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2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9.xml" ContentType="application/vnd.openxmlformats-officedocument.presentationml.slideLayout+xml"/>
  <Override PartName="/ppt/webextensions/webextension1.xml" ContentType="application/vnd.ms-office.webextension+xml"/>
  <Override PartName="/ppt/webextensions/webextension2.xml" ContentType="application/vnd.ms-office.webextension+xml"/>
  <Override PartName="/ppt/notesMasters/notesMaster1.xml" ContentType="application/vnd.openxmlformats-officedocument.presentationml.notesMaster+xml"/>
  <Override PartName="/ppt/theme/theme1.xml" ContentType="application/vnd.openxmlformats-officedocument.theme+xml"/>
  <Override PartName="/ppt/webextensions/taskpanes.xml" ContentType="application/vnd.ms-office.webextensiontaskpanes+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sldIdLst>
    <p:sldId id="480" r:id="rId2"/>
    <p:sldId id="271" r:id="rId3"/>
    <p:sldId id="313" r:id="rId4"/>
    <p:sldId id="276" r:id="rId5"/>
    <p:sldId id="256" r:id="rId6"/>
    <p:sldId id="590" r:id="rId7"/>
    <p:sldId id="591" r:id="rId8"/>
    <p:sldId id="566" r:id="rId9"/>
    <p:sldId id="592" r:id="rId10"/>
    <p:sldId id="593" r:id="rId11"/>
    <p:sldId id="594" r:id="rId12"/>
    <p:sldId id="595" r:id="rId13"/>
    <p:sldId id="596" r:id="rId14"/>
    <p:sldId id="605" r:id="rId15"/>
    <p:sldId id="562" r:id="rId16"/>
    <p:sldId id="606" r:id="rId17"/>
    <p:sldId id="607" r:id="rId18"/>
    <p:sldId id="608" r:id="rId19"/>
    <p:sldId id="597" r:id="rId20"/>
    <p:sldId id="609" r:id="rId21"/>
    <p:sldId id="610" r:id="rId22"/>
    <p:sldId id="611" r:id="rId23"/>
    <p:sldId id="612" r:id="rId24"/>
    <p:sldId id="614" r:id="rId25"/>
    <p:sldId id="564" r:id="rId26"/>
    <p:sldId id="616" r:id="rId27"/>
    <p:sldId id="617" r:id="rId28"/>
    <p:sldId id="623" r:id="rId29"/>
    <p:sldId id="625" r:id="rId30"/>
    <p:sldId id="580" r:id="rId31"/>
    <p:sldId id="581" r:id="rId32"/>
    <p:sldId id="618" r:id="rId33"/>
    <p:sldId id="626" r:id="rId34"/>
    <p:sldId id="627" r:id="rId35"/>
    <p:sldId id="628" r:id="rId36"/>
    <p:sldId id="629" r:id="rId37"/>
    <p:sldId id="624" r:id="rId38"/>
    <p:sldId id="619" r:id="rId39"/>
    <p:sldId id="620" r:id="rId40"/>
    <p:sldId id="523" r:id="rId41"/>
    <p:sldId id="552"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256"/>
            <p14:sldId id="590"/>
            <p14:sldId id="591"/>
            <p14:sldId id="566"/>
            <p14:sldId id="592"/>
            <p14:sldId id="593"/>
            <p14:sldId id="594"/>
            <p14:sldId id="595"/>
            <p14:sldId id="596"/>
            <p14:sldId id="605"/>
            <p14:sldId id="562"/>
            <p14:sldId id="606"/>
            <p14:sldId id="607"/>
            <p14:sldId id="608"/>
            <p14:sldId id="597"/>
            <p14:sldId id="609"/>
            <p14:sldId id="610"/>
            <p14:sldId id="611"/>
            <p14:sldId id="612"/>
            <p14:sldId id="614"/>
            <p14:sldId id="564"/>
            <p14:sldId id="616"/>
            <p14:sldId id="617"/>
            <p14:sldId id="623"/>
            <p14:sldId id="625"/>
            <p14:sldId id="580"/>
            <p14:sldId id="581"/>
            <p14:sldId id="618"/>
            <p14:sldId id="626"/>
            <p14:sldId id="627"/>
            <p14:sldId id="628"/>
            <p14:sldId id="629"/>
            <p14:sldId id="624"/>
            <p14:sldId id="619"/>
            <p14:sldId id="620"/>
            <p14:sldId id="523"/>
            <p14:sldId id="55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E2E4E6"/>
    <a:srgbClr val="00B0F0"/>
    <a:srgbClr val="4472C4"/>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7" d="100"/>
          <a:sy n="57" d="100"/>
        </p:scale>
        <p:origin x="924" y="28"/>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 Id="rId9"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slides/_rels/slide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image" Target="../media/image32.svg"/><Relationship Id="rId13" Type="http://schemas.openxmlformats.org/officeDocument/2006/relationships/image" Target="../media/image37.png"/><Relationship Id="rId3" Type="http://schemas.openxmlformats.org/officeDocument/2006/relationships/image" Target="../media/image27.png"/><Relationship Id="rId7" Type="http://schemas.openxmlformats.org/officeDocument/2006/relationships/image" Target="../media/image31.png"/><Relationship Id="rId12" Type="http://schemas.openxmlformats.org/officeDocument/2006/relationships/image" Target="../media/image36.png"/><Relationship Id="rId17" Type="http://schemas.openxmlformats.org/officeDocument/2006/relationships/image" Target="../media/image41.svg"/><Relationship Id="rId2" Type="http://schemas.openxmlformats.org/officeDocument/2006/relationships/image" Target="../media/image5.png"/><Relationship Id="rId16" Type="http://schemas.openxmlformats.org/officeDocument/2006/relationships/image" Target="../media/image40.png"/><Relationship Id="rId1" Type="http://schemas.openxmlformats.org/officeDocument/2006/relationships/slideLayout" Target="../slideLayouts/slideLayout1.xml"/><Relationship Id="rId6" Type="http://schemas.openxmlformats.org/officeDocument/2006/relationships/image" Target="../media/image30.png"/><Relationship Id="rId11" Type="http://schemas.openxmlformats.org/officeDocument/2006/relationships/image" Target="../media/image35.svg"/><Relationship Id="rId5" Type="http://schemas.openxmlformats.org/officeDocument/2006/relationships/image" Target="../media/image29.svg"/><Relationship Id="rId15" Type="http://schemas.openxmlformats.org/officeDocument/2006/relationships/image" Target="../media/image39.png"/><Relationship Id="rId10" Type="http://schemas.openxmlformats.org/officeDocument/2006/relationships/image" Target="../media/image34.png"/><Relationship Id="rId4" Type="http://schemas.openxmlformats.org/officeDocument/2006/relationships/image" Target="../media/image28.png"/><Relationship Id="rId9" Type="http://schemas.openxmlformats.org/officeDocument/2006/relationships/image" Target="../media/image33.png"/><Relationship Id="rId14" Type="http://schemas.openxmlformats.org/officeDocument/2006/relationships/image" Target="../media/image38.svg"/></Relationships>
</file>

<file path=ppt/slides/_rels/slide1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image" Target="../media/image48.svg"/><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6.svg"/><Relationship Id="rId5" Type="http://schemas.openxmlformats.org/officeDocument/2006/relationships/image" Target="../media/image45.png"/><Relationship Id="rId10" Type="http://schemas.openxmlformats.org/officeDocument/2006/relationships/image" Target="../media/image50.svg"/><Relationship Id="rId4" Type="http://schemas.openxmlformats.org/officeDocument/2006/relationships/image" Target="../media/image44.svg"/><Relationship Id="rId9" Type="http://schemas.openxmlformats.org/officeDocument/2006/relationships/image" Target="../media/image49.png"/></Relationships>
</file>

<file path=ppt/slides/_rels/slide1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52.png"/></Relationships>
</file>

<file path=ppt/slides/_rels/slide1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58.png"/></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61.png"/></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hyperlink" Target="https://www.connectedpapers.com/"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66.png"/></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hyperlink" Target="https://www.scholarcy.com/" TargetMode="External"/><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67.png"/></Relationships>
</file>

<file path=ppt/slides/_rels/slide33.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8" Type="http://schemas.openxmlformats.org/officeDocument/2006/relationships/image" Target="../media/image75.svg"/><Relationship Id="rId13" Type="http://schemas.openxmlformats.org/officeDocument/2006/relationships/image" Target="../media/image80.png"/><Relationship Id="rId3" Type="http://schemas.openxmlformats.org/officeDocument/2006/relationships/image" Target="../media/image70.png"/><Relationship Id="rId7" Type="http://schemas.openxmlformats.org/officeDocument/2006/relationships/image" Target="../media/image74.png"/><Relationship Id="rId12" Type="http://schemas.openxmlformats.org/officeDocument/2006/relationships/image" Target="../media/image79.png"/><Relationship Id="rId17" Type="http://schemas.openxmlformats.org/officeDocument/2006/relationships/image" Target="../media/image84.svg"/><Relationship Id="rId2" Type="http://schemas.openxmlformats.org/officeDocument/2006/relationships/image" Target="../media/image5.png"/><Relationship Id="rId16" Type="http://schemas.openxmlformats.org/officeDocument/2006/relationships/image" Target="../media/image83.png"/><Relationship Id="rId1" Type="http://schemas.openxmlformats.org/officeDocument/2006/relationships/slideLayout" Target="../slideLayouts/slideLayout1.xml"/><Relationship Id="rId6" Type="http://schemas.openxmlformats.org/officeDocument/2006/relationships/image" Target="../media/image73.png"/><Relationship Id="rId11" Type="http://schemas.openxmlformats.org/officeDocument/2006/relationships/image" Target="../media/image78.svg"/><Relationship Id="rId5" Type="http://schemas.openxmlformats.org/officeDocument/2006/relationships/image" Target="../media/image72.svg"/><Relationship Id="rId15" Type="http://schemas.openxmlformats.org/officeDocument/2006/relationships/image" Target="../media/image82.png"/><Relationship Id="rId10" Type="http://schemas.openxmlformats.org/officeDocument/2006/relationships/image" Target="../media/image77.png"/><Relationship Id="rId4" Type="http://schemas.openxmlformats.org/officeDocument/2006/relationships/image" Target="../media/image71.png"/><Relationship Id="rId9" Type="http://schemas.openxmlformats.org/officeDocument/2006/relationships/image" Target="../media/image76.png"/><Relationship Id="rId14" Type="http://schemas.openxmlformats.org/officeDocument/2006/relationships/image" Target="../media/image81.svg"/></Relationships>
</file>

<file path=ppt/slides/_rels/slide36.xml.rels><?xml version="1.0" encoding="UTF-8" standalone="yes"?>
<Relationships xmlns="http://schemas.openxmlformats.org/package/2006/relationships"><Relationship Id="rId3" Type="http://schemas.openxmlformats.org/officeDocument/2006/relationships/image" Target="../media/image85.png"/><Relationship Id="rId7" Type="http://schemas.openxmlformats.org/officeDocument/2006/relationships/image" Target="../media/image89.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88.png"/><Relationship Id="rId5" Type="http://schemas.openxmlformats.org/officeDocument/2006/relationships/image" Target="../media/image87.png"/><Relationship Id="rId4" Type="http://schemas.openxmlformats.org/officeDocument/2006/relationships/image" Target="../media/image86.png"/></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93.png"/><Relationship Id="rId5" Type="http://schemas.openxmlformats.org/officeDocument/2006/relationships/image" Target="../media/image92.png"/><Relationship Id="rId4" Type="http://schemas.openxmlformats.org/officeDocument/2006/relationships/image" Target="../media/image91.png"/></Relationships>
</file>

<file path=ppt/slides/_rels/slide39.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97.svg"/><Relationship Id="rId5" Type="http://schemas.openxmlformats.org/officeDocument/2006/relationships/image" Target="../media/image96.png"/><Relationship Id="rId4" Type="http://schemas.openxmlformats.org/officeDocument/2006/relationships/image" Target="../media/image95.svg"/></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98.jpeg"/><Relationship Id="rId1" Type="http://schemas.openxmlformats.org/officeDocument/2006/relationships/slideLayout" Target="../slideLayouts/slideLayout16.xml"/><Relationship Id="rId5" Type="http://schemas.openxmlformats.org/officeDocument/2006/relationships/image" Target="../media/image101.png"/><Relationship Id="rId4" Type="http://schemas.openxmlformats.org/officeDocument/2006/relationships/image" Target="../media/image10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58332" y="4043842"/>
            <a:ext cx="4886463" cy="400110"/>
          </a:xfrm>
          <a:prstGeom prst="rect">
            <a:avLst/>
          </a:prstGeom>
          <a:noFill/>
        </p:spPr>
        <p:txBody>
          <a:bodyPr wrap="square" rtlCol="0">
            <a:spAutoFit/>
          </a:bodyPr>
          <a:lstStyle/>
          <a:p>
            <a:r>
              <a:rPr lang="en-US" sz="2000" dirty="0">
                <a:latin typeface="Alexandria" pitchFamily="2" charset="-78"/>
                <a:cs typeface="Alexandria" pitchFamily="2" charset="-78"/>
              </a:rPr>
              <a:t>Prepared by Dr. Hala Elalfy </a:t>
            </a:r>
            <a:r>
              <a:rPr lang="en-US" sz="2000" dirty="0" err="1">
                <a:latin typeface="Alexandria" pitchFamily="2" charset="-78"/>
                <a:cs typeface="Alexandria" pitchFamily="2" charset="-78"/>
              </a:rPr>
              <a:t>Fawzy</a:t>
            </a:r>
            <a:endParaRPr lang="en-US" sz="2000" dirty="0">
              <a:latin typeface="Alexandria" pitchFamily="2" charset="-78"/>
              <a:cs typeface="Alexandria" pitchFamily="2" charset="-78"/>
            </a:endParaRPr>
          </a:p>
        </p:txBody>
      </p:sp>
      <p:sp>
        <p:nvSpPr>
          <p:cNvPr id="31" name="TextBox 30"/>
          <p:cNvSpPr txBox="1"/>
          <p:nvPr/>
        </p:nvSpPr>
        <p:spPr>
          <a:xfrm>
            <a:off x="706040" y="1998560"/>
            <a:ext cx="4886463" cy="1323439"/>
          </a:xfrm>
          <a:prstGeom prst="rect">
            <a:avLst/>
          </a:prstGeom>
          <a:noFill/>
        </p:spPr>
        <p:txBody>
          <a:bodyPr wrap="square" rtlCol="0">
            <a:spAutoFit/>
          </a:bodyPr>
          <a:lstStyle/>
          <a:p>
            <a:pPr algn="ctr"/>
            <a:r>
              <a:rPr lang="en-US" sz="4000" b="1" dirty="0">
                <a:solidFill>
                  <a:srgbClr val="00B0F0"/>
                </a:solidFill>
                <a:latin typeface="Alexandria" pitchFamily="2" charset="-78"/>
                <a:cs typeface="Alexandria" pitchFamily="2" charset="-78"/>
              </a:rPr>
              <a:t>Public Relations research Methods</a:t>
            </a: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Times New Roman" panose="02020603050405020304" pitchFamily="18" charset="0"/>
                <a:cs typeface="Times New Roman" panose="02020603050405020304" pitchFamily="18" charset="0"/>
              </a:rPr>
              <a:t>Lecture 03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329269" y="5104240"/>
            <a:ext cx="2249334" cy="707886"/>
          </a:xfrm>
          <a:prstGeom prst="rect">
            <a:avLst/>
          </a:prstGeom>
          <a:noFill/>
        </p:spPr>
        <p:txBody>
          <a:bodyPr wrap="none" rtlCol="0">
            <a:spAutoFit/>
          </a:bodyPr>
          <a:lstStyle/>
          <a:p>
            <a:r>
              <a:rPr lang="en-US" sz="2000" dirty="0">
                <a:latin typeface="Alexandria" pitchFamily="2" charset="-78"/>
                <a:cs typeface="Alexandria" pitchFamily="2" charset="-78"/>
              </a:rPr>
              <a:t>PRL 624</a:t>
            </a:r>
          </a:p>
          <a:p>
            <a:r>
              <a:rPr lang="en-US" sz="2000">
                <a:latin typeface="Alexandria" pitchFamily="2" charset="-78"/>
                <a:cs typeface="Alexandria" pitchFamily="2" charset="-78"/>
              </a:rPr>
              <a:t>Public Relations</a:t>
            </a:r>
            <a:endParaRPr lang="en-US" sz="2000"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232902"/>
          </a:xfrm>
          <a:prstGeom prst="rect">
            <a:avLst/>
          </a:prstGeom>
          <a:noFill/>
        </p:spPr>
        <p:txBody>
          <a:bodyPr wrap="square" rtlCol="0">
            <a:spAutoFit/>
          </a:bodyPr>
          <a:lstStyle/>
          <a:p>
            <a:pPr algn="ctr">
              <a:lnSpc>
                <a:spcPct val="200000"/>
              </a:lnSpc>
            </a:pPr>
            <a:r>
              <a:rPr lang="ar-EG" sz="2000" b="1">
                <a:solidFill>
                  <a:srgbClr val="00B0F0"/>
                </a:solidFill>
                <a:latin typeface="Alexandria" pitchFamily="2" charset="-78"/>
                <a:cs typeface="Alexandria" pitchFamily="2" charset="-78"/>
              </a:rPr>
              <a:t>المحاضرة الثالثة</a:t>
            </a:r>
          </a:p>
          <a:p>
            <a:pPr algn="ctr">
              <a:lnSpc>
                <a:spcPct val="200000"/>
              </a:lnSpc>
            </a:pPr>
            <a:r>
              <a:rPr lang="ar-EG" sz="2000" b="1">
                <a:solidFill>
                  <a:srgbClr val="00B0F0"/>
                </a:solidFill>
                <a:latin typeface="Alexandria" pitchFamily="2" charset="-78"/>
                <a:cs typeface="Alexandria" pitchFamily="2" charset="-78"/>
              </a:rPr>
              <a:t>مراجعة التراث العلمي</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111188" y="165997"/>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a:solidFill>
                  <a:schemeClr val="bg1"/>
                </a:solidFill>
                <a:latin typeface="Times New Roman" panose="02020603050405020304" pitchFamily="18" charset="0"/>
                <a:cs typeface="Times New Roman" panose="02020603050405020304" pitchFamily="18" charset="0"/>
              </a:rPr>
              <a:t>0</a:t>
            </a:r>
            <a:r>
              <a:rPr lang="en-US" sz="4400" b="1">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9002" y="110811"/>
            <a:ext cx="2305141" cy="1076343"/>
          </a:xfrm>
          <a:prstGeom prst="rect">
            <a:avLst/>
          </a:prstGeom>
        </p:spPr>
      </p:pic>
      <p:grpSp>
        <p:nvGrpSpPr>
          <p:cNvPr id="7" name="Group 6">
            <a:extLst>
              <a:ext uri="{FF2B5EF4-FFF2-40B4-BE49-F238E27FC236}">
                <a16:creationId xmlns:a16="http://schemas.microsoft.com/office/drawing/2014/main" id="{E3DF2110-4F43-EB28-3FA3-C8FB61B0E7FF}"/>
              </a:ext>
            </a:extLst>
          </p:cNvPr>
          <p:cNvGrpSpPr/>
          <p:nvPr/>
        </p:nvGrpSpPr>
        <p:grpSpPr>
          <a:xfrm>
            <a:off x="4026007" y="1149554"/>
            <a:ext cx="7351420" cy="5240613"/>
            <a:chOff x="4689259" y="736749"/>
            <a:chExt cx="6670675" cy="5832475"/>
          </a:xfrm>
        </p:grpSpPr>
        <p:sp>
          <p:nvSpPr>
            <p:cNvPr id="9" name="Google Shape;322;p19">
              <a:extLst>
                <a:ext uri="{FF2B5EF4-FFF2-40B4-BE49-F238E27FC236}">
                  <a16:creationId xmlns:a16="http://schemas.microsoft.com/office/drawing/2014/main" id="{9E7F1025-C7A0-7148-CF80-7F028065EE85}"/>
                </a:ext>
              </a:extLst>
            </p:cNvPr>
            <p:cNvSpPr/>
            <p:nvPr/>
          </p:nvSpPr>
          <p:spPr>
            <a:xfrm>
              <a:off x="6679984" y="736749"/>
              <a:ext cx="2689225" cy="968375"/>
            </a:xfrm>
            <a:custGeom>
              <a:avLst/>
              <a:gdLst/>
              <a:ahLst/>
              <a:cxnLst/>
              <a:rect l="l" t="t" r="r" b="b"/>
              <a:pathLst>
                <a:path w="716" h="258" extrusionOk="0">
                  <a:moveTo>
                    <a:pt x="7" y="258"/>
                  </a:moveTo>
                  <a:cubicBezTo>
                    <a:pt x="97" y="258"/>
                    <a:pt x="97" y="258"/>
                    <a:pt x="97" y="258"/>
                  </a:cubicBezTo>
                  <a:cubicBezTo>
                    <a:pt x="100" y="258"/>
                    <a:pt x="102" y="256"/>
                    <a:pt x="103" y="253"/>
                  </a:cubicBezTo>
                  <a:cubicBezTo>
                    <a:pt x="119" y="168"/>
                    <a:pt x="229" y="97"/>
                    <a:pt x="358" y="97"/>
                  </a:cubicBezTo>
                  <a:cubicBezTo>
                    <a:pt x="487" y="97"/>
                    <a:pt x="597" y="168"/>
                    <a:pt x="613" y="253"/>
                  </a:cubicBezTo>
                  <a:cubicBezTo>
                    <a:pt x="614" y="256"/>
                    <a:pt x="616" y="258"/>
                    <a:pt x="619" y="258"/>
                  </a:cubicBezTo>
                  <a:cubicBezTo>
                    <a:pt x="709" y="258"/>
                    <a:pt x="709" y="258"/>
                    <a:pt x="709" y="258"/>
                  </a:cubicBezTo>
                  <a:cubicBezTo>
                    <a:pt x="713" y="258"/>
                    <a:pt x="716" y="255"/>
                    <a:pt x="716" y="251"/>
                  </a:cubicBezTo>
                  <a:cubicBezTo>
                    <a:pt x="709" y="184"/>
                    <a:pt x="670" y="122"/>
                    <a:pt x="606" y="75"/>
                  </a:cubicBezTo>
                  <a:cubicBezTo>
                    <a:pt x="539" y="27"/>
                    <a:pt x="451" y="0"/>
                    <a:pt x="358" y="0"/>
                  </a:cubicBezTo>
                  <a:cubicBezTo>
                    <a:pt x="265" y="0"/>
                    <a:pt x="177" y="27"/>
                    <a:pt x="110" y="75"/>
                  </a:cubicBezTo>
                  <a:cubicBezTo>
                    <a:pt x="46" y="122"/>
                    <a:pt x="7" y="184"/>
                    <a:pt x="0" y="251"/>
                  </a:cubicBezTo>
                  <a:cubicBezTo>
                    <a:pt x="0" y="255"/>
                    <a:pt x="3" y="258"/>
                    <a:pt x="7" y="258"/>
                  </a:cubicBezTo>
                  <a:close/>
                </a:path>
              </a:pathLst>
            </a:custGeom>
            <a:solidFill>
              <a:srgbClr val="4C4C4C"/>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10" name="Google Shape;323;p19">
              <a:extLst>
                <a:ext uri="{FF2B5EF4-FFF2-40B4-BE49-F238E27FC236}">
                  <a16:creationId xmlns:a16="http://schemas.microsoft.com/office/drawing/2014/main" id="{9B4DD4B4-B122-6C44-0C27-356E93811A80}"/>
                </a:ext>
              </a:extLst>
            </p:cNvPr>
            <p:cNvSpPr/>
            <p:nvPr/>
          </p:nvSpPr>
          <p:spPr>
            <a:xfrm>
              <a:off x="8731034" y="1768624"/>
              <a:ext cx="901700" cy="112712"/>
            </a:xfrm>
            <a:custGeom>
              <a:avLst/>
              <a:gdLst/>
              <a:ahLst/>
              <a:cxnLst/>
              <a:rect l="l" t="t" r="r" b="b"/>
              <a:pathLst>
                <a:path w="240" h="30" extrusionOk="0">
                  <a:moveTo>
                    <a:pt x="235" y="0"/>
                  </a:moveTo>
                  <a:cubicBezTo>
                    <a:pt x="5" y="0"/>
                    <a:pt x="5" y="0"/>
                    <a:pt x="5" y="0"/>
                  </a:cubicBezTo>
                  <a:cubicBezTo>
                    <a:pt x="2" y="0"/>
                    <a:pt x="0" y="3"/>
                    <a:pt x="0" y="7"/>
                  </a:cubicBezTo>
                  <a:cubicBezTo>
                    <a:pt x="0" y="23"/>
                    <a:pt x="0" y="23"/>
                    <a:pt x="0" y="23"/>
                  </a:cubicBezTo>
                  <a:cubicBezTo>
                    <a:pt x="0" y="27"/>
                    <a:pt x="2" y="30"/>
                    <a:pt x="5" y="30"/>
                  </a:cubicBezTo>
                  <a:cubicBezTo>
                    <a:pt x="235" y="30"/>
                    <a:pt x="235" y="30"/>
                    <a:pt x="235" y="30"/>
                  </a:cubicBezTo>
                  <a:cubicBezTo>
                    <a:pt x="238" y="30"/>
                    <a:pt x="240" y="27"/>
                    <a:pt x="240" y="23"/>
                  </a:cubicBezTo>
                  <a:cubicBezTo>
                    <a:pt x="240" y="7"/>
                    <a:pt x="240" y="7"/>
                    <a:pt x="240" y="7"/>
                  </a:cubicBezTo>
                  <a:cubicBezTo>
                    <a:pt x="240" y="3"/>
                    <a:pt x="238" y="0"/>
                    <a:pt x="235" y="0"/>
                  </a:cubicBezTo>
                  <a:close/>
                </a:path>
              </a:pathLst>
            </a:custGeom>
            <a:solidFill>
              <a:srgbClr val="353535"/>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11" name="Google Shape;324;p19">
              <a:extLst>
                <a:ext uri="{FF2B5EF4-FFF2-40B4-BE49-F238E27FC236}">
                  <a16:creationId xmlns:a16="http://schemas.microsoft.com/office/drawing/2014/main" id="{23B0E367-087A-AD5E-6A0B-55F22CA771BB}"/>
                </a:ext>
              </a:extLst>
            </p:cNvPr>
            <p:cNvSpPr/>
            <p:nvPr/>
          </p:nvSpPr>
          <p:spPr>
            <a:xfrm>
              <a:off x="6418047" y="1768624"/>
              <a:ext cx="901700" cy="112712"/>
            </a:xfrm>
            <a:custGeom>
              <a:avLst/>
              <a:gdLst/>
              <a:ahLst/>
              <a:cxnLst/>
              <a:rect l="l" t="t" r="r" b="b"/>
              <a:pathLst>
                <a:path w="240" h="30" extrusionOk="0">
                  <a:moveTo>
                    <a:pt x="235" y="0"/>
                  </a:moveTo>
                  <a:cubicBezTo>
                    <a:pt x="5" y="0"/>
                    <a:pt x="5" y="0"/>
                    <a:pt x="5" y="0"/>
                  </a:cubicBezTo>
                  <a:cubicBezTo>
                    <a:pt x="2" y="0"/>
                    <a:pt x="0" y="3"/>
                    <a:pt x="0" y="7"/>
                  </a:cubicBezTo>
                  <a:cubicBezTo>
                    <a:pt x="0" y="23"/>
                    <a:pt x="0" y="23"/>
                    <a:pt x="0" y="23"/>
                  </a:cubicBezTo>
                  <a:cubicBezTo>
                    <a:pt x="0" y="27"/>
                    <a:pt x="2" y="30"/>
                    <a:pt x="5" y="30"/>
                  </a:cubicBezTo>
                  <a:cubicBezTo>
                    <a:pt x="235" y="30"/>
                    <a:pt x="235" y="30"/>
                    <a:pt x="235" y="30"/>
                  </a:cubicBezTo>
                  <a:cubicBezTo>
                    <a:pt x="238" y="30"/>
                    <a:pt x="240" y="27"/>
                    <a:pt x="240" y="23"/>
                  </a:cubicBezTo>
                  <a:cubicBezTo>
                    <a:pt x="240" y="7"/>
                    <a:pt x="240" y="7"/>
                    <a:pt x="240" y="7"/>
                  </a:cubicBezTo>
                  <a:cubicBezTo>
                    <a:pt x="240" y="3"/>
                    <a:pt x="238" y="0"/>
                    <a:pt x="235" y="0"/>
                  </a:cubicBezTo>
                  <a:close/>
                </a:path>
              </a:pathLst>
            </a:custGeom>
            <a:solidFill>
              <a:srgbClr val="353535"/>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grpSp>
          <p:nvGrpSpPr>
            <p:cNvPr id="12" name="Группа 1">
              <a:extLst>
                <a:ext uri="{FF2B5EF4-FFF2-40B4-BE49-F238E27FC236}">
                  <a16:creationId xmlns:a16="http://schemas.microsoft.com/office/drawing/2014/main" id="{9EEE90D3-5D20-AC14-8FE8-50249202CEB6}"/>
                </a:ext>
              </a:extLst>
            </p:cNvPr>
            <p:cNvGrpSpPr/>
            <p:nvPr/>
          </p:nvGrpSpPr>
          <p:grpSpPr>
            <a:xfrm>
              <a:off x="4689259" y="1938487"/>
              <a:ext cx="2182812" cy="2395537"/>
              <a:chOff x="2763837" y="1714500"/>
              <a:chExt cx="2182812" cy="2395537"/>
            </a:xfrm>
          </p:grpSpPr>
          <p:sp>
            <p:nvSpPr>
              <p:cNvPr id="57" name="Google Shape;312;p19">
                <a:extLst>
                  <a:ext uri="{FF2B5EF4-FFF2-40B4-BE49-F238E27FC236}">
                    <a16:creationId xmlns:a16="http://schemas.microsoft.com/office/drawing/2014/main" id="{6D607588-D6A0-822D-3696-7830E75A145C}"/>
                  </a:ext>
                </a:extLst>
              </p:cNvPr>
              <p:cNvSpPr/>
              <p:nvPr/>
            </p:nvSpPr>
            <p:spPr>
              <a:xfrm>
                <a:off x="2763837" y="1714500"/>
                <a:ext cx="2182812" cy="660400"/>
              </a:xfrm>
              <a:custGeom>
                <a:avLst/>
                <a:gdLst/>
                <a:ahLst/>
                <a:cxnLst/>
                <a:rect l="l" t="t" r="r" b="b"/>
                <a:pathLst>
                  <a:path w="581" h="176" extrusionOk="0">
                    <a:moveTo>
                      <a:pt x="581" y="8"/>
                    </a:moveTo>
                    <a:cubicBezTo>
                      <a:pt x="581" y="4"/>
                      <a:pt x="577" y="0"/>
                      <a:pt x="572" y="0"/>
                    </a:cubicBezTo>
                    <a:cubicBezTo>
                      <a:pt x="171" y="0"/>
                      <a:pt x="171" y="0"/>
                      <a:pt x="171" y="0"/>
                    </a:cubicBezTo>
                    <a:cubicBezTo>
                      <a:pt x="77" y="0"/>
                      <a:pt x="0" y="76"/>
                      <a:pt x="0" y="170"/>
                    </a:cubicBezTo>
                    <a:cubicBezTo>
                      <a:pt x="0" y="176"/>
                      <a:pt x="0" y="176"/>
                      <a:pt x="0" y="176"/>
                    </a:cubicBezTo>
                    <a:cubicBezTo>
                      <a:pt x="581" y="176"/>
                      <a:pt x="581" y="176"/>
                      <a:pt x="581" y="176"/>
                    </a:cubicBezTo>
                    <a:lnTo>
                      <a:pt x="581" y="8"/>
                    </a:lnTo>
                    <a:close/>
                  </a:path>
                </a:pathLst>
              </a:custGeom>
              <a:solidFill>
                <a:srgbClr val="FFD487"/>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58" name="Google Shape;313;p19">
                <a:extLst>
                  <a:ext uri="{FF2B5EF4-FFF2-40B4-BE49-F238E27FC236}">
                    <a16:creationId xmlns:a16="http://schemas.microsoft.com/office/drawing/2014/main" id="{D8F2068E-7BE8-A7D5-7488-19931005FE06}"/>
                  </a:ext>
                </a:extLst>
              </p:cNvPr>
              <p:cNvSpPr txBox="1"/>
              <p:nvPr/>
            </p:nvSpPr>
            <p:spPr>
              <a:xfrm>
                <a:off x="2763837" y="2374900"/>
                <a:ext cx="2182812" cy="750887"/>
              </a:xfrm>
              <a:prstGeom prst="rect">
                <a:avLst/>
              </a:prstGeom>
              <a:solidFill>
                <a:srgbClr val="FFCA59"/>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59" name="Google Shape;314;p19">
                <a:extLst>
                  <a:ext uri="{FF2B5EF4-FFF2-40B4-BE49-F238E27FC236}">
                    <a16:creationId xmlns:a16="http://schemas.microsoft.com/office/drawing/2014/main" id="{F28A7EBD-C824-F30D-28D6-8034613CD0DB}"/>
                  </a:ext>
                </a:extLst>
              </p:cNvPr>
              <p:cNvSpPr/>
              <p:nvPr/>
            </p:nvSpPr>
            <p:spPr>
              <a:xfrm>
                <a:off x="2763837" y="3125787"/>
                <a:ext cx="2182812" cy="984250"/>
              </a:xfrm>
              <a:custGeom>
                <a:avLst/>
                <a:gdLst/>
                <a:ahLst/>
                <a:cxnLst/>
                <a:rect l="l" t="t" r="r" b="b"/>
                <a:pathLst>
                  <a:path w="581" h="262" extrusionOk="0">
                    <a:moveTo>
                      <a:pt x="0" y="83"/>
                    </a:moveTo>
                    <a:cubicBezTo>
                      <a:pt x="0" y="86"/>
                      <a:pt x="2" y="89"/>
                      <a:pt x="5" y="91"/>
                    </a:cubicBezTo>
                    <a:cubicBezTo>
                      <a:pt x="182" y="173"/>
                      <a:pt x="372" y="231"/>
                      <a:pt x="571" y="261"/>
                    </a:cubicBezTo>
                    <a:cubicBezTo>
                      <a:pt x="576" y="262"/>
                      <a:pt x="581" y="258"/>
                      <a:pt x="581" y="253"/>
                    </a:cubicBezTo>
                    <a:cubicBezTo>
                      <a:pt x="581" y="0"/>
                      <a:pt x="581" y="0"/>
                      <a:pt x="581" y="0"/>
                    </a:cubicBezTo>
                    <a:cubicBezTo>
                      <a:pt x="0" y="0"/>
                      <a:pt x="0" y="0"/>
                      <a:pt x="0" y="0"/>
                    </a:cubicBezTo>
                    <a:lnTo>
                      <a:pt x="0" y="83"/>
                    </a:lnTo>
                    <a:close/>
                  </a:path>
                </a:pathLst>
              </a:custGeom>
              <a:solidFill>
                <a:srgbClr val="FAB320"/>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60" name="Google Shape;327;p19">
                <a:extLst>
                  <a:ext uri="{FF2B5EF4-FFF2-40B4-BE49-F238E27FC236}">
                    <a16:creationId xmlns:a16="http://schemas.microsoft.com/office/drawing/2014/main" id="{8F8FBEE4-C8CD-D6CC-A282-2E5DDB04B073}"/>
                  </a:ext>
                </a:extLst>
              </p:cNvPr>
              <p:cNvSpPr/>
              <p:nvPr/>
            </p:nvSpPr>
            <p:spPr>
              <a:xfrm>
                <a:off x="4289425" y="3292475"/>
                <a:ext cx="469900" cy="555625"/>
              </a:xfrm>
              <a:custGeom>
                <a:avLst/>
                <a:gdLst/>
                <a:ahLst/>
                <a:cxnLst/>
                <a:rect l="l" t="t" r="r" b="b"/>
                <a:pathLst>
                  <a:path w="125" h="148" extrusionOk="0">
                    <a:moveTo>
                      <a:pt x="84" y="143"/>
                    </a:moveTo>
                    <a:cubicBezTo>
                      <a:pt x="84" y="146"/>
                      <a:pt x="81" y="148"/>
                      <a:pt x="79" y="148"/>
                    </a:cubicBezTo>
                    <a:cubicBezTo>
                      <a:pt x="47" y="148"/>
                      <a:pt x="47" y="148"/>
                      <a:pt x="47" y="148"/>
                    </a:cubicBezTo>
                    <a:cubicBezTo>
                      <a:pt x="44" y="148"/>
                      <a:pt x="42" y="146"/>
                      <a:pt x="42" y="143"/>
                    </a:cubicBezTo>
                    <a:cubicBezTo>
                      <a:pt x="42" y="143"/>
                      <a:pt x="42" y="143"/>
                      <a:pt x="42" y="143"/>
                    </a:cubicBezTo>
                    <a:cubicBezTo>
                      <a:pt x="42" y="140"/>
                      <a:pt x="44" y="138"/>
                      <a:pt x="47" y="138"/>
                    </a:cubicBezTo>
                    <a:cubicBezTo>
                      <a:pt x="79" y="138"/>
                      <a:pt x="79" y="138"/>
                      <a:pt x="79" y="138"/>
                    </a:cubicBezTo>
                    <a:cubicBezTo>
                      <a:pt x="81" y="138"/>
                      <a:pt x="84" y="140"/>
                      <a:pt x="84" y="143"/>
                    </a:cubicBezTo>
                    <a:close/>
                    <a:moveTo>
                      <a:pt x="84" y="130"/>
                    </a:moveTo>
                    <a:cubicBezTo>
                      <a:pt x="84" y="127"/>
                      <a:pt x="81" y="125"/>
                      <a:pt x="79" y="125"/>
                    </a:cubicBezTo>
                    <a:cubicBezTo>
                      <a:pt x="47" y="125"/>
                      <a:pt x="47" y="125"/>
                      <a:pt x="47" y="125"/>
                    </a:cubicBezTo>
                    <a:cubicBezTo>
                      <a:pt x="44" y="125"/>
                      <a:pt x="42" y="127"/>
                      <a:pt x="42" y="130"/>
                    </a:cubicBezTo>
                    <a:cubicBezTo>
                      <a:pt x="42" y="130"/>
                      <a:pt x="42" y="130"/>
                      <a:pt x="42" y="130"/>
                    </a:cubicBezTo>
                    <a:cubicBezTo>
                      <a:pt x="42" y="133"/>
                      <a:pt x="44" y="135"/>
                      <a:pt x="47" y="135"/>
                    </a:cubicBezTo>
                    <a:cubicBezTo>
                      <a:pt x="79" y="135"/>
                      <a:pt x="79" y="135"/>
                      <a:pt x="79" y="135"/>
                    </a:cubicBezTo>
                    <a:cubicBezTo>
                      <a:pt x="81" y="135"/>
                      <a:pt x="84" y="133"/>
                      <a:pt x="84" y="130"/>
                    </a:cubicBezTo>
                    <a:close/>
                    <a:moveTo>
                      <a:pt x="68" y="73"/>
                    </a:moveTo>
                    <a:cubicBezTo>
                      <a:pt x="61" y="73"/>
                      <a:pt x="61" y="73"/>
                      <a:pt x="61" y="73"/>
                    </a:cubicBezTo>
                    <a:cubicBezTo>
                      <a:pt x="58" y="73"/>
                      <a:pt x="58" y="73"/>
                      <a:pt x="58" y="73"/>
                    </a:cubicBezTo>
                    <a:cubicBezTo>
                      <a:pt x="58" y="121"/>
                      <a:pt x="58" y="121"/>
                      <a:pt x="58" y="121"/>
                    </a:cubicBezTo>
                    <a:cubicBezTo>
                      <a:pt x="60" y="121"/>
                      <a:pt x="61" y="121"/>
                      <a:pt x="63" y="121"/>
                    </a:cubicBezTo>
                    <a:cubicBezTo>
                      <a:pt x="63" y="121"/>
                      <a:pt x="63" y="121"/>
                      <a:pt x="63" y="121"/>
                    </a:cubicBezTo>
                    <a:cubicBezTo>
                      <a:pt x="63" y="121"/>
                      <a:pt x="63" y="121"/>
                      <a:pt x="63" y="121"/>
                    </a:cubicBezTo>
                    <a:cubicBezTo>
                      <a:pt x="63" y="121"/>
                      <a:pt x="63" y="121"/>
                      <a:pt x="63" y="121"/>
                    </a:cubicBezTo>
                    <a:cubicBezTo>
                      <a:pt x="63" y="121"/>
                      <a:pt x="63" y="121"/>
                      <a:pt x="63" y="121"/>
                    </a:cubicBezTo>
                    <a:cubicBezTo>
                      <a:pt x="65" y="121"/>
                      <a:pt x="66" y="121"/>
                      <a:pt x="68" y="121"/>
                    </a:cubicBezTo>
                    <a:lnTo>
                      <a:pt x="68" y="73"/>
                    </a:lnTo>
                    <a:close/>
                    <a:moveTo>
                      <a:pt x="46" y="53"/>
                    </a:moveTo>
                    <a:cubicBezTo>
                      <a:pt x="42" y="53"/>
                      <a:pt x="38" y="57"/>
                      <a:pt x="38" y="61"/>
                    </a:cubicBezTo>
                    <a:cubicBezTo>
                      <a:pt x="38" y="65"/>
                      <a:pt x="42" y="68"/>
                      <a:pt x="46" y="68"/>
                    </a:cubicBezTo>
                    <a:cubicBezTo>
                      <a:pt x="53" y="68"/>
                      <a:pt x="53" y="68"/>
                      <a:pt x="53" y="68"/>
                    </a:cubicBezTo>
                    <a:cubicBezTo>
                      <a:pt x="53" y="61"/>
                      <a:pt x="53" y="61"/>
                      <a:pt x="53" y="61"/>
                    </a:cubicBezTo>
                    <a:cubicBezTo>
                      <a:pt x="53" y="57"/>
                      <a:pt x="50" y="53"/>
                      <a:pt x="46" y="53"/>
                    </a:cubicBezTo>
                    <a:close/>
                    <a:moveTo>
                      <a:pt x="88" y="61"/>
                    </a:moveTo>
                    <a:cubicBezTo>
                      <a:pt x="88" y="57"/>
                      <a:pt x="84" y="53"/>
                      <a:pt x="80" y="53"/>
                    </a:cubicBezTo>
                    <a:cubicBezTo>
                      <a:pt x="76" y="53"/>
                      <a:pt x="73" y="57"/>
                      <a:pt x="73" y="61"/>
                    </a:cubicBezTo>
                    <a:cubicBezTo>
                      <a:pt x="73" y="68"/>
                      <a:pt x="73" y="68"/>
                      <a:pt x="73" y="68"/>
                    </a:cubicBezTo>
                    <a:cubicBezTo>
                      <a:pt x="80" y="68"/>
                      <a:pt x="80" y="68"/>
                      <a:pt x="80" y="68"/>
                    </a:cubicBezTo>
                    <a:cubicBezTo>
                      <a:pt x="84" y="68"/>
                      <a:pt x="88" y="65"/>
                      <a:pt x="88" y="61"/>
                    </a:cubicBezTo>
                    <a:close/>
                    <a:moveTo>
                      <a:pt x="104" y="47"/>
                    </a:moveTo>
                    <a:cubicBezTo>
                      <a:pt x="101" y="34"/>
                      <a:pt x="85" y="20"/>
                      <a:pt x="63" y="20"/>
                    </a:cubicBezTo>
                    <a:cubicBezTo>
                      <a:pt x="41" y="20"/>
                      <a:pt x="25" y="34"/>
                      <a:pt x="22" y="47"/>
                    </a:cubicBezTo>
                    <a:cubicBezTo>
                      <a:pt x="19" y="57"/>
                      <a:pt x="22" y="67"/>
                      <a:pt x="26" y="76"/>
                    </a:cubicBezTo>
                    <a:cubicBezTo>
                      <a:pt x="31" y="84"/>
                      <a:pt x="35" y="91"/>
                      <a:pt x="39" y="100"/>
                    </a:cubicBezTo>
                    <a:cubicBezTo>
                      <a:pt x="41" y="105"/>
                      <a:pt x="42" y="111"/>
                      <a:pt x="43" y="116"/>
                    </a:cubicBezTo>
                    <a:cubicBezTo>
                      <a:pt x="44" y="120"/>
                      <a:pt x="45" y="121"/>
                      <a:pt x="50" y="121"/>
                    </a:cubicBezTo>
                    <a:cubicBezTo>
                      <a:pt x="51" y="121"/>
                      <a:pt x="52" y="121"/>
                      <a:pt x="53" y="121"/>
                    </a:cubicBezTo>
                    <a:cubicBezTo>
                      <a:pt x="53" y="73"/>
                      <a:pt x="53" y="73"/>
                      <a:pt x="53" y="73"/>
                    </a:cubicBezTo>
                    <a:cubicBezTo>
                      <a:pt x="46" y="73"/>
                      <a:pt x="46" y="73"/>
                      <a:pt x="46" y="73"/>
                    </a:cubicBezTo>
                    <a:cubicBezTo>
                      <a:pt x="42" y="73"/>
                      <a:pt x="39" y="72"/>
                      <a:pt x="37" y="69"/>
                    </a:cubicBezTo>
                    <a:cubicBezTo>
                      <a:pt x="35" y="67"/>
                      <a:pt x="33" y="64"/>
                      <a:pt x="33" y="61"/>
                    </a:cubicBezTo>
                    <a:cubicBezTo>
                      <a:pt x="33" y="57"/>
                      <a:pt x="35" y="54"/>
                      <a:pt x="37" y="52"/>
                    </a:cubicBezTo>
                    <a:cubicBezTo>
                      <a:pt x="39" y="50"/>
                      <a:pt x="42" y="48"/>
                      <a:pt x="46" y="48"/>
                    </a:cubicBezTo>
                    <a:cubicBezTo>
                      <a:pt x="52" y="48"/>
                      <a:pt x="58" y="54"/>
                      <a:pt x="58" y="61"/>
                    </a:cubicBezTo>
                    <a:cubicBezTo>
                      <a:pt x="58" y="61"/>
                      <a:pt x="58" y="61"/>
                      <a:pt x="58" y="61"/>
                    </a:cubicBezTo>
                    <a:cubicBezTo>
                      <a:pt x="58" y="68"/>
                      <a:pt x="58" y="68"/>
                      <a:pt x="58" y="68"/>
                    </a:cubicBezTo>
                    <a:cubicBezTo>
                      <a:pt x="61" y="68"/>
                      <a:pt x="61" y="68"/>
                      <a:pt x="61" y="68"/>
                    </a:cubicBezTo>
                    <a:cubicBezTo>
                      <a:pt x="68" y="68"/>
                      <a:pt x="68" y="68"/>
                      <a:pt x="68" y="68"/>
                    </a:cubicBezTo>
                    <a:cubicBezTo>
                      <a:pt x="68" y="61"/>
                      <a:pt x="68" y="61"/>
                      <a:pt x="68" y="61"/>
                    </a:cubicBezTo>
                    <a:cubicBezTo>
                      <a:pt x="68" y="61"/>
                      <a:pt x="68" y="61"/>
                      <a:pt x="68" y="61"/>
                    </a:cubicBezTo>
                    <a:cubicBezTo>
                      <a:pt x="68" y="57"/>
                      <a:pt x="69" y="54"/>
                      <a:pt x="72" y="52"/>
                    </a:cubicBezTo>
                    <a:cubicBezTo>
                      <a:pt x="74" y="50"/>
                      <a:pt x="77" y="48"/>
                      <a:pt x="80" y="48"/>
                    </a:cubicBezTo>
                    <a:cubicBezTo>
                      <a:pt x="84" y="48"/>
                      <a:pt x="87" y="50"/>
                      <a:pt x="89" y="52"/>
                    </a:cubicBezTo>
                    <a:cubicBezTo>
                      <a:pt x="91" y="54"/>
                      <a:pt x="93" y="57"/>
                      <a:pt x="93" y="61"/>
                    </a:cubicBezTo>
                    <a:cubicBezTo>
                      <a:pt x="93" y="64"/>
                      <a:pt x="91" y="67"/>
                      <a:pt x="89" y="69"/>
                    </a:cubicBezTo>
                    <a:cubicBezTo>
                      <a:pt x="87" y="72"/>
                      <a:pt x="84" y="73"/>
                      <a:pt x="80" y="73"/>
                    </a:cubicBezTo>
                    <a:cubicBezTo>
                      <a:pt x="73" y="73"/>
                      <a:pt x="73" y="73"/>
                      <a:pt x="73" y="73"/>
                    </a:cubicBezTo>
                    <a:cubicBezTo>
                      <a:pt x="73" y="121"/>
                      <a:pt x="73" y="121"/>
                      <a:pt x="73" y="121"/>
                    </a:cubicBezTo>
                    <a:cubicBezTo>
                      <a:pt x="74" y="121"/>
                      <a:pt x="75" y="121"/>
                      <a:pt x="76" y="121"/>
                    </a:cubicBezTo>
                    <a:cubicBezTo>
                      <a:pt x="81" y="121"/>
                      <a:pt x="82" y="120"/>
                      <a:pt x="83" y="116"/>
                    </a:cubicBezTo>
                    <a:cubicBezTo>
                      <a:pt x="84" y="111"/>
                      <a:pt x="85" y="105"/>
                      <a:pt x="87" y="100"/>
                    </a:cubicBezTo>
                    <a:cubicBezTo>
                      <a:pt x="91" y="91"/>
                      <a:pt x="95" y="84"/>
                      <a:pt x="99" y="76"/>
                    </a:cubicBezTo>
                    <a:cubicBezTo>
                      <a:pt x="104" y="67"/>
                      <a:pt x="107" y="57"/>
                      <a:pt x="104" y="47"/>
                    </a:cubicBezTo>
                    <a:close/>
                    <a:moveTo>
                      <a:pt x="68" y="4"/>
                    </a:moveTo>
                    <a:cubicBezTo>
                      <a:pt x="68" y="2"/>
                      <a:pt x="65" y="0"/>
                      <a:pt x="63" y="0"/>
                    </a:cubicBezTo>
                    <a:cubicBezTo>
                      <a:pt x="63" y="0"/>
                      <a:pt x="63" y="0"/>
                      <a:pt x="63" y="0"/>
                    </a:cubicBezTo>
                    <a:cubicBezTo>
                      <a:pt x="60" y="0"/>
                      <a:pt x="58" y="2"/>
                      <a:pt x="58" y="4"/>
                    </a:cubicBezTo>
                    <a:cubicBezTo>
                      <a:pt x="58" y="13"/>
                      <a:pt x="58" y="13"/>
                      <a:pt x="58" y="13"/>
                    </a:cubicBezTo>
                    <a:cubicBezTo>
                      <a:pt x="58" y="15"/>
                      <a:pt x="60" y="17"/>
                      <a:pt x="63" y="17"/>
                    </a:cubicBezTo>
                    <a:cubicBezTo>
                      <a:pt x="63" y="17"/>
                      <a:pt x="63" y="17"/>
                      <a:pt x="63" y="17"/>
                    </a:cubicBezTo>
                    <a:cubicBezTo>
                      <a:pt x="65" y="17"/>
                      <a:pt x="68" y="15"/>
                      <a:pt x="68" y="13"/>
                    </a:cubicBezTo>
                    <a:lnTo>
                      <a:pt x="68" y="4"/>
                    </a:lnTo>
                    <a:close/>
                    <a:moveTo>
                      <a:pt x="93" y="12"/>
                    </a:moveTo>
                    <a:cubicBezTo>
                      <a:pt x="94" y="10"/>
                      <a:pt x="93" y="7"/>
                      <a:pt x="91" y="6"/>
                    </a:cubicBezTo>
                    <a:cubicBezTo>
                      <a:pt x="91" y="6"/>
                      <a:pt x="91" y="6"/>
                      <a:pt x="91" y="6"/>
                    </a:cubicBezTo>
                    <a:cubicBezTo>
                      <a:pt x="89" y="4"/>
                      <a:pt x="86" y="5"/>
                      <a:pt x="85" y="7"/>
                    </a:cubicBezTo>
                    <a:cubicBezTo>
                      <a:pt x="81" y="15"/>
                      <a:pt x="81" y="15"/>
                      <a:pt x="81" y="15"/>
                    </a:cubicBezTo>
                    <a:cubicBezTo>
                      <a:pt x="79" y="17"/>
                      <a:pt x="80" y="20"/>
                      <a:pt x="82" y="21"/>
                    </a:cubicBezTo>
                    <a:cubicBezTo>
                      <a:pt x="82" y="21"/>
                      <a:pt x="82" y="21"/>
                      <a:pt x="82" y="21"/>
                    </a:cubicBezTo>
                    <a:cubicBezTo>
                      <a:pt x="85" y="22"/>
                      <a:pt x="87" y="21"/>
                      <a:pt x="89" y="19"/>
                    </a:cubicBezTo>
                    <a:lnTo>
                      <a:pt x="93" y="12"/>
                    </a:lnTo>
                    <a:close/>
                    <a:moveTo>
                      <a:pt x="111" y="26"/>
                    </a:moveTo>
                    <a:cubicBezTo>
                      <a:pt x="113" y="25"/>
                      <a:pt x="113" y="22"/>
                      <a:pt x="111" y="20"/>
                    </a:cubicBezTo>
                    <a:cubicBezTo>
                      <a:pt x="111" y="20"/>
                      <a:pt x="111" y="20"/>
                      <a:pt x="111" y="20"/>
                    </a:cubicBezTo>
                    <a:cubicBezTo>
                      <a:pt x="110" y="18"/>
                      <a:pt x="107" y="18"/>
                      <a:pt x="105" y="20"/>
                    </a:cubicBezTo>
                    <a:cubicBezTo>
                      <a:pt x="99" y="25"/>
                      <a:pt x="99" y="25"/>
                      <a:pt x="99" y="25"/>
                    </a:cubicBezTo>
                    <a:cubicBezTo>
                      <a:pt x="97" y="27"/>
                      <a:pt x="97" y="30"/>
                      <a:pt x="98" y="32"/>
                    </a:cubicBezTo>
                    <a:cubicBezTo>
                      <a:pt x="98" y="32"/>
                      <a:pt x="98" y="32"/>
                      <a:pt x="98" y="32"/>
                    </a:cubicBezTo>
                    <a:cubicBezTo>
                      <a:pt x="100" y="33"/>
                      <a:pt x="103" y="34"/>
                      <a:pt x="105" y="32"/>
                    </a:cubicBezTo>
                    <a:lnTo>
                      <a:pt x="111" y="26"/>
                    </a:lnTo>
                    <a:close/>
                    <a:moveTo>
                      <a:pt x="121" y="49"/>
                    </a:moveTo>
                    <a:cubicBezTo>
                      <a:pt x="123" y="48"/>
                      <a:pt x="125" y="46"/>
                      <a:pt x="124" y="43"/>
                    </a:cubicBezTo>
                    <a:cubicBezTo>
                      <a:pt x="124" y="43"/>
                      <a:pt x="124" y="43"/>
                      <a:pt x="124" y="43"/>
                    </a:cubicBezTo>
                    <a:cubicBezTo>
                      <a:pt x="124" y="41"/>
                      <a:pt x="122" y="39"/>
                      <a:pt x="119" y="40"/>
                    </a:cubicBezTo>
                    <a:cubicBezTo>
                      <a:pt x="111" y="41"/>
                      <a:pt x="111" y="41"/>
                      <a:pt x="111" y="41"/>
                    </a:cubicBezTo>
                    <a:cubicBezTo>
                      <a:pt x="109" y="42"/>
                      <a:pt x="107" y="44"/>
                      <a:pt x="107" y="46"/>
                    </a:cubicBezTo>
                    <a:cubicBezTo>
                      <a:pt x="107" y="46"/>
                      <a:pt x="107" y="46"/>
                      <a:pt x="107" y="46"/>
                    </a:cubicBezTo>
                    <a:cubicBezTo>
                      <a:pt x="108" y="49"/>
                      <a:pt x="110" y="50"/>
                      <a:pt x="113" y="50"/>
                    </a:cubicBezTo>
                    <a:lnTo>
                      <a:pt x="121" y="49"/>
                    </a:lnTo>
                    <a:close/>
                    <a:moveTo>
                      <a:pt x="119" y="73"/>
                    </a:moveTo>
                    <a:cubicBezTo>
                      <a:pt x="121" y="73"/>
                      <a:pt x="124" y="72"/>
                      <a:pt x="124" y="69"/>
                    </a:cubicBezTo>
                    <a:cubicBezTo>
                      <a:pt x="124" y="69"/>
                      <a:pt x="124" y="69"/>
                      <a:pt x="124" y="69"/>
                    </a:cubicBezTo>
                    <a:cubicBezTo>
                      <a:pt x="125" y="67"/>
                      <a:pt x="123" y="64"/>
                      <a:pt x="121" y="64"/>
                    </a:cubicBezTo>
                    <a:cubicBezTo>
                      <a:pt x="112" y="62"/>
                      <a:pt x="112" y="62"/>
                      <a:pt x="112" y="62"/>
                    </a:cubicBezTo>
                    <a:cubicBezTo>
                      <a:pt x="110" y="62"/>
                      <a:pt x="108" y="63"/>
                      <a:pt x="107" y="66"/>
                    </a:cubicBezTo>
                    <a:cubicBezTo>
                      <a:pt x="107" y="66"/>
                      <a:pt x="107" y="66"/>
                      <a:pt x="107" y="66"/>
                    </a:cubicBezTo>
                    <a:cubicBezTo>
                      <a:pt x="107" y="68"/>
                      <a:pt x="108" y="71"/>
                      <a:pt x="111" y="71"/>
                    </a:cubicBezTo>
                    <a:lnTo>
                      <a:pt x="119" y="73"/>
                    </a:lnTo>
                    <a:close/>
                    <a:moveTo>
                      <a:pt x="37" y="19"/>
                    </a:moveTo>
                    <a:cubicBezTo>
                      <a:pt x="38" y="21"/>
                      <a:pt x="41" y="22"/>
                      <a:pt x="43" y="21"/>
                    </a:cubicBezTo>
                    <a:cubicBezTo>
                      <a:pt x="43" y="21"/>
                      <a:pt x="43" y="21"/>
                      <a:pt x="43" y="21"/>
                    </a:cubicBezTo>
                    <a:cubicBezTo>
                      <a:pt x="45" y="20"/>
                      <a:pt x="46" y="17"/>
                      <a:pt x="45" y="15"/>
                    </a:cubicBezTo>
                    <a:cubicBezTo>
                      <a:pt x="41" y="7"/>
                      <a:pt x="41" y="7"/>
                      <a:pt x="41" y="7"/>
                    </a:cubicBezTo>
                    <a:cubicBezTo>
                      <a:pt x="40" y="5"/>
                      <a:pt x="37" y="4"/>
                      <a:pt x="35" y="6"/>
                    </a:cubicBezTo>
                    <a:cubicBezTo>
                      <a:pt x="35" y="6"/>
                      <a:pt x="35" y="6"/>
                      <a:pt x="35" y="6"/>
                    </a:cubicBezTo>
                    <a:cubicBezTo>
                      <a:pt x="32" y="7"/>
                      <a:pt x="32" y="10"/>
                      <a:pt x="33" y="12"/>
                    </a:cubicBezTo>
                    <a:lnTo>
                      <a:pt x="37" y="19"/>
                    </a:lnTo>
                    <a:close/>
                    <a:moveTo>
                      <a:pt x="21" y="32"/>
                    </a:moveTo>
                    <a:cubicBezTo>
                      <a:pt x="22" y="34"/>
                      <a:pt x="25" y="33"/>
                      <a:pt x="27" y="32"/>
                    </a:cubicBezTo>
                    <a:cubicBezTo>
                      <a:pt x="27" y="32"/>
                      <a:pt x="27" y="32"/>
                      <a:pt x="27" y="32"/>
                    </a:cubicBezTo>
                    <a:cubicBezTo>
                      <a:pt x="29" y="30"/>
                      <a:pt x="28" y="27"/>
                      <a:pt x="27" y="25"/>
                    </a:cubicBezTo>
                    <a:cubicBezTo>
                      <a:pt x="20" y="20"/>
                      <a:pt x="20" y="20"/>
                      <a:pt x="20" y="20"/>
                    </a:cubicBezTo>
                    <a:cubicBezTo>
                      <a:pt x="18" y="18"/>
                      <a:pt x="16" y="18"/>
                      <a:pt x="14" y="20"/>
                    </a:cubicBezTo>
                    <a:cubicBezTo>
                      <a:pt x="14" y="20"/>
                      <a:pt x="14" y="20"/>
                      <a:pt x="14" y="20"/>
                    </a:cubicBezTo>
                    <a:cubicBezTo>
                      <a:pt x="12" y="22"/>
                      <a:pt x="12" y="25"/>
                      <a:pt x="14" y="26"/>
                    </a:cubicBezTo>
                    <a:lnTo>
                      <a:pt x="21" y="32"/>
                    </a:lnTo>
                    <a:close/>
                    <a:moveTo>
                      <a:pt x="13" y="50"/>
                    </a:moveTo>
                    <a:cubicBezTo>
                      <a:pt x="15" y="50"/>
                      <a:pt x="18" y="49"/>
                      <a:pt x="18" y="46"/>
                    </a:cubicBezTo>
                    <a:cubicBezTo>
                      <a:pt x="18" y="46"/>
                      <a:pt x="18" y="46"/>
                      <a:pt x="18" y="46"/>
                    </a:cubicBezTo>
                    <a:cubicBezTo>
                      <a:pt x="18" y="44"/>
                      <a:pt x="17" y="42"/>
                      <a:pt x="14" y="41"/>
                    </a:cubicBezTo>
                    <a:cubicBezTo>
                      <a:pt x="6" y="40"/>
                      <a:pt x="6" y="40"/>
                      <a:pt x="6" y="40"/>
                    </a:cubicBezTo>
                    <a:cubicBezTo>
                      <a:pt x="4" y="39"/>
                      <a:pt x="1" y="41"/>
                      <a:pt x="1" y="43"/>
                    </a:cubicBezTo>
                    <a:cubicBezTo>
                      <a:pt x="1" y="43"/>
                      <a:pt x="1" y="43"/>
                      <a:pt x="1" y="43"/>
                    </a:cubicBezTo>
                    <a:cubicBezTo>
                      <a:pt x="0" y="46"/>
                      <a:pt x="2" y="48"/>
                      <a:pt x="5" y="49"/>
                    </a:cubicBezTo>
                    <a:lnTo>
                      <a:pt x="13" y="50"/>
                    </a:lnTo>
                    <a:close/>
                    <a:moveTo>
                      <a:pt x="15" y="71"/>
                    </a:moveTo>
                    <a:cubicBezTo>
                      <a:pt x="17" y="71"/>
                      <a:pt x="19" y="68"/>
                      <a:pt x="18" y="66"/>
                    </a:cubicBezTo>
                    <a:cubicBezTo>
                      <a:pt x="18" y="66"/>
                      <a:pt x="18" y="66"/>
                      <a:pt x="18" y="66"/>
                    </a:cubicBezTo>
                    <a:cubicBezTo>
                      <a:pt x="18" y="63"/>
                      <a:pt x="15" y="62"/>
                      <a:pt x="13" y="62"/>
                    </a:cubicBezTo>
                    <a:cubicBezTo>
                      <a:pt x="5" y="64"/>
                      <a:pt x="5" y="64"/>
                      <a:pt x="5" y="64"/>
                    </a:cubicBezTo>
                    <a:cubicBezTo>
                      <a:pt x="2" y="64"/>
                      <a:pt x="1" y="67"/>
                      <a:pt x="1" y="69"/>
                    </a:cubicBezTo>
                    <a:cubicBezTo>
                      <a:pt x="1" y="69"/>
                      <a:pt x="1" y="69"/>
                      <a:pt x="1" y="69"/>
                    </a:cubicBezTo>
                    <a:cubicBezTo>
                      <a:pt x="2" y="72"/>
                      <a:pt x="4" y="73"/>
                      <a:pt x="7" y="73"/>
                    </a:cubicBezTo>
                    <a:lnTo>
                      <a:pt x="15" y="71"/>
                    </a:lnTo>
                    <a:close/>
                  </a:path>
                </a:pathLst>
              </a:custGeom>
              <a:solidFill>
                <a:srgbClr val="FFFFFF"/>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61" name="Google Shape;336;p19">
                <a:extLst>
                  <a:ext uri="{FF2B5EF4-FFF2-40B4-BE49-F238E27FC236}">
                    <a16:creationId xmlns:a16="http://schemas.microsoft.com/office/drawing/2014/main" id="{8D5BDDBC-D48D-4114-381A-EC5632CAB531}"/>
                  </a:ext>
                </a:extLst>
              </p:cNvPr>
              <p:cNvSpPr txBox="1"/>
              <p:nvPr/>
            </p:nvSpPr>
            <p:spPr>
              <a:xfrm>
                <a:off x="3708443" y="1817455"/>
                <a:ext cx="574675" cy="547687"/>
              </a:xfrm>
              <a:prstGeom prst="rect">
                <a:avLst/>
              </a:prstGeom>
              <a:noFill/>
              <a:ln>
                <a:noFill/>
              </a:ln>
            </p:spPr>
            <p:txBody>
              <a:bodyPr spcFirstLastPara="1" wrap="square" lIns="0" tIns="0" rIns="0" bIns="0" anchor="t" anchorCtr="0">
                <a:noAutofit/>
              </a:bodyPr>
              <a:lstStyle/>
              <a:p>
                <a:pPr algn="ctr" rtl="1">
                  <a:buClr>
                    <a:srgbClr val="FFFFFF"/>
                  </a:buClr>
                  <a:buSzPts val="2600"/>
                  <a:buFont typeface="Open Sans"/>
                  <a:buNone/>
                </a:pPr>
                <a:r>
                  <a:rPr lang="ar-EG" sz="2600">
                    <a:solidFill>
                      <a:srgbClr val="FFFFFF"/>
                    </a:solidFill>
                    <a:latin typeface="Alexandria" pitchFamily="2" charset="-78"/>
                    <a:ea typeface="Open Sans"/>
                    <a:cs typeface="Alexandria" pitchFamily="2" charset="-78"/>
                    <a:sym typeface="Open Sans"/>
                  </a:rPr>
                  <a:t>2</a:t>
                </a:r>
                <a:endParaRPr dirty="0">
                  <a:solidFill>
                    <a:prstClr val="black"/>
                  </a:solidFill>
                  <a:latin typeface="Alexandria" pitchFamily="2" charset="-78"/>
                  <a:cs typeface="Alexandria" pitchFamily="2" charset="-78"/>
                </a:endParaRPr>
              </a:p>
            </p:txBody>
          </p:sp>
          <p:sp>
            <p:nvSpPr>
              <p:cNvPr id="62" name="Google Shape;337;p19">
                <a:extLst>
                  <a:ext uri="{FF2B5EF4-FFF2-40B4-BE49-F238E27FC236}">
                    <a16:creationId xmlns:a16="http://schemas.microsoft.com/office/drawing/2014/main" id="{700035DD-5313-0D9D-7EC0-2FF3CDFC401A}"/>
                  </a:ext>
                </a:extLst>
              </p:cNvPr>
              <p:cNvSpPr txBox="1">
                <a:spLocks noGrp="1" noRot="1" noMove="1" noResize="1" noEditPoints="1" noAdjustHandles="1" noChangeArrowheads="1" noChangeShapeType="1"/>
              </p:cNvSpPr>
              <p:nvPr/>
            </p:nvSpPr>
            <p:spPr>
              <a:xfrm>
                <a:off x="3030567" y="2531711"/>
                <a:ext cx="1760742" cy="461963"/>
              </a:xfrm>
              <a:prstGeom prst="rect">
                <a:avLst/>
              </a:prstGeom>
              <a:noFill/>
              <a:ln>
                <a:noFill/>
              </a:ln>
            </p:spPr>
            <p:txBody>
              <a:bodyPr spcFirstLastPara="1" wrap="square" lIns="0" tIns="0" rIns="0" bIns="0" anchor="t" anchorCtr="0">
                <a:noAutofit/>
              </a:bodyPr>
              <a:lstStyle/>
              <a:p>
                <a:pPr algn="ctr" rtl="1">
                  <a:buClr>
                    <a:srgbClr val="FFFFFF"/>
                  </a:buClr>
                  <a:buSzPts val="2100"/>
                  <a:buFont typeface="Open Sans"/>
                  <a:buNone/>
                </a:pPr>
                <a:r>
                  <a:rPr lang="ar-EG">
                    <a:solidFill>
                      <a:srgbClr val="FFFFFF"/>
                    </a:solidFill>
                    <a:latin typeface="Alexandria" pitchFamily="2" charset="-78"/>
                    <a:ea typeface="Open Sans"/>
                    <a:cs typeface="Alexandria" pitchFamily="2" charset="-78"/>
                    <a:sym typeface="Open Sans"/>
                  </a:rPr>
                  <a:t>أساليب الحصول على التراث العلمي</a:t>
                </a:r>
              </a:p>
            </p:txBody>
          </p:sp>
        </p:grpSp>
        <p:grpSp>
          <p:nvGrpSpPr>
            <p:cNvPr id="13" name="Группа 7">
              <a:extLst>
                <a:ext uri="{FF2B5EF4-FFF2-40B4-BE49-F238E27FC236}">
                  <a16:creationId xmlns:a16="http://schemas.microsoft.com/office/drawing/2014/main" id="{8C1F3B85-EC37-20B4-620E-EFF2A6A03C33}"/>
                </a:ext>
              </a:extLst>
            </p:cNvPr>
            <p:cNvGrpSpPr/>
            <p:nvPr/>
          </p:nvGrpSpPr>
          <p:grpSpPr>
            <a:xfrm>
              <a:off x="6954622" y="1938487"/>
              <a:ext cx="2141537" cy="2463799"/>
              <a:chOff x="5029200" y="1714500"/>
              <a:chExt cx="2141537" cy="2463799"/>
            </a:xfrm>
          </p:grpSpPr>
          <p:sp>
            <p:nvSpPr>
              <p:cNvPr id="53" name="Google Shape;309;p19">
                <a:extLst>
                  <a:ext uri="{FF2B5EF4-FFF2-40B4-BE49-F238E27FC236}">
                    <a16:creationId xmlns:a16="http://schemas.microsoft.com/office/drawing/2014/main" id="{71812022-2ECA-C1F1-EB7B-1856C6DCFCE6}"/>
                  </a:ext>
                </a:extLst>
              </p:cNvPr>
              <p:cNvSpPr/>
              <p:nvPr/>
            </p:nvSpPr>
            <p:spPr>
              <a:xfrm>
                <a:off x="5029200" y="1714500"/>
                <a:ext cx="2141537" cy="660400"/>
              </a:xfrm>
              <a:custGeom>
                <a:avLst/>
                <a:gdLst/>
                <a:ahLst/>
                <a:cxnLst/>
                <a:rect l="l" t="t" r="r" b="b"/>
                <a:pathLst>
                  <a:path w="570" h="176" extrusionOk="0">
                    <a:moveTo>
                      <a:pt x="570" y="8"/>
                    </a:moveTo>
                    <a:cubicBezTo>
                      <a:pt x="570" y="4"/>
                      <a:pt x="566" y="0"/>
                      <a:pt x="561" y="0"/>
                    </a:cubicBezTo>
                    <a:cubicBezTo>
                      <a:pt x="9" y="0"/>
                      <a:pt x="9" y="0"/>
                      <a:pt x="9" y="0"/>
                    </a:cubicBezTo>
                    <a:cubicBezTo>
                      <a:pt x="4" y="0"/>
                      <a:pt x="0" y="4"/>
                      <a:pt x="0" y="8"/>
                    </a:cubicBezTo>
                    <a:cubicBezTo>
                      <a:pt x="0" y="176"/>
                      <a:pt x="0" y="176"/>
                      <a:pt x="0" y="176"/>
                    </a:cubicBezTo>
                    <a:cubicBezTo>
                      <a:pt x="570" y="176"/>
                      <a:pt x="570" y="176"/>
                      <a:pt x="570" y="176"/>
                    </a:cubicBezTo>
                    <a:lnTo>
                      <a:pt x="570" y="8"/>
                    </a:lnTo>
                    <a:close/>
                  </a:path>
                </a:pathLst>
              </a:custGeom>
              <a:solidFill>
                <a:srgbClr val="FFA757"/>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54" name="Google Shape;310;p19">
                <a:extLst>
                  <a:ext uri="{FF2B5EF4-FFF2-40B4-BE49-F238E27FC236}">
                    <a16:creationId xmlns:a16="http://schemas.microsoft.com/office/drawing/2014/main" id="{CA4C09DF-111F-65B0-8606-C71C4B93BBA1}"/>
                  </a:ext>
                </a:extLst>
              </p:cNvPr>
              <p:cNvSpPr/>
              <p:nvPr/>
            </p:nvSpPr>
            <p:spPr>
              <a:xfrm>
                <a:off x="5029200" y="3125787"/>
                <a:ext cx="2141537" cy="1052512"/>
              </a:xfrm>
              <a:custGeom>
                <a:avLst/>
                <a:gdLst/>
                <a:ahLst/>
                <a:cxnLst/>
                <a:rect l="l" t="t" r="r" b="b"/>
                <a:pathLst>
                  <a:path w="570" h="280" extrusionOk="0">
                    <a:moveTo>
                      <a:pt x="0" y="258"/>
                    </a:moveTo>
                    <a:cubicBezTo>
                      <a:pt x="0" y="263"/>
                      <a:pt x="4" y="266"/>
                      <a:pt x="8" y="267"/>
                    </a:cubicBezTo>
                    <a:cubicBezTo>
                      <a:pt x="50" y="272"/>
                      <a:pt x="92" y="277"/>
                      <a:pt x="134" y="280"/>
                    </a:cubicBezTo>
                    <a:cubicBezTo>
                      <a:pt x="139" y="280"/>
                      <a:pt x="143" y="276"/>
                      <a:pt x="143" y="271"/>
                    </a:cubicBezTo>
                    <a:cubicBezTo>
                      <a:pt x="143" y="225"/>
                      <a:pt x="143" y="225"/>
                      <a:pt x="143" y="225"/>
                    </a:cubicBezTo>
                    <a:cubicBezTo>
                      <a:pt x="143" y="191"/>
                      <a:pt x="171" y="163"/>
                      <a:pt x="205" y="163"/>
                    </a:cubicBezTo>
                    <a:cubicBezTo>
                      <a:pt x="365" y="163"/>
                      <a:pt x="365" y="163"/>
                      <a:pt x="365" y="163"/>
                    </a:cubicBezTo>
                    <a:cubicBezTo>
                      <a:pt x="399" y="163"/>
                      <a:pt x="427" y="191"/>
                      <a:pt x="427" y="225"/>
                    </a:cubicBezTo>
                    <a:cubicBezTo>
                      <a:pt x="427" y="271"/>
                      <a:pt x="427" y="271"/>
                      <a:pt x="427" y="271"/>
                    </a:cubicBezTo>
                    <a:cubicBezTo>
                      <a:pt x="427" y="276"/>
                      <a:pt x="431" y="280"/>
                      <a:pt x="436" y="280"/>
                    </a:cubicBezTo>
                    <a:cubicBezTo>
                      <a:pt x="478" y="277"/>
                      <a:pt x="520" y="272"/>
                      <a:pt x="562" y="267"/>
                    </a:cubicBezTo>
                    <a:cubicBezTo>
                      <a:pt x="566" y="266"/>
                      <a:pt x="570" y="263"/>
                      <a:pt x="570" y="258"/>
                    </a:cubicBezTo>
                    <a:cubicBezTo>
                      <a:pt x="570" y="0"/>
                      <a:pt x="570" y="0"/>
                      <a:pt x="570" y="0"/>
                    </a:cubicBezTo>
                    <a:cubicBezTo>
                      <a:pt x="0" y="0"/>
                      <a:pt x="0" y="0"/>
                      <a:pt x="0" y="0"/>
                    </a:cubicBezTo>
                    <a:lnTo>
                      <a:pt x="0" y="258"/>
                    </a:lnTo>
                    <a:close/>
                  </a:path>
                </a:pathLst>
              </a:custGeom>
              <a:solidFill>
                <a:srgbClr val="FA7902"/>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55" name="Google Shape;311;p19">
                <a:extLst>
                  <a:ext uri="{FF2B5EF4-FFF2-40B4-BE49-F238E27FC236}">
                    <a16:creationId xmlns:a16="http://schemas.microsoft.com/office/drawing/2014/main" id="{ED3D16E0-D216-A365-9F1F-6FA8599CC718}"/>
                  </a:ext>
                </a:extLst>
              </p:cNvPr>
              <p:cNvSpPr txBox="1"/>
              <p:nvPr/>
            </p:nvSpPr>
            <p:spPr>
              <a:xfrm>
                <a:off x="5029200" y="2374900"/>
                <a:ext cx="2141537" cy="750887"/>
              </a:xfrm>
              <a:prstGeom prst="rect">
                <a:avLst/>
              </a:prstGeom>
              <a:solidFill>
                <a:srgbClr val="FF912B"/>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56" name="Google Shape;329;p19">
                <a:extLst>
                  <a:ext uri="{FF2B5EF4-FFF2-40B4-BE49-F238E27FC236}">
                    <a16:creationId xmlns:a16="http://schemas.microsoft.com/office/drawing/2014/main" id="{07C29B24-AD17-7541-3592-909A2E32A801}"/>
                  </a:ext>
                </a:extLst>
              </p:cNvPr>
              <p:cNvSpPr/>
              <p:nvPr/>
            </p:nvSpPr>
            <p:spPr>
              <a:xfrm>
                <a:off x="5713412" y="2536825"/>
                <a:ext cx="739775" cy="387350"/>
              </a:xfrm>
              <a:custGeom>
                <a:avLst/>
                <a:gdLst/>
                <a:ahLst/>
                <a:cxnLst/>
                <a:rect l="l" t="t" r="r" b="b"/>
                <a:pathLst>
                  <a:path w="197" h="103" extrusionOk="0">
                    <a:moveTo>
                      <a:pt x="143" y="97"/>
                    </a:moveTo>
                    <a:cubicBezTo>
                      <a:pt x="140" y="98"/>
                      <a:pt x="137" y="99"/>
                      <a:pt x="134" y="100"/>
                    </a:cubicBezTo>
                    <a:cubicBezTo>
                      <a:pt x="124" y="102"/>
                      <a:pt x="114" y="102"/>
                      <a:pt x="101" y="103"/>
                    </a:cubicBezTo>
                    <a:cubicBezTo>
                      <a:pt x="89" y="102"/>
                      <a:pt x="79" y="102"/>
                      <a:pt x="69" y="100"/>
                    </a:cubicBezTo>
                    <a:cubicBezTo>
                      <a:pt x="66" y="99"/>
                      <a:pt x="63" y="98"/>
                      <a:pt x="60" y="97"/>
                    </a:cubicBezTo>
                    <a:cubicBezTo>
                      <a:pt x="51" y="93"/>
                      <a:pt x="51" y="86"/>
                      <a:pt x="56" y="81"/>
                    </a:cubicBezTo>
                    <a:cubicBezTo>
                      <a:pt x="61" y="76"/>
                      <a:pt x="68" y="72"/>
                      <a:pt x="74" y="69"/>
                    </a:cubicBezTo>
                    <a:cubicBezTo>
                      <a:pt x="77" y="67"/>
                      <a:pt x="81" y="66"/>
                      <a:pt x="84" y="65"/>
                    </a:cubicBezTo>
                    <a:cubicBezTo>
                      <a:pt x="89" y="63"/>
                      <a:pt x="91" y="57"/>
                      <a:pt x="87" y="53"/>
                    </a:cubicBezTo>
                    <a:cubicBezTo>
                      <a:pt x="78" y="44"/>
                      <a:pt x="75" y="34"/>
                      <a:pt x="75" y="22"/>
                    </a:cubicBezTo>
                    <a:cubicBezTo>
                      <a:pt x="76" y="10"/>
                      <a:pt x="83" y="4"/>
                      <a:pt x="94" y="1"/>
                    </a:cubicBezTo>
                    <a:cubicBezTo>
                      <a:pt x="97" y="0"/>
                      <a:pt x="99" y="0"/>
                      <a:pt x="101" y="0"/>
                    </a:cubicBezTo>
                    <a:cubicBezTo>
                      <a:pt x="104" y="0"/>
                      <a:pt x="106" y="0"/>
                      <a:pt x="108" y="1"/>
                    </a:cubicBezTo>
                    <a:cubicBezTo>
                      <a:pt x="120" y="4"/>
                      <a:pt x="127" y="10"/>
                      <a:pt x="127" y="22"/>
                    </a:cubicBezTo>
                    <a:cubicBezTo>
                      <a:pt x="128" y="34"/>
                      <a:pt x="124" y="44"/>
                      <a:pt x="116" y="53"/>
                    </a:cubicBezTo>
                    <a:cubicBezTo>
                      <a:pt x="112" y="57"/>
                      <a:pt x="113" y="63"/>
                      <a:pt x="119" y="65"/>
                    </a:cubicBezTo>
                    <a:cubicBezTo>
                      <a:pt x="122" y="66"/>
                      <a:pt x="125" y="67"/>
                      <a:pt x="128" y="69"/>
                    </a:cubicBezTo>
                    <a:cubicBezTo>
                      <a:pt x="135" y="72"/>
                      <a:pt x="141" y="76"/>
                      <a:pt x="146" y="81"/>
                    </a:cubicBezTo>
                    <a:cubicBezTo>
                      <a:pt x="150" y="84"/>
                      <a:pt x="151" y="93"/>
                      <a:pt x="143" y="97"/>
                    </a:cubicBezTo>
                    <a:close/>
                    <a:moveTo>
                      <a:pt x="194" y="87"/>
                    </a:moveTo>
                    <a:cubicBezTo>
                      <a:pt x="191" y="84"/>
                      <a:pt x="186" y="81"/>
                      <a:pt x="181" y="79"/>
                    </a:cubicBezTo>
                    <a:cubicBezTo>
                      <a:pt x="179" y="78"/>
                      <a:pt x="177" y="77"/>
                      <a:pt x="175" y="77"/>
                    </a:cubicBezTo>
                    <a:cubicBezTo>
                      <a:pt x="171" y="75"/>
                      <a:pt x="170" y="71"/>
                      <a:pt x="173" y="68"/>
                    </a:cubicBezTo>
                    <a:cubicBezTo>
                      <a:pt x="179" y="62"/>
                      <a:pt x="181" y="55"/>
                      <a:pt x="181" y="47"/>
                    </a:cubicBezTo>
                    <a:cubicBezTo>
                      <a:pt x="181" y="38"/>
                      <a:pt x="176" y="34"/>
                      <a:pt x="168" y="32"/>
                    </a:cubicBezTo>
                    <a:cubicBezTo>
                      <a:pt x="166" y="31"/>
                      <a:pt x="164" y="31"/>
                      <a:pt x="163" y="31"/>
                    </a:cubicBezTo>
                    <a:cubicBezTo>
                      <a:pt x="161" y="31"/>
                      <a:pt x="160" y="31"/>
                      <a:pt x="158" y="32"/>
                    </a:cubicBezTo>
                    <a:cubicBezTo>
                      <a:pt x="150" y="34"/>
                      <a:pt x="145" y="38"/>
                      <a:pt x="145" y="47"/>
                    </a:cubicBezTo>
                    <a:cubicBezTo>
                      <a:pt x="144" y="55"/>
                      <a:pt x="147" y="62"/>
                      <a:pt x="153" y="68"/>
                    </a:cubicBezTo>
                    <a:cubicBezTo>
                      <a:pt x="156" y="71"/>
                      <a:pt x="154" y="75"/>
                      <a:pt x="151" y="77"/>
                    </a:cubicBezTo>
                    <a:cubicBezTo>
                      <a:pt x="150" y="77"/>
                      <a:pt x="150" y="77"/>
                      <a:pt x="150" y="77"/>
                    </a:cubicBezTo>
                    <a:cubicBezTo>
                      <a:pt x="151" y="77"/>
                      <a:pt x="151" y="78"/>
                      <a:pt x="152" y="78"/>
                    </a:cubicBezTo>
                    <a:cubicBezTo>
                      <a:pt x="155" y="81"/>
                      <a:pt x="156" y="86"/>
                      <a:pt x="155" y="90"/>
                    </a:cubicBezTo>
                    <a:cubicBezTo>
                      <a:pt x="154" y="94"/>
                      <a:pt x="152" y="98"/>
                      <a:pt x="147" y="100"/>
                    </a:cubicBezTo>
                    <a:cubicBezTo>
                      <a:pt x="146" y="100"/>
                      <a:pt x="145" y="101"/>
                      <a:pt x="144" y="101"/>
                    </a:cubicBezTo>
                    <a:cubicBezTo>
                      <a:pt x="149" y="102"/>
                      <a:pt x="155" y="102"/>
                      <a:pt x="163" y="103"/>
                    </a:cubicBezTo>
                    <a:cubicBezTo>
                      <a:pt x="172" y="102"/>
                      <a:pt x="179" y="102"/>
                      <a:pt x="185" y="100"/>
                    </a:cubicBezTo>
                    <a:cubicBezTo>
                      <a:pt x="187" y="100"/>
                      <a:pt x="190" y="99"/>
                      <a:pt x="192" y="98"/>
                    </a:cubicBezTo>
                    <a:cubicBezTo>
                      <a:pt x="197" y="96"/>
                      <a:pt x="196" y="90"/>
                      <a:pt x="194" y="87"/>
                    </a:cubicBezTo>
                    <a:close/>
                    <a:moveTo>
                      <a:pt x="47" y="90"/>
                    </a:moveTo>
                    <a:cubicBezTo>
                      <a:pt x="46" y="86"/>
                      <a:pt x="47" y="82"/>
                      <a:pt x="51" y="78"/>
                    </a:cubicBezTo>
                    <a:cubicBezTo>
                      <a:pt x="52" y="77"/>
                      <a:pt x="53" y="76"/>
                      <a:pt x="55" y="75"/>
                    </a:cubicBezTo>
                    <a:cubicBezTo>
                      <a:pt x="54" y="74"/>
                      <a:pt x="53" y="74"/>
                      <a:pt x="52" y="74"/>
                    </a:cubicBezTo>
                    <a:cubicBezTo>
                      <a:pt x="48" y="72"/>
                      <a:pt x="46" y="68"/>
                      <a:pt x="50" y="64"/>
                    </a:cubicBezTo>
                    <a:cubicBezTo>
                      <a:pt x="56" y="58"/>
                      <a:pt x="59" y="50"/>
                      <a:pt x="59" y="41"/>
                    </a:cubicBezTo>
                    <a:cubicBezTo>
                      <a:pt x="58" y="31"/>
                      <a:pt x="53" y="26"/>
                      <a:pt x="44" y="24"/>
                    </a:cubicBezTo>
                    <a:cubicBezTo>
                      <a:pt x="42" y="24"/>
                      <a:pt x="40" y="23"/>
                      <a:pt x="39" y="23"/>
                    </a:cubicBezTo>
                    <a:cubicBezTo>
                      <a:pt x="37" y="23"/>
                      <a:pt x="35" y="24"/>
                      <a:pt x="33" y="24"/>
                    </a:cubicBezTo>
                    <a:cubicBezTo>
                      <a:pt x="24" y="26"/>
                      <a:pt x="19" y="31"/>
                      <a:pt x="19" y="41"/>
                    </a:cubicBezTo>
                    <a:cubicBezTo>
                      <a:pt x="18" y="50"/>
                      <a:pt x="21" y="58"/>
                      <a:pt x="27" y="64"/>
                    </a:cubicBezTo>
                    <a:cubicBezTo>
                      <a:pt x="31" y="68"/>
                      <a:pt x="29" y="72"/>
                      <a:pt x="25" y="74"/>
                    </a:cubicBezTo>
                    <a:cubicBezTo>
                      <a:pt x="23" y="75"/>
                      <a:pt x="20" y="76"/>
                      <a:pt x="18" y="77"/>
                    </a:cubicBezTo>
                    <a:cubicBezTo>
                      <a:pt x="13" y="79"/>
                      <a:pt x="8" y="82"/>
                      <a:pt x="4" y="86"/>
                    </a:cubicBezTo>
                    <a:cubicBezTo>
                      <a:pt x="0" y="90"/>
                      <a:pt x="0" y="95"/>
                      <a:pt x="7" y="98"/>
                    </a:cubicBezTo>
                    <a:cubicBezTo>
                      <a:pt x="9" y="99"/>
                      <a:pt x="11" y="100"/>
                      <a:pt x="14" y="100"/>
                    </a:cubicBezTo>
                    <a:cubicBezTo>
                      <a:pt x="21" y="102"/>
                      <a:pt x="29" y="102"/>
                      <a:pt x="39" y="103"/>
                    </a:cubicBezTo>
                    <a:cubicBezTo>
                      <a:pt x="46" y="102"/>
                      <a:pt x="53" y="102"/>
                      <a:pt x="59" y="101"/>
                    </a:cubicBezTo>
                    <a:cubicBezTo>
                      <a:pt x="58" y="101"/>
                      <a:pt x="56" y="100"/>
                      <a:pt x="55" y="100"/>
                    </a:cubicBezTo>
                    <a:cubicBezTo>
                      <a:pt x="50" y="97"/>
                      <a:pt x="47" y="94"/>
                      <a:pt x="47" y="90"/>
                    </a:cubicBezTo>
                    <a:close/>
                  </a:path>
                </a:pathLst>
              </a:custGeom>
              <a:solidFill>
                <a:srgbClr val="FFFFFF"/>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grpSp>
        <p:grpSp>
          <p:nvGrpSpPr>
            <p:cNvPr id="14" name="Группа 3">
              <a:extLst>
                <a:ext uri="{FF2B5EF4-FFF2-40B4-BE49-F238E27FC236}">
                  <a16:creationId xmlns:a16="http://schemas.microsoft.com/office/drawing/2014/main" id="{44E0AA2B-7881-90FF-3967-B1AC7DD9E71C}"/>
                </a:ext>
              </a:extLst>
            </p:cNvPr>
            <p:cNvGrpSpPr/>
            <p:nvPr/>
          </p:nvGrpSpPr>
          <p:grpSpPr>
            <a:xfrm>
              <a:off x="9178709" y="1938487"/>
              <a:ext cx="2181225" cy="2395537"/>
              <a:chOff x="7253287" y="1714500"/>
              <a:chExt cx="2181225" cy="2395537"/>
            </a:xfrm>
          </p:grpSpPr>
          <p:sp>
            <p:nvSpPr>
              <p:cNvPr id="46" name="Google Shape;306;p19">
                <a:extLst>
                  <a:ext uri="{FF2B5EF4-FFF2-40B4-BE49-F238E27FC236}">
                    <a16:creationId xmlns:a16="http://schemas.microsoft.com/office/drawing/2014/main" id="{C7B3F158-4DB1-214E-0324-5F23698A0C0F}"/>
                  </a:ext>
                </a:extLst>
              </p:cNvPr>
              <p:cNvSpPr/>
              <p:nvPr/>
            </p:nvSpPr>
            <p:spPr>
              <a:xfrm>
                <a:off x="7253287" y="1714500"/>
                <a:ext cx="2181225" cy="660400"/>
              </a:xfrm>
              <a:custGeom>
                <a:avLst/>
                <a:gdLst/>
                <a:ahLst/>
                <a:cxnLst/>
                <a:rect l="l" t="t" r="r" b="b"/>
                <a:pathLst>
                  <a:path w="581" h="176" extrusionOk="0">
                    <a:moveTo>
                      <a:pt x="581" y="170"/>
                    </a:moveTo>
                    <a:cubicBezTo>
                      <a:pt x="581" y="76"/>
                      <a:pt x="504" y="0"/>
                      <a:pt x="410" y="0"/>
                    </a:cubicBezTo>
                    <a:cubicBezTo>
                      <a:pt x="9" y="0"/>
                      <a:pt x="9" y="0"/>
                      <a:pt x="9" y="0"/>
                    </a:cubicBezTo>
                    <a:cubicBezTo>
                      <a:pt x="4" y="0"/>
                      <a:pt x="0" y="4"/>
                      <a:pt x="0" y="8"/>
                    </a:cubicBezTo>
                    <a:cubicBezTo>
                      <a:pt x="0" y="176"/>
                      <a:pt x="0" y="176"/>
                      <a:pt x="0" y="176"/>
                    </a:cubicBezTo>
                    <a:cubicBezTo>
                      <a:pt x="581" y="176"/>
                      <a:pt x="581" y="176"/>
                      <a:pt x="581" y="176"/>
                    </a:cubicBezTo>
                    <a:lnTo>
                      <a:pt x="581" y="170"/>
                    </a:lnTo>
                    <a:close/>
                  </a:path>
                </a:pathLst>
              </a:custGeom>
              <a:solidFill>
                <a:srgbClr val="F06E7A"/>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47" name="Google Shape;307;p19">
                <a:extLst>
                  <a:ext uri="{FF2B5EF4-FFF2-40B4-BE49-F238E27FC236}">
                    <a16:creationId xmlns:a16="http://schemas.microsoft.com/office/drawing/2014/main" id="{76D25274-2ECE-9F52-33C6-A3E914B28985}"/>
                  </a:ext>
                </a:extLst>
              </p:cNvPr>
              <p:cNvSpPr/>
              <p:nvPr/>
            </p:nvSpPr>
            <p:spPr>
              <a:xfrm>
                <a:off x="7253287" y="3125787"/>
                <a:ext cx="2181225" cy="984250"/>
              </a:xfrm>
              <a:custGeom>
                <a:avLst/>
                <a:gdLst/>
                <a:ahLst/>
                <a:cxnLst/>
                <a:rect l="l" t="t" r="r" b="b"/>
                <a:pathLst>
                  <a:path w="581" h="262" extrusionOk="0">
                    <a:moveTo>
                      <a:pt x="0" y="253"/>
                    </a:moveTo>
                    <a:cubicBezTo>
                      <a:pt x="0" y="258"/>
                      <a:pt x="5" y="262"/>
                      <a:pt x="10" y="261"/>
                    </a:cubicBezTo>
                    <a:cubicBezTo>
                      <a:pt x="209" y="231"/>
                      <a:pt x="399" y="173"/>
                      <a:pt x="576" y="91"/>
                    </a:cubicBezTo>
                    <a:cubicBezTo>
                      <a:pt x="579" y="89"/>
                      <a:pt x="581" y="86"/>
                      <a:pt x="581" y="83"/>
                    </a:cubicBezTo>
                    <a:cubicBezTo>
                      <a:pt x="581" y="0"/>
                      <a:pt x="581" y="0"/>
                      <a:pt x="581" y="0"/>
                    </a:cubicBezTo>
                    <a:cubicBezTo>
                      <a:pt x="0" y="0"/>
                      <a:pt x="0" y="0"/>
                      <a:pt x="0" y="0"/>
                    </a:cubicBezTo>
                    <a:lnTo>
                      <a:pt x="0" y="253"/>
                    </a:lnTo>
                    <a:close/>
                  </a:path>
                </a:pathLst>
              </a:custGeom>
              <a:solidFill>
                <a:srgbClr val="CC2331"/>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48" name="Google Shape;308;p19">
                <a:extLst>
                  <a:ext uri="{FF2B5EF4-FFF2-40B4-BE49-F238E27FC236}">
                    <a16:creationId xmlns:a16="http://schemas.microsoft.com/office/drawing/2014/main" id="{C6C0FE66-B6F9-67BE-239C-35A71036D1F9}"/>
                  </a:ext>
                </a:extLst>
              </p:cNvPr>
              <p:cNvSpPr txBox="1"/>
              <p:nvPr/>
            </p:nvSpPr>
            <p:spPr>
              <a:xfrm>
                <a:off x="7253287" y="2374900"/>
                <a:ext cx="2181225" cy="750887"/>
              </a:xfrm>
              <a:prstGeom prst="rect">
                <a:avLst/>
              </a:prstGeom>
              <a:solidFill>
                <a:srgbClr val="E24956"/>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49" name="Google Shape;330;p19">
                <a:extLst>
                  <a:ext uri="{FF2B5EF4-FFF2-40B4-BE49-F238E27FC236}">
                    <a16:creationId xmlns:a16="http://schemas.microsoft.com/office/drawing/2014/main" id="{78DC0B9B-E7F0-9642-5285-D4382A8CAE8B}"/>
                  </a:ext>
                </a:extLst>
              </p:cNvPr>
              <p:cNvSpPr/>
              <p:nvPr/>
            </p:nvSpPr>
            <p:spPr>
              <a:xfrm>
                <a:off x="7542212" y="3309937"/>
                <a:ext cx="450850" cy="450850"/>
              </a:xfrm>
              <a:custGeom>
                <a:avLst/>
                <a:gdLst/>
                <a:ahLst/>
                <a:cxnLst/>
                <a:rect l="l" t="t" r="r" b="b"/>
                <a:pathLst>
                  <a:path w="120" h="120" extrusionOk="0">
                    <a:moveTo>
                      <a:pt x="56" y="63"/>
                    </a:moveTo>
                    <a:cubicBezTo>
                      <a:pt x="113" y="63"/>
                      <a:pt x="113" y="63"/>
                      <a:pt x="113" y="63"/>
                    </a:cubicBezTo>
                    <a:cubicBezTo>
                      <a:pt x="113" y="95"/>
                      <a:pt x="88" y="120"/>
                      <a:pt x="56" y="120"/>
                    </a:cubicBezTo>
                    <a:cubicBezTo>
                      <a:pt x="25" y="120"/>
                      <a:pt x="0" y="95"/>
                      <a:pt x="0" y="63"/>
                    </a:cubicBezTo>
                    <a:cubicBezTo>
                      <a:pt x="0" y="32"/>
                      <a:pt x="25" y="7"/>
                      <a:pt x="56" y="7"/>
                    </a:cubicBezTo>
                    <a:lnTo>
                      <a:pt x="56" y="63"/>
                    </a:lnTo>
                    <a:close/>
                    <a:moveTo>
                      <a:pt x="63" y="0"/>
                    </a:moveTo>
                    <a:cubicBezTo>
                      <a:pt x="63" y="56"/>
                      <a:pt x="63" y="56"/>
                      <a:pt x="63" y="56"/>
                    </a:cubicBezTo>
                    <a:cubicBezTo>
                      <a:pt x="120" y="56"/>
                      <a:pt x="120" y="56"/>
                      <a:pt x="120" y="56"/>
                    </a:cubicBezTo>
                    <a:cubicBezTo>
                      <a:pt x="120" y="25"/>
                      <a:pt x="95" y="0"/>
                      <a:pt x="63" y="0"/>
                    </a:cubicBezTo>
                    <a:close/>
                  </a:path>
                </a:pathLst>
              </a:custGeom>
              <a:solidFill>
                <a:srgbClr val="FFFFFF"/>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50" name="Google Shape;335;p19">
                <a:extLst>
                  <a:ext uri="{FF2B5EF4-FFF2-40B4-BE49-F238E27FC236}">
                    <a16:creationId xmlns:a16="http://schemas.microsoft.com/office/drawing/2014/main" id="{64E6FAE8-37C7-B1FF-C1CB-8E53DC7A4813}"/>
                  </a:ext>
                </a:extLst>
              </p:cNvPr>
              <p:cNvSpPr txBox="1"/>
              <p:nvPr/>
            </p:nvSpPr>
            <p:spPr>
              <a:xfrm>
                <a:off x="7994859" y="1860615"/>
                <a:ext cx="574675" cy="547687"/>
              </a:xfrm>
              <a:prstGeom prst="rect">
                <a:avLst/>
              </a:prstGeom>
              <a:noFill/>
              <a:ln>
                <a:noFill/>
              </a:ln>
            </p:spPr>
            <p:txBody>
              <a:bodyPr spcFirstLastPara="1" wrap="square" lIns="0" tIns="0" rIns="0" bIns="0" anchor="t" anchorCtr="0">
                <a:noAutofit/>
              </a:bodyPr>
              <a:lstStyle/>
              <a:p>
                <a:pPr algn="ctr" rtl="1">
                  <a:buClr>
                    <a:srgbClr val="FFFFFF"/>
                  </a:buClr>
                  <a:buSzPts val="2600"/>
                  <a:buFont typeface="Open Sans"/>
                  <a:buNone/>
                </a:pPr>
                <a:r>
                  <a:rPr lang="ar-EG" sz="2600">
                    <a:solidFill>
                      <a:srgbClr val="FFFFFF"/>
                    </a:solidFill>
                    <a:latin typeface="Alexandria" pitchFamily="2" charset="-78"/>
                    <a:ea typeface="Open Sans"/>
                    <a:cs typeface="Alexandria" pitchFamily="2" charset="-78"/>
                    <a:sym typeface="Open Sans"/>
                  </a:rPr>
                  <a:t>1</a:t>
                </a:r>
                <a:endParaRPr dirty="0">
                  <a:solidFill>
                    <a:prstClr val="black"/>
                  </a:solidFill>
                  <a:latin typeface="Alexandria" pitchFamily="2" charset="-78"/>
                  <a:cs typeface="Alexandria" pitchFamily="2" charset="-78"/>
                </a:endParaRPr>
              </a:p>
            </p:txBody>
          </p:sp>
          <p:sp>
            <p:nvSpPr>
              <p:cNvPr id="51" name="Google Shape;341;p19">
                <a:extLst>
                  <a:ext uri="{FF2B5EF4-FFF2-40B4-BE49-F238E27FC236}">
                    <a16:creationId xmlns:a16="http://schemas.microsoft.com/office/drawing/2014/main" id="{02D16E15-E780-6601-54C8-5ADAE34011B2}"/>
                  </a:ext>
                </a:extLst>
              </p:cNvPr>
              <p:cNvSpPr txBox="1"/>
              <p:nvPr/>
            </p:nvSpPr>
            <p:spPr>
              <a:xfrm>
                <a:off x="7542212" y="2484402"/>
                <a:ext cx="1446212" cy="461963"/>
              </a:xfrm>
              <a:prstGeom prst="rect">
                <a:avLst/>
              </a:prstGeom>
              <a:noFill/>
              <a:ln>
                <a:noFill/>
              </a:ln>
            </p:spPr>
            <p:txBody>
              <a:bodyPr spcFirstLastPara="1" wrap="square" lIns="0" tIns="0" rIns="0" bIns="0" anchor="t" anchorCtr="0">
                <a:noAutofit/>
              </a:bodyPr>
              <a:lstStyle/>
              <a:p>
                <a:pPr algn="ctr" rtl="1">
                  <a:buClr>
                    <a:srgbClr val="FFFFFF"/>
                  </a:buClr>
                  <a:buSzPts val="2100"/>
                  <a:buFont typeface="Open Sans"/>
                  <a:buNone/>
                </a:pPr>
                <a:r>
                  <a:rPr lang="ar-SA">
                    <a:solidFill>
                      <a:srgbClr val="FFFFFF"/>
                    </a:solidFill>
                    <a:latin typeface="Alexandria" pitchFamily="2" charset="-78"/>
                    <a:ea typeface="Open Sans"/>
                    <a:cs typeface="Alexandria" pitchFamily="2" charset="-78"/>
                    <a:sym typeface="Open Sans"/>
                  </a:rPr>
                  <a:t>مفهوم التراث العلمي وأنواعه</a:t>
                </a:r>
              </a:p>
            </p:txBody>
          </p:sp>
        </p:grpSp>
        <p:grpSp>
          <p:nvGrpSpPr>
            <p:cNvPr id="15" name="Группа 6">
              <a:extLst>
                <a:ext uri="{FF2B5EF4-FFF2-40B4-BE49-F238E27FC236}">
                  <a16:creationId xmlns:a16="http://schemas.microsoft.com/office/drawing/2014/main" id="{F45F8B1B-5E7F-116C-C92F-501032653BBA}"/>
                </a:ext>
              </a:extLst>
            </p:cNvPr>
            <p:cNvGrpSpPr/>
            <p:nvPr/>
          </p:nvGrpSpPr>
          <p:grpSpPr>
            <a:xfrm>
              <a:off x="4689259" y="3872062"/>
              <a:ext cx="2182812" cy="2697162"/>
              <a:chOff x="2763837" y="3648075"/>
              <a:chExt cx="2182812" cy="2697162"/>
            </a:xfrm>
          </p:grpSpPr>
          <p:sp>
            <p:nvSpPr>
              <p:cNvPr id="39" name="Google Shape;303;p19">
                <a:extLst>
                  <a:ext uri="{FF2B5EF4-FFF2-40B4-BE49-F238E27FC236}">
                    <a16:creationId xmlns:a16="http://schemas.microsoft.com/office/drawing/2014/main" id="{FF91DF7D-0A68-9698-074E-1F65B35AE13F}"/>
                  </a:ext>
                </a:extLst>
              </p:cNvPr>
              <p:cNvSpPr txBox="1"/>
              <p:nvPr/>
            </p:nvSpPr>
            <p:spPr>
              <a:xfrm>
                <a:off x="2763837" y="4802187"/>
                <a:ext cx="2182812" cy="773112"/>
              </a:xfrm>
              <a:prstGeom prst="rect">
                <a:avLst/>
              </a:prstGeom>
              <a:solidFill>
                <a:srgbClr val="64D1DA"/>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40" name="Google Shape;304;p19">
                <a:extLst>
                  <a:ext uri="{FF2B5EF4-FFF2-40B4-BE49-F238E27FC236}">
                    <a16:creationId xmlns:a16="http://schemas.microsoft.com/office/drawing/2014/main" id="{468C0842-7543-873C-A8AC-38C4FBE94E04}"/>
                  </a:ext>
                </a:extLst>
              </p:cNvPr>
              <p:cNvSpPr/>
              <p:nvPr/>
            </p:nvSpPr>
            <p:spPr>
              <a:xfrm>
                <a:off x="2763837" y="5575300"/>
                <a:ext cx="2182812" cy="769937"/>
              </a:xfrm>
              <a:custGeom>
                <a:avLst/>
                <a:gdLst/>
                <a:ahLst/>
                <a:cxnLst/>
                <a:rect l="l" t="t" r="r" b="b"/>
                <a:pathLst>
                  <a:path w="581" h="205" extrusionOk="0">
                    <a:moveTo>
                      <a:pt x="0" y="35"/>
                    </a:moveTo>
                    <a:cubicBezTo>
                      <a:pt x="0" y="129"/>
                      <a:pt x="77" y="205"/>
                      <a:pt x="171" y="205"/>
                    </a:cubicBezTo>
                    <a:cubicBezTo>
                      <a:pt x="572" y="205"/>
                      <a:pt x="572" y="205"/>
                      <a:pt x="572" y="205"/>
                    </a:cubicBezTo>
                    <a:cubicBezTo>
                      <a:pt x="577" y="205"/>
                      <a:pt x="581" y="201"/>
                      <a:pt x="581" y="196"/>
                    </a:cubicBezTo>
                    <a:cubicBezTo>
                      <a:pt x="581" y="0"/>
                      <a:pt x="581" y="0"/>
                      <a:pt x="581" y="0"/>
                    </a:cubicBezTo>
                    <a:cubicBezTo>
                      <a:pt x="0" y="0"/>
                      <a:pt x="0" y="0"/>
                      <a:pt x="0" y="0"/>
                    </a:cubicBezTo>
                    <a:lnTo>
                      <a:pt x="0" y="35"/>
                    </a:lnTo>
                    <a:close/>
                  </a:path>
                </a:pathLst>
              </a:custGeom>
              <a:solidFill>
                <a:srgbClr val="3DC6D1"/>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41" name="Google Shape;305;p19">
                <a:extLst>
                  <a:ext uri="{FF2B5EF4-FFF2-40B4-BE49-F238E27FC236}">
                    <a16:creationId xmlns:a16="http://schemas.microsoft.com/office/drawing/2014/main" id="{5DA3DCAF-0905-5562-EF57-A6C301D62A93}"/>
                  </a:ext>
                </a:extLst>
              </p:cNvPr>
              <p:cNvSpPr/>
              <p:nvPr/>
            </p:nvSpPr>
            <p:spPr>
              <a:xfrm>
                <a:off x="2763837" y="3648075"/>
                <a:ext cx="2182812" cy="1154112"/>
              </a:xfrm>
              <a:custGeom>
                <a:avLst/>
                <a:gdLst/>
                <a:ahLst/>
                <a:cxnLst/>
                <a:rect l="l" t="t" r="r" b="b"/>
                <a:pathLst>
                  <a:path w="581" h="307" extrusionOk="0">
                    <a:moveTo>
                      <a:pt x="581" y="175"/>
                    </a:moveTo>
                    <a:cubicBezTo>
                      <a:pt x="581" y="171"/>
                      <a:pt x="578" y="167"/>
                      <a:pt x="573" y="167"/>
                    </a:cubicBezTo>
                    <a:cubicBezTo>
                      <a:pt x="395" y="140"/>
                      <a:pt x="221" y="92"/>
                      <a:pt x="54" y="21"/>
                    </a:cubicBezTo>
                    <a:cubicBezTo>
                      <a:pt x="40" y="15"/>
                      <a:pt x="26" y="9"/>
                      <a:pt x="13" y="3"/>
                    </a:cubicBezTo>
                    <a:cubicBezTo>
                      <a:pt x="7" y="0"/>
                      <a:pt x="0" y="5"/>
                      <a:pt x="0" y="11"/>
                    </a:cubicBezTo>
                    <a:cubicBezTo>
                      <a:pt x="0" y="307"/>
                      <a:pt x="0" y="307"/>
                      <a:pt x="0" y="307"/>
                    </a:cubicBezTo>
                    <a:cubicBezTo>
                      <a:pt x="581" y="307"/>
                      <a:pt x="581" y="307"/>
                      <a:pt x="581" y="307"/>
                    </a:cubicBezTo>
                    <a:lnTo>
                      <a:pt x="581" y="175"/>
                    </a:lnTo>
                    <a:close/>
                  </a:path>
                </a:pathLst>
              </a:custGeom>
              <a:solidFill>
                <a:srgbClr val="91E5EB"/>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42" name="Google Shape;325;p19">
                <a:extLst>
                  <a:ext uri="{FF2B5EF4-FFF2-40B4-BE49-F238E27FC236}">
                    <a16:creationId xmlns:a16="http://schemas.microsoft.com/office/drawing/2014/main" id="{AD914942-8044-0044-E868-74974F032613}"/>
                  </a:ext>
                </a:extLst>
              </p:cNvPr>
              <p:cNvSpPr/>
              <p:nvPr/>
            </p:nvSpPr>
            <p:spPr>
              <a:xfrm>
                <a:off x="3024187" y="4140200"/>
                <a:ext cx="503237" cy="417512"/>
              </a:xfrm>
              <a:custGeom>
                <a:avLst/>
                <a:gdLst/>
                <a:ahLst/>
                <a:cxnLst/>
                <a:rect l="l" t="t" r="r" b="b"/>
                <a:pathLst>
                  <a:path w="134" h="111" extrusionOk="0">
                    <a:moveTo>
                      <a:pt x="18" y="91"/>
                    </a:moveTo>
                    <a:cubicBezTo>
                      <a:pt x="18" y="61"/>
                      <a:pt x="18" y="61"/>
                      <a:pt x="18" y="61"/>
                    </a:cubicBezTo>
                    <a:cubicBezTo>
                      <a:pt x="18" y="58"/>
                      <a:pt x="20" y="56"/>
                      <a:pt x="23" y="56"/>
                    </a:cubicBezTo>
                    <a:cubicBezTo>
                      <a:pt x="30" y="56"/>
                      <a:pt x="30" y="56"/>
                      <a:pt x="30" y="56"/>
                    </a:cubicBezTo>
                    <a:cubicBezTo>
                      <a:pt x="32" y="56"/>
                      <a:pt x="34" y="58"/>
                      <a:pt x="34" y="61"/>
                    </a:cubicBezTo>
                    <a:cubicBezTo>
                      <a:pt x="34" y="91"/>
                      <a:pt x="34" y="91"/>
                      <a:pt x="34" y="91"/>
                    </a:cubicBezTo>
                    <a:cubicBezTo>
                      <a:pt x="34" y="93"/>
                      <a:pt x="32" y="95"/>
                      <a:pt x="30" y="95"/>
                    </a:cubicBezTo>
                    <a:cubicBezTo>
                      <a:pt x="23" y="95"/>
                      <a:pt x="23" y="95"/>
                      <a:pt x="23" y="95"/>
                    </a:cubicBezTo>
                    <a:cubicBezTo>
                      <a:pt x="20" y="95"/>
                      <a:pt x="18" y="93"/>
                      <a:pt x="18" y="91"/>
                    </a:cubicBezTo>
                    <a:close/>
                    <a:moveTo>
                      <a:pt x="49" y="46"/>
                    </a:moveTo>
                    <a:cubicBezTo>
                      <a:pt x="47" y="46"/>
                      <a:pt x="45" y="47"/>
                      <a:pt x="45" y="50"/>
                    </a:cubicBezTo>
                    <a:cubicBezTo>
                      <a:pt x="45" y="91"/>
                      <a:pt x="45" y="91"/>
                      <a:pt x="45" y="91"/>
                    </a:cubicBezTo>
                    <a:cubicBezTo>
                      <a:pt x="45" y="93"/>
                      <a:pt x="47" y="95"/>
                      <a:pt x="49" y="95"/>
                    </a:cubicBezTo>
                    <a:cubicBezTo>
                      <a:pt x="57" y="95"/>
                      <a:pt x="57" y="95"/>
                      <a:pt x="57" y="95"/>
                    </a:cubicBezTo>
                    <a:cubicBezTo>
                      <a:pt x="59" y="95"/>
                      <a:pt x="61" y="93"/>
                      <a:pt x="61" y="91"/>
                    </a:cubicBezTo>
                    <a:cubicBezTo>
                      <a:pt x="61" y="50"/>
                      <a:pt x="61" y="50"/>
                      <a:pt x="61" y="50"/>
                    </a:cubicBezTo>
                    <a:cubicBezTo>
                      <a:pt x="61" y="47"/>
                      <a:pt x="59" y="46"/>
                      <a:pt x="57" y="46"/>
                    </a:cubicBezTo>
                    <a:lnTo>
                      <a:pt x="49" y="46"/>
                    </a:lnTo>
                    <a:close/>
                    <a:moveTo>
                      <a:pt x="76" y="36"/>
                    </a:moveTo>
                    <a:cubicBezTo>
                      <a:pt x="74" y="36"/>
                      <a:pt x="72" y="38"/>
                      <a:pt x="72" y="41"/>
                    </a:cubicBezTo>
                    <a:cubicBezTo>
                      <a:pt x="72" y="91"/>
                      <a:pt x="72" y="91"/>
                      <a:pt x="72" y="91"/>
                    </a:cubicBezTo>
                    <a:cubicBezTo>
                      <a:pt x="72" y="93"/>
                      <a:pt x="74" y="95"/>
                      <a:pt x="76" y="95"/>
                    </a:cubicBezTo>
                    <a:cubicBezTo>
                      <a:pt x="83" y="95"/>
                      <a:pt x="83" y="95"/>
                      <a:pt x="83" y="95"/>
                    </a:cubicBezTo>
                    <a:cubicBezTo>
                      <a:pt x="86" y="95"/>
                      <a:pt x="88" y="93"/>
                      <a:pt x="88" y="91"/>
                    </a:cubicBezTo>
                    <a:cubicBezTo>
                      <a:pt x="88" y="41"/>
                      <a:pt x="88" y="41"/>
                      <a:pt x="88" y="41"/>
                    </a:cubicBezTo>
                    <a:cubicBezTo>
                      <a:pt x="88" y="38"/>
                      <a:pt x="86" y="36"/>
                      <a:pt x="83" y="36"/>
                    </a:cubicBezTo>
                    <a:lnTo>
                      <a:pt x="76" y="36"/>
                    </a:lnTo>
                    <a:close/>
                    <a:moveTo>
                      <a:pt x="103" y="27"/>
                    </a:moveTo>
                    <a:cubicBezTo>
                      <a:pt x="100" y="27"/>
                      <a:pt x="98" y="29"/>
                      <a:pt x="98" y="31"/>
                    </a:cubicBezTo>
                    <a:cubicBezTo>
                      <a:pt x="98" y="91"/>
                      <a:pt x="98" y="91"/>
                      <a:pt x="98" y="91"/>
                    </a:cubicBezTo>
                    <a:cubicBezTo>
                      <a:pt x="98" y="93"/>
                      <a:pt x="100" y="95"/>
                      <a:pt x="103" y="95"/>
                    </a:cubicBezTo>
                    <a:cubicBezTo>
                      <a:pt x="110" y="95"/>
                      <a:pt x="110" y="95"/>
                      <a:pt x="110" y="95"/>
                    </a:cubicBezTo>
                    <a:cubicBezTo>
                      <a:pt x="112" y="95"/>
                      <a:pt x="114" y="93"/>
                      <a:pt x="114" y="91"/>
                    </a:cubicBezTo>
                    <a:cubicBezTo>
                      <a:pt x="114" y="31"/>
                      <a:pt x="114" y="31"/>
                      <a:pt x="114" y="31"/>
                    </a:cubicBezTo>
                    <a:cubicBezTo>
                      <a:pt x="114" y="29"/>
                      <a:pt x="112" y="27"/>
                      <a:pt x="110" y="27"/>
                    </a:cubicBezTo>
                    <a:lnTo>
                      <a:pt x="103" y="27"/>
                    </a:lnTo>
                    <a:close/>
                    <a:moveTo>
                      <a:pt x="20" y="45"/>
                    </a:moveTo>
                    <a:cubicBezTo>
                      <a:pt x="49" y="39"/>
                      <a:pt x="75" y="29"/>
                      <a:pt x="99" y="15"/>
                    </a:cubicBezTo>
                    <a:cubicBezTo>
                      <a:pt x="102" y="19"/>
                      <a:pt x="102" y="19"/>
                      <a:pt x="102" y="19"/>
                    </a:cubicBezTo>
                    <a:cubicBezTo>
                      <a:pt x="110" y="6"/>
                      <a:pt x="110" y="6"/>
                      <a:pt x="110" y="6"/>
                    </a:cubicBezTo>
                    <a:cubicBezTo>
                      <a:pt x="94" y="5"/>
                      <a:pt x="94" y="5"/>
                      <a:pt x="94" y="5"/>
                    </a:cubicBezTo>
                    <a:cubicBezTo>
                      <a:pt x="97" y="10"/>
                      <a:pt x="97" y="10"/>
                      <a:pt x="97" y="10"/>
                    </a:cubicBezTo>
                    <a:cubicBezTo>
                      <a:pt x="73" y="24"/>
                      <a:pt x="47" y="34"/>
                      <a:pt x="19" y="39"/>
                    </a:cubicBezTo>
                    <a:lnTo>
                      <a:pt x="20" y="45"/>
                    </a:lnTo>
                    <a:close/>
                    <a:moveTo>
                      <a:pt x="134" y="103"/>
                    </a:moveTo>
                    <a:cubicBezTo>
                      <a:pt x="120" y="96"/>
                      <a:pt x="120" y="96"/>
                      <a:pt x="120" y="96"/>
                    </a:cubicBezTo>
                    <a:cubicBezTo>
                      <a:pt x="120" y="100"/>
                      <a:pt x="120" y="100"/>
                      <a:pt x="120" y="100"/>
                    </a:cubicBezTo>
                    <a:cubicBezTo>
                      <a:pt x="11" y="100"/>
                      <a:pt x="11" y="100"/>
                      <a:pt x="11" y="100"/>
                    </a:cubicBezTo>
                    <a:cubicBezTo>
                      <a:pt x="11" y="13"/>
                      <a:pt x="11" y="13"/>
                      <a:pt x="11" y="13"/>
                    </a:cubicBezTo>
                    <a:cubicBezTo>
                      <a:pt x="16" y="13"/>
                      <a:pt x="16" y="13"/>
                      <a:pt x="16" y="13"/>
                    </a:cubicBezTo>
                    <a:cubicBezTo>
                      <a:pt x="8" y="0"/>
                      <a:pt x="8" y="0"/>
                      <a:pt x="8" y="0"/>
                    </a:cubicBezTo>
                    <a:cubicBezTo>
                      <a:pt x="0" y="13"/>
                      <a:pt x="0" y="13"/>
                      <a:pt x="0" y="13"/>
                    </a:cubicBezTo>
                    <a:cubicBezTo>
                      <a:pt x="5" y="13"/>
                      <a:pt x="5" y="13"/>
                      <a:pt x="5" y="13"/>
                    </a:cubicBezTo>
                    <a:cubicBezTo>
                      <a:pt x="5" y="100"/>
                      <a:pt x="5" y="100"/>
                      <a:pt x="5" y="100"/>
                    </a:cubicBezTo>
                    <a:cubicBezTo>
                      <a:pt x="5" y="103"/>
                      <a:pt x="5" y="103"/>
                      <a:pt x="5" y="103"/>
                    </a:cubicBezTo>
                    <a:cubicBezTo>
                      <a:pt x="5" y="106"/>
                      <a:pt x="5" y="106"/>
                      <a:pt x="5" y="106"/>
                    </a:cubicBezTo>
                    <a:cubicBezTo>
                      <a:pt x="120" y="106"/>
                      <a:pt x="120" y="106"/>
                      <a:pt x="120" y="106"/>
                    </a:cubicBezTo>
                    <a:cubicBezTo>
                      <a:pt x="120" y="111"/>
                      <a:pt x="120" y="111"/>
                      <a:pt x="120" y="111"/>
                    </a:cubicBezTo>
                    <a:lnTo>
                      <a:pt x="134" y="103"/>
                    </a:lnTo>
                    <a:close/>
                  </a:path>
                </a:pathLst>
              </a:custGeom>
              <a:solidFill>
                <a:srgbClr val="FFFFFF"/>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44" name="Google Shape;342;p19">
                <a:extLst>
                  <a:ext uri="{FF2B5EF4-FFF2-40B4-BE49-F238E27FC236}">
                    <a16:creationId xmlns:a16="http://schemas.microsoft.com/office/drawing/2014/main" id="{63F30FC2-267D-CC20-0C13-791501B13FFC}"/>
                  </a:ext>
                </a:extLst>
              </p:cNvPr>
              <p:cNvSpPr txBox="1"/>
              <p:nvPr/>
            </p:nvSpPr>
            <p:spPr>
              <a:xfrm>
                <a:off x="3118941" y="5685854"/>
                <a:ext cx="1633914" cy="461963"/>
              </a:xfrm>
              <a:prstGeom prst="rect">
                <a:avLst/>
              </a:prstGeom>
              <a:noFill/>
              <a:ln>
                <a:noFill/>
              </a:ln>
            </p:spPr>
            <p:txBody>
              <a:bodyPr spcFirstLastPara="1" wrap="square" lIns="0" tIns="0" rIns="0" bIns="0" anchor="t" anchorCtr="0">
                <a:noAutofit/>
              </a:bodyPr>
              <a:lstStyle/>
              <a:p>
                <a:pPr algn="ctr" rtl="1">
                  <a:buClr>
                    <a:srgbClr val="FFFFFF"/>
                  </a:buClr>
                  <a:buSzPts val="2100"/>
                  <a:buFont typeface="Open Sans"/>
                  <a:buNone/>
                </a:pPr>
                <a:r>
                  <a:rPr lang="ar-EG">
                    <a:solidFill>
                      <a:srgbClr val="FFFFFF"/>
                    </a:solidFill>
                    <a:latin typeface="Alexandria" pitchFamily="2" charset="-78"/>
                    <a:ea typeface="Open Sans"/>
                    <a:cs typeface="Alexandria" pitchFamily="2" charset="-78"/>
                    <a:sym typeface="Open Sans"/>
                  </a:rPr>
                  <a:t>التعليق على الدراسات السابقة</a:t>
                </a:r>
                <a:endParaRPr lang="ar-SA">
                  <a:solidFill>
                    <a:srgbClr val="FFFFFF"/>
                  </a:solidFill>
                  <a:latin typeface="Alexandria" pitchFamily="2" charset="-78"/>
                  <a:ea typeface="Open Sans"/>
                  <a:cs typeface="Alexandria" pitchFamily="2" charset="-78"/>
                  <a:sym typeface="Open Sans"/>
                </a:endParaRPr>
              </a:p>
            </p:txBody>
          </p:sp>
        </p:grpSp>
        <p:grpSp>
          <p:nvGrpSpPr>
            <p:cNvPr id="16" name="Группа 4">
              <a:extLst>
                <a:ext uri="{FF2B5EF4-FFF2-40B4-BE49-F238E27FC236}">
                  <a16:creationId xmlns:a16="http://schemas.microsoft.com/office/drawing/2014/main" id="{2473CB22-BF5C-B5AE-1C00-66E6B8BAFCB4}"/>
                </a:ext>
              </a:extLst>
            </p:cNvPr>
            <p:cNvGrpSpPr/>
            <p:nvPr/>
          </p:nvGrpSpPr>
          <p:grpSpPr>
            <a:xfrm>
              <a:off x="9178709" y="3872062"/>
              <a:ext cx="2181225" cy="2697162"/>
              <a:chOff x="7253287" y="3648075"/>
              <a:chExt cx="2181225" cy="2697162"/>
            </a:xfrm>
          </p:grpSpPr>
          <p:sp>
            <p:nvSpPr>
              <p:cNvPr id="27" name="Google Shape;300;p19">
                <a:extLst>
                  <a:ext uri="{FF2B5EF4-FFF2-40B4-BE49-F238E27FC236}">
                    <a16:creationId xmlns:a16="http://schemas.microsoft.com/office/drawing/2014/main" id="{FBBDF41C-C37E-42D8-ECE4-102A0B9A41BB}"/>
                  </a:ext>
                </a:extLst>
              </p:cNvPr>
              <p:cNvSpPr txBox="1"/>
              <p:nvPr/>
            </p:nvSpPr>
            <p:spPr>
              <a:xfrm>
                <a:off x="7253287" y="4802187"/>
                <a:ext cx="2181225" cy="773112"/>
              </a:xfrm>
              <a:prstGeom prst="rect">
                <a:avLst/>
              </a:prstGeom>
              <a:solidFill>
                <a:srgbClr val="065280"/>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29" name="Google Shape;301;p19">
                <a:extLst>
                  <a:ext uri="{FF2B5EF4-FFF2-40B4-BE49-F238E27FC236}">
                    <a16:creationId xmlns:a16="http://schemas.microsoft.com/office/drawing/2014/main" id="{5280E0F0-A4DC-5D40-EDF3-EE41075D932E}"/>
                  </a:ext>
                </a:extLst>
              </p:cNvPr>
              <p:cNvSpPr/>
              <p:nvPr/>
            </p:nvSpPr>
            <p:spPr>
              <a:xfrm>
                <a:off x="7253287" y="5575300"/>
                <a:ext cx="2181225" cy="769937"/>
              </a:xfrm>
              <a:custGeom>
                <a:avLst/>
                <a:gdLst/>
                <a:ahLst/>
                <a:cxnLst/>
                <a:rect l="l" t="t" r="r" b="b"/>
                <a:pathLst>
                  <a:path w="581" h="205" extrusionOk="0">
                    <a:moveTo>
                      <a:pt x="0" y="196"/>
                    </a:moveTo>
                    <a:cubicBezTo>
                      <a:pt x="0" y="201"/>
                      <a:pt x="4" y="205"/>
                      <a:pt x="9" y="205"/>
                    </a:cubicBezTo>
                    <a:cubicBezTo>
                      <a:pt x="410" y="205"/>
                      <a:pt x="410" y="205"/>
                      <a:pt x="410" y="205"/>
                    </a:cubicBezTo>
                    <a:cubicBezTo>
                      <a:pt x="504" y="205"/>
                      <a:pt x="581" y="129"/>
                      <a:pt x="581" y="35"/>
                    </a:cubicBezTo>
                    <a:cubicBezTo>
                      <a:pt x="581" y="0"/>
                      <a:pt x="581" y="0"/>
                      <a:pt x="581" y="0"/>
                    </a:cubicBezTo>
                    <a:cubicBezTo>
                      <a:pt x="0" y="0"/>
                      <a:pt x="0" y="0"/>
                      <a:pt x="0" y="0"/>
                    </a:cubicBezTo>
                    <a:lnTo>
                      <a:pt x="0" y="196"/>
                    </a:lnTo>
                    <a:close/>
                  </a:path>
                </a:pathLst>
              </a:custGeom>
              <a:solidFill>
                <a:srgbClr val="0A4366"/>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30" name="Google Shape;302;p19">
                <a:extLst>
                  <a:ext uri="{FF2B5EF4-FFF2-40B4-BE49-F238E27FC236}">
                    <a16:creationId xmlns:a16="http://schemas.microsoft.com/office/drawing/2014/main" id="{BB911319-F36D-9421-3403-714CE6806F0C}"/>
                  </a:ext>
                </a:extLst>
              </p:cNvPr>
              <p:cNvSpPr/>
              <p:nvPr/>
            </p:nvSpPr>
            <p:spPr>
              <a:xfrm>
                <a:off x="7253287" y="3648075"/>
                <a:ext cx="2181225" cy="1154112"/>
              </a:xfrm>
              <a:custGeom>
                <a:avLst/>
                <a:gdLst/>
                <a:ahLst/>
                <a:cxnLst/>
                <a:rect l="l" t="t" r="r" b="b"/>
                <a:pathLst>
                  <a:path w="581" h="307" extrusionOk="0">
                    <a:moveTo>
                      <a:pt x="581" y="11"/>
                    </a:moveTo>
                    <a:cubicBezTo>
                      <a:pt x="581" y="5"/>
                      <a:pt x="574" y="0"/>
                      <a:pt x="568" y="3"/>
                    </a:cubicBezTo>
                    <a:cubicBezTo>
                      <a:pt x="555" y="9"/>
                      <a:pt x="541" y="15"/>
                      <a:pt x="527" y="21"/>
                    </a:cubicBezTo>
                    <a:cubicBezTo>
                      <a:pt x="360" y="92"/>
                      <a:pt x="186" y="140"/>
                      <a:pt x="8" y="167"/>
                    </a:cubicBezTo>
                    <a:cubicBezTo>
                      <a:pt x="3" y="167"/>
                      <a:pt x="0" y="171"/>
                      <a:pt x="0" y="175"/>
                    </a:cubicBezTo>
                    <a:cubicBezTo>
                      <a:pt x="0" y="307"/>
                      <a:pt x="0" y="307"/>
                      <a:pt x="0" y="307"/>
                    </a:cubicBezTo>
                    <a:cubicBezTo>
                      <a:pt x="581" y="307"/>
                      <a:pt x="581" y="307"/>
                      <a:pt x="581" y="307"/>
                    </a:cubicBezTo>
                    <a:lnTo>
                      <a:pt x="581" y="11"/>
                    </a:lnTo>
                    <a:close/>
                  </a:path>
                </a:pathLst>
              </a:custGeom>
              <a:solidFill>
                <a:srgbClr val="2070A1"/>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35" name="Google Shape;328;p19">
                <a:extLst>
                  <a:ext uri="{FF2B5EF4-FFF2-40B4-BE49-F238E27FC236}">
                    <a16:creationId xmlns:a16="http://schemas.microsoft.com/office/drawing/2014/main" id="{FA84188C-89C6-6154-15F1-EE1E8D2BC6FF}"/>
                  </a:ext>
                </a:extLst>
              </p:cNvPr>
              <p:cNvSpPr/>
              <p:nvPr/>
            </p:nvSpPr>
            <p:spPr>
              <a:xfrm>
                <a:off x="8575675" y="4178300"/>
                <a:ext cx="635000" cy="420687"/>
              </a:xfrm>
              <a:custGeom>
                <a:avLst/>
                <a:gdLst/>
                <a:ahLst/>
                <a:cxnLst/>
                <a:rect l="l" t="t" r="r" b="b"/>
                <a:pathLst>
                  <a:path w="169" h="112" extrusionOk="0">
                    <a:moveTo>
                      <a:pt x="134" y="11"/>
                    </a:moveTo>
                    <a:cubicBezTo>
                      <a:pt x="150" y="50"/>
                      <a:pt x="150" y="50"/>
                      <a:pt x="150" y="50"/>
                    </a:cubicBezTo>
                    <a:cubicBezTo>
                      <a:pt x="130" y="58"/>
                      <a:pt x="130" y="58"/>
                      <a:pt x="130" y="58"/>
                    </a:cubicBezTo>
                    <a:cubicBezTo>
                      <a:pt x="120" y="49"/>
                      <a:pt x="88" y="22"/>
                      <a:pt x="86" y="22"/>
                    </a:cubicBezTo>
                    <a:cubicBezTo>
                      <a:pt x="84" y="22"/>
                      <a:pt x="74" y="25"/>
                      <a:pt x="73" y="25"/>
                    </a:cubicBezTo>
                    <a:cubicBezTo>
                      <a:pt x="73" y="26"/>
                      <a:pt x="67" y="27"/>
                      <a:pt x="61" y="27"/>
                    </a:cubicBezTo>
                    <a:cubicBezTo>
                      <a:pt x="59" y="27"/>
                      <a:pt x="57" y="27"/>
                      <a:pt x="56" y="26"/>
                    </a:cubicBezTo>
                    <a:cubicBezTo>
                      <a:pt x="55" y="25"/>
                      <a:pt x="54" y="24"/>
                      <a:pt x="54" y="23"/>
                    </a:cubicBezTo>
                    <a:cubicBezTo>
                      <a:pt x="54" y="21"/>
                      <a:pt x="56" y="19"/>
                      <a:pt x="58" y="19"/>
                    </a:cubicBezTo>
                    <a:cubicBezTo>
                      <a:pt x="66" y="14"/>
                      <a:pt x="88" y="6"/>
                      <a:pt x="90" y="5"/>
                    </a:cubicBezTo>
                    <a:cubicBezTo>
                      <a:pt x="91" y="5"/>
                      <a:pt x="91" y="5"/>
                      <a:pt x="91" y="5"/>
                    </a:cubicBezTo>
                    <a:cubicBezTo>
                      <a:pt x="96" y="5"/>
                      <a:pt x="130" y="10"/>
                      <a:pt x="134" y="11"/>
                    </a:cubicBezTo>
                    <a:close/>
                    <a:moveTo>
                      <a:pt x="148" y="0"/>
                    </a:moveTo>
                    <a:cubicBezTo>
                      <a:pt x="148" y="0"/>
                      <a:pt x="147" y="0"/>
                      <a:pt x="147" y="0"/>
                    </a:cubicBezTo>
                    <a:cubicBezTo>
                      <a:pt x="140" y="3"/>
                      <a:pt x="140" y="3"/>
                      <a:pt x="140" y="3"/>
                    </a:cubicBezTo>
                    <a:cubicBezTo>
                      <a:pt x="139" y="3"/>
                      <a:pt x="138" y="4"/>
                      <a:pt x="138" y="5"/>
                    </a:cubicBezTo>
                    <a:cubicBezTo>
                      <a:pt x="137" y="6"/>
                      <a:pt x="137" y="7"/>
                      <a:pt x="138" y="8"/>
                    </a:cubicBezTo>
                    <a:cubicBezTo>
                      <a:pt x="154" y="49"/>
                      <a:pt x="154" y="49"/>
                      <a:pt x="154" y="49"/>
                    </a:cubicBezTo>
                    <a:cubicBezTo>
                      <a:pt x="155" y="51"/>
                      <a:pt x="157" y="53"/>
                      <a:pt x="159" y="52"/>
                    </a:cubicBezTo>
                    <a:cubicBezTo>
                      <a:pt x="166" y="49"/>
                      <a:pt x="166" y="49"/>
                      <a:pt x="166" y="49"/>
                    </a:cubicBezTo>
                    <a:cubicBezTo>
                      <a:pt x="167" y="49"/>
                      <a:pt x="168" y="48"/>
                      <a:pt x="168" y="47"/>
                    </a:cubicBezTo>
                    <a:cubicBezTo>
                      <a:pt x="169" y="46"/>
                      <a:pt x="169" y="45"/>
                      <a:pt x="168" y="43"/>
                    </a:cubicBezTo>
                    <a:cubicBezTo>
                      <a:pt x="152" y="2"/>
                      <a:pt x="152" y="2"/>
                      <a:pt x="152" y="2"/>
                    </a:cubicBezTo>
                    <a:cubicBezTo>
                      <a:pt x="152" y="1"/>
                      <a:pt x="150" y="0"/>
                      <a:pt x="148" y="0"/>
                    </a:cubicBezTo>
                    <a:close/>
                    <a:moveTo>
                      <a:pt x="0" y="56"/>
                    </a:moveTo>
                    <a:cubicBezTo>
                      <a:pt x="0" y="57"/>
                      <a:pt x="1" y="58"/>
                      <a:pt x="1" y="59"/>
                    </a:cubicBezTo>
                    <a:cubicBezTo>
                      <a:pt x="2" y="60"/>
                      <a:pt x="3" y="61"/>
                      <a:pt x="4" y="61"/>
                    </a:cubicBezTo>
                    <a:cubicBezTo>
                      <a:pt x="11" y="61"/>
                      <a:pt x="11" y="61"/>
                      <a:pt x="11" y="61"/>
                    </a:cubicBezTo>
                    <a:cubicBezTo>
                      <a:pt x="14" y="61"/>
                      <a:pt x="16" y="59"/>
                      <a:pt x="16" y="57"/>
                    </a:cubicBezTo>
                    <a:cubicBezTo>
                      <a:pt x="19" y="11"/>
                      <a:pt x="19" y="11"/>
                      <a:pt x="19" y="11"/>
                    </a:cubicBezTo>
                    <a:cubicBezTo>
                      <a:pt x="20" y="10"/>
                      <a:pt x="19" y="9"/>
                      <a:pt x="18" y="8"/>
                    </a:cubicBezTo>
                    <a:cubicBezTo>
                      <a:pt x="18" y="7"/>
                      <a:pt x="17" y="6"/>
                      <a:pt x="15" y="6"/>
                    </a:cubicBezTo>
                    <a:cubicBezTo>
                      <a:pt x="9" y="6"/>
                      <a:pt x="9" y="6"/>
                      <a:pt x="9" y="6"/>
                    </a:cubicBezTo>
                    <a:cubicBezTo>
                      <a:pt x="8" y="6"/>
                      <a:pt x="8" y="6"/>
                      <a:pt x="8" y="6"/>
                    </a:cubicBezTo>
                    <a:cubicBezTo>
                      <a:pt x="6" y="6"/>
                      <a:pt x="4" y="8"/>
                      <a:pt x="4" y="10"/>
                    </a:cubicBezTo>
                    <a:lnTo>
                      <a:pt x="0" y="56"/>
                    </a:lnTo>
                    <a:close/>
                    <a:moveTo>
                      <a:pt x="70" y="97"/>
                    </a:moveTo>
                    <a:cubicBezTo>
                      <a:pt x="69" y="95"/>
                      <a:pt x="68" y="94"/>
                      <a:pt x="67" y="93"/>
                    </a:cubicBezTo>
                    <a:cubicBezTo>
                      <a:pt x="64" y="90"/>
                      <a:pt x="61" y="91"/>
                      <a:pt x="58" y="94"/>
                    </a:cubicBezTo>
                    <a:cubicBezTo>
                      <a:pt x="55" y="98"/>
                      <a:pt x="55" y="98"/>
                      <a:pt x="55" y="98"/>
                    </a:cubicBezTo>
                    <a:cubicBezTo>
                      <a:pt x="55" y="98"/>
                      <a:pt x="55" y="98"/>
                      <a:pt x="55" y="98"/>
                    </a:cubicBezTo>
                    <a:cubicBezTo>
                      <a:pt x="52" y="102"/>
                      <a:pt x="52" y="102"/>
                      <a:pt x="52" y="102"/>
                    </a:cubicBezTo>
                    <a:cubicBezTo>
                      <a:pt x="48" y="106"/>
                      <a:pt x="52" y="110"/>
                      <a:pt x="53" y="111"/>
                    </a:cubicBezTo>
                    <a:cubicBezTo>
                      <a:pt x="54" y="112"/>
                      <a:pt x="56" y="112"/>
                      <a:pt x="57" y="112"/>
                    </a:cubicBezTo>
                    <a:cubicBezTo>
                      <a:pt x="59" y="112"/>
                      <a:pt x="60" y="111"/>
                      <a:pt x="62" y="110"/>
                    </a:cubicBezTo>
                    <a:cubicBezTo>
                      <a:pt x="66" y="104"/>
                      <a:pt x="66" y="104"/>
                      <a:pt x="66" y="104"/>
                    </a:cubicBezTo>
                    <a:cubicBezTo>
                      <a:pt x="66" y="104"/>
                      <a:pt x="66" y="104"/>
                      <a:pt x="66" y="104"/>
                    </a:cubicBezTo>
                    <a:cubicBezTo>
                      <a:pt x="68" y="102"/>
                      <a:pt x="68" y="102"/>
                      <a:pt x="68" y="102"/>
                    </a:cubicBezTo>
                    <a:cubicBezTo>
                      <a:pt x="69" y="100"/>
                      <a:pt x="70" y="99"/>
                      <a:pt x="70" y="97"/>
                    </a:cubicBezTo>
                    <a:close/>
                    <a:moveTo>
                      <a:pt x="37" y="94"/>
                    </a:moveTo>
                    <a:cubicBezTo>
                      <a:pt x="34" y="97"/>
                      <a:pt x="35" y="100"/>
                      <a:pt x="39" y="102"/>
                    </a:cubicBezTo>
                    <a:cubicBezTo>
                      <a:pt x="42" y="105"/>
                      <a:pt x="45" y="104"/>
                      <a:pt x="47" y="101"/>
                    </a:cubicBezTo>
                    <a:cubicBezTo>
                      <a:pt x="55" y="92"/>
                      <a:pt x="55" y="92"/>
                      <a:pt x="55" y="92"/>
                    </a:cubicBezTo>
                    <a:cubicBezTo>
                      <a:pt x="59" y="87"/>
                      <a:pt x="55" y="84"/>
                      <a:pt x="54" y="83"/>
                    </a:cubicBezTo>
                    <a:cubicBezTo>
                      <a:pt x="51" y="80"/>
                      <a:pt x="48" y="81"/>
                      <a:pt x="46" y="84"/>
                    </a:cubicBezTo>
                    <a:cubicBezTo>
                      <a:pt x="41" y="89"/>
                      <a:pt x="41" y="89"/>
                      <a:pt x="41" y="89"/>
                    </a:cubicBezTo>
                    <a:cubicBezTo>
                      <a:pt x="41" y="89"/>
                      <a:pt x="41" y="89"/>
                      <a:pt x="41" y="89"/>
                    </a:cubicBezTo>
                    <a:cubicBezTo>
                      <a:pt x="41" y="90"/>
                      <a:pt x="41" y="90"/>
                      <a:pt x="41" y="90"/>
                    </a:cubicBezTo>
                    <a:lnTo>
                      <a:pt x="37" y="94"/>
                    </a:lnTo>
                    <a:close/>
                    <a:moveTo>
                      <a:pt x="25" y="83"/>
                    </a:moveTo>
                    <a:cubicBezTo>
                      <a:pt x="24" y="84"/>
                      <a:pt x="23" y="86"/>
                      <a:pt x="24" y="88"/>
                    </a:cubicBezTo>
                    <a:cubicBezTo>
                      <a:pt x="24" y="89"/>
                      <a:pt x="25" y="91"/>
                      <a:pt x="26" y="92"/>
                    </a:cubicBezTo>
                    <a:cubicBezTo>
                      <a:pt x="29" y="94"/>
                      <a:pt x="32" y="94"/>
                      <a:pt x="35" y="91"/>
                    </a:cubicBezTo>
                    <a:cubicBezTo>
                      <a:pt x="44" y="80"/>
                      <a:pt x="44" y="80"/>
                      <a:pt x="44" y="80"/>
                    </a:cubicBezTo>
                    <a:cubicBezTo>
                      <a:pt x="45" y="79"/>
                      <a:pt x="45" y="77"/>
                      <a:pt x="45" y="75"/>
                    </a:cubicBezTo>
                    <a:cubicBezTo>
                      <a:pt x="45" y="74"/>
                      <a:pt x="44" y="72"/>
                      <a:pt x="43" y="71"/>
                    </a:cubicBezTo>
                    <a:cubicBezTo>
                      <a:pt x="40" y="69"/>
                      <a:pt x="37" y="69"/>
                      <a:pt x="34" y="72"/>
                    </a:cubicBezTo>
                    <a:cubicBezTo>
                      <a:pt x="30" y="77"/>
                      <a:pt x="30" y="77"/>
                      <a:pt x="30" y="77"/>
                    </a:cubicBezTo>
                    <a:cubicBezTo>
                      <a:pt x="30" y="77"/>
                      <a:pt x="30" y="77"/>
                      <a:pt x="30" y="77"/>
                    </a:cubicBezTo>
                    <a:cubicBezTo>
                      <a:pt x="29" y="78"/>
                      <a:pt x="29" y="78"/>
                      <a:pt x="29" y="78"/>
                    </a:cubicBezTo>
                    <a:lnTo>
                      <a:pt x="25" y="83"/>
                    </a:lnTo>
                    <a:close/>
                    <a:moveTo>
                      <a:pt x="23" y="79"/>
                    </a:moveTo>
                    <a:cubicBezTo>
                      <a:pt x="32" y="69"/>
                      <a:pt x="32" y="69"/>
                      <a:pt x="32" y="69"/>
                    </a:cubicBezTo>
                    <a:cubicBezTo>
                      <a:pt x="36" y="64"/>
                      <a:pt x="32" y="60"/>
                      <a:pt x="31" y="59"/>
                    </a:cubicBezTo>
                    <a:cubicBezTo>
                      <a:pt x="28" y="57"/>
                      <a:pt x="25" y="57"/>
                      <a:pt x="22" y="61"/>
                    </a:cubicBezTo>
                    <a:cubicBezTo>
                      <a:pt x="20" y="64"/>
                      <a:pt x="20" y="64"/>
                      <a:pt x="20" y="64"/>
                    </a:cubicBezTo>
                    <a:cubicBezTo>
                      <a:pt x="20" y="64"/>
                      <a:pt x="20" y="64"/>
                      <a:pt x="20" y="64"/>
                    </a:cubicBezTo>
                    <a:cubicBezTo>
                      <a:pt x="19" y="65"/>
                      <a:pt x="19" y="65"/>
                      <a:pt x="19" y="65"/>
                    </a:cubicBezTo>
                    <a:cubicBezTo>
                      <a:pt x="15" y="70"/>
                      <a:pt x="15" y="70"/>
                      <a:pt x="15" y="70"/>
                    </a:cubicBezTo>
                    <a:cubicBezTo>
                      <a:pt x="14" y="71"/>
                      <a:pt x="13" y="73"/>
                      <a:pt x="13" y="74"/>
                    </a:cubicBezTo>
                    <a:cubicBezTo>
                      <a:pt x="13" y="76"/>
                      <a:pt x="14" y="77"/>
                      <a:pt x="15" y="78"/>
                    </a:cubicBezTo>
                    <a:cubicBezTo>
                      <a:pt x="17" y="79"/>
                      <a:pt x="18" y="80"/>
                      <a:pt x="20" y="80"/>
                    </a:cubicBezTo>
                    <a:cubicBezTo>
                      <a:pt x="21" y="80"/>
                      <a:pt x="22" y="80"/>
                      <a:pt x="23" y="79"/>
                    </a:cubicBezTo>
                    <a:close/>
                    <a:moveTo>
                      <a:pt x="128" y="70"/>
                    </a:moveTo>
                    <a:cubicBezTo>
                      <a:pt x="130" y="68"/>
                      <a:pt x="131" y="64"/>
                      <a:pt x="127" y="61"/>
                    </a:cubicBezTo>
                    <a:cubicBezTo>
                      <a:pt x="124" y="58"/>
                      <a:pt x="124" y="58"/>
                      <a:pt x="124" y="58"/>
                    </a:cubicBezTo>
                    <a:cubicBezTo>
                      <a:pt x="108" y="44"/>
                      <a:pt x="89" y="28"/>
                      <a:pt x="85" y="26"/>
                    </a:cubicBezTo>
                    <a:cubicBezTo>
                      <a:pt x="83" y="26"/>
                      <a:pt x="78" y="28"/>
                      <a:pt x="74" y="29"/>
                    </a:cubicBezTo>
                    <a:cubicBezTo>
                      <a:pt x="74" y="29"/>
                      <a:pt x="74" y="29"/>
                      <a:pt x="74" y="29"/>
                    </a:cubicBezTo>
                    <a:cubicBezTo>
                      <a:pt x="74" y="29"/>
                      <a:pt x="67" y="31"/>
                      <a:pt x="61" y="31"/>
                    </a:cubicBezTo>
                    <a:cubicBezTo>
                      <a:pt x="58" y="31"/>
                      <a:pt x="56" y="31"/>
                      <a:pt x="54" y="30"/>
                    </a:cubicBezTo>
                    <a:cubicBezTo>
                      <a:pt x="50" y="27"/>
                      <a:pt x="50" y="25"/>
                      <a:pt x="50" y="23"/>
                    </a:cubicBezTo>
                    <a:cubicBezTo>
                      <a:pt x="50" y="19"/>
                      <a:pt x="53" y="16"/>
                      <a:pt x="55" y="15"/>
                    </a:cubicBezTo>
                    <a:cubicBezTo>
                      <a:pt x="23" y="11"/>
                      <a:pt x="23" y="11"/>
                      <a:pt x="23" y="11"/>
                    </a:cubicBezTo>
                    <a:cubicBezTo>
                      <a:pt x="20" y="57"/>
                      <a:pt x="20" y="57"/>
                      <a:pt x="20" y="57"/>
                    </a:cubicBezTo>
                    <a:cubicBezTo>
                      <a:pt x="23" y="55"/>
                      <a:pt x="25" y="54"/>
                      <a:pt x="27" y="54"/>
                    </a:cubicBezTo>
                    <a:cubicBezTo>
                      <a:pt x="29" y="54"/>
                      <a:pt x="31" y="55"/>
                      <a:pt x="33" y="56"/>
                    </a:cubicBezTo>
                    <a:cubicBezTo>
                      <a:pt x="36" y="59"/>
                      <a:pt x="38" y="62"/>
                      <a:pt x="37" y="66"/>
                    </a:cubicBezTo>
                    <a:cubicBezTo>
                      <a:pt x="40" y="65"/>
                      <a:pt x="43" y="66"/>
                      <a:pt x="45" y="68"/>
                    </a:cubicBezTo>
                    <a:cubicBezTo>
                      <a:pt x="48" y="71"/>
                      <a:pt x="50" y="74"/>
                      <a:pt x="49" y="77"/>
                    </a:cubicBezTo>
                    <a:cubicBezTo>
                      <a:pt x="52" y="77"/>
                      <a:pt x="54" y="78"/>
                      <a:pt x="57" y="80"/>
                    </a:cubicBezTo>
                    <a:cubicBezTo>
                      <a:pt x="59" y="82"/>
                      <a:pt x="61" y="85"/>
                      <a:pt x="61" y="88"/>
                    </a:cubicBezTo>
                    <a:cubicBezTo>
                      <a:pt x="64" y="87"/>
                      <a:pt x="67" y="88"/>
                      <a:pt x="69" y="90"/>
                    </a:cubicBezTo>
                    <a:cubicBezTo>
                      <a:pt x="73" y="93"/>
                      <a:pt x="74" y="97"/>
                      <a:pt x="73" y="101"/>
                    </a:cubicBezTo>
                    <a:cubicBezTo>
                      <a:pt x="76" y="103"/>
                      <a:pt x="76" y="103"/>
                      <a:pt x="76" y="103"/>
                    </a:cubicBezTo>
                    <a:cubicBezTo>
                      <a:pt x="76" y="103"/>
                      <a:pt x="76" y="104"/>
                      <a:pt x="76" y="104"/>
                    </a:cubicBezTo>
                    <a:cubicBezTo>
                      <a:pt x="76" y="104"/>
                      <a:pt x="76" y="104"/>
                      <a:pt x="76" y="104"/>
                    </a:cubicBezTo>
                    <a:cubicBezTo>
                      <a:pt x="78" y="105"/>
                      <a:pt x="79" y="105"/>
                      <a:pt x="80" y="105"/>
                    </a:cubicBezTo>
                    <a:cubicBezTo>
                      <a:pt x="82" y="105"/>
                      <a:pt x="83" y="104"/>
                      <a:pt x="84" y="103"/>
                    </a:cubicBezTo>
                    <a:cubicBezTo>
                      <a:pt x="86" y="100"/>
                      <a:pt x="87" y="98"/>
                      <a:pt x="85" y="96"/>
                    </a:cubicBezTo>
                    <a:cubicBezTo>
                      <a:pt x="85" y="96"/>
                      <a:pt x="85" y="96"/>
                      <a:pt x="85" y="96"/>
                    </a:cubicBezTo>
                    <a:cubicBezTo>
                      <a:pt x="70" y="84"/>
                      <a:pt x="70" y="84"/>
                      <a:pt x="70" y="84"/>
                    </a:cubicBezTo>
                    <a:cubicBezTo>
                      <a:pt x="70" y="83"/>
                      <a:pt x="70" y="83"/>
                      <a:pt x="70" y="82"/>
                    </a:cubicBezTo>
                    <a:cubicBezTo>
                      <a:pt x="70" y="81"/>
                      <a:pt x="70" y="81"/>
                      <a:pt x="70" y="80"/>
                    </a:cubicBezTo>
                    <a:cubicBezTo>
                      <a:pt x="71" y="79"/>
                      <a:pt x="72" y="79"/>
                      <a:pt x="73" y="80"/>
                    </a:cubicBezTo>
                    <a:cubicBezTo>
                      <a:pt x="92" y="96"/>
                      <a:pt x="92" y="96"/>
                      <a:pt x="92" y="96"/>
                    </a:cubicBezTo>
                    <a:cubicBezTo>
                      <a:pt x="93" y="96"/>
                      <a:pt x="94" y="97"/>
                      <a:pt x="95" y="97"/>
                    </a:cubicBezTo>
                    <a:cubicBezTo>
                      <a:pt x="97" y="97"/>
                      <a:pt x="99" y="96"/>
                      <a:pt x="100" y="94"/>
                    </a:cubicBezTo>
                    <a:cubicBezTo>
                      <a:pt x="101" y="93"/>
                      <a:pt x="102" y="91"/>
                      <a:pt x="102" y="90"/>
                    </a:cubicBezTo>
                    <a:cubicBezTo>
                      <a:pt x="102" y="88"/>
                      <a:pt x="101" y="86"/>
                      <a:pt x="99" y="85"/>
                    </a:cubicBezTo>
                    <a:cubicBezTo>
                      <a:pt x="97" y="83"/>
                      <a:pt x="97" y="83"/>
                      <a:pt x="97" y="83"/>
                    </a:cubicBezTo>
                    <a:cubicBezTo>
                      <a:pt x="97" y="83"/>
                      <a:pt x="97" y="83"/>
                      <a:pt x="97" y="83"/>
                    </a:cubicBezTo>
                    <a:cubicBezTo>
                      <a:pt x="86" y="75"/>
                      <a:pt x="86" y="75"/>
                      <a:pt x="86" y="75"/>
                    </a:cubicBezTo>
                    <a:cubicBezTo>
                      <a:pt x="86" y="74"/>
                      <a:pt x="86" y="74"/>
                      <a:pt x="86" y="73"/>
                    </a:cubicBezTo>
                    <a:cubicBezTo>
                      <a:pt x="86" y="73"/>
                      <a:pt x="86" y="72"/>
                      <a:pt x="86" y="72"/>
                    </a:cubicBezTo>
                    <a:cubicBezTo>
                      <a:pt x="87" y="71"/>
                      <a:pt x="88" y="71"/>
                      <a:pt x="89" y="71"/>
                    </a:cubicBezTo>
                    <a:cubicBezTo>
                      <a:pt x="106" y="85"/>
                      <a:pt x="106" y="85"/>
                      <a:pt x="106" y="85"/>
                    </a:cubicBezTo>
                    <a:cubicBezTo>
                      <a:pt x="108" y="86"/>
                      <a:pt x="109" y="87"/>
                      <a:pt x="110" y="87"/>
                    </a:cubicBezTo>
                    <a:cubicBezTo>
                      <a:pt x="112" y="87"/>
                      <a:pt x="114" y="86"/>
                      <a:pt x="116" y="84"/>
                    </a:cubicBezTo>
                    <a:cubicBezTo>
                      <a:pt x="117" y="82"/>
                      <a:pt x="118" y="81"/>
                      <a:pt x="118" y="79"/>
                    </a:cubicBezTo>
                    <a:cubicBezTo>
                      <a:pt x="118" y="77"/>
                      <a:pt x="117" y="76"/>
                      <a:pt x="115" y="75"/>
                    </a:cubicBezTo>
                    <a:cubicBezTo>
                      <a:pt x="110" y="70"/>
                      <a:pt x="110" y="70"/>
                      <a:pt x="110" y="70"/>
                    </a:cubicBezTo>
                    <a:cubicBezTo>
                      <a:pt x="110" y="70"/>
                      <a:pt x="110" y="70"/>
                      <a:pt x="110" y="70"/>
                    </a:cubicBezTo>
                    <a:cubicBezTo>
                      <a:pt x="101" y="63"/>
                      <a:pt x="101" y="63"/>
                      <a:pt x="101" y="63"/>
                    </a:cubicBezTo>
                    <a:cubicBezTo>
                      <a:pt x="100" y="62"/>
                      <a:pt x="100" y="61"/>
                      <a:pt x="101" y="60"/>
                    </a:cubicBezTo>
                    <a:cubicBezTo>
                      <a:pt x="102" y="59"/>
                      <a:pt x="103" y="59"/>
                      <a:pt x="104" y="60"/>
                    </a:cubicBezTo>
                    <a:cubicBezTo>
                      <a:pt x="118" y="71"/>
                      <a:pt x="118" y="71"/>
                      <a:pt x="118" y="71"/>
                    </a:cubicBezTo>
                    <a:cubicBezTo>
                      <a:pt x="122" y="74"/>
                      <a:pt x="125" y="73"/>
                      <a:pt x="128" y="70"/>
                    </a:cubicBezTo>
                    <a:close/>
                  </a:path>
                </a:pathLst>
              </a:custGeom>
              <a:solidFill>
                <a:srgbClr val="FFFFFF"/>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36" name="Google Shape;334;p19">
                <a:extLst>
                  <a:ext uri="{FF2B5EF4-FFF2-40B4-BE49-F238E27FC236}">
                    <a16:creationId xmlns:a16="http://schemas.microsoft.com/office/drawing/2014/main" id="{F0A47277-16A8-2803-53EF-72C0681BC0ED}"/>
                  </a:ext>
                </a:extLst>
              </p:cNvPr>
              <p:cNvSpPr txBox="1"/>
              <p:nvPr/>
            </p:nvSpPr>
            <p:spPr>
              <a:xfrm>
                <a:off x="8056562" y="4990366"/>
                <a:ext cx="574675" cy="547687"/>
              </a:xfrm>
              <a:prstGeom prst="rect">
                <a:avLst/>
              </a:prstGeom>
              <a:noFill/>
              <a:ln>
                <a:noFill/>
              </a:ln>
            </p:spPr>
            <p:txBody>
              <a:bodyPr spcFirstLastPara="1" wrap="square" lIns="0" tIns="0" rIns="0" bIns="0" anchor="t" anchorCtr="0">
                <a:noAutofit/>
              </a:bodyPr>
              <a:lstStyle/>
              <a:p>
                <a:pPr algn="ctr" rtl="1">
                  <a:buClr>
                    <a:srgbClr val="FFFFFF"/>
                  </a:buClr>
                  <a:buSzPts val="2600"/>
                  <a:buFont typeface="Open Sans"/>
                  <a:buNone/>
                </a:pPr>
                <a:r>
                  <a:rPr lang="ar-EG" sz="2600">
                    <a:solidFill>
                      <a:srgbClr val="FFFFFF"/>
                    </a:solidFill>
                    <a:latin typeface="Alexandria" pitchFamily="2" charset="-78"/>
                    <a:ea typeface="Open Sans"/>
                    <a:cs typeface="Alexandria" pitchFamily="2" charset="-78"/>
                    <a:sym typeface="Open Sans"/>
                  </a:rPr>
                  <a:t>3</a:t>
                </a:r>
                <a:endParaRPr dirty="0">
                  <a:solidFill>
                    <a:prstClr val="black"/>
                  </a:solidFill>
                  <a:latin typeface="Alexandria" pitchFamily="2" charset="-78"/>
                  <a:cs typeface="Alexandria" pitchFamily="2" charset="-78"/>
                </a:endParaRPr>
              </a:p>
            </p:txBody>
          </p:sp>
          <p:sp>
            <p:nvSpPr>
              <p:cNvPr id="37" name="Google Shape;340;p19">
                <a:extLst>
                  <a:ext uri="{FF2B5EF4-FFF2-40B4-BE49-F238E27FC236}">
                    <a16:creationId xmlns:a16="http://schemas.microsoft.com/office/drawing/2014/main" id="{39BE0B0D-7F0C-B186-0A48-483D3416A95A}"/>
                  </a:ext>
                </a:extLst>
              </p:cNvPr>
              <p:cNvSpPr txBox="1"/>
              <p:nvPr/>
            </p:nvSpPr>
            <p:spPr>
              <a:xfrm>
                <a:off x="7443786" y="5625103"/>
                <a:ext cx="1662158" cy="572342"/>
              </a:xfrm>
              <a:prstGeom prst="rect">
                <a:avLst/>
              </a:prstGeom>
              <a:noFill/>
              <a:ln>
                <a:noFill/>
              </a:ln>
            </p:spPr>
            <p:txBody>
              <a:bodyPr spcFirstLastPara="1" wrap="square" lIns="0" tIns="0" rIns="0" bIns="0" anchor="t" anchorCtr="0">
                <a:noAutofit/>
              </a:bodyPr>
              <a:lstStyle/>
              <a:p>
                <a:pPr algn="ctr" rtl="1">
                  <a:buClr>
                    <a:srgbClr val="FFFFFF"/>
                  </a:buClr>
                  <a:buSzPts val="2000"/>
                  <a:buFont typeface="Open Sans"/>
                  <a:buNone/>
                </a:pPr>
                <a:r>
                  <a:rPr lang="ar-EG">
                    <a:solidFill>
                      <a:srgbClr val="FFFFFF"/>
                    </a:solidFill>
                    <a:latin typeface="Alexandria" pitchFamily="2" charset="-78"/>
                    <a:ea typeface="Open Sans"/>
                    <a:cs typeface="Alexandria" pitchFamily="2" charset="-78"/>
                    <a:sym typeface="Open Sans"/>
                  </a:rPr>
                  <a:t>طرق تحليل الأدبيات المختلفة</a:t>
                </a:r>
              </a:p>
            </p:txBody>
          </p:sp>
        </p:grpSp>
        <p:grpSp>
          <p:nvGrpSpPr>
            <p:cNvPr id="17" name="Группа 11">
              <a:extLst>
                <a:ext uri="{FF2B5EF4-FFF2-40B4-BE49-F238E27FC236}">
                  <a16:creationId xmlns:a16="http://schemas.microsoft.com/office/drawing/2014/main" id="{7306FB90-D19D-57CB-0181-1FE1B53457A5}"/>
                </a:ext>
              </a:extLst>
            </p:cNvPr>
            <p:cNvGrpSpPr/>
            <p:nvPr/>
          </p:nvGrpSpPr>
          <p:grpSpPr>
            <a:xfrm>
              <a:off x="7578509" y="4049862"/>
              <a:ext cx="893762" cy="893762"/>
              <a:chOff x="5653087" y="3825875"/>
              <a:chExt cx="893762" cy="893762"/>
            </a:xfrm>
          </p:grpSpPr>
          <p:sp>
            <p:nvSpPr>
              <p:cNvPr id="23" name="Google Shape;319;p19">
                <a:extLst>
                  <a:ext uri="{FF2B5EF4-FFF2-40B4-BE49-F238E27FC236}">
                    <a16:creationId xmlns:a16="http://schemas.microsoft.com/office/drawing/2014/main" id="{D459BEC7-F9B5-2C61-E9C2-C3FAAB21F585}"/>
                  </a:ext>
                </a:extLst>
              </p:cNvPr>
              <p:cNvSpPr/>
              <p:nvPr/>
            </p:nvSpPr>
            <p:spPr>
              <a:xfrm>
                <a:off x="5653087" y="3825875"/>
                <a:ext cx="893762" cy="296862"/>
              </a:xfrm>
              <a:custGeom>
                <a:avLst/>
                <a:gdLst/>
                <a:ahLst/>
                <a:cxnLst/>
                <a:rect l="l" t="t" r="r" b="b"/>
                <a:pathLst>
                  <a:path w="238" h="79" extrusionOk="0">
                    <a:moveTo>
                      <a:pt x="238" y="52"/>
                    </a:moveTo>
                    <a:cubicBezTo>
                      <a:pt x="238" y="23"/>
                      <a:pt x="215" y="0"/>
                      <a:pt x="186" y="0"/>
                    </a:cubicBezTo>
                    <a:cubicBezTo>
                      <a:pt x="52" y="0"/>
                      <a:pt x="52" y="0"/>
                      <a:pt x="52" y="0"/>
                    </a:cubicBezTo>
                    <a:cubicBezTo>
                      <a:pt x="23" y="0"/>
                      <a:pt x="0" y="23"/>
                      <a:pt x="0" y="52"/>
                    </a:cubicBezTo>
                    <a:cubicBezTo>
                      <a:pt x="0" y="79"/>
                      <a:pt x="0" y="79"/>
                      <a:pt x="0" y="79"/>
                    </a:cubicBezTo>
                    <a:cubicBezTo>
                      <a:pt x="238" y="79"/>
                      <a:pt x="238" y="79"/>
                      <a:pt x="238" y="79"/>
                    </a:cubicBezTo>
                    <a:lnTo>
                      <a:pt x="238" y="52"/>
                    </a:lnTo>
                    <a:close/>
                  </a:path>
                </a:pathLst>
              </a:custGeom>
              <a:solidFill>
                <a:srgbClr val="616161"/>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24" name="Google Shape;321;p19">
                <a:extLst>
                  <a:ext uri="{FF2B5EF4-FFF2-40B4-BE49-F238E27FC236}">
                    <a16:creationId xmlns:a16="http://schemas.microsoft.com/office/drawing/2014/main" id="{4D5BF756-5800-5953-AB25-C328292C984B}"/>
                  </a:ext>
                </a:extLst>
              </p:cNvPr>
              <p:cNvSpPr txBox="1"/>
              <p:nvPr/>
            </p:nvSpPr>
            <p:spPr>
              <a:xfrm>
                <a:off x="5653087" y="4122737"/>
                <a:ext cx="893762" cy="300037"/>
              </a:xfrm>
              <a:prstGeom prst="rect">
                <a:avLst/>
              </a:prstGeom>
              <a:solidFill>
                <a:srgbClr val="4C4C4C"/>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26" name="Google Shape;320;p19">
                <a:extLst>
                  <a:ext uri="{FF2B5EF4-FFF2-40B4-BE49-F238E27FC236}">
                    <a16:creationId xmlns:a16="http://schemas.microsoft.com/office/drawing/2014/main" id="{EA9B3B77-8156-1F86-4619-5FE731F1F0AC}"/>
                  </a:ext>
                </a:extLst>
              </p:cNvPr>
              <p:cNvSpPr/>
              <p:nvPr/>
            </p:nvSpPr>
            <p:spPr>
              <a:xfrm>
                <a:off x="5653087" y="4422775"/>
                <a:ext cx="893762" cy="296862"/>
              </a:xfrm>
              <a:custGeom>
                <a:avLst/>
                <a:gdLst/>
                <a:ahLst/>
                <a:cxnLst/>
                <a:rect l="l" t="t" r="r" b="b"/>
                <a:pathLst>
                  <a:path w="238" h="79" extrusionOk="0">
                    <a:moveTo>
                      <a:pt x="0" y="27"/>
                    </a:moveTo>
                    <a:cubicBezTo>
                      <a:pt x="0" y="55"/>
                      <a:pt x="23" y="79"/>
                      <a:pt x="52" y="79"/>
                    </a:cubicBezTo>
                    <a:cubicBezTo>
                      <a:pt x="186" y="79"/>
                      <a:pt x="186" y="79"/>
                      <a:pt x="186" y="79"/>
                    </a:cubicBezTo>
                    <a:cubicBezTo>
                      <a:pt x="215" y="79"/>
                      <a:pt x="238" y="55"/>
                      <a:pt x="238" y="27"/>
                    </a:cubicBezTo>
                    <a:cubicBezTo>
                      <a:pt x="238" y="0"/>
                      <a:pt x="238" y="0"/>
                      <a:pt x="238" y="0"/>
                    </a:cubicBezTo>
                    <a:cubicBezTo>
                      <a:pt x="0" y="0"/>
                      <a:pt x="0" y="0"/>
                      <a:pt x="0" y="0"/>
                    </a:cubicBezTo>
                    <a:lnTo>
                      <a:pt x="0" y="27"/>
                    </a:lnTo>
                    <a:close/>
                  </a:path>
                </a:pathLst>
              </a:custGeom>
              <a:solidFill>
                <a:srgbClr val="383838"/>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grpSp>
        <p:grpSp>
          <p:nvGrpSpPr>
            <p:cNvPr id="18" name="Группа 10">
              <a:extLst>
                <a:ext uri="{FF2B5EF4-FFF2-40B4-BE49-F238E27FC236}">
                  <a16:creationId xmlns:a16="http://schemas.microsoft.com/office/drawing/2014/main" id="{49FA60A7-2E0B-D204-D3B2-5057B5FCDF0D}"/>
                </a:ext>
              </a:extLst>
            </p:cNvPr>
            <p:cNvGrpSpPr/>
            <p:nvPr/>
          </p:nvGrpSpPr>
          <p:grpSpPr>
            <a:xfrm>
              <a:off x="6954622" y="4514999"/>
              <a:ext cx="2141537" cy="2054225"/>
              <a:chOff x="5029200" y="4291012"/>
              <a:chExt cx="2141537" cy="2054225"/>
            </a:xfrm>
          </p:grpSpPr>
          <p:sp>
            <p:nvSpPr>
              <p:cNvPr id="19" name="Google Shape;317;p19">
                <a:extLst>
                  <a:ext uri="{FF2B5EF4-FFF2-40B4-BE49-F238E27FC236}">
                    <a16:creationId xmlns:a16="http://schemas.microsoft.com/office/drawing/2014/main" id="{F814240D-118F-C6C9-807D-6A10D3B4B245}"/>
                  </a:ext>
                </a:extLst>
              </p:cNvPr>
              <p:cNvSpPr/>
              <p:nvPr/>
            </p:nvSpPr>
            <p:spPr>
              <a:xfrm>
                <a:off x="5029200" y="4805362"/>
                <a:ext cx="2141537" cy="769937"/>
              </a:xfrm>
              <a:custGeom>
                <a:avLst/>
                <a:gdLst/>
                <a:ahLst/>
                <a:cxnLst/>
                <a:rect l="l" t="t" r="r" b="b"/>
                <a:pathLst>
                  <a:path w="1349" h="485" extrusionOk="0">
                    <a:moveTo>
                      <a:pt x="864" y="0"/>
                    </a:moveTo>
                    <a:lnTo>
                      <a:pt x="485" y="0"/>
                    </a:lnTo>
                    <a:lnTo>
                      <a:pt x="0" y="0"/>
                    </a:lnTo>
                    <a:lnTo>
                      <a:pt x="0" y="485"/>
                    </a:lnTo>
                    <a:lnTo>
                      <a:pt x="1349" y="485"/>
                    </a:lnTo>
                    <a:lnTo>
                      <a:pt x="1349" y="0"/>
                    </a:lnTo>
                    <a:lnTo>
                      <a:pt x="864" y="0"/>
                    </a:lnTo>
                    <a:close/>
                  </a:path>
                </a:pathLst>
              </a:custGeom>
              <a:solidFill>
                <a:srgbClr val="34B2E3"/>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20" name="Google Shape;315;p19">
                <a:extLst>
                  <a:ext uri="{FF2B5EF4-FFF2-40B4-BE49-F238E27FC236}">
                    <a16:creationId xmlns:a16="http://schemas.microsoft.com/office/drawing/2014/main" id="{2D0FEE48-9429-CE30-20CA-3BC0C11AE41B}"/>
                  </a:ext>
                </a:extLst>
              </p:cNvPr>
              <p:cNvSpPr/>
              <p:nvPr/>
            </p:nvSpPr>
            <p:spPr>
              <a:xfrm>
                <a:off x="5029200" y="5575300"/>
                <a:ext cx="2141537" cy="769937"/>
              </a:xfrm>
              <a:custGeom>
                <a:avLst/>
                <a:gdLst/>
                <a:ahLst/>
                <a:cxnLst/>
                <a:rect l="l" t="t" r="r" b="b"/>
                <a:pathLst>
                  <a:path w="570" h="205" extrusionOk="0">
                    <a:moveTo>
                      <a:pt x="0" y="0"/>
                    </a:moveTo>
                    <a:cubicBezTo>
                      <a:pt x="0" y="196"/>
                      <a:pt x="0" y="196"/>
                      <a:pt x="0" y="196"/>
                    </a:cubicBezTo>
                    <a:cubicBezTo>
                      <a:pt x="0" y="201"/>
                      <a:pt x="4" y="205"/>
                      <a:pt x="9" y="205"/>
                    </a:cubicBezTo>
                    <a:cubicBezTo>
                      <a:pt x="561" y="205"/>
                      <a:pt x="561" y="205"/>
                      <a:pt x="561" y="205"/>
                    </a:cubicBezTo>
                    <a:cubicBezTo>
                      <a:pt x="566" y="205"/>
                      <a:pt x="570" y="201"/>
                      <a:pt x="570" y="196"/>
                    </a:cubicBezTo>
                    <a:cubicBezTo>
                      <a:pt x="570" y="0"/>
                      <a:pt x="570" y="0"/>
                      <a:pt x="570" y="0"/>
                    </a:cubicBezTo>
                    <a:lnTo>
                      <a:pt x="0" y="0"/>
                    </a:lnTo>
                    <a:close/>
                  </a:path>
                </a:pathLst>
              </a:custGeom>
              <a:solidFill>
                <a:srgbClr val="22A2D4"/>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21" name="Google Shape;316;p19">
                <a:extLst>
                  <a:ext uri="{FF2B5EF4-FFF2-40B4-BE49-F238E27FC236}">
                    <a16:creationId xmlns:a16="http://schemas.microsoft.com/office/drawing/2014/main" id="{737CB808-33E0-9D33-A816-F6D5F96FB501}"/>
                  </a:ext>
                </a:extLst>
              </p:cNvPr>
              <p:cNvSpPr/>
              <p:nvPr/>
            </p:nvSpPr>
            <p:spPr>
              <a:xfrm>
                <a:off x="5029200" y="4291012"/>
                <a:ext cx="769937" cy="514350"/>
              </a:xfrm>
              <a:custGeom>
                <a:avLst/>
                <a:gdLst/>
                <a:ahLst/>
                <a:cxnLst/>
                <a:rect l="l" t="t" r="r" b="b"/>
                <a:pathLst>
                  <a:path w="205" h="137" extrusionOk="0">
                    <a:moveTo>
                      <a:pt x="143" y="74"/>
                    </a:moveTo>
                    <a:cubicBezTo>
                      <a:pt x="143" y="22"/>
                      <a:pt x="143" y="22"/>
                      <a:pt x="143" y="22"/>
                    </a:cubicBezTo>
                    <a:cubicBezTo>
                      <a:pt x="143" y="17"/>
                      <a:pt x="140" y="14"/>
                      <a:pt x="135" y="13"/>
                    </a:cubicBezTo>
                    <a:cubicBezTo>
                      <a:pt x="93" y="11"/>
                      <a:pt x="52" y="6"/>
                      <a:pt x="10" y="1"/>
                    </a:cubicBezTo>
                    <a:cubicBezTo>
                      <a:pt x="5" y="0"/>
                      <a:pt x="0" y="4"/>
                      <a:pt x="0" y="10"/>
                    </a:cubicBezTo>
                    <a:cubicBezTo>
                      <a:pt x="0" y="137"/>
                      <a:pt x="0" y="137"/>
                      <a:pt x="0" y="137"/>
                    </a:cubicBezTo>
                    <a:cubicBezTo>
                      <a:pt x="205" y="137"/>
                      <a:pt x="205" y="137"/>
                      <a:pt x="205" y="137"/>
                    </a:cubicBezTo>
                    <a:cubicBezTo>
                      <a:pt x="171" y="137"/>
                      <a:pt x="143" y="109"/>
                      <a:pt x="143" y="74"/>
                    </a:cubicBezTo>
                    <a:close/>
                  </a:path>
                </a:pathLst>
              </a:custGeom>
              <a:solidFill>
                <a:srgbClr val="68CBF2"/>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sp>
            <p:nvSpPr>
              <p:cNvPr id="22" name="Google Shape;318;p19">
                <a:extLst>
                  <a:ext uri="{FF2B5EF4-FFF2-40B4-BE49-F238E27FC236}">
                    <a16:creationId xmlns:a16="http://schemas.microsoft.com/office/drawing/2014/main" id="{60EFBF85-6A9B-27BE-D132-C1B807D1C824}"/>
                  </a:ext>
                </a:extLst>
              </p:cNvPr>
              <p:cNvSpPr/>
              <p:nvPr/>
            </p:nvSpPr>
            <p:spPr>
              <a:xfrm>
                <a:off x="6400800" y="4291012"/>
                <a:ext cx="769937" cy="514350"/>
              </a:xfrm>
              <a:custGeom>
                <a:avLst/>
                <a:gdLst/>
                <a:ahLst/>
                <a:cxnLst/>
                <a:rect l="l" t="t" r="r" b="b"/>
                <a:pathLst>
                  <a:path w="205" h="137" extrusionOk="0">
                    <a:moveTo>
                      <a:pt x="205" y="10"/>
                    </a:moveTo>
                    <a:cubicBezTo>
                      <a:pt x="205" y="4"/>
                      <a:pt x="200" y="0"/>
                      <a:pt x="195" y="1"/>
                    </a:cubicBezTo>
                    <a:cubicBezTo>
                      <a:pt x="153" y="6"/>
                      <a:pt x="112" y="11"/>
                      <a:pt x="70" y="13"/>
                    </a:cubicBezTo>
                    <a:cubicBezTo>
                      <a:pt x="65" y="14"/>
                      <a:pt x="62" y="17"/>
                      <a:pt x="62" y="22"/>
                    </a:cubicBezTo>
                    <a:cubicBezTo>
                      <a:pt x="62" y="74"/>
                      <a:pt x="62" y="74"/>
                      <a:pt x="62" y="74"/>
                    </a:cubicBezTo>
                    <a:cubicBezTo>
                      <a:pt x="62" y="109"/>
                      <a:pt x="34" y="137"/>
                      <a:pt x="0" y="137"/>
                    </a:cubicBezTo>
                    <a:cubicBezTo>
                      <a:pt x="205" y="137"/>
                      <a:pt x="205" y="137"/>
                      <a:pt x="205" y="137"/>
                    </a:cubicBezTo>
                    <a:lnTo>
                      <a:pt x="205" y="10"/>
                    </a:lnTo>
                    <a:close/>
                  </a:path>
                </a:pathLst>
              </a:custGeom>
              <a:solidFill>
                <a:srgbClr val="68CBF2"/>
              </a:solidFill>
              <a:ln>
                <a:noFill/>
              </a:ln>
            </p:spPr>
            <p:txBody>
              <a:bodyPr spcFirstLastPara="1" wrap="square" lIns="91425" tIns="45700" rIns="91425" bIns="45700" anchor="t" anchorCtr="0">
                <a:noAutofit/>
              </a:bodyPr>
              <a:lstStyle/>
              <a:p>
                <a:pPr algn="ctr" rtl="1"/>
                <a:endParaRPr>
                  <a:solidFill>
                    <a:prstClr val="black"/>
                  </a:solidFill>
                  <a:latin typeface="Alexandria" pitchFamily="2" charset="-78"/>
                  <a:ea typeface="Calibri"/>
                  <a:cs typeface="Alexandria" pitchFamily="2" charset="-78"/>
                  <a:sym typeface="Calibri"/>
                </a:endParaRPr>
              </a:p>
            </p:txBody>
          </p:sp>
        </p:grpSp>
      </p:grpSp>
      <p:sp>
        <p:nvSpPr>
          <p:cNvPr id="65" name="Google Shape;334;p19">
            <a:extLst>
              <a:ext uri="{FF2B5EF4-FFF2-40B4-BE49-F238E27FC236}">
                <a16:creationId xmlns:a16="http://schemas.microsoft.com/office/drawing/2014/main" id="{3F0E8B07-7A86-A1E8-3247-1B835B31AAD2}"/>
              </a:ext>
            </a:extLst>
          </p:cNvPr>
          <p:cNvSpPr txBox="1"/>
          <p:nvPr/>
        </p:nvSpPr>
        <p:spPr>
          <a:xfrm>
            <a:off x="5001017" y="5140585"/>
            <a:ext cx="633321" cy="478531"/>
          </a:xfrm>
          <a:prstGeom prst="rect">
            <a:avLst/>
          </a:prstGeom>
          <a:noFill/>
          <a:ln>
            <a:noFill/>
          </a:ln>
        </p:spPr>
        <p:txBody>
          <a:bodyPr spcFirstLastPara="1" wrap="square" lIns="0" tIns="0" rIns="0" bIns="0" anchor="t" anchorCtr="0">
            <a:noAutofit/>
          </a:bodyPr>
          <a:lstStyle/>
          <a:p>
            <a:pPr algn="ctr" rtl="1">
              <a:buClr>
                <a:srgbClr val="FFFFFF"/>
              </a:buClr>
              <a:buSzPts val="2600"/>
              <a:buFont typeface="Open Sans"/>
              <a:buNone/>
            </a:pPr>
            <a:r>
              <a:rPr lang="ar-EG" sz="2600">
                <a:solidFill>
                  <a:srgbClr val="FFFFFF"/>
                </a:solidFill>
                <a:latin typeface="Alexandria" pitchFamily="2" charset="-78"/>
                <a:ea typeface="Open Sans"/>
                <a:cs typeface="Alexandria" pitchFamily="2" charset="-78"/>
                <a:sym typeface="Open Sans"/>
              </a:rPr>
              <a:t>4</a:t>
            </a:r>
            <a:endParaRPr dirty="0">
              <a:solidFill>
                <a:prstClr val="black"/>
              </a:solidFill>
              <a:latin typeface="Alexandria" pitchFamily="2" charset="-78"/>
              <a:cs typeface="Alexandria"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545230" y="880375"/>
            <a:ext cx="3902032" cy="400110"/>
          </a:xfrm>
          <a:prstGeom prst="rect">
            <a:avLst/>
          </a:prstGeom>
          <a:noFill/>
        </p:spPr>
        <p:txBody>
          <a:bodyPr wrap="square" rtlCol="0">
            <a:spAutoFit/>
          </a:bodyPr>
          <a:lstStyle/>
          <a:p>
            <a:pPr algn="ctr"/>
            <a:r>
              <a:rPr lang="ar-EG" sz="2000" b="1" dirty="0">
                <a:solidFill>
                  <a:srgbClr val="4472C4"/>
                </a:solidFill>
                <a:latin typeface="Alexandria" pitchFamily="2" charset="-78"/>
                <a:cs typeface="Alexandria" pitchFamily="2" charset="-78"/>
              </a:rPr>
              <a:t>مقدمة</a:t>
            </a:r>
            <a:endParaRPr lang="en-US" sz="2000" b="1" dirty="0">
              <a:solidFill>
                <a:srgbClr val="4472C4"/>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8F448F4-5992-2EBF-313D-171C25BDB010}"/>
              </a:ext>
            </a:extLst>
          </p:cNvPr>
          <p:cNvPicPr>
            <a:picLocks noChangeAspect="1"/>
          </p:cNvPicPr>
          <p:nvPr/>
        </p:nvPicPr>
        <p:blipFill>
          <a:blip r:embed="rId3"/>
          <a:stretch>
            <a:fillRect/>
          </a:stretch>
        </p:blipFill>
        <p:spPr>
          <a:xfrm>
            <a:off x="777766" y="2357211"/>
            <a:ext cx="3204412" cy="3204412"/>
          </a:xfrm>
          <a:prstGeom prst="rect">
            <a:avLst/>
          </a:prstGeom>
        </p:spPr>
      </p:pic>
      <p:grpSp>
        <p:nvGrpSpPr>
          <p:cNvPr id="8" name="Group 7">
            <a:extLst>
              <a:ext uri="{FF2B5EF4-FFF2-40B4-BE49-F238E27FC236}">
                <a16:creationId xmlns:a16="http://schemas.microsoft.com/office/drawing/2014/main" id="{48452559-B902-CD52-A055-70641F62E5A7}"/>
              </a:ext>
            </a:extLst>
          </p:cNvPr>
          <p:cNvGrpSpPr/>
          <p:nvPr/>
        </p:nvGrpSpPr>
        <p:grpSpPr>
          <a:xfrm>
            <a:off x="4142664" y="2253196"/>
            <a:ext cx="7178721" cy="2472939"/>
            <a:chOff x="4142664" y="2253196"/>
            <a:chExt cx="7178721" cy="2472939"/>
          </a:xfrm>
        </p:grpSpPr>
        <p:sp>
          <p:nvSpPr>
            <p:cNvPr id="9" name="Text 1">
              <a:extLst>
                <a:ext uri="{FF2B5EF4-FFF2-40B4-BE49-F238E27FC236}">
                  <a16:creationId xmlns:a16="http://schemas.microsoft.com/office/drawing/2014/main" id="{7D9E1DC7-585D-2030-3311-46200BCF574C}"/>
                </a:ext>
              </a:extLst>
            </p:cNvPr>
            <p:cNvSpPr/>
            <p:nvPr/>
          </p:nvSpPr>
          <p:spPr>
            <a:xfrm>
              <a:off x="4142664" y="2253196"/>
              <a:ext cx="7178721" cy="95261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2" charset="-78"/>
                  <a:ea typeface="Open Sans" pitchFamily="34" charset="-122"/>
                  <a:cs typeface="Alexandria" pitchFamily="2" charset="-78"/>
                </a:rPr>
                <a:t>مراجعة الأدبيات والدراسات السابقة تُعد عملية حاسمة في مجال البحث العلمي. فهي تساعد الباحثين على فهم الأبحاث السابقة المُجراة في نفس المجال وتقييم الإسهامات الحالية والفجوات الموجودة في المعرفة.</a:t>
              </a:r>
              <a:endParaRPr lang="en-US" sz="1600" dirty="0">
                <a:latin typeface="Alexandria" pitchFamily="2" charset="-78"/>
                <a:cs typeface="Alexandria" pitchFamily="2" charset="-78"/>
              </a:endParaRPr>
            </a:p>
          </p:txBody>
        </p:sp>
        <p:sp>
          <p:nvSpPr>
            <p:cNvPr id="11" name="Text 2">
              <a:extLst>
                <a:ext uri="{FF2B5EF4-FFF2-40B4-BE49-F238E27FC236}">
                  <a16:creationId xmlns:a16="http://schemas.microsoft.com/office/drawing/2014/main" id="{4415BF2D-A1BD-7CFD-CEF5-D57F751A29E0}"/>
                </a:ext>
              </a:extLst>
            </p:cNvPr>
            <p:cNvSpPr/>
            <p:nvPr/>
          </p:nvSpPr>
          <p:spPr>
            <a:xfrm>
              <a:off x="4226312" y="3773516"/>
              <a:ext cx="6868295" cy="95261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2" charset="-78"/>
                  <a:ea typeface="Open Sans" pitchFamily="34" charset="-122"/>
                  <a:cs typeface="Alexandria" pitchFamily="2" charset="-78"/>
                </a:rPr>
                <a:t>وهي أحد الخطوات الأساسية في البحث العلمي، حيث تسهم في توجيه المنهجية البحثية، كما تساعد في بناء الأسس النظرية وتعزز الاستدلال والتحليل، وتسهم مراجعة الأدبيات في إثراء المجال وتحقيق تقدم جديد في المعرفة العلمية.</a:t>
              </a:r>
              <a:endParaRPr lang="en-US" sz="1600" dirty="0">
                <a:latin typeface="Alexandria" pitchFamily="2" charset="-78"/>
                <a:cs typeface="Alexandria" pitchFamily="2" charset="-78"/>
              </a:endParaRPr>
            </a:p>
          </p:txBody>
        </p:sp>
      </p:gr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420877" y="804003"/>
            <a:ext cx="3590692" cy="58521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46409" y="952844"/>
            <a:ext cx="10727473"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0114B0DD-92E2-FF06-B6A5-D05974ECBD32}"/>
              </a:ext>
            </a:extLst>
          </p:cNvPr>
          <p:cNvGrpSpPr/>
          <p:nvPr/>
        </p:nvGrpSpPr>
        <p:grpSpPr>
          <a:xfrm>
            <a:off x="3807222" y="903373"/>
            <a:ext cx="7120971" cy="5490331"/>
            <a:chOff x="2333506" y="1274445"/>
            <a:chExt cx="6016704" cy="5680710"/>
          </a:xfrm>
        </p:grpSpPr>
        <p:sp>
          <p:nvSpPr>
            <p:cNvPr id="3" name="Text 0">
              <a:extLst>
                <a:ext uri="{FF2B5EF4-FFF2-40B4-BE49-F238E27FC236}">
                  <a16:creationId xmlns:a16="http://schemas.microsoft.com/office/drawing/2014/main" id="{D3F2AE29-50F8-0C7B-B710-53A8B9FD16B2}"/>
                </a:ext>
              </a:extLst>
            </p:cNvPr>
            <p:cNvSpPr/>
            <p:nvPr/>
          </p:nvSpPr>
          <p:spPr>
            <a:xfrm>
              <a:off x="2333506" y="1274445"/>
              <a:ext cx="6016704" cy="620078"/>
            </a:xfrm>
            <a:prstGeom prst="rect">
              <a:avLst/>
            </a:prstGeom>
            <a:noFill/>
            <a:ln/>
          </p:spPr>
          <p:txBody>
            <a:bodyPr wrap="none" lIns="0" tIns="0" rIns="0" bIns="0" rtlCol="0" anchor="t"/>
            <a:lstStyle/>
            <a:p>
              <a:pPr marL="0" indent="0" algn="r" rtl="1">
                <a:lnSpc>
                  <a:spcPts val="4850"/>
                </a:lnSpc>
                <a:buNone/>
              </a:pPr>
              <a:r>
                <a:rPr lang="ar-EG">
                  <a:solidFill>
                    <a:srgbClr val="505468"/>
                  </a:solidFill>
                  <a:latin typeface="Alexandria" pitchFamily="2" charset="-78"/>
                  <a:ea typeface="Instrument Sans Semi Bold" pitchFamily="34" charset="-122"/>
                  <a:cs typeface="Alexandria" pitchFamily="2" charset="-78"/>
                </a:rPr>
                <a:t>مفهوم التراث العلمي</a:t>
              </a:r>
              <a:endParaRPr lang="en-US" dirty="0">
                <a:latin typeface="Alexandria" pitchFamily="2" charset="-78"/>
                <a:cs typeface="Alexandria" pitchFamily="2" charset="-78"/>
              </a:endParaRPr>
            </a:p>
          </p:txBody>
        </p:sp>
        <p:pic>
          <p:nvPicPr>
            <p:cNvPr id="4" name="Image 1" descr="preencoded.png">
              <a:extLst>
                <a:ext uri="{FF2B5EF4-FFF2-40B4-BE49-F238E27FC236}">
                  <a16:creationId xmlns:a16="http://schemas.microsoft.com/office/drawing/2014/main" id="{7E0054F6-1135-7DC4-C29F-5077A5C27225}"/>
                </a:ext>
              </a:extLst>
            </p:cNvPr>
            <p:cNvPicPr>
              <a:picLocks noChangeAspect="1"/>
            </p:cNvPicPr>
            <p:nvPr/>
          </p:nvPicPr>
          <p:blipFill>
            <a:blip r:embed="rId3"/>
            <a:stretch>
              <a:fillRect/>
            </a:stretch>
          </p:blipFill>
          <p:spPr>
            <a:xfrm>
              <a:off x="7357943" y="2192179"/>
              <a:ext cx="992267" cy="1190744"/>
            </a:xfrm>
            <a:prstGeom prst="rect">
              <a:avLst/>
            </a:prstGeom>
          </p:spPr>
        </p:pic>
        <p:pic>
          <p:nvPicPr>
            <p:cNvPr id="8" name="Image 2" descr="preencoded.png">
              <a:extLst>
                <a:ext uri="{FF2B5EF4-FFF2-40B4-BE49-F238E27FC236}">
                  <a16:creationId xmlns:a16="http://schemas.microsoft.com/office/drawing/2014/main" id="{50C41928-51F4-A66E-E498-FA221A8CFDBA}"/>
                </a:ext>
              </a:extLst>
            </p:cNvPr>
            <p:cNvPicPr>
              <a:picLocks noChangeAspect="1"/>
            </p:cNvPicPr>
            <p:nvPr/>
          </p:nvPicPr>
          <p:blipFill>
            <a:blip r:embed="rId4"/>
            <a:stretch>
              <a:fillRect/>
            </a:stretch>
          </p:blipFill>
          <p:spPr>
            <a:xfrm>
              <a:off x="7357943" y="3382923"/>
              <a:ext cx="992267" cy="1190744"/>
            </a:xfrm>
            <a:prstGeom prst="rect">
              <a:avLst/>
            </a:prstGeom>
          </p:spPr>
        </p:pic>
        <p:pic>
          <p:nvPicPr>
            <p:cNvPr id="11" name="Image 3" descr="preencoded.png">
              <a:extLst>
                <a:ext uri="{FF2B5EF4-FFF2-40B4-BE49-F238E27FC236}">
                  <a16:creationId xmlns:a16="http://schemas.microsoft.com/office/drawing/2014/main" id="{ED4EF661-AF8F-346C-60F8-FF13507A9E96}"/>
                </a:ext>
              </a:extLst>
            </p:cNvPr>
            <p:cNvPicPr>
              <a:picLocks noChangeAspect="1"/>
            </p:cNvPicPr>
            <p:nvPr/>
          </p:nvPicPr>
          <p:blipFill>
            <a:blip r:embed="rId5"/>
            <a:stretch>
              <a:fillRect/>
            </a:stretch>
          </p:blipFill>
          <p:spPr>
            <a:xfrm>
              <a:off x="7357943" y="4573667"/>
              <a:ext cx="992267" cy="1190744"/>
            </a:xfrm>
            <a:prstGeom prst="rect">
              <a:avLst/>
            </a:prstGeom>
          </p:spPr>
        </p:pic>
        <p:pic>
          <p:nvPicPr>
            <p:cNvPr id="14" name="Image 4" descr="preencoded.png">
              <a:extLst>
                <a:ext uri="{FF2B5EF4-FFF2-40B4-BE49-F238E27FC236}">
                  <a16:creationId xmlns:a16="http://schemas.microsoft.com/office/drawing/2014/main" id="{C0D9B7BF-8C65-2E08-11A8-EB186D7281D2}"/>
                </a:ext>
              </a:extLst>
            </p:cNvPr>
            <p:cNvPicPr>
              <a:picLocks noChangeAspect="1"/>
            </p:cNvPicPr>
            <p:nvPr/>
          </p:nvPicPr>
          <p:blipFill>
            <a:blip r:embed="rId6"/>
            <a:stretch>
              <a:fillRect/>
            </a:stretch>
          </p:blipFill>
          <p:spPr>
            <a:xfrm>
              <a:off x="7357943" y="5764411"/>
              <a:ext cx="992267" cy="1190744"/>
            </a:xfrm>
            <a:prstGeom prst="rect">
              <a:avLst/>
            </a:prstGeom>
          </p:spPr>
        </p:pic>
      </p:grpSp>
      <p:sp>
        <p:nvSpPr>
          <p:cNvPr id="17" name="TextBox 16">
            <a:extLst>
              <a:ext uri="{FF2B5EF4-FFF2-40B4-BE49-F238E27FC236}">
                <a16:creationId xmlns:a16="http://schemas.microsoft.com/office/drawing/2014/main" id="{B17F0563-B65B-35E6-CEC0-F0A961B7DBD6}"/>
              </a:ext>
            </a:extLst>
          </p:cNvPr>
          <p:cNvSpPr txBox="1"/>
          <p:nvPr/>
        </p:nvSpPr>
        <p:spPr>
          <a:xfrm>
            <a:off x="918118" y="1775546"/>
            <a:ext cx="8602775" cy="100482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a:latin typeface="Alexandria" pitchFamily="2" charset="-78"/>
                <a:cs typeface="Alexandria" pitchFamily="2" charset="-78"/>
              </a:rPr>
              <a:t>هي إحدى أهم مفردات البحث، والتي تبرز الفجوة البحثية. وهي جميع الدراسات ذات الصلة بموضوع الدراسة الذي أقوم بدراسته، بشرط أن تكون لها قيمة علمية وتضيف للبحث.</a:t>
            </a:r>
            <a:endParaRPr lang="ar-EG" sz="1600" dirty="0">
              <a:latin typeface="Alexandria" pitchFamily="2" charset="-78"/>
              <a:cs typeface="Alexandria" pitchFamily="2" charset="-78"/>
            </a:endParaRPr>
          </a:p>
        </p:txBody>
      </p:sp>
      <p:sp>
        <p:nvSpPr>
          <p:cNvPr id="19" name="TextBox 18">
            <a:extLst>
              <a:ext uri="{FF2B5EF4-FFF2-40B4-BE49-F238E27FC236}">
                <a16:creationId xmlns:a16="http://schemas.microsoft.com/office/drawing/2014/main" id="{16FD44DF-51D7-C618-5881-BF2EAF68F50B}"/>
              </a:ext>
            </a:extLst>
          </p:cNvPr>
          <p:cNvSpPr txBox="1"/>
          <p:nvPr/>
        </p:nvSpPr>
        <p:spPr>
          <a:xfrm>
            <a:off x="918118" y="2941189"/>
            <a:ext cx="8652705" cy="100482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a:latin typeface="Alexandria" pitchFamily="2" charset="-78"/>
                <a:cs typeface="Alexandria" pitchFamily="2" charset="-78"/>
              </a:rPr>
              <a:t>وهي مجموعة المعارف الموجودة في أشكال منشورة (مثل المجلات والدوريات الاكاديمية والكتب وأوراق المؤتمرات وأوراق العمل وما إلى ذلك).</a:t>
            </a:r>
          </a:p>
        </p:txBody>
      </p:sp>
      <p:sp>
        <p:nvSpPr>
          <p:cNvPr id="20" name="TextBox 19">
            <a:extLst>
              <a:ext uri="{FF2B5EF4-FFF2-40B4-BE49-F238E27FC236}">
                <a16:creationId xmlns:a16="http://schemas.microsoft.com/office/drawing/2014/main" id="{EBB93968-F3AC-EC87-2677-FDE1C2A130ED}"/>
              </a:ext>
            </a:extLst>
          </p:cNvPr>
          <p:cNvSpPr txBox="1"/>
          <p:nvPr/>
        </p:nvSpPr>
        <p:spPr>
          <a:xfrm>
            <a:off x="825298" y="3941079"/>
            <a:ext cx="8695595" cy="100482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a:latin typeface="Alexandria" pitchFamily="2" charset="-78"/>
                <a:cs typeface="Alexandria" pitchFamily="2" charset="-78"/>
              </a:rPr>
              <a:t>مجموعات مصنفة من المعلومات التي تبني الجسم النظري للمعرفة (على سبيل المثال ، نظريات السلوك التنظيمي).</a:t>
            </a:r>
          </a:p>
        </p:txBody>
      </p:sp>
      <p:sp>
        <p:nvSpPr>
          <p:cNvPr id="21" name="TextBox 20">
            <a:extLst>
              <a:ext uri="{FF2B5EF4-FFF2-40B4-BE49-F238E27FC236}">
                <a16:creationId xmlns:a16="http://schemas.microsoft.com/office/drawing/2014/main" id="{01E74818-8FC9-CDB4-BD2B-421870D622AB}"/>
              </a:ext>
            </a:extLst>
          </p:cNvPr>
          <p:cNvSpPr txBox="1"/>
          <p:nvPr/>
        </p:nvSpPr>
        <p:spPr>
          <a:xfrm>
            <a:off x="775368" y="4896435"/>
            <a:ext cx="8743277" cy="1497269"/>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a:latin typeface="Alexandria" pitchFamily="2" charset="-78"/>
                <a:cs typeface="Alexandria" pitchFamily="2" charset="-78"/>
              </a:rPr>
              <a:t>وهي الأبحاث والدراسات والأوراق البحثية التي أجريت سابقًا حول موضوع معين وتم نشرها. وتعتبر مراجعة الأدبيات جزءًا هامًا من العملية البحثية، حيث يتم استعراض وتحليل الدراسات السابقة ذات الصلة بالموضوع الذي تجري عليه الدراسة الحالية.</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B1D646-6C31-9334-B679-E09952B04F6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8C3B776C-983E-BFCD-4040-B2E0CAC10E4A}"/>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B1CBB2D-25A3-4599-C143-A754DB9E6622}"/>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B13D02D-870A-E6C9-A944-CE98CC5AD1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2CED00E-6041-F801-6271-9344990A2A42}"/>
              </a:ext>
            </a:extLst>
          </p:cNvPr>
          <p:cNvSpPr txBox="1"/>
          <p:nvPr/>
        </p:nvSpPr>
        <p:spPr>
          <a:xfrm>
            <a:off x="3235158" y="251351"/>
            <a:ext cx="5917953"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أنواع التراث العلمي</a:t>
            </a:r>
          </a:p>
        </p:txBody>
      </p:sp>
      <p:grpSp>
        <p:nvGrpSpPr>
          <p:cNvPr id="4" name="Group 3">
            <a:extLst>
              <a:ext uri="{FF2B5EF4-FFF2-40B4-BE49-F238E27FC236}">
                <a16:creationId xmlns:a16="http://schemas.microsoft.com/office/drawing/2014/main" id="{7BBEB31C-ACCA-F805-020C-6F2C998329DB}"/>
              </a:ext>
            </a:extLst>
          </p:cNvPr>
          <p:cNvGrpSpPr/>
          <p:nvPr/>
        </p:nvGrpSpPr>
        <p:grpSpPr>
          <a:xfrm>
            <a:off x="897634" y="3167321"/>
            <a:ext cx="10593000" cy="3017683"/>
            <a:chOff x="793790" y="3401497"/>
            <a:chExt cx="13042820" cy="2443520"/>
          </a:xfrm>
        </p:grpSpPr>
        <p:pic>
          <p:nvPicPr>
            <p:cNvPr id="6" name="Image 0" descr="preencoded.png">
              <a:extLst>
                <a:ext uri="{FF2B5EF4-FFF2-40B4-BE49-F238E27FC236}">
                  <a16:creationId xmlns:a16="http://schemas.microsoft.com/office/drawing/2014/main" id="{CFAF41AB-7059-72E9-135C-CFF393E034F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340477" y="3401497"/>
              <a:ext cx="496133" cy="496133"/>
            </a:xfrm>
            <a:prstGeom prst="rect">
              <a:avLst/>
            </a:prstGeom>
          </p:spPr>
        </p:pic>
        <p:sp>
          <p:nvSpPr>
            <p:cNvPr id="7" name="Text 1">
              <a:extLst>
                <a:ext uri="{FF2B5EF4-FFF2-40B4-BE49-F238E27FC236}">
                  <a16:creationId xmlns:a16="http://schemas.microsoft.com/office/drawing/2014/main" id="{6A4E5C22-FE78-7B12-C10C-D6DE887E7075}"/>
                </a:ext>
              </a:extLst>
            </p:cNvPr>
            <p:cNvSpPr/>
            <p:nvPr/>
          </p:nvSpPr>
          <p:spPr>
            <a:xfrm>
              <a:off x="11355705" y="4145637"/>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المقالات العلمية</a:t>
              </a:r>
              <a:endParaRPr lang="en-US" sz="1600" dirty="0">
                <a:latin typeface="Alexandria" pitchFamily="2" charset="-78"/>
                <a:cs typeface="Alexandria" pitchFamily="2" charset="-78"/>
              </a:endParaRPr>
            </a:p>
          </p:txBody>
        </p:sp>
        <p:sp>
          <p:nvSpPr>
            <p:cNvPr id="8" name="Text 2">
              <a:extLst>
                <a:ext uri="{FF2B5EF4-FFF2-40B4-BE49-F238E27FC236}">
                  <a16:creationId xmlns:a16="http://schemas.microsoft.com/office/drawing/2014/main" id="{D9CBDD44-560C-8AD9-30E5-B426BF0AE69D}"/>
                </a:ext>
              </a:extLst>
            </p:cNvPr>
            <p:cNvSpPr/>
            <p:nvPr/>
          </p:nvSpPr>
          <p:spPr>
            <a:xfrm>
              <a:off x="9654421" y="4574858"/>
              <a:ext cx="4182189"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الدراسات التي تنشر في المجلات العلمية المحكمة. تحتوي هذه المقالات على معلومات موثوقة ومعتمدة تمت مراجعتها من قبل خبراء في المجال.</a:t>
              </a:r>
              <a:endParaRPr lang="en-US" sz="1600" dirty="0">
                <a:latin typeface="Alexandria" pitchFamily="2" charset="-78"/>
                <a:cs typeface="Alexandria" pitchFamily="2" charset="-78"/>
              </a:endParaRPr>
            </a:p>
          </p:txBody>
        </p:sp>
        <p:pic>
          <p:nvPicPr>
            <p:cNvPr id="9" name="Image 1" descr="preencoded.png">
              <a:extLst>
                <a:ext uri="{FF2B5EF4-FFF2-40B4-BE49-F238E27FC236}">
                  <a16:creationId xmlns:a16="http://schemas.microsoft.com/office/drawing/2014/main" id="{8E787823-FCAD-CCE2-E0BD-7058FD5692C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910280" y="3401497"/>
              <a:ext cx="496133" cy="496133"/>
            </a:xfrm>
            <a:prstGeom prst="rect">
              <a:avLst/>
            </a:prstGeom>
          </p:spPr>
        </p:pic>
        <p:sp>
          <p:nvSpPr>
            <p:cNvPr id="10" name="Text 3">
              <a:extLst>
                <a:ext uri="{FF2B5EF4-FFF2-40B4-BE49-F238E27FC236}">
                  <a16:creationId xmlns:a16="http://schemas.microsoft.com/office/drawing/2014/main" id="{721BC46F-3912-427A-8241-FECD4F2197D0}"/>
                </a:ext>
              </a:extLst>
            </p:cNvPr>
            <p:cNvSpPr/>
            <p:nvPr/>
          </p:nvSpPr>
          <p:spPr>
            <a:xfrm>
              <a:off x="6925508" y="4145637"/>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الكتب والمؤلفات</a:t>
              </a:r>
              <a:endParaRPr lang="en-US" sz="1600" dirty="0">
                <a:latin typeface="Alexandria" pitchFamily="2" charset="-78"/>
                <a:cs typeface="Alexandria" pitchFamily="2" charset="-78"/>
              </a:endParaRPr>
            </a:p>
          </p:txBody>
        </p:sp>
        <p:sp>
          <p:nvSpPr>
            <p:cNvPr id="11" name="Text 4">
              <a:extLst>
                <a:ext uri="{FF2B5EF4-FFF2-40B4-BE49-F238E27FC236}">
                  <a16:creationId xmlns:a16="http://schemas.microsoft.com/office/drawing/2014/main" id="{93789E11-96BB-C409-78E5-B072F76FDBAF}"/>
                </a:ext>
              </a:extLst>
            </p:cNvPr>
            <p:cNvSpPr/>
            <p:nvPr/>
          </p:nvSpPr>
          <p:spPr>
            <a:xfrm>
              <a:off x="5224105" y="4574858"/>
              <a:ext cx="4182308" cy="127015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تشمل الكتب المتخصصة والمؤلفات الأكاديمية التي تغطي مواضيع محددة بتفصيل وتعمق. يمكن أن تكون الكتب من تأليف خبراء في المجال أو من مؤلفين متخصصين.</a:t>
              </a:r>
              <a:endParaRPr lang="en-US" sz="1600" dirty="0">
                <a:latin typeface="Alexandria" pitchFamily="2" charset="-78"/>
                <a:cs typeface="Alexandria" pitchFamily="2" charset="-78"/>
              </a:endParaRPr>
            </a:p>
          </p:txBody>
        </p:sp>
        <p:pic>
          <p:nvPicPr>
            <p:cNvPr id="12" name="Image 2" descr="preencoded.png">
              <a:extLst>
                <a:ext uri="{FF2B5EF4-FFF2-40B4-BE49-F238E27FC236}">
                  <a16:creationId xmlns:a16="http://schemas.microsoft.com/office/drawing/2014/main" id="{41D9338E-4403-9D74-61BF-A9B8AEB67A9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479965" y="3401497"/>
              <a:ext cx="496133" cy="496133"/>
            </a:xfrm>
            <a:prstGeom prst="rect">
              <a:avLst/>
            </a:prstGeom>
          </p:spPr>
        </p:pic>
        <p:sp>
          <p:nvSpPr>
            <p:cNvPr id="13" name="Text 5">
              <a:extLst>
                <a:ext uri="{FF2B5EF4-FFF2-40B4-BE49-F238E27FC236}">
                  <a16:creationId xmlns:a16="http://schemas.microsoft.com/office/drawing/2014/main" id="{2B9C4218-F617-C61E-7110-88C66A8D4A17}"/>
                </a:ext>
              </a:extLst>
            </p:cNvPr>
            <p:cNvSpPr/>
            <p:nvPr/>
          </p:nvSpPr>
          <p:spPr>
            <a:xfrm>
              <a:off x="2495193" y="4145637"/>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الرسائل الجامعية</a:t>
              </a:r>
              <a:endParaRPr lang="en-US" sz="1600" dirty="0">
                <a:latin typeface="Alexandria" pitchFamily="2" charset="-78"/>
                <a:cs typeface="Alexandria" pitchFamily="2" charset="-78"/>
              </a:endParaRPr>
            </a:p>
          </p:txBody>
        </p:sp>
        <p:sp>
          <p:nvSpPr>
            <p:cNvPr id="14" name="Text 6">
              <a:extLst>
                <a:ext uri="{FF2B5EF4-FFF2-40B4-BE49-F238E27FC236}">
                  <a16:creationId xmlns:a16="http://schemas.microsoft.com/office/drawing/2014/main" id="{9F423AE1-88CB-E2FE-38B7-1AB1D35DE257}"/>
                </a:ext>
              </a:extLst>
            </p:cNvPr>
            <p:cNvSpPr/>
            <p:nvPr/>
          </p:nvSpPr>
          <p:spPr>
            <a:xfrm>
              <a:off x="793790" y="4574858"/>
              <a:ext cx="4182308" cy="127015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تشمل رسائل الماجستير والدكتوراه التي أعدها الطلاب كجزء من دراستهم الأكاديمية. تتضمن هذه الرسائل تحليلاً مفصلاً واستعراضاً للأدبيات المرجعية ذات الصلة للمشكلة المدروسة.</a:t>
              </a:r>
              <a:endParaRPr lang="en-US" sz="1600" dirty="0">
                <a:latin typeface="Alexandria" pitchFamily="2" charset="-78"/>
                <a:cs typeface="Alexandria" pitchFamily="2" charset="-78"/>
              </a:endParaRPr>
            </a:p>
          </p:txBody>
        </p:sp>
      </p:grpSp>
      <p:pic>
        <p:nvPicPr>
          <p:cNvPr id="15" name="Image 0" descr="preencoded.png">
            <a:extLst>
              <a:ext uri="{FF2B5EF4-FFF2-40B4-BE49-F238E27FC236}">
                <a16:creationId xmlns:a16="http://schemas.microsoft.com/office/drawing/2014/main" id="{31955736-29F0-A507-0C30-948FC870A983}"/>
              </a:ext>
            </a:extLst>
          </p:cNvPr>
          <p:cNvPicPr>
            <a:picLocks noChangeAspect="1"/>
          </p:cNvPicPr>
          <p:nvPr/>
        </p:nvPicPr>
        <p:blipFill>
          <a:blip r:embed="rId9"/>
          <a:stretch>
            <a:fillRect/>
          </a:stretch>
        </p:blipFill>
        <p:spPr>
          <a:xfrm>
            <a:off x="390293" y="1179539"/>
            <a:ext cx="11701453" cy="18357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609056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7664AC-4526-F5ED-77E1-C628D976058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477A67D0-BB0F-8D9D-E492-CFB4FFA1370C}"/>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10E6133-47AB-86D5-61C5-70714BD4AEFF}"/>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D057542-8A36-D81D-66BB-6228925451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445FE0E-F8E2-784D-EB0D-D8ED1D03F04A}"/>
              </a:ext>
            </a:extLst>
          </p:cNvPr>
          <p:cNvSpPr txBox="1"/>
          <p:nvPr/>
        </p:nvSpPr>
        <p:spPr>
          <a:xfrm>
            <a:off x="3235158" y="251351"/>
            <a:ext cx="5917953"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تابع أنواع التراث العلمي</a:t>
            </a:r>
          </a:p>
        </p:txBody>
      </p:sp>
      <p:pic>
        <p:nvPicPr>
          <p:cNvPr id="4" name="Image 0" descr="preencoded.png">
            <a:extLst>
              <a:ext uri="{FF2B5EF4-FFF2-40B4-BE49-F238E27FC236}">
                <a16:creationId xmlns:a16="http://schemas.microsoft.com/office/drawing/2014/main" id="{AED0DBE9-4CCE-F195-962D-E1A3072677AB}"/>
              </a:ext>
            </a:extLst>
          </p:cNvPr>
          <p:cNvPicPr>
            <a:picLocks noChangeAspect="1"/>
          </p:cNvPicPr>
          <p:nvPr/>
        </p:nvPicPr>
        <p:blipFill>
          <a:blip r:embed="rId3"/>
          <a:stretch>
            <a:fillRect/>
          </a:stretch>
        </p:blipFill>
        <p:spPr>
          <a:xfrm>
            <a:off x="390293" y="1179539"/>
            <a:ext cx="11701453" cy="18357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6" name="Group 5">
            <a:extLst>
              <a:ext uri="{FF2B5EF4-FFF2-40B4-BE49-F238E27FC236}">
                <a16:creationId xmlns:a16="http://schemas.microsoft.com/office/drawing/2014/main" id="{F8F2CA2E-50BC-2443-719B-E70438F889D0}"/>
              </a:ext>
            </a:extLst>
          </p:cNvPr>
          <p:cNvGrpSpPr/>
          <p:nvPr/>
        </p:nvGrpSpPr>
        <p:grpSpPr>
          <a:xfrm>
            <a:off x="524108" y="3095536"/>
            <a:ext cx="11371368" cy="3480385"/>
            <a:chOff x="793790" y="3019068"/>
            <a:chExt cx="13042821" cy="3208258"/>
          </a:xfrm>
        </p:grpSpPr>
        <p:sp>
          <p:nvSpPr>
            <p:cNvPr id="7" name="Shape 1">
              <a:extLst>
                <a:ext uri="{FF2B5EF4-FFF2-40B4-BE49-F238E27FC236}">
                  <a16:creationId xmlns:a16="http://schemas.microsoft.com/office/drawing/2014/main" id="{90D780CE-B4B9-0A27-96A0-FC1D075F2766}"/>
                </a:ext>
              </a:extLst>
            </p:cNvPr>
            <p:cNvSpPr/>
            <p:nvPr/>
          </p:nvSpPr>
          <p:spPr>
            <a:xfrm>
              <a:off x="7414379" y="3019068"/>
              <a:ext cx="6422231" cy="1824276"/>
            </a:xfrm>
            <a:prstGeom prst="roundRect">
              <a:avLst>
                <a:gd name="adj" fmla="val 1632"/>
              </a:avLst>
            </a:prstGeom>
            <a:solidFill>
              <a:srgbClr val="FBFAFF"/>
            </a:solidFill>
            <a:ln w="22860">
              <a:solidFill>
                <a:srgbClr val="D0CED9"/>
              </a:solidFill>
              <a:prstDash val="solid"/>
            </a:ln>
          </p:spPr>
          <p:txBody>
            <a:bodyPr/>
            <a:lstStyle/>
            <a:p>
              <a:pPr algn="just"/>
              <a:endParaRPr lang="en-US" sz="1600">
                <a:latin typeface="Alexandria" pitchFamily="2" charset="-78"/>
                <a:cs typeface="Alexandria" pitchFamily="2" charset="-78"/>
              </a:endParaRPr>
            </a:p>
          </p:txBody>
        </p:sp>
        <p:sp>
          <p:nvSpPr>
            <p:cNvPr id="8" name="Text 2">
              <a:extLst>
                <a:ext uri="{FF2B5EF4-FFF2-40B4-BE49-F238E27FC236}">
                  <a16:creationId xmlns:a16="http://schemas.microsoft.com/office/drawing/2014/main" id="{827BA792-5C36-3186-0C53-D3C53C588C56}"/>
                </a:ext>
              </a:extLst>
            </p:cNvPr>
            <p:cNvSpPr/>
            <p:nvPr/>
          </p:nvSpPr>
          <p:spPr>
            <a:xfrm>
              <a:off x="11134487" y="3240286"/>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المؤتمرات والندوات</a:t>
              </a:r>
              <a:endParaRPr lang="en-US" sz="1600" dirty="0">
                <a:latin typeface="Alexandria" pitchFamily="2" charset="-78"/>
                <a:cs typeface="Alexandria" pitchFamily="2" charset="-78"/>
              </a:endParaRPr>
            </a:p>
          </p:txBody>
        </p:sp>
        <p:sp>
          <p:nvSpPr>
            <p:cNvPr id="9" name="Text 3">
              <a:extLst>
                <a:ext uri="{FF2B5EF4-FFF2-40B4-BE49-F238E27FC236}">
                  <a16:creationId xmlns:a16="http://schemas.microsoft.com/office/drawing/2014/main" id="{47416707-E02D-9CEC-AC5B-FA0060AF25DE}"/>
                </a:ext>
              </a:extLst>
            </p:cNvPr>
            <p:cNvSpPr/>
            <p:nvPr/>
          </p:nvSpPr>
          <p:spPr>
            <a:xfrm>
              <a:off x="7635597" y="3669506"/>
              <a:ext cx="5979795"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يتم عرض الأبحاث والدراسات في المؤتمرات والندوات العلمية، ويمكن الاستفادة من ملخصات المؤتمرات والمقتطفات الهامة من الأبحاث المقدمة في هذه الفعاليات.</a:t>
              </a:r>
              <a:endParaRPr lang="en-US" sz="1600" dirty="0">
                <a:latin typeface="Alexandria" pitchFamily="2" charset="-78"/>
                <a:cs typeface="Alexandria" pitchFamily="2" charset="-78"/>
              </a:endParaRPr>
            </a:p>
          </p:txBody>
        </p:sp>
        <p:sp>
          <p:nvSpPr>
            <p:cNvPr id="10" name="Shape 4">
              <a:extLst>
                <a:ext uri="{FF2B5EF4-FFF2-40B4-BE49-F238E27FC236}">
                  <a16:creationId xmlns:a16="http://schemas.microsoft.com/office/drawing/2014/main" id="{C972CFED-4AD8-543F-6C68-1AA747B5C3E2}"/>
                </a:ext>
              </a:extLst>
            </p:cNvPr>
            <p:cNvSpPr/>
            <p:nvPr/>
          </p:nvSpPr>
          <p:spPr>
            <a:xfrm>
              <a:off x="793790" y="3019068"/>
              <a:ext cx="6422231" cy="1824276"/>
            </a:xfrm>
            <a:prstGeom prst="roundRect">
              <a:avLst>
                <a:gd name="adj" fmla="val 1632"/>
              </a:avLst>
            </a:prstGeom>
            <a:solidFill>
              <a:srgbClr val="FBFAFF"/>
            </a:solidFill>
            <a:ln w="22860">
              <a:solidFill>
                <a:srgbClr val="D0CED9"/>
              </a:solidFill>
              <a:prstDash val="solid"/>
            </a:ln>
          </p:spPr>
          <p:txBody>
            <a:bodyPr/>
            <a:lstStyle/>
            <a:p>
              <a:pPr algn="just"/>
              <a:endParaRPr lang="en-US" sz="1600">
                <a:latin typeface="Alexandria" pitchFamily="2" charset="-78"/>
                <a:cs typeface="Alexandria" pitchFamily="2" charset="-78"/>
              </a:endParaRPr>
            </a:p>
          </p:txBody>
        </p:sp>
        <p:sp>
          <p:nvSpPr>
            <p:cNvPr id="11" name="Text 5">
              <a:extLst>
                <a:ext uri="{FF2B5EF4-FFF2-40B4-BE49-F238E27FC236}">
                  <a16:creationId xmlns:a16="http://schemas.microsoft.com/office/drawing/2014/main" id="{CF4A77A1-A58C-1342-A7DB-793E918F3860}"/>
                </a:ext>
              </a:extLst>
            </p:cNvPr>
            <p:cNvSpPr/>
            <p:nvPr/>
          </p:nvSpPr>
          <p:spPr>
            <a:xfrm>
              <a:off x="4474012" y="3240286"/>
              <a:ext cx="2520791"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تقارير المنظمات والهيئات</a:t>
              </a:r>
              <a:endParaRPr lang="en-US" sz="1600" dirty="0">
                <a:latin typeface="Alexandria" pitchFamily="2" charset="-78"/>
                <a:cs typeface="Alexandria" pitchFamily="2" charset="-78"/>
              </a:endParaRPr>
            </a:p>
          </p:txBody>
        </p:sp>
        <p:sp>
          <p:nvSpPr>
            <p:cNvPr id="12" name="Text 6">
              <a:extLst>
                <a:ext uri="{FF2B5EF4-FFF2-40B4-BE49-F238E27FC236}">
                  <a16:creationId xmlns:a16="http://schemas.microsoft.com/office/drawing/2014/main" id="{CCF3626E-457B-509F-CB89-18FC63233874}"/>
                </a:ext>
              </a:extLst>
            </p:cNvPr>
            <p:cNvSpPr/>
            <p:nvPr/>
          </p:nvSpPr>
          <p:spPr>
            <a:xfrm>
              <a:off x="1015008" y="3669506"/>
              <a:ext cx="5979795"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قد تقوم المنظمات والهيئات العلمية والحكومية بإجراء دراسات وتقارير عن مجالات محددة. يمكن أن تحتوي هذه التقارير على بيانات وإحصائيات هامة ونتائج أبحاث سابقة.</a:t>
              </a:r>
              <a:endParaRPr lang="en-US" sz="1600" dirty="0">
                <a:latin typeface="Alexandria" pitchFamily="2" charset="-78"/>
                <a:cs typeface="Alexandria" pitchFamily="2" charset="-78"/>
              </a:endParaRPr>
            </a:p>
          </p:txBody>
        </p:sp>
        <p:sp>
          <p:nvSpPr>
            <p:cNvPr id="13" name="Shape 7">
              <a:extLst>
                <a:ext uri="{FF2B5EF4-FFF2-40B4-BE49-F238E27FC236}">
                  <a16:creationId xmlns:a16="http://schemas.microsoft.com/office/drawing/2014/main" id="{ECAF55E6-EE8C-063E-AE9D-B4F2B416A0E0}"/>
                </a:ext>
              </a:extLst>
            </p:cNvPr>
            <p:cNvSpPr/>
            <p:nvPr/>
          </p:nvSpPr>
          <p:spPr>
            <a:xfrm>
              <a:off x="793790" y="5066586"/>
              <a:ext cx="13042821" cy="1160740"/>
            </a:xfrm>
            <a:prstGeom prst="roundRect">
              <a:avLst>
                <a:gd name="adj" fmla="val 2565"/>
              </a:avLst>
            </a:prstGeom>
            <a:solidFill>
              <a:schemeClr val="bg2"/>
            </a:solidFill>
            <a:ln/>
          </p:spPr>
          <p:txBody>
            <a:bodyPr/>
            <a:lstStyle/>
            <a:p>
              <a:pPr algn="just"/>
              <a:endParaRPr lang="en-US" sz="1600">
                <a:latin typeface="Alexandria" pitchFamily="2" charset="-78"/>
                <a:cs typeface="Alexandria" pitchFamily="2" charset="-78"/>
              </a:endParaRPr>
            </a:p>
          </p:txBody>
        </p:sp>
        <p:pic>
          <p:nvPicPr>
            <p:cNvPr id="14" name="Image 0" descr="preencoded.png">
              <a:extLst>
                <a:ext uri="{FF2B5EF4-FFF2-40B4-BE49-F238E27FC236}">
                  <a16:creationId xmlns:a16="http://schemas.microsoft.com/office/drawing/2014/main" id="{E9016A5D-A4C7-2E3C-77DC-B8436418E282}"/>
                </a:ext>
              </a:extLst>
            </p:cNvPr>
            <p:cNvPicPr>
              <a:picLocks noChangeAspect="1"/>
            </p:cNvPicPr>
            <p:nvPr/>
          </p:nvPicPr>
          <p:blipFill>
            <a:blip r:embed="rId4"/>
            <a:stretch>
              <a:fillRect/>
            </a:stretch>
          </p:blipFill>
          <p:spPr>
            <a:xfrm>
              <a:off x="992148" y="5369481"/>
              <a:ext cx="248007" cy="198358"/>
            </a:xfrm>
            <a:prstGeom prst="rect">
              <a:avLst/>
            </a:prstGeom>
          </p:spPr>
        </p:pic>
        <p:sp>
          <p:nvSpPr>
            <p:cNvPr id="15" name="Text 8">
              <a:extLst>
                <a:ext uri="{FF2B5EF4-FFF2-40B4-BE49-F238E27FC236}">
                  <a16:creationId xmlns:a16="http://schemas.microsoft.com/office/drawing/2014/main" id="{B205083E-2B0A-2386-D4F5-55319532A994}"/>
                </a:ext>
              </a:extLst>
            </p:cNvPr>
            <p:cNvSpPr/>
            <p:nvPr/>
          </p:nvSpPr>
          <p:spPr>
            <a:xfrm>
              <a:off x="1438513" y="5314474"/>
              <a:ext cx="12199739" cy="635079"/>
            </a:xfrm>
            <a:prstGeom prst="rect">
              <a:avLst/>
            </a:prstGeom>
            <a:noFill/>
            <a:ln/>
          </p:spPr>
          <p:txBody>
            <a:bodyPr wrap="square" lIns="0" tIns="0" rIns="0" bIns="0" rtlCol="0" anchor="t"/>
            <a:lstStyle/>
            <a:p>
              <a:pPr marL="0" indent="0" algn="just" rtl="1">
                <a:lnSpc>
                  <a:spcPts val="2500"/>
                </a:lnSpc>
                <a:buNone/>
              </a:pPr>
              <a:r>
                <a:rPr lang="en-US" sz="1600" b="1" dirty="0">
                  <a:solidFill>
                    <a:srgbClr val="000000"/>
                  </a:solidFill>
                  <a:latin typeface="Alexandria" pitchFamily="2" charset="-78"/>
                  <a:ea typeface="Open Sans" pitchFamily="34" charset="-122"/>
                  <a:cs typeface="Alexandria" pitchFamily="2" charset="-78"/>
                </a:rPr>
                <a:t>ملاحظة هامة:</a:t>
              </a:r>
              <a:r>
                <a:rPr lang="en-US" sz="1600" dirty="0">
                  <a:solidFill>
                    <a:srgbClr val="000000"/>
                  </a:solidFill>
                  <a:latin typeface="Alexandria" pitchFamily="2" charset="-78"/>
                  <a:ea typeface="Open Sans" pitchFamily="34" charset="-122"/>
                  <a:cs typeface="Alexandria" pitchFamily="2" charset="-78"/>
                </a:rPr>
                <a:t> عند مراجعة الأدبيات، يجب أن تكون حريصاً على اختيار المصادر الموثوقة والمعتمدة في المجال، وتحليل وتقييم الأدبيات بشكل نقدي ومنطقي. يمكن أيضاً الاعتماد على الأدبيات الحديثة والمتخصصة التي تعكس التطورات الأخيرة في المجال البحثي.</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9540750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EAC08D-028C-9E62-6952-AFFE55C28372}"/>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6C2F5BA-ACF0-68AD-043B-851B34941840}"/>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66FC27C-84F3-C12C-3768-08A37B694DE5}"/>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03DA355-7618-8003-E4F0-27DCAC0F24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FA36233-EAC5-AA68-CBB4-77E9031DC1E9}"/>
              </a:ext>
            </a:extLst>
          </p:cNvPr>
          <p:cNvSpPr txBox="1"/>
          <p:nvPr/>
        </p:nvSpPr>
        <p:spPr>
          <a:xfrm>
            <a:off x="2900624" y="282079"/>
            <a:ext cx="5917953"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أهمية مراجعة التراث العلمي</a:t>
            </a:r>
          </a:p>
        </p:txBody>
      </p:sp>
      <p:grpSp>
        <p:nvGrpSpPr>
          <p:cNvPr id="4" name="Group 3">
            <a:extLst>
              <a:ext uri="{FF2B5EF4-FFF2-40B4-BE49-F238E27FC236}">
                <a16:creationId xmlns:a16="http://schemas.microsoft.com/office/drawing/2014/main" id="{90E52300-1A2F-3074-A49F-9E74A8DD7F84}"/>
              </a:ext>
            </a:extLst>
          </p:cNvPr>
          <p:cNvGrpSpPr/>
          <p:nvPr/>
        </p:nvGrpSpPr>
        <p:grpSpPr>
          <a:xfrm>
            <a:off x="446050" y="1536431"/>
            <a:ext cx="11363092" cy="4908974"/>
            <a:chOff x="793909" y="3019544"/>
            <a:chExt cx="13042702" cy="3207306"/>
          </a:xfrm>
        </p:grpSpPr>
        <p:sp>
          <p:nvSpPr>
            <p:cNvPr id="6" name="Shape 1">
              <a:extLst>
                <a:ext uri="{FF2B5EF4-FFF2-40B4-BE49-F238E27FC236}">
                  <a16:creationId xmlns:a16="http://schemas.microsoft.com/office/drawing/2014/main" id="{2C766B52-D384-2B58-233D-89FCB816309E}"/>
                </a:ext>
              </a:extLst>
            </p:cNvPr>
            <p:cNvSpPr/>
            <p:nvPr/>
          </p:nvSpPr>
          <p:spPr>
            <a:xfrm>
              <a:off x="9621322" y="3019544"/>
              <a:ext cx="4215289" cy="3207306"/>
            </a:xfrm>
            <a:prstGeom prst="roundRect">
              <a:avLst>
                <a:gd name="adj" fmla="val 928"/>
              </a:avLst>
            </a:prstGeom>
            <a:solidFill>
              <a:srgbClr val="EAE8F3"/>
            </a:solidFill>
            <a:ln/>
          </p:spPr>
          <p:txBody>
            <a:bodyPr/>
            <a:lstStyle/>
            <a:p>
              <a:pPr algn="just"/>
              <a:endParaRPr lang="en-US" sz="1600">
                <a:latin typeface="Alexandria" pitchFamily="2" charset="-78"/>
                <a:cs typeface="Alexandria" pitchFamily="2" charset="-78"/>
              </a:endParaRPr>
            </a:p>
          </p:txBody>
        </p:sp>
        <p:sp>
          <p:nvSpPr>
            <p:cNvPr id="7" name="Shape 2">
              <a:extLst>
                <a:ext uri="{FF2B5EF4-FFF2-40B4-BE49-F238E27FC236}">
                  <a16:creationId xmlns:a16="http://schemas.microsoft.com/office/drawing/2014/main" id="{83A057F5-FE73-6153-D337-09E11C81C7B7}"/>
                </a:ext>
              </a:extLst>
            </p:cNvPr>
            <p:cNvSpPr/>
            <p:nvPr/>
          </p:nvSpPr>
          <p:spPr>
            <a:xfrm>
              <a:off x="13042940" y="3217902"/>
              <a:ext cx="595313" cy="595313"/>
            </a:xfrm>
            <a:prstGeom prst="roundRect">
              <a:avLst>
                <a:gd name="adj" fmla="val 15358451"/>
              </a:avLst>
            </a:prstGeom>
            <a:solidFill>
              <a:srgbClr val="403CCF"/>
            </a:solidFill>
            <a:ln/>
          </p:spPr>
          <p:txBody>
            <a:bodyPr/>
            <a:lstStyle/>
            <a:p>
              <a:pPr algn="just"/>
              <a:endParaRPr lang="en-US" sz="1600">
                <a:latin typeface="Alexandria" pitchFamily="2" charset="-78"/>
                <a:cs typeface="Alexandria" pitchFamily="2" charset="-78"/>
              </a:endParaRPr>
            </a:p>
          </p:txBody>
        </p:sp>
        <p:pic>
          <p:nvPicPr>
            <p:cNvPr id="8" name="Image 0" descr="preencoded.png">
              <a:extLst>
                <a:ext uri="{FF2B5EF4-FFF2-40B4-BE49-F238E27FC236}">
                  <a16:creationId xmlns:a16="http://schemas.microsoft.com/office/drawing/2014/main" id="{F20DE211-13F2-D747-5ED9-3C4610823CE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206651" y="3381494"/>
              <a:ext cx="267891" cy="267891"/>
            </a:xfrm>
            <a:prstGeom prst="rect">
              <a:avLst/>
            </a:prstGeom>
          </p:spPr>
        </p:pic>
        <p:sp>
          <p:nvSpPr>
            <p:cNvPr id="9" name="Text 3">
              <a:extLst>
                <a:ext uri="{FF2B5EF4-FFF2-40B4-BE49-F238E27FC236}">
                  <a16:creationId xmlns:a16="http://schemas.microsoft.com/office/drawing/2014/main" id="{D8836B58-9840-3BC1-5256-B16162987117}"/>
                </a:ext>
              </a:extLst>
            </p:cNvPr>
            <p:cNvSpPr/>
            <p:nvPr/>
          </p:nvSpPr>
          <p:spPr>
            <a:xfrm>
              <a:off x="11157347" y="4011573"/>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تجنب تكرار الأبحاث</a:t>
              </a:r>
              <a:endParaRPr lang="en-US" sz="1600" dirty="0">
                <a:latin typeface="Alexandria" pitchFamily="2" charset="-78"/>
                <a:cs typeface="Alexandria" pitchFamily="2" charset="-78"/>
              </a:endParaRPr>
            </a:p>
          </p:txBody>
        </p:sp>
        <p:sp>
          <p:nvSpPr>
            <p:cNvPr id="10" name="Text 4">
              <a:extLst>
                <a:ext uri="{FF2B5EF4-FFF2-40B4-BE49-F238E27FC236}">
                  <a16:creationId xmlns:a16="http://schemas.microsoft.com/office/drawing/2014/main" id="{BA88DC76-4194-47A8-E574-3C1B9874611C}"/>
                </a:ext>
              </a:extLst>
            </p:cNvPr>
            <p:cNvSpPr/>
            <p:nvPr/>
          </p:nvSpPr>
          <p:spPr>
            <a:xfrm>
              <a:off x="9819680" y="4440793"/>
              <a:ext cx="3818573" cy="1587698"/>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من خلال مراجعة الأدبيات والدراسات السابقة، يمكن للباحثين تحديد الأبحاث التي تم إجراؤها بالفعل في نفس المجال والموضوع الذي يدرسونه. يساعد ذلك على تجنب تكرار الأبحاث وإسهام في المعرفة الجديدة بدلاً من ذلك.</a:t>
              </a:r>
              <a:endParaRPr lang="en-US" sz="1600" dirty="0">
                <a:latin typeface="Alexandria" pitchFamily="2" charset="-78"/>
                <a:cs typeface="Alexandria" pitchFamily="2" charset="-78"/>
              </a:endParaRPr>
            </a:p>
          </p:txBody>
        </p:sp>
        <p:sp>
          <p:nvSpPr>
            <p:cNvPr id="11" name="Shape 5">
              <a:extLst>
                <a:ext uri="{FF2B5EF4-FFF2-40B4-BE49-F238E27FC236}">
                  <a16:creationId xmlns:a16="http://schemas.microsoft.com/office/drawing/2014/main" id="{5A4E857D-5DD1-20EC-388F-37C32C2BD410}"/>
                </a:ext>
              </a:extLst>
            </p:cNvPr>
            <p:cNvSpPr/>
            <p:nvPr/>
          </p:nvSpPr>
          <p:spPr>
            <a:xfrm>
              <a:off x="5207556" y="3019544"/>
              <a:ext cx="4215408" cy="3207306"/>
            </a:xfrm>
            <a:prstGeom prst="roundRect">
              <a:avLst>
                <a:gd name="adj" fmla="val 928"/>
              </a:avLst>
            </a:prstGeom>
            <a:solidFill>
              <a:srgbClr val="EAE8F3"/>
            </a:solidFill>
            <a:ln/>
          </p:spPr>
          <p:txBody>
            <a:bodyPr/>
            <a:lstStyle/>
            <a:p>
              <a:pPr algn="just"/>
              <a:endParaRPr lang="en-US" sz="1600">
                <a:latin typeface="Alexandria" pitchFamily="2" charset="-78"/>
                <a:cs typeface="Alexandria" pitchFamily="2" charset="-78"/>
              </a:endParaRPr>
            </a:p>
          </p:txBody>
        </p:sp>
        <p:sp>
          <p:nvSpPr>
            <p:cNvPr id="12" name="Shape 6">
              <a:extLst>
                <a:ext uri="{FF2B5EF4-FFF2-40B4-BE49-F238E27FC236}">
                  <a16:creationId xmlns:a16="http://schemas.microsoft.com/office/drawing/2014/main" id="{DD1EB2F7-F9BA-F6E4-DA22-B66FAE55DFB1}"/>
                </a:ext>
              </a:extLst>
            </p:cNvPr>
            <p:cNvSpPr/>
            <p:nvPr/>
          </p:nvSpPr>
          <p:spPr>
            <a:xfrm>
              <a:off x="8629293" y="3217902"/>
              <a:ext cx="595313" cy="595313"/>
            </a:xfrm>
            <a:prstGeom prst="roundRect">
              <a:avLst>
                <a:gd name="adj" fmla="val 15358451"/>
              </a:avLst>
            </a:prstGeom>
            <a:solidFill>
              <a:srgbClr val="403CCF"/>
            </a:solidFill>
            <a:ln/>
          </p:spPr>
          <p:txBody>
            <a:bodyPr/>
            <a:lstStyle/>
            <a:p>
              <a:pPr algn="just"/>
              <a:endParaRPr lang="en-US" sz="1600">
                <a:latin typeface="Alexandria" pitchFamily="2" charset="-78"/>
                <a:cs typeface="Alexandria" pitchFamily="2" charset="-78"/>
              </a:endParaRPr>
            </a:p>
          </p:txBody>
        </p:sp>
        <p:pic>
          <p:nvPicPr>
            <p:cNvPr id="13" name="Image 1" descr="preencoded.png">
              <a:extLst>
                <a:ext uri="{FF2B5EF4-FFF2-40B4-BE49-F238E27FC236}">
                  <a16:creationId xmlns:a16="http://schemas.microsoft.com/office/drawing/2014/main" id="{72CC1EBF-008A-7007-1B9D-2308AC0C95F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793004" y="3381494"/>
              <a:ext cx="267891" cy="267891"/>
            </a:xfrm>
            <a:prstGeom prst="rect">
              <a:avLst/>
            </a:prstGeom>
          </p:spPr>
        </p:pic>
        <p:sp>
          <p:nvSpPr>
            <p:cNvPr id="14" name="Text 7">
              <a:extLst>
                <a:ext uri="{FF2B5EF4-FFF2-40B4-BE49-F238E27FC236}">
                  <a16:creationId xmlns:a16="http://schemas.microsoft.com/office/drawing/2014/main" id="{74ED843F-2CB5-1903-E869-3E46C895A8A0}"/>
                </a:ext>
              </a:extLst>
            </p:cNvPr>
            <p:cNvSpPr/>
            <p:nvPr/>
          </p:nvSpPr>
          <p:spPr>
            <a:xfrm>
              <a:off x="6602611" y="4011573"/>
              <a:ext cx="2621994"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تحديد الفجوات في المعرفة</a:t>
              </a:r>
              <a:endParaRPr lang="en-US" sz="1600" dirty="0">
                <a:latin typeface="Alexandria" pitchFamily="2" charset="-78"/>
                <a:cs typeface="Alexandria" pitchFamily="2" charset="-78"/>
              </a:endParaRPr>
            </a:p>
          </p:txBody>
        </p:sp>
        <p:sp>
          <p:nvSpPr>
            <p:cNvPr id="15" name="Text 8">
              <a:extLst>
                <a:ext uri="{FF2B5EF4-FFF2-40B4-BE49-F238E27FC236}">
                  <a16:creationId xmlns:a16="http://schemas.microsoft.com/office/drawing/2014/main" id="{3FFB6132-D2B9-8AA2-B727-0E2B4504388C}"/>
                </a:ext>
              </a:extLst>
            </p:cNvPr>
            <p:cNvSpPr/>
            <p:nvPr/>
          </p:nvSpPr>
          <p:spPr>
            <a:xfrm>
              <a:off x="5405914" y="4440793"/>
              <a:ext cx="3818693" cy="1698628"/>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عن طريق مراجعة الأدبيات، يمكن للباحثين تحديد الفجوات في المعرفة والمواضيع التي لم يتم استكشافها بشكل كافٍ. يمكن أن تساعد هذه الفجوات في توجيه البحث العلمي نحو المجالات التي تحتاج إلى مزيد من الاستكشاف والتحقيق.</a:t>
              </a:r>
              <a:endParaRPr lang="en-US" sz="1600" dirty="0">
                <a:latin typeface="Alexandria" pitchFamily="2" charset="-78"/>
                <a:cs typeface="Alexandria" pitchFamily="2" charset="-78"/>
              </a:endParaRPr>
            </a:p>
          </p:txBody>
        </p:sp>
        <p:sp>
          <p:nvSpPr>
            <p:cNvPr id="16" name="Shape 9">
              <a:extLst>
                <a:ext uri="{FF2B5EF4-FFF2-40B4-BE49-F238E27FC236}">
                  <a16:creationId xmlns:a16="http://schemas.microsoft.com/office/drawing/2014/main" id="{DD1967BB-99BD-C4FF-FB78-9F0A77B4822F}"/>
                </a:ext>
              </a:extLst>
            </p:cNvPr>
            <p:cNvSpPr/>
            <p:nvPr/>
          </p:nvSpPr>
          <p:spPr>
            <a:xfrm>
              <a:off x="793909" y="3019544"/>
              <a:ext cx="4215289" cy="3207306"/>
            </a:xfrm>
            <a:prstGeom prst="roundRect">
              <a:avLst>
                <a:gd name="adj" fmla="val 928"/>
              </a:avLst>
            </a:prstGeom>
            <a:solidFill>
              <a:srgbClr val="EAE8F3"/>
            </a:solidFill>
            <a:ln/>
          </p:spPr>
          <p:txBody>
            <a:bodyPr/>
            <a:lstStyle/>
            <a:p>
              <a:pPr algn="just"/>
              <a:endParaRPr lang="en-US" sz="1600">
                <a:latin typeface="Alexandria" pitchFamily="2" charset="-78"/>
                <a:cs typeface="Alexandria" pitchFamily="2" charset="-78"/>
              </a:endParaRPr>
            </a:p>
          </p:txBody>
        </p:sp>
        <p:sp>
          <p:nvSpPr>
            <p:cNvPr id="17" name="Shape 10">
              <a:extLst>
                <a:ext uri="{FF2B5EF4-FFF2-40B4-BE49-F238E27FC236}">
                  <a16:creationId xmlns:a16="http://schemas.microsoft.com/office/drawing/2014/main" id="{B6D143C4-9087-42C3-FC1B-4EFC82579A7D}"/>
                </a:ext>
              </a:extLst>
            </p:cNvPr>
            <p:cNvSpPr/>
            <p:nvPr/>
          </p:nvSpPr>
          <p:spPr>
            <a:xfrm>
              <a:off x="4215527" y="3217902"/>
              <a:ext cx="595313" cy="595313"/>
            </a:xfrm>
            <a:prstGeom prst="roundRect">
              <a:avLst>
                <a:gd name="adj" fmla="val 15358451"/>
              </a:avLst>
            </a:prstGeom>
            <a:solidFill>
              <a:srgbClr val="403CCF"/>
            </a:solidFill>
            <a:ln/>
          </p:spPr>
          <p:txBody>
            <a:bodyPr/>
            <a:lstStyle/>
            <a:p>
              <a:pPr algn="just"/>
              <a:endParaRPr lang="en-US" sz="1600">
                <a:latin typeface="Alexandria" pitchFamily="2" charset="-78"/>
                <a:cs typeface="Alexandria" pitchFamily="2" charset="-78"/>
              </a:endParaRPr>
            </a:p>
          </p:txBody>
        </p:sp>
        <p:pic>
          <p:nvPicPr>
            <p:cNvPr id="18" name="Image 2" descr="preencoded.png">
              <a:extLst>
                <a:ext uri="{FF2B5EF4-FFF2-40B4-BE49-F238E27FC236}">
                  <a16:creationId xmlns:a16="http://schemas.microsoft.com/office/drawing/2014/main" id="{7CE7773F-0665-EA20-D6BD-8B5F5B2676E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379238" y="3381494"/>
              <a:ext cx="267891" cy="267891"/>
            </a:xfrm>
            <a:prstGeom prst="rect">
              <a:avLst/>
            </a:prstGeom>
          </p:spPr>
        </p:pic>
        <p:sp>
          <p:nvSpPr>
            <p:cNvPr id="19" name="Text 11">
              <a:extLst>
                <a:ext uri="{FF2B5EF4-FFF2-40B4-BE49-F238E27FC236}">
                  <a16:creationId xmlns:a16="http://schemas.microsoft.com/office/drawing/2014/main" id="{40FA1228-FD33-D8A7-D0A2-03406CDB5ADE}"/>
                </a:ext>
              </a:extLst>
            </p:cNvPr>
            <p:cNvSpPr/>
            <p:nvPr/>
          </p:nvSpPr>
          <p:spPr>
            <a:xfrm>
              <a:off x="2329934" y="4011573"/>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بناء الأسس النظرية</a:t>
              </a:r>
              <a:endParaRPr lang="en-US" sz="1600" dirty="0">
                <a:latin typeface="Alexandria" pitchFamily="2" charset="-78"/>
                <a:cs typeface="Alexandria" pitchFamily="2" charset="-78"/>
              </a:endParaRPr>
            </a:p>
          </p:txBody>
        </p:sp>
        <p:sp>
          <p:nvSpPr>
            <p:cNvPr id="20" name="Text 12">
              <a:extLst>
                <a:ext uri="{FF2B5EF4-FFF2-40B4-BE49-F238E27FC236}">
                  <a16:creationId xmlns:a16="http://schemas.microsoft.com/office/drawing/2014/main" id="{672876E4-8936-D92D-443E-3599F115F026}"/>
                </a:ext>
              </a:extLst>
            </p:cNvPr>
            <p:cNvSpPr/>
            <p:nvPr/>
          </p:nvSpPr>
          <p:spPr>
            <a:xfrm>
              <a:off x="992267" y="4440793"/>
              <a:ext cx="3818573" cy="1587698"/>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تساعد مراجعة الأدبيات في تطوير الأسس النظرية للبحث. يمكن للباحثين الاستفادة من النظريات والمفاهيم الموجودة في الأدبيات لبناء إطار نظري قوي يستند إلى الأبحاث السابقة ويوجه العملية البحثية.</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27878538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101C78-F1A0-D441-0D30-A225A852E362}"/>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2628F5AD-E87F-6254-4F81-8C4A1932750E}"/>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8CE25C2-9D09-665E-3848-3EE676977DC6}"/>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75308E5-0FC2-0A79-F3A0-E12533A614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7565DB3-2AA9-CC62-2C25-BD0BEC6A1FB4}"/>
              </a:ext>
            </a:extLst>
          </p:cNvPr>
          <p:cNvSpPr txBox="1"/>
          <p:nvPr/>
        </p:nvSpPr>
        <p:spPr>
          <a:xfrm>
            <a:off x="3235158" y="283546"/>
            <a:ext cx="5917953"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تابع أهمية مراجعة التراث العلمي </a:t>
            </a:r>
          </a:p>
        </p:txBody>
      </p:sp>
      <p:pic>
        <p:nvPicPr>
          <p:cNvPr id="4" name="Picture 3">
            <a:extLst>
              <a:ext uri="{FF2B5EF4-FFF2-40B4-BE49-F238E27FC236}">
                <a16:creationId xmlns:a16="http://schemas.microsoft.com/office/drawing/2014/main" id="{B1D6CA9D-F4B5-01E9-BABB-29535DD8DE13}"/>
              </a:ext>
            </a:extLst>
          </p:cNvPr>
          <p:cNvPicPr>
            <a:picLocks noChangeAspect="1"/>
          </p:cNvPicPr>
          <p:nvPr/>
        </p:nvPicPr>
        <p:blipFill>
          <a:blip r:embed="rId3"/>
          <a:stretch>
            <a:fillRect/>
          </a:stretch>
        </p:blipFill>
        <p:spPr>
          <a:xfrm>
            <a:off x="445789" y="1659634"/>
            <a:ext cx="3768408" cy="37684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6" name="Group 5">
            <a:extLst>
              <a:ext uri="{FF2B5EF4-FFF2-40B4-BE49-F238E27FC236}">
                <a16:creationId xmlns:a16="http://schemas.microsoft.com/office/drawing/2014/main" id="{D7F027B0-6660-74C2-9725-2A12B1E41DA7}"/>
              </a:ext>
            </a:extLst>
          </p:cNvPr>
          <p:cNvGrpSpPr/>
          <p:nvPr/>
        </p:nvGrpSpPr>
        <p:grpSpPr>
          <a:xfrm>
            <a:off x="4661209" y="1791542"/>
            <a:ext cx="7085001" cy="4196663"/>
            <a:chOff x="748070" y="1589603"/>
            <a:chExt cx="6339006" cy="3555445"/>
          </a:xfrm>
        </p:grpSpPr>
        <p:sp>
          <p:nvSpPr>
            <p:cNvPr id="7" name="Shape 1">
              <a:extLst>
                <a:ext uri="{FF2B5EF4-FFF2-40B4-BE49-F238E27FC236}">
                  <a16:creationId xmlns:a16="http://schemas.microsoft.com/office/drawing/2014/main" id="{ABFA218A-FE12-2018-05BF-BCFD2DF4F5F8}"/>
                </a:ext>
              </a:extLst>
            </p:cNvPr>
            <p:cNvSpPr/>
            <p:nvPr/>
          </p:nvSpPr>
          <p:spPr>
            <a:xfrm>
              <a:off x="6666309" y="1589603"/>
              <a:ext cx="420767" cy="420767"/>
            </a:xfrm>
            <a:prstGeom prst="roundRect">
              <a:avLst>
                <a:gd name="adj" fmla="val 6668"/>
              </a:avLst>
            </a:prstGeom>
            <a:solidFill>
              <a:srgbClr val="EAE8F3"/>
            </a:solidFill>
            <a:ln/>
          </p:spPr>
          <p:txBody>
            <a:bodyPr/>
            <a:lstStyle/>
            <a:p>
              <a:pPr algn="just"/>
              <a:endParaRPr lang="en-US" sz="1600">
                <a:latin typeface="Alexandria" pitchFamily="2" charset="-78"/>
                <a:cs typeface="Alexandria" pitchFamily="2" charset="-78"/>
              </a:endParaRPr>
            </a:p>
          </p:txBody>
        </p:sp>
        <p:sp>
          <p:nvSpPr>
            <p:cNvPr id="8" name="Text 2">
              <a:extLst>
                <a:ext uri="{FF2B5EF4-FFF2-40B4-BE49-F238E27FC236}">
                  <a16:creationId xmlns:a16="http://schemas.microsoft.com/office/drawing/2014/main" id="{42EBC0D5-80A2-9333-8F12-00AA03007425}"/>
                </a:ext>
              </a:extLst>
            </p:cNvPr>
            <p:cNvSpPr/>
            <p:nvPr/>
          </p:nvSpPr>
          <p:spPr>
            <a:xfrm>
              <a:off x="4141351" y="1653897"/>
              <a:ext cx="2338030" cy="292298"/>
            </a:xfrm>
            <a:prstGeom prst="rect">
              <a:avLst/>
            </a:prstGeom>
            <a:noFill/>
            <a:ln/>
          </p:spPr>
          <p:txBody>
            <a:bodyPr wrap="none" lIns="0" tIns="0" rIns="0" bIns="0" rtlCol="0" anchor="t"/>
            <a:lstStyle/>
            <a:p>
              <a:pPr marL="0" indent="0" algn="just" rtl="1">
                <a:lnSpc>
                  <a:spcPts val="2300"/>
                </a:lnSpc>
                <a:buNone/>
              </a:pPr>
              <a:r>
                <a:rPr lang="en-US" sz="1600" dirty="0">
                  <a:solidFill>
                    <a:srgbClr val="49495A"/>
                  </a:solidFill>
                  <a:latin typeface="Alexandria" pitchFamily="2" charset="-78"/>
                  <a:ea typeface="Libre Baskerville" pitchFamily="34" charset="-122"/>
                  <a:cs typeface="Alexandria" pitchFamily="2" charset="-78"/>
                </a:rPr>
                <a:t>دعم الاستدلال والتحليل</a:t>
              </a:r>
              <a:endParaRPr lang="en-US" sz="1600" dirty="0">
                <a:latin typeface="Alexandria" pitchFamily="2" charset="-78"/>
                <a:cs typeface="Alexandria" pitchFamily="2" charset="-78"/>
              </a:endParaRPr>
            </a:p>
          </p:txBody>
        </p:sp>
        <p:sp>
          <p:nvSpPr>
            <p:cNvPr id="9" name="Text 3">
              <a:extLst>
                <a:ext uri="{FF2B5EF4-FFF2-40B4-BE49-F238E27FC236}">
                  <a16:creationId xmlns:a16="http://schemas.microsoft.com/office/drawing/2014/main" id="{2C1EE90D-B059-FE0C-AFB6-F95A310C50CF}"/>
                </a:ext>
              </a:extLst>
            </p:cNvPr>
            <p:cNvSpPr/>
            <p:nvPr/>
          </p:nvSpPr>
          <p:spPr>
            <a:xfrm>
              <a:off x="748070" y="2133124"/>
              <a:ext cx="5731312" cy="1196816"/>
            </a:xfrm>
            <a:prstGeom prst="rect">
              <a:avLst/>
            </a:prstGeom>
            <a:noFill/>
            <a:ln/>
          </p:spPr>
          <p:txBody>
            <a:bodyPr wrap="square" lIns="0" tIns="0" rIns="0" bIns="0" rtlCol="0" anchor="t"/>
            <a:lstStyle/>
            <a:p>
              <a:pPr marL="0" indent="0" algn="just" rtl="1">
                <a:lnSpc>
                  <a:spcPts val="2350"/>
                </a:lnSpc>
                <a:buNone/>
              </a:pPr>
              <a:r>
                <a:rPr lang="en-US" sz="1600" dirty="0">
                  <a:solidFill>
                    <a:srgbClr val="49495A"/>
                  </a:solidFill>
                  <a:latin typeface="Alexandria" pitchFamily="2" charset="-78"/>
                  <a:ea typeface="Open Sans" pitchFamily="34" charset="-122"/>
                  <a:cs typeface="Alexandria" pitchFamily="2" charset="-78"/>
                </a:rPr>
                <a:t>عندما يستشهد الباحثون بالدراسات السابقة والأدبيات ذات الصلة، يمكنهم دعم استدلالهم وتحليلهم بشكل أفضل. يمكن استخدام الأدبيات لدعم الأفكار والاستنتاجات الخاصة بالبحث وتوجيهها بشكل أكثر قوة واستناداً على أدلة سابقة.</a:t>
              </a:r>
              <a:endParaRPr lang="en-US" sz="1600" dirty="0">
                <a:latin typeface="Alexandria" pitchFamily="2" charset="-78"/>
                <a:cs typeface="Alexandria" pitchFamily="2" charset="-78"/>
              </a:endParaRPr>
            </a:p>
          </p:txBody>
        </p:sp>
        <p:sp>
          <p:nvSpPr>
            <p:cNvPr id="10" name="Shape 4">
              <a:extLst>
                <a:ext uri="{FF2B5EF4-FFF2-40B4-BE49-F238E27FC236}">
                  <a16:creationId xmlns:a16="http://schemas.microsoft.com/office/drawing/2014/main" id="{B7DEBF3A-DB82-25C7-9F4A-4E35C6595AD0}"/>
                </a:ext>
              </a:extLst>
            </p:cNvPr>
            <p:cNvSpPr/>
            <p:nvPr/>
          </p:nvSpPr>
          <p:spPr>
            <a:xfrm>
              <a:off x="6666309" y="3703915"/>
              <a:ext cx="420767" cy="420767"/>
            </a:xfrm>
            <a:prstGeom prst="roundRect">
              <a:avLst>
                <a:gd name="adj" fmla="val 6668"/>
              </a:avLst>
            </a:prstGeom>
            <a:solidFill>
              <a:srgbClr val="EAE8F3"/>
            </a:solidFill>
            <a:ln/>
          </p:spPr>
          <p:txBody>
            <a:bodyPr/>
            <a:lstStyle/>
            <a:p>
              <a:pPr algn="just"/>
              <a:endParaRPr lang="en-US" sz="1600">
                <a:latin typeface="Alexandria" pitchFamily="2" charset="-78"/>
                <a:cs typeface="Alexandria" pitchFamily="2" charset="-78"/>
              </a:endParaRPr>
            </a:p>
          </p:txBody>
        </p:sp>
        <p:sp>
          <p:nvSpPr>
            <p:cNvPr id="11" name="Text 5">
              <a:extLst>
                <a:ext uri="{FF2B5EF4-FFF2-40B4-BE49-F238E27FC236}">
                  <a16:creationId xmlns:a16="http://schemas.microsoft.com/office/drawing/2014/main" id="{FBFEE5D6-7842-49FD-4003-607E1D3FEDE3}"/>
                </a:ext>
              </a:extLst>
            </p:cNvPr>
            <p:cNvSpPr/>
            <p:nvPr/>
          </p:nvSpPr>
          <p:spPr>
            <a:xfrm>
              <a:off x="3892748" y="3768209"/>
              <a:ext cx="2586633" cy="292298"/>
            </a:xfrm>
            <a:prstGeom prst="rect">
              <a:avLst/>
            </a:prstGeom>
            <a:noFill/>
            <a:ln/>
          </p:spPr>
          <p:txBody>
            <a:bodyPr wrap="none" lIns="0" tIns="0" rIns="0" bIns="0" rtlCol="0" anchor="t"/>
            <a:lstStyle/>
            <a:p>
              <a:pPr marL="0" indent="0" algn="just" rtl="1">
                <a:lnSpc>
                  <a:spcPts val="2300"/>
                </a:lnSpc>
                <a:buNone/>
              </a:pPr>
              <a:r>
                <a:rPr lang="en-US" sz="1600" dirty="0">
                  <a:solidFill>
                    <a:srgbClr val="49495A"/>
                  </a:solidFill>
                  <a:latin typeface="Alexandria" pitchFamily="2" charset="-78"/>
                  <a:ea typeface="Libre Baskerville" pitchFamily="34" charset="-122"/>
                  <a:cs typeface="Alexandria" pitchFamily="2" charset="-78"/>
                </a:rPr>
                <a:t>تطور المعرفة والتقدم العلمي</a:t>
              </a:r>
              <a:endParaRPr lang="en-US" sz="1600" dirty="0">
                <a:latin typeface="Alexandria" pitchFamily="2" charset="-78"/>
                <a:cs typeface="Alexandria" pitchFamily="2" charset="-78"/>
              </a:endParaRPr>
            </a:p>
          </p:txBody>
        </p:sp>
        <p:sp>
          <p:nvSpPr>
            <p:cNvPr id="12" name="Text 6">
              <a:extLst>
                <a:ext uri="{FF2B5EF4-FFF2-40B4-BE49-F238E27FC236}">
                  <a16:creationId xmlns:a16="http://schemas.microsoft.com/office/drawing/2014/main" id="{24BD52A9-9DA8-8D64-8C63-749328FD772A}"/>
                </a:ext>
              </a:extLst>
            </p:cNvPr>
            <p:cNvSpPr/>
            <p:nvPr/>
          </p:nvSpPr>
          <p:spPr>
            <a:xfrm>
              <a:off x="748070" y="4247436"/>
              <a:ext cx="5731312" cy="897612"/>
            </a:xfrm>
            <a:prstGeom prst="rect">
              <a:avLst/>
            </a:prstGeom>
            <a:noFill/>
            <a:ln/>
          </p:spPr>
          <p:txBody>
            <a:bodyPr wrap="square" lIns="0" tIns="0" rIns="0" bIns="0" rtlCol="0" anchor="t"/>
            <a:lstStyle/>
            <a:p>
              <a:pPr marL="0" indent="0" algn="just" rtl="1">
                <a:lnSpc>
                  <a:spcPts val="2350"/>
                </a:lnSpc>
                <a:buNone/>
              </a:pPr>
              <a:r>
                <a:rPr lang="en-US" sz="1600" dirty="0">
                  <a:solidFill>
                    <a:srgbClr val="49495A"/>
                  </a:solidFill>
                  <a:latin typeface="Alexandria" pitchFamily="2" charset="-78"/>
                  <a:ea typeface="Open Sans" pitchFamily="34" charset="-122"/>
                  <a:cs typeface="Alexandria" pitchFamily="2" charset="-78"/>
                </a:rPr>
                <a:t>تسهم مراجعة الأدبيات في تطور المعرفة والتقدم العلمي. من خلال تحليل الأبحاث السابقة واستخدامها كأساس للبحث الجديد، يمكن للباحثين توسيع حقل المعرفة وتحسين الفهم العام للمجال.</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19735436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487E63-1EB2-4B1B-CBF5-428C43C6E1D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AA35D602-8BAB-2A4D-83AD-FC7C422F4659}"/>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6177803-FFEB-702D-5CE2-086D187AFA81}"/>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70BFCCA-7DBB-671B-C74C-3AF5B99156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5ED7149-AD85-0FA9-B87F-5490F0D87FD5}"/>
              </a:ext>
            </a:extLst>
          </p:cNvPr>
          <p:cNvSpPr txBox="1"/>
          <p:nvPr/>
        </p:nvSpPr>
        <p:spPr>
          <a:xfrm>
            <a:off x="2934077" y="357734"/>
            <a:ext cx="5917953"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خصائص الأدبيات (الدراسات السابقة)</a:t>
            </a:r>
          </a:p>
        </p:txBody>
      </p:sp>
      <p:grpSp>
        <p:nvGrpSpPr>
          <p:cNvPr id="4" name="Group 3">
            <a:extLst>
              <a:ext uri="{FF2B5EF4-FFF2-40B4-BE49-F238E27FC236}">
                <a16:creationId xmlns:a16="http://schemas.microsoft.com/office/drawing/2014/main" id="{DF4A4868-0BA9-67A1-E041-F17AE88B0151}"/>
              </a:ext>
            </a:extLst>
          </p:cNvPr>
          <p:cNvGrpSpPr/>
          <p:nvPr/>
        </p:nvGrpSpPr>
        <p:grpSpPr>
          <a:xfrm>
            <a:off x="591015" y="1527716"/>
            <a:ext cx="11010435" cy="4527395"/>
            <a:chOff x="793790" y="2340769"/>
            <a:chExt cx="13042820" cy="4564975"/>
          </a:xfrm>
        </p:grpSpPr>
        <p:sp>
          <p:nvSpPr>
            <p:cNvPr id="6" name="Text 1">
              <a:extLst>
                <a:ext uri="{FF2B5EF4-FFF2-40B4-BE49-F238E27FC236}">
                  <a16:creationId xmlns:a16="http://schemas.microsoft.com/office/drawing/2014/main" id="{BE942C2C-7F08-F360-3084-9163B4DC85E5}"/>
                </a:ext>
              </a:extLst>
            </p:cNvPr>
            <p:cNvSpPr/>
            <p:nvPr/>
          </p:nvSpPr>
          <p:spPr>
            <a:xfrm>
              <a:off x="9895284" y="3034070"/>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واسعة الانتشار</a:t>
              </a:r>
              <a:endParaRPr lang="en-US" sz="1600" dirty="0">
                <a:latin typeface="Alexandria" pitchFamily="2" charset="-78"/>
                <a:cs typeface="Alexandria" pitchFamily="2" charset="-78"/>
              </a:endParaRPr>
            </a:p>
          </p:txBody>
        </p:sp>
        <p:sp>
          <p:nvSpPr>
            <p:cNvPr id="7" name="Text 2">
              <a:extLst>
                <a:ext uri="{FF2B5EF4-FFF2-40B4-BE49-F238E27FC236}">
                  <a16:creationId xmlns:a16="http://schemas.microsoft.com/office/drawing/2014/main" id="{F6CFF060-B8D1-6E43-90CB-F987ED66A7E6}"/>
                </a:ext>
              </a:extLst>
            </p:cNvPr>
            <p:cNvSpPr/>
            <p:nvPr/>
          </p:nvSpPr>
          <p:spPr>
            <a:xfrm>
              <a:off x="9895284" y="3463290"/>
              <a:ext cx="3941326"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منتشرة داخل مجال التخصص بشكل واسع</a:t>
              </a:r>
              <a:endParaRPr lang="en-US" sz="1600" dirty="0">
                <a:latin typeface="Alexandria" pitchFamily="2" charset="-78"/>
                <a:cs typeface="Alexandria" pitchFamily="2" charset="-78"/>
              </a:endParaRPr>
            </a:p>
          </p:txBody>
        </p:sp>
        <p:pic>
          <p:nvPicPr>
            <p:cNvPr id="8" name="Image 0" descr="preencoded.png">
              <a:extLst>
                <a:ext uri="{FF2B5EF4-FFF2-40B4-BE49-F238E27FC236}">
                  <a16:creationId xmlns:a16="http://schemas.microsoft.com/office/drawing/2014/main" id="{7FFC084B-E9AC-8DD3-3C1E-FA467E584E8C}"/>
                </a:ext>
              </a:extLst>
            </p:cNvPr>
            <p:cNvPicPr>
              <a:picLocks noChangeAspect="1"/>
            </p:cNvPicPr>
            <p:nvPr/>
          </p:nvPicPr>
          <p:blipFill>
            <a:blip r:embed="rId3"/>
            <a:stretch>
              <a:fillRect/>
            </a:stretch>
          </p:blipFill>
          <p:spPr>
            <a:xfrm>
              <a:off x="5032653" y="2340769"/>
              <a:ext cx="4564975" cy="4564975"/>
            </a:xfrm>
            <a:prstGeom prst="rect">
              <a:avLst/>
            </a:prstGeom>
          </p:spPr>
        </p:pic>
        <p:pic>
          <p:nvPicPr>
            <p:cNvPr id="9" name="Image 1" descr="preencoded.png">
              <a:extLst>
                <a:ext uri="{FF2B5EF4-FFF2-40B4-BE49-F238E27FC236}">
                  <a16:creationId xmlns:a16="http://schemas.microsoft.com/office/drawing/2014/main" id="{836746AC-395D-E295-4929-3AABCDF019B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459093" y="3535501"/>
              <a:ext cx="296942" cy="296942"/>
            </a:xfrm>
            <a:prstGeom prst="rect">
              <a:avLst/>
            </a:prstGeom>
          </p:spPr>
        </p:pic>
        <p:sp>
          <p:nvSpPr>
            <p:cNvPr id="10" name="Text 3">
              <a:extLst>
                <a:ext uri="{FF2B5EF4-FFF2-40B4-BE49-F238E27FC236}">
                  <a16:creationId xmlns:a16="http://schemas.microsoft.com/office/drawing/2014/main" id="{B379D871-1C36-8AC0-BA88-273D6E72F852}"/>
                </a:ext>
              </a:extLst>
            </p:cNvPr>
            <p:cNvSpPr/>
            <p:nvPr/>
          </p:nvSpPr>
          <p:spPr>
            <a:xfrm>
              <a:off x="2254091" y="2576036"/>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معقدة</a:t>
              </a:r>
              <a:endParaRPr lang="en-US" sz="1600" dirty="0">
                <a:latin typeface="Alexandria" pitchFamily="2" charset="-78"/>
                <a:cs typeface="Alexandria" pitchFamily="2" charset="-78"/>
              </a:endParaRPr>
            </a:p>
          </p:txBody>
        </p:sp>
        <p:sp>
          <p:nvSpPr>
            <p:cNvPr id="11" name="Text 4">
              <a:extLst>
                <a:ext uri="{FF2B5EF4-FFF2-40B4-BE49-F238E27FC236}">
                  <a16:creationId xmlns:a16="http://schemas.microsoft.com/office/drawing/2014/main" id="{309DC379-4ACB-24B6-AF8F-A00DD3781C10}"/>
                </a:ext>
              </a:extLst>
            </p:cNvPr>
            <p:cNvSpPr/>
            <p:nvPr/>
          </p:nvSpPr>
          <p:spPr>
            <a:xfrm>
              <a:off x="793790" y="3005257"/>
              <a:ext cx="3941207"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على سبيل المثال متعددة التخصصات</a:t>
              </a:r>
              <a:endParaRPr lang="en-US" sz="1600" dirty="0">
                <a:latin typeface="Alexandria" pitchFamily="2" charset="-78"/>
                <a:cs typeface="Alexandria" pitchFamily="2" charset="-78"/>
              </a:endParaRPr>
            </a:p>
          </p:txBody>
        </p:sp>
        <p:pic>
          <p:nvPicPr>
            <p:cNvPr id="12" name="Image 2" descr="preencoded.png">
              <a:extLst>
                <a:ext uri="{FF2B5EF4-FFF2-40B4-BE49-F238E27FC236}">
                  <a16:creationId xmlns:a16="http://schemas.microsoft.com/office/drawing/2014/main" id="{32004C42-59E1-DAE3-6F5C-916FCF8416AE}"/>
                </a:ext>
              </a:extLst>
            </p:cNvPr>
            <p:cNvPicPr>
              <a:picLocks noChangeAspect="1"/>
            </p:cNvPicPr>
            <p:nvPr/>
          </p:nvPicPr>
          <p:blipFill>
            <a:blip r:embed="rId6"/>
            <a:stretch>
              <a:fillRect/>
            </a:stretch>
          </p:blipFill>
          <p:spPr>
            <a:xfrm>
              <a:off x="5032653" y="2340769"/>
              <a:ext cx="4564975" cy="4564975"/>
            </a:xfrm>
            <a:prstGeom prst="rect">
              <a:avLst/>
            </a:prstGeom>
          </p:spPr>
        </p:pic>
        <p:pic>
          <p:nvPicPr>
            <p:cNvPr id="13" name="Image 3" descr="preencoded.png">
              <a:extLst>
                <a:ext uri="{FF2B5EF4-FFF2-40B4-BE49-F238E27FC236}">
                  <a16:creationId xmlns:a16="http://schemas.microsoft.com/office/drawing/2014/main" id="{30E49CD9-890F-2E11-F6B4-01437ECBE6B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672798" y="2955072"/>
              <a:ext cx="296942" cy="296942"/>
            </a:xfrm>
            <a:prstGeom prst="rect">
              <a:avLst/>
            </a:prstGeom>
          </p:spPr>
        </p:pic>
        <p:sp>
          <p:nvSpPr>
            <p:cNvPr id="14" name="Text 5">
              <a:extLst>
                <a:ext uri="{FF2B5EF4-FFF2-40B4-BE49-F238E27FC236}">
                  <a16:creationId xmlns:a16="http://schemas.microsoft.com/office/drawing/2014/main" id="{E31D90FC-C6D5-4B5F-AA72-E7799329371C}"/>
                </a:ext>
              </a:extLst>
            </p:cNvPr>
            <p:cNvSpPr/>
            <p:nvPr/>
          </p:nvSpPr>
          <p:spPr>
            <a:xfrm>
              <a:off x="2154912" y="4090988"/>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متنوعة الآراء</a:t>
              </a:r>
              <a:endParaRPr lang="en-US" sz="1600" dirty="0">
                <a:latin typeface="Alexandria" pitchFamily="2" charset="-78"/>
                <a:cs typeface="Alexandria" pitchFamily="2" charset="-78"/>
              </a:endParaRPr>
            </a:p>
          </p:txBody>
        </p:sp>
        <p:sp>
          <p:nvSpPr>
            <p:cNvPr id="15" name="Text 6">
              <a:extLst>
                <a:ext uri="{FF2B5EF4-FFF2-40B4-BE49-F238E27FC236}">
                  <a16:creationId xmlns:a16="http://schemas.microsoft.com/office/drawing/2014/main" id="{79F4E24B-753C-C530-3501-939EBB35EA3D}"/>
                </a:ext>
              </a:extLst>
            </p:cNvPr>
            <p:cNvSpPr/>
            <p:nvPr/>
          </p:nvSpPr>
          <p:spPr>
            <a:xfrm>
              <a:off x="793790" y="4520208"/>
              <a:ext cx="3842028"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لا يوجد غالباً اتفاق في الرأي حولها، بها إيجابيات وسلبيات</a:t>
              </a:r>
              <a:endParaRPr lang="en-US" sz="1600" dirty="0">
                <a:latin typeface="Alexandria" pitchFamily="2" charset="-78"/>
                <a:cs typeface="Alexandria" pitchFamily="2" charset="-78"/>
              </a:endParaRPr>
            </a:p>
          </p:txBody>
        </p:sp>
        <p:pic>
          <p:nvPicPr>
            <p:cNvPr id="16" name="Image 4" descr="preencoded.png">
              <a:extLst>
                <a:ext uri="{FF2B5EF4-FFF2-40B4-BE49-F238E27FC236}">
                  <a16:creationId xmlns:a16="http://schemas.microsoft.com/office/drawing/2014/main" id="{C211875B-AD42-A717-B402-4750D9077C11}"/>
                </a:ext>
              </a:extLst>
            </p:cNvPr>
            <p:cNvPicPr>
              <a:picLocks noChangeAspect="1"/>
            </p:cNvPicPr>
            <p:nvPr/>
          </p:nvPicPr>
          <p:blipFill>
            <a:blip r:embed="rId9"/>
            <a:stretch>
              <a:fillRect/>
            </a:stretch>
          </p:blipFill>
          <p:spPr>
            <a:xfrm>
              <a:off x="5032653" y="2340769"/>
              <a:ext cx="4564975" cy="4564975"/>
            </a:xfrm>
            <a:prstGeom prst="rect">
              <a:avLst/>
            </a:prstGeom>
          </p:spPr>
        </p:pic>
        <p:pic>
          <p:nvPicPr>
            <p:cNvPr id="17" name="Image 5" descr="preencoded.png">
              <a:extLst>
                <a:ext uri="{FF2B5EF4-FFF2-40B4-BE49-F238E27FC236}">
                  <a16:creationId xmlns:a16="http://schemas.microsoft.com/office/drawing/2014/main" id="{238D9E33-3145-1FFD-ADF0-73420E91D8A0}"/>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568851" y="4474666"/>
              <a:ext cx="296942" cy="296942"/>
            </a:xfrm>
            <a:prstGeom prst="rect">
              <a:avLst/>
            </a:prstGeom>
          </p:spPr>
        </p:pic>
        <p:sp>
          <p:nvSpPr>
            <p:cNvPr id="18" name="Text 7">
              <a:extLst>
                <a:ext uri="{FF2B5EF4-FFF2-40B4-BE49-F238E27FC236}">
                  <a16:creationId xmlns:a16="http://schemas.microsoft.com/office/drawing/2014/main" id="{370F67F5-F745-BC45-F34A-35085F88EFF4}"/>
                </a:ext>
              </a:extLst>
            </p:cNvPr>
            <p:cNvSpPr/>
            <p:nvPr/>
          </p:nvSpPr>
          <p:spPr>
            <a:xfrm>
              <a:off x="2254091" y="5923598"/>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ديناميكية</a:t>
              </a:r>
              <a:endParaRPr lang="en-US" sz="1600" dirty="0">
                <a:latin typeface="Alexandria" pitchFamily="2" charset="-78"/>
                <a:cs typeface="Alexandria" pitchFamily="2" charset="-78"/>
              </a:endParaRPr>
            </a:p>
          </p:txBody>
        </p:sp>
        <p:sp>
          <p:nvSpPr>
            <p:cNvPr id="19" name="Text 8">
              <a:extLst>
                <a:ext uri="{FF2B5EF4-FFF2-40B4-BE49-F238E27FC236}">
                  <a16:creationId xmlns:a16="http://schemas.microsoft.com/office/drawing/2014/main" id="{54F6C7D3-FA84-7D12-1C4C-A502BC1EADD0}"/>
                </a:ext>
              </a:extLst>
            </p:cNvPr>
            <p:cNvSpPr/>
            <p:nvPr/>
          </p:nvSpPr>
          <p:spPr>
            <a:xfrm>
              <a:off x="793790" y="6352818"/>
              <a:ext cx="3941207"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دائمة النمو والتغير</a:t>
              </a:r>
              <a:endParaRPr lang="en-US" sz="1600" dirty="0">
                <a:latin typeface="Alexandria" pitchFamily="2" charset="-78"/>
                <a:cs typeface="Alexandria" pitchFamily="2" charset="-78"/>
              </a:endParaRPr>
            </a:p>
          </p:txBody>
        </p:sp>
        <p:pic>
          <p:nvPicPr>
            <p:cNvPr id="20" name="Image 6" descr="preencoded.png">
              <a:extLst>
                <a:ext uri="{FF2B5EF4-FFF2-40B4-BE49-F238E27FC236}">
                  <a16:creationId xmlns:a16="http://schemas.microsoft.com/office/drawing/2014/main" id="{1911407B-4F06-EE82-824B-F09C05285EEF}"/>
                </a:ext>
              </a:extLst>
            </p:cNvPr>
            <p:cNvPicPr>
              <a:picLocks noChangeAspect="1"/>
            </p:cNvPicPr>
            <p:nvPr/>
          </p:nvPicPr>
          <p:blipFill>
            <a:blip r:embed="rId12"/>
            <a:stretch>
              <a:fillRect/>
            </a:stretch>
          </p:blipFill>
          <p:spPr>
            <a:xfrm>
              <a:off x="5032653" y="2340769"/>
              <a:ext cx="4564975" cy="4564975"/>
            </a:xfrm>
            <a:prstGeom prst="rect">
              <a:avLst/>
            </a:prstGeom>
          </p:spPr>
        </p:pic>
        <p:pic>
          <p:nvPicPr>
            <p:cNvPr id="21" name="Image 7" descr="preencoded.png">
              <a:extLst>
                <a:ext uri="{FF2B5EF4-FFF2-40B4-BE49-F238E27FC236}">
                  <a16:creationId xmlns:a16="http://schemas.microsoft.com/office/drawing/2014/main" id="{31C12A87-52FB-C892-8680-F73D33086B3E}"/>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672798" y="5994261"/>
              <a:ext cx="296942" cy="296942"/>
            </a:xfrm>
            <a:prstGeom prst="rect">
              <a:avLst/>
            </a:prstGeom>
          </p:spPr>
        </p:pic>
        <p:sp>
          <p:nvSpPr>
            <p:cNvPr id="22" name="Text 9">
              <a:extLst>
                <a:ext uri="{FF2B5EF4-FFF2-40B4-BE49-F238E27FC236}">
                  <a16:creationId xmlns:a16="http://schemas.microsoft.com/office/drawing/2014/main" id="{D8588D51-5403-4711-F69C-B8705BFE104D}"/>
                </a:ext>
              </a:extLst>
            </p:cNvPr>
            <p:cNvSpPr/>
            <p:nvPr/>
          </p:nvSpPr>
          <p:spPr>
            <a:xfrm>
              <a:off x="9895284" y="5306616"/>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مربكة أحياناً</a:t>
              </a:r>
              <a:endParaRPr lang="en-US" sz="1600" dirty="0">
                <a:latin typeface="Alexandria" pitchFamily="2" charset="-78"/>
                <a:cs typeface="Alexandria" pitchFamily="2" charset="-78"/>
              </a:endParaRPr>
            </a:p>
          </p:txBody>
        </p:sp>
        <p:sp>
          <p:nvSpPr>
            <p:cNvPr id="24" name="Text 10">
              <a:extLst>
                <a:ext uri="{FF2B5EF4-FFF2-40B4-BE49-F238E27FC236}">
                  <a16:creationId xmlns:a16="http://schemas.microsoft.com/office/drawing/2014/main" id="{B20B5C71-F5E8-D338-7ABA-53CF9EAD4E07}"/>
                </a:ext>
              </a:extLst>
            </p:cNvPr>
            <p:cNvSpPr/>
            <p:nvPr/>
          </p:nvSpPr>
          <p:spPr>
            <a:xfrm>
              <a:off x="9895284" y="5735836"/>
              <a:ext cx="3941326"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هناك الكثير من المعلومات والتي يمكن أن تكون متعارضة في بعض الأحيان</a:t>
              </a:r>
              <a:endParaRPr lang="en-US" sz="1600" dirty="0">
                <a:latin typeface="Alexandria" pitchFamily="2" charset="-78"/>
                <a:cs typeface="Alexandria" pitchFamily="2" charset="-78"/>
              </a:endParaRPr>
            </a:p>
          </p:txBody>
        </p:sp>
        <p:pic>
          <p:nvPicPr>
            <p:cNvPr id="26" name="Image 8" descr="preencoded.png">
              <a:extLst>
                <a:ext uri="{FF2B5EF4-FFF2-40B4-BE49-F238E27FC236}">
                  <a16:creationId xmlns:a16="http://schemas.microsoft.com/office/drawing/2014/main" id="{2DB89C16-5499-DEA5-7F7C-CC9D32998429}"/>
                </a:ext>
              </a:extLst>
            </p:cNvPr>
            <p:cNvPicPr>
              <a:picLocks noChangeAspect="1"/>
            </p:cNvPicPr>
            <p:nvPr/>
          </p:nvPicPr>
          <p:blipFill>
            <a:blip r:embed="rId15"/>
            <a:stretch>
              <a:fillRect/>
            </a:stretch>
          </p:blipFill>
          <p:spPr>
            <a:xfrm>
              <a:off x="5032653" y="2340769"/>
              <a:ext cx="4564975" cy="4564975"/>
            </a:xfrm>
            <a:prstGeom prst="rect">
              <a:avLst/>
            </a:prstGeom>
          </p:spPr>
        </p:pic>
        <p:pic>
          <p:nvPicPr>
            <p:cNvPr id="27" name="Image 9" descr="preencoded.png">
              <a:extLst>
                <a:ext uri="{FF2B5EF4-FFF2-40B4-BE49-F238E27FC236}">
                  <a16:creationId xmlns:a16="http://schemas.microsoft.com/office/drawing/2014/main" id="{6C28904D-79D6-7A66-D019-CBD63194FC16}"/>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8459093" y="5413831"/>
              <a:ext cx="296942" cy="296942"/>
            </a:xfrm>
            <a:prstGeom prst="rect">
              <a:avLst/>
            </a:prstGeom>
          </p:spPr>
        </p:pic>
      </p:grpSp>
    </p:spTree>
    <p:extLst>
      <p:ext uri="{BB962C8B-B14F-4D97-AF65-F5344CB8AC3E}">
        <p14:creationId xmlns:p14="http://schemas.microsoft.com/office/powerpoint/2010/main" val="17941565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9C2989-07FD-9C49-DFF6-63A9FCF75C29}"/>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CCBEEAB7-4DD7-1C94-F2C5-2D51EBB2DE3B}"/>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71DEEBB-9592-18F1-CF6F-0895F3BC0868}"/>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420366B-8EA3-66CD-7485-725B621DB4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7B29DEF-65C0-5E60-DE82-3EC6FC6F0755}"/>
              </a:ext>
            </a:extLst>
          </p:cNvPr>
          <p:cNvSpPr txBox="1"/>
          <p:nvPr/>
        </p:nvSpPr>
        <p:spPr>
          <a:xfrm>
            <a:off x="3137023" y="282079"/>
            <a:ext cx="5917953"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أساليب التعامل مع الأدبيات أو الدراسات</a:t>
            </a:r>
          </a:p>
        </p:txBody>
      </p:sp>
      <p:pic>
        <p:nvPicPr>
          <p:cNvPr id="4" name="Picture 3">
            <a:extLst>
              <a:ext uri="{FF2B5EF4-FFF2-40B4-BE49-F238E27FC236}">
                <a16:creationId xmlns:a16="http://schemas.microsoft.com/office/drawing/2014/main" id="{BDED2E75-6DEF-9CFD-9E1C-4E442963A44C}"/>
              </a:ext>
            </a:extLst>
          </p:cNvPr>
          <p:cNvPicPr>
            <a:picLocks noChangeAspect="1"/>
          </p:cNvPicPr>
          <p:nvPr/>
        </p:nvPicPr>
        <p:blipFill>
          <a:blip r:embed="rId3"/>
          <a:stretch>
            <a:fillRect/>
          </a:stretch>
        </p:blipFill>
        <p:spPr>
          <a:xfrm>
            <a:off x="349772" y="1236110"/>
            <a:ext cx="3107106" cy="51555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6" name="Group 5">
            <a:extLst>
              <a:ext uri="{FF2B5EF4-FFF2-40B4-BE49-F238E27FC236}">
                <a16:creationId xmlns:a16="http://schemas.microsoft.com/office/drawing/2014/main" id="{9BC8DAEE-AF43-058B-37D1-FD5216380F67}"/>
              </a:ext>
            </a:extLst>
          </p:cNvPr>
          <p:cNvGrpSpPr/>
          <p:nvPr/>
        </p:nvGrpSpPr>
        <p:grpSpPr>
          <a:xfrm>
            <a:off x="3572973" y="1628078"/>
            <a:ext cx="8322502" cy="4516245"/>
            <a:chOff x="770930" y="3011091"/>
            <a:chExt cx="7579280" cy="3125153"/>
          </a:xfrm>
        </p:grpSpPr>
        <p:sp>
          <p:nvSpPr>
            <p:cNvPr id="7" name="Shape 1">
              <a:extLst>
                <a:ext uri="{FF2B5EF4-FFF2-40B4-BE49-F238E27FC236}">
                  <a16:creationId xmlns:a16="http://schemas.microsoft.com/office/drawing/2014/main" id="{5CC21A84-02B9-49A0-9632-7717815F2175}"/>
                </a:ext>
              </a:extLst>
            </p:cNvPr>
            <p:cNvSpPr/>
            <p:nvPr/>
          </p:nvSpPr>
          <p:spPr>
            <a:xfrm>
              <a:off x="8327350" y="3011091"/>
              <a:ext cx="22860" cy="3125153"/>
            </a:xfrm>
            <a:prstGeom prst="roundRect">
              <a:avLst>
                <a:gd name="adj" fmla="val 130232"/>
              </a:avLst>
            </a:prstGeom>
            <a:solidFill>
              <a:srgbClr val="D0CED9"/>
            </a:solidFill>
            <a:ln/>
          </p:spPr>
          <p:txBody>
            <a:bodyPr/>
            <a:lstStyle/>
            <a:p>
              <a:pPr algn="just"/>
              <a:endParaRPr lang="en-US" sz="1600">
                <a:latin typeface="Alexandria" pitchFamily="2" charset="-78"/>
                <a:cs typeface="Alexandria" pitchFamily="2" charset="-78"/>
              </a:endParaRPr>
            </a:p>
          </p:txBody>
        </p:sp>
        <p:sp>
          <p:nvSpPr>
            <p:cNvPr id="8" name="Shape 2">
              <a:extLst>
                <a:ext uri="{FF2B5EF4-FFF2-40B4-BE49-F238E27FC236}">
                  <a16:creationId xmlns:a16="http://schemas.microsoft.com/office/drawing/2014/main" id="{C8D7E1EB-3EC2-6D90-E2F3-4ED9DD1279A8}"/>
                </a:ext>
              </a:extLst>
            </p:cNvPr>
            <p:cNvSpPr/>
            <p:nvPr/>
          </p:nvSpPr>
          <p:spPr>
            <a:xfrm>
              <a:off x="770930" y="3011091"/>
              <a:ext cx="7556421" cy="1522928"/>
            </a:xfrm>
            <a:prstGeom prst="roundRect">
              <a:avLst>
                <a:gd name="adj" fmla="val 1955"/>
              </a:avLst>
            </a:prstGeom>
            <a:solidFill>
              <a:srgbClr val="EAE8F3"/>
            </a:solidFill>
            <a:ln/>
          </p:spPr>
          <p:txBody>
            <a:bodyPr/>
            <a:lstStyle/>
            <a:p>
              <a:pPr algn="just"/>
              <a:endParaRPr lang="en-US" sz="1600">
                <a:latin typeface="Alexandria" pitchFamily="2" charset="-78"/>
                <a:cs typeface="Alexandria" pitchFamily="2" charset="-78"/>
              </a:endParaRPr>
            </a:p>
          </p:txBody>
        </p:sp>
        <p:sp>
          <p:nvSpPr>
            <p:cNvPr id="9" name="Text 3">
              <a:extLst>
                <a:ext uri="{FF2B5EF4-FFF2-40B4-BE49-F238E27FC236}">
                  <a16:creationId xmlns:a16="http://schemas.microsoft.com/office/drawing/2014/main" id="{F0D39FF3-DBDA-2156-BA67-318597E72807}"/>
                </a:ext>
              </a:extLst>
            </p:cNvPr>
            <p:cNvSpPr/>
            <p:nvPr/>
          </p:nvSpPr>
          <p:spPr>
            <a:xfrm>
              <a:off x="4506397" y="3209449"/>
              <a:ext cx="3622596" cy="372070"/>
            </a:xfrm>
            <a:prstGeom prst="rect">
              <a:avLst/>
            </a:prstGeom>
            <a:noFill/>
            <a:ln/>
          </p:spPr>
          <p:txBody>
            <a:bodyPr wrap="none" lIns="0" tIns="0" rIns="0" bIns="0" rtlCol="0" anchor="t"/>
            <a:lstStyle/>
            <a:p>
              <a:pPr marL="0" indent="0" algn="just" rtl="1">
                <a:lnSpc>
                  <a:spcPts val="2900"/>
                </a:lnSpc>
                <a:buNone/>
              </a:pPr>
              <a:r>
                <a:rPr lang="en-US" sz="1600" dirty="0">
                  <a:solidFill>
                    <a:srgbClr val="49495A"/>
                  </a:solidFill>
                  <a:latin typeface="Alexandria" pitchFamily="2" charset="-78"/>
                  <a:ea typeface="Libre Baskerville" pitchFamily="34" charset="-122"/>
                  <a:cs typeface="Alexandria" pitchFamily="2" charset="-78"/>
                </a:rPr>
                <a:t>المراجعة أو التحليل = التلخيص</a:t>
              </a:r>
              <a:endParaRPr lang="en-US" sz="1600" dirty="0">
                <a:latin typeface="Alexandria" pitchFamily="2" charset="-78"/>
                <a:cs typeface="Alexandria" pitchFamily="2" charset="-78"/>
              </a:endParaRPr>
            </a:p>
          </p:txBody>
        </p:sp>
        <p:sp>
          <p:nvSpPr>
            <p:cNvPr id="10" name="Text 4">
              <a:extLst>
                <a:ext uri="{FF2B5EF4-FFF2-40B4-BE49-F238E27FC236}">
                  <a16:creationId xmlns:a16="http://schemas.microsoft.com/office/drawing/2014/main" id="{F83BAA71-6C1C-1762-226E-1C3B8591D9C7}"/>
                </a:ext>
              </a:extLst>
            </p:cNvPr>
            <p:cNvSpPr/>
            <p:nvPr/>
          </p:nvSpPr>
          <p:spPr>
            <a:xfrm>
              <a:off x="969288" y="3700582"/>
              <a:ext cx="7159704"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عملية استعراض وتلخيص المحتوى الأساسي للدراسات والأبحاث السابقة بشكل موضوعي ومنظم.</a:t>
              </a:r>
              <a:endParaRPr lang="en-US" sz="1600" dirty="0">
                <a:latin typeface="Alexandria" pitchFamily="2" charset="-78"/>
                <a:cs typeface="Alexandria" pitchFamily="2" charset="-78"/>
              </a:endParaRPr>
            </a:p>
          </p:txBody>
        </p:sp>
        <p:sp>
          <p:nvSpPr>
            <p:cNvPr id="11" name="Shape 5">
              <a:extLst>
                <a:ext uri="{FF2B5EF4-FFF2-40B4-BE49-F238E27FC236}">
                  <a16:creationId xmlns:a16="http://schemas.microsoft.com/office/drawing/2014/main" id="{9AFB2770-A14F-9DE1-E8D8-F3A8BF88AE6B}"/>
                </a:ext>
              </a:extLst>
            </p:cNvPr>
            <p:cNvSpPr/>
            <p:nvPr/>
          </p:nvSpPr>
          <p:spPr>
            <a:xfrm>
              <a:off x="770930" y="4930854"/>
              <a:ext cx="7556421" cy="1205389"/>
            </a:xfrm>
            <a:prstGeom prst="roundRect">
              <a:avLst>
                <a:gd name="adj" fmla="val 2470"/>
              </a:avLst>
            </a:prstGeom>
            <a:solidFill>
              <a:srgbClr val="EAE8F3"/>
            </a:solidFill>
            <a:ln/>
          </p:spPr>
          <p:txBody>
            <a:bodyPr/>
            <a:lstStyle/>
            <a:p>
              <a:pPr algn="just"/>
              <a:endParaRPr lang="en-US" sz="1600">
                <a:latin typeface="Alexandria" pitchFamily="2" charset="-78"/>
                <a:cs typeface="Alexandria" pitchFamily="2" charset="-78"/>
              </a:endParaRPr>
            </a:p>
          </p:txBody>
        </p:sp>
        <p:sp>
          <p:nvSpPr>
            <p:cNvPr id="12" name="Text 6">
              <a:extLst>
                <a:ext uri="{FF2B5EF4-FFF2-40B4-BE49-F238E27FC236}">
                  <a16:creationId xmlns:a16="http://schemas.microsoft.com/office/drawing/2014/main" id="{E4B32A0B-4F85-44A9-141E-F9146CBD3C57}"/>
                </a:ext>
              </a:extLst>
            </p:cNvPr>
            <p:cNvSpPr/>
            <p:nvPr/>
          </p:nvSpPr>
          <p:spPr>
            <a:xfrm>
              <a:off x="5151953" y="5129213"/>
              <a:ext cx="2977039" cy="372070"/>
            </a:xfrm>
            <a:prstGeom prst="rect">
              <a:avLst/>
            </a:prstGeom>
            <a:noFill/>
            <a:ln/>
          </p:spPr>
          <p:txBody>
            <a:bodyPr wrap="none" lIns="0" tIns="0" rIns="0" bIns="0" rtlCol="0" anchor="t"/>
            <a:lstStyle/>
            <a:p>
              <a:pPr marL="0" indent="0" algn="just" rtl="1">
                <a:lnSpc>
                  <a:spcPts val="2900"/>
                </a:lnSpc>
                <a:buNone/>
              </a:pPr>
              <a:r>
                <a:rPr lang="en-US" sz="1600" dirty="0">
                  <a:solidFill>
                    <a:srgbClr val="49495A"/>
                  </a:solidFill>
                  <a:latin typeface="Alexandria" pitchFamily="2" charset="-78"/>
                  <a:ea typeface="Libre Baskerville" pitchFamily="34" charset="-122"/>
                  <a:cs typeface="Alexandria" pitchFamily="2" charset="-78"/>
                </a:rPr>
                <a:t>النقد = التقييم</a:t>
              </a:r>
              <a:endParaRPr lang="en-US" sz="1600" dirty="0">
                <a:latin typeface="Alexandria" pitchFamily="2" charset="-78"/>
                <a:cs typeface="Alexandria" pitchFamily="2" charset="-78"/>
              </a:endParaRPr>
            </a:p>
          </p:txBody>
        </p:sp>
        <p:sp>
          <p:nvSpPr>
            <p:cNvPr id="13" name="Text 7">
              <a:extLst>
                <a:ext uri="{FF2B5EF4-FFF2-40B4-BE49-F238E27FC236}">
                  <a16:creationId xmlns:a16="http://schemas.microsoft.com/office/drawing/2014/main" id="{BC27DCDD-A630-2F8E-4AB7-90BF9C95A361}"/>
                </a:ext>
              </a:extLst>
            </p:cNvPr>
            <p:cNvSpPr/>
            <p:nvPr/>
          </p:nvSpPr>
          <p:spPr>
            <a:xfrm>
              <a:off x="969288" y="5620345"/>
              <a:ext cx="7159704"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عملية تقييم نقدي للدراسات السابقة من حيث المنهجية والنتائج ونقاط القوة والضعف.</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37579321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4FE2B7-5317-3872-478B-5C99AF4A014A}"/>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C04E095A-C8AD-E653-4077-5D5B1C2ED409}"/>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904B7A9-F2CC-04C9-6CB0-E5A1B998D704}"/>
              </a:ext>
            </a:extLst>
          </p:cNvPr>
          <p:cNvSpPr/>
          <p:nvPr/>
        </p:nvSpPr>
        <p:spPr>
          <a:xfrm>
            <a:off x="216348" y="1117982"/>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08702E0-9FE3-D8FE-20A8-025D4C3776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E57F7F4-DF9E-0EA5-4852-70FC74D6004C}"/>
              </a:ext>
            </a:extLst>
          </p:cNvPr>
          <p:cNvSpPr txBox="1"/>
          <p:nvPr/>
        </p:nvSpPr>
        <p:spPr>
          <a:xfrm>
            <a:off x="3137023" y="282079"/>
            <a:ext cx="5917953"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خطوات القيام بالنقد والتحليل</a:t>
            </a:r>
          </a:p>
        </p:txBody>
      </p:sp>
      <p:grpSp>
        <p:nvGrpSpPr>
          <p:cNvPr id="2" name="Group 1">
            <a:extLst>
              <a:ext uri="{FF2B5EF4-FFF2-40B4-BE49-F238E27FC236}">
                <a16:creationId xmlns:a16="http://schemas.microsoft.com/office/drawing/2014/main" id="{BDB12D63-CDDD-45C4-576B-3C82AC0040EE}"/>
              </a:ext>
            </a:extLst>
          </p:cNvPr>
          <p:cNvGrpSpPr/>
          <p:nvPr/>
        </p:nvGrpSpPr>
        <p:grpSpPr>
          <a:xfrm>
            <a:off x="784761" y="1489840"/>
            <a:ext cx="10658393" cy="4072890"/>
            <a:chOff x="793909" y="2487573"/>
            <a:chExt cx="13042702" cy="4072890"/>
          </a:xfrm>
        </p:grpSpPr>
        <p:sp>
          <p:nvSpPr>
            <p:cNvPr id="14" name="Shape 1">
              <a:extLst>
                <a:ext uri="{FF2B5EF4-FFF2-40B4-BE49-F238E27FC236}">
                  <a16:creationId xmlns:a16="http://schemas.microsoft.com/office/drawing/2014/main" id="{A13693CF-BE4B-2798-6B12-09E16879B911}"/>
                </a:ext>
              </a:extLst>
            </p:cNvPr>
            <p:cNvSpPr/>
            <p:nvPr/>
          </p:nvSpPr>
          <p:spPr>
            <a:xfrm>
              <a:off x="7414498" y="2983706"/>
              <a:ext cx="6124456" cy="198358"/>
            </a:xfrm>
            <a:prstGeom prst="roundRect">
              <a:avLst>
                <a:gd name="adj" fmla="val 15009"/>
              </a:avLst>
            </a:prstGeom>
            <a:solidFill>
              <a:srgbClr val="EAE8F3"/>
            </a:solidFill>
            <a:ln/>
          </p:spPr>
          <p:txBody>
            <a:bodyPr/>
            <a:lstStyle/>
            <a:p>
              <a:pPr algn="just"/>
              <a:endParaRPr lang="en-US" sz="1600">
                <a:latin typeface="Alexandria" pitchFamily="2" charset="-78"/>
                <a:cs typeface="Alexandria" pitchFamily="2" charset="-78"/>
              </a:endParaRPr>
            </a:p>
          </p:txBody>
        </p:sp>
        <p:sp>
          <p:nvSpPr>
            <p:cNvPr id="15" name="Shape 2">
              <a:extLst>
                <a:ext uri="{FF2B5EF4-FFF2-40B4-BE49-F238E27FC236}">
                  <a16:creationId xmlns:a16="http://schemas.microsoft.com/office/drawing/2014/main" id="{4F8016BB-C77F-DEC3-A00E-031AE9F98372}"/>
                </a:ext>
              </a:extLst>
            </p:cNvPr>
            <p:cNvSpPr/>
            <p:nvPr/>
          </p:nvSpPr>
          <p:spPr>
            <a:xfrm>
              <a:off x="13241298" y="2785229"/>
              <a:ext cx="595313" cy="595313"/>
            </a:xfrm>
            <a:prstGeom prst="roundRect">
              <a:avLst>
                <a:gd name="adj" fmla="val 76800"/>
              </a:avLst>
            </a:prstGeom>
            <a:solidFill>
              <a:srgbClr val="EAE8F3"/>
            </a:solidFill>
            <a:ln/>
          </p:spPr>
          <p:txBody>
            <a:bodyPr/>
            <a:lstStyle/>
            <a:p>
              <a:pPr algn="just"/>
              <a:endParaRPr lang="en-US" sz="1600">
                <a:latin typeface="Alexandria" pitchFamily="2" charset="-78"/>
                <a:cs typeface="Alexandria" pitchFamily="2" charset="-78"/>
              </a:endParaRPr>
            </a:p>
          </p:txBody>
        </p:sp>
        <p:pic>
          <p:nvPicPr>
            <p:cNvPr id="16" name="Image 0" descr="preencoded.png">
              <a:extLst>
                <a:ext uri="{FF2B5EF4-FFF2-40B4-BE49-F238E27FC236}">
                  <a16:creationId xmlns:a16="http://schemas.microsoft.com/office/drawing/2014/main" id="{C96E617D-61D2-A9CA-BDCB-D67BCF59A9B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390126" y="2934057"/>
              <a:ext cx="297656" cy="297656"/>
            </a:xfrm>
            <a:prstGeom prst="rect">
              <a:avLst/>
            </a:prstGeom>
          </p:spPr>
        </p:pic>
        <p:sp>
          <p:nvSpPr>
            <p:cNvPr id="17" name="Text 3">
              <a:extLst>
                <a:ext uri="{FF2B5EF4-FFF2-40B4-BE49-F238E27FC236}">
                  <a16:creationId xmlns:a16="http://schemas.microsoft.com/office/drawing/2014/main" id="{350D0BFC-159A-B6EB-9115-E300A41B3E88}"/>
                </a:ext>
              </a:extLst>
            </p:cNvPr>
            <p:cNvSpPr/>
            <p:nvPr/>
          </p:nvSpPr>
          <p:spPr>
            <a:xfrm>
              <a:off x="11157347" y="3578900"/>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خذ وقتك قبل أن تقرأ</a:t>
              </a:r>
              <a:endParaRPr lang="en-US" sz="1600" dirty="0">
                <a:latin typeface="Alexandria" pitchFamily="2" charset="-78"/>
                <a:cs typeface="Alexandria" pitchFamily="2" charset="-78"/>
              </a:endParaRPr>
            </a:p>
          </p:txBody>
        </p:sp>
        <p:sp>
          <p:nvSpPr>
            <p:cNvPr id="18" name="Text 4">
              <a:extLst>
                <a:ext uri="{FF2B5EF4-FFF2-40B4-BE49-F238E27FC236}">
                  <a16:creationId xmlns:a16="http://schemas.microsoft.com/office/drawing/2014/main" id="{623A96A2-27A0-DA2D-2EFA-CF01583CB42C}"/>
                </a:ext>
              </a:extLst>
            </p:cNvPr>
            <p:cNvSpPr/>
            <p:nvPr/>
          </p:nvSpPr>
          <p:spPr>
            <a:xfrm>
              <a:off x="7612737" y="4008120"/>
              <a:ext cx="6025515"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التحضير الجيد يساعد على فهم أفضل</a:t>
              </a:r>
              <a:endParaRPr lang="en-US" sz="1600" dirty="0">
                <a:latin typeface="Alexandria" pitchFamily="2" charset="-78"/>
                <a:cs typeface="Alexandria" pitchFamily="2" charset="-78"/>
              </a:endParaRPr>
            </a:p>
          </p:txBody>
        </p:sp>
        <p:sp>
          <p:nvSpPr>
            <p:cNvPr id="19" name="Shape 5">
              <a:extLst>
                <a:ext uri="{FF2B5EF4-FFF2-40B4-BE49-F238E27FC236}">
                  <a16:creationId xmlns:a16="http://schemas.microsoft.com/office/drawing/2014/main" id="{E9F92718-02A5-9121-14E9-D35588E38C0B}"/>
                </a:ext>
              </a:extLst>
            </p:cNvPr>
            <p:cNvSpPr/>
            <p:nvPr/>
          </p:nvSpPr>
          <p:spPr>
            <a:xfrm>
              <a:off x="793909" y="2686050"/>
              <a:ext cx="6124456" cy="198358"/>
            </a:xfrm>
            <a:prstGeom prst="roundRect">
              <a:avLst>
                <a:gd name="adj" fmla="val 15009"/>
              </a:avLst>
            </a:prstGeom>
            <a:solidFill>
              <a:srgbClr val="EAE8F3"/>
            </a:solidFill>
            <a:ln/>
          </p:spPr>
          <p:txBody>
            <a:bodyPr/>
            <a:lstStyle/>
            <a:p>
              <a:pPr algn="just"/>
              <a:endParaRPr lang="en-US" sz="1600">
                <a:latin typeface="Alexandria" pitchFamily="2" charset="-78"/>
                <a:cs typeface="Alexandria" pitchFamily="2" charset="-78"/>
              </a:endParaRPr>
            </a:p>
          </p:txBody>
        </p:sp>
        <p:sp>
          <p:nvSpPr>
            <p:cNvPr id="20" name="Shape 6">
              <a:extLst>
                <a:ext uri="{FF2B5EF4-FFF2-40B4-BE49-F238E27FC236}">
                  <a16:creationId xmlns:a16="http://schemas.microsoft.com/office/drawing/2014/main" id="{8CA35F7A-1BB9-8C66-BE05-5A037E890F64}"/>
                </a:ext>
              </a:extLst>
            </p:cNvPr>
            <p:cNvSpPr/>
            <p:nvPr/>
          </p:nvSpPr>
          <p:spPr>
            <a:xfrm>
              <a:off x="6620708" y="2487573"/>
              <a:ext cx="595313" cy="595313"/>
            </a:xfrm>
            <a:prstGeom prst="roundRect">
              <a:avLst>
                <a:gd name="adj" fmla="val 76800"/>
              </a:avLst>
            </a:prstGeom>
            <a:solidFill>
              <a:srgbClr val="EAE8F3"/>
            </a:solidFill>
            <a:ln/>
          </p:spPr>
          <p:txBody>
            <a:bodyPr/>
            <a:lstStyle/>
            <a:p>
              <a:pPr algn="just"/>
              <a:endParaRPr lang="en-US" sz="1600">
                <a:latin typeface="Alexandria" pitchFamily="2" charset="-78"/>
                <a:cs typeface="Alexandria" pitchFamily="2" charset="-78"/>
              </a:endParaRPr>
            </a:p>
          </p:txBody>
        </p:sp>
        <p:pic>
          <p:nvPicPr>
            <p:cNvPr id="21" name="Image 1" descr="preencoded.png">
              <a:extLst>
                <a:ext uri="{FF2B5EF4-FFF2-40B4-BE49-F238E27FC236}">
                  <a16:creationId xmlns:a16="http://schemas.microsoft.com/office/drawing/2014/main" id="{308A56DC-CA44-B075-9E28-B469401F2C6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769537" y="2636401"/>
              <a:ext cx="297656" cy="297656"/>
            </a:xfrm>
            <a:prstGeom prst="rect">
              <a:avLst/>
            </a:prstGeom>
          </p:spPr>
        </p:pic>
        <p:sp>
          <p:nvSpPr>
            <p:cNvPr id="22" name="Text 7">
              <a:extLst>
                <a:ext uri="{FF2B5EF4-FFF2-40B4-BE49-F238E27FC236}">
                  <a16:creationId xmlns:a16="http://schemas.microsoft.com/office/drawing/2014/main" id="{4FDA0973-F485-A0D3-CF6F-054A28A15ADE}"/>
                </a:ext>
              </a:extLst>
            </p:cNvPr>
            <p:cNvSpPr/>
            <p:nvPr/>
          </p:nvSpPr>
          <p:spPr>
            <a:xfrm>
              <a:off x="4536758" y="3281243"/>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انظر لماذا اخترت المواد</a:t>
              </a:r>
              <a:endParaRPr lang="en-US" sz="1600" dirty="0">
                <a:latin typeface="Alexandria" pitchFamily="2" charset="-78"/>
                <a:cs typeface="Alexandria" pitchFamily="2" charset="-78"/>
              </a:endParaRPr>
            </a:p>
          </p:txBody>
        </p:sp>
        <p:sp>
          <p:nvSpPr>
            <p:cNvPr id="24" name="Text 8">
              <a:extLst>
                <a:ext uri="{FF2B5EF4-FFF2-40B4-BE49-F238E27FC236}">
                  <a16:creationId xmlns:a16="http://schemas.microsoft.com/office/drawing/2014/main" id="{145631EE-0FB0-539B-B635-DA8C36D553C2}"/>
                </a:ext>
              </a:extLst>
            </p:cNvPr>
            <p:cNvSpPr/>
            <p:nvPr/>
          </p:nvSpPr>
          <p:spPr>
            <a:xfrm>
              <a:off x="992148" y="3710464"/>
              <a:ext cx="6025515"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حدد سبب اختيارك للمواد التي سوف تبني عليها مراجعتك</a:t>
              </a:r>
              <a:endParaRPr lang="en-US" sz="1600" dirty="0">
                <a:latin typeface="Alexandria" pitchFamily="2" charset="-78"/>
                <a:cs typeface="Alexandria" pitchFamily="2" charset="-78"/>
              </a:endParaRPr>
            </a:p>
          </p:txBody>
        </p:sp>
        <p:sp>
          <p:nvSpPr>
            <p:cNvPr id="26" name="Shape 9">
              <a:extLst>
                <a:ext uri="{FF2B5EF4-FFF2-40B4-BE49-F238E27FC236}">
                  <a16:creationId xmlns:a16="http://schemas.microsoft.com/office/drawing/2014/main" id="{A20A1AFE-85CA-3B25-7AC2-8330C76A8CA2}"/>
                </a:ext>
              </a:extLst>
            </p:cNvPr>
            <p:cNvSpPr/>
            <p:nvPr/>
          </p:nvSpPr>
          <p:spPr>
            <a:xfrm>
              <a:off x="7414498" y="5218509"/>
              <a:ext cx="6124456" cy="198358"/>
            </a:xfrm>
            <a:prstGeom prst="roundRect">
              <a:avLst>
                <a:gd name="adj" fmla="val 15009"/>
              </a:avLst>
            </a:prstGeom>
            <a:solidFill>
              <a:srgbClr val="EAE8F3"/>
            </a:solidFill>
            <a:ln/>
          </p:spPr>
          <p:txBody>
            <a:bodyPr/>
            <a:lstStyle/>
            <a:p>
              <a:pPr algn="just"/>
              <a:endParaRPr lang="en-US" sz="1600">
                <a:latin typeface="Alexandria" pitchFamily="2" charset="-78"/>
                <a:cs typeface="Alexandria" pitchFamily="2" charset="-78"/>
              </a:endParaRPr>
            </a:p>
          </p:txBody>
        </p:sp>
        <p:sp>
          <p:nvSpPr>
            <p:cNvPr id="27" name="Shape 10">
              <a:extLst>
                <a:ext uri="{FF2B5EF4-FFF2-40B4-BE49-F238E27FC236}">
                  <a16:creationId xmlns:a16="http://schemas.microsoft.com/office/drawing/2014/main" id="{259FA551-48F9-6823-8BB0-53459545BEA8}"/>
                </a:ext>
              </a:extLst>
            </p:cNvPr>
            <p:cNvSpPr/>
            <p:nvPr/>
          </p:nvSpPr>
          <p:spPr>
            <a:xfrm>
              <a:off x="13241298" y="5020032"/>
              <a:ext cx="595313" cy="595313"/>
            </a:xfrm>
            <a:prstGeom prst="roundRect">
              <a:avLst>
                <a:gd name="adj" fmla="val 76800"/>
              </a:avLst>
            </a:prstGeom>
            <a:solidFill>
              <a:srgbClr val="EAE8F3"/>
            </a:solidFill>
            <a:ln/>
          </p:spPr>
          <p:txBody>
            <a:bodyPr/>
            <a:lstStyle/>
            <a:p>
              <a:pPr algn="just"/>
              <a:endParaRPr lang="en-US" sz="1600">
                <a:latin typeface="Alexandria" pitchFamily="2" charset="-78"/>
                <a:cs typeface="Alexandria" pitchFamily="2" charset="-78"/>
              </a:endParaRPr>
            </a:p>
          </p:txBody>
        </p:sp>
        <p:pic>
          <p:nvPicPr>
            <p:cNvPr id="28" name="Image 2" descr="preencoded.png">
              <a:extLst>
                <a:ext uri="{FF2B5EF4-FFF2-40B4-BE49-F238E27FC236}">
                  <a16:creationId xmlns:a16="http://schemas.microsoft.com/office/drawing/2014/main" id="{99370BA7-3507-F0CD-8CFA-9166B10EFA2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3390126" y="5168860"/>
              <a:ext cx="297656" cy="297656"/>
            </a:xfrm>
            <a:prstGeom prst="rect">
              <a:avLst/>
            </a:prstGeom>
          </p:spPr>
        </p:pic>
        <p:sp>
          <p:nvSpPr>
            <p:cNvPr id="29" name="Text 11">
              <a:extLst>
                <a:ext uri="{FF2B5EF4-FFF2-40B4-BE49-F238E27FC236}">
                  <a16:creationId xmlns:a16="http://schemas.microsoft.com/office/drawing/2014/main" id="{A8ACC7EA-C75E-7EDB-E9D9-5003BA1AFF8B}"/>
                </a:ext>
              </a:extLst>
            </p:cNvPr>
            <p:cNvSpPr/>
            <p:nvPr/>
          </p:nvSpPr>
          <p:spPr>
            <a:xfrm>
              <a:off x="11157347" y="5813703"/>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ضع هدفك في الاعتبار</a:t>
              </a:r>
              <a:endParaRPr lang="en-US" sz="1600" dirty="0">
                <a:latin typeface="Alexandria" pitchFamily="2" charset="-78"/>
                <a:cs typeface="Alexandria" pitchFamily="2" charset="-78"/>
              </a:endParaRPr>
            </a:p>
          </p:txBody>
        </p:sp>
        <p:sp>
          <p:nvSpPr>
            <p:cNvPr id="30" name="Text 12">
              <a:extLst>
                <a:ext uri="{FF2B5EF4-FFF2-40B4-BE49-F238E27FC236}">
                  <a16:creationId xmlns:a16="http://schemas.microsoft.com/office/drawing/2014/main" id="{63286937-77B7-FC63-C89D-E8AA2F439B5F}"/>
                </a:ext>
              </a:extLst>
            </p:cNvPr>
            <p:cNvSpPr/>
            <p:nvPr/>
          </p:nvSpPr>
          <p:spPr>
            <a:xfrm>
              <a:off x="7612737" y="6242923"/>
              <a:ext cx="6025515"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احتفظ بهدفك الرئيسي أثناء القراءة</a:t>
              </a:r>
              <a:endParaRPr lang="en-US" sz="1600" dirty="0">
                <a:latin typeface="Alexandria" pitchFamily="2" charset="-78"/>
                <a:cs typeface="Alexandria" pitchFamily="2" charset="-78"/>
              </a:endParaRPr>
            </a:p>
          </p:txBody>
        </p:sp>
        <p:sp>
          <p:nvSpPr>
            <p:cNvPr id="31" name="Shape 13">
              <a:extLst>
                <a:ext uri="{FF2B5EF4-FFF2-40B4-BE49-F238E27FC236}">
                  <a16:creationId xmlns:a16="http://schemas.microsoft.com/office/drawing/2014/main" id="{23202EC2-2579-0EE8-0EE7-D0CBD597806B}"/>
                </a:ext>
              </a:extLst>
            </p:cNvPr>
            <p:cNvSpPr/>
            <p:nvPr/>
          </p:nvSpPr>
          <p:spPr>
            <a:xfrm>
              <a:off x="793909" y="4920853"/>
              <a:ext cx="6124456" cy="198358"/>
            </a:xfrm>
            <a:prstGeom prst="roundRect">
              <a:avLst>
                <a:gd name="adj" fmla="val 15009"/>
              </a:avLst>
            </a:prstGeom>
            <a:solidFill>
              <a:srgbClr val="EAE8F3"/>
            </a:solidFill>
            <a:ln/>
          </p:spPr>
          <p:txBody>
            <a:bodyPr/>
            <a:lstStyle/>
            <a:p>
              <a:pPr algn="just"/>
              <a:endParaRPr lang="en-US" sz="1600">
                <a:latin typeface="Alexandria" pitchFamily="2" charset="-78"/>
                <a:cs typeface="Alexandria" pitchFamily="2" charset="-78"/>
              </a:endParaRPr>
            </a:p>
          </p:txBody>
        </p:sp>
        <p:sp>
          <p:nvSpPr>
            <p:cNvPr id="32" name="Shape 14">
              <a:extLst>
                <a:ext uri="{FF2B5EF4-FFF2-40B4-BE49-F238E27FC236}">
                  <a16:creationId xmlns:a16="http://schemas.microsoft.com/office/drawing/2014/main" id="{883FB8AC-84AC-ECBF-AD1D-337B9FB80645}"/>
                </a:ext>
              </a:extLst>
            </p:cNvPr>
            <p:cNvSpPr/>
            <p:nvPr/>
          </p:nvSpPr>
          <p:spPr>
            <a:xfrm>
              <a:off x="6620708" y="4722376"/>
              <a:ext cx="595313" cy="595313"/>
            </a:xfrm>
            <a:prstGeom prst="roundRect">
              <a:avLst>
                <a:gd name="adj" fmla="val 76800"/>
              </a:avLst>
            </a:prstGeom>
            <a:solidFill>
              <a:srgbClr val="EAE8F3"/>
            </a:solidFill>
            <a:ln/>
          </p:spPr>
          <p:txBody>
            <a:bodyPr/>
            <a:lstStyle/>
            <a:p>
              <a:pPr algn="just"/>
              <a:endParaRPr lang="en-US" sz="1600">
                <a:latin typeface="Alexandria" pitchFamily="2" charset="-78"/>
                <a:cs typeface="Alexandria" pitchFamily="2" charset="-78"/>
              </a:endParaRPr>
            </a:p>
          </p:txBody>
        </p:sp>
        <p:pic>
          <p:nvPicPr>
            <p:cNvPr id="33" name="Image 3" descr="preencoded.png">
              <a:extLst>
                <a:ext uri="{FF2B5EF4-FFF2-40B4-BE49-F238E27FC236}">
                  <a16:creationId xmlns:a16="http://schemas.microsoft.com/office/drawing/2014/main" id="{63E0DB0D-8FD0-7D1A-1D63-E563C093371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769537" y="4871204"/>
              <a:ext cx="297656" cy="297656"/>
            </a:xfrm>
            <a:prstGeom prst="rect">
              <a:avLst/>
            </a:prstGeom>
          </p:spPr>
        </p:pic>
        <p:sp>
          <p:nvSpPr>
            <p:cNvPr id="34" name="Text 15">
              <a:extLst>
                <a:ext uri="{FF2B5EF4-FFF2-40B4-BE49-F238E27FC236}">
                  <a16:creationId xmlns:a16="http://schemas.microsoft.com/office/drawing/2014/main" id="{861AA33D-0F7E-9E95-88BA-3E8C08B96FD6}"/>
                </a:ext>
              </a:extLst>
            </p:cNvPr>
            <p:cNvSpPr/>
            <p:nvPr/>
          </p:nvSpPr>
          <p:spPr>
            <a:xfrm>
              <a:off x="4261247" y="5516047"/>
              <a:ext cx="2756416"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لا تدع الحجج تشتت انتباهك</a:t>
              </a:r>
              <a:endParaRPr lang="en-US" sz="1600" dirty="0">
                <a:latin typeface="Alexandria" pitchFamily="2" charset="-78"/>
                <a:cs typeface="Alexandria" pitchFamily="2" charset="-78"/>
              </a:endParaRPr>
            </a:p>
          </p:txBody>
        </p:sp>
        <p:sp>
          <p:nvSpPr>
            <p:cNvPr id="35" name="Text 16">
              <a:extLst>
                <a:ext uri="{FF2B5EF4-FFF2-40B4-BE49-F238E27FC236}">
                  <a16:creationId xmlns:a16="http://schemas.microsoft.com/office/drawing/2014/main" id="{79896B3E-8714-085A-4C53-5C82AADB7079}"/>
                </a:ext>
              </a:extLst>
            </p:cNvPr>
            <p:cNvSpPr/>
            <p:nvPr/>
          </p:nvSpPr>
          <p:spPr>
            <a:xfrm>
              <a:off x="992148" y="5945267"/>
              <a:ext cx="6025515"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ركز على هدفك الأساسي من المراجعة</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38368263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621BF-997A-15FA-D254-45E026428089}"/>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10E3E77F-20AB-911E-1F82-4A250F58EC87}"/>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6BF081D-CE3E-6D5C-79E1-5068CA117116}"/>
              </a:ext>
            </a:extLst>
          </p:cNvPr>
          <p:cNvSpPr/>
          <p:nvPr/>
        </p:nvSpPr>
        <p:spPr>
          <a:xfrm>
            <a:off x="180431" y="1223063"/>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73D4DFF-D705-E182-D92B-49878A7735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157DFF7-F91F-CB08-615A-5686AFA5CC5E}"/>
              </a:ext>
            </a:extLst>
          </p:cNvPr>
          <p:cNvSpPr txBox="1"/>
          <p:nvPr/>
        </p:nvSpPr>
        <p:spPr>
          <a:xfrm>
            <a:off x="2579462" y="292572"/>
            <a:ext cx="6352665"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كيفية تحديد محاور الأدبيات أو الدراسات السابقة؟</a:t>
            </a:r>
          </a:p>
        </p:txBody>
      </p:sp>
      <p:grpSp>
        <p:nvGrpSpPr>
          <p:cNvPr id="2" name="Group 1">
            <a:extLst>
              <a:ext uri="{FF2B5EF4-FFF2-40B4-BE49-F238E27FC236}">
                <a16:creationId xmlns:a16="http://schemas.microsoft.com/office/drawing/2014/main" id="{32DDE62F-DB53-D578-D53D-9D5BA1B55FAF}"/>
              </a:ext>
            </a:extLst>
          </p:cNvPr>
          <p:cNvGrpSpPr/>
          <p:nvPr/>
        </p:nvGrpSpPr>
        <p:grpSpPr>
          <a:xfrm>
            <a:off x="401445" y="1223063"/>
            <a:ext cx="11396546" cy="2546049"/>
            <a:chOff x="793790" y="3301841"/>
            <a:chExt cx="13042821" cy="2642831"/>
          </a:xfrm>
        </p:grpSpPr>
        <p:sp>
          <p:nvSpPr>
            <p:cNvPr id="4" name="Text 1">
              <a:extLst>
                <a:ext uri="{FF2B5EF4-FFF2-40B4-BE49-F238E27FC236}">
                  <a16:creationId xmlns:a16="http://schemas.microsoft.com/office/drawing/2014/main" id="{1358C551-76CB-55FB-2BD5-0282CBEC3010}"/>
                </a:ext>
              </a:extLst>
            </p:cNvPr>
            <p:cNvSpPr/>
            <p:nvPr/>
          </p:nvSpPr>
          <p:spPr>
            <a:xfrm>
              <a:off x="793790" y="3301841"/>
              <a:ext cx="13042821"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يتم تحديد محاور الدراسات السابقة التي يتم استعراضها في البحث الحالي، والتي تتعلق بموضوع الدراسة وتساعد على تحديد الفراغات المعرفية والمساهمة في تحديد أهداف الدراسة.</a:t>
              </a:r>
              <a:endParaRPr lang="en-US" sz="1600" dirty="0">
                <a:latin typeface="Alexandria" pitchFamily="2" charset="-78"/>
                <a:cs typeface="Alexandria" pitchFamily="2" charset="-78"/>
              </a:endParaRPr>
            </a:p>
          </p:txBody>
        </p:sp>
        <p:sp>
          <p:nvSpPr>
            <p:cNvPr id="6" name="Shape 2">
              <a:extLst>
                <a:ext uri="{FF2B5EF4-FFF2-40B4-BE49-F238E27FC236}">
                  <a16:creationId xmlns:a16="http://schemas.microsoft.com/office/drawing/2014/main" id="{D75F2356-4DBA-0CB8-EB08-B32219532F8E}"/>
                </a:ext>
              </a:extLst>
            </p:cNvPr>
            <p:cNvSpPr/>
            <p:nvPr/>
          </p:nvSpPr>
          <p:spPr>
            <a:xfrm>
              <a:off x="9621322" y="4160163"/>
              <a:ext cx="4215289" cy="1784509"/>
            </a:xfrm>
            <a:prstGeom prst="roundRect">
              <a:avLst>
                <a:gd name="adj" fmla="val 1668"/>
              </a:avLst>
            </a:prstGeom>
            <a:solidFill>
              <a:srgbClr val="FBFAFF"/>
            </a:solidFill>
            <a:ln w="22860">
              <a:solidFill>
                <a:srgbClr val="D0CED9"/>
              </a:solidFill>
              <a:prstDash val="solid"/>
            </a:ln>
          </p:spPr>
          <p:txBody>
            <a:bodyPr/>
            <a:lstStyle/>
            <a:p>
              <a:pPr algn="just"/>
              <a:endParaRPr lang="en-US" sz="1600">
                <a:latin typeface="Alexandria" pitchFamily="2" charset="-78"/>
                <a:cs typeface="Alexandria" pitchFamily="2" charset="-78"/>
              </a:endParaRPr>
            </a:p>
          </p:txBody>
        </p:sp>
        <p:sp>
          <p:nvSpPr>
            <p:cNvPr id="7" name="Shape 3">
              <a:extLst>
                <a:ext uri="{FF2B5EF4-FFF2-40B4-BE49-F238E27FC236}">
                  <a16:creationId xmlns:a16="http://schemas.microsoft.com/office/drawing/2014/main" id="{7E2A154F-530A-057A-0548-A4F144C20DE1}"/>
                </a:ext>
              </a:extLst>
            </p:cNvPr>
            <p:cNvSpPr/>
            <p:nvPr/>
          </p:nvSpPr>
          <p:spPr>
            <a:xfrm>
              <a:off x="9644182" y="4183023"/>
              <a:ext cx="4169569" cy="595313"/>
            </a:xfrm>
            <a:prstGeom prst="roundRect">
              <a:avLst>
                <a:gd name="adj" fmla="val 393"/>
              </a:avLst>
            </a:prstGeom>
            <a:solidFill>
              <a:srgbClr val="EAE8F3"/>
            </a:solidFill>
            <a:ln/>
          </p:spPr>
          <p:txBody>
            <a:bodyPr/>
            <a:lstStyle/>
            <a:p>
              <a:pPr algn="just"/>
              <a:endParaRPr lang="en-US" sz="1600">
                <a:latin typeface="Alexandria" pitchFamily="2" charset="-78"/>
                <a:cs typeface="Alexandria" pitchFamily="2" charset="-78"/>
              </a:endParaRPr>
            </a:p>
          </p:txBody>
        </p:sp>
        <p:sp>
          <p:nvSpPr>
            <p:cNvPr id="8" name="Text 4">
              <a:extLst>
                <a:ext uri="{FF2B5EF4-FFF2-40B4-BE49-F238E27FC236}">
                  <a16:creationId xmlns:a16="http://schemas.microsoft.com/office/drawing/2014/main" id="{03AD383E-FFC3-001C-013E-E5C3491DD1D3}"/>
                </a:ext>
              </a:extLst>
            </p:cNvPr>
            <p:cNvSpPr/>
            <p:nvPr/>
          </p:nvSpPr>
          <p:spPr>
            <a:xfrm>
              <a:off x="11580138" y="4294584"/>
              <a:ext cx="297656" cy="372070"/>
            </a:xfrm>
            <a:prstGeom prst="rect">
              <a:avLst/>
            </a:prstGeom>
            <a:noFill/>
            <a:ln/>
          </p:spPr>
          <p:txBody>
            <a:bodyPr wrap="none" lIns="0" tIns="0" rIns="0" bIns="0" rtlCol="0" anchor="t"/>
            <a:lstStyle/>
            <a:p>
              <a:pPr marL="0" indent="0" algn="just" rtl="1">
                <a:lnSpc>
                  <a:spcPts val="2300"/>
                </a:lnSpc>
                <a:buNone/>
              </a:pPr>
              <a:r>
                <a:rPr lang="en-US" sz="1600" dirty="0">
                  <a:solidFill>
                    <a:srgbClr val="49495A"/>
                  </a:solidFill>
                  <a:latin typeface="Alexandria" pitchFamily="2" charset="-78"/>
                  <a:ea typeface="Libre Baskerville" pitchFamily="34" charset="-122"/>
                  <a:cs typeface="Alexandria" pitchFamily="2" charset="-78"/>
                </a:rPr>
                <a:t>1</a:t>
              </a:r>
              <a:endParaRPr lang="en-US" sz="1600" dirty="0">
                <a:latin typeface="Alexandria" pitchFamily="2" charset="-78"/>
                <a:cs typeface="Alexandria" pitchFamily="2" charset="-78"/>
              </a:endParaRPr>
            </a:p>
          </p:txBody>
        </p:sp>
        <p:sp>
          <p:nvSpPr>
            <p:cNvPr id="9" name="Text 5">
              <a:extLst>
                <a:ext uri="{FF2B5EF4-FFF2-40B4-BE49-F238E27FC236}">
                  <a16:creationId xmlns:a16="http://schemas.microsoft.com/office/drawing/2014/main" id="{4F12130F-4A57-CB91-128E-55C4E847889C}"/>
                </a:ext>
              </a:extLst>
            </p:cNvPr>
            <p:cNvSpPr/>
            <p:nvPr/>
          </p:nvSpPr>
          <p:spPr>
            <a:xfrm>
              <a:off x="11134487" y="4976693"/>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تحديد الموضوع الرئيسي</a:t>
              </a:r>
              <a:endParaRPr lang="en-US" sz="1600" dirty="0">
                <a:latin typeface="Alexandria" pitchFamily="2" charset="-78"/>
                <a:cs typeface="Alexandria" pitchFamily="2" charset="-78"/>
              </a:endParaRPr>
            </a:p>
          </p:txBody>
        </p:sp>
        <p:sp>
          <p:nvSpPr>
            <p:cNvPr id="10" name="Text 6">
              <a:extLst>
                <a:ext uri="{FF2B5EF4-FFF2-40B4-BE49-F238E27FC236}">
                  <a16:creationId xmlns:a16="http://schemas.microsoft.com/office/drawing/2014/main" id="{0A2EB9A9-B84A-F896-3AC2-2B086A838DAA}"/>
                </a:ext>
              </a:extLst>
            </p:cNvPr>
            <p:cNvSpPr/>
            <p:nvPr/>
          </p:nvSpPr>
          <p:spPr>
            <a:xfrm>
              <a:off x="9842540" y="5405914"/>
              <a:ext cx="3772853"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حدد الموضوع الأساسي لدراستك بوضوح</a:t>
              </a:r>
              <a:endParaRPr lang="en-US" sz="1600" dirty="0">
                <a:latin typeface="Alexandria" pitchFamily="2" charset="-78"/>
                <a:cs typeface="Alexandria" pitchFamily="2" charset="-78"/>
              </a:endParaRPr>
            </a:p>
          </p:txBody>
        </p:sp>
        <p:sp>
          <p:nvSpPr>
            <p:cNvPr id="11" name="Shape 7">
              <a:extLst>
                <a:ext uri="{FF2B5EF4-FFF2-40B4-BE49-F238E27FC236}">
                  <a16:creationId xmlns:a16="http://schemas.microsoft.com/office/drawing/2014/main" id="{1A2F0DDB-E822-5E47-C6FF-14C872DAC5C2}"/>
                </a:ext>
              </a:extLst>
            </p:cNvPr>
            <p:cNvSpPr/>
            <p:nvPr/>
          </p:nvSpPr>
          <p:spPr>
            <a:xfrm>
              <a:off x="5207556" y="4160163"/>
              <a:ext cx="4215408" cy="1784509"/>
            </a:xfrm>
            <a:prstGeom prst="roundRect">
              <a:avLst>
                <a:gd name="adj" fmla="val 1668"/>
              </a:avLst>
            </a:prstGeom>
            <a:solidFill>
              <a:srgbClr val="FBFAFF"/>
            </a:solidFill>
            <a:ln w="22860">
              <a:solidFill>
                <a:srgbClr val="D0CED9"/>
              </a:solidFill>
              <a:prstDash val="solid"/>
            </a:ln>
          </p:spPr>
          <p:txBody>
            <a:bodyPr/>
            <a:lstStyle/>
            <a:p>
              <a:pPr algn="just"/>
              <a:endParaRPr lang="en-US" sz="1600">
                <a:latin typeface="Alexandria" pitchFamily="2" charset="-78"/>
                <a:cs typeface="Alexandria" pitchFamily="2" charset="-78"/>
              </a:endParaRPr>
            </a:p>
          </p:txBody>
        </p:sp>
        <p:sp>
          <p:nvSpPr>
            <p:cNvPr id="12" name="Shape 8">
              <a:extLst>
                <a:ext uri="{FF2B5EF4-FFF2-40B4-BE49-F238E27FC236}">
                  <a16:creationId xmlns:a16="http://schemas.microsoft.com/office/drawing/2014/main" id="{58645963-6412-B96A-9BC3-61C6E8A4ACE1}"/>
                </a:ext>
              </a:extLst>
            </p:cNvPr>
            <p:cNvSpPr/>
            <p:nvPr/>
          </p:nvSpPr>
          <p:spPr>
            <a:xfrm>
              <a:off x="5230416" y="4183023"/>
              <a:ext cx="4169688" cy="595313"/>
            </a:xfrm>
            <a:prstGeom prst="roundRect">
              <a:avLst>
                <a:gd name="adj" fmla="val 393"/>
              </a:avLst>
            </a:prstGeom>
            <a:solidFill>
              <a:srgbClr val="EAE8F3"/>
            </a:solidFill>
            <a:ln/>
          </p:spPr>
          <p:txBody>
            <a:bodyPr/>
            <a:lstStyle/>
            <a:p>
              <a:pPr algn="just"/>
              <a:endParaRPr lang="en-US" sz="1600">
                <a:latin typeface="Alexandria" pitchFamily="2" charset="-78"/>
                <a:cs typeface="Alexandria" pitchFamily="2" charset="-78"/>
              </a:endParaRPr>
            </a:p>
          </p:txBody>
        </p:sp>
        <p:sp>
          <p:nvSpPr>
            <p:cNvPr id="13" name="Text 9">
              <a:extLst>
                <a:ext uri="{FF2B5EF4-FFF2-40B4-BE49-F238E27FC236}">
                  <a16:creationId xmlns:a16="http://schemas.microsoft.com/office/drawing/2014/main" id="{3CCA5A59-2764-85AE-2F56-F9C088676179}"/>
                </a:ext>
              </a:extLst>
            </p:cNvPr>
            <p:cNvSpPr/>
            <p:nvPr/>
          </p:nvSpPr>
          <p:spPr>
            <a:xfrm>
              <a:off x="7166491" y="4294584"/>
              <a:ext cx="297656" cy="372070"/>
            </a:xfrm>
            <a:prstGeom prst="rect">
              <a:avLst/>
            </a:prstGeom>
            <a:noFill/>
            <a:ln/>
          </p:spPr>
          <p:txBody>
            <a:bodyPr wrap="none" lIns="0" tIns="0" rIns="0" bIns="0" rtlCol="0" anchor="t"/>
            <a:lstStyle/>
            <a:p>
              <a:pPr marL="0" indent="0" algn="just" rtl="1">
                <a:lnSpc>
                  <a:spcPts val="2300"/>
                </a:lnSpc>
                <a:buNone/>
              </a:pPr>
              <a:r>
                <a:rPr lang="en-US" sz="1600" dirty="0">
                  <a:solidFill>
                    <a:srgbClr val="49495A"/>
                  </a:solidFill>
                  <a:latin typeface="Alexandria" pitchFamily="2" charset="-78"/>
                  <a:ea typeface="Libre Baskerville" pitchFamily="34" charset="-122"/>
                  <a:cs typeface="Alexandria" pitchFamily="2" charset="-78"/>
                </a:rPr>
                <a:t>2</a:t>
              </a:r>
              <a:endParaRPr lang="en-US" sz="1600" dirty="0">
                <a:latin typeface="Alexandria" pitchFamily="2" charset="-78"/>
                <a:cs typeface="Alexandria" pitchFamily="2" charset="-78"/>
              </a:endParaRPr>
            </a:p>
          </p:txBody>
        </p:sp>
        <p:sp>
          <p:nvSpPr>
            <p:cNvPr id="14" name="Text 10">
              <a:extLst>
                <a:ext uri="{FF2B5EF4-FFF2-40B4-BE49-F238E27FC236}">
                  <a16:creationId xmlns:a16="http://schemas.microsoft.com/office/drawing/2014/main" id="{F7482FF0-A043-4036-5246-3A8FAAA77E5B}"/>
                </a:ext>
              </a:extLst>
            </p:cNvPr>
            <p:cNvSpPr/>
            <p:nvPr/>
          </p:nvSpPr>
          <p:spPr>
            <a:xfrm>
              <a:off x="6720840" y="4976693"/>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تقسيم المحاور</a:t>
              </a:r>
              <a:endParaRPr lang="en-US" sz="1600" dirty="0">
                <a:latin typeface="Alexandria" pitchFamily="2" charset="-78"/>
                <a:cs typeface="Alexandria" pitchFamily="2" charset="-78"/>
              </a:endParaRPr>
            </a:p>
          </p:txBody>
        </p:sp>
        <p:sp>
          <p:nvSpPr>
            <p:cNvPr id="15" name="Text 11">
              <a:extLst>
                <a:ext uri="{FF2B5EF4-FFF2-40B4-BE49-F238E27FC236}">
                  <a16:creationId xmlns:a16="http://schemas.microsoft.com/office/drawing/2014/main" id="{1C2CB68C-CC63-C256-0FDB-E5A703E281CC}"/>
                </a:ext>
              </a:extLst>
            </p:cNvPr>
            <p:cNvSpPr/>
            <p:nvPr/>
          </p:nvSpPr>
          <p:spPr>
            <a:xfrm>
              <a:off x="5428774" y="5405914"/>
              <a:ext cx="3772972"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قسم الدراسات حسب المتغيرات الرئيسية</a:t>
              </a:r>
              <a:endParaRPr lang="en-US" sz="1600" dirty="0">
                <a:latin typeface="Alexandria" pitchFamily="2" charset="-78"/>
                <a:cs typeface="Alexandria" pitchFamily="2" charset="-78"/>
              </a:endParaRPr>
            </a:p>
          </p:txBody>
        </p:sp>
        <p:sp>
          <p:nvSpPr>
            <p:cNvPr id="16" name="Shape 12">
              <a:extLst>
                <a:ext uri="{FF2B5EF4-FFF2-40B4-BE49-F238E27FC236}">
                  <a16:creationId xmlns:a16="http://schemas.microsoft.com/office/drawing/2014/main" id="{F39D1682-F5E5-2E2D-B966-CD870B9AD851}"/>
                </a:ext>
              </a:extLst>
            </p:cNvPr>
            <p:cNvSpPr/>
            <p:nvPr/>
          </p:nvSpPr>
          <p:spPr>
            <a:xfrm>
              <a:off x="793909" y="4160163"/>
              <a:ext cx="4215289" cy="1784509"/>
            </a:xfrm>
            <a:prstGeom prst="roundRect">
              <a:avLst>
                <a:gd name="adj" fmla="val 1668"/>
              </a:avLst>
            </a:prstGeom>
            <a:solidFill>
              <a:srgbClr val="FBFAFF"/>
            </a:solidFill>
            <a:ln w="22860">
              <a:solidFill>
                <a:srgbClr val="D0CED9"/>
              </a:solidFill>
              <a:prstDash val="solid"/>
            </a:ln>
          </p:spPr>
          <p:txBody>
            <a:bodyPr/>
            <a:lstStyle/>
            <a:p>
              <a:pPr algn="just"/>
              <a:endParaRPr lang="en-US" sz="1600">
                <a:latin typeface="Alexandria" pitchFamily="2" charset="-78"/>
                <a:cs typeface="Alexandria" pitchFamily="2" charset="-78"/>
              </a:endParaRPr>
            </a:p>
          </p:txBody>
        </p:sp>
        <p:sp>
          <p:nvSpPr>
            <p:cNvPr id="17" name="Shape 13">
              <a:extLst>
                <a:ext uri="{FF2B5EF4-FFF2-40B4-BE49-F238E27FC236}">
                  <a16:creationId xmlns:a16="http://schemas.microsoft.com/office/drawing/2014/main" id="{B0C821B0-347F-E262-D8AE-8C6CF61FE5D0}"/>
                </a:ext>
              </a:extLst>
            </p:cNvPr>
            <p:cNvSpPr/>
            <p:nvPr/>
          </p:nvSpPr>
          <p:spPr>
            <a:xfrm>
              <a:off x="816769" y="4183023"/>
              <a:ext cx="4169569" cy="595313"/>
            </a:xfrm>
            <a:prstGeom prst="roundRect">
              <a:avLst>
                <a:gd name="adj" fmla="val 393"/>
              </a:avLst>
            </a:prstGeom>
            <a:solidFill>
              <a:srgbClr val="EAE8F3"/>
            </a:solidFill>
            <a:ln/>
          </p:spPr>
          <p:txBody>
            <a:bodyPr/>
            <a:lstStyle/>
            <a:p>
              <a:pPr algn="just"/>
              <a:endParaRPr lang="en-US" sz="1600">
                <a:latin typeface="Alexandria" pitchFamily="2" charset="-78"/>
                <a:cs typeface="Alexandria" pitchFamily="2" charset="-78"/>
              </a:endParaRPr>
            </a:p>
          </p:txBody>
        </p:sp>
        <p:sp>
          <p:nvSpPr>
            <p:cNvPr id="18" name="Text 14">
              <a:extLst>
                <a:ext uri="{FF2B5EF4-FFF2-40B4-BE49-F238E27FC236}">
                  <a16:creationId xmlns:a16="http://schemas.microsoft.com/office/drawing/2014/main" id="{A65B7C96-88FB-6844-0114-C4849F82A5C3}"/>
                </a:ext>
              </a:extLst>
            </p:cNvPr>
            <p:cNvSpPr/>
            <p:nvPr/>
          </p:nvSpPr>
          <p:spPr>
            <a:xfrm>
              <a:off x="2752725" y="4294584"/>
              <a:ext cx="297656" cy="372070"/>
            </a:xfrm>
            <a:prstGeom prst="rect">
              <a:avLst/>
            </a:prstGeom>
            <a:noFill/>
            <a:ln/>
          </p:spPr>
          <p:txBody>
            <a:bodyPr wrap="none" lIns="0" tIns="0" rIns="0" bIns="0" rtlCol="0" anchor="t"/>
            <a:lstStyle/>
            <a:p>
              <a:pPr marL="0" indent="0" algn="just" rtl="1">
                <a:lnSpc>
                  <a:spcPts val="2300"/>
                </a:lnSpc>
                <a:buNone/>
              </a:pPr>
              <a:r>
                <a:rPr lang="en-US" sz="1600" dirty="0">
                  <a:solidFill>
                    <a:srgbClr val="49495A"/>
                  </a:solidFill>
                  <a:latin typeface="Alexandria" pitchFamily="2" charset="-78"/>
                  <a:ea typeface="Libre Baskerville" pitchFamily="34" charset="-122"/>
                  <a:cs typeface="Alexandria" pitchFamily="2" charset="-78"/>
                </a:rPr>
                <a:t>3</a:t>
              </a:r>
              <a:endParaRPr lang="en-US" sz="1600" dirty="0">
                <a:latin typeface="Alexandria" pitchFamily="2" charset="-78"/>
                <a:cs typeface="Alexandria" pitchFamily="2" charset="-78"/>
              </a:endParaRPr>
            </a:p>
          </p:txBody>
        </p:sp>
        <p:sp>
          <p:nvSpPr>
            <p:cNvPr id="19" name="Text 15">
              <a:extLst>
                <a:ext uri="{FF2B5EF4-FFF2-40B4-BE49-F238E27FC236}">
                  <a16:creationId xmlns:a16="http://schemas.microsoft.com/office/drawing/2014/main" id="{118D4E7F-BE79-E33A-2E43-C76CF48BA8AD}"/>
                </a:ext>
              </a:extLst>
            </p:cNvPr>
            <p:cNvSpPr/>
            <p:nvPr/>
          </p:nvSpPr>
          <p:spPr>
            <a:xfrm>
              <a:off x="2307074" y="4976693"/>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تصنيف الأدبيات</a:t>
              </a:r>
              <a:endParaRPr lang="en-US" sz="1600" dirty="0">
                <a:latin typeface="Alexandria" pitchFamily="2" charset="-78"/>
                <a:cs typeface="Alexandria" pitchFamily="2" charset="-78"/>
              </a:endParaRPr>
            </a:p>
          </p:txBody>
        </p:sp>
        <p:sp>
          <p:nvSpPr>
            <p:cNvPr id="20" name="Text 16">
              <a:extLst>
                <a:ext uri="{FF2B5EF4-FFF2-40B4-BE49-F238E27FC236}">
                  <a16:creationId xmlns:a16="http://schemas.microsoft.com/office/drawing/2014/main" id="{5A9CE3A6-08C1-CC83-5C4F-2FA24A6B49D7}"/>
                </a:ext>
              </a:extLst>
            </p:cNvPr>
            <p:cNvSpPr/>
            <p:nvPr/>
          </p:nvSpPr>
          <p:spPr>
            <a:xfrm>
              <a:off x="1015127" y="5405914"/>
              <a:ext cx="3772853"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صنف الدراسات ضمن كل محور</a:t>
              </a:r>
              <a:endParaRPr lang="en-US" sz="1600" dirty="0">
                <a:latin typeface="Alexandria" pitchFamily="2" charset="-78"/>
                <a:cs typeface="Alexandria" pitchFamily="2" charset="-78"/>
              </a:endParaRPr>
            </a:p>
          </p:txBody>
        </p:sp>
      </p:grpSp>
      <p:sp>
        <p:nvSpPr>
          <p:cNvPr id="21" name="Text 0">
            <a:extLst>
              <a:ext uri="{FF2B5EF4-FFF2-40B4-BE49-F238E27FC236}">
                <a16:creationId xmlns:a16="http://schemas.microsoft.com/office/drawing/2014/main" id="{47A8D40F-B32C-7D5C-D054-BF427921DC43}"/>
              </a:ext>
            </a:extLst>
          </p:cNvPr>
          <p:cNvSpPr/>
          <p:nvPr/>
        </p:nvSpPr>
        <p:spPr>
          <a:xfrm>
            <a:off x="6289326" y="3710846"/>
            <a:ext cx="5508665" cy="620078"/>
          </a:xfrm>
          <a:prstGeom prst="rect">
            <a:avLst/>
          </a:prstGeom>
          <a:noFill/>
          <a:ln/>
        </p:spPr>
        <p:txBody>
          <a:bodyPr wrap="none" lIns="0" tIns="0" rIns="0" bIns="0" rtlCol="0" anchor="t"/>
          <a:lstStyle/>
          <a:p>
            <a:pPr marL="0" indent="0" algn="just" rtl="1">
              <a:lnSpc>
                <a:spcPts val="4850"/>
              </a:lnSpc>
              <a:buNone/>
            </a:pPr>
            <a:r>
              <a:rPr lang="en-US" b="1">
                <a:solidFill>
                  <a:srgbClr val="403CCF"/>
                </a:solidFill>
                <a:latin typeface="Alexandria" pitchFamily="2" charset="-78"/>
                <a:ea typeface="Libre Baskerville" pitchFamily="34" charset="-122"/>
                <a:cs typeface="Alexandria" pitchFamily="2" charset="-78"/>
              </a:rPr>
              <a:t>مثال تطبيقي</a:t>
            </a:r>
            <a:r>
              <a:rPr lang="ar-EG" b="1">
                <a:solidFill>
                  <a:srgbClr val="403CCF"/>
                </a:solidFill>
                <a:latin typeface="Alexandria" pitchFamily="2" charset="-78"/>
                <a:ea typeface="Libre Baskerville" pitchFamily="34" charset="-122"/>
                <a:cs typeface="Alexandria" pitchFamily="2" charset="-78"/>
              </a:rPr>
              <a:t>:</a:t>
            </a:r>
            <a:r>
              <a:rPr lang="en-US" b="1">
                <a:solidFill>
                  <a:srgbClr val="403CCF"/>
                </a:solidFill>
                <a:latin typeface="Alexandria" pitchFamily="2" charset="-78"/>
                <a:ea typeface="Libre Baskerville" pitchFamily="34" charset="-122"/>
                <a:cs typeface="Alexandria" pitchFamily="2" charset="-78"/>
              </a:rPr>
              <a:t> </a:t>
            </a:r>
            <a:r>
              <a:rPr lang="en-US" b="1" dirty="0">
                <a:solidFill>
                  <a:srgbClr val="403CCF"/>
                </a:solidFill>
                <a:latin typeface="Alexandria" pitchFamily="2" charset="-78"/>
                <a:ea typeface="Libre Baskerville" pitchFamily="34" charset="-122"/>
                <a:cs typeface="Alexandria" pitchFamily="2" charset="-78"/>
              </a:rPr>
              <a:t>تحديد المحاور</a:t>
            </a:r>
            <a:endParaRPr lang="en-US" b="1" dirty="0">
              <a:latin typeface="Alexandria" pitchFamily="2" charset="-78"/>
              <a:cs typeface="Alexandria" pitchFamily="2" charset="-78"/>
            </a:endParaRPr>
          </a:p>
        </p:txBody>
      </p:sp>
      <p:grpSp>
        <p:nvGrpSpPr>
          <p:cNvPr id="22" name="Group 21">
            <a:extLst>
              <a:ext uri="{FF2B5EF4-FFF2-40B4-BE49-F238E27FC236}">
                <a16:creationId xmlns:a16="http://schemas.microsoft.com/office/drawing/2014/main" id="{4EE84574-428F-0072-7129-95E865415612}"/>
              </a:ext>
            </a:extLst>
          </p:cNvPr>
          <p:cNvGrpSpPr/>
          <p:nvPr/>
        </p:nvGrpSpPr>
        <p:grpSpPr>
          <a:xfrm>
            <a:off x="180431" y="4485774"/>
            <a:ext cx="11537085" cy="2079654"/>
            <a:chOff x="793790" y="2358390"/>
            <a:chExt cx="7556420" cy="4430435"/>
          </a:xfrm>
        </p:grpSpPr>
        <p:sp>
          <p:nvSpPr>
            <p:cNvPr id="24" name="Text 1">
              <a:extLst>
                <a:ext uri="{FF2B5EF4-FFF2-40B4-BE49-F238E27FC236}">
                  <a16:creationId xmlns:a16="http://schemas.microsoft.com/office/drawing/2014/main" id="{D8E276BD-73E6-C3F0-FF3D-E34E22FB7971}"/>
                </a:ext>
              </a:extLst>
            </p:cNvPr>
            <p:cNvSpPr/>
            <p:nvPr/>
          </p:nvSpPr>
          <p:spPr>
            <a:xfrm>
              <a:off x="5075515" y="2656046"/>
              <a:ext cx="2977039" cy="372070"/>
            </a:xfrm>
            <a:prstGeom prst="rect">
              <a:avLst/>
            </a:prstGeom>
            <a:noFill/>
            <a:ln/>
          </p:spPr>
          <p:txBody>
            <a:bodyPr wrap="none" lIns="0" tIns="0" rIns="0" bIns="0" rtlCol="0" anchor="t"/>
            <a:lstStyle/>
            <a:p>
              <a:pPr marL="0" indent="0" algn="just" rtl="1">
                <a:lnSpc>
                  <a:spcPts val="2900"/>
                </a:lnSpc>
                <a:buNone/>
              </a:pPr>
              <a:r>
                <a:rPr lang="en-US" sz="1600" dirty="0">
                  <a:solidFill>
                    <a:srgbClr val="403CCF"/>
                  </a:solidFill>
                  <a:latin typeface="Alexandria" pitchFamily="2" charset="-78"/>
                  <a:ea typeface="Libre Baskerville" pitchFamily="34" charset="-122"/>
                  <a:cs typeface="Alexandria" pitchFamily="2" charset="-78"/>
                </a:rPr>
                <a:t>عنوان الدراسة:</a:t>
              </a:r>
              <a:endParaRPr lang="en-US" sz="1600" dirty="0">
                <a:latin typeface="Alexandria" pitchFamily="2" charset="-78"/>
                <a:cs typeface="Alexandria" pitchFamily="2" charset="-78"/>
              </a:endParaRPr>
            </a:p>
          </p:txBody>
        </p:sp>
        <p:sp>
          <p:nvSpPr>
            <p:cNvPr id="26" name="Text 2">
              <a:extLst>
                <a:ext uri="{FF2B5EF4-FFF2-40B4-BE49-F238E27FC236}">
                  <a16:creationId xmlns:a16="http://schemas.microsoft.com/office/drawing/2014/main" id="{ED7FE8E3-52C3-CBFE-CFD6-64E408552920}"/>
                </a:ext>
              </a:extLst>
            </p:cNvPr>
            <p:cNvSpPr/>
            <p:nvPr/>
          </p:nvSpPr>
          <p:spPr>
            <a:xfrm>
              <a:off x="793790" y="3325773"/>
              <a:ext cx="7258764"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"الأنشطة الاتصالية الإلكترونية الداخلية للعلاقات العامة وعلاقاتها ببناء الوعي والانتماء المؤسسي"</a:t>
              </a:r>
              <a:endParaRPr lang="en-US" sz="1600" dirty="0">
                <a:latin typeface="Alexandria" pitchFamily="2" charset="-78"/>
                <a:cs typeface="Alexandria" pitchFamily="2" charset="-78"/>
              </a:endParaRPr>
            </a:p>
          </p:txBody>
        </p:sp>
        <p:sp>
          <p:nvSpPr>
            <p:cNvPr id="27" name="Shape 3">
              <a:extLst>
                <a:ext uri="{FF2B5EF4-FFF2-40B4-BE49-F238E27FC236}">
                  <a16:creationId xmlns:a16="http://schemas.microsoft.com/office/drawing/2014/main" id="{D4F7CC10-0300-4351-9327-B8C13848384C}"/>
                </a:ext>
              </a:extLst>
            </p:cNvPr>
            <p:cNvSpPr/>
            <p:nvPr/>
          </p:nvSpPr>
          <p:spPr>
            <a:xfrm>
              <a:off x="8327350" y="2358390"/>
              <a:ext cx="22860" cy="1825704"/>
            </a:xfrm>
            <a:prstGeom prst="rect">
              <a:avLst/>
            </a:prstGeom>
            <a:solidFill>
              <a:srgbClr val="403CCF"/>
            </a:solidFill>
            <a:ln/>
          </p:spPr>
          <p:txBody>
            <a:bodyPr/>
            <a:lstStyle/>
            <a:p>
              <a:pPr algn="just"/>
              <a:endParaRPr lang="en-US" sz="1600">
                <a:latin typeface="Alexandria" pitchFamily="2" charset="-78"/>
                <a:cs typeface="Alexandria" pitchFamily="2" charset="-78"/>
              </a:endParaRPr>
            </a:p>
          </p:txBody>
        </p:sp>
        <p:pic>
          <p:nvPicPr>
            <p:cNvPr id="28" name="Image 1" descr="preencoded.png">
              <a:extLst>
                <a:ext uri="{FF2B5EF4-FFF2-40B4-BE49-F238E27FC236}">
                  <a16:creationId xmlns:a16="http://schemas.microsoft.com/office/drawing/2014/main" id="{0AA13324-90CE-1655-27C1-C27B511754AA}"/>
                </a:ext>
              </a:extLst>
            </p:cNvPr>
            <p:cNvPicPr>
              <a:picLocks noChangeAspect="1"/>
            </p:cNvPicPr>
            <p:nvPr/>
          </p:nvPicPr>
          <p:blipFill>
            <a:blip r:embed="rId3"/>
            <a:stretch>
              <a:fillRect/>
            </a:stretch>
          </p:blipFill>
          <p:spPr>
            <a:xfrm>
              <a:off x="7357943" y="4407337"/>
              <a:ext cx="992267" cy="1190744"/>
            </a:xfrm>
            <a:prstGeom prst="rect">
              <a:avLst/>
            </a:prstGeom>
          </p:spPr>
        </p:pic>
        <p:sp>
          <p:nvSpPr>
            <p:cNvPr id="29" name="Text 4">
              <a:extLst>
                <a:ext uri="{FF2B5EF4-FFF2-40B4-BE49-F238E27FC236}">
                  <a16:creationId xmlns:a16="http://schemas.microsoft.com/office/drawing/2014/main" id="{AA64C339-40BB-3EA1-CDF1-B5B72F20E9B0}"/>
                </a:ext>
              </a:extLst>
            </p:cNvPr>
            <p:cNvSpPr/>
            <p:nvPr/>
          </p:nvSpPr>
          <p:spPr>
            <a:xfrm>
              <a:off x="4690443" y="4157328"/>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المحور الأول</a:t>
              </a:r>
              <a:endParaRPr lang="en-US" sz="1600" dirty="0">
                <a:latin typeface="Alexandria" pitchFamily="2" charset="-78"/>
                <a:cs typeface="Alexandria" pitchFamily="2" charset="-78"/>
              </a:endParaRPr>
            </a:p>
          </p:txBody>
        </p:sp>
        <p:sp>
          <p:nvSpPr>
            <p:cNvPr id="30" name="Text 5">
              <a:extLst>
                <a:ext uri="{FF2B5EF4-FFF2-40B4-BE49-F238E27FC236}">
                  <a16:creationId xmlns:a16="http://schemas.microsoft.com/office/drawing/2014/main" id="{E16CB4A9-6C91-8A03-A9D7-0C11E67C5F13}"/>
                </a:ext>
              </a:extLst>
            </p:cNvPr>
            <p:cNvSpPr/>
            <p:nvPr/>
          </p:nvSpPr>
          <p:spPr>
            <a:xfrm>
              <a:off x="876002" y="4930617"/>
              <a:ext cx="6365796" cy="317539"/>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الأدبيات ذات الصلة بالأنشطة الاتصالية الإلكترونية للعلاقات العامة</a:t>
              </a:r>
              <a:endParaRPr lang="en-US" sz="1600" dirty="0">
                <a:latin typeface="Alexandria" pitchFamily="2" charset="-78"/>
                <a:cs typeface="Alexandria" pitchFamily="2" charset="-78"/>
              </a:endParaRPr>
            </a:p>
          </p:txBody>
        </p:sp>
        <p:pic>
          <p:nvPicPr>
            <p:cNvPr id="31" name="Image 2" descr="preencoded.png">
              <a:extLst>
                <a:ext uri="{FF2B5EF4-FFF2-40B4-BE49-F238E27FC236}">
                  <a16:creationId xmlns:a16="http://schemas.microsoft.com/office/drawing/2014/main" id="{BB0CE249-B679-B8E4-63E2-5EE177B9A7A9}"/>
                </a:ext>
              </a:extLst>
            </p:cNvPr>
            <p:cNvPicPr>
              <a:picLocks noChangeAspect="1"/>
            </p:cNvPicPr>
            <p:nvPr/>
          </p:nvPicPr>
          <p:blipFill>
            <a:blip r:embed="rId4"/>
            <a:stretch>
              <a:fillRect/>
            </a:stretch>
          </p:blipFill>
          <p:spPr>
            <a:xfrm>
              <a:off x="7357943" y="5598081"/>
              <a:ext cx="992267" cy="1190744"/>
            </a:xfrm>
            <a:prstGeom prst="rect">
              <a:avLst/>
            </a:prstGeom>
          </p:spPr>
        </p:pic>
        <p:sp>
          <p:nvSpPr>
            <p:cNvPr id="32" name="Text 6">
              <a:extLst>
                <a:ext uri="{FF2B5EF4-FFF2-40B4-BE49-F238E27FC236}">
                  <a16:creationId xmlns:a16="http://schemas.microsoft.com/office/drawing/2014/main" id="{47D70E39-423E-071A-3353-6FD0FA57BED6}"/>
                </a:ext>
              </a:extLst>
            </p:cNvPr>
            <p:cNvSpPr/>
            <p:nvPr/>
          </p:nvSpPr>
          <p:spPr>
            <a:xfrm>
              <a:off x="4678681" y="5509731"/>
              <a:ext cx="2480905" cy="310159"/>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المحور الثاني</a:t>
              </a:r>
              <a:endParaRPr lang="en-US" sz="1600" dirty="0">
                <a:latin typeface="Alexandria" pitchFamily="2" charset="-78"/>
                <a:cs typeface="Alexandria" pitchFamily="2" charset="-78"/>
              </a:endParaRPr>
            </a:p>
          </p:txBody>
        </p:sp>
        <p:sp>
          <p:nvSpPr>
            <p:cNvPr id="33" name="Text 7">
              <a:extLst>
                <a:ext uri="{FF2B5EF4-FFF2-40B4-BE49-F238E27FC236}">
                  <a16:creationId xmlns:a16="http://schemas.microsoft.com/office/drawing/2014/main" id="{4FB23A0A-14CC-206F-03C4-AB733E87C625}"/>
                </a:ext>
              </a:extLst>
            </p:cNvPr>
            <p:cNvSpPr/>
            <p:nvPr/>
          </p:nvSpPr>
          <p:spPr>
            <a:xfrm>
              <a:off x="793790" y="6225659"/>
              <a:ext cx="6365796"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الأدبيات ذات الصلة بالوعي والانتماء المؤسسي</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35913508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B8AA3C-9B37-5B8B-7B8D-431C4312BDB0}"/>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A793B958-51AB-9CA5-B504-CA41CBCE965C}"/>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D75361A-BD4C-E930-AA77-330A2923D92D}"/>
              </a:ext>
            </a:extLst>
          </p:cNvPr>
          <p:cNvSpPr/>
          <p:nvPr/>
        </p:nvSpPr>
        <p:spPr>
          <a:xfrm>
            <a:off x="272637" y="1005349"/>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9EA3888-6FC8-018F-2055-7FAABE4361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3F0534D-F0C2-16B1-EF12-1224C7CB4FB1}"/>
              </a:ext>
            </a:extLst>
          </p:cNvPr>
          <p:cNvSpPr txBox="1"/>
          <p:nvPr/>
        </p:nvSpPr>
        <p:spPr>
          <a:xfrm>
            <a:off x="3137023" y="282079"/>
            <a:ext cx="5917953"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إذا كان هذا هو ما تبحث عنه ، فعندئذ، قم بـــ:</a:t>
            </a:r>
          </a:p>
        </p:txBody>
      </p:sp>
      <p:pic>
        <p:nvPicPr>
          <p:cNvPr id="4" name="Picture 3">
            <a:extLst>
              <a:ext uri="{FF2B5EF4-FFF2-40B4-BE49-F238E27FC236}">
                <a16:creationId xmlns:a16="http://schemas.microsoft.com/office/drawing/2014/main" id="{BBFD5E48-154A-A02F-24A4-4331EDA54208}"/>
              </a:ext>
            </a:extLst>
          </p:cNvPr>
          <p:cNvPicPr>
            <a:picLocks noChangeAspect="1"/>
          </p:cNvPicPr>
          <p:nvPr/>
        </p:nvPicPr>
        <p:blipFill>
          <a:blip r:embed="rId3"/>
          <a:stretch>
            <a:fillRect/>
          </a:stretch>
        </p:blipFill>
        <p:spPr>
          <a:xfrm>
            <a:off x="453482" y="1268503"/>
            <a:ext cx="3466136" cy="51992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Text 3">
            <a:extLst>
              <a:ext uri="{FF2B5EF4-FFF2-40B4-BE49-F238E27FC236}">
                <a16:creationId xmlns:a16="http://schemas.microsoft.com/office/drawing/2014/main" id="{229688B6-B0E9-D5C8-D87C-8310F731421B}"/>
              </a:ext>
            </a:extLst>
          </p:cNvPr>
          <p:cNvSpPr/>
          <p:nvPr/>
        </p:nvSpPr>
        <p:spPr>
          <a:xfrm>
            <a:off x="5414695" y="2126656"/>
            <a:ext cx="6323823" cy="3012743"/>
          </a:xfrm>
          <a:prstGeom prst="rect">
            <a:avLst/>
          </a:prstGeom>
          <a:noFill/>
          <a:ln/>
        </p:spPr>
        <p:txBody>
          <a:bodyPr wrap="square" lIns="0" tIns="0" rIns="0" bIns="0" rtlCol="0" anchor="t"/>
          <a:lstStyle/>
          <a:p>
            <a:pPr marL="342900" indent="-342900" algn="just" rtl="1">
              <a:lnSpc>
                <a:spcPct val="200000"/>
              </a:lnSpc>
              <a:buSzPct val="100000"/>
              <a:buChar char="•"/>
            </a:pPr>
            <a:r>
              <a:rPr lang="ar-EG" sz="1600">
                <a:solidFill>
                  <a:srgbClr val="49495A"/>
                </a:solidFill>
                <a:latin typeface="Alexandria" pitchFamily="2" charset="-78"/>
                <a:ea typeface="Open Sans" pitchFamily="34" charset="-122"/>
                <a:cs typeface="Alexandria" pitchFamily="2" charset="-78"/>
              </a:rPr>
              <a:t>قراءة المستند بالكامل.</a:t>
            </a:r>
          </a:p>
          <a:p>
            <a:pPr marL="342900" indent="-342900" algn="just" rtl="1">
              <a:lnSpc>
                <a:spcPct val="200000"/>
              </a:lnSpc>
              <a:buSzPct val="100000"/>
              <a:buChar char="•"/>
            </a:pPr>
            <a:r>
              <a:rPr lang="ar-EG" sz="1600">
                <a:solidFill>
                  <a:srgbClr val="49495A"/>
                </a:solidFill>
                <a:latin typeface="Alexandria" pitchFamily="2" charset="-78"/>
                <a:ea typeface="Open Sans" pitchFamily="34" charset="-122"/>
                <a:cs typeface="Alexandria" pitchFamily="2" charset="-78"/>
              </a:rPr>
              <a:t> تحديد الموضوع الرئيسي الذي تقوم عليه الحجج.</a:t>
            </a:r>
          </a:p>
          <a:p>
            <a:pPr marL="342900" indent="-342900" algn="just" rtl="1">
              <a:lnSpc>
                <a:spcPct val="200000"/>
              </a:lnSpc>
              <a:buSzPct val="100000"/>
              <a:buChar char="•"/>
            </a:pPr>
            <a:r>
              <a:rPr lang="ar-EG" sz="1600">
                <a:solidFill>
                  <a:srgbClr val="49495A"/>
                </a:solidFill>
                <a:latin typeface="Alexandria" pitchFamily="2" charset="-78"/>
                <a:ea typeface="Open Sans" pitchFamily="34" charset="-122"/>
                <a:cs typeface="Alexandria" pitchFamily="2" charset="-78"/>
              </a:rPr>
              <a:t> تسليط الضوء على أهم الأجزاء.</a:t>
            </a:r>
          </a:p>
          <a:p>
            <a:pPr marL="342900" indent="-342900" algn="just" rtl="1">
              <a:lnSpc>
                <a:spcPct val="200000"/>
              </a:lnSpc>
              <a:buSzPct val="100000"/>
              <a:buChar char="•"/>
            </a:pPr>
            <a:r>
              <a:rPr lang="ar-EG" sz="1600">
                <a:solidFill>
                  <a:srgbClr val="49495A"/>
                </a:solidFill>
                <a:latin typeface="Alexandria" pitchFamily="2" charset="-78"/>
                <a:ea typeface="Open Sans" pitchFamily="34" charset="-122"/>
                <a:cs typeface="Alexandria" pitchFamily="2" charset="-78"/>
              </a:rPr>
              <a:t> تدوين ملاحظاتك الخاصة.</a:t>
            </a:r>
          </a:p>
          <a:p>
            <a:pPr marL="342900" indent="-342900" algn="just" rtl="1">
              <a:lnSpc>
                <a:spcPct val="200000"/>
              </a:lnSpc>
              <a:buSzPct val="100000"/>
              <a:buChar char="•"/>
            </a:pPr>
            <a:r>
              <a:rPr lang="ar-EG" sz="1600">
                <a:solidFill>
                  <a:srgbClr val="49495A"/>
                </a:solidFill>
                <a:latin typeface="Alexandria" pitchFamily="2" charset="-78"/>
                <a:ea typeface="Open Sans" pitchFamily="34" charset="-122"/>
                <a:cs typeface="Alexandria" pitchFamily="2" charset="-78"/>
              </a:rPr>
              <a:t> استخدم الخرائط الذهنية لربط المعلومات بأفكارك.</a:t>
            </a:r>
            <a:endParaRPr lang="ar-EG" sz="1600" dirty="0">
              <a:solidFill>
                <a:srgbClr val="49495A"/>
              </a:solidFill>
              <a:latin typeface="Alexandria" pitchFamily="2" charset="-78"/>
              <a:ea typeface="Open Sans" pitchFamily="34" charset="-122"/>
              <a:cs typeface="Alexandria" pitchFamily="2" charset="-78"/>
            </a:endParaRPr>
          </a:p>
        </p:txBody>
      </p:sp>
      <p:sp>
        <p:nvSpPr>
          <p:cNvPr id="12" name="Text 6">
            <a:extLst>
              <a:ext uri="{FF2B5EF4-FFF2-40B4-BE49-F238E27FC236}">
                <a16:creationId xmlns:a16="http://schemas.microsoft.com/office/drawing/2014/main" id="{EE4512BD-F35E-D665-4686-A4FCF263F803}"/>
              </a:ext>
            </a:extLst>
          </p:cNvPr>
          <p:cNvSpPr/>
          <p:nvPr/>
        </p:nvSpPr>
        <p:spPr>
          <a:xfrm>
            <a:off x="9440252" y="4614099"/>
            <a:ext cx="2169200" cy="525300"/>
          </a:xfrm>
          <a:prstGeom prst="rect">
            <a:avLst/>
          </a:prstGeom>
          <a:noFill/>
          <a:ln/>
        </p:spPr>
        <p:txBody>
          <a:bodyPr wrap="none" lIns="0" tIns="0" rIns="0" bIns="0" rtlCol="0" anchor="t"/>
          <a:lstStyle/>
          <a:p>
            <a:pPr marL="342900" indent="-342900" algn="just" rtl="1">
              <a:lnSpc>
                <a:spcPts val="2500"/>
              </a:lnSpc>
              <a:buSzPct val="100000"/>
              <a:buChar char="•"/>
            </a:pPr>
            <a:endParaRPr lang="en-US" sz="1600" dirty="0">
              <a:latin typeface="Alexandria" pitchFamily="2" charset="-78"/>
              <a:cs typeface="Alexandria" pitchFamily="2" charset="-78"/>
            </a:endParaRPr>
          </a:p>
        </p:txBody>
      </p:sp>
      <p:sp>
        <p:nvSpPr>
          <p:cNvPr id="36" name="Text 8">
            <a:extLst>
              <a:ext uri="{FF2B5EF4-FFF2-40B4-BE49-F238E27FC236}">
                <a16:creationId xmlns:a16="http://schemas.microsoft.com/office/drawing/2014/main" id="{9D1FAAB9-DD48-C027-8E4A-ABCF405E22DC}"/>
              </a:ext>
            </a:extLst>
          </p:cNvPr>
          <p:cNvSpPr/>
          <p:nvPr/>
        </p:nvSpPr>
        <p:spPr>
          <a:xfrm>
            <a:off x="8321775" y="3380360"/>
            <a:ext cx="3418124" cy="1050599"/>
          </a:xfrm>
          <a:prstGeom prst="rect">
            <a:avLst/>
          </a:prstGeom>
          <a:noFill/>
          <a:ln/>
        </p:spPr>
        <p:txBody>
          <a:bodyPr wrap="square" lIns="0" tIns="0" rIns="0" bIns="0" rtlCol="0" anchor="t"/>
          <a:lstStyle/>
          <a:p>
            <a:pPr marL="342900" indent="-342900" algn="just" rtl="1">
              <a:lnSpc>
                <a:spcPts val="2500"/>
              </a:lnSpc>
              <a:buSzPct val="100000"/>
              <a:buChar char="•"/>
            </a:pPr>
            <a:endParaRPr lang="en-US" sz="1600" dirty="0">
              <a:latin typeface="Alexandria" pitchFamily="2" charset="-78"/>
              <a:cs typeface="Alexandria" pitchFamily="2" charset="-78"/>
            </a:endParaRPr>
          </a:p>
        </p:txBody>
      </p:sp>
      <p:sp>
        <p:nvSpPr>
          <p:cNvPr id="39" name="Text 11">
            <a:extLst>
              <a:ext uri="{FF2B5EF4-FFF2-40B4-BE49-F238E27FC236}">
                <a16:creationId xmlns:a16="http://schemas.microsoft.com/office/drawing/2014/main" id="{0D603697-E08A-3E76-4A38-55C463379AAA}"/>
              </a:ext>
            </a:extLst>
          </p:cNvPr>
          <p:cNvSpPr/>
          <p:nvPr/>
        </p:nvSpPr>
        <p:spPr>
          <a:xfrm>
            <a:off x="9465292" y="4066144"/>
            <a:ext cx="2249567" cy="525300"/>
          </a:xfrm>
          <a:prstGeom prst="rect">
            <a:avLst/>
          </a:prstGeom>
          <a:noFill/>
          <a:ln/>
        </p:spPr>
        <p:txBody>
          <a:bodyPr wrap="none" lIns="0" tIns="0" rIns="0" bIns="0" rtlCol="0" anchor="t"/>
          <a:lstStyle/>
          <a:p>
            <a:pPr marL="342900" indent="-342900" algn="just" rtl="1">
              <a:lnSpc>
                <a:spcPts val="2500"/>
              </a:lnSpc>
              <a:buSzPct val="100000"/>
              <a:buChar char="•"/>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2627325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EAA470-437A-AACA-391B-42005A8CB0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4C90C4-72E7-44A9-7A93-CFF1C990D1AB}"/>
              </a:ext>
            </a:extLst>
          </p:cNvPr>
          <p:cNvSpPr/>
          <p:nvPr/>
        </p:nvSpPr>
        <p:spPr>
          <a:xfrm>
            <a:off x="777766"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BA71466-2E3C-B97C-AACF-74736A9BC437}"/>
              </a:ext>
            </a:extLst>
          </p:cNvPr>
          <p:cNvSpPr txBox="1"/>
          <p:nvPr/>
        </p:nvSpPr>
        <p:spPr>
          <a:xfrm>
            <a:off x="3633260" y="581453"/>
            <a:ext cx="5631365"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معايير نقد </a:t>
            </a:r>
            <a:r>
              <a:rPr lang="ar-EG" sz="2000" b="1">
                <a:latin typeface="Alexandria" pitchFamily="2" charset="-78"/>
                <a:cs typeface="Alexandria" pitchFamily="2" charset="-78"/>
              </a:rPr>
              <a:t>الدراسات السابقة المستخدمة </a:t>
            </a:r>
            <a:r>
              <a:rPr lang="ar-EG" sz="2000" b="1" dirty="0">
                <a:solidFill>
                  <a:srgbClr val="FF0000"/>
                </a:solidFill>
                <a:latin typeface="Alexandria" pitchFamily="2" charset="-78"/>
                <a:cs typeface="Alexandria" pitchFamily="2" charset="-78"/>
              </a:rPr>
              <a:t>في دراستك</a:t>
            </a:r>
            <a:endParaRPr lang="en-US" sz="2000" b="1" dirty="0">
              <a:solidFill>
                <a:srgbClr val="FF0000"/>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583A3CD4-4868-176E-E9D9-5342B2119B8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1254519-1DA6-D873-3BB5-6296C8FC926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878C2-3C65-C0DC-B75B-92E73EB99CF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DAB67D4-E019-377C-BD18-32E83F017238}"/>
              </a:ext>
            </a:extLst>
          </p:cNvPr>
          <p:cNvSpPr txBox="1"/>
          <p:nvPr/>
        </p:nvSpPr>
        <p:spPr>
          <a:xfrm>
            <a:off x="777766" y="1926584"/>
            <a:ext cx="10541000" cy="3955442"/>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توضيح وبيان مدى بحث ودراسة المشكلة.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قرب الدراسات السابقة من المجال الموضوعي لمشكلة الدراسة.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قرب الدراسات السابقة من المجال المكاني لمشكلة الدراسة.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قرب الدراسات السابقة من المجال الزماني لمشكلة الدراسة.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حداثة الدراسات السابقة.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علاقة الدراسات السابقة بالمجال الذي طبقت عليه الدراسة.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وجود دراسات بلغات أجنبية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عدد الدراسات السابقة مناسب </a:t>
            </a:r>
          </a:p>
        </p:txBody>
      </p:sp>
      <p:sp>
        <p:nvSpPr>
          <p:cNvPr id="4" name="TextBox 3">
            <a:extLst>
              <a:ext uri="{FF2B5EF4-FFF2-40B4-BE49-F238E27FC236}">
                <a16:creationId xmlns:a16="http://schemas.microsoft.com/office/drawing/2014/main" id="{BDD3CCB3-6CE4-8B9C-CD98-D38EF8A3178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3E9C551-C9EE-E68A-8067-939E43F33D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BA07759-D6C0-871E-4140-5902DD401014}"/>
              </a:ext>
            </a:extLst>
          </p:cNvPr>
          <p:cNvPicPr>
            <a:picLocks noChangeAspect="1"/>
          </p:cNvPicPr>
          <p:nvPr/>
        </p:nvPicPr>
        <p:blipFill>
          <a:blip r:embed="rId3"/>
          <a:stretch>
            <a:fillRect/>
          </a:stretch>
        </p:blipFill>
        <p:spPr>
          <a:xfrm>
            <a:off x="873234" y="2155119"/>
            <a:ext cx="2480111" cy="37201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633109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0E89CF-8987-96D4-C3BF-866FA7B1B6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9BC735-AE7D-5C3C-7F25-769080F4A954}"/>
              </a:ext>
            </a:extLst>
          </p:cNvPr>
          <p:cNvSpPr/>
          <p:nvPr/>
        </p:nvSpPr>
        <p:spPr>
          <a:xfrm>
            <a:off x="777766"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59748CB-5141-7F40-B806-B060C4D00C3B}"/>
              </a:ext>
            </a:extLst>
          </p:cNvPr>
          <p:cNvSpPr txBox="1"/>
          <p:nvPr/>
        </p:nvSpPr>
        <p:spPr>
          <a:xfrm>
            <a:off x="3434576" y="581453"/>
            <a:ext cx="5830049" cy="707886"/>
          </a:xfrm>
          <a:prstGeom prst="rect">
            <a:avLst/>
          </a:prstGeom>
          <a:noFill/>
        </p:spPr>
        <p:txBody>
          <a:bodyPr wrap="square" rtlCol="0">
            <a:spAutoFit/>
          </a:bodyPr>
          <a:lstStyle/>
          <a:p>
            <a:pPr algn="ctr"/>
            <a:r>
              <a:rPr lang="ar-EG" sz="2000" b="1">
                <a:latin typeface="Alexandria" pitchFamily="2" charset="-78"/>
                <a:cs typeface="Alexandria" pitchFamily="2" charset="-78"/>
              </a:rPr>
              <a:t>تابع معايير </a:t>
            </a:r>
            <a:r>
              <a:rPr lang="ar-EG" sz="2000" b="1" dirty="0">
                <a:latin typeface="Alexandria" pitchFamily="2" charset="-78"/>
                <a:cs typeface="Alexandria" pitchFamily="2" charset="-78"/>
              </a:rPr>
              <a:t>نقد </a:t>
            </a:r>
            <a:r>
              <a:rPr lang="ar-EG" sz="2000" b="1">
                <a:latin typeface="Alexandria" pitchFamily="2" charset="-78"/>
                <a:cs typeface="Alexandria" pitchFamily="2" charset="-78"/>
              </a:rPr>
              <a:t>الدراسات السابقة المستخدمة </a:t>
            </a:r>
            <a:r>
              <a:rPr lang="ar-EG" sz="2000" b="1" dirty="0">
                <a:solidFill>
                  <a:srgbClr val="FF0000"/>
                </a:solidFill>
                <a:latin typeface="Alexandria" pitchFamily="2" charset="-78"/>
                <a:cs typeface="Alexandria" pitchFamily="2" charset="-78"/>
              </a:rPr>
              <a:t>في دراستك</a:t>
            </a:r>
            <a:endParaRPr lang="en-US" sz="2000" b="1" dirty="0">
              <a:solidFill>
                <a:srgbClr val="FF0000"/>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FE4DDBD2-B159-C22B-B79F-73A044D900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7E12432-D141-7A94-399E-E18F25324B5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DDB4781-F185-F0F3-E6E1-4AB217F98B1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287D7CE-CACF-6AF2-FFDA-3D3B5A2BD10C}"/>
              </a:ext>
            </a:extLst>
          </p:cNvPr>
          <p:cNvSpPr txBox="1"/>
          <p:nvPr/>
        </p:nvSpPr>
        <p:spPr>
          <a:xfrm>
            <a:off x="777766" y="1926584"/>
            <a:ext cx="10541000" cy="3955442"/>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a:latin typeface="Alexandria" pitchFamily="2" charset="-78"/>
                <a:cs typeface="Alexandria" pitchFamily="2" charset="-78"/>
              </a:rPr>
              <a:t>عرض الدراسات السابقة بتسلسل زمني.</a:t>
            </a:r>
          </a:p>
          <a:p>
            <a:pPr marL="285750" indent="-285750" algn="just" rtl="1">
              <a:lnSpc>
                <a:spcPct val="200000"/>
              </a:lnSpc>
              <a:buFont typeface="Wingdings" panose="05000000000000000000" pitchFamily="2" charset="2"/>
              <a:buChar char="ü"/>
            </a:pPr>
            <a:r>
              <a:rPr lang="ar-EG" sz="1600">
                <a:latin typeface="Alexandria" pitchFamily="2" charset="-78"/>
                <a:cs typeface="Alexandria" pitchFamily="2" charset="-78"/>
              </a:rPr>
              <a:t>تقسيم الدراسات السابقة حسب متغيرات الدراسة الحالية. </a:t>
            </a:r>
          </a:p>
          <a:p>
            <a:pPr marL="285750" indent="-285750" algn="just" rtl="1">
              <a:lnSpc>
                <a:spcPct val="200000"/>
              </a:lnSpc>
              <a:buFont typeface="Wingdings" panose="05000000000000000000" pitchFamily="2" charset="2"/>
              <a:buChar char="ü"/>
            </a:pPr>
            <a:r>
              <a:rPr lang="ar-EG" sz="1600">
                <a:latin typeface="Alexandria" pitchFamily="2" charset="-78"/>
                <a:cs typeface="Alexandria" pitchFamily="2" charset="-78"/>
              </a:rPr>
              <a:t>استخدام الباحث أسلوب موحد في عرض الدراسات السابقة. </a:t>
            </a:r>
          </a:p>
          <a:p>
            <a:pPr marL="285750" indent="-285750" algn="just" rtl="1">
              <a:lnSpc>
                <a:spcPct val="200000"/>
              </a:lnSpc>
              <a:buFont typeface="Wingdings" panose="05000000000000000000" pitchFamily="2" charset="2"/>
              <a:buChar char="ü"/>
            </a:pPr>
            <a:r>
              <a:rPr lang="ar-EG" sz="1600">
                <a:latin typeface="Alexandria" pitchFamily="2" charset="-78"/>
                <a:cs typeface="Alexandria" pitchFamily="2" charset="-78"/>
              </a:rPr>
              <a:t>عرض اسم الباحث.</a:t>
            </a:r>
          </a:p>
          <a:p>
            <a:pPr marL="285750" indent="-285750" algn="just" rtl="1">
              <a:lnSpc>
                <a:spcPct val="200000"/>
              </a:lnSpc>
              <a:buFont typeface="Wingdings" panose="05000000000000000000" pitchFamily="2" charset="2"/>
              <a:buChar char="ü"/>
            </a:pPr>
            <a:r>
              <a:rPr lang="ar-EG" sz="1600">
                <a:latin typeface="Alexandria" pitchFamily="2" charset="-78"/>
                <a:cs typeface="Alexandria" pitchFamily="2" charset="-78"/>
              </a:rPr>
              <a:t>عرض سنة إجراء الدراسة السابقة.</a:t>
            </a:r>
          </a:p>
          <a:p>
            <a:pPr marL="285750" indent="-285750" algn="just" rtl="1">
              <a:lnSpc>
                <a:spcPct val="200000"/>
              </a:lnSpc>
              <a:buFont typeface="Wingdings" panose="05000000000000000000" pitchFamily="2" charset="2"/>
              <a:buChar char="ü"/>
            </a:pPr>
            <a:r>
              <a:rPr lang="ar-EG" sz="1600">
                <a:latin typeface="Alexandria" pitchFamily="2" charset="-78"/>
                <a:cs typeface="Alexandria" pitchFamily="2" charset="-78"/>
              </a:rPr>
              <a:t>عرض الهدف من إجراء الدراسة السابقة.</a:t>
            </a:r>
          </a:p>
          <a:p>
            <a:pPr marL="285750" indent="-285750" algn="just" rtl="1">
              <a:lnSpc>
                <a:spcPct val="200000"/>
              </a:lnSpc>
              <a:buFont typeface="Wingdings" panose="05000000000000000000" pitchFamily="2" charset="2"/>
              <a:buChar char="ü"/>
            </a:pPr>
            <a:r>
              <a:rPr lang="ar-EG" sz="1600">
                <a:latin typeface="Alexandria" pitchFamily="2" charset="-78"/>
                <a:cs typeface="Alexandria" pitchFamily="2" charset="-78"/>
              </a:rPr>
              <a:t>عرض منهج الدراسة السابقة.</a:t>
            </a:r>
          </a:p>
          <a:p>
            <a:pPr marL="285750" indent="-285750" algn="just" rtl="1">
              <a:lnSpc>
                <a:spcPct val="200000"/>
              </a:lnSpc>
              <a:buFont typeface="Wingdings" panose="05000000000000000000" pitchFamily="2" charset="2"/>
              <a:buChar char="ü"/>
            </a:pPr>
            <a:r>
              <a:rPr lang="ar-EG" sz="1600">
                <a:latin typeface="Alexandria" pitchFamily="2" charset="-78"/>
                <a:cs typeface="Alexandria" pitchFamily="2" charset="-78"/>
              </a:rPr>
              <a:t>عرض مجتمع وعينة الدراسة السابقة.</a:t>
            </a: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5EB6C8B0-8B1B-2C98-A71D-51CA828A0BB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75A1C4C-D920-CA09-A42B-889B9E2093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A138E41-0868-25FE-2217-AD14587A5F90}"/>
              </a:ext>
            </a:extLst>
          </p:cNvPr>
          <p:cNvPicPr>
            <a:picLocks noChangeAspect="1"/>
          </p:cNvPicPr>
          <p:nvPr/>
        </p:nvPicPr>
        <p:blipFill>
          <a:blip r:embed="rId3"/>
          <a:stretch>
            <a:fillRect/>
          </a:stretch>
        </p:blipFill>
        <p:spPr>
          <a:xfrm>
            <a:off x="942308" y="2283167"/>
            <a:ext cx="3598859" cy="35988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23259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617020-4428-0C41-B4AD-CA43555C58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CDC7DC-D206-C519-ED61-96F4FB2AF127}"/>
              </a:ext>
            </a:extLst>
          </p:cNvPr>
          <p:cNvSpPr/>
          <p:nvPr/>
        </p:nvSpPr>
        <p:spPr>
          <a:xfrm>
            <a:off x="777766"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C08442C-0AF1-86F0-9224-B1AF7E5A1C6B}"/>
              </a:ext>
            </a:extLst>
          </p:cNvPr>
          <p:cNvSpPr txBox="1"/>
          <p:nvPr/>
        </p:nvSpPr>
        <p:spPr>
          <a:xfrm>
            <a:off x="3434576" y="581453"/>
            <a:ext cx="5830049" cy="707886"/>
          </a:xfrm>
          <a:prstGeom prst="rect">
            <a:avLst/>
          </a:prstGeom>
          <a:noFill/>
        </p:spPr>
        <p:txBody>
          <a:bodyPr wrap="square" rtlCol="0">
            <a:spAutoFit/>
          </a:bodyPr>
          <a:lstStyle/>
          <a:p>
            <a:pPr algn="ctr"/>
            <a:r>
              <a:rPr lang="ar-EG" sz="2000" b="1">
                <a:latin typeface="Alexandria" pitchFamily="2" charset="-78"/>
                <a:cs typeface="Alexandria" pitchFamily="2" charset="-78"/>
              </a:rPr>
              <a:t>تابع معايير </a:t>
            </a:r>
            <a:r>
              <a:rPr lang="ar-EG" sz="2000" b="1" dirty="0">
                <a:latin typeface="Alexandria" pitchFamily="2" charset="-78"/>
                <a:cs typeface="Alexandria" pitchFamily="2" charset="-78"/>
              </a:rPr>
              <a:t>نقد </a:t>
            </a:r>
            <a:r>
              <a:rPr lang="ar-EG" sz="2000" b="1">
                <a:latin typeface="Alexandria" pitchFamily="2" charset="-78"/>
                <a:cs typeface="Alexandria" pitchFamily="2" charset="-78"/>
              </a:rPr>
              <a:t>الدراسات السابقة المستخدمة </a:t>
            </a:r>
            <a:r>
              <a:rPr lang="ar-EG" sz="2000" b="1" dirty="0">
                <a:solidFill>
                  <a:srgbClr val="FF0000"/>
                </a:solidFill>
                <a:latin typeface="Alexandria" pitchFamily="2" charset="-78"/>
                <a:cs typeface="Alexandria" pitchFamily="2" charset="-78"/>
              </a:rPr>
              <a:t>في دراستك</a:t>
            </a:r>
            <a:endParaRPr lang="en-US" sz="2000" b="1" dirty="0">
              <a:solidFill>
                <a:srgbClr val="FF0000"/>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152B53FE-A8A0-B5ED-D878-602BA392361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AC05A90-B395-1334-919A-DF6CEFA946A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8BE77BF-38BF-2B2B-E6F5-077CF856059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F584133-E702-656A-810C-8AD253F472D0}"/>
              </a:ext>
            </a:extLst>
          </p:cNvPr>
          <p:cNvSpPr txBox="1"/>
          <p:nvPr/>
        </p:nvSpPr>
        <p:spPr>
          <a:xfrm>
            <a:off x="777766" y="1926584"/>
            <a:ext cx="10541000" cy="3955442"/>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a:latin typeface="Alexandria" pitchFamily="2" charset="-78"/>
                <a:cs typeface="Alexandria" pitchFamily="2" charset="-78"/>
              </a:rPr>
              <a:t>عرض الأساليب الإحصائية للدراسة السابقة  </a:t>
            </a:r>
          </a:p>
          <a:p>
            <a:pPr marL="285750" indent="-285750" algn="just" rtl="1">
              <a:lnSpc>
                <a:spcPct val="200000"/>
              </a:lnSpc>
              <a:buFont typeface="Wingdings" panose="05000000000000000000" pitchFamily="2" charset="2"/>
              <a:buChar char="ü"/>
            </a:pPr>
            <a:r>
              <a:rPr lang="ar-EG" sz="1600">
                <a:latin typeface="Alexandria" pitchFamily="2" charset="-78"/>
                <a:cs typeface="Alexandria" pitchFamily="2" charset="-78"/>
              </a:rPr>
              <a:t>عرض أهم النتائج والتوصيات ذات العلاقة بموضوع الدراسة الحالية </a:t>
            </a:r>
          </a:p>
          <a:p>
            <a:pPr marL="285750" indent="-285750" algn="just" rtl="1">
              <a:lnSpc>
                <a:spcPct val="200000"/>
              </a:lnSpc>
              <a:buFont typeface="Wingdings" panose="05000000000000000000" pitchFamily="2" charset="2"/>
              <a:buChar char="ü"/>
            </a:pPr>
            <a:r>
              <a:rPr lang="ar-EG" sz="1600">
                <a:latin typeface="Alexandria" pitchFamily="2" charset="-78"/>
                <a:cs typeface="Alexandria" pitchFamily="2" charset="-78"/>
              </a:rPr>
              <a:t>وصف مدى ارتباط كل دراسة سابقة بالدراسة الحالية </a:t>
            </a:r>
          </a:p>
          <a:p>
            <a:pPr marL="285750" indent="-285750" algn="just" rtl="1">
              <a:lnSpc>
                <a:spcPct val="200000"/>
              </a:lnSpc>
              <a:buFont typeface="Wingdings" panose="05000000000000000000" pitchFamily="2" charset="2"/>
              <a:buChar char="ü"/>
            </a:pPr>
            <a:r>
              <a:rPr lang="ar-EG" sz="1600">
                <a:latin typeface="Alexandria" pitchFamily="2" charset="-78"/>
                <a:cs typeface="Alexandria" pitchFamily="2" charset="-78"/>
              </a:rPr>
              <a:t>توضيح جوانب القوة والضعف في كل دراسة سابقة </a:t>
            </a:r>
          </a:p>
          <a:p>
            <a:pPr marL="285750" indent="-285750" algn="just" rtl="1">
              <a:lnSpc>
                <a:spcPct val="200000"/>
              </a:lnSpc>
              <a:buFont typeface="Wingdings" panose="05000000000000000000" pitchFamily="2" charset="2"/>
              <a:buChar char="ü"/>
            </a:pPr>
            <a:r>
              <a:rPr lang="ar-EG" sz="1600">
                <a:latin typeface="Alexandria" pitchFamily="2" charset="-78"/>
                <a:cs typeface="Alexandria" pitchFamily="2" charset="-78"/>
              </a:rPr>
              <a:t>توضيح أثر الدراسة الحالية في معالجة جوانب الضعف  </a:t>
            </a:r>
          </a:p>
          <a:p>
            <a:pPr marL="285750" indent="-285750" algn="just" rtl="1">
              <a:lnSpc>
                <a:spcPct val="200000"/>
              </a:lnSpc>
              <a:buFont typeface="Wingdings" panose="05000000000000000000" pitchFamily="2" charset="2"/>
              <a:buChar char="ü"/>
            </a:pPr>
            <a:r>
              <a:rPr lang="ar-EG" sz="1600">
                <a:latin typeface="Alexandria" pitchFamily="2" charset="-78"/>
                <a:cs typeface="Alexandria" pitchFamily="2" charset="-78"/>
              </a:rPr>
              <a:t>عرض أوجه الإفادة من الدراسات السابقة </a:t>
            </a:r>
          </a:p>
          <a:p>
            <a:pPr marL="285750" indent="-285750" algn="just" rtl="1">
              <a:lnSpc>
                <a:spcPct val="200000"/>
              </a:lnSpc>
              <a:buFont typeface="Wingdings" panose="05000000000000000000" pitchFamily="2" charset="2"/>
              <a:buChar char="ü"/>
            </a:pPr>
            <a:r>
              <a:rPr lang="ar-EG" sz="1600">
                <a:latin typeface="Alexandria" pitchFamily="2" charset="-78"/>
                <a:cs typeface="Alexandria" pitchFamily="2" charset="-78"/>
              </a:rPr>
              <a:t>توضيح جوانب الاتفاق والاختلاف بين الدراسة الحالية والدراسات السابقة </a:t>
            </a:r>
          </a:p>
          <a:p>
            <a:pPr marL="285750" indent="-285750" algn="just" rtl="1">
              <a:lnSpc>
                <a:spcPct val="200000"/>
              </a:lnSpc>
              <a:buFont typeface="Wingdings" panose="05000000000000000000" pitchFamily="2" charset="2"/>
              <a:buChar char="ü"/>
            </a:pPr>
            <a:r>
              <a:rPr lang="ar-EG" sz="1600">
                <a:latin typeface="Alexandria" pitchFamily="2" charset="-78"/>
                <a:cs typeface="Alexandria" pitchFamily="2" charset="-78"/>
              </a:rPr>
              <a:t>مدى شمولية الدراسات السابقة لموضوع المشكلة </a:t>
            </a:r>
          </a:p>
        </p:txBody>
      </p:sp>
      <p:sp>
        <p:nvSpPr>
          <p:cNvPr id="4" name="TextBox 3">
            <a:extLst>
              <a:ext uri="{FF2B5EF4-FFF2-40B4-BE49-F238E27FC236}">
                <a16:creationId xmlns:a16="http://schemas.microsoft.com/office/drawing/2014/main" id="{795FEA4B-782E-1115-AC04-8FB1A6EF51F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DA592C3-A4B1-CECB-E5D6-1F755174F5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92901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F9C597-91E5-DF84-C374-37279A95FA0D}"/>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9C867E47-C7E5-790F-B6B9-2FBB976273E7}"/>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5D6E280-8BF7-2185-2F32-94B5765760F4}"/>
              </a:ext>
            </a:extLst>
          </p:cNvPr>
          <p:cNvSpPr/>
          <p:nvPr/>
        </p:nvSpPr>
        <p:spPr>
          <a:xfrm>
            <a:off x="180431" y="128344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96A27D1-9A84-A445-0B9B-CA46B24E4C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A421002-64D2-BCF4-2E9B-1A4B42434974}"/>
              </a:ext>
            </a:extLst>
          </p:cNvPr>
          <p:cNvSpPr txBox="1"/>
          <p:nvPr/>
        </p:nvSpPr>
        <p:spPr>
          <a:xfrm>
            <a:off x="2601667" y="282079"/>
            <a:ext cx="7233710"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تقييم الادبيات (الدراسات السابقة) التي سوف أعتمد عليها</a:t>
            </a:r>
          </a:p>
        </p:txBody>
      </p:sp>
      <p:grpSp>
        <p:nvGrpSpPr>
          <p:cNvPr id="2" name="Group 1">
            <a:extLst>
              <a:ext uri="{FF2B5EF4-FFF2-40B4-BE49-F238E27FC236}">
                <a16:creationId xmlns:a16="http://schemas.microsoft.com/office/drawing/2014/main" id="{9CBE6897-A237-0651-0818-418AA62875E7}"/>
              </a:ext>
            </a:extLst>
          </p:cNvPr>
          <p:cNvGrpSpPr/>
          <p:nvPr/>
        </p:nvGrpSpPr>
        <p:grpSpPr>
          <a:xfrm>
            <a:off x="356839" y="1283440"/>
            <a:ext cx="11351941" cy="5061604"/>
            <a:chOff x="793790" y="2330053"/>
            <a:chExt cx="13042821" cy="3569375"/>
          </a:xfrm>
          <a:solidFill>
            <a:schemeClr val="bg2"/>
          </a:solidFill>
        </p:grpSpPr>
        <p:sp>
          <p:nvSpPr>
            <p:cNvPr id="4" name="Text 0">
              <a:extLst>
                <a:ext uri="{FF2B5EF4-FFF2-40B4-BE49-F238E27FC236}">
                  <a16:creationId xmlns:a16="http://schemas.microsoft.com/office/drawing/2014/main" id="{AE580A3F-8A13-8D3D-ADE5-4A000DDC45D6}"/>
                </a:ext>
              </a:extLst>
            </p:cNvPr>
            <p:cNvSpPr/>
            <p:nvPr/>
          </p:nvSpPr>
          <p:spPr>
            <a:xfrm>
              <a:off x="8874800" y="2330053"/>
              <a:ext cx="4961811" cy="620078"/>
            </a:xfrm>
            <a:prstGeom prst="rect">
              <a:avLst/>
            </a:prstGeom>
            <a:grpFill/>
            <a:ln/>
          </p:spPr>
          <p:txBody>
            <a:bodyPr wrap="none" lIns="0" tIns="0" rIns="0" bIns="0" rtlCol="0" anchor="t"/>
            <a:lstStyle/>
            <a:p>
              <a:pPr marL="0" indent="0" algn="r" rtl="1">
                <a:lnSpc>
                  <a:spcPts val="4850"/>
                </a:lnSpc>
                <a:buNone/>
              </a:pPr>
              <a:r>
                <a:rPr lang="en-US" sz="2000" b="1" dirty="0">
                  <a:solidFill>
                    <a:srgbClr val="403CCF"/>
                  </a:solidFill>
                  <a:latin typeface="Alexandria" pitchFamily="2" charset="-78"/>
                  <a:ea typeface="Libre Baskerville" pitchFamily="34" charset="-122"/>
                  <a:cs typeface="Alexandria" pitchFamily="2" charset="-78"/>
                </a:rPr>
                <a:t>تقييم العنوان والملخص</a:t>
              </a:r>
              <a:endParaRPr lang="en-US" sz="2000" b="1" dirty="0">
                <a:latin typeface="Alexandria" pitchFamily="2" charset="-78"/>
                <a:cs typeface="Alexandria" pitchFamily="2" charset="-78"/>
              </a:endParaRPr>
            </a:p>
          </p:txBody>
        </p:sp>
        <p:sp>
          <p:nvSpPr>
            <p:cNvPr id="6" name="Shape 1">
              <a:extLst>
                <a:ext uri="{FF2B5EF4-FFF2-40B4-BE49-F238E27FC236}">
                  <a16:creationId xmlns:a16="http://schemas.microsoft.com/office/drawing/2014/main" id="{25C2B7CD-13A3-3D35-7EE8-53419151993D}"/>
                </a:ext>
              </a:extLst>
            </p:cNvPr>
            <p:cNvSpPr/>
            <p:nvPr/>
          </p:nvSpPr>
          <p:spPr>
            <a:xfrm>
              <a:off x="793790" y="3346966"/>
              <a:ext cx="13042821" cy="2552462"/>
            </a:xfrm>
            <a:prstGeom prst="roundRect">
              <a:avLst>
                <a:gd name="adj" fmla="val 1166"/>
              </a:avLst>
            </a:prstGeom>
            <a:grpFill/>
            <a:ln/>
          </p:spPr>
          <p:txBody>
            <a:bodyPr/>
            <a:lstStyle/>
            <a:p>
              <a:endParaRPr lang="en-US" sz="1600">
                <a:latin typeface="Alexandria" pitchFamily="2" charset="-78"/>
                <a:cs typeface="Alexandria" pitchFamily="2" charset="-78"/>
              </a:endParaRPr>
            </a:p>
          </p:txBody>
        </p:sp>
        <p:sp>
          <p:nvSpPr>
            <p:cNvPr id="7" name="Shape 2">
              <a:extLst>
                <a:ext uri="{FF2B5EF4-FFF2-40B4-BE49-F238E27FC236}">
                  <a16:creationId xmlns:a16="http://schemas.microsoft.com/office/drawing/2014/main" id="{078A6208-5571-7AF6-A3D8-F39F0B25BE63}"/>
                </a:ext>
              </a:extLst>
            </p:cNvPr>
            <p:cNvSpPr/>
            <p:nvPr/>
          </p:nvSpPr>
          <p:spPr>
            <a:xfrm>
              <a:off x="7315200" y="3346966"/>
              <a:ext cx="6521410" cy="2552462"/>
            </a:xfrm>
            <a:prstGeom prst="roundRect">
              <a:avLst>
                <a:gd name="adj" fmla="val 1166"/>
              </a:avLst>
            </a:prstGeom>
            <a:grpFill/>
            <a:ln/>
          </p:spPr>
          <p:txBody>
            <a:bodyPr/>
            <a:lstStyle/>
            <a:p>
              <a:endParaRPr lang="en-US" sz="1600">
                <a:latin typeface="Alexandria" pitchFamily="2" charset="-78"/>
                <a:cs typeface="Alexandria" pitchFamily="2" charset="-78"/>
              </a:endParaRPr>
            </a:p>
          </p:txBody>
        </p:sp>
        <p:sp>
          <p:nvSpPr>
            <p:cNvPr id="8" name="Text 3">
              <a:extLst>
                <a:ext uri="{FF2B5EF4-FFF2-40B4-BE49-F238E27FC236}">
                  <a16:creationId xmlns:a16="http://schemas.microsoft.com/office/drawing/2014/main" id="{7C389030-9FE2-E3F8-AC1E-B7BEF1D08664}"/>
                </a:ext>
              </a:extLst>
            </p:cNvPr>
            <p:cNvSpPr/>
            <p:nvPr/>
          </p:nvSpPr>
          <p:spPr>
            <a:xfrm>
              <a:off x="11157347" y="3545324"/>
              <a:ext cx="2480905" cy="310158"/>
            </a:xfrm>
            <a:prstGeom prst="rect">
              <a:avLst/>
            </a:prstGeom>
            <a:grpFill/>
            <a:ln/>
          </p:spPr>
          <p:txBody>
            <a:bodyPr wrap="none" lIns="0" tIns="0" rIns="0" bIns="0" rtlCol="0" anchor="t"/>
            <a:lstStyle/>
            <a:p>
              <a:pPr marL="0" indent="0" algn="r" rtl="1">
                <a:lnSpc>
                  <a:spcPts val="2400"/>
                </a:lnSpc>
                <a:buNone/>
              </a:pPr>
              <a:r>
                <a:rPr lang="en-US" b="1" dirty="0">
                  <a:solidFill>
                    <a:srgbClr val="FF0000"/>
                  </a:solidFill>
                  <a:latin typeface="Alexandria" pitchFamily="2" charset="-78"/>
                  <a:ea typeface="Libre Baskerville" pitchFamily="34" charset="-122"/>
                  <a:cs typeface="Alexandria" pitchFamily="2" charset="-78"/>
                </a:rPr>
                <a:t>تقييم العنوان</a:t>
              </a:r>
              <a:endParaRPr lang="en-US" b="1" dirty="0">
                <a:solidFill>
                  <a:srgbClr val="FF0000"/>
                </a:solidFill>
                <a:latin typeface="Alexandria" pitchFamily="2" charset="-78"/>
                <a:cs typeface="Alexandria" pitchFamily="2" charset="-78"/>
              </a:endParaRPr>
            </a:p>
          </p:txBody>
        </p:sp>
        <p:sp>
          <p:nvSpPr>
            <p:cNvPr id="9" name="Text 4">
              <a:extLst>
                <a:ext uri="{FF2B5EF4-FFF2-40B4-BE49-F238E27FC236}">
                  <a16:creationId xmlns:a16="http://schemas.microsoft.com/office/drawing/2014/main" id="{C87FADDA-5C8F-AB09-73CB-E232A825EBF9}"/>
                </a:ext>
              </a:extLst>
            </p:cNvPr>
            <p:cNvSpPr/>
            <p:nvPr/>
          </p:nvSpPr>
          <p:spPr>
            <a:xfrm>
              <a:off x="7513558" y="3974544"/>
              <a:ext cx="6124694" cy="317540"/>
            </a:xfrm>
            <a:prstGeom prst="rect">
              <a:avLst/>
            </a:prstGeom>
            <a:grpFill/>
            <a:ln/>
          </p:spPr>
          <p:txBody>
            <a:bodyPr wrap="none" lIns="0" tIns="0" rIns="0" bIns="0" rtlCol="0" anchor="t"/>
            <a:lstStyle/>
            <a:p>
              <a:pPr marL="342900" indent="-342900" algn="r" rtl="1">
                <a:lnSpc>
                  <a:spcPts val="2500"/>
                </a:lnSpc>
                <a:buSzPct val="100000"/>
                <a:buChar char="•"/>
              </a:pPr>
              <a:r>
                <a:rPr lang="en-US" sz="1600" dirty="0">
                  <a:solidFill>
                    <a:srgbClr val="49495A"/>
                  </a:solidFill>
                  <a:latin typeface="Alexandria" pitchFamily="2" charset="-78"/>
                  <a:ea typeface="Open Sans" pitchFamily="34" charset="-122"/>
                  <a:cs typeface="Alexandria" pitchFamily="2" charset="-78"/>
                </a:rPr>
                <a:t>هل وصف العنوان الدراسة؟</a:t>
              </a:r>
              <a:endParaRPr lang="en-US" sz="1600" dirty="0">
                <a:latin typeface="Alexandria" pitchFamily="2" charset="-78"/>
                <a:cs typeface="Alexandria" pitchFamily="2" charset="-78"/>
              </a:endParaRPr>
            </a:p>
          </p:txBody>
        </p:sp>
        <p:sp>
          <p:nvSpPr>
            <p:cNvPr id="11" name="Text 6">
              <a:extLst>
                <a:ext uri="{FF2B5EF4-FFF2-40B4-BE49-F238E27FC236}">
                  <a16:creationId xmlns:a16="http://schemas.microsoft.com/office/drawing/2014/main" id="{2FCDB4CB-F646-2BB9-04E6-04519718E7C6}"/>
                </a:ext>
              </a:extLst>
            </p:cNvPr>
            <p:cNvSpPr/>
            <p:nvPr/>
          </p:nvSpPr>
          <p:spPr>
            <a:xfrm>
              <a:off x="7513558" y="4748451"/>
              <a:ext cx="6124694" cy="317540"/>
            </a:xfrm>
            <a:prstGeom prst="rect">
              <a:avLst/>
            </a:prstGeom>
            <a:grpFill/>
            <a:ln/>
          </p:spPr>
          <p:txBody>
            <a:bodyPr wrap="none" lIns="0" tIns="0" rIns="0" bIns="0" rtlCol="0" anchor="t"/>
            <a:lstStyle/>
            <a:p>
              <a:pPr marL="342900" indent="-342900" algn="r" rtl="1">
                <a:lnSpc>
                  <a:spcPts val="2500"/>
                </a:lnSpc>
                <a:buSzPct val="100000"/>
                <a:buChar char="•"/>
              </a:pPr>
              <a:endParaRPr lang="en-US" sz="1600" dirty="0">
                <a:latin typeface="Alexandria" pitchFamily="2" charset="-78"/>
                <a:cs typeface="Alexandria" pitchFamily="2" charset="-78"/>
              </a:endParaRPr>
            </a:p>
          </p:txBody>
        </p:sp>
        <p:sp>
          <p:nvSpPr>
            <p:cNvPr id="12" name="Shape 7">
              <a:extLst>
                <a:ext uri="{FF2B5EF4-FFF2-40B4-BE49-F238E27FC236}">
                  <a16:creationId xmlns:a16="http://schemas.microsoft.com/office/drawing/2014/main" id="{0A9D86EE-199B-E723-84E9-B8D13AE39298}"/>
                </a:ext>
              </a:extLst>
            </p:cNvPr>
            <p:cNvSpPr/>
            <p:nvPr/>
          </p:nvSpPr>
          <p:spPr>
            <a:xfrm>
              <a:off x="793790" y="3346966"/>
              <a:ext cx="6521410" cy="2552462"/>
            </a:xfrm>
            <a:prstGeom prst="rect">
              <a:avLst/>
            </a:prstGeom>
            <a:grpFill/>
            <a:ln/>
          </p:spPr>
          <p:txBody>
            <a:bodyPr/>
            <a:lstStyle/>
            <a:p>
              <a:endParaRPr lang="en-US" sz="1600">
                <a:latin typeface="Alexandria" pitchFamily="2" charset="-78"/>
                <a:cs typeface="Alexandria" pitchFamily="2" charset="-78"/>
              </a:endParaRPr>
            </a:p>
          </p:txBody>
        </p:sp>
        <p:sp>
          <p:nvSpPr>
            <p:cNvPr id="13" name="Shape 8">
              <a:extLst>
                <a:ext uri="{FF2B5EF4-FFF2-40B4-BE49-F238E27FC236}">
                  <a16:creationId xmlns:a16="http://schemas.microsoft.com/office/drawing/2014/main" id="{E65252FC-96B5-648C-9B4B-4C324BA8BC34}"/>
                </a:ext>
              </a:extLst>
            </p:cNvPr>
            <p:cNvSpPr/>
            <p:nvPr/>
          </p:nvSpPr>
          <p:spPr>
            <a:xfrm>
              <a:off x="793790" y="3346966"/>
              <a:ext cx="22860" cy="2552462"/>
            </a:xfrm>
            <a:prstGeom prst="roundRect">
              <a:avLst>
                <a:gd name="adj" fmla="val 130232"/>
              </a:avLst>
            </a:prstGeom>
            <a:grpFill/>
            <a:ln/>
          </p:spPr>
          <p:txBody>
            <a:bodyPr/>
            <a:lstStyle/>
            <a:p>
              <a:endParaRPr lang="en-US" sz="1600">
                <a:latin typeface="Alexandria" pitchFamily="2" charset="-78"/>
                <a:cs typeface="Alexandria" pitchFamily="2" charset="-78"/>
              </a:endParaRPr>
            </a:p>
          </p:txBody>
        </p:sp>
        <p:sp>
          <p:nvSpPr>
            <p:cNvPr id="14" name="Text 9">
              <a:extLst>
                <a:ext uri="{FF2B5EF4-FFF2-40B4-BE49-F238E27FC236}">
                  <a16:creationId xmlns:a16="http://schemas.microsoft.com/office/drawing/2014/main" id="{0BA50044-3078-4A1B-271E-78BA8D153112}"/>
                </a:ext>
              </a:extLst>
            </p:cNvPr>
            <p:cNvSpPr/>
            <p:nvPr/>
          </p:nvSpPr>
          <p:spPr>
            <a:xfrm>
              <a:off x="4635937" y="3545324"/>
              <a:ext cx="2480905" cy="310158"/>
            </a:xfrm>
            <a:prstGeom prst="rect">
              <a:avLst/>
            </a:prstGeom>
            <a:grpFill/>
            <a:ln/>
          </p:spPr>
          <p:txBody>
            <a:bodyPr wrap="none" lIns="0" tIns="0" rIns="0" bIns="0" rtlCol="0" anchor="t"/>
            <a:lstStyle/>
            <a:p>
              <a:pPr marL="0" indent="0" algn="r" rtl="1">
                <a:lnSpc>
                  <a:spcPts val="2400"/>
                </a:lnSpc>
                <a:buNone/>
              </a:pPr>
              <a:r>
                <a:rPr lang="en-US" b="1" dirty="0">
                  <a:solidFill>
                    <a:srgbClr val="FF0000"/>
                  </a:solidFill>
                  <a:latin typeface="Alexandria" pitchFamily="2" charset="-78"/>
                  <a:ea typeface="Libre Baskerville" pitchFamily="34" charset="-122"/>
                  <a:cs typeface="Alexandria" pitchFamily="2" charset="-78"/>
                </a:rPr>
                <a:t>تقييم الملخص التنفيذي</a:t>
              </a:r>
              <a:endParaRPr lang="en-US" b="1" dirty="0">
                <a:solidFill>
                  <a:srgbClr val="FF0000"/>
                </a:solidFill>
                <a:latin typeface="Alexandria" pitchFamily="2" charset="-78"/>
                <a:cs typeface="Alexandria" pitchFamily="2" charset="-78"/>
              </a:endParaRPr>
            </a:p>
          </p:txBody>
        </p:sp>
        <p:sp>
          <p:nvSpPr>
            <p:cNvPr id="15" name="Text 10">
              <a:extLst>
                <a:ext uri="{FF2B5EF4-FFF2-40B4-BE49-F238E27FC236}">
                  <a16:creationId xmlns:a16="http://schemas.microsoft.com/office/drawing/2014/main" id="{675BD28F-57DE-3EB7-1C4E-DB09B2985619}"/>
                </a:ext>
              </a:extLst>
            </p:cNvPr>
            <p:cNvSpPr/>
            <p:nvPr/>
          </p:nvSpPr>
          <p:spPr>
            <a:xfrm>
              <a:off x="992148" y="3974544"/>
              <a:ext cx="6124694" cy="317540"/>
            </a:xfrm>
            <a:prstGeom prst="rect">
              <a:avLst/>
            </a:prstGeom>
            <a:grpFill/>
            <a:ln/>
          </p:spPr>
          <p:txBody>
            <a:bodyPr wrap="none" lIns="0" tIns="0" rIns="0" bIns="0" rtlCol="0" anchor="t"/>
            <a:lstStyle/>
            <a:p>
              <a:pPr marL="342900" indent="-342900" algn="r" rtl="1">
                <a:lnSpc>
                  <a:spcPts val="2500"/>
                </a:lnSpc>
                <a:buSzPct val="100000"/>
                <a:buChar char="•"/>
              </a:pPr>
              <a:endParaRPr lang="en-US" sz="1600" dirty="0">
                <a:latin typeface="Alexandria" pitchFamily="2" charset="-78"/>
                <a:cs typeface="Alexandria" pitchFamily="2" charset="-78"/>
              </a:endParaRPr>
            </a:p>
          </p:txBody>
        </p:sp>
        <p:sp>
          <p:nvSpPr>
            <p:cNvPr id="16" name="Text 11">
              <a:extLst>
                <a:ext uri="{FF2B5EF4-FFF2-40B4-BE49-F238E27FC236}">
                  <a16:creationId xmlns:a16="http://schemas.microsoft.com/office/drawing/2014/main" id="{C2DC8F13-34CF-9CC2-4D3B-1989937D61FB}"/>
                </a:ext>
              </a:extLst>
            </p:cNvPr>
            <p:cNvSpPr/>
            <p:nvPr/>
          </p:nvSpPr>
          <p:spPr>
            <a:xfrm>
              <a:off x="1015007" y="4441968"/>
              <a:ext cx="6124694" cy="635079"/>
            </a:xfrm>
            <a:prstGeom prst="rect">
              <a:avLst/>
            </a:prstGeom>
            <a:grpFill/>
            <a:ln/>
          </p:spPr>
          <p:txBody>
            <a:bodyPr wrap="square" lIns="0" tIns="0" rIns="0" bIns="0" rtlCol="0" anchor="t"/>
            <a:lstStyle/>
            <a:p>
              <a:pPr marL="342900" indent="-342900" algn="r" rtl="1">
                <a:lnSpc>
                  <a:spcPts val="2500"/>
                </a:lnSpc>
                <a:buSzPct val="100000"/>
                <a:buChar char="•"/>
              </a:pPr>
              <a:r>
                <a:rPr lang="en-US" sz="1600" dirty="0">
                  <a:solidFill>
                    <a:srgbClr val="49495A"/>
                  </a:solidFill>
                  <a:latin typeface="Alexandria" pitchFamily="2" charset="-78"/>
                  <a:ea typeface="Open Sans" pitchFamily="34" charset="-122"/>
                  <a:cs typeface="Alexandria" pitchFamily="2" charset="-78"/>
                </a:rPr>
                <a:t>هل كانت هناك أي مقدمات أو نتائج رئيسية مقدمة في المقالة لم يتم ذكرها في الملخص التنفيذي؟</a:t>
              </a:r>
              <a:endParaRPr lang="en-US" sz="1600" dirty="0">
                <a:latin typeface="Alexandria" pitchFamily="2" charset="-78"/>
                <a:cs typeface="Alexandria" pitchFamily="2" charset="-78"/>
              </a:endParaRPr>
            </a:p>
          </p:txBody>
        </p:sp>
        <p:sp>
          <p:nvSpPr>
            <p:cNvPr id="17" name="Text 12">
              <a:extLst>
                <a:ext uri="{FF2B5EF4-FFF2-40B4-BE49-F238E27FC236}">
                  <a16:creationId xmlns:a16="http://schemas.microsoft.com/office/drawing/2014/main" id="{74865505-0665-A689-4D2F-8C9173CA0E42}"/>
                </a:ext>
              </a:extLst>
            </p:cNvPr>
            <p:cNvSpPr/>
            <p:nvPr/>
          </p:nvSpPr>
          <p:spPr>
            <a:xfrm>
              <a:off x="1018877" y="5167009"/>
              <a:ext cx="6124694" cy="635079"/>
            </a:xfrm>
            <a:prstGeom prst="rect">
              <a:avLst/>
            </a:prstGeom>
            <a:grpFill/>
            <a:ln/>
          </p:spPr>
          <p:txBody>
            <a:bodyPr wrap="square" lIns="0" tIns="0" rIns="0" bIns="0" rtlCol="0" anchor="t"/>
            <a:lstStyle/>
            <a:p>
              <a:pPr marL="342900" indent="-342900" algn="r" rtl="1">
                <a:lnSpc>
                  <a:spcPts val="2500"/>
                </a:lnSpc>
                <a:buSzPct val="100000"/>
                <a:buChar char="•"/>
              </a:pPr>
              <a:r>
                <a:rPr lang="en-US" sz="1600" dirty="0">
                  <a:solidFill>
                    <a:srgbClr val="49495A"/>
                  </a:solidFill>
                  <a:latin typeface="Alexandria" pitchFamily="2" charset="-78"/>
                  <a:ea typeface="Open Sans" pitchFamily="34" charset="-122"/>
                  <a:cs typeface="Alexandria" pitchFamily="2" charset="-78"/>
                </a:rPr>
                <a:t>هل زودك الملخص التنفيذي بمعلومات كافية لتحديد ما إذا كنت سوف تهتم بقراءة المقال بأكمله أم لا؟</a:t>
              </a:r>
              <a:endParaRPr lang="en-US" sz="1600" dirty="0">
                <a:latin typeface="Alexandria" pitchFamily="2" charset="-78"/>
                <a:cs typeface="Alexandria" pitchFamily="2" charset="-78"/>
              </a:endParaRPr>
            </a:p>
          </p:txBody>
        </p:sp>
      </p:grpSp>
      <p:sp>
        <p:nvSpPr>
          <p:cNvPr id="18" name="TextBox 17">
            <a:extLst>
              <a:ext uri="{FF2B5EF4-FFF2-40B4-BE49-F238E27FC236}">
                <a16:creationId xmlns:a16="http://schemas.microsoft.com/office/drawing/2014/main" id="{AA612B4A-EB71-74FF-4434-D6E04A95C00A}"/>
              </a:ext>
            </a:extLst>
          </p:cNvPr>
          <p:cNvSpPr txBox="1"/>
          <p:nvPr/>
        </p:nvSpPr>
        <p:spPr>
          <a:xfrm>
            <a:off x="6513595" y="4164160"/>
            <a:ext cx="5032208" cy="704104"/>
          </a:xfrm>
          <a:prstGeom prst="rect">
            <a:avLst/>
          </a:prstGeom>
          <a:noFill/>
        </p:spPr>
        <p:txBody>
          <a:bodyPr wrap="square" rtlCol="0">
            <a:spAutoFit/>
          </a:bodyPr>
          <a:lstStyle/>
          <a:p>
            <a:pPr marL="342900" indent="-342900" algn="just" rtl="1">
              <a:lnSpc>
                <a:spcPts val="2500"/>
              </a:lnSpc>
              <a:buSzPct val="100000"/>
              <a:buChar char="•"/>
            </a:pPr>
            <a:r>
              <a:rPr lang="en-US" sz="1600">
                <a:solidFill>
                  <a:srgbClr val="49495A"/>
                </a:solidFill>
                <a:latin typeface="Alexandria" pitchFamily="2" charset="-78"/>
                <a:ea typeface="Open Sans" pitchFamily="34" charset="-122"/>
                <a:cs typeface="Alexandria" pitchFamily="2" charset="-78"/>
              </a:rPr>
              <a:t>هل كانت الكلمات الرئيسية للعنوان بمثابة عناصر أساسية للمقال؟</a:t>
            </a:r>
            <a:endParaRPr lang="en-US" sz="1600" dirty="0">
              <a:latin typeface="Alexandria" pitchFamily="2" charset="-78"/>
              <a:cs typeface="Alexandria" pitchFamily="2" charset="-78"/>
            </a:endParaRPr>
          </a:p>
        </p:txBody>
      </p:sp>
      <p:sp>
        <p:nvSpPr>
          <p:cNvPr id="19" name="TextBox 18">
            <a:extLst>
              <a:ext uri="{FF2B5EF4-FFF2-40B4-BE49-F238E27FC236}">
                <a16:creationId xmlns:a16="http://schemas.microsoft.com/office/drawing/2014/main" id="{BA49F1E1-469C-078D-E2C5-1B060DAD79FB}"/>
              </a:ext>
            </a:extLst>
          </p:cNvPr>
          <p:cNvSpPr txBox="1"/>
          <p:nvPr/>
        </p:nvSpPr>
        <p:spPr>
          <a:xfrm>
            <a:off x="6846077" y="5089602"/>
            <a:ext cx="4843920" cy="704104"/>
          </a:xfrm>
          <a:prstGeom prst="rect">
            <a:avLst/>
          </a:prstGeom>
          <a:noFill/>
        </p:spPr>
        <p:txBody>
          <a:bodyPr wrap="square" rtlCol="0">
            <a:spAutoFit/>
          </a:bodyPr>
          <a:lstStyle/>
          <a:p>
            <a:pPr marL="342900" indent="-342900" algn="just" rtl="1">
              <a:lnSpc>
                <a:spcPts val="2500"/>
              </a:lnSpc>
              <a:buSzPct val="100000"/>
              <a:buChar char="•"/>
            </a:pPr>
            <a:r>
              <a:rPr lang="en-US" sz="1600">
                <a:solidFill>
                  <a:srgbClr val="49495A"/>
                </a:solidFill>
                <a:latin typeface="Alexandria" pitchFamily="2" charset="-78"/>
                <a:ea typeface="Open Sans" pitchFamily="34" charset="-122"/>
                <a:cs typeface="Alexandria" pitchFamily="2" charset="-78"/>
              </a:rPr>
              <a:t>هل كان العنوان موجزاً، وخالياً من العبارات المشتتة أو الدخيلة؟</a:t>
            </a:r>
            <a:endParaRPr lang="en-US" sz="1600" dirty="0">
              <a:latin typeface="Alexandria" pitchFamily="2" charset="-78"/>
              <a:cs typeface="Alexandria" pitchFamily="2" charset="-78"/>
            </a:endParaRPr>
          </a:p>
        </p:txBody>
      </p:sp>
      <p:sp>
        <p:nvSpPr>
          <p:cNvPr id="20" name="TextBox 19">
            <a:extLst>
              <a:ext uri="{FF2B5EF4-FFF2-40B4-BE49-F238E27FC236}">
                <a16:creationId xmlns:a16="http://schemas.microsoft.com/office/drawing/2014/main" id="{18E7BB2B-C3C0-05FD-98E8-DE93C05EB993}"/>
              </a:ext>
            </a:extLst>
          </p:cNvPr>
          <p:cNvSpPr txBox="1"/>
          <p:nvPr/>
        </p:nvSpPr>
        <p:spPr>
          <a:xfrm>
            <a:off x="684878" y="3460056"/>
            <a:ext cx="5182349" cy="704104"/>
          </a:xfrm>
          <a:prstGeom prst="rect">
            <a:avLst/>
          </a:prstGeom>
          <a:noFill/>
        </p:spPr>
        <p:txBody>
          <a:bodyPr wrap="square" rtlCol="0">
            <a:spAutoFit/>
          </a:bodyPr>
          <a:lstStyle/>
          <a:p>
            <a:pPr marL="342900" indent="-342900" algn="just" rtl="1">
              <a:lnSpc>
                <a:spcPts val="2500"/>
              </a:lnSpc>
              <a:buSzPct val="100000"/>
              <a:buChar char="•"/>
            </a:pPr>
            <a:r>
              <a:rPr lang="en-US" sz="1600">
                <a:solidFill>
                  <a:srgbClr val="49495A"/>
                </a:solidFill>
                <a:latin typeface="Alexandria" pitchFamily="2" charset="-78"/>
                <a:ea typeface="Open Sans" pitchFamily="34" charset="-122"/>
                <a:cs typeface="Alexandria" pitchFamily="2" charset="-78"/>
              </a:rPr>
              <a:t>هل لخص الملخص التنفيذي الغرض من الدراسة وأساليبها ونتائجها؟</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1682611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04CE27-5951-14A0-EF64-32E58A879971}"/>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4EB0549B-413B-88DC-18BF-C7F5EEF6A0D1}"/>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6609905-F26A-57EF-D458-E6F9728F5E1A}"/>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6FE6D4F-A4D7-CBE9-1419-ED4DE4BEE3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D76C4E2-05F2-4CEE-3D5A-154C0C7CE716}"/>
              </a:ext>
            </a:extLst>
          </p:cNvPr>
          <p:cNvSpPr txBox="1"/>
          <p:nvPr/>
        </p:nvSpPr>
        <p:spPr>
          <a:xfrm>
            <a:off x="2601667" y="282079"/>
            <a:ext cx="7233710"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تقييم الادبيات (الدراسات السابقة) التي سوف أعتمد عليها</a:t>
            </a:r>
          </a:p>
        </p:txBody>
      </p:sp>
      <p:grpSp>
        <p:nvGrpSpPr>
          <p:cNvPr id="2" name="Group 1">
            <a:extLst>
              <a:ext uri="{FF2B5EF4-FFF2-40B4-BE49-F238E27FC236}">
                <a16:creationId xmlns:a16="http://schemas.microsoft.com/office/drawing/2014/main" id="{55656099-38E4-2C59-EFEE-A239E46E98CC}"/>
              </a:ext>
            </a:extLst>
          </p:cNvPr>
          <p:cNvGrpSpPr/>
          <p:nvPr/>
        </p:nvGrpSpPr>
        <p:grpSpPr>
          <a:xfrm>
            <a:off x="557562" y="1589603"/>
            <a:ext cx="11337914" cy="4086368"/>
            <a:chOff x="793790" y="2275403"/>
            <a:chExt cx="13042821" cy="3678793"/>
          </a:xfrm>
        </p:grpSpPr>
        <p:sp>
          <p:nvSpPr>
            <p:cNvPr id="4" name="Text 0">
              <a:extLst>
                <a:ext uri="{FF2B5EF4-FFF2-40B4-BE49-F238E27FC236}">
                  <a16:creationId xmlns:a16="http://schemas.microsoft.com/office/drawing/2014/main" id="{C8A9A6F9-6ED7-8857-A063-A99B606137B2}"/>
                </a:ext>
              </a:extLst>
            </p:cNvPr>
            <p:cNvSpPr/>
            <p:nvPr/>
          </p:nvSpPr>
          <p:spPr>
            <a:xfrm>
              <a:off x="8874800" y="2275403"/>
              <a:ext cx="4961811" cy="620078"/>
            </a:xfrm>
            <a:prstGeom prst="rect">
              <a:avLst/>
            </a:prstGeom>
            <a:noFill/>
            <a:ln/>
          </p:spPr>
          <p:txBody>
            <a:bodyPr wrap="none" lIns="0" tIns="0" rIns="0" bIns="0" rtlCol="0" anchor="t"/>
            <a:lstStyle/>
            <a:p>
              <a:pPr marL="0" indent="0" algn="just" rtl="1">
                <a:lnSpc>
                  <a:spcPts val="4850"/>
                </a:lnSpc>
                <a:buNone/>
              </a:pPr>
              <a:r>
                <a:rPr lang="en-US" sz="1600" dirty="0">
                  <a:solidFill>
                    <a:srgbClr val="403CCF"/>
                  </a:solidFill>
                  <a:latin typeface="Alexandria" pitchFamily="2" charset="-78"/>
                  <a:ea typeface="Libre Baskerville" pitchFamily="34" charset="-122"/>
                  <a:cs typeface="Alexandria" pitchFamily="2" charset="-78"/>
                </a:rPr>
                <a:t>نقد المقدمة</a:t>
              </a:r>
              <a:endParaRPr lang="en-US" sz="1600" dirty="0">
                <a:latin typeface="Alexandria" pitchFamily="2" charset="-78"/>
                <a:cs typeface="Alexandria" pitchFamily="2" charset="-78"/>
              </a:endParaRPr>
            </a:p>
          </p:txBody>
        </p:sp>
        <p:sp>
          <p:nvSpPr>
            <p:cNvPr id="6" name="Shape 1">
              <a:extLst>
                <a:ext uri="{FF2B5EF4-FFF2-40B4-BE49-F238E27FC236}">
                  <a16:creationId xmlns:a16="http://schemas.microsoft.com/office/drawing/2014/main" id="{0DCF6BBE-F47E-A9FB-0D5A-84B0786BA2B1}"/>
                </a:ext>
              </a:extLst>
            </p:cNvPr>
            <p:cNvSpPr/>
            <p:nvPr/>
          </p:nvSpPr>
          <p:spPr>
            <a:xfrm>
              <a:off x="13390126" y="3292316"/>
              <a:ext cx="446484" cy="446484"/>
            </a:xfrm>
            <a:prstGeom prst="roundRect">
              <a:avLst>
                <a:gd name="adj" fmla="val 6668"/>
              </a:avLst>
            </a:prstGeom>
            <a:solidFill>
              <a:srgbClr val="EAE8F3"/>
            </a:solidFill>
            <a:ln/>
          </p:spPr>
          <p:txBody>
            <a:bodyPr/>
            <a:lstStyle/>
            <a:p>
              <a:pPr algn="just"/>
              <a:endParaRPr lang="en-US" sz="1600">
                <a:latin typeface="Alexandria" pitchFamily="2" charset="-78"/>
                <a:cs typeface="Alexandria" pitchFamily="2" charset="-78"/>
              </a:endParaRPr>
            </a:p>
          </p:txBody>
        </p:sp>
        <p:sp>
          <p:nvSpPr>
            <p:cNvPr id="7" name="Text 2">
              <a:extLst>
                <a:ext uri="{FF2B5EF4-FFF2-40B4-BE49-F238E27FC236}">
                  <a16:creationId xmlns:a16="http://schemas.microsoft.com/office/drawing/2014/main" id="{61285C89-2673-2C6D-744D-2E75F000EE37}"/>
                </a:ext>
              </a:extLst>
            </p:cNvPr>
            <p:cNvSpPr/>
            <p:nvPr/>
          </p:nvSpPr>
          <p:spPr>
            <a:xfrm>
              <a:off x="10710863" y="3360539"/>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FF0000"/>
                  </a:solidFill>
                  <a:latin typeface="Alexandria" pitchFamily="2" charset="-78"/>
                  <a:ea typeface="Libre Baskerville" pitchFamily="34" charset="-122"/>
                  <a:cs typeface="Alexandria" pitchFamily="2" charset="-78"/>
                </a:rPr>
                <a:t>تحديد المشكلة البحثية</a:t>
              </a:r>
              <a:endParaRPr lang="en-US" sz="1600" b="1" dirty="0">
                <a:solidFill>
                  <a:srgbClr val="FF0000"/>
                </a:solidFill>
                <a:latin typeface="Alexandria" pitchFamily="2" charset="-78"/>
                <a:cs typeface="Alexandria" pitchFamily="2" charset="-78"/>
              </a:endParaRPr>
            </a:p>
          </p:txBody>
        </p:sp>
        <p:sp>
          <p:nvSpPr>
            <p:cNvPr id="8" name="Text 3">
              <a:extLst>
                <a:ext uri="{FF2B5EF4-FFF2-40B4-BE49-F238E27FC236}">
                  <a16:creationId xmlns:a16="http://schemas.microsoft.com/office/drawing/2014/main" id="{8D206584-9E89-2ED8-B364-148F84890F0C}"/>
                </a:ext>
              </a:extLst>
            </p:cNvPr>
            <p:cNvSpPr/>
            <p:nvPr/>
          </p:nvSpPr>
          <p:spPr>
            <a:xfrm>
              <a:off x="7439263" y="3789759"/>
              <a:ext cx="5752505"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هل تم تحديد مشكلة البحث بوضوح؟ هل المشكلة مهمة بالدرجة الكافية لتبرير الدراسة التي أجريت؟</a:t>
              </a:r>
              <a:endParaRPr lang="en-US" sz="1600" dirty="0">
                <a:latin typeface="Alexandria" pitchFamily="2" charset="-78"/>
                <a:cs typeface="Alexandria" pitchFamily="2" charset="-78"/>
              </a:endParaRPr>
            </a:p>
          </p:txBody>
        </p:sp>
        <p:sp>
          <p:nvSpPr>
            <p:cNvPr id="9" name="Shape 4">
              <a:extLst>
                <a:ext uri="{FF2B5EF4-FFF2-40B4-BE49-F238E27FC236}">
                  <a16:creationId xmlns:a16="http://schemas.microsoft.com/office/drawing/2014/main" id="{82B2627A-F93E-5F09-42B9-B6F2485EF59F}"/>
                </a:ext>
              </a:extLst>
            </p:cNvPr>
            <p:cNvSpPr/>
            <p:nvPr/>
          </p:nvSpPr>
          <p:spPr>
            <a:xfrm>
              <a:off x="6744772" y="3292316"/>
              <a:ext cx="446484" cy="446484"/>
            </a:xfrm>
            <a:prstGeom prst="roundRect">
              <a:avLst>
                <a:gd name="adj" fmla="val 6668"/>
              </a:avLst>
            </a:prstGeom>
            <a:solidFill>
              <a:srgbClr val="EAE8F3"/>
            </a:solidFill>
            <a:ln/>
          </p:spPr>
          <p:txBody>
            <a:bodyPr/>
            <a:lstStyle/>
            <a:p>
              <a:pPr algn="just"/>
              <a:endParaRPr lang="en-US" sz="1600">
                <a:latin typeface="Alexandria" pitchFamily="2" charset="-78"/>
                <a:cs typeface="Alexandria" pitchFamily="2" charset="-78"/>
              </a:endParaRPr>
            </a:p>
          </p:txBody>
        </p:sp>
        <p:sp>
          <p:nvSpPr>
            <p:cNvPr id="10" name="Text 5">
              <a:extLst>
                <a:ext uri="{FF2B5EF4-FFF2-40B4-BE49-F238E27FC236}">
                  <a16:creationId xmlns:a16="http://schemas.microsoft.com/office/drawing/2014/main" id="{3C7303DD-6744-3207-01A3-6FFE46CA1F46}"/>
                </a:ext>
              </a:extLst>
            </p:cNvPr>
            <p:cNvSpPr/>
            <p:nvPr/>
          </p:nvSpPr>
          <p:spPr>
            <a:xfrm>
              <a:off x="4065508" y="3360539"/>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FF0000"/>
                  </a:solidFill>
                  <a:latin typeface="Alexandria" pitchFamily="2" charset="-78"/>
                  <a:ea typeface="Libre Baskerville" pitchFamily="34" charset="-122"/>
                  <a:cs typeface="Alexandria" pitchFamily="2" charset="-78"/>
                </a:rPr>
                <a:t>الأساس النظري</a:t>
              </a:r>
              <a:endParaRPr lang="en-US" sz="1600" b="1" dirty="0">
                <a:solidFill>
                  <a:srgbClr val="FF0000"/>
                </a:solidFill>
                <a:latin typeface="Alexandria" pitchFamily="2" charset="-78"/>
                <a:cs typeface="Alexandria" pitchFamily="2" charset="-78"/>
              </a:endParaRPr>
            </a:p>
          </p:txBody>
        </p:sp>
        <p:sp>
          <p:nvSpPr>
            <p:cNvPr id="11" name="Text 6">
              <a:extLst>
                <a:ext uri="{FF2B5EF4-FFF2-40B4-BE49-F238E27FC236}">
                  <a16:creationId xmlns:a16="http://schemas.microsoft.com/office/drawing/2014/main" id="{78974437-B834-782F-AF92-BDBBB88C80BD}"/>
                </a:ext>
              </a:extLst>
            </p:cNvPr>
            <p:cNvSpPr/>
            <p:nvPr/>
          </p:nvSpPr>
          <p:spPr>
            <a:xfrm>
              <a:off x="793790" y="3789759"/>
              <a:ext cx="5752624"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هل قدم المؤلف (المؤلفون) الأساس المنطقي النظري للدراسة؟ ما هو الإطار المفاهيمي للدراسة؟</a:t>
              </a:r>
              <a:endParaRPr lang="en-US" sz="1600" dirty="0">
                <a:latin typeface="Alexandria" pitchFamily="2" charset="-78"/>
                <a:cs typeface="Alexandria" pitchFamily="2" charset="-78"/>
              </a:endParaRPr>
            </a:p>
          </p:txBody>
        </p:sp>
        <p:sp>
          <p:nvSpPr>
            <p:cNvPr id="12" name="Shape 7">
              <a:extLst>
                <a:ext uri="{FF2B5EF4-FFF2-40B4-BE49-F238E27FC236}">
                  <a16:creationId xmlns:a16="http://schemas.microsoft.com/office/drawing/2014/main" id="{174310E9-C882-123F-7BC6-73134750001D}"/>
                </a:ext>
              </a:extLst>
            </p:cNvPr>
            <p:cNvSpPr/>
            <p:nvPr/>
          </p:nvSpPr>
          <p:spPr>
            <a:xfrm>
              <a:off x="13390126" y="4821674"/>
              <a:ext cx="446484" cy="446484"/>
            </a:xfrm>
            <a:prstGeom prst="roundRect">
              <a:avLst>
                <a:gd name="adj" fmla="val 6668"/>
              </a:avLst>
            </a:prstGeom>
            <a:solidFill>
              <a:srgbClr val="EAE8F3"/>
            </a:solidFill>
            <a:ln/>
          </p:spPr>
          <p:txBody>
            <a:bodyPr/>
            <a:lstStyle/>
            <a:p>
              <a:pPr algn="just"/>
              <a:endParaRPr lang="en-US" sz="1600">
                <a:latin typeface="Alexandria" pitchFamily="2" charset="-78"/>
                <a:cs typeface="Alexandria" pitchFamily="2" charset="-78"/>
              </a:endParaRPr>
            </a:p>
          </p:txBody>
        </p:sp>
        <p:sp>
          <p:nvSpPr>
            <p:cNvPr id="13" name="Text 8">
              <a:extLst>
                <a:ext uri="{FF2B5EF4-FFF2-40B4-BE49-F238E27FC236}">
                  <a16:creationId xmlns:a16="http://schemas.microsoft.com/office/drawing/2014/main" id="{8C347B09-A111-7470-C9BB-E3BB7D4EE6EE}"/>
                </a:ext>
              </a:extLst>
            </p:cNvPr>
            <p:cNvSpPr/>
            <p:nvPr/>
          </p:nvSpPr>
          <p:spPr>
            <a:xfrm>
              <a:off x="10710863" y="4889897"/>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FF0000"/>
                  </a:solidFill>
                  <a:latin typeface="Alexandria" pitchFamily="2" charset="-78"/>
                  <a:ea typeface="Libre Baskerville" pitchFamily="34" charset="-122"/>
                  <a:cs typeface="Alexandria" pitchFamily="2" charset="-78"/>
                </a:rPr>
                <a:t>أسئلة البحث</a:t>
              </a:r>
              <a:endParaRPr lang="en-US" sz="1600" b="1" dirty="0">
                <a:solidFill>
                  <a:srgbClr val="FF0000"/>
                </a:solidFill>
                <a:latin typeface="Alexandria" pitchFamily="2" charset="-78"/>
                <a:cs typeface="Alexandria" pitchFamily="2" charset="-78"/>
              </a:endParaRPr>
            </a:p>
          </p:txBody>
        </p:sp>
        <p:sp>
          <p:nvSpPr>
            <p:cNvPr id="14" name="Text 9">
              <a:extLst>
                <a:ext uri="{FF2B5EF4-FFF2-40B4-BE49-F238E27FC236}">
                  <a16:creationId xmlns:a16="http://schemas.microsoft.com/office/drawing/2014/main" id="{D598564D-A26D-A446-971F-5027E39ABD65}"/>
                </a:ext>
              </a:extLst>
            </p:cNvPr>
            <p:cNvSpPr/>
            <p:nvPr/>
          </p:nvSpPr>
          <p:spPr>
            <a:xfrm>
              <a:off x="7439263" y="5319117"/>
              <a:ext cx="5752505"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ما هي أسئلة البحث؟ وهل ذكرت بوضوح؟ هل تبدو أسئلة البحث منطقية في ضوء الإطار المفاهيمي ومشكلة البحث؟</a:t>
              </a:r>
              <a:endParaRPr lang="en-US" sz="1600" dirty="0">
                <a:latin typeface="Alexandria" pitchFamily="2" charset="-78"/>
                <a:cs typeface="Alexandria" pitchFamily="2" charset="-78"/>
              </a:endParaRPr>
            </a:p>
          </p:txBody>
        </p:sp>
        <p:sp>
          <p:nvSpPr>
            <p:cNvPr id="15" name="Shape 10">
              <a:extLst>
                <a:ext uri="{FF2B5EF4-FFF2-40B4-BE49-F238E27FC236}">
                  <a16:creationId xmlns:a16="http://schemas.microsoft.com/office/drawing/2014/main" id="{E1C59D15-7097-F2C1-9156-42052722AFFE}"/>
                </a:ext>
              </a:extLst>
            </p:cNvPr>
            <p:cNvSpPr/>
            <p:nvPr/>
          </p:nvSpPr>
          <p:spPr>
            <a:xfrm>
              <a:off x="6744772" y="4821674"/>
              <a:ext cx="446484" cy="446484"/>
            </a:xfrm>
            <a:prstGeom prst="roundRect">
              <a:avLst>
                <a:gd name="adj" fmla="val 6668"/>
              </a:avLst>
            </a:prstGeom>
            <a:solidFill>
              <a:srgbClr val="EAE8F3"/>
            </a:solidFill>
            <a:ln/>
          </p:spPr>
          <p:txBody>
            <a:bodyPr/>
            <a:lstStyle/>
            <a:p>
              <a:pPr algn="just"/>
              <a:endParaRPr lang="en-US" sz="1600">
                <a:latin typeface="Alexandria" pitchFamily="2" charset="-78"/>
                <a:cs typeface="Alexandria" pitchFamily="2" charset="-78"/>
              </a:endParaRPr>
            </a:p>
          </p:txBody>
        </p:sp>
        <p:sp>
          <p:nvSpPr>
            <p:cNvPr id="16" name="Text 11">
              <a:extLst>
                <a:ext uri="{FF2B5EF4-FFF2-40B4-BE49-F238E27FC236}">
                  <a16:creationId xmlns:a16="http://schemas.microsoft.com/office/drawing/2014/main" id="{C48BBC6B-2DB2-43FF-90A6-7F077917C7CD}"/>
                </a:ext>
              </a:extLst>
            </p:cNvPr>
            <p:cNvSpPr/>
            <p:nvPr/>
          </p:nvSpPr>
          <p:spPr>
            <a:xfrm>
              <a:off x="4065508" y="4889897"/>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FF0000"/>
                  </a:solidFill>
                  <a:latin typeface="Alexandria" pitchFamily="2" charset="-78"/>
                  <a:ea typeface="Libre Baskerville" pitchFamily="34" charset="-122"/>
                  <a:cs typeface="Alexandria" pitchFamily="2" charset="-78"/>
                </a:rPr>
                <a:t>الكفاية العامة</a:t>
              </a:r>
              <a:endParaRPr lang="en-US" sz="1600" b="1" dirty="0">
                <a:solidFill>
                  <a:srgbClr val="FF0000"/>
                </a:solidFill>
                <a:latin typeface="Alexandria" pitchFamily="2" charset="-78"/>
                <a:cs typeface="Alexandria" pitchFamily="2" charset="-78"/>
              </a:endParaRPr>
            </a:p>
          </p:txBody>
        </p:sp>
        <p:sp>
          <p:nvSpPr>
            <p:cNvPr id="17" name="Text 12">
              <a:extLst>
                <a:ext uri="{FF2B5EF4-FFF2-40B4-BE49-F238E27FC236}">
                  <a16:creationId xmlns:a16="http://schemas.microsoft.com/office/drawing/2014/main" id="{3CC2F2E3-381C-D88B-D60C-032589FDC796}"/>
                </a:ext>
              </a:extLst>
            </p:cNvPr>
            <p:cNvSpPr/>
            <p:nvPr/>
          </p:nvSpPr>
          <p:spPr>
            <a:xfrm>
              <a:off x="793790" y="5319117"/>
              <a:ext cx="5752624" cy="317540"/>
            </a:xfrm>
            <a:prstGeom prst="rect">
              <a:avLst/>
            </a:prstGeom>
            <a:noFill/>
            <a:ln/>
          </p:spPr>
          <p:txBody>
            <a:bodyPr wrap="none" lIns="0" tIns="0" rIns="0" bIns="0" rtlCol="0" anchor="t"/>
            <a:lstStyle/>
            <a:p>
              <a:pPr marL="0" indent="0" algn="just" rtl="1">
                <a:lnSpc>
                  <a:spcPts val="2500"/>
                </a:lnSpc>
                <a:buNone/>
              </a:pPr>
              <a:endParaRPr lang="en-US" sz="1600" dirty="0">
                <a:latin typeface="Alexandria" pitchFamily="2" charset="-78"/>
                <a:cs typeface="Alexandria" pitchFamily="2" charset="-78"/>
              </a:endParaRPr>
            </a:p>
          </p:txBody>
        </p:sp>
      </p:grpSp>
      <p:sp>
        <p:nvSpPr>
          <p:cNvPr id="18" name="TextBox 17">
            <a:extLst>
              <a:ext uri="{FF2B5EF4-FFF2-40B4-BE49-F238E27FC236}">
                <a16:creationId xmlns:a16="http://schemas.microsoft.com/office/drawing/2014/main" id="{CE36A179-C1AC-A563-56CC-1D6A1619F8B2}"/>
              </a:ext>
            </a:extLst>
          </p:cNvPr>
          <p:cNvSpPr txBox="1"/>
          <p:nvPr/>
        </p:nvSpPr>
        <p:spPr>
          <a:xfrm>
            <a:off x="680224" y="5118410"/>
            <a:ext cx="4806176" cy="704104"/>
          </a:xfrm>
          <a:prstGeom prst="rect">
            <a:avLst/>
          </a:prstGeom>
          <a:noFill/>
        </p:spPr>
        <p:txBody>
          <a:bodyPr wrap="square" rtlCol="0">
            <a:spAutoFit/>
          </a:bodyPr>
          <a:lstStyle/>
          <a:p>
            <a:pPr algn="just" rtl="1">
              <a:lnSpc>
                <a:spcPts val="2500"/>
              </a:lnSpc>
            </a:pPr>
            <a:r>
              <a:rPr lang="en-US" sz="1600">
                <a:solidFill>
                  <a:srgbClr val="49495A"/>
                </a:solidFill>
                <a:latin typeface="Alexandria" pitchFamily="2" charset="-78"/>
                <a:ea typeface="Open Sans" pitchFamily="34" charset="-122"/>
                <a:cs typeface="Alexandria" pitchFamily="2" charset="-78"/>
              </a:rPr>
              <a:t>بشكل عام، هل المقدمة كافية لإعطاء المعلومات المطلوبة للقارئ؟</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0126838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A9CF54-7871-F591-9389-E5050ECE4B17}"/>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2D518DB3-05FB-7757-E501-CFA4DAAB54D3}"/>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5FE2538-5CCE-BCE1-04D2-ECDD341B5994}"/>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32B3938-0681-570F-BE7E-C63B11A941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69D52B9-BBCD-4C80-29F0-885E4D3CC953}"/>
              </a:ext>
            </a:extLst>
          </p:cNvPr>
          <p:cNvSpPr txBox="1"/>
          <p:nvPr/>
        </p:nvSpPr>
        <p:spPr>
          <a:xfrm>
            <a:off x="2601667" y="282079"/>
            <a:ext cx="7233710"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تقييم الادبيات (الدراسات السابقة) التي سوف أعتمد عليها</a:t>
            </a:r>
          </a:p>
        </p:txBody>
      </p:sp>
      <p:pic>
        <p:nvPicPr>
          <p:cNvPr id="2" name="Picture 1">
            <a:extLst>
              <a:ext uri="{FF2B5EF4-FFF2-40B4-BE49-F238E27FC236}">
                <a16:creationId xmlns:a16="http://schemas.microsoft.com/office/drawing/2014/main" id="{1091B4F2-663D-4599-F75B-7B9A78EB19EC}"/>
              </a:ext>
            </a:extLst>
          </p:cNvPr>
          <p:cNvPicPr>
            <a:picLocks noChangeAspect="1"/>
          </p:cNvPicPr>
          <p:nvPr/>
        </p:nvPicPr>
        <p:blipFill>
          <a:blip r:embed="rId3"/>
          <a:stretch>
            <a:fillRect/>
          </a:stretch>
        </p:blipFill>
        <p:spPr>
          <a:xfrm>
            <a:off x="408038" y="1427667"/>
            <a:ext cx="3204118" cy="48061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4" name="Group 3">
            <a:extLst>
              <a:ext uri="{FF2B5EF4-FFF2-40B4-BE49-F238E27FC236}">
                <a16:creationId xmlns:a16="http://schemas.microsoft.com/office/drawing/2014/main" id="{6B63E8DF-8D42-4BF9-CD1E-4591B051C302}"/>
              </a:ext>
            </a:extLst>
          </p:cNvPr>
          <p:cNvGrpSpPr/>
          <p:nvPr/>
        </p:nvGrpSpPr>
        <p:grpSpPr>
          <a:xfrm>
            <a:off x="3813717" y="1155869"/>
            <a:ext cx="8197852" cy="5077974"/>
            <a:chOff x="793790" y="2086928"/>
            <a:chExt cx="7564040" cy="3986212"/>
          </a:xfrm>
        </p:grpSpPr>
        <p:sp>
          <p:nvSpPr>
            <p:cNvPr id="6" name="Text 0">
              <a:extLst>
                <a:ext uri="{FF2B5EF4-FFF2-40B4-BE49-F238E27FC236}">
                  <a16:creationId xmlns:a16="http://schemas.microsoft.com/office/drawing/2014/main" id="{2FB8A188-692E-816E-4DBF-72F3D67FAC0C}"/>
                </a:ext>
              </a:extLst>
            </p:cNvPr>
            <p:cNvSpPr/>
            <p:nvPr/>
          </p:nvSpPr>
          <p:spPr>
            <a:xfrm>
              <a:off x="3388400" y="2086928"/>
              <a:ext cx="4961811" cy="620078"/>
            </a:xfrm>
            <a:prstGeom prst="rect">
              <a:avLst/>
            </a:prstGeom>
            <a:noFill/>
            <a:ln/>
          </p:spPr>
          <p:txBody>
            <a:bodyPr wrap="none" lIns="0" tIns="0" rIns="0" bIns="0" rtlCol="0" anchor="t"/>
            <a:lstStyle/>
            <a:p>
              <a:pPr marL="0" indent="0" algn="just" rtl="1">
                <a:lnSpc>
                  <a:spcPts val="4850"/>
                </a:lnSpc>
                <a:buNone/>
              </a:pPr>
              <a:r>
                <a:rPr lang="en-US" sz="2000" b="1" dirty="0">
                  <a:solidFill>
                    <a:srgbClr val="403CCF"/>
                  </a:solidFill>
                  <a:latin typeface="Alexandria" pitchFamily="2" charset="-78"/>
                  <a:ea typeface="Libre Baskerville" pitchFamily="34" charset="-122"/>
                  <a:cs typeface="Alexandria" pitchFamily="2" charset="-78"/>
                </a:rPr>
                <a:t>نقد المنهجية</a:t>
              </a:r>
              <a:endParaRPr lang="en-US" sz="2000" b="1" dirty="0">
                <a:latin typeface="Alexandria" pitchFamily="2" charset="-78"/>
                <a:cs typeface="Alexandria" pitchFamily="2" charset="-78"/>
              </a:endParaRPr>
            </a:p>
          </p:txBody>
        </p:sp>
        <p:sp>
          <p:nvSpPr>
            <p:cNvPr id="7" name="Text 1">
              <a:extLst>
                <a:ext uri="{FF2B5EF4-FFF2-40B4-BE49-F238E27FC236}">
                  <a16:creationId xmlns:a16="http://schemas.microsoft.com/office/drawing/2014/main" id="{71FF9D43-45C4-E509-2C6E-A53BBCAE3005}"/>
                </a:ext>
              </a:extLst>
            </p:cNvPr>
            <p:cNvSpPr/>
            <p:nvPr/>
          </p:nvSpPr>
          <p:spPr>
            <a:xfrm>
              <a:off x="1849041" y="3203019"/>
              <a:ext cx="2480905" cy="310158"/>
            </a:xfrm>
            <a:prstGeom prst="rect">
              <a:avLst/>
            </a:prstGeom>
            <a:noFill/>
            <a:ln/>
          </p:spPr>
          <p:txBody>
            <a:bodyPr wrap="none" lIns="0" tIns="0" rIns="0" bIns="0" rtlCol="0" anchor="t"/>
            <a:lstStyle/>
            <a:p>
              <a:pPr marL="0" indent="0" algn="just" rtl="1">
                <a:lnSpc>
                  <a:spcPts val="2400"/>
                </a:lnSpc>
                <a:buNone/>
              </a:pPr>
              <a:r>
                <a:rPr lang="en-US" b="1" dirty="0">
                  <a:solidFill>
                    <a:srgbClr val="FF0000"/>
                  </a:solidFill>
                  <a:latin typeface="Alexandria" pitchFamily="2" charset="-78"/>
                  <a:ea typeface="Libre Baskerville" pitchFamily="34" charset="-122"/>
                  <a:cs typeface="Alexandria" pitchFamily="2" charset="-78"/>
                </a:rPr>
                <a:t>عناصر التقييم الأساسية:</a:t>
              </a:r>
              <a:endParaRPr lang="en-US" b="1" dirty="0">
                <a:solidFill>
                  <a:srgbClr val="FF0000"/>
                </a:solidFill>
                <a:latin typeface="Alexandria" pitchFamily="2" charset="-78"/>
                <a:cs typeface="Alexandria" pitchFamily="2" charset="-78"/>
              </a:endParaRPr>
            </a:p>
          </p:txBody>
        </p:sp>
        <p:sp>
          <p:nvSpPr>
            <p:cNvPr id="8" name="Text 2">
              <a:extLst>
                <a:ext uri="{FF2B5EF4-FFF2-40B4-BE49-F238E27FC236}">
                  <a16:creationId xmlns:a16="http://schemas.microsoft.com/office/drawing/2014/main" id="{BF3276EB-9F3C-CBA6-1653-44A864E9E352}"/>
                </a:ext>
              </a:extLst>
            </p:cNvPr>
            <p:cNvSpPr/>
            <p:nvPr/>
          </p:nvSpPr>
          <p:spPr>
            <a:xfrm>
              <a:off x="793790" y="3711535"/>
              <a:ext cx="3536156" cy="635079"/>
            </a:xfrm>
            <a:prstGeom prst="rect">
              <a:avLst/>
            </a:prstGeom>
            <a:noFill/>
            <a:ln/>
          </p:spPr>
          <p:txBody>
            <a:bodyPr wrap="square" lIns="0" tIns="0" rIns="0" bIns="0" rtlCol="0" anchor="t"/>
            <a:lstStyle/>
            <a:p>
              <a:pPr marL="342900" indent="-342900" algn="just" rtl="1">
                <a:lnSpc>
                  <a:spcPts val="2500"/>
                </a:lnSpc>
                <a:buSzPct val="100000"/>
                <a:buChar char="•"/>
              </a:pPr>
              <a:r>
                <a:rPr lang="en-US" sz="1600" dirty="0">
                  <a:solidFill>
                    <a:srgbClr val="49495A"/>
                  </a:solidFill>
                  <a:latin typeface="Alexandria" pitchFamily="2" charset="-78"/>
                  <a:ea typeface="Open Sans" pitchFamily="34" charset="-122"/>
                  <a:cs typeface="Alexandria" pitchFamily="2" charset="-78"/>
                </a:rPr>
                <a:t>هل تم مناقشة وتوضيح منهجية البحث بشكل كافٍ؟</a:t>
              </a:r>
              <a:endParaRPr lang="en-US" sz="1600" dirty="0">
                <a:latin typeface="Alexandria" pitchFamily="2" charset="-78"/>
                <a:cs typeface="Alexandria" pitchFamily="2" charset="-78"/>
              </a:endParaRPr>
            </a:p>
          </p:txBody>
        </p:sp>
        <p:sp>
          <p:nvSpPr>
            <p:cNvPr id="9" name="Text 3">
              <a:extLst>
                <a:ext uri="{FF2B5EF4-FFF2-40B4-BE49-F238E27FC236}">
                  <a16:creationId xmlns:a16="http://schemas.microsoft.com/office/drawing/2014/main" id="{4C6A6DDE-DF30-1739-2532-3D7B528E5292}"/>
                </a:ext>
              </a:extLst>
            </p:cNvPr>
            <p:cNvSpPr/>
            <p:nvPr/>
          </p:nvSpPr>
          <p:spPr>
            <a:xfrm>
              <a:off x="793790" y="4416028"/>
              <a:ext cx="3536156" cy="952619"/>
            </a:xfrm>
            <a:prstGeom prst="rect">
              <a:avLst/>
            </a:prstGeom>
            <a:noFill/>
            <a:ln/>
          </p:spPr>
          <p:txBody>
            <a:bodyPr wrap="square" lIns="0" tIns="0" rIns="0" bIns="0" rtlCol="0" anchor="t"/>
            <a:lstStyle/>
            <a:p>
              <a:pPr marL="342900" indent="-342900" algn="just" rtl="1">
                <a:lnSpc>
                  <a:spcPts val="2500"/>
                </a:lnSpc>
                <a:buSzPct val="100000"/>
                <a:buChar char="•"/>
              </a:pPr>
              <a:r>
                <a:rPr lang="en-US" sz="1600" dirty="0">
                  <a:solidFill>
                    <a:srgbClr val="49495A"/>
                  </a:solidFill>
                  <a:latin typeface="Alexandria" pitchFamily="2" charset="-78"/>
                  <a:ea typeface="Open Sans" pitchFamily="34" charset="-122"/>
                  <a:cs typeface="Alexandria" pitchFamily="2" charset="-78"/>
                </a:rPr>
                <a:t>هل العينة موصوفة بوضوح، من حيث الحجم، والخصائص ذات الصلة، وإجراءات الاختيار والتعيين، وجمع البيانات؟</a:t>
              </a:r>
              <a:endParaRPr lang="en-US" sz="1600" dirty="0">
                <a:latin typeface="Alexandria" pitchFamily="2" charset="-78"/>
                <a:cs typeface="Alexandria" pitchFamily="2" charset="-78"/>
              </a:endParaRPr>
            </a:p>
          </p:txBody>
        </p:sp>
        <p:sp>
          <p:nvSpPr>
            <p:cNvPr id="10" name="Text 4">
              <a:extLst>
                <a:ext uri="{FF2B5EF4-FFF2-40B4-BE49-F238E27FC236}">
                  <a16:creationId xmlns:a16="http://schemas.microsoft.com/office/drawing/2014/main" id="{442C118D-3A60-A516-01B0-E2DAA41372B2}"/>
                </a:ext>
              </a:extLst>
            </p:cNvPr>
            <p:cNvSpPr/>
            <p:nvPr/>
          </p:nvSpPr>
          <p:spPr>
            <a:xfrm>
              <a:off x="793790" y="5438061"/>
              <a:ext cx="3536156" cy="635079"/>
            </a:xfrm>
            <a:prstGeom prst="rect">
              <a:avLst/>
            </a:prstGeom>
            <a:noFill/>
            <a:ln/>
          </p:spPr>
          <p:txBody>
            <a:bodyPr wrap="square" lIns="0" tIns="0" rIns="0" bIns="0" rtlCol="0" anchor="t"/>
            <a:lstStyle/>
            <a:p>
              <a:pPr marL="342900" indent="-342900" algn="just" rtl="1">
                <a:lnSpc>
                  <a:spcPts val="2500"/>
                </a:lnSpc>
                <a:buSzPct val="100000"/>
                <a:buChar char="•"/>
              </a:pPr>
              <a:r>
                <a:rPr lang="en-US" sz="1600" dirty="0">
                  <a:solidFill>
                    <a:srgbClr val="49495A"/>
                  </a:solidFill>
                  <a:latin typeface="Alexandria" pitchFamily="2" charset="-78"/>
                  <a:ea typeface="Open Sans" pitchFamily="34" charset="-122"/>
                  <a:cs typeface="Alexandria" pitchFamily="2" charset="-78"/>
                </a:rPr>
                <a:t>هل تبدو الأدوات الموصوفة مناسبة كمقاييس للمتغيرات قيد الدراسة؟</a:t>
              </a:r>
              <a:endParaRPr lang="en-US" sz="1600" dirty="0">
                <a:latin typeface="Alexandria" pitchFamily="2" charset="-78"/>
                <a:cs typeface="Alexandria" pitchFamily="2" charset="-78"/>
              </a:endParaRPr>
            </a:p>
          </p:txBody>
        </p:sp>
        <p:sp>
          <p:nvSpPr>
            <p:cNvPr id="11" name="Text 5">
              <a:extLst>
                <a:ext uri="{FF2B5EF4-FFF2-40B4-BE49-F238E27FC236}">
                  <a16:creationId xmlns:a16="http://schemas.microsoft.com/office/drawing/2014/main" id="{D7032515-2AFD-1DDD-5172-0CA087F00CCA}"/>
                </a:ext>
              </a:extLst>
            </p:cNvPr>
            <p:cNvSpPr/>
            <p:nvPr/>
          </p:nvSpPr>
          <p:spPr>
            <a:xfrm>
              <a:off x="5876925" y="3203019"/>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FF0000"/>
                  </a:solidFill>
                  <a:latin typeface="Alexandria" pitchFamily="2" charset="-78"/>
                  <a:ea typeface="Libre Baskerville" pitchFamily="34" charset="-122"/>
                  <a:cs typeface="Alexandria" pitchFamily="2" charset="-78"/>
                </a:rPr>
                <a:t>الإجراءات والتصميم:</a:t>
              </a:r>
              <a:endParaRPr lang="en-US" sz="1600" b="1" dirty="0">
                <a:solidFill>
                  <a:srgbClr val="FF0000"/>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324E1A36-B81C-4AAD-3DB5-FC49AAB841B7}"/>
                </a:ext>
              </a:extLst>
            </p:cNvPr>
            <p:cNvSpPr/>
            <p:nvPr/>
          </p:nvSpPr>
          <p:spPr>
            <a:xfrm>
              <a:off x="4821674" y="3711535"/>
              <a:ext cx="3536156" cy="635079"/>
            </a:xfrm>
            <a:prstGeom prst="rect">
              <a:avLst/>
            </a:prstGeom>
            <a:noFill/>
            <a:ln/>
          </p:spPr>
          <p:txBody>
            <a:bodyPr wrap="square" lIns="0" tIns="0" rIns="0" bIns="0" rtlCol="0" anchor="t"/>
            <a:lstStyle/>
            <a:p>
              <a:pPr marL="342900" indent="-342900" algn="just" rtl="1">
                <a:lnSpc>
                  <a:spcPts val="2500"/>
                </a:lnSpc>
                <a:buSzPct val="100000"/>
                <a:buChar char="•"/>
              </a:pPr>
              <a:r>
                <a:rPr lang="en-US" sz="1600" dirty="0">
                  <a:solidFill>
                    <a:srgbClr val="49495A"/>
                  </a:solidFill>
                  <a:latin typeface="Alexandria" pitchFamily="2" charset="-78"/>
                  <a:ea typeface="Open Sans" pitchFamily="34" charset="-122"/>
                  <a:cs typeface="Alexandria" pitchFamily="2" charset="-78"/>
                </a:rPr>
                <a:t>هل إجراءات جمع البيانات الخاصة بالدراسة موصوفة بدقة وبترتيب زمني؟</a:t>
              </a:r>
              <a:endParaRPr lang="en-US" sz="1600" dirty="0">
                <a:latin typeface="Alexandria" pitchFamily="2" charset="-78"/>
                <a:cs typeface="Alexandria" pitchFamily="2" charset="-78"/>
              </a:endParaRPr>
            </a:p>
          </p:txBody>
        </p:sp>
        <p:sp>
          <p:nvSpPr>
            <p:cNvPr id="13" name="Text 7">
              <a:extLst>
                <a:ext uri="{FF2B5EF4-FFF2-40B4-BE49-F238E27FC236}">
                  <a16:creationId xmlns:a16="http://schemas.microsoft.com/office/drawing/2014/main" id="{5D4D8F0F-3ECC-B767-C1C6-856F5AA72973}"/>
                </a:ext>
              </a:extLst>
            </p:cNvPr>
            <p:cNvSpPr/>
            <p:nvPr/>
          </p:nvSpPr>
          <p:spPr>
            <a:xfrm>
              <a:off x="4821674" y="4416028"/>
              <a:ext cx="3536156" cy="952619"/>
            </a:xfrm>
            <a:prstGeom prst="rect">
              <a:avLst/>
            </a:prstGeom>
            <a:noFill/>
            <a:ln/>
          </p:spPr>
          <p:txBody>
            <a:bodyPr wrap="square" lIns="0" tIns="0" rIns="0" bIns="0" rtlCol="0" anchor="t"/>
            <a:lstStyle/>
            <a:p>
              <a:pPr marL="342900" indent="-342900" algn="just" rtl="1">
                <a:lnSpc>
                  <a:spcPts val="2500"/>
                </a:lnSpc>
                <a:buSzPct val="100000"/>
                <a:buChar char="•"/>
              </a:pPr>
              <a:r>
                <a:rPr lang="en-US" sz="1600" dirty="0">
                  <a:solidFill>
                    <a:srgbClr val="49495A"/>
                  </a:solidFill>
                  <a:latin typeface="Alexandria" pitchFamily="2" charset="-78"/>
                  <a:ea typeface="Open Sans" pitchFamily="34" charset="-122"/>
                  <a:cs typeface="Alexandria" pitchFamily="2" charset="-78"/>
                </a:rPr>
                <a:t>هل يبدو التصميم والإجراءات مناسبين في ضوء مشكلة البحث والإطار المفاهيمي وأسئلة وفرضيات البحث؟</a:t>
              </a:r>
              <a:endParaRPr lang="en-US" sz="1600" dirty="0">
                <a:latin typeface="Alexandria" pitchFamily="2" charset="-78"/>
                <a:cs typeface="Alexandria" pitchFamily="2" charset="-78"/>
              </a:endParaRPr>
            </a:p>
          </p:txBody>
        </p:sp>
        <p:sp>
          <p:nvSpPr>
            <p:cNvPr id="14" name="Text 8">
              <a:extLst>
                <a:ext uri="{FF2B5EF4-FFF2-40B4-BE49-F238E27FC236}">
                  <a16:creationId xmlns:a16="http://schemas.microsoft.com/office/drawing/2014/main" id="{BC197475-6C62-D43E-A3BF-47F26CDBE936}"/>
                </a:ext>
              </a:extLst>
            </p:cNvPr>
            <p:cNvSpPr/>
            <p:nvPr/>
          </p:nvSpPr>
          <p:spPr>
            <a:xfrm>
              <a:off x="4821674" y="5438061"/>
              <a:ext cx="3536156" cy="635079"/>
            </a:xfrm>
            <a:prstGeom prst="rect">
              <a:avLst/>
            </a:prstGeom>
            <a:noFill/>
            <a:ln/>
          </p:spPr>
          <p:txBody>
            <a:bodyPr wrap="square" lIns="0" tIns="0" rIns="0" bIns="0" rtlCol="0" anchor="t"/>
            <a:lstStyle/>
            <a:p>
              <a:pPr marL="342900" indent="-342900" algn="just" rtl="1">
                <a:lnSpc>
                  <a:spcPts val="2500"/>
                </a:lnSpc>
                <a:buSzPct val="100000"/>
                <a:buChar char="•"/>
              </a:pPr>
              <a:r>
                <a:rPr lang="en-US" sz="1600" dirty="0">
                  <a:solidFill>
                    <a:srgbClr val="49495A"/>
                  </a:solidFill>
                  <a:latin typeface="Alexandria" pitchFamily="2" charset="-78"/>
                  <a:ea typeface="Open Sans" pitchFamily="34" charset="-122"/>
                  <a:cs typeface="Alexandria" pitchFamily="2" charset="-78"/>
                </a:rPr>
                <a:t>بشكل عام، هل يوفر هذا الجزء من الدراسة معلومات كافية لتكرار الدراسة؟</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23407165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17A5C-5E33-8095-CA2D-AC6DE4D350EC}"/>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8A41C12A-4B84-8989-43EB-B7CF13781C13}"/>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28245A0-5631-6BED-4752-654E182D112F}"/>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ADE6E61-4D6C-4E00-1033-1601C81614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499C1F7-07F3-C44D-F062-F918F3C50502}"/>
              </a:ext>
            </a:extLst>
          </p:cNvPr>
          <p:cNvSpPr txBox="1"/>
          <p:nvPr/>
        </p:nvSpPr>
        <p:spPr>
          <a:xfrm>
            <a:off x="2601667" y="282079"/>
            <a:ext cx="7233710"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تقييم الادبيات (الدراسات السابقة) التي سوف أعتمد عليها</a:t>
            </a:r>
          </a:p>
        </p:txBody>
      </p:sp>
      <p:grpSp>
        <p:nvGrpSpPr>
          <p:cNvPr id="2" name="Group 1">
            <a:extLst>
              <a:ext uri="{FF2B5EF4-FFF2-40B4-BE49-F238E27FC236}">
                <a16:creationId xmlns:a16="http://schemas.microsoft.com/office/drawing/2014/main" id="{1D6722AA-7165-B31C-42DA-A1CC4FC69988}"/>
              </a:ext>
            </a:extLst>
          </p:cNvPr>
          <p:cNvGrpSpPr/>
          <p:nvPr/>
        </p:nvGrpSpPr>
        <p:grpSpPr>
          <a:xfrm>
            <a:off x="591015" y="1205746"/>
            <a:ext cx="11304460" cy="5370175"/>
            <a:chOff x="793790" y="1586627"/>
            <a:chExt cx="13042821" cy="5056346"/>
          </a:xfrm>
        </p:grpSpPr>
        <p:sp>
          <p:nvSpPr>
            <p:cNvPr id="4" name="Text 0">
              <a:extLst>
                <a:ext uri="{FF2B5EF4-FFF2-40B4-BE49-F238E27FC236}">
                  <a16:creationId xmlns:a16="http://schemas.microsoft.com/office/drawing/2014/main" id="{6D55EB3E-54B5-3A6D-C83E-8A887A96EED1}"/>
                </a:ext>
              </a:extLst>
            </p:cNvPr>
            <p:cNvSpPr/>
            <p:nvPr/>
          </p:nvSpPr>
          <p:spPr>
            <a:xfrm>
              <a:off x="8874800" y="1586627"/>
              <a:ext cx="4961811" cy="620078"/>
            </a:xfrm>
            <a:prstGeom prst="rect">
              <a:avLst/>
            </a:prstGeom>
            <a:noFill/>
            <a:ln/>
          </p:spPr>
          <p:txBody>
            <a:bodyPr wrap="none" lIns="0" tIns="0" rIns="0" bIns="0" rtlCol="0" anchor="t"/>
            <a:lstStyle/>
            <a:p>
              <a:pPr marL="0" indent="0" algn="just" rtl="1">
                <a:lnSpc>
                  <a:spcPts val="4850"/>
                </a:lnSpc>
                <a:buNone/>
              </a:pPr>
              <a:r>
                <a:rPr lang="en-US" sz="2000" b="1" dirty="0">
                  <a:solidFill>
                    <a:srgbClr val="403CCF"/>
                  </a:solidFill>
                  <a:latin typeface="Alexandria" pitchFamily="2" charset="-78"/>
                  <a:ea typeface="Libre Baskerville" pitchFamily="34" charset="-122"/>
                  <a:cs typeface="Alexandria" pitchFamily="2" charset="-78"/>
                </a:rPr>
                <a:t>نقد النتائج</a:t>
              </a:r>
              <a:endParaRPr lang="en-US" sz="2000" b="1" dirty="0">
                <a:latin typeface="Alexandria" pitchFamily="2" charset="-78"/>
                <a:cs typeface="Alexandria" pitchFamily="2" charset="-78"/>
              </a:endParaRPr>
            </a:p>
          </p:txBody>
        </p:sp>
        <p:sp>
          <p:nvSpPr>
            <p:cNvPr id="6" name="Shape 1">
              <a:extLst>
                <a:ext uri="{FF2B5EF4-FFF2-40B4-BE49-F238E27FC236}">
                  <a16:creationId xmlns:a16="http://schemas.microsoft.com/office/drawing/2014/main" id="{868C8AA6-BFD2-E9C3-D93C-525B94C39D01}"/>
                </a:ext>
              </a:extLst>
            </p:cNvPr>
            <p:cNvSpPr/>
            <p:nvPr/>
          </p:nvSpPr>
          <p:spPr>
            <a:xfrm>
              <a:off x="7414379" y="2901196"/>
              <a:ext cx="6422231" cy="1464112"/>
            </a:xfrm>
            <a:prstGeom prst="roundRect">
              <a:avLst>
                <a:gd name="adj" fmla="val 7495"/>
              </a:avLst>
            </a:prstGeom>
            <a:solidFill>
              <a:srgbClr val="FBFAFF"/>
            </a:solidFill>
            <a:ln/>
          </p:spPr>
          <p:txBody>
            <a:bodyPr/>
            <a:lstStyle/>
            <a:p>
              <a:pPr algn="just"/>
              <a:endParaRPr lang="en-US" sz="1600">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89F26E0B-ED06-2CD1-773D-574892A3FF6E}"/>
                </a:ext>
              </a:extLst>
            </p:cNvPr>
            <p:cNvPicPr>
              <a:picLocks noChangeAspect="1"/>
            </p:cNvPicPr>
            <p:nvPr/>
          </p:nvPicPr>
          <p:blipFill>
            <a:blip r:embed="rId3"/>
            <a:stretch>
              <a:fillRect/>
            </a:stretch>
          </p:blipFill>
          <p:spPr>
            <a:xfrm>
              <a:off x="7414379" y="2878336"/>
              <a:ext cx="6422231" cy="91440"/>
            </a:xfrm>
            <a:prstGeom prst="rect">
              <a:avLst/>
            </a:prstGeom>
          </p:spPr>
        </p:pic>
        <p:pic>
          <p:nvPicPr>
            <p:cNvPr id="8" name="Image 1" descr="preencoded.png">
              <a:extLst>
                <a:ext uri="{FF2B5EF4-FFF2-40B4-BE49-F238E27FC236}">
                  <a16:creationId xmlns:a16="http://schemas.microsoft.com/office/drawing/2014/main" id="{17DDEBAB-671A-CE62-8CE6-2E5DEF981514}"/>
                </a:ext>
              </a:extLst>
            </p:cNvPr>
            <p:cNvPicPr>
              <a:picLocks noChangeAspect="1"/>
            </p:cNvPicPr>
            <p:nvPr/>
          </p:nvPicPr>
          <p:blipFill>
            <a:blip r:embed="rId4"/>
            <a:stretch>
              <a:fillRect/>
            </a:stretch>
          </p:blipFill>
          <p:spPr>
            <a:xfrm>
              <a:off x="10327838" y="2603540"/>
              <a:ext cx="595313" cy="595313"/>
            </a:xfrm>
            <a:prstGeom prst="rect">
              <a:avLst/>
            </a:prstGeom>
          </p:spPr>
        </p:pic>
        <p:sp>
          <p:nvSpPr>
            <p:cNvPr id="9" name="Text 2">
              <a:extLst>
                <a:ext uri="{FF2B5EF4-FFF2-40B4-BE49-F238E27FC236}">
                  <a16:creationId xmlns:a16="http://schemas.microsoft.com/office/drawing/2014/main" id="{A6017583-AEBE-4BBB-1335-05DB9D42D853}"/>
                </a:ext>
              </a:extLst>
            </p:cNvPr>
            <p:cNvSpPr/>
            <p:nvPr/>
          </p:nvSpPr>
          <p:spPr>
            <a:xfrm>
              <a:off x="10506432" y="2752368"/>
              <a:ext cx="238125" cy="297656"/>
            </a:xfrm>
            <a:prstGeom prst="rect">
              <a:avLst/>
            </a:prstGeom>
            <a:noFill/>
            <a:ln/>
          </p:spPr>
          <p:txBody>
            <a:bodyPr wrap="none" lIns="0" tIns="0" rIns="0" bIns="0" rtlCol="0" anchor="t"/>
            <a:lstStyle/>
            <a:p>
              <a:pPr marL="0" indent="0" algn="just" rtl="1">
                <a:lnSpc>
                  <a:spcPts val="3000"/>
                </a:lnSpc>
                <a:buNone/>
              </a:pPr>
              <a:r>
                <a:rPr lang="en-US" sz="1600" dirty="0">
                  <a:solidFill>
                    <a:srgbClr val="FFFFFF"/>
                  </a:solidFill>
                  <a:latin typeface="Alexandria" pitchFamily="2" charset="-78"/>
                  <a:ea typeface="Libre Baskerville" pitchFamily="34" charset="-122"/>
                  <a:cs typeface="Alexandria" pitchFamily="2" charset="-78"/>
                </a:rPr>
                <a:t>1</a:t>
              </a:r>
              <a:endParaRPr lang="en-US" sz="1600" dirty="0">
                <a:latin typeface="Alexandria" pitchFamily="2" charset="-78"/>
                <a:cs typeface="Alexandria" pitchFamily="2" charset="-78"/>
              </a:endParaRPr>
            </a:p>
          </p:txBody>
        </p:sp>
        <p:sp>
          <p:nvSpPr>
            <p:cNvPr id="10" name="Text 3">
              <a:extLst>
                <a:ext uri="{FF2B5EF4-FFF2-40B4-BE49-F238E27FC236}">
                  <a16:creationId xmlns:a16="http://schemas.microsoft.com/office/drawing/2014/main" id="{052E7039-6ED9-84CC-DD92-ADAB543D4EAD}"/>
                </a:ext>
              </a:extLst>
            </p:cNvPr>
            <p:cNvSpPr/>
            <p:nvPr/>
          </p:nvSpPr>
          <p:spPr>
            <a:xfrm>
              <a:off x="11221107" y="3207634"/>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FF0000"/>
                  </a:solidFill>
                  <a:latin typeface="Alexandria" pitchFamily="2" charset="-78"/>
                  <a:ea typeface="Libre Baskerville" pitchFamily="34" charset="-122"/>
                  <a:cs typeface="Alexandria" pitchFamily="2" charset="-78"/>
                </a:rPr>
                <a:t>الوضوح والتنظيم</a:t>
              </a:r>
              <a:endParaRPr lang="en-US" sz="1600" b="1" dirty="0">
                <a:solidFill>
                  <a:srgbClr val="FF0000"/>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52F09D15-3F97-D057-84C5-6C06C3BE96CB}"/>
                </a:ext>
              </a:extLst>
            </p:cNvPr>
            <p:cNvSpPr/>
            <p:nvPr/>
          </p:nvSpPr>
          <p:spPr>
            <a:xfrm>
              <a:off x="7635597" y="3826550"/>
              <a:ext cx="5979795"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هل قسم النتائج مكتوب بشكل واضح ومنظم جيداً؟</a:t>
              </a:r>
              <a:endParaRPr lang="en-US" sz="1600" dirty="0">
                <a:latin typeface="Alexandria" pitchFamily="2" charset="-78"/>
                <a:cs typeface="Alexandria" pitchFamily="2" charset="-78"/>
              </a:endParaRPr>
            </a:p>
          </p:txBody>
        </p:sp>
        <p:sp>
          <p:nvSpPr>
            <p:cNvPr id="12" name="Shape 5">
              <a:extLst>
                <a:ext uri="{FF2B5EF4-FFF2-40B4-BE49-F238E27FC236}">
                  <a16:creationId xmlns:a16="http://schemas.microsoft.com/office/drawing/2014/main" id="{BB452705-8591-ED3C-1458-85FA46BEAFA7}"/>
                </a:ext>
              </a:extLst>
            </p:cNvPr>
            <p:cNvSpPr/>
            <p:nvPr/>
          </p:nvSpPr>
          <p:spPr>
            <a:xfrm>
              <a:off x="793790" y="2901196"/>
              <a:ext cx="6422231" cy="1464112"/>
            </a:xfrm>
            <a:prstGeom prst="roundRect">
              <a:avLst>
                <a:gd name="adj" fmla="val 7495"/>
              </a:avLst>
            </a:prstGeom>
            <a:solidFill>
              <a:srgbClr val="FBFAFF"/>
            </a:solidFill>
            <a:ln/>
          </p:spPr>
          <p:txBody>
            <a:bodyPr/>
            <a:lstStyle/>
            <a:p>
              <a:pPr algn="just"/>
              <a:endParaRPr lang="en-US" sz="1600">
                <a:latin typeface="Alexandria" pitchFamily="2" charset="-78"/>
                <a:cs typeface="Alexandria" pitchFamily="2" charset="-78"/>
              </a:endParaRPr>
            </a:p>
          </p:txBody>
        </p:sp>
        <p:pic>
          <p:nvPicPr>
            <p:cNvPr id="13" name="Image 2" descr="preencoded.png">
              <a:extLst>
                <a:ext uri="{FF2B5EF4-FFF2-40B4-BE49-F238E27FC236}">
                  <a16:creationId xmlns:a16="http://schemas.microsoft.com/office/drawing/2014/main" id="{DA09241D-7519-A939-CDFC-96A0BC52D98A}"/>
                </a:ext>
              </a:extLst>
            </p:cNvPr>
            <p:cNvPicPr>
              <a:picLocks noChangeAspect="1"/>
            </p:cNvPicPr>
            <p:nvPr/>
          </p:nvPicPr>
          <p:blipFill>
            <a:blip r:embed="rId3"/>
            <a:stretch>
              <a:fillRect/>
            </a:stretch>
          </p:blipFill>
          <p:spPr>
            <a:xfrm>
              <a:off x="793790" y="2878336"/>
              <a:ext cx="6422231" cy="91440"/>
            </a:xfrm>
            <a:prstGeom prst="rect">
              <a:avLst/>
            </a:prstGeom>
          </p:spPr>
        </p:pic>
        <p:pic>
          <p:nvPicPr>
            <p:cNvPr id="14" name="Image 3" descr="preencoded.png">
              <a:extLst>
                <a:ext uri="{FF2B5EF4-FFF2-40B4-BE49-F238E27FC236}">
                  <a16:creationId xmlns:a16="http://schemas.microsoft.com/office/drawing/2014/main" id="{469DFF90-7E7E-638A-3430-19A5A9065846}"/>
                </a:ext>
              </a:extLst>
            </p:cNvPr>
            <p:cNvPicPr>
              <a:picLocks noChangeAspect="1"/>
            </p:cNvPicPr>
            <p:nvPr/>
          </p:nvPicPr>
          <p:blipFill>
            <a:blip r:embed="rId4"/>
            <a:stretch>
              <a:fillRect/>
            </a:stretch>
          </p:blipFill>
          <p:spPr>
            <a:xfrm>
              <a:off x="3707249" y="2603540"/>
              <a:ext cx="595313" cy="595313"/>
            </a:xfrm>
            <a:prstGeom prst="rect">
              <a:avLst/>
            </a:prstGeom>
          </p:spPr>
        </p:pic>
        <p:sp>
          <p:nvSpPr>
            <p:cNvPr id="15" name="Text 6">
              <a:extLst>
                <a:ext uri="{FF2B5EF4-FFF2-40B4-BE49-F238E27FC236}">
                  <a16:creationId xmlns:a16="http://schemas.microsoft.com/office/drawing/2014/main" id="{DB0DA66A-CF53-C06A-5DF8-355523718965}"/>
                </a:ext>
              </a:extLst>
            </p:cNvPr>
            <p:cNvSpPr/>
            <p:nvPr/>
          </p:nvSpPr>
          <p:spPr>
            <a:xfrm>
              <a:off x="3885843" y="2752368"/>
              <a:ext cx="238125" cy="297656"/>
            </a:xfrm>
            <a:prstGeom prst="rect">
              <a:avLst/>
            </a:prstGeom>
            <a:noFill/>
            <a:ln/>
          </p:spPr>
          <p:txBody>
            <a:bodyPr wrap="none" lIns="0" tIns="0" rIns="0" bIns="0" rtlCol="0" anchor="t"/>
            <a:lstStyle/>
            <a:p>
              <a:pPr marL="0" indent="0" algn="just" rtl="1">
                <a:lnSpc>
                  <a:spcPts val="3000"/>
                </a:lnSpc>
                <a:buNone/>
              </a:pPr>
              <a:r>
                <a:rPr lang="en-US" sz="1600" dirty="0">
                  <a:solidFill>
                    <a:srgbClr val="FFFFFF"/>
                  </a:solidFill>
                  <a:latin typeface="Alexandria" pitchFamily="2" charset="-78"/>
                  <a:ea typeface="Libre Baskerville" pitchFamily="34" charset="-122"/>
                  <a:cs typeface="Alexandria" pitchFamily="2" charset="-78"/>
                </a:rPr>
                <a:t>2</a:t>
              </a:r>
              <a:endParaRPr lang="en-US" sz="1600" dirty="0">
                <a:latin typeface="Alexandria" pitchFamily="2" charset="-78"/>
                <a:cs typeface="Alexandria" pitchFamily="2" charset="-78"/>
              </a:endParaRPr>
            </a:p>
          </p:txBody>
        </p:sp>
        <p:sp>
          <p:nvSpPr>
            <p:cNvPr id="16" name="Text 7">
              <a:extLst>
                <a:ext uri="{FF2B5EF4-FFF2-40B4-BE49-F238E27FC236}">
                  <a16:creationId xmlns:a16="http://schemas.microsoft.com/office/drawing/2014/main" id="{42272838-AE0F-7D9A-AB3E-A7F59A06BE54}"/>
                </a:ext>
              </a:extLst>
            </p:cNvPr>
            <p:cNvSpPr/>
            <p:nvPr/>
          </p:nvSpPr>
          <p:spPr>
            <a:xfrm>
              <a:off x="4532456" y="3207634"/>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FF0000"/>
                  </a:solidFill>
                  <a:latin typeface="Alexandria" pitchFamily="2" charset="-78"/>
                  <a:ea typeface="Libre Baskerville" pitchFamily="34" charset="-122"/>
                  <a:cs typeface="Alexandria" pitchFamily="2" charset="-78"/>
                </a:rPr>
                <a:t>الترميز والتحليل</a:t>
              </a:r>
              <a:endParaRPr lang="en-US" sz="1600" b="1" dirty="0">
                <a:solidFill>
                  <a:srgbClr val="FF0000"/>
                </a:solidFill>
                <a:latin typeface="Alexandria" pitchFamily="2" charset="-78"/>
                <a:cs typeface="Alexandria" pitchFamily="2" charset="-78"/>
              </a:endParaRPr>
            </a:p>
          </p:txBody>
        </p:sp>
        <p:sp>
          <p:nvSpPr>
            <p:cNvPr id="17" name="Text 8">
              <a:extLst>
                <a:ext uri="{FF2B5EF4-FFF2-40B4-BE49-F238E27FC236}">
                  <a16:creationId xmlns:a16="http://schemas.microsoft.com/office/drawing/2014/main" id="{1071C5FD-D4BB-3949-26CD-2C7B661073F7}"/>
                </a:ext>
              </a:extLst>
            </p:cNvPr>
            <p:cNvSpPr/>
            <p:nvPr/>
          </p:nvSpPr>
          <p:spPr>
            <a:xfrm>
              <a:off x="1015008" y="3826550"/>
              <a:ext cx="5979795" cy="317540"/>
            </a:xfrm>
            <a:prstGeom prst="rect">
              <a:avLst/>
            </a:prstGeom>
            <a:noFill/>
            <a:ln/>
          </p:spPr>
          <p:txBody>
            <a:bodyPr wrap="none" lIns="0" tIns="0" rIns="0" bIns="0" rtlCol="0" anchor="t"/>
            <a:lstStyle/>
            <a:p>
              <a:pPr marL="0" indent="0" algn="just" rtl="1">
                <a:lnSpc>
                  <a:spcPts val="2500"/>
                </a:lnSpc>
                <a:buNone/>
              </a:pPr>
              <a:endParaRPr lang="en-US" sz="1600" dirty="0">
                <a:latin typeface="Alexandria" pitchFamily="2" charset="-78"/>
                <a:cs typeface="Alexandria" pitchFamily="2" charset="-78"/>
              </a:endParaRPr>
            </a:p>
          </p:txBody>
        </p:sp>
        <p:sp>
          <p:nvSpPr>
            <p:cNvPr id="18" name="Shape 9">
              <a:extLst>
                <a:ext uri="{FF2B5EF4-FFF2-40B4-BE49-F238E27FC236}">
                  <a16:creationId xmlns:a16="http://schemas.microsoft.com/office/drawing/2014/main" id="{67B07F1A-343F-0AF8-58FC-8C4AE9586F26}"/>
                </a:ext>
              </a:extLst>
            </p:cNvPr>
            <p:cNvSpPr/>
            <p:nvPr/>
          </p:nvSpPr>
          <p:spPr>
            <a:xfrm>
              <a:off x="7414379" y="4861322"/>
              <a:ext cx="6422231" cy="1781651"/>
            </a:xfrm>
            <a:prstGeom prst="roundRect">
              <a:avLst>
                <a:gd name="adj" fmla="val 6159"/>
              </a:avLst>
            </a:prstGeom>
            <a:solidFill>
              <a:srgbClr val="FBFAFF"/>
            </a:solidFill>
            <a:ln/>
          </p:spPr>
          <p:txBody>
            <a:bodyPr/>
            <a:lstStyle/>
            <a:p>
              <a:pPr algn="just"/>
              <a:endParaRPr lang="en-US" sz="1600">
                <a:latin typeface="Alexandria" pitchFamily="2" charset="-78"/>
                <a:cs typeface="Alexandria" pitchFamily="2" charset="-78"/>
              </a:endParaRPr>
            </a:p>
          </p:txBody>
        </p:sp>
        <p:pic>
          <p:nvPicPr>
            <p:cNvPr id="19" name="Image 4" descr="preencoded.png">
              <a:extLst>
                <a:ext uri="{FF2B5EF4-FFF2-40B4-BE49-F238E27FC236}">
                  <a16:creationId xmlns:a16="http://schemas.microsoft.com/office/drawing/2014/main" id="{0999BADF-3088-1B0E-8F90-A489BAFF03F9}"/>
                </a:ext>
              </a:extLst>
            </p:cNvPr>
            <p:cNvPicPr>
              <a:picLocks noChangeAspect="1"/>
            </p:cNvPicPr>
            <p:nvPr/>
          </p:nvPicPr>
          <p:blipFill>
            <a:blip r:embed="rId3"/>
            <a:stretch>
              <a:fillRect/>
            </a:stretch>
          </p:blipFill>
          <p:spPr>
            <a:xfrm>
              <a:off x="7414379" y="4838462"/>
              <a:ext cx="6422231" cy="91440"/>
            </a:xfrm>
            <a:prstGeom prst="rect">
              <a:avLst/>
            </a:prstGeom>
          </p:spPr>
        </p:pic>
        <p:pic>
          <p:nvPicPr>
            <p:cNvPr id="20" name="Image 5" descr="preencoded.png">
              <a:extLst>
                <a:ext uri="{FF2B5EF4-FFF2-40B4-BE49-F238E27FC236}">
                  <a16:creationId xmlns:a16="http://schemas.microsoft.com/office/drawing/2014/main" id="{BB5C2A1E-A6B6-DAA3-7AF4-09F6429C0EC9}"/>
                </a:ext>
              </a:extLst>
            </p:cNvPr>
            <p:cNvPicPr>
              <a:picLocks noChangeAspect="1"/>
            </p:cNvPicPr>
            <p:nvPr/>
          </p:nvPicPr>
          <p:blipFill>
            <a:blip r:embed="rId4"/>
            <a:stretch>
              <a:fillRect/>
            </a:stretch>
          </p:blipFill>
          <p:spPr>
            <a:xfrm>
              <a:off x="10327838" y="4563666"/>
              <a:ext cx="595313" cy="595313"/>
            </a:xfrm>
            <a:prstGeom prst="rect">
              <a:avLst/>
            </a:prstGeom>
          </p:spPr>
        </p:pic>
        <p:sp>
          <p:nvSpPr>
            <p:cNvPr id="21" name="Text 10">
              <a:extLst>
                <a:ext uri="{FF2B5EF4-FFF2-40B4-BE49-F238E27FC236}">
                  <a16:creationId xmlns:a16="http://schemas.microsoft.com/office/drawing/2014/main" id="{5EA0EE61-9788-B028-6DEE-1839FD1D5A48}"/>
                </a:ext>
              </a:extLst>
            </p:cNvPr>
            <p:cNvSpPr/>
            <p:nvPr/>
          </p:nvSpPr>
          <p:spPr>
            <a:xfrm>
              <a:off x="10506432" y="4712494"/>
              <a:ext cx="238125" cy="297656"/>
            </a:xfrm>
            <a:prstGeom prst="rect">
              <a:avLst/>
            </a:prstGeom>
            <a:noFill/>
            <a:ln/>
          </p:spPr>
          <p:txBody>
            <a:bodyPr wrap="none" lIns="0" tIns="0" rIns="0" bIns="0" rtlCol="0" anchor="t"/>
            <a:lstStyle/>
            <a:p>
              <a:pPr marL="0" indent="0" algn="just" rtl="1">
                <a:lnSpc>
                  <a:spcPts val="3000"/>
                </a:lnSpc>
                <a:buNone/>
              </a:pPr>
              <a:r>
                <a:rPr lang="en-US" sz="1600" dirty="0">
                  <a:solidFill>
                    <a:srgbClr val="FFFFFF"/>
                  </a:solidFill>
                  <a:latin typeface="Alexandria" pitchFamily="2" charset="-78"/>
                  <a:ea typeface="Libre Baskerville" pitchFamily="34" charset="-122"/>
                  <a:cs typeface="Alexandria" pitchFamily="2" charset="-78"/>
                </a:rPr>
                <a:t>3</a:t>
              </a:r>
              <a:endParaRPr lang="en-US" sz="1600" dirty="0">
                <a:latin typeface="Alexandria" pitchFamily="2" charset="-78"/>
                <a:cs typeface="Alexandria" pitchFamily="2" charset="-78"/>
              </a:endParaRPr>
            </a:p>
          </p:txBody>
        </p:sp>
        <p:sp>
          <p:nvSpPr>
            <p:cNvPr id="22" name="Text 11">
              <a:extLst>
                <a:ext uri="{FF2B5EF4-FFF2-40B4-BE49-F238E27FC236}">
                  <a16:creationId xmlns:a16="http://schemas.microsoft.com/office/drawing/2014/main" id="{ACC53EFC-255D-1219-87BD-B9A56BA46A4F}"/>
                </a:ext>
              </a:extLst>
            </p:cNvPr>
            <p:cNvSpPr/>
            <p:nvPr/>
          </p:nvSpPr>
          <p:spPr>
            <a:xfrm>
              <a:off x="11134487" y="5357455"/>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FF0000"/>
                  </a:solidFill>
                  <a:latin typeface="Alexandria" pitchFamily="2" charset="-78"/>
                  <a:ea typeface="Libre Baskerville" pitchFamily="34" charset="-122"/>
                  <a:cs typeface="Alexandria" pitchFamily="2" charset="-78"/>
                </a:rPr>
                <a:t>الارتباط بالفرضيات</a:t>
              </a:r>
              <a:endParaRPr lang="en-US" sz="1600" b="1" dirty="0">
                <a:solidFill>
                  <a:srgbClr val="FF0000"/>
                </a:solidFill>
                <a:latin typeface="Alexandria" pitchFamily="2" charset="-78"/>
                <a:cs typeface="Alexandria" pitchFamily="2" charset="-78"/>
              </a:endParaRPr>
            </a:p>
          </p:txBody>
        </p:sp>
        <p:sp>
          <p:nvSpPr>
            <p:cNvPr id="24" name="Text 12">
              <a:extLst>
                <a:ext uri="{FF2B5EF4-FFF2-40B4-BE49-F238E27FC236}">
                  <a16:creationId xmlns:a16="http://schemas.microsoft.com/office/drawing/2014/main" id="{13D101EB-C097-F8E3-92AD-EA5BDD80B217}"/>
                </a:ext>
              </a:extLst>
            </p:cNvPr>
            <p:cNvSpPr/>
            <p:nvPr/>
          </p:nvSpPr>
          <p:spPr>
            <a:xfrm>
              <a:off x="7635597" y="5786676"/>
              <a:ext cx="5979795"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هل ترتبط النتائج الأساسية مباشرة بالفرضيات؟</a:t>
              </a:r>
              <a:endParaRPr lang="en-US" sz="1600" dirty="0">
                <a:latin typeface="Alexandria" pitchFamily="2" charset="-78"/>
                <a:cs typeface="Alexandria" pitchFamily="2" charset="-78"/>
              </a:endParaRPr>
            </a:p>
          </p:txBody>
        </p:sp>
        <p:sp>
          <p:nvSpPr>
            <p:cNvPr id="26" name="Shape 13">
              <a:extLst>
                <a:ext uri="{FF2B5EF4-FFF2-40B4-BE49-F238E27FC236}">
                  <a16:creationId xmlns:a16="http://schemas.microsoft.com/office/drawing/2014/main" id="{056EE434-59F1-E334-D566-B21419CDCFB8}"/>
                </a:ext>
              </a:extLst>
            </p:cNvPr>
            <p:cNvSpPr/>
            <p:nvPr/>
          </p:nvSpPr>
          <p:spPr>
            <a:xfrm>
              <a:off x="793790" y="4861322"/>
              <a:ext cx="6422231" cy="1781651"/>
            </a:xfrm>
            <a:prstGeom prst="roundRect">
              <a:avLst>
                <a:gd name="adj" fmla="val 6159"/>
              </a:avLst>
            </a:prstGeom>
            <a:solidFill>
              <a:srgbClr val="FBFAFF"/>
            </a:solidFill>
            <a:ln/>
          </p:spPr>
          <p:txBody>
            <a:bodyPr/>
            <a:lstStyle/>
            <a:p>
              <a:pPr algn="just"/>
              <a:endParaRPr lang="en-US" sz="1600">
                <a:latin typeface="Alexandria" pitchFamily="2" charset="-78"/>
                <a:cs typeface="Alexandria" pitchFamily="2" charset="-78"/>
              </a:endParaRPr>
            </a:p>
          </p:txBody>
        </p:sp>
        <p:pic>
          <p:nvPicPr>
            <p:cNvPr id="27" name="Image 6" descr="preencoded.png">
              <a:extLst>
                <a:ext uri="{FF2B5EF4-FFF2-40B4-BE49-F238E27FC236}">
                  <a16:creationId xmlns:a16="http://schemas.microsoft.com/office/drawing/2014/main" id="{2CC97099-E64E-8F47-1D16-A5C30C9C1A54}"/>
                </a:ext>
              </a:extLst>
            </p:cNvPr>
            <p:cNvPicPr>
              <a:picLocks noChangeAspect="1"/>
            </p:cNvPicPr>
            <p:nvPr/>
          </p:nvPicPr>
          <p:blipFill>
            <a:blip r:embed="rId3"/>
            <a:stretch>
              <a:fillRect/>
            </a:stretch>
          </p:blipFill>
          <p:spPr>
            <a:xfrm>
              <a:off x="793790" y="4838462"/>
              <a:ext cx="6422231" cy="91440"/>
            </a:xfrm>
            <a:prstGeom prst="rect">
              <a:avLst/>
            </a:prstGeom>
          </p:spPr>
        </p:pic>
        <p:pic>
          <p:nvPicPr>
            <p:cNvPr id="28" name="Image 7" descr="preencoded.png">
              <a:extLst>
                <a:ext uri="{FF2B5EF4-FFF2-40B4-BE49-F238E27FC236}">
                  <a16:creationId xmlns:a16="http://schemas.microsoft.com/office/drawing/2014/main" id="{2FD6070F-CDC6-0652-DFB8-A96D8B6557A1}"/>
                </a:ext>
              </a:extLst>
            </p:cNvPr>
            <p:cNvPicPr>
              <a:picLocks noChangeAspect="1"/>
            </p:cNvPicPr>
            <p:nvPr/>
          </p:nvPicPr>
          <p:blipFill>
            <a:blip r:embed="rId4"/>
            <a:stretch>
              <a:fillRect/>
            </a:stretch>
          </p:blipFill>
          <p:spPr>
            <a:xfrm>
              <a:off x="3707249" y="4563666"/>
              <a:ext cx="595313" cy="595313"/>
            </a:xfrm>
            <a:prstGeom prst="rect">
              <a:avLst/>
            </a:prstGeom>
          </p:spPr>
        </p:pic>
        <p:sp>
          <p:nvSpPr>
            <p:cNvPr id="29" name="Text 14">
              <a:extLst>
                <a:ext uri="{FF2B5EF4-FFF2-40B4-BE49-F238E27FC236}">
                  <a16:creationId xmlns:a16="http://schemas.microsoft.com/office/drawing/2014/main" id="{F59BFBBD-3BA4-CC96-BF6C-34F14E26111B}"/>
                </a:ext>
              </a:extLst>
            </p:cNvPr>
            <p:cNvSpPr/>
            <p:nvPr/>
          </p:nvSpPr>
          <p:spPr>
            <a:xfrm>
              <a:off x="3885843" y="4712494"/>
              <a:ext cx="238125" cy="297656"/>
            </a:xfrm>
            <a:prstGeom prst="rect">
              <a:avLst/>
            </a:prstGeom>
            <a:noFill/>
            <a:ln/>
          </p:spPr>
          <p:txBody>
            <a:bodyPr wrap="none" lIns="0" tIns="0" rIns="0" bIns="0" rtlCol="0" anchor="t"/>
            <a:lstStyle/>
            <a:p>
              <a:pPr marL="0" indent="0" algn="just" rtl="1">
                <a:lnSpc>
                  <a:spcPts val="3000"/>
                </a:lnSpc>
                <a:buNone/>
              </a:pPr>
              <a:r>
                <a:rPr lang="en-US" sz="1600" dirty="0">
                  <a:solidFill>
                    <a:srgbClr val="FFFFFF"/>
                  </a:solidFill>
                  <a:latin typeface="Alexandria" pitchFamily="2" charset="-78"/>
                  <a:ea typeface="Libre Baskerville" pitchFamily="34" charset="-122"/>
                  <a:cs typeface="Alexandria" pitchFamily="2" charset="-78"/>
                </a:rPr>
                <a:t>4</a:t>
              </a:r>
              <a:endParaRPr lang="en-US" sz="1600" dirty="0">
                <a:latin typeface="Alexandria" pitchFamily="2" charset="-78"/>
                <a:cs typeface="Alexandria" pitchFamily="2" charset="-78"/>
              </a:endParaRPr>
            </a:p>
          </p:txBody>
        </p:sp>
        <p:sp>
          <p:nvSpPr>
            <p:cNvPr id="30" name="Text 15">
              <a:extLst>
                <a:ext uri="{FF2B5EF4-FFF2-40B4-BE49-F238E27FC236}">
                  <a16:creationId xmlns:a16="http://schemas.microsoft.com/office/drawing/2014/main" id="{2656D0F5-B55E-3FBA-1C0B-AFFBB760542E}"/>
                </a:ext>
              </a:extLst>
            </p:cNvPr>
            <p:cNvSpPr/>
            <p:nvPr/>
          </p:nvSpPr>
          <p:spPr>
            <a:xfrm>
              <a:off x="4513898" y="5357455"/>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FF0000"/>
                  </a:solidFill>
                  <a:latin typeface="Alexandria" pitchFamily="2" charset="-78"/>
                  <a:ea typeface="Libre Baskerville" pitchFamily="34" charset="-122"/>
                  <a:cs typeface="Alexandria" pitchFamily="2" charset="-78"/>
                </a:rPr>
                <a:t>الجداول والأشكال</a:t>
              </a:r>
              <a:endParaRPr lang="en-US" sz="1600" b="1" dirty="0">
                <a:solidFill>
                  <a:srgbClr val="FF0000"/>
                </a:solidFill>
                <a:latin typeface="Alexandria" pitchFamily="2" charset="-78"/>
                <a:cs typeface="Alexandria" pitchFamily="2" charset="-78"/>
              </a:endParaRPr>
            </a:p>
          </p:txBody>
        </p:sp>
        <p:sp>
          <p:nvSpPr>
            <p:cNvPr id="31" name="Text 16">
              <a:extLst>
                <a:ext uri="{FF2B5EF4-FFF2-40B4-BE49-F238E27FC236}">
                  <a16:creationId xmlns:a16="http://schemas.microsoft.com/office/drawing/2014/main" id="{D2BB407B-2901-F916-3BE6-8DEF6008E024}"/>
                </a:ext>
              </a:extLst>
            </p:cNvPr>
            <p:cNvSpPr/>
            <p:nvPr/>
          </p:nvSpPr>
          <p:spPr>
            <a:xfrm>
              <a:off x="1015008" y="5786676"/>
              <a:ext cx="5979795"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هل الجداول والأشكال موسومة بالوضوح؟ منظمة تنظيماً جيداً؟ ضرورية (غير مكررة للنص)؟</a:t>
              </a:r>
              <a:endParaRPr lang="en-US" sz="1600" dirty="0">
                <a:latin typeface="Alexandria" pitchFamily="2" charset="-78"/>
                <a:cs typeface="Alexandria" pitchFamily="2" charset="-78"/>
              </a:endParaRPr>
            </a:p>
          </p:txBody>
        </p:sp>
      </p:grpSp>
      <p:sp>
        <p:nvSpPr>
          <p:cNvPr id="32" name="TextBox 31">
            <a:extLst>
              <a:ext uri="{FF2B5EF4-FFF2-40B4-BE49-F238E27FC236}">
                <a16:creationId xmlns:a16="http://schemas.microsoft.com/office/drawing/2014/main" id="{B6A50937-12B6-A089-ABF7-A917EB0B5583}"/>
              </a:ext>
            </a:extLst>
          </p:cNvPr>
          <p:cNvSpPr txBox="1"/>
          <p:nvPr/>
        </p:nvSpPr>
        <p:spPr>
          <a:xfrm>
            <a:off x="782749" y="3264290"/>
            <a:ext cx="5082792" cy="704104"/>
          </a:xfrm>
          <a:prstGeom prst="rect">
            <a:avLst/>
          </a:prstGeom>
          <a:noFill/>
        </p:spPr>
        <p:txBody>
          <a:bodyPr wrap="square" rtlCol="0">
            <a:spAutoFit/>
          </a:bodyPr>
          <a:lstStyle/>
          <a:p>
            <a:pPr algn="just" rtl="1">
              <a:lnSpc>
                <a:spcPts val="2500"/>
              </a:lnSpc>
            </a:pPr>
            <a:r>
              <a:rPr lang="en-US" sz="1600">
                <a:solidFill>
                  <a:srgbClr val="49495A"/>
                </a:solidFill>
                <a:latin typeface="Alexandria" pitchFamily="2" charset="-78"/>
                <a:ea typeface="Open Sans" pitchFamily="34" charset="-122"/>
                <a:cs typeface="Alexandria" pitchFamily="2" charset="-78"/>
              </a:rPr>
              <a:t>هل ترميز البيانات وتحليلها مناسب في ضوء تصميم الدراسة وفرضياتها؟</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5003026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39030D-9AEF-CFB8-1FBD-248B80F12B4C}"/>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9F72EB44-AFB2-0091-2781-F51735540D24}"/>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4B3DB71-E387-975E-3538-0DFC558D90D2}"/>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26B3B63-9DA2-6D9A-F366-A02D66157B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AD4CF2-C406-ACE2-9380-5BD6AE80EBC1}"/>
              </a:ext>
            </a:extLst>
          </p:cNvPr>
          <p:cNvSpPr txBox="1"/>
          <p:nvPr/>
        </p:nvSpPr>
        <p:spPr>
          <a:xfrm>
            <a:off x="2601667" y="282079"/>
            <a:ext cx="7233710"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تقييم الادبيات (الدراسات السابقة) التي سوف أعتمد عليها</a:t>
            </a:r>
          </a:p>
        </p:txBody>
      </p:sp>
      <p:grpSp>
        <p:nvGrpSpPr>
          <p:cNvPr id="33" name="Group 32">
            <a:extLst>
              <a:ext uri="{FF2B5EF4-FFF2-40B4-BE49-F238E27FC236}">
                <a16:creationId xmlns:a16="http://schemas.microsoft.com/office/drawing/2014/main" id="{3C9E77B2-76A5-64A7-557F-DA953ACEBF16}"/>
              </a:ext>
            </a:extLst>
          </p:cNvPr>
          <p:cNvGrpSpPr/>
          <p:nvPr/>
        </p:nvGrpSpPr>
        <p:grpSpPr>
          <a:xfrm>
            <a:off x="669074" y="1377207"/>
            <a:ext cx="11226402" cy="4822871"/>
            <a:chOff x="793790" y="2363629"/>
            <a:chExt cx="13042821" cy="3502223"/>
          </a:xfrm>
        </p:grpSpPr>
        <p:sp>
          <p:nvSpPr>
            <p:cNvPr id="34" name="Text 0">
              <a:extLst>
                <a:ext uri="{FF2B5EF4-FFF2-40B4-BE49-F238E27FC236}">
                  <a16:creationId xmlns:a16="http://schemas.microsoft.com/office/drawing/2014/main" id="{A1369D84-8242-44EE-0F04-3572AD777AFF}"/>
                </a:ext>
              </a:extLst>
            </p:cNvPr>
            <p:cNvSpPr/>
            <p:nvPr/>
          </p:nvSpPr>
          <p:spPr>
            <a:xfrm>
              <a:off x="8874800" y="2363629"/>
              <a:ext cx="4961811" cy="620078"/>
            </a:xfrm>
            <a:prstGeom prst="rect">
              <a:avLst/>
            </a:prstGeom>
            <a:noFill/>
            <a:ln/>
          </p:spPr>
          <p:txBody>
            <a:bodyPr wrap="none" lIns="0" tIns="0" rIns="0" bIns="0" rtlCol="0" anchor="t"/>
            <a:lstStyle/>
            <a:p>
              <a:pPr marL="0" indent="0" algn="just" rtl="1">
                <a:lnSpc>
                  <a:spcPts val="4850"/>
                </a:lnSpc>
                <a:buNone/>
              </a:pPr>
              <a:r>
                <a:rPr lang="en-US" sz="2000" b="1" dirty="0">
                  <a:solidFill>
                    <a:srgbClr val="403CCF"/>
                  </a:solidFill>
                  <a:latin typeface="Alexandria" pitchFamily="2" charset="-78"/>
                  <a:ea typeface="Libre Baskerville" pitchFamily="34" charset="-122"/>
                  <a:cs typeface="Alexandria" pitchFamily="2" charset="-78"/>
                </a:rPr>
                <a:t>مناقشة النتائج</a:t>
              </a:r>
              <a:endParaRPr lang="en-US" sz="2000" b="1" dirty="0">
                <a:latin typeface="Alexandria" pitchFamily="2" charset="-78"/>
                <a:cs typeface="Alexandria" pitchFamily="2" charset="-78"/>
              </a:endParaRPr>
            </a:p>
          </p:txBody>
        </p:sp>
        <p:sp>
          <p:nvSpPr>
            <p:cNvPr id="35" name="Shape 1">
              <a:extLst>
                <a:ext uri="{FF2B5EF4-FFF2-40B4-BE49-F238E27FC236}">
                  <a16:creationId xmlns:a16="http://schemas.microsoft.com/office/drawing/2014/main" id="{B9562B2B-8A64-7576-274E-F0AD3015EB6A}"/>
                </a:ext>
              </a:extLst>
            </p:cNvPr>
            <p:cNvSpPr/>
            <p:nvPr/>
          </p:nvSpPr>
          <p:spPr>
            <a:xfrm>
              <a:off x="7414379" y="3380542"/>
              <a:ext cx="6422231" cy="1143476"/>
            </a:xfrm>
            <a:prstGeom prst="roundRect">
              <a:avLst>
                <a:gd name="adj" fmla="val 41657"/>
              </a:avLst>
            </a:prstGeom>
            <a:solidFill>
              <a:srgbClr val="EAE8F3"/>
            </a:solidFill>
            <a:ln/>
          </p:spPr>
          <p:txBody>
            <a:bodyPr/>
            <a:lstStyle/>
            <a:p>
              <a:pPr algn="just"/>
              <a:endParaRPr lang="en-US" sz="1600">
                <a:latin typeface="Alexandria" pitchFamily="2" charset="-78"/>
                <a:cs typeface="Alexandria" pitchFamily="2" charset="-78"/>
              </a:endParaRPr>
            </a:p>
          </p:txBody>
        </p:sp>
        <p:sp>
          <p:nvSpPr>
            <p:cNvPr id="36" name="Text 2">
              <a:extLst>
                <a:ext uri="{FF2B5EF4-FFF2-40B4-BE49-F238E27FC236}">
                  <a16:creationId xmlns:a16="http://schemas.microsoft.com/office/drawing/2014/main" id="{925F62C9-204D-7B5A-C6F7-9965A63E47B7}"/>
                </a:ext>
              </a:extLst>
            </p:cNvPr>
            <p:cNvSpPr/>
            <p:nvPr/>
          </p:nvSpPr>
          <p:spPr>
            <a:xfrm>
              <a:off x="11157347" y="3578900"/>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FF0000"/>
                  </a:solidFill>
                  <a:latin typeface="Alexandria" pitchFamily="2" charset="-78"/>
                  <a:ea typeface="Libre Baskerville" pitchFamily="34" charset="-122"/>
                  <a:cs typeface="Alexandria" pitchFamily="2" charset="-78"/>
                </a:rPr>
                <a:t>حدود الدراسة</a:t>
              </a:r>
              <a:endParaRPr lang="en-US" sz="1600" b="1" dirty="0">
                <a:solidFill>
                  <a:srgbClr val="FF0000"/>
                </a:solidFill>
                <a:latin typeface="Alexandria" pitchFamily="2" charset="-78"/>
                <a:cs typeface="Alexandria" pitchFamily="2" charset="-78"/>
              </a:endParaRPr>
            </a:p>
          </p:txBody>
        </p:sp>
        <p:sp>
          <p:nvSpPr>
            <p:cNvPr id="37" name="Text 3">
              <a:extLst>
                <a:ext uri="{FF2B5EF4-FFF2-40B4-BE49-F238E27FC236}">
                  <a16:creationId xmlns:a16="http://schemas.microsoft.com/office/drawing/2014/main" id="{E9D1F58F-4EFA-E299-F986-1167A49F1A76}"/>
                </a:ext>
              </a:extLst>
            </p:cNvPr>
            <p:cNvSpPr/>
            <p:nvPr/>
          </p:nvSpPr>
          <p:spPr>
            <a:xfrm>
              <a:off x="7612737" y="4008120"/>
              <a:ext cx="6025515"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هل حدود الدراسة محددة بوضوح؟</a:t>
              </a:r>
              <a:endParaRPr lang="en-US" sz="1600" dirty="0">
                <a:latin typeface="Alexandria" pitchFamily="2" charset="-78"/>
                <a:cs typeface="Alexandria" pitchFamily="2" charset="-78"/>
              </a:endParaRPr>
            </a:p>
          </p:txBody>
        </p:sp>
        <p:sp>
          <p:nvSpPr>
            <p:cNvPr id="38" name="Shape 4">
              <a:extLst>
                <a:ext uri="{FF2B5EF4-FFF2-40B4-BE49-F238E27FC236}">
                  <a16:creationId xmlns:a16="http://schemas.microsoft.com/office/drawing/2014/main" id="{94A03E20-415D-DA45-952C-B632A5B81021}"/>
                </a:ext>
              </a:extLst>
            </p:cNvPr>
            <p:cNvSpPr/>
            <p:nvPr/>
          </p:nvSpPr>
          <p:spPr>
            <a:xfrm>
              <a:off x="793790" y="3380542"/>
              <a:ext cx="6422231" cy="1143476"/>
            </a:xfrm>
            <a:prstGeom prst="roundRect">
              <a:avLst>
                <a:gd name="adj" fmla="val 41657"/>
              </a:avLst>
            </a:prstGeom>
            <a:solidFill>
              <a:srgbClr val="EAE8F3"/>
            </a:solidFill>
            <a:ln/>
          </p:spPr>
          <p:txBody>
            <a:bodyPr/>
            <a:lstStyle/>
            <a:p>
              <a:pPr algn="just"/>
              <a:endParaRPr lang="en-US" sz="1600">
                <a:latin typeface="Alexandria" pitchFamily="2" charset="-78"/>
                <a:cs typeface="Alexandria" pitchFamily="2" charset="-78"/>
              </a:endParaRPr>
            </a:p>
          </p:txBody>
        </p:sp>
        <p:sp>
          <p:nvSpPr>
            <p:cNvPr id="39" name="Text 5">
              <a:extLst>
                <a:ext uri="{FF2B5EF4-FFF2-40B4-BE49-F238E27FC236}">
                  <a16:creationId xmlns:a16="http://schemas.microsoft.com/office/drawing/2014/main" id="{A4C6BD87-58BD-A339-5E24-DB6C7071496F}"/>
                </a:ext>
              </a:extLst>
            </p:cNvPr>
            <p:cNvSpPr/>
            <p:nvPr/>
          </p:nvSpPr>
          <p:spPr>
            <a:xfrm>
              <a:off x="4536758" y="3578900"/>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FF0000"/>
                  </a:solidFill>
                  <a:latin typeface="Alexandria" pitchFamily="2" charset="-78"/>
                  <a:ea typeface="Libre Baskerville" pitchFamily="34" charset="-122"/>
                  <a:cs typeface="Alexandria" pitchFamily="2" charset="-78"/>
                </a:rPr>
                <a:t>الربط بالإطار النظري</a:t>
              </a:r>
              <a:endParaRPr lang="en-US" sz="1600" b="1" dirty="0">
                <a:solidFill>
                  <a:srgbClr val="FF0000"/>
                </a:solidFill>
                <a:latin typeface="Alexandria" pitchFamily="2" charset="-78"/>
                <a:cs typeface="Alexandria" pitchFamily="2" charset="-78"/>
              </a:endParaRPr>
            </a:p>
          </p:txBody>
        </p:sp>
        <p:sp>
          <p:nvSpPr>
            <p:cNvPr id="40" name="Text 6">
              <a:extLst>
                <a:ext uri="{FF2B5EF4-FFF2-40B4-BE49-F238E27FC236}">
                  <a16:creationId xmlns:a16="http://schemas.microsoft.com/office/drawing/2014/main" id="{11606EB0-E034-6C9A-C9E2-9D088407B5FF}"/>
                </a:ext>
              </a:extLst>
            </p:cNvPr>
            <p:cNvSpPr/>
            <p:nvPr/>
          </p:nvSpPr>
          <p:spPr>
            <a:xfrm>
              <a:off x="992148" y="4008120"/>
              <a:ext cx="6025515" cy="317540"/>
            </a:xfrm>
            <a:prstGeom prst="rect">
              <a:avLst/>
            </a:prstGeom>
            <a:noFill/>
            <a:ln/>
          </p:spPr>
          <p:txBody>
            <a:bodyPr wrap="none" lIns="0" tIns="0" rIns="0" bIns="0" rtlCol="0" anchor="t"/>
            <a:lstStyle/>
            <a:p>
              <a:pPr marL="0" indent="0" algn="just" rtl="1">
                <a:lnSpc>
                  <a:spcPts val="2500"/>
                </a:lnSpc>
                <a:buNone/>
              </a:pPr>
              <a:endParaRPr lang="en-US" sz="1600" dirty="0">
                <a:latin typeface="Alexandria" pitchFamily="2" charset="-78"/>
                <a:cs typeface="Alexandria" pitchFamily="2" charset="-78"/>
              </a:endParaRPr>
            </a:p>
          </p:txBody>
        </p:sp>
        <p:sp>
          <p:nvSpPr>
            <p:cNvPr id="41" name="Shape 7">
              <a:extLst>
                <a:ext uri="{FF2B5EF4-FFF2-40B4-BE49-F238E27FC236}">
                  <a16:creationId xmlns:a16="http://schemas.microsoft.com/office/drawing/2014/main" id="{5B8E021F-D9DF-F251-E3D2-9C6FE3253ED8}"/>
                </a:ext>
              </a:extLst>
            </p:cNvPr>
            <p:cNvSpPr/>
            <p:nvPr/>
          </p:nvSpPr>
          <p:spPr>
            <a:xfrm>
              <a:off x="7414379" y="4722376"/>
              <a:ext cx="6422231" cy="1143476"/>
            </a:xfrm>
            <a:prstGeom prst="roundRect">
              <a:avLst>
                <a:gd name="adj" fmla="val 41657"/>
              </a:avLst>
            </a:prstGeom>
            <a:solidFill>
              <a:srgbClr val="EAE8F3"/>
            </a:solidFill>
            <a:ln/>
          </p:spPr>
          <p:txBody>
            <a:bodyPr/>
            <a:lstStyle/>
            <a:p>
              <a:pPr algn="just"/>
              <a:endParaRPr lang="en-US" sz="1600">
                <a:latin typeface="Alexandria" pitchFamily="2" charset="-78"/>
                <a:cs typeface="Alexandria" pitchFamily="2" charset="-78"/>
              </a:endParaRPr>
            </a:p>
          </p:txBody>
        </p:sp>
        <p:sp>
          <p:nvSpPr>
            <p:cNvPr id="42" name="Text 8">
              <a:extLst>
                <a:ext uri="{FF2B5EF4-FFF2-40B4-BE49-F238E27FC236}">
                  <a16:creationId xmlns:a16="http://schemas.microsoft.com/office/drawing/2014/main" id="{22A7DA10-12AE-9521-9881-724483ABF888}"/>
                </a:ext>
              </a:extLst>
            </p:cNvPr>
            <p:cNvSpPr/>
            <p:nvPr/>
          </p:nvSpPr>
          <p:spPr>
            <a:xfrm>
              <a:off x="11157347" y="4920734"/>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FF0000"/>
                  </a:solidFill>
                  <a:latin typeface="Alexandria" pitchFamily="2" charset="-78"/>
                  <a:ea typeface="Libre Baskerville" pitchFamily="34" charset="-122"/>
                  <a:cs typeface="Alexandria" pitchFamily="2" charset="-78"/>
                </a:rPr>
                <a:t>البحوث المستقبلية</a:t>
              </a:r>
              <a:endParaRPr lang="en-US" sz="1600" b="1" dirty="0">
                <a:solidFill>
                  <a:srgbClr val="FF0000"/>
                </a:solidFill>
                <a:latin typeface="Alexandria" pitchFamily="2" charset="-78"/>
                <a:cs typeface="Alexandria" pitchFamily="2" charset="-78"/>
              </a:endParaRPr>
            </a:p>
          </p:txBody>
        </p:sp>
        <p:sp>
          <p:nvSpPr>
            <p:cNvPr id="43" name="Text 9">
              <a:extLst>
                <a:ext uri="{FF2B5EF4-FFF2-40B4-BE49-F238E27FC236}">
                  <a16:creationId xmlns:a16="http://schemas.microsoft.com/office/drawing/2014/main" id="{9D85969F-3BE7-6900-6470-CD0C8E1B78C6}"/>
                </a:ext>
              </a:extLst>
            </p:cNvPr>
            <p:cNvSpPr/>
            <p:nvPr/>
          </p:nvSpPr>
          <p:spPr>
            <a:xfrm>
              <a:off x="7612737" y="5349954"/>
              <a:ext cx="6025515"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هل تم تحديد الآثار المترتبة على البحوث المستقبلية؟</a:t>
              </a:r>
              <a:endParaRPr lang="en-US" sz="1600" dirty="0">
                <a:latin typeface="Alexandria" pitchFamily="2" charset="-78"/>
                <a:cs typeface="Alexandria" pitchFamily="2" charset="-78"/>
              </a:endParaRPr>
            </a:p>
          </p:txBody>
        </p:sp>
        <p:sp>
          <p:nvSpPr>
            <p:cNvPr id="44" name="Shape 10">
              <a:extLst>
                <a:ext uri="{FF2B5EF4-FFF2-40B4-BE49-F238E27FC236}">
                  <a16:creationId xmlns:a16="http://schemas.microsoft.com/office/drawing/2014/main" id="{9858E72D-2392-9755-9668-977FE54A545A}"/>
                </a:ext>
              </a:extLst>
            </p:cNvPr>
            <p:cNvSpPr/>
            <p:nvPr/>
          </p:nvSpPr>
          <p:spPr>
            <a:xfrm>
              <a:off x="793790" y="4722376"/>
              <a:ext cx="6422231" cy="1143476"/>
            </a:xfrm>
            <a:prstGeom prst="roundRect">
              <a:avLst>
                <a:gd name="adj" fmla="val 41657"/>
              </a:avLst>
            </a:prstGeom>
            <a:solidFill>
              <a:srgbClr val="EAE8F3"/>
            </a:solidFill>
            <a:ln/>
          </p:spPr>
          <p:txBody>
            <a:bodyPr/>
            <a:lstStyle/>
            <a:p>
              <a:pPr algn="just"/>
              <a:endParaRPr lang="en-US" sz="1600">
                <a:latin typeface="Alexandria" pitchFamily="2" charset="-78"/>
                <a:cs typeface="Alexandria" pitchFamily="2" charset="-78"/>
              </a:endParaRPr>
            </a:p>
          </p:txBody>
        </p:sp>
        <p:sp>
          <p:nvSpPr>
            <p:cNvPr id="45" name="Text 11">
              <a:extLst>
                <a:ext uri="{FF2B5EF4-FFF2-40B4-BE49-F238E27FC236}">
                  <a16:creationId xmlns:a16="http://schemas.microsoft.com/office/drawing/2014/main" id="{7C969E42-B594-1472-1671-60A240E46A42}"/>
                </a:ext>
              </a:extLst>
            </p:cNvPr>
            <p:cNvSpPr/>
            <p:nvPr/>
          </p:nvSpPr>
          <p:spPr>
            <a:xfrm>
              <a:off x="4536758" y="4920734"/>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rgbClr val="FF0000"/>
                  </a:solidFill>
                  <a:latin typeface="Alexandria" pitchFamily="2" charset="-78"/>
                  <a:ea typeface="Libre Baskerville" pitchFamily="34" charset="-122"/>
                  <a:cs typeface="Alexandria" pitchFamily="2" charset="-78"/>
                </a:rPr>
                <a:t>الاستنتاجات العامة</a:t>
              </a:r>
              <a:endParaRPr lang="en-US" sz="1600" b="1" dirty="0">
                <a:solidFill>
                  <a:srgbClr val="FF0000"/>
                </a:solidFill>
                <a:latin typeface="Alexandria" pitchFamily="2" charset="-78"/>
                <a:cs typeface="Alexandria" pitchFamily="2" charset="-78"/>
              </a:endParaRPr>
            </a:p>
          </p:txBody>
        </p:sp>
        <p:sp>
          <p:nvSpPr>
            <p:cNvPr id="46" name="Text 12">
              <a:extLst>
                <a:ext uri="{FF2B5EF4-FFF2-40B4-BE49-F238E27FC236}">
                  <a16:creationId xmlns:a16="http://schemas.microsoft.com/office/drawing/2014/main" id="{3D8B5FD0-25A3-E46A-A535-575F737420CC}"/>
                </a:ext>
              </a:extLst>
            </p:cNvPr>
            <p:cNvSpPr/>
            <p:nvPr/>
          </p:nvSpPr>
          <p:spPr>
            <a:xfrm>
              <a:off x="992148" y="5349954"/>
              <a:ext cx="6025515"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هل الاستنتاجات العامة، لها ما يبررها في ضوء النتائج؟</a:t>
              </a:r>
              <a:endParaRPr lang="en-US" sz="1600" dirty="0">
                <a:latin typeface="Alexandria" pitchFamily="2" charset="-78"/>
                <a:cs typeface="Alexandria" pitchFamily="2" charset="-78"/>
              </a:endParaRPr>
            </a:p>
          </p:txBody>
        </p:sp>
      </p:grpSp>
      <p:sp>
        <p:nvSpPr>
          <p:cNvPr id="47" name="TextBox 46">
            <a:extLst>
              <a:ext uri="{FF2B5EF4-FFF2-40B4-BE49-F238E27FC236}">
                <a16:creationId xmlns:a16="http://schemas.microsoft.com/office/drawing/2014/main" id="{82FED582-81B5-90F1-E1CE-E9CDED0C66C8}"/>
              </a:ext>
            </a:extLst>
          </p:cNvPr>
          <p:cNvSpPr txBox="1"/>
          <p:nvPr/>
        </p:nvSpPr>
        <p:spPr>
          <a:xfrm>
            <a:off x="981307" y="3641817"/>
            <a:ext cx="4906537" cy="704104"/>
          </a:xfrm>
          <a:prstGeom prst="rect">
            <a:avLst/>
          </a:prstGeom>
          <a:noFill/>
        </p:spPr>
        <p:txBody>
          <a:bodyPr wrap="square" rtlCol="0">
            <a:spAutoFit/>
          </a:bodyPr>
          <a:lstStyle/>
          <a:p>
            <a:pPr algn="just" rtl="1">
              <a:lnSpc>
                <a:spcPts val="2500"/>
              </a:lnSpc>
            </a:pPr>
            <a:r>
              <a:rPr lang="en-US" sz="1600">
                <a:solidFill>
                  <a:srgbClr val="49495A"/>
                </a:solidFill>
                <a:latin typeface="Alexandria" pitchFamily="2" charset="-78"/>
                <a:ea typeface="Open Sans" pitchFamily="34" charset="-122"/>
                <a:cs typeface="Alexandria" pitchFamily="2" charset="-78"/>
              </a:rPr>
              <a:t>هل تناقش النتائج وترتبط بمشكلة البحث والإطار المفاهيمي والفرضيات؟</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1723402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50C80C-3C1F-B7BE-D4CC-AB4D891C1C1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DF2A279E-A143-2AF0-B950-F273349EFF4D}"/>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E6EBBB4-51D3-7B20-0B7B-A19A02784D98}"/>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5CEC621-14D3-3902-87A7-5CF6D57B3A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96752AE-CE6A-370E-3096-06AE1203E961}"/>
              </a:ext>
            </a:extLst>
          </p:cNvPr>
          <p:cNvSpPr txBox="1"/>
          <p:nvPr/>
        </p:nvSpPr>
        <p:spPr>
          <a:xfrm>
            <a:off x="2601667" y="282079"/>
            <a:ext cx="7233710"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تقييم الادبيات (الدراسات السابقة) التي سوف أعتمد عليها</a:t>
            </a:r>
          </a:p>
        </p:txBody>
      </p:sp>
      <p:pic>
        <p:nvPicPr>
          <p:cNvPr id="2" name="Picture 1">
            <a:extLst>
              <a:ext uri="{FF2B5EF4-FFF2-40B4-BE49-F238E27FC236}">
                <a16:creationId xmlns:a16="http://schemas.microsoft.com/office/drawing/2014/main" id="{B20CAE01-2DBD-ED24-0E35-ED1DB54EFF4A}"/>
              </a:ext>
            </a:extLst>
          </p:cNvPr>
          <p:cNvPicPr>
            <a:picLocks noChangeAspect="1"/>
          </p:cNvPicPr>
          <p:nvPr/>
        </p:nvPicPr>
        <p:blipFill>
          <a:blip r:embed="rId3"/>
          <a:stretch>
            <a:fillRect/>
          </a:stretch>
        </p:blipFill>
        <p:spPr>
          <a:xfrm>
            <a:off x="412435" y="1085590"/>
            <a:ext cx="2427044" cy="242704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Text 0">
            <a:extLst>
              <a:ext uri="{FF2B5EF4-FFF2-40B4-BE49-F238E27FC236}">
                <a16:creationId xmlns:a16="http://schemas.microsoft.com/office/drawing/2014/main" id="{47240342-61B7-6C68-BDC9-2E61AFA9E0F9}"/>
              </a:ext>
            </a:extLst>
          </p:cNvPr>
          <p:cNvSpPr/>
          <p:nvPr/>
        </p:nvSpPr>
        <p:spPr>
          <a:xfrm>
            <a:off x="6660596" y="1169997"/>
            <a:ext cx="4961811" cy="620078"/>
          </a:xfrm>
          <a:prstGeom prst="rect">
            <a:avLst/>
          </a:prstGeom>
          <a:noFill/>
          <a:ln/>
        </p:spPr>
        <p:txBody>
          <a:bodyPr wrap="none" lIns="0" tIns="0" rIns="0" bIns="0" rtlCol="0" anchor="t"/>
          <a:lstStyle/>
          <a:p>
            <a:pPr marL="0" indent="0" algn="r" rtl="1">
              <a:lnSpc>
                <a:spcPts val="4850"/>
              </a:lnSpc>
              <a:buNone/>
            </a:pPr>
            <a:r>
              <a:rPr lang="en-US" sz="2000" b="1" dirty="0">
                <a:solidFill>
                  <a:srgbClr val="403CCF"/>
                </a:solidFill>
                <a:latin typeface="Alexandria" pitchFamily="2" charset="-78"/>
                <a:ea typeface="Libre Baskerville" pitchFamily="34" charset="-122"/>
                <a:cs typeface="Alexandria" pitchFamily="2" charset="-78"/>
              </a:rPr>
              <a:t>نقد المراجع</a:t>
            </a:r>
            <a:endParaRPr lang="en-US" sz="2000" b="1" dirty="0">
              <a:latin typeface="Alexandria" pitchFamily="2" charset="-78"/>
              <a:cs typeface="Alexandria" pitchFamily="2" charset="-78"/>
            </a:endParaRPr>
          </a:p>
        </p:txBody>
      </p:sp>
      <p:grpSp>
        <p:nvGrpSpPr>
          <p:cNvPr id="6" name="Group 5">
            <a:extLst>
              <a:ext uri="{FF2B5EF4-FFF2-40B4-BE49-F238E27FC236}">
                <a16:creationId xmlns:a16="http://schemas.microsoft.com/office/drawing/2014/main" id="{A9DA2427-60D4-CD57-B35F-35BE5A772D2C}"/>
              </a:ext>
            </a:extLst>
          </p:cNvPr>
          <p:cNvGrpSpPr/>
          <p:nvPr/>
        </p:nvGrpSpPr>
        <p:grpSpPr>
          <a:xfrm>
            <a:off x="4147540" y="2307105"/>
            <a:ext cx="7632025" cy="3904124"/>
            <a:chOff x="793790" y="2085499"/>
            <a:chExt cx="7632025" cy="2760821"/>
          </a:xfrm>
        </p:grpSpPr>
        <p:sp>
          <p:nvSpPr>
            <p:cNvPr id="7" name="Text 1">
              <a:extLst>
                <a:ext uri="{FF2B5EF4-FFF2-40B4-BE49-F238E27FC236}">
                  <a16:creationId xmlns:a16="http://schemas.microsoft.com/office/drawing/2014/main" id="{1A2417F6-7B36-94AC-DF77-99FF6E5798C7}"/>
                </a:ext>
              </a:extLst>
            </p:cNvPr>
            <p:cNvSpPr/>
            <p:nvPr/>
          </p:nvSpPr>
          <p:spPr>
            <a:xfrm>
              <a:off x="5814536" y="2085499"/>
              <a:ext cx="2611279" cy="310158"/>
            </a:xfrm>
            <a:prstGeom prst="rect">
              <a:avLst/>
            </a:prstGeom>
            <a:noFill/>
            <a:ln/>
          </p:spPr>
          <p:txBody>
            <a:bodyPr wrap="none" lIns="0" tIns="0" rIns="0" bIns="0" rtlCol="0" anchor="t"/>
            <a:lstStyle/>
            <a:p>
              <a:pPr marL="0" indent="0" algn="r" rtl="1">
                <a:lnSpc>
                  <a:spcPts val="2400"/>
                </a:lnSpc>
                <a:buNone/>
              </a:pPr>
              <a:r>
                <a:rPr lang="en-US" sz="1600" dirty="0">
                  <a:solidFill>
                    <a:srgbClr val="403CCF"/>
                  </a:solidFill>
                  <a:latin typeface="Alexandria" pitchFamily="2" charset="-78"/>
                  <a:ea typeface="Libre Baskerville" pitchFamily="34" charset="-122"/>
                  <a:cs typeface="Alexandria" pitchFamily="2" charset="-78"/>
                </a:rPr>
                <a:t>معايير تقييم قائمة المراجع:</a:t>
              </a:r>
              <a:endParaRPr lang="en-US" sz="1600" dirty="0">
                <a:latin typeface="Alexandria" pitchFamily="2" charset="-78"/>
                <a:cs typeface="Alexandria" pitchFamily="2" charset="-78"/>
              </a:endParaRPr>
            </a:p>
          </p:txBody>
        </p:sp>
        <p:sp>
          <p:nvSpPr>
            <p:cNvPr id="8" name="Text 2">
              <a:extLst>
                <a:ext uri="{FF2B5EF4-FFF2-40B4-BE49-F238E27FC236}">
                  <a16:creationId xmlns:a16="http://schemas.microsoft.com/office/drawing/2014/main" id="{9E819C9B-B66D-B2BE-E0A1-C3395CE03C77}"/>
                </a:ext>
              </a:extLst>
            </p:cNvPr>
            <p:cNvSpPr/>
            <p:nvPr/>
          </p:nvSpPr>
          <p:spPr>
            <a:xfrm>
              <a:off x="793790" y="2594015"/>
              <a:ext cx="7632025" cy="317540"/>
            </a:xfrm>
            <a:prstGeom prst="rect">
              <a:avLst/>
            </a:prstGeom>
            <a:noFill/>
            <a:ln/>
          </p:spPr>
          <p:txBody>
            <a:bodyPr wrap="none" lIns="0" tIns="0" rIns="0" bIns="0" rtlCol="0" anchor="t"/>
            <a:lstStyle/>
            <a:p>
              <a:pPr marL="342900" indent="-342900" algn="r" rtl="1">
                <a:lnSpc>
                  <a:spcPts val="2500"/>
                </a:lnSpc>
                <a:buSzPct val="100000"/>
                <a:buChar char="•"/>
              </a:pPr>
              <a:r>
                <a:rPr lang="en-US" sz="1600" dirty="0">
                  <a:solidFill>
                    <a:srgbClr val="49495A"/>
                  </a:solidFill>
                  <a:latin typeface="Alexandria" pitchFamily="2" charset="-78"/>
                  <a:ea typeface="Open Sans" pitchFamily="34" charset="-122"/>
                  <a:cs typeface="Alexandria" pitchFamily="2" charset="-78"/>
                </a:rPr>
                <a:t>هل قائمة المراجع حديثة بما فيه الكفاية؟</a:t>
              </a:r>
              <a:endParaRPr lang="en-US" sz="1600" dirty="0">
                <a:latin typeface="Alexandria" pitchFamily="2" charset="-78"/>
                <a:cs typeface="Alexandria" pitchFamily="2" charset="-78"/>
              </a:endParaRPr>
            </a:p>
          </p:txBody>
        </p:sp>
        <p:sp>
          <p:nvSpPr>
            <p:cNvPr id="9" name="Text 3">
              <a:extLst>
                <a:ext uri="{FF2B5EF4-FFF2-40B4-BE49-F238E27FC236}">
                  <a16:creationId xmlns:a16="http://schemas.microsoft.com/office/drawing/2014/main" id="{64603266-1F2D-0A64-7247-00CF014970F5}"/>
                </a:ext>
              </a:extLst>
            </p:cNvPr>
            <p:cNvSpPr/>
            <p:nvPr/>
          </p:nvSpPr>
          <p:spPr>
            <a:xfrm>
              <a:off x="793790" y="2980968"/>
              <a:ext cx="7632025" cy="317540"/>
            </a:xfrm>
            <a:prstGeom prst="rect">
              <a:avLst/>
            </a:prstGeom>
            <a:noFill/>
            <a:ln/>
          </p:spPr>
          <p:txBody>
            <a:bodyPr wrap="none" lIns="0" tIns="0" rIns="0" bIns="0" rtlCol="0" anchor="t"/>
            <a:lstStyle/>
            <a:p>
              <a:pPr marL="342900" indent="-342900" algn="r" rtl="1">
                <a:lnSpc>
                  <a:spcPts val="2500"/>
                </a:lnSpc>
                <a:buSzPct val="100000"/>
                <a:buChar char="•"/>
              </a:pPr>
              <a:r>
                <a:rPr lang="en-US" sz="1600" dirty="0">
                  <a:solidFill>
                    <a:srgbClr val="49495A"/>
                  </a:solidFill>
                  <a:latin typeface="Alexandria" pitchFamily="2" charset="-78"/>
                  <a:ea typeface="Open Sans" pitchFamily="34" charset="-122"/>
                  <a:cs typeface="Alexandria" pitchFamily="2" charset="-78"/>
                </a:rPr>
                <a:t>هل تعكس الأعمال المستشهد بها اتساع نطاق الأدبيات الموجودة فيما يتعلق بموضوع الدراسة؟</a:t>
              </a:r>
              <a:endParaRPr lang="en-US" sz="1600" dirty="0">
                <a:latin typeface="Alexandria" pitchFamily="2" charset="-78"/>
                <a:cs typeface="Alexandria" pitchFamily="2" charset="-78"/>
              </a:endParaRPr>
            </a:p>
          </p:txBody>
        </p:sp>
        <p:sp>
          <p:nvSpPr>
            <p:cNvPr id="10" name="Text 4">
              <a:extLst>
                <a:ext uri="{FF2B5EF4-FFF2-40B4-BE49-F238E27FC236}">
                  <a16:creationId xmlns:a16="http://schemas.microsoft.com/office/drawing/2014/main" id="{20973411-8E4E-BB91-BC07-9065A22EA605}"/>
                </a:ext>
              </a:extLst>
            </p:cNvPr>
            <p:cNvSpPr/>
            <p:nvPr/>
          </p:nvSpPr>
          <p:spPr>
            <a:xfrm>
              <a:off x="793790" y="3367921"/>
              <a:ext cx="7632025" cy="317540"/>
            </a:xfrm>
            <a:prstGeom prst="rect">
              <a:avLst/>
            </a:prstGeom>
            <a:noFill/>
            <a:ln/>
          </p:spPr>
          <p:txBody>
            <a:bodyPr wrap="none" lIns="0" tIns="0" rIns="0" bIns="0" rtlCol="0" anchor="t"/>
            <a:lstStyle/>
            <a:p>
              <a:pPr marL="342900" indent="-342900" algn="r" rtl="1">
                <a:lnSpc>
                  <a:spcPts val="2500"/>
                </a:lnSpc>
                <a:buSzPct val="100000"/>
                <a:buChar char="•"/>
              </a:pPr>
              <a:r>
                <a:rPr lang="en-US" sz="1600" dirty="0">
                  <a:solidFill>
                    <a:srgbClr val="49495A"/>
                  </a:solidFill>
                  <a:latin typeface="Alexandria" pitchFamily="2" charset="-78"/>
                  <a:ea typeface="Open Sans" pitchFamily="34" charset="-122"/>
                  <a:cs typeface="Alexandria" pitchFamily="2" charset="-78"/>
                </a:rPr>
                <a:t>هل تستخدم الاستشهادات الببليوغرافية بشكل مناسب في النص؟</a:t>
              </a:r>
              <a:endParaRPr lang="en-US" sz="1600" dirty="0">
                <a:latin typeface="Alexandria" pitchFamily="2" charset="-78"/>
                <a:cs typeface="Alexandria" pitchFamily="2" charset="-78"/>
              </a:endParaRPr>
            </a:p>
          </p:txBody>
        </p:sp>
        <p:sp>
          <p:nvSpPr>
            <p:cNvPr id="11" name="Text 5">
              <a:extLst>
                <a:ext uri="{FF2B5EF4-FFF2-40B4-BE49-F238E27FC236}">
                  <a16:creationId xmlns:a16="http://schemas.microsoft.com/office/drawing/2014/main" id="{4A8A1B1F-9BD9-CECC-EAC0-AD637A2C54E7}"/>
                </a:ext>
              </a:extLst>
            </p:cNvPr>
            <p:cNvSpPr/>
            <p:nvPr/>
          </p:nvSpPr>
          <p:spPr>
            <a:xfrm>
              <a:off x="793790" y="3754874"/>
              <a:ext cx="7632025" cy="317540"/>
            </a:xfrm>
            <a:prstGeom prst="rect">
              <a:avLst/>
            </a:prstGeom>
            <a:noFill/>
            <a:ln/>
          </p:spPr>
          <p:txBody>
            <a:bodyPr wrap="none" lIns="0" tIns="0" rIns="0" bIns="0" rtlCol="0" anchor="t"/>
            <a:lstStyle/>
            <a:p>
              <a:pPr marL="342900" indent="-342900" algn="r" rtl="1">
                <a:lnSpc>
                  <a:spcPts val="2500"/>
                </a:lnSpc>
                <a:buSzPct val="100000"/>
                <a:buChar char="•"/>
              </a:pPr>
              <a:r>
                <a:rPr lang="en-US" sz="1600" dirty="0">
                  <a:solidFill>
                    <a:srgbClr val="49495A"/>
                  </a:solidFill>
                  <a:latin typeface="Alexandria" pitchFamily="2" charset="-78"/>
                  <a:ea typeface="Open Sans" pitchFamily="34" charset="-122"/>
                  <a:cs typeface="Alexandria" pitchFamily="2" charset="-78"/>
                </a:rPr>
                <a:t>هل تم توثيق المراجع بالشكل الصحيح؟</a:t>
              </a:r>
              <a:endParaRPr lang="en-US" sz="1600" dirty="0">
                <a:latin typeface="Alexandria" pitchFamily="2" charset="-78"/>
                <a:cs typeface="Alexandria" pitchFamily="2" charset="-78"/>
              </a:endParaRPr>
            </a:p>
          </p:txBody>
        </p:sp>
        <p:sp>
          <p:nvSpPr>
            <p:cNvPr id="12" name="Text 6">
              <a:extLst>
                <a:ext uri="{FF2B5EF4-FFF2-40B4-BE49-F238E27FC236}">
                  <a16:creationId xmlns:a16="http://schemas.microsoft.com/office/drawing/2014/main" id="{AD13BFD5-D391-F10B-FD26-4E8567702648}"/>
                </a:ext>
              </a:extLst>
            </p:cNvPr>
            <p:cNvSpPr/>
            <p:nvPr/>
          </p:nvSpPr>
          <p:spPr>
            <a:xfrm>
              <a:off x="793790" y="4141827"/>
              <a:ext cx="7632025" cy="317540"/>
            </a:xfrm>
            <a:prstGeom prst="rect">
              <a:avLst/>
            </a:prstGeom>
            <a:noFill/>
            <a:ln/>
          </p:spPr>
          <p:txBody>
            <a:bodyPr wrap="none" lIns="0" tIns="0" rIns="0" bIns="0" rtlCol="0" anchor="t"/>
            <a:lstStyle/>
            <a:p>
              <a:pPr marL="342900" indent="-342900" algn="r" rtl="1">
                <a:lnSpc>
                  <a:spcPts val="2500"/>
                </a:lnSpc>
                <a:buSzPct val="100000"/>
                <a:buChar char="•"/>
              </a:pPr>
              <a:r>
                <a:rPr lang="en-US" sz="1600" dirty="0">
                  <a:solidFill>
                    <a:srgbClr val="49495A"/>
                  </a:solidFill>
                  <a:latin typeface="Alexandria" pitchFamily="2" charset="-78"/>
                  <a:ea typeface="Open Sans" pitchFamily="34" charset="-122"/>
                  <a:cs typeface="Alexandria" pitchFamily="2" charset="-78"/>
                </a:rPr>
                <a:t>هل تم تقسيمها وفقاً للضوابط الصحيحة؟</a:t>
              </a:r>
              <a:endParaRPr lang="en-US" sz="1600" dirty="0">
                <a:latin typeface="Alexandria" pitchFamily="2" charset="-78"/>
                <a:cs typeface="Alexandria" pitchFamily="2" charset="-78"/>
              </a:endParaRPr>
            </a:p>
          </p:txBody>
        </p:sp>
        <p:sp>
          <p:nvSpPr>
            <p:cNvPr id="13" name="Text 7">
              <a:extLst>
                <a:ext uri="{FF2B5EF4-FFF2-40B4-BE49-F238E27FC236}">
                  <a16:creationId xmlns:a16="http://schemas.microsoft.com/office/drawing/2014/main" id="{CD7ADFC9-9D1C-7B59-02AE-AE232896D055}"/>
                </a:ext>
              </a:extLst>
            </p:cNvPr>
            <p:cNvSpPr/>
            <p:nvPr/>
          </p:nvSpPr>
          <p:spPr>
            <a:xfrm>
              <a:off x="793790" y="4528780"/>
              <a:ext cx="7632025" cy="317540"/>
            </a:xfrm>
            <a:prstGeom prst="rect">
              <a:avLst/>
            </a:prstGeom>
            <a:noFill/>
            <a:ln/>
          </p:spPr>
          <p:txBody>
            <a:bodyPr wrap="none" lIns="0" tIns="0" rIns="0" bIns="0" rtlCol="0" anchor="t"/>
            <a:lstStyle/>
            <a:p>
              <a:pPr marL="342900" indent="-342900" algn="r" rtl="1">
                <a:lnSpc>
                  <a:spcPts val="2500"/>
                </a:lnSpc>
                <a:buSzPct val="100000"/>
                <a:buChar char="•"/>
              </a:pPr>
              <a:r>
                <a:rPr lang="en-US" sz="1600" dirty="0">
                  <a:solidFill>
                    <a:srgbClr val="49495A"/>
                  </a:solidFill>
                  <a:latin typeface="Alexandria" pitchFamily="2" charset="-78"/>
                  <a:ea typeface="Open Sans" pitchFamily="34" charset="-122"/>
                  <a:cs typeface="Alexandria" pitchFamily="2" charset="-78"/>
                </a:rPr>
                <a:t>هل تم ترتيبها أبجدياً داخل كل فئة؟</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32301099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E50AE0-8BB5-10DC-2D5F-4E86069E055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7FC57A28-D813-7347-5BCD-1065DC2BAA0A}"/>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C2BD6BF-DE54-3373-6C43-5F7389DF147B}"/>
              </a:ext>
            </a:extLst>
          </p:cNvPr>
          <p:cNvSpPr/>
          <p:nvPr/>
        </p:nvSpPr>
        <p:spPr>
          <a:xfrm>
            <a:off x="216348"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95ED028-9232-0DD6-0317-6835D50375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36C765C-18D5-CDEF-5F7D-4B7EDF3562BC}"/>
              </a:ext>
            </a:extLst>
          </p:cNvPr>
          <p:cNvSpPr txBox="1"/>
          <p:nvPr/>
        </p:nvSpPr>
        <p:spPr>
          <a:xfrm>
            <a:off x="2601667" y="282079"/>
            <a:ext cx="7233710"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إرشادات كتابة المراجعة النقدية</a:t>
            </a:r>
          </a:p>
        </p:txBody>
      </p:sp>
      <p:grpSp>
        <p:nvGrpSpPr>
          <p:cNvPr id="2" name="Group 1">
            <a:extLst>
              <a:ext uri="{FF2B5EF4-FFF2-40B4-BE49-F238E27FC236}">
                <a16:creationId xmlns:a16="http://schemas.microsoft.com/office/drawing/2014/main" id="{35E1143D-FBFD-06D9-CBE9-B38A626D6D76}"/>
              </a:ext>
            </a:extLst>
          </p:cNvPr>
          <p:cNvGrpSpPr/>
          <p:nvPr/>
        </p:nvGrpSpPr>
        <p:grpSpPr>
          <a:xfrm>
            <a:off x="345688" y="1963283"/>
            <a:ext cx="11333967" cy="3101840"/>
            <a:chOff x="697587" y="3515558"/>
            <a:chExt cx="13235226" cy="2215277"/>
          </a:xfrm>
        </p:grpSpPr>
        <p:sp>
          <p:nvSpPr>
            <p:cNvPr id="6" name="Shape 1">
              <a:extLst>
                <a:ext uri="{FF2B5EF4-FFF2-40B4-BE49-F238E27FC236}">
                  <a16:creationId xmlns:a16="http://schemas.microsoft.com/office/drawing/2014/main" id="{5253D8DA-B856-3CB9-DCED-1C736A6A4E5D}"/>
                </a:ext>
              </a:extLst>
            </p:cNvPr>
            <p:cNvSpPr/>
            <p:nvPr/>
          </p:nvSpPr>
          <p:spPr>
            <a:xfrm>
              <a:off x="7414379" y="3611761"/>
              <a:ext cx="6422231" cy="2022872"/>
            </a:xfrm>
            <a:prstGeom prst="roundRect">
              <a:avLst>
                <a:gd name="adj" fmla="val 1472"/>
              </a:avLst>
            </a:prstGeom>
            <a:solidFill>
              <a:srgbClr val="FBFAFF"/>
            </a:solidFill>
            <a:ln w="22860">
              <a:solidFill>
                <a:srgbClr val="D0CED9"/>
              </a:solidFill>
              <a:prstDash val="solid"/>
            </a:ln>
          </p:spPr>
          <p:txBody>
            <a:bodyPr/>
            <a:lstStyle/>
            <a:p>
              <a:pPr algn="just"/>
              <a:endParaRPr lang="en-US" sz="1600">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2D1B48A2-C03E-C5AE-4728-D6EC72032993}"/>
                </a:ext>
              </a:extLst>
            </p:cNvPr>
            <p:cNvPicPr>
              <a:picLocks noChangeAspect="1"/>
            </p:cNvPicPr>
            <p:nvPr/>
          </p:nvPicPr>
          <p:blipFill>
            <a:blip r:embed="rId3"/>
            <a:stretch>
              <a:fillRect/>
            </a:stretch>
          </p:blipFill>
          <p:spPr>
            <a:xfrm>
              <a:off x="7318177" y="3515558"/>
              <a:ext cx="238125" cy="238125"/>
            </a:xfrm>
            <a:prstGeom prst="rect">
              <a:avLst/>
            </a:prstGeom>
          </p:spPr>
        </p:pic>
        <p:pic>
          <p:nvPicPr>
            <p:cNvPr id="8" name="Image 1" descr="preencoded.png">
              <a:extLst>
                <a:ext uri="{FF2B5EF4-FFF2-40B4-BE49-F238E27FC236}">
                  <a16:creationId xmlns:a16="http://schemas.microsoft.com/office/drawing/2014/main" id="{FD53420D-2B9F-1FF1-D5D7-8A3E0AB5D5FA}"/>
                </a:ext>
              </a:extLst>
            </p:cNvPr>
            <p:cNvPicPr>
              <a:picLocks noChangeAspect="1"/>
            </p:cNvPicPr>
            <p:nvPr/>
          </p:nvPicPr>
          <p:blipFill>
            <a:blip r:embed="rId4"/>
            <a:stretch>
              <a:fillRect/>
            </a:stretch>
          </p:blipFill>
          <p:spPr>
            <a:xfrm>
              <a:off x="13694688" y="5492710"/>
              <a:ext cx="238125" cy="238125"/>
            </a:xfrm>
            <a:prstGeom prst="rect">
              <a:avLst/>
            </a:prstGeom>
          </p:spPr>
        </p:pic>
        <p:sp>
          <p:nvSpPr>
            <p:cNvPr id="9" name="Text 2">
              <a:extLst>
                <a:ext uri="{FF2B5EF4-FFF2-40B4-BE49-F238E27FC236}">
                  <a16:creationId xmlns:a16="http://schemas.microsoft.com/office/drawing/2014/main" id="{34B1D7DF-D4EC-84B5-CF7C-BE271387F72F}"/>
                </a:ext>
              </a:extLst>
            </p:cNvPr>
            <p:cNvSpPr/>
            <p:nvPr/>
          </p:nvSpPr>
          <p:spPr>
            <a:xfrm>
              <a:off x="11035189" y="3932277"/>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الموضوعية</a:t>
              </a:r>
              <a:endParaRPr lang="en-US" sz="1600" dirty="0">
                <a:latin typeface="Alexandria" pitchFamily="2" charset="-78"/>
                <a:cs typeface="Alexandria" pitchFamily="2" charset="-78"/>
              </a:endParaRPr>
            </a:p>
          </p:txBody>
        </p:sp>
        <p:sp>
          <p:nvSpPr>
            <p:cNvPr id="10" name="Text 3">
              <a:extLst>
                <a:ext uri="{FF2B5EF4-FFF2-40B4-BE49-F238E27FC236}">
                  <a16:creationId xmlns:a16="http://schemas.microsoft.com/office/drawing/2014/main" id="{8F966BFF-00DE-FEAD-4793-DC4588E777C0}"/>
                </a:ext>
              </a:extLst>
            </p:cNvPr>
            <p:cNvSpPr/>
            <p:nvPr/>
          </p:nvSpPr>
          <p:spPr>
            <a:xfrm>
              <a:off x="7734895" y="4361498"/>
              <a:ext cx="5781199" cy="1048502"/>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أظهر معرفتك بمحتوى الأدبيات (الدراسات السابقة) وقدم مراجع مناسبة لمحتويات مراجعتك للدراسات السابقة لدعم حججك، ولكن لا تبالغ في هذا.</a:t>
              </a:r>
              <a:endParaRPr lang="en-US" sz="1600" dirty="0">
                <a:latin typeface="Alexandria" pitchFamily="2" charset="-78"/>
                <a:cs typeface="Alexandria" pitchFamily="2" charset="-78"/>
              </a:endParaRPr>
            </a:p>
          </p:txBody>
        </p:sp>
        <p:sp>
          <p:nvSpPr>
            <p:cNvPr id="11" name="Shape 4">
              <a:extLst>
                <a:ext uri="{FF2B5EF4-FFF2-40B4-BE49-F238E27FC236}">
                  <a16:creationId xmlns:a16="http://schemas.microsoft.com/office/drawing/2014/main" id="{7F583DE8-12E1-8C6A-D9BB-B13C76F9DCE7}"/>
                </a:ext>
              </a:extLst>
            </p:cNvPr>
            <p:cNvSpPr/>
            <p:nvPr/>
          </p:nvSpPr>
          <p:spPr>
            <a:xfrm>
              <a:off x="793790" y="3611761"/>
              <a:ext cx="6422231" cy="2022872"/>
            </a:xfrm>
            <a:prstGeom prst="roundRect">
              <a:avLst>
                <a:gd name="adj" fmla="val 1472"/>
              </a:avLst>
            </a:prstGeom>
            <a:solidFill>
              <a:srgbClr val="FBFAFF"/>
            </a:solidFill>
            <a:ln w="22860">
              <a:solidFill>
                <a:srgbClr val="D0CED9"/>
              </a:solidFill>
              <a:prstDash val="solid"/>
            </a:ln>
          </p:spPr>
          <p:txBody>
            <a:bodyPr/>
            <a:lstStyle/>
            <a:p>
              <a:pPr algn="just"/>
              <a:endParaRPr lang="en-US" sz="1600">
                <a:latin typeface="Alexandria" pitchFamily="2" charset="-78"/>
                <a:cs typeface="Alexandria" pitchFamily="2" charset="-78"/>
              </a:endParaRPr>
            </a:p>
          </p:txBody>
        </p:sp>
        <p:pic>
          <p:nvPicPr>
            <p:cNvPr id="12" name="Image 2" descr="preencoded.png">
              <a:extLst>
                <a:ext uri="{FF2B5EF4-FFF2-40B4-BE49-F238E27FC236}">
                  <a16:creationId xmlns:a16="http://schemas.microsoft.com/office/drawing/2014/main" id="{21FD5DBC-0350-1B1F-4B42-34828CF1141A}"/>
                </a:ext>
              </a:extLst>
            </p:cNvPr>
            <p:cNvPicPr>
              <a:picLocks noChangeAspect="1"/>
            </p:cNvPicPr>
            <p:nvPr/>
          </p:nvPicPr>
          <p:blipFill>
            <a:blip r:embed="rId3"/>
            <a:stretch>
              <a:fillRect/>
            </a:stretch>
          </p:blipFill>
          <p:spPr>
            <a:xfrm>
              <a:off x="697587" y="3515558"/>
              <a:ext cx="238125" cy="238125"/>
            </a:xfrm>
            <a:prstGeom prst="rect">
              <a:avLst/>
            </a:prstGeom>
          </p:spPr>
        </p:pic>
        <p:pic>
          <p:nvPicPr>
            <p:cNvPr id="13" name="Image 3" descr="preencoded.png">
              <a:extLst>
                <a:ext uri="{FF2B5EF4-FFF2-40B4-BE49-F238E27FC236}">
                  <a16:creationId xmlns:a16="http://schemas.microsoft.com/office/drawing/2014/main" id="{47218FB8-914C-F2B0-13FD-51785D214FBE}"/>
                </a:ext>
              </a:extLst>
            </p:cNvPr>
            <p:cNvPicPr>
              <a:picLocks noChangeAspect="1"/>
            </p:cNvPicPr>
            <p:nvPr/>
          </p:nvPicPr>
          <p:blipFill>
            <a:blip r:embed="rId4"/>
            <a:stretch>
              <a:fillRect/>
            </a:stretch>
          </p:blipFill>
          <p:spPr>
            <a:xfrm>
              <a:off x="7074098" y="5492710"/>
              <a:ext cx="238125" cy="238125"/>
            </a:xfrm>
            <a:prstGeom prst="rect">
              <a:avLst/>
            </a:prstGeom>
          </p:spPr>
        </p:pic>
        <p:sp>
          <p:nvSpPr>
            <p:cNvPr id="14" name="Text 5">
              <a:extLst>
                <a:ext uri="{FF2B5EF4-FFF2-40B4-BE49-F238E27FC236}">
                  <a16:creationId xmlns:a16="http://schemas.microsoft.com/office/drawing/2014/main" id="{9BEE54B1-0199-9075-58D9-296FC1C30CDB}"/>
                </a:ext>
              </a:extLst>
            </p:cNvPr>
            <p:cNvSpPr/>
            <p:nvPr/>
          </p:nvSpPr>
          <p:spPr>
            <a:xfrm>
              <a:off x="4414599" y="3932277"/>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التوازن</a:t>
              </a:r>
              <a:endParaRPr lang="en-US" sz="1600" dirty="0">
                <a:latin typeface="Alexandria" pitchFamily="2" charset="-78"/>
                <a:cs typeface="Alexandria" pitchFamily="2" charset="-78"/>
              </a:endParaRPr>
            </a:p>
          </p:txBody>
        </p:sp>
        <p:sp>
          <p:nvSpPr>
            <p:cNvPr id="15" name="Text 6">
              <a:extLst>
                <a:ext uri="{FF2B5EF4-FFF2-40B4-BE49-F238E27FC236}">
                  <a16:creationId xmlns:a16="http://schemas.microsoft.com/office/drawing/2014/main" id="{5EFDB95B-EA80-FF96-0EF8-2EA039AE928B}"/>
                </a:ext>
              </a:extLst>
            </p:cNvPr>
            <p:cNvSpPr/>
            <p:nvPr/>
          </p:nvSpPr>
          <p:spPr>
            <a:xfrm>
              <a:off x="1114306" y="4361497"/>
              <a:ext cx="5781199" cy="120518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لا تتباهى نيابة عن الكاتب أو المؤلف (على سبيل المثال، هذه المقالة مذهلة). ولا تقوض عمل المؤلف (المؤلفين) وكن موضوعياً (المقالة التي تنتقدها قد خضعت بالفعل لعملية صارمة من مراجعة الأقران والنقد).</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6378550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39AB09-618D-74B4-88F5-DF8B5A382C3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C6BCF4-3CE7-DF73-3A4E-18222A32710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B16A49-CC5D-8BA0-71A7-62617908E930}"/>
              </a:ext>
            </a:extLst>
          </p:cNvPr>
          <p:cNvSpPr txBox="1"/>
          <p:nvPr/>
        </p:nvSpPr>
        <p:spPr>
          <a:xfrm>
            <a:off x="3537836" y="945196"/>
            <a:ext cx="5116328"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في كتابة مراجعتك ونقدك للأدبيات (الدراسات السابقة)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9FF5791-D494-DF7F-F313-67455ABF79F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67ED4FB-4C06-6B6C-573C-C125F0FE46A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F03F4BF-A86A-5BAB-F4E2-6CA75DCF3D4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E6EA401-B475-370E-0B6D-F11D288A48AA}"/>
              </a:ext>
            </a:extLst>
          </p:cNvPr>
          <p:cNvSpPr txBox="1"/>
          <p:nvPr/>
        </p:nvSpPr>
        <p:spPr>
          <a:xfrm>
            <a:off x="777766" y="2095405"/>
            <a:ext cx="10541000" cy="3476080"/>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400">
                <a:latin typeface="Alexandria" pitchFamily="2" charset="-78"/>
                <a:cs typeface="Alexandria" pitchFamily="2" charset="-78"/>
              </a:rPr>
              <a:t>لا </a:t>
            </a:r>
            <a:r>
              <a:rPr lang="ar-EG" sz="1400" dirty="0">
                <a:latin typeface="Alexandria" pitchFamily="2" charset="-78"/>
                <a:cs typeface="Alexandria" pitchFamily="2" charset="-78"/>
              </a:rPr>
              <a:t>تقوض عمل المؤلف (المؤلفين) وكن موضوعيا (المقالة التي تنتقدها قد خضعت بالفعل لعملية صارمة من مراجعة الأقران والنقد).</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 تجنب النهج الساذج (على سبيل المثال، لا أفهم الجدول الموجود في الصفحة رقم .... ؛لذلك فإن الدراسة سيئة)  </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 أضف المقالات او الدراسات السابقة التي اعتمدت عليها كمراجع.</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ركز على عنصر التحليل والمقارنة بين الدراسات فيما يتعلق بـ: "الأهداف- الإطار النظري- مجتمع الدراسة- عينة الدراسة- المنهج- الأدوات- أهم النتائج"</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وفي النهاية استخلص ما يلي:</a:t>
            </a:r>
          </a:p>
          <a:p>
            <a:pPr algn="ctr" rtl="1">
              <a:lnSpc>
                <a:spcPct val="200000"/>
              </a:lnSpc>
            </a:pPr>
            <a:r>
              <a:rPr lang="ar-EG" sz="1400" b="1" dirty="0">
                <a:latin typeface="Alexandria" pitchFamily="2" charset="-78"/>
                <a:cs typeface="Alexandria" pitchFamily="2" charset="-78"/>
              </a:rPr>
              <a:t>                (أوجه الاتفاق- أوجه الاختلاف- الثغرات البحثية التي يمكن التركيز عليها)</a:t>
            </a:r>
          </a:p>
        </p:txBody>
      </p:sp>
      <p:sp>
        <p:nvSpPr>
          <p:cNvPr id="4" name="TextBox 3">
            <a:extLst>
              <a:ext uri="{FF2B5EF4-FFF2-40B4-BE49-F238E27FC236}">
                <a16:creationId xmlns:a16="http://schemas.microsoft.com/office/drawing/2014/main" id="{AED2971E-0867-2F47-0424-13708757F7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9D9C077-6F20-7290-05CB-8B8FC06161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254483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7002E9-945E-0A80-1551-EA43662787BA}"/>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14654E2-D06F-C583-F76E-759A18634FD5}"/>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21A13C2-B173-A073-09A2-9E04E6202741}"/>
              </a:ext>
            </a:extLst>
          </p:cNvPr>
          <p:cNvSpPr/>
          <p:nvPr/>
        </p:nvSpPr>
        <p:spPr>
          <a:xfrm>
            <a:off x="0" y="1233315"/>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09F7701-C5A6-677D-81CC-28D563F52A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478AC71-6239-64A8-68D7-949D4E06564F}"/>
              </a:ext>
            </a:extLst>
          </p:cNvPr>
          <p:cNvSpPr txBox="1"/>
          <p:nvPr/>
        </p:nvSpPr>
        <p:spPr>
          <a:xfrm>
            <a:off x="2601667" y="282079"/>
            <a:ext cx="7233710"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أساليب الحصول على التراث العلمي في مجال الدراسة</a:t>
            </a:r>
          </a:p>
        </p:txBody>
      </p:sp>
      <p:pic>
        <p:nvPicPr>
          <p:cNvPr id="2" name="Image 0" descr="preencoded.png">
            <a:extLst>
              <a:ext uri="{FF2B5EF4-FFF2-40B4-BE49-F238E27FC236}">
                <a16:creationId xmlns:a16="http://schemas.microsoft.com/office/drawing/2014/main" id="{F1A9DD93-3174-8FBA-A62C-CF85282DE8CD}"/>
              </a:ext>
            </a:extLst>
          </p:cNvPr>
          <p:cNvPicPr>
            <a:picLocks noChangeAspect="1"/>
          </p:cNvPicPr>
          <p:nvPr/>
        </p:nvPicPr>
        <p:blipFill>
          <a:blip r:embed="rId3"/>
          <a:stretch>
            <a:fillRect/>
          </a:stretch>
        </p:blipFill>
        <p:spPr>
          <a:xfrm>
            <a:off x="7014117" y="2912626"/>
            <a:ext cx="4641545" cy="1990041"/>
          </a:xfrm>
          <a:prstGeom prst="rect">
            <a:avLst/>
          </a:prstGeom>
        </p:spPr>
      </p:pic>
      <p:grpSp>
        <p:nvGrpSpPr>
          <p:cNvPr id="4" name="Group 3">
            <a:extLst>
              <a:ext uri="{FF2B5EF4-FFF2-40B4-BE49-F238E27FC236}">
                <a16:creationId xmlns:a16="http://schemas.microsoft.com/office/drawing/2014/main" id="{C98C1169-AD43-BC95-B7C3-6A9E3C16636F}"/>
              </a:ext>
            </a:extLst>
          </p:cNvPr>
          <p:cNvGrpSpPr/>
          <p:nvPr/>
        </p:nvGrpSpPr>
        <p:grpSpPr>
          <a:xfrm>
            <a:off x="793790" y="1796534"/>
            <a:ext cx="4961811" cy="3631407"/>
            <a:chOff x="793790" y="1796534"/>
            <a:chExt cx="4961811" cy="3631407"/>
          </a:xfrm>
        </p:grpSpPr>
        <p:sp>
          <p:nvSpPr>
            <p:cNvPr id="6" name="Text 0">
              <a:extLst>
                <a:ext uri="{FF2B5EF4-FFF2-40B4-BE49-F238E27FC236}">
                  <a16:creationId xmlns:a16="http://schemas.microsoft.com/office/drawing/2014/main" id="{73F9F37D-53C7-9F5F-24A3-79AD5E6409DC}"/>
                </a:ext>
              </a:extLst>
            </p:cNvPr>
            <p:cNvSpPr/>
            <p:nvPr/>
          </p:nvSpPr>
          <p:spPr>
            <a:xfrm>
              <a:off x="793790" y="1796534"/>
              <a:ext cx="4961811" cy="620078"/>
            </a:xfrm>
            <a:prstGeom prst="rect">
              <a:avLst/>
            </a:prstGeom>
            <a:noFill/>
            <a:ln/>
          </p:spPr>
          <p:txBody>
            <a:bodyPr wrap="none" lIns="0" tIns="0" rIns="0" bIns="0" rtlCol="0" anchor="t"/>
            <a:lstStyle/>
            <a:p>
              <a:pPr marL="0" indent="0" algn="just">
                <a:lnSpc>
                  <a:spcPts val="4850"/>
                </a:lnSpc>
                <a:buNone/>
              </a:pPr>
              <a:r>
                <a:rPr lang="en-US" sz="1600" dirty="0">
                  <a:solidFill>
                    <a:srgbClr val="403CCF"/>
                  </a:solidFill>
                  <a:latin typeface="Alexandria" pitchFamily="2" charset="-78"/>
                  <a:ea typeface="Libre Baskerville" pitchFamily="34" charset="-122"/>
                  <a:cs typeface="Alexandria" pitchFamily="2" charset="-78"/>
                </a:rPr>
                <a:t>Connected Papers</a:t>
              </a:r>
              <a:endParaRPr lang="en-US" sz="1600" dirty="0">
                <a:latin typeface="Alexandria" pitchFamily="2" charset="-78"/>
                <a:cs typeface="Alexandria" pitchFamily="2" charset="-78"/>
              </a:endParaRPr>
            </a:p>
          </p:txBody>
        </p:sp>
        <p:sp>
          <p:nvSpPr>
            <p:cNvPr id="7" name="Text 1">
              <a:extLst>
                <a:ext uri="{FF2B5EF4-FFF2-40B4-BE49-F238E27FC236}">
                  <a16:creationId xmlns:a16="http://schemas.microsoft.com/office/drawing/2014/main" id="{BA702CC0-0C85-CF19-FD6B-707E007DAEFE}"/>
                </a:ext>
              </a:extLst>
            </p:cNvPr>
            <p:cNvSpPr/>
            <p:nvPr/>
          </p:nvSpPr>
          <p:spPr>
            <a:xfrm>
              <a:off x="1816656" y="2912626"/>
              <a:ext cx="3903702" cy="372070"/>
            </a:xfrm>
            <a:prstGeom prst="rect">
              <a:avLst/>
            </a:prstGeom>
            <a:noFill/>
            <a:ln/>
          </p:spPr>
          <p:txBody>
            <a:bodyPr wrap="none" lIns="0" tIns="0" rIns="0" bIns="0" rtlCol="0" anchor="t"/>
            <a:lstStyle/>
            <a:p>
              <a:pPr marL="0" indent="0" algn="just" rtl="1">
                <a:lnSpc>
                  <a:spcPts val="2900"/>
                </a:lnSpc>
                <a:buNone/>
              </a:pPr>
              <a:r>
                <a:rPr lang="en-US" sz="1600" dirty="0">
                  <a:solidFill>
                    <a:srgbClr val="403CCF"/>
                  </a:solidFill>
                  <a:latin typeface="Alexandria" pitchFamily="2" charset="-78"/>
                  <a:ea typeface="Libre Baskerville" pitchFamily="34" charset="-122"/>
                  <a:cs typeface="Alexandria" pitchFamily="2" charset="-78"/>
                </a:rPr>
                <a:t>أداة لاستكشاف الأبحاث المترابطة</a:t>
              </a:r>
              <a:endParaRPr lang="en-US" sz="1600" dirty="0">
                <a:latin typeface="Alexandria" pitchFamily="2" charset="-78"/>
                <a:cs typeface="Alexandria" pitchFamily="2" charset="-78"/>
              </a:endParaRPr>
            </a:p>
          </p:txBody>
        </p:sp>
        <p:sp>
          <p:nvSpPr>
            <p:cNvPr id="8" name="Text 2">
              <a:extLst>
                <a:ext uri="{FF2B5EF4-FFF2-40B4-BE49-F238E27FC236}">
                  <a16:creationId xmlns:a16="http://schemas.microsoft.com/office/drawing/2014/main" id="{CE393E67-B39E-CF17-68C8-DFB61918CBE8}"/>
                </a:ext>
              </a:extLst>
            </p:cNvPr>
            <p:cNvSpPr/>
            <p:nvPr/>
          </p:nvSpPr>
          <p:spPr>
            <a:xfrm>
              <a:off x="793790" y="3483054"/>
              <a:ext cx="4926568" cy="952619"/>
            </a:xfrm>
            <a:prstGeom prst="rect">
              <a:avLst/>
            </a:prstGeom>
            <a:noFill/>
            <a:ln/>
          </p:spPr>
          <p:txBody>
            <a:bodyPr wrap="square" lIns="0" tIns="0" rIns="0" bIns="0" rtlCol="0" anchor="t"/>
            <a:lstStyle/>
            <a:p>
              <a:pPr marL="0" indent="0" algn="just">
                <a:lnSpc>
                  <a:spcPts val="2500"/>
                </a:lnSpc>
                <a:buNone/>
              </a:pPr>
              <a:r>
                <a:rPr lang="en-US" sz="1600" dirty="0">
                  <a:solidFill>
                    <a:srgbClr val="49495A"/>
                  </a:solidFill>
                  <a:latin typeface="Alexandria" pitchFamily="2" charset="-78"/>
                  <a:ea typeface="Open Sans" pitchFamily="34" charset="-122"/>
                  <a:cs typeface="Alexandria" pitchFamily="2" charset="-78"/>
                </a:rPr>
                <a:t>Connected Papers هي أداة مبتكرة تساعد الباحثين على اكتشاف الأوراق البحثية ذات الصلة بموضوع دراستهم من خلال إنشاء خريطة مرئية للأبحاث المترابطة.</a:t>
              </a:r>
              <a:endParaRPr lang="en-US" sz="1600" dirty="0">
                <a:latin typeface="Alexandria" pitchFamily="2" charset="-78"/>
                <a:cs typeface="Alexandria" pitchFamily="2" charset="-78"/>
              </a:endParaRPr>
            </a:p>
          </p:txBody>
        </p:sp>
        <p:sp>
          <p:nvSpPr>
            <p:cNvPr id="9" name="Text 3">
              <a:extLst>
                <a:ext uri="{FF2B5EF4-FFF2-40B4-BE49-F238E27FC236}">
                  <a16:creationId xmlns:a16="http://schemas.microsoft.com/office/drawing/2014/main" id="{6D17194F-9708-2E09-99AE-4ABAE0E7A79C}"/>
                </a:ext>
              </a:extLst>
            </p:cNvPr>
            <p:cNvSpPr/>
            <p:nvPr/>
          </p:nvSpPr>
          <p:spPr>
            <a:xfrm>
              <a:off x="793790" y="4614267"/>
              <a:ext cx="4926568" cy="317540"/>
            </a:xfrm>
            <a:prstGeom prst="rect">
              <a:avLst/>
            </a:prstGeom>
            <a:noFill/>
            <a:ln/>
          </p:spPr>
          <p:txBody>
            <a:bodyPr wrap="none" lIns="0" tIns="0" rIns="0" bIns="0" rtlCol="0" anchor="t"/>
            <a:lstStyle/>
            <a:p>
              <a:pPr marL="0" indent="0" algn="just" rtl="1">
                <a:lnSpc>
                  <a:spcPts val="2500"/>
                </a:lnSpc>
                <a:buNone/>
              </a:pPr>
              <a:r>
                <a:rPr lang="en-US" sz="1600" b="1" dirty="0">
                  <a:solidFill>
                    <a:srgbClr val="49495A"/>
                  </a:solidFill>
                  <a:latin typeface="Alexandria" pitchFamily="2" charset="-78"/>
                  <a:ea typeface="Open Sans" pitchFamily="34" charset="-122"/>
                  <a:cs typeface="Alexandria" pitchFamily="2" charset="-78"/>
                </a:rPr>
                <a:t>الموقع:</a:t>
              </a:r>
              <a:endParaRPr lang="en-US" sz="1600" dirty="0">
                <a:latin typeface="Alexandria" pitchFamily="2" charset="-78"/>
                <a:cs typeface="Alexandria" pitchFamily="2" charset="-78"/>
              </a:endParaRPr>
            </a:p>
          </p:txBody>
        </p:sp>
        <p:sp>
          <p:nvSpPr>
            <p:cNvPr id="10" name="Text 4">
              <a:extLst>
                <a:ext uri="{FF2B5EF4-FFF2-40B4-BE49-F238E27FC236}">
                  <a16:creationId xmlns:a16="http://schemas.microsoft.com/office/drawing/2014/main" id="{4BC4CF6C-7D0C-94D3-A0B8-0DA59C76A667}"/>
                </a:ext>
              </a:extLst>
            </p:cNvPr>
            <p:cNvSpPr/>
            <p:nvPr/>
          </p:nvSpPr>
          <p:spPr>
            <a:xfrm>
              <a:off x="793790" y="5110401"/>
              <a:ext cx="4926568" cy="317540"/>
            </a:xfrm>
            <a:prstGeom prst="rect">
              <a:avLst/>
            </a:prstGeom>
            <a:noFill/>
            <a:ln/>
          </p:spPr>
          <p:txBody>
            <a:bodyPr wrap="none" lIns="0" tIns="0" rIns="0" bIns="0" rtlCol="0" anchor="t"/>
            <a:lstStyle/>
            <a:p>
              <a:pPr marL="0" indent="0" algn="just">
                <a:lnSpc>
                  <a:spcPts val="2500"/>
                </a:lnSpc>
                <a:buNone/>
              </a:pPr>
              <a:r>
                <a:rPr lang="en-US" sz="1600" u="sng" dirty="0">
                  <a:solidFill>
                    <a:srgbClr val="403CCF"/>
                  </a:solidFill>
                  <a:latin typeface="Alexandria" pitchFamily="2" charset="-78"/>
                  <a:ea typeface="Open Sans" pitchFamily="34" charset="-122"/>
                  <a:cs typeface="Alexandria" pitchFamily="2" charset="-78"/>
                  <a:hlinkClick r:id="rId4">
                    <a:extLst>
                      <a:ext uri="{A12FA001-AC4F-418D-AE19-62706E023703}">
                        <ahyp:hlinkClr xmlns:ahyp="http://schemas.microsoft.com/office/drawing/2018/hyperlinkcolor" val="tx"/>
                      </a:ext>
                    </a:extLst>
                  </a:hlinkClick>
                </a:rPr>
                <a:t>https://www.connectedpapers.com/</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33719484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94D1AE-4056-9A3A-EF41-7DE97C209625}"/>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2D6BC4C0-1AE1-6414-AF2D-0C2D57FF11C6}"/>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F19286F-AE13-0CA1-F405-DE3C03A9D8C9}"/>
              </a:ext>
            </a:extLst>
          </p:cNvPr>
          <p:cNvSpPr/>
          <p:nvPr/>
        </p:nvSpPr>
        <p:spPr>
          <a:xfrm>
            <a:off x="216348"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38DC128-C78D-8B81-D3D8-714B8AEAC8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CC6F88A-B3CF-B810-5C65-74A22604FD6A}"/>
              </a:ext>
            </a:extLst>
          </p:cNvPr>
          <p:cNvSpPr txBox="1"/>
          <p:nvPr/>
        </p:nvSpPr>
        <p:spPr>
          <a:xfrm>
            <a:off x="2601667" y="282079"/>
            <a:ext cx="7233710"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أساليب الحصول على التراث العلمي في مجال الدراسة</a:t>
            </a:r>
          </a:p>
        </p:txBody>
      </p:sp>
      <p:pic>
        <p:nvPicPr>
          <p:cNvPr id="2" name="Picture 1">
            <a:extLst>
              <a:ext uri="{FF2B5EF4-FFF2-40B4-BE49-F238E27FC236}">
                <a16:creationId xmlns:a16="http://schemas.microsoft.com/office/drawing/2014/main" id="{296D9393-2A9F-EEAC-98B5-72B72EB89503}"/>
              </a:ext>
            </a:extLst>
          </p:cNvPr>
          <p:cNvPicPr>
            <a:picLocks noChangeAspect="1"/>
          </p:cNvPicPr>
          <p:nvPr/>
        </p:nvPicPr>
        <p:blipFill>
          <a:blip r:embed="rId3"/>
          <a:stretch>
            <a:fillRect/>
          </a:stretch>
        </p:blipFill>
        <p:spPr>
          <a:xfrm>
            <a:off x="6218522" y="2164425"/>
            <a:ext cx="5591302" cy="2529150"/>
          </a:xfrm>
          <a:prstGeom prst="rect">
            <a:avLst/>
          </a:prstGeom>
        </p:spPr>
      </p:pic>
      <p:grpSp>
        <p:nvGrpSpPr>
          <p:cNvPr id="4" name="Group 3">
            <a:extLst>
              <a:ext uri="{FF2B5EF4-FFF2-40B4-BE49-F238E27FC236}">
                <a16:creationId xmlns:a16="http://schemas.microsoft.com/office/drawing/2014/main" id="{3F733A4C-AC27-1FE9-C310-2DBDF934AC4A}"/>
              </a:ext>
            </a:extLst>
          </p:cNvPr>
          <p:cNvGrpSpPr/>
          <p:nvPr/>
        </p:nvGrpSpPr>
        <p:grpSpPr>
          <a:xfrm>
            <a:off x="736530" y="1613297"/>
            <a:ext cx="4961811" cy="3631406"/>
            <a:chOff x="8917543" y="1704142"/>
            <a:chExt cx="4961811" cy="3631406"/>
          </a:xfrm>
        </p:grpSpPr>
        <p:sp>
          <p:nvSpPr>
            <p:cNvPr id="6" name="Text 0">
              <a:extLst>
                <a:ext uri="{FF2B5EF4-FFF2-40B4-BE49-F238E27FC236}">
                  <a16:creationId xmlns:a16="http://schemas.microsoft.com/office/drawing/2014/main" id="{165101B3-3539-1898-4C9F-BF895E0CDAC7}"/>
                </a:ext>
              </a:extLst>
            </p:cNvPr>
            <p:cNvSpPr/>
            <p:nvPr/>
          </p:nvSpPr>
          <p:spPr>
            <a:xfrm>
              <a:off x="8917543" y="1704142"/>
              <a:ext cx="4961811" cy="620078"/>
            </a:xfrm>
            <a:prstGeom prst="rect">
              <a:avLst/>
            </a:prstGeom>
            <a:noFill/>
            <a:ln/>
          </p:spPr>
          <p:txBody>
            <a:bodyPr wrap="none" lIns="0" tIns="0" rIns="0" bIns="0" rtlCol="0" anchor="t"/>
            <a:lstStyle/>
            <a:p>
              <a:pPr marL="0" indent="0" algn="just">
                <a:lnSpc>
                  <a:spcPts val="4850"/>
                </a:lnSpc>
                <a:buNone/>
              </a:pPr>
              <a:r>
                <a:rPr lang="en-US" sz="1600" dirty="0">
                  <a:solidFill>
                    <a:srgbClr val="403CCF"/>
                  </a:solidFill>
                  <a:latin typeface="Alexandria" pitchFamily="2" charset="-78"/>
                  <a:ea typeface="Libre Baskerville" pitchFamily="34" charset="-122"/>
                  <a:cs typeface="Alexandria" pitchFamily="2" charset="-78"/>
                </a:rPr>
                <a:t>Litmaps</a:t>
              </a:r>
              <a:endParaRPr lang="en-US" sz="1600" dirty="0">
                <a:latin typeface="Alexandria" pitchFamily="2" charset="-78"/>
                <a:cs typeface="Alexandria" pitchFamily="2" charset="-78"/>
              </a:endParaRPr>
            </a:p>
          </p:txBody>
        </p:sp>
        <p:sp>
          <p:nvSpPr>
            <p:cNvPr id="7" name="Text 1">
              <a:extLst>
                <a:ext uri="{FF2B5EF4-FFF2-40B4-BE49-F238E27FC236}">
                  <a16:creationId xmlns:a16="http://schemas.microsoft.com/office/drawing/2014/main" id="{4A5A35B4-6274-52C2-A48C-8D0CA968368B}"/>
                </a:ext>
              </a:extLst>
            </p:cNvPr>
            <p:cNvSpPr/>
            <p:nvPr/>
          </p:nvSpPr>
          <p:spPr>
            <a:xfrm>
              <a:off x="10867073" y="2820233"/>
              <a:ext cx="2977039" cy="372070"/>
            </a:xfrm>
            <a:prstGeom prst="rect">
              <a:avLst/>
            </a:prstGeom>
            <a:noFill/>
            <a:ln/>
          </p:spPr>
          <p:txBody>
            <a:bodyPr wrap="none" lIns="0" tIns="0" rIns="0" bIns="0" rtlCol="0" anchor="t"/>
            <a:lstStyle/>
            <a:p>
              <a:pPr marL="0" indent="0" algn="just" rtl="1">
                <a:lnSpc>
                  <a:spcPts val="2900"/>
                </a:lnSpc>
                <a:buNone/>
              </a:pPr>
              <a:r>
                <a:rPr lang="en-US" sz="1600" dirty="0">
                  <a:solidFill>
                    <a:srgbClr val="403CCF"/>
                  </a:solidFill>
                  <a:latin typeface="Alexandria" pitchFamily="2" charset="-78"/>
                  <a:ea typeface="Libre Baskerville" pitchFamily="34" charset="-122"/>
                  <a:cs typeface="Alexandria" pitchFamily="2" charset="-78"/>
                </a:rPr>
                <a:t>خرائط الأدبيات التفاعلية</a:t>
              </a:r>
              <a:endParaRPr lang="en-US" sz="1600" dirty="0">
                <a:latin typeface="Alexandria" pitchFamily="2" charset="-78"/>
                <a:cs typeface="Alexandria" pitchFamily="2" charset="-78"/>
              </a:endParaRPr>
            </a:p>
          </p:txBody>
        </p:sp>
        <p:sp>
          <p:nvSpPr>
            <p:cNvPr id="8" name="Text 2">
              <a:extLst>
                <a:ext uri="{FF2B5EF4-FFF2-40B4-BE49-F238E27FC236}">
                  <a16:creationId xmlns:a16="http://schemas.microsoft.com/office/drawing/2014/main" id="{0DFF8FB6-F496-DE3F-76E8-36D69E2057D5}"/>
                </a:ext>
              </a:extLst>
            </p:cNvPr>
            <p:cNvSpPr/>
            <p:nvPr/>
          </p:nvSpPr>
          <p:spPr>
            <a:xfrm>
              <a:off x="8917543" y="3390662"/>
              <a:ext cx="4926568" cy="952619"/>
            </a:xfrm>
            <a:prstGeom prst="rect">
              <a:avLst/>
            </a:prstGeom>
            <a:noFill/>
            <a:ln/>
          </p:spPr>
          <p:txBody>
            <a:bodyPr wrap="square" lIns="0" tIns="0" rIns="0" bIns="0" rtlCol="0" anchor="t"/>
            <a:lstStyle/>
            <a:p>
              <a:pPr marL="0" indent="0" algn="just">
                <a:lnSpc>
                  <a:spcPts val="2500"/>
                </a:lnSpc>
                <a:buNone/>
              </a:pPr>
              <a:r>
                <a:rPr lang="en-US" sz="1600" dirty="0">
                  <a:solidFill>
                    <a:srgbClr val="49495A"/>
                  </a:solidFill>
                  <a:latin typeface="Alexandria" pitchFamily="2" charset="-78"/>
                  <a:ea typeface="Open Sans" pitchFamily="34" charset="-122"/>
                  <a:cs typeface="Alexandria" pitchFamily="2" charset="-78"/>
                </a:rPr>
                <a:t>Litmaps تتيح للباحثين إنشاء خرائط تفاعلية للأدبيات العلمية، مما يسهل تتبع تطور الأبحاث في مجال معين واكتشاف الدراسات الحديثة ذات الصلة.</a:t>
              </a:r>
              <a:endParaRPr lang="en-US" sz="1600" dirty="0">
                <a:latin typeface="Alexandria" pitchFamily="2" charset="-78"/>
                <a:cs typeface="Alexandria" pitchFamily="2" charset="-78"/>
              </a:endParaRPr>
            </a:p>
          </p:txBody>
        </p:sp>
        <p:sp>
          <p:nvSpPr>
            <p:cNvPr id="9" name="Text 3">
              <a:extLst>
                <a:ext uri="{FF2B5EF4-FFF2-40B4-BE49-F238E27FC236}">
                  <a16:creationId xmlns:a16="http://schemas.microsoft.com/office/drawing/2014/main" id="{D305A9DE-6B05-348D-E73B-CA252AE32C46}"/>
                </a:ext>
              </a:extLst>
            </p:cNvPr>
            <p:cNvSpPr/>
            <p:nvPr/>
          </p:nvSpPr>
          <p:spPr>
            <a:xfrm>
              <a:off x="8917543" y="4521875"/>
              <a:ext cx="4926568" cy="317540"/>
            </a:xfrm>
            <a:prstGeom prst="rect">
              <a:avLst/>
            </a:prstGeom>
            <a:noFill/>
            <a:ln/>
          </p:spPr>
          <p:txBody>
            <a:bodyPr wrap="none" lIns="0" tIns="0" rIns="0" bIns="0" rtlCol="0" anchor="t"/>
            <a:lstStyle/>
            <a:p>
              <a:pPr marL="0" indent="0" algn="just" rtl="1">
                <a:lnSpc>
                  <a:spcPts val="2500"/>
                </a:lnSpc>
                <a:buNone/>
              </a:pPr>
              <a:r>
                <a:rPr lang="en-US" sz="1600" b="1" dirty="0">
                  <a:solidFill>
                    <a:srgbClr val="49495A"/>
                  </a:solidFill>
                  <a:latin typeface="Alexandria" pitchFamily="2" charset="-78"/>
                  <a:ea typeface="Open Sans" pitchFamily="34" charset="-122"/>
                  <a:cs typeface="Alexandria" pitchFamily="2" charset="-78"/>
                </a:rPr>
                <a:t>الموقع:</a:t>
              </a:r>
              <a:endParaRPr lang="en-US" sz="1600" dirty="0">
                <a:latin typeface="Alexandria" pitchFamily="2" charset="-78"/>
                <a:cs typeface="Alexandria" pitchFamily="2" charset="-78"/>
              </a:endParaRPr>
            </a:p>
          </p:txBody>
        </p:sp>
        <p:sp>
          <p:nvSpPr>
            <p:cNvPr id="10" name="Text 4">
              <a:extLst>
                <a:ext uri="{FF2B5EF4-FFF2-40B4-BE49-F238E27FC236}">
                  <a16:creationId xmlns:a16="http://schemas.microsoft.com/office/drawing/2014/main" id="{DD89450B-FADE-3EC7-A325-ADBE449046D0}"/>
                </a:ext>
              </a:extLst>
            </p:cNvPr>
            <p:cNvSpPr/>
            <p:nvPr/>
          </p:nvSpPr>
          <p:spPr>
            <a:xfrm>
              <a:off x="8917543" y="5018008"/>
              <a:ext cx="4926568" cy="317540"/>
            </a:xfrm>
            <a:prstGeom prst="rect">
              <a:avLst/>
            </a:prstGeom>
            <a:noFill/>
            <a:ln/>
          </p:spPr>
          <p:txBody>
            <a:bodyPr wrap="none" lIns="0" tIns="0" rIns="0" bIns="0" rtlCol="0" anchor="t"/>
            <a:lstStyle/>
            <a:p>
              <a:pPr marL="0" indent="0" algn="just">
                <a:lnSpc>
                  <a:spcPts val="2500"/>
                </a:lnSpc>
                <a:buNone/>
              </a:pPr>
              <a:r>
                <a:rPr lang="en-US" sz="1600" dirty="0">
                  <a:solidFill>
                    <a:srgbClr val="49495A"/>
                  </a:solidFill>
                  <a:latin typeface="Alexandria" pitchFamily="2" charset="-78"/>
                  <a:ea typeface="Open Sans" pitchFamily="34" charset="-122"/>
                  <a:cs typeface="Alexandria" pitchFamily="2" charset="-78"/>
                </a:rPr>
                <a:t>https://www.litmaps.com/</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18847223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6127C8-7145-B6CE-EBB9-3F9B6549C84C}"/>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A9AA5CA5-31FB-350B-8E68-E2B088F4336B}"/>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C1D6684-0069-EA49-37A0-472EE1CBD78D}"/>
              </a:ext>
            </a:extLst>
          </p:cNvPr>
          <p:cNvSpPr/>
          <p:nvPr/>
        </p:nvSpPr>
        <p:spPr>
          <a:xfrm>
            <a:off x="219859" y="1165833"/>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632F0C6-F6BA-8506-6F55-029938358A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934D4BF-0C7D-A908-6FDD-61EB347CA507}"/>
              </a:ext>
            </a:extLst>
          </p:cNvPr>
          <p:cNvSpPr txBox="1"/>
          <p:nvPr/>
        </p:nvSpPr>
        <p:spPr>
          <a:xfrm>
            <a:off x="2601667" y="282079"/>
            <a:ext cx="7233710"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أساليب الحصول على التراث العلمي في مجال الدراسة</a:t>
            </a:r>
          </a:p>
        </p:txBody>
      </p:sp>
      <p:grpSp>
        <p:nvGrpSpPr>
          <p:cNvPr id="2" name="Group 1">
            <a:extLst>
              <a:ext uri="{FF2B5EF4-FFF2-40B4-BE49-F238E27FC236}">
                <a16:creationId xmlns:a16="http://schemas.microsoft.com/office/drawing/2014/main" id="{2C4AE9F8-B2C1-CD69-2C38-D8FB8C93854E}"/>
              </a:ext>
            </a:extLst>
          </p:cNvPr>
          <p:cNvGrpSpPr/>
          <p:nvPr/>
        </p:nvGrpSpPr>
        <p:grpSpPr>
          <a:xfrm>
            <a:off x="682278" y="3441516"/>
            <a:ext cx="10647361" cy="2411135"/>
            <a:chOff x="793790" y="2909173"/>
            <a:chExt cx="7556421" cy="2411135"/>
          </a:xfrm>
        </p:grpSpPr>
        <p:sp>
          <p:nvSpPr>
            <p:cNvPr id="4" name="Text 0">
              <a:extLst>
                <a:ext uri="{FF2B5EF4-FFF2-40B4-BE49-F238E27FC236}">
                  <a16:creationId xmlns:a16="http://schemas.microsoft.com/office/drawing/2014/main" id="{86ECB642-0DDF-979B-362D-6AEA23A59AAE}"/>
                </a:ext>
              </a:extLst>
            </p:cNvPr>
            <p:cNvSpPr/>
            <p:nvPr/>
          </p:nvSpPr>
          <p:spPr>
            <a:xfrm>
              <a:off x="793790" y="2909173"/>
              <a:ext cx="4961811" cy="620078"/>
            </a:xfrm>
            <a:prstGeom prst="rect">
              <a:avLst/>
            </a:prstGeom>
            <a:noFill/>
            <a:ln/>
          </p:spPr>
          <p:txBody>
            <a:bodyPr wrap="none" lIns="0" tIns="0" rIns="0" bIns="0" rtlCol="0" anchor="t"/>
            <a:lstStyle/>
            <a:p>
              <a:pPr marL="0" indent="0" algn="just">
                <a:lnSpc>
                  <a:spcPts val="4850"/>
                </a:lnSpc>
                <a:buNone/>
              </a:pPr>
              <a:r>
                <a:rPr lang="en-US" sz="1600" dirty="0">
                  <a:solidFill>
                    <a:srgbClr val="403CCF"/>
                  </a:solidFill>
                  <a:latin typeface="Alexandria" pitchFamily="2" charset="-78"/>
                  <a:ea typeface="Libre Baskerville" pitchFamily="34" charset="-122"/>
                  <a:cs typeface="Alexandria" pitchFamily="2" charset="-78"/>
                </a:rPr>
                <a:t>Semantic Scholar</a:t>
              </a:r>
              <a:endParaRPr lang="en-US" sz="1600" dirty="0">
                <a:latin typeface="Alexandria" pitchFamily="2" charset="-78"/>
                <a:cs typeface="Alexandria" pitchFamily="2" charset="-78"/>
              </a:endParaRPr>
            </a:p>
          </p:txBody>
        </p:sp>
        <p:sp>
          <p:nvSpPr>
            <p:cNvPr id="6" name="Text 1">
              <a:extLst>
                <a:ext uri="{FF2B5EF4-FFF2-40B4-BE49-F238E27FC236}">
                  <a16:creationId xmlns:a16="http://schemas.microsoft.com/office/drawing/2014/main" id="{643FEED9-DB7F-7344-A7AC-2A2177694229}"/>
                </a:ext>
              </a:extLst>
            </p:cNvPr>
            <p:cNvSpPr/>
            <p:nvPr/>
          </p:nvSpPr>
          <p:spPr>
            <a:xfrm>
              <a:off x="793790" y="3826907"/>
              <a:ext cx="7556421" cy="952619"/>
            </a:xfrm>
            <a:prstGeom prst="rect">
              <a:avLst/>
            </a:prstGeom>
            <a:noFill/>
            <a:ln/>
          </p:spPr>
          <p:txBody>
            <a:bodyPr wrap="square" lIns="0" tIns="0" rIns="0" bIns="0" rtlCol="0" anchor="t"/>
            <a:lstStyle/>
            <a:p>
              <a:pPr marL="0" indent="0" algn="just">
                <a:lnSpc>
                  <a:spcPts val="2500"/>
                </a:lnSpc>
                <a:buNone/>
              </a:pPr>
              <a:r>
                <a:rPr lang="en-US" sz="1600" dirty="0">
                  <a:solidFill>
                    <a:srgbClr val="49495A"/>
                  </a:solidFill>
                  <a:latin typeface="Alexandria" pitchFamily="2" charset="-78"/>
                  <a:ea typeface="Open Sans" pitchFamily="34" charset="-122"/>
                  <a:cs typeface="Alexandria" pitchFamily="2" charset="-78"/>
                </a:rPr>
                <a:t>Semantic Scholar هو محرك بحث أكاديمي مجاني يستخدم الذكاء الاصطناعي لمساعدة الباحثين في العثور على الأبحاث العلمية الأكثر صلة بموضوعهم. يوفر ملخصات ذكية ويسلط الضوء على الاستشهادات المهمة.</a:t>
              </a:r>
              <a:endParaRPr lang="en-US" sz="1600" dirty="0">
                <a:latin typeface="Alexandria" pitchFamily="2" charset="-78"/>
                <a:cs typeface="Alexandria" pitchFamily="2" charset="-78"/>
              </a:endParaRPr>
            </a:p>
          </p:txBody>
        </p:sp>
        <p:sp>
          <p:nvSpPr>
            <p:cNvPr id="7" name="Text 2">
              <a:extLst>
                <a:ext uri="{FF2B5EF4-FFF2-40B4-BE49-F238E27FC236}">
                  <a16:creationId xmlns:a16="http://schemas.microsoft.com/office/drawing/2014/main" id="{CD4401B7-14B8-4385-00D4-50ABE3B2CAA0}"/>
                </a:ext>
              </a:extLst>
            </p:cNvPr>
            <p:cNvSpPr/>
            <p:nvPr/>
          </p:nvSpPr>
          <p:spPr>
            <a:xfrm>
              <a:off x="793790" y="5002768"/>
              <a:ext cx="7556421" cy="317540"/>
            </a:xfrm>
            <a:prstGeom prst="rect">
              <a:avLst/>
            </a:prstGeom>
            <a:noFill/>
            <a:ln/>
          </p:spPr>
          <p:txBody>
            <a:bodyPr wrap="none" lIns="0" tIns="0" rIns="0" bIns="0" rtlCol="0" anchor="t"/>
            <a:lstStyle/>
            <a:p>
              <a:pPr marL="0" indent="0" algn="just" rtl="1">
                <a:lnSpc>
                  <a:spcPts val="2500"/>
                </a:lnSpc>
                <a:buNone/>
              </a:pPr>
              <a:r>
                <a:rPr lang="en-US" sz="1600" b="1" dirty="0">
                  <a:solidFill>
                    <a:srgbClr val="49495A"/>
                  </a:solidFill>
                  <a:latin typeface="Alexandria" pitchFamily="2" charset="-78"/>
                  <a:ea typeface="Open Sans" pitchFamily="34" charset="-122"/>
                  <a:cs typeface="Alexandria" pitchFamily="2" charset="-78"/>
                </a:rPr>
                <a:t>الموقع:</a:t>
              </a:r>
              <a:r>
                <a:rPr lang="en-US" sz="1600" dirty="0">
                  <a:solidFill>
                    <a:srgbClr val="49495A"/>
                  </a:solidFill>
                  <a:latin typeface="Alexandria" pitchFamily="2" charset="-78"/>
                  <a:ea typeface="Open Sans" pitchFamily="34" charset="-122"/>
                  <a:cs typeface="Alexandria" pitchFamily="2" charset="-78"/>
                </a:rPr>
                <a:t> https://www.semanticscholar.org/</a:t>
              </a:r>
              <a:endParaRPr lang="en-US" sz="1600" dirty="0">
                <a:latin typeface="Alexandria" pitchFamily="2" charset="-78"/>
                <a:cs typeface="Alexandria" pitchFamily="2" charset="-78"/>
              </a:endParaRPr>
            </a:p>
          </p:txBody>
        </p:sp>
      </p:grpSp>
      <p:pic>
        <p:nvPicPr>
          <p:cNvPr id="8" name="Picture 7">
            <a:extLst>
              <a:ext uri="{FF2B5EF4-FFF2-40B4-BE49-F238E27FC236}">
                <a16:creationId xmlns:a16="http://schemas.microsoft.com/office/drawing/2014/main" id="{8B092FF7-81CD-2B94-D602-B96B4AB662FF}"/>
              </a:ext>
            </a:extLst>
          </p:cNvPr>
          <p:cNvPicPr>
            <a:picLocks noChangeAspect="1"/>
          </p:cNvPicPr>
          <p:nvPr/>
        </p:nvPicPr>
        <p:blipFill>
          <a:blip r:embed="rId3"/>
          <a:stretch>
            <a:fillRect/>
          </a:stretch>
        </p:blipFill>
        <p:spPr>
          <a:xfrm>
            <a:off x="3240368" y="1501207"/>
            <a:ext cx="5956308" cy="2054530"/>
          </a:xfrm>
          <a:prstGeom prst="rect">
            <a:avLst/>
          </a:prstGeom>
        </p:spPr>
      </p:pic>
    </p:spTree>
    <p:extLst>
      <p:ext uri="{BB962C8B-B14F-4D97-AF65-F5344CB8AC3E}">
        <p14:creationId xmlns:p14="http://schemas.microsoft.com/office/powerpoint/2010/main" val="39388233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85BBDA-ACCB-7F02-98F7-47ECA38203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A65909-1B7D-36DF-4C3D-52800D09989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023C17B-834A-F951-3C3B-CDD4FF411916}"/>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طرق تحليل الأدبيات المختلفة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9FECC5EE-9EF4-1664-F5C2-9B973F8065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2523114-FE5E-14E2-9781-0DF5B327FEB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4A2D2FB-86A8-6CDD-D735-BDC40AE17FB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6196FBF-9F0F-67E6-4F10-7EF2618099E3}"/>
              </a:ext>
            </a:extLst>
          </p:cNvPr>
          <p:cNvSpPr txBox="1"/>
          <p:nvPr/>
        </p:nvSpPr>
        <p:spPr>
          <a:xfrm>
            <a:off x="753140" y="1518396"/>
            <a:ext cx="10541000" cy="4457439"/>
          </a:xfrm>
          <a:prstGeom prst="rect">
            <a:avLst/>
          </a:prstGeom>
          <a:noFill/>
        </p:spPr>
        <p:txBody>
          <a:bodyPr wrap="square" rtlCol="0">
            <a:spAutoFit/>
          </a:bodyPr>
          <a:lstStyle/>
          <a:p>
            <a:pPr algn="just" rtl="1">
              <a:lnSpc>
                <a:spcPct val="150000"/>
              </a:lnSpc>
            </a:pPr>
            <a:r>
              <a:rPr lang="ar-EG" b="1" dirty="0">
                <a:latin typeface="Alexandria" pitchFamily="2" charset="-78"/>
                <a:cs typeface="Alexandria" pitchFamily="2" charset="-78"/>
              </a:rPr>
              <a:t>الطريقة التقليدية:</a:t>
            </a:r>
          </a:p>
          <a:p>
            <a:pPr algn="just" rtl="1">
              <a:lnSpc>
                <a:spcPct val="150000"/>
              </a:lnSpc>
            </a:pPr>
            <a:r>
              <a:rPr lang="ar-EG" sz="1400" dirty="0">
                <a:latin typeface="Alexandria" pitchFamily="2" charset="-78"/>
                <a:cs typeface="Alexandria" pitchFamily="2" charset="-78"/>
              </a:rPr>
              <a:t>دراسة </a:t>
            </a:r>
            <a:r>
              <a:rPr lang="en-US" sz="1400" dirty="0">
                <a:latin typeface="Alexandria" pitchFamily="2" charset="-78"/>
                <a:cs typeface="Alexandria" pitchFamily="2" charset="-78"/>
              </a:rPr>
              <a:t>Hannes </a:t>
            </a:r>
            <a:r>
              <a:rPr lang="en-US" sz="1400" dirty="0" err="1">
                <a:latin typeface="Alexandria" pitchFamily="2" charset="-78"/>
                <a:cs typeface="Alexandria" pitchFamily="2" charset="-78"/>
              </a:rPr>
              <a:t>Rosenbusch</a:t>
            </a:r>
            <a:r>
              <a:rPr lang="en-US" sz="1400" dirty="0">
                <a:latin typeface="Alexandria" pitchFamily="2" charset="-78"/>
                <a:cs typeface="Alexandria" pitchFamily="2" charset="-78"/>
              </a:rPr>
              <a:t> </a:t>
            </a:r>
            <a:r>
              <a:rPr lang="ar-EG" sz="1400" dirty="0">
                <a:latin typeface="Alexandria" pitchFamily="2" charset="-78"/>
                <a:cs typeface="Alexandria" pitchFamily="2" charset="-78"/>
              </a:rPr>
              <a:t>عن "نقل العواطف متعدد المستويات على اليوتيوب". هدفت الدراسة إلى التعرف على الأسباب التي تجعل المستخدمين المتصلين على اليوتيوب يظهرون مشاعر متماثلة، بما يعرف بـ "التشابه أو التماثل العاطفي". إلى جانب التعرف على الأسباب التي تدفع مستخدمي اليوتيوب إلى التأثر عاطفياً بالمدونون الذين يتابعونهم ومستويات هذا التأثر. وقد اعتمد الباحثون على نظرية التشابه العاطفي "</a:t>
            </a:r>
            <a:r>
              <a:rPr lang="en-US" sz="1400" dirty="0">
                <a:latin typeface="Alexandria" pitchFamily="2" charset="-78"/>
                <a:cs typeface="Alexandria" pitchFamily="2" charset="-78"/>
              </a:rPr>
              <a:t>Homophily Theory”. </a:t>
            </a:r>
            <a:r>
              <a:rPr lang="ar-EG" sz="1400" dirty="0">
                <a:latin typeface="Alexandria" pitchFamily="2" charset="-78"/>
                <a:cs typeface="Alexandria" pitchFamily="2" charset="-78"/>
              </a:rPr>
              <a:t>وتنتمي هذه الدراسة للدراسات الوصفية حيث قام الباحثين بتحليل محتوى القنوات الأكثر استخداماً على اليوتيوب والتي تصل نسبة المشاهدات الخاصة بها إلى الملايين. وقد قام الباحثين بتحليل الكلمات والمشاعر التي عبر عنها المدونون من جهة وتحليل تعليقات المستخدمين عليها من جهة أخرى باستخدام قاموس التعبير اللغوي للعاطفة الصادر عن المجلس القومي للبحوث، وذلك لقياس المشاعر التي تم التعبير عنها. وبلغت عينة الدراسة (2083) تعليق تم اختيارها من بين (110) مدونة على اليوتيوب.</a:t>
            </a:r>
          </a:p>
          <a:p>
            <a:pPr algn="just" rtl="1">
              <a:lnSpc>
                <a:spcPct val="150000"/>
              </a:lnSpc>
            </a:pPr>
            <a:r>
              <a:rPr lang="ar-EG" sz="1400" dirty="0">
                <a:latin typeface="Alexandria" pitchFamily="2" charset="-78"/>
                <a:cs typeface="Alexandria" pitchFamily="2" charset="-78"/>
              </a:rPr>
              <a:t>وتوصلت الدراسة إلى مجموعة من النتائج من بينها: أن المشاعر التي يتم تقديمها من خلال الفيديوهات تؤثر على مشاعر الجمهور، وأن الجمهور يحدث لديه تماثل عاطفي للمادة التي تَعرض لها. وأن قوة هذا التأثير تختلف وفقاً لاختلاف قنوات اليوتيوب. وأن هناك عددا من الآليات تعمل على تشكيل العواطف على شبكات التواصل الاجتماعي. وأن مشاهدة التجارب الخاصة بمدوني الفيديوهات على يوتيوب، تجعل المستخدمين يشعرون بنفس العواطف التي قاموا بتقديمها بدرجة كبيرة. </a:t>
            </a:r>
          </a:p>
        </p:txBody>
      </p:sp>
      <p:sp>
        <p:nvSpPr>
          <p:cNvPr id="4" name="TextBox 3">
            <a:extLst>
              <a:ext uri="{FF2B5EF4-FFF2-40B4-BE49-F238E27FC236}">
                <a16:creationId xmlns:a16="http://schemas.microsoft.com/office/drawing/2014/main" id="{4583E17C-DBE5-07D9-4F52-3417CD85FC4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FBF6833-6062-7D73-E535-76EA0EA131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44177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9B86B9-3E01-5B21-BF2B-4A7D77F527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2720BC-20B7-33B6-F455-5ADEC9861F5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518CD3B-337D-2D20-88E4-F412BC0E588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طرق تحليل الأدبيات المختلفة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F437E20D-8F4A-333B-1271-0830D0AF73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9FF13A2-D0A4-1901-0909-2C4911544E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EFE368-4FEC-C458-E4AF-7937ABAD8CC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CBD3360-A636-0956-32B6-7E705C82BCE3}"/>
              </a:ext>
            </a:extLst>
          </p:cNvPr>
          <p:cNvSpPr txBox="1"/>
          <p:nvPr/>
        </p:nvSpPr>
        <p:spPr>
          <a:xfrm>
            <a:off x="753140" y="1518396"/>
            <a:ext cx="10541000" cy="560410"/>
          </a:xfrm>
          <a:prstGeom prst="rect">
            <a:avLst/>
          </a:prstGeom>
          <a:noFill/>
        </p:spPr>
        <p:txBody>
          <a:bodyPr wrap="square" rtlCol="0">
            <a:spAutoFit/>
          </a:bodyPr>
          <a:lstStyle/>
          <a:p>
            <a:pPr algn="just" rtl="1">
              <a:lnSpc>
                <a:spcPct val="200000"/>
              </a:lnSpc>
            </a:pPr>
            <a:r>
              <a:rPr lang="ar-EG" b="1" dirty="0">
                <a:latin typeface="Alexandria" pitchFamily="2" charset="-78"/>
                <a:cs typeface="Alexandria" pitchFamily="2" charset="-78"/>
              </a:rPr>
              <a:t>أسلوب مراجعة الأدبيات المدرسة الغربية:</a:t>
            </a:r>
          </a:p>
        </p:txBody>
      </p:sp>
      <p:sp>
        <p:nvSpPr>
          <p:cNvPr id="4" name="TextBox 3">
            <a:extLst>
              <a:ext uri="{FF2B5EF4-FFF2-40B4-BE49-F238E27FC236}">
                <a16:creationId xmlns:a16="http://schemas.microsoft.com/office/drawing/2014/main" id="{F1E91B4E-5987-C579-EFAB-0804962EB05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C003A78-0DEC-6030-2769-B4E1DC5A9D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6D8A2F8D-55A2-4B7B-345E-AD961620CBAE}"/>
              </a:ext>
            </a:extLst>
          </p:cNvPr>
          <p:cNvPicPr>
            <a:picLocks noChangeAspect="1"/>
          </p:cNvPicPr>
          <p:nvPr/>
        </p:nvPicPr>
        <p:blipFill rotWithShape="1">
          <a:blip r:embed="rId3"/>
          <a:srcRect l="59890" t="24229" r="12228" b="17645"/>
          <a:stretch/>
        </p:blipFill>
        <p:spPr>
          <a:xfrm>
            <a:off x="2535933" y="1391818"/>
            <a:ext cx="4181264" cy="4900813"/>
          </a:xfrm>
          <a:prstGeom prst="rect">
            <a:avLst/>
          </a:prstGeom>
        </p:spPr>
      </p:pic>
      <p:pic>
        <p:nvPicPr>
          <p:cNvPr id="11" name="Picture 10">
            <a:extLst>
              <a:ext uri="{FF2B5EF4-FFF2-40B4-BE49-F238E27FC236}">
                <a16:creationId xmlns:a16="http://schemas.microsoft.com/office/drawing/2014/main" id="{4546A025-DDB0-037E-DB19-6C6B576524E7}"/>
              </a:ext>
            </a:extLst>
          </p:cNvPr>
          <p:cNvPicPr>
            <a:picLocks noChangeAspect="1"/>
          </p:cNvPicPr>
          <p:nvPr/>
        </p:nvPicPr>
        <p:blipFill rotWithShape="1">
          <a:blip r:embed="rId4"/>
          <a:srcRect l="33621" t="39933" r="14411" b="20281"/>
          <a:stretch/>
        </p:blipFill>
        <p:spPr>
          <a:xfrm>
            <a:off x="6781075" y="2770439"/>
            <a:ext cx="4513065" cy="1942642"/>
          </a:xfrm>
          <a:prstGeom prst="rect">
            <a:avLst/>
          </a:prstGeom>
        </p:spPr>
      </p:pic>
    </p:spTree>
    <p:extLst>
      <p:ext uri="{BB962C8B-B14F-4D97-AF65-F5344CB8AC3E}">
        <p14:creationId xmlns:p14="http://schemas.microsoft.com/office/powerpoint/2010/main" val="2514875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E72D64-8B1F-E6A4-DEDD-06EFD11252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FEE379-F096-6F73-42BA-64CE1B1FFE73}"/>
              </a:ext>
            </a:extLst>
          </p:cNvPr>
          <p:cNvSpPr/>
          <p:nvPr/>
        </p:nvSpPr>
        <p:spPr>
          <a:xfrm>
            <a:off x="59423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C377E25-952B-F392-9904-E870B7EF8BA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طرق تحليل الأدبيات المختلفة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04CE3A78-A116-CF82-1167-3560E56ABA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B26547C-B389-EBE5-CF6E-9ACC2B8C880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046CD6D-C4E7-55F1-5F11-1856145F13B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819CE73-15C1-C2E8-4F65-259A5790142C}"/>
              </a:ext>
            </a:extLst>
          </p:cNvPr>
          <p:cNvSpPr txBox="1"/>
          <p:nvPr/>
        </p:nvSpPr>
        <p:spPr>
          <a:xfrm>
            <a:off x="730090" y="1852040"/>
            <a:ext cx="10541000" cy="560410"/>
          </a:xfrm>
          <a:prstGeom prst="rect">
            <a:avLst/>
          </a:prstGeom>
          <a:noFill/>
        </p:spPr>
        <p:txBody>
          <a:bodyPr wrap="square" rtlCol="0">
            <a:spAutoFit/>
          </a:bodyPr>
          <a:lstStyle/>
          <a:p>
            <a:pPr algn="just" rtl="1">
              <a:lnSpc>
                <a:spcPct val="200000"/>
              </a:lnSpc>
            </a:pPr>
            <a:r>
              <a:rPr lang="ar-EG" b="1" dirty="0">
                <a:latin typeface="Alexandria" pitchFamily="2" charset="-78"/>
                <a:cs typeface="Alexandria" pitchFamily="2" charset="-78"/>
              </a:rPr>
              <a:t>أسلوب مراجعة الأدبيات في الطريقة الحديثة:</a:t>
            </a:r>
          </a:p>
        </p:txBody>
      </p:sp>
      <p:sp>
        <p:nvSpPr>
          <p:cNvPr id="4" name="TextBox 3">
            <a:extLst>
              <a:ext uri="{FF2B5EF4-FFF2-40B4-BE49-F238E27FC236}">
                <a16:creationId xmlns:a16="http://schemas.microsoft.com/office/drawing/2014/main" id="{EEF79AC4-5B6F-8BA8-1D95-A4EDA221674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36AA282-5610-6A59-9200-81B6216518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03B38997-2550-7C8F-7DBE-4EA3521A5267}"/>
              </a:ext>
            </a:extLst>
          </p:cNvPr>
          <p:cNvGraphicFramePr>
            <a:graphicFrameLocks noGrp="1"/>
          </p:cNvGraphicFramePr>
          <p:nvPr/>
        </p:nvGraphicFramePr>
        <p:xfrm>
          <a:off x="838200" y="3361214"/>
          <a:ext cx="10515600" cy="914400"/>
        </p:xfrm>
        <a:graphic>
          <a:graphicData uri="http://schemas.openxmlformats.org/drawingml/2006/table">
            <a:tbl>
              <a:tblPr firstRow="1" firstCol="1" bandRow="1">
                <a:tableStyleId>{F2DE63D5-997A-4646-A377-4702673A728D}</a:tableStyleId>
              </a:tblPr>
              <a:tblGrid>
                <a:gridCol w="1730188">
                  <a:extLst>
                    <a:ext uri="{9D8B030D-6E8A-4147-A177-3AD203B41FA5}">
                      <a16:colId xmlns:a16="http://schemas.microsoft.com/office/drawing/2014/main" val="1142004501"/>
                    </a:ext>
                  </a:extLst>
                </a:gridCol>
                <a:gridCol w="606612">
                  <a:extLst>
                    <a:ext uri="{9D8B030D-6E8A-4147-A177-3AD203B41FA5}">
                      <a16:colId xmlns:a16="http://schemas.microsoft.com/office/drawing/2014/main" val="2097833737"/>
                    </a:ext>
                  </a:extLst>
                </a:gridCol>
                <a:gridCol w="1168400">
                  <a:extLst>
                    <a:ext uri="{9D8B030D-6E8A-4147-A177-3AD203B41FA5}">
                      <a16:colId xmlns:a16="http://schemas.microsoft.com/office/drawing/2014/main" val="26522701"/>
                    </a:ext>
                  </a:extLst>
                </a:gridCol>
                <a:gridCol w="1168400">
                  <a:extLst>
                    <a:ext uri="{9D8B030D-6E8A-4147-A177-3AD203B41FA5}">
                      <a16:colId xmlns:a16="http://schemas.microsoft.com/office/drawing/2014/main" val="3532529775"/>
                    </a:ext>
                  </a:extLst>
                </a:gridCol>
                <a:gridCol w="1168400">
                  <a:extLst>
                    <a:ext uri="{9D8B030D-6E8A-4147-A177-3AD203B41FA5}">
                      <a16:colId xmlns:a16="http://schemas.microsoft.com/office/drawing/2014/main" val="2083687424"/>
                    </a:ext>
                  </a:extLst>
                </a:gridCol>
                <a:gridCol w="1168400">
                  <a:extLst>
                    <a:ext uri="{9D8B030D-6E8A-4147-A177-3AD203B41FA5}">
                      <a16:colId xmlns:a16="http://schemas.microsoft.com/office/drawing/2014/main" val="1101207180"/>
                    </a:ext>
                  </a:extLst>
                </a:gridCol>
                <a:gridCol w="1927412">
                  <a:extLst>
                    <a:ext uri="{9D8B030D-6E8A-4147-A177-3AD203B41FA5}">
                      <a16:colId xmlns:a16="http://schemas.microsoft.com/office/drawing/2014/main" val="1509428108"/>
                    </a:ext>
                  </a:extLst>
                </a:gridCol>
                <a:gridCol w="1102659">
                  <a:extLst>
                    <a:ext uri="{9D8B030D-6E8A-4147-A177-3AD203B41FA5}">
                      <a16:colId xmlns:a16="http://schemas.microsoft.com/office/drawing/2014/main" val="4141023978"/>
                    </a:ext>
                  </a:extLst>
                </a:gridCol>
                <a:gridCol w="475129">
                  <a:extLst>
                    <a:ext uri="{9D8B030D-6E8A-4147-A177-3AD203B41FA5}">
                      <a16:colId xmlns:a16="http://schemas.microsoft.com/office/drawing/2014/main" val="864136773"/>
                    </a:ext>
                  </a:extLst>
                </a:gridCol>
              </a:tblGrid>
              <a:tr h="0">
                <a:tc>
                  <a:txBody>
                    <a:bodyPr/>
                    <a:lstStyle/>
                    <a:p>
                      <a:pPr marL="0" marR="0" algn="r">
                        <a:spcBef>
                          <a:spcPts val="0"/>
                        </a:spcBef>
                        <a:spcAft>
                          <a:spcPts val="0"/>
                        </a:spcAft>
                      </a:pPr>
                      <a:r>
                        <a:rPr lang="ar-SA" sz="1200">
                          <a:effectLst/>
                        </a:rPr>
                        <a:t>النتائج</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ar-SA" sz="1200">
                          <a:effectLst/>
                        </a:rPr>
                        <a:t>الأداة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ar-SA" sz="1200">
                          <a:effectLst/>
                        </a:rPr>
                        <a:t>منهج الدراسة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ar-SA" sz="1200">
                          <a:effectLst/>
                        </a:rPr>
                        <a:t>حجم العينة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ar-SA" sz="1200">
                          <a:effectLst/>
                        </a:rPr>
                        <a:t>المتغير التابع</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ar-SA" sz="1200">
                          <a:effectLst/>
                        </a:rPr>
                        <a:t>المتغير المستقل</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ar-SA" sz="1200">
                          <a:effectLst/>
                        </a:rPr>
                        <a:t>هدف الدراسة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ar-SA" sz="1200">
                          <a:effectLst/>
                        </a:rPr>
                        <a:t>الاسم والسنة والبلد</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ar-SA" sz="1200">
                          <a:effectLst/>
                        </a:rPr>
                        <a:t>م</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871407221"/>
                  </a:ext>
                </a:extLst>
              </a:tr>
              <a:tr h="0">
                <a:tc>
                  <a:txBody>
                    <a:bodyPr/>
                    <a:lstStyle/>
                    <a:p>
                      <a:pPr marL="0" marR="0" algn="r">
                        <a:spcBef>
                          <a:spcPts val="0"/>
                        </a:spcBef>
                        <a:spcAft>
                          <a:spcPts val="0"/>
                        </a:spcAft>
                      </a:pPr>
                      <a:r>
                        <a:rPr lang="ar-SA" sz="1200" b="0" dirty="0">
                          <a:effectLst/>
                        </a:rPr>
                        <a:t>كانت هناك علاقة بين مشاهدة الفيديوهات والاتجاهات نحو مستوى الأمن.</a:t>
                      </a:r>
                      <a:endParaRPr lang="en-US" sz="1000" b="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ar-SA" sz="1200">
                          <a:effectLst/>
                        </a:rPr>
                        <a:t>الاستبانة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ar-SA" sz="1200">
                          <a:effectLst/>
                        </a:rPr>
                        <a:t>منهج المسح الميداني</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spcBef>
                          <a:spcPts val="0"/>
                        </a:spcBef>
                        <a:spcAft>
                          <a:spcPts val="0"/>
                        </a:spcAft>
                      </a:pPr>
                      <a:r>
                        <a:rPr lang="ar-SA" sz="1200">
                          <a:effectLst/>
                        </a:rPr>
                        <a:t>400 مفردة من العرب غير المصريين</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ar-SA" sz="1200">
                          <a:effectLst/>
                        </a:rPr>
                        <a:t>الاتجاهات</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ar-SA" sz="1200">
                          <a:effectLst/>
                        </a:rPr>
                        <a:t>فيديوهات مكافحة الجريمة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ar-SA" sz="1200">
                          <a:effectLst/>
                        </a:rPr>
                        <a:t>التعرف على مشاهدة فيديوهات مكافحة الجريمة على اتجاهات الأفراد نحو مستوى الامن</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ar-SA" sz="1200">
                          <a:effectLst/>
                        </a:rPr>
                        <a:t>الألفي، 2020، مصر</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spcBef>
                          <a:spcPts val="0"/>
                        </a:spcBef>
                        <a:spcAft>
                          <a:spcPts val="0"/>
                        </a:spcAft>
                      </a:pPr>
                      <a:r>
                        <a:rPr lang="ar-SA" sz="1200" dirty="0">
                          <a:effectLst/>
                        </a:rPr>
                        <a:t>1</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697937066"/>
                  </a:ext>
                </a:extLst>
              </a:tr>
              <a:tr h="0">
                <a:tc>
                  <a:txBody>
                    <a:bodyPr/>
                    <a:lstStyle/>
                    <a:p>
                      <a:pPr marL="0" marR="0" algn="r">
                        <a:spcBef>
                          <a:spcPts val="0"/>
                        </a:spcBef>
                        <a:spcAft>
                          <a:spcPts val="0"/>
                        </a:spcAft>
                      </a:pPr>
                      <a:r>
                        <a:rPr lang="en-GB"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en-GB"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en-GB"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en-GB"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en-GB"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en-GB"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en-GB"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spcBef>
                          <a:spcPts val="0"/>
                        </a:spcBef>
                        <a:spcAft>
                          <a:spcPts val="0"/>
                        </a:spcAft>
                      </a:pPr>
                      <a:r>
                        <a:rPr lang="en-GB" sz="10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spcBef>
                          <a:spcPts val="0"/>
                        </a:spcBef>
                        <a:spcAft>
                          <a:spcPts val="0"/>
                        </a:spcAft>
                      </a:pPr>
                      <a:r>
                        <a:rPr lang="ar-SA" sz="1200" dirty="0">
                          <a:effectLst/>
                        </a:rPr>
                        <a:t>2</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908238743"/>
                  </a:ext>
                </a:extLst>
              </a:tr>
            </a:tbl>
          </a:graphicData>
        </a:graphic>
      </p:graphicFrame>
    </p:spTree>
    <p:extLst>
      <p:ext uri="{BB962C8B-B14F-4D97-AF65-F5344CB8AC3E}">
        <p14:creationId xmlns:p14="http://schemas.microsoft.com/office/powerpoint/2010/main" val="22661463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0CE8AF-E57C-00E5-1242-58820AEAA899}"/>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808A9049-E263-9B15-028E-7001E34A66F7}"/>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C4C6F3E-B48C-BF72-0EFF-17CB0C977504}"/>
              </a:ext>
            </a:extLst>
          </p:cNvPr>
          <p:cNvSpPr/>
          <p:nvPr/>
        </p:nvSpPr>
        <p:spPr>
          <a:xfrm>
            <a:off x="216348"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BD2198D-7B63-FE7B-C391-20FB934C1C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D1970D7-527A-9A56-585A-22AF59BF3FFD}"/>
              </a:ext>
            </a:extLst>
          </p:cNvPr>
          <p:cNvSpPr txBox="1"/>
          <p:nvPr/>
        </p:nvSpPr>
        <p:spPr>
          <a:xfrm>
            <a:off x="2601667" y="282079"/>
            <a:ext cx="7233710"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أدوات يمكن استخدامها في تحليل الأدبيات</a:t>
            </a:r>
          </a:p>
        </p:txBody>
      </p:sp>
      <p:grpSp>
        <p:nvGrpSpPr>
          <p:cNvPr id="2" name="Group 1">
            <a:extLst>
              <a:ext uri="{FF2B5EF4-FFF2-40B4-BE49-F238E27FC236}">
                <a16:creationId xmlns:a16="http://schemas.microsoft.com/office/drawing/2014/main" id="{70AAB9D0-149B-B9F1-67C7-04819EBC0B65}"/>
              </a:ext>
            </a:extLst>
          </p:cNvPr>
          <p:cNvGrpSpPr/>
          <p:nvPr/>
        </p:nvGrpSpPr>
        <p:grpSpPr>
          <a:xfrm>
            <a:off x="793790" y="1929161"/>
            <a:ext cx="10625059" cy="4072184"/>
            <a:chOff x="793790" y="2004893"/>
            <a:chExt cx="13050321" cy="3996452"/>
          </a:xfrm>
        </p:grpSpPr>
        <p:sp>
          <p:nvSpPr>
            <p:cNvPr id="4" name="Text 0">
              <a:extLst>
                <a:ext uri="{FF2B5EF4-FFF2-40B4-BE49-F238E27FC236}">
                  <a16:creationId xmlns:a16="http://schemas.microsoft.com/office/drawing/2014/main" id="{CBE4B812-EC0B-7767-0A33-54137917303C}"/>
                </a:ext>
              </a:extLst>
            </p:cNvPr>
            <p:cNvSpPr/>
            <p:nvPr/>
          </p:nvSpPr>
          <p:spPr>
            <a:xfrm>
              <a:off x="793790" y="2004893"/>
              <a:ext cx="4961811" cy="620078"/>
            </a:xfrm>
            <a:prstGeom prst="rect">
              <a:avLst/>
            </a:prstGeom>
            <a:noFill/>
            <a:ln/>
          </p:spPr>
          <p:txBody>
            <a:bodyPr wrap="none" lIns="0" tIns="0" rIns="0" bIns="0" rtlCol="0" anchor="t"/>
            <a:lstStyle/>
            <a:p>
              <a:pPr marL="0" indent="0" algn="just">
                <a:lnSpc>
                  <a:spcPts val="4850"/>
                </a:lnSpc>
                <a:buNone/>
              </a:pPr>
              <a:r>
                <a:rPr lang="en-US" sz="1600" dirty="0">
                  <a:solidFill>
                    <a:srgbClr val="403CCF"/>
                  </a:solidFill>
                  <a:latin typeface="Alexandria" pitchFamily="2" charset="-78"/>
                  <a:ea typeface="Libre Baskerville" pitchFamily="34" charset="-122"/>
                  <a:cs typeface="Alexandria" pitchFamily="2" charset="-78"/>
                </a:rPr>
                <a:t>Scholarcy</a:t>
              </a:r>
              <a:endParaRPr lang="en-US" sz="1600" dirty="0">
                <a:latin typeface="Alexandria" pitchFamily="2" charset="-78"/>
                <a:cs typeface="Alexandria" pitchFamily="2" charset="-78"/>
              </a:endParaRPr>
            </a:p>
          </p:txBody>
        </p:sp>
        <p:sp>
          <p:nvSpPr>
            <p:cNvPr id="6" name="Text 1">
              <a:extLst>
                <a:ext uri="{FF2B5EF4-FFF2-40B4-BE49-F238E27FC236}">
                  <a16:creationId xmlns:a16="http://schemas.microsoft.com/office/drawing/2014/main" id="{56E1BBD4-C1CD-1D0A-4A57-4EF5C77D58FF}"/>
                </a:ext>
              </a:extLst>
            </p:cNvPr>
            <p:cNvSpPr/>
            <p:nvPr/>
          </p:nvSpPr>
          <p:spPr>
            <a:xfrm>
              <a:off x="1672590" y="3120985"/>
              <a:ext cx="4047768" cy="372070"/>
            </a:xfrm>
            <a:prstGeom prst="rect">
              <a:avLst/>
            </a:prstGeom>
            <a:noFill/>
            <a:ln/>
          </p:spPr>
          <p:txBody>
            <a:bodyPr wrap="none" lIns="0" tIns="0" rIns="0" bIns="0" rtlCol="0" anchor="t"/>
            <a:lstStyle/>
            <a:p>
              <a:pPr marL="0" indent="0" algn="just" rtl="1">
                <a:lnSpc>
                  <a:spcPts val="2900"/>
                </a:lnSpc>
                <a:buNone/>
              </a:pPr>
              <a:r>
                <a:rPr lang="en-US" sz="1600" dirty="0">
                  <a:solidFill>
                    <a:srgbClr val="403CCF"/>
                  </a:solidFill>
                  <a:latin typeface="Alexandria" pitchFamily="2" charset="-78"/>
                  <a:ea typeface="Libre Baskerville" pitchFamily="34" charset="-122"/>
                  <a:cs typeface="Alexandria" pitchFamily="2" charset="-78"/>
                </a:rPr>
                <a:t>تلخيص الأبحاث بالذكاء الاصطناعي</a:t>
              </a:r>
              <a:endParaRPr lang="en-US" sz="1600" dirty="0">
                <a:latin typeface="Alexandria" pitchFamily="2" charset="-78"/>
                <a:cs typeface="Alexandria" pitchFamily="2" charset="-78"/>
              </a:endParaRPr>
            </a:p>
          </p:txBody>
        </p:sp>
        <p:sp>
          <p:nvSpPr>
            <p:cNvPr id="7" name="Text 2">
              <a:extLst>
                <a:ext uri="{FF2B5EF4-FFF2-40B4-BE49-F238E27FC236}">
                  <a16:creationId xmlns:a16="http://schemas.microsoft.com/office/drawing/2014/main" id="{3EC618F7-2315-C6DF-FDF6-75B415DAA83E}"/>
                </a:ext>
              </a:extLst>
            </p:cNvPr>
            <p:cNvSpPr/>
            <p:nvPr/>
          </p:nvSpPr>
          <p:spPr>
            <a:xfrm>
              <a:off x="793790" y="3691414"/>
              <a:ext cx="4926568" cy="952619"/>
            </a:xfrm>
            <a:prstGeom prst="rect">
              <a:avLst/>
            </a:prstGeom>
            <a:noFill/>
            <a:ln/>
          </p:spPr>
          <p:txBody>
            <a:bodyPr wrap="square" lIns="0" tIns="0" rIns="0" bIns="0" rtlCol="0" anchor="t"/>
            <a:lstStyle/>
            <a:p>
              <a:pPr marL="0" indent="0" algn="just">
                <a:lnSpc>
                  <a:spcPts val="2500"/>
                </a:lnSpc>
                <a:buNone/>
              </a:pPr>
              <a:r>
                <a:rPr lang="en-US" sz="1600" dirty="0">
                  <a:solidFill>
                    <a:srgbClr val="49495A"/>
                  </a:solidFill>
                  <a:latin typeface="Alexandria" pitchFamily="2" charset="-78"/>
                  <a:ea typeface="Open Sans" pitchFamily="34" charset="-122"/>
                  <a:cs typeface="Alexandria" pitchFamily="2" charset="-78"/>
                </a:rPr>
                <a:t>Scholarcy هي أداة تستخدم الذكاء الاصطناعي لتلخيص الأوراق البحثية تلقائياً، مما يوفر الوقت ويساعد الباحثين على استيعاب المحتوى بسرعة.</a:t>
              </a:r>
              <a:endParaRPr lang="en-US" sz="1600" dirty="0">
                <a:latin typeface="Alexandria" pitchFamily="2" charset="-78"/>
                <a:cs typeface="Alexandria" pitchFamily="2" charset="-78"/>
              </a:endParaRPr>
            </a:p>
          </p:txBody>
        </p:sp>
        <p:sp>
          <p:nvSpPr>
            <p:cNvPr id="8" name="Text 3">
              <a:extLst>
                <a:ext uri="{FF2B5EF4-FFF2-40B4-BE49-F238E27FC236}">
                  <a16:creationId xmlns:a16="http://schemas.microsoft.com/office/drawing/2014/main" id="{2303E365-CC5C-1482-B868-50CD10E12517}"/>
                </a:ext>
              </a:extLst>
            </p:cNvPr>
            <p:cNvSpPr/>
            <p:nvPr/>
          </p:nvSpPr>
          <p:spPr>
            <a:xfrm>
              <a:off x="793790" y="4822627"/>
              <a:ext cx="4926568" cy="317540"/>
            </a:xfrm>
            <a:prstGeom prst="rect">
              <a:avLst/>
            </a:prstGeom>
            <a:noFill/>
            <a:ln/>
          </p:spPr>
          <p:txBody>
            <a:bodyPr wrap="none" lIns="0" tIns="0" rIns="0" bIns="0" rtlCol="0" anchor="t"/>
            <a:lstStyle/>
            <a:p>
              <a:pPr marL="0" indent="0" algn="just" rtl="1">
                <a:lnSpc>
                  <a:spcPts val="2500"/>
                </a:lnSpc>
                <a:buNone/>
              </a:pPr>
              <a:r>
                <a:rPr lang="en-US" sz="1600" b="1" dirty="0">
                  <a:solidFill>
                    <a:srgbClr val="49495A"/>
                  </a:solidFill>
                  <a:latin typeface="Alexandria" pitchFamily="2" charset="-78"/>
                  <a:ea typeface="Open Sans" pitchFamily="34" charset="-122"/>
                  <a:cs typeface="Alexandria" pitchFamily="2" charset="-78"/>
                </a:rPr>
                <a:t>الموقع:</a:t>
              </a:r>
              <a:endParaRPr lang="en-US" sz="1600" dirty="0">
                <a:latin typeface="Alexandria" pitchFamily="2" charset="-78"/>
                <a:cs typeface="Alexandria" pitchFamily="2" charset="-78"/>
              </a:endParaRPr>
            </a:p>
          </p:txBody>
        </p:sp>
        <p:sp>
          <p:nvSpPr>
            <p:cNvPr id="9" name="Text 4">
              <a:extLst>
                <a:ext uri="{FF2B5EF4-FFF2-40B4-BE49-F238E27FC236}">
                  <a16:creationId xmlns:a16="http://schemas.microsoft.com/office/drawing/2014/main" id="{C89EE488-ADFC-ECC0-B108-9B4FCE26175E}"/>
                </a:ext>
              </a:extLst>
            </p:cNvPr>
            <p:cNvSpPr/>
            <p:nvPr/>
          </p:nvSpPr>
          <p:spPr>
            <a:xfrm>
              <a:off x="793790" y="5318760"/>
              <a:ext cx="4926568" cy="317540"/>
            </a:xfrm>
            <a:prstGeom prst="rect">
              <a:avLst/>
            </a:prstGeom>
            <a:noFill/>
            <a:ln/>
          </p:spPr>
          <p:txBody>
            <a:bodyPr wrap="none" lIns="0" tIns="0" rIns="0" bIns="0" rtlCol="0" anchor="t"/>
            <a:lstStyle/>
            <a:p>
              <a:pPr marL="0" indent="0" algn="just">
                <a:lnSpc>
                  <a:spcPts val="2500"/>
                </a:lnSpc>
                <a:buNone/>
              </a:pPr>
              <a:r>
                <a:rPr lang="en-US" sz="1600" u="sng" dirty="0">
                  <a:solidFill>
                    <a:srgbClr val="403CCF"/>
                  </a:solidFill>
                  <a:latin typeface="Alexandria" pitchFamily="2" charset="-78"/>
                  <a:ea typeface="Open Sans" pitchFamily="34" charset="-122"/>
                  <a:cs typeface="Alexandria" pitchFamily="2" charset="-78"/>
                  <a:hlinkClick r:id="rId3">
                    <a:extLst>
                      <a:ext uri="{A12FA001-AC4F-418D-AE19-62706E023703}">
                        <ahyp:hlinkClr xmlns:ahyp="http://schemas.microsoft.com/office/drawing/2018/hyperlinkcolor" val="tx"/>
                      </a:ext>
                    </a:extLst>
                  </a:hlinkClick>
                </a:rPr>
                <a:t>https://www.scholarcy.com/</a:t>
              </a:r>
              <a:endParaRPr lang="en-US" sz="1600" dirty="0">
                <a:latin typeface="Alexandria" pitchFamily="2" charset="-78"/>
                <a:cs typeface="Alexandria" pitchFamily="2" charset="-78"/>
              </a:endParaRPr>
            </a:p>
          </p:txBody>
        </p:sp>
        <p:pic>
          <p:nvPicPr>
            <p:cNvPr id="10" name="Image 0" descr="preencoded.png">
              <a:extLst>
                <a:ext uri="{FF2B5EF4-FFF2-40B4-BE49-F238E27FC236}">
                  <a16:creationId xmlns:a16="http://schemas.microsoft.com/office/drawing/2014/main" id="{1D013D52-EB73-3AFA-3DB8-3A3388599055}"/>
                </a:ext>
              </a:extLst>
            </p:cNvPr>
            <p:cNvPicPr>
              <a:picLocks noChangeAspect="1"/>
            </p:cNvPicPr>
            <p:nvPr/>
          </p:nvPicPr>
          <p:blipFill>
            <a:blip r:embed="rId4"/>
            <a:stretch>
              <a:fillRect/>
            </a:stretch>
          </p:blipFill>
          <p:spPr>
            <a:xfrm>
              <a:off x="6212086" y="3145869"/>
              <a:ext cx="7632025" cy="2855476"/>
            </a:xfrm>
            <a:prstGeom prst="rect">
              <a:avLst/>
            </a:prstGeom>
          </p:spPr>
        </p:pic>
      </p:grpSp>
    </p:spTree>
    <p:extLst>
      <p:ext uri="{BB962C8B-B14F-4D97-AF65-F5344CB8AC3E}">
        <p14:creationId xmlns:p14="http://schemas.microsoft.com/office/powerpoint/2010/main" val="995668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D0DF2E-920B-B964-3600-752472C12E7B}"/>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1A0F5EC9-0794-8EC4-95DF-EA879224D8AC}"/>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ED3E314-7728-88DB-180C-02B36DC09F0F}"/>
              </a:ext>
            </a:extLst>
          </p:cNvPr>
          <p:cNvSpPr/>
          <p:nvPr/>
        </p:nvSpPr>
        <p:spPr>
          <a:xfrm>
            <a:off x="216348"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7061AC1-E85E-7BB3-2E16-FEB988982F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42CBE7D-7FB7-DEB8-54D1-20D6FC022568}"/>
              </a:ext>
            </a:extLst>
          </p:cNvPr>
          <p:cNvSpPr txBox="1"/>
          <p:nvPr/>
        </p:nvSpPr>
        <p:spPr>
          <a:xfrm>
            <a:off x="2601667" y="282079"/>
            <a:ext cx="7233710"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أدوات يمكن استخدامها في تحليل الأدبيات</a:t>
            </a:r>
          </a:p>
        </p:txBody>
      </p:sp>
      <p:grpSp>
        <p:nvGrpSpPr>
          <p:cNvPr id="2" name="Group 1">
            <a:extLst>
              <a:ext uri="{FF2B5EF4-FFF2-40B4-BE49-F238E27FC236}">
                <a16:creationId xmlns:a16="http://schemas.microsoft.com/office/drawing/2014/main" id="{1F03F05F-CFFE-EC88-3CB7-E3E1091E70AE}"/>
              </a:ext>
            </a:extLst>
          </p:cNvPr>
          <p:cNvGrpSpPr/>
          <p:nvPr/>
        </p:nvGrpSpPr>
        <p:grpSpPr>
          <a:xfrm>
            <a:off x="767153" y="3759056"/>
            <a:ext cx="7556421" cy="2093595"/>
            <a:chOff x="6280190" y="3068003"/>
            <a:chExt cx="7556421" cy="2093595"/>
          </a:xfrm>
        </p:grpSpPr>
        <p:sp>
          <p:nvSpPr>
            <p:cNvPr id="4" name="Text 0">
              <a:extLst>
                <a:ext uri="{FF2B5EF4-FFF2-40B4-BE49-F238E27FC236}">
                  <a16:creationId xmlns:a16="http://schemas.microsoft.com/office/drawing/2014/main" id="{4D0C1E7B-AFFB-AA57-5093-22DB968D8B6B}"/>
                </a:ext>
              </a:extLst>
            </p:cNvPr>
            <p:cNvSpPr/>
            <p:nvPr/>
          </p:nvSpPr>
          <p:spPr>
            <a:xfrm>
              <a:off x="6280190" y="3068003"/>
              <a:ext cx="4961811" cy="620078"/>
            </a:xfrm>
            <a:prstGeom prst="rect">
              <a:avLst/>
            </a:prstGeom>
            <a:noFill/>
            <a:ln/>
          </p:spPr>
          <p:txBody>
            <a:bodyPr wrap="none" lIns="0" tIns="0" rIns="0" bIns="0" rtlCol="0" anchor="t"/>
            <a:lstStyle/>
            <a:p>
              <a:pPr marL="0" indent="0" algn="just">
                <a:lnSpc>
                  <a:spcPts val="4850"/>
                </a:lnSpc>
                <a:buNone/>
              </a:pPr>
              <a:r>
                <a:rPr lang="en-US" sz="1600" dirty="0">
                  <a:solidFill>
                    <a:srgbClr val="403CCF"/>
                  </a:solidFill>
                  <a:latin typeface="Alexandria" pitchFamily="2" charset="-78"/>
                  <a:ea typeface="Libre Baskerville" pitchFamily="34" charset="-122"/>
                  <a:cs typeface="Alexandria" pitchFamily="2" charset="-78"/>
                </a:rPr>
                <a:t>ChatPDF</a:t>
              </a:r>
              <a:endParaRPr lang="en-US" sz="1600" dirty="0">
                <a:latin typeface="Alexandria" pitchFamily="2" charset="-78"/>
                <a:cs typeface="Alexandria" pitchFamily="2" charset="-78"/>
              </a:endParaRPr>
            </a:p>
          </p:txBody>
        </p:sp>
        <p:sp>
          <p:nvSpPr>
            <p:cNvPr id="6" name="Text 1">
              <a:extLst>
                <a:ext uri="{FF2B5EF4-FFF2-40B4-BE49-F238E27FC236}">
                  <a16:creationId xmlns:a16="http://schemas.microsoft.com/office/drawing/2014/main" id="{512085BC-E0BB-0A00-CD8D-73166A2F8AD0}"/>
                </a:ext>
              </a:extLst>
            </p:cNvPr>
            <p:cNvSpPr/>
            <p:nvPr/>
          </p:nvSpPr>
          <p:spPr>
            <a:xfrm>
              <a:off x="6280190" y="3985736"/>
              <a:ext cx="7556421" cy="635079"/>
            </a:xfrm>
            <a:prstGeom prst="rect">
              <a:avLst/>
            </a:prstGeom>
            <a:noFill/>
            <a:ln/>
          </p:spPr>
          <p:txBody>
            <a:bodyPr wrap="square" lIns="0" tIns="0" rIns="0" bIns="0" rtlCol="0" anchor="t"/>
            <a:lstStyle/>
            <a:p>
              <a:pPr marL="0" indent="0" algn="just">
                <a:lnSpc>
                  <a:spcPts val="2500"/>
                </a:lnSpc>
                <a:buNone/>
              </a:pPr>
              <a:r>
                <a:rPr lang="en-US" sz="1600" dirty="0">
                  <a:solidFill>
                    <a:srgbClr val="49495A"/>
                  </a:solidFill>
                  <a:latin typeface="Alexandria" pitchFamily="2" charset="-78"/>
                  <a:ea typeface="Open Sans" pitchFamily="34" charset="-122"/>
                  <a:cs typeface="Alexandria" pitchFamily="2" charset="-78"/>
                </a:rPr>
                <a:t>ChatPDF يتيح للباحثين التفاعل مع ملفات PDF من خلال طرح أسئلة والحصول على إجابات فورية من المحتوى. هذه الأداة مفيدة بشكل خاص لاستخراج معلومات محددة من الأوراق البحثية الطويلة.</a:t>
              </a:r>
              <a:endParaRPr lang="en-US" sz="1600" dirty="0">
                <a:latin typeface="Alexandria" pitchFamily="2" charset="-78"/>
                <a:cs typeface="Alexandria" pitchFamily="2" charset="-78"/>
              </a:endParaRPr>
            </a:p>
          </p:txBody>
        </p:sp>
        <p:sp>
          <p:nvSpPr>
            <p:cNvPr id="7" name="Text 2">
              <a:extLst>
                <a:ext uri="{FF2B5EF4-FFF2-40B4-BE49-F238E27FC236}">
                  <a16:creationId xmlns:a16="http://schemas.microsoft.com/office/drawing/2014/main" id="{62C7F0F1-8F28-4B76-6695-BE79674E7A33}"/>
                </a:ext>
              </a:extLst>
            </p:cNvPr>
            <p:cNvSpPr/>
            <p:nvPr/>
          </p:nvSpPr>
          <p:spPr>
            <a:xfrm>
              <a:off x="6280190" y="4844058"/>
              <a:ext cx="7556421" cy="317540"/>
            </a:xfrm>
            <a:prstGeom prst="rect">
              <a:avLst/>
            </a:prstGeom>
            <a:noFill/>
            <a:ln/>
          </p:spPr>
          <p:txBody>
            <a:bodyPr wrap="none" lIns="0" tIns="0" rIns="0" bIns="0" rtlCol="0" anchor="t"/>
            <a:lstStyle/>
            <a:p>
              <a:pPr marL="0" indent="0" algn="just" rtl="1">
                <a:lnSpc>
                  <a:spcPts val="2500"/>
                </a:lnSpc>
                <a:buNone/>
              </a:pPr>
              <a:r>
                <a:rPr lang="en-US" sz="1600" b="1" dirty="0">
                  <a:solidFill>
                    <a:srgbClr val="49495A"/>
                  </a:solidFill>
                  <a:latin typeface="Alexandria" pitchFamily="2" charset="-78"/>
                  <a:ea typeface="Open Sans" pitchFamily="34" charset="-122"/>
                  <a:cs typeface="Alexandria" pitchFamily="2" charset="-78"/>
                </a:rPr>
                <a:t>الموقع:</a:t>
              </a:r>
              <a:r>
                <a:rPr lang="en-US" sz="1600" dirty="0">
                  <a:solidFill>
                    <a:srgbClr val="49495A"/>
                  </a:solidFill>
                  <a:latin typeface="Alexandria" pitchFamily="2" charset="-78"/>
                  <a:ea typeface="Open Sans" pitchFamily="34" charset="-122"/>
                  <a:cs typeface="Alexandria" pitchFamily="2" charset="-78"/>
                </a:rPr>
                <a:t> https://www.chatpdf.com/</a:t>
              </a:r>
              <a:endParaRPr lang="en-US" sz="1600" dirty="0">
                <a:latin typeface="Alexandria" pitchFamily="2" charset="-78"/>
                <a:cs typeface="Alexandria" pitchFamily="2" charset="-78"/>
              </a:endParaRPr>
            </a:p>
          </p:txBody>
        </p:sp>
      </p:grpSp>
      <p:pic>
        <p:nvPicPr>
          <p:cNvPr id="8" name="Picture 7">
            <a:extLst>
              <a:ext uri="{FF2B5EF4-FFF2-40B4-BE49-F238E27FC236}">
                <a16:creationId xmlns:a16="http://schemas.microsoft.com/office/drawing/2014/main" id="{57387982-7FD5-5D84-E311-8C23601131A1}"/>
              </a:ext>
            </a:extLst>
          </p:cNvPr>
          <p:cNvPicPr>
            <a:picLocks noChangeAspect="1"/>
          </p:cNvPicPr>
          <p:nvPr/>
        </p:nvPicPr>
        <p:blipFill>
          <a:blip r:embed="rId3"/>
          <a:stretch>
            <a:fillRect/>
          </a:stretch>
        </p:blipFill>
        <p:spPr>
          <a:xfrm>
            <a:off x="4319745" y="1355873"/>
            <a:ext cx="7187807" cy="2450804"/>
          </a:xfrm>
          <a:prstGeom prst="rect">
            <a:avLst/>
          </a:prstGeom>
        </p:spPr>
      </p:pic>
    </p:spTree>
    <p:extLst>
      <p:ext uri="{BB962C8B-B14F-4D97-AF65-F5344CB8AC3E}">
        <p14:creationId xmlns:p14="http://schemas.microsoft.com/office/powerpoint/2010/main" val="26736165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625FD9-B147-68D1-B5DB-CD2DA4991374}"/>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C9101CE-1E7B-5D92-09F0-85510E900929}"/>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A3BC620-604C-218E-0F64-5EC6F95CAF0C}"/>
              </a:ext>
            </a:extLst>
          </p:cNvPr>
          <p:cNvSpPr/>
          <p:nvPr/>
        </p:nvSpPr>
        <p:spPr>
          <a:xfrm>
            <a:off x="216348"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92BD4E7-7B38-91A6-22E9-1E64C3BAA4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C9F227D-3790-FACD-F3FB-806937D8CACA}"/>
              </a:ext>
            </a:extLst>
          </p:cNvPr>
          <p:cNvSpPr txBox="1"/>
          <p:nvPr/>
        </p:nvSpPr>
        <p:spPr>
          <a:xfrm>
            <a:off x="2601667" y="282079"/>
            <a:ext cx="7233710"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أدوات يمكن استخدامها في تحليل الأدبيات</a:t>
            </a:r>
          </a:p>
        </p:txBody>
      </p:sp>
      <p:grpSp>
        <p:nvGrpSpPr>
          <p:cNvPr id="2" name="Group 1">
            <a:extLst>
              <a:ext uri="{FF2B5EF4-FFF2-40B4-BE49-F238E27FC236}">
                <a16:creationId xmlns:a16="http://schemas.microsoft.com/office/drawing/2014/main" id="{1BFAAE59-F52D-5A3A-30FA-F857AAF55893}"/>
              </a:ext>
            </a:extLst>
          </p:cNvPr>
          <p:cNvGrpSpPr/>
          <p:nvPr/>
        </p:nvGrpSpPr>
        <p:grpSpPr>
          <a:xfrm>
            <a:off x="793790" y="1155869"/>
            <a:ext cx="10480093" cy="5155721"/>
            <a:chOff x="793790" y="1521738"/>
            <a:chExt cx="13050322" cy="4447258"/>
          </a:xfrm>
        </p:grpSpPr>
        <p:sp>
          <p:nvSpPr>
            <p:cNvPr id="4" name="Text 0">
              <a:extLst>
                <a:ext uri="{FF2B5EF4-FFF2-40B4-BE49-F238E27FC236}">
                  <a16:creationId xmlns:a16="http://schemas.microsoft.com/office/drawing/2014/main" id="{3363D60A-6EA6-5398-ACC9-CA0413FDF770}"/>
                </a:ext>
              </a:extLst>
            </p:cNvPr>
            <p:cNvSpPr/>
            <p:nvPr/>
          </p:nvSpPr>
          <p:spPr>
            <a:xfrm>
              <a:off x="793790" y="1521738"/>
              <a:ext cx="4961811" cy="620078"/>
            </a:xfrm>
            <a:prstGeom prst="rect">
              <a:avLst/>
            </a:prstGeom>
            <a:noFill/>
            <a:ln/>
          </p:spPr>
          <p:txBody>
            <a:bodyPr wrap="none" lIns="0" tIns="0" rIns="0" bIns="0" rtlCol="0" anchor="t"/>
            <a:lstStyle/>
            <a:p>
              <a:pPr marL="0" indent="0" algn="just">
                <a:lnSpc>
                  <a:spcPts val="4850"/>
                </a:lnSpc>
                <a:buNone/>
              </a:pPr>
              <a:r>
                <a:rPr lang="en-US" sz="1600" dirty="0">
                  <a:solidFill>
                    <a:srgbClr val="403CCF"/>
                  </a:solidFill>
                  <a:latin typeface="Alexandria" pitchFamily="2" charset="-78"/>
                  <a:ea typeface="Libre Baskerville" pitchFamily="34" charset="-122"/>
                  <a:cs typeface="Alexandria" pitchFamily="2" charset="-78"/>
                </a:rPr>
                <a:t>Elicit</a:t>
              </a:r>
              <a:endParaRPr lang="en-US" sz="1600" dirty="0">
                <a:latin typeface="Alexandria" pitchFamily="2" charset="-78"/>
                <a:cs typeface="Alexandria" pitchFamily="2" charset="-78"/>
              </a:endParaRPr>
            </a:p>
          </p:txBody>
        </p:sp>
        <p:pic>
          <p:nvPicPr>
            <p:cNvPr id="6" name="Image 0" descr="preencoded.png">
              <a:extLst>
                <a:ext uri="{FF2B5EF4-FFF2-40B4-BE49-F238E27FC236}">
                  <a16:creationId xmlns:a16="http://schemas.microsoft.com/office/drawing/2014/main" id="{77AD6598-D387-2F20-668B-C06A31282E31}"/>
                </a:ext>
              </a:extLst>
            </p:cNvPr>
            <p:cNvPicPr>
              <a:picLocks noChangeAspect="1"/>
            </p:cNvPicPr>
            <p:nvPr/>
          </p:nvPicPr>
          <p:blipFill>
            <a:blip r:embed="rId3"/>
            <a:stretch>
              <a:fillRect/>
            </a:stretch>
          </p:blipFill>
          <p:spPr>
            <a:xfrm>
              <a:off x="793790" y="2662715"/>
              <a:ext cx="6602570" cy="3306281"/>
            </a:xfrm>
            <a:prstGeom prst="rect">
              <a:avLst/>
            </a:prstGeom>
          </p:spPr>
        </p:pic>
        <p:sp>
          <p:nvSpPr>
            <p:cNvPr id="7" name="Text 1">
              <a:extLst>
                <a:ext uri="{FF2B5EF4-FFF2-40B4-BE49-F238E27FC236}">
                  <a16:creationId xmlns:a16="http://schemas.microsoft.com/office/drawing/2014/main" id="{91503205-D5D5-3D61-167D-661F6C3D58D7}"/>
                </a:ext>
              </a:extLst>
            </p:cNvPr>
            <p:cNvSpPr/>
            <p:nvPr/>
          </p:nvSpPr>
          <p:spPr>
            <a:xfrm>
              <a:off x="10004346" y="2637830"/>
              <a:ext cx="3839766" cy="372070"/>
            </a:xfrm>
            <a:prstGeom prst="rect">
              <a:avLst/>
            </a:prstGeom>
            <a:noFill/>
            <a:ln/>
          </p:spPr>
          <p:txBody>
            <a:bodyPr wrap="none" lIns="0" tIns="0" rIns="0" bIns="0" rtlCol="0" anchor="t"/>
            <a:lstStyle/>
            <a:p>
              <a:pPr marL="0" indent="0" algn="just" rtl="1">
                <a:lnSpc>
                  <a:spcPts val="2900"/>
                </a:lnSpc>
                <a:buNone/>
              </a:pPr>
              <a:r>
                <a:rPr lang="en-US" sz="1600" dirty="0">
                  <a:solidFill>
                    <a:srgbClr val="403CCF"/>
                  </a:solidFill>
                  <a:latin typeface="Alexandria" pitchFamily="2" charset="-78"/>
                  <a:ea typeface="Libre Baskerville" pitchFamily="34" charset="-122"/>
                  <a:cs typeface="Alexandria" pitchFamily="2" charset="-78"/>
                </a:rPr>
                <a:t>مساعد البحث بالذكاء الاصطناعي</a:t>
              </a:r>
              <a:endParaRPr lang="en-US" sz="1600" dirty="0">
                <a:latin typeface="Alexandria" pitchFamily="2" charset="-78"/>
                <a:cs typeface="Alexandria" pitchFamily="2" charset="-78"/>
              </a:endParaRPr>
            </a:p>
          </p:txBody>
        </p:sp>
        <p:sp>
          <p:nvSpPr>
            <p:cNvPr id="8" name="Text 2">
              <a:extLst>
                <a:ext uri="{FF2B5EF4-FFF2-40B4-BE49-F238E27FC236}">
                  <a16:creationId xmlns:a16="http://schemas.microsoft.com/office/drawing/2014/main" id="{CBD4810A-4347-3EA4-D56D-116697BEA7C7}"/>
                </a:ext>
              </a:extLst>
            </p:cNvPr>
            <p:cNvSpPr/>
            <p:nvPr/>
          </p:nvSpPr>
          <p:spPr>
            <a:xfrm>
              <a:off x="8917543" y="3208258"/>
              <a:ext cx="4926568" cy="952619"/>
            </a:xfrm>
            <a:prstGeom prst="rect">
              <a:avLst/>
            </a:prstGeom>
            <a:noFill/>
            <a:ln/>
          </p:spPr>
          <p:txBody>
            <a:bodyPr wrap="square" lIns="0" tIns="0" rIns="0" bIns="0" rtlCol="0" anchor="t"/>
            <a:lstStyle/>
            <a:p>
              <a:pPr marL="0" indent="0" algn="just">
                <a:lnSpc>
                  <a:spcPts val="2500"/>
                </a:lnSpc>
                <a:buNone/>
              </a:pPr>
              <a:r>
                <a:rPr lang="en-US" sz="1600" dirty="0">
                  <a:solidFill>
                    <a:srgbClr val="49495A"/>
                  </a:solidFill>
                  <a:latin typeface="Alexandria" pitchFamily="2" charset="-78"/>
                  <a:ea typeface="Open Sans" pitchFamily="34" charset="-122"/>
                  <a:cs typeface="Alexandria" pitchFamily="2" charset="-78"/>
                </a:rPr>
                <a:t>Elicit هو مساعد بحث يستخدم الذكاء الاصطناعي لمساعدة الباحثين في العثور على الأوراق ذات الصلة، واستخراج البيانات الرئيسية، وإنشاء جداول مقارنة للدراسات.</a:t>
              </a:r>
              <a:endParaRPr lang="en-US" sz="1600" dirty="0">
                <a:latin typeface="Alexandria" pitchFamily="2" charset="-78"/>
                <a:cs typeface="Alexandria" pitchFamily="2" charset="-78"/>
              </a:endParaRPr>
            </a:p>
          </p:txBody>
        </p:sp>
        <p:sp>
          <p:nvSpPr>
            <p:cNvPr id="9" name="Text 3">
              <a:extLst>
                <a:ext uri="{FF2B5EF4-FFF2-40B4-BE49-F238E27FC236}">
                  <a16:creationId xmlns:a16="http://schemas.microsoft.com/office/drawing/2014/main" id="{A5EE5EC4-4F35-852A-F55E-2D4BFCDF36FB}"/>
                </a:ext>
              </a:extLst>
            </p:cNvPr>
            <p:cNvSpPr/>
            <p:nvPr/>
          </p:nvSpPr>
          <p:spPr>
            <a:xfrm>
              <a:off x="8917543" y="4339471"/>
              <a:ext cx="4926568" cy="317540"/>
            </a:xfrm>
            <a:prstGeom prst="rect">
              <a:avLst/>
            </a:prstGeom>
            <a:noFill/>
            <a:ln/>
          </p:spPr>
          <p:txBody>
            <a:bodyPr wrap="none" lIns="0" tIns="0" rIns="0" bIns="0" rtlCol="0" anchor="t"/>
            <a:lstStyle/>
            <a:p>
              <a:pPr marL="0" indent="0" algn="just" rtl="1">
                <a:lnSpc>
                  <a:spcPts val="2500"/>
                </a:lnSpc>
                <a:buNone/>
              </a:pPr>
              <a:r>
                <a:rPr lang="en-US" sz="1600" b="1" dirty="0">
                  <a:solidFill>
                    <a:srgbClr val="49495A"/>
                  </a:solidFill>
                  <a:latin typeface="Alexandria" pitchFamily="2" charset="-78"/>
                  <a:ea typeface="Open Sans" pitchFamily="34" charset="-122"/>
                  <a:cs typeface="Alexandria" pitchFamily="2" charset="-78"/>
                </a:rPr>
                <a:t>الموقع:</a:t>
              </a:r>
              <a:endParaRPr lang="en-US" sz="1600" dirty="0">
                <a:latin typeface="Alexandria" pitchFamily="2" charset="-78"/>
                <a:cs typeface="Alexandria" pitchFamily="2" charset="-78"/>
              </a:endParaRPr>
            </a:p>
          </p:txBody>
        </p:sp>
        <p:sp>
          <p:nvSpPr>
            <p:cNvPr id="10" name="Text 4">
              <a:extLst>
                <a:ext uri="{FF2B5EF4-FFF2-40B4-BE49-F238E27FC236}">
                  <a16:creationId xmlns:a16="http://schemas.microsoft.com/office/drawing/2014/main" id="{2DC1AED9-22C9-D47C-9A69-C917D5B71E76}"/>
                </a:ext>
              </a:extLst>
            </p:cNvPr>
            <p:cNvSpPr/>
            <p:nvPr/>
          </p:nvSpPr>
          <p:spPr>
            <a:xfrm>
              <a:off x="8917543" y="4835604"/>
              <a:ext cx="4926568" cy="317540"/>
            </a:xfrm>
            <a:prstGeom prst="rect">
              <a:avLst/>
            </a:prstGeom>
            <a:noFill/>
            <a:ln/>
          </p:spPr>
          <p:txBody>
            <a:bodyPr wrap="none" lIns="0" tIns="0" rIns="0" bIns="0" rtlCol="0" anchor="t"/>
            <a:lstStyle/>
            <a:p>
              <a:pPr marL="0" indent="0" algn="just">
                <a:lnSpc>
                  <a:spcPts val="2500"/>
                </a:lnSpc>
                <a:buNone/>
              </a:pPr>
              <a:r>
                <a:rPr lang="en-US" sz="1600" dirty="0">
                  <a:solidFill>
                    <a:srgbClr val="49495A"/>
                  </a:solidFill>
                  <a:latin typeface="Alexandria" pitchFamily="2" charset="-78"/>
                  <a:ea typeface="Open Sans" pitchFamily="34" charset="-122"/>
                  <a:cs typeface="Alexandria" pitchFamily="2" charset="-78"/>
                </a:rPr>
                <a:t>https://elicit.com/?workflow=table-of-papers</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13787095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C0EC9E-1EB7-F98B-0C17-7C7A11CF7F0A}"/>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A9AA8CE0-5EBF-84D6-924E-844A271DE2B1}"/>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11B9232-4D28-62DB-06D8-FC9ED5F9503D}"/>
              </a:ext>
            </a:extLst>
          </p:cNvPr>
          <p:cNvSpPr/>
          <p:nvPr/>
        </p:nvSpPr>
        <p:spPr>
          <a:xfrm>
            <a:off x="216348"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BA4A740-F04D-1B55-F29C-0A5FA44E39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66F96D0-B77A-E432-65D8-7307A775CDEF}"/>
              </a:ext>
            </a:extLst>
          </p:cNvPr>
          <p:cNvSpPr txBox="1"/>
          <p:nvPr/>
        </p:nvSpPr>
        <p:spPr>
          <a:xfrm>
            <a:off x="2601667" y="282079"/>
            <a:ext cx="7233710"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استراتيجيات استخدام الأدوات الذكية</a:t>
            </a:r>
          </a:p>
        </p:txBody>
      </p:sp>
      <p:grpSp>
        <p:nvGrpSpPr>
          <p:cNvPr id="2" name="Group 1">
            <a:extLst>
              <a:ext uri="{FF2B5EF4-FFF2-40B4-BE49-F238E27FC236}">
                <a16:creationId xmlns:a16="http://schemas.microsoft.com/office/drawing/2014/main" id="{886DD6A3-B58C-7A6C-BB58-E78FB159CC1A}"/>
              </a:ext>
            </a:extLst>
          </p:cNvPr>
          <p:cNvGrpSpPr/>
          <p:nvPr/>
        </p:nvGrpSpPr>
        <p:grpSpPr>
          <a:xfrm>
            <a:off x="1451712" y="1583473"/>
            <a:ext cx="10112103" cy="4360127"/>
            <a:chOff x="793790" y="2340769"/>
            <a:chExt cx="13042820" cy="4564975"/>
          </a:xfrm>
        </p:grpSpPr>
        <p:sp>
          <p:nvSpPr>
            <p:cNvPr id="4" name="Text 1">
              <a:extLst>
                <a:ext uri="{FF2B5EF4-FFF2-40B4-BE49-F238E27FC236}">
                  <a16:creationId xmlns:a16="http://schemas.microsoft.com/office/drawing/2014/main" id="{AF3ED2DD-9DC3-1124-AD33-89F162A1D732}"/>
                </a:ext>
              </a:extLst>
            </p:cNvPr>
            <p:cNvSpPr/>
            <p:nvPr/>
          </p:nvSpPr>
          <p:spPr>
            <a:xfrm>
              <a:off x="9895284" y="2954774"/>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البحث الأولي</a:t>
              </a:r>
              <a:endParaRPr lang="en-US" sz="1600" dirty="0">
                <a:latin typeface="Alexandria" pitchFamily="2" charset="-78"/>
                <a:cs typeface="Alexandria" pitchFamily="2" charset="-78"/>
              </a:endParaRPr>
            </a:p>
          </p:txBody>
        </p:sp>
        <p:sp>
          <p:nvSpPr>
            <p:cNvPr id="6" name="Text 2">
              <a:extLst>
                <a:ext uri="{FF2B5EF4-FFF2-40B4-BE49-F238E27FC236}">
                  <a16:creationId xmlns:a16="http://schemas.microsoft.com/office/drawing/2014/main" id="{9E1D40ED-DABA-C20C-DD22-496E0391AE41}"/>
                </a:ext>
              </a:extLst>
            </p:cNvPr>
            <p:cNvSpPr/>
            <p:nvPr/>
          </p:nvSpPr>
          <p:spPr>
            <a:xfrm>
              <a:off x="9895284" y="3383994"/>
              <a:ext cx="3941326"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استخدم Semantic Scholar للعثور على الأبحاث ذات الصلة</a:t>
              </a:r>
              <a:endParaRPr lang="en-US" sz="1600" dirty="0">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FB8B63C0-2FFD-09F0-0C4C-33418071E6D3}"/>
                </a:ext>
              </a:extLst>
            </p:cNvPr>
            <p:cNvPicPr>
              <a:picLocks noChangeAspect="1"/>
            </p:cNvPicPr>
            <p:nvPr/>
          </p:nvPicPr>
          <p:blipFill>
            <a:blip r:embed="rId3"/>
            <a:stretch>
              <a:fillRect/>
            </a:stretch>
          </p:blipFill>
          <p:spPr>
            <a:xfrm>
              <a:off x="5032653" y="2340769"/>
              <a:ext cx="4564975" cy="4564975"/>
            </a:xfrm>
            <a:prstGeom prst="rect">
              <a:avLst/>
            </a:prstGeom>
          </p:spPr>
        </p:pic>
        <p:pic>
          <p:nvPicPr>
            <p:cNvPr id="8" name="Image 1" descr="preencoded.png">
              <a:extLst>
                <a:ext uri="{FF2B5EF4-FFF2-40B4-BE49-F238E27FC236}">
                  <a16:creationId xmlns:a16="http://schemas.microsoft.com/office/drawing/2014/main" id="{F950970E-F92F-B1C3-350F-B06C23BFBE5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278475" y="3327261"/>
              <a:ext cx="296942" cy="296942"/>
            </a:xfrm>
            <a:prstGeom prst="rect">
              <a:avLst/>
            </a:prstGeom>
          </p:spPr>
        </p:pic>
        <p:sp>
          <p:nvSpPr>
            <p:cNvPr id="9" name="Text 3">
              <a:extLst>
                <a:ext uri="{FF2B5EF4-FFF2-40B4-BE49-F238E27FC236}">
                  <a16:creationId xmlns:a16="http://schemas.microsoft.com/office/drawing/2014/main" id="{BC323BFA-17AB-F4F3-AACD-B35D7606789A}"/>
                </a:ext>
              </a:extLst>
            </p:cNvPr>
            <p:cNvSpPr/>
            <p:nvPr/>
          </p:nvSpPr>
          <p:spPr>
            <a:xfrm>
              <a:off x="2254091" y="2576036"/>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رسم الخرائط</a:t>
              </a:r>
              <a:endParaRPr lang="en-US" sz="1600" dirty="0">
                <a:latin typeface="Alexandria" pitchFamily="2" charset="-78"/>
                <a:cs typeface="Alexandria" pitchFamily="2" charset="-78"/>
              </a:endParaRPr>
            </a:p>
          </p:txBody>
        </p:sp>
        <p:sp>
          <p:nvSpPr>
            <p:cNvPr id="10" name="Text 4">
              <a:extLst>
                <a:ext uri="{FF2B5EF4-FFF2-40B4-BE49-F238E27FC236}">
                  <a16:creationId xmlns:a16="http://schemas.microsoft.com/office/drawing/2014/main" id="{F32FE16A-7FB3-DDE5-2900-B20255646D86}"/>
                </a:ext>
              </a:extLst>
            </p:cNvPr>
            <p:cNvSpPr/>
            <p:nvPr/>
          </p:nvSpPr>
          <p:spPr>
            <a:xfrm>
              <a:off x="793790" y="3005257"/>
              <a:ext cx="3941207"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استخدم Connected Papers أو Litmaps لفهم العلاقات</a:t>
              </a:r>
              <a:endParaRPr lang="en-US" sz="1600" dirty="0">
                <a:latin typeface="Alexandria" pitchFamily="2" charset="-78"/>
                <a:cs typeface="Alexandria" pitchFamily="2" charset="-78"/>
              </a:endParaRPr>
            </a:p>
          </p:txBody>
        </p:sp>
        <p:pic>
          <p:nvPicPr>
            <p:cNvPr id="11" name="Image 2" descr="preencoded.png">
              <a:extLst>
                <a:ext uri="{FF2B5EF4-FFF2-40B4-BE49-F238E27FC236}">
                  <a16:creationId xmlns:a16="http://schemas.microsoft.com/office/drawing/2014/main" id="{8E937F5F-B22D-F452-52EA-4D63DD7B54A5}"/>
                </a:ext>
              </a:extLst>
            </p:cNvPr>
            <p:cNvPicPr>
              <a:picLocks noChangeAspect="1"/>
            </p:cNvPicPr>
            <p:nvPr/>
          </p:nvPicPr>
          <p:blipFill>
            <a:blip r:embed="rId6"/>
            <a:stretch>
              <a:fillRect/>
            </a:stretch>
          </p:blipFill>
          <p:spPr>
            <a:xfrm>
              <a:off x="5032653" y="2340769"/>
              <a:ext cx="4564975" cy="4564975"/>
            </a:xfrm>
            <a:prstGeom prst="rect">
              <a:avLst/>
            </a:prstGeom>
          </p:spPr>
        </p:pic>
        <p:pic>
          <p:nvPicPr>
            <p:cNvPr id="12" name="Image 3" descr="preencoded.png">
              <a:extLst>
                <a:ext uri="{FF2B5EF4-FFF2-40B4-BE49-F238E27FC236}">
                  <a16:creationId xmlns:a16="http://schemas.microsoft.com/office/drawing/2014/main" id="{E260FF68-AADA-013E-EF3F-3225699F8A9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418957" y="3062585"/>
              <a:ext cx="296942" cy="296942"/>
            </a:xfrm>
            <a:prstGeom prst="rect">
              <a:avLst/>
            </a:prstGeom>
          </p:spPr>
        </p:pic>
        <p:sp>
          <p:nvSpPr>
            <p:cNvPr id="13" name="Text 5">
              <a:extLst>
                <a:ext uri="{FF2B5EF4-FFF2-40B4-BE49-F238E27FC236}">
                  <a16:creationId xmlns:a16="http://schemas.microsoft.com/office/drawing/2014/main" id="{720264C4-CBC6-25DE-366C-23BF76A7E51C}"/>
                </a:ext>
              </a:extLst>
            </p:cNvPr>
            <p:cNvSpPr/>
            <p:nvPr/>
          </p:nvSpPr>
          <p:spPr>
            <a:xfrm>
              <a:off x="2154912" y="4408527"/>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التلخيص</a:t>
              </a:r>
              <a:endParaRPr lang="en-US" sz="1600" dirty="0">
                <a:latin typeface="Alexandria" pitchFamily="2" charset="-78"/>
                <a:cs typeface="Alexandria" pitchFamily="2" charset="-78"/>
              </a:endParaRPr>
            </a:p>
          </p:txBody>
        </p:sp>
        <p:sp>
          <p:nvSpPr>
            <p:cNvPr id="14" name="Text 6">
              <a:extLst>
                <a:ext uri="{FF2B5EF4-FFF2-40B4-BE49-F238E27FC236}">
                  <a16:creationId xmlns:a16="http://schemas.microsoft.com/office/drawing/2014/main" id="{27C22BF0-BF27-F85A-B353-07A3C3F186A1}"/>
                </a:ext>
              </a:extLst>
            </p:cNvPr>
            <p:cNvSpPr/>
            <p:nvPr/>
          </p:nvSpPr>
          <p:spPr>
            <a:xfrm>
              <a:off x="793790" y="4837748"/>
              <a:ext cx="3842028"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استخدم Scholarcy لتلخيص الأبحاث الرئيسية</a:t>
              </a:r>
              <a:endParaRPr lang="en-US" sz="1600" dirty="0">
                <a:latin typeface="Alexandria" pitchFamily="2" charset="-78"/>
                <a:cs typeface="Alexandria" pitchFamily="2" charset="-78"/>
              </a:endParaRPr>
            </a:p>
          </p:txBody>
        </p:sp>
        <p:pic>
          <p:nvPicPr>
            <p:cNvPr id="15" name="Image 4" descr="preencoded.png">
              <a:extLst>
                <a:ext uri="{FF2B5EF4-FFF2-40B4-BE49-F238E27FC236}">
                  <a16:creationId xmlns:a16="http://schemas.microsoft.com/office/drawing/2014/main" id="{79ABB5EA-80B1-5ACB-7D5F-25C2C81E6AE7}"/>
                </a:ext>
              </a:extLst>
            </p:cNvPr>
            <p:cNvPicPr>
              <a:picLocks noChangeAspect="1"/>
            </p:cNvPicPr>
            <p:nvPr/>
          </p:nvPicPr>
          <p:blipFill>
            <a:blip r:embed="rId9"/>
            <a:stretch>
              <a:fillRect/>
            </a:stretch>
          </p:blipFill>
          <p:spPr>
            <a:xfrm>
              <a:off x="5032653" y="2340769"/>
              <a:ext cx="4564975" cy="4564975"/>
            </a:xfrm>
            <a:prstGeom prst="rect">
              <a:avLst/>
            </a:prstGeom>
          </p:spPr>
        </p:pic>
        <p:pic>
          <p:nvPicPr>
            <p:cNvPr id="16" name="Image 5" descr="preencoded.png">
              <a:extLst>
                <a:ext uri="{FF2B5EF4-FFF2-40B4-BE49-F238E27FC236}">
                  <a16:creationId xmlns:a16="http://schemas.microsoft.com/office/drawing/2014/main" id="{18ECD21A-9E49-1E8A-2AF5-F82148C562D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592544" y="4749344"/>
              <a:ext cx="296942" cy="296942"/>
            </a:xfrm>
            <a:prstGeom prst="rect">
              <a:avLst/>
            </a:prstGeom>
          </p:spPr>
        </p:pic>
        <p:sp>
          <p:nvSpPr>
            <p:cNvPr id="17" name="Text 7">
              <a:extLst>
                <a:ext uri="{FF2B5EF4-FFF2-40B4-BE49-F238E27FC236}">
                  <a16:creationId xmlns:a16="http://schemas.microsoft.com/office/drawing/2014/main" id="{2FDB746E-3F9B-D6DC-A276-7FAD397366F4}"/>
                </a:ext>
              </a:extLst>
            </p:cNvPr>
            <p:cNvSpPr/>
            <p:nvPr/>
          </p:nvSpPr>
          <p:spPr>
            <a:xfrm>
              <a:off x="2254091" y="5923598"/>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الاستفسار</a:t>
              </a:r>
              <a:endParaRPr lang="en-US" sz="1600" dirty="0">
                <a:latin typeface="Alexandria" pitchFamily="2" charset="-78"/>
                <a:cs typeface="Alexandria" pitchFamily="2" charset="-78"/>
              </a:endParaRPr>
            </a:p>
          </p:txBody>
        </p:sp>
        <p:sp>
          <p:nvSpPr>
            <p:cNvPr id="18" name="Text 8">
              <a:extLst>
                <a:ext uri="{FF2B5EF4-FFF2-40B4-BE49-F238E27FC236}">
                  <a16:creationId xmlns:a16="http://schemas.microsoft.com/office/drawing/2014/main" id="{84F5A53A-E830-3F65-7AC6-804F056B7FA8}"/>
                </a:ext>
              </a:extLst>
            </p:cNvPr>
            <p:cNvSpPr/>
            <p:nvPr/>
          </p:nvSpPr>
          <p:spPr>
            <a:xfrm>
              <a:off x="793790" y="6352818"/>
              <a:ext cx="3941207"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استخدم ChatPDF لطرح أسئلة محددة</a:t>
              </a:r>
              <a:endParaRPr lang="en-US" sz="1600" dirty="0">
                <a:latin typeface="Alexandria" pitchFamily="2" charset="-78"/>
                <a:cs typeface="Alexandria" pitchFamily="2" charset="-78"/>
              </a:endParaRPr>
            </a:p>
          </p:txBody>
        </p:sp>
        <p:pic>
          <p:nvPicPr>
            <p:cNvPr id="19" name="Image 6" descr="preencoded.png">
              <a:extLst>
                <a:ext uri="{FF2B5EF4-FFF2-40B4-BE49-F238E27FC236}">
                  <a16:creationId xmlns:a16="http://schemas.microsoft.com/office/drawing/2014/main" id="{57F3F53F-64E3-87E7-DDE2-1429EF00E4A5}"/>
                </a:ext>
              </a:extLst>
            </p:cNvPr>
            <p:cNvPicPr>
              <a:picLocks noChangeAspect="1"/>
            </p:cNvPicPr>
            <p:nvPr/>
          </p:nvPicPr>
          <p:blipFill>
            <a:blip r:embed="rId12"/>
            <a:stretch>
              <a:fillRect/>
            </a:stretch>
          </p:blipFill>
          <p:spPr>
            <a:xfrm>
              <a:off x="5032653" y="2340769"/>
              <a:ext cx="4564975" cy="4564975"/>
            </a:xfrm>
            <a:prstGeom prst="rect">
              <a:avLst/>
            </a:prstGeom>
          </p:spPr>
        </p:pic>
        <p:pic>
          <p:nvPicPr>
            <p:cNvPr id="20" name="Image 7" descr="preencoded.png">
              <a:extLst>
                <a:ext uri="{FF2B5EF4-FFF2-40B4-BE49-F238E27FC236}">
                  <a16:creationId xmlns:a16="http://schemas.microsoft.com/office/drawing/2014/main" id="{5313ACE6-6867-8FDE-0CB1-C62478B27CB5}"/>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941403" y="6056412"/>
              <a:ext cx="296942" cy="296942"/>
            </a:xfrm>
            <a:prstGeom prst="rect">
              <a:avLst/>
            </a:prstGeom>
          </p:spPr>
        </p:pic>
        <p:sp>
          <p:nvSpPr>
            <p:cNvPr id="21" name="Text 9">
              <a:extLst>
                <a:ext uri="{FF2B5EF4-FFF2-40B4-BE49-F238E27FC236}">
                  <a16:creationId xmlns:a16="http://schemas.microsoft.com/office/drawing/2014/main" id="{0C4E9533-A414-BF4A-3817-599E6F95DAA2}"/>
                </a:ext>
              </a:extLst>
            </p:cNvPr>
            <p:cNvSpPr/>
            <p:nvPr/>
          </p:nvSpPr>
          <p:spPr>
            <a:xfrm>
              <a:off x="9895284" y="5544860"/>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التنظيم</a:t>
              </a:r>
              <a:endParaRPr lang="en-US" sz="1600" dirty="0">
                <a:latin typeface="Alexandria" pitchFamily="2" charset="-78"/>
                <a:cs typeface="Alexandria" pitchFamily="2" charset="-78"/>
              </a:endParaRPr>
            </a:p>
          </p:txBody>
        </p:sp>
        <p:sp>
          <p:nvSpPr>
            <p:cNvPr id="22" name="Text 10">
              <a:extLst>
                <a:ext uri="{FF2B5EF4-FFF2-40B4-BE49-F238E27FC236}">
                  <a16:creationId xmlns:a16="http://schemas.microsoft.com/office/drawing/2014/main" id="{F1052FB4-896F-EF89-EAAE-F63542AEF29A}"/>
                </a:ext>
              </a:extLst>
            </p:cNvPr>
            <p:cNvSpPr/>
            <p:nvPr/>
          </p:nvSpPr>
          <p:spPr>
            <a:xfrm>
              <a:off x="9895284" y="5974080"/>
              <a:ext cx="3941326"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استخدم Elicit لإنشاء جداول مقارنة</a:t>
              </a:r>
              <a:endParaRPr lang="en-US" sz="1600" dirty="0">
                <a:latin typeface="Alexandria" pitchFamily="2" charset="-78"/>
                <a:cs typeface="Alexandria" pitchFamily="2" charset="-78"/>
              </a:endParaRPr>
            </a:p>
          </p:txBody>
        </p:sp>
        <p:pic>
          <p:nvPicPr>
            <p:cNvPr id="24" name="Image 8" descr="preencoded.png">
              <a:extLst>
                <a:ext uri="{FF2B5EF4-FFF2-40B4-BE49-F238E27FC236}">
                  <a16:creationId xmlns:a16="http://schemas.microsoft.com/office/drawing/2014/main" id="{D487059C-6BA1-31D1-7B49-0BCB21F4718F}"/>
                </a:ext>
              </a:extLst>
            </p:cNvPr>
            <p:cNvPicPr>
              <a:picLocks noChangeAspect="1"/>
            </p:cNvPicPr>
            <p:nvPr/>
          </p:nvPicPr>
          <p:blipFill>
            <a:blip r:embed="rId15"/>
            <a:stretch>
              <a:fillRect/>
            </a:stretch>
          </p:blipFill>
          <p:spPr>
            <a:xfrm>
              <a:off x="5032653" y="2340769"/>
              <a:ext cx="4564975" cy="4564975"/>
            </a:xfrm>
            <a:prstGeom prst="rect">
              <a:avLst/>
            </a:prstGeom>
          </p:spPr>
        </p:pic>
        <p:pic>
          <p:nvPicPr>
            <p:cNvPr id="26" name="Image 9" descr="preencoded.png">
              <a:extLst>
                <a:ext uri="{FF2B5EF4-FFF2-40B4-BE49-F238E27FC236}">
                  <a16:creationId xmlns:a16="http://schemas.microsoft.com/office/drawing/2014/main" id="{3C3FC760-FA52-ECCB-B16E-15837CAB83BB}"/>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8601373" y="5177611"/>
              <a:ext cx="296942" cy="296942"/>
            </a:xfrm>
            <a:prstGeom prst="rect">
              <a:avLst/>
            </a:prstGeom>
          </p:spPr>
        </p:pic>
      </p:grpSp>
    </p:spTree>
    <p:extLst>
      <p:ext uri="{BB962C8B-B14F-4D97-AF65-F5344CB8AC3E}">
        <p14:creationId xmlns:p14="http://schemas.microsoft.com/office/powerpoint/2010/main" val="212836024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A2692B-55B9-72B0-83AF-33475BB7271C}"/>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18ADF2C6-C3E0-80C9-89B6-60604BA14CDC}"/>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2F0D462-1438-4E43-99DD-D436E9604FF0}"/>
              </a:ext>
            </a:extLst>
          </p:cNvPr>
          <p:cNvSpPr/>
          <p:nvPr/>
        </p:nvSpPr>
        <p:spPr>
          <a:xfrm>
            <a:off x="216348"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87400D2-3BC7-EE43-6A57-D01F3F874C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5EDBAA0-BC95-36EF-0055-B479EF7D1638}"/>
              </a:ext>
            </a:extLst>
          </p:cNvPr>
          <p:cNvSpPr txBox="1"/>
          <p:nvPr/>
        </p:nvSpPr>
        <p:spPr>
          <a:xfrm>
            <a:off x="2601667" y="282079"/>
            <a:ext cx="7233710"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أفضل الممارسات في مراجعة الأدبيات</a:t>
            </a:r>
          </a:p>
        </p:txBody>
      </p:sp>
      <p:grpSp>
        <p:nvGrpSpPr>
          <p:cNvPr id="2" name="Group 1">
            <a:extLst>
              <a:ext uri="{FF2B5EF4-FFF2-40B4-BE49-F238E27FC236}">
                <a16:creationId xmlns:a16="http://schemas.microsoft.com/office/drawing/2014/main" id="{FFBEC691-5ADD-B104-9B61-2A474BDCD6FC}"/>
              </a:ext>
            </a:extLst>
          </p:cNvPr>
          <p:cNvGrpSpPr/>
          <p:nvPr/>
        </p:nvGrpSpPr>
        <p:grpSpPr>
          <a:xfrm>
            <a:off x="535260" y="1236111"/>
            <a:ext cx="11162370" cy="5108934"/>
            <a:chOff x="843320" y="1665446"/>
            <a:chExt cx="12960786" cy="5915501"/>
          </a:xfrm>
        </p:grpSpPr>
        <p:pic>
          <p:nvPicPr>
            <p:cNvPr id="4" name="Image 0" descr="preencoded.png">
              <a:extLst>
                <a:ext uri="{FF2B5EF4-FFF2-40B4-BE49-F238E27FC236}">
                  <a16:creationId xmlns:a16="http://schemas.microsoft.com/office/drawing/2014/main" id="{DE766EE8-2AC7-BFC8-66A9-DEBC1D419468}"/>
                </a:ext>
              </a:extLst>
            </p:cNvPr>
            <p:cNvPicPr>
              <a:picLocks noChangeAspect="1"/>
            </p:cNvPicPr>
            <p:nvPr/>
          </p:nvPicPr>
          <p:blipFill>
            <a:blip r:embed="rId3"/>
            <a:stretch>
              <a:fillRect/>
            </a:stretch>
          </p:blipFill>
          <p:spPr>
            <a:xfrm>
              <a:off x="9930408" y="1665446"/>
              <a:ext cx="1291233" cy="1143476"/>
            </a:xfrm>
            <a:prstGeom prst="rect">
              <a:avLst/>
            </a:prstGeom>
          </p:spPr>
        </p:pic>
        <p:sp>
          <p:nvSpPr>
            <p:cNvPr id="6" name="Text 1">
              <a:extLst>
                <a:ext uri="{FF2B5EF4-FFF2-40B4-BE49-F238E27FC236}">
                  <a16:creationId xmlns:a16="http://schemas.microsoft.com/office/drawing/2014/main" id="{A193C441-1E6E-E11E-1AB5-C8D91DB37580}"/>
                </a:ext>
              </a:extLst>
            </p:cNvPr>
            <p:cNvSpPr/>
            <p:nvPr/>
          </p:nvSpPr>
          <p:spPr>
            <a:xfrm>
              <a:off x="10436543" y="2204442"/>
              <a:ext cx="279083" cy="348853"/>
            </a:xfrm>
            <a:prstGeom prst="rect">
              <a:avLst/>
            </a:prstGeom>
            <a:noFill/>
            <a:ln/>
          </p:spPr>
          <p:txBody>
            <a:bodyPr wrap="none" lIns="0" tIns="0" rIns="0" bIns="0" rtlCol="0" anchor="t"/>
            <a:lstStyle/>
            <a:p>
              <a:pPr marL="0" indent="0" algn="just" rtl="1">
                <a:lnSpc>
                  <a:spcPts val="3500"/>
                </a:lnSpc>
                <a:buNone/>
              </a:pPr>
              <a:r>
                <a:rPr lang="en-US" sz="1600" dirty="0">
                  <a:solidFill>
                    <a:srgbClr val="49495A"/>
                  </a:solidFill>
                  <a:latin typeface="Alexandria" pitchFamily="2" charset="-78"/>
                  <a:ea typeface="Libre Baskerville" pitchFamily="34" charset="-122"/>
                  <a:cs typeface="Alexandria" pitchFamily="2" charset="-78"/>
                </a:rPr>
                <a:t>1</a:t>
              </a:r>
              <a:endParaRPr lang="en-US" sz="1600" dirty="0">
                <a:latin typeface="Alexandria" pitchFamily="2" charset="-78"/>
                <a:cs typeface="Alexandria" pitchFamily="2" charset="-78"/>
              </a:endParaRPr>
            </a:p>
          </p:txBody>
        </p:sp>
        <p:sp>
          <p:nvSpPr>
            <p:cNvPr id="7" name="Text 2">
              <a:extLst>
                <a:ext uri="{FF2B5EF4-FFF2-40B4-BE49-F238E27FC236}">
                  <a16:creationId xmlns:a16="http://schemas.microsoft.com/office/drawing/2014/main" id="{93A2DEBB-E83D-5322-9FA1-430FD345A2FF}"/>
                </a:ext>
              </a:extLst>
            </p:cNvPr>
            <p:cNvSpPr/>
            <p:nvPr/>
          </p:nvSpPr>
          <p:spPr>
            <a:xfrm>
              <a:off x="7530703" y="1863804"/>
              <a:ext cx="2201347"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التخطيط الاستراتيجي</a:t>
              </a:r>
              <a:endParaRPr lang="en-US" sz="1600" dirty="0">
                <a:latin typeface="Alexandria" pitchFamily="2" charset="-78"/>
                <a:cs typeface="Alexandria" pitchFamily="2" charset="-78"/>
              </a:endParaRPr>
            </a:p>
          </p:txBody>
        </p:sp>
        <p:sp>
          <p:nvSpPr>
            <p:cNvPr id="8" name="Text 3">
              <a:extLst>
                <a:ext uri="{FF2B5EF4-FFF2-40B4-BE49-F238E27FC236}">
                  <a16:creationId xmlns:a16="http://schemas.microsoft.com/office/drawing/2014/main" id="{FF3A4CA2-5D5E-026B-89DD-9113DE0AD083}"/>
                </a:ext>
              </a:extLst>
            </p:cNvPr>
            <p:cNvSpPr/>
            <p:nvPr/>
          </p:nvSpPr>
          <p:spPr>
            <a:xfrm>
              <a:off x="7530703" y="2293025"/>
              <a:ext cx="2201347"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حدد أهدافك ونطاق المراجعة</a:t>
              </a:r>
              <a:endParaRPr lang="en-US" sz="1600" dirty="0">
                <a:latin typeface="Alexandria" pitchFamily="2" charset="-78"/>
                <a:cs typeface="Alexandria" pitchFamily="2" charset="-78"/>
              </a:endParaRPr>
            </a:p>
          </p:txBody>
        </p:sp>
        <p:sp>
          <p:nvSpPr>
            <p:cNvPr id="9" name="Shape 4">
              <a:extLst>
                <a:ext uri="{FF2B5EF4-FFF2-40B4-BE49-F238E27FC236}">
                  <a16:creationId xmlns:a16="http://schemas.microsoft.com/office/drawing/2014/main" id="{9913DC8A-6880-02BC-A0E8-E7F5FD3B4BAF}"/>
                </a:ext>
              </a:extLst>
            </p:cNvPr>
            <p:cNvSpPr/>
            <p:nvPr/>
          </p:nvSpPr>
          <p:spPr>
            <a:xfrm>
              <a:off x="843320" y="2824163"/>
              <a:ext cx="9037558" cy="11430"/>
            </a:xfrm>
            <a:prstGeom prst="roundRect">
              <a:avLst>
                <a:gd name="adj" fmla="val 260465"/>
              </a:avLst>
            </a:prstGeom>
            <a:solidFill>
              <a:srgbClr val="D0CED9"/>
            </a:solidFill>
            <a:ln/>
          </p:spPr>
          <p:txBody>
            <a:bodyPr/>
            <a:lstStyle/>
            <a:p>
              <a:pPr algn="just"/>
              <a:endParaRPr lang="en-US" sz="1600">
                <a:latin typeface="Alexandria" pitchFamily="2" charset="-78"/>
                <a:cs typeface="Alexandria" pitchFamily="2" charset="-78"/>
              </a:endParaRPr>
            </a:p>
          </p:txBody>
        </p:sp>
        <p:pic>
          <p:nvPicPr>
            <p:cNvPr id="10" name="Image 1" descr="preencoded.png">
              <a:extLst>
                <a:ext uri="{FF2B5EF4-FFF2-40B4-BE49-F238E27FC236}">
                  <a16:creationId xmlns:a16="http://schemas.microsoft.com/office/drawing/2014/main" id="{2A6CA9F6-EFF7-C417-5614-14A36CE43E29}"/>
                </a:ext>
              </a:extLst>
            </p:cNvPr>
            <p:cNvPicPr>
              <a:picLocks noChangeAspect="1"/>
            </p:cNvPicPr>
            <p:nvPr/>
          </p:nvPicPr>
          <p:blipFill>
            <a:blip r:embed="rId4"/>
            <a:stretch>
              <a:fillRect/>
            </a:stretch>
          </p:blipFill>
          <p:spPr>
            <a:xfrm>
              <a:off x="9284732" y="2858453"/>
              <a:ext cx="2582466" cy="1143476"/>
            </a:xfrm>
            <a:prstGeom prst="rect">
              <a:avLst/>
            </a:prstGeom>
          </p:spPr>
        </p:pic>
        <p:sp>
          <p:nvSpPr>
            <p:cNvPr id="11" name="Text 5">
              <a:extLst>
                <a:ext uri="{FF2B5EF4-FFF2-40B4-BE49-F238E27FC236}">
                  <a16:creationId xmlns:a16="http://schemas.microsoft.com/office/drawing/2014/main" id="{E63AE8DB-D1AA-8869-11C7-E64243894D4B}"/>
                </a:ext>
              </a:extLst>
            </p:cNvPr>
            <p:cNvSpPr/>
            <p:nvPr/>
          </p:nvSpPr>
          <p:spPr>
            <a:xfrm>
              <a:off x="10436423" y="3255764"/>
              <a:ext cx="279083" cy="348853"/>
            </a:xfrm>
            <a:prstGeom prst="rect">
              <a:avLst/>
            </a:prstGeom>
            <a:noFill/>
            <a:ln/>
          </p:spPr>
          <p:txBody>
            <a:bodyPr wrap="none" lIns="0" tIns="0" rIns="0" bIns="0" rtlCol="0" anchor="t"/>
            <a:lstStyle/>
            <a:p>
              <a:pPr marL="0" indent="0" algn="just" rtl="1">
                <a:lnSpc>
                  <a:spcPts val="3500"/>
                </a:lnSpc>
                <a:buNone/>
              </a:pPr>
              <a:r>
                <a:rPr lang="en-US" sz="1600" dirty="0">
                  <a:solidFill>
                    <a:srgbClr val="49495A"/>
                  </a:solidFill>
                  <a:latin typeface="Alexandria" pitchFamily="2" charset="-78"/>
                  <a:ea typeface="Libre Baskerville" pitchFamily="34" charset="-122"/>
                  <a:cs typeface="Alexandria" pitchFamily="2" charset="-78"/>
                </a:rPr>
                <a:t>2</a:t>
              </a:r>
              <a:endParaRPr lang="en-US" sz="1600" dirty="0">
                <a:latin typeface="Alexandria" pitchFamily="2" charset="-78"/>
                <a:cs typeface="Alexandria" pitchFamily="2" charset="-78"/>
              </a:endParaRPr>
            </a:p>
          </p:txBody>
        </p:sp>
        <p:sp>
          <p:nvSpPr>
            <p:cNvPr id="12" name="Text 6">
              <a:extLst>
                <a:ext uri="{FF2B5EF4-FFF2-40B4-BE49-F238E27FC236}">
                  <a16:creationId xmlns:a16="http://schemas.microsoft.com/office/drawing/2014/main" id="{66CB18B9-04FC-6600-82B5-62EBC52D00D1}"/>
                </a:ext>
              </a:extLst>
            </p:cNvPr>
            <p:cNvSpPr/>
            <p:nvPr/>
          </p:nvSpPr>
          <p:spPr>
            <a:xfrm>
              <a:off x="6605468" y="3056811"/>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البحث الشامل</a:t>
              </a:r>
              <a:endParaRPr lang="en-US" sz="1600" dirty="0">
                <a:latin typeface="Alexandria" pitchFamily="2" charset="-78"/>
                <a:cs typeface="Alexandria" pitchFamily="2" charset="-78"/>
              </a:endParaRPr>
            </a:p>
          </p:txBody>
        </p:sp>
        <p:sp>
          <p:nvSpPr>
            <p:cNvPr id="13" name="Text 7">
              <a:extLst>
                <a:ext uri="{FF2B5EF4-FFF2-40B4-BE49-F238E27FC236}">
                  <a16:creationId xmlns:a16="http://schemas.microsoft.com/office/drawing/2014/main" id="{E3402B28-AA92-4D33-4CBF-F69D3184A1A5}"/>
                </a:ext>
              </a:extLst>
            </p:cNvPr>
            <p:cNvSpPr/>
            <p:nvPr/>
          </p:nvSpPr>
          <p:spPr>
            <a:xfrm>
              <a:off x="5592128" y="3486031"/>
              <a:ext cx="3494246"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استخدم مصادر متعددة وقواعد بيانات متنوعة</a:t>
              </a:r>
              <a:endParaRPr lang="en-US" sz="1600" dirty="0">
                <a:latin typeface="Alexandria" pitchFamily="2" charset="-78"/>
                <a:cs typeface="Alexandria" pitchFamily="2" charset="-78"/>
              </a:endParaRPr>
            </a:p>
          </p:txBody>
        </p:sp>
        <p:sp>
          <p:nvSpPr>
            <p:cNvPr id="14" name="Shape 8">
              <a:extLst>
                <a:ext uri="{FF2B5EF4-FFF2-40B4-BE49-F238E27FC236}">
                  <a16:creationId xmlns:a16="http://schemas.microsoft.com/office/drawing/2014/main" id="{94060433-F0DE-0F53-22FC-20BF57F596D5}"/>
                </a:ext>
              </a:extLst>
            </p:cNvPr>
            <p:cNvSpPr/>
            <p:nvPr/>
          </p:nvSpPr>
          <p:spPr>
            <a:xfrm>
              <a:off x="843320" y="4017169"/>
              <a:ext cx="8391882" cy="11430"/>
            </a:xfrm>
            <a:prstGeom prst="roundRect">
              <a:avLst>
                <a:gd name="adj" fmla="val 260465"/>
              </a:avLst>
            </a:prstGeom>
            <a:solidFill>
              <a:srgbClr val="D0CED9"/>
            </a:solidFill>
            <a:ln/>
          </p:spPr>
          <p:txBody>
            <a:bodyPr/>
            <a:lstStyle/>
            <a:p>
              <a:pPr algn="just"/>
              <a:endParaRPr lang="en-US" sz="1600">
                <a:latin typeface="Alexandria" pitchFamily="2" charset="-78"/>
                <a:cs typeface="Alexandria" pitchFamily="2" charset="-78"/>
              </a:endParaRPr>
            </a:p>
          </p:txBody>
        </p:sp>
        <p:pic>
          <p:nvPicPr>
            <p:cNvPr id="15" name="Image 2" descr="preencoded.png">
              <a:extLst>
                <a:ext uri="{FF2B5EF4-FFF2-40B4-BE49-F238E27FC236}">
                  <a16:creationId xmlns:a16="http://schemas.microsoft.com/office/drawing/2014/main" id="{465D6EBE-3FC3-69A8-2131-C7505D3A64C1}"/>
                </a:ext>
              </a:extLst>
            </p:cNvPr>
            <p:cNvPicPr>
              <a:picLocks noChangeAspect="1"/>
            </p:cNvPicPr>
            <p:nvPr/>
          </p:nvPicPr>
          <p:blipFill>
            <a:blip r:embed="rId5"/>
            <a:stretch>
              <a:fillRect/>
            </a:stretch>
          </p:blipFill>
          <p:spPr>
            <a:xfrm>
              <a:off x="8639175" y="4051459"/>
              <a:ext cx="3873698" cy="1143476"/>
            </a:xfrm>
            <a:prstGeom prst="rect">
              <a:avLst/>
            </a:prstGeom>
          </p:spPr>
        </p:pic>
        <p:sp>
          <p:nvSpPr>
            <p:cNvPr id="16" name="Text 9">
              <a:extLst>
                <a:ext uri="{FF2B5EF4-FFF2-40B4-BE49-F238E27FC236}">
                  <a16:creationId xmlns:a16="http://schemas.microsoft.com/office/drawing/2014/main" id="{104B58EC-927D-A20D-C8A0-9B73FCB45414}"/>
                </a:ext>
              </a:extLst>
            </p:cNvPr>
            <p:cNvSpPr/>
            <p:nvPr/>
          </p:nvSpPr>
          <p:spPr>
            <a:xfrm>
              <a:off x="10436543" y="4448770"/>
              <a:ext cx="279083" cy="348853"/>
            </a:xfrm>
            <a:prstGeom prst="rect">
              <a:avLst/>
            </a:prstGeom>
            <a:noFill/>
            <a:ln/>
          </p:spPr>
          <p:txBody>
            <a:bodyPr wrap="none" lIns="0" tIns="0" rIns="0" bIns="0" rtlCol="0" anchor="t"/>
            <a:lstStyle/>
            <a:p>
              <a:pPr marL="0" indent="0" algn="just" rtl="1">
                <a:lnSpc>
                  <a:spcPts val="3500"/>
                </a:lnSpc>
                <a:buNone/>
              </a:pPr>
              <a:r>
                <a:rPr lang="en-US" sz="1600" dirty="0">
                  <a:solidFill>
                    <a:srgbClr val="49495A"/>
                  </a:solidFill>
                  <a:latin typeface="Alexandria" pitchFamily="2" charset="-78"/>
                  <a:ea typeface="Libre Baskerville" pitchFamily="34" charset="-122"/>
                  <a:cs typeface="Alexandria" pitchFamily="2" charset="-78"/>
                </a:rPr>
                <a:t>3</a:t>
              </a:r>
              <a:endParaRPr lang="en-US" sz="1600" dirty="0">
                <a:latin typeface="Alexandria" pitchFamily="2" charset="-78"/>
                <a:cs typeface="Alexandria" pitchFamily="2" charset="-78"/>
              </a:endParaRPr>
            </a:p>
          </p:txBody>
        </p:sp>
        <p:sp>
          <p:nvSpPr>
            <p:cNvPr id="17" name="Text 10">
              <a:extLst>
                <a:ext uri="{FF2B5EF4-FFF2-40B4-BE49-F238E27FC236}">
                  <a16:creationId xmlns:a16="http://schemas.microsoft.com/office/drawing/2014/main" id="{510DDE7B-DDAA-A657-0582-E7262DE2BD63}"/>
                </a:ext>
              </a:extLst>
            </p:cNvPr>
            <p:cNvSpPr/>
            <p:nvPr/>
          </p:nvSpPr>
          <p:spPr>
            <a:xfrm>
              <a:off x="6094214" y="4249817"/>
              <a:ext cx="2346603"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التحليل النقدي</a:t>
              </a:r>
              <a:endParaRPr lang="en-US" sz="1600" dirty="0">
                <a:latin typeface="Alexandria" pitchFamily="2" charset="-78"/>
                <a:cs typeface="Alexandria" pitchFamily="2" charset="-78"/>
              </a:endParaRPr>
            </a:p>
          </p:txBody>
        </p:sp>
        <p:sp>
          <p:nvSpPr>
            <p:cNvPr id="18" name="Text 11">
              <a:extLst>
                <a:ext uri="{FF2B5EF4-FFF2-40B4-BE49-F238E27FC236}">
                  <a16:creationId xmlns:a16="http://schemas.microsoft.com/office/drawing/2014/main" id="{76796E1B-D01A-F3C1-13E2-CE0583C3026A}"/>
                </a:ext>
              </a:extLst>
            </p:cNvPr>
            <p:cNvSpPr/>
            <p:nvPr/>
          </p:nvSpPr>
          <p:spPr>
            <a:xfrm>
              <a:off x="6094214" y="4679037"/>
              <a:ext cx="2346603"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قيّم جودة ومصداقية كل دراسة</a:t>
              </a:r>
              <a:endParaRPr lang="en-US" sz="1600" dirty="0">
                <a:latin typeface="Alexandria" pitchFamily="2" charset="-78"/>
                <a:cs typeface="Alexandria" pitchFamily="2" charset="-78"/>
              </a:endParaRPr>
            </a:p>
          </p:txBody>
        </p:sp>
        <p:sp>
          <p:nvSpPr>
            <p:cNvPr id="19" name="Shape 12">
              <a:extLst>
                <a:ext uri="{FF2B5EF4-FFF2-40B4-BE49-F238E27FC236}">
                  <a16:creationId xmlns:a16="http://schemas.microsoft.com/office/drawing/2014/main" id="{9F390A8C-DF2D-E84E-29DD-2999D8E58875}"/>
                </a:ext>
              </a:extLst>
            </p:cNvPr>
            <p:cNvSpPr/>
            <p:nvPr/>
          </p:nvSpPr>
          <p:spPr>
            <a:xfrm>
              <a:off x="843320" y="5210175"/>
              <a:ext cx="7746325" cy="11430"/>
            </a:xfrm>
            <a:prstGeom prst="roundRect">
              <a:avLst>
                <a:gd name="adj" fmla="val 260465"/>
              </a:avLst>
            </a:prstGeom>
            <a:solidFill>
              <a:srgbClr val="D0CED9"/>
            </a:solidFill>
            <a:ln/>
          </p:spPr>
          <p:txBody>
            <a:bodyPr/>
            <a:lstStyle/>
            <a:p>
              <a:pPr algn="just"/>
              <a:endParaRPr lang="en-US" sz="1600">
                <a:latin typeface="Alexandria" pitchFamily="2" charset="-78"/>
                <a:cs typeface="Alexandria" pitchFamily="2" charset="-78"/>
              </a:endParaRPr>
            </a:p>
          </p:txBody>
        </p:sp>
        <p:pic>
          <p:nvPicPr>
            <p:cNvPr id="20" name="Image 3" descr="preencoded.png">
              <a:extLst>
                <a:ext uri="{FF2B5EF4-FFF2-40B4-BE49-F238E27FC236}">
                  <a16:creationId xmlns:a16="http://schemas.microsoft.com/office/drawing/2014/main" id="{ACF5F8B1-0B05-EBFB-04F9-1D25BAD95E59}"/>
                </a:ext>
              </a:extLst>
            </p:cNvPr>
            <p:cNvPicPr>
              <a:picLocks noChangeAspect="1"/>
            </p:cNvPicPr>
            <p:nvPr/>
          </p:nvPicPr>
          <p:blipFill>
            <a:blip r:embed="rId6"/>
            <a:stretch>
              <a:fillRect/>
            </a:stretch>
          </p:blipFill>
          <p:spPr>
            <a:xfrm>
              <a:off x="7993499" y="5244465"/>
              <a:ext cx="5164931" cy="1143476"/>
            </a:xfrm>
            <a:prstGeom prst="rect">
              <a:avLst/>
            </a:prstGeom>
          </p:spPr>
        </p:pic>
        <p:sp>
          <p:nvSpPr>
            <p:cNvPr id="21" name="Text 13">
              <a:extLst>
                <a:ext uri="{FF2B5EF4-FFF2-40B4-BE49-F238E27FC236}">
                  <a16:creationId xmlns:a16="http://schemas.microsoft.com/office/drawing/2014/main" id="{6602930A-873D-5127-EC1F-094AAADDABC2}"/>
                </a:ext>
              </a:extLst>
            </p:cNvPr>
            <p:cNvSpPr/>
            <p:nvPr/>
          </p:nvSpPr>
          <p:spPr>
            <a:xfrm>
              <a:off x="10436543" y="5641777"/>
              <a:ext cx="279083" cy="348853"/>
            </a:xfrm>
            <a:prstGeom prst="rect">
              <a:avLst/>
            </a:prstGeom>
            <a:noFill/>
            <a:ln/>
          </p:spPr>
          <p:txBody>
            <a:bodyPr wrap="none" lIns="0" tIns="0" rIns="0" bIns="0" rtlCol="0" anchor="t"/>
            <a:lstStyle/>
            <a:p>
              <a:pPr marL="0" indent="0" algn="just" rtl="1">
                <a:lnSpc>
                  <a:spcPts val="3500"/>
                </a:lnSpc>
                <a:buNone/>
              </a:pPr>
              <a:r>
                <a:rPr lang="en-US" sz="1600" dirty="0">
                  <a:solidFill>
                    <a:srgbClr val="49495A"/>
                  </a:solidFill>
                  <a:latin typeface="Alexandria" pitchFamily="2" charset="-78"/>
                  <a:ea typeface="Libre Baskerville" pitchFamily="34" charset="-122"/>
                  <a:cs typeface="Alexandria" pitchFamily="2" charset="-78"/>
                </a:rPr>
                <a:t>4</a:t>
              </a:r>
              <a:endParaRPr lang="en-US" sz="1600" dirty="0">
                <a:latin typeface="Alexandria" pitchFamily="2" charset="-78"/>
                <a:cs typeface="Alexandria" pitchFamily="2" charset="-78"/>
              </a:endParaRPr>
            </a:p>
          </p:txBody>
        </p:sp>
        <p:sp>
          <p:nvSpPr>
            <p:cNvPr id="22" name="Text 14">
              <a:extLst>
                <a:ext uri="{FF2B5EF4-FFF2-40B4-BE49-F238E27FC236}">
                  <a16:creationId xmlns:a16="http://schemas.microsoft.com/office/drawing/2014/main" id="{3D5B2AF6-9AF1-9419-2DC2-5021C0E6A2DE}"/>
                </a:ext>
              </a:extLst>
            </p:cNvPr>
            <p:cNvSpPr/>
            <p:nvPr/>
          </p:nvSpPr>
          <p:spPr>
            <a:xfrm>
              <a:off x="5314236" y="5442823"/>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التوثيق المنظم</a:t>
              </a:r>
              <a:endParaRPr lang="en-US" sz="1600" dirty="0">
                <a:latin typeface="Alexandria" pitchFamily="2" charset="-78"/>
                <a:cs typeface="Alexandria" pitchFamily="2" charset="-78"/>
              </a:endParaRPr>
            </a:p>
          </p:txBody>
        </p:sp>
        <p:sp>
          <p:nvSpPr>
            <p:cNvPr id="24" name="Text 15">
              <a:extLst>
                <a:ext uri="{FF2B5EF4-FFF2-40B4-BE49-F238E27FC236}">
                  <a16:creationId xmlns:a16="http://schemas.microsoft.com/office/drawing/2014/main" id="{AB8D6B97-89CB-C0BC-FDC4-04AA95060172}"/>
                </a:ext>
              </a:extLst>
            </p:cNvPr>
            <p:cNvSpPr/>
            <p:nvPr/>
          </p:nvSpPr>
          <p:spPr>
            <a:xfrm>
              <a:off x="4873228" y="5872043"/>
              <a:ext cx="2921913"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احتفظ بسجلات دقيقة لجميع المصادر</a:t>
              </a:r>
              <a:endParaRPr lang="en-US" sz="1600" dirty="0">
                <a:latin typeface="Alexandria" pitchFamily="2" charset="-78"/>
                <a:cs typeface="Alexandria" pitchFamily="2" charset="-78"/>
              </a:endParaRPr>
            </a:p>
          </p:txBody>
        </p:sp>
        <p:sp>
          <p:nvSpPr>
            <p:cNvPr id="26" name="Shape 16">
              <a:extLst>
                <a:ext uri="{FF2B5EF4-FFF2-40B4-BE49-F238E27FC236}">
                  <a16:creationId xmlns:a16="http://schemas.microsoft.com/office/drawing/2014/main" id="{4A88E266-FFB3-F471-517A-3B21929BB34B}"/>
                </a:ext>
              </a:extLst>
            </p:cNvPr>
            <p:cNvSpPr/>
            <p:nvPr/>
          </p:nvSpPr>
          <p:spPr>
            <a:xfrm>
              <a:off x="843320" y="6403181"/>
              <a:ext cx="7100649" cy="11430"/>
            </a:xfrm>
            <a:prstGeom prst="roundRect">
              <a:avLst>
                <a:gd name="adj" fmla="val 260465"/>
              </a:avLst>
            </a:prstGeom>
            <a:solidFill>
              <a:srgbClr val="D0CED9"/>
            </a:solidFill>
            <a:ln/>
          </p:spPr>
          <p:txBody>
            <a:bodyPr/>
            <a:lstStyle/>
            <a:p>
              <a:pPr algn="just"/>
              <a:endParaRPr lang="en-US" sz="1600">
                <a:latin typeface="Alexandria" pitchFamily="2" charset="-78"/>
                <a:cs typeface="Alexandria" pitchFamily="2" charset="-78"/>
              </a:endParaRPr>
            </a:p>
          </p:txBody>
        </p:sp>
        <p:pic>
          <p:nvPicPr>
            <p:cNvPr id="27" name="Image 4" descr="preencoded.png">
              <a:extLst>
                <a:ext uri="{FF2B5EF4-FFF2-40B4-BE49-F238E27FC236}">
                  <a16:creationId xmlns:a16="http://schemas.microsoft.com/office/drawing/2014/main" id="{E4DF63DD-5FF1-EAEB-8CC1-97E3091A2E07}"/>
                </a:ext>
              </a:extLst>
            </p:cNvPr>
            <p:cNvPicPr>
              <a:picLocks noChangeAspect="1"/>
            </p:cNvPicPr>
            <p:nvPr/>
          </p:nvPicPr>
          <p:blipFill>
            <a:blip r:embed="rId7"/>
            <a:stretch>
              <a:fillRect/>
            </a:stretch>
          </p:blipFill>
          <p:spPr>
            <a:xfrm>
              <a:off x="7347942" y="6437471"/>
              <a:ext cx="6456164" cy="1143476"/>
            </a:xfrm>
            <a:prstGeom prst="rect">
              <a:avLst/>
            </a:prstGeom>
          </p:spPr>
        </p:pic>
        <p:sp>
          <p:nvSpPr>
            <p:cNvPr id="28" name="Text 17">
              <a:extLst>
                <a:ext uri="{FF2B5EF4-FFF2-40B4-BE49-F238E27FC236}">
                  <a16:creationId xmlns:a16="http://schemas.microsoft.com/office/drawing/2014/main" id="{C049D094-C919-8DAC-1908-FE8EA995C68E}"/>
                </a:ext>
              </a:extLst>
            </p:cNvPr>
            <p:cNvSpPr/>
            <p:nvPr/>
          </p:nvSpPr>
          <p:spPr>
            <a:xfrm>
              <a:off x="10436543" y="6834783"/>
              <a:ext cx="279083" cy="348853"/>
            </a:xfrm>
            <a:prstGeom prst="rect">
              <a:avLst/>
            </a:prstGeom>
            <a:noFill/>
            <a:ln/>
          </p:spPr>
          <p:txBody>
            <a:bodyPr wrap="none" lIns="0" tIns="0" rIns="0" bIns="0" rtlCol="0" anchor="t"/>
            <a:lstStyle/>
            <a:p>
              <a:pPr marL="0" indent="0" algn="just" rtl="1">
                <a:lnSpc>
                  <a:spcPts val="3500"/>
                </a:lnSpc>
                <a:buNone/>
              </a:pPr>
              <a:r>
                <a:rPr lang="en-US" sz="1600" dirty="0">
                  <a:solidFill>
                    <a:srgbClr val="49495A"/>
                  </a:solidFill>
                  <a:latin typeface="Alexandria" pitchFamily="2" charset="-78"/>
                  <a:ea typeface="Libre Baskerville" pitchFamily="34" charset="-122"/>
                  <a:cs typeface="Alexandria" pitchFamily="2" charset="-78"/>
                </a:rPr>
                <a:t>5</a:t>
              </a:r>
              <a:endParaRPr lang="en-US" sz="1600" dirty="0">
                <a:latin typeface="Alexandria" pitchFamily="2" charset="-78"/>
                <a:cs typeface="Alexandria" pitchFamily="2" charset="-78"/>
              </a:endParaRPr>
            </a:p>
          </p:txBody>
        </p:sp>
        <p:sp>
          <p:nvSpPr>
            <p:cNvPr id="29" name="Text 18">
              <a:extLst>
                <a:ext uri="{FF2B5EF4-FFF2-40B4-BE49-F238E27FC236}">
                  <a16:creationId xmlns:a16="http://schemas.microsoft.com/office/drawing/2014/main" id="{B11E352F-2767-DCCA-9C31-44BDFE06B775}"/>
                </a:ext>
              </a:extLst>
            </p:cNvPr>
            <p:cNvSpPr/>
            <p:nvPr/>
          </p:nvSpPr>
          <p:spPr>
            <a:xfrm>
              <a:off x="4668679" y="6635829"/>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التحديث المستمر</a:t>
              </a:r>
              <a:endParaRPr lang="en-US" sz="1600" dirty="0">
                <a:latin typeface="Alexandria" pitchFamily="2" charset="-78"/>
                <a:cs typeface="Alexandria" pitchFamily="2" charset="-78"/>
              </a:endParaRPr>
            </a:p>
          </p:txBody>
        </p:sp>
        <p:sp>
          <p:nvSpPr>
            <p:cNvPr id="30" name="Text 19">
              <a:extLst>
                <a:ext uri="{FF2B5EF4-FFF2-40B4-BE49-F238E27FC236}">
                  <a16:creationId xmlns:a16="http://schemas.microsoft.com/office/drawing/2014/main" id="{83226398-C550-2E16-5C05-37AA90FDD8F8}"/>
                </a:ext>
              </a:extLst>
            </p:cNvPr>
            <p:cNvSpPr/>
            <p:nvPr/>
          </p:nvSpPr>
          <p:spPr>
            <a:xfrm>
              <a:off x="4592717" y="7065050"/>
              <a:ext cx="2556867"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راقب الأبحاث الجديدة في مجالك</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42054486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66CEDD-8596-B43C-3167-CE153DAD4DD3}"/>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C0240BA9-4AB7-CCE7-8D5C-BA3AF7246B4D}"/>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A86C72E-9E6A-D2D3-17EE-CE3727C8E672}"/>
              </a:ext>
            </a:extLst>
          </p:cNvPr>
          <p:cNvSpPr/>
          <p:nvPr/>
        </p:nvSpPr>
        <p:spPr>
          <a:xfrm>
            <a:off x="216348"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F116F42-86CC-F472-07D5-B6C980A0A2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E19139C-8CB3-BDA7-83E6-16A3D3A0292E}"/>
              </a:ext>
            </a:extLst>
          </p:cNvPr>
          <p:cNvSpPr txBox="1"/>
          <p:nvPr/>
        </p:nvSpPr>
        <p:spPr>
          <a:xfrm>
            <a:off x="2601667" y="282079"/>
            <a:ext cx="7233710"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التحديات الشائعة عند مراجعة الأدبيات وحلولها</a:t>
            </a:r>
          </a:p>
        </p:txBody>
      </p:sp>
      <p:grpSp>
        <p:nvGrpSpPr>
          <p:cNvPr id="2" name="Group 1">
            <a:extLst>
              <a:ext uri="{FF2B5EF4-FFF2-40B4-BE49-F238E27FC236}">
                <a16:creationId xmlns:a16="http://schemas.microsoft.com/office/drawing/2014/main" id="{59158884-E89D-D10D-9E19-F9C43A067C27}"/>
              </a:ext>
            </a:extLst>
          </p:cNvPr>
          <p:cNvGrpSpPr/>
          <p:nvPr/>
        </p:nvGrpSpPr>
        <p:grpSpPr>
          <a:xfrm>
            <a:off x="457200" y="1377208"/>
            <a:ext cx="11396546" cy="5112802"/>
            <a:chOff x="770930" y="2034897"/>
            <a:chExt cx="13088540" cy="5176719"/>
          </a:xfrm>
        </p:grpSpPr>
        <p:sp>
          <p:nvSpPr>
            <p:cNvPr id="4" name="Shape 1">
              <a:extLst>
                <a:ext uri="{FF2B5EF4-FFF2-40B4-BE49-F238E27FC236}">
                  <a16:creationId xmlns:a16="http://schemas.microsoft.com/office/drawing/2014/main" id="{32AE4D5B-70C3-C005-CA18-07421C222912}"/>
                </a:ext>
              </a:extLst>
            </p:cNvPr>
            <p:cNvSpPr/>
            <p:nvPr/>
          </p:nvSpPr>
          <p:spPr>
            <a:xfrm>
              <a:off x="7303770" y="2034897"/>
              <a:ext cx="22860" cy="5176718"/>
            </a:xfrm>
            <a:prstGeom prst="roundRect">
              <a:avLst>
                <a:gd name="adj" fmla="val 130232"/>
              </a:avLst>
            </a:prstGeom>
            <a:solidFill>
              <a:srgbClr val="D0CED9"/>
            </a:solidFill>
            <a:ln/>
          </p:spPr>
          <p:txBody>
            <a:bodyPr/>
            <a:lstStyle/>
            <a:p>
              <a:pPr algn="just"/>
              <a:endParaRPr lang="en-US" sz="1600">
                <a:latin typeface="Alexandria" pitchFamily="2" charset="-78"/>
                <a:cs typeface="Alexandria" pitchFamily="2" charset="-78"/>
              </a:endParaRPr>
            </a:p>
          </p:txBody>
        </p:sp>
        <p:sp>
          <p:nvSpPr>
            <p:cNvPr id="6" name="Shape 2">
              <a:extLst>
                <a:ext uri="{FF2B5EF4-FFF2-40B4-BE49-F238E27FC236}">
                  <a16:creationId xmlns:a16="http://schemas.microsoft.com/office/drawing/2014/main" id="{06EF388F-4341-BA40-774A-9BE11D63C8AA}"/>
                </a:ext>
              </a:extLst>
            </p:cNvPr>
            <p:cNvSpPr/>
            <p:nvPr/>
          </p:nvSpPr>
          <p:spPr>
            <a:xfrm>
              <a:off x="7338060" y="2034897"/>
              <a:ext cx="6521410" cy="1461016"/>
            </a:xfrm>
            <a:prstGeom prst="rect">
              <a:avLst/>
            </a:prstGeom>
            <a:solidFill>
              <a:srgbClr val="EAE8F3"/>
            </a:solidFill>
            <a:ln/>
          </p:spPr>
          <p:txBody>
            <a:bodyPr/>
            <a:lstStyle/>
            <a:p>
              <a:pPr algn="just"/>
              <a:endParaRPr lang="en-US" sz="1600">
                <a:latin typeface="Alexandria" pitchFamily="2" charset="-78"/>
                <a:cs typeface="Alexandria" pitchFamily="2" charset="-78"/>
              </a:endParaRPr>
            </a:p>
          </p:txBody>
        </p:sp>
        <p:sp>
          <p:nvSpPr>
            <p:cNvPr id="7" name="Text 3">
              <a:extLst>
                <a:ext uri="{FF2B5EF4-FFF2-40B4-BE49-F238E27FC236}">
                  <a16:creationId xmlns:a16="http://schemas.microsoft.com/office/drawing/2014/main" id="{5D21D337-E363-30CB-D78E-D07B19FCD12E}"/>
                </a:ext>
              </a:extLst>
            </p:cNvPr>
            <p:cNvSpPr/>
            <p:nvPr/>
          </p:nvSpPr>
          <p:spPr>
            <a:xfrm>
              <a:off x="7536418" y="2233255"/>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التحدي: كثرة المعلومات</a:t>
              </a:r>
              <a:endParaRPr lang="en-US" sz="1600" dirty="0">
                <a:latin typeface="Alexandria" pitchFamily="2" charset="-78"/>
                <a:cs typeface="Alexandria" pitchFamily="2" charset="-78"/>
              </a:endParaRPr>
            </a:p>
          </p:txBody>
        </p:sp>
        <p:sp>
          <p:nvSpPr>
            <p:cNvPr id="8" name="Text 4">
              <a:extLst>
                <a:ext uri="{FF2B5EF4-FFF2-40B4-BE49-F238E27FC236}">
                  <a16:creationId xmlns:a16="http://schemas.microsoft.com/office/drawing/2014/main" id="{1419342C-CC69-8FDD-8ADF-2E03B598F060}"/>
                </a:ext>
              </a:extLst>
            </p:cNvPr>
            <p:cNvSpPr/>
            <p:nvPr/>
          </p:nvSpPr>
          <p:spPr>
            <a:xfrm>
              <a:off x="7536418" y="2662476"/>
              <a:ext cx="6124694" cy="635079"/>
            </a:xfrm>
            <a:prstGeom prst="rect">
              <a:avLst/>
            </a:prstGeom>
            <a:noFill/>
            <a:ln/>
          </p:spPr>
          <p:txBody>
            <a:bodyPr wrap="square" lIns="0" tIns="0" rIns="0" bIns="0" rtlCol="0" anchor="t"/>
            <a:lstStyle/>
            <a:p>
              <a:pPr marL="0" indent="0" algn="just" rtl="1">
                <a:lnSpc>
                  <a:spcPts val="2500"/>
                </a:lnSpc>
                <a:buNone/>
              </a:pPr>
              <a:r>
                <a:rPr lang="en-US" sz="1600" b="1" dirty="0">
                  <a:solidFill>
                    <a:srgbClr val="49495A"/>
                  </a:solidFill>
                  <a:latin typeface="Alexandria" pitchFamily="2" charset="-78"/>
                  <a:ea typeface="Open Sans" pitchFamily="34" charset="-122"/>
                  <a:cs typeface="Alexandria" pitchFamily="2" charset="-78"/>
                </a:rPr>
                <a:t>الحل:</a:t>
              </a:r>
              <a:r>
                <a:rPr lang="en-US" sz="1600" dirty="0">
                  <a:solidFill>
                    <a:srgbClr val="49495A"/>
                  </a:solidFill>
                  <a:latin typeface="Alexandria" pitchFamily="2" charset="-78"/>
                  <a:ea typeface="Open Sans" pitchFamily="34" charset="-122"/>
                  <a:cs typeface="Alexandria" pitchFamily="2" charset="-78"/>
                </a:rPr>
                <a:t> استخدم معايير اختيار واضحة وركز على الدراسات الأكثر صلة وحداثة. استخدم أدوات التلخيص الذكية لتوفير الوقت.</a:t>
              </a:r>
              <a:endParaRPr lang="en-US" sz="1600" dirty="0">
                <a:latin typeface="Alexandria" pitchFamily="2" charset="-78"/>
                <a:cs typeface="Alexandria" pitchFamily="2" charset="-78"/>
              </a:endParaRPr>
            </a:p>
          </p:txBody>
        </p:sp>
        <p:sp>
          <p:nvSpPr>
            <p:cNvPr id="9" name="Shape 5">
              <a:extLst>
                <a:ext uri="{FF2B5EF4-FFF2-40B4-BE49-F238E27FC236}">
                  <a16:creationId xmlns:a16="http://schemas.microsoft.com/office/drawing/2014/main" id="{D3691141-F498-98C2-7ABC-94A286CE5A04}"/>
                </a:ext>
              </a:extLst>
            </p:cNvPr>
            <p:cNvSpPr/>
            <p:nvPr/>
          </p:nvSpPr>
          <p:spPr>
            <a:xfrm>
              <a:off x="770930" y="3892748"/>
              <a:ext cx="6521410" cy="1461016"/>
            </a:xfrm>
            <a:prstGeom prst="roundRect">
              <a:avLst>
                <a:gd name="adj" fmla="val 2038"/>
              </a:avLst>
            </a:prstGeom>
            <a:solidFill>
              <a:srgbClr val="EAE8F3"/>
            </a:solidFill>
            <a:ln/>
          </p:spPr>
          <p:txBody>
            <a:bodyPr/>
            <a:lstStyle/>
            <a:p>
              <a:pPr algn="just"/>
              <a:endParaRPr lang="en-US" sz="1600">
                <a:latin typeface="Alexandria" pitchFamily="2" charset="-78"/>
                <a:cs typeface="Alexandria" pitchFamily="2" charset="-78"/>
              </a:endParaRPr>
            </a:p>
          </p:txBody>
        </p:sp>
        <p:sp>
          <p:nvSpPr>
            <p:cNvPr id="10" name="Text 6">
              <a:extLst>
                <a:ext uri="{FF2B5EF4-FFF2-40B4-BE49-F238E27FC236}">
                  <a16:creationId xmlns:a16="http://schemas.microsoft.com/office/drawing/2014/main" id="{7732BF96-35CC-8FD3-2331-BFAC951B8520}"/>
                </a:ext>
              </a:extLst>
            </p:cNvPr>
            <p:cNvSpPr/>
            <p:nvPr/>
          </p:nvSpPr>
          <p:spPr>
            <a:xfrm>
              <a:off x="4613077" y="4091107"/>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التحدي: تعارض النتائج</a:t>
              </a:r>
              <a:endParaRPr lang="en-US" sz="1600" dirty="0">
                <a:latin typeface="Alexandria" pitchFamily="2" charset="-78"/>
                <a:cs typeface="Alexandria" pitchFamily="2" charset="-78"/>
              </a:endParaRPr>
            </a:p>
          </p:txBody>
        </p:sp>
        <p:sp>
          <p:nvSpPr>
            <p:cNvPr id="11" name="Text 7">
              <a:extLst>
                <a:ext uri="{FF2B5EF4-FFF2-40B4-BE49-F238E27FC236}">
                  <a16:creationId xmlns:a16="http://schemas.microsoft.com/office/drawing/2014/main" id="{1D004D37-E853-6E0C-83A7-40B687750B74}"/>
                </a:ext>
              </a:extLst>
            </p:cNvPr>
            <p:cNvSpPr/>
            <p:nvPr/>
          </p:nvSpPr>
          <p:spPr>
            <a:xfrm>
              <a:off x="969288" y="4520327"/>
              <a:ext cx="6124694" cy="635079"/>
            </a:xfrm>
            <a:prstGeom prst="rect">
              <a:avLst/>
            </a:prstGeom>
            <a:noFill/>
            <a:ln/>
          </p:spPr>
          <p:txBody>
            <a:bodyPr wrap="square" lIns="0" tIns="0" rIns="0" bIns="0" rtlCol="0" anchor="t"/>
            <a:lstStyle/>
            <a:p>
              <a:pPr marL="0" indent="0" algn="just" rtl="1">
                <a:lnSpc>
                  <a:spcPts val="2500"/>
                </a:lnSpc>
                <a:buNone/>
              </a:pPr>
              <a:r>
                <a:rPr lang="en-US" sz="1600" b="1" dirty="0">
                  <a:solidFill>
                    <a:srgbClr val="49495A"/>
                  </a:solidFill>
                  <a:latin typeface="Alexandria" pitchFamily="2" charset="-78"/>
                  <a:ea typeface="Open Sans" pitchFamily="34" charset="-122"/>
                  <a:cs typeface="Alexandria" pitchFamily="2" charset="-78"/>
                </a:rPr>
                <a:t>الحل:</a:t>
              </a:r>
              <a:r>
                <a:rPr lang="en-US" sz="1600" dirty="0">
                  <a:solidFill>
                    <a:srgbClr val="49495A"/>
                  </a:solidFill>
                  <a:latin typeface="Alexandria" pitchFamily="2" charset="-78"/>
                  <a:ea typeface="Open Sans" pitchFamily="34" charset="-122"/>
                  <a:cs typeface="Alexandria" pitchFamily="2" charset="-78"/>
                </a:rPr>
                <a:t> حلل أسباب التعارض (اختلاف المنهجية، العينة، السياق). اعرض وجهات النظر المختلفة بموضوعية.</a:t>
              </a:r>
              <a:endParaRPr lang="en-US" sz="1600" dirty="0">
                <a:latin typeface="Alexandria" pitchFamily="2" charset="-78"/>
                <a:cs typeface="Alexandria" pitchFamily="2" charset="-78"/>
              </a:endParaRPr>
            </a:p>
          </p:txBody>
        </p:sp>
        <p:sp>
          <p:nvSpPr>
            <p:cNvPr id="12" name="Shape 8">
              <a:extLst>
                <a:ext uri="{FF2B5EF4-FFF2-40B4-BE49-F238E27FC236}">
                  <a16:creationId xmlns:a16="http://schemas.microsoft.com/office/drawing/2014/main" id="{7C6978FD-2C21-53E8-09FE-63D5DE3F1AD4}"/>
                </a:ext>
              </a:extLst>
            </p:cNvPr>
            <p:cNvSpPr/>
            <p:nvPr/>
          </p:nvSpPr>
          <p:spPr>
            <a:xfrm>
              <a:off x="7338060" y="5750600"/>
              <a:ext cx="6521410" cy="1461016"/>
            </a:xfrm>
            <a:prstGeom prst="rect">
              <a:avLst/>
            </a:prstGeom>
            <a:solidFill>
              <a:srgbClr val="EAE8F3"/>
            </a:solidFill>
            <a:ln/>
          </p:spPr>
          <p:txBody>
            <a:bodyPr/>
            <a:lstStyle/>
            <a:p>
              <a:pPr algn="just"/>
              <a:endParaRPr lang="en-US" sz="1600">
                <a:latin typeface="Alexandria" pitchFamily="2" charset="-78"/>
                <a:cs typeface="Alexandria" pitchFamily="2" charset="-78"/>
              </a:endParaRPr>
            </a:p>
          </p:txBody>
        </p:sp>
        <p:sp>
          <p:nvSpPr>
            <p:cNvPr id="13" name="Text 9">
              <a:extLst>
                <a:ext uri="{FF2B5EF4-FFF2-40B4-BE49-F238E27FC236}">
                  <a16:creationId xmlns:a16="http://schemas.microsoft.com/office/drawing/2014/main" id="{ED89A3A9-645D-D374-269D-643F12BB09F3}"/>
                </a:ext>
              </a:extLst>
            </p:cNvPr>
            <p:cNvSpPr/>
            <p:nvPr/>
          </p:nvSpPr>
          <p:spPr>
            <a:xfrm>
              <a:off x="7536418" y="5948958"/>
              <a:ext cx="3917037"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التحدي: نقص الدراسات في مجال معين</a:t>
              </a:r>
              <a:endParaRPr lang="en-US" sz="1600" dirty="0">
                <a:latin typeface="Alexandria" pitchFamily="2" charset="-78"/>
                <a:cs typeface="Alexandria" pitchFamily="2" charset="-78"/>
              </a:endParaRPr>
            </a:p>
          </p:txBody>
        </p:sp>
        <p:sp>
          <p:nvSpPr>
            <p:cNvPr id="14" name="Text 10">
              <a:extLst>
                <a:ext uri="{FF2B5EF4-FFF2-40B4-BE49-F238E27FC236}">
                  <a16:creationId xmlns:a16="http://schemas.microsoft.com/office/drawing/2014/main" id="{94792D1F-7C37-CD0E-89D3-EF18D213B7C2}"/>
                </a:ext>
              </a:extLst>
            </p:cNvPr>
            <p:cNvSpPr/>
            <p:nvPr/>
          </p:nvSpPr>
          <p:spPr>
            <a:xfrm>
              <a:off x="7536418" y="6378178"/>
              <a:ext cx="6124694" cy="635079"/>
            </a:xfrm>
            <a:prstGeom prst="rect">
              <a:avLst/>
            </a:prstGeom>
            <a:noFill/>
            <a:ln/>
          </p:spPr>
          <p:txBody>
            <a:bodyPr wrap="square" lIns="0" tIns="0" rIns="0" bIns="0" rtlCol="0" anchor="t"/>
            <a:lstStyle/>
            <a:p>
              <a:pPr marL="0" indent="0" algn="just" rtl="1">
                <a:lnSpc>
                  <a:spcPts val="2500"/>
                </a:lnSpc>
                <a:buNone/>
              </a:pPr>
              <a:r>
                <a:rPr lang="en-US" sz="1600" b="1" dirty="0">
                  <a:solidFill>
                    <a:srgbClr val="49495A"/>
                  </a:solidFill>
                  <a:latin typeface="Alexandria" pitchFamily="2" charset="-78"/>
                  <a:ea typeface="Open Sans" pitchFamily="34" charset="-122"/>
                  <a:cs typeface="Alexandria" pitchFamily="2" charset="-78"/>
                </a:rPr>
                <a:t>الحل:</a:t>
              </a:r>
              <a:r>
                <a:rPr lang="en-US" sz="1600" dirty="0">
                  <a:solidFill>
                    <a:srgbClr val="49495A"/>
                  </a:solidFill>
                  <a:latin typeface="Alexandria" pitchFamily="2" charset="-78"/>
                  <a:ea typeface="Open Sans" pitchFamily="34" charset="-122"/>
                  <a:cs typeface="Alexandria" pitchFamily="2" charset="-78"/>
                </a:rPr>
                <a:t> وسّع نطاق البحث ليشمل مجالات ذات صلة. استخدم هذا النقص كمبرر لأهمية دراستك.</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7526871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114378-BC80-D387-28FC-8C2314F2669E}"/>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6DB47311-9371-E9BB-3CB1-B9C704E96F4C}"/>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5DB610A-C828-28DA-5143-42BD79E95EF5}"/>
              </a:ext>
            </a:extLst>
          </p:cNvPr>
          <p:cNvSpPr/>
          <p:nvPr/>
        </p:nvSpPr>
        <p:spPr>
          <a:xfrm>
            <a:off x="216348"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3023C64-878F-5F75-FC1C-6F02D487DF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FEFD925-D6FA-FD0B-14C5-FE1B0541BEC7}"/>
              </a:ext>
            </a:extLst>
          </p:cNvPr>
          <p:cNvSpPr txBox="1"/>
          <p:nvPr/>
        </p:nvSpPr>
        <p:spPr>
          <a:xfrm>
            <a:off x="2601667" y="282079"/>
            <a:ext cx="7233710"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الأخطاء الشائعة في مراجعة الأدبيات</a:t>
            </a:r>
          </a:p>
        </p:txBody>
      </p:sp>
      <p:grpSp>
        <p:nvGrpSpPr>
          <p:cNvPr id="6" name="Group 5">
            <a:extLst>
              <a:ext uri="{FF2B5EF4-FFF2-40B4-BE49-F238E27FC236}">
                <a16:creationId xmlns:a16="http://schemas.microsoft.com/office/drawing/2014/main" id="{13E306B2-0E34-63A4-180C-DB3BC58A049B}"/>
              </a:ext>
            </a:extLst>
          </p:cNvPr>
          <p:cNvGrpSpPr/>
          <p:nvPr/>
        </p:nvGrpSpPr>
        <p:grpSpPr>
          <a:xfrm>
            <a:off x="381196" y="1790075"/>
            <a:ext cx="11231196" cy="3521875"/>
            <a:chOff x="793790" y="3182064"/>
            <a:chExt cx="13042821" cy="2981564"/>
          </a:xfrm>
        </p:grpSpPr>
        <p:sp>
          <p:nvSpPr>
            <p:cNvPr id="7" name="Shape 1">
              <a:extLst>
                <a:ext uri="{FF2B5EF4-FFF2-40B4-BE49-F238E27FC236}">
                  <a16:creationId xmlns:a16="http://schemas.microsoft.com/office/drawing/2014/main" id="{65A0BB73-A3BA-A97F-8A46-2F9E3178FACA}"/>
                </a:ext>
              </a:extLst>
            </p:cNvPr>
            <p:cNvSpPr/>
            <p:nvPr/>
          </p:nvSpPr>
          <p:spPr>
            <a:xfrm>
              <a:off x="8048149" y="3182064"/>
              <a:ext cx="5788462" cy="248007"/>
            </a:xfrm>
            <a:prstGeom prst="roundRect">
              <a:avLst>
                <a:gd name="adj" fmla="val 12004"/>
              </a:avLst>
            </a:prstGeom>
            <a:solidFill>
              <a:srgbClr val="EAE8F3"/>
            </a:solidFill>
            <a:ln/>
          </p:spPr>
          <p:txBody>
            <a:bodyPr/>
            <a:lstStyle/>
            <a:p>
              <a:pPr algn="just"/>
              <a:endParaRPr lang="en-US" sz="1600">
                <a:latin typeface="Alexandria" pitchFamily="2" charset="-78"/>
                <a:cs typeface="Alexandria" pitchFamily="2" charset="-78"/>
              </a:endParaRPr>
            </a:p>
          </p:txBody>
        </p:sp>
        <p:pic>
          <p:nvPicPr>
            <p:cNvPr id="8" name="Image 0" descr="preencoded.png">
              <a:extLst>
                <a:ext uri="{FF2B5EF4-FFF2-40B4-BE49-F238E27FC236}">
                  <a16:creationId xmlns:a16="http://schemas.microsoft.com/office/drawing/2014/main" id="{895BF562-F670-B931-4966-76AA06292F86}"/>
                </a:ext>
              </a:extLst>
            </p:cNvPr>
            <p:cNvPicPr>
              <a:picLocks noChangeAspect="1"/>
            </p:cNvPicPr>
            <p:nvPr/>
          </p:nvPicPr>
          <p:blipFill>
            <a:blip r:embed="rId3"/>
            <a:stretch>
              <a:fillRect/>
            </a:stretch>
          </p:blipFill>
          <p:spPr>
            <a:xfrm>
              <a:off x="11810762" y="3182064"/>
              <a:ext cx="2025848" cy="248007"/>
            </a:xfrm>
            <a:prstGeom prst="rect">
              <a:avLst/>
            </a:prstGeom>
          </p:spPr>
        </p:pic>
        <p:sp>
          <p:nvSpPr>
            <p:cNvPr id="9" name="Text 2">
              <a:extLst>
                <a:ext uri="{FF2B5EF4-FFF2-40B4-BE49-F238E27FC236}">
                  <a16:creationId xmlns:a16="http://schemas.microsoft.com/office/drawing/2014/main" id="{A4AB78E8-6CA0-2441-1B08-5F9959116760}"/>
                </a:ext>
              </a:extLst>
            </p:cNvPr>
            <p:cNvSpPr/>
            <p:nvPr/>
          </p:nvSpPr>
          <p:spPr>
            <a:xfrm>
              <a:off x="7439263" y="3182064"/>
              <a:ext cx="460058" cy="248007"/>
            </a:xfrm>
            <a:prstGeom prst="rect">
              <a:avLst/>
            </a:prstGeom>
            <a:noFill/>
            <a:ln/>
          </p:spPr>
          <p:txBody>
            <a:bodyPr wrap="none" lIns="0" tIns="0" rIns="0" bIns="0" rtlCol="0" anchor="t"/>
            <a:lstStyle/>
            <a:p>
              <a:pPr marL="0" indent="0" algn="just" rtl="1">
                <a:lnSpc>
                  <a:spcPts val="1950"/>
                </a:lnSpc>
                <a:buNone/>
              </a:pPr>
              <a:r>
                <a:rPr lang="en-US" sz="1600" dirty="0">
                  <a:solidFill>
                    <a:srgbClr val="49495A"/>
                  </a:solidFill>
                  <a:latin typeface="Alexandria" pitchFamily="2" charset="-78"/>
                  <a:ea typeface="Libre Baskerville" pitchFamily="34" charset="-122"/>
                  <a:cs typeface="Alexandria" pitchFamily="2" charset="-78"/>
                </a:rPr>
                <a:t>35%</a:t>
              </a:r>
              <a:endParaRPr lang="en-US" sz="1600" dirty="0">
                <a:latin typeface="Alexandria" pitchFamily="2" charset="-78"/>
                <a:cs typeface="Alexandria" pitchFamily="2" charset="-78"/>
              </a:endParaRPr>
            </a:p>
          </p:txBody>
        </p:sp>
        <p:sp>
          <p:nvSpPr>
            <p:cNvPr id="10" name="Text 3">
              <a:extLst>
                <a:ext uri="{FF2B5EF4-FFF2-40B4-BE49-F238E27FC236}">
                  <a16:creationId xmlns:a16="http://schemas.microsoft.com/office/drawing/2014/main" id="{3211DF6E-67DD-733C-9792-D2C1948B6FB9}"/>
                </a:ext>
              </a:extLst>
            </p:cNvPr>
            <p:cNvSpPr/>
            <p:nvPr/>
          </p:nvSpPr>
          <p:spPr>
            <a:xfrm>
              <a:off x="11355705" y="3678079"/>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التلخيص دون تحليل</a:t>
              </a:r>
              <a:endParaRPr lang="en-US" sz="1600" dirty="0">
                <a:latin typeface="Alexandria" pitchFamily="2" charset="-78"/>
                <a:cs typeface="Alexandria" pitchFamily="2" charset="-78"/>
              </a:endParaRPr>
            </a:p>
          </p:txBody>
        </p:sp>
        <p:sp>
          <p:nvSpPr>
            <p:cNvPr id="11" name="Text 4">
              <a:extLst>
                <a:ext uri="{FF2B5EF4-FFF2-40B4-BE49-F238E27FC236}">
                  <a16:creationId xmlns:a16="http://schemas.microsoft.com/office/drawing/2014/main" id="{250A227F-5712-33E7-5733-E469D8512D78}"/>
                </a:ext>
              </a:extLst>
            </p:cNvPr>
            <p:cNvSpPr/>
            <p:nvPr/>
          </p:nvSpPr>
          <p:spPr>
            <a:xfrm>
              <a:off x="7439263" y="4107299"/>
              <a:ext cx="6397347"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مجرد سرد الدراسات دون تحليل نقدي</a:t>
              </a:r>
              <a:endParaRPr lang="en-US" sz="1600" dirty="0">
                <a:latin typeface="Alexandria" pitchFamily="2" charset="-78"/>
                <a:cs typeface="Alexandria" pitchFamily="2" charset="-78"/>
              </a:endParaRPr>
            </a:p>
          </p:txBody>
        </p:sp>
        <p:sp>
          <p:nvSpPr>
            <p:cNvPr id="12" name="Shape 5">
              <a:extLst>
                <a:ext uri="{FF2B5EF4-FFF2-40B4-BE49-F238E27FC236}">
                  <a16:creationId xmlns:a16="http://schemas.microsoft.com/office/drawing/2014/main" id="{1794B58D-34C0-A561-8C28-F5AEE16BC48F}"/>
                </a:ext>
              </a:extLst>
            </p:cNvPr>
            <p:cNvSpPr/>
            <p:nvPr/>
          </p:nvSpPr>
          <p:spPr>
            <a:xfrm>
              <a:off x="1412200" y="3182064"/>
              <a:ext cx="5779056" cy="248007"/>
            </a:xfrm>
            <a:prstGeom prst="roundRect">
              <a:avLst>
                <a:gd name="adj" fmla="val 12004"/>
              </a:avLst>
            </a:prstGeom>
            <a:solidFill>
              <a:srgbClr val="EAE8F3"/>
            </a:solidFill>
            <a:ln/>
          </p:spPr>
          <p:txBody>
            <a:bodyPr/>
            <a:lstStyle/>
            <a:p>
              <a:pPr algn="just"/>
              <a:endParaRPr lang="en-US" sz="1600">
                <a:latin typeface="Alexandria" pitchFamily="2" charset="-78"/>
                <a:cs typeface="Alexandria" pitchFamily="2" charset="-78"/>
              </a:endParaRPr>
            </a:p>
          </p:txBody>
        </p:sp>
        <p:pic>
          <p:nvPicPr>
            <p:cNvPr id="13" name="Image 1" descr="preencoded.png">
              <a:extLst>
                <a:ext uri="{FF2B5EF4-FFF2-40B4-BE49-F238E27FC236}">
                  <a16:creationId xmlns:a16="http://schemas.microsoft.com/office/drawing/2014/main" id="{B6E5F429-95FC-C117-04C8-C4D89C86384C}"/>
                </a:ext>
              </a:extLst>
            </p:cNvPr>
            <p:cNvPicPr>
              <a:picLocks noChangeAspect="1"/>
            </p:cNvPicPr>
            <p:nvPr/>
          </p:nvPicPr>
          <p:blipFill>
            <a:blip r:embed="rId4"/>
            <a:stretch>
              <a:fillRect/>
            </a:stretch>
          </p:blipFill>
          <p:spPr>
            <a:xfrm>
              <a:off x="5573197" y="3182064"/>
              <a:ext cx="1618059" cy="248007"/>
            </a:xfrm>
            <a:prstGeom prst="rect">
              <a:avLst/>
            </a:prstGeom>
          </p:spPr>
        </p:pic>
        <p:sp>
          <p:nvSpPr>
            <p:cNvPr id="14" name="Text 6">
              <a:extLst>
                <a:ext uri="{FF2B5EF4-FFF2-40B4-BE49-F238E27FC236}">
                  <a16:creationId xmlns:a16="http://schemas.microsoft.com/office/drawing/2014/main" id="{89C3B1CA-9D1D-3F72-CB58-0E4387685D76}"/>
                </a:ext>
              </a:extLst>
            </p:cNvPr>
            <p:cNvSpPr/>
            <p:nvPr/>
          </p:nvSpPr>
          <p:spPr>
            <a:xfrm>
              <a:off x="793790" y="3182064"/>
              <a:ext cx="469583" cy="248007"/>
            </a:xfrm>
            <a:prstGeom prst="rect">
              <a:avLst/>
            </a:prstGeom>
            <a:noFill/>
            <a:ln/>
          </p:spPr>
          <p:txBody>
            <a:bodyPr wrap="none" lIns="0" tIns="0" rIns="0" bIns="0" rtlCol="0" anchor="t"/>
            <a:lstStyle/>
            <a:p>
              <a:pPr marL="0" indent="0" algn="just" rtl="1">
                <a:lnSpc>
                  <a:spcPts val="1950"/>
                </a:lnSpc>
                <a:buNone/>
              </a:pPr>
              <a:r>
                <a:rPr lang="en-US" sz="1600" dirty="0">
                  <a:solidFill>
                    <a:srgbClr val="49495A"/>
                  </a:solidFill>
                  <a:latin typeface="Alexandria" pitchFamily="2" charset="-78"/>
                  <a:ea typeface="Libre Baskerville" pitchFamily="34" charset="-122"/>
                  <a:cs typeface="Alexandria" pitchFamily="2" charset="-78"/>
                </a:rPr>
                <a:t>28%</a:t>
              </a:r>
              <a:endParaRPr lang="en-US" sz="1600" dirty="0">
                <a:latin typeface="Alexandria" pitchFamily="2" charset="-78"/>
                <a:cs typeface="Alexandria" pitchFamily="2" charset="-78"/>
              </a:endParaRPr>
            </a:p>
          </p:txBody>
        </p:sp>
        <p:sp>
          <p:nvSpPr>
            <p:cNvPr id="15" name="Text 7">
              <a:extLst>
                <a:ext uri="{FF2B5EF4-FFF2-40B4-BE49-F238E27FC236}">
                  <a16:creationId xmlns:a16="http://schemas.microsoft.com/office/drawing/2014/main" id="{5515B18E-267D-001C-C7B3-DBF2BF0E21A7}"/>
                </a:ext>
              </a:extLst>
            </p:cNvPr>
            <p:cNvSpPr/>
            <p:nvPr/>
          </p:nvSpPr>
          <p:spPr>
            <a:xfrm>
              <a:off x="4613672" y="3678079"/>
              <a:ext cx="2577584"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الاعتماد على مصادر قديمة</a:t>
              </a:r>
              <a:endParaRPr lang="en-US" sz="1600" dirty="0">
                <a:latin typeface="Alexandria" pitchFamily="2" charset="-78"/>
                <a:cs typeface="Alexandria" pitchFamily="2" charset="-78"/>
              </a:endParaRPr>
            </a:p>
          </p:txBody>
        </p:sp>
        <p:sp>
          <p:nvSpPr>
            <p:cNvPr id="16" name="Text 8">
              <a:extLst>
                <a:ext uri="{FF2B5EF4-FFF2-40B4-BE49-F238E27FC236}">
                  <a16:creationId xmlns:a16="http://schemas.microsoft.com/office/drawing/2014/main" id="{DB49973E-3685-C1E9-539A-6D5902A663C2}"/>
                </a:ext>
              </a:extLst>
            </p:cNvPr>
            <p:cNvSpPr/>
            <p:nvPr/>
          </p:nvSpPr>
          <p:spPr>
            <a:xfrm>
              <a:off x="793790" y="4107299"/>
              <a:ext cx="6397466"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عدم تضمين الأبحاث الحديثة</a:t>
              </a:r>
              <a:endParaRPr lang="en-US" sz="1600" dirty="0">
                <a:latin typeface="Alexandria" pitchFamily="2" charset="-78"/>
                <a:cs typeface="Alexandria" pitchFamily="2" charset="-78"/>
              </a:endParaRPr>
            </a:p>
          </p:txBody>
        </p:sp>
        <p:sp>
          <p:nvSpPr>
            <p:cNvPr id="17" name="Shape 9">
              <a:extLst>
                <a:ext uri="{FF2B5EF4-FFF2-40B4-BE49-F238E27FC236}">
                  <a16:creationId xmlns:a16="http://schemas.microsoft.com/office/drawing/2014/main" id="{CA807034-4DB0-CDCA-2731-CF89C89DFACA}"/>
                </a:ext>
              </a:extLst>
            </p:cNvPr>
            <p:cNvSpPr/>
            <p:nvPr/>
          </p:nvSpPr>
          <p:spPr>
            <a:xfrm>
              <a:off x="8060055" y="4920853"/>
              <a:ext cx="5776555" cy="248007"/>
            </a:xfrm>
            <a:prstGeom prst="roundRect">
              <a:avLst>
                <a:gd name="adj" fmla="val 12004"/>
              </a:avLst>
            </a:prstGeom>
            <a:solidFill>
              <a:srgbClr val="EAE8F3"/>
            </a:solidFill>
            <a:ln/>
          </p:spPr>
          <p:txBody>
            <a:bodyPr/>
            <a:lstStyle/>
            <a:p>
              <a:pPr algn="just"/>
              <a:endParaRPr lang="en-US" sz="1600">
                <a:latin typeface="Alexandria" pitchFamily="2" charset="-78"/>
                <a:cs typeface="Alexandria" pitchFamily="2" charset="-78"/>
              </a:endParaRPr>
            </a:p>
          </p:txBody>
        </p:sp>
        <p:pic>
          <p:nvPicPr>
            <p:cNvPr id="18" name="Image 2" descr="preencoded.png">
              <a:extLst>
                <a:ext uri="{FF2B5EF4-FFF2-40B4-BE49-F238E27FC236}">
                  <a16:creationId xmlns:a16="http://schemas.microsoft.com/office/drawing/2014/main" id="{3F4DAC57-866F-E2BD-BA9A-6C62A991636B}"/>
                </a:ext>
              </a:extLst>
            </p:cNvPr>
            <p:cNvPicPr>
              <a:picLocks noChangeAspect="1"/>
            </p:cNvPicPr>
            <p:nvPr/>
          </p:nvPicPr>
          <p:blipFill>
            <a:blip r:embed="rId5"/>
            <a:stretch>
              <a:fillRect/>
            </a:stretch>
          </p:blipFill>
          <p:spPr>
            <a:xfrm>
              <a:off x="12565856" y="4920853"/>
              <a:ext cx="1270754" cy="248007"/>
            </a:xfrm>
            <a:prstGeom prst="rect">
              <a:avLst/>
            </a:prstGeom>
          </p:spPr>
        </p:pic>
        <p:sp>
          <p:nvSpPr>
            <p:cNvPr id="19" name="Text 10">
              <a:extLst>
                <a:ext uri="{FF2B5EF4-FFF2-40B4-BE49-F238E27FC236}">
                  <a16:creationId xmlns:a16="http://schemas.microsoft.com/office/drawing/2014/main" id="{139C2EC4-5D0F-B532-F2D5-DB55706B3A10}"/>
                </a:ext>
              </a:extLst>
            </p:cNvPr>
            <p:cNvSpPr/>
            <p:nvPr/>
          </p:nvSpPr>
          <p:spPr>
            <a:xfrm>
              <a:off x="7439263" y="4920853"/>
              <a:ext cx="471964" cy="248007"/>
            </a:xfrm>
            <a:prstGeom prst="rect">
              <a:avLst/>
            </a:prstGeom>
            <a:noFill/>
            <a:ln/>
          </p:spPr>
          <p:txBody>
            <a:bodyPr wrap="none" lIns="0" tIns="0" rIns="0" bIns="0" rtlCol="0" anchor="t"/>
            <a:lstStyle/>
            <a:p>
              <a:pPr marL="0" indent="0" algn="just" rtl="1">
                <a:lnSpc>
                  <a:spcPts val="1950"/>
                </a:lnSpc>
                <a:buNone/>
              </a:pPr>
              <a:r>
                <a:rPr lang="en-US" sz="1600" dirty="0">
                  <a:solidFill>
                    <a:srgbClr val="49495A"/>
                  </a:solidFill>
                  <a:latin typeface="Alexandria" pitchFamily="2" charset="-78"/>
                  <a:ea typeface="Libre Baskerville" pitchFamily="34" charset="-122"/>
                  <a:cs typeface="Alexandria" pitchFamily="2" charset="-78"/>
                </a:rPr>
                <a:t>22%</a:t>
              </a:r>
              <a:endParaRPr lang="en-US" sz="1600" dirty="0">
                <a:latin typeface="Alexandria" pitchFamily="2" charset="-78"/>
                <a:cs typeface="Alexandria" pitchFamily="2" charset="-78"/>
              </a:endParaRPr>
            </a:p>
          </p:txBody>
        </p:sp>
        <p:sp>
          <p:nvSpPr>
            <p:cNvPr id="20" name="Text 11">
              <a:extLst>
                <a:ext uri="{FF2B5EF4-FFF2-40B4-BE49-F238E27FC236}">
                  <a16:creationId xmlns:a16="http://schemas.microsoft.com/office/drawing/2014/main" id="{635384F4-0AC9-F9A8-4929-1C325B968DA2}"/>
                </a:ext>
              </a:extLst>
            </p:cNvPr>
            <p:cNvSpPr/>
            <p:nvPr/>
          </p:nvSpPr>
          <p:spPr>
            <a:xfrm>
              <a:off x="11355705" y="5416867"/>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نقص الموضوعية</a:t>
              </a:r>
              <a:endParaRPr lang="en-US" sz="1600" dirty="0">
                <a:latin typeface="Alexandria" pitchFamily="2" charset="-78"/>
                <a:cs typeface="Alexandria" pitchFamily="2" charset="-78"/>
              </a:endParaRPr>
            </a:p>
          </p:txBody>
        </p:sp>
        <p:sp>
          <p:nvSpPr>
            <p:cNvPr id="21" name="Text 12">
              <a:extLst>
                <a:ext uri="{FF2B5EF4-FFF2-40B4-BE49-F238E27FC236}">
                  <a16:creationId xmlns:a16="http://schemas.microsoft.com/office/drawing/2014/main" id="{D4A74F38-4A8A-9CBC-8C5C-B369972B5750}"/>
                </a:ext>
              </a:extLst>
            </p:cNvPr>
            <p:cNvSpPr/>
            <p:nvPr/>
          </p:nvSpPr>
          <p:spPr>
            <a:xfrm>
              <a:off x="7439263" y="5846088"/>
              <a:ext cx="6397347"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التحيز في اختيار أو عرض الدراسات</a:t>
              </a:r>
              <a:endParaRPr lang="en-US" sz="1600" dirty="0">
                <a:latin typeface="Alexandria" pitchFamily="2" charset="-78"/>
                <a:cs typeface="Alexandria" pitchFamily="2" charset="-78"/>
              </a:endParaRPr>
            </a:p>
          </p:txBody>
        </p:sp>
        <p:sp>
          <p:nvSpPr>
            <p:cNvPr id="22" name="Shape 13">
              <a:extLst>
                <a:ext uri="{FF2B5EF4-FFF2-40B4-BE49-F238E27FC236}">
                  <a16:creationId xmlns:a16="http://schemas.microsoft.com/office/drawing/2014/main" id="{0DD220B4-81DB-61A7-74EC-A50B7B7A6200}"/>
                </a:ext>
              </a:extLst>
            </p:cNvPr>
            <p:cNvSpPr/>
            <p:nvPr/>
          </p:nvSpPr>
          <p:spPr>
            <a:xfrm>
              <a:off x="1360527" y="4920853"/>
              <a:ext cx="5830729" cy="248007"/>
            </a:xfrm>
            <a:prstGeom prst="roundRect">
              <a:avLst>
                <a:gd name="adj" fmla="val 12004"/>
              </a:avLst>
            </a:prstGeom>
            <a:solidFill>
              <a:srgbClr val="EAE8F3"/>
            </a:solidFill>
            <a:ln/>
          </p:spPr>
          <p:txBody>
            <a:bodyPr/>
            <a:lstStyle/>
            <a:p>
              <a:pPr algn="just"/>
              <a:endParaRPr lang="en-US" sz="1600">
                <a:latin typeface="Alexandria" pitchFamily="2" charset="-78"/>
                <a:cs typeface="Alexandria" pitchFamily="2" charset="-78"/>
              </a:endParaRPr>
            </a:p>
          </p:txBody>
        </p:sp>
        <p:pic>
          <p:nvPicPr>
            <p:cNvPr id="24" name="Image 3" descr="preencoded.png">
              <a:extLst>
                <a:ext uri="{FF2B5EF4-FFF2-40B4-BE49-F238E27FC236}">
                  <a16:creationId xmlns:a16="http://schemas.microsoft.com/office/drawing/2014/main" id="{AD21CF60-9B3F-D850-249F-7FCDAE1F7EB0}"/>
                </a:ext>
              </a:extLst>
            </p:cNvPr>
            <p:cNvPicPr>
              <a:picLocks noChangeAspect="1"/>
            </p:cNvPicPr>
            <p:nvPr/>
          </p:nvPicPr>
          <p:blipFill>
            <a:blip r:embed="rId6"/>
            <a:stretch>
              <a:fillRect/>
            </a:stretch>
          </p:blipFill>
          <p:spPr>
            <a:xfrm>
              <a:off x="6316742" y="4920853"/>
              <a:ext cx="874514" cy="248007"/>
            </a:xfrm>
            <a:prstGeom prst="rect">
              <a:avLst/>
            </a:prstGeom>
          </p:spPr>
        </p:pic>
        <p:sp>
          <p:nvSpPr>
            <p:cNvPr id="26" name="Text 14">
              <a:extLst>
                <a:ext uri="{FF2B5EF4-FFF2-40B4-BE49-F238E27FC236}">
                  <a16:creationId xmlns:a16="http://schemas.microsoft.com/office/drawing/2014/main" id="{FD7F5E83-F175-00F3-CB98-A9895D4BB5AA}"/>
                </a:ext>
              </a:extLst>
            </p:cNvPr>
            <p:cNvSpPr/>
            <p:nvPr/>
          </p:nvSpPr>
          <p:spPr>
            <a:xfrm>
              <a:off x="793790" y="4920853"/>
              <a:ext cx="417909" cy="248007"/>
            </a:xfrm>
            <a:prstGeom prst="rect">
              <a:avLst/>
            </a:prstGeom>
            <a:noFill/>
            <a:ln/>
          </p:spPr>
          <p:txBody>
            <a:bodyPr wrap="none" lIns="0" tIns="0" rIns="0" bIns="0" rtlCol="0" anchor="t"/>
            <a:lstStyle/>
            <a:p>
              <a:pPr marL="0" indent="0" algn="just" rtl="1">
                <a:lnSpc>
                  <a:spcPts val="1950"/>
                </a:lnSpc>
                <a:buNone/>
              </a:pPr>
              <a:r>
                <a:rPr lang="en-US" sz="1600" dirty="0">
                  <a:solidFill>
                    <a:srgbClr val="49495A"/>
                  </a:solidFill>
                  <a:latin typeface="Alexandria" pitchFamily="2" charset="-78"/>
                  <a:ea typeface="Libre Baskerville" pitchFamily="34" charset="-122"/>
                  <a:cs typeface="Alexandria" pitchFamily="2" charset="-78"/>
                </a:rPr>
                <a:t>15%</a:t>
              </a:r>
              <a:endParaRPr lang="en-US" sz="1600" dirty="0">
                <a:latin typeface="Alexandria" pitchFamily="2" charset="-78"/>
                <a:cs typeface="Alexandria" pitchFamily="2" charset="-78"/>
              </a:endParaRPr>
            </a:p>
          </p:txBody>
        </p:sp>
        <p:sp>
          <p:nvSpPr>
            <p:cNvPr id="27" name="Text 15">
              <a:extLst>
                <a:ext uri="{FF2B5EF4-FFF2-40B4-BE49-F238E27FC236}">
                  <a16:creationId xmlns:a16="http://schemas.microsoft.com/office/drawing/2014/main" id="{8FB49A01-BFA4-A15F-ED30-A2756F159669}"/>
                </a:ext>
              </a:extLst>
            </p:cNvPr>
            <p:cNvSpPr/>
            <p:nvPr/>
          </p:nvSpPr>
          <p:spPr>
            <a:xfrm>
              <a:off x="4710351" y="5416867"/>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ضعف التنظيم</a:t>
              </a:r>
              <a:endParaRPr lang="en-US" sz="1600" dirty="0">
                <a:latin typeface="Alexandria" pitchFamily="2" charset="-78"/>
                <a:cs typeface="Alexandria" pitchFamily="2" charset="-78"/>
              </a:endParaRPr>
            </a:p>
          </p:txBody>
        </p:sp>
        <p:sp>
          <p:nvSpPr>
            <p:cNvPr id="28" name="Text 16">
              <a:extLst>
                <a:ext uri="{FF2B5EF4-FFF2-40B4-BE49-F238E27FC236}">
                  <a16:creationId xmlns:a16="http://schemas.microsoft.com/office/drawing/2014/main" id="{6BFB2FEF-020F-81A4-5602-5B3447DC8DE5}"/>
                </a:ext>
              </a:extLst>
            </p:cNvPr>
            <p:cNvSpPr/>
            <p:nvPr/>
          </p:nvSpPr>
          <p:spPr>
            <a:xfrm>
              <a:off x="793790" y="5846088"/>
              <a:ext cx="6397466"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عدم وجود هيكل واضح للمراجعة</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14496713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E0B500-6645-620D-0FDC-69C100CD1A91}"/>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A265E3-9DAF-0F8B-3B50-0D4113566924}"/>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742CB65-C60A-7A55-D12E-7029F8D4EF3C}"/>
              </a:ext>
            </a:extLst>
          </p:cNvPr>
          <p:cNvSpPr/>
          <p:nvPr/>
        </p:nvSpPr>
        <p:spPr>
          <a:xfrm>
            <a:off x="125075" y="1155869"/>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75B57B2-36AF-161F-8C78-C3F5445B4C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EF5BA4E-DA8F-CAF2-D445-CFB9F12A40D8}"/>
              </a:ext>
            </a:extLst>
          </p:cNvPr>
          <p:cNvSpPr txBox="1"/>
          <p:nvPr/>
        </p:nvSpPr>
        <p:spPr>
          <a:xfrm>
            <a:off x="2601667" y="282079"/>
            <a:ext cx="7233710"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الخاتمة</a:t>
            </a:r>
          </a:p>
        </p:txBody>
      </p:sp>
      <p:grpSp>
        <p:nvGrpSpPr>
          <p:cNvPr id="2" name="Group 1">
            <a:extLst>
              <a:ext uri="{FF2B5EF4-FFF2-40B4-BE49-F238E27FC236}">
                <a16:creationId xmlns:a16="http://schemas.microsoft.com/office/drawing/2014/main" id="{21D742D4-8073-FCBA-A8EF-9C294AE2F971}"/>
              </a:ext>
            </a:extLst>
          </p:cNvPr>
          <p:cNvGrpSpPr/>
          <p:nvPr/>
        </p:nvGrpSpPr>
        <p:grpSpPr>
          <a:xfrm>
            <a:off x="367990" y="1527727"/>
            <a:ext cx="11251581" cy="3947522"/>
            <a:chOff x="793790" y="3578900"/>
            <a:chExt cx="13042821" cy="2088713"/>
          </a:xfrm>
        </p:grpSpPr>
        <p:sp>
          <p:nvSpPr>
            <p:cNvPr id="4" name="Shape 1">
              <a:extLst>
                <a:ext uri="{FF2B5EF4-FFF2-40B4-BE49-F238E27FC236}">
                  <a16:creationId xmlns:a16="http://schemas.microsoft.com/office/drawing/2014/main" id="{76EE85F8-2281-1946-C148-5A4D663F18CA}"/>
                </a:ext>
              </a:extLst>
            </p:cNvPr>
            <p:cNvSpPr/>
            <p:nvPr/>
          </p:nvSpPr>
          <p:spPr>
            <a:xfrm>
              <a:off x="793790" y="3578900"/>
              <a:ext cx="13042821" cy="2088713"/>
            </a:xfrm>
            <a:prstGeom prst="roundRect">
              <a:avLst>
                <a:gd name="adj" fmla="val 1425"/>
              </a:avLst>
            </a:prstGeom>
            <a:solidFill>
              <a:srgbClr val="EAE8F3"/>
            </a:solidFill>
            <a:ln/>
          </p:spPr>
          <p:txBody>
            <a:bodyPr/>
            <a:lstStyle/>
            <a:p>
              <a:pPr algn="just"/>
              <a:endParaRPr lang="en-US" sz="1600">
                <a:latin typeface="Alexandria" pitchFamily="2" charset="-78"/>
                <a:cs typeface="Alexandria" pitchFamily="2" charset="-78"/>
              </a:endParaRPr>
            </a:p>
          </p:txBody>
        </p:sp>
        <p:sp>
          <p:nvSpPr>
            <p:cNvPr id="6" name="Shape 2">
              <a:extLst>
                <a:ext uri="{FF2B5EF4-FFF2-40B4-BE49-F238E27FC236}">
                  <a16:creationId xmlns:a16="http://schemas.microsoft.com/office/drawing/2014/main" id="{BB41DB83-702D-730C-63A7-6EA3F5051E1C}"/>
                </a:ext>
              </a:extLst>
            </p:cNvPr>
            <p:cNvSpPr/>
            <p:nvPr/>
          </p:nvSpPr>
          <p:spPr>
            <a:xfrm>
              <a:off x="9489043" y="3578900"/>
              <a:ext cx="4347567" cy="2088713"/>
            </a:xfrm>
            <a:prstGeom prst="rect">
              <a:avLst/>
            </a:prstGeom>
            <a:solidFill>
              <a:srgbClr val="EAE8F3"/>
            </a:solidFill>
            <a:ln/>
          </p:spPr>
          <p:txBody>
            <a:bodyPr/>
            <a:lstStyle/>
            <a:p>
              <a:pPr algn="just"/>
              <a:endParaRPr lang="en-US" sz="1600">
                <a:latin typeface="Alexandria" pitchFamily="2" charset="-78"/>
                <a:cs typeface="Alexandria" pitchFamily="2" charset="-78"/>
              </a:endParaRPr>
            </a:p>
          </p:txBody>
        </p:sp>
        <p:sp>
          <p:nvSpPr>
            <p:cNvPr id="7" name="Shape 3">
              <a:extLst>
                <a:ext uri="{FF2B5EF4-FFF2-40B4-BE49-F238E27FC236}">
                  <a16:creationId xmlns:a16="http://schemas.microsoft.com/office/drawing/2014/main" id="{55C0D865-0CF2-D0EF-F9C0-ED24DD3E49AD}"/>
                </a:ext>
              </a:extLst>
            </p:cNvPr>
            <p:cNvSpPr/>
            <p:nvPr/>
          </p:nvSpPr>
          <p:spPr>
            <a:xfrm>
              <a:off x="9489043" y="3578900"/>
              <a:ext cx="22860" cy="2088713"/>
            </a:xfrm>
            <a:prstGeom prst="roundRect">
              <a:avLst>
                <a:gd name="adj" fmla="val 130232"/>
              </a:avLst>
            </a:prstGeom>
            <a:solidFill>
              <a:srgbClr val="D0CED9"/>
            </a:solidFill>
            <a:ln/>
          </p:spPr>
          <p:txBody>
            <a:bodyPr/>
            <a:lstStyle/>
            <a:p>
              <a:pPr algn="just"/>
              <a:endParaRPr lang="en-US" sz="1600">
                <a:latin typeface="Alexandria" pitchFamily="2" charset="-78"/>
                <a:cs typeface="Alexandria" pitchFamily="2" charset="-78"/>
              </a:endParaRPr>
            </a:p>
          </p:txBody>
        </p:sp>
        <p:sp>
          <p:nvSpPr>
            <p:cNvPr id="8" name="Text 4">
              <a:extLst>
                <a:ext uri="{FF2B5EF4-FFF2-40B4-BE49-F238E27FC236}">
                  <a16:creationId xmlns:a16="http://schemas.microsoft.com/office/drawing/2014/main" id="{A3D39CF0-F5EB-121C-D98F-6DF709389674}"/>
                </a:ext>
              </a:extLst>
            </p:cNvPr>
            <p:cNvSpPr/>
            <p:nvPr/>
          </p:nvSpPr>
          <p:spPr>
            <a:xfrm>
              <a:off x="10885289" y="3777258"/>
              <a:ext cx="2752963"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مفهوم التراث العلمي وأنواعه</a:t>
              </a:r>
              <a:endParaRPr lang="en-US" sz="1600" dirty="0">
                <a:latin typeface="Alexandria" pitchFamily="2" charset="-78"/>
                <a:cs typeface="Alexandria" pitchFamily="2" charset="-78"/>
              </a:endParaRPr>
            </a:p>
          </p:txBody>
        </p:sp>
        <p:sp>
          <p:nvSpPr>
            <p:cNvPr id="9" name="Text 5">
              <a:extLst>
                <a:ext uri="{FF2B5EF4-FFF2-40B4-BE49-F238E27FC236}">
                  <a16:creationId xmlns:a16="http://schemas.microsoft.com/office/drawing/2014/main" id="{B06FD3D5-744E-3AD7-A6CA-35B913F70BA6}"/>
                </a:ext>
              </a:extLst>
            </p:cNvPr>
            <p:cNvSpPr/>
            <p:nvPr/>
          </p:nvSpPr>
          <p:spPr>
            <a:xfrm>
              <a:off x="9985177" y="4206478"/>
              <a:ext cx="3653076"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فهمنا أهمية الأدبيات العلمية وأنواعها المختلفة من مقالات وكتب ورسائل جامعية وتقارير</a:t>
              </a:r>
              <a:endParaRPr lang="en-US" sz="1600" dirty="0">
                <a:latin typeface="Alexandria" pitchFamily="2" charset="-78"/>
                <a:cs typeface="Alexandria" pitchFamily="2" charset="-78"/>
              </a:endParaRPr>
            </a:p>
          </p:txBody>
        </p:sp>
        <p:sp>
          <p:nvSpPr>
            <p:cNvPr id="10" name="Shape 6">
              <a:extLst>
                <a:ext uri="{FF2B5EF4-FFF2-40B4-BE49-F238E27FC236}">
                  <a16:creationId xmlns:a16="http://schemas.microsoft.com/office/drawing/2014/main" id="{94D644A6-8910-8CFD-F481-EC078F846900}"/>
                </a:ext>
              </a:extLst>
            </p:cNvPr>
            <p:cNvSpPr/>
            <p:nvPr/>
          </p:nvSpPr>
          <p:spPr>
            <a:xfrm>
              <a:off x="9241036" y="4375130"/>
              <a:ext cx="496133" cy="496133"/>
            </a:xfrm>
            <a:prstGeom prst="roundRect">
              <a:avLst>
                <a:gd name="adj" fmla="val 6001"/>
              </a:avLst>
            </a:prstGeom>
            <a:solidFill>
              <a:srgbClr val="FBFAFF"/>
            </a:solidFill>
            <a:ln w="22860">
              <a:solidFill>
                <a:srgbClr val="D0CED9"/>
              </a:solidFill>
              <a:prstDash val="solid"/>
            </a:ln>
          </p:spPr>
          <p:txBody>
            <a:bodyPr/>
            <a:lstStyle/>
            <a:p>
              <a:pPr algn="just"/>
              <a:endParaRPr lang="en-US" sz="1600">
                <a:latin typeface="Alexandria" pitchFamily="2" charset="-78"/>
                <a:cs typeface="Alexandria" pitchFamily="2" charset="-78"/>
              </a:endParaRPr>
            </a:p>
          </p:txBody>
        </p:sp>
        <p:pic>
          <p:nvPicPr>
            <p:cNvPr id="11" name="Image 0" descr="preencoded.png">
              <a:extLst>
                <a:ext uri="{FF2B5EF4-FFF2-40B4-BE49-F238E27FC236}">
                  <a16:creationId xmlns:a16="http://schemas.microsoft.com/office/drawing/2014/main" id="{D123BFA3-2F39-502C-F703-B4D2BA8E3D5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365099" y="4499074"/>
              <a:ext cx="248007" cy="248007"/>
            </a:xfrm>
            <a:prstGeom prst="rect">
              <a:avLst/>
            </a:prstGeom>
          </p:spPr>
        </p:pic>
        <p:sp>
          <p:nvSpPr>
            <p:cNvPr id="12" name="Shape 7">
              <a:extLst>
                <a:ext uri="{FF2B5EF4-FFF2-40B4-BE49-F238E27FC236}">
                  <a16:creationId xmlns:a16="http://schemas.microsoft.com/office/drawing/2014/main" id="{B35FC06E-84A5-4ED2-2F3F-8E86C929059F}"/>
                </a:ext>
              </a:extLst>
            </p:cNvPr>
            <p:cNvSpPr/>
            <p:nvPr/>
          </p:nvSpPr>
          <p:spPr>
            <a:xfrm>
              <a:off x="5141476" y="3578900"/>
              <a:ext cx="4347567" cy="2088713"/>
            </a:xfrm>
            <a:prstGeom prst="rect">
              <a:avLst/>
            </a:prstGeom>
            <a:solidFill>
              <a:srgbClr val="EAE8F3"/>
            </a:solidFill>
            <a:ln/>
          </p:spPr>
          <p:txBody>
            <a:bodyPr/>
            <a:lstStyle/>
            <a:p>
              <a:pPr algn="just"/>
              <a:endParaRPr lang="en-US" sz="1600">
                <a:latin typeface="Alexandria" pitchFamily="2" charset="-78"/>
                <a:cs typeface="Alexandria" pitchFamily="2" charset="-78"/>
              </a:endParaRPr>
            </a:p>
          </p:txBody>
        </p:sp>
        <p:sp>
          <p:nvSpPr>
            <p:cNvPr id="13" name="Shape 8">
              <a:extLst>
                <a:ext uri="{FF2B5EF4-FFF2-40B4-BE49-F238E27FC236}">
                  <a16:creationId xmlns:a16="http://schemas.microsoft.com/office/drawing/2014/main" id="{2734E595-A4D7-4E4E-A4FD-E2AF5A1ED230}"/>
                </a:ext>
              </a:extLst>
            </p:cNvPr>
            <p:cNvSpPr/>
            <p:nvPr/>
          </p:nvSpPr>
          <p:spPr>
            <a:xfrm>
              <a:off x="5141476" y="3578900"/>
              <a:ext cx="22860" cy="2088713"/>
            </a:xfrm>
            <a:prstGeom prst="roundRect">
              <a:avLst>
                <a:gd name="adj" fmla="val 130232"/>
              </a:avLst>
            </a:prstGeom>
            <a:solidFill>
              <a:srgbClr val="D0CED9"/>
            </a:solidFill>
            <a:ln/>
          </p:spPr>
          <p:txBody>
            <a:bodyPr/>
            <a:lstStyle/>
            <a:p>
              <a:pPr algn="just"/>
              <a:endParaRPr lang="en-US" sz="1600">
                <a:latin typeface="Alexandria" pitchFamily="2" charset="-78"/>
                <a:cs typeface="Alexandria" pitchFamily="2" charset="-78"/>
              </a:endParaRPr>
            </a:p>
          </p:txBody>
        </p:sp>
        <p:sp>
          <p:nvSpPr>
            <p:cNvPr id="14" name="Text 9">
              <a:extLst>
                <a:ext uri="{FF2B5EF4-FFF2-40B4-BE49-F238E27FC236}">
                  <a16:creationId xmlns:a16="http://schemas.microsoft.com/office/drawing/2014/main" id="{9D57CDB2-65F2-4FC6-5F2B-B1C2B2DF7F20}"/>
                </a:ext>
              </a:extLst>
            </p:cNvPr>
            <p:cNvSpPr/>
            <p:nvPr/>
          </p:nvSpPr>
          <p:spPr>
            <a:xfrm>
              <a:off x="5637609" y="3777258"/>
              <a:ext cx="3355300" cy="620316"/>
            </a:xfrm>
            <a:prstGeom prst="rect">
              <a:avLst/>
            </a:prstGeom>
            <a:noFill/>
            <a:ln/>
          </p:spPr>
          <p:txBody>
            <a:bodyPr wrap="squar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أساليب الحصول على التراث العلمي</a:t>
              </a:r>
              <a:endParaRPr lang="en-US" sz="1600" dirty="0">
                <a:latin typeface="Alexandria" pitchFamily="2" charset="-78"/>
                <a:cs typeface="Alexandria" pitchFamily="2" charset="-78"/>
              </a:endParaRPr>
            </a:p>
          </p:txBody>
        </p:sp>
        <p:sp>
          <p:nvSpPr>
            <p:cNvPr id="15" name="Text 10">
              <a:extLst>
                <a:ext uri="{FF2B5EF4-FFF2-40B4-BE49-F238E27FC236}">
                  <a16:creationId xmlns:a16="http://schemas.microsoft.com/office/drawing/2014/main" id="{A3D00F32-33A4-2BBF-25DD-4AF54B655100}"/>
                </a:ext>
              </a:extLst>
            </p:cNvPr>
            <p:cNvSpPr/>
            <p:nvPr/>
          </p:nvSpPr>
          <p:spPr>
            <a:xfrm>
              <a:off x="5637609" y="4516636"/>
              <a:ext cx="3355300"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تعرفنا على الأدوات الحديثة مثل Connected Papers وLitmaps وSemantic Scholar</a:t>
              </a:r>
              <a:endParaRPr lang="en-US" sz="1600" dirty="0">
                <a:latin typeface="Alexandria" pitchFamily="2" charset="-78"/>
                <a:cs typeface="Alexandria" pitchFamily="2" charset="-78"/>
              </a:endParaRPr>
            </a:p>
          </p:txBody>
        </p:sp>
        <p:sp>
          <p:nvSpPr>
            <p:cNvPr id="16" name="Shape 11">
              <a:extLst>
                <a:ext uri="{FF2B5EF4-FFF2-40B4-BE49-F238E27FC236}">
                  <a16:creationId xmlns:a16="http://schemas.microsoft.com/office/drawing/2014/main" id="{ED8A2166-E587-0F03-521F-572ECB0ACCA4}"/>
                </a:ext>
              </a:extLst>
            </p:cNvPr>
            <p:cNvSpPr/>
            <p:nvPr/>
          </p:nvSpPr>
          <p:spPr>
            <a:xfrm>
              <a:off x="4893469" y="4375130"/>
              <a:ext cx="496133" cy="496133"/>
            </a:xfrm>
            <a:prstGeom prst="roundRect">
              <a:avLst>
                <a:gd name="adj" fmla="val 6001"/>
              </a:avLst>
            </a:prstGeom>
            <a:solidFill>
              <a:srgbClr val="FBFAFF"/>
            </a:solidFill>
            <a:ln w="22860">
              <a:solidFill>
                <a:srgbClr val="D0CED9"/>
              </a:solidFill>
              <a:prstDash val="solid"/>
            </a:ln>
          </p:spPr>
          <p:txBody>
            <a:bodyPr/>
            <a:lstStyle/>
            <a:p>
              <a:pPr algn="just"/>
              <a:endParaRPr lang="en-US" sz="1600">
                <a:latin typeface="Alexandria" pitchFamily="2" charset="-78"/>
                <a:cs typeface="Alexandria" pitchFamily="2" charset="-78"/>
              </a:endParaRPr>
            </a:p>
          </p:txBody>
        </p:sp>
        <p:pic>
          <p:nvPicPr>
            <p:cNvPr id="17" name="Image 1" descr="preencoded.png">
              <a:extLst>
                <a:ext uri="{FF2B5EF4-FFF2-40B4-BE49-F238E27FC236}">
                  <a16:creationId xmlns:a16="http://schemas.microsoft.com/office/drawing/2014/main" id="{3972A7E4-3545-A1DB-4B77-2DDE0D09F98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017532" y="4499074"/>
              <a:ext cx="248007" cy="248007"/>
            </a:xfrm>
            <a:prstGeom prst="rect">
              <a:avLst/>
            </a:prstGeom>
          </p:spPr>
        </p:pic>
        <p:sp>
          <p:nvSpPr>
            <p:cNvPr id="18" name="Shape 12">
              <a:extLst>
                <a:ext uri="{FF2B5EF4-FFF2-40B4-BE49-F238E27FC236}">
                  <a16:creationId xmlns:a16="http://schemas.microsoft.com/office/drawing/2014/main" id="{AF368AF1-1B2B-9909-BE83-9FAEB8CD5D0A}"/>
                </a:ext>
              </a:extLst>
            </p:cNvPr>
            <p:cNvSpPr/>
            <p:nvPr/>
          </p:nvSpPr>
          <p:spPr>
            <a:xfrm>
              <a:off x="793909" y="3578900"/>
              <a:ext cx="4347567" cy="2088713"/>
            </a:xfrm>
            <a:prstGeom prst="roundRect">
              <a:avLst>
                <a:gd name="adj" fmla="val 1425"/>
              </a:avLst>
            </a:prstGeom>
            <a:solidFill>
              <a:srgbClr val="EAE8F3"/>
            </a:solidFill>
            <a:ln/>
          </p:spPr>
          <p:txBody>
            <a:bodyPr/>
            <a:lstStyle/>
            <a:p>
              <a:pPr algn="just"/>
              <a:endParaRPr lang="en-US" sz="1600">
                <a:latin typeface="Alexandria" pitchFamily="2" charset="-78"/>
                <a:cs typeface="Alexandria" pitchFamily="2" charset="-78"/>
              </a:endParaRPr>
            </a:p>
          </p:txBody>
        </p:sp>
        <p:sp>
          <p:nvSpPr>
            <p:cNvPr id="19" name="Text 13">
              <a:extLst>
                <a:ext uri="{FF2B5EF4-FFF2-40B4-BE49-F238E27FC236}">
                  <a16:creationId xmlns:a16="http://schemas.microsoft.com/office/drawing/2014/main" id="{E4D893DC-D95C-5245-C98A-5909E9A4D445}"/>
                </a:ext>
              </a:extLst>
            </p:cNvPr>
            <p:cNvSpPr/>
            <p:nvPr/>
          </p:nvSpPr>
          <p:spPr>
            <a:xfrm>
              <a:off x="1759268" y="3777258"/>
              <a:ext cx="288607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2" charset="-78"/>
                  <a:ea typeface="Libre Baskerville" pitchFamily="34" charset="-122"/>
                  <a:cs typeface="Alexandria" pitchFamily="2" charset="-78"/>
                </a:rPr>
                <a:t>طرق تحليل الأدبيات المختلفة</a:t>
              </a:r>
              <a:endParaRPr lang="en-US" sz="1600" dirty="0">
                <a:latin typeface="Alexandria" pitchFamily="2" charset="-78"/>
                <a:cs typeface="Alexandria" pitchFamily="2" charset="-78"/>
              </a:endParaRPr>
            </a:p>
          </p:txBody>
        </p:sp>
        <p:sp>
          <p:nvSpPr>
            <p:cNvPr id="20" name="Text 14">
              <a:extLst>
                <a:ext uri="{FF2B5EF4-FFF2-40B4-BE49-F238E27FC236}">
                  <a16:creationId xmlns:a16="http://schemas.microsoft.com/office/drawing/2014/main" id="{857FE48B-2F7D-98AE-F20B-594056727A25}"/>
                </a:ext>
              </a:extLst>
            </p:cNvPr>
            <p:cNvSpPr/>
            <p:nvPr/>
          </p:nvSpPr>
          <p:spPr>
            <a:xfrm>
              <a:off x="992267" y="4206478"/>
              <a:ext cx="3653076"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2" charset="-78"/>
                  <a:ea typeface="Open Sans" pitchFamily="34" charset="-122"/>
                  <a:cs typeface="Alexandria" pitchFamily="2" charset="-78"/>
                </a:rPr>
                <a:t>استعرضنا الطرق التقليدية والحديثة للتحليل بما في ذلك الأدوات الذكية</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37624350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391844"/>
            <a:ext cx="10668000" cy="3045193"/>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ربحي مصطفي عليان، عثمان محمد غنيم (2000). مناهج وأساليب البحث العلمي- النظرية والتطبيق، ط1، عمان: دار الصفاء للنشر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رحيم يونس كرو العزاوي، مقدمة في منهج البحث العلمي، ط1، عمان: دار دجلة، سلسلة المنهل في العلوم التربوية.</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سعيد جاسم الأسدي (2008). أخلاقيات البحث العلمي في العلوم الإنسانية والتربوية والاجتماعية، ط2، مؤسسة وارث الثقافية، العراق: قسم الدراسات والبحوث.</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فاطمة عوض صابر، وميرفت علي وخفاجة (2002). أسس ومبادئ البحث العلمي، ط1، مصر: جامعة الإسكندرية، كلية التربية الرياضية، مكتبة الاشعاع الفنية،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21575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391844"/>
            <a:ext cx="10668000" cy="2183418"/>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فؤاد علي العاجز (2011). معايير السلوك الأخلاقي لنشر البحوث العلمية لدي أعضاء هيئة التدريس بالجامعة الاسلامية بغزة، مجلة الجامعة الإسلامية، سلسلة الدراسات الإنسانية، عدد: 19، مجلد:1.</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مايسة أحمد النبال، ومدحت عبد الحميد (2010). أخلاقيات البحث العلمي، ط1، القاهرة: دار النهضة العربية للطباعة والنشر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خليفة بركات (2005). مناهج البحث العلمي في التربية وعلم النفس، الكويت: دار القلم.</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شفيق (2011). مناهج البحث العلمي-المفاهيم والمعلومات والأخلاقيات، ط1، القاهرة، مركز تطوير الأداء والتنمية.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60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3BBFF26-A53D-417F-A7AF-0C8818FD29EC}"/>
</file>

<file path=customXml/itemProps2.xml><?xml version="1.0" encoding="utf-8"?>
<ds:datastoreItem xmlns:ds="http://schemas.openxmlformats.org/officeDocument/2006/customXml" ds:itemID="{4CE685FA-AD7E-4A93-B312-C191C7206D99}"/>
</file>

<file path=customXml/itemProps3.xml><?xml version="1.0" encoding="utf-8"?>
<ds:datastoreItem xmlns:ds="http://schemas.openxmlformats.org/officeDocument/2006/customXml" ds:itemID="{505F0798-E897-466A-AAEC-64333F89C218}"/>
</file>

<file path=docProps/app.xml><?xml version="1.0" encoding="utf-8"?>
<Properties xmlns="http://schemas.openxmlformats.org/officeDocument/2006/extended-properties" xmlns:vt="http://schemas.openxmlformats.org/officeDocument/2006/docPropsVTypes">
  <Template/>
  <TotalTime>1067</TotalTime>
  <Words>2879</Words>
  <Application>Microsoft Office PowerPoint</Application>
  <PresentationFormat>Widescreen</PresentationFormat>
  <Paragraphs>370</Paragraphs>
  <Slides>42</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Alexandria</vt:lpstr>
      <vt:lpstr>Arial</vt:lpstr>
      <vt:lpstr>Calibri</vt:lpstr>
      <vt:lpstr>Calibri Light</vt:lpstr>
      <vt:lpstr>Open Sans</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47</cp:revision>
  <dcterms:created xsi:type="dcterms:W3CDTF">2023-04-29T09:08:00Z</dcterms:created>
  <dcterms:modified xsi:type="dcterms:W3CDTF">2025-10-23T06:14:43Z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