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288" y="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مالك" userId="932e6c99-9786-4e68-a1bc-9c91902f0c18" providerId="ADAL" clId="{90E4243A-A883-4C47-93BA-09C0E9124004}"/>
    <pc:docChg chg="undo custSel modSld">
      <pc:chgData name="مالك" userId="932e6c99-9786-4e68-a1bc-9c91902f0c18" providerId="ADAL" clId="{90E4243A-A883-4C47-93BA-09C0E9124004}" dt="2026-04-13T19:26:29.840" v="46" actId="122"/>
      <pc:docMkLst>
        <pc:docMk/>
      </pc:docMkLst>
      <pc:sldChg chg="modSp mod">
        <pc:chgData name="مالك" userId="932e6c99-9786-4e68-a1bc-9c91902f0c18" providerId="ADAL" clId="{90E4243A-A883-4C47-93BA-09C0E9124004}" dt="2026-04-13T19:25:31.641" v="44" actId="1035"/>
        <pc:sldMkLst>
          <pc:docMk/>
          <pc:sldMk cId="0" sldId="259"/>
        </pc:sldMkLst>
        <pc:spChg chg="mod">
          <ac:chgData name="مالك" userId="932e6c99-9786-4e68-a1bc-9c91902f0c18" providerId="ADAL" clId="{90E4243A-A883-4C47-93BA-09C0E9124004}" dt="2026-04-13T19:24:59.824" v="1" actId="1076"/>
          <ac:spMkLst>
            <pc:docMk/>
            <pc:sldMk cId="0" sldId="259"/>
            <ac:spMk id="9" creationId="{00000000-0000-0000-0000-000000000000}"/>
          </ac:spMkLst>
        </pc:spChg>
        <pc:spChg chg="mod">
          <ac:chgData name="مالك" userId="932e6c99-9786-4e68-a1bc-9c91902f0c18" providerId="ADAL" clId="{90E4243A-A883-4C47-93BA-09C0E9124004}" dt="2026-04-13T19:25:10.611" v="30" actId="1036"/>
          <ac:spMkLst>
            <pc:docMk/>
            <pc:sldMk cId="0" sldId="259"/>
            <ac:spMk id="29" creationId="{00000000-0000-0000-0000-000000000000}"/>
          </ac:spMkLst>
        </pc:spChg>
        <pc:spChg chg="mod">
          <ac:chgData name="مالك" userId="932e6c99-9786-4e68-a1bc-9c91902f0c18" providerId="ADAL" clId="{90E4243A-A883-4C47-93BA-09C0E9124004}" dt="2026-04-13T19:25:31.641" v="44" actId="1035"/>
          <ac:spMkLst>
            <pc:docMk/>
            <pc:sldMk cId="0" sldId="259"/>
            <ac:spMk id="34" creationId="{00000000-0000-0000-0000-000000000000}"/>
          </ac:spMkLst>
        </pc:spChg>
        <pc:spChg chg="mod">
          <ac:chgData name="مالك" userId="932e6c99-9786-4e68-a1bc-9c91902f0c18" providerId="ADAL" clId="{90E4243A-A883-4C47-93BA-09C0E9124004}" dt="2026-04-13T19:25:31.641" v="44" actId="1035"/>
          <ac:spMkLst>
            <pc:docMk/>
            <pc:sldMk cId="0" sldId="259"/>
            <ac:spMk id="36" creationId="{00000000-0000-0000-0000-000000000000}"/>
          </ac:spMkLst>
        </pc:spChg>
        <pc:spChg chg="mod">
          <ac:chgData name="مالك" userId="932e6c99-9786-4e68-a1bc-9c91902f0c18" providerId="ADAL" clId="{90E4243A-A883-4C47-93BA-09C0E9124004}" dt="2026-04-13T19:25:31.641" v="44" actId="1035"/>
          <ac:spMkLst>
            <pc:docMk/>
            <pc:sldMk cId="0" sldId="259"/>
            <ac:spMk id="38" creationId="{00000000-0000-0000-0000-000000000000}"/>
          </ac:spMkLst>
        </pc:spChg>
        <pc:picChg chg="mod">
          <ac:chgData name="مالك" userId="932e6c99-9786-4e68-a1bc-9c91902f0c18" providerId="ADAL" clId="{90E4243A-A883-4C47-93BA-09C0E9124004}" dt="2026-04-13T19:25:31.641" v="44" actId="1035"/>
          <ac:picMkLst>
            <pc:docMk/>
            <pc:sldMk cId="0" sldId="259"/>
            <ac:picMk id="33" creationId="{00000000-0000-0000-0000-000000000000}"/>
          </ac:picMkLst>
        </pc:picChg>
        <pc:picChg chg="mod">
          <ac:chgData name="مالك" userId="932e6c99-9786-4e68-a1bc-9c91902f0c18" providerId="ADAL" clId="{90E4243A-A883-4C47-93BA-09C0E9124004}" dt="2026-04-13T19:25:31.641" v="44" actId="1035"/>
          <ac:picMkLst>
            <pc:docMk/>
            <pc:sldMk cId="0" sldId="259"/>
            <ac:picMk id="35" creationId="{00000000-0000-0000-0000-000000000000}"/>
          </ac:picMkLst>
        </pc:picChg>
        <pc:picChg chg="mod">
          <ac:chgData name="مالك" userId="932e6c99-9786-4e68-a1bc-9c91902f0c18" providerId="ADAL" clId="{90E4243A-A883-4C47-93BA-09C0E9124004}" dt="2026-04-13T19:25:31.641" v="44" actId="1035"/>
          <ac:picMkLst>
            <pc:docMk/>
            <pc:sldMk cId="0" sldId="259"/>
            <ac:picMk id="37" creationId="{00000000-0000-0000-0000-000000000000}"/>
          </ac:picMkLst>
        </pc:picChg>
      </pc:sldChg>
      <pc:sldChg chg="modSp mod">
        <pc:chgData name="مالك" userId="932e6c99-9786-4e68-a1bc-9c91902f0c18" providerId="ADAL" clId="{90E4243A-A883-4C47-93BA-09C0E9124004}" dt="2026-04-13T19:26:29.840" v="46" actId="122"/>
        <pc:sldMkLst>
          <pc:docMk/>
          <pc:sldMk cId="0" sldId="268"/>
        </pc:sldMkLst>
        <pc:spChg chg="mod">
          <ac:chgData name="مالك" userId="932e6c99-9786-4e68-a1bc-9c91902f0c18" providerId="ADAL" clId="{90E4243A-A883-4C47-93BA-09C0E9124004}" dt="2026-04-13T19:26:29.840" v="46" actId="122"/>
          <ac:spMkLst>
            <pc:docMk/>
            <pc:sldMk cId="0" sldId="268"/>
            <ac:spMk id="46" creationId="{00000000-0000-0000-0000-000000000000}"/>
          </ac:spMkLst>
        </pc:spChg>
      </pc:sldChg>
    </pc:docChg>
  </pc:docChgLst>
  <pc:docChgLst>
    <pc:chgData name="مالك" userId="932e6c99-9786-4e68-a1bc-9c91902f0c18" providerId="ADAL" clId="{1DC703AC-C95A-4A2D-9289-DCAAFE738AA1}"/>
    <pc:docChg chg="undo custSel addSld delSld modSld">
      <pc:chgData name="مالك" userId="932e6c99-9786-4e68-a1bc-9c91902f0c18" providerId="ADAL" clId="{1DC703AC-C95A-4A2D-9289-DCAAFE738AA1}" dt="2026-04-29T19:03:41.941" v="79" actId="20577"/>
      <pc:docMkLst>
        <pc:docMk/>
      </pc:docMkLst>
      <pc:sldChg chg="add del">
        <pc:chgData name="مالك" userId="932e6c99-9786-4e68-a1bc-9c91902f0c18" providerId="ADAL" clId="{1DC703AC-C95A-4A2D-9289-DCAAFE738AA1}" dt="2026-04-16T01:52:04.698" v="72"/>
        <pc:sldMkLst>
          <pc:docMk/>
          <pc:sldMk cId="0" sldId="256"/>
        </pc:sldMkLst>
      </pc:sldChg>
      <pc:sldChg chg="add del">
        <pc:chgData name="مالك" userId="932e6c99-9786-4e68-a1bc-9c91902f0c18" providerId="ADAL" clId="{1DC703AC-C95A-4A2D-9289-DCAAFE738AA1}" dt="2026-04-16T01:52:04.698" v="72"/>
        <pc:sldMkLst>
          <pc:docMk/>
          <pc:sldMk cId="0" sldId="257"/>
        </pc:sldMkLst>
      </pc:sldChg>
      <pc:sldChg chg="add del">
        <pc:chgData name="مالك" userId="932e6c99-9786-4e68-a1bc-9c91902f0c18" providerId="ADAL" clId="{1DC703AC-C95A-4A2D-9289-DCAAFE738AA1}" dt="2026-04-16T01:52:04.698" v="72"/>
        <pc:sldMkLst>
          <pc:docMk/>
          <pc:sldMk cId="0" sldId="258"/>
        </pc:sldMkLst>
      </pc:sldChg>
      <pc:sldChg chg="add del">
        <pc:chgData name="مالك" userId="932e6c99-9786-4e68-a1bc-9c91902f0c18" providerId="ADAL" clId="{1DC703AC-C95A-4A2D-9289-DCAAFE738AA1}" dt="2026-04-16T01:52:04.698" v="72"/>
        <pc:sldMkLst>
          <pc:docMk/>
          <pc:sldMk cId="0" sldId="259"/>
        </pc:sldMkLst>
      </pc:sldChg>
      <pc:sldChg chg="addSp delSp modSp add del mod">
        <pc:chgData name="مالك" userId="932e6c99-9786-4e68-a1bc-9c91902f0c18" providerId="ADAL" clId="{1DC703AC-C95A-4A2D-9289-DCAAFE738AA1}" dt="2026-04-29T19:03:41.941" v="79" actId="20577"/>
        <pc:sldMkLst>
          <pc:docMk/>
          <pc:sldMk cId="0" sldId="260"/>
        </pc:sldMkLst>
        <pc:spChg chg="mod">
          <ac:chgData name="مالك" userId="932e6c99-9786-4e68-a1bc-9c91902f0c18" providerId="ADAL" clId="{1DC703AC-C95A-4A2D-9289-DCAAFE738AA1}" dt="2026-04-29T19:03:41.941" v="79" actId="20577"/>
          <ac:spMkLst>
            <pc:docMk/>
            <pc:sldMk cId="0" sldId="260"/>
            <ac:spMk id="25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18:13.193" v="4" actId="14100"/>
          <ac:spMkLst>
            <pc:docMk/>
            <pc:sldMk cId="0" sldId="260"/>
            <ac:spMk id="30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18:34.779" v="6" actId="14100"/>
          <ac:spMkLst>
            <pc:docMk/>
            <pc:sldMk cId="0" sldId="260"/>
            <ac:spMk id="32" creationId="{00000000-0000-0000-0000-000000000000}"/>
          </ac:spMkLst>
        </pc:spChg>
        <pc:spChg chg="add del">
          <ac:chgData name="مالك" userId="932e6c99-9786-4e68-a1bc-9c91902f0c18" providerId="ADAL" clId="{1DC703AC-C95A-4A2D-9289-DCAAFE738AA1}" dt="2026-04-15T23:18:05.191" v="1"/>
          <ac:spMkLst>
            <pc:docMk/>
            <pc:sldMk cId="0" sldId="260"/>
            <ac:spMk id="39" creationId="{07C8F496-7396-4E76-B4FF-8BCABEC91868}"/>
          </ac:spMkLst>
        </pc:spChg>
        <pc:graphicFrameChg chg="modGraphic">
          <ac:chgData name="مالك" userId="932e6c99-9786-4e68-a1bc-9c91902f0c18" providerId="ADAL" clId="{1DC703AC-C95A-4A2D-9289-DCAAFE738AA1}" dt="2026-04-29T19:02:31.996" v="73" actId="20577"/>
          <ac:graphicFrameMkLst>
            <pc:docMk/>
            <pc:sldMk cId="0" sldId="260"/>
            <ac:graphicFrameMk id="28" creationId="{00000000-0000-0000-0000-000000000000}"/>
          </ac:graphicFrameMkLst>
        </pc:graphicFrameChg>
      </pc:sldChg>
      <pc:sldChg chg="modSp add del mod">
        <pc:chgData name="مالك" userId="932e6c99-9786-4e68-a1bc-9c91902f0c18" providerId="ADAL" clId="{1DC703AC-C95A-4A2D-9289-DCAAFE738AA1}" dt="2026-04-29T19:03:30.837" v="77" actId="20577"/>
        <pc:sldMkLst>
          <pc:docMk/>
          <pc:sldMk cId="0" sldId="261"/>
        </pc:sldMkLst>
        <pc:spChg chg="mod">
          <ac:chgData name="مالك" userId="932e6c99-9786-4e68-a1bc-9c91902f0c18" providerId="ADAL" clId="{1DC703AC-C95A-4A2D-9289-DCAAFE738AA1}" dt="2026-04-29T19:03:30.837" v="77" actId="20577"/>
          <ac:spMkLst>
            <pc:docMk/>
            <pc:sldMk cId="0" sldId="261"/>
            <ac:spMk id="25" creationId="{00000000-0000-0000-0000-000000000000}"/>
          </ac:spMkLst>
        </pc:spChg>
      </pc:sldChg>
      <pc:sldChg chg="modSp add del mod">
        <pc:chgData name="مالك" userId="932e6c99-9786-4e68-a1bc-9c91902f0c18" providerId="ADAL" clId="{1DC703AC-C95A-4A2D-9289-DCAAFE738AA1}" dt="2026-04-29T19:02:51.870" v="75" actId="20577"/>
        <pc:sldMkLst>
          <pc:docMk/>
          <pc:sldMk cId="0" sldId="262"/>
        </pc:sldMkLst>
        <pc:spChg chg="mod">
          <ac:chgData name="مالك" userId="932e6c99-9786-4e68-a1bc-9c91902f0c18" providerId="ADAL" clId="{1DC703AC-C95A-4A2D-9289-DCAAFE738AA1}" dt="2026-04-29T19:02:51.870" v="75" actId="20577"/>
          <ac:spMkLst>
            <pc:docMk/>
            <pc:sldMk cId="0" sldId="262"/>
            <ac:spMk id="31" creationId="{00000000-0000-0000-0000-000000000000}"/>
          </ac:spMkLst>
        </pc:spChg>
      </pc:sldChg>
      <pc:sldChg chg="add del">
        <pc:chgData name="مالك" userId="932e6c99-9786-4e68-a1bc-9c91902f0c18" providerId="ADAL" clId="{1DC703AC-C95A-4A2D-9289-DCAAFE738AA1}" dt="2026-04-16T01:52:04.698" v="72"/>
        <pc:sldMkLst>
          <pc:docMk/>
          <pc:sldMk cId="0" sldId="263"/>
        </pc:sldMkLst>
      </pc:sldChg>
      <pc:sldChg chg="modSp del mod">
        <pc:chgData name="مالك" userId="932e6c99-9786-4e68-a1bc-9c91902f0c18" providerId="ADAL" clId="{1DC703AC-C95A-4A2D-9289-DCAAFE738AA1}" dt="2026-04-16T01:52:03.310" v="71" actId="47"/>
        <pc:sldMkLst>
          <pc:docMk/>
          <pc:sldMk cId="0" sldId="264"/>
        </pc:sldMkLst>
        <pc:spChg chg="mod">
          <ac:chgData name="مالك" userId="932e6c99-9786-4e68-a1bc-9c91902f0c18" providerId="ADAL" clId="{1DC703AC-C95A-4A2D-9289-DCAAFE738AA1}" dt="2026-04-15T23:19:57.301" v="8" actId="14100"/>
          <ac:spMkLst>
            <pc:docMk/>
            <pc:sldMk cId="0" sldId="264"/>
            <ac:spMk id="32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0:13.853" v="9"/>
          <ac:spMkLst>
            <pc:docMk/>
            <pc:sldMk cId="0" sldId="264"/>
            <ac:spMk id="33" creationId="{00000000-0000-0000-0000-000000000000}"/>
          </ac:spMkLst>
        </pc:spChg>
      </pc:sldChg>
      <pc:sldChg chg="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65"/>
        </pc:sldMkLst>
      </pc:sldChg>
      <pc:sldChg chg="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66"/>
        </pc:sldMkLst>
      </pc:sldChg>
      <pc:sldChg chg="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67"/>
        </pc:sldMkLst>
      </pc:sldChg>
      <pc:sldChg chg="delSp modSp del mod">
        <pc:chgData name="مالك" userId="932e6c99-9786-4e68-a1bc-9c91902f0c18" providerId="ADAL" clId="{1DC703AC-C95A-4A2D-9289-DCAAFE738AA1}" dt="2026-04-16T01:52:03.310" v="71" actId="47"/>
        <pc:sldMkLst>
          <pc:docMk/>
          <pc:sldMk cId="0" sldId="268"/>
        </pc:sldMkLst>
        <pc:spChg chg="mod">
          <ac:chgData name="مالك" userId="932e6c99-9786-4e68-a1bc-9c91902f0c18" providerId="ADAL" clId="{1DC703AC-C95A-4A2D-9289-DCAAFE738AA1}" dt="2026-04-15T23:21:43.295" v="17" actId="20577"/>
          <ac:spMkLst>
            <pc:docMk/>
            <pc:sldMk cId="0" sldId="268"/>
            <ac:spMk id="6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3:36.725" v="20" actId="20577"/>
          <ac:spMkLst>
            <pc:docMk/>
            <pc:sldMk cId="0" sldId="268"/>
            <ac:spMk id="26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3:48.447" v="21"/>
          <ac:spMkLst>
            <pc:docMk/>
            <pc:sldMk cId="0" sldId="268"/>
            <ac:spMk id="27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4:03.613" v="22"/>
          <ac:spMkLst>
            <pc:docMk/>
            <pc:sldMk cId="0" sldId="268"/>
            <ac:spMk id="31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4:12.483" v="23"/>
          <ac:spMkLst>
            <pc:docMk/>
            <pc:sldMk cId="0" sldId="268"/>
            <ac:spMk id="32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4:38.174" v="24"/>
          <ac:spMkLst>
            <pc:docMk/>
            <pc:sldMk cId="0" sldId="268"/>
            <ac:spMk id="41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5:03.202" v="29" actId="14100"/>
          <ac:spMkLst>
            <pc:docMk/>
            <pc:sldMk cId="0" sldId="268"/>
            <ac:spMk id="42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4:59.629" v="28" actId="478"/>
          <ac:spMkLst>
            <pc:docMk/>
            <pc:sldMk cId="0" sldId="268"/>
            <ac:spMk id="43" creationId="{00000000-0000-0000-0000-000000000000}"/>
          </ac:spMkLst>
        </pc:spChg>
      </pc:sldChg>
      <pc:sldChg chg="modSp del mod">
        <pc:chgData name="مالك" userId="932e6c99-9786-4e68-a1bc-9c91902f0c18" providerId="ADAL" clId="{1DC703AC-C95A-4A2D-9289-DCAAFE738AA1}" dt="2026-04-16T01:52:03.310" v="71" actId="47"/>
        <pc:sldMkLst>
          <pc:docMk/>
          <pc:sldMk cId="0" sldId="269"/>
        </pc:sldMkLst>
        <pc:spChg chg="mod">
          <ac:chgData name="مالك" userId="932e6c99-9786-4e68-a1bc-9c91902f0c18" providerId="ADAL" clId="{1DC703AC-C95A-4A2D-9289-DCAAFE738AA1}" dt="2026-04-15T23:27:24.804" v="65"/>
          <ac:spMkLst>
            <pc:docMk/>
            <pc:sldMk cId="0" sldId="269"/>
            <ac:spMk id="31" creationId="{00000000-0000-0000-0000-000000000000}"/>
          </ac:spMkLst>
        </pc:spChg>
      </pc:sldChg>
      <pc:sldChg chg="addSp delSp modSp del mod">
        <pc:chgData name="مالك" userId="932e6c99-9786-4e68-a1bc-9c91902f0c18" providerId="ADAL" clId="{1DC703AC-C95A-4A2D-9289-DCAAFE738AA1}" dt="2026-04-16T01:52:03.310" v="71" actId="47"/>
        <pc:sldMkLst>
          <pc:docMk/>
          <pc:sldMk cId="0" sldId="270"/>
        </pc:sldMkLst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0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1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2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3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4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5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6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7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8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19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20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21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22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24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25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26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27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28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29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30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31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32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33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34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36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37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38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39" creationId="{00000000-0000-0000-0000-000000000000}"/>
          </ac:spMkLst>
        </pc:spChg>
        <pc:spChg chg="mod">
          <ac:chgData name="مالك" userId="932e6c99-9786-4e68-a1bc-9c91902f0c18" providerId="ADAL" clId="{1DC703AC-C95A-4A2D-9289-DCAAFE738AA1}" dt="2026-04-15T23:27:23.946" v="64" actId="1035"/>
          <ac:spMkLst>
            <pc:docMk/>
            <pc:sldMk cId="0" sldId="270"/>
            <ac:spMk id="40" creationId="{00000000-0000-0000-0000-000000000000}"/>
          </ac:spMkLst>
        </pc:spChg>
        <pc:graphicFrameChg chg="add del mod">
          <ac:chgData name="مالك" userId="932e6c99-9786-4e68-a1bc-9c91902f0c18" providerId="ADAL" clId="{1DC703AC-C95A-4A2D-9289-DCAAFE738AA1}" dt="2026-04-15T23:26:41.096" v="36"/>
          <ac:graphicFrameMkLst>
            <pc:docMk/>
            <pc:sldMk cId="0" sldId="270"/>
            <ac:graphicFrameMk id="49" creationId="{BF96F130-B044-4D24-939A-43927521F130}"/>
          </ac:graphicFrameMkLst>
        </pc:graphicFrameChg>
        <pc:picChg chg="mod">
          <ac:chgData name="مالك" userId="932e6c99-9786-4e68-a1bc-9c91902f0c18" providerId="ADAL" clId="{1DC703AC-C95A-4A2D-9289-DCAAFE738AA1}" dt="2026-04-15T23:27:23.946" v="64" actId="1035"/>
          <ac:picMkLst>
            <pc:docMk/>
            <pc:sldMk cId="0" sldId="270"/>
            <ac:picMk id="23" creationId="{00000000-0000-0000-0000-000000000000}"/>
          </ac:picMkLst>
        </pc:picChg>
        <pc:picChg chg="mod">
          <ac:chgData name="مالك" userId="932e6c99-9786-4e68-a1bc-9c91902f0c18" providerId="ADAL" clId="{1DC703AC-C95A-4A2D-9289-DCAAFE738AA1}" dt="2026-04-15T23:27:23.946" v="64" actId="1035"/>
          <ac:picMkLst>
            <pc:docMk/>
            <pc:sldMk cId="0" sldId="270"/>
            <ac:picMk id="35" creationId="{00000000-0000-0000-0000-000000000000}"/>
          </ac:picMkLst>
        </pc:picChg>
      </pc:sldChg>
      <pc:sldChg chg="addSp delSp modSp del mod">
        <pc:chgData name="مالك" userId="932e6c99-9786-4e68-a1bc-9c91902f0c18" providerId="ADAL" clId="{1DC703AC-C95A-4A2D-9289-DCAAFE738AA1}" dt="2026-04-16T01:52:03.310" v="71" actId="47"/>
        <pc:sldMkLst>
          <pc:docMk/>
          <pc:sldMk cId="0" sldId="271"/>
        </pc:sldMkLst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0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1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2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3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4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5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6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7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8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19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20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21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22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24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25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26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27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28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29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30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31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32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33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34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35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37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38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39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40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41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42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43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44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45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46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47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48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50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51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52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53" creationId="{00000000-0000-0000-0000-000000000000}"/>
          </ac:spMkLst>
        </pc:spChg>
        <pc:spChg chg="del">
          <ac:chgData name="مالك" userId="932e6c99-9786-4e68-a1bc-9c91902f0c18" providerId="ADAL" clId="{1DC703AC-C95A-4A2D-9289-DCAAFE738AA1}" dt="2026-04-15T23:27:54.208" v="66" actId="478"/>
          <ac:spMkLst>
            <pc:docMk/>
            <pc:sldMk cId="0" sldId="271"/>
            <ac:spMk id="54" creationId="{00000000-0000-0000-0000-000000000000}"/>
          </ac:spMkLst>
        </pc:spChg>
        <pc:graphicFrameChg chg="add mod modGraphic">
          <ac:chgData name="مالك" userId="932e6c99-9786-4e68-a1bc-9c91902f0c18" providerId="ADAL" clId="{1DC703AC-C95A-4A2D-9289-DCAAFE738AA1}" dt="2026-04-15T23:28:17.517" v="69" actId="1076"/>
          <ac:graphicFrameMkLst>
            <pc:docMk/>
            <pc:sldMk cId="0" sldId="271"/>
            <ac:graphicFrameMk id="63" creationId="{97D55495-FEF8-4987-B6D5-579E2C840EBE}"/>
          </ac:graphicFrameMkLst>
        </pc:graphicFrameChg>
        <pc:picChg chg="del">
          <ac:chgData name="مالك" userId="932e6c99-9786-4e68-a1bc-9c91902f0c18" providerId="ADAL" clId="{1DC703AC-C95A-4A2D-9289-DCAAFE738AA1}" dt="2026-04-15T23:27:54.208" v="66" actId="478"/>
          <ac:picMkLst>
            <pc:docMk/>
            <pc:sldMk cId="0" sldId="271"/>
            <ac:picMk id="23" creationId="{00000000-0000-0000-0000-000000000000}"/>
          </ac:picMkLst>
        </pc:picChg>
        <pc:picChg chg="del">
          <ac:chgData name="مالك" userId="932e6c99-9786-4e68-a1bc-9c91902f0c18" providerId="ADAL" clId="{1DC703AC-C95A-4A2D-9289-DCAAFE738AA1}" dt="2026-04-15T23:27:54.208" v="66" actId="478"/>
          <ac:picMkLst>
            <pc:docMk/>
            <pc:sldMk cId="0" sldId="271"/>
            <ac:picMk id="36" creationId="{00000000-0000-0000-0000-000000000000}"/>
          </ac:picMkLst>
        </pc:picChg>
        <pc:picChg chg="del">
          <ac:chgData name="مالك" userId="932e6c99-9786-4e68-a1bc-9c91902f0c18" providerId="ADAL" clId="{1DC703AC-C95A-4A2D-9289-DCAAFE738AA1}" dt="2026-04-15T23:27:54.208" v="66" actId="478"/>
          <ac:picMkLst>
            <pc:docMk/>
            <pc:sldMk cId="0" sldId="271"/>
            <ac:picMk id="49" creationId="{00000000-0000-0000-0000-000000000000}"/>
          </ac:picMkLst>
        </pc:picChg>
      </pc:sldChg>
      <pc:sldChg chg="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72"/>
        </pc:sldMkLst>
      </pc:sldChg>
      <pc:sldChg chg="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73"/>
        </pc:sldMkLst>
      </pc:sldChg>
      <pc:sldChg chg="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74"/>
        </pc:sldMkLst>
      </pc:sldChg>
      <pc:sldChg chg="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75"/>
        </pc:sldMkLst>
      </pc:sldChg>
      <pc:sldChg chg="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76"/>
        </pc:sldMkLst>
      </pc:sldChg>
      <pc:sldChg chg="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77"/>
        </pc:sldMkLst>
      </pc:sldChg>
      <pc:sldChg chg="add 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78"/>
        </pc:sldMkLst>
      </pc:sldChg>
      <pc:sldChg chg="add 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79"/>
        </pc:sldMkLst>
      </pc:sldChg>
      <pc:sldChg chg="add 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80"/>
        </pc:sldMkLst>
      </pc:sldChg>
      <pc:sldChg chg="add 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81"/>
        </pc:sldMkLst>
      </pc:sldChg>
      <pc:sldChg chg="add 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82"/>
        </pc:sldMkLst>
      </pc:sldChg>
      <pc:sldChg chg="add 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83"/>
        </pc:sldMkLst>
      </pc:sldChg>
      <pc:sldChg chg="add 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84"/>
        </pc:sldMkLst>
      </pc:sldChg>
      <pc:sldChg chg="add del">
        <pc:chgData name="مالك" userId="932e6c99-9786-4e68-a1bc-9c91902f0c18" providerId="ADAL" clId="{1DC703AC-C95A-4A2D-9289-DCAAFE738AA1}" dt="2026-04-16T01:52:03.310" v="71" actId="47"/>
        <pc:sldMkLst>
          <pc:docMk/>
          <pc:sldMk cId="0" sldId="285"/>
        </pc:sldMkLst>
      </pc:sldChg>
      <pc:sldMasterChg chg="delSldLayout">
        <pc:chgData name="مالك" userId="932e6c99-9786-4e68-a1bc-9c91902f0c18" providerId="ADAL" clId="{1DC703AC-C95A-4A2D-9289-DCAAFE738AA1}" dt="2026-04-16T01:52:03.310" v="71" actId="47"/>
        <pc:sldMasterMkLst>
          <pc:docMk/>
          <pc:sldMasterMk cId="1411971731" sldId="2147483648"/>
        </pc:sldMasterMkLst>
        <pc:sldLayoutChg chg="del">
          <pc:chgData name="مالك" userId="932e6c99-9786-4e68-a1bc-9c91902f0c18" providerId="ADAL" clId="{1DC703AC-C95A-4A2D-9289-DCAAFE738AA1}" dt="2026-04-16T01:52:03.310" v="71" actId="47"/>
          <pc:sldLayoutMkLst>
            <pc:docMk/>
            <pc:sldMasterMk cId="1411971731" sldId="2147483648"/>
            <pc:sldLayoutMk cId="1705012934" sldId="2147483660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289EF1-56B5-47A1-B56C-72513107B531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EB76D8-EAEC-4A20-BF2B-AED0130160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268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597F-4DE7-4475-8EA0-F989EAC489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471C99-284D-4BD6-8488-A2E7112F4B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E67379-AAD7-4549-947E-D04080E26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CC0281-5D23-4CD1-8FD6-13211E093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42820D-B7DA-453A-AE6D-938C9550F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80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4EAE4-9A24-419D-A93B-F7464066C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A9B42F-8557-41D5-AF58-185A09A078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75A229-E8A4-489E-B87E-901011373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F1918-8F0B-496F-8469-BDE24E20C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FDB1C4-79E7-4659-9B84-118C11842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693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1B887-F9F7-472B-94F8-5C497E650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4B00D3-0627-4F3B-B5DE-36F8D8CA4E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2D95FD-A95E-410B-8F35-B4E87E4B3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271FBF-4443-414B-A75A-194F339E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4928F-2F91-44EC-BE96-B7E5DA9C6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529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9F026-8050-4668-BE6F-C8CD98DA2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1D7AB4-7426-4847-B541-106EC1AFF6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5C48BE-DB59-4B3E-92F2-9D6201F879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6C2A83-09B4-4B5F-B2DD-12A7ACB6B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9053DF-9D0F-4E94-9272-6139AF719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26FEA6-EDFD-413B-94C7-A59AFB61E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807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64964-4527-4279-9862-3750CA6A0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391BA0-0146-45FE-A581-77105548DC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92C9BD-2725-4D27-BA50-34D6A32FD8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FB246A-2725-4514-AE25-326A217517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713163-D0D1-4732-A8D5-1155624A9B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28191D-141F-4FBB-AE0A-D58AC0F39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758563-EC25-4FF6-9ABA-0386CA517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DD7CEE-EA07-4D76-8E9F-504B92E14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510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9EA5C-96B3-4531-A7A6-3A93C69A2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7DE294-E379-4241-867B-3539242B0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21301C-06E6-43D1-9E90-928EAAEC3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8E5816-D3EE-4589-8826-3AAF386EE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835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120AE0-071D-47B4-BAFB-2C29E00B6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4075FF-0F0E-4C2D-A76F-AF87550C9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5C4F68-D74F-49A3-AAC9-EDF1DCBF9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887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23B20-3261-4166-8345-EE4A00C23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16142-AD14-4EBA-8662-4A0F5EEF72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327343-D1D4-4371-9BD4-EFB9F49C9D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9A4577-18B8-47E8-8D80-2F0A1F0E0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497AFE-D9F5-48EA-8D00-F2029C676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ECB8B4-3621-4889-8626-8A7FD0C61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879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A3460-56A1-4DF4-9A13-3201F18A2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62D4A9-5EEF-48A7-9684-0276BE6484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0BD887-E8FE-45FB-A236-57B99BE949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CAF444-65EF-4FCE-A337-133B5EAE3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E7DD5D-0B58-4D05-AF08-206A4182B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7975DB-E8D7-4B8B-98D4-64931506F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185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F8B7D-B0AE-4859-8863-1C3C1B4AA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2BFB24-4BFE-4FD2-9CF8-78A0CFF5CA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8D834F-BFD5-4430-AEF4-1A721A38B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A89F12-033E-4794-8ECE-61B7A96A6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54E68D-41B7-4F11-80BA-A12E48206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877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2889B-D37E-4FC9-BFB6-64A716508C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148698-67EE-4ADB-BAC0-A0FA23AD8C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E13E90-9133-4359-8C17-D064242A7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31FCE-51D0-4532-896B-4EECC6881518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D26E36-27C6-4A37-BA02-8B13CD1C0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2D40D6-A48B-4299-8CB7-86EF729BB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2815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7420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76409C-C22A-4D3B-B6B7-850239006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82287F-6E9A-49EC-84BE-8272E55CCB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C42DF2-029E-4370-9427-80CAB0FD50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431FCE-51D0-4532-896B-4EECC6881518}" type="datetimeFigureOut">
              <a:rPr lang="en-US" smtClean="0"/>
              <a:t>4/29/2026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CFD420-155A-427E-A09F-2B11E24553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AD0584-E7C9-4BAD-9B18-1F1841E940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5333C-1EB2-4CD9-9054-D5B8968E18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971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18" Type="http://schemas.openxmlformats.org/officeDocument/2006/relationships/image" Target="../media/image44.png"/><Relationship Id="rId3" Type="http://schemas.openxmlformats.org/officeDocument/2006/relationships/image" Target="../media/image5.png"/><Relationship Id="rId21" Type="http://schemas.openxmlformats.org/officeDocument/2006/relationships/image" Target="../media/image47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17" Type="http://schemas.openxmlformats.org/officeDocument/2006/relationships/image" Target="../media/image43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42.png"/><Relationship Id="rId20" Type="http://schemas.openxmlformats.org/officeDocument/2006/relationships/image" Target="../media/image4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5" Type="http://schemas.openxmlformats.org/officeDocument/2006/relationships/image" Target="../media/image41.png"/><Relationship Id="rId10" Type="http://schemas.openxmlformats.org/officeDocument/2006/relationships/image" Target="../media/image36.png"/><Relationship Id="rId19" Type="http://schemas.openxmlformats.org/officeDocument/2006/relationships/image" Target="../media/image45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Relationship Id="rId14" Type="http://schemas.openxmlformats.org/officeDocument/2006/relationships/image" Target="../media/image4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13.png"/><Relationship Id="rId7" Type="http://schemas.openxmlformats.org/officeDocument/2006/relationships/image" Target="../media/image62.png"/><Relationship Id="rId12" Type="http://schemas.openxmlformats.org/officeDocument/2006/relationships/image" Target="../media/image6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5" Type="http://schemas.openxmlformats.org/officeDocument/2006/relationships/image" Target="../media/image60.png"/><Relationship Id="rId10" Type="http://schemas.openxmlformats.org/officeDocument/2006/relationships/image" Target="../media/image65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7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8096098" y="-1429207"/>
            <a:ext cx="5715000" cy="5715000"/>
          </a:xfrm>
          <a:prstGeom prst="ellipse">
            <a:avLst/>
          </a:prstGeom>
          <a:solidFill>
            <a:srgbClr val="0EA5E9">
              <a:alpha val="1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-952805" y="3810305"/>
            <a:ext cx="3810305" cy="3810305"/>
          </a:xfrm>
          <a:prstGeom prst="ellipse">
            <a:avLst/>
          </a:prstGeom>
          <a:solidFill>
            <a:srgbClr val="1E40AF">
              <a:alpha val="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rcRect t="-198" b="-198"/>
          <a:stretch/>
        </p:blipFill>
        <p:spPr>
          <a:xfrm>
            <a:off x="761695" y="1333195"/>
            <a:ext cx="75895" cy="2952598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952805" y="4858207"/>
            <a:ext cx="4953305" cy="1714500"/>
          </a:xfrm>
          <a:prstGeom prst="roundRect">
            <a:avLst>
              <a:gd name="adj" fmla="val 7111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952805" y="4858207"/>
            <a:ext cx="57607" cy="1714500"/>
          </a:xfrm>
          <a:prstGeom prst="roundRect">
            <a:avLst>
              <a:gd name="adj" fmla="val 211641"/>
            </a:avLst>
          </a:prstGeom>
          <a:solidFill>
            <a:srgbClr val="1E40AF"/>
          </a:solidFill>
          <a:ln w="12700">
            <a:solidFill>
              <a:srgbClr val="1E40AF">
                <a:alpha val="0"/>
              </a:srgbClr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6286500" y="4858207"/>
            <a:ext cx="4953305" cy="1714500"/>
          </a:xfrm>
          <a:prstGeom prst="roundRect">
            <a:avLst>
              <a:gd name="adj" fmla="val 7111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6286500" y="4858207"/>
            <a:ext cx="57607" cy="1714500"/>
          </a:xfrm>
          <a:prstGeom prst="roundRect">
            <a:avLst>
              <a:gd name="adj" fmla="val 211641"/>
            </a:avLst>
          </a:prstGeom>
          <a:solidFill>
            <a:srgbClr val="0EA5E9"/>
          </a:solidFill>
          <a:ln w="12700">
            <a:solidFill>
              <a:srgbClr val="0EA5E9">
                <a:alpha val="0"/>
              </a:srgbClr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1143000" y="1333195"/>
            <a:ext cx="10458907" cy="16486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An Integrated Technical and Fundamental Stock Analysis Model for the Saudi Stock Market (Tadawul)</a:t>
            </a:r>
            <a:endParaRPr lang="en-US" sz="3600" dirty="0"/>
          </a:p>
        </p:txBody>
      </p:sp>
      <p:sp>
        <p:nvSpPr>
          <p:cNvPr id="12" name="Text 9"/>
          <p:cNvSpPr txBox="1"/>
          <p:nvPr/>
        </p:nvSpPr>
        <p:spPr>
          <a:xfrm>
            <a:off x="1143000" y="3333902"/>
            <a:ext cx="10387584" cy="495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Master of Science in Artificial Intelligence Thesis Defense</a:t>
            </a:r>
            <a:endParaRPr lang="en-US" sz="2100" dirty="0"/>
          </a:p>
        </p:txBody>
      </p:sp>
      <p:sp>
        <p:nvSpPr>
          <p:cNvPr id="13" name="Text 10"/>
          <p:cNvSpPr txBox="1"/>
          <p:nvPr/>
        </p:nvSpPr>
        <p:spPr>
          <a:xfrm>
            <a:off x="1143000" y="3943807"/>
            <a:ext cx="8651138" cy="6291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A hybrid AI framework combining technical and fundamental analysis to generate short-term trading signals compliant with CMA regulations.</a:t>
            </a:r>
            <a:endParaRPr lang="en-US" sz="1600" dirty="0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rcRect l="-107" r="-107"/>
          <a:stretch/>
        </p:blipFill>
        <p:spPr>
          <a:xfrm>
            <a:off x="1295705" y="5134356"/>
            <a:ext cx="267005" cy="304495"/>
          </a:xfrm>
          <a:prstGeom prst="rect">
            <a:avLst/>
          </a:prstGeom>
        </p:spPr>
      </p:pic>
      <p:sp>
        <p:nvSpPr>
          <p:cNvPr id="15" name="Text 11"/>
          <p:cNvSpPr txBox="1"/>
          <p:nvPr/>
        </p:nvSpPr>
        <p:spPr>
          <a:xfrm>
            <a:off x="1809598" y="5048402"/>
            <a:ext cx="3991356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Prepared by: Malek M. Atarji</a:t>
            </a:r>
            <a:endParaRPr lang="en-US" sz="1800" dirty="0"/>
          </a:p>
        </p:txBody>
      </p:sp>
      <p:sp>
        <p:nvSpPr>
          <p:cNvPr id="16" name="Text 12"/>
          <p:cNvSpPr txBox="1"/>
          <p:nvPr/>
        </p:nvSpPr>
        <p:spPr>
          <a:xfrm>
            <a:off x="1809598" y="5591556"/>
            <a:ext cx="3982212" cy="314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Student ID: </a:t>
            </a:r>
            <a:r>
              <a:rPr lang="en-US" sz="1300" dirty="0">
                <a:solidFill>
                  <a:srgbClr val="3341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252000474</a:t>
            </a:r>
            <a:endParaRPr lang="en-US" sz="1300" dirty="0"/>
          </a:p>
        </p:txBody>
      </p:sp>
      <p:sp>
        <p:nvSpPr>
          <p:cNvPr id="17" name="Text 13"/>
          <p:cNvSpPr txBox="1"/>
          <p:nvPr/>
        </p:nvSpPr>
        <p:spPr>
          <a:xfrm>
            <a:off x="1809598" y="5982005"/>
            <a:ext cx="3982212" cy="314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Supervisor: Dr. Ashraf El-Sayed</a:t>
            </a:r>
            <a:endParaRPr lang="en-US" sz="1300" dirty="0"/>
          </a:p>
        </p:txBody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610198" y="5134356"/>
            <a:ext cx="304495" cy="304495"/>
          </a:xfrm>
          <a:prstGeom prst="rect">
            <a:avLst/>
          </a:prstGeom>
        </p:spPr>
      </p:pic>
      <p:sp>
        <p:nvSpPr>
          <p:cNvPr id="19" name="Text 14"/>
          <p:cNvSpPr txBox="1"/>
          <p:nvPr/>
        </p:nvSpPr>
        <p:spPr>
          <a:xfrm>
            <a:off x="7144207" y="5048402"/>
            <a:ext cx="3991356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College of Informatics</a:t>
            </a:r>
            <a:endParaRPr lang="en-US" sz="1800" dirty="0"/>
          </a:p>
        </p:txBody>
      </p:sp>
      <p:sp>
        <p:nvSpPr>
          <p:cNvPr id="20" name="Text 15"/>
          <p:cNvSpPr txBox="1"/>
          <p:nvPr/>
        </p:nvSpPr>
        <p:spPr>
          <a:xfrm>
            <a:off x="7144207" y="5591556"/>
            <a:ext cx="3982212" cy="314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Midocean University (UAE / Comoros)</a:t>
            </a:r>
            <a:endParaRPr lang="en-US" sz="1300" dirty="0"/>
          </a:p>
        </p:txBody>
      </p:sp>
      <p:sp>
        <p:nvSpPr>
          <p:cNvPr id="21" name="Text 16"/>
          <p:cNvSpPr txBox="1"/>
          <p:nvPr/>
        </p:nvSpPr>
        <p:spPr>
          <a:xfrm>
            <a:off x="7144207" y="5982005"/>
            <a:ext cx="4019702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0EA5E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252000474@st.midocean.edu.km</a:t>
            </a:r>
            <a:endParaRPr lang="en-US" sz="13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3838FB2-F873-4C94-A32A-51F06CF0228A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36" b="26193"/>
          <a:stretch/>
        </p:blipFill>
        <p:spPr bwMode="auto">
          <a:xfrm>
            <a:off x="4712728" y="120666"/>
            <a:ext cx="2938145" cy="13360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rcRect t="-217" b="-217"/>
          <a:stretch/>
        </p:blipFill>
        <p:spPr>
          <a:xfrm>
            <a:off x="761695" y="476402"/>
            <a:ext cx="75895" cy="476402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761695" y="1429207"/>
            <a:ext cx="5162702" cy="5115154"/>
          </a:xfrm>
          <a:prstGeom prst="roundRect">
            <a:avLst>
              <a:gd name="adj" fmla="val 799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761695" y="1429207"/>
            <a:ext cx="5162702" cy="57607"/>
          </a:xfrm>
          <a:prstGeom prst="roundRect">
            <a:avLst>
              <a:gd name="adj" fmla="val 70941"/>
            </a:avLst>
          </a:prstGeom>
          <a:solidFill>
            <a:srgbClr val="0EA5E9"/>
          </a:solidFill>
          <a:ln w="12700">
            <a:solidFill>
              <a:srgbClr val="0EA5E9">
                <a:alpha val="0"/>
              </a:srgbClr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6286500" y="1429207"/>
            <a:ext cx="5162702" cy="5115154"/>
          </a:xfrm>
          <a:prstGeom prst="roundRect">
            <a:avLst>
              <a:gd name="adj" fmla="val 799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6286500" y="1429207"/>
            <a:ext cx="5162702" cy="57607"/>
          </a:xfrm>
          <a:prstGeom prst="roundRect">
            <a:avLst>
              <a:gd name="adj" fmla="val 70941"/>
            </a:avLst>
          </a:prstGeom>
          <a:solidFill>
            <a:srgbClr val="1E40AF"/>
          </a:solidFill>
          <a:ln w="12700">
            <a:solidFill>
              <a:srgbClr val="1E40AF">
                <a:alpha val="0"/>
              </a:srgbClr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952805" y="381305"/>
            <a:ext cx="10478110" cy="7626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Research Problem &amp; Objectives</a:t>
            </a:r>
            <a:endParaRPr lang="en-US" sz="3000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990295" y="1800454"/>
            <a:ext cx="304495" cy="304495"/>
          </a:xfrm>
          <a:prstGeom prst="rect">
            <a:avLst/>
          </a:prstGeom>
        </p:spPr>
      </p:pic>
      <p:sp>
        <p:nvSpPr>
          <p:cNvPr id="11" name="Text 7"/>
          <p:cNvSpPr txBox="1"/>
          <p:nvPr/>
        </p:nvSpPr>
        <p:spPr>
          <a:xfrm>
            <a:off x="1429207" y="1714500"/>
            <a:ext cx="4210812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The Research Gap</a:t>
            </a:r>
            <a:endParaRPr lang="en-US" sz="2100" dirty="0"/>
          </a:p>
        </p:txBody>
      </p:sp>
      <p:sp>
        <p:nvSpPr>
          <p:cNvPr id="12" name="Text 8"/>
          <p:cNvSpPr txBox="1"/>
          <p:nvPr/>
        </p:nvSpPr>
        <p:spPr>
          <a:xfrm>
            <a:off x="1295705" y="2428646"/>
            <a:ext cx="4498848" cy="9811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Fragmentation between Technical Analysis (short-term) and Fundamental Analysis (intrinsic value) impacts trading decisions.</a:t>
            </a:r>
            <a:endParaRPr lang="en-US" sz="1600" dirty="0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981151" y="2523744"/>
            <a:ext cx="133502" cy="133502"/>
          </a:xfrm>
          <a:prstGeom prst="rect">
            <a:avLst/>
          </a:prstGeom>
        </p:spPr>
      </p:pic>
      <p:sp>
        <p:nvSpPr>
          <p:cNvPr id="14" name="Text 9"/>
          <p:cNvSpPr txBox="1"/>
          <p:nvPr/>
        </p:nvSpPr>
        <p:spPr>
          <a:xfrm>
            <a:off x="1295705" y="3631997"/>
            <a:ext cx="4498848" cy="9811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Most AI studies focus on statistical price prediction accuracy rather than actual economic performance and profitability.</a:t>
            </a:r>
            <a:endParaRPr lang="en-US" sz="1600" dirty="0"/>
          </a:p>
        </p:txBody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981151" y="3727094"/>
            <a:ext cx="133502" cy="133502"/>
          </a:xfrm>
          <a:prstGeom prst="rect">
            <a:avLst/>
          </a:prstGeom>
        </p:spPr>
      </p:pic>
      <p:sp>
        <p:nvSpPr>
          <p:cNvPr id="16" name="Shape 10"/>
          <p:cNvSpPr/>
          <p:nvPr/>
        </p:nvSpPr>
        <p:spPr>
          <a:xfrm>
            <a:off x="952805" y="4892040"/>
            <a:ext cx="2219249" cy="961949"/>
          </a:xfrm>
          <a:prstGeom prst="roundRect">
            <a:avLst>
              <a:gd name="adj" fmla="val 15059"/>
            </a:avLst>
          </a:prstGeom>
          <a:solidFill>
            <a:srgbClr val="EFF6FF"/>
          </a:solidFill>
          <a:ln w="12700">
            <a:solidFill>
              <a:srgbClr val="BFDBFE"/>
            </a:solidFill>
            <a:prstDash val="solid"/>
          </a:ln>
        </p:spPr>
      </p:sp>
      <p:sp>
        <p:nvSpPr>
          <p:cNvPr id="17" name="Text 11"/>
          <p:cNvSpPr txBox="1"/>
          <p:nvPr/>
        </p:nvSpPr>
        <p:spPr>
          <a:xfrm>
            <a:off x="1036930" y="5340096"/>
            <a:ext cx="2050999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Technical Only</a:t>
            </a:r>
            <a:endParaRPr lang="en-US" sz="1100" dirty="0"/>
          </a:p>
        </p:txBody>
      </p:sp>
      <p:sp>
        <p:nvSpPr>
          <p:cNvPr id="18" name="Text 12"/>
          <p:cNvSpPr txBox="1"/>
          <p:nvPr/>
        </p:nvSpPr>
        <p:spPr>
          <a:xfrm>
            <a:off x="1036930" y="5561381"/>
            <a:ext cx="2050999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Misses company value</a:t>
            </a:r>
            <a:endParaRPr lang="en-US" sz="800" dirty="0"/>
          </a:p>
        </p:txBody>
      </p:sp>
      <p:sp>
        <p:nvSpPr>
          <p:cNvPr id="19" name="Shape 13"/>
          <p:cNvSpPr/>
          <p:nvPr/>
        </p:nvSpPr>
        <p:spPr>
          <a:xfrm>
            <a:off x="3500323" y="4892040"/>
            <a:ext cx="2219249" cy="961949"/>
          </a:xfrm>
          <a:prstGeom prst="roundRect">
            <a:avLst>
              <a:gd name="adj" fmla="val 15059"/>
            </a:avLst>
          </a:prstGeom>
          <a:solidFill>
            <a:srgbClr val="EFF6FF"/>
          </a:solidFill>
          <a:ln w="12700">
            <a:solidFill>
              <a:srgbClr val="BFDBFE"/>
            </a:solidFill>
            <a:prstDash val="solid"/>
          </a:ln>
        </p:spPr>
      </p:sp>
      <p:sp>
        <p:nvSpPr>
          <p:cNvPr id="20" name="Text 14"/>
          <p:cNvSpPr txBox="1"/>
          <p:nvPr/>
        </p:nvSpPr>
        <p:spPr>
          <a:xfrm>
            <a:off x="3584448" y="5340096"/>
            <a:ext cx="2050999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Fundamental Only</a:t>
            </a:r>
            <a:endParaRPr lang="en-US" sz="1100" dirty="0"/>
          </a:p>
        </p:txBody>
      </p:sp>
      <p:sp>
        <p:nvSpPr>
          <p:cNvPr id="21" name="Text 15"/>
          <p:cNvSpPr txBox="1"/>
          <p:nvPr/>
        </p:nvSpPr>
        <p:spPr>
          <a:xfrm>
            <a:off x="3584448" y="5561381"/>
            <a:ext cx="2050999" cy="1719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Misses timing signals</a:t>
            </a:r>
            <a:endParaRPr lang="en-US" sz="800" dirty="0"/>
          </a:p>
        </p:txBody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964131" y="5048402"/>
            <a:ext cx="190195" cy="190195"/>
          </a:xfrm>
          <a:prstGeom prst="rect">
            <a:avLst/>
          </a:prstGeom>
        </p:spPr>
      </p:pic>
      <p:pic>
        <p:nvPicPr>
          <p:cNvPr id="23" name="Image 5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3262579" y="5274259"/>
            <a:ext cx="142646" cy="190195"/>
          </a:xfrm>
          <a:prstGeom prst="rect">
            <a:avLst/>
          </a:prstGeom>
        </p:spPr>
      </p:pic>
      <p:pic>
        <p:nvPicPr>
          <p:cNvPr id="24" name="Image 6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4536338" y="5048402"/>
            <a:ext cx="142646" cy="190195"/>
          </a:xfrm>
          <a:prstGeom prst="rect">
            <a:avLst/>
          </a:prstGeom>
        </p:spPr>
      </p:pic>
      <p:pic>
        <p:nvPicPr>
          <p:cNvPr id="25" name="Image 7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6515100" y="1800454"/>
            <a:ext cx="304495" cy="304495"/>
          </a:xfrm>
          <a:prstGeom prst="rect">
            <a:avLst/>
          </a:prstGeom>
        </p:spPr>
      </p:pic>
      <p:sp>
        <p:nvSpPr>
          <p:cNvPr id="26" name="Text 16"/>
          <p:cNvSpPr txBox="1"/>
          <p:nvPr/>
        </p:nvSpPr>
        <p:spPr>
          <a:xfrm>
            <a:off x="6953098" y="1714500"/>
            <a:ext cx="4210812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Main Objectives</a:t>
            </a:r>
            <a:endParaRPr lang="en-US" sz="2100" dirty="0"/>
          </a:p>
        </p:txBody>
      </p:sp>
      <p:sp>
        <p:nvSpPr>
          <p:cNvPr id="27" name="Text 17"/>
          <p:cNvSpPr txBox="1"/>
          <p:nvPr/>
        </p:nvSpPr>
        <p:spPr>
          <a:xfrm>
            <a:off x="6819595" y="2428646"/>
            <a:ext cx="4496105" cy="5815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Integrate technical and fundamental indicators into a single hybrid AI model to improve decision accuracy.</a:t>
            </a:r>
            <a:endParaRPr lang="en-US" sz="1400" dirty="0"/>
          </a:p>
        </p:txBody>
      </p:sp>
      <p:pic>
        <p:nvPicPr>
          <p:cNvPr id="28" name="Image 8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6500470" y="2505456"/>
            <a:ext cx="142646" cy="142646"/>
          </a:xfrm>
          <a:prstGeom prst="rect">
            <a:avLst/>
          </a:prstGeom>
        </p:spPr>
      </p:pic>
      <p:sp>
        <p:nvSpPr>
          <p:cNvPr id="29" name="Text 18"/>
          <p:cNvSpPr txBox="1"/>
          <p:nvPr/>
        </p:nvSpPr>
        <p:spPr>
          <a:xfrm>
            <a:off x="6819595" y="3160166"/>
            <a:ext cx="4496105" cy="8769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Define a practical economic target: achieve +5% profit before reaching -2% loss within a 5-10 day trading horizon.</a:t>
            </a:r>
            <a:endParaRPr lang="en-US" sz="1400" dirty="0"/>
          </a:p>
        </p:txBody>
      </p:sp>
      <p:pic>
        <p:nvPicPr>
          <p:cNvPr id="30" name="Image 9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6500470" y="3236976"/>
            <a:ext cx="142646" cy="142646"/>
          </a:xfrm>
          <a:prstGeom prst="rect">
            <a:avLst/>
          </a:prstGeom>
        </p:spPr>
      </p:pic>
      <p:sp>
        <p:nvSpPr>
          <p:cNvPr id="31" name="Text 19"/>
          <p:cNvSpPr txBox="1"/>
          <p:nvPr/>
        </p:nvSpPr>
        <p:spPr>
          <a:xfrm>
            <a:off x="6819595" y="4181551"/>
            <a:ext cx="4496105" cy="5815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Evaluate model performance using real financial metrics: Sharpe ratio, Maximum Drawdown, and Win rate.</a:t>
            </a:r>
            <a:endParaRPr lang="en-US" sz="1400" dirty="0"/>
          </a:p>
        </p:txBody>
      </p:sp>
      <p:pic>
        <p:nvPicPr>
          <p:cNvPr id="32" name="Image 10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6500470" y="4258361"/>
            <a:ext cx="142646" cy="142646"/>
          </a:xfrm>
          <a:prstGeom prst="rect">
            <a:avLst/>
          </a:prstGeom>
        </p:spPr>
      </p:pic>
      <p:sp>
        <p:nvSpPr>
          <p:cNvPr id="33" name="Text 20"/>
          <p:cNvSpPr txBox="1"/>
          <p:nvPr/>
        </p:nvSpPr>
        <p:spPr>
          <a:xfrm>
            <a:off x="6819595" y="4913071"/>
            <a:ext cx="4496105" cy="5815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Ensure full compliance with Capital Market Authority (CMA) regulations by relying solely on public data.</a:t>
            </a:r>
            <a:endParaRPr lang="en-US" sz="1400" dirty="0"/>
          </a:p>
        </p:txBody>
      </p:sp>
      <p:pic>
        <p:nvPicPr>
          <p:cNvPr id="34" name="Image 11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6500470" y="4989881"/>
            <a:ext cx="142646" cy="142646"/>
          </a:xfrm>
          <a:prstGeom prst="rect">
            <a:avLst/>
          </a:prstGeom>
        </p:spPr>
      </p:pic>
      <p:sp>
        <p:nvSpPr>
          <p:cNvPr id="35" name="Text 21"/>
          <p:cNvSpPr txBox="1"/>
          <p:nvPr/>
        </p:nvSpPr>
        <p:spPr>
          <a:xfrm>
            <a:off x="6819595" y="5645506"/>
            <a:ext cx="4496105" cy="5815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Build a reproducible framework applicable to other financial markets or companies in the future.</a:t>
            </a:r>
            <a:endParaRPr lang="en-US" sz="1400" dirty="0"/>
          </a:p>
        </p:txBody>
      </p:sp>
      <p:pic>
        <p:nvPicPr>
          <p:cNvPr id="36" name="Image 12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6500470" y="5721401"/>
            <a:ext cx="142646" cy="14264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9525305" y="-1429207"/>
            <a:ext cx="3810305" cy="3810305"/>
          </a:xfrm>
          <a:prstGeom prst="ellipse">
            <a:avLst/>
          </a:prstGeom>
          <a:solidFill>
            <a:srgbClr val="3B82F6">
              <a:alpha val="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-1429207" y="4286707"/>
            <a:ext cx="4762195" cy="4762195"/>
          </a:xfrm>
          <a:prstGeom prst="ellipse">
            <a:avLst/>
          </a:prstGeom>
          <a:solidFill>
            <a:srgbClr val="0EA5E9">
              <a:alpha val="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rcRect t="-217" b="-217"/>
          <a:stretch/>
        </p:blipFill>
        <p:spPr>
          <a:xfrm>
            <a:off x="685800" y="381305"/>
            <a:ext cx="75895" cy="476402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761695" y="1143000"/>
            <a:ext cx="3258007" cy="3095244"/>
          </a:xfrm>
          <a:prstGeom prst="roundRect">
            <a:avLst>
              <a:gd name="adj" fmla="val 2182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761695" y="1143000"/>
            <a:ext cx="3258007" cy="38405"/>
          </a:xfrm>
          <a:prstGeom prst="roundRect">
            <a:avLst>
              <a:gd name="adj" fmla="val 175823"/>
            </a:avLst>
          </a:prstGeom>
          <a:solidFill>
            <a:srgbClr val="1E40AF"/>
          </a:solidFill>
          <a:ln w="12700">
            <a:solidFill>
              <a:srgbClr val="1E40AF">
                <a:alpha val="0"/>
              </a:srgbClr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4190695" y="1143000"/>
            <a:ext cx="3638398" cy="3095244"/>
          </a:xfrm>
          <a:prstGeom prst="roundRect">
            <a:avLst>
              <a:gd name="adj" fmla="val 2182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4190695" y="1143000"/>
            <a:ext cx="3638398" cy="38405"/>
          </a:xfrm>
          <a:prstGeom prst="roundRect">
            <a:avLst>
              <a:gd name="adj" fmla="val 175823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8001000" y="1143000"/>
            <a:ext cx="3448202" cy="3095244"/>
          </a:xfrm>
          <a:prstGeom prst="roundRect">
            <a:avLst>
              <a:gd name="adj" fmla="val 2182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8001000" y="1143000"/>
            <a:ext cx="3448202" cy="38405"/>
          </a:xfrm>
          <a:prstGeom prst="roundRect">
            <a:avLst>
              <a:gd name="adj" fmla="val 175823"/>
            </a:avLst>
          </a:prstGeom>
          <a:solidFill>
            <a:srgbClr val="0EA5E9"/>
          </a:solidFill>
          <a:ln w="12700">
            <a:solidFill>
              <a:srgbClr val="0EA5E9">
                <a:alpha val="0"/>
              </a:srgbClr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761695" y="4381805"/>
            <a:ext cx="5210251" cy="2210105"/>
          </a:xfrm>
          <a:prstGeom prst="roundRect">
            <a:avLst>
              <a:gd name="adj" fmla="val 428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4" name="Shape 11"/>
          <p:cNvSpPr/>
          <p:nvPr/>
        </p:nvSpPr>
        <p:spPr>
          <a:xfrm>
            <a:off x="761695" y="4381805"/>
            <a:ext cx="57607" cy="2210105"/>
          </a:xfrm>
          <a:prstGeom prst="roundRect">
            <a:avLst>
              <a:gd name="adj" fmla="val 164204"/>
            </a:avLst>
          </a:prstGeom>
          <a:solidFill>
            <a:srgbClr val="1E40AF"/>
          </a:solidFill>
          <a:ln w="12700">
            <a:solidFill>
              <a:srgbClr val="1E40AF">
                <a:alpha val="0"/>
              </a:srgbClr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6096305" y="4381805"/>
            <a:ext cx="5400446" cy="2210105"/>
          </a:xfrm>
          <a:prstGeom prst="roundRect">
            <a:avLst>
              <a:gd name="adj" fmla="val 428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6" name="Shape 13"/>
          <p:cNvSpPr/>
          <p:nvPr/>
        </p:nvSpPr>
        <p:spPr>
          <a:xfrm>
            <a:off x="6096305" y="4381805"/>
            <a:ext cx="57607" cy="2210105"/>
          </a:xfrm>
          <a:prstGeom prst="roundRect">
            <a:avLst>
              <a:gd name="adj" fmla="val 164204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17" name="Text 14"/>
          <p:cNvSpPr txBox="1"/>
          <p:nvPr/>
        </p:nvSpPr>
        <p:spPr>
          <a:xfrm>
            <a:off x="952805" y="237744"/>
            <a:ext cx="1047811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Dataset Overview &amp; Statistics</a:t>
            </a:r>
            <a:endParaRPr lang="en-US" sz="3000" dirty="0"/>
          </a:p>
        </p:txBody>
      </p:sp>
      <p:pic>
        <p:nvPicPr>
          <p:cNvPr id="18" name="Image 1" descr="preencoded.png"/>
          <p:cNvPicPr>
            <a:picLocks noChangeAspect="1"/>
          </p:cNvPicPr>
          <p:nvPr/>
        </p:nvPicPr>
        <p:blipFill>
          <a:blip r:embed="rId4"/>
          <a:srcRect t="-45" b="-45"/>
          <a:stretch/>
        </p:blipFill>
        <p:spPr>
          <a:xfrm>
            <a:off x="990295" y="1338682"/>
            <a:ext cx="256946" cy="228600"/>
          </a:xfrm>
          <a:prstGeom prst="rect">
            <a:avLst/>
          </a:prstGeom>
        </p:spPr>
      </p:pic>
      <p:sp>
        <p:nvSpPr>
          <p:cNvPr id="19" name="Text 15"/>
          <p:cNvSpPr txBox="1"/>
          <p:nvPr/>
        </p:nvSpPr>
        <p:spPr>
          <a:xfrm>
            <a:off x="1380744" y="1285646"/>
            <a:ext cx="2553005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Sector Distribution (20)</a:t>
            </a:r>
            <a:endParaRPr lang="en-US" sz="1500" dirty="0"/>
          </a:p>
        </p:txBody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 r:embed="rId5"/>
          <a:srcRect t="-5" b="-5"/>
          <a:stretch/>
        </p:blipFill>
        <p:spPr>
          <a:xfrm>
            <a:off x="857707" y="1714500"/>
            <a:ext cx="3047695" cy="2286000"/>
          </a:xfrm>
          <a:prstGeom prst="rect">
            <a:avLst/>
          </a:prstGeom>
        </p:spPr>
      </p:pic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6"/>
          <a:srcRect l="-80" r="-80"/>
          <a:stretch/>
        </p:blipFill>
        <p:spPr>
          <a:xfrm>
            <a:off x="4405579" y="1338682"/>
            <a:ext cx="286207" cy="228600"/>
          </a:xfrm>
          <a:prstGeom prst="rect">
            <a:avLst/>
          </a:prstGeom>
        </p:spPr>
      </p:pic>
      <p:sp>
        <p:nvSpPr>
          <p:cNvPr id="22" name="Text 16"/>
          <p:cNvSpPr txBox="1"/>
          <p:nvPr/>
        </p:nvSpPr>
        <p:spPr>
          <a:xfrm>
            <a:off x="4809744" y="1285646"/>
            <a:ext cx="2934310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Class Balance (Positive Trades)</a:t>
            </a:r>
            <a:endParaRPr lang="en-US" sz="1500" dirty="0"/>
          </a:p>
        </p:txBody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 r:embed="rId7"/>
          <a:srcRect l="-5" r="-5"/>
          <a:stretch/>
        </p:blipFill>
        <p:spPr>
          <a:xfrm>
            <a:off x="4381805" y="1714500"/>
            <a:ext cx="3238805" cy="2286000"/>
          </a:xfrm>
          <a:prstGeom prst="rect">
            <a:avLst/>
          </a:prstGeom>
        </p:spPr>
      </p:pic>
      <p:pic>
        <p:nvPicPr>
          <p:cNvPr id="24" name="Image 5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8244230" y="1338682"/>
            <a:ext cx="228600" cy="228600"/>
          </a:xfrm>
          <a:prstGeom prst="rect">
            <a:avLst/>
          </a:prstGeom>
        </p:spPr>
      </p:pic>
      <p:sp>
        <p:nvSpPr>
          <p:cNvPr id="25" name="Text 17"/>
          <p:cNvSpPr txBox="1"/>
          <p:nvPr/>
        </p:nvSpPr>
        <p:spPr>
          <a:xfrm>
            <a:off x="8620049" y="1285646"/>
            <a:ext cx="2743200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Chronological Split</a:t>
            </a:r>
            <a:endParaRPr lang="en-US" sz="1500" dirty="0"/>
          </a:p>
        </p:txBody>
      </p:sp>
      <p:pic>
        <p:nvPicPr>
          <p:cNvPr id="26" name="Image 6" descr="preencoded.png"/>
          <p:cNvPicPr>
            <a:picLocks noChangeAspect="1"/>
          </p:cNvPicPr>
          <p:nvPr/>
        </p:nvPicPr>
        <p:blipFill>
          <a:blip r:embed="rId9"/>
          <a:srcRect t="-5" b="-5"/>
          <a:stretch/>
        </p:blipFill>
        <p:spPr>
          <a:xfrm>
            <a:off x="8191195" y="1714500"/>
            <a:ext cx="3047695" cy="2286000"/>
          </a:xfrm>
          <a:prstGeom prst="rect">
            <a:avLst/>
          </a:prstGeom>
        </p:spPr>
      </p:pic>
      <p:pic>
        <p:nvPicPr>
          <p:cNvPr id="27" name="Image 7" descr="preencoded.png"/>
          <p:cNvPicPr>
            <a:picLocks noChangeAspect="1"/>
          </p:cNvPicPr>
          <p:nvPr/>
        </p:nvPicPr>
        <p:blipFill>
          <a:blip r:embed="rId10"/>
          <a:srcRect l="-57" r="-57"/>
          <a:stretch/>
        </p:blipFill>
        <p:spPr>
          <a:xfrm>
            <a:off x="1019556" y="4624121"/>
            <a:ext cx="200254" cy="228600"/>
          </a:xfrm>
          <a:prstGeom prst="rect">
            <a:avLst/>
          </a:prstGeom>
        </p:spPr>
      </p:pic>
      <p:sp>
        <p:nvSpPr>
          <p:cNvPr id="28" name="Text 18"/>
          <p:cNvSpPr txBox="1"/>
          <p:nvPr/>
        </p:nvSpPr>
        <p:spPr>
          <a:xfrm>
            <a:off x="1380744" y="4572000"/>
            <a:ext cx="4457700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Data Period (2021 - 2025)</a:t>
            </a:r>
            <a:endParaRPr lang="en-US" sz="1500" dirty="0"/>
          </a:p>
        </p:txBody>
      </p:sp>
      <p:pic>
        <p:nvPicPr>
          <p:cNvPr id="29" name="Image 8" descr="preencoded.png"/>
          <p:cNvPicPr>
            <a:picLocks noChangeAspect="1"/>
          </p:cNvPicPr>
          <p:nvPr/>
        </p:nvPicPr>
        <p:blipFill>
          <a:blip r:embed="rId11"/>
          <a:srcRect t="-396" b="-396"/>
          <a:stretch/>
        </p:blipFill>
        <p:spPr>
          <a:xfrm>
            <a:off x="1143000" y="5429707"/>
            <a:ext cx="4381805" cy="38405"/>
          </a:xfrm>
          <a:prstGeom prst="rect">
            <a:avLst/>
          </a:prstGeom>
        </p:spPr>
      </p:pic>
      <p:pic>
        <p:nvPicPr>
          <p:cNvPr id="30" name="Image 9" descr="preencoded.png"/>
          <p:cNvPicPr>
            <a:picLocks noChangeAspect="1"/>
          </p:cNvPicPr>
          <p:nvPr/>
        </p:nvPicPr>
        <p:blipFill>
          <a:blip r:embed="rId12"/>
          <a:srcRect t="-396" b="-396"/>
          <a:stretch/>
        </p:blipFill>
        <p:spPr>
          <a:xfrm>
            <a:off x="1143000" y="5429707"/>
            <a:ext cx="3810305" cy="38405"/>
          </a:xfrm>
          <a:prstGeom prst="rect">
            <a:avLst/>
          </a:prstGeom>
        </p:spPr>
      </p:pic>
      <p:pic>
        <p:nvPicPr>
          <p:cNvPr id="31" name="Image 10" descr="preencoded.png"/>
          <p:cNvPicPr>
            <a:picLocks noChangeAspect="1"/>
          </p:cNvPicPr>
          <p:nvPr/>
        </p:nvPicPr>
        <p:blipFill>
          <a:blip r:embed="rId13"/>
          <a:srcRect/>
          <a:stretch/>
        </p:blipFill>
        <p:spPr>
          <a:xfrm>
            <a:off x="1314907" y="5286146"/>
            <a:ext cx="228600" cy="228600"/>
          </a:xfrm>
          <a:prstGeom prst="rect">
            <a:avLst/>
          </a:prstGeom>
        </p:spPr>
      </p:pic>
      <p:sp>
        <p:nvSpPr>
          <p:cNvPr id="32" name="Text 19"/>
          <p:cNvSpPr txBox="1"/>
          <p:nvPr/>
        </p:nvSpPr>
        <p:spPr>
          <a:xfrm>
            <a:off x="923544" y="5609844"/>
            <a:ext cx="1010412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2021</a:t>
            </a:r>
            <a:endParaRPr lang="en-US" sz="1200" dirty="0"/>
          </a:p>
        </p:txBody>
      </p:sp>
      <p:sp>
        <p:nvSpPr>
          <p:cNvPr id="33" name="Text 20"/>
          <p:cNvSpPr txBox="1"/>
          <p:nvPr/>
        </p:nvSpPr>
        <p:spPr>
          <a:xfrm>
            <a:off x="923544" y="5896051"/>
            <a:ext cx="10104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Start</a:t>
            </a:r>
            <a:endParaRPr lang="en-US" sz="900" dirty="0"/>
          </a:p>
        </p:txBody>
      </p:sp>
      <p:pic>
        <p:nvPicPr>
          <p:cNvPr id="34" name="Image 11" descr="preencoded.png"/>
          <p:cNvPicPr>
            <a:picLocks noChangeAspect="1"/>
          </p:cNvPicPr>
          <p:nvPr/>
        </p:nvPicPr>
        <p:blipFill>
          <a:blip r:embed="rId13"/>
          <a:srcRect/>
          <a:stretch/>
        </p:blipFill>
        <p:spPr>
          <a:xfrm>
            <a:off x="2584094" y="5286146"/>
            <a:ext cx="228600" cy="228600"/>
          </a:xfrm>
          <a:prstGeom prst="rect">
            <a:avLst/>
          </a:prstGeom>
        </p:spPr>
      </p:pic>
      <p:sp>
        <p:nvSpPr>
          <p:cNvPr id="35" name="Text 21"/>
          <p:cNvSpPr txBox="1"/>
          <p:nvPr/>
        </p:nvSpPr>
        <p:spPr>
          <a:xfrm>
            <a:off x="2193646" y="5609844"/>
            <a:ext cx="1010412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2023</a:t>
            </a:r>
            <a:endParaRPr lang="en-US" sz="1200" dirty="0"/>
          </a:p>
        </p:txBody>
      </p:sp>
      <p:sp>
        <p:nvSpPr>
          <p:cNvPr id="36" name="Text 22"/>
          <p:cNvSpPr txBox="1"/>
          <p:nvPr/>
        </p:nvSpPr>
        <p:spPr>
          <a:xfrm>
            <a:off x="2193646" y="5896051"/>
            <a:ext cx="10104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Midpoint</a:t>
            </a:r>
            <a:endParaRPr lang="en-US" sz="900" dirty="0"/>
          </a:p>
        </p:txBody>
      </p:sp>
      <p:pic>
        <p:nvPicPr>
          <p:cNvPr id="37" name="Image 12" descr="preencoded.png"/>
          <p:cNvPicPr>
            <a:picLocks noChangeAspect="1"/>
          </p:cNvPicPr>
          <p:nvPr/>
        </p:nvPicPr>
        <p:blipFill>
          <a:blip r:embed="rId13"/>
          <a:srcRect/>
          <a:stretch/>
        </p:blipFill>
        <p:spPr>
          <a:xfrm>
            <a:off x="3854196" y="5286146"/>
            <a:ext cx="228600" cy="228600"/>
          </a:xfrm>
          <a:prstGeom prst="rect">
            <a:avLst/>
          </a:prstGeom>
        </p:spPr>
      </p:pic>
      <p:sp>
        <p:nvSpPr>
          <p:cNvPr id="38" name="Text 23"/>
          <p:cNvSpPr txBox="1"/>
          <p:nvPr/>
        </p:nvSpPr>
        <p:spPr>
          <a:xfrm>
            <a:off x="3463747" y="5609844"/>
            <a:ext cx="1010412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2024</a:t>
            </a:r>
            <a:endParaRPr lang="en-US" sz="1200" dirty="0"/>
          </a:p>
        </p:txBody>
      </p:sp>
      <p:sp>
        <p:nvSpPr>
          <p:cNvPr id="39" name="Text 24"/>
          <p:cNvSpPr txBox="1"/>
          <p:nvPr/>
        </p:nvSpPr>
        <p:spPr>
          <a:xfrm>
            <a:off x="3463747" y="5896051"/>
            <a:ext cx="10104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Train End</a:t>
            </a:r>
            <a:endParaRPr lang="en-US" sz="900" dirty="0"/>
          </a:p>
        </p:txBody>
      </p:sp>
      <p:pic>
        <p:nvPicPr>
          <p:cNvPr id="40" name="Image 13" descr="preencoded.png"/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5124298" y="5286146"/>
            <a:ext cx="228600" cy="228600"/>
          </a:xfrm>
          <a:prstGeom prst="rect">
            <a:avLst/>
          </a:prstGeom>
        </p:spPr>
      </p:pic>
      <p:sp>
        <p:nvSpPr>
          <p:cNvPr id="41" name="Text 25"/>
          <p:cNvSpPr txBox="1"/>
          <p:nvPr/>
        </p:nvSpPr>
        <p:spPr>
          <a:xfrm>
            <a:off x="4733849" y="5609844"/>
            <a:ext cx="1010412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2025</a:t>
            </a:r>
            <a:endParaRPr lang="en-US" sz="1200" dirty="0"/>
          </a:p>
        </p:txBody>
      </p:sp>
      <p:sp>
        <p:nvSpPr>
          <p:cNvPr id="42" name="Text 26"/>
          <p:cNvSpPr txBox="1"/>
          <p:nvPr/>
        </p:nvSpPr>
        <p:spPr>
          <a:xfrm>
            <a:off x="4733849" y="5896051"/>
            <a:ext cx="10104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Test End</a:t>
            </a:r>
            <a:endParaRPr lang="en-US" sz="900" dirty="0"/>
          </a:p>
        </p:txBody>
      </p:sp>
      <p:pic>
        <p:nvPicPr>
          <p:cNvPr id="43" name="Image 14" descr="preencoded.png"/>
          <p:cNvPicPr>
            <a:picLocks noChangeAspect="1"/>
          </p:cNvPicPr>
          <p:nvPr/>
        </p:nvPicPr>
        <p:blipFill>
          <a:blip r:embed="rId15"/>
          <a:srcRect t="-45" b="-45"/>
          <a:stretch/>
        </p:blipFill>
        <p:spPr>
          <a:xfrm>
            <a:off x="6324905" y="4624121"/>
            <a:ext cx="256946" cy="228600"/>
          </a:xfrm>
          <a:prstGeom prst="rect">
            <a:avLst/>
          </a:prstGeom>
        </p:spPr>
      </p:pic>
      <p:sp>
        <p:nvSpPr>
          <p:cNvPr id="44" name="Text 27"/>
          <p:cNvSpPr txBox="1"/>
          <p:nvPr/>
        </p:nvSpPr>
        <p:spPr>
          <a:xfrm>
            <a:off x="6715354" y="4572000"/>
            <a:ext cx="4648810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Data Cleaning Pipeline</a:t>
            </a:r>
            <a:endParaRPr lang="en-US" sz="1500" dirty="0"/>
          </a:p>
        </p:txBody>
      </p:sp>
      <p:sp>
        <p:nvSpPr>
          <p:cNvPr id="45" name="Shape 28"/>
          <p:cNvSpPr/>
          <p:nvPr/>
        </p:nvSpPr>
        <p:spPr>
          <a:xfrm>
            <a:off x="6286500" y="5315407"/>
            <a:ext cx="1495044" cy="847649"/>
          </a:xfrm>
          <a:prstGeom prst="roundRect">
            <a:avLst>
              <a:gd name="adj" fmla="val 19393"/>
            </a:avLst>
          </a:prstGeom>
          <a:solidFill>
            <a:srgbClr val="EFF6FF"/>
          </a:solidFill>
          <a:ln w="12700">
            <a:solidFill>
              <a:srgbClr val="BFDBFE"/>
            </a:solidFill>
            <a:prstDash val="solid"/>
          </a:ln>
        </p:spPr>
      </p:sp>
      <p:sp>
        <p:nvSpPr>
          <p:cNvPr id="46" name="Text 29"/>
          <p:cNvSpPr txBox="1"/>
          <p:nvPr/>
        </p:nvSpPr>
        <p:spPr>
          <a:xfrm>
            <a:off x="6362395" y="5438851"/>
            <a:ext cx="1343254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24,966</a:t>
            </a:r>
            <a:endParaRPr lang="en-US" sz="1500" dirty="0"/>
          </a:p>
        </p:txBody>
      </p:sp>
      <p:sp>
        <p:nvSpPr>
          <p:cNvPr id="47" name="Text 30"/>
          <p:cNvSpPr txBox="1"/>
          <p:nvPr/>
        </p:nvSpPr>
        <p:spPr>
          <a:xfrm>
            <a:off x="6362395" y="5810098"/>
            <a:ext cx="134325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47556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Raw Records</a:t>
            </a:r>
            <a:endParaRPr lang="en-US" sz="900" dirty="0"/>
          </a:p>
        </p:txBody>
      </p:sp>
      <p:sp>
        <p:nvSpPr>
          <p:cNvPr id="48" name="Shape 31"/>
          <p:cNvSpPr/>
          <p:nvPr/>
        </p:nvSpPr>
        <p:spPr>
          <a:xfrm>
            <a:off x="7927848" y="5266944"/>
            <a:ext cx="1676095" cy="942746"/>
          </a:xfrm>
          <a:prstGeom prst="roundRect">
            <a:avLst>
              <a:gd name="adj" fmla="val 15676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49" name="Text 32"/>
          <p:cNvSpPr txBox="1"/>
          <p:nvPr/>
        </p:nvSpPr>
        <p:spPr>
          <a:xfrm>
            <a:off x="8336585" y="5372100"/>
            <a:ext cx="122163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Missing values</a:t>
            </a:r>
            <a:endParaRPr lang="en-US" sz="900" dirty="0"/>
          </a:p>
        </p:txBody>
      </p:sp>
      <p:pic>
        <p:nvPicPr>
          <p:cNvPr id="50" name="Image 15" descr="preencoded.png"/>
          <p:cNvPicPr>
            <a:picLocks noChangeAspect="1"/>
          </p:cNvPicPr>
          <p:nvPr/>
        </p:nvPicPr>
        <p:blipFill>
          <a:blip r:embed="rId16"/>
          <a:srcRect l="-8400" r="-8400"/>
          <a:stretch/>
        </p:blipFill>
        <p:spPr>
          <a:xfrm>
            <a:off x="8127187" y="5424221"/>
            <a:ext cx="133502" cy="114300"/>
          </a:xfrm>
          <a:prstGeom prst="rect">
            <a:avLst/>
          </a:prstGeom>
        </p:spPr>
      </p:pic>
      <p:sp>
        <p:nvSpPr>
          <p:cNvPr id="51" name="Text 33"/>
          <p:cNvSpPr txBox="1"/>
          <p:nvPr/>
        </p:nvSpPr>
        <p:spPr>
          <a:xfrm>
            <a:off x="8336585" y="5629046"/>
            <a:ext cx="122163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Median impute</a:t>
            </a:r>
            <a:endParaRPr lang="en-US" sz="900" dirty="0"/>
          </a:p>
        </p:txBody>
      </p:sp>
      <p:pic>
        <p:nvPicPr>
          <p:cNvPr id="52" name="Image 16" descr="preencoded.png"/>
          <p:cNvPicPr>
            <a:picLocks noChangeAspect="1"/>
          </p:cNvPicPr>
          <p:nvPr/>
        </p:nvPicPr>
        <p:blipFill>
          <a:blip r:embed="rId17"/>
          <a:srcRect l="-27867" r="-27867"/>
          <a:stretch/>
        </p:blipFill>
        <p:spPr>
          <a:xfrm>
            <a:off x="8127187" y="5682082"/>
            <a:ext cx="133502" cy="114300"/>
          </a:xfrm>
          <a:prstGeom prst="rect">
            <a:avLst/>
          </a:prstGeom>
        </p:spPr>
      </p:pic>
      <p:sp>
        <p:nvSpPr>
          <p:cNvPr id="53" name="Text 34"/>
          <p:cNvSpPr txBox="1"/>
          <p:nvPr/>
        </p:nvSpPr>
        <p:spPr>
          <a:xfrm>
            <a:off x="8336585" y="5886907"/>
            <a:ext cx="122163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Critical gaps</a:t>
            </a:r>
            <a:endParaRPr lang="en-US" sz="900" dirty="0"/>
          </a:p>
        </p:txBody>
      </p:sp>
      <p:pic>
        <p:nvPicPr>
          <p:cNvPr id="54" name="Image 17" descr="preencoded.png"/>
          <p:cNvPicPr>
            <a:picLocks noChangeAspect="1"/>
          </p:cNvPicPr>
          <p:nvPr/>
        </p:nvPicPr>
        <p:blipFill>
          <a:blip r:embed="rId18"/>
          <a:srcRect l="-8400" r="-8400"/>
          <a:stretch/>
        </p:blipFill>
        <p:spPr>
          <a:xfrm>
            <a:off x="8127187" y="5939028"/>
            <a:ext cx="133502" cy="114300"/>
          </a:xfrm>
          <a:prstGeom prst="rect">
            <a:avLst/>
          </a:prstGeom>
        </p:spPr>
      </p:pic>
      <p:sp>
        <p:nvSpPr>
          <p:cNvPr id="55" name="Shape 35"/>
          <p:cNvSpPr/>
          <p:nvPr/>
        </p:nvSpPr>
        <p:spPr>
          <a:xfrm>
            <a:off x="9751162" y="5315407"/>
            <a:ext cx="1495044" cy="847649"/>
          </a:xfrm>
          <a:prstGeom prst="roundRect">
            <a:avLst>
              <a:gd name="adj" fmla="val 19393"/>
            </a:avLst>
          </a:prstGeom>
          <a:solidFill>
            <a:srgbClr val="F0FDF4"/>
          </a:solidFill>
          <a:ln w="12700">
            <a:solidFill>
              <a:srgbClr val="BBF7D0"/>
            </a:solidFill>
            <a:prstDash val="solid"/>
          </a:ln>
        </p:spPr>
      </p:sp>
      <p:sp>
        <p:nvSpPr>
          <p:cNvPr id="56" name="Text 36"/>
          <p:cNvSpPr txBox="1"/>
          <p:nvPr/>
        </p:nvSpPr>
        <p:spPr>
          <a:xfrm>
            <a:off x="9827057" y="5438851"/>
            <a:ext cx="1343254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6A34A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19,742</a:t>
            </a:r>
            <a:endParaRPr lang="en-US" sz="1500" dirty="0"/>
          </a:p>
        </p:txBody>
      </p:sp>
      <p:sp>
        <p:nvSpPr>
          <p:cNvPr id="57" name="Text 37"/>
          <p:cNvSpPr txBox="1"/>
          <p:nvPr/>
        </p:nvSpPr>
        <p:spPr>
          <a:xfrm>
            <a:off x="9827057" y="5810098"/>
            <a:ext cx="1343254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47556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Clean Records</a:t>
            </a:r>
            <a:endParaRPr lang="en-US" sz="900" dirty="0"/>
          </a:p>
        </p:txBody>
      </p:sp>
      <p:pic>
        <p:nvPicPr>
          <p:cNvPr id="58" name="Image 18" descr="preencoded.png"/>
          <p:cNvPicPr>
            <a:picLocks noChangeAspect="1"/>
          </p:cNvPicPr>
          <p:nvPr/>
        </p:nvPicPr>
        <p:blipFill>
          <a:blip r:embed="rId19"/>
          <a:srcRect l="-760" r="-760"/>
          <a:stretch/>
        </p:blipFill>
        <p:spPr>
          <a:xfrm>
            <a:off x="7775143" y="5650992"/>
            <a:ext cx="152705" cy="171907"/>
          </a:xfrm>
          <a:prstGeom prst="rect">
            <a:avLst/>
          </a:prstGeom>
        </p:spPr>
      </p:pic>
      <p:pic>
        <p:nvPicPr>
          <p:cNvPr id="59" name="Image 19" descr="preencoded.png"/>
          <p:cNvPicPr>
            <a:picLocks noChangeAspect="1"/>
          </p:cNvPicPr>
          <p:nvPr/>
        </p:nvPicPr>
        <p:blipFill>
          <a:blip r:embed="rId19"/>
          <a:srcRect l="-760" r="-760"/>
          <a:stretch/>
        </p:blipFill>
        <p:spPr>
          <a:xfrm>
            <a:off x="9598457" y="5650992"/>
            <a:ext cx="152705" cy="17190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7619695" y="-952805"/>
            <a:ext cx="3810305" cy="3810305"/>
          </a:xfrm>
          <a:prstGeom prst="ellipse">
            <a:avLst/>
          </a:prstGeom>
          <a:solidFill>
            <a:srgbClr val="3B82F6">
              <a:alpha val="1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-952805" y="3810305"/>
            <a:ext cx="4762195" cy="4762195"/>
          </a:xfrm>
          <a:prstGeom prst="ellipse">
            <a:avLst/>
          </a:prstGeom>
          <a:solidFill>
            <a:srgbClr val="8B5CF6">
              <a:alpha val="8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rcRect t="-217" b="-217"/>
          <a:stretch/>
        </p:blipFill>
        <p:spPr>
          <a:xfrm>
            <a:off x="685800" y="381305"/>
            <a:ext cx="75895" cy="476402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761695" y="1047902"/>
            <a:ext cx="4286707" cy="1276502"/>
          </a:xfrm>
          <a:prstGeom prst="roundRect">
            <a:avLst>
              <a:gd name="adj" fmla="val 12830"/>
            </a:avLst>
          </a:prstGeom>
          <a:solidFill>
            <a:srgbClr val="F8FAFC"/>
          </a:solidFill>
          <a:ln/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761695" y="1047902"/>
            <a:ext cx="4286707" cy="38405"/>
          </a:xfrm>
          <a:prstGeom prst="roundRect">
            <a:avLst>
              <a:gd name="adj" fmla="val 426437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7144207" y="1047902"/>
            <a:ext cx="4286707" cy="1324051"/>
          </a:xfrm>
          <a:prstGeom prst="roundRect">
            <a:avLst>
              <a:gd name="adj" fmla="val 11924"/>
            </a:avLst>
          </a:prstGeom>
          <a:solidFill>
            <a:srgbClr val="F8FAFC"/>
          </a:solidFill>
          <a:ln/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7144207" y="1047902"/>
            <a:ext cx="4286707" cy="38405"/>
          </a:xfrm>
          <a:prstGeom prst="roundRect">
            <a:avLst>
              <a:gd name="adj" fmla="val 411098"/>
            </a:avLst>
          </a:prstGeom>
          <a:solidFill>
            <a:srgbClr val="10B981"/>
          </a:solidFill>
          <a:ln w="12700">
            <a:solidFill>
              <a:srgbClr val="10B981">
                <a:alpha val="0"/>
              </a:srgbClr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761695" y="2667305"/>
            <a:ext cx="4334256" cy="2762402"/>
          </a:xfrm>
          <a:prstGeom prst="roundRect">
            <a:avLst>
              <a:gd name="adj" fmla="val 2739"/>
            </a:avLst>
          </a:prstGeom>
          <a:solidFill>
            <a:srgbClr val="F8FAFC"/>
          </a:solidFill>
          <a:ln/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761695" y="2667305"/>
            <a:ext cx="47549" cy="2762402"/>
          </a:xfrm>
          <a:prstGeom prst="roundRect">
            <a:avLst>
              <a:gd name="adj" fmla="val 159151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7144207" y="2667305"/>
            <a:ext cx="4334256" cy="2667305"/>
          </a:xfrm>
          <a:prstGeom prst="roundRect">
            <a:avLst>
              <a:gd name="adj" fmla="val 2938"/>
            </a:avLst>
          </a:prstGeom>
          <a:solidFill>
            <a:srgbClr val="F8FAFC"/>
          </a:solidFill>
          <a:ln/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4" name="Shape 11"/>
          <p:cNvSpPr/>
          <p:nvPr/>
        </p:nvSpPr>
        <p:spPr>
          <a:xfrm>
            <a:off x="7144207" y="2667305"/>
            <a:ext cx="47549" cy="2667305"/>
          </a:xfrm>
          <a:prstGeom prst="roundRect">
            <a:avLst>
              <a:gd name="adj" fmla="val 164834"/>
            </a:avLst>
          </a:prstGeom>
          <a:solidFill>
            <a:srgbClr val="10B981"/>
          </a:solidFill>
          <a:ln w="12700">
            <a:solidFill>
              <a:srgbClr val="10B981">
                <a:alpha val="0"/>
              </a:srgbClr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3238805" y="5619902"/>
            <a:ext cx="5790895" cy="1123798"/>
          </a:xfrm>
          <a:prstGeom prst="roundRect">
            <a:avLst>
              <a:gd name="adj" fmla="val 16549"/>
            </a:avLst>
          </a:prstGeom>
          <a:solidFill>
            <a:srgbClr val="F8FAFC"/>
          </a:solidFill>
          <a:ln w="25400">
            <a:solidFill>
              <a:srgbClr val="8B5CF6"/>
            </a:solidFill>
            <a:prstDash val="solid"/>
          </a:ln>
          <a:effectLst>
            <a:outerShdw blurRad="139700" dist="38100" dir="16200000" algn="bl" rotWithShape="0">
              <a:srgbClr val="8B5CF6">
                <a:alpha val="15000"/>
              </a:srgbClr>
            </a:outerShdw>
          </a:effectLst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>
            <a:alphaModFix amt="90000"/>
          </a:blip>
          <a:srcRect l="-133" r="-133"/>
          <a:stretch/>
        </p:blipFill>
        <p:spPr>
          <a:xfrm>
            <a:off x="2819095" y="2361895"/>
            <a:ext cx="171907" cy="228600"/>
          </a:xfrm>
          <a:prstGeom prst="rect">
            <a:avLst/>
          </a:prstGeom>
        </p:spPr>
      </p:pic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>
            <a:alphaModFix amt="90000"/>
          </a:blip>
          <a:srcRect l="-133" r="-133"/>
          <a:stretch/>
        </p:blipFill>
        <p:spPr>
          <a:xfrm>
            <a:off x="9201607" y="2361895"/>
            <a:ext cx="171907" cy="228600"/>
          </a:xfrm>
          <a:prstGeom prst="rect">
            <a:avLst/>
          </a:prstGeom>
        </p:spPr>
      </p:pic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>
            <a:alphaModFix amt="80000"/>
          </a:blip>
          <a:srcRect t="-384" b="-384"/>
          <a:stretch/>
        </p:blipFill>
        <p:spPr>
          <a:xfrm>
            <a:off x="5524805" y="2467051"/>
            <a:ext cx="952805" cy="19202"/>
          </a:xfrm>
          <a:prstGeom prst="rect">
            <a:avLst/>
          </a:prstGeom>
        </p:spPr>
      </p:pic>
      <p:pic>
        <p:nvPicPr>
          <p:cNvPr id="19" name="Image 4" descr="preencoded.png"/>
          <p:cNvPicPr>
            <a:picLocks noChangeAspect="1"/>
          </p:cNvPicPr>
          <p:nvPr/>
        </p:nvPicPr>
        <p:blipFill>
          <a:blip r:embed="rId7">
            <a:alphaModFix amt="90000"/>
          </a:blip>
          <a:srcRect/>
          <a:stretch/>
        </p:blipFill>
        <p:spPr>
          <a:xfrm>
            <a:off x="6476695" y="2381098"/>
            <a:ext cx="95098" cy="190195"/>
          </a:xfrm>
          <a:prstGeom prst="rect">
            <a:avLst/>
          </a:prstGeom>
        </p:spPr>
      </p:pic>
      <p:pic>
        <p:nvPicPr>
          <p:cNvPr id="20" name="Image 5" descr="preencoded.png"/>
          <p:cNvPicPr>
            <a:picLocks noChangeAspect="1"/>
          </p:cNvPicPr>
          <p:nvPr/>
        </p:nvPicPr>
        <p:blipFill>
          <a:blip r:embed="rId8">
            <a:alphaModFix amt="90000"/>
          </a:blip>
          <a:srcRect l="-28376" r="-28376"/>
          <a:stretch/>
        </p:blipFill>
        <p:spPr>
          <a:xfrm>
            <a:off x="3188513" y="5280660"/>
            <a:ext cx="485546" cy="495605"/>
          </a:xfrm>
          <a:prstGeom prst="rect">
            <a:avLst/>
          </a:prstGeom>
        </p:spPr>
      </p:pic>
      <p:pic>
        <p:nvPicPr>
          <p:cNvPr id="21" name="Image 6" descr="preencoded.png"/>
          <p:cNvPicPr>
            <a:picLocks noChangeAspect="1"/>
          </p:cNvPicPr>
          <p:nvPr/>
        </p:nvPicPr>
        <p:blipFill>
          <a:blip r:embed="rId8">
            <a:alphaModFix amt="90000"/>
          </a:blip>
          <a:srcRect l="-28376" r="-28376"/>
          <a:stretch/>
        </p:blipFill>
        <p:spPr>
          <a:xfrm>
            <a:off x="8522208" y="5280660"/>
            <a:ext cx="485546" cy="495605"/>
          </a:xfrm>
          <a:prstGeom prst="rect">
            <a:avLst/>
          </a:prstGeom>
        </p:spPr>
      </p:pic>
      <p:sp>
        <p:nvSpPr>
          <p:cNvPr id="22" name="Text 13"/>
          <p:cNvSpPr txBox="1"/>
          <p:nvPr/>
        </p:nvSpPr>
        <p:spPr>
          <a:xfrm>
            <a:off x="952805" y="333756"/>
            <a:ext cx="1047811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Model Architecture Deep Dive</a:t>
            </a:r>
            <a:endParaRPr lang="en-US" sz="3000" dirty="0"/>
          </a:p>
        </p:txBody>
      </p:sp>
      <p:pic>
        <p:nvPicPr>
          <p:cNvPr id="23" name="Image 7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990295" y="1252728"/>
            <a:ext cx="209398" cy="209398"/>
          </a:xfrm>
          <a:prstGeom prst="rect">
            <a:avLst/>
          </a:prstGeom>
        </p:spPr>
      </p:pic>
      <p:sp>
        <p:nvSpPr>
          <p:cNvPr id="24" name="Text 14"/>
          <p:cNvSpPr txBox="1"/>
          <p:nvPr/>
        </p:nvSpPr>
        <p:spPr>
          <a:xfrm>
            <a:off x="1333195" y="1190549"/>
            <a:ext cx="2971800" cy="3337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Technical Feature Stream</a:t>
            </a:r>
            <a:endParaRPr lang="en-US" sz="1500" dirty="0"/>
          </a:p>
        </p:txBody>
      </p:sp>
      <p:sp>
        <p:nvSpPr>
          <p:cNvPr id="25" name="Shape 15"/>
          <p:cNvSpPr/>
          <p:nvPr/>
        </p:nvSpPr>
        <p:spPr>
          <a:xfrm>
            <a:off x="952805" y="1571854"/>
            <a:ext cx="666598" cy="342900"/>
          </a:xfrm>
          <a:prstGeom prst="roundRect">
            <a:avLst>
              <a:gd name="adj" fmla="val 177778"/>
            </a:avLst>
          </a:prstGeom>
          <a:solidFill>
            <a:srgbClr val="EFF6FF"/>
          </a:solidFill>
          <a:ln w="12700">
            <a:solidFill>
              <a:srgbClr val="3B82F6"/>
            </a:solidFill>
            <a:prstDash val="solid"/>
          </a:ln>
        </p:spPr>
      </p:sp>
      <p:sp>
        <p:nvSpPr>
          <p:cNvPr id="26" name="Text 16"/>
          <p:cNvSpPr txBox="1"/>
          <p:nvPr/>
        </p:nvSpPr>
        <p:spPr>
          <a:xfrm>
            <a:off x="952805" y="1571854"/>
            <a:ext cx="724205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Returns</a:t>
            </a:r>
            <a:endParaRPr lang="en-US" sz="1000" dirty="0"/>
          </a:p>
        </p:txBody>
      </p:sp>
      <p:sp>
        <p:nvSpPr>
          <p:cNvPr id="27" name="Shape 17"/>
          <p:cNvSpPr/>
          <p:nvPr/>
        </p:nvSpPr>
        <p:spPr>
          <a:xfrm>
            <a:off x="1687068" y="1571854"/>
            <a:ext cx="857707" cy="342900"/>
          </a:xfrm>
          <a:prstGeom prst="roundRect">
            <a:avLst>
              <a:gd name="adj" fmla="val 177778"/>
            </a:avLst>
          </a:prstGeom>
          <a:solidFill>
            <a:srgbClr val="EFF6FF"/>
          </a:solidFill>
          <a:ln w="12700">
            <a:solidFill>
              <a:srgbClr val="3B82F6"/>
            </a:solidFill>
            <a:prstDash val="solid"/>
          </a:ln>
        </p:spPr>
      </p:sp>
      <p:sp>
        <p:nvSpPr>
          <p:cNvPr id="28" name="Text 18"/>
          <p:cNvSpPr txBox="1"/>
          <p:nvPr/>
        </p:nvSpPr>
        <p:spPr>
          <a:xfrm>
            <a:off x="1687068" y="1571854"/>
            <a:ext cx="914400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SMA / EMA</a:t>
            </a:r>
            <a:endParaRPr lang="en-US" sz="1000" dirty="0"/>
          </a:p>
        </p:txBody>
      </p:sp>
      <p:sp>
        <p:nvSpPr>
          <p:cNvPr id="29" name="Shape 19"/>
          <p:cNvSpPr/>
          <p:nvPr/>
        </p:nvSpPr>
        <p:spPr>
          <a:xfrm>
            <a:off x="2620670" y="1571854"/>
            <a:ext cx="400507" cy="342900"/>
          </a:xfrm>
          <a:prstGeom prst="roundRect">
            <a:avLst>
              <a:gd name="adj" fmla="val 177778"/>
            </a:avLst>
          </a:prstGeom>
          <a:solidFill>
            <a:srgbClr val="EFF6FF"/>
          </a:solidFill>
          <a:ln w="12700">
            <a:solidFill>
              <a:srgbClr val="3B82F6"/>
            </a:solidFill>
            <a:prstDash val="solid"/>
          </a:ln>
        </p:spPr>
      </p:sp>
      <p:sp>
        <p:nvSpPr>
          <p:cNvPr id="30" name="Text 20"/>
          <p:cNvSpPr txBox="1"/>
          <p:nvPr/>
        </p:nvSpPr>
        <p:spPr>
          <a:xfrm>
            <a:off x="2620670" y="1571854"/>
            <a:ext cx="457200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RSI</a:t>
            </a:r>
            <a:endParaRPr lang="en-US" sz="1000" dirty="0"/>
          </a:p>
        </p:txBody>
      </p:sp>
      <p:sp>
        <p:nvSpPr>
          <p:cNvPr id="31" name="Shape 21"/>
          <p:cNvSpPr/>
          <p:nvPr/>
        </p:nvSpPr>
        <p:spPr>
          <a:xfrm>
            <a:off x="3094330" y="1571854"/>
            <a:ext cx="562356" cy="342900"/>
          </a:xfrm>
          <a:prstGeom prst="roundRect">
            <a:avLst>
              <a:gd name="adj" fmla="val 177778"/>
            </a:avLst>
          </a:prstGeom>
          <a:solidFill>
            <a:srgbClr val="EFF6FF"/>
          </a:solidFill>
          <a:ln w="12700">
            <a:solidFill>
              <a:srgbClr val="3B82F6"/>
            </a:solidFill>
            <a:prstDash val="solid"/>
          </a:ln>
        </p:spPr>
      </p:sp>
      <p:sp>
        <p:nvSpPr>
          <p:cNvPr id="32" name="Text 22"/>
          <p:cNvSpPr txBox="1"/>
          <p:nvPr/>
        </p:nvSpPr>
        <p:spPr>
          <a:xfrm>
            <a:off x="3094330" y="1571854"/>
            <a:ext cx="619963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MACD</a:t>
            </a:r>
            <a:endParaRPr lang="en-US" sz="1000" dirty="0"/>
          </a:p>
        </p:txBody>
      </p:sp>
      <p:sp>
        <p:nvSpPr>
          <p:cNvPr id="33" name="Shape 23"/>
          <p:cNvSpPr/>
          <p:nvPr/>
        </p:nvSpPr>
        <p:spPr>
          <a:xfrm>
            <a:off x="3728923" y="1571854"/>
            <a:ext cx="714146" cy="342900"/>
          </a:xfrm>
          <a:prstGeom prst="roundRect">
            <a:avLst>
              <a:gd name="adj" fmla="val 177778"/>
            </a:avLst>
          </a:prstGeom>
          <a:solidFill>
            <a:srgbClr val="EFF6FF"/>
          </a:solidFill>
          <a:ln w="12700">
            <a:solidFill>
              <a:srgbClr val="3B82F6"/>
            </a:solidFill>
            <a:prstDash val="solid"/>
          </a:ln>
        </p:spPr>
      </p:sp>
      <p:sp>
        <p:nvSpPr>
          <p:cNvPr id="34" name="Text 24"/>
          <p:cNvSpPr txBox="1"/>
          <p:nvPr/>
        </p:nvSpPr>
        <p:spPr>
          <a:xfrm>
            <a:off x="3728923" y="1571854"/>
            <a:ext cx="771754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Volatility</a:t>
            </a:r>
            <a:endParaRPr lang="en-US" sz="1000" dirty="0"/>
          </a:p>
        </p:txBody>
      </p:sp>
      <p:pic>
        <p:nvPicPr>
          <p:cNvPr id="35" name="Image 8" descr="preencoded.png"/>
          <p:cNvPicPr>
            <a:picLocks noChangeAspect="1"/>
          </p:cNvPicPr>
          <p:nvPr/>
        </p:nvPicPr>
        <p:blipFill>
          <a:blip r:embed="rId10"/>
          <a:srcRect l="-1528" r="-1528"/>
          <a:stretch/>
        </p:blipFill>
        <p:spPr>
          <a:xfrm>
            <a:off x="7396582" y="1252728"/>
            <a:ext cx="161849" cy="209398"/>
          </a:xfrm>
          <a:prstGeom prst="rect">
            <a:avLst/>
          </a:prstGeom>
        </p:spPr>
      </p:pic>
      <p:sp>
        <p:nvSpPr>
          <p:cNvPr id="36" name="Text 25"/>
          <p:cNvSpPr txBox="1"/>
          <p:nvPr/>
        </p:nvSpPr>
        <p:spPr>
          <a:xfrm>
            <a:off x="7715707" y="1190549"/>
            <a:ext cx="3185770" cy="3337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065F4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Fundamental Feature Stream</a:t>
            </a:r>
            <a:endParaRPr lang="en-US" sz="1500" dirty="0"/>
          </a:p>
        </p:txBody>
      </p:sp>
      <p:sp>
        <p:nvSpPr>
          <p:cNvPr id="37" name="Shape 26"/>
          <p:cNvSpPr/>
          <p:nvPr/>
        </p:nvSpPr>
        <p:spPr>
          <a:xfrm>
            <a:off x="7334402" y="1571854"/>
            <a:ext cx="1505102" cy="342900"/>
          </a:xfrm>
          <a:prstGeom prst="roundRect">
            <a:avLst>
              <a:gd name="adj" fmla="val 177778"/>
            </a:avLst>
          </a:prstGeom>
          <a:solidFill>
            <a:srgbClr val="ECFDF5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38" name="Text 27"/>
          <p:cNvSpPr txBox="1"/>
          <p:nvPr/>
        </p:nvSpPr>
        <p:spPr>
          <a:xfrm>
            <a:off x="7334402" y="1571854"/>
            <a:ext cx="1565453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047857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Return on Equity (ROE)</a:t>
            </a:r>
            <a:endParaRPr lang="en-US" sz="1000" dirty="0"/>
          </a:p>
        </p:txBody>
      </p:sp>
      <p:sp>
        <p:nvSpPr>
          <p:cNvPr id="39" name="Shape 28"/>
          <p:cNvSpPr/>
          <p:nvPr/>
        </p:nvSpPr>
        <p:spPr>
          <a:xfrm>
            <a:off x="8911742" y="1571854"/>
            <a:ext cx="1390802" cy="342900"/>
          </a:xfrm>
          <a:prstGeom prst="roundRect">
            <a:avLst>
              <a:gd name="adj" fmla="val 177778"/>
            </a:avLst>
          </a:prstGeom>
          <a:solidFill>
            <a:srgbClr val="ECFDF5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40" name="Text 29"/>
          <p:cNvSpPr txBox="1"/>
          <p:nvPr/>
        </p:nvSpPr>
        <p:spPr>
          <a:xfrm>
            <a:off x="8911742" y="1571854"/>
            <a:ext cx="1448410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047857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Debt-to-Equity (D/E)</a:t>
            </a:r>
            <a:endParaRPr lang="en-US" sz="1000" dirty="0"/>
          </a:p>
        </p:txBody>
      </p:sp>
      <p:sp>
        <p:nvSpPr>
          <p:cNvPr id="41" name="Shape 30"/>
          <p:cNvSpPr/>
          <p:nvPr/>
        </p:nvSpPr>
        <p:spPr>
          <a:xfrm>
            <a:off x="7334402" y="1990649"/>
            <a:ext cx="961949" cy="342900"/>
          </a:xfrm>
          <a:prstGeom prst="roundRect">
            <a:avLst>
              <a:gd name="adj" fmla="val 177778"/>
            </a:avLst>
          </a:prstGeom>
          <a:solidFill>
            <a:srgbClr val="ECFDF5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42" name="Text 31"/>
          <p:cNvSpPr txBox="1"/>
          <p:nvPr/>
        </p:nvSpPr>
        <p:spPr>
          <a:xfrm>
            <a:off x="7334402" y="1990649"/>
            <a:ext cx="1019556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047857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Profit Margin</a:t>
            </a:r>
            <a:endParaRPr lang="en-US" sz="1000" dirty="0"/>
          </a:p>
        </p:txBody>
      </p:sp>
      <p:sp>
        <p:nvSpPr>
          <p:cNvPr id="43" name="Shape 32"/>
          <p:cNvSpPr/>
          <p:nvPr/>
        </p:nvSpPr>
        <p:spPr>
          <a:xfrm>
            <a:off x="8364017" y="1990649"/>
            <a:ext cx="437998" cy="342900"/>
          </a:xfrm>
          <a:prstGeom prst="roundRect">
            <a:avLst>
              <a:gd name="adj" fmla="val 177778"/>
            </a:avLst>
          </a:prstGeom>
          <a:solidFill>
            <a:srgbClr val="ECFDF5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44" name="Text 33"/>
          <p:cNvSpPr txBox="1"/>
          <p:nvPr/>
        </p:nvSpPr>
        <p:spPr>
          <a:xfrm>
            <a:off x="8364017" y="1990649"/>
            <a:ext cx="495605" cy="342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38100" rIns="101600" bIns="3810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047857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EPS</a:t>
            </a:r>
            <a:endParaRPr lang="en-US" sz="1000" dirty="0"/>
          </a:p>
        </p:txBody>
      </p:sp>
      <p:pic>
        <p:nvPicPr>
          <p:cNvPr id="45" name="Image 9" descr="preencoded.png"/>
          <p:cNvPicPr>
            <a:picLocks noChangeAspect="1"/>
          </p:cNvPicPr>
          <p:nvPr/>
        </p:nvPicPr>
        <p:blipFill>
          <a:blip r:embed="rId11"/>
          <a:srcRect l="-1004" r="-1004"/>
          <a:stretch/>
        </p:blipFill>
        <p:spPr>
          <a:xfrm>
            <a:off x="961949" y="2872130"/>
            <a:ext cx="267005" cy="209398"/>
          </a:xfrm>
          <a:prstGeom prst="rect">
            <a:avLst/>
          </a:prstGeom>
        </p:spPr>
      </p:pic>
      <p:sp>
        <p:nvSpPr>
          <p:cNvPr id="46" name="Text 34"/>
          <p:cNvSpPr txBox="1"/>
          <p:nvPr/>
        </p:nvSpPr>
        <p:spPr>
          <a:xfrm>
            <a:off x="1333195" y="2809951"/>
            <a:ext cx="3303727" cy="3337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BiLSTM Network Architecture</a:t>
            </a:r>
            <a:endParaRPr lang="en-US" sz="1500" dirty="0"/>
          </a:p>
        </p:txBody>
      </p:sp>
      <p:sp>
        <p:nvSpPr>
          <p:cNvPr id="47" name="Shape 35"/>
          <p:cNvSpPr/>
          <p:nvPr/>
        </p:nvSpPr>
        <p:spPr>
          <a:xfrm>
            <a:off x="1014070" y="3238805"/>
            <a:ext cx="1971446" cy="304495"/>
          </a:xfrm>
          <a:prstGeom prst="roundRect">
            <a:avLst>
              <a:gd name="adj" fmla="val 75075"/>
            </a:avLst>
          </a:prstGeom>
          <a:solidFill>
            <a:srgbClr val="E2E8F0"/>
          </a:solidFill>
          <a:ln/>
        </p:spPr>
      </p:sp>
      <p:sp>
        <p:nvSpPr>
          <p:cNvPr id="48" name="Shape 36"/>
          <p:cNvSpPr/>
          <p:nvPr/>
        </p:nvSpPr>
        <p:spPr>
          <a:xfrm>
            <a:off x="1014070" y="3238805"/>
            <a:ext cx="28346" cy="304495"/>
          </a:xfrm>
          <a:prstGeom prst="roundRect">
            <a:avLst>
              <a:gd name="adj" fmla="val 806463"/>
            </a:avLst>
          </a:prstGeom>
          <a:solidFill>
            <a:srgbClr val="94A3B8"/>
          </a:solidFill>
          <a:ln w="12700">
            <a:solidFill>
              <a:srgbClr val="94A3B8">
                <a:alpha val="0"/>
              </a:srgbClr>
            </a:solidFill>
            <a:prstDash val="solid"/>
          </a:ln>
        </p:spPr>
      </p:sp>
      <p:sp>
        <p:nvSpPr>
          <p:cNvPr id="49" name="Text 37"/>
          <p:cNvSpPr txBox="1"/>
          <p:nvPr/>
        </p:nvSpPr>
        <p:spPr>
          <a:xfrm>
            <a:off x="976579" y="3238805"/>
            <a:ext cx="2048256" cy="30541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14300" tIns="38100" rIns="114300" bIns="3810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1E293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60-Day Rolling Windows</a:t>
            </a:r>
            <a:endParaRPr lang="en-US" sz="900" dirty="0"/>
          </a:p>
        </p:txBody>
      </p:sp>
      <p:pic>
        <p:nvPicPr>
          <p:cNvPr id="50" name="Image 10" descr="preencoded.png"/>
          <p:cNvPicPr>
            <a:picLocks noChangeAspect="1"/>
          </p:cNvPicPr>
          <p:nvPr/>
        </p:nvPicPr>
        <p:blipFill>
          <a:blip r:embed="rId12"/>
          <a:srcRect t="-1958" b="-1958"/>
          <a:stretch/>
        </p:blipFill>
        <p:spPr>
          <a:xfrm>
            <a:off x="1962302" y="3581705"/>
            <a:ext cx="75895" cy="105156"/>
          </a:xfrm>
          <a:prstGeom prst="rect">
            <a:avLst/>
          </a:prstGeom>
        </p:spPr>
      </p:pic>
      <p:sp>
        <p:nvSpPr>
          <p:cNvPr id="51" name="Shape 38"/>
          <p:cNvSpPr/>
          <p:nvPr/>
        </p:nvSpPr>
        <p:spPr>
          <a:xfrm>
            <a:off x="1019556" y="3724351"/>
            <a:ext cx="1962302" cy="323698"/>
          </a:xfrm>
          <a:prstGeom prst="roundRect">
            <a:avLst>
              <a:gd name="adj" fmla="val 66467"/>
            </a:avLst>
          </a:prstGeom>
          <a:solidFill>
            <a:srgbClr val="EFF6FF"/>
          </a:solidFill>
          <a:ln w="12700">
            <a:solidFill>
              <a:srgbClr val="3B82F6"/>
            </a:solidFill>
            <a:prstDash val="solid"/>
          </a:ln>
        </p:spPr>
      </p:sp>
      <p:sp>
        <p:nvSpPr>
          <p:cNvPr id="52" name="Text 39"/>
          <p:cNvSpPr txBox="1"/>
          <p:nvPr/>
        </p:nvSpPr>
        <p:spPr>
          <a:xfrm>
            <a:off x="981151" y="3724351"/>
            <a:ext cx="2039112" cy="32461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14300" tIns="38100" rIns="114300" bIns="3810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BiLSTM (64, ret_seq=True)</a:t>
            </a:r>
            <a:endParaRPr lang="en-US" sz="900" dirty="0"/>
          </a:p>
        </p:txBody>
      </p:sp>
      <p:pic>
        <p:nvPicPr>
          <p:cNvPr id="53" name="Image 11" descr="preencoded.png"/>
          <p:cNvPicPr>
            <a:picLocks noChangeAspect="1"/>
          </p:cNvPicPr>
          <p:nvPr/>
        </p:nvPicPr>
        <p:blipFill>
          <a:blip r:embed="rId12"/>
          <a:srcRect t="-1958" b="-1958"/>
          <a:stretch/>
        </p:blipFill>
        <p:spPr>
          <a:xfrm>
            <a:off x="1962302" y="4086454"/>
            <a:ext cx="75895" cy="105156"/>
          </a:xfrm>
          <a:prstGeom prst="rect">
            <a:avLst/>
          </a:prstGeom>
        </p:spPr>
      </p:pic>
      <p:sp>
        <p:nvSpPr>
          <p:cNvPr id="54" name="Shape 40"/>
          <p:cNvSpPr/>
          <p:nvPr/>
        </p:nvSpPr>
        <p:spPr>
          <a:xfrm>
            <a:off x="1019556" y="4229100"/>
            <a:ext cx="1962302" cy="276149"/>
          </a:xfrm>
          <a:prstGeom prst="roundRect">
            <a:avLst>
              <a:gd name="adj" fmla="val 91345"/>
            </a:avLst>
          </a:prstGeom>
          <a:solidFill>
            <a:srgbClr val="FEF2F2"/>
          </a:solidFill>
          <a:ln w="12700">
            <a:solidFill>
              <a:srgbClr val="EF4444"/>
            </a:solidFill>
            <a:prstDash val="solid"/>
          </a:ln>
        </p:spPr>
      </p:sp>
      <p:sp>
        <p:nvSpPr>
          <p:cNvPr id="55" name="Text 41"/>
          <p:cNvSpPr txBox="1"/>
          <p:nvPr/>
        </p:nvSpPr>
        <p:spPr>
          <a:xfrm>
            <a:off x="981151" y="4229100"/>
            <a:ext cx="2039112" cy="27706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14300" tIns="25400" rIns="114300" bIns="2540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B91C1C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Dropout (0.5)</a:t>
            </a:r>
            <a:endParaRPr lang="en-US" sz="900" dirty="0"/>
          </a:p>
        </p:txBody>
      </p:sp>
      <p:pic>
        <p:nvPicPr>
          <p:cNvPr id="56" name="Image 12" descr="preencoded.png"/>
          <p:cNvPicPr>
            <a:picLocks noChangeAspect="1"/>
          </p:cNvPicPr>
          <p:nvPr/>
        </p:nvPicPr>
        <p:blipFill>
          <a:blip r:embed="rId12"/>
          <a:srcRect t="-1958" b="-1958"/>
          <a:stretch/>
        </p:blipFill>
        <p:spPr>
          <a:xfrm>
            <a:off x="1962302" y="4543654"/>
            <a:ext cx="75895" cy="105156"/>
          </a:xfrm>
          <a:prstGeom prst="rect">
            <a:avLst/>
          </a:prstGeom>
        </p:spPr>
      </p:pic>
      <p:sp>
        <p:nvSpPr>
          <p:cNvPr id="57" name="Shape 42"/>
          <p:cNvSpPr/>
          <p:nvPr/>
        </p:nvSpPr>
        <p:spPr>
          <a:xfrm>
            <a:off x="1019556" y="4686300"/>
            <a:ext cx="1962302" cy="323698"/>
          </a:xfrm>
          <a:prstGeom prst="roundRect">
            <a:avLst>
              <a:gd name="adj" fmla="val 66467"/>
            </a:avLst>
          </a:prstGeom>
          <a:solidFill>
            <a:srgbClr val="EFF6FF"/>
          </a:solidFill>
          <a:ln w="12700">
            <a:solidFill>
              <a:srgbClr val="3B82F6"/>
            </a:solidFill>
            <a:prstDash val="solid"/>
          </a:ln>
        </p:spPr>
      </p:sp>
      <p:sp>
        <p:nvSpPr>
          <p:cNvPr id="58" name="Text 43"/>
          <p:cNvSpPr txBox="1"/>
          <p:nvPr/>
        </p:nvSpPr>
        <p:spPr>
          <a:xfrm>
            <a:off x="981151" y="4686300"/>
            <a:ext cx="2039112" cy="32461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14300" tIns="38100" rIns="114300" bIns="3810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BiLSTM (32 units)</a:t>
            </a:r>
            <a:endParaRPr lang="en-US" sz="900" dirty="0"/>
          </a:p>
        </p:txBody>
      </p:sp>
      <p:pic>
        <p:nvPicPr>
          <p:cNvPr id="59" name="Image 13" descr="preencoded.png"/>
          <p:cNvPicPr>
            <a:picLocks noChangeAspect="1"/>
          </p:cNvPicPr>
          <p:nvPr/>
        </p:nvPicPr>
        <p:blipFill>
          <a:blip r:embed="rId12"/>
          <a:srcRect t="-1958" b="-1958"/>
          <a:stretch/>
        </p:blipFill>
        <p:spPr>
          <a:xfrm>
            <a:off x="1962302" y="5048402"/>
            <a:ext cx="75895" cy="105156"/>
          </a:xfrm>
          <a:prstGeom prst="rect">
            <a:avLst/>
          </a:prstGeom>
        </p:spPr>
      </p:pic>
      <p:sp>
        <p:nvSpPr>
          <p:cNvPr id="60" name="Shape 44"/>
          <p:cNvSpPr/>
          <p:nvPr/>
        </p:nvSpPr>
        <p:spPr>
          <a:xfrm>
            <a:off x="1019556" y="5191049"/>
            <a:ext cx="1962302" cy="276149"/>
          </a:xfrm>
          <a:prstGeom prst="roundRect">
            <a:avLst>
              <a:gd name="adj" fmla="val 91345"/>
            </a:avLst>
          </a:prstGeom>
          <a:solidFill>
            <a:srgbClr val="FEF2F2"/>
          </a:solidFill>
          <a:ln w="12700">
            <a:solidFill>
              <a:srgbClr val="EF4444"/>
            </a:solidFill>
            <a:prstDash val="solid"/>
          </a:ln>
        </p:spPr>
      </p:sp>
      <p:sp>
        <p:nvSpPr>
          <p:cNvPr id="61" name="Text 45"/>
          <p:cNvSpPr txBox="1"/>
          <p:nvPr/>
        </p:nvSpPr>
        <p:spPr>
          <a:xfrm>
            <a:off x="981151" y="5191049"/>
            <a:ext cx="2039112" cy="27706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14300" tIns="25400" rIns="114300" bIns="2540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B91C1C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Dropout (0.5)</a:t>
            </a:r>
            <a:endParaRPr lang="en-US" sz="900" dirty="0"/>
          </a:p>
        </p:txBody>
      </p:sp>
      <p:pic>
        <p:nvPicPr>
          <p:cNvPr id="62" name="Image 14" descr="preencoded.png"/>
          <p:cNvPicPr>
            <a:picLocks noChangeAspect="1"/>
          </p:cNvPicPr>
          <p:nvPr/>
        </p:nvPicPr>
        <p:blipFill>
          <a:blip r:embed="rId12"/>
          <a:srcRect t="-1958" b="-1958"/>
          <a:stretch/>
        </p:blipFill>
        <p:spPr>
          <a:xfrm>
            <a:off x="1962302" y="5505602"/>
            <a:ext cx="75895" cy="105156"/>
          </a:xfrm>
          <a:prstGeom prst="rect">
            <a:avLst/>
          </a:prstGeom>
        </p:spPr>
      </p:pic>
      <p:sp>
        <p:nvSpPr>
          <p:cNvPr id="63" name="Shape 46"/>
          <p:cNvSpPr/>
          <p:nvPr/>
        </p:nvSpPr>
        <p:spPr>
          <a:xfrm>
            <a:off x="1019556" y="5648249"/>
            <a:ext cx="1962302" cy="323698"/>
          </a:xfrm>
          <a:prstGeom prst="roundRect">
            <a:avLst>
              <a:gd name="adj" fmla="val 66467"/>
            </a:avLst>
          </a:prstGeom>
          <a:solidFill>
            <a:srgbClr val="F5F3FF"/>
          </a:solidFill>
          <a:ln w="12700">
            <a:solidFill>
              <a:srgbClr val="8B5CF6"/>
            </a:solidFill>
            <a:prstDash val="solid"/>
          </a:ln>
        </p:spPr>
      </p:sp>
      <p:sp>
        <p:nvSpPr>
          <p:cNvPr id="64" name="Text 47"/>
          <p:cNvSpPr txBox="1"/>
          <p:nvPr/>
        </p:nvSpPr>
        <p:spPr>
          <a:xfrm>
            <a:off x="981151" y="5648249"/>
            <a:ext cx="2039112" cy="32461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14300" tIns="38100" rIns="114300" bIns="3810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6D28D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Dense (Sigmoid)</a:t>
            </a:r>
            <a:endParaRPr lang="en-US" sz="900" dirty="0"/>
          </a:p>
        </p:txBody>
      </p:sp>
      <p:sp>
        <p:nvSpPr>
          <p:cNvPr id="65" name="Shape 48"/>
          <p:cNvSpPr/>
          <p:nvPr/>
        </p:nvSpPr>
        <p:spPr>
          <a:xfrm>
            <a:off x="3143707" y="3429000"/>
            <a:ext cx="1714500" cy="1123798"/>
          </a:xfrm>
          <a:prstGeom prst="roundRect">
            <a:avLst>
              <a:gd name="adj" fmla="val 11033"/>
            </a:avLst>
          </a:prstGeom>
          <a:solidFill>
            <a:srgbClr val="FFFFFF"/>
          </a:solidFill>
          <a:ln w="12700">
            <a:solidFill>
              <a:srgbClr val="CBD5E1"/>
            </a:solidFill>
            <a:prstDash val="solid"/>
          </a:ln>
        </p:spPr>
      </p:sp>
      <p:sp>
        <p:nvSpPr>
          <p:cNvPr id="66" name="Text 49"/>
          <p:cNvSpPr txBox="1"/>
          <p:nvPr/>
        </p:nvSpPr>
        <p:spPr>
          <a:xfrm>
            <a:off x="3457346" y="3552444"/>
            <a:ext cx="1335938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Loss:</a:t>
            </a:r>
            <a:r>
              <a:rPr lang="en-US" sz="9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BCE</a:t>
            </a:r>
            <a:endParaRPr lang="en-US" sz="900" dirty="0"/>
          </a:p>
        </p:txBody>
      </p:sp>
      <p:pic>
        <p:nvPicPr>
          <p:cNvPr id="67" name="Image 15" descr="preencoded.png"/>
          <p:cNvPicPr>
            <a:picLocks noChangeAspect="1"/>
          </p:cNvPicPr>
          <p:nvPr/>
        </p:nvPicPr>
        <p:blipFill>
          <a:blip r:embed="rId13"/>
          <a:srcRect l="-27037" r="-27037"/>
          <a:stretch/>
        </p:blipFill>
        <p:spPr>
          <a:xfrm>
            <a:off x="3267151" y="3605479"/>
            <a:ext cx="190195" cy="123444"/>
          </a:xfrm>
          <a:prstGeom prst="rect">
            <a:avLst/>
          </a:prstGeom>
        </p:spPr>
      </p:pic>
      <p:sp>
        <p:nvSpPr>
          <p:cNvPr id="68" name="Text 50"/>
          <p:cNvSpPr txBox="1"/>
          <p:nvPr/>
        </p:nvSpPr>
        <p:spPr>
          <a:xfrm>
            <a:off x="3457346" y="3877056"/>
            <a:ext cx="1335938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Optim:</a:t>
            </a:r>
            <a:r>
              <a:rPr lang="en-US" sz="9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Adam</a:t>
            </a:r>
            <a:endParaRPr lang="en-US" sz="900" dirty="0"/>
          </a:p>
        </p:txBody>
      </p:sp>
      <p:pic>
        <p:nvPicPr>
          <p:cNvPr id="69" name="Image 16" descr="preencoded.png"/>
          <p:cNvPicPr>
            <a:picLocks noChangeAspect="1"/>
          </p:cNvPicPr>
          <p:nvPr/>
        </p:nvPicPr>
        <p:blipFill>
          <a:blip r:embed="rId14"/>
          <a:srcRect l="-38042" r="-38042"/>
          <a:stretch/>
        </p:blipFill>
        <p:spPr>
          <a:xfrm>
            <a:off x="3267151" y="3929177"/>
            <a:ext cx="190195" cy="123444"/>
          </a:xfrm>
          <a:prstGeom prst="rect">
            <a:avLst/>
          </a:prstGeom>
        </p:spPr>
      </p:pic>
      <p:sp>
        <p:nvSpPr>
          <p:cNvPr id="70" name="Text 51"/>
          <p:cNvSpPr txBox="1"/>
          <p:nvPr/>
        </p:nvSpPr>
        <p:spPr>
          <a:xfrm>
            <a:off x="3457346" y="4200754"/>
            <a:ext cx="1335938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Early Stopping</a:t>
            </a:r>
            <a:endParaRPr lang="en-US" sz="900" dirty="0"/>
          </a:p>
        </p:txBody>
      </p:sp>
      <p:pic>
        <p:nvPicPr>
          <p:cNvPr id="71" name="Image 17" descr="preencoded.png"/>
          <p:cNvPicPr>
            <a:picLocks noChangeAspect="1"/>
          </p:cNvPicPr>
          <p:nvPr/>
        </p:nvPicPr>
        <p:blipFill>
          <a:blip r:embed="rId15"/>
          <a:srcRect l="-38042" r="-38042"/>
          <a:stretch/>
        </p:blipFill>
        <p:spPr>
          <a:xfrm>
            <a:off x="3267151" y="4252874"/>
            <a:ext cx="190195" cy="123444"/>
          </a:xfrm>
          <a:prstGeom prst="rect">
            <a:avLst/>
          </a:prstGeom>
        </p:spPr>
      </p:pic>
      <p:pic>
        <p:nvPicPr>
          <p:cNvPr id="72" name="Image 18" descr="preencoded.png"/>
          <p:cNvPicPr>
            <a:picLocks noChangeAspect="1"/>
          </p:cNvPicPr>
          <p:nvPr/>
        </p:nvPicPr>
        <p:blipFill>
          <a:blip r:embed="rId16"/>
          <a:srcRect t="-600" b="-600"/>
          <a:stretch/>
        </p:blipFill>
        <p:spPr>
          <a:xfrm>
            <a:off x="7386523" y="2872130"/>
            <a:ext cx="181051" cy="209398"/>
          </a:xfrm>
          <a:prstGeom prst="rect">
            <a:avLst/>
          </a:prstGeom>
        </p:spPr>
      </p:pic>
      <p:sp>
        <p:nvSpPr>
          <p:cNvPr id="73" name="Text 52"/>
          <p:cNvSpPr txBox="1"/>
          <p:nvPr/>
        </p:nvSpPr>
        <p:spPr>
          <a:xfrm>
            <a:off x="7715707" y="2809951"/>
            <a:ext cx="3162910" cy="3337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065F4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XGBoost Model (Tabular)</a:t>
            </a:r>
            <a:endParaRPr lang="en-US" sz="1500" dirty="0"/>
          </a:p>
        </p:txBody>
      </p:sp>
      <p:sp>
        <p:nvSpPr>
          <p:cNvPr id="74" name="Shape 53"/>
          <p:cNvSpPr/>
          <p:nvPr/>
        </p:nvSpPr>
        <p:spPr>
          <a:xfrm>
            <a:off x="7334402" y="3286354"/>
            <a:ext cx="381305" cy="495605"/>
          </a:xfrm>
          <a:prstGeom prst="roundRect">
            <a:avLst>
              <a:gd name="adj" fmla="val 95923"/>
            </a:avLst>
          </a:prstGeom>
          <a:solidFill>
            <a:srgbClr val="ECFDF5"/>
          </a:solidFill>
          <a:ln w="12700">
            <a:solidFill>
              <a:srgbClr val="D1FAE5"/>
            </a:solidFill>
            <a:prstDash val="solid"/>
          </a:ln>
        </p:spPr>
      </p:sp>
      <p:sp>
        <p:nvSpPr>
          <p:cNvPr id="75" name="Text 54"/>
          <p:cNvSpPr txBox="1"/>
          <p:nvPr/>
        </p:nvSpPr>
        <p:spPr>
          <a:xfrm>
            <a:off x="7830007" y="3374136"/>
            <a:ext cx="702259" cy="114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max_depth</a:t>
            </a:r>
            <a:endParaRPr lang="en-US" sz="900" dirty="0"/>
          </a:p>
        </p:txBody>
      </p:sp>
      <p:sp>
        <p:nvSpPr>
          <p:cNvPr id="76" name="Text 55"/>
          <p:cNvSpPr txBox="1"/>
          <p:nvPr/>
        </p:nvSpPr>
        <p:spPr>
          <a:xfrm>
            <a:off x="7830007" y="3488436"/>
            <a:ext cx="638251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E293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6</a:t>
            </a:r>
            <a:endParaRPr lang="en-US" sz="1300" dirty="0"/>
          </a:p>
        </p:txBody>
      </p:sp>
      <p:sp>
        <p:nvSpPr>
          <p:cNvPr id="77" name="Shape 56"/>
          <p:cNvSpPr/>
          <p:nvPr/>
        </p:nvSpPr>
        <p:spPr>
          <a:xfrm>
            <a:off x="7334402" y="3914546"/>
            <a:ext cx="381305" cy="495605"/>
          </a:xfrm>
          <a:prstGeom prst="roundRect">
            <a:avLst>
              <a:gd name="adj" fmla="val 95923"/>
            </a:avLst>
          </a:prstGeom>
          <a:solidFill>
            <a:srgbClr val="ECFDF5"/>
          </a:solidFill>
          <a:ln w="12700">
            <a:solidFill>
              <a:srgbClr val="D1FAE5"/>
            </a:solidFill>
            <a:prstDash val="solid"/>
          </a:ln>
        </p:spPr>
      </p:sp>
      <p:sp>
        <p:nvSpPr>
          <p:cNvPr id="78" name="Text 57"/>
          <p:cNvSpPr txBox="1"/>
          <p:nvPr/>
        </p:nvSpPr>
        <p:spPr>
          <a:xfrm>
            <a:off x="7830007" y="4002329"/>
            <a:ext cx="921715" cy="114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n_estimators</a:t>
            </a:r>
            <a:endParaRPr lang="en-US" sz="900" dirty="0"/>
          </a:p>
        </p:txBody>
      </p:sp>
      <p:sp>
        <p:nvSpPr>
          <p:cNvPr id="79" name="Text 58"/>
          <p:cNvSpPr txBox="1"/>
          <p:nvPr/>
        </p:nvSpPr>
        <p:spPr>
          <a:xfrm>
            <a:off x="7830007" y="4116629"/>
            <a:ext cx="734263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E293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400</a:t>
            </a:r>
            <a:endParaRPr lang="en-US" sz="1300" dirty="0"/>
          </a:p>
        </p:txBody>
      </p:sp>
      <p:sp>
        <p:nvSpPr>
          <p:cNvPr id="80" name="Shape 59"/>
          <p:cNvSpPr/>
          <p:nvPr/>
        </p:nvSpPr>
        <p:spPr>
          <a:xfrm>
            <a:off x="7334402" y="4543654"/>
            <a:ext cx="362102" cy="495605"/>
          </a:xfrm>
          <a:prstGeom prst="roundRect">
            <a:avLst>
              <a:gd name="adj" fmla="val 106327"/>
            </a:avLst>
          </a:prstGeom>
          <a:solidFill>
            <a:srgbClr val="ECFDF5"/>
          </a:solidFill>
          <a:ln w="12700">
            <a:solidFill>
              <a:srgbClr val="D1FAE5"/>
            </a:solidFill>
            <a:prstDash val="solid"/>
          </a:ln>
        </p:spPr>
      </p:sp>
      <p:sp>
        <p:nvSpPr>
          <p:cNvPr id="81" name="Text 60"/>
          <p:cNvSpPr txBox="1"/>
          <p:nvPr/>
        </p:nvSpPr>
        <p:spPr>
          <a:xfrm>
            <a:off x="7810805" y="4631436"/>
            <a:ext cx="990295" cy="114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learning_rate</a:t>
            </a:r>
            <a:endParaRPr lang="en-US" sz="900" dirty="0"/>
          </a:p>
        </p:txBody>
      </p:sp>
      <p:sp>
        <p:nvSpPr>
          <p:cNvPr id="82" name="Text 61"/>
          <p:cNvSpPr txBox="1"/>
          <p:nvPr/>
        </p:nvSpPr>
        <p:spPr>
          <a:xfrm>
            <a:off x="7810805" y="4745736"/>
            <a:ext cx="734263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E293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0.05</a:t>
            </a:r>
            <a:endParaRPr lang="en-US" sz="1300" dirty="0"/>
          </a:p>
        </p:txBody>
      </p:sp>
      <p:pic>
        <p:nvPicPr>
          <p:cNvPr id="83" name="Image 19" descr="preencoded.png"/>
          <p:cNvPicPr>
            <a:picLocks noChangeAspect="1"/>
          </p:cNvPicPr>
          <p:nvPr/>
        </p:nvPicPr>
        <p:blipFill>
          <a:blip r:embed="rId17"/>
          <a:srcRect l="-33" r="-33"/>
          <a:stretch/>
        </p:blipFill>
        <p:spPr>
          <a:xfrm>
            <a:off x="7438644" y="3457346"/>
            <a:ext cx="171907" cy="152705"/>
          </a:xfrm>
          <a:prstGeom prst="rect">
            <a:avLst/>
          </a:prstGeom>
        </p:spPr>
      </p:pic>
      <p:pic>
        <p:nvPicPr>
          <p:cNvPr id="84" name="Image 20" descr="preencoded.png"/>
          <p:cNvPicPr>
            <a:picLocks noChangeAspect="1"/>
          </p:cNvPicPr>
          <p:nvPr/>
        </p:nvPicPr>
        <p:blipFill>
          <a:blip r:embed="rId18"/>
          <a:srcRect l="-33" r="-33"/>
          <a:stretch/>
        </p:blipFill>
        <p:spPr>
          <a:xfrm>
            <a:off x="7438644" y="4086454"/>
            <a:ext cx="171907" cy="152705"/>
          </a:xfrm>
          <a:prstGeom prst="rect">
            <a:avLst/>
          </a:prstGeom>
        </p:spPr>
      </p:pic>
      <p:pic>
        <p:nvPicPr>
          <p:cNvPr id="85" name="Image 21" descr="preencoded.png"/>
          <p:cNvPicPr>
            <a:picLocks noChangeAspect="1"/>
          </p:cNvPicPr>
          <p:nvPr/>
        </p:nvPicPr>
        <p:blipFill>
          <a:blip r:embed="rId19"/>
          <a:srcRect/>
          <a:stretch/>
        </p:blipFill>
        <p:spPr>
          <a:xfrm>
            <a:off x="7438644" y="4714646"/>
            <a:ext cx="152705" cy="152705"/>
          </a:xfrm>
          <a:prstGeom prst="rect">
            <a:avLst/>
          </a:prstGeom>
        </p:spPr>
      </p:pic>
      <p:sp>
        <p:nvSpPr>
          <p:cNvPr id="86" name="Text 62"/>
          <p:cNvSpPr txBox="1"/>
          <p:nvPr/>
        </p:nvSpPr>
        <p:spPr>
          <a:xfrm>
            <a:off x="9005011" y="3238805"/>
            <a:ext cx="2278685" cy="2386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Top Feature Importance</a:t>
            </a:r>
            <a:endParaRPr lang="en-US" sz="900" dirty="0"/>
          </a:p>
        </p:txBody>
      </p:sp>
      <p:pic>
        <p:nvPicPr>
          <p:cNvPr id="87" name="Image 22" descr="preencoded.png"/>
          <p:cNvPicPr>
            <a:picLocks noChangeAspect="1"/>
          </p:cNvPicPr>
          <p:nvPr/>
        </p:nvPicPr>
        <p:blipFill>
          <a:blip r:embed="rId20"/>
          <a:srcRect t="-7" b="-7"/>
          <a:stretch/>
        </p:blipFill>
        <p:spPr>
          <a:xfrm>
            <a:off x="9048902" y="3476549"/>
            <a:ext cx="2190902" cy="1524305"/>
          </a:xfrm>
          <a:prstGeom prst="rect">
            <a:avLst/>
          </a:prstGeom>
        </p:spPr>
      </p:pic>
      <p:pic>
        <p:nvPicPr>
          <p:cNvPr id="88" name="Image 23" descr="preencoded.png"/>
          <p:cNvPicPr>
            <a:picLocks noChangeAspect="1"/>
          </p:cNvPicPr>
          <p:nvPr/>
        </p:nvPicPr>
        <p:blipFill>
          <a:blip r:embed="rId21"/>
          <a:srcRect/>
          <a:stretch/>
        </p:blipFill>
        <p:spPr>
          <a:xfrm>
            <a:off x="3467405" y="5753405"/>
            <a:ext cx="209398" cy="209398"/>
          </a:xfrm>
          <a:prstGeom prst="rect">
            <a:avLst/>
          </a:prstGeom>
        </p:spPr>
      </p:pic>
      <p:sp>
        <p:nvSpPr>
          <p:cNvPr id="89" name="Text 63"/>
          <p:cNvSpPr txBox="1"/>
          <p:nvPr/>
        </p:nvSpPr>
        <p:spPr>
          <a:xfrm>
            <a:off x="3810305" y="5715000"/>
            <a:ext cx="2934310" cy="3529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6D28D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Hybrid Fusion Mechanism</a:t>
            </a:r>
            <a:endParaRPr lang="en-US" sz="1500" dirty="0"/>
          </a:p>
        </p:txBody>
      </p:sp>
      <p:sp>
        <p:nvSpPr>
          <p:cNvPr id="90" name="Shape 64"/>
          <p:cNvSpPr/>
          <p:nvPr/>
        </p:nvSpPr>
        <p:spPr>
          <a:xfrm>
            <a:off x="3429000" y="6048756"/>
            <a:ext cx="5333695" cy="418795"/>
          </a:xfrm>
          <a:prstGeom prst="roundRect">
            <a:avLst>
              <a:gd name="adj" fmla="val 79397"/>
            </a:avLst>
          </a:prstGeom>
          <a:solidFill>
            <a:srgbClr val="FFFFFF"/>
          </a:solidFill>
          <a:ln w="12700">
            <a:solidFill>
              <a:srgbClr val="8B5CF6"/>
            </a:solidFill>
            <a:prstDash val="solid"/>
          </a:ln>
        </p:spPr>
      </p:sp>
      <p:sp>
        <p:nvSpPr>
          <p:cNvPr id="91" name="Text 65"/>
          <p:cNvSpPr txBox="1"/>
          <p:nvPr/>
        </p:nvSpPr>
        <p:spPr>
          <a:xfrm>
            <a:off x="3438144" y="6115507"/>
            <a:ext cx="5315407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E293B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P</a:t>
            </a:r>
            <a:r>
              <a:rPr lang="en-US" sz="1000" b="1" dirty="0">
                <a:solidFill>
                  <a:srgbClr val="64748B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final</a:t>
            </a:r>
            <a:r>
              <a:rPr lang="en-US" sz="1600" b="1" dirty="0">
                <a:solidFill>
                  <a:srgbClr val="1E293B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= </a:t>
            </a:r>
            <a:r>
              <a:rPr lang="en-US" sz="1600" b="1" dirty="0">
                <a:solidFill>
                  <a:srgbClr val="3B82F6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0.4</a:t>
            </a:r>
            <a:r>
              <a:rPr lang="en-US" sz="1600" b="1" dirty="0">
                <a:solidFill>
                  <a:srgbClr val="1E293B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× P</a:t>
            </a:r>
            <a:r>
              <a:rPr lang="en-US" sz="1000" b="1" dirty="0">
                <a:solidFill>
                  <a:srgbClr val="3B82F6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LSTM</a:t>
            </a:r>
            <a:r>
              <a:rPr lang="en-US" sz="1600" b="1" dirty="0">
                <a:solidFill>
                  <a:srgbClr val="1E293B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+ </a:t>
            </a:r>
            <a:r>
              <a:rPr lang="en-US" sz="1600" b="1" dirty="0">
                <a:solidFill>
                  <a:srgbClr val="10B98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0.6</a:t>
            </a:r>
            <a:r>
              <a:rPr lang="en-US" sz="1600" b="1" dirty="0">
                <a:solidFill>
                  <a:srgbClr val="1E293B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× P</a:t>
            </a:r>
            <a:r>
              <a:rPr lang="en-US" sz="1000" b="1" dirty="0">
                <a:solidFill>
                  <a:srgbClr val="10B981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XGB</a:t>
            </a:r>
            <a:endParaRPr lang="en-US" sz="1600" dirty="0"/>
          </a:p>
        </p:txBody>
      </p:sp>
      <p:sp>
        <p:nvSpPr>
          <p:cNvPr id="92" name="Shape 66"/>
          <p:cNvSpPr/>
          <p:nvPr/>
        </p:nvSpPr>
        <p:spPr>
          <a:xfrm>
            <a:off x="5093208" y="6537960"/>
            <a:ext cx="2009851" cy="276149"/>
          </a:xfrm>
          <a:prstGeom prst="roundRect">
            <a:avLst>
              <a:gd name="adj" fmla="val 228362"/>
            </a:avLst>
          </a:prstGeom>
          <a:solidFill>
            <a:srgbClr val="8B5CF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3" name="Text 67"/>
          <p:cNvSpPr txBox="1"/>
          <p:nvPr/>
        </p:nvSpPr>
        <p:spPr>
          <a:xfrm>
            <a:off x="5055718" y="6537960"/>
            <a:ext cx="2086661" cy="27706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101600" tIns="25400" rIns="101600" bIns="2540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Optimal Confidence Threshold ≥ 0.75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-952805" y="-952805"/>
            <a:ext cx="2857500" cy="2857500"/>
          </a:xfrm>
          <a:prstGeom prst="ellipse">
            <a:avLst/>
          </a:prstGeom>
          <a:solidFill>
            <a:srgbClr val="0EA5E9">
              <a:alpha val="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9525305" y="4762195"/>
            <a:ext cx="3810305" cy="3810305"/>
          </a:xfrm>
          <a:prstGeom prst="ellipse">
            <a:avLst/>
          </a:prstGeom>
          <a:solidFill>
            <a:srgbClr val="1E40AF">
              <a:alpha val="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rcRect t="-217" b="-217"/>
          <a:stretch/>
        </p:blipFill>
        <p:spPr>
          <a:xfrm>
            <a:off x="685800" y="381305"/>
            <a:ext cx="75895" cy="476402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761695" y="1143000"/>
            <a:ext cx="3258007" cy="1762049"/>
          </a:xfrm>
          <a:prstGeom prst="roundRect">
            <a:avLst>
              <a:gd name="adj" fmla="val 6732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761695" y="1143000"/>
            <a:ext cx="3258007" cy="38405"/>
          </a:xfrm>
          <a:prstGeom prst="roundRect">
            <a:avLst>
              <a:gd name="adj" fmla="val 308879"/>
            </a:avLst>
          </a:prstGeom>
          <a:solidFill>
            <a:srgbClr val="2563EB"/>
          </a:solidFill>
          <a:ln w="12700">
            <a:solidFill>
              <a:srgbClr val="2563EB">
                <a:alpha val="0"/>
              </a:srgbClr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761695" y="3047695"/>
            <a:ext cx="3258007" cy="2523744"/>
          </a:xfrm>
          <a:prstGeom prst="roundRect">
            <a:avLst>
              <a:gd name="adj" fmla="val 3281"/>
            </a:avLst>
          </a:prstGeom>
          <a:solidFill>
            <a:srgbClr val="F0F9FF"/>
          </a:solidFill>
          <a:ln w="12700">
            <a:solidFill>
              <a:srgbClr val="BAE6FD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761695" y="3047695"/>
            <a:ext cx="3258007" cy="38405"/>
          </a:xfrm>
          <a:prstGeom prst="roundRect">
            <a:avLst>
              <a:gd name="adj" fmla="val 215632"/>
            </a:avLst>
          </a:prstGeom>
          <a:solidFill>
            <a:srgbClr val="0EA5E9"/>
          </a:solidFill>
          <a:ln w="12700">
            <a:solidFill>
              <a:srgbClr val="0EA5E9">
                <a:alpha val="0"/>
              </a:srgbClr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761695" y="5715000"/>
            <a:ext cx="3258007" cy="1000354"/>
          </a:xfrm>
          <a:prstGeom prst="roundRect">
            <a:avLst>
              <a:gd name="adj" fmla="val 20893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2" name="Shape 9"/>
          <p:cNvSpPr/>
          <p:nvPr/>
        </p:nvSpPr>
        <p:spPr>
          <a:xfrm>
            <a:off x="761695" y="5715000"/>
            <a:ext cx="3258007" cy="38405"/>
          </a:xfrm>
          <a:prstGeom prst="roundRect">
            <a:avLst>
              <a:gd name="adj" fmla="val 544215"/>
            </a:avLst>
          </a:prstGeom>
          <a:solidFill>
            <a:srgbClr val="1E40AF"/>
          </a:solidFill>
          <a:ln w="12700">
            <a:solidFill>
              <a:srgbClr val="1E40AF">
                <a:alpha val="0"/>
              </a:srgbClr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4190695" y="1143000"/>
            <a:ext cx="7258507" cy="3095244"/>
          </a:xfrm>
          <a:prstGeom prst="roundRect">
            <a:avLst>
              <a:gd name="adj" fmla="val 2182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4" name="Shape 11"/>
          <p:cNvSpPr/>
          <p:nvPr/>
        </p:nvSpPr>
        <p:spPr>
          <a:xfrm>
            <a:off x="4190695" y="1143000"/>
            <a:ext cx="7258507" cy="38405"/>
          </a:xfrm>
          <a:prstGeom prst="roundRect">
            <a:avLst>
              <a:gd name="adj" fmla="val 175823"/>
            </a:avLst>
          </a:prstGeom>
          <a:solidFill>
            <a:srgbClr val="1E40AF"/>
          </a:solidFill>
          <a:ln w="12700">
            <a:solidFill>
              <a:srgbClr val="1E40AF">
                <a:alpha val="0"/>
              </a:srgbClr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4190695" y="4381805"/>
            <a:ext cx="3543300" cy="2333549"/>
          </a:xfrm>
          <a:prstGeom prst="roundRect">
            <a:avLst>
              <a:gd name="adj" fmla="val 3839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6" name="Shape 13"/>
          <p:cNvSpPr/>
          <p:nvPr/>
        </p:nvSpPr>
        <p:spPr>
          <a:xfrm>
            <a:off x="4190695" y="4381805"/>
            <a:ext cx="3543300" cy="38405"/>
          </a:xfrm>
          <a:prstGeom prst="roundRect">
            <a:avLst>
              <a:gd name="adj" fmla="val 233235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17" name="Shape 14"/>
          <p:cNvSpPr/>
          <p:nvPr/>
        </p:nvSpPr>
        <p:spPr>
          <a:xfrm>
            <a:off x="7905902" y="4381805"/>
            <a:ext cx="3543300" cy="2333549"/>
          </a:xfrm>
          <a:prstGeom prst="roundRect">
            <a:avLst>
              <a:gd name="adj" fmla="val 3839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8" name="Shape 15"/>
          <p:cNvSpPr/>
          <p:nvPr/>
        </p:nvSpPr>
        <p:spPr>
          <a:xfrm>
            <a:off x="7905902" y="4381805"/>
            <a:ext cx="3543300" cy="38405"/>
          </a:xfrm>
          <a:prstGeom prst="roundRect">
            <a:avLst>
              <a:gd name="adj" fmla="val 233235"/>
            </a:avLst>
          </a:prstGeom>
          <a:solidFill>
            <a:srgbClr val="0EA5E9"/>
          </a:solidFill>
          <a:ln w="12700">
            <a:solidFill>
              <a:srgbClr val="0EA5E9">
                <a:alpha val="0"/>
              </a:srgbClr>
            </a:solidFill>
            <a:prstDash val="solid"/>
          </a:ln>
        </p:spPr>
      </p:sp>
      <p:sp>
        <p:nvSpPr>
          <p:cNvPr id="19" name="Text 16"/>
          <p:cNvSpPr txBox="1"/>
          <p:nvPr/>
        </p:nvSpPr>
        <p:spPr>
          <a:xfrm>
            <a:off x="952805" y="286207"/>
            <a:ext cx="10478110" cy="5056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300" b="1" dirty="0">
                <a:solidFill>
                  <a:srgbClr val="1E3A8A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Backtesting &amp; Risk Analysis</a:t>
            </a:r>
            <a:endParaRPr lang="en-US" sz="3300" dirty="0"/>
          </a:p>
        </p:txBody>
      </p:sp>
      <p:pic>
        <p:nvPicPr>
          <p:cNvPr id="20" name="Image 1" descr="preencoded.png"/>
          <p:cNvPicPr>
            <a:picLocks noChangeAspect="1"/>
          </p:cNvPicPr>
          <p:nvPr/>
        </p:nvPicPr>
        <p:blipFill>
          <a:blip r:embed="rId4"/>
          <a:srcRect l="-1528" r="-1528"/>
          <a:stretch/>
        </p:blipFill>
        <p:spPr>
          <a:xfrm>
            <a:off x="1014070" y="1347826"/>
            <a:ext cx="161849" cy="209398"/>
          </a:xfrm>
          <a:prstGeom prst="rect">
            <a:avLst/>
          </a:prstGeom>
        </p:spPr>
      </p:pic>
      <p:sp>
        <p:nvSpPr>
          <p:cNvPr id="21" name="Text 17"/>
          <p:cNvSpPr txBox="1"/>
          <p:nvPr/>
        </p:nvSpPr>
        <p:spPr>
          <a:xfrm>
            <a:off x="1333195" y="1285646"/>
            <a:ext cx="2553005" cy="314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Trading Rules</a:t>
            </a:r>
            <a:endParaRPr lang="en-US" sz="1300" dirty="0"/>
          </a:p>
        </p:txBody>
      </p:sp>
      <p:sp>
        <p:nvSpPr>
          <p:cNvPr id="22" name="Text 18"/>
          <p:cNvSpPr txBox="1"/>
          <p:nvPr/>
        </p:nvSpPr>
        <p:spPr>
          <a:xfrm>
            <a:off x="952805" y="1666951"/>
            <a:ext cx="299557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Entry:</a:t>
            </a: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Next available closing price.</a:t>
            </a:r>
            <a:endParaRPr lang="en-US" sz="1000" dirty="0"/>
          </a:p>
        </p:txBody>
      </p:sp>
      <p:sp>
        <p:nvSpPr>
          <p:cNvPr id="23" name="Text 19"/>
          <p:cNvSpPr txBox="1"/>
          <p:nvPr/>
        </p:nvSpPr>
        <p:spPr>
          <a:xfrm>
            <a:off x="952805" y="1937614"/>
            <a:ext cx="2971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Exit:</a:t>
            </a: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TP </a:t>
            </a:r>
            <a:r>
              <a:rPr lang="en-US" sz="1000" dirty="0">
                <a:solidFill>
                  <a:srgbClr val="05966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+5%</a:t>
            </a: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or SL </a:t>
            </a:r>
            <a:r>
              <a:rPr lang="en-US" sz="1000" dirty="0">
                <a:solidFill>
                  <a:srgbClr val="DC262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-2%</a:t>
            </a: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.</a:t>
            </a:r>
            <a:endParaRPr lang="en-US" sz="1000" dirty="0"/>
          </a:p>
        </p:txBody>
      </p:sp>
      <p:sp>
        <p:nvSpPr>
          <p:cNvPr id="24" name="Text 20"/>
          <p:cNvSpPr txBox="1"/>
          <p:nvPr/>
        </p:nvSpPr>
        <p:spPr>
          <a:xfrm>
            <a:off x="952805" y="2208276"/>
            <a:ext cx="2971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Horizon:</a:t>
            </a: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Max 10 trading days.</a:t>
            </a:r>
            <a:endParaRPr lang="en-US" sz="1000" dirty="0"/>
          </a:p>
        </p:txBody>
      </p:sp>
      <p:sp>
        <p:nvSpPr>
          <p:cNvPr id="25" name="Text 21"/>
          <p:cNvSpPr txBox="1"/>
          <p:nvPr/>
        </p:nvSpPr>
        <p:spPr>
          <a:xfrm>
            <a:off x="952805" y="2478938"/>
            <a:ext cx="29718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Costs:</a:t>
            </a: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0.30% per trade.</a:t>
            </a:r>
            <a:endParaRPr lang="en-US" sz="1000" dirty="0"/>
          </a:p>
        </p:txBody>
      </p:sp>
      <p:pic>
        <p:nvPicPr>
          <p:cNvPr id="26" name="Image 2" descr="preencoded.png"/>
          <p:cNvPicPr>
            <a:picLocks noChangeAspect="1"/>
          </p:cNvPicPr>
          <p:nvPr/>
        </p:nvPicPr>
        <p:blipFill>
          <a:blip r:embed="rId5"/>
          <a:srcRect l="-461" r="-461"/>
          <a:stretch/>
        </p:blipFill>
        <p:spPr>
          <a:xfrm>
            <a:off x="976579" y="3252521"/>
            <a:ext cx="237744" cy="209398"/>
          </a:xfrm>
          <a:prstGeom prst="rect">
            <a:avLst/>
          </a:prstGeom>
        </p:spPr>
      </p:pic>
      <p:sp>
        <p:nvSpPr>
          <p:cNvPr id="27" name="Text 22"/>
          <p:cNvSpPr txBox="1"/>
          <p:nvPr/>
        </p:nvSpPr>
        <p:spPr>
          <a:xfrm>
            <a:off x="1333195" y="3191256"/>
            <a:ext cx="2553005" cy="314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0369A1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Risk Metrics Comparison</a:t>
            </a:r>
            <a:endParaRPr lang="en-US" sz="1300" dirty="0"/>
          </a:p>
        </p:txBody>
      </p:sp>
      <p:graphicFrame>
        <p:nvGraphicFramePr>
          <p:cNvPr id="2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7827733"/>
              </p:ext>
            </p:extLst>
          </p:nvPr>
        </p:nvGraphicFramePr>
        <p:xfrm>
          <a:off x="952805" y="3571646"/>
          <a:ext cx="2857499" cy="1343256"/>
        </p:xfrm>
        <a:graphic>
          <a:graphicData uri="http://schemas.openxmlformats.org/drawingml/2006/table">
            <a:tbl>
              <a:tblPr/>
              <a:tblGrid>
                <a:gridCol w="7296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35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91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51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581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b="1" dirty="0">
                          <a:solidFill>
                            <a:srgbClr val="475569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Model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0" marR="0" marT="38405" marB="384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b="1" dirty="0">
                          <a:solidFill>
                            <a:srgbClr val="475569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Sharpe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0" marR="0" marT="38405" marB="384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b="1" dirty="0">
                          <a:solidFill>
                            <a:srgbClr val="475569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Win Rate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0" marR="0" marT="38405" marB="384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b="1" dirty="0">
                          <a:solidFill>
                            <a:srgbClr val="475569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Max DD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0" marR="0" marT="38405" marB="38405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81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b="1" dirty="0">
                          <a:solidFill>
                            <a:srgbClr val="1D4ED8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Hybrid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0" marR="0" marT="57607" marB="57607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b="1" dirty="0">
                          <a:solidFill>
                            <a:srgbClr val="1D4ED8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3.50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9144" marR="9144" marT="9144" marB="914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b="1" dirty="0">
                          <a:solidFill>
                            <a:srgbClr val="1D4ED8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42.86%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9144" marR="9144" marT="9144" marB="914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b="1" dirty="0">
                          <a:solidFill>
                            <a:srgbClr val="1D4ED8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-4.55%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9144" marR="9144" marT="9144" marB="914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581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dirty="0">
                          <a:solidFill>
                            <a:srgbClr val="334155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BiLSTM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0" marR="0" marT="57607" marB="57607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dirty="0">
                          <a:solidFill>
                            <a:srgbClr val="334155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1.16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9144" marR="9144" marT="9144" marB="914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dirty="0">
                          <a:solidFill>
                            <a:srgbClr val="334155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36.07%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9144" marR="9144" marT="9144" marB="914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dirty="0">
                          <a:solidFill>
                            <a:srgbClr val="334155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-13.03%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9144" marR="9144" marT="9144" marB="914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581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dirty="0">
                          <a:solidFill>
                            <a:srgbClr val="334155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XGBoost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0" marR="0" marT="57607" marB="57607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ar-SA" sz="975" dirty="0">
                          <a:solidFill>
                            <a:srgbClr val="334155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-</a:t>
                      </a:r>
                      <a:r>
                        <a:rPr lang="en-US" sz="975" dirty="0">
                          <a:solidFill>
                            <a:srgbClr val="334155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1.02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9144" marR="9144" marT="9144" marB="914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dirty="0">
                          <a:solidFill>
                            <a:srgbClr val="334155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29.63%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9144" marR="9144" marT="9144" marB="914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75" dirty="0">
                          <a:solidFill>
                            <a:srgbClr val="334155"/>
                          </a:solidFill>
                          <a:latin typeface="Cairo" pitchFamily="34" charset="0"/>
                          <a:ea typeface="Cairo" pitchFamily="34" charset="-122"/>
                          <a:cs typeface="Cairo" pitchFamily="34" charset="-120"/>
                        </a:rPr>
                        <a:t>-26.24%</a:t>
                      </a:r>
                      <a:endParaRPr lang="en-US" sz="975" dirty="0">
                        <a:latin typeface="Cairo" charset="0"/>
                        <a:ea typeface="Cairo" charset="0"/>
                        <a:cs typeface="Cairo" charset="0"/>
                      </a:endParaRPr>
                    </a:p>
                  </a:txBody>
                  <a:tcPr marL="9144" marR="9144" marT="9144" marB="9144" anchor="ctr">
                    <a:lnL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D4AF3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9" name="Text 23"/>
          <p:cNvSpPr txBox="1"/>
          <p:nvPr/>
        </p:nvSpPr>
        <p:spPr>
          <a:xfrm>
            <a:off x="952805" y="5029200"/>
            <a:ext cx="2934310" cy="3246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47556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Superior risk-adjusted returns driven by selective, high-confidence trades filtering false positives.</a:t>
            </a:r>
            <a:endParaRPr lang="en-US" sz="900" dirty="0"/>
          </a:p>
        </p:txBody>
      </p:sp>
      <p:pic>
        <p:nvPicPr>
          <p:cNvPr id="30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972007" y="5848502"/>
            <a:ext cx="152705" cy="152705"/>
          </a:xfrm>
          <a:prstGeom prst="rect">
            <a:avLst/>
          </a:prstGeom>
        </p:spPr>
      </p:pic>
      <p:sp>
        <p:nvSpPr>
          <p:cNvPr id="31" name="Text 24"/>
          <p:cNvSpPr txBox="1"/>
          <p:nvPr/>
        </p:nvSpPr>
        <p:spPr>
          <a:xfrm>
            <a:off x="1238098" y="5810098"/>
            <a:ext cx="2648102" cy="2478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E3A8A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Threshold Sensitivity (Hybrid)</a:t>
            </a:r>
            <a:endParaRPr lang="en-US" sz="1000" dirty="0"/>
          </a:p>
        </p:txBody>
      </p:sp>
      <p:pic>
        <p:nvPicPr>
          <p:cNvPr id="32" name="Image 4" descr="preencoded.png"/>
          <p:cNvPicPr>
            <a:picLocks noChangeAspect="1"/>
          </p:cNvPicPr>
          <p:nvPr/>
        </p:nvPicPr>
        <p:blipFill>
          <a:blip r:embed="rId7"/>
          <a:srcRect t="-5" b="-5"/>
          <a:stretch/>
        </p:blipFill>
        <p:spPr>
          <a:xfrm>
            <a:off x="857707" y="6048756"/>
            <a:ext cx="3047695" cy="571500"/>
          </a:xfrm>
          <a:prstGeom prst="rect">
            <a:avLst/>
          </a:prstGeom>
        </p:spPr>
      </p:pic>
      <p:sp>
        <p:nvSpPr>
          <p:cNvPr id="33" name="Text 25"/>
          <p:cNvSpPr txBox="1"/>
          <p:nvPr/>
        </p:nvSpPr>
        <p:spPr>
          <a:xfrm>
            <a:off x="4629607" y="1285646"/>
            <a:ext cx="6687007" cy="314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Equity Curve Comparison</a:t>
            </a:r>
            <a:endParaRPr lang="en-US" sz="13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4381805" y="1355141"/>
            <a:ext cx="171907" cy="171907"/>
          </a:xfrm>
          <a:prstGeom prst="rect">
            <a:avLst/>
          </a:prstGeom>
        </p:spPr>
      </p:pic>
      <p:pic>
        <p:nvPicPr>
          <p:cNvPr id="35" name="Image 6" descr="preencoded.png"/>
          <p:cNvPicPr>
            <a:picLocks noChangeAspect="1"/>
          </p:cNvPicPr>
          <p:nvPr/>
        </p:nvPicPr>
        <p:blipFill>
          <a:blip r:embed="rId9"/>
          <a:srcRect l="-6" r="-6"/>
          <a:stretch/>
        </p:blipFill>
        <p:spPr>
          <a:xfrm>
            <a:off x="4381805" y="1619402"/>
            <a:ext cx="6858000" cy="2476195"/>
          </a:xfrm>
          <a:prstGeom prst="rect">
            <a:avLst/>
          </a:prstGeom>
        </p:spPr>
      </p:pic>
      <p:sp>
        <p:nvSpPr>
          <p:cNvPr id="36" name="Text 26"/>
          <p:cNvSpPr txBox="1"/>
          <p:nvPr/>
        </p:nvSpPr>
        <p:spPr>
          <a:xfrm>
            <a:off x="4572000" y="4524451"/>
            <a:ext cx="3029407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D4ED8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Drawdown Analysis</a:t>
            </a:r>
            <a:endParaRPr lang="en-US" sz="1200" dirty="0"/>
          </a:p>
        </p:txBody>
      </p:sp>
      <p:pic>
        <p:nvPicPr>
          <p:cNvPr id="37" name="Image 7" descr="preencoded.png"/>
          <p:cNvPicPr>
            <a:picLocks noChangeAspect="1"/>
          </p:cNvPicPr>
          <p:nvPr/>
        </p:nvPicPr>
        <p:blipFill>
          <a:blip r:embed="rId10"/>
          <a:srcRect t="-100" b="-100"/>
          <a:stretch/>
        </p:blipFill>
        <p:spPr>
          <a:xfrm>
            <a:off x="4381805" y="4591202"/>
            <a:ext cx="114300" cy="152705"/>
          </a:xfrm>
          <a:prstGeom prst="rect">
            <a:avLst/>
          </a:prstGeom>
        </p:spPr>
      </p:pic>
      <p:pic>
        <p:nvPicPr>
          <p:cNvPr id="38" name="Image 8" descr="preencoded.png"/>
          <p:cNvPicPr>
            <a:picLocks noChangeAspect="1"/>
          </p:cNvPicPr>
          <p:nvPr/>
        </p:nvPicPr>
        <p:blipFill>
          <a:blip r:embed="rId11"/>
          <a:srcRect l="-2" r="-2"/>
          <a:stretch/>
        </p:blipFill>
        <p:spPr>
          <a:xfrm>
            <a:off x="4286707" y="4858207"/>
            <a:ext cx="3333902" cy="1714500"/>
          </a:xfrm>
          <a:prstGeom prst="rect">
            <a:avLst/>
          </a:prstGeom>
        </p:spPr>
      </p:pic>
      <p:sp>
        <p:nvSpPr>
          <p:cNvPr id="39" name="Text 27"/>
          <p:cNvSpPr txBox="1"/>
          <p:nvPr/>
        </p:nvSpPr>
        <p:spPr>
          <a:xfrm>
            <a:off x="8324698" y="4524451"/>
            <a:ext cx="2991002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369A1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Trade Returns Distribution</a:t>
            </a:r>
            <a:endParaRPr lang="en-US" sz="1200" dirty="0"/>
          </a:p>
        </p:txBody>
      </p:sp>
      <p:pic>
        <p:nvPicPr>
          <p:cNvPr id="40" name="Image 9" descr="preencoded.png"/>
          <p:cNvPicPr>
            <a:picLocks noChangeAspect="1"/>
          </p:cNvPicPr>
          <p:nvPr/>
        </p:nvPicPr>
        <p:blipFill>
          <a:blip r:embed="rId12"/>
          <a:srcRect/>
          <a:stretch/>
        </p:blipFill>
        <p:spPr>
          <a:xfrm>
            <a:off x="8096098" y="4591202"/>
            <a:ext cx="152705" cy="152705"/>
          </a:xfrm>
          <a:prstGeom prst="rect">
            <a:avLst/>
          </a:prstGeom>
        </p:spPr>
      </p:pic>
      <p:pic>
        <p:nvPicPr>
          <p:cNvPr id="41" name="Image 10" descr="preencoded.png"/>
          <p:cNvPicPr>
            <a:picLocks noChangeAspect="1"/>
          </p:cNvPicPr>
          <p:nvPr/>
        </p:nvPicPr>
        <p:blipFill>
          <a:blip r:embed="rId13"/>
          <a:srcRect l="-2" r="-2"/>
          <a:stretch/>
        </p:blipFill>
        <p:spPr>
          <a:xfrm>
            <a:off x="8001000" y="4858207"/>
            <a:ext cx="3333902" cy="17145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-952805" y="-952805"/>
            <a:ext cx="2857500" cy="2857500"/>
          </a:xfrm>
          <a:prstGeom prst="ellipse">
            <a:avLst/>
          </a:prstGeom>
          <a:solidFill>
            <a:srgbClr val="3B82F6">
              <a:alpha val="1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001707" y="4762195"/>
            <a:ext cx="2857500" cy="2857500"/>
          </a:xfrm>
          <a:prstGeom prst="ellipse">
            <a:avLst/>
          </a:prstGeom>
          <a:solidFill>
            <a:srgbClr val="10B981">
              <a:alpha val="1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rcRect t="-217" b="-217"/>
          <a:stretch/>
        </p:blipFill>
        <p:spPr>
          <a:xfrm>
            <a:off x="685800" y="714146"/>
            <a:ext cx="75895" cy="476402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952805" y="1476756"/>
            <a:ext cx="4972507" cy="1619402"/>
          </a:xfrm>
          <a:prstGeom prst="roundRect">
            <a:avLst>
              <a:gd name="adj" fmla="val 7972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952805" y="1476756"/>
            <a:ext cx="4972507" cy="38405"/>
          </a:xfrm>
          <a:prstGeom prst="roundRect">
            <a:avLst>
              <a:gd name="adj" fmla="val 336133"/>
            </a:avLst>
          </a:prstGeom>
          <a:solidFill>
            <a:srgbClr val="0EA5E9"/>
          </a:solidFill>
          <a:ln w="12700">
            <a:solidFill>
              <a:srgbClr val="0EA5E9">
                <a:alpha val="0"/>
              </a:srgbClr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6286500" y="1476756"/>
            <a:ext cx="4972507" cy="1619402"/>
          </a:xfrm>
          <a:prstGeom prst="roundRect">
            <a:avLst>
              <a:gd name="adj" fmla="val 7972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6286500" y="1476756"/>
            <a:ext cx="4972507" cy="38405"/>
          </a:xfrm>
          <a:prstGeom prst="roundRect">
            <a:avLst>
              <a:gd name="adj" fmla="val 336133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952805" y="3333902"/>
            <a:ext cx="4972507" cy="1619402"/>
          </a:xfrm>
          <a:prstGeom prst="roundRect">
            <a:avLst>
              <a:gd name="adj" fmla="val 7972"/>
            </a:avLst>
          </a:prstGeom>
          <a:solidFill>
            <a:srgbClr val="F0F9FF"/>
          </a:solidFill>
          <a:ln w="12700">
            <a:solidFill>
              <a:srgbClr val="BAE6FD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952805" y="3333902"/>
            <a:ext cx="4972507" cy="38405"/>
          </a:xfrm>
          <a:prstGeom prst="roundRect">
            <a:avLst>
              <a:gd name="adj" fmla="val 336133"/>
            </a:avLst>
          </a:prstGeom>
          <a:solidFill>
            <a:srgbClr val="0EA5E9"/>
          </a:solidFill>
          <a:ln w="12700">
            <a:solidFill>
              <a:srgbClr val="0EA5E9">
                <a:alpha val="0"/>
              </a:srgbClr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6286500" y="3333902"/>
            <a:ext cx="4972507" cy="1619402"/>
          </a:xfrm>
          <a:prstGeom prst="roundRect">
            <a:avLst>
              <a:gd name="adj" fmla="val 7972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4" name="Shape 11"/>
          <p:cNvSpPr/>
          <p:nvPr/>
        </p:nvSpPr>
        <p:spPr>
          <a:xfrm>
            <a:off x="6286500" y="3333902"/>
            <a:ext cx="4972507" cy="38405"/>
          </a:xfrm>
          <a:prstGeom prst="roundRect">
            <a:avLst>
              <a:gd name="adj" fmla="val 336133"/>
            </a:avLst>
          </a:prstGeom>
          <a:solidFill>
            <a:srgbClr val="10B981"/>
          </a:solidFill>
          <a:ln w="12700">
            <a:solidFill>
              <a:srgbClr val="10B981">
                <a:alpha val="0"/>
              </a:srgbClr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952805" y="5191049"/>
            <a:ext cx="10306202" cy="1552651"/>
          </a:xfrm>
          <a:prstGeom prst="roundRect">
            <a:avLst>
              <a:gd name="adj" fmla="val 8671"/>
            </a:avLst>
          </a:prstGeom>
          <a:solidFill>
            <a:srgbClr val="EFF6FF"/>
          </a:solidFill>
          <a:ln w="50800">
            <a:solidFill>
              <a:srgbClr val="1E40AF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rcRect l="-1773" r="-1773"/>
          <a:stretch/>
        </p:blipFill>
        <p:spPr>
          <a:xfrm>
            <a:off x="3362249" y="3105302"/>
            <a:ext cx="133502" cy="171907"/>
          </a:xfrm>
          <a:prstGeom prst="rect">
            <a:avLst/>
          </a:prstGeom>
        </p:spPr>
      </p:pic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4"/>
          <a:srcRect l="-1773" r="-1773"/>
          <a:stretch/>
        </p:blipFill>
        <p:spPr>
          <a:xfrm>
            <a:off x="8695944" y="3105302"/>
            <a:ext cx="133502" cy="171907"/>
          </a:xfrm>
          <a:prstGeom prst="rect">
            <a:avLst/>
          </a:prstGeom>
        </p:spPr>
      </p:pic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4"/>
          <a:srcRect l="-1773" r="-1773"/>
          <a:stretch/>
        </p:blipFill>
        <p:spPr>
          <a:xfrm>
            <a:off x="3362249" y="4962449"/>
            <a:ext cx="133502" cy="171907"/>
          </a:xfrm>
          <a:prstGeom prst="rect">
            <a:avLst/>
          </a:prstGeom>
        </p:spPr>
      </p:pic>
      <p:pic>
        <p:nvPicPr>
          <p:cNvPr id="19" name="Image 4" descr="preencoded.png"/>
          <p:cNvPicPr>
            <a:picLocks noChangeAspect="1"/>
          </p:cNvPicPr>
          <p:nvPr/>
        </p:nvPicPr>
        <p:blipFill>
          <a:blip r:embed="rId4"/>
          <a:srcRect l="-1773" r="-1773"/>
          <a:stretch/>
        </p:blipFill>
        <p:spPr>
          <a:xfrm>
            <a:off x="8695944" y="4962449"/>
            <a:ext cx="133502" cy="171907"/>
          </a:xfrm>
          <a:prstGeom prst="rect">
            <a:avLst/>
          </a:prstGeom>
        </p:spPr>
      </p:pic>
      <p:sp>
        <p:nvSpPr>
          <p:cNvPr id="20" name="Text 13"/>
          <p:cNvSpPr txBox="1"/>
          <p:nvPr/>
        </p:nvSpPr>
        <p:spPr>
          <a:xfrm>
            <a:off x="952805" y="571500"/>
            <a:ext cx="10478110" cy="7626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Methodology &amp; Hybrid Model Architecture</a:t>
            </a:r>
            <a:endParaRPr lang="en-US" sz="3000" dirty="0"/>
          </a:p>
        </p:txBody>
      </p:sp>
      <p:pic>
        <p:nvPicPr>
          <p:cNvPr id="21" name="Image 5" descr="preencoded.png"/>
          <p:cNvPicPr>
            <a:picLocks noChangeAspect="1"/>
          </p:cNvPicPr>
          <p:nvPr/>
        </p:nvPicPr>
        <p:blipFill>
          <a:blip r:embed="rId5"/>
          <a:srcRect l="-881" r="-881"/>
          <a:stretch/>
        </p:blipFill>
        <p:spPr>
          <a:xfrm>
            <a:off x="1214323" y="1676095"/>
            <a:ext cx="237744" cy="267005"/>
          </a:xfrm>
          <a:prstGeom prst="rect">
            <a:avLst/>
          </a:prstGeom>
        </p:spPr>
      </p:pic>
      <p:sp>
        <p:nvSpPr>
          <p:cNvPr id="22" name="Text 14"/>
          <p:cNvSpPr txBox="1"/>
          <p:nvPr/>
        </p:nvSpPr>
        <p:spPr>
          <a:xfrm>
            <a:off x="1619402" y="1619402"/>
            <a:ext cx="4175150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Data Preparation &amp; Trading Rules</a:t>
            </a:r>
            <a:endParaRPr lang="en-US" sz="1600" dirty="0"/>
          </a:p>
        </p:txBody>
      </p:sp>
      <p:sp>
        <p:nvSpPr>
          <p:cNvPr id="23" name="Text 15"/>
          <p:cNvSpPr txBox="1"/>
          <p:nvPr/>
        </p:nvSpPr>
        <p:spPr>
          <a:xfrm>
            <a:off x="1143000" y="2048256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20 TASI Companies (2021–2025); 19,742 trading records.</a:t>
            </a:r>
            <a:endParaRPr lang="en-US" sz="1300" dirty="0"/>
          </a:p>
        </p:txBody>
      </p:sp>
      <p:sp>
        <p:nvSpPr>
          <p:cNvPr id="24" name="Text 16"/>
          <p:cNvSpPr txBox="1"/>
          <p:nvPr/>
        </p:nvSpPr>
        <p:spPr>
          <a:xfrm>
            <a:off x="1143000" y="2361895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Target: +5% (Take-Profit), -2% (Stop-Loss), 5-10 day horizon.</a:t>
            </a:r>
            <a:endParaRPr lang="en-US" sz="1300" dirty="0"/>
          </a:p>
        </p:txBody>
      </p:sp>
      <p:sp>
        <p:nvSpPr>
          <p:cNvPr id="25" name="Text 17"/>
          <p:cNvSpPr txBox="1"/>
          <p:nvPr/>
        </p:nvSpPr>
        <p:spPr>
          <a:xfrm>
            <a:off x="1143000" y="2676449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Strict chronological split with 0.30% transaction cost.</a:t>
            </a:r>
            <a:endParaRPr lang="en-US" sz="1300" dirty="0"/>
          </a:p>
        </p:txBody>
      </p:sp>
      <p:pic>
        <p:nvPicPr>
          <p:cNvPr id="26" name="Image 6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6534302" y="1676095"/>
            <a:ext cx="267005" cy="267005"/>
          </a:xfrm>
          <a:prstGeom prst="rect">
            <a:avLst/>
          </a:prstGeom>
        </p:spPr>
      </p:pic>
      <p:sp>
        <p:nvSpPr>
          <p:cNvPr id="27" name="Text 18"/>
          <p:cNvSpPr txBox="1"/>
          <p:nvPr/>
        </p:nvSpPr>
        <p:spPr>
          <a:xfrm>
            <a:off x="6953098" y="1619402"/>
            <a:ext cx="4175150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Feature Engineering</a:t>
            </a:r>
            <a:endParaRPr lang="en-US" sz="1600" dirty="0"/>
          </a:p>
        </p:txBody>
      </p:sp>
      <p:sp>
        <p:nvSpPr>
          <p:cNvPr id="28" name="Text 19"/>
          <p:cNvSpPr txBox="1"/>
          <p:nvPr/>
        </p:nvSpPr>
        <p:spPr>
          <a:xfrm>
            <a:off x="6476695" y="2048256"/>
            <a:ext cx="4949647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3B82F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Technical: Returns, MAs (SMA/EMA), RSI, MACD.</a:t>
            </a:r>
            <a:endParaRPr lang="en-US" sz="1300" dirty="0"/>
          </a:p>
        </p:txBody>
      </p:sp>
      <p:sp>
        <p:nvSpPr>
          <p:cNvPr id="29" name="Text 20"/>
          <p:cNvSpPr txBox="1"/>
          <p:nvPr/>
        </p:nvSpPr>
        <p:spPr>
          <a:xfrm>
            <a:off x="6476695" y="2361895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3B82F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Fundamental: Return on Equity (ROE), Debt-to-Equity (D/E).</a:t>
            </a:r>
            <a:endParaRPr lang="en-US" sz="1300" dirty="0"/>
          </a:p>
        </p:txBody>
      </p:sp>
      <p:sp>
        <p:nvSpPr>
          <p:cNvPr id="30" name="Text 21"/>
          <p:cNvSpPr txBox="1"/>
          <p:nvPr/>
        </p:nvSpPr>
        <p:spPr>
          <a:xfrm>
            <a:off x="6476695" y="2676449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3B82F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Additional: Profit Margin, Earnings Per Share (EPS).</a:t>
            </a:r>
            <a:endParaRPr lang="en-US" sz="1300" dirty="0"/>
          </a:p>
        </p:txBody>
      </p:sp>
      <p:pic>
        <p:nvPicPr>
          <p:cNvPr id="31" name="Image 7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166774" y="3534156"/>
            <a:ext cx="333756" cy="267005"/>
          </a:xfrm>
          <a:prstGeom prst="rect">
            <a:avLst/>
          </a:prstGeom>
        </p:spPr>
      </p:pic>
      <p:sp>
        <p:nvSpPr>
          <p:cNvPr id="32" name="Text 22"/>
          <p:cNvSpPr txBox="1"/>
          <p:nvPr/>
        </p:nvSpPr>
        <p:spPr>
          <a:xfrm>
            <a:off x="1619402" y="3476549"/>
            <a:ext cx="4175150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Technical Model: BiLSTM</a:t>
            </a:r>
            <a:endParaRPr lang="en-US" sz="1600" dirty="0"/>
          </a:p>
        </p:txBody>
      </p:sp>
      <p:sp>
        <p:nvSpPr>
          <p:cNvPr id="33" name="Text 23"/>
          <p:cNvSpPr txBox="1"/>
          <p:nvPr/>
        </p:nvSpPr>
        <p:spPr>
          <a:xfrm>
            <a:off x="1143000" y="3905402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Time-series analysis using rolling windows (60 days).</a:t>
            </a:r>
            <a:endParaRPr lang="en-US" sz="1300" dirty="0"/>
          </a:p>
        </p:txBody>
      </p:sp>
      <p:sp>
        <p:nvSpPr>
          <p:cNvPr id="34" name="Text 24"/>
          <p:cNvSpPr txBox="1"/>
          <p:nvPr/>
        </p:nvSpPr>
        <p:spPr>
          <a:xfrm>
            <a:off x="1143000" y="4219956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Architecture: 2 Bidirectional layers with Dropout (0.5).</a:t>
            </a:r>
            <a:endParaRPr lang="en-US" sz="1300" dirty="0"/>
          </a:p>
        </p:txBody>
      </p:sp>
      <p:sp>
        <p:nvSpPr>
          <p:cNvPr id="35" name="Text 25"/>
          <p:cNvSpPr txBox="1"/>
          <p:nvPr/>
        </p:nvSpPr>
        <p:spPr>
          <a:xfrm>
            <a:off x="1143000" y="4533595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Activation: Sigmoid function with Early Stopping.</a:t>
            </a:r>
            <a:endParaRPr lang="en-US" sz="1300" dirty="0"/>
          </a:p>
        </p:txBody>
      </p:sp>
      <p:pic>
        <p:nvPicPr>
          <p:cNvPr id="36" name="Image 8" descr="preencoded.png"/>
          <p:cNvPicPr>
            <a:picLocks noChangeAspect="1"/>
          </p:cNvPicPr>
          <p:nvPr/>
        </p:nvPicPr>
        <p:blipFill>
          <a:blip r:embed="rId8"/>
          <a:srcRect l="-881" r="-881"/>
          <a:stretch/>
        </p:blipFill>
        <p:spPr>
          <a:xfrm>
            <a:off x="6548018" y="3534156"/>
            <a:ext cx="237744" cy="267005"/>
          </a:xfrm>
          <a:prstGeom prst="rect">
            <a:avLst/>
          </a:prstGeom>
        </p:spPr>
      </p:pic>
      <p:sp>
        <p:nvSpPr>
          <p:cNvPr id="37" name="Text 26"/>
          <p:cNvSpPr txBox="1"/>
          <p:nvPr/>
        </p:nvSpPr>
        <p:spPr>
          <a:xfrm>
            <a:off x="6953098" y="3476549"/>
            <a:ext cx="4175150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Fundamental &amp; Technical: XGBoost</a:t>
            </a:r>
            <a:endParaRPr lang="en-US" sz="1600" dirty="0"/>
          </a:p>
        </p:txBody>
      </p:sp>
      <p:sp>
        <p:nvSpPr>
          <p:cNvPr id="38" name="Text 27"/>
          <p:cNvSpPr txBox="1"/>
          <p:nvPr/>
        </p:nvSpPr>
        <p:spPr>
          <a:xfrm>
            <a:off x="6476695" y="3905402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0B981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Deep integration of financial fundamentals with technicals.</a:t>
            </a:r>
            <a:endParaRPr lang="en-US" sz="1300" dirty="0"/>
          </a:p>
        </p:txBody>
      </p:sp>
      <p:sp>
        <p:nvSpPr>
          <p:cNvPr id="39" name="Text 28"/>
          <p:cNvSpPr txBox="1"/>
          <p:nvPr/>
        </p:nvSpPr>
        <p:spPr>
          <a:xfrm>
            <a:off x="6476695" y="4219956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0B981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Class imbalance handling using scale_pos_weight.</a:t>
            </a:r>
            <a:endParaRPr lang="en-US" sz="1300" dirty="0"/>
          </a:p>
        </p:txBody>
      </p:sp>
      <p:sp>
        <p:nvSpPr>
          <p:cNvPr id="40" name="Text 29"/>
          <p:cNvSpPr txBox="1"/>
          <p:nvPr/>
        </p:nvSpPr>
        <p:spPr>
          <a:xfrm>
            <a:off x="6476695" y="4533595"/>
            <a:ext cx="5257800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0B981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Parameters: max_depth=6, n_estimators=400, lr=0.05.</a:t>
            </a:r>
            <a:endParaRPr lang="en-US" sz="1300" dirty="0"/>
          </a:p>
        </p:txBody>
      </p:sp>
      <p:pic>
        <p:nvPicPr>
          <p:cNvPr id="41" name="Image 9" descr="preencoded.png"/>
          <p:cNvPicPr>
            <a:picLocks noChangeAspect="1"/>
          </p:cNvPicPr>
          <p:nvPr/>
        </p:nvPicPr>
        <p:blipFill>
          <a:blip r:embed="rId9"/>
          <a:srcRect l="-685" r="-685"/>
          <a:stretch/>
        </p:blipFill>
        <p:spPr>
          <a:xfrm>
            <a:off x="1181405" y="5343754"/>
            <a:ext cx="304495" cy="267005"/>
          </a:xfrm>
          <a:prstGeom prst="rect">
            <a:avLst/>
          </a:prstGeom>
        </p:spPr>
      </p:pic>
      <p:sp>
        <p:nvSpPr>
          <p:cNvPr id="42" name="Text 30"/>
          <p:cNvSpPr txBox="1"/>
          <p:nvPr/>
        </p:nvSpPr>
        <p:spPr>
          <a:xfrm>
            <a:off x="1619402" y="5286146"/>
            <a:ext cx="9516161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Hybrid Integration Framework</a:t>
            </a:r>
            <a:endParaRPr lang="en-US" sz="1800" dirty="0"/>
          </a:p>
        </p:txBody>
      </p:sp>
      <p:sp>
        <p:nvSpPr>
          <p:cNvPr id="43" name="Text 31"/>
          <p:cNvSpPr txBox="1"/>
          <p:nvPr/>
        </p:nvSpPr>
        <p:spPr>
          <a:xfrm>
            <a:off x="1410005" y="5715000"/>
            <a:ext cx="10325405" cy="2386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Fixed Weight Distribution:</a:t>
            </a: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Relies 60% on XGBoost signals (Fundamental + Technical) and 40% on BiLSTM signals (Temporal + Technical).</a:t>
            </a:r>
            <a:endParaRPr lang="en-US" sz="1200" dirty="0"/>
          </a:p>
        </p:txBody>
      </p:sp>
      <p:sp>
        <p:nvSpPr>
          <p:cNvPr id="44" name="Text 32"/>
          <p:cNvSpPr txBox="1"/>
          <p:nvPr/>
        </p:nvSpPr>
        <p:spPr>
          <a:xfrm>
            <a:off x="1371600" y="6006694"/>
            <a:ext cx="10363810" cy="2386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Threshold Selectivity:</a:t>
            </a: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A threshold of 0.75 was identified as the optimal decision point to ensure high-quality signals and reduce losing trades.</a:t>
            </a:r>
            <a:endParaRPr lang="en-US" sz="1200" dirty="0"/>
          </a:p>
        </p:txBody>
      </p:sp>
      <p:sp>
        <p:nvSpPr>
          <p:cNvPr id="45" name="Text 33"/>
          <p:cNvSpPr txBox="1"/>
          <p:nvPr/>
        </p:nvSpPr>
        <p:spPr>
          <a:xfrm>
            <a:off x="1371600" y="6299302"/>
            <a:ext cx="10363810" cy="2386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Financial Impact:</a:t>
            </a: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Requiring model agreement filters out false signals, increasing trading accuracy and significantly reducing Max Drawdown.</a:t>
            </a:r>
            <a:endParaRPr lang="en-US" sz="1200" dirty="0"/>
          </a:p>
        </p:txBody>
      </p:sp>
      <p:pic>
        <p:nvPicPr>
          <p:cNvPr id="46" name="Image 10" descr="preencoded.png"/>
          <p:cNvPicPr>
            <a:picLocks noChangeAspect="1"/>
          </p:cNvPicPr>
          <p:nvPr/>
        </p:nvPicPr>
        <p:blipFill>
          <a:blip r:embed="rId10"/>
          <a:srcRect l="-1507" r="-1507"/>
          <a:stretch/>
        </p:blipFill>
        <p:spPr>
          <a:xfrm>
            <a:off x="1143000" y="5779008"/>
            <a:ext cx="171907" cy="133502"/>
          </a:xfrm>
          <a:prstGeom prst="rect">
            <a:avLst/>
          </a:prstGeom>
        </p:spPr>
      </p:pic>
      <p:pic>
        <p:nvPicPr>
          <p:cNvPr id="47" name="Image 11" descr="preencoded.png"/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1143000" y="6071616"/>
            <a:ext cx="133502" cy="133502"/>
          </a:xfrm>
          <a:prstGeom prst="rect">
            <a:avLst/>
          </a:prstGeom>
        </p:spPr>
      </p:pic>
      <p:pic>
        <p:nvPicPr>
          <p:cNvPr id="48" name="Image 12" descr="preencoded.png"/>
          <p:cNvPicPr>
            <a:picLocks noChangeAspect="1"/>
          </p:cNvPicPr>
          <p:nvPr/>
        </p:nvPicPr>
        <p:blipFill>
          <a:blip r:embed="rId12"/>
          <a:srcRect/>
          <a:stretch/>
        </p:blipFill>
        <p:spPr>
          <a:xfrm>
            <a:off x="1143000" y="6363310"/>
            <a:ext cx="133502" cy="13350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477195" y="-952805"/>
            <a:ext cx="2857500" cy="2857500"/>
          </a:xfrm>
          <a:prstGeom prst="ellipse">
            <a:avLst/>
          </a:prstGeom>
          <a:solidFill>
            <a:srgbClr val="0EA5E9">
              <a:alpha val="1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-952805" y="4762195"/>
            <a:ext cx="3810305" cy="3810305"/>
          </a:xfrm>
          <a:prstGeom prst="ellipse">
            <a:avLst/>
          </a:prstGeom>
          <a:solidFill>
            <a:srgbClr val="3B82F6">
              <a:alpha val="1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rcRect t="-201" b="-201"/>
          <a:stretch/>
        </p:blipFill>
        <p:spPr>
          <a:xfrm>
            <a:off x="685800" y="381305"/>
            <a:ext cx="75895" cy="571500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761695" y="1333195"/>
            <a:ext cx="5162702" cy="2686507"/>
          </a:xfrm>
          <a:prstGeom prst="roundRect">
            <a:avLst>
              <a:gd name="adj" fmla="val 2897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761695" y="4143146"/>
            <a:ext cx="5162702" cy="2542946"/>
          </a:xfrm>
          <a:prstGeom prst="roundRect">
            <a:avLst>
              <a:gd name="adj" fmla="val 3232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6191402" y="1333195"/>
            <a:ext cx="5257800" cy="5391302"/>
          </a:xfrm>
          <a:prstGeom prst="roundRect">
            <a:avLst>
              <a:gd name="adj" fmla="val 756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blurRad="63500" dist="38100" dir="16200000" algn="bl" rotWithShape="0">
              <a:srgbClr val="000000">
                <a:alpha val="5000"/>
              </a:srgbClr>
            </a:outerShdw>
          </a:effectLst>
        </p:spPr>
      </p:sp>
      <p:sp>
        <p:nvSpPr>
          <p:cNvPr id="10" name="Shape 7"/>
          <p:cNvSpPr/>
          <p:nvPr/>
        </p:nvSpPr>
        <p:spPr>
          <a:xfrm>
            <a:off x="6191402" y="1333195"/>
            <a:ext cx="5257800" cy="47549"/>
          </a:xfrm>
          <a:prstGeom prst="roundRect">
            <a:avLst>
              <a:gd name="adj" fmla="val 83612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952805" y="333756"/>
            <a:ext cx="10821010" cy="6675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Experimental Results &amp; Performance Comparison</a:t>
            </a:r>
            <a:endParaRPr lang="en-US" sz="30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009498" y="1533449"/>
            <a:ext cx="267005" cy="267005"/>
          </a:xfrm>
          <a:prstGeom prst="rect">
            <a:avLst/>
          </a:prstGeom>
        </p:spPr>
      </p:pic>
      <p:sp>
        <p:nvSpPr>
          <p:cNvPr id="13" name="Text 9"/>
          <p:cNvSpPr txBox="1"/>
          <p:nvPr/>
        </p:nvSpPr>
        <p:spPr>
          <a:xfrm>
            <a:off x="1429207" y="1429207"/>
            <a:ext cx="4372661" cy="5056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Performance Summary (Optimal Threshold 0.75)</a:t>
            </a:r>
            <a:endParaRPr lang="en-US" sz="1800" dirty="0"/>
          </a:p>
        </p:txBody>
      </p:sp>
      <p:sp>
        <p:nvSpPr>
          <p:cNvPr id="14" name="Shape 10"/>
          <p:cNvSpPr/>
          <p:nvPr/>
        </p:nvSpPr>
        <p:spPr>
          <a:xfrm>
            <a:off x="857707" y="2400300"/>
            <a:ext cx="4953305" cy="19202"/>
          </a:xfrm>
          <a:prstGeom prst="rect">
            <a:avLst/>
          </a:prstGeom>
          <a:solidFill>
            <a:srgbClr val="CBD5E1"/>
          </a:solidFill>
          <a:ln w="12700">
            <a:solidFill>
              <a:srgbClr val="CBD5E1">
                <a:alpha val="0"/>
              </a:srgbClr>
            </a:solidFill>
            <a:prstDash val="solid"/>
          </a:ln>
        </p:spPr>
      </p:sp>
      <p:sp>
        <p:nvSpPr>
          <p:cNvPr id="15" name="Text 11"/>
          <p:cNvSpPr txBox="1"/>
          <p:nvPr/>
        </p:nvSpPr>
        <p:spPr>
          <a:xfrm>
            <a:off x="857707" y="2048256"/>
            <a:ext cx="1495958" cy="3721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Model</a:t>
            </a:r>
            <a:endParaRPr lang="en-US" sz="1200" dirty="0"/>
          </a:p>
        </p:txBody>
      </p:sp>
      <p:sp>
        <p:nvSpPr>
          <p:cNvPr id="16" name="Text 12"/>
          <p:cNvSpPr txBox="1"/>
          <p:nvPr/>
        </p:nvSpPr>
        <p:spPr>
          <a:xfrm>
            <a:off x="2259482" y="2048256"/>
            <a:ext cx="1114654" cy="3721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Sharpe</a:t>
            </a:r>
            <a:endParaRPr lang="en-US" sz="1200" dirty="0"/>
          </a:p>
        </p:txBody>
      </p:sp>
      <p:sp>
        <p:nvSpPr>
          <p:cNvPr id="17" name="Text 13"/>
          <p:cNvSpPr txBox="1"/>
          <p:nvPr/>
        </p:nvSpPr>
        <p:spPr>
          <a:xfrm>
            <a:off x="3315614" y="2048256"/>
            <a:ext cx="1371600" cy="3721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Win Rate</a:t>
            </a:r>
            <a:endParaRPr lang="en-US" sz="1200" dirty="0"/>
          </a:p>
        </p:txBody>
      </p:sp>
      <p:sp>
        <p:nvSpPr>
          <p:cNvPr id="18" name="Text 14"/>
          <p:cNvSpPr txBox="1"/>
          <p:nvPr/>
        </p:nvSpPr>
        <p:spPr>
          <a:xfrm>
            <a:off x="4626864" y="2048256"/>
            <a:ext cx="1219810" cy="3721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Max DD</a:t>
            </a:r>
            <a:endParaRPr lang="en-US" sz="1200" dirty="0"/>
          </a:p>
        </p:txBody>
      </p:sp>
      <p:sp>
        <p:nvSpPr>
          <p:cNvPr id="19" name="Shape 15"/>
          <p:cNvSpPr/>
          <p:nvPr/>
        </p:nvSpPr>
        <p:spPr>
          <a:xfrm>
            <a:off x="857707" y="2419502"/>
            <a:ext cx="4953305" cy="495605"/>
          </a:xfrm>
          <a:prstGeom prst="rect">
            <a:avLst/>
          </a:prstGeom>
          <a:solidFill>
            <a:srgbClr val="E0F2FE"/>
          </a:solidFill>
          <a:ln/>
        </p:spPr>
      </p:sp>
      <p:sp>
        <p:nvSpPr>
          <p:cNvPr id="20" name="Shape 16"/>
          <p:cNvSpPr/>
          <p:nvPr/>
        </p:nvSpPr>
        <p:spPr>
          <a:xfrm>
            <a:off x="857707" y="2905963"/>
            <a:ext cx="4953305" cy="9144"/>
          </a:xfrm>
          <a:prstGeom prst="rect">
            <a:avLst/>
          </a:prstGeom>
          <a:solidFill>
            <a:srgbClr val="CBD5E1"/>
          </a:solidFill>
          <a:ln w="12700">
            <a:solidFill>
              <a:srgbClr val="CBD5E1">
                <a:alpha val="0"/>
              </a:srgbClr>
            </a:solidFill>
            <a:prstDash val="solid"/>
          </a:ln>
        </p:spPr>
      </p:sp>
      <p:sp>
        <p:nvSpPr>
          <p:cNvPr id="21" name="Text 17"/>
          <p:cNvSpPr txBox="1"/>
          <p:nvPr/>
        </p:nvSpPr>
        <p:spPr>
          <a:xfrm>
            <a:off x="1114654" y="2419502"/>
            <a:ext cx="1239012" cy="495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369A1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Hybrid</a:t>
            </a:r>
            <a:endParaRPr lang="en-US" sz="1200" dirty="0"/>
          </a:p>
        </p:txBody>
      </p:sp>
      <p:sp>
        <p:nvSpPr>
          <p:cNvPr id="22" name="Text 18"/>
          <p:cNvSpPr txBox="1"/>
          <p:nvPr/>
        </p:nvSpPr>
        <p:spPr>
          <a:xfrm>
            <a:off x="2259482" y="2419502"/>
            <a:ext cx="1114654" cy="495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369A1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3.50</a:t>
            </a:r>
            <a:endParaRPr lang="en-US" sz="1200" dirty="0"/>
          </a:p>
        </p:txBody>
      </p:sp>
      <p:sp>
        <p:nvSpPr>
          <p:cNvPr id="23" name="Text 19"/>
          <p:cNvSpPr txBox="1"/>
          <p:nvPr/>
        </p:nvSpPr>
        <p:spPr>
          <a:xfrm>
            <a:off x="3315614" y="2419502"/>
            <a:ext cx="1371600" cy="495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369A1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42.86%</a:t>
            </a:r>
            <a:endParaRPr lang="en-US" sz="1200" dirty="0"/>
          </a:p>
        </p:txBody>
      </p:sp>
      <p:sp>
        <p:nvSpPr>
          <p:cNvPr id="24" name="Text 20"/>
          <p:cNvSpPr txBox="1"/>
          <p:nvPr/>
        </p:nvSpPr>
        <p:spPr>
          <a:xfrm>
            <a:off x="4626864" y="2419502"/>
            <a:ext cx="1219810" cy="4956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5966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-4.55%</a:t>
            </a:r>
            <a:endParaRPr lang="en-US" sz="1200" dirty="0"/>
          </a:p>
        </p:txBody>
      </p:sp>
      <p:sp>
        <p:nvSpPr>
          <p:cNvPr id="25" name="Shape 21"/>
          <p:cNvSpPr/>
          <p:nvPr/>
        </p:nvSpPr>
        <p:spPr>
          <a:xfrm>
            <a:off x="857707" y="3386023"/>
            <a:ext cx="4953305" cy="9144"/>
          </a:xfrm>
          <a:prstGeom prst="rect">
            <a:avLst/>
          </a:prstGeom>
          <a:solidFill>
            <a:srgbClr val="CBD5E1"/>
          </a:solidFill>
          <a:ln w="12700">
            <a:solidFill>
              <a:srgbClr val="CBD5E1">
                <a:alpha val="0"/>
              </a:srgbClr>
            </a:solidFill>
            <a:prstDash val="solid"/>
          </a:ln>
        </p:spPr>
      </p:sp>
      <p:sp>
        <p:nvSpPr>
          <p:cNvPr id="26" name="Text 22"/>
          <p:cNvSpPr txBox="1"/>
          <p:nvPr/>
        </p:nvSpPr>
        <p:spPr>
          <a:xfrm>
            <a:off x="857707" y="2909621"/>
            <a:ext cx="1495958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BiLSTM</a:t>
            </a:r>
            <a:endParaRPr lang="en-US" sz="1200" dirty="0"/>
          </a:p>
        </p:txBody>
      </p:sp>
      <p:sp>
        <p:nvSpPr>
          <p:cNvPr id="27" name="Text 23"/>
          <p:cNvSpPr txBox="1"/>
          <p:nvPr/>
        </p:nvSpPr>
        <p:spPr>
          <a:xfrm>
            <a:off x="2259482" y="2909621"/>
            <a:ext cx="1114654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1.16</a:t>
            </a:r>
            <a:endParaRPr lang="en-US" sz="1200" dirty="0"/>
          </a:p>
        </p:txBody>
      </p:sp>
      <p:sp>
        <p:nvSpPr>
          <p:cNvPr id="28" name="Text 24"/>
          <p:cNvSpPr txBox="1"/>
          <p:nvPr/>
        </p:nvSpPr>
        <p:spPr>
          <a:xfrm>
            <a:off x="3315614" y="2909621"/>
            <a:ext cx="1371600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36.07%</a:t>
            </a:r>
            <a:endParaRPr lang="en-US" sz="1200" dirty="0"/>
          </a:p>
        </p:txBody>
      </p:sp>
      <p:sp>
        <p:nvSpPr>
          <p:cNvPr id="29" name="Text 25"/>
          <p:cNvSpPr txBox="1"/>
          <p:nvPr/>
        </p:nvSpPr>
        <p:spPr>
          <a:xfrm>
            <a:off x="4626864" y="2909621"/>
            <a:ext cx="1219810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DC262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-13.03%</a:t>
            </a:r>
            <a:endParaRPr lang="en-US" sz="1200" dirty="0"/>
          </a:p>
        </p:txBody>
      </p:sp>
      <p:sp>
        <p:nvSpPr>
          <p:cNvPr id="30" name="Text 26"/>
          <p:cNvSpPr txBox="1"/>
          <p:nvPr/>
        </p:nvSpPr>
        <p:spPr>
          <a:xfrm>
            <a:off x="857707" y="3396082"/>
            <a:ext cx="1495958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XGBoost</a:t>
            </a:r>
            <a:endParaRPr lang="en-US" sz="1200" dirty="0"/>
          </a:p>
        </p:txBody>
      </p:sp>
      <p:sp>
        <p:nvSpPr>
          <p:cNvPr id="31" name="Text 27"/>
          <p:cNvSpPr txBox="1"/>
          <p:nvPr/>
        </p:nvSpPr>
        <p:spPr>
          <a:xfrm>
            <a:off x="2259482" y="3396082"/>
            <a:ext cx="1114654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-1.02</a:t>
            </a:r>
            <a:endParaRPr lang="en-US" sz="1200" dirty="0"/>
          </a:p>
        </p:txBody>
      </p:sp>
      <p:sp>
        <p:nvSpPr>
          <p:cNvPr id="32" name="Text 28"/>
          <p:cNvSpPr txBox="1"/>
          <p:nvPr/>
        </p:nvSpPr>
        <p:spPr>
          <a:xfrm>
            <a:off x="3315614" y="3396082"/>
            <a:ext cx="1371600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29.63%</a:t>
            </a:r>
            <a:endParaRPr lang="en-US" sz="1200" dirty="0"/>
          </a:p>
        </p:txBody>
      </p:sp>
      <p:sp>
        <p:nvSpPr>
          <p:cNvPr id="33" name="Text 29"/>
          <p:cNvSpPr txBox="1"/>
          <p:nvPr/>
        </p:nvSpPr>
        <p:spPr>
          <a:xfrm>
            <a:off x="4626864" y="3396082"/>
            <a:ext cx="1219810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DC262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-26.24%</a:t>
            </a:r>
            <a:endParaRPr lang="en-US" sz="1200" dirty="0"/>
          </a:p>
        </p:txBody>
      </p:sp>
      <p:pic>
        <p:nvPicPr>
          <p:cNvPr id="34" name="Image 2" descr="preencoded.png"/>
          <p:cNvPicPr>
            <a:picLocks noChangeAspect="1"/>
          </p:cNvPicPr>
          <p:nvPr/>
        </p:nvPicPr>
        <p:blipFill>
          <a:blip r:embed="rId5"/>
          <a:srcRect l="-33" r="-33"/>
          <a:stretch/>
        </p:blipFill>
        <p:spPr>
          <a:xfrm>
            <a:off x="905256" y="2590495"/>
            <a:ext cx="171907" cy="152705"/>
          </a:xfrm>
          <a:prstGeom prst="rect">
            <a:avLst/>
          </a:prstGeom>
        </p:spPr>
      </p:pic>
      <p:pic>
        <p:nvPicPr>
          <p:cNvPr id="35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043330" y="4295851"/>
            <a:ext cx="200254" cy="267005"/>
          </a:xfrm>
          <a:prstGeom prst="rect">
            <a:avLst/>
          </a:prstGeom>
        </p:spPr>
      </p:pic>
      <p:sp>
        <p:nvSpPr>
          <p:cNvPr id="36" name="Text 30"/>
          <p:cNvSpPr txBox="1"/>
          <p:nvPr/>
        </p:nvSpPr>
        <p:spPr>
          <a:xfrm>
            <a:off x="1429207" y="4238244"/>
            <a:ext cx="4972507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Key Insights &amp; Mechanism of Superiority</a:t>
            </a:r>
            <a:endParaRPr lang="en-US" sz="1800" dirty="0"/>
          </a:p>
        </p:txBody>
      </p:sp>
      <p:sp>
        <p:nvSpPr>
          <p:cNvPr id="37" name="Text 31"/>
          <p:cNvSpPr txBox="1"/>
          <p:nvPr/>
        </p:nvSpPr>
        <p:spPr>
          <a:xfrm>
            <a:off x="1172261" y="4762195"/>
            <a:ext cx="4619549" cy="3621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Higher Trade Selectivity:</a:t>
            </a: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Raising the threshold reduces total trades but significantly increases quality and profitability.</a:t>
            </a:r>
            <a:endParaRPr lang="en-US" sz="1000" dirty="0"/>
          </a:p>
        </p:txBody>
      </p:sp>
      <p:sp>
        <p:nvSpPr>
          <p:cNvPr id="38" name="Text 32"/>
          <p:cNvSpPr txBox="1"/>
          <p:nvPr/>
        </p:nvSpPr>
        <p:spPr>
          <a:xfrm>
            <a:off x="1172261" y="5178247"/>
            <a:ext cx="4619549" cy="3621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False Signal Filtering:</a:t>
            </a: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Alignment of technical and fundamental indicators protects the portfolio from severe drawdowns.</a:t>
            </a:r>
            <a:endParaRPr lang="en-US" sz="1000" dirty="0"/>
          </a:p>
        </p:txBody>
      </p:sp>
      <p:sp>
        <p:nvSpPr>
          <p:cNvPr id="39" name="Text 33"/>
          <p:cNvSpPr txBox="1"/>
          <p:nvPr/>
        </p:nvSpPr>
        <p:spPr>
          <a:xfrm>
            <a:off x="1172261" y="5594299"/>
            <a:ext cx="4619549" cy="3621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Wealth Stability:</a:t>
            </a: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 The hybrid model features a smooth, upward equity curve with low volatility compared to standalone models.</a:t>
            </a:r>
            <a:endParaRPr lang="en-US" sz="1000" dirty="0"/>
          </a:p>
        </p:txBody>
      </p:sp>
      <p:sp>
        <p:nvSpPr>
          <p:cNvPr id="40" name="Text 34"/>
          <p:cNvSpPr txBox="1"/>
          <p:nvPr/>
        </p:nvSpPr>
        <p:spPr>
          <a:xfrm>
            <a:off x="1172261" y="6011266"/>
            <a:ext cx="4619549" cy="3621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Strong, reliable economic performance despite moderate statistical classification accuracy.</a:t>
            </a:r>
            <a:endParaRPr lang="en-US" sz="1000" dirty="0"/>
          </a:p>
        </p:txBody>
      </p:sp>
      <p:pic>
        <p:nvPicPr>
          <p:cNvPr id="41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952805" y="4816145"/>
            <a:ext cx="123444" cy="123444"/>
          </a:xfrm>
          <a:prstGeom prst="rect">
            <a:avLst/>
          </a:prstGeom>
        </p:spPr>
      </p:pic>
      <p:pic>
        <p:nvPicPr>
          <p:cNvPr id="42" name="Image 5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952805" y="5232197"/>
            <a:ext cx="123444" cy="123444"/>
          </a:xfrm>
          <a:prstGeom prst="rect">
            <a:avLst/>
          </a:prstGeom>
        </p:spPr>
      </p:pic>
      <p:pic>
        <p:nvPicPr>
          <p:cNvPr id="43" name="Image 6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952805" y="5648249"/>
            <a:ext cx="123444" cy="123444"/>
          </a:xfrm>
          <a:prstGeom prst="rect">
            <a:avLst/>
          </a:prstGeom>
        </p:spPr>
      </p:pic>
      <p:pic>
        <p:nvPicPr>
          <p:cNvPr id="44" name="Image 7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952805" y="6064301"/>
            <a:ext cx="123444" cy="123444"/>
          </a:xfrm>
          <a:prstGeom prst="rect">
            <a:avLst/>
          </a:prstGeom>
        </p:spPr>
      </p:pic>
      <p:pic>
        <p:nvPicPr>
          <p:cNvPr id="45" name="Image 8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6439205" y="1533449"/>
            <a:ext cx="267005" cy="267005"/>
          </a:xfrm>
          <a:prstGeom prst="rect">
            <a:avLst/>
          </a:prstGeom>
        </p:spPr>
      </p:pic>
      <p:sp>
        <p:nvSpPr>
          <p:cNvPr id="46" name="Text 35"/>
          <p:cNvSpPr txBox="1"/>
          <p:nvPr/>
        </p:nvSpPr>
        <p:spPr>
          <a:xfrm>
            <a:off x="6858000" y="1476756"/>
            <a:ext cx="4467758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Visual Comparison: Return vs. Accuracy</a:t>
            </a:r>
            <a:endParaRPr lang="en-US" sz="1800" dirty="0"/>
          </a:p>
        </p:txBody>
      </p:sp>
      <p:sp>
        <p:nvSpPr>
          <p:cNvPr id="47" name="Text 36"/>
          <p:cNvSpPr txBox="1"/>
          <p:nvPr/>
        </p:nvSpPr>
        <p:spPr>
          <a:xfrm>
            <a:off x="6344107" y="1904695"/>
            <a:ext cx="4934102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64748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(Sharpe Ratio as Risk-Adjusted Indicator - Win Rate as Trade Accuracy)</a:t>
            </a:r>
            <a:endParaRPr lang="en-US" sz="1200" dirty="0"/>
          </a:p>
        </p:txBody>
      </p:sp>
      <p:pic>
        <p:nvPicPr>
          <p:cNvPr id="48" name="Image 9" descr="preencoded.png"/>
          <p:cNvPicPr>
            <a:picLocks noChangeAspect="1"/>
          </p:cNvPicPr>
          <p:nvPr/>
        </p:nvPicPr>
        <p:blipFill>
          <a:blip r:embed="rId9"/>
          <a:srcRect l="-7" r="-7"/>
          <a:stretch/>
        </p:blipFill>
        <p:spPr>
          <a:xfrm>
            <a:off x="6381598" y="2333549"/>
            <a:ext cx="4858207" cy="414314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0001707" y="4762195"/>
            <a:ext cx="3810305" cy="3810305"/>
          </a:xfrm>
          <a:prstGeom prst="ellipse">
            <a:avLst/>
          </a:prstGeom>
          <a:solidFill>
            <a:srgbClr val="0EA5E9">
              <a:alpha val="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-1429207" y="-952805"/>
            <a:ext cx="3333902" cy="3333902"/>
          </a:xfrm>
          <a:prstGeom prst="ellipse">
            <a:avLst/>
          </a:prstGeom>
          <a:solidFill>
            <a:srgbClr val="3B82F6">
              <a:alpha val="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rcRect t="-217" b="-217"/>
          <a:stretch/>
        </p:blipFill>
        <p:spPr>
          <a:xfrm>
            <a:off x="685800" y="381305"/>
            <a:ext cx="75895" cy="476402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952805" y="1143000"/>
            <a:ext cx="10306202" cy="1733702"/>
          </a:xfrm>
          <a:prstGeom prst="roundRect">
            <a:avLst>
              <a:gd name="adj" fmla="val 6955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952805" y="3000146"/>
            <a:ext cx="4972507" cy="2257654"/>
          </a:xfrm>
          <a:prstGeom prst="roundRect">
            <a:avLst>
              <a:gd name="adj" fmla="val 4101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6286500" y="3000146"/>
            <a:ext cx="4972507" cy="2257654"/>
          </a:xfrm>
          <a:prstGeom prst="roundRect">
            <a:avLst>
              <a:gd name="adj" fmla="val 4101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952805" y="5381244"/>
            <a:ext cx="10306202" cy="1352398"/>
          </a:xfrm>
          <a:prstGeom prst="roundRect">
            <a:avLst>
              <a:gd name="adj" fmla="val 11428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952805" y="333756"/>
            <a:ext cx="1047811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Conclusion &amp; Recommendations</a:t>
            </a:r>
            <a:endParaRPr lang="en-US" sz="30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rcRect l="-685" r="-685"/>
          <a:stretch/>
        </p:blipFill>
        <p:spPr>
          <a:xfrm>
            <a:off x="1181405" y="1343254"/>
            <a:ext cx="304495" cy="267005"/>
          </a:xfrm>
          <a:prstGeom prst="rect">
            <a:avLst/>
          </a:prstGeom>
        </p:spPr>
      </p:pic>
      <p:sp>
        <p:nvSpPr>
          <p:cNvPr id="13" name="Text 9"/>
          <p:cNvSpPr txBox="1"/>
          <p:nvPr/>
        </p:nvSpPr>
        <p:spPr>
          <a:xfrm>
            <a:off x="1619402" y="1285646"/>
            <a:ext cx="9516161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Key Conclusions</a:t>
            </a:r>
            <a:endParaRPr lang="en-US" sz="1800" dirty="0"/>
          </a:p>
        </p:txBody>
      </p:sp>
      <p:sp>
        <p:nvSpPr>
          <p:cNvPr id="14" name="Text 10"/>
          <p:cNvSpPr txBox="1"/>
          <p:nvPr/>
        </p:nvSpPr>
        <p:spPr>
          <a:xfrm>
            <a:off x="1619402" y="1666951"/>
            <a:ext cx="9506102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The integration of technical and fundamental analysis within a hybrid AI framework generates superior short-term trading signals in the Saudi Stock Market.</a:t>
            </a:r>
            <a:endParaRPr lang="en-US" sz="1300" dirty="0"/>
          </a:p>
        </p:txBody>
      </p:sp>
      <p:sp>
        <p:nvSpPr>
          <p:cNvPr id="15" name="Text 11"/>
          <p:cNvSpPr txBox="1"/>
          <p:nvPr/>
        </p:nvSpPr>
        <p:spPr>
          <a:xfrm>
            <a:off x="1619402" y="2222906"/>
            <a:ext cx="9506102" cy="4864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3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The true value of the model derives from improving entry/exit decisions and trade selectivity, rather than merely predicting price direction accurately.</a:t>
            </a:r>
            <a:endParaRPr lang="en-US" sz="1300" dirty="0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200607" y="3200400"/>
            <a:ext cx="267005" cy="267005"/>
          </a:xfrm>
          <a:prstGeom prst="rect">
            <a:avLst/>
          </a:prstGeom>
        </p:spPr>
      </p:pic>
      <p:sp>
        <p:nvSpPr>
          <p:cNvPr id="17" name="Text 12"/>
          <p:cNvSpPr txBox="1"/>
          <p:nvPr/>
        </p:nvSpPr>
        <p:spPr>
          <a:xfrm>
            <a:off x="1619402" y="3143707"/>
            <a:ext cx="4175150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Research Contributions</a:t>
            </a:r>
            <a:endParaRPr lang="en-US" sz="1600" dirty="0"/>
          </a:p>
        </p:txBody>
      </p:sp>
      <p:sp>
        <p:nvSpPr>
          <p:cNvPr id="18" name="Text 13"/>
          <p:cNvSpPr txBox="1"/>
          <p:nvPr/>
        </p:nvSpPr>
        <p:spPr>
          <a:xfrm>
            <a:off x="1143000" y="3619195"/>
            <a:ext cx="4648810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3B82F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Developed an interpretable hybrid model compliant with CMA regulations.</a:t>
            </a:r>
            <a:endParaRPr lang="en-US" sz="1200" dirty="0"/>
          </a:p>
        </p:txBody>
      </p:sp>
      <p:sp>
        <p:nvSpPr>
          <p:cNvPr id="19" name="Text 14"/>
          <p:cNvSpPr txBox="1"/>
          <p:nvPr/>
        </p:nvSpPr>
        <p:spPr>
          <a:xfrm>
            <a:off x="1143000" y="4141318"/>
            <a:ext cx="4648810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3B82F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Created a generalizable framework relying exclusively on public, structured data without utilizing unstructured rumors.</a:t>
            </a:r>
            <a:endParaRPr lang="en-US" sz="1200" dirty="0"/>
          </a:p>
        </p:txBody>
      </p:sp>
      <p:sp>
        <p:nvSpPr>
          <p:cNvPr id="20" name="Text 15"/>
          <p:cNvSpPr txBox="1"/>
          <p:nvPr/>
        </p:nvSpPr>
        <p:spPr>
          <a:xfrm>
            <a:off x="1143000" y="4663440"/>
            <a:ext cx="4648810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3B82F6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Shifted the prediction problem from basic price trend classification to achieving specific, predefined economic objectives.</a:t>
            </a:r>
            <a:endParaRPr lang="en-US" sz="1200" dirty="0"/>
          </a:p>
        </p:txBody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6567221" y="3200400"/>
            <a:ext cx="200254" cy="267005"/>
          </a:xfrm>
          <a:prstGeom prst="rect">
            <a:avLst/>
          </a:prstGeom>
        </p:spPr>
      </p:pic>
      <p:sp>
        <p:nvSpPr>
          <p:cNvPr id="22" name="Text 16"/>
          <p:cNvSpPr txBox="1"/>
          <p:nvPr/>
        </p:nvSpPr>
        <p:spPr>
          <a:xfrm>
            <a:off x="6953098" y="3143707"/>
            <a:ext cx="4175150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Practical Implications</a:t>
            </a:r>
            <a:endParaRPr lang="en-US" sz="1600" dirty="0"/>
          </a:p>
        </p:txBody>
      </p:sp>
      <p:sp>
        <p:nvSpPr>
          <p:cNvPr id="23" name="Text 17"/>
          <p:cNvSpPr txBox="1"/>
          <p:nvPr/>
        </p:nvSpPr>
        <p:spPr>
          <a:xfrm>
            <a:off x="6476695" y="3619195"/>
            <a:ext cx="4648810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Focus on risk-adjusted metrics (Sharpe Ratio, Max Drawdown) as primary evaluation criteria for automated trading models.</a:t>
            </a:r>
            <a:endParaRPr lang="en-US" sz="1200" dirty="0"/>
          </a:p>
        </p:txBody>
      </p:sp>
      <p:sp>
        <p:nvSpPr>
          <p:cNvPr id="24" name="Text 18"/>
          <p:cNvSpPr txBox="1"/>
          <p:nvPr/>
        </p:nvSpPr>
        <p:spPr>
          <a:xfrm>
            <a:off x="6476695" y="4141318"/>
            <a:ext cx="4648810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Utilize higher decision thresholds to increase trade selectivity and minimize low-probability entries.</a:t>
            </a:r>
            <a:endParaRPr lang="en-US" sz="1200" dirty="0"/>
          </a:p>
        </p:txBody>
      </p:sp>
      <p:sp>
        <p:nvSpPr>
          <p:cNvPr id="25" name="Text 19"/>
          <p:cNvSpPr txBox="1"/>
          <p:nvPr/>
        </p:nvSpPr>
        <p:spPr>
          <a:xfrm>
            <a:off x="6476695" y="4663440"/>
            <a:ext cx="4648810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EA5E9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•</a:t>
            </a:r>
            <a:r>
              <a:rPr lang="en-US" sz="12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Strictly enforce out-of-sample temporal testing and explicitly account for transaction and execution costs.</a:t>
            </a:r>
            <a:endParaRPr lang="en-US" sz="1200" dirty="0"/>
          </a:p>
        </p:txBody>
      </p:sp>
      <p:pic>
        <p:nvPicPr>
          <p:cNvPr id="26" name="Image 4" descr="preencoded.png"/>
          <p:cNvPicPr>
            <a:picLocks noChangeAspect="1"/>
          </p:cNvPicPr>
          <p:nvPr/>
        </p:nvPicPr>
        <p:blipFill>
          <a:blip r:embed="rId7"/>
          <a:srcRect l="-881" r="-881"/>
          <a:stretch/>
        </p:blipFill>
        <p:spPr>
          <a:xfrm>
            <a:off x="1214323" y="5533949"/>
            <a:ext cx="237744" cy="267005"/>
          </a:xfrm>
          <a:prstGeom prst="rect">
            <a:avLst/>
          </a:prstGeom>
        </p:spPr>
      </p:pic>
      <p:sp>
        <p:nvSpPr>
          <p:cNvPr id="27" name="Text 20"/>
          <p:cNvSpPr txBox="1"/>
          <p:nvPr/>
        </p:nvSpPr>
        <p:spPr>
          <a:xfrm>
            <a:off x="1619402" y="5477256"/>
            <a:ext cx="9508846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40AF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Limitations &amp; Future Work</a:t>
            </a:r>
            <a:endParaRPr lang="en-US" sz="1600" dirty="0"/>
          </a:p>
        </p:txBody>
      </p:sp>
      <p:sp>
        <p:nvSpPr>
          <p:cNvPr id="28" name="Text 21"/>
          <p:cNvSpPr txBox="1"/>
          <p:nvPr/>
        </p:nvSpPr>
        <p:spPr>
          <a:xfrm>
            <a:off x="1619402" y="5810098"/>
            <a:ext cx="10116007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563E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Limitations:</a:t>
            </a:r>
            <a:r>
              <a:rPr lang="en-US" sz="11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Scope restricted to 20 companies over 5 years. Does not fully incorporate liquidity constraints or price slippage for all scenarios.</a:t>
            </a:r>
            <a:endParaRPr lang="en-US" sz="1100" dirty="0"/>
          </a:p>
        </p:txBody>
      </p:sp>
      <p:sp>
        <p:nvSpPr>
          <p:cNvPr id="29" name="Text 22"/>
          <p:cNvSpPr txBox="1"/>
          <p:nvPr/>
        </p:nvSpPr>
        <p:spPr>
          <a:xfrm>
            <a:off x="1619402" y="6041441"/>
            <a:ext cx="9544507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563E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Expansion:</a:t>
            </a:r>
            <a:r>
              <a:rPr lang="en-US" sz="11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Apply the model to alternative financial markets and integrate broader macroeconomic indicators.</a:t>
            </a:r>
            <a:endParaRPr lang="en-US" sz="1100" dirty="0"/>
          </a:p>
        </p:txBody>
      </p:sp>
      <p:sp>
        <p:nvSpPr>
          <p:cNvPr id="30" name="Text 23"/>
          <p:cNvSpPr txBox="1"/>
          <p:nvPr/>
        </p:nvSpPr>
        <p:spPr>
          <a:xfrm>
            <a:off x="1619402" y="6271870"/>
            <a:ext cx="9506102" cy="3913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563EB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Technical Dev:</a:t>
            </a:r>
            <a:r>
              <a:rPr lang="en-US" sz="1100" dirty="0">
                <a:solidFill>
                  <a:srgbClr val="334155"/>
                </a:solidFill>
                <a:latin typeface="Cairo" pitchFamily="34" charset="0"/>
                <a:ea typeface="Cairo" pitchFamily="34" charset="-122"/>
                <a:cs typeface="Cairo" pitchFamily="34" charset="-120"/>
              </a:rPr>
              <a:t>Explore Reinforcement Learning (RL), implement dynamic thresholds, and build continuous retraining mechanisms to adapt to shifting market conditions.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1088</Words>
  <Application>Microsoft Office PowerPoint</Application>
  <PresentationFormat>Widescreen</PresentationFormat>
  <Paragraphs>175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Cairo</vt:lpstr>
      <vt:lpstr>Calibri</vt:lpstr>
      <vt:lpstr>Calibri Light</vt:lpstr>
      <vt:lpstr>Courier New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مالك</dc:creator>
  <cp:lastModifiedBy>مالك</cp:lastModifiedBy>
  <cp:revision>2</cp:revision>
  <dcterms:created xsi:type="dcterms:W3CDTF">2025-12-25T17:42:19Z</dcterms:created>
  <dcterms:modified xsi:type="dcterms:W3CDTF">2026-04-29T19:03:51Z</dcterms:modified>
</cp:coreProperties>
</file>