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500" r:id="rId26"/>
    <p:sldId id="501" r:id="rId27"/>
    <p:sldId id="503" r:id="rId28"/>
    <p:sldId id="504" r:id="rId29"/>
    <p:sldId id="505" r:id="rId30"/>
    <p:sldId id="506" r:id="rId31"/>
    <p:sldId id="509" r:id="rId32"/>
    <p:sldId id="511" r:id="rId33"/>
    <p:sldId id="514" r:id="rId34"/>
    <p:sldId id="515" r:id="rId35"/>
    <p:sldId id="521" r:id="rId36"/>
    <p:sldId id="516" r:id="rId37"/>
    <p:sldId id="522" r:id="rId38"/>
    <p:sldId id="523" r:id="rId39"/>
    <p:sldId id="524" r:id="rId40"/>
    <p:sldId id="525" r:id="rId41"/>
    <p:sldId id="528" r:id="rId42"/>
    <p:sldId id="529" r:id="rId43"/>
    <p:sldId id="531" r:id="rId44"/>
    <p:sldId id="532" r:id="rId45"/>
    <p:sldId id="533" r:id="rId46"/>
    <p:sldId id="534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500"/>
            <p14:sldId id="501"/>
            <p14:sldId id="503"/>
            <p14:sldId id="504"/>
            <p14:sldId id="505"/>
            <p14:sldId id="506"/>
            <p14:sldId id="509"/>
            <p14:sldId id="511"/>
            <p14:sldId id="514"/>
            <p14:sldId id="515"/>
            <p14:sldId id="521"/>
            <p14:sldId id="516"/>
            <p14:sldId id="522"/>
            <p14:sldId id="523"/>
            <p14:sldId id="524"/>
            <p14:sldId id="525"/>
            <p14:sldId id="528"/>
            <p14:sldId id="529"/>
            <p14:sldId id="531"/>
            <p14:sldId id="532"/>
            <p14:sldId id="533"/>
            <p14:sldId id="53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754" y="-55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22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0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2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80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03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83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4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0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5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384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kinner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71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15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18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142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679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261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39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768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749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740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78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13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125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0277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680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492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31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6717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518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725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2224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08429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57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1019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5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completion.html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://www.businessdictionary.com/definition/objective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businessdictionary.com/definition/task.html" TargetMode="External"/><Relationship Id="rId5" Type="http://schemas.openxmlformats.org/officeDocument/2006/relationships/hyperlink" Target="https://en.wikipedia.org/wiki/Military_organization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wmf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itical_thinking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en.wikipedia.org/wiki/Decision-making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en.wikipedia.org/wiki/Social_group" TargetMode="External"/><Relationship Id="rId5" Type="http://schemas.openxmlformats.org/officeDocument/2006/relationships/hyperlink" Target="https://en.wikipedia.org/wiki/Phenomenon" TargetMode="Externa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en.wikipedia.org/wiki/Risk" TargetMode="Externa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en.wikipedia.org/wiki/Creative_problem_solving" TargetMode="External"/><Relationship Id="rId5" Type="http://schemas.openxmlformats.org/officeDocument/2006/relationships/hyperlink" Target="https://en.wikipedia.org/wiki/Computer_software" TargetMode="External"/><Relationship Id="rId4" Type="http://schemas.openxmlformats.org/officeDocument/2006/relationships/hyperlink" Target="https://en.wikipedia.org/wiki/Creativity_technique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png"/><Relationship Id="rId4" Type="http://schemas.openxmlformats.org/officeDocument/2006/relationships/image" Target="../media/image7.jpeg"/><Relationship Id="rId9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png"/><Relationship Id="rId4" Type="http://schemas.openxmlformats.org/officeDocument/2006/relationships/image" Target="../media/image7.jpeg"/><Relationship Id="rId9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</a:p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Leadership&amp; Organizational</a:t>
            </a:r>
          </a:p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Behavior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50" y="6019800"/>
            <a:ext cx="1314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Chapter 5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997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group behavior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57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9133" y="1329617"/>
            <a:ext cx="651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group behavior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551300"/>
            <a:ext cx="8417320" cy="3557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852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and Classifying groups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74B554-5D3E-48D9-AF39-B2EAA0309CC3}"/>
              </a:ext>
            </a:extLst>
          </p:cNvPr>
          <p:cNvSpPr txBox="1"/>
          <p:nvPr/>
        </p:nvSpPr>
        <p:spPr>
          <a:xfrm>
            <a:off x="3867150" y="2323526"/>
            <a:ext cx="527685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63025" y="2984012"/>
            <a:ext cx="28384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1600"/>
              <a:t>Interest Group</a:t>
            </a:r>
          </a:p>
          <a:p>
            <a:pPr lvl="1" eaLnBrk="1" hangingPunct="1"/>
            <a:r>
              <a:rPr lang="en-US" altLang="ar-EG" sz="160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/>
              <a:t>Friendship Group</a:t>
            </a:r>
          </a:p>
          <a:p>
            <a:pPr lvl="1" eaLnBrk="1" hangingPunct="1"/>
            <a:r>
              <a:rPr lang="en-US" altLang="ar-EG" sz="1600"/>
              <a:t>Those brought together because they share one or more common characteristics</a:t>
            </a:r>
            <a:endParaRPr lang="en-US" altLang="ar-EG" sz="1600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B3FFF1-0990-4444-888F-013F38CD54E7}"/>
              </a:ext>
            </a:extLst>
          </p:cNvPr>
          <p:cNvSpPr txBox="1"/>
          <p:nvPr/>
        </p:nvSpPr>
        <p:spPr>
          <a:xfrm>
            <a:off x="3726442" y="2412638"/>
            <a:ext cx="206012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 dirty="0">
                <a:solidFill>
                  <a:srgbClr val="00A15F"/>
                </a:solidFill>
              </a:rPr>
              <a:t>Formal Groups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A86AEA-C39B-4EC4-8345-271A47FE417C}"/>
              </a:ext>
            </a:extLst>
          </p:cNvPr>
          <p:cNvSpPr txBox="1"/>
          <p:nvPr/>
        </p:nvSpPr>
        <p:spPr>
          <a:xfrm>
            <a:off x="3048000" y="2785140"/>
            <a:ext cx="35337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5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6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7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8"/>
              </a:rPr>
              <a:t>completion</a:t>
            </a:r>
            <a:r>
              <a:rPr lang="en-US" altLang="ar-EG" sz="1600" dirty="0"/>
              <a:t> of the task or achievement of the objective</a:t>
            </a:r>
            <a:endParaRPr lang="ar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96FB5A-E3C6-4FCE-88F4-EE03FE320BD7}"/>
              </a:ext>
            </a:extLst>
          </p:cNvPr>
          <p:cNvSpPr txBox="1"/>
          <p:nvPr/>
        </p:nvSpPr>
        <p:spPr>
          <a:xfrm>
            <a:off x="8853714" y="2380840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</p:spTree>
    <p:extLst>
      <p:ext uri="{BB962C8B-B14F-4D97-AF65-F5344CB8AC3E}">
        <p14:creationId xmlns:p14="http://schemas.microsoft.com/office/powerpoint/2010/main" val="33205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644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People Join Groups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891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  <a:p>
            <a:endParaRPr lang="en-US" sz="36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id="{FE7A831C-0548-4BDC-B4E1-D27963A6F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078" y="2030334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32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77327" y="59789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74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Stages of Group Development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20979" y="179346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3" name="Group 5">
            <a:extLst>
              <a:ext uri="{FF2B5EF4-FFF2-40B4-BE49-F238E27FC236}">
                <a16:creationId xmlns:a16="http://schemas.microsoft.com/office/drawing/2014/main" id="{342B2167-96EC-45E8-9C33-1E0878F24AA6}"/>
              </a:ext>
            </a:extLst>
          </p:cNvPr>
          <p:cNvGrpSpPr>
            <a:grpSpLocks/>
          </p:cNvGrpSpPr>
          <p:nvPr/>
        </p:nvGrpSpPr>
        <p:grpSpPr bwMode="auto">
          <a:xfrm>
            <a:off x="4007800" y="2149572"/>
            <a:ext cx="6651001" cy="4365171"/>
            <a:chOff x="1524000" y="1219200"/>
            <a:chExt cx="6629400" cy="5153025"/>
          </a:xfrm>
        </p:grpSpPr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17853566-D9C1-4703-B8A1-4E3FA9D5C3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3">
              <a:extLst>
                <a:ext uri="{FF2B5EF4-FFF2-40B4-BE49-F238E27FC236}">
                  <a16:creationId xmlns:a16="http://schemas.microsoft.com/office/drawing/2014/main" id="{5EB2C227-016D-4015-954A-3C93D05B3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2B2D5DE8-375B-4B2C-9FAD-1CD7F6A5F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9261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369"/>
            <a:ext cx="69598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Stages of Group Behavior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8465B4F-0804-4976-9D7A-AE44F1E8A8D2}"/>
              </a:ext>
            </a:extLst>
          </p:cNvPr>
          <p:cNvSpPr txBox="1"/>
          <p:nvPr/>
        </p:nvSpPr>
        <p:spPr>
          <a:xfrm>
            <a:off x="3048000" y="3848611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r>
              <a:rPr lang="en-GB" sz="1800" b="1" dirty="0">
                <a:solidFill>
                  <a:srgbClr val="0000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14FAB7-59AF-4C51-A7D2-07CFEBAB0F81}"/>
              </a:ext>
            </a:extLst>
          </p:cNvPr>
          <p:cNvSpPr txBox="1"/>
          <p:nvPr/>
        </p:nvSpPr>
        <p:spPr>
          <a:xfrm>
            <a:off x="3257549" y="2692806"/>
            <a:ext cx="830580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36078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931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Stages of Group Behavior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9594"/>
            <a:ext cx="84173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1800" b="1" i="0" u="none" strike="noStrike" kern="12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Level of human needs</a:t>
            </a:r>
            <a:endParaRPr lang="ar-EG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1800" b="1" i="0" u="none" strike="noStrike" kern="12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Applying it to Business</a:t>
            </a:r>
            <a:endParaRPr lang="ar-EG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13834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do effect group’s performance?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properties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/>
              <a:t>Roles</a:t>
            </a:r>
          </a:p>
          <a:p>
            <a:endParaRPr lang="en-US" sz="2800" dirty="0"/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2695FC9-BC63-47E6-8F36-DFD3564CB057}"/>
              </a:ext>
            </a:extLst>
          </p:cNvPr>
          <p:cNvGrpSpPr/>
          <p:nvPr/>
        </p:nvGrpSpPr>
        <p:grpSpPr>
          <a:xfrm>
            <a:off x="5649579" y="3571112"/>
            <a:ext cx="2912141" cy="1833497"/>
            <a:chOff x="2262233" y="1838944"/>
            <a:chExt cx="2912141" cy="1833497"/>
          </a:xfrm>
          <a:scene3d>
            <a:camera prst="orthographicFront"/>
            <a:lightRig rig="flat" dir="t"/>
          </a:scene3d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3F0CF6D-CF07-45D0-91CB-765AA7970F88}"/>
                </a:ext>
              </a:extLst>
            </p:cNvPr>
            <p:cNvSpPr/>
            <p:nvPr/>
          </p:nvSpPr>
          <p:spPr>
            <a:xfrm>
              <a:off x="2262233" y="1838944"/>
              <a:ext cx="2912141" cy="1833497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Oval 4">
              <a:extLst>
                <a:ext uri="{FF2B5EF4-FFF2-40B4-BE49-F238E27FC236}">
                  <a16:creationId xmlns:a16="http://schemas.microsoft.com/office/drawing/2014/main" id="{AFB1D92B-7A7F-4184-9B04-79EC91D4D7F2}"/>
                </a:ext>
              </a:extLst>
            </p:cNvPr>
            <p:cNvSpPr txBox="1"/>
            <p:nvPr/>
          </p:nvSpPr>
          <p:spPr>
            <a:xfrm>
              <a:off x="2688706" y="2107453"/>
              <a:ext cx="2059195" cy="12964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Group</a:t>
              </a:r>
            </a:p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800" kern="1200" dirty="0"/>
                <a:t>Performance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DAB7051-588A-4FFF-8E09-2B8F9E53B9A3}"/>
              </a:ext>
            </a:extLst>
          </p:cNvPr>
          <p:cNvGrpSpPr/>
          <p:nvPr/>
        </p:nvGrpSpPr>
        <p:grpSpPr>
          <a:xfrm>
            <a:off x="3917767" y="2342039"/>
            <a:ext cx="1518575" cy="1518575"/>
            <a:chOff x="345095" y="535429"/>
            <a:chExt cx="1518575" cy="1518575"/>
          </a:xfrm>
          <a:scene3d>
            <a:camera prst="orthographicFront"/>
            <a:lightRig rig="flat" dir="t"/>
          </a:scene3d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638CCE-6AA1-49B4-A1F5-B5965C50F3EF}"/>
                </a:ext>
              </a:extLst>
            </p:cNvPr>
            <p:cNvSpPr/>
            <p:nvPr/>
          </p:nvSpPr>
          <p:spPr>
            <a:xfrm>
              <a:off x="345095" y="535429"/>
              <a:ext cx="1518575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1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9" name="Oval 4">
              <a:extLst>
                <a:ext uri="{FF2B5EF4-FFF2-40B4-BE49-F238E27FC236}">
                  <a16:creationId xmlns:a16="http://schemas.microsoft.com/office/drawing/2014/main" id="{41DE277D-F937-40D1-B8C5-BEC9D402BD64}"/>
                </a:ext>
              </a:extLst>
            </p:cNvPr>
            <p:cNvSpPr txBox="1"/>
            <p:nvPr/>
          </p:nvSpPr>
          <p:spPr>
            <a:xfrm>
              <a:off x="567485" y="757819"/>
              <a:ext cx="1073795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Roles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7F0F474-B2DC-4A85-8E0B-03FC821F5B4F}"/>
              </a:ext>
            </a:extLst>
          </p:cNvPr>
          <p:cNvGrpSpPr/>
          <p:nvPr/>
        </p:nvGrpSpPr>
        <p:grpSpPr>
          <a:xfrm>
            <a:off x="6242731" y="2259091"/>
            <a:ext cx="1308788" cy="1518575"/>
            <a:chOff x="2955023" y="19171"/>
            <a:chExt cx="1526562" cy="1518575"/>
          </a:xfrm>
          <a:scene3d>
            <a:camera prst="orthographicFront"/>
            <a:lightRig rig="flat" dir="t"/>
          </a:scene3d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C630ACD-4E5B-49FA-956D-01E65A5EFE07}"/>
                </a:ext>
              </a:extLst>
            </p:cNvPr>
            <p:cNvSpPr/>
            <p:nvPr/>
          </p:nvSpPr>
          <p:spPr>
            <a:xfrm>
              <a:off x="2955023" y="19171"/>
              <a:ext cx="1526562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Oval 4">
              <a:extLst>
                <a:ext uri="{FF2B5EF4-FFF2-40B4-BE49-F238E27FC236}">
                  <a16:creationId xmlns:a16="http://schemas.microsoft.com/office/drawing/2014/main" id="{78BD7F32-2666-4ACD-865A-31F34377D547}"/>
                </a:ext>
              </a:extLst>
            </p:cNvPr>
            <p:cNvSpPr txBox="1"/>
            <p:nvPr/>
          </p:nvSpPr>
          <p:spPr>
            <a:xfrm>
              <a:off x="3178583" y="241561"/>
              <a:ext cx="1079442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Norms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9B9A895-A6AF-4F16-85C4-5B85E591263E}"/>
              </a:ext>
            </a:extLst>
          </p:cNvPr>
          <p:cNvGrpSpPr/>
          <p:nvPr/>
        </p:nvGrpSpPr>
        <p:grpSpPr>
          <a:xfrm>
            <a:off x="8064204" y="2429689"/>
            <a:ext cx="1526562" cy="1518575"/>
            <a:chOff x="2955023" y="19171"/>
            <a:chExt cx="1526562" cy="1518575"/>
          </a:xfrm>
          <a:scene3d>
            <a:camera prst="orthographicFront"/>
            <a:lightRig rig="flat" dir="t"/>
          </a:scene3d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233D180-B535-4F77-B7AA-4E9F4ADFA365}"/>
                </a:ext>
              </a:extLst>
            </p:cNvPr>
            <p:cNvSpPr/>
            <p:nvPr/>
          </p:nvSpPr>
          <p:spPr>
            <a:xfrm>
              <a:off x="2955023" y="19171"/>
              <a:ext cx="1526562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6" name="Oval 4">
              <a:extLst>
                <a:ext uri="{FF2B5EF4-FFF2-40B4-BE49-F238E27FC236}">
                  <a16:creationId xmlns:a16="http://schemas.microsoft.com/office/drawing/2014/main" id="{B3517D1F-34F0-4E01-BC67-4C8FE2A3F834}"/>
                </a:ext>
              </a:extLst>
            </p:cNvPr>
            <p:cNvSpPr txBox="1"/>
            <p:nvPr/>
          </p:nvSpPr>
          <p:spPr>
            <a:xfrm>
              <a:off x="3178583" y="241561"/>
              <a:ext cx="1079442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dirty="0"/>
                <a:t>Status</a:t>
              </a:r>
              <a:endParaRPr lang="en-US" sz="2200" kern="1200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8C1BE00-FE14-484C-8A19-57AE961B677F}"/>
              </a:ext>
            </a:extLst>
          </p:cNvPr>
          <p:cNvGrpSpPr/>
          <p:nvPr/>
        </p:nvGrpSpPr>
        <p:grpSpPr>
          <a:xfrm>
            <a:off x="3981837" y="5015979"/>
            <a:ext cx="2313200" cy="1518575"/>
            <a:chOff x="177790" y="3448980"/>
            <a:chExt cx="2313200" cy="1518575"/>
          </a:xfrm>
          <a:scene3d>
            <a:camera prst="orthographicFront"/>
            <a:lightRig rig="flat" dir="t"/>
          </a:scene3d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BBE6612-BF06-4CF1-A2DD-F9E81B91DA33}"/>
                </a:ext>
              </a:extLst>
            </p:cNvPr>
            <p:cNvSpPr/>
            <p:nvPr/>
          </p:nvSpPr>
          <p:spPr>
            <a:xfrm>
              <a:off x="177790" y="3448980"/>
              <a:ext cx="2313200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5515009"/>
                <a:satOff val="-7671"/>
                <a:lumOff val="-2942"/>
                <a:alphaOff val="0"/>
              </a:schemeClr>
            </a:fillRef>
            <a:effectRef idx="1">
              <a:schemeClr val="accent5">
                <a:hueOff val="-5515009"/>
                <a:satOff val="-7671"/>
                <a:lumOff val="-2942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0" name="Oval 4">
              <a:extLst>
                <a:ext uri="{FF2B5EF4-FFF2-40B4-BE49-F238E27FC236}">
                  <a16:creationId xmlns:a16="http://schemas.microsoft.com/office/drawing/2014/main" id="{DA0359AE-9465-46FF-9DA9-71E46F1D6A90}"/>
                </a:ext>
              </a:extLst>
            </p:cNvPr>
            <p:cNvSpPr txBox="1"/>
            <p:nvPr/>
          </p:nvSpPr>
          <p:spPr>
            <a:xfrm>
              <a:off x="516550" y="3671370"/>
              <a:ext cx="1635680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/>
                <a:t>Cohesiveness</a:t>
              </a:r>
              <a:endParaRPr lang="en-US" sz="2200" kern="1200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8958EC2-20F6-417B-85D2-19C0BEEB091D}"/>
              </a:ext>
            </a:extLst>
          </p:cNvPr>
          <p:cNvGrpSpPr/>
          <p:nvPr/>
        </p:nvGrpSpPr>
        <p:grpSpPr>
          <a:xfrm>
            <a:off x="8190581" y="4965000"/>
            <a:ext cx="1480899" cy="1518575"/>
            <a:chOff x="5175441" y="3525660"/>
            <a:chExt cx="1480899" cy="1518575"/>
          </a:xfrm>
          <a:scene3d>
            <a:camera prst="orthographicFront"/>
            <a:lightRig rig="flat" dir="t"/>
          </a:scene3d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20D1DB2-0813-4447-A4F7-514E3ABC69BB}"/>
                </a:ext>
              </a:extLst>
            </p:cNvPr>
            <p:cNvSpPr/>
            <p:nvPr/>
          </p:nvSpPr>
          <p:spPr>
            <a:xfrm>
              <a:off x="5175441" y="3525660"/>
              <a:ext cx="1480899" cy="1518575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676672"/>
                <a:satOff val="-5114"/>
                <a:lumOff val="-1961"/>
                <a:alphaOff val="0"/>
              </a:schemeClr>
            </a:fillRef>
            <a:effectRef idx="1">
              <a:schemeClr val="accent5">
                <a:hueOff val="-3676672"/>
                <a:satOff val="-5114"/>
                <a:lumOff val="-1961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6" name="Oval 4">
              <a:extLst>
                <a:ext uri="{FF2B5EF4-FFF2-40B4-BE49-F238E27FC236}">
                  <a16:creationId xmlns:a16="http://schemas.microsoft.com/office/drawing/2014/main" id="{01D9E9C3-E664-488B-9023-8029424D9D00}"/>
                </a:ext>
              </a:extLst>
            </p:cNvPr>
            <p:cNvSpPr txBox="1"/>
            <p:nvPr/>
          </p:nvSpPr>
          <p:spPr>
            <a:xfrm>
              <a:off x="5392314" y="3748050"/>
              <a:ext cx="1047153" cy="107379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/>
                <a:t>Size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8883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26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property:1 Roles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1003C2-6582-4615-83A8-D8E901F8AC8D}"/>
              </a:ext>
            </a:extLst>
          </p:cNvPr>
          <p:cNvSpPr txBox="1"/>
          <p:nvPr/>
        </p:nvSpPr>
        <p:spPr>
          <a:xfrm>
            <a:off x="4417349" y="2255518"/>
            <a:ext cx="6698325" cy="38041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with 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</p:txBody>
      </p:sp>
    </p:spTree>
    <p:extLst>
      <p:ext uri="{BB962C8B-B14F-4D97-AF65-F5344CB8AC3E}">
        <p14:creationId xmlns:p14="http://schemas.microsoft.com/office/powerpoint/2010/main" val="78552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083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2: Norms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23B381D-14BF-4A42-BFB4-C8D37CCE7E2E}"/>
              </a:ext>
            </a:extLst>
          </p:cNvPr>
          <p:cNvSpPr txBox="1"/>
          <p:nvPr/>
        </p:nvSpPr>
        <p:spPr>
          <a:xfrm>
            <a:off x="4528442" y="2105450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/>
              <a:t>Norms</a:t>
            </a:r>
          </a:p>
          <a:p>
            <a:pPr lvl="1" eaLnBrk="1" hangingPunct="1"/>
            <a:r>
              <a:rPr lang="en-US" altLang="ar-EG" sz="240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/>
              <a:t>Classes of Norms</a:t>
            </a:r>
          </a:p>
          <a:p>
            <a:pPr lvl="1" eaLnBrk="1" hangingPunct="1"/>
            <a:r>
              <a:rPr lang="en-US" altLang="ar-EG" sz="2400"/>
              <a:t>Performance norms - level of acceptable work</a:t>
            </a:r>
          </a:p>
          <a:p>
            <a:pPr lvl="1" eaLnBrk="1" hangingPunct="1"/>
            <a:r>
              <a:rPr lang="en-US" altLang="ar-EG" sz="2400"/>
              <a:t>Appearance norms - what to wear</a:t>
            </a:r>
          </a:p>
          <a:p>
            <a:pPr lvl="1" eaLnBrk="1" hangingPunct="1"/>
            <a:r>
              <a:rPr lang="en-US" altLang="ar-EG" sz="2400"/>
              <a:t>Social arrangement norms - friendships and the like</a:t>
            </a:r>
          </a:p>
          <a:p>
            <a:pPr lvl="1" eaLnBrk="1" hangingPunct="1"/>
            <a:r>
              <a:rPr lang="en-US" altLang="ar-EG" sz="2400"/>
              <a:t>Allocation of resources norms - distribution and assignments of jobs and material 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3417731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8759" y="409948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29607"/>
            <a:ext cx="5978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3: Status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9334A46-66B4-478F-989C-5CAFD29C8B9C}"/>
              </a:ext>
            </a:extLst>
          </p:cNvPr>
          <p:cNvSpPr txBox="1"/>
          <p:nvPr/>
        </p:nvSpPr>
        <p:spPr>
          <a:xfrm>
            <a:off x="3819525" y="2668650"/>
            <a:ext cx="60960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78437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1595"/>
            <a:ext cx="5940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 Effects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  <a:p>
            <a:pPr marL="0" indent="0" eaLnBrk="1" hangingPunct="1">
              <a:buFont typeface="Verdana" panose="020B0604030504040204" pitchFamily="34" charset="0"/>
              <a:buNone/>
              <a:tabLst>
                <a:tab pos="452438" algn="l"/>
              </a:tabLst>
            </a:pPr>
            <a:endParaRPr lang="en-US" altLang="ar-EG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0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7191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4: Size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93FA549-8C0C-46EF-A474-F66D4F3986F1}"/>
              </a:ext>
            </a:extLst>
          </p:cNvPr>
          <p:cNvSpPr txBox="1"/>
          <p:nvPr/>
        </p:nvSpPr>
        <p:spPr>
          <a:xfrm>
            <a:off x="3800475" y="2260848"/>
            <a:ext cx="6892040" cy="1669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4" name="Group 32">
            <a:extLst>
              <a:ext uri="{FF2B5EF4-FFF2-40B4-BE49-F238E27FC236}">
                <a16:creationId xmlns:a16="http://schemas.microsoft.com/office/drawing/2014/main" id="{EEA3CECD-2CA5-43DE-B828-8561917740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958084"/>
              </p:ext>
            </p:extLst>
          </p:nvPr>
        </p:nvGraphicFramePr>
        <p:xfrm>
          <a:off x="3745640" y="3874933"/>
          <a:ext cx="6491515" cy="2817808"/>
        </p:xfrm>
        <a:graphic>
          <a:graphicData uri="http://schemas.openxmlformats.org/drawingml/2006/table">
            <a:tbl>
              <a:tblPr/>
              <a:tblGrid>
                <a:gridCol w="3732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83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54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2757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with Group Size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245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3988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Property 5: Cohesiveness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BA42C83-ABE0-4D8E-96B6-99A2BCA7BA93}"/>
              </a:ext>
            </a:extLst>
          </p:cNvPr>
          <p:cNvSpPr txBox="1"/>
          <p:nvPr/>
        </p:nvSpPr>
        <p:spPr>
          <a:xfrm>
            <a:off x="4105274" y="2430178"/>
            <a:ext cx="672465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</p:txBody>
      </p:sp>
    </p:spTree>
    <p:extLst>
      <p:ext uri="{BB962C8B-B14F-4D97-AF65-F5344CB8AC3E}">
        <p14:creationId xmlns:p14="http://schemas.microsoft.com/office/powerpoint/2010/main" val="199868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321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Vs Individual Choice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76E419D-3D7B-45E4-963B-B4DD4DCF2BAD}"/>
              </a:ext>
            </a:extLst>
          </p:cNvPr>
          <p:cNvSpPr txBox="1"/>
          <p:nvPr/>
        </p:nvSpPr>
        <p:spPr>
          <a:xfrm>
            <a:off x="3905250" y="2679980"/>
            <a:ext cx="76390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65358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2944"/>
            <a:ext cx="685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Phenomena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63C6926-BCDC-4775-BE1F-4938D0215CDE}"/>
              </a:ext>
            </a:extLst>
          </p:cNvPr>
          <p:cNvSpPr txBox="1"/>
          <p:nvPr/>
        </p:nvSpPr>
        <p:spPr>
          <a:xfrm>
            <a:off x="3810000" y="2551627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1800" dirty="0"/>
              <a:t>Group think :</a:t>
            </a:r>
            <a:r>
              <a:rPr lang="en-US" altLang="ar-EG" sz="18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1800" b="0" dirty="0">
                <a:solidFill>
                  <a:schemeClr val="tx1"/>
                </a:solidFill>
                <a:hlinkClick r:id="rId5" tooltip="Phenomenon"/>
              </a:rPr>
              <a:t>phenomenon</a:t>
            </a:r>
            <a:r>
              <a:rPr lang="en-US" altLang="ar-EG" sz="18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1800" b="0" dirty="0">
                <a:solidFill>
                  <a:schemeClr val="tx1"/>
                </a:solidFill>
                <a:hlinkClick r:id="rId6" tooltip="Social group"/>
              </a:rPr>
              <a:t>group of people</a:t>
            </a:r>
            <a:r>
              <a:rPr lang="en-US" altLang="ar-EG" sz="18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1800" b="0" dirty="0">
                <a:solidFill>
                  <a:schemeClr val="tx1"/>
                </a:solidFill>
                <a:hlinkClick r:id="rId7" tooltip="Decision-making"/>
              </a:rPr>
              <a:t>decision-making</a:t>
            </a:r>
            <a:r>
              <a:rPr lang="en-US" altLang="ar-EG" sz="18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1800" b="0" dirty="0">
                <a:solidFill>
                  <a:schemeClr val="tx1"/>
                </a:solidFill>
                <a:hlinkClick r:id="rId8" tooltip="Critical thinking"/>
              </a:rPr>
              <a:t>critical evaluation</a:t>
            </a:r>
            <a:r>
              <a:rPr lang="en-US" altLang="ar-EG" sz="18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</p:txBody>
      </p:sp>
    </p:spTree>
    <p:extLst>
      <p:ext uri="{BB962C8B-B14F-4D97-AF65-F5344CB8AC3E}">
        <p14:creationId xmlns:p14="http://schemas.microsoft.com/office/powerpoint/2010/main" val="3350531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2510" y="1415280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Phenomena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BF329C6-BECA-4658-8F31-DF66B7B4C19F}"/>
              </a:ext>
            </a:extLst>
          </p:cNvPr>
          <p:cNvSpPr txBox="1"/>
          <p:nvPr/>
        </p:nvSpPr>
        <p:spPr>
          <a:xfrm>
            <a:off x="3695700" y="2830289"/>
            <a:ext cx="779185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shift : </a:t>
            </a:r>
            <a:r>
              <a:rPr lang="en-US" altLang="ar-EG" sz="2400" b="0" dirty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400" b="0" dirty="0">
                <a:solidFill>
                  <a:schemeClr val="tx1"/>
                </a:solidFill>
                <a:hlinkClick r:id="rId5" tooltip="Risk"/>
              </a:rPr>
              <a:t>risk</a:t>
            </a:r>
            <a:r>
              <a:rPr lang="en-US" altLang="ar-EG" sz="2400" b="0" dirty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</a:p>
        </p:txBody>
      </p:sp>
    </p:spTree>
    <p:extLst>
      <p:ext uri="{BB962C8B-B14F-4D97-AF65-F5344CB8AC3E}">
        <p14:creationId xmlns:p14="http://schemas.microsoft.com/office/powerpoint/2010/main" val="2303667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93626" y="1415280"/>
            <a:ext cx="75983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 Technique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 dirty="0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 dirty="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dirty="0">
                <a:solidFill>
                  <a:schemeClr val="tx1"/>
                </a:solidFill>
              </a:rPr>
              <a:t>-  It </a:t>
            </a:r>
            <a:r>
              <a:rPr lang="en-US" sz="2000" b="0" dirty="0">
                <a:solidFill>
                  <a:schemeClr val="tx1"/>
                </a:solidFill>
              </a:rPr>
              <a:t>is a </a:t>
            </a:r>
            <a:r>
              <a:rPr lang="en-US" sz="2000" b="0" dirty="0">
                <a:solidFill>
                  <a:schemeClr val="tx1"/>
                </a:solidFill>
                <a:hlinkClick r:id="rId4" tooltip="Creativity technique"/>
              </a:rPr>
              <a:t>group creativity technique</a:t>
            </a:r>
            <a:r>
              <a:rPr lang="en-US" sz="2000" b="0" dirty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 dirty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 dirty="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 dirty="0"/>
              <a:t>Works by restricting discussion during the decision-making process. </a:t>
            </a:r>
            <a:r>
              <a:rPr lang="en-US" sz="2000" dirty="0"/>
              <a:t>Participants are asked to write their ideas anonymously. Then the facilitator collects the ideas and the group votes on each idea. </a:t>
            </a:r>
            <a:endParaRPr lang="en-US" altLang="ar-EG" sz="2000" dirty="0"/>
          </a:p>
          <a:p>
            <a:pPr indent="7938" algn="just" eaLnBrk="1" hangingPunct="1">
              <a:defRPr/>
            </a:pPr>
            <a:r>
              <a:rPr lang="en-US" altLang="ar-EG" sz="2000" dirty="0"/>
              <a:t>Electronic Meeting</a:t>
            </a:r>
          </a:p>
          <a:p>
            <a:pPr lvl="1" algn="just" eaLnBrk="1" hangingPunct="1">
              <a:defRPr/>
            </a:pPr>
            <a:r>
              <a:rPr lang="en-US" sz="2000" dirty="0"/>
              <a:t>It is a type of </a:t>
            </a:r>
            <a:r>
              <a:rPr lang="en-US" sz="2000" dirty="0">
                <a:hlinkClick r:id="rId5" tooltip="Computer software"/>
              </a:rPr>
              <a:t>computer software</a:t>
            </a:r>
            <a:r>
              <a:rPr lang="en-US" sz="2000" dirty="0"/>
              <a:t> that facilitates </a:t>
            </a:r>
            <a:r>
              <a:rPr lang="en-US" sz="2000" dirty="0">
                <a:hlinkClick r:id="rId6" tooltip="Creative problem solving"/>
              </a:rPr>
              <a:t>creative problem solving</a:t>
            </a:r>
            <a:r>
              <a:rPr lang="en-US" sz="2000" dirty="0"/>
              <a:t> and decision-making of groups within or across organizations.</a:t>
            </a:r>
            <a:endParaRPr lang="en-US" altLang="ar-EG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2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Implications </a:t>
            </a:r>
          </a:p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3C96E9F-4DC3-4A96-B54F-54AD47789F35}"/>
              </a:ext>
            </a:extLst>
          </p:cNvPr>
          <p:cNvSpPr txBox="1"/>
          <p:nvPr/>
        </p:nvSpPr>
        <p:spPr>
          <a:xfrm>
            <a:off x="3048000" y="2477363"/>
            <a:ext cx="6096000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460104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</a:t>
            </a:r>
          </a:p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366BFB8-2BD6-4905-BF29-9BE3C3C8F417}"/>
              </a:ext>
            </a:extLst>
          </p:cNvPr>
          <p:cNvSpPr txBox="1"/>
          <p:nvPr/>
        </p:nvSpPr>
        <p:spPr>
          <a:xfrm>
            <a:off x="3571737" y="2628322"/>
            <a:ext cx="6096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</p:spTree>
    <p:extLst>
      <p:ext uri="{BB962C8B-B14F-4D97-AF65-F5344CB8AC3E}">
        <p14:creationId xmlns:p14="http://schemas.microsoft.com/office/powerpoint/2010/main" val="30480120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703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Wok Teams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9583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E1BDF0A-2352-4A5D-AD1E-428CAA4F7CE2}"/>
              </a:ext>
            </a:extLst>
          </p:cNvPr>
          <p:cNvSpPr txBox="1"/>
          <p:nvPr/>
        </p:nvSpPr>
        <p:spPr>
          <a:xfrm>
            <a:off x="3048000" y="2792834"/>
            <a:ext cx="7753350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  <a:p>
            <a:pPr marL="715963" lvl="2" indent="-361950" eaLnBrk="1" hangingPunct="1">
              <a:lnSpc>
                <a:spcPct val="90000"/>
              </a:lnSpc>
            </a:pP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4851686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4155A3-3C30-4BAA-BE4E-B1ABCA3CAECC}"/>
              </a:ext>
            </a:extLst>
          </p:cNvPr>
          <p:cNvSpPr txBox="1"/>
          <p:nvPr/>
        </p:nvSpPr>
        <p:spPr>
          <a:xfrm>
            <a:off x="3683073" y="2512419"/>
            <a:ext cx="6889652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 dirty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dirty="0"/>
              <a:t>A group that interacts primarily to share information and to make decisions to help each group member perform </a:t>
            </a:r>
            <a:r>
              <a:rPr lang="en-US" altLang="ar-EG" u="sng" dirty="0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 dirty="0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 dirty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dirty="0"/>
              <a:t>Generates positive synergy through </a:t>
            </a:r>
            <a:r>
              <a:rPr lang="en-US" altLang="ar-EG" sz="2800" b="1" u="sng" dirty="0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 dirty="0"/>
              <a:t>.  The individual efforts result in a performance that is greater than the sum of the individual inputs</a:t>
            </a:r>
          </a:p>
        </p:txBody>
      </p:sp>
    </p:spTree>
    <p:extLst>
      <p:ext uri="{BB962C8B-B14F-4D97-AF65-F5344CB8AC3E}">
        <p14:creationId xmlns:p14="http://schemas.microsoft.com/office/powerpoint/2010/main" val="3080287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&amp; Work teams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3" name="Object 2">
            <a:extLst>
              <a:ext uri="{FF2B5EF4-FFF2-40B4-BE49-F238E27FC236}">
                <a16:creationId xmlns:a16="http://schemas.microsoft.com/office/drawing/2014/main" id="{F281AC9F-4087-4040-9FC7-D82C9A4288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063033"/>
              </p:ext>
            </p:extLst>
          </p:nvPr>
        </p:nvGraphicFramePr>
        <p:xfrm>
          <a:off x="3437433" y="282754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Photo Editor Photo" r:id="rId6" imgW="8085714" imgH="3580952" progId="MSPhotoEd.3">
                  <p:embed/>
                </p:oleObj>
              </mc:Choice>
              <mc:Fallback>
                <p:oleObj name="Photo Editor Photo" r:id="rId6" imgW="8085714" imgH="3580952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id="{90B09867-1144-573E-7B00-FD8717C24AE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433" y="282754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23046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1E2235-A575-4654-A117-F295F41086C9}"/>
              </a:ext>
            </a:extLst>
          </p:cNvPr>
          <p:cNvSpPr txBox="1"/>
          <p:nvPr/>
        </p:nvSpPr>
        <p:spPr>
          <a:xfrm>
            <a:off x="3422078" y="2285581"/>
            <a:ext cx="4005043" cy="4399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Groups of 5 to 12 employees from the </a:t>
            </a:r>
            <a:r>
              <a:rPr lang="en-US" altLang="ar-EG" b="1" u="sng" dirty="0"/>
              <a:t>same department </a:t>
            </a:r>
            <a:r>
              <a:rPr lang="en-US" altLang="ar-EG" dirty="0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Groups of 10 to 15 people who take on the responsibilities of their former supervisors</a:t>
            </a:r>
          </a:p>
        </p:txBody>
      </p:sp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1CAFE402-CEB9-4374-806A-DE7F573933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0863247"/>
              </p:ext>
            </p:extLst>
          </p:nvPr>
        </p:nvGraphicFramePr>
        <p:xfrm>
          <a:off x="8608080" y="1521952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Photo Editor Photo" r:id="rId6" imgW="2333333" imgH="2495238" progId="MSPhotoEd.3">
                  <p:embed/>
                </p:oleObj>
              </mc:Choice>
              <mc:Fallback>
                <p:oleObj name="Photo Editor Photo" r:id="rId6" imgW="2333333" imgH="2495238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id="{B338F58D-AEDC-5310-BA16-72165C3B2D9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8080" y="1521952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>
            <a:extLst>
              <a:ext uri="{FF2B5EF4-FFF2-40B4-BE49-F238E27FC236}">
                <a16:creationId xmlns:a16="http://schemas.microsoft.com/office/drawing/2014/main" id="{B864C124-6378-489C-A031-FB6540C764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661789"/>
              </p:ext>
            </p:extLst>
          </p:nvPr>
        </p:nvGraphicFramePr>
        <p:xfrm>
          <a:off x="8783667" y="398152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Photo Editor Photo" r:id="rId8" imgW="2247619" imgH="2486372" progId="MSPhotoEd.3">
                  <p:embed/>
                </p:oleObj>
              </mc:Choice>
              <mc:Fallback>
                <p:oleObj name="Photo Editor Photo" r:id="rId8" imgW="2247619" imgH="2486372" progId="MSPhotoEd.3">
                  <p:embed/>
                  <p:pic>
                    <p:nvPicPr>
                      <p:cNvPr id="12" name="Object 3">
                        <a:extLst>
                          <a:ext uri="{FF2B5EF4-FFF2-40B4-BE49-F238E27FC236}">
                            <a16:creationId xmlns:a16="http://schemas.microsoft.com/office/drawing/2014/main" id="{C64F6B5F-F16F-F01F-77C0-99AE135578A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83667" y="398152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44417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338336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Types of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8C10742-5EC6-4353-9227-8CDDE7699D39}"/>
              </a:ext>
            </a:extLst>
          </p:cNvPr>
          <p:cNvSpPr txBox="1"/>
          <p:nvPr/>
        </p:nvSpPr>
        <p:spPr>
          <a:xfrm>
            <a:off x="3596157" y="2323527"/>
            <a:ext cx="3559386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 dirty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Employees from about the </a:t>
            </a:r>
            <a:r>
              <a:rPr lang="en-US" altLang="ar-EG" u="sng" dirty="0"/>
              <a:t>same hierarchical level</a:t>
            </a:r>
            <a:r>
              <a:rPr lang="en-US" altLang="ar-EG" dirty="0"/>
              <a:t>, but from </a:t>
            </a:r>
            <a:r>
              <a:rPr lang="en-US" altLang="ar-EG" b="1" u="sng" dirty="0"/>
              <a:t>different work areas</a:t>
            </a:r>
            <a:r>
              <a:rPr lang="en-US" altLang="ar-EG" dirty="0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 dirty="0"/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Committees</a:t>
            </a:r>
          </a:p>
        </p:txBody>
      </p:sp>
      <p:graphicFrame>
        <p:nvGraphicFramePr>
          <p:cNvPr id="14" name="Object 3">
            <a:extLst>
              <a:ext uri="{FF2B5EF4-FFF2-40B4-BE49-F238E27FC236}">
                <a16:creationId xmlns:a16="http://schemas.microsoft.com/office/drawing/2014/main" id="{13225325-EB32-4D46-BFEF-B4844EBACB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7117520"/>
              </p:ext>
            </p:extLst>
          </p:nvPr>
        </p:nvGraphicFramePr>
        <p:xfrm>
          <a:off x="7461225" y="3081264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Photo Editor Photo" r:id="rId6" imgW="4420217" imgH="2438095" progId="MSPhotoEd.3">
                  <p:embed/>
                </p:oleObj>
              </mc:Choice>
              <mc:Fallback>
                <p:oleObj name="Photo Editor Photo" r:id="rId6" imgW="4420217" imgH="2438095" progId="MSPhotoEd.3">
                  <p:embed/>
                  <p:pic>
                    <p:nvPicPr>
                      <p:cNvPr id="10" name="Object 3">
                        <a:extLst>
                          <a:ext uri="{FF2B5EF4-FFF2-40B4-BE49-F238E27FC236}">
                            <a16:creationId xmlns:a16="http://schemas.microsoft.com/office/drawing/2014/main" id="{157E8781-B926-0D56-10CF-49ED2F58EF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225" y="3081264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17131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A6C051A-D23E-4D3E-9CAB-E6EF20A9FF01}"/>
              </a:ext>
            </a:extLst>
          </p:cNvPr>
          <p:cNvSpPr txBox="1"/>
          <p:nvPr/>
        </p:nvSpPr>
        <p:spPr>
          <a:xfrm>
            <a:off x="4912866" y="1472629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Final Type of Team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8F5034-B1D7-4452-9A22-11A9888A4ECF}"/>
              </a:ext>
            </a:extLst>
          </p:cNvPr>
          <p:cNvSpPr txBox="1"/>
          <p:nvPr/>
        </p:nvSpPr>
        <p:spPr>
          <a:xfrm>
            <a:off x="4588738" y="1998391"/>
            <a:ext cx="609600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125784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have Teams become so popular?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598250" y="2515841"/>
            <a:ext cx="6926875" cy="430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358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389975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Team Effectiveness Model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3F399B6E-2D79-45B2-BF59-FF2570FF79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377849"/>
              </p:ext>
            </p:extLst>
          </p:nvPr>
        </p:nvGraphicFramePr>
        <p:xfrm>
          <a:off x="3467256" y="2280027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Photo Editor Photo" r:id="rId6" imgW="3457143" imgH="6144483" progId="MSPhotoEd.3">
                  <p:embed/>
                </p:oleObj>
              </mc:Choice>
              <mc:Fallback>
                <p:oleObj name="Photo Editor Photo" r:id="rId6" imgW="3457143" imgH="6144483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id="{2EBB194E-0C7A-557A-E989-E969F56CD8B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7256" y="2280027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>
            <a:extLst>
              <a:ext uri="{FF2B5EF4-FFF2-40B4-BE49-F238E27FC236}">
                <a16:creationId xmlns:a16="http://schemas.microsoft.com/office/drawing/2014/main" id="{B52A91A4-60EF-4BE7-8BB1-883B6EBA5E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5067676"/>
              </p:ext>
            </p:extLst>
          </p:nvPr>
        </p:nvGraphicFramePr>
        <p:xfrm>
          <a:off x="6191162" y="4267577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Photo Editor Photo" r:id="rId8" imgW="2381582" imgH="724001" progId="MSPhotoEd.3">
                  <p:embed/>
                </p:oleObj>
              </mc:Choice>
              <mc:Fallback>
                <p:oleObj name="Photo Editor Photo" r:id="rId8" imgW="2381582" imgH="724001" progId="MSPhotoEd.3">
                  <p:embed/>
                  <p:pic>
                    <p:nvPicPr>
                      <p:cNvPr id="12" name="Object 3">
                        <a:extLst>
                          <a:ext uri="{FF2B5EF4-FFF2-40B4-BE49-F238E27FC236}">
                            <a16:creationId xmlns:a16="http://schemas.microsoft.com/office/drawing/2014/main" id="{536D17A6-B010-D6C1-695B-FC616557E5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162" y="4267577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32123AFB-6760-4AF1-8036-D696F580B184}"/>
              </a:ext>
            </a:extLst>
          </p:cNvPr>
          <p:cNvSpPr txBox="1"/>
          <p:nvPr/>
        </p:nvSpPr>
        <p:spPr>
          <a:xfrm>
            <a:off x="8934222" y="2207109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D42B65B5-9B60-46BE-A359-5C171E19D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2592" y="3915450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189267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596158" y="2430178"/>
            <a:ext cx="783348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Context</a:t>
            </a:r>
          </a:p>
          <a:p>
            <a:pPr eaLnBrk="1" hangingPunct="1"/>
            <a:r>
              <a:rPr lang="en-US" altLang="ar-EG" sz="2400" dirty="0"/>
              <a:t>2.Composition</a:t>
            </a:r>
          </a:p>
          <a:p>
            <a:pPr eaLnBrk="1" hangingPunct="1"/>
            <a:r>
              <a:rPr lang="en-US" altLang="ar-EG" sz="2400" dirty="0"/>
              <a:t>3.Work Design</a:t>
            </a:r>
          </a:p>
          <a:p>
            <a:pPr eaLnBrk="1" hangingPunct="1"/>
            <a:r>
              <a:rPr lang="en-US" altLang="ar-EG" sz="2400" dirty="0"/>
              <a:t>4.Process Variables</a:t>
            </a:r>
          </a:p>
          <a:p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1132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76650" y="2323527"/>
            <a:ext cx="546734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40725451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426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0367" y="2430178"/>
            <a:ext cx="545782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76153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Roles in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3" name="Object 2">
            <a:extLst>
              <a:ext uri="{FF2B5EF4-FFF2-40B4-BE49-F238E27FC236}">
                <a16:creationId xmlns:a16="http://schemas.microsoft.com/office/drawing/2014/main" id="{98F26F80-7530-48C2-A567-DE653917DC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574400"/>
              </p:ext>
            </p:extLst>
          </p:nvPr>
        </p:nvGraphicFramePr>
        <p:xfrm>
          <a:off x="4007800" y="2323527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Photo Editor Photo" r:id="rId6" imgW="8266667" imgH="6230220" progId="MSPhotoEd.3">
                  <p:embed/>
                </p:oleObj>
              </mc:Choice>
              <mc:Fallback>
                <p:oleObj name="Photo Editor Photo" r:id="rId6" imgW="8266667" imgH="6230220" progId="MSPhotoEd.3">
                  <p:embed/>
                  <p:pic>
                    <p:nvPicPr>
                      <p:cNvPr id="10" name="Object 2">
                        <a:extLst>
                          <a:ext uri="{FF2B5EF4-FFF2-40B4-BE49-F238E27FC236}">
                            <a16:creationId xmlns:a16="http://schemas.microsoft.com/office/drawing/2014/main" id="{F9500784-D1F8-BDCA-FDFE-A148310E8B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800" y="2323527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25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73925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Roles in Teams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2876550" y="2733913"/>
            <a:ext cx="931264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Linker: </a:t>
            </a:r>
            <a:r>
              <a:rPr lang="en-US" altLang="ar-EG" sz="24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400" dirty="0"/>
              <a:t>Creator: </a:t>
            </a:r>
            <a:r>
              <a:rPr lang="en-US" altLang="ar-EG" sz="24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400" dirty="0"/>
              <a:t>Promoter: </a:t>
            </a:r>
            <a:r>
              <a:rPr lang="en-US" altLang="ar-EG" sz="24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400" dirty="0"/>
              <a:t>Assessor: </a:t>
            </a:r>
            <a:r>
              <a:rPr lang="en-US" altLang="ar-EG" sz="24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400" dirty="0"/>
              <a:t>Organizer: </a:t>
            </a:r>
            <a:r>
              <a:rPr lang="en-US" altLang="ar-EG" sz="24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400" dirty="0"/>
              <a:t>Producer: </a:t>
            </a:r>
            <a:r>
              <a:rPr lang="en-US" altLang="ar-EG" sz="24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400" dirty="0"/>
              <a:t>Controller: </a:t>
            </a:r>
            <a:r>
              <a:rPr lang="en-US" altLang="ar-EG" sz="24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400" dirty="0"/>
              <a:t>Maintainer: </a:t>
            </a:r>
            <a:r>
              <a:rPr lang="en-US" altLang="ar-EG" sz="24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400" dirty="0"/>
              <a:t>Advisor: </a:t>
            </a:r>
            <a:r>
              <a:rPr lang="en-US" altLang="ar-EG" sz="2400" b="0" dirty="0">
                <a:solidFill>
                  <a:schemeClr val="tx1"/>
                </a:solidFill>
              </a:rPr>
              <a:t>Encourages the search for more information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907377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  <a:p>
            <a:pPr marL="452438" lvl="1" indent="-271463" eaLnBrk="1" hangingPunct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690954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96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 dirty="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 dirty="0"/>
              <a:t>Team holds itself accountable both individually and as a team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879920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DE2103-9DB4-4221-B106-D90352A24C88}"/>
              </a:ext>
            </a:extLst>
          </p:cNvPr>
          <p:cNvSpPr txBox="1"/>
          <p:nvPr/>
        </p:nvSpPr>
        <p:spPr>
          <a:xfrm>
            <a:off x="3565753" y="2382299"/>
            <a:ext cx="808672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dirty="0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dirty="0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dirty="0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dirty="0"/>
              <a:t>Continue to recognize individual contributions while still emphasizing the importance of teamwork</a:t>
            </a:r>
          </a:p>
        </p:txBody>
      </p:sp>
    </p:spTree>
    <p:extLst>
      <p:ext uri="{BB962C8B-B14F-4D97-AF65-F5344CB8AC3E}">
        <p14:creationId xmlns:p14="http://schemas.microsoft.com/office/powerpoint/2010/main" val="14698435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Beware, Teams are not always the answer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 dirty="0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 dirty="0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 dirty="0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 dirty="0"/>
              <a:t>     ( depending on each other) tasks?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509510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Implications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/>
              <a:t>Extent of Teamwork</a:t>
            </a:r>
          </a:p>
          <a:p>
            <a:pPr lvl="1" eaLnBrk="1" hangingPunct="1"/>
            <a:r>
              <a:rPr lang="en-US" altLang="ar-EG" sz="2000"/>
              <a:t>Other countries use teams more often than does the U.S.</a:t>
            </a:r>
          </a:p>
          <a:p>
            <a:pPr lvl="1" eaLnBrk="1" hangingPunct="1"/>
            <a:endParaRPr lang="en-US" altLang="ar-EG" sz="2000"/>
          </a:p>
          <a:p>
            <a:pPr eaLnBrk="1" hangingPunct="1"/>
            <a:r>
              <a:rPr lang="en-US" altLang="ar-EG" sz="2000"/>
              <a:t>Self-Managed Teams</a:t>
            </a:r>
          </a:p>
          <a:p>
            <a:pPr lvl="1" eaLnBrk="1" hangingPunct="1"/>
            <a:r>
              <a:rPr lang="en-US" altLang="ar-EG" sz="200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/>
          </a:p>
          <a:p>
            <a:pPr eaLnBrk="1" hangingPunct="1"/>
            <a:r>
              <a:rPr lang="en-US" altLang="ar-EG" sz="2000"/>
              <a:t>Team Cultural Diversity and Team Performance</a:t>
            </a:r>
          </a:p>
          <a:p>
            <a:pPr lvl="1" eaLnBrk="1" hangingPunct="1"/>
            <a:r>
              <a:rPr lang="en-US" altLang="ar-EG" sz="200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/>
              <a:t>After about three months the differences between diverse and non-diverse team performance disappear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1306877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324513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9D6D05-78C1-4A6C-A891-176BD33EBACF}"/>
</file>

<file path=customXml/itemProps3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2826</Words>
  <Application>Microsoft Office PowerPoint</Application>
  <PresentationFormat>Widescreen</PresentationFormat>
  <Paragraphs>550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Calibri</vt:lpstr>
      <vt:lpstr>Calibri Light</vt:lpstr>
      <vt:lpstr>Comic Sans MS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El Leithy</cp:lastModifiedBy>
  <cp:revision>157</cp:revision>
  <dcterms:created xsi:type="dcterms:W3CDTF">2023-04-29T09:08:00Z</dcterms:created>
  <dcterms:modified xsi:type="dcterms:W3CDTF">2024-06-22T11:52:48Z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