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notesSlides/notesSlide1.xml" ContentType="application/vnd.openxmlformats-officedocument.presentationml.notesSlide+xml"/>
  <Override PartName="/ppt/tags/tag7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59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419" r:id="rId17"/>
    <p:sldId id="269" r:id="rId18"/>
    <p:sldId id="270" r:id="rId19"/>
    <p:sldId id="271" r:id="rId20"/>
    <p:sldId id="272" r:id="rId21"/>
    <p:sldId id="273" r:id="rId22"/>
    <p:sldId id="274" r:id="rId23"/>
    <p:sldId id="275" r:id="rId24"/>
    <p:sldId id="276" r:id="rId25"/>
    <p:sldId id="277" r:id="rId26"/>
    <p:sldId id="278" r:id="rId27"/>
    <p:sldId id="279" r:id="rId28"/>
    <p:sldId id="435" r:id="rId29"/>
    <p:sldId id="437" r:id="rId30"/>
    <p:sldId id="282" r:id="rId31"/>
    <p:sldId id="436" r:id="rId32"/>
    <p:sldId id="1018" r:id="rId33"/>
    <p:sldId id="285" r:id="rId34"/>
    <p:sldId id="1020" r:id="rId35"/>
    <p:sldId id="1021" r:id="rId36"/>
    <p:sldId id="1022" r:id="rId37"/>
    <p:sldId id="1024" r:id="rId38"/>
    <p:sldId id="1025" r:id="rId39"/>
    <p:sldId id="1026" r:id="rId40"/>
    <p:sldId id="292" r:id="rId41"/>
    <p:sldId id="293" r:id="rId42"/>
    <p:sldId id="294" r:id="rId43"/>
    <p:sldId id="295" r:id="rId44"/>
    <p:sldId id="296" r:id="rId45"/>
    <p:sldId id="297" r:id="rId46"/>
    <p:sldId id="298" r:id="rId47"/>
    <p:sldId id="299" r:id="rId48"/>
    <p:sldId id="300" r:id="rId49"/>
    <p:sldId id="301" r:id="rId50"/>
    <p:sldId id="302" r:id="rId51"/>
    <p:sldId id="303" r:id="rId52"/>
    <p:sldId id="304" r:id="rId53"/>
    <p:sldId id="305" r:id="rId54"/>
    <p:sldId id="306" r:id="rId55"/>
    <p:sldId id="307" r:id="rId56"/>
    <p:sldId id="308" r:id="rId57"/>
    <p:sldId id="309" r:id="rId5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59" d="100"/>
          <a:sy n="59" d="100"/>
        </p:scale>
        <p:origin x="940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slide" Target="slides/slide46.xml"/><Relationship Id="rId55" Type="http://schemas.openxmlformats.org/officeDocument/2006/relationships/slide" Target="slides/slide51.xml"/><Relationship Id="rId63" Type="http://schemas.openxmlformats.org/officeDocument/2006/relationships/tableStyles" Target="tableStyle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slide" Target="slides/slide49.xml"/><Relationship Id="rId58" Type="http://schemas.openxmlformats.org/officeDocument/2006/relationships/slide" Target="slides/slide54.xml"/><Relationship Id="rId5" Type="http://schemas.openxmlformats.org/officeDocument/2006/relationships/slide" Target="slides/slide1.xml"/><Relationship Id="rId61" Type="http://schemas.openxmlformats.org/officeDocument/2006/relationships/viewProps" Target="viewProps.xml"/><Relationship Id="rId19" Type="http://schemas.openxmlformats.org/officeDocument/2006/relationships/slide" Target="slides/slide1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56" Type="http://schemas.openxmlformats.org/officeDocument/2006/relationships/slide" Target="slides/slide52.xml"/><Relationship Id="rId8" Type="http://schemas.openxmlformats.org/officeDocument/2006/relationships/slide" Target="slides/slide4.xml"/><Relationship Id="rId51" Type="http://schemas.openxmlformats.org/officeDocument/2006/relationships/slide" Target="slides/slide47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59" Type="http://schemas.openxmlformats.org/officeDocument/2006/relationships/notesMaster" Target="notesMasters/notesMaster1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openxmlformats.org/officeDocument/2006/relationships/slide" Target="slides/slide50.xml"/><Relationship Id="rId62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Relationship Id="rId57" Type="http://schemas.openxmlformats.org/officeDocument/2006/relationships/slide" Target="slides/slide53.xml"/><Relationship Id="rId10" Type="http://schemas.openxmlformats.org/officeDocument/2006/relationships/slide" Target="slides/slide6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slide" Target="slides/slide48.xml"/><Relationship Id="rId60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E72E74-EECB-43A3-8E36-AA3F89669EAF}" type="datetimeFigureOut">
              <a:rPr lang="en-US" smtClean="0"/>
              <a:t>7/20/2025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A6B8C9A-FF68-4A98-9E80-5E50B834F79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66603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200" b="0" i="0" u="none" strike="noStrike" cap="none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34</a:t>
            </a:fld>
            <a:endParaRPr lang="en-US"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14459324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F8C2B6-74AA-B1B1-8467-200B66EBD0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B84EC7B-D616-D4FF-47C3-E95048A2C5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13E294-91C8-4B2B-AF6F-9521477BAA5A}" type="datetimeFigureOut">
              <a:rPr lang="en-US" smtClean="0"/>
              <a:t>7/20/2025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617FB4B-A636-D59F-AD6B-B0EE0E1ECE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8261626-DAFD-5001-EF2A-6BC6D06A49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51F171-9B44-4DF7-9737-0DCFD637DBA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43212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9_Title Slide" userDrawn="1">
  <p:cSld name="29_Title Slide">
    <p:spTree>
      <p:nvGrpSpPr>
        <p:cNvPr id="1" name="Shape 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161;p5">
            <a:extLst>
              <a:ext uri="{FF2B5EF4-FFF2-40B4-BE49-F238E27FC236}">
                <a16:creationId xmlns:a16="http://schemas.microsoft.com/office/drawing/2014/main" id="{A1F3E9D5-4715-1D92-FFB5-2A77D0B78234}"/>
              </a:ext>
            </a:extLst>
          </p:cNvPr>
          <p:cNvSpPr/>
          <p:nvPr userDrawn="1"/>
        </p:nvSpPr>
        <p:spPr>
          <a:xfrm>
            <a:off x="234043" y="938580"/>
            <a:ext cx="11723914" cy="5460434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705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B892816D-CF31-D6A0-BE9B-9DE0C28B18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362661" y="6481442"/>
            <a:ext cx="2667000" cy="294289"/>
          </a:xfrm>
          <a:prstGeom prst="rect">
            <a:avLst/>
          </a:prstGeom>
        </p:spPr>
        <p:txBody>
          <a:bodyPr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6BDBACC2-E59C-4C76-9B43-ACFA72B85B74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Google Shape;10;p10">
            <a:extLst>
              <a:ext uri="{FF2B5EF4-FFF2-40B4-BE49-F238E27FC236}">
                <a16:creationId xmlns:a16="http://schemas.microsoft.com/office/drawing/2014/main" id="{618E2B20-27FA-AF59-2CF1-0BF4BAB4E829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234044" y="82269"/>
            <a:ext cx="9456608" cy="7315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3200" b="0" i="0" u="none" strike="noStrike" cap="none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 dirty="0"/>
          </a:p>
        </p:txBody>
      </p:sp>
      <p:sp>
        <p:nvSpPr>
          <p:cNvPr id="4" name="Google Shape;11;p10">
            <a:extLst>
              <a:ext uri="{FF2B5EF4-FFF2-40B4-BE49-F238E27FC236}">
                <a16:creationId xmlns:a16="http://schemas.microsoft.com/office/drawing/2014/main" id="{283E618B-3D74-A212-BEA0-89B68258A133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479148" y="1124622"/>
            <a:ext cx="11233704" cy="50972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 dirty="0"/>
          </a:p>
        </p:txBody>
      </p:sp>
      <p:pic>
        <p:nvPicPr>
          <p:cNvPr id="3" name="Graphic 21">
            <a:extLst>
              <a:ext uri="{FF2B5EF4-FFF2-40B4-BE49-F238E27FC236}">
                <a16:creationId xmlns:a16="http://schemas.microsoft.com/office/drawing/2014/main" id="{CA401A0D-FD49-5F55-D4AC-E862C5DC48CE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24520" y="-44742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2255807"/>
      </p:ext>
    </p:extLst>
  </p:cSld>
  <p:clrMapOvr>
    <a:masterClrMapping/>
  </p:clrMapOvr>
  <p:transition spd="slow">
    <p:wipe/>
  </p:transition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389E71D-3E9F-F85F-028E-9ED22B1AD3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AC96447-74EC-7682-00CE-B89267E2304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C52B2B9-56E1-B556-20BB-1818A8EBDB0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E13E294-91C8-4B2B-AF6F-9521477BAA5A}" type="datetimeFigureOut">
              <a:rPr lang="en-US" smtClean="0"/>
              <a:t>7/20/2025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5FCFF34-75B8-2777-9FA0-1CECC8C4F16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3389236-A5AD-62B0-B8DA-59FD375FB2F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551F171-9B44-4DF7-9737-0DCFD637DBA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05108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  <p:sldLayoutId id="2147483655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YzT8zDPihmc" TargetMode="Externa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gif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14La4BKNoqc" TargetMode="Externa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gif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0-W8OEwLebQ" TargetMode="Externa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gif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gif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gif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6.xml"/><Relationship Id="rId4" Type="http://schemas.openxmlformats.org/officeDocument/2006/relationships/hyperlink" Target="https://www.youtube.com/watch?v=EdIKIf9mHk0" TargetMode="Externa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gif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7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7689BCC-0CFD-3A8B-8D1E-65EC5A1850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F6D2635-E434-4F53-DD83-A8662775593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0607808"/>
      </p:ext>
    </p:extLst>
  </p:cSld>
  <p:clrMapOvr>
    <a:masterClrMapping/>
  </p:clrMapOvr>
  <p:transition spd="slow">
    <p:wip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ABF74E3-F9AA-DA43-C3AC-A9B13462EB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78595B1-A3D1-D652-52A3-034BCA0CD74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391798"/>
      </p:ext>
    </p:extLst>
  </p:cSld>
  <p:clrMapOvr>
    <a:masterClrMapping/>
  </p:clrMapOvr>
  <p:transition spd="slow">
    <p:wip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B29AFE0-4B69-999F-8584-5C17BB7A27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BC26233-E78A-3532-9AE7-5B02E227C58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3910800"/>
      </p:ext>
    </p:extLst>
  </p:cSld>
  <p:clrMapOvr>
    <a:masterClrMapping/>
  </p:clrMapOvr>
  <p:transition spd="slow">
    <p:wip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8E61C94-B926-4531-9722-2F844AA321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AD1AC52-C10B-9E5A-5122-5B1A3203635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5642333"/>
      </p:ext>
    </p:extLst>
  </p:cSld>
  <p:clrMapOvr>
    <a:masterClrMapping/>
  </p:clrMapOvr>
  <p:transition spd="slow">
    <p:wip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F0D930F-2812-1335-3CC1-2C305CCFC8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Problems and Algorithms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D27195F-4867-DA8E-E90F-3ADF2DCF97B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6844546"/>
      </p:ext>
    </p:extLst>
  </p:cSld>
  <p:clrMapOvr>
    <a:masterClrMapping/>
  </p:clrMapOvr>
  <p:transition spd="slow">
    <p:wip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1CD9592-D45D-9E86-FBE3-F51E2ED1F9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Algorithms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300B0F5-0DE8-60F6-A7AD-6C3DC1DDCCE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8787109"/>
      </p:ext>
    </p:extLst>
  </p:cSld>
  <p:clrMapOvr>
    <a:masterClrMapping/>
  </p:clrMapOvr>
  <p:transition spd="slow">
    <p:wip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F4DB6A6-63E9-F91F-E1D7-DA932168CB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History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A5BAD67-A1CC-260B-D87A-BA40B6187D0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162199"/>
      </p:ext>
    </p:extLst>
  </p:cSld>
  <p:clrMapOvr>
    <a:masterClrMapping/>
  </p:clrMapOvr>
  <p:transition spd="slow">
    <p:wip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CF3D0E8-A4AA-2130-6B14-42A1B0AFD0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History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162E174-01A0-5D26-3D9C-0DDCB1ED748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2476583"/>
      </p:ext>
    </p:extLst>
  </p:cSld>
  <p:clrMapOvr>
    <a:masterClrMapping/>
  </p:clrMapOvr>
  <p:transition spd="slow">
    <p:wip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86C79F6-A9DC-B8C6-1D53-7639645AE2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Algorithm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4C6E2F8-DD1B-16E2-B281-7871A394863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6788847"/>
      </p:ext>
    </p:extLst>
  </p:cSld>
  <p:clrMapOvr>
    <a:masterClrMapping/>
  </p:clrMapOvr>
  <p:transition spd="slow">
    <p:wip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A2C6859-C40A-B05C-A40E-CF4C3F5690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Specifying Algorithms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0F36406-FA27-09EE-C5E5-161B103AC9F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3021490"/>
      </p:ext>
    </p:extLst>
  </p:cSld>
  <p:clrMapOvr>
    <a:masterClrMapping/>
  </p:clrMapOvr>
  <p:transition spd="slow">
    <p:wip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A834651-F661-D39E-BF9A-C409E45B13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Properties of Algorithms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657E6C6-32A8-D19B-66A7-B7BEE428ED0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9507222"/>
      </p:ext>
    </p:extLst>
  </p:cSld>
  <p:clrMapOvr>
    <a:masterClrMapping/>
  </p:clrMapOvr>
  <p:transition spd="slow">
    <p:wip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3600801-E162-BDC8-18BA-A8C484AC25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Searching Problems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CB4128E-F4CA-FA1B-D195-ED3EDED51DC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8311848"/>
      </p:ext>
    </p:extLst>
  </p:cSld>
  <p:clrMapOvr>
    <a:masterClrMapping/>
  </p:clrMapOvr>
  <p:transition spd="slow">
    <p:wip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E15657-F471-61B1-65FD-40C1A6951A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Linear vs Binary Search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A5FA6AB-6D6E-B686-A8FE-BDFEFAE9F43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>
                <a:hlinkClick r:id="rId2"/>
              </a:rPr>
              <a:t>https://www.youtube.com/watch?v=YzT8zDPihmc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38468254"/>
      </p:ext>
    </p:extLst>
  </p:cSld>
  <p:clrMapOvr>
    <a:masterClrMapping/>
  </p:clrMapOvr>
  <p:transition spd="slow">
    <p:wip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66756B3-508E-C2C9-2E15-889DA6CC16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Linear Search Algorithm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0B3C88C-F29B-4C10-BFBD-200564CDB02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2011954"/>
      </p:ext>
    </p:extLst>
  </p:cSld>
  <p:clrMapOvr>
    <a:masterClrMapping/>
  </p:clrMapOvr>
  <p:transition spd="slow">
    <p:wip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CB74AC0-3DC7-C1E2-5D15-E9CFEDE7F1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Binary Search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9821F33-0AC9-4C88-E71D-D522B94AB1A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5098465"/>
      </p:ext>
    </p:extLst>
  </p:cSld>
  <p:clrMapOvr>
    <a:masterClrMapping/>
  </p:clrMapOvr>
  <p:transition spd="slow">
    <p:wip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BF80A5E-87F7-29F7-51B3-DE83659410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Binary Search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64AF60B-EF03-F4DB-1967-63E603B88B6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1463401"/>
      </p:ext>
    </p:extLst>
  </p:cSld>
  <p:clrMapOvr>
    <a:masterClrMapping/>
  </p:clrMapOvr>
  <p:transition spd="slow">
    <p:wip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9AFADCE-5099-B0D9-0326-0B781FE674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Linear Search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30E6502-C42E-502E-5005-1B138A101FD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6391781"/>
      </p:ext>
    </p:extLst>
  </p:cSld>
  <p:clrMapOvr>
    <a:masterClrMapping/>
  </p:clrMapOvr>
  <p:transition spd="slow">
    <p:wip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FFFE207-39F4-4E2B-92AA-50694073AD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Linear Search vs Binary Search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431974C-601A-8F2F-347D-3209056E21F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1222879"/>
      </p:ext>
    </p:extLst>
  </p:cSld>
  <p:clrMapOvr>
    <a:masterClrMapping/>
  </p:clrMapOvr>
  <p:transition spd="slow">
    <p:wipe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6E7034E-2DF2-5DF9-B6B9-E1683D1358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Binary Search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C17DC0E-F969-BD7D-7129-6AC4DF3BB58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1468715"/>
      </p:ext>
    </p:extLst>
  </p:cSld>
  <p:clrMapOvr>
    <a:masterClrMapping/>
  </p:clrMapOvr>
  <p:transition spd="slow">
    <p:wipe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DD017CC-985B-8AEA-8FF1-5DEB9FDD18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3468191-86C5-9117-DABF-D59746376F9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6250970"/>
      </p:ext>
    </p:extLst>
  </p:cSld>
  <p:clrMapOvr>
    <a:masterClrMapping/>
  </p:clrMapOvr>
  <p:transition spd="slow">
    <p:wipe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72300CE-89C7-8387-9DA4-EDC4883E04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Linear vs Binary Search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292B249-7E2F-11F3-B4D3-EDF17F6A368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4774818"/>
      </p:ext>
    </p:extLst>
  </p:cSld>
  <p:clrMapOvr>
    <a:masterClrMapping/>
  </p:clrMapOvr>
  <p:transition spd="slow">
    <p:wipe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4398BF9-7AA6-C569-1F5F-D438D69D6B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Logarithm function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BD7716B-293C-020F-78B0-51354D318D8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7749215"/>
      </p:ext>
    </p:extLst>
  </p:cSld>
  <p:clrMapOvr>
    <a:masterClrMapping/>
  </p:clrMapOvr>
  <p:transition spd="slow">
    <p:wipe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21B0D36-A728-69C7-9EC1-0548AF81B6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D1B23B4-61E1-479B-7392-DDA7C91B19E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3935584"/>
      </p:ext>
    </p:extLst>
  </p:cSld>
  <p:clrMapOvr>
    <a:masterClrMapping/>
  </p:clrMapOvr>
  <p:transition spd="slow">
    <p:wipe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2593DD9-8455-2DC1-A347-4F2F1699EE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Sorting Algorithm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E2D9470-E4F0-B3B2-43C8-5E76F55C9EB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849930"/>
      </p:ext>
    </p:extLst>
  </p:cSld>
  <p:clrMapOvr>
    <a:masterClrMapping/>
  </p:clrMapOvr>
  <p:transition spd="slow">
    <p:wipe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9DC5BF-4E2A-F936-5CD2-B19CC64DBA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Bubble sort</a:t>
            </a: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74D4BEA3-C03B-4668-F21C-B5F9070F0A9A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1478" y="1726746"/>
            <a:ext cx="5674180" cy="34045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B5CF7B2A-56A8-5632-5672-10A766807D48}"/>
              </a:ext>
            </a:extLst>
          </p:cNvPr>
          <p:cNvSpPr txBox="1"/>
          <p:nvPr/>
        </p:nvSpPr>
        <p:spPr>
          <a:xfrm>
            <a:off x="764721" y="6035775"/>
            <a:ext cx="9086850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100" dirty="0"/>
              <a:t>https://upload.wikimedia.org/wikipedia/commons/c/c8/Bubble-sort-example-300px.gif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96620061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E9BC7D-BFB7-72C4-E9FA-0794989C2F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Bubble Sort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73CE0B3-84D1-CC6D-FED5-7E26C7D15FF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>
                <a:hlinkClick r:id="rId2"/>
              </a:rPr>
              <a:t>https://www.youtube.com/watch?v=14La4BKNoqc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87373916"/>
      </p:ext>
    </p:extLst>
  </p:cSld>
  <p:clrMapOvr>
    <a:masterClrMapping/>
  </p:clrMapOvr>
  <p:transition spd="slow">
    <p:wipe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FC6EDED-C181-12AA-64E3-F5E41D0B95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Bubble Sort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21A3187-DB1D-44C6-CA8B-1CFDB58ED23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81324"/>
      </p:ext>
    </p:extLst>
  </p:cSld>
  <p:clrMapOvr>
    <a:masterClrMapping/>
  </p:clrMapOvr>
  <p:transition spd="slow">
    <p:wipe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F6C003-A402-C615-E9F5-C1D1477605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Selection Sort</a:t>
            </a:r>
          </a:p>
        </p:txBody>
      </p:sp>
      <p:pic>
        <p:nvPicPr>
          <p:cNvPr id="2050" name="Picture 2" descr="Insertion Sort, Selection Sort, and Bubble Sort | by Sharad Satsangi |  Medium">
            <a:extLst>
              <a:ext uri="{FF2B5EF4-FFF2-40B4-BE49-F238E27FC236}">
                <a16:creationId xmlns:a16="http://schemas.microsoft.com/office/drawing/2014/main" id="{1D99A6B2-DF91-871C-E9A0-96FA635F13D2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62250" y="1767681"/>
            <a:ext cx="6667500" cy="381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39320705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210517-4B15-D34D-7F78-A51C4E5D1B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Selection Sort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FC31925-0D01-EC9E-68A3-F1CE322C2808}"/>
              </a:ext>
            </a:extLst>
          </p:cNvPr>
          <p:cNvSpPr txBox="1"/>
          <p:nvPr/>
        </p:nvSpPr>
        <p:spPr>
          <a:xfrm>
            <a:off x="598714" y="6078781"/>
            <a:ext cx="6096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>
                <a:solidFill>
                  <a:schemeClr val="tx1"/>
                </a:solidFill>
                <a:hlinkClick r:id="rId2"/>
              </a:rPr>
              <a:t>https://www.youtube.com/watch?v=0-W8OEwLebQ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04A8259-49CA-1072-4BD6-B57A8E32672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7050398"/>
      </p:ext>
    </p:extLst>
  </p:cSld>
  <p:clrMapOvr>
    <a:masterClrMapping/>
  </p:clrMapOvr>
  <p:transition spd="slow">
    <p:wipe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3A72D42-F5B6-7B81-F3D3-9B5D43B943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Insertion Sort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4435244-DD28-CF08-84EE-65BB695821A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3111262"/>
      </p:ext>
    </p:extLst>
  </p:cSld>
  <p:clrMapOvr>
    <a:masterClrMapping/>
  </p:clrMapOvr>
  <p:transition spd="slow">
    <p:wipe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ED106C-A807-7E75-9924-B341AC7CCF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Insertion Sort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AA8817B-6F36-3163-E6C0-B33CF945AD9B}"/>
              </a:ext>
            </a:extLst>
          </p:cNvPr>
          <p:cNvSpPr txBox="1"/>
          <p:nvPr/>
        </p:nvSpPr>
        <p:spPr>
          <a:xfrm>
            <a:off x="914400" y="5913636"/>
            <a:ext cx="609600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/>
              <a:t>https://blog.devgenius.io/insertion-sort-algorithm-c8c6aee65c8c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1B2C0DB-4659-967A-4F41-909C1A83E718}"/>
              </a:ext>
            </a:extLst>
          </p:cNvPr>
          <p:cNvSpPr txBox="1"/>
          <p:nvPr/>
        </p:nvSpPr>
        <p:spPr>
          <a:xfrm>
            <a:off x="914400" y="1344033"/>
            <a:ext cx="9307286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0" i="0" dirty="0">
                <a:solidFill>
                  <a:srgbClr val="242424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2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Step 1 </a:t>
            </a:r>
            <a:r>
              <a:rPr lang="en-US" sz="2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200" b="0" i="0" dirty="0">
                <a:solidFill>
                  <a:srgbClr val="242424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Divide this array into two part :- Sorted Array and Unsorted Array 👍 </a:t>
            </a:r>
            <a:endParaRPr lang="en-US" sz="2200" dirty="0">
              <a:solidFill>
                <a:srgbClr val="242424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/>
            <a:r>
              <a:rPr lang="en-US" sz="2200" b="0" i="0" dirty="0">
                <a:solidFill>
                  <a:srgbClr val="242424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Note : First element of the array is always sorted 🤪</a:t>
            </a:r>
          </a:p>
        </p:txBody>
      </p:sp>
      <p:sp>
        <p:nvSpPr>
          <p:cNvPr id="22" name="Content Placeholder 21">
            <a:extLst>
              <a:ext uri="{FF2B5EF4-FFF2-40B4-BE49-F238E27FC236}">
                <a16:creationId xmlns:a16="http://schemas.microsoft.com/office/drawing/2014/main" id="{C620B750-C843-7251-0B04-60C70BF0102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98714" y="1124623"/>
            <a:ext cx="11114138" cy="4514178"/>
          </a:xfrm>
        </p:spPr>
        <p:txBody>
          <a:bodyPr/>
          <a:lstStyle/>
          <a:p>
            <a:endParaRPr lang="en-US" dirty="0"/>
          </a:p>
        </p:txBody>
      </p:sp>
      <p:pic>
        <p:nvPicPr>
          <p:cNvPr id="4098" name="Picture 2">
            <a:extLst>
              <a:ext uri="{FF2B5EF4-FFF2-40B4-BE49-F238E27FC236}">
                <a16:creationId xmlns:a16="http://schemas.microsoft.com/office/drawing/2014/main" id="{EE6A05A7-A175-19AA-4285-AC2798C0EA8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5743"/>
          <a:stretch/>
        </p:blipFill>
        <p:spPr bwMode="auto">
          <a:xfrm>
            <a:off x="815775" y="2113474"/>
            <a:ext cx="10287000" cy="37212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60921612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ED106C-A807-7E75-9924-B341AC7CCF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Insertion Sort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AA8817B-6F36-3163-E6C0-B33CF945AD9B}"/>
              </a:ext>
            </a:extLst>
          </p:cNvPr>
          <p:cNvSpPr txBox="1"/>
          <p:nvPr/>
        </p:nvSpPr>
        <p:spPr>
          <a:xfrm>
            <a:off x="914400" y="5913636"/>
            <a:ext cx="609600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/>
              <a:t>https://blog.devgenius.io/insertion-sort-algorithm-c8c6aee65c8c</a:t>
            </a:r>
          </a:p>
        </p:txBody>
      </p:sp>
      <p:pic>
        <p:nvPicPr>
          <p:cNvPr id="2054" name="Picture 6">
            <a:extLst>
              <a:ext uri="{FF2B5EF4-FFF2-40B4-BE49-F238E27FC236}">
                <a16:creationId xmlns:a16="http://schemas.microsoft.com/office/drawing/2014/main" id="{A27E4E2D-2435-3889-12DF-F1F120E9927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" b="17099"/>
          <a:stretch/>
        </p:blipFill>
        <p:spPr bwMode="auto">
          <a:xfrm>
            <a:off x="952500" y="1420537"/>
            <a:ext cx="10287000" cy="48008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8611CF05-D8D9-CC5E-5851-585D837318D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92061" y="1124140"/>
            <a:ext cx="11233704" cy="5097273"/>
          </a:xfrm>
        </p:spPr>
        <p:txBody>
          <a:bodyPr/>
          <a:lstStyle/>
          <a:p>
            <a:r>
              <a:rPr lang="en-US" b="1" dirty="0">
                <a:solidFill>
                  <a:schemeClr val="accent5">
                    <a:lumMod val="75000"/>
                  </a:schemeClr>
                </a:solidFill>
              </a:rPr>
              <a:t>Step 2 </a:t>
            </a:r>
            <a:r>
              <a:rPr lang="en-US" dirty="0"/>
              <a:t>: Store the first element of unsorted array in a constant (Name of constant : key)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E511A024-7543-BB41-CB73-DB6BECF12BC2}"/>
              </a:ext>
            </a:extLst>
          </p:cNvPr>
          <p:cNvSpPr txBox="1"/>
          <p:nvPr/>
        </p:nvSpPr>
        <p:spPr>
          <a:xfrm>
            <a:off x="1066800" y="6066036"/>
            <a:ext cx="609600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/>
              <a:t>https://blog.devgenius.io/insertion-sort-algorithm-c8c6aee65c8c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069801446"/>
      </p:ext>
    </p:extLst>
  </p:cSld>
  <p:clrMapOvr>
    <a:masterClrMapping/>
  </p:clrMapOvr>
  <p:transition spd="slow">
    <p:wipe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ED106C-A807-7E75-9924-B341AC7CCF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Insertion Sort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AA8817B-6F36-3163-E6C0-B33CF945AD9B}"/>
              </a:ext>
            </a:extLst>
          </p:cNvPr>
          <p:cNvSpPr txBox="1"/>
          <p:nvPr/>
        </p:nvSpPr>
        <p:spPr>
          <a:xfrm>
            <a:off x="914400" y="5913636"/>
            <a:ext cx="609600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/>
              <a:t>https://blog.devgenius.io/insertion-sort-algorithm-c8c6aee65c8c</a:t>
            </a:r>
          </a:p>
        </p:txBody>
      </p:sp>
      <p:pic>
        <p:nvPicPr>
          <p:cNvPr id="5126" name="Picture 6">
            <a:extLst>
              <a:ext uri="{FF2B5EF4-FFF2-40B4-BE49-F238E27FC236}">
                <a16:creationId xmlns:a16="http://schemas.microsoft.com/office/drawing/2014/main" id="{911DA9D4-53A0-2D64-7259-D3AE20C79A4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270"/>
          <a:stretch/>
        </p:blipFill>
        <p:spPr bwMode="auto">
          <a:xfrm>
            <a:off x="952500" y="1001484"/>
            <a:ext cx="10287000" cy="53122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4" name="TextBox 53">
            <a:extLst>
              <a:ext uri="{FF2B5EF4-FFF2-40B4-BE49-F238E27FC236}">
                <a16:creationId xmlns:a16="http://schemas.microsoft.com/office/drawing/2014/main" id="{B2399723-99DD-5ED3-3603-DE1D36EEAF3F}"/>
              </a:ext>
            </a:extLst>
          </p:cNvPr>
          <p:cNvSpPr txBox="1"/>
          <p:nvPr/>
        </p:nvSpPr>
        <p:spPr>
          <a:xfrm>
            <a:off x="1066800" y="6066036"/>
            <a:ext cx="609600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/>
              <a:t>https://blog.devgenius.io/insertion-sort-algorithm-c8c6aee65c8c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39491722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ED106C-A807-7E75-9924-B341AC7CCF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Insertion Sort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D14DBEB2-CD0A-BA82-810D-8AAE3B0652DD}"/>
              </a:ext>
            </a:extLst>
          </p:cNvPr>
          <p:cNvSpPr txBox="1"/>
          <p:nvPr/>
        </p:nvSpPr>
        <p:spPr>
          <a:xfrm>
            <a:off x="604157" y="6114793"/>
            <a:ext cx="615042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>
                <a:hlinkClick r:id="rId4"/>
              </a:rPr>
              <a:t>https://www.youtube.com/watch?v=EdIKIf9mHk0</a:t>
            </a:r>
            <a:endParaRPr 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512367606"/>
      </p:ext>
    </p:extLst>
  </p:cSld>
  <p:clrMapOvr>
    <a:masterClrMapping/>
  </p:clrMapOvr>
  <p:transition spd="slow">
    <p:wipe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91BC07-534A-CA43-1B6D-EB6CE96063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Merge Sort</a:t>
            </a:r>
          </a:p>
        </p:txBody>
      </p:sp>
      <p:pic>
        <p:nvPicPr>
          <p:cNvPr id="8194" name="Picture 2" descr="Will Rosenbaum | MergeSort Animation">
            <a:extLst>
              <a:ext uri="{FF2B5EF4-FFF2-40B4-BE49-F238E27FC236}">
                <a16:creationId xmlns:a16="http://schemas.microsoft.com/office/drawing/2014/main" id="{82F7A1B9-64CE-8CF0-BD86-440CBC7B47BD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8030" y="1123950"/>
            <a:ext cx="8155940" cy="50974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6FF3B4E8-EA25-3FA3-1C3B-B77A77451577}"/>
              </a:ext>
            </a:extLst>
          </p:cNvPr>
          <p:cNvSpPr txBox="1"/>
          <p:nvPr/>
        </p:nvSpPr>
        <p:spPr>
          <a:xfrm>
            <a:off x="816429" y="6067524"/>
            <a:ext cx="609600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/>
              <a:t>https://willrosenbaum.com/blog/2022/merge-sort/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32880344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31BDD5-59D3-C4ED-B63B-2291F2CAC8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Merge Sort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21998403-05A2-DE1C-074A-1D054A744C8A}"/>
              </a:ext>
            </a:extLst>
          </p:cNvPr>
          <p:cNvSpPr txBox="1"/>
          <p:nvPr/>
        </p:nvSpPr>
        <p:spPr>
          <a:xfrm>
            <a:off x="500743" y="6188144"/>
            <a:ext cx="609600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/>
              <a:t>https://www.youtube.com/watch?v=dENca26N6V4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0990728-E15F-DDDD-791D-2CA8C9C1206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7742247"/>
      </p:ext>
    </p:extLst>
  </p:cSld>
  <p:clrMapOvr>
    <a:masterClrMapping/>
  </p:clrMapOvr>
  <p:transition spd="slow">
    <p:wipe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87F68CF-99FA-8CC6-B027-447D9BED2C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Using Timer 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0553CDB-515E-40EB-98D1-B4BB201C43D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6030207"/>
      </p:ext>
    </p:extLst>
  </p:cSld>
  <p:clrMapOvr>
    <a:masterClrMapping/>
  </p:clrMapOvr>
  <p:transition spd="slow">
    <p:wipe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9AB475A-9279-C540-3162-750DD15663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Use your stopwatch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2EB59C4-7724-9DA7-1375-9A33184BC3B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4204529"/>
      </p:ext>
    </p:extLst>
  </p:cSld>
  <p:clrMapOvr>
    <a:masterClrMapping/>
  </p:clrMapOvr>
  <p:transition spd="slow">
    <p:wipe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FF8864C-720F-D3BF-897E-6BD1AA298B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Why?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8E71CC0-CB73-77E3-F6F0-555FF1A2C3E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3896871"/>
      </p:ext>
    </p:extLst>
  </p:cSld>
  <p:clrMapOvr>
    <a:masterClrMapping/>
  </p:clrMapOvr>
  <p:transition spd="slow">
    <p:wipe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9F12F1E-E6E6-2D7F-DEE4-BD80FCC34B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How Can I Measure Efficiency of An algorithm?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385FA5A-7B5D-514A-7100-596A2149FE3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7176905"/>
      </p:ext>
    </p:extLst>
  </p:cSld>
  <p:clrMapOvr>
    <a:masterClrMapping/>
  </p:clrMapOvr>
  <p:transition spd="slow">
    <p:wipe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2E13B20-9D20-D4A8-543A-4F2B98BAF6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Recap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82EF321-BF8B-9392-ED95-30F03C0317C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9883959"/>
      </p:ext>
    </p:extLst>
  </p:cSld>
  <p:clrMapOvr>
    <a:masterClrMapping/>
  </p:clrMapOvr>
  <p:transition spd="slow">
    <p:wipe/>
  </p:transition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6D15E18-00F5-096D-51B5-22F51E1CA2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4ACDB69-4C8B-2225-DB4E-E2129CE1C0A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8842004"/>
      </p:ext>
    </p:extLst>
  </p:cSld>
  <p:clrMapOvr>
    <a:masterClrMapping/>
  </p:clrMapOvr>
  <p:transition spd="slow">
    <p:wipe/>
  </p:transition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293C3D2-7AAB-D6F5-4872-8A4A9986DE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91594B3-4B99-A1B4-2826-8E8A58CEC62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1999883"/>
      </p:ext>
    </p:extLst>
  </p:cSld>
  <p:clrMapOvr>
    <a:masterClrMapping/>
  </p:clrMapOvr>
  <p:transition spd="slow">
    <p:wipe/>
  </p:transition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63E0321-24C0-239E-D862-AAEF933BE4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72BCB7F-FDF9-5939-4C89-8455F947219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7904985"/>
      </p:ext>
    </p:extLst>
  </p:cSld>
  <p:clrMapOvr>
    <a:masterClrMapping/>
  </p:clrMapOvr>
  <p:transition spd="slow">
    <p:wipe/>
  </p:transition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7388FEA-5844-42E3-8A7F-7669C22A6A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2E385B2-B1D3-A3D4-1A52-A208BADEB93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7083422"/>
      </p:ext>
    </p:extLst>
  </p:cSld>
  <p:clrMapOvr>
    <a:masterClrMapping/>
  </p:clrMapOvr>
  <p:transition spd="slow">
    <p:wipe/>
  </p:transition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567F3B5-DF88-81DE-B6B6-586980A2D0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C637764-5C16-1DFA-7826-B0E385CC944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3471144"/>
      </p:ext>
    </p:extLst>
  </p:cSld>
  <p:clrMapOvr>
    <a:masterClrMapping/>
  </p:clrMapOvr>
  <p:transition spd="slow">
    <p:wipe/>
  </p:transition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9D2936F-E229-6A07-6918-5DA7CD378D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B04257D-9098-55FE-F039-0658E1D59DD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9225635"/>
      </p:ext>
    </p:extLst>
  </p:cSld>
  <p:clrMapOvr>
    <a:masterClrMapping/>
  </p:clrMapOvr>
  <p:transition spd="slow">
    <p:wipe/>
  </p:transition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136A7F6-55EC-A77A-C399-F1216DACFD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Choose sort algorithm(part of the iterations)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9C26188-3855-BA25-8B85-AA3DB6AFA68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7958403"/>
      </p:ext>
    </p:extLst>
  </p:cSld>
  <p:clrMapOvr>
    <a:masterClrMapping/>
  </p:clrMapOvr>
  <p:transition spd="slow">
    <p:wipe/>
  </p:transition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B95D7FF-D026-7485-3498-F3645953C8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Choose sort algorithm(part of the iterations)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3F4800D-9BC2-9D9E-97BF-03B9D611809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6604233"/>
      </p:ext>
    </p:extLst>
  </p:cSld>
  <p:clrMapOvr>
    <a:masterClrMapping/>
  </p:clrMapOvr>
  <p:transition spd="slow">
    <p:wipe/>
  </p:transition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8D9870D-962C-87EA-C5A3-92BB6EC67B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Choose sort algorithm(part of the iterations)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D1D67A7-79E9-5FCD-7EAA-812ECC2DABA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5973460"/>
      </p:ext>
    </p:extLst>
  </p:cSld>
  <p:clrMapOvr>
    <a:masterClrMapping/>
  </p:clrMapOvr>
  <p:transition spd="slow">
    <p:wipe/>
  </p:transition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CD0C3AF-DD40-F783-D613-0A4F159960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Choose sort algorithm(part of the iterations)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1D7DB91-1DAF-AF1E-0C47-CCF615BF300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9075772"/>
      </p:ext>
    </p:extLst>
  </p:cSld>
  <p:clrMapOvr>
    <a:masterClrMapping/>
  </p:clrMapOvr>
  <p:transition spd="slow">
    <p:wipe/>
  </p:transition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0AA39D9-EE8C-E3E4-D03F-F61A815A32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Choose sort algorithm(part of the iterations)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D71D993-6530-A72E-6C5F-13468D1E883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5028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50">
        <p:wipe/>
      </p:transition>
    </mc:Choice>
    <mc:Fallback xmlns="">
      <p:transition>
        <p:wipe/>
      </p:transition>
    </mc:Fallback>
  </mc:AlternateContent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69626E3-94A1-FBCC-A4F4-E180AED03E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Choose sort algorithm(part of the iterations)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A8D65C4-F355-9A9C-053B-0CB6F327A32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80228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50">
        <p:wipe/>
      </p:transition>
    </mc:Choice>
    <mc:Fallback xmlns="">
      <p:transition>
        <p:wipe/>
      </p:transition>
    </mc:Fallback>
  </mc:AlternateContent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B5DE8A9-54CA-56FE-5904-F92EC78743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E64EFB8-8D27-FEA8-CE2E-C46E2081F2B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27724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50">
        <p:wipe/>
      </p:transition>
    </mc:Choice>
    <mc:Fallback xmlns="">
      <p:transition>
        <p:wipe/>
      </p:transition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0.4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0.6|28.7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4.6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9.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9.5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55.9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1fe439f8996bbb5173f0b001933cd488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208f29f65ba4ffe7cdf4371243d4ef35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SearchPropertie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earchProperties" ma:index="1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0" nillable="true" ma:displayName="Taxonomy Catch All Column" ma:hidden="true" ma:list="{2e7f495a-9f7b-4790-bf02-f985d85d70f5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391A02FB-6B93-4BCE-A900-AF3330CAE302}">
  <ds:schemaRefs>
    <ds:schemaRef ds:uri="http://schemas.microsoft.com/office/2006/metadata/properties"/>
    <ds:schemaRef ds:uri="http://schemas.microsoft.com/office/infopath/2007/PartnerControls"/>
    <ds:schemaRef ds:uri="49100919-8a76-4266-be0c-7dc583902cb4"/>
    <ds:schemaRef ds:uri="d13aca44-ef33-4cf4-9980-7f0b00e6eeb9"/>
  </ds:schemaRefs>
</ds:datastoreItem>
</file>

<file path=customXml/itemProps2.xml><?xml version="1.0" encoding="utf-8"?>
<ds:datastoreItem xmlns:ds="http://schemas.openxmlformats.org/officeDocument/2006/customXml" ds:itemID="{32144600-F9AE-4E8B-8926-A99746B6ABA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B0C81C94-6556-4E08-91E2-4A1F513191F3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6</TotalTime>
  <Words>335</Words>
  <Application>Microsoft Office PowerPoint</Application>
  <PresentationFormat>Widescreen</PresentationFormat>
  <Paragraphs>65</Paragraphs>
  <Slides>54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54</vt:i4>
      </vt:variant>
    </vt:vector>
  </HeadingPairs>
  <TitlesOfParts>
    <vt:vector size="60" baseType="lpstr">
      <vt:lpstr>Aptos</vt:lpstr>
      <vt:lpstr>Aptos Display</vt:lpstr>
      <vt:lpstr>Arial</vt:lpstr>
      <vt:lpstr>Calibri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Problems and Algorithms</vt:lpstr>
      <vt:lpstr>Algorithms</vt:lpstr>
      <vt:lpstr>History</vt:lpstr>
      <vt:lpstr>History</vt:lpstr>
      <vt:lpstr>Algorithm</vt:lpstr>
      <vt:lpstr>Specifying Algorithms</vt:lpstr>
      <vt:lpstr>Properties of Algorithms</vt:lpstr>
      <vt:lpstr>Searching Problems</vt:lpstr>
      <vt:lpstr>Linear vs Binary Search</vt:lpstr>
      <vt:lpstr>Linear Search Algorithm</vt:lpstr>
      <vt:lpstr>Binary Search</vt:lpstr>
      <vt:lpstr>Binary Search</vt:lpstr>
      <vt:lpstr>Linear Search</vt:lpstr>
      <vt:lpstr>Linear Search vs Binary Search</vt:lpstr>
      <vt:lpstr>Binary Search</vt:lpstr>
      <vt:lpstr>Quiz</vt:lpstr>
      <vt:lpstr>Linear vs Binary Search</vt:lpstr>
      <vt:lpstr>Logarithm function</vt:lpstr>
      <vt:lpstr>Quiz</vt:lpstr>
      <vt:lpstr>Sorting Algorithm</vt:lpstr>
      <vt:lpstr>Bubble sort</vt:lpstr>
      <vt:lpstr>Bubble Sort</vt:lpstr>
      <vt:lpstr>Bubble Sort</vt:lpstr>
      <vt:lpstr>Selection Sort</vt:lpstr>
      <vt:lpstr>Selection Sort</vt:lpstr>
      <vt:lpstr>Insertion Sort</vt:lpstr>
      <vt:lpstr>Insertion Sort</vt:lpstr>
      <vt:lpstr>Insertion Sort</vt:lpstr>
      <vt:lpstr>Insertion Sort</vt:lpstr>
      <vt:lpstr>Insertion Sort</vt:lpstr>
      <vt:lpstr>Merge Sort</vt:lpstr>
      <vt:lpstr>Merge Sort</vt:lpstr>
      <vt:lpstr>Using Timer </vt:lpstr>
      <vt:lpstr>Use your stopwatch</vt:lpstr>
      <vt:lpstr>Why?</vt:lpstr>
      <vt:lpstr>How Can I Measure Efficiency of An algorithm?</vt:lpstr>
      <vt:lpstr>Recap</vt:lpstr>
      <vt:lpstr>Quiz</vt:lpstr>
      <vt:lpstr>Quiz</vt:lpstr>
      <vt:lpstr>Quiz</vt:lpstr>
      <vt:lpstr>Quiz</vt:lpstr>
      <vt:lpstr>Quiz</vt:lpstr>
      <vt:lpstr>Quiz</vt:lpstr>
      <vt:lpstr>Choose sort algorithm(part of the iterations)</vt:lpstr>
      <vt:lpstr>Choose sort algorithm(part of the iterations)</vt:lpstr>
      <vt:lpstr>Choose sort algorithm(part of the iterations)</vt:lpstr>
      <vt:lpstr>Choose sort algorithm(part of the iterations)</vt:lpstr>
      <vt:lpstr>Choose sort algorithm(part of the iterations)</vt:lpstr>
      <vt:lpstr>Choose sort algorithm(part of the iterations)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ShahiraAhmed</dc:creator>
  <cp:lastModifiedBy>ShahiraAhmed</cp:lastModifiedBy>
  <cp:revision>6</cp:revision>
  <dcterms:created xsi:type="dcterms:W3CDTF">2025-07-11T20:25:40Z</dcterms:created>
  <dcterms:modified xsi:type="dcterms:W3CDTF">2025-07-20T11:36:35Z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