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wma" ContentType="audio/x-ms-wma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480" r:id="rId2"/>
    <p:sldId id="303" r:id="rId3"/>
    <p:sldId id="313" r:id="rId4"/>
    <p:sldId id="276" r:id="rId5"/>
    <p:sldId id="256" r:id="rId6"/>
    <p:sldId id="481" r:id="rId7"/>
    <p:sldId id="306" r:id="rId8"/>
    <p:sldId id="483" r:id="rId9"/>
    <p:sldId id="484" r:id="rId10"/>
    <p:sldId id="482" r:id="rId11"/>
    <p:sldId id="34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256"/>
            <p14:sldId id="481"/>
            <p14:sldId id="306"/>
            <p14:sldId id="483"/>
            <p14:sldId id="484"/>
            <p14:sldId id="48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6" d="100"/>
          <a:sy n="66" d="100"/>
        </p:scale>
        <p:origin x="8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=""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=""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  <p:sldLayoutId id="214748366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6.svg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4.png"/><Relationship Id="rId2" Type="http://schemas.openxmlformats.org/officeDocument/2006/relationships/audio" Target="../media/media3.wma"/><Relationship Id="rId1" Type="http://schemas.microsoft.com/office/2007/relationships/media" Target="../media/media3.wma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audio" Target="../media/media4.wma"/><Relationship Id="rId1" Type="http://schemas.microsoft.com/office/2007/relationships/media" Target="../media/media4.wma"/><Relationship Id="rId5" Type="http://schemas.openxmlformats.org/officeDocument/2006/relationships/image" Target="../media/image4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wma"/><Relationship Id="rId1" Type="http://schemas.microsoft.com/office/2007/relationships/media" Target="../media/media5.wma"/><Relationship Id="rId5" Type="http://schemas.openxmlformats.org/officeDocument/2006/relationships/image" Target="../media/image4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wma"/><Relationship Id="rId1" Type="http://schemas.microsoft.com/office/2007/relationships/media" Target="../media/media6.wma"/><Relationship Id="rId6" Type="http://schemas.openxmlformats.org/officeDocument/2006/relationships/image" Target="../media/image4.png"/><Relationship Id="rId5" Type="http://schemas.openxmlformats.org/officeDocument/2006/relationships/image" Target="../media/image10.wmf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7.wma"/><Relationship Id="rId1" Type="http://schemas.microsoft.com/office/2007/relationships/media" Target="../media/media7.wma"/><Relationship Id="rId6" Type="http://schemas.openxmlformats.org/officeDocument/2006/relationships/image" Target="../media/image4.png"/><Relationship Id="rId5" Type="http://schemas.openxmlformats.org/officeDocument/2006/relationships/image" Target="../media/image9.png"/><Relationship Id="rId4" Type="http://schemas.openxmlformats.org/officeDocument/2006/relationships/image" Target="../media/image1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wma"/><Relationship Id="rId1" Type="http://schemas.microsoft.com/office/2007/relationships/media" Target="../media/media8.wma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9.wma"/><Relationship Id="rId1" Type="http://schemas.microsoft.com/office/2007/relationships/media" Target="../media/media9.wma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audio" Target="../media/media10.wma"/><Relationship Id="rId1" Type="http://schemas.microsoft.com/office/2007/relationships/media" Target="../media/media10.wma"/><Relationship Id="rId5" Type="http://schemas.openxmlformats.org/officeDocument/2006/relationships/image" Target="../media/image4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slideLayout" Target="../slideLayouts/slideLayout16.xml"/><Relationship Id="rId7" Type="http://schemas.openxmlformats.org/officeDocument/2006/relationships/image" Target="../media/image6.png"/><Relationship Id="rId2" Type="http://schemas.openxmlformats.org/officeDocument/2006/relationships/audio" Target="../media/media11.wma"/><Relationship Id="rId1" Type="http://schemas.microsoft.com/office/2007/relationships/media" Target="../media/media11.wma"/><Relationship Id="rId6" Type="http://schemas.openxmlformats.org/officeDocument/2006/relationships/image" Target="../media/image12.svg"/><Relationship Id="rId11" Type="http://schemas.openxmlformats.org/officeDocument/2006/relationships/image" Target="../media/image4.png"/><Relationship Id="rId5" Type="http://schemas.openxmlformats.org/officeDocument/2006/relationships/image" Target="../media/image12.png"/><Relationship Id="rId10" Type="http://schemas.openxmlformats.org/officeDocument/2006/relationships/image" Target="../media/image13.jp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=""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Noha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Adel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8545" y="2347846"/>
            <a:ext cx="559480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Business</a:t>
            </a: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=""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=""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79539" y="1455477"/>
            <a:ext cx="3273836" cy="3468925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391"/>
    </mc:Choice>
    <mc:Fallback>
      <p:transition spd="slow" advTm="193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=""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9480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Business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Noha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Adel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=""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21"/>
    </mc:Choice>
    <mc:Fallback>
      <p:transition spd="slow" advTm="180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3006329"/>
            <a:ext cx="8417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accent2">
                    <a:lumMod val="75000"/>
                  </a:schemeClr>
                </a:solidFill>
              </a:rPr>
              <a:t>International business</a:t>
            </a:r>
          </a:p>
          <a:p>
            <a:pPr lvl="1"/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Business that is carried out  across national borders</a:t>
            </a:r>
          </a:p>
          <a:p>
            <a:endParaRPr lang="en-US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420"/>
    </mc:Choice>
    <mc:Fallback>
      <p:transition spd="slow" advTm="294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1176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Description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Through 4 </a:t>
            </a:r>
            <a:r>
              <a:rPr lang="en-US" sz="2800" dirty="0"/>
              <a:t>credit </a:t>
            </a:r>
            <a:r>
              <a:rPr lang="en-US" sz="2800" dirty="0" smtClean="0"/>
              <a:t>hours a week , This </a:t>
            </a:r>
            <a:r>
              <a:rPr lang="en-US" sz="2800" dirty="0"/>
              <a:t>course explores key international business dimensions in terms of their core concepts, and highlights the business and social implications of these core concepts from the perspective of managers and public-policy makers. </a:t>
            </a:r>
            <a:endParaRPr lang="en-US" sz="2800" dirty="0" smtClean="0"/>
          </a:p>
          <a:p>
            <a:endParaRPr lang="en-US" sz="2800" dirty="0"/>
          </a:p>
          <a:p>
            <a:r>
              <a:rPr lang="en-US" sz="2800" dirty="0" smtClean="0"/>
              <a:t>The </a:t>
            </a:r>
            <a:r>
              <a:rPr lang="en-US" sz="2800" dirty="0"/>
              <a:t>course introduces students to international business “hot” topics such </a:t>
            </a:r>
            <a:r>
              <a:rPr lang="en-US" sz="2800" dirty="0" smtClean="0"/>
              <a:t>as:</a:t>
            </a:r>
            <a:endParaRPr lang="en-US" sz="28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1981"/>
    </mc:Choice>
    <mc:Fallback xmlns="">
      <p:transition advTm="1119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728530"/>
            <a:ext cx="841732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u="sng" dirty="0"/>
              <a:t>Week 1:</a:t>
            </a:r>
            <a:r>
              <a:rPr lang="en-US" sz="2000" dirty="0"/>
              <a:t>  Topic 1: </a:t>
            </a:r>
            <a:r>
              <a:rPr lang="en-US" sz="2000" dirty="0" smtClean="0"/>
              <a:t>Globalization</a:t>
            </a:r>
          </a:p>
          <a:p>
            <a:endParaRPr lang="en-US" sz="2000" dirty="0"/>
          </a:p>
          <a:p>
            <a:r>
              <a:rPr lang="en-US" sz="2000" b="1" u="sng" dirty="0"/>
              <a:t>Week 2:</a:t>
            </a:r>
            <a:r>
              <a:rPr lang="en-US" sz="2000" dirty="0"/>
              <a:t>  Topic 2: Ethics, Corporate Social Responsibility, and Sustainability</a:t>
            </a:r>
          </a:p>
          <a:p>
            <a:r>
              <a:rPr lang="en-US" sz="2000" dirty="0"/>
              <a:t>  </a:t>
            </a:r>
          </a:p>
          <a:p>
            <a:r>
              <a:rPr lang="en-US" sz="2000" b="1" u="sng" dirty="0"/>
              <a:t>Week 3:</a:t>
            </a:r>
            <a:r>
              <a:rPr lang="en-US" sz="2000" dirty="0"/>
              <a:t>  Topic 3: Differences in Culture</a:t>
            </a:r>
          </a:p>
          <a:p>
            <a:r>
              <a:rPr lang="en-US" sz="2000" dirty="0"/>
              <a:t> </a:t>
            </a:r>
          </a:p>
          <a:p>
            <a:r>
              <a:rPr lang="en-US" sz="2000" b="1" u="sng" dirty="0"/>
              <a:t>Week 4:</a:t>
            </a:r>
            <a:r>
              <a:rPr lang="en-US" sz="2000" dirty="0"/>
              <a:t>  Topic 4: International Trade Theory</a:t>
            </a:r>
          </a:p>
          <a:p>
            <a:r>
              <a:rPr lang="en-US" sz="2000" dirty="0"/>
              <a:t> </a:t>
            </a:r>
          </a:p>
          <a:p>
            <a:r>
              <a:rPr lang="en-US" sz="2000" b="1" u="sng" dirty="0"/>
              <a:t>Week 5:</a:t>
            </a:r>
            <a:r>
              <a:rPr lang="en-US" sz="2000" dirty="0"/>
              <a:t>  Regional Economic Integration</a:t>
            </a:r>
          </a:p>
          <a:p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528"/>
    </mc:Choice>
    <mc:Fallback xmlns="">
      <p:transition spd="slow" advTm="1785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728530"/>
            <a:ext cx="84173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u="sng" dirty="0"/>
              <a:t>Week 6:</a:t>
            </a:r>
            <a:r>
              <a:rPr lang="en-US" sz="2000" dirty="0"/>
              <a:t>  Foreign Direct </a:t>
            </a:r>
            <a:r>
              <a:rPr lang="en-US" sz="2000" dirty="0" smtClean="0"/>
              <a:t>Investment</a:t>
            </a:r>
          </a:p>
          <a:p>
            <a:endParaRPr lang="en-US" sz="2000" dirty="0"/>
          </a:p>
          <a:p>
            <a:r>
              <a:rPr lang="en-US" sz="2000" b="1" u="sng" dirty="0"/>
              <a:t>Week 7:</a:t>
            </a:r>
            <a:r>
              <a:rPr lang="en-US" sz="2000" dirty="0"/>
              <a:t>  International Opportunities</a:t>
            </a:r>
          </a:p>
          <a:p>
            <a:r>
              <a:rPr lang="en-US" sz="2000" dirty="0"/>
              <a:t> </a:t>
            </a:r>
          </a:p>
          <a:p>
            <a:r>
              <a:rPr lang="en-US" sz="2000" b="1" u="sng" dirty="0"/>
              <a:t>Week 8:</a:t>
            </a:r>
            <a:r>
              <a:rPr lang="en-US" sz="2000" u="sng" dirty="0"/>
              <a:t> </a:t>
            </a:r>
            <a:r>
              <a:rPr lang="en-US" sz="2000" dirty="0"/>
              <a:t>Entering Foreign Markets</a:t>
            </a:r>
          </a:p>
          <a:p>
            <a:r>
              <a:rPr lang="en-US" sz="2000" dirty="0"/>
              <a:t> </a:t>
            </a:r>
          </a:p>
          <a:p>
            <a:r>
              <a:rPr lang="en-US" sz="2000" b="1" u="sng" dirty="0"/>
              <a:t>Week 9:</a:t>
            </a:r>
            <a:r>
              <a:rPr lang="en-US" sz="2000" u="sng" dirty="0"/>
              <a:t> </a:t>
            </a:r>
            <a:r>
              <a:rPr lang="en-US" sz="2000" dirty="0"/>
              <a:t>International Human Resource Management</a:t>
            </a:r>
          </a:p>
          <a:p>
            <a:r>
              <a:rPr lang="en-US" sz="2000" dirty="0"/>
              <a:t> </a:t>
            </a:r>
          </a:p>
          <a:p>
            <a:r>
              <a:rPr lang="en-US" sz="2000" b="1" u="sng" dirty="0"/>
              <a:t>Week 10:</a:t>
            </a:r>
            <a:r>
              <a:rPr lang="en-US" sz="2000" dirty="0"/>
              <a:t> International Communication and Negotiation</a:t>
            </a:r>
          </a:p>
          <a:p>
            <a:r>
              <a:rPr lang="en-US" sz="2000" dirty="0"/>
              <a:t> </a:t>
            </a:r>
          </a:p>
          <a:p>
            <a:r>
              <a:rPr lang="en-US" sz="2000" b="1" u="sng" dirty="0"/>
              <a:t>Week 11:</a:t>
            </a:r>
            <a:r>
              <a:rPr lang="en-US" sz="2000" dirty="0"/>
              <a:t> Managerial Leadership and Motivation in an International </a:t>
            </a:r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2" descr="C:\Users\Bob Stretch\AppData\Local\Microsoft\Windows\Temporary Internet Files\Content.IE5\118DJOWU\MCj0413598000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7800" y="1797662"/>
            <a:ext cx="2111375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63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1383"/>
    </mc:Choice>
    <mc:Fallback xmlns="">
      <p:transition spd="slow" advTm="2913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3711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/>
              <a:t>The main material and </a:t>
            </a:r>
            <a:r>
              <a:rPr lang="en-US" sz="2800" dirty="0" smtClean="0"/>
              <a:t>reference for the </a:t>
            </a:r>
            <a:r>
              <a:rPr lang="en-US" sz="2800" dirty="0"/>
              <a:t>course will be the textbook mentioned </a:t>
            </a:r>
            <a:r>
              <a:rPr lang="en-US" sz="2800" dirty="0" smtClean="0"/>
              <a:t> </a:t>
            </a:r>
          </a:p>
          <a:p>
            <a:pPr>
              <a:lnSpc>
                <a:spcPct val="120000"/>
              </a:lnSpc>
            </a:pPr>
            <a:endParaRPr lang="en-US" sz="28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sz="2800" dirty="0"/>
              <a:t>Lecture notes and slides are additional resources </a:t>
            </a:r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2E6BEE59-229C-AF4C-8168-45DB84D103B6}"/>
              </a:ext>
            </a:extLst>
          </p:cNvPr>
          <p:cNvSpPr/>
          <p:nvPr/>
        </p:nvSpPr>
        <p:spPr>
          <a:xfrm>
            <a:off x="6310823" y="4804209"/>
            <a:ext cx="525706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Kamal </a:t>
            </a:r>
            <a:r>
              <a:rPr lang="en-US" sz="2400" dirty="0" err="1">
                <a:solidFill>
                  <a:srgbClr val="FF0000"/>
                </a:solidFill>
              </a:rPr>
              <a:t>Fatehi</a:t>
            </a:r>
            <a:r>
              <a:rPr lang="en-US" sz="2400" dirty="0">
                <a:solidFill>
                  <a:srgbClr val="FF0000"/>
                </a:solidFill>
              </a:rPr>
              <a:t> &amp; </a:t>
            </a:r>
            <a:r>
              <a:rPr lang="en-US" sz="2400" dirty="0" err="1">
                <a:solidFill>
                  <a:srgbClr val="FF0000"/>
                </a:solidFill>
              </a:rPr>
              <a:t>Jeongho</a:t>
            </a:r>
            <a:r>
              <a:rPr lang="en-US" sz="2400" dirty="0">
                <a:solidFill>
                  <a:srgbClr val="FF0000"/>
                </a:solidFill>
              </a:rPr>
              <a:t> Choi:  International Business Management Succeeding in a Culturally Diverse World, Second Edition.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Textbook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 advTm="57642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Course Assessment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3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Weekly short Exam  for 8 marks  on ten weeks total 80%</a:t>
            </a:r>
          </a:p>
          <a:p>
            <a:pPr marL="0" indent="0">
              <a:buNone/>
            </a:pPr>
            <a:endParaRPr lang="en-US" sz="32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r>
              <a:rPr lang="en-US" sz="3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Final Exam for 20 marks total 20%</a:t>
            </a:r>
          </a:p>
          <a:p>
            <a:pPr marL="0" indent="0">
              <a:buNone/>
            </a:pPr>
            <a:endParaRPr lang="en-US" sz="32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r>
              <a:rPr lang="en-US" sz="3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Attendance for the live lectures isn't obligatory, but it will be taken from attending  the short exams</a:t>
            </a:r>
          </a:p>
          <a:p>
            <a:pPr marL="0" indent="0">
              <a:buNone/>
            </a:pPr>
            <a:endParaRPr lang="en-US" sz="32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r>
              <a:rPr lang="en-US" sz="3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If the student is absent for 4 exams , he will be prevented from the final exam</a:t>
            </a:r>
          </a:p>
          <a:p>
            <a:pPr marL="0" indent="0">
              <a:buNone/>
            </a:pPr>
            <a:endParaRPr lang="en-US" sz="32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endParaRPr lang="en-US" sz="32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endParaRPr lang="en-US" sz="32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Notched Right Arrow 3"/>
          <p:cNvSpPr>
            <a:spLocks noChangeArrowheads="1"/>
          </p:cNvSpPr>
          <p:nvPr/>
        </p:nvSpPr>
        <p:spPr bwMode="auto">
          <a:xfrm rot="-5400000">
            <a:off x="7061200" y="1198787"/>
            <a:ext cx="4953000" cy="4800600"/>
          </a:xfrm>
          <a:prstGeom prst="notchedRightArrow">
            <a:avLst>
              <a:gd name="adj1" fmla="val 48074"/>
              <a:gd name="adj2" fmla="val 50001"/>
            </a:avLst>
          </a:prstGeom>
          <a:solidFill>
            <a:srgbClr val="92D050">
              <a:alpha val="18039"/>
            </a:srgbClr>
          </a:solidFill>
          <a:ln w="9525" algn="ctr">
            <a:solidFill>
              <a:srgbClr val="92D05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Ø"/>
              <a:defRPr sz="2400" b="1">
                <a:solidFill>
                  <a:srgbClr val="CC660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336699"/>
              </a:buClr>
              <a:buFont typeface="Times New Roman" panose="02020603050405020304" pitchFamily="18" charset="0"/>
              <a:buChar char="–"/>
              <a:defRPr sz="2200"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336699"/>
              </a:buClr>
              <a:buChar char="–"/>
              <a:defRPr sz="2000"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GB" sz="10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541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3640"/>
    </mc:Choice>
    <mc:Fallback xmlns="">
      <p:transition spd="slow" advTm="2336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/>
      </p:sp>
      <p:sp>
        <p:nvSpPr>
          <p:cNvPr id="3" name="TextBox 2"/>
          <p:cNvSpPr txBox="1"/>
          <p:nvPr/>
        </p:nvSpPr>
        <p:spPr>
          <a:xfrm>
            <a:off x="7358743" y="3585029"/>
            <a:ext cx="409302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Last chance to apologize from the </a:t>
            </a:r>
            <a:r>
              <a:rPr lang="en-US" sz="24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short exam </a:t>
            </a:r>
            <a:r>
              <a:rPr lang="en-US" sz="2400" dirty="0" smtClean="0">
                <a:solidFill>
                  <a:srgbClr val="FF0000"/>
                </a:solidFill>
              </a:rPr>
              <a:t>is before its ending time</a:t>
            </a:r>
          </a:p>
          <a:p>
            <a:endParaRPr lang="en-US" sz="2400" dirty="0">
              <a:solidFill>
                <a:srgbClr val="FF0000"/>
              </a:solidFill>
            </a:endParaRPr>
          </a:p>
          <a:p>
            <a:r>
              <a:rPr lang="en-US" sz="2400" dirty="0">
                <a:solidFill>
                  <a:srgbClr val="FF0000"/>
                </a:solidFill>
              </a:rPr>
              <a:t>Last chance to apologize from the </a:t>
            </a:r>
            <a:r>
              <a:rPr lang="en-US" sz="24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Final </a:t>
            </a:r>
            <a:r>
              <a:rPr lang="en-US" sz="2400" b="1" i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exam </a:t>
            </a:r>
            <a:r>
              <a:rPr lang="en-US" sz="2400" dirty="0">
                <a:solidFill>
                  <a:srgbClr val="FF0000"/>
                </a:solidFill>
              </a:rPr>
              <a:t>is </a:t>
            </a:r>
            <a:r>
              <a:rPr lang="en-US" sz="2400" dirty="0" smtClean="0">
                <a:solidFill>
                  <a:srgbClr val="FF0000"/>
                </a:solidFill>
              </a:rPr>
              <a:t>before the exam time with attached excuse </a:t>
            </a:r>
            <a:endParaRPr lang="en-US" sz="2400" dirty="0">
              <a:solidFill>
                <a:srgbClr val="FF0000"/>
              </a:solidFill>
            </a:endParaRPr>
          </a:p>
          <a:p>
            <a:endParaRPr lang="en-US" sz="2400" dirty="0" smtClean="0">
              <a:solidFill>
                <a:srgbClr val="FF0000"/>
              </a:solidFill>
            </a:endParaRPr>
          </a:p>
          <a:p>
            <a:endParaRPr lang="en-US" sz="2400" dirty="0">
              <a:solidFill>
                <a:srgbClr val="FF0000"/>
              </a:solidFill>
            </a:endParaRPr>
          </a:p>
          <a:p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58629" y="2815771"/>
            <a:ext cx="20900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Remember</a:t>
            </a:r>
            <a:endParaRPr lang="en-US" sz="32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434863" y="1646037"/>
            <a:ext cx="322943" cy="193899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120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!</a:t>
            </a:r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828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011"/>
    </mc:Choice>
    <mc:Fallback xmlns="">
      <p:transition spd="slow" advTm="770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179421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Learning Outcomes: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100986"/>
            <a:ext cx="10541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FontTx/>
              <a:buChar char="-"/>
            </a:pPr>
            <a:r>
              <a:rPr lang="en-US" sz="2800" dirty="0" smtClean="0"/>
              <a:t>Understand </a:t>
            </a:r>
            <a:r>
              <a:rPr lang="en-US" sz="2800" dirty="0"/>
              <a:t>the most widely used international business terms and concepts</a:t>
            </a:r>
            <a:r>
              <a:rPr lang="en-US" sz="2800" dirty="0" smtClean="0"/>
              <a:t>.</a:t>
            </a:r>
          </a:p>
          <a:p>
            <a:pPr marL="457200" lvl="0" indent="-457200">
              <a:buFontTx/>
              <a:buChar char="-"/>
            </a:pPr>
            <a:endParaRPr lang="en-US" sz="2800" dirty="0"/>
          </a:p>
          <a:p>
            <a:pPr marL="457200" lvl="0" indent="-457200">
              <a:buFontTx/>
              <a:buChar char="-"/>
            </a:pPr>
            <a:r>
              <a:rPr lang="en-US" sz="2800" dirty="0" smtClean="0"/>
              <a:t>Identify </a:t>
            </a:r>
            <a:r>
              <a:rPr lang="en-US" sz="2800" dirty="0"/>
              <a:t>the role and impact of political, economic, social, and cultural variables in international business</a:t>
            </a:r>
            <a:r>
              <a:rPr lang="en-US" sz="2800" dirty="0" smtClean="0"/>
              <a:t>.</a:t>
            </a:r>
          </a:p>
          <a:p>
            <a:pPr marL="457200" lvl="0" indent="-457200">
              <a:buFontTx/>
              <a:buChar char="-"/>
            </a:pPr>
            <a:endParaRPr lang="en-US" sz="2800" dirty="0"/>
          </a:p>
          <a:p>
            <a:pPr lvl="0"/>
            <a:r>
              <a:rPr lang="en-US" sz="2800" dirty="0" smtClean="0"/>
              <a:t>-   Analyze</a:t>
            </a:r>
            <a:r>
              <a:rPr lang="en-US" sz="2800" dirty="0"/>
              <a:t>	international	business	from	a	multi-centric perspective, avoiding ethnocentrism.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42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010"/>
    </mc:Choice>
    <mc:Fallback xmlns="">
      <p:transition advTm="1400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=""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=""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10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355"/>
    </mc:Choice>
    <mc:Fallback xmlns="">
      <p:transition spd="slow" advTm="483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698</TotalTime>
  <Words>288</Words>
  <Application>Microsoft Office PowerPoint</Application>
  <PresentationFormat>Widescreen</PresentationFormat>
  <Paragraphs>73</Paragraphs>
  <Slides>11</Slides>
  <Notes>4</Notes>
  <HiddenSlides>0</HiddenSlides>
  <MMClips>11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Course Assessment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Nohaa</cp:lastModifiedBy>
  <cp:revision>31</cp:revision>
  <dcterms:created xsi:type="dcterms:W3CDTF">2023-04-29T09:08:23Z</dcterms:created>
  <dcterms:modified xsi:type="dcterms:W3CDTF">2023-09-28T17:48:04Z</dcterms:modified>
</cp:coreProperties>
</file>