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8"/>
  </p:notesMasterIdLst>
  <p:sldIdLst>
    <p:sldId id="591" r:id="rId3"/>
    <p:sldId id="535" r:id="rId4"/>
    <p:sldId id="633" r:id="rId5"/>
    <p:sldId id="634" r:id="rId6"/>
    <p:sldId id="635" r:id="rId7"/>
    <p:sldId id="636" r:id="rId8"/>
    <p:sldId id="637" r:id="rId9"/>
    <p:sldId id="638" r:id="rId10"/>
    <p:sldId id="639" r:id="rId11"/>
    <p:sldId id="640" r:id="rId12"/>
    <p:sldId id="641" r:id="rId13"/>
    <p:sldId id="642" r:id="rId14"/>
    <p:sldId id="643" r:id="rId15"/>
    <p:sldId id="644" r:id="rId16"/>
    <p:sldId id="645" r:id="rId17"/>
    <p:sldId id="646" r:id="rId18"/>
    <p:sldId id="647" r:id="rId19"/>
    <p:sldId id="648" r:id="rId20"/>
    <p:sldId id="418" r:id="rId21"/>
    <p:sldId id="649" r:id="rId22"/>
    <p:sldId id="650" r:id="rId23"/>
    <p:sldId id="651" r:id="rId24"/>
    <p:sldId id="652" r:id="rId25"/>
    <p:sldId id="653" r:id="rId26"/>
    <p:sldId id="654" r:id="rId27"/>
    <p:sldId id="655" r:id="rId28"/>
    <p:sldId id="656" r:id="rId29"/>
    <p:sldId id="657" r:id="rId30"/>
    <p:sldId id="658" r:id="rId31"/>
    <p:sldId id="659" r:id="rId32"/>
    <p:sldId id="660" r:id="rId33"/>
    <p:sldId id="661" r:id="rId34"/>
    <p:sldId id="509" r:id="rId35"/>
    <p:sldId id="506" r:id="rId36"/>
    <p:sldId id="662" r:id="rId37"/>
    <p:sldId id="663" r:id="rId38"/>
    <p:sldId id="565" r:id="rId39"/>
    <p:sldId id="672" r:id="rId40"/>
    <p:sldId id="673" r:id="rId41"/>
    <p:sldId id="674" r:id="rId42"/>
    <p:sldId id="675" r:id="rId43"/>
    <p:sldId id="676" r:id="rId44"/>
    <p:sldId id="677" r:id="rId45"/>
    <p:sldId id="678" r:id="rId46"/>
    <p:sldId id="537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91"/>
            <p14:sldId id="535"/>
            <p14:sldId id="633"/>
            <p14:sldId id="634"/>
            <p14:sldId id="635"/>
            <p14:sldId id="636"/>
            <p14:sldId id="637"/>
            <p14:sldId id="638"/>
            <p14:sldId id="639"/>
            <p14:sldId id="640"/>
            <p14:sldId id="641"/>
            <p14:sldId id="642"/>
            <p14:sldId id="643"/>
            <p14:sldId id="644"/>
            <p14:sldId id="645"/>
            <p14:sldId id="646"/>
            <p14:sldId id="647"/>
            <p14:sldId id="648"/>
            <p14:sldId id="418"/>
            <p14:sldId id="649"/>
            <p14:sldId id="650"/>
            <p14:sldId id="651"/>
            <p14:sldId id="652"/>
            <p14:sldId id="653"/>
            <p14:sldId id="654"/>
            <p14:sldId id="655"/>
            <p14:sldId id="656"/>
            <p14:sldId id="657"/>
            <p14:sldId id="658"/>
            <p14:sldId id="659"/>
            <p14:sldId id="660"/>
            <p14:sldId id="661"/>
            <p14:sldId id="509"/>
            <p14:sldId id="506"/>
            <p14:sldId id="662"/>
            <p14:sldId id="663"/>
            <p14:sldId id="565"/>
            <p14:sldId id="672"/>
            <p14:sldId id="673"/>
            <p14:sldId id="674"/>
            <p14:sldId id="675"/>
            <p14:sldId id="676"/>
            <p14:sldId id="677"/>
            <p14:sldId id="678"/>
            <p14:sldId id="537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55" Type="http://schemas.openxmlformats.org/officeDocument/2006/relationships/customXml" Target="../customXml/item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customXml" Target="../customXml/item1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2479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4707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4858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6604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8512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9785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8260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8482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7170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6980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30097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33984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8777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006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23363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02413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CF93B7B-F7DE-A049-8F4A-0031CF4AA1BB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A2BF09C-8A51-CA61-1833-C54F3DBF80E0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263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3" r:id="rId14"/>
    <p:sldLayoutId id="2147483684" r:id="rId15"/>
    <p:sldLayoutId id="214748368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2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257776" y="2966990"/>
            <a:ext cx="40934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Planning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96281" y="4775941"/>
            <a:ext cx="54795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PMG202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Planning- The Project Schedule, and budget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 descr="Five Project Life Cycle Phases - projectcubicle">
            <a:extLst>
              <a:ext uri="{FF2B5EF4-FFF2-40B4-BE49-F238E27FC236}">
                <a16:creationId xmlns:a16="http://schemas.microsoft.com/office/drawing/2014/main" id="{0CD238DC-60B2-76D8-A1B1-CC375B21EC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790" y="541270"/>
            <a:ext cx="8217290" cy="5791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D96C0432-3309-FAE3-2C76-00D6A729BA12}"/>
              </a:ext>
            </a:extLst>
          </p:cNvPr>
          <p:cNvSpPr/>
          <p:nvPr/>
        </p:nvSpPr>
        <p:spPr>
          <a:xfrm rot="12601904">
            <a:off x="5750038" y="1290883"/>
            <a:ext cx="1396542" cy="85812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highlight>
                  <a:srgbClr val="FFFF00"/>
                </a:highlight>
                <a:uLnTx/>
                <a:uFillTx/>
                <a:latin typeface="Alexandria"/>
                <a:ea typeface="+mn-ea"/>
              </a:rPr>
              <a:t>1) Project Planning</a:t>
            </a:r>
          </a:p>
        </p:txBody>
      </p:sp>
    </p:spTree>
    <p:extLst>
      <p:ext uri="{BB962C8B-B14F-4D97-AF65-F5344CB8AC3E}">
        <p14:creationId xmlns:p14="http://schemas.microsoft.com/office/powerpoint/2010/main" val="3163649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Project Planning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A36C1C0-918D-2FE5-770F-A70D10BF8977}"/>
              </a:ext>
            </a:extLst>
          </p:cNvPr>
          <p:cNvSpPr txBox="1">
            <a:spLocks/>
          </p:cNvSpPr>
          <p:nvPr/>
        </p:nvSpPr>
        <p:spPr>
          <a:xfrm>
            <a:off x="1591001" y="2151870"/>
            <a:ext cx="8886825" cy="401169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None/>
              <a:tabLst>
                <a:tab pos="457200" algn="l"/>
              </a:tabLst>
              <a:defRPr/>
            </a:pPr>
            <a:r>
              <a:rPr kumimoji="0" lang="en-US" sz="20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Once a project is selected for execution, the structural project planning approach prescribes that the project get planned in detail prior to the actual start of the project.</a:t>
            </a: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None/>
              <a:tabLst>
                <a:tab pos="457200" algn="l"/>
              </a:tabLst>
              <a:defRPr/>
            </a:pPr>
            <a:r>
              <a:rPr kumimoji="0" lang="en-US" sz="2000" b="1" i="0" u="none" strike="noStrike" kern="1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Project planning consists of 4 main stages: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en-US" sz="20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Risk Management</a:t>
            </a:r>
            <a:endParaRPr kumimoji="0" lang="en-US" sz="2000" b="0" i="0" u="none" strike="noStrike" kern="1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en-US" sz="20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Quality Management</a:t>
            </a:r>
          </a:p>
          <a:p>
            <a:pPr marL="457200" marR="0" lvl="0" indent="-4572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en-US" sz="20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Human Resource Management</a:t>
            </a:r>
          </a:p>
          <a:p>
            <a:pPr marL="457200" marR="0" lvl="0" indent="-4572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en-US" sz="20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highlight>
                  <a:srgbClr val="FFFF00"/>
                </a:highlight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The Project Schedule, and budget</a:t>
            </a:r>
          </a:p>
        </p:txBody>
      </p:sp>
    </p:spTree>
    <p:extLst>
      <p:ext uri="{BB962C8B-B14F-4D97-AF65-F5344CB8AC3E}">
        <p14:creationId xmlns:p14="http://schemas.microsoft.com/office/powerpoint/2010/main" val="388153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The Project Schedule </a:t>
            </a:r>
          </a:p>
        </p:txBody>
      </p:sp>
    </p:spTree>
    <p:extLst>
      <p:ext uri="{BB962C8B-B14F-4D97-AF65-F5344CB8AC3E}">
        <p14:creationId xmlns:p14="http://schemas.microsoft.com/office/powerpoint/2010/main" val="384598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What is a Project Schedule?</a:t>
            </a:r>
          </a:p>
        </p:txBody>
      </p:sp>
      <p:sp>
        <p:nvSpPr>
          <p:cNvPr id="6" name="TextBox 22">
            <a:extLst>
              <a:ext uri="{FF2B5EF4-FFF2-40B4-BE49-F238E27FC236}">
                <a16:creationId xmlns:a16="http://schemas.microsoft.com/office/drawing/2014/main" id="{B99763BD-EF09-132B-CC36-622CF49F41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2564" y="2441585"/>
            <a:ext cx="8980149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We can’t expect a ragingly successful Project without a great Schedule.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A list of required tasks along with the time and the Resources needed will help you arrive at your destination as planned.</a:t>
            </a:r>
            <a:br>
              <a:rPr lang="en-US" sz="2000" dirty="0">
                <a:latin typeface="+mj-lt"/>
              </a:rPr>
            </a:br>
            <a:endParaRPr lang="en-US" sz="20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Project Scheduling is an important skill for any Project Manager, even if you think it’s a simple Project. </a:t>
            </a:r>
          </a:p>
          <a:p>
            <a:endParaRPr lang="en-US" alt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53593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What is a Project Schedule?</a:t>
            </a:r>
          </a:p>
        </p:txBody>
      </p:sp>
      <p:sp>
        <p:nvSpPr>
          <p:cNvPr id="2" name="TextBox 22">
            <a:extLst>
              <a:ext uri="{FF2B5EF4-FFF2-40B4-BE49-F238E27FC236}">
                <a16:creationId xmlns:a16="http://schemas.microsoft.com/office/drawing/2014/main" id="{95D61B6C-A65B-C2FA-8B98-12189DA1BA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7313" y="2346997"/>
            <a:ext cx="9637374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u="sng" dirty="0">
                <a:solidFill>
                  <a:srgbClr val="0070C0"/>
                </a:solidFill>
                <a:latin typeface="+mj-lt"/>
              </a:rPr>
              <a:t>The Project Schedule:</a:t>
            </a:r>
          </a:p>
          <a:p>
            <a:r>
              <a:rPr lang="en-US" sz="2000" dirty="0">
                <a:latin typeface="+mj-lt"/>
              </a:rPr>
              <a:t>It is a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dynamic document </a:t>
            </a:r>
            <a:r>
              <a:rPr lang="en-US" sz="2000" dirty="0">
                <a:latin typeface="+mj-lt"/>
              </a:rPr>
              <a:t>that is created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during initial the Planning stage</a:t>
            </a:r>
            <a:r>
              <a:rPr lang="en-US" sz="2000" dirty="0">
                <a:latin typeface="+mj-lt"/>
              </a:rPr>
              <a:t>.</a:t>
            </a:r>
          </a:p>
          <a:p>
            <a:r>
              <a:rPr lang="en-US" sz="2000" dirty="0">
                <a:latin typeface="+mj-lt"/>
              </a:rPr>
              <a:t>The approved Project Schedule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acts as a baseline to work </a:t>
            </a:r>
            <a:r>
              <a:rPr lang="en-US" sz="2000" dirty="0">
                <a:latin typeface="+mj-lt"/>
              </a:rPr>
              <a:t>to, but it is maintained and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updated throughout the Project </a:t>
            </a:r>
            <a:r>
              <a:rPr lang="en-US" sz="2000" dirty="0">
                <a:latin typeface="+mj-lt"/>
              </a:rPr>
              <a:t>as things change.</a:t>
            </a:r>
          </a:p>
          <a:p>
            <a:r>
              <a:rPr lang="en-US" sz="2000" b="1" dirty="0">
                <a:solidFill>
                  <a:srgbClr val="002060"/>
                </a:solidFill>
                <a:latin typeface="+mj-lt"/>
              </a:rPr>
              <a:t>outlines the time needed for the required tasks</a:t>
            </a:r>
          </a:p>
          <a:p>
            <a:pPr lvl="1"/>
            <a:r>
              <a:rPr lang="en-US" sz="2000" dirty="0">
                <a:latin typeface="+mj-lt"/>
              </a:rPr>
              <a:t>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start</a:t>
            </a:r>
            <a:r>
              <a:rPr lang="en-US" sz="2000" dirty="0">
                <a:latin typeface="+mj-lt"/>
              </a:rPr>
              <a:t> and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end</a:t>
            </a:r>
            <a:r>
              <a:rPr lang="en-US" sz="2000" dirty="0">
                <a:latin typeface="+mj-lt"/>
              </a:rPr>
              <a:t> date of all project tasks</a:t>
            </a:r>
          </a:p>
          <a:p>
            <a:r>
              <a:rPr lang="en-US" sz="2000" b="1" dirty="0">
                <a:solidFill>
                  <a:srgbClr val="002060"/>
                </a:solidFill>
                <a:latin typeface="+mj-lt"/>
              </a:rPr>
              <a:t>establishes milestones to be met to complete the project on time</a:t>
            </a:r>
          </a:p>
          <a:p>
            <a:pPr lvl="1"/>
            <a:r>
              <a:rPr lang="en-US" sz="2000" dirty="0">
                <a:solidFill>
                  <a:srgbClr val="0070C0"/>
                </a:solidFill>
                <a:latin typeface="+mj-lt"/>
              </a:rPr>
              <a:t>how</a:t>
            </a:r>
            <a:r>
              <a:rPr lang="en-US" sz="2000" dirty="0">
                <a:latin typeface="+mj-lt"/>
              </a:rPr>
              <a:t> the tasks relate to each other</a:t>
            </a:r>
            <a:endParaRPr lang="en-US" sz="2000" b="1" dirty="0">
              <a:latin typeface="+mj-lt"/>
            </a:endParaRPr>
          </a:p>
          <a:p>
            <a:r>
              <a:rPr lang="en-US" sz="2000" b="1" dirty="0">
                <a:solidFill>
                  <a:srgbClr val="002060"/>
                </a:solidFill>
                <a:latin typeface="+mj-lt"/>
              </a:rPr>
              <a:t>allocates resources across tasks</a:t>
            </a:r>
          </a:p>
          <a:p>
            <a:pPr lvl="1"/>
            <a:r>
              <a:rPr lang="en-US" sz="2000" dirty="0">
                <a:solidFill>
                  <a:srgbClr val="0070C0"/>
                </a:solidFill>
                <a:latin typeface="+mj-lt"/>
              </a:rPr>
              <a:t>which team </a:t>
            </a:r>
            <a:r>
              <a:rPr lang="en-US" sz="2000" dirty="0">
                <a:latin typeface="+mj-lt"/>
              </a:rPr>
              <a:t>members or other resources are responsible for delivery</a:t>
            </a:r>
          </a:p>
          <a:p>
            <a:endParaRPr lang="en-US" alt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8174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Types of Project Schedule</a:t>
            </a:r>
          </a:p>
        </p:txBody>
      </p:sp>
    </p:spTree>
    <p:extLst>
      <p:ext uri="{BB962C8B-B14F-4D97-AF65-F5344CB8AC3E}">
        <p14:creationId xmlns:p14="http://schemas.microsoft.com/office/powerpoint/2010/main" val="3134487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Types of Project Schedule</a:t>
            </a:r>
          </a:p>
        </p:txBody>
      </p:sp>
      <p:pic>
        <p:nvPicPr>
          <p:cNvPr id="2" name="Espace réservé du contenu 4">
            <a:extLst>
              <a:ext uri="{FF2B5EF4-FFF2-40B4-BE49-F238E27FC236}">
                <a16:creationId xmlns:a16="http://schemas.microsoft.com/office/drawing/2014/main" id="{0F8179F6-8E22-2004-E4B3-A140B7E1EF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922" y="2851495"/>
            <a:ext cx="10786078" cy="2977554"/>
          </a:xfrm>
          <a:prstGeom prst="rect">
            <a:avLst/>
          </a:prstGeom>
        </p:spPr>
      </p:pic>
      <p:sp>
        <p:nvSpPr>
          <p:cNvPr id="8" name="ZoneTexte 6">
            <a:extLst>
              <a:ext uri="{FF2B5EF4-FFF2-40B4-BE49-F238E27FC236}">
                <a16:creationId xmlns:a16="http://schemas.microsoft.com/office/drawing/2014/main" id="{8E520892-0A0B-2202-52EF-4806F9031A23}"/>
              </a:ext>
            </a:extLst>
          </p:cNvPr>
          <p:cNvSpPr txBox="1"/>
          <p:nvPr/>
        </p:nvSpPr>
        <p:spPr>
          <a:xfrm>
            <a:off x="1225387" y="2138065"/>
            <a:ext cx="934733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2000" b="1" i="0" dirty="0">
                <a:effectLst/>
                <a:latin typeface="+mj-lt"/>
              </a:rPr>
              <a:t>	 The 3 main types of Project Schedule</a:t>
            </a:r>
          </a:p>
        </p:txBody>
      </p:sp>
    </p:spTree>
    <p:extLst>
      <p:ext uri="{BB962C8B-B14F-4D97-AF65-F5344CB8AC3E}">
        <p14:creationId xmlns:p14="http://schemas.microsoft.com/office/powerpoint/2010/main" val="829350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Benefits of effective Project Scheduling</a:t>
            </a:r>
          </a:p>
        </p:txBody>
      </p:sp>
    </p:spTree>
    <p:extLst>
      <p:ext uri="{BB962C8B-B14F-4D97-AF65-F5344CB8AC3E}">
        <p14:creationId xmlns:p14="http://schemas.microsoft.com/office/powerpoint/2010/main" val="192453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Benefits of effective Project Scheduling</a:t>
            </a:r>
          </a:p>
        </p:txBody>
      </p:sp>
      <p:sp>
        <p:nvSpPr>
          <p:cNvPr id="6" name="TextBox 22">
            <a:extLst>
              <a:ext uri="{FF2B5EF4-FFF2-40B4-BE49-F238E27FC236}">
                <a16:creationId xmlns:a16="http://schemas.microsoft.com/office/drawing/2014/main" id="{0EE161EC-EE6B-352B-82DF-A4BB8F73A0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4046" y="2484017"/>
            <a:ext cx="9637374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Provides a clear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roadmap</a:t>
            </a:r>
            <a:r>
              <a:rPr lang="en-US" sz="2000" dirty="0">
                <a:latin typeface="+mj-lt"/>
              </a:rPr>
              <a:t> to everyone at the beginning of the Project.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It</a:t>
            </a:r>
            <a:r>
              <a:rPr lang="en-US" sz="2000" b="1" dirty="0">
                <a:latin typeface="+mj-lt"/>
              </a:rPr>
              <a:t> </a:t>
            </a:r>
            <a:r>
              <a:rPr lang="en-US" sz="2000" dirty="0">
                <a:latin typeface="+mj-lt"/>
              </a:rPr>
              <a:t>guides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Project Team as they deliver </a:t>
            </a:r>
            <a:r>
              <a:rPr lang="en-US" sz="2000" dirty="0">
                <a:latin typeface="+mj-lt"/>
              </a:rPr>
              <a:t>the Project.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It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communicates progress </a:t>
            </a:r>
            <a:r>
              <a:rPr lang="en-US" sz="2000" dirty="0">
                <a:latin typeface="+mj-lt"/>
              </a:rPr>
              <a:t>to the Team, Management, and other Stakeholders. 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Done well, it makes the entire Project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run more smoothly </a:t>
            </a:r>
            <a:r>
              <a:rPr lang="en-US" sz="2000" dirty="0">
                <a:latin typeface="+mj-lt"/>
              </a:rPr>
              <a:t>and helps you finish up on time and on budget.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Serves as an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early warning system </a:t>
            </a:r>
            <a:r>
              <a:rPr lang="en-US" sz="2000" dirty="0">
                <a:latin typeface="+mj-lt"/>
              </a:rPr>
              <a:t>for potential Project issues.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Reserves your Resources </a:t>
            </a:r>
            <a:r>
              <a:rPr lang="en-US" sz="2000" dirty="0">
                <a:latin typeface="+mj-lt"/>
              </a:rPr>
              <a:t>for when you need them.</a:t>
            </a:r>
          </a:p>
          <a:p>
            <a:endParaRPr lang="en-US" alt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7723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Project scheduling tools and techniques</a:t>
            </a:r>
          </a:p>
        </p:txBody>
      </p:sp>
    </p:spTree>
    <p:extLst>
      <p:ext uri="{BB962C8B-B14F-4D97-AF65-F5344CB8AC3E}">
        <p14:creationId xmlns:p14="http://schemas.microsoft.com/office/powerpoint/2010/main" val="266678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Project scheduling tools and techniques</a:t>
            </a:r>
          </a:p>
        </p:txBody>
      </p:sp>
      <p:pic>
        <p:nvPicPr>
          <p:cNvPr id="2" name="Image 6">
            <a:extLst>
              <a:ext uri="{FF2B5EF4-FFF2-40B4-BE49-F238E27FC236}">
                <a16:creationId xmlns:a16="http://schemas.microsoft.com/office/drawing/2014/main" id="{86A2F2A4-A67C-CADD-00FF-A9F75B7A7C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128" y="1488050"/>
            <a:ext cx="2827891" cy="5204691"/>
          </a:xfrm>
          <a:prstGeom prst="rect">
            <a:avLst/>
          </a:prstGeom>
        </p:spPr>
      </p:pic>
      <p:pic>
        <p:nvPicPr>
          <p:cNvPr id="8" name="Image 12">
            <a:extLst>
              <a:ext uri="{FF2B5EF4-FFF2-40B4-BE49-F238E27FC236}">
                <a16:creationId xmlns:a16="http://schemas.microsoft.com/office/drawing/2014/main" id="{0B587BE3-F043-5C59-C233-AA4702564CD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6196"/>
          <a:stretch/>
        </p:blipFill>
        <p:spPr>
          <a:xfrm>
            <a:off x="3259018" y="1602875"/>
            <a:ext cx="8170982" cy="4746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481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Project scheduling tools and techniques</a:t>
            </a:r>
          </a:p>
        </p:txBody>
      </p:sp>
      <p:pic>
        <p:nvPicPr>
          <p:cNvPr id="6" name="Image 7">
            <a:extLst>
              <a:ext uri="{FF2B5EF4-FFF2-40B4-BE49-F238E27FC236}">
                <a16:creationId xmlns:a16="http://schemas.microsoft.com/office/drawing/2014/main" id="{65D2C56C-86F3-7BBB-84D7-0C465F6D80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710" y="1770491"/>
            <a:ext cx="3901770" cy="4436144"/>
          </a:xfrm>
          <a:prstGeom prst="rect">
            <a:avLst/>
          </a:prstGeom>
        </p:spPr>
      </p:pic>
      <p:pic>
        <p:nvPicPr>
          <p:cNvPr id="9" name="Image 10">
            <a:extLst>
              <a:ext uri="{FF2B5EF4-FFF2-40B4-BE49-F238E27FC236}">
                <a16:creationId xmlns:a16="http://schemas.microsoft.com/office/drawing/2014/main" id="{B7DF4F99-BDA9-1D47-8231-273000C3C7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2480" y="1645800"/>
            <a:ext cx="7162240" cy="464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38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Project scheduling tools and techniques</a:t>
            </a:r>
          </a:p>
        </p:txBody>
      </p:sp>
      <p:pic>
        <p:nvPicPr>
          <p:cNvPr id="6" name="Espace réservé du contenu 4">
            <a:extLst>
              <a:ext uri="{FF2B5EF4-FFF2-40B4-BE49-F238E27FC236}">
                <a16:creationId xmlns:a16="http://schemas.microsoft.com/office/drawing/2014/main" id="{C539DD83-3950-AEB7-B03A-08D2B272F8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007" y="1652784"/>
            <a:ext cx="3955643" cy="4439196"/>
          </a:xfrm>
          <a:prstGeom prst="rect">
            <a:avLst/>
          </a:prstGeom>
        </p:spPr>
      </p:pic>
      <p:pic>
        <p:nvPicPr>
          <p:cNvPr id="9" name="Picture 2" descr="What Is a Gantt Chart? | 2022 Ultimate Gantt Chart Guide">
            <a:extLst>
              <a:ext uri="{FF2B5EF4-FFF2-40B4-BE49-F238E27FC236}">
                <a16:creationId xmlns:a16="http://schemas.microsoft.com/office/drawing/2014/main" id="{FB98295B-EAF5-7E41-3420-8C69E53CC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077" y="1582030"/>
            <a:ext cx="7021923" cy="4771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5981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Getting started with your Project Schedule</a:t>
            </a:r>
          </a:p>
        </p:txBody>
      </p:sp>
    </p:spTree>
    <p:extLst>
      <p:ext uri="{BB962C8B-B14F-4D97-AF65-F5344CB8AC3E}">
        <p14:creationId xmlns:p14="http://schemas.microsoft.com/office/powerpoint/2010/main" val="1987182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Getting started with your Project Schedule</a:t>
            </a:r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3445132F-1B2F-5DBC-B5A2-E89FE8BE9EA8}"/>
              </a:ext>
            </a:extLst>
          </p:cNvPr>
          <p:cNvSpPr txBox="1">
            <a:spLocks/>
          </p:cNvSpPr>
          <p:nvPr/>
        </p:nvSpPr>
        <p:spPr>
          <a:xfrm>
            <a:off x="762000" y="2301245"/>
            <a:ext cx="11302868" cy="448627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i="0" dirty="0">
                <a:effectLst/>
                <a:latin typeface="+mj-lt"/>
              </a:rPr>
              <a:t>Scheduling is </a:t>
            </a:r>
            <a:r>
              <a:rPr lang="en-US" sz="2000" b="1" i="0" dirty="0">
                <a:effectLst/>
                <a:latin typeface="+mj-lt"/>
              </a:rPr>
              <a:t>part of the planning process</a:t>
            </a:r>
            <a:r>
              <a:rPr lang="en-US" sz="2000" i="0" dirty="0">
                <a:effectLst/>
                <a:latin typeface="+mj-lt"/>
              </a:rPr>
              <a:t>. </a:t>
            </a:r>
          </a:p>
          <a:p>
            <a:r>
              <a:rPr lang="en-US" sz="2000" dirty="0">
                <a:latin typeface="+mj-lt"/>
              </a:rPr>
              <a:t>When you are first planning your project, ask yourself these three key questions.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214FE195-06BC-9236-5341-892ED8DB78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" t="13664" r="-256" b="10332"/>
          <a:stretch/>
        </p:blipFill>
        <p:spPr bwMode="auto">
          <a:xfrm>
            <a:off x="689640" y="3429000"/>
            <a:ext cx="10668000" cy="2059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5018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Getting started with your Project Schedule</a:t>
            </a:r>
          </a:p>
        </p:txBody>
      </p:sp>
      <p:sp>
        <p:nvSpPr>
          <p:cNvPr id="6" name="Espace réservé du contenu 2">
            <a:extLst>
              <a:ext uri="{FF2B5EF4-FFF2-40B4-BE49-F238E27FC236}">
                <a16:creationId xmlns:a16="http://schemas.microsoft.com/office/drawing/2014/main" id="{840410F4-033B-133E-2E35-4444ABAA757D}"/>
              </a:ext>
            </a:extLst>
          </p:cNvPr>
          <p:cNvSpPr txBox="1">
            <a:spLocks/>
          </p:cNvSpPr>
          <p:nvPr/>
        </p:nvSpPr>
        <p:spPr>
          <a:xfrm>
            <a:off x="762000" y="2177831"/>
            <a:ext cx="10539413" cy="369067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u="sng" dirty="0">
                <a:latin typeface="+mj-lt"/>
              </a:rPr>
              <a:t>Steps to effectively schedule your projects are to: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Confirm the project activities: </a:t>
            </a:r>
            <a:r>
              <a:rPr lang="en-US" sz="2000" dirty="0">
                <a:latin typeface="+mj-lt"/>
              </a:rPr>
              <a:t>make sure they cover your Project Scope 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Sequence activities: </a:t>
            </a:r>
            <a:r>
              <a:rPr lang="en-US" sz="2000" dirty="0">
                <a:latin typeface="+mj-lt"/>
              </a:rPr>
              <a:t>determine which order the tasks need to be completed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Determine dependencies: </a:t>
            </a:r>
            <a:r>
              <a:rPr lang="en-US" sz="2000" dirty="0">
                <a:latin typeface="+mj-lt"/>
              </a:rPr>
              <a:t>identify tasks that rely on each other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Determine durations: </a:t>
            </a:r>
            <a:r>
              <a:rPr lang="en-US" sz="2000" dirty="0">
                <a:latin typeface="+mj-lt"/>
              </a:rPr>
              <a:t>accurately estimate how long each task will take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Establish milestones: </a:t>
            </a:r>
            <a:r>
              <a:rPr lang="en-US" sz="2000" dirty="0">
                <a:latin typeface="+mj-lt"/>
              </a:rPr>
              <a:t>set the key dates that need to be met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Allocate resources: </a:t>
            </a:r>
            <a:r>
              <a:rPr lang="en-US" sz="2000" dirty="0">
                <a:latin typeface="+mj-lt"/>
              </a:rPr>
              <a:t>internal staff, contractors, tools, and workspaces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Assess Risks: </a:t>
            </a:r>
            <a:r>
              <a:rPr lang="en-US" sz="2000" dirty="0">
                <a:latin typeface="+mj-lt"/>
              </a:rPr>
              <a:t>and decide how it will be dealt with in your schedule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Monitor and control: </a:t>
            </a:r>
            <a:r>
              <a:rPr lang="en-US" sz="2000" dirty="0">
                <a:latin typeface="+mj-lt"/>
              </a:rPr>
              <a:t>decide how you will monitor, control and report on any changes to the schedule.</a:t>
            </a:r>
          </a:p>
          <a:p>
            <a:pPr algn="just">
              <a:buFont typeface="+mj-lt"/>
              <a:buAutoNum type="arabicPeriod"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48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8 Essential Steps to Project Scheduling for Beginners">
            <a:extLst>
              <a:ext uri="{FF2B5EF4-FFF2-40B4-BE49-F238E27FC236}">
                <a16:creationId xmlns:a16="http://schemas.microsoft.com/office/drawing/2014/main" id="{4A5997A8-2369-8C56-625D-83A9866D92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47514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highlight>
                  <a:srgbClr val="FFFF00"/>
                </a:highlight>
                <a:uLnTx/>
                <a:uFillTx/>
                <a:latin typeface="Alexandria"/>
                <a:ea typeface="+mn-ea"/>
              </a:rPr>
              <a:t>2) Project Budget</a:t>
            </a:r>
          </a:p>
        </p:txBody>
      </p:sp>
    </p:spTree>
    <p:extLst>
      <p:ext uri="{BB962C8B-B14F-4D97-AF65-F5344CB8AC3E}">
        <p14:creationId xmlns:p14="http://schemas.microsoft.com/office/powerpoint/2010/main" val="392675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Project Budget</a:t>
            </a:r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4A6B4A48-AD8A-F55F-EBFF-296ED3D4148F}"/>
              </a:ext>
            </a:extLst>
          </p:cNvPr>
          <p:cNvSpPr txBox="1">
            <a:spLocks/>
          </p:cNvSpPr>
          <p:nvPr/>
        </p:nvSpPr>
        <p:spPr>
          <a:xfrm>
            <a:off x="1537364" y="2515934"/>
            <a:ext cx="8972551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latin typeface="+mj-lt"/>
              </a:rPr>
              <a:t>A </a:t>
            </a:r>
            <a:r>
              <a:rPr lang="en-US" sz="2000" b="1" dirty="0">
                <a:latin typeface="+mj-lt"/>
              </a:rPr>
              <a:t>Project Budget </a:t>
            </a:r>
            <a:r>
              <a:rPr lang="en-US" sz="2000" dirty="0">
                <a:latin typeface="+mj-lt"/>
              </a:rPr>
              <a:t>is a plan that includes every detail on how much money will be spent on a project, its needs and resources, for what, by whom, and when.</a:t>
            </a:r>
          </a:p>
          <a:p>
            <a:r>
              <a:rPr lang="en-US" sz="2000" dirty="0">
                <a:latin typeface="+mj-lt"/>
              </a:rPr>
              <a:t>It’s a dynamic document, continuously monitored, reviewed, and updated throughout the project.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3438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The components of a Project Budge</a:t>
            </a:r>
          </a:p>
        </p:txBody>
      </p:sp>
    </p:spTree>
    <p:extLst>
      <p:ext uri="{BB962C8B-B14F-4D97-AF65-F5344CB8AC3E}">
        <p14:creationId xmlns:p14="http://schemas.microsoft.com/office/powerpoint/2010/main" val="141584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components of a Project Budget</a:t>
            </a:r>
          </a:p>
        </p:txBody>
      </p:sp>
      <p:sp>
        <p:nvSpPr>
          <p:cNvPr id="6" name="Espace réservé du contenu 2">
            <a:extLst>
              <a:ext uri="{FF2B5EF4-FFF2-40B4-BE49-F238E27FC236}">
                <a16:creationId xmlns:a16="http://schemas.microsoft.com/office/drawing/2014/main" id="{168E3EAC-4F12-1EA8-5B42-09DFC5EE7DAD}"/>
              </a:ext>
            </a:extLst>
          </p:cNvPr>
          <p:cNvSpPr txBox="1">
            <a:spLocks/>
          </p:cNvSpPr>
          <p:nvPr/>
        </p:nvSpPr>
        <p:spPr>
          <a:xfrm>
            <a:off x="942308" y="2204338"/>
            <a:ext cx="9996488" cy="343682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000" dirty="0">
                <a:latin typeface="+mj-lt"/>
              </a:rPr>
              <a:t>Project Budgets contain all the costs associated with the project.</a:t>
            </a:r>
          </a:p>
          <a:p>
            <a:pPr algn="just"/>
            <a:r>
              <a:rPr lang="en-US" sz="2000" dirty="0">
                <a:latin typeface="+mj-lt"/>
              </a:rPr>
              <a:t> It generally includes:</a:t>
            </a:r>
          </a:p>
          <a:p>
            <a:pPr lvl="1" algn="just"/>
            <a:r>
              <a:rPr lang="en-US" sz="2000" dirty="0">
                <a:latin typeface="+mj-lt"/>
              </a:rPr>
              <a:t>Labor costs: employee wages, benefits, payroll taxes, and overheads.</a:t>
            </a:r>
          </a:p>
          <a:p>
            <a:pPr lvl="1" algn="just"/>
            <a:r>
              <a:rPr lang="en-US" sz="2000" dirty="0">
                <a:latin typeface="+mj-lt"/>
              </a:rPr>
              <a:t>Material procurement costs: goods, services, equipment, and  supplies needed for the project that come from external providers.</a:t>
            </a:r>
          </a:p>
          <a:p>
            <a:pPr lvl="1" algn="just"/>
            <a:r>
              <a:rPr lang="en-US" sz="2000" dirty="0">
                <a:latin typeface="+mj-lt"/>
              </a:rPr>
              <a:t>Resources cost per quantity;</a:t>
            </a:r>
          </a:p>
          <a:p>
            <a:pPr lvl="1" algn="just"/>
            <a:r>
              <a:rPr lang="en-US" sz="2000" dirty="0">
                <a:latin typeface="+mj-lt"/>
              </a:rPr>
              <a:t>Expenses (food, travel, supplies);</a:t>
            </a:r>
          </a:p>
          <a:p>
            <a:pPr lvl="1" algn="just"/>
            <a:r>
              <a:rPr lang="en-US" sz="2000" dirty="0">
                <a:latin typeface="+mj-lt"/>
              </a:rPr>
              <a:t>A fund for emergencies;</a:t>
            </a:r>
          </a:p>
          <a:p>
            <a:pPr lvl="1" algn="just"/>
            <a:r>
              <a:rPr lang="en-US" sz="2000" dirty="0">
                <a:latin typeface="+mj-lt"/>
              </a:rPr>
              <a:t>Cash flows.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9107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6B782AB9-5B3C-1A59-534B-CC62FAF69582}"/>
              </a:ext>
            </a:extLst>
          </p:cNvPr>
          <p:cNvSpPr txBox="1">
            <a:spLocks/>
          </p:cNvSpPr>
          <p:nvPr/>
        </p:nvSpPr>
        <p:spPr>
          <a:xfrm>
            <a:off x="1257300" y="2372553"/>
            <a:ext cx="9401176" cy="36833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dirty="0">
                <a:latin typeface="+mj-lt"/>
              </a:rPr>
              <a:t>Under each of these categories, the costs can usually be separated into two broad categories:</a:t>
            </a:r>
          </a:p>
          <a:p>
            <a:pPr algn="just"/>
            <a:r>
              <a:rPr lang="en-US" sz="2000" b="1" dirty="0">
                <a:latin typeface="+mj-lt"/>
              </a:rPr>
              <a:t>Fixed costs</a:t>
            </a:r>
            <a:r>
              <a:rPr lang="en-US" sz="2000" dirty="0">
                <a:latin typeface="+mj-lt"/>
              </a:rPr>
              <a:t>: these are set for the project and will not change. For example, Rent, advertising, and administrative costs.</a:t>
            </a:r>
          </a:p>
          <a:p>
            <a:pPr algn="just"/>
            <a:r>
              <a:rPr lang="en-US" sz="2000" b="1" dirty="0">
                <a:latin typeface="+mj-lt"/>
              </a:rPr>
              <a:t>Variable costs</a:t>
            </a:r>
            <a:r>
              <a:rPr lang="en-US" sz="2000" dirty="0">
                <a:latin typeface="+mj-lt"/>
              </a:rPr>
              <a:t>: these change based on activity. For example, if you have a subcontractor working by the hour on your project and it goes over time, the cost goes up. Variable costs need the most monitoring.</a:t>
            </a:r>
          </a:p>
          <a:p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21222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The purpose of a project budget</a:t>
            </a:r>
          </a:p>
        </p:txBody>
      </p:sp>
    </p:spTree>
    <p:extLst>
      <p:ext uri="{BB962C8B-B14F-4D97-AF65-F5344CB8AC3E}">
        <p14:creationId xmlns:p14="http://schemas.microsoft.com/office/powerpoint/2010/main" val="4233721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purpose of a project budget</a:t>
            </a:r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645D424A-0C2C-F719-8CB3-92E8551DE3AC}"/>
              </a:ext>
            </a:extLst>
          </p:cNvPr>
          <p:cNvSpPr txBox="1">
            <a:spLocks/>
          </p:cNvSpPr>
          <p:nvPr/>
        </p:nvSpPr>
        <p:spPr>
          <a:xfrm>
            <a:off x="926813" y="2312822"/>
            <a:ext cx="10338374" cy="352825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+mj-lt"/>
              </a:rPr>
              <a:t>The Project Budget is designed to: </a:t>
            </a:r>
          </a:p>
          <a:p>
            <a:r>
              <a:rPr lang="en-US" sz="2000" dirty="0">
                <a:latin typeface="+mj-lt"/>
              </a:rPr>
              <a:t>Aid in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the decision-making </a:t>
            </a:r>
            <a:r>
              <a:rPr lang="en-US" sz="2000" dirty="0">
                <a:latin typeface="+mj-lt"/>
              </a:rPr>
              <a:t>process. This could be deciding whether the project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goes ahead </a:t>
            </a:r>
            <a:r>
              <a:rPr lang="en-US" sz="2000" dirty="0">
                <a:latin typeface="+mj-lt"/>
              </a:rPr>
              <a:t>or choosing how much to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invest</a:t>
            </a:r>
            <a:r>
              <a:rPr lang="en-US" sz="2000" dirty="0">
                <a:latin typeface="+mj-lt"/>
              </a:rPr>
              <a:t> in different activities within the project.</a:t>
            </a:r>
          </a:p>
          <a:p>
            <a:r>
              <a:rPr lang="en-US" sz="2000" dirty="0">
                <a:latin typeface="+mj-lt"/>
              </a:rPr>
              <a:t>Communicate to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stakeholders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how much money is needed </a:t>
            </a:r>
            <a:r>
              <a:rPr lang="en-US" sz="2000" dirty="0">
                <a:latin typeface="+mj-lt"/>
              </a:rPr>
              <a:t>and when it’s needed.</a:t>
            </a:r>
          </a:p>
          <a:p>
            <a:r>
              <a:rPr lang="en-US" sz="2000" dirty="0">
                <a:latin typeface="+mj-lt"/>
              </a:rPr>
              <a:t>Give the project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manage</a:t>
            </a:r>
            <a:r>
              <a:rPr lang="en-US" sz="2000" dirty="0">
                <a:latin typeface="+mj-lt"/>
              </a:rPr>
              <a:t>r a baseline to help them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work out if the project is spending along its desired path</a:t>
            </a:r>
            <a:r>
              <a:rPr lang="en-US" sz="2000" dirty="0">
                <a:latin typeface="+mj-lt"/>
              </a:rPr>
              <a:t>.</a:t>
            </a:r>
            <a:br>
              <a:rPr lang="en-US" sz="2000" dirty="0">
                <a:latin typeface="+mj-lt"/>
              </a:rPr>
            </a:br>
            <a:r>
              <a:rPr lang="en-US" sz="2000" dirty="0">
                <a:latin typeface="+mj-lt"/>
              </a:rPr>
              <a:t> 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7513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The benefits of effective project budgeting</a:t>
            </a:r>
          </a:p>
        </p:txBody>
      </p:sp>
    </p:spTree>
    <p:extLst>
      <p:ext uri="{BB962C8B-B14F-4D97-AF65-F5344CB8AC3E}">
        <p14:creationId xmlns:p14="http://schemas.microsoft.com/office/powerpoint/2010/main" val="3043101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benefits of effective project budgeting</a:t>
            </a:r>
          </a:p>
        </p:txBody>
      </p:sp>
      <p:sp>
        <p:nvSpPr>
          <p:cNvPr id="6" name="Espace réservé du contenu 2">
            <a:extLst>
              <a:ext uri="{FF2B5EF4-FFF2-40B4-BE49-F238E27FC236}">
                <a16:creationId xmlns:a16="http://schemas.microsoft.com/office/drawing/2014/main" id="{FCCD4771-1DCB-678B-0B1C-D6DC64B2A978}"/>
              </a:ext>
            </a:extLst>
          </p:cNvPr>
          <p:cNvSpPr txBox="1">
            <a:spLocks/>
          </p:cNvSpPr>
          <p:nvPr/>
        </p:nvSpPr>
        <p:spPr>
          <a:xfrm>
            <a:off x="990312" y="2313252"/>
            <a:ext cx="10338374" cy="352825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latin typeface="+mj-lt"/>
              </a:rPr>
              <a:t>Helps to ensure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project is completed within the constraints of the available financial resources</a:t>
            </a:r>
            <a:r>
              <a:rPr lang="en-US" sz="2000" dirty="0">
                <a:latin typeface="+mj-lt"/>
              </a:rPr>
              <a:t>;</a:t>
            </a:r>
          </a:p>
          <a:p>
            <a:r>
              <a:rPr lang="en-US" sz="2000" dirty="0">
                <a:latin typeface="+mj-lt"/>
              </a:rPr>
              <a:t>Helps to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identify and manage risk </a:t>
            </a:r>
            <a:r>
              <a:rPr lang="en-US" sz="2000" dirty="0">
                <a:latin typeface="+mj-lt"/>
              </a:rPr>
              <a:t>associated with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the project’s finance</a:t>
            </a:r>
            <a:r>
              <a:rPr lang="en-US" sz="2000" dirty="0">
                <a:latin typeface="+mj-lt"/>
              </a:rPr>
              <a:t>;</a:t>
            </a:r>
          </a:p>
          <a:p>
            <a:r>
              <a:rPr lang="en-US" sz="2000" dirty="0">
                <a:solidFill>
                  <a:srgbClr val="0070C0"/>
                </a:solidFill>
                <a:latin typeface="+mj-lt"/>
              </a:rPr>
              <a:t>Facilitates the communication </a:t>
            </a:r>
            <a:r>
              <a:rPr lang="en-US" sz="2000" dirty="0">
                <a:latin typeface="+mj-lt"/>
              </a:rPr>
              <a:t>between the project manager, team members, and stakeholders;</a:t>
            </a:r>
          </a:p>
          <a:p>
            <a:r>
              <a:rPr lang="en-US" sz="2000" dirty="0">
                <a:latin typeface="+mj-lt"/>
              </a:rPr>
              <a:t>Helps to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make better decisions</a:t>
            </a:r>
            <a:r>
              <a:rPr lang="en-US" sz="2000" dirty="0">
                <a:latin typeface="+mj-lt"/>
              </a:rPr>
              <a:t>;</a:t>
            </a:r>
          </a:p>
          <a:p>
            <a:r>
              <a:rPr lang="en-US" sz="2000" dirty="0">
                <a:latin typeface="+mj-lt"/>
              </a:rPr>
              <a:t>Allows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better monitoring and control </a:t>
            </a:r>
            <a:r>
              <a:rPr lang="en-US" sz="2000" dirty="0">
                <a:latin typeface="+mj-lt"/>
              </a:rPr>
              <a:t>of the project’s financial performance.</a:t>
            </a:r>
            <a:br>
              <a:rPr lang="en-US" sz="2000" dirty="0">
                <a:latin typeface="+mj-lt"/>
              </a:rPr>
            </a:br>
            <a:r>
              <a:rPr lang="en-US" sz="2000" dirty="0">
                <a:latin typeface="+mj-lt"/>
              </a:rPr>
              <a:t> 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5625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Steps for successful project budget</a:t>
            </a:r>
          </a:p>
        </p:txBody>
      </p:sp>
    </p:spTree>
    <p:extLst>
      <p:ext uri="{BB962C8B-B14F-4D97-AF65-F5344CB8AC3E}">
        <p14:creationId xmlns:p14="http://schemas.microsoft.com/office/powerpoint/2010/main" val="72972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Steps for successful project budget</a:t>
            </a:r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C1E81600-96FC-54A0-E0D9-CDE7C0AFCC54}"/>
              </a:ext>
            </a:extLst>
          </p:cNvPr>
          <p:cNvSpPr txBox="1">
            <a:spLocks/>
          </p:cNvSpPr>
          <p:nvPr/>
        </p:nvSpPr>
        <p:spPr>
          <a:xfrm>
            <a:off x="1271562" y="2313252"/>
            <a:ext cx="9301163" cy="426271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Refer to your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Project Scope </a:t>
            </a:r>
            <a:r>
              <a:rPr lang="en-US" sz="2000" dirty="0">
                <a:latin typeface="+mj-lt"/>
              </a:rPr>
              <a:t>: the Project Scope contains the goals, deliverables, tasks, and deadlines for the project. 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Define the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Resources you need</a:t>
            </a:r>
            <a:r>
              <a:rPr lang="en-US" sz="2000" b="1" dirty="0">
                <a:latin typeface="+mj-lt"/>
              </a:rPr>
              <a:t>: </a:t>
            </a:r>
            <a:r>
              <a:rPr lang="en-US" sz="2000" dirty="0">
                <a:latin typeface="+mj-lt"/>
              </a:rPr>
              <a:t>list all the people and items that you need to complete the project within deadlines. 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Understand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the Resource Rate</a:t>
            </a:r>
            <a:r>
              <a:rPr lang="en-US" sz="2000" b="1" dirty="0">
                <a:latin typeface="+mj-lt"/>
              </a:rPr>
              <a:t>:</a:t>
            </a:r>
            <a:r>
              <a:rPr lang="en-US" sz="2000" dirty="0">
                <a:latin typeface="+mj-lt"/>
              </a:rPr>
              <a:t> people who will be working on the project will work at a specific rate, with more experienced people costing more, but often able to complete tasks faster and to a higher standard. Materials for the project get charged at a rate too</a:t>
            </a:r>
            <a:endParaRPr lang="en-US" sz="20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2459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Steps for successful project budget</a:t>
            </a:r>
          </a:p>
        </p:txBody>
      </p:sp>
      <p:sp>
        <p:nvSpPr>
          <p:cNvPr id="6" name="Espace réservé du contenu 2">
            <a:extLst>
              <a:ext uri="{FF2B5EF4-FFF2-40B4-BE49-F238E27FC236}">
                <a16:creationId xmlns:a16="http://schemas.microsoft.com/office/drawing/2014/main" id="{EFD8D9F7-1AEC-0763-68E5-EFBE8853485A}"/>
              </a:ext>
            </a:extLst>
          </p:cNvPr>
          <p:cNvSpPr txBox="1">
            <a:spLocks/>
          </p:cNvSpPr>
          <p:nvPr/>
        </p:nvSpPr>
        <p:spPr>
          <a:xfrm>
            <a:off x="1400176" y="2395678"/>
            <a:ext cx="8901112" cy="37301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+mj-lt"/>
              </a:rPr>
              <a:t>4- Estimate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risk and out of scope work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+mj-lt"/>
              </a:rPr>
              <a:t>5- Establish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a contingency fund</a:t>
            </a:r>
            <a:r>
              <a:rPr lang="en-US" sz="2000" b="1" dirty="0">
                <a:latin typeface="+mj-lt"/>
              </a:rPr>
              <a:t>:</a:t>
            </a:r>
            <a:r>
              <a:rPr lang="en-US" sz="2000" dirty="0">
                <a:latin typeface="+mj-lt"/>
              </a:rPr>
              <a:t> Having an emergency fund means there’s a reserve for when costs increase.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+mj-lt"/>
              </a:rPr>
              <a:t>6- Build the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Budget</a:t>
            </a:r>
            <a:r>
              <a:rPr lang="en-US" sz="2000" b="1" dirty="0">
                <a:latin typeface="+mj-lt"/>
              </a:rPr>
              <a:t>:</a:t>
            </a:r>
            <a:r>
              <a:rPr lang="en-US" sz="2000" dirty="0">
                <a:latin typeface="+mj-lt"/>
              </a:rPr>
              <a:t> compile the estimates into your project management software or budget template.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dirty="0">
                <a:latin typeface="+mj-lt"/>
              </a:rPr>
              <a:t>7-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Obtain approval</a:t>
            </a:r>
            <a:r>
              <a:rPr lang="en-US" sz="2000" b="1" dirty="0">
                <a:latin typeface="+mj-lt"/>
              </a:rPr>
              <a:t>:</a:t>
            </a:r>
            <a:r>
              <a:rPr lang="en-US" sz="2000" dirty="0">
                <a:latin typeface="+mj-lt"/>
              </a:rPr>
              <a:t> When you’re presenting your budget to management or stakeholders, you want it to be right. You’ll also need to be able to confidently justify the thinking behind the numbers.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2807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42B6DBB-78C9-3534-6189-05CBCA64FA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493" y="1826944"/>
            <a:ext cx="8902927" cy="409566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699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6">
            <a:extLst>
              <a:ext uri="{FF2B5EF4-FFF2-40B4-BE49-F238E27FC236}">
                <a16:creationId xmlns:a16="http://schemas.microsoft.com/office/drawing/2014/main" id="{2E255C06-E230-D42F-7A32-72380B6D61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13" t="13140" r="1630"/>
          <a:stretch/>
        </p:blipFill>
        <p:spPr bwMode="auto">
          <a:xfrm>
            <a:off x="0" y="239150"/>
            <a:ext cx="12192000" cy="6731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36607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F849AB-E626-4EA7-ADE3-CB5D68822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5604" name="Picture 4" descr="The power of summary">
            <a:extLst>
              <a:ext uri="{FF2B5EF4-FFF2-40B4-BE49-F238E27FC236}">
                <a16:creationId xmlns:a16="http://schemas.microsoft.com/office/drawing/2014/main" id="{4AD44ADE-39A3-4C98-BE24-9258A4A310A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83334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</a:t>
            </a:r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F44DEA0B-A6A6-2C26-7B7C-07ED1D18916E}"/>
              </a:ext>
            </a:extLst>
          </p:cNvPr>
          <p:cNvSpPr txBox="1">
            <a:spLocks/>
          </p:cNvSpPr>
          <p:nvPr/>
        </p:nvSpPr>
        <p:spPr>
          <a:xfrm>
            <a:off x="1552521" y="2338120"/>
            <a:ext cx="9020204" cy="37301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000" b="1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The Project Schedule</a:t>
            </a:r>
            <a:endParaRPr lang="en-US" sz="2000" kern="1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Definition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Types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Benefits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Tools, and techniques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Steps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4465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</a:t>
            </a:r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F44DEA0B-A6A6-2C26-7B7C-07ED1D18916E}"/>
              </a:ext>
            </a:extLst>
          </p:cNvPr>
          <p:cNvSpPr txBox="1">
            <a:spLocks/>
          </p:cNvSpPr>
          <p:nvPr/>
        </p:nvSpPr>
        <p:spPr>
          <a:xfrm>
            <a:off x="1552521" y="2338120"/>
            <a:ext cx="9020204" cy="37301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Project Budget</a:t>
            </a:r>
            <a:endParaRPr lang="en-US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Definition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Components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Purpose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Benefits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Steps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10379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 descr="How to Use Open-Ended Survey Questions +25 Examples | SurveyLegend">
            <a:extLst>
              <a:ext uri="{FF2B5EF4-FFF2-40B4-BE49-F238E27FC236}">
                <a16:creationId xmlns:a16="http://schemas.microsoft.com/office/drawing/2014/main" id="{09F193E0-8FD7-908D-5431-A7ECBAA77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37885" y="1903342"/>
            <a:ext cx="6726740" cy="4032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059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0F88800-F7F1-F83C-0ECB-9FF488B879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1148102"/>
              </p:ext>
            </p:extLst>
          </p:nvPr>
        </p:nvGraphicFramePr>
        <p:xfrm>
          <a:off x="2120955" y="2395678"/>
          <a:ext cx="7805370" cy="3048000"/>
        </p:xfrm>
        <a:graphic>
          <a:graphicData uri="http://schemas.openxmlformats.org/drawingml/2006/table">
            <a:tbl>
              <a:tblPr firstRow="1" firstCol="1" bandRow="1"/>
              <a:tblGrid>
                <a:gridCol w="7805370">
                  <a:extLst>
                    <a:ext uri="{9D8B030D-6E8A-4147-A177-3AD203B41FA5}">
                      <a16:colId xmlns:a16="http://schemas.microsoft.com/office/drawing/2014/main" val="263403767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Which of the following types of Projects Schedule?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Master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Milestone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Detailed Project Schedule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96856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</a:t>
                      </a:r>
                      <a:r>
                        <a:rPr lang="en-US" sz="2000" b="1" kern="1200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list of activities with deadlines is---------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Task list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Work Breakdown structure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GANTT Chart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incorrect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02173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5244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9943B7B-B560-1C0F-C1ED-B9B900F562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799916"/>
              </p:ext>
            </p:extLst>
          </p:nvPr>
        </p:nvGraphicFramePr>
        <p:xfrm>
          <a:off x="2058383" y="2223738"/>
          <a:ext cx="7752298" cy="3352800"/>
        </p:xfrm>
        <a:graphic>
          <a:graphicData uri="http://schemas.openxmlformats.org/drawingml/2006/table">
            <a:tbl>
              <a:tblPr firstRow="1" firstCol="1" bandRow="1"/>
              <a:tblGrid>
                <a:gridCol w="7752298">
                  <a:extLst>
                    <a:ext uri="{9D8B030D-6E8A-4147-A177-3AD203B41FA5}">
                      <a16:colId xmlns:a16="http://schemas.microsoft.com/office/drawing/2014/main" val="26493800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graphic that details the deliverables by presenting key milestones within a hierarchy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Work Breakdown structure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Task list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GANTT Chart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incorrect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47508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most common form of project schedule is -------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GANTT Chart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Work Breakdown structure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Task list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incorrect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633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854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634F4EF-556C-F802-2168-99D5903EBD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6401957"/>
              </p:ext>
            </p:extLst>
          </p:nvPr>
        </p:nvGraphicFramePr>
        <p:xfrm>
          <a:off x="1777034" y="2313252"/>
          <a:ext cx="8202872" cy="3352800"/>
        </p:xfrm>
        <a:graphic>
          <a:graphicData uri="http://schemas.openxmlformats.org/drawingml/2006/table">
            <a:tbl>
              <a:tblPr firstRow="1" firstCol="1" bandRow="1"/>
              <a:tblGrid>
                <a:gridCol w="8202872">
                  <a:extLst>
                    <a:ext uri="{9D8B030D-6E8A-4147-A177-3AD203B41FA5}">
                      <a16:colId xmlns:a16="http://schemas.microsoft.com/office/drawing/2014/main" val="377753786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----------is a plan that includes every detail on how much money will be spent on a project.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Budget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Schedule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Risk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Management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9254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Rent is---------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Fixed cost 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Variable cost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Marginal cost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Total cost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42821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0334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30E99E0-651B-B6F3-6E7A-3403BEE2CA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8642853"/>
              </p:ext>
            </p:extLst>
          </p:nvPr>
        </p:nvGraphicFramePr>
        <p:xfrm>
          <a:off x="1644536" y="2223738"/>
          <a:ext cx="8202872" cy="3048000"/>
        </p:xfrm>
        <a:graphic>
          <a:graphicData uri="http://schemas.openxmlformats.org/drawingml/2006/table">
            <a:tbl>
              <a:tblPr firstRow="1" firstCol="1" bandRow="1"/>
              <a:tblGrid>
                <a:gridCol w="8202872">
                  <a:extLst>
                    <a:ext uri="{9D8B030D-6E8A-4147-A177-3AD203B41FA5}">
                      <a16:colId xmlns:a16="http://schemas.microsoft.com/office/drawing/2014/main" val="377753786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----------</a:t>
                      </a:r>
                      <a:r>
                        <a:rPr lang="en-US" sz="2000" b="1" kern="1200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contains the goals, deliverables, tasks, and deadlines for the project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Project Scope 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Resources you need.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the Resource Rate</a:t>
                      </a:r>
                    </a:p>
                    <a:p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Approval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9254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In which of the following project phases is the project schedule developed?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Planning 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Conceptual 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Implementation </a:t>
                      </a:r>
                    </a:p>
                    <a:p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Design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42821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402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5126F52-FF36-5119-A7CD-C0DA5177EA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9790671"/>
              </p:ext>
            </p:extLst>
          </p:nvPr>
        </p:nvGraphicFramePr>
        <p:xfrm>
          <a:off x="1732213" y="2041901"/>
          <a:ext cx="8727574" cy="3657600"/>
        </p:xfrm>
        <a:graphic>
          <a:graphicData uri="http://schemas.openxmlformats.org/drawingml/2006/table">
            <a:tbl>
              <a:tblPr firstRow="1" firstCol="1" bandRow="1"/>
              <a:tblGrid>
                <a:gridCol w="8727574">
                  <a:extLst>
                    <a:ext uri="{9D8B030D-6E8A-4147-A177-3AD203B41FA5}">
                      <a16:colId xmlns:a16="http://schemas.microsoft.com/office/drawing/2014/main" val="37650921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------------is a summary level schedule that highlights the key tasks and their estimated duration.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Master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Milestone Project Schedule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Detailed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1362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------is a great for reporting status and helping teams see their progress at a glance.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Milestone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Master Project Schedule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Detailed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95594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953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6F4B40E-F666-4080-1784-AB87004870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466472"/>
              </p:ext>
            </p:extLst>
          </p:nvPr>
        </p:nvGraphicFramePr>
        <p:xfrm>
          <a:off x="1570207" y="2249421"/>
          <a:ext cx="9051586" cy="3657600"/>
        </p:xfrm>
        <a:graphic>
          <a:graphicData uri="http://schemas.openxmlformats.org/drawingml/2006/table">
            <a:tbl>
              <a:tblPr firstRow="1" firstCol="1" bandRow="1"/>
              <a:tblGrid>
                <a:gridCol w="9051586">
                  <a:extLst>
                    <a:ext uri="{9D8B030D-6E8A-4147-A177-3AD203B41FA5}">
                      <a16:colId xmlns:a16="http://schemas.microsoft.com/office/drawing/2014/main" val="183532647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----------is more operational level schedule that tracks every project activity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Detailed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Milestone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Master Project Schedule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97453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Which of the following is/are purpose of a project budget?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Aid in the decision-making process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Communicate to stakeholders how much money is needed.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Give the project manager a baseline to help them work out if the project is spending along its desired path.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25955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903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C758D94-1CB6-1AAA-FD33-A1C5613E93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500" t="30407" r="23711" b="22904"/>
          <a:stretch/>
        </p:blipFill>
        <p:spPr>
          <a:xfrm>
            <a:off x="762000" y="1683415"/>
            <a:ext cx="10668000" cy="4483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35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95C9AC1-B7E2-4AA3-A7FE-9FF5016AD22E}"/>
</file>

<file path=customXml/itemProps2.xml><?xml version="1.0" encoding="utf-8"?>
<ds:datastoreItem xmlns:ds="http://schemas.openxmlformats.org/officeDocument/2006/customXml" ds:itemID="{1E3239D5-6C0D-4281-8706-92BD4826ACE9}"/>
</file>

<file path=customXml/itemProps3.xml><?xml version="1.0" encoding="utf-8"?>
<ds:datastoreItem xmlns:ds="http://schemas.openxmlformats.org/officeDocument/2006/customXml" ds:itemID="{4270ECC1-0ED4-46BC-8D38-19B260B8F2F5}"/>
</file>

<file path=docProps/app.xml><?xml version="1.0" encoding="utf-8"?>
<Properties xmlns="http://schemas.openxmlformats.org/officeDocument/2006/extended-properties" xmlns:vt="http://schemas.openxmlformats.org/officeDocument/2006/docPropsVTypes">
  <TotalTime>631</TotalTime>
  <Words>1466</Words>
  <Application>Microsoft Office PowerPoint</Application>
  <PresentationFormat>Widescreen</PresentationFormat>
  <Paragraphs>223</Paragraphs>
  <Slides>45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45</vt:i4>
      </vt:variant>
    </vt:vector>
  </HeadingPairs>
  <TitlesOfParts>
    <vt:vector size="55" baseType="lpstr">
      <vt:lpstr>Alexandria</vt:lpstr>
      <vt:lpstr>Alexandria (Body)</vt:lpstr>
      <vt:lpstr>Arial</vt:lpstr>
      <vt:lpstr>Calibri</vt:lpstr>
      <vt:lpstr>Calibri Light</vt:lpstr>
      <vt:lpstr>Roboto Light</vt:lpstr>
      <vt:lpstr>Symbol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29</cp:revision>
  <dcterms:created xsi:type="dcterms:W3CDTF">2023-04-29T09:08:23Z</dcterms:created>
  <dcterms:modified xsi:type="dcterms:W3CDTF">2024-09-19T10:09:06Z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