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256" r:id="rId2"/>
    <p:sldId id="259" r:id="rId3"/>
    <p:sldId id="260" r:id="rId4"/>
    <p:sldId id="269" r:id="rId5"/>
    <p:sldId id="292" r:id="rId6"/>
    <p:sldId id="293" r:id="rId7"/>
    <p:sldId id="294" r:id="rId8"/>
    <p:sldId id="295" r:id="rId9"/>
    <p:sldId id="296" r:id="rId10"/>
    <p:sldId id="297" r:id="rId11"/>
    <p:sldId id="298" r:id="rId12"/>
    <p:sldId id="272" r:id="rId13"/>
    <p:sldId id="299" r:id="rId14"/>
    <p:sldId id="300" r:id="rId15"/>
    <p:sldId id="301" r:id="rId16"/>
    <p:sldId id="302" r:id="rId17"/>
    <p:sldId id="303" r:id="rId18"/>
    <p:sldId id="304" r:id="rId19"/>
    <p:sldId id="305" r:id="rId20"/>
    <p:sldId id="306" r:id="rId21"/>
    <p:sldId id="307" r:id="rId22"/>
    <p:sldId id="270" r:id="rId23"/>
    <p:sldId id="308" r:id="rId24"/>
    <p:sldId id="273" r:id="rId25"/>
    <p:sldId id="309" r:id="rId26"/>
    <p:sldId id="310" r:id="rId27"/>
    <p:sldId id="311" r:id="rId28"/>
    <p:sldId id="312" r:id="rId29"/>
    <p:sldId id="313" r:id="rId30"/>
    <p:sldId id="314" r:id="rId31"/>
    <p:sldId id="315" r:id="rId32"/>
    <p:sldId id="316" r:id="rId33"/>
    <p:sldId id="317" r:id="rId34"/>
    <p:sldId id="318" r:id="rId35"/>
    <p:sldId id="319" r:id="rId36"/>
    <p:sldId id="320" r:id="rId37"/>
    <p:sldId id="321" r:id="rId38"/>
    <p:sldId id="322" r:id="rId39"/>
    <p:sldId id="323" r:id="rId40"/>
    <p:sldId id="324" r:id="rId41"/>
    <p:sldId id="325" r:id="rId42"/>
    <p:sldId id="326" r:id="rId43"/>
    <p:sldId id="328" r:id="rId44"/>
    <p:sldId id="329" r:id="rId45"/>
    <p:sldId id="330" r:id="rId46"/>
    <p:sldId id="331" r:id="rId47"/>
    <p:sldId id="333" r:id="rId48"/>
    <p:sldId id="332" r:id="rId49"/>
    <p:sldId id="334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7FE86517-1285-4DBC-8900-C544730056B6}" type="datetimeFigureOut">
              <a:rPr lang="ar-SA" smtClean="0"/>
              <a:t>27/07/44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427998FB-52CF-454B-8D6E-50D898B9149D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2196695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3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3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3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3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3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7" Type="http://schemas.openxmlformats.org/officeDocument/2006/relationships/image" Target="../media/image17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7.emf"/><Relationship Id="rId7" Type="http://schemas.openxmlformats.org/officeDocument/2006/relationships/image" Target="../media/image13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7.emf"/><Relationship Id="rId7" Type="http://schemas.openxmlformats.org/officeDocument/2006/relationships/image" Target="../media/image13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7.emf"/><Relationship Id="rId7" Type="http://schemas.openxmlformats.org/officeDocument/2006/relationships/image" Target="../media/image13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3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3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1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2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3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4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5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83774" y="3131935"/>
            <a:ext cx="5882401" cy="76067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44950" y="608257"/>
            <a:ext cx="695117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Cryptography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Mohammad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Alkhatib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Associate Professor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Major: Information Security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29035" y="3168573"/>
            <a:ext cx="44208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#3: DES Algorithm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035"/>
    </mc:Choice>
    <mc:Fallback>
      <p:transition spd="slow" advTm="5903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828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7746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Cryptography Algorithms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DES Algorithm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288" y="256218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9536" y="1926812"/>
            <a:ext cx="1077163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6870" indent="-344170">
              <a:lnSpc>
                <a:spcPct val="150000"/>
              </a:lnSpc>
              <a:buClr>
                <a:srgbClr val="5C83BE"/>
              </a:buClr>
              <a:buSzPct val="120000"/>
              <a:buFont typeface="Wingdings" pitchFamily="2" charset="2"/>
              <a:buChar char="Ø"/>
              <a:tabLst>
                <a:tab pos="356870" algn="l"/>
                <a:tab pos="357505" algn="l"/>
              </a:tabLst>
              <a:defRPr/>
            </a:pPr>
            <a:r>
              <a:rPr lang="en-US" spc="-5" dirty="0">
                <a:solidFill>
                  <a:srgbClr val="232021"/>
                </a:solidFill>
                <a:cs typeface="Arial"/>
              </a:rPr>
              <a:t>Introduction to DES</a:t>
            </a:r>
          </a:p>
          <a:p>
            <a:pPr marL="356870" indent="-344170">
              <a:lnSpc>
                <a:spcPct val="150000"/>
              </a:lnSpc>
              <a:buClr>
                <a:srgbClr val="5C83BE"/>
              </a:buClr>
              <a:buSzPct val="120000"/>
              <a:buFont typeface="Wingdings" pitchFamily="2" charset="2"/>
              <a:buChar char="Ø"/>
              <a:tabLst>
                <a:tab pos="356870" algn="l"/>
                <a:tab pos="357505" algn="l"/>
              </a:tabLst>
              <a:defRPr/>
            </a:pPr>
            <a:r>
              <a:rPr lang="en-US" spc="-5" dirty="0">
                <a:solidFill>
                  <a:srgbClr val="232021"/>
                </a:solidFill>
                <a:cs typeface="Arial"/>
              </a:rPr>
              <a:t>High-level description</a:t>
            </a:r>
          </a:p>
          <a:p>
            <a:pPr marL="356870" indent="-344170">
              <a:lnSpc>
                <a:spcPct val="150000"/>
              </a:lnSpc>
              <a:buClr>
                <a:srgbClr val="5C83BE"/>
              </a:buClr>
              <a:buSzPct val="120000"/>
              <a:buFont typeface="Wingdings" pitchFamily="2" charset="2"/>
              <a:buChar char="Ø"/>
              <a:tabLst>
                <a:tab pos="356870" algn="l"/>
                <a:tab pos="357505" algn="l"/>
              </a:tabLst>
              <a:defRPr/>
            </a:pPr>
            <a:r>
              <a:rPr lang="en-US" spc="-5" dirty="0">
                <a:solidFill>
                  <a:srgbClr val="232021"/>
                </a:solidFill>
                <a:cs typeface="Arial"/>
              </a:rPr>
              <a:t>Confusion &amp; Diffusion for secure block cipher</a:t>
            </a:r>
          </a:p>
          <a:p>
            <a:pPr marL="356870" indent="-344170">
              <a:lnSpc>
                <a:spcPct val="150000"/>
              </a:lnSpc>
              <a:buClr>
                <a:srgbClr val="5C83BE"/>
              </a:buClr>
              <a:buSzPct val="120000"/>
              <a:buFont typeface="Wingdings" pitchFamily="2" charset="2"/>
              <a:buChar char="Ø"/>
              <a:tabLst>
                <a:tab pos="356870" algn="l"/>
                <a:tab pos="357505" algn="l"/>
              </a:tabLst>
              <a:defRPr/>
            </a:pPr>
            <a:r>
              <a:rPr lang="en-US" spc="-5" dirty="0" err="1">
                <a:solidFill>
                  <a:srgbClr val="232021"/>
                </a:solidFill>
                <a:cs typeface="Arial"/>
              </a:rPr>
              <a:t>Feistel</a:t>
            </a:r>
            <a:r>
              <a:rPr lang="en-US" spc="-5" dirty="0">
                <a:solidFill>
                  <a:srgbClr val="232021"/>
                </a:solidFill>
                <a:cs typeface="Arial"/>
              </a:rPr>
              <a:t> Network</a:t>
            </a:r>
          </a:p>
          <a:p>
            <a:pPr marL="356870" indent="-344170">
              <a:lnSpc>
                <a:spcPct val="150000"/>
              </a:lnSpc>
              <a:buClr>
                <a:srgbClr val="5C83BE"/>
              </a:buClr>
              <a:buSzPct val="120000"/>
              <a:buFont typeface="Wingdings" pitchFamily="2" charset="2"/>
              <a:buChar char="Ø"/>
              <a:tabLst>
                <a:tab pos="356870" algn="l"/>
                <a:tab pos="357505" algn="l"/>
              </a:tabLst>
              <a:defRPr/>
            </a:pPr>
            <a:r>
              <a:rPr lang="en-US" spc="-5" dirty="0">
                <a:solidFill>
                  <a:srgbClr val="232021"/>
                </a:solidFill>
                <a:cs typeface="Arial"/>
              </a:rPr>
              <a:t>DES Encryption Process</a:t>
            </a:r>
          </a:p>
          <a:p>
            <a:pPr marL="356870" indent="-344170">
              <a:lnSpc>
                <a:spcPct val="150000"/>
              </a:lnSpc>
              <a:buClr>
                <a:srgbClr val="5C83BE"/>
              </a:buClr>
              <a:buSzPct val="120000"/>
              <a:buFont typeface="Wingdings" pitchFamily="2" charset="2"/>
              <a:buChar char="Ø"/>
              <a:tabLst>
                <a:tab pos="356870" algn="l"/>
                <a:tab pos="357505" algn="l"/>
              </a:tabLst>
              <a:defRPr/>
            </a:pPr>
            <a:r>
              <a:rPr lang="en-US" spc="-5" dirty="0">
                <a:solidFill>
                  <a:srgbClr val="232021"/>
                </a:solidFill>
                <a:cs typeface="Arial"/>
              </a:rPr>
              <a:t>Internal Structure of DES Algorithm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8810"/>
    </mc:Choice>
    <mc:Fallback>
      <p:transition spd="slow" advTm="15881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39854" y="387584"/>
            <a:ext cx="37763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Classification of the field of Cryptology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8" name="object 3"/>
          <p:cNvSpPr>
            <a:spLocks/>
          </p:cNvSpPr>
          <p:nvPr/>
        </p:nvSpPr>
        <p:spPr bwMode="auto">
          <a:xfrm>
            <a:off x="4848225" y="1474788"/>
            <a:ext cx="1811338" cy="441325"/>
          </a:xfrm>
          <a:custGeom>
            <a:avLst/>
            <a:gdLst>
              <a:gd name="T0" fmla="*/ 1792411 w 1811020"/>
              <a:gd name="T1" fmla="*/ 130310 h 441960"/>
              <a:gd name="T2" fmla="*/ 1709825 w 1811020"/>
              <a:gd name="T3" fmla="*/ 47385 h 441960"/>
              <a:gd name="T4" fmla="*/ 1550773 w 1811020"/>
              <a:gd name="T5" fmla="*/ 0 h 441960"/>
              <a:gd name="T6" fmla="*/ 131523 w 1811020"/>
              <a:gd name="T7" fmla="*/ 35540 h 441960"/>
              <a:gd name="T8" fmla="*/ 36695 w 1811020"/>
              <a:gd name="T9" fmla="*/ 112540 h 441960"/>
              <a:gd name="T10" fmla="*/ 0 w 1811020"/>
              <a:gd name="T11" fmla="*/ 213234 h 441960"/>
              <a:gd name="T12" fmla="*/ 9183 w 1811020"/>
              <a:gd name="T13" fmla="*/ 264570 h 441960"/>
              <a:gd name="T14" fmla="*/ 12231 w 1811020"/>
              <a:gd name="T15" fmla="*/ 192503 h 441960"/>
              <a:gd name="T16" fmla="*/ 21415 w 1811020"/>
              <a:gd name="T17" fmla="*/ 154003 h 441960"/>
              <a:gd name="T18" fmla="*/ 58111 w 1811020"/>
              <a:gd name="T19" fmla="*/ 100693 h 441960"/>
              <a:gd name="T20" fmla="*/ 91759 w 1811020"/>
              <a:gd name="T21" fmla="*/ 73194 h 441960"/>
              <a:gd name="T22" fmla="*/ 183519 w 1811020"/>
              <a:gd name="T23" fmla="*/ 26654 h 441960"/>
              <a:gd name="T24" fmla="*/ 1520185 w 1811020"/>
              <a:gd name="T25" fmla="*/ 8883 h 441960"/>
              <a:gd name="T26" fmla="*/ 1725119 w 1811020"/>
              <a:gd name="T27" fmla="*/ 71078 h 441960"/>
              <a:gd name="T28" fmla="*/ 1786294 w 1811020"/>
              <a:gd name="T29" fmla="*/ 140675 h 441960"/>
              <a:gd name="T30" fmla="*/ 1804645 w 1811020"/>
              <a:gd name="T31" fmla="*/ 195465 h 441960"/>
              <a:gd name="T32" fmla="*/ 1807703 w 1811020"/>
              <a:gd name="T33" fmla="*/ 213234 h 441960"/>
              <a:gd name="T34" fmla="*/ 1813820 w 1811020"/>
              <a:gd name="T35" fmla="*/ 236929 h 441960"/>
              <a:gd name="T36" fmla="*/ 9183 w 1811020"/>
              <a:gd name="T37" fmla="*/ 213234 h 441960"/>
              <a:gd name="T38" fmla="*/ 45879 w 1811020"/>
              <a:gd name="T39" fmla="*/ 310968 h 441960"/>
              <a:gd name="T40" fmla="*/ 12231 w 1811020"/>
              <a:gd name="T41" fmla="*/ 233964 h 441960"/>
              <a:gd name="T42" fmla="*/ 9183 w 1811020"/>
              <a:gd name="T43" fmla="*/ 216196 h 441960"/>
              <a:gd name="T44" fmla="*/ 36695 w 1811020"/>
              <a:gd name="T45" fmla="*/ 316888 h 441960"/>
              <a:gd name="T46" fmla="*/ 45879 w 1811020"/>
              <a:gd name="T47" fmla="*/ 310968 h 441960"/>
              <a:gd name="T48" fmla="*/ 42828 w 1811020"/>
              <a:gd name="T49" fmla="*/ 122906 h 441960"/>
              <a:gd name="T50" fmla="*/ 58111 w 1811020"/>
              <a:gd name="T51" fmla="*/ 328737 h 441960"/>
              <a:gd name="T52" fmla="*/ 67295 w 1811020"/>
              <a:gd name="T53" fmla="*/ 352430 h 441960"/>
              <a:gd name="T54" fmla="*/ 76459 w 1811020"/>
              <a:gd name="T55" fmla="*/ 343545 h 441960"/>
              <a:gd name="T56" fmla="*/ 73411 w 1811020"/>
              <a:gd name="T57" fmla="*/ 88354 h 441960"/>
              <a:gd name="T58" fmla="*/ 73411 w 1811020"/>
              <a:gd name="T59" fmla="*/ 343545 h 441960"/>
              <a:gd name="T60" fmla="*/ 91759 w 1811020"/>
              <a:gd name="T61" fmla="*/ 369212 h 441960"/>
              <a:gd name="T62" fmla="*/ 94827 w 1811020"/>
              <a:gd name="T63" fmla="*/ 71078 h 441960"/>
              <a:gd name="T64" fmla="*/ 94827 w 1811020"/>
              <a:gd name="T65" fmla="*/ 71078 h 441960"/>
              <a:gd name="T66" fmla="*/ 1774057 w 1811020"/>
              <a:gd name="T67" fmla="*/ 310968 h 441960"/>
              <a:gd name="T68" fmla="*/ 1682297 w 1811020"/>
              <a:gd name="T69" fmla="*/ 385007 h 441960"/>
              <a:gd name="T70" fmla="*/ 1520185 w 1811020"/>
              <a:gd name="T71" fmla="*/ 420546 h 441960"/>
              <a:gd name="T72" fmla="*/ 134591 w 1811020"/>
              <a:gd name="T73" fmla="*/ 385007 h 441960"/>
              <a:gd name="T74" fmla="*/ 131523 w 1811020"/>
              <a:gd name="T75" fmla="*/ 393892 h 441960"/>
              <a:gd name="T76" fmla="*/ 296695 w 1811020"/>
              <a:gd name="T77" fmla="*/ 429431 h 441960"/>
              <a:gd name="T78" fmla="*/ 1636416 w 1811020"/>
              <a:gd name="T79" fmla="*/ 411662 h 441960"/>
              <a:gd name="T80" fmla="*/ 1780175 w 1811020"/>
              <a:gd name="T81" fmla="*/ 316888 h 441960"/>
              <a:gd name="T82" fmla="*/ 1786294 w 1811020"/>
              <a:gd name="T83" fmla="*/ 136233 h 441960"/>
              <a:gd name="T84" fmla="*/ 1807703 w 1811020"/>
              <a:gd name="T85" fmla="*/ 268025 h 441960"/>
              <a:gd name="T86" fmla="*/ 1804645 w 1811020"/>
              <a:gd name="T87" fmla="*/ 236929 h 441960"/>
              <a:gd name="T88" fmla="*/ 1795469 w 1811020"/>
              <a:gd name="T89" fmla="*/ 275429 h 441960"/>
              <a:gd name="T90" fmla="*/ 1786294 w 1811020"/>
              <a:gd name="T91" fmla="*/ 308007 h 441960"/>
              <a:gd name="T92" fmla="*/ 1807703 w 1811020"/>
              <a:gd name="T93" fmla="*/ 268025 h 441960"/>
              <a:gd name="T94" fmla="*/ 1807512 w 1811020"/>
              <a:gd name="T95" fmla="*/ 214715 h 441960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1811020"/>
              <a:gd name="T145" fmla="*/ 0 h 441960"/>
              <a:gd name="T146" fmla="*/ 1811020 w 1811020"/>
              <a:gd name="T147" fmla="*/ 441960 h 441960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1811020" h="441960">
                <a:moveTo>
                  <a:pt x="1810511" y="219455"/>
                </a:moveTo>
                <a:lnTo>
                  <a:pt x="1804415" y="176783"/>
                </a:lnTo>
                <a:lnTo>
                  <a:pt x="1786127" y="134111"/>
                </a:lnTo>
                <a:lnTo>
                  <a:pt x="1743455" y="79247"/>
                </a:lnTo>
                <a:lnTo>
                  <a:pt x="1722119" y="64007"/>
                </a:lnTo>
                <a:lnTo>
                  <a:pt x="1703831" y="48767"/>
                </a:lnTo>
                <a:lnTo>
                  <a:pt x="1630679" y="18287"/>
                </a:lnTo>
                <a:lnTo>
                  <a:pt x="1575815" y="3047"/>
                </a:lnTo>
                <a:lnTo>
                  <a:pt x="1545335" y="0"/>
                </a:lnTo>
                <a:lnTo>
                  <a:pt x="265175" y="0"/>
                </a:lnTo>
                <a:lnTo>
                  <a:pt x="207263" y="9143"/>
                </a:lnTo>
                <a:lnTo>
                  <a:pt x="131063" y="36575"/>
                </a:lnTo>
                <a:lnTo>
                  <a:pt x="88391" y="64007"/>
                </a:lnTo>
                <a:lnTo>
                  <a:pt x="67055" y="79247"/>
                </a:lnTo>
                <a:lnTo>
                  <a:pt x="36575" y="115823"/>
                </a:lnTo>
                <a:lnTo>
                  <a:pt x="24383" y="134111"/>
                </a:lnTo>
                <a:lnTo>
                  <a:pt x="6095" y="176783"/>
                </a:lnTo>
                <a:lnTo>
                  <a:pt x="0" y="219455"/>
                </a:lnTo>
                <a:lnTo>
                  <a:pt x="3047" y="243839"/>
                </a:lnTo>
                <a:lnTo>
                  <a:pt x="6095" y="265175"/>
                </a:lnTo>
                <a:lnTo>
                  <a:pt x="9143" y="272287"/>
                </a:lnTo>
                <a:lnTo>
                  <a:pt x="9143" y="219455"/>
                </a:lnTo>
                <a:lnTo>
                  <a:pt x="9334" y="220979"/>
                </a:lnTo>
                <a:lnTo>
                  <a:pt x="12191" y="198119"/>
                </a:lnTo>
                <a:lnTo>
                  <a:pt x="12191" y="201167"/>
                </a:lnTo>
                <a:lnTo>
                  <a:pt x="15239" y="179831"/>
                </a:lnTo>
                <a:lnTo>
                  <a:pt x="21335" y="158495"/>
                </a:lnTo>
                <a:lnTo>
                  <a:pt x="42671" y="126491"/>
                </a:lnTo>
                <a:lnTo>
                  <a:pt x="42671" y="121919"/>
                </a:lnTo>
                <a:lnTo>
                  <a:pt x="57911" y="103631"/>
                </a:lnTo>
                <a:lnTo>
                  <a:pt x="73151" y="90931"/>
                </a:lnTo>
                <a:lnTo>
                  <a:pt x="73151" y="88391"/>
                </a:lnTo>
                <a:lnTo>
                  <a:pt x="91439" y="75329"/>
                </a:lnTo>
                <a:lnTo>
                  <a:pt x="91439" y="73151"/>
                </a:lnTo>
                <a:lnTo>
                  <a:pt x="112775" y="57911"/>
                </a:lnTo>
                <a:lnTo>
                  <a:pt x="182879" y="27431"/>
                </a:lnTo>
                <a:lnTo>
                  <a:pt x="265175" y="12191"/>
                </a:lnTo>
                <a:lnTo>
                  <a:pt x="295655" y="9143"/>
                </a:lnTo>
                <a:lnTo>
                  <a:pt x="1514855" y="9143"/>
                </a:lnTo>
                <a:lnTo>
                  <a:pt x="1600199" y="18287"/>
                </a:lnTo>
                <a:lnTo>
                  <a:pt x="1676399" y="45719"/>
                </a:lnTo>
                <a:lnTo>
                  <a:pt x="1719071" y="73151"/>
                </a:lnTo>
                <a:lnTo>
                  <a:pt x="1752599" y="103631"/>
                </a:lnTo>
                <a:lnTo>
                  <a:pt x="1780031" y="140207"/>
                </a:lnTo>
                <a:lnTo>
                  <a:pt x="1780031" y="144779"/>
                </a:lnTo>
                <a:lnTo>
                  <a:pt x="1789175" y="158495"/>
                </a:lnTo>
                <a:lnTo>
                  <a:pt x="1795271" y="179831"/>
                </a:lnTo>
                <a:lnTo>
                  <a:pt x="1798319" y="201167"/>
                </a:lnTo>
                <a:lnTo>
                  <a:pt x="1798319" y="198119"/>
                </a:lnTo>
                <a:lnTo>
                  <a:pt x="1801177" y="220979"/>
                </a:lnTo>
                <a:lnTo>
                  <a:pt x="1801367" y="219455"/>
                </a:lnTo>
                <a:lnTo>
                  <a:pt x="1801367" y="275843"/>
                </a:lnTo>
                <a:lnTo>
                  <a:pt x="1804415" y="265175"/>
                </a:lnTo>
                <a:lnTo>
                  <a:pt x="1807463" y="243839"/>
                </a:lnTo>
                <a:lnTo>
                  <a:pt x="1810511" y="219455"/>
                </a:lnTo>
                <a:close/>
              </a:path>
              <a:path w="1811020" h="441960">
                <a:moveTo>
                  <a:pt x="9334" y="220979"/>
                </a:moveTo>
                <a:lnTo>
                  <a:pt x="9143" y="219455"/>
                </a:lnTo>
                <a:lnTo>
                  <a:pt x="9143" y="222503"/>
                </a:lnTo>
                <a:lnTo>
                  <a:pt x="9334" y="220979"/>
                </a:lnTo>
                <a:close/>
              </a:path>
              <a:path w="1811020" h="441960">
                <a:moveTo>
                  <a:pt x="45719" y="320039"/>
                </a:moveTo>
                <a:lnTo>
                  <a:pt x="21335" y="283463"/>
                </a:lnTo>
                <a:lnTo>
                  <a:pt x="15239" y="262127"/>
                </a:lnTo>
                <a:lnTo>
                  <a:pt x="12191" y="240791"/>
                </a:lnTo>
                <a:lnTo>
                  <a:pt x="12191" y="243839"/>
                </a:lnTo>
                <a:lnTo>
                  <a:pt x="9334" y="220979"/>
                </a:lnTo>
                <a:lnTo>
                  <a:pt x="9143" y="222503"/>
                </a:lnTo>
                <a:lnTo>
                  <a:pt x="9143" y="272287"/>
                </a:lnTo>
                <a:lnTo>
                  <a:pt x="24383" y="307847"/>
                </a:lnTo>
                <a:lnTo>
                  <a:pt x="36575" y="326135"/>
                </a:lnTo>
                <a:lnTo>
                  <a:pt x="42671" y="333451"/>
                </a:lnTo>
                <a:lnTo>
                  <a:pt x="42671" y="320039"/>
                </a:lnTo>
                <a:lnTo>
                  <a:pt x="45719" y="320039"/>
                </a:lnTo>
                <a:close/>
              </a:path>
              <a:path w="1811020" h="441960">
                <a:moveTo>
                  <a:pt x="45719" y="121919"/>
                </a:moveTo>
                <a:lnTo>
                  <a:pt x="42671" y="121919"/>
                </a:lnTo>
                <a:lnTo>
                  <a:pt x="42671" y="126491"/>
                </a:lnTo>
                <a:lnTo>
                  <a:pt x="45719" y="121919"/>
                </a:lnTo>
                <a:close/>
              </a:path>
              <a:path w="1811020" h="441960">
                <a:moveTo>
                  <a:pt x="76199" y="353567"/>
                </a:moveTo>
                <a:lnTo>
                  <a:pt x="57911" y="338327"/>
                </a:lnTo>
                <a:lnTo>
                  <a:pt x="42671" y="320039"/>
                </a:lnTo>
                <a:lnTo>
                  <a:pt x="42671" y="333451"/>
                </a:lnTo>
                <a:lnTo>
                  <a:pt x="67055" y="362711"/>
                </a:lnTo>
                <a:lnTo>
                  <a:pt x="73151" y="367066"/>
                </a:lnTo>
                <a:lnTo>
                  <a:pt x="73151" y="353567"/>
                </a:lnTo>
                <a:lnTo>
                  <a:pt x="76199" y="353567"/>
                </a:lnTo>
                <a:close/>
              </a:path>
              <a:path w="1811020" h="441960">
                <a:moveTo>
                  <a:pt x="76199" y="88391"/>
                </a:moveTo>
                <a:lnTo>
                  <a:pt x="73151" y="88391"/>
                </a:lnTo>
                <a:lnTo>
                  <a:pt x="73151" y="90931"/>
                </a:lnTo>
                <a:lnTo>
                  <a:pt x="76199" y="88391"/>
                </a:lnTo>
                <a:close/>
              </a:path>
              <a:path w="1811020" h="441960">
                <a:moveTo>
                  <a:pt x="94487" y="368807"/>
                </a:moveTo>
                <a:lnTo>
                  <a:pt x="73151" y="353567"/>
                </a:lnTo>
                <a:lnTo>
                  <a:pt x="73151" y="367066"/>
                </a:lnTo>
                <a:lnTo>
                  <a:pt x="88391" y="377951"/>
                </a:lnTo>
                <a:lnTo>
                  <a:pt x="91439" y="379983"/>
                </a:lnTo>
                <a:lnTo>
                  <a:pt x="91439" y="368807"/>
                </a:lnTo>
                <a:lnTo>
                  <a:pt x="94487" y="368807"/>
                </a:lnTo>
                <a:close/>
              </a:path>
              <a:path w="1811020" h="441960">
                <a:moveTo>
                  <a:pt x="94487" y="73151"/>
                </a:moveTo>
                <a:lnTo>
                  <a:pt x="91439" y="73151"/>
                </a:lnTo>
                <a:lnTo>
                  <a:pt x="91439" y="75329"/>
                </a:lnTo>
                <a:lnTo>
                  <a:pt x="94487" y="73151"/>
                </a:lnTo>
                <a:close/>
              </a:path>
              <a:path w="1811020" h="441960">
                <a:moveTo>
                  <a:pt x="1780031" y="316991"/>
                </a:moveTo>
                <a:lnTo>
                  <a:pt x="1780031" y="301751"/>
                </a:lnTo>
                <a:lnTo>
                  <a:pt x="1767839" y="320039"/>
                </a:lnTo>
                <a:lnTo>
                  <a:pt x="1752599" y="338327"/>
                </a:lnTo>
                <a:lnTo>
                  <a:pt x="1719071" y="368807"/>
                </a:lnTo>
                <a:lnTo>
                  <a:pt x="1676399" y="396239"/>
                </a:lnTo>
                <a:lnTo>
                  <a:pt x="1627631" y="414527"/>
                </a:lnTo>
                <a:lnTo>
                  <a:pt x="1545335" y="429767"/>
                </a:lnTo>
                <a:lnTo>
                  <a:pt x="1514855" y="432815"/>
                </a:lnTo>
                <a:lnTo>
                  <a:pt x="295655" y="432815"/>
                </a:lnTo>
                <a:lnTo>
                  <a:pt x="210311" y="423671"/>
                </a:lnTo>
                <a:lnTo>
                  <a:pt x="134111" y="396239"/>
                </a:lnTo>
                <a:lnTo>
                  <a:pt x="91439" y="368807"/>
                </a:lnTo>
                <a:lnTo>
                  <a:pt x="91439" y="379983"/>
                </a:lnTo>
                <a:lnTo>
                  <a:pt x="131063" y="405383"/>
                </a:lnTo>
                <a:lnTo>
                  <a:pt x="179831" y="423671"/>
                </a:lnTo>
                <a:lnTo>
                  <a:pt x="234695" y="435863"/>
                </a:lnTo>
                <a:lnTo>
                  <a:pt x="295655" y="441959"/>
                </a:lnTo>
                <a:lnTo>
                  <a:pt x="1514855" y="441959"/>
                </a:lnTo>
                <a:lnTo>
                  <a:pt x="1575815" y="435863"/>
                </a:lnTo>
                <a:lnTo>
                  <a:pt x="1630679" y="423671"/>
                </a:lnTo>
                <a:lnTo>
                  <a:pt x="1679447" y="405383"/>
                </a:lnTo>
                <a:lnTo>
                  <a:pt x="1722119" y="377951"/>
                </a:lnTo>
                <a:lnTo>
                  <a:pt x="1773935" y="326135"/>
                </a:lnTo>
                <a:lnTo>
                  <a:pt x="1780031" y="316991"/>
                </a:lnTo>
                <a:close/>
              </a:path>
              <a:path w="1811020" h="441960">
                <a:moveTo>
                  <a:pt x="1780031" y="144779"/>
                </a:moveTo>
                <a:lnTo>
                  <a:pt x="1780031" y="140207"/>
                </a:lnTo>
                <a:lnTo>
                  <a:pt x="1776983" y="140207"/>
                </a:lnTo>
                <a:lnTo>
                  <a:pt x="1780031" y="144779"/>
                </a:lnTo>
                <a:close/>
              </a:path>
              <a:path w="1811020" h="441960">
                <a:moveTo>
                  <a:pt x="1801367" y="275843"/>
                </a:moveTo>
                <a:lnTo>
                  <a:pt x="1801367" y="222503"/>
                </a:lnTo>
                <a:lnTo>
                  <a:pt x="1801177" y="220979"/>
                </a:lnTo>
                <a:lnTo>
                  <a:pt x="1798319" y="243839"/>
                </a:lnTo>
                <a:lnTo>
                  <a:pt x="1798319" y="240791"/>
                </a:lnTo>
                <a:lnTo>
                  <a:pt x="1795271" y="262127"/>
                </a:lnTo>
                <a:lnTo>
                  <a:pt x="1789175" y="283463"/>
                </a:lnTo>
                <a:lnTo>
                  <a:pt x="1776983" y="301751"/>
                </a:lnTo>
                <a:lnTo>
                  <a:pt x="1780031" y="301751"/>
                </a:lnTo>
                <a:lnTo>
                  <a:pt x="1780031" y="316991"/>
                </a:lnTo>
                <a:lnTo>
                  <a:pt x="1786127" y="307847"/>
                </a:lnTo>
                <a:lnTo>
                  <a:pt x="1798319" y="286511"/>
                </a:lnTo>
                <a:lnTo>
                  <a:pt x="1801367" y="275843"/>
                </a:lnTo>
                <a:close/>
              </a:path>
              <a:path w="1811020" h="441960">
                <a:moveTo>
                  <a:pt x="1801367" y="222503"/>
                </a:moveTo>
                <a:lnTo>
                  <a:pt x="1801367" y="219455"/>
                </a:lnTo>
                <a:lnTo>
                  <a:pt x="1801177" y="220979"/>
                </a:lnTo>
                <a:lnTo>
                  <a:pt x="1801367" y="22250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20" name="object 4"/>
          <p:cNvSpPr txBox="1"/>
          <p:nvPr/>
        </p:nvSpPr>
        <p:spPr>
          <a:xfrm>
            <a:off x="5229225" y="1544638"/>
            <a:ext cx="1120775" cy="284162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12700" algn="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spc="-5" dirty="0">
                <a:solidFill>
                  <a:srgbClr val="232021"/>
                </a:solidFill>
                <a:latin typeface="Arial"/>
                <a:cs typeface="Arial"/>
              </a:rPr>
              <a:t>C</a:t>
            </a:r>
            <a:r>
              <a:rPr dirty="0">
                <a:solidFill>
                  <a:srgbClr val="232021"/>
                </a:solidFill>
                <a:latin typeface="Arial"/>
                <a:cs typeface="Arial"/>
              </a:rPr>
              <a:t>r</a:t>
            </a:r>
            <a:r>
              <a:rPr spc="-15" dirty="0">
                <a:solidFill>
                  <a:srgbClr val="232021"/>
                </a:solidFill>
                <a:latin typeface="Arial"/>
                <a:cs typeface="Arial"/>
              </a:rPr>
              <a:t>y</a:t>
            </a:r>
            <a:r>
              <a:rPr spc="5" dirty="0">
                <a:solidFill>
                  <a:srgbClr val="232021"/>
                </a:solidFill>
                <a:latin typeface="Arial"/>
                <a:cs typeface="Arial"/>
              </a:rPr>
              <a:t>p</a:t>
            </a:r>
            <a:r>
              <a:rPr dirty="0">
                <a:solidFill>
                  <a:srgbClr val="232021"/>
                </a:solidFill>
                <a:latin typeface="Arial"/>
                <a:cs typeface="Arial"/>
              </a:rPr>
              <a:t>t</a:t>
            </a:r>
            <a:r>
              <a:rPr spc="5" dirty="0">
                <a:solidFill>
                  <a:srgbClr val="232021"/>
                </a:solidFill>
                <a:latin typeface="Arial"/>
                <a:cs typeface="Arial"/>
              </a:rPr>
              <a:t>olog</a:t>
            </a:r>
            <a:r>
              <a:rPr dirty="0">
                <a:solidFill>
                  <a:srgbClr val="232021"/>
                </a:solidFill>
                <a:latin typeface="Arial"/>
                <a:cs typeface="Arial"/>
              </a:rPr>
              <a:t>y</a:t>
            </a:r>
            <a:endParaRPr>
              <a:latin typeface="Arial"/>
              <a:cs typeface="Arial"/>
            </a:endParaRPr>
          </a:p>
        </p:txBody>
      </p:sp>
      <p:sp>
        <p:nvSpPr>
          <p:cNvPr id="21" name="object 5"/>
          <p:cNvSpPr>
            <a:spLocks/>
          </p:cNvSpPr>
          <p:nvPr/>
        </p:nvSpPr>
        <p:spPr bwMode="auto">
          <a:xfrm>
            <a:off x="3049588" y="2552700"/>
            <a:ext cx="1808162" cy="442913"/>
          </a:xfrm>
          <a:custGeom>
            <a:avLst/>
            <a:gdLst>
              <a:gd name="T0" fmla="*/ 1801578 w 1807845"/>
              <a:gd name="T1" fmla="*/ 162290 h 441960"/>
              <a:gd name="T2" fmla="*/ 1764873 w 1807845"/>
              <a:gd name="T3" fmla="*/ 101829 h 441960"/>
              <a:gd name="T4" fmla="*/ 1605820 w 1807845"/>
              <a:gd name="T5" fmla="*/ 9544 h 441960"/>
              <a:gd name="T6" fmla="*/ 293628 w 1807845"/>
              <a:gd name="T7" fmla="*/ 0 h 441960"/>
              <a:gd name="T8" fmla="*/ 204935 w 1807845"/>
              <a:gd name="T9" fmla="*/ 9544 h 441960"/>
              <a:gd name="T10" fmla="*/ 128460 w 1807845"/>
              <a:gd name="T11" fmla="*/ 41367 h 441960"/>
              <a:gd name="T12" fmla="*/ 21415 w 1807845"/>
              <a:gd name="T13" fmla="*/ 140015 h 441960"/>
              <a:gd name="T14" fmla="*/ 9183 w 1807845"/>
              <a:gd name="T15" fmla="*/ 287986 h 441960"/>
              <a:gd name="T16" fmla="*/ 30579 w 1807845"/>
              <a:gd name="T17" fmla="*/ 146380 h 441960"/>
              <a:gd name="T18" fmla="*/ 55063 w 1807845"/>
              <a:gd name="T19" fmla="*/ 108191 h 441960"/>
              <a:gd name="T20" fmla="*/ 110107 w 1807845"/>
              <a:gd name="T21" fmla="*/ 60460 h 441960"/>
              <a:gd name="T22" fmla="*/ 183519 w 1807845"/>
              <a:gd name="T23" fmla="*/ 28638 h 441960"/>
              <a:gd name="T24" fmla="*/ 235515 w 1807845"/>
              <a:gd name="T25" fmla="*/ 15909 h 441960"/>
              <a:gd name="T26" fmla="*/ 293628 w 1807845"/>
              <a:gd name="T27" fmla="*/ 9544 h 441960"/>
              <a:gd name="T28" fmla="*/ 1578293 w 1807845"/>
              <a:gd name="T29" fmla="*/ 15909 h 441960"/>
              <a:gd name="T30" fmla="*/ 1679230 w 1807845"/>
              <a:gd name="T31" fmla="*/ 47732 h 441960"/>
              <a:gd name="T32" fmla="*/ 1783226 w 1807845"/>
              <a:gd name="T33" fmla="*/ 146380 h 441960"/>
              <a:gd name="T34" fmla="*/ 1813812 w 1807845"/>
              <a:gd name="T35" fmla="*/ 254573 h 441960"/>
              <a:gd name="T36" fmla="*/ 30579 w 1807845"/>
              <a:gd name="T37" fmla="*/ 315036 h 441960"/>
              <a:gd name="T38" fmla="*/ 15299 w 1807845"/>
              <a:gd name="T39" fmla="*/ 276850 h 441960"/>
              <a:gd name="T40" fmla="*/ 33647 w 1807845"/>
              <a:gd name="T41" fmla="*/ 340492 h 441960"/>
              <a:gd name="T42" fmla="*/ 58111 w 1807845"/>
              <a:gd name="T43" fmla="*/ 353221 h 441960"/>
              <a:gd name="T44" fmla="*/ 55063 w 1807845"/>
              <a:gd name="T45" fmla="*/ 112009 h 441960"/>
              <a:gd name="T46" fmla="*/ 91759 w 1807845"/>
              <a:gd name="T47" fmla="*/ 385042 h 441960"/>
              <a:gd name="T48" fmla="*/ 73411 w 1807845"/>
              <a:gd name="T49" fmla="*/ 372314 h 441960"/>
              <a:gd name="T50" fmla="*/ 67295 w 1807845"/>
              <a:gd name="T51" fmla="*/ 378679 h 441960"/>
              <a:gd name="T52" fmla="*/ 110107 w 1807845"/>
              <a:gd name="T53" fmla="*/ 412318 h 441960"/>
              <a:gd name="T54" fmla="*/ 113175 w 1807845"/>
              <a:gd name="T55" fmla="*/ 60460 h 441960"/>
              <a:gd name="T56" fmla="*/ 113175 w 1807845"/>
              <a:gd name="T57" fmla="*/ 60460 h 441960"/>
              <a:gd name="T58" fmla="*/ 207983 w 1807845"/>
              <a:gd name="T59" fmla="*/ 442321 h 441960"/>
              <a:gd name="T60" fmla="*/ 134591 w 1807845"/>
              <a:gd name="T61" fmla="*/ 413681 h 441960"/>
              <a:gd name="T62" fmla="*/ 128460 w 1807845"/>
              <a:gd name="T63" fmla="*/ 423230 h 441960"/>
              <a:gd name="T64" fmla="*/ 204935 w 1807845"/>
              <a:gd name="T65" fmla="*/ 451866 h 441960"/>
              <a:gd name="T66" fmla="*/ 263047 w 1807845"/>
              <a:gd name="T67" fmla="*/ 451866 h 441960"/>
              <a:gd name="T68" fmla="*/ 263047 w 1807845"/>
              <a:gd name="T69" fmla="*/ 12727 h 441960"/>
              <a:gd name="T70" fmla="*/ 1804635 w 1807845"/>
              <a:gd name="T71" fmla="*/ 287986 h 441960"/>
              <a:gd name="T72" fmla="*/ 1798518 w 1807845"/>
              <a:gd name="T73" fmla="*/ 273667 h 441960"/>
              <a:gd name="T74" fmla="*/ 1770990 w 1807845"/>
              <a:gd name="T75" fmla="*/ 334129 h 441960"/>
              <a:gd name="T76" fmla="*/ 1722052 w 1807845"/>
              <a:gd name="T77" fmla="*/ 388226 h 441960"/>
              <a:gd name="T78" fmla="*/ 1679230 w 1807845"/>
              <a:gd name="T79" fmla="*/ 413681 h 441960"/>
              <a:gd name="T80" fmla="*/ 1547707 w 1807845"/>
              <a:gd name="T81" fmla="*/ 451866 h 441960"/>
              <a:gd name="T82" fmla="*/ 1550765 w 1807845"/>
              <a:gd name="T83" fmla="*/ 461414 h 441960"/>
              <a:gd name="T84" fmla="*/ 1706758 w 1807845"/>
              <a:gd name="T85" fmla="*/ 410500 h 441960"/>
              <a:gd name="T86" fmla="*/ 1792401 w 1807845"/>
              <a:gd name="T87" fmla="*/ 321400 h 44196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1807845"/>
              <a:gd name="T133" fmla="*/ 0 h 441960"/>
              <a:gd name="T134" fmla="*/ 1807845 w 1807845"/>
              <a:gd name="T135" fmla="*/ 441960 h 441960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1807845" h="441960">
                <a:moveTo>
                  <a:pt x="1807463" y="243839"/>
                </a:moveTo>
                <a:lnTo>
                  <a:pt x="1807463" y="198119"/>
                </a:lnTo>
                <a:lnTo>
                  <a:pt x="1795271" y="155447"/>
                </a:lnTo>
                <a:lnTo>
                  <a:pt x="1786127" y="134111"/>
                </a:lnTo>
                <a:lnTo>
                  <a:pt x="1770887" y="115823"/>
                </a:lnTo>
                <a:lnTo>
                  <a:pt x="1758695" y="97535"/>
                </a:lnTo>
                <a:lnTo>
                  <a:pt x="1722119" y="64007"/>
                </a:lnTo>
                <a:lnTo>
                  <a:pt x="1679447" y="39623"/>
                </a:lnTo>
                <a:lnTo>
                  <a:pt x="1600199" y="9143"/>
                </a:lnTo>
                <a:lnTo>
                  <a:pt x="1545335" y="3047"/>
                </a:lnTo>
                <a:lnTo>
                  <a:pt x="1514855" y="0"/>
                </a:lnTo>
                <a:lnTo>
                  <a:pt x="292607" y="0"/>
                </a:lnTo>
                <a:lnTo>
                  <a:pt x="262127" y="3047"/>
                </a:lnTo>
                <a:lnTo>
                  <a:pt x="234695" y="6095"/>
                </a:lnTo>
                <a:lnTo>
                  <a:pt x="204215" y="9143"/>
                </a:lnTo>
                <a:lnTo>
                  <a:pt x="179831" y="18287"/>
                </a:lnTo>
                <a:lnTo>
                  <a:pt x="152399" y="27431"/>
                </a:lnTo>
                <a:lnTo>
                  <a:pt x="128015" y="39623"/>
                </a:lnTo>
                <a:lnTo>
                  <a:pt x="85343" y="64007"/>
                </a:lnTo>
                <a:lnTo>
                  <a:pt x="48767" y="97535"/>
                </a:lnTo>
                <a:lnTo>
                  <a:pt x="21335" y="134111"/>
                </a:lnTo>
                <a:lnTo>
                  <a:pt x="0" y="198119"/>
                </a:lnTo>
                <a:lnTo>
                  <a:pt x="0" y="243839"/>
                </a:lnTo>
                <a:lnTo>
                  <a:pt x="9143" y="275843"/>
                </a:lnTo>
                <a:lnTo>
                  <a:pt x="9143" y="201167"/>
                </a:lnTo>
                <a:lnTo>
                  <a:pt x="21335" y="158495"/>
                </a:lnTo>
                <a:lnTo>
                  <a:pt x="30479" y="140207"/>
                </a:lnTo>
                <a:lnTo>
                  <a:pt x="42671" y="121919"/>
                </a:lnTo>
                <a:lnTo>
                  <a:pt x="54863" y="107289"/>
                </a:lnTo>
                <a:lnTo>
                  <a:pt x="54863" y="103631"/>
                </a:lnTo>
                <a:lnTo>
                  <a:pt x="91439" y="73151"/>
                </a:lnTo>
                <a:lnTo>
                  <a:pt x="109727" y="60089"/>
                </a:lnTo>
                <a:lnTo>
                  <a:pt x="109727" y="57911"/>
                </a:lnTo>
                <a:lnTo>
                  <a:pt x="134111" y="45719"/>
                </a:lnTo>
                <a:lnTo>
                  <a:pt x="155447" y="36575"/>
                </a:lnTo>
                <a:lnTo>
                  <a:pt x="182879" y="27431"/>
                </a:lnTo>
                <a:lnTo>
                  <a:pt x="207263" y="18287"/>
                </a:lnTo>
                <a:lnTo>
                  <a:pt x="207263" y="21335"/>
                </a:lnTo>
                <a:lnTo>
                  <a:pt x="234695" y="15239"/>
                </a:lnTo>
                <a:lnTo>
                  <a:pt x="262127" y="12496"/>
                </a:lnTo>
                <a:lnTo>
                  <a:pt x="262127" y="12191"/>
                </a:lnTo>
                <a:lnTo>
                  <a:pt x="292607" y="9143"/>
                </a:lnTo>
                <a:lnTo>
                  <a:pt x="1514855" y="9143"/>
                </a:lnTo>
                <a:lnTo>
                  <a:pt x="1542287" y="12191"/>
                </a:lnTo>
                <a:lnTo>
                  <a:pt x="1572767" y="15239"/>
                </a:lnTo>
                <a:lnTo>
                  <a:pt x="1600199" y="21335"/>
                </a:lnTo>
                <a:lnTo>
                  <a:pt x="1600199" y="18287"/>
                </a:lnTo>
                <a:lnTo>
                  <a:pt x="1673351" y="45719"/>
                </a:lnTo>
                <a:lnTo>
                  <a:pt x="1716023" y="73151"/>
                </a:lnTo>
                <a:lnTo>
                  <a:pt x="1749551" y="103631"/>
                </a:lnTo>
                <a:lnTo>
                  <a:pt x="1776983" y="140207"/>
                </a:lnTo>
                <a:lnTo>
                  <a:pt x="1798319" y="201167"/>
                </a:lnTo>
                <a:lnTo>
                  <a:pt x="1798319" y="275843"/>
                </a:lnTo>
                <a:lnTo>
                  <a:pt x="1807463" y="243839"/>
                </a:lnTo>
                <a:close/>
              </a:path>
              <a:path w="1807845" h="441960">
                <a:moveTo>
                  <a:pt x="57911" y="338327"/>
                </a:moveTo>
                <a:lnTo>
                  <a:pt x="42671" y="320039"/>
                </a:lnTo>
                <a:lnTo>
                  <a:pt x="30479" y="301751"/>
                </a:lnTo>
                <a:lnTo>
                  <a:pt x="21335" y="283463"/>
                </a:lnTo>
                <a:lnTo>
                  <a:pt x="15239" y="262127"/>
                </a:lnTo>
                <a:lnTo>
                  <a:pt x="15239" y="265175"/>
                </a:lnTo>
                <a:lnTo>
                  <a:pt x="9143" y="243839"/>
                </a:lnTo>
                <a:lnTo>
                  <a:pt x="9143" y="275843"/>
                </a:lnTo>
                <a:lnTo>
                  <a:pt x="33527" y="326135"/>
                </a:lnTo>
                <a:lnTo>
                  <a:pt x="54863" y="350519"/>
                </a:lnTo>
                <a:lnTo>
                  <a:pt x="54863" y="338327"/>
                </a:lnTo>
                <a:lnTo>
                  <a:pt x="57911" y="338327"/>
                </a:lnTo>
                <a:close/>
              </a:path>
              <a:path w="1807845" h="441960">
                <a:moveTo>
                  <a:pt x="57911" y="103631"/>
                </a:moveTo>
                <a:lnTo>
                  <a:pt x="54863" y="103631"/>
                </a:lnTo>
                <a:lnTo>
                  <a:pt x="54863" y="107289"/>
                </a:lnTo>
                <a:lnTo>
                  <a:pt x="57911" y="103631"/>
                </a:lnTo>
                <a:close/>
              </a:path>
              <a:path w="1807845" h="441960">
                <a:moveTo>
                  <a:pt x="112775" y="384047"/>
                </a:moveTo>
                <a:lnTo>
                  <a:pt x="91439" y="368807"/>
                </a:lnTo>
                <a:lnTo>
                  <a:pt x="91439" y="371855"/>
                </a:lnTo>
                <a:lnTo>
                  <a:pt x="73151" y="353567"/>
                </a:lnTo>
                <a:lnTo>
                  <a:pt x="73151" y="356615"/>
                </a:lnTo>
                <a:lnTo>
                  <a:pt x="54863" y="338327"/>
                </a:lnTo>
                <a:lnTo>
                  <a:pt x="54863" y="350519"/>
                </a:lnTo>
                <a:lnTo>
                  <a:pt x="67055" y="362711"/>
                </a:lnTo>
                <a:lnTo>
                  <a:pt x="85343" y="377951"/>
                </a:lnTo>
                <a:lnTo>
                  <a:pt x="106679" y="393191"/>
                </a:lnTo>
                <a:lnTo>
                  <a:pt x="109727" y="394933"/>
                </a:lnTo>
                <a:lnTo>
                  <a:pt x="109727" y="384047"/>
                </a:lnTo>
                <a:lnTo>
                  <a:pt x="112775" y="384047"/>
                </a:lnTo>
                <a:close/>
              </a:path>
              <a:path w="1807845" h="441960">
                <a:moveTo>
                  <a:pt x="112775" y="57911"/>
                </a:moveTo>
                <a:lnTo>
                  <a:pt x="109727" y="57911"/>
                </a:lnTo>
                <a:lnTo>
                  <a:pt x="109727" y="60089"/>
                </a:lnTo>
                <a:lnTo>
                  <a:pt x="112775" y="57911"/>
                </a:lnTo>
                <a:close/>
              </a:path>
              <a:path w="1807845" h="441960">
                <a:moveTo>
                  <a:pt x="265175" y="432815"/>
                </a:moveTo>
                <a:lnTo>
                  <a:pt x="234695" y="426719"/>
                </a:lnTo>
                <a:lnTo>
                  <a:pt x="207263" y="423671"/>
                </a:lnTo>
                <a:lnTo>
                  <a:pt x="182879" y="414527"/>
                </a:lnTo>
                <a:lnTo>
                  <a:pt x="155447" y="405383"/>
                </a:lnTo>
                <a:lnTo>
                  <a:pt x="134111" y="396239"/>
                </a:lnTo>
                <a:lnTo>
                  <a:pt x="109727" y="384047"/>
                </a:lnTo>
                <a:lnTo>
                  <a:pt x="109727" y="394933"/>
                </a:lnTo>
                <a:lnTo>
                  <a:pt x="128015" y="405383"/>
                </a:lnTo>
                <a:lnTo>
                  <a:pt x="152399" y="414527"/>
                </a:lnTo>
                <a:lnTo>
                  <a:pt x="179831" y="423671"/>
                </a:lnTo>
                <a:lnTo>
                  <a:pt x="204215" y="432815"/>
                </a:lnTo>
                <a:lnTo>
                  <a:pt x="234695" y="438911"/>
                </a:lnTo>
                <a:lnTo>
                  <a:pt x="262127" y="441959"/>
                </a:lnTo>
                <a:lnTo>
                  <a:pt x="262127" y="432815"/>
                </a:lnTo>
                <a:lnTo>
                  <a:pt x="265175" y="432815"/>
                </a:lnTo>
                <a:close/>
              </a:path>
              <a:path w="1807845" h="441960">
                <a:moveTo>
                  <a:pt x="265175" y="12191"/>
                </a:moveTo>
                <a:lnTo>
                  <a:pt x="262127" y="12191"/>
                </a:lnTo>
                <a:lnTo>
                  <a:pt x="262127" y="12496"/>
                </a:lnTo>
                <a:lnTo>
                  <a:pt x="265175" y="12191"/>
                </a:lnTo>
                <a:close/>
              </a:path>
              <a:path w="1807845" h="441960">
                <a:moveTo>
                  <a:pt x="1798319" y="275843"/>
                </a:moveTo>
                <a:lnTo>
                  <a:pt x="1798319" y="243839"/>
                </a:lnTo>
                <a:lnTo>
                  <a:pt x="1792223" y="265175"/>
                </a:lnTo>
                <a:lnTo>
                  <a:pt x="1792223" y="262127"/>
                </a:lnTo>
                <a:lnTo>
                  <a:pt x="1786127" y="283463"/>
                </a:lnTo>
                <a:lnTo>
                  <a:pt x="1776983" y="301751"/>
                </a:lnTo>
                <a:lnTo>
                  <a:pt x="1764791" y="320039"/>
                </a:lnTo>
                <a:lnTo>
                  <a:pt x="1734311" y="356615"/>
                </a:lnTo>
                <a:lnTo>
                  <a:pt x="1734311" y="353567"/>
                </a:lnTo>
                <a:lnTo>
                  <a:pt x="1716023" y="371855"/>
                </a:lnTo>
                <a:lnTo>
                  <a:pt x="1716023" y="368807"/>
                </a:lnTo>
                <a:lnTo>
                  <a:pt x="1694687" y="384047"/>
                </a:lnTo>
                <a:lnTo>
                  <a:pt x="1673351" y="396239"/>
                </a:lnTo>
                <a:lnTo>
                  <a:pt x="1600199" y="423671"/>
                </a:lnTo>
                <a:lnTo>
                  <a:pt x="1572767" y="426719"/>
                </a:lnTo>
                <a:lnTo>
                  <a:pt x="1542287" y="432815"/>
                </a:lnTo>
                <a:lnTo>
                  <a:pt x="262127" y="432815"/>
                </a:lnTo>
                <a:lnTo>
                  <a:pt x="262127" y="441959"/>
                </a:lnTo>
                <a:lnTo>
                  <a:pt x="1545335" y="441959"/>
                </a:lnTo>
                <a:lnTo>
                  <a:pt x="1572767" y="438911"/>
                </a:lnTo>
                <a:lnTo>
                  <a:pt x="1655063" y="414527"/>
                </a:lnTo>
                <a:lnTo>
                  <a:pt x="1700783" y="393191"/>
                </a:lnTo>
                <a:lnTo>
                  <a:pt x="1740407" y="362711"/>
                </a:lnTo>
                <a:lnTo>
                  <a:pt x="1770887" y="326135"/>
                </a:lnTo>
                <a:lnTo>
                  <a:pt x="1786127" y="307847"/>
                </a:lnTo>
                <a:lnTo>
                  <a:pt x="1795271" y="286511"/>
                </a:lnTo>
                <a:lnTo>
                  <a:pt x="1798319" y="27584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22" name="object 6"/>
          <p:cNvSpPr txBox="1"/>
          <p:nvPr/>
        </p:nvSpPr>
        <p:spPr>
          <a:xfrm>
            <a:off x="3287713" y="2622550"/>
            <a:ext cx="1401762" cy="285750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12700" algn="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spc="-5" dirty="0">
                <a:solidFill>
                  <a:srgbClr val="232021"/>
                </a:solidFill>
                <a:latin typeface="Arial"/>
                <a:cs typeface="Arial"/>
              </a:rPr>
              <a:t>C</a:t>
            </a:r>
            <a:r>
              <a:rPr dirty="0">
                <a:solidFill>
                  <a:srgbClr val="232021"/>
                </a:solidFill>
                <a:latin typeface="Arial"/>
                <a:cs typeface="Arial"/>
              </a:rPr>
              <a:t>r</a:t>
            </a:r>
            <a:r>
              <a:rPr spc="-15" dirty="0">
                <a:solidFill>
                  <a:srgbClr val="232021"/>
                </a:solidFill>
                <a:latin typeface="Arial"/>
                <a:cs typeface="Arial"/>
              </a:rPr>
              <a:t>y</a:t>
            </a:r>
            <a:r>
              <a:rPr spc="5" dirty="0">
                <a:solidFill>
                  <a:srgbClr val="232021"/>
                </a:solidFill>
                <a:latin typeface="Arial"/>
                <a:cs typeface="Arial"/>
              </a:rPr>
              <a:t>p</a:t>
            </a:r>
            <a:r>
              <a:rPr dirty="0">
                <a:solidFill>
                  <a:srgbClr val="232021"/>
                </a:solidFill>
                <a:latin typeface="Arial"/>
                <a:cs typeface="Arial"/>
              </a:rPr>
              <a:t>t</a:t>
            </a:r>
            <a:r>
              <a:rPr spc="5" dirty="0">
                <a:solidFill>
                  <a:srgbClr val="232021"/>
                </a:solidFill>
                <a:latin typeface="Arial"/>
                <a:cs typeface="Arial"/>
              </a:rPr>
              <a:t>og</a:t>
            </a:r>
            <a:r>
              <a:rPr dirty="0">
                <a:solidFill>
                  <a:srgbClr val="232021"/>
                </a:solidFill>
                <a:latin typeface="Arial"/>
                <a:cs typeface="Arial"/>
              </a:rPr>
              <a:t>r</a:t>
            </a:r>
            <a:r>
              <a:rPr spc="5" dirty="0">
                <a:solidFill>
                  <a:srgbClr val="232021"/>
                </a:solidFill>
                <a:latin typeface="Arial"/>
                <a:cs typeface="Arial"/>
              </a:rPr>
              <a:t>aph</a:t>
            </a:r>
            <a:r>
              <a:rPr dirty="0">
                <a:solidFill>
                  <a:srgbClr val="232021"/>
                </a:solidFill>
                <a:latin typeface="Arial"/>
                <a:cs typeface="Arial"/>
              </a:rPr>
              <a:t>y</a:t>
            </a:r>
            <a:endParaRPr>
              <a:latin typeface="Arial"/>
              <a:cs typeface="Arial"/>
            </a:endParaRPr>
          </a:p>
        </p:txBody>
      </p:sp>
      <p:sp>
        <p:nvSpPr>
          <p:cNvPr id="23" name="object 7"/>
          <p:cNvSpPr>
            <a:spLocks/>
          </p:cNvSpPr>
          <p:nvPr/>
        </p:nvSpPr>
        <p:spPr bwMode="auto">
          <a:xfrm>
            <a:off x="6577013" y="2552700"/>
            <a:ext cx="1811337" cy="442913"/>
          </a:xfrm>
          <a:custGeom>
            <a:avLst/>
            <a:gdLst>
              <a:gd name="T0" fmla="*/ 1804625 w 1811020"/>
              <a:gd name="T1" fmla="*/ 162290 h 441960"/>
              <a:gd name="T2" fmla="*/ 1709806 w 1811020"/>
              <a:gd name="T3" fmla="*/ 54095 h 441960"/>
              <a:gd name="T4" fmla="*/ 1550755 w 1811020"/>
              <a:gd name="T5" fmla="*/ 3187 h 441960"/>
              <a:gd name="T6" fmla="*/ 266111 w 1811020"/>
              <a:gd name="T7" fmla="*/ 3187 h 441960"/>
              <a:gd name="T8" fmla="*/ 155987 w 1811020"/>
              <a:gd name="T9" fmla="*/ 28638 h 441960"/>
              <a:gd name="T10" fmla="*/ 24463 w 1811020"/>
              <a:gd name="T11" fmla="*/ 140015 h 441960"/>
              <a:gd name="T12" fmla="*/ 6115 w 1811020"/>
              <a:gd name="T13" fmla="*/ 276850 h 441960"/>
              <a:gd name="T14" fmla="*/ 9374 w 1811020"/>
              <a:gd name="T15" fmla="*/ 230708 h 441960"/>
              <a:gd name="T16" fmla="*/ 15299 w 1811020"/>
              <a:gd name="T17" fmla="*/ 187748 h 441960"/>
              <a:gd name="T18" fmla="*/ 113175 w 1811020"/>
              <a:gd name="T19" fmla="*/ 60460 h 441960"/>
              <a:gd name="T20" fmla="*/ 183519 w 1811020"/>
              <a:gd name="T21" fmla="*/ 28638 h 441960"/>
              <a:gd name="T22" fmla="*/ 238583 w 1811020"/>
              <a:gd name="T23" fmla="*/ 15909 h 441960"/>
              <a:gd name="T24" fmla="*/ 1523227 w 1811020"/>
              <a:gd name="T25" fmla="*/ 9544 h 441960"/>
              <a:gd name="T26" fmla="*/ 1578284 w 1811020"/>
              <a:gd name="T27" fmla="*/ 15909 h 441960"/>
              <a:gd name="T28" fmla="*/ 1682278 w 1811020"/>
              <a:gd name="T29" fmla="*/ 47732 h 441960"/>
              <a:gd name="T30" fmla="*/ 1786274 w 1811020"/>
              <a:gd name="T31" fmla="*/ 146380 h 441960"/>
              <a:gd name="T32" fmla="*/ 1804625 w 1811020"/>
              <a:gd name="T33" fmla="*/ 206840 h 441960"/>
              <a:gd name="T34" fmla="*/ 1807683 w 1811020"/>
              <a:gd name="T35" fmla="*/ 287986 h 441960"/>
              <a:gd name="T36" fmla="*/ 9183 w 1811020"/>
              <a:gd name="T37" fmla="*/ 229115 h 441960"/>
              <a:gd name="T38" fmla="*/ 137639 w 1811020"/>
              <a:gd name="T39" fmla="*/ 413681 h 441960"/>
              <a:gd name="T40" fmla="*/ 94827 w 1811020"/>
              <a:gd name="T41" fmla="*/ 388226 h 441960"/>
              <a:gd name="T42" fmla="*/ 58111 w 1811020"/>
              <a:gd name="T43" fmla="*/ 353221 h 441960"/>
              <a:gd name="T44" fmla="*/ 15299 w 1811020"/>
              <a:gd name="T45" fmla="*/ 273667 h 441960"/>
              <a:gd name="T46" fmla="*/ 9374 w 1811020"/>
              <a:gd name="T47" fmla="*/ 230708 h 441960"/>
              <a:gd name="T48" fmla="*/ 24463 w 1811020"/>
              <a:gd name="T49" fmla="*/ 321400 h 441960"/>
              <a:gd name="T50" fmla="*/ 131523 w 1811020"/>
              <a:gd name="T51" fmla="*/ 423230 h 441960"/>
              <a:gd name="T52" fmla="*/ 137639 w 1811020"/>
              <a:gd name="T53" fmla="*/ 413681 h 441960"/>
              <a:gd name="T54" fmla="*/ 134591 w 1811020"/>
              <a:gd name="T55" fmla="*/ 49323 h 441960"/>
              <a:gd name="T56" fmla="*/ 1807683 w 1811020"/>
              <a:gd name="T57" fmla="*/ 232298 h 441960"/>
              <a:gd name="T58" fmla="*/ 1801566 w 1811020"/>
              <a:gd name="T59" fmla="*/ 276850 h 441960"/>
              <a:gd name="T60" fmla="*/ 1786274 w 1811020"/>
              <a:gd name="T61" fmla="*/ 315036 h 441960"/>
              <a:gd name="T62" fmla="*/ 1743451 w 1811020"/>
              <a:gd name="T63" fmla="*/ 369131 h 441960"/>
              <a:gd name="T64" fmla="*/ 1703689 w 1811020"/>
              <a:gd name="T65" fmla="*/ 400954 h 441960"/>
              <a:gd name="T66" fmla="*/ 1605811 w 1811020"/>
              <a:gd name="T67" fmla="*/ 442321 h 441960"/>
              <a:gd name="T68" fmla="*/ 266111 w 1811020"/>
              <a:gd name="T69" fmla="*/ 451866 h 441960"/>
              <a:gd name="T70" fmla="*/ 183519 w 1811020"/>
              <a:gd name="T71" fmla="*/ 432773 h 441960"/>
              <a:gd name="T72" fmla="*/ 180469 w 1811020"/>
              <a:gd name="T73" fmla="*/ 442321 h 441960"/>
              <a:gd name="T74" fmla="*/ 266111 w 1811020"/>
              <a:gd name="T75" fmla="*/ 461414 h 441960"/>
              <a:gd name="T76" fmla="*/ 1685337 w 1811020"/>
              <a:gd name="T77" fmla="*/ 423230 h 441960"/>
              <a:gd name="T78" fmla="*/ 1804625 w 1811020"/>
              <a:gd name="T79" fmla="*/ 299126 h 441960"/>
              <a:gd name="T80" fmla="*/ 1523227 w 1811020"/>
              <a:gd name="T81" fmla="*/ 9544 h 441960"/>
              <a:gd name="T82" fmla="*/ 1807683 w 1811020"/>
              <a:gd name="T83" fmla="*/ 232298 h 441960"/>
              <a:gd name="T84" fmla="*/ 1807683 w 1811020"/>
              <a:gd name="T85" fmla="*/ 232298 h 441960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w 1811020"/>
              <a:gd name="T130" fmla="*/ 0 h 441960"/>
              <a:gd name="T131" fmla="*/ 1811020 w 1811020"/>
              <a:gd name="T132" fmla="*/ 441960 h 441960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T129" t="T130" r="T131" b="T132"/>
            <a:pathLst>
              <a:path w="1811020" h="441960">
                <a:moveTo>
                  <a:pt x="1810511" y="243839"/>
                </a:moveTo>
                <a:lnTo>
                  <a:pt x="1810511" y="198119"/>
                </a:lnTo>
                <a:lnTo>
                  <a:pt x="1798319" y="155447"/>
                </a:lnTo>
                <a:lnTo>
                  <a:pt x="1773935" y="115823"/>
                </a:lnTo>
                <a:lnTo>
                  <a:pt x="1743455" y="79247"/>
                </a:lnTo>
                <a:lnTo>
                  <a:pt x="1703831" y="51815"/>
                </a:lnTo>
                <a:lnTo>
                  <a:pt x="1655063" y="27431"/>
                </a:lnTo>
                <a:lnTo>
                  <a:pt x="1603247" y="9143"/>
                </a:lnTo>
                <a:lnTo>
                  <a:pt x="1545335" y="3047"/>
                </a:lnTo>
                <a:lnTo>
                  <a:pt x="1517903" y="0"/>
                </a:lnTo>
                <a:lnTo>
                  <a:pt x="295655" y="0"/>
                </a:lnTo>
                <a:lnTo>
                  <a:pt x="265175" y="3047"/>
                </a:lnTo>
                <a:lnTo>
                  <a:pt x="237743" y="6095"/>
                </a:lnTo>
                <a:lnTo>
                  <a:pt x="207263" y="9143"/>
                </a:lnTo>
                <a:lnTo>
                  <a:pt x="155447" y="27431"/>
                </a:lnTo>
                <a:lnTo>
                  <a:pt x="88391" y="64007"/>
                </a:lnTo>
                <a:lnTo>
                  <a:pt x="51815" y="97535"/>
                </a:lnTo>
                <a:lnTo>
                  <a:pt x="24383" y="134111"/>
                </a:lnTo>
                <a:lnTo>
                  <a:pt x="6095" y="176783"/>
                </a:lnTo>
                <a:lnTo>
                  <a:pt x="0" y="222503"/>
                </a:lnTo>
                <a:lnTo>
                  <a:pt x="6095" y="265175"/>
                </a:lnTo>
                <a:lnTo>
                  <a:pt x="9143" y="272287"/>
                </a:lnTo>
                <a:lnTo>
                  <a:pt x="9143" y="219455"/>
                </a:lnTo>
                <a:lnTo>
                  <a:pt x="9334" y="220979"/>
                </a:lnTo>
                <a:lnTo>
                  <a:pt x="12191" y="198119"/>
                </a:lnTo>
                <a:lnTo>
                  <a:pt x="12191" y="201167"/>
                </a:lnTo>
                <a:lnTo>
                  <a:pt x="15239" y="179831"/>
                </a:lnTo>
                <a:lnTo>
                  <a:pt x="33527" y="140207"/>
                </a:lnTo>
                <a:lnTo>
                  <a:pt x="57911" y="103631"/>
                </a:lnTo>
                <a:lnTo>
                  <a:pt x="112775" y="57911"/>
                </a:lnTo>
                <a:lnTo>
                  <a:pt x="134111" y="47243"/>
                </a:lnTo>
                <a:lnTo>
                  <a:pt x="134111" y="45719"/>
                </a:lnTo>
                <a:lnTo>
                  <a:pt x="182879" y="27431"/>
                </a:lnTo>
                <a:lnTo>
                  <a:pt x="210311" y="18287"/>
                </a:lnTo>
                <a:lnTo>
                  <a:pt x="210311" y="21335"/>
                </a:lnTo>
                <a:lnTo>
                  <a:pt x="237743" y="15239"/>
                </a:lnTo>
                <a:lnTo>
                  <a:pt x="265175" y="12191"/>
                </a:lnTo>
                <a:lnTo>
                  <a:pt x="295655" y="9143"/>
                </a:lnTo>
                <a:lnTo>
                  <a:pt x="1517903" y="9143"/>
                </a:lnTo>
                <a:lnTo>
                  <a:pt x="1517903" y="9448"/>
                </a:lnTo>
                <a:lnTo>
                  <a:pt x="1545335" y="12191"/>
                </a:lnTo>
                <a:lnTo>
                  <a:pt x="1572767" y="15239"/>
                </a:lnTo>
                <a:lnTo>
                  <a:pt x="1600199" y="21335"/>
                </a:lnTo>
                <a:lnTo>
                  <a:pt x="1600199" y="18287"/>
                </a:lnTo>
                <a:lnTo>
                  <a:pt x="1676399" y="45719"/>
                </a:lnTo>
                <a:lnTo>
                  <a:pt x="1719071" y="73151"/>
                </a:lnTo>
                <a:lnTo>
                  <a:pt x="1752599" y="103631"/>
                </a:lnTo>
                <a:lnTo>
                  <a:pt x="1780031" y="140207"/>
                </a:lnTo>
                <a:lnTo>
                  <a:pt x="1795271" y="179831"/>
                </a:lnTo>
                <a:lnTo>
                  <a:pt x="1798319" y="201167"/>
                </a:lnTo>
                <a:lnTo>
                  <a:pt x="1798319" y="198119"/>
                </a:lnTo>
                <a:lnTo>
                  <a:pt x="1801177" y="220979"/>
                </a:lnTo>
                <a:lnTo>
                  <a:pt x="1801367" y="219455"/>
                </a:lnTo>
                <a:lnTo>
                  <a:pt x="1801367" y="275843"/>
                </a:lnTo>
                <a:lnTo>
                  <a:pt x="1810511" y="243839"/>
                </a:lnTo>
                <a:close/>
              </a:path>
              <a:path w="1811020" h="441960">
                <a:moveTo>
                  <a:pt x="9334" y="220979"/>
                </a:moveTo>
                <a:lnTo>
                  <a:pt x="9143" y="219455"/>
                </a:lnTo>
                <a:lnTo>
                  <a:pt x="9143" y="222503"/>
                </a:lnTo>
                <a:lnTo>
                  <a:pt x="9334" y="220979"/>
                </a:lnTo>
                <a:close/>
              </a:path>
              <a:path w="1811020" h="441960">
                <a:moveTo>
                  <a:pt x="137159" y="396239"/>
                </a:moveTo>
                <a:lnTo>
                  <a:pt x="112775" y="384047"/>
                </a:lnTo>
                <a:lnTo>
                  <a:pt x="94487" y="368807"/>
                </a:lnTo>
                <a:lnTo>
                  <a:pt x="94487" y="371855"/>
                </a:lnTo>
                <a:lnTo>
                  <a:pt x="76199" y="353567"/>
                </a:lnTo>
                <a:lnTo>
                  <a:pt x="76199" y="356615"/>
                </a:lnTo>
                <a:lnTo>
                  <a:pt x="57911" y="338327"/>
                </a:lnTo>
                <a:lnTo>
                  <a:pt x="33527" y="301751"/>
                </a:lnTo>
                <a:lnTo>
                  <a:pt x="24383" y="283463"/>
                </a:lnTo>
                <a:lnTo>
                  <a:pt x="15239" y="262127"/>
                </a:lnTo>
                <a:lnTo>
                  <a:pt x="15239" y="265175"/>
                </a:lnTo>
                <a:lnTo>
                  <a:pt x="12191" y="243839"/>
                </a:lnTo>
                <a:lnTo>
                  <a:pt x="9334" y="220979"/>
                </a:lnTo>
                <a:lnTo>
                  <a:pt x="9143" y="222503"/>
                </a:lnTo>
                <a:lnTo>
                  <a:pt x="9143" y="272287"/>
                </a:lnTo>
                <a:lnTo>
                  <a:pt x="24383" y="307847"/>
                </a:lnTo>
                <a:lnTo>
                  <a:pt x="51815" y="344423"/>
                </a:lnTo>
                <a:lnTo>
                  <a:pt x="88391" y="377951"/>
                </a:lnTo>
                <a:lnTo>
                  <a:pt x="131063" y="405383"/>
                </a:lnTo>
                <a:lnTo>
                  <a:pt x="134111" y="406526"/>
                </a:lnTo>
                <a:lnTo>
                  <a:pt x="134111" y="396239"/>
                </a:lnTo>
                <a:lnTo>
                  <a:pt x="137159" y="396239"/>
                </a:lnTo>
                <a:close/>
              </a:path>
              <a:path w="1811020" h="441960">
                <a:moveTo>
                  <a:pt x="137159" y="45719"/>
                </a:moveTo>
                <a:lnTo>
                  <a:pt x="134111" y="45719"/>
                </a:lnTo>
                <a:lnTo>
                  <a:pt x="134111" y="47243"/>
                </a:lnTo>
                <a:lnTo>
                  <a:pt x="137159" y="45719"/>
                </a:lnTo>
                <a:close/>
              </a:path>
              <a:path w="1811020" h="441960">
                <a:moveTo>
                  <a:pt x="1801367" y="275843"/>
                </a:moveTo>
                <a:lnTo>
                  <a:pt x="1801367" y="222503"/>
                </a:lnTo>
                <a:lnTo>
                  <a:pt x="1801177" y="220979"/>
                </a:lnTo>
                <a:lnTo>
                  <a:pt x="1798319" y="243839"/>
                </a:lnTo>
                <a:lnTo>
                  <a:pt x="1795271" y="265175"/>
                </a:lnTo>
                <a:lnTo>
                  <a:pt x="1795271" y="262127"/>
                </a:lnTo>
                <a:lnTo>
                  <a:pt x="1789175" y="283463"/>
                </a:lnTo>
                <a:lnTo>
                  <a:pt x="1780031" y="301751"/>
                </a:lnTo>
                <a:lnTo>
                  <a:pt x="1767839" y="320039"/>
                </a:lnTo>
                <a:lnTo>
                  <a:pt x="1737359" y="356615"/>
                </a:lnTo>
                <a:lnTo>
                  <a:pt x="1737359" y="353567"/>
                </a:lnTo>
                <a:lnTo>
                  <a:pt x="1719071" y="371855"/>
                </a:lnTo>
                <a:lnTo>
                  <a:pt x="1719071" y="368807"/>
                </a:lnTo>
                <a:lnTo>
                  <a:pt x="1697735" y="384047"/>
                </a:lnTo>
                <a:lnTo>
                  <a:pt x="1676399" y="396239"/>
                </a:lnTo>
                <a:lnTo>
                  <a:pt x="1627631" y="414527"/>
                </a:lnTo>
                <a:lnTo>
                  <a:pt x="1600199" y="423671"/>
                </a:lnTo>
                <a:lnTo>
                  <a:pt x="1572767" y="426719"/>
                </a:lnTo>
                <a:lnTo>
                  <a:pt x="1545335" y="432815"/>
                </a:lnTo>
                <a:lnTo>
                  <a:pt x="265175" y="432815"/>
                </a:lnTo>
                <a:lnTo>
                  <a:pt x="237743" y="426719"/>
                </a:lnTo>
                <a:lnTo>
                  <a:pt x="210311" y="423671"/>
                </a:lnTo>
                <a:lnTo>
                  <a:pt x="182879" y="414527"/>
                </a:lnTo>
                <a:lnTo>
                  <a:pt x="134111" y="396239"/>
                </a:lnTo>
                <a:lnTo>
                  <a:pt x="134111" y="406526"/>
                </a:lnTo>
                <a:lnTo>
                  <a:pt x="179831" y="423671"/>
                </a:lnTo>
                <a:lnTo>
                  <a:pt x="207263" y="432815"/>
                </a:lnTo>
                <a:lnTo>
                  <a:pt x="237743" y="438911"/>
                </a:lnTo>
                <a:lnTo>
                  <a:pt x="265175" y="441959"/>
                </a:lnTo>
                <a:lnTo>
                  <a:pt x="1545335" y="441959"/>
                </a:lnTo>
                <a:lnTo>
                  <a:pt x="1603247" y="432815"/>
                </a:lnTo>
                <a:lnTo>
                  <a:pt x="1679447" y="405383"/>
                </a:lnTo>
                <a:lnTo>
                  <a:pt x="1725167" y="377951"/>
                </a:lnTo>
                <a:lnTo>
                  <a:pt x="1773935" y="326135"/>
                </a:lnTo>
                <a:lnTo>
                  <a:pt x="1798319" y="286511"/>
                </a:lnTo>
                <a:lnTo>
                  <a:pt x="1801367" y="275843"/>
                </a:lnTo>
                <a:close/>
              </a:path>
              <a:path w="1811020" h="441960">
                <a:moveTo>
                  <a:pt x="1517903" y="9448"/>
                </a:moveTo>
                <a:lnTo>
                  <a:pt x="1517903" y="9143"/>
                </a:lnTo>
                <a:lnTo>
                  <a:pt x="1514855" y="9143"/>
                </a:lnTo>
                <a:lnTo>
                  <a:pt x="1517903" y="9448"/>
                </a:lnTo>
                <a:close/>
              </a:path>
              <a:path w="1811020" h="441960">
                <a:moveTo>
                  <a:pt x="1801367" y="222503"/>
                </a:moveTo>
                <a:lnTo>
                  <a:pt x="1801367" y="219455"/>
                </a:lnTo>
                <a:lnTo>
                  <a:pt x="1801177" y="220979"/>
                </a:lnTo>
                <a:lnTo>
                  <a:pt x="1801367" y="22250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24" name="object 8"/>
          <p:cNvSpPr txBox="1"/>
          <p:nvPr/>
        </p:nvSpPr>
        <p:spPr>
          <a:xfrm>
            <a:off x="6813550" y="2622550"/>
            <a:ext cx="1401763" cy="285750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12700" algn="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spc="-5" dirty="0">
                <a:solidFill>
                  <a:srgbClr val="232021"/>
                </a:solidFill>
                <a:latin typeface="Arial"/>
                <a:cs typeface="Arial"/>
              </a:rPr>
              <a:t>C</a:t>
            </a:r>
            <a:r>
              <a:rPr dirty="0">
                <a:solidFill>
                  <a:srgbClr val="232021"/>
                </a:solidFill>
                <a:latin typeface="Arial"/>
                <a:cs typeface="Arial"/>
              </a:rPr>
              <a:t>r</a:t>
            </a:r>
            <a:r>
              <a:rPr spc="-15" dirty="0">
                <a:solidFill>
                  <a:srgbClr val="232021"/>
                </a:solidFill>
                <a:latin typeface="Arial"/>
                <a:cs typeface="Arial"/>
              </a:rPr>
              <a:t>y</a:t>
            </a:r>
            <a:r>
              <a:rPr spc="5" dirty="0">
                <a:solidFill>
                  <a:srgbClr val="232021"/>
                </a:solidFill>
                <a:latin typeface="Arial"/>
                <a:cs typeface="Arial"/>
              </a:rPr>
              <a:t>p</a:t>
            </a:r>
            <a:r>
              <a:rPr dirty="0">
                <a:solidFill>
                  <a:srgbClr val="232021"/>
                </a:solidFill>
                <a:latin typeface="Arial"/>
                <a:cs typeface="Arial"/>
              </a:rPr>
              <a:t>t</a:t>
            </a:r>
            <a:r>
              <a:rPr spc="5" dirty="0">
                <a:solidFill>
                  <a:srgbClr val="232021"/>
                </a:solidFill>
                <a:latin typeface="Arial"/>
                <a:cs typeface="Arial"/>
              </a:rPr>
              <a:t>anal</a:t>
            </a:r>
            <a:r>
              <a:rPr spc="-15" dirty="0">
                <a:solidFill>
                  <a:srgbClr val="232021"/>
                </a:solidFill>
                <a:latin typeface="Arial"/>
                <a:cs typeface="Arial"/>
              </a:rPr>
              <a:t>y</a:t>
            </a:r>
            <a:r>
              <a:rPr spc="10" dirty="0">
                <a:solidFill>
                  <a:srgbClr val="232021"/>
                </a:solidFill>
                <a:latin typeface="Arial"/>
                <a:cs typeface="Arial"/>
              </a:rPr>
              <a:t>s</a:t>
            </a:r>
            <a:r>
              <a:rPr spc="5" dirty="0">
                <a:solidFill>
                  <a:srgbClr val="232021"/>
                </a:solidFill>
                <a:latin typeface="Arial"/>
                <a:cs typeface="Arial"/>
              </a:rPr>
              <a:t>i</a:t>
            </a:r>
            <a:r>
              <a:rPr dirty="0">
                <a:solidFill>
                  <a:srgbClr val="232021"/>
                </a:solidFill>
                <a:latin typeface="Arial"/>
                <a:cs typeface="Arial"/>
              </a:rPr>
              <a:t>s</a:t>
            </a:r>
            <a:endParaRPr>
              <a:latin typeface="Arial"/>
              <a:cs typeface="Arial"/>
            </a:endParaRPr>
          </a:p>
        </p:txBody>
      </p:sp>
      <p:sp>
        <p:nvSpPr>
          <p:cNvPr id="25" name="object 9"/>
          <p:cNvSpPr>
            <a:spLocks/>
          </p:cNvSpPr>
          <p:nvPr/>
        </p:nvSpPr>
        <p:spPr bwMode="auto">
          <a:xfrm>
            <a:off x="5716588" y="1909763"/>
            <a:ext cx="0" cy="290512"/>
          </a:xfrm>
          <a:custGeom>
            <a:avLst/>
            <a:gdLst>
              <a:gd name="T0" fmla="*/ 0 h 289560"/>
              <a:gd name="T1" fmla="*/ 309205 h 289560"/>
              <a:gd name="T2" fmla="*/ 0 60000 65536"/>
              <a:gd name="T3" fmla="*/ 0 60000 65536"/>
              <a:gd name="T4" fmla="*/ 0 h 289560"/>
              <a:gd name="T5" fmla="*/ 289560 h 289560"/>
            </a:gdLst>
            <a:ahLst/>
            <a:cxnLst>
              <a:cxn ang="T2">
                <a:pos x="0" y="T0"/>
              </a:cxn>
              <a:cxn ang="T3">
                <a:pos x="0" y="T1"/>
              </a:cxn>
            </a:cxnLst>
            <a:rect l="0" t="T4" r="0" b="T5"/>
            <a:pathLst>
              <a:path h="289560">
                <a:moveTo>
                  <a:pt x="0" y="0"/>
                </a:moveTo>
                <a:lnTo>
                  <a:pt x="0" y="289559"/>
                </a:lnTo>
              </a:path>
            </a:pathLst>
          </a:custGeom>
          <a:noFill/>
          <a:ln w="12191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26" name="object 10"/>
          <p:cNvSpPr>
            <a:spLocks/>
          </p:cNvSpPr>
          <p:nvPr/>
        </p:nvSpPr>
        <p:spPr bwMode="auto">
          <a:xfrm>
            <a:off x="3916363" y="2198688"/>
            <a:ext cx="3602037" cy="0"/>
          </a:xfrm>
          <a:custGeom>
            <a:avLst/>
            <a:gdLst>
              <a:gd name="T0" fmla="*/ 0 w 3602990"/>
              <a:gd name="T1" fmla="*/ 3583715 w 3602990"/>
              <a:gd name="T2" fmla="*/ 0 60000 65536"/>
              <a:gd name="T3" fmla="*/ 0 60000 65536"/>
              <a:gd name="T4" fmla="*/ 0 w 3602990"/>
              <a:gd name="T5" fmla="*/ 3602990 w 3602990"/>
            </a:gdLst>
            <a:ahLst/>
            <a:cxnLst>
              <a:cxn ang="T2">
                <a:pos x="T0" y="0"/>
              </a:cxn>
              <a:cxn ang="T3">
                <a:pos x="T1" y="0"/>
              </a:cxn>
            </a:cxnLst>
            <a:rect l="T4" t="0" r="T5" b="0"/>
            <a:pathLst>
              <a:path w="3602990">
                <a:moveTo>
                  <a:pt x="0" y="0"/>
                </a:moveTo>
                <a:lnTo>
                  <a:pt x="3602735" y="0"/>
                </a:lnTo>
              </a:path>
            </a:pathLst>
          </a:custGeom>
          <a:noFill/>
          <a:ln w="9143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27" name="object 11"/>
          <p:cNvSpPr>
            <a:spLocks/>
          </p:cNvSpPr>
          <p:nvPr/>
        </p:nvSpPr>
        <p:spPr bwMode="auto">
          <a:xfrm>
            <a:off x="3879850" y="2200275"/>
            <a:ext cx="76200" cy="358775"/>
          </a:xfrm>
          <a:custGeom>
            <a:avLst/>
            <a:gdLst>
              <a:gd name="T0" fmla="*/ 76199 w 76200"/>
              <a:gd name="T1" fmla="*/ 264135 h 360044"/>
              <a:gd name="T2" fmla="*/ 0 w 76200"/>
              <a:gd name="T3" fmla="*/ 264135 h 360044"/>
              <a:gd name="T4" fmla="*/ 30479 w 76200"/>
              <a:gd name="T5" fmla="*/ 323306 h 360044"/>
              <a:gd name="T6" fmla="*/ 30479 w 76200"/>
              <a:gd name="T7" fmla="*/ 275499 h 360044"/>
              <a:gd name="T8" fmla="*/ 42671 w 76200"/>
              <a:gd name="T9" fmla="*/ 275499 h 360044"/>
              <a:gd name="T10" fmla="*/ 42671 w 76200"/>
              <a:gd name="T11" fmla="*/ 324218 h 360044"/>
              <a:gd name="T12" fmla="*/ 76199 w 76200"/>
              <a:gd name="T13" fmla="*/ 264135 h 360044"/>
              <a:gd name="T14" fmla="*/ 42671 w 76200"/>
              <a:gd name="T15" fmla="*/ 264135 h 360044"/>
              <a:gd name="T16" fmla="*/ 42671 w 76200"/>
              <a:gd name="T17" fmla="*/ 0 h 360044"/>
              <a:gd name="T18" fmla="*/ 30479 w 76200"/>
              <a:gd name="T19" fmla="*/ 0 h 360044"/>
              <a:gd name="T20" fmla="*/ 30479 w 76200"/>
              <a:gd name="T21" fmla="*/ 264135 h 360044"/>
              <a:gd name="T22" fmla="*/ 42671 w 76200"/>
              <a:gd name="T23" fmla="*/ 264135 h 360044"/>
              <a:gd name="T24" fmla="*/ 42671 w 76200"/>
              <a:gd name="T25" fmla="*/ 324218 h 360044"/>
              <a:gd name="T26" fmla="*/ 42671 w 76200"/>
              <a:gd name="T27" fmla="*/ 275499 h 360044"/>
              <a:gd name="T28" fmla="*/ 30479 w 76200"/>
              <a:gd name="T29" fmla="*/ 275499 h 360044"/>
              <a:gd name="T30" fmla="*/ 30479 w 76200"/>
              <a:gd name="T31" fmla="*/ 323306 h 360044"/>
              <a:gd name="T32" fmla="*/ 36575 w 76200"/>
              <a:gd name="T33" fmla="*/ 335141 h 360044"/>
              <a:gd name="T34" fmla="*/ 42671 w 76200"/>
              <a:gd name="T35" fmla="*/ 324218 h 360044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76200"/>
              <a:gd name="T55" fmla="*/ 0 h 360044"/>
              <a:gd name="T56" fmla="*/ 76200 w 76200"/>
              <a:gd name="T57" fmla="*/ 360044 h 360044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76200" h="360044">
                <a:moveTo>
                  <a:pt x="76199" y="283463"/>
                </a:moveTo>
                <a:lnTo>
                  <a:pt x="0" y="283463"/>
                </a:lnTo>
                <a:lnTo>
                  <a:pt x="30479" y="346963"/>
                </a:lnTo>
                <a:lnTo>
                  <a:pt x="30479" y="295655"/>
                </a:lnTo>
                <a:lnTo>
                  <a:pt x="42671" y="295655"/>
                </a:lnTo>
                <a:lnTo>
                  <a:pt x="42671" y="347940"/>
                </a:lnTo>
                <a:lnTo>
                  <a:pt x="76199" y="283463"/>
                </a:lnTo>
                <a:close/>
              </a:path>
              <a:path w="76200" h="360044">
                <a:moveTo>
                  <a:pt x="42671" y="283463"/>
                </a:moveTo>
                <a:lnTo>
                  <a:pt x="42671" y="0"/>
                </a:lnTo>
                <a:lnTo>
                  <a:pt x="30479" y="0"/>
                </a:lnTo>
                <a:lnTo>
                  <a:pt x="30479" y="283463"/>
                </a:lnTo>
                <a:lnTo>
                  <a:pt x="42671" y="283463"/>
                </a:lnTo>
                <a:close/>
              </a:path>
              <a:path w="76200" h="360044">
                <a:moveTo>
                  <a:pt x="42671" y="347940"/>
                </a:moveTo>
                <a:lnTo>
                  <a:pt x="42671" y="295655"/>
                </a:lnTo>
                <a:lnTo>
                  <a:pt x="30479" y="295655"/>
                </a:lnTo>
                <a:lnTo>
                  <a:pt x="30479" y="346963"/>
                </a:lnTo>
                <a:lnTo>
                  <a:pt x="36575" y="359663"/>
                </a:lnTo>
                <a:lnTo>
                  <a:pt x="42671" y="34794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28" name="object 12"/>
          <p:cNvSpPr>
            <a:spLocks/>
          </p:cNvSpPr>
          <p:nvPr/>
        </p:nvSpPr>
        <p:spPr bwMode="auto">
          <a:xfrm>
            <a:off x="7478713" y="2200275"/>
            <a:ext cx="76200" cy="358775"/>
          </a:xfrm>
          <a:custGeom>
            <a:avLst/>
            <a:gdLst>
              <a:gd name="T0" fmla="*/ 76199 w 76200"/>
              <a:gd name="T1" fmla="*/ 264135 h 360044"/>
              <a:gd name="T2" fmla="*/ 0 w 76200"/>
              <a:gd name="T3" fmla="*/ 264135 h 360044"/>
              <a:gd name="T4" fmla="*/ 33527 w 76200"/>
              <a:gd name="T5" fmla="*/ 324218 h 360044"/>
              <a:gd name="T6" fmla="*/ 33527 w 76200"/>
              <a:gd name="T7" fmla="*/ 275499 h 360044"/>
              <a:gd name="T8" fmla="*/ 45719 w 76200"/>
              <a:gd name="T9" fmla="*/ 275499 h 360044"/>
              <a:gd name="T10" fmla="*/ 45719 w 76200"/>
              <a:gd name="T11" fmla="*/ 323306 h 360044"/>
              <a:gd name="T12" fmla="*/ 76199 w 76200"/>
              <a:gd name="T13" fmla="*/ 264135 h 360044"/>
              <a:gd name="T14" fmla="*/ 45719 w 76200"/>
              <a:gd name="T15" fmla="*/ 264135 h 360044"/>
              <a:gd name="T16" fmla="*/ 45719 w 76200"/>
              <a:gd name="T17" fmla="*/ 0 h 360044"/>
              <a:gd name="T18" fmla="*/ 33527 w 76200"/>
              <a:gd name="T19" fmla="*/ 0 h 360044"/>
              <a:gd name="T20" fmla="*/ 33527 w 76200"/>
              <a:gd name="T21" fmla="*/ 264135 h 360044"/>
              <a:gd name="T22" fmla="*/ 45719 w 76200"/>
              <a:gd name="T23" fmla="*/ 264135 h 360044"/>
              <a:gd name="T24" fmla="*/ 45719 w 76200"/>
              <a:gd name="T25" fmla="*/ 323306 h 360044"/>
              <a:gd name="T26" fmla="*/ 45719 w 76200"/>
              <a:gd name="T27" fmla="*/ 275499 h 360044"/>
              <a:gd name="T28" fmla="*/ 33527 w 76200"/>
              <a:gd name="T29" fmla="*/ 275499 h 360044"/>
              <a:gd name="T30" fmla="*/ 33527 w 76200"/>
              <a:gd name="T31" fmla="*/ 324218 h 360044"/>
              <a:gd name="T32" fmla="*/ 39623 w 76200"/>
              <a:gd name="T33" fmla="*/ 335141 h 360044"/>
              <a:gd name="T34" fmla="*/ 45719 w 76200"/>
              <a:gd name="T35" fmla="*/ 323306 h 360044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76200"/>
              <a:gd name="T55" fmla="*/ 0 h 360044"/>
              <a:gd name="T56" fmla="*/ 76200 w 76200"/>
              <a:gd name="T57" fmla="*/ 360044 h 360044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76200" h="360044">
                <a:moveTo>
                  <a:pt x="76199" y="283463"/>
                </a:moveTo>
                <a:lnTo>
                  <a:pt x="0" y="283463"/>
                </a:lnTo>
                <a:lnTo>
                  <a:pt x="33527" y="347940"/>
                </a:lnTo>
                <a:lnTo>
                  <a:pt x="33527" y="295655"/>
                </a:lnTo>
                <a:lnTo>
                  <a:pt x="45719" y="295655"/>
                </a:lnTo>
                <a:lnTo>
                  <a:pt x="45719" y="346963"/>
                </a:lnTo>
                <a:lnTo>
                  <a:pt x="76199" y="283463"/>
                </a:lnTo>
                <a:close/>
              </a:path>
              <a:path w="76200" h="360044">
                <a:moveTo>
                  <a:pt x="45719" y="283463"/>
                </a:moveTo>
                <a:lnTo>
                  <a:pt x="45719" y="0"/>
                </a:lnTo>
                <a:lnTo>
                  <a:pt x="33527" y="0"/>
                </a:lnTo>
                <a:lnTo>
                  <a:pt x="33527" y="283463"/>
                </a:lnTo>
                <a:lnTo>
                  <a:pt x="45719" y="283463"/>
                </a:lnTo>
                <a:close/>
              </a:path>
              <a:path w="76200" h="360044">
                <a:moveTo>
                  <a:pt x="45719" y="346963"/>
                </a:moveTo>
                <a:lnTo>
                  <a:pt x="45719" y="295655"/>
                </a:lnTo>
                <a:lnTo>
                  <a:pt x="33527" y="295655"/>
                </a:lnTo>
                <a:lnTo>
                  <a:pt x="33527" y="347940"/>
                </a:lnTo>
                <a:lnTo>
                  <a:pt x="39623" y="359663"/>
                </a:lnTo>
                <a:lnTo>
                  <a:pt x="45719" y="34696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29" name="object 13"/>
          <p:cNvSpPr>
            <a:spLocks/>
          </p:cNvSpPr>
          <p:nvPr/>
        </p:nvSpPr>
        <p:spPr bwMode="auto">
          <a:xfrm>
            <a:off x="742950" y="3778250"/>
            <a:ext cx="1811338" cy="442913"/>
          </a:xfrm>
          <a:custGeom>
            <a:avLst/>
            <a:gdLst>
              <a:gd name="T0" fmla="*/ 1816877 w 1811020"/>
              <a:gd name="T1" fmla="*/ 206840 h 441960"/>
              <a:gd name="T2" fmla="*/ 1780172 w 1811020"/>
              <a:gd name="T3" fmla="*/ 120922 h 441960"/>
              <a:gd name="T4" fmla="*/ 1709822 w 1811020"/>
              <a:gd name="T5" fmla="*/ 54095 h 441960"/>
              <a:gd name="T6" fmla="*/ 1581356 w 1811020"/>
              <a:gd name="T7" fmla="*/ 6362 h 441960"/>
              <a:gd name="T8" fmla="*/ 296695 w 1811020"/>
              <a:gd name="T9" fmla="*/ 0 h 441960"/>
              <a:gd name="T10" fmla="*/ 180471 w 1811020"/>
              <a:gd name="T11" fmla="*/ 19093 h 441960"/>
              <a:gd name="T12" fmla="*/ 88711 w 1811020"/>
              <a:gd name="T13" fmla="*/ 66825 h 441960"/>
              <a:gd name="T14" fmla="*/ 6115 w 1811020"/>
              <a:gd name="T15" fmla="*/ 184566 h 441960"/>
              <a:gd name="T16" fmla="*/ 6115 w 1811020"/>
              <a:gd name="T17" fmla="*/ 276850 h 441960"/>
              <a:gd name="T18" fmla="*/ 9183 w 1811020"/>
              <a:gd name="T19" fmla="*/ 232298 h 441960"/>
              <a:gd name="T20" fmla="*/ 21415 w 1811020"/>
              <a:gd name="T21" fmla="*/ 172897 h 441960"/>
              <a:gd name="T22" fmla="*/ 58111 w 1811020"/>
              <a:gd name="T23" fmla="*/ 108191 h 441960"/>
              <a:gd name="T24" fmla="*/ 183519 w 1811020"/>
              <a:gd name="T25" fmla="*/ 28638 h 441960"/>
              <a:gd name="T26" fmla="*/ 296695 w 1811020"/>
              <a:gd name="T27" fmla="*/ 9544 h 441960"/>
              <a:gd name="T28" fmla="*/ 1578298 w 1811020"/>
              <a:gd name="T29" fmla="*/ 15909 h 441960"/>
              <a:gd name="T30" fmla="*/ 1682294 w 1811020"/>
              <a:gd name="T31" fmla="*/ 47732 h 441960"/>
              <a:gd name="T32" fmla="*/ 1758762 w 1811020"/>
              <a:gd name="T33" fmla="*/ 108191 h 441960"/>
              <a:gd name="T34" fmla="*/ 1801583 w 1811020"/>
              <a:gd name="T35" fmla="*/ 187748 h 441960"/>
              <a:gd name="T36" fmla="*/ 1807700 w 1811020"/>
              <a:gd name="T37" fmla="*/ 287986 h 441960"/>
              <a:gd name="T38" fmla="*/ 24463 w 1811020"/>
              <a:gd name="T39" fmla="*/ 295943 h 441960"/>
              <a:gd name="T40" fmla="*/ 15299 w 1811020"/>
              <a:gd name="T41" fmla="*/ 276850 h 441960"/>
              <a:gd name="T42" fmla="*/ 9183 w 1811020"/>
              <a:gd name="T43" fmla="*/ 284274 h 441960"/>
              <a:gd name="T44" fmla="*/ 21415 w 1811020"/>
              <a:gd name="T45" fmla="*/ 295943 h 441960"/>
              <a:gd name="T46" fmla="*/ 24463 w 1811020"/>
              <a:gd name="T47" fmla="*/ 165472 h 441960"/>
              <a:gd name="T48" fmla="*/ 21415 w 1811020"/>
              <a:gd name="T49" fmla="*/ 172897 h 441960"/>
              <a:gd name="T50" fmla="*/ 1807700 w 1811020"/>
              <a:gd name="T51" fmla="*/ 287986 h 441960"/>
              <a:gd name="T52" fmla="*/ 1801583 w 1811020"/>
              <a:gd name="T53" fmla="*/ 276850 h 441960"/>
              <a:gd name="T54" fmla="*/ 1795466 w 1811020"/>
              <a:gd name="T55" fmla="*/ 295943 h 441960"/>
              <a:gd name="T56" fmla="*/ 1786290 w 1811020"/>
              <a:gd name="T57" fmla="*/ 315036 h 441960"/>
              <a:gd name="T58" fmla="*/ 1774054 w 1811020"/>
              <a:gd name="T59" fmla="*/ 334129 h 441960"/>
              <a:gd name="T60" fmla="*/ 1725116 w 1811020"/>
              <a:gd name="T61" fmla="*/ 388226 h 441960"/>
              <a:gd name="T62" fmla="*/ 1703705 w 1811020"/>
              <a:gd name="T63" fmla="*/ 400954 h 441960"/>
              <a:gd name="T64" fmla="*/ 1657824 w 1811020"/>
              <a:gd name="T65" fmla="*/ 426413 h 441960"/>
              <a:gd name="T66" fmla="*/ 1633355 w 1811020"/>
              <a:gd name="T67" fmla="*/ 432773 h 441960"/>
              <a:gd name="T68" fmla="*/ 1578298 w 1811020"/>
              <a:gd name="T69" fmla="*/ 448687 h 441960"/>
              <a:gd name="T70" fmla="*/ 266115 w 1811020"/>
              <a:gd name="T71" fmla="*/ 451866 h 441960"/>
              <a:gd name="T72" fmla="*/ 211051 w 1811020"/>
              <a:gd name="T73" fmla="*/ 442321 h 441960"/>
              <a:gd name="T74" fmla="*/ 159055 w 1811020"/>
              <a:gd name="T75" fmla="*/ 423230 h 441960"/>
              <a:gd name="T76" fmla="*/ 134591 w 1811020"/>
              <a:gd name="T77" fmla="*/ 413681 h 441960"/>
              <a:gd name="T78" fmla="*/ 94827 w 1811020"/>
              <a:gd name="T79" fmla="*/ 385042 h 441960"/>
              <a:gd name="T80" fmla="*/ 76459 w 1811020"/>
              <a:gd name="T81" fmla="*/ 372314 h 441960"/>
              <a:gd name="T82" fmla="*/ 45879 w 1811020"/>
              <a:gd name="T83" fmla="*/ 334129 h 441960"/>
              <a:gd name="T84" fmla="*/ 33647 w 1811020"/>
              <a:gd name="T85" fmla="*/ 315036 h 441960"/>
              <a:gd name="T86" fmla="*/ 21415 w 1811020"/>
              <a:gd name="T87" fmla="*/ 295943 h 441960"/>
              <a:gd name="T88" fmla="*/ 24463 w 1811020"/>
              <a:gd name="T89" fmla="*/ 321400 h 441960"/>
              <a:gd name="T90" fmla="*/ 110107 w 1811020"/>
              <a:gd name="T91" fmla="*/ 410500 h 441960"/>
              <a:gd name="T92" fmla="*/ 235515 w 1811020"/>
              <a:gd name="T93" fmla="*/ 458234 h 441960"/>
              <a:gd name="T94" fmla="*/ 1550770 w 1811020"/>
              <a:gd name="T95" fmla="*/ 461414 h 441960"/>
              <a:gd name="T96" fmla="*/ 1685353 w 1811020"/>
              <a:gd name="T97" fmla="*/ 423230 h 441960"/>
              <a:gd name="T98" fmla="*/ 1780172 w 1811020"/>
              <a:gd name="T99" fmla="*/ 340492 h 441960"/>
              <a:gd name="T100" fmla="*/ 1807700 w 1811020"/>
              <a:gd name="T101" fmla="*/ 287986 h 441960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1811020"/>
              <a:gd name="T154" fmla="*/ 0 h 441960"/>
              <a:gd name="T155" fmla="*/ 1811020 w 1811020"/>
              <a:gd name="T156" fmla="*/ 441960 h 441960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1811020" h="441960">
                <a:moveTo>
                  <a:pt x="1810508" y="243839"/>
                </a:moveTo>
                <a:lnTo>
                  <a:pt x="1810508" y="198119"/>
                </a:lnTo>
                <a:lnTo>
                  <a:pt x="1798316" y="155447"/>
                </a:lnTo>
                <a:lnTo>
                  <a:pt x="1773932" y="115823"/>
                </a:lnTo>
                <a:lnTo>
                  <a:pt x="1743452" y="79247"/>
                </a:lnTo>
                <a:lnTo>
                  <a:pt x="1703828" y="51815"/>
                </a:lnTo>
                <a:lnTo>
                  <a:pt x="1655060" y="27431"/>
                </a:lnTo>
                <a:lnTo>
                  <a:pt x="1575812" y="6095"/>
                </a:lnTo>
                <a:lnTo>
                  <a:pt x="1514852" y="0"/>
                </a:lnTo>
                <a:lnTo>
                  <a:pt x="295655" y="0"/>
                </a:lnTo>
                <a:lnTo>
                  <a:pt x="234695" y="6095"/>
                </a:lnTo>
                <a:lnTo>
                  <a:pt x="179831" y="18287"/>
                </a:lnTo>
                <a:lnTo>
                  <a:pt x="131063" y="39623"/>
                </a:lnTo>
                <a:lnTo>
                  <a:pt x="88391" y="64007"/>
                </a:lnTo>
                <a:lnTo>
                  <a:pt x="36575" y="115823"/>
                </a:lnTo>
                <a:lnTo>
                  <a:pt x="6095" y="176783"/>
                </a:lnTo>
                <a:lnTo>
                  <a:pt x="0" y="222503"/>
                </a:lnTo>
                <a:lnTo>
                  <a:pt x="6095" y="265175"/>
                </a:lnTo>
                <a:lnTo>
                  <a:pt x="9143" y="272287"/>
                </a:lnTo>
                <a:lnTo>
                  <a:pt x="9143" y="222503"/>
                </a:lnTo>
                <a:lnTo>
                  <a:pt x="15239" y="179831"/>
                </a:lnTo>
                <a:lnTo>
                  <a:pt x="21335" y="165607"/>
                </a:lnTo>
                <a:lnTo>
                  <a:pt x="21335" y="158495"/>
                </a:lnTo>
                <a:lnTo>
                  <a:pt x="57911" y="103631"/>
                </a:lnTo>
                <a:lnTo>
                  <a:pt x="112775" y="57911"/>
                </a:lnTo>
                <a:lnTo>
                  <a:pt x="182879" y="27431"/>
                </a:lnTo>
                <a:lnTo>
                  <a:pt x="237743" y="15239"/>
                </a:lnTo>
                <a:lnTo>
                  <a:pt x="295655" y="9143"/>
                </a:lnTo>
                <a:lnTo>
                  <a:pt x="1514852" y="9143"/>
                </a:lnTo>
                <a:lnTo>
                  <a:pt x="1572764" y="15239"/>
                </a:lnTo>
                <a:lnTo>
                  <a:pt x="1627628" y="27431"/>
                </a:lnTo>
                <a:lnTo>
                  <a:pt x="1676396" y="45719"/>
                </a:lnTo>
                <a:lnTo>
                  <a:pt x="1719068" y="73151"/>
                </a:lnTo>
                <a:lnTo>
                  <a:pt x="1752596" y="103631"/>
                </a:lnTo>
                <a:lnTo>
                  <a:pt x="1780028" y="140207"/>
                </a:lnTo>
                <a:lnTo>
                  <a:pt x="1795268" y="179831"/>
                </a:lnTo>
                <a:lnTo>
                  <a:pt x="1801364" y="222503"/>
                </a:lnTo>
                <a:lnTo>
                  <a:pt x="1801364" y="275843"/>
                </a:lnTo>
                <a:lnTo>
                  <a:pt x="1810508" y="243839"/>
                </a:lnTo>
                <a:close/>
              </a:path>
              <a:path w="1811020" h="441960">
                <a:moveTo>
                  <a:pt x="24383" y="283463"/>
                </a:moveTo>
                <a:lnTo>
                  <a:pt x="15239" y="262127"/>
                </a:lnTo>
                <a:lnTo>
                  <a:pt x="15239" y="265175"/>
                </a:lnTo>
                <a:lnTo>
                  <a:pt x="9143" y="222503"/>
                </a:lnTo>
                <a:lnTo>
                  <a:pt x="9143" y="272287"/>
                </a:lnTo>
                <a:lnTo>
                  <a:pt x="21335" y="300735"/>
                </a:lnTo>
                <a:lnTo>
                  <a:pt x="21335" y="283463"/>
                </a:lnTo>
                <a:lnTo>
                  <a:pt x="24383" y="283463"/>
                </a:lnTo>
                <a:close/>
              </a:path>
              <a:path w="1811020" h="441960">
                <a:moveTo>
                  <a:pt x="24383" y="158495"/>
                </a:moveTo>
                <a:lnTo>
                  <a:pt x="21335" y="158495"/>
                </a:lnTo>
                <a:lnTo>
                  <a:pt x="21335" y="165607"/>
                </a:lnTo>
                <a:lnTo>
                  <a:pt x="24383" y="158495"/>
                </a:lnTo>
                <a:close/>
              </a:path>
              <a:path w="1811020" h="441960">
                <a:moveTo>
                  <a:pt x="1801364" y="275843"/>
                </a:moveTo>
                <a:lnTo>
                  <a:pt x="1801364" y="222503"/>
                </a:lnTo>
                <a:lnTo>
                  <a:pt x="1795268" y="265175"/>
                </a:lnTo>
                <a:lnTo>
                  <a:pt x="1795268" y="262127"/>
                </a:lnTo>
                <a:lnTo>
                  <a:pt x="1789172" y="283463"/>
                </a:lnTo>
                <a:lnTo>
                  <a:pt x="1780028" y="304799"/>
                </a:lnTo>
                <a:lnTo>
                  <a:pt x="1780028" y="301751"/>
                </a:lnTo>
                <a:lnTo>
                  <a:pt x="1767836" y="323087"/>
                </a:lnTo>
                <a:lnTo>
                  <a:pt x="1767836" y="320039"/>
                </a:lnTo>
                <a:lnTo>
                  <a:pt x="1737356" y="356615"/>
                </a:lnTo>
                <a:lnTo>
                  <a:pt x="1719068" y="371855"/>
                </a:lnTo>
                <a:lnTo>
                  <a:pt x="1719068" y="368807"/>
                </a:lnTo>
                <a:lnTo>
                  <a:pt x="1697732" y="384047"/>
                </a:lnTo>
                <a:lnTo>
                  <a:pt x="1676396" y="396239"/>
                </a:lnTo>
                <a:lnTo>
                  <a:pt x="1652012" y="408431"/>
                </a:lnTo>
                <a:lnTo>
                  <a:pt x="1652012" y="405383"/>
                </a:lnTo>
                <a:lnTo>
                  <a:pt x="1627628" y="414527"/>
                </a:lnTo>
                <a:lnTo>
                  <a:pt x="1600196" y="423671"/>
                </a:lnTo>
                <a:lnTo>
                  <a:pt x="1572764" y="429767"/>
                </a:lnTo>
                <a:lnTo>
                  <a:pt x="1545332" y="432815"/>
                </a:lnTo>
                <a:lnTo>
                  <a:pt x="265175" y="432815"/>
                </a:lnTo>
                <a:lnTo>
                  <a:pt x="237743" y="429767"/>
                </a:lnTo>
                <a:lnTo>
                  <a:pt x="210311" y="423671"/>
                </a:lnTo>
                <a:lnTo>
                  <a:pt x="182879" y="414527"/>
                </a:lnTo>
                <a:lnTo>
                  <a:pt x="158495" y="405383"/>
                </a:lnTo>
                <a:lnTo>
                  <a:pt x="158495" y="408431"/>
                </a:lnTo>
                <a:lnTo>
                  <a:pt x="134111" y="396239"/>
                </a:lnTo>
                <a:lnTo>
                  <a:pt x="112775" y="384047"/>
                </a:lnTo>
                <a:lnTo>
                  <a:pt x="94487" y="368807"/>
                </a:lnTo>
                <a:lnTo>
                  <a:pt x="94487" y="371855"/>
                </a:lnTo>
                <a:lnTo>
                  <a:pt x="76199" y="356615"/>
                </a:lnTo>
                <a:lnTo>
                  <a:pt x="57911" y="338327"/>
                </a:lnTo>
                <a:lnTo>
                  <a:pt x="45719" y="320039"/>
                </a:lnTo>
                <a:lnTo>
                  <a:pt x="45719" y="323087"/>
                </a:lnTo>
                <a:lnTo>
                  <a:pt x="33527" y="301751"/>
                </a:lnTo>
                <a:lnTo>
                  <a:pt x="33527" y="304799"/>
                </a:lnTo>
                <a:lnTo>
                  <a:pt x="21335" y="283463"/>
                </a:lnTo>
                <a:lnTo>
                  <a:pt x="21335" y="300735"/>
                </a:lnTo>
                <a:lnTo>
                  <a:pt x="24383" y="307847"/>
                </a:lnTo>
                <a:lnTo>
                  <a:pt x="67055" y="362711"/>
                </a:lnTo>
                <a:lnTo>
                  <a:pt x="109727" y="393191"/>
                </a:lnTo>
                <a:lnTo>
                  <a:pt x="179831" y="423671"/>
                </a:lnTo>
                <a:lnTo>
                  <a:pt x="234695" y="438911"/>
                </a:lnTo>
                <a:lnTo>
                  <a:pt x="265175" y="441959"/>
                </a:lnTo>
                <a:lnTo>
                  <a:pt x="1545332" y="441959"/>
                </a:lnTo>
                <a:lnTo>
                  <a:pt x="1603244" y="432815"/>
                </a:lnTo>
                <a:lnTo>
                  <a:pt x="1679444" y="405383"/>
                </a:lnTo>
                <a:lnTo>
                  <a:pt x="1725164" y="377951"/>
                </a:lnTo>
                <a:lnTo>
                  <a:pt x="1773932" y="326135"/>
                </a:lnTo>
                <a:lnTo>
                  <a:pt x="1798316" y="286511"/>
                </a:lnTo>
                <a:lnTo>
                  <a:pt x="1801364" y="27584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30" name="object 14"/>
          <p:cNvSpPr txBox="1"/>
          <p:nvPr/>
        </p:nvSpPr>
        <p:spPr>
          <a:xfrm>
            <a:off x="866775" y="3851275"/>
            <a:ext cx="1639888" cy="223838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12700" algn="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sz="1400" b="1" spc="-10" dirty="0">
                <a:solidFill>
                  <a:srgbClr val="232021"/>
                </a:solidFill>
                <a:latin typeface="Arial"/>
                <a:cs typeface="Arial"/>
              </a:rPr>
              <a:t>Symmetric</a:t>
            </a:r>
            <a:r>
              <a:rPr sz="1400" b="1" spc="-35" dirty="0">
                <a:solidFill>
                  <a:srgbClr val="232021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232021"/>
                </a:solidFill>
                <a:latin typeface="Arial"/>
                <a:cs typeface="Arial"/>
              </a:rPr>
              <a:t>Ciphers</a:t>
            </a:r>
            <a:endParaRPr sz="1400">
              <a:latin typeface="Arial"/>
              <a:cs typeface="Arial"/>
            </a:endParaRPr>
          </a:p>
        </p:txBody>
      </p:sp>
      <p:sp>
        <p:nvSpPr>
          <p:cNvPr id="31" name="object 15"/>
          <p:cNvSpPr>
            <a:spLocks/>
          </p:cNvSpPr>
          <p:nvPr/>
        </p:nvSpPr>
        <p:spPr bwMode="auto">
          <a:xfrm>
            <a:off x="3049588" y="3778250"/>
            <a:ext cx="1808162" cy="442913"/>
          </a:xfrm>
          <a:custGeom>
            <a:avLst/>
            <a:gdLst>
              <a:gd name="T0" fmla="*/ 1801578 w 1807845"/>
              <a:gd name="T1" fmla="*/ 162290 h 441960"/>
              <a:gd name="T2" fmla="*/ 1764873 w 1807845"/>
              <a:gd name="T3" fmla="*/ 101829 h 441960"/>
              <a:gd name="T4" fmla="*/ 1633349 w 1807845"/>
              <a:gd name="T5" fmla="*/ 19093 h 441960"/>
              <a:gd name="T6" fmla="*/ 293628 w 1807845"/>
              <a:gd name="T7" fmla="*/ 0 h 441960"/>
              <a:gd name="T8" fmla="*/ 128460 w 1807845"/>
              <a:gd name="T9" fmla="*/ 41367 h 441960"/>
              <a:gd name="T10" fmla="*/ 21415 w 1807845"/>
              <a:gd name="T11" fmla="*/ 140015 h 441960"/>
              <a:gd name="T12" fmla="*/ 9183 w 1807845"/>
              <a:gd name="T13" fmla="*/ 287986 h 441960"/>
              <a:gd name="T14" fmla="*/ 30579 w 1807845"/>
              <a:gd name="T15" fmla="*/ 146380 h 441960"/>
              <a:gd name="T16" fmla="*/ 55063 w 1807845"/>
              <a:gd name="T17" fmla="*/ 108191 h 441960"/>
              <a:gd name="T18" fmla="*/ 110107 w 1807845"/>
              <a:gd name="T19" fmla="*/ 60460 h 441960"/>
              <a:gd name="T20" fmla="*/ 263047 w 1807845"/>
              <a:gd name="T21" fmla="*/ 13046 h 441960"/>
              <a:gd name="T22" fmla="*/ 1520176 w 1807845"/>
              <a:gd name="T23" fmla="*/ 9544 h 441960"/>
              <a:gd name="T24" fmla="*/ 1630291 w 1807845"/>
              <a:gd name="T25" fmla="*/ 28638 h 441960"/>
              <a:gd name="T26" fmla="*/ 1755697 w 1807845"/>
              <a:gd name="T27" fmla="*/ 108191 h 441960"/>
              <a:gd name="T28" fmla="*/ 1804635 w 1807845"/>
              <a:gd name="T29" fmla="*/ 287986 h 441960"/>
              <a:gd name="T30" fmla="*/ 42819 w 1807845"/>
              <a:gd name="T31" fmla="*/ 334129 h 441960"/>
              <a:gd name="T32" fmla="*/ 30579 w 1807845"/>
              <a:gd name="T33" fmla="*/ 318217 h 441960"/>
              <a:gd name="T34" fmla="*/ 15299 w 1807845"/>
              <a:gd name="T35" fmla="*/ 276850 h 441960"/>
              <a:gd name="T36" fmla="*/ 33647 w 1807845"/>
              <a:gd name="T37" fmla="*/ 340492 h 441960"/>
              <a:gd name="T38" fmla="*/ 58111 w 1807845"/>
              <a:gd name="T39" fmla="*/ 353221 h 441960"/>
              <a:gd name="T40" fmla="*/ 55063 w 1807845"/>
              <a:gd name="T41" fmla="*/ 112009 h 441960"/>
              <a:gd name="T42" fmla="*/ 91759 w 1807845"/>
              <a:gd name="T43" fmla="*/ 385042 h 441960"/>
              <a:gd name="T44" fmla="*/ 55063 w 1807845"/>
              <a:gd name="T45" fmla="*/ 353221 h 441960"/>
              <a:gd name="T46" fmla="*/ 85643 w 1807845"/>
              <a:gd name="T47" fmla="*/ 394590 h 441960"/>
              <a:gd name="T48" fmla="*/ 110107 w 1807845"/>
              <a:gd name="T49" fmla="*/ 400954 h 441960"/>
              <a:gd name="T50" fmla="*/ 110107 w 1807845"/>
              <a:gd name="T51" fmla="*/ 60460 h 441960"/>
              <a:gd name="T52" fmla="*/ 266115 w 1807845"/>
              <a:gd name="T53" fmla="*/ 451866 h 441960"/>
              <a:gd name="T54" fmla="*/ 183519 w 1807845"/>
              <a:gd name="T55" fmla="*/ 432773 h 441960"/>
              <a:gd name="T56" fmla="*/ 134591 w 1807845"/>
              <a:gd name="T57" fmla="*/ 413681 h 441960"/>
              <a:gd name="T58" fmla="*/ 128460 w 1807845"/>
              <a:gd name="T59" fmla="*/ 423230 h 441960"/>
              <a:gd name="T60" fmla="*/ 204935 w 1807845"/>
              <a:gd name="T61" fmla="*/ 451866 h 441960"/>
              <a:gd name="T62" fmla="*/ 263047 w 1807845"/>
              <a:gd name="T63" fmla="*/ 451866 h 441960"/>
              <a:gd name="T64" fmla="*/ 263047 w 1807845"/>
              <a:gd name="T65" fmla="*/ 12727 h 441960"/>
              <a:gd name="T66" fmla="*/ 1804635 w 1807845"/>
              <a:gd name="T67" fmla="*/ 287986 h 441960"/>
              <a:gd name="T68" fmla="*/ 1798518 w 1807845"/>
              <a:gd name="T69" fmla="*/ 273667 h 441960"/>
              <a:gd name="T70" fmla="*/ 1783226 w 1807845"/>
              <a:gd name="T71" fmla="*/ 315036 h 441960"/>
              <a:gd name="T72" fmla="*/ 1740403 w 1807845"/>
              <a:gd name="T73" fmla="*/ 372314 h 441960"/>
              <a:gd name="T74" fmla="*/ 1700641 w 1807845"/>
              <a:gd name="T75" fmla="*/ 400954 h 441960"/>
              <a:gd name="T76" fmla="*/ 1654760 w 1807845"/>
              <a:gd name="T77" fmla="*/ 423230 h 441960"/>
              <a:gd name="T78" fmla="*/ 1547707 w 1807845"/>
              <a:gd name="T79" fmla="*/ 451866 h 441960"/>
              <a:gd name="T80" fmla="*/ 1550765 w 1807845"/>
              <a:gd name="T81" fmla="*/ 461414 h 441960"/>
              <a:gd name="T82" fmla="*/ 1706758 w 1807845"/>
              <a:gd name="T83" fmla="*/ 410500 h 441960"/>
              <a:gd name="T84" fmla="*/ 1792401 w 1807845"/>
              <a:gd name="T85" fmla="*/ 321400 h 441960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w 1807845"/>
              <a:gd name="T130" fmla="*/ 0 h 441960"/>
              <a:gd name="T131" fmla="*/ 1807845 w 1807845"/>
              <a:gd name="T132" fmla="*/ 441960 h 441960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T129" t="T130" r="T131" b="T132"/>
            <a:pathLst>
              <a:path w="1807845" h="441960">
                <a:moveTo>
                  <a:pt x="1807463" y="243839"/>
                </a:moveTo>
                <a:lnTo>
                  <a:pt x="1807463" y="198119"/>
                </a:lnTo>
                <a:lnTo>
                  <a:pt x="1795271" y="155447"/>
                </a:lnTo>
                <a:lnTo>
                  <a:pt x="1786127" y="134111"/>
                </a:lnTo>
                <a:lnTo>
                  <a:pt x="1770887" y="115823"/>
                </a:lnTo>
                <a:lnTo>
                  <a:pt x="1758695" y="97535"/>
                </a:lnTo>
                <a:lnTo>
                  <a:pt x="1722119" y="64007"/>
                </a:lnTo>
                <a:lnTo>
                  <a:pt x="1679447" y="39623"/>
                </a:lnTo>
                <a:lnTo>
                  <a:pt x="1627631" y="18287"/>
                </a:lnTo>
                <a:lnTo>
                  <a:pt x="1572767" y="6095"/>
                </a:lnTo>
                <a:lnTo>
                  <a:pt x="1514855" y="0"/>
                </a:lnTo>
                <a:lnTo>
                  <a:pt x="292607" y="0"/>
                </a:lnTo>
                <a:lnTo>
                  <a:pt x="234695" y="6095"/>
                </a:lnTo>
                <a:lnTo>
                  <a:pt x="179831" y="18287"/>
                </a:lnTo>
                <a:lnTo>
                  <a:pt x="128015" y="39623"/>
                </a:lnTo>
                <a:lnTo>
                  <a:pt x="85343" y="64007"/>
                </a:lnTo>
                <a:lnTo>
                  <a:pt x="48767" y="97535"/>
                </a:lnTo>
                <a:lnTo>
                  <a:pt x="21335" y="134111"/>
                </a:lnTo>
                <a:lnTo>
                  <a:pt x="0" y="198119"/>
                </a:lnTo>
                <a:lnTo>
                  <a:pt x="0" y="243839"/>
                </a:lnTo>
                <a:lnTo>
                  <a:pt x="9143" y="275843"/>
                </a:lnTo>
                <a:lnTo>
                  <a:pt x="9143" y="201167"/>
                </a:lnTo>
                <a:lnTo>
                  <a:pt x="21335" y="158495"/>
                </a:lnTo>
                <a:lnTo>
                  <a:pt x="30479" y="140207"/>
                </a:lnTo>
                <a:lnTo>
                  <a:pt x="42671" y="121919"/>
                </a:lnTo>
                <a:lnTo>
                  <a:pt x="54863" y="107289"/>
                </a:lnTo>
                <a:lnTo>
                  <a:pt x="54863" y="103631"/>
                </a:lnTo>
                <a:lnTo>
                  <a:pt x="91439" y="73151"/>
                </a:lnTo>
                <a:lnTo>
                  <a:pt x="109727" y="60089"/>
                </a:lnTo>
                <a:lnTo>
                  <a:pt x="109727" y="57911"/>
                </a:lnTo>
                <a:lnTo>
                  <a:pt x="155447" y="36575"/>
                </a:lnTo>
                <a:lnTo>
                  <a:pt x="207263" y="21335"/>
                </a:lnTo>
                <a:lnTo>
                  <a:pt x="262127" y="12496"/>
                </a:lnTo>
                <a:lnTo>
                  <a:pt x="262127" y="12191"/>
                </a:lnTo>
                <a:lnTo>
                  <a:pt x="292607" y="9143"/>
                </a:lnTo>
                <a:lnTo>
                  <a:pt x="1514855" y="9143"/>
                </a:lnTo>
                <a:lnTo>
                  <a:pt x="1542287" y="12191"/>
                </a:lnTo>
                <a:lnTo>
                  <a:pt x="1572767" y="15239"/>
                </a:lnTo>
                <a:lnTo>
                  <a:pt x="1624583" y="27431"/>
                </a:lnTo>
                <a:lnTo>
                  <a:pt x="1673351" y="45719"/>
                </a:lnTo>
                <a:lnTo>
                  <a:pt x="1716023" y="73151"/>
                </a:lnTo>
                <a:lnTo>
                  <a:pt x="1749551" y="103631"/>
                </a:lnTo>
                <a:lnTo>
                  <a:pt x="1776983" y="140207"/>
                </a:lnTo>
                <a:lnTo>
                  <a:pt x="1798319" y="201167"/>
                </a:lnTo>
                <a:lnTo>
                  <a:pt x="1798319" y="275843"/>
                </a:lnTo>
                <a:lnTo>
                  <a:pt x="1807463" y="243839"/>
                </a:lnTo>
                <a:close/>
              </a:path>
              <a:path w="1807845" h="441960">
                <a:moveTo>
                  <a:pt x="57911" y="338327"/>
                </a:moveTo>
                <a:lnTo>
                  <a:pt x="42671" y="320039"/>
                </a:lnTo>
                <a:lnTo>
                  <a:pt x="42671" y="323087"/>
                </a:lnTo>
                <a:lnTo>
                  <a:pt x="30479" y="301751"/>
                </a:lnTo>
                <a:lnTo>
                  <a:pt x="30479" y="304799"/>
                </a:lnTo>
                <a:lnTo>
                  <a:pt x="21335" y="283463"/>
                </a:lnTo>
                <a:lnTo>
                  <a:pt x="15239" y="262127"/>
                </a:lnTo>
                <a:lnTo>
                  <a:pt x="15239" y="265175"/>
                </a:lnTo>
                <a:lnTo>
                  <a:pt x="9143" y="243839"/>
                </a:lnTo>
                <a:lnTo>
                  <a:pt x="9143" y="275843"/>
                </a:lnTo>
                <a:lnTo>
                  <a:pt x="33527" y="326135"/>
                </a:lnTo>
                <a:lnTo>
                  <a:pt x="54863" y="350519"/>
                </a:lnTo>
                <a:lnTo>
                  <a:pt x="54863" y="338327"/>
                </a:lnTo>
                <a:lnTo>
                  <a:pt x="57911" y="338327"/>
                </a:lnTo>
                <a:close/>
              </a:path>
              <a:path w="1807845" h="441960">
                <a:moveTo>
                  <a:pt x="57911" y="103631"/>
                </a:moveTo>
                <a:lnTo>
                  <a:pt x="54863" y="103631"/>
                </a:lnTo>
                <a:lnTo>
                  <a:pt x="54863" y="107289"/>
                </a:lnTo>
                <a:lnTo>
                  <a:pt x="57911" y="103631"/>
                </a:lnTo>
                <a:close/>
              </a:path>
              <a:path w="1807845" h="441960">
                <a:moveTo>
                  <a:pt x="112775" y="384047"/>
                </a:moveTo>
                <a:lnTo>
                  <a:pt x="91439" y="368807"/>
                </a:lnTo>
                <a:lnTo>
                  <a:pt x="91439" y="371855"/>
                </a:lnTo>
                <a:lnTo>
                  <a:pt x="73151" y="356615"/>
                </a:lnTo>
                <a:lnTo>
                  <a:pt x="54863" y="338327"/>
                </a:lnTo>
                <a:lnTo>
                  <a:pt x="54863" y="350519"/>
                </a:lnTo>
                <a:lnTo>
                  <a:pt x="67055" y="362711"/>
                </a:lnTo>
                <a:lnTo>
                  <a:pt x="85343" y="377951"/>
                </a:lnTo>
                <a:lnTo>
                  <a:pt x="106679" y="393191"/>
                </a:lnTo>
                <a:lnTo>
                  <a:pt x="109727" y="394933"/>
                </a:lnTo>
                <a:lnTo>
                  <a:pt x="109727" y="384047"/>
                </a:lnTo>
                <a:lnTo>
                  <a:pt x="112775" y="384047"/>
                </a:lnTo>
                <a:close/>
              </a:path>
              <a:path w="1807845" h="441960">
                <a:moveTo>
                  <a:pt x="112775" y="57911"/>
                </a:moveTo>
                <a:lnTo>
                  <a:pt x="109727" y="57911"/>
                </a:lnTo>
                <a:lnTo>
                  <a:pt x="109727" y="60089"/>
                </a:lnTo>
                <a:lnTo>
                  <a:pt x="112775" y="57911"/>
                </a:lnTo>
                <a:close/>
              </a:path>
              <a:path w="1807845" h="441960">
                <a:moveTo>
                  <a:pt x="265175" y="432815"/>
                </a:moveTo>
                <a:lnTo>
                  <a:pt x="234695" y="429767"/>
                </a:lnTo>
                <a:lnTo>
                  <a:pt x="207263" y="423671"/>
                </a:lnTo>
                <a:lnTo>
                  <a:pt x="182879" y="414527"/>
                </a:lnTo>
                <a:lnTo>
                  <a:pt x="155447" y="405383"/>
                </a:lnTo>
                <a:lnTo>
                  <a:pt x="155447" y="408431"/>
                </a:lnTo>
                <a:lnTo>
                  <a:pt x="134111" y="396239"/>
                </a:lnTo>
                <a:lnTo>
                  <a:pt x="109727" y="384047"/>
                </a:lnTo>
                <a:lnTo>
                  <a:pt x="109727" y="394933"/>
                </a:lnTo>
                <a:lnTo>
                  <a:pt x="128015" y="405383"/>
                </a:lnTo>
                <a:lnTo>
                  <a:pt x="152399" y="414527"/>
                </a:lnTo>
                <a:lnTo>
                  <a:pt x="179831" y="423671"/>
                </a:lnTo>
                <a:lnTo>
                  <a:pt x="204215" y="432815"/>
                </a:lnTo>
                <a:lnTo>
                  <a:pt x="234695" y="438911"/>
                </a:lnTo>
                <a:lnTo>
                  <a:pt x="262127" y="441959"/>
                </a:lnTo>
                <a:lnTo>
                  <a:pt x="262127" y="432815"/>
                </a:lnTo>
                <a:lnTo>
                  <a:pt x="265175" y="432815"/>
                </a:lnTo>
                <a:close/>
              </a:path>
              <a:path w="1807845" h="441960">
                <a:moveTo>
                  <a:pt x="265175" y="12191"/>
                </a:moveTo>
                <a:lnTo>
                  <a:pt x="262127" y="12191"/>
                </a:lnTo>
                <a:lnTo>
                  <a:pt x="262127" y="12496"/>
                </a:lnTo>
                <a:lnTo>
                  <a:pt x="265175" y="12191"/>
                </a:lnTo>
                <a:close/>
              </a:path>
              <a:path w="1807845" h="441960">
                <a:moveTo>
                  <a:pt x="1798319" y="275843"/>
                </a:moveTo>
                <a:lnTo>
                  <a:pt x="1798319" y="243839"/>
                </a:lnTo>
                <a:lnTo>
                  <a:pt x="1792223" y="265175"/>
                </a:lnTo>
                <a:lnTo>
                  <a:pt x="1792223" y="262127"/>
                </a:lnTo>
                <a:lnTo>
                  <a:pt x="1786127" y="283463"/>
                </a:lnTo>
                <a:lnTo>
                  <a:pt x="1776983" y="304799"/>
                </a:lnTo>
                <a:lnTo>
                  <a:pt x="1776983" y="301751"/>
                </a:lnTo>
                <a:lnTo>
                  <a:pt x="1764791" y="323087"/>
                </a:lnTo>
                <a:lnTo>
                  <a:pt x="1764791" y="320039"/>
                </a:lnTo>
                <a:lnTo>
                  <a:pt x="1734311" y="356615"/>
                </a:lnTo>
                <a:lnTo>
                  <a:pt x="1716023" y="371855"/>
                </a:lnTo>
                <a:lnTo>
                  <a:pt x="1716023" y="368807"/>
                </a:lnTo>
                <a:lnTo>
                  <a:pt x="1694687" y="384047"/>
                </a:lnTo>
                <a:lnTo>
                  <a:pt x="1673351" y="396239"/>
                </a:lnTo>
                <a:lnTo>
                  <a:pt x="1648967" y="408431"/>
                </a:lnTo>
                <a:lnTo>
                  <a:pt x="1648967" y="405383"/>
                </a:lnTo>
                <a:lnTo>
                  <a:pt x="1600199" y="423671"/>
                </a:lnTo>
                <a:lnTo>
                  <a:pt x="1572767" y="429767"/>
                </a:lnTo>
                <a:lnTo>
                  <a:pt x="1542287" y="432815"/>
                </a:lnTo>
                <a:lnTo>
                  <a:pt x="262127" y="432815"/>
                </a:lnTo>
                <a:lnTo>
                  <a:pt x="262127" y="441959"/>
                </a:lnTo>
                <a:lnTo>
                  <a:pt x="1545335" y="441959"/>
                </a:lnTo>
                <a:lnTo>
                  <a:pt x="1572767" y="438911"/>
                </a:lnTo>
                <a:lnTo>
                  <a:pt x="1655063" y="414527"/>
                </a:lnTo>
                <a:lnTo>
                  <a:pt x="1700783" y="393191"/>
                </a:lnTo>
                <a:lnTo>
                  <a:pt x="1740407" y="362711"/>
                </a:lnTo>
                <a:lnTo>
                  <a:pt x="1770887" y="326135"/>
                </a:lnTo>
                <a:lnTo>
                  <a:pt x="1786127" y="307847"/>
                </a:lnTo>
                <a:lnTo>
                  <a:pt x="1795271" y="286511"/>
                </a:lnTo>
                <a:lnTo>
                  <a:pt x="1798319" y="27584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32" name="object 16"/>
          <p:cNvSpPr txBox="1"/>
          <p:nvPr/>
        </p:nvSpPr>
        <p:spPr>
          <a:xfrm>
            <a:off x="3043238" y="3851275"/>
            <a:ext cx="1746250" cy="223838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12700" algn="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sz="1400" b="1" spc="-15" dirty="0">
                <a:solidFill>
                  <a:srgbClr val="232021"/>
                </a:solidFill>
                <a:latin typeface="Arial"/>
                <a:cs typeface="Arial"/>
              </a:rPr>
              <a:t>Asymmetric</a:t>
            </a:r>
            <a:r>
              <a:rPr sz="1400" b="1" dirty="0">
                <a:solidFill>
                  <a:srgbClr val="232021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232021"/>
                </a:solidFill>
                <a:latin typeface="Arial"/>
                <a:cs typeface="Arial"/>
              </a:rPr>
              <a:t>Ciphers</a:t>
            </a:r>
            <a:endParaRPr sz="1400">
              <a:latin typeface="Arial"/>
              <a:cs typeface="Arial"/>
            </a:endParaRPr>
          </a:p>
        </p:txBody>
      </p:sp>
      <p:sp>
        <p:nvSpPr>
          <p:cNvPr id="33" name="object 17"/>
          <p:cNvSpPr>
            <a:spLocks/>
          </p:cNvSpPr>
          <p:nvPr/>
        </p:nvSpPr>
        <p:spPr bwMode="auto">
          <a:xfrm>
            <a:off x="5351463" y="3778250"/>
            <a:ext cx="1811337" cy="442913"/>
          </a:xfrm>
          <a:custGeom>
            <a:avLst/>
            <a:gdLst>
              <a:gd name="T0" fmla="*/ 1816860 w 1811020"/>
              <a:gd name="T1" fmla="*/ 206840 h 441960"/>
              <a:gd name="T2" fmla="*/ 1804625 w 1811020"/>
              <a:gd name="T3" fmla="*/ 159108 h 441960"/>
              <a:gd name="T4" fmla="*/ 1780156 w 1811020"/>
              <a:gd name="T5" fmla="*/ 117739 h 441960"/>
              <a:gd name="T6" fmla="*/ 1749569 w 1811020"/>
              <a:gd name="T7" fmla="*/ 82735 h 441960"/>
              <a:gd name="T8" fmla="*/ 1660868 w 1811020"/>
              <a:gd name="T9" fmla="*/ 25457 h 441960"/>
              <a:gd name="T10" fmla="*/ 1550755 w 1811020"/>
              <a:gd name="T11" fmla="*/ 0 h 441960"/>
              <a:gd name="T12" fmla="*/ 180469 w 1811020"/>
              <a:gd name="T13" fmla="*/ 15909 h 441960"/>
              <a:gd name="T14" fmla="*/ 67295 w 1811020"/>
              <a:gd name="T15" fmla="*/ 82735 h 441960"/>
              <a:gd name="T16" fmla="*/ 36695 w 1811020"/>
              <a:gd name="T17" fmla="*/ 117739 h 441960"/>
              <a:gd name="T18" fmla="*/ 15299 w 1811020"/>
              <a:gd name="T19" fmla="*/ 159108 h 441960"/>
              <a:gd name="T20" fmla="*/ 3067 w 1811020"/>
              <a:gd name="T21" fmla="*/ 206840 h 441960"/>
              <a:gd name="T22" fmla="*/ 3067 w 1811020"/>
              <a:gd name="T23" fmla="*/ 254573 h 441960"/>
              <a:gd name="T24" fmla="*/ 9183 w 1811020"/>
              <a:gd name="T25" fmla="*/ 284274 h 441960"/>
              <a:gd name="T26" fmla="*/ 15299 w 1811020"/>
              <a:gd name="T27" fmla="*/ 184566 h 441960"/>
              <a:gd name="T28" fmla="*/ 21415 w 1811020"/>
              <a:gd name="T29" fmla="*/ 165472 h 441960"/>
              <a:gd name="T30" fmla="*/ 42811 w 1811020"/>
              <a:gd name="T31" fmla="*/ 128877 h 441960"/>
              <a:gd name="T32" fmla="*/ 76459 w 1811020"/>
              <a:gd name="T33" fmla="*/ 89099 h 441960"/>
              <a:gd name="T34" fmla="*/ 159055 w 1811020"/>
              <a:gd name="T35" fmla="*/ 35003 h 441960"/>
              <a:gd name="T36" fmla="*/ 266111 w 1811020"/>
              <a:gd name="T37" fmla="*/ 9544 h 441960"/>
              <a:gd name="T38" fmla="*/ 1633339 w 1811020"/>
              <a:gd name="T39" fmla="*/ 25457 h 441960"/>
              <a:gd name="T40" fmla="*/ 1725100 w 1811020"/>
              <a:gd name="T41" fmla="*/ 73187 h 441960"/>
              <a:gd name="T42" fmla="*/ 1774038 w 1811020"/>
              <a:gd name="T43" fmla="*/ 124103 h 441960"/>
              <a:gd name="T44" fmla="*/ 1795449 w 1811020"/>
              <a:gd name="T45" fmla="*/ 165472 h 441960"/>
              <a:gd name="T46" fmla="*/ 1807683 w 1811020"/>
              <a:gd name="T47" fmla="*/ 229115 h 441960"/>
              <a:gd name="T48" fmla="*/ 1816860 w 1811020"/>
              <a:gd name="T49" fmla="*/ 254573 h 441960"/>
              <a:gd name="T50" fmla="*/ 15299 w 1811020"/>
              <a:gd name="T51" fmla="*/ 273667 h 441960"/>
              <a:gd name="T52" fmla="*/ 9183 w 1811020"/>
              <a:gd name="T53" fmla="*/ 284274 h 441960"/>
              <a:gd name="T54" fmla="*/ 21415 w 1811020"/>
              <a:gd name="T55" fmla="*/ 311854 h 441960"/>
              <a:gd name="T56" fmla="*/ 24463 w 1811020"/>
              <a:gd name="T57" fmla="*/ 295943 h 441960"/>
              <a:gd name="T58" fmla="*/ 21415 w 1811020"/>
              <a:gd name="T59" fmla="*/ 165472 h 441960"/>
              <a:gd name="T60" fmla="*/ 24463 w 1811020"/>
              <a:gd name="T61" fmla="*/ 165472 h 441960"/>
              <a:gd name="T62" fmla="*/ 21415 w 1811020"/>
              <a:gd name="T63" fmla="*/ 295943 h 441960"/>
              <a:gd name="T64" fmla="*/ 24463 w 1811020"/>
              <a:gd name="T65" fmla="*/ 318217 h 441960"/>
              <a:gd name="T66" fmla="*/ 42811 w 1811020"/>
              <a:gd name="T67" fmla="*/ 348130 h 441960"/>
              <a:gd name="T68" fmla="*/ 45879 w 1811020"/>
              <a:gd name="T69" fmla="*/ 334129 h 441960"/>
              <a:gd name="T70" fmla="*/ 42811 w 1811020"/>
              <a:gd name="T71" fmla="*/ 124103 h 441960"/>
              <a:gd name="T72" fmla="*/ 45879 w 1811020"/>
              <a:gd name="T73" fmla="*/ 124103 h 441960"/>
              <a:gd name="T74" fmla="*/ 1807683 w 1811020"/>
              <a:gd name="T75" fmla="*/ 229115 h 441960"/>
              <a:gd name="T76" fmla="*/ 1795449 w 1811020"/>
              <a:gd name="T77" fmla="*/ 295943 h 441960"/>
              <a:gd name="T78" fmla="*/ 1743451 w 1811020"/>
              <a:gd name="T79" fmla="*/ 369131 h 441960"/>
              <a:gd name="T80" fmla="*/ 1703689 w 1811020"/>
              <a:gd name="T81" fmla="*/ 397771 h 441960"/>
              <a:gd name="T82" fmla="*/ 1682278 w 1811020"/>
              <a:gd name="T83" fmla="*/ 410500 h 441960"/>
              <a:gd name="T84" fmla="*/ 1633339 w 1811020"/>
              <a:gd name="T85" fmla="*/ 432773 h 441960"/>
              <a:gd name="T86" fmla="*/ 1550755 w 1811020"/>
              <a:gd name="T87" fmla="*/ 448687 h 441960"/>
              <a:gd name="T88" fmla="*/ 238583 w 1811020"/>
              <a:gd name="T89" fmla="*/ 445501 h 441960"/>
              <a:gd name="T90" fmla="*/ 159055 w 1811020"/>
              <a:gd name="T91" fmla="*/ 423230 h 441960"/>
              <a:gd name="T92" fmla="*/ 134591 w 1811020"/>
              <a:gd name="T93" fmla="*/ 413681 h 441960"/>
              <a:gd name="T94" fmla="*/ 113175 w 1811020"/>
              <a:gd name="T95" fmla="*/ 400954 h 441960"/>
              <a:gd name="T96" fmla="*/ 42811 w 1811020"/>
              <a:gd name="T97" fmla="*/ 334129 h 441960"/>
              <a:gd name="T98" fmla="*/ 88702 w 1811020"/>
              <a:gd name="T99" fmla="*/ 394590 h 441960"/>
              <a:gd name="T100" fmla="*/ 180469 w 1811020"/>
              <a:gd name="T101" fmla="*/ 442321 h 441960"/>
              <a:gd name="T102" fmla="*/ 296695 w 1811020"/>
              <a:gd name="T103" fmla="*/ 461414 h 441960"/>
              <a:gd name="T104" fmla="*/ 1581342 w 1811020"/>
              <a:gd name="T105" fmla="*/ 455050 h 441960"/>
              <a:gd name="T106" fmla="*/ 1709806 w 1811020"/>
              <a:gd name="T107" fmla="*/ 407318 h 441960"/>
              <a:gd name="T108" fmla="*/ 1792391 w 1811020"/>
              <a:gd name="T109" fmla="*/ 318217 h 441960"/>
              <a:gd name="T110" fmla="*/ 1807683 w 1811020"/>
              <a:gd name="T111" fmla="*/ 287986 h 441960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811020"/>
              <a:gd name="T169" fmla="*/ 0 h 441960"/>
              <a:gd name="T170" fmla="*/ 1811020 w 1811020"/>
              <a:gd name="T171" fmla="*/ 441960 h 441960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811020" h="441960">
                <a:moveTo>
                  <a:pt x="1810511" y="243839"/>
                </a:moveTo>
                <a:lnTo>
                  <a:pt x="1810511" y="198119"/>
                </a:lnTo>
                <a:lnTo>
                  <a:pt x="1804415" y="173735"/>
                </a:lnTo>
                <a:lnTo>
                  <a:pt x="1798319" y="152399"/>
                </a:lnTo>
                <a:lnTo>
                  <a:pt x="1786127" y="134111"/>
                </a:lnTo>
                <a:lnTo>
                  <a:pt x="1773935" y="112775"/>
                </a:lnTo>
                <a:lnTo>
                  <a:pt x="1758695" y="97535"/>
                </a:lnTo>
                <a:lnTo>
                  <a:pt x="1743455" y="79247"/>
                </a:lnTo>
                <a:lnTo>
                  <a:pt x="1725167" y="64007"/>
                </a:lnTo>
                <a:lnTo>
                  <a:pt x="1655063" y="24383"/>
                </a:lnTo>
                <a:lnTo>
                  <a:pt x="1575815" y="3047"/>
                </a:lnTo>
                <a:lnTo>
                  <a:pt x="1545335" y="0"/>
                </a:lnTo>
                <a:lnTo>
                  <a:pt x="265175" y="0"/>
                </a:lnTo>
                <a:lnTo>
                  <a:pt x="179831" y="15239"/>
                </a:lnTo>
                <a:lnTo>
                  <a:pt x="131063" y="36575"/>
                </a:lnTo>
                <a:lnTo>
                  <a:pt x="67055" y="79247"/>
                </a:lnTo>
                <a:lnTo>
                  <a:pt x="51815" y="97535"/>
                </a:lnTo>
                <a:lnTo>
                  <a:pt x="36575" y="112775"/>
                </a:lnTo>
                <a:lnTo>
                  <a:pt x="24383" y="134111"/>
                </a:lnTo>
                <a:lnTo>
                  <a:pt x="15239" y="152399"/>
                </a:lnTo>
                <a:lnTo>
                  <a:pt x="6095" y="173735"/>
                </a:lnTo>
                <a:lnTo>
                  <a:pt x="3047" y="198119"/>
                </a:lnTo>
                <a:lnTo>
                  <a:pt x="0" y="219455"/>
                </a:lnTo>
                <a:lnTo>
                  <a:pt x="3047" y="243839"/>
                </a:lnTo>
                <a:lnTo>
                  <a:pt x="6095" y="265175"/>
                </a:lnTo>
                <a:lnTo>
                  <a:pt x="9143" y="272287"/>
                </a:lnTo>
                <a:lnTo>
                  <a:pt x="9143" y="219455"/>
                </a:lnTo>
                <a:lnTo>
                  <a:pt x="15239" y="176783"/>
                </a:lnTo>
                <a:lnTo>
                  <a:pt x="21335" y="164591"/>
                </a:lnTo>
                <a:lnTo>
                  <a:pt x="21335" y="158495"/>
                </a:lnTo>
                <a:lnTo>
                  <a:pt x="33527" y="137159"/>
                </a:lnTo>
                <a:lnTo>
                  <a:pt x="42671" y="123443"/>
                </a:lnTo>
                <a:lnTo>
                  <a:pt x="42671" y="118871"/>
                </a:lnTo>
                <a:lnTo>
                  <a:pt x="76199" y="85343"/>
                </a:lnTo>
                <a:lnTo>
                  <a:pt x="112775" y="57911"/>
                </a:lnTo>
                <a:lnTo>
                  <a:pt x="158495" y="33527"/>
                </a:lnTo>
                <a:lnTo>
                  <a:pt x="237743" y="12191"/>
                </a:lnTo>
                <a:lnTo>
                  <a:pt x="265175" y="9143"/>
                </a:lnTo>
                <a:lnTo>
                  <a:pt x="1545335" y="9143"/>
                </a:lnTo>
                <a:lnTo>
                  <a:pt x="1627631" y="24383"/>
                </a:lnTo>
                <a:lnTo>
                  <a:pt x="1676399" y="45719"/>
                </a:lnTo>
                <a:lnTo>
                  <a:pt x="1719071" y="70103"/>
                </a:lnTo>
                <a:lnTo>
                  <a:pt x="1752599" y="103631"/>
                </a:lnTo>
                <a:lnTo>
                  <a:pt x="1767839" y="118871"/>
                </a:lnTo>
                <a:lnTo>
                  <a:pt x="1780031" y="137159"/>
                </a:lnTo>
                <a:lnTo>
                  <a:pt x="1789175" y="158495"/>
                </a:lnTo>
                <a:lnTo>
                  <a:pt x="1795271" y="176783"/>
                </a:lnTo>
                <a:lnTo>
                  <a:pt x="1801367" y="219455"/>
                </a:lnTo>
                <a:lnTo>
                  <a:pt x="1801367" y="275843"/>
                </a:lnTo>
                <a:lnTo>
                  <a:pt x="1810511" y="243839"/>
                </a:lnTo>
                <a:close/>
              </a:path>
              <a:path w="1811020" h="441960">
                <a:moveTo>
                  <a:pt x="24383" y="283463"/>
                </a:moveTo>
                <a:lnTo>
                  <a:pt x="15239" y="262127"/>
                </a:lnTo>
                <a:lnTo>
                  <a:pt x="9143" y="219455"/>
                </a:lnTo>
                <a:lnTo>
                  <a:pt x="9143" y="272287"/>
                </a:lnTo>
                <a:lnTo>
                  <a:pt x="15239" y="286511"/>
                </a:lnTo>
                <a:lnTo>
                  <a:pt x="21335" y="298703"/>
                </a:lnTo>
                <a:lnTo>
                  <a:pt x="21335" y="283463"/>
                </a:lnTo>
                <a:lnTo>
                  <a:pt x="24383" y="283463"/>
                </a:lnTo>
                <a:close/>
              </a:path>
              <a:path w="1811020" h="441960">
                <a:moveTo>
                  <a:pt x="24383" y="158495"/>
                </a:moveTo>
                <a:lnTo>
                  <a:pt x="21335" y="158495"/>
                </a:lnTo>
                <a:lnTo>
                  <a:pt x="21335" y="164591"/>
                </a:lnTo>
                <a:lnTo>
                  <a:pt x="24383" y="158495"/>
                </a:lnTo>
                <a:close/>
              </a:path>
              <a:path w="1811020" h="441960">
                <a:moveTo>
                  <a:pt x="45719" y="320039"/>
                </a:moveTo>
                <a:lnTo>
                  <a:pt x="21335" y="283463"/>
                </a:lnTo>
                <a:lnTo>
                  <a:pt x="21335" y="298703"/>
                </a:lnTo>
                <a:lnTo>
                  <a:pt x="24383" y="304799"/>
                </a:lnTo>
                <a:lnTo>
                  <a:pt x="36575" y="326135"/>
                </a:lnTo>
                <a:lnTo>
                  <a:pt x="42671" y="333451"/>
                </a:lnTo>
                <a:lnTo>
                  <a:pt x="42671" y="320039"/>
                </a:lnTo>
                <a:lnTo>
                  <a:pt x="45719" y="320039"/>
                </a:lnTo>
                <a:close/>
              </a:path>
              <a:path w="1811020" h="441960">
                <a:moveTo>
                  <a:pt x="45719" y="118871"/>
                </a:moveTo>
                <a:lnTo>
                  <a:pt x="42671" y="118871"/>
                </a:lnTo>
                <a:lnTo>
                  <a:pt x="42671" y="123443"/>
                </a:lnTo>
                <a:lnTo>
                  <a:pt x="45719" y="118871"/>
                </a:lnTo>
                <a:close/>
              </a:path>
              <a:path w="1811020" h="441960">
                <a:moveTo>
                  <a:pt x="1801367" y="275843"/>
                </a:moveTo>
                <a:lnTo>
                  <a:pt x="1801367" y="219455"/>
                </a:lnTo>
                <a:lnTo>
                  <a:pt x="1795271" y="262127"/>
                </a:lnTo>
                <a:lnTo>
                  <a:pt x="1789175" y="283463"/>
                </a:lnTo>
                <a:lnTo>
                  <a:pt x="1767839" y="320039"/>
                </a:lnTo>
                <a:lnTo>
                  <a:pt x="1737359" y="353567"/>
                </a:lnTo>
                <a:lnTo>
                  <a:pt x="1697735" y="384047"/>
                </a:lnTo>
                <a:lnTo>
                  <a:pt x="1697735" y="380999"/>
                </a:lnTo>
                <a:lnTo>
                  <a:pt x="1676399" y="396239"/>
                </a:lnTo>
                <a:lnTo>
                  <a:pt x="1676399" y="393191"/>
                </a:lnTo>
                <a:lnTo>
                  <a:pt x="1652015" y="405383"/>
                </a:lnTo>
                <a:lnTo>
                  <a:pt x="1627631" y="414527"/>
                </a:lnTo>
                <a:lnTo>
                  <a:pt x="1572767" y="426719"/>
                </a:lnTo>
                <a:lnTo>
                  <a:pt x="1545335" y="429767"/>
                </a:lnTo>
                <a:lnTo>
                  <a:pt x="265175" y="429767"/>
                </a:lnTo>
                <a:lnTo>
                  <a:pt x="237743" y="426719"/>
                </a:lnTo>
                <a:lnTo>
                  <a:pt x="182879" y="414527"/>
                </a:lnTo>
                <a:lnTo>
                  <a:pt x="158495" y="405383"/>
                </a:lnTo>
                <a:lnTo>
                  <a:pt x="134111" y="393191"/>
                </a:lnTo>
                <a:lnTo>
                  <a:pt x="134111" y="396239"/>
                </a:lnTo>
                <a:lnTo>
                  <a:pt x="112775" y="380999"/>
                </a:lnTo>
                <a:lnTo>
                  <a:pt x="112775" y="384047"/>
                </a:lnTo>
                <a:lnTo>
                  <a:pt x="57911" y="338327"/>
                </a:lnTo>
                <a:lnTo>
                  <a:pt x="42671" y="320039"/>
                </a:lnTo>
                <a:lnTo>
                  <a:pt x="42671" y="333451"/>
                </a:lnTo>
                <a:lnTo>
                  <a:pt x="88391" y="377951"/>
                </a:lnTo>
                <a:lnTo>
                  <a:pt x="131063" y="402335"/>
                </a:lnTo>
                <a:lnTo>
                  <a:pt x="179831" y="423671"/>
                </a:lnTo>
                <a:lnTo>
                  <a:pt x="234695" y="435863"/>
                </a:lnTo>
                <a:lnTo>
                  <a:pt x="295655" y="441959"/>
                </a:lnTo>
                <a:lnTo>
                  <a:pt x="1514855" y="441959"/>
                </a:lnTo>
                <a:lnTo>
                  <a:pt x="1575815" y="435863"/>
                </a:lnTo>
                <a:lnTo>
                  <a:pt x="1630679" y="423671"/>
                </a:lnTo>
                <a:lnTo>
                  <a:pt x="1703831" y="390143"/>
                </a:lnTo>
                <a:lnTo>
                  <a:pt x="1758695" y="344423"/>
                </a:lnTo>
                <a:lnTo>
                  <a:pt x="1786127" y="304799"/>
                </a:lnTo>
                <a:lnTo>
                  <a:pt x="1798319" y="286511"/>
                </a:lnTo>
                <a:lnTo>
                  <a:pt x="1801367" y="27584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34" name="object 18"/>
          <p:cNvSpPr txBox="1"/>
          <p:nvPr/>
        </p:nvSpPr>
        <p:spPr>
          <a:xfrm>
            <a:off x="5799138" y="3848100"/>
            <a:ext cx="836612" cy="223838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12700" algn="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sz="1400" b="1" spc="-15" dirty="0">
                <a:solidFill>
                  <a:srgbClr val="232021"/>
                </a:solidFill>
                <a:latin typeface="Arial"/>
                <a:cs typeface="Arial"/>
              </a:rPr>
              <a:t>Protocols</a:t>
            </a:r>
            <a:endParaRPr sz="1400">
              <a:latin typeface="Arial"/>
              <a:cs typeface="Arial"/>
            </a:endParaRPr>
          </a:p>
        </p:txBody>
      </p:sp>
      <p:sp>
        <p:nvSpPr>
          <p:cNvPr id="35" name="object 19"/>
          <p:cNvSpPr>
            <a:spLocks/>
          </p:cNvSpPr>
          <p:nvPr/>
        </p:nvSpPr>
        <p:spPr bwMode="auto">
          <a:xfrm>
            <a:off x="3917950" y="2989263"/>
            <a:ext cx="0" cy="363537"/>
          </a:xfrm>
          <a:custGeom>
            <a:avLst/>
            <a:gdLst>
              <a:gd name="T0" fmla="*/ 0 h 363220"/>
              <a:gd name="T1" fmla="*/ 369095 h 363220"/>
              <a:gd name="T2" fmla="*/ 0 60000 65536"/>
              <a:gd name="T3" fmla="*/ 0 60000 65536"/>
              <a:gd name="T4" fmla="*/ 0 h 363220"/>
              <a:gd name="T5" fmla="*/ 363220 h 363220"/>
            </a:gdLst>
            <a:ahLst/>
            <a:cxnLst>
              <a:cxn ang="T2">
                <a:pos x="0" y="T0"/>
              </a:cxn>
              <a:cxn ang="T3">
                <a:pos x="0" y="T1"/>
              </a:cxn>
            </a:cxnLst>
            <a:rect l="0" t="T4" r="0" b="T5"/>
            <a:pathLst>
              <a:path h="363220">
                <a:moveTo>
                  <a:pt x="0" y="0"/>
                </a:moveTo>
                <a:lnTo>
                  <a:pt x="0" y="362711"/>
                </a:lnTo>
              </a:path>
            </a:pathLst>
          </a:custGeom>
          <a:noFill/>
          <a:ln w="9143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36" name="object 20"/>
          <p:cNvSpPr>
            <a:spLocks/>
          </p:cNvSpPr>
          <p:nvPr/>
        </p:nvSpPr>
        <p:spPr bwMode="auto">
          <a:xfrm>
            <a:off x="1684338" y="3349625"/>
            <a:ext cx="4538662" cy="0"/>
          </a:xfrm>
          <a:custGeom>
            <a:avLst/>
            <a:gdLst>
              <a:gd name="T0" fmla="*/ 0 w 4538980"/>
              <a:gd name="T1" fmla="*/ 4532074 w 4538980"/>
              <a:gd name="T2" fmla="*/ 0 60000 65536"/>
              <a:gd name="T3" fmla="*/ 0 60000 65536"/>
              <a:gd name="T4" fmla="*/ 0 w 4538980"/>
              <a:gd name="T5" fmla="*/ 4538980 w 4538980"/>
            </a:gdLst>
            <a:ahLst/>
            <a:cxnLst>
              <a:cxn ang="T2">
                <a:pos x="T0" y="0"/>
              </a:cxn>
              <a:cxn ang="T3">
                <a:pos x="T1" y="0"/>
              </a:cxn>
            </a:cxnLst>
            <a:rect l="T4" t="0" r="T5" b="0"/>
            <a:pathLst>
              <a:path w="4538980">
                <a:moveTo>
                  <a:pt x="0" y="0"/>
                </a:moveTo>
                <a:lnTo>
                  <a:pt x="4538471" y="0"/>
                </a:lnTo>
              </a:path>
            </a:pathLst>
          </a:custGeom>
          <a:noFill/>
          <a:ln w="9143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37" name="object 21"/>
          <p:cNvSpPr>
            <a:spLocks/>
          </p:cNvSpPr>
          <p:nvPr/>
        </p:nvSpPr>
        <p:spPr bwMode="auto">
          <a:xfrm>
            <a:off x="6183313" y="3351213"/>
            <a:ext cx="76200" cy="430212"/>
          </a:xfrm>
          <a:custGeom>
            <a:avLst/>
            <a:gdLst>
              <a:gd name="T0" fmla="*/ 76199 w 76200"/>
              <a:gd name="T1" fmla="*/ 358818 h 429895"/>
              <a:gd name="T2" fmla="*/ 0 w 76200"/>
              <a:gd name="T3" fmla="*/ 358818 h 429895"/>
              <a:gd name="T4" fmla="*/ 33527 w 76200"/>
              <a:gd name="T5" fmla="*/ 424252 h 429895"/>
              <a:gd name="T6" fmla="*/ 33527 w 76200"/>
              <a:gd name="T7" fmla="*/ 371193 h 429895"/>
              <a:gd name="T8" fmla="*/ 45719 w 76200"/>
              <a:gd name="T9" fmla="*/ 371193 h 429895"/>
              <a:gd name="T10" fmla="*/ 45719 w 76200"/>
              <a:gd name="T11" fmla="*/ 423262 h 429895"/>
              <a:gd name="T12" fmla="*/ 76199 w 76200"/>
              <a:gd name="T13" fmla="*/ 358818 h 429895"/>
              <a:gd name="T14" fmla="*/ 45719 w 76200"/>
              <a:gd name="T15" fmla="*/ 358818 h 429895"/>
              <a:gd name="T16" fmla="*/ 45719 w 76200"/>
              <a:gd name="T17" fmla="*/ 0 h 429895"/>
              <a:gd name="T18" fmla="*/ 33527 w 76200"/>
              <a:gd name="T19" fmla="*/ 0 h 429895"/>
              <a:gd name="T20" fmla="*/ 33527 w 76200"/>
              <a:gd name="T21" fmla="*/ 358818 h 429895"/>
              <a:gd name="T22" fmla="*/ 45719 w 76200"/>
              <a:gd name="T23" fmla="*/ 358818 h 429895"/>
              <a:gd name="T24" fmla="*/ 45719 w 76200"/>
              <a:gd name="T25" fmla="*/ 423262 h 429895"/>
              <a:gd name="T26" fmla="*/ 45719 w 76200"/>
              <a:gd name="T27" fmla="*/ 371193 h 429895"/>
              <a:gd name="T28" fmla="*/ 33527 w 76200"/>
              <a:gd name="T29" fmla="*/ 371193 h 429895"/>
              <a:gd name="T30" fmla="*/ 33527 w 76200"/>
              <a:gd name="T31" fmla="*/ 424252 h 429895"/>
              <a:gd name="T32" fmla="*/ 39623 w 76200"/>
              <a:gd name="T33" fmla="*/ 436149 h 429895"/>
              <a:gd name="T34" fmla="*/ 45719 w 76200"/>
              <a:gd name="T35" fmla="*/ 423262 h 429895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76200"/>
              <a:gd name="T55" fmla="*/ 0 h 429895"/>
              <a:gd name="T56" fmla="*/ 76200 w 76200"/>
              <a:gd name="T57" fmla="*/ 429895 h 429895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76200" h="429895">
                <a:moveTo>
                  <a:pt x="76199" y="353567"/>
                </a:moveTo>
                <a:lnTo>
                  <a:pt x="0" y="353567"/>
                </a:lnTo>
                <a:lnTo>
                  <a:pt x="33527" y="418044"/>
                </a:lnTo>
                <a:lnTo>
                  <a:pt x="33527" y="365759"/>
                </a:lnTo>
                <a:lnTo>
                  <a:pt x="45719" y="365759"/>
                </a:lnTo>
                <a:lnTo>
                  <a:pt x="45719" y="417067"/>
                </a:lnTo>
                <a:lnTo>
                  <a:pt x="76199" y="353567"/>
                </a:lnTo>
                <a:close/>
              </a:path>
              <a:path w="76200" h="429895">
                <a:moveTo>
                  <a:pt x="45719" y="353567"/>
                </a:moveTo>
                <a:lnTo>
                  <a:pt x="45719" y="0"/>
                </a:lnTo>
                <a:lnTo>
                  <a:pt x="33527" y="0"/>
                </a:lnTo>
                <a:lnTo>
                  <a:pt x="33527" y="353567"/>
                </a:lnTo>
                <a:lnTo>
                  <a:pt x="45719" y="353567"/>
                </a:lnTo>
                <a:close/>
              </a:path>
              <a:path w="76200" h="429895">
                <a:moveTo>
                  <a:pt x="45719" y="417067"/>
                </a:moveTo>
                <a:lnTo>
                  <a:pt x="45719" y="365759"/>
                </a:lnTo>
                <a:lnTo>
                  <a:pt x="33527" y="365759"/>
                </a:lnTo>
                <a:lnTo>
                  <a:pt x="33527" y="418044"/>
                </a:lnTo>
                <a:lnTo>
                  <a:pt x="39623" y="429767"/>
                </a:lnTo>
                <a:lnTo>
                  <a:pt x="45719" y="41706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38" name="object 22"/>
          <p:cNvSpPr>
            <a:spLocks/>
          </p:cNvSpPr>
          <p:nvPr/>
        </p:nvSpPr>
        <p:spPr bwMode="auto">
          <a:xfrm>
            <a:off x="3879850" y="3351213"/>
            <a:ext cx="76200" cy="430212"/>
          </a:xfrm>
          <a:custGeom>
            <a:avLst/>
            <a:gdLst>
              <a:gd name="T0" fmla="*/ 76199 w 76200"/>
              <a:gd name="T1" fmla="*/ 358818 h 429895"/>
              <a:gd name="T2" fmla="*/ 0 w 76200"/>
              <a:gd name="T3" fmla="*/ 358818 h 429895"/>
              <a:gd name="T4" fmla="*/ 30479 w 76200"/>
              <a:gd name="T5" fmla="*/ 423262 h 429895"/>
              <a:gd name="T6" fmla="*/ 30479 w 76200"/>
              <a:gd name="T7" fmla="*/ 371193 h 429895"/>
              <a:gd name="T8" fmla="*/ 42671 w 76200"/>
              <a:gd name="T9" fmla="*/ 371193 h 429895"/>
              <a:gd name="T10" fmla="*/ 42671 w 76200"/>
              <a:gd name="T11" fmla="*/ 424252 h 429895"/>
              <a:gd name="T12" fmla="*/ 76199 w 76200"/>
              <a:gd name="T13" fmla="*/ 358818 h 429895"/>
              <a:gd name="T14" fmla="*/ 42671 w 76200"/>
              <a:gd name="T15" fmla="*/ 358818 h 429895"/>
              <a:gd name="T16" fmla="*/ 42671 w 76200"/>
              <a:gd name="T17" fmla="*/ 0 h 429895"/>
              <a:gd name="T18" fmla="*/ 30479 w 76200"/>
              <a:gd name="T19" fmla="*/ 0 h 429895"/>
              <a:gd name="T20" fmla="*/ 30479 w 76200"/>
              <a:gd name="T21" fmla="*/ 358818 h 429895"/>
              <a:gd name="T22" fmla="*/ 42671 w 76200"/>
              <a:gd name="T23" fmla="*/ 358818 h 429895"/>
              <a:gd name="T24" fmla="*/ 42671 w 76200"/>
              <a:gd name="T25" fmla="*/ 424252 h 429895"/>
              <a:gd name="T26" fmla="*/ 42671 w 76200"/>
              <a:gd name="T27" fmla="*/ 371193 h 429895"/>
              <a:gd name="T28" fmla="*/ 30479 w 76200"/>
              <a:gd name="T29" fmla="*/ 371193 h 429895"/>
              <a:gd name="T30" fmla="*/ 30479 w 76200"/>
              <a:gd name="T31" fmla="*/ 423262 h 429895"/>
              <a:gd name="T32" fmla="*/ 36575 w 76200"/>
              <a:gd name="T33" fmla="*/ 436149 h 429895"/>
              <a:gd name="T34" fmla="*/ 42671 w 76200"/>
              <a:gd name="T35" fmla="*/ 424252 h 429895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76200"/>
              <a:gd name="T55" fmla="*/ 0 h 429895"/>
              <a:gd name="T56" fmla="*/ 76200 w 76200"/>
              <a:gd name="T57" fmla="*/ 429895 h 429895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76200" h="429895">
                <a:moveTo>
                  <a:pt x="76199" y="353567"/>
                </a:moveTo>
                <a:lnTo>
                  <a:pt x="0" y="353567"/>
                </a:lnTo>
                <a:lnTo>
                  <a:pt x="30479" y="417067"/>
                </a:lnTo>
                <a:lnTo>
                  <a:pt x="30479" y="365759"/>
                </a:lnTo>
                <a:lnTo>
                  <a:pt x="42671" y="365759"/>
                </a:lnTo>
                <a:lnTo>
                  <a:pt x="42671" y="418044"/>
                </a:lnTo>
                <a:lnTo>
                  <a:pt x="76199" y="353567"/>
                </a:lnTo>
                <a:close/>
              </a:path>
              <a:path w="76200" h="429895">
                <a:moveTo>
                  <a:pt x="42671" y="353567"/>
                </a:moveTo>
                <a:lnTo>
                  <a:pt x="42671" y="0"/>
                </a:lnTo>
                <a:lnTo>
                  <a:pt x="30479" y="0"/>
                </a:lnTo>
                <a:lnTo>
                  <a:pt x="30479" y="353567"/>
                </a:lnTo>
                <a:lnTo>
                  <a:pt x="42671" y="353567"/>
                </a:lnTo>
                <a:close/>
              </a:path>
              <a:path w="76200" h="429895">
                <a:moveTo>
                  <a:pt x="42671" y="418044"/>
                </a:moveTo>
                <a:lnTo>
                  <a:pt x="42671" y="365759"/>
                </a:lnTo>
                <a:lnTo>
                  <a:pt x="30479" y="365759"/>
                </a:lnTo>
                <a:lnTo>
                  <a:pt x="30479" y="417067"/>
                </a:lnTo>
                <a:lnTo>
                  <a:pt x="36575" y="429767"/>
                </a:lnTo>
                <a:lnTo>
                  <a:pt x="42671" y="418044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39" name="object 23"/>
          <p:cNvSpPr>
            <a:spLocks/>
          </p:cNvSpPr>
          <p:nvPr/>
        </p:nvSpPr>
        <p:spPr bwMode="auto">
          <a:xfrm>
            <a:off x="1647825" y="3351213"/>
            <a:ext cx="76200" cy="430212"/>
          </a:xfrm>
          <a:custGeom>
            <a:avLst/>
            <a:gdLst>
              <a:gd name="T0" fmla="*/ 76199 w 76200"/>
              <a:gd name="T1" fmla="*/ 358818 h 429895"/>
              <a:gd name="T2" fmla="*/ 0 w 76200"/>
              <a:gd name="T3" fmla="*/ 358818 h 429895"/>
              <a:gd name="T4" fmla="*/ 30479 w 76200"/>
              <a:gd name="T5" fmla="*/ 423262 h 429895"/>
              <a:gd name="T6" fmla="*/ 30479 w 76200"/>
              <a:gd name="T7" fmla="*/ 371193 h 429895"/>
              <a:gd name="T8" fmla="*/ 42671 w 76200"/>
              <a:gd name="T9" fmla="*/ 371193 h 429895"/>
              <a:gd name="T10" fmla="*/ 42671 w 76200"/>
              <a:gd name="T11" fmla="*/ 424252 h 429895"/>
              <a:gd name="T12" fmla="*/ 76199 w 76200"/>
              <a:gd name="T13" fmla="*/ 358818 h 429895"/>
              <a:gd name="T14" fmla="*/ 42671 w 76200"/>
              <a:gd name="T15" fmla="*/ 358818 h 429895"/>
              <a:gd name="T16" fmla="*/ 42671 w 76200"/>
              <a:gd name="T17" fmla="*/ 0 h 429895"/>
              <a:gd name="T18" fmla="*/ 30479 w 76200"/>
              <a:gd name="T19" fmla="*/ 0 h 429895"/>
              <a:gd name="T20" fmla="*/ 30479 w 76200"/>
              <a:gd name="T21" fmla="*/ 358818 h 429895"/>
              <a:gd name="T22" fmla="*/ 42671 w 76200"/>
              <a:gd name="T23" fmla="*/ 358818 h 429895"/>
              <a:gd name="T24" fmla="*/ 42671 w 76200"/>
              <a:gd name="T25" fmla="*/ 424252 h 429895"/>
              <a:gd name="T26" fmla="*/ 42671 w 76200"/>
              <a:gd name="T27" fmla="*/ 371193 h 429895"/>
              <a:gd name="T28" fmla="*/ 30479 w 76200"/>
              <a:gd name="T29" fmla="*/ 371193 h 429895"/>
              <a:gd name="T30" fmla="*/ 30479 w 76200"/>
              <a:gd name="T31" fmla="*/ 423262 h 429895"/>
              <a:gd name="T32" fmla="*/ 36575 w 76200"/>
              <a:gd name="T33" fmla="*/ 436149 h 429895"/>
              <a:gd name="T34" fmla="*/ 42671 w 76200"/>
              <a:gd name="T35" fmla="*/ 424252 h 429895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76200"/>
              <a:gd name="T55" fmla="*/ 0 h 429895"/>
              <a:gd name="T56" fmla="*/ 76200 w 76200"/>
              <a:gd name="T57" fmla="*/ 429895 h 429895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76200" h="429895">
                <a:moveTo>
                  <a:pt x="76199" y="353567"/>
                </a:moveTo>
                <a:lnTo>
                  <a:pt x="0" y="353567"/>
                </a:lnTo>
                <a:lnTo>
                  <a:pt x="30479" y="417067"/>
                </a:lnTo>
                <a:lnTo>
                  <a:pt x="30479" y="365759"/>
                </a:lnTo>
                <a:lnTo>
                  <a:pt x="42671" y="365759"/>
                </a:lnTo>
                <a:lnTo>
                  <a:pt x="42671" y="418044"/>
                </a:lnTo>
                <a:lnTo>
                  <a:pt x="76199" y="353567"/>
                </a:lnTo>
                <a:close/>
              </a:path>
              <a:path w="76200" h="429895">
                <a:moveTo>
                  <a:pt x="42671" y="353567"/>
                </a:moveTo>
                <a:lnTo>
                  <a:pt x="42671" y="0"/>
                </a:lnTo>
                <a:lnTo>
                  <a:pt x="30479" y="0"/>
                </a:lnTo>
                <a:lnTo>
                  <a:pt x="30479" y="353567"/>
                </a:lnTo>
                <a:lnTo>
                  <a:pt x="42671" y="353567"/>
                </a:lnTo>
                <a:close/>
              </a:path>
              <a:path w="76200" h="429895">
                <a:moveTo>
                  <a:pt x="42671" y="418044"/>
                </a:moveTo>
                <a:lnTo>
                  <a:pt x="42671" y="365759"/>
                </a:lnTo>
                <a:lnTo>
                  <a:pt x="30479" y="365759"/>
                </a:lnTo>
                <a:lnTo>
                  <a:pt x="30479" y="417067"/>
                </a:lnTo>
                <a:lnTo>
                  <a:pt x="36575" y="429767"/>
                </a:lnTo>
                <a:lnTo>
                  <a:pt x="42671" y="418044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40" name="object 24"/>
          <p:cNvSpPr>
            <a:spLocks/>
          </p:cNvSpPr>
          <p:nvPr/>
        </p:nvSpPr>
        <p:spPr bwMode="auto">
          <a:xfrm>
            <a:off x="169863" y="5003800"/>
            <a:ext cx="1808162" cy="441325"/>
          </a:xfrm>
          <a:custGeom>
            <a:avLst/>
            <a:gdLst>
              <a:gd name="T0" fmla="*/ 1801578 w 1807845"/>
              <a:gd name="T1" fmla="*/ 151041 h 441960"/>
              <a:gd name="T2" fmla="*/ 1706758 w 1807845"/>
              <a:gd name="T3" fmla="*/ 47385 h 441960"/>
              <a:gd name="T4" fmla="*/ 1608880 w 1807845"/>
              <a:gd name="T5" fmla="*/ 8883 h 441960"/>
              <a:gd name="T6" fmla="*/ 263047 w 1807845"/>
              <a:gd name="T7" fmla="*/ 0 h 441960"/>
              <a:gd name="T8" fmla="*/ 152939 w 1807845"/>
              <a:gd name="T9" fmla="*/ 26654 h 441960"/>
              <a:gd name="T10" fmla="*/ 48947 w 1807845"/>
              <a:gd name="T11" fmla="*/ 94769 h 441960"/>
              <a:gd name="T12" fmla="*/ 12231 w 1807845"/>
              <a:gd name="T13" fmla="*/ 151041 h 441960"/>
              <a:gd name="T14" fmla="*/ 9183 w 1807845"/>
              <a:gd name="T15" fmla="*/ 268025 h 441960"/>
              <a:gd name="T16" fmla="*/ 15299 w 1807845"/>
              <a:gd name="T17" fmla="*/ 174734 h 441960"/>
              <a:gd name="T18" fmla="*/ 30579 w 1807845"/>
              <a:gd name="T19" fmla="*/ 136233 h 441960"/>
              <a:gd name="T20" fmla="*/ 73411 w 1807845"/>
              <a:gd name="T21" fmla="*/ 82924 h 441960"/>
              <a:gd name="T22" fmla="*/ 207983 w 1807845"/>
              <a:gd name="T23" fmla="*/ 18425 h 441960"/>
              <a:gd name="T24" fmla="*/ 266115 w 1807845"/>
              <a:gd name="T25" fmla="*/ 8883 h 441960"/>
              <a:gd name="T26" fmla="*/ 1578293 w 1807845"/>
              <a:gd name="T27" fmla="*/ 11850 h 441960"/>
              <a:gd name="T28" fmla="*/ 1657819 w 1807845"/>
              <a:gd name="T29" fmla="*/ 32577 h 441960"/>
              <a:gd name="T30" fmla="*/ 1703700 w 1807845"/>
              <a:gd name="T31" fmla="*/ 57962 h 441960"/>
              <a:gd name="T32" fmla="*/ 1758755 w 1807845"/>
              <a:gd name="T33" fmla="*/ 100693 h 441960"/>
              <a:gd name="T34" fmla="*/ 1783226 w 1807845"/>
              <a:gd name="T35" fmla="*/ 136233 h 441960"/>
              <a:gd name="T36" fmla="*/ 1798518 w 1807845"/>
              <a:gd name="T37" fmla="*/ 174734 h 441960"/>
              <a:gd name="T38" fmla="*/ 1804635 w 1807845"/>
              <a:gd name="T39" fmla="*/ 268025 h 441960"/>
              <a:gd name="T40" fmla="*/ 134591 w 1807845"/>
              <a:gd name="T41" fmla="*/ 385007 h 441960"/>
              <a:gd name="T42" fmla="*/ 30579 w 1807845"/>
              <a:gd name="T43" fmla="*/ 293198 h 441960"/>
              <a:gd name="T44" fmla="*/ 12231 w 1807845"/>
              <a:gd name="T45" fmla="*/ 278390 h 441960"/>
              <a:gd name="T46" fmla="*/ 48947 w 1807845"/>
              <a:gd name="T47" fmla="*/ 334660 h 441960"/>
              <a:gd name="T48" fmla="*/ 107059 w 1807845"/>
              <a:gd name="T49" fmla="*/ 379083 h 441960"/>
              <a:gd name="T50" fmla="*/ 180471 w 1807845"/>
              <a:gd name="T51" fmla="*/ 411662 h 441960"/>
              <a:gd name="T52" fmla="*/ 211051 w 1807845"/>
              <a:gd name="T53" fmla="*/ 408700 h 441960"/>
              <a:gd name="T54" fmla="*/ 207983 w 1807845"/>
              <a:gd name="T55" fmla="*/ 18425 h 441960"/>
              <a:gd name="T56" fmla="*/ 1550765 w 1807845"/>
              <a:gd name="T57" fmla="*/ 417584 h 441960"/>
              <a:gd name="T58" fmla="*/ 266115 w 1807845"/>
              <a:gd name="T59" fmla="*/ 417584 h 441960"/>
              <a:gd name="T60" fmla="*/ 207983 w 1807845"/>
              <a:gd name="T61" fmla="*/ 417584 h 441960"/>
              <a:gd name="T62" fmla="*/ 293628 w 1807845"/>
              <a:gd name="T63" fmla="*/ 429431 h 441960"/>
              <a:gd name="T64" fmla="*/ 1550765 w 1807845"/>
              <a:gd name="T65" fmla="*/ 9184 h 441960"/>
              <a:gd name="T66" fmla="*/ 1550765 w 1807845"/>
              <a:gd name="T67" fmla="*/ 9184 h 441960"/>
              <a:gd name="T68" fmla="*/ 1679230 w 1807845"/>
              <a:gd name="T69" fmla="*/ 385007 h 441960"/>
              <a:gd name="T70" fmla="*/ 1605820 w 1807845"/>
              <a:gd name="T71" fmla="*/ 408700 h 441960"/>
              <a:gd name="T72" fmla="*/ 1550765 w 1807845"/>
              <a:gd name="T73" fmla="*/ 417584 h 441960"/>
              <a:gd name="T74" fmla="*/ 1608880 w 1807845"/>
              <a:gd name="T75" fmla="*/ 417584 h 441960"/>
              <a:gd name="T76" fmla="*/ 1685347 w 1807845"/>
              <a:gd name="T77" fmla="*/ 390931 h 441960"/>
              <a:gd name="T78" fmla="*/ 1703700 w 1807845"/>
              <a:gd name="T79" fmla="*/ 56270 h 441960"/>
              <a:gd name="T80" fmla="*/ 1804635 w 1807845"/>
              <a:gd name="T81" fmla="*/ 268025 h 441960"/>
              <a:gd name="T82" fmla="*/ 1783226 w 1807845"/>
              <a:gd name="T83" fmla="*/ 293198 h 441960"/>
              <a:gd name="T84" fmla="*/ 1700641 w 1807845"/>
              <a:gd name="T85" fmla="*/ 373161 h 441960"/>
              <a:gd name="T86" fmla="*/ 1728169 w 1807845"/>
              <a:gd name="T87" fmla="*/ 367239 h 441960"/>
              <a:gd name="T88" fmla="*/ 1801578 w 1807845"/>
              <a:gd name="T89" fmla="*/ 278390 h 441960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1807845"/>
              <a:gd name="T136" fmla="*/ 0 h 441960"/>
              <a:gd name="T137" fmla="*/ 1807845 w 1807845"/>
              <a:gd name="T138" fmla="*/ 441960 h 441960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1807845" h="441960">
                <a:moveTo>
                  <a:pt x="1807463" y="243839"/>
                </a:moveTo>
                <a:lnTo>
                  <a:pt x="1807463" y="198119"/>
                </a:lnTo>
                <a:lnTo>
                  <a:pt x="1795271" y="155447"/>
                </a:lnTo>
                <a:lnTo>
                  <a:pt x="1773935" y="115823"/>
                </a:lnTo>
                <a:lnTo>
                  <a:pt x="1740407" y="79247"/>
                </a:lnTo>
                <a:lnTo>
                  <a:pt x="1700783" y="48767"/>
                </a:lnTo>
                <a:lnTo>
                  <a:pt x="1655063" y="27431"/>
                </a:lnTo>
                <a:lnTo>
                  <a:pt x="1627631" y="15239"/>
                </a:lnTo>
                <a:lnTo>
                  <a:pt x="1603247" y="9143"/>
                </a:lnTo>
                <a:lnTo>
                  <a:pt x="1572767" y="3047"/>
                </a:lnTo>
                <a:lnTo>
                  <a:pt x="1545335" y="0"/>
                </a:lnTo>
                <a:lnTo>
                  <a:pt x="262127" y="0"/>
                </a:lnTo>
                <a:lnTo>
                  <a:pt x="234695" y="3047"/>
                </a:lnTo>
                <a:lnTo>
                  <a:pt x="179831" y="15239"/>
                </a:lnTo>
                <a:lnTo>
                  <a:pt x="152399" y="27431"/>
                </a:lnTo>
                <a:lnTo>
                  <a:pt x="131063" y="36575"/>
                </a:lnTo>
                <a:lnTo>
                  <a:pt x="85343" y="64007"/>
                </a:lnTo>
                <a:lnTo>
                  <a:pt x="48767" y="97535"/>
                </a:lnTo>
                <a:lnTo>
                  <a:pt x="36575" y="115823"/>
                </a:lnTo>
                <a:lnTo>
                  <a:pt x="21335" y="134111"/>
                </a:lnTo>
                <a:lnTo>
                  <a:pt x="12191" y="155447"/>
                </a:lnTo>
                <a:lnTo>
                  <a:pt x="0" y="198119"/>
                </a:lnTo>
                <a:lnTo>
                  <a:pt x="0" y="243839"/>
                </a:lnTo>
                <a:lnTo>
                  <a:pt x="9143" y="275843"/>
                </a:lnTo>
                <a:lnTo>
                  <a:pt x="9143" y="198119"/>
                </a:lnTo>
                <a:lnTo>
                  <a:pt x="15239" y="176783"/>
                </a:lnTo>
                <a:lnTo>
                  <a:pt x="15239" y="179831"/>
                </a:lnTo>
                <a:lnTo>
                  <a:pt x="21335" y="158495"/>
                </a:lnTo>
                <a:lnTo>
                  <a:pt x="30479" y="137159"/>
                </a:lnTo>
                <a:lnTo>
                  <a:pt x="30479" y="140207"/>
                </a:lnTo>
                <a:lnTo>
                  <a:pt x="42671" y="118871"/>
                </a:lnTo>
                <a:lnTo>
                  <a:pt x="42671" y="121919"/>
                </a:lnTo>
                <a:lnTo>
                  <a:pt x="73151" y="85343"/>
                </a:lnTo>
                <a:lnTo>
                  <a:pt x="134111" y="45719"/>
                </a:lnTo>
                <a:lnTo>
                  <a:pt x="182879" y="24383"/>
                </a:lnTo>
                <a:lnTo>
                  <a:pt x="207263" y="18965"/>
                </a:lnTo>
                <a:lnTo>
                  <a:pt x="207263" y="18287"/>
                </a:lnTo>
                <a:lnTo>
                  <a:pt x="234695" y="12191"/>
                </a:lnTo>
                <a:lnTo>
                  <a:pt x="265175" y="9143"/>
                </a:lnTo>
                <a:lnTo>
                  <a:pt x="1545335" y="9143"/>
                </a:lnTo>
                <a:lnTo>
                  <a:pt x="1545335" y="9448"/>
                </a:lnTo>
                <a:lnTo>
                  <a:pt x="1572767" y="12191"/>
                </a:lnTo>
                <a:lnTo>
                  <a:pt x="1600199" y="18287"/>
                </a:lnTo>
                <a:lnTo>
                  <a:pt x="1624583" y="24383"/>
                </a:lnTo>
                <a:lnTo>
                  <a:pt x="1652015" y="33527"/>
                </a:lnTo>
                <a:lnTo>
                  <a:pt x="1673351" y="45719"/>
                </a:lnTo>
                <a:lnTo>
                  <a:pt x="1697735" y="57911"/>
                </a:lnTo>
                <a:lnTo>
                  <a:pt x="1697735" y="59653"/>
                </a:lnTo>
                <a:lnTo>
                  <a:pt x="1716023" y="70103"/>
                </a:lnTo>
                <a:lnTo>
                  <a:pt x="1734311" y="85343"/>
                </a:lnTo>
                <a:lnTo>
                  <a:pt x="1752599" y="103631"/>
                </a:lnTo>
                <a:lnTo>
                  <a:pt x="1764791" y="121919"/>
                </a:lnTo>
                <a:lnTo>
                  <a:pt x="1764791" y="118871"/>
                </a:lnTo>
                <a:lnTo>
                  <a:pt x="1776983" y="140207"/>
                </a:lnTo>
                <a:lnTo>
                  <a:pt x="1776983" y="137159"/>
                </a:lnTo>
                <a:lnTo>
                  <a:pt x="1786127" y="158495"/>
                </a:lnTo>
                <a:lnTo>
                  <a:pt x="1792223" y="179831"/>
                </a:lnTo>
                <a:lnTo>
                  <a:pt x="1792223" y="176783"/>
                </a:lnTo>
                <a:lnTo>
                  <a:pt x="1798319" y="198119"/>
                </a:lnTo>
                <a:lnTo>
                  <a:pt x="1798319" y="275843"/>
                </a:lnTo>
                <a:lnTo>
                  <a:pt x="1807463" y="243839"/>
                </a:lnTo>
                <a:close/>
              </a:path>
              <a:path w="1807845" h="441960">
                <a:moveTo>
                  <a:pt x="210311" y="420623"/>
                </a:moveTo>
                <a:lnTo>
                  <a:pt x="134111" y="396239"/>
                </a:lnTo>
                <a:lnTo>
                  <a:pt x="91439" y="368807"/>
                </a:lnTo>
                <a:lnTo>
                  <a:pt x="57911" y="338327"/>
                </a:lnTo>
                <a:lnTo>
                  <a:pt x="30479" y="301751"/>
                </a:lnTo>
                <a:lnTo>
                  <a:pt x="9143" y="240791"/>
                </a:lnTo>
                <a:lnTo>
                  <a:pt x="9143" y="275843"/>
                </a:lnTo>
                <a:lnTo>
                  <a:pt x="12191" y="286511"/>
                </a:lnTo>
                <a:lnTo>
                  <a:pt x="21335" y="307847"/>
                </a:lnTo>
                <a:lnTo>
                  <a:pt x="36575" y="326135"/>
                </a:lnTo>
                <a:lnTo>
                  <a:pt x="48767" y="344423"/>
                </a:lnTo>
                <a:lnTo>
                  <a:pt x="67055" y="362711"/>
                </a:lnTo>
                <a:lnTo>
                  <a:pt x="85343" y="377951"/>
                </a:lnTo>
                <a:lnTo>
                  <a:pt x="106679" y="390143"/>
                </a:lnTo>
                <a:lnTo>
                  <a:pt x="131063" y="402335"/>
                </a:lnTo>
                <a:lnTo>
                  <a:pt x="152399" y="414527"/>
                </a:lnTo>
                <a:lnTo>
                  <a:pt x="179831" y="423671"/>
                </a:lnTo>
                <a:lnTo>
                  <a:pt x="207263" y="429767"/>
                </a:lnTo>
                <a:lnTo>
                  <a:pt x="207263" y="420623"/>
                </a:lnTo>
                <a:lnTo>
                  <a:pt x="210311" y="420623"/>
                </a:lnTo>
                <a:close/>
              </a:path>
              <a:path w="1807845" h="441960">
                <a:moveTo>
                  <a:pt x="210311" y="18287"/>
                </a:moveTo>
                <a:lnTo>
                  <a:pt x="207263" y="18287"/>
                </a:lnTo>
                <a:lnTo>
                  <a:pt x="207263" y="18965"/>
                </a:lnTo>
                <a:lnTo>
                  <a:pt x="210311" y="18287"/>
                </a:lnTo>
                <a:close/>
              </a:path>
              <a:path w="1807845" h="441960">
                <a:moveTo>
                  <a:pt x="1545335" y="438911"/>
                </a:moveTo>
                <a:lnTo>
                  <a:pt x="1545335" y="429767"/>
                </a:lnTo>
                <a:lnTo>
                  <a:pt x="1514855" y="432815"/>
                </a:lnTo>
                <a:lnTo>
                  <a:pt x="292607" y="432815"/>
                </a:lnTo>
                <a:lnTo>
                  <a:pt x="265175" y="429767"/>
                </a:lnTo>
                <a:lnTo>
                  <a:pt x="234695" y="426719"/>
                </a:lnTo>
                <a:lnTo>
                  <a:pt x="207263" y="420623"/>
                </a:lnTo>
                <a:lnTo>
                  <a:pt x="207263" y="429767"/>
                </a:lnTo>
                <a:lnTo>
                  <a:pt x="234695" y="435863"/>
                </a:lnTo>
                <a:lnTo>
                  <a:pt x="262127" y="438911"/>
                </a:lnTo>
                <a:lnTo>
                  <a:pt x="292607" y="441959"/>
                </a:lnTo>
                <a:lnTo>
                  <a:pt x="1514855" y="441959"/>
                </a:lnTo>
                <a:lnTo>
                  <a:pt x="1545335" y="438911"/>
                </a:lnTo>
                <a:close/>
              </a:path>
              <a:path w="1807845" h="441960">
                <a:moveTo>
                  <a:pt x="1545335" y="9448"/>
                </a:moveTo>
                <a:lnTo>
                  <a:pt x="1545335" y="9143"/>
                </a:lnTo>
                <a:lnTo>
                  <a:pt x="1542287" y="9143"/>
                </a:lnTo>
                <a:lnTo>
                  <a:pt x="1545335" y="9448"/>
                </a:lnTo>
                <a:close/>
              </a:path>
              <a:path w="1807845" h="441960">
                <a:moveTo>
                  <a:pt x="1697735" y="391885"/>
                </a:moveTo>
                <a:lnTo>
                  <a:pt x="1697735" y="384047"/>
                </a:lnTo>
                <a:lnTo>
                  <a:pt x="1673351" y="396239"/>
                </a:lnTo>
                <a:lnTo>
                  <a:pt x="1652015" y="405383"/>
                </a:lnTo>
                <a:lnTo>
                  <a:pt x="1624583" y="414527"/>
                </a:lnTo>
                <a:lnTo>
                  <a:pt x="1600199" y="420623"/>
                </a:lnTo>
                <a:lnTo>
                  <a:pt x="1572767" y="426719"/>
                </a:lnTo>
                <a:lnTo>
                  <a:pt x="1542287" y="429767"/>
                </a:lnTo>
                <a:lnTo>
                  <a:pt x="1545335" y="429767"/>
                </a:lnTo>
                <a:lnTo>
                  <a:pt x="1545335" y="438911"/>
                </a:lnTo>
                <a:lnTo>
                  <a:pt x="1572767" y="435863"/>
                </a:lnTo>
                <a:lnTo>
                  <a:pt x="1603247" y="429767"/>
                </a:lnTo>
                <a:lnTo>
                  <a:pt x="1627631" y="423671"/>
                </a:lnTo>
                <a:lnTo>
                  <a:pt x="1655063" y="414527"/>
                </a:lnTo>
                <a:lnTo>
                  <a:pt x="1679447" y="402335"/>
                </a:lnTo>
                <a:lnTo>
                  <a:pt x="1697735" y="391885"/>
                </a:lnTo>
                <a:close/>
              </a:path>
              <a:path w="1807845" h="441960">
                <a:moveTo>
                  <a:pt x="1697735" y="59653"/>
                </a:moveTo>
                <a:lnTo>
                  <a:pt x="1697735" y="57911"/>
                </a:lnTo>
                <a:lnTo>
                  <a:pt x="1694687" y="57911"/>
                </a:lnTo>
                <a:lnTo>
                  <a:pt x="1697735" y="59653"/>
                </a:lnTo>
                <a:close/>
              </a:path>
              <a:path w="1807845" h="441960">
                <a:moveTo>
                  <a:pt x="1798319" y="275843"/>
                </a:moveTo>
                <a:lnTo>
                  <a:pt x="1798319" y="240791"/>
                </a:lnTo>
                <a:lnTo>
                  <a:pt x="1786127" y="283463"/>
                </a:lnTo>
                <a:lnTo>
                  <a:pt x="1776983" y="301751"/>
                </a:lnTo>
                <a:lnTo>
                  <a:pt x="1752599" y="338327"/>
                </a:lnTo>
                <a:lnTo>
                  <a:pt x="1716023" y="368807"/>
                </a:lnTo>
                <a:lnTo>
                  <a:pt x="1694687" y="384047"/>
                </a:lnTo>
                <a:lnTo>
                  <a:pt x="1697735" y="384047"/>
                </a:lnTo>
                <a:lnTo>
                  <a:pt x="1697735" y="391885"/>
                </a:lnTo>
                <a:lnTo>
                  <a:pt x="1722119" y="377951"/>
                </a:lnTo>
                <a:lnTo>
                  <a:pt x="1758695" y="344423"/>
                </a:lnTo>
                <a:lnTo>
                  <a:pt x="1786127" y="307847"/>
                </a:lnTo>
                <a:lnTo>
                  <a:pt x="1795271" y="286511"/>
                </a:lnTo>
                <a:lnTo>
                  <a:pt x="1798319" y="27584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41" name="object 25"/>
          <p:cNvSpPr txBox="1"/>
          <p:nvPr/>
        </p:nvSpPr>
        <p:spPr>
          <a:xfrm>
            <a:off x="501650" y="5073650"/>
            <a:ext cx="1209675" cy="223838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12700" algn="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sz="1400" b="1" spc="-15" dirty="0">
                <a:solidFill>
                  <a:srgbClr val="232021"/>
                </a:solidFill>
                <a:latin typeface="Arial"/>
                <a:cs typeface="Arial"/>
              </a:rPr>
              <a:t>Block</a:t>
            </a:r>
            <a:r>
              <a:rPr sz="1400" b="1" spc="-90" dirty="0">
                <a:solidFill>
                  <a:srgbClr val="232021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232021"/>
                </a:solidFill>
                <a:latin typeface="Arial"/>
                <a:cs typeface="Arial"/>
              </a:rPr>
              <a:t>Ciphers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42" name="object 26"/>
          <p:cNvSpPr>
            <a:spLocks/>
          </p:cNvSpPr>
          <p:nvPr/>
        </p:nvSpPr>
        <p:spPr bwMode="auto">
          <a:xfrm>
            <a:off x="2471738" y="5003800"/>
            <a:ext cx="1809750" cy="441325"/>
          </a:xfrm>
          <a:custGeom>
            <a:avLst/>
            <a:gdLst>
              <a:gd name="T0" fmla="*/ 1773265 w 1811020"/>
              <a:gd name="T1" fmla="*/ 151041 h 441960"/>
              <a:gd name="T2" fmla="*/ 1737198 w 1811020"/>
              <a:gd name="T3" fmla="*/ 94769 h 441960"/>
              <a:gd name="T4" fmla="*/ 1632005 w 1811020"/>
              <a:gd name="T5" fmla="*/ 26654 h 441960"/>
              <a:gd name="T6" fmla="*/ 1523805 w 1811020"/>
              <a:gd name="T7" fmla="*/ 0 h 441960"/>
              <a:gd name="T8" fmla="*/ 204375 w 1811020"/>
              <a:gd name="T9" fmla="*/ 8883 h 441960"/>
              <a:gd name="T10" fmla="*/ 129236 w 1811020"/>
              <a:gd name="T11" fmla="*/ 35540 h 441960"/>
              <a:gd name="T12" fmla="*/ 24043 w 1811020"/>
              <a:gd name="T13" fmla="*/ 130310 h 441960"/>
              <a:gd name="T14" fmla="*/ 3007 w 1811020"/>
              <a:gd name="T15" fmla="*/ 236929 h 441960"/>
              <a:gd name="T16" fmla="*/ 12023 w 1811020"/>
              <a:gd name="T17" fmla="*/ 192503 h 441960"/>
              <a:gd name="T18" fmla="*/ 33066 w 1811020"/>
              <a:gd name="T19" fmla="*/ 133271 h 441960"/>
              <a:gd name="T20" fmla="*/ 45079 w 1811020"/>
              <a:gd name="T21" fmla="*/ 118464 h 441960"/>
              <a:gd name="T22" fmla="*/ 93170 w 1811020"/>
              <a:gd name="T23" fmla="*/ 68116 h 441960"/>
              <a:gd name="T24" fmla="*/ 156286 w 1811020"/>
              <a:gd name="T25" fmla="*/ 32577 h 441960"/>
              <a:gd name="T26" fmla="*/ 234430 w 1811020"/>
              <a:gd name="T27" fmla="*/ 11850 h 441960"/>
              <a:gd name="T28" fmla="*/ 1523805 w 1811020"/>
              <a:gd name="T29" fmla="*/ 8883 h 441960"/>
              <a:gd name="T30" fmla="*/ 1580912 w 1811020"/>
              <a:gd name="T31" fmla="*/ 17767 h 441960"/>
              <a:gd name="T32" fmla="*/ 1628999 w 1811020"/>
              <a:gd name="T33" fmla="*/ 32577 h 441960"/>
              <a:gd name="T34" fmla="*/ 1713154 w 1811020"/>
              <a:gd name="T35" fmla="*/ 82924 h 441960"/>
              <a:gd name="T36" fmla="*/ 1755231 w 1811020"/>
              <a:gd name="T37" fmla="*/ 136233 h 441960"/>
              <a:gd name="T38" fmla="*/ 1770259 w 1811020"/>
              <a:gd name="T39" fmla="*/ 174734 h 441960"/>
              <a:gd name="T40" fmla="*/ 1776270 w 1811020"/>
              <a:gd name="T41" fmla="*/ 268025 h 441960"/>
              <a:gd name="T42" fmla="*/ 207381 w 1811020"/>
              <a:gd name="T43" fmla="*/ 408700 h 441960"/>
              <a:gd name="T44" fmla="*/ 57107 w 1811020"/>
              <a:gd name="T45" fmla="*/ 328737 h 441960"/>
              <a:gd name="T46" fmla="*/ 12023 w 1811020"/>
              <a:gd name="T47" fmla="*/ 233964 h 441960"/>
              <a:gd name="T48" fmla="*/ 69123 w 1811020"/>
              <a:gd name="T49" fmla="*/ 352430 h 441960"/>
              <a:gd name="T50" fmla="*/ 234430 w 1811020"/>
              <a:gd name="T51" fmla="*/ 423508 h 441960"/>
              <a:gd name="T52" fmla="*/ 264486 w 1811020"/>
              <a:gd name="T53" fmla="*/ 417584 h 441960"/>
              <a:gd name="T54" fmla="*/ 261481 w 1811020"/>
              <a:gd name="T55" fmla="*/ 9184 h 441960"/>
              <a:gd name="T56" fmla="*/ 1553863 w 1811020"/>
              <a:gd name="T57" fmla="*/ 414624 h 441960"/>
              <a:gd name="T58" fmla="*/ 291536 w 1811020"/>
              <a:gd name="T59" fmla="*/ 420546 h 441960"/>
              <a:gd name="T60" fmla="*/ 291536 w 1811020"/>
              <a:gd name="T61" fmla="*/ 429431 h 441960"/>
              <a:gd name="T62" fmla="*/ 1553863 w 1811020"/>
              <a:gd name="T63" fmla="*/ 423508 h 441960"/>
              <a:gd name="T64" fmla="*/ 1550856 w 1811020"/>
              <a:gd name="T65" fmla="*/ 11850 h 441960"/>
              <a:gd name="T66" fmla="*/ 1580912 w 1811020"/>
              <a:gd name="T67" fmla="*/ 408700 h 441960"/>
              <a:gd name="T68" fmla="*/ 1553863 w 1811020"/>
              <a:gd name="T69" fmla="*/ 423508 h 441960"/>
              <a:gd name="T70" fmla="*/ 1580912 w 1811020"/>
              <a:gd name="T71" fmla="*/ 17767 h 441960"/>
              <a:gd name="T72" fmla="*/ 1776270 w 1811020"/>
              <a:gd name="T73" fmla="*/ 268025 h 441960"/>
              <a:gd name="T74" fmla="*/ 1755231 w 1811020"/>
              <a:gd name="T75" fmla="*/ 293198 h 441960"/>
              <a:gd name="T76" fmla="*/ 1653043 w 1811020"/>
              <a:gd name="T77" fmla="*/ 385007 h 441960"/>
              <a:gd name="T78" fmla="*/ 1580912 w 1811020"/>
              <a:gd name="T79" fmla="*/ 408700 h 441960"/>
              <a:gd name="T80" fmla="*/ 1680094 w 1811020"/>
              <a:gd name="T81" fmla="*/ 379083 h 441960"/>
              <a:gd name="T82" fmla="*/ 1764247 w 1811020"/>
              <a:gd name="T83" fmla="*/ 299122 h 441960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1811020"/>
              <a:gd name="T127" fmla="*/ 0 h 441960"/>
              <a:gd name="T128" fmla="*/ 1811020 w 1811020"/>
              <a:gd name="T129" fmla="*/ 441960 h 441960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1811020" h="441960">
                <a:moveTo>
                  <a:pt x="1810511" y="243839"/>
                </a:moveTo>
                <a:lnTo>
                  <a:pt x="1810511" y="198119"/>
                </a:lnTo>
                <a:lnTo>
                  <a:pt x="1798319" y="155447"/>
                </a:lnTo>
                <a:lnTo>
                  <a:pt x="1789175" y="134111"/>
                </a:lnTo>
                <a:lnTo>
                  <a:pt x="1773935" y="115823"/>
                </a:lnTo>
                <a:lnTo>
                  <a:pt x="1761743" y="97535"/>
                </a:lnTo>
                <a:lnTo>
                  <a:pt x="1725167" y="64007"/>
                </a:lnTo>
                <a:lnTo>
                  <a:pt x="1679447" y="36575"/>
                </a:lnTo>
                <a:lnTo>
                  <a:pt x="1655063" y="27431"/>
                </a:lnTo>
                <a:lnTo>
                  <a:pt x="1630679" y="15239"/>
                </a:lnTo>
                <a:lnTo>
                  <a:pt x="1575815" y="3047"/>
                </a:lnTo>
                <a:lnTo>
                  <a:pt x="1545335" y="0"/>
                </a:lnTo>
                <a:lnTo>
                  <a:pt x="265175" y="0"/>
                </a:lnTo>
                <a:lnTo>
                  <a:pt x="237743" y="3047"/>
                </a:lnTo>
                <a:lnTo>
                  <a:pt x="207263" y="9143"/>
                </a:lnTo>
                <a:lnTo>
                  <a:pt x="182879" y="15239"/>
                </a:lnTo>
                <a:lnTo>
                  <a:pt x="155447" y="27431"/>
                </a:lnTo>
                <a:lnTo>
                  <a:pt x="131063" y="36575"/>
                </a:lnTo>
                <a:lnTo>
                  <a:pt x="88391" y="64007"/>
                </a:lnTo>
                <a:lnTo>
                  <a:pt x="51815" y="97535"/>
                </a:lnTo>
                <a:lnTo>
                  <a:pt x="24383" y="134111"/>
                </a:lnTo>
                <a:lnTo>
                  <a:pt x="6095" y="176783"/>
                </a:lnTo>
                <a:lnTo>
                  <a:pt x="0" y="219455"/>
                </a:lnTo>
                <a:lnTo>
                  <a:pt x="3047" y="243839"/>
                </a:lnTo>
                <a:lnTo>
                  <a:pt x="6095" y="265175"/>
                </a:lnTo>
                <a:lnTo>
                  <a:pt x="12191" y="279399"/>
                </a:lnTo>
                <a:lnTo>
                  <a:pt x="12191" y="198119"/>
                </a:lnTo>
                <a:lnTo>
                  <a:pt x="15239" y="176783"/>
                </a:lnTo>
                <a:lnTo>
                  <a:pt x="15239" y="179831"/>
                </a:lnTo>
                <a:lnTo>
                  <a:pt x="33527" y="137159"/>
                </a:lnTo>
                <a:lnTo>
                  <a:pt x="33527" y="140207"/>
                </a:lnTo>
                <a:lnTo>
                  <a:pt x="45719" y="118871"/>
                </a:lnTo>
                <a:lnTo>
                  <a:pt x="45719" y="121919"/>
                </a:lnTo>
                <a:lnTo>
                  <a:pt x="57911" y="103631"/>
                </a:lnTo>
                <a:lnTo>
                  <a:pt x="76199" y="85343"/>
                </a:lnTo>
                <a:lnTo>
                  <a:pt x="94487" y="70103"/>
                </a:lnTo>
                <a:lnTo>
                  <a:pt x="112775" y="57911"/>
                </a:lnTo>
                <a:lnTo>
                  <a:pt x="137159" y="45719"/>
                </a:lnTo>
                <a:lnTo>
                  <a:pt x="158495" y="33527"/>
                </a:lnTo>
                <a:lnTo>
                  <a:pt x="185927" y="24383"/>
                </a:lnTo>
                <a:lnTo>
                  <a:pt x="210311" y="18287"/>
                </a:lnTo>
                <a:lnTo>
                  <a:pt x="237743" y="12191"/>
                </a:lnTo>
                <a:lnTo>
                  <a:pt x="265175" y="9448"/>
                </a:lnTo>
                <a:lnTo>
                  <a:pt x="265175" y="9143"/>
                </a:lnTo>
                <a:lnTo>
                  <a:pt x="1545335" y="9143"/>
                </a:lnTo>
                <a:lnTo>
                  <a:pt x="1575815" y="12191"/>
                </a:lnTo>
                <a:lnTo>
                  <a:pt x="1575815" y="12801"/>
                </a:lnTo>
                <a:lnTo>
                  <a:pt x="1603247" y="18287"/>
                </a:lnTo>
                <a:lnTo>
                  <a:pt x="1603247" y="18965"/>
                </a:lnTo>
                <a:lnTo>
                  <a:pt x="1627631" y="24383"/>
                </a:lnTo>
                <a:lnTo>
                  <a:pt x="1652015" y="33527"/>
                </a:lnTo>
                <a:lnTo>
                  <a:pt x="1676399" y="45719"/>
                </a:lnTo>
                <a:lnTo>
                  <a:pt x="1719071" y="70103"/>
                </a:lnTo>
                <a:lnTo>
                  <a:pt x="1737359" y="85343"/>
                </a:lnTo>
                <a:lnTo>
                  <a:pt x="1767839" y="121919"/>
                </a:lnTo>
                <a:lnTo>
                  <a:pt x="1767839" y="118871"/>
                </a:lnTo>
                <a:lnTo>
                  <a:pt x="1780031" y="140207"/>
                </a:lnTo>
                <a:lnTo>
                  <a:pt x="1780031" y="137159"/>
                </a:lnTo>
                <a:lnTo>
                  <a:pt x="1789175" y="158495"/>
                </a:lnTo>
                <a:lnTo>
                  <a:pt x="1795271" y="179831"/>
                </a:lnTo>
                <a:lnTo>
                  <a:pt x="1795271" y="176783"/>
                </a:lnTo>
                <a:lnTo>
                  <a:pt x="1801367" y="198119"/>
                </a:lnTo>
                <a:lnTo>
                  <a:pt x="1801367" y="275843"/>
                </a:lnTo>
                <a:lnTo>
                  <a:pt x="1810511" y="243839"/>
                </a:lnTo>
                <a:close/>
              </a:path>
              <a:path w="1811020" h="441960">
                <a:moveTo>
                  <a:pt x="268223" y="429767"/>
                </a:moveTo>
                <a:lnTo>
                  <a:pt x="210311" y="420623"/>
                </a:lnTo>
                <a:lnTo>
                  <a:pt x="158495" y="405383"/>
                </a:lnTo>
                <a:lnTo>
                  <a:pt x="112775" y="384047"/>
                </a:lnTo>
                <a:lnTo>
                  <a:pt x="57911" y="338327"/>
                </a:lnTo>
                <a:lnTo>
                  <a:pt x="33527" y="301751"/>
                </a:lnTo>
                <a:lnTo>
                  <a:pt x="15239" y="262127"/>
                </a:lnTo>
                <a:lnTo>
                  <a:pt x="12191" y="240791"/>
                </a:lnTo>
                <a:lnTo>
                  <a:pt x="12191" y="279399"/>
                </a:lnTo>
                <a:lnTo>
                  <a:pt x="36575" y="326135"/>
                </a:lnTo>
                <a:lnTo>
                  <a:pt x="70103" y="362711"/>
                </a:lnTo>
                <a:lnTo>
                  <a:pt x="131063" y="402335"/>
                </a:lnTo>
                <a:lnTo>
                  <a:pt x="182879" y="423671"/>
                </a:lnTo>
                <a:lnTo>
                  <a:pt x="237743" y="435863"/>
                </a:lnTo>
                <a:lnTo>
                  <a:pt x="265175" y="438911"/>
                </a:lnTo>
                <a:lnTo>
                  <a:pt x="265175" y="429767"/>
                </a:lnTo>
                <a:lnTo>
                  <a:pt x="268223" y="429767"/>
                </a:lnTo>
                <a:close/>
              </a:path>
              <a:path w="1811020" h="441960">
                <a:moveTo>
                  <a:pt x="268223" y="9143"/>
                </a:moveTo>
                <a:lnTo>
                  <a:pt x="265175" y="9143"/>
                </a:lnTo>
                <a:lnTo>
                  <a:pt x="265175" y="9448"/>
                </a:lnTo>
                <a:lnTo>
                  <a:pt x="268223" y="9143"/>
                </a:lnTo>
                <a:close/>
              </a:path>
              <a:path w="1811020" h="441960">
                <a:moveTo>
                  <a:pt x="1575815" y="435863"/>
                </a:moveTo>
                <a:lnTo>
                  <a:pt x="1575815" y="426719"/>
                </a:lnTo>
                <a:lnTo>
                  <a:pt x="1545335" y="429767"/>
                </a:lnTo>
                <a:lnTo>
                  <a:pt x="1517903" y="432815"/>
                </a:lnTo>
                <a:lnTo>
                  <a:pt x="295655" y="432815"/>
                </a:lnTo>
                <a:lnTo>
                  <a:pt x="265175" y="429767"/>
                </a:lnTo>
                <a:lnTo>
                  <a:pt x="265175" y="438911"/>
                </a:lnTo>
                <a:lnTo>
                  <a:pt x="295655" y="441959"/>
                </a:lnTo>
                <a:lnTo>
                  <a:pt x="1517903" y="441959"/>
                </a:lnTo>
                <a:lnTo>
                  <a:pt x="1545335" y="438911"/>
                </a:lnTo>
                <a:lnTo>
                  <a:pt x="1575815" y="435863"/>
                </a:lnTo>
                <a:close/>
              </a:path>
              <a:path w="1811020" h="441960">
                <a:moveTo>
                  <a:pt x="1575815" y="12801"/>
                </a:moveTo>
                <a:lnTo>
                  <a:pt x="1575815" y="12191"/>
                </a:lnTo>
                <a:lnTo>
                  <a:pt x="1572767" y="12191"/>
                </a:lnTo>
                <a:lnTo>
                  <a:pt x="1575815" y="12801"/>
                </a:lnTo>
                <a:close/>
              </a:path>
              <a:path w="1811020" h="441960">
                <a:moveTo>
                  <a:pt x="1603247" y="429767"/>
                </a:moveTo>
                <a:lnTo>
                  <a:pt x="1603247" y="420623"/>
                </a:lnTo>
                <a:lnTo>
                  <a:pt x="1572767" y="426719"/>
                </a:lnTo>
                <a:lnTo>
                  <a:pt x="1575815" y="426719"/>
                </a:lnTo>
                <a:lnTo>
                  <a:pt x="1575815" y="435863"/>
                </a:lnTo>
                <a:lnTo>
                  <a:pt x="1603247" y="429767"/>
                </a:lnTo>
                <a:close/>
              </a:path>
              <a:path w="1811020" h="441960">
                <a:moveTo>
                  <a:pt x="1603247" y="18965"/>
                </a:moveTo>
                <a:lnTo>
                  <a:pt x="1603247" y="18287"/>
                </a:lnTo>
                <a:lnTo>
                  <a:pt x="1600199" y="18287"/>
                </a:lnTo>
                <a:lnTo>
                  <a:pt x="1603247" y="18965"/>
                </a:lnTo>
                <a:close/>
              </a:path>
              <a:path w="1811020" h="441960">
                <a:moveTo>
                  <a:pt x="1801367" y="275843"/>
                </a:moveTo>
                <a:lnTo>
                  <a:pt x="1801367" y="240791"/>
                </a:lnTo>
                <a:lnTo>
                  <a:pt x="1789175" y="283463"/>
                </a:lnTo>
                <a:lnTo>
                  <a:pt x="1780031" y="301751"/>
                </a:lnTo>
                <a:lnTo>
                  <a:pt x="1752599" y="338327"/>
                </a:lnTo>
                <a:lnTo>
                  <a:pt x="1719071" y="368807"/>
                </a:lnTo>
                <a:lnTo>
                  <a:pt x="1676399" y="396239"/>
                </a:lnTo>
                <a:lnTo>
                  <a:pt x="1627631" y="414527"/>
                </a:lnTo>
                <a:lnTo>
                  <a:pt x="1600199" y="420623"/>
                </a:lnTo>
                <a:lnTo>
                  <a:pt x="1603247" y="420623"/>
                </a:lnTo>
                <a:lnTo>
                  <a:pt x="1603247" y="429767"/>
                </a:lnTo>
                <a:lnTo>
                  <a:pt x="1630679" y="423671"/>
                </a:lnTo>
                <a:lnTo>
                  <a:pt x="1703831" y="390143"/>
                </a:lnTo>
                <a:lnTo>
                  <a:pt x="1743455" y="362711"/>
                </a:lnTo>
                <a:lnTo>
                  <a:pt x="1773935" y="326135"/>
                </a:lnTo>
                <a:lnTo>
                  <a:pt x="1789175" y="307847"/>
                </a:lnTo>
                <a:lnTo>
                  <a:pt x="1798319" y="286511"/>
                </a:lnTo>
                <a:lnTo>
                  <a:pt x="1801367" y="27584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43" name="object 27"/>
          <p:cNvSpPr txBox="1"/>
          <p:nvPr/>
        </p:nvSpPr>
        <p:spPr>
          <a:xfrm>
            <a:off x="2744788" y="5073650"/>
            <a:ext cx="1330325" cy="223838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12700" algn="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sz="1400" b="1" spc="-10" dirty="0">
                <a:solidFill>
                  <a:srgbClr val="232021"/>
                </a:solidFill>
                <a:latin typeface="Arial"/>
                <a:cs typeface="Arial"/>
              </a:rPr>
              <a:t>Stream</a:t>
            </a:r>
            <a:r>
              <a:rPr sz="1400" b="1" spc="-75" dirty="0">
                <a:solidFill>
                  <a:srgbClr val="232021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232021"/>
                </a:solidFill>
                <a:latin typeface="Arial"/>
                <a:cs typeface="Arial"/>
              </a:rPr>
              <a:t>Ciphers</a:t>
            </a:r>
            <a:endParaRPr sz="1400">
              <a:latin typeface="Arial"/>
              <a:cs typeface="Arial"/>
            </a:endParaRPr>
          </a:p>
        </p:txBody>
      </p:sp>
      <p:sp>
        <p:nvSpPr>
          <p:cNvPr id="44" name="object 28"/>
          <p:cNvSpPr>
            <a:spLocks/>
          </p:cNvSpPr>
          <p:nvPr/>
        </p:nvSpPr>
        <p:spPr bwMode="auto">
          <a:xfrm>
            <a:off x="1685925" y="4214813"/>
            <a:ext cx="0" cy="360362"/>
          </a:xfrm>
          <a:custGeom>
            <a:avLst/>
            <a:gdLst>
              <a:gd name="T0" fmla="*/ 0 h 360045"/>
              <a:gd name="T1" fmla="*/ 366050 h 360045"/>
              <a:gd name="T2" fmla="*/ 0 60000 65536"/>
              <a:gd name="T3" fmla="*/ 0 60000 65536"/>
              <a:gd name="T4" fmla="*/ 0 h 360045"/>
              <a:gd name="T5" fmla="*/ 360045 h 360045"/>
            </a:gdLst>
            <a:ahLst/>
            <a:cxnLst>
              <a:cxn ang="T2">
                <a:pos x="0" y="T0"/>
              </a:cxn>
              <a:cxn ang="T3">
                <a:pos x="0" y="T1"/>
              </a:cxn>
            </a:cxnLst>
            <a:rect l="0" t="T4" r="0" b="T5"/>
            <a:pathLst>
              <a:path h="360045">
                <a:moveTo>
                  <a:pt x="0" y="0"/>
                </a:moveTo>
                <a:lnTo>
                  <a:pt x="0" y="359663"/>
                </a:lnTo>
              </a:path>
            </a:pathLst>
          </a:custGeom>
          <a:noFill/>
          <a:ln w="9143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45" name="object 29"/>
          <p:cNvSpPr>
            <a:spLocks/>
          </p:cNvSpPr>
          <p:nvPr/>
        </p:nvSpPr>
        <p:spPr bwMode="auto">
          <a:xfrm>
            <a:off x="1038225" y="4575175"/>
            <a:ext cx="2374900" cy="0"/>
          </a:xfrm>
          <a:custGeom>
            <a:avLst/>
            <a:gdLst>
              <a:gd name="T0" fmla="*/ 0 w 2374900"/>
              <a:gd name="T1" fmla="*/ 2374390 w 2374900"/>
              <a:gd name="T2" fmla="*/ 0 60000 65536"/>
              <a:gd name="T3" fmla="*/ 0 60000 65536"/>
              <a:gd name="T4" fmla="*/ 0 w 2374900"/>
              <a:gd name="T5" fmla="*/ 2374900 w 2374900"/>
            </a:gdLst>
            <a:ahLst/>
            <a:cxnLst>
              <a:cxn ang="T2">
                <a:pos x="T0" y="0"/>
              </a:cxn>
              <a:cxn ang="T3">
                <a:pos x="T1" y="0"/>
              </a:cxn>
            </a:cxnLst>
            <a:rect l="T4" t="0" r="T5" b="0"/>
            <a:pathLst>
              <a:path w="2374900">
                <a:moveTo>
                  <a:pt x="0" y="0"/>
                </a:moveTo>
                <a:lnTo>
                  <a:pt x="2374391" y="0"/>
                </a:lnTo>
              </a:path>
            </a:pathLst>
          </a:custGeom>
          <a:noFill/>
          <a:ln w="9143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46" name="object 30"/>
          <p:cNvSpPr>
            <a:spLocks/>
          </p:cNvSpPr>
          <p:nvPr/>
        </p:nvSpPr>
        <p:spPr bwMode="auto">
          <a:xfrm>
            <a:off x="998538" y="4573588"/>
            <a:ext cx="76200" cy="433387"/>
          </a:xfrm>
          <a:custGeom>
            <a:avLst/>
            <a:gdLst>
              <a:gd name="T0" fmla="*/ 76199 w 76200"/>
              <a:gd name="T1" fmla="*/ 361872 h 433070"/>
              <a:gd name="T2" fmla="*/ 0 w 76200"/>
              <a:gd name="T3" fmla="*/ 361872 h 433070"/>
              <a:gd name="T4" fmla="*/ 33527 w 76200"/>
              <a:gd name="T5" fmla="*/ 427299 h 433070"/>
              <a:gd name="T6" fmla="*/ 33527 w 76200"/>
              <a:gd name="T7" fmla="*/ 374245 h 433070"/>
              <a:gd name="T8" fmla="*/ 45719 w 76200"/>
              <a:gd name="T9" fmla="*/ 374245 h 433070"/>
              <a:gd name="T10" fmla="*/ 45719 w 76200"/>
              <a:gd name="T11" fmla="*/ 426309 h 433070"/>
              <a:gd name="T12" fmla="*/ 76199 w 76200"/>
              <a:gd name="T13" fmla="*/ 361872 h 433070"/>
              <a:gd name="T14" fmla="*/ 45719 w 76200"/>
              <a:gd name="T15" fmla="*/ 361872 h 433070"/>
              <a:gd name="T16" fmla="*/ 45719 w 76200"/>
              <a:gd name="T17" fmla="*/ 0 h 433070"/>
              <a:gd name="T18" fmla="*/ 33527 w 76200"/>
              <a:gd name="T19" fmla="*/ 0 h 433070"/>
              <a:gd name="T20" fmla="*/ 33527 w 76200"/>
              <a:gd name="T21" fmla="*/ 361872 h 433070"/>
              <a:gd name="T22" fmla="*/ 45719 w 76200"/>
              <a:gd name="T23" fmla="*/ 361872 h 433070"/>
              <a:gd name="T24" fmla="*/ 45719 w 76200"/>
              <a:gd name="T25" fmla="*/ 426309 h 433070"/>
              <a:gd name="T26" fmla="*/ 45719 w 76200"/>
              <a:gd name="T27" fmla="*/ 374245 h 433070"/>
              <a:gd name="T28" fmla="*/ 33527 w 76200"/>
              <a:gd name="T29" fmla="*/ 374245 h 433070"/>
              <a:gd name="T30" fmla="*/ 33527 w 76200"/>
              <a:gd name="T31" fmla="*/ 427299 h 433070"/>
              <a:gd name="T32" fmla="*/ 39623 w 76200"/>
              <a:gd name="T33" fmla="*/ 439196 h 433070"/>
              <a:gd name="T34" fmla="*/ 45719 w 76200"/>
              <a:gd name="T35" fmla="*/ 426309 h 433070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76200"/>
              <a:gd name="T55" fmla="*/ 0 h 433070"/>
              <a:gd name="T56" fmla="*/ 76200 w 76200"/>
              <a:gd name="T57" fmla="*/ 433070 h 433070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76200" h="433070">
                <a:moveTo>
                  <a:pt x="76199" y="356615"/>
                </a:moveTo>
                <a:lnTo>
                  <a:pt x="0" y="356615"/>
                </a:lnTo>
                <a:lnTo>
                  <a:pt x="33527" y="421092"/>
                </a:lnTo>
                <a:lnTo>
                  <a:pt x="33527" y="368807"/>
                </a:lnTo>
                <a:lnTo>
                  <a:pt x="45719" y="368807"/>
                </a:lnTo>
                <a:lnTo>
                  <a:pt x="45719" y="420115"/>
                </a:lnTo>
                <a:lnTo>
                  <a:pt x="76199" y="356615"/>
                </a:lnTo>
                <a:close/>
              </a:path>
              <a:path w="76200" h="433070">
                <a:moveTo>
                  <a:pt x="45719" y="356615"/>
                </a:moveTo>
                <a:lnTo>
                  <a:pt x="45719" y="0"/>
                </a:lnTo>
                <a:lnTo>
                  <a:pt x="33527" y="0"/>
                </a:lnTo>
                <a:lnTo>
                  <a:pt x="33527" y="356615"/>
                </a:lnTo>
                <a:lnTo>
                  <a:pt x="45719" y="356615"/>
                </a:lnTo>
                <a:close/>
              </a:path>
              <a:path w="76200" h="433070">
                <a:moveTo>
                  <a:pt x="45719" y="420115"/>
                </a:moveTo>
                <a:lnTo>
                  <a:pt x="45719" y="368807"/>
                </a:lnTo>
                <a:lnTo>
                  <a:pt x="33527" y="368807"/>
                </a:lnTo>
                <a:lnTo>
                  <a:pt x="33527" y="421092"/>
                </a:lnTo>
                <a:lnTo>
                  <a:pt x="39623" y="432815"/>
                </a:lnTo>
                <a:lnTo>
                  <a:pt x="45719" y="420115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47" name="object 31"/>
          <p:cNvSpPr>
            <a:spLocks/>
          </p:cNvSpPr>
          <p:nvPr/>
        </p:nvSpPr>
        <p:spPr bwMode="auto">
          <a:xfrm>
            <a:off x="3376613" y="4573588"/>
            <a:ext cx="76200" cy="433387"/>
          </a:xfrm>
          <a:custGeom>
            <a:avLst/>
            <a:gdLst>
              <a:gd name="T0" fmla="*/ 76199 w 76200"/>
              <a:gd name="T1" fmla="*/ 361872 h 433070"/>
              <a:gd name="T2" fmla="*/ 0 w 76200"/>
              <a:gd name="T3" fmla="*/ 361872 h 433070"/>
              <a:gd name="T4" fmla="*/ 30479 w 76200"/>
              <a:gd name="T5" fmla="*/ 426309 h 433070"/>
              <a:gd name="T6" fmla="*/ 30479 w 76200"/>
              <a:gd name="T7" fmla="*/ 374245 h 433070"/>
              <a:gd name="T8" fmla="*/ 42671 w 76200"/>
              <a:gd name="T9" fmla="*/ 374245 h 433070"/>
              <a:gd name="T10" fmla="*/ 42671 w 76200"/>
              <a:gd name="T11" fmla="*/ 427299 h 433070"/>
              <a:gd name="T12" fmla="*/ 76199 w 76200"/>
              <a:gd name="T13" fmla="*/ 361872 h 433070"/>
              <a:gd name="T14" fmla="*/ 42671 w 76200"/>
              <a:gd name="T15" fmla="*/ 361872 h 433070"/>
              <a:gd name="T16" fmla="*/ 42671 w 76200"/>
              <a:gd name="T17" fmla="*/ 0 h 433070"/>
              <a:gd name="T18" fmla="*/ 30479 w 76200"/>
              <a:gd name="T19" fmla="*/ 0 h 433070"/>
              <a:gd name="T20" fmla="*/ 30479 w 76200"/>
              <a:gd name="T21" fmla="*/ 361872 h 433070"/>
              <a:gd name="T22" fmla="*/ 42671 w 76200"/>
              <a:gd name="T23" fmla="*/ 361872 h 433070"/>
              <a:gd name="T24" fmla="*/ 42671 w 76200"/>
              <a:gd name="T25" fmla="*/ 427299 h 433070"/>
              <a:gd name="T26" fmla="*/ 42671 w 76200"/>
              <a:gd name="T27" fmla="*/ 374245 h 433070"/>
              <a:gd name="T28" fmla="*/ 30479 w 76200"/>
              <a:gd name="T29" fmla="*/ 374245 h 433070"/>
              <a:gd name="T30" fmla="*/ 30479 w 76200"/>
              <a:gd name="T31" fmla="*/ 426309 h 433070"/>
              <a:gd name="T32" fmla="*/ 36575 w 76200"/>
              <a:gd name="T33" fmla="*/ 439196 h 433070"/>
              <a:gd name="T34" fmla="*/ 42671 w 76200"/>
              <a:gd name="T35" fmla="*/ 427299 h 433070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76200"/>
              <a:gd name="T55" fmla="*/ 0 h 433070"/>
              <a:gd name="T56" fmla="*/ 76200 w 76200"/>
              <a:gd name="T57" fmla="*/ 433070 h 433070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76200" h="433070">
                <a:moveTo>
                  <a:pt x="76199" y="356615"/>
                </a:moveTo>
                <a:lnTo>
                  <a:pt x="0" y="356615"/>
                </a:lnTo>
                <a:lnTo>
                  <a:pt x="30479" y="420115"/>
                </a:lnTo>
                <a:lnTo>
                  <a:pt x="30479" y="368807"/>
                </a:lnTo>
                <a:lnTo>
                  <a:pt x="42671" y="368807"/>
                </a:lnTo>
                <a:lnTo>
                  <a:pt x="42671" y="421092"/>
                </a:lnTo>
                <a:lnTo>
                  <a:pt x="76199" y="356615"/>
                </a:lnTo>
                <a:close/>
              </a:path>
              <a:path w="76200" h="433070">
                <a:moveTo>
                  <a:pt x="42671" y="356615"/>
                </a:moveTo>
                <a:lnTo>
                  <a:pt x="42671" y="0"/>
                </a:lnTo>
                <a:lnTo>
                  <a:pt x="30479" y="0"/>
                </a:lnTo>
                <a:lnTo>
                  <a:pt x="30479" y="356615"/>
                </a:lnTo>
                <a:lnTo>
                  <a:pt x="42671" y="356615"/>
                </a:lnTo>
                <a:close/>
              </a:path>
              <a:path w="76200" h="433070">
                <a:moveTo>
                  <a:pt x="42671" y="421092"/>
                </a:moveTo>
                <a:lnTo>
                  <a:pt x="42671" y="368807"/>
                </a:lnTo>
                <a:lnTo>
                  <a:pt x="30479" y="368807"/>
                </a:lnTo>
                <a:lnTo>
                  <a:pt x="30479" y="420115"/>
                </a:lnTo>
                <a:lnTo>
                  <a:pt x="36575" y="432815"/>
                </a:lnTo>
                <a:lnTo>
                  <a:pt x="42671" y="421092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1038225" y="5445125"/>
            <a:ext cx="0" cy="3155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78803" y="5689083"/>
            <a:ext cx="915670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1">
            <a:spAutoFit/>
          </a:bodyPr>
          <a:lstStyle/>
          <a:p>
            <a:pPr algn="ctr"/>
            <a:r>
              <a:rPr lang="en-US" dirty="0"/>
              <a:t>DES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41612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9538"/>
    </mc:Choice>
    <mc:Fallback>
      <p:transition spd="slow" advTm="139538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397186"/>
            <a:ext cx="36498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Historical Background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680730"/>
            <a:ext cx="8345874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sz="2000" dirty="0"/>
              <a:t>In 1972, the US National Bureau of Standards (NBS) called for proposals for a standardized cipher in the USA.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q"/>
            </a:pPr>
            <a:endParaRPr lang="en-US" altLang="en-US" sz="2000" dirty="0"/>
          </a:p>
          <a:p>
            <a:pPr>
              <a:spcBef>
                <a:spcPct val="0"/>
              </a:spcBef>
              <a:buFont typeface="Wingdings" panose="05000000000000000000" pitchFamily="2" charset="2"/>
              <a:buChar char="q"/>
            </a:pPr>
            <a:endParaRPr lang="en-US" altLang="en-US" sz="500" dirty="0"/>
          </a:p>
          <a:p>
            <a:pPr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sz="2000" dirty="0"/>
              <a:t>The most promising proposal was submitted in 1974 by a team of cryptographers working at IBM organization.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q"/>
            </a:pPr>
            <a:endParaRPr lang="en-US" altLang="en-US" sz="2000" dirty="0"/>
          </a:p>
          <a:p>
            <a:pPr>
              <a:spcBef>
                <a:spcPct val="0"/>
              </a:spcBef>
              <a:buFont typeface="Wingdings" panose="05000000000000000000" pitchFamily="2" charset="2"/>
              <a:buChar char="q"/>
            </a:pPr>
            <a:endParaRPr lang="en-US" altLang="en-US" sz="500" dirty="0"/>
          </a:p>
          <a:p>
            <a:pPr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sz="2000" dirty="0"/>
              <a:t>The algorithm IBM submitted was based on the cipher </a:t>
            </a:r>
            <a:r>
              <a:rPr lang="en-US" altLang="en-US" sz="2000" i="1" dirty="0"/>
              <a:t>Lucifer.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q"/>
            </a:pPr>
            <a:endParaRPr lang="en-US" altLang="en-US" sz="2000" i="1" dirty="0"/>
          </a:p>
          <a:p>
            <a:pPr>
              <a:spcBef>
                <a:spcPct val="0"/>
              </a:spcBef>
              <a:buFont typeface="Wingdings" panose="05000000000000000000" pitchFamily="2" charset="2"/>
              <a:buChar char="q"/>
            </a:pPr>
            <a:endParaRPr lang="en-US" altLang="en-US" sz="400" i="1" dirty="0"/>
          </a:p>
          <a:p>
            <a:pPr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sz="2000" i="1" dirty="0"/>
              <a:t>Lucifer</a:t>
            </a:r>
            <a:r>
              <a:rPr lang="en-US" altLang="en-US" sz="2000" dirty="0"/>
              <a:t> is a </a:t>
            </a:r>
            <a:r>
              <a:rPr lang="en-US" altLang="en-US" sz="2000" i="1" dirty="0" err="1"/>
              <a:t>Feistel</a:t>
            </a:r>
            <a:r>
              <a:rPr lang="en-US" altLang="en-US" sz="2000" dirty="0"/>
              <a:t> cipher which encrypts blocks of 64 bits using a key size of 128 bits.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642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1906"/>
    </mc:Choice>
    <mc:Fallback>
      <p:transition spd="slow" advTm="141906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397186"/>
            <a:ext cx="36498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Historical Background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680730"/>
            <a:ext cx="8345874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sz="2000" dirty="0"/>
              <a:t>The </a:t>
            </a:r>
            <a:r>
              <a:rPr lang="en-US" altLang="en-US" sz="2000" i="1" dirty="0"/>
              <a:t>National Security Agency (NSA) </a:t>
            </a:r>
            <a:r>
              <a:rPr lang="en-US" altLang="en-US" sz="2000" dirty="0"/>
              <a:t>convinced IBM to reduce the Lucifer key length of 128 bit to 56 bit, which made the cipher much more vulnerable to brute-force attacks.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q"/>
            </a:pPr>
            <a:endParaRPr lang="en-US" altLang="en-US" sz="2000" dirty="0"/>
          </a:p>
          <a:p>
            <a:pPr>
              <a:spcBef>
                <a:spcPct val="0"/>
              </a:spcBef>
              <a:buFont typeface="Wingdings" panose="05000000000000000000" pitchFamily="2" charset="2"/>
              <a:buChar char="q"/>
            </a:pPr>
            <a:endParaRPr lang="en-US" altLang="en-US" sz="400" dirty="0"/>
          </a:p>
          <a:p>
            <a:pPr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sz="2000" dirty="0"/>
              <a:t>In 1977 the NBS finally released all specifications of the modified IBM cipher as the Data Encryption Standard.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q"/>
            </a:pPr>
            <a:endParaRPr lang="en-US" altLang="en-US" sz="2000" dirty="0"/>
          </a:p>
          <a:p>
            <a:pPr>
              <a:spcBef>
                <a:spcPct val="0"/>
              </a:spcBef>
              <a:buFont typeface="Wingdings" panose="05000000000000000000" pitchFamily="2" charset="2"/>
              <a:buChar char="q"/>
            </a:pPr>
            <a:endParaRPr lang="en-US" altLang="en-US" sz="500" dirty="0"/>
          </a:p>
          <a:p>
            <a:pPr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sz="2000" dirty="0"/>
              <a:t>Finally, in 1999, DES was replaced by the Advanced Encryption Standard (AES).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263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6481"/>
    </mc:Choice>
    <mc:Fallback>
      <p:transition spd="slow" advTm="17648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397186"/>
            <a:ext cx="36498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High-level Description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277625" y="3112810"/>
            <a:ext cx="8856663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2000" dirty="0"/>
              <a:t>DES is symmetric cryptosystem that uses a single key, which should be shared between both parties in the communication channel.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endParaRPr lang="en-US" altLang="en-US" sz="900" dirty="0"/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2000" dirty="0"/>
              <a:t>DES encrypts a block of 64 bits at a time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endParaRPr lang="en-US" altLang="en-US" sz="900" dirty="0"/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2000" dirty="0"/>
              <a:t>Key size = 56 bits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1207075" y="2205446"/>
            <a:ext cx="1368425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2575500" y="1845083"/>
            <a:ext cx="1296987" cy="6477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r>
              <a:rPr lang="en-US" dirty="0"/>
              <a:t>DES</a:t>
            </a:r>
            <a:endParaRPr lang="ar-SA" dirty="0"/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3872487" y="2205446"/>
            <a:ext cx="136683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2" name="TextBox 7"/>
          <p:cNvSpPr txBox="1">
            <a:spLocks noChangeArrowheads="1"/>
          </p:cNvSpPr>
          <p:nvPr/>
        </p:nvSpPr>
        <p:spPr bwMode="auto">
          <a:xfrm>
            <a:off x="524450" y="1980021"/>
            <a:ext cx="682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X</a:t>
            </a:r>
            <a:endParaRPr lang="ar-SA" altLang="en-US" sz="1800"/>
          </a:p>
        </p:txBody>
      </p:sp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1422975" y="1773646"/>
            <a:ext cx="93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64 bits</a:t>
            </a:r>
            <a:endParaRPr lang="ar-SA" altLang="en-US" sz="1800" dirty="0"/>
          </a:p>
        </p:txBody>
      </p:sp>
      <p:sp>
        <p:nvSpPr>
          <p:cNvPr id="24" name="TextBox 9"/>
          <p:cNvSpPr txBox="1">
            <a:spLocks noChangeArrowheads="1"/>
          </p:cNvSpPr>
          <p:nvPr/>
        </p:nvSpPr>
        <p:spPr bwMode="auto">
          <a:xfrm>
            <a:off x="4015362" y="1773646"/>
            <a:ext cx="93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64 bits</a:t>
            </a:r>
            <a:endParaRPr lang="ar-SA" altLang="en-US" sz="1800"/>
          </a:p>
        </p:txBody>
      </p:sp>
      <p:sp>
        <p:nvSpPr>
          <p:cNvPr id="25" name="TextBox 10"/>
          <p:cNvSpPr txBox="1">
            <a:spLocks noChangeArrowheads="1"/>
          </p:cNvSpPr>
          <p:nvPr/>
        </p:nvSpPr>
        <p:spPr bwMode="auto">
          <a:xfrm>
            <a:off x="5096450" y="1989546"/>
            <a:ext cx="682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Y</a:t>
            </a:r>
            <a:endParaRPr lang="ar-SA" altLang="en-US" sz="1800"/>
          </a:p>
        </p:txBody>
      </p:sp>
      <p:cxnSp>
        <p:nvCxnSpPr>
          <p:cNvPr id="26" name="Straight Arrow Connector 25"/>
          <p:cNvCxnSpPr/>
          <p:nvPr/>
        </p:nvCxnSpPr>
        <p:spPr>
          <a:xfrm flipV="1">
            <a:off x="3223200" y="2492783"/>
            <a:ext cx="0" cy="6492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7" name="TextBox 13"/>
          <p:cNvSpPr txBox="1">
            <a:spLocks noChangeArrowheads="1"/>
          </p:cNvSpPr>
          <p:nvPr/>
        </p:nvSpPr>
        <p:spPr bwMode="auto">
          <a:xfrm>
            <a:off x="2215137" y="2627721"/>
            <a:ext cx="93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Key</a:t>
            </a:r>
            <a:endParaRPr lang="ar-SA" altLang="en-US" sz="1800"/>
          </a:p>
        </p:txBody>
      </p:sp>
    </p:spTree>
    <p:extLst>
      <p:ext uri="{BB962C8B-B14F-4D97-AF65-F5344CB8AC3E}">
        <p14:creationId xmlns:p14="http://schemas.microsoft.com/office/powerpoint/2010/main" val="484853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3772"/>
    </mc:Choice>
    <mc:Fallback>
      <p:transition spd="slow" advTm="243772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397186"/>
            <a:ext cx="36498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Building a Block Cipher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76581" y="1508180"/>
            <a:ext cx="8427339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>
              <a:buFont typeface="Wingdings" pitchFamily="2" charset="2"/>
              <a:buChar char="q"/>
              <a:defRPr/>
            </a:pPr>
            <a:r>
              <a:rPr lang="en-US" sz="2000" dirty="0"/>
              <a:t>Generally, building a cipher is considered an art more than a science</a:t>
            </a:r>
          </a:p>
          <a:p>
            <a:pPr algn="l" rtl="0">
              <a:buFont typeface="Wingdings" pitchFamily="2" charset="2"/>
              <a:buChar char="q"/>
              <a:defRPr/>
            </a:pPr>
            <a:endParaRPr lang="en-US" sz="800" dirty="0"/>
          </a:p>
          <a:p>
            <a:pPr algn="just" rtl="0"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en-US" sz="2000" dirty="0"/>
              <a:t>According to Shannon (the developer of information theory), there are two primitive automatic operations that should be considered to build secure cipher:</a:t>
            </a:r>
            <a:endParaRPr lang="en-US" sz="700" dirty="0"/>
          </a:p>
          <a:p>
            <a:pPr marL="457200" indent="-457200" algn="just" rtl="0">
              <a:buFont typeface="+mj-lt"/>
              <a:buAutoNum type="arabicPeriod"/>
              <a:defRPr/>
            </a:pPr>
            <a:r>
              <a:rPr lang="en-US" sz="2000" b="1" dirty="0"/>
              <a:t>Confusion</a:t>
            </a:r>
            <a:r>
              <a:rPr lang="en-US" sz="2000" dirty="0"/>
              <a:t> is an encryption operation where the relationship between key and </a:t>
            </a:r>
            <a:r>
              <a:rPr lang="en-US" sz="2000" dirty="0" err="1"/>
              <a:t>ciphertext</a:t>
            </a:r>
            <a:r>
              <a:rPr lang="en-US" sz="2000" dirty="0"/>
              <a:t> is obscured. Example: the substitution table</a:t>
            </a:r>
          </a:p>
        </p:txBody>
      </p:sp>
      <p:sp>
        <p:nvSpPr>
          <p:cNvPr id="28" name="Rectangle 27"/>
          <p:cNvSpPr/>
          <p:nvPr/>
        </p:nvSpPr>
        <p:spPr>
          <a:xfrm>
            <a:off x="5722874" y="4159187"/>
            <a:ext cx="1081088" cy="14398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endParaRPr lang="ar-SA"/>
          </a:p>
        </p:txBody>
      </p:sp>
      <p:cxnSp>
        <p:nvCxnSpPr>
          <p:cNvPr id="29" name="Straight Connector 28"/>
          <p:cNvCxnSpPr/>
          <p:nvPr/>
        </p:nvCxnSpPr>
        <p:spPr>
          <a:xfrm>
            <a:off x="5722874" y="4448112"/>
            <a:ext cx="108108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5722874" y="4664012"/>
            <a:ext cx="108108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5722874" y="4951349"/>
            <a:ext cx="108108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5722874" y="5311712"/>
            <a:ext cx="108108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TextBox 9"/>
          <p:cNvSpPr txBox="1">
            <a:spLocks noChangeArrowheads="1"/>
          </p:cNvSpPr>
          <p:nvPr/>
        </p:nvSpPr>
        <p:spPr bwMode="auto">
          <a:xfrm>
            <a:off x="5867337" y="4149662"/>
            <a:ext cx="863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0110..</a:t>
            </a:r>
            <a:endParaRPr lang="ar-SA" altLang="en-US" sz="1800"/>
          </a:p>
        </p:txBody>
      </p:sp>
      <p:sp>
        <p:nvSpPr>
          <p:cNvPr id="34" name="TextBox 10"/>
          <p:cNvSpPr txBox="1">
            <a:spLocks noChangeArrowheads="1"/>
          </p:cNvSpPr>
          <p:nvPr/>
        </p:nvSpPr>
        <p:spPr bwMode="auto">
          <a:xfrm>
            <a:off x="5867337" y="4365562"/>
            <a:ext cx="863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0100..</a:t>
            </a:r>
            <a:endParaRPr lang="ar-SA" altLang="en-US" sz="1800"/>
          </a:p>
        </p:txBody>
      </p:sp>
      <p:cxnSp>
        <p:nvCxnSpPr>
          <p:cNvPr id="35" name="Straight Arrow Connector 34"/>
          <p:cNvCxnSpPr/>
          <p:nvPr/>
        </p:nvCxnSpPr>
        <p:spPr>
          <a:xfrm>
            <a:off x="5003737" y="4951349"/>
            <a:ext cx="64770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6" name="TextBox 14"/>
          <p:cNvSpPr txBox="1">
            <a:spLocks noChangeArrowheads="1"/>
          </p:cNvSpPr>
          <p:nvPr/>
        </p:nvSpPr>
        <p:spPr bwMode="auto">
          <a:xfrm>
            <a:off x="4859274" y="4519549"/>
            <a:ext cx="7921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Input</a:t>
            </a:r>
            <a:endParaRPr lang="ar-SA" altLang="en-US" sz="1800"/>
          </a:p>
        </p:txBody>
      </p:sp>
      <p:cxnSp>
        <p:nvCxnSpPr>
          <p:cNvPr id="37" name="Straight Arrow Connector 36"/>
          <p:cNvCxnSpPr/>
          <p:nvPr/>
        </p:nvCxnSpPr>
        <p:spPr>
          <a:xfrm>
            <a:off x="6875399" y="4951349"/>
            <a:ext cx="64770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8" name="TextBox 16"/>
          <p:cNvSpPr txBox="1">
            <a:spLocks noChangeArrowheads="1"/>
          </p:cNvSpPr>
          <p:nvPr/>
        </p:nvSpPr>
        <p:spPr bwMode="auto">
          <a:xfrm>
            <a:off x="6875399" y="4519549"/>
            <a:ext cx="936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Output</a:t>
            </a:r>
            <a:endParaRPr lang="ar-SA" altLang="en-US" sz="1800"/>
          </a:p>
        </p:txBody>
      </p:sp>
      <p:sp>
        <p:nvSpPr>
          <p:cNvPr id="39" name="TextBox 17"/>
          <p:cNvSpPr txBox="1">
            <a:spLocks noChangeArrowheads="1"/>
          </p:cNvSpPr>
          <p:nvPr/>
        </p:nvSpPr>
        <p:spPr bwMode="auto">
          <a:xfrm>
            <a:off x="5146612" y="5662549"/>
            <a:ext cx="22320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Confusion Element</a:t>
            </a:r>
            <a:endParaRPr lang="ar-SA" altLang="en-US" sz="1800" dirty="0"/>
          </a:p>
        </p:txBody>
      </p:sp>
    </p:spTree>
    <p:extLst>
      <p:ext uri="{BB962C8B-B14F-4D97-AF65-F5344CB8AC3E}">
        <p14:creationId xmlns:p14="http://schemas.microsoft.com/office/powerpoint/2010/main" val="2083868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6233"/>
    </mc:Choice>
    <mc:Fallback>
      <p:transition spd="slow" advTm="156233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397186"/>
            <a:ext cx="36498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Building a Block Cipher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76581" y="1508180"/>
            <a:ext cx="8427339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rtl="0">
              <a:lnSpc>
                <a:spcPct val="150000"/>
              </a:lnSpc>
              <a:buNone/>
              <a:defRPr/>
            </a:pPr>
            <a:r>
              <a:rPr lang="en-US" sz="2000" b="1" dirty="0"/>
              <a:t>2. Diffusion </a:t>
            </a:r>
            <a:r>
              <a:rPr lang="en-US" sz="2000" dirty="0"/>
              <a:t>is an encryption operation where the influence of one plaintext symbol is spread over many </a:t>
            </a:r>
            <a:r>
              <a:rPr lang="en-US" sz="2000" dirty="0" err="1"/>
              <a:t>ciphertext</a:t>
            </a:r>
            <a:r>
              <a:rPr lang="en-US" sz="2000" dirty="0"/>
              <a:t> symbols with the goal of hiding statistical properties of the plaintext. </a:t>
            </a:r>
          </a:p>
          <a:p>
            <a:pPr algn="just" rtl="0">
              <a:buNone/>
              <a:defRPr/>
            </a:pPr>
            <a:r>
              <a:rPr lang="en-US" sz="2000" dirty="0"/>
              <a:t>A simple diffusion element is the bit permutation, which is used frequently within DES.</a:t>
            </a:r>
          </a:p>
        </p:txBody>
      </p:sp>
      <p:sp>
        <p:nvSpPr>
          <p:cNvPr id="27" name="TextBox 18"/>
          <p:cNvSpPr txBox="1">
            <a:spLocks noChangeArrowheads="1"/>
          </p:cNvSpPr>
          <p:nvPr/>
        </p:nvSpPr>
        <p:spPr bwMode="auto">
          <a:xfrm>
            <a:off x="152954" y="3957670"/>
            <a:ext cx="648559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 dirty="0"/>
              <a:t>DES</a:t>
            </a:r>
            <a:r>
              <a:rPr lang="en-US" altLang="en-US" sz="1800" dirty="0"/>
              <a:t> combines confusion and diffusion many times to build a strong block cipher</a:t>
            </a:r>
            <a:endParaRPr lang="ar-SA" altLang="en-US" sz="1800" dirty="0"/>
          </a:p>
        </p:txBody>
      </p:sp>
    </p:spTree>
    <p:extLst>
      <p:ext uri="{BB962C8B-B14F-4D97-AF65-F5344CB8AC3E}">
        <p14:creationId xmlns:p14="http://schemas.microsoft.com/office/powerpoint/2010/main" val="697732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6729"/>
    </mc:Choice>
    <mc:Fallback>
      <p:transition spd="slow" advTm="19672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397186"/>
            <a:ext cx="36498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Building a Block Cipher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6792" y="234305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76581" y="1508180"/>
            <a:ext cx="8427339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rtl="0">
              <a:lnSpc>
                <a:spcPct val="150000"/>
              </a:lnSpc>
              <a:buNone/>
              <a:defRPr/>
            </a:pPr>
            <a:endParaRPr lang="en-US" sz="2000" dirty="0"/>
          </a:p>
        </p:txBody>
      </p:sp>
      <p:sp>
        <p:nvSpPr>
          <p:cNvPr id="18" name="Rectangle 3"/>
          <p:cNvSpPr txBox="1">
            <a:spLocks noChangeArrowheads="1"/>
          </p:cNvSpPr>
          <p:nvPr/>
        </p:nvSpPr>
        <p:spPr bwMode="auto">
          <a:xfrm>
            <a:off x="-212407" y="1561534"/>
            <a:ext cx="91440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57200" indent="-45720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900" b="1" dirty="0"/>
              <a:t>Diffusion</a:t>
            </a:r>
            <a:r>
              <a:rPr lang="en-US" altLang="en-US" sz="1900" dirty="0"/>
              <a:t>: </a:t>
            </a:r>
            <a:r>
              <a:rPr lang="en-US" altLang="en-US" sz="2000" dirty="0"/>
              <a:t>The influence of one plaintext symbol is spread over many </a:t>
            </a:r>
            <a:r>
              <a:rPr lang="en-US" altLang="en-US" sz="2000" dirty="0" err="1"/>
              <a:t>ciphertext</a:t>
            </a:r>
            <a:r>
              <a:rPr lang="en-US" altLang="en-US" sz="2000" dirty="0"/>
              <a:t> symbols…..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endParaRPr lang="en-US" altLang="en-US" sz="900" dirty="0"/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2000" dirty="0"/>
              <a:t>Example:</a:t>
            </a:r>
            <a:endParaRPr lang="en-US" altLang="en-US" sz="1900" dirty="0"/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0030" y="2647950"/>
            <a:ext cx="6276975" cy="78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42"/>
          <p:cNvSpPr txBox="1">
            <a:spLocks noChangeArrowheads="1"/>
          </p:cNvSpPr>
          <p:nvPr/>
        </p:nvSpPr>
        <p:spPr bwMode="auto">
          <a:xfrm>
            <a:off x="300878" y="4443603"/>
            <a:ext cx="8496300" cy="87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Note that although both plaintexts are approximately identical except for one bit. The resulting cipher text is completely different</a:t>
            </a:r>
            <a:endParaRPr lang="ar-SA" altLang="en-US" sz="1800" dirty="0"/>
          </a:p>
        </p:txBody>
      </p:sp>
      <p:sp>
        <p:nvSpPr>
          <p:cNvPr id="21" name="TextBox 43"/>
          <p:cNvSpPr txBox="1">
            <a:spLocks noChangeArrowheads="1"/>
          </p:cNvSpPr>
          <p:nvPr/>
        </p:nvSpPr>
        <p:spPr bwMode="auto">
          <a:xfrm>
            <a:off x="1403350" y="3787775"/>
            <a:ext cx="21605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Single bit flips only</a:t>
            </a:r>
            <a:endParaRPr lang="ar-SA" altLang="en-US" sz="1800" dirty="0"/>
          </a:p>
        </p:txBody>
      </p:sp>
      <p:cxnSp>
        <p:nvCxnSpPr>
          <p:cNvPr id="22" name="Straight Arrow Connector 21"/>
          <p:cNvCxnSpPr/>
          <p:nvPr/>
        </p:nvCxnSpPr>
        <p:spPr>
          <a:xfrm flipV="1">
            <a:off x="2339975" y="3500438"/>
            <a:ext cx="0" cy="3603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48"/>
          <p:cNvSpPr txBox="1">
            <a:spLocks noChangeArrowheads="1"/>
          </p:cNvSpPr>
          <p:nvPr/>
        </p:nvSpPr>
        <p:spPr bwMode="auto">
          <a:xfrm>
            <a:off x="5904842" y="3679752"/>
            <a:ext cx="21605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Many bits changed</a:t>
            </a:r>
            <a:endParaRPr lang="ar-SA" altLang="en-US" sz="1800"/>
          </a:p>
        </p:txBody>
      </p:sp>
    </p:spTree>
    <p:extLst>
      <p:ext uri="{BB962C8B-B14F-4D97-AF65-F5344CB8AC3E}">
        <p14:creationId xmlns:p14="http://schemas.microsoft.com/office/powerpoint/2010/main" val="1379535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6140"/>
    </mc:Choice>
    <mc:Fallback>
      <p:transition spd="slow" advTm="15614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08620" y="2104238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397186"/>
            <a:ext cx="36498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Building a Block Cipher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6792" y="234305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24" name="Rectangle 3"/>
          <p:cNvSpPr txBox="1">
            <a:spLocks noChangeArrowheads="1"/>
          </p:cNvSpPr>
          <p:nvPr/>
        </p:nvSpPr>
        <p:spPr bwMode="auto">
          <a:xfrm>
            <a:off x="81619" y="1236193"/>
            <a:ext cx="8591491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57200" indent="-45720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AutoNum type="arabicPeriod"/>
            </a:pPr>
            <a:r>
              <a:rPr lang="en-US" altLang="en-US" sz="1900" dirty="0"/>
              <a:t>First, we start with a plaintext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AutoNum type="arabicPeriod"/>
            </a:pPr>
            <a:r>
              <a:rPr lang="en-US" altLang="en-US" sz="1900" dirty="0"/>
              <a:t>Perform a confusion operation (this could be done using a substitution table)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AutoNum type="arabicPeriod"/>
            </a:pPr>
            <a:r>
              <a:rPr lang="en-US" altLang="en-US" sz="1900" dirty="0"/>
              <a:t>Do a diffusion (bit permutation) operation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AutoNum type="arabicPeriod"/>
            </a:pPr>
            <a:r>
              <a:rPr lang="en-US" altLang="en-US" sz="1900" dirty="0"/>
              <a:t>Do not stop!! Perform the above processes (2,and 3) several time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013918" y="3173218"/>
            <a:ext cx="1441450" cy="4333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r>
              <a:rPr lang="en-US" dirty="0"/>
              <a:t>Confusion</a:t>
            </a:r>
            <a:endParaRPr lang="ar-SA" dirty="0"/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2734643" y="3606606"/>
            <a:ext cx="0" cy="431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2013918" y="4038406"/>
            <a:ext cx="1441450" cy="4318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r>
              <a:rPr lang="en-US" dirty="0"/>
              <a:t>Diffusion</a:t>
            </a:r>
            <a:endParaRPr lang="ar-SA" dirty="0"/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2734643" y="4470206"/>
            <a:ext cx="0" cy="431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2734643" y="2741418"/>
            <a:ext cx="0" cy="431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0" name="TextBox 23"/>
          <p:cNvSpPr txBox="1">
            <a:spLocks noChangeArrowheads="1"/>
          </p:cNvSpPr>
          <p:nvPr/>
        </p:nvSpPr>
        <p:spPr bwMode="auto">
          <a:xfrm>
            <a:off x="2374281" y="2669981"/>
            <a:ext cx="3603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x</a:t>
            </a:r>
            <a:endParaRPr lang="ar-SA" altLang="en-US" sz="1800"/>
          </a:p>
        </p:txBody>
      </p:sp>
      <p:sp>
        <p:nvSpPr>
          <p:cNvPr id="31" name="Rectangle 30"/>
          <p:cNvSpPr/>
          <p:nvPr/>
        </p:nvSpPr>
        <p:spPr>
          <a:xfrm>
            <a:off x="2599706" y="6270431"/>
            <a:ext cx="279400" cy="28733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endParaRPr lang="ar-SA" dirty="0"/>
          </a:p>
        </p:txBody>
      </p:sp>
      <p:sp>
        <p:nvSpPr>
          <p:cNvPr id="33" name="Rectangle 32"/>
          <p:cNvSpPr/>
          <p:nvPr/>
        </p:nvSpPr>
        <p:spPr>
          <a:xfrm>
            <a:off x="4463431" y="4182868"/>
            <a:ext cx="1439862" cy="4318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r>
              <a:rPr lang="en-US" dirty="0"/>
              <a:t>Confusion</a:t>
            </a:r>
            <a:endParaRPr lang="ar-SA" dirty="0"/>
          </a:p>
        </p:txBody>
      </p:sp>
      <p:cxnSp>
        <p:nvCxnSpPr>
          <p:cNvPr id="34" name="Straight Arrow Connector 33"/>
          <p:cNvCxnSpPr/>
          <p:nvPr/>
        </p:nvCxnSpPr>
        <p:spPr>
          <a:xfrm>
            <a:off x="5182568" y="4614668"/>
            <a:ext cx="0" cy="431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4463431" y="5046468"/>
            <a:ext cx="1439862" cy="4318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r>
              <a:rPr lang="en-US" dirty="0"/>
              <a:t>Diffusion</a:t>
            </a:r>
            <a:endParaRPr lang="ar-SA" dirty="0"/>
          </a:p>
        </p:txBody>
      </p:sp>
      <p:sp>
        <p:nvSpPr>
          <p:cNvPr id="36" name="Rectangle 35"/>
          <p:cNvSpPr/>
          <p:nvPr/>
        </p:nvSpPr>
        <p:spPr>
          <a:xfrm>
            <a:off x="2013918" y="4902006"/>
            <a:ext cx="1441450" cy="4318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r>
              <a:rPr lang="en-US" dirty="0"/>
              <a:t>Confusion</a:t>
            </a:r>
            <a:endParaRPr lang="ar-SA" dirty="0"/>
          </a:p>
        </p:txBody>
      </p:sp>
      <p:cxnSp>
        <p:nvCxnSpPr>
          <p:cNvPr id="37" name="Straight Arrow Connector 36"/>
          <p:cNvCxnSpPr/>
          <p:nvPr/>
        </p:nvCxnSpPr>
        <p:spPr>
          <a:xfrm>
            <a:off x="2734643" y="5333806"/>
            <a:ext cx="0" cy="431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8" name="Rectangle 37"/>
          <p:cNvSpPr/>
          <p:nvPr/>
        </p:nvSpPr>
        <p:spPr>
          <a:xfrm>
            <a:off x="2013918" y="5765606"/>
            <a:ext cx="1441450" cy="4333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r>
              <a:rPr lang="en-US" dirty="0"/>
              <a:t>Diffusion</a:t>
            </a:r>
            <a:endParaRPr lang="ar-SA" dirty="0"/>
          </a:p>
        </p:txBody>
      </p:sp>
      <p:sp>
        <p:nvSpPr>
          <p:cNvPr id="39" name="Rectangle 38"/>
          <p:cNvSpPr/>
          <p:nvPr/>
        </p:nvSpPr>
        <p:spPr>
          <a:xfrm>
            <a:off x="5047631" y="2957318"/>
            <a:ext cx="279400" cy="2889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endParaRPr lang="ar-SA" dirty="0"/>
          </a:p>
        </p:txBody>
      </p:sp>
      <p:sp>
        <p:nvSpPr>
          <p:cNvPr id="40" name="Rectangle 39"/>
          <p:cNvSpPr/>
          <p:nvPr/>
        </p:nvSpPr>
        <p:spPr>
          <a:xfrm>
            <a:off x="5039693" y="3462143"/>
            <a:ext cx="279400" cy="2873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endParaRPr lang="ar-SA" dirty="0"/>
          </a:p>
        </p:txBody>
      </p:sp>
      <p:cxnSp>
        <p:nvCxnSpPr>
          <p:cNvPr id="41" name="Straight Arrow Connector 40"/>
          <p:cNvCxnSpPr/>
          <p:nvPr/>
        </p:nvCxnSpPr>
        <p:spPr>
          <a:xfrm>
            <a:off x="5182568" y="3749481"/>
            <a:ext cx="0" cy="4333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>
            <a:off x="5182568" y="5478268"/>
            <a:ext cx="0" cy="431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3" name="TextBox 37"/>
          <p:cNvSpPr txBox="1">
            <a:spLocks noChangeArrowheads="1"/>
          </p:cNvSpPr>
          <p:nvPr/>
        </p:nvSpPr>
        <p:spPr bwMode="auto">
          <a:xfrm>
            <a:off x="4750768" y="5549706"/>
            <a:ext cx="3603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Y</a:t>
            </a:r>
            <a:endParaRPr lang="ar-SA" altLang="en-US" sz="1800"/>
          </a:p>
        </p:txBody>
      </p:sp>
      <p:sp>
        <p:nvSpPr>
          <p:cNvPr id="44" name="TextBox 38"/>
          <p:cNvSpPr txBox="1">
            <a:spLocks noChangeArrowheads="1"/>
          </p:cNvSpPr>
          <p:nvPr/>
        </p:nvSpPr>
        <p:spPr bwMode="auto">
          <a:xfrm>
            <a:off x="5327031" y="5613206"/>
            <a:ext cx="14398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Ciphertext</a:t>
            </a:r>
            <a:endParaRPr lang="ar-SA" altLang="en-US" sz="1800"/>
          </a:p>
        </p:txBody>
      </p:sp>
      <p:sp>
        <p:nvSpPr>
          <p:cNvPr id="45" name="TextBox 39"/>
          <p:cNvSpPr txBox="1">
            <a:spLocks noChangeArrowheads="1"/>
          </p:cNvSpPr>
          <p:nvPr/>
        </p:nvSpPr>
        <p:spPr bwMode="auto">
          <a:xfrm>
            <a:off x="2734643" y="2669981"/>
            <a:ext cx="14398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Plaintext</a:t>
            </a:r>
            <a:endParaRPr lang="ar-SA" altLang="en-US" sz="1800"/>
          </a:p>
        </p:txBody>
      </p:sp>
      <p:sp>
        <p:nvSpPr>
          <p:cNvPr id="46" name="TextBox 40"/>
          <p:cNvSpPr txBox="1">
            <a:spLocks noChangeArrowheads="1"/>
          </p:cNvSpPr>
          <p:nvPr/>
        </p:nvSpPr>
        <p:spPr bwMode="auto">
          <a:xfrm>
            <a:off x="6287234" y="3715350"/>
            <a:ext cx="19446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i="1" dirty="0"/>
              <a:t>This is called a product cipher</a:t>
            </a:r>
            <a:endParaRPr lang="ar-SA" altLang="en-US" sz="1800" i="1" dirty="0"/>
          </a:p>
        </p:txBody>
      </p:sp>
    </p:spTree>
    <p:extLst>
      <p:ext uri="{BB962C8B-B14F-4D97-AF65-F5344CB8AC3E}">
        <p14:creationId xmlns:p14="http://schemas.microsoft.com/office/powerpoint/2010/main" val="2077920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2247"/>
    </mc:Choice>
    <mc:Fallback>
      <p:transition spd="slow" advTm="102247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08620" y="2104238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397186"/>
            <a:ext cx="36498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Overview of DES Algorithm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6792" y="234305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cxnSp>
        <p:nvCxnSpPr>
          <p:cNvPr id="47" name="Straight Arrow Connector 46"/>
          <p:cNvCxnSpPr>
            <a:stCxn id="72" idx="2"/>
            <a:endCxn id="48" idx="0"/>
          </p:cNvCxnSpPr>
          <p:nvPr/>
        </p:nvCxnSpPr>
        <p:spPr>
          <a:xfrm>
            <a:off x="5104702" y="1536237"/>
            <a:ext cx="0" cy="16397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8" name="Rectangle 47"/>
          <p:cNvSpPr/>
          <p:nvPr/>
        </p:nvSpPr>
        <p:spPr>
          <a:xfrm>
            <a:off x="4312539" y="1700213"/>
            <a:ext cx="1584325" cy="5762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r>
              <a:rPr lang="en-US" dirty="0"/>
              <a:t>Initial Permutation</a:t>
            </a:r>
            <a:endParaRPr lang="ar-SA" dirty="0"/>
          </a:p>
        </p:txBody>
      </p:sp>
      <p:cxnSp>
        <p:nvCxnSpPr>
          <p:cNvPr id="49" name="Straight Arrow Connector 48"/>
          <p:cNvCxnSpPr/>
          <p:nvPr/>
        </p:nvCxnSpPr>
        <p:spPr>
          <a:xfrm>
            <a:off x="5104702" y="2276475"/>
            <a:ext cx="0" cy="431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0" name="Rectangle 49"/>
          <p:cNvSpPr/>
          <p:nvPr/>
        </p:nvSpPr>
        <p:spPr>
          <a:xfrm>
            <a:off x="4241102" y="2708275"/>
            <a:ext cx="1655762" cy="5762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r>
              <a:rPr lang="en-US" dirty="0"/>
              <a:t>Encryption Round 1 </a:t>
            </a:r>
            <a:endParaRPr lang="ar-SA" dirty="0"/>
          </a:p>
        </p:txBody>
      </p:sp>
      <p:cxnSp>
        <p:nvCxnSpPr>
          <p:cNvPr id="51" name="Straight Arrow Connector 50"/>
          <p:cNvCxnSpPr/>
          <p:nvPr/>
        </p:nvCxnSpPr>
        <p:spPr>
          <a:xfrm>
            <a:off x="5104702" y="3284538"/>
            <a:ext cx="0" cy="865187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2" name="Rectangle 51"/>
          <p:cNvSpPr/>
          <p:nvPr/>
        </p:nvSpPr>
        <p:spPr>
          <a:xfrm>
            <a:off x="4241102" y="4149725"/>
            <a:ext cx="1655762" cy="5746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r>
              <a:rPr lang="en-US" dirty="0"/>
              <a:t>Encryption Round 16 </a:t>
            </a:r>
            <a:endParaRPr lang="ar-SA" dirty="0"/>
          </a:p>
        </p:txBody>
      </p:sp>
      <p:cxnSp>
        <p:nvCxnSpPr>
          <p:cNvPr id="53" name="Straight Arrow Connector 52"/>
          <p:cNvCxnSpPr/>
          <p:nvPr/>
        </p:nvCxnSpPr>
        <p:spPr>
          <a:xfrm>
            <a:off x="5104702" y="4797425"/>
            <a:ext cx="0" cy="431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4" name="Rectangle 53"/>
          <p:cNvSpPr/>
          <p:nvPr/>
        </p:nvSpPr>
        <p:spPr>
          <a:xfrm>
            <a:off x="4312539" y="5229225"/>
            <a:ext cx="1584325" cy="5762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r>
              <a:rPr lang="en-US" dirty="0"/>
              <a:t>Final Permutation</a:t>
            </a:r>
            <a:endParaRPr lang="ar-SA" dirty="0"/>
          </a:p>
        </p:txBody>
      </p:sp>
      <p:cxnSp>
        <p:nvCxnSpPr>
          <p:cNvPr id="55" name="Straight Arrow Connector 54"/>
          <p:cNvCxnSpPr/>
          <p:nvPr/>
        </p:nvCxnSpPr>
        <p:spPr>
          <a:xfrm>
            <a:off x="1361377" y="2636838"/>
            <a:ext cx="0" cy="431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6" name="Rectangle 55"/>
          <p:cNvSpPr/>
          <p:nvPr/>
        </p:nvSpPr>
        <p:spPr>
          <a:xfrm>
            <a:off x="712089" y="3140075"/>
            <a:ext cx="1296988" cy="6477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r>
              <a:rPr lang="en-US" dirty="0"/>
              <a:t>DES</a:t>
            </a:r>
            <a:endParaRPr lang="ar-SA" dirty="0"/>
          </a:p>
        </p:txBody>
      </p:sp>
      <p:cxnSp>
        <p:nvCxnSpPr>
          <p:cNvPr id="57" name="Straight Arrow Connector 56"/>
          <p:cNvCxnSpPr/>
          <p:nvPr/>
        </p:nvCxnSpPr>
        <p:spPr>
          <a:xfrm flipH="1">
            <a:off x="1361377" y="3789363"/>
            <a:ext cx="0" cy="57626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8" name="TextBox 7"/>
          <p:cNvSpPr txBox="1">
            <a:spLocks noChangeArrowheads="1"/>
          </p:cNvSpPr>
          <p:nvPr/>
        </p:nvSpPr>
        <p:spPr bwMode="auto">
          <a:xfrm>
            <a:off x="1001014" y="2338388"/>
            <a:ext cx="682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X</a:t>
            </a:r>
            <a:endParaRPr lang="ar-SA" altLang="en-US" sz="1800"/>
          </a:p>
        </p:txBody>
      </p:sp>
      <p:sp>
        <p:nvSpPr>
          <p:cNvPr id="59" name="TextBox 8"/>
          <p:cNvSpPr txBox="1">
            <a:spLocks noChangeArrowheads="1"/>
          </p:cNvSpPr>
          <p:nvPr/>
        </p:nvSpPr>
        <p:spPr bwMode="auto">
          <a:xfrm>
            <a:off x="1432814" y="2565400"/>
            <a:ext cx="936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64 bits</a:t>
            </a:r>
            <a:endParaRPr lang="ar-SA" altLang="en-US" sz="1800"/>
          </a:p>
        </p:txBody>
      </p:sp>
      <p:sp>
        <p:nvSpPr>
          <p:cNvPr id="60" name="TextBox 9"/>
          <p:cNvSpPr txBox="1">
            <a:spLocks noChangeArrowheads="1"/>
          </p:cNvSpPr>
          <p:nvPr/>
        </p:nvSpPr>
        <p:spPr bwMode="auto">
          <a:xfrm>
            <a:off x="353314" y="4005263"/>
            <a:ext cx="93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64 bits</a:t>
            </a:r>
            <a:endParaRPr lang="ar-SA" altLang="en-US" sz="1800"/>
          </a:p>
        </p:txBody>
      </p:sp>
      <p:sp>
        <p:nvSpPr>
          <p:cNvPr id="61" name="TextBox 10"/>
          <p:cNvSpPr txBox="1">
            <a:spLocks noChangeArrowheads="1"/>
          </p:cNvSpPr>
          <p:nvPr/>
        </p:nvSpPr>
        <p:spPr bwMode="auto">
          <a:xfrm>
            <a:off x="927989" y="4437063"/>
            <a:ext cx="682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Y</a:t>
            </a:r>
            <a:endParaRPr lang="ar-SA" altLang="en-US" sz="1800"/>
          </a:p>
        </p:txBody>
      </p:sp>
      <p:cxnSp>
        <p:nvCxnSpPr>
          <p:cNvPr id="62" name="Straight Arrow Connector 61"/>
          <p:cNvCxnSpPr/>
          <p:nvPr/>
        </p:nvCxnSpPr>
        <p:spPr>
          <a:xfrm flipH="1" flipV="1">
            <a:off x="2009077" y="3500438"/>
            <a:ext cx="576262" cy="15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3" name="TextBox 13"/>
          <p:cNvSpPr txBox="1">
            <a:spLocks noChangeArrowheads="1"/>
          </p:cNvSpPr>
          <p:nvPr/>
        </p:nvSpPr>
        <p:spPr bwMode="auto">
          <a:xfrm>
            <a:off x="2009077" y="3141663"/>
            <a:ext cx="936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Key</a:t>
            </a:r>
            <a:endParaRPr lang="ar-SA" altLang="en-US" sz="1800"/>
          </a:p>
        </p:txBody>
      </p:sp>
      <p:sp>
        <p:nvSpPr>
          <p:cNvPr id="64" name="TextBox 32"/>
          <p:cNvSpPr txBox="1">
            <a:spLocks noChangeArrowheads="1"/>
          </p:cNvSpPr>
          <p:nvPr/>
        </p:nvSpPr>
        <p:spPr bwMode="auto">
          <a:xfrm>
            <a:off x="7552627" y="3500438"/>
            <a:ext cx="11890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Key (K)</a:t>
            </a:r>
            <a:endParaRPr lang="ar-SA" altLang="en-US" sz="1800"/>
          </a:p>
        </p:txBody>
      </p:sp>
      <p:cxnSp>
        <p:nvCxnSpPr>
          <p:cNvPr id="65" name="Straight Arrow Connector 64"/>
          <p:cNvCxnSpPr/>
          <p:nvPr/>
        </p:nvCxnSpPr>
        <p:spPr>
          <a:xfrm flipH="1" flipV="1">
            <a:off x="6041327" y="3141663"/>
            <a:ext cx="1368425" cy="431800"/>
          </a:xfrm>
          <a:prstGeom prst="straightConnector1">
            <a:avLst/>
          </a:prstGeom>
          <a:ln>
            <a:prstDash val="dash"/>
            <a:headEnd type="none" w="med" len="med"/>
            <a:tailEnd type="non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 flipH="1">
            <a:off x="6041327" y="3789363"/>
            <a:ext cx="1439862" cy="647700"/>
          </a:xfrm>
          <a:prstGeom prst="straightConnector1">
            <a:avLst/>
          </a:prstGeom>
          <a:ln>
            <a:prstDash val="dash"/>
            <a:headEnd type="none" w="med" len="med"/>
            <a:tailEnd type="non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7" name="TextBox 10"/>
          <p:cNvSpPr txBox="1">
            <a:spLocks noChangeArrowheads="1"/>
          </p:cNvSpPr>
          <p:nvPr/>
        </p:nvSpPr>
        <p:spPr bwMode="auto">
          <a:xfrm>
            <a:off x="6006402" y="3933825"/>
            <a:ext cx="682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K</a:t>
            </a:r>
            <a:r>
              <a:rPr lang="en-US" altLang="en-US" sz="1100"/>
              <a:t>16</a:t>
            </a:r>
            <a:endParaRPr lang="ar-SA" altLang="en-US" sz="1800"/>
          </a:p>
        </p:txBody>
      </p:sp>
      <p:sp>
        <p:nvSpPr>
          <p:cNvPr id="68" name="TextBox 10"/>
          <p:cNvSpPr txBox="1">
            <a:spLocks noChangeArrowheads="1"/>
          </p:cNvSpPr>
          <p:nvPr/>
        </p:nvSpPr>
        <p:spPr bwMode="auto">
          <a:xfrm>
            <a:off x="5969889" y="2914650"/>
            <a:ext cx="682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K</a:t>
            </a:r>
            <a:r>
              <a:rPr lang="en-US" altLang="en-US" sz="1100"/>
              <a:t>1</a:t>
            </a:r>
            <a:endParaRPr lang="ar-SA" altLang="en-US" sz="1800"/>
          </a:p>
        </p:txBody>
      </p:sp>
      <p:cxnSp>
        <p:nvCxnSpPr>
          <p:cNvPr id="69" name="Straight Arrow Connector 68"/>
          <p:cNvCxnSpPr/>
          <p:nvPr/>
        </p:nvCxnSpPr>
        <p:spPr>
          <a:xfrm flipH="1" flipV="1">
            <a:off x="6112764" y="3644900"/>
            <a:ext cx="1449388" cy="80963"/>
          </a:xfrm>
          <a:prstGeom prst="straightConnector1">
            <a:avLst/>
          </a:prstGeom>
          <a:ln>
            <a:prstDash val="dash"/>
            <a:headEnd type="none" w="med" len="med"/>
            <a:tailEnd type="non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0" name="TextBox 10"/>
          <p:cNvSpPr txBox="1">
            <a:spLocks noChangeArrowheads="1"/>
          </p:cNvSpPr>
          <p:nvPr/>
        </p:nvSpPr>
        <p:spPr bwMode="auto">
          <a:xfrm>
            <a:off x="6122289" y="3346450"/>
            <a:ext cx="682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K</a:t>
            </a:r>
            <a:r>
              <a:rPr lang="en-US" altLang="en-US" sz="1400"/>
              <a:t>i</a:t>
            </a:r>
            <a:endParaRPr lang="ar-SA" altLang="en-US" sz="1800"/>
          </a:p>
        </p:txBody>
      </p:sp>
      <p:sp>
        <p:nvSpPr>
          <p:cNvPr id="71" name="TextBox 8"/>
          <p:cNvSpPr txBox="1">
            <a:spLocks noChangeArrowheads="1"/>
          </p:cNvSpPr>
          <p:nvPr/>
        </p:nvSpPr>
        <p:spPr bwMode="auto">
          <a:xfrm>
            <a:off x="2007489" y="3500438"/>
            <a:ext cx="9366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56 bits</a:t>
            </a:r>
            <a:endParaRPr lang="ar-SA" altLang="en-US" sz="1400"/>
          </a:p>
        </p:txBody>
      </p:sp>
      <p:sp>
        <p:nvSpPr>
          <p:cNvPr id="72" name="TextBox 7"/>
          <p:cNvSpPr txBox="1">
            <a:spLocks noChangeArrowheads="1"/>
          </p:cNvSpPr>
          <p:nvPr/>
        </p:nvSpPr>
        <p:spPr bwMode="auto">
          <a:xfrm>
            <a:off x="4763389" y="1166349"/>
            <a:ext cx="682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X</a:t>
            </a:r>
            <a:endParaRPr lang="ar-SA" altLang="en-US" sz="1800" dirty="0"/>
          </a:p>
        </p:txBody>
      </p:sp>
      <p:sp>
        <p:nvSpPr>
          <p:cNvPr id="73" name="TextBox 7"/>
          <p:cNvSpPr txBox="1">
            <a:spLocks noChangeArrowheads="1"/>
          </p:cNvSpPr>
          <p:nvPr/>
        </p:nvSpPr>
        <p:spPr bwMode="auto">
          <a:xfrm>
            <a:off x="4760831" y="6407165"/>
            <a:ext cx="682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Y</a:t>
            </a:r>
            <a:endParaRPr lang="ar-SA" altLang="en-US" sz="1800"/>
          </a:p>
        </p:txBody>
      </p:sp>
      <p:cxnSp>
        <p:nvCxnSpPr>
          <p:cNvPr id="74" name="Straight Arrow Connector 73"/>
          <p:cNvCxnSpPr/>
          <p:nvPr/>
        </p:nvCxnSpPr>
        <p:spPr>
          <a:xfrm>
            <a:off x="5104702" y="5876925"/>
            <a:ext cx="0" cy="431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5" name="Left Bracket 74"/>
          <p:cNvSpPr/>
          <p:nvPr/>
        </p:nvSpPr>
        <p:spPr>
          <a:xfrm>
            <a:off x="3520377" y="1844675"/>
            <a:ext cx="576262" cy="3816350"/>
          </a:xfrm>
          <a:prstGeom prst="leftBracket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844993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9275"/>
    </mc:Choice>
    <mc:Fallback>
      <p:transition spd="slow" advTm="189275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14948" y="397229"/>
            <a:ext cx="46373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Overview of DES Algorithm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413191"/>
            <a:ext cx="849007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sz="2400" dirty="0"/>
              <a:t>DES encrypts blocks of length of 64 bits with a key of size of 56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altLang="en-US" sz="2400" dirty="0"/>
              <a:t>DES is an iterative algorithm, which means that for each block of plaintext (64 bits), encryption is handled in 16 rounds which all perform the identical operation.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sz="2400" dirty="0"/>
              <a:t>In every (encryption/decryption) round a different sub-key is used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sz="2400" dirty="0"/>
              <a:t> All sub-keys </a:t>
            </a:r>
            <a:r>
              <a:rPr lang="en-US" altLang="en-US" sz="2400" dirty="0" err="1"/>
              <a:t>k</a:t>
            </a:r>
            <a:r>
              <a:rPr lang="en-US" altLang="en-US" sz="1600" dirty="0" err="1"/>
              <a:t>i</a:t>
            </a:r>
            <a:r>
              <a:rPr lang="en-US" altLang="en-US" sz="2400" dirty="0"/>
              <a:t> are derived from the main key k</a:t>
            </a:r>
          </a:p>
          <a:p>
            <a:pPr>
              <a:spcBef>
                <a:spcPct val="0"/>
              </a:spcBef>
            </a:pPr>
            <a:endParaRPr lang="en-AU" alt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831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257"/>
    </mc:Choice>
    <mc:Fallback>
      <p:transition spd="slow" advTm="80257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14948" y="397229"/>
            <a:ext cx="46373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Overview of DES Algorithm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413191"/>
            <a:ext cx="8490078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sz="2400" dirty="0"/>
              <a:t>DES and many modern ciphers use a </a:t>
            </a:r>
            <a:r>
              <a:rPr lang="en-US" altLang="en-US" sz="2400" dirty="0" err="1"/>
              <a:t>Feistel</a:t>
            </a:r>
            <a:r>
              <a:rPr lang="en-US" altLang="en-US" sz="2400" dirty="0"/>
              <a:t> network (Cryptographic Structure)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sz="2400" dirty="0"/>
              <a:t>In addition to its potential cryptographic strength, </a:t>
            </a:r>
            <a:r>
              <a:rPr lang="en-US" altLang="en-US" sz="2400" i="1" dirty="0"/>
              <a:t>the </a:t>
            </a:r>
            <a:r>
              <a:rPr lang="en-US" altLang="en-US" sz="2400" i="1" dirty="0" err="1"/>
              <a:t>Feistel</a:t>
            </a:r>
            <a:r>
              <a:rPr lang="en-US" altLang="en-US" sz="2400" i="1" dirty="0"/>
              <a:t> network uses </a:t>
            </a:r>
            <a:r>
              <a:rPr lang="en-US" altLang="en-US" sz="2400" dirty="0"/>
              <a:t>almost the same operation for encryption and decryption processes.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sz="2400" dirty="0"/>
              <a:t>The only difference between encryption and decryption processes is that decryption requires a reversed key schedule, compared to the sub-keys used in the encryption process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291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682"/>
    </mc:Choice>
    <mc:Fallback>
      <p:transition spd="slow" advTm="61682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89" y="5344318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67832" y="316977"/>
            <a:ext cx="46373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Overview of DES Algorithm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7154" y="1190831"/>
            <a:ext cx="6265862" cy="542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Footer Placeholder 8"/>
          <p:cNvSpPr>
            <a:spLocks noGrp="1"/>
          </p:cNvSpPr>
          <p:nvPr>
            <p:ph type="ftr" sz="quarter" idx="11"/>
          </p:nvPr>
        </p:nvSpPr>
        <p:spPr bwMode="auto">
          <a:xfrm>
            <a:off x="5206484" y="5347908"/>
            <a:ext cx="3313112" cy="5445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100" dirty="0"/>
              <a:t>The presented figure is taken from the book: C. </a:t>
            </a:r>
            <a:r>
              <a:rPr lang="en-US" altLang="en-US" sz="1100" dirty="0" err="1"/>
              <a:t>Paar</a:t>
            </a:r>
            <a:r>
              <a:rPr lang="en-US" altLang="en-US" sz="1100" dirty="0"/>
              <a:t> and J. </a:t>
            </a:r>
            <a:r>
              <a:rPr lang="en-US" altLang="en-US" sz="1100" dirty="0" err="1"/>
              <a:t>Pelzl</a:t>
            </a:r>
            <a:r>
              <a:rPr lang="en-US" altLang="en-US" sz="1100" dirty="0"/>
              <a:t>. Understanding Cryptography</a:t>
            </a:r>
            <a:endParaRPr lang="fr-FR" altLang="en-US" sz="1100" dirty="0"/>
          </a:p>
        </p:txBody>
      </p:sp>
    </p:spTree>
    <p:extLst>
      <p:ext uri="{BB962C8B-B14F-4D97-AF65-F5344CB8AC3E}">
        <p14:creationId xmlns:p14="http://schemas.microsoft.com/office/powerpoint/2010/main" val="2905529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901"/>
    </mc:Choice>
    <mc:Fallback>
      <p:transition spd="slow" advTm="40090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89" y="5344318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67832" y="316977"/>
            <a:ext cx="46373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Overview of DES Algorithm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20" name="Footer Placeholder 8"/>
          <p:cNvSpPr>
            <a:spLocks noGrp="1"/>
          </p:cNvSpPr>
          <p:nvPr>
            <p:ph type="ftr" sz="quarter" idx="11"/>
          </p:nvPr>
        </p:nvSpPr>
        <p:spPr bwMode="auto">
          <a:xfrm>
            <a:off x="5795963" y="6308725"/>
            <a:ext cx="3313112" cy="5445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100"/>
              <a:t>The presented figure is taken from the book: C. Paar and J. Pelzl. Understanding Cryptography</a:t>
            </a:r>
            <a:endParaRPr lang="fr-FR" altLang="en-US" sz="1100"/>
          </a:p>
        </p:txBody>
      </p:sp>
      <p:sp>
        <p:nvSpPr>
          <p:cNvPr id="23" name="TextBox 5"/>
          <p:cNvSpPr txBox="1">
            <a:spLocks noChangeArrowheads="1"/>
          </p:cNvSpPr>
          <p:nvPr/>
        </p:nvSpPr>
        <p:spPr bwMode="auto">
          <a:xfrm>
            <a:off x="437173" y="1728401"/>
            <a:ext cx="7911211" cy="3354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 i="1" u="sng" dirty="0"/>
              <a:t>Notes: 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 i="1" dirty="0"/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§"/>
            </a:pPr>
            <a:r>
              <a:rPr lang="en-US" altLang="en-US" sz="1600" i="1" dirty="0"/>
              <a:t>The </a:t>
            </a:r>
            <a:r>
              <a:rPr lang="en-US" altLang="en-US" sz="1600" i="1" dirty="0" err="1"/>
              <a:t>Fiestel</a:t>
            </a:r>
            <a:r>
              <a:rPr lang="en-US" altLang="en-US" sz="1600" i="1" dirty="0"/>
              <a:t> structure consists of 16 rounds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600" i="1" dirty="0"/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§"/>
            </a:pPr>
            <a:r>
              <a:rPr lang="en-US" altLang="en-US" sz="1600" i="1" dirty="0"/>
              <a:t>All sub-keys are derived from the main key k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§"/>
            </a:pPr>
            <a:endParaRPr lang="en-US" altLang="en-US" sz="1600" i="1" dirty="0"/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§"/>
            </a:pPr>
            <a:r>
              <a:rPr lang="en-US" altLang="en-US" sz="1600" i="1" dirty="0"/>
              <a:t>Each block of plaintext (input) and </a:t>
            </a:r>
            <a:r>
              <a:rPr lang="en-US" altLang="en-US" sz="1600" i="1" dirty="0" err="1"/>
              <a:t>ciphertext</a:t>
            </a:r>
            <a:r>
              <a:rPr lang="en-US" altLang="en-US" sz="1600" i="1" dirty="0"/>
              <a:t> (output) consists of 64 bits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§"/>
            </a:pPr>
            <a:endParaRPr lang="en-US" altLang="en-US" sz="1600" i="1" dirty="0"/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§"/>
            </a:pPr>
            <a:r>
              <a:rPr lang="en-US" altLang="en-US" sz="1600" i="1" dirty="0"/>
              <a:t>XOR is an essential operation in DES algorithm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§"/>
            </a:pPr>
            <a:endParaRPr lang="en-US" altLang="en-US" sz="1600" i="1" dirty="0"/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§"/>
            </a:pPr>
            <a:r>
              <a:rPr lang="en-US" altLang="en-US" sz="1600" i="1" dirty="0"/>
              <a:t>The actual encryption key is 56 bits length 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§"/>
            </a:pPr>
            <a:endParaRPr lang="en-US" altLang="en-US" sz="1600" i="1" dirty="0"/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§"/>
            </a:pPr>
            <a:r>
              <a:rPr lang="en-US" altLang="en-US" sz="1600" i="1" dirty="0"/>
              <a:t>The final permutation IP</a:t>
            </a:r>
            <a:r>
              <a:rPr lang="en-US" altLang="en-US" sz="1600" i="1" baseline="30000" dirty="0"/>
              <a:t>−1</a:t>
            </a:r>
            <a:r>
              <a:rPr lang="en-US" altLang="en-US" sz="1600" i="1" dirty="0"/>
              <a:t> is the inverse of the initial permutation IP.</a:t>
            </a:r>
          </a:p>
        </p:txBody>
      </p:sp>
    </p:spTree>
    <p:extLst>
      <p:ext uri="{BB962C8B-B14F-4D97-AF65-F5344CB8AC3E}">
        <p14:creationId xmlns:p14="http://schemas.microsoft.com/office/powerpoint/2010/main" val="401558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7820"/>
    </mc:Choice>
    <mc:Fallback>
      <p:transition spd="slow" advTm="13782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67832" y="316977"/>
            <a:ext cx="46373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Fiestel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Structure of DES Algorithm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20" name="Footer Placeholder 8"/>
          <p:cNvSpPr>
            <a:spLocks noGrp="1"/>
          </p:cNvSpPr>
          <p:nvPr>
            <p:ph type="ftr" sz="quarter" idx="11"/>
          </p:nvPr>
        </p:nvSpPr>
        <p:spPr bwMode="auto">
          <a:xfrm>
            <a:off x="5795963" y="6308725"/>
            <a:ext cx="3313112" cy="5445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100"/>
              <a:t>The presented figure is taken from the book: C. Paar and J. Pelzl. Understanding Cryptography</a:t>
            </a:r>
            <a:endParaRPr lang="fr-FR" altLang="en-US" sz="1100"/>
          </a:p>
        </p:txBody>
      </p:sp>
      <p:sp>
        <p:nvSpPr>
          <p:cNvPr id="18" name="TextBox 17"/>
          <p:cNvSpPr txBox="1"/>
          <p:nvPr/>
        </p:nvSpPr>
        <p:spPr>
          <a:xfrm>
            <a:off x="238564" y="1641599"/>
            <a:ext cx="8277034" cy="39703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eaLnBrk="1" hangingPunct="1">
              <a:defRPr/>
            </a:pPr>
            <a:r>
              <a:rPr lang="en-US" dirty="0"/>
              <a:t>The plaintext is encrypted through several stages as following:</a:t>
            </a:r>
          </a:p>
          <a:p>
            <a:pPr marL="342900" indent="-342900" eaLnBrk="1" hangingPunct="1">
              <a:buFont typeface="+mj-lt"/>
              <a:buAutoNum type="arabicPeriod"/>
              <a:defRPr/>
            </a:pPr>
            <a:r>
              <a:rPr lang="en-US" dirty="0"/>
              <a:t>Initial bitwise permutation (</a:t>
            </a:r>
            <a:r>
              <a:rPr lang="en-US" i="1" dirty="0"/>
              <a:t>IP) of a 64-bit plaintext x,</a:t>
            </a:r>
          </a:p>
          <a:p>
            <a:pPr marL="342900" indent="-342900" eaLnBrk="1" hangingPunct="1">
              <a:buFont typeface="+mj-lt"/>
              <a:buAutoNum type="arabicPeriod"/>
              <a:defRPr/>
            </a:pPr>
            <a:r>
              <a:rPr lang="en-US" dirty="0"/>
              <a:t>The plaintext is then split into two halves L0 and R0, which are the inputs to the </a:t>
            </a:r>
            <a:r>
              <a:rPr lang="en-US" dirty="0" err="1"/>
              <a:t>Fiestel</a:t>
            </a:r>
            <a:r>
              <a:rPr lang="en-US" dirty="0"/>
              <a:t> structure, each halve includes 32 bits.</a:t>
            </a:r>
            <a:endParaRPr lang="en-US" i="1" dirty="0"/>
          </a:p>
          <a:p>
            <a:pPr marL="342900" indent="-342900" eaLnBrk="1" hangingPunct="1">
              <a:buFont typeface="+mj-lt"/>
              <a:buAutoNum type="arabicPeriod"/>
              <a:defRPr/>
            </a:pPr>
            <a:r>
              <a:rPr lang="en-US" dirty="0"/>
              <a:t>The right half </a:t>
            </a:r>
            <a:r>
              <a:rPr lang="en-US" dirty="0" err="1"/>
              <a:t>R</a:t>
            </a:r>
            <a:r>
              <a:rPr lang="en-US" sz="1200" dirty="0" err="1"/>
              <a:t>i</a:t>
            </a:r>
            <a:r>
              <a:rPr lang="en-US" dirty="0"/>
              <a:t> and the sub key </a:t>
            </a:r>
            <a:r>
              <a:rPr lang="en-US" dirty="0" err="1"/>
              <a:t>k</a:t>
            </a:r>
            <a:r>
              <a:rPr lang="en-US" sz="1400" dirty="0" err="1"/>
              <a:t>i</a:t>
            </a:r>
            <a:r>
              <a:rPr lang="en-US" dirty="0"/>
              <a:t> are fed into the function F </a:t>
            </a:r>
          </a:p>
          <a:p>
            <a:pPr marL="342900" indent="-342900" eaLnBrk="1" hangingPunct="1">
              <a:buFont typeface="+mj-lt"/>
              <a:buAutoNum type="arabicPeriod"/>
              <a:defRPr/>
            </a:pPr>
            <a:r>
              <a:rPr lang="en-US" dirty="0"/>
              <a:t>The output of the F function is </a:t>
            </a:r>
            <a:r>
              <a:rPr lang="en-US" dirty="0" err="1"/>
              <a:t>XORed</a:t>
            </a:r>
            <a:r>
              <a:rPr lang="en-US" dirty="0"/>
              <a:t>  with the left 32-bit half L</a:t>
            </a:r>
            <a:r>
              <a:rPr lang="en-US" sz="1400" dirty="0"/>
              <a:t>i</a:t>
            </a:r>
          </a:p>
          <a:p>
            <a:pPr marL="342900" indent="-342900" eaLnBrk="1" hangingPunct="1">
              <a:buFont typeface="+mj-lt"/>
              <a:buAutoNum type="arabicPeriod"/>
              <a:defRPr/>
            </a:pPr>
            <a:r>
              <a:rPr lang="en-US" dirty="0"/>
              <a:t>The right and left half are swapped</a:t>
            </a:r>
          </a:p>
          <a:p>
            <a:pPr marL="342900" indent="-342900" eaLnBrk="1" hangingPunct="1">
              <a:buFont typeface="+mj-lt"/>
              <a:buAutoNum type="arabicPeriod"/>
              <a:defRPr/>
            </a:pPr>
            <a:endParaRPr lang="en-US" dirty="0"/>
          </a:p>
          <a:p>
            <a:pPr eaLnBrk="1" hangingPunct="1">
              <a:defRPr/>
            </a:pPr>
            <a:r>
              <a:rPr lang="en-US" dirty="0"/>
              <a:t>The steps 3 – 5 repeat in the next round and can be expressed as:</a:t>
            </a:r>
          </a:p>
          <a:p>
            <a:pPr eaLnBrk="1" hangingPunct="1">
              <a:defRPr/>
            </a:pPr>
            <a:r>
              <a:rPr lang="en-US" i="1" dirty="0"/>
              <a:t>L</a:t>
            </a:r>
            <a:r>
              <a:rPr lang="en-US" sz="1400" i="1" dirty="0"/>
              <a:t>i </a:t>
            </a:r>
            <a:r>
              <a:rPr lang="en-US" i="1" dirty="0"/>
              <a:t>= R</a:t>
            </a:r>
            <a:r>
              <a:rPr lang="en-US" sz="1200" i="1" dirty="0"/>
              <a:t>i−1</a:t>
            </a:r>
            <a:r>
              <a:rPr lang="en-US" i="1" dirty="0"/>
              <a:t>,</a:t>
            </a:r>
          </a:p>
          <a:p>
            <a:pPr eaLnBrk="1" hangingPunct="1">
              <a:defRPr/>
            </a:pPr>
            <a:r>
              <a:rPr lang="en-US" i="1" dirty="0" err="1"/>
              <a:t>Ri</a:t>
            </a:r>
            <a:r>
              <a:rPr lang="en-US" sz="1200" i="1" dirty="0"/>
              <a:t> </a:t>
            </a:r>
            <a:r>
              <a:rPr lang="en-US" i="1" dirty="0"/>
              <a:t>= L</a:t>
            </a:r>
            <a:r>
              <a:rPr lang="en-US" sz="1200" i="1" dirty="0"/>
              <a:t>i−1</a:t>
            </a:r>
            <a:r>
              <a:rPr lang="en-US" i="1" dirty="0"/>
              <a:t>⊕ f (R</a:t>
            </a:r>
            <a:r>
              <a:rPr lang="en-US" sz="1200" i="1" dirty="0"/>
              <a:t>i−1</a:t>
            </a:r>
            <a:r>
              <a:rPr lang="en-US" i="1" dirty="0"/>
              <a:t>,ki)  ,  </a:t>
            </a:r>
            <a:r>
              <a:rPr lang="en-US" dirty="0"/>
              <a:t>where </a:t>
            </a:r>
            <a:r>
              <a:rPr lang="en-US" dirty="0" err="1"/>
              <a:t>i</a:t>
            </a:r>
            <a:r>
              <a:rPr lang="en-US" dirty="0"/>
              <a:t>= 1,. . . ,16</a:t>
            </a:r>
          </a:p>
          <a:p>
            <a:pPr eaLnBrk="1" hangingPunct="1">
              <a:defRPr/>
            </a:pPr>
            <a:endParaRPr lang="en-US" dirty="0"/>
          </a:p>
          <a:p>
            <a:pPr eaLnBrk="1" hangingPunct="1">
              <a:defRPr/>
            </a:pPr>
            <a:r>
              <a:rPr lang="en-US" dirty="0"/>
              <a:t>6. After round 16, the 32-bit halves L16 and R16 are swapped again</a:t>
            </a:r>
          </a:p>
          <a:p>
            <a:pPr eaLnBrk="1" hangingPunct="1">
              <a:defRPr/>
            </a:pPr>
            <a:r>
              <a:rPr lang="en-US" dirty="0"/>
              <a:t>7. The final permutation IP</a:t>
            </a:r>
            <a:r>
              <a:rPr lang="en-US" baseline="30000" dirty="0"/>
              <a:t>−1</a:t>
            </a:r>
            <a:r>
              <a:rPr lang="en-US" dirty="0"/>
              <a:t> is the last operation of DES</a:t>
            </a:r>
          </a:p>
        </p:txBody>
      </p:sp>
    </p:spTree>
    <p:extLst>
      <p:ext uri="{BB962C8B-B14F-4D97-AF65-F5344CB8AC3E}">
        <p14:creationId xmlns:p14="http://schemas.microsoft.com/office/powerpoint/2010/main" val="2055235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8161"/>
    </mc:Choice>
    <mc:Fallback>
      <p:transition spd="slow" advTm="18816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67832" y="316977"/>
            <a:ext cx="46373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Fiestel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Structure of DES Algorithm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4"/>
          <p:cNvSpPr txBox="1">
            <a:spLocks noChangeArrowheads="1"/>
          </p:cNvSpPr>
          <p:nvPr/>
        </p:nvSpPr>
        <p:spPr bwMode="auto">
          <a:xfrm>
            <a:off x="85726" y="1415493"/>
            <a:ext cx="8375542" cy="450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</a:t>
            </a:r>
            <a:r>
              <a:rPr lang="en-US" altLang="en-US" sz="1800" dirty="0" err="1"/>
              <a:t>Feistel</a:t>
            </a:r>
            <a:r>
              <a:rPr lang="en-US" altLang="en-US" sz="1800" dirty="0"/>
              <a:t> structure really only encrypts /decrypts half of the input bits per each round.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endParaRPr lang="en-US" altLang="en-US" sz="600" dirty="0"/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left half is encrypted. The right half is copied to the next round unchanged. The right half is not encrypted with the f function. 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In order to better understand the role of the f-function, you can imagine it  as a pseudorandom generator with the two input parameters R</a:t>
            </a:r>
            <a:r>
              <a:rPr lang="en-US" altLang="en-US" sz="1400" dirty="0"/>
              <a:t>i−1 </a:t>
            </a:r>
            <a:r>
              <a:rPr lang="en-US" altLang="en-US" sz="1800" dirty="0"/>
              <a:t>and </a:t>
            </a:r>
            <a:r>
              <a:rPr lang="en-US" altLang="en-US" sz="1800" dirty="0" err="1"/>
              <a:t>k</a:t>
            </a:r>
            <a:r>
              <a:rPr lang="en-US" altLang="en-US" sz="1400" dirty="0" err="1"/>
              <a:t>i</a:t>
            </a:r>
            <a:r>
              <a:rPr lang="en-US" altLang="en-US" sz="1400" dirty="0"/>
              <a:t>. </a:t>
            </a:r>
            <a:r>
              <a:rPr lang="en-US" altLang="en-US" sz="1800" dirty="0"/>
              <a:t>The output of the pseudorandom generator is then used to encrypt the left half L</a:t>
            </a:r>
            <a:r>
              <a:rPr lang="en-US" altLang="en-US" sz="1400" dirty="0"/>
              <a:t>i−1 </a:t>
            </a:r>
            <a:r>
              <a:rPr lang="en-US" altLang="en-US" sz="1800" dirty="0"/>
              <a:t>with an XOR operation.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endParaRPr lang="en-US" altLang="en-US" sz="500" dirty="0"/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Now, if the output of the f function is not predictable for an attacker, this results in a strong encryption method. </a:t>
            </a:r>
          </a:p>
        </p:txBody>
      </p:sp>
    </p:spTree>
    <p:extLst>
      <p:ext uri="{BB962C8B-B14F-4D97-AF65-F5344CB8AC3E}">
        <p14:creationId xmlns:p14="http://schemas.microsoft.com/office/powerpoint/2010/main" val="841167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381"/>
    </mc:Choice>
    <mc:Fallback>
      <p:transition spd="slow" advTm="6038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67832" y="316977"/>
            <a:ext cx="46373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Structure of DES Algorithm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83937" y="1929233"/>
            <a:ext cx="8856663" cy="2862263"/>
          </a:xfrm>
          <a:prstGeom prst="rect">
            <a:avLst/>
          </a:prstGeom>
          <a:noFill/>
        </p:spPr>
        <p:txBody>
          <a:bodyPr rtlCol="1">
            <a:spAutoFit/>
          </a:bodyPr>
          <a:lstStyle/>
          <a:p>
            <a:pPr eaLnBrk="1" hangingPunct="1">
              <a:defRPr/>
            </a:pPr>
            <a:r>
              <a:rPr lang="en-US" dirty="0"/>
              <a:t>There are four building blocks in DES cipher</a:t>
            </a:r>
          </a:p>
          <a:p>
            <a:pPr eaLnBrk="1" hangingPunct="1">
              <a:defRPr/>
            </a:pPr>
            <a:endParaRPr lang="en-US" dirty="0"/>
          </a:p>
          <a:p>
            <a:pPr marL="342900" indent="-342900" eaLnBrk="1" hangingPunct="1">
              <a:buFont typeface="+mj-lt"/>
              <a:buAutoNum type="arabicPeriod"/>
              <a:defRPr/>
            </a:pPr>
            <a:r>
              <a:rPr lang="en-US" dirty="0"/>
              <a:t>Initial and Final Permutations (IP and IP</a:t>
            </a:r>
            <a:r>
              <a:rPr lang="en-US" baseline="30000" dirty="0"/>
              <a:t>-1</a:t>
            </a:r>
            <a:r>
              <a:rPr lang="en-US" dirty="0"/>
              <a:t>)</a:t>
            </a:r>
          </a:p>
          <a:p>
            <a:pPr marL="342900" indent="-342900" eaLnBrk="1" hangingPunct="1">
              <a:buFont typeface="+mj-lt"/>
              <a:buAutoNum type="arabicPeriod"/>
              <a:defRPr/>
            </a:pPr>
            <a:endParaRPr lang="en-US" dirty="0"/>
          </a:p>
          <a:p>
            <a:pPr marL="342900" indent="-342900" eaLnBrk="1" hangingPunct="1">
              <a:buFont typeface="+mj-lt"/>
              <a:buAutoNum type="arabicPeriod"/>
              <a:defRPr/>
            </a:pPr>
            <a:r>
              <a:rPr lang="en-US" dirty="0"/>
              <a:t>Actual DES Encryption Rounds</a:t>
            </a:r>
          </a:p>
          <a:p>
            <a:pPr marL="342900" indent="-342900" eaLnBrk="1" hangingPunct="1">
              <a:buFont typeface="+mj-lt"/>
              <a:buAutoNum type="arabicPeriod"/>
              <a:defRPr/>
            </a:pPr>
            <a:endParaRPr lang="en-US" dirty="0"/>
          </a:p>
          <a:p>
            <a:pPr marL="342900" indent="-342900" eaLnBrk="1" hangingPunct="1">
              <a:buFont typeface="+mj-lt"/>
              <a:buAutoNum type="arabicPeriod"/>
              <a:defRPr/>
            </a:pPr>
            <a:r>
              <a:rPr lang="en-US" dirty="0"/>
              <a:t>The F-Function</a:t>
            </a:r>
          </a:p>
          <a:p>
            <a:pPr marL="342900" indent="-342900" eaLnBrk="1" hangingPunct="1">
              <a:buFont typeface="+mj-lt"/>
              <a:buAutoNum type="arabicPeriod"/>
              <a:defRPr/>
            </a:pPr>
            <a:endParaRPr lang="en-US" dirty="0"/>
          </a:p>
          <a:p>
            <a:pPr marL="342900" indent="-342900" eaLnBrk="1" hangingPunct="1">
              <a:buFont typeface="+mj-lt"/>
              <a:buAutoNum type="arabicPeriod"/>
              <a:defRPr/>
            </a:pPr>
            <a:r>
              <a:rPr lang="en-US" dirty="0"/>
              <a:t>Key Schedule</a:t>
            </a:r>
          </a:p>
          <a:p>
            <a:pPr marL="342900" indent="-342900" eaLnBrk="1" hangingPunct="1">
              <a:buFont typeface="+mj-lt"/>
              <a:buAutoNum type="arabicPeriod"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829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681"/>
    </mc:Choice>
    <mc:Fallback>
      <p:transition spd="slow" advTm="31681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00184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85536" y="362697"/>
            <a:ext cx="48753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Structure (Initial &amp; Final Permutation)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31"/>
          <p:cNvSpPr txBox="1">
            <a:spLocks noChangeArrowheads="1"/>
          </p:cNvSpPr>
          <p:nvPr/>
        </p:nvSpPr>
        <p:spPr bwMode="auto">
          <a:xfrm>
            <a:off x="11289" y="1482944"/>
            <a:ext cx="885666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</a:t>
            </a:r>
            <a:r>
              <a:rPr lang="en-US" altLang="en-US" sz="1800" i="1" dirty="0"/>
              <a:t>initial permutation IP and the final permutation IP</a:t>
            </a:r>
            <a:r>
              <a:rPr lang="en-US" altLang="en-US" sz="1800" i="1" baseline="30000" dirty="0"/>
              <a:t>−1 </a:t>
            </a:r>
            <a:r>
              <a:rPr lang="en-US" altLang="en-US" sz="1800" i="1" dirty="0"/>
              <a:t>are bitwise permutations</a:t>
            </a:r>
            <a:endParaRPr lang="en-US" altLang="en-US" sz="1800" dirty="0"/>
          </a:p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 dirty="0"/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They can be easily implemented in hardware but are not particularly fast in software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IP and IP</a:t>
            </a:r>
            <a:r>
              <a:rPr lang="en-US" altLang="en-US" sz="1800" baseline="30000" dirty="0"/>
              <a:t>-1</a:t>
            </a:r>
            <a:r>
              <a:rPr lang="en-US" altLang="en-US" sz="1800" dirty="0"/>
              <a:t> are random permutations.</a:t>
            </a:r>
          </a:p>
        </p:txBody>
      </p:sp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2076451" y="2708275"/>
          <a:ext cx="6095999" cy="741364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468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78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89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78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89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0676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6892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6892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892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370682"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64</a:t>
                      </a:r>
                      <a:endParaRPr lang="ar-SA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…….</a:t>
                      </a:r>
                      <a:endParaRPr lang="ar-SA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58</a:t>
                      </a:r>
                      <a:endParaRPr lang="ar-SA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.......</a:t>
                      </a:r>
                      <a:endParaRPr lang="ar-SA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50</a:t>
                      </a:r>
                      <a:endParaRPr lang="ar-SA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…………..</a:t>
                      </a:r>
                      <a:endParaRPr lang="ar-SA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3</a:t>
                      </a:r>
                      <a:endParaRPr lang="ar-SA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2</a:t>
                      </a:r>
                      <a:endParaRPr lang="ar-SA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1</a:t>
                      </a:r>
                      <a:endParaRPr lang="ar-SA" sz="1800" dirty="0"/>
                    </a:p>
                  </a:txBody>
                  <a:tcPr marT="45700" marB="4570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682"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1</a:t>
                      </a:r>
                      <a:endParaRPr lang="ar-SA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 rtl="0"/>
                      <a:endParaRPr lang="ar-SA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0</a:t>
                      </a:r>
                      <a:endParaRPr lang="ar-SA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 rtl="0"/>
                      <a:endParaRPr lang="ar-SA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1</a:t>
                      </a:r>
                      <a:endParaRPr lang="ar-SA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 rtl="0"/>
                      <a:endParaRPr lang="ar-SA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1</a:t>
                      </a:r>
                      <a:endParaRPr lang="ar-SA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0</a:t>
                      </a:r>
                      <a:endParaRPr lang="ar-SA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0</a:t>
                      </a:r>
                      <a:endParaRPr lang="ar-SA" sz="1800" dirty="0"/>
                    </a:p>
                  </a:txBody>
                  <a:tcPr marT="45700" marB="4570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0" name="TextBox 5"/>
          <p:cNvSpPr txBox="1">
            <a:spLocks noChangeArrowheads="1"/>
          </p:cNvSpPr>
          <p:nvPr/>
        </p:nvSpPr>
        <p:spPr bwMode="auto">
          <a:xfrm>
            <a:off x="71438" y="3513138"/>
            <a:ext cx="19796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Initial permutation IP(x)</a:t>
            </a:r>
            <a:endParaRPr lang="ar-SA" altLang="en-US" sz="1800" dirty="0"/>
          </a:p>
        </p:txBody>
      </p:sp>
      <p:graphicFrame>
        <p:nvGraphicFramePr>
          <p:cNvPr id="21" name="Table 20"/>
          <p:cNvGraphicFramePr>
            <a:graphicFrameLocks noGrp="1"/>
          </p:cNvGraphicFramePr>
          <p:nvPr/>
        </p:nvGraphicFramePr>
        <p:xfrm>
          <a:off x="2076450" y="4210050"/>
          <a:ext cx="6240463" cy="741364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4580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198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06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13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3643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708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6708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70682"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64</a:t>
                      </a:r>
                      <a:endParaRPr lang="ar-SA" sz="1800" dirty="0"/>
                    </a:p>
                  </a:txBody>
                  <a:tcPr marL="91447" marR="91447"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……….……..</a:t>
                      </a:r>
                      <a:endParaRPr lang="ar-SA" sz="1800" dirty="0"/>
                    </a:p>
                  </a:txBody>
                  <a:tcPr marL="91447" marR="91447" marT="45700" marB="45700"/>
                </a:tc>
                <a:tc>
                  <a:txBody>
                    <a:bodyPr/>
                    <a:lstStyle/>
                    <a:p>
                      <a:pPr algn="ctr" rtl="0"/>
                      <a:endParaRPr lang="ar-SA" sz="1800" dirty="0"/>
                    </a:p>
                  </a:txBody>
                  <a:tcPr marL="91447" marR="91447"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40</a:t>
                      </a:r>
                      <a:endParaRPr lang="ar-SA" sz="1800" dirty="0"/>
                    </a:p>
                  </a:txBody>
                  <a:tcPr marL="91447" marR="91447"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…………..</a:t>
                      </a:r>
                      <a:endParaRPr lang="ar-SA" sz="1800" dirty="0"/>
                    </a:p>
                  </a:txBody>
                  <a:tcPr marL="91447" marR="91447"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2</a:t>
                      </a:r>
                      <a:endParaRPr lang="ar-SA" sz="1800" dirty="0"/>
                    </a:p>
                  </a:txBody>
                  <a:tcPr marL="91447" marR="91447"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1</a:t>
                      </a:r>
                      <a:endParaRPr lang="ar-SA" sz="1800" dirty="0"/>
                    </a:p>
                  </a:txBody>
                  <a:tcPr marL="91447" marR="91447" marT="45700" marB="4570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682"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ar-SA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1447" marR="91447" marT="45700" marB="45700"/>
                </a:tc>
                <a:tc>
                  <a:txBody>
                    <a:bodyPr/>
                    <a:lstStyle/>
                    <a:p>
                      <a:pPr algn="ctr" rtl="0"/>
                      <a:endParaRPr lang="ar-SA" sz="1800" dirty="0"/>
                    </a:p>
                  </a:txBody>
                  <a:tcPr marL="91447" marR="91447" marT="45700" marB="45700"/>
                </a:tc>
                <a:tc>
                  <a:txBody>
                    <a:bodyPr/>
                    <a:lstStyle/>
                    <a:p>
                      <a:pPr algn="ctr" rtl="0"/>
                      <a:endParaRPr lang="ar-SA" sz="1800" dirty="0"/>
                    </a:p>
                  </a:txBody>
                  <a:tcPr marL="91447" marR="91447"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ar-SA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1447" marR="91447" marT="45700" marB="45700"/>
                </a:tc>
                <a:tc>
                  <a:txBody>
                    <a:bodyPr/>
                    <a:lstStyle/>
                    <a:p>
                      <a:pPr algn="ctr" rtl="0"/>
                      <a:endParaRPr lang="ar-SA" sz="1800" dirty="0"/>
                    </a:p>
                  </a:txBody>
                  <a:tcPr marL="91447" marR="91447"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ar-SA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1447" marR="91447"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ar-SA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1447" marR="91447" marT="45700" marB="4570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22" name="Straight Arrow Connector 21"/>
          <p:cNvCxnSpPr/>
          <p:nvPr/>
        </p:nvCxnSpPr>
        <p:spPr>
          <a:xfrm flipH="1">
            <a:off x="2627313" y="3440113"/>
            <a:ext cx="2449512" cy="7810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H="1">
            <a:off x="2268538" y="3440113"/>
            <a:ext cx="4248150" cy="7810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2339975" y="3440113"/>
            <a:ext cx="2087563" cy="79216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5" name="TextBox 17"/>
          <p:cNvSpPr txBox="1">
            <a:spLocks noChangeArrowheads="1"/>
          </p:cNvSpPr>
          <p:nvPr/>
        </p:nvSpPr>
        <p:spPr bwMode="auto">
          <a:xfrm>
            <a:off x="30219" y="4963318"/>
            <a:ext cx="8856663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Note that bit No. 1 is copied to the bit position No. 40 (</a:t>
            </a:r>
            <a:r>
              <a:rPr lang="en-US" altLang="en-US" sz="1800" i="1" dirty="0"/>
              <a:t>example</a:t>
            </a:r>
            <a:r>
              <a:rPr lang="en-US" altLang="en-US" sz="1800" dirty="0"/>
              <a:t>)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It is a kind of random permutation. In hardware, you introduce a wire that copies bits, where in software implementation loop statements are required to implement the permutations </a:t>
            </a:r>
            <a:endParaRPr lang="ar-SA" altLang="en-US" sz="1800" dirty="0"/>
          </a:p>
        </p:txBody>
      </p:sp>
      <p:sp>
        <p:nvSpPr>
          <p:cNvPr id="26" name="TextBox 25"/>
          <p:cNvSpPr txBox="1"/>
          <p:nvPr/>
        </p:nvSpPr>
        <p:spPr>
          <a:xfrm>
            <a:off x="368300" y="2700338"/>
            <a:ext cx="1682750" cy="33813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>
            <a:spAutoFit/>
          </a:bodyPr>
          <a:lstStyle/>
          <a:p>
            <a:pPr algn="ctr" eaLnBrk="1" hangingPunct="1">
              <a:defRPr/>
            </a:pPr>
            <a:r>
              <a:rPr lang="en-US" sz="1600" i="1" dirty="0"/>
              <a:t>bits positions</a:t>
            </a:r>
            <a:endParaRPr lang="ar-SA" sz="1600" i="1" dirty="0"/>
          </a:p>
        </p:txBody>
      </p:sp>
    </p:spTree>
    <p:extLst>
      <p:ext uri="{BB962C8B-B14F-4D97-AF65-F5344CB8AC3E}">
        <p14:creationId xmlns:p14="http://schemas.microsoft.com/office/powerpoint/2010/main" val="1521348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559"/>
    </mc:Choice>
    <mc:Fallback>
      <p:transition spd="slow" advTm="65559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00184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485536" y="362697"/>
            <a:ext cx="48753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Structure (Initial &amp; Final Permutation)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27" name="TextBox 31"/>
          <p:cNvSpPr txBox="1">
            <a:spLocks noChangeArrowheads="1"/>
          </p:cNvSpPr>
          <p:nvPr/>
        </p:nvSpPr>
        <p:spPr bwMode="auto">
          <a:xfrm>
            <a:off x="53086" y="1591882"/>
            <a:ext cx="8856663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final permutation IP</a:t>
            </a:r>
            <a:r>
              <a:rPr lang="en-US" altLang="en-US" sz="1800" baseline="30000" dirty="0"/>
              <a:t>−1</a:t>
            </a:r>
            <a:r>
              <a:rPr lang="en-US" altLang="en-US" sz="1800" dirty="0"/>
              <a:t> performs the inverse operation of IP</a:t>
            </a:r>
          </a:p>
        </p:txBody>
      </p:sp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4472003"/>
              </p:ext>
            </p:extLst>
          </p:nvPr>
        </p:nvGraphicFramePr>
        <p:xfrm>
          <a:off x="2021587" y="4162044"/>
          <a:ext cx="6095999" cy="741364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468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78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89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78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89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0676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6892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6892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892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370682"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64</a:t>
                      </a:r>
                      <a:endParaRPr lang="ar-SA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…….</a:t>
                      </a:r>
                      <a:endParaRPr lang="ar-SA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58</a:t>
                      </a:r>
                      <a:endParaRPr lang="ar-SA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.......</a:t>
                      </a:r>
                      <a:endParaRPr lang="ar-SA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50</a:t>
                      </a:r>
                      <a:endParaRPr lang="ar-SA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…………..</a:t>
                      </a:r>
                      <a:endParaRPr lang="ar-SA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3</a:t>
                      </a:r>
                      <a:endParaRPr lang="ar-SA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2</a:t>
                      </a:r>
                      <a:endParaRPr lang="ar-SA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1</a:t>
                      </a:r>
                      <a:endParaRPr lang="ar-SA" sz="1800" dirty="0"/>
                    </a:p>
                  </a:txBody>
                  <a:tcPr marT="45700" marB="4570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682"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ar-SA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 rtl="0"/>
                      <a:endParaRPr lang="ar-SA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ar-SA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 rtl="0"/>
                      <a:endParaRPr lang="ar-SA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ar-SA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 rtl="0"/>
                      <a:endParaRPr lang="ar-SA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ar-SA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ar-SA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ar-SA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00" marB="4570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9" name="TextBox 5"/>
          <p:cNvSpPr txBox="1">
            <a:spLocks noChangeArrowheads="1"/>
          </p:cNvSpPr>
          <p:nvPr/>
        </p:nvSpPr>
        <p:spPr bwMode="auto">
          <a:xfrm>
            <a:off x="16574" y="3463544"/>
            <a:ext cx="19796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Final permutation IP</a:t>
            </a:r>
            <a:r>
              <a:rPr lang="en-US" altLang="en-US" sz="1800" baseline="30000"/>
              <a:t>-1</a:t>
            </a:r>
            <a:r>
              <a:rPr lang="en-US" altLang="en-US" sz="1800"/>
              <a:t> (x)</a:t>
            </a:r>
            <a:endParaRPr lang="ar-SA" altLang="en-US" sz="1800"/>
          </a:p>
        </p:txBody>
      </p:sp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4488608"/>
              </p:ext>
            </p:extLst>
          </p:nvPr>
        </p:nvGraphicFramePr>
        <p:xfrm>
          <a:off x="1996186" y="2577719"/>
          <a:ext cx="6240463" cy="741364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4580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198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06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13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3643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708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6708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70682"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64</a:t>
                      </a:r>
                      <a:endParaRPr lang="ar-SA" sz="1800" dirty="0"/>
                    </a:p>
                  </a:txBody>
                  <a:tcPr marL="91447" marR="91447"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……….……..</a:t>
                      </a:r>
                      <a:endParaRPr lang="ar-SA" sz="1800" dirty="0"/>
                    </a:p>
                  </a:txBody>
                  <a:tcPr marL="91447" marR="91447" marT="45700" marB="45700"/>
                </a:tc>
                <a:tc>
                  <a:txBody>
                    <a:bodyPr/>
                    <a:lstStyle/>
                    <a:p>
                      <a:pPr algn="ctr" rtl="0"/>
                      <a:endParaRPr lang="ar-SA" sz="1800" dirty="0"/>
                    </a:p>
                  </a:txBody>
                  <a:tcPr marL="91447" marR="91447"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40</a:t>
                      </a:r>
                      <a:endParaRPr lang="ar-SA" sz="1800" dirty="0"/>
                    </a:p>
                  </a:txBody>
                  <a:tcPr marL="91447" marR="91447"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…………..</a:t>
                      </a:r>
                      <a:endParaRPr lang="ar-SA" sz="1800" dirty="0"/>
                    </a:p>
                  </a:txBody>
                  <a:tcPr marL="91447" marR="91447"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2</a:t>
                      </a:r>
                      <a:endParaRPr lang="ar-SA" sz="1800" dirty="0"/>
                    </a:p>
                  </a:txBody>
                  <a:tcPr marL="91447" marR="91447"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1</a:t>
                      </a:r>
                      <a:endParaRPr lang="ar-SA" sz="1800" dirty="0"/>
                    </a:p>
                  </a:txBody>
                  <a:tcPr marL="91447" marR="91447" marT="45700" marB="4570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682"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ar-SA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1447" marR="91447" marT="45700" marB="45700"/>
                </a:tc>
                <a:tc>
                  <a:txBody>
                    <a:bodyPr/>
                    <a:lstStyle/>
                    <a:p>
                      <a:pPr algn="ctr" rtl="0"/>
                      <a:endParaRPr lang="ar-SA" sz="1800" dirty="0"/>
                    </a:p>
                  </a:txBody>
                  <a:tcPr marL="91447" marR="91447" marT="45700" marB="45700"/>
                </a:tc>
                <a:tc>
                  <a:txBody>
                    <a:bodyPr/>
                    <a:lstStyle/>
                    <a:p>
                      <a:pPr algn="ctr" rtl="0"/>
                      <a:endParaRPr lang="ar-SA" sz="1800" dirty="0"/>
                    </a:p>
                  </a:txBody>
                  <a:tcPr marL="91447" marR="91447"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ar-SA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1447" marR="91447" marT="45700" marB="45700"/>
                </a:tc>
                <a:tc>
                  <a:txBody>
                    <a:bodyPr/>
                    <a:lstStyle/>
                    <a:p>
                      <a:pPr algn="ctr" rtl="0"/>
                      <a:endParaRPr lang="ar-SA" sz="1800" dirty="0"/>
                    </a:p>
                  </a:txBody>
                  <a:tcPr marL="91447" marR="91447"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ar-SA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1447" marR="91447" marT="45700" marB="45700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ar-SA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1447" marR="91447" marT="45700" marB="4570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31" name="Straight Arrow Connector 30"/>
          <p:cNvCxnSpPr/>
          <p:nvPr/>
        </p:nvCxnSpPr>
        <p:spPr>
          <a:xfrm flipH="1">
            <a:off x="2213674" y="3319082"/>
            <a:ext cx="2087562" cy="79216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2213674" y="3319082"/>
            <a:ext cx="4319587" cy="8636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3" name="TextBox 17"/>
          <p:cNvSpPr txBox="1">
            <a:spLocks noChangeArrowheads="1"/>
          </p:cNvSpPr>
          <p:nvPr/>
        </p:nvSpPr>
        <p:spPr bwMode="auto">
          <a:xfrm>
            <a:off x="53086" y="4974844"/>
            <a:ext cx="8856663" cy="128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/>
              <a:t>Note that the first bit (</a:t>
            </a:r>
            <a:r>
              <a:rPr lang="en-US" altLang="en-US" sz="1800" i="1"/>
              <a:t>which was in position No. 50 before the initial permutation</a:t>
            </a:r>
            <a:r>
              <a:rPr lang="en-US" altLang="en-US" sz="1800"/>
              <a:t>) is mapped (copied) to the bit position No. 50 again, where the second bit is mapped to the position No. 58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13436" y="2599944"/>
            <a:ext cx="1682750" cy="33813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>
            <a:spAutoFit/>
          </a:bodyPr>
          <a:lstStyle/>
          <a:p>
            <a:pPr algn="ctr" eaLnBrk="1" hangingPunct="1">
              <a:defRPr/>
            </a:pPr>
            <a:r>
              <a:rPr lang="en-US" sz="1600" i="1" dirty="0"/>
              <a:t>bits positions</a:t>
            </a:r>
            <a:endParaRPr lang="ar-SA" sz="1600" i="1" dirty="0"/>
          </a:p>
        </p:txBody>
      </p:sp>
      <p:cxnSp>
        <p:nvCxnSpPr>
          <p:cNvPr id="35" name="Straight Arrow Connector 34"/>
          <p:cNvCxnSpPr/>
          <p:nvPr/>
        </p:nvCxnSpPr>
        <p:spPr>
          <a:xfrm>
            <a:off x="2645474" y="3319082"/>
            <a:ext cx="2447925" cy="79216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8643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223"/>
    </mc:Choice>
    <mc:Fallback>
      <p:transition spd="slow" advTm="42223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00184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485536" y="362697"/>
            <a:ext cx="48753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Structure (Initial &amp; Final Permutation)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21" name="TextBox 17"/>
          <p:cNvSpPr txBox="1">
            <a:spLocks noChangeArrowheads="1"/>
          </p:cNvSpPr>
          <p:nvPr/>
        </p:nvSpPr>
        <p:spPr bwMode="auto">
          <a:xfrm>
            <a:off x="358712" y="4868863"/>
            <a:ext cx="2808287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Table1: IP Transformation</a:t>
            </a:r>
            <a:endParaRPr lang="ar-SA" altLang="en-US" sz="1800"/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274" y="2060575"/>
            <a:ext cx="2892425" cy="290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7949" y="2060575"/>
            <a:ext cx="2879725" cy="284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Box 13"/>
          <p:cNvSpPr txBox="1">
            <a:spLocks noChangeArrowheads="1"/>
          </p:cNvSpPr>
          <p:nvPr/>
        </p:nvSpPr>
        <p:spPr bwMode="auto">
          <a:xfrm>
            <a:off x="5614924" y="4868863"/>
            <a:ext cx="3168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Table</a:t>
            </a:r>
            <a:r>
              <a:rPr lang="ar-SA" altLang="en-US" sz="1800"/>
              <a:t>2</a:t>
            </a:r>
            <a:r>
              <a:rPr lang="en-US" altLang="en-US" sz="1800"/>
              <a:t>: IP</a:t>
            </a:r>
            <a:r>
              <a:rPr lang="en-US" altLang="en-US" sz="1800" baseline="30000"/>
              <a:t>-1</a:t>
            </a:r>
            <a:r>
              <a:rPr lang="en-US" altLang="en-US" sz="1800"/>
              <a:t> Transformation</a:t>
            </a:r>
            <a:endParaRPr lang="ar-SA" altLang="en-US" sz="1800"/>
          </a:p>
        </p:txBody>
      </p:sp>
      <p:sp>
        <p:nvSpPr>
          <p:cNvPr id="25" name="TextBox 16"/>
          <p:cNvSpPr txBox="1">
            <a:spLocks noChangeArrowheads="1"/>
          </p:cNvSpPr>
          <p:nvPr/>
        </p:nvSpPr>
        <p:spPr bwMode="auto">
          <a:xfrm>
            <a:off x="-36576" y="5373688"/>
            <a:ext cx="903605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§"/>
            </a:pPr>
            <a:r>
              <a:rPr lang="en-US" altLang="en-US" sz="1800"/>
              <a:t>Note that input bit </a:t>
            </a:r>
            <a:r>
              <a:rPr lang="en-US" altLang="en-US" sz="1800" i="1"/>
              <a:t>No 58 </a:t>
            </a:r>
            <a:r>
              <a:rPr lang="en-US" altLang="en-US" sz="1800"/>
              <a:t>is mapped to output position 1, and input bit </a:t>
            </a:r>
            <a:r>
              <a:rPr lang="en-US" altLang="en-US" sz="1800" i="1"/>
              <a:t>No 50 </a:t>
            </a:r>
            <a:r>
              <a:rPr lang="en-US" altLang="en-US" sz="1800"/>
              <a:t>is mapped to the second output position.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§"/>
            </a:pPr>
            <a:endParaRPr lang="en-US" altLang="en-US" sz="1800"/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§"/>
            </a:pPr>
            <a:r>
              <a:rPr lang="en-US" altLang="en-US" sz="1800"/>
              <a:t>Note that IP</a:t>
            </a:r>
            <a:r>
              <a:rPr lang="en-US" altLang="en-US" sz="1800" baseline="30000"/>
              <a:t>−1</a:t>
            </a:r>
            <a:r>
              <a:rPr lang="en-US" altLang="en-US" sz="1800"/>
              <a:t> performs the inverse operation of IP (for example: bit </a:t>
            </a:r>
            <a:r>
              <a:rPr lang="en-US" altLang="en-US" sz="1800" i="1"/>
              <a:t>No. 1 </a:t>
            </a:r>
            <a:r>
              <a:rPr lang="en-US" altLang="en-US" sz="1800"/>
              <a:t>is mapped again to the bit position </a:t>
            </a:r>
            <a:r>
              <a:rPr lang="en-US" altLang="en-US" sz="1800" i="1"/>
              <a:t>No. 58</a:t>
            </a:r>
            <a:r>
              <a:rPr lang="en-US" altLang="en-US" sz="180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242676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692"/>
    </mc:Choice>
    <mc:Fallback>
      <p:transition spd="slow" advTm="54692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1250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Structure (Initial &amp; Final Permutation)</a:t>
            </a:r>
          </a:p>
          <a:p>
            <a:endParaRPr lang="en-US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19166" y="1697017"/>
            <a:ext cx="7221304" cy="327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b="1" dirty="0"/>
              <a:t>Question1</a:t>
            </a:r>
            <a:r>
              <a:rPr lang="en-US" altLang="en-US" dirty="0"/>
              <a:t>: Can we relay on permutations to provide security for DES algorithm since it is one of the encryption techniques?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dirty="0"/>
              <a:t>Answer: </a:t>
            </a:r>
            <a:r>
              <a:rPr lang="en-US" altLang="en-US" b="1" dirty="0"/>
              <a:t>NO</a:t>
            </a:r>
            <a:r>
              <a:rPr lang="en-US" altLang="en-US" dirty="0"/>
              <a:t> !! Both permutations do not increase the security of DES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dirty="0"/>
              <a:t>The permutations details are publicly known, and the tables in previous slide are published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dirty="0"/>
              <a:t>The attacker can easily break the cryptographic algorithm by simply reversing the permutation operations</a:t>
            </a:r>
          </a:p>
          <a:p>
            <a:pPr>
              <a:spcBef>
                <a:spcPct val="0"/>
              </a:spcBef>
            </a:pPr>
            <a:endParaRPr lang="en-US" alt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7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595"/>
    </mc:Choice>
    <mc:Fallback>
      <p:transition spd="slow" advTm="57595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784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Structure (Initial &amp; Final Permutation)</a:t>
            </a:r>
          </a:p>
          <a:p>
            <a:endParaRPr lang="en-US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19166" y="1697017"/>
            <a:ext cx="7221304" cy="327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dirty="0"/>
              <a:t>Therefore, the initial and final permutations have nothing to do with cryptography and security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dirty="0"/>
              <a:t>It has been mentioned in the literature, that the main </a:t>
            </a:r>
            <a:r>
              <a:rPr lang="en-US" altLang="en-US" dirty="0" err="1"/>
              <a:t>purpos</a:t>
            </a:r>
            <a:r>
              <a:rPr lang="en-US" altLang="en-US" dirty="0"/>
              <a:t> of IP and IP</a:t>
            </a:r>
            <a:r>
              <a:rPr lang="en-US" altLang="en-US" baseline="30000" dirty="0"/>
              <a:t>-1</a:t>
            </a:r>
            <a:r>
              <a:rPr lang="en-US" altLang="en-US" dirty="0"/>
              <a:t> is to address electrical engineering issues that were encountered when developing DES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dirty="0"/>
              <a:t>Permutation is fast and simple in hardware, but relatively slow in software implementations</a:t>
            </a:r>
          </a:p>
          <a:p>
            <a:pPr>
              <a:spcBef>
                <a:spcPct val="0"/>
              </a:spcBef>
            </a:pPr>
            <a:endParaRPr lang="en-US" alt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52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325"/>
    </mc:Choice>
    <mc:Fallback>
      <p:transition spd="slow" advTm="51325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092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1956" y="360016"/>
            <a:ext cx="47741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Structure of DES (The f –Function)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8"/>
          <p:cNvSpPr txBox="1">
            <a:spLocks noChangeArrowheads="1"/>
          </p:cNvSpPr>
          <p:nvPr/>
        </p:nvSpPr>
        <p:spPr bwMode="auto">
          <a:xfrm>
            <a:off x="107950" y="1268413"/>
            <a:ext cx="8856663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f-function plays a crucial role for the security of DES algorithm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actual encryption of DES algorithm happens in the f-function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f-function provides the two basic properties of ciphers, i.e., confusion and diffusion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492500" y="3429000"/>
            <a:ext cx="1439863" cy="7207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eaLnBrk="1" hangingPunct="1">
              <a:defRPr/>
            </a:pPr>
            <a:r>
              <a:rPr lang="en-US" dirty="0"/>
              <a:t>f-function</a:t>
            </a:r>
            <a:endParaRPr lang="ar-SA" dirty="0"/>
          </a:p>
        </p:txBody>
      </p:sp>
      <p:cxnSp>
        <p:nvCxnSpPr>
          <p:cNvPr id="20" name="Straight Arrow Connector 19"/>
          <p:cNvCxnSpPr>
            <a:endCxn id="18" idx="0"/>
          </p:cNvCxnSpPr>
          <p:nvPr/>
        </p:nvCxnSpPr>
        <p:spPr>
          <a:xfrm>
            <a:off x="4211638" y="2924175"/>
            <a:ext cx="0" cy="5048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1" name="TextBox 9"/>
          <p:cNvSpPr txBox="1">
            <a:spLocks noChangeArrowheads="1"/>
          </p:cNvSpPr>
          <p:nvPr/>
        </p:nvSpPr>
        <p:spPr bwMode="auto">
          <a:xfrm>
            <a:off x="4284663" y="2781300"/>
            <a:ext cx="863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R </a:t>
            </a:r>
            <a:r>
              <a:rPr lang="en-US" altLang="en-US" sz="1400"/>
              <a:t>i-1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32 bits</a:t>
            </a:r>
            <a:endParaRPr lang="ar-SA" altLang="en-US" sz="1800"/>
          </a:p>
        </p:txBody>
      </p:sp>
      <p:sp>
        <p:nvSpPr>
          <p:cNvPr id="22" name="TextBox 10"/>
          <p:cNvSpPr txBox="1">
            <a:spLocks noChangeArrowheads="1"/>
          </p:cNvSpPr>
          <p:nvPr/>
        </p:nvSpPr>
        <p:spPr bwMode="auto">
          <a:xfrm>
            <a:off x="5435600" y="3492500"/>
            <a:ext cx="8651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Key </a:t>
            </a:r>
            <a:r>
              <a:rPr lang="en-US" altLang="en-US" sz="1400"/>
              <a:t>ki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48 bits</a:t>
            </a:r>
            <a:endParaRPr lang="ar-SA" altLang="en-US" sz="1800"/>
          </a:p>
        </p:txBody>
      </p:sp>
      <p:cxnSp>
        <p:nvCxnSpPr>
          <p:cNvPr id="23" name="Straight Arrow Connector 22"/>
          <p:cNvCxnSpPr/>
          <p:nvPr/>
        </p:nvCxnSpPr>
        <p:spPr>
          <a:xfrm flipH="1">
            <a:off x="4932363" y="3781425"/>
            <a:ext cx="503237" cy="793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H="1">
            <a:off x="2843213" y="3789363"/>
            <a:ext cx="649287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5" name="TextBox 15"/>
          <p:cNvSpPr txBox="1">
            <a:spLocks noChangeArrowheads="1"/>
          </p:cNvSpPr>
          <p:nvPr/>
        </p:nvSpPr>
        <p:spPr bwMode="auto">
          <a:xfrm>
            <a:off x="1908175" y="3563938"/>
            <a:ext cx="100806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Outputs</a:t>
            </a:r>
            <a:endParaRPr lang="en-US" altLang="en-US" sz="1400"/>
          </a:p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32 bits</a:t>
            </a:r>
            <a:endParaRPr lang="ar-SA" altLang="en-US" sz="1800"/>
          </a:p>
        </p:txBody>
      </p:sp>
      <p:sp>
        <p:nvSpPr>
          <p:cNvPr id="26" name="TextBox 16"/>
          <p:cNvSpPr txBox="1">
            <a:spLocks noChangeArrowheads="1"/>
          </p:cNvSpPr>
          <p:nvPr/>
        </p:nvSpPr>
        <p:spPr bwMode="auto">
          <a:xfrm>
            <a:off x="107950" y="4221163"/>
            <a:ext cx="8856663" cy="258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f-function should be designed carefully to ensure that it generates efficient random numbers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Note that f-function takes the right half R</a:t>
            </a:r>
            <a:r>
              <a:rPr lang="en-US" altLang="en-US" sz="1400" dirty="0"/>
              <a:t>i−1 </a:t>
            </a:r>
            <a:r>
              <a:rPr lang="en-US" altLang="en-US" sz="1800" dirty="0"/>
              <a:t>of the output of the previous round and the current round key </a:t>
            </a:r>
            <a:r>
              <a:rPr lang="en-US" altLang="en-US" sz="1800" dirty="0" err="1"/>
              <a:t>k</a:t>
            </a:r>
            <a:r>
              <a:rPr lang="en-US" altLang="en-US" sz="1400" dirty="0" err="1"/>
              <a:t>i</a:t>
            </a:r>
            <a:r>
              <a:rPr lang="en-US" altLang="en-US" sz="1800" dirty="0"/>
              <a:t> as input.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output of the f -function is used as an XOR-mask (</a:t>
            </a:r>
            <a:r>
              <a:rPr lang="en-US" altLang="en-US" sz="1800" i="1" dirty="0"/>
              <a:t>key stream</a:t>
            </a:r>
            <a:r>
              <a:rPr lang="en-US" altLang="en-US" sz="1800" dirty="0"/>
              <a:t>) for encrypting the left half input bits L</a:t>
            </a:r>
            <a:r>
              <a:rPr lang="en-US" altLang="en-US" sz="1400" dirty="0"/>
              <a:t>i−1</a:t>
            </a:r>
            <a:r>
              <a:rPr lang="en-US" altLang="en-US" sz="1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33150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227"/>
    </mc:Choice>
    <mc:Fallback>
      <p:transition spd="slow" advTm="130227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092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1956" y="360016"/>
            <a:ext cx="47741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Structure of DES (The f –Function)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82833" y="1586472"/>
            <a:ext cx="4751388" cy="3000375"/>
          </a:xfrm>
          <a:prstGeom prst="rect">
            <a:avLst/>
          </a:prstGeom>
          <a:noFill/>
        </p:spPr>
        <p:txBody>
          <a:bodyPr rtlCol="1">
            <a:spAutoFit/>
          </a:bodyPr>
          <a:lstStyle/>
          <a:p>
            <a:pPr eaLnBrk="1" hangingPunct="1"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en-US" dirty="0"/>
              <a:t>Note that there are four main components of the f-function:</a:t>
            </a:r>
          </a:p>
          <a:p>
            <a:pPr marL="342900" indent="-342900" eaLnBrk="1" hangingPunct="1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dirty="0"/>
              <a:t>Expansion Box (E-box)</a:t>
            </a:r>
          </a:p>
          <a:p>
            <a:pPr marL="342900" indent="-342900" eaLnBrk="1" hangingPunct="1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dirty="0"/>
              <a:t>XOR operation</a:t>
            </a:r>
          </a:p>
          <a:p>
            <a:pPr marL="342900" indent="-342900" eaLnBrk="1" hangingPunct="1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dirty="0"/>
              <a:t>S-boxes</a:t>
            </a:r>
          </a:p>
          <a:p>
            <a:pPr marL="342900" indent="-342900" eaLnBrk="1" hangingPunct="1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dirty="0"/>
              <a:t>The permutation within the f-function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q"/>
              <a:defRPr/>
            </a:pPr>
            <a:endParaRPr lang="en-US" dirty="0"/>
          </a:p>
        </p:txBody>
      </p: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1196975"/>
            <a:ext cx="4608512" cy="554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Footer Placeholder 8"/>
          <p:cNvSpPr>
            <a:spLocks noGrp="1"/>
          </p:cNvSpPr>
          <p:nvPr>
            <p:ph type="ftr" sz="quarter" idx="11"/>
          </p:nvPr>
        </p:nvSpPr>
        <p:spPr bwMode="auto">
          <a:xfrm>
            <a:off x="34925" y="6381750"/>
            <a:ext cx="5616575" cy="4000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The presented figure is taken from the book: C. Paar and J. Pelzl. Understanding Cryptography</a:t>
            </a:r>
            <a:endParaRPr lang="fr-FR" altLang="en-US" sz="1000"/>
          </a:p>
        </p:txBody>
      </p:sp>
    </p:spTree>
    <p:extLst>
      <p:ext uri="{BB962C8B-B14F-4D97-AF65-F5344CB8AC3E}">
        <p14:creationId xmlns:p14="http://schemas.microsoft.com/office/powerpoint/2010/main" val="779997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2758"/>
    </mc:Choice>
    <mc:Fallback>
      <p:transition spd="slow" advTm="162758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092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1956" y="360016"/>
            <a:ext cx="47741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Structure of DES (The f –Function)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30" name="Footer Placeholder 8"/>
          <p:cNvSpPr>
            <a:spLocks noGrp="1"/>
          </p:cNvSpPr>
          <p:nvPr>
            <p:ph type="ftr" sz="quarter" idx="11"/>
          </p:nvPr>
        </p:nvSpPr>
        <p:spPr bwMode="auto">
          <a:xfrm>
            <a:off x="34925" y="6381750"/>
            <a:ext cx="5616575" cy="4000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The presented figure is taken from the book: C. Paar and J. Pelzl. Understanding Cryptography</a:t>
            </a:r>
            <a:endParaRPr lang="fr-FR" altLang="en-US" sz="1000"/>
          </a:p>
        </p:txBody>
      </p:sp>
      <p:sp>
        <p:nvSpPr>
          <p:cNvPr id="18" name="TextBox 17"/>
          <p:cNvSpPr txBox="1"/>
          <p:nvPr/>
        </p:nvSpPr>
        <p:spPr>
          <a:xfrm>
            <a:off x="107950" y="1390841"/>
            <a:ext cx="8856663" cy="2708434"/>
          </a:xfrm>
          <a:prstGeom prst="rect">
            <a:avLst/>
          </a:prstGeom>
          <a:noFill/>
        </p:spPr>
        <p:txBody>
          <a:bodyPr rtlCol="1">
            <a:spAutoFit/>
          </a:bodyPr>
          <a:lstStyle/>
          <a:p>
            <a:pPr eaLnBrk="1" hangingPunct="1"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en-US" dirty="0"/>
              <a:t>The major operations of the f-function can be described as follows:</a:t>
            </a:r>
            <a:endParaRPr lang="en-US" sz="800" dirty="0"/>
          </a:p>
          <a:p>
            <a:pPr marL="342900" indent="-342900" eaLnBrk="1" hangingPunct="1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dirty="0"/>
              <a:t>The 32-bit input is expanded to 48 bits, which can be done by partitioning the input into eight 4-bit blocks and by expanding each block to 6 bits</a:t>
            </a:r>
          </a:p>
          <a:p>
            <a:pPr eaLnBrk="1" hangingPunct="1">
              <a:defRPr/>
            </a:pPr>
            <a:endParaRPr lang="en-US" sz="800" dirty="0"/>
          </a:p>
          <a:p>
            <a:pPr eaLnBrk="1" hangingPunct="1">
              <a:lnSpc>
                <a:spcPct val="150000"/>
              </a:lnSpc>
              <a:defRPr/>
            </a:pPr>
            <a:r>
              <a:rPr lang="en-US" dirty="0"/>
              <a:t>This happens in the E-box, which can be considered a special type of permutation.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n-US" dirty="0"/>
              <a:t>It can be seen from the following figure, which presents an example for the bit swaps, that first block consists of the bits (1,2,3,4), the second one of (5,6,7,8), etc</a:t>
            </a: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3933825"/>
            <a:ext cx="6670675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34925" y="4076700"/>
            <a:ext cx="1657350" cy="3698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>
            <a:spAutoFit/>
          </a:bodyPr>
          <a:lstStyle/>
          <a:p>
            <a:pPr algn="ctr" eaLnBrk="1" hangingPunct="1">
              <a:defRPr/>
            </a:pPr>
            <a:r>
              <a:rPr lang="en-US" i="1" dirty="0"/>
              <a:t>bits positions</a:t>
            </a:r>
            <a:endParaRPr lang="ar-SA" i="1" dirty="0"/>
          </a:p>
        </p:txBody>
      </p:sp>
      <p:sp>
        <p:nvSpPr>
          <p:cNvPr id="21" name="TextBox 20"/>
          <p:cNvSpPr txBox="1"/>
          <p:nvPr/>
        </p:nvSpPr>
        <p:spPr>
          <a:xfrm>
            <a:off x="34925" y="5795963"/>
            <a:ext cx="1512888" cy="36988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>
            <a:spAutoFit/>
          </a:bodyPr>
          <a:lstStyle/>
          <a:p>
            <a:pPr algn="ctr" eaLnBrk="1" hangingPunct="1">
              <a:defRPr/>
            </a:pPr>
            <a:r>
              <a:rPr lang="en-US" i="1" dirty="0"/>
              <a:t>bits positions</a:t>
            </a:r>
            <a:endParaRPr lang="ar-SA" i="1" dirty="0"/>
          </a:p>
        </p:txBody>
      </p:sp>
    </p:spTree>
    <p:extLst>
      <p:ext uri="{BB962C8B-B14F-4D97-AF65-F5344CB8AC3E}">
        <p14:creationId xmlns:p14="http://schemas.microsoft.com/office/powerpoint/2010/main" val="1813079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4600"/>
    </mc:Choice>
    <mc:Fallback>
      <p:transition spd="slow" advTm="1146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092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1956" y="360016"/>
            <a:ext cx="47741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Structure of DES (The f –Function)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22" name="TextBox 8"/>
          <p:cNvSpPr txBox="1">
            <a:spLocks noChangeArrowheads="1"/>
          </p:cNvSpPr>
          <p:nvPr/>
        </p:nvSpPr>
        <p:spPr bwMode="auto">
          <a:xfrm>
            <a:off x="107950" y="1573721"/>
            <a:ext cx="8856663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following table shows that exactly 16 of the 32 input bits appear twice in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the output. 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 dirty="0"/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An input bit never appears twice in the same 6-bit output block.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endParaRPr lang="en-US" altLang="en-US" sz="1800" dirty="0"/>
          </a:p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Therefore, the expansion box increases the diffusion behavior of DES; certain input bits influence two different output locations.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 dirty="0"/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Then, the 48-bit result of the expansion process is </a:t>
            </a:r>
            <a:r>
              <a:rPr lang="en-US" altLang="en-US" sz="1800" dirty="0" err="1"/>
              <a:t>XORed</a:t>
            </a:r>
            <a:r>
              <a:rPr lang="en-US" altLang="en-US" sz="1800" dirty="0"/>
              <a:t> 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   with the round key </a:t>
            </a:r>
            <a:r>
              <a:rPr lang="en-US" altLang="en-US" sz="1800" dirty="0" err="1"/>
              <a:t>ki</a:t>
            </a:r>
            <a:r>
              <a:rPr lang="en-US" altLang="en-US" sz="1800" dirty="0"/>
              <a:t> (48-bits). The result will be eight blocks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   each one of them consists of 6 bits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 dirty="0"/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Next, the eight 6-bit blocks are fed into eight different 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    </a:t>
            </a:r>
            <a:r>
              <a:rPr lang="en-US" altLang="en-US" sz="1800" dirty="0" err="1"/>
              <a:t>substition</a:t>
            </a:r>
            <a:r>
              <a:rPr lang="en-US" altLang="en-US" sz="1800" dirty="0"/>
              <a:t> boxes (also called S-boxes)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referred to as </a:t>
            </a:r>
            <a:r>
              <a:rPr lang="en-US" altLang="en-US" sz="1800" i="1" dirty="0"/>
              <a:t>S-boxes.</a:t>
            </a:r>
            <a:endParaRPr lang="en-US" altLang="en-US" sz="1800" dirty="0"/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3838" y="3753358"/>
            <a:ext cx="2390775" cy="307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Footer Placeholder 8"/>
          <p:cNvSpPr>
            <a:spLocks noGrp="1"/>
          </p:cNvSpPr>
          <p:nvPr>
            <p:ph type="ftr" sz="quarter" idx="11"/>
          </p:nvPr>
        </p:nvSpPr>
        <p:spPr bwMode="auto">
          <a:xfrm>
            <a:off x="145150" y="6329987"/>
            <a:ext cx="5616575" cy="4000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The presented table is taken from the book: C. Paar and J. Pelzl. Understanding Cryptography</a:t>
            </a:r>
            <a:endParaRPr lang="fr-FR" altLang="en-US" sz="1000"/>
          </a:p>
        </p:txBody>
      </p:sp>
    </p:spTree>
    <p:extLst>
      <p:ext uri="{BB962C8B-B14F-4D97-AF65-F5344CB8AC3E}">
        <p14:creationId xmlns:p14="http://schemas.microsoft.com/office/powerpoint/2010/main" val="1348205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818"/>
    </mc:Choice>
    <mc:Fallback>
      <p:transition spd="slow" advTm="78818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092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1956" y="360016"/>
            <a:ext cx="47741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Structure of DES (The f –Function)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24" name="Footer Placeholder 8"/>
          <p:cNvSpPr>
            <a:spLocks noGrp="1"/>
          </p:cNvSpPr>
          <p:nvPr>
            <p:ph type="ftr" sz="quarter" idx="11"/>
          </p:nvPr>
        </p:nvSpPr>
        <p:spPr bwMode="auto">
          <a:xfrm>
            <a:off x="145150" y="6329987"/>
            <a:ext cx="5616575" cy="4000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The presented table is taken from the book: C. Paar and J. Pelzl. Understanding Cryptography</a:t>
            </a:r>
            <a:endParaRPr lang="fr-FR" altLang="en-US" sz="1000"/>
          </a:p>
        </p:txBody>
      </p:sp>
      <p:sp>
        <p:nvSpPr>
          <p:cNvPr id="2" name="Rectangle 1"/>
          <p:cNvSpPr/>
          <p:nvPr/>
        </p:nvSpPr>
        <p:spPr>
          <a:xfrm>
            <a:off x="65862" y="1549259"/>
            <a:ext cx="890543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dirty="0"/>
              <a:t>It is worth mentioning here that E-box provides the </a:t>
            </a:r>
            <a:r>
              <a:rPr lang="en-US" altLang="en-US" b="1" dirty="0"/>
              <a:t>diffusion</a:t>
            </a:r>
            <a:r>
              <a:rPr lang="en-US" altLang="en-US" dirty="0"/>
              <a:t> property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q"/>
            </a:pPr>
            <a:endParaRPr lang="en-US" altLang="en-US" dirty="0"/>
          </a:p>
          <a:p>
            <a:pPr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dirty="0"/>
              <a:t>It can be noticed that some bits are repeated twice in the </a:t>
            </a:r>
            <a:r>
              <a:rPr lang="en-US" altLang="en-US" dirty="0" err="1"/>
              <a:t>pleaintext</a:t>
            </a:r>
            <a:r>
              <a:rPr lang="en-US" altLang="en-US" dirty="0"/>
              <a:t> block (R</a:t>
            </a:r>
            <a:r>
              <a:rPr lang="en-US" altLang="en-US" sz="1400" dirty="0"/>
              <a:t>i-1</a:t>
            </a:r>
            <a:r>
              <a:rPr lang="en-US" altLang="en-US" dirty="0"/>
              <a:t>), while the other bits occur only once </a:t>
            </a:r>
          </a:p>
          <a:p>
            <a:pPr>
              <a:spcBef>
                <a:spcPct val="0"/>
              </a:spcBef>
            </a:pPr>
            <a:endParaRPr lang="en-US" altLang="en-US" dirty="0"/>
          </a:p>
          <a:p>
            <a:pPr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dirty="0"/>
              <a:t>In particular, 16 bits happen once, and 16 bits happen twice, so the total number of bits after the expansion </a:t>
            </a:r>
            <a:r>
              <a:rPr lang="en-US" altLang="en-US" dirty="0">
                <a:sym typeface="Wingdings" panose="05000000000000000000" pitchFamily="2" charset="2"/>
              </a:rPr>
              <a:t></a:t>
            </a:r>
            <a:r>
              <a:rPr lang="en-US" altLang="en-US" dirty="0"/>
              <a:t> 16 + (16+16) = 48 bits.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q"/>
            </a:pPr>
            <a:endParaRPr lang="en-US" altLang="en-US" dirty="0"/>
          </a:p>
          <a:p>
            <a:pPr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dirty="0"/>
              <a:t>By performing the expansion function, it can be ensured that if one bit flips (for example: bit in position N0. 1, this will change bits in different outputs locations).</a:t>
            </a:r>
          </a:p>
        </p:txBody>
      </p:sp>
    </p:spTree>
    <p:extLst>
      <p:ext uri="{BB962C8B-B14F-4D97-AF65-F5344CB8AC3E}">
        <p14:creationId xmlns:p14="http://schemas.microsoft.com/office/powerpoint/2010/main" val="11947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5838"/>
    </mc:Choice>
    <mc:Fallback>
      <p:transition spd="slow" advTm="125838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092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1956" y="360016"/>
            <a:ext cx="47741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Structure of DES (The f –Function)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24" name="Footer Placeholder 8"/>
          <p:cNvSpPr>
            <a:spLocks noGrp="1"/>
          </p:cNvSpPr>
          <p:nvPr>
            <p:ph type="ftr" sz="quarter" idx="11"/>
          </p:nvPr>
        </p:nvSpPr>
        <p:spPr bwMode="auto">
          <a:xfrm>
            <a:off x="145150" y="6329987"/>
            <a:ext cx="5616575" cy="4000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The presented table is taken from the book: C. Paar and J. Pelzl. Understanding Cryptography</a:t>
            </a:r>
            <a:endParaRPr lang="fr-FR" altLang="en-US" sz="1000"/>
          </a:p>
        </p:txBody>
      </p:sp>
      <p:sp>
        <p:nvSpPr>
          <p:cNvPr id="2" name="Rectangle 1"/>
          <p:cNvSpPr/>
          <p:nvPr/>
        </p:nvSpPr>
        <p:spPr>
          <a:xfrm>
            <a:off x="65862" y="1549259"/>
            <a:ext cx="89054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 typeface="Wingdings" panose="05000000000000000000" pitchFamily="2" charset="2"/>
              <a:buChar char="q"/>
            </a:pPr>
            <a:endParaRPr lang="en-US" altLang="en-US" dirty="0"/>
          </a:p>
          <a:p>
            <a:pPr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dirty="0"/>
              <a:t>At the next stage of the f-function, an XOR operation is performed between the sub key </a:t>
            </a:r>
            <a:r>
              <a:rPr lang="en-US" altLang="en-US" dirty="0" err="1"/>
              <a:t>k</a:t>
            </a:r>
            <a:r>
              <a:rPr lang="en-US" altLang="en-US" sz="1400" dirty="0" err="1"/>
              <a:t>i</a:t>
            </a:r>
            <a:r>
              <a:rPr lang="en-US" altLang="en-US" dirty="0"/>
              <a:t> bits and the expanded bits of R</a:t>
            </a:r>
            <a:r>
              <a:rPr lang="en-US" altLang="en-US" sz="1400" dirty="0"/>
              <a:t>i-1</a:t>
            </a:r>
            <a:r>
              <a:rPr lang="en-US" altLang="en-US" dirty="0"/>
              <a:t> (each of the two blocks contain 48 bits now)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q"/>
            </a:pPr>
            <a:endParaRPr lang="en-US" altLang="en-US" dirty="0"/>
          </a:p>
          <a:p>
            <a:pPr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dirty="0"/>
              <a:t>The result of the XOR operation is the input to the s-boxes (</a:t>
            </a:r>
            <a:r>
              <a:rPr lang="en-US" altLang="en-US" i="1" dirty="0"/>
              <a:t>48 bits distributed into eight 6-bits blocks</a:t>
            </a:r>
            <a:r>
              <a:rPr lang="en-US" altLang="en-US" dirty="0"/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3130722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085"/>
    </mc:Choice>
    <mc:Fallback>
      <p:transition spd="slow" advTm="26085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092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1956" y="360016"/>
            <a:ext cx="47741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Structure of DES (S-box)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8"/>
          <p:cNvSpPr txBox="1">
            <a:spLocks noChangeArrowheads="1"/>
          </p:cNvSpPr>
          <p:nvPr/>
        </p:nvSpPr>
        <p:spPr bwMode="auto">
          <a:xfrm>
            <a:off x="85725" y="1606551"/>
            <a:ext cx="8856663" cy="3694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S-boxes represent the heart of the DES algorithm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endParaRPr lang="en-US" altLang="en-US" sz="900" dirty="0"/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S-boxes provide an important property of cryptographic algorithm, which is the </a:t>
            </a:r>
            <a:r>
              <a:rPr lang="en-US" altLang="en-US" sz="1800" b="1" dirty="0"/>
              <a:t>confusion</a:t>
            </a:r>
            <a:r>
              <a:rPr lang="en-US" altLang="en-US" sz="1800" dirty="0"/>
              <a:t> property.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endParaRPr lang="en-US" altLang="en-US" sz="900" dirty="0"/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There are eight S-boxes (</a:t>
            </a:r>
            <a:r>
              <a:rPr lang="en-US" altLang="en-US" sz="1800" i="1" dirty="0"/>
              <a:t>also called </a:t>
            </a:r>
            <a:r>
              <a:rPr lang="en-US" altLang="en-US" sz="1800" i="1" dirty="0" err="1"/>
              <a:t>substition</a:t>
            </a:r>
            <a:r>
              <a:rPr lang="en-US" altLang="en-US" sz="1800" i="1" dirty="0"/>
              <a:t> boxes</a:t>
            </a:r>
            <a:r>
              <a:rPr lang="en-US" altLang="en-US" sz="1800" dirty="0"/>
              <a:t>) in DES cipher  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endParaRPr lang="en-US" altLang="en-US" sz="900" dirty="0"/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There is a block of 6-bits inputs to each Si box, and a block of 4-bits outputs.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endParaRPr lang="en-US" altLang="en-US" sz="900" dirty="0"/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Each S-box represents a lookup table that maps a 6-bit input to a 4-bit output.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endParaRPr lang="en-US" altLang="en-US" sz="900" dirty="0"/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Each S-box contains 2</a:t>
            </a:r>
            <a:r>
              <a:rPr lang="en-US" altLang="en-US" sz="1800" baseline="30000" dirty="0"/>
              <a:t>6</a:t>
            </a:r>
            <a:r>
              <a:rPr lang="en-US" altLang="en-US" sz="1800" dirty="0"/>
              <a:t> =64 entries, which are typically represented by a table with 16 columns and 4 rows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endParaRPr lang="en-US" altLang="en-US" sz="900" dirty="0"/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Each entry (data item) in a S-box is a 4-bit value. So, the input is a block of 6-bits and the output is a block of 4-bits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937793" y="5246383"/>
            <a:ext cx="1152525" cy="5762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r>
              <a:rPr lang="en-US" dirty="0">
                <a:solidFill>
                  <a:schemeClr val="tx1"/>
                </a:solidFill>
              </a:rPr>
              <a:t>S</a:t>
            </a:r>
            <a:r>
              <a:rPr lang="en-US" sz="1400" dirty="0">
                <a:solidFill>
                  <a:schemeClr val="tx1"/>
                </a:solidFill>
              </a:rPr>
              <a:t>i</a:t>
            </a:r>
            <a:endParaRPr lang="ar-SA" dirty="0">
              <a:solidFill>
                <a:schemeClr val="tx1"/>
              </a:solidFill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>
            <a:off x="4153693" y="5030483"/>
            <a:ext cx="0" cy="2159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4298155" y="5030483"/>
            <a:ext cx="0" cy="2159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4450555" y="5030483"/>
            <a:ext cx="0" cy="2159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602955" y="5030483"/>
            <a:ext cx="0" cy="2159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4755355" y="5030483"/>
            <a:ext cx="0" cy="2159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4907755" y="5030483"/>
            <a:ext cx="0" cy="2159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4298155" y="5822645"/>
            <a:ext cx="0" cy="2159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4450555" y="5822645"/>
            <a:ext cx="0" cy="2159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4602955" y="5822645"/>
            <a:ext cx="0" cy="2159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4755355" y="5822645"/>
            <a:ext cx="0" cy="2159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28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618"/>
    </mc:Choice>
    <mc:Fallback>
      <p:transition spd="slow" advTm="42618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092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1956" y="360016"/>
            <a:ext cx="47741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Structure of DES (S-box)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24" name="TextBox 8"/>
          <p:cNvSpPr txBox="1">
            <a:spLocks noChangeArrowheads="1"/>
          </p:cNvSpPr>
          <p:nvPr/>
        </p:nvSpPr>
        <p:spPr bwMode="auto">
          <a:xfrm>
            <a:off x="60324" y="1447473"/>
            <a:ext cx="8950325" cy="2723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most significant bit (MSB) and the least significant bit (LSB) of each 6-bit input select the row of the table, while the four inner bits select the column.</a:t>
            </a:r>
            <a:endParaRPr lang="en-US" altLang="en-US" sz="900" dirty="0"/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For example, consider the first S-box S</a:t>
            </a:r>
            <a:r>
              <a:rPr lang="en-US" altLang="en-US" sz="1400" dirty="0"/>
              <a:t>1</a:t>
            </a:r>
            <a:r>
              <a:rPr lang="en-US" altLang="en-US" sz="1800" dirty="0"/>
              <a:t> below, The S-box input b = (100101)</a:t>
            </a:r>
            <a:r>
              <a:rPr lang="en-US" altLang="en-US" sz="1200" dirty="0"/>
              <a:t>2</a:t>
            </a:r>
            <a:r>
              <a:rPr lang="en-US" altLang="en-US" sz="1800" dirty="0"/>
              <a:t> indicates the row 11</a:t>
            </a:r>
            <a:r>
              <a:rPr lang="en-US" altLang="en-US" sz="1800" baseline="-25000" dirty="0"/>
              <a:t>2</a:t>
            </a:r>
            <a:r>
              <a:rPr lang="en-US" altLang="en-US" sz="1800" dirty="0"/>
              <a:t> = 3 (</a:t>
            </a:r>
            <a:r>
              <a:rPr lang="en-US" altLang="en-US" sz="1800" i="1" dirty="0"/>
              <a:t>i.e., fourth row, numbering starts with 00</a:t>
            </a:r>
            <a:r>
              <a:rPr lang="en-US" altLang="en-US" sz="1800" i="1" baseline="-25000" dirty="0"/>
              <a:t>2</a:t>
            </a:r>
            <a:r>
              <a:rPr lang="en-US" altLang="en-US" sz="1800" dirty="0"/>
              <a:t>),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   The column 0010</a:t>
            </a:r>
            <a:r>
              <a:rPr lang="en-US" altLang="en-US" sz="1800" i="1" baseline="-25000" dirty="0"/>
              <a:t>2</a:t>
            </a:r>
            <a:r>
              <a:rPr lang="en-US" altLang="en-US" sz="1800" dirty="0"/>
              <a:t> = 2 (</a:t>
            </a:r>
            <a:r>
              <a:rPr lang="en-US" altLang="en-US" sz="1800" i="1" dirty="0"/>
              <a:t>i.e., the third column</a:t>
            </a:r>
            <a:r>
              <a:rPr lang="en-US" altLang="en-US" sz="1800" dirty="0"/>
              <a:t>).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900" dirty="0"/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 Therefore, if the input b is fed into S-box S</a:t>
            </a:r>
            <a:r>
              <a:rPr lang="en-US" altLang="en-US" sz="1400" dirty="0"/>
              <a:t>1</a:t>
            </a:r>
            <a:r>
              <a:rPr lang="en-US" altLang="en-US" sz="1800" dirty="0"/>
              <a:t>, the output of S</a:t>
            </a:r>
            <a:r>
              <a:rPr lang="en-US" altLang="en-US" sz="1400" dirty="0"/>
              <a:t>1</a:t>
            </a:r>
            <a:r>
              <a:rPr lang="en-US" altLang="en-US" sz="1800" dirty="0"/>
              <a:t>(37 = 100101</a:t>
            </a:r>
            <a:r>
              <a:rPr lang="en-US" altLang="en-US" sz="1800" i="1" baseline="-25000" dirty="0"/>
              <a:t>2</a:t>
            </a:r>
            <a:r>
              <a:rPr lang="en-US" altLang="en-US" sz="1800" dirty="0"/>
              <a:t>) = </a:t>
            </a:r>
            <a:r>
              <a:rPr lang="en-US" altLang="en-US" sz="1800" b="1" dirty="0"/>
              <a:t>8</a:t>
            </a:r>
            <a:r>
              <a:rPr lang="en-US" altLang="en-US" sz="1800" dirty="0"/>
              <a:t> =                                                 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        </a:t>
            </a:r>
            <a:r>
              <a:rPr lang="en-US" altLang="en-US" sz="1800" b="1" dirty="0"/>
              <a:t>1000</a:t>
            </a:r>
            <a:r>
              <a:rPr lang="en-US" altLang="en-US" sz="1800" b="1" i="1" baseline="-25000" dirty="0"/>
              <a:t>2</a:t>
            </a:r>
            <a:r>
              <a:rPr lang="en-US" altLang="en-US" sz="1800" b="1" dirty="0"/>
              <a:t>.</a:t>
            </a: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5075238"/>
            <a:ext cx="65436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TextBox 10"/>
          <p:cNvSpPr txBox="1">
            <a:spLocks noChangeArrowheads="1"/>
          </p:cNvSpPr>
          <p:nvPr/>
        </p:nvSpPr>
        <p:spPr bwMode="auto">
          <a:xfrm>
            <a:off x="6804025" y="5192713"/>
            <a:ext cx="2232025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i="1"/>
              <a:t>Notice that all numbers are presented in decimal system to shortcut the text </a:t>
            </a:r>
            <a:endParaRPr lang="ar-SA" altLang="en-US" sz="1800" i="1"/>
          </a:p>
        </p:txBody>
      </p:sp>
      <p:graphicFrame>
        <p:nvGraphicFramePr>
          <p:cNvPr id="33" name="Table 32"/>
          <p:cNvGraphicFramePr>
            <a:graphicFrameLocks noGrp="1"/>
          </p:cNvGraphicFramePr>
          <p:nvPr/>
        </p:nvGraphicFramePr>
        <p:xfrm>
          <a:off x="3492499" y="4425950"/>
          <a:ext cx="2111376" cy="37147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518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1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18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518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518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518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1475"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</a:t>
                      </a:r>
                      <a:endParaRPr lang="ar-SA" sz="1800" b="1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1417" marR="91417" marT="45798" marB="45798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lang="ar-SA" sz="1800" b="1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1417" marR="91417" marT="45798" marB="45798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</a:t>
                      </a:r>
                      <a:endParaRPr lang="ar-SA" sz="1800" b="1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1417" marR="91417" marT="45798" marB="45798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lang="ar-SA" sz="1800" b="1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1417" marR="91417" marT="45798" marB="45798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lang="ar-SA" sz="1800" b="1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1417" marR="91417" marT="45798" marB="45798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</a:t>
                      </a:r>
                      <a:endParaRPr lang="ar-SA" sz="1800" b="1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1417" marR="91417" marT="45798" marB="4579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4" name="TextBox 14"/>
          <p:cNvSpPr txBox="1">
            <a:spLocks noChangeArrowheads="1"/>
          </p:cNvSpPr>
          <p:nvPr/>
        </p:nvSpPr>
        <p:spPr bwMode="auto">
          <a:xfrm>
            <a:off x="4140200" y="4129088"/>
            <a:ext cx="5762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raw</a:t>
            </a:r>
            <a:endParaRPr lang="ar-SA" altLang="en-US" sz="1400"/>
          </a:p>
        </p:txBody>
      </p:sp>
      <p:cxnSp>
        <p:nvCxnSpPr>
          <p:cNvPr id="35" name="Elbow Connector 34"/>
          <p:cNvCxnSpPr>
            <a:stCxn id="34" idx="3"/>
          </p:cNvCxnSpPr>
          <p:nvPr/>
        </p:nvCxnSpPr>
        <p:spPr>
          <a:xfrm>
            <a:off x="4716463" y="4283075"/>
            <a:ext cx="719137" cy="153988"/>
          </a:xfrm>
          <a:prstGeom prst="bentConnector3">
            <a:avLst>
              <a:gd name="adj1" fmla="val 97129"/>
            </a:avLst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Elbow Connector 35"/>
          <p:cNvCxnSpPr/>
          <p:nvPr/>
        </p:nvCxnSpPr>
        <p:spPr>
          <a:xfrm rot="10800000" flipV="1">
            <a:off x="3635375" y="4292600"/>
            <a:ext cx="576263" cy="144463"/>
          </a:xfrm>
          <a:prstGeom prst="bentConnector3">
            <a:avLst>
              <a:gd name="adj1" fmla="val 97456"/>
            </a:avLst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7" name="TextBox 31"/>
          <p:cNvSpPr txBox="1">
            <a:spLocks noChangeArrowheads="1"/>
          </p:cNvSpPr>
          <p:nvPr/>
        </p:nvSpPr>
        <p:spPr bwMode="auto">
          <a:xfrm>
            <a:off x="4067175" y="4868863"/>
            <a:ext cx="9366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Column</a:t>
            </a:r>
            <a:endParaRPr lang="ar-SA" altLang="en-US" sz="1400"/>
          </a:p>
        </p:txBody>
      </p:sp>
      <p:sp>
        <p:nvSpPr>
          <p:cNvPr id="38" name="Left Brace 37"/>
          <p:cNvSpPr/>
          <p:nvPr/>
        </p:nvSpPr>
        <p:spPr>
          <a:xfrm rot="16200000">
            <a:off x="4464050" y="4329113"/>
            <a:ext cx="144463" cy="1081087"/>
          </a:xfrm>
          <a:prstGeom prst="lef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718012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4971"/>
    </mc:Choice>
    <mc:Fallback>
      <p:transition spd="slow" advTm="144971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092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1956" y="360016"/>
            <a:ext cx="47741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Structure of DES (S-box)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21" name="TextBox 8"/>
          <p:cNvSpPr txBox="1">
            <a:spLocks noChangeArrowheads="1"/>
          </p:cNvSpPr>
          <p:nvPr/>
        </p:nvSpPr>
        <p:spPr bwMode="auto">
          <a:xfrm>
            <a:off x="107950" y="1595565"/>
            <a:ext cx="8856663" cy="877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According to the previous illustration of S-boxes, you may have all inputs 0</a:t>
            </a:r>
            <a:r>
              <a:rPr lang="en-US" altLang="en-US" sz="1600" dirty="0"/>
              <a:t>s and then you get the 4-bits output  1110 , Such that: </a:t>
            </a:r>
            <a:endParaRPr lang="en-US" altLang="en-US" sz="1800" dirty="0"/>
          </a:p>
        </p:txBody>
      </p:sp>
      <p:sp>
        <p:nvSpPr>
          <p:cNvPr id="22" name="Rectangle 21"/>
          <p:cNvSpPr/>
          <p:nvPr/>
        </p:nvSpPr>
        <p:spPr>
          <a:xfrm>
            <a:off x="3419475" y="3108452"/>
            <a:ext cx="1152525" cy="5746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r>
              <a:rPr lang="en-US" dirty="0">
                <a:solidFill>
                  <a:schemeClr val="tx1"/>
                </a:solidFill>
              </a:rPr>
              <a:t>S</a:t>
            </a:r>
            <a:r>
              <a:rPr lang="en-US" sz="1400" dirty="0">
                <a:solidFill>
                  <a:schemeClr val="tx1"/>
                </a:solidFill>
              </a:rPr>
              <a:t>i</a:t>
            </a:r>
            <a:endParaRPr lang="ar-SA" dirty="0">
              <a:solidFill>
                <a:schemeClr val="tx1"/>
              </a:solidFill>
            </a:endParaRPr>
          </a:p>
        </p:txBody>
      </p:sp>
      <p:cxnSp>
        <p:nvCxnSpPr>
          <p:cNvPr id="23" name="Straight Connector 22"/>
          <p:cNvCxnSpPr/>
          <p:nvPr/>
        </p:nvCxnSpPr>
        <p:spPr>
          <a:xfrm>
            <a:off x="3635375" y="2892552"/>
            <a:ext cx="0" cy="2159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3779838" y="2892552"/>
            <a:ext cx="0" cy="2159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3932238" y="2892552"/>
            <a:ext cx="0" cy="2159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4084638" y="2892552"/>
            <a:ext cx="0" cy="2159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4237038" y="2892552"/>
            <a:ext cx="0" cy="2159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4389438" y="2892552"/>
            <a:ext cx="0" cy="2159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3779838" y="3683127"/>
            <a:ext cx="0" cy="2174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3924300" y="3683127"/>
            <a:ext cx="0" cy="2174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4140200" y="3683127"/>
            <a:ext cx="0" cy="2174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4356100" y="3683127"/>
            <a:ext cx="0" cy="2174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2" name="TextBox 18"/>
          <p:cNvSpPr txBox="1">
            <a:spLocks noChangeArrowheads="1"/>
          </p:cNvSpPr>
          <p:nvPr/>
        </p:nvSpPr>
        <p:spPr bwMode="auto">
          <a:xfrm>
            <a:off x="3276600" y="2594102"/>
            <a:ext cx="14398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0 0 0 0 0 0</a:t>
            </a:r>
            <a:endParaRPr lang="ar-SA" altLang="en-US" sz="1800"/>
          </a:p>
        </p:txBody>
      </p:sp>
      <p:sp>
        <p:nvSpPr>
          <p:cNvPr id="43" name="TextBox 19"/>
          <p:cNvSpPr txBox="1">
            <a:spLocks noChangeArrowheads="1"/>
          </p:cNvSpPr>
          <p:nvPr/>
        </p:nvSpPr>
        <p:spPr bwMode="auto">
          <a:xfrm>
            <a:off x="3348038" y="3827590"/>
            <a:ext cx="14398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1 1 1 0 </a:t>
            </a:r>
            <a:endParaRPr lang="ar-SA" altLang="en-US" sz="1800"/>
          </a:p>
        </p:txBody>
      </p:sp>
      <p:sp>
        <p:nvSpPr>
          <p:cNvPr id="44" name="TextBox 20"/>
          <p:cNvSpPr txBox="1">
            <a:spLocks noChangeArrowheads="1"/>
          </p:cNvSpPr>
          <p:nvPr/>
        </p:nvSpPr>
        <p:spPr bwMode="auto">
          <a:xfrm>
            <a:off x="107950" y="4552188"/>
            <a:ext cx="8856663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So, if the input is </a:t>
            </a:r>
            <a:r>
              <a:rPr lang="en-US" altLang="en-US" sz="1800" i="1" dirty="0"/>
              <a:t>1 1 1 1 1 1 , the output will be 1 1 0 1  = 13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i="1" dirty="0"/>
              <a:t>Question: is there any rule behind this </a:t>
            </a:r>
            <a:r>
              <a:rPr lang="en-US" altLang="en-US" sz="1800" i="1" dirty="0" err="1"/>
              <a:t>behaviour</a:t>
            </a:r>
            <a:endParaRPr lang="en-US" altLang="en-US" sz="1800" i="1" dirty="0"/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i="1" dirty="0"/>
              <a:t>Answer: No!!  The rule is the table itself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i="1" dirty="0"/>
              <a:t>The following slides list all S-boxes in DES algorithm</a:t>
            </a:r>
          </a:p>
        </p:txBody>
      </p:sp>
      <p:graphicFrame>
        <p:nvGraphicFramePr>
          <p:cNvPr id="45" name="Table 44"/>
          <p:cNvGraphicFramePr>
            <a:graphicFrameLocks noGrp="1"/>
          </p:cNvGraphicFramePr>
          <p:nvPr/>
        </p:nvGraphicFramePr>
        <p:xfrm>
          <a:off x="7235825" y="4149725"/>
          <a:ext cx="1368425" cy="2530475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1368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933"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/>
                        <a:t>1100</a:t>
                      </a:r>
                      <a:endParaRPr lang="ar-SA" sz="1800" dirty="0"/>
                    </a:p>
                  </a:txBody>
                  <a:tcPr marL="91458" marR="91458" marT="45731" marB="45731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852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/>
                        <a:t>0110</a:t>
                      </a:r>
                      <a:endParaRPr lang="ar-SA" sz="1800" dirty="0"/>
                    </a:p>
                  </a:txBody>
                  <a:tcPr marL="91458" marR="91458" marT="45731" marB="4573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933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/>
                        <a:t>1100</a:t>
                      </a:r>
                      <a:endParaRPr lang="ar-SA" sz="1800" dirty="0"/>
                    </a:p>
                  </a:txBody>
                  <a:tcPr marL="91458" marR="91458" marT="45731" marB="4573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1824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/>
                        <a:t>.</a:t>
                      </a:r>
                    </a:p>
                    <a:p>
                      <a:pPr algn="ctr" rtl="1"/>
                      <a:r>
                        <a:rPr lang="en-US" sz="1800" dirty="0"/>
                        <a:t>.</a:t>
                      </a:r>
                    </a:p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en-US" sz="1800" dirty="0"/>
                        <a:t>.</a:t>
                      </a:r>
                      <a:endParaRPr lang="ar-SA" sz="1800" dirty="0"/>
                    </a:p>
                  </a:txBody>
                  <a:tcPr marL="91458" marR="91458" marT="45731" marB="4573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933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/>
                        <a:t>1111</a:t>
                      </a:r>
                      <a:endParaRPr lang="ar-SA" sz="1800" dirty="0"/>
                    </a:p>
                  </a:txBody>
                  <a:tcPr marL="91458" marR="91458" marT="45731" marB="45731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6" name="TextBox 22"/>
          <p:cNvSpPr txBox="1">
            <a:spLocks noChangeArrowheads="1"/>
          </p:cNvSpPr>
          <p:nvPr/>
        </p:nvSpPr>
        <p:spPr bwMode="auto">
          <a:xfrm>
            <a:off x="6732588" y="4076700"/>
            <a:ext cx="503237" cy="260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0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1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en-US" altLang="en-US" sz="100"/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2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.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.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ar-SA" altLang="en-US" sz="1800"/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.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63</a:t>
            </a:r>
          </a:p>
        </p:txBody>
      </p:sp>
    </p:spTree>
    <p:extLst>
      <p:ext uri="{BB962C8B-B14F-4D97-AF65-F5344CB8AC3E}">
        <p14:creationId xmlns:p14="http://schemas.microsoft.com/office/powerpoint/2010/main" val="3218418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367"/>
    </mc:Choice>
    <mc:Fallback>
      <p:transition spd="slow" advTm="39367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092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1956" y="360016"/>
            <a:ext cx="47741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Structure of DES (S-box)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21" name="TextBox 8"/>
          <p:cNvSpPr txBox="1">
            <a:spLocks noChangeArrowheads="1"/>
          </p:cNvSpPr>
          <p:nvPr/>
        </p:nvSpPr>
        <p:spPr bwMode="auto">
          <a:xfrm>
            <a:off x="130614" y="2029179"/>
            <a:ext cx="8856663" cy="3365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S-boxes were carefully designed to also thwart advanced mathematical</a:t>
            </a:r>
          </a:p>
          <a:p>
            <a:pPr algn="l" rtl="0"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en-US" sz="1800" dirty="0"/>
              <a:t>attacks, namely, the </a:t>
            </a:r>
            <a:r>
              <a:rPr lang="en-US" altLang="en-US" sz="1800" i="1" dirty="0"/>
              <a:t>differential cryptanalysis. </a:t>
            </a:r>
          </a:p>
          <a:p>
            <a:pPr algn="l" rtl="0"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endParaRPr lang="en-US" altLang="en-US" sz="1800" i="1" dirty="0"/>
          </a:p>
          <a:p>
            <a:pPr algn="l" rtl="0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differential cryptanalysis attack was first discovered (publically) in the research community in 1990.</a:t>
            </a:r>
          </a:p>
          <a:p>
            <a:pPr algn="l" rtl="0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endParaRPr lang="en-US" altLang="en-US" sz="1800" dirty="0"/>
          </a:p>
          <a:p>
            <a:pPr algn="l" rtl="0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At that time IBM claimed that they have knowledge about this attack since developing DES algorithm</a:t>
            </a:r>
            <a:endParaRPr lang="ar-SA" altLang="en-US" sz="1800" dirty="0"/>
          </a:p>
        </p:txBody>
      </p:sp>
    </p:spTree>
    <p:extLst>
      <p:ext uri="{BB962C8B-B14F-4D97-AF65-F5344CB8AC3E}">
        <p14:creationId xmlns:p14="http://schemas.microsoft.com/office/powerpoint/2010/main" val="1404147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1055"/>
    </mc:Choice>
    <mc:Fallback>
      <p:transition spd="slow" advTm="151055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092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1956" y="360016"/>
            <a:ext cx="47741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Structure of DES (S-box)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21" name="TextBox 8"/>
          <p:cNvSpPr txBox="1">
            <a:spLocks noChangeArrowheads="1"/>
          </p:cNvSpPr>
          <p:nvPr/>
        </p:nvSpPr>
        <p:spPr bwMode="auto">
          <a:xfrm>
            <a:off x="130614" y="2029179"/>
            <a:ext cx="8856663" cy="3365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S-boxes were carefully designed to also thwart advanced mathematical</a:t>
            </a:r>
          </a:p>
          <a:p>
            <a:pPr algn="l" rtl="0"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en-US" sz="1800" dirty="0"/>
              <a:t>attacks, namely, the </a:t>
            </a:r>
            <a:r>
              <a:rPr lang="en-US" altLang="en-US" sz="1800" i="1" dirty="0"/>
              <a:t>differential cryptanalysis. </a:t>
            </a:r>
          </a:p>
          <a:p>
            <a:pPr algn="l" rtl="0"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endParaRPr lang="en-US" altLang="en-US" sz="1800" i="1" dirty="0"/>
          </a:p>
          <a:p>
            <a:pPr algn="l" rtl="0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differential cryptanalysis attack was first discovered (publically) in the research community in 1990.</a:t>
            </a:r>
          </a:p>
          <a:p>
            <a:pPr algn="l" rtl="0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endParaRPr lang="en-US" altLang="en-US" sz="1800" dirty="0"/>
          </a:p>
          <a:p>
            <a:pPr algn="l" rtl="0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At that time IBM claimed that they have knowledge about this attack since developing DES algorithm</a:t>
            </a:r>
            <a:endParaRPr lang="ar-SA" altLang="en-US" sz="1800" dirty="0"/>
          </a:p>
        </p:txBody>
      </p:sp>
    </p:spTree>
    <p:extLst>
      <p:ext uri="{BB962C8B-B14F-4D97-AF65-F5344CB8AC3E}">
        <p14:creationId xmlns:p14="http://schemas.microsoft.com/office/powerpoint/2010/main" val="38736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75"/>
    </mc:Choice>
    <mc:Fallback>
      <p:transition spd="slow" advTm="4375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092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1956" y="360016"/>
            <a:ext cx="47741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Structure of DES (S-box)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23"/>
          <p:cNvSpPr txBox="1">
            <a:spLocks noChangeArrowheads="1"/>
          </p:cNvSpPr>
          <p:nvPr/>
        </p:nvSpPr>
        <p:spPr bwMode="auto">
          <a:xfrm>
            <a:off x="117094" y="1685290"/>
            <a:ext cx="89281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At the final stage of the f-function the 32-bit output is permuted bitwise according to the </a:t>
            </a:r>
            <a:r>
              <a:rPr lang="en-US" altLang="en-US" sz="1800" i="1" dirty="0"/>
              <a:t>P permutation</a:t>
            </a:r>
            <a:r>
              <a:rPr lang="en-US" altLang="en-US" sz="1800" dirty="0"/>
              <a:t>, which is given in the following table</a:t>
            </a:r>
            <a:endParaRPr lang="ar-SA" altLang="en-US" sz="1800" dirty="0"/>
          </a:p>
        </p:txBody>
      </p:sp>
      <p:sp>
        <p:nvSpPr>
          <p:cNvPr id="18" name="TextBox 3"/>
          <p:cNvSpPr txBox="1">
            <a:spLocks noChangeArrowheads="1"/>
          </p:cNvSpPr>
          <p:nvPr/>
        </p:nvSpPr>
        <p:spPr bwMode="auto">
          <a:xfrm>
            <a:off x="9144" y="4352290"/>
            <a:ext cx="9036050" cy="170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/>
              <a:t>Unlike the initial permutation IP and its inverse IP</a:t>
            </a:r>
            <a:r>
              <a:rPr lang="en-US" altLang="en-US" sz="1800" baseline="30000"/>
              <a:t>−1</a:t>
            </a:r>
            <a:r>
              <a:rPr lang="en-US" altLang="en-US" sz="1800"/>
              <a:t>, the permutation P  in the f-function introduces diffusion because the four output bits of each S-box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are permuted in such a way that they affect several different S-boxes in the following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round. </a:t>
            </a: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557" y="2569528"/>
            <a:ext cx="323850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0198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625"/>
    </mc:Choice>
    <mc:Fallback>
      <p:transition spd="slow" advTm="22625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092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12127" y="457855"/>
            <a:ext cx="4774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Key Schedule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20" name="TextBox 3"/>
          <p:cNvSpPr txBox="1">
            <a:spLocks noChangeArrowheads="1"/>
          </p:cNvSpPr>
          <p:nvPr/>
        </p:nvSpPr>
        <p:spPr bwMode="auto">
          <a:xfrm>
            <a:off x="60599" y="1384541"/>
            <a:ext cx="9036050" cy="258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major objective of the key schedule component is to derive 16 round keys </a:t>
            </a:r>
            <a:r>
              <a:rPr lang="en-US" altLang="en-US" sz="1800" dirty="0" err="1"/>
              <a:t>k</a:t>
            </a:r>
            <a:r>
              <a:rPr lang="en-US" altLang="en-US" sz="1400" dirty="0" err="1"/>
              <a:t>i</a:t>
            </a:r>
            <a:r>
              <a:rPr lang="en-US" altLang="en-US" sz="1800" dirty="0"/>
              <a:t>, each consisting of 48 bits, from the original 56-bit key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round key is also called sub-key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actual key length of DES is 56 bits not 64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64-bit key is first reduced to 56 bits by ignoring every eighth bit, which is called the odd parity bit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7575" y="3716338"/>
            <a:ext cx="5553075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TextBox 6"/>
          <p:cNvSpPr txBox="1">
            <a:spLocks noChangeArrowheads="1"/>
          </p:cNvSpPr>
          <p:nvPr/>
        </p:nvSpPr>
        <p:spPr bwMode="auto">
          <a:xfrm>
            <a:off x="395288" y="5373688"/>
            <a:ext cx="1584325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Notice the location of the parity bit</a:t>
            </a:r>
            <a:endParaRPr lang="ar-SA" altLang="en-US" sz="1800"/>
          </a:p>
        </p:txBody>
      </p:sp>
      <p:cxnSp>
        <p:nvCxnSpPr>
          <p:cNvPr id="23" name="Curved Connector 22"/>
          <p:cNvCxnSpPr/>
          <p:nvPr/>
        </p:nvCxnSpPr>
        <p:spPr>
          <a:xfrm flipV="1">
            <a:off x="2051050" y="5157788"/>
            <a:ext cx="2089150" cy="647700"/>
          </a:xfrm>
          <a:prstGeom prst="curvedConnector3">
            <a:avLst>
              <a:gd name="adj1" fmla="val 100108"/>
            </a:avLst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Curved Connector 23"/>
          <p:cNvCxnSpPr/>
          <p:nvPr/>
        </p:nvCxnSpPr>
        <p:spPr>
          <a:xfrm flipV="1">
            <a:off x="1835150" y="5084763"/>
            <a:ext cx="5545138" cy="1081087"/>
          </a:xfrm>
          <a:prstGeom prst="curvedConnector3">
            <a:avLst>
              <a:gd name="adj1" fmla="val 100665"/>
            </a:avLst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4766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685"/>
    </mc:Choice>
    <mc:Fallback>
      <p:transition spd="slow" advTm="44685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092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12127" y="457855"/>
            <a:ext cx="4774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Key Schedule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8" name="TextBox 3"/>
          <p:cNvSpPr txBox="1">
            <a:spLocks noChangeArrowheads="1"/>
          </p:cNvSpPr>
          <p:nvPr/>
        </p:nvSpPr>
        <p:spPr bwMode="auto">
          <a:xfrm>
            <a:off x="85725" y="1498056"/>
            <a:ext cx="54356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following figure shows the different building blocks of key schedule in DES algorithm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endParaRPr lang="en-US" altLang="en-US" sz="1800" dirty="0"/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PC-1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endParaRPr lang="en-US" altLang="en-US" sz="1800" dirty="0"/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Rotation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endParaRPr lang="en-US" altLang="en-US" sz="1800" dirty="0"/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PC-2</a:t>
            </a: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1196975"/>
            <a:ext cx="3887787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Footer Placeholder 8"/>
          <p:cNvSpPr>
            <a:spLocks noGrp="1"/>
          </p:cNvSpPr>
          <p:nvPr>
            <p:ph type="ftr" sz="quarter" idx="11"/>
          </p:nvPr>
        </p:nvSpPr>
        <p:spPr bwMode="auto">
          <a:xfrm>
            <a:off x="34925" y="6413500"/>
            <a:ext cx="4249738" cy="4000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The presented figure is taken from the book: C. Paar and J. Pelzl. Understanding Cryptography</a:t>
            </a:r>
            <a:endParaRPr lang="fr-FR" altLang="en-US" sz="1000"/>
          </a:p>
        </p:txBody>
      </p:sp>
    </p:spTree>
    <p:extLst>
      <p:ext uri="{BB962C8B-B14F-4D97-AF65-F5344CB8AC3E}">
        <p14:creationId xmlns:p14="http://schemas.microsoft.com/office/powerpoint/2010/main" val="4193381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87"/>
    </mc:Choice>
    <mc:Fallback>
      <p:transition spd="slow" advTm="100087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092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12127" y="457855"/>
            <a:ext cx="4774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Key Schedule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3"/>
          <p:cNvSpPr txBox="1">
            <a:spLocks noChangeArrowheads="1"/>
          </p:cNvSpPr>
          <p:nvPr/>
        </p:nvSpPr>
        <p:spPr bwMode="auto">
          <a:xfrm>
            <a:off x="-36513" y="1372310"/>
            <a:ext cx="9036050" cy="295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How to compute the 16 sub keys for all encryption rounds?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Key schedule consists of simple operations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endParaRPr lang="en-US" altLang="en-US" sz="800" dirty="0"/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PC-1 : Stands for permuted choice one. In this initial permutation, the key length is reduced to 56 bits by stripping the parity (eight) bits.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endParaRPr lang="en-US" altLang="en-US" sz="800" dirty="0"/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exact bit permutations (connections) that are realized by PC−1 are given in the following table</a:t>
            </a: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9900" y="3878263"/>
            <a:ext cx="3124200" cy="279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Footer Placeholder 8"/>
          <p:cNvSpPr>
            <a:spLocks noGrp="1"/>
          </p:cNvSpPr>
          <p:nvPr>
            <p:ph type="ftr" sz="quarter" idx="11"/>
          </p:nvPr>
        </p:nvSpPr>
        <p:spPr bwMode="auto">
          <a:xfrm>
            <a:off x="-36513" y="6165850"/>
            <a:ext cx="3095626" cy="4000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The presented tables is taken from the book: C. Paar and J. Pelzl. Understanding Cryptography</a:t>
            </a:r>
            <a:endParaRPr lang="fr-FR" altLang="en-US" sz="1000"/>
          </a:p>
        </p:txBody>
      </p:sp>
    </p:spTree>
    <p:extLst>
      <p:ext uri="{BB962C8B-B14F-4D97-AF65-F5344CB8AC3E}">
        <p14:creationId xmlns:p14="http://schemas.microsoft.com/office/powerpoint/2010/main" val="1940789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200"/>
    </mc:Choice>
    <mc:Fallback>
      <p:transition spd="slow" advTm="12200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092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12127" y="457855"/>
            <a:ext cx="4774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Key Schedule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3"/>
          <p:cNvSpPr txBox="1">
            <a:spLocks noChangeArrowheads="1"/>
          </p:cNvSpPr>
          <p:nvPr/>
        </p:nvSpPr>
        <p:spPr bwMode="auto">
          <a:xfrm>
            <a:off x="85725" y="1675085"/>
            <a:ext cx="9036050" cy="2806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en-US" sz="1800" dirty="0"/>
              <a:t>After PC-1 step, the resulting 56-bit key is split into two halves C</a:t>
            </a:r>
            <a:r>
              <a:rPr lang="en-US" sz="1400" dirty="0"/>
              <a:t>0</a:t>
            </a:r>
            <a:r>
              <a:rPr lang="en-US" sz="1800" dirty="0"/>
              <a:t> and D</a:t>
            </a:r>
            <a:r>
              <a:rPr lang="en-US" sz="1400" dirty="0"/>
              <a:t>0</a:t>
            </a:r>
            <a:r>
              <a:rPr lang="en-US" sz="1800" dirty="0"/>
              <a:t>, and the actual key schedule starts.</a:t>
            </a:r>
          </a:p>
          <a:p>
            <a:pPr algn="l" rtl="0"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en-US" sz="1800" dirty="0"/>
              <a:t>The two 28-bit halves are shifted (rotated) left by </a:t>
            </a:r>
            <a:r>
              <a:rPr lang="en-US" sz="1800" b="1" dirty="0"/>
              <a:t>one</a:t>
            </a:r>
            <a:r>
              <a:rPr lang="en-US" sz="1800" dirty="0"/>
              <a:t> or </a:t>
            </a:r>
            <a:r>
              <a:rPr lang="en-US" sz="1800" b="1" dirty="0"/>
              <a:t>two</a:t>
            </a:r>
            <a:r>
              <a:rPr lang="en-US" sz="1800" dirty="0"/>
              <a:t> bit positions depending on the round No. </a:t>
            </a:r>
            <a:r>
              <a:rPr lang="en-US" sz="1800" i="1" dirty="0" err="1"/>
              <a:t>i</a:t>
            </a:r>
            <a:r>
              <a:rPr lang="en-US" sz="1800" i="1" dirty="0"/>
              <a:t> </a:t>
            </a:r>
            <a:r>
              <a:rPr lang="en-US" sz="1800" dirty="0"/>
              <a:t>according to the following rules:</a:t>
            </a:r>
            <a:endParaRPr lang="en-US" sz="800" dirty="0"/>
          </a:p>
          <a:p>
            <a:pPr marL="342900" indent="-342900" algn="l" rtl="0">
              <a:buFont typeface="+mj-lt"/>
              <a:buAutoNum type="romanLcPeriod"/>
              <a:defRPr/>
            </a:pPr>
            <a:r>
              <a:rPr lang="en-US" sz="1800" dirty="0"/>
              <a:t> In rounds </a:t>
            </a:r>
            <a:r>
              <a:rPr lang="en-US" sz="1800" dirty="0" err="1"/>
              <a:t>i</a:t>
            </a:r>
            <a:r>
              <a:rPr lang="en-US" sz="1800" dirty="0"/>
              <a:t> = 1,2,9, 16, the two halves are rotated left by one bit.</a:t>
            </a:r>
          </a:p>
          <a:p>
            <a:pPr marL="342900" indent="-342900" algn="l" rtl="0">
              <a:buFont typeface="+mj-lt"/>
              <a:buAutoNum type="romanLcPeriod"/>
              <a:defRPr/>
            </a:pPr>
            <a:r>
              <a:rPr lang="en-US" sz="1800" dirty="0"/>
              <a:t> In the other rounds where </a:t>
            </a:r>
            <a:r>
              <a:rPr lang="en-US" sz="1800" dirty="0" err="1"/>
              <a:t>i</a:t>
            </a:r>
            <a:r>
              <a:rPr lang="en-US" sz="1800" dirty="0"/>
              <a:t> ≠ 1,2,9, 16, the two halves are rotated left by two bits.</a:t>
            </a:r>
          </a:p>
          <a:p>
            <a:pPr marL="342900" indent="-342900" algn="l" rtl="0">
              <a:buFont typeface="+mj-lt"/>
              <a:buAutoNum type="romanLcPeriod"/>
              <a:defRPr/>
            </a:pPr>
            <a:endParaRPr lang="en-US" sz="1800" dirty="0"/>
          </a:p>
        </p:txBody>
      </p:sp>
      <p:sp>
        <p:nvSpPr>
          <p:cNvPr id="21" name="Footer Placeholder 8"/>
          <p:cNvSpPr>
            <a:spLocks noGrp="1"/>
          </p:cNvSpPr>
          <p:nvPr>
            <p:ph type="ftr" sz="quarter" idx="11"/>
          </p:nvPr>
        </p:nvSpPr>
        <p:spPr bwMode="auto">
          <a:xfrm>
            <a:off x="-36513" y="6165850"/>
            <a:ext cx="3095626" cy="4000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The presented tables is taken from the book: C. Paar and J. Pelzl. Understanding Cryptography</a:t>
            </a:r>
            <a:endParaRPr lang="fr-FR" altLang="en-US" sz="1000"/>
          </a:p>
        </p:txBody>
      </p:sp>
    </p:spTree>
    <p:extLst>
      <p:ext uri="{BB962C8B-B14F-4D97-AF65-F5344CB8AC3E}">
        <p14:creationId xmlns:p14="http://schemas.microsoft.com/office/powerpoint/2010/main" val="494377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231"/>
    </mc:Choice>
    <mc:Fallback>
      <p:transition spd="slow" advTm="22231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092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12127" y="457855"/>
            <a:ext cx="4774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Key Schedule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3"/>
          <p:cNvSpPr txBox="1">
            <a:spLocks noChangeArrowheads="1"/>
          </p:cNvSpPr>
          <p:nvPr/>
        </p:nvSpPr>
        <p:spPr bwMode="auto">
          <a:xfrm>
            <a:off x="85725" y="1830533"/>
            <a:ext cx="8500491" cy="35640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indent="-342900" algn="l" rtl="0">
              <a:buFont typeface="Wingdings" pitchFamily="2" charset="2"/>
              <a:buChar char="q"/>
              <a:defRPr/>
            </a:pPr>
            <a:r>
              <a:rPr lang="en-US" sz="1800" dirty="0"/>
              <a:t>The total number of rotation positions (bit position shifted) is 4·1 +12·2 = 28 bits</a:t>
            </a:r>
            <a:r>
              <a:rPr lang="en-US" sz="1800" i="1" dirty="0"/>
              <a:t>.</a:t>
            </a:r>
          </a:p>
          <a:p>
            <a:pPr marL="342900" indent="-342900" algn="l" rtl="0">
              <a:defRPr/>
            </a:pPr>
            <a:endParaRPr lang="en-US" sz="900" i="1" dirty="0"/>
          </a:p>
          <a:p>
            <a:pPr marL="342900" indent="-342900" algn="l" rtl="0">
              <a:buFont typeface="Wingdings" pitchFamily="2" charset="2"/>
              <a:buChar char="q"/>
              <a:defRPr/>
            </a:pPr>
            <a:r>
              <a:rPr lang="en-US" sz="1800" dirty="0"/>
              <a:t>Therefore, in round 16 the key (C</a:t>
            </a:r>
            <a:r>
              <a:rPr lang="en-US" sz="1400" dirty="0"/>
              <a:t>16</a:t>
            </a:r>
            <a:r>
              <a:rPr lang="en-US" sz="1800" dirty="0"/>
              <a:t>, D</a:t>
            </a:r>
            <a:r>
              <a:rPr lang="en-US" sz="1400" dirty="0"/>
              <a:t>16</a:t>
            </a:r>
            <a:r>
              <a:rPr lang="en-US" sz="1800" dirty="0"/>
              <a:t>) = the original key (C</a:t>
            </a:r>
            <a:r>
              <a:rPr lang="en-US" sz="1400" dirty="0"/>
              <a:t>0</a:t>
            </a:r>
            <a:r>
              <a:rPr lang="en-US" sz="1800" dirty="0"/>
              <a:t>, D</a:t>
            </a:r>
            <a:r>
              <a:rPr lang="en-US" sz="1400" dirty="0"/>
              <a:t>0</a:t>
            </a:r>
            <a:r>
              <a:rPr lang="en-US" sz="1800" dirty="0"/>
              <a:t>), in particular,     C</a:t>
            </a:r>
            <a:r>
              <a:rPr lang="en-US" sz="1400" dirty="0"/>
              <a:t>16</a:t>
            </a:r>
            <a:r>
              <a:rPr lang="en-US" sz="1800" dirty="0"/>
              <a:t>= C</a:t>
            </a:r>
            <a:r>
              <a:rPr lang="en-US" sz="1400" dirty="0"/>
              <a:t>0</a:t>
            </a:r>
            <a:r>
              <a:rPr lang="en-US" sz="1800" dirty="0"/>
              <a:t>, and D</a:t>
            </a:r>
            <a:r>
              <a:rPr lang="en-US" sz="1400" dirty="0"/>
              <a:t>16</a:t>
            </a:r>
            <a:r>
              <a:rPr lang="en-US" sz="1800" dirty="0"/>
              <a:t> = D</a:t>
            </a:r>
            <a:r>
              <a:rPr lang="en-US" sz="1400" dirty="0"/>
              <a:t>0</a:t>
            </a:r>
          </a:p>
          <a:p>
            <a:pPr marL="342900" indent="-342900" algn="l" rtl="0">
              <a:buFont typeface="Wingdings" pitchFamily="2" charset="2"/>
              <a:buChar char="q"/>
              <a:defRPr/>
            </a:pPr>
            <a:endParaRPr lang="en-US" sz="1400" dirty="0"/>
          </a:p>
          <a:p>
            <a:pPr marL="342900" indent="-342900" algn="l" rtl="0">
              <a:buFont typeface="Wingdings" pitchFamily="2" charset="2"/>
              <a:buChar char="q"/>
              <a:defRPr/>
            </a:pPr>
            <a:r>
              <a:rPr lang="en-US" sz="1800" dirty="0"/>
              <a:t>This is very useful for the decryption key schedule where the sub-keys have to be generated in reversed order</a:t>
            </a:r>
          </a:p>
          <a:p>
            <a:pPr marL="342900" indent="-342900" algn="l" rtl="0">
              <a:buFont typeface="Wingdings" pitchFamily="2" charset="2"/>
              <a:buChar char="q"/>
              <a:defRPr/>
            </a:pPr>
            <a:endParaRPr lang="en-US" sz="1800" dirty="0"/>
          </a:p>
          <a:p>
            <a:pPr marL="342900" indent="-342900" algn="l" rtl="0">
              <a:buFont typeface="Wingdings" pitchFamily="2" charset="2"/>
              <a:buChar char="q"/>
              <a:defRPr/>
            </a:pPr>
            <a:r>
              <a:rPr lang="en-US" sz="1800" dirty="0"/>
              <a:t>Then, the 56 bits, represented by (C</a:t>
            </a:r>
            <a:r>
              <a:rPr lang="en-US" sz="1400" dirty="0"/>
              <a:t>i</a:t>
            </a:r>
            <a:r>
              <a:rPr lang="en-US" sz="1800" dirty="0"/>
              <a:t>, D</a:t>
            </a:r>
            <a:r>
              <a:rPr lang="en-US" sz="1400" dirty="0"/>
              <a:t>i</a:t>
            </a:r>
            <a:r>
              <a:rPr lang="en-US" sz="1800" dirty="0"/>
              <a:t>) are fed to the second permutation (PC-2)</a:t>
            </a:r>
          </a:p>
          <a:p>
            <a:pPr marL="342900" indent="-342900" algn="l" rtl="0">
              <a:buFont typeface="+mj-lt"/>
              <a:buAutoNum type="romanLcPeriod"/>
              <a:defRPr/>
            </a:pPr>
            <a:endParaRPr lang="en-US" sz="1800" dirty="0"/>
          </a:p>
        </p:txBody>
      </p:sp>
      <p:sp>
        <p:nvSpPr>
          <p:cNvPr id="21" name="Footer Placeholder 8"/>
          <p:cNvSpPr>
            <a:spLocks noGrp="1"/>
          </p:cNvSpPr>
          <p:nvPr>
            <p:ph type="ftr" sz="quarter" idx="11"/>
          </p:nvPr>
        </p:nvSpPr>
        <p:spPr bwMode="auto">
          <a:xfrm>
            <a:off x="-36513" y="6165850"/>
            <a:ext cx="3095626" cy="4000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The presented tables is taken from the book: C. Paar and J. Pelzl. Understanding Cryptography</a:t>
            </a:r>
            <a:endParaRPr lang="fr-FR" altLang="en-US" sz="1000"/>
          </a:p>
        </p:txBody>
      </p:sp>
    </p:spTree>
    <p:extLst>
      <p:ext uri="{BB962C8B-B14F-4D97-AF65-F5344CB8AC3E}">
        <p14:creationId xmlns:p14="http://schemas.microsoft.com/office/powerpoint/2010/main" val="1213552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471"/>
    </mc:Choice>
    <mc:Fallback>
      <p:transition spd="slow" advTm="17471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092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512127" y="457855"/>
            <a:ext cx="4774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Key Schedule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8" name="TextBox 3"/>
          <p:cNvSpPr txBox="1">
            <a:spLocks noChangeArrowheads="1"/>
          </p:cNvSpPr>
          <p:nvPr/>
        </p:nvSpPr>
        <p:spPr bwMode="auto">
          <a:xfrm>
            <a:off x="0" y="1438402"/>
            <a:ext cx="9036050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PC-2 stands for permuted choice 2. At this stage, the round key </a:t>
            </a:r>
            <a:r>
              <a:rPr lang="en-US" altLang="en-US" sz="1800" dirty="0" err="1"/>
              <a:t>ki</a:t>
            </a:r>
            <a:r>
              <a:rPr lang="en-US" altLang="en-US" sz="1800" dirty="0"/>
              <a:t> is derived.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two halves are permuted bitwise again with </a:t>
            </a:r>
            <a:r>
              <a:rPr lang="en-US" altLang="en-US" sz="1800" i="1" dirty="0"/>
              <a:t>PC−2</a:t>
            </a:r>
            <a:r>
              <a:rPr lang="en-US" altLang="en-US" sz="1800" dirty="0"/>
              <a:t> 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PC−2 permutes the 56 input bits coming from Ci and Di and ignores 8 of them. 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exact bit-connections of PC−2 are given in the following table.</a:t>
            </a: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3238" y="3157665"/>
            <a:ext cx="3021012" cy="217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-25199" y="5061642"/>
            <a:ext cx="8706803" cy="17543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eaLnBrk="1" hangingPunct="1"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en-US" b="1" dirty="0"/>
              <a:t>Notes</a:t>
            </a:r>
            <a:r>
              <a:rPr lang="en-US" dirty="0"/>
              <a:t>:</a:t>
            </a:r>
          </a:p>
          <a:p>
            <a:pPr marL="342900" indent="-342900" eaLnBrk="1" hangingPunct="1">
              <a:lnSpc>
                <a:spcPct val="150000"/>
              </a:lnSpc>
              <a:buFont typeface="+mj-lt"/>
              <a:buAutoNum type="romanLcPeriod"/>
              <a:defRPr/>
            </a:pPr>
            <a:r>
              <a:rPr lang="en-US" dirty="0"/>
              <a:t>There is no mathematical relation or any kind of operations between the 56 bits and the 48 bits resulted from PC-2, It is a 48 bits selection only</a:t>
            </a:r>
          </a:p>
          <a:p>
            <a:pPr marL="342900" indent="-342900" eaLnBrk="1" hangingPunct="1">
              <a:lnSpc>
                <a:spcPct val="150000"/>
              </a:lnSpc>
              <a:buFont typeface="+mj-lt"/>
              <a:buAutoNum type="romanLcPeriod"/>
              <a:defRPr/>
            </a:pPr>
            <a:r>
              <a:rPr lang="en-US" dirty="0"/>
              <a:t>Therefore, each sub key K1, K2, …, K16 is merely permutation of the original 56 bits key</a:t>
            </a:r>
          </a:p>
        </p:txBody>
      </p:sp>
      <p:sp>
        <p:nvSpPr>
          <p:cNvPr id="22" name="Flowchart: Manual Operation 21"/>
          <p:cNvSpPr/>
          <p:nvPr/>
        </p:nvSpPr>
        <p:spPr>
          <a:xfrm rot="5400000">
            <a:off x="2051844" y="4176046"/>
            <a:ext cx="2016125" cy="287337"/>
          </a:xfrm>
          <a:prstGeom prst="flowChartManualOperation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r>
              <a:rPr lang="en-US" dirty="0">
                <a:solidFill>
                  <a:schemeClr val="tx1"/>
                </a:solidFill>
              </a:rPr>
              <a:t>PC-2</a:t>
            </a:r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23" name="Right Arrow 22"/>
          <p:cNvSpPr/>
          <p:nvPr/>
        </p:nvSpPr>
        <p:spPr>
          <a:xfrm rot="10800000">
            <a:off x="3276600" y="4246690"/>
            <a:ext cx="863600" cy="144462"/>
          </a:xfrm>
          <a:prstGeom prst="right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endParaRPr lang="ar-SA"/>
          </a:p>
        </p:txBody>
      </p:sp>
      <p:sp>
        <p:nvSpPr>
          <p:cNvPr id="24" name="TextBox 7"/>
          <p:cNvSpPr txBox="1">
            <a:spLocks noChangeArrowheads="1"/>
          </p:cNvSpPr>
          <p:nvPr/>
        </p:nvSpPr>
        <p:spPr bwMode="auto">
          <a:xfrm>
            <a:off x="3348038" y="3805365"/>
            <a:ext cx="863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56 bits</a:t>
            </a:r>
            <a:endParaRPr lang="ar-SA" altLang="en-US" sz="1800"/>
          </a:p>
        </p:txBody>
      </p:sp>
      <p:sp>
        <p:nvSpPr>
          <p:cNvPr id="25" name="Right Arrow 24"/>
          <p:cNvSpPr/>
          <p:nvPr/>
        </p:nvSpPr>
        <p:spPr>
          <a:xfrm rot="10800000">
            <a:off x="1979613" y="4319715"/>
            <a:ext cx="863600" cy="71437"/>
          </a:xfrm>
          <a:prstGeom prst="right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endParaRPr lang="ar-SA"/>
          </a:p>
        </p:txBody>
      </p:sp>
      <p:sp>
        <p:nvSpPr>
          <p:cNvPr id="26" name="TextBox 9"/>
          <p:cNvSpPr txBox="1">
            <a:spLocks noChangeArrowheads="1"/>
          </p:cNvSpPr>
          <p:nvPr/>
        </p:nvSpPr>
        <p:spPr bwMode="auto">
          <a:xfrm>
            <a:off x="-12701" y="4134771"/>
            <a:ext cx="2232026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48 bits (sub key </a:t>
            </a:r>
            <a:r>
              <a:rPr lang="en-US" altLang="en-US" sz="1800" dirty="0" err="1"/>
              <a:t>k</a:t>
            </a:r>
            <a:r>
              <a:rPr lang="en-US" altLang="en-US" sz="1400" dirty="0" err="1"/>
              <a:t>i</a:t>
            </a:r>
            <a:r>
              <a:rPr lang="en-US" altLang="en-US" sz="1800" dirty="0"/>
              <a:t>)</a:t>
            </a:r>
            <a:endParaRPr lang="ar-SA" altLang="en-US" sz="1800" dirty="0"/>
          </a:p>
        </p:txBody>
      </p:sp>
      <p:cxnSp>
        <p:nvCxnSpPr>
          <p:cNvPr id="27" name="Straight Connector 26"/>
          <p:cNvCxnSpPr/>
          <p:nvPr/>
        </p:nvCxnSpPr>
        <p:spPr>
          <a:xfrm>
            <a:off x="4500563" y="3167190"/>
            <a:ext cx="0" cy="237648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4572000" y="3167190"/>
            <a:ext cx="0" cy="237648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6616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387"/>
    </mc:Choice>
    <mc:Fallback>
      <p:transition spd="slow" advTm="26387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092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512127" y="457855"/>
            <a:ext cx="4774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DES Decryption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21" name="TextBox 3"/>
          <p:cNvSpPr txBox="1">
            <a:spLocks noChangeArrowheads="1"/>
          </p:cNvSpPr>
          <p:nvPr/>
        </p:nvSpPr>
        <p:spPr bwMode="auto">
          <a:xfrm>
            <a:off x="112387" y="1694164"/>
            <a:ext cx="8309237" cy="383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DES algorithm is based on a </a:t>
            </a:r>
            <a:r>
              <a:rPr lang="en-US" altLang="en-US" sz="1800" dirty="0" err="1"/>
              <a:t>Feistel</a:t>
            </a:r>
            <a:r>
              <a:rPr lang="en-US" altLang="en-US" sz="1800" dirty="0"/>
              <a:t> network.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Therefore, decryption in DES is essentially the same function as encryption.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In comparison with the encryption function, only the key schedule is reversed, which means that in decryption round No.1, </a:t>
            </a:r>
            <a:r>
              <a:rPr lang="en-US" altLang="en-US" sz="1800" dirty="0" err="1"/>
              <a:t>subkey</a:t>
            </a:r>
            <a:r>
              <a:rPr lang="en-US" altLang="en-US" sz="1800" dirty="0"/>
              <a:t> 16 is needed; in round No. 2, </a:t>
            </a:r>
            <a:r>
              <a:rPr lang="en-US" altLang="en-US" sz="1800" dirty="0" err="1"/>
              <a:t>subkey</a:t>
            </a:r>
            <a:r>
              <a:rPr lang="en-US" altLang="en-US" sz="1800" dirty="0"/>
              <a:t> 15; … etc.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Thus, during the decryption process, the key schedule algorithm has to generate the round keys as the sequence k16,k15, . . . ,k1.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endParaRPr lang="en-US" altLang="en-US" sz="1800" dirty="0"/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b="1" dirty="0"/>
              <a:t>Question</a:t>
            </a:r>
            <a:r>
              <a:rPr lang="en-US" altLang="en-US" sz="1800" dirty="0"/>
              <a:t>: How can we generate the sub key k</a:t>
            </a:r>
            <a:r>
              <a:rPr lang="en-US" altLang="en-US" sz="1400" dirty="0"/>
              <a:t>16</a:t>
            </a:r>
            <a:r>
              <a:rPr lang="en-US" altLang="en-US" sz="1800" dirty="0"/>
              <a:t> from the original key K</a:t>
            </a:r>
          </a:p>
        </p:txBody>
      </p:sp>
    </p:spTree>
    <p:extLst>
      <p:ext uri="{BB962C8B-B14F-4D97-AF65-F5344CB8AC3E}">
        <p14:creationId xmlns:p14="http://schemas.microsoft.com/office/powerpoint/2010/main" val="29696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720"/>
    </mc:Choice>
    <mc:Fallback>
      <p:transition spd="slow" advTm="21720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092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495434" y="504686"/>
            <a:ext cx="4774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Reversed Key Schedule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2135" y="1398401"/>
            <a:ext cx="5129213" cy="53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4"/>
          <p:cNvSpPr txBox="1">
            <a:spLocks noChangeArrowheads="1"/>
          </p:cNvSpPr>
          <p:nvPr/>
        </p:nvSpPr>
        <p:spPr bwMode="auto">
          <a:xfrm>
            <a:off x="159385" y="2133600"/>
            <a:ext cx="2881313" cy="189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DES decryption algorithm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Note that the only difference is within the key schedule process</a:t>
            </a:r>
            <a:endParaRPr lang="ar-SA" altLang="en-US" sz="1800"/>
          </a:p>
        </p:txBody>
      </p:sp>
      <p:sp>
        <p:nvSpPr>
          <p:cNvPr id="21" name="Footer Placeholder 8"/>
          <p:cNvSpPr>
            <a:spLocks noGrp="1"/>
          </p:cNvSpPr>
          <p:nvPr>
            <p:ph type="ftr" sz="quarter" idx="11"/>
          </p:nvPr>
        </p:nvSpPr>
        <p:spPr bwMode="auto">
          <a:xfrm>
            <a:off x="16510" y="6237288"/>
            <a:ext cx="3816350" cy="4000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The presented figure is taken from the book: C. Paar and J. Pelzl. Understanding Cryptography</a:t>
            </a:r>
            <a:endParaRPr lang="fr-FR" altLang="en-US" sz="1000"/>
          </a:p>
        </p:txBody>
      </p:sp>
    </p:spTree>
    <p:extLst>
      <p:ext uri="{BB962C8B-B14F-4D97-AF65-F5344CB8AC3E}">
        <p14:creationId xmlns:p14="http://schemas.microsoft.com/office/powerpoint/2010/main" val="3087091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787"/>
    </mc:Choice>
    <mc:Fallback>
      <p:transition spd="slow" advTm="53787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092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495434" y="504686"/>
            <a:ext cx="4774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Reversed Key Schedule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4"/>
          <p:cNvSpPr txBox="1">
            <a:spLocks noChangeArrowheads="1"/>
          </p:cNvSpPr>
          <p:nvPr/>
        </p:nvSpPr>
        <p:spPr bwMode="auto">
          <a:xfrm>
            <a:off x="1680643" y="1347740"/>
            <a:ext cx="87137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DES decryption algorithm</a:t>
            </a:r>
          </a:p>
        </p:txBody>
      </p:sp>
      <p:sp>
        <p:nvSpPr>
          <p:cNvPr id="18" name="TextBox 5"/>
          <p:cNvSpPr txBox="1">
            <a:spLocks noChangeArrowheads="1"/>
          </p:cNvSpPr>
          <p:nvPr/>
        </p:nvSpPr>
        <p:spPr bwMode="auto">
          <a:xfrm>
            <a:off x="900113" y="1751203"/>
            <a:ext cx="1511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X (plaintext)</a:t>
            </a:r>
            <a:endParaRPr lang="ar-SA" altLang="en-US" sz="1800"/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1619250" y="2111566"/>
            <a:ext cx="0" cy="431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1331913" y="2543366"/>
            <a:ext cx="576262" cy="4318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r>
              <a:rPr lang="en-US" dirty="0"/>
              <a:t>IP</a:t>
            </a:r>
            <a:endParaRPr lang="ar-SA" dirty="0"/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1619250" y="2975166"/>
            <a:ext cx="0" cy="431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755650" y="3406966"/>
            <a:ext cx="1800225" cy="4318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r>
              <a:rPr lang="en-US" dirty="0"/>
              <a:t>R1</a:t>
            </a:r>
            <a:endParaRPr lang="ar-SA" dirty="0"/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1619250" y="3838766"/>
            <a:ext cx="0" cy="865187"/>
          </a:xfrm>
          <a:prstGeom prst="straightConnector1">
            <a:avLst/>
          </a:prstGeom>
          <a:ln>
            <a:prstDash val="dashDot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755650" y="4703953"/>
            <a:ext cx="1800225" cy="4318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r>
              <a:rPr lang="en-US" dirty="0"/>
              <a:t>R16</a:t>
            </a:r>
            <a:endParaRPr lang="ar-SA" dirty="0"/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1619250" y="5135753"/>
            <a:ext cx="0" cy="431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900113" y="5567553"/>
            <a:ext cx="1439862" cy="4318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r>
              <a:rPr lang="en-US" dirty="0"/>
              <a:t>IP</a:t>
            </a:r>
            <a:r>
              <a:rPr lang="en-US" baseline="30000" dirty="0"/>
              <a:t>-1</a:t>
            </a:r>
            <a:endParaRPr lang="ar-SA" baseline="30000" dirty="0"/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1619250" y="5999353"/>
            <a:ext cx="0" cy="431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1" name="TextBox 17"/>
          <p:cNvSpPr txBox="1">
            <a:spLocks noChangeArrowheads="1"/>
          </p:cNvSpPr>
          <p:nvPr/>
        </p:nvSpPr>
        <p:spPr bwMode="auto">
          <a:xfrm>
            <a:off x="900113" y="6421628"/>
            <a:ext cx="1727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Y (Ciphertext)</a:t>
            </a:r>
            <a:endParaRPr lang="ar-SA" altLang="en-US" sz="1800"/>
          </a:p>
        </p:txBody>
      </p:sp>
      <p:sp>
        <p:nvSpPr>
          <p:cNvPr id="32" name="Rectangle 31"/>
          <p:cNvSpPr/>
          <p:nvPr/>
        </p:nvSpPr>
        <p:spPr>
          <a:xfrm>
            <a:off x="5651500" y="2183003"/>
            <a:ext cx="576263" cy="4318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r>
              <a:rPr lang="en-US" dirty="0"/>
              <a:t>IP</a:t>
            </a:r>
            <a:endParaRPr lang="ar-SA" dirty="0"/>
          </a:p>
        </p:txBody>
      </p:sp>
      <p:cxnSp>
        <p:nvCxnSpPr>
          <p:cNvPr id="33" name="Straight Arrow Connector 32"/>
          <p:cNvCxnSpPr/>
          <p:nvPr/>
        </p:nvCxnSpPr>
        <p:spPr>
          <a:xfrm>
            <a:off x="5940425" y="2614803"/>
            <a:ext cx="0" cy="431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4" name="Rectangle 33"/>
          <p:cNvSpPr/>
          <p:nvPr/>
        </p:nvSpPr>
        <p:spPr>
          <a:xfrm>
            <a:off x="5076825" y="3046603"/>
            <a:ext cx="1798638" cy="4333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eaLnBrk="1" hangingPunct="1">
              <a:defRPr/>
            </a:pPr>
            <a:r>
              <a:rPr lang="en-US" dirty="0"/>
              <a:t>R1</a:t>
            </a:r>
            <a:r>
              <a:rPr lang="en-US" baseline="30000" dirty="0"/>
              <a:t>d</a:t>
            </a:r>
            <a:endParaRPr lang="ar-SA" baseline="30000" dirty="0"/>
          </a:p>
        </p:txBody>
      </p:sp>
      <p:cxnSp>
        <p:nvCxnSpPr>
          <p:cNvPr id="35" name="Straight Arrow Connector 34"/>
          <p:cNvCxnSpPr/>
          <p:nvPr/>
        </p:nvCxnSpPr>
        <p:spPr>
          <a:xfrm>
            <a:off x="5940425" y="3479991"/>
            <a:ext cx="0" cy="863600"/>
          </a:xfrm>
          <a:prstGeom prst="straightConnector1">
            <a:avLst/>
          </a:prstGeom>
          <a:ln>
            <a:prstDash val="dashDot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>
          <a:xfrm>
            <a:off x="5076825" y="4343591"/>
            <a:ext cx="1798638" cy="4318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r>
              <a:rPr lang="en-US" dirty="0"/>
              <a:t>R16</a:t>
            </a:r>
            <a:r>
              <a:rPr lang="en-US" baseline="30000" dirty="0"/>
              <a:t>d</a:t>
            </a:r>
            <a:endParaRPr lang="ar-SA" baseline="30000" dirty="0"/>
          </a:p>
        </p:txBody>
      </p:sp>
      <p:cxnSp>
        <p:nvCxnSpPr>
          <p:cNvPr id="37" name="Straight Arrow Connector 36"/>
          <p:cNvCxnSpPr/>
          <p:nvPr/>
        </p:nvCxnSpPr>
        <p:spPr>
          <a:xfrm>
            <a:off x="5940425" y="4775391"/>
            <a:ext cx="0" cy="431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8" name="Rectangle 37"/>
          <p:cNvSpPr/>
          <p:nvPr/>
        </p:nvSpPr>
        <p:spPr>
          <a:xfrm>
            <a:off x="5219700" y="5207191"/>
            <a:ext cx="1439863" cy="4318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r>
              <a:rPr lang="en-US" dirty="0"/>
              <a:t>IP</a:t>
            </a:r>
            <a:r>
              <a:rPr lang="en-US" baseline="30000" dirty="0"/>
              <a:t>-1</a:t>
            </a:r>
            <a:endParaRPr lang="ar-SA" baseline="30000" dirty="0"/>
          </a:p>
        </p:txBody>
      </p:sp>
      <p:cxnSp>
        <p:nvCxnSpPr>
          <p:cNvPr id="39" name="Straight Arrow Connector 38"/>
          <p:cNvCxnSpPr/>
          <p:nvPr/>
        </p:nvCxnSpPr>
        <p:spPr>
          <a:xfrm>
            <a:off x="5940425" y="5638991"/>
            <a:ext cx="0" cy="431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0" name="TextBox 26"/>
          <p:cNvSpPr txBox="1">
            <a:spLocks noChangeArrowheads="1"/>
          </p:cNvSpPr>
          <p:nvPr/>
        </p:nvSpPr>
        <p:spPr bwMode="auto">
          <a:xfrm>
            <a:off x="5219700" y="6062853"/>
            <a:ext cx="17287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X (plaintext)</a:t>
            </a:r>
            <a:endParaRPr lang="ar-SA" altLang="en-US" sz="1800"/>
          </a:p>
        </p:txBody>
      </p:sp>
      <p:cxnSp>
        <p:nvCxnSpPr>
          <p:cNvPr id="41" name="Shape 28"/>
          <p:cNvCxnSpPr>
            <a:stCxn id="31" idx="3"/>
            <a:endCxn id="32" idx="0"/>
          </p:cNvCxnSpPr>
          <p:nvPr/>
        </p:nvCxnSpPr>
        <p:spPr>
          <a:xfrm flipV="1">
            <a:off x="2627313" y="2183003"/>
            <a:ext cx="3313112" cy="4424363"/>
          </a:xfrm>
          <a:prstGeom prst="curvedConnector4">
            <a:avLst>
              <a:gd name="adj1" fmla="val 45652"/>
              <a:gd name="adj2" fmla="val 105167"/>
            </a:avLst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826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711"/>
    </mc:Choice>
    <mc:Fallback>
      <p:transition spd="slow" advTm="57711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092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495434" y="504686"/>
            <a:ext cx="4774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Reversed Key Schedule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42" name="TextBox 4"/>
          <p:cNvSpPr txBox="1">
            <a:spLocks noChangeArrowheads="1"/>
          </p:cNvSpPr>
          <p:nvPr/>
        </p:nvSpPr>
        <p:spPr bwMode="auto">
          <a:xfrm>
            <a:off x="85725" y="1868674"/>
            <a:ext cx="8342819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IP in decryption process reverses the IP</a:t>
            </a:r>
            <a:r>
              <a:rPr lang="en-US" altLang="en-US" sz="1800" baseline="30000" dirty="0"/>
              <a:t>-1</a:t>
            </a:r>
            <a:r>
              <a:rPr lang="en-US" altLang="en-US" sz="1800" dirty="0"/>
              <a:t> in encryption process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endParaRPr lang="en-US" altLang="en-US" sz="1800" dirty="0"/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Decryption round No.1 reverses the encryption round No.16, decryption round No.2 reverses the encryption round No.15, ….., decryption round No.16 reverses the encryption round No.1.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endParaRPr lang="en-US" altLang="en-US" sz="1800" dirty="0"/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Finally, the IP</a:t>
            </a:r>
            <a:r>
              <a:rPr lang="en-US" altLang="en-US" sz="1800" baseline="30000" dirty="0"/>
              <a:t>-1</a:t>
            </a:r>
            <a:r>
              <a:rPr lang="en-US" altLang="en-US" sz="1800" dirty="0"/>
              <a:t> decryption reverses the IP encryption.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endParaRPr lang="en-US" altLang="en-US" sz="1800" dirty="0"/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So, after the decryption process, the original plaintext is obtained </a:t>
            </a:r>
          </a:p>
        </p:txBody>
      </p:sp>
    </p:spTree>
    <p:extLst>
      <p:ext uri="{BB962C8B-B14F-4D97-AF65-F5344CB8AC3E}">
        <p14:creationId xmlns:p14="http://schemas.microsoft.com/office/powerpoint/2010/main" val="340340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118"/>
    </mc:Choice>
    <mc:Fallback>
      <p:transition spd="slow" advTm="20118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092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412162" y="367074"/>
            <a:ext cx="51754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Decryption in DES Algorithm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2" name="TextBox 5"/>
          <p:cNvSpPr txBox="1">
            <a:spLocks noChangeArrowheads="1"/>
          </p:cNvSpPr>
          <p:nvPr/>
        </p:nvSpPr>
        <p:spPr bwMode="auto">
          <a:xfrm>
            <a:off x="-67753" y="1518010"/>
            <a:ext cx="904519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b="1" dirty="0"/>
              <a:t>Objective</a:t>
            </a:r>
            <a:r>
              <a:rPr lang="en-US" altLang="en-US" sz="1800" dirty="0"/>
              <a:t>: To show that the decryption round R</a:t>
            </a:r>
            <a:r>
              <a:rPr lang="en-US" altLang="en-US" sz="1800" baseline="30000" dirty="0"/>
              <a:t>d</a:t>
            </a:r>
            <a:r>
              <a:rPr lang="en-US" altLang="en-US" sz="1400" dirty="0"/>
              <a:t>1</a:t>
            </a:r>
            <a:r>
              <a:rPr lang="en-US" altLang="en-US" sz="1800" dirty="0"/>
              <a:t> reverses the encryption round R</a:t>
            </a:r>
            <a:r>
              <a:rPr lang="en-US" altLang="en-US" sz="1800" baseline="30000" dirty="0"/>
              <a:t>e</a:t>
            </a:r>
            <a:r>
              <a:rPr lang="en-US" altLang="en-US" sz="1200" dirty="0"/>
              <a:t>16  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u="sng" dirty="0"/>
              <a:t>Note</a:t>
            </a:r>
            <a:r>
              <a:rPr lang="en-US" altLang="en-US" sz="1800" dirty="0"/>
              <a:t> that the only difference between encryption and decryption processes in DES (and also in </a:t>
            </a:r>
            <a:r>
              <a:rPr lang="en-US" altLang="en-US" sz="1800" dirty="0" err="1"/>
              <a:t>Fiestel</a:t>
            </a:r>
            <a:r>
              <a:rPr lang="en-US" altLang="en-US" sz="1800" dirty="0"/>
              <a:t> networks) is that decryption uses a reversed key schedule, compared to the encryption process.</a:t>
            </a:r>
            <a:endParaRPr lang="ar-SA" altLang="en-US" sz="1800" dirty="0"/>
          </a:p>
        </p:txBody>
      </p:sp>
      <p:sp>
        <p:nvSpPr>
          <p:cNvPr id="15" name="Rectangle 14"/>
          <p:cNvSpPr/>
          <p:nvPr/>
        </p:nvSpPr>
        <p:spPr>
          <a:xfrm>
            <a:off x="611188" y="2935034"/>
            <a:ext cx="2446811" cy="4318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endParaRPr lang="ar-SA"/>
          </a:p>
        </p:txBody>
      </p:sp>
      <p:cxnSp>
        <p:nvCxnSpPr>
          <p:cNvPr id="18" name="Straight Connector 17"/>
          <p:cNvCxnSpPr>
            <a:stCxn id="15" idx="0"/>
            <a:endCxn id="15" idx="2"/>
          </p:cNvCxnSpPr>
          <p:nvPr/>
        </p:nvCxnSpPr>
        <p:spPr>
          <a:xfrm>
            <a:off x="1834594" y="2935034"/>
            <a:ext cx="0" cy="4318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9" name="TextBox 8"/>
          <p:cNvSpPr txBox="1">
            <a:spLocks noChangeArrowheads="1"/>
          </p:cNvSpPr>
          <p:nvPr/>
        </p:nvSpPr>
        <p:spPr bwMode="auto">
          <a:xfrm>
            <a:off x="684213" y="2935034"/>
            <a:ext cx="1111444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L</a:t>
            </a:r>
            <a:r>
              <a:rPr lang="en-US" altLang="en-US" sz="1400"/>
              <a:t>15</a:t>
            </a:r>
            <a:endParaRPr lang="ar-SA" altLang="en-US" sz="1800"/>
          </a:p>
        </p:txBody>
      </p:sp>
      <p:sp>
        <p:nvSpPr>
          <p:cNvPr id="20" name="TextBox 9"/>
          <p:cNvSpPr txBox="1">
            <a:spLocks noChangeArrowheads="1"/>
          </p:cNvSpPr>
          <p:nvPr/>
        </p:nvSpPr>
        <p:spPr bwMode="auto">
          <a:xfrm>
            <a:off x="1763713" y="2935034"/>
            <a:ext cx="1111444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R</a:t>
            </a:r>
            <a:r>
              <a:rPr lang="en-US" altLang="en-US" sz="1400"/>
              <a:t>15</a:t>
            </a:r>
            <a:endParaRPr lang="ar-SA" altLang="en-US" sz="1800"/>
          </a:p>
        </p:txBody>
      </p:sp>
      <p:cxnSp>
        <p:nvCxnSpPr>
          <p:cNvPr id="21" name="Straight Connector 20"/>
          <p:cNvCxnSpPr/>
          <p:nvPr/>
        </p:nvCxnSpPr>
        <p:spPr>
          <a:xfrm>
            <a:off x="2339975" y="3366834"/>
            <a:ext cx="0" cy="86518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1331913" y="4232021"/>
            <a:ext cx="1016000" cy="57467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900113" y="4158996"/>
            <a:ext cx="1079500" cy="6477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2332039" y="3871659"/>
            <a:ext cx="1042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1476375" y="3582734"/>
            <a:ext cx="518130" cy="3603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r>
              <a:rPr lang="en-US" dirty="0"/>
              <a:t>F</a:t>
            </a:r>
            <a:endParaRPr lang="ar-SA" dirty="0"/>
          </a:p>
        </p:txBody>
      </p:sp>
      <p:sp>
        <p:nvSpPr>
          <p:cNvPr id="26" name="TextBox 23"/>
          <p:cNvSpPr txBox="1">
            <a:spLocks noChangeArrowheads="1"/>
          </p:cNvSpPr>
          <p:nvPr/>
        </p:nvSpPr>
        <p:spPr bwMode="auto">
          <a:xfrm>
            <a:off x="1476375" y="4158996"/>
            <a:ext cx="666866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32 bits</a:t>
            </a:r>
            <a:endParaRPr lang="ar-SA" altLang="en-US" sz="1400"/>
          </a:p>
        </p:txBody>
      </p:sp>
      <p:cxnSp>
        <p:nvCxnSpPr>
          <p:cNvPr id="27" name="Straight Arrow Connector 26"/>
          <p:cNvCxnSpPr/>
          <p:nvPr/>
        </p:nvCxnSpPr>
        <p:spPr>
          <a:xfrm>
            <a:off x="1476375" y="3798634"/>
            <a:ext cx="10664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8" name="TextBox 26"/>
          <p:cNvSpPr txBox="1">
            <a:spLocks noChangeArrowheads="1"/>
          </p:cNvSpPr>
          <p:nvPr/>
        </p:nvSpPr>
        <p:spPr bwMode="auto">
          <a:xfrm>
            <a:off x="2987675" y="3511296"/>
            <a:ext cx="103789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Key 48 bits</a:t>
            </a:r>
            <a:endParaRPr lang="ar-SA" altLang="en-US" sz="1400"/>
          </a:p>
        </p:txBody>
      </p:sp>
      <p:cxnSp>
        <p:nvCxnSpPr>
          <p:cNvPr id="29" name="Straight Connector 28"/>
          <p:cNvCxnSpPr/>
          <p:nvPr/>
        </p:nvCxnSpPr>
        <p:spPr>
          <a:xfrm>
            <a:off x="2906713" y="3655759"/>
            <a:ext cx="2743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684213" y="3582734"/>
            <a:ext cx="444578" cy="360362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endParaRPr lang="ar-SA"/>
          </a:p>
        </p:txBody>
      </p:sp>
      <p:cxnSp>
        <p:nvCxnSpPr>
          <p:cNvPr id="31" name="Straight Connector 30"/>
          <p:cNvCxnSpPr>
            <a:stCxn id="30" idx="6"/>
            <a:endCxn id="30" idx="2"/>
          </p:cNvCxnSpPr>
          <p:nvPr/>
        </p:nvCxnSpPr>
        <p:spPr>
          <a:xfrm flipH="1">
            <a:off x="684213" y="3762915"/>
            <a:ext cx="44457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stCxn id="30" idx="4"/>
          </p:cNvCxnSpPr>
          <p:nvPr/>
        </p:nvCxnSpPr>
        <p:spPr>
          <a:xfrm flipH="1" flipV="1">
            <a:off x="890589" y="3582734"/>
            <a:ext cx="15913" cy="36036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H="1">
            <a:off x="890589" y="3366834"/>
            <a:ext cx="9525" cy="20796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900113" y="3943096"/>
            <a:ext cx="0" cy="2159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611188" y="4806696"/>
            <a:ext cx="2446811" cy="4333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endParaRPr lang="ar-SA"/>
          </a:p>
        </p:txBody>
      </p:sp>
      <p:cxnSp>
        <p:nvCxnSpPr>
          <p:cNvPr id="36" name="Straight Connector 35"/>
          <p:cNvCxnSpPr>
            <a:stCxn id="35" idx="0"/>
            <a:endCxn id="35" idx="2"/>
          </p:cNvCxnSpPr>
          <p:nvPr/>
        </p:nvCxnSpPr>
        <p:spPr>
          <a:xfrm>
            <a:off x="1834594" y="4806696"/>
            <a:ext cx="0" cy="4333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7" name="TextBox 53"/>
          <p:cNvSpPr txBox="1">
            <a:spLocks noChangeArrowheads="1"/>
          </p:cNvSpPr>
          <p:nvPr/>
        </p:nvSpPr>
        <p:spPr bwMode="auto">
          <a:xfrm>
            <a:off x="684213" y="4806696"/>
            <a:ext cx="1111444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L</a:t>
            </a:r>
            <a:r>
              <a:rPr lang="en-US" altLang="en-US" sz="1400"/>
              <a:t>16</a:t>
            </a:r>
            <a:endParaRPr lang="ar-SA" altLang="en-US" sz="1800"/>
          </a:p>
        </p:txBody>
      </p:sp>
      <p:sp>
        <p:nvSpPr>
          <p:cNvPr id="38" name="TextBox 54"/>
          <p:cNvSpPr txBox="1">
            <a:spLocks noChangeArrowheads="1"/>
          </p:cNvSpPr>
          <p:nvPr/>
        </p:nvSpPr>
        <p:spPr bwMode="auto">
          <a:xfrm>
            <a:off x="1763713" y="4806696"/>
            <a:ext cx="1111444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R</a:t>
            </a:r>
            <a:r>
              <a:rPr lang="en-US" altLang="en-US" sz="1400"/>
              <a:t>16</a:t>
            </a:r>
            <a:endParaRPr lang="ar-SA" altLang="en-US" sz="1800"/>
          </a:p>
        </p:txBody>
      </p:sp>
      <p:cxnSp>
        <p:nvCxnSpPr>
          <p:cNvPr id="39" name="Straight Connector 38"/>
          <p:cNvCxnSpPr/>
          <p:nvPr/>
        </p:nvCxnSpPr>
        <p:spPr>
          <a:xfrm flipH="1">
            <a:off x="1484314" y="5240084"/>
            <a:ext cx="1000125" cy="6477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1052513" y="5240084"/>
            <a:ext cx="1079500" cy="6477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1" name="Rectangle 40"/>
          <p:cNvSpPr/>
          <p:nvPr/>
        </p:nvSpPr>
        <p:spPr>
          <a:xfrm>
            <a:off x="1258888" y="5887784"/>
            <a:ext cx="1186630" cy="3603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r>
              <a:rPr lang="en-US" dirty="0"/>
              <a:t>IP</a:t>
            </a:r>
            <a:r>
              <a:rPr lang="en-US" baseline="30000" dirty="0"/>
              <a:t>-1</a:t>
            </a:r>
            <a:endParaRPr lang="ar-SA" baseline="30000" dirty="0"/>
          </a:p>
        </p:txBody>
      </p:sp>
      <p:cxnSp>
        <p:nvCxnSpPr>
          <p:cNvPr id="43" name="Straight Connector 42"/>
          <p:cNvCxnSpPr/>
          <p:nvPr/>
        </p:nvCxnSpPr>
        <p:spPr>
          <a:xfrm>
            <a:off x="1763713" y="6248146"/>
            <a:ext cx="0" cy="2159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4" name="TextBox 60"/>
          <p:cNvSpPr txBox="1">
            <a:spLocks noChangeArrowheads="1"/>
          </p:cNvSpPr>
          <p:nvPr/>
        </p:nvSpPr>
        <p:spPr bwMode="auto">
          <a:xfrm>
            <a:off x="684212" y="6454521"/>
            <a:ext cx="244517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Ciphertext Y (64 bits)</a:t>
            </a:r>
            <a:endParaRPr lang="ar-SA" altLang="en-US" sz="1800"/>
          </a:p>
        </p:txBody>
      </p:sp>
      <p:cxnSp>
        <p:nvCxnSpPr>
          <p:cNvPr id="45" name="Straight Connector 44"/>
          <p:cNvCxnSpPr/>
          <p:nvPr/>
        </p:nvCxnSpPr>
        <p:spPr>
          <a:xfrm>
            <a:off x="4572000" y="2790571"/>
            <a:ext cx="0" cy="388937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6" name="Rectangle 45"/>
          <p:cNvSpPr/>
          <p:nvPr/>
        </p:nvSpPr>
        <p:spPr>
          <a:xfrm>
            <a:off x="5435600" y="3943096"/>
            <a:ext cx="2446812" cy="4318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endParaRPr lang="ar-SA"/>
          </a:p>
        </p:txBody>
      </p:sp>
      <p:cxnSp>
        <p:nvCxnSpPr>
          <p:cNvPr id="47" name="Straight Connector 46"/>
          <p:cNvCxnSpPr>
            <a:stCxn id="46" idx="0"/>
            <a:endCxn id="46" idx="2"/>
          </p:cNvCxnSpPr>
          <p:nvPr/>
        </p:nvCxnSpPr>
        <p:spPr>
          <a:xfrm>
            <a:off x="6659006" y="3943096"/>
            <a:ext cx="0" cy="4318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8" name="TextBox 65"/>
          <p:cNvSpPr txBox="1">
            <a:spLocks noChangeArrowheads="1"/>
          </p:cNvSpPr>
          <p:nvPr/>
        </p:nvSpPr>
        <p:spPr bwMode="auto">
          <a:xfrm>
            <a:off x="5508625" y="3943096"/>
            <a:ext cx="1111444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L</a:t>
            </a:r>
            <a:r>
              <a:rPr lang="en-US" altLang="en-US" sz="1400"/>
              <a:t>0</a:t>
            </a:r>
            <a:endParaRPr lang="ar-SA" altLang="en-US" sz="1800"/>
          </a:p>
        </p:txBody>
      </p:sp>
      <p:sp>
        <p:nvSpPr>
          <p:cNvPr id="49" name="TextBox 66"/>
          <p:cNvSpPr txBox="1">
            <a:spLocks noChangeArrowheads="1"/>
          </p:cNvSpPr>
          <p:nvPr/>
        </p:nvSpPr>
        <p:spPr bwMode="auto">
          <a:xfrm>
            <a:off x="6588125" y="3943096"/>
            <a:ext cx="1111444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R</a:t>
            </a:r>
            <a:r>
              <a:rPr lang="en-US" altLang="en-US" sz="1400"/>
              <a:t>0</a:t>
            </a:r>
            <a:endParaRPr lang="ar-SA" altLang="en-US" sz="1800"/>
          </a:p>
        </p:txBody>
      </p:sp>
      <p:cxnSp>
        <p:nvCxnSpPr>
          <p:cNvPr id="50" name="Straight Connector 49"/>
          <p:cNvCxnSpPr/>
          <p:nvPr/>
        </p:nvCxnSpPr>
        <p:spPr>
          <a:xfrm>
            <a:off x="7164388" y="4374896"/>
            <a:ext cx="0" cy="8651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H="1">
            <a:off x="6156325" y="5240084"/>
            <a:ext cx="1016000" cy="57467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5724525" y="5167059"/>
            <a:ext cx="1079500" cy="6477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7156451" y="4879721"/>
            <a:ext cx="1042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4" name="Rectangle 53"/>
          <p:cNvSpPr/>
          <p:nvPr/>
        </p:nvSpPr>
        <p:spPr>
          <a:xfrm>
            <a:off x="6300788" y="4590796"/>
            <a:ext cx="518129" cy="3603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r>
              <a:rPr lang="en-US" dirty="0"/>
              <a:t>F</a:t>
            </a:r>
            <a:endParaRPr lang="ar-SA" dirty="0"/>
          </a:p>
        </p:txBody>
      </p:sp>
      <p:sp>
        <p:nvSpPr>
          <p:cNvPr id="55" name="TextBox 72"/>
          <p:cNvSpPr txBox="1">
            <a:spLocks noChangeArrowheads="1"/>
          </p:cNvSpPr>
          <p:nvPr/>
        </p:nvSpPr>
        <p:spPr bwMode="auto">
          <a:xfrm>
            <a:off x="6300788" y="5167059"/>
            <a:ext cx="666866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32 bits</a:t>
            </a:r>
            <a:endParaRPr lang="ar-SA" altLang="en-US" sz="1400"/>
          </a:p>
        </p:txBody>
      </p:sp>
      <p:cxnSp>
        <p:nvCxnSpPr>
          <p:cNvPr id="56" name="Straight Arrow Connector 55"/>
          <p:cNvCxnSpPr/>
          <p:nvPr/>
        </p:nvCxnSpPr>
        <p:spPr>
          <a:xfrm>
            <a:off x="6300789" y="4806696"/>
            <a:ext cx="10663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7" name="TextBox 74"/>
          <p:cNvSpPr txBox="1">
            <a:spLocks noChangeArrowheads="1"/>
          </p:cNvSpPr>
          <p:nvPr/>
        </p:nvSpPr>
        <p:spPr bwMode="auto">
          <a:xfrm>
            <a:off x="7812088" y="4519359"/>
            <a:ext cx="103789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Key 48 bits</a:t>
            </a:r>
            <a:endParaRPr lang="ar-SA" altLang="en-US" sz="1400"/>
          </a:p>
        </p:txBody>
      </p:sp>
      <p:cxnSp>
        <p:nvCxnSpPr>
          <p:cNvPr id="58" name="Straight Connector 57"/>
          <p:cNvCxnSpPr/>
          <p:nvPr/>
        </p:nvCxnSpPr>
        <p:spPr>
          <a:xfrm>
            <a:off x="7732713" y="4663821"/>
            <a:ext cx="27481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9" name="Oval 58"/>
          <p:cNvSpPr/>
          <p:nvPr/>
        </p:nvSpPr>
        <p:spPr>
          <a:xfrm>
            <a:off x="5508625" y="4590796"/>
            <a:ext cx="444578" cy="360363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endParaRPr lang="ar-SA"/>
          </a:p>
        </p:txBody>
      </p:sp>
      <p:cxnSp>
        <p:nvCxnSpPr>
          <p:cNvPr id="60" name="Straight Connector 59"/>
          <p:cNvCxnSpPr>
            <a:stCxn id="59" idx="6"/>
            <a:endCxn id="59" idx="2"/>
          </p:cNvCxnSpPr>
          <p:nvPr/>
        </p:nvCxnSpPr>
        <p:spPr>
          <a:xfrm flipH="1">
            <a:off x="5508625" y="4770978"/>
            <a:ext cx="44457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Straight Connector 60"/>
          <p:cNvCxnSpPr>
            <a:stCxn id="59" idx="4"/>
          </p:cNvCxnSpPr>
          <p:nvPr/>
        </p:nvCxnSpPr>
        <p:spPr>
          <a:xfrm flipH="1" flipV="1">
            <a:off x="5715001" y="4590797"/>
            <a:ext cx="15913" cy="36036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 flipH="1">
            <a:off x="5715001" y="4374896"/>
            <a:ext cx="9525" cy="20796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5724525" y="4951159"/>
            <a:ext cx="0" cy="2159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4" name="Rectangle 63"/>
          <p:cNvSpPr/>
          <p:nvPr/>
        </p:nvSpPr>
        <p:spPr>
          <a:xfrm>
            <a:off x="5435600" y="5814759"/>
            <a:ext cx="2446812" cy="4333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endParaRPr lang="ar-SA"/>
          </a:p>
        </p:txBody>
      </p:sp>
      <p:cxnSp>
        <p:nvCxnSpPr>
          <p:cNvPr id="65" name="Straight Connector 64"/>
          <p:cNvCxnSpPr>
            <a:stCxn id="64" idx="0"/>
            <a:endCxn id="64" idx="2"/>
          </p:cNvCxnSpPr>
          <p:nvPr/>
        </p:nvCxnSpPr>
        <p:spPr>
          <a:xfrm>
            <a:off x="6659006" y="5814759"/>
            <a:ext cx="0" cy="43338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TextBox 83"/>
          <p:cNvSpPr txBox="1">
            <a:spLocks noChangeArrowheads="1"/>
          </p:cNvSpPr>
          <p:nvPr/>
        </p:nvSpPr>
        <p:spPr bwMode="auto">
          <a:xfrm>
            <a:off x="5508625" y="5814759"/>
            <a:ext cx="1111444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L</a:t>
            </a:r>
            <a:r>
              <a:rPr lang="en-US" altLang="en-US" sz="1400"/>
              <a:t>1</a:t>
            </a:r>
            <a:endParaRPr lang="ar-SA" altLang="en-US" sz="1800"/>
          </a:p>
        </p:txBody>
      </p:sp>
      <p:sp>
        <p:nvSpPr>
          <p:cNvPr id="67" name="TextBox 84"/>
          <p:cNvSpPr txBox="1">
            <a:spLocks noChangeArrowheads="1"/>
          </p:cNvSpPr>
          <p:nvPr/>
        </p:nvSpPr>
        <p:spPr bwMode="auto">
          <a:xfrm>
            <a:off x="6588125" y="5814759"/>
            <a:ext cx="1111444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R</a:t>
            </a:r>
            <a:r>
              <a:rPr lang="en-US" altLang="en-US" sz="1400"/>
              <a:t>1</a:t>
            </a:r>
            <a:endParaRPr lang="ar-SA" altLang="en-US" sz="1800"/>
          </a:p>
        </p:txBody>
      </p:sp>
      <p:sp>
        <p:nvSpPr>
          <p:cNvPr id="68" name="Rectangle 67"/>
          <p:cNvSpPr/>
          <p:nvPr/>
        </p:nvSpPr>
        <p:spPr>
          <a:xfrm>
            <a:off x="6084888" y="3223959"/>
            <a:ext cx="1184995" cy="3587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r>
              <a:rPr lang="en-US" dirty="0"/>
              <a:t>IP</a:t>
            </a:r>
            <a:endParaRPr lang="ar-SA" baseline="30000" dirty="0"/>
          </a:p>
        </p:txBody>
      </p:sp>
      <p:cxnSp>
        <p:nvCxnSpPr>
          <p:cNvPr id="69" name="Straight Connector 68"/>
          <p:cNvCxnSpPr/>
          <p:nvPr/>
        </p:nvCxnSpPr>
        <p:spPr>
          <a:xfrm>
            <a:off x="6588125" y="3582734"/>
            <a:ext cx="0" cy="36036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Shape 91"/>
          <p:cNvCxnSpPr>
            <a:stCxn id="44" idx="3"/>
            <a:endCxn id="68" idx="0"/>
          </p:cNvCxnSpPr>
          <p:nvPr/>
        </p:nvCxnSpPr>
        <p:spPr>
          <a:xfrm flipV="1">
            <a:off x="3129389" y="3223959"/>
            <a:ext cx="3547997" cy="3415506"/>
          </a:xfrm>
          <a:prstGeom prst="curvedConnector4">
            <a:avLst>
              <a:gd name="adj1" fmla="val 41650"/>
              <a:gd name="adj2" fmla="val 106693"/>
            </a:avLst>
          </a:prstGeom>
          <a:ln>
            <a:prstDash val="sysDash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5948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214"/>
    </mc:Choice>
    <mc:Fallback>
      <p:transition spd="slow" advTm="48214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092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412162" y="367074"/>
            <a:ext cx="51754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Attacks against DES Algorithm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71" name="TextBox 70"/>
          <p:cNvSpPr txBox="1"/>
          <p:nvPr/>
        </p:nvSpPr>
        <p:spPr>
          <a:xfrm>
            <a:off x="85725" y="1467296"/>
            <a:ext cx="8785225" cy="5418138"/>
          </a:xfrm>
          <a:prstGeom prst="rect">
            <a:avLst/>
          </a:prstGeom>
          <a:noFill/>
        </p:spPr>
        <p:txBody>
          <a:bodyPr rtlCol="1">
            <a:spAutoFit/>
          </a:bodyPr>
          <a:lstStyle/>
          <a:p>
            <a:pPr eaLnBrk="1" hangingPunct="1">
              <a:defRPr/>
            </a:pPr>
            <a:r>
              <a:rPr lang="en-US" dirty="0"/>
              <a:t>According to previous researches, there are two families of attacks on DES cryptographic algorithm:</a:t>
            </a:r>
            <a:endParaRPr lang="pt-BR" i="1" dirty="0"/>
          </a:p>
          <a:p>
            <a:pPr eaLnBrk="1" hangingPunct="1">
              <a:defRPr/>
            </a:pPr>
            <a:endParaRPr lang="pt-BR" i="1" dirty="0"/>
          </a:p>
          <a:p>
            <a:pPr marL="457200" indent="-457200" eaLnBrk="1" hangingPunct="1">
              <a:buFontTx/>
              <a:buAutoNum type="alphaUcParenR"/>
              <a:defRPr/>
            </a:pPr>
            <a:r>
              <a:rPr lang="pt-BR" sz="2000" dirty="0"/>
              <a:t>Analytical Attacks</a:t>
            </a:r>
          </a:p>
          <a:p>
            <a:pPr marL="457200" indent="-457200" eaLnBrk="1" hangingPunct="1">
              <a:defRPr/>
            </a:pPr>
            <a:r>
              <a:rPr lang="pt-BR" sz="2000" dirty="0"/>
              <a:t>       </a:t>
            </a:r>
            <a:r>
              <a:rPr lang="pt-BR" dirty="0"/>
              <a:t>Researchers in the field of cryptography tried to develop mathematical analytical attacks against DES algorithm since 1974, but they did not succeed until shammer discovered the </a:t>
            </a:r>
            <a:r>
              <a:rPr lang="pt-BR" b="1" u="sng" dirty="0"/>
              <a:t>differential attack</a:t>
            </a:r>
            <a:r>
              <a:rPr lang="pt-BR" dirty="0"/>
              <a:t> in 1988.</a:t>
            </a:r>
          </a:p>
          <a:p>
            <a:pPr marL="457200" indent="-457200" eaLnBrk="1" hangingPunct="1">
              <a:defRPr/>
            </a:pPr>
            <a:endParaRPr lang="pt-BR" dirty="0"/>
          </a:p>
          <a:p>
            <a:pPr marL="457200" indent="-457200" eaLnBrk="1" hangingPunct="1">
              <a:defRPr/>
            </a:pPr>
            <a:r>
              <a:rPr lang="pt-BR" dirty="0"/>
              <a:t>       However, this attacks requires that the attacker should know 2</a:t>
            </a:r>
            <a:r>
              <a:rPr lang="pt-BR" baseline="30000" dirty="0"/>
              <a:t>47</a:t>
            </a:r>
            <a:r>
              <a:rPr lang="pt-BR" dirty="0"/>
              <a:t> bits of plaintext and the corresponding ciphertext values, which is difficult to achieve. Moreover, this attack is very hard to practice.</a:t>
            </a:r>
          </a:p>
          <a:p>
            <a:pPr marL="457200" indent="-457200" eaLnBrk="1" hangingPunct="1">
              <a:defRPr/>
            </a:pPr>
            <a:r>
              <a:rPr lang="pt-BR" dirty="0"/>
              <a:t>       </a:t>
            </a:r>
          </a:p>
          <a:p>
            <a:pPr marL="457200" indent="-457200" eaLnBrk="1" hangingPunct="1">
              <a:defRPr/>
            </a:pPr>
            <a:r>
              <a:rPr lang="pt-BR" dirty="0"/>
              <a:t>       Another considerable attack was developed by japanease researchers is called </a:t>
            </a:r>
            <a:r>
              <a:rPr lang="pt-BR" b="1" u="sng" dirty="0"/>
              <a:t>linear cryptanalysis </a:t>
            </a:r>
            <a:r>
              <a:rPr lang="pt-BR" dirty="0"/>
              <a:t>attack. It shows minor improvement compared to the differential attack. The linear cryptanalysis attack requires 2</a:t>
            </a:r>
            <a:r>
              <a:rPr lang="pt-BR" baseline="30000" dirty="0"/>
              <a:t>47</a:t>
            </a:r>
            <a:r>
              <a:rPr lang="pt-BR" dirty="0"/>
              <a:t> bits of the plaintext and the corresponding ciphertext values (</a:t>
            </a:r>
            <a:r>
              <a:rPr lang="pt-BR" i="1" dirty="0"/>
              <a:t>both attacks can be classified as known plaintext attacks</a:t>
            </a:r>
            <a:r>
              <a:rPr lang="pt-BR" dirty="0"/>
              <a:t>) </a:t>
            </a:r>
          </a:p>
          <a:p>
            <a:pPr marL="457200" indent="-457200" eaLnBrk="1" hangingPunct="1">
              <a:defRPr/>
            </a:pPr>
            <a:endParaRPr lang="pt-BR" dirty="0"/>
          </a:p>
          <a:p>
            <a:pPr marL="457200" indent="-457200" eaLnBrk="1" hangingPunct="1">
              <a:defRPr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09728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923"/>
    </mc:Choice>
    <mc:Fallback>
      <p:transition spd="slow" advTm="40923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092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412162" y="367074"/>
            <a:ext cx="51754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Attacks against DES Algorithm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72" name="TextBox 71"/>
          <p:cNvSpPr txBox="1"/>
          <p:nvPr/>
        </p:nvSpPr>
        <p:spPr>
          <a:xfrm>
            <a:off x="85725" y="2038033"/>
            <a:ext cx="8372475" cy="286232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eaLnBrk="1" hangingPunct="1">
              <a:defRPr/>
            </a:pPr>
            <a:r>
              <a:rPr lang="en-US" dirty="0"/>
              <a:t>B) Brute-force-attack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q"/>
              <a:defRPr/>
            </a:pPr>
            <a:r>
              <a:rPr lang="en-US" dirty="0"/>
              <a:t>It requires that the attacker knows the first few bits (block of bits, which equals 8 bytes in the case of DES algorithm) of the plaintext as well as the </a:t>
            </a:r>
            <a:r>
              <a:rPr lang="en-US" dirty="0" err="1"/>
              <a:t>ciphertext</a:t>
            </a:r>
            <a:endParaRPr lang="en-US" dirty="0"/>
          </a:p>
          <a:p>
            <a:pPr eaLnBrk="1" hangingPunct="1">
              <a:lnSpc>
                <a:spcPct val="150000"/>
              </a:lnSpc>
              <a:defRPr/>
            </a:pPr>
            <a:r>
              <a:rPr lang="en-US" dirty="0"/>
              <a:t>Then the attacker tries all possible key values. Once the attacker reveals the known plaintext from the given </a:t>
            </a:r>
            <a:r>
              <a:rPr lang="en-US" dirty="0" err="1"/>
              <a:t>ciphertext</a:t>
            </a:r>
            <a:r>
              <a:rPr lang="en-US" dirty="0"/>
              <a:t>, it can be assumed that he discovered the key</a:t>
            </a:r>
          </a:p>
          <a:p>
            <a:pPr eaLnBrk="1" hangingPunct="1">
              <a:defRPr/>
            </a:pPr>
            <a:r>
              <a:rPr lang="en-US" dirty="0"/>
              <a:t>In 1977, Whitfield </a:t>
            </a:r>
            <a:r>
              <a:rPr lang="en-US" dirty="0" err="1"/>
              <a:t>Diffie</a:t>
            </a:r>
            <a:r>
              <a:rPr lang="en-US" dirty="0"/>
              <a:t> and Martin Hellman estimated that it was possible to build an exhaustive </a:t>
            </a:r>
            <a:r>
              <a:rPr lang="en-US" dirty="0" err="1"/>
              <a:t>keysearch</a:t>
            </a:r>
            <a:r>
              <a:rPr lang="en-US" dirty="0"/>
              <a:t> machine for approximately $20,000,000. (a special </a:t>
            </a:r>
            <a:r>
              <a:rPr lang="en-US" dirty="0" err="1"/>
              <a:t>purpos</a:t>
            </a:r>
            <a:r>
              <a:rPr lang="en-US" dirty="0"/>
              <a:t> machine)</a:t>
            </a:r>
          </a:p>
        </p:txBody>
      </p:sp>
    </p:spTree>
    <p:extLst>
      <p:ext uri="{BB962C8B-B14F-4D97-AF65-F5344CB8AC3E}">
        <p14:creationId xmlns:p14="http://schemas.microsoft.com/office/powerpoint/2010/main" val="1267041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937"/>
    </mc:Choice>
    <mc:Fallback>
      <p:transition spd="slow" advTm="76937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092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412162" y="367074"/>
            <a:ext cx="51754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Attacks against DES Algorithm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2" name="TextBox 5"/>
          <p:cNvSpPr txBox="1">
            <a:spLocks noChangeArrowheads="1"/>
          </p:cNvSpPr>
          <p:nvPr/>
        </p:nvSpPr>
        <p:spPr bwMode="auto">
          <a:xfrm>
            <a:off x="85725" y="1686667"/>
            <a:ext cx="8569218" cy="466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It can be noticed from reviewing the cryptanalysis efforts against DES algorithm is that the major weakness point in DES is the key length.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 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key space of 2</a:t>
            </a:r>
            <a:r>
              <a:rPr lang="en-US" altLang="en-US" sz="1800" baseline="30000" dirty="0"/>
              <a:t>56 </a:t>
            </a:r>
            <a:r>
              <a:rPr lang="en-US" altLang="en-US" sz="1800" dirty="0"/>
              <a:t>is considered too small taking into account the latest advances in the field of information technologies.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endParaRPr lang="en-US" altLang="en-US" sz="1800" dirty="0"/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Therefore, researchers recommended that DES is not secure anymore and should not be used as standard encryption algorithm.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 dirty="0"/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In particular, DES was replaced by the Advanced Encryption Standard (AES) in 2000</a:t>
            </a:r>
            <a:endParaRPr lang="pt-BR" altLang="en-US" sz="1800" baseline="30000" dirty="0"/>
          </a:p>
        </p:txBody>
      </p:sp>
    </p:spTree>
    <p:extLst>
      <p:ext uri="{BB962C8B-B14F-4D97-AF65-F5344CB8AC3E}">
        <p14:creationId xmlns:p14="http://schemas.microsoft.com/office/powerpoint/2010/main" val="2105879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1339"/>
    </mc:Choice>
    <mc:Fallback>
      <p:transition spd="slow" advTm="101339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1732</TotalTime>
  <Words>4111</Words>
  <Application>Microsoft Office PowerPoint</Application>
  <PresentationFormat>Widescreen</PresentationFormat>
  <Paragraphs>601</Paragraphs>
  <Slides>49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5" baseType="lpstr">
      <vt:lpstr>Arial</vt:lpstr>
      <vt:lpstr>Calibri</vt:lpstr>
      <vt:lpstr>Calibri Light</vt:lpstr>
      <vt:lpstr>Tajawal Medium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Lenovo</cp:lastModifiedBy>
  <cp:revision>54</cp:revision>
  <dcterms:created xsi:type="dcterms:W3CDTF">2021-08-03T13:03:26Z</dcterms:created>
  <dcterms:modified xsi:type="dcterms:W3CDTF">2023-02-18T08:17:57Z</dcterms:modified>
</cp:coreProperties>
</file>