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entation.xml" ContentType="application/vnd.openxmlformats-officedocument.presentationml.presentation.main+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Lst>
  <p:notesMasterIdLst>
    <p:notesMasterId r:id="rId28"/>
  </p:notesMasterIdLst>
  <p:sldIdLst>
    <p:sldId id="480" r:id="rId5"/>
    <p:sldId id="304" r:id="rId6"/>
    <p:sldId id="481" r:id="rId7"/>
    <p:sldId id="482" r:id="rId8"/>
    <p:sldId id="483" r:id="rId9"/>
    <p:sldId id="484" r:id="rId10"/>
    <p:sldId id="485" r:id="rId11"/>
    <p:sldId id="322" r:id="rId12"/>
    <p:sldId id="279" r:id="rId13"/>
    <p:sldId id="278" r:id="rId14"/>
    <p:sldId id="277" r:id="rId15"/>
    <p:sldId id="275" r:id="rId16"/>
    <p:sldId id="324" r:id="rId17"/>
    <p:sldId id="325" r:id="rId18"/>
    <p:sldId id="327" r:id="rId19"/>
    <p:sldId id="328" r:id="rId20"/>
    <p:sldId id="326" r:id="rId21"/>
    <p:sldId id="329" r:id="rId22"/>
    <p:sldId id="330" r:id="rId23"/>
    <p:sldId id="331" r:id="rId24"/>
    <p:sldId id="332" r:id="rId25"/>
    <p:sldId id="274" r:id="rId26"/>
    <p:sldId id="27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ولاء محمد محمود بدر عامر" initials="ولاء" lastIdx="1" clrIdx="0">
    <p:extLst>
      <p:ext uri="{19B8F6BF-5375-455C-9EA6-DF929625EA0E}">
        <p15:presenceInfo xmlns:p15="http://schemas.microsoft.com/office/powerpoint/2012/main" userId="ولاء محمد محمود بدر عامر"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customXml" Target="../customXml/item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customXml" Target="../customXml/item3.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8FAC26-F49A-4A58-8567-1B849E57DC50}"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E0E5AA-F5D9-45CA-9BE5-67FD8395130F}" type="slidenum">
              <a:rPr lang="en-US" smtClean="0"/>
              <a:t>‹#›</a:t>
            </a:fld>
            <a:endParaRPr lang="en-US"/>
          </a:p>
        </p:txBody>
      </p:sp>
    </p:spTree>
    <p:extLst>
      <p:ext uri="{BB962C8B-B14F-4D97-AF65-F5344CB8AC3E}">
        <p14:creationId xmlns:p14="http://schemas.microsoft.com/office/powerpoint/2010/main" val="1547473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4509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510004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7370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1941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922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76839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1656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94814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3822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63365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69478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3BF22-578F-4B4D-84D9-4D405C896E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C7BD26-9458-4C21-AF99-561E4ACF4B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D354EFE-D3B6-4C11-B9B2-30148BCE219E}"/>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1A3469D9-CDC4-4A45-8A3C-758CCBD6C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93A3C-4768-436F-B6DE-4559E7CAED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562084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4B1A8-EB3D-4A0E-983C-0B220B2F26B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AF060C-3165-4F02-BCCB-4C88AA555B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335CAA-F198-4C6C-8FD3-835A0DF8B20B}"/>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E83FABE6-BEB4-4C1F-B38C-8F88ABDEC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A99BB6-9834-479B-BDA4-FE6E0C87A194}"/>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79224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FE26-2E32-4F64-BDB8-C92C5CB0BF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055DE3-EE6E-4BB2-AFC1-CE964CAE22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E79577-A843-415E-87E4-F4E0623B16EB}"/>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BC5F38B1-9637-4D7C-81B7-4FD7F0EDD4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F3EBFA-7744-4761-9ED1-A25C710084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477702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B325-4485-42EC-BA26-B236FCC086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FB82A-774C-4F8F-8619-9966FFC54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4CAF31-C490-4194-B128-B93549AC86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213A95-AE6A-4BD0-96EF-2AF6BDF29F04}"/>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6" name="Footer Placeholder 5">
            <a:extLst>
              <a:ext uri="{FF2B5EF4-FFF2-40B4-BE49-F238E27FC236}">
                <a16:creationId xmlns:a16="http://schemas.microsoft.com/office/drawing/2014/main" id="{EBB112D7-F907-41F3-9069-C5482FA406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37B48-5880-4FC1-9E81-07C296EB4B8A}"/>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623038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BAC2E-D81E-48D7-BB05-03697219B53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19B238-52A2-41FC-B752-C13F6DD780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8F1306-5ABD-40C3-938F-96679C3D24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1FC62E-8DB1-4CF0-A4FF-1CF5DF55FB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E7162C-649C-4CED-A54E-0F272D33BF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860E0F2-9BD5-4213-BEB5-A1FACCDC54F9}"/>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8" name="Footer Placeholder 7">
            <a:extLst>
              <a:ext uri="{FF2B5EF4-FFF2-40B4-BE49-F238E27FC236}">
                <a16:creationId xmlns:a16="http://schemas.microsoft.com/office/drawing/2014/main" id="{EA149C20-1AA7-4B46-909E-4ECA33A380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01F3F9-870C-4482-851E-EC726B8F2FFF}"/>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3216276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6332-B987-434D-8FA9-E3A7EA2CA7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DE04E43-712B-49D3-828B-DCBB248FDB0E}"/>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4" name="Footer Placeholder 3">
            <a:extLst>
              <a:ext uri="{FF2B5EF4-FFF2-40B4-BE49-F238E27FC236}">
                <a16:creationId xmlns:a16="http://schemas.microsoft.com/office/drawing/2014/main" id="{D0918F64-520A-4886-830B-1438537F14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CB70DF-B282-4AE8-BEF9-2B113CDF775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035786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FA2CF3-F85B-440C-B29A-E02745BA78A4}"/>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3" name="Footer Placeholder 2">
            <a:extLst>
              <a:ext uri="{FF2B5EF4-FFF2-40B4-BE49-F238E27FC236}">
                <a16:creationId xmlns:a16="http://schemas.microsoft.com/office/drawing/2014/main" id="{498AC41E-F86F-4F3A-98AB-540CB28711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52DF7A-C1C8-4878-B892-5C560867F229}"/>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44382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3B17-8772-456D-B0A4-C40E2621B0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694174-3572-4125-9904-EEDE633DB4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59DB05-61C4-47F3-9AE6-4679654BF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58B9-1A62-4966-9D9F-50DA2306AD2D}"/>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6" name="Footer Placeholder 5">
            <a:extLst>
              <a:ext uri="{FF2B5EF4-FFF2-40B4-BE49-F238E27FC236}">
                <a16:creationId xmlns:a16="http://schemas.microsoft.com/office/drawing/2014/main" id="{D5792F32-F87B-4B3C-9C0D-0E6E7E6F82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065905-A115-4505-8A52-94FFC3FFF8F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231504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72DF5-B025-4608-AD6D-7AF1AB1AB1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3DEB929-BE78-4080-BED0-9D16B5FEB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5600D2-87CA-4A0A-ABA2-423D931CC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50ECA-6EDA-4F45-B47B-BEEB33A3F411}"/>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6" name="Footer Placeholder 5">
            <a:extLst>
              <a:ext uri="{FF2B5EF4-FFF2-40B4-BE49-F238E27FC236}">
                <a16:creationId xmlns:a16="http://schemas.microsoft.com/office/drawing/2014/main" id="{9D460A2C-50E0-46A7-BF98-D444AF1F6A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AAADE-EB5F-465C-A040-184658E2E64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771293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3367-32CD-44DF-A039-97A0FA36C27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ADDD52-0828-4465-99B8-93B96ED557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14713E-7808-40E8-9F90-A91E9AD0EDDC}"/>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0118C69F-D7E3-42E4-A994-9E3C67691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33A1F7-B8B2-4D77-8D53-F21B2AE60B7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0658268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568EC3-BF38-4B28-A144-3D3A45AAAF8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73A193-1821-4582-94B1-AED468F902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EBA54A-42E7-454A-8A04-D62865EA9EE3}"/>
              </a:ext>
            </a:extLst>
          </p:cNvPr>
          <p:cNvSpPr>
            <a:spLocks noGrp="1"/>
          </p:cNvSpPr>
          <p:nvPr>
            <p:ph type="dt" sz="half" idx="10"/>
          </p:nvPr>
        </p:nvSpPr>
        <p:spPr/>
        <p:txBody>
          <a:body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6BFE9707-C4A4-429C-8F3D-075B8D0E91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480EEA-9360-4A74-99B0-762BB9AABD2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177530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423198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29643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16110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506650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7936596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5443652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926002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726188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746049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437205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9828776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5444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60960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84752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50143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00415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82319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85150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26139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20836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056955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23763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4396530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5721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825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3588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4268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018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5111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11/23/2023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908627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AE8BB4-EAF3-4DB7-9073-5A8E41A7AE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48D3CC-C29E-4BD1-9B98-FBEF78F0F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D3C3B8-2125-484F-B0C5-3B371A320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3E4E6-6AD8-46C3-B3D4-7349E6F849AF}" type="datetimeFigureOut">
              <a:rPr lang="en-US" smtClean="0"/>
              <a:t>11/23/2023</a:t>
            </a:fld>
            <a:endParaRPr lang="en-US"/>
          </a:p>
        </p:txBody>
      </p:sp>
      <p:sp>
        <p:nvSpPr>
          <p:cNvPr id="5" name="Footer Placeholder 4">
            <a:extLst>
              <a:ext uri="{FF2B5EF4-FFF2-40B4-BE49-F238E27FC236}">
                <a16:creationId xmlns:a16="http://schemas.microsoft.com/office/drawing/2014/main" id="{18C93371-7D77-4431-9B3F-4DD12C200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22339E-6299-49CC-872F-6EF31DD856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C2A9A-6CD3-4DF3-A907-865DDB698257}" type="slidenum">
              <a:rPr lang="en-US" smtClean="0"/>
              <a:t>‹#›</a:t>
            </a:fld>
            <a:endParaRPr lang="en-US"/>
          </a:p>
        </p:txBody>
      </p:sp>
    </p:spTree>
    <p:extLst>
      <p:ext uri="{BB962C8B-B14F-4D97-AF65-F5344CB8AC3E}">
        <p14:creationId xmlns:p14="http://schemas.microsoft.com/office/powerpoint/2010/main" val="14546261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11/23/2023</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540487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0854257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21" Type="http://schemas.openxmlformats.org/officeDocument/2006/relationships/image" Target="../media/image25.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6.png"/><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package" Target="../embeddings/Microsoft_Word_Document.docx"/><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06040" y="3870587"/>
            <a:ext cx="488646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8</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70470" y="4766503"/>
            <a:ext cx="6245492" cy="157479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a:p>
            <a:pPr marL="96520" marR="0">
              <a:lnSpc>
                <a:spcPct val="100000"/>
              </a:lnSpc>
              <a:spcBef>
                <a:spcPts val="1550"/>
              </a:spcBef>
              <a:spcAft>
                <a:spcPts val="0"/>
              </a:spcAft>
            </a:pPr>
            <a:r>
              <a:rPr lang="en-US" b="1" dirty="0">
                <a:effectLst/>
                <a:latin typeface="Times New Roman" panose="02020603050405020304" pitchFamily="18" charset="0"/>
                <a:ea typeface="Cambria" panose="02040503050406030204" pitchFamily="18" charset="0"/>
                <a:cs typeface="Times New Roman" panose="02020603050405020304" pitchFamily="18" charset="0"/>
              </a:rPr>
              <a:t>CAPITAL INVESTMENTS AND CAPITAL ALLOCATION</a:t>
            </a:r>
          </a:p>
          <a:p>
            <a:pPr marL="0" marR="0">
              <a:spcBef>
                <a:spcPts val="0"/>
              </a:spcBef>
              <a:spcAft>
                <a:spcPts val="0"/>
              </a:spcAft>
            </a:pPr>
            <a:r>
              <a:rPr lang="en-US" sz="1800" dirty="0">
                <a:effectLst/>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0" indent="0" algn="just">
              <a:lnSpc>
                <a:spcPct val="150000"/>
              </a:lnSpc>
              <a:spcBef>
                <a:spcPts val="940"/>
              </a:spcBef>
              <a:spcAft>
                <a:spcPts val="0"/>
              </a:spcAft>
              <a:buNone/>
            </a:pPr>
            <a:r>
              <a:rPr lang="en-US" sz="3200" spc="-10" dirty="0">
                <a:effectLst/>
                <a:highlight>
                  <a:srgbClr val="FFFF00"/>
                </a:highlight>
                <a:latin typeface="Georgia" panose="02040502050405020303" pitchFamily="18" charset="0"/>
                <a:ea typeface="Times New Roman" panose="02020603050405020304" pitchFamily="18" charset="0"/>
              </a:rPr>
              <a:t>This</a:t>
            </a:r>
            <a:r>
              <a:rPr lang="en-US" sz="3200" spc="-65"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lecture</a:t>
            </a:r>
            <a:r>
              <a:rPr lang="en-US" sz="3200" spc="-20"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covers:</a:t>
            </a:r>
          </a:p>
          <a:p>
            <a:pPr marL="0" marR="0" indent="0" algn="just">
              <a:lnSpc>
                <a:spcPct val="150000"/>
              </a:lnSpc>
              <a:spcBef>
                <a:spcPts val="940"/>
              </a:spcBef>
              <a:spcAft>
                <a:spcPts val="0"/>
              </a:spcAft>
              <a:buNone/>
            </a:pPr>
            <a:r>
              <a:rPr lang="en-US" sz="2000" dirty="0">
                <a:latin typeface="Times New Roman" panose="02020603050405020304" pitchFamily="18" charset="0"/>
                <a:cs typeface="Times New Roman" panose="02020603050405020304" pitchFamily="18" charset="0"/>
              </a:rPr>
              <a:t>Types of capital investments</a:t>
            </a:r>
          </a:p>
          <a:p>
            <a:pPr marL="0" marR="0" indent="0" algn="just">
              <a:lnSpc>
                <a:spcPct val="150000"/>
              </a:lnSpc>
              <a:spcBef>
                <a:spcPts val="940"/>
              </a:spcBef>
              <a:spcAft>
                <a:spcPts val="0"/>
              </a:spcAft>
              <a:buNone/>
            </a:pPr>
            <a:r>
              <a:rPr lang="en-US" sz="2000" dirty="0">
                <a:latin typeface="Times New Roman" panose="02020603050405020304" pitchFamily="18" charset="0"/>
                <a:cs typeface="Times New Roman" panose="02020603050405020304" pitchFamily="18" charset="0"/>
              </a:rPr>
              <a:t>Capital allocation process</a:t>
            </a:r>
            <a:endParaRPr lang="en-US" sz="2000" spc="-1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Payback period</a:t>
            </a:r>
          </a:p>
          <a:p>
            <a:pPr marL="0" marR="0" indent="0" algn="just">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Net present value</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Internal rate of return</a:t>
            </a:r>
            <a:endPar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428589DB-2476-5C24-7B05-170F760AF0B9}"/>
              </a:ext>
            </a:extLst>
          </p:cNvPr>
          <p:cNvPicPr>
            <a:picLocks noChangeAspect="1"/>
          </p:cNvPicPr>
          <p:nvPr/>
        </p:nvPicPr>
        <p:blipFill>
          <a:blip r:embed="rId2"/>
          <a:stretch>
            <a:fillRect/>
          </a:stretch>
        </p:blipFill>
        <p:spPr>
          <a:xfrm>
            <a:off x="9375202" y="130565"/>
            <a:ext cx="2654873" cy="702875"/>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16EFD-CBC7-905D-007B-5DFF5B52E73A}"/>
              </a:ext>
            </a:extLst>
          </p:cNvPr>
          <p:cNvSpPr>
            <a:spLocks noGrp="1"/>
          </p:cNvSpPr>
          <p:nvPr>
            <p:ph type="title"/>
          </p:nvPr>
        </p:nvSpPr>
        <p:spPr>
          <a:xfrm>
            <a:off x="838200" y="1"/>
            <a:ext cx="10515600" cy="531844"/>
          </a:xfrm>
        </p:spPr>
        <p:txBody>
          <a:bodyPr>
            <a:normAutofit/>
          </a:bodyPr>
          <a:lstStyle/>
          <a:p>
            <a:pPr algn="ctr"/>
            <a:r>
              <a:rPr lang="en-US" sz="280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Types</a:t>
            </a:r>
            <a:r>
              <a:rPr lang="en-US" sz="2800" spc="3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 </a:t>
            </a:r>
            <a:r>
              <a:rPr lang="en-US" sz="280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of</a:t>
            </a:r>
            <a:r>
              <a:rPr lang="en-US" sz="2800" spc="75"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 </a:t>
            </a:r>
            <a:r>
              <a:rPr lang="en-US" sz="280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capital</a:t>
            </a:r>
            <a:r>
              <a:rPr lang="en-US" sz="2800" spc="1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 </a:t>
            </a:r>
            <a:r>
              <a:rPr lang="en-US" sz="2800" spc="-10" dirty="0">
                <a:solidFill>
                  <a:schemeClr val="tx1"/>
                </a:solidFill>
                <a:effectLst/>
                <a:latin typeface="Times New Roman" panose="02020603050405020304" pitchFamily="18" charset="0"/>
                <a:ea typeface="Cambria" panose="02040503050406030204" pitchFamily="18" charset="0"/>
                <a:cs typeface="Times New Roman" panose="02020603050405020304" pitchFamily="18" charset="0"/>
              </a:rPr>
              <a:t>investments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FF3EE71-234B-EFB8-44D1-4EAB5ADE062C}"/>
              </a:ext>
            </a:extLst>
          </p:cNvPr>
          <p:cNvSpPr>
            <a:spLocks noGrp="1"/>
          </p:cNvSpPr>
          <p:nvPr>
            <p:ph idx="1"/>
          </p:nvPr>
        </p:nvSpPr>
        <p:spPr>
          <a:xfrm>
            <a:off x="186612" y="531845"/>
            <a:ext cx="11877870" cy="6251510"/>
          </a:xfrm>
        </p:spPr>
        <p:txBody>
          <a:bodyPr>
            <a:normAutofit/>
          </a:bodyPr>
          <a:lstStyle/>
          <a:p>
            <a:pPr marL="0" indent="0" algn="just">
              <a:lnSpc>
                <a:spcPct val="150000"/>
              </a:lnSpc>
              <a:buNone/>
            </a:pPr>
            <a:r>
              <a:rPr lang="en-US" sz="2400" dirty="0">
                <a:highlight>
                  <a:srgbClr val="FFFF00"/>
                </a:highlight>
                <a:latin typeface="Times New Roman" panose="02020603050405020304" pitchFamily="18" charset="0"/>
                <a:cs typeface="Times New Roman" panose="02020603050405020304" pitchFamily="18" charset="0"/>
              </a:rPr>
              <a:t>The four types of capital investments include </a:t>
            </a:r>
            <a:r>
              <a:rPr lang="en-US" sz="2400" dirty="0">
                <a:highlight>
                  <a:srgbClr val="00FF00"/>
                </a:highlight>
                <a:latin typeface="Times New Roman" panose="02020603050405020304" pitchFamily="18" charset="0"/>
                <a:cs typeface="Times New Roman" panose="02020603050405020304" pitchFamily="18" charset="0"/>
              </a:rPr>
              <a:t>going concern projects</a:t>
            </a:r>
            <a:r>
              <a:rPr lang="en-US" sz="2400" dirty="0">
                <a:highlight>
                  <a:srgbClr val="FFFF00"/>
                </a:highlight>
                <a:latin typeface="Times New Roman" panose="02020603050405020304" pitchFamily="18" charset="0"/>
                <a:cs typeface="Times New Roman" panose="02020603050405020304" pitchFamily="18" charset="0"/>
              </a:rPr>
              <a:t>, </a:t>
            </a:r>
            <a:r>
              <a:rPr lang="en-US" sz="2400" dirty="0">
                <a:highlight>
                  <a:srgbClr val="00FF00"/>
                </a:highlight>
                <a:latin typeface="Times New Roman" panose="02020603050405020304" pitchFamily="18" charset="0"/>
                <a:cs typeface="Times New Roman" panose="02020603050405020304" pitchFamily="18" charset="0"/>
              </a:rPr>
              <a:t>regulatory/compliance projects</a:t>
            </a:r>
            <a:r>
              <a:rPr lang="en-US" sz="2400" dirty="0">
                <a:highlight>
                  <a:srgbClr val="FFFF00"/>
                </a:highlight>
                <a:latin typeface="Times New Roman" panose="02020603050405020304" pitchFamily="18" charset="0"/>
                <a:cs typeface="Times New Roman" panose="02020603050405020304" pitchFamily="18" charset="0"/>
              </a:rPr>
              <a:t>, </a:t>
            </a:r>
            <a:r>
              <a:rPr lang="en-US" sz="2400" dirty="0">
                <a:highlight>
                  <a:srgbClr val="00FF00"/>
                </a:highlight>
                <a:latin typeface="Times New Roman" panose="02020603050405020304" pitchFamily="18" charset="0"/>
                <a:cs typeface="Times New Roman" panose="02020603050405020304" pitchFamily="18" charset="0"/>
              </a:rPr>
              <a:t>expansion projects</a:t>
            </a:r>
            <a:r>
              <a:rPr lang="en-US" sz="2400" dirty="0">
                <a:highlight>
                  <a:srgbClr val="FFFF00"/>
                </a:highlight>
                <a:latin typeface="Times New Roman" panose="02020603050405020304" pitchFamily="18" charset="0"/>
                <a:cs typeface="Times New Roman" panose="02020603050405020304" pitchFamily="18" charset="0"/>
              </a:rPr>
              <a:t>, and </a:t>
            </a:r>
            <a:r>
              <a:rPr lang="en-US" sz="2400" dirty="0">
                <a:highlight>
                  <a:srgbClr val="00FF00"/>
                </a:highlight>
                <a:latin typeface="Times New Roman" panose="02020603050405020304" pitchFamily="18" charset="0"/>
                <a:cs typeface="Times New Roman" panose="02020603050405020304" pitchFamily="18" charset="0"/>
              </a:rPr>
              <a:t>other projects</a:t>
            </a:r>
            <a:r>
              <a:rPr lang="en-US" sz="2400" dirty="0">
                <a:highlight>
                  <a:srgbClr val="FFFF00"/>
                </a:highlight>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a:t>
            </a:r>
            <a:r>
              <a:rPr lang="en-US" sz="2400" b="1" dirty="0">
                <a:highlight>
                  <a:srgbClr val="00FF00"/>
                </a:highlight>
                <a:latin typeface="Times New Roman" panose="02020603050405020304" pitchFamily="18" charset="0"/>
                <a:cs typeface="Times New Roman" panose="02020603050405020304" pitchFamily="18" charset="0"/>
              </a:rPr>
              <a:t>Going concern projects </a:t>
            </a:r>
            <a:r>
              <a:rPr lang="en-US" sz="2400" dirty="0">
                <a:latin typeface="Times New Roman" panose="02020603050405020304" pitchFamily="18" charset="0"/>
                <a:cs typeface="Times New Roman" panose="02020603050405020304" pitchFamily="18" charset="0"/>
              </a:rPr>
              <a:t>may be needed to maintain the business or reduce costs. Projects that maintain the business do not require detailed analysis. The only issues are whether the existing operations should continue and, if so, whether existing procedures or processes should be maintained. Projects to improve efficiency may involve determining if equipment that is obsolete, but still usable, should be replaced. To reduce  financing risk, companies often use a match funding approach,  financing projects with capital sources that are consistent with the project life. Analysts often use a company's annual depreciation expense as an estimate of the capital investment it needs for going concern projects.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52143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D3B9B8-7399-521B-4D21-20F39AE11813}"/>
              </a:ext>
            </a:extLst>
          </p:cNvPr>
          <p:cNvSpPr>
            <a:spLocks noGrp="1"/>
          </p:cNvSpPr>
          <p:nvPr>
            <p:ph idx="1"/>
          </p:nvPr>
        </p:nvSpPr>
        <p:spPr>
          <a:xfrm>
            <a:off x="111967" y="111967"/>
            <a:ext cx="11933853" cy="6634066"/>
          </a:xfrm>
        </p:spPr>
        <p:txBody>
          <a:bodyPr>
            <a:normAutofit/>
          </a:bodyPr>
          <a:lstStyle/>
          <a:p>
            <a:pPr marL="0" indent="0" algn="just">
              <a:lnSpc>
                <a:spcPct val="150000"/>
              </a:lnSpc>
              <a:buNone/>
            </a:pPr>
            <a:r>
              <a:rPr lang="en-US" sz="2200" b="1" dirty="0">
                <a:highlight>
                  <a:srgbClr val="00FF00"/>
                </a:highlight>
                <a:latin typeface="Times New Roman" panose="02020603050405020304" pitchFamily="18" charset="0"/>
                <a:cs typeface="Times New Roman" panose="02020603050405020304" pitchFamily="18" charset="0"/>
              </a:rPr>
              <a:t>2. Regulatory/compliance projects </a:t>
            </a:r>
            <a:r>
              <a:rPr lang="en-US" sz="2200" dirty="0">
                <a:latin typeface="Times New Roman" panose="02020603050405020304" pitchFamily="18" charset="0"/>
                <a:cs typeface="Times New Roman" panose="02020603050405020304" pitchFamily="18" charset="0"/>
              </a:rPr>
              <a:t>may be required by a government agency or insurance company and often involve safety-related or environmental concerns. These projects typically generate little to no revenue and require the company to evaluate alternative ways of carrying out the projects.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t>
            </a:r>
            <a:r>
              <a:rPr lang="en-US" sz="2200" b="1" dirty="0">
                <a:highlight>
                  <a:srgbClr val="00FF00"/>
                </a:highlight>
                <a:latin typeface="Times New Roman" panose="02020603050405020304" pitchFamily="18" charset="0"/>
                <a:cs typeface="Times New Roman" panose="02020603050405020304" pitchFamily="18" charset="0"/>
              </a:rPr>
              <a:t>3. Expansion projects </a:t>
            </a:r>
            <a:r>
              <a:rPr lang="en-US" sz="2200" dirty="0">
                <a:latin typeface="Times New Roman" panose="02020603050405020304" pitchFamily="18" charset="0"/>
                <a:cs typeface="Times New Roman" panose="02020603050405020304" pitchFamily="18" charset="0"/>
              </a:rPr>
              <a:t>grow the business and require a complex decision-making process that includes forecasting future demand. Expansion projects can involve entering new markets or introducing new products within the same market. A detailed analysis including forecasting revenues and expenses is required.</a:t>
            </a:r>
          </a:p>
          <a:p>
            <a:pPr marL="0" indent="0" algn="just">
              <a:lnSpc>
                <a:spcPct val="150000"/>
              </a:lnSpc>
              <a:buNone/>
            </a:pPr>
            <a:r>
              <a:rPr lang="en-US" sz="2200" b="1" dirty="0">
                <a:highlight>
                  <a:srgbClr val="00FF00"/>
                </a:highlight>
                <a:latin typeface="Times New Roman" panose="02020603050405020304" pitchFamily="18" charset="0"/>
                <a:cs typeface="Times New Roman" panose="02020603050405020304" pitchFamily="18" charset="0"/>
              </a:rPr>
              <a:t>4. Other projects</a:t>
            </a:r>
            <a:r>
              <a:rPr lang="en-US" sz="2200" dirty="0">
                <a:latin typeface="Times New Roman" panose="02020603050405020304" pitchFamily="18" charset="0"/>
                <a:cs typeface="Times New Roman" panose="02020603050405020304" pitchFamily="18" charset="0"/>
              </a:rPr>
              <a:t>, such as new investments outside a company's existing lines of business, also entail a complex decision-making process with detailed analysis due to the uncertainty involved. Other projects are often similar to startups that explore a new technology or business idea. These projects can also involve buying out an existing company in a new industry, which involve risks that include overpaying.</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79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F2210-8549-FF4E-E90C-A67101A9E393}"/>
              </a:ext>
            </a:extLst>
          </p:cNvPr>
          <p:cNvSpPr>
            <a:spLocks noGrp="1"/>
          </p:cNvSpPr>
          <p:nvPr>
            <p:ph type="title"/>
          </p:nvPr>
        </p:nvSpPr>
        <p:spPr>
          <a:xfrm>
            <a:off x="838200" y="177282"/>
            <a:ext cx="10515600" cy="718458"/>
          </a:xfrm>
        </p:spPr>
        <p:txBody>
          <a:bodyPr>
            <a:normAutofit fontScale="90000"/>
          </a:bodyPr>
          <a:lstStyle/>
          <a:p>
            <a:pPr algn="ctr"/>
            <a:r>
              <a:rPr lang="en-US" sz="2900" i="0" dirty="0">
                <a:solidFill>
                  <a:schemeClr val="tx1"/>
                </a:solidFill>
                <a:effectLst/>
                <a:latin typeface="Times New Roman" panose="02020603050405020304" pitchFamily="18" charset="0"/>
                <a:cs typeface="Times New Roman" panose="02020603050405020304" pitchFamily="18" charset="0"/>
              </a:rPr>
              <a:t>Capital allocation process</a:t>
            </a:r>
            <a:r>
              <a:rPr lang="en-US" sz="2900" dirty="0">
                <a:solidFill>
                  <a:schemeClr val="tx1"/>
                </a:solidFill>
                <a:latin typeface="Times New Roman" panose="02020603050405020304" pitchFamily="18" charset="0"/>
                <a:cs typeface="Times New Roman" panose="02020603050405020304" pitchFamily="18" charset="0"/>
              </a:rPr>
              <a:t> </a:t>
            </a:r>
            <a:br>
              <a:rPr lang="en-US" dirty="0"/>
            </a:br>
            <a:endParaRPr lang="en-US" dirty="0"/>
          </a:p>
        </p:txBody>
      </p:sp>
      <p:sp>
        <p:nvSpPr>
          <p:cNvPr id="3" name="Content Placeholder 2">
            <a:extLst>
              <a:ext uri="{FF2B5EF4-FFF2-40B4-BE49-F238E27FC236}">
                <a16:creationId xmlns:a16="http://schemas.microsoft.com/office/drawing/2014/main" id="{F6BB3D4F-903A-B9E1-8026-3BEED03604AC}"/>
              </a:ext>
            </a:extLst>
          </p:cNvPr>
          <p:cNvSpPr>
            <a:spLocks noGrp="1"/>
          </p:cNvSpPr>
          <p:nvPr>
            <p:ph idx="1"/>
          </p:nvPr>
        </p:nvSpPr>
        <p:spPr>
          <a:xfrm>
            <a:off x="158620" y="569166"/>
            <a:ext cx="11821886" cy="6111551"/>
          </a:xfrm>
        </p:spPr>
        <p:txBody>
          <a:bodyPr>
            <a:normAutofit fontScale="92500"/>
          </a:bodyPr>
          <a:lstStyle/>
          <a:p>
            <a:pPr marL="0" indent="0" algn="just">
              <a:lnSpc>
                <a:spcPct val="150000"/>
              </a:lnSpc>
              <a:buNone/>
            </a:pPr>
            <a:r>
              <a:rPr lang="en-US" sz="2200" b="1" dirty="0">
                <a:effectLst/>
                <a:highlight>
                  <a:srgbClr val="00FF00"/>
                </a:highlight>
                <a:latin typeface="Times New Roman" panose="02020603050405020304" pitchFamily="18" charset="0"/>
                <a:ea typeface="Cambria" panose="02040503050406030204" pitchFamily="18" charset="0"/>
                <a:cs typeface="Times New Roman" panose="02020603050405020304" pitchFamily="18" charset="0"/>
              </a:rPr>
              <a:t>The capital allocation process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is identifying and evaluating capital projects (i.e., projects</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where</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cash</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flows</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 firm will be</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received</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over a</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period</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longer</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than a</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year).</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Any</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corporate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with</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impact</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on</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future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earnings</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can</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examined using</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this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framework.</a:t>
            </a:r>
            <a:r>
              <a:rPr lang="en-US" sz="2200"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about buying</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new</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machine,</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expanding</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business into another geographic area,</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moving</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corporate</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headquarters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 Cleveland,</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or replacing</a:t>
            </a:r>
            <a:r>
              <a:rPr lang="en-US" sz="2200" spc="-5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delivery</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truck,</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name</a:t>
            </a:r>
            <a:r>
              <a:rPr lang="en-US" sz="2200" spc="-5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few,</a:t>
            </a:r>
            <a:r>
              <a:rPr lang="en-US" sz="2200" spc="-5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can</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examined</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using</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capital</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allocation </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analysis.</a:t>
            </a:r>
            <a:endParaRPr lang="en-US" sz="2200" dirty="0">
              <a:effectLst/>
              <a:latin typeface="Times New Roman" panose="02020603050405020304" pitchFamily="18" charset="0"/>
              <a:ea typeface="Cambria" panose="02040503050406030204" pitchFamily="18" charset="0"/>
              <a:cs typeface="Times New Roman" panose="02020603050405020304" pitchFamily="18" charset="0"/>
            </a:endParaRPr>
          </a:p>
          <a:p>
            <a:pPr marL="0" indent="0" algn="just">
              <a:lnSpc>
                <a:spcPct val="150000"/>
              </a:lnSpc>
              <a:buNone/>
            </a:pP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For a number of good</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reasons,</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capital allocation</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may be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most important responsibility that a financial manager has. First, because a capital allocation decision often involves the purchase of costly long-term assets with lives</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of many years,</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made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may</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determine</a:t>
            </a:r>
            <a:r>
              <a:rPr lang="en-US" sz="2200" spc="-5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6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future</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success</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of</a:t>
            </a:r>
            <a:r>
              <a:rPr lang="en-US" sz="2200"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firm.</a:t>
            </a:r>
            <a:r>
              <a:rPr lang="en-US" sz="2200" spc="-7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Second,</a:t>
            </a:r>
            <a:r>
              <a:rPr lang="en-US" sz="2200" spc="-6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principles underlying the capital allocation</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process also apply to other corporate decisions,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such</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as</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working</a:t>
            </a:r>
            <a:r>
              <a:rPr lang="en-US" sz="2200"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capital management and</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making</a:t>
            </a:r>
            <a:r>
              <a:rPr lang="en-US" sz="2200"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strategic mergers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and acquisitions. Finally, making good capital allocation decisions is consistent with management's primary goal of maximizing</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shareholder value.</a:t>
            </a:r>
          </a:p>
          <a:p>
            <a:pPr marL="0" indent="0" algn="just">
              <a:lnSpc>
                <a:spcPct val="150000"/>
              </a:lnSpc>
              <a:buNone/>
            </a:pPr>
            <a:r>
              <a:rPr lang="en-US" sz="1600" b="0" i="1" u="sng" dirty="0">
                <a:effectLst/>
                <a:latin typeface="Times New Roman" panose="02020603050405020304" pitchFamily="18" charset="0"/>
                <a:cs typeface="Times New Roman" panose="02020603050405020304" pitchFamily="18" charset="0"/>
              </a:rPr>
              <a:t>Working capital management </a:t>
            </a:r>
            <a:r>
              <a:rPr lang="en-US" sz="1600" b="0" i="0" dirty="0">
                <a:effectLst/>
                <a:latin typeface="Times New Roman" panose="02020603050405020304" pitchFamily="18" charset="0"/>
                <a:cs typeface="Times New Roman" panose="02020603050405020304" pitchFamily="18" charset="0"/>
              </a:rPr>
              <a:t>represents the relationship between a firm's short-term assets and its short-term liabilities. It aims to ensure that a company can afford its day-to-day operating expenses while also investing the company's assets in the most successful direction possible.</a:t>
            </a:r>
            <a:endParaRPr lang="en-US" sz="2200" dirty="0">
              <a:effectLst/>
              <a:latin typeface="Times New Roman" panose="02020603050405020304" pitchFamily="18" charset="0"/>
              <a:ea typeface="Cambria" panose="020405030504060302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6060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07C9B0-9D1A-2848-C8C1-B9567114305A}"/>
              </a:ext>
            </a:extLst>
          </p:cNvPr>
          <p:cNvSpPr>
            <a:spLocks noGrp="1"/>
          </p:cNvSpPr>
          <p:nvPr>
            <p:ph idx="1"/>
          </p:nvPr>
        </p:nvSpPr>
        <p:spPr>
          <a:xfrm>
            <a:off x="83977" y="149290"/>
            <a:ext cx="11943182" cy="6587412"/>
          </a:xfrm>
        </p:spPr>
        <p:txBody>
          <a:bodyPr/>
          <a:lstStyle/>
          <a:p>
            <a:pPr marL="0" indent="0">
              <a:buNone/>
            </a:pPr>
            <a:r>
              <a:rPr lang="en-US" b="1" u="sng" dirty="0">
                <a:highlight>
                  <a:srgbClr val="FFFF00"/>
                </a:highlight>
              </a:rPr>
              <a:t>The capital allocation process has four administrative steps: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Step 1: </a:t>
            </a:r>
            <a:r>
              <a:rPr lang="en-US" sz="2200" b="1" i="1" dirty="0">
                <a:latin typeface="Times New Roman" panose="02020603050405020304" pitchFamily="18" charset="0"/>
                <a:cs typeface="Times New Roman" panose="02020603050405020304" pitchFamily="18" charset="0"/>
              </a:rPr>
              <a:t>Idea generation. </a:t>
            </a:r>
            <a:r>
              <a:rPr lang="en-US" sz="2200" dirty="0">
                <a:latin typeface="Times New Roman" panose="02020603050405020304" pitchFamily="18" charset="0"/>
                <a:cs typeface="Times New Roman" panose="02020603050405020304" pitchFamily="18" charset="0"/>
              </a:rPr>
              <a:t>The most important step in the capital allocation process is generating good project ideas. Ideas can come from a number of sources, including senior management, functional divisions, employees, or sources outside the company.</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Step 2: </a:t>
            </a:r>
            <a:r>
              <a:rPr lang="en-US" sz="2200" b="1" i="1" dirty="0">
                <a:latin typeface="Times New Roman" panose="02020603050405020304" pitchFamily="18" charset="0"/>
                <a:cs typeface="Times New Roman" panose="02020603050405020304" pitchFamily="18" charset="0"/>
              </a:rPr>
              <a:t>Analyzing project proposals</a:t>
            </a:r>
            <a:r>
              <a:rPr lang="en-US" sz="2200" i="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Because the decision to accept or reject a capital project is based on the project's expected future cash  flows, a cash flow forecast must be made for each project to determine its expected profitability.</a:t>
            </a:r>
          </a:p>
          <a:p>
            <a:pPr marL="0" indent="0" algn="just">
              <a:lnSpc>
                <a:spcPct val="150000"/>
              </a:lnSpc>
              <a:buNone/>
            </a:pP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Step</a:t>
            </a:r>
            <a:r>
              <a:rPr lang="en-US" sz="2200" b="1" i="1"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3:</a:t>
            </a:r>
            <a:r>
              <a:rPr lang="en-US" sz="2200" b="1" i="1"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Create</a:t>
            </a:r>
            <a:r>
              <a:rPr lang="en-US" sz="2200" b="1" i="1"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the  firm-wide</a:t>
            </a:r>
            <a:r>
              <a:rPr lang="en-US" sz="2200" b="1" i="1"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capital</a:t>
            </a:r>
            <a:r>
              <a:rPr lang="en-US" sz="2200" b="1" i="1"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budget</a:t>
            </a:r>
            <a:r>
              <a:rPr lang="en-US" sz="2200" b="1" dirty="0">
                <a:effectLst/>
                <a:latin typeface="Times New Roman" panose="02020603050405020304" pitchFamily="18" charset="0"/>
                <a:ea typeface="Cambria" panose="02040503050406030204" pitchFamily="18" charset="0"/>
                <a:cs typeface="Times New Roman" panose="02020603050405020304" pitchFamily="18" charset="0"/>
              </a:rPr>
              <a:t>.</a:t>
            </a:r>
            <a:r>
              <a:rPr lang="en-US" sz="2200" b="1"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Firms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must prioritize</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profitable</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projects according to the timing of the project's cash flows, available company resources,</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and</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company's</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overall strategic plan.</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Many projects that are attractive individually may not make sense strategically.</a:t>
            </a:r>
          </a:p>
          <a:p>
            <a:pPr marL="0" indent="0">
              <a:buNone/>
            </a:pPr>
            <a:endParaRPr lang="en-US" dirty="0"/>
          </a:p>
        </p:txBody>
      </p:sp>
    </p:spTree>
    <p:extLst>
      <p:ext uri="{BB962C8B-B14F-4D97-AF65-F5344CB8AC3E}">
        <p14:creationId xmlns:p14="http://schemas.microsoft.com/office/powerpoint/2010/main" val="4220800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07C9B0-9D1A-2848-C8C1-B9567114305A}"/>
              </a:ext>
            </a:extLst>
          </p:cNvPr>
          <p:cNvSpPr>
            <a:spLocks noGrp="1"/>
          </p:cNvSpPr>
          <p:nvPr>
            <p:ph idx="1"/>
          </p:nvPr>
        </p:nvSpPr>
        <p:spPr>
          <a:xfrm>
            <a:off x="83977" y="149290"/>
            <a:ext cx="11943182" cy="6587412"/>
          </a:xfrm>
        </p:spPr>
        <p:txBody>
          <a:bodyPr/>
          <a:lstStyle/>
          <a:p>
            <a:pPr marL="0" indent="0" algn="just">
              <a:lnSpc>
                <a:spcPct val="150000"/>
              </a:lnSpc>
              <a:buNone/>
            </a:pP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Step</a:t>
            </a:r>
            <a:r>
              <a:rPr lang="en-US" sz="2200" b="1" i="1"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4:</a:t>
            </a:r>
            <a:r>
              <a:rPr lang="en-US" sz="2200" b="1" i="1"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Monitoring</a:t>
            </a:r>
            <a:r>
              <a:rPr lang="en-US" sz="2200" b="1" i="1"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decisions</a:t>
            </a:r>
            <a:r>
              <a:rPr lang="en-US" sz="2200" b="1" i="1" spc="-4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and</a:t>
            </a:r>
            <a:r>
              <a:rPr lang="en-US" sz="2200" b="1" i="1"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conducting</a:t>
            </a:r>
            <a:r>
              <a:rPr lang="en-US" sz="2200" b="1" i="1"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a</a:t>
            </a:r>
            <a:r>
              <a:rPr lang="en-US" sz="2200" b="1" i="1"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b="1" i="1" dirty="0">
                <a:effectLst/>
                <a:latin typeface="Times New Roman" panose="02020603050405020304" pitchFamily="18" charset="0"/>
                <a:ea typeface="Cambria" panose="02040503050406030204" pitchFamily="18" charset="0"/>
                <a:cs typeface="Times New Roman" panose="02020603050405020304" pitchFamily="18" charset="0"/>
              </a:rPr>
              <a:t>post-audit</a:t>
            </a:r>
            <a:r>
              <a:rPr lang="en-US" sz="2200" b="1" dirty="0">
                <a:effectLst/>
                <a:latin typeface="Times New Roman" panose="02020603050405020304" pitchFamily="18" charset="0"/>
                <a:ea typeface="Cambria" panose="02040503050406030204" pitchFamily="18" charset="0"/>
                <a:cs typeface="Times New Roman" panose="02020603050405020304" pitchFamily="18" charset="0"/>
              </a:rPr>
              <a:t>.</a:t>
            </a:r>
            <a:r>
              <a:rPr lang="en-US" sz="2200" b="1" spc="-4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It is</a:t>
            </a:r>
            <a:r>
              <a:rPr lang="en-US" sz="2200" spc="-3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important to</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follow</a:t>
            </a:r>
            <a:r>
              <a:rPr lang="en-US" sz="2200" spc="-3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up on all capital allocation decisions. An analyst should compare the actual results</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 the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projected</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results,</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and</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project managers</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should</a:t>
            </a:r>
            <a:r>
              <a:rPr lang="en-US" sz="2200" spc="-2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explain</a:t>
            </a:r>
            <a:r>
              <a:rPr lang="en-US" sz="2200" spc="-2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why projections did or did not match actual performance.</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Because the capital allocation process is only as good as the estimates of the inputs into the model used to forecast cash flows,</a:t>
            </a:r>
            <a:r>
              <a:rPr lang="en-US" sz="2200" spc="-1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a post-audit should</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be used</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to identify systematic errors in</a:t>
            </a:r>
            <a:r>
              <a:rPr lang="en-US" sz="2200" spc="-5" dirty="0">
                <a:effectLst/>
                <a:latin typeface="Times New Roman" panose="02020603050405020304" pitchFamily="18" charset="0"/>
                <a:ea typeface="Cambria" panose="02040503050406030204" pitchFamily="18" charset="0"/>
                <a:cs typeface="Times New Roman" panose="02020603050405020304" pitchFamily="18" charset="0"/>
              </a:rPr>
              <a:t> </a:t>
            </a:r>
            <a:r>
              <a:rPr lang="en-US" sz="2200" dirty="0">
                <a:effectLst/>
                <a:latin typeface="Times New Roman" panose="02020603050405020304" pitchFamily="18" charset="0"/>
                <a:ea typeface="Cambria" panose="02040503050406030204" pitchFamily="18" charset="0"/>
                <a:cs typeface="Times New Roman" panose="02020603050405020304" pitchFamily="18" charset="0"/>
              </a:rPr>
              <a:t>the forecasting process and improve company </a:t>
            </a:r>
            <a:r>
              <a:rPr lang="en-US" sz="2200" spc="-10" dirty="0">
                <a:effectLst/>
                <a:latin typeface="Times New Roman" panose="02020603050405020304" pitchFamily="18" charset="0"/>
                <a:ea typeface="Cambria" panose="02040503050406030204" pitchFamily="18" charset="0"/>
                <a:cs typeface="Times New Roman" panose="02020603050405020304" pitchFamily="18" charset="0"/>
              </a:rPr>
              <a:t>operations.</a:t>
            </a:r>
            <a:endParaRPr lang="en-US" sz="2200" dirty="0">
              <a:effectLst/>
              <a:latin typeface="Times New Roman" panose="02020603050405020304" pitchFamily="18" charset="0"/>
              <a:ea typeface="Cambria" panose="020405030504060302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178316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5A522-7228-45DA-B935-CE9B8945312D}"/>
              </a:ext>
            </a:extLst>
          </p:cNvPr>
          <p:cNvSpPr>
            <a:spLocks noGrp="1"/>
          </p:cNvSpPr>
          <p:nvPr>
            <p:ph type="title"/>
          </p:nvPr>
        </p:nvSpPr>
        <p:spPr>
          <a:xfrm>
            <a:off x="1090127" y="365126"/>
            <a:ext cx="10515600" cy="422666"/>
          </a:xfrm>
        </p:spPr>
        <p:txBody>
          <a:bodyPr>
            <a:normAutofit fontScale="90000"/>
          </a:bodyPr>
          <a:lstStyle/>
          <a:p>
            <a:pPr algn="ctr"/>
            <a:br>
              <a:rPr lang="en-US" sz="1800" b="0" i="0" dirty="0">
                <a:solidFill>
                  <a:srgbClr val="000000"/>
                </a:solidFill>
                <a:effectLst/>
                <a:latin typeface="CIDFont+F2"/>
              </a:rPr>
            </a:br>
            <a:br>
              <a:rPr lang="en-US" sz="1800" b="0" i="0" dirty="0">
                <a:solidFill>
                  <a:srgbClr val="000000"/>
                </a:solidFill>
                <a:effectLst/>
                <a:latin typeface="CIDFont+F2"/>
              </a:rPr>
            </a:br>
            <a:br>
              <a:rPr lang="en-US" sz="1800" b="0" i="0" dirty="0">
                <a:solidFill>
                  <a:srgbClr val="000000"/>
                </a:solidFill>
                <a:effectLst/>
                <a:latin typeface="CIDFont+F2"/>
              </a:rPr>
            </a:br>
            <a:br>
              <a:rPr lang="en-US" sz="1800" b="0" i="0" dirty="0">
                <a:solidFill>
                  <a:srgbClr val="000000"/>
                </a:solidFill>
                <a:effectLst/>
                <a:latin typeface="CIDFont+F2"/>
              </a:rPr>
            </a:br>
            <a:r>
              <a:rPr lang="en-US" sz="3100" i="0" dirty="0">
                <a:solidFill>
                  <a:srgbClr val="000000"/>
                </a:solidFill>
                <a:effectLst/>
                <a:highlight>
                  <a:srgbClr val="FFFF00"/>
                </a:highlight>
                <a:latin typeface="Times New Roman" panose="02020603050405020304" pitchFamily="18" charset="0"/>
                <a:cs typeface="Times New Roman" panose="02020603050405020304" pitchFamily="18" charset="0"/>
              </a:rPr>
              <a:t>Payback Period &amp; Net </a:t>
            </a:r>
            <a:r>
              <a:rPr lang="en-US" sz="2700" i="0" dirty="0">
                <a:solidFill>
                  <a:srgbClr val="000000"/>
                </a:solidFill>
                <a:effectLst/>
                <a:highlight>
                  <a:srgbClr val="FFFF00"/>
                </a:highlight>
                <a:latin typeface="Times New Roman" panose="02020603050405020304" pitchFamily="18" charset="0"/>
                <a:cs typeface="Times New Roman" panose="02020603050405020304" pitchFamily="18" charset="0"/>
              </a:rPr>
              <a:t>Present Value (NPV)</a:t>
            </a:r>
            <a:r>
              <a:rPr lang="en-US" sz="2700" dirty="0">
                <a:highlight>
                  <a:srgbClr val="FFFF00"/>
                </a:highlight>
                <a:latin typeface="Times New Roman" panose="02020603050405020304" pitchFamily="18" charset="0"/>
                <a:cs typeface="Times New Roman" panose="02020603050405020304" pitchFamily="18" charset="0"/>
              </a:rPr>
              <a:t> </a:t>
            </a:r>
            <a:br>
              <a:rPr lang="en-US" sz="1100" dirty="0"/>
            </a:br>
            <a:br>
              <a:rPr lang="en-US" sz="440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936ED009-C12E-41C7-8B3F-CA1CAEBD6B07}"/>
              </a:ext>
            </a:extLst>
          </p:cNvPr>
          <p:cNvSpPr>
            <a:spLocks noGrp="1"/>
          </p:cNvSpPr>
          <p:nvPr>
            <p:ph idx="1"/>
          </p:nvPr>
        </p:nvSpPr>
        <p:spPr>
          <a:xfrm>
            <a:off x="351692" y="787792"/>
            <a:ext cx="11633982" cy="6070208"/>
          </a:xfrm>
        </p:spPr>
        <p:txBody>
          <a:bodyPr>
            <a:normAutofit/>
          </a:bodyPr>
          <a:lstStyle/>
          <a:p>
            <a:pPr marL="0" indent="0">
              <a:lnSpc>
                <a:spcPct val="150000"/>
              </a:lnSpc>
              <a:buNone/>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standard measurements of return on equity for investors in a project are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calculated</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basis.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For most managers financial criteria are the preferred method to evaluate projects. </a:t>
            </a: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These models are appropriate when there is a high level of confidence associated with estimates of future cash flows. Two models and examples are demonstrated here: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payback model</a:t>
            </a:r>
            <a:r>
              <a:rPr lang="en-US" sz="2200" b="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net present value (NPV) model.</a:t>
            </a:r>
          </a:p>
          <a:p>
            <a:pPr algn="just">
              <a:lnSpc>
                <a:spcPct val="150000"/>
              </a:lnSpc>
            </a:pPr>
            <a:r>
              <a:rPr lang="en-US" sz="2200" b="1" u="sng" dirty="0">
                <a:solidFill>
                  <a:schemeClr val="tx1">
                    <a:lumMod val="95000"/>
                    <a:lumOff val="5000"/>
                  </a:schemeClr>
                </a:solidFill>
                <a:latin typeface="Times New Roman" panose="02020603050405020304" pitchFamily="18" charset="0"/>
                <a:cs typeface="Times New Roman" panose="02020603050405020304" pitchFamily="18" charset="0"/>
              </a:rPr>
              <a:t>Example: </a:t>
            </a:r>
            <a:r>
              <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t>
            </a:r>
            <a:r>
              <a:rPr lang="en-US" sz="1800" b="1" dirty="0">
                <a:solidFill>
                  <a:srgbClr val="212529"/>
                </a:solidFill>
                <a:effectLst/>
                <a:highlight>
                  <a:srgbClr val="FFFF00"/>
                </a:highlight>
                <a:latin typeface="Georgia" panose="02040502050405020303" pitchFamily="18" charset="0"/>
                <a:ea typeface="Calibri" panose="020F0502020204030204" pitchFamily="34" charset="0"/>
                <a:cs typeface="Arial" panose="020B0604020202020204" pitchFamily="34" charset="0"/>
              </a:rPr>
              <a:t>Even Cash inflows)</a:t>
            </a:r>
            <a:endPar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A has an initial investment (cash outflows) of $700,000 and projected cash inflows of $225,000 for 5 years.</a:t>
            </a: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B has an initial investment of $400,000 and projected cash inflows of $110,000 for 5 years.</a:t>
            </a:r>
          </a:p>
          <a:p>
            <a:pPr marL="0" indent="0">
              <a:buNone/>
            </a:pPr>
            <a:endParaRPr lang="en-US" dirty="0"/>
          </a:p>
        </p:txBody>
      </p:sp>
    </p:spTree>
    <p:extLst>
      <p:ext uri="{BB962C8B-B14F-4D97-AF65-F5344CB8AC3E}">
        <p14:creationId xmlns:p14="http://schemas.microsoft.com/office/powerpoint/2010/main" val="3110619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7714" y="0"/>
            <a:ext cx="11974286" cy="6858000"/>
          </a:xfrm>
        </p:spPr>
        <p:txBody>
          <a:bodyPr>
            <a:normAutofit lnSpcReduction="10000"/>
          </a:bodyPr>
          <a:lstStyle/>
          <a:p>
            <a:pPr marL="0" lvl="1" algn="just">
              <a:lnSpc>
                <a:spcPct val="150000"/>
              </a:lnSpc>
            </a:pPr>
            <a:r>
              <a:rPr lang="en-US" sz="2000" b="1" u="sng" dirty="0">
                <a:solidFill>
                  <a:schemeClr val="accent2">
                    <a:lumMod val="75000"/>
                  </a:schemeClr>
                </a:solidFill>
              </a:rPr>
              <a:t>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a:p>
            <a:pPr algn="l">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Rate of return of project A=  225,000/700,000= 32.1%</a:t>
            </a:r>
          </a:p>
          <a:p>
            <a:pPr algn="just">
              <a:lnSpc>
                <a:spcPct val="150000"/>
              </a:lnSpc>
            </a:pPr>
            <a:r>
              <a:rPr lang="en-US" sz="2000" dirty="0">
                <a:solidFill>
                  <a:schemeClr val="tx1">
                    <a:lumMod val="95000"/>
                    <a:lumOff val="5000"/>
                  </a:schemeClr>
                </a:solidFill>
              </a:rPr>
              <a:t>Rate of return of project B=  110,000/400,000= 27.5%</a:t>
            </a:r>
          </a:p>
          <a:p>
            <a:pPr algn="just"/>
            <a:endParaRPr lang="en-US" sz="2000" dirty="0">
              <a:solidFill>
                <a:schemeClr val="tx1">
                  <a:lumMod val="95000"/>
                  <a:lumOff val="5000"/>
                </a:schemeClr>
              </a:solidFill>
            </a:endParaRPr>
          </a:p>
          <a:p>
            <a:pPr algn="l">
              <a:lnSpc>
                <a:spcPct val="150000"/>
              </a:lnSpc>
            </a:pPr>
            <a:endParaRPr lang="en-US" sz="2000" dirty="0">
              <a:solidFill>
                <a:schemeClr val="tx1">
                  <a:lumMod val="95000"/>
                  <a:lumOff val="5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6947" y="1066801"/>
            <a:ext cx="11877821" cy="5122941"/>
          </a:xfrm>
          <a:prstGeom prst="rect">
            <a:avLst/>
          </a:prstGeom>
        </p:spPr>
        <p:txBody>
          <a:bodyPr wrap="square">
            <a:spAutoFit/>
          </a:bodyPr>
          <a:lstStyle/>
          <a:p>
            <a:pPr algn="just">
              <a:lnSpc>
                <a:spcPct val="150000"/>
              </a:lnSpc>
            </a:pPr>
            <a:r>
              <a:rPr lang="en-US" sz="2000" dirty="0">
                <a:solidFill>
                  <a:prstClr val="black">
                    <a:lumMod val="95000"/>
                    <a:lumOff val="5000"/>
                  </a:prstClr>
                </a:solidFill>
                <a:latin typeface="Calibri"/>
              </a:rPr>
              <a:t>The </a:t>
            </a:r>
            <a:r>
              <a:rPr lang="en-US" sz="2000" u="sng" dirty="0">
                <a:solidFill>
                  <a:prstClr val="black">
                    <a:lumMod val="95000"/>
                    <a:lumOff val="5000"/>
                  </a:prstClr>
                </a:solidFill>
                <a:latin typeface="Calibri"/>
              </a:rPr>
              <a:t>payback</a:t>
            </a:r>
            <a:r>
              <a:rPr lang="en-US" sz="2000" dirty="0">
                <a:solidFill>
                  <a:prstClr val="black">
                    <a:lumMod val="95000"/>
                    <a:lumOff val="5000"/>
                  </a:prstClr>
                </a:solidFill>
                <a:latin typeface="Calibri"/>
              </a:rPr>
              <a:t> for Project A is </a:t>
            </a:r>
            <a:r>
              <a:rPr lang="en-US" sz="2000" u="sng" dirty="0">
                <a:solidFill>
                  <a:prstClr val="black">
                    <a:lumMod val="95000"/>
                    <a:lumOff val="5000"/>
                  </a:prstClr>
                </a:solidFill>
                <a:latin typeface="Calibri"/>
              </a:rPr>
              <a:t>3.1 years </a:t>
            </a:r>
            <a:r>
              <a:rPr lang="en-US" sz="2000" dirty="0">
                <a:solidFill>
                  <a:prstClr val="black">
                    <a:lumMod val="95000"/>
                    <a:lumOff val="5000"/>
                  </a:prstClr>
                </a:solidFill>
                <a:latin typeface="Calibri"/>
              </a:rPr>
              <a:t>and for Project B is </a:t>
            </a:r>
            <a:r>
              <a:rPr lang="en-US" sz="2000" u="sng" dirty="0">
                <a:solidFill>
                  <a:prstClr val="black">
                    <a:lumMod val="95000"/>
                    <a:lumOff val="5000"/>
                  </a:prstClr>
                </a:solidFill>
                <a:latin typeface="Calibri"/>
              </a:rPr>
              <a:t>3.6 years</a:t>
            </a:r>
            <a:r>
              <a:rPr lang="en-US" sz="2000" dirty="0">
                <a:solidFill>
                  <a:prstClr val="black">
                    <a:lumMod val="95000"/>
                    <a:lumOff val="5000"/>
                  </a:prstClr>
                </a:solidFill>
                <a:latin typeface="Calibri"/>
              </a:rPr>
              <a:t>. Using the payback method both projects are acceptable since both return the initial investment in less than five years and have </a:t>
            </a:r>
            <a:r>
              <a:rPr lang="en-US" sz="2000" u="sng" dirty="0">
                <a:solidFill>
                  <a:prstClr val="black">
                    <a:lumMod val="95000"/>
                    <a:lumOff val="5000"/>
                  </a:prstClr>
                </a:solidFill>
                <a:latin typeface="Calibri"/>
              </a:rPr>
              <a:t>returns on the investment </a:t>
            </a:r>
            <a:r>
              <a:rPr lang="en-US" sz="2000" dirty="0">
                <a:solidFill>
                  <a:prstClr val="black">
                    <a:lumMod val="95000"/>
                    <a:lumOff val="5000"/>
                  </a:prstClr>
                </a:solidFill>
                <a:latin typeface="Calibri"/>
              </a:rPr>
              <a:t>of </a:t>
            </a:r>
            <a:r>
              <a:rPr lang="en-US" sz="2000" u="sng" dirty="0">
                <a:solidFill>
                  <a:prstClr val="black">
                    <a:lumMod val="95000"/>
                    <a:lumOff val="5000"/>
                  </a:prstClr>
                </a:solidFill>
                <a:latin typeface="Calibri"/>
              </a:rPr>
              <a:t>32.1</a:t>
            </a:r>
            <a:r>
              <a:rPr lang="en-US" sz="2000" dirty="0">
                <a:solidFill>
                  <a:prstClr val="black">
                    <a:lumMod val="95000"/>
                    <a:lumOff val="5000"/>
                  </a:prstClr>
                </a:solidFill>
                <a:latin typeface="Calibri"/>
              </a:rPr>
              <a:t> and </a:t>
            </a:r>
            <a:r>
              <a:rPr lang="en-US" sz="2000" u="sng" dirty="0">
                <a:solidFill>
                  <a:prstClr val="black">
                    <a:lumMod val="95000"/>
                    <a:lumOff val="5000"/>
                  </a:prstClr>
                </a:solidFill>
                <a:latin typeface="Calibri"/>
              </a:rPr>
              <a:t>27.5</a:t>
            </a:r>
            <a:r>
              <a:rPr lang="en-US" sz="2000" dirty="0">
                <a:solidFill>
                  <a:prstClr val="black">
                    <a:lumMod val="95000"/>
                    <a:lumOff val="5000"/>
                  </a:prstClr>
                </a:solidFill>
                <a:latin typeface="Calibri"/>
              </a:rPr>
              <a:t> percent.</a:t>
            </a:r>
          </a:p>
          <a:p>
            <a:pPr algn="just">
              <a:lnSpc>
                <a:spcPct val="150000"/>
              </a:lnSpc>
            </a:pPr>
            <a:endParaRPr lang="en-US" sz="2000" dirty="0">
              <a:solidFill>
                <a:prstClr val="black">
                  <a:lumMod val="95000"/>
                  <a:lumOff val="5000"/>
                </a:prstClr>
              </a:solidFill>
              <a:latin typeface="Calibri"/>
            </a:endParaRPr>
          </a:p>
          <a:p>
            <a:pPr algn="just">
              <a:lnSpc>
                <a:spcPct val="150000"/>
              </a:lnSpc>
            </a:pPr>
            <a:r>
              <a:rPr lang="en-US" sz="2000" b="1" u="sng" dirty="0">
                <a:solidFill>
                  <a:srgbClr val="C0504D">
                    <a:lumMod val="75000"/>
                  </a:srgbClr>
                </a:solidFill>
                <a:latin typeface="Calibri"/>
              </a:rPr>
              <a:t>The net present value (NPV) model </a:t>
            </a:r>
          </a:p>
          <a:p>
            <a:pPr algn="just">
              <a:lnSpc>
                <a:spcPct val="150000"/>
              </a:lnSpc>
            </a:pPr>
            <a:r>
              <a:rPr lang="en-US" sz="2000" u="sng" dirty="0">
                <a:solidFill>
                  <a:prstClr val="black"/>
                </a:solidFill>
                <a:latin typeface="Calibri"/>
              </a:rPr>
              <a:t>It uses management’s minimum desired rate-of-return (discount rate, for example, 15 percent) to compute the present value of all net cash inflows. </a:t>
            </a:r>
            <a:r>
              <a:rPr lang="en-US" sz="2000" dirty="0">
                <a:solidFill>
                  <a:prstClr val="black"/>
                </a:solidFill>
                <a:latin typeface="Calibri"/>
              </a:rPr>
              <a:t>If the result is positive (the project meets the minimum desired rate of return), it is eligible for further consideration. If the result is negative, the project is rejected. Thus, higher positive NPV’s are desirable. </a:t>
            </a:r>
          </a:p>
          <a:p>
            <a:pPr algn="just">
              <a:lnSpc>
                <a:spcPct val="150000"/>
              </a:lnSpc>
            </a:pPr>
            <a:endParaRPr lang="en-US" sz="2000" dirty="0">
              <a:solidFill>
                <a:prstClr val="black"/>
              </a:solidFill>
              <a:latin typeface="Calibri"/>
            </a:endParaRPr>
          </a:p>
          <a:p>
            <a:pPr algn="just">
              <a:lnSpc>
                <a:spcPct val="150000"/>
              </a:lnSpc>
            </a:pPr>
            <a:endParaRPr lang="en-US" sz="2000" dirty="0">
              <a:solidFill>
                <a:prstClr val="black">
                  <a:lumMod val="95000"/>
                  <a:lumOff val="5000"/>
                </a:prstClr>
              </a:solidFill>
              <a:latin typeface="Calibri"/>
            </a:endParaRPr>
          </a:p>
        </p:txBody>
      </p:sp>
      <p:pic>
        <p:nvPicPr>
          <p:cNvPr id="50177" name="Picture 1"/>
          <p:cNvPicPr>
            <a:picLocks noChangeAspect="1" noChangeArrowheads="1"/>
          </p:cNvPicPr>
          <p:nvPr/>
        </p:nvPicPr>
        <p:blipFill>
          <a:blip r:embed="rId2"/>
          <a:srcRect/>
          <a:stretch>
            <a:fillRect/>
          </a:stretch>
        </p:blipFill>
        <p:spPr bwMode="auto">
          <a:xfrm>
            <a:off x="4419601" y="5715000"/>
            <a:ext cx="4886325" cy="914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9144000" cy="6858000"/>
          </a:xfrm>
        </p:spPr>
        <p:txBody>
          <a:bodyPr>
            <a:normAutofit/>
          </a:bodyPr>
          <a:lstStyle/>
          <a:p>
            <a:pPr algn="just"/>
            <a:endParaRPr lang="en-US" sz="2800" dirty="0"/>
          </a:p>
          <a:p>
            <a:pPr algn="just"/>
            <a:endParaRPr lang="en-US" sz="2800" dirty="0"/>
          </a:p>
          <a:p>
            <a:pPr algn="just"/>
            <a:endParaRPr lang="en-US" sz="2800" dirty="0"/>
          </a:p>
          <a:p>
            <a:pPr algn="l"/>
            <a:r>
              <a:rPr lang="en-US" sz="2000" dirty="0">
                <a:solidFill>
                  <a:schemeClr val="tx1">
                    <a:lumMod val="95000"/>
                    <a:lumOff val="5000"/>
                  </a:schemeClr>
                </a:solidFill>
              </a:rPr>
              <a:t>I</a:t>
            </a:r>
            <a:r>
              <a:rPr lang="en-US" sz="2000" baseline="-25000" dirty="0">
                <a:solidFill>
                  <a:schemeClr val="tx1">
                    <a:lumMod val="95000"/>
                    <a:lumOff val="5000"/>
                  </a:schemeClr>
                </a:solidFill>
              </a:rPr>
              <a:t>0</a:t>
            </a:r>
            <a:r>
              <a:rPr lang="en-US" sz="2000" dirty="0">
                <a:solidFill>
                  <a:schemeClr val="tx1">
                    <a:lumMod val="95000"/>
                    <a:lumOff val="5000"/>
                  </a:schemeClr>
                </a:solidFill>
              </a:rPr>
              <a:t> = Initial investment (since it is an outflow, the number will be negative)</a:t>
            </a:r>
          </a:p>
          <a:p>
            <a:pPr algn="l"/>
            <a:r>
              <a:rPr lang="en-US" sz="2000" dirty="0">
                <a:solidFill>
                  <a:schemeClr val="tx1">
                    <a:lumMod val="95000"/>
                    <a:lumOff val="5000"/>
                  </a:schemeClr>
                </a:solidFill>
              </a:rPr>
              <a:t>Ft = Net cash inflow for period </a:t>
            </a:r>
            <a:r>
              <a:rPr lang="en-US" sz="2000" i="1" dirty="0">
                <a:solidFill>
                  <a:schemeClr val="tx1">
                    <a:lumMod val="95000"/>
                    <a:lumOff val="5000"/>
                  </a:schemeClr>
                </a:solidFill>
              </a:rPr>
              <a:t>t</a:t>
            </a:r>
          </a:p>
          <a:p>
            <a:pPr algn="l"/>
            <a:r>
              <a:rPr lang="en-US" sz="2000" i="1" dirty="0">
                <a:solidFill>
                  <a:schemeClr val="tx1">
                    <a:lumMod val="95000"/>
                    <a:lumOff val="5000"/>
                  </a:schemeClr>
                </a:solidFill>
              </a:rPr>
              <a:t> k=</a:t>
            </a:r>
            <a:r>
              <a:rPr lang="en-US" sz="2000" dirty="0">
                <a:solidFill>
                  <a:schemeClr val="tx1">
                    <a:lumMod val="95000"/>
                    <a:lumOff val="5000"/>
                  </a:schemeClr>
                </a:solidFill>
              </a:rPr>
              <a:t>Required rate of return (nominal)</a:t>
            </a:r>
          </a:p>
          <a:p>
            <a:pPr algn="l"/>
            <a:endParaRPr lang="en-US" sz="2000" dirty="0">
              <a:solidFill>
                <a:schemeClr val="tx1">
                  <a:lumMod val="95000"/>
                  <a:lumOff val="5000"/>
                </a:schemeClr>
              </a:solidFill>
            </a:endParaRPr>
          </a:p>
          <a:p>
            <a:pPr algn="just"/>
            <a:endParaRPr lang="en-US" sz="2800" dirty="0"/>
          </a:p>
        </p:txBody>
      </p:sp>
      <p:pic>
        <p:nvPicPr>
          <p:cNvPr id="51201" name="Picture 1"/>
          <p:cNvPicPr>
            <a:picLocks noChangeAspect="1" noChangeArrowheads="1"/>
          </p:cNvPicPr>
          <p:nvPr/>
        </p:nvPicPr>
        <p:blipFill>
          <a:blip r:embed="rId2"/>
          <a:srcRect/>
          <a:stretch>
            <a:fillRect/>
          </a:stretch>
        </p:blipFill>
        <p:spPr bwMode="auto">
          <a:xfrm>
            <a:off x="2362200" y="533400"/>
            <a:ext cx="1162050" cy="781050"/>
          </a:xfrm>
          <a:prstGeom prst="rect">
            <a:avLst/>
          </a:prstGeom>
          <a:noFill/>
          <a:ln w="9525">
            <a:noFill/>
            <a:miter lim="800000"/>
            <a:headEnd/>
            <a:tailEnd/>
          </a:ln>
          <a:effectLst/>
        </p:spPr>
      </p:pic>
      <p:pic>
        <p:nvPicPr>
          <p:cNvPr id="51203" name="Picture 3"/>
          <p:cNvPicPr>
            <a:picLocks noChangeAspect="1" noChangeArrowheads="1"/>
          </p:cNvPicPr>
          <p:nvPr/>
        </p:nvPicPr>
        <p:blipFill>
          <a:blip r:embed="rId3"/>
          <a:srcRect/>
          <a:stretch>
            <a:fillRect/>
          </a:stretch>
        </p:blipFill>
        <p:spPr bwMode="auto">
          <a:xfrm>
            <a:off x="3505200" y="914400"/>
            <a:ext cx="152400" cy="314960"/>
          </a:xfrm>
          <a:prstGeom prst="rect">
            <a:avLst/>
          </a:prstGeom>
          <a:noFill/>
          <a:ln w="9525">
            <a:noFill/>
            <a:miter lim="800000"/>
            <a:headEnd/>
            <a:tailEnd/>
          </a:ln>
          <a:effectLst/>
        </p:spPr>
      </p:pic>
      <p:pic>
        <p:nvPicPr>
          <p:cNvPr id="51205" name="Picture 5"/>
          <p:cNvPicPr>
            <a:picLocks noChangeAspect="1" noChangeArrowheads="1"/>
          </p:cNvPicPr>
          <p:nvPr/>
        </p:nvPicPr>
        <p:blipFill>
          <a:blip r:embed="rId4"/>
          <a:srcRect/>
          <a:stretch>
            <a:fillRect/>
          </a:stretch>
        </p:blipFill>
        <p:spPr bwMode="auto">
          <a:xfrm>
            <a:off x="4724401" y="762000"/>
            <a:ext cx="161925" cy="190500"/>
          </a:xfrm>
          <a:prstGeom prst="rect">
            <a:avLst/>
          </a:prstGeom>
          <a:noFill/>
          <a:ln w="9525">
            <a:noFill/>
            <a:miter lim="800000"/>
            <a:headEnd/>
            <a:tailEnd/>
          </a:ln>
          <a:effectLst/>
        </p:spPr>
      </p:pic>
      <p:pic>
        <p:nvPicPr>
          <p:cNvPr id="51206" name="Picture 6"/>
          <p:cNvPicPr>
            <a:picLocks noChangeAspect="1" noChangeArrowheads="1"/>
          </p:cNvPicPr>
          <p:nvPr/>
        </p:nvPicPr>
        <p:blipFill>
          <a:blip r:embed="rId5"/>
          <a:srcRect/>
          <a:stretch>
            <a:fillRect/>
          </a:stretch>
        </p:blipFill>
        <p:spPr bwMode="auto">
          <a:xfrm>
            <a:off x="3733801" y="533400"/>
            <a:ext cx="962025" cy="685800"/>
          </a:xfrm>
          <a:prstGeom prst="rect">
            <a:avLst/>
          </a:prstGeom>
          <a:noFill/>
          <a:ln w="9525">
            <a:noFill/>
            <a:miter lim="800000"/>
            <a:headEnd/>
            <a:tailEnd/>
          </a:ln>
          <a:effectLst/>
        </p:spPr>
      </p:pic>
      <p:pic>
        <p:nvPicPr>
          <p:cNvPr id="51207" name="Picture 7"/>
          <p:cNvPicPr>
            <a:picLocks noChangeAspect="1" noChangeArrowheads="1"/>
          </p:cNvPicPr>
          <p:nvPr/>
        </p:nvPicPr>
        <p:blipFill>
          <a:blip r:embed="rId6"/>
          <a:srcRect/>
          <a:stretch>
            <a:fillRect/>
          </a:stretch>
        </p:blipFill>
        <p:spPr bwMode="auto">
          <a:xfrm>
            <a:off x="4953001" y="609601"/>
            <a:ext cx="904875" cy="600075"/>
          </a:xfrm>
          <a:prstGeom prst="rect">
            <a:avLst/>
          </a:prstGeom>
          <a:noFill/>
          <a:ln w="9525">
            <a:noFill/>
            <a:miter lim="800000"/>
            <a:headEnd/>
            <a:tailEnd/>
          </a:ln>
          <a:effectLst/>
        </p:spPr>
      </p:pic>
      <p:pic>
        <p:nvPicPr>
          <p:cNvPr id="51208" name="Picture 8"/>
          <p:cNvPicPr>
            <a:picLocks noChangeAspect="1" noChangeArrowheads="1"/>
          </p:cNvPicPr>
          <p:nvPr/>
        </p:nvPicPr>
        <p:blipFill>
          <a:blip r:embed="rId7"/>
          <a:srcRect/>
          <a:stretch>
            <a:fillRect/>
          </a:stretch>
        </p:blipFill>
        <p:spPr bwMode="auto">
          <a:xfrm>
            <a:off x="6096001" y="609600"/>
            <a:ext cx="828675" cy="647700"/>
          </a:xfrm>
          <a:prstGeom prst="rect">
            <a:avLst/>
          </a:prstGeom>
          <a:noFill/>
          <a:ln w="9525">
            <a:noFill/>
            <a:miter lim="800000"/>
            <a:headEnd/>
            <a:tailEnd/>
          </a:ln>
          <a:effectLst/>
        </p:spPr>
      </p:pic>
      <p:pic>
        <p:nvPicPr>
          <p:cNvPr id="51209" name="Picture 9"/>
          <p:cNvPicPr>
            <a:picLocks noChangeAspect="1" noChangeArrowheads="1"/>
          </p:cNvPicPr>
          <p:nvPr/>
        </p:nvPicPr>
        <p:blipFill>
          <a:blip r:embed="rId4"/>
          <a:srcRect/>
          <a:stretch>
            <a:fillRect/>
          </a:stretch>
        </p:blipFill>
        <p:spPr bwMode="auto">
          <a:xfrm>
            <a:off x="5867401" y="838200"/>
            <a:ext cx="161925" cy="190500"/>
          </a:xfrm>
          <a:prstGeom prst="rect">
            <a:avLst/>
          </a:prstGeom>
          <a:noFill/>
          <a:ln w="9525">
            <a:noFill/>
            <a:miter lim="800000"/>
            <a:headEnd/>
            <a:tailEnd/>
          </a:ln>
          <a:effectLst/>
        </p:spPr>
      </p:pic>
      <p:pic>
        <p:nvPicPr>
          <p:cNvPr id="51210" name="Picture 10"/>
          <p:cNvPicPr>
            <a:picLocks noChangeAspect="1" noChangeArrowheads="1"/>
          </p:cNvPicPr>
          <p:nvPr/>
        </p:nvPicPr>
        <p:blipFill>
          <a:blip r:embed="rId4"/>
          <a:srcRect/>
          <a:stretch>
            <a:fillRect/>
          </a:stretch>
        </p:blipFill>
        <p:spPr bwMode="auto">
          <a:xfrm>
            <a:off x="7010401" y="838200"/>
            <a:ext cx="161925" cy="190500"/>
          </a:xfrm>
          <a:prstGeom prst="rect">
            <a:avLst/>
          </a:prstGeom>
          <a:noFill/>
          <a:ln w="9525">
            <a:noFill/>
            <a:miter lim="800000"/>
            <a:headEnd/>
            <a:tailEnd/>
          </a:ln>
          <a:effectLst/>
        </p:spPr>
      </p:pic>
      <p:pic>
        <p:nvPicPr>
          <p:cNvPr id="51211" name="Picture 11"/>
          <p:cNvPicPr>
            <a:picLocks noChangeAspect="1" noChangeArrowheads="1"/>
          </p:cNvPicPr>
          <p:nvPr/>
        </p:nvPicPr>
        <p:blipFill>
          <a:blip r:embed="rId8"/>
          <a:srcRect/>
          <a:stretch>
            <a:fillRect/>
          </a:stretch>
        </p:blipFill>
        <p:spPr bwMode="auto">
          <a:xfrm>
            <a:off x="7239001" y="533400"/>
            <a:ext cx="1552575" cy="571500"/>
          </a:xfrm>
          <a:prstGeom prst="rect">
            <a:avLst/>
          </a:prstGeom>
          <a:noFill/>
          <a:ln w="9525">
            <a:noFill/>
            <a:miter lim="800000"/>
            <a:headEnd/>
            <a:tailEnd/>
          </a:ln>
          <a:effectLst/>
        </p:spPr>
      </p:pic>
      <p:pic>
        <p:nvPicPr>
          <p:cNvPr id="51212" name="Picture 12"/>
          <p:cNvPicPr>
            <a:picLocks noChangeAspect="1" noChangeArrowheads="1"/>
          </p:cNvPicPr>
          <p:nvPr/>
        </p:nvPicPr>
        <p:blipFill>
          <a:blip r:embed="rId4"/>
          <a:srcRect/>
          <a:stretch>
            <a:fillRect/>
          </a:stretch>
        </p:blipFill>
        <p:spPr bwMode="auto">
          <a:xfrm>
            <a:off x="8839201" y="838200"/>
            <a:ext cx="161925" cy="190500"/>
          </a:xfrm>
          <a:prstGeom prst="rect">
            <a:avLst/>
          </a:prstGeom>
          <a:noFill/>
          <a:ln w="9525">
            <a:noFill/>
            <a:miter lim="800000"/>
            <a:headEnd/>
            <a:tailEnd/>
          </a:ln>
          <a:effectLst/>
        </p:spPr>
      </p:pic>
      <p:pic>
        <p:nvPicPr>
          <p:cNvPr id="51213" name="Picture 13"/>
          <p:cNvPicPr>
            <a:picLocks noChangeAspect="1" noChangeArrowheads="1"/>
          </p:cNvPicPr>
          <p:nvPr/>
        </p:nvPicPr>
        <p:blipFill>
          <a:blip r:embed="rId9"/>
          <a:srcRect/>
          <a:stretch>
            <a:fillRect/>
          </a:stretch>
        </p:blipFill>
        <p:spPr bwMode="auto">
          <a:xfrm>
            <a:off x="9144001" y="609601"/>
            <a:ext cx="923925" cy="619125"/>
          </a:xfrm>
          <a:prstGeom prst="rect">
            <a:avLst/>
          </a:prstGeom>
          <a:noFill/>
          <a:ln w="9525">
            <a:noFill/>
            <a:miter lim="800000"/>
            <a:headEnd/>
            <a:tailEnd/>
          </a:ln>
          <a:effectLst/>
        </p:spPr>
      </p:pic>
      <p:pic>
        <p:nvPicPr>
          <p:cNvPr id="51214" name="Picture 14"/>
          <p:cNvPicPr>
            <a:picLocks noChangeAspect="1" noChangeArrowheads="1"/>
          </p:cNvPicPr>
          <p:nvPr/>
        </p:nvPicPr>
        <p:blipFill>
          <a:blip r:embed="rId10"/>
          <a:srcRect/>
          <a:stretch>
            <a:fillRect/>
          </a:stretch>
        </p:blipFill>
        <p:spPr bwMode="auto">
          <a:xfrm>
            <a:off x="7162801" y="3124200"/>
            <a:ext cx="1309687" cy="685800"/>
          </a:xfrm>
          <a:prstGeom prst="rect">
            <a:avLst/>
          </a:prstGeom>
          <a:noFill/>
          <a:ln w="9525">
            <a:noFill/>
            <a:miter lim="800000"/>
            <a:headEnd/>
            <a:tailEnd/>
          </a:ln>
          <a:effectLst/>
        </p:spPr>
      </p:pic>
      <p:sp>
        <p:nvSpPr>
          <p:cNvPr id="19" name="Rectangle 18"/>
          <p:cNvSpPr/>
          <p:nvPr/>
        </p:nvSpPr>
        <p:spPr>
          <a:xfrm>
            <a:off x="1524001" y="3244335"/>
            <a:ext cx="2590799"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A</a:t>
            </a:r>
          </a:p>
        </p:txBody>
      </p:sp>
      <p:pic>
        <p:nvPicPr>
          <p:cNvPr id="51216" name="Picture 16"/>
          <p:cNvPicPr>
            <a:picLocks noChangeAspect="1" noChangeArrowheads="1"/>
          </p:cNvPicPr>
          <p:nvPr/>
        </p:nvPicPr>
        <p:blipFill>
          <a:blip r:embed="rId11"/>
          <a:srcRect/>
          <a:stretch>
            <a:fillRect/>
          </a:stretch>
        </p:blipFill>
        <p:spPr bwMode="auto">
          <a:xfrm>
            <a:off x="3505201" y="3352800"/>
            <a:ext cx="295275" cy="393700"/>
          </a:xfrm>
          <a:prstGeom prst="rect">
            <a:avLst/>
          </a:prstGeom>
          <a:noFill/>
          <a:ln w="9525">
            <a:noFill/>
            <a:miter lim="800000"/>
            <a:headEnd/>
            <a:tailEnd/>
          </a:ln>
          <a:effectLst/>
        </p:spPr>
      </p:pic>
      <p:pic>
        <p:nvPicPr>
          <p:cNvPr id="51217" name="Picture 17"/>
          <p:cNvPicPr>
            <a:picLocks noChangeAspect="1" noChangeArrowheads="1"/>
          </p:cNvPicPr>
          <p:nvPr/>
        </p:nvPicPr>
        <p:blipFill>
          <a:blip r:embed="rId12"/>
          <a:srcRect/>
          <a:stretch>
            <a:fillRect/>
          </a:stretch>
        </p:blipFill>
        <p:spPr bwMode="auto">
          <a:xfrm>
            <a:off x="5029200" y="3124200"/>
            <a:ext cx="1066800" cy="762000"/>
          </a:xfrm>
          <a:prstGeom prst="rect">
            <a:avLst/>
          </a:prstGeom>
          <a:noFill/>
          <a:ln w="9525">
            <a:noFill/>
            <a:miter lim="800000"/>
            <a:headEnd/>
            <a:tailEnd/>
          </a:ln>
          <a:effectLst/>
        </p:spPr>
      </p:pic>
      <p:pic>
        <p:nvPicPr>
          <p:cNvPr id="51218" name="Picture 18"/>
          <p:cNvPicPr>
            <a:picLocks noChangeAspect="1" noChangeArrowheads="1"/>
          </p:cNvPicPr>
          <p:nvPr/>
        </p:nvPicPr>
        <p:blipFill>
          <a:blip r:embed="rId13"/>
          <a:srcRect/>
          <a:stretch>
            <a:fillRect/>
          </a:stretch>
        </p:blipFill>
        <p:spPr bwMode="auto">
          <a:xfrm>
            <a:off x="6324600" y="3124200"/>
            <a:ext cx="914400" cy="762000"/>
          </a:xfrm>
          <a:prstGeom prst="rect">
            <a:avLst/>
          </a:prstGeom>
          <a:noFill/>
          <a:ln w="9525">
            <a:noFill/>
            <a:miter lim="800000"/>
            <a:headEnd/>
            <a:tailEnd/>
          </a:ln>
          <a:effectLst/>
        </p:spPr>
      </p:pic>
      <p:pic>
        <p:nvPicPr>
          <p:cNvPr id="51219" name="Picture 19"/>
          <p:cNvPicPr>
            <a:picLocks noChangeAspect="1" noChangeArrowheads="1"/>
          </p:cNvPicPr>
          <p:nvPr/>
        </p:nvPicPr>
        <p:blipFill>
          <a:blip r:embed="rId14"/>
          <a:srcRect/>
          <a:stretch>
            <a:fillRect/>
          </a:stretch>
        </p:blipFill>
        <p:spPr bwMode="auto">
          <a:xfrm>
            <a:off x="8610600" y="3048000"/>
            <a:ext cx="990600" cy="914400"/>
          </a:xfrm>
          <a:prstGeom prst="rect">
            <a:avLst/>
          </a:prstGeom>
          <a:noFill/>
          <a:ln w="9525">
            <a:noFill/>
            <a:miter lim="800000"/>
            <a:headEnd/>
            <a:tailEnd/>
          </a:ln>
          <a:effectLst/>
        </p:spPr>
      </p:pic>
      <p:pic>
        <p:nvPicPr>
          <p:cNvPr id="51220" name="Picture 20"/>
          <p:cNvPicPr>
            <a:picLocks noChangeAspect="1" noChangeArrowheads="1"/>
          </p:cNvPicPr>
          <p:nvPr/>
        </p:nvPicPr>
        <p:blipFill>
          <a:blip r:embed="rId15"/>
          <a:srcRect/>
          <a:stretch>
            <a:fillRect/>
          </a:stretch>
        </p:blipFill>
        <p:spPr bwMode="auto">
          <a:xfrm>
            <a:off x="9677400" y="3048000"/>
            <a:ext cx="990600" cy="914400"/>
          </a:xfrm>
          <a:prstGeom prst="rect">
            <a:avLst/>
          </a:prstGeom>
          <a:noFill/>
          <a:ln w="9525">
            <a:noFill/>
            <a:miter lim="800000"/>
            <a:headEnd/>
            <a:tailEnd/>
          </a:ln>
          <a:effectLst/>
        </p:spPr>
      </p:pic>
      <p:pic>
        <p:nvPicPr>
          <p:cNvPr id="51221" name="Picture 21"/>
          <p:cNvPicPr>
            <a:picLocks noChangeAspect="1" noChangeArrowheads="1"/>
          </p:cNvPicPr>
          <p:nvPr/>
        </p:nvPicPr>
        <p:blipFill>
          <a:blip r:embed="rId16"/>
          <a:srcRect/>
          <a:stretch>
            <a:fillRect/>
          </a:stretch>
        </p:blipFill>
        <p:spPr bwMode="auto">
          <a:xfrm>
            <a:off x="7239000" y="3352800"/>
            <a:ext cx="133350" cy="228600"/>
          </a:xfrm>
          <a:prstGeom prst="rect">
            <a:avLst/>
          </a:prstGeom>
          <a:noFill/>
          <a:ln w="9525">
            <a:noFill/>
            <a:miter lim="800000"/>
            <a:headEnd/>
            <a:tailEnd/>
          </a:ln>
          <a:effectLst/>
        </p:spPr>
      </p:pic>
      <p:pic>
        <p:nvPicPr>
          <p:cNvPr id="51222" name="Picture 22"/>
          <p:cNvPicPr>
            <a:picLocks noChangeAspect="1" noChangeArrowheads="1"/>
          </p:cNvPicPr>
          <p:nvPr/>
        </p:nvPicPr>
        <p:blipFill>
          <a:blip r:embed="rId16"/>
          <a:srcRect/>
          <a:stretch>
            <a:fillRect/>
          </a:stretch>
        </p:blipFill>
        <p:spPr bwMode="auto">
          <a:xfrm>
            <a:off x="6096000" y="3429000"/>
            <a:ext cx="133350" cy="228600"/>
          </a:xfrm>
          <a:prstGeom prst="rect">
            <a:avLst/>
          </a:prstGeom>
          <a:noFill/>
          <a:ln w="9525">
            <a:noFill/>
            <a:miter lim="800000"/>
            <a:headEnd/>
            <a:tailEnd/>
          </a:ln>
          <a:effectLst/>
        </p:spPr>
      </p:pic>
      <p:pic>
        <p:nvPicPr>
          <p:cNvPr id="51223" name="Picture 23"/>
          <p:cNvPicPr>
            <a:picLocks noChangeAspect="1" noChangeArrowheads="1"/>
          </p:cNvPicPr>
          <p:nvPr/>
        </p:nvPicPr>
        <p:blipFill>
          <a:blip r:embed="rId16"/>
          <a:srcRect/>
          <a:stretch>
            <a:fillRect/>
          </a:stretch>
        </p:blipFill>
        <p:spPr bwMode="auto">
          <a:xfrm>
            <a:off x="8534400" y="3352800"/>
            <a:ext cx="133350" cy="228600"/>
          </a:xfrm>
          <a:prstGeom prst="rect">
            <a:avLst/>
          </a:prstGeom>
          <a:noFill/>
          <a:ln w="9525">
            <a:noFill/>
            <a:miter lim="800000"/>
            <a:headEnd/>
            <a:tailEnd/>
          </a:ln>
          <a:effectLst/>
        </p:spPr>
      </p:pic>
      <p:pic>
        <p:nvPicPr>
          <p:cNvPr id="51224" name="Picture 24"/>
          <p:cNvPicPr>
            <a:picLocks noChangeAspect="1" noChangeArrowheads="1"/>
          </p:cNvPicPr>
          <p:nvPr/>
        </p:nvPicPr>
        <p:blipFill>
          <a:blip r:embed="rId16"/>
          <a:srcRect/>
          <a:stretch>
            <a:fillRect/>
          </a:stretch>
        </p:blipFill>
        <p:spPr bwMode="auto">
          <a:xfrm>
            <a:off x="9601200" y="3352800"/>
            <a:ext cx="133350" cy="228600"/>
          </a:xfrm>
          <a:prstGeom prst="rect">
            <a:avLst/>
          </a:prstGeom>
          <a:noFill/>
          <a:ln w="9525">
            <a:noFill/>
            <a:miter lim="800000"/>
            <a:headEnd/>
            <a:tailEnd/>
          </a:ln>
          <a:effectLst/>
        </p:spPr>
      </p:pic>
      <p:sp>
        <p:nvSpPr>
          <p:cNvPr id="29" name="Rectangle 28"/>
          <p:cNvSpPr/>
          <p:nvPr/>
        </p:nvSpPr>
        <p:spPr>
          <a:xfrm>
            <a:off x="4114801" y="3276601"/>
            <a:ext cx="1154483" cy="461665"/>
          </a:xfrm>
          <a:prstGeom prst="rect">
            <a:avLst/>
          </a:prstGeom>
        </p:spPr>
        <p:txBody>
          <a:bodyPr wrap="non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700,000+</a:t>
            </a:r>
            <a:endParaRPr lang="en-US" dirty="0">
              <a:solidFill>
                <a:prstClr val="black"/>
              </a:solidFill>
              <a:latin typeface="Calibri"/>
            </a:endParaRPr>
          </a:p>
        </p:txBody>
      </p:sp>
      <p:pic>
        <p:nvPicPr>
          <p:cNvPr id="30" name="Picture 16"/>
          <p:cNvPicPr>
            <a:picLocks noChangeAspect="1" noChangeArrowheads="1"/>
          </p:cNvPicPr>
          <p:nvPr/>
        </p:nvPicPr>
        <p:blipFill>
          <a:blip r:embed="rId11"/>
          <a:srcRect/>
          <a:stretch>
            <a:fillRect/>
          </a:stretch>
        </p:blipFill>
        <p:spPr bwMode="auto">
          <a:xfrm>
            <a:off x="3505201" y="3962400"/>
            <a:ext cx="295275" cy="393700"/>
          </a:xfrm>
          <a:prstGeom prst="rect">
            <a:avLst/>
          </a:prstGeom>
          <a:noFill/>
          <a:ln w="9525">
            <a:noFill/>
            <a:miter lim="800000"/>
            <a:headEnd/>
            <a:tailEnd/>
          </a:ln>
          <a:effectLst/>
        </p:spPr>
      </p:pic>
      <p:sp>
        <p:nvSpPr>
          <p:cNvPr id="31" name="Rectangle 30"/>
          <p:cNvSpPr/>
          <p:nvPr/>
        </p:nvSpPr>
        <p:spPr>
          <a:xfrm>
            <a:off x="4114801" y="4038600"/>
            <a:ext cx="997389" cy="369332"/>
          </a:xfrm>
          <a:prstGeom prst="rect">
            <a:avLst/>
          </a:prstGeom>
        </p:spPr>
        <p:txBody>
          <a:bodyPr wrap="none">
            <a:spAutoFit/>
          </a:bodyPr>
          <a:lstStyle/>
          <a:p>
            <a:pPr algn="just"/>
            <a:r>
              <a:rPr lang="en-US" b="1" dirty="0">
                <a:solidFill>
                  <a:prstClr val="black">
                    <a:lumMod val="95000"/>
                    <a:lumOff val="5000"/>
                  </a:prstClr>
                </a:solidFill>
                <a:latin typeface="Calibri"/>
              </a:rPr>
              <a:t>$ 54,235</a:t>
            </a:r>
          </a:p>
        </p:txBody>
      </p:sp>
      <p:sp>
        <p:nvSpPr>
          <p:cNvPr id="34" name="Rectangle 33"/>
          <p:cNvSpPr/>
          <p:nvPr/>
        </p:nvSpPr>
        <p:spPr>
          <a:xfrm>
            <a:off x="1524000" y="4724401"/>
            <a:ext cx="4800600"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B</a:t>
            </a:r>
          </a:p>
        </p:txBody>
      </p:sp>
      <p:pic>
        <p:nvPicPr>
          <p:cNvPr id="35" name="Picture 16"/>
          <p:cNvPicPr>
            <a:picLocks noChangeAspect="1" noChangeArrowheads="1"/>
          </p:cNvPicPr>
          <p:nvPr/>
        </p:nvPicPr>
        <p:blipFill>
          <a:blip r:embed="rId11"/>
          <a:srcRect/>
          <a:stretch>
            <a:fillRect/>
          </a:stretch>
        </p:blipFill>
        <p:spPr bwMode="auto">
          <a:xfrm>
            <a:off x="3429001" y="4724400"/>
            <a:ext cx="295275" cy="393700"/>
          </a:xfrm>
          <a:prstGeom prst="rect">
            <a:avLst/>
          </a:prstGeom>
          <a:noFill/>
          <a:ln w="9525">
            <a:noFill/>
            <a:miter lim="800000"/>
            <a:headEnd/>
            <a:tailEnd/>
          </a:ln>
          <a:effectLst/>
        </p:spPr>
      </p:pic>
      <p:sp>
        <p:nvSpPr>
          <p:cNvPr id="36" name="Rectangle 35"/>
          <p:cNvSpPr/>
          <p:nvPr/>
        </p:nvSpPr>
        <p:spPr>
          <a:xfrm>
            <a:off x="3810000" y="4724401"/>
            <a:ext cx="1295400" cy="461665"/>
          </a:xfrm>
          <a:prstGeom prst="rect">
            <a:avLst/>
          </a:prstGeom>
        </p:spPr>
        <p:txBody>
          <a:bodyPr wrap="squar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400,000</a:t>
            </a:r>
            <a:endParaRPr lang="en-US" dirty="0">
              <a:solidFill>
                <a:prstClr val="black"/>
              </a:solidFill>
              <a:latin typeface="Calibri"/>
            </a:endParaRPr>
          </a:p>
        </p:txBody>
      </p:sp>
      <p:pic>
        <p:nvPicPr>
          <p:cNvPr id="51225" name="Picture 25"/>
          <p:cNvPicPr>
            <a:picLocks noChangeAspect="1" noChangeArrowheads="1"/>
          </p:cNvPicPr>
          <p:nvPr/>
        </p:nvPicPr>
        <p:blipFill>
          <a:blip r:embed="rId17"/>
          <a:srcRect/>
          <a:stretch>
            <a:fillRect/>
          </a:stretch>
        </p:blipFill>
        <p:spPr bwMode="auto">
          <a:xfrm>
            <a:off x="9677400" y="4572000"/>
            <a:ext cx="990600" cy="762000"/>
          </a:xfrm>
          <a:prstGeom prst="rect">
            <a:avLst/>
          </a:prstGeom>
          <a:noFill/>
          <a:ln w="9525">
            <a:noFill/>
            <a:miter lim="800000"/>
            <a:headEnd/>
            <a:tailEnd/>
          </a:ln>
          <a:effectLst/>
        </p:spPr>
      </p:pic>
      <p:pic>
        <p:nvPicPr>
          <p:cNvPr id="51226" name="Picture 26"/>
          <p:cNvPicPr>
            <a:picLocks noChangeAspect="1" noChangeArrowheads="1"/>
          </p:cNvPicPr>
          <p:nvPr/>
        </p:nvPicPr>
        <p:blipFill>
          <a:blip r:embed="rId18"/>
          <a:srcRect/>
          <a:stretch>
            <a:fillRect/>
          </a:stretch>
        </p:blipFill>
        <p:spPr bwMode="auto">
          <a:xfrm>
            <a:off x="4953000" y="4724400"/>
            <a:ext cx="914400" cy="762000"/>
          </a:xfrm>
          <a:prstGeom prst="rect">
            <a:avLst/>
          </a:prstGeom>
          <a:noFill/>
          <a:ln w="9525">
            <a:noFill/>
            <a:miter lim="800000"/>
            <a:headEnd/>
            <a:tailEnd/>
          </a:ln>
          <a:effectLst/>
        </p:spPr>
      </p:pic>
      <p:pic>
        <p:nvPicPr>
          <p:cNvPr id="51227" name="Picture 27"/>
          <p:cNvPicPr>
            <a:picLocks noChangeAspect="1" noChangeArrowheads="1"/>
          </p:cNvPicPr>
          <p:nvPr/>
        </p:nvPicPr>
        <p:blipFill>
          <a:blip r:embed="rId19"/>
          <a:srcRect/>
          <a:stretch>
            <a:fillRect/>
          </a:stretch>
        </p:blipFill>
        <p:spPr bwMode="auto">
          <a:xfrm>
            <a:off x="6096000" y="4724400"/>
            <a:ext cx="990600" cy="685800"/>
          </a:xfrm>
          <a:prstGeom prst="rect">
            <a:avLst/>
          </a:prstGeom>
          <a:noFill/>
          <a:ln w="9525">
            <a:noFill/>
            <a:miter lim="800000"/>
            <a:headEnd/>
            <a:tailEnd/>
          </a:ln>
          <a:effectLst/>
        </p:spPr>
      </p:pic>
      <p:pic>
        <p:nvPicPr>
          <p:cNvPr id="51228" name="Picture 28"/>
          <p:cNvPicPr>
            <a:picLocks noChangeAspect="1" noChangeArrowheads="1"/>
          </p:cNvPicPr>
          <p:nvPr/>
        </p:nvPicPr>
        <p:blipFill>
          <a:blip r:embed="rId20"/>
          <a:srcRect/>
          <a:stretch>
            <a:fillRect/>
          </a:stretch>
        </p:blipFill>
        <p:spPr bwMode="auto">
          <a:xfrm>
            <a:off x="7391400" y="4648200"/>
            <a:ext cx="990600" cy="762000"/>
          </a:xfrm>
          <a:prstGeom prst="rect">
            <a:avLst/>
          </a:prstGeom>
          <a:noFill/>
          <a:ln w="9525">
            <a:noFill/>
            <a:miter lim="800000"/>
            <a:headEnd/>
            <a:tailEnd/>
          </a:ln>
          <a:effectLst/>
        </p:spPr>
      </p:pic>
      <p:pic>
        <p:nvPicPr>
          <p:cNvPr id="51229" name="Picture 29"/>
          <p:cNvPicPr>
            <a:picLocks noChangeAspect="1" noChangeArrowheads="1"/>
          </p:cNvPicPr>
          <p:nvPr/>
        </p:nvPicPr>
        <p:blipFill>
          <a:blip r:embed="rId21"/>
          <a:srcRect/>
          <a:stretch>
            <a:fillRect/>
          </a:stretch>
        </p:blipFill>
        <p:spPr bwMode="auto">
          <a:xfrm>
            <a:off x="8686800" y="4648200"/>
            <a:ext cx="838200" cy="762000"/>
          </a:xfrm>
          <a:prstGeom prst="rect">
            <a:avLst/>
          </a:prstGeom>
          <a:noFill/>
          <a:ln w="9525">
            <a:noFill/>
            <a:miter lim="800000"/>
            <a:headEnd/>
            <a:tailEnd/>
          </a:ln>
          <a:effectLst/>
        </p:spPr>
      </p:pic>
      <p:pic>
        <p:nvPicPr>
          <p:cNvPr id="51230" name="Picture 30"/>
          <p:cNvPicPr>
            <a:picLocks noChangeAspect="1" noChangeArrowheads="1"/>
          </p:cNvPicPr>
          <p:nvPr/>
        </p:nvPicPr>
        <p:blipFill>
          <a:blip r:embed="rId16"/>
          <a:srcRect/>
          <a:stretch>
            <a:fillRect/>
          </a:stretch>
        </p:blipFill>
        <p:spPr bwMode="auto">
          <a:xfrm>
            <a:off x="4800600" y="4876800"/>
            <a:ext cx="133350" cy="228600"/>
          </a:xfrm>
          <a:prstGeom prst="rect">
            <a:avLst/>
          </a:prstGeom>
          <a:noFill/>
          <a:ln w="9525">
            <a:noFill/>
            <a:miter lim="800000"/>
            <a:headEnd/>
            <a:tailEnd/>
          </a:ln>
          <a:effectLst/>
        </p:spPr>
      </p:pic>
      <p:pic>
        <p:nvPicPr>
          <p:cNvPr id="51231" name="Picture 31"/>
          <p:cNvPicPr>
            <a:picLocks noChangeAspect="1" noChangeArrowheads="1"/>
          </p:cNvPicPr>
          <p:nvPr/>
        </p:nvPicPr>
        <p:blipFill>
          <a:blip r:embed="rId16"/>
          <a:srcRect/>
          <a:stretch>
            <a:fillRect/>
          </a:stretch>
        </p:blipFill>
        <p:spPr bwMode="auto">
          <a:xfrm>
            <a:off x="5867400" y="4876800"/>
            <a:ext cx="133350" cy="228600"/>
          </a:xfrm>
          <a:prstGeom prst="rect">
            <a:avLst/>
          </a:prstGeom>
          <a:noFill/>
          <a:ln w="9525">
            <a:noFill/>
            <a:miter lim="800000"/>
            <a:headEnd/>
            <a:tailEnd/>
          </a:ln>
          <a:effectLst/>
        </p:spPr>
      </p:pic>
      <p:pic>
        <p:nvPicPr>
          <p:cNvPr id="51232" name="Picture 32"/>
          <p:cNvPicPr>
            <a:picLocks noChangeAspect="1" noChangeArrowheads="1"/>
          </p:cNvPicPr>
          <p:nvPr/>
        </p:nvPicPr>
        <p:blipFill>
          <a:blip r:embed="rId16"/>
          <a:srcRect/>
          <a:stretch>
            <a:fillRect/>
          </a:stretch>
        </p:blipFill>
        <p:spPr bwMode="auto">
          <a:xfrm>
            <a:off x="7086600" y="4876800"/>
            <a:ext cx="133350" cy="228600"/>
          </a:xfrm>
          <a:prstGeom prst="rect">
            <a:avLst/>
          </a:prstGeom>
          <a:noFill/>
          <a:ln w="9525">
            <a:noFill/>
            <a:miter lim="800000"/>
            <a:headEnd/>
            <a:tailEnd/>
          </a:ln>
          <a:effectLst/>
        </p:spPr>
      </p:pic>
      <p:pic>
        <p:nvPicPr>
          <p:cNvPr id="51233" name="Picture 33"/>
          <p:cNvPicPr>
            <a:picLocks noChangeAspect="1" noChangeArrowheads="1"/>
          </p:cNvPicPr>
          <p:nvPr/>
        </p:nvPicPr>
        <p:blipFill>
          <a:blip r:embed="rId16"/>
          <a:srcRect/>
          <a:stretch>
            <a:fillRect/>
          </a:stretch>
        </p:blipFill>
        <p:spPr bwMode="auto">
          <a:xfrm>
            <a:off x="8458200" y="4800600"/>
            <a:ext cx="133350" cy="228600"/>
          </a:xfrm>
          <a:prstGeom prst="rect">
            <a:avLst/>
          </a:prstGeom>
          <a:noFill/>
          <a:ln w="9525">
            <a:noFill/>
            <a:miter lim="800000"/>
            <a:headEnd/>
            <a:tailEnd/>
          </a:ln>
          <a:effectLst/>
        </p:spPr>
      </p:pic>
      <p:pic>
        <p:nvPicPr>
          <p:cNvPr id="51234" name="Picture 34"/>
          <p:cNvPicPr>
            <a:picLocks noChangeAspect="1" noChangeArrowheads="1"/>
          </p:cNvPicPr>
          <p:nvPr/>
        </p:nvPicPr>
        <p:blipFill>
          <a:blip r:embed="rId16"/>
          <a:srcRect/>
          <a:stretch>
            <a:fillRect/>
          </a:stretch>
        </p:blipFill>
        <p:spPr bwMode="auto">
          <a:xfrm>
            <a:off x="9525000" y="4800600"/>
            <a:ext cx="133350" cy="228600"/>
          </a:xfrm>
          <a:prstGeom prst="rect">
            <a:avLst/>
          </a:prstGeom>
          <a:noFill/>
          <a:ln w="9525">
            <a:noFill/>
            <a:miter lim="800000"/>
            <a:headEnd/>
            <a:tailEnd/>
          </a:ln>
          <a:effectLst/>
        </p:spPr>
      </p:pic>
      <p:pic>
        <p:nvPicPr>
          <p:cNvPr id="47" name="Picture 16"/>
          <p:cNvPicPr>
            <a:picLocks noChangeAspect="1" noChangeArrowheads="1"/>
          </p:cNvPicPr>
          <p:nvPr/>
        </p:nvPicPr>
        <p:blipFill>
          <a:blip r:embed="rId11"/>
          <a:srcRect/>
          <a:stretch>
            <a:fillRect/>
          </a:stretch>
        </p:blipFill>
        <p:spPr bwMode="auto">
          <a:xfrm>
            <a:off x="3429001" y="5715000"/>
            <a:ext cx="295275" cy="393700"/>
          </a:xfrm>
          <a:prstGeom prst="rect">
            <a:avLst/>
          </a:prstGeom>
          <a:noFill/>
          <a:ln w="9525">
            <a:noFill/>
            <a:miter lim="800000"/>
            <a:headEnd/>
            <a:tailEnd/>
          </a:ln>
          <a:effectLst/>
        </p:spPr>
      </p:pic>
      <p:sp>
        <p:nvSpPr>
          <p:cNvPr id="48" name="Rectangle 47"/>
          <p:cNvSpPr/>
          <p:nvPr/>
        </p:nvSpPr>
        <p:spPr>
          <a:xfrm>
            <a:off x="3962401" y="5715001"/>
            <a:ext cx="1144865" cy="461665"/>
          </a:xfrm>
          <a:prstGeom prst="rect">
            <a:avLst/>
          </a:prstGeom>
        </p:spPr>
        <p:txBody>
          <a:bodyPr wrap="none">
            <a:spAutoFit/>
          </a:bodyPr>
          <a:lstStyle/>
          <a:p>
            <a:r>
              <a:rPr lang="en-US" sz="2400" b="1" dirty="0">
                <a:solidFill>
                  <a:prstClr val="black">
                    <a:lumMod val="95000"/>
                    <a:lumOff val="5000"/>
                  </a:prstClr>
                </a:solidFill>
                <a:latin typeface="Calibri"/>
              </a:rPr>
              <a:t>-</a:t>
            </a:r>
            <a:r>
              <a:rPr lang="en-US" b="1" dirty="0">
                <a:solidFill>
                  <a:prstClr val="black">
                    <a:lumMod val="95000"/>
                    <a:lumOff val="5000"/>
                  </a:prstClr>
                </a:solidFill>
                <a:latin typeface="Calibri"/>
              </a:rPr>
              <a:t> $ 31,263</a:t>
            </a:r>
            <a:endParaRPr lang="en-US" b="1" dirty="0">
              <a:solidFill>
                <a:prstClr val="black"/>
              </a:solidFill>
              <a:latin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7286" y="154744"/>
            <a:ext cx="11746523" cy="6858000"/>
          </a:xfrm>
        </p:spPr>
        <p:txBody>
          <a:bodyPr>
            <a:noAutofit/>
          </a:bodyPr>
          <a:lstStyle/>
          <a:p>
            <a:pPr algn="just">
              <a:lnSpc>
                <a:spcPct val="150000"/>
              </a:lnSpc>
            </a:pP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The NPV model accepts project A, which has a </a:t>
            </a:r>
            <a:r>
              <a:rPr lang="en-US" sz="1900" i="1" dirty="0">
                <a:solidFill>
                  <a:schemeClr val="tx1">
                    <a:lumMod val="95000"/>
                    <a:lumOff val="5000"/>
                  </a:schemeClr>
                </a:solidFill>
                <a:latin typeface="Times New Roman" panose="02020603050405020304" pitchFamily="18" charset="0"/>
                <a:cs typeface="Times New Roman" panose="02020603050405020304" pitchFamily="18" charset="0"/>
              </a:rPr>
              <a:t>positive </a:t>
            </a: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NPV of $54,235. Project B is rejected since the NPV is </a:t>
            </a:r>
            <a:r>
              <a:rPr lang="en-US" sz="1900" i="1" dirty="0">
                <a:solidFill>
                  <a:schemeClr val="tx1">
                    <a:lumMod val="95000"/>
                    <a:lumOff val="5000"/>
                  </a:schemeClr>
                </a:solidFill>
                <a:latin typeface="Times New Roman" panose="02020603050405020304" pitchFamily="18" charset="0"/>
                <a:cs typeface="Times New Roman" panose="02020603050405020304" pitchFamily="18" charset="0"/>
              </a:rPr>
              <a:t>negative </a:t>
            </a: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$31,263. Compare the NPV results with the payback results. The NPV model is more realistic because it considers the time value of money, cash flows, and profitability.</a:t>
            </a:r>
          </a:p>
          <a:p>
            <a:pPr algn="just">
              <a:lnSpc>
                <a:spcPct val="150000"/>
              </a:lnSpc>
            </a:pP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When using the NPV model, the discount rate (return on investment, hurdle rate) can differ for different projects. For example, </a:t>
            </a:r>
            <a:r>
              <a:rPr lang="en-US" sz="1900"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the expected ROI on strategic projects is frequently set higher than operational projects</a:t>
            </a:r>
            <a:r>
              <a:rPr lang="en-US" sz="1900" dirty="0">
                <a:solidFill>
                  <a:schemeClr val="tx1">
                    <a:lumMod val="95000"/>
                    <a:lumOff val="5000"/>
                  </a:schemeClr>
                </a:solidFill>
                <a:latin typeface="Times New Roman" panose="02020603050405020304" pitchFamily="18" charset="0"/>
                <a:cs typeface="Times New Roman" panose="02020603050405020304" pitchFamily="18" charset="0"/>
              </a:rPr>
              <a:t>. Similarly, ROI’s can differ for riskier versus safer projects. The criteria for setting the ROI hurdle rate should be clear and applied consistently.</a:t>
            </a:r>
          </a:p>
          <a:p>
            <a:pPr algn="just">
              <a:lnSpc>
                <a:spcPct val="160000"/>
              </a:lnSpc>
              <a:buFont typeface="Arial" panose="020B0604020202020204" pitchFamily="34" charset="0"/>
              <a:buChar char="•"/>
            </a:pPr>
            <a:r>
              <a:rPr lang="en-US" sz="1900" b="1" i="0" dirty="0">
                <a:solidFill>
                  <a:srgbClr val="373D3F"/>
                </a:solidFill>
                <a:effectLst/>
                <a:latin typeface="Times New Roman" panose="02020603050405020304" pitchFamily="18" charset="0"/>
                <a:cs typeface="Times New Roman" panose="02020603050405020304" pitchFamily="18" charset="0"/>
              </a:rPr>
              <a:t>Strategic </a:t>
            </a:r>
            <a:r>
              <a:rPr lang="en-US" sz="1900" b="0" i="0" dirty="0">
                <a:solidFill>
                  <a:srgbClr val="373D3F"/>
                </a:solidFill>
                <a:effectLst/>
                <a:latin typeface="Times New Roman" panose="02020603050405020304" pitchFamily="18" charset="0"/>
                <a:cs typeface="Times New Roman" panose="02020603050405020304" pitchFamily="18" charset="0"/>
              </a:rPr>
              <a:t>Projects involve creating something new and innovative. A new product, a new service, a new retail location, a new branch or division, or even a new factory might be a strategic project because it will allow an organization to gain a strategic advantage over its competitors.</a:t>
            </a:r>
          </a:p>
          <a:p>
            <a:pPr algn="just">
              <a:lnSpc>
                <a:spcPct val="160000"/>
              </a:lnSpc>
              <a:buFont typeface="Arial" panose="020B0604020202020204" pitchFamily="34" charset="0"/>
              <a:buChar char="•"/>
            </a:pPr>
            <a:r>
              <a:rPr lang="en-US" sz="1900" b="1" i="0" dirty="0">
                <a:solidFill>
                  <a:srgbClr val="373D3F"/>
                </a:solidFill>
                <a:effectLst/>
                <a:latin typeface="Times New Roman" panose="02020603050405020304" pitchFamily="18" charset="0"/>
                <a:cs typeface="Times New Roman" panose="02020603050405020304" pitchFamily="18" charset="0"/>
              </a:rPr>
              <a:t>Operational</a:t>
            </a:r>
            <a:r>
              <a:rPr lang="en-US" sz="1900" b="0" i="0" dirty="0">
                <a:solidFill>
                  <a:srgbClr val="373D3F"/>
                </a:solidFill>
                <a:effectLst/>
                <a:latin typeface="Times New Roman" panose="02020603050405020304" pitchFamily="18" charset="0"/>
                <a:cs typeface="Times New Roman" panose="02020603050405020304" pitchFamily="18" charset="0"/>
              </a:rPr>
              <a:t> Projects improve current operations. These projects may not produce radical improvements, but they will reduce costs, get work done more efficiently, or produce a higher-quality product.</a:t>
            </a:r>
          </a:p>
          <a:p>
            <a:pPr algn="just">
              <a:lnSpc>
                <a:spcPct val="150000"/>
              </a:lnSpc>
            </a:pPr>
            <a:r>
              <a:rPr lang="en-US" sz="1900" u="sng" dirty="0">
                <a:solidFill>
                  <a:schemeClr val="tx1">
                    <a:lumMod val="95000"/>
                    <a:lumOff val="5000"/>
                  </a:schemeClr>
                </a:solidFill>
                <a:latin typeface="Times New Roman" panose="02020603050405020304" pitchFamily="18" charset="0"/>
                <a:cs typeface="Times New Roman" panose="02020603050405020304" pitchFamily="18" charset="0"/>
              </a:rPr>
              <a:t>Unfortunately, pure financial models fail to include many projects where financial return is impossible to measure and/or other factors are vital to the accept or reject decision. </a:t>
            </a:r>
          </a:p>
          <a:p>
            <a:pPr algn="just">
              <a:lnSpc>
                <a:spcPct val="150000"/>
              </a:lnSpc>
            </a:pPr>
            <a:endParaRPr lang="en-US" sz="19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indent="0" algn="just">
              <a:lnSpc>
                <a:spcPct val="150000"/>
              </a:lnSpc>
              <a:buNone/>
            </a:pPr>
            <a:r>
              <a:rPr lang="en-US" sz="2000" dirty="0">
                <a:solidFill>
                  <a:srgbClr val="212529"/>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When cash inflows are uneven</a:t>
            </a:r>
            <a:r>
              <a:rPr lang="en-US" sz="2000" dirty="0">
                <a:solidFill>
                  <a:srgbClr val="212529"/>
                </a:solidFill>
                <a:effectLst/>
                <a:highlight>
                  <a:srgbClr val="00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we need to calculate the cumulative net cash flow for each period and then use the following formula:</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
        <p:nvSpPr>
          <p:cNvPr id="11" name="TextBox 10">
            <a:extLst>
              <a:ext uri="{FF2B5EF4-FFF2-40B4-BE49-F238E27FC236}">
                <a16:creationId xmlns:a16="http://schemas.microsoft.com/office/drawing/2014/main" id="{C3B5B26A-3D47-4320-AFC8-EF4A352EA038}"/>
              </a:ext>
            </a:extLst>
          </p:cNvPr>
          <p:cNvSpPr txBox="1"/>
          <p:nvPr/>
        </p:nvSpPr>
        <p:spPr>
          <a:xfrm>
            <a:off x="112541" y="2704966"/>
            <a:ext cx="10438228" cy="2915157"/>
          </a:xfrm>
          <a:prstGeom prst="rect">
            <a:avLst/>
          </a:prstGeom>
          <a:noFill/>
        </p:spPr>
        <p:txBody>
          <a:bodyPr wrap="square">
            <a:spAutoFit/>
          </a:bodyPr>
          <a:lstStyle/>
          <a:p>
            <a:pPr marL="0" marR="0">
              <a:lnSpc>
                <a:spcPct val="150000"/>
              </a:lnSpc>
              <a:spcBef>
                <a:spcPts val="0"/>
              </a:spcBef>
              <a:spcAft>
                <a:spcPts val="800"/>
              </a:spcAft>
            </a:pP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Where,</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last period number with a negative cumulative cash flow;</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absolute value (i.e. value without negative sign) of cumulative net cash flow at the end of the period A; and</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total cash inflow during the period following period A</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0"/>
              </a:spcBef>
              <a:spcAft>
                <a:spcPts val="800"/>
              </a:spcAft>
            </a:pP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Cumulative net cash flow</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sum of inflows to date, minus the initial outflow.</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C0D60C4-EABA-4FBE-9823-20CD0A3C077F}"/>
              </a:ext>
            </a:extLst>
          </p:cNvPr>
          <p:cNvPicPr>
            <a:picLocks noChangeAspect="1"/>
          </p:cNvPicPr>
          <p:nvPr/>
        </p:nvPicPr>
        <p:blipFill>
          <a:blip r:embed="rId2"/>
          <a:stretch>
            <a:fillRect/>
          </a:stretch>
        </p:blipFill>
        <p:spPr>
          <a:xfrm>
            <a:off x="3460652" y="1802935"/>
            <a:ext cx="4039040" cy="902031"/>
          </a:xfrm>
          <a:prstGeom prst="rect">
            <a:avLst/>
          </a:prstGeom>
        </p:spPr>
      </p:pic>
    </p:spTree>
    <p:extLst>
      <p:ext uri="{BB962C8B-B14F-4D97-AF65-F5344CB8AC3E}">
        <p14:creationId xmlns:p14="http://schemas.microsoft.com/office/powerpoint/2010/main" val="3997175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marR="0">
              <a:lnSpc>
                <a:spcPct val="107000"/>
              </a:lnSpc>
              <a:spcBef>
                <a:spcPts val="0"/>
              </a:spcBef>
              <a:spcAft>
                <a:spcPts val="0"/>
              </a:spcAft>
            </a:pPr>
            <a:r>
              <a:rPr lang="en-US" sz="1800" b="1" dirty="0">
                <a:solidFill>
                  <a:srgbClr val="1F3763"/>
                </a:solidFill>
                <a:effectLst/>
                <a:latin typeface="Georgia" panose="02040502050405020303" pitchFamily="18" charset="0"/>
                <a:ea typeface="Times New Roman" panose="02020603050405020304" pitchFamily="18" charset="0"/>
                <a:cs typeface="Times New Roman" panose="02020603050405020304" pitchFamily="18" charset="0"/>
              </a:rPr>
              <a:t>Example : Uneven Cash Flows</a:t>
            </a:r>
            <a:endParaRPr lang="en-US" sz="18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800"/>
              </a:spcAft>
              <a:buNone/>
            </a:pPr>
            <a:r>
              <a:rPr lang="en-US" sz="2200"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Company C is planning to undertake another project requiring initial investment of $50 million and is expected to generate $10 million net cash flow in Year 1, $13 million in Year 2, $16 million in year 3, $19 million in Year 4 and $22 million in Year 5. Calculate the payback value of the project.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1800" dirty="0">
                <a:solidFill>
                  <a:srgbClr val="212529"/>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Solution</a:t>
            </a:r>
            <a:endParaRPr lang="en-US" sz="18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graphicFrame>
        <p:nvGraphicFramePr>
          <p:cNvPr id="10" name="Object 9">
            <a:extLst>
              <a:ext uri="{FF2B5EF4-FFF2-40B4-BE49-F238E27FC236}">
                <a16:creationId xmlns:a16="http://schemas.microsoft.com/office/drawing/2014/main" id="{5509F13B-8885-480F-AE5F-D848CD61B412}"/>
              </a:ext>
            </a:extLst>
          </p:cNvPr>
          <p:cNvGraphicFramePr>
            <a:graphicFrameLocks noChangeAspect="1"/>
          </p:cNvGraphicFramePr>
          <p:nvPr>
            <p:extLst>
              <p:ext uri="{D42A27DB-BD31-4B8C-83A1-F6EECF244321}">
                <p14:modId xmlns:p14="http://schemas.microsoft.com/office/powerpoint/2010/main" val="2679815512"/>
              </p:ext>
            </p:extLst>
          </p:nvPr>
        </p:nvGraphicFramePr>
        <p:xfrm>
          <a:off x="3385626" y="2896114"/>
          <a:ext cx="12027876" cy="2217737"/>
        </p:xfrm>
        <a:graphic>
          <a:graphicData uri="http://schemas.openxmlformats.org/presentationml/2006/ole">
            <mc:AlternateContent xmlns:mc="http://schemas.openxmlformats.org/markup-compatibility/2006">
              <mc:Choice xmlns:v="urn:schemas-microsoft-com:vml" Requires="v">
                <p:oleObj name="Document" r:id="rId2" imgW="5940848" imgH="2217895" progId="Word.Document.12">
                  <p:embed/>
                </p:oleObj>
              </mc:Choice>
              <mc:Fallback>
                <p:oleObj name="Document" r:id="rId2" imgW="5940848" imgH="2217895" progId="Word.Document.12">
                  <p:embed/>
                  <p:pic>
                    <p:nvPicPr>
                      <p:cNvPr id="0" name=""/>
                      <p:cNvPicPr/>
                      <p:nvPr/>
                    </p:nvPicPr>
                    <p:blipFill>
                      <a:blip r:embed="rId3"/>
                      <a:stretch>
                        <a:fillRect/>
                      </a:stretch>
                    </p:blipFill>
                    <p:spPr>
                      <a:xfrm>
                        <a:off x="3385626" y="2896114"/>
                        <a:ext cx="12027876" cy="2217737"/>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D5364605-3F35-485D-B01A-37F4A41E8DEC}"/>
              </a:ext>
            </a:extLst>
          </p:cNvPr>
          <p:cNvSpPr txBox="1"/>
          <p:nvPr/>
        </p:nvSpPr>
        <p:spPr>
          <a:xfrm>
            <a:off x="302455" y="5373205"/>
            <a:ext cx="7582486" cy="467564"/>
          </a:xfrm>
          <a:prstGeom prst="rect">
            <a:avLst/>
          </a:prstGeom>
          <a:noFill/>
        </p:spPr>
        <p:txBody>
          <a:bodyPr wrap="square">
            <a:spAutoFit/>
          </a:bodyPr>
          <a:lstStyle/>
          <a:p>
            <a:pPr marL="0" marR="0">
              <a:lnSpc>
                <a:spcPct val="107000"/>
              </a:lnSpc>
              <a:spcBef>
                <a:spcPts val="0"/>
              </a:spcBef>
              <a:spcAft>
                <a:spcPts val="800"/>
              </a:spcAft>
            </a:pPr>
            <a:r>
              <a:rPr lang="en-US" sz="24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Payback Period = 3 + 11/19 = 3 + 0.58 ≈ 3.6 years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18199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fontScale="92500"/>
          </a:bodyPr>
          <a:lstStyle/>
          <a:p>
            <a:pPr marL="0" indent="0" algn="just">
              <a:lnSpc>
                <a:spcPct val="150000"/>
              </a:lnSpc>
              <a:buNone/>
            </a:pPr>
            <a:r>
              <a:rPr lang="en-US" sz="2200" b="0" i="0" dirty="0">
                <a:solidFill>
                  <a:srgbClr val="333333"/>
                </a:solidFill>
                <a:effectLst/>
                <a:latin typeface="Times New Roman" panose="02020603050405020304" pitchFamily="18" charset="0"/>
                <a:cs typeface="Times New Roman" panose="02020603050405020304" pitchFamily="18" charset="0"/>
              </a:rPr>
              <a:t>Inflation is usually defined as the general rise in the price of the goods and services. So, it has huge impact over the Net Present Value analysis because we use nominal rate of return in discounting cash flows to the present value. </a:t>
            </a:r>
            <a:r>
              <a:rPr lang="en-US" sz="2200" b="1" i="0" u="sng" dirty="0">
                <a:solidFill>
                  <a:srgbClr val="333333"/>
                </a:solidFill>
                <a:effectLst/>
                <a:highlight>
                  <a:srgbClr val="FFFF00"/>
                </a:highlight>
                <a:latin typeface="Times New Roman" panose="02020603050405020304" pitchFamily="18" charset="0"/>
                <a:cs typeface="Times New Roman" panose="02020603050405020304" pitchFamily="18" charset="0"/>
              </a:rPr>
              <a:t>Nominal rate of return </a:t>
            </a:r>
            <a:r>
              <a:rPr lang="en-US" sz="2200" b="0" i="0" u="sng" dirty="0">
                <a:solidFill>
                  <a:srgbClr val="333333"/>
                </a:solidFill>
                <a:effectLst/>
                <a:latin typeface="Times New Roman" panose="02020603050405020304" pitchFamily="18" charset="0"/>
                <a:cs typeface="Times New Roman" panose="02020603050405020304" pitchFamily="18" charset="0"/>
              </a:rPr>
              <a:t>is the rate which your investment yields without taking into accounts factor of inflation.</a:t>
            </a:r>
          </a:p>
          <a:p>
            <a:pPr marL="0" indent="0" algn="just">
              <a:lnSpc>
                <a:spcPct val="150000"/>
              </a:lnSpc>
              <a:buNone/>
            </a:pPr>
            <a:r>
              <a:rPr lang="en-US" sz="2200" b="0" i="0" u="sng" dirty="0">
                <a:solidFill>
                  <a:srgbClr val="333333"/>
                </a:solidFill>
                <a:effectLst/>
                <a:latin typeface="Times New Roman" panose="02020603050405020304" pitchFamily="18" charset="0"/>
                <a:cs typeface="Times New Roman" panose="02020603050405020304" pitchFamily="18" charset="0"/>
              </a:rPr>
              <a:t>In order to take into account inflation rate, we need to calculate </a:t>
            </a:r>
            <a:r>
              <a:rPr lang="en-US" sz="2200" b="0" i="0" u="sng" dirty="0">
                <a:solidFill>
                  <a:srgbClr val="333333"/>
                </a:solidFill>
                <a:effectLst/>
                <a:highlight>
                  <a:srgbClr val="FFFF00"/>
                </a:highlight>
                <a:latin typeface="Times New Roman" panose="02020603050405020304" pitchFamily="18" charset="0"/>
                <a:cs typeface="Times New Roman" panose="02020603050405020304" pitchFamily="18" charset="0"/>
              </a:rPr>
              <a:t>real rate of return RR. </a:t>
            </a:r>
            <a:r>
              <a:rPr lang="en-US" sz="2200" b="0" i="0" dirty="0">
                <a:solidFill>
                  <a:srgbClr val="333333"/>
                </a:solidFill>
                <a:effectLst/>
                <a:latin typeface="Times New Roman" panose="02020603050405020304" pitchFamily="18" charset="0"/>
                <a:cs typeface="Times New Roman" panose="02020603050405020304" pitchFamily="18" charset="0"/>
              </a:rPr>
              <a:t>Usually, it is obtained by subtracting inflation rate from the nominal rate.</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Formula</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rPr>
              <a:t>RR = { (1 + MR) / (1+ IR)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Where:</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Real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MR = Nominal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IR = Inflation rate</a:t>
            </a:r>
          </a:p>
          <a:p>
            <a:pPr marL="0" indent="0">
              <a:buNone/>
            </a:pPr>
            <a:endParaRPr lang="en-US" dirty="0"/>
          </a:p>
        </p:txBody>
      </p:sp>
    </p:spTree>
    <p:extLst>
      <p:ext uri="{BB962C8B-B14F-4D97-AF65-F5344CB8AC3E}">
        <p14:creationId xmlns:p14="http://schemas.microsoft.com/office/powerpoint/2010/main" val="3381804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a:bodyPr>
          <a:lstStyle/>
          <a:p>
            <a:pPr algn="l"/>
            <a:r>
              <a:rPr lang="en-US" b="1" i="0" dirty="0">
                <a:solidFill>
                  <a:srgbClr val="333333"/>
                </a:solidFill>
                <a:effectLst/>
                <a:latin typeface="Helvetica Neue"/>
              </a:rPr>
              <a:t>Example</a:t>
            </a:r>
            <a:endParaRPr lang="en-US" b="0" i="0" dirty="0">
              <a:solidFill>
                <a:srgbClr val="333333"/>
              </a:solidFill>
              <a:effectLst/>
              <a:latin typeface="Helvetica Neue"/>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DCF is considering investing in a long-term project of 5 years of $ 100,000 which will generate $ 25,000 each year. The nominal rate of return is 15 % and inflation rate is 10 %. Calculate the real rate of return.</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Solution</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As we know that:</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MR) / (1+ IR)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+ 0.15) / (1 + 0.10)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( 1.15 / 1.10 ) – 1</a:t>
            </a:r>
          </a:p>
          <a:p>
            <a:pPr algn="just">
              <a:lnSpc>
                <a:spcPct val="150000"/>
              </a:lnSpc>
            </a:pPr>
            <a:r>
              <a:rPr lang="en-US" sz="2200" b="1" i="0" dirty="0">
                <a:solidFill>
                  <a:srgbClr val="333333"/>
                </a:solidFill>
                <a:effectLst/>
                <a:highlight>
                  <a:srgbClr val="FFFF00"/>
                </a:highlight>
                <a:latin typeface="Times New Roman" panose="02020603050405020304" pitchFamily="18" charset="0"/>
                <a:cs typeface="Times New Roman" panose="02020603050405020304" pitchFamily="18" charset="0"/>
              </a:rPr>
              <a:t>RR = 4.6 %</a:t>
            </a:r>
            <a:endPar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785603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1153551"/>
            <a:ext cx="11915335" cy="5556738"/>
          </a:xfrm>
        </p:spPr>
        <p:txBody>
          <a:bodyPr/>
          <a:lstStyle/>
          <a:p>
            <a:pPr marL="0" indent="0" algn="just">
              <a:lnSpc>
                <a:spcPct val="150000"/>
              </a:lnSpc>
              <a:buNone/>
            </a:pPr>
            <a:r>
              <a:rPr lang="en-US" sz="2200" u="sng" dirty="0">
                <a:solidFill>
                  <a:srgbClr val="212529"/>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Net present value (NPV)</a:t>
            </a:r>
            <a:r>
              <a:rPr lang="en-US" sz="2200" u="sng"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 does not take into account the size of the project. For example, say Project A requires initial investment of $4 million to generate NPV of $1 million while a competing Project B requires $2 million investment to generate an NPV of $0.8 million. If we base our decision on NPV alone, we will prefer Project A because it has higher NPV, but Project B has generated more shareholders’ wealth per dollar of initial investment ($0.8 million/$2 million vs $1 million/$4 million).</a:t>
            </a:r>
            <a:endParaRPr lang="en-US" sz="22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38531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i="0" dirty="0">
                <a:solidFill>
                  <a:srgbClr val="111111"/>
                </a:solidFill>
                <a:effectLst/>
                <a:highlight>
                  <a:srgbClr val="FFFF00"/>
                </a:highlight>
                <a:latin typeface="Times New Roman" panose="02020603050405020304" pitchFamily="18" charset="0"/>
                <a:cs typeface="Times New Roman" panose="02020603050405020304" pitchFamily="18" charset="0"/>
              </a:rPr>
              <a:t>Internal rate of return (IRR)</a:t>
            </a:r>
            <a:endParaRPr lang="en-US" sz="3200" b="1" dirty="0">
              <a:highlight>
                <a:srgbClr val="FFFF00"/>
              </a:highlight>
            </a:endParaRPr>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fontScale="92500"/>
          </a:bodyPr>
          <a:lstStyle/>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The internal rate of return (IRR) is a metric used in financial analysis to estimate the profitability of potential investments. IRR is a </a:t>
            </a:r>
            <a:r>
              <a:rPr lang="en-US" sz="2200" b="0" i="0" u="sng" dirty="0">
                <a:solidFill>
                  <a:srgbClr val="2C40D0"/>
                </a:solidFill>
                <a:effectLst/>
                <a:latin typeface="Times New Roman" panose="02020603050405020304" pitchFamily="18" charset="0"/>
                <a:cs typeface="Times New Roman" panose="02020603050405020304" pitchFamily="18" charset="0"/>
              </a:rPr>
              <a:t>discount rate</a:t>
            </a:r>
            <a:r>
              <a:rPr lang="en-US" sz="2200" b="0" i="0" dirty="0">
                <a:solidFill>
                  <a:srgbClr val="111111"/>
                </a:solidFill>
                <a:effectLst/>
                <a:latin typeface="Times New Roman" panose="02020603050405020304" pitchFamily="18" charset="0"/>
                <a:cs typeface="Times New Roman" panose="02020603050405020304" pitchFamily="18" charset="0"/>
              </a:rPr>
              <a:t> that makes the net present value (NPV) of all cash flows equal to zero in a discounted cash flow analysis.</a:t>
            </a:r>
          </a:p>
          <a:p>
            <a:pPr marL="0" indent="0" algn="just">
              <a:lnSpc>
                <a:spcPct val="120000"/>
              </a:lnSpc>
              <a:buNone/>
            </a:pPr>
            <a:endParaRPr lang="en-US" sz="22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IRR calculations rely on the same formula as NPV does. </a:t>
            </a:r>
            <a:r>
              <a:rPr lang="en-US" sz="2200" u="sng" dirty="0">
                <a:latin typeface="Times New Roman" panose="02020603050405020304" pitchFamily="18" charset="0"/>
                <a:cs typeface="Times New Roman" panose="02020603050405020304" pitchFamily="18" charset="0"/>
              </a:rPr>
              <a:t>Keep in mind that IRR is not the actual dollar value of the project. It is the annual return that makes the NPV equal to zero.</a:t>
            </a:r>
          </a:p>
          <a:p>
            <a:pPr marL="0" indent="0" algn="ctr">
              <a:lnSpc>
                <a:spcPct val="150000"/>
              </a:lnSpc>
              <a:buNone/>
            </a:pPr>
            <a:r>
              <a:rPr lang="en-US" sz="1800" b="1"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PV inflows =</a:t>
            </a:r>
            <a:r>
              <a:rPr lang="en-US" sz="1800" b="1" spc="-10"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 </a:t>
            </a:r>
            <a:r>
              <a:rPr lang="en-US" sz="1800" b="1"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PV</a:t>
            </a:r>
            <a:r>
              <a:rPr lang="en-US" sz="1800" b="1" spc="15"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 </a:t>
            </a:r>
            <a:r>
              <a:rPr lang="en-US" sz="1800" b="1" spc="-10"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rPr>
              <a:t>outflows</a:t>
            </a:r>
            <a:endParaRPr lang="en-US" sz="1800" b="1" dirty="0">
              <a:effectLst/>
              <a:highlight>
                <a:srgbClr val="FFFF00"/>
              </a:highlight>
              <a:latin typeface="Times New Roman" panose="02020603050405020304" pitchFamily="18" charset="0"/>
              <a:ea typeface="Cambria" panose="02040503050406030204" pitchFamily="18" charset="0"/>
              <a:cs typeface="Times New Roman" panose="02020603050405020304" pitchFamily="18" charset="0"/>
            </a:endParaRPr>
          </a:p>
          <a:p>
            <a:pPr marL="0" indent="0" algn="just">
              <a:lnSpc>
                <a:spcPct val="11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Generally speaking, the higher an internal rate of return, the more desirable an investment is to undertake. IRR is uniform for investments of varying types and, as such, can be used to rank multiple prospective investments or projects on a relatively even basis. </a:t>
            </a:r>
            <a:r>
              <a:rPr lang="en-US" sz="2200" u="sng" dirty="0">
                <a:highlight>
                  <a:srgbClr val="FFFF00"/>
                </a:highlight>
                <a:latin typeface="Times New Roman" panose="02020603050405020304" pitchFamily="18" charset="0"/>
                <a:cs typeface="Times New Roman" panose="02020603050405020304" pitchFamily="18" charset="0"/>
              </a:rPr>
              <a:t>In general, when comparing investment options with other similar characteristics, the investment with the highest IRR probably would be considered the best.</a:t>
            </a:r>
          </a:p>
        </p:txBody>
      </p:sp>
    </p:spTree>
    <p:extLst>
      <p:ext uri="{BB962C8B-B14F-4D97-AF65-F5344CB8AC3E}">
        <p14:creationId xmlns:p14="http://schemas.microsoft.com/office/powerpoint/2010/main" val="173247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a:bodyPr>
          <a:lstStyle/>
          <a:p>
            <a:pPr marL="0" indent="0" algn="just">
              <a:lnSpc>
                <a:spcPct val="150000"/>
              </a:lnSpc>
              <a:buNone/>
            </a:pPr>
            <a:r>
              <a:rPr lang="en-US" sz="2200" b="1" i="0" u="sng" dirty="0">
                <a:solidFill>
                  <a:srgbClr val="111111"/>
                </a:solidFill>
                <a:effectLst/>
                <a:highlight>
                  <a:srgbClr val="FFFF00"/>
                </a:highlight>
                <a:latin typeface="Times New Roman" panose="02020603050405020304" pitchFamily="18" charset="0"/>
                <a:cs typeface="Times New Roman" panose="02020603050405020304" pitchFamily="18" charset="0"/>
              </a:rPr>
              <a:t>IRR </a:t>
            </a:r>
            <a:r>
              <a:rPr lang="en-US" sz="2200" b="1" i="0" u="sng" dirty="0">
                <a:solidFill>
                  <a:srgbClr val="111111"/>
                </a:solidFill>
                <a:effectLst/>
                <a:latin typeface="Times New Roman" panose="02020603050405020304" pitchFamily="18" charset="0"/>
                <a:cs typeface="Times New Roman" panose="02020603050405020304" pitchFamily="18" charset="0"/>
              </a:rPr>
              <a:t>is calculated using the same concept as net present value (NPV), except it sets the NPV equal to zero.</a:t>
            </a:r>
          </a:p>
          <a:p>
            <a:pPr marL="0" indent="0" algn="just">
              <a:lnSpc>
                <a:spcPct val="150000"/>
              </a:lnSpc>
              <a:buNone/>
            </a:pPr>
            <a:endParaRPr lang="en-US" sz="2000" b="1" i="0" u="sng" dirty="0">
              <a:solidFill>
                <a:srgbClr val="111111"/>
              </a:solidFill>
              <a:effectLst/>
              <a:latin typeface="SourceSansPro"/>
            </a:endParaRPr>
          </a:p>
          <a:p>
            <a:pPr marL="0" indent="0" algn="just">
              <a:lnSpc>
                <a:spcPct val="150000"/>
              </a:lnSpc>
              <a:buNone/>
            </a:pPr>
            <a:endParaRPr lang="en-US" sz="2200" u="sng" dirty="0">
              <a:highlight>
                <a:srgbClr val="FFFF00"/>
              </a:highlight>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5DE43C7-3C67-4816-9368-75BA2A9ACB5F}"/>
              </a:ext>
            </a:extLst>
          </p:cNvPr>
          <p:cNvPicPr>
            <a:picLocks noChangeAspect="1"/>
          </p:cNvPicPr>
          <p:nvPr/>
        </p:nvPicPr>
        <p:blipFill>
          <a:blip r:embed="rId2"/>
          <a:stretch>
            <a:fillRect/>
          </a:stretch>
        </p:blipFill>
        <p:spPr>
          <a:xfrm>
            <a:off x="609600" y="2349501"/>
            <a:ext cx="9448800" cy="3276600"/>
          </a:xfrm>
          <a:prstGeom prst="rect">
            <a:avLst/>
          </a:prstGeom>
        </p:spPr>
      </p:pic>
    </p:spTree>
    <p:extLst>
      <p:ext uri="{BB962C8B-B14F-4D97-AF65-F5344CB8AC3E}">
        <p14:creationId xmlns:p14="http://schemas.microsoft.com/office/powerpoint/2010/main" val="26993920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pic>
        <p:nvPicPr>
          <p:cNvPr id="3074" name="Picture 2" descr="Internal Rate of Return (IRR) Diagram">
            <a:extLst>
              <a:ext uri="{FF2B5EF4-FFF2-40B4-BE49-F238E27FC236}">
                <a16:creationId xmlns:a16="http://schemas.microsoft.com/office/drawing/2014/main" id="{3C08A664-8E22-4A62-B07D-97CAE173E3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599" y="914400"/>
            <a:ext cx="11205029" cy="5762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96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005604-C37A-494F-BF36-66DB24F7C825}"/>
              </a:ext>
            </a:extLst>
          </p:cNvPr>
          <p:cNvSpPr>
            <a:spLocks noGrp="1"/>
          </p:cNvSpPr>
          <p:nvPr>
            <p:ph idx="1"/>
          </p:nvPr>
        </p:nvSpPr>
        <p:spPr>
          <a:xfrm>
            <a:off x="-6220" y="0"/>
            <a:ext cx="12032342" cy="6304385"/>
          </a:xfrm>
        </p:spPr>
        <p:txBody>
          <a:bodyPr>
            <a:noAutofit/>
          </a:bodyPr>
          <a:lstStyle/>
          <a:p>
            <a:pPr algn="just" fontAlgn="base">
              <a:lnSpc>
                <a:spcPct val="170000"/>
              </a:lnSpc>
              <a:buFont typeface="Arial" panose="020B0604020202020204" pitchFamily="34" charset="0"/>
              <a:buChar char="•"/>
            </a:pPr>
            <a:r>
              <a:rPr lang="en-US" sz="1800" b="1" i="0" dirty="0">
                <a:solidFill>
                  <a:srgbClr val="FF0000"/>
                </a:solidFill>
                <a:effectLst/>
                <a:latin typeface="Times New Roman" panose="02020603050405020304" pitchFamily="18" charset="0"/>
                <a:cs typeface="Times New Roman" panose="02020603050405020304" pitchFamily="18" charset="0"/>
              </a:rPr>
              <a:t>The IRR of an investment is the discount rate at which the net present value of costs (negative cash flows ) of the investment equals the net present value of the benefits (positive cash flows) of the investment.</a:t>
            </a:r>
          </a:p>
          <a:p>
            <a:pPr algn="just" fontAlgn="base">
              <a:lnSpc>
                <a:spcPct val="170000"/>
              </a:lnSpc>
              <a:buFont typeface="Arial" panose="020B0604020202020204" pitchFamily="34" charset="0"/>
              <a:buChar char="•"/>
            </a:pPr>
            <a:r>
              <a:rPr lang="en-US" sz="1800" b="0" i="0" dirty="0">
                <a:effectLst/>
                <a:latin typeface="Times New Roman" panose="02020603050405020304" pitchFamily="18" charset="0"/>
                <a:cs typeface="Times New Roman" panose="02020603050405020304" pitchFamily="18" charset="0"/>
              </a:rPr>
              <a:t>The higher a project’s IRR, the more desirable it is to undertake the project.</a:t>
            </a:r>
          </a:p>
          <a:p>
            <a:pPr algn="just" fontAlgn="base">
              <a:lnSpc>
                <a:spcPct val="170000"/>
              </a:lnSpc>
              <a:buFont typeface="Arial" panose="020B0604020202020204" pitchFamily="34" charset="0"/>
              <a:buChar char="•"/>
            </a:pPr>
            <a:r>
              <a:rPr lang="en-US" sz="1800" b="0" i="0" dirty="0">
                <a:effectLst/>
                <a:latin typeface="Times New Roman" panose="02020603050405020304" pitchFamily="18" charset="0"/>
                <a:cs typeface="Times New Roman" panose="02020603050405020304" pitchFamily="18" charset="0"/>
              </a:rPr>
              <a:t>A firm (or individual) should, in theory, undertake all projects or investments available with IRRs that exceed the cost of capital. Investment may be limited by availability of funds to the firm and/or by the firm’s capacity or ability to manage numerous projects.</a:t>
            </a:r>
          </a:p>
          <a:p>
            <a:pPr algn="just" rtl="0">
              <a:lnSpc>
                <a:spcPct val="170000"/>
              </a:lnSpc>
            </a:pPr>
            <a:r>
              <a:rPr lang="en-US" sz="1800" b="0" dirty="0">
                <a:effectLst/>
                <a:highlight>
                  <a:srgbClr val="FFFF00"/>
                </a:highlight>
                <a:latin typeface="Times New Roman" panose="02020603050405020304" pitchFamily="18" charset="0"/>
                <a:cs typeface="Times New Roman" panose="02020603050405020304" pitchFamily="18" charset="0"/>
              </a:rPr>
              <a:t>Based on IRR, a company will decide to either accept or reject a project. If the IRR of a new project exceeds a company’s required rate of return, that project will most likely be accepted. If IRR falls below the required rate of return, the project should be rejected.</a:t>
            </a:r>
          </a:p>
          <a:p>
            <a:pPr algn="just">
              <a:lnSpc>
                <a:spcPct val="170000"/>
              </a:lnSpc>
            </a:pPr>
            <a:r>
              <a:rPr lang="en-US" sz="1800" b="0" dirty="0">
                <a:effectLst/>
                <a:highlight>
                  <a:srgbClr val="FFFF00"/>
                </a:highlight>
                <a:latin typeface="Times New Roman" panose="02020603050405020304" pitchFamily="18" charset="0"/>
                <a:cs typeface="Times New Roman" panose="02020603050405020304" pitchFamily="18" charset="0"/>
              </a:rPr>
              <a:t>The minimum IRR above which a project will be accepted is often referred to as </a:t>
            </a:r>
            <a:r>
              <a:rPr lang="en-US" sz="1800" b="0" dirty="0">
                <a:effectLst/>
                <a:highlight>
                  <a:srgbClr val="00FF00"/>
                </a:highlight>
                <a:latin typeface="Times New Roman" panose="02020603050405020304" pitchFamily="18" charset="0"/>
                <a:cs typeface="Times New Roman" panose="02020603050405020304" pitchFamily="18" charset="0"/>
              </a:rPr>
              <a:t>the hurdle rate.</a:t>
            </a:r>
            <a:r>
              <a:rPr lang="en-US" sz="1800" b="0" dirty="0">
                <a:effectLst/>
                <a:highlight>
                  <a:srgbClr val="FFFF00"/>
                </a:highlight>
                <a:latin typeface="Times New Roman" panose="02020603050405020304" pitchFamily="18" charset="0"/>
                <a:cs typeface="Times New Roman" panose="02020603050405020304" pitchFamily="18" charset="0"/>
              </a:rPr>
              <a:t> Projects with IRRs above this rate will be accepted, while those with IRRs below this rate will not be accepted.</a:t>
            </a:r>
          </a:p>
          <a:p>
            <a:pPr algn="just">
              <a:lnSpc>
                <a:spcPct val="170000"/>
              </a:lnSpc>
            </a:pPr>
            <a:r>
              <a:rPr lang="en-US" sz="1800" b="0" u="sng" dirty="0">
                <a:effectLst/>
                <a:latin typeface="Times New Roman" panose="02020603050405020304" pitchFamily="18" charset="0"/>
                <a:cs typeface="Times New Roman" panose="02020603050405020304" pitchFamily="18" charset="0"/>
              </a:rPr>
              <a:t>The required rate of return for a given project is usually the firm’s cost of capital. </a:t>
            </a:r>
            <a:r>
              <a:rPr lang="en-US" sz="1800" b="0" dirty="0">
                <a:effectLst/>
                <a:latin typeface="Times New Roman" panose="02020603050405020304" pitchFamily="18" charset="0"/>
                <a:cs typeface="Times New Roman" panose="02020603050405020304" pitchFamily="18" charset="0"/>
              </a:rPr>
              <a:t>However, a project analyst may adjust the required rate of return above or below the firm's cost of capital to account for differences between the project's risk and the average risk of all of the firm's projects (which is reflected in the firm's current cost of capital).</a:t>
            </a:r>
          </a:p>
          <a:p>
            <a:pPr algn="just">
              <a:lnSpc>
                <a:spcPct val="170000"/>
              </a:lnSpc>
            </a:pPr>
            <a:endParaRPr lang="en-US" sz="1800" b="0" dirty="0">
              <a:effectLst/>
              <a:highlight>
                <a:srgbClr val="FFFF00"/>
              </a:highlight>
              <a:latin typeface="Times New Roman" panose="02020603050405020304" pitchFamily="18" charset="0"/>
              <a:cs typeface="Times New Roman" panose="02020603050405020304" pitchFamily="18" charset="0"/>
            </a:endParaRPr>
          </a:p>
          <a:p>
            <a:pPr algn="just">
              <a:lnSpc>
                <a:spcPct val="170000"/>
              </a:lnSpc>
            </a:pPr>
            <a:endParaRPr lang="en-US" sz="1800" b="0" dirty="0">
              <a:effectLst/>
              <a:highlight>
                <a:srgbClr val="FFFF00"/>
              </a:highlight>
              <a:latin typeface="Times New Roman" panose="02020603050405020304" pitchFamily="18" charset="0"/>
              <a:cs typeface="Times New Roman" panose="02020603050405020304" pitchFamily="18" charset="0"/>
            </a:endParaRPr>
          </a:p>
          <a:p>
            <a:pPr marL="0" indent="0" algn="just">
              <a:lnSpc>
                <a:spcPct val="170000"/>
              </a:lnSpc>
              <a:buNone/>
            </a:pPr>
            <a:br>
              <a:rPr lang="en-US" sz="1800" b="0" i="0" dirty="0">
                <a:effectLst/>
                <a:latin typeface="Times New Roman" panose="02020603050405020304" pitchFamily="18" charset="0"/>
                <a:cs typeface="Times New Roman" panose="02020603050405020304" pitchFamily="18" charset="0"/>
              </a:rPr>
            </a:br>
            <a:endParaRPr lang="en-US" sz="1800" b="0" i="0" dirty="0">
              <a:effectLst/>
              <a:latin typeface="Times New Roman" panose="02020603050405020304" pitchFamily="18" charset="0"/>
              <a:cs typeface="Times New Roman" panose="02020603050405020304" pitchFamily="18" charset="0"/>
            </a:endParaRPr>
          </a:p>
          <a:p>
            <a:pPr marL="0" indent="0">
              <a:buNone/>
            </a:pPr>
            <a:endParaRPr lang="en-US" sz="1800" dirty="0"/>
          </a:p>
        </p:txBody>
      </p:sp>
    </p:spTree>
    <p:extLst>
      <p:ext uri="{BB962C8B-B14F-4D97-AF65-F5344CB8AC3E}">
        <p14:creationId xmlns:p14="http://schemas.microsoft.com/office/powerpoint/2010/main" val="31059545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8.png"/>
          <p:cNvPicPr/>
          <p:nvPr/>
        </p:nvPicPr>
        <p:blipFill>
          <a:blip r:embed="rId2" cstate="print"/>
          <a:stretch>
            <a:fillRect/>
          </a:stretch>
        </p:blipFill>
        <p:spPr>
          <a:xfrm>
            <a:off x="436099" y="0"/>
            <a:ext cx="11394830" cy="6858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9.png"/>
          <p:cNvPicPr/>
          <p:nvPr/>
        </p:nvPicPr>
        <p:blipFill>
          <a:blip r:embed="rId2" cstate="print"/>
          <a:stretch>
            <a:fillRect/>
          </a:stretch>
        </p:blipFill>
        <p:spPr>
          <a:xfrm>
            <a:off x="787791" y="0"/>
            <a:ext cx="10621107" cy="6858000"/>
          </a:xfrm>
          <a:prstGeom prst="rect">
            <a:avLst/>
          </a:prstGeom>
        </p:spPr>
      </p:pic>
    </p:spTree>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B195DF-C92E-42E5-A229-CBD0D776CCB3}"/>
</file>

<file path=customXml/itemProps2.xml><?xml version="1.0" encoding="utf-8"?>
<ds:datastoreItem xmlns:ds="http://schemas.openxmlformats.org/officeDocument/2006/customXml" ds:itemID="{CE628759-3C92-47B1-A028-7E4B50CB1344}"/>
</file>

<file path=customXml/itemProps3.xml><?xml version="1.0" encoding="utf-8"?>
<ds:datastoreItem xmlns:ds="http://schemas.openxmlformats.org/officeDocument/2006/customXml" ds:itemID="{109C6180-A44B-46F1-A84E-85F1B8DB174A}"/>
</file>

<file path=docProps/app.xml><?xml version="1.0" encoding="utf-8"?>
<Properties xmlns="http://schemas.openxmlformats.org/officeDocument/2006/extended-properties" xmlns:vt="http://schemas.openxmlformats.org/officeDocument/2006/docPropsVTypes">
  <TotalTime>680</TotalTime>
  <Words>2548</Words>
  <Application>Microsoft Office PowerPoint</Application>
  <PresentationFormat>Widescreen</PresentationFormat>
  <Paragraphs>112</Paragraphs>
  <Slides>23</Slides>
  <Notes>1</Notes>
  <HiddenSlides>0</HiddenSlides>
  <MMClips>0</MMClips>
  <ScaleCrop>false</ScaleCrop>
  <HeadingPairs>
    <vt:vector size="8" baseType="variant">
      <vt:variant>
        <vt:lpstr>Fonts Used</vt:lpstr>
      </vt:variant>
      <vt:variant>
        <vt:i4>9</vt:i4>
      </vt:variant>
      <vt:variant>
        <vt:lpstr>Theme</vt:lpstr>
      </vt:variant>
      <vt:variant>
        <vt:i4>4</vt:i4>
      </vt:variant>
      <vt:variant>
        <vt:lpstr>Embedded OLE Servers</vt:lpstr>
      </vt:variant>
      <vt:variant>
        <vt:i4>1</vt:i4>
      </vt:variant>
      <vt:variant>
        <vt:lpstr>Slide Titles</vt:lpstr>
      </vt:variant>
      <vt:variant>
        <vt:i4>23</vt:i4>
      </vt:variant>
    </vt:vector>
  </HeadingPairs>
  <TitlesOfParts>
    <vt:vector size="37" baseType="lpstr">
      <vt:lpstr>Arial</vt:lpstr>
      <vt:lpstr>Calibri</vt:lpstr>
      <vt:lpstr>Calibri Light</vt:lpstr>
      <vt:lpstr>Cambria</vt:lpstr>
      <vt:lpstr>CIDFont+F2</vt:lpstr>
      <vt:lpstr>Georgia</vt:lpstr>
      <vt:lpstr>Helvetica Neue</vt:lpstr>
      <vt:lpstr>SourceSansPro</vt:lpstr>
      <vt:lpstr>Times New Roman</vt:lpstr>
      <vt:lpstr>2_Office Theme</vt:lpstr>
      <vt:lpstr>Office Theme</vt:lpstr>
      <vt:lpstr>1_Office Theme</vt:lpstr>
      <vt:lpstr>3_Office Theme</vt:lpstr>
      <vt:lpstr>Document</vt:lpstr>
      <vt:lpstr>PowerPoint Presentation</vt:lpstr>
      <vt:lpstr>Objective of this lecture</vt:lpstr>
      <vt:lpstr>Types of capital investments</vt:lpstr>
      <vt:lpstr>PowerPoint Presentation</vt:lpstr>
      <vt:lpstr>Capital allocation process  </vt:lpstr>
      <vt:lpstr>PowerPoint Presentation</vt:lpstr>
      <vt:lpstr>PowerPoint Presentation</vt:lpstr>
      <vt:lpstr>    Payback Period &amp; Net Present Value (NPV)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Internal rate of return (IRR)</vt:lpstr>
      <vt:lpstr>EQUITY RETURNS</vt:lpstr>
      <vt:lpstr>EQUITY RETURNS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7</dc:title>
  <dc:creator>ولاء محمد محمود بدر عامر</dc:creator>
  <cp:lastModifiedBy>Walaa Mohamed</cp:lastModifiedBy>
  <cp:revision>41</cp:revision>
  <dcterms:created xsi:type="dcterms:W3CDTF">2021-06-27T22:31:45Z</dcterms:created>
  <dcterms:modified xsi:type="dcterms:W3CDTF">2023-11-23T05:44:06Z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