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0"/>
  </p:notesMasterIdLst>
  <p:sldIdLst>
    <p:sldId id="480" r:id="rId5"/>
    <p:sldId id="303" r:id="rId6"/>
    <p:sldId id="541" r:id="rId7"/>
    <p:sldId id="256" r:id="rId8"/>
    <p:sldId id="271" r:id="rId9"/>
    <p:sldId id="313" r:id="rId10"/>
    <p:sldId id="276" r:id="rId11"/>
    <p:sldId id="530" r:id="rId12"/>
    <p:sldId id="531" r:id="rId13"/>
    <p:sldId id="532" r:id="rId14"/>
    <p:sldId id="539" r:id="rId15"/>
    <p:sldId id="306" r:id="rId16"/>
    <p:sldId id="533" r:id="rId17"/>
    <p:sldId id="542" r:id="rId18"/>
    <p:sldId id="534" r:id="rId19"/>
    <p:sldId id="536" r:id="rId20"/>
    <p:sldId id="540" r:id="rId21"/>
    <p:sldId id="543" r:id="rId22"/>
    <p:sldId id="544" r:id="rId23"/>
    <p:sldId id="545" r:id="rId24"/>
    <p:sldId id="546" r:id="rId25"/>
    <p:sldId id="548" r:id="rId26"/>
    <p:sldId id="547" r:id="rId27"/>
    <p:sldId id="549" r:id="rId28"/>
    <p:sldId id="550" r:id="rId29"/>
    <p:sldId id="551" r:id="rId30"/>
    <p:sldId id="552" r:id="rId31"/>
    <p:sldId id="553" r:id="rId32"/>
    <p:sldId id="554" r:id="rId33"/>
    <p:sldId id="555" r:id="rId34"/>
    <p:sldId id="556" r:id="rId35"/>
    <p:sldId id="557" r:id="rId36"/>
    <p:sldId id="528" r:id="rId37"/>
    <p:sldId id="529" r:id="rId38"/>
    <p:sldId id="349" r:id="rId39"/>
  </p:sldIdLst>
  <p:sldSz cx="12192000" cy="6858000"/>
  <p:notesSz cx="6858000" cy="9144000"/>
  <p:embeddedFontLst>
    <p:embeddedFont>
      <p:font typeface="Alexandria" pitchFamily="2" charset="-78"/>
      <p:regular r:id="rId41"/>
      <p:bold r:id="rId4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1"/>
            <p14:sldId id="256"/>
            <p14:sldId id="271"/>
            <p14:sldId id="313"/>
            <p14:sldId id="276"/>
            <p14:sldId id="530"/>
            <p14:sldId id="531"/>
            <p14:sldId id="532"/>
            <p14:sldId id="539"/>
            <p14:sldId id="306"/>
            <p14:sldId id="533"/>
            <p14:sldId id="542"/>
            <p14:sldId id="534"/>
            <p14:sldId id="536"/>
            <p14:sldId id="540"/>
            <p14:sldId id="543"/>
            <p14:sldId id="544"/>
            <p14:sldId id="545"/>
            <p14:sldId id="546"/>
            <p14:sldId id="548"/>
            <p14:sldId id="547"/>
            <p14:sldId id="549"/>
            <p14:sldId id="550"/>
            <p14:sldId id="551"/>
            <p14:sldId id="552"/>
            <p14:sldId id="553"/>
            <p14:sldId id="554"/>
            <p14:sldId id="555"/>
            <p14:sldId id="556"/>
            <p14:sldId id="557"/>
            <p14:sldId id="528"/>
            <p14:sldId id="529"/>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4140"/>
    <a:srgbClr val="203E5F"/>
    <a:srgbClr val="00AEEF"/>
    <a:srgbClr val="1C212E"/>
    <a:srgbClr val="00B0F0"/>
    <a:srgbClr val="FFD200"/>
    <a:srgbClr val="F58221"/>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95" autoAdjust="0"/>
  </p:normalViewPr>
  <p:slideViewPr>
    <p:cSldViewPr snapToGrid="0">
      <p:cViewPr varScale="1">
        <p:scale>
          <a:sx n="61" d="100"/>
          <a:sy n="61" d="100"/>
        </p:scale>
        <p:origin x="99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2.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FDDC2-16E3-DDC0-1E45-C66427DC5B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AE7F0C-B34C-0E21-189A-C1D196F585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E7EF68-BF87-8791-2A51-2D4938985F8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F17B0BC-B660-6880-7320-A4B979AC5DDD}"/>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4737841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0FC08-1177-E521-2AB4-BE8FB03965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8CFD01-6822-C620-3B39-51F0729877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3A0FCE-B4F5-DF28-9B0F-5DE9A523AEC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B0EA181-7831-8E78-901E-657986ACD56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023281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BD17B-3E37-CE34-F427-DB2252D605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A21AB4-F048-091B-CBAC-B3EE79781D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9D7F92-73F5-51CF-E457-5AE4255D643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24A0B9E-01FB-20DE-09C1-7612728BDC4B}"/>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1192027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mailto:ahmedshafig@midocean.edu.km" TargetMode="Externa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27.jpeg"/></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29.jpeg"/></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31.jpeg"/></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33.jpeg"/></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36.jpeg"/></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38.png"/></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7.xml"/><Relationship Id="rId5" Type="http://schemas.openxmlformats.org/officeDocument/2006/relationships/image" Target="../media/image42.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21308" y="387877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08930" y="2214177"/>
            <a:ext cx="4693914" cy="1446550"/>
          </a:xfrm>
          <a:prstGeom prst="rect">
            <a:avLst/>
          </a:prstGeom>
          <a:noFill/>
        </p:spPr>
        <p:txBody>
          <a:bodyPr wrap="none" rtlCol="0">
            <a:spAutoFit/>
          </a:bodyPr>
          <a:lstStyle/>
          <a:p>
            <a:pPr algn="ctr" rtl="1"/>
            <a:r>
              <a:rPr lang="ar-SA" sz="4400" b="1" dirty="0">
                <a:solidFill>
                  <a:srgbClr val="00B0F0"/>
                </a:solidFill>
                <a:latin typeface="Alexandria" panose="020F0502020204030204" pitchFamily="2" charset="-78"/>
                <a:cs typeface="Alexandria" panose="020F0502020204030204" pitchFamily="2" charset="-78"/>
              </a:rPr>
              <a:t>مقرر صحافة </a:t>
            </a:r>
          </a:p>
          <a:p>
            <a:pPr algn="ctr" rtl="1"/>
            <a:r>
              <a:rPr lang="ar-SA" sz="4400" b="1" dirty="0">
                <a:solidFill>
                  <a:srgbClr val="00B0F0"/>
                </a:solidFill>
                <a:latin typeface="Alexandria" panose="020F0502020204030204" pitchFamily="2" charset="-78"/>
                <a:cs typeface="Alexandria" panose="020F0502020204030204" pitchFamily="2" charset="-78"/>
              </a:rPr>
              <a:t>الهاتف المحمول</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التعريفية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 311</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2217" y="3216165"/>
            <a:ext cx="5142598" cy="830997"/>
          </a:xfrm>
          <a:prstGeom prst="rect">
            <a:avLst/>
          </a:prstGeom>
          <a:noFill/>
        </p:spPr>
        <p:txBody>
          <a:bodyPr wrap="square" rtlCol="0">
            <a:spAutoFit/>
          </a:bodyPr>
          <a:lstStyle/>
          <a:p>
            <a:pPr algn="ctr" rtl="1"/>
            <a:r>
              <a:rPr lang="ar-SA" sz="4800" b="1" dirty="0">
                <a:solidFill>
                  <a:srgbClr val="00B0F0"/>
                </a:solidFill>
                <a:latin typeface="Alexandria" panose="020F0502020204030204" pitchFamily="2" charset="-78"/>
                <a:cs typeface="Alexandria" panose="020F0502020204030204" pitchFamily="2" charset="-78"/>
              </a:rPr>
              <a:t>محاضرة تعريفية</a:t>
            </a:r>
            <a:endParaRPr lang="en-US" sz="4800" b="1" dirty="0">
              <a:solidFill>
                <a:srgbClr val="00B0F0"/>
              </a:solidFill>
              <a:latin typeface="Alexandria" panose="020F0502020204030204" pitchFamily="2" charset="-78"/>
              <a:cs typeface="Alexandria" panose="020F0502020204030204" pitchFamily="2" charset="-78"/>
            </a:endParaRPr>
          </a:p>
        </p:txBody>
      </p:sp>
      <p:sp>
        <p:nvSpPr>
          <p:cNvPr id="10" name="Rectangle: Rounded Corners 9"/>
          <p:cNvSpPr/>
          <p:nvPr/>
        </p:nvSpPr>
        <p:spPr>
          <a:xfrm>
            <a:off x="7085841" y="4342200"/>
            <a:ext cx="3475349" cy="441260"/>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600" dirty="0">
                <a:solidFill>
                  <a:schemeClr val="bg1"/>
                </a:solidFill>
                <a:latin typeface="Alexandria" charset="0"/>
                <a:cs typeface="Alexandria" charset="0"/>
              </a:rPr>
              <a:t>الأسبوع الأول</a:t>
            </a:r>
            <a:endParaRPr lang="en-US" sz="1600"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909145" y="1896672"/>
            <a:ext cx="10373709" cy="3970318"/>
          </a:xfrm>
          <a:prstGeom prst="rect">
            <a:avLst/>
          </a:prstGeom>
          <a:noFill/>
        </p:spPr>
        <p:txBody>
          <a:bodyPr wrap="square" rtlCol="0">
            <a:spAutoFit/>
          </a:bodyPr>
          <a:lstStyle/>
          <a:p>
            <a:pPr marL="285750" indent="-285750" algn="just" rtl="1">
              <a:lnSpc>
                <a:spcPct val="200000"/>
              </a:lnSpc>
              <a:buFontTx/>
              <a:buChar char="-"/>
            </a:pPr>
            <a:r>
              <a:rPr lang="ar-SA" dirty="0">
                <a:latin typeface="Alexandria" charset="0"/>
                <a:cs typeface="Alexandria" charset="0"/>
              </a:rPr>
              <a:t>في هذه المحاضرة نتحدث عن وصف المقرر، والأهداف الرئيسية للمقرر، ونتناول مخرجات المقرر المتوقعة في نهاية الفصل الدراسي.</a:t>
            </a:r>
          </a:p>
          <a:p>
            <a:pPr marL="285750" indent="-285750" algn="just" rtl="1">
              <a:lnSpc>
                <a:spcPct val="200000"/>
              </a:lnSpc>
              <a:buFontTx/>
              <a:buChar char="-"/>
            </a:pPr>
            <a:r>
              <a:rPr lang="ar-SA" dirty="0">
                <a:latin typeface="Alexandria" charset="0"/>
                <a:cs typeface="Alexandria" charset="0"/>
              </a:rPr>
              <a:t>نتعرف على موضوعات المقرر وأهم المراجع التي يمكن للطلاب الاعتماد عليها في اكتساب مزيد من المعلومات حول موضوعات المقرر.</a:t>
            </a:r>
          </a:p>
          <a:p>
            <a:pPr marL="285750" indent="-285750" algn="just" rtl="1">
              <a:lnSpc>
                <a:spcPct val="200000"/>
              </a:lnSpc>
              <a:buFontTx/>
              <a:buChar char="-"/>
            </a:pPr>
            <a:r>
              <a:rPr lang="ar-SA" dirty="0">
                <a:latin typeface="Alexandria" charset="0"/>
                <a:cs typeface="Alexandria" charset="0"/>
              </a:rPr>
              <a:t>نشرح طريقة التدريس والتقييم المتبعة خلال الفصل الدراسي.</a:t>
            </a:r>
          </a:p>
          <a:p>
            <a:pPr marL="285750" indent="-285750" algn="just" rtl="1">
              <a:lnSpc>
                <a:spcPct val="200000"/>
              </a:lnSpc>
              <a:buFontTx/>
              <a:buChar char="-"/>
            </a:pPr>
            <a:r>
              <a:rPr lang="ar-SA" dirty="0">
                <a:latin typeface="Alexandria" charset="0"/>
                <a:cs typeface="Alexandria" charset="0"/>
              </a:rPr>
              <a:t>نتحدث عن مدخل لصحافة الهاتف المحمول وتطورها، وأهم المميزات التي تميزها، وكذلك العقبات والتحديات التي تواجهها، ومستقبلها في ظل التطورات التكنولوجية.</a:t>
            </a:r>
          </a:p>
        </p:txBody>
      </p:sp>
      <p:sp>
        <p:nvSpPr>
          <p:cNvPr id="5" name="TextBox 4">
            <a:extLst>
              <a:ext uri="{FF2B5EF4-FFF2-40B4-BE49-F238E27FC236}">
                <a16:creationId xmlns:a16="http://schemas.microsoft.com/office/drawing/2014/main" id="{3734E875-CCB0-DE57-CBD4-D7AA1B9A9C0F}"/>
              </a:ext>
            </a:extLst>
          </p:cNvPr>
          <p:cNvSpPr txBox="1"/>
          <p:nvPr/>
        </p:nvSpPr>
        <p:spPr>
          <a:xfrm>
            <a:off x="6880249" y="1312794"/>
            <a:ext cx="4275252"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محتوى المحاضرة التعريفية</a:t>
            </a:r>
          </a:p>
        </p:txBody>
      </p:sp>
      <p:grpSp>
        <p:nvGrpSpPr>
          <p:cNvPr id="7" name="Group 6">
            <a:extLst>
              <a:ext uri="{FF2B5EF4-FFF2-40B4-BE49-F238E27FC236}">
                <a16:creationId xmlns:a16="http://schemas.microsoft.com/office/drawing/2014/main" id="{4430CCB5-3848-63AA-36A1-A4E98FAF80C1}"/>
              </a:ext>
            </a:extLst>
          </p:cNvPr>
          <p:cNvGrpSpPr/>
          <p:nvPr/>
        </p:nvGrpSpPr>
        <p:grpSpPr>
          <a:xfrm>
            <a:off x="180431" y="79526"/>
            <a:ext cx="12011569" cy="1076343"/>
            <a:chOff x="180431" y="79526"/>
            <a:chExt cx="12011569" cy="1076343"/>
          </a:xfrm>
        </p:grpSpPr>
        <p:sp>
          <p:nvSpPr>
            <p:cNvPr id="8" name="Rectangle 7">
              <a:extLst>
                <a:ext uri="{FF2B5EF4-FFF2-40B4-BE49-F238E27FC236}">
                  <a16:creationId xmlns:a16="http://schemas.microsoft.com/office/drawing/2014/main" id="{33DDBA7C-F7EB-27AB-7184-8AC66A6C791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1" end="1"/>
                                            </p:txEl>
                                          </p:spTgt>
                                        </p:tgtEl>
                                        <p:attrNameLst>
                                          <p:attrName>style.visibility</p:attrName>
                                        </p:attrNameLst>
                                      </p:cBhvr>
                                      <p:to>
                                        <p:strVal val="visible"/>
                                      </p:to>
                                    </p:set>
                                    <p:animEffect transition="in" filter="fade">
                                      <p:cBhvr>
                                        <p:cTn id="21" dur="1000"/>
                                        <p:tgtEl>
                                          <p:spTgt spid="9">
                                            <p:txEl>
                                              <p:pRg st="1" end="1"/>
                                            </p:txEl>
                                          </p:spTgt>
                                        </p:tgtEl>
                                      </p:cBhvr>
                                    </p:animEffect>
                                    <p:anim calcmode="lin" valueType="num">
                                      <p:cBhvr>
                                        <p:cTn id="22"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2" end="2"/>
                                            </p:txEl>
                                          </p:spTgt>
                                        </p:tgtEl>
                                        <p:attrNameLst>
                                          <p:attrName>style.visibility</p:attrName>
                                        </p:attrNameLst>
                                      </p:cBhvr>
                                      <p:to>
                                        <p:strVal val="visible"/>
                                      </p:to>
                                    </p:set>
                                    <p:animEffect transition="in" filter="fade">
                                      <p:cBhvr>
                                        <p:cTn id="28" dur="1000"/>
                                        <p:tgtEl>
                                          <p:spTgt spid="9">
                                            <p:txEl>
                                              <p:pRg st="2" end="2"/>
                                            </p:txEl>
                                          </p:spTgt>
                                        </p:tgtEl>
                                      </p:cBhvr>
                                    </p:animEffect>
                                    <p:anim calcmode="lin" valueType="num">
                                      <p:cBhvr>
                                        <p:cTn id="29"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3" end="3"/>
                                            </p:txEl>
                                          </p:spTgt>
                                        </p:tgtEl>
                                        <p:attrNameLst>
                                          <p:attrName>style.visibility</p:attrName>
                                        </p:attrNameLst>
                                      </p:cBhvr>
                                      <p:to>
                                        <p:strVal val="visible"/>
                                      </p:to>
                                    </p:set>
                                    <p:animEffect transition="in" filter="fade">
                                      <p:cBhvr>
                                        <p:cTn id="35" dur="1000"/>
                                        <p:tgtEl>
                                          <p:spTgt spid="9">
                                            <p:txEl>
                                              <p:pRg st="3" end="3"/>
                                            </p:txEl>
                                          </p:spTgt>
                                        </p:tgtEl>
                                      </p:cBhvr>
                                    </p:animEffect>
                                    <p:anim calcmode="lin" valueType="num">
                                      <p:cBhvr>
                                        <p:cTn id="36"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373935"/>
            <a:ext cx="8912234" cy="4073487"/>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       الملف التعريفي</a:t>
            </a:r>
          </a:p>
          <a:p>
            <a:pPr algn="r" rtl="1">
              <a:lnSpc>
                <a:spcPct val="150000"/>
              </a:lnSpc>
            </a:pPr>
            <a:endParaRPr lang="ar-SA" sz="700" dirty="0">
              <a:solidFill>
                <a:srgbClr val="2D3956"/>
              </a:solidFill>
              <a:latin typeface="Alexandria" charset="0"/>
              <a:cs typeface="Alexandria" charset="0"/>
            </a:endParaRPr>
          </a:p>
          <a:p>
            <a:pPr algn="r" rtl="1">
              <a:lnSpc>
                <a:spcPct val="150000"/>
              </a:lnSpc>
            </a:pPr>
            <a:r>
              <a:rPr lang="ar-SA" dirty="0">
                <a:solidFill>
                  <a:srgbClr val="2D3956"/>
                </a:solidFill>
                <a:latin typeface="Alexandria" charset="0"/>
                <a:cs typeface="Alexandria" charset="0"/>
              </a:rPr>
              <a:t>إعداد وتقديم المقرر: </a:t>
            </a:r>
            <a:r>
              <a:rPr lang="ar-SA" b="1" dirty="0">
                <a:solidFill>
                  <a:srgbClr val="2D3956"/>
                </a:solidFill>
                <a:latin typeface="Alexandria" charset="0"/>
                <a:cs typeface="Alexandria" charset="0"/>
              </a:rPr>
              <a:t> د. أحمد مجدي شفيق أحمد </a:t>
            </a:r>
            <a:endParaRPr lang="en-US" b="1" dirty="0">
              <a:solidFill>
                <a:srgbClr val="2D3956"/>
              </a:solidFill>
              <a:latin typeface="Alexandria" charset="0"/>
              <a:cs typeface="Alexandria" charset="0"/>
            </a:endParaRPr>
          </a:p>
          <a:p>
            <a:pPr algn="r" rtl="1">
              <a:lnSpc>
                <a:spcPct val="150000"/>
              </a:lnSpc>
            </a:pPr>
            <a:r>
              <a:rPr lang="ar-SA" dirty="0">
                <a:solidFill>
                  <a:srgbClr val="2D3956"/>
                </a:solidFill>
                <a:latin typeface="Alexandria" charset="0"/>
                <a:cs typeface="Alexandria" charset="0"/>
              </a:rPr>
              <a:t>البريد الإلكتروني: </a:t>
            </a:r>
            <a:r>
              <a:rPr lang="en-US" b="1" dirty="0">
                <a:solidFill>
                  <a:srgbClr val="2D3956"/>
                </a:solidFill>
                <a:latin typeface="Alexandria" charset="0"/>
                <a:cs typeface="Alexandria" charset="0"/>
                <a:hlinkClick r:id="rId2"/>
              </a:rPr>
              <a:t>ahmedshafig@midocean.edu.km</a:t>
            </a:r>
            <a:endParaRPr lang="ar-SA" b="1" dirty="0">
              <a:solidFill>
                <a:srgbClr val="2D3956"/>
              </a:solidFill>
              <a:latin typeface="Alexandria" charset="0"/>
              <a:cs typeface="Alexandria" charset="0"/>
            </a:endParaRPr>
          </a:p>
          <a:p>
            <a:pPr algn="r" rtl="1">
              <a:lnSpc>
                <a:spcPct val="150000"/>
              </a:lnSpc>
            </a:pPr>
            <a:endParaRPr lang="ar-SA" sz="700" b="1" dirty="0">
              <a:solidFill>
                <a:srgbClr val="2D3956"/>
              </a:solidFill>
              <a:latin typeface="Alexandria" charset="0"/>
              <a:cs typeface="Alexandria" charset="0"/>
            </a:endParaRPr>
          </a:p>
          <a:p>
            <a:pPr algn="just" rtl="1">
              <a:lnSpc>
                <a:spcPct val="150000"/>
              </a:lnSpc>
            </a:pPr>
            <a:r>
              <a:rPr lang="en-US" dirty="0">
                <a:solidFill>
                  <a:srgbClr val="2D3956"/>
                </a:solidFill>
                <a:latin typeface="Alexandria" charset="0"/>
                <a:cs typeface="Alexandria" charset="0"/>
              </a:rPr>
              <a:t>-</a:t>
            </a:r>
            <a:r>
              <a:rPr lang="ar-SA" dirty="0">
                <a:solidFill>
                  <a:srgbClr val="2D3956"/>
                </a:solidFill>
                <a:latin typeface="Alexandria" charset="0"/>
                <a:cs typeface="Alexandria" charset="0"/>
              </a:rPr>
              <a:t> دكتوراة الفلسفة في علوم الإتصال، تخصص الوسائط المتعددة.</a:t>
            </a:r>
          </a:p>
          <a:p>
            <a:pPr algn="r" rtl="1">
              <a:lnSpc>
                <a:spcPct val="150000"/>
              </a:lnSpc>
            </a:pPr>
            <a:r>
              <a:rPr lang="ar-SA" dirty="0">
                <a:solidFill>
                  <a:srgbClr val="2D3956"/>
                </a:solidFill>
                <a:latin typeface="Alexandria" charset="0"/>
                <a:cs typeface="Alexandria" charset="0"/>
              </a:rPr>
              <a:t>- التخصص الدقيق التفاعلية وقابلية الاستخدام في المنصات الرقمية.</a:t>
            </a:r>
          </a:p>
          <a:p>
            <a:pPr algn="r" rtl="1">
              <a:lnSpc>
                <a:spcPct val="150000"/>
              </a:lnSpc>
            </a:pPr>
            <a:endParaRPr lang="ar-SA" sz="700" dirty="0">
              <a:solidFill>
                <a:srgbClr val="2D3956"/>
              </a:solidFill>
              <a:latin typeface="Alexandria" charset="0"/>
              <a:cs typeface="Alexandria" charset="0"/>
            </a:endParaRPr>
          </a:p>
          <a:p>
            <a:pPr algn="r" rtl="1">
              <a:lnSpc>
                <a:spcPct val="150000"/>
              </a:lnSpc>
            </a:pPr>
            <a:r>
              <a:rPr lang="ar-SA" dirty="0">
                <a:solidFill>
                  <a:srgbClr val="2D3956"/>
                </a:solidFill>
                <a:latin typeface="Alexandria" charset="0"/>
                <a:cs typeface="Alexandria" charset="0"/>
              </a:rPr>
              <a:t>- عضو هيئة التدريس بكلية الإعلام والتسويق – جامعة ميدأوشن.</a:t>
            </a:r>
          </a:p>
          <a:p>
            <a:pPr algn="r" rtl="1">
              <a:lnSpc>
                <a:spcPct val="150000"/>
              </a:lnSpc>
            </a:pPr>
            <a:r>
              <a:rPr lang="ar-SA" dirty="0">
                <a:solidFill>
                  <a:srgbClr val="2D3956"/>
                </a:solidFill>
                <a:latin typeface="Alexandria" charset="0"/>
                <a:cs typeface="Alexandria" charset="0"/>
              </a:rPr>
              <a:t>- مدرب في مجالات الإعلام الرقمي، و تصميم مواقع الويب، وحوسبة المناهج.</a:t>
            </a:r>
          </a:p>
          <a:p>
            <a:pPr algn="r" rtl="1">
              <a:lnSpc>
                <a:spcPct val="150000"/>
              </a:lnSpc>
            </a:pPr>
            <a:r>
              <a:rPr lang="ar-SA" dirty="0">
                <a:solidFill>
                  <a:srgbClr val="2D3956"/>
                </a:solidFill>
                <a:latin typeface="Alexandria" charset="0"/>
                <a:cs typeface="Alexandria" charset="0"/>
              </a:rPr>
              <a:t>- حاصل على شهادات دولية في مجالات الحاسب الآلي والتقنية والتكنولوجيا الرقمية.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oogle Shape;8643;p58">
            <a:extLst>
              <a:ext uri="{FF2B5EF4-FFF2-40B4-BE49-F238E27FC236}">
                <a16:creationId xmlns:a16="http://schemas.microsoft.com/office/drawing/2014/main" id="{C6F8655D-C4D3-644D-5BBA-193B23E1BAED}"/>
              </a:ext>
            </a:extLst>
          </p:cNvPr>
          <p:cNvGrpSpPr/>
          <p:nvPr/>
        </p:nvGrpSpPr>
        <p:grpSpPr>
          <a:xfrm>
            <a:off x="9539830" y="1418722"/>
            <a:ext cx="439912" cy="438757"/>
            <a:chOff x="4629125" y="3235150"/>
            <a:chExt cx="295375" cy="294600"/>
          </a:xfrm>
        </p:grpSpPr>
        <p:sp>
          <p:nvSpPr>
            <p:cNvPr id="3" name="Google Shape;8644;p58">
              <a:extLst>
                <a:ext uri="{FF2B5EF4-FFF2-40B4-BE49-F238E27FC236}">
                  <a16:creationId xmlns:a16="http://schemas.microsoft.com/office/drawing/2014/main" id="{ED102225-3795-67D8-FA8A-F47393254543}"/>
                </a:ext>
              </a:extLst>
            </p:cNvPr>
            <p:cNvSpPr/>
            <p:nvPr/>
          </p:nvSpPr>
          <p:spPr>
            <a:xfrm>
              <a:off x="4696850" y="3391100"/>
              <a:ext cx="35475" cy="35475"/>
            </a:xfrm>
            <a:custGeom>
              <a:avLst/>
              <a:gdLst/>
              <a:ahLst/>
              <a:cxnLst/>
              <a:rect l="l" t="t" r="r" b="b"/>
              <a:pathLst>
                <a:path w="1419" h="1419" extrusionOk="0">
                  <a:moveTo>
                    <a:pt x="725" y="1"/>
                  </a:moveTo>
                  <a:cubicBezTo>
                    <a:pt x="316" y="1"/>
                    <a:pt x="1" y="316"/>
                    <a:pt x="1" y="694"/>
                  </a:cubicBezTo>
                  <a:cubicBezTo>
                    <a:pt x="64" y="1103"/>
                    <a:pt x="316"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8645;p58">
              <a:extLst>
                <a:ext uri="{FF2B5EF4-FFF2-40B4-BE49-F238E27FC236}">
                  <a16:creationId xmlns:a16="http://schemas.microsoft.com/office/drawing/2014/main" id="{56E58674-365C-6EA2-4C9A-F4423C4B5304}"/>
                </a:ext>
              </a:extLst>
            </p:cNvPr>
            <p:cNvSpPr/>
            <p:nvPr/>
          </p:nvSpPr>
          <p:spPr>
            <a:xfrm>
              <a:off x="4680300" y="3443875"/>
              <a:ext cx="69350" cy="34675"/>
            </a:xfrm>
            <a:custGeom>
              <a:avLst/>
              <a:gdLst/>
              <a:ahLst/>
              <a:cxnLst/>
              <a:rect l="l" t="t" r="r" b="b"/>
              <a:pathLst>
                <a:path w="2774" h="1387" extrusionOk="0">
                  <a:moveTo>
                    <a:pt x="1387" y="0"/>
                  </a:moveTo>
                  <a:cubicBezTo>
                    <a:pt x="631" y="0"/>
                    <a:pt x="1" y="630"/>
                    <a:pt x="1" y="1387"/>
                  </a:cubicBezTo>
                  <a:lnTo>
                    <a:pt x="2773" y="1387"/>
                  </a:lnTo>
                  <a:cubicBezTo>
                    <a:pt x="2773" y="630"/>
                    <a:pt x="2175"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646;p58">
              <a:extLst>
                <a:ext uri="{FF2B5EF4-FFF2-40B4-BE49-F238E27FC236}">
                  <a16:creationId xmlns:a16="http://schemas.microsoft.com/office/drawing/2014/main" id="{78806AE0-B249-10C1-9DAB-48A98B6081F9}"/>
                </a:ext>
              </a:extLst>
            </p:cNvPr>
            <p:cNvSpPr/>
            <p:nvPr/>
          </p:nvSpPr>
          <p:spPr>
            <a:xfrm>
              <a:off x="4629125" y="3339900"/>
              <a:ext cx="295375" cy="189850"/>
            </a:xfrm>
            <a:custGeom>
              <a:avLst/>
              <a:gdLst/>
              <a:ahLst/>
              <a:cxnLst/>
              <a:rect l="l" t="t" r="r" b="b"/>
              <a:pathLst>
                <a:path w="11815" h="7594" extrusionOk="0">
                  <a:moveTo>
                    <a:pt x="10050" y="2080"/>
                  </a:moveTo>
                  <a:cubicBezTo>
                    <a:pt x="10239" y="2080"/>
                    <a:pt x="10397" y="2238"/>
                    <a:pt x="10397" y="2427"/>
                  </a:cubicBezTo>
                  <a:cubicBezTo>
                    <a:pt x="10397" y="2616"/>
                    <a:pt x="10239" y="2773"/>
                    <a:pt x="10050" y="2773"/>
                  </a:cubicBezTo>
                  <a:lnTo>
                    <a:pt x="6553" y="2773"/>
                  </a:lnTo>
                  <a:cubicBezTo>
                    <a:pt x="6333" y="2773"/>
                    <a:pt x="6175" y="2616"/>
                    <a:pt x="6175" y="2427"/>
                  </a:cubicBezTo>
                  <a:cubicBezTo>
                    <a:pt x="6175" y="2238"/>
                    <a:pt x="6333" y="2080"/>
                    <a:pt x="6553" y="2080"/>
                  </a:cubicBezTo>
                  <a:close/>
                  <a:moveTo>
                    <a:pt x="10050" y="3466"/>
                  </a:moveTo>
                  <a:cubicBezTo>
                    <a:pt x="10239" y="3466"/>
                    <a:pt x="10397" y="3624"/>
                    <a:pt x="10397" y="3813"/>
                  </a:cubicBezTo>
                  <a:cubicBezTo>
                    <a:pt x="10397" y="4002"/>
                    <a:pt x="10239" y="4159"/>
                    <a:pt x="10050" y="4159"/>
                  </a:cubicBezTo>
                  <a:lnTo>
                    <a:pt x="6553" y="4159"/>
                  </a:lnTo>
                  <a:cubicBezTo>
                    <a:pt x="6333" y="4159"/>
                    <a:pt x="6175" y="4002"/>
                    <a:pt x="6175" y="3813"/>
                  </a:cubicBezTo>
                  <a:cubicBezTo>
                    <a:pt x="6175" y="3624"/>
                    <a:pt x="6333" y="3466"/>
                    <a:pt x="6553" y="3466"/>
                  </a:cubicBezTo>
                  <a:close/>
                  <a:moveTo>
                    <a:pt x="10050" y="4821"/>
                  </a:moveTo>
                  <a:cubicBezTo>
                    <a:pt x="10239" y="4821"/>
                    <a:pt x="10397" y="4978"/>
                    <a:pt x="10397" y="5199"/>
                  </a:cubicBezTo>
                  <a:cubicBezTo>
                    <a:pt x="10397" y="5388"/>
                    <a:pt x="10239" y="5546"/>
                    <a:pt x="10050" y="5546"/>
                  </a:cubicBezTo>
                  <a:lnTo>
                    <a:pt x="6553" y="5546"/>
                  </a:lnTo>
                  <a:cubicBezTo>
                    <a:pt x="6333" y="5546"/>
                    <a:pt x="6175" y="5388"/>
                    <a:pt x="6175" y="5199"/>
                  </a:cubicBezTo>
                  <a:cubicBezTo>
                    <a:pt x="6175" y="4978"/>
                    <a:pt x="6333" y="4821"/>
                    <a:pt x="6553" y="4821"/>
                  </a:cubicBezTo>
                  <a:close/>
                  <a:moveTo>
                    <a:pt x="3403" y="1418"/>
                  </a:moveTo>
                  <a:cubicBezTo>
                    <a:pt x="4127" y="1418"/>
                    <a:pt x="4757" y="2049"/>
                    <a:pt x="4757" y="2773"/>
                  </a:cubicBezTo>
                  <a:cubicBezTo>
                    <a:pt x="4757" y="3151"/>
                    <a:pt x="4600" y="3498"/>
                    <a:pt x="4379" y="3718"/>
                  </a:cubicBezTo>
                  <a:cubicBezTo>
                    <a:pt x="5009" y="4065"/>
                    <a:pt x="5451" y="4758"/>
                    <a:pt x="5451" y="5546"/>
                  </a:cubicBezTo>
                  <a:lnTo>
                    <a:pt x="5451" y="5892"/>
                  </a:lnTo>
                  <a:lnTo>
                    <a:pt x="5514" y="5892"/>
                  </a:lnTo>
                  <a:cubicBezTo>
                    <a:pt x="5514" y="6081"/>
                    <a:pt x="5356" y="6239"/>
                    <a:pt x="5167" y="6239"/>
                  </a:cubicBezTo>
                  <a:lnTo>
                    <a:pt x="1701" y="6239"/>
                  </a:lnTo>
                  <a:cubicBezTo>
                    <a:pt x="1512" y="6239"/>
                    <a:pt x="1355" y="6081"/>
                    <a:pt x="1355" y="5892"/>
                  </a:cubicBezTo>
                  <a:lnTo>
                    <a:pt x="1355" y="5546"/>
                  </a:lnTo>
                  <a:cubicBezTo>
                    <a:pt x="1355" y="4758"/>
                    <a:pt x="1764" y="4096"/>
                    <a:pt x="2395" y="3718"/>
                  </a:cubicBezTo>
                  <a:cubicBezTo>
                    <a:pt x="2174" y="3498"/>
                    <a:pt x="2016" y="3151"/>
                    <a:pt x="2016" y="2773"/>
                  </a:cubicBezTo>
                  <a:cubicBezTo>
                    <a:pt x="2016" y="2049"/>
                    <a:pt x="2647" y="1418"/>
                    <a:pt x="3403" y="1418"/>
                  </a:cubicBezTo>
                  <a:close/>
                  <a:moveTo>
                    <a:pt x="1040" y="1"/>
                  </a:moveTo>
                  <a:cubicBezTo>
                    <a:pt x="441" y="1"/>
                    <a:pt x="0" y="473"/>
                    <a:pt x="0" y="1009"/>
                  </a:cubicBezTo>
                  <a:lnTo>
                    <a:pt x="0" y="6554"/>
                  </a:lnTo>
                  <a:cubicBezTo>
                    <a:pt x="0" y="7152"/>
                    <a:pt x="473" y="7593"/>
                    <a:pt x="1040" y="7593"/>
                  </a:cubicBezTo>
                  <a:lnTo>
                    <a:pt x="10806" y="7593"/>
                  </a:lnTo>
                  <a:cubicBezTo>
                    <a:pt x="11373" y="7593"/>
                    <a:pt x="11815" y="7121"/>
                    <a:pt x="11815" y="6554"/>
                  </a:cubicBezTo>
                  <a:lnTo>
                    <a:pt x="11815" y="1009"/>
                  </a:lnTo>
                  <a:cubicBezTo>
                    <a:pt x="11783" y="473"/>
                    <a:pt x="11310" y="1"/>
                    <a:pt x="10743" y="1"/>
                  </a:cubicBezTo>
                  <a:lnTo>
                    <a:pt x="7593" y="1"/>
                  </a:lnTo>
                  <a:lnTo>
                    <a:pt x="7593" y="347"/>
                  </a:lnTo>
                  <a:cubicBezTo>
                    <a:pt x="7593" y="946"/>
                    <a:pt x="7120" y="1355"/>
                    <a:pt x="6585" y="1355"/>
                  </a:cubicBezTo>
                  <a:lnTo>
                    <a:pt x="5198" y="1355"/>
                  </a:lnTo>
                  <a:cubicBezTo>
                    <a:pt x="4600" y="1355"/>
                    <a:pt x="4190" y="883"/>
                    <a:pt x="4190" y="347"/>
                  </a:cubicBezTo>
                  <a:lnTo>
                    <a:pt x="419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647;p58">
              <a:extLst>
                <a:ext uri="{FF2B5EF4-FFF2-40B4-BE49-F238E27FC236}">
                  <a16:creationId xmlns:a16="http://schemas.microsoft.com/office/drawing/2014/main" id="{12E7E842-01E3-FA31-6156-039F7163DA4B}"/>
                </a:ext>
              </a:extLst>
            </p:cNvPr>
            <p:cNvSpPr/>
            <p:nvPr/>
          </p:nvSpPr>
          <p:spPr>
            <a:xfrm>
              <a:off x="4714975" y="3287125"/>
              <a:ext cx="122100" cy="70125"/>
            </a:xfrm>
            <a:custGeom>
              <a:avLst/>
              <a:gdLst/>
              <a:ahLst/>
              <a:cxnLst/>
              <a:rect l="l" t="t" r="r" b="b"/>
              <a:pathLst>
                <a:path w="4884" h="2805" extrusionOk="0">
                  <a:moveTo>
                    <a:pt x="693" y="1"/>
                  </a:moveTo>
                  <a:cubicBezTo>
                    <a:pt x="315" y="1"/>
                    <a:pt x="0" y="316"/>
                    <a:pt x="0" y="725"/>
                  </a:cubicBezTo>
                  <a:cubicBezTo>
                    <a:pt x="0" y="1104"/>
                    <a:pt x="315" y="1419"/>
                    <a:pt x="693" y="1419"/>
                  </a:cubicBezTo>
                  <a:lnTo>
                    <a:pt x="1418" y="1419"/>
                  </a:lnTo>
                  <a:lnTo>
                    <a:pt x="1418" y="2458"/>
                  </a:lnTo>
                  <a:cubicBezTo>
                    <a:pt x="1386" y="2647"/>
                    <a:pt x="1544" y="2805"/>
                    <a:pt x="1733" y="2805"/>
                  </a:cubicBezTo>
                  <a:lnTo>
                    <a:pt x="3119" y="2805"/>
                  </a:lnTo>
                  <a:cubicBezTo>
                    <a:pt x="3308" y="2805"/>
                    <a:pt x="3466" y="2647"/>
                    <a:pt x="3466" y="2458"/>
                  </a:cubicBezTo>
                  <a:lnTo>
                    <a:pt x="3466" y="1419"/>
                  </a:lnTo>
                  <a:lnTo>
                    <a:pt x="4159" y="1419"/>
                  </a:lnTo>
                  <a:cubicBezTo>
                    <a:pt x="4568" y="1419"/>
                    <a:pt x="4883" y="1104"/>
                    <a:pt x="4883" y="725"/>
                  </a:cubicBezTo>
                  <a:cubicBezTo>
                    <a:pt x="4883" y="316"/>
                    <a:pt x="4568" y="1"/>
                    <a:pt x="41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648;p58">
              <a:extLst>
                <a:ext uri="{FF2B5EF4-FFF2-40B4-BE49-F238E27FC236}">
                  <a16:creationId xmlns:a16="http://schemas.microsoft.com/office/drawing/2014/main" id="{445F37F6-1C8B-4BC6-C9DD-D0F44FEB01DF}"/>
                </a:ext>
              </a:extLst>
            </p:cNvPr>
            <p:cNvSpPr/>
            <p:nvPr/>
          </p:nvSpPr>
          <p:spPr>
            <a:xfrm>
              <a:off x="4732300" y="3235150"/>
              <a:ext cx="86650" cy="35475"/>
            </a:xfrm>
            <a:custGeom>
              <a:avLst/>
              <a:gdLst/>
              <a:ahLst/>
              <a:cxnLst/>
              <a:rect l="l" t="t" r="r" b="b"/>
              <a:pathLst>
                <a:path w="3466" h="1419" extrusionOk="0">
                  <a:moveTo>
                    <a:pt x="378" y="1"/>
                  </a:moveTo>
                  <a:cubicBezTo>
                    <a:pt x="158" y="1"/>
                    <a:pt x="0" y="158"/>
                    <a:pt x="0" y="347"/>
                  </a:cubicBezTo>
                  <a:lnTo>
                    <a:pt x="0" y="1418"/>
                  </a:lnTo>
                  <a:lnTo>
                    <a:pt x="3466" y="1418"/>
                  </a:lnTo>
                  <a:lnTo>
                    <a:pt x="3466" y="347"/>
                  </a:lnTo>
                  <a:cubicBezTo>
                    <a:pt x="3466" y="158"/>
                    <a:pt x="3308" y="1"/>
                    <a:pt x="31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pic>
        <p:nvPicPr>
          <p:cNvPr id="10" name="Picture 9">
            <a:extLst>
              <a:ext uri="{FF2B5EF4-FFF2-40B4-BE49-F238E27FC236}">
                <a16:creationId xmlns:a16="http://schemas.microsoft.com/office/drawing/2014/main" id="{03BDBB8E-5083-38D1-C16A-4F3CB29793D1}"/>
              </a:ext>
            </a:extLst>
          </p:cNvPr>
          <p:cNvPicPr>
            <a:picLocks noChangeAspect="1"/>
          </p:cNvPicPr>
          <p:nvPr/>
        </p:nvPicPr>
        <p:blipFill>
          <a:blip r:embed="rId4" cstate="print">
            <a:extLst>
              <a:ext uri="{28A0092B-C50C-407E-A947-70E740481C1C}">
                <a14:useLocalDpi xmlns:a14="http://schemas.microsoft.com/office/drawing/2010/main" val="0"/>
              </a:ext>
            </a:extLst>
          </a:blip>
          <a:srcRect t="13298"/>
          <a:stretch/>
        </p:blipFill>
        <p:spPr>
          <a:xfrm>
            <a:off x="1395688" y="1471556"/>
            <a:ext cx="1633140" cy="1887668"/>
          </a:xfrm>
          <a:prstGeom prst="round2DiagRect">
            <a:avLst>
              <a:gd name="adj1" fmla="val 16667"/>
              <a:gd name="adj2" fmla="val 0"/>
            </a:avLst>
          </a:prstGeom>
          <a:ln w="38100" cap="sq">
            <a:solidFill>
              <a:schemeClr val="bg1"/>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713192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1+#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0-#ppt_w/2"/>
                                          </p:val>
                                        </p:tav>
                                        <p:tav tm="100000">
                                          <p:val>
                                            <p:strVal val="#ppt_x"/>
                                          </p:val>
                                        </p:tav>
                                      </p:tavLst>
                                    </p:anim>
                                    <p:anim calcmode="lin" valueType="num">
                                      <p:cBhvr additive="base">
                                        <p:cTn id="14"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4">
                                            <p:txEl>
                                              <p:pRg st="0" end="0"/>
                                            </p:txEl>
                                          </p:spTgt>
                                        </p:tgtEl>
                                        <p:attrNameLst>
                                          <p:attrName>style.visibility</p:attrName>
                                        </p:attrNameLst>
                                      </p:cBhvr>
                                      <p:to>
                                        <p:strVal val="visible"/>
                                      </p:to>
                                    </p:set>
                                    <p:animEffect transition="in" filter="fade">
                                      <p:cBhvr>
                                        <p:cTn id="24" dur="500"/>
                                        <p:tgtEl>
                                          <p:spTgt spid="24">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24">
                                            <p:txEl>
                                              <p:pRg st="2" end="2"/>
                                            </p:txEl>
                                          </p:spTgt>
                                        </p:tgtEl>
                                        <p:attrNameLst>
                                          <p:attrName>style.visibility</p:attrName>
                                        </p:attrNameLst>
                                      </p:cBhvr>
                                      <p:to>
                                        <p:strVal val="visible"/>
                                      </p:to>
                                    </p:set>
                                    <p:animEffect transition="in" filter="fade">
                                      <p:cBhvr>
                                        <p:cTn id="29" dur="500"/>
                                        <p:tgtEl>
                                          <p:spTgt spid="24">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4">
                                            <p:txEl>
                                              <p:pRg st="3" end="3"/>
                                            </p:txEl>
                                          </p:spTgt>
                                        </p:tgtEl>
                                        <p:attrNameLst>
                                          <p:attrName>style.visibility</p:attrName>
                                        </p:attrNameLst>
                                      </p:cBhvr>
                                      <p:to>
                                        <p:strVal val="visible"/>
                                      </p:to>
                                    </p:set>
                                    <p:animEffect transition="in" filter="fade">
                                      <p:cBhvr>
                                        <p:cTn id="39" dur="500"/>
                                        <p:tgtEl>
                                          <p:spTgt spid="24">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24">
                                            <p:txEl>
                                              <p:pRg st="5" end="5"/>
                                            </p:txEl>
                                          </p:spTgt>
                                        </p:tgtEl>
                                        <p:attrNameLst>
                                          <p:attrName>style.visibility</p:attrName>
                                        </p:attrNameLst>
                                      </p:cBhvr>
                                      <p:to>
                                        <p:strVal val="visible"/>
                                      </p:to>
                                    </p:set>
                                    <p:animEffect transition="in" filter="fade">
                                      <p:cBhvr>
                                        <p:cTn id="44" dur="500"/>
                                        <p:tgtEl>
                                          <p:spTgt spid="24">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24">
                                            <p:txEl>
                                              <p:pRg st="6" end="6"/>
                                            </p:txEl>
                                          </p:spTgt>
                                        </p:tgtEl>
                                        <p:attrNameLst>
                                          <p:attrName>style.visibility</p:attrName>
                                        </p:attrNameLst>
                                      </p:cBhvr>
                                      <p:to>
                                        <p:strVal val="visible"/>
                                      </p:to>
                                    </p:set>
                                    <p:animEffect transition="in" filter="fade">
                                      <p:cBhvr>
                                        <p:cTn id="49" dur="500"/>
                                        <p:tgtEl>
                                          <p:spTgt spid="24">
                                            <p:txEl>
                                              <p:pRg st="6" end="6"/>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24">
                                            <p:txEl>
                                              <p:pRg st="8" end="8"/>
                                            </p:txEl>
                                          </p:spTgt>
                                        </p:tgtEl>
                                        <p:attrNameLst>
                                          <p:attrName>style.visibility</p:attrName>
                                        </p:attrNameLst>
                                      </p:cBhvr>
                                      <p:to>
                                        <p:strVal val="visible"/>
                                      </p:to>
                                    </p:set>
                                    <p:animEffect transition="in" filter="fade">
                                      <p:cBhvr>
                                        <p:cTn id="54" dur="500"/>
                                        <p:tgtEl>
                                          <p:spTgt spid="24">
                                            <p:txEl>
                                              <p:pRg st="8" end="8"/>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24">
                                            <p:txEl>
                                              <p:pRg st="9" end="9"/>
                                            </p:txEl>
                                          </p:spTgt>
                                        </p:tgtEl>
                                        <p:attrNameLst>
                                          <p:attrName>style.visibility</p:attrName>
                                        </p:attrNameLst>
                                      </p:cBhvr>
                                      <p:to>
                                        <p:strVal val="visible"/>
                                      </p:to>
                                    </p:set>
                                    <p:animEffect transition="in" filter="fade">
                                      <p:cBhvr>
                                        <p:cTn id="59" dur="500"/>
                                        <p:tgtEl>
                                          <p:spTgt spid="24">
                                            <p:txEl>
                                              <p:pRg st="9" end="9"/>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24">
                                            <p:txEl>
                                              <p:pRg st="10" end="10"/>
                                            </p:txEl>
                                          </p:spTgt>
                                        </p:tgtEl>
                                        <p:attrNameLst>
                                          <p:attrName>style.visibility</p:attrName>
                                        </p:attrNameLst>
                                      </p:cBhvr>
                                      <p:to>
                                        <p:strVal val="visible"/>
                                      </p:to>
                                    </p:set>
                                    <p:animEffect transition="in" filter="fade">
                                      <p:cBhvr>
                                        <p:cTn id="64" dur="500"/>
                                        <p:tgtEl>
                                          <p:spTgt spid="2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821995" y="2948333"/>
            <a:ext cx="6932201" cy="1707455"/>
          </a:xfrm>
          <a:prstGeom prst="rect">
            <a:avLst/>
          </a:prstGeom>
          <a:noFill/>
        </p:spPr>
        <p:txBody>
          <a:bodyPr wrap="square">
            <a:spAutoFit/>
          </a:bodyPr>
          <a:lstStyle/>
          <a:p>
            <a:pPr algn="just" rtl="1">
              <a:lnSpc>
                <a:spcPct val="150000"/>
              </a:lnSpc>
            </a:pPr>
            <a:r>
              <a:rPr lang="ar-SA" dirty="0">
                <a:latin typeface="Alexandria" charset="0"/>
                <a:cs typeface="Alexandria" charset="0"/>
              </a:rPr>
              <a:t>يركز مقرر "</a:t>
            </a:r>
            <a:r>
              <a:rPr lang="ar-SA" dirty="0">
                <a:solidFill>
                  <a:srgbClr val="FF0000"/>
                </a:solidFill>
                <a:latin typeface="Alexandria" charset="0"/>
                <a:cs typeface="Alexandria" charset="0"/>
              </a:rPr>
              <a:t>صحافة الهاتف المحمول</a:t>
            </a:r>
            <a:r>
              <a:rPr lang="ar-SA" dirty="0">
                <a:latin typeface="Alexandria" charset="0"/>
                <a:cs typeface="Alexandria" charset="0"/>
              </a:rPr>
              <a:t>" على تطوير مهارات الطلاب في إنتاج محتوى صحفي باستخدام الهواتف المحمولة، ويشمل ذلك التصوير، التسجيل الصوتي، تحرير الفيديو، والنشر على منصات متعددة.</a:t>
            </a:r>
          </a:p>
        </p:txBody>
      </p:sp>
      <p:sp>
        <p:nvSpPr>
          <p:cNvPr id="41" name="TextBox 40"/>
          <p:cNvSpPr txBox="1"/>
          <p:nvPr/>
        </p:nvSpPr>
        <p:spPr>
          <a:xfrm>
            <a:off x="8050811" y="1187201"/>
            <a:ext cx="2587568" cy="523220"/>
          </a:xfrm>
          <a:prstGeom prst="rect">
            <a:avLst/>
          </a:prstGeom>
          <a:noFill/>
        </p:spPr>
        <p:txBody>
          <a:bodyPr wrap="none" rtlCol="0">
            <a:spAutoFit/>
          </a:bodyPr>
          <a:lstStyle/>
          <a:p>
            <a:pPr algn="r" rtl="1"/>
            <a:r>
              <a:rPr lang="ar-SA" sz="2800" b="1" dirty="0">
                <a:solidFill>
                  <a:srgbClr val="203E5F"/>
                </a:solidFill>
                <a:latin typeface="Alexandria" charset="0"/>
                <a:cs typeface="Alexandria" charset="0"/>
              </a:rPr>
              <a:t>تعريف بالمقرر</a:t>
            </a:r>
            <a:endParaRPr lang="en-US" sz="2800" b="1" dirty="0">
              <a:solidFill>
                <a:srgbClr val="203E5F"/>
              </a:solidFill>
              <a:latin typeface="Alexandria" charset="0"/>
              <a:cs typeface="Alexandria" charset="0"/>
            </a:endParaRPr>
          </a:p>
        </p:txBody>
      </p:sp>
      <p:grpSp>
        <p:nvGrpSpPr>
          <p:cNvPr id="10" name="Group 9">
            <a:extLst>
              <a:ext uri="{FF2B5EF4-FFF2-40B4-BE49-F238E27FC236}">
                <a16:creationId xmlns:a16="http://schemas.microsoft.com/office/drawing/2014/main" id="{4CAA825A-A104-39E0-4F40-61B66B2DBD42}"/>
              </a:ext>
            </a:extLst>
          </p:cNvPr>
          <p:cNvGrpSpPr/>
          <p:nvPr/>
        </p:nvGrpSpPr>
        <p:grpSpPr>
          <a:xfrm>
            <a:off x="10716895" y="967527"/>
            <a:ext cx="1116793" cy="962568"/>
            <a:chOff x="4951095" y="1231994"/>
            <a:chExt cx="1116793" cy="962568"/>
          </a:xfrm>
        </p:grpSpPr>
        <p:sp>
          <p:nvSpPr>
            <p:cNvPr id="11" name="Rectangle 10"/>
            <p:cNvSpPr/>
            <p:nvPr/>
          </p:nvSpPr>
          <p:spPr>
            <a:xfrm>
              <a:off x="4951095" y="12319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35288" y="1343187"/>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69563298-6017-777D-A6C3-684A1EB9036B}"/>
              </a:ext>
            </a:extLst>
          </p:cNvPr>
          <p:cNvSpPr txBox="1"/>
          <p:nvPr/>
        </p:nvSpPr>
        <p:spPr>
          <a:xfrm>
            <a:off x="4901487" y="4703366"/>
            <a:ext cx="6932201" cy="1710533"/>
          </a:xfrm>
          <a:prstGeom prst="rect">
            <a:avLst/>
          </a:prstGeom>
          <a:noFill/>
        </p:spPr>
        <p:txBody>
          <a:bodyPr wrap="square">
            <a:spAutoFit/>
          </a:bodyPr>
          <a:lstStyle/>
          <a:p>
            <a:pPr algn="just" rtl="1">
              <a:lnSpc>
                <a:spcPct val="150000"/>
              </a:lnSpc>
            </a:pPr>
            <a:r>
              <a:rPr lang="ar-SA" dirty="0">
                <a:latin typeface="Alexandria" charset="0"/>
                <a:cs typeface="Alexandria" charset="0"/>
              </a:rPr>
              <a:t>يغطي هذا المقرر المفاهيم الأساسية لصناعة الأخبار الرقمية، وإدارة المحتوى الرقمي باستخدام التطبيقات المخصصة </a:t>
            </a:r>
            <a:r>
              <a:rPr lang="ar-SA" dirty="0">
                <a:solidFill>
                  <a:srgbClr val="FF0000"/>
                </a:solidFill>
                <a:latin typeface="Alexandria" charset="0"/>
                <a:cs typeface="Alexandria" charset="0"/>
              </a:rPr>
              <a:t>للهواتف الذكية</a:t>
            </a:r>
            <a:r>
              <a:rPr lang="ar-SA" dirty="0">
                <a:latin typeface="Alexandria" charset="0"/>
                <a:cs typeface="Alexandria" charset="0"/>
              </a:rPr>
              <a:t>، مع التعرف على استراتيجيات إنتاج تقارير صحفية مبتكرة تناسب منصات الإعلام الرقمي.</a:t>
            </a:r>
            <a:endParaRPr lang="en-SD" dirty="0"/>
          </a:p>
        </p:txBody>
      </p:sp>
      <p:sp>
        <p:nvSpPr>
          <p:cNvPr id="4" name="Rectangle: Rounded Corners 3">
            <a:extLst>
              <a:ext uri="{FF2B5EF4-FFF2-40B4-BE49-F238E27FC236}">
                <a16:creationId xmlns:a16="http://schemas.microsoft.com/office/drawing/2014/main" id="{AE566D4B-19EE-D513-9687-C8F35E4F60BA}"/>
              </a:ext>
            </a:extLst>
          </p:cNvPr>
          <p:cNvSpPr/>
          <p:nvPr/>
        </p:nvSpPr>
        <p:spPr>
          <a:xfrm>
            <a:off x="531418" y="1393674"/>
            <a:ext cx="4128422" cy="5079224"/>
          </a:xfrm>
          <a:prstGeom prst="roundRect">
            <a:avLst>
              <a:gd name="adj" fmla="val 6140"/>
            </a:avLst>
          </a:prstGeom>
          <a:gradFill flip="none" rotWithShape="1">
            <a:gsLst>
              <a:gs pos="0">
                <a:srgbClr val="203E5F">
                  <a:shade val="30000"/>
                  <a:satMod val="115000"/>
                </a:srgbClr>
              </a:gs>
              <a:gs pos="50000">
                <a:srgbClr val="203E5F">
                  <a:shade val="67500"/>
                  <a:satMod val="115000"/>
                </a:srgbClr>
              </a:gs>
              <a:gs pos="100000">
                <a:srgbClr val="203E5F">
                  <a:shade val="100000"/>
                  <a:satMod val="115000"/>
                </a:srgbClr>
              </a:gs>
            </a:gsLst>
            <a:lin ang="2700000" scaled="1"/>
            <a:tileRect/>
          </a:gra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Midocean 02-03">
            <a:extLst>
              <a:ext uri="{FF2B5EF4-FFF2-40B4-BE49-F238E27FC236}">
                <a16:creationId xmlns:a16="http://schemas.microsoft.com/office/drawing/2014/main" id="{800F0662-1304-693B-6E9A-A36088C89646}"/>
              </a:ext>
            </a:extLst>
          </p:cNvPr>
          <p:cNvPicPr>
            <a:picLocks noChangeAspect="1"/>
          </p:cNvPicPr>
          <p:nvPr/>
        </p:nvPicPr>
        <p:blipFill>
          <a:blip r:embed="rId3"/>
          <a:stretch>
            <a:fillRect/>
          </a:stretch>
        </p:blipFill>
        <p:spPr>
          <a:xfrm>
            <a:off x="693573" y="1410500"/>
            <a:ext cx="3804111" cy="2536537"/>
          </a:xfrm>
          <a:prstGeom prst="rect">
            <a:avLst/>
          </a:prstGeom>
        </p:spPr>
      </p:pic>
      <p:sp>
        <p:nvSpPr>
          <p:cNvPr id="8" name="TextBox 7">
            <a:extLst>
              <a:ext uri="{FF2B5EF4-FFF2-40B4-BE49-F238E27FC236}">
                <a16:creationId xmlns:a16="http://schemas.microsoft.com/office/drawing/2014/main" id="{D74C1125-B7B0-FD9F-3E4F-4E566D21880B}"/>
              </a:ext>
            </a:extLst>
          </p:cNvPr>
          <p:cNvSpPr txBox="1"/>
          <p:nvPr/>
        </p:nvSpPr>
        <p:spPr>
          <a:xfrm>
            <a:off x="1426574" y="3881999"/>
            <a:ext cx="2182008" cy="338554"/>
          </a:xfrm>
          <a:prstGeom prst="rect">
            <a:avLst/>
          </a:prstGeom>
          <a:noFill/>
        </p:spPr>
        <p:txBody>
          <a:bodyPr wrap="none" rtlCol="0">
            <a:spAutoFit/>
          </a:bodyPr>
          <a:lstStyle/>
          <a:p>
            <a:pPr algn="r" rtl="1"/>
            <a:r>
              <a:rPr lang="ar-SA" sz="1600" dirty="0">
                <a:solidFill>
                  <a:schemeClr val="bg1"/>
                </a:solidFill>
                <a:latin typeface="Alexandria" charset="0"/>
                <a:cs typeface="Alexandria" charset="0"/>
              </a:rPr>
              <a:t>كلية الإعلام والتسويق</a:t>
            </a:r>
            <a:endParaRPr lang="en-US" sz="1600"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6BECAFFD-2D46-FE4E-06A5-B6AF9C30870C}"/>
              </a:ext>
            </a:extLst>
          </p:cNvPr>
          <p:cNvSpPr txBox="1"/>
          <p:nvPr/>
        </p:nvSpPr>
        <p:spPr>
          <a:xfrm>
            <a:off x="1008545" y="4390330"/>
            <a:ext cx="3005951" cy="338554"/>
          </a:xfrm>
          <a:prstGeom prst="rect">
            <a:avLst/>
          </a:prstGeom>
          <a:noFill/>
        </p:spPr>
        <p:txBody>
          <a:bodyPr wrap="none" rtlCol="0">
            <a:spAutoFit/>
          </a:bodyPr>
          <a:lstStyle/>
          <a:p>
            <a:pPr algn="r" rtl="1"/>
            <a:r>
              <a:rPr lang="ar-SA" sz="1600" dirty="0">
                <a:solidFill>
                  <a:schemeClr val="bg1"/>
                </a:solidFill>
                <a:latin typeface="Alexandria" charset="0"/>
                <a:cs typeface="Alexandria" charset="0"/>
              </a:rPr>
              <a:t>برنامج بكالريوس الإعلام الرقمي</a:t>
            </a:r>
            <a:endParaRPr lang="en-US" sz="16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5691790F-7756-6BA6-F399-01E22D52B84E}"/>
              </a:ext>
            </a:extLst>
          </p:cNvPr>
          <p:cNvSpPr txBox="1"/>
          <p:nvPr/>
        </p:nvSpPr>
        <p:spPr>
          <a:xfrm>
            <a:off x="1290623" y="4861113"/>
            <a:ext cx="2610010" cy="338554"/>
          </a:xfrm>
          <a:prstGeom prst="rect">
            <a:avLst/>
          </a:prstGeom>
          <a:noFill/>
        </p:spPr>
        <p:txBody>
          <a:bodyPr wrap="none" rtlCol="0">
            <a:spAutoFit/>
          </a:bodyPr>
          <a:lstStyle/>
          <a:p>
            <a:pPr algn="r" rtl="1"/>
            <a:r>
              <a:rPr lang="ar-SA" sz="1600" dirty="0">
                <a:solidFill>
                  <a:schemeClr val="bg1"/>
                </a:solidFill>
                <a:latin typeface="Alexandria" charset="0"/>
                <a:cs typeface="Alexandria" charset="0"/>
              </a:rPr>
              <a:t>السنة الثالثة – الفصل الأول</a:t>
            </a:r>
            <a:endParaRPr lang="en-US" sz="1600"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7C0475CE-B0FF-3DC3-3C70-EE3ED93DE2E0}"/>
              </a:ext>
            </a:extLst>
          </p:cNvPr>
          <p:cNvSpPr txBox="1"/>
          <p:nvPr/>
        </p:nvSpPr>
        <p:spPr>
          <a:xfrm>
            <a:off x="7243988" y="2231081"/>
            <a:ext cx="4416594" cy="523220"/>
          </a:xfrm>
          <a:prstGeom prst="rect">
            <a:avLst/>
          </a:prstGeom>
          <a:noFill/>
        </p:spPr>
        <p:txBody>
          <a:bodyPr wrap="none" rtlCol="0">
            <a:spAutoFit/>
          </a:bodyPr>
          <a:lstStyle/>
          <a:p>
            <a:pPr algn="r" rtl="1"/>
            <a:r>
              <a:rPr lang="ar-SA" sz="2800" b="1" dirty="0">
                <a:solidFill>
                  <a:srgbClr val="203E5F"/>
                </a:solidFill>
                <a:latin typeface="Alexandria" charset="0"/>
                <a:cs typeface="Alexandria" charset="0"/>
              </a:rPr>
              <a:t>صحافة الهاتف المحمول</a:t>
            </a:r>
            <a:endParaRPr lang="en-US" sz="2800" b="1" dirty="0">
              <a:solidFill>
                <a:srgbClr val="203E5F"/>
              </a:solidFill>
              <a:latin typeface="Alexandria" charset="0"/>
              <a:cs typeface="Alexandria" charset="0"/>
            </a:endParaRPr>
          </a:p>
        </p:txBody>
      </p:sp>
      <p:sp>
        <p:nvSpPr>
          <p:cNvPr id="15" name="TextBox 14">
            <a:extLst>
              <a:ext uri="{FF2B5EF4-FFF2-40B4-BE49-F238E27FC236}">
                <a16:creationId xmlns:a16="http://schemas.microsoft.com/office/drawing/2014/main" id="{53DF704C-54E7-9D22-0A84-21CC5D4EDD32}"/>
              </a:ext>
            </a:extLst>
          </p:cNvPr>
          <p:cNvSpPr txBox="1"/>
          <p:nvPr/>
        </p:nvSpPr>
        <p:spPr>
          <a:xfrm>
            <a:off x="1616125" y="5331896"/>
            <a:ext cx="2020105" cy="338554"/>
          </a:xfrm>
          <a:prstGeom prst="rect">
            <a:avLst/>
          </a:prstGeom>
          <a:noFill/>
        </p:spPr>
        <p:txBody>
          <a:bodyPr wrap="none" rtlCol="0">
            <a:spAutoFit/>
          </a:bodyPr>
          <a:lstStyle/>
          <a:p>
            <a:pPr algn="r" rtl="1"/>
            <a:r>
              <a:rPr lang="ar-SA" sz="1600" dirty="0">
                <a:solidFill>
                  <a:schemeClr val="bg1"/>
                </a:solidFill>
                <a:latin typeface="Alexandria" charset="0"/>
                <a:cs typeface="Alexandria" charset="0"/>
              </a:rPr>
              <a:t>كود المقرر </a:t>
            </a:r>
            <a:r>
              <a:rPr lang="en-US" sz="1600" dirty="0">
                <a:solidFill>
                  <a:schemeClr val="bg1"/>
                </a:solidFill>
                <a:latin typeface="Alexandria" charset="0"/>
                <a:cs typeface="Alexandria" charset="0"/>
              </a:rPr>
              <a:t>DGM 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1000"/>
                                        <p:tgtEl>
                                          <p:spTgt spid="15"/>
                                        </p:tgtEl>
                                      </p:cBhvr>
                                    </p:animEffect>
                                    <p:anim calcmode="lin" valueType="num">
                                      <p:cBhvr>
                                        <p:cTn id="57" dur="1000" fill="hold"/>
                                        <p:tgtEl>
                                          <p:spTgt spid="15"/>
                                        </p:tgtEl>
                                        <p:attrNameLst>
                                          <p:attrName>ppt_x</p:attrName>
                                        </p:attrNameLst>
                                      </p:cBhvr>
                                      <p:tavLst>
                                        <p:tav tm="0">
                                          <p:val>
                                            <p:strVal val="#ppt_x"/>
                                          </p:val>
                                        </p:tav>
                                        <p:tav tm="100000">
                                          <p:val>
                                            <p:strVal val="#ppt_x"/>
                                          </p:val>
                                        </p:tav>
                                      </p:tavLst>
                                    </p:anim>
                                    <p:anim calcmode="lin" valueType="num">
                                      <p:cBhvr>
                                        <p:cTn id="5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34">
                                            <p:txEl>
                                              <p:pRg st="0" end="0"/>
                                            </p:txEl>
                                          </p:spTgt>
                                        </p:tgtEl>
                                        <p:attrNameLst>
                                          <p:attrName>style.visibility</p:attrName>
                                        </p:attrNameLst>
                                      </p:cBhvr>
                                      <p:to>
                                        <p:strVal val="visible"/>
                                      </p:to>
                                    </p:set>
                                    <p:animEffect transition="in" filter="fade">
                                      <p:cBhvr>
                                        <p:cTn id="63" dur="500"/>
                                        <p:tgtEl>
                                          <p:spTgt spid="34">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nodeType="clickEffect">
                                  <p:stCondLst>
                                    <p:cond delay="0"/>
                                  </p:stCondLst>
                                  <p:childTnLst>
                                    <p:set>
                                      <p:cBhvr>
                                        <p:cTn id="67" dur="1" fill="hold">
                                          <p:stCondLst>
                                            <p:cond delay="0"/>
                                          </p:stCondLst>
                                        </p:cTn>
                                        <p:tgtEl>
                                          <p:spTgt spid="13">
                                            <p:txEl>
                                              <p:pRg st="0" end="0"/>
                                            </p:txEl>
                                          </p:spTgt>
                                        </p:tgtEl>
                                        <p:attrNameLst>
                                          <p:attrName>style.visibility</p:attrName>
                                        </p:attrNameLst>
                                      </p:cBhvr>
                                      <p:to>
                                        <p:strVal val="visible"/>
                                      </p:to>
                                    </p:set>
                                    <p:animEffect transition="in" filter="fade">
                                      <p:cBhvr>
                                        <p:cTn id="68"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 grpId="0" animBg="1"/>
      <p:bldP spid="8" grpId="0"/>
      <p:bldP spid="9" grpId="0"/>
      <p:bldP spid="12" grpId="0"/>
      <p:bldP spid="14" grpId="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096000" y="1360045"/>
            <a:ext cx="4551934"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 أهداف ومخرجات المقرر </a:t>
            </a:r>
            <a:endParaRPr lang="en-US" sz="2800" b="1" dirty="0">
              <a:solidFill>
                <a:srgbClr val="203E5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76600" y="2238355"/>
            <a:ext cx="8563348" cy="4338945"/>
          </a:xfrm>
          <a:prstGeom prst="rect">
            <a:avLst/>
          </a:prstGeom>
          <a:noFill/>
        </p:spPr>
        <p:txBody>
          <a:bodyPr wrap="square" rtlCol="0">
            <a:spAutoFit/>
          </a:bodyPr>
          <a:lstStyle/>
          <a:p>
            <a:pPr algn="just" rtl="1">
              <a:lnSpc>
                <a:spcPct val="150000"/>
              </a:lnSpc>
            </a:pPr>
            <a:r>
              <a:rPr lang="ar-SA" dirty="0">
                <a:solidFill>
                  <a:srgbClr val="FF0000"/>
                </a:solidFill>
                <a:latin typeface="Alexandria" charset="0"/>
                <a:cs typeface="Alexandria" charset="0"/>
              </a:rPr>
              <a:t>بنهاية المقرر، سيكون الطلاب قادرين على:</a:t>
            </a:r>
          </a:p>
          <a:p>
            <a:pPr algn="just" rtl="1">
              <a:lnSpc>
                <a:spcPct val="150000"/>
              </a:lnSpc>
            </a:pPr>
            <a:endParaRPr lang="ar-SA" sz="1000" dirty="0">
              <a:solidFill>
                <a:srgbClr val="FF0000"/>
              </a:solidFill>
              <a:latin typeface="Alexandria" charset="0"/>
              <a:cs typeface="Alexandria" charset="0"/>
            </a:endParaRPr>
          </a:p>
          <a:p>
            <a:pPr algn="just" rtl="1">
              <a:lnSpc>
                <a:spcPct val="150000"/>
              </a:lnSpc>
            </a:pPr>
            <a:r>
              <a:rPr lang="ar-SA" dirty="0">
                <a:latin typeface="Alexandria" charset="0"/>
                <a:cs typeface="Alexandria" charset="0"/>
              </a:rPr>
              <a:t>(1) فهم الأسس النظرية لصحافة الهاتف المحمول.</a:t>
            </a:r>
          </a:p>
          <a:p>
            <a:pPr algn="just" rtl="1">
              <a:lnSpc>
                <a:spcPct val="150000"/>
              </a:lnSpc>
            </a:pPr>
            <a:endParaRPr lang="ar-SA" sz="1000" dirty="0">
              <a:latin typeface="Alexandria" charset="0"/>
              <a:cs typeface="Alexandria" charset="0"/>
            </a:endParaRPr>
          </a:p>
          <a:p>
            <a:pPr algn="just" rtl="1">
              <a:lnSpc>
                <a:spcPct val="150000"/>
              </a:lnSpc>
            </a:pPr>
            <a:r>
              <a:rPr lang="ar-SA" dirty="0">
                <a:latin typeface="Alexandria" charset="0"/>
                <a:cs typeface="Alexandria" charset="0"/>
              </a:rPr>
              <a:t>(2) إنتاج تقارير إخبارية مرئية ومسموعة بأدوات بسيطة ومتاحة.</a:t>
            </a:r>
          </a:p>
          <a:p>
            <a:pPr algn="just" rtl="1">
              <a:lnSpc>
                <a:spcPct val="150000"/>
              </a:lnSpc>
            </a:pPr>
            <a:endParaRPr lang="ar-SA" sz="1000" dirty="0">
              <a:latin typeface="Alexandria" charset="0"/>
              <a:cs typeface="Alexandria" charset="0"/>
            </a:endParaRPr>
          </a:p>
          <a:p>
            <a:pPr algn="just" rtl="1">
              <a:lnSpc>
                <a:spcPct val="150000"/>
              </a:lnSpc>
            </a:pPr>
            <a:r>
              <a:rPr lang="ar-SA" dirty="0">
                <a:latin typeface="Alexandria" charset="0"/>
                <a:cs typeface="Alexandria" charset="0"/>
              </a:rPr>
              <a:t>(3) تحليل الاتجاهات الحديثة في مجال صحافة الهاتف المحمول.</a:t>
            </a:r>
          </a:p>
          <a:p>
            <a:pPr algn="just" rtl="1">
              <a:lnSpc>
                <a:spcPct val="150000"/>
              </a:lnSpc>
            </a:pPr>
            <a:endParaRPr lang="ar-SA" sz="1000" dirty="0">
              <a:latin typeface="Alexandria" charset="0"/>
              <a:cs typeface="Alexandria" charset="0"/>
            </a:endParaRPr>
          </a:p>
          <a:p>
            <a:pPr algn="just" rtl="1">
              <a:lnSpc>
                <a:spcPct val="150000"/>
              </a:lnSpc>
            </a:pPr>
            <a:r>
              <a:rPr lang="ar-SA" dirty="0">
                <a:latin typeface="Alexandria" charset="0"/>
                <a:cs typeface="Alexandria" charset="0"/>
              </a:rPr>
              <a:t>(4) استخدام التطبيقات والأدوات المختلفة لإنتاج محتوى صحفي عالي الجودة.</a:t>
            </a:r>
          </a:p>
          <a:p>
            <a:pPr algn="just" rtl="1">
              <a:lnSpc>
                <a:spcPct val="150000"/>
              </a:lnSpc>
            </a:pPr>
            <a:endParaRPr lang="ar-SA" sz="1000" dirty="0">
              <a:latin typeface="Alexandria" charset="0"/>
              <a:cs typeface="Alexandria" charset="0"/>
            </a:endParaRPr>
          </a:p>
          <a:p>
            <a:pPr algn="just" rtl="1">
              <a:lnSpc>
                <a:spcPct val="150000"/>
              </a:lnSpc>
            </a:pPr>
            <a:r>
              <a:rPr lang="ar-SA" dirty="0">
                <a:latin typeface="Alexandria" charset="0"/>
                <a:cs typeface="Alexandria" charset="0"/>
              </a:rPr>
              <a:t>(5) تطبيق معايير أخلاقيات الصحافة عند إنشاء وتحرير الأخبار عبر الهاتف المحمول.</a:t>
            </a:r>
          </a:p>
          <a:p>
            <a:pPr algn="just" rtl="1">
              <a:lnSpc>
                <a:spcPct val="150000"/>
              </a:lnSpc>
            </a:pPr>
            <a:endParaRPr lang="ar-SA" sz="1000" dirty="0">
              <a:latin typeface="Alexandria" charset="0"/>
              <a:cs typeface="Alexandria" charset="0"/>
            </a:endParaRPr>
          </a:p>
          <a:p>
            <a:pPr algn="just" rtl="1">
              <a:lnSpc>
                <a:spcPct val="150000"/>
              </a:lnSpc>
            </a:pPr>
            <a:r>
              <a:rPr lang="ar-SA" dirty="0">
                <a:latin typeface="Alexandria" charset="0"/>
                <a:cs typeface="Alexandria" charset="0"/>
              </a:rPr>
              <a:t>(6) تحسين مهارات النشر الرقمي عبر وسائل التواصل الاجتماعي والمنصات الإعلامية.</a:t>
            </a:r>
          </a:p>
        </p:txBody>
      </p:sp>
      <p:grpSp>
        <p:nvGrpSpPr>
          <p:cNvPr id="4" name="Group 3">
            <a:extLst>
              <a:ext uri="{FF2B5EF4-FFF2-40B4-BE49-F238E27FC236}">
                <a16:creationId xmlns:a16="http://schemas.microsoft.com/office/drawing/2014/main" id="{6281D5E4-B0A1-2B6D-6A00-BC53842D6BB0}"/>
              </a:ext>
            </a:extLst>
          </p:cNvPr>
          <p:cNvGrpSpPr/>
          <p:nvPr/>
        </p:nvGrpSpPr>
        <p:grpSpPr>
          <a:xfrm>
            <a:off x="10649348" y="1118335"/>
            <a:ext cx="1190600" cy="988453"/>
            <a:chOff x="3386537" y="1335074"/>
            <a:chExt cx="1190600" cy="988453"/>
          </a:xfrm>
        </p:grpSpPr>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49566" y="1480282"/>
              <a:ext cx="819100" cy="646331"/>
            </a:xfrm>
            <a:prstGeom prst="rect">
              <a:avLst/>
            </a:prstGeom>
            <a:noFill/>
          </p:spPr>
          <p:txBody>
            <a:bodyPr wrap="square" rtlCol="0">
              <a:spAutoFit/>
            </a:bodyPr>
            <a:lstStyle/>
            <a:p>
              <a:pPr algn="ctr" rtl="1"/>
              <a:r>
                <a:rPr lang="ar-SA"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gr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
                                            <p:txEl>
                                              <p:pRg st="0" end="0"/>
                                            </p:txEl>
                                          </p:spTgt>
                                        </p:tgtEl>
                                        <p:attrNameLst>
                                          <p:attrName>style.visibility</p:attrName>
                                        </p:attrNameLst>
                                      </p:cBhvr>
                                      <p:to>
                                        <p:strVal val="visible"/>
                                      </p:to>
                                    </p:set>
                                    <p:animEffect transition="in" filter="fade">
                                      <p:cBhvr>
                                        <p:cTn id="17" dur="500"/>
                                        <p:tgtEl>
                                          <p:spTgt spid="3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31">
                                            <p:txEl>
                                              <p:pRg st="2" end="2"/>
                                            </p:txEl>
                                          </p:spTgt>
                                        </p:tgtEl>
                                        <p:attrNameLst>
                                          <p:attrName>style.visibility</p:attrName>
                                        </p:attrNameLst>
                                      </p:cBhvr>
                                      <p:to>
                                        <p:strVal val="visible"/>
                                      </p:to>
                                    </p:set>
                                    <p:animEffect transition="in" filter="fade">
                                      <p:cBhvr>
                                        <p:cTn id="22" dur="1000"/>
                                        <p:tgtEl>
                                          <p:spTgt spid="31">
                                            <p:txEl>
                                              <p:pRg st="2" end="2"/>
                                            </p:txEl>
                                          </p:spTgt>
                                        </p:tgtEl>
                                      </p:cBhvr>
                                    </p:animEffect>
                                    <p:anim calcmode="lin" valueType="num">
                                      <p:cBhvr>
                                        <p:cTn id="23" dur="10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1">
                                            <p:txEl>
                                              <p:pRg st="4" end="4"/>
                                            </p:txEl>
                                          </p:spTgt>
                                        </p:tgtEl>
                                        <p:attrNameLst>
                                          <p:attrName>style.visibility</p:attrName>
                                        </p:attrNameLst>
                                      </p:cBhvr>
                                      <p:to>
                                        <p:strVal val="visible"/>
                                      </p:to>
                                    </p:set>
                                    <p:animEffect transition="in" filter="fade">
                                      <p:cBhvr>
                                        <p:cTn id="29" dur="1000"/>
                                        <p:tgtEl>
                                          <p:spTgt spid="31">
                                            <p:txEl>
                                              <p:pRg st="4" end="4"/>
                                            </p:txEl>
                                          </p:spTgt>
                                        </p:tgtEl>
                                      </p:cBhvr>
                                    </p:animEffect>
                                    <p:anim calcmode="lin" valueType="num">
                                      <p:cBhvr>
                                        <p:cTn id="30" dur="1000" fill="hold"/>
                                        <p:tgtEl>
                                          <p:spTgt spid="31">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1">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31">
                                            <p:txEl>
                                              <p:pRg st="6" end="6"/>
                                            </p:txEl>
                                          </p:spTgt>
                                        </p:tgtEl>
                                        <p:attrNameLst>
                                          <p:attrName>style.visibility</p:attrName>
                                        </p:attrNameLst>
                                      </p:cBhvr>
                                      <p:to>
                                        <p:strVal val="visible"/>
                                      </p:to>
                                    </p:set>
                                    <p:animEffect transition="in" filter="fade">
                                      <p:cBhvr>
                                        <p:cTn id="36" dur="1000"/>
                                        <p:tgtEl>
                                          <p:spTgt spid="31">
                                            <p:txEl>
                                              <p:pRg st="6" end="6"/>
                                            </p:txEl>
                                          </p:spTgt>
                                        </p:tgtEl>
                                      </p:cBhvr>
                                    </p:animEffect>
                                    <p:anim calcmode="lin" valueType="num">
                                      <p:cBhvr>
                                        <p:cTn id="37" dur="1000" fill="hold"/>
                                        <p:tgtEl>
                                          <p:spTgt spid="31">
                                            <p:txEl>
                                              <p:pRg st="6" end="6"/>
                                            </p:txEl>
                                          </p:spTgt>
                                        </p:tgtEl>
                                        <p:attrNameLst>
                                          <p:attrName>ppt_x</p:attrName>
                                        </p:attrNameLst>
                                      </p:cBhvr>
                                      <p:tavLst>
                                        <p:tav tm="0">
                                          <p:val>
                                            <p:strVal val="#ppt_x"/>
                                          </p:val>
                                        </p:tav>
                                        <p:tav tm="100000">
                                          <p:val>
                                            <p:strVal val="#ppt_x"/>
                                          </p:val>
                                        </p:tav>
                                      </p:tavLst>
                                    </p:anim>
                                    <p:anim calcmode="lin" valueType="num">
                                      <p:cBhvr>
                                        <p:cTn id="38" dur="1000" fill="hold"/>
                                        <p:tgtEl>
                                          <p:spTgt spid="31">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31">
                                            <p:txEl>
                                              <p:pRg st="8" end="8"/>
                                            </p:txEl>
                                          </p:spTgt>
                                        </p:tgtEl>
                                        <p:attrNameLst>
                                          <p:attrName>style.visibility</p:attrName>
                                        </p:attrNameLst>
                                      </p:cBhvr>
                                      <p:to>
                                        <p:strVal val="visible"/>
                                      </p:to>
                                    </p:set>
                                    <p:animEffect transition="in" filter="fade">
                                      <p:cBhvr>
                                        <p:cTn id="43" dur="1000"/>
                                        <p:tgtEl>
                                          <p:spTgt spid="31">
                                            <p:txEl>
                                              <p:pRg st="8" end="8"/>
                                            </p:txEl>
                                          </p:spTgt>
                                        </p:tgtEl>
                                      </p:cBhvr>
                                    </p:animEffect>
                                    <p:anim calcmode="lin" valueType="num">
                                      <p:cBhvr>
                                        <p:cTn id="44" dur="1000" fill="hold"/>
                                        <p:tgtEl>
                                          <p:spTgt spid="31">
                                            <p:txEl>
                                              <p:pRg st="8" end="8"/>
                                            </p:txEl>
                                          </p:spTgt>
                                        </p:tgtEl>
                                        <p:attrNameLst>
                                          <p:attrName>ppt_x</p:attrName>
                                        </p:attrNameLst>
                                      </p:cBhvr>
                                      <p:tavLst>
                                        <p:tav tm="0">
                                          <p:val>
                                            <p:strVal val="#ppt_x"/>
                                          </p:val>
                                        </p:tav>
                                        <p:tav tm="100000">
                                          <p:val>
                                            <p:strVal val="#ppt_x"/>
                                          </p:val>
                                        </p:tav>
                                      </p:tavLst>
                                    </p:anim>
                                    <p:anim calcmode="lin" valueType="num">
                                      <p:cBhvr>
                                        <p:cTn id="45" dur="1000" fill="hold"/>
                                        <p:tgtEl>
                                          <p:spTgt spid="31">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31">
                                            <p:txEl>
                                              <p:pRg st="10" end="10"/>
                                            </p:txEl>
                                          </p:spTgt>
                                        </p:tgtEl>
                                        <p:attrNameLst>
                                          <p:attrName>style.visibility</p:attrName>
                                        </p:attrNameLst>
                                      </p:cBhvr>
                                      <p:to>
                                        <p:strVal val="visible"/>
                                      </p:to>
                                    </p:set>
                                    <p:animEffect transition="in" filter="fade">
                                      <p:cBhvr>
                                        <p:cTn id="50" dur="1000"/>
                                        <p:tgtEl>
                                          <p:spTgt spid="31">
                                            <p:txEl>
                                              <p:pRg st="10" end="10"/>
                                            </p:txEl>
                                          </p:spTgt>
                                        </p:tgtEl>
                                      </p:cBhvr>
                                    </p:animEffect>
                                    <p:anim calcmode="lin" valueType="num">
                                      <p:cBhvr>
                                        <p:cTn id="51" dur="1000" fill="hold"/>
                                        <p:tgtEl>
                                          <p:spTgt spid="31">
                                            <p:txEl>
                                              <p:pRg st="10" end="10"/>
                                            </p:txEl>
                                          </p:spTgt>
                                        </p:tgtEl>
                                        <p:attrNameLst>
                                          <p:attrName>ppt_x</p:attrName>
                                        </p:attrNameLst>
                                      </p:cBhvr>
                                      <p:tavLst>
                                        <p:tav tm="0">
                                          <p:val>
                                            <p:strVal val="#ppt_x"/>
                                          </p:val>
                                        </p:tav>
                                        <p:tav tm="100000">
                                          <p:val>
                                            <p:strVal val="#ppt_x"/>
                                          </p:val>
                                        </p:tav>
                                      </p:tavLst>
                                    </p:anim>
                                    <p:anim calcmode="lin" valueType="num">
                                      <p:cBhvr>
                                        <p:cTn id="52" dur="1000" fill="hold"/>
                                        <p:tgtEl>
                                          <p:spTgt spid="31">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31">
                                            <p:txEl>
                                              <p:pRg st="12" end="12"/>
                                            </p:txEl>
                                          </p:spTgt>
                                        </p:tgtEl>
                                        <p:attrNameLst>
                                          <p:attrName>style.visibility</p:attrName>
                                        </p:attrNameLst>
                                      </p:cBhvr>
                                      <p:to>
                                        <p:strVal val="visible"/>
                                      </p:to>
                                    </p:set>
                                    <p:animEffect transition="in" filter="fade">
                                      <p:cBhvr>
                                        <p:cTn id="57" dur="1000"/>
                                        <p:tgtEl>
                                          <p:spTgt spid="31">
                                            <p:txEl>
                                              <p:pRg st="12" end="12"/>
                                            </p:txEl>
                                          </p:spTgt>
                                        </p:tgtEl>
                                      </p:cBhvr>
                                    </p:animEffect>
                                    <p:anim calcmode="lin" valueType="num">
                                      <p:cBhvr>
                                        <p:cTn id="58" dur="1000" fill="hold"/>
                                        <p:tgtEl>
                                          <p:spTgt spid="31">
                                            <p:txEl>
                                              <p:pRg st="12" end="12"/>
                                            </p:txEl>
                                          </p:spTgt>
                                        </p:tgtEl>
                                        <p:attrNameLst>
                                          <p:attrName>ppt_x</p:attrName>
                                        </p:attrNameLst>
                                      </p:cBhvr>
                                      <p:tavLst>
                                        <p:tav tm="0">
                                          <p:val>
                                            <p:strVal val="#ppt_x"/>
                                          </p:val>
                                        </p:tav>
                                        <p:tav tm="100000">
                                          <p:val>
                                            <p:strVal val="#ppt_x"/>
                                          </p:val>
                                        </p:tav>
                                      </p:tavLst>
                                    </p:anim>
                                    <p:anim calcmode="lin" valueType="num">
                                      <p:cBhvr>
                                        <p:cTn id="59" dur="1000" fill="hold"/>
                                        <p:tgtEl>
                                          <p:spTgt spid="31">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936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545862" y="732224"/>
            <a:ext cx="3902032"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موضوعات المقرر</a:t>
            </a:r>
            <a:endParaRPr lang="en-US" sz="2800" b="1" dirty="0">
              <a:solidFill>
                <a:srgbClr val="203E5F"/>
              </a:solidFill>
              <a:latin typeface="Alexandria" charset="0"/>
              <a:cs typeface="Alexandria" charset="0"/>
            </a:endParaRPr>
          </a:p>
        </p:txBody>
      </p:sp>
      <p:grpSp>
        <p:nvGrpSpPr>
          <p:cNvPr id="4" name="Group 3">
            <a:extLst>
              <a:ext uri="{FF2B5EF4-FFF2-40B4-BE49-F238E27FC236}">
                <a16:creationId xmlns:a16="http://schemas.microsoft.com/office/drawing/2014/main" id="{5F963F77-F45D-6D91-3114-626B4573E427}"/>
              </a:ext>
            </a:extLst>
          </p:cNvPr>
          <p:cNvGrpSpPr/>
          <p:nvPr/>
        </p:nvGrpSpPr>
        <p:grpSpPr>
          <a:xfrm>
            <a:off x="10454211" y="435831"/>
            <a:ext cx="1404457" cy="1166000"/>
            <a:chOff x="10454211" y="435831"/>
            <a:chExt cx="1404457" cy="1166000"/>
          </a:xfrm>
        </p:grpSpPr>
        <p:sp>
          <p:nvSpPr>
            <p:cNvPr id="5" name="Rectangle 4"/>
            <p:cNvSpPr/>
            <p:nvPr/>
          </p:nvSpPr>
          <p:spPr>
            <a:xfrm>
              <a:off x="10454211" y="435831"/>
              <a:ext cx="1404457" cy="1166000"/>
            </a:xfrm>
            <a:prstGeom prst="rect">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0675282" y="606096"/>
              <a:ext cx="966228" cy="768350"/>
            </a:xfrm>
            <a:prstGeom prst="rect">
              <a:avLst/>
            </a:prstGeom>
            <a:noFill/>
            <a:ln>
              <a:noFill/>
            </a:ln>
          </p:spPr>
          <p:txBody>
            <a:bodyPr wrap="square" rtlCol="0">
              <a:spAutoFit/>
            </a:bodyPr>
            <a:lstStyle/>
            <a:p>
              <a:pPr algn="ctr"/>
              <a:r>
                <a:rPr lang="ar-SA"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grpSp>
      <p:sp>
        <p:nvSpPr>
          <p:cNvPr id="48" name="TextBox 47"/>
          <p:cNvSpPr txBox="1"/>
          <p:nvPr/>
        </p:nvSpPr>
        <p:spPr>
          <a:xfrm>
            <a:off x="594039" y="1821980"/>
            <a:ext cx="10541000" cy="4615944"/>
          </a:xfrm>
          <a:prstGeom prst="rect">
            <a:avLst/>
          </a:prstGeom>
          <a:noFill/>
        </p:spPr>
        <p:txBody>
          <a:bodyPr wrap="square" rtlCol="0">
            <a:spAutoFit/>
          </a:bodyPr>
          <a:lstStyle/>
          <a:p>
            <a:pPr algn="r" rtl="1">
              <a:lnSpc>
                <a:spcPct val="150000"/>
              </a:lnSpc>
            </a:pPr>
            <a:r>
              <a:rPr lang="ar-SA" dirty="0">
                <a:latin typeface="Alexandria" charset="0"/>
                <a:cs typeface="Alexandria" charset="0"/>
              </a:rPr>
              <a:t>(1) مفهوم صحافة الهاتف المحمول وتاريخها.</a:t>
            </a:r>
          </a:p>
          <a:p>
            <a:pPr algn="r" rtl="1">
              <a:lnSpc>
                <a:spcPct val="150000"/>
              </a:lnSpc>
            </a:pPr>
            <a:r>
              <a:rPr lang="ar-SA" dirty="0">
                <a:latin typeface="Alexandria" charset="0"/>
                <a:cs typeface="Alexandria" charset="0"/>
              </a:rPr>
              <a:t>(2) صحافة الهاتف المحمول كمصدر للأخبار. </a:t>
            </a:r>
          </a:p>
          <a:p>
            <a:pPr algn="r" rtl="1">
              <a:lnSpc>
                <a:spcPct val="150000"/>
              </a:lnSpc>
            </a:pPr>
            <a:r>
              <a:rPr lang="ar-SA" dirty="0">
                <a:latin typeface="Alexandria" charset="0"/>
                <a:cs typeface="Alexandria" charset="0"/>
              </a:rPr>
              <a:t>(3) إعداد وتحرير المحتوى الصحفي عبر الهاتف المحمول.</a:t>
            </a:r>
          </a:p>
          <a:p>
            <a:pPr algn="r" rtl="1">
              <a:lnSpc>
                <a:spcPct val="150000"/>
              </a:lnSpc>
            </a:pPr>
            <a:r>
              <a:rPr lang="ar-SA" dirty="0">
                <a:latin typeface="Alexandria" charset="0"/>
                <a:cs typeface="Alexandria" charset="0"/>
              </a:rPr>
              <a:t>(4) الأدوات الأساسية للصحافة المتنقلة (صحافة الموبايل).</a:t>
            </a:r>
          </a:p>
          <a:p>
            <a:pPr algn="r" rtl="1">
              <a:lnSpc>
                <a:spcPct val="150000"/>
              </a:lnSpc>
            </a:pPr>
            <a:r>
              <a:rPr lang="ar-SA" dirty="0">
                <a:latin typeface="Alexandria" charset="0"/>
                <a:cs typeface="Alexandria" charset="0"/>
              </a:rPr>
              <a:t>(5) أجهزة الصوت والإضاءة المستخدمة مع الهواتف المحمولة.</a:t>
            </a:r>
          </a:p>
          <a:p>
            <a:pPr algn="r" rtl="1">
              <a:lnSpc>
                <a:spcPct val="150000"/>
              </a:lnSpc>
            </a:pPr>
            <a:r>
              <a:rPr lang="ar-SA" dirty="0">
                <a:latin typeface="Alexandria" charset="0"/>
                <a:cs typeface="Alexandria" charset="0"/>
              </a:rPr>
              <a:t>(6) تقنيات التصوير الصحفي باستخدام الهاتف المحمول.</a:t>
            </a:r>
          </a:p>
          <a:p>
            <a:pPr algn="r" rtl="1">
              <a:lnSpc>
                <a:spcPct val="150000"/>
              </a:lnSpc>
            </a:pPr>
            <a:r>
              <a:rPr lang="ar-SA" dirty="0">
                <a:latin typeface="Alexandria" charset="0"/>
                <a:cs typeface="Alexandria" charset="0"/>
              </a:rPr>
              <a:t>(7) أساسيات المونتاج والإخراج عبر الهاتف المحمول.</a:t>
            </a:r>
          </a:p>
          <a:p>
            <a:pPr algn="r" rtl="1">
              <a:lnSpc>
                <a:spcPct val="150000"/>
              </a:lnSpc>
            </a:pPr>
            <a:r>
              <a:rPr lang="ar-SA" dirty="0">
                <a:latin typeface="Alexandria" charset="0"/>
                <a:cs typeface="Alexandria" charset="0"/>
              </a:rPr>
              <a:t>(8) إنتاج تقارير الفيديو القصيرة والبث المباشر عبر الهاتف.</a:t>
            </a:r>
          </a:p>
          <a:p>
            <a:pPr algn="r" rtl="1">
              <a:lnSpc>
                <a:spcPct val="150000"/>
              </a:lnSpc>
            </a:pPr>
            <a:r>
              <a:rPr lang="ar-SA" dirty="0">
                <a:latin typeface="Alexandria" charset="0"/>
                <a:cs typeface="Alexandria" charset="0"/>
              </a:rPr>
              <a:t>(9) أخلاقيات صحافة الهاتف المحمول.</a:t>
            </a:r>
          </a:p>
          <a:p>
            <a:pPr algn="r" rtl="1">
              <a:lnSpc>
                <a:spcPct val="150000"/>
              </a:lnSpc>
            </a:pPr>
            <a:r>
              <a:rPr lang="ar-SA" dirty="0">
                <a:latin typeface="Alexandria" charset="0"/>
                <a:cs typeface="Alexandria" charset="0"/>
              </a:rPr>
              <a:t>(10) أدوات وتطبيقات مفيدة لصحفي الهاتف المحمول.</a:t>
            </a:r>
          </a:p>
          <a:p>
            <a:pPr algn="r" rtl="1">
              <a:lnSpc>
                <a:spcPct val="150000"/>
              </a:lnSpc>
            </a:pPr>
            <a:r>
              <a:rPr lang="ar-SA" dirty="0">
                <a:latin typeface="Alexandria" charset="0"/>
                <a:cs typeface="Alexandria" charset="0"/>
              </a:rPr>
              <a:t>(11) الاتجاهات المستقبلية في صحافة الهاتف المحمول.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7280" y="424231"/>
            <a:ext cx="2305141" cy="1076343"/>
          </a:xfrm>
          <a:prstGeom prst="rect">
            <a:avLst/>
          </a:prstGeom>
        </p:spPr>
      </p:pic>
      <p:pic>
        <p:nvPicPr>
          <p:cNvPr id="31748" name="Picture 4">
            <a:extLst>
              <a:ext uri="{FF2B5EF4-FFF2-40B4-BE49-F238E27FC236}">
                <a16:creationId xmlns:a16="http://schemas.microsoft.com/office/drawing/2014/main" id="{BA273A73-F890-A7F3-7F18-D43377E10C7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2359" y="1760128"/>
            <a:ext cx="3743911" cy="21042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2770" name="Picture 2">
            <a:extLst>
              <a:ext uri="{FF2B5EF4-FFF2-40B4-BE49-F238E27FC236}">
                <a16:creationId xmlns:a16="http://schemas.microsoft.com/office/drawing/2014/main" id="{5BC32315-2E2C-ABB8-287B-418DBF43C63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5010" y="4024651"/>
            <a:ext cx="3698607" cy="24657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1748"/>
                                        </p:tgtEl>
                                        <p:attrNameLst>
                                          <p:attrName>style.visibility</p:attrName>
                                        </p:attrNameLst>
                                      </p:cBhvr>
                                      <p:to>
                                        <p:strVal val="visible"/>
                                      </p:to>
                                    </p:set>
                                    <p:animEffect transition="in" filter="barn(inVertical)">
                                      <p:cBhvr>
                                        <p:cTn id="22" dur="500"/>
                                        <p:tgtEl>
                                          <p:spTgt spid="3174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2770"/>
                                        </p:tgtEl>
                                        <p:attrNameLst>
                                          <p:attrName>style.visibility</p:attrName>
                                        </p:attrNameLst>
                                      </p:cBhvr>
                                      <p:to>
                                        <p:strVal val="visible"/>
                                      </p:to>
                                    </p:set>
                                    <p:animEffect transition="in" filter="wipe(down)">
                                      <p:cBhvr>
                                        <p:cTn id="27" dur="500"/>
                                        <p:tgtEl>
                                          <p:spTgt spid="3277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8">
                                            <p:txEl>
                                              <p:pRg st="0" end="0"/>
                                            </p:txEl>
                                          </p:spTgt>
                                        </p:tgtEl>
                                        <p:attrNameLst>
                                          <p:attrName>style.visibility</p:attrName>
                                        </p:attrNameLst>
                                      </p:cBhvr>
                                      <p:to>
                                        <p:strVal val="visible"/>
                                      </p:to>
                                    </p:set>
                                    <p:animEffect transition="in" filter="fade">
                                      <p:cBhvr>
                                        <p:cTn id="32" dur="500"/>
                                        <p:tgtEl>
                                          <p:spTgt spid="48">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8">
                                            <p:txEl>
                                              <p:pRg st="1" end="1"/>
                                            </p:txEl>
                                          </p:spTgt>
                                        </p:tgtEl>
                                        <p:attrNameLst>
                                          <p:attrName>style.visibility</p:attrName>
                                        </p:attrNameLst>
                                      </p:cBhvr>
                                      <p:to>
                                        <p:strVal val="visible"/>
                                      </p:to>
                                    </p:set>
                                    <p:animEffect transition="in" filter="fade">
                                      <p:cBhvr>
                                        <p:cTn id="37" dur="500"/>
                                        <p:tgtEl>
                                          <p:spTgt spid="48">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8">
                                            <p:txEl>
                                              <p:pRg st="2" end="2"/>
                                            </p:txEl>
                                          </p:spTgt>
                                        </p:tgtEl>
                                        <p:attrNameLst>
                                          <p:attrName>style.visibility</p:attrName>
                                        </p:attrNameLst>
                                      </p:cBhvr>
                                      <p:to>
                                        <p:strVal val="visible"/>
                                      </p:to>
                                    </p:set>
                                    <p:animEffect transition="in" filter="fade">
                                      <p:cBhvr>
                                        <p:cTn id="42" dur="500"/>
                                        <p:tgtEl>
                                          <p:spTgt spid="48">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8">
                                            <p:txEl>
                                              <p:pRg st="3" end="3"/>
                                            </p:txEl>
                                          </p:spTgt>
                                        </p:tgtEl>
                                        <p:attrNameLst>
                                          <p:attrName>style.visibility</p:attrName>
                                        </p:attrNameLst>
                                      </p:cBhvr>
                                      <p:to>
                                        <p:strVal val="visible"/>
                                      </p:to>
                                    </p:set>
                                    <p:animEffect transition="in" filter="fade">
                                      <p:cBhvr>
                                        <p:cTn id="47" dur="500"/>
                                        <p:tgtEl>
                                          <p:spTgt spid="48">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8">
                                            <p:txEl>
                                              <p:pRg st="4" end="4"/>
                                            </p:txEl>
                                          </p:spTgt>
                                        </p:tgtEl>
                                        <p:attrNameLst>
                                          <p:attrName>style.visibility</p:attrName>
                                        </p:attrNameLst>
                                      </p:cBhvr>
                                      <p:to>
                                        <p:strVal val="visible"/>
                                      </p:to>
                                    </p:set>
                                    <p:animEffect transition="in" filter="fade">
                                      <p:cBhvr>
                                        <p:cTn id="52" dur="500"/>
                                        <p:tgtEl>
                                          <p:spTgt spid="48">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8">
                                            <p:txEl>
                                              <p:pRg st="5" end="5"/>
                                            </p:txEl>
                                          </p:spTgt>
                                        </p:tgtEl>
                                        <p:attrNameLst>
                                          <p:attrName>style.visibility</p:attrName>
                                        </p:attrNameLst>
                                      </p:cBhvr>
                                      <p:to>
                                        <p:strVal val="visible"/>
                                      </p:to>
                                    </p:set>
                                    <p:animEffect transition="in" filter="fade">
                                      <p:cBhvr>
                                        <p:cTn id="57" dur="500"/>
                                        <p:tgtEl>
                                          <p:spTgt spid="48">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48">
                                            <p:txEl>
                                              <p:pRg st="6" end="6"/>
                                            </p:txEl>
                                          </p:spTgt>
                                        </p:tgtEl>
                                        <p:attrNameLst>
                                          <p:attrName>style.visibility</p:attrName>
                                        </p:attrNameLst>
                                      </p:cBhvr>
                                      <p:to>
                                        <p:strVal val="visible"/>
                                      </p:to>
                                    </p:set>
                                    <p:animEffect transition="in" filter="fade">
                                      <p:cBhvr>
                                        <p:cTn id="62" dur="500"/>
                                        <p:tgtEl>
                                          <p:spTgt spid="48">
                                            <p:txEl>
                                              <p:pRg st="6" end="6"/>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48">
                                            <p:txEl>
                                              <p:pRg st="7" end="7"/>
                                            </p:txEl>
                                          </p:spTgt>
                                        </p:tgtEl>
                                        <p:attrNameLst>
                                          <p:attrName>style.visibility</p:attrName>
                                        </p:attrNameLst>
                                      </p:cBhvr>
                                      <p:to>
                                        <p:strVal val="visible"/>
                                      </p:to>
                                    </p:set>
                                    <p:animEffect transition="in" filter="fade">
                                      <p:cBhvr>
                                        <p:cTn id="67" dur="500"/>
                                        <p:tgtEl>
                                          <p:spTgt spid="48">
                                            <p:txEl>
                                              <p:pRg st="7" end="7"/>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48">
                                            <p:txEl>
                                              <p:pRg st="8" end="8"/>
                                            </p:txEl>
                                          </p:spTgt>
                                        </p:tgtEl>
                                        <p:attrNameLst>
                                          <p:attrName>style.visibility</p:attrName>
                                        </p:attrNameLst>
                                      </p:cBhvr>
                                      <p:to>
                                        <p:strVal val="visible"/>
                                      </p:to>
                                    </p:set>
                                    <p:animEffect transition="in" filter="fade">
                                      <p:cBhvr>
                                        <p:cTn id="72" dur="500"/>
                                        <p:tgtEl>
                                          <p:spTgt spid="48">
                                            <p:txEl>
                                              <p:pRg st="8" end="8"/>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48">
                                            <p:txEl>
                                              <p:pRg st="9" end="9"/>
                                            </p:txEl>
                                          </p:spTgt>
                                        </p:tgtEl>
                                        <p:attrNameLst>
                                          <p:attrName>style.visibility</p:attrName>
                                        </p:attrNameLst>
                                      </p:cBhvr>
                                      <p:to>
                                        <p:strVal val="visible"/>
                                      </p:to>
                                    </p:set>
                                    <p:animEffect transition="in" filter="fade">
                                      <p:cBhvr>
                                        <p:cTn id="77" dur="500"/>
                                        <p:tgtEl>
                                          <p:spTgt spid="48">
                                            <p:txEl>
                                              <p:pRg st="9" end="9"/>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48">
                                            <p:txEl>
                                              <p:pRg st="10" end="10"/>
                                            </p:txEl>
                                          </p:spTgt>
                                        </p:tgtEl>
                                        <p:attrNameLst>
                                          <p:attrName>style.visibility</p:attrName>
                                        </p:attrNameLst>
                                      </p:cBhvr>
                                      <p:to>
                                        <p:strVal val="visible"/>
                                      </p:to>
                                    </p:set>
                                    <p:animEffect transition="in" filter="fade">
                                      <p:cBhvr>
                                        <p:cTn id="82" dur="500"/>
                                        <p:tgtEl>
                                          <p:spTgt spid="48">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16BD4D-D7FD-3A72-8F1B-EF41F1A6520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3A9ED46-F22D-50B8-4A14-7018BBF5798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910B1FD-B8BD-D148-FC9D-2DA1CA31CA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D8AACA9-1189-FAC3-FDE1-97EDC8FA51B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B364EBE-C2E9-6250-BAFC-2797932EF36A}"/>
              </a:ext>
            </a:extLst>
          </p:cNvPr>
          <p:cNvSpPr txBox="1"/>
          <p:nvPr/>
        </p:nvSpPr>
        <p:spPr>
          <a:xfrm>
            <a:off x="6096000" y="1360045"/>
            <a:ext cx="4551934"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طريقة التدريس</a:t>
            </a:r>
            <a:endParaRPr lang="en-US" sz="2800" b="1" dirty="0">
              <a:solidFill>
                <a:srgbClr val="203E5F"/>
              </a:solidFill>
              <a:latin typeface="Alexandria" charset="0"/>
              <a:cs typeface="Alexandria" charset="0"/>
            </a:endParaRPr>
          </a:p>
        </p:txBody>
      </p:sp>
      <p:sp>
        <p:nvSpPr>
          <p:cNvPr id="28" name="Rectangle 27">
            <a:extLst>
              <a:ext uri="{FF2B5EF4-FFF2-40B4-BE49-F238E27FC236}">
                <a16:creationId xmlns:a16="http://schemas.microsoft.com/office/drawing/2014/main" id="{5988163C-AE2D-44DC-62F0-4E1CEDF3470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3205CF4-E563-533A-0840-460828B25AD9}"/>
              </a:ext>
            </a:extLst>
          </p:cNvPr>
          <p:cNvSpPr txBox="1"/>
          <p:nvPr/>
        </p:nvSpPr>
        <p:spPr>
          <a:xfrm>
            <a:off x="3276600" y="2238355"/>
            <a:ext cx="8563348" cy="4247317"/>
          </a:xfrm>
          <a:prstGeom prst="rect">
            <a:avLst/>
          </a:prstGeom>
          <a:noFill/>
        </p:spPr>
        <p:txBody>
          <a:bodyPr wrap="square" rtlCol="0">
            <a:spAutoFit/>
          </a:bodyPr>
          <a:lstStyle/>
          <a:p>
            <a:pPr algn="just" rtl="1">
              <a:lnSpc>
                <a:spcPct val="150000"/>
              </a:lnSpc>
            </a:pPr>
            <a:r>
              <a:rPr lang="ar-SA" b="1" dirty="0">
                <a:solidFill>
                  <a:srgbClr val="203E5F"/>
                </a:solidFill>
                <a:latin typeface="Alexandria" charset="0"/>
                <a:cs typeface="Alexandria" charset="0"/>
              </a:rPr>
              <a:t>يتكون هذا المقرر من </a:t>
            </a:r>
            <a:r>
              <a:rPr lang="ar-SA" b="1" dirty="0">
                <a:solidFill>
                  <a:srgbClr val="AC4140"/>
                </a:solidFill>
                <a:latin typeface="Alexandria" charset="0"/>
                <a:cs typeface="Alexandria" charset="0"/>
              </a:rPr>
              <a:t>(10) محاضرات </a:t>
            </a:r>
            <a:r>
              <a:rPr lang="ar-SA" b="1" dirty="0">
                <a:solidFill>
                  <a:srgbClr val="203E5F"/>
                </a:solidFill>
                <a:latin typeface="Alexandria" charset="0"/>
                <a:cs typeface="Alexandria" charset="0"/>
              </a:rPr>
              <a:t>يتم تدريسها خلال </a:t>
            </a:r>
            <a:r>
              <a:rPr lang="ar-SA" b="1" dirty="0">
                <a:solidFill>
                  <a:srgbClr val="AC4140"/>
                </a:solidFill>
                <a:latin typeface="Alexandria" charset="0"/>
                <a:cs typeface="Alexandria" charset="0"/>
              </a:rPr>
              <a:t>(10) أسابيع </a:t>
            </a:r>
            <a:r>
              <a:rPr lang="ar-SA" b="1" dirty="0">
                <a:solidFill>
                  <a:srgbClr val="203E5F"/>
                </a:solidFill>
                <a:latin typeface="Alexandria" charset="0"/>
                <a:cs typeface="Alexandria" charset="0"/>
              </a:rPr>
              <a:t>دراسية</a:t>
            </a:r>
          </a:p>
          <a:p>
            <a:pPr algn="just" rtl="1">
              <a:lnSpc>
                <a:spcPct val="150000"/>
              </a:lnSpc>
            </a:pPr>
            <a:r>
              <a:rPr lang="ar-SA" dirty="0">
                <a:latin typeface="Alexandria" charset="0"/>
                <a:cs typeface="Alexandria" charset="0"/>
              </a:rPr>
              <a:t>     - المحاضرات تشمل موضوعات المقرر والجوانب </a:t>
            </a:r>
            <a:r>
              <a:rPr lang="ar-SA" dirty="0">
                <a:solidFill>
                  <a:srgbClr val="AC4140"/>
                </a:solidFill>
                <a:latin typeface="Alexandria" charset="0"/>
                <a:cs typeface="Alexandria" charset="0"/>
              </a:rPr>
              <a:t>النظرية والتطبيقية </a:t>
            </a:r>
            <a:r>
              <a:rPr lang="ar-SA" dirty="0">
                <a:latin typeface="Alexandria" charset="0"/>
                <a:cs typeface="Alexandria" charset="0"/>
              </a:rPr>
              <a:t>معاً.</a:t>
            </a:r>
          </a:p>
          <a:p>
            <a:pPr algn="just" rtl="1">
              <a:lnSpc>
                <a:spcPct val="150000"/>
              </a:lnSpc>
            </a:pPr>
            <a:r>
              <a:rPr lang="ar-SA" dirty="0">
                <a:latin typeface="Alexandria" charset="0"/>
                <a:cs typeface="Alexandria" charset="0"/>
              </a:rPr>
              <a:t>     - تنشر المحاضرات المسجلة على </a:t>
            </a:r>
            <a:r>
              <a:rPr lang="ar-SA" dirty="0">
                <a:solidFill>
                  <a:srgbClr val="AC4140"/>
                </a:solidFill>
                <a:latin typeface="Alexandria" charset="0"/>
                <a:cs typeface="Alexandria" charset="0"/>
              </a:rPr>
              <a:t>منصة الجامعة</a:t>
            </a:r>
            <a:r>
              <a:rPr lang="ar-SA" dirty="0">
                <a:latin typeface="Alexandria" charset="0"/>
                <a:cs typeface="Alexandria" charset="0"/>
              </a:rPr>
              <a:t>.</a:t>
            </a:r>
          </a:p>
          <a:p>
            <a:pPr algn="just" rtl="1">
              <a:lnSpc>
                <a:spcPct val="150000"/>
              </a:lnSpc>
            </a:pPr>
            <a:r>
              <a:rPr lang="ar-SA" dirty="0">
                <a:latin typeface="Alexandria" charset="0"/>
                <a:cs typeface="Alexandria" charset="0"/>
              </a:rPr>
              <a:t>     - نشر المحاضرات بشكل أسبوعي (يوم السبت من كل أسبوع).</a:t>
            </a:r>
          </a:p>
          <a:p>
            <a:pPr algn="just" rtl="1">
              <a:lnSpc>
                <a:spcPct val="150000"/>
              </a:lnSpc>
            </a:pPr>
            <a:r>
              <a:rPr lang="ar-SA" dirty="0">
                <a:latin typeface="Alexandria" charset="0"/>
                <a:cs typeface="Alexandria" charset="0"/>
              </a:rPr>
              <a:t>     </a:t>
            </a:r>
            <a:r>
              <a:rPr lang="ar-SA" sz="1000" dirty="0">
                <a:latin typeface="Alexandria" charset="0"/>
                <a:cs typeface="Alexandria" charset="0"/>
              </a:rPr>
              <a:t>     </a:t>
            </a:r>
          </a:p>
          <a:p>
            <a:pPr algn="just" rtl="1">
              <a:lnSpc>
                <a:spcPct val="150000"/>
              </a:lnSpc>
            </a:pPr>
            <a:r>
              <a:rPr lang="ar-SA" b="1" dirty="0">
                <a:solidFill>
                  <a:srgbClr val="203E5F"/>
                </a:solidFill>
                <a:latin typeface="Alexandria" charset="0"/>
                <a:cs typeface="Alexandria" charset="0"/>
              </a:rPr>
              <a:t>الأنشطة التدريسية (حلقات النقاش الأسبوعية)</a:t>
            </a:r>
          </a:p>
          <a:p>
            <a:pPr algn="just" rtl="1">
              <a:lnSpc>
                <a:spcPct val="150000"/>
              </a:lnSpc>
            </a:pPr>
            <a:r>
              <a:rPr lang="ar-SA" dirty="0">
                <a:latin typeface="Alexandria" charset="0"/>
                <a:cs typeface="Alexandria" charset="0"/>
              </a:rPr>
              <a:t>     - عقد </a:t>
            </a:r>
            <a:r>
              <a:rPr lang="ar-SA" dirty="0">
                <a:solidFill>
                  <a:srgbClr val="AC4140"/>
                </a:solidFill>
                <a:latin typeface="Alexandria" charset="0"/>
                <a:cs typeface="Alexandria" charset="0"/>
              </a:rPr>
              <a:t>حلقة نقاش أسبوعية </a:t>
            </a:r>
            <a:r>
              <a:rPr lang="ar-SA" dirty="0">
                <a:latin typeface="Alexandria" charset="0"/>
                <a:cs typeface="Alexandria" charset="0"/>
              </a:rPr>
              <a:t>بحسب الجدول المعلن من إدارة الكلية.</a:t>
            </a:r>
          </a:p>
          <a:p>
            <a:pPr algn="just" rtl="1">
              <a:lnSpc>
                <a:spcPct val="150000"/>
              </a:lnSpc>
            </a:pPr>
            <a:r>
              <a:rPr lang="ar-SA" dirty="0">
                <a:latin typeface="Alexandria" charset="0"/>
                <a:cs typeface="Alexandria" charset="0"/>
              </a:rPr>
              <a:t>     - تكون حلقة النقاش فرصة للطلاب </a:t>
            </a:r>
            <a:r>
              <a:rPr lang="ar-SA" dirty="0">
                <a:solidFill>
                  <a:srgbClr val="AC4140"/>
                </a:solidFill>
                <a:latin typeface="Alexandria" charset="0"/>
                <a:cs typeface="Alexandria" charset="0"/>
              </a:rPr>
              <a:t>لطرح الأسئلة والاستفسارات </a:t>
            </a:r>
            <a:r>
              <a:rPr lang="ar-SA" dirty="0">
                <a:latin typeface="Alexandria" charset="0"/>
                <a:cs typeface="Alexandria" charset="0"/>
              </a:rPr>
              <a:t>حول المقرر.</a:t>
            </a:r>
          </a:p>
          <a:p>
            <a:pPr algn="just" rtl="1">
              <a:lnSpc>
                <a:spcPct val="150000"/>
              </a:lnSpc>
            </a:pPr>
            <a:r>
              <a:rPr lang="ar-SA" dirty="0">
                <a:latin typeface="Alexandria" charset="0"/>
                <a:cs typeface="Alexandria" charset="0"/>
              </a:rPr>
              <a:t>     - حلقة النقاش يحضرها عضو هيئة التدريس ومدير المقرر والطلاب.</a:t>
            </a:r>
          </a:p>
          <a:p>
            <a:pPr algn="just" rtl="1">
              <a:lnSpc>
                <a:spcPct val="150000"/>
              </a:lnSpc>
            </a:pPr>
            <a:r>
              <a:rPr lang="ar-SA" dirty="0">
                <a:latin typeface="Alexandria" charset="0"/>
                <a:cs typeface="Alexandria" charset="0"/>
              </a:rPr>
              <a:t>     - الفترة الزمنية لحلقة النقاش </a:t>
            </a:r>
            <a:r>
              <a:rPr lang="ar-SA" dirty="0">
                <a:solidFill>
                  <a:srgbClr val="AC4140"/>
                </a:solidFill>
                <a:latin typeface="Alexandria" charset="0"/>
                <a:cs typeface="Alexandria" charset="0"/>
              </a:rPr>
              <a:t>ساعة واحدة فقط </a:t>
            </a:r>
            <a:r>
              <a:rPr lang="ar-SA" dirty="0">
                <a:latin typeface="Alexandria" charset="0"/>
                <a:cs typeface="Alexandria" charset="0"/>
              </a:rPr>
              <a:t>كل أسبوع.</a:t>
            </a:r>
          </a:p>
        </p:txBody>
      </p:sp>
      <p:grpSp>
        <p:nvGrpSpPr>
          <p:cNvPr id="4" name="Group 3">
            <a:extLst>
              <a:ext uri="{FF2B5EF4-FFF2-40B4-BE49-F238E27FC236}">
                <a16:creationId xmlns:a16="http://schemas.microsoft.com/office/drawing/2014/main" id="{7A9CBDB1-D433-AF16-6FB1-1A8F03CDA2B8}"/>
              </a:ext>
            </a:extLst>
          </p:cNvPr>
          <p:cNvGrpSpPr/>
          <p:nvPr/>
        </p:nvGrpSpPr>
        <p:grpSpPr>
          <a:xfrm>
            <a:off x="10649348" y="1118335"/>
            <a:ext cx="1190600" cy="988453"/>
            <a:chOff x="3386537" y="1335074"/>
            <a:chExt cx="1190600" cy="988453"/>
          </a:xfrm>
        </p:grpSpPr>
        <p:sp>
          <p:nvSpPr>
            <p:cNvPr id="32" name="Rectangle 31">
              <a:extLst>
                <a:ext uri="{FF2B5EF4-FFF2-40B4-BE49-F238E27FC236}">
                  <a16:creationId xmlns:a16="http://schemas.microsoft.com/office/drawing/2014/main" id="{B517239B-B7B4-D67D-F83C-1E99B79B126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B1D7303-DE58-6301-C25F-9E3F5DBB7C3A}"/>
                </a:ext>
              </a:extLst>
            </p:cNvPr>
            <p:cNvSpPr txBox="1"/>
            <p:nvPr/>
          </p:nvSpPr>
          <p:spPr>
            <a:xfrm>
              <a:off x="3549566" y="1480282"/>
              <a:ext cx="819100" cy="646331"/>
            </a:xfrm>
            <a:prstGeom prst="rect">
              <a:avLst/>
            </a:prstGeom>
            <a:noFill/>
          </p:spPr>
          <p:txBody>
            <a:bodyPr wrap="square" rtlCol="0">
              <a:spAutoFit/>
            </a:bodyPr>
            <a:lstStyle/>
            <a:p>
              <a:pPr algn="ctr" rtl="1"/>
              <a:r>
                <a:rPr lang="ar-SA"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grpSp>
      <p:pic>
        <p:nvPicPr>
          <p:cNvPr id="6" name="Graphic 21">
            <a:extLst>
              <a:ext uri="{FF2B5EF4-FFF2-40B4-BE49-F238E27FC236}">
                <a16:creationId xmlns:a16="http://schemas.microsoft.com/office/drawing/2014/main" id="{F68EEE13-E30E-3E1E-6D44-975E24AABC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06794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
                                            <p:txEl>
                                              <p:pRg st="0" end="0"/>
                                            </p:txEl>
                                          </p:spTgt>
                                        </p:tgtEl>
                                        <p:attrNameLst>
                                          <p:attrName>style.visibility</p:attrName>
                                        </p:attrNameLst>
                                      </p:cBhvr>
                                      <p:to>
                                        <p:strVal val="visible"/>
                                      </p:to>
                                    </p:set>
                                    <p:animEffect transition="in" filter="fade">
                                      <p:cBhvr>
                                        <p:cTn id="17" dur="500"/>
                                        <p:tgtEl>
                                          <p:spTgt spid="3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31">
                                            <p:txEl>
                                              <p:pRg st="1" end="1"/>
                                            </p:txEl>
                                          </p:spTgt>
                                        </p:tgtEl>
                                        <p:attrNameLst>
                                          <p:attrName>style.visibility</p:attrName>
                                        </p:attrNameLst>
                                      </p:cBhvr>
                                      <p:to>
                                        <p:strVal val="visible"/>
                                      </p:to>
                                    </p:set>
                                    <p:animEffect transition="in" filter="fade">
                                      <p:cBhvr>
                                        <p:cTn id="22" dur="1000"/>
                                        <p:tgtEl>
                                          <p:spTgt spid="31">
                                            <p:txEl>
                                              <p:pRg st="1" end="1"/>
                                            </p:txEl>
                                          </p:spTgt>
                                        </p:tgtEl>
                                      </p:cBhvr>
                                    </p:animEffect>
                                    <p:anim calcmode="lin" valueType="num">
                                      <p:cBhvr>
                                        <p:cTn id="23" dur="1000" fill="hold"/>
                                        <p:tgtEl>
                                          <p:spTgt spid="31">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1">
                                            <p:txEl>
                                              <p:pRg st="2" end="2"/>
                                            </p:txEl>
                                          </p:spTgt>
                                        </p:tgtEl>
                                        <p:attrNameLst>
                                          <p:attrName>style.visibility</p:attrName>
                                        </p:attrNameLst>
                                      </p:cBhvr>
                                      <p:to>
                                        <p:strVal val="visible"/>
                                      </p:to>
                                    </p:set>
                                    <p:animEffect transition="in" filter="fade">
                                      <p:cBhvr>
                                        <p:cTn id="29" dur="1000"/>
                                        <p:tgtEl>
                                          <p:spTgt spid="31">
                                            <p:txEl>
                                              <p:pRg st="2" end="2"/>
                                            </p:txEl>
                                          </p:spTgt>
                                        </p:tgtEl>
                                      </p:cBhvr>
                                    </p:animEffect>
                                    <p:anim calcmode="lin" valueType="num">
                                      <p:cBhvr>
                                        <p:cTn id="30" dur="10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31" dur="1000" fill="hold"/>
                                        <p:tgtEl>
                                          <p:spTgt spid="3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31">
                                            <p:txEl>
                                              <p:pRg st="3" end="3"/>
                                            </p:txEl>
                                          </p:spTgt>
                                        </p:tgtEl>
                                        <p:attrNameLst>
                                          <p:attrName>style.visibility</p:attrName>
                                        </p:attrNameLst>
                                      </p:cBhvr>
                                      <p:to>
                                        <p:strVal val="visible"/>
                                      </p:to>
                                    </p:set>
                                    <p:animEffect transition="in" filter="fade">
                                      <p:cBhvr>
                                        <p:cTn id="36" dur="1000"/>
                                        <p:tgtEl>
                                          <p:spTgt spid="31">
                                            <p:txEl>
                                              <p:pRg st="3" end="3"/>
                                            </p:txEl>
                                          </p:spTgt>
                                        </p:tgtEl>
                                      </p:cBhvr>
                                    </p:animEffect>
                                    <p:anim calcmode="lin" valueType="num">
                                      <p:cBhvr>
                                        <p:cTn id="37" dur="1000" fill="hold"/>
                                        <p:tgtEl>
                                          <p:spTgt spid="31">
                                            <p:txEl>
                                              <p:pRg st="3" end="3"/>
                                            </p:txEl>
                                          </p:spTgt>
                                        </p:tgtEl>
                                        <p:attrNameLst>
                                          <p:attrName>ppt_x</p:attrName>
                                        </p:attrNameLst>
                                      </p:cBhvr>
                                      <p:tavLst>
                                        <p:tav tm="0">
                                          <p:val>
                                            <p:strVal val="#ppt_x"/>
                                          </p:val>
                                        </p:tav>
                                        <p:tav tm="100000">
                                          <p:val>
                                            <p:strVal val="#ppt_x"/>
                                          </p:val>
                                        </p:tav>
                                      </p:tavLst>
                                    </p:anim>
                                    <p:anim calcmode="lin" valueType="num">
                                      <p:cBhvr>
                                        <p:cTn id="38" dur="1000" fill="hold"/>
                                        <p:tgtEl>
                                          <p:spTgt spid="3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31">
                                            <p:txEl>
                                              <p:pRg st="4" end="4"/>
                                            </p:txEl>
                                          </p:spTgt>
                                        </p:tgtEl>
                                        <p:attrNameLst>
                                          <p:attrName>style.visibility</p:attrName>
                                        </p:attrNameLst>
                                      </p:cBhvr>
                                      <p:to>
                                        <p:strVal val="visible"/>
                                      </p:to>
                                    </p:set>
                                    <p:animEffect transition="in" filter="fade">
                                      <p:cBhvr>
                                        <p:cTn id="43" dur="1000"/>
                                        <p:tgtEl>
                                          <p:spTgt spid="31">
                                            <p:txEl>
                                              <p:pRg st="4" end="4"/>
                                            </p:txEl>
                                          </p:spTgt>
                                        </p:tgtEl>
                                      </p:cBhvr>
                                    </p:animEffect>
                                    <p:anim calcmode="lin" valueType="num">
                                      <p:cBhvr>
                                        <p:cTn id="44" dur="1000" fill="hold"/>
                                        <p:tgtEl>
                                          <p:spTgt spid="31">
                                            <p:txEl>
                                              <p:pRg st="4" end="4"/>
                                            </p:txEl>
                                          </p:spTgt>
                                        </p:tgtEl>
                                        <p:attrNameLst>
                                          <p:attrName>ppt_x</p:attrName>
                                        </p:attrNameLst>
                                      </p:cBhvr>
                                      <p:tavLst>
                                        <p:tav tm="0">
                                          <p:val>
                                            <p:strVal val="#ppt_x"/>
                                          </p:val>
                                        </p:tav>
                                        <p:tav tm="100000">
                                          <p:val>
                                            <p:strVal val="#ppt_x"/>
                                          </p:val>
                                        </p:tav>
                                      </p:tavLst>
                                    </p:anim>
                                    <p:anim calcmode="lin" valueType="num">
                                      <p:cBhvr>
                                        <p:cTn id="45" dur="1000" fill="hold"/>
                                        <p:tgtEl>
                                          <p:spTgt spid="31">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31">
                                            <p:txEl>
                                              <p:pRg st="5" end="5"/>
                                            </p:txEl>
                                          </p:spTgt>
                                        </p:tgtEl>
                                        <p:attrNameLst>
                                          <p:attrName>style.visibility</p:attrName>
                                        </p:attrNameLst>
                                      </p:cBhvr>
                                      <p:to>
                                        <p:strVal val="visible"/>
                                      </p:to>
                                    </p:set>
                                    <p:animEffect transition="in" filter="fade">
                                      <p:cBhvr>
                                        <p:cTn id="50" dur="1000"/>
                                        <p:tgtEl>
                                          <p:spTgt spid="31">
                                            <p:txEl>
                                              <p:pRg st="5" end="5"/>
                                            </p:txEl>
                                          </p:spTgt>
                                        </p:tgtEl>
                                      </p:cBhvr>
                                    </p:animEffect>
                                    <p:anim calcmode="lin" valueType="num">
                                      <p:cBhvr>
                                        <p:cTn id="51" dur="1000" fill="hold"/>
                                        <p:tgtEl>
                                          <p:spTgt spid="31">
                                            <p:txEl>
                                              <p:pRg st="5" end="5"/>
                                            </p:txEl>
                                          </p:spTgt>
                                        </p:tgtEl>
                                        <p:attrNameLst>
                                          <p:attrName>ppt_x</p:attrName>
                                        </p:attrNameLst>
                                      </p:cBhvr>
                                      <p:tavLst>
                                        <p:tav tm="0">
                                          <p:val>
                                            <p:strVal val="#ppt_x"/>
                                          </p:val>
                                        </p:tav>
                                        <p:tav tm="100000">
                                          <p:val>
                                            <p:strVal val="#ppt_x"/>
                                          </p:val>
                                        </p:tav>
                                      </p:tavLst>
                                    </p:anim>
                                    <p:anim calcmode="lin" valueType="num">
                                      <p:cBhvr>
                                        <p:cTn id="52" dur="1000" fill="hold"/>
                                        <p:tgtEl>
                                          <p:spTgt spid="3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31">
                                            <p:txEl>
                                              <p:pRg st="6" end="6"/>
                                            </p:txEl>
                                          </p:spTgt>
                                        </p:tgtEl>
                                        <p:attrNameLst>
                                          <p:attrName>style.visibility</p:attrName>
                                        </p:attrNameLst>
                                      </p:cBhvr>
                                      <p:to>
                                        <p:strVal val="visible"/>
                                      </p:to>
                                    </p:set>
                                    <p:animEffect transition="in" filter="fade">
                                      <p:cBhvr>
                                        <p:cTn id="57" dur="1000"/>
                                        <p:tgtEl>
                                          <p:spTgt spid="31">
                                            <p:txEl>
                                              <p:pRg st="6" end="6"/>
                                            </p:txEl>
                                          </p:spTgt>
                                        </p:tgtEl>
                                      </p:cBhvr>
                                    </p:animEffect>
                                    <p:anim calcmode="lin" valueType="num">
                                      <p:cBhvr>
                                        <p:cTn id="58" dur="1000" fill="hold"/>
                                        <p:tgtEl>
                                          <p:spTgt spid="31">
                                            <p:txEl>
                                              <p:pRg st="6" end="6"/>
                                            </p:txEl>
                                          </p:spTgt>
                                        </p:tgtEl>
                                        <p:attrNameLst>
                                          <p:attrName>ppt_x</p:attrName>
                                        </p:attrNameLst>
                                      </p:cBhvr>
                                      <p:tavLst>
                                        <p:tav tm="0">
                                          <p:val>
                                            <p:strVal val="#ppt_x"/>
                                          </p:val>
                                        </p:tav>
                                        <p:tav tm="100000">
                                          <p:val>
                                            <p:strVal val="#ppt_x"/>
                                          </p:val>
                                        </p:tav>
                                      </p:tavLst>
                                    </p:anim>
                                    <p:anim calcmode="lin" valueType="num">
                                      <p:cBhvr>
                                        <p:cTn id="59" dur="1000" fill="hold"/>
                                        <p:tgtEl>
                                          <p:spTgt spid="31">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31">
                                            <p:txEl>
                                              <p:pRg st="7" end="7"/>
                                            </p:txEl>
                                          </p:spTgt>
                                        </p:tgtEl>
                                        <p:attrNameLst>
                                          <p:attrName>style.visibility</p:attrName>
                                        </p:attrNameLst>
                                      </p:cBhvr>
                                      <p:to>
                                        <p:strVal val="visible"/>
                                      </p:to>
                                    </p:set>
                                    <p:animEffect transition="in" filter="fade">
                                      <p:cBhvr>
                                        <p:cTn id="64" dur="1000"/>
                                        <p:tgtEl>
                                          <p:spTgt spid="31">
                                            <p:txEl>
                                              <p:pRg st="7" end="7"/>
                                            </p:txEl>
                                          </p:spTgt>
                                        </p:tgtEl>
                                      </p:cBhvr>
                                    </p:animEffect>
                                    <p:anim calcmode="lin" valueType="num">
                                      <p:cBhvr>
                                        <p:cTn id="65" dur="1000" fill="hold"/>
                                        <p:tgtEl>
                                          <p:spTgt spid="31">
                                            <p:txEl>
                                              <p:pRg st="7" end="7"/>
                                            </p:txEl>
                                          </p:spTgt>
                                        </p:tgtEl>
                                        <p:attrNameLst>
                                          <p:attrName>ppt_x</p:attrName>
                                        </p:attrNameLst>
                                      </p:cBhvr>
                                      <p:tavLst>
                                        <p:tav tm="0">
                                          <p:val>
                                            <p:strVal val="#ppt_x"/>
                                          </p:val>
                                        </p:tav>
                                        <p:tav tm="100000">
                                          <p:val>
                                            <p:strVal val="#ppt_x"/>
                                          </p:val>
                                        </p:tav>
                                      </p:tavLst>
                                    </p:anim>
                                    <p:anim calcmode="lin" valueType="num">
                                      <p:cBhvr>
                                        <p:cTn id="66" dur="1000" fill="hold"/>
                                        <p:tgtEl>
                                          <p:spTgt spid="31">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31">
                                            <p:txEl>
                                              <p:pRg st="8" end="8"/>
                                            </p:txEl>
                                          </p:spTgt>
                                        </p:tgtEl>
                                        <p:attrNameLst>
                                          <p:attrName>style.visibility</p:attrName>
                                        </p:attrNameLst>
                                      </p:cBhvr>
                                      <p:to>
                                        <p:strVal val="visible"/>
                                      </p:to>
                                    </p:set>
                                    <p:animEffect transition="in" filter="fade">
                                      <p:cBhvr>
                                        <p:cTn id="71" dur="1000"/>
                                        <p:tgtEl>
                                          <p:spTgt spid="31">
                                            <p:txEl>
                                              <p:pRg st="8" end="8"/>
                                            </p:txEl>
                                          </p:spTgt>
                                        </p:tgtEl>
                                      </p:cBhvr>
                                    </p:animEffect>
                                    <p:anim calcmode="lin" valueType="num">
                                      <p:cBhvr>
                                        <p:cTn id="72" dur="1000" fill="hold"/>
                                        <p:tgtEl>
                                          <p:spTgt spid="31">
                                            <p:txEl>
                                              <p:pRg st="8" end="8"/>
                                            </p:txEl>
                                          </p:spTgt>
                                        </p:tgtEl>
                                        <p:attrNameLst>
                                          <p:attrName>ppt_x</p:attrName>
                                        </p:attrNameLst>
                                      </p:cBhvr>
                                      <p:tavLst>
                                        <p:tav tm="0">
                                          <p:val>
                                            <p:strVal val="#ppt_x"/>
                                          </p:val>
                                        </p:tav>
                                        <p:tav tm="100000">
                                          <p:val>
                                            <p:strVal val="#ppt_x"/>
                                          </p:val>
                                        </p:tav>
                                      </p:tavLst>
                                    </p:anim>
                                    <p:anim calcmode="lin" valueType="num">
                                      <p:cBhvr>
                                        <p:cTn id="73" dur="1000" fill="hold"/>
                                        <p:tgtEl>
                                          <p:spTgt spid="31">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31">
                                            <p:txEl>
                                              <p:pRg st="9" end="9"/>
                                            </p:txEl>
                                          </p:spTgt>
                                        </p:tgtEl>
                                        <p:attrNameLst>
                                          <p:attrName>style.visibility</p:attrName>
                                        </p:attrNameLst>
                                      </p:cBhvr>
                                      <p:to>
                                        <p:strVal val="visible"/>
                                      </p:to>
                                    </p:set>
                                    <p:animEffect transition="in" filter="fade">
                                      <p:cBhvr>
                                        <p:cTn id="78" dur="1000"/>
                                        <p:tgtEl>
                                          <p:spTgt spid="31">
                                            <p:txEl>
                                              <p:pRg st="9" end="9"/>
                                            </p:txEl>
                                          </p:spTgt>
                                        </p:tgtEl>
                                      </p:cBhvr>
                                    </p:animEffect>
                                    <p:anim calcmode="lin" valueType="num">
                                      <p:cBhvr>
                                        <p:cTn id="79" dur="1000" fill="hold"/>
                                        <p:tgtEl>
                                          <p:spTgt spid="31">
                                            <p:txEl>
                                              <p:pRg st="9" end="9"/>
                                            </p:txEl>
                                          </p:spTgt>
                                        </p:tgtEl>
                                        <p:attrNameLst>
                                          <p:attrName>ppt_x</p:attrName>
                                        </p:attrNameLst>
                                      </p:cBhvr>
                                      <p:tavLst>
                                        <p:tav tm="0">
                                          <p:val>
                                            <p:strVal val="#ppt_x"/>
                                          </p:val>
                                        </p:tav>
                                        <p:tav tm="100000">
                                          <p:val>
                                            <p:strVal val="#ppt_x"/>
                                          </p:val>
                                        </p:tav>
                                      </p:tavLst>
                                    </p:anim>
                                    <p:anim calcmode="lin" valueType="num">
                                      <p:cBhvr>
                                        <p:cTn id="80" dur="1000" fill="hold"/>
                                        <p:tgtEl>
                                          <p:spTgt spid="31">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C268C4-B290-85AE-DD6C-914E877DB4F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1BF9D9E-222A-D3E3-C5A2-D6F5EBA1AF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18D9AB2-873C-DA67-549A-B3080660360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AD28701-44C2-9CD2-815C-B980A92C241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C07B5DF-ACFB-B06B-3E97-3BD2AC66E7D2}"/>
              </a:ext>
            </a:extLst>
          </p:cNvPr>
          <p:cNvSpPr txBox="1"/>
          <p:nvPr/>
        </p:nvSpPr>
        <p:spPr>
          <a:xfrm>
            <a:off x="6096000" y="1360045"/>
            <a:ext cx="4551934"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طريقة التقييم</a:t>
            </a:r>
            <a:endParaRPr lang="en-US" sz="2800" b="1" dirty="0">
              <a:solidFill>
                <a:srgbClr val="203E5F"/>
              </a:solidFill>
              <a:latin typeface="Alexandria" charset="0"/>
              <a:cs typeface="Alexandria" charset="0"/>
            </a:endParaRPr>
          </a:p>
        </p:txBody>
      </p:sp>
      <p:sp>
        <p:nvSpPr>
          <p:cNvPr id="28" name="Rectangle 27">
            <a:extLst>
              <a:ext uri="{FF2B5EF4-FFF2-40B4-BE49-F238E27FC236}">
                <a16:creationId xmlns:a16="http://schemas.microsoft.com/office/drawing/2014/main" id="{1BF37444-EBD8-21BE-4EB1-D518966E4FA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2847E3F-E7BC-196C-764D-5590D58B66BA}"/>
              </a:ext>
            </a:extLst>
          </p:cNvPr>
          <p:cNvSpPr txBox="1"/>
          <p:nvPr/>
        </p:nvSpPr>
        <p:spPr>
          <a:xfrm>
            <a:off x="3276600" y="2238355"/>
            <a:ext cx="8563348" cy="4124206"/>
          </a:xfrm>
          <a:prstGeom prst="rect">
            <a:avLst/>
          </a:prstGeom>
          <a:noFill/>
        </p:spPr>
        <p:txBody>
          <a:bodyPr wrap="square" rtlCol="0">
            <a:spAutoFit/>
          </a:bodyPr>
          <a:lstStyle/>
          <a:p>
            <a:pPr algn="just" rtl="1">
              <a:lnSpc>
                <a:spcPct val="200000"/>
              </a:lnSpc>
            </a:pPr>
            <a:r>
              <a:rPr lang="ar-SA" b="1" dirty="0">
                <a:solidFill>
                  <a:srgbClr val="203E5F"/>
                </a:solidFill>
                <a:latin typeface="Alexandria" charset="0"/>
                <a:cs typeface="Alexandria" charset="0"/>
              </a:rPr>
              <a:t>طريقة التقييم المتبعة هي الاختبارات الأسبوعية والاختبار النهائي.</a:t>
            </a:r>
          </a:p>
          <a:p>
            <a:pPr algn="just" rtl="1">
              <a:lnSpc>
                <a:spcPct val="200000"/>
              </a:lnSpc>
            </a:pPr>
            <a:r>
              <a:rPr lang="ar-SA" b="1" dirty="0">
                <a:latin typeface="Alexandria" charset="0"/>
                <a:cs typeface="Alexandria" charset="0"/>
              </a:rPr>
              <a:t>أولاً: الاختبارات الأسبوعية:</a:t>
            </a:r>
          </a:p>
          <a:p>
            <a:pPr algn="just" rtl="1">
              <a:lnSpc>
                <a:spcPct val="200000"/>
              </a:lnSpc>
            </a:pPr>
            <a:r>
              <a:rPr lang="ar-SA" dirty="0">
                <a:latin typeface="Alexandria" charset="0"/>
                <a:cs typeface="Alexandria" charset="0"/>
              </a:rPr>
              <a:t>     - كل اختبار يتكون من </a:t>
            </a:r>
            <a:r>
              <a:rPr lang="ar-SA" b="1" dirty="0">
                <a:latin typeface="Alexandria" charset="0"/>
                <a:cs typeface="Alexandria" charset="0"/>
              </a:rPr>
              <a:t>(8) أسئلة </a:t>
            </a:r>
            <a:r>
              <a:rPr lang="ar-SA" dirty="0">
                <a:latin typeface="Alexandria" charset="0"/>
                <a:cs typeface="Alexandria" charset="0"/>
              </a:rPr>
              <a:t>لكل سؤال </a:t>
            </a:r>
            <a:r>
              <a:rPr lang="ar-SA" b="1" dirty="0">
                <a:latin typeface="Alexandria" charset="0"/>
                <a:cs typeface="Alexandria" charset="0"/>
              </a:rPr>
              <a:t>درجة واحدة </a:t>
            </a:r>
            <a:r>
              <a:rPr lang="ar-SA" dirty="0">
                <a:latin typeface="Alexandria" charset="0"/>
                <a:cs typeface="Alexandria" charset="0"/>
              </a:rPr>
              <a:t>في التقييم.</a:t>
            </a:r>
          </a:p>
          <a:p>
            <a:pPr algn="just" rtl="1">
              <a:lnSpc>
                <a:spcPct val="200000"/>
              </a:lnSpc>
            </a:pPr>
            <a:r>
              <a:rPr lang="ar-SA" dirty="0">
                <a:latin typeface="Alexandria" charset="0"/>
                <a:cs typeface="Alexandria" charset="0"/>
              </a:rPr>
              <a:t>     - مجموع درجات الاختبارات الأسبوعية النهائي يساوي </a:t>
            </a:r>
            <a:r>
              <a:rPr lang="ar-SA" dirty="0">
                <a:solidFill>
                  <a:srgbClr val="AC4140"/>
                </a:solidFill>
                <a:latin typeface="Alexandria" charset="0"/>
                <a:cs typeface="Alexandria" charset="0"/>
              </a:rPr>
              <a:t>(80 درجة)</a:t>
            </a:r>
          </a:p>
          <a:p>
            <a:pPr algn="just" rtl="1">
              <a:lnSpc>
                <a:spcPct val="200000"/>
              </a:lnSpc>
            </a:pPr>
            <a:endParaRPr lang="ar-SA" sz="500" dirty="0">
              <a:latin typeface="Alexandria" charset="0"/>
              <a:cs typeface="Alexandria" charset="0"/>
            </a:endParaRPr>
          </a:p>
          <a:p>
            <a:pPr algn="just" rtl="1">
              <a:lnSpc>
                <a:spcPct val="200000"/>
              </a:lnSpc>
            </a:pPr>
            <a:r>
              <a:rPr lang="ar-SA" b="1" dirty="0">
                <a:latin typeface="Alexandria" charset="0"/>
                <a:cs typeface="Alexandria" charset="0"/>
              </a:rPr>
              <a:t>ثانياً: الاختبار النهائي:</a:t>
            </a:r>
          </a:p>
          <a:p>
            <a:pPr algn="just" rtl="1">
              <a:lnSpc>
                <a:spcPct val="200000"/>
              </a:lnSpc>
            </a:pPr>
            <a:r>
              <a:rPr lang="ar-SA" dirty="0">
                <a:latin typeface="Alexandria" charset="0"/>
                <a:cs typeface="Alexandria" charset="0"/>
              </a:rPr>
              <a:t>     - يتكون من </a:t>
            </a:r>
            <a:r>
              <a:rPr lang="ar-SA" b="1" dirty="0">
                <a:latin typeface="Alexandria" charset="0"/>
                <a:cs typeface="Alexandria" charset="0"/>
              </a:rPr>
              <a:t>(20) سؤال </a:t>
            </a:r>
            <a:r>
              <a:rPr lang="ar-SA" dirty="0">
                <a:latin typeface="Alexandria" charset="0"/>
                <a:cs typeface="Alexandria" charset="0"/>
              </a:rPr>
              <a:t>لكل سؤال </a:t>
            </a:r>
            <a:r>
              <a:rPr lang="ar-SA" b="1" dirty="0">
                <a:latin typeface="Alexandria" charset="0"/>
                <a:cs typeface="Alexandria" charset="0"/>
              </a:rPr>
              <a:t>درجة واحدة </a:t>
            </a:r>
            <a:r>
              <a:rPr lang="ar-SA" dirty="0">
                <a:latin typeface="Alexandria" charset="0"/>
                <a:cs typeface="Alexandria" charset="0"/>
              </a:rPr>
              <a:t>في التقييم.</a:t>
            </a:r>
          </a:p>
          <a:p>
            <a:pPr algn="just" rtl="1">
              <a:lnSpc>
                <a:spcPct val="200000"/>
              </a:lnSpc>
            </a:pPr>
            <a:r>
              <a:rPr lang="ar-SA" dirty="0">
                <a:latin typeface="Alexandria" charset="0"/>
                <a:cs typeface="Alexandria" charset="0"/>
              </a:rPr>
              <a:t>     - مجموع درجات الاختبارت الأسبوعية + الاختبار النهائي تساوي </a:t>
            </a:r>
            <a:r>
              <a:rPr lang="ar-SA" dirty="0">
                <a:solidFill>
                  <a:srgbClr val="AC4140"/>
                </a:solidFill>
                <a:latin typeface="Alexandria" charset="0"/>
                <a:cs typeface="Alexandria" charset="0"/>
              </a:rPr>
              <a:t>(100) درجة</a:t>
            </a:r>
          </a:p>
        </p:txBody>
      </p:sp>
      <p:grpSp>
        <p:nvGrpSpPr>
          <p:cNvPr id="4" name="Group 3">
            <a:extLst>
              <a:ext uri="{FF2B5EF4-FFF2-40B4-BE49-F238E27FC236}">
                <a16:creationId xmlns:a16="http://schemas.microsoft.com/office/drawing/2014/main" id="{3181FCBA-9F3B-813F-1003-5FF98BA56C9E}"/>
              </a:ext>
            </a:extLst>
          </p:cNvPr>
          <p:cNvGrpSpPr/>
          <p:nvPr/>
        </p:nvGrpSpPr>
        <p:grpSpPr>
          <a:xfrm>
            <a:off x="10649348" y="1118335"/>
            <a:ext cx="1190600" cy="988453"/>
            <a:chOff x="3386537" y="1335074"/>
            <a:chExt cx="1190600" cy="988453"/>
          </a:xfrm>
        </p:grpSpPr>
        <p:sp>
          <p:nvSpPr>
            <p:cNvPr id="32" name="Rectangle 31">
              <a:extLst>
                <a:ext uri="{FF2B5EF4-FFF2-40B4-BE49-F238E27FC236}">
                  <a16:creationId xmlns:a16="http://schemas.microsoft.com/office/drawing/2014/main" id="{B43EEC9F-7BF5-5AB9-165C-70D4B98847D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B7D8815-11FC-EA9B-4D75-2D379284E1B2}"/>
                </a:ext>
              </a:extLst>
            </p:cNvPr>
            <p:cNvSpPr txBox="1"/>
            <p:nvPr/>
          </p:nvSpPr>
          <p:spPr>
            <a:xfrm>
              <a:off x="3549566" y="1480282"/>
              <a:ext cx="819100" cy="646331"/>
            </a:xfrm>
            <a:prstGeom prst="rect">
              <a:avLst/>
            </a:prstGeom>
            <a:noFill/>
          </p:spPr>
          <p:txBody>
            <a:bodyPr wrap="square" rtlCol="0">
              <a:spAutoFit/>
            </a:bodyPr>
            <a:lstStyle/>
            <a:p>
              <a:pPr algn="ctr" rtl="1"/>
              <a:r>
                <a:rPr lang="ar-SA" sz="3600" b="1" dirty="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grpSp>
      <p:pic>
        <p:nvPicPr>
          <p:cNvPr id="6" name="Graphic 21">
            <a:extLst>
              <a:ext uri="{FF2B5EF4-FFF2-40B4-BE49-F238E27FC236}">
                <a16:creationId xmlns:a16="http://schemas.microsoft.com/office/drawing/2014/main" id="{6D77FE64-48BD-EDCB-F8E8-978D0C2CB0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37506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31">
                                            <p:txEl>
                                              <p:pRg st="0" end="0"/>
                                            </p:txEl>
                                          </p:spTgt>
                                        </p:tgtEl>
                                        <p:attrNameLst>
                                          <p:attrName>style.visibility</p:attrName>
                                        </p:attrNameLst>
                                      </p:cBhvr>
                                      <p:to>
                                        <p:strVal val="visible"/>
                                      </p:to>
                                    </p:set>
                                    <p:animEffect transition="in" filter="fade">
                                      <p:cBhvr>
                                        <p:cTn id="17" dur="1000"/>
                                        <p:tgtEl>
                                          <p:spTgt spid="31">
                                            <p:txEl>
                                              <p:pRg st="0" end="0"/>
                                            </p:txEl>
                                          </p:spTgt>
                                        </p:tgtEl>
                                      </p:cBhvr>
                                    </p:animEffect>
                                    <p:anim calcmode="lin" valueType="num">
                                      <p:cBhvr>
                                        <p:cTn id="18" dur="1000" fill="hold"/>
                                        <p:tgtEl>
                                          <p:spTgt spid="31">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1">
                                            <p:txEl>
                                              <p:pRg st="1" end="1"/>
                                            </p:txEl>
                                          </p:spTgt>
                                        </p:tgtEl>
                                        <p:attrNameLst>
                                          <p:attrName>style.visibility</p:attrName>
                                        </p:attrNameLst>
                                      </p:cBhvr>
                                      <p:to>
                                        <p:strVal val="visible"/>
                                      </p:to>
                                    </p:set>
                                    <p:animEffect transition="in" filter="fade">
                                      <p:cBhvr>
                                        <p:cTn id="24" dur="1000"/>
                                        <p:tgtEl>
                                          <p:spTgt spid="31">
                                            <p:txEl>
                                              <p:pRg st="1" end="1"/>
                                            </p:txEl>
                                          </p:spTgt>
                                        </p:tgtEl>
                                      </p:cBhvr>
                                    </p:animEffect>
                                    <p:anim calcmode="lin" valueType="num">
                                      <p:cBhvr>
                                        <p:cTn id="25" dur="1000" fill="hold"/>
                                        <p:tgtEl>
                                          <p:spTgt spid="31">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3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1">
                                            <p:txEl>
                                              <p:pRg st="2" end="2"/>
                                            </p:txEl>
                                          </p:spTgt>
                                        </p:tgtEl>
                                        <p:attrNameLst>
                                          <p:attrName>style.visibility</p:attrName>
                                        </p:attrNameLst>
                                      </p:cBhvr>
                                      <p:to>
                                        <p:strVal val="visible"/>
                                      </p:to>
                                    </p:set>
                                    <p:animEffect transition="in" filter="fade">
                                      <p:cBhvr>
                                        <p:cTn id="31" dur="1000"/>
                                        <p:tgtEl>
                                          <p:spTgt spid="31">
                                            <p:txEl>
                                              <p:pRg st="2" end="2"/>
                                            </p:txEl>
                                          </p:spTgt>
                                        </p:tgtEl>
                                      </p:cBhvr>
                                    </p:animEffect>
                                    <p:anim calcmode="lin" valueType="num">
                                      <p:cBhvr>
                                        <p:cTn id="32" dur="10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33" dur="1000" fill="hold"/>
                                        <p:tgtEl>
                                          <p:spTgt spid="3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31">
                                            <p:txEl>
                                              <p:pRg st="3" end="3"/>
                                            </p:txEl>
                                          </p:spTgt>
                                        </p:tgtEl>
                                        <p:attrNameLst>
                                          <p:attrName>style.visibility</p:attrName>
                                        </p:attrNameLst>
                                      </p:cBhvr>
                                      <p:to>
                                        <p:strVal val="visible"/>
                                      </p:to>
                                    </p:set>
                                    <p:animEffect transition="in" filter="fade">
                                      <p:cBhvr>
                                        <p:cTn id="38" dur="1000"/>
                                        <p:tgtEl>
                                          <p:spTgt spid="31">
                                            <p:txEl>
                                              <p:pRg st="3" end="3"/>
                                            </p:txEl>
                                          </p:spTgt>
                                        </p:tgtEl>
                                      </p:cBhvr>
                                    </p:animEffect>
                                    <p:anim calcmode="lin" valueType="num">
                                      <p:cBhvr>
                                        <p:cTn id="39" dur="1000" fill="hold"/>
                                        <p:tgtEl>
                                          <p:spTgt spid="31">
                                            <p:txEl>
                                              <p:pRg st="3" end="3"/>
                                            </p:txEl>
                                          </p:spTgt>
                                        </p:tgtEl>
                                        <p:attrNameLst>
                                          <p:attrName>ppt_x</p:attrName>
                                        </p:attrNameLst>
                                      </p:cBhvr>
                                      <p:tavLst>
                                        <p:tav tm="0">
                                          <p:val>
                                            <p:strVal val="#ppt_x"/>
                                          </p:val>
                                        </p:tav>
                                        <p:tav tm="100000">
                                          <p:val>
                                            <p:strVal val="#ppt_x"/>
                                          </p:val>
                                        </p:tav>
                                      </p:tavLst>
                                    </p:anim>
                                    <p:anim calcmode="lin" valueType="num">
                                      <p:cBhvr>
                                        <p:cTn id="40" dur="1000" fill="hold"/>
                                        <p:tgtEl>
                                          <p:spTgt spid="3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31">
                                            <p:txEl>
                                              <p:pRg st="5" end="5"/>
                                            </p:txEl>
                                          </p:spTgt>
                                        </p:tgtEl>
                                        <p:attrNameLst>
                                          <p:attrName>style.visibility</p:attrName>
                                        </p:attrNameLst>
                                      </p:cBhvr>
                                      <p:to>
                                        <p:strVal val="visible"/>
                                      </p:to>
                                    </p:set>
                                    <p:animEffect transition="in" filter="fade">
                                      <p:cBhvr>
                                        <p:cTn id="45" dur="1000"/>
                                        <p:tgtEl>
                                          <p:spTgt spid="31">
                                            <p:txEl>
                                              <p:pRg st="5" end="5"/>
                                            </p:txEl>
                                          </p:spTgt>
                                        </p:tgtEl>
                                      </p:cBhvr>
                                    </p:animEffect>
                                    <p:anim calcmode="lin" valueType="num">
                                      <p:cBhvr>
                                        <p:cTn id="46" dur="1000" fill="hold"/>
                                        <p:tgtEl>
                                          <p:spTgt spid="31">
                                            <p:txEl>
                                              <p:pRg st="5" end="5"/>
                                            </p:txEl>
                                          </p:spTgt>
                                        </p:tgtEl>
                                        <p:attrNameLst>
                                          <p:attrName>ppt_x</p:attrName>
                                        </p:attrNameLst>
                                      </p:cBhvr>
                                      <p:tavLst>
                                        <p:tav tm="0">
                                          <p:val>
                                            <p:strVal val="#ppt_x"/>
                                          </p:val>
                                        </p:tav>
                                        <p:tav tm="100000">
                                          <p:val>
                                            <p:strVal val="#ppt_x"/>
                                          </p:val>
                                        </p:tav>
                                      </p:tavLst>
                                    </p:anim>
                                    <p:anim calcmode="lin" valueType="num">
                                      <p:cBhvr>
                                        <p:cTn id="47" dur="1000" fill="hold"/>
                                        <p:tgtEl>
                                          <p:spTgt spid="3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31">
                                            <p:txEl>
                                              <p:pRg st="6" end="6"/>
                                            </p:txEl>
                                          </p:spTgt>
                                        </p:tgtEl>
                                        <p:attrNameLst>
                                          <p:attrName>style.visibility</p:attrName>
                                        </p:attrNameLst>
                                      </p:cBhvr>
                                      <p:to>
                                        <p:strVal val="visible"/>
                                      </p:to>
                                    </p:set>
                                    <p:animEffect transition="in" filter="fade">
                                      <p:cBhvr>
                                        <p:cTn id="52" dur="1000"/>
                                        <p:tgtEl>
                                          <p:spTgt spid="31">
                                            <p:txEl>
                                              <p:pRg st="6" end="6"/>
                                            </p:txEl>
                                          </p:spTgt>
                                        </p:tgtEl>
                                      </p:cBhvr>
                                    </p:animEffect>
                                    <p:anim calcmode="lin" valueType="num">
                                      <p:cBhvr>
                                        <p:cTn id="53" dur="1000" fill="hold"/>
                                        <p:tgtEl>
                                          <p:spTgt spid="31">
                                            <p:txEl>
                                              <p:pRg st="6" end="6"/>
                                            </p:txEl>
                                          </p:spTgt>
                                        </p:tgtEl>
                                        <p:attrNameLst>
                                          <p:attrName>ppt_x</p:attrName>
                                        </p:attrNameLst>
                                      </p:cBhvr>
                                      <p:tavLst>
                                        <p:tav tm="0">
                                          <p:val>
                                            <p:strVal val="#ppt_x"/>
                                          </p:val>
                                        </p:tav>
                                        <p:tav tm="100000">
                                          <p:val>
                                            <p:strVal val="#ppt_x"/>
                                          </p:val>
                                        </p:tav>
                                      </p:tavLst>
                                    </p:anim>
                                    <p:anim calcmode="lin" valueType="num">
                                      <p:cBhvr>
                                        <p:cTn id="54" dur="1000" fill="hold"/>
                                        <p:tgtEl>
                                          <p:spTgt spid="31">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31">
                                            <p:txEl>
                                              <p:pRg st="7" end="7"/>
                                            </p:txEl>
                                          </p:spTgt>
                                        </p:tgtEl>
                                        <p:attrNameLst>
                                          <p:attrName>style.visibility</p:attrName>
                                        </p:attrNameLst>
                                      </p:cBhvr>
                                      <p:to>
                                        <p:strVal val="visible"/>
                                      </p:to>
                                    </p:set>
                                    <p:animEffect transition="in" filter="fade">
                                      <p:cBhvr>
                                        <p:cTn id="59" dur="1000"/>
                                        <p:tgtEl>
                                          <p:spTgt spid="31">
                                            <p:txEl>
                                              <p:pRg st="7" end="7"/>
                                            </p:txEl>
                                          </p:spTgt>
                                        </p:tgtEl>
                                      </p:cBhvr>
                                    </p:animEffect>
                                    <p:anim calcmode="lin" valueType="num">
                                      <p:cBhvr>
                                        <p:cTn id="60" dur="1000" fill="hold"/>
                                        <p:tgtEl>
                                          <p:spTgt spid="31">
                                            <p:txEl>
                                              <p:pRg st="7" end="7"/>
                                            </p:txEl>
                                          </p:spTgt>
                                        </p:tgtEl>
                                        <p:attrNameLst>
                                          <p:attrName>ppt_x</p:attrName>
                                        </p:attrNameLst>
                                      </p:cBhvr>
                                      <p:tavLst>
                                        <p:tav tm="0">
                                          <p:val>
                                            <p:strVal val="#ppt_x"/>
                                          </p:val>
                                        </p:tav>
                                        <p:tav tm="100000">
                                          <p:val>
                                            <p:strVal val="#ppt_x"/>
                                          </p:val>
                                        </p:tav>
                                      </p:tavLst>
                                    </p:anim>
                                    <p:anim calcmode="lin" valueType="num">
                                      <p:cBhvr>
                                        <p:cTn id="61" dur="1000" fill="hold"/>
                                        <p:tgtEl>
                                          <p:spTgt spid="31">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774D1-0EBD-C4BD-A2F3-20E89333729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29A6154-2063-314C-4CB4-E9DC6866C2F8}"/>
              </a:ext>
            </a:extLst>
          </p:cNvPr>
          <p:cNvSpPr/>
          <p:nvPr/>
        </p:nvSpPr>
        <p:spPr>
          <a:xfrm>
            <a:off x="415636" y="1514254"/>
            <a:ext cx="11360728" cy="47248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B7A184B0-A0E0-7612-B3EE-0F06B2B16CB7}"/>
              </a:ext>
            </a:extLst>
          </p:cNvPr>
          <p:cNvSpPr/>
          <p:nvPr/>
        </p:nvSpPr>
        <p:spPr>
          <a:xfrm>
            <a:off x="643760" y="2974849"/>
            <a:ext cx="10764061" cy="2986908"/>
          </a:xfrm>
          <a:prstGeom prst="rect">
            <a:avLst/>
          </a:prstGeom>
        </p:spPr>
        <p:txBody>
          <a:bodyPr wrap="square">
            <a:spAutoFit/>
          </a:bodyPr>
          <a:lstStyle/>
          <a:p>
            <a:pPr algn="just" rtl="1">
              <a:lnSpc>
                <a:spcPct val="120000"/>
              </a:lnSpc>
            </a:pPr>
            <a:r>
              <a:rPr lang="ar-SA" sz="1600" dirty="0">
                <a:solidFill>
                  <a:schemeClr val="tx2"/>
                </a:solidFill>
                <a:latin typeface="Alexandria" charset="0"/>
                <a:cs typeface="Alexandria" charset="0"/>
              </a:rPr>
              <a:t>(1) </a:t>
            </a:r>
            <a:r>
              <a:rPr lang="ar-SA" sz="1600" dirty="0">
                <a:solidFill>
                  <a:srgbClr val="AC4140"/>
                </a:solidFill>
                <a:latin typeface="Alexandria" charset="0"/>
                <a:cs typeface="Alexandria" charset="0"/>
              </a:rPr>
              <a:t>صحافة الموبايل</a:t>
            </a:r>
            <a:r>
              <a:rPr lang="ar-SA" sz="1600" dirty="0">
                <a:solidFill>
                  <a:schemeClr val="tx2"/>
                </a:solidFill>
                <a:latin typeface="Alexandria" charset="0"/>
                <a:cs typeface="Alexandria" charset="0"/>
              </a:rPr>
              <a:t>، إصدار رقمي من منصة التعليم الإلكتروني لشبكة الجزيرة الإعلامية.</a:t>
            </a:r>
          </a:p>
          <a:p>
            <a:pPr algn="just" rtl="1">
              <a:lnSpc>
                <a:spcPct val="120000"/>
              </a:lnSpc>
            </a:pPr>
            <a:endParaRPr lang="ar-SA" sz="1000" dirty="0">
              <a:solidFill>
                <a:srgbClr val="1C212E"/>
              </a:solidFill>
              <a:latin typeface="Alexandria" charset="0"/>
              <a:cs typeface="Alexandria" charset="0"/>
            </a:endParaRPr>
          </a:p>
          <a:p>
            <a:pPr algn="just" rtl="1">
              <a:lnSpc>
                <a:spcPct val="120000"/>
              </a:lnSpc>
            </a:pPr>
            <a:r>
              <a:rPr lang="ar-SA" sz="1600" dirty="0">
                <a:solidFill>
                  <a:srgbClr val="1C212E"/>
                </a:solidFill>
                <a:latin typeface="Alexandria" charset="0"/>
                <a:cs typeface="Alexandria" charset="0"/>
              </a:rPr>
              <a:t>(2) </a:t>
            </a:r>
            <a:r>
              <a:rPr lang="ar-SA" sz="1600" dirty="0">
                <a:solidFill>
                  <a:srgbClr val="AC4140"/>
                </a:solidFill>
                <a:latin typeface="Alexandria" charset="0"/>
                <a:cs typeface="Alexandria" charset="0"/>
              </a:rPr>
              <a:t>صحافة الموبايل (الموجو)</a:t>
            </a:r>
            <a:r>
              <a:rPr lang="ar-SA" sz="1600" dirty="0">
                <a:solidFill>
                  <a:srgbClr val="1C212E"/>
                </a:solidFill>
                <a:latin typeface="Alexandria" charset="0"/>
                <a:cs typeface="Alexandria" charset="0"/>
              </a:rPr>
              <a:t>، </a:t>
            </a:r>
            <a:r>
              <a:rPr lang="ar-SA" sz="1600" dirty="0">
                <a:solidFill>
                  <a:srgbClr val="AC4140"/>
                </a:solidFill>
                <a:latin typeface="Alexandria" charset="0"/>
                <a:cs typeface="Alexandria" charset="0"/>
              </a:rPr>
              <a:t>خواصها الشكلية وامكانياتها التقنية</a:t>
            </a:r>
            <a:r>
              <a:rPr lang="ar-SA" sz="1600" dirty="0">
                <a:solidFill>
                  <a:srgbClr val="1C212E"/>
                </a:solidFill>
                <a:latin typeface="Alexandria" charset="0"/>
                <a:cs typeface="Alexandria" charset="0"/>
              </a:rPr>
              <a:t>، أ.م.د بشرى داود السنجري، كلية الإعلام، جامعة بغداد، الناشر: دار الكتاب الجامعي – دولة الامارات العربية المتحدة – الجمهورية اللبنانية، 2019م.</a:t>
            </a:r>
          </a:p>
          <a:p>
            <a:pPr algn="just" rtl="1">
              <a:lnSpc>
                <a:spcPct val="120000"/>
              </a:lnSpc>
            </a:pPr>
            <a:endParaRPr lang="ar-SA" sz="1000" dirty="0">
              <a:solidFill>
                <a:srgbClr val="203E5F"/>
              </a:solidFill>
              <a:latin typeface="Alexandria" charset="0"/>
              <a:cs typeface="Alexandria" charset="0"/>
            </a:endParaRPr>
          </a:p>
          <a:p>
            <a:pPr algn="just" rtl="1">
              <a:lnSpc>
                <a:spcPct val="120000"/>
              </a:lnSpc>
            </a:pPr>
            <a:r>
              <a:rPr lang="ar-SA" sz="1600" dirty="0">
                <a:solidFill>
                  <a:srgbClr val="203E5F"/>
                </a:solidFill>
                <a:latin typeface="Alexandria" charset="0"/>
                <a:cs typeface="Alexandria" charset="0"/>
              </a:rPr>
              <a:t>(3)‎ </a:t>
            </a:r>
            <a:r>
              <a:rPr lang="ar-SA" sz="1600" dirty="0">
                <a:solidFill>
                  <a:srgbClr val="AC4140"/>
                </a:solidFill>
                <a:latin typeface="Alexandria" charset="0"/>
                <a:cs typeface="Alexandria" charset="0"/>
              </a:rPr>
              <a:t>صحافة الموبايل، أدوات بسيطة تدخلك عالم الصحافة</a:t>
            </a:r>
            <a:r>
              <a:rPr lang="ar-SA" sz="1600" dirty="0">
                <a:solidFill>
                  <a:srgbClr val="203E5F"/>
                </a:solidFill>
                <a:latin typeface="Alexandria" charset="0"/>
                <a:cs typeface="Alexandria" charset="0"/>
              </a:rPr>
              <a:t>، الناشر : مخبر الدراسات النفسية والاجتماعية، جامعة محمد خيضر بسكرة، الطبعة الأولى، 2018م.</a:t>
            </a:r>
          </a:p>
          <a:p>
            <a:pPr algn="just" rtl="1">
              <a:lnSpc>
                <a:spcPct val="120000"/>
              </a:lnSpc>
            </a:pPr>
            <a:endParaRPr lang="ar-SA" sz="1000" dirty="0">
              <a:solidFill>
                <a:srgbClr val="203E5F"/>
              </a:solidFill>
              <a:latin typeface="Alexandria" charset="0"/>
              <a:cs typeface="Alexandria" charset="0"/>
            </a:endParaRPr>
          </a:p>
          <a:p>
            <a:pPr algn="just" rtl="1">
              <a:lnSpc>
                <a:spcPct val="120000"/>
              </a:lnSpc>
            </a:pPr>
            <a:r>
              <a:rPr lang="ar-SA" sz="1600" dirty="0">
                <a:solidFill>
                  <a:srgbClr val="1C212E"/>
                </a:solidFill>
                <a:latin typeface="Alexandria" charset="0"/>
                <a:cs typeface="Alexandria" charset="0"/>
              </a:rPr>
              <a:t>(4) </a:t>
            </a:r>
            <a:r>
              <a:rPr lang="ar-SA" sz="1600" dirty="0">
                <a:solidFill>
                  <a:srgbClr val="AC4140"/>
                </a:solidFill>
                <a:latin typeface="Alexandria" charset="0"/>
                <a:cs typeface="Alexandria" charset="0"/>
              </a:rPr>
              <a:t>صحافة الموبايل وصناعة المحتوى الإعلامي من الهواية إلى الاحتراف</a:t>
            </a:r>
            <a:r>
              <a:rPr lang="ar-SA" sz="1600" dirty="0">
                <a:solidFill>
                  <a:srgbClr val="1C212E"/>
                </a:solidFill>
                <a:latin typeface="Alexandria" charset="0"/>
                <a:cs typeface="Alexandria" charset="0"/>
              </a:rPr>
              <a:t>،  رمزي جاب الله، مجلة العلوم الاجتماعية والانسانية، جامعة باتنة، المجلد (23) العدد (02) 2022م.</a:t>
            </a:r>
          </a:p>
          <a:p>
            <a:pPr algn="just" rtl="1">
              <a:lnSpc>
                <a:spcPct val="120000"/>
              </a:lnSpc>
            </a:pPr>
            <a:endParaRPr lang="ar-SA" sz="1600" dirty="0">
              <a:latin typeface="Alexandria" charset="0"/>
              <a:cs typeface="Alexandria" charset="0"/>
            </a:endParaRPr>
          </a:p>
        </p:txBody>
      </p:sp>
      <p:sp>
        <p:nvSpPr>
          <p:cNvPr id="7" name="Rectangle 6">
            <a:extLst>
              <a:ext uri="{FF2B5EF4-FFF2-40B4-BE49-F238E27FC236}">
                <a16:creationId xmlns:a16="http://schemas.microsoft.com/office/drawing/2014/main" id="{E358D801-7633-36E7-8559-95F5D825B6A8}"/>
              </a:ext>
            </a:extLst>
          </p:cNvPr>
          <p:cNvSpPr/>
          <p:nvPr/>
        </p:nvSpPr>
        <p:spPr>
          <a:xfrm>
            <a:off x="845065" y="2142425"/>
            <a:ext cx="10131472" cy="660117"/>
          </a:xfrm>
          <a:prstGeom prst="rect">
            <a:avLst/>
          </a:prstGeom>
        </p:spPr>
        <p:txBody>
          <a:bodyPr wrap="square">
            <a:spAutoFit/>
          </a:bodyPr>
          <a:lstStyle/>
          <a:p>
            <a:pPr algn="just" rtl="1">
              <a:lnSpc>
                <a:spcPct val="120000"/>
              </a:lnSpc>
            </a:pPr>
            <a:r>
              <a:rPr lang="ar-SA" sz="1600" dirty="0">
                <a:latin typeface="Alexandria" charset="0"/>
                <a:cs typeface="Alexandria" charset="0"/>
              </a:rPr>
              <a:t>قائمة بمجموعة من المراجع التي يمكن للطالب الرجوع إليها </a:t>
            </a:r>
            <a:r>
              <a:rPr lang="ar-SA" sz="1600" dirty="0">
                <a:solidFill>
                  <a:srgbClr val="AC4140"/>
                </a:solidFill>
                <a:latin typeface="Alexandria" charset="0"/>
                <a:cs typeface="Alexandria" charset="0"/>
              </a:rPr>
              <a:t>لمزيد من المعلومات حول موضوعات المقرر</a:t>
            </a:r>
            <a:r>
              <a:rPr lang="ar-SA" sz="1600" dirty="0">
                <a:latin typeface="Alexandria" charset="0"/>
                <a:cs typeface="Alexandria" charset="0"/>
              </a:rPr>
              <a:t>، ولمزيد من الاطلاع والالمام بتفاصيل أكثر، وهذه المراجع هي:</a:t>
            </a:r>
          </a:p>
        </p:txBody>
      </p:sp>
      <p:sp>
        <p:nvSpPr>
          <p:cNvPr id="17" name="TextBox 16">
            <a:extLst>
              <a:ext uri="{FF2B5EF4-FFF2-40B4-BE49-F238E27FC236}">
                <a16:creationId xmlns:a16="http://schemas.microsoft.com/office/drawing/2014/main" id="{44D469E9-E1BA-5507-A7B8-CF5CF7970D5B}"/>
              </a:ext>
            </a:extLst>
          </p:cNvPr>
          <p:cNvSpPr txBox="1"/>
          <p:nvPr/>
        </p:nvSpPr>
        <p:spPr>
          <a:xfrm>
            <a:off x="6470452" y="925681"/>
            <a:ext cx="4113898" cy="46037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مراجع المقرر</a:t>
            </a:r>
            <a:endParaRPr lang="en-US" sz="2400" b="1" dirty="0">
              <a:solidFill>
                <a:srgbClr val="203E5F"/>
              </a:solidFill>
              <a:latin typeface="Alexandria" charset="0"/>
              <a:cs typeface="Alexandria" charset="0"/>
            </a:endParaRPr>
          </a:p>
        </p:txBody>
      </p:sp>
      <p:sp>
        <p:nvSpPr>
          <p:cNvPr id="18" name="Rectangle 17">
            <a:extLst>
              <a:ext uri="{FF2B5EF4-FFF2-40B4-BE49-F238E27FC236}">
                <a16:creationId xmlns:a16="http://schemas.microsoft.com/office/drawing/2014/main" id="{4CE060DD-8D23-E9B0-E6CB-6487D647CA90}"/>
              </a:ext>
            </a:extLst>
          </p:cNvPr>
          <p:cNvSpPr/>
          <p:nvPr/>
        </p:nvSpPr>
        <p:spPr>
          <a:xfrm>
            <a:off x="10585764" y="7825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08734A4F-53BD-FD3D-A805-93107EAA1E7C}"/>
              </a:ext>
            </a:extLst>
          </p:cNvPr>
          <p:cNvSpPr txBox="1"/>
          <p:nvPr/>
        </p:nvSpPr>
        <p:spPr>
          <a:xfrm>
            <a:off x="10770807" y="949002"/>
            <a:ext cx="819100" cy="645160"/>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pic>
        <p:nvPicPr>
          <p:cNvPr id="8" name="Graphic 21">
            <a:extLst>
              <a:ext uri="{FF2B5EF4-FFF2-40B4-BE49-F238E27FC236}">
                <a16:creationId xmlns:a16="http://schemas.microsoft.com/office/drawing/2014/main" id="{77AFA6EA-016E-4C95-3409-98FA28A49A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3" name="Google Shape;6301;p53">
            <a:extLst>
              <a:ext uri="{FF2B5EF4-FFF2-40B4-BE49-F238E27FC236}">
                <a16:creationId xmlns:a16="http://schemas.microsoft.com/office/drawing/2014/main" id="{A81EBA2E-0274-DF9F-000E-6148D117D43D}"/>
              </a:ext>
            </a:extLst>
          </p:cNvPr>
          <p:cNvGrpSpPr/>
          <p:nvPr/>
        </p:nvGrpSpPr>
        <p:grpSpPr>
          <a:xfrm>
            <a:off x="11084516" y="2280019"/>
            <a:ext cx="370764" cy="445375"/>
            <a:chOff x="-35814600" y="3202075"/>
            <a:chExt cx="242625" cy="291450"/>
          </a:xfrm>
        </p:grpSpPr>
        <p:sp>
          <p:nvSpPr>
            <p:cNvPr id="4" name="Google Shape;6302;p53">
              <a:extLst>
                <a:ext uri="{FF2B5EF4-FFF2-40B4-BE49-F238E27FC236}">
                  <a16:creationId xmlns:a16="http://schemas.microsoft.com/office/drawing/2014/main" id="{5FE46035-5545-37C9-383C-5FCD61AC3E3F}"/>
                </a:ext>
              </a:extLst>
            </p:cNvPr>
            <p:cNvSpPr/>
            <p:nvPr/>
          </p:nvSpPr>
          <p:spPr>
            <a:xfrm>
              <a:off x="-35814600" y="3202075"/>
              <a:ext cx="51225" cy="202450"/>
            </a:xfrm>
            <a:custGeom>
              <a:avLst/>
              <a:gdLst/>
              <a:ahLst/>
              <a:cxnLst/>
              <a:rect l="l" t="t" r="r" b="b"/>
              <a:pathLst>
                <a:path w="2049" h="8098" extrusionOk="0">
                  <a:moveTo>
                    <a:pt x="1702" y="0"/>
                  </a:moveTo>
                  <a:cubicBezTo>
                    <a:pt x="757" y="0"/>
                    <a:pt x="1" y="788"/>
                    <a:pt x="1" y="1733"/>
                  </a:cubicBezTo>
                  <a:lnTo>
                    <a:pt x="1" y="8097"/>
                  </a:lnTo>
                  <a:cubicBezTo>
                    <a:pt x="348" y="7782"/>
                    <a:pt x="820" y="7562"/>
                    <a:pt x="1387" y="7562"/>
                  </a:cubicBezTo>
                  <a:lnTo>
                    <a:pt x="2049" y="7562"/>
                  </a:lnTo>
                  <a:lnTo>
                    <a:pt x="2049"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6303;p53">
              <a:extLst>
                <a:ext uri="{FF2B5EF4-FFF2-40B4-BE49-F238E27FC236}">
                  <a16:creationId xmlns:a16="http://schemas.microsoft.com/office/drawing/2014/main" id="{3370103E-C371-E836-B629-08B253C0979A}"/>
                </a:ext>
              </a:extLst>
            </p:cNvPr>
            <p:cNvSpPr/>
            <p:nvPr/>
          </p:nvSpPr>
          <p:spPr>
            <a:xfrm>
              <a:off x="-35814600" y="3407650"/>
              <a:ext cx="242625" cy="68550"/>
            </a:xfrm>
            <a:custGeom>
              <a:avLst/>
              <a:gdLst/>
              <a:ahLst/>
              <a:cxnLst/>
              <a:rect l="l" t="t" r="r" b="b"/>
              <a:pathLst>
                <a:path w="9705" h="2742" extrusionOk="0">
                  <a:moveTo>
                    <a:pt x="1387" y="0"/>
                  </a:moveTo>
                  <a:cubicBezTo>
                    <a:pt x="631" y="0"/>
                    <a:pt x="1" y="630"/>
                    <a:pt x="1" y="1386"/>
                  </a:cubicBezTo>
                  <a:cubicBezTo>
                    <a:pt x="1" y="2111"/>
                    <a:pt x="600" y="2741"/>
                    <a:pt x="1356" y="2741"/>
                  </a:cubicBezTo>
                  <a:lnTo>
                    <a:pt x="4758" y="2741"/>
                  </a:lnTo>
                  <a:lnTo>
                    <a:pt x="4758" y="1733"/>
                  </a:lnTo>
                  <a:lnTo>
                    <a:pt x="1702" y="1733"/>
                  </a:lnTo>
                  <a:cubicBezTo>
                    <a:pt x="1513" y="1733"/>
                    <a:pt x="1356" y="1575"/>
                    <a:pt x="1356" y="1355"/>
                  </a:cubicBezTo>
                  <a:cubicBezTo>
                    <a:pt x="1356" y="1166"/>
                    <a:pt x="1513" y="1008"/>
                    <a:pt x="1702" y="1008"/>
                  </a:cubicBezTo>
                  <a:lnTo>
                    <a:pt x="9232" y="1008"/>
                  </a:lnTo>
                  <a:cubicBezTo>
                    <a:pt x="9263" y="851"/>
                    <a:pt x="9326" y="662"/>
                    <a:pt x="9452" y="536"/>
                  </a:cubicBezTo>
                  <a:cubicBezTo>
                    <a:pt x="9704" y="221"/>
                    <a:pt x="9484" y="0"/>
                    <a:pt x="926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304;p53">
              <a:extLst>
                <a:ext uri="{FF2B5EF4-FFF2-40B4-BE49-F238E27FC236}">
                  <a16:creationId xmlns:a16="http://schemas.microsoft.com/office/drawing/2014/main" id="{9C31E4B3-5B89-3ACB-58A7-57912946ACA4}"/>
                </a:ext>
              </a:extLst>
            </p:cNvPr>
            <p:cNvSpPr/>
            <p:nvPr/>
          </p:nvSpPr>
          <p:spPr>
            <a:xfrm>
              <a:off x="-35627125" y="3450950"/>
              <a:ext cx="55150" cy="25250"/>
            </a:xfrm>
            <a:custGeom>
              <a:avLst/>
              <a:gdLst/>
              <a:ahLst/>
              <a:cxnLst/>
              <a:rect l="l" t="t" r="r" b="b"/>
              <a:pathLst>
                <a:path w="2206" h="1010" extrusionOk="0">
                  <a:moveTo>
                    <a:pt x="0" y="1"/>
                  </a:moveTo>
                  <a:lnTo>
                    <a:pt x="0" y="1009"/>
                  </a:lnTo>
                  <a:lnTo>
                    <a:pt x="1670" y="1009"/>
                  </a:lnTo>
                  <a:cubicBezTo>
                    <a:pt x="1953" y="1009"/>
                    <a:pt x="2205" y="788"/>
                    <a:pt x="1953" y="505"/>
                  </a:cubicBezTo>
                  <a:cubicBezTo>
                    <a:pt x="1827" y="347"/>
                    <a:pt x="1764" y="190"/>
                    <a:pt x="167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305;p53">
              <a:extLst>
                <a:ext uri="{FF2B5EF4-FFF2-40B4-BE49-F238E27FC236}">
                  <a16:creationId xmlns:a16="http://schemas.microsoft.com/office/drawing/2014/main" id="{A3CA5EEA-05C9-200B-8403-6E637B3E5CB7}"/>
                </a:ext>
              </a:extLst>
            </p:cNvPr>
            <p:cNvSpPr/>
            <p:nvPr/>
          </p:nvSpPr>
          <p:spPr>
            <a:xfrm>
              <a:off x="-35703525" y="3305250"/>
              <a:ext cx="84300" cy="34675"/>
            </a:xfrm>
            <a:custGeom>
              <a:avLst/>
              <a:gdLst/>
              <a:ahLst/>
              <a:cxnLst/>
              <a:rect l="l" t="t" r="r" b="b"/>
              <a:pathLst>
                <a:path w="3372" h="1387" extrusionOk="0">
                  <a:moveTo>
                    <a:pt x="1701" y="0"/>
                  </a:moveTo>
                  <a:cubicBezTo>
                    <a:pt x="882" y="0"/>
                    <a:pt x="221" y="599"/>
                    <a:pt x="0" y="1387"/>
                  </a:cubicBezTo>
                  <a:lnTo>
                    <a:pt x="3371" y="1387"/>
                  </a:lnTo>
                  <a:cubicBezTo>
                    <a:pt x="3214" y="599"/>
                    <a:pt x="2521" y="0"/>
                    <a:pt x="170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306;p53">
              <a:extLst>
                <a:ext uri="{FF2B5EF4-FFF2-40B4-BE49-F238E27FC236}">
                  <a16:creationId xmlns:a16="http://schemas.microsoft.com/office/drawing/2014/main" id="{46B8CD0D-9857-8C9B-FD29-6FD26ACD19B8}"/>
                </a:ext>
              </a:extLst>
            </p:cNvPr>
            <p:cNvSpPr/>
            <p:nvPr/>
          </p:nvSpPr>
          <p:spPr>
            <a:xfrm>
              <a:off x="-35677550" y="3254050"/>
              <a:ext cx="33100" cy="33100"/>
            </a:xfrm>
            <a:custGeom>
              <a:avLst/>
              <a:gdLst/>
              <a:ahLst/>
              <a:cxnLst/>
              <a:rect l="l" t="t" r="r" b="b"/>
              <a:pathLst>
                <a:path w="1324" h="1324" extrusionOk="0">
                  <a:moveTo>
                    <a:pt x="662" y="1"/>
                  </a:moveTo>
                  <a:cubicBezTo>
                    <a:pt x="316" y="1"/>
                    <a:pt x="1" y="284"/>
                    <a:pt x="1" y="662"/>
                  </a:cubicBezTo>
                  <a:cubicBezTo>
                    <a:pt x="1" y="1040"/>
                    <a:pt x="316" y="1324"/>
                    <a:pt x="662" y="1324"/>
                  </a:cubicBezTo>
                  <a:cubicBezTo>
                    <a:pt x="1040" y="1324"/>
                    <a:pt x="1324" y="1040"/>
                    <a:pt x="1324" y="662"/>
                  </a:cubicBezTo>
                  <a:cubicBezTo>
                    <a:pt x="1324" y="284"/>
                    <a:pt x="1040" y="1"/>
                    <a:pt x="66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307;p53">
              <a:extLst>
                <a:ext uri="{FF2B5EF4-FFF2-40B4-BE49-F238E27FC236}">
                  <a16:creationId xmlns:a16="http://schemas.microsoft.com/office/drawing/2014/main" id="{A255F812-3A42-19E6-16CB-36768C4F7FF2}"/>
                </a:ext>
              </a:extLst>
            </p:cNvPr>
            <p:cNvSpPr/>
            <p:nvPr/>
          </p:nvSpPr>
          <p:spPr>
            <a:xfrm>
              <a:off x="-35746850" y="3202075"/>
              <a:ext cx="171725" cy="189050"/>
            </a:xfrm>
            <a:custGeom>
              <a:avLst/>
              <a:gdLst/>
              <a:ahLst/>
              <a:cxnLst/>
              <a:rect l="l" t="t" r="r" b="b"/>
              <a:pathLst>
                <a:path w="6869" h="7562" extrusionOk="0">
                  <a:moveTo>
                    <a:pt x="3434" y="1355"/>
                  </a:moveTo>
                  <a:cubicBezTo>
                    <a:pt x="4191" y="1355"/>
                    <a:pt x="4821" y="1985"/>
                    <a:pt x="4821" y="2741"/>
                  </a:cubicBezTo>
                  <a:cubicBezTo>
                    <a:pt x="4821" y="3088"/>
                    <a:pt x="4663" y="3403"/>
                    <a:pt x="4474" y="3655"/>
                  </a:cubicBezTo>
                  <a:cubicBezTo>
                    <a:pt x="5293" y="4033"/>
                    <a:pt x="5829" y="4852"/>
                    <a:pt x="5829" y="5829"/>
                  </a:cubicBezTo>
                  <a:cubicBezTo>
                    <a:pt x="5829" y="6018"/>
                    <a:pt x="5671" y="6175"/>
                    <a:pt x="5482" y="6175"/>
                  </a:cubicBezTo>
                  <a:lnTo>
                    <a:pt x="1387" y="6175"/>
                  </a:lnTo>
                  <a:cubicBezTo>
                    <a:pt x="1198" y="6175"/>
                    <a:pt x="1040" y="6018"/>
                    <a:pt x="1040" y="5829"/>
                  </a:cubicBezTo>
                  <a:cubicBezTo>
                    <a:pt x="1040" y="4852"/>
                    <a:pt x="1576" y="4033"/>
                    <a:pt x="2426" y="3655"/>
                  </a:cubicBezTo>
                  <a:cubicBezTo>
                    <a:pt x="2174" y="3403"/>
                    <a:pt x="2048" y="3088"/>
                    <a:pt x="2048" y="2741"/>
                  </a:cubicBezTo>
                  <a:cubicBezTo>
                    <a:pt x="2048" y="1985"/>
                    <a:pt x="2678" y="1355"/>
                    <a:pt x="3434" y="1355"/>
                  </a:cubicBezTo>
                  <a:close/>
                  <a:moveTo>
                    <a:pt x="0" y="0"/>
                  </a:moveTo>
                  <a:lnTo>
                    <a:pt x="0" y="7562"/>
                  </a:lnTo>
                  <a:lnTo>
                    <a:pt x="6868" y="7562"/>
                  </a:lnTo>
                  <a:lnTo>
                    <a:pt x="6868" y="1009"/>
                  </a:lnTo>
                  <a:cubicBezTo>
                    <a:pt x="6868" y="473"/>
                    <a:pt x="6396"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6308;p53">
              <a:extLst>
                <a:ext uri="{FF2B5EF4-FFF2-40B4-BE49-F238E27FC236}">
                  <a16:creationId xmlns:a16="http://schemas.microsoft.com/office/drawing/2014/main" id="{11697F1F-E4F1-B455-25C6-A9D5876A36A1}"/>
                </a:ext>
              </a:extLst>
            </p:cNvPr>
            <p:cNvSpPr/>
            <p:nvPr/>
          </p:nvSpPr>
          <p:spPr>
            <a:xfrm>
              <a:off x="-35677550" y="3450950"/>
              <a:ext cx="34675" cy="42575"/>
            </a:xfrm>
            <a:custGeom>
              <a:avLst/>
              <a:gdLst/>
              <a:ahLst/>
              <a:cxnLst/>
              <a:rect l="l" t="t" r="r" b="b"/>
              <a:pathLst>
                <a:path w="1387" h="1703" extrusionOk="0">
                  <a:moveTo>
                    <a:pt x="1" y="1"/>
                  </a:moveTo>
                  <a:lnTo>
                    <a:pt x="1" y="1702"/>
                  </a:lnTo>
                  <a:lnTo>
                    <a:pt x="505" y="1387"/>
                  </a:lnTo>
                  <a:cubicBezTo>
                    <a:pt x="536" y="1324"/>
                    <a:pt x="631" y="1324"/>
                    <a:pt x="694" y="1324"/>
                  </a:cubicBezTo>
                  <a:cubicBezTo>
                    <a:pt x="711" y="1316"/>
                    <a:pt x="725" y="1312"/>
                    <a:pt x="739" y="1312"/>
                  </a:cubicBezTo>
                  <a:cubicBezTo>
                    <a:pt x="776" y="1312"/>
                    <a:pt x="805" y="1341"/>
                    <a:pt x="851" y="1387"/>
                  </a:cubicBezTo>
                  <a:lnTo>
                    <a:pt x="1387" y="1702"/>
                  </a:lnTo>
                  <a:lnTo>
                    <a:pt x="138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 name="Rectangle 4">
            <a:extLst>
              <a:ext uri="{FF2B5EF4-FFF2-40B4-BE49-F238E27FC236}">
                <a16:creationId xmlns:a16="http://schemas.microsoft.com/office/drawing/2014/main" id="{51193C08-67E0-1B04-0C89-88245A7D201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40705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up)">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6">
                                            <p:txEl>
                                              <p:pRg st="0" end="0"/>
                                            </p:txEl>
                                          </p:spTgt>
                                        </p:tgtEl>
                                        <p:attrNameLst>
                                          <p:attrName>style.visibility</p:attrName>
                                        </p:attrNameLst>
                                      </p:cBhvr>
                                      <p:to>
                                        <p:strVal val="visible"/>
                                      </p:to>
                                    </p:set>
                                    <p:animEffect transition="in" filter="fade">
                                      <p:cBhvr>
                                        <p:cTn id="33" dur="500"/>
                                        <p:tgtEl>
                                          <p:spTgt spid="6">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6">
                                            <p:txEl>
                                              <p:pRg st="2" end="2"/>
                                            </p:txEl>
                                          </p:spTgt>
                                        </p:tgtEl>
                                        <p:attrNameLst>
                                          <p:attrName>style.visibility</p:attrName>
                                        </p:attrNameLst>
                                      </p:cBhvr>
                                      <p:to>
                                        <p:strVal val="visible"/>
                                      </p:to>
                                    </p:set>
                                    <p:animEffect transition="in" filter="fade">
                                      <p:cBhvr>
                                        <p:cTn id="38" dur="500"/>
                                        <p:tgtEl>
                                          <p:spTgt spid="6">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6">
                                            <p:txEl>
                                              <p:pRg st="4" end="4"/>
                                            </p:txEl>
                                          </p:spTgt>
                                        </p:tgtEl>
                                        <p:attrNameLst>
                                          <p:attrName>style.visibility</p:attrName>
                                        </p:attrNameLst>
                                      </p:cBhvr>
                                      <p:to>
                                        <p:strVal val="visible"/>
                                      </p:to>
                                    </p:set>
                                    <p:animEffect transition="in" filter="fade">
                                      <p:cBhvr>
                                        <p:cTn id="43" dur="500"/>
                                        <p:tgtEl>
                                          <p:spTgt spid="6">
                                            <p:txEl>
                                              <p:pRg st="4" end="4"/>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6">
                                            <p:txEl>
                                              <p:pRg st="6" end="6"/>
                                            </p:txEl>
                                          </p:spTgt>
                                        </p:tgtEl>
                                        <p:attrNameLst>
                                          <p:attrName>style.visibility</p:attrName>
                                        </p:attrNameLst>
                                      </p:cBhvr>
                                      <p:to>
                                        <p:strVal val="visible"/>
                                      </p:to>
                                    </p:set>
                                    <p:animEffect transition="in" filter="fade">
                                      <p:cBhvr>
                                        <p:cTn id="48"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P spid="17" grpId="0"/>
      <p:bldP spid="18" grpId="0" animBg="1"/>
      <p:bldP spid="2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A9597-7BCC-6882-F953-FB67FF41BBC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F1767BD-E9F8-D887-83C3-7DBC6BAFB0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BCE4F5F-C0B5-344D-3D25-B98C8EBC54F3}"/>
              </a:ext>
            </a:extLst>
          </p:cNvPr>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10C59A9F-16D4-918A-1C33-7771102A481D}"/>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pic>
        <p:nvPicPr>
          <p:cNvPr id="6" name="Graphic 21">
            <a:extLst>
              <a:ext uri="{FF2B5EF4-FFF2-40B4-BE49-F238E27FC236}">
                <a16:creationId xmlns:a16="http://schemas.microsoft.com/office/drawing/2014/main" id="{B6CBEBF7-B615-2D5F-F9CF-7B3CBB66899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6F07718-084E-69E5-811D-1B1E49C23A75}"/>
              </a:ext>
            </a:extLst>
          </p:cNvPr>
          <p:cNvSpPr txBox="1"/>
          <p:nvPr/>
        </p:nvSpPr>
        <p:spPr>
          <a:xfrm>
            <a:off x="5883457" y="2972222"/>
            <a:ext cx="5880118" cy="1660647"/>
          </a:xfrm>
          <a:prstGeom prst="rect">
            <a:avLst/>
          </a:prstGeom>
          <a:noFill/>
        </p:spPr>
        <p:txBody>
          <a:bodyPr wrap="square" rtlCol="0">
            <a:spAutoFit/>
          </a:bodyPr>
          <a:lstStyle/>
          <a:p>
            <a:pPr algn="ctr" rtl="1">
              <a:lnSpc>
                <a:spcPct val="150000"/>
              </a:lnSpc>
            </a:pPr>
            <a:r>
              <a:rPr lang="ar-SA" sz="3600" b="1" dirty="0">
                <a:solidFill>
                  <a:srgbClr val="203E5F"/>
                </a:solidFill>
                <a:latin typeface="Alexandria" charset="0"/>
                <a:cs typeface="Alexandria" charset="0"/>
              </a:rPr>
              <a:t>مدخل لصحافة</a:t>
            </a:r>
          </a:p>
          <a:p>
            <a:pPr algn="ctr" rtl="1">
              <a:lnSpc>
                <a:spcPct val="150000"/>
              </a:lnSpc>
            </a:pPr>
            <a:r>
              <a:rPr lang="ar-SA" sz="3600" b="1" dirty="0">
                <a:solidFill>
                  <a:srgbClr val="203E5F"/>
                </a:solidFill>
                <a:latin typeface="Alexandria" charset="0"/>
                <a:cs typeface="Alexandria" charset="0"/>
              </a:rPr>
              <a:t> الهاتف المحمول</a:t>
            </a:r>
            <a:endParaRPr lang="en-US" sz="3600" b="1" dirty="0">
              <a:solidFill>
                <a:srgbClr val="203E5F"/>
              </a:solidFill>
              <a:latin typeface="Alexandria" charset="0"/>
              <a:cs typeface="Alexandria" charset="0"/>
            </a:endParaRPr>
          </a:p>
        </p:txBody>
      </p:sp>
    </p:spTree>
    <p:extLst>
      <p:ext uri="{BB962C8B-B14F-4D97-AF65-F5344CB8AC3E}">
        <p14:creationId xmlns:p14="http://schemas.microsoft.com/office/powerpoint/2010/main" val="1539491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0" name="TextBox 19">
            <a:extLst>
              <a:ext uri="{FF2B5EF4-FFF2-40B4-BE49-F238E27FC236}">
                <a16:creationId xmlns:a16="http://schemas.microsoft.com/office/drawing/2014/main" id="{58BEFEA7-9FA3-E96B-E7E7-708F9BDE0C68}"/>
              </a:ext>
            </a:extLst>
          </p:cNvPr>
          <p:cNvSpPr txBox="1"/>
          <p:nvPr/>
        </p:nvSpPr>
        <p:spPr>
          <a:xfrm>
            <a:off x="3641834" y="1999259"/>
            <a:ext cx="8060805" cy="3970318"/>
          </a:xfrm>
          <a:prstGeom prst="rect">
            <a:avLst/>
          </a:prstGeom>
          <a:noFill/>
        </p:spPr>
        <p:txBody>
          <a:bodyPr wrap="square" rtlCol="0">
            <a:spAutoFit/>
          </a:bodyPr>
          <a:lstStyle/>
          <a:p>
            <a:pPr algn="just" rtl="1">
              <a:lnSpc>
                <a:spcPct val="200000"/>
              </a:lnSpc>
            </a:pPr>
            <a:r>
              <a:rPr lang="ar-SA" dirty="0">
                <a:latin typeface="Alexandria" charset="0"/>
                <a:cs typeface="Alexandria" charset="0"/>
              </a:rPr>
              <a:t>صحافة الهاتف المحمول، أو "</a:t>
            </a:r>
            <a:r>
              <a:rPr lang="ar-SA" dirty="0">
                <a:solidFill>
                  <a:srgbClr val="C00000"/>
                </a:solidFill>
                <a:latin typeface="Alexandria" charset="0"/>
                <a:cs typeface="Alexandria" charset="0"/>
              </a:rPr>
              <a:t>صحافة الموبايل</a:t>
            </a:r>
            <a:r>
              <a:rPr lang="ar-SA" dirty="0">
                <a:latin typeface="Alexandria" charset="0"/>
                <a:cs typeface="Alexandria" charset="0"/>
              </a:rPr>
              <a:t>"، هي شكل من أشكال الصحافة التي تعتمد على استخدام الهواتف الذكية في جمع الأخبار وإنتاج المحتوى الإعلامي.</a:t>
            </a:r>
            <a:endParaRPr lang="en-US" dirty="0">
              <a:latin typeface="Alexandria" charset="0"/>
              <a:cs typeface="Alexandria" charset="0"/>
            </a:endParaRPr>
          </a:p>
          <a:p>
            <a:pPr algn="just" rtl="1">
              <a:lnSpc>
                <a:spcPct val="200000"/>
              </a:lnSpc>
            </a:pPr>
            <a:r>
              <a:rPr lang="ar-SA" dirty="0">
                <a:latin typeface="Alexandria" charset="0"/>
                <a:cs typeface="Alexandria" charset="0"/>
              </a:rPr>
              <a:t>نشأت هذه الصحافة مع تطور التكنولوجيا الرقمية وانتشار الهواتف الذكية، مما سمح للأفراد والصحفيين بتغطية الأحداث بشكل فوري ومباشر.</a:t>
            </a:r>
            <a:endParaRPr lang="en-US" dirty="0">
              <a:latin typeface="Alexandria" charset="0"/>
              <a:cs typeface="Alexandria" charset="0"/>
            </a:endParaRPr>
          </a:p>
          <a:p>
            <a:pPr algn="just" rtl="1">
              <a:lnSpc>
                <a:spcPct val="200000"/>
              </a:lnSpc>
            </a:pPr>
            <a:r>
              <a:rPr lang="ar-SA" dirty="0">
                <a:latin typeface="Alexandria" charset="0"/>
                <a:cs typeface="Alexandria" charset="0"/>
              </a:rPr>
              <a:t>تعتبر صحافة الموبايل جزءاً من الإعلام الجديد، حيث تلعب دوراً مهماً في نقل الأخبار بسرعة وكفاءة.</a:t>
            </a:r>
          </a:p>
        </p:txBody>
      </p:sp>
      <p:sp>
        <p:nvSpPr>
          <p:cNvPr id="21" name="TextBox 20">
            <a:extLst>
              <a:ext uri="{FF2B5EF4-FFF2-40B4-BE49-F238E27FC236}">
                <a16:creationId xmlns:a16="http://schemas.microsoft.com/office/drawing/2014/main" id="{AA7A4F1E-BA2D-463C-5C33-FD7B921BA8FE}"/>
              </a:ext>
            </a:extLst>
          </p:cNvPr>
          <p:cNvSpPr txBox="1"/>
          <p:nvPr/>
        </p:nvSpPr>
        <p:spPr>
          <a:xfrm>
            <a:off x="6592239" y="1427235"/>
            <a:ext cx="5110400"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مدخل لصحافة الهاتف المحمول</a:t>
            </a:r>
            <a:endParaRPr lang="en-US" sz="2400" b="1" dirty="0">
              <a:solidFill>
                <a:srgbClr val="203E5F"/>
              </a:solidFill>
              <a:latin typeface="Alexandria" charset="0"/>
              <a:cs typeface="Alexandria" charset="0"/>
            </a:endParaRPr>
          </a:p>
        </p:txBody>
      </p:sp>
      <p:pic>
        <p:nvPicPr>
          <p:cNvPr id="22" name="Picture 2">
            <a:extLst>
              <a:ext uri="{FF2B5EF4-FFF2-40B4-BE49-F238E27FC236}">
                <a16:creationId xmlns:a16="http://schemas.microsoft.com/office/drawing/2014/main" id="{3221C7F4-3C06-CEBE-82CE-5E978754FD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72228" y="2409297"/>
            <a:ext cx="4486162" cy="27629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B50A6-BE58-E232-D710-932DCFCB52A5}"/>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5C1B44A6-5A88-683E-F975-238440CC0D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0E105B4C-42BF-D886-CFAB-0F3691E4046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555DB9A-DDBE-156C-F8B3-C4025597F8EC}"/>
              </a:ext>
            </a:extLst>
          </p:cNvPr>
          <p:cNvSpPr txBox="1"/>
          <p:nvPr/>
        </p:nvSpPr>
        <p:spPr>
          <a:xfrm>
            <a:off x="4758163" y="2015757"/>
            <a:ext cx="6872316" cy="3416320"/>
          </a:xfrm>
          <a:prstGeom prst="rect">
            <a:avLst/>
          </a:prstGeom>
          <a:noFill/>
        </p:spPr>
        <p:txBody>
          <a:bodyPr wrap="square" rtlCol="0">
            <a:spAutoFit/>
          </a:bodyPr>
          <a:lstStyle/>
          <a:p>
            <a:pPr algn="just" rtl="1">
              <a:lnSpc>
                <a:spcPct val="200000"/>
              </a:lnSpc>
            </a:pPr>
            <a:r>
              <a:rPr lang="ar-SA" dirty="0">
                <a:latin typeface="Alexandria" charset="0"/>
                <a:cs typeface="Alexandria" charset="0"/>
              </a:rPr>
              <a:t>ظهرت صحافة الهاتف المحمول </a:t>
            </a:r>
            <a:r>
              <a:rPr lang="ar-SA" dirty="0">
                <a:solidFill>
                  <a:srgbClr val="C00000"/>
                </a:solidFill>
                <a:latin typeface="Alexandria" charset="0"/>
                <a:cs typeface="Alexandria" charset="0"/>
              </a:rPr>
              <a:t>مع انتشار الهواتف الذكية </a:t>
            </a:r>
            <a:r>
              <a:rPr lang="ar-SA" dirty="0">
                <a:latin typeface="Alexandria" charset="0"/>
                <a:cs typeface="Alexandria" charset="0"/>
              </a:rPr>
              <a:t>في أوائل القرن الحادي والعشرين.</a:t>
            </a:r>
            <a:endParaRPr lang="en-US" dirty="0">
              <a:latin typeface="Alexandria" charset="0"/>
              <a:cs typeface="Alexandria" charset="0"/>
            </a:endParaRPr>
          </a:p>
          <a:p>
            <a:pPr algn="just" rtl="1">
              <a:lnSpc>
                <a:spcPct val="200000"/>
              </a:lnSpc>
            </a:pPr>
            <a:r>
              <a:rPr lang="ar-SA" dirty="0">
                <a:latin typeface="Alexandria" charset="0"/>
                <a:cs typeface="Alexandria" charset="0"/>
              </a:rPr>
              <a:t>كانت </a:t>
            </a:r>
            <a:r>
              <a:rPr lang="ar-SA" dirty="0">
                <a:solidFill>
                  <a:srgbClr val="C00000"/>
                </a:solidFill>
                <a:latin typeface="Alexandria" charset="0"/>
                <a:cs typeface="Alexandria" charset="0"/>
              </a:rPr>
              <a:t>البداية الحقيقية </a:t>
            </a:r>
            <a:r>
              <a:rPr lang="ar-SA" dirty="0">
                <a:latin typeface="Alexandria" charset="0"/>
                <a:cs typeface="Alexandria" charset="0"/>
              </a:rPr>
              <a:t>لها خلال الغزو الأمريكي للعراق عام 2003، حيث استخدم الصحفيون الهواتف المحمولة لتغطية الأحداث.</a:t>
            </a:r>
            <a:endParaRPr lang="en-US" dirty="0">
              <a:latin typeface="Alexandria" charset="0"/>
              <a:cs typeface="Alexandria" charset="0"/>
            </a:endParaRPr>
          </a:p>
          <a:p>
            <a:pPr algn="just" rtl="1">
              <a:lnSpc>
                <a:spcPct val="200000"/>
              </a:lnSpc>
            </a:pPr>
            <a:r>
              <a:rPr lang="ar-SA" dirty="0">
                <a:latin typeface="Alexandria" charset="0"/>
                <a:cs typeface="Alexandria" charset="0"/>
              </a:rPr>
              <a:t>في عام 2005، تم استخدام الهواتف الذكية بشكل واسع في تغطية تفجيرات لندن، مما أظهر قدرتها على نقل الأخبار بشكل سريع وفعال.</a:t>
            </a:r>
          </a:p>
        </p:txBody>
      </p:sp>
      <p:pic>
        <p:nvPicPr>
          <p:cNvPr id="5" name="Picture 2">
            <a:extLst>
              <a:ext uri="{FF2B5EF4-FFF2-40B4-BE49-F238E27FC236}">
                <a16:creationId xmlns:a16="http://schemas.microsoft.com/office/drawing/2014/main" id="{7543DF36-D3C1-4CEF-6C92-AD26348366B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892" r="18293"/>
          <a:stretch/>
        </p:blipFill>
        <p:spPr bwMode="auto">
          <a:xfrm>
            <a:off x="180431" y="2002307"/>
            <a:ext cx="4399893" cy="31723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F87471BB-173D-3453-6089-593B3BC543AB}"/>
              </a:ext>
            </a:extLst>
          </p:cNvPr>
          <p:cNvSpPr txBox="1"/>
          <p:nvPr/>
        </p:nvSpPr>
        <p:spPr>
          <a:xfrm>
            <a:off x="6520079" y="1391428"/>
            <a:ext cx="5110400" cy="583814"/>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تطور صحافة الهاتف المحمول</a:t>
            </a:r>
          </a:p>
        </p:txBody>
      </p:sp>
    </p:spTree>
    <p:extLst>
      <p:ext uri="{BB962C8B-B14F-4D97-AF65-F5344CB8AC3E}">
        <p14:creationId xmlns:p14="http://schemas.microsoft.com/office/powerpoint/2010/main" val="3849100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fade">
                                      <p:cBhvr>
                                        <p:cTn id="22" dur="500"/>
                                        <p:tgtEl>
                                          <p:spTgt spid="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B50A6-BE58-E232-D710-932DCFCB52A5}"/>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5C1B44A6-5A88-683E-F975-238440CC0D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0E105B4C-42BF-D886-CFAB-0F3691E4046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555DB9A-DDBE-156C-F8B3-C4025597F8EC}"/>
              </a:ext>
            </a:extLst>
          </p:cNvPr>
          <p:cNvSpPr txBox="1"/>
          <p:nvPr/>
        </p:nvSpPr>
        <p:spPr>
          <a:xfrm>
            <a:off x="5661891" y="2015757"/>
            <a:ext cx="5968588" cy="3416320"/>
          </a:xfrm>
          <a:prstGeom prst="rect">
            <a:avLst/>
          </a:prstGeom>
          <a:noFill/>
        </p:spPr>
        <p:txBody>
          <a:bodyPr wrap="square" rtlCol="0">
            <a:spAutoFit/>
          </a:bodyPr>
          <a:lstStyle/>
          <a:p>
            <a:pPr algn="just" rtl="1">
              <a:lnSpc>
                <a:spcPct val="200000"/>
              </a:lnSpc>
            </a:pPr>
            <a:r>
              <a:rPr lang="ar-SA" dirty="0">
                <a:latin typeface="Alexandria" charset="0"/>
                <a:cs typeface="Alexandria" charset="0"/>
              </a:rPr>
              <a:t>تطورت </a:t>
            </a:r>
            <a:r>
              <a:rPr lang="ar-SA" dirty="0">
                <a:solidFill>
                  <a:srgbClr val="C00000"/>
                </a:solidFill>
                <a:latin typeface="Alexandria" charset="0"/>
                <a:cs typeface="Alexandria" charset="0"/>
              </a:rPr>
              <a:t>صحافة الهاتف المحمول </a:t>
            </a:r>
            <a:r>
              <a:rPr lang="ar-SA" dirty="0">
                <a:latin typeface="Alexandria" charset="0"/>
                <a:cs typeface="Alexandria" charset="0"/>
              </a:rPr>
              <a:t>مع تقدم تقنيات الهواتف الذكية، حيث أصبحت هذه الأجهزة تحتوي على كاميرات عالية الجودة وتطبيقات متقدمة للتصوير والتحرير.</a:t>
            </a:r>
            <a:endParaRPr lang="en-US" dirty="0">
              <a:latin typeface="Alexandria" charset="0"/>
              <a:cs typeface="Alexandria" charset="0"/>
            </a:endParaRPr>
          </a:p>
          <a:p>
            <a:pPr algn="just" rtl="1">
              <a:lnSpc>
                <a:spcPct val="200000"/>
              </a:lnSpc>
            </a:pPr>
            <a:r>
              <a:rPr lang="ar-SA" dirty="0">
                <a:latin typeface="Alexandria" charset="0"/>
                <a:cs typeface="Alexandria" charset="0"/>
              </a:rPr>
              <a:t>مع ظهور الجيل الثالث والرابع من الهواتف الذكية، أصبح بالإمكان </a:t>
            </a:r>
            <a:r>
              <a:rPr lang="ar-SA" dirty="0">
                <a:solidFill>
                  <a:srgbClr val="C00000"/>
                </a:solidFill>
                <a:latin typeface="Alexandria" charset="0"/>
                <a:cs typeface="Alexandria" charset="0"/>
              </a:rPr>
              <a:t>بث الفيديو مباشرة</a:t>
            </a:r>
            <a:r>
              <a:rPr lang="ar-SA" dirty="0">
                <a:latin typeface="Alexandria" charset="0"/>
                <a:cs typeface="Alexandria" charset="0"/>
              </a:rPr>
              <a:t> من موقع الحدث، مما جعل الصحافة أكثر تفاعلية وسرعة في نقل الأخبار.</a:t>
            </a:r>
          </a:p>
        </p:txBody>
      </p:sp>
      <p:sp>
        <p:nvSpPr>
          <p:cNvPr id="6" name="TextBox 5">
            <a:extLst>
              <a:ext uri="{FF2B5EF4-FFF2-40B4-BE49-F238E27FC236}">
                <a16:creationId xmlns:a16="http://schemas.microsoft.com/office/drawing/2014/main" id="{F87471BB-173D-3453-6089-593B3BC543AB}"/>
              </a:ext>
            </a:extLst>
          </p:cNvPr>
          <p:cNvSpPr txBox="1"/>
          <p:nvPr/>
        </p:nvSpPr>
        <p:spPr>
          <a:xfrm>
            <a:off x="6520079" y="1391428"/>
            <a:ext cx="5110400" cy="583814"/>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تطور صحافة الهاتف المحمول</a:t>
            </a:r>
          </a:p>
        </p:txBody>
      </p:sp>
      <p:pic>
        <p:nvPicPr>
          <p:cNvPr id="4098" name="Picture 2" descr="صحافة الهاتف المحمول | الجزيرة للتعليم الإلكتروني"/>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8618" y="2164636"/>
            <a:ext cx="5264727" cy="28791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77376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098"/>
                                        </p:tgtEl>
                                        <p:attrNameLst>
                                          <p:attrName>style.visibility</p:attrName>
                                        </p:attrNameLst>
                                      </p:cBhvr>
                                      <p:to>
                                        <p:strVal val="visible"/>
                                      </p:to>
                                    </p:set>
                                    <p:animEffect transition="in" filter="fade">
                                      <p:cBhvr>
                                        <p:cTn id="22"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835FD-26F1-DCD6-6B1D-EAB6897C05BC}"/>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FAF6104C-608C-C45E-8861-C4932A2709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240C6EC-3AA0-FD0E-7A7A-6A8518A1712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8B2DAAC-7557-AB6B-ABC6-722A9C6C13A2}"/>
              </a:ext>
            </a:extLst>
          </p:cNvPr>
          <p:cNvSpPr txBox="1"/>
          <p:nvPr/>
        </p:nvSpPr>
        <p:spPr>
          <a:xfrm>
            <a:off x="5888552" y="2024342"/>
            <a:ext cx="5704066" cy="3416320"/>
          </a:xfrm>
          <a:prstGeom prst="rect">
            <a:avLst/>
          </a:prstGeom>
          <a:noFill/>
        </p:spPr>
        <p:txBody>
          <a:bodyPr wrap="square" rtlCol="0">
            <a:spAutoFit/>
          </a:bodyPr>
          <a:lstStyle/>
          <a:p>
            <a:pPr algn="just" rtl="1">
              <a:lnSpc>
                <a:spcPct val="200000"/>
              </a:lnSpc>
            </a:pPr>
            <a:r>
              <a:rPr lang="ar-SA" dirty="0">
                <a:latin typeface="Alexandria" charset="0"/>
                <a:cs typeface="Alexandria" charset="0"/>
              </a:rPr>
              <a:t>تتميز صحافة الهاتف المحمول </a:t>
            </a:r>
            <a:r>
              <a:rPr lang="ar-SA" dirty="0">
                <a:solidFill>
                  <a:srgbClr val="C00000"/>
                </a:solidFill>
                <a:latin typeface="Alexandria" charset="0"/>
                <a:cs typeface="Alexandria" charset="0"/>
              </a:rPr>
              <a:t>بالسرعة</a:t>
            </a:r>
            <a:r>
              <a:rPr lang="ar-SA" dirty="0">
                <a:latin typeface="Alexandria" charset="0"/>
                <a:cs typeface="Alexandria" charset="0"/>
              </a:rPr>
              <a:t> في نقل الأخبار، حيث يمكن للصحفيين تغطية الأحداث بشكل فوري.</a:t>
            </a:r>
            <a:endParaRPr lang="en-US" dirty="0">
              <a:latin typeface="Alexandria" charset="0"/>
              <a:cs typeface="Alexandria" charset="0"/>
            </a:endParaRPr>
          </a:p>
          <a:p>
            <a:pPr algn="just" rtl="1">
              <a:lnSpc>
                <a:spcPct val="200000"/>
              </a:lnSpc>
            </a:pPr>
            <a:r>
              <a:rPr lang="ar-SA" dirty="0">
                <a:latin typeface="Alexandria" charset="0"/>
                <a:cs typeface="Alexandria" charset="0"/>
              </a:rPr>
              <a:t>كما أنها توفر </a:t>
            </a:r>
            <a:r>
              <a:rPr lang="ar-SA" dirty="0">
                <a:solidFill>
                  <a:srgbClr val="C00000"/>
                </a:solidFill>
                <a:latin typeface="Alexandria" charset="0"/>
                <a:cs typeface="Alexandria" charset="0"/>
              </a:rPr>
              <a:t>تكلفة أقل</a:t>
            </a:r>
            <a:r>
              <a:rPr lang="ar-SA" dirty="0">
                <a:latin typeface="Alexandria" charset="0"/>
                <a:cs typeface="Alexandria" charset="0"/>
              </a:rPr>
              <a:t> مقارنة بالوسائل التقليدية، حيث لا تحتاج إلى معدات باهظة الثمن.</a:t>
            </a:r>
            <a:endParaRPr lang="en-US" dirty="0">
              <a:latin typeface="Alexandria" charset="0"/>
              <a:cs typeface="Alexandria" charset="0"/>
            </a:endParaRPr>
          </a:p>
          <a:p>
            <a:pPr algn="just" rtl="1">
              <a:lnSpc>
                <a:spcPct val="200000"/>
              </a:lnSpc>
            </a:pPr>
            <a:r>
              <a:rPr lang="ar-SA" dirty="0">
                <a:latin typeface="Alexandria" charset="0"/>
                <a:cs typeface="Alexandria" charset="0"/>
              </a:rPr>
              <a:t>وتتيح هذه الصحافة </a:t>
            </a:r>
            <a:r>
              <a:rPr lang="ar-SA" dirty="0">
                <a:solidFill>
                  <a:srgbClr val="C00000"/>
                </a:solidFill>
                <a:latin typeface="Alexandria" charset="0"/>
                <a:cs typeface="Alexandria" charset="0"/>
              </a:rPr>
              <a:t>التفاعلية</a:t>
            </a:r>
            <a:r>
              <a:rPr lang="ar-SA" dirty="0">
                <a:latin typeface="Alexandria" charset="0"/>
                <a:cs typeface="Alexandria" charset="0"/>
              </a:rPr>
              <a:t> مع الجمهور، حيث يمكن للمستخدمين المشاركة في صناعة المحتوى الإعلامي.</a:t>
            </a:r>
          </a:p>
        </p:txBody>
      </p:sp>
      <p:pic>
        <p:nvPicPr>
          <p:cNvPr id="3" name="Picture 2">
            <a:extLst>
              <a:ext uri="{FF2B5EF4-FFF2-40B4-BE49-F238E27FC236}">
                <a16:creationId xmlns:a16="http://schemas.microsoft.com/office/drawing/2014/main" id="{3BA52063-3452-C3B4-4E91-2A4A52753C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7373" y="1651283"/>
            <a:ext cx="4752598" cy="40233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5CF8DADC-4ADF-3D45-7B25-A41590064972}"/>
              </a:ext>
            </a:extLst>
          </p:cNvPr>
          <p:cNvSpPr txBox="1"/>
          <p:nvPr/>
        </p:nvSpPr>
        <p:spPr>
          <a:xfrm>
            <a:off x="6482218" y="1303645"/>
            <a:ext cx="5110400" cy="583814"/>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مميزات صحافة الهاتف المحمول</a:t>
            </a:r>
          </a:p>
        </p:txBody>
      </p:sp>
    </p:spTree>
    <p:extLst>
      <p:ext uri="{BB962C8B-B14F-4D97-AF65-F5344CB8AC3E}">
        <p14:creationId xmlns:p14="http://schemas.microsoft.com/office/powerpoint/2010/main" val="2586912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0842E-B14B-7C09-03DB-41A9F0036E89}"/>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2450E196-E95E-B777-DF24-BB79AD8F48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9CB6B1FD-25CB-AED1-BD71-4BB53216D9A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1661DE0-94A7-F6BD-3D37-820BB130584B}"/>
              </a:ext>
            </a:extLst>
          </p:cNvPr>
          <p:cNvSpPr txBox="1"/>
          <p:nvPr/>
        </p:nvSpPr>
        <p:spPr>
          <a:xfrm>
            <a:off x="5896303" y="1932231"/>
            <a:ext cx="5748216" cy="3970318"/>
          </a:xfrm>
          <a:prstGeom prst="rect">
            <a:avLst/>
          </a:prstGeom>
          <a:noFill/>
        </p:spPr>
        <p:txBody>
          <a:bodyPr wrap="square" rtlCol="0">
            <a:spAutoFit/>
          </a:bodyPr>
          <a:lstStyle/>
          <a:p>
            <a:pPr algn="just" rtl="1">
              <a:lnSpc>
                <a:spcPct val="200000"/>
              </a:lnSpc>
            </a:pPr>
            <a:r>
              <a:rPr lang="ar-SA" dirty="0">
                <a:latin typeface="Alexandria" charset="0"/>
                <a:cs typeface="Alexandria" charset="0"/>
              </a:rPr>
              <a:t>تواجه صحافة الهاتف المحمول عدة تحديات، منها قضايا تتعلق </a:t>
            </a:r>
            <a:r>
              <a:rPr lang="ar-SA" dirty="0">
                <a:solidFill>
                  <a:srgbClr val="C00000"/>
                </a:solidFill>
                <a:latin typeface="Alexandria" charset="0"/>
                <a:cs typeface="Alexandria" charset="0"/>
              </a:rPr>
              <a:t>بجودة المحتوى</a:t>
            </a:r>
            <a:r>
              <a:rPr lang="ar-SA" dirty="0">
                <a:latin typeface="Alexandria" charset="0"/>
                <a:cs typeface="Alexandria" charset="0"/>
              </a:rPr>
              <a:t>، حيث قد تكون التقارير غير دقيقة بسبب السرعة في النشر.</a:t>
            </a:r>
          </a:p>
          <a:p>
            <a:pPr algn="just" rtl="1">
              <a:lnSpc>
                <a:spcPct val="200000"/>
              </a:lnSpc>
            </a:pPr>
            <a:r>
              <a:rPr lang="ar-SA" dirty="0">
                <a:latin typeface="Alexandria" charset="0"/>
                <a:cs typeface="Alexandria" charset="0"/>
              </a:rPr>
              <a:t>كما أن هناك تحديات تتعلق </a:t>
            </a:r>
            <a:r>
              <a:rPr lang="ar-SA" dirty="0">
                <a:solidFill>
                  <a:srgbClr val="C00000"/>
                </a:solidFill>
                <a:latin typeface="Alexandria" charset="0"/>
                <a:cs typeface="Alexandria" charset="0"/>
              </a:rPr>
              <a:t>بحقوق النشر والخصوصية</a:t>
            </a:r>
            <a:r>
              <a:rPr lang="ar-SA" dirty="0">
                <a:latin typeface="Alexandria" charset="0"/>
                <a:cs typeface="Alexandria" charset="0"/>
              </a:rPr>
              <a:t>، حيث يمكن أن يتم استخدام المحتوى بشكل غير قانوني.</a:t>
            </a:r>
          </a:p>
          <a:p>
            <a:pPr algn="just" rtl="1">
              <a:lnSpc>
                <a:spcPct val="200000"/>
              </a:lnSpc>
            </a:pPr>
            <a:r>
              <a:rPr lang="ar-SA" dirty="0">
                <a:latin typeface="Alexandria" charset="0"/>
                <a:cs typeface="Alexandria" charset="0"/>
              </a:rPr>
              <a:t>كما يعتمد نجاح هذه الصحافة على </a:t>
            </a:r>
            <a:r>
              <a:rPr lang="ar-SA" dirty="0">
                <a:solidFill>
                  <a:srgbClr val="C00000"/>
                </a:solidFill>
                <a:latin typeface="Alexandria" charset="0"/>
                <a:cs typeface="Alexandria" charset="0"/>
              </a:rPr>
              <a:t>توفر شبكة إنترنت قوية.</a:t>
            </a:r>
          </a:p>
        </p:txBody>
      </p:sp>
      <p:pic>
        <p:nvPicPr>
          <p:cNvPr id="5" name="Picture 2">
            <a:extLst>
              <a:ext uri="{FF2B5EF4-FFF2-40B4-BE49-F238E27FC236}">
                <a16:creationId xmlns:a16="http://schemas.microsoft.com/office/drawing/2014/main" id="{C7CD0B18-404F-74E5-378B-AF6A0BD28C3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2317"/>
          <a:stretch/>
        </p:blipFill>
        <p:spPr bwMode="auto">
          <a:xfrm>
            <a:off x="547481" y="2111964"/>
            <a:ext cx="5210370" cy="32496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5614588C-BD66-DBE9-5AD0-9B9620B1D4B1}"/>
              </a:ext>
            </a:extLst>
          </p:cNvPr>
          <p:cNvSpPr txBox="1"/>
          <p:nvPr/>
        </p:nvSpPr>
        <p:spPr>
          <a:xfrm>
            <a:off x="6691381" y="1423885"/>
            <a:ext cx="5110400"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تحديات صحافة الهاتف المحمول</a:t>
            </a:r>
          </a:p>
        </p:txBody>
      </p:sp>
    </p:spTree>
    <p:extLst>
      <p:ext uri="{BB962C8B-B14F-4D97-AF65-F5344CB8AC3E}">
        <p14:creationId xmlns:p14="http://schemas.microsoft.com/office/powerpoint/2010/main" val="2381251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5597236" y="2074125"/>
            <a:ext cx="6047283" cy="3970318"/>
          </a:xfrm>
          <a:prstGeom prst="rect">
            <a:avLst/>
          </a:prstGeom>
          <a:noFill/>
        </p:spPr>
        <p:txBody>
          <a:bodyPr wrap="square" rtlCol="0">
            <a:spAutoFit/>
          </a:bodyPr>
          <a:lstStyle/>
          <a:p>
            <a:pPr algn="just" rtl="1">
              <a:lnSpc>
                <a:spcPct val="200000"/>
              </a:lnSpc>
            </a:pPr>
            <a:r>
              <a:rPr lang="ar-SA" dirty="0">
                <a:latin typeface="Alexandria" charset="0"/>
                <a:cs typeface="Alexandria" charset="0"/>
              </a:rPr>
              <a:t>يتوقع أن تشهد </a:t>
            </a:r>
            <a:r>
              <a:rPr lang="ar-SA" dirty="0">
                <a:solidFill>
                  <a:srgbClr val="C00000"/>
                </a:solidFill>
                <a:latin typeface="Alexandria" charset="0"/>
                <a:cs typeface="Alexandria" charset="0"/>
              </a:rPr>
              <a:t>صحافة الهاتف المحمول </a:t>
            </a:r>
            <a:r>
              <a:rPr lang="ar-SA" dirty="0">
                <a:latin typeface="Alexandria" charset="0"/>
                <a:cs typeface="Alexandria" charset="0"/>
              </a:rPr>
              <a:t>تطوراً أكبر في المستقبل مع </a:t>
            </a:r>
            <a:r>
              <a:rPr lang="ar-SA" dirty="0">
                <a:solidFill>
                  <a:srgbClr val="C00000"/>
                </a:solidFill>
                <a:latin typeface="Alexandria" charset="0"/>
                <a:cs typeface="Alexandria" charset="0"/>
              </a:rPr>
              <a:t>تقدم تقنيات الهواتف الذكية وشبكات الاتصال.</a:t>
            </a:r>
          </a:p>
          <a:p>
            <a:pPr algn="just" rtl="1">
              <a:lnSpc>
                <a:spcPct val="200000"/>
              </a:lnSpc>
            </a:pPr>
            <a:r>
              <a:rPr lang="ar-SA" dirty="0">
                <a:latin typeface="Alexandria" charset="0"/>
                <a:cs typeface="Alexandria" charset="0"/>
              </a:rPr>
              <a:t>ومن المتوقع أن تصبح هذه الصحافة أكثر تفاعلية مع </a:t>
            </a:r>
            <a:r>
              <a:rPr lang="ar-SA" dirty="0">
                <a:solidFill>
                  <a:srgbClr val="C00000"/>
                </a:solidFill>
                <a:latin typeface="Alexandria" charset="0"/>
                <a:cs typeface="Alexandria" charset="0"/>
              </a:rPr>
              <a:t>استخدام الذكاء الاصطناعي وتقنيات الواقع الافتراضي</a:t>
            </a:r>
            <a:r>
              <a:rPr lang="ar-SA" dirty="0">
                <a:latin typeface="Alexandria" charset="0"/>
                <a:cs typeface="Alexandria" charset="0"/>
              </a:rPr>
              <a:t>.</a:t>
            </a:r>
          </a:p>
          <a:p>
            <a:pPr algn="just" rtl="1">
              <a:lnSpc>
                <a:spcPct val="200000"/>
              </a:lnSpc>
            </a:pPr>
            <a:r>
              <a:rPr lang="ar-SA" dirty="0">
                <a:latin typeface="Alexandria" charset="0"/>
                <a:cs typeface="Alexandria" charset="0"/>
              </a:rPr>
              <a:t>كما أن </a:t>
            </a:r>
            <a:r>
              <a:rPr lang="ar-SA" dirty="0">
                <a:solidFill>
                  <a:srgbClr val="C00000"/>
                </a:solidFill>
                <a:latin typeface="Alexandria" charset="0"/>
                <a:cs typeface="Alexandria" charset="0"/>
              </a:rPr>
              <a:t>زيادة سرعة الإنترنت وتوفر تطبيقات أكثر تطورا</a:t>
            </a:r>
            <a:r>
              <a:rPr lang="ar-SA" dirty="0">
                <a:latin typeface="Alexandria" charset="0"/>
                <a:cs typeface="Alexandria" charset="0"/>
              </a:rPr>
              <a:t>ً ستعزز من قدرة الصحفيين على إنتاج محتوى عالي الجودة.</a:t>
            </a:r>
          </a:p>
        </p:txBody>
      </p:sp>
      <p:sp>
        <p:nvSpPr>
          <p:cNvPr id="6" name="TextBox 5">
            <a:extLst>
              <a:ext uri="{FF2B5EF4-FFF2-40B4-BE49-F238E27FC236}">
                <a16:creationId xmlns:a16="http://schemas.microsoft.com/office/drawing/2014/main" id="{F48C8BA2-CD6C-3E6B-6375-BA9568B859A7}"/>
              </a:ext>
            </a:extLst>
          </p:cNvPr>
          <p:cNvSpPr txBox="1"/>
          <p:nvPr/>
        </p:nvSpPr>
        <p:spPr>
          <a:xfrm>
            <a:off x="5076890" y="1423885"/>
            <a:ext cx="6567629"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دور صحافة الهاتف المحمول في المستقبل</a:t>
            </a:r>
          </a:p>
        </p:txBody>
      </p:sp>
      <p:pic>
        <p:nvPicPr>
          <p:cNvPr id="2" name="Picture 2">
            <a:extLst>
              <a:ext uri="{FF2B5EF4-FFF2-40B4-BE49-F238E27FC236}">
                <a16:creationId xmlns:a16="http://schemas.microsoft.com/office/drawing/2014/main" id="{A853B328-A09E-EA22-B3A2-46D31640D74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4748" y="2157730"/>
            <a:ext cx="5127418" cy="34182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86190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down)">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5597236" y="2241122"/>
            <a:ext cx="6047283" cy="3334887"/>
          </a:xfrm>
          <a:prstGeom prst="rect">
            <a:avLst/>
          </a:prstGeom>
          <a:noFill/>
        </p:spPr>
        <p:txBody>
          <a:bodyPr wrap="square" rtlCol="0">
            <a:spAutoFit/>
          </a:bodyPr>
          <a:lstStyle/>
          <a:p>
            <a:pPr algn="just" rtl="1">
              <a:lnSpc>
                <a:spcPct val="200000"/>
              </a:lnSpc>
            </a:pPr>
            <a:r>
              <a:rPr lang="ar-SA" dirty="0">
                <a:latin typeface="Alexandria" charset="0"/>
                <a:cs typeface="Alexandria" charset="0"/>
              </a:rPr>
              <a:t>تلعب الهواتف الذكية دوراً محورياً في صحافة الموبايل، حيث أصبحت أداة أساسية للصحفيين لتغطية الأحداث.</a:t>
            </a:r>
          </a:p>
          <a:p>
            <a:pPr algn="just" rtl="1">
              <a:lnSpc>
                <a:spcPct val="200000"/>
              </a:lnSpc>
            </a:pPr>
            <a:r>
              <a:rPr lang="ar-SA" dirty="0">
                <a:latin typeface="Alexandria" charset="0"/>
                <a:cs typeface="Alexandria" charset="0"/>
              </a:rPr>
              <a:t>يمكن للهواتف الذكية تسجيل الفيديو والصوت والتقاط الصور، بالإضافة إلى إمكانية البث المباشر.</a:t>
            </a:r>
          </a:p>
          <a:p>
            <a:pPr algn="just" rtl="1">
              <a:lnSpc>
                <a:spcPct val="200000"/>
              </a:lnSpc>
            </a:pPr>
            <a:r>
              <a:rPr lang="ar-SA" dirty="0">
                <a:latin typeface="Alexandria" charset="0"/>
                <a:cs typeface="Alexandria" charset="0"/>
              </a:rPr>
              <a:t>هذه الإمكانيات جعلت الهواتف الذكية وسيلة فعالة لنقل الأخبار بشكل سريع ومباشر.</a:t>
            </a:r>
          </a:p>
        </p:txBody>
      </p:sp>
      <p:sp>
        <p:nvSpPr>
          <p:cNvPr id="6" name="TextBox 5">
            <a:extLst>
              <a:ext uri="{FF2B5EF4-FFF2-40B4-BE49-F238E27FC236}">
                <a16:creationId xmlns:a16="http://schemas.microsoft.com/office/drawing/2014/main" id="{F48C8BA2-CD6C-3E6B-6375-BA9568B859A7}"/>
              </a:ext>
            </a:extLst>
          </p:cNvPr>
          <p:cNvSpPr txBox="1"/>
          <p:nvPr/>
        </p:nvSpPr>
        <p:spPr>
          <a:xfrm>
            <a:off x="5076890" y="1590882"/>
            <a:ext cx="6567629"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دور الهواتف الذكية في الصحافة</a:t>
            </a:r>
          </a:p>
        </p:txBody>
      </p:sp>
      <p:pic>
        <p:nvPicPr>
          <p:cNvPr id="3076" name="Picture 4" descr="undefine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2667" y="2052547"/>
            <a:ext cx="4795116" cy="37386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01318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076"/>
                                        </p:tgtEl>
                                        <p:attrNameLst>
                                          <p:attrName>style.visibility</p:attrName>
                                        </p:attrNameLst>
                                      </p:cBhvr>
                                      <p:to>
                                        <p:strVal val="visible"/>
                                      </p:to>
                                    </p:set>
                                    <p:animEffect transition="in" filter="fade">
                                      <p:cBhvr>
                                        <p:cTn id="27"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5153892" y="2241122"/>
            <a:ext cx="6490628" cy="3416320"/>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صحافة المواطن</a:t>
            </a:r>
            <a:r>
              <a:rPr lang="ar-SA" dirty="0">
                <a:latin typeface="Alexandria" charset="0"/>
                <a:cs typeface="Alexandria" charset="0"/>
              </a:rPr>
              <a:t> هي شكل من أشكال صحافة الموبايل، حيث يقوم الأفراد العاديون بتغطية الأحداث ونشرها عبر منصات التواصل الاجتماعي.</a:t>
            </a:r>
          </a:p>
          <a:p>
            <a:pPr algn="just" rtl="1">
              <a:lnSpc>
                <a:spcPct val="200000"/>
              </a:lnSpc>
            </a:pPr>
            <a:r>
              <a:rPr lang="ar-SA" dirty="0">
                <a:latin typeface="Alexandria" charset="0"/>
                <a:cs typeface="Alexandria" charset="0"/>
              </a:rPr>
              <a:t>ساهمت صحافة المواطن في </a:t>
            </a:r>
            <a:r>
              <a:rPr lang="ar-SA" dirty="0">
                <a:solidFill>
                  <a:srgbClr val="C00000"/>
                </a:solidFill>
                <a:latin typeface="Alexandria" charset="0"/>
                <a:cs typeface="Alexandria" charset="0"/>
              </a:rPr>
              <a:t>تعزيز حرية التعبير </a:t>
            </a:r>
            <a:r>
              <a:rPr lang="ar-SA" dirty="0">
                <a:latin typeface="Alexandria" charset="0"/>
                <a:cs typeface="Alexandria" charset="0"/>
              </a:rPr>
              <a:t>وإتاحة الفرصة للجميع للمشاركة في صناعة المحتوى الإعلامي. وتظل هناك تحديات تتعلق </a:t>
            </a:r>
            <a:r>
              <a:rPr lang="ar-SA" dirty="0">
                <a:solidFill>
                  <a:srgbClr val="C00000"/>
                </a:solidFill>
                <a:latin typeface="Alexandria" charset="0"/>
                <a:cs typeface="Alexandria" charset="0"/>
              </a:rPr>
              <a:t>بمصداقية المحتوى</a:t>
            </a:r>
            <a:r>
              <a:rPr lang="ar-SA" dirty="0">
                <a:latin typeface="Alexandria" charset="0"/>
                <a:cs typeface="Alexandria" charset="0"/>
              </a:rPr>
              <a:t> الذي ينتجه المواطنون.</a:t>
            </a:r>
          </a:p>
        </p:txBody>
      </p:sp>
      <p:sp>
        <p:nvSpPr>
          <p:cNvPr id="6" name="TextBox 5">
            <a:extLst>
              <a:ext uri="{FF2B5EF4-FFF2-40B4-BE49-F238E27FC236}">
                <a16:creationId xmlns:a16="http://schemas.microsoft.com/office/drawing/2014/main" id="{F48C8BA2-CD6C-3E6B-6375-BA9568B859A7}"/>
              </a:ext>
            </a:extLst>
          </p:cNvPr>
          <p:cNvSpPr txBox="1"/>
          <p:nvPr/>
        </p:nvSpPr>
        <p:spPr>
          <a:xfrm>
            <a:off x="5076890" y="1590882"/>
            <a:ext cx="6567629"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صحافة المواطن وصحافة الموبايل</a:t>
            </a:r>
          </a:p>
        </p:txBody>
      </p:sp>
      <p:pic>
        <p:nvPicPr>
          <p:cNvPr id="1026" name="Picture 2" descr="تقرير &quot;صحافة المواطن&quot; تخطت الرقابة وحاجز الصمت وافتقدت للمهنية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7329" y="2476970"/>
            <a:ext cx="4921315" cy="25836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43282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Effect transition="in" filter="fade">
                                      <p:cBhvr>
                                        <p:cTn id="22"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5126182" y="2241122"/>
            <a:ext cx="6518338" cy="3416320"/>
          </a:xfrm>
          <a:prstGeom prst="rect">
            <a:avLst/>
          </a:prstGeom>
          <a:noFill/>
        </p:spPr>
        <p:txBody>
          <a:bodyPr wrap="square" rtlCol="0">
            <a:spAutoFit/>
          </a:bodyPr>
          <a:lstStyle/>
          <a:p>
            <a:pPr algn="just" rtl="1">
              <a:lnSpc>
                <a:spcPct val="200000"/>
              </a:lnSpc>
            </a:pPr>
            <a:r>
              <a:rPr lang="ar-SA" dirty="0">
                <a:latin typeface="Alexandria" charset="0"/>
                <a:cs typeface="Alexandria" charset="0"/>
              </a:rPr>
              <a:t>أثرت صحافة الموبايل بشكل كبير على الصحافة التقليدية، حيث أصبحت المنافسة بينهما شديدة.</a:t>
            </a:r>
          </a:p>
          <a:p>
            <a:pPr algn="just" rtl="1">
              <a:lnSpc>
                <a:spcPct val="200000"/>
              </a:lnSpc>
            </a:pPr>
            <a:r>
              <a:rPr lang="ar-SA" dirty="0">
                <a:latin typeface="Alexandria" charset="0"/>
                <a:cs typeface="Alexandria" charset="0"/>
              </a:rPr>
              <a:t>الصحافة التقليدية اضطرت إلى التكيف مع التغيرات التكنولوجية وتبني تقنيات جديدة لمواكبة سرعة صحافة الموبايل.</a:t>
            </a:r>
          </a:p>
          <a:p>
            <a:pPr algn="just" rtl="1">
              <a:lnSpc>
                <a:spcPct val="200000"/>
              </a:lnSpc>
            </a:pPr>
            <a:r>
              <a:rPr lang="ar-SA" dirty="0">
                <a:latin typeface="Alexandria" charset="0"/>
                <a:cs typeface="Alexandria" charset="0"/>
              </a:rPr>
              <a:t>وتظل الصحافة التقليدية تحتفظ بمكانتها في تقديم تحليلات عميقة وتقارير مفصلة.</a:t>
            </a:r>
          </a:p>
        </p:txBody>
      </p:sp>
      <p:sp>
        <p:nvSpPr>
          <p:cNvPr id="6" name="TextBox 5">
            <a:extLst>
              <a:ext uri="{FF2B5EF4-FFF2-40B4-BE49-F238E27FC236}">
                <a16:creationId xmlns:a16="http://schemas.microsoft.com/office/drawing/2014/main" id="{F48C8BA2-CD6C-3E6B-6375-BA9568B859A7}"/>
              </a:ext>
            </a:extLst>
          </p:cNvPr>
          <p:cNvSpPr txBox="1"/>
          <p:nvPr/>
        </p:nvSpPr>
        <p:spPr>
          <a:xfrm>
            <a:off x="4433456" y="1590882"/>
            <a:ext cx="7211064"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تأثير صحافة الموبايل على الصحافة التقليدية</a:t>
            </a:r>
          </a:p>
        </p:txBody>
      </p:sp>
      <p:pic>
        <p:nvPicPr>
          <p:cNvPr id="2050" name="Picture 2" descr="هل يقضي الموبايل على غرف الأخبا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086" y="2601341"/>
            <a:ext cx="4167043" cy="23404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11630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50"/>
                                        </p:tgtEl>
                                        <p:attrNameLst>
                                          <p:attrName>style.visibility</p:attrName>
                                        </p:attrNameLst>
                                      </p:cBhvr>
                                      <p:to>
                                        <p:strVal val="visible"/>
                                      </p:to>
                                    </p:set>
                                    <p:animEffect transition="in" filter="fade">
                                      <p:cBhvr>
                                        <p:cTn id="2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591127" y="1871673"/>
            <a:ext cx="11053393" cy="3970318"/>
          </a:xfrm>
          <a:prstGeom prst="rect">
            <a:avLst/>
          </a:prstGeom>
          <a:noFill/>
        </p:spPr>
        <p:txBody>
          <a:bodyPr wrap="square" rtlCol="0">
            <a:spAutoFit/>
          </a:bodyPr>
          <a:lstStyle/>
          <a:p>
            <a:pPr algn="just" rtl="1">
              <a:lnSpc>
                <a:spcPct val="200000"/>
              </a:lnSpc>
            </a:pPr>
            <a:r>
              <a:rPr lang="ar-SA" dirty="0">
                <a:latin typeface="Alexandria" charset="0"/>
                <a:cs typeface="Alexandria" charset="0"/>
              </a:rPr>
              <a:t>أثرت صحافة الموبايل بشكل كبير على الصحافة التقليدية، حيث أصبحت المنافسة بينهما شديدة.</a:t>
            </a:r>
          </a:p>
          <a:p>
            <a:pPr algn="just" rtl="1">
              <a:lnSpc>
                <a:spcPct val="200000"/>
              </a:lnSpc>
            </a:pPr>
            <a:r>
              <a:rPr lang="ar-SA" dirty="0">
                <a:latin typeface="Alexandria" charset="0"/>
                <a:cs typeface="Alexandria" charset="0"/>
              </a:rPr>
              <a:t>الصحافة التقليدية اضطرت إلى التكيف مع التغيرات التكنولوجية وتبني تقنيات جديدة لمواكبة سرعة صحافة الموبايل.</a:t>
            </a:r>
          </a:p>
          <a:p>
            <a:pPr algn="just" rtl="1">
              <a:lnSpc>
                <a:spcPct val="200000"/>
              </a:lnSpc>
            </a:pPr>
            <a:r>
              <a:rPr lang="ar-SA" dirty="0">
                <a:latin typeface="Alexandria" charset="0"/>
                <a:cs typeface="Alexandria" charset="0"/>
              </a:rPr>
              <a:t>وتظل الصحافة التقليدية تحتفظ بمكانتها في تقديم تحليلات عميقة وتقارير مفصلة.</a:t>
            </a:r>
          </a:p>
          <a:p>
            <a:pPr algn="just" rtl="1">
              <a:lnSpc>
                <a:spcPct val="200000"/>
              </a:lnSpc>
            </a:pPr>
            <a:r>
              <a:rPr lang="ar-SA" dirty="0">
                <a:latin typeface="Alexandria" charset="0"/>
                <a:cs typeface="Alexandria" charset="0"/>
              </a:rPr>
              <a:t>صحافة الهاتف المحمول تعتبر ثورة في عالم الإعلام، حيث غيرت طريقة جمع الأخبار ونشرها، بفضل سرعتها وتكلفتها المنخفضة، أصبحت هذه الصحافة أداة أساسية للصحفيين والمواطنين على حد سواء، ومع التطورات التكنولوجية المتوقعة، ستستمر صحافة الموبايل في لعب دور محوري في صناعة الإعلام.</a:t>
            </a:r>
          </a:p>
        </p:txBody>
      </p:sp>
      <p:sp>
        <p:nvSpPr>
          <p:cNvPr id="6" name="TextBox 5">
            <a:extLst>
              <a:ext uri="{FF2B5EF4-FFF2-40B4-BE49-F238E27FC236}">
                <a16:creationId xmlns:a16="http://schemas.microsoft.com/office/drawing/2014/main" id="{F48C8BA2-CD6C-3E6B-6375-BA9568B859A7}"/>
              </a:ext>
            </a:extLst>
          </p:cNvPr>
          <p:cNvSpPr txBox="1"/>
          <p:nvPr/>
        </p:nvSpPr>
        <p:spPr>
          <a:xfrm>
            <a:off x="4433456" y="1221433"/>
            <a:ext cx="7211064"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تأثير صحافة الموبايل على الصحافة التقليدية</a:t>
            </a:r>
          </a:p>
        </p:txBody>
      </p:sp>
    </p:spTree>
    <p:extLst>
      <p:ext uri="{BB962C8B-B14F-4D97-AF65-F5344CB8AC3E}">
        <p14:creationId xmlns:p14="http://schemas.microsoft.com/office/powerpoint/2010/main" val="175756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F48C8BA2-CD6C-3E6B-6375-BA9568B859A7}"/>
              </a:ext>
            </a:extLst>
          </p:cNvPr>
          <p:cNvSpPr txBox="1"/>
          <p:nvPr/>
        </p:nvSpPr>
        <p:spPr>
          <a:xfrm>
            <a:off x="2900219" y="1904925"/>
            <a:ext cx="5846618" cy="2923877"/>
          </a:xfrm>
          <a:prstGeom prst="rect">
            <a:avLst/>
          </a:prstGeom>
          <a:noFill/>
        </p:spPr>
        <p:txBody>
          <a:bodyPr wrap="square" rtlCol="0">
            <a:spAutoFit/>
          </a:bodyPr>
          <a:lstStyle/>
          <a:p>
            <a:pPr algn="ctr" rtl="1">
              <a:lnSpc>
                <a:spcPct val="200000"/>
              </a:lnSpc>
            </a:pPr>
            <a:r>
              <a:rPr lang="ar-SA" sz="2800" b="1" dirty="0">
                <a:solidFill>
                  <a:srgbClr val="203E5F"/>
                </a:solidFill>
                <a:latin typeface="Alexandria" charset="0"/>
                <a:cs typeface="Alexandria" charset="0"/>
              </a:rPr>
              <a:t>نماذج وأمثلة واقعية</a:t>
            </a:r>
            <a:endParaRPr lang="en-US" sz="2800" b="1" dirty="0">
              <a:solidFill>
                <a:srgbClr val="203E5F"/>
              </a:solidFill>
              <a:latin typeface="Alexandria" charset="0"/>
              <a:cs typeface="Alexandria" charset="0"/>
            </a:endParaRPr>
          </a:p>
          <a:p>
            <a:pPr algn="ctr" rtl="1">
              <a:lnSpc>
                <a:spcPct val="200000"/>
              </a:lnSpc>
            </a:pPr>
            <a:r>
              <a:rPr lang="ar-SA" sz="2800" b="1" dirty="0">
                <a:solidFill>
                  <a:srgbClr val="203E5F"/>
                </a:solidFill>
                <a:latin typeface="Alexandria" charset="0"/>
                <a:cs typeface="Alexandria" charset="0"/>
              </a:rPr>
              <a:t>لإستخدامات </a:t>
            </a:r>
          </a:p>
          <a:p>
            <a:pPr algn="ctr" rtl="1">
              <a:lnSpc>
                <a:spcPct val="200000"/>
              </a:lnSpc>
            </a:pPr>
            <a:r>
              <a:rPr lang="ar-SA" sz="3600" b="1" dirty="0">
                <a:solidFill>
                  <a:srgbClr val="203E5F"/>
                </a:solidFill>
                <a:latin typeface="Alexandria" charset="0"/>
                <a:cs typeface="Alexandria" charset="0"/>
              </a:rPr>
              <a:t>صحافة</a:t>
            </a:r>
            <a:r>
              <a:rPr lang="ar-SA" sz="3200" b="1" dirty="0">
                <a:solidFill>
                  <a:srgbClr val="203E5F"/>
                </a:solidFill>
                <a:latin typeface="Alexandria" charset="0"/>
                <a:cs typeface="Alexandria" charset="0"/>
              </a:rPr>
              <a:t>  </a:t>
            </a:r>
            <a:r>
              <a:rPr lang="ar-SA" sz="3600" b="1" dirty="0">
                <a:solidFill>
                  <a:srgbClr val="203E5F"/>
                </a:solidFill>
                <a:latin typeface="Alexandria" charset="0"/>
                <a:cs typeface="Alexandria" charset="0"/>
              </a:rPr>
              <a:t>الهاتف المحمول </a:t>
            </a:r>
          </a:p>
        </p:txBody>
      </p:sp>
    </p:spTree>
    <p:extLst>
      <p:ext uri="{BB962C8B-B14F-4D97-AF65-F5344CB8AC3E}">
        <p14:creationId xmlns:p14="http://schemas.microsoft.com/office/powerpoint/2010/main" val="660512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4562764" y="1483745"/>
            <a:ext cx="6869320" cy="4524315"/>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200000"/>
              </a:lnSpc>
            </a:pPr>
            <a:r>
              <a:rPr lang="ar-SA" dirty="0">
                <a:latin typeface="Alexandria" charset="0"/>
                <a:cs typeface="Alexandria" charset="0"/>
              </a:rPr>
              <a:t>خلال ثورات الربيع العربي، استخدم المتظاهرون والصحفيون الهواتف الذكية لتوثيق الأحداث ونشرها على منصات التواصل الاجتماعي مثل</a:t>
            </a:r>
            <a:r>
              <a:rPr lang="en-US" dirty="0">
                <a:latin typeface="Alexandria" charset="0"/>
                <a:cs typeface="Alexandria" charset="0"/>
              </a:rPr>
              <a:t> </a:t>
            </a:r>
            <a:r>
              <a:rPr lang="ar-SA" dirty="0">
                <a:latin typeface="Alexandria" charset="0"/>
                <a:cs typeface="Alexandria" charset="0"/>
              </a:rPr>
              <a:t>تويتر و</a:t>
            </a:r>
            <a:r>
              <a:rPr lang="en-US" dirty="0">
                <a:latin typeface="Alexandria" charset="0"/>
                <a:cs typeface="Alexandria" charset="0"/>
              </a:rPr>
              <a:t> </a:t>
            </a:r>
            <a:r>
              <a:rPr lang="ar-SA" dirty="0">
                <a:latin typeface="Alexandria" charset="0"/>
                <a:cs typeface="Alexandria" charset="0"/>
              </a:rPr>
              <a:t>فيسبوك.</a:t>
            </a:r>
          </a:p>
          <a:p>
            <a:pPr algn="just" rtl="1">
              <a:lnSpc>
                <a:spcPct val="200000"/>
              </a:lnSpc>
            </a:pPr>
            <a:r>
              <a:rPr lang="ar-SA" dirty="0">
                <a:solidFill>
                  <a:srgbClr val="C00000"/>
                </a:solidFill>
                <a:latin typeface="Alexandria" charset="0"/>
                <a:cs typeface="Alexandria" charset="0"/>
              </a:rPr>
              <a:t>التأثير: </a:t>
            </a:r>
          </a:p>
          <a:p>
            <a:pPr algn="just" rtl="1">
              <a:lnSpc>
                <a:spcPct val="200000"/>
              </a:lnSpc>
            </a:pPr>
            <a:r>
              <a:rPr lang="ar-SA" dirty="0">
                <a:latin typeface="Alexandria" charset="0"/>
                <a:cs typeface="Alexandria" charset="0"/>
              </a:rPr>
              <a:t>ساهمت صحافة الموبايل في نقل الأحداث بشكل مباشر، مما سمح للعالم بمتابعة التطورات في الوقت الفعلي، كانت هذه الأحداث نقطة تحول في استخدام الهواتف الذكية كأداة إعلامية قوية.</a:t>
            </a:r>
          </a:p>
        </p:txBody>
      </p:sp>
      <p:sp>
        <p:nvSpPr>
          <p:cNvPr id="6" name="TextBox 5">
            <a:extLst>
              <a:ext uri="{FF2B5EF4-FFF2-40B4-BE49-F238E27FC236}">
                <a16:creationId xmlns:a16="http://schemas.microsoft.com/office/drawing/2014/main" id="{F48C8BA2-CD6C-3E6B-6375-BA9568B859A7}"/>
              </a:ext>
            </a:extLst>
          </p:cNvPr>
          <p:cNvSpPr txBox="1"/>
          <p:nvPr/>
        </p:nvSpPr>
        <p:spPr>
          <a:xfrm>
            <a:off x="1801091" y="833505"/>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الربيع العربي (2011)</a:t>
            </a:r>
          </a:p>
        </p:txBody>
      </p:sp>
      <p:pic>
        <p:nvPicPr>
          <p:cNvPr id="5122" name="Picture 2" descr="الربيع العربي.. عندما أراد الشعب إسقاط النظام | الموسوعة | الجزيرة نت"/>
          <p:cNvPicPr>
            <a:picLocks noChangeAspect="1" noChangeArrowheads="1"/>
          </p:cNvPicPr>
          <p:nvPr/>
        </p:nvPicPr>
        <p:blipFill rotWithShape="1">
          <a:blip r:embed="rId3">
            <a:extLst>
              <a:ext uri="{28A0092B-C50C-407E-A947-70E740481C1C}">
                <a14:useLocalDpi xmlns:a14="http://schemas.microsoft.com/office/drawing/2010/main" val="0"/>
              </a:ext>
            </a:extLst>
          </a:blip>
          <a:srcRect l="1306" r="1193"/>
          <a:stretch/>
        </p:blipFill>
        <p:spPr bwMode="auto">
          <a:xfrm>
            <a:off x="461817" y="1607059"/>
            <a:ext cx="3713019" cy="21388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124" name="Picture 4" descr="الربيع العربي&quot; بعد 10 سنوات على انطلاقه.. &quot;جوع ورعب&quot; وحلم لم يكتمل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2053" y="3956946"/>
            <a:ext cx="3752783" cy="23996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49676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122"/>
                                        </p:tgtEl>
                                        <p:attrNameLst>
                                          <p:attrName>style.visibility</p:attrName>
                                        </p:attrNameLst>
                                      </p:cBhvr>
                                      <p:to>
                                        <p:strVal val="visible"/>
                                      </p:to>
                                    </p:set>
                                    <p:animEffect transition="in" filter="fade">
                                      <p:cBhvr>
                                        <p:cTn id="22" dur="500"/>
                                        <p:tgtEl>
                                          <p:spTgt spid="512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124"/>
                                        </p:tgtEl>
                                        <p:attrNameLst>
                                          <p:attrName>style.visibility</p:attrName>
                                        </p:attrNameLst>
                                      </p:cBhvr>
                                      <p:to>
                                        <p:strVal val="visible"/>
                                      </p:to>
                                    </p:set>
                                    <p:animEffect transition="in" filter="fade">
                                      <p:cBhvr>
                                        <p:cTn id="32" dur="500"/>
                                        <p:tgtEl>
                                          <p:spTgt spid="512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4400528" y="1871672"/>
            <a:ext cx="6869320" cy="3970318"/>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200000"/>
              </a:lnSpc>
            </a:pPr>
            <a:r>
              <a:rPr lang="ar-SA" dirty="0">
                <a:latin typeface="Alexandria" charset="0"/>
                <a:cs typeface="Alexandria" charset="0"/>
              </a:rPr>
              <a:t>خلال تفجيرات لندن، استخدم المواطنون والصحفيون الهواتف المحمولة لتسجيل الفيديوهات والصور ونشرها على الإنترنت.</a:t>
            </a:r>
          </a:p>
          <a:p>
            <a:pPr algn="just" rtl="1">
              <a:lnSpc>
                <a:spcPct val="200000"/>
              </a:lnSpc>
            </a:pPr>
            <a:r>
              <a:rPr lang="ar-SA" dirty="0">
                <a:solidFill>
                  <a:srgbClr val="C00000"/>
                </a:solidFill>
                <a:latin typeface="Alexandria" charset="0"/>
                <a:cs typeface="Alexandria" charset="0"/>
              </a:rPr>
              <a:t>التأثير: </a:t>
            </a:r>
          </a:p>
          <a:p>
            <a:pPr algn="just" rtl="1">
              <a:lnSpc>
                <a:spcPct val="200000"/>
              </a:lnSpc>
            </a:pPr>
            <a:r>
              <a:rPr lang="ar-SA" dirty="0">
                <a:latin typeface="Alexandria" charset="0"/>
                <a:cs typeface="Alexandria" charset="0"/>
              </a:rPr>
              <a:t>كانت هذه أول مرة يتم فيها استخدام الهواتف المحمولة بشكل واسع في تغطية حدث إخباري كبير، الصور والفيديوهات التي تم التقاطها بواسطة الهواتف الذكية كانت مصدراً رئيسياً للأخبار.</a:t>
            </a:r>
          </a:p>
        </p:txBody>
      </p:sp>
      <p:sp>
        <p:nvSpPr>
          <p:cNvPr id="6" name="TextBox 5">
            <a:extLst>
              <a:ext uri="{FF2B5EF4-FFF2-40B4-BE49-F238E27FC236}">
                <a16:creationId xmlns:a16="http://schemas.microsoft.com/office/drawing/2014/main" id="{F48C8BA2-CD6C-3E6B-6375-BA9568B859A7}"/>
              </a:ext>
            </a:extLst>
          </p:cNvPr>
          <p:cNvSpPr txBox="1"/>
          <p:nvPr/>
        </p:nvSpPr>
        <p:spPr>
          <a:xfrm>
            <a:off x="1764146" y="994687"/>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تفجيرات لندن (2005)</a:t>
            </a:r>
          </a:p>
        </p:txBody>
      </p:sp>
      <p:pic>
        <p:nvPicPr>
          <p:cNvPr id="6146" name="Picture 2" descr="تفجيرات لندن 7 يوليو 2005 - ويكيبيديا"/>
          <p:cNvPicPr>
            <a:picLocks noChangeAspect="1" noChangeArrowheads="1"/>
          </p:cNvPicPr>
          <p:nvPr/>
        </p:nvPicPr>
        <p:blipFill rotWithShape="1">
          <a:blip r:embed="rId3">
            <a:extLst>
              <a:ext uri="{28A0092B-C50C-407E-A947-70E740481C1C}">
                <a14:useLocalDpi xmlns:a14="http://schemas.microsoft.com/office/drawing/2010/main" val="0"/>
              </a:ext>
            </a:extLst>
          </a:blip>
          <a:srcRect t="18206"/>
          <a:stretch/>
        </p:blipFill>
        <p:spPr bwMode="auto">
          <a:xfrm>
            <a:off x="510486" y="1717064"/>
            <a:ext cx="3638242" cy="19573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8" name="Picture 4" descr="London bombings of 2005 | History, Facts, &amp; Map | Britannic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5704" y="3920908"/>
            <a:ext cx="3590862" cy="23071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44107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146"/>
                                        </p:tgtEl>
                                        <p:attrNameLst>
                                          <p:attrName>style.visibility</p:attrName>
                                        </p:attrNameLst>
                                      </p:cBhvr>
                                      <p:to>
                                        <p:strVal val="visible"/>
                                      </p:to>
                                    </p:set>
                                    <p:animEffect transition="in" filter="fade">
                                      <p:cBhvr>
                                        <p:cTn id="22" dur="500"/>
                                        <p:tgtEl>
                                          <p:spTgt spid="614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3" end="3"/>
                                            </p:txEl>
                                          </p:spTgt>
                                        </p:tgtEl>
                                        <p:attrNameLst>
                                          <p:attrName>style.visibility</p:attrName>
                                        </p:attrNameLst>
                                      </p:cBhvr>
                                      <p:to>
                                        <p:strVal val="visible"/>
                                      </p:to>
                                    </p:set>
                                    <p:animEffect transition="in" filter="fade">
                                      <p:cBhvr>
                                        <p:cTn id="32" dur="500"/>
                                        <p:tgtEl>
                                          <p:spTgt spid="4">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148"/>
                                        </p:tgtEl>
                                        <p:attrNameLst>
                                          <p:attrName>style.visibility</p:attrName>
                                        </p:attrNameLst>
                                      </p:cBhvr>
                                      <p:to>
                                        <p:strVal val="visible"/>
                                      </p:to>
                                    </p:set>
                                    <p:animEffect transition="in" filter="fade">
                                      <p:cBhvr>
                                        <p:cTn id="37"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4562764" y="1770502"/>
            <a:ext cx="6869320" cy="3970318"/>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200000"/>
              </a:lnSpc>
            </a:pPr>
            <a:r>
              <a:rPr lang="ar-SA" dirty="0">
                <a:latin typeface="Alexandria" charset="0"/>
                <a:cs typeface="Alexandria" charset="0"/>
              </a:rPr>
              <a:t>بعد الزلزال المدمر الذي ضرب هايتي، استخدم الصحفيون والمواطنون الهواتف الذكية لتوثيق الدمار ونقل الأخبار.</a:t>
            </a:r>
          </a:p>
          <a:p>
            <a:pPr algn="just" rtl="1">
              <a:lnSpc>
                <a:spcPct val="200000"/>
              </a:lnSpc>
            </a:pPr>
            <a:r>
              <a:rPr lang="ar-SA" dirty="0">
                <a:solidFill>
                  <a:srgbClr val="C00000"/>
                </a:solidFill>
                <a:latin typeface="Alexandria" charset="0"/>
                <a:cs typeface="Alexandria" charset="0"/>
              </a:rPr>
              <a:t>التأثير: </a:t>
            </a:r>
          </a:p>
          <a:p>
            <a:pPr algn="just" rtl="1">
              <a:lnSpc>
                <a:spcPct val="200000"/>
              </a:lnSpc>
            </a:pPr>
            <a:r>
              <a:rPr lang="ar-SA" dirty="0">
                <a:latin typeface="Alexandria" charset="0"/>
                <a:cs typeface="Alexandria" charset="0"/>
              </a:rPr>
              <a:t>ساعدت صحافة الموبايل في توفير معلومات فورية عن الوضع على الأرض، مما ساعد المنظمات الإنسانية في توجيه المساعدات بشكل أكثر فعالية.</a:t>
            </a:r>
          </a:p>
        </p:txBody>
      </p:sp>
      <p:sp>
        <p:nvSpPr>
          <p:cNvPr id="6" name="TextBox 5">
            <a:extLst>
              <a:ext uri="{FF2B5EF4-FFF2-40B4-BE49-F238E27FC236}">
                <a16:creationId xmlns:a16="http://schemas.microsoft.com/office/drawing/2014/main" id="{F48C8BA2-CD6C-3E6B-6375-BA9568B859A7}"/>
              </a:ext>
            </a:extLst>
          </p:cNvPr>
          <p:cNvSpPr txBox="1"/>
          <p:nvPr/>
        </p:nvSpPr>
        <p:spPr>
          <a:xfrm>
            <a:off x="1801091" y="989458"/>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زلزال هايتي (2010)</a:t>
            </a:r>
          </a:p>
        </p:txBody>
      </p:sp>
      <p:pic>
        <p:nvPicPr>
          <p:cNvPr id="7170" name="Picture 2" descr="زلزال هايتي: مقتل المئات وإعلان حالة الطوارئ في البلاد إثر زلزال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7248" y="1526442"/>
            <a:ext cx="4028498" cy="22660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172" name="Picture 4" descr="زلزال هايتي المدمر.. ارتفاع حصيلة الضحايا إلى 1297 قتيلًا"/>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5886"/>
          <a:stretch/>
        </p:blipFill>
        <p:spPr bwMode="auto">
          <a:xfrm>
            <a:off x="441904" y="3987250"/>
            <a:ext cx="3871480" cy="20495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11791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170"/>
                                        </p:tgtEl>
                                        <p:attrNameLst>
                                          <p:attrName>style.visibility</p:attrName>
                                        </p:attrNameLst>
                                      </p:cBhvr>
                                      <p:to>
                                        <p:strVal val="visible"/>
                                      </p:to>
                                    </p:set>
                                    <p:animEffect transition="in" filter="fade">
                                      <p:cBhvr>
                                        <p:cTn id="22" dur="500"/>
                                        <p:tgtEl>
                                          <p:spTgt spid="717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172"/>
                                        </p:tgtEl>
                                        <p:attrNameLst>
                                          <p:attrName>style.visibility</p:attrName>
                                        </p:attrNameLst>
                                      </p:cBhvr>
                                      <p:to>
                                        <p:strVal val="visible"/>
                                      </p:to>
                                    </p:set>
                                    <p:animEffect transition="in" filter="fade">
                                      <p:cBhvr>
                                        <p:cTn id="32" dur="500"/>
                                        <p:tgtEl>
                                          <p:spTgt spid="717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4562764" y="1483745"/>
            <a:ext cx="6869320" cy="4524315"/>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200000"/>
              </a:lnSpc>
            </a:pPr>
            <a:r>
              <a:rPr lang="ar-SA" dirty="0">
                <a:latin typeface="Alexandria" charset="0"/>
                <a:cs typeface="Alexandria" charset="0"/>
              </a:rPr>
              <a:t>خلال الاحتجاجات في هونغ كونغ، استخدم المتظاهرون الهواتف الذكية لتسجيل الفيديوهات ونشرها على منصات مثل يوتيوب وتويتر.</a:t>
            </a:r>
          </a:p>
          <a:p>
            <a:pPr algn="just" rtl="1">
              <a:lnSpc>
                <a:spcPct val="200000"/>
              </a:lnSpc>
            </a:pPr>
            <a:r>
              <a:rPr lang="ar-SA" dirty="0">
                <a:solidFill>
                  <a:srgbClr val="C00000"/>
                </a:solidFill>
                <a:latin typeface="Alexandria" charset="0"/>
                <a:cs typeface="Alexandria" charset="0"/>
              </a:rPr>
              <a:t>التأثير: </a:t>
            </a:r>
          </a:p>
          <a:p>
            <a:pPr algn="just" rtl="1">
              <a:lnSpc>
                <a:spcPct val="200000"/>
              </a:lnSpc>
            </a:pPr>
            <a:r>
              <a:rPr lang="ar-SA" dirty="0">
                <a:latin typeface="Alexandria" charset="0"/>
                <a:cs typeface="Alexandria" charset="0"/>
              </a:rPr>
              <a:t>ساهمت صحافة الموبايل في نقل الأحداث بشكل مباشر، مما سمح للعالم بمتابعة التطورات في الوقت الفعلي، كانت هذه الأحداث نقطة تحول في استخدام الهواتف الذكية كأداة إعلامية قوية.</a:t>
            </a:r>
          </a:p>
        </p:txBody>
      </p:sp>
      <p:sp>
        <p:nvSpPr>
          <p:cNvPr id="6" name="TextBox 5">
            <a:extLst>
              <a:ext uri="{FF2B5EF4-FFF2-40B4-BE49-F238E27FC236}">
                <a16:creationId xmlns:a16="http://schemas.microsoft.com/office/drawing/2014/main" id="{F48C8BA2-CD6C-3E6B-6375-BA9568B859A7}"/>
              </a:ext>
            </a:extLst>
          </p:cNvPr>
          <p:cNvSpPr txBox="1"/>
          <p:nvPr/>
        </p:nvSpPr>
        <p:spPr>
          <a:xfrm>
            <a:off x="1801091" y="833505"/>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احتجاجات هونغ كونغ (2019)</a:t>
            </a:r>
          </a:p>
        </p:txBody>
      </p:sp>
      <p:pic>
        <p:nvPicPr>
          <p:cNvPr id="8194" name="Picture 2" descr="احتجاجات هونغ كونغ: وسائل إعلام صينية تلقي باللوم على &quot;قوى أجنبية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2593" y="1555882"/>
            <a:ext cx="3880716" cy="21829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196" name="Picture 4" descr="تويتر وفيس بوك تعلقان حسابات وتتهمان بكين باستخدامها ضد متظاهري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4084" y="4027964"/>
            <a:ext cx="4037734" cy="22712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97850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194"/>
                                        </p:tgtEl>
                                        <p:attrNameLst>
                                          <p:attrName>style.visibility</p:attrName>
                                        </p:attrNameLst>
                                      </p:cBhvr>
                                      <p:to>
                                        <p:strVal val="visible"/>
                                      </p:to>
                                    </p:set>
                                    <p:animEffect transition="in" filter="fade">
                                      <p:cBhvr>
                                        <p:cTn id="22" dur="500"/>
                                        <p:tgtEl>
                                          <p:spTgt spid="819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196"/>
                                        </p:tgtEl>
                                        <p:attrNameLst>
                                          <p:attrName>style.visibility</p:attrName>
                                        </p:attrNameLst>
                                      </p:cBhvr>
                                      <p:to>
                                        <p:strVal val="visible"/>
                                      </p:to>
                                    </p:set>
                                    <p:animEffect transition="in" filter="fade">
                                      <p:cBhvr>
                                        <p:cTn id="32" dur="500"/>
                                        <p:tgtEl>
                                          <p:spTgt spid="819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4562764" y="1483745"/>
            <a:ext cx="6869320" cy="3970318"/>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200000"/>
              </a:lnSpc>
            </a:pPr>
            <a:r>
              <a:rPr lang="ar-SA" dirty="0">
                <a:latin typeface="Alexandria" charset="0"/>
                <a:cs typeface="Alexandria" charset="0"/>
              </a:rPr>
              <a:t>خلال جائحة كوفيد-19، استخدم الصحفيون والمواطنون الهواتف الذكية لتوثيق تأثيرات الوباء ونقل الأخبار.</a:t>
            </a:r>
          </a:p>
          <a:p>
            <a:pPr algn="just" rtl="1">
              <a:lnSpc>
                <a:spcPct val="200000"/>
              </a:lnSpc>
            </a:pPr>
            <a:r>
              <a:rPr lang="ar-SA" dirty="0">
                <a:solidFill>
                  <a:srgbClr val="C00000"/>
                </a:solidFill>
                <a:latin typeface="Alexandria" charset="0"/>
                <a:cs typeface="Alexandria" charset="0"/>
              </a:rPr>
              <a:t>التأثير: </a:t>
            </a:r>
          </a:p>
          <a:p>
            <a:pPr algn="just" rtl="1">
              <a:lnSpc>
                <a:spcPct val="200000"/>
              </a:lnSpc>
            </a:pPr>
            <a:r>
              <a:rPr lang="ar-SA" dirty="0">
                <a:latin typeface="Alexandria" charset="0"/>
                <a:cs typeface="Alexandria" charset="0"/>
              </a:rPr>
              <a:t>ساهمت صحافة الموبايل في توفير معلومات فورية عن الوضع على الأرض، مما ساعد الحكومات والمنظمات الصحية في توجيه الجهود بشكل أكثر فعالية.</a:t>
            </a:r>
          </a:p>
        </p:txBody>
      </p:sp>
      <p:sp>
        <p:nvSpPr>
          <p:cNvPr id="6" name="TextBox 5">
            <a:extLst>
              <a:ext uri="{FF2B5EF4-FFF2-40B4-BE49-F238E27FC236}">
                <a16:creationId xmlns:a16="http://schemas.microsoft.com/office/drawing/2014/main" id="{F48C8BA2-CD6C-3E6B-6375-BA9568B859A7}"/>
              </a:ext>
            </a:extLst>
          </p:cNvPr>
          <p:cNvSpPr txBox="1"/>
          <p:nvPr/>
        </p:nvSpPr>
        <p:spPr>
          <a:xfrm>
            <a:off x="1801091" y="833505"/>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جائحة كوفيد-19 (2020)</a:t>
            </a:r>
          </a:p>
        </p:txBody>
      </p:sp>
      <p:pic>
        <p:nvPicPr>
          <p:cNvPr id="9218" name="Picture 2" descr="CDC Museum COVID-19 Timeline | David J. Sencer CDC Museum | CDC"/>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2594" y="1654302"/>
            <a:ext cx="4000789" cy="22226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220" name="Picture 4" descr="خمسة رسوم بيانية توضح تأثير جائحة كوفيد-19 على الشرق الأوسط وآسيا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048" y="3975383"/>
            <a:ext cx="3769880" cy="20612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7284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218"/>
                                        </p:tgtEl>
                                        <p:attrNameLst>
                                          <p:attrName>style.visibility</p:attrName>
                                        </p:attrNameLst>
                                      </p:cBhvr>
                                      <p:to>
                                        <p:strVal val="visible"/>
                                      </p:to>
                                    </p:set>
                                    <p:animEffect transition="in" filter="fade">
                                      <p:cBhvr>
                                        <p:cTn id="22" dur="500"/>
                                        <p:tgtEl>
                                          <p:spTgt spid="921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220"/>
                                        </p:tgtEl>
                                        <p:attrNameLst>
                                          <p:attrName>style.visibility</p:attrName>
                                        </p:attrNameLst>
                                      </p:cBhvr>
                                      <p:to>
                                        <p:strVal val="visible"/>
                                      </p:to>
                                    </p:set>
                                    <p:animEffect transition="in" filter="fade">
                                      <p:cBhvr>
                                        <p:cTn id="32" dur="500"/>
                                        <p:tgtEl>
                                          <p:spTgt spid="922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4562764" y="1483745"/>
            <a:ext cx="6869320" cy="4524315"/>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200000"/>
              </a:lnSpc>
            </a:pPr>
            <a:r>
              <a:rPr lang="ar-SA" dirty="0">
                <a:latin typeface="Alexandria" charset="0"/>
                <a:cs typeface="Alexandria" charset="0"/>
              </a:rPr>
              <a:t>خلال الاحتجاجات التي أعقبت مقتل جورج فلويد، استخدم المتظاهرون والصحفيون الهواتف الذكية لتسجيل الفيديوهات ونشرها على منصات التواصل الاجتماعي.</a:t>
            </a:r>
          </a:p>
          <a:p>
            <a:pPr algn="just" rtl="1">
              <a:lnSpc>
                <a:spcPct val="200000"/>
              </a:lnSpc>
            </a:pPr>
            <a:r>
              <a:rPr lang="ar-SA" dirty="0">
                <a:solidFill>
                  <a:srgbClr val="C00000"/>
                </a:solidFill>
                <a:latin typeface="Alexandria" charset="0"/>
                <a:cs typeface="Alexandria" charset="0"/>
              </a:rPr>
              <a:t>التأثير: </a:t>
            </a:r>
          </a:p>
          <a:p>
            <a:pPr algn="just" rtl="1">
              <a:lnSpc>
                <a:spcPct val="200000"/>
              </a:lnSpc>
            </a:pPr>
            <a:r>
              <a:rPr lang="ar-SA" dirty="0">
                <a:latin typeface="Alexandria" charset="0"/>
                <a:cs typeface="Alexandria" charset="0"/>
              </a:rPr>
              <a:t>ساهمت صحافة الموبايل في نقل الأحداث بشكل مباشر، لأنه في بعض الأحيان وسائل الإعلام لا تستطيع نقل ما يحدث في الشارع بكافة تفاصيله.</a:t>
            </a:r>
          </a:p>
        </p:txBody>
      </p:sp>
      <p:sp>
        <p:nvSpPr>
          <p:cNvPr id="6" name="TextBox 5">
            <a:extLst>
              <a:ext uri="{FF2B5EF4-FFF2-40B4-BE49-F238E27FC236}">
                <a16:creationId xmlns:a16="http://schemas.microsoft.com/office/drawing/2014/main" id="{F48C8BA2-CD6C-3E6B-6375-BA9568B859A7}"/>
              </a:ext>
            </a:extLst>
          </p:cNvPr>
          <p:cNvSpPr txBox="1"/>
          <p:nvPr/>
        </p:nvSpPr>
        <p:spPr>
          <a:xfrm>
            <a:off x="1801091" y="833505"/>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الاحتجاجات في الولايات المتحدة (2020)</a:t>
            </a:r>
          </a:p>
        </p:txBody>
      </p:sp>
      <p:pic>
        <p:nvPicPr>
          <p:cNvPr id="10242" name="Picture 2" descr="جورج فلويد: مسار زمني لتطور الاحتجاجات في الولايات المتحدة والعالم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939" y="1370489"/>
            <a:ext cx="4185516" cy="23543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44" name="Picture 4" descr="الولايات المتحدة: مظاهرات حاشدة متوقعة في نهاية الأسبوع وتصاعد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4688" y="3860800"/>
            <a:ext cx="3972017" cy="22373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41491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242"/>
                                        </p:tgtEl>
                                        <p:attrNameLst>
                                          <p:attrName>style.visibility</p:attrName>
                                        </p:attrNameLst>
                                      </p:cBhvr>
                                      <p:to>
                                        <p:strVal val="visible"/>
                                      </p:to>
                                    </p:set>
                                    <p:animEffect transition="in" filter="fade">
                                      <p:cBhvr>
                                        <p:cTn id="22" dur="500"/>
                                        <p:tgtEl>
                                          <p:spTgt spid="1024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244"/>
                                        </p:tgtEl>
                                        <p:attrNameLst>
                                          <p:attrName>style.visibility</p:attrName>
                                        </p:attrNameLst>
                                      </p:cBhvr>
                                      <p:to>
                                        <p:strVal val="visible"/>
                                      </p:to>
                                    </p:set>
                                    <p:animEffect transition="in" filter="fade">
                                      <p:cBhvr>
                                        <p:cTn id="32" dur="500"/>
                                        <p:tgtEl>
                                          <p:spTgt spid="1024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4562764" y="1483745"/>
            <a:ext cx="6869320" cy="4524315"/>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200000"/>
              </a:lnSpc>
            </a:pPr>
            <a:r>
              <a:rPr lang="ar-SA" dirty="0">
                <a:latin typeface="Alexandria" charset="0"/>
                <a:cs typeface="Alexandria" charset="0"/>
              </a:rPr>
              <a:t>خلال الكوارث الطبيعية مثل الأعاصير والفيضانات، استخدم الصحفيون والمواطنون الهواتف الذكية لتوثيق الأحداث ونقل الأخبار.</a:t>
            </a:r>
          </a:p>
          <a:p>
            <a:pPr algn="just" rtl="1">
              <a:lnSpc>
                <a:spcPct val="200000"/>
              </a:lnSpc>
            </a:pPr>
            <a:r>
              <a:rPr lang="ar-SA" dirty="0">
                <a:solidFill>
                  <a:srgbClr val="C00000"/>
                </a:solidFill>
                <a:latin typeface="Alexandria" charset="0"/>
                <a:cs typeface="Alexandria" charset="0"/>
              </a:rPr>
              <a:t>التأثير: </a:t>
            </a:r>
          </a:p>
          <a:p>
            <a:pPr algn="just" rtl="1">
              <a:lnSpc>
                <a:spcPct val="200000"/>
              </a:lnSpc>
            </a:pPr>
            <a:r>
              <a:rPr lang="ar-SA" dirty="0">
                <a:latin typeface="Alexandria" charset="0"/>
                <a:cs typeface="Alexandria" charset="0"/>
              </a:rPr>
              <a:t>ساعدت صحافة الموبايل في توفير معلومات فورية عن الوضع على الأرض، مما ساعد المنظمات الإنسانية في توجيه المساعدات بشكل أكثر فعالية.</a:t>
            </a:r>
          </a:p>
        </p:txBody>
      </p:sp>
      <p:sp>
        <p:nvSpPr>
          <p:cNvPr id="6" name="TextBox 5">
            <a:extLst>
              <a:ext uri="{FF2B5EF4-FFF2-40B4-BE49-F238E27FC236}">
                <a16:creationId xmlns:a16="http://schemas.microsoft.com/office/drawing/2014/main" id="{F48C8BA2-CD6C-3E6B-6375-BA9568B859A7}"/>
              </a:ext>
            </a:extLst>
          </p:cNvPr>
          <p:cNvSpPr txBox="1"/>
          <p:nvPr/>
        </p:nvSpPr>
        <p:spPr>
          <a:xfrm>
            <a:off x="1801091" y="833505"/>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تغطية الكوارث الطبيعية</a:t>
            </a:r>
          </a:p>
        </p:txBody>
      </p:sp>
      <p:pic>
        <p:nvPicPr>
          <p:cNvPr id="11266" name="Picture 2" descr="أدوات متطورة ترصد الكوارث الطبيعية باستخدام صور «التواصل الاجتماعي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4062" y="3872853"/>
            <a:ext cx="3913726" cy="22007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268" name="Picture 4" descr="تقرير: 313 مليار دولار خسائر الكوارث الطبيعية في 2022 | سكاي نيوز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646" y="1370489"/>
            <a:ext cx="4067099" cy="22877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87672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268"/>
                                        </p:tgtEl>
                                        <p:attrNameLst>
                                          <p:attrName>style.visibility</p:attrName>
                                        </p:attrNameLst>
                                      </p:cBhvr>
                                      <p:to>
                                        <p:strVal val="visible"/>
                                      </p:to>
                                    </p:set>
                                    <p:animEffect transition="in" filter="fade">
                                      <p:cBhvr>
                                        <p:cTn id="22" dur="500"/>
                                        <p:tgtEl>
                                          <p:spTgt spid="1126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266"/>
                                        </p:tgtEl>
                                        <p:attrNameLst>
                                          <p:attrName>style.visibility</p:attrName>
                                        </p:attrNameLst>
                                      </p:cBhvr>
                                      <p:to>
                                        <p:strVal val="visible"/>
                                      </p:to>
                                    </p:set>
                                    <p:animEffect transition="in" filter="fade">
                                      <p:cBhvr>
                                        <p:cTn id="27" dur="500"/>
                                        <p:tgtEl>
                                          <p:spTgt spid="1126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Effect transition="in" filter="fade">
                                      <p:cBhvr>
                                        <p:cTn id="32" dur="500"/>
                                        <p:tgtEl>
                                          <p:spTgt spid="4">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4562764" y="1483745"/>
            <a:ext cx="6869320" cy="3970318"/>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200000"/>
              </a:lnSpc>
            </a:pPr>
            <a:r>
              <a:rPr lang="ar-SA" dirty="0">
                <a:latin typeface="Alexandria" charset="0"/>
                <a:cs typeface="Alexandria" charset="0"/>
              </a:rPr>
              <a:t>خلال الأحداث الرياضية الكبرى مثل كأس العالم والألعاب الأولمبية، استخدم الصحفيون والجمهور الهواتف الذكية لتسجيل اللحظات الحاسمة ونشرها على الإنترنت.</a:t>
            </a:r>
          </a:p>
          <a:p>
            <a:pPr algn="r" rtl="1">
              <a:lnSpc>
                <a:spcPct val="200000"/>
              </a:lnSpc>
            </a:pPr>
            <a:r>
              <a:rPr lang="ar-SA" dirty="0">
                <a:solidFill>
                  <a:srgbClr val="C00000"/>
                </a:solidFill>
                <a:latin typeface="Alexandria" charset="0"/>
                <a:cs typeface="Alexandria" charset="0"/>
              </a:rPr>
              <a:t>التأثير: </a:t>
            </a:r>
          </a:p>
          <a:p>
            <a:pPr algn="just" rtl="1">
              <a:lnSpc>
                <a:spcPct val="200000"/>
              </a:lnSpc>
            </a:pPr>
            <a:r>
              <a:rPr lang="ar-SA" dirty="0">
                <a:latin typeface="Alexandria" charset="0"/>
                <a:cs typeface="Alexandria" charset="0"/>
              </a:rPr>
              <a:t>ساهمت صحافة الموبايل في توفير تغطية فورية وشاملة للأحداث الرياضية، مما سمح للجمهور بمتابعة الأحداث بشكل مباشر.</a:t>
            </a:r>
          </a:p>
        </p:txBody>
      </p:sp>
      <p:sp>
        <p:nvSpPr>
          <p:cNvPr id="6" name="TextBox 5">
            <a:extLst>
              <a:ext uri="{FF2B5EF4-FFF2-40B4-BE49-F238E27FC236}">
                <a16:creationId xmlns:a16="http://schemas.microsoft.com/office/drawing/2014/main" id="{F48C8BA2-CD6C-3E6B-6375-BA9568B859A7}"/>
              </a:ext>
            </a:extLst>
          </p:cNvPr>
          <p:cNvSpPr txBox="1"/>
          <p:nvPr/>
        </p:nvSpPr>
        <p:spPr>
          <a:xfrm>
            <a:off x="1801091" y="833505"/>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الأحداث الرياضية</a:t>
            </a:r>
          </a:p>
        </p:txBody>
      </p:sp>
      <p:pic>
        <p:nvPicPr>
          <p:cNvPr id="12290" name="Picture 2" descr="alshar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394" y="2197162"/>
            <a:ext cx="4342534" cy="32569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41530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290"/>
                                        </p:tgtEl>
                                        <p:attrNameLst>
                                          <p:attrName>style.visibility</p:attrName>
                                        </p:attrNameLst>
                                      </p:cBhvr>
                                      <p:to>
                                        <p:strVal val="visible"/>
                                      </p:to>
                                    </p:set>
                                    <p:animEffect transition="in" filter="fade">
                                      <p:cBhvr>
                                        <p:cTn id="22" dur="500"/>
                                        <p:tgtEl>
                                          <p:spTgt spid="1229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3" end="3"/>
                                            </p:txEl>
                                          </p:spTgt>
                                        </p:tgtEl>
                                        <p:attrNameLst>
                                          <p:attrName>style.visibility</p:attrName>
                                        </p:attrNameLst>
                                      </p:cBhvr>
                                      <p:to>
                                        <p:strVal val="visible"/>
                                      </p:to>
                                    </p:set>
                                    <p:animEffect transition="in" filter="fade">
                                      <p:cBhvr>
                                        <p:cTn id="3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4562764" y="1483745"/>
            <a:ext cx="6869320" cy="3970318"/>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200000"/>
              </a:lnSpc>
            </a:pPr>
            <a:r>
              <a:rPr lang="ar-SA" dirty="0">
                <a:latin typeface="Alexandria" charset="0"/>
                <a:cs typeface="Alexandria" charset="0"/>
              </a:rPr>
              <a:t>خلال الانتخابات والخطابات السياسية، استخدم الصحفيون والمواطنون الهواتف الذكية لتسجيل الفيديوهات ونشرها على منصات التواصل الاجتماعي.</a:t>
            </a:r>
          </a:p>
          <a:p>
            <a:pPr algn="just" rtl="1">
              <a:lnSpc>
                <a:spcPct val="200000"/>
              </a:lnSpc>
            </a:pPr>
            <a:r>
              <a:rPr lang="ar-SA" dirty="0">
                <a:solidFill>
                  <a:srgbClr val="C00000"/>
                </a:solidFill>
                <a:latin typeface="Alexandria" charset="0"/>
                <a:cs typeface="Alexandria" charset="0"/>
              </a:rPr>
              <a:t>التأثير: </a:t>
            </a:r>
          </a:p>
          <a:p>
            <a:pPr algn="just" rtl="1">
              <a:lnSpc>
                <a:spcPct val="200000"/>
              </a:lnSpc>
            </a:pPr>
            <a:r>
              <a:rPr lang="ar-SA" dirty="0">
                <a:latin typeface="Alexandria" charset="0"/>
                <a:cs typeface="Alexandria" charset="0"/>
              </a:rPr>
              <a:t>ساهمت صحافة الموبايل في توفير تغطية فورية وشاملة للأحداث السياسية، مما سمح للجمهور بمتابعة التطورات في الوقت الفعلي.</a:t>
            </a:r>
          </a:p>
        </p:txBody>
      </p:sp>
      <p:sp>
        <p:nvSpPr>
          <p:cNvPr id="6" name="TextBox 5">
            <a:extLst>
              <a:ext uri="{FF2B5EF4-FFF2-40B4-BE49-F238E27FC236}">
                <a16:creationId xmlns:a16="http://schemas.microsoft.com/office/drawing/2014/main" id="{F48C8BA2-CD6C-3E6B-6375-BA9568B859A7}"/>
              </a:ext>
            </a:extLst>
          </p:cNvPr>
          <p:cNvSpPr txBox="1"/>
          <p:nvPr/>
        </p:nvSpPr>
        <p:spPr>
          <a:xfrm>
            <a:off x="1801091" y="833505"/>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الأحداث السياسية</a:t>
            </a:r>
          </a:p>
        </p:txBody>
      </p:sp>
      <p:pic>
        <p:nvPicPr>
          <p:cNvPr id="13314" name="Picture 2" descr="نحو الصحافة الشاملة: الصحافة من منظور مستقبلي | مركز الجزيرة للدراسات"/>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0291" y="1555882"/>
            <a:ext cx="3876881" cy="21788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AutoShape 4" descr="صحافة الجوال» في فلسطين... بث مباشر من الخطوط الأمامية"/>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318" name="Picture 6" descr="لا مناص من صحافة الموبايل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2300" y="4032449"/>
            <a:ext cx="3612861" cy="20322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42498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314"/>
                                        </p:tgtEl>
                                        <p:attrNameLst>
                                          <p:attrName>style.visibility</p:attrName>
                                        </p:attrNameLst>
                                      </p:cBhvr>
                                      <p:to>
                                        <p:strVal val="visible"/>
                                      </p:to>
                                    </p:set>
                                    <p:animEffect transition="in" filter="fade">
                                      <p:cBhvr>
                                        <p:cTn id="22" dur="500"/>
                                        <p:tgtEl>
                                          <p:spTgt spid="133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318"/>
                                        </p:tgtEl>
                                        <p:attrNameLst>
                                          <p:attrName>style.visibility</p:attrName>
                                        </p:attrNameLst>
                                      </p:cBhvr>
                                      <p:to>
                                        <p:strVal val="visible"/>
                                      </p:to>
                                    </p:set>
                                    <p:animEffect transition="in" filter="fade">
                                      <p:cBhvr>
                                        <p:cTn id="32" dur="500"/>
                                        <p:tgtEl>
                                          <p:spTgt spid="1331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4CE48-91E4-6D82-FD97-907FBF8631D0}"/>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4DB4DDE9-CA9B-F270-501C-0C5FD3BC3D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4" name="Rectangle 23">
            <a:extLst>
              <a:ext uri="{FF2B5EF4-FFF2-40B4-BE49-F238E27FC236}">
                <a16:creationId xmlns:a16="http://schemas.microsoft.com/office/drawing/2014/main" id="{AFF50520-9CD2-F983-9301-2AE32E37032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DAA6EE8-2DDF-2E4B-FA75-E2F6DF7B1334}"/>
              </a:ext>
            </a:extLst>
          </p:cNvPr>
          <p:cNvSpPr txBox="1"/>
          <p:nvPr/>
        </p:nvSpPr>
        <p:spPr>
          <a:xfrm>
            <a:off x="932873" y="1391385"/>
            <a:ext cx="10499211" cy="2862322"/>
          </a:xfrm>
          <a:prstGeom prst="rect">
            <a:avLst/>
          </a:prstGeom>
          <a:noFill/>
        </p:spPr>
        <p:txBody>
          <a:bodyPr wrap="square" rtlCol="0">
            <a:spAutoFit/>
          </a:bodyPr>
          <a:lstStyle/>
          <a:p>
            <a:pPr algn="just" rtl="1">
              <a:lnSpc>
                <a:spcPct val="200000"/>
              </a:lnSpc>
            </a:pPr>
            <a:r>
              <a:rPr lang="ar-SA" dirty="0">
                <a:solidFill>
                  <a:srgbClr val="C00000"/>
                </a:solidFill>
                <a:latin typeface="Alexandria" charset="0"/>
                <a:cs typeface="Alexandria" charset="0"/>
              </a:rPr>
              <a:t>الحدث: </a:t>
            </a:r>
          </a:p>
          <a:p>
            <a:pPr algn="just" rtl="1">
              <a:lnSpc>
                <a:spcPct val="150000"/>
              </a:lnSpc>
            </a:pPr>
            <a:r>
              <a:rPr lang="ar-SA" dirty="0">
                <a:latin typeface="Alexandria" charset="0"/>
                <a:cs typeface="Alexandria" charset="0"/>
              </a:rPr>
              <a:t>خلال المهرجانات والحفلات الموسيقية، استخدم الصحفيون والجمهور الهواتف الذكية لتسجيل الفيديوهات ونشرها على الإنترنت.</a:t>
            </a:r>
          </a:p>
          <a:p>
            <a:pPr algn="just" rtl="1">
              <a:lnSpc>
                <a:spcPct val="200000"/>
              </a:lnSpc>
            </a:pPr>
            <a:r>
              <a:rPr lang="ar-SA" dirty="0">
                <a:solidFill>
                  <a:srgbClr val="C00000"/>
                </a:solidFill>
                <a:latin typeface="Alexandria" charset="0"/>
                <a:cs typeface="Alexandria" charset="0"/>
              </a:rPr>
              <a:t>التأثير: </a:t>
            </a:r>
          </a:p>
          <a:p>
            <a:pPr algn="just" rtl="1">
              <a:lnSpc>
                <a:spcPct val="150000"/>
              </a:lnSpc>
            </a:pPr>
            <a:r>
              <a:rPr lang="ar-SA" dirty="0">
                <a:latin typeface="Alexandria" charset="0"/>
                <a:cs typeface="Alexandria" charset="0"/>
              </a:rPr>
              <a:t>ساهمت صحافة الموبايل في توفير تغطية فورية وشاملة للأحداث الثقافية والفنية، مما سمح للجمهور بمتابعة الأحداث بشكل مباشر.</a:t>
            </a:r>
          </a:p>
        </p:txBody>
      </p:sp>
      <p:sp>
        <p:nvSpPr>
          <p:cNvPr id="6" name="TextBox 5">
            <a:extLst>
              <a:ext uri="{FF2B5EF4-FFF2-40B4-BE49-F238E27FC236}">
                <a16:creationId xmlns:a16="http://schemas.microsoft.com/office/drawing/2014/main" id="{F48C8BA2-CD6C-3E6B-6375-BA9568B859A7}"/>
              </a:ext>
            </a:extLst>
          </p:cNvPr>
          <p:cNvSpPr txBox="1"/>
          <p:nvPr/>
        </p:nvSpPr>
        <p:spPr>
          <a:xfrm>
            <a:off x="1801091" y="741145"/>
            <a:ext cx="9630993" cy="722377"/>
          </a:xfrm>
          <a:prstGeom prst="rect">
            <a:avLst/>
          </a:prstGeom>
          <a:noFill/>
        </p:spPr>
        <p:txBody>
          <a:bodyPr wrap="square" rtlCol="0">
            <a:spAutoFit/>
          </a:bodyPr>
          <a:lstStyle/>
          <a:p>
            <a:pPr algn="r" rtl="1">
              <a:lnSpc>
                <a:spcPct val="200000"/>
              </a:lnSpc>
            </a:pPr>
            <a:r>
              <a:rPr lang="ar-SA" sz="2400" b="1" dirty="0">
                <a:solidFill>
                  <a:srgbClr val="203E5F"/>
                </a:solidFill>
                <a:latin typeface="Alexandria" charset="0"/>
                <a:cs typeface="Alexandria" charset="0"/>
              </a:rPr>
              <a:t>الأحداث الثقافية والفنية</a:t>
            </a:r>
          </a:p>
        </p:txBody>
      </p:sp>
      <p:pic>
        <p:nvPicPr>
          <p:cNvPr id="14338" name="Picture 2" descr="صحافة الهاتف المحمول.. كل شيء ممكن | معهد الجزيرة للإعلام"/>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886" y="4253707"/>
            <a:ext cx="5949661" cy="24567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340" name="Picture 4" descr="الأحداث الثقافية والفنية العربية Archives | قناة 2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177" y="4253707"/>
            <a:ext cx="4355089" cy="24567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16395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5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338"/>
                                        </p:tgtEl>
                                        <p:attrNameLst>
                                          <p:attrName>style.visibility</p:attrName>
                                        </p:attrNameLst>
                                      </p:cBhvr>
                                      <p:to>
                                        <p:strVal val="visible"/>
                                      </p:to>
                                    </p:set>
                                    <p:animEffect transition="in" filter="fade">
                                      <p:cBhvr>
                                        <p:cTn id="32" dur="500"/>
                                        <p:tgtEl>
                                          <p:spTgt spid="1433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340"/>
                                        </p:tgtEl>
                                        <p:attrNameLst>
                                          <p:attrName>style.visibility</p:attrName>
                                        </p:attrNameLst>
                                      </p:cBhvr>
                                      <p:to>
                                        <p:strVal val="visible"/>
                                      </p:to>
                                    </p:set>
                                    <p:animEffect transition="in" filter="fade">
                                      <p:cBhvr>
                                        <p:cTn id="37" dur="5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909145" y="1896672"/>
            <a:ext cx="10373709" cy="3888821"/>
          </a:xfrm>
          <a:prstGeom prst="rect">
            <a:avLst/>
          </a:prstGeom>
          <a:noFill/>
        </p:spPr>
        <p:txBody>
          <a:bodyPr wrap="square" rtlCol="0">
            <a:spAutoFit/>
          </a:bodyPr>
          <a:lstStyle/>
          <a:p>
            <a:pPr marL="285750" indent="-285750" algn="just" rtl="1">
              <a:lnSpc>
                <a:spcPct val="200000"/>
              </a:lnSpc>
              <a:buFontTx/>
              <a:buChar char="-"/>
            </a:pPr>
            <a:r>
              <a:rPr lang="ar-SA" dirty="0">
                <a:latin typeface="Alexandria" charset="0"/>
                <a:cs typeface="Alexandria" charset="0"/>
              </a:rPr>
              <a:t>في هذه المحاضرة تحدثنا عن وصف المقرر، والأهداف الرئيسية للمقرر، كما تناولنا مخرجات المقرر المتوقعة في نهاية الفصل الدراسي.</a:t>
            </a:r>
          </a:p>
          <a:p>
            <a:pPr marL="285750" indent="-285750" algn="just" rtl="1">
              <a:lnSpc>
                <a:spcPct val="200000"/>
              </a:lnSpc>
              <a:buFontTx/>
              <a:buChar char="-"/>
            </a:pPr>
            <a:r>
              <a:rPr lang="ar-SA" dirty="0">
                <a:latin typeface="Alexandria" charset="0"/>
                <a:cs typeface="Alexandria" charset="0"/>
              </a:rPr>
              <a:t>تعرفنا على موضوعات المقرر وأهم المراجع التي يمكن للطلاب الاعتماد عليها في اكتساب مزيد من المعلومات حول موضوعات المقرر.</a:t>
            </a:r>
          </a:p>
          <a:p>
            <a:pPr marL="285750" indent="-285750" algn="just" rtl="1">
              <a:lnSpc>
                <a:spcPct val="200000"/>
              </a:lnSpc>
              <a:buFontTx/>
              <a:buChar char="-"/>
            </a:pPr>
            <a:r>
              <a:rPr lang="ar-SA" dirty="0">
                <a:latin typeface="Alexandria" charset="0"/>
                <a:cs typeface="Alexandria" charset="0"/>
              </a:rPr>
              <a:t>تناولنا طريقة التدريس والتقييم المتبعة خلال الفصل الدراسي.</a:t>
            </a:r>
          </a:p>
          <a:p>
            <a:pPr marL="285750" indent="-285750" algn="just" rtl="1">
              <a:lnSpc>
                <a:spcPct val="200000"/>
              </a:lnSpc>
              <a:buFontTx/>
              <a:buChar char="-"/>
            </a:pPr>
            <a:r>
              <a:rPr lang="ar-SA" dirty="0">
                <a:latin typeface="Alexandria" charset="0"/>
                <a:cs typeface="Alexandria" charset="0"/>
              </a:rPr>
              <a:t>تحدثنا عن مدخل لصحافة الهاتف المحمول وتطورها، وأهم المميزات التي تميزها، كذلك العقبات والتحديات التي تواجهها، ومستقبلها في ظل التطورات التكنولوجية.</a:t>
            </a:r>
          </a:p>
        </p:txBody>
      </p:sp>
      <p:sp>
        <p:nvSpPr>
          <p:cNvPr id="5" name="TextBox 4">
            <a:extLst>
              <a:ext uri="{FF2B5EF4-FFF2-40B4-BE49-F238E27FC236}">
                <a16:creationId xmlns:a16="http://schemas.microsoft.com/office/drawing/2014/main" id="{3734E875-CCB0-DE57-CBD4-D7AA1B9A9C0F}"/>
              </a:ext>
            </a:extLst>
          </p:cNvPr>
          <p:cNvSpPr txBox="1"/>
          <p:nvPr/>
        </p:nvSpPr>
        <p:spPr>
          <a:xfrm>
            <a:off x="6880249" y="1312794"/>
            <a:ext cx="4275252"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ملخص المحاضرة التعريفية</a:t>
            </a:r>
          </a:p>
        </p:txBody>
      </p:sp>
      <p:grpSp>
        <p:nvGrpSpPr>
          <p:cNvPr id="7" name="Group 6">
            <a:extLst>
              <a:ext uri="{FF2B5EF4-FFF2-40B4-BE49-F238E27FC236}">
                <a16:creationId xmlns:a16="http://schemas.microsoft.com/office/drawing/2014/main" id="{4430CCB5-3848-63AA-36A1-A4E98FAF80C1}"/>
              </a:ext>
            </a:extLst>
          </p:cNvPr>
          <p:cNvGrpSpPr/>
          <p:nvPr/>
        </p:nvGrpSpPr>
        <p:grpSpPr>
          <a:xfrm>
            <a:off x="180431" y="79526"/>
            <a:ext cx="12011569" cy="1076343"/>
            <a:chOff x="180431" y="79526"/>
            <a:chExt cx="12011569" cy="1076343"/>
          </a:xfrm>
        </p:grpSpPr>
        <p:sp>
          <p:nvSpPr>
            <p:cNvPr id="8" name="Rectangle 7">
              <a:extLst>
                <a:ext uri="{FF2B5EF4-FFF2-40B4-BE49-F238E27FC236}">
                  <a16:creationId xmlns:a16="http://schemas.microsoft.com/office/drawing/2014/main" id="{33DDBA7C-F7EB-27AB-7184-8AC66A6C791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3857173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1" end="1"/>
                                            </p:txEl>
                                          </p:spTgt>
                                        </p:tgtEl>
                                        <p:attrNameLst>
                                          <p:attrName>style.visibility</p:attrName>
                                        </p:attrNameLst>
                                      </p:cBhvr>
                                      <p:to>
                                        <p:strVal val="visible"/>
                                      </p:to>
                                    </p:set>
                                    <p:animEffect transition="in" filter="fade">
                                      <p:cBhvr>
                                        <p:cTn id="21" dur="1000"/>
                                        <p:tgtEl>
                                          <p:spTgt spid="9">
                                            <p:txEl>
                                              <p:pRg st="1" end="1"/>
                                            </p:txEl>
                                          </p:spTgt>
                                        </p:tgtEl>
                                      </p:cBhvr>
                                    </p:animEffect>
                                    <p:anim calcmode="lin" valueType="num">
                                      <p:cBhvr>
                                        <p:cTn id="22"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2" end="2"/>
                                            </p:txEl>
                                          </p:spTgt>
                                        </p:tgtEl>
                                        <p:attrNameLst>
                                          <p:attrName>style.visibility</p:attrName>
                                        </p:attrNameLst>
                                      </p:cBhvr>
                                      <p:to>
                                        <p:strVal val="visible"/>
                                      </p:to>
                                    </p:set>
                                    <p:animEffect transition="in" filter="fade">
                                      <p:cBhvr>
                                        <p:cTn id="28" dur="1000"/>
                                        <p:tgtEl>
                                          <p:spTgt spid="9">
                                            <p:txEl>
                                              <p:pRg st="2" end="2"/>
                                            </p:txEl>
                                          </p:spTgt>
                                        </p:tgtEl>
                                      </p:cBhvr>
                                    </p:animEffect>
                                    <p:anim calcmode="lin" valueType="num">
                                      <p:cBhvr>
                                        <p:cTn id="29"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3" end="3"/>
                                            </p:txEl>
                                          </p:spTgt>
                                        </p:tgtEl>
                                        <p:attrNameLst>
                                          <p:attrName>style.visibility</p:attrName>
                                        </p:attrNameLst>
                                      </p:cBhvr>
                                      <p:to>
                                        <p:strVal val="visible"/>
                                      </p:to>
                                    </p:set>
                                    <p:animEffect transition="in" filter="fade">
                                      <p:cBhvr>
                                        <p:cTn id="35" dur="1000"/>
                                        <p:tgtEl>
                                          <p:spTgt spid="9">
                                            <p:txEl>
                                              <p:pRg st="3" end="3"/>
                                            </p:txEl>
                                          </p:spTgt>
                                        </p:tgtEl>
                                      </p:cBhvr>
                                    </p:animEffect>
                                    <p:anim calcmode="lin" valueType="num">
                                      <p:cBhvr>
                                        <p:cTn id="36"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1414463" y="2594633"/>
            <a:ext cx="9327733" cy="3415615"/>
          </a:xfrm>
          <a:prstGeom prst="rect">
            <a:avLst/>
          </a:prstGeom>
          <a:noFill/>
        </p:spPr>
        <p:txBody>
          <a:bodyPr wrap="square" rtlCol="0">
            <a:spAutoFit/>
          </a:bodyPr>
          <a:lstStyle/>
          <a:p>
            <a:pPr marL="285750" indent="-285750" algn="just" rtl="1">
              <a:lnSpc>
                <a:spcPct val="150000"/>
              </a:lnSpc>
              <a:buFontTx/>
              <a:buChar char="-"/>
            </a:pPr>
            <a:r>
              <a:rPr lang="ar-SA" dirty="0">
                <a:latin typeface="Alexandria" charset="0"/>
                <a:cs typeface="Alexandria" charset="0"/>
              </a:rPr>
              <a:t>في </a:t>
            </a:r>
            <a:r>
              <a:rPr lang="ar-SA" b="1" dirty="0">
                <a:solidFill>
                  <a:srgbClr val="203E5F"/>
                </a:solidFill>
                <a:latin typeface="Alexandria" charset="0"/>
                <a:cs typeface="Alexandria" charset="0"/>
              </a:rPr>
              <a:t>المحاضرة القادمة - المحاضرة رقم (1)</a:t>
            </a:r>
            <a:r>
              <a:rPr lang="ar-SA" b="1" dirty="0">
                <a:latin typeface="Alexandria" charset="0"/>
                <a:cs typeface="Alexandria" charset="0"/>
              </a:rPr>
              <a:t> </a:t>
            </a:r>
            <a:r>
              <a:rPr lang="ar-SA" dirty="0">
                <a:latin typeface="Alexandria" charset="0"/>
                <a:cs typeface="Alexandria" charset="0"/>
              </a:rPr>
              <a:t>نتناول المفاهيم الرئيسية لصحافة الهاتف المحمول (صحافة الموبايل) وبدايتها وتطورها عبر المراحل المختلفة.</a:t>
            </a:r>
          </a:p>
          <a:p>
            <a:pPr algn="just" rtl="1">
              <a:lnSpc>
                <a:spcPct val="150000"/>
              </a:lnSpc>
            </a:pPr>
            <a:endParaRPr lang="ar-SA" sz="1000" dirty="0">
              <a:latin typeface="Alexandria" charset="0"/>
              <a:cs typeface="Alexandria" charset="0"/>
            </a:endParaRPr>
          </a:p>
          <a:p>
            <a:pPr marL="285750" indent="-285750" algn="just" rtl="1">
              <a:lnSpc>
                <a:spcPct val="150000"/>
              </a:lnSpc>
              <a:buFontTx/>
              <a:buChar char="-"/>
            </a:pPr>
            <a:r>
              <a:rPr lang="ar-SA" dirty="0">
                <a:latin typeface="Alexandria" charset="0"/>
                <a:cs typeface="Alexandria" charset="0"/>
              </a:rPr>
              <a:t>كذلك نوضح استخدمات الهاتف المحمول في مراحله المختلفة منذ بدايات ظهور هذا المنتج، مروراَ بتطور صناعته وامكانياته الاتصالية التي قادته ليكون أحد أهم أدوات الإنتاج الصحفي في العصر الحالي.</a:t>
            </a:r>
          </a:p>
          <a:p>
            <a:pPr algn="just" rtl="1">
              <a:lnSpc>
                <a:spcPct val="150000"/>
              </a:lnSpc>
            </a:pPr>
            <a:endParaRPr lang="ar-SA" sz="1000" dirty="0">
              <a:latin typeface="Alexandria" charset="0"/>
              <a:cs typeface="Alexandria" charset="0"/>
            </a:endParaRPr>
          </a:p>
          <a:p>
            <a:pPr marL="285750" indent="-285750" algn="just" rtl="1">
              <a:lnSpc>
                <a:spcPct val="150000"/>
              </a:lnSpc>
              <a:buFontTx/>
              <a:buChar char="-"/>
            </a:pPr>
            <a:r>
              <a:rPr lang="ar-SA" dirty="0">
                <a:latin typeface="Alexandria" charset="0"/>
                <a:cs typeface="Alexandria" charset="0"/>
              </a:rPr>
              <a:t>نتحدث أيضاً عن مميزات وخصائص صحافة الهاتف المحمول بإعتبارها نوع جديد من أنواع العمل والممارسات الإعلامية.</a:t>
            </a:r>
          </a:p>
        </p:txBody>
      </p:sp>
      <p:sp>
        <p:nvSpPr>
          <p:cNvPr id="5" name="TextBox 4">
            <a:extLst>
              <a:ext uri="{FF2B5EF4-FFF2-40B4-BE49-F238E27FC236}">
                <a16:creationId xmlns:a16="http://schemas.microsoft.com/office/drawing/2014/main" id="{D5CE1467-A155-883F-7A4A-6B456FEA5FD7}"/>
              </a:ext>
            </a:extLst>
          </p:cNvPr>
          <p:cNvSpPr txBox="1"/>
          <p:nvPr/>
        </p:nvSpPr>
        <p:spPr>
          <a:xfrm>
            <a:off x="5336372" y="1460426"/>
            <a:ext cx="5279923" cy="829651"/>
          </a:xfrm>
          <a:prstGeom prst="rect">
            <a:avLst/>
          </a:prstGeom>
          <a:noFill/>
        </p:spPr>
        <p:txBody>
          <a:bodyPr wrap="square" rtlCol="0">
            <a:spAutoFit/>
          </a:bodyPr>
          <a:lstStyle/>
          <a:p>
            <a:pPr algn="r" rtl="1">
              <a:lnSpc>
                <a:spcPct val="150000"/>
              </a:lnSpc>
            </a:pPr>
            <a:r>
              <a:rPr lang="ar-SA" sz="3600" b="1" dirty="0">
                <a:solidFill>
                  <a:srgbClr val="203E5F"/>
                </a:solidFill>
                <a:latin typeface="Alexandria" charset="0"/>
                <a:cs typeface="Alexandria" charset="0"/>
              </a:rPr>
              <a:t>تقديم للمحاضرة التالية</a:t>
            </a:r>
          </a:p>
        </p:txBody>
      </p:sp>
      <p:sp>
        <p:nvSpPr>
          <p:cNvPr id="6" name="Rectangle 5">
            <a:extLst>
              <a:ext uri="{FF2B5EF4-FFF2-40B4-BE49-F238E27FC236}">
                <a16:creationId xmlns:a16="http://schemas.microsoft.com/office/drawing/2014/main" id="{8B478064-8D75-F465-E943-A1D340DCB98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2" end="2"/>
                                            </p:txEl>
                                          </p:spTgt>
                                        </p:tgtEl>
                                        <p:attrNameLst>
                                          <p:attrName>style.visibility</p:attrName>
                                        </p:attrNameLst>
                                      </p:cBhvr>
                                      <p:to>
                                        <p:strVal val="visible"/>
                                      </p:to>
                                    </p:set>
                                    <p:animEffect transition="in" filter="fade">
                                      <p:cBhvr>
                                        <p:cTn id="21" dur="1000"/>
                                        <p:tgtEl>
                                          <p:spTgt spid="9">
                                            <p:txEl>
                                              <p:pRg st="2" end="2"/>
                                            </p:txEl>
                                          </p:spTgt>
                                        </p:tgtEl>
                                      </p:cBhvr>
                                    </p:animEffect>
                                    <p:anim calcmode="lin" valueType="num">
                                      <p:cBhvr>
                                        <p:cTn id="22"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4" end="4"/>
                                            </p:txEl>
                                          </p:spTgt>
                                        </p:tgtEl>
                                        <p:attrNameLst>
                                          <p:attrName>style.visibility</p:attrName>
                                        </p:attrNameLst>
                                      </p:cBhvr>
                                      <p:to>
                                        <p:strVal val="visible"/>
                                      </p:to>
                                    </p:set>
                                    <p:animEffect transition="in" filter="fade">
                                      <p:cBhvr>
                                        <p:cTn id="28" dur="1000"/>
                                        <p:tgtEl>
                                          <p:spTgt spid="9">
                                            <p:txEl>
                                              <p:pRg st="4" end="4"/>
                                            </p:txEl>
                                          </p:spTgt>
                                        </p:tgtEl>
                                      </p:cBhvr>
                                    </p:animEffect>
                                    <p:anim calcmode="lin" valueType="num">
                                      <p:cBhvr>
                                        <p:cTn id="29"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http://purl.org/dc/terms/"/>
    <ds:schemaRef ds:uri="http://purl.org/dc/elements/1.1/"/>
    <ds:schemaRef ds:uri="http://schemas.microsoft.com/office/2006/documentManagement/types"/>
    <ds:schemaRef ds:uri="http://www.w3.org/XML/1998/namespace"/>
    <ds:schemaRef ds:uri="http://schemas.openxmlformats.org/package/2006/metadata/core-properties"/>
    <ds:schemaRef ds:uri="aca13214-df29-4e3c-a050-857c0bf7bd8e"/>
    <ds:schemaRef ds:uri="688354b5-287c-4cda-825e-1d7935aea40e"/>
    <ds:schemaRef ds:uri="http://purl.org/dc/dcmitype/"/>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1042</TotalTime>
  <Words>2109</Words>
  <Application>Microsoft Office PowerPoint</Application>
  <PresentationFormat>Widescreen</PresentationFormat>
  <Paragraphs>205</Paragraphs>
  <Slides>35</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Alexandria</vt:lpstr>
      <vt:lpstr>Arial</vt:lpstr>
      <vt:lpstr>Roboto Light</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138</cp:revision>
  <dcterms:created xsi:type="dcterms:W3CDTF">2023-04-29T09:08:00Z</dcterms:created>
  <dcterms:modified xsi:type="dcterms:W3CDTF">2025-01-27T12:07:02Z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