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3.xml" ContentType="application/vnd.openxmlformats-officedocument.drawingml.diagramData+xml"/>
  <Override PartName="/ppt/diagrams/data2.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8.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colors2.xml" ContentType="application/vnd.openxmlformats-officedocument.drawingml.diagramColors+xml"/>
  <Override PartName="/ppt/diagrams/drawing2.xml" ContentType="application/vnd.ms-office.drawingml.diagramDrawing+xml"/>
  <Override PartName="/ppt/diagrams/drawing1.xml" ContentType="application/vnd.ms-office.drawingml.diagramDrawing+xml"/>
  <Override PartName="/ppt/diagrams/quickStyle2.xml" ContentType="application/vnd.openxmlformats-officedocument.drawingml.diagramStyle+xml"/>
  <Override PartName="/ppt/diagrams/layout2.xml" ContentType="application/vnd.openxmlformats-officedocument.drawingml.diagramLayout+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574" r:id="rId2"/>
    <p:sldId id="575" r:id="rId3"/>
    <p:sldId id="579" r:id="rId4"/>
    <p:sldId id="580" r:id="rId5"/>
    <p:sldId id="271" r:id="rId6"/>
    <p:sldId id="576" r:id="rId7"/>
    <p:sldId id="692" r:id="rId8"/>
    <p:sldId id="691" r:id="rId9"/>
    <p:sldId id="634" r:id="rId10"/>
    <p:sldId id="675" r:id="rId11"/>
    <p:sldId id="636" r:id="rId12"/>
    <p:sldId id="652" r:id="rId13"/>
    <p:sldId id="673" r:id="rId14"/>
    <p:sldId id="656" r:id="rId15"/>
    <p:sldId id="677" r:id="rId16"/>
    <p:sldId id="684" r:id="rId17"/>
    <p:sldId id="676" r:id="rId18"/>
    <p:sldId id="678" r:id="rId19"/>
    <p:sldId id="674" r:id="rId20"/>
    <p:sldId id="635" r:id="rId21"/>
    <p:sldId id="689" r:id="rId22"/>
    <p:sldId id="589" r:id="rId23"/>
    <p:sldId id="679" r:id="rId24"/>
    <p:sldId id="607" r:id="rId25"/>
    <p:sldId id="641" r:id="rId26"/>
    <p:sldId id="670" r:id="rId27"/>
    <p:sldId id="682" r:id="rId28"/>
    <p:sldId id="681" r:id="rId29"/>
    <p:sldId id="662" r:id="rId30"/>
    <p:sldId id="687" r:id="rId31"/>
    <p:sldId id="690" r:id="rId32"/>
    <p:sldId id="685" r:id="rId33"/>
    <p:sldId id="664" r:id="rId34"/>
    <p:sldId id="632" r:id="rId35"/>
    <p:sldId id="661" r:id="rId36"/>
    <p:sldId id="654" r:id="rId37"/>
    <p:sldId id="644" r:id="rId38"/>
    <p:sldId id="688" r:id="rId39"/>
    <p:sldId id="605" r:id="rId40"/>
    <p:sldId id="502"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4"/>
            <p14:sldId id="575"/>
            <p14:sldId id="579"/>
            <p14:sldId id="580"/>
            <p14:sldId id="271"/>
            <p14:sldId id="576"/>
            <p14:sldId id="692"/>
            <p14:sldId id="691"/>
            <p14:sldId id="634"/>
            <p14:sldId id="675"/>
            <p14:sldId id="636"/>
            <p14:sldId id="652"/>
            <p14:sldId id="673"/>
            <p14:sldId id="656"/>
            <p14:sldId id="677"/>
            <p14:sldId id="684"/>
            <p14:sldId id="676"/>
            <p14:sldId id="678"/>
            <p14:sldId id="674"/>
            <p14:sldId id="635"/>
            <p14:sldId id="689"/>
            <p14:sldId id="589"/>
            <p14:sldId id="679"/>
            <p14:sldId id="607"/>
            <p14:sldId id="641"/>
            <p14:sldId id="670"/>
            <p14:sldId id="682"/>
            <p14:sldId id="681"/>
            <p14:sldId id="662"/>
            <p14:sldId id="687"/>
            <p14:sldId id="690"/>
            <p14:sldId id="685"/>
            <p14:sldId id="664"/>
            <p14:sldId id="632"/>
            <p14:sldId id="661"/>
            <p14:sldId id="654"/>
            <p14:sldId id="644"/>
            <p14:sldId id="688"/>
            <p14:sldId id="605"/>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FAC748"/>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75" autoAdjust="0"/>
    <p:restoredTop sz="93738" autoAdjust="0"/>
  </p:normalViewPr>
  <p:slideViewPr>
    <p:cSldViewPr snapToGrid="0">
      <p:cViewPr varScale="1">
        <p:scale>
          <a:sx n="67" d="100"/>
          <a:sy n="67" d="100"/>
        </p:scale>
        <p:origin x="1277" y="38"/>
      </p:cViewPr>
      <p:guideLst/>
    </p:cSldViewPr>
  </p:slideViewPr>
  <p:notesTextViewPr>
    <p:cViewPr>
      <p:scale>
        <a:sx n="1" d="1"/>
        <a:sy n="1" d="1"/>
      </p:scale>
      <p:origin x="0" y="0"/>
    </p:cViewPr>
  </p:notesTextViewPr>
  <p:sorterViewPr>
    <p:cViewPr>
      <p:scale>
        <a:sx n="100" d="100"/>
        <a:sy n="100" d="100"/>
      </p:scale>
      <p:origin x="0" y="-116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a:ln>
          <a:solidFill>
            <a:schemeClr val="accent2"/>
          </a:solidFill>
        </a:ln>
      </dgm:spPr>
      <dgm:t>
        <a:bodyPr/>
        <a:lstStyle/>
        <a:p>
          <a:pPr algn="ctr" rtl="1"/>
          <a:r>
            <a:rPr lang="ar-SA" sz="1800" b="0" kern="1200" dirty="0">
              <a:solidFill>
                <a:prstClr val="white"/>
              </a:solidFill>
              <a:latin typeface="Alexandria Medium" pitchFamily="2" charset="-78"/>
              <a:ea typeface="+mn-ea"/>
              <a:cs typeface="Alexandria Medium" pitchFamily="2" charset="-78"/>
            </a:rPr>
            <a:t>الاستبانات</a:t>
          </a:r>
          <a:endParaRPr lang="ar-SA" sz="2000" b="0" kern="1200" dirty="0">
            <a:solidFill>
              <a:prstClr val="white"/>
            </a:solidFill>
            <a:latin typeface="Alexandria Medium" pitchFamily="2" charset="-78"/>
            <a:ea typeface="+mn-ea"/>
            <a:cs typeface="Alexandria Medium" pitchFamily="2" charset="-78"/>
          </a:endParaRPr>
        </a:p>
      </dgm:t>
    </dgm:pt>
    <dgm:pt modelId="{D25FB2A2-4DF7-4048-A184-0E34B6CE8840}" type="parTrans" cxnId="{86482037-4E6D-4A8E-A219-02450C7115F2}">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alpha val="74000"/>
          </a:srgbClr>
        </a:solidFill>
        <a:ln>
          <a:solidFill>
            <a:schemeClr val="accent2"/>
          </a:solidFill>
        </a:ln>
      </dgm:spPr>
      <dgm:t>
        <a:bodyPr/>
        <a:lstStyle/>
        <a:p>
          <a:pPr algn="ctr" rtl="1"/>
          <a:r>
            <a:rPr lang="ar-SA" sz="2000" b="0" kern="1200" dirty="0">
              <a:solidFill>
                <a:prstClr val="white"/>
              </a:solidFill>
              <a:latin typeface="Alexandria Medium" pitchFamily="2" charset="-78"/>
              <a:ea typeface="+mn-ea"/>
              <a:cs typeface="Alexandria Medium" pitchFamily="2" charset="-78"/>
            </a:rPr>
            <a:t>المقابلات</a:t>
          </a:r>
          <a:endParaRPr lang="ar-SA" sz="1400" b="0" kern="1200" dirty="0">
            <a:latin typeface="Alexandria Light" pitchFamily="2" charset="-78"/>
            <a:ea typeface="+mn-ea"/>
            <a:cs typeface="Alexandria Light" pitchFamily="2" charset="-78"/>
          </a:endParaRPr>
        </a:p>
      </dgm:t>
    </dgm:pt>
    <dgm:pt modelId="{17924703-6059-40A3-B197-4C756E34238A}" type="parTrans" cxnId="{28B757F2-8701-4EE3-8776-60D4C18A2B2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AACB9449-12F7-4702-AF0F-A824C9122CD7}">
      <dgm:prSet phldrT="[نص]" custT="1"/>
      <dgm:spPr>
        <a:solidFill>
          <a:srgbClr val="00B0F0">
            <a:alpha val="50000"/>
          </a:srgbClr>
        </a:solidFill>
        <a:ln>
          <a:solidFill>
            <a:schemeClr val="accent2"/>
          </a:solidFill>
        </a:ln>
      </dgm:spPr>
      <dgm:t>
        <a:bodyPr/>
        <a:lstStyle/>
        <a:p>
          <a:pPr algn="ctr" rtl="1"/>
          <a:r>
            <a:rPr lang="ar-SA" sz="1800" b="0" kern="1200" dirty="0">
              <a:solidFill>
                <a:prstClr val="white"/>
              </a:solidFill>
              <a:latin typeface="Alexandria Medium" pitchFamily="2" charset="-78"/>
              <a:ea typeface="+mn-ea"/>
              <a:cs typeface="Alexandria Medium" pitchFamily="2" charset="-78"/>
            </a:rPr>
            <a:t>تقويم الاداء</a:t>
          </a:r>
        </a:p>
      </dgm:t>
    </dgm:pt>
    <dgm:pt modelId="{41D81F30-2D25-40CA-B04F-6DCDFA87C417}" type="parTrans" cxnId="{208FF09C-006B-4BA9-9785-C708EABD5038}">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3723E6ED-4620-4547-97F1-48DE73846868}" type="sibTrans" cxnId="{208FF09C-006B-4BA9-9785-C708EABD5038}">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a:ln w="19050">
          <a:solidFill>
            <a:schemeClr val="accent2"/>
          </a:solidFill>
        </a:ln>
      </dgm:spPr>
      <dgm:t>
        <a:bodyPr/>
        <a:lstStyle/>
        <a:p>
          <a:pPr algn="ctr" rtl="1">
            <a:lnSpc>
              <a:spcPts val="2660"/>
            </a:lnSpc>
          </a:pPr>
          <a:r>
            <a:rPr lang="ar-SA" sz="1800" b="0" kern="1200" dirty="0">
              <a:effectLst/>
              <a:latin typeface="Calibri" panose="020F0502020204030204" pitchFamily="34" charset="0"/>
              <a:ea typeface="Calibri" panose="020F0502020204030204" pitchFamily="34" charset="0"/>
              <a:cs typeface="Alexandria" pitchFamily="2" charset="-78"/>
            </a:rPr>
            <a:t>تقارير كفاءة المعلمين</a:t>
          </a:r>
          <a:endParaRPr lang="ar-SA" sz="1400" b="0" kern="1200" dirty="0">
            <a:latin typeface="Alexandria Light" pitchFamily="2" charset="-78"/>
            <a:ea typeface="+mn-ea"/>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FAD43CC4-9666-4DB7-9A7F-3FF5B789700C}">
      <dgm:prSet phldrT="[نص]" custT="1"/>
      <dgm:spPr>
        <a:solidFill>
          <a:srgbClr val="00B0F0">
            <a:alpha val="74000"/>
          </a:srgbClr>
        </a:solidFill>
        <a:ln>
          <a:solidFill>
            <a:schemeClr val="accent2"/>
          </a:solidFill>
        </a:ln>
      </dgm:spPr>
      <dgm:t>
        <a:bodyPr/>
        <a:lstStyle/>
        <a:p>
          <a:pPr algn="ctr" rtl="1"/>
          <a:r>
            <a:rPr lang="ar-SA" sz="2000" b="0" kern="1200" dirty="0">
              <a:solidFill>
                <a:prstClr val="white"/>
              </a:solidFill>
              <a:latin typeface="Alexandria Medium" pitchFamily="2" charset="-78"/>
              <a:ea typeface="+mn-ea"/>
              <a:cs typeface="Alexandria Medium" pitchFamily="2" charset="-78"/>
            </a:rPr>
            <a:t>تحليل العمل</a:t>
          </a:r>
        </a:p>
      </dgm:t>
    </dgm:pt>
    <dgm:pt modelId="{6EA1E287-2B62-4304-8497-E6CE5E721B29}" type="parTrans" cxnId="{F539BF74-C3F0-4FDB-B96D-3E714173FC14}">
      <dgm:prSet/>
      <dgm:spPr/>
      <dgm:t>
        <a:bodyPr/>
        <a:lstStyle/>
        <a:p>
          <a:pPr algn="ctr" rtl="1"/>
          <a:endParaRPr lang="ar-SA"/>
        </a:p>
      </dgm:t>
    </dgm:pt>
    <dgm:pt modelId="{2993BD92-D129-4FAA-A203-2263C7A40EC5}" type="sibTrans" cxnId="{F539BF74-C3F0-4FDB-B96D-3E714173FC14}">
      <dgm:prSet/>
      <dgm:spPr/>
      <dgm:t>
        <a:bodyPr/>
        <a:lstStyle/>
        <a:p>
          <a:pPr algn="ct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5" custLinFactNeighborX="2011" custLinFactNeighborY="-2214">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1" presStyleCnt="5">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2" presStyleCnt="5">
        <dgm:presLayoutVars>
          <dgm:bulletEnabled val="1"/>
        </dgm:presLayoutVars>
      </dgm:prSet>
      <dgm:spPr/>
    </dgm:pt>
    <dgm:pt modelId="{188414EB-52B1-4924-A4B8-7057C9E90D97}" type="pres">
      <dgm:prSet presAssocID="{D5B6645B-0C59-4A11-807A-AD7A184B3CA3}" presName="sibTrans" presStyleCnt="0"/>
      <dgm:spPr/>
    </dgm:pt>
    <dgm:pt modelId="{30136685-3B45-45ED-AEF2-EFB1EE1201BA}" type="pres">
      <dgm:prSet presAssocID="{FAD43CC4-9666-4DB7-9A7F-3FF5B789700C}" presName="node" presStyleLbl="node1" presStyleIdx="3" presStyleCnt="5">
        <dgm:presLayoutVars>
          <dgm:bulletEnabled val="1"/>
        </dgm:presLayoutVars>
      </dgm:prSet>
      <dgm:spPr/>
    </dgm:pt>
    <dgm:pt modelId="{DBB4A962-6559-4D46-A907-A871F9340DAD}" type="pres">
      <dgm:prSet presAssocID="{2993BD92-D129-4FAA-A203-2263C7A40EC5}" presName="sibTrans" presStyleCnt="0"/>
      <dgm:spPr/>
    </dgm:pt>
    <dgm:pt modelId="{C6A29C80-F199-4070-96B5-435F7183F2E5}" type="pres">
      <dgm:prSet presAssocID="{AACB9449-12F7-4702-AF0F-A824C9122CD7}" presName="node" presStyleLbl="node1" presStyleIdx="4" presStyleCnt="5" custLinFactNeighborX="17162" custLinFactNeighborY="3027">
        <dgm:presLayoutVars>
          <dgm:bulletEnabled val="1"/>
        </dgm:presLayoutVars>
      </dgm:prSet>
      <dgm:spPr/>
    </dgm:pt>
  </dgm:ptLst>
  <dgm:cxnLst>
    <dgm:cxn modelId="{15B2D918-52B6-4564-B9EC-35F8A8B8F831}" type="presOf" srcId="{FAD43CC4-9666-4DB7-9A7F-3FF5B789700C}" destId="{30136685-3B45-45ED-AEF2-EFB1EE1201BA}" srcOrd="0" destOrd="0" presId="urn:microsoft.com/office/officeart/2005/8/layout/default"/>
    <dgm:cxn modelId="{86482037-4E6D-4A8E-A219-02450C7115F2}" srcId="{775E222A-5CB0-4D83-9082-AD20C3100211}" destId="{A3560186-D370-4F8F-90E4-EC4CE6BA21CD}" srcOrd="1"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F539BF74-C3F0-4FDB-B96D-3E714173FC14}" srcId="{775E222A-5CB0-4D83-9082-AD20C3100211}" destId="{FAD43CC4-9666-4DB7-9A7F-3FF5B789700C}" srcOrd="3" destOrd="0" parTransId="{6EA1E287-2B62-4304-8497-E6CE5E721B29}" sibTransId="{2993BD92-D129-4FAA-A203-2263C7A40EC5}"/>
    <dgm:cxn modelId="{29446358-ED0B-4C53-A971-6B5891BAD4A1}" type="presOf" srcId="{34D95924-5A67-4FA3-AB01-EA94543B8176}" destId="{042473C5-2FAB-4836-AD2D-E4EB80E8076F}" srcOrd="0" destOrd="0" presId="urn:microsoft.com/office/officeart/2005/8/layout/default"/>
    <dgm:cxn modelId="{208FF09C-006B-4BA9-9785-C708EABD5038}" srcId="{775E222A-5CB0-4D83-9082-AD20C3100211}" destId="{AACB9449-12F7-4702-AF0F-A824C9122CD7}" srcOrd="4" destOrd="0" parTransId="{41D81F30-2D25-40CA-B04F-6DCDFA87C417}" sibTransId="{3723E6ED-4620-4547-97F1-48DE73846868}"/>
    <dgm:cxn modelId="{315FEAA5-A83B-42BA-9A72-1D644926A9F9}" type="presOf" srcId="{7D8EE7C7-A1F2-4710-8084-9F57E5D7DCCC}" destId="{BDA771ED-E88C-4AFD-AEC5-967503F6FBD2}"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2D027CEE-4E49-478B-857A-B835EE33E8F5}" type="presOf" srcId="{AACB9449-12F7-4702-AF0F-A824C9122CD7}" destId="{C6A29C80-F199-4070-96B5-435F7183F2E5}" srcOrd="0" destOrd="0" presId="urn:microsoft.com/office/officeart/2005/8/layout/default"/>
    <dgm:cxn modelId="{28B757F2-8701-4EE3-8776-60D4C18A2B21}" srcId="{775E222A-5CB0-4D83-9082-AD20C3100211}" destId="{7D8EE7C7-A1F2-4710-8084-9F57E5D7DCCC}" srcOrd="2" destOrd="0" parTransId="{17924703-6059-40A3-B197-4C756E34238A}" sibTransId="{D5B6645B-0C59-4A11-807A-AD7A184B3CA3}"/>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0E5AFD3F-A6E4-47C5-9481-0D0E99A4F089}" type="presParOf" srcId="{77CDCE55-57A4-4709-8A45-A852C9E57E8B}" destId="{15BDEB04-706A-4BB5-9189-18D0A74BB248}" srcOrd="2" destOrd="0" presId="urn:microsoft.com/office/officeart/2005/8/layout/default"/>
    <dgm:cxn modelId="{DC2EF8DB-21F6-478B-B690-F1C950CAFDA8}" type="presParOf" srcId="{77CDCE55-57A4-4709-8A45-A852C9E57E8B}" destId="{917DB95E-DBA6-46B3-BA81-C0D625C634FE}" srcOrd="3" destOrd="0" presId="urn:microsoft.com/office/officeart/2005/8/layout/default"/>
    <dgm:cxn modelId="{C430B353-5F73-4FAB-A417-0138C90F84A4}" type="presParOf" srcId="{77CDCE55-57A4-4709-8A45-A852C9E57E8B}" destId="{BDA771ED-E88C-4AFD-AEC5-967503F6FBD2}" srcOrd="4" destOrd="0" presId="urn:microsoft.com/office/officeart/2005/8/layout/default"/>
    <dgm:cxn modelId="{63A3BFD1-318D-43B4-BA16-F0E4AA1FFB65}" type="presParOf" srcId="{77CDCE55-57A4-4709-8A45-A852C9E57E8B}" destId="{188414EB-52B1-4924-A4B8-7057C9E90D97}" srcOrd="5" destOrd="0" presId="urn:microsoft.com/office/officeart/2005/8/layout/default"/>
    <dgm:cxn modelId="{22B302B8-D2EA-4C27-AC48-6DADA539ADE9}" type="presParOf" srcId="{77CDCE55-57A4-4709-8A45-A852C9E57E8B}" destId="{30136685-3B45-45ED-AEF2-EFB1EE1201BA}" srcOrd="6" destOrd="0" presId="urn:microsoft.com/office/officeart/2005/8/layout/default"/>
    <dgm:cxn modelId="{59CAA8A0-2658-466F-ACD4-D3BF4E8435EF}" type="presParOf" srcId="{77CDCE55-57A4-4709-8A45-A852C9E57E8B}" destId="{DBB4A962-6559-4D46-A907-A871F9340DAD}" srcOrd="7" destOrd="0" presId="urn:microsoft.com/office/officeart/2005/8/layout/default"/>
    <dgm:cxn modelId="{58A3C1D7-A07A-4C27-82DC-75C40A3870E0}" type="presParOf" srcId="{77CDCE55-57A4-4709-8A45-A852C9E57E8B}" destId="{C6A29C80-F199-4070-96B5-435F7183F2E5}"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Y" sz="1600" b="0" i="0" kern="1200" dirty="0">
              <a:solidFill>
                <a:srgbClr val="FFFFFF"/>
              </a:solidFill>
              <a:effectLst/>
              <a:latin typeface="Alexandria Medium" pitchFamily="2" charset="-78"/>
              <a:ea typeface="+mn-ea"/>
              <a:cs typeface="Alexandria Medium" pitchFamily="2" charset="-78"/>
            </a:rPr>
            <a:t>تحديد مصادر التعلم</a:t>
          </a:r>
          <a:endParaRPr lang="ar-SA" sz="1600" b="0" i="0" kern="1200" dirty="0">
            <a:solidFill>
              <a:srgbClr val="FFFFFF"/>
            </a:solidFill>
            <a:effectLst/>
            <a:latin typeface="Alexandria Medium" pitchFamily="2" charset="-78"/>
            <a:ea typeface="+mn-ea"/>
            <a:cs typeface="Alexandria Medium"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algn="ctr" rtl="1"/>
          <a:r>
            <a:rPr lang="ar-SY" sz="1600" b="0" i="0" kern="1200" dirty="0">
              <a:solidFill>
                <a:srgbClr val="FFFFFF"/>
              </a:solidFill>
              <a:effectLst/>
              <a:latin typeface="Alexandria Medium" pitchFamily="2" charset="-78"/>
              <a:ea typeface="+mn-ea"/>
              <a:cs typeface="Alexandria Medium" pitchFamily="2" charset="-78"/>
            </a:rPr>
            <a:t>رصد التطور وتجاوز المشكلات</a:t>
          </a:r>
          <a:endParaRPr lang="ar-SA" sz="1600" b="0" i="0" kern="1200" dirty="0">
            <a:solidFill>
              <a:srgbClr val="FFFFFF"/>
            </a:solidFill>
            <a:effectLst/>
            <a:latin typeface="Alexandria Medium" pitchFamily="2" charset="-78"/>
            <a:ea typeface="+mn-ea"/>
            <a:cs typeface="Alexandria Medium" pitchFamily="2" charset="-78"/>
          </a:endParaRP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algn="ctr" rtl="1">
            <a:lnSpc>
              <a:spcPts val="2620"/>
            </a:lnSpc>
          </a:pPr>
          <a:r>
            <a:rPr lang="ar-SA" sz="1600" b="0" i="0" kern="1200" dirty="0">
              <a:solidFill>
                <a:srgbClr val="FFFFFF"/>
              </a:solidFill>
              <a:effectLst/>
              <a:latin typeface="Alexandria Medium" pitchFamily="2" charset="-78"/>
              <a:cs typeface="Alexandria Medium" pitchFamily="2" charset="-78"/>
            </a:rPr>
            <a:t>رصد الاحتياجات وتحديد الأهداف </a:t>
          </a:r>
          <a:endParaRPr lang="ar-SA" sz="1800" b="1" kern="1200" dirty="0">
            <a:solidFill>
              <a:srgbClr val="FFFFFF"/>
            </a:solidFill>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algn="ctr" rtl="1"/>
          <a:endParaRPr lang="ar-SA"/>
        </a:p>
      </dgm:t>
    </dgm:pt>
    <dgm:pt modelId="{6220C85A-ECC6-4A86-9411-11419F3EBDE2}" type="sibTrans" cxnId="{4386ECA5-5E1F-473A-9863-67BAB6DC4A78}">
      <dgm:prSet/>
      <dgm:spPr/>
      <dgm:t>
        <a:bodyPr/>
        <a:lstStyle/>
        <a:p>
          <a:pPr algn="ct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algn="ctr" rtl="1"/>
          <a:r>
            <a:rPr lang="ar-SY" sz="1600" b="0" i="0" kern="1200" dirty="0">
              <a:solidFill>
                <a:srgbClr val="FFFFFF"/>
              </a:solidFill>
              <a:effectLst/>
              <a:latin typeface="Alexandria Medium" pitchFamily="2" charset="-78"/>
              <a:ea typeface="+mn-ea"/>
              <a:cs typeface="Alexandria Medium" pitchFamily="2" charset="-78"/>
            </a:rPr>
            <a:t>التغذية الراجعة </a:t>
          </a:r>
          <a:endParaRPr lang="ar-SA" sz="1600" b="0" i="0" kern="1200" dirty="0">
            <a:solidFill>
              <a:srgbClr val="FFFFFF"/>
            </a:solidFill>
            <a:effectLst/>
            <a:latin typeface="Alexandria Medium" pitchFamily="2" charset="-78"/>
            <a:ea typeface="+mn-ea"/>
            <a:cs typeface="Alexandria Medium" pitchFamily="2" charset="-78"/>
          </a:endParaRPr>
        </a:p>
      </dgm:t>
    </dgm:pt>
    <dgm:pt modelId="{D2F15D39-D779-4A19-A00D-096453FFDF03}" type="parTrans" cxnId="{FAC465E9-23E1-4070-90ED-B57944E88A80}">
      <dgm:prSet/>
      <dgm:spPr/>
      <dgm:t>
        <a:bodyPr/>
        <a:lstStyle/>
        <a:p>
          <a:pPr algn="ctr" rtl="1"/>
          <a:endParaRPr lang="ar-SA"/>
        </a:p>
      </dgm:t>
    </dgm:pt>
    <dgm:pt modelId="{A830EBE0-D863-4809-A3ED-924FFAA5E62D}" type="sibTrans" cxnId="{FAC465E9-23E1-4070-90ED-B57944E88A80}">
      <dgm:prSet/>
      <dgm:spPr/>
      <dgm:t>
        <a:bodyPr/>
        <a:lstStyle/>
        <a:p>
          <a:pPr algn="ct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4" custScaleX="96768" custScaleY="85582"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4" custScaleX="92482" custScaleY="89042"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4" custScaleX="95001" custScaleY="83491" custLinFactNeighborX="-69" custLinFactNeighborY="55">
        <dgm:presLayoutVars>
          <dgm:bulletEnabled val="1"/>
        </dgm:presLayoutVars>
      </dgm:prSet>
      <dgm:spPr/>
    </dgm:pt>
    <dgm:pt modelId="{21C02945-9F21-4395-9565-A9780D595970}" type="pres">
      <dgm:prSet presAssocID="{A830EBE0-D863-4809-A3ED-924FFAA5E62D}" presName="sibTrans" presStyleCnt="0"/>
      <dgm:spPr/>
    </dgm:pt>
    <dgm:pt modelId="{197641B7-2E62-4490-898B-BF73874E8013}" type="pres">
      <dgm:prSet presAssocID="{4658CE29-581E-4FD5-A312-26EAD4597766}" presName="node" presStyleLbl="node1" presStyleIdx="3" presStyleCnt="4" custScaleX="93484" custScaleY="81020">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1A22811D-BD86-4862-8D98-4AD889E984E0}" srcId="{775E222A-5CB0-4D83-9082-AD20C3100211}" destId="{4658CE29-581E-4FD5-A312-26EAD4597766}" srcOrd="3"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FAC465E9-23E1-4070-90ED-B57944E88A80}" srcId="{775E222A-5CB0-4D83-9082-AD20C3100211}" destId="{41CD8D29-BD45-469C-AF24-C078AB0C1E85}" srcOrd="2" destOrd="0" parTransId="{D2F15D39-D779-4A19-A00D-096453FFDF03}" sibTransId="{A830EBE0-D863-4809-A3ED-924FFAA5E62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 modelId="{BEA3985C-716C-4C2C-AFD9-A6B4912FC570}" type="presParOf" srcId="{77CDCE55-57A4-4709-8A45-A852C9E57E8B}" destId="{21C02945-9F21-4395-9565-A9780D595970}" srcOrd="5" destOrd="0" presId="urn:microsoft.com/office/officeart/2005/8/layout/default"/>
    <dgm:cxn modelId="{EF35BC89-E2C8-4A4D-A5EE-40C461A95D20}" type="presParOf" srcId="{77CDCE55-57A4-4709-8A45-A852C9E57E8B}" destId="{197641B7-2E62-4490-898B-BF73874E8013}" srcOrd="6"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1800" kern="1200" dirty="0">
              <a:latin typeface="Alexandria Medium" pitchFamily="2" charset="-78"/>
              <a:cs typeface="Alexandria Medium" pitchFamily="2" charset="-78"/>
            </a:rPr>
            <a:t>المؤتمرات عن بعد</a:t>
          </a:r>
          <a:endParaRPr lang="ar-SA" sz="1800" b="1" kern="1200" dirty="0">
            <a:solidFill>
              <a:prstClr val="white"/>
            </a:solidFill>
            <a:effectLst/>
            <a:latin typeface="Alexandria Medium" pitchFamily="2" charset="-78"/>
            <a:ea typeface="Calibri" panose="020F0502020204030204" pitchFamily="34" charset="0"/>
            <a:cs typeface="Alexandria Medium"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algn="ct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2000" kern="1200" dirty="0">
              <a:latin typeface="Alexandria Medium" pitchFamily="2" charset="-78"/>
              <a:cs typeface="Alexandria Medium" pitchFamily="2" charset="-78"/>
            </a:rPr>
            <a:t>مواقع الإنترنت</a:t>
          </a:r>
          <a:endParaRPr lang="ar-SA" sz="1800" b="1" kern="1200" dirty="0">
            <a:solidFill>
              <a:prstClr val="white"/>
            </a:solidFill>
            <a:effectLst/>
            <a:latin typeface="Alexandria Medium" pitchFamily="2" charset="-78"/>
            <a:ea typeface="Calibri" panose="020F0502020204030204" pitchFamily="34" charset="0"/>
            <a:cs typeface="Alexandria Medium" pitchFamily="2" charset="-78"/>
          </a:endParaRP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algn="ctr" rtl="1"/>
          <a:r>
            <a:rPr lang="ar-SA" sz="22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algn="ctr" rtl="1"/>
          <a:endParaRPr lang="ar-SA"/>
        </a:p>
      </dgm:t>
    </dgm:pt>
    <dgm:pt modelId="{6220C85A-ECC6-4A86-9411-11419F3EBDE2}" type="sibTrans" cxnId="{4386ECA5-5E1F-473A-9863-67BAB6DC4A78}">
      <dgm:prSet/>
      <dgm:spPr/>
      <dgm:t>
        <a:bodyPr/>
        <a:lstStyle/>
        <a:p>
          <a:pPr algn="ct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algn="ctr" rtl="1"/>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التدريب الإلكتروني</a:t>
          </a:r>
        </a:p>
      </dgm:t>
    </dgm:pt>
    <dgm:pt modelId="{D2F15D39-D779-4A19-A00D-096453FFDF03}" type="parTrans" cxnId="{FAC465E9-23E1-4070-90ED-B57944E88A80}">
      <dgm:prSet/>
      <dgm:spPr/>
      <dgm:t>
        <a:bodyPr/>
        <a:lstStyle/>
        <a:p>
          <a:pPr algn="ctr" rtl="1"/>
          <a:endParaRPr lang="ar-SA"/>
        </a:p>
      </dgm:t>
    </dgm:pt>
    <dgm:pt modelId="{A830EBE0-D863-4809-A3ED-924FFAA5E62D}" type="sibTrans" cxnId="{FAC465E9-23E1-4070-90ED-B57944E88A80}">
      <dgm:prSet/>
      <dgm:spPr/>
      <dgm:t>
        <a:bodyPr/>
        <a:lstStyle/>
        <a:p>
          <a:pPr algn="ctr" rtl="1"/>
          <a:endParaRPr lang="ar-SA"/>
        </a:p>
      </dgm:t>
    </dgm:pt>
    <dgm:pt modelId="{A1E20155-84B4-446E-8213-006C612BD13A}">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rtl="1">
            <a:buNone/>
          </a:pPr>
          <a:r>
            <a:rPr lang="ar-SA" sz="2000" dirty="0">
              <a:latin typeface="Alexandria Medium" pitchFamily="2" charset="-78"/>
              <a:cs typeface="Alexandria Medium" pitchFamily="2" charset="-78"/>
            </a:rPr>
            <a:t>التعلم الذاتي</a:t>
          </a:r>
          <a:endParaRPr lang="ar-SA" sz="2000" b="1" dirty="0">
            <a:solidFill>
              <a:prstClr val="white"/>
            </a:solidFill>
            <a:effectLst/>
            <a:latin typeface="Alexandria Medium" pitchFamily="2" charset="-78"/>
            <a:ea typeface="Calibri" panose="020F0502020204030204" pitchFamily="34" charset="0"/>
            <a:cs typeface="Alexandria Medium" pitchFamily="2" charset="-78"/>
          </a:endParaRPr>
        </a:p>
      </dgm:t>
    </dgm:pt>
    <dgm:pt modelId="{A2DF5631-6F42-4397-8F78-6E553F92D56A}" type="parTrans" cxnId="{45F0436B-7BAA-4C6F-8C3F-88A58001406C}">
      <dgm:prSet/>
      <dgm:spPr/>
      <dgm:t>
        <a:bodyPr/>
        <a:lstStyle/>
        <a:p>
          <a:pPr rtl="1"/>
          <a:endParaRPr lang="ar-SA"/>
        </a:p>
      </dgm:t>
    </dgm:pt>
    <dgm:pt modelId="{B30864B2-E58E-4234-8965-7B0CD76BE7F2}" type="sibTrans" cxnId="{45F0436B-7BAA-4C6F-8C3F-88A58001406C}">
      <dgm:prSet/>
      <dgm:spPr/>
      <dgm:t>
        <a:bodyPr/>
        <a:lstStyle/>
        <a:p>
          <a:pPr rtl="1"/>
          <a:endParaRPr lang="ar-SA"/>
        </a:p>
      </dgm:t>
    </dgm:pt>
    <dgm:pt modelId="{190DA9CD-B5B8-4CF9-8A4D-21E96CF8F18E}">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rtl="1">
            <a:buNone/>
          </a:pPr>
          <a:r>
            <a:rPr lang="ar-SA" sz="2000" dirty="0">
              <a:latin typeface="Alexandria Medium" pitchFamily="2" charset="-78"/>
              <a:cs typeface="Alexandria Medium" pitchFamily="2" charset="-78"/>
            </a:rPr>
            <a:t>التدريب عن بعد</a:t>
          </a:r>
          <a:endParaRPr lang="ar-SA" sz="2000" b="1" dirty="0">
            <a:solidFill>
              <a:prstClr val="white"/>
            </a:solidFill>
            <a:effectLst/>
            <a:latin typeface="Alexandria Medium" pitchFamily="2" charset="-78"/>
            <a:ea typeface="Calibri" panose="020F0502020204030204" pitchFamily="34" charset="0"/>
            <a:cs typeface="Alexandria Medium" pitchFamily="2" charset="-78"/>
          </a:endParaRPr>
        </a:p>
      </dgm:t>
    </dgm:pt>
    <dgm:pt modelId="{0D77433D-7A27-45F6-A215-9EEFE3715B92}" type="parTrans" cxnId="{235357E7-BC43-45C2-B03A-67C14677694E}">
      <dgm:prSet/>
      <dgm:spPr/>
      <dgm:t>
        <a:bodyPr/>
        <a:lstStyle/>
        <a:p>
          <a:pPr rtl="1"/>
          <a:endParaRPr lang="ar-SA"/>
        </a:p>
      </dgm:t>
    </dgm:pt>
    <dgm:pt modelId="{B7DD771A-E773-4ABF-83AD-3A2D41BD12A0}" type="sibTrans" cxnId="{235357E7-BC43-45C2-B03A-67C14677694E}">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6" custScaleX="84631" custScaleY="92622"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FFB091C-6514-4BDF-96E4-F2463019F93E}" type="pres">
      <dgm:prSet presAssocID="{190DA9CD-B5B8-4CF9-8A4D-21E96CF8F18E}" presName="node" presStyleLbl="node1" presStyleIdx="1" presStyleCnt="6" custScaleX="96768" custScaleY="85582" custLinFactNeighborX="2011" custLinFactNeighborY="519">
        <dgm:presLayoutVars>
          <dgm:bulletEnabled val="1"/>
        </dgm:presLayoutVars>
      </dgm:prSet>
      <dgm:spPr>
        <a:prstGeom prst="rect">
          <a:avLst/>
        </a:prstGeom>
      </dgm:spPr>
    </dgm:pt>
    <dgm:pt modelId="{E7A83958-851B-4109-86CB-376E3BC59A90}" type="pres">
      <dgm:prSet presAssocID="{B7DD771A-E773-4ABF-83AD-3A2D41BD12A0}" presName="sibTrans" presStyleCnt="0"/>
      <dgm:spPr/>
    </dgm:pt>
    <dgm:pt modelId="{2BEE6FE1-3D1E-4F99-B8CE-2311128B69EE}" type="pres">
      <dgm:prSet presAssocID="{A1E20155-84B4-446E-8213-006C612BD13A}" presName="node" presStyleLbl="node1" presStyleIdx="2" presStyleCnt="6" custScaleX="96768" custScaleY="85582" custLinFactNeighborX="2011" custLinFactNeighborY="519">
        <dgm:presLayoutVars>
          <dgm:bulletEnabled val="1"/>
        </dgm:presLayoutVars>
      </dgm:prSet>
      <dgm:spPr>
        <a:prstGeom prst="rect">
          <a:avLst/>
        </a:prstGeom>
      </dgm:spPr>
    </dgm:pt>
    <dgm:pt modelId="{7B0EDBDC-98E8-444B-B1D4-098CD8488ABC}" type="pres">
      <dgm:prSet presAssocID="{B30864B2-E58E-4234-8965-7B0CD76BE7F2}" presName="sibTrans" presStyleCnt="0"/>
      <dgm:spPr/>
    </dgm:pt>
    <dgm:pt modelId="{65D8C69B-DBB5-45A7-9FA3-FBDC23BBF391}" type="pres">
      <dgm:prSet presAssocID="{77987502-DA63-4B1C-8BAD-5DE329405AE0}" presName="node" presStyleLbl="node1" presStyleIdx="3" presStyleCnt="6" custScaleX="92482" custScaleY="89042" custLinFactNeighborX="2011" custLinFactNeighborY="-5650">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4" presStyleCnt="6" custScaleX="95001" custScaleY="83491" custLinFactNeighborX="-69" custLinFactNeighborY="55">
        <dgm:presLayoutVars>
          <dgm:bulletEnabled val="1"/>
        </dgm:presLayoutVars>
      </dgm:prSet>
      <dgm:spPr/>
    </dgm:pt>
    <dgm:pt modelId="{21C02945-9F21-4395-9565-A9780D595970}" type="pres">
      <dgm:prSet presAssocID="{A830EBE0-D863-4809-A3ED-924FFAA5E62D}" presName="sibTrans" presStyleCnt="0"/>
      <dgm:spPr/>
    </dgm:pt>
    <dgm:pt modelId="{197641B7-2E62-4490-898B-BF73874E8013}" type="pres">
      <dgm:prSet presAssocID="{4658CE29-581E-4FD5-A312-26EAD4597766}" presName="node" presStyleLbl="node1" presStyleIdx="5" presStyleCnt="6" custScaleX="93484" custScaleY="81020">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1A22811D-BD86-4862-8D98-4AD889E984E0}" srcId="{775E222A-5CB0-4D83-9082-AD20C3100211}" destId="{4658CE29-581E-4FD5-A312-26EAD4597766}" srcOrd="5"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D9749562-0286-44C4-B4A4-F36A7DCFE89D}" type="presOf" srcId="{190DA9CD-B5B8-4CF9-8A4D-21E96CF8F18E}" destId="{6FFB091C-6514-4BDF-96E4-F2463019F93E}"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45F0436B-7BAA-4C6F-8C3F-88A58001406C}" srcId="{775E222A-5CB0-4D83-9082-AD20C3100211}" destId="{A1E20155-84B4-446E-8213-006C612BD13A}" srcOrd="2" destOrd="0" parTransId="{A2DF5631-6F42-4397-8F78-6E553F92D56A}" sibTransId="{B30864B2-E58E-4234-8965-7B0CD76BE7F2}"/>
    <dgm:cxn modelId="{29446358-ED0B-4C53-A971-6B5891BAD4A1}" type="presOf" srcId="{34D95924-5A67-4FA3-AB01-EA94543B8176}" destId="{042473C5-2FAB-4836-AD2D-E4EB80E8076F}" srcOrd="0" destOrd="0" presId="urn:microsoft.com/office/officeart/2005/8/layout/default"/>
    <dgm:cxn modelId="{2AF3C180-AE6B-413F-B92D-20B178173ED2}" type="presOf" srcId="{A1E20155-84B4-446E-8213-006C612BD13A}" destId="{2BEE6FE1-3D1E-4F99-B8CE-2311128B69EE}" srcOrd="0" destOrd="0" presId="urn:microsoft.com/office/officeart/2005/8/layout/default"/>
    <dgm:cxn modelId="{4386ECA5-5E1F-473A-9863-67BAB6DC4A78}" srcId="{775E222A-5CB0-4D83-9082-AD20C3100211}" destId="{77987502-DA63-4B1C-8BAD-5DE329405AE0}" srcOrd="3"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235357E7-BC43-45C2-B03A-67C14677694E}" srcId="{775E222A-5CB0-4D83-9082-AD20C3100211}" destId="{190DA9CD-B5B8-4CF9-8A4D-21E96CF8F18E}" srcOrd="1" destOrd="0" parTransId="{0D77433D-7A27-45F6-A215-9EEFE3715B92}" sibTransId="{B7DD771A-E773-4ABF-83AD-3A2D41BD12A0}"/>
    <dgm:cxn modelId="{FAC465E9-23E1-4070-90ED-B57944E88A80}" srcId="{775E222A-5CB0-4D83-9082-AD20C3100211}" destId="{41CD8D29-BD45-469C-AF24-C078AB0C1E85}" srcOrd="4" destOrd="0" parTransId="{D2F15D39-D779-4A19-A00D-096453FFDF03}" sibTransId="{A830EBE0-D863-4809-A3ED-924FFAA5E62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26A70121-F960-41B9-B7AB-A73D39F17D37}" type="presParOf" srcId="{77CDCE55-57A4-4709-8A45-A852C9E57E8B}" destId="{6FFB091C-6514-4BDF-96E4-F2463019F93E}" srcOrd="2" destOrd="0" presId="urn:microsoft.com/office/officeart/2005/8/layout/default"/>
    <dgm:cxn modelId="{5F49FA41-C86D-4B9E-962B-F99F63E7C6C1}" type="presParOf" srcId="{77CDCE55-57A4-4709-8A45-A852C9E57E8B}" destId="{E7A83958-851B-4109-86CB-376E3BC59A90}" srcOrd="3" destOrd="0" presId="urn:microsoft.com/office/officeart/2005/8/layout/default"/>
    <dgm:cxn modelId="{2933B431-B5C8-4AFC-BBEC-72495DACD965}" type="presParOf" srcId="{77CDCE55-57A4-4709-8A45-A852C9E57E8B}" destId="{2BEE6FE1-3D1E-4F99-B8CE-2311128B69EE}" srcOrd="4" destOrd="0" presId="urn:microsoft.com/office/officeart/2005/8/layout/default"/>
    <dgm:cxn modelId="{15B638F3-C0BD-4926-99EC-CD7407B65436}" type="presParOf" srcId="{77CDCE55-57A4-4709-8A45-A852C9E57E8B}" destId="{7B0EDBDC-98E8-444B-B1D4-098CD8488ABC}" srcOrd="5" destOrd="0" presId="urn:microsoft.com/office/officeart/2005/8/layout/default"/>
    <dgm:cxn modelId="{6B4D0921-50A1-4C70-9F5A-1869CC781A64}" type="presParOf" srcId="{77CDCE55-57A4-4709-8A45-A852C9E57E8B}" destId="{65D8C69B-DBB5-45A7-9FA3-FBDC23BBF391}" srcOrd="6" destOrd="0" presId="urn:microsoft.com/office/officeart/2005/8/layout/default"/>
    <dgm:cxn modelId="{20A0BED7-82DD-4BF5-9871-ECDDA30443D7}" type="presParOf" srcId="{77CDCE55-57A4-4709-8A45-A852C9E57E8B}" destId="{D18E4AD6-E040-4A21-A4C0-D51F83351555}" srcOrd="7" destOrd="0" presId="urn:microsoft.com/office/officeart/2005/8/layout/default"/>
    <dgm:cxn modelId="{9964B000-B823-4478-9786-3C800DD9C449}" type="presParOf" srcId="{77CDCE55-57A4-4709-8A45-A852C9E57E8B}" destId="{F9CBA86C-49F9-4A2C-9973-885644A014B2}" srcOrd="8" destOrd="0" presId="urn:microsoft.com/office/officeart/2005/8/layout/default"/>
    <dgm:cxn modelId="{BEA3985C-716C-4C2C-AFD9-A6B4912FC570}" type="presParOf" srcId="{77CDCE55-57A4-4709-8A45-A852C9E57E8B}" destId="{21C02945-9F21-4395-9565-A9780D595970}" srcOrd="9" destOrd="0" presId="urn:microsoft.com/office/officeart/2005/8/layout/default"/>
    <dgm:cxn modelId="{EF35BC89-E2C8-4A4D-A5EE-40C461A95D20}" type="presParOf" srcId="{77CDCE55-57A4-4709-8A45-A852C9E57E8B}" destId="{197641B7-2E62-4490-898B-BF73874E8013}" srcOrd="10"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1071156" y="0"/>
          <a:ext cx="1990994" cy="1194596"/>
        </a:xfrm>
        <a:prstGeom prst="rect">
          <a:avLst/>
        </a:prstGeom>
        <a:solidFill>
          <a:srgbClr val="00B0F0">
            <a:alpha val="90000"/>
          </a:srgb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660"/>
            </a:lnSpc>
            <a:spcBef>
              <a:spcPct val="0"/>
            </a:spcBef>
            <a:spcAft>
              <a:spcPct val="35000"/>
            </a:spcAft>
            <a:buNone/>
          </a:pPr>
          <a:r>
            <a:rPr lang="ar-SA" sz="1800" b="0" kern="1200" dirty="0">
              <a:effectLst/>
              <a:latin typeface="Calibri" panose="020F0502020204030204" pitchFamily="34" charset="0"/>
              <a:ea typeface="Calibri" panose="020F0502020204030204" pitchFamily="34" charset="0"/>
              <a:cs typeface="Alexandria" pitchFamily="2" charset="-78"/>
            </a:rPr>
            <a:t>تقارير كفاءة المعلمين</a:t>
          </a:r>
          <a:endParaRPr lang="ar-SA" sz="1400" b="0" kern="1200" dirty="0">
            <a:latin typeface="Alexandria Light" pitchFamily="2" charset="-78"/>
            <a:ea typeface="+mn-ea"/>
            <a:cs typeface="Alexandria Light" pitchFamily="2" charset="-78"/>
          </a:endParaRPr>
        </a:p>
      </dsp:txBody>
      <dsp:txXfrm>
        <a:off x="1071156" y="0"/>
        <a:ext cx="1990994" cy="1194596"/>
      </dsp:txXfrm>
    </dsp:sp>
    <dsp:sp modelId="{15BDEB04-706A-4BB5-9189-18D0A74BB248}">
      <dsp:nvSpPr>
        <dsp:cNvPr id="0" name=""/>
        <dsp:cNvSpPr/>
      </dsp:nvSpPr>
      <dsp:spPr>
        <a:xfrm>
          <a:off x="3221211" y="766"/>
          <a:ext cx="1990994" cy="1194596"/>
        </a:xfrm>
        <a:prstGeom prst="rect">
          <a:avLst/>
        </a:prstGeom>
        <a:solidFill>
          <a:srgbClr val="00B0F0">
            <a:alpha val="82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solidFill>
                <a:prstClr val="white"/>
              </a:solidFill>
              <a:latin typeface="Alexandria Medium" pitchFamily="2" charset="-78"/>
              <a:ea typeface="+mn-ea"/>
              <a:cs typeface="Alexandria Medium" pitchFamily="2" charset="-78"/>
            </a:rPr>
            <a:t>الاستبانات</a:t>
          </a:r>
          <a:endParaRPr lang="ar-SA" sz="2000" b="0" kern="1200" dirty="0">
            <a:solidFill>
              <a:prstClr val="white"/>
            </a:solidFill>
            <a:latin typeface="Alexandria Medium" pitchFamily="2" charset="-78"/>
            <a:ea typeface="+mn-ea"/>
            <a:cs typeface="Alexandria Medium" pitchFamily="2" charset="-78"/>
          </a:endParaRPr>
        </a:p>
      </dsp:txBody>
      <dsp:txXfrm>
        <a:off x="3221211" y="766"/>
        <a:ext cx="1990994" cy="1194596"/>
      </dsp:txXfrm>
    </dsp:sp>
    <dsp:sp modelId="{BDA771ED-E88C-4AFD-AEC5-967503F6FBD2}">
      <dsp:nvSpPr>
        <dsp:cNvPr id="0" name=""/>
        <dsp:cNvSpPr/>
      </dsp:nvSpPr>
      <dsp:spPr>
        <a:xfrm>
          <a:off x="5411305" y="766"/>
          <a:ext cx="1990994" cy="1194596"/>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0" kern="1200" dirty="0">
              <a:solidFill>
                <a:prstClr val="white"/>
              </a:solidFill>
              <a:latin typeface="Alexandria Medium" pitchFamily="2" charset="-78"/>
              <a:ea typeface="+mn-ea"/>
              <a:cs typeface="Alexandria Medium" pitchFamily="2" charset="-78"/>
            </a:rPr>
            <a:t>المقابلات</a:t>
          </a:r>
          <a:endParaRPr lang="ar-SA" sz="1400" b="0" kern="1200" dirty="0">
            <a:latin typeface="Alexandria Light" pitchFamily="2" charset="-78"/>
            <a:ea typeface="+mn-ea"/>
            <a:cs typeface="Alexandria Light" pitchFamily="2" charset="-78"/>
          </a:endParaRPr>
        </a:p>
      </dsp:txBody>
      <dsp:txXfrm>
        <a:off x="5411305" y="766"/>
        <a:ext cx="1990994" cy="1194596"/>
      </dsp:txXfrm>
    </dsp:sp>
    <dsp:sp modelId="{30136685-3B45-45ED-AEF2-EFB1EE1201BA}">
      <dsp:nvSpPr>
        <dsp:cNvPr id="0" name=""/>
        <dsp:cNvSpPr/>
      </dsp:nvSpPr>
      <dsp:spPr>
        <a:xfrm>
          <a:off x="2126164" y="1394462"/>
          <a:ext cx="1990994" cy="1194596"/>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0" kern="1200" dirty="0">
              <a:solidFill>
                <a:prstClr val="white"/>
              </a:solidFill>
              <a:latin typeface="Alexandria Medium" pitchFamily="2" charset="-78"/>
              <a:ea typeface="+mn-ea"/>
              <a:cs typeface="Alexandria Medium" pitchFamily="2" charset="-78"/>
            </a:rPr>
            <a:t>تحليل العمل</a:t>
          </a:r>
        </a:p>
      </dsp:txBody>
      <dsp:txXfrm>
        <a:off x="2126164" y="1394462"/>
        <a:ext cx="1990994" cy="1194596"/>
      </dsp:txXfrm>
    </dsp:sp>
    <dsp:sp modelId="{C6A29C80-F199-4070-96B5-435F7183F2E5}">
      <dsp:nvSpPr>
        <dsp:cNvPr id="0" name=""/>
        <dsp:cNvSpPr/>
      </dsp:nvSpPr>
      <dsp:spPr>
        <a:xfrm>
          <a:off x="4657953" y="1395229"/>
          <a:ext cx="1990994" cy="1194596"/>
        </a:xfrm>
        <a:prstGeom prst="rect">
          <a:avLst/>
        </a:prstGeom>
        <a:solidFill>
          <a:srgbClr val="00B0F0">
            <a:alpha val="50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solidFill>
                <a:prstClr val="white"/>
              </a:solidFill>
              <a:latin typeface="Alexandria Medium" pitchFamily="2" charset="-78"/>
              <a:ea typeface="+mn-ea"/>
              <a:cs typeface="Alexandria Medium" pitchFamily="2" charset="-78"/>
            </a:rPr>
            <a:t>تقويم الاداء</a:t>
          </a:r>
        </a:p>
      </dsp:txBody>
      <dsp:txXfrm>
        <a:off x="4657953" y="1395229"/>
        <a:ext cx="1990994" cy="11945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821225" y="32089"/>
          <a:ext cx="2246581" cy="1192131"/>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Y" sz="1600" b="0" i="0" kern="1200" dirty="0">
              <a:solidFill>
                <a:srgbClr val="FFFFFF"/>
              </a:solidFill>
              <a:effectLst/>
              <a:latin typeface="Alexandria Medium" pitchFamily="2" charset="-78"/>
              <a:ea typeface="+mn-ea"/>
              <a:cs typeface="Alexandria Medium" pitchFamily="2" charset="-78"/>
            </a:rPr>
            <a:t>تحديد مصادر التعلم</a:t>
          </a:r>
          <a:endParaRPr lang="ar-SA" sz="1600" b="0" i="0" kern="1200" dirty="0">
            <a:solidFill>
              <a:srgbClr val="FFFFFF"/>
            </a:solidFill>
            <a:effectLst/>
            <a:latin typeface="Alexandria Medium" pitchFamily="2" charset="-78"/>
            <a:ea typeface="+mn-ea"/>
            <a:cs typeface="Alexandria Medium" pitchFamily="2" charset="-78"/>
          </a:endParaRPr>
        </a:p>
      </dsp:txBody>
      <dsp:txXfrm>
        <a:off x="821225" y="32089"/>
        <a:ext cx="2246581" cy="1192131"/>
      </dsp:txXfrm>
    </dsp:sp>
    <dsp:sp modelId="{65D8C69B-DBB5-45A7-9FA3-FBDC23BBF391}">
      <dsp:nvSpPr>
        <dsp:cNvPr id="0" name=""/>
        <dsp:cNvSpPr/>
      </dsp:nvSpPr>
      <dsp:spPr>
        <a:xfrm>
          <a:off x="3299969" y="0"/>
          <a:ext cx="2147077" cy="124032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ts val="2620"/>
            </a:lnSpc>
            <a:spcBef>
              <a:spcPct val="0"/>
            </a:spcBef>
            <a:spcAft>
              <a:spcPct val="35000"/>
            </a:spcAft>
            <a:buNone/>
          </a:pPr>
          <a:r>
            <a:rPr lang="ar-SA" sz="1600" b="0" i="0" kern="1200" dirty="0">
              <a:solidFill>
                <a:srgbClr val="FFFFFF"/>
              </a:solidFill>
              <a:effectLst/>
              <a:latin typeface="Alexandria Medium" pitchFamily="2" charset="-78"/>
              <a:cs typeface="Alexandria Medium" pitchFamily="2" charset="-78"/>
            </a:rPr>
            <a:t>رصد الاحتياجات وتحديد الأهداف </a:t>
          </a:r>
          <a:endParaRPr lang="ar-SA" sz="1800" b="1" kern="1200" dirty="0">
            <a:solidFill>
              <a:srgbClr val="FFFFFF"/>
            </a:solidFill>
            <a:effectLst/>
            <a:latin typeface="Alexandria Light" pitchFamily="2" charset="-78"/>
            <a:ea typeface="Calibri" panose="020F0502020204030204" pitchFamily="34" charset="0"/>
            <a:cs typeface="Alexandria Light" pitchFamily="2" charset="-78"/>
          </a:endParaRPr>
        </a:p>
      </dsp:txBody>
      <dsp:txXfrm>
        <a:off x="3299969" y="0"/>
        <a:ext cx="2147077" cy="1240328"/>
      </dsp:txXfrm>
    </dsp:sp>
    <dsp:sp modelId="{F9CBA86C-49F9-4A2C-9973-885644A014B2}">
      <dsp:nvSpPr>
        <dsp:cNvPr id="0" name=""/>
        <dsp:cNvSpPr/>
      </dsp:nvSpPr>
      <dsp:spPr>
        <a:xfrm>
          <a:off x="781816" y="1474012"/>
          <a:ext cx="2205558" cy="1163004"/>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Y" sz="1600" b="0" i="0" kern="1200" dirty="0">
              <a:solidFill>
                <a:srgbClr val="FFFFFF"/>
              </a:solidFill>
              <a:effectLst/>
              <a:latin typeface="Alexandria Medium" pitchFamily="2" charset="-78"/>
              <a:ea typeface="+mn-ea"/>
              <a:cs typeface="Alexandria Medium" pitchFamily="2" charset="-78"/>
            </a:rPr>
            <a:t>التغذية الراجعة </a:t>
          </a:r>
          <a:endParaRPr lang="ar-SA" sz="1600" b="0" i="0" kern="1200" dirty="0">
            <a:solidFill>
              <a:srgbClr val="FFFFFF"/>
            </a:solidFill>
            <a:effectLst/>
            <a:latin typeface="Alexandria Medium" pitchFamily="2" charset="-78"/>
            <a:ea typeface="+mn-ea"/>
            <a:cs typeface="Alexandria Medium" pitchFamily="2" charset="-78"/>
          </a:endParaRPr>
        </a:p>
      </dsp:txBody>
      <dsp:txXfrm>
        <a:off x="781816" y="1474012"/>
        <a:ext cx="2205558" cy="1163004"/>
      </dsp:txXfrm>
    </dsp:sp>
    <dsp:sp modelId="{197641B7-2E62-4490-898B-BF73874E8013}">
      <dsp:nvSpPr>
        <dsp:cNvPr id="0" name=""/>
        <dsp:cNvSpPr/>
      </dsp:nvSpPr>
      <dsp:spPr>
        <a:xfrm>
          <a:off x="3221138" y="1490461"/>
          <a:ext cx="2170340" cy="1128584"/>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Y" sz="1600" b="0" i="0" kern="1200" dirty="0">
              <a:solidFill>
                <a:srgbClr val="FFFFFF"/>
              </a:solidFill>
              <a:effectLst/>
              <a:latin typeface="Alexandria Medium" pitchFamily="2" charset="-78"/>
              <a:ea typeface="+mn-ea"/>
              <a:cs typeface="Alexandria Medium" pitchFamily="2" charset="-78"/>
            </a:rPr>
            <a:t>رصد التطور وتجاوز المشكلات</a:t>
          </a:r>
          <a:endParaRPr lang="ar-SA" sz="1600" b="0" i="0" kern="1200" dirty="0">
            <a:solidFill>
              <a:srgbClr val="FFFFFF"/>
            </a:solidFill>
            <a:effectLst/>
            <a:latin typeface="Alexandria Medium" pitchFamily="2" charset="-78"/>
            <a:ea typeface="+mn-ea"/>
            <a:cs typeface="Alexandria Medium" pitchFamily="2" charset="-78"/>
          </a:endParaRPr>
        </a:p>
      </dsp:txBody>
      <dsp:txXfrm>
        <a:off x="3221138" y="1490461"/>
        <a:ext cx="2170340" cy="11285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75960" y="39712"/>
          <a:ext cx="1828514" cy="1200699"/>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kern="1200" dirty="0">
              <a:latin typeface="Alexandria Medium" pitchFamily="2" charset="-78"/>
              <a:cs typeface="Alexandria Medium" pitchFamily="2" charset="-78"/>
            </a:rPr>
            <a:t>المؤتمرات عن بعد</a:t>
          </a:r>
          <a:endParaRPr lang="ar-SA" sz="1800" b="1" kern="1200" dirty="0">
            <a:solidFill>
              <a:prstClr val="white"/>
            </a:solidFill>
            <a:effectLst/>
            <a:latin typeface="Alexandria Medium" pitchFamily="2" charset="-78"/>
            <a:ea typeface="Calibri" panose="020F0502020204030204" pitchFamily="34" charset="0"/>
            <a:cs typeface="Alexandria Medium" pitchFamily="2" charset="-78"/>
          </a:endParaRPr>
        </a:p>
      </dsp:txBody>
      <dsp:txXfrm>
        <a:off x="75960" y="39712"/>
        <a:ext cx="1828514" cy="1200699"/>
      </dsp:txXfrm>
    </dsp:sp>
    <dsp:sp modelId="{6FFB091C-6514-4BDF-96E4-F2463019F93E}">
      <dsp:nvSpPr>
        <dsp:cNvPr id="0" name=""/>
        <dsp:cNvSpPr/>
      </dsp:nvSpPr>
      <dsp:spPr>
        <a:xfrm>
          <a:off x="2120531" y="85344"/>
          <a:ext cx="2090743" cy="1109436"/>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89000" rtl="1">
            <a:lnSpc>
              <a:spcPct val="90000"/>
            </a:lnSpc>
            <a:spcBef>
              <a:spcPct val="0"/>
            </a:spcBef>
            <a:spcAft>
              <a:spcPct val="35000"/>
            </a:spcAft>
            <a:buNone/>
          </a:pPr>
          <a:r>
            <a:rPr lang="ar-SA" sz="2000" kern="1200" dirty="0">
              <a:latin typeface="Alexandria Medium" pitchFamily="2" charset="-78"/>
              <a:cs typeface="Alexandria Medium" pitchFamily="2" charset="-78"/>
            </a:rPr>
            <a:t>التدريب عن بعد</a:t>
          </a:r>
          <a:endParaRPr lang="ar-SA" sz="2000" b="1" kern="1200" dirty="0">
            <a:solidFill>
              <a:prstClr val="white"/>
            </a:solidFill>
            <a:effectLst/>
            <a:latin typeface="Alexandria Medium" pitchFamily="2" charset="-78"/>
            <a:ea typeface="Calibri" panose="020F0502020204030204" pitchFamily="34" charset="0"/>
            <a:cs typeface="Alexandria Medium" pitchFamily="2" charset="-78"/>
          </a:endParaRPr>
        </a:p>
      </dsp:txBody>
      <dsp:txXfrm>
        <a:off x="2120531" y="85344"/>
        <a:ext cx="2090743" cy="1109436"/>
      </dsp:txXfrm>
    </dsp:sp>
    <dsp:sp modelId="{2BEE6FE1-3D1E-4F99-B8CE-2311128B69EE}">
      <dsp:nvSpPr>
        <dsp:cNvPr id="0" name=""/>
        <dsp:cNvSpPr/>
      </dsp:nvSpPr>
      <dsp:spPr>
        <a:xfrm>
          <a:off x="4416393" y="85344"/>
          <a:ext cx="2090743" cy="1109436"/>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89000" rtl="1">
            <a:lnSpc>
              <a:spcPct val="90000"/>
            </a:lnSpc>
            <a:spcBef>
              <a:spcPct val="0"/>
            </a:spcBef>
            <a:spcAft>
              <a:spcPct val="35000"/>
            </a:spcAft>
            <a:buNone/>
          </a:pPr>
          <a:r>
            <a:rPr lang="ar-SA" sz="2000" kern="1200" dirty="0">
              <a:latin typeface="Alexandria Medium" pitchFamily="2" charset="-78"/>
              <a:cs typeface="Alexandria Medium" pitchFamily="2" charset="-78"/>
            </a:rPr>
            <a:t>التعلم الذاتي</a:t>
          </a:r>
          <a:endParaRPr lang="ar-SA" sz="2000" b="1" kern="1200" dirty="0">
            <a:solidFill>
              <a:prstClr val="white"/>
            </a:solidFill>
            <a:effectLst/>
            <a:latin typeface="Alexandria Medium" pitchFamily="2" charset="-78"/>
            <a:ea typeface="Calibri" panose="020F0502020204030204" pitchFamily="34" charset="0"/>
            <a:cs typeface="Alexandria Medium" pitchFamily="2" charset="-78"/>
          </a:endParaRPr>
        </a:p>
      </dsp:txBody>
      <dsp:txXfrm>
        <a:off x="4416393" y="85344"/>
        <a:ext cx="2090743" cy="1109436"/>
      </dsp:txXfrm>
    </dsp:sp>
    <dsp:sp modelId="{65D8C69B-DBB5-45A7-9FA3-FBDC23BBF391}">
      <dsp:nvSpPr>
        <dsp:cNvPr id="0" name=""/>
        <dsp:cNvSpPr/>
      </dsp:nvSpPr>
      <dsp:spPr>
        <a:xfrm>
          <a:off x="45712" y="1376498"/>
          <a:ext cx="1998140" cy="1154290"/>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45712" y="1376498"/>
        <a:ext cx="1998140" cy="1154290"/>
      </dsp:txXfrm>
    </dsp:sp>
    <dsp:sp modelId="{F9CBA86C-49F9-4A2C-9973-885644A014B2}">
      <dsp:nvSpPr>
        <dsp:cNvPr id="0" name=""/>
        <dsp:cNvSpPr/>
      </dsp:nvSpPr>
      <dsp:spPr>
        <a:xfrm>
          <a:off x="2214970" y="1486434"/>
          <a:ext cx="2052565" cy="1082330"/>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التدريب الإلكتروني</a:t>
          </a:r>
        </a:p>
      </dsp:txBody>
      <dsp:txXfrm>
        <a:off x="2214970" y="1486434"/>
        <a:ext cx="2052565" cy="1082330"/>
      </dsp:txXfrm>
    </dsp:sp>
    <dsp:sp modelId="{197641B7-2E62-4490-898B-BF73874E8013}">
      <dsp:nvSpPr>
        <dsp:cNvPr id="0" name=""/>
        <dsp:cNvSpPr/>
      </dsp:nvSpPr>
      <dsp:spPr>
        <a:xfrm>
          <a:off x="4485084" y="1501738"/>
          <a:ext cx="2019789" cy="1050297"/>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2000" kern="1200" dirty="0">
              <a:latin typeface="Alexandria Medium" pitchFamily="2" charset="-78"/>
              <a:cs typeface="Alexandria Medium" pitchFamily="2" charset="-78"/>
            </a:rPr>
            <a:t>مواقع الإنترنت</a:t>
          </a:r>
          <a:endParaRPr lang="ar-SA" sz="1800" b="1" kern="1200" dirty="0">
            <a:solidFill>
              <a:prstClr val="white"/>
            </a:solidFill>
            <a:effectLst/>
            <a:latin typeface="Alexandria Medium" pitchFamily="2" charset="-78"/>
            <a:ea typeface="Calibri" panose="020F0502020204030204" pitchFamily="34" charset="0"/>
            <a:cs typeface="Alexandria Medium" pitchFamily="2" charset="-78"/>
          </a:endParaRPr>
        </a:p>
      </dsp:txBody>
      <dsp:txXfrm>
        <a:off x="4485084" y="1501738"/>
        <a:ext cx="2019789" cy="105029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68277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7350419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554432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ar.wikipedia.org/wiki/%D8%AA%D8%B7%D9%88%D9%8A%D8%B1_%D9%85%D9%87%D9%86%D9%8A" TargetMode="Externa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7.svg"/><Relationship Id="rId2" Type="http://schemas.openxmlformats.org/officeDocument/2006/relationships/image" Target="../media/image13.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501125" cy="1138773"/>
          </a:xfrm>
          <a:prstGeom prst="rect">
            <a:avLst/>
          </a:prstGeom>
          <a:noFill/>
        </p:spPr>
        <p:txBody>
          <a:bodyPr wrap="square" rtlCol="0">
            <a:spAutoFit/>
          </a:bodyPr>
          <a:lstStyle/>
          <a:p>
            <a:pPr algn="ctr"/>
            <a:r>
              <a:rPr lang="ar-SA" sz="2400" dirty="0">
                <a:latin typeface="Times New Roman" panose="02020603050405020304" pitchFamily="18" charset="0"/>
                <a:cs typeface="Times New Roman" panose="02020603050405020304" pitchFamily="18" charset="0"/>
              </a:rPr>
              <a:t>                            </a:t>
            </a:r>
            <a:r>
              <a:rPr lang="ar-SA" sz="2400" dirty="0">
                <a:latin typeface="Alexandria Medium" pitchFamily="2" charset="-78"/>
                <a:cs typeface="Alexandria Medium" pitchFamily="2" charset="-78"/>
              </a:rPr>
              <a:t>إعداد</a:t>
            </a:r>
            <a:r>
              <a:rPr lang="ar-SA"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gn="ctr"/>
            <a:endParaRPr lang="ar-SA" sz="2400" dirty="0">
              <a:latin typeface="Times New Roman" panose="02020603050405020304" pitchFamily="18" charset="0"/>
              <a:cs typeface="Times New Roman" panose="02020603050405020304" pitchFamily="18" charset="0"/>
            </a:endParaRPr>
          </a:p>
          <a:p>
            <a:r>
              <a:rPr lang="ar-SA" sz="2000" dirty="0">
                <a:latin typeface="Alexandria Black" pitchFamily="2" charset="-78"/>
                <a:cs typeface="Alexandria Black" pitchFamily="2" charset="-78"/>
              </a:rPr>
              <a:t>د. غنى محمد جهاد موسى </a:t>
            </a:r>
            <a:endParaRPr lang="en-US" sz="2000" dirty="0">
              <a:latin typeface="Alexandria Black" pitchFamily="2" charset="-78"/>
              <a:cs typeface="Alexandria Black" pitchFamily="2" charset="-78"/>
            </a:endParaRPr>
          </a:p>
        </p:txBody>
      </p:sp>
      <p:sp>
        <p:nvSpPr>
          <p:cNvPr id="31" name="TextBox 30"/>
          <p:cNvSpPr txBox="1"/>
          <p:nvPr/>
        </p:nvSpPr>
        <p:spPr>
          <a:xfrm>
            <a:off x="1108644" y="2424037"/>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p:cNvSpPr txBox="1"/>
          <p:nvPr/>
        </p:nvSpPr>
        <p:spPr>
          <a:xfrm>
            <a:off x="363559" y="5026255"/>
            <a:ext cx="4962821"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ELD </a:t>
            </a:r>
            <a:r>
              <a:rPr lang="en-US" sz="2000" dirty="0">
                <a:latin typeface="Arial" panose="020B0604020202020204" pitchFamily="34" charset="0"/>
                <a:ea typeface="Times New Roman" panose="02020603050405020304" pitchFamily="18" charset="0"/>
                <a:cs typeface="Times New Roman" panose="02020603050405020304" pitchFamily="18" charset="0"/>
              </a:rPr>
              <a:t>731</a:t>
            </a:r>
            <a:endParaRPr lang="en-US" sz="2000" dirty="0">
              <a:latin typeface="Times New Roman" panose="02020603050405020304" pitchFamily="18" charset="0"/>
              <a:cs typeface="Times New Roman" panose="02020603050405020304" pitchFamily="18" charset="0"/>
            </a:endParaRPr>
          </a:p>
          <a:p>
            <a:r>
              <a:rPr lang="ar-SA" sz="2000" dirty="0">
                <a:solidFill>
                  <a:srgbClr val="000000"/>
                </a:solidFill>
                <a:latin typeface="Alexandria Medium" pitchFamily="2" charset="-78"/>
                <a:cs typeface="Alexandria Medium" pitchFamily="2" charset="-78"/>
              </a:rPr>
              <a:t> النمو المهني في تكنولوجيا التعليم </a:t>
            </a:r>
            <a:endParaRPr lang="en-US" sz="2000" dirty="0">
              <a:solidFill>
                <a:srgbClr val="000000"/>
              </a:solidFill>
              <a:latin typeface="Alexandria Medium" pitchFamily="2" charset="-78"/>
              <a:cs typeface="Alexandria Medium" pitchFamily="2" charset="-78"/>
            </a:endParaRPr>
          </a:p>
          <a:p>
            <a:endParaRPr lang="en-US" sz="2000" dirty="0">
              <a:latin typeface="Alexandria Medium" pitchFamily="2" charset="-78"/>
              <a:cs typeface="Alexandria Medium"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2123"/>
    </mc:Choice>
    <mc:Fallback>
      <p:transition spd="slow" advTm="3212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p:cNvSpPr txBox="1"/>
          <p:nvPr/>
        </p:nvSpPr>
        <p:spPr>
          <a:xfrm>
            <a:off x="4379099" y="4807197"/>
            <a:ext cx="4729180"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731</a:t>
            </a:r>
          </a:p>
          <a:p>
            <a:r>
              <a:rPr lang="ar-SA" sz="2000" dirty="0">
                <a:solidFill>
                  <a:srgbClr val="00B0F0"/>
                </a:solidFill>
                <a:latin typeface="Alexandria Black" pitchFamily="2" charset="-78"/>
                <a:cs typeface="Alexandria Black" pitchFamily="2" charset="-78"/>
              </a:rPr>
              <a:t>النمو المهني في تكنولوجيا التعليم</a:t>
            </a:r>
            <a:endParaRPr lang="en-US" sz="2000" dirty="0">
              <a:solidFill>
                <a:srgbClr val="00B0F0"/>
              </a:solidFill>
              <a:latin typeface="Alexandria Black" pitchFamily="2" charset="-78"/>
              <a:cs typeface="Alexandria Black" pitchFamily="2" charset="-78"/>
            </a:endParaRPr>
          </a:p>
        </p:txBody>
      </p:sp>
      <p:sp>
        <p:nvSpPr>
          <p:cNvPr id="12" name="TextBox 11"/>
          <p:cNvSpPr txBox="1"/>
          <p:nvPr/>
        </p:nvSpPr>
        <p:spPr>
          <a:xfrm>
            <a:off x="459185" y="6187539"/>
            <a:ext cx="622642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Ghena </a:t>
            </a:r>
            <a:r>
              <a:rPr lang="en-US" sz="2800" b="1" dirty="0" err="1">
                <a:solidFill>
                  <a:srgbClr val="00B0F0"/>
                </a:solidFill>
                <a:latin typeface="Times New Roman" panose="02020603050405020304" pitchFamily="18" charset="0"/>
                <a:cs typeface="Times New Roman" panose="02020603050405020304" pitchFamily="18" charset="0"/>
              </a:rPr>
              <a:t>Mhd</a:t>
            </a:r>
            <a:r>
              <a:rPr lang="en-US" sz="2800" b="1" dirty="0">
                <a:solidFill>
                  <a:srgbClr val="00B0F0"/>
                </a:solidFill>
                <a:latin typeface="Times New Roman" panose="02020603050405020304" pitchFamily="18" charset="0"/>
                <a:cs typeface="Times New Roman" panose="02020603050405020304" pitchFamily="18" charset="0"/>
              </a:rPr>
              <a:t> Jehad  Moussa</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215"/>
    </mc:Choice>
    <mc:Fallback>
      <p:transition spd="slow" advTm="221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57839" y="674467"/>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982538" y="1251465"/>
            <a:ext cx="7575436" cy="5504071"/>
          </a:xfrm>
          <a:prstGeom prst="rect">
            <a:avLst/>
          </a:prstGeom>
          <a:noFill/>
        </p:spPr>
        <p:txBody>
          <a:bodyPr wrap="square" rtlCol="0">
            <a:spAutoFit/>
          </a:bodyPr>
          <a:lstStyle/>
          <a:p>
            <a:pPr marL="285750" marR="0" lvl="0" indent="-285750" algn="just" defTabSz="914400" rtl="1" eaLnBrk="1" fontAlgn="auto" latinLnBrk="0" hangingPunct="1">
              <a:lnSpc>
                <a:spcPts val="2280"/>
              </a:lnSpc>
              <a:spcAft>
                <a:spcPts val="600"/>
              </a:spcAft>
              <a:buClrTx/>
              <a:buSzTx/>
              <a:buFont typeface="Arial" panose="020B0604020202020204" pitchFamily="34" charset="0"/>
              <a:buChar char="•"/>
              <a:tabLst/>
              <a:defRPr/>
            </a:pP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مفهوم النمو المهني. </a:t>
            </a:r>
          </a:p>
          <a:p>
            <a:pPr marL="285750" marR="0" lvl="0" indent="-285750" algn="just" defTabSz="914400" rtl="1" eaLnBrk="1" fontAlgn="auto" latinLnBrk="0" hangingPunct="1">
              <a:lnSpc>
                <a:spcPts val="2280"/>
              </a:lnSpc>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بالاحتياجات التدريبية</a:t>
            </a:r>
            <a:r>
              <a:rPr kumimoji="0" lang="ar-SA" sz="16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endParaRPr lang="ar-SA" sz="16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2280"/>
              </a:lnSpc>
              <a:spcAft>
                <a:spcPts val="600"/>
              </a:spcAft>
              <a:buFont typeface="Arial" panose="020B0604020202020204" pitchFamily="34" charset="0"/>
              <a:buChar char="•"/>
            </a:pPr>
            <a:r>
              <a:rPr lang="ar-SA" sz="1600" dirty="0">
                <a:latin typeface="Alexandria Light" pitchFamily="2" charset="-78"/>
                <a:cs typeface="Alexandria Light" pitchFamily="2" charset="-78"/>
              </a:rPr>
              <a:t>أهمية تحديد الاحتياجات التدريبية </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280"/>
              </a:lnSpc>
              <a:spcAft>
                <a:spcPts val="600"/>
              </a:spcAft>
              <a:buFont typeface="Arial" panose="020B0604020202020204" pitchFamily="34" charset="0"/>
              <a:buChar char="•"/>
            </a:pPr>
            <a:r>
              <a:rPr lang="ar-SA" sz="1600" dirty="0">
                <a:latin typeface="Alexandria Light" pitchFamily="2" charset="-78"/>
                <a:cs typeface="Alexandria Light" pitchFamily="2" charset="-78"/>
              </a:rPr>
              <a:t>أساليب تحديد الاحتياجات التدريبية </a:t>
            </a:r>
            <a:endParaRPr lang="en-US" sz="1600" dirty="0">
              <a:effectLst/>
              <a:latin typeface="Alexandria Light" pitchFamily="2" charset="-78"/>
              <a:ea typeface="Times New Roman" panose="02020603050405020304" pitchFamily="18" charset="0"/>
              <a:cs typeface="Alexandria Light" pitchFamily="2" charset="-78"/>
            </a:endParaRPr>
          </a:p>
          <a:p>
            <a:pPr marL="285750" marR="0" lvl="0" indent="-285750" algn="just" rtl="1">
              <a:lnSpc>
                <a:spcPts val="2280"/>
              </a:lnSpc>
              <a:spcAft>
                <a:spcPts val="600"/>
              </a:spcAft>
              <a:buFont typeface="Arial" panose="020B0604020202020204" pitchFamily="34" charset="0"/>
              <a:buChar char="•"/>
            </a:pPr>
            <a:r>
              <a:rPr lang="ar-SA" sz="1600" dirty="0">
                <a:effectLst/>
                <a:latin typeface="Alexandria Light" pitchFamily="2" charset="-78"/>
                <a:ea typeface="Calibri" panose="020F0502020204030204" pitchFamily="34" charset="0"/>
                <a:cs typeface="Alexandria Light" pitchFamily="2" charset="-78"/>
              </a:rPr>
              <a:t>أهمية النمو المهني.</a:t>
            </a:r>
          </a:p>
          <a:p>
            <a:pPr marL="285750" indent="-285750" algn="just" rtl="1">
              <a:lnSpc>
                <a:spcPts val="2280"/>
              </a:lnSpc>
              <a:spcAft>
                <a:spcPts val="600"/>
              </a:spcAft>
              <a:buFont typeface="Arial" panose="020B0604020202020204" pitchFamily="34" charset="0"/>
              <a:buChar char="•"/>
            </a:pPr>
            <a:r>
              <a:rPr kumimoji="0" lang="ar-SA" altLang="ar-SA" sz="1600" i="0" u="none" strike="noStrike" cap="none" normalizeH="0" baseline="0" dirty="0">
                <a:ln>
                  <a:noFill/>
                </a:ln>
                <a:solidFill>
                  <a:srgbClr val="000000"/>
                </a:solidFill>
                <a:effectLst/>
                <a:latin typeface="Alexandria Light" pitchFamily="2" charset="-78"/>
                <a:cs typeface="Alexandria Light" pitchFamily="2" charset="-78"/>
              </a:rPr>
              <a:t>مبررات الاهتمام بالنمو المهني للمعلم </a:t>
            </a:r>
          </a:p>
          <a:p>
            <a:pPr marL="285750" indent="-285750" algn="just" rtl="1">
              <a:lnSpc>
                <a:spcPts val="2280"/>
              </a:lnSpc>
              <a:spcAft>
                <a:spcPts val="6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أهداف النمو المهني للمعلم.</a:t>
            </a:r>
          </a:p>
          <a:p>
            <a:pPr marL="285750" indent="-285750" algn="just" rtl="1">
              <a:lnSpc>
                <a:spcPts val="2280"/>
              </a:lnSpc>
              <a:spcAft>
                <a:spcPts val="600"/>
              </a:spcAft>
              <a:buFont typeface="Arial" panose="020B0604020202020204" pitchFamily="34" charset="0"/>
              <a:buChar char="•"/>
            </a:pPr>
            <a:r>
              <a:rPr lang="ar-SY" sz="1600" dirty="0">
                <a:latin typeface="Alexandria Light" pitchFamily="2" charset="-78"/>
                <a:cs typeface="Alexandria Light" pitchFamily="2" charset="-78"/>
              </a:rPr>
              <a:t>محاور التخطيط للتنمية المهنية.</a:t>
            </a:r>
          </a:p>
          <a:p>
            <a:pPr marL="285750" indent="-285750" algn="just" rtl="1">
              <a:lnSpc>
                <a:spcPts val="2280"/>
              </a:lnSpc>
              <a:spcAft>
                <a:spcPts val="600"/>
              </a:spcAft>
              <a:buFont typeface="Arial" panose="020B0604020202020204" pitchFamily="34" charset="0"/>
              <a:buChar char="•"/>
            </a:pPr>
            <a:r>
              <a:rPr lang="ar-SA" sz="1600" i="0" dirty="0">
                <a:effectLst/>
                <a:latin typeface="Alexandria Light" pitchFamily="2" charset="-78"/>
                <a:cs typeface="Alexandria Light" pitchFamily="2" charset="-78"/>
              </a:rPr>
              <a:t>كفايات تقنيات التعليم اللازمة للمعلم في مجال المعارف العلمية.</a:t>
            </a:r>
          </a:p>
          <a:p>
            <a:pPr marL="285750" indent="-285750" algn="just" rtl="1">
              <a:lnSpc>
                <a:spcPts val="2280"/>
              </a:lnSpc>
              <a:spcAft>
                <a:spcPts val="6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كفايات </a:t>
            </a:r>
            <a:r>
              <a:rPr lang="ar-SA" sz="1600" i="0" dirty="0">
                <a:effectLst/>
                <a:latin typeface="Alexandria Light" pitchFamily="2" charset="-78"/>
                <a:cs typeface="Alexandria Light" pitchFamily="2" charset="-78"/>
              </a:rPr>
              <a:t>تقنيات التعليم اللازمة للمعلم في مجال الاستخدام</a:t>
            </a:r>
          </a:p>
          <a:p>
            <a:pPr marL="285750" indent="-285750" algn="just" rtl="1">
              <a:lnSpc>
                <a:spcPts val="2280"/>
              </a:lnSpc>
              <a:spcAft>
                <a:spcPts val="600"/>
              </a:spcAft>
              <a:buFont typeface="Arial" panose="020B0604020202020204" pitchFamily="34" charset="0"/>
              <a:buChar char="•"/>
            </a:pPr>
            <a:r>
              <a:rPr lang="ar-SA" sz="1600" dirty="0">
                <a:latin typeface="Alexandria Light" pitchFamily="2" charset="-78"/>
                <a:cs typeface="Alexandria Light" pitchFamily="2" charset="-78"/>
              </a:rPr>
              <a:t>مبادئ </a:t>
            </a:r>
            <a:r>
              <a:rPr lang="ar-SA" sz="1600" i="0" u="none" strike="noStrike" baseline="0" dirty="0">
                <a:latin typeface="Alexandria Light" pitchFamily="2" charset="-78"/>
                <a:cs typeface="Alexandria Light" pitchFamily="2" charset="-78"/>
              </a:rPr>
              <a:t>النمو المهني للمعلم.</a:t>
            </a:r>
          </a:p>
          <a:p>
            <a:pPr marL="285750" indent="-285750" algn="just" rtl="1">
              <a:lnSpc>
                <a:spcPts val="2280"/>
              </a:lnSpc>
              <a:spcAft>
                <a:spcPts val="600"/>
              </a:spcAft>
              <a:buFont typeface="Arial" panose="020B0604020202020204" pitchFamily="34" charset="0"/>
              <a:buChar char="•"/>
            </a:pPr>
            <a:r>
              <a:rPr lang="ar-SA" sz="1600" dirty="0">
                <a:latin typeface="Alexandria Light" pitchFamily="2" charset="-78"/>
                <a:cs typeface="Alexandria Light" pitchFamily="2" charset="-78"/>
              </a:rPr>
              <a:t>مجالات النمو المهني للمعلم.</a:t>
            </a:r>
          </a:p>
          <a:p>
            <a:pPr marL="285750" indent="-285750" algn="just" rtl="1">
              <a:lnSpc>
                <a:spcPts val="2280"/>
              </a:lnSpc>
              <a:spcAft>
                <a:spcPts val="600"/>
              </a:spcAft>
              <a:buFont typeface="Arial" panose="020B0604020202020204" pitchFamily="34" charset="0"/>
              <a:buChar char="•"/>
            </a:pPr>
            <a:r>
              <a:rPr lang="ar-SA" sz="1600" i="0" dirty="0">
                <a:solidFill>
                  <a:srgbClr val="000000"/>
                </a:solidFill>
                <a:effectLst/>
                <a:latin typeface="Alexandria Light" pitchFamily="2" charset="-78"/>
                <a:cs typeface="Alexandria Light" pitchFamily="2" charset="-78"/>
              </a:rPr>
              <a:t>الشروط اللازمة لنجاح عمليات النمو المهني</a:t>
            </a:r>
            <a:r>
              <a:rPr lang="ar-SA" sz="1600" dirty="0">
                <a:solidFill>
                  <a:srgbClr val="000000"/>
                </a:solidFill>
                <a:latin typeface="Alexandria Light" pitchFamily="2" charset="-78"/>
                <a:cs typeface="Alexandria Light" pitchFamily="2" charset="-78"/>
              </a:rPr>
              <a:t>.</a:t>
            </a:r>
          </a:p>
          <a:p>
            <a:pPr marL="285750" indent="-285750" algn="just" rtl="1">
              <a:lnSpc>
                <a:spcPts val="2280"/>
              </a:lnSpc>
              <a:spcAft>
                <a:spcPts val="600"/>
              </a:spcAft>
              <a:buFont typeface="Arial" panose="020B0604020202020204" pitchFamily="34" charset="0"/>
              <a:buChar char="•"/>
            </a:pPr>
            <a:r>
              <a:rPr lang="ar-SA" sz="1600" dirty="0">
                <a:latin typeface="Alexandria Light" pitchFamily="2" charset="-78"/>
                <a:cs typeface="Alexandria Light" pitchFamily="2" charset="-78"/>
              </a:rPr>
              <a:t>أساليب التنمية المهنية للمعلمين</a:t>
            </a:r>
            <a:endParaRPr lang="en-US" sz="1600" dirty="0">
              <a:effectLst/>
              <a:latin typeface="Alexandria Light" pitchFamily="2" charset="-78"/>
              <a:ea typeface="Calibri" panose="020F0502020204030204" pitchFamily="34" charset="0"/>
              <a:cs typeface="Alexandria Light" pitchFamily="2" charset="-78"/>
            </a:endParaRPr>
          </a:p>
          <a:p>
            <a:pPr marL="342900" indent="-342900" algn="just" rtl="1">
              <a:lnSpc>
                <a:spcPts val="1560"/>
              </a:lnSpc>
              <a:spcAft>
                <a:spcPts val="1500"/>
              </a:spcAft>
              <a:buFont typeface="+mj-lt"/>
              <a:buAutoNum type="arabicPeriod"/>
            </a:pPr>
            <a:endParaRPr lang="en-US" sz="1400" dirty="0">
              <a:effectLst/>
              <a:latin typeface="Alexandria Light" pitchFamily="2" charset="-78"/>
              <a:ea typeface="Calibri" panose="020F0502020204030204" pitchFamily="34" charset="0"/>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176745"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mc:Choice xmlns:p14="http://schemas.microsoft.com/office/powerpoint/2010/main" Requires="p14">
      <p:transition spd="slow" p14:dur="2000" advTm="69483"/>
    </mc:Choice>
    <mc:Fallback>
      <p:transition spd="slow" advTm="694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53622"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535098" y="1257007"/>
            <a:ext cx="8417320" cy="5657574"/>
          </a:xfrm>
          <a:prstGeom prst="rect">
            <a:avLst/>
          </a:prstGeom>
          <a:noFill/>
        </p:spPr>
        <p:txBody>
          <a:bodyPr wrap="square" rtlCol="0">
            <a:spAutoFit/>
          </a:bodyPr>
          <a:lstStyle/>
          <a:p>
            <a:pPr marL="0" marR="0" lvl="0" indent="0" algn="just" defTabSz="914400" rtl="1" eaLnBrk="1" fontAlgn="auto" latinLnBrk="0" hangingPunct="1">
              <a:lnSpc>
                <a:spcPts val="1580"/>
              </a:lnSpc>
              <a:spcAft>
                <a:spcPts val="120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6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1580"/>
              </a:lnSpc>
              <a:spcAft>
                <a:spcPts val="1200"/>
              </a:spcAft>
              <a:buClrTx/>
              <a:buSzTx/>
              <a:buFont typeface="Arial" panose="020B0604020202020204" pitchFamily="34" charset="0"/>
              <a:buChar char="•"/>
              <a:tabLst/>
              <a:defRPr/>
            </a:pPr>
            <a:r>
              <a:rPr kumimoji="0" lang="ar-SA" sz="16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مفهوم النمو المهني </a:t>
            </a:r>
          </a:p>
          <a:p>
            <a:pPr marL="285750" marR="0" lvl="0" indent="-285750" algn="just" defTabSz="914400" rtl="1" eaLnBrk="1" fontAlgn="auto" latinLnBrk="0" hangingPunct="1">
              <a:lnSpc>
                <a:spcPts val="1580"/>
              </a:lnSpc>
              <a:spcAft>
                <a:spcPts val="1200"/>
              </a:spcAft>
              <a:buClrTx/>
              <a:buSzTx/>
              <a:buFont typeface="Arial" panose="020B0604020202020204" pitchFamily="34" charset="0"/>
              <a:buChar char="•"/>
              <a:tabLst/>
              <a:defRPr/>
            </a:pPr>
            <a:r>
              <a:rPr lang="ar-SA" sz="1600" dirty="0">
                <a:effectLst/>
                <a:latin typeface="Alexandria Light" pitchFamily="2" charset="-78"/>
                <a:ea typeface="Calibri" panose="020F0502020204030204" pitchFamily="34" charset="0"/>
                <a:cs typeface="Alexandria Light" pitchFamily="2" charset="-78"/>
              </a:rPr>
              <a:t>يعرف الاحتياجات التدريبية</a:t>
            </a:r>
            <a:r>
              <a:rPr kumimoji="0" lang="ar-SA" sz="16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a:t>
            </a:r>
            <a:endParaRPr kumimoji="0" lang="ar-SA" sz="16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580"/>
              </a:lnSpc>
              <a:spcAft>
                <a:spcPts val="1200"/>
              </a:spcAft>
              <a:buFont typeface="Arial" panose="020B0604020202020204" pitchFamily="34" charset="0"/>
              <a:buChar char="•"/>
              <a:defRPr/>
            </a:pPr>
            <a:r>
              <a:rPr kumimoji="0" lang="ar-SA" sz="16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a:t>
            </a:r>
            <a:r>
              <a:rPr lang="ar-SA" sz="1600" dirty="0">
                <a:latin typeface="Alexandria Light" pitchFamily="2" charset="-78"/>
                <a:cs typeface="Alexandria Light" pitchFamily="2" charset="-78"/>
              </a:rPr>
              <a:t>أهمية تحديد الاحتياجات التدريبية </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1200"/>
              </a:spcAft>
              <a:buFont typeface="Arial" panose="020B0604020202020204" pitchFamily="34" charset="0"/>
              <a:buChar char="•"/>
              <a:defRPr/>
            </a:pPr>
            <a:r>
              <a:rPr lang="ar-SA" sz="1600" dirty="0">
                <a:effectLst/>
                <a:latin typeface="Alexandria Light" pitchFamily="2" charset="-78"/>
                <a:ea typeface="Calibri" panose="020F0502020204030204" pitchFamily="34" charset="0"/>
                <a:cs typeface="Alexandria Light" pitchFamily="2" charset="-78"/>
              </a:rPr>
              <a:t>يوضح </a:t>
            </a:r>
            <a:r>
              <a:rPr lang="ar-SA" sz="1600" dirty="0">
                <a:latin typeface="Alexandria Light" pitchFamily="2" charset="-78"/>
                <a:cs typeface="Alexandria Light" pitchFamily="2" charset="-78"/>
              </a:rPr>
              <a:t>أساليب تحديد الاحتياجات التدريبية </a:t>
            </a:r>
            <a:endParaRPr lang="ar-SA"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1200"/>
              </a:spcAft>
              <a:buFont typeface="Arial" panose="020B0604020202020204" pitchFamily="34" charset="0"/>
              <a:buChar char="•"/>
              <a:defRPr/>
            </a:pPr>
            <a:r>
              <a:rPr lang="ar-SA" sz="1600" dirty="0">
                <a:solidFill>
                  <a:prstClr val="black"/>
                </a:solidFill>
                <a:latin typeface="Alexandria Light" pitchFamily="2" charset="-78"/>
                <a:ea typeface="Times New Roman" panose="02020603050405020304" pitchFamily="18" charset="0"/>
                <a:cs typeface="Alexandria Light" pitchFamily="2" charset="-78"/>
              </a:rPr>
              <a:t>يشرح </a:t>
            </a:r>
            <a:r>
              <a:rPr lang="ar-SA" sz="1600" dirty="0">
                <a:effectLst/>
                <a:latin typeface="Alexandria Light" pitchFamily="2" charset="-78"/>
                <a:ea typeface="Calibri" panose="020F0502020204030204" pitchFamily="34" charset="0"/>
                <a:cs typeface="Alexandria Light" pitchFamily="2" charset="-78"/>
              </a:rPr>
              <a:t>أهمية النمو المهني.</a:t>
            </a:r>
          </a:p>
          <a:p>
            <a:pPr marL="285750" indent="-285750" algn="just" rtl="1">
              <a:lnSpc>
                <a:spcPts val="1580"/>
              </a:lnSpc>
              <a:spcAft>
                <a:spcPts val="1200"/>
              </a:spcAft>
              <a:buFont typeface="Arial" panose="020B0604020202020204" pitchFamily="34" charset="0"/>
              <a:buChar char="•"/>
              <a:defRPr/>
            </a:pPr>
            <a:r>
              <a:rPr lang="ar-SA" sz="1600" dirty="0">
                <a:latin typeface="Alexandria Light" pitchFamily="2" charset="-78"/>
                <a:ea typeface="Calibri" panose="020F0502020204030204" pitchFamily="34" charset="0"/>
                <a:cs typeface="Alexandria Light" pitchFamily="2" charset="-78"/>
              </a:rPr>
              <a:t>.يبين</a:t>
            </a:r>
            <a:r>
              <a:rPr kumimoji="0" lang="ar-SA" altLang="ar-SA" sz="1600" i="0" u="none" strike="noStrike" cap="none" normalizeH="0" baseline="0" dirty="0">
                <a:ln>
                  <a:noFill/>
                </a:ln>
                <a:solidFill>
                  <a:srgbClr val="000000"/>
                </a:solidFill>
                <a:effectLst/>
                <a:latin typeface="Alexandria Light" pitchFamily="2" charset="-78"/>
                <a:cs typeface="Alexandria Light" pitchFamily="2" charset="-78"/>
              </a:rPr>
              <a:t> مبررات الاهتمام بالنمو المهني للمعلم </a:t>
            </a:r>
          </a:p>
          <a:p>
            <a:pPr marL="285750" indent="-285750" algn="just" rtl="1">
              <a:lnSpc>
                <a:spcPts val="1580"/>
              </a:lnSpc>
              <a:spcAft>
                <a:spcPts val="1200"/>
              </a:spcAft>
              <a:buFont typeface="Arial" panose="020B0604020202020204" pitchFamily="34" charset="0"/>
              <a:buChar char="•"/>
              <a:defRPr/>
            </a:pPr>
            <a:r>
              <a:rPr kumimoji="0" lang="ar-SA" altLang="ar-SA" sz="1600" i="0" u="none" strike="noStrike" cap="none" normalizeH="0" baseline="0" dirty="0">
                <a:ln>
                  <a:noFill/>
                </a:ln>
                <a:solidFill>
                  <a:srgbClr val="000000"/>
                </a:solidFill>
                <a:effectLst/>
                <a:latin typeface="Alexandria Light" pitchFamily="2" charset="-78"/>
                <a:cs typeface="Alexandria Light" pitchFamily="2" charset="-78"/>
              </a:rPr>
              <a:t>يعدد أهداف النمو المهني للمعلم </a:t>
            </a:r>
          </a:p>
          <a:p>
            <a:pPr marL="285750" marR="0" lvl="0" indent="-285750" algn="just" defTabSz="914400" rtl="1" eaLnBrk="1" fontAlgn="auto" latinLnBrk="0" hangingPunct="1">
              <a:lnSpc>
                <a:spcPts val="1580"/>
              </a:lnSpc>
              <a:spcAft>
                <a:spcPts val="1200"/>
              </a:spcAft>
              <a:buClrTx/>
              <a:buSzTx/>
              <a:buFont typeface="Arial" panose="020B0604020202020204" pitchFamily="34" charset="0"/>
              <a:buChar char="•"/>
              <a:tabLst/>
              <a:defRPr/>
            </a:pPr>
            <a:r>
              <a:rPr lang="ar-SY" sz="1600" dirty="0">
                <a:latin typeface="Alexandria Light" pitchFamily="2" charset="-78"/>
                <a:cs typeface="Alexandria Light" pitchFamily="2" charset="-78"/>
              </a:rPr>
              <a:t>يشرح محاور التخطيط للتنمية المهنية.</a:t>
            </a:r>
            <a:endParaRPr kumimoji="0" lang="ar-SA" sz="16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580"/>
              </a:lnSpc>
              <a:spcAft>
                <a:spcPts val="1200"/>
              </a:spcAft>
              <a:buFont typeface="Arial" panose="020B0604020202020204" pitchFamily="34" charset="0"/>
              <a:buChar char="•"/>
              <a:defRPr/>
            </a:pPr>
            <a:r>
              <a:rPr lang="ar-SA" sz="1600" i="0" dirty="0">
                <a:effectLst/>
                <a:latin typeface="Alexandria Light" pitchFamily="2" charset="-78"/>
                <a:cs typeface="Alexandria Light" pitchFamily="2" charset="-78"/>
              </a:rPr>
              <a:t>يبين كفايات تقنيات التعليم اللازمة للمعلم في مجال المعارف العلمية</a:t>
            </a:r>
          </a:p>
          <a:p>
            <a:pPr marL="285750" indent="-285750" algn="just" rtl="1">
              <a:lnSpc>
                <a:spcPts val="1580"/>
              </a:lnSpc>
              <a:spcAft>
                <a:spcPts val="1200"/>
              </a:spcAft>
              <a:buFont typeface="Arial" panose="020B0604020202020204" pitchFamily="34" charset="0"/>
              <a:buChar char="•"/>
              <a:defRPr/>
            </a:pPr>
            <a:r>
              <a:rPr lang="ar-SA" sz="1600" dirty="0">
                <a:latin typeface="Alexandria Light" pitchFamily="2" charset="-78"/>
                <a:cs typeface="Alexandria Light" pitchFamily="2" charset="-78"/>
              </a:rPr>
              <a:t>يوضح </a:t>
            </a:r>
            <a:r>
              <a:rPr lang="ar-SA" sz="1600" i="0" u="none" strike="noStrike" baseline="0" dirty="0">
                <a:latin typeface="Alexandria Light" pitchFamily="2" charset="-78"/>
                <a:cs typeface="Alexandria Light" pitchFamily="2" charset="-78"/>
              </a:rPr>
              <a:t>كفايات </a:t>
            </a:r>
            <a:r>
              <a:rPr lang="ar-SA" sz="1600" i="0" dirty="0">
                <a:effectLst/>
                <a:latin typeface="Alexandria Light" pitchFamily="2" charset="-78"/>
                <a:cs typeface="Alexandria Light" pitchFamily="2" charset="-78"/>
              </a:rPr>
              <a:t>تقنيات التعليم اللازمة للمعلم في مجال الاستخدام</a:t>
            </a:r>
            <a:r>
              <a:rPr lang="ar-SA" sz="1600" dirty="0">
                <a:latin typeface="Alexandria Light" pitchFamily="2" charset="-78"/>
                <a:cs typeface="Alexandria Light" pitchFamily="2" charset="-78"/>
              </a:rPr>
              <a:t>.</a:t>
            </a:r>
            <a:endParaRPr lang="ar-SA" sz="1600" i="0" dirty="0">
              <a:effectLst/>
              <a:latin typeface="Alexandria Light" pitchFamily="2" charset="-78"/>
              <a:cs typeface="Alexandria Light" pitchFamily="2" charset="-78"/>
            </a:endParaRPr>
          </a:p>
          <a:p>
            <a:pPr marL="285750" indent="-285750" algn="just" rtl="1">
              <a:lnSpc>
                <a:spcPts val="1580"/>
              </a:lnSpc>
              <a:spcAft>
                <a:spcPts val="1200"/>
              </a:spcAft>
              <a:buFont typeface="Arial" panose="020B0604020202020204" pitchFamily="34" charset="0"/>
              <a:buChar char="•"/>
              <a:defRPr/>
            </a:pPr>
            <a:r>
              <a:rPr kumimoji="0" lang="ar-SA" sz="16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.يبين </a:t>
            </a:r>
            <a:r>
              <a:rPr lang="ar-SA" sz="1600" dirty="0">
                <a:latin typeface="Alexandria Light" pitchFamily="2" charset="-78"/>
                <a:cs typeface="Alexandria Light" pitchFamily="2" charset="-78"/>
              </a:rPr>
              <a:t>مبادئ</a:t>
            </a:r>
            <a:r>
              <a:rPr kumimoji="0" lang="ar-SA" sz="16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altLang="ar-SA" sz="1600" i="0" u="none" strike="noStrike" cap="none" normalizeH="0" baseline="0" dirty="0">
                <a:ln>
                  <a:noFill/>
                </a:ln>
                <a:solidFill>
                  <a:srgbClr val="000000"/>
                </a:solidFill>
                <a:effectLst/>
                <a:latin typeface="Alexandria Light" pitchFamily="2" charset="-78"/>
                <a:cs typeface="Alexandria Light" pitchFamily="2" charset="-78"/>
              </a:rPr>
              <a:t>النمو المهني </a:t>
            </a:r>
            <a:endParaRPr lang="ar-SA" sz="1600" noProof="0" dirty="0">
              <a:solidFill>
                <a:prstClr val="black"/>
              </a:solidFill>
              <a:latin typeface="Alexandria Light" pitchFamily="2" charset="-78"/>
              <a:cs typeface="Alexandria Light" pitchFamily="2" charset="-78"/>
            </a:endParaRPr>
          </a:p>
          <a:p>
            <a:pPr marL="285750" indent="-285750" algn="just" rtl="1">
              <a:lnSpc>
                <a:spcPts val="1580"/>
              </a:lnSpc>
              <a:spcAft>
                <a:spcPts val="1200"/>
              </a:spcAft>
              <a:buFont typeface="Arial" panose="020B0604020202020204" pitchFamily="34" charset="0"/>
              <a:buChar char="•"/>
              <a:defRPr/>
            </a:pPr>
            <a:r>
              <a:rPr kumimoji="0" lang="en-US" sz="16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6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a:t>
            </a:r>
            <a:r>
              <a:rPr lang="ar-SA" sz="1600" dirty="0">
                <a:latin typeface="Alexandria Light" pitchFamily="2" charset="-78"/>
                <a:cs typeface="Alexandria Light" pitchFamily="2" charset="-78"/>
              </a:rPr>
              <a:t>مجالات النمو المهني للمعلم.</a:t>
            </a:r>
          </a:p>
          <a:p>
            <a:pPr marL="285750" indent="-285750" algn="just" rtl="1">
              <a:lnSpc>
                <a:spcPts val="1580"/>
              </a:lnSpc>
              <a:spcAft>
                <a:spcPts val="1200"/>
              </a:spcAft>
              <a:buFont typeface="Arial" panose="020B0604020202020204" pitchFamily="34" charset="0"/>
              <a:buChar char="•"/>
              <a:defRPr/>
            </a:pPr>
            <a:r>
              <a:rPr lang="ar-SA" sz="1600" i="0" dirty="0">
                <a:solidFill>
                  <a:srgbClr val="2E2E2E"/>
                </a:solidFill>
                <a:effectLst/>
                <a:latin typeface="Alexandria Light" pitchFamily="2" charset="-78"/>
                <a:cs typeface="Alexandria Light" pitchFamily="2" charset="-78"/>
              </a:rPr>
              <a:t>.</a:t>
            </a:r>
            <a:r>
              <a:rPr lang="ar-SA" sz="1600" i="0" dirty="0">
                <a:solidFill>
                  <a:srgbClr val="000000"/>
                </a:solidFill>
                <a:effectLst/>
                <a:latin typeface="Alexandria Light" pitchFamily="2" charset="-78"/>
                <a:cs typeface="Alexandria Light" pitchFamily="2" charset="-78"/>
              </a:rPr>
              <a:t> يعدد الشروط اللازمة لنجاح عمليات النمو المهني</a:t>
            </a:r>
            <a:r>
              <a:rPr lang="ar-SA" sz="1600" dirty="0">
                <a:solidFill>
                  <a:srgbClr val="000000"/>
                </a:solidFill>
                <a:latin typeface="Alexandria Light" pitchFamily="2" charset="-78"/>
                <a:cs typeface="Alexandria Light" pitchFamily="2" charset="-78"/>
              </a:rPr>
              <a:t>.</a:t>
            </a:r>
          </a:p>
          <a:p>
            <a:pPr marL="285750" indent="-285750" algn="just" rtl="1">
              <a:lnSpc>
                <a:spcPts val="1580"/>
              </a:lnSpc>
              <a:spcAft>
                <a:spcPts val="1200"/>
              </a:spcAft>
              <a:buFont typeface="Arial" panose="020B0604020202020204" pitchFamily="34" charset="0"/>
              <a:buChar char="•"/>
              <a:defRPr/>
            </a:pPr>
            <a:r>
              <a:rPr lang="ar-SA" sz="1600" dirty="0">
                <a:latin typeface="Alexandria Light" pitchFamily="2" charset="-78"/>
                <a:cs typeface="Alexandria Light" pitchFamily="2" charset="-78"/>
              </a:rPr>
              <a:t>يشرح أساليب التنمية المهنية للمعلمين.</a:t>
            </a:r>
          </a:p>
          <a:p>
            <a:pPr algn="just" rtl="1">
              <a:lnSpc>
                <a:spcPts val="1280"/>
              </a:lnSpc>
              <a:spcAft>
                <a:spcPts val="1200"/>
              </a:spcAf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033676"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mc:AlternateContent xmlns:mc="http://schemas.openxmlformats.org/markup-compatibility/2006">
    <mc:Choice xmlns:p14="http://schemas.microsoft.com/office/powerpoint/2010/main" Requires="p14">
      <p:transition spd="slow" p14:dur="2000" advTm="82556"/>
    </mc:Choice>
    <mc:Fallback>
      <p:transition spd="slow" advTm="8255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 b="31"/>
          <a:stretch/>
        </p:blipFill>
        <p:spPr>
          <a:xfrm>
            <a:off x="1127760" y="1089660"/>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75447" y="4971660"/>
            <a:ext cx="4937346" cy="1604927"/>
          </a:xfrm>
          <a:prstGeom prst="rect">
            <a:avLst/>
          </a:prstGeom>
          <a:noFill/>
        </p:spPr>
        <p:txBody>
          <a:bodyPr wrap="square">
            <a:spAutoFit/>
          </a:bodyPr>
          <a:lstStyle/>
          <a:p>
            <a:pPr algn="justLow" rtl="1">
              <a:lnSpc>
                <a:spcPct val="125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تحدثنا في المحاضرة السابقة عن مدخلات تكنولوجيا المعلومات في تعليم المعلمين،  وفي محاضرتنا هذه سنتحدث عن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النمو المهني للمعلم في استخدام التكنولوجيا في التعليم بغية </a:t>
            </a:r>
            <a:r>
              <a:rPr lang="ar-SA" sz="1600" b="0" i="0" dirty="0">
                <a:solidFill>
                  <a:srgbClr val="212529"/>
                </a:solidFill>
                <a:effectLst/>
                <a:latin typeface="Alexandria Light" pitchFamily="2" charset="-78"/>
                <a:cs typeface="Alexandria Light" pitchFamily="2" charset="-78"/>
              </a:rPr>
              <a:t>تعزيز عملية التعلّيم والتعلم  وتحسين نتائج المتعلمين</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endParaRPr lang="en-US" sz="1600" dirty="0">
              <a:effectLst/>
              <a:highlight>
                <a:srgbClr val="FFFF00"/>
              </a:highligh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43" name="TextBox 42"/>
          <p:cNvSpPr txBox="1"/>
          <p:nvPr/>
        </p:nvSpPr>
        <p:spPr>
          <a:xfrm>
            <a:off x="5056021" y="1354195"/>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01</a:t>
            </a:r>
            <a:endParaRPr lang="en-US" sz="12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5946"/>
    </mc:Choice>
    <mc:Fallback>
      <p:transition spd="slow" advTm="259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88648" y="2323527"/>
            <a:ext cx="8178381" cy="4364656"/>
          </a:xfrm>
          <a:prstGeom prst="rect">
            <a:avLst/>
          </a:prstGeom>
          <a:noFill/>
        </p:spPr>
        <p:txBody>
          <a:bodyPr wrap="square" rtlCol="0">
            <a:spAutoFit/>
          </a:bodyPr>
          <a:lstStyle/>
          <a:p>
            <a:pPr marL="53340" algn="justLow" rtl="1">
              <a:lnSpc>
                <a:spcPts val="2960"/>
              </a:lnSpc>
              <a:spcAft>
                <a:spcPts val="1800"/>
              </a:spcAft>
              <a:tabLst>
                <a:tab pos="1313815" algn="l"/>
              </a:tabLst>
            </a:pPr>
            <a:r>
              <a:rPr lang="ar-SA" sz="1600" dirty="0">
                <a:latin typeface="Alexandria Light" pitchFamily="2" charset="-78"/>
                <a:ea typeface="Calibri" panose="020F0502020204030204" pitchFamily="34" charset="0"/>
                <a:cs typeface="Alexandria Light" pitchFamily="2" charset="-78"/>
              </a:rPr>
              <a:t>     </a:t>
            </a:r>
            <a:r>
              <a:rPr lang="ar-IQ" sz="1600" dirty="0">
                <a:effectLst/>
                <a:latin typeface="Alexandria Light" pitchFamily="2" charset="-78"/>
                <a:ea typeface="Calibri" panose="020F0502020204030204" pitchFamily="34" charset="0"/>
                <a:cs typeface="Alexandria Light" pitchFamily="2" charset="-78"/>
              </a:rPr>
              <a:t>مهنة  التدريس مهنة </a:t>
            </a:r>
            <a:r>
              <a:rPr lang="ar-SA" sz="1600" dirty="0">
                <a:effectLst/>
                <a:latin typeface="Alexandria Light" pitchFamily="2" charset="-78"/>
                <a:ea typeface="Calibri" panose="020F0502020204030204" pitchFamily="34" charset="0"/>
                <a:cs typeface="Alexandria Light" pitchFamily="2" charset="-78"/>
              </a:rPr>
              <a:t>إنسانية</a:t>
            </a:r>
            <a:r>
              <a:rPr lang="ar-IQ" sz="1600" dirty="0">
                <a:effectLst/>
                <a:latin typeface="Alexandria Light" pitchFamily="2" charset="-78"/>
                <a:ea typeface="Calibri" panose="020F0502020204030204" pitchFamily="34" charset="0"/>
                <a:cs typeface="Alexandria Light" pitchFamily="2" charset="-78"/>
              </a:rPr>
              <a:t> اجتماعية</a:t>
            </a:r>
            <a:r>
              <a:rPr lang="ar-SA" sz="1600" dirty="0">
                <a:effectLst/>
                <a:latin typeface="Alexandria Light" pitchFamily="2" charset="-78"/>
                <a:ea typeface="Calibri" panose="020F0502020204030204" pitchFamily="34" charset="0"/>
                <a:cs typeface="Alexandria Light" pitchFamily="2" charset="-78"/>
              </a:rPr>
              <a:t> سامية</a:t>
            </a:r>
            <a:r>
              <a:rPr lang="ar-IQ" sz="1600" dirty="0">
                <a:effectLst/>
                <a:latin typeface="Alexandria Light" pitchFamily="2" charset="-78"/>
                <a:ea typeface="Calibri" panose="020F0502020204030204" pitchFamily="34" charset="0"/>
                <a:cs typeface="Alexandria Light" pitchFamily="2" charset="-78"/>
              </a:rPr>
              <a:t> و</a:t>
            </a:r>
            <a:r>
              <a:rPr lang="ar-SA" sz="1600" dirty="0">
                <a:effectLst/>
                <a:latin typeface="Alexandria Light" pitchFamily="2" charset="-78"/>
                <a:ea typeface="Calibri" panose="020F0502020204030204" pitchFamily="34" charset="0"/>
                <a:cs typeface="Alexandria Light" pitchFamily="2" charset="-78"/>
              </a:rPr>
              <a:t>هي </a:t>
            </a:r>
            <a:r>
              <a:rPr lang="ar-IQ" sz="1600" dirty="0">
                <a:effectLst/>
                <a:latin typeface="Alexandria Light" pitchFamily="2" charset="-78"/>
                <a:ea typeface="Calibri" panose="020F0502020204030204" pitchFamily="34" charset="0"/>
                <a:cs typeface="Alexandria Light" pitchFamily="2" charset="-78"/>
              </a:rPr>
              <a:t>فعالة لأنها تحقق تفاعل متبادل بين المعلم والمتعلم ويكون هذا التفاعل مثمراً </a:t>
            </a:r>
            <a:r>
              <a:rPr lang="ar-SA" sz="1600" dirty="0">
                <a:effectLst/>
                <a:latin typeface="Alexandria Light" pitchFamily="2" charset="-78"/>
                <a:ea typeface="Calibri" panose="020F0502020204030204" pitchFamily="34" charset="0"/>
                <a:cs typeface="Alexandria Light" pitchFamily="2" charset="-78"/>
              </a:rPr>
              <a:t>عندما يكون</a:t>
            </a:r>
            <a:r>
              <a:rPr lang="ar-IQ" sz="1600" dirty="0">
                <a:effectLst/>
                <a:latin typeface="Alexandria Light" pitchFamily="2" charset="-78"/>
                <a:ea typeface="Calibri" panose="020F0502020204030204" pitchFamily="34" charset="0"/>
                <a:cs typeface="Alexandria Light" pitchFamily="2" charset="-78"/>
              </a:rPr>
              <a:t> المعلم ملما</a:t>
            </a:r>
            <a:r>
              <a:rPr lang="ar-SA" sz="1600" dirty="0">
                <a:effectLst/>
                <a:latin typeface="Alexandria Light" pitchFamily="2" charset="-78"/>
                <a:ea typeface="Calibri" panose="020F0502020204030204" pitchFamily="34" charset="0"/>
                <a:cs typeface="Alexandria Light" pitchFamily="2" charset="-78"/>
              </a:rPr>
              <a:t>ً</a:t>
            </a:r>
            <a:r>
              <a:rPr lang="ar-IQ" sz="1600" dirty="0">
                <a:effectLst/>
                <a:latin typeface="Alexandria Light" pitchFamily="2" charset="-78"/>
                <a:ea typeface="Calibri" panose="020F0502020204030204" pitchFamily="34" charset="0"/>
                <a:cs typeface="Alexandria Light" pitchFamily="2" charset="-78"/>
              </a:rPr>
              <a:t> بواجبات مهن</a:t>
            </a:r>
            <a:r>
              <a:rPr lang="ar-SA" sz="1600" dirty="0">
                <a:effectLst/>
                <a:latin typeface="Alexandria Light" pitchFamily="2" charset="-78"/>
                <a:ea typeface="Calibri" panose="020F0502020204030204" pitchFamily="34" charset="0"/>
                <a:cs typeface="Alexandria Light" pitchFamily="2" charset="-78"/>
              </a:rPr>
              <a:t>ته</a:t>
            </a:r>
            <a:r>
              <a:rPr lang="ar-IQ" sz="1600" dirty="0">
                <a:effectLst/>
                <a:latin typeface="Alexandria Light" pitchFamily="2" charset="-78"/>
                <a:ea typeface="Calibri" panose="020F0502020204030204" pitchFamily="34" charset="0"/>
                <a:cs typeface="Alexandria Light" pitchFamily="2" charset="-78"/>
              </a:rPr>
              <a:t>. مكتسباً لمهاراتها</a:t>
            </a:r>
            <a:r>
              <a:rPr lang="ar-SA" sz="1600" dirty="0">
                <a:effectLst/>
                <a:latin typeface="Alexandria Light" pitchFamily="2" charset="-78"/>
                <a:ea typeface="Calibri" panose="020F0502020204030204" pitchFamily="34" charset="0"/>
                <a:cs typeface="Alexandria Light" pitchFamily="2" charset="-78"/>
              </a:rPr>
              <a:t> وخبراتها</a:t>
            </a:r>
            <a:r>
              <a:rPr lang="ar-IQ" sz="1600" dirty="0">
                <a:effectLst/>
                <a:latin typeface="Alexandria Light" pitchFamily="2" charset="-78"/>
                <a:ea typeface="Calibri" panose="020F0502020204030204" pitchFamily="34" charset="0"/>
                <a:cs typeface="Alexandria Light" pitchFamily="2" charset="-78"/>
              </a:rPr>
              <a:t> المتعددة. </a:t>
            </a:r>
            <a:r>
              <a:rPr lang="ar-SA" sz="1600" dirty="0">
                <a:effectLst/>
                <a:latin typeface="Alexandria Light" pitchFamily="2" charset="-78"/>
                <a:ea typeface="Calibri" panose="020F0502020204030204" pitchFamily="34" charset="0"/>
                <a:cs typeface="Alexandria Light" pitchFamily="2" charset="-78"/>
              </a:rPr>
              <a:t>عندها يصبح المعلم </a:t>
            </a:r>
            <a:r>
              <a:rPr lang="ar-IQ" sz="1600" dirty="0">
                <a:effectLst/>
                <a:latin typeface="Alexandria Light" pitchFamily="2" charset="-78"/>
                <a:ea typeface="Calibri" panose="020F0502020204030204" pitchFamily="34" charset="0"/>
                <a:cs typeface="Alexandria Light" pitchFamily="2" charset="-78"/>
              </a:rPr>
              <a:t>قادراً على </a:t>
            </a:r>
            <a:r>
              <a:rPr lang="ar-SA" sz="1600" dirty="0">
                <a:effectLst/>
                <a:latin typeface="Alexandria Light" pitchFamily="2" charset="-78"/>
                <a:ea typeface="Calibri" panose="020F0502020204030204" pitchFamily="34" charset="0"/>
                <a:cs typeface="Alexandria Light" pitchFamily="2" charset="-78"/>
              </a:rPr>
              <a:t>صنع</a:t>
            </a:r>
            <a:r>
              <a:rPr lang="ar-IQ" sz="1600" dirty="0">
                <a:effectLst/>
                <a:latin typeface="Alexandria Light" pitchFamily="2" charset="-78"/>
                <a:ea typeface="Calibri" panose="020F0502020204030204" pitchFamily="34" charset="0"/>
                <a:cs typeface="Alexandria Light" pitchFamily="2" charset="-78"/>
              </a:rPr>
              <a:t> جيل مثقف </a:t>
            </a:r>
            <a:r>
              <a:rPr lang="ar-SA" sz="1600" dirty="0">
                <a:effectLst/>
                <a:latin typeface="Alexandria Light" pitchFamily="2" charset="-78"/>
                <a:ea typeface="Calibri" panose="020F0502020204030204" pitchFamily="34" charset="0"/>
                <a:cs typeface="Alexandria Light" pitchFamily="2" charset="-78"/>
              </a:rPr>
              <a:t>يُسهم</a:t>
            </a:r>
            <a:r>
              <a:rPr lang="ar-IQ" sz="1600" dirty="0">
                <a:effectLst/>
                <a:latin typeface="Alexandria Light" pitchFamily="2" charset="-78"/>
                <a:ea typeface="Calibri" panose="020F0502020204030204" pitchFamily="34" charset="0"/>
                <a:cs typeface="Alexandria Light" pitchFamily="2" charset="-78"/>
              </a:rPr>
              <a:t> في تقدم مجتمع</a:t>
            </a:r>
            <a:r>
              <a:rPr lang="ar-SA" sz="1600" dirty="0">
                <a:effectLst/>
                <a:latin typeface="Alexandria Light" pitchFamily="2" charset="-78"/>
                <a:ea typeface="Calibri" panose="020F0502020204030204" pitchFamily="34" charset="0"/>
                <a:cs typeface="Alexandria Light" pitchFamily="2" charset="-78"/>
              </a:rPr>
              <a:t>ه. </a:t>
            </a:r>
          </a:p>
          <a:p>
            <a:pPr marL="53340" algn="justLow" rtl="1">
              <a:lnSpc>
                <a:spcPts val="2960"/>
              </a:lnSpc>
              <a:spcAft>
                <a:spcPts val="1800"/>
              </a:spcAft>
              <a:tabLst>
                <a:tab pos="1313815" algn="l"/>
              </a:tabLs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وقد شغلت قضية إعداد المعلّمين وإكسابهم المهارات اللازمة في التدريس مكاناً مهمّاً في الفكر التربويّ المعاصر؛ لما لها من أثرٍ بالغٍ في مستقبل الأجيال، </a:t>
            </a:r>
            <a:r>
              <a:rPr lang="ar-SA" sz="1600" dirty="0">
                <a:latin typeface="Alexandria Light" pitchFamily="2" charset="-78"/>
                <a:ea typeface="Calibri" panose="020F0502020204030204" pitchFamily="34" charset="0"/>
                <a:cs typeface="Alexandria Light" pitchFamily="2" charset="-78"/>
              </a:rPr>
              <a:t>ف</a:t>
            </a:r>
            <a:r>
              <a:rPr lang="ar-IQ" sz="1600" dirty="0">
                <a:effectLst/>
                <a:latin typeface="Alexandria Light" pitchFamily="2" charset="-78"/>
                <a:ea typeface="Calibri" panose="020F0502020204030204" pitchFamily="34" charset="0"/>
                <a:cs typeface="Alexandria Light" pitchFamily="2" charset="-78"/>
              </a:rPr>
              <a:t>المعلم </a:t>
            </a:r>
            <a:r>
              <a:rPr lang="ar-SA" sz="1600" dirty="0">
                <a:effectLst/>
                <a:latin typeface="Alexandria Light" pitchFamily="2" charset="-78"/>
                <a:ea typeface="Calibri" panose="020F0502020204030204" pitchFamily="34" charset="0"/>
                <a:cs typeface="Alexandria Light" pitchFamily="2" charset="-78"/>
              </a:rPr>
              <a:t>هو </a:t>
            </a:r>
            <a:r>
              <a:rPr lang="ar-IQ" sz="1600" dirty="0">
                <a:effectLst/>
                <a:latin typeface="Alexandria Light" pitchFamily="2" charset="-78"/>
                <a:ea typeface="Calibri" panose="020F0502020204030204" pitchFamily="34" charset="0"/>
                <a:cs typeface="Alexandria Light" pitchFamily="2" charset="-78"/>
              </a:rPr>
              <a:t>مفتاح التربية والمحرك ال</a:t>
            </a:r>
            <a:r>
              <a:rPr lang="ar-SA" sz="1600" dirty="0">
                <a:effectLst/>
                <a:latin typeface="Alexandria Light" pitchFamily="2" charset="-78"/>
                <a:ea typeface="Calibri" panose="020F0502020204030204" pitchFamily="34" charset="0"/>
                <a:cs typeface="Alexandria Light" pitchFamily="2" charset="-78"/>
              </a:rPr>
              <a:t>أ</a:t>
            </a:r>
            <a:r>
              <a:rPr lang="ar-IQ" sz="1600" dirty="0">
                <a:effectLst/>
                <a:latin typeface="Alexandria Light" pitchFamily="2" charset="-78"/>
                <a:ea typeface="Calibri" panose="020F0502020204030204" pitchFamily="34" charset="0"/>
                <a:cs typeface="Alexandria Light" pitchFamily="2" charset="-78"/>
              </a:rPr>
              <a:t>ساس لها </a:t>
            </a:r>
            <a:r>
              <a:rPr lang="ar-SA" sz="1600" dirty="0">
                <a:effectLst/>
                <a:latin typeface="Alexandria Light" pitchFamily="2" charset="-78"/>
                <a:ea typeface="Calibri" panose="020F0502020204030204" pitchFamily="34" charset="0"/>
                <a:cs typeface="Alexandria Light" pitchFamily="2" charset="-78"/>
              </a:rPr>
              <a:t>وأحد ركائزها الذي له البصمة والأثر الكبير في إعداد أفراد المجتمع، وتشكيل عقولهم، وتكوين شخصياتهم، وغرس وتنمية القيم والاتجاهات الإيجابية المرغوبة فيهم؛ من أجل أن يكونوا فاعلين يسهمون في تطوير مجتمعاتهم وتقدمها. </a:t>
            </a:r>
          </a:p>
          <a:p>
            <a:pPr marL="53340" algn="justLow" rtl="1">
              <a:lnSpc>
                <a:spcPts val="2860"/>
              </a:lnSpc>
              <a:spcAft>
                <a:spcPts val="1800"/>
              </a:spcAft>
              <a:tabLst>
                <a:tab pos="1313815" algn="l"/>
              </a:tabLst>
            </a:pPr>
            <a:r>
              <a:rPr lang="ar-SA" dirty="0">
                <a:latin typeface="Calibri" panose="020F0502020204030204" pitchFamily="34" charset="0"/>
                <a:ea typeface="Calibri" panose="020F0502020204030204" pitchFamily="34" charset="0"/>
                <a:cs typeface="Simplified Arabic" panose="02020603050405020304" pitchFamily="18" charset="-78"/>
              </a:rPr>
              <a:t> </a:t>
            </a:r>
            <a:endParaRPr lang="ar-SA" sz="1600" b="0" i="0" u="none" strike="noStrike" baseline="0" dirty="0">
              <a:latin typeface="Alexandria Light" pitchFamily="2" charset="-78"/>
              <a:cs typeface="Alexandria Light"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mc:AlternateContent xmlns:mc="http://schemas.openxmlformats.org/markup-compatibility/2006">
    <mc:Choice xmlns:p14="http://schemas.microsoft.com/office/powerpoint/2010/main" Requires="p14">
      <p:transition spd="slow" p14:dur="2000" advTm="179174"/>
    </mc:Choice>
    <mc:Fallback>
      <p:transition spd="slow" advTm="17917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8220" y="16904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83809" y="2430845"/>
            <a:ext cx="9681542" cy="3256020"/>
          </a:xfrm>
          <a:prstGeom prst="rect">
            <a:avLst/>
          </a:prstGeom>
          <a:noFill/>
        </p:spPr>
        <p:txBody>
          <a:bodyPr wrap="square" rtlCol="0">
            <a:spAutoFit/>
          </a:bodyPr>
          <a:lstStyle/>
          <a:p>
            <a:pPr algn="just" rtl="1" fontAlgn="base">
              <a:lnSpc>
                <a:spcPts val="2920"/>
              </a:lnSpc>
              <a:spcAft>
                <a:spcPts val="1800"/>
              </a:spcAft>
            </a:pPr>
            <a:r>
              <a:rPr lang="ar-SA" sz="1600" b="0" i="0" dirty="0">
                <a:solidFill>
                  <a:srgbClr val="212529"/>
                </a:solidFill>
                <a:effectLst/>
                <a:latin typeface="Alexandria Light" pitchFamily="2" charset="-78"/>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و</a:t>
            </a:r>
            <a:r>
              <a:rPr lang="ar-SA" sz="1600" dirty="0">
                <a:effectLst/>
                <a:latin typeface="Alexandria Light" pitchFamily="2" charset="-78"/>
                <a:ea typeface="Calibri" panose="020F0502020204030204" pitchFamily="34" charset="0"/>
                <a:cs typeface="Alexandria Light" pitchFamily="2" charset="-78"/>
              </a:rPr>
              <a:t>يت</a:t>
            </a:r>
            <a:r>
              <a:rPr lang="ar-SA" sz="1600" b="0" i="0" dirty="0">
                <a:solidFill>
                  <a:srgbClr val="3E3E3E"/>
                </a:solidFill>
                <a:effectLst/>
                <a:latin typeface="Alexandria Light" pitchFamily="2" charset="-78"/>
                <a:cs typeface="Alexandria Light" pitchFamily="2" charset="-78"/>
              </a:rPr>
              <a:t>طلب عمل المعلمين الكثير من الجهد في متابعة المستجدات والمستحدثات في المجال التعليمي والتربوي والتقني. </a:t>
            </a:r>
            <a:r>
              <a:rPr lang="ar-SA" sz="1600" dirty="0">
                <a:effectLst/>
                <a:latin typeface="Alexandria Light" pitchFamily="2" charset="-78"/>
                <a:ea typeface="Calibri" panose="020F0502020204030204" pitchFamily="34" charset="0"/>
                <a:cs typeface="Alexandria Light" pitchFamily="2" charset="-78"/>
              </a:rPr>
              <a:t>ومن هنا تأتي أهمية إعداد المعلم وتأهيله وتوفير فرص التنمية المستمرة وخصوصاً في عصرنا الحالي الذي يشهد تطور هائل في التقدم التقني والعلمي. </a:t>
            </a:r>
            <a:r>
              <a:rPr lang="ar-IQ" sz="1600" dirty="0">
                <a:effectLst/>
                <a:latin typeface="Alexandria Light" pitchFamily="2" charset="-78"/>
                <a:ea typeface="Calibri" panose="020F0502020204030204" pitchFamily="34" charset="0"/>
                <a:cs typeface="Alexandria Light" pitchFamily="2" charset="-78"/>
              </a:rPr>
              <a:t>وبالرغم من الت</a:t>
            </a:r>
            <a:r>
              <a:rPr lang="ar-SA" sz="1600" dirty="0">
                <a:effectLst/>
                <a:latin typeface="Alexandria Light" pitchFamily="2" charset="-78"/>
                <a:ea typeface="Calibri" panose="020F0502020204030204" pitchFamily="34" charset="0"/>
                <a:cs typeface="Alexandria Light" pitchFamily="2" charset="-78"/>
              </a:rPr>
              <a:t>طوير </a:t>
            </a:r>
            <a:r>
              <a:rPr lang="ar-IQ" sz="1600" dirty="0">
                <a:effectLst/>
                <a:latin typeface="Alexandria Light" pitchFamily="2" charset="-78"/>
                <a:ea typeface="Calibri" panose="020F0502020204030204" pitchFamily="34" charset="0"/>
                <a:cs typeface="Alexandria Light" pitchFamily="2" charset="-78"/>
              </a:rPr>
              <a:t>المستمر</a:t>
            </a:r>
            <a:r>
              <a:rPr lang="ar-SA" sz="1600" dirty="0">
                <a:effectLst/>
                <a:latin typeface="Alexandria Light" pitchFamily="2" charset="-78"/>
                <a:ea typeface="Calibri" panose="020F0502020204030204" pitchFamily="34" charset="0"/>
                <a:cs typeface="Alexandria Light" pitchFamily="2" charset="-78"/>
              </a:rPr>
              <a:t> ل</a:t>
            </a:r>
            <a:r>
              <a:rPr lang="ar-IQ" sz="1600" dirty="0">
                <a:effectLst/>
                <a:latin typeface="Alexandria Light" pitchFamily="2" charset="-78"/>
                <a:ea typeface="Calibri" panose="020F0502020204030204" pitchFamily="34" charset="0"/>
                <a:cs typeface="Alexandria Light" pitchFamily="2" charset="-78"/>
              </a:rPr>
              <a:t>لمناهج وطرائق التدريس والوسائل التعليمية</a:t>
            </a:r>
            <a:r>
              <a:rPr lang="ar-SA" sz="1600" dirty="0">
                <a:effectLst/>
                <a:latin typeface="Alexandria Light" pitchFamily="2" charset="-78"/>
                <a:ea typeface="Calibri" panose="020F0502020204030204" pitchFamily="34" charset="0"/>
                <a:cs typeface="Alexandria Light" pitchFamily="2" charset="-78"/>
              </a:rPr>
              <a:t> إ</a:t>
            </a:r>
            <a:r>
              <a:rPr lang="ar-IQ" sz="1600" dirty="0">
                <a:effectLst/>
                <a:latin typeface="Alexandria Light" pitchFamily="2" charset="-78"/>
                <a:ea typeface="Calibri" panose="020F0502020204030204" pitchFamily="34" charset="0"/>
                <a:cs typeface="Alexandria Light" pitchFamily="2" charset="-78"/>
              </a:rPr>
              <a:t>لا أن هذا كله لا</a:t>
            </a:r>
            <a:r>
              <a:rPr lang="ar-SA" sz="1600" dirty="0">
                <a:effectLst/>
                <a:latin typeface="Alexandria Light" pitchFamily="2" charset="-78"/>
                <a:ea typeface="Calibri" panose="020F0502020204030204" pitchFamily="34" charset="0"/>
                <a:cs typeface="Alexandria Light" pitchFamily="2" charset="-78"/>
              </a:rPr>
              <a:t> </a:t>
            </a:r>
            <a:r>
              <a:rPr lang="ar-IQ" sz="1600" dirty="0">
                <a:effectLst/>
                <a:latin typeface="Alexandria Light" pitchFamily="2" charset="-78"/>
                <a:ea typeface="Calibri" panose="020F0502020204030204" pitchFamily="34" charset="0"/>
                <a:cs typeface="Alexandria Light" pitchFamily="2" charset="-78"/>
              </a:rPr>
              <a:t>يفي بغرض تحقيق ال</a:t>
            </a:r>
            <a:r>
              <a:rPr lang="ar-SA" sz="1600" dirty="0">
                <a:effectLst/>
                <a:latin typeface="Alexandria Light" pitchFamily="2" charset="-78"/>
                <a:ea typeface="Calibri" panose="020F0502020204030204" pitchFamily="34" charset="0"/>
                <a:cs typeface="Alexandria Light" pitchFamily="2" charset="-78"/>
              </a:rPr>
              <a:t>أ</a:t>
            </a:r>
            <a:r>
              <a:rPr lang="ar-IQ" sz="1600" dirty="0">
                <a:effectLst/>
                <a:latin typeface="Alexandria Light" pitchFamily="2" charset="-78"/>
                <a:ea typeface="Calibri" panose="020F0502020204030204" pitchFamily="34" charset="0"/>
                <a:cs typeface="Alexandria Light" pitchFamily="2" charset="-78"/>
              </a:rPr>
              <a:t>هداف التربوية ب</a:t>
            </a:r>
            <a:r>
              <a:rPr lang="ar-SA" sz="1600" dirty="0">
                <a:effectLst/>
                <a:latin typeface="Alexandria Light" pitchFamily="2" charset="-78"/>
                <a:ea typeface="Calibri" panose="020F0502020204030204" pitchFamily="34" charset="0"/>
                <a:cs typeface="Alexandria Light" pitchFamily="2" charset="-78"/>
              </a:rPr>
              <a:t>الشكل الأمثل </a:t>
            </a:r>
            <a:r>
              <a:rPr lang="ar-IQ" sz="1600" dirty="0">
                <a:effectLst/>
                <a:latin typeface="Alexandria Light" pitchFamily="2" charset="-78"/>
                <a:ea typeface="Calibri" panose="020F0502020204030204" pitchFamily="34" charset="0"/>
                <a:cs typeface="Alexandria Light" pitchFamily="2" charset="-78"/>
              </a:rPr>
              <a:t>مالم </a:t>
            </a:r>
            <a:r>
              <a:rPr lang="ar-SA" sz="1600" dirty="0">
                <a:effectLst/>
                <a:latin typeface="Alexandria Light" pitchFamily="2" charset="-78"/>
                <a:ea typeface="Calibri" panose="020F0502020204030204" pitchFamily="34" charset="0"/>
                <a:cs typeface="Alexandria Light" pitchFamily="2" charset="-78"/>
              </a:rPr>
              <a:t>يتم </a:t>
            </a:r>
            <a:r>
              <a:rPr lang="ar-IQ" sz="1600" dirty="0">
                <a:effectLst/>
                <a:latin typeface="Alexandria Light" pitchFamily="2" charset="-78"/>
                <a:ea typeface="Calibri" panose="020F0502020204030204" pitchFamily="34" charset="0"/>
                <a:cs typeface="Alexandria Light" pitchFamily="2" charset="-78"/>
              </a:rPr>
              <a:t>توظيف هذه </a:t>
            </a:r>
            <a:r>
              <a:rPr lang="ar-SA" sz="1600" dirty="0">
                <a:effectLst/>
                <a:latin typeface="Alexandria Light" pitchFamily="2" charset="-78"/>
                <a:ea typeface="Calibri" panose="020F0502020204030204" pitchFamily="34" charset="0"/>
                <a:cs typeface="Alexandria Light" pitchFamily="2" charset="-78"/>
              </a:rPr>
              <a:t>التقنيات</a:t>
            </a:r>
            <a:r>
              <a:rPr lang="ar-IQ" sz="16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كلها </a:t>
            </a:r>
            <a:r>
              <a:rPr lang="ar-IQ" sz="1600" dirty="0">
                <a:effectLst/>
                <a:latin typeface="Alexandria Light" pitchFamily="2" charset="-78"/>
                <a:ea typeface="Calibri" panose="020F0502020204030204" pitchFamily="34" charset="0"/>
                <a:cs typeface="Alexandria Light" pitchFamily="2" charset="-78"/>
              </a:rPr>
              <a:t>من أجل </a:t>
            </a:r>
            <a:r>
              <a:rPr lang="ar-SA" sz="1600" dirty="0">
                <a:effectLst/>
                <a:latin typeface="Alexandria Light" pitchFamily="2" charset="-78"/>
                <a:ea typeface="Calibri" panose="020F0502020204030204" pitchFamily="34" charset="0"/>
                <a:cs typeface="Alexandria Light" pitchFamily="2" charset="-78"/>
              </a:rPr>
              <a:t>امتلاك ال</a:t>
            </a:r>
            <a:r>
              <a:rPr lang="ar-IQ" sz="1600" dirty="0">
                <a:effectLst/>
                <a:latin typeface="Alexandria Light" pitchFamily="2" charset="-78"/>
                <a:ea typeface="Calibri" panose="020F0502020204030204" pitchFamily="34" charset="0"/>
                <a:cs typeface="Alexandria Light" pitchFamily="2" charset="-78"/>
              </a:rPr>
              <a:t>معلم مهارات تدريسية</a:t>
            </a:r>
            <a:r>
              <a:rPr lang="ar-SA" sz="1600" dirty="0">
                <a:effectLst/>
                <a:latin typeface="Alexandria Light" pitchFamily="2" charset="-78"/>
                <a:ea typeface="Calibri" panose="020F0502020204030204" pitchFamily="34" charset="0"/>
                <a:cs typeface="Alexandria Light" pitchFamily="2" charset="-78"/>
              </a:rPr>
              <a:t>، وأن يكون</a:t>
            </a:r>
            <a:r>
              <a:rPr lang="ar-IQ" sz="1600" dirty="0">
                <a:effectLst/>
                <a:latin typeface="Alexandria Light" pitchFamily="2" charset="-78"/>
                <a:ea typeface="Calibri" panose="020F0502020204030204" pitchFamily="34" charset="0"/>
                <a:cs typeface="Alexandria Light" pitchFamily="2" charset="-78"/>
              </a:rPr>
              <a:t> قادر</a:t>
            </a:r>
            <a:r>
              <a:rPr lang="ar-SA" sz="1600" dirty="0">
                <a:effectLst/>
                <a:latin typeface="Alexandria Light" pitchFamily="2" charset="-78"/>
                <a:ea typeface="Calibri" panose="020F0502020204030204" pitchFamily="34" charset="0"/>
                <a:cs typeface="Alexandria Light" pitchFamily="2" charset="-78"/>
              </a:rPr>
              <a:t>اً على</a:t>
            </a:r>
            <a:r>
              <a:rPr lang="ar-IQ" sz="1600" dirty="0">
                <a:effectLst/>
                <a:latin typeface="Alexandria Light" pitchFamily="2" charset="-78"/>
                <a:ea typeface="Calibri" panose="020F0502020204030204" pitchFamily="34" charset="0"/>
                <a:cs typeface="Alexandria Light" pitchFamily="2" charset="-78"/>
              </a:rPr>
              <a:t> تنظيم الخبرات التعليمية داخل الصفوف الدراسية وتقديمها للمتعلمين لغرض تكوين بيئة تعليمية تؤدي الى تحقيق ال</a:t>
            </a:r>
            <a:r>
              <a:rPr lang="ar-SA" sz="1600" dirty="0">
                <a:effectLst/>
                <a:latin typeface="Alexandria Light" pitchFamily="2" charset="-78"/>
                <a:ea typeface="Calibri" panose="020F0502020204030204" pitchFamily="34" charset="0"/>
                <a:cs typeface="Alexandria Light" pitchFamily="2" charset="-78"/>
              </a:rPr>
              <a:t>أ</a:t>
            </a:r>
            <a:r>
              <a:rPr lang="ar-IQ" sz="1600" dirty="0">
                <a:effectLst/>
                <a:latin typeface="Alexandria Light" pitchFamily="2" charset="-78"/>
                <a:ea typeface="Calibri" panose="020F0502020204030204" pitchFamily="34" charset="0"/>
                <a:cs typeface="Alexandria Light" pitchFamily="2" charset="-78"/>
              </a:rPr>
              <a:t>هداف و</a:t>
            </a:r>
            <a:r>
              <a:rPr lang="ar-SA" sz="1600" dirty="0">
                <a:effectLst/>
                <a:latin typeface="Alexandria Light" pitchFamily="2" charset="-78"/>
                <a:ea typeface="Calibri" panose="020F0502020204030204" pitchFamily="34" charset="0"/>
                <a:cs typeface="Alexandria Light" pitchFamily="2" charset="-78"/>
              </a:rPr>
              <a:t>إ</a:t>
            </a:r>
            <a:r>
              <a:rPr lang="ar-IQ" sz="1600" dirty="0">
                <a:effectLst/>
                <a:latin typeface="Alexandria Light" pitchFamily="2" charset="-78"/>
                <a:ea typeface="Calibri" panose="020F0502020204030204" pitchFamily="34" charset="0"/>
                <a:cs typeface="Alexandria Light" pitchFamily="2" charset="-78"/>
              </a:rPr>
              <a:t>عداد مخرجات تتلاءم مع متطلبات المجتمع (نبه</a:t>
            </a:r>
            <a:r>
              <a:rPr lang="ar-SA" sz="1600" dirty="0">
                <a:effectLst/>
                <a:latin typeface="Alexandria Light" pitchFamily="2" charset="-78"/>
                <a:ea typeface="Calibri" panose="020F0502020204030204" pitchFamily="34" charset="0"/>
                <a:cs typeface="Alexandria Light" pitchFamily="2" charset="-78"/>
              </a:rPr>
              <a:t>ا</a:t>
            </a:r>
            <a:r>
              <a:rPr lang="ar-IQ" sz="1600" dirty="0">
                <a:effectLst/>
                <a:latin typeface="Alexandria Light" pitchFamily="2" charset="-78"/>
                <a:ea typeface="Calibri" panose="020F0502020204030204" pitchFamily="34" charset="0"/>
                <a:cs typeface="Alexandria Light" pitchFamily="2" charset="-78"/>
              </a:rPr>
              <a:t>ن،2008</a:t>
            </a:r>
            <a:r>
              <a:rPr lang="ar-SA" sz="1600" dirty="0">
                <a:latin typeface="Alexandria Light" pitchFamily="2" charset="-78"/>
                <a:ea typeface="Calibri" panose="020F0502020204030204" pitchFamily="34" charset="0"/>
                <a:cs typeface="Alexandria Light" pitchFamily="2" charset="-78"/>
              </a:rPr>
              <a:t>).</a:t>
            </a:r>
            <a:endParaRPr lang="ar-SA" sz="1600" b="0" i="0" dirty="0">
              <a:effectLst/>
              <a:latin typeface="Alexandria Light" pitchFamily="2" charset="-78"/>
              <a:cs typeface="Alexandria Light" pitchFamily="2" charset="-78"/>
            </a:endParaRPr>
          </a:p>
          <a:p>
            <a:pPr algn="just" rtl="1">
              <a:lnSpc>
                <a:spcPts val="2920"/>
              </a:lnSpc>
              <a:spcAft>
                <a:spcPts val="1800"/>
              </a:spcAft>
            </a:pPr>
            <a:r>
              <a:rPr lang="ar-SA" sz="1600" b="0" i="0" dirty="0">
                <a:solidFill>
                  <a:srgbClr val="000000"/>
                </a:solidFill>
                <a:effectLst/>
                <a:latin typeface="Alexandria Light" pitchFamily="2" charset="-78"/>
                <a:cs typeface="Alexandria Light" pitchFamily="2" charset="-78"/>
              </a:rPr>
              <a:t> </a:t>
            </a:r>
            <a:endParaRPr lang="ar-SA" sz="1600" b="0" i="0" dirty="0">
              <a:solidFill>
                <a:srgbClr val="212529"/>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3745155"/>
      </p:ext>
    </p:extLst>
  </p:cSld>
  <p:clrMapOvr>
    <a:masterClrMapping/>
  </p:clrMapOvr>
  <mc:AlternateContent xmlns:mc="http://schemas.openxmlformats.org/markup-compatibility/2006">
    <mc:Choice xmlns:p14="http://schemas.microsoft.com/office/powerpoint/2010/main" Requires="p14">
      <p:transition p14:dur="10" advTm="181241"/>
    </mc:Choice>
    <mc:Fallback>
      <p:transition advTm="18124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01396"/>
            <a:ext cx="10019394" cy="3980577"/>
          </a:xfrm>
          <a:prstGeom prst="rect">
            <a:avLst/>
          </a:prstGeom>
          <a:noFill/>
        </p:spPr>
        <p:txBody>
          <a:bodyPr wrap="square" rtlCol="0">
            <a:spAutoFit/>
          </a:bodyPr>
          <a:lstStyle/>
          <a:p>
            <a:pPr algn="just" rtl="1" fontAlgn="base">
              <a:lnSpc>
                <a:spcPts val="2520"/>
              </a:lnSpc>
              <a:spcAft>
                <a:spcPts val="1800"/>
              </a:spcAft>
            </a:pPr>
            <a:r>
              <a:rPr lang="ar-SA" sz="1600" b="0" i="0" dirty="0">
                <a:solidFill>
                  <a:srgbClr val="212529"/>
                </a:solidFill>
                <a:effectLst/>
                <a:latin typeface="Alexandria Light" pitchFamily="2" charset="-78"/>
                <a:cs typeface="Alexandria Light" pitchFamily="2" charset="-78"/>
              </a:rPr>
              <a:t>    </a:t>
            </a:r>
            <a:r>
              <a:rPr lang="ar-SA" sz="1600" b="0" i="0" dirty="0">
                <a:effectLst/>
                <a:latin typeface="Alexandria Light" pitchFamily="2" charset="-78"/>
                <a:cs typeface="Alexandria Light" pitchFamily="2" charset="-78"/>
              </a:rPr>
              <a:t>ويعتبر النمو المهني أحد المؤثرات الأساسية في أداء المعلمين لمهنتهم التدريسية. فقدرة المعلمين على تطوير أنفسهم، والإفادة من المصادر التي حولهم بما يخدم عملهم هو بلا شك ذو أثر كبير في نمط تدريسهم وفي نتائج تعلم طلابهم.</a:t>
            </a:r>
          </a:p>
          <a:p>
            <a:pPr algn="just" rtl="1" fontAlgn="base">
              <a:lnSpc>
                <a:spcPts val="2520"/>
              </a:lnSpc>
              <a:spcAft>
                <a:spcPts val="1800"/>
              </a:spcAft>
            </a:pPr>
            <a:r>
              <a:rPr lang="ar-SA" sz="1600" dirty="0">
                <a:latin typeface="Alexandria Light" pitchFamily="2" charset="-78"/>
                <a:cs typeface="Alexandria Light" pitchFamily="2" charset="-78"/>
              </a:rPr>
              <a:t>     وتنبثق حاجة المعلم للنمو المهني من منطلق أنه مهما توفر للمعلم من إعداد جيد فإن هذا الإعداد لا يمكن أن يضمن له مواجهة كل ما يقابله في حياته العملية من مواقف متغيرة ومتجددة دوماً كذلك حاجة المعلم لإدراك إمكانياته الأكاديمية والثقافية ووعيه بحاجاته وقدراته على تحليل أوجه نشاطه ونقدها نقداً ذاتياً، وتحديد المشكلات وتحليلها ومواجهتها وتنظيم جهوده من أجل الوصول إلى حلول ملائمة لها (عبد العزيز، 2011). </a:t>
            </a:r>
          </a:p>
          <a:p>
            <a:pPr algn="just" rtl="1" fontAlgn="base">
              <a:lnSpc>
                <a:spcPts val="2520"/>
              </a:lnSpc>
              <a:spcAft>
                <a:spcPts val="1800"/>
              </a:spcAft>
            </a:pPr>
            <a:r>
              <a:rPr lang="ar-SA" sz="1600" b="0" i="0" dirty="0">
                <a:effectLst/>
                <a:latin typeface="Alexandria Light" pitchFamily="2" charset="-78"/>
                <a:cs typeface="Alexandria Light" pitchFamily="2" charset="-78"/>
              </a:rPr>
              <a:t>    وتندرج عملية النمو المهني وتطوره تحت مظلة التنمية المهنية؛ لأن النمو المهني عملية ت</a:t>
            </a:r>
            <a:r>
              <a:rPr lang="ar-SA" sz="1600" dirty="0">
                <a:latin typeface="Alexandria Light" pitchFamily="2" charset="-78"/>
                <a:cs typeface="Alexandria Light" pitchFamily="2" charset="-78"/>
              </a:rPr>
              <a:t>علم مدى الحياة تبدأ من مرحلة قبل الخدمة وتستمر حتى نهاية الحياة المهنية.</a:t>
            </a:r>
            <a:endParaRPr lang="ar-SA" sz="1600" b="0" i="0" dirty="0">
              <a:effectLst/>
              <a:latin typeface="Alexandria Light" pitchFamily="2" charset="-78"/>
              <a:cs typeface="Alexandria Light" pitchFamily="2" charset="-78"/>
            </a:endParaRPr>
          </a:p>
          <a:p>
            <a:pPr algn="just" rtl="1">
              <a:lnSpc>
                <a:spcPts val="2720"/>
              </a:lnSpc>
              <a:spcAft>
                <a:spcPts val="1800"/>
              </a:spcAft>
            </a:pPr>
            <a:r>
              <a:rPr lang="ar-SA" sz="1600" b="0" i="0" dirty="0">
                <a:solidFill>
                  <a:srgbClr val="000000"/>
                </a:solidFill>
                <a:effectLst/>
                <a:latin typeface="Alexandria Light" pitchFamily="2" charset="-78"/>
                <a:cs typeface="Alexandria Light" pitchFamily="2" charset="-78"/>
              </a:rPr>
              <a:t> </a:t>
            </a:r>
            <a:endParaRPr lang="ar-SA" sz="1600" b="0" i="0" dirty="0">
              <a:solidFill>
                <a:srgbClr val="212529"/>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671793" y="1065224"/>
            <a:ext cx="3252787" cy="409086"/>
          </a:xfrm>
          <a:prstGeom prst="rect">
            <a:avLst/>
          </a:prstGeom>
          <a:noFill/>
        </p:spPr>
        <p:txBody>
          <a:bodyPr wrap="square">
            <a:spAutoFit/>
          </a:bodyPr>
          <a:lstStyle/>
          <a:p>
            <a:pPr marR="0" lvl="0" algn="ctr" rtl="1">
              <a:lnSpc>
                <a:spcPct val="125000"/>
              </a:lnSpc>
              <a:spcBef>
                <a:spcPts val="600"/>
              </a:spcBef>
              <a:spcAft>
                <a:spcPts val="600"/>
              </a:spcAft>
            </a:pPr>
            <a:r>
              <a:rPr kumimoji="0" lang="ar-SA" b="1" i="0" u="none" strike="noStrike" kern="1200" cap="none" spc="0" normalizeH="0" baseline="0" noProof="0" dirty="0">
                <a:ln>
                  <a:noFill/>
                </a:ln>
                <a:effectLst/>
                <a:uLnTx/>
                <a:uFillTx/>
                <a:latin typeface="Alexandria Medium" pitchFamily="2" charset="-78"/>
                <a:cs typeface="Alexandria Medium" pitchFamily="2" charset="-78"/>
              </a:rPr>
              <a:t>مفهوم النمو المهني للمعلم</a:t>
            </a:r>
            <a:endParaRPr lang="en-US" sz="2000" b="1"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148748635"/>
      </p:ext>
    </p:extLst>
  </p:cSld>
  <p:clrMapOvr>
    <a:masterClrMapping/>
  </p:clrMapOvr>
  <mc:AlternateContent xmlns:mc="http://schemas.openxmlformats.org/markup-compatibility/2006">
    <mc:Choice xmlns:p14="http://schemas.microsoft.com/office/powerpoint/2010/main" Requires="p14">
      <p:transition p14:dur="10" advTm="227402"/>
    </mc:Choice>
    <mc:Fallback>
      <p:transition advTm="22740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01396"/>
            <a:ext cx="10019394" cy="3749744"/>
          </a:xfrm>
          <a:prstGeom prst="rect">
            <a:avLst/>
          </a:prstGeom>
          <a:noFill/>
        </p:spPr>
        <p:txBody>
          <a:bodyPr wrap="square" rtlCol="0">
            <a:spAutoFit/>
          </a:bodyPr>
          <a:lstStyle/>
          <a:p>
            <a:pPr algn="just" rtl="1">
              <a:lnSpc>
                <a:spcPts val="2520"/>
              </a:lnSpc>
              <a:spcAft>
                <a:spcPts val="1800"/>
              </a:spcAft>
            </a:pPr>
            <a:r>
              <a:rPr lang="ar-SA" sz="1600" b="0" i="0" dirty="0">
                <a:solidFill>
                  <a:srgbClr val="212529"/>
                </a:solidFill>
                <a:effectLst/>
                <a:latin typeface="Alexandria Light" pitchFamily="2" charset="-78"/>
                <a:cs typeface="Alexandria Light" pitchFamily="2" charset="-78"/>
              </a:rPr>
              <a:t>    فالمدرس يحتاج </a:t>
            </a:r>
            <a:r>
              <a:rPr lang="ar-SA" sz="1600" b="0" i="0" dirty="0" err="1">
                <a:solidFill>
                  <a:srgbClr val="212529"/>
                </a:solidFill>
                <a:effectLst/>
                <a:latin typeface="Alexandria Light" pitchFamily="2" charset="-78"/>
                <a:cs typeface="Alexandria Light" pitchFamily="2" charset="-78"/>
              </a:rPr>
              <a:t>فى</a:t>
            </a:r>
            <a:r>
              <a:rPr lang="ar-SA" sz="1600" b="0" i="0" dirty="0">
                <a:solidFill>
                  <a:srgbClr val="212529"/>
                </a:solidFill>
                <a:effectLst/>
                <a:latin typeface="Alexandria Light" pitchFamily="2" charset="-78"/>
                <a:cs typeface="Alexandria Light" pitchFamily="2" charset="-78"/>
              </a:rPr>
              <a:t> مسيرته </a:t>
            </a:r>
            <a:r>
              <a:rPr lang="ar-SA" sz="1600" dirty="0">
                <a:solidFill>
                  <a:srgbClr val="212529"/>
                </a:solidFill>
                <a:latin typeface="Alexandria Light" pitchFamily="2" charset="-78"/>
                <a:cs typeface="Alexandria Light" pitchFamily="2" charset="-78"/>
              </a:rPr>
              <a:t>في مهنة التعليم إ</a:t>
            </a:r>
            <a:r>
              <a:rPr lang="ar-SA" sz="1600" b="0" i="0" dirty="0">
                <a:solidFill>
                  <a:srgbClr val="212529"/>
                </a:solidFill>
                <a:effectLst/>
                <a:latin typeface="Alexandria Light" pitchFamily="2" charset="-78"/>
                <a:cs typeface="Alexandria Light" pitchFamily="2" charset="-78"/>
              </a:rPr>
              <a:t>لى التطوير</a:t>
            </a:r>
            <a:r>
              <a:rPr lang="ar-SA" sz="1600" b="0" i="0" strike="noStrike" dirty="0">
                <a:solidFill>
                  <a:srgbClr val="0563C1"/>
                </a:solidFill>
                <a:effectLst/>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 </a:t>
            </a:r>
            <a:r>
              <a:rPr lang="ar-SA" sz="1600" b="0" i="0" strike="noStrike" dirty="0">
                <a:solidFill>
                  <a:srgbClr val="000000"/>
                </a:solidFill>
                <a:effectLst/>
                <a:latin typeface="Alexandria Light" pitchFamily="2" charset="-78"/>
                <a:cs typeface="Alexandria Light" pitchFamily="2" charset="-78"/>
              </a:rPr>
              <a:t>في مهاراته التكنولوجية و</a:t>
            </a:r>
            <a:r>
              <a:rPr lang="ar-SA" sz="1600" strike="noStrike" dirty="0">
                <a:solidFill>
                  <a:srgbClr val="212529"/>
                </a:solidFill>
                <a:latin typeface="Alexandria Light" pitchFamily="2" charset="-78"/>
                <a:cs typeface="Alexandria Light" pitchFamily="2" charset="-78"/>
              </a:rPr>
              <a:t>إ</a:t>
            </a:r>
            <a:r>
              <a:rPr lang="ar-SA" sz="1600" b="0" i="0" dirty="0">
                <a:solidFill>
                  <a:srgbClr val="212529"/>
                </a:solidFill>
                <a:effectLst/>
                <a:latin typeface="Alexandria Light" pitchFamily="2" charset="-78"/>
                <a:cs typeface="Alexandria Light" pitchFamily="2" charset="-78"/>
              </a:rPr>
              <a:t>مكانياته وخبراته التدريسية  بشكل مستمر بما يناسب التقدم والتطور التكنولوجي والعلمي فكل هذه المفردات تمنح المعلم القدرة على أداء واجبه التعليمي بشكل مثالي.</a:t>
            </a:r>
            <a:r>
              <a:rPr lang="ar-SA" sz="1600" b="0" i="0" dirty="0">
                <a:solidFill>
                  <a:srgbClr val="000000"/>
                </a:solidFill>
                <a:effectLst/>
                <a:latin typeface="Alexandria Light" pitchFamily="2" charset="-78"/>
                <a:cs typeface="Alexandria Light" pitchFamily="2" charset="-78"/>
              </a:rPr>
              <a:t> إذ يساهم  التطوير المهني في الدرجة الأولى في تكوين كفاءات بشرية ذات قدرات عالية، من خلال تطوير مهارات المعلمين ومديري المدارس وإتاحة المعلومات التربوية لهم، وتبصيرهم بالاتجاهات التربوية الحديثة.</a:t>
            </a:r>
          </a:p>
          <a:p>
            <a:pPr algn="just" rtl="1">
              <a:lnSpc>
                <a:spcPts val="2520"/>
              </a:lnSpc>
              <a:spcAft>
                <a:spcPts val="1800"/>
              </a:spcAft>
            </a:pPr>
            <a:r>
              <a:rPr lang="ar-SA" sz="1600" b="0" i="0" dirty="0">
                <a:solidFill>
                  <a:srgbClr val="000000"/>
                </a:solidFill>
                <a:effectLst/>
                <a:latin typeface="Alexandria Light" pitchFamily="2" charset="-78"/>
                <a:cs typeface="Alexandria Light" pitchFamily="2" charset="-78"/>
              </a:rPr>
              <a:t>      ويعد النمو المهني للمعلمين الوسيلة لتحسين أداء المعلمين من خلال مساعدتهم على اكتساب مهارات التخطيط السليم للدروس، وإدارة الفصول الافتراضية، واختيار طرائق واستراتيجيات التدريس المناسبة، وتوظيف تقنيات التعليم وأساليب التقويم المتنوعة في العملية التعليمية</a:t>
            </a:r>
            <a:r>
              <a:rPr lang="ar-SA" sz="1600" dirty="0">
                <a:solidFill>
                  <a:srgbClr val="000000"/>
                </a:solidFill>
                <a:latin typeface="Alexandria Light" pitchFamily="2" charset="-78"/>
                <a:cs typeface="Alexandria Light" pitchFamily="2" charset="-78"/>
              </a:rPr>
              <a:t>، </a:t>
            </a:r>
            <a:r>
              <a:rPr lang="ar-SA" sz="1600" dirty="0">
                <a:latin typeface="Alexandria Light" pitchFamily="2" charset="-78"/>
                <a:cs typeface="Alexandria Light" pitchFamily="2" charset="-78"/>
              </a:rPr>
              <a:t>وتأتي </a:t>
            </a:r>
            <a:r>
              <a:rPr lang="ar-SA" sz="1600" i="0" u="none" strike="noStrike" baseline="0" dirty="0">
                <a:latin typeface="Alexandria Light" pitchFamily="2" charset="-78"/>
                <a:cs typeface="Alexandria Light" pitchFamily="2" charset="-78"/>
              </a:rPr>
              <a:t>أهمية النمو المهني في عدم وجود مدارس جيدة بدون معلمين جيدين، وأن أفضل برامج التحسين والتطوير لن تنجح إذا كان المعلمون يفتقرون إلى امتلاك مهارات تنفيذها. </a:t>
            </a:r>
          </a:p>
          <a:p>
            <a:pPr algn="just" rtl="1">
              <a:lnSpc>
                <a:spcPts val="2720"/>
              </a:lnSpc>
              <a:spcAft>
                <a:spcPts val="1800"/>
              </a:spcAft>
            </a:pPr>
            <a:r>
              <a:rPr lang="ar-SA" sz="1600" b="0" i="0" dirty="0">
                <a:solidFill>
                  <a:srgbClr val="000000"/>
                </a:solidFill>
                <a:effectLst/>
                <a:latin typeface="Alexandria Light" pitchFamily="2" charset="-78"/>
                <a:cs typeface="Alexandria Light" pitchFamily="2" charset="-78"/>
              </a:rPr>
              <a:t> </a:t>
            </a:r>
            <a:endParaRPr lang="ar-SA" sz="1600" b="0" i="0" dirty="0">
              <a:solidFill>
                <a:srgbClr val="212529"/>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671793" y="1065224"/>
            <a:ext cx="3252787" cy="409086"/>
          </a:xfrm>
          <a:prstGeom prst="rect">
            <a:avLst/>
          </a:prstGeom>
          <a:noFill/>
        </p:spPr>
        <p:txBody>
          <a:bodyPr wrap="square">
            <a:spAutoFit/>
          </a:bodyPr>
          <a:lstStyle/>
          <a:p>
            <a:pPr marR="0" lvl="0" algn="ctr" rtl="1">
              <a:lnSpc>
                <a:spcPct val="125000"/>
              </a:lnSpc>
              <a:spcBef>
                <a:spcPts val="600"/>
              </a:spcBef>
              <a:spcAft>
                <a:spcPts val="600"/>
              </a:spcAft>
            </a:pPr>
            <a:r>
              <a:rPr kumimoji="0" lang="ar-SA" b="1" i="0" u="none" strike="noStrike" kern="1200" cap="none" spc="0" normalizeH="0" baseline="0" noProof="0" dirty="0">
                <a:ln>
                  <a:noFill/>
                </a:ln>
                <a:effectLst/>
                <a:uLnTx/>
                <a:uFillTx/>
                <a:latin typeface="Alexandria Medium" pitchFamily="2" charset="-78"/>
                <a:cs typeface="Alexandria Medium" pitchFamily="2" charset="-78"/>
              </a:rPr>
              <a:t>مفهوم النمو المهني للمعلم</a:t>
            </a:r>
            <a:endParaRPr lang="en-US" sz="2000" b="1"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3911179710"/>
      </p:ext>
    </p:extLst>
  </p:cSld>
  <p:clrMapOvr>
    <a:masterClrMapping/>
  </p:clrMapOvr>
  <mc:AlternateContent xmlns:mc="http://schemas.openxmlformats.org/markup-compatibility/2006">
    <mc:Choice xmlns:p14="http://schemas.microsoft.com/office/powerpoint/2010/main" Requires="p14">
      <p:transition p14:dur="10" advTm="278253"/>
    </mc:Choice>
    <mc:Fallback>
      <p:transition advTm="27825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513721" y="2519568"/>
            <a:ext cx="9472267" cy="2884123"/>
          </a:xfrm>
          <a:prstGeom prst="rect">
            <a:avLst/>
          </a:prstGeom>
          <a:noFill/>
        </p:spPr>
        <p:txBody>
          <a:bodyPr wrap="square" rtlCol="0">
            <a:spAutoFit/>
          </a:bodyPr>
          <a:lstStyle/>
          <a:p>
            <a:pPr algn="just" rtl="1">
              <a:lnSpc>
                <a:spcPts val="2920"/>
              </a:lnSpc>
              <a:spcAft>
                <a:spcPts val="1800"/>
              </a:spcAft>
            </a:pPr>
            <a:r>
              <a:rPr lang="ar-SA" sz="1600" dirty="0">
                <a:latin typeface="Alexandria Light" pitchFamily="2" charset="-78"/>
                <a:cs typeface="Alexandria Light" pitchFamily="2" charset="-78"/>
              </a:rPr>
              <a:t>     فالتنمية المهنية بشكل عام تعد "عملية مقصودة ومستمرة تشرف عليها المنظمة، مستخدمة بذلك منهج علمي مخطط ومنظم لتزويد العاملين بالجوانب المعرفية والمهارية والسلوكية المتطورة؛ لمواجهة الأدوار الحالية والمستقبلية في جميع المجالات ومنها المجال التعليمي" (محمد، 2015).</a:t>
            </a:r>
            <a:r>
              <a:rPr lang="ar-SA" sz="1600" b="0" i="0" dirty="0">
                <a:solidFill>
                  <a:srgbClr val="212529"/>
                </a:solidFill>
                <a:effectLst/>
                <a:latin typeface="Alexandria Light" pitchFamily="2" charset="-78"/>
                <a:cs typeface="Alexandria Light" pitchFamily="2" charset="-78"/>
              </a:rPr>
              <a:t> </a:t>
            </a:r>
            <a:r>
              <a:rPr lang="ar-SA" sz="1600" i="0" dirty="0">
                <a:solidFill>
                  <a:srgbClr val="212529"/>
                </a:solidFill>
                <a:effectLst/>
                <a:latin typeface="Alexandria Light" pitchFamily="2" charset="-78"/>
                <a:cs typeface="Alexandria Light" pitchFamily="2" charset="-78"/>
              </a:rPr>
              <a:t>كما يقصد ب</a:t>
            </a:r>
            <a:r>
              <a:rPr lang="ar-SA" sz="1600" i="0" u="none" strike="noStrike" baseline="0" dirty="0">
                <a:latin typeface="Alexandria Light" pitchFamily="2" charset="-78"/>
                <a:cs typeface="Alexandria Light" pitchFamily="2" charset="-78"/>
              </a:rPr>
              <a:t>النمو المهني للمعلم: كل جهد هادف يحقق استفادة المعلم من الفرص المتاحة للارتقاء بما يقوم من أعمال في مهنته، والعمل الدائم على زيادة تعلمه (ناجي شنودة، </a:t>
            </a:r>
            <a:r>
              <a:rPr lang="ar-SA" sz="1600" b="1" i="0" u="none" strike="noStrike" baseline="0" dirty="0">
                <a:latin typeface="Alexandria Light" pitchFamily="2" charset="-78"/>
                <a:cs typeface="Alexandria Light" pitchFamily="2" charset="-78"/>
              </a:rPr>
              <a:t>2001).</a:t>
            </a:r>
          </a:p>
          <a:p>
            <a:pPr algn="just" rtl="1">
              <a:lnSpc>
                <a:spcPts val="2920"/>
              </a:lnSpc>
              <a:spcAft>
                <a:spcPts val="1800"/>
              </a:spcAft>
            </a:pPr>
            <a:r>
              <a:rPr lang="ar-SY" sz="1600" dirty="0">
                <a:effectLst/>
                <a:latin typeface="Alexandria Light" pitchFamily="2" charset="-78"/>
                <a:ea typeface="Calibri" panose="020F0502020204030204" pitchFamily="34" charset="0"/>
                <a:cs typeface="Alexandria Light" pitchFamily="2" charset="-78"/>
              </a:rPr>
              <a:t>    ومن هنا أصبح التدريب في أثناء الخدمة مطلباً ضرورياً حتى لا يبقى المعلّم محدود الأفق في عصر تتزايد فيه المستجدات المتلاحقة بشكل سريع؛ ما يلقي على عاتقه مسؤولية تجديد معارفه ومهاراته بشكل مستمر. </a:t>
            </a:r>
            <a:endParaRPr lang="ar-SA" sz="1600" b="0" i="0" dirty="0">
              <a:solidFill>
                <a:srgbClr val="212529"/>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671793" y="1065224"/>
            <a:ext cx="3252787" cy="409086"/>
          </a:xfrm>
          <a:prstGeom prst="rect">
            <a:avLst/>
          </a:prstGeom>
          <a:noFill/>
        </p:spPr>
        <p:txBody>
          <a:bodyPr wrap="square">
            <a:spAutoFit/>
          </a:bodyPr>
          <a:lstStyle/>
          <a:p>
            <a:pPr marR="0" lvl="0" algn="ctr" rtl="1">
              <a:lnSpc>
                <a:spcPct val="125000"/>
              </a:lnSpc>
              <a:spcBef>
                <a:spcPts val="600"/>
              </a:spcBef>
              <a:spcAft>
                <a:spcPts val="600"/>
              </a:spcAft>
            </a:pPr>
            <a:r>
              <a:rPr kumimoji="0" lang="ar-SA" b="1" i="0" u="none" strike="noStrike" kern="1200" cap="none" spc="0" normalizeH="0" baseline="0" noProof="0" dirty="0">
                <a:ln>
                  <a:noFill/>
                </a:ln>
                <a:effectLst/>
                <a:uLnTx/>
                <a:uFillTx/>
                <a:latin typeface="Alexandria Medium" pitchFamily="2" charset="-78"/>
                <a:cs typeface="Alexandria Medium" pitchFamily="2" charset="-78"/>
              </a:rPr>
              <a:t>مفهوم النمو المهني للمعلم</a:t>
            </a:r>
            <a:endParaRPr lang="en-US" sz="2000" b="1" dirty="0">
              <a:effectLst/>
              <a:latin typeface="Alexandria Medium" pitchFamily="2" charset="-78"/>
              <a:ea typeface="Times New Roman" panose="02020603050405020304" pitchFamily="18" charset="0"/>
              <a:cs typeface="Alexandria Medium" pitchFamily="2" charset="-78"/>
            </a:endParaRPr>
          </a:p>
        </p:txBody>
      </p:sp>
      <p:grpSp>
        <p:nvGrpSpPr>
          <p:cNvPr id="8" name="Google Shape;5384;p51">
            <a:extLst>
              <a:ext uri="{FF2B5EF4-FFF2-40B4-BE49-F238E27FC236}">
                <a16:creationId xmlns:a16="http://schemas.microsoft.com/office/drawing/2014/main" id="{5481D239-A551-4BD2-8414-E97E3AD0074C}"/>
              </a:ext>
            </a:extLst>
          </p:cNvPr>
          <p:cNvGrpSpPr/>
          <p:nvPr/>
        </p:nvGrpSpPr>
        <p:grpSpPr>
          <a:xfrm>
            <a:off x="984208" y="3429000"/>
            <a:ext cx="443607" cy="441469"/>
            <a:chOff x="-49786250" y="2316650"/>
            <a:chExt cx="300900" cy="299450"/>
          </a:xfrm>
          <a:solidFill>
            <a:schemeClr val="accent4"/>
          </a:solidFill>
        </p:grpSpPr>
        <p:sp>
          <p:nvSpPr>
            <p:cNvPr id="10" name="Google Shape;5385;p51">
              <a:extLst>
                <a:ext uri="{FF2B5EF4-FFF2-40B4-BE49-F238E27FC236}">
                  <a16:creationId xmlns:a16="http://schemas.microsoft.com/office/drawing/2014/main" id="{EBBD0AA4-9994-4031-9B43-708A188C7D06}"/>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5386;p51">
              <a:extLst>
                <a:ext uri="{FF2B5EF4-FFF2-40B4-BE49-F238E27FC236}">
                  <a16:creationId xmlns:a16="http://schemas.microsoft.com/office/drawing/2014/main" id="{990ADA1F-299D-4BE5-AC4A-79F19BCCA673}"/>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5387;p51">
              <a:extLst>
                <a:ext uri="{FF2B5EF4-FFF2-40B4-BE49-F238E27FC236}">
                  <a16:creationId xmlns:a16="http://schemas.microsoft.com/office/drawing/2014/main" id="{F20FBF26-68A5-4013-BC58-F944EE38C8D3}"/>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5388;p51">
              <a:extLst>
                <a:ext uri="{FF2B5EF4-FFF2-40B4-BE49-F238E27FC236}">
                  <a16:creationId xmlns:a16="http://schemas.microsoft.com/office/drawing/2014/main" id="{D2CAACA7-D219-4BA7-908F-ACAFEC450C41}"/>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5389;p51">
              <a:extLst>
                <a:ext uri="{FF2B5EF4-FFF2-40B4-BE49-F238E27FC236}">
                  <a16:creationId xmlns:a16="http://schemas.microsoft.com/office/drawing/2014/main" id="{9E7F8730-3A07-4F7F-AE8A-CA87A2C52AA0}"/>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p>
          </p:txBody>
        </p:sp>
        <p:sp>
          <p:nvSpPr>
            <p:cNvPr id="15" name="Google Shape;5390;p51">
              <a:extLst>
                <a:ext uri="{FF2B5EF4-FFF2-40B4-BE49-F238E27FC236}">
                  <a16:creationId xmlns:a16="http://schemas.microsoft.com/office/drawing/2014/main" id="{4849173F-519B-445A-B4BE-F63F98A80C28}"/>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5391;p51">
              <a:extLst>
                <a:ext uri="{FF2B5EF4-FFF2-40B4-BE49-F238E27FC236}">
                  <a16:creationId xmlns:a16="http://schemas.microsoft.com/office/drawing/2014/main" id="{203AC613-0396-4CF9-AF11-784DA193596E}"/>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11850356"/>
      </p:ext>
    </p:extLst>
  </p:cSld>
  <p:clrMapOvr>
    <a:masterClrMapping/>
  </p:clrMapOvr>
  <mc:AlternateContent xmlns:mc="http://schemas.openxmlformats.org/markup-compatibility/2006">
    <mc:Choice xmlns:p14="http://schemas.microsoft.com/office/powerpoint/2010/main" Requires="p14">
      <p:transition p14:dur="10" advTm="235505"/>
    </mc:Choice>
    <mc:Fallback>
      <p:transition advTm="23550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23010" y="2064426"/>
            <a:ext cx="9627152" cy="3448380"/>
          </a:xfrm>
          <a:prstGeom prst="rect">
            <a:avLst/>
          </a:prstGeom>
          <a:noFill/>
        </p:spPr>
        <p:txBody>
          <a:bodyPr wrap="square" rtlCol="0">
            <a:spAutoFit/>
          </a:bodyPr>
          <a:lstStyle/>
          <a:p>
            <a:pPr algn="justLow" rtl="1">
              <a:lnSpc>
                <a:spcPts val="2920"/>
              </a:lnSpc>
              <a:spcAft>
                <a:spcPts val="1800"/>
              </a:spcAft>
            </a:pPr>
            <a:r>
              <a:rPr lang="ar-SY" sz="1600" dirty="0">
                <a:effectLst/>
                <a:latin typeface="Alexandria Light" pitchFamily="2" charset="-78"/>
                <a:ea typeface="Calibri" panose="020F0502020204030204" pitchFamily="34" charset="0"/>
                <a:cs typeface="Alexandria Light" pitchFamily="2" charset="-78"/>
              </a:rPr>
              <a:t>     ولكي يحقق تدريب المعلّمين أهدافه المرجوة؛ لابد من تلبية احتياجاتهم التدريبية، في ضوء ما يستجد من مستحدثات تقنية، إذ يشير (الأحمد، 2009) إلى أن "تقدير الاحتياجات التدريبية، وقياسها قياساً علمياً يسهم في تخفيض النفقات، والتقليل من الهدر من خلال تحقيق أهداف التطوير بصورة شاملة، كما أنها الوسيلة المثلى لتحديد القدر المطلوب تزويده للمتدربين كماً وكيفاً من المعلومات، والاتجاهات، والمهارات الهادفة إلى إحداث التطوير ورفع الكفاءة المهنية" (ص205)، كما يُعدّ التدريب من دون تحديد الاحتياجات التدريبية مضيعة للوقت والجهد والمال؛ فقد يكون التدريب محصوراً بمهارات أو معلومات لا يحتاج إليها المعلّمون، أو لا يشعرون بأهميتها.</a:t>
            </a:r>
          </a:p>
          <a:p>
            <a:pPr algn="justLow" rtl="1">
              <a:lnSpc>
                <a:spcPts val="2920"/>
              </a:lnSpc>
              <a:spcAft>
                <a:spcPts val="1800"/>
              </a:spcAft>
            </a:pPr>
            <a:r>
              <a:rPr lang="ar-SY" sz="1600" dirty="0">
                <a:effectLst/>
                <a:latin typeface="Alexandria Light" pitchFamily="2" charset="-78"/>
                <a:ea typeface="Calibri" panose="020F0502020204030204" pitchFamily="34" charset="0"/>
                <a:cs typeface="Alexandria Light" pitchFamily="2" charset="-78"/>
              </a:rPr>
              <a:t> </a:t>
            </a:r>
          </a:p>
          <a:p>
            <a:pPr algn="justLow" rtl="1">
              <a:lnSpc>
                <a:spcPts val="2520"/>
              </a:lnSpc>
              <a:spcAft>
                <a:spcPts val="1800"/>
              </a:spcAft>
            </a:pPr>
            <a:endParaRPr lang="ar-SA" sz="1600" b="0" i="0" u="none" strike="noStrike" baseline="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65740C6E-458D-4820-ADDB-F7B829CC24EE}"/>
              </a:ext>
            </a:extLst>
          </p:cNvPr>
          <p:cNvSpPr txBox="1"/>
          <p:nvPr/>
        </p:nvSpPr>
        <p:spPr>
          <a:xfrm>
            <a:off x="4061012" y="4988858"/>
            <a:ext cx="6363796"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والسؤال ما مفهوم الاحتياجات التدريبية وما أهميتها؟</a:t>
            </a:r>
          </a:p>
        </p:txBody>
      </p:sp>
      <p:grpSp>
        <p:nvGrpSpPr>
          <p:cNvPr id="9" name="Google Shape;6376;p53">
            <a:extLst>
              <a:ext uri="{FF2B5EF4-FFF2-40B4-BE49-F238E27FC236}">
                <a16:creationId xmlns:a16="http://schemas.microsoft.com/office/drawing/2014/main" id="{B653E9D1-E6B9-4275-BFE1-10E6D9C4BAF3}"/>
              </a:ext>
            </a:extLst>
          </p:cNvPr>
          <p:cNvGrpSpPr/>
          <p:nvPr/>
        </p:nvGrpSpPr>
        <p:grpSpPr>
          <a:xfrm>
            <a:off x="2837778" y="4988858"/>
            <a:ext cx="643396" cy="468148"/>
            <a:chOff x="-33646250" y="3586425"/>
            <a:chExt cx="293000" cy="292225"/>
          </a:xfrm>
        </p:grpSpPr>
        <p:sp>
          <p:nvSpPr>
            <p:cNvPr id="10" name="Google Shape;6377;p53">
              <a:extLst>
                <a:ext uri="{FF2B5EF4-FFF2-40B4-BE49-F238E27FC236}">
                  <a16:creationId xmlns:a16="http://schemas.microsoft.com/office/drawing/2014/main" id="{05C89499-2689-420E-A815-7EF513F4827D}"/>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6378;p53">
              <a:extLst>
                <a:ext uri="{FF2B5EF4-FFF2-40B4-BE49-F238E27FC236}">
                  <a16:creationId xmlns:a16="http://schemas.microsoft.com/office/drawing/2014/main" id="{42C66C5D-6631-4C7B-BBCD-6BCEB9FFDA74}"/>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052581568"/>
      </p:ext>
    </p:extLst>
  </p:cSld>
  <p:clrMapOvr>
    <a:masterClrMapping/>
  </p:clrMapOvr>
  <mc:AlternateContent xmlns:mc="http://schemas.openxmlformats.org/markup-compatibility/2006">
    <mc:Choice xmlns:p14="http://schemas.microsoft.com/office/powerpoint/2010/main" Requires="p14">
      <p:transition p14:dur="10" advTm="322603"/>
    </mc:Choice>
    <mc:Fallback>
      <p:transition advTm="32260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40273"/>
            <a:ext cx="9904761" cy="3858749"/>
          </a:xfrm>
          <a:prstGeom prst="rect">
            <a:avLst/>
          </a:prstGeom>
          <a:noFill/>
        </p:spPr>
        <p:txBody>
          <a:bodyPr wrap="square" rtlCol="0">
            <a:spAutoFit/>
          </a:bodyPr>
          <a:lstStyle/>
          <a:p>
            <a:pPr algn="justLow" rtl="1">
              <a:lnSpc>
                <a:spcPts val="2920"/>
              </a:lnSpc>
              <a:spcAft>
                <a:spcPts val="1800"/>
              </a:spcAft>
            </a:pPr>
            <a:r>
              <a:rPr lang="ar-SY" b="1" dirty="0">
                <a:latin typeface="Calibri" panose="020F0502020204030204" pitchFamily="34" charset="0"/>
                <a:ea typeface="Calibri" panose="020F0502020204030204" pitchFamily="34" charset="0"/>
                <a:cs typeface="Simplified Arabic" panose="02020603050405020304" pitchFamily="18" charset="-78"/>
              </a:rPr>
              <a:t>     </a:t>
            </a:r>
            <a:r>
              <a:rPr lang="ar-SY" sz="1800" b="1" dirty="0">
                <a:effectLst/>
                <a:latin typeface="Calibri" panose="020F0502020204030204" pitchFamily="34" charset="0"/>
                <a:ea typeface="Calibri" panose="020F0502020204030204" pitchFamily="34" charset="0"/>
                <a:cs typeface="Simplified Arabic" panose="02020603050405020304" pitchFamily="18" charset="-78"/>
              </a:rPr>
              <a:t> </a:t>
            </a:r>
            <a:r>
              <a:rPr lang="ar-SY" sz="1600" dirty="0">
                <a:effectLst/>
                <a:latin typeface="Alexandria Light" pitchFamily="2" charset="-78"/>
                <a:ea typeface="Calibri" panose="020F0502020204030204" pitchFamily="34" charset="0"/>
                <a:cs typeface="Alexandria Light" pitchFamily="2" charset="-78"/>
              </a:rPr>
              <a:t>يُعد تحديد الاحتياجات التدريبية من أهم الأمور التي تدفع النشاط التدريبي إلى تحقيق أهدافه، فهي المدخل العلمي لحل مشكلات تدريب المعلّم المختلفة، وتجعل التدريب ذا فائدة حقيقية في تكوينه. </a:t>
            </a:r>
          </a:p>
          <a:p>
            <a:pPr algn="justLow" rtl="1">
              <a:lnSpc>
                <a:spcPts val="2920"/>
              </a:lnSpc>
              <a:spcAft>
                <a:spcPts val="1800"/>
              </a:spcAft>
            </a:pPr>
            <a:r>
              <a:rPr lang="ar-SY" sz="1600" dirty="0">
                <a:effectLst/>
                <a:latin typeface="Alexandria Light" pitchFamily="2" charset="-78"/>
                <a:ea typeface="Calibri" panose="020F0502020204030204" pitchFamily="34" charset="0"/>
                <a:cs typeface="Alexandria Light" pitchFamily="2" charset="-78"/>
              </a:rPr>
              <a:t>    وتعددت تعريف الاحتياجات التدريبية لدى التربويين، فقد عرفها (الخليفات، 2010) بأنها: "الفرق بين الأداء المتوقع والواقع الفعلي لدى المعلّم، ويمكن تحديدها من خلال أوجه النقص والقصور في أداء المعلّمين، ومن ثم تحديد الفجوة بين ما هو كائن في الميدان، وما يجب أن يكون عليه المعلّم في أداء مهنته وممارسة متطلباتها"</a:t>
            </a:r>
            <a:r>
              <a:rPr lang="ar-SY" sz="1600" b="1" dirty="0">
                <a:effectLst/>
                <a:latin typeface="Alexandria Light" pitchFamily="2" charset="-78"/>
                <a:ea typeface="Calibri" panose="020F0502020204030204" pitchFamily="34" charset="0"/>
                <a:cs typeface="Alexandria Light" pitchFamily="2" charset="-78"/>
              </a:rPr>
              <a:t>، </a:t>
            </a:r>
            <a:r>
              <a:rPr lang="ar-SY" sz="1600" dirty="0">
                <a:effectLst/>
                <a:latin typeface="Alexandria Light" pitchFamily="2" charset="-78"/>
                <a:ea typeface="Calibri" panose="020F0502020204030204" pitchFamily="34" charset="0"/>
                <a:cs typeface="Alexandria Light" pitchFamily="2" charset="-78"/>
              </a:rPr>
              <a:t>وعرفها (مصطفى والمبارك، 2010) بأنها: "مجموعة التطورات والتغيرات التي يجب إحداثها في معلومات المعلّمين ومهاراتهم واتجاهاتهم؛ لتجعلهم قادرين على أداء أعمالهم التربوية وتحسين مستوى ادائهم الوظيفي الذي يسهم بدوره في تحسين نوعية التعلم"  </a:t>
            </a:r>
            <a:endParaRPr lang="en-US" sz="1600" dirty="0">
              <a:effectLst/>
              <a:latin typeface="Alexandria Light" pitchFamily="2" charset="-78"/>
              <a:ea typeface="Calibri" panose="020F0502020204030204" pitchFamily="34" charset="0"/>
              <a:cs typeface="Alexandria Light" pitchFamily="2" charset="-78"/>
            </a:endParaRPr>
          </a:p>
          <a:p>
            <a:pPr algn="justLow" rtl="1">
              <a:lnSpc>
                <a:spcPts val="292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DC40B474-79F1-4C37-98B7-FF58B68BDC8C}"/>
              </a:ext>
            </a:extLst>
          </p:cNvPr>
          <p:cNvSpPr txBox="1"/>
          <p:nvPr/>
        </p:nvSpPr>
        <p:spPr>
          <a:xfrm>
            <a:off x="2974688" y="1125780"/>
            <a:ext cx="6097904" cy="369332"/>
          </a:xfrm>
          <a:prstGeom prst="rect">
            <a:avLst/>
          </a:prstGeom>
          <a:noFill/>
        </p:spPr>
        <p:txBody>
          <a:bodyPr wrap="square">
            <a:spAutoFit/>
          </a:bodyPr>
          <a:lstStyle/>
          <a:p>
            <a:pPr algn="ctr"/>
            <a:r>
              <a:rPr lang="ar-SY" b="1" dirty="0">
                <a:latin typeface="Alexandria Medium" pitchFamily="2" charset="-78"/>
                <a:ea typeface="Calibri" panose="020F0502020204030204" pitchFamily="34" charset="0"/>
                <a:cs typeface="Alexandria Medium" pitchFamily="2" charset="-78"/>
              </a:rPr>
              <a:t>تعريف</a:t>
            </a:r>
            <a:r>
              <a:rPr lang="ar-SY" sz="1800" b="1" dirty="0">
                <a:effectLst/>
                <a:latin typeface="Alexandria Medium" pitchFamily="2" charset="-78"/>
                <a:ea typeface="Calibri" panose="020F0502020204030204" pitchFamily="34" charset="0"/>
                <a:cs typeface="Alexandria Medium" pitchFamily="2" charset="-78"/>
              </a:rPr>
              <a:t> الاحتياجات التدريبية</a:t>
            </a:r>
            <a:endParaRPr lang="ar-SA" dirty="0">
              <a:latin typeface="Alexandria Medium" pitchFamily="2" charset="-78"/>
              <a:cs typeface="Alexandria Medium" pitchFamily="2" charset="-78"/>
            </a:endParaRPr>
          </a:p>
        </p:txBody>
      </p:sp>
    </p:spTree>
    <p:extLst>
      <p:ext uri="{BB962C8B-B14F-4D97-AF65-F5344CB8AC3E}">
        <p14:creationId xmlns:p14="http://schemas.microsoft.com/office/powerpoint/2010/main" val="4200924397"/>
      </p:ext>
    </p:extLst>
  </p:cSld>
  <p:clrMapOvr>
    <a:masterClrMapping/>
  </p:clrMapOvr>
  <mc:AlternateContent xmlns:mc="http://schemas.openxmlformats.org/markup-compatibility/2006">
    <mc:Choice xmlns:p14="http://schemas.microsoft.com/office/powerpoint/2010/main" Requires="p14">
      <p:transition p14:dur="10" advTm="296992"/>
    </mc:Choice>
    <mc:Fallback>
      <p:transition advTm="29699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485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44536" y="2570934"/>
            <a:ext cx="9101500" cy="1297150"/>
          </a:xfrm>
          <a:prstGeom prst="rect">
            <a:avLst/>
          </a:prstGeom>
          <a:noFill/>
        </p:spPr>
        <p:txBody>
          <a:bodyPr wrap="square" rtlCol="0">
            <a:spAutoFit/>
          </a:bodyPr>
          <a:lstStyle/>
          <a:p>
            <a:pPr algn="justLow" rtl="1">
              <a:lnSpc>
                <a:spcPts val="2420"/>
              </a:lnSpc>
              <a:spcAft>
                <a:spcPts val="1800"/>
              </a:spcAft>
            </a:pPr>
            <a:r>
              <a:rPr lang="ar-SA" sz="1600" dirty="0">
                <a:effectLst/>
                <a:latin typeface="Alexandria Light" pitchFamily="2" charset="-78"/>
                <a:ea typeface="Calibri" panose="020F0502020204030204" pitchFamily="34" charset="0"/>
                <a:cs typeface="Alexandria Light" pitchFamily="2" charset="-78"/>
              </a:rPr>
              <a:t>     يتّضح من </a:t>
            </a:r>
            <a:r>
              <a:rPr lang="ar-SY" sz="1600" dirty="0">
                <a:effectLst/>
                <a:latin typeface="Alexandria Light" pitchFamily="2" charset="-78"/>
                <a:ea typeface="Calibri" panose="020F0502020204030204" pitchFamily="34" charset="0"/>
                <a:cs typeface="Alexandria Light" pitchFamily="2" charset="-78"/>
              </a:rPr>
              <a:t>التعريفات السابقة أن مفهوم الاحتياجات التدريبية يهدف إلى تغيير أداء المعلّمين أو تطوير أداء المعلمين أو تنميته، كما يركز على الكفاءة والفاعلية في الأداء، وعدم الاكتفاء باكتساب المهارة أو المعرفة، ومتابعتها متابعة مستمرة للوصول إلى وضع أفضل. وتتضح أهمية التدريب حينما يكون بصورة نشاط منظم يهدف إلى إحداث تغييرات في مستوى الأداء التدريسي للمعلمين.  </a:t>
            </a:r>
            <a:endParaRPr lang="ar-SY" sz="1600" dirty="0">
              <a:solidFill>
                <a:srgbClr val="00B0F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10">
            <a:extLst>
              <a:ext uri="{FF2B5EF4-FFF2-40B4-BE49-F238E27FC236}">
                <a16:creationId xmlns:a16="http://schemas.microsoft.com/office/drawing/2014/main" id="{07859FA9-A2A5-487E-B05F-E78384FD9C20}"/>
              </a:ext>
            </a:extLst>
          </p:cNvPr>
          <p:cNvSpPr txBox="1"/>
          <p:nvPr/>
        </p:nvSpPr>
        <p:spPr>
          <a:xfrm>
            <a:off x="3644259" y="4638760"/>
            <a:ext cx="6034591"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Light" pitchFamily="2" charset="-78"/>
                <a:cs typeface="Alexandria Light" pitchFamily="2" charset="-78"/>
              </a:rPr>
              <a:t>والسؤال ما أهمية  </a:t>
            </a:r>
            <a:r>
              <a:rPr lang="ar-SA" sz="1600" dirty="0">
                <a:latin typeface="Alexandria Light" pitchFamily="2" charset="-78"/>
                <a:cs typeface="Alexandria Light" pitchFamily="2" charset="-78"/>
              </a:rPr>
              <a:t>تحديد الاحتياجات التدريبية للمعلم</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a:t>
            </a:r>
          </a:p>
        </p:txBody>
      </p:sp>
      <p:sp>
        <p:nvSpPr>
          <p:cNvPr id="11" name="Google Shape;6475;p53">
            <a:extLst>
              <a:ext uri="{FF2B5EF4-FFF2-40B4-BE49-F238E27FC236}">
                <a16:creationId xmlns:a16="http://schemas.microsoft.com/office/drawing/2014/main" id="{89C935A8-F310-4DE1-9101-35B8BBC44041}"/>
              </a:ext>
            </a:extLst>
          </p:cNvPr>
          <p:cNvSpPr/>
          <p:nvPr/>
        </p:nvSpPr>
        <p:spPr>
          <a:xfrm>
            <a:off x="2029254" y="4466324"/>
            <a:ext cx="686006" cy="744983"/>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161202196"/>
      </p:ext>
    </p:extLst>
  </p:cSld>
  <p:clrMapOvr>
    <a:masterClrMapping/>
  </p:clrMapOvr>
  <mc:AlternateContent xmlns:mc="http://schemas.openxmlformats.org/markup-compatibility/2006">
    <mc:Choice xmlns:p14="http://schemas.microsoft.com/office/powerpoint/2010/main" Requires="p14">
      <p:transition p14:dur="10" advTm="123632"/>
    </mc:Choice>
    <mc:Fallback>
      <p:transition advTm="12363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3908" y="17384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577957" y="2206256"/>
            <a:ext cx="9390298" cy="4086375"/>
          </a:xfrm>
          <a:prstGeom prst="rect">
            <a:avLst/>
          </a:prstGeom>
          <a:noFill/>
        </p:spPr>
        <p:txBody>
          <a:bodyPr wrap="square" rtlCol="0">
            <a:spAutoFit/>
          </a:bodyPr>
          <a:lstStyle/>
          <a:p>
            <a:pPr algn="just" rtl="1">
              <a:lnSpc>
                <a:spcPts val="2460"/>
              </a:lnSpc>
              <a:spcAft>
                <a:spcPts val="1800"/>
              </a:spcAft>
            </a:pPr>
            <a:r>
              <a:rPr lang="ar-SA" sz="1600" dirty="0">
                <a:latin typeface="Alexandria Light" pitchFamily="2" charset="-78"/>
                <a:cs typeface="Alexandria Light" pitchFamily="2" charset="-78"/>
              </a:rPr>
              <a:t>     إن لتحديد الاحتياجات التدريبية أهمية كبيرة في نجاح أداء المؤسسة التربوية في تحقيق أهدافها، فأي تدريب للمدرسين في المدارس أو للأساتذة في الجامعات يجب أن يبنى على أساس تحديد احتياجاتهم، وإلا لا يكون مؤثراً وفعالاً وقد يكون ضياعاً للإمكانات المادية والبشرية، ويمكن تلخيص هذه الأهمية في النقاط الآتية:</a:t>
            </a:r>
          </a:p>
          <a:p>
            <a:pPr marL="285750" indent="-285750" algn="just" rtl="1">
              <a:lnSpc>
                <a:spcPts val="2460"/>
              </a:lnSpc>
              <a:spcAft>
                <a:spcPts val="1800"/>
              </a:spcAft>
              <a:buFont typeface="Arial" panose="020B0604020202020204" pitchFamily="34" charset="0"/>
              <a:buChar char="•"/>
            </a:pPr>
            <a:r>
              <a:rPr lang="ar-SA" sz="1600" dirty="0">
                <a:latin typeface="Alexandria Light" pitchFamily="2" charset="-78"/>
                <a:cs typeface="Alexandria Light" pitchFamily="2" charset="-78"/>
              </a:rPr>
              <a:t>يحدد للتدريب أهدافه بدقة، إذ يتم تصميم محتوى التدريب، والوسائل المستخدمة في التدريب، وتقييم التدريب ككل.</a:t>
            </a:r>
          </a:p>
          <a:p>
            <a:pPr marL="285750" indent="-285750" algn="just" rtl="1">
              <a:lnSpc>
                <a:spcPts val="2460"/>
              </a:lnSpc>
              <a:spcAft>
                <a:spcPts val="1800"/>
              </a:spcAft>
              <a:buFont typeface="Arial" panose="020B0604020202020204" pitchFamily="34" charset="0"/>
              <a:buChar char="•"/>
            </a:pPr>
            <a:r>
              <a:rPr lang="ar-SA" sz="1600" dirty="0">
                <a:latin typeface="Alexandria Light" pitchFamily="2" charset="-78"/>
                <a:cs typeface="Alexandria Light" pitchFamily="2" charset="-78"/>
              </a:rPr>
              <a:t>تحديد الأفراد المطلوب تدريبهم ونوع التدريب المطلوب، والفترة الزمنية للتدريب، ونتائج ومخرجات التدريب المتوقعة.</a:t>
            </a:r>
          </a:p>
          <a:p>
            <a:pPr marL="285750" indent="-285750" algn="just" rtl="1">
              <a:lnSpc>
                <a:spcPts val="2460"/>
              </a:lnSpc>
              <a:spcAft>
                <a:spcPts val="1800"/>
              </a:spcAft>
              <a:buFont typeface="Arial" panose="020B0604020202020204" pitchFamily="34" charset="0"/>
              <a:buChar char="•"/>
            </a:pPr>
            <a:r>
              <a:rPr lang="ar-SA" sz="1600" dirty="0">
                <a:latin typeface="Alexandria Light" pitchFamily="2" charset="-78"/>
                <a:cs typeface="Alexandria Light" pitchFamily="2" charset="-78"/>
              </a:rPr>
              <a:t>تقدير الاحتياجات التدريبية، وقياسها قياساً علمياً هو الأداة والطريقة المثلى لتحديد القدر المطلوب تزويده للمتدربين كماً وكيفاً من المعلومات والاتجاهات والمهارات الهادفة إلى إحداث التطوير ورفع الكفاءة المهنية.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latin typeface="Alexandria Medium" pitchFamily="2" charset="-78"/>
                <a:cs typeface="Alexandria Medium" pitchFamily="2" charset="-78"/>
              </a:rPr>
              <a:t>أهمية تحديد الاحتياجات التدريبية </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11" name="Google Shape;6277;p53">
            <a:extLst>
              <a:ext uri="{FF2B5EF4-FFF2-40B4-BE49-F238E27FC236}">
                <a16:creationId xmlns:a16="http://schemas.microsoft.com/office/drawing/2014/main" id="{9ABD35D3-51D0-4F14-8CC3-48411A51E44A}"/>
              </a:ext>
            </a:extLst>
          </p:cNvPr>
          <p:cNvGrpSpPr/>
          <p:nvPr/>
        </p:nvGrpSpPr>
        <p:grpSpPr>
          <a:xfrm>
            <a:off x="1109814" y="3745955"/>
            <a:ext cx="451372" cy="445375"/>
            <a:chOff x="-34421275" y="2631050"/>
            <a:chExt cx="295375" cy="291450"/>
          </a:xfrm>
        </p:grpSpPr>
        <p:sp>
          <p:nvSpPr>
            <p:cNvPr id="12" name="Google Shape;6278;p53">
              <a:extLst>
                <a:ext uri="{FF2B5EF4-FFF2-40B4-BE49-F238E27FC236}">
                  <a16:creationId xmlns:a16="http://schemas.microsoft.com/office/drawing/2014/main" id="{B1263E9C-267D-4B35-8129-76F89D6B37E6}"/>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279;p53">
              <a:extLst>
                <a:ext uri="{FF2B5EF4-FFF2-40B4-BE49-F238E27FC236}">
                  <a16:creationId xmlns:a16="http://schemas.microsoft.com/office/drawing/2014/main" id="{C1B6CE1A-4DDE-44D3-B653-0FFCDBDE4ED1}"/>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280;p53">
              <a:extLst>
                <a:ext uri="{FF2B5EF4-FFF2-40B4-BE49-F238E27FC236}">
                  <a16:creationId xmlns:a16="http://schemas.microsoft.com/office/drawing/2014/main" id="{3C8F1B61-0DA2-4802-B6FC-70CA44A9BBAD}"/>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6281;p53">
              <a:extLst>
                <a:ext uri="{FF2B5EF4-FFF2-40B4-BE49-F238E27FC236}">
                  <a16:creationId xmlns:a16="http://schemas.microsoft.com/office/drawing/2014/main" id="{57866535-7FCF-4B17-AAAB-6CA2A04F6205}"/>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4548688"/>
      </p:ext>
    </p:extLst>
  </p:cSld>
  <p:clrMapOvr>
    <a:masterClrMapping/>
  </p:clrMapOvr>
  <mc:AlternateContent xmlns:mc="http://schemas.openxmlformats.org/markup-compatibility/2006">
    <mc:Choice xmlns:p14="http://schemas.microsoft.com/office/powerpoint/2010/main" Requires="p14">
      <p:transition p14:dur="10" advTm="371783"/>
    </mc:Choice>
    <mc:Fallback>
      <p:transition advTm="37178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5500" y="2239044"/>
            <a:ext cx="9602189" cy="4214615"/>
          </a:xfrm>
          <a:prstGeom prst="rect">
            <a:avLst/>
          </a:prstGeom>
          <a:noFill/>
        </p:spPr>
        <p:txBody>
          <a:bodyPr wrap="square" rtlCol="0">
            <a:spAutoFit/>
          </a:bodyPr>
          <a:lstStyle/>
          <a:p>
            <a:pPr marL="285750" indent="-285750" algn="just" rtl="1">
              <a:lnSpc>
                <a:spcPts val="2560"/>
              </a:lnSpc>
              <a:spcAft>
                <a:spcPts val="1800"/>
              </a:spcAft>
              <a:buFont typeface="Arial" panose="020B0604020202020204" pitchFamily="34" charset="0"/>
              <a:buChar char="•"/>
            </a:pPr>
            <a:r>
              <a:rPr lang="ar-SA" sz="1600" dirty="0">
                <a:latin typeface="Alexandria Light" pitchFamily="2" charset="-78"/>
                <a:cs typeface="Alexandria Light" pitchFamily="2" charset="-78"/>
              </a:rPr>
              <a:t>يساعد على تشخيص مشكلة ما، والتخطيط لها، ويبين مدى استحقاقية برامج التدريب من عدمها</a:t>
            </a:r>
          </a:p>
          <a:p>
            <a:pPr marL="285750" indent="-285750" algn="just" rtl="1">
              <a:lnSpc>
                <a:spcPts val="2560"/>
              </a:lnSpc>
              <a:spcAft>
                <a:spcPts val="1800"/>
              </a:spcAft>
              <a:buFont typeface="Arial" panose="020B0604020202020204" pitchFamily="34" charset="0"/>
              <a:buChar char="•"/>
            </a:pPr>
            <a:r>
              <a:rPr lang="ar-SA" sz="1600" dirty="0">
                <a:latin typeface="Alexandria Light" pitchFamily="2" charset="-78"/>
                <a:cs typeface="Alexandria Light" pitchFamily="2" charset="-78"/>
              </a:rPr>
              <a:t>يُسهم في تخفيض النفقات، والتقليل من الهدر من خلال تحقيق أهداف التطوير بصورة شاملة.</a:t>
            </a:r>
          </a:p>
          <a:p>
            <a:pPr marL="285750" indent="-285750" algn="just" rtl="1">
              <a:lnSpc>
                <a:spcPts val="2560"/>
              </a:lnSpc>
              <a:spcAft>
                <a:spcPts val="1800"/>
              </a:spcAft>
              <a:buFont typeface="Arial" panose="020B0604020202020204" pitchFamily="34" charset="0"/>
              <a:buChar char="•"/>
            </a:pPr>
            <a:r>
              <a:rPr lang="ar-SA" sz="1600" dirty="0">
                <a:latin typeface="Alexandria Light" pitchFamily="2" charset="-78"/>
                <a:cs typeface="Alexandria Light" pitchFamily="2" charset="-78"/>
              </a:rPr>
              <a:t>يساعد على التنبؤ بالاحتياجات التدريبية المستقبلية من خلال المعلومات التي يتم الحصول عليها في عملية تحديد الاحتياجات التدريبية.</a:t>
            </a:r>
          </a:p>
          <a:p>
            <a:pPr algn="just" rtl="1">
              <a:lnSpc>
                <a:spcPts val="2560"/>
              </a:lnSpc>
              <a:spcAft>
                <a:spcPts val="1800"/>
              </a:spcAft>
            </a:pPr>
            <a:r>
              <a:rPr lang="ar-SA" sz="1600" dirty="0">
                <a:latin typeface="Alexandria Light" pitchFamily="2" charset="-78"/>
                <a:cs typeface="Alexandria Light" pitchFamily="2" charset="-78"/>
              </a:rPr>
              <a:t>     هذا وإن مشاركة المتدربين (المدرسين، والأساتذة الجامعيين) في تحديد احتياجاتهم التدريبية يؤدي إلى إقبالهم بحماس على حضور أدوات التنمية المهنية؛ وذلك لاتفاق احتياجاتهم التدريبية الحقيقية مع أهدافها ومضمونها. (الأحمد، 2009) و (أبو </a:t>
            </a:r>
            <a:r>
              <a:rPr lang="ar-SA" sz="1600" dirty="0" err="1">
                <a:latin typeface="Alexandria Light" pitchFamily="2" charset="-78"/>
                <a:cs typeface="Alexandria Light" pitchFamily="2" charset="-78"/>
              </a:rPr>
              <a:t>سويرج</a:t>
            </a:r>
            <a:r>
              <a:rPr lang="ar-SA" sz="1600" dirty="0">
                <a:latin typeface="Alexandria Light" pitchFamily="2" charset="-78"/>
                <a:cs typeface="Alexandria Light" pitchFamily="2" charset="-78"/>
              </a:rPr>
              <a:t>، 2009).</a:t>
            </a:r>
          </a:p>
          <a:p>
            <a:pPr algn="just" rtl="1">
              <a:lnSpc>
                <a:spcPts val="2560"/>
              </a:lnSpc>
              <a:spcAft>
                <a:spcPts val="1800"/>
              </a:spcAft>
            </a:pPr>
            <a:endParaRPr lang="ar-SA" sz="1600" dirty="0">
              <a:latin typeface="Alexandria Light" pitchFamily="2" charset="-78"/>
              <a:cs typeface="Alexandria Light" pitchFamily="2" charset="-78"/>
            </a:endParaRPr>
          </a:p>
          <a:p>
            <a:pPr algn="just" rtl="1">
              <a:lnSpc>
                <a:spcPts val="2560"/>
              </a:lnSpc>
              <a:spcAft>
                <a:spcPts val="1800"/>
              </a:spcAft>
            </a:pPr>
            <a:r>
              <a:rPr lang="ar-SA" sz="1600" dirty="0">
                <a:latin typeface="Alexandria Light" pitchFamily="2" charset="-78"/>
                <a:cs typeface="Alexandria Light"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latin typeface="Alexandria Medium" pitchFamily="2" charset="-78"/>
                <a:cs typeface="Alexandria Medium" pitchFamily="2" charset="-78"/>
              </a:rPr>
              <a:t>أهمية تحديد الاحتياجات التدريبية </a:t>
            </a:r>
            <a:endParaRPr lang="en-US" sz="1400" dirty="0">
              <a:effectLst/>
              <a:latin typeface="Alexandria Medium" pitchFamily="2" charset="-78"/>
              <a:ea typeface="Calibri" panose="020F0502020204030204" pitchFamily="34" charset="0"/>
              <a:cs typeface="Alexandria Medium" pitchFamily="2" charset="-78"/>
            </a:endParaRPr>
          </a:p>
        </p:txBody>
      </p:sp>
      <p:sp>
        <p:nvSpPr>
          <p:cNvPr id="8" name="TextBox 10">
            <a:extLst>
              <a:ext uri="{FF2B5EF4-FFF2-40B4-BE49-F238E27FC236}">
                <a16:creationId xmlns:a16="http://schemas.microsoft.com/office/drawing/2014/main" id="{F797F836-8705-45C5-BA93-19F3A2CC963E}"/>
              </a:ext>
            </a:extLst>
          </p:cNvPr>
          <p:cNvSpPr txBox="1"/>
          <p:nvPr/>
        </p:nvSpPr>
        <p:spPr>
          <a:xfrm>
            <a:off x="4477870" y="5330075"/>
            <a:ext cx="5200979" cy="40535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والسؤال ما أساليب تحديد الاحتياجات التدريبية ؟</a:t>
            </a:r>
          </a:p>
        </p:txBody>
      </p:sp>
      <p:sp>
        <p:nvSpPr>
          <p:cNvPr id="10" name="Google Shape;6475;p53">
            <a:extLst>
              <a:ext uri="{FF2B5EF4-FFF2-40B4-BE49-F238E27FC236}">
                <a16:creationId xmlns:a16="http://schemas.microsoft.com/office/drawing/2014/main" id="{0156AF7E-9C55-4618-B865-F53AB55181D5}"/>
              </a:ext>
            </a:extLst>
          </p:cNvPr>
          <p:cNvSpPr/>
          <p:nvPr/>
        </p:nvSpPr>
        <p:spPr>
          <a:xfrm>
            <a:off x="3412502" y="5330075"/>
            <a:ext cx="554379" cy="565444"/>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4018570242"/>
      </p:ext>
    </p:extLst>
  </p:cSld>
  <p:clrMapOvr>
    <a:masterClrMapping/>
  </p:clrMapOvr>
  <mc:AlternateContent xmlns:mc="http://schemas.openxmlformats.org/markup-compatibility/2006">
    <mc:Choice xmlns:p14="http://schemas.microsoft.com/office/powerpoint/2010/main" Requires="p14">
      <p:transition p14:dur="10" advTm="161782"/>
    </mc:Choice>
    <mc:Fallback>
      <p:transition advTm="16178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endParaRPr lang="ar-SA" sz="1800" b="1" dirty="0">
              <a:solidFill>
                <a:srgbClr val="000000"/>
              </a:solidFill>
              <a:latin typeface="Alexandria Medium" pitchFamily="2" charset="-78"/>
              <a:cs typeface="Alexandria Medium" pitchFamily="2" charset="-78"/>
            </a:endParaRPr>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dirty="0">
                <a:latin typeface="Alexandria Medium" pitchFamily="2" charset="-78"/>
                <a:cs typeface="Alexandria Medium" pitchFamily="2" charset="-78"/>
              </a:rPr>
              <a:t>أساليب تحديد الاحتياجات التدريبية </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49159"/>
            <a:ext cx="9986818" cy="1011815"/>
          </a:xfrm>
          <a:prstGeom prst="rect">
            <a:avLst/>
          </a:prstGeom>
          <a:noFill/>
        </p:spPr>
        <p:txBody>
          <a:bodyPr wrap="square" rtlCol="0">
            <a:spAutoFit/>
          </a:bodyPr>
          <a:lstStyle/>
          <a:p>
            <a:pPr algn="r" rtl="1">
              <a:lnSpc>
                <a:spcPts val="2520"/>
              </a:lnSpc>
              <a:spcBef>
                <a:spcPts val="600"/>
              </a:spcBef>
              <a:spcAft>
                <a:spcPts val="1800"/>
              </a:spcAft>
              <a:tabLst>
                <a:tab pos="446088"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0" i="0" dirty="0">
                <a:solidFill>
                  <a:srgbClr val="333333"/>
                </a:solidFill>
                <a:effectLst/>
                <a:latin typeface="Alexandria Light" pitchFamily="2" charset="-78"/>
                <a:cs typeface="Alexandria Light" pitchFamily="2" charset="-78"/>
              </a:rPr>
              <a:t> </a:t>
            </a:r>
            <a:r>
              <a:rPr lang="ar-SA" sz="1600" dirty="0">
                <a:latin typeface="Alexandria Light" pitchFamily="2" charset="-78"/>
                <a:cs typeface="Alexandria Light" pitchFamily="2" charset="-78"/>
              </a:rPr>
              <a:t>تمثل أهم الأدوات التي تستخدم في تحديد الاحتياجات التد ربيبة للنمو المهني </a:t>
            </a:r>
            <a:r>
              <a:rPr lang="ar-SA" sz="1600" b="0" i="0" dirty="0">
                <a:solidFill>
                  <a:srgbClr val="333333"/>
                </a:solidFill>
                <a:effectLst/>
                <a:latin typeface="Alexandria Light" pitchFamily="2" charset="-78"/>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يبينها الشكل (1) الآتي:</a:t>
            </a: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رسم تخطيطي 3">
            <a:extLst>
              <a:ext uri="{FF2B5EF4-FFF2-40B4-BE49-F238E27FC236}">
                <a16:creationId xmlns:a16="http://schemas.microsoft.com/office/drawing/2014/main" id="{7FFA546E-2195-4CB6-A208-8E02BB2A4D50}"/>
              </a:ext>
            </a:extLst>
          </p:cNvPr>
          <p:cNvGraphicFramePr/>
          <p:nvPr>
            <p:extLst>
              <p:ext uri="{D42A27DB-BD31-4B8C-83A1-F6EECF244321}">
                <p14:modId xmlns:p14="http://schemas.microsoft.com/office/powerpoint/2010/main" val="3016585708"/>
              </p:ext>
            </p:extLst>
          </p:nvPr>
        </p:nvGraphicFramePr>
        <p:xfrm>
          <a:off x="1879291" y="2640705"/>
          <a:ext cx="8433418" cy="25898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مربع نص 1">
            <a:extLst>
              <a:ext uri="{FF2B5EF4-FFF2-40B4-BE49-F238E27FC236}">
                <a16:creationId xmlns:a16="http://schemas.microsoft.com/office/drawing/2014/main" id="{B8CDC889-C782-4329-962C-5FC0B07D598A}"/>
              </a:ext>
            </a:extLst>
          </p:cNvPr>
          <p:cNvSpPr txBox="1"/>
          <p:nvPr/>
        </p:nvSpPr>
        <p:spPr>
          <a:xfrm>
            <a:off x="2810435" y="5537601"/>
            <a:ext cx="7328647" cy="584775"/>
          </a:xfrm>
          <a:prstGeom prst="rect">
            <a:avLst/>
          </a:prstGeom>
          <a:noFill/>
        </p:spPr>
        <p:txBody>
          <a:bodyPr wrap="square" rtlCol="1">
            <a:spAutoFit/>
          </a:bodyPr>
          <a:lstStyle/>
          <a:p>
            <a:pPr algn="ctr"/>
            <a:r>
              <a:rPr lang="ar-SA" sz="1400" b="1" dirty="0">
                <a:solidFill>
                  <a:srgbClr val="000000"/>
                </a:solidFill>
                <a:latin typeface="Alexandria Medium" pitchFamily="2" charset="-78"/>
                <a:cs typeface="Alexandria Medium" pitchFamily="2" charset="-78"/>
              </a:rPr>
              <a:t>الشكل (1) يبين أساليب </a:t>
            </a:r>
            <a:r>
              <a:rPr lang="ar-SA" sz="1400" dirty="0">
                <a:solidFill>
                  <a:srgbClr val="000000"/>
                </a:solidFill>
                <a:latin typeface="Alexandria Medium" pitchFamily="2" charset="-78"/>
                <a:cs typeface="Alexandria Medium" pitchFamily="2" charset="-78"/>
              </a:rPr>
              <a:t>تحديد الاحتياجات التد ربيبة</a:t>
            </a:r>
            <a:endParaRPr lang="ar-SA" sz="1400" b="1" dirty="0">
              <a:solidFill>
                <a:srgbClr val="000000"/>
              </a:solidFill>
              <a:latin typeface="Alexandria Medium" pitchFamily="2" charset="-78"/>
              <a:cs typeface="Alexandria Medium" pitchFamily="2" charset="-78"/>
            </a:endParaRPr>
          </a:p>
          <a:p>
            <a:endParaRPr lang="ar-SA" dirty="0"/>
          </a:p>
        </p:txBody>
      </p:sp>
    </p:spTree>
    <p:extLst>
      <p:ext uri="{BB962C8B-B14F-4D97-AF65-F5344CB8AC3E}">
        <p14:creationId xmlns:p14="http://schemas.microsoft.com/office/powerpoint/2010/main" val="1457938368"/>
      </p:ext>
    </p:extLst>
  </p:cSld>
  <p:clrMapOvr>
    <a:masterClrMapping/>
  </p:clrMapOvr>
  <mc:AlternateContent xmlns:mc="http://schemas.openxmlformats.org/markup-compatibility/2006">
    <mc:Choice xmlns:p14="http://schemas.microsoft.com/office/powerpoint/2010/main" Requires="p14">
      <p:transition p14:dur="10" advTm="46403"/>
    </mc:Choice>
    <mc:Fallback>
      <p:transition advTm="4640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5500" y="2021309"/>
            <a:ext cx="9602189" cy="4006225"/>
          </a:xfrm>
          <a:prstGeom prst="rect">
            <a:avLst/>
          </a:prstGeom>
          <a:noFill/>
        </p:spPr>
        <p:txBody>
          <a:bodyPr wrap="square" rtlCol="0">
            <a:spAutoFit/>
          </a:bodyPr>
          <a:lstStyle/>
          <a:p>
            <a:pPr marL="285750" indent="-285750" algn="just" rtl="1">
              <a:lnSpc>
                <a:spcPts val="2260"/>
              </a:lnSpc>
              <a:spcAft>
                <a:spcPts val="1800"/>
              </a:spcAft>
              <a:buFont typeface="Arial" panose="020B0604020202020204" pitchFamily="34" charset="0"/>
              <a:buChar char="•"/>
            </a:pPr>
            <a:r>
              <a:rPr lang="ar-SA" sz="1600" dirty="0">
                <a:latin typeface="Alexandria Light" pitchFamily="2" charset="-78"/>
                <a:cs typeface="Alexandria Light" pitchFamily="2" charset="-78"/>
              </a:rPr>
              <a:t>تمثل أهم الأدوات التي تستخدم في تحديد الاحتياجات التد ربيبة للنمو المهني في الآتي:</a:t>
            </a:r>
          </a:p>
          <a:p>
            <a:pPr marL="285750" indent="-285750" algn="just" rtl="1">
              <a:lnSpc>
                <a:spcPts val="226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المقابلات: أسلوب من أساليب تحديد الاحتياجات التي تتم من خلال جلسات تعقد للفئات المراد تدريبها، إذ يستشف في هذه المقابلات الموضوعات التي يجدها المتدربون مناسبة لهم، وتتم مقابلتهم بطريقة مقصودة. وتحدد فيها الأسئلة وترتب ترتيباً منطقياً؛ للمساعدة على توليد الأفكار، والوصول إلى المعلومات المطلوبة بسهولة.</a:t>
            </a:r>
          </a:p>
          <a:p>
            <a:pPr marL="285750" indent="-285750" algn="just" rtl="1">
              <a:lnSpc>
                <a:spcPts val="226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الاستبانات: أسلوب من أساليب تحديد الاحتياجات؛ إذ توزع الاستبانات متضمنة الموضوعات التي يجدها المسؤولون التربويون مهمة ينبغي تدريب المدرسين عليها، ويقوم المتدربون بترتيب هذه الموضوعات وفق </a:t>
            </a:r>
            <a:r>
              <a:rPr lang="ar-SA" sz="1600" dirty="0" err="1">
                <a:latin typeface="Alexandria Light" pitchFamily="2" charset="-78"/>
                <a:cs typeface="Alexandria Light" pitchFamily="2" charset="-78"/>
              </a:rPr>
              <a:t>أولوليتها</a:t>
            </a:r>
            <a:r>
              <a:rPr lang="ar-SA" sz="1600" dirty="0">
                <a:latin typeface="Alexandria Light" pitchFamily="2" charset="-78"/>
                <a:cs typeface="Alexandria Light" pitchFamily="2" charset="-78"/>
              </a:rPr>
              <a:t> وأهميتها بالنسبة إليهم.</a:t>
            </a:r>
          </a:p>
          <a:p>
            <a:pPr marL="285750" indent="-285750" algn="just" rtl="1">
              <a:lnSpc>
                <a:spcPts val="2260"/>
              </a:lnSpc>
              <a:spcAft>
                <a:spcPts val="1800"/>
              </a:spcAft>
              <a:buFont typeface="Arial" panose="020B0604020202020204" pitchFamily="34" charset="0"/>
              <a:buChar char="•"/>
            </a:pPr>
            <a:r>
              <a:rPr lang="ar-SA" sz="1600" dirty="0">
                <a:latin typeface="Alexandria Light" pitchFamily="2" charset="-78"/>
                <a:cs typeface="Alexandria Light" pitchFamily="2" charset="-78"/>
              </a:rPr>
              <a:t>تقارير كفاءة المعلمين الدورية: إذ تعد من أهم مصادر تقدير احتياجات المدرسين التدريبية إذ يتم إعدادها بشكل يعكس الصورة الحقيقية لخبرات المدرسين وسلوكهم واتجاهاتهم، ومن ثم تحديد الجوانب التي يمكن علاجها من خلال التدريب.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latin typeface="Alexandria Medium" pitchFamily="2" charset="-78"/>
                <a:cs typeface="Alexandria Medium" pitchFamily="2" charset="-78"/>
              </a:rPr>
              <a:t>أساليب تحديد الاحتياجات التدريبية </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666757552"/>
      </p:ext>
    </p:extLst>
  </p:cSld>
  <p:clrMapOvr>
    <a:masterClrMapping/>
  </p:clrMapOvr>
  <mc:AlternateContent xmlns:mc="http://schemas.openxmlformats.org/markup-compatibility/2006">
    <mc:Choice xmlns:p14="http://schemas.microsoft.com/office/powerpoint/2010/main" Requires="p14">
      <p:transition p14:dur="10" advTm="241821"/>
    </mc:Choice>
    <mc:Fallback>
      <p:transition advTm="24182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7843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5500" y="2239044"/>
            <a:ext cx="9602189" cy="2521844"/>
          </a:xfrm>
          <a:prstGeom prst="rect">
            <a:avLst/>
          </a:prstGeom>
          <a:noFill/>
        </p:spPr>
        <p:txBody>
          <a:bodyPr wrap="square" rtlCol="0">
            <a:spAutoFit/>
          </a:bodyPr>
          <a:lstStyle/>
          <a:p>
            <a:pPr marL="285750" indent="-285750" algn="just" rtl="1">
              <a:lnSpc>
                <a:spcPts val="2560"/>
              </a:lnSpc>
              <a:spcAft>
                <a:spcPts val="1800"/>
              </a:spcAft>
              <a:buFont typeface="Arial" panose="020B0604020202020204" pitchFamily="34" charset="0"/>
              <a:buChar char="•"/>
            </a:pPr>
            <a:r>
              <a:rPr lang="ar-SA" sz="1600" dirty="0">
                <a:latin typeface="Alexandria Light" pitchFamily="2" charset="-78"/>
                <a:cs typeface="Alexandria Light" pitchFamily="2" charset="-78"/>
              </a:rPr>
              <a:t>تقويم الأداء: أسلوب يساعد على معرفة أوجه القصور في أداء المدرسين عن طريق مقارنة أداء المدرس في مهارة معينة بالأداء المطلوب القيام به، ومن ثم تحديد أوجه القصور لديه.</a:t>
            </a:r>
          </a:p>
          <a:p>
            <a:pPr marL="285750" indent="-285750" algn="just" rtl="1">
              <a:lnSpc>
                <a:spcPts val="2560"/>
              </a:lnSpc>
              <a:spcAft>
                <a:spcPts val="1800"/>
              </a:spcAft>
              <a:buFont typeface="Arial" panose="020B0604020202020204" pitchFamily="34" charset="0"/>
              <a:buChar char="•"/>
            </a:pPr>
            <a:r>
              <a:rPr lang="ar-SA" sz="1600" dirty="0">
                <a:latin typeface="Alexandria Light" pitchFamily="2" charset="-78"/>
                <a:cs typeface="Alexandria Light" pitchFamily="2" charset="-78"/>
              </a:rPr>
              <a:t>تحليل العمل: عملية يتم من خلالها توصيف عمل ما بحيث تظهر الأدوار والمهام التي يجب </a:t>
            </a:r>
            <a:r>
              <a:rPr lang="ar-SA" sz="1800" dirty="0">
                <a:effectLst/>
                <a:ea typeface="Calibri" panose="020F0502020204030204" pitchFamily="34" charset="0"/>
                <a:cs typeface="Alexandria Light" pitchFamily="2" charset="-78"/>
              </a:rPr>
              <a:t>القيام بها، أو يجب</a:t>
            </a:r>
            <a:r>
              <a:rPr lang="ar-SA" sz="1600" dirty="0">
                <a:latin typeface="Alexandria Light" pitchFamily="2" charset="-78"/>
                <a:cs typeface="Alexandria Light" pitchFamily="2" charset="-78"/>
              </a:rPr>
              <a:t> أن يقوم بها كل من يريد الالتحاق بمهنة ما، ويعتمد ذلك معياراً للتقويم القبلي، وعند تقويم الأداء أثناء الخدمة. (</a:t>
            </a:r>
            <a:r>
              <a:rPr lang="ar-SA" sz="1600" dirty="0" err="1">
                <a:latin typeface="Alexandria Light" pitchFamily="2" charset="-78"/>
                <a:cs typeface="Alexandria Light" pitchFamily="2" charset="-78"/>
              </a:rPr>
              <a:t>الهشامي</a:t>
            </a:r>
            <a:r>
              <a:rPr lang="ar-SA" sz="1600" dirty="0">
                <a:latin typeface="Alexandria Light" pitchFamily="2" charset="-78"/>
                <a:cs typeface="Alexandria Light" pitchFamily="2" charset="-78"/>
              </a:rPr>
              <a:t>، 2003)</a:t>
            </a:r>
          </a:p>
          <a:p>
            <a:pPr algn="just" rtl="1">
              <a:lnSpc>
                <a:spcPts val="2560"/>
              </a:lnSpc>
              <a:spcAft>
                <a:spcPts val="1800"/>
              </a:spcAft>
            </a:pPr>
            <a:r>
              <a:rPr lang="ar-SA" sz="1600" dirty="0">
                <a:latin typeface="Alexandria Light" pitchFamily="2" charset="-78"/>
                <a:cs typeface="Alexandria Light"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latin typeface="Alexandria Medium" pitchFamily="2" charset="-78"/>
                <a:cs typeface="Alexandria Medium" pitchFamily="2" charset="-78"/>
              </a:rPr>
              <a:t>أساليب تحديد الاحتياجات التدريبية </a:t>
            </a:r>
            <a:endParaRPr lang="en-US" sz="1400" dirty="0">
              <a:effectLst/>
              <a:latin typeface="Alexandria Medium" pitchFamily="2" charset="-78"/>
              <a:ea typeface="Calibri" panose="020F0502020204030204" pitchFamily="34" charset="0"/>
              <a:cs typeface="Alexandria Medium" pitchFamily="2" charset="-78"/>
            </a:endParaRPr>
          </a:p>
        </p:txBody>
      </p:sp>
      <p:sp>
        <p:nvSpPr>
          <p:cNvPr id="8" name="TextBox 10">
            <a:extLst>
              <a:ext uri="{FF2B5EF4-FFF2-40B4-BE49-F238E27FC236}">
                <a16:creationId xmlns:a16="http://schemas.microsoft.com/office/drawing/2014/main" id="{B0825B6B-37B8-4B11-B703-B02D7F9D84BD}"/>
              </a:ext>
            </a:extLst>
          </p:cNvPr>
          <p:cNvSpPr txBox="1"/>
          <p:nvPr/>
        </p:nvSpPr>
        <p:spPr>
          <a:xfrm>
            <a:off x="4857749" y="4698726"/>
            <a:ext cx="5177765"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والسؤال ما أهمية  </a:t>
            </a:r>
            <a:r>
              <a:rPr lang="ar-SA" sz="1600" dirty="0">
                <a:latin typeface="Alexandria Medium" pitchFamily="2" charset="-78"/>
                <a:cs typeface="Alexandria Medium" pitchFamily="2" charset="-78"/>
              </a:rPr>
              <a:t>النمو المهني للمعلم</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a:t>
            </a:r>
          </a:p>
        </p:txBody>
      </p:sp>
      <p:grpSp>
        <p:nvGrpSpPr>
          <p:cNvPr id="10" name="Google Shape;8384;p58">
            <a:extLst>
              <a:ext uri="{FF2B5EF4-FFF2-40B4-BE49-F238E27FC236}">
                <a16:creationId xmlns:a16="http://schemas.microsoft.com/office/drawing/2014/main" id="{B1A38DB8-6140-47BD-BB06-1BFEE4C2EDB9}"/>
              </a:ext>
            </a:extLst>
          </p:cNvPr>
          <p:cNvGrpSpPr/>
          <p:nvPr/>
        </p:nvGrpSpPr>
        <p:grpSpPr>
          <a:xfrm>
            <a:off x="3440430" y="4617720"/>
            <a:ext cx="786943" cy="597886"/>
            <a:chOff x="683125" y="1955275"/>
            <a:chExt cx="299325" cy="294600"/>
          </a:xfrm>
        </p:grpSpPr>
        <p:sp>
          <p:nvSpPr>
            <p:cNvPr id="11" name="Google Shape;8385;p58">
              <a:extLst>
                <a:ext uri="{FF2B5EF4-FFF2-40B4-BE49-F238E27FC236}">
                  <a16:creationId xmlns:a16="http://schemas.microsoft.com/office/drawing/2014/main" id="{D6425CAB-DFC8-4BB4-8184-CC264B19ED69}"/>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386;p58">
              <a:extLst>
                <a:ext uri="{FF2B5EF4-FFF2-40B4-BE49-F238E27FC236}">
                  <a16:creationId xmlns:a16="http://schemas.microsoft.com/office/drawing/2014/main" id="{8D765886-968F-44B4-982F-68A591EA7BD3}"/>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387;p58">
              <a:extLst>
                <a:ext uri="{FF2B5EF4-FFF2-40B4-BE49-F238E27FC236}">
                  <a16:creationId xmlns:a16="http://schemas.microsoft.com/office/drawing/2014/main" id="{6FFEFFC2-4C2C-452F-A403-5D9F835E1D2E}"/>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4" name="Google Shape;8388;p58">
              <a:extLst>
                <a:ext uri="{FF2B5EF4-FFF2-40B4-BE49-F238E27FC236}">
                  <a16:creationId xmlns:a16="http://schemas.microsoft.com/office/drawing/2014/main" id="{2AA7C4E2-7ED0-4BA0-B8BF-B0676D9BD67B}"/>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367218116"/>
      </p:ext>
    </p:extLst>
  </p:cSld>
  <p:clrMapOvr>
    <a:masterClrMapping/>
  </p:clrMapOvr>
  <mc:AlternateContent xmlns:mc="http://schemas.openxmlformats.org/markup-compatibility/2006">
    <mc:Choice xmlns:p14="http://schemas.microsoft.com/office/powerpoint/2010/main" Requires="p14">
      <p:transition p14:dur="10" advTm="153052"/>
    </mc:Choice>
    <mc:Fallback>
      <p:transition advTm="15305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620" y="13649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D468D0F-7512-4A71-A495-844AE56C1509}"/>
              </a:ext>
            </a:extLst>
          </p:cNvPr>
          <p:cNvSpPr txBox="1"/>
          <p:nvPr/>
        </p:nvSpPr>
        <p:spPr>
          <a:xfrm>
            <a:off x="1127127" y="1552575"/>
            <a:ext cx="9937746" cy="4108817"/>
          </a:xfrm>
          <a:prstGeom prst="rect">
            <a:avLst/>
          </a:prstGeom>
          <a:noFill/>
        </p:spPr>
        <p:txBody>
          <a:bodyPr wrap="square">
            <a:spAutoFit/>
          </a:bodyPr>
          <a:lstStyle/>
          <a:p>
            <a:pPr algn="just" rtl="1">
              <a:lnSpc>
                <a:spcPts val="2320"/>
              </a:lnSpc>
              <a:spcAft>
                <a:spcPts val="1800"/>
              </a:spcAft>
            </a:pPr>
            <a:r>
              <a:rPr lang="ar-SA" sz="1600" dirty="0">
                <a:latin typeface="Alexandria Light" pitchFamily="2" charset="-78"/>
                <a:cs typeface="Alexandria Light" pitchFamily="2" charset="-78"/>
              </a:rPr>
              <a:t>     </a:t>
            </a:r>
            <a:r>
              <a:rPr lang="ar-SA" sz="1600" i="0" u="none" strike="noStrike" baseline="0" dirty="0">
                <a:latin typeface="Alexandria Light" pitchFamily="2" charset="-78"/>
                <a:cs typeface="Alexandria Light" pitchFamily="2" charset="-78"/>
              </a:rPr>
              <a:t>تتمثل أهمية النمو </a:t>
            </a:r>
            <a:r>
              <a:rPr lang="ar-SA" sz="1600" dirty="0">
                <a:latin typeface="Alexandria Light" pitchFamily="2" charset="-78"/>
                <a:cs typeface="Alexandria Light" pitchFamily="2" charset="-78"/>
              </a:rPr>
              <a:t>ا</a:t>
            </a:r>
            <a:r>
              <a:rPr lang="ar-SA" sz="1600" i="0" u="none" strike="noStrike" baseline="0" dirty="0">
                <a:latin typeface="Alexandria Light" pitchFamily="2" charset="-78"/>
                <a:cs typeface="Alexandria Light" pitchFamily="2" charset="-78"/>
              </a:rPr>
              <a:t>لمهني، في أنه:</a:t>
            </a:r>
            <a:endParaRPr lang="ar-SA" sz="1600" dirty="0">
              <a:latin typeface="Alexandria Light" pitchFamily="2" charset="-78"/>
              <a:cs typeface="Alexandria Light" pitchFamily="2" charset="-78"/>
            </a:endParaRP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 يكسب المتدربين معارف ومهارات واتجاهات ذات علاقة مباشرة بالعمل مما يطور أدوارهم .</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ينمي لدى الفرد المرونة والقدرة على التكيف في حياته العملية.</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يركز على تحسين الأداء الحالي والمستقبلي للأفراد والجماعات، ويقوم على مبدأ التعلم مدى الحياة.</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يسهم في تقليل النفقات؛ إذ إن امتلاك المهارات والكفاءات يؤدي إلى تقليل نسبة الأخطاء في أثناء أداء العمل.</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يواكب التغييرات والتطورات التي يشهدها الحقل التربوي مثل ازدياد سرعة تطوير المعرفة واتساعها، والتقدم التكنولوجي، والتطور في مجال أساليب التقويم، وهذا الأمر يلزم المعلمين بمتابعة التطورات الحديثة.</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 تكوين فلسفة عصرية، تنبع من فهم المعلم لطبيعة التلميذ وحاجاته، وفهمه لطبيعة المجتمع</a:t>
            </a:r>
            <a:r>
              <a:rPr lang="ar-SA" sz="1600" dirty="0">
                <a:latin typeface="Alexandria Light" pitchFamily="2" charset="-78"/>
                <a:cs typeface="Alexandria Light" pitchFamily="2" charset="-78"/>
              </a:rPr>
              <a:t> </a:t>
            </a:r>
            <a:r>
              <a:rPr lang="ar-SA" sz="1600" i="0" u="none" strike="noStrike" baseline="0" dirty="0">
                <a:latin typeface="Alexandria Light" pitchFamily="2" charset="-78"/>
                <a:cs typeface="Alexandria Light" pitchFamily="2" charset="-78"/>
              </a:rPr>
              <a:t>وحاجاته، وطبيعة البيئة المحلية وحاجاتها أيضاً. (الغامدي، 2013)</a:t>
            </a:r>
            <a:endParaRPr lang="ar-SA" sz="1600" dirty="0">
              <a:latin typeface="Alexandria Light" pitchFamily="2" charset="-78"/>
              <a:cs typeface="Alexandria Light" pitchFamily="2" charset="-78"/>
            </a:endParaRPr>
          </a:p>
        </p:txBody>
      </p:sp>
      <p:sp>
        <p:nvSpPr>
          <p:cNvPr id="11" name="مربع نص 10">
            <a:extLst>
              <a:ext uri="{FF2B5EF4-FFF2-40B4-BE49-F238E27FC236}">
                <a16:creationId xmlns:a16="http://schemas.microsoft.com/office/drawing/2014/main" id="{2CE0C1CA-1E2F-4A21-B6FC-DB25259584F1}"/>
              </a:ext>
            </a:extLst>
          </p:cNvPr>
          <p:cNvSpPr txBox="1"/>
          <p:nvPr/>
        </p:nvSpPr>
        <p:spPr>
          <a:xfrm>
            <a:off x="2759453" y="918864"/>
            <a:ext cx="6097904" cy="369332"/>
          </a:xfrm>
          <a:prstGeom prst="rect">
            <a:avLst/>
          </a:prstGeom>
          <a:noFill/>
        </p:spPr>
        <p:txBody>
          <a:bodyPr wrap="square">
            <a:spAutoFit/>
          </a:bodyPr>
          <a:lstStyle/>
          <a:p>
            <a:pPr algn="ctr"/>
            <a:r>
              <a:rPr lang="ar-SA" sz="1800" i="0" u="none" strike="noStrike" baseline="0" dirty="0">
                <a:latin typeface="Alexandria Medium" pitchFamily="2" charset="-78"/>
                <a:cs typeface="Alexandria Medium" pitchFamily="2" charset="-78"/>
              </a:rPr>
              <a:t>أهمية النمو المهني</a:t>
            </a:r>
            <a:endParaRPr lang="ar-SA" dirty="0">
              <a:latin typeface="Alexandria Medium" pitchFamily="2" charset="-78"/>
              <a:cs typeface="Alexandria Medium" pitchFamily="2" charset="-78"/>
            </a:endParaRPr>
          </a:p>
        </p:txBody>
      </p:sp>
      <p:grpSp>
        <p:nvGrpSpPr>
          <p:cNvPr id="12" name="Google Shape;5384;p51">
            <a:extLst>
              <a:ext uri="{FF2B5EF4-FFF2-40B4-BE49-F238E27FC236}">
                <a16:creationId xmlns:a16="http://schemas.microsoft.com/office/drawing/2014/main" id="{BAD4BF03-3DD0-4840-910F-4F9912C731D5}"/>
              </a:ext>
            </a:extLst>
          </p:cNvPr>
          <p:cNvGrpSpPr/>
          <p:nvPr/>
        </p:nvGrpSpPr>
        <p:grpSpPr>
          <a:xfrm>
            <a:off x="1422732" y="2530929"/>
            <a:ext cx="443607" cy="441469"/>
            <a:chOff x="-49786250" y="2316650"/>
            <a:chExt cx="300900" cy="299450"/>
          </a:xfrm>
          <a:solidFill>
            <a:schemeClr val="accent4"/>
          </a:solidFill>
        </p:grpSpPr>
        <p:sp>
          <p:nvSpPr>
            <p:cNvPr id="13" name="Google Shape;5385;p51">
              <a:extLst>
                <a:ext uri="{FF2B5EF4-FFF2-40B4-BE49-F238E27FC236}">
                  <a16:creationId xmlns:a16="http://schemas.microsoft.com/office/drawing/2014/main" id="{B17DAEA6-F8D7-4594-9519-45571CE35C56}"/>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dirty="0">
                <a:solidFill>
                  <a:schemeClr val="accent2"/>
                </a:solidFill>
              </a:endParaRPr>
            </a:p>
          </p:txBody>
        </p:sp>
        <p:sp>
          <p:nvSpPr>
            <p:cNvPr id="14" name="Google Shape;5386;p51">
              <a:extLst>
                <a:ext uri="{FF2B5EF4-FFF2-40B4-BE49-F238E27FC236}">
                  <a16:creationId xmlns:a16="http://schemas.microsoft.com/office/drawing/2014/main" id="{5A54A503-6878-47B1-AA26-50EE844C46F3}"/>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87;p51">
              <a:extLst>
                <a:ext uri="{FF2B5EF4-FFF2-40B4-BE49-F238E27FC236}">
                  <a16:creationId xmlns:a16="http://schemas.microsoft.com/office/drawing/2014/main" id="{82429555-4A38-4D41-9F3C-7FF7626C4AD8}"/>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88;p51">
              <a:extLst>
                <a:ext uri="{FF2B5EF4-FFF2-40B4-BE49-F238E27FC236}">
                  <a16:creationId xmlns:a16="http://schemas.microsoft.com/office/drawing/2014/main" id="{22D98A12-588D-47A1-B3F2-2826776D3E8B}"/>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7" name="Google Shape;5389;p51">
              <a:extLst>
                <a:ext uri="{FF2B5EF4-FFF2-40B4-BE49-F238E27FC236}">
                  <a16:creationId xmlns:a16="http://schemas.microsoft.com/office/drawing/2014/main" id="{2C463264-CD75-4F9F-82B3-2FA47C298659}"/>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8" name="Google Shape;5390;p51">
              <a:extLst>
                <a:ext uri="{FF2B5EF4-FFF2-40B4-BE49-F238E27FC236}">
                  <a16:creationId xmlns:a16="http://schemas.microsoft.com/office/drawing/2014/main" id="{0C264816-4813-4B7D-BFB9-E096006DEE46}"/>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9" name="Google Shape;5391;p51">
              <a:extLst>
                <a:ext uri="{FF2B5EF4-FFF2-40B4-BE49-F238E27FC236}">
                  <a16:creationId xmlns:a16="http://schemas.microsoft.com/office/drawing/2014/main" id="{569A8B39-074D-421F-8520-FCCA672C4180}"/>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spTree>
    <p:extLst>
      <p:ext uri="{BB962C8B-B14F-4D97-AF65-F5344CB8AC3E}">
        <p14:creationId xmlns:p14="http://schemas.microsoft.com/office/powerpoint/2010/main" val="239741833"/>
      </p:ext>
    </p:extLst>
  </p:cSld>
  <p:clrMapOvr>
    <a:masterClrMapping/>
  </p:clrMapOvr>
  <mc:AlternateContent xmlns:mc="http://schemas.openxmlformats.org/markup-compatibility/2006">
    <mc:Choice xmlns:p14="http://schemas.microsoft.com/office/powerpoint/2010/main" Requires="p14">
      <p:transition p14:dur="10" advTm="226194"/>
    </mc:Choice>
    <mc:Fallback>
      <p:transition advTm="22619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7587"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buFont typeface="+mj-lt"/>
              <a:buAutoNum type="arabicPeriod"/>
            </a:pPr>
            <a:endParaRPr lang="ar-SA" b="0" i="0" dirty="0">
              <a:solidFill>
                <a:srgbClr val="212529"/>
              </a:solidFill>
              <a:effectLst/>
              <a:latin typeface="TheSan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مربع نص 10">
            <a:extLst>
              <a:ext uri="{FF2B5EF4-FFF2-40B4-BE49-F238E27FC236}">
                <a16:creationId xmlns:a16="http://schemas.microsoft.com/office/drawing/2014/main" id="{F9229ADF-A5AC-4E55-9309-4140E2C90C54}"/>
              </a:ext>
            </a:extLst>
          </p:cNvPr>
          <p:cNvSpPr txBox="1"/>
          <p:nvPr/>
        </p:nvSpPr>
        <p:spPr>
          <a:xfrm>
            <a:off x="2448908" y="991828"/>
            <a:ext cx="6097904" cy="369332"/>
          </a:xfrm>
          <a:prstGeom prst="rect">
            <a:avLst/>
          </a:prstGeom>
          <a:noFill/>
        </p:spPr>
        <p:txBody>
          <a:bodyPr wrap="square">
            <a:spAutoFit/>
          </a:bodyPr>
          <a:lstStyle/>
          <a:p>
            <a:pPr algn="ctr"/>
            <a:r>
              <a:rPr lang="ar-SY" sz="1800" b="1" dirty="0">
                <a:effectLst/>
                <a:latin typeface="Alexandria Medium" pitchFamily="2" charset="-78"/>
                <a:ea typeface="Calibri" panose="020F0502020204030204" pitchFamily="34" charset="0"/>
                <a:cs typeface="Alexandria Medium" pitchFamily="2" charset="-78"/>
              </a:rPr>
              <a:t>أهمية النمو المهني </a:t>
            </a:r>
            <a:endParaRPr lang="ar-SA" dirty="0">
              <a:latin typeface="Alexandria Medium" pitchFamily="2" charset="-78"/>
              <a:cs typeface="Alexandria Medium" pitchFamily="2" charset="-78"/>
            </a:endParaRPr>
          </a:p>
        </p:txBody>
      </p:sp>
      <p:sp>
        <p:nvSpPr>
          <p:cNvPr id="3" name="مربع نص 2">
            <a:extLst>
              <a:ext uri="{FF2B5EF4-FFF2-40B4-BE49-F238E27FC236}">
                <a16:creationId xmlns:a16="http://schemas.microsoft.com/office/drawing/2014/main" id="{702A8A1B-F5D1-47FE-A258-AC534B4413C6}"/>
              </a:ext>
            </a:extLst>
          </p:cNvPr>
          <p:cNvSpPr txBox="1"/>
          <p:nvPr/>
        </p:nvSpPr>
        <p:spPr>
          <a:xfrm>
            <a:off x="777240" y="1649616"/>
            <a:ext cx="10224119" cy="3595856"/>
          </a:xfrm>
          <a:prstGeom prst="rect">
            <a:avLst/>
          </a:prstGeom>
          <a:noFill/>
        </p:spPr>
        <p:txBody>
          <a:bodyPr wrap="square" rtlCol="1">
            <a:spAutoFit/>
          </a:bodyPr>
          <a:lstStyle/>
          <a:p>
            <a:pPr marL="285750" indent="-285750" algn="just" rtl="1">
              <a:lnSpc>
                <a:spcPts val="2960"/>
              </a:lnSpc>
              <a:spcAft>
                <a:spcPts val="1800"/>
              </a:spcAft>
              <a:buFont typeface="Arial" panose="020B0604020202020204" pitchFamily="34" charset="0"/>
              <a:buChar char="•"/>
            </a:pPr>
            <a:r>
              <a:rPr lang="ar-SA" sz="1600" b="0" i="0" dirty="0">
                <a:solidFill>
                  <a:srgbClr val="212529"/>
                </a:solidFill>
                <a:effectLst/>
                <a:latin typeface="Alexandria Light" pitchFamily="2" charset="-78"/>
                <a:cs typeface="Alexandria Light" pitchFamily="2" charset="-78"/>
              </a:rPr>
              <a:t> تجديد معلومات المعلمين وإلمامهم بالتقنيات الحديثة </a:t>
            </a:r>
            <a:r>
              <a:rPr lang="ar-SA" sz="1600" b="0" i="0" dirty="0" err="1">
                <a:solidFill>
                  <a:srgbClr val="212529"/>
                </a:solidFill>
                <a:effectLst/>
                <a:latin typeface="Alexandria Light" pitchFamily="2" charset="-78"/>
                <a:cs typeface="Alexandria Light" pitchFamily="2" charset="-78"/>
              </a:rPr>
              <a:t>فى</a:t>
            </a:r>
            <a:r>
              <a:rPr lang="ar-SA" sz="1600" b="0" i="0" dirty="0">
                <a:solidFill>
                  <a:srgbClr val="212529"/>
                </a:solidFill>
                <a:effectLst/>
                <a:latin typeface="Alexandria Light" pitchFamily="2" charset="-78"/>
                <a:cs typeface="Alexandria Light" pitchFamily="2" charset="-78"/>
              </a:rPr>
              <a:t> التعليم والتدريس. </a:t>
            </a:r>
          </a:p>
          <a:p>
            <a:pPr marL="285750" indent="-285750" algn="just" rtl="1">
              <a:lnSpc>
                <a:spcPts val="2960"/>
              </a:lnSpc>
              <a:spcAft>
                <a:spcPts val="1800"/>
              </a:spcAft>
              <a:buFont typeface="Arial" panose="020B0604020202020204" pitchFamily="34" charset="0"/>
              <a:buChar char="•"/>
            </a:pPr>
            <a:r>
              <a:rPr lang="ar-SA" sz="1600" dirty="0">
                <a:solidFill>
                  <a:srgbClr val="212529"/>
                </a:solidFill>
                <a:latin typeface="Alexandria Light" pitchFamily="2" charset="-78"/>
                <a:cs typeface="Alexandria Light" pitchFamily="2" charset="-78"/>
              </a:rPr>
              <a:t> </a:t>
            </a:r>
            <a:r>
              <a:rPr lang="ar-SA" sz="1600" b="0" i="0" dirty="0">
                <a:solidFill>
                  <a:srgbClr val="212529"/>
                </a:solidFill>
                <a:effectLst/>
                <a:latin typeface="Alexandria Light" pitchFamily="2" charset="-78"/>
                <a:cs typeface="Alexandria Light" pitchFamily="2" charset="-78"/>
              </a:rPr>
              <a:t>الحفاظ على النمو المستمر للمعلمين ورفع مستوى الأداء المهني لهم وتعزيز مهارتهم التعليمية ورفع مستوى مقدرتهم على الإبداع والتطور.</a:t>
            </a:r>
          </a:p>
          <a:p>
            <a:pPr marL="285750" indent="-285750" algn="just" rtl="1">
              <a:lnSpc>
                <a:spcPts val="2960"/>
              </a:lnSpc>
              <a:spcAft>
                <a:spcPts val="1800"/>
              </a:spcAft>
              <a:buFont typeface="Arial" panose="020B0604020202020204" pitchFamily="34" charset="0"/>
              <a:buChar char="•"/>
            </a:pPr>
            <a:r>
              <a:rPr lang="ar-SA" sz="1600" b="0" i="0" dirty="0">
                <a:solidFill>
                  <a:srgbClr val="212529"/>
                </a:solidFill>
                <a:effectLst/>
                <a:latin typeface="Alexandria Light" pitchFamily="2" charset="-78"/>
                <a:cs typeface="Alexandria Light" pitchFamily="2" charset="-78"/>
              </a:rPr>
              <a:t> الاهتمام بالأساسيات المهنية من خلال رفع فاعلية المعلم ورفع كفايته الإنتاجية.</a:t>
            </a:r>
          </a:p>
          <a:p>
            <a:pPr marL="285750" indent="-285750" algn="just" rtl="1">
              <a:lnSpc>
                <a:spcPts val="2960"/>
              </a:lnSpc>
              <a:spcAft>
                <a:spcPts val="1800"/>
              </a:spcAft>
              <a:buFont typeface="Arial" panose="020B0604020202020204" pitchFamily="34" charset="0"/>
              <a:buChar char="•"/>
            </a:pPr>
            <a:r>
              <a:rPr lang="ar-SA" sz="1600" b="0" i="0" dirty="0">
                <a:solidFill>
                  <a:srgbClr val="212529"/>
                </a:solidFill>
                <a:effectLst/>
                <a:latin typeface="Alexandria Light" pitchFamily="2" charset="-78"/>
                <a:cs typeface="Alexandria Light" pitchFamily="2" charset="-78"/>
              </a:rPr>
              <a:t> الاطلاع على أحدث النظريات </a:t>
            </a:r>
            <a:r>
              <a:rPr lang="ar-SA" sz="1600" b="0" i="0" dirty="0" err="1">
                <a:solidFill>
                  <a:srgbClr val="212529"/>
                </a:solidFill>
                <a:effectLst/>
                <a:latin typeface="Alexandria Light" pitchFamily="2" charset="-78"/>
                <a:cs typeface="Alexandria Light" pitchFamily="2" charset="-78"/>
              </a:rPr>
              <a:t>فى</a:t>
            </a:r>
            <a:r>
              <a:rPr lang="ar-SA" sz="1600" b="0" i="0" dirty="0">
                <a:solidFill>
                  <a:srgbClr val="212529"/>
                </a:solidFill>
                <a:effectLst/>
                <a:latin typeface="Alexandria Light" pitchFamily="2" charset="-78"/>
                <a:cs typeface="Alexandria Light" pitchFamily="2" charset="-78"/>
              </a:rPr>
              <a:t> التدريس، وأحدث التقنيات المستخدمة </a:t>
            </a:r>
            <a:r>
              <a:rPr lang="ar-SA" sz="1600" b="0" i="0" dirty="0" err="1">
                <a:solidFill>
                  <a:srgbClr val="212529"/>
                </a:solidFill>
                <a:effectLst/>
                <a:latin typeface="Alexandria Light" pitchFamily="2" charset="-78"/>
                <a:cs typeface="Alexandria Light" pitchFamily="2" charset="-78"/>
              </a:rPr>
              <a:t>فى</a:t>
            </a:r>
            <a:r>
              <a:rPr lang="ar-SA" sz="1600" b="0" i="0" dirty="0">
                <a:solidFill>
                  <a:srgbClr val="212529"/>
                </a:solidFill>
                <a:effectLst/>
                <a:latin typeface="Alexandria Light" pitchFamily="2" charset="-78"/>
                <a:cs typeface="Alexandria Light" pitchFamily="2" charset="-78"/>
              </a:rPr>
              <a:t> التدريس مثل استخدام الأنماط الجديدة كالتعليم المبرمج والتعليم الذاتي.</a:t>
            </a:r>
          </a:p>
          <a:p>
            <a:pPr algn="just" rtl="1">
              <a:lnSpc>
                <a:spcPts val="2260"/>
              </a:lnSpc>
              <a:spcAft>
                <a:spcPts val="1200"/>
              </a:spcAft>
            </a:pPr>
            <a:endParaRPr lang="ar-SA" b="0" i="0" dirty="0">
              <a:solidFill>
                <a:srgbClr val="212529"/>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702011724"/>
      </p:ext>
    </p:extLst>
  </p:cSld>
  <p:clrMapOvr>
    <a:masterClrMapping/>
  </p:clrMapOvr>
  <mc:AlternateContent xmlns:mc="http://schemas.openxmlformats.org/markup-compatibility/2006">
    <mc:Choice xmlns:p14="http://schemas.microsoft.com/office/powerpoint/2010/main" Requires="p14">
      <p:transition p14:dur="10" advTm="140420"/>
    </mc:Choice>
    <mc:Fallback>
      <p:transition advTm="14042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7587"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buFont typeface="+mj-lt"/>
              <a:buAutoNum type="arabicPeriod"/>
            </a:pPr>
            <a:endParaRPr lang="ar-SA" b="0" i="0" dirty="0">
              <a:solidFill>
                <a:srgbClr val="212529"/>
              </a:solidFill>
              <a:effectLst/>
              <a:latin typeface="TheSan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E12FC1DB-7959-429F-87B7-E1A2B4FA3FB3}"/>
              </a:ext>
            </a:extLst>
          </p:cNvPr>
          <p:cNvSpPr txBox="1"/>
          <p:nvPr/>
        </p:nvSpPr>
        <p:spPr>
          <a:xfrm>
            <a:off x="2232213" y="4956775"/>
            <a:ext cx="8599208" cy="41190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والسؤال هنا ما مبررات الاهتمام ب</a:t>
            </a:r>
            <a:r>
              <a:rPr lang="ar-SA" sz="1600" dirty="0">
                <a:latin typeface="Alexandria Medium" pitchFamily="2" charset="-78"/>
                <a:cs typeface="Alexandria Medium" pitchFamily="2" charset="-78"/>
              </a:rPr>
              <a:t>النمو المهني للمعلم في استخدام تكنولوجيا التعليم </a:t>
            </a:r>
            <a:r>
              <a:rPr kumimoji="0" lang="ar-SA" sz="28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a:t>
            </a:r>
            <a:endPar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endParaRPr>
          </a:p>
        </p:txBody>
      </p:sp>
      <p:sp>
        <p:nvSpPr>
          <p:cNvPr id="11" name="مربع نص 10">
            <a:extLst>
              <a:ext uri="{FF2B5EF4-FFF2-40B4-BE49-F238E27FC236}">
                <a16:creationId xmlns:a16="http://schemas.microsoft.com/office/drawing/2014/main" id="{F9229ADF-A5AC-4E55-9309-4140E2C90C54}"/>
              </a:ext>
            </a:extLst>
          </p:cNvPr>
          <p:cNvSpPr txBox="1"/>
          <p:nvPr/>
        </p:nvSpPr>
        <p:spPr>
          <a:xfrm>
            <a:off x="2448908" y="991828"/>
            <a:ext cx="6097904" cy="369332"/>
          </a:xfrm>
          <a:prstGeom prst="rect">
            <a:avLst/>
          </a:prstGeom>
          <a:noFill/>
        </p:spPr>
        <p:txBody>
          <a:bodyPr wrap="square">
            <a:spAutoFit/>
          </a:bodyPr>
          <a:lstStyle/>
          <a:p>
            <a:pPr algn="ctr"/>
            <a:r>
              <a:rPr lang="ar-SY" sz="1800" b="1" dirty="0">
                <a:effectLst/>
                <a:latin typeface="Alexandria Medium" pitchFamily="2" charset="-78"/>
                <a:ea typeface="Calibri" panose="020F0502020204030204" pitchFamily="34" charset="0"/>
                <a:cs typeface="Alexandria Medium" pitchFamily="2" charset="-78"/>
              </a:rPr>
              <a:t>أهمية النمو المهني </a:t>
            </a:r>
            <a:endParaRPr lang="ar-SA" dirty="0">
              <a:latin typeface="Alexandria Medium" pitchFamily="2" charset="-78"/>
              <a:cs typeface="Alexandria Medium" pitchFamily="2" charset="-78"/>
            </a:endParaRPr>
          </a:p>
        </p:txBody>
      </p:sp>
      <p:sp>
        <p:nvSpPr>
          <p:cNvPr id="3" name="مربع نص 2">
            <a:extLst>
              <a:ext uri="{FF2B5EF4-FFF2-40B4-BE49-F238E27FC236}">
                <a16:creationId xmlns:a16="http://schemas.microsoft.com/office/drawing/2014/main" id="{702A8A1B-F5D1-47FE-A258-AC534B4413C6}"/>
              </a:ext>
            </a:extLst>
          </p:cNvPr>
          <p:cNvSpPr txBox="1"/>
          <p:nvPr/>
        </p:nvSpPr>
        <p:spPr>
          <a:xfrm>
            <a:off x="901693" y="2255720"/>
            <a:ext cx="10224119" cy="2053767"/>
          </a:xfrm>
          <a:prstGeom prst="rect">
            <a:avLst/>
          </a:prstGeom>
          <a:noFill/>
        </p:spPr>
        <p:txBody>
          <a:bodyPr wrap="square" rtlCol="1">
            <a:spAutoFit/>
          </a:bodyPr>
          <a:lstStyle/>
          <a:p>
            <a:pPr marL="285750" indent="-285750" algn="just" rtl="1">
              <a:lnSpc>
                <a:spcPts val="2960"/>
              </a:lnSpc>
              <a:spcAft>
                <a:spcPts val="1800"/>
              </a:spcAft>
              <a:buFont typeface="Arial" panose="020B0604020202020204" pitchFamily="34" charset="0"/>
              <a:buChar char="•"/>
            </a:pPr>
            <a:r>
              <a:rPr lang="ar-SA" sz="1600" b="0" i="0" dirty="0">
                <a:solidFill>
                  <a:srgbClr val="212529"/>
                </a:solidFill>
                <a:effectLst/>
                <a:latin typeface="Alexandria Light" pitchFamily="2" charset="-78"/>
                <a:cs typeface="Alexandria Light" pitchFamily="2" charset="-78"/>
              </a:rPr>
              <a:t>الاهتمام بإعداد المعلم قبل البدء </a:t>
            </a:r>
            <a:r>
              <a:rPr lang="ar-SA" sz="1600" b="0" i="0" dirty="0" err="1">
                <a:solidFill>
                  <a:srgbClr val="212529"/>
                </a:solidFill>
                <a:effectLst/>
                <a:latin typeface="Alexandria Light" pitchFamily="2" charset="-78"/>
                <a:cs typeface="Alexandria Light" pitchFamily="2" charset="-78"/>
              </a:rPr>
              <a:t>فى</a:t>
            </a:r>
            <a:r>
              <a:rPr lang="ar-SA" sz="1600" b="0" i="0" dirty="0">
                <a:solidFill>
                  <a:srgbClr val="212529"/>
                </a:solidFill>
                <a:effectLst/>
                <a:latin typeface="Alexandria Light" pitchFamily="2" charset="-78"/>
                <a:cs typeface="Alexandria Light" pitchFamily="2" charset="-78"/>
              </a:rPr>
              <a:t> المهنة كمعلم وتعريفه بدور المعلم وواجباته.</a:t>
            </a:r>
          </a:p>
          <a:p>
            <a:pPr marL="285750" indent="-285750" algn="just" rtl="1">
              <a:lnSpc>
                <a:spcPts val="2960"/>
              </a:lnSpc>
              <a:spcAft>
                <a:spcPts val="1800"/>
              </a:spcAft>
              <a:buFont typeface="Arial" panose="020B0604020202020204" pitchFamily="34" charset="0"/>
              <a:buChar char="•"/>
            </a:pPr>
            <a:r>
              <a:rPr lang="ar-SA" sz="1600" b="0" i="0" dirty="0">
                <a:solidFill>
                  <a:srgbClr val="212529"/>
                </a:solidFill>
                <a:effectLst/>
                <a:latin typeface="Alexandria Light" pitchFamily="2" charset="-78"/>
                <a:cs typeface="Alexandria Light" pitchFamily="2" charset="-78"/>
              </a:rPr>
              <a:t> زيادة كفاءة المعلم </a:t>
            </a:r>
            <a:r>
              <a:rPr lang="ar-SA" sz="1600" b="0" i="0" dirty="0" err="1">
                <a:solidFill>
                  <a:srgbClr val="212529"/>
                </a:solidFill>
                <a:effectLst/>
                <a:latin typeface="Alexandria Light" pitchFamily="2" charset="-78"/>
                <a:cs typeface="Alexandria Light" pitchFamily="2" charset="-78"/>
              </a:rPr>
              <a:t>فى</a:t>
            </a:r>
            <a:r>
              <a:rPr lang="ar-SA" sz="1600" b="0" i="0" dirty="0">
                <a:solidFill>
                  <a:srgbClr val="212529"/>
                </a:solidFill>
                <a:effectLst/>
                <a:latin typeface="Alexandria Light" pitchFamily="2" charset="-78"/>
                <a:cs typeface="Alexandria Light" pitchFamily="2" charset="-78"/>
              </a:rPr>
              <a:t> تخطى مشاكل العمل من خلال استخدام أفكار جديدة وطرائق متنوعة تساعده </a:t>
            </a:r>
            <a:r>
              <a:rPr lang="ar-SA" sz="1600" b="0" i="0" dirty="0" err="1">
                <a:solidFill>
                  <a:srgbClr val="212529"/>
                </a:solidFill>
                <a:effectLst/>
                <a:latin typeface="Alexandria Light" pitchFamily="2" charset="-78"/>
                <a:cs typeface="Alexandria Light" pitchFamily="2" charset="-78"/>
              </a:rPr>
              <a:t>فى</a:t>
            </a:r>
            <a:r>
              <a:rPr lang="ar-SA" sz="1600" b="0" i="0" dirty="0">
                <a:solidFill>
                  <a:srgbClr val="212529"/>
                </a:solidFill>
                <a:effectLst/>
                <a:latin typeface="Alexandria Light" pitchFamily="2" charset="-78"/>
                <a:cs typeface="Alexandria Light" pitchFamily="2" charset="-78"/>
              </a:rPr>
              <a:t> حل المشكلات بطريقة بناءة.</a:t>
            </a:r>
          </a:p>
          <a:p>
            <a:pPr marL="285750" indent="-285750" algn="just" rtl="1">
              <a:lnSpc>
                <a:spcPts val="2960"/>
              </a:lnSpc>
              <a:spcAft>
                <a:spcPts val="1800"/>
              </a:spcAft>
              <a:buFont typeface="Arial" panose="020B0604020202020204" pitchFamily="34" charset="0"/>
              <a:buChar char="•"/>
            </a:pPr>
            <a:r>
              <a:rPr lang="ar-SA" sz="1600" b="0" i="0" dirty="0">
                <a:solidFill>
                  <a:srgbClr val="212529"/>
                </a:solidFill>
                <a:effectLst/>
                <a:latin typeface="Alexandria Light" pitchFamily="2" charset="-78"/>
                <a:cs typeface="Alexandria Light" pitchFamily="2" charset="-78"/>
              </a:rPr>
              <a:t>تمكين المعلمين من تحقيق </a:t>
            </a:r>
            <a:r>
              <a:rPr lang="ar-SA" b="0" i="0" dirty="0">
                <a:solidFill>
                  <a:srgbClr val="212529"/>
                </a:solidFill>
                <a:effectLst/>
                <a:latin typeface="Alexandria Light" pitchFamily="2" charset="-78"/>
                <a:cs typeface="Alexandria Light" pitchFamily="2" charset="-78"/>
              </a:rPr>
              <a:t>تربية ناجحة لتلاميذهم.</a:t>
            </a:r>
          </a:p>
        </p:txBody>
      </p:sp>
      <p:sp>
        <p:nvSpPr>
          <p:cNvPr id="9" name="Google Shape;6475;p53">
            <a:extLst>
              <a:ext uri="{FF2B5EF4-FFF2-40B4-BE49-F238E27FC236}">
                <a16:creationId xmlns:a16="http://schemas.microsoft.com/office/drawing/2014/main" id="{ABBF9082-2166-41C4-9FC4-A5344A56A5DC}"/>
              </a:ext>
            </a:extLst>
          </p:cNvPr>
          <p:cNvSpPr/>
          <p:nvPr/>
        </p:nvSpPr>
        <p:spPr>
          <a:xfrm>
            <a:off x="1098247" y="4830422"/>
            <a:ext cx="878470" cy="664614"/>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335601698"/>
      </p:ext>
    </p:extLst>
  </p:cSld>
  <p:clrMapOvr>
    <a:masterClrMapping/>
  </p:clrMapOvr>
  <mc:AlternateContent xmlns:mc="http://schemas.openxmlformats.org/markup-compatibility/2006">
    <mc:Choice xmlns:p14="http://schemas.microsoft.com/office/powerpoint/2010/main" Requires="p14">
      <p:transition p14:dur="10" advTm="106078"/>
    </mc:Choice>
    <mc:Fallback>
      <p:transition advTm="10607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4997767" cy="369332"/>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ar-SA" sz="1800" b="1" i="0" u="none" strike="noStrike" cap="none" normalizeH="0" baseline="0" dirty="0">
                <a:ln>
                  <a:noFill/>
                </a:ln>
                <a:solidFill>
                  <a:srgbClr val="000000"/>
                </a:solidFill>
                <a:effectLst/>
                <a:latin typeface="Alexandria Medium" pitchFamily="2" charset="-78"/>
                <a:cs typeface="Alexandria Medium" pitchFamily="2" charset="-78"/>
              </a:rPr>
              <a:t>مبررات الاهتمام بالنمو المهني للمعلم </a:t>
            </a:r>
            <a:endParaRPr kumimoji="0" lang="ar-SA" altLang="ar-SA" sz="1800" b="0" i="0" u="none" strike="noStrike" cap="none" normalizeH="0" baseline="0" dirty="0">
              <a:ln>
                <a:noFill/>
              </a:ln>
              <a:solidFill>
                <a:srgbClr val="000000"/>
              </a:solidFill>
              <a:effectLst/>
              <a:latin typeface="Alexandria Medium" pitchFamily="2" charset="-78"/>
              <a:cs typeface="Alexandria Medium" pitchFamily="2" charset="-78"/>
            </a:endParaRPr>
          </a:p>
        </p:txBody>
      </p:sp>
      <p:sp>
        <p:nvSpPr>
          <p:cNvPr id="3" name="Rectangle 2">
            <a:extLst>
              <a:ext uri="{FF2B5EF4-FFF2-40B4-BE49-F238E27FC236}">
                <a16:creationId xmlns:a16="http://schemas.microsoft.com/office/drawing/2014/main" id="{9A562303-CFA1-4D97-95A2-E0B1BAA8C3CE}"/>
              </a:ext>
            </a:extLst>
          </p:cNvPr>
          <p:cNvSpPr>
            <a:spLocks noChangeArrowheads="1"/>
          </p:cNvSpPr>
          <p:nvPr/>
        </p:nvSpPr>
        <p:spPr bwMode="auto">
          <a:xfrm>
            <a:off x="1245870" y="2152524"/>
            <a:ext cx="10003822" cy="3931805"/>
          </a:xfrm>
          <a:prstGeom prst="rect">
            <a:avLst/>
          </a:prstGeom>
          <a:noFill/>
          <a:ln>
            <a:noFill/>
          </a:ln>
          <a:effectLst/>
        </p:spPr>
        <p:txBody>
          <a:bodyPr vert="horz" wrap="square" lIns="0" tIns="0" rIns="95220" bIns="12696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rtl="1">
              <a:lnSpc>
                <a:spcPts val="2320"/>
              </a:lnSpc>
              <a:spcAft>
                <a:spcPts val="1800"/>
              </a:spcAft>
            </a:pP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     إن عملية التنمية المهنية للمعلمين عملية أساسية لا يمكن الاستغناء عنها لتحسين الأداء المهني للمعلمين وتلبية حاجات التغير والتطوير ، ويرجع الاهتمام بالنمو المهني للمعلمين إلى الأسباب الآتية:</a:t>
            </a:r>
            <a:endParaRPr lang="ar-SA" altLang="ar-SA" sz="1600" dirty="0">
              <a:latin typeface="Alexandria Light" pitchFamily="2" charset="-78"/>
              <a:cs typeface="Alexandria Light" pitchFamily="2" charset="-78"/>
            </a:endParaRPr>
          </a:p>
          <a:p>
            <a:pPr marL="285750" lvl="0" indent="-285750" algn="just" rtl="1">
              <a:lnSpc>
                <a:spcPts val="2520"/>
              </a:lnSpc>
              <a:spcAft>
                <a:spcPts val="1800"/>
              </a:spcAft>
              <a:buFont typeface="Arial" panose="020B0604020202020204" pitchFamily="34" charset="0"/>
              <a:buChar char="•"/>
            </a:pPr>
            <a:r>
              <a:rPr lang="ar-SA" altLang="ar-SA" sz="1600" dirty="0">
                <a:solidFill>
                  <a:srgbClr val="000000"/>
                </a:solidFill>
                <a:latin typeface="Alexandria Medium" pitchFamily="2" charset="-78"/>
                <a:cs typeface="Alexandria Medium" pitchFamily="2" charset="-78"/>
              </a:rPr>
              <a:t>النمو  المعرفي السريع</a:t>
            </a:r>
            <a:r>
              <a:rPr lang="ar-SA" altLang="ar-SA" sz="1600" dirty="0">
                <a:solidFill>
                  <a:srgbClr val="000000"/>
                </a:solidFill>
                <a:latin typeface="Alexandria Light" pitchFamily="2" charset="-78"/>
                <a:cs typeface="Alexandria Light" pitchFamily="2" charset="-78"/>
              </a:rPr>
              <a:t>: إذ إن عالم المعرفة عالم متطور ومتغير بشكل مستمر لذلك وجب على المعلم أن يكون على معرفة واطلاع بكل جديد ومستحدث في مجال تخصصه، </a:t>
            </a:r>
            <a:r>
              <a:rPr lang="ar-SA" altLang="ar-SA" sz="1600" dirty="0" err="1">
                <a:solidFill>
                  <a:srgbClr val="000000"/>
                </a:solidFill>
                <a:latin typeface="Alexandria Light" pitchFamily="2" charset="-78"/>
                <a:cs typeface="Alexandria Light" pitchFamily="2" charset="-78"/>
              </a:rPr>
              <a:t>باعتيار</a:t>
            </a:r>
            <a:r>
              <a:rPr lang="ar-SA" altLang="ar-SA" sz="1600" dirty="0">
                <a:solidFill>
                  <a:srgbClr val="000000"/>
                </a:solidFill>
                <a:latin typeface="Alexandria Light" pitchFamily="2" charset="-78"/>
                <a:cs typeface="Alexandria Light" pitchFamily="2" charset="-78"/>
              </a:rPr>
              <a:t> هذا الأمر ضرورة لتحسين الكفاءات التدريسية، </a:t>
            </a:r>
            <a:r>
              <a:rPr lang="ar-SA" sz="1600" dirty="0">
                <a:latin typeface="Alexandria Light" pitchFamily="2" charset="-78"/>
                <a:cs typeface="Alexandria Light" pitchFamily="2" charset="-78"/>
              </a:rPr>
              <a:t>ما يسمح بعطاء علمي وتقني جديد ومتلاحق ويكشف عن مجالات تطبيقية جديدة لهذه المعارف.</a:t>
            </a:r>
            <a:r>
              <a:rPr lang="ar-SA" altLang="ar-SA" sz="1600" dirty="0">
                <a:solidFill>
                  <a:srgbClr val="000000"/>
                </a:solidFill>
                <a:latin typeface="Alexandria Light" pitchFamily="2" charset="-78"/>
                <a:cs typeface="Alexandria Light" pitchFamily="2" charset="-78"/>
              </a:rPr>
              <a:t> </a:t>
            </a:r>
          </a:p>
          <a:p>
            <a:pPr marL="285750" lvl="0" indent="-285750" algn="just" rtl="1">
              <a:lnSpc>
                <a:spcPts val="2520"/>
              </a:lnSpc>
              <a:spcAft>
                <a:spcPts val="1800"/>
              </a:spcAft>
              <a:buFont typeface="Arial" panose="020B0604020202020204" pitchFamily="34" charset="0"/>
              <a:buChar char="•"/>
            </a:pPr>
            <a:r>
              <a:rPr lang="ar-SA" altLang="ar-SA" sz="1600" dirty="0">
                <a:solidFill>
                  <a:srgbClr val="000000"/>
                </a:solidFill>
                <a:latin typeface="Alexandria Medium" pitchFamily="2" charset="-78"/>
                <a:cs typeface="Alexandria Medium" pitchFamily="2" charset="-78"/>
              </a:rPr>
              <a:t>التطور الهائل في تكنولوجيا المعلومات والاتصالات  </a:t>
            </a:r>
            <a:r>
              <a:rPr lang="ar-SA" altLang="ar-SA" sz="1600" dirty="0">
                <a:solidFill>
                  <a:srgbClr val="000000"/>
                </a:solidFill>
                <a:latin typeface="Alexandria Light" pitchFamily="2" charset="-78"/>
                <a:cs typeface="Alexandria Light" pitchFamily="2" charset="-78"/>
              </a:rPr>
              <a:t>ما أدى إلى أن يصبح العالم بمثابة قرية صغيرة تنتقل فيها المعارف والخبرات المستجدة والثقافات بسرعة كبيرة.</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 فتطور تقنيات الاتصال، وتعدد مصادر التعلم أدت إلى إحداث تغييرات جوهرية في متطلبات الموقف التعليمي من حيث وسائل نقل المعرفة فيجب تدريب المعلم وتنمية مهاراته التقنية ليستطيع مواكبة كل ما هو جديد ومتطور في العملية التعليمية وتطبيقه بالشكل الصحيح.</a:t>
            </a:r>
            <a:endParaRPr lang="ar-SA" altLang="ar-SA" sz="1600" dirty="0">
              <a:solidFill>
                <a:srgbClr val="000000"/>
              </a:solidFill>
              <a:latin typeface="Alexandria Light" pitchFamily="2" charset="-78"/>
              <a:cs typeface="Alexandria Light" pitchFamily="2" charset="-78"/>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ar-SA" altLang="ar-SA"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07402616"/>
      </p:ext>
    </p:extLst>
  </p:cSld>
  <p:clrMapOvr>
    <a:masterClrMapping/>
  </p:clrMapOvr>
  <mc:AlternateContent xmlns:mc="http://schemas.openxmlformats.org/markup-compatibility/2006">
    <mc:Choice xmlns:p14="http://schemas.microsoft.com/office/powerpoint/2010/main" Requires="p14">
      <p:transition p14:dur="10" advTm="197796"/>
    </mc:Choice>
    <mc:Fallback>
      <p:transition advTm="19779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4810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4997767" cy="369332"/>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ar-SA" sz="1800" b="1" i="0" u="none" strike="noStrike" cap="none" normalizeH="0" baseline="0" dirty="0">
                <a:ln>
                  <a:noFill/>
                </a:ln>
                <a:solidFill>
                  <a:srgbClr val="000000"/>
                </a:solidFill>
                <a:effectLst/>
                <a:latin typeface="Alexandria Medium" pitchFamily="2" charset="-78"/>
                <a:cs typeface="Alexandria Medium" pitchFamily="2" charset="-78"/>
              </a:rPr>
              <a:t>مبررات الاهتمام بالنمو المهني للمعلم </a:t>
            </a:r>
            <a:endParaRPr kumimoji="0" lang="ar-SA" altLang="ar-SA" sz="1800" b="0" i="0" u="none" strike="noStrike" cap="none" normalizeH="0" baseline="0" dirty="0">
              <a:ln>
                <a:noFill/>
              </a:ln>
              <a:solidFill>
                <a:srgbClr val="000000"/>
              </a:solidFill>
              <a:effectLst/>
              <a:latin typeface="Alexandria Medium" pitchFamily="2" charset="-78"/>
              <a:cs typeface="Alexandria Medium" pitchFamily="2" charset="-78"/>
            </a:endParaRPr>
          </a:p>
        </p:txBody>
      </p:sp>
      <p:sp>
        <p:nvSpPr>
          <p:cNvPr id="3" name="Rectangle 2">
            <a:extLst>
              <a:ext uri="{FF2B5EF4-FFF2-40B4-BE49-F238E27FC236}">
                <a16:creationId xmlns:a16="http://schemas.microsoft.com/office/drawing/2014/main" id="{9A562303-CFA1-4D97-95A2-E0B1BAA8C3CE}"/>
              </a:ext>
            </a:extLst>
          </p:cNvPr>
          <p:cNvSpPr>
            <a:spLocks noChangeArrowheads="1"/>
          </p:cNvSpPr>
          <p:nvPr/>
        </p:nvSpPr>
        <p:spPr bwMode="auto">
          <a:xfrm>
            <a:off x="1637599" y="2101396"/>
            <a:ext cx="9581147" cy="3766375"/>
          </a:xfrm>
          <a:prstGeom prst="rect">
            <a:avLst/>
          </a:prstGeom>
          <a:noFill/>
          <a:ln>
            <a:noFill/>
          </a:ln>
          <a:effectLst/>
        </p:spPr>
        <p:txBody>
          <a:bodyPr vert="horz" wrap="square" lIns="0" tIns="0" rIns="95220" bIns="12696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indent="-285750" algn="just" rtl="1">
              <a:lnSpc>
                <a:spcPts val="2120"/>
              </a:lnSpc>
              <a:spcAft>
                <a:spcPts val="1800"/>
              </a:spcAft>
              <a:buFont typeface="Arial" panose="020B0604020202020204" pitchFamily="34" charset="0"/>
              <a:buChar char="•"/>
            </a:pPr>
            <a:r>
              <a:rPr lang="ar-SA" sz="1600" dirty="0">
                <a:latin typeface="Alexandria Medium" pitchFamily="2" charset="-78"/>
                <a:cs typeface="Alexandria Medium" pitchFamily="2" charset="-78"/>
              </a:rPr>
              <a:t>تطور المناهج التربوية</a:t>
            </a:r>
            <a:r>
              <a:rPr lang="ar-SA" sz="1600" dirty="0">
                <a:latin typeface="Alexandria Light" pitchFamily="2" charset="-78"/>
                <a:cs typeface="Alexandria Light" pitchFamily="2" charset="-78"/>
              </a:rPr>
              <a:t>: إن التغيرات التي تحصل في بنية المناهج التربوية ومحتواها والتطورات التي ترافقها في تقنيات التعليم وأساليب استخدامها.</a:t>
            </a:r>
            <a:r>
              <a:rPr lang="ar-SA" sz="1600" dirty="0">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ف</a:t>
            </a:r>
            <a:r>
              <a:rPr lang="ar-SA" sz="1600" dirty="0">
                <a:effectLst/>
                <a:latin typeface="Alexandria Light" pitchFamily="2" charset="-78"/>
                <a:ea typeface="Calibri" panose="020F0502020204030204" pitchFamily="34" charset="0"/>
                <a:cs typeface="Alexandria Light" pitchFamily="2" charset="-78"/>
              </a:rPr>
              <a:t>ضلاً عن </a:t>
            </a:r>
            <a:r>
              <a:rPr lang="ar-SA" sz="1600" dirty="0">
                <a:latin typeface="Alexandria Light" pitchFamily="2" charset="-78"/>
                <a:cs typeface="Alexandria Light" pitchFamily="2" charset="-78"/>
              </a:rPr>
              <a:t>تطور العلوم وطرائق تدريسها؛ فإن جودة مناهج إعداد المعلمين مهما بلغت فإنها في خضم عصر حافل بالتطورات والتغيرات المستمرة، تحتاج إلى تدريب مستمر للمعلم في أثناء الخدمة. </a:t>
            </a:r>
            <a:endParaRPr lang="ar-SA" sz="1600" dirty="0">
              <a:effectLst/>
              <a:latin typeface="Alexandria Light" pitchFamily="2" charset="-78"/>
              <a:ea typeface="Calibri" panose="020F0502020204030204" pitchFamily="34" charset="0"/>
              <a:cs typeface="Alexandria Light" pitchFamily="2" charset="-78"/>
            </a:endParaRPr>
          </a:p>
          <a:p>
            <a:pPr marL="285750" lvl="0" indent="-285750" algn="just" rtl="1">
              <a:lnSpc>
                <a:spcPts val="2120"/>
              </a:lnSpc>
              <a:spcAft>
                <a:spcPts val="1800"/>
              </a:spcAft>
              <a:buFont typeface="Arial" panose="020B0604020202020204" pitchFamily="34" charset="0"/>
              <a:buChar char="•"/>
            </a:pPr>
            <a:r>
              <a:rPr kumimoji="0" lang="ar-SA" altLang="ar-SA" sz="1600" i="0" u="none" strike="noStrike" cap="none" normalizeH="0" baseline="0" dirty="0">
                <a:ln>
                  <a:noFill/>
                </a:ln>
                <a:solidFill>
                  <a:srgbClr val="000000"/>
                </a:solidFill>
                <a:effectLst/>
                <a:latin typeface="Alexandria Medium" pitchFamily="2" charset="-78"/>
                <a:cs typeface="Alexandria Medium" pitchFamily="2" charset="-78"/>
              </a:rPr>
              <a:t>تعددية أدوار المعلمين </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والتغير الذي طرأ على أدوار المعلم وتعدد مسؤولياتهم  في المجال التربوي التعليمي فبعد أن كان المعلم ملقناً للمعلومة ومصدرها، أصبح مساعداً للمتعلمين علي استكشافها من خلال طرائق تدريسية متطورة ومعاصرة.</a:t>
            </a:r>
          </a:p>
          <a:p>
            <a:pPr marL="285750" marR="0" lvl="0" indent="-285750" algn="just" defTabSz="914400" rtl="1" eaLnBrk="0" fontAlgn="base" latinLnBrk="0" hangingPunct="0">
              <a:lnSpc>
                <a:spcPts val="2120"/>
              </a:lnSpc>
              <a:spcBef>
                <a:spcPct val="0"/>
              </a:spcBef>
              <a:spcAft>
                <a:spcPts val="1800"/>
              </a:spcAft>
              <a:buClrTx/>
              <a:buSzTx/>
              <a:buFont typeface="Arial" panose="020B0604020202020204" pitchFamily="34" charset="0"/>
              <a:buChar char="•"/>
              <a:tabLst/>
            </a:pPr>
            <a:r>
              <a:rPr kumimoji="0" lang="ar-SA" altLang="ar-SA" sz="1600" b="0" i="0" u="none" strike="noStrike" cap="none" normalizeH="0" baseline="0" dirty="0">
                <a:ln>
                  <a:noFill/>
                </a:ln>
                <a:solidFill>
                  <a:srgbClr val="000000"/>
                </a:solidFill>
                <a:effectLst/>
                <a:latin typeface="Alexandria Medium" pitchFamily="2" charset="-78"/>
                <a:cs typeface="Alexandria Medium" pitchFamily="2" charset="-78"/>
              </a:rPr>
              <a:t>التزايد المستمر في أعداد الطلبة </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الملتحقين بالمدارس وما يستتبعه من تزايد الطلب على المعلمين بمختلف مؤهلاتهم وتخصصاتهم..</a:t>
            </a:r>
          </a:p>
          <a:p>
            <a:pPr marL="285750" marR="0" lvl="0" indent="-285750" algn="just" defTabSz="914400" rtl="1" eaLnBrk="0" fontAlgn="base" latinLnBrk="0" hangingPunct="0">
              <a:lnSpc>
                <a:spcPts val="2120"/>
              </a:lnSpc>
              <a:spcBef>
                <a:spcPct val="0"/>
              </a:spcBef>
              <a:spcAft>
                <a:spcPts val="1800"/>
              </a:spcAft>
              <a:buClrTx/>
              <a:buSzTx/>
              <a:buFont typeface="Arial" panose="020B0604020202020204" pitchFamily="34" charset="0"/>
              <a:buChar char="•"/>
              <a:tabLst/>
            </a:pPr>
            <a:r>
              <a:rPr kumimoji="0" lang="ar-SA" altLang="ar-SA" sz="1600" b="0" i="0" u="none" strike="noStrike" cap="none" normalizeH="0" baseline="0" dirty="0">
                <a:ln>
                  <a:noFill/>
                </a:ln>
                <a:solidFill>
                  <a:srgbClr val="000000"/>
                </a:solidFill>
                <a:effectLst/>
                <a:latin typeface="Alexandria Medium" pitchFamily="2" charset="-78"/>
                <a:cs typeface="Alexandria Medium" pitchFamily="2" charset="-78"/>
              </a:rPr>
              <a:t>تعدد النظم التربوية والتعلمية </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وتنوع اساليب التطوير والتعلم الذاتي وفق التطور والتنوع في التقنيات المعاصرة مما يفرض علي المعلمين مواكبة ذلك.</a:t>
            </a:r>
          </a:p>
        </p:txBody>
      </p:sp>
      <p:grpSp>
        <p:nvGrpSpPr>
          <p:cNvPr id="8" name="Google Shape;8438;p58">
            <a:extLst>
              <a:ext uri="{FF2B5EF4-FFF2-40B4-BE49-F238E27FC236}">
                <a16:creationId xmlns:a16="http://schemas.microsoft.com/office/drawing/2014/main" id="{400B55AA-DBD4-4BC8-ADD2-F37CA8993F14}"/>
              </a:ext>
            </a:extLst>
          </p:cNvPr>
          <p:cNvGrpSpPr/>
          <p:nvPr/>
        </p:nvGrpSpPr>
        <p:grpSpPr>
          <a:xfrm>
            <a:off x="973254" y="3109269"/>
            <a:ext cx="443449" cy="441103"/>
            <a:chOff x="1412450" y="1954475"/>
            <a:chExt cx="297750" cy="296175"/>
          </a:xfrm>
        </p:grpSpPr>
        <p:sp>
          <p:nvSpPr>
            <p:cNvPr id="10" name="Google Shape;8439;p58">
              <a:extLst>
                <a:ext uri="{FF2B5EF4-FFF2-40B4-BE49-F238E27FC236}">
                  <a16:creationId xmlns:a16="http://schemas.microsoft.com/office/drawing/2014/main" id="{DCAE904F-D2E9-437F-A341-62F43AF55BC3}"/>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440;p58">
              <a:extLst>
                <a:ext uri="{FF2B5EF4-FFF2-40B4-BE49-F238E27FC236}">
                  <a16:creationId xmlns:a16="http://schemas.microsoft.com/office/drawing/2014/main" id="{7F5FCBDE-0803-4773-8661-7F1E7714159C}"/>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94393850"/>
      </p:ext>
    </p:extLst>
  </p:cSld>
  <p:clrMapOvr>
    <a:masterClrMapping/>
  </p:clrMapOvr>
  <mc:AlternateContent xmlns:mc="http://schemas.openxmlformats.org/markup-compatibility/2006">
    <mc:Choice xmlns:p14="http://schemas.microsoft.com/office/powerpoint/2010/main" Requires="p14">
      <p:transition p14:dur="10" advTm="162874"/>
    </mc:Choice>
    <mc:Fallback>
      <p:transition advTm="16287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4738072" cy="369332"/>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ar-SA" sz="1800" b="1" i="0" u="none" strike="noStrike" cap="none" normalizeH="0" baseline="0" dirty="0">
                <a:ln>
                  <a:noFill/>
                </a:ln>
                <a:solidFill>
                  <a:srgbClr val="000000"/>
                </a:solidFill>
                <a:effectLst/>
                <a:latin typeface="Alexandria Medium" pitchFamily="2" charset="-78"/>
                <a:cs typeface="Alexandria Medium" pitchFamily="2" charset="-78"/>
              </a:rPr>
              <a:t>مبررات الاهتمام بالنمو المهني للمعلم </a:t>
            </a:r>
            <a:endParaRPr kumimoji="0" lang="ar-SA" altLang="ar-SA" sz="1800" b="0" i="0" u="none" strike="noStrike" cap="none" normalizeH="0" baseline="0" dirty="0">
              <a:ln>
                <a:noFill/>
              </a:ln>
              <a:solidFill>
                <a:srgbClr val="000000"/>
              </a:solidFill>
              <a:effectLst/>
              <a:latin typeface="Alexandria Medium" pitchFamily="2" charset="-78"/>
              <a:cs typeface="Alexandria Medium" pitchFamily="2" charset="-78"/>
            </a:endParaRPr>
          </a:p>
        </p:txBody>
      </p:sp>
      <p:sp>
        <p:nvSpPr>
          <p:cNvPr id="3" name="Rectangle 2">
            <a:extLst>
              <a:ext uri="{FF2B5EF4-FFF2-40B4-BE49-F238E27FC236}">
                <a16:creationId xmlns:a16="http://schemas.microsoft.com/office/drawing/2014/main" id="{FE2D9E5C-9835-48D0-8012-EE2F9DBEFC36}"/>
              </a:ext>
            </a:extLst>
          </p:cNvPr>
          <p:cNvSpPr>
            <a:spLocks noChangeArrowheads="1"/>
          </p:cNvSpPr>
          <p:nvPr/>
        </p:nvSpPr>
        <p:spPr bwMode="auto">
          <a:xfrm>
            <a:off x="1135976" y="2273776"/>
            <a:ext cx="10266622" cy="3983101"/>
          </a:xfrm>
          <a:prstGeom prst="rect">
            <a:avLst/>
          </a:prstGeom>
          <a:noFill/>
          <a:ln>
            <a:noFill/>
          </a:ln>
          <a:effectLst/>
        </p:spPr>
        <p:txBody>
          <a:bodyPr vert="horz" wrap="square" lIns="0" tIns="0" rIns="95220" bIns="126960" numCol="1" anchor="ctr" anchorCtr="0" compatLnSpc="1">
            <a:prstTxWarp prst="textNoShape">
              <a:avLst/>
            </a:prstTxWarp>
            <a:spAutoFit/>
          </a:bodyPr>
          <a:lstStyle/>
          <a:p>
            <a:pPr marL="285750" marR="0" lvl="0" indent="-285750" algn="just" defTabSz="914400" rtl="1" eaLnBrk="0" fontAlgn="base" latinLnBrk="0" hangingPunct="0">
              <a:lnSpc>
                <a:spcPts val="2520"/>
              </a:lnSpc>
              <a:spcBef>
                <a:spcPct val="0"/>
              </a:spcBef>
              <a:spcAft>
                <a:spcPts val="1800"/>
              </a:spcAft>
              <a:buClrTx/>
              <a:buSzTx/>
              <a:buFont typeface="Arial" panose="020B0604020202020204" pitchFamily="34" charset="0"/>
              <a:buChar char="•"/>
              <a:tabLst/>
            </a:pPr>
            <a:r>
              <a:rPr lang="ar-SA" altLang="ar-SA" sz="1600" dirty="0">
                <a:solidFill>
                  <a:srgbClr val="212529"/>
                </a:solidFill>
                <a:latin typeface="Alexandria Medium" pitchFamily="2" charset="-78"/>
                <a:ea typeface="Calibri" panose="020F0502020204030204" pitchFamily="34" charset="0"/>
                <a:cs typeface="Alexandria Medium" pitchFamily="2" charset="-78"/>
              </a:rPr>
              <a:t>التقنيات التربوية الجديدة</a:t>
            </a:r>
            <a:r>
              <a:rPr kumimoji="0" lang="ar-SA" altLang="ar-SA" sz="1600" b="0" i="0" u="none" strike="noStrike" cap="none" normalizeH="0" baseline="0" dirty="0">
                <a:ln>
                  <a:noFill/>
                </a:ln>
                <a:solidFill>
                  <a:srgbClr val="000000"/>
                </a:solidFill>
                <a:effectLst/>
                <a:latin typeface="Alexandria Medium" pitchFamily="2" charset="-78"/>
                <a:cs typeface="Alexandria Medium" pitchFamily="2" charset="-78"/>
              </a:rPr>
              <a:t>: </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إن المستجدات التقنية على الساحة التربوية تتطلب إعادة النظر في بنية النظم التعليمية وأدوار المعلمين، كما أن التقنيات التربوية الجديدة كانت السبب في ظهور الكثير من التحديات والصعوبات التربوية التي تفرض على المعلمين تطوير طرائق تدريسهم وخططهم التدريسية، وتجديد معلوماتهم .</a:t>
            </a:r>
          </a:p>
          <a:p>
            <a:pPr marL="285750" marR="0" lvl="0" indent="-285750" algn="just" defTabSz="914400" rtl="1" eaLnBrk="0" fontAlgn="base" latinLnBrk="0" hangingPunct="0">
              <a:lnSpc>
                <a:spcPts val="2520"/>
              </a:lnSpc>
              <a:spcBef>
                <a:spcPct val="0"/>
              </a:spcBef>
              <a:spcAft>
                <a:spcPts val="1800"/>
              </a:spcAft>
              <a:buClrTx/>
              <a:buSzTx/>
              <a:buFont typeface="Arial" panose="020B0604020202020204" pitchFamily="34" charset="0"/>
              <a:buChar char="•"/>
              <a:tabLst/>
            </a:pPr>
            <a:r>
              <a:rPr lang="ar-SA" altLang="ar-SA" sz="1600" dirty="0">
                <a:solidFill>
                  <a:srgbClr val="212529"/>
                </a:solidFill>
                <a:latin typeface="Alexandria Medium" pitchFamily="2" charset="-78"/>
                <a:ea typeface="Calibri" panose="020F0502020204030204" pitchFamily="34" charset="0"/>
                <a:cs typeface="Alexandria Medium" pitchFamily="2" charset="-78"/>
              </a:rPr>
              <a:t>قصور برامج الإعداد</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 تعاني برامج إعداد المعلم قبل الخدمة من القصور والضعف والتي تؤدي الى تشكيل مجموعة من الصعوبات أمام المعلمين. </a:t>
            </a:r>
          </a:p>
          <a:p>
            <a:pPr marR="0" lvl="0" algn="just" defTabSz="914400" rtl="1" eaLnBrk="0" fontAlgn="base" latinLnBrk="0" hangingPunct="0">
              <a:lnSpc>
                <a:spcPts val="2520"/>
              </a:lnSpc>
              <a:spcBef>
                <a:spcPct val="0"/>
              </a:spcBef>
              <a:spcAft>
                <a:spcPts val="1800"/>
              </a:spcAft>
              <a:buClrTx/>
              <a:buSzTx/>
              <a:tabLst/>
            </a:pPr>
            <a:r>
              <a:rPr lang="ar-SA" altLang="ar-SA" sz="1600" dirty="0">
                <a:solidFill>
                  <a:srgbClr val="000000"/>
                </a:solidFill>
                <a:latin typeface="Alexandria Light" pitchFamily="2" charset="-78"/>
                <a:cs typeface="Alexandria Light" pitchFamily="2" charset="-78"/>
              </a:rPr>
              <a:t>     </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هذه بعض المبررات بشكل عام التي </a:t>
            </a:r>
            <a:r>
              <a:rPr lang="ar-SA" altLang="ar-SA" sz="1600" dirty="0">
                <a:solidFill>
                  <a:srgbClr val="212529"/>
                </a:solidFill>
                <a:latin typeface="Alexandria Light" pitchFamily="2" charset="-78"/>
                <a:ea typeface="Calibri" panose="020F0502020204030204" pitchFamily="34" charset="0"/>
                <a:cs typeface="Alexandria Light" pitchFamily="2" charset="-78"/>
              </a:rPr>
              <a:t>يمكن</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 استنتاجها والتي دفعت الى البحث عن مبررات الاهتمام بالنمو المهني للمعلمين إلا أنه يمكن الاشارة الى وجود مبررات شخصية للمعلم تدفعه إلى تنمية مهاراته وتختلف من معلم لآخر في ضوء خبراته السابقة، وتخصصه، ودافعيته الذاتية لتنمية مهاراته وخبراته وغير ذلك من العوامل. </a:t>
            </a:r>
            <a:r>
              <a:rPr kumimoji="0" lang="ar-SA" altLang="ar-SA" sz="1600" b="0" i="0" u="none" strike="noStrike" cap="none" normalizeH="0" baseline="0" dirty="0">
                <a:ln>
                  <a:noFill/>
                </a:ln>
                <a:solidFill>
                  <a:srgbClr val="00B0F0"/>
                </a:solidFill>
                <a:effectLst/>
                <a:latin typeface="Alexandria Medium" pitchFamily="2" charset="-78"/>
                <a:cs typeface="Alexandria Medium" pitchFamily="2" charset="-78"/>
              </a:rPr>
              <a:t>والسؤال ما أهداف النمو المهني للمعلم</a:t>
            </a:r>
            <a:r>
              <a:rPr kumimoji="0" lang="ar-SA" altLang="ar-SA" sz="2400" b="0" i="0" u="none" strike="noStrike" cap="none" normalizeH="0" baseline="0" dirty="0">
                <a:ln>
                  <a:noFill/>
                </a:ln>
                <a:solidFill>
                  <a:srgbClr val="00B0F0"/>
                </a:solidFill>
                <a:effectLst/>
                <a:latin typeface="Alexandria Light" pitchFamily="2" charset="-78"/>
                <a:cs typeface="Alexandria Light" pitchFamily="2" charset="-78"/>
              </a:rPr>
              <a:t>؟</a:t>
            </a:r>
            <a:r>
              <a:rPr kumimoji="0" lang="ar-SA" altLang="ar-SA" sz="1600" b="0" i="0" u="none" strike="noStrike" cap="none" normalizeH="0" baseline="0" dirty="0">
                <a:ln>
                  <a:noFill/>
                </a:ln>
                <a:solidFill>
                  <a:srgbClr val="00B0F0"/>
                </a:solidFill>
                <a:effectLst/>
                <a:latin typeface="Alexandria Medium" pitchFamily="2" charset="-78"/>
                <a:cs typeface="Alexandria Medium" pitchFamily="2" charset="-78"/>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ar-SA" altLang="ar-SA" sz="1800" b="0" i="0" u="none" strike="noStrike" cap="none" normalizeH="0" baseline="0" dirty="0">
              <a:ln>
                <a:noFill/>
              </a:ln>
              <a:solidFill>
                <a:schemeClr val="tx1"/>
              </a:solidFill>
              <a:effectLst/>
              <a:latin typeface="Arial" panose="020B0604020202020204" pitchFamily="34" charset="0"/>
            </a:endParaRPr>
          </a:p>
        </p:txBody>
      </p:sp>
      <p:grpSp>
        <p:nvGrpSpPr>
          <p:cNvPr id="8" name="Google Shape;8384;p58">
            <a:extLst>
              <a:ext uri="{FF2B5EF4-FFF2-40B4-BE49-F238E27FC236}">
                <a16:creationId xmlns:a16="http://schemas.microsoft.com/office/drawing/2014/main" id="{005E1A62-0DB3-4FA5-AC5D-FA23B34CB402}"/>
              </a:ext>
            </a:extLst>
          </p:cNvPr>
          <p:cNvGrpSpPr/>
          <p:nvPr/>
        </p:nvGrpSpPr>
        <p:grpSpPr>
          <a:xfrm>
            <a:off x="7869891" y="5410199"/>
            <a:ext cx="543598" cy="496177"/>
            <a:chOff x="683125" y="1955275"/>
            <a:chExt cx="299325" cy="294600"/>
          </a:xfrm>
        </p:grpSpPr>
        <p:sp>
          <p:nvSpPr>
            <p:cNvPr id="10" name="Google Shape;8385;p58">
              <a:extLst>
                <a:ext uri="{FF2B5EF4-FFF2-40B4-BE49-F238E27FC236}">
                  <a16:creationId xmlns:a16="http://schemas.microsoft.com/office/drawing/2014/main" id="{4FC3E8A0-5749-480D-BC2C-63E761DD28F6}"/>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6;p58">
              <a:extLst>
                <a:ext uri="{FF2B5EF4-FFF2-40B4-BE49-F238E27FC236}">
                  <a16:creationId xmlns:a16="http://schemas.microsoft.com/office/drawing/2014/main" id="{6DE753A9-1CD0-4757-A986-B0B6AEF1D426}"/>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2" name="Google Shape;8387;p58">
              <a:extLst>
                <a:ext uri="{FF2B5EF4-FFF2-40B4-BE49-F238E27FC236}">
                  <a16:creationId xmlns:a16="http://schemas.microsoft.com/office/drawing/2014/main" id="{27AE2C6B-1671-4AA1-81E9-A5B3B142F41F}"/>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388;p58">
              <a:extLst>
                <a:ext uri="{FF2B5EF4-FFF2-40B4-BE49-F238E27FC236}">
                  <a16:creationId xmlns:a16="http://schemas.microsoft.com/office/drawing/2014/main" id="{1E0924EF-430A-4E86-BB86-2E7839FBD3AC}"/>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55375361"/>
      </p:ext>
    </p:extLst>
  </p:cSld>
  <p:clrMapOvr>
    <a:masterClrMapping/>
  </p:clrMapOvr>
  <mc:AlternateContent xmlns:mc="http://schemas.openxmlformats.org/markup-compatibility/2006">
    <mc:Choice xmlns:p14="http://schemas.microsoft.com/office/powerpoint/2010/main" Requires="p14">
      <p:transition p14:dur="10" advTm="114762"/>
    </mc:Choice>
    <mc:Fallback>
      <p:transition advTm="11476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1186815" y="2056856"/>
            <a:ext cx="9818369" cy="4554452"/>
          </a:xfrm>
          <a:prstGeom prst="rect">
            <a:avLst/>
          </a:prstGeom>
          <a:noFill/>
        </p:spPr>
        <p:txBody>
          <a:bodyPr wrap="square">
            <a:spAutoFit/>
          </a:bodyPr>
          <a:lstStyle/>
          <a:p>
            <a:pPr algn="r" rtl="1">
              <a:lnSpc>
                <a:spcPts val="2520"/>
              </a:lnSpc>
              <a:spcAft>
                <a:spcPts val="1800"/>
              </a:spcAft>
            </a:pPr>
            <a:r>
              <a:rPr lang="ar-SA" sz="1600" i="0" u="none" strike="noStrike" baseline="0" dirty="0">
                <a:latin typeface="Alexandria Light" pitchFamily="2" charset="-78"/>
                <a:cs typeface="Alexandria Light" pitchFamily="2" charset="-78"/>
              </a:rPr>
              <a:t>يهدف النمو المهني للمعلم إلى:</a:t>
            </a:r>
          </a:p>
          <a:p>
            <a:pPr marL="285750" indent="-285750" algn="just" rtl="1">
              <a:lnSpc>
                <a:spcPts val="20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وقوف المعلم على أحدث استراتيجيات التدريس وتكنولوجيا التعليم وكيفية تطبيقها ميدانياً. </a:t>
            </a:r>
          </a:p>
          <a:p>
            <a:pPr marL="285750" indent="-285750" algn="just" rtl="1">
              <a:lnSpc>
                <a:spcPts val="20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معرفة المستجدات من وسائل التقويم الإلكتروني والأساليب الحديثة في الاختبارات.</a:t>
            </a:r>
          </a:p>
          <a:p>
            <a:pPr marL="285750" indent="-285750" algn="just" rtl="1">
              <a:lnSpc>
                <a:spcPts val="20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تنمية خبرات المعلم وكفاياته في كافة الجوانب: الأكاديمية والمهنية والشخصية والثقافية.</a:t>
            </a:r>
          </a:p>
          <a:p>
            <a:pPr marL="285750" indent="-285750" algn="just" rtl="1">
              <a:lnSpc>
                <a:spcPts val="20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إضافة معارف مهنية جديدة إلى المعلم.</a:t>
            </a:r>
          </a:p>
          <a:p>
            <a:pPr marL="285750" indent="-285750" algn="just" rtl="1">
              <a:lnSpc>
                <a:spcPts val="20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تنمية وتأكيد القيم المهنية الداعمة لسلوكه.</a:t>
            </a:r>
          </a:p>
          <a:p>
            <a:pPr marL="285750" indent="-285750" algn="just" rtl="1">
              <a:lnSpc>
                <a:spcPts val="20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تنمية الجوانب الإبداعية لديهم وتحفيزه على أن يشمل تدريبهم على  تلك الجوانب الإبداعية .</a:t>
            </a:r>
          </a:p>
          <a:p>
            <a:pPr marL="285750" indent="-285750" algn="just" rtl="1">
              <a:lnSpc>
                <a:spcPts val="20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تنمية قدراتهم على التفكير الإبداعي، بما يمكنهم من التكيف مع عملهم من ناحية، ومواجهة مشكلاتهم والتغلب عليها من ناحية أخرى.</a:t>
            </a:r>
          </a:p>
          <a:p>
            <a:pPr marL="285750" indent="-285750" algn="just" rtl="1">
              <a:lnSpc>
                <a:spcPts val="2020"/>
              </a:lnSpc>
              <a:spcAft>
                <a:spcPts val="1800"/>
              </a:spcAft>
              <a:buFont typeface="Arial" panose="020B0604020202020204" pitchFamily="34" charset="0"/>
              <a:buChar char="•"/>
            </a:pPr>
            <a:endParaRPr lang="ar-SA" sz="1600" i="0" u="none" strike="noStrike" baseline="0" dirty="0">
              <a:latin typeface="Alexandria Light" pitchFamily="2" charset="-78"/>
              <a:cs typeface="Alexandria Light" pitchFamily="2" charset="-78"/>
            </a:endParaRPr>
          </a:p>
        </p:txBody>
      </p:sp>
      <p:sp>
        <p:nvSpPr>
          <p:cNvPr id="11" name="مربع نص 10">
            <a:extLst>
              <a:ext uri="{FF2B5EF4-FFF2-40B4-BE49-F238E27FC236}">
                <a16:creationId xmlns:a16="http://schemas.microsoft.com/office/drawing/2014/main" id="{945F6A64-9C73-40F1-808D-62653DF7FA70}"/>
              </a:ext>
            </a:extLst>
          </p:cNvPr>
          <p:cNvSpPr txBox="1"/>
          <p:nvPr/>
        </p:nvSpPr>
        <p:spPr>
          <a:xfrm>
            <a:off x="3146810" y="1160561"/>
            <a:ext cx="6097904" cy="369332"/>
          </a:xfrm>
          <a:prstGeom prst="rect">
            <a:avLst/>
          </a:prstGeom>
          <a:noFill/>
        </p:spPr>
        <p:txBody>
          <a:bodyPr wrap="square">
            <a:spAutoFit/>
          </a:bodyPr>
          <a:lstStyle/>
          <a:p>
            <a:pPr algn="ctr"/>
            <a:r>
              <a:rPr lang="ar-SA" sz="1800" i="0" u="none" strike="noStrike" baseline="0" dirty="0">
                <a:latin typeface="Alexandria Medium" pitchFamily="2" charset="-78"/>
                <a:cs typeface="Alexandria Medium" pitchFamily="2" charset="-78"/>
              </a:rPr>
              <a:t>أهداف النمو المهني للمعلم</a:t>
            </a:r>
            <a:endParaRPr lang="ar-SA" dirty="0">
              <a:latin typeface="Alexandria Medium" pitchFamily="2" charset="-78"/>
              <a:cs typeface="Alexandria Medium" pitchFamily="2" charset="-78"/>
            </a:endParaRPr>
          </a:p>
        </p:txBody>
      </p:sp>
      <p:sp>
        <p:nvSpPr>
          <p:cNvPr id="8" name="Google Shape;8400;p58">
            <a:extLst>
              <a:ext uri="{FF2B5EF4-FFF2-40B4-BE49-F238E27FC236}">
                <a16:creationId xmlns:a16="http://schemas.microsoft.com/office/drawing/2014/main" id="{8B31C3C9-5524-4F51-9D83-E282FA24D5CA}"/>
              </a:ext>
            </a:extLst>
          </p:cNvPr>
          <p:cNvSpPr/>
          <p:nvPr/>
        </p:nvSpPr>
        <p:spPr>
          <a:xfrm>
            <a:off x="1875934" y="3940404"/>
            <a:ext cx="673296" cy="710335"/>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744149019"/>
      </p:ext>
    </p:extLst>
  </p:cSld>
  <p:clrMapOvr>
    <a:masterClrMapping/>
  </p:clrMapOvr>
  <mc:AlternateContent xmlns:mc="http://schemas.openxmlformats.org/markup-compatibility/2006">
    <mc:Choice xmlns:p14="http://schemas.microsoft.com/office/powerpoint/2010/main" Requires="p14">
      <p:transition p14:dur="10" advTm="89569"/>
    </mc:Choice>
    <mc:Fallback>
      <p:transition advTm="8956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8393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1335500" y="2200221"/>
            <a:ext cx="9818369" cy="4054315"/>
          </a:xfrm>
          <a:prstGeom prst="rect">
            <a:avLst/>
          </a:prstGeom>
          <a:noFill/>
        </p:spPr>
        <p:txBody>
          <a:bodyPr wrap="square">
            <a:spAutoFit/>
          </a:bodyPr>
          <a:lstStyle/>
          <a:p>
            <a:pPr marL="285750" indent="-285750" algn="just" rtl="1">
              <a:lnSpc>
                <a:spcPts val="25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ربط المعلم ببيئته ومجتمعه المحلي والعالمي وتدريبه على مهارات التخطيط لتوثيق الصلة بينه وبين بيئته المحلية ومهارات تنفيذ وتقويم هذه الخطط.</a:t>
            </a:r>
          </a:p>
          <a:p>
            <a:pPr marL="285750" indent="-285750" algn="just" rtl="1">
              <a:lnSpc>
                <a:spcPts val="25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إنتاج معلم مزود بالمعلومات والأخلاق التي من خلالها يستطيع التعامل مع التلاميذ.</a:t>
            </a:r>
          </a:p>
          <a:p>
            <a:pPr marL="285750" indent="-285750" algn="just" rtl="1">
              <a:lnSpc>
                <a:spcPts val="25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تزويد المعلم بأساليب جديدة ووسائل تعليمية تواكب التطور المعرفي والتقني.</a:t>
            </a:r>
          </a:p>
          <a:p>
            <a:pPr marL="285750" indent="-285750" algn="just" rtl="1">
              <a:lnSpc>
                <a:spcPts val="25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زيادة التفاعل ما بين المعلم والتلاميذ داخل غرفة الفصل</a:t>
            </a:r>
            <a:r>
              <a:rPr lang="ar-SA" sz="1600" dirty="0">
                <a:latin typeface="Alexandria Light" pitchFamily="2" charset="-78"/>
                <a:cs typeface="Alexandria Light" pitchFamily="2" charset="-78"/>
              </a:rPr>
              <a:t> (</a:t>
            </a:r>
            <a:r>
              <a:rPr lang="ar-SA" sz="1600" i="0" u="none" strike="noStrike" baseline="0" dirty="0">
                <a:latin typeface="Alexandria Light" pitchFamily="2" charset="-78"/>
                <a:cs typeface="Alexandria Light" pitchFamily="2" charset="-78"/>
              </a:rPr>
              <a:t>محمود مرزوق، 2002). </a:t>
            </a:r>
          </a:p>
          <a:p>
            <a:pPr algn="just" rtl="1">
              <a:lnSpc>
                <a:spcPts val="2520"/>
              </a:lnSpc>
              <a:spcAft>
                <a:spcPts val="1800"/>
              </a:spcAft>
            </a:pPr>
            <a:r>
              <a:rPr lang="ar-SA" sz="1600" i="0" u="none" strike="noStrike" baseline="0" dirty="0">
                <a:latin typeface="Alexandria Light" pitchFamily="2" charset="-78"/>
                <a:cs typeface="Alexandria Light" pitchFamily="2" charset="-78"/>
              </a:rPr>
              <a:t>     إذاً  تكمن أهداف النمو المهني بإضافة معارف جديدة للمعلمين، وكذلك تنمية مهاراتهم المهنية، والتأكيد على تنمية القيم والأخلاق الداعمة لسلوكهم من خلال حب المهنة والعمل من أجلها؛ لأن رسالة التعليم رسالة سامية، وكذلك بناء القيادات التربوية الواعية بالمدارس.  </a:t>
            </a:r>
            <a:r>
              <a:rPr lang="ar-SA" sz="1600" i="0" u="none" strike="noStrike" baseline="0" dirty="0">
                <a:solidFill>
                  <a:srgbClr val="00B0F0"/>
                </a:solidFill>
                <a:latin typeface="Alexandria Medium" pitchFamily="2" charset="-78"/>
                <a:cs typeface="Alexandria Medium" pitchFamily="2" charset="-78"/>
              </a:rPr>
              <a:t>والسؤال ما محاور التنمية المهنية؟</a:t>
            </a:r>
          </a:p>
          <a:p>
            <a:pPr marL="285750" indent="-285750" algn="r" rtl="1">
              <a:lnSpc>
                <a:spcPts val="2020"/>
              </a:lnSpc>
              <a:spcAft>
                <a:spcPts val="1800"/>
              </a:spcAft>
              <a:buFontTx/>
              <a:buChar char="-"/>
            </a:pPr>
            <a:endParaRPr lang="en-US" sz="1600" dirty="0">
              <a:effectLst/>
              <a:latin typeface="Alexandria Light" pitchFamily="2" charset="-78"/>
              <a:ea typeface="Calibri" panose="020F0502020204030204" pitchFamily="34" charset="0"/>
              <a:cs typeface="Alexandria Light" pitchFamily="2" charset="-78"/>
            </a:endParaRPr>
          </a:p>
        </p:txBody>
      </p:sp>
      <p:sp>
        <p:nvSpPr>
          <p:cNvPr id="11" name="مربع نص 10">
            <a:extLst>
              <a:ext uri="{FF2B5EF4-FFF2-40B4-BE49-F238E27FC236}">
                <a16:creationId xmlns:a16="http://schemas.microsoft.com/office/drawing/2014/main" id="{945F6A64-9C73-40F1-808D-62653DF7FA70}"/>
              </a:ext>
            </a:extLst>
          </p:cNvPr>
          <p:cNvSpPr txBox="1"/>
          <p:nvPr/>
        </p:nvSpPr>
        <p:spPr>
          <a:xfrm>
            <a:off x="3146810" y="1160561"/>
            <a:ext cx="6097904" cy="369332"/>
          </a:xfrm>
          <a:prstGeom prst="rect">
            <a:avLst/>
          </a:prstGeom>
          <a:noFill/>
        </p:spPr>
        <p:txBody>
          <a:bodyPr wrap="square">
            <a:spAutoFit/>
          </a:bodyPr>
          <a:lstStyle/>
          <a:p>
            <a:pPr algn="ctr"/>
            <a:r>
              <a:rPr lang="ar-SA" sz="1800" b="1" i="0" u="none" strike="noStrike" baseline="0" dirty="0">
                <a:latin typeface="Alexandria Medium" pitchFamily="2" charset="-78"/>
                <a:cs typeface="Alexandria Medium" pitchFamily="2" charset="-78"/>
              </a:rPr>
              <a:t>أهداف النمو المهني للمعلم</a:t>
            </a:r>
            <a:endParaRPr lang="ar-SA" dirty="0">
              <a:latin typeface="Alexandria Medium" pitchFamily="2" charset="-78"/>
              <a:cs typeface="Alexandria Medium" pitchFamily="2" charset="-78"/>
            </a:endParaRPr>
          </a:p>
        </p:txBody>
      </p:sp>
      <p:sp>
        <p:nvSpPr>
          <p:cNvPr id="8" name="Google Shape;8400;p58">
            <a:extLst>
              <a:ext uri="{FF2B5EF4-FFF2-40B4-BE49-F238E27FC236}">
                <a16:creationId xmlns:a16="http://schemas.microsoft.com/office/drawing/2014/main" id="{5E9E20C8-6F1C-4298-A9CE-133F647304A5}"/>
              </a:ext>
            </a:extLst>
          </p:cNvPr>
          <p:cNvSpPr/>
          <p:nvPr/>
        </p:nvSpPr>
        <p:spPr>
          <a:xfrm>
            <a:off x="1989056" y="3629319"/>
            <a:ext cx="616430" cy="67773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89877029"/>
      </p:ext>
    </p:extLst>
  </p:cSld>
  <p:clrMapOvr>
    <a:masterClrMapping/>
  </p:clrMapOvr>
  <mc:AlternateContent xmlns:mc="http://schemas.openxmlformats.org/markup-compatibility/2006">
    <mc:Choice xmlns:p14="http://schemas.microsoft.com/office/powerpoint/2010/main" Requires="p14">
      <p:transition p14:dur="10" advTm="102572"/>
    </mc:Choice>
    <mc:Fallback>
      <p:transition advTm="1025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6907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r>
              <a:rPr lang="ar-SA" sz="1400" b="1" dirty="0">
                <a:solidFill>
                  <a:srgbClr val="000000"/>
                </a:solidFill>
                <a:latin typeface="Alexandria Light" pitchFamily="2" charset="-78"/>
                <a:cs typeface="Alexandria Light" pitchFamily="2" charset="-78"/>
              </a:rPr>
              <a:t>الشكل (</a:t>
            </a:r>
            <a:r>
              <a:rPr lang="en-US" sz="1400" b="1" dirty="0">
                <a:solidFill>
                  <a:srgbClr val="000000"/>
                </a:solidFill>
                <a:latin typeface="Alexandria Light" pitchFamily="2" charset="-78"/>
                <a:cs typeface="Alexandria Light" pitchFamily="2" charset="-78"/>
              </a:rPr>
              <a:t>2</a:t>
            </a:r>
            <a:r>
              <a:rPr lang="ar-SA" sz="1400" b="1" dirty="0">
                <a:solidFill>
                  <a:srgbClr val="000000"/>
                </a:solidFill>
                <a:latin typeface="Alexandria Light" pitchFamily="2" charset="-78"/>
                <a:cs typeface="Alexandria Light" pitchFamily="2" charset="-78"/>
              </a:rPr>
              <a:t>) </a:t>
            </a:r>
            <a:r>
              <a:rPr lang="ar-SA" sz="1400" dirty="0">
                <a:solidFill>
                  <a:srgbClr val="000000"/>
                </a:solidFill>
                <a:latin typeface="Alexandria Medium" pitchFamily="2" charset="-78"/>
                <a:cs typeface="Alexandria Medium" pitchFamily="2" charset="-78"/>
              </a:rPr>
              <a:t>محاور </a:t>
            </a:r>
            <a:r>
              <a:rPr lang="ar-SY" sz="1400" dirty="0">
                <a:solidFill>
                  <a:srgbClr val="000000"/>
                </a:solidFill>
                <a:latin typeface="Alexandria Medium" pitchFamily="2" charset="-78"/>
                <a:cs typeface="Alexandria Medium" pitchFamily="2" charset="-78"/>
              </a:rPr>
              <a:t>التخطيط للتنمية المهنية</a:t>
            </a:r>
            <a:endParaRPr lang="ar-SA" sz="1400" dirty="0">
              <a:solidFill>
                <a:srgbClr val="000000"/>
              </a:solidFill>
              <a:latin typeface="Alexandria Medium" pitchFamily="2" charset="-78"/>
              <a:cs typeface="Alexandria Medium" pitchFamily="2" charset="-78"/>
            </a:endParaRPr>
          </a:p>
          <a:p>
            <a:pPr algn="ctr" rtl="1"/>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a:p>
            <a:pPr lvl="0" algn="ctr" rtl="1"/>
            <a:endParaRPr lang="ar-SA" sz="1800" b="1" dirty="0">
              <a:solidFill>
                <a:srgbClr val="000000"/>
              </a:solidFill>
              <a:latin typeface="Alexandria Light" pitchFamily="2" charset="-78"/>
              <a:cs typeface="Alexandria Light"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542043" y="1901320"/>
            <a:ext cx="8353017" cy="957313"/>
          </a:xfrm>
          <a:prstGeom prst="rect">
            <a:avLst/>
          </a:prstGeom>
          <a:noFill/>
        </p:spPr>
        <p:txBody>
          <a:bodyPr wrap="square" rtlCol="0">
            <a:spAutoFit/>
          </a:bodyPr>
          <a:lstStyle/>
          <a:p>
            <a:pPr algn="just" rtl="1">
              <a:lnSpc>
                <a:spcPts val="2560"/>
              </a:lnSpc>
              <a:spcAft>
                <a:spcPts val="1800"/>
              </a:spcAft>
            </a:pPr>
            <a:r>
              <a:rPr lang="ar-SA" sz="1600" dirty="0">
                <a:latin typeface="Alexandria Light" pitchFamily="2" charset="-78"/>
                <a:cs typeface="Alexandria Light" pitchFamily="2" charset="-78"/>
              </a:rPr>
              <a:t>تتكون عملية التخطيط من أربع محاور فرعية، يمثلها الشكل 2) الآتي:.</a:t>
            </a:r>
          </a:p>
          <a:p>
            <a:pPr algn="ctr" rtl="1">
              <a:lnSpc>
                <a:spcPts val="256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a:r>
              <a:rPr lang="ar-SY" sz="1800" dirty="0">
                <a:latin typeface="Alexandria Medium" pitchFamily="2" charset="-78"/>
                <a:cs typeface="Alexandria Medium" pitchFamily="2" charset="-78"/>
              </a:rPr>
              <a:t>محاور التخطيط للتنمية المهنية</a:t>
            </a:r>
            <a:endParaRPr lang="ar-SA" sz="1800" dirty="0">
              <a:latin typeface="Alexandria Medium" pitchFamily="2" charset="-78"/>
              <a:cs typeface="Alexandria Medium" pitchFamily="2" charset="-78"/>
            </a:endParaRPr>
          </a:p>
        </p:txBody>
      </p:sp>
      <p:graphicFrame>
        <p:nvGraphicFramePr>
          <p:cNvPr id="12" name="رسم تخطيطي 3">
            <a:extLst>
              <a:ext uri="{FF2B5EF4-FFF2-40B4-BE49-F238E27FC236}">
                <a16:creationId xmlns:a16="http://schemas.microsoft.com/office/drawing/2014/main" id="{CD3FE980-62FE-4193-9DE3-B7A81F862FAB}"/>
              </a:ext>
            </a:extLst>
          </p:cNvPr>
          <p:cNvGraphicFramePr/>
          <p:nvPr>
            <p:extLst>
              <p:ext uri="{D42A27DB-BD31-4B8C-83A1-F6EECF244321}">
                <p14:modId xmlns:p14="http://schemas.microsoft.com/office/powerpoint/2010/main" val="2045053323"/>
              </p:ext>
            </p:extLst>
          </p:nvPr>
        </p:nvGraphicFramePr>
        <p:xfrm>
          <a:off x="3108313" y="2680859"/>
          <a:ext cx="6174897" cy="2637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9852235"/>
      </p:ext>
    </p:extLst>
  </p:cSld>
  <p:clrMapOvr>
    <a:masterClrMapping/>
  </p:clrMapOvr>
  <mc:AlternateContent xmlns:mc="http://schemas.openxmlformats.org/markup-compatibility/2006">
    <mc:Choice xmlns:p14="http://schemas.microsoft.com/office/powerpoint/2010/main" Requires="p14">
      <p:transition p14:dur="10" advTm="28918"/>
    </mc:Choice>
    <mc:Fallback>
      <p:transition advTm="2891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5500" y="2321342"/>
            <a:ext cx="9757474" cy="3528530"/>
          </a:xfrm>
          <a:prstGeom prst="rect">
            <a:avLst/>
          </a:prstGeom>
          <a:noFill/>
        </p:spPr>
        <p:txBody>
          <a:bodyPr wrap="square" rtlCol="0">
            <a:spAutoFit/>
          </a:bodyPr>
          <a:lstStyle/>
          <a:p>
            <a:pPr marL="285750" indent="-285750" algn="just" rtl="1">
              <a:lnSpc>
                <a:spcPts val="2360"/>
              </a:lnSpc>
              <a:spcAft>
                <a:spcPts val="1800"/>
              </a:spcAft>
              <a:buFont typeface="Arial" panose="020B0604020202020204" pitchFamily="34" charset="0"/>
              <a:buChar char="•"/>
            </a:pPr>
            <a:r>
              <a:rPr lang="ar-SA" sz="1600" dirty="0">
                <a:solidFill>
                  <a:srgbClr val="212529"/>
                </a:solidFill>
                <a:latin typeface="Alexandria Medium" pitchFamily="2" charset="-78"/>
                <a:ea typeface="Calibri" panose="020F0502020204030204" pitchFamily="34" charset="0"/>
                <a:cs typeface="Alexandria Medium" pitchFamily="2" charset="-78"/>
              </a:rPr>
              <a:t>محور رصد الاحتياجات وتحديد الأهداف للتنمية المهنية </a:t>
            </a:r>
            <a:r>
              <a:rPr lang="ar-SA" sz="1600" b="0" i="0" dirty="0">
                <a:solidFill>
                  <a:srgbClr val="212529"/>
                </a:solidFill>
                <a:effectLst/>
                <a:latin typeface="Alexandria Light" pitchFamily="2" charset="-78"/>
                <a:cs typeface="Alexandria Light" pitchFamily="2" charset="-78"/>
              </a:rPr>
              <a:t>على مستوى المعلمين أنفسهم، ومستوى المؤسسة المدرسية. وتطرح في هذا الصدد مسألة التوافق والتقارب بين الاحتياجات والأهداف (</a:t>
            </a:r>
            <a:r>
              <a:rPr lang="en-US" sz="1600" b="0" i="0" dirty="0">
                <a:solidFill>
                  <a:srgbClr val="212529"/>
                </a:solidFill>
                <a:effectLst/>
                <a:latin typeface="Alexandria Light" pitchFamily="2" charset="-78"/>
                <a:cs typeface="Alexandria Light" pitchFamily="2" charset="-78"/>
              </a:rPr>
              <a:t>.(</a:t>
            </a:r>
            <a:r>
              <a:rPr lang="en-US" sz="1600" b="0" i="0" dirty="0" err="1">
                <a:solidFill>
                  <a:srgbClr val="212529"/>
                </a:solidFill>
                <a:effectLst/>
                <a:latin typeface="Alexandria Light" pitchFamily="2" charset="-78"/>
                <a:cs typeface="Alexandria Light" pitchFamily="2" charset="-78"/>
              </a:rPr>
              <a:t>Chistopher</a:t>
            </a:r>
            <a:r>
              <a:rPr lang="en-US" sz="1600" b="0" i="0" dirty="0">
                <a:solidFill>
                  <a:srgbClr val="212529"/>
                </a:solidFill>
                <a:effectLst/>
                <a:latin typeface="Alexandria Light" pitchFamily="2" charset="-78"/>
                <a:cs typeface="Alexandria Light" pitchFamily="2" charset="-78"/>
              </a:rPr>
              <a:t>, 1985</a:t>
            </a:r>
            <a:endParaRPr lang="en-US" sz="1600" b="0" i="0" dirty="0">
              <a:solidFill>
                <a:srgbClr val="212529"/>
              </a:solidFill>
              <a:effectLst/>
              <a:latin typeface="Alexandria Medium" pitchFamily="2" charset="-78"/>
              <a:cs typeface="Alexandria Medium" pitchFamily="2" charset="-78"/>
            </a:endParaRPr>
          </a:p>
          <a:p>
            <a:pPr marL="285750" indent="-285750" algn="just" rtl="1">
              <a:lnSpc>
                <a:spcPts val="2360"/>
              </a:lnSpc>
              <a:spcAft>
                <a:spcPts val="1800"/>
              </a:spcAft>
              <a:buFont typeface="Arial" panose="020B0604020202020204" pitchFamily="34" charset="0"/>
              <a:buChar char="•"/>
            </a:pPr>
            <a:r>
              <a:rPr lang="ar-SY" sz="1600" dirty="0">
                <a:solidFill>
                  <a:srgbClr val="212529"/>
                </a:solidFill>
                <a:latin typeface="Alexandria Medium" pitchFamily="2" charset="-78"/>
                <a:ea typeface="Calibri" panose="020F0502020204030204" pitchFamily="34" charset="0"/>
                <a:cs typeface="Alexandria Medium" pitchFamily="2" charset="-78"/>
              </a:rPr>
              <a:t>محور تحديد مصادر التعلم، والتنمية المهنية</a:t>
            </a:r>
            <a:r>
              <a:rPr lang="ar-SY" sz="1600" dirty="0">
                <a:solidFill>
                  <a:srgbClr val="212529"/>
                </a:solidFill>
                <a:effectLst/>
                <a:latin typeface="Alexandria Light" pitchFamily="2" charset="-78"/>
                <a:ea typeface="Calibri" panose="020F0502020204030204" pitchFamily="34" charset="0"/>
                <a:cs typeface="Alexandria Light" pitchFamily="2" charset="-78"/>
              </a:rPr>
              <a:t>: تحدد مصادر التعلم من البحوث الإجرائية التي يقوم بها المعلمون في فصول التعليم، والقيادات التربوية، والزملاء، والموجهين.</a:t>
            </a:r>
          </a:p>
          <a:p>
            <a:pPr marL="285750" indent="-285750" algn="just" rtl="1">
              <a:lnSpc>
                <a:spcPts val="2360"/>
              </a:lnSpc>
              <a:spcAft>
                <a:spcPts val="1800"/>
              </a:spcAft>
              <a:buFont typeface="Arial" panose="020B0604020202020204" pitchFamily="34" charset="0"/>
              <a:buChar char="•"/>
            </a:pPr>
            <a:r>
              <a:rPr lang="ar-SY" sz="1600" dirty="0">
                <a:solidFill>
                  <a:srgbClr val="212529"/>
                </a:solidFill>
                <a:latin typeface="Alexandria Medium" pitchFamily="2" charset="-78"/>
                <a:ea typeface="Calibri" panose="020F0502020204030204" pitchFamily="34" charset="0"/>
                <a:cs typeface="Alexandria Medium" pitchFamily="2" charset="-78"/>
              </a:rPr>
              <a:t>محور رصد التطور وتجاوز المشكلات</a:t>
            </a:r>
            <a:r>
              <a:rPr lang="ar-SY" sz="1600" dirty="0">
                <a:solidFill>
                  <a:srgbClr val="212529"/>
                </a:solidFill>
                <a:latin typeface="Alexandria Light" pitchFamily="2" charset="-78"/>
                <a:ea typeface="Calibri" panose="020F0502020204030204" pitchFamily="34" charset="0"/>
                <a:cs typeface="Alexandria Light" pitchFamily="2" charset="-78"/>
              </a:rPr>
              <a:t>: هو محور يستوجب إيجاد مستويات معيارية تقيس التمكن المهني للمعلم حتى يستطيع المعلم قياس تقدمه، ورصد مواطن القصور فيه، والوقوف على المشكلات المطروحة.</a:t>
            </a:r>
          </a:p>
          <a:p>
            <a:pPr marL="285750" indent="-285750" algn="just" rtl="1">
              <a:lnSpc>
                <a:spcPts val="2360"/>
              </a:lnSpc>
              <a:spcAft>
                <a:spcPts val="1800"/>
              </a:spcAft>
              <a:buFont typeface="Arial" panose="020B0604020202020204" pitchFamily="34" charset="0"/>
              <a:buChar char="•"/>
            </a:pPr>
            <a:r>
              <a:rPr lang="ar-SY" sz="1600" dirty="0">
                <a:solidFill>
                  <a:srgbClr val="212529"/>
                </a:solidFill>
                <a:latin typeface="Alexandria Medium" pitchFamily="2" charset="-78"/>
                <a:ea typeface="Calibri" panose="020F0502020204030204" pitchFamily="34" charset="0"/>
                <a:cs typeface="Alexandria Medium" pitchFamily="2" charset="-78"/>
              </a:rPr>
              <a:t>محور التغذية الراجعة ومواصلة النمو المهني </a:t>
            </a:r>
            <a:r>
              <a:rPr lang="ar-SY" sz="1600" dirty="0">
                <a:solidFill>
                  <a:srgbClr val="212529"/>
                </a:solidFill>
                <a:latin typeface="Alexandria Light" pitchFamily="2" charset="-78"/>
                <a:ea typeface="Calibri" panose="020F0502020204030204" pitchFamily="34" charset="0"/>
                <a:cs typeface="Alexandria Light" pitchFamily="2" charset="-78"/>
              </a:rPr>
              <a:t>الذي يُفيد المعلم بتعرف ما يحصل له من تقدم وإدخال التعديلات على ممارسته عند الاقتضاء ومواصلة تنمية كفاياته المهنية.</a:t>
            </a:r>
            <a:endParaRPr lang="ar-SY" sz="1600" dirty="0">
              <a:solidFill>
                <a:srgbClr val="212529"/>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D4A3801-DCB5-46D2-98C0-8CAB7EA651E4}"/>
              </a:ext>
            </a:extLst>
          </p:cNvPr>
          <p:cNvSpPr txBox="1"/>
          <p:nvPr/>
        </p:nvSpPr>
        <p:spPr>
          <a:xfrm>
            <a:off x="3155341" y="1245229"/>
            <a:ext cx="4015698" cy="400110"/>
          </a:xfrm>
          <a:prstGeom prst="rect">
            <a:avLst/>
          </a:prstGeom>
          <a:noFill/>
        </p:spPr>
        <p:txBody>
          <a:bodyPr wrap="square" rtlCol="1">
            <a:spAutoFit/>
          </a:bodyPr>
          <a:lstStyle/>
          <a:p>
            <a:pPr algn="ctr"/>
            <a:r>
              <a:rPr lang="ar-SY" sz="2000" dirty="0">
                <a:latin typeface="Alexandria Medium" pitchFamily="2" charset="-78"/>
                <a:cs typeface="Alexandria Medium" pitchFamily="2" charset="-78"/>
              </a:rPr>
              <a:t>محاور التخطيط للتنمية المهنية</a:t>
            </a:r>
            <a:endParaRPr lang="ar-SA" sz="2000" dirty="0">
              <a:latin typeface="Alexandria Medium" pitchFamily="2" charset="-78"/>
              <a:cs typeface="Alexandria Medium" pitchFamily="2" charset="-78"/>
            </a:endParaRPr>
          </a:p>
        </p:txBody>
      </p:sp>
    </p:spTree>
    <p:extLst>
      <p:ext uri="{BB962C8B-B14F-4D97-AF65-F5344CB8AC3E}">
        <p14:creationId xmlns:p14="http://schemas.microsoft.com/office/powerpoint/2010/main" val="3526635917"/>
      </p:ext>
    </p:extLst>
  </p:cSld>
  <p:clrMapOvr>
    <a:masterClrMapping/>
  </p:clrMapOvr>
  <mc:AlternateContent xmlns:mc="http://schemas.openxmlformats.org/markup-compatibility/2006">
    <mc:Choice xmlns:p14="http://schemas.microsoft.com/office/powerpoint/2010/main" Requires="p14">
      <p:transition p14:dur="10" advTm="207920"/>
    </mc:Choice>
    <mc:Fallback>
      <p:transition advTm="20792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17682" y="17021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810064" y="2507916"/>
            <a:ext cx="9132081" cy="2201244"/>
          </a:xfrm>
          <a:prstGeom prst="rect">
            <a:avLst/>
          </a:prstGeom>
          <a:noFill/>
        </p:spPr>
        <p:txBody>
          <a:bodyPr wrap="square" rtlCol="0">
            <a:spAutoFit/>
          </a:bodyPr>
          <a:lstStyle/>
          <a:p>
            <a:pPr algn="just" rtl="1">
              <a:lnSpc>
                <a:spcPts val="2960"/>
              </a:lnSpc>
              <a:spcAft>
                <a:spcPts val="1800"/>
              </a:spcAft>
            </a:pPr>
            <a:r>
              <a:rPr lang="ar-SA" sz="1600" dirty="0">
                <a:latin typeface="Alexandria Light" pitchFamily="2" charset="-78"/>
                <a:cs typeface="Alexandria Light" pitchFamily="2" charset="-78"/>
              </a:rPr>
              <a:t>      </a:t>
            </a:r>
            <a:r>
              <a:rPr lang="ar-SA" sz="1600" b="0" i="0" dirty="0">
                <a:solidFill>
                  <a:srgbClr val="212529"/>
                </a:solidFill>
                <a:effectLst/>
                <a:latin typeface="Alexandria Light" pitchFamily="2" charset="-78"/>
                <a:cs typeface="Alexandria Light" pitchFamily="2" charset="-78"/>
              </a:rPr>
              <a:t>ويقصد بالنمو المهني </a:t>
            </a:r>
            <a:r>
              <a:rPr lang="ar-SA" sz="1600" b="0" i="0" dirty="0">
                <a:solidFill>
                  <a:srgbClr val="000000"/>
                </a:solidFill>
                <a:effectLst/>
                <a:latin typeface="Alexandria Light" pitchFamily="2" charset="-78"/>
                <a:cs typeface="Alexandria Light" pitchFamily="2" charset="-78"/>
              </a:rPr>
              <a:t>تطوير كفاية المعلمين من الجانب المعرفي والجانب المهاري</a:t>
            </a:r>
            <a:r>
              <a:rPr lang="ar-SA" sz="1600" dirty="0">
                <a:solidFill>
                  <a:srgbClr val="000000"/>
                </a:solidFill>
                <a:latin typeface="Alexandria Light" pitchFamily="2" charset="-78"/>
                <a:cs typeface="Alexandria Light" pitchFamily="2" charset="-78"/>
              </a:rPr>
              <a:t>، وعرفت الكفاية بأنها مجموعة من المعارف والمهارات والاتجاهات التي يمتلكها المعلم لإنجاز مستوى مقبول من الأداء؛ إذ يتسم أداء المعلم المقبول في الكفاية بالكفاءة والفاعلية، ويرى (مرعي) أنها المقدرة على عمل شيء بكفاءة وفعالية، بمستوى معين من الأداء" (مرعي، 1983).</a:t>
            </a:r>
          </a:p>
          <a:p>
            <a:pPr algn="just" rtl="1">
              <a:lnSpc>
                <a:spcPts val="296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21C89CC6-C71B-4242-A2DE-772C7EB9B2B5}"/>
              </a:ext>
            </a:extLst>
          </p:cNvPr>
          <p:cNvSpPr txBox="1"/>
          <p:nvPr/>
        </p:nvSpPr>
        <p:spPr>
          <a:xfrm>
            <a:off x="3012141" y="4709160"/>
            <a:ext cx="7315199" cy="704039"/>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a:t>
            </a:r>
            <a:r>
              <a:rPr lang="ar-SA" sz="1600" b="0" i="0" dirty="0">
                <a:solidFill>
                  <a:srgbClr val="FFFFFF"/>
                </a:solidFill>
                <a:effectLst/>
                <a:latin typeface="Alexandria Medium" pitchFamily="2" charset="-78"/>
                <a:cs typeface="Alexandria Medium" pitchFamily="2" charset="-78"/>
              </a:rPr>
              <a:t>فما هي كفايات تقنيات التعليم اللازمة للمعلم في مجال المعارف العلمي؟</a:t>
            </a:r>
          </a:p>
        </p:txBody>
      </p:sp>
      <p:grpSp>
        <p:nvGrpSpPr>
          <p:cNvPr id="9" name="Google Shape;6133;p53">
            <a:extLst>
              <a:ext uri="{FF2B5EF4-FFF2-40B4-BE49-F238E27FC236}">
                <a16:creationId xmlns:a16="http://schemas.microsoft.com/office/drawing/2014/main" id="{2DD39CC1-1DE3-453C-B4B2-1A83989FEC3C}"/>
              </a:ext>
            </a:extLst>
          </p:cNvPr>
          <p:cNvGrpSpPr/>
          <p:nvPr/>
        </p:nvGrpSpPr>
        <p:grpSpPr>
          <a:xfrm>
            <a:off x="1960893" y="4850720"/>
            <a:ext cx="478687" cy="420917"/>
            <a:chOff x="-35854750" y="2272675"/>
            <a:chExt cx="293000" cy="291450"/>
          </a:xfrm>
        </p:grpSpPr>
        <p:sp>
          <p:nvSpPr>
            <p:cNvPr id="11" name="Google Shape;6134;p53">
              <a:extLst>
                <a:ext uri="{FF2B5EF4-FFF2-40B4-BE49-F238E27FC236}">
                  <a16:creationId xmlns:a16="http://schemas.microsoft.com/office/drawing/2014/main" id="{2FC61FB8-3EC6-49ED-B9F4-BCDA0F5BFC52}"/>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135;p53">
              <a:extLst>
                <a:ext uri="{FF2B5EF4-FFF2-40B4-BE49-F238E27FC236}">
                  <a16:creationId xmlns:a16="http://schemas.microsoft.com/office/drawing/2014/main" id="{983D453B-8060-449C-89C0-9412306DFAF7}"/>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136;p53">
              <a:extLst>
                <a:ext uri="{FF2B5EF4-FFF2-40B4-BE49-F238E27FC236}">
                  <a16:creationId xmlns:a16="http://schemas.microsoft.com/office/drawing/2014/main" id="{D4E19BFF-D2B5-4429-AD0D-DC8FD981E638}"/>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092912516"/>
      </p:ext>
    </p:extLst>
  </p:cSld>
  <p:clrMapOvr>
    <a:masterClrMapping/>
  </p:clrMapOvr>
  <mc:AlternateContent xmlns:mc="http://schemas.openxmlformats.org/markup-compatibility/2006">
    <mc:Choice xmlns:p14="http://schemas.microsoft.com/office/powerpoint/2010/main" Requires="p14">
      <p:transition p14:dur="10" advTm="80327"/>
    </mc:Choice>
    <mc:Fallback>
      <p:transition advTm="8032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114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7995" y="876116"/>
            <a:ext cx="6214675" cy="706860"/>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a:t>
            </a:r>
            <a:r>
              <a:rPr lang="ar-SA" sz="1800" b="0" i="0" dirty="0">
                <a:effectLst/>
                <a:latin typeface="Alexandria Medium" pitchFamily="2" charset="-78"/>
                <a:cs typeface="Alexandria Medium" pitchFamily="2" charset="-78"/>
              </a:rPr>
              <a:t>كفايات تقنيات التعليم اللازمة للمعلم في مجال المعارف العلمية</a:t>
            </a:r>
            <a:endParaRPr lang="ar-SA" sz="1800" b="1" i="0" u="none" strike="noStrike" baseline="0" dirty="0">
              <a:latin typeface="Alexandria Medium" pitchFamily="2" charset="-78"/>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مربع نص 13">
            <a:extLst>
              <a:ext uri="{FF2B5EF4-FFF2-40B4-BE49-F238E27FC236}">
                <a16:creationId xmlns:a16="http://schemas.microsoft.com/office/drawing/2014/main" id="{27C22503-822E-49DA-B7F9-EA597DC707D1}"/>
              </a:ext>
            </a:extLst>
          </p:cNvPr>
          <p:cNvSpPr txBox="1"/>
          <p:nvPr/>
        </p:nvSpPr>
        <p:spPr>
          <a:xfrm>
            <a:off x="1519519" y="1693173"/>
            <a:ext cx="9806836" cy="4339650"/>
          </a:xfrm>
          <a:prstGeom prst="rect">
            <a:avLst/>
          </a:prstGeom>
          <a:noFill/>
        </p:spPr>
        <p:txBody>
          <a:bodyPr wrap="square" rtlCol="1">
            <a:spAutoFit/>
          </a:bodyPr>
          <a:lstStyle/>
          <a:p>
            <a:pPr algn="just" rtl="1">
              <a:lnSpc>
                <a:spcPts val="2220"/>
              </a:lnSpc>
              <a:spcAft>
                <a:spcPts val="1800"/>
              </a:spcAft>
            </a:pPr>
            <a:r>
              <a:rPr lang="ar-SA" sz="1600" i="0" u="none" strike="noStrike" baseline="0" dirty="0">
                <a:latin typeface="Alexandria Light" pitchFamily="2" charset="-78"/>
                <a:cs typeface="Alexandria Light" pitchFamily="2" charset="-78"/>
              </a:rPr>
              <a:t>     من كفايات </a:t>
            </a:r>
            <a:r>
              <a:rPr lang="ar-SA" sz="1600" i="0" dirty="0">
                <a:effectLst/>
                <a:latin typeface="Alexandria Light" pitchFamily="2" charset="-78"/>
                <a:cs typeface="Alexandria Light" pitchFamily="2" charset="-78"/>
              </a:rPr>
              <a:t>تقنيات التعليم اللازمة للمعلم في مجال المعارف العلمية: </a:t>
            </a:r>
          </a:p>
          <a:p>
            <a:pPr marL="285750" indent="-285750" algn="just" rtl="1">
              <a:lnSpc>
                <a:spcPts val="2220"/>
              </a:lnSpc>
              <a:spcAft>
                <a:spcPts val="1800"/>
              </a:spcAft>
              <a:buFont typeface="Arial" panose="020B0604020202020204" pitchFamily="34" charset="0"/>
              <a:buChar char="•"/>
            </a:pPr>
            <a:r>
              <a:rPr lang="ar-SA" sz="1600" u="none" strike="noStrike" baseline="0" dirty="0">
                <a:latin typeface="Alexandria Light" pitchFamily="2" charset="-78"/>
                <a:cs typeface="Alexandria Light" pitchFamily="2" charset="-78"/>
              </a:rPr>
              <a:t>ت</a:t>
            </a:r>
            <a:r>
              <a:rPr lang="ar-SA" sz="1600" i="0" u="none" strike="noStrike" baseline="0" dirty="0">
                <a:latin typeface="Alexandria Light" pitchFamily="2" charset="-78"/>
                <a:cs typeface="Alexandria Light" pitchFamily="2" charset="-78"/>
              </a:rPr>
              <a:t>حديد مكونات مجال تكنولوجيا التعليم.</a:t>
            </a:r>
          </a:p>
          <a:p>
            <a:pPr marL="285750" indent="-285750" algn="just" rtl="1">
              <a:lnSpc>
                <a:spcPts val="22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الإلمام ببعض استراتيجيات تكنولوجيا التعليم المفرد وإجراءات تنفيذها كمعالجات تدريسية داخل الموقف التعليمي.</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تحديد القيمة التربوية للوسائل التعليمية وفوائدها في التعليم.</a:t>
            </a:r>
          </a:p>
          <a:p>
            <a:pPr marL="285750" indent="-285750" algn="just" rtl="1">
              <a:lnSpc>
                <a:spcPts val="22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تحديد معوقات استخدام تقنية التعليم.</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المقارنة بين المواد التعليمية والأجهزة التعليمية.</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تحديد الملامح الرئيسة للوسائل التعليمية والقواعد العامة لاستخدامه.</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تحديد المكونات الأساسية لعملية الاتصال التعليمي ووظيفتها في التعليم</a:t>
            </a:r>
          </a:p>
        </p:txBody>
      </p:sp>
      <p:sp>
        <p:nvSpPr>
          <p:cNvPr id="8" name="Google Shape;5347;p51">
            <a:extLst>
              <a:ext uri="{FF2B5EF4-FFF2-40B4-BE49-F238E27FC236}">
                <a16:creationId xmlns:a16="http://schemas.microsoft.com/office/drawing/2014/main" id="{339D5002-0B66-4AA3-8CBE-056987A02D63}"/>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chemeClr val="accent4"/>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868244908"/>
      </p:ext>
    </p:extLst>
  </p:cSld>
  <p:clrMapOvr>
    <a:masterClrMapping/>
  </p:clrMapOvr>
  <mc:AlternateContent xmlns:mc="http://schemas.openxmlformats.org/markup-compatibility/2006">
    <mc:Choice xmlns:p14="http://schemas.microsoft.com/office/powerpoint/2010/main" Requires="p14">
      <p:transition p14:dur="10" advTm="68044"/>
    </mc:Choice>
    <mc:Fallback>
      <p:transition advTm="6804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114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60320" y="912414"/>
            <a:ext cx="6214675" cy="38831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a:t>
            </a:r>
            <a:r>
              <a:rPr lang="ar-SA" sz="1800" b="0" i="0" dirty="0">
                <a:effectLst/>
                <a:latin typeface="Alexandria Medium" pitchFamily="2" charset="-78"/>
                <a:cs typeface="Alexandria Medium" pitchFamily="2" charset="-78"/>
              </a:rPr>
              <a:t>كفايات تقنيات التعليم اللازمة للمعلم في مجال الاستخدام </a:t>
            </a:r>
            <a:endParaRPr lang="ar-SA" sz="1800" b="1" i="0" u="none" strike="noStrike" baseline="0" dirty="0">
              <a:latin typeface="Alexandria Medium" pitchFamily="2" charset="-78"/>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مربع نص 13">
            <a:extLst>
              <a:ext uri="{FF2B5EF4-FFF2-40B4-BE49-F238E27FC236}">
                <a16:creationId xmlns:a16="http://schemas.microsoft.com/office/drawing/2014/main" id="{27C22503-822E-49DA-B7F9-EA597DC707D1}"/>
              </a:ext>
            </a:extLst>
          </p:cNvPr>
          <p:cNvSpPr txBox="1"/>
          <p:nvPr/>
        </p:nvSpPr>
        <p:spPr>
          <a:xfrm>
            <a:off x="1519519" y="1693173"/>
            <a:ext cx="9806836" cy="3432350"/>
          </a:xfrm>
          <a:prstGeom prst="rect">
            <a:avLst/>
          </a:prstGeom>
          <a:noFill/>
        </p:spPr>
        <p:txBody>
          <a:bodyPr wrap="square" rtlCol="1">
            <a:spAutoFit/>
          </a:bodyPr>
          <a:lstStyle/>
          <a:p>
            <a:pPr algn="just" rtl="1">
              <a:lnSpc>
                <a:spcPts val="2220"/>
              </a:lnSpc>
              <a:spcAft>
                <a:spcPts val="1800"/>
              </a:spcAft>
            </a:pPr>
            <a:r>
              <a:rPr lang="ar-SA" sz="1600" i="0" u="none" strike="noStrike" baseline="0" dirty="0">
                <a:latin typeface="Alexandria Light" pitchFamily="2" charset="-78"/>
                <a:cs typeface="Alexandria Light" pitchFamily="2" charset="-78"/>
              </a:rPr>
              <a:t>     من كفايات </a:t>
            </a:r>
            <a:r>
              <a:rPr lang="ar-SA" sz="1600" i="0" dirty="0">
                <a:effectLst/>
                <a:latin typeface="Alexandria Light" pitchFamily="2" charset="-78"/>
                <a:cs typeface="Alexandria Light" pitchFamily="2" charset="-78"/>
              </a:rPr>
              <a:t>تقنيات التعليم اللازمة للمعلم في مجال الاستخدام: </a:t>
            </a:r>
          </a:p>
          <a:p>
            <a:pPr marL="285750" indent="-285750" algn="just" rtl="1">
              <a:lnSpc>
                <a:spcPts val="2220"/>
              </a:lnSpc>
              <a:spcAft>
                <a:spcPts val="1800"/>
              </a:spcAft>
              <a:buFont typeface="Arial" panose="020B0604020202020204" pitchFamily="34" charset="0"/>
              <a:buChar char="•"/>
            </a:pPr>
            <a:r>
              <a:rPr lang="ar-SA" sz="1600" u="none" strike="noStrike" baseline="0" dirty="0">
                <a:latin typeface="Alexandria Light" pitchFamily="2" charset="-78"/>
                <a:cs typeface="Alexandria Light" pitchFamily="2" charset="-78"/>
              </a:rPr>
              <a:t>استخدام الكمبيوتر في عرض برامج تعليمية</a:t>
            </a:r>
            <a:r>
              <a:rPr lang="ar-SA" sz="1600" i="0" u="none" strike="noStrike" baseline="0" dirty="0">
                <a:latin typeface="Alexandria Light" pitchFamily="2" charset="-78"/>
                <a:cs typeface="Alexandria Light" pitchFamily="2" charset="-78"/>
              </a:rPr>
              <a:t>.</a:t>
            </a:r>
          </a:p>
          <a:p>
            <a:pPr marL="285750" indent="-285750" algn="just" rtl="1">
              <a:lnSpc>
                <a:spcPts val="22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استخدام الفيديو في تسجيل برامج تعليمية.</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استخدام شبكة الإنترنت في المدرسة كمصدر متجدد للمعلومات.</a:t>
            </a:r>
          </a:p>
          <a:p>
            <a:pPr marL="285750" indent="-285750" algn="just" rtl="1">
              <a:lnSpc>
                <a:spcPts val="22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استخدام جهاز عرض الشفافيات.</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استخدام جهاز عرض الشرائح الشفافة </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استخدام جهاز عرض الإسقاط الدقيق (</a:t>
            </a:r>
            <a:r>
              <a:rPr lang="ar-SA" sz="1600" dirty="0" err="1">
                <a:latin typeface="Alexandria Light" pitchFamily="2" charset="-78"/>
                <a:cs typeface="Alexandria Light" pitchFamily="2" charset="-78"/>
              </a:rPr>
              <a:t>ميكروبروجيكتور</a:t>
            </a:r>
            <a:r>
              <a:rPr lang="ar-SA" sz="1600" dirty="0">
                <a:latin typeface="Alexandria Light" pitchFamily="2" charset="-78"/>
                <a:cs typeface="Alexandria Light" pitchFamily="2" charset="-78"/>
              </a:rPr>
              <a:t>) (صيام وآخرون، 2014).</a:t>
            </a:r>
          </a:p>
        </p:txBody>
      </p:sp>
      <p:sp>
        <p:nvSpPr>
          <p:cNvPr id="8" name="Google Shape;5347;p51">
            <a:extLst>
              <a:ext uri="{FF2B5EF4-FFF2-40B4-BE49-F238E27FC236}">
                <a16:creationId xmlns:a16="http://schemas.microsoft.com/office/drawing/2014/main" id="{339D5002-0B66-4AA3-8CBE-056987A02D63}"/>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chemeClr val="accent4"/>
          </a:solidFill>
          <a:ln>
            <a:noFill/>
          </a:ln>
        </p:spPr>
        <p:txBody>
          <a:bodyPr spcFirstLastPara="1" wrap="square" lIns="121900" tIns="121900" rIns="121900" bIns="121900" anchor="ctr" anchorCtr="0">
            <a:noAutofit/>
          </a:bodyPr>
          <a:lstStyle/>
          <a:p>
            <a:endParaRPr sz="1865"/>
          </a:p>
        </p:txBody>
      </p:sp>
      <p:sp>
        <p:nvSpPr>
          <p:cNvPr id="10" name="TextBox 10">
            <a:extLst>
              <a:ext uri="{FF2B5EF4-FFF2-40B4-BE49-F238E27FC236}">
                <a16:creationId xmlns:a16="http://schemas.microsoft.com/office/drawing/2014/main" id="{7C421D81-5F8A-4015-9175-5D845ED4F318}"/>
              </a:ext>
            </a:extLst>
          </p:cNvPr>
          <p:cNvSpPr txBox="1"/>
          <p:nvPr/>
        </p:nvSpPr>
        <p:spPr>
          <a:xfrm>
            <a:off x="4088192" y="5361984"/>
            <a:ext cx="4669490" cy="38343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a:t>
            </a:r>
            <a:r>
              <a:rPr lang="ar-SA" sz="1600" b="0" i="0" dirty="0">
                <a:solidFill>
                  <a:srgbClr val="FFFFFF"/>
                </a:solidFill>
                <a:effectLst/>
                <a:latin typeface="Alexandria Medium" pitchFamily="2" charset="-78"/>
                <a:cs typeface="Alexandria Medium" pitchFamily="2" charset="-78"/>
              </a:rPr>
              <a:t>ما مبادئ النمو المهني للمعلم؟</a:t>
            </a:r>
          </a:p>
        </p:txBody>
      </p:sp>
    </p:spTree>
    <p:extLst>
      <p:ext uri="{BB962C8B-B14F-4D97-AF65-F5344CB8AC3E}">
        <p14:creationId xmlns:p14="http://schemas.microsoft.com/office/powerpoint/2010/main" val="3923687833"/>
      </p:ext>
    </p:extLst>
  </p:cSld>
  <p:clrMapOvr>
    <a:masterClrMapping/>
  </p:clrMapOvr>
  <mc:AlternateContent xmlns:mc="http://schemas.openxmlformats.org/markup-compatibility/2006">
    <mc:Choice xmlns:p14="http://schemas.microsoft.com/office/powerpoint/2010/main" Requires="p14">
      <p:transition p14:dur="10" advTm="48632"/>
    </mc:Choice>
    <mc:Fallback>
      <p:transition advTm="4863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114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64549" y="1019871"/>
            <a:ext cx="5418000" cy="38831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a:t>
            </a:r>
            <a:r>
              <a:rPr lang="ar-SA" sz="1800" b="1" i="0" u="none" strike="noStrike" baseline="0" dirty="0">
                <a:latin typeface="Alexandria Medium" pitchFamily="2" charset="-78"/>
                <a:cs typeface="Alexandria Medium" pitchFamily="2" charset="-78"/>
              </a:rPr>
              <a:t>مبادئ النمو المهني للمعلم</a:t>
            </a: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مربع نص 13">
            <a:extLst>
              <a:ext uri="{FF2B5EF4-FFF2-40B4-BE49-F238E27FC236}">
                <a16:creationId xmlns:a16="http://schemas.microsoft.com/office/drawing/2014/main" id="{27C22503-822E-49DA-B7F9-EA597DC707D1}"/>
              </a:ext>
            </a:extLst>
          </p:cNvPr>
          <p:cNvSpPr txBox="1"/>
          <p:nvPr/>
        </p:nvSpPr>
        <p:spPr>
          <a:xfrm>
            <a:off x="1398495" y="1985348"/>
            <a:ext cx="9806836" cy="4012637"/>
          </a:xfrm>
          <a:prstGeom prst="rect">
            <a:avLst/>
          </a:prstGeom>
          <a:noFill/>
        </p:spPr>
        <p:txBody>
          <a:bodyPr wrap="square" rtlCol="1">
            <a:spAutoFit/>
          </a:bodyPr>
          <a:lstStyle/>
          <a:p>
            <a:pPr algn="just" rtl="1">
              <a:lnSpc>
                <a:spcPts val="2520"/>
              </a:lnSpc>
              <a:spcAft>
                <a:spcPts val="1800"/>
              </a:spcAft>
            </a:pPr>
            <a:r>
              <a:rPr lang="ar-SA" sz="1600" i="0" u="none" strike="noStrike" baseline="0" dirty="0">
                <a:latin typeface="Alexandria Light" pitchFamily="2" charset="-78"/>
                <a:cs typeface="Alexandria Light" pitchFamily="2" charset="-78"/>
              </a:rPr>
              <a:t>     تنسجم مبادئ النمو المهني مع أهمية إعداد المعلم إعداداً جيداً يكون معه قادراً على أداء دوره على أكمل وجه وخاصة في ظل المتغيرات والتطورات التكنولوجية الحديثة، ومن هذه المبادئ النقاط الآتية؛ </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التنمية المهنية واضحة الأهداف قابلة للتنفيذ ومستدامة.</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حق مشروع لجميع المعلمين وفي جميع المراحل التعليمية.</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تهدف التنمية المهنية لتحسين العملية التعليمية التعلمية للطلبة داخل الغرفة الصفية.</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تقوم على تلبية حاجات المعلمين والمدارس.</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تراعى التنمية المهنية الفروق الفردية بين المعلمين. </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تعتمد التنمية المهنية على الأنشطة المثيرة للدافعية والتحدي في مهنة التعليم ضمن الجوانب العملية.</a:t>
            </a:r>
          </a:p>
        </p:txBody>
      </p:sp>
      <p:grpSp>
        <p:nvGrpSpPr>
          <p:cNvPr id="8" name="Google Shape;6542;p53">
            <a:extLst>
              <a:ext uri="{FF2B5EF4-FFF2-40B4-BE49-F238E27FC236}">
                <a16:creationId xmlns:a16="http://schemas.microsoft.com/office/drawing/2014/main" id="{03601959-D31E-4C06-912B-87C2395E2250}"/>
              </a:ext>
            </a:extLst>
          </p:cNvPr>
          <p:cNvGrpSpPr/>
          <p:nvPr/>
        </p:nvGrpSpPr>
        <p:grpSpPr>
          <a:xfrm>
            <a:off x="1658977" y="3113051"/>
            <a:ext cx="636237" cy="683627"/>
            <a:chOff x="-32569575" y="3586425"/>
            <a:chExt cx="292225" cy="291450"/>
          </a:xfrm>
        </p:grpSpPr>
        <p:sp>
          <p:nvSpPr>
            <p:cNvPr id="9" name="Google Shape;6543;p53">
              <a:extLst>
                <a:ext uri="{FF2B5EF4-FFF2-40B4-BE49-F238E27FC236}">
                  <a16:creationId xmlns:a16="http://schemas.microsoft.com/office/drawing/2014/main" id="{C969E861-C567-4993-B2E4-5C9E0852FEDA}"/>
                </a:ext>
              </a:extLst>
            </p:cNvPr>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544;p53">
              <a:extLst>
                <a:ext uri="{FF2B5EF4-FFF2-40B4-BE49-F238E27FC236}">
                  <a16:creationId xmlns:a16="http://schemas.microsoft.com/office/drawing/2014/main" id="{C6B6A2E9-1771-430D-9832-B476671F244E}"/>
                </a:ext>
              </a:extLst>
            </p:cNvPr>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87290051"/>
      </p:ext>
    </p:extLst>
  </p:cSld>
  <p:clrMapOvr>
    <a:masterClrMapping/>
  </p:clrMapOvr>
  <mc:AlternateContent xmlns:mc="http://schemas.openxmlformats.org/markup-compatibility/2006">
    <mc:Choice xmlns:p14="http://schemas.microsoft.com/office/powerpoint/2010/main" Requires="p14">
      <p:transition p14:dur="10" advTm="114925"/>
    </mc:Choice>
    <mc:Fallback>
      <p:transition advTm="11492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64549" y="1019871"/>
            <a:ext cx="5418000" cy="38831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a:t>
            </a:r>
            <a:r>
              <a:rPr lang="ar-SA" sz="1800" b="1" i="0" u="none" strike="noStrike" baseline="0" dirty="0">
                <a:latin typeface="Alexandria Medium" pitchFamily="2" charset="-78"/>
                <a:cs typeface="Alexandria Medium" pitchFamily="2" charset="-78"/>
              </a:rPr>
              <a:t>مبادئ النمو المهني للمعلم</a:t>
            </a: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مربع نص 13">
            <a:extLst>
              <a:ext uri="{FF2B5EF4-FFF2-40B4-BE49-F238E27FC236}">
                <a16:creationId xmlns:a16="http://schemas.microsoft.com/office/drawing/2014/main" id="{27C22503-822E-49DA-B7F9-EA597DC707D1}"/>
              </a:ext>
            </a:extLst>
          </p:cNvPr>
          <p:cNvSpPr txBox="1"/>
          <p:nvPr/>
        </p:nvSpPr>
        <p:spPr>
          <a:xfrm>
            <a:off x="1457661" y="2268495"/>
            <a:ext cx="9806836" cy="3602268"/>
          </a:xfrm>
          <a:prstGeom prst="rect">
            <a:avLst/>
          </a:prstGeom>
          <a:noFill/>
        </p:spPr>
        <p:txBody>
          <a:bodyPr wrap="square" rtlCol="1">
            <a:spAutoFit/>
          </a:bodyPr>
          <a:lstStyle/>
          <a:p>
            <a:pPr marL="285750" indent="-285750" algn="just" rtl="1">
              <a:lnSpc>
                <a:spcPts val="25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تؤكد على أهمية التنسيق الفعال بين أدوار كل من المدرسة والوزارة والجهات الأخرى ذات العلاقة.</a:t>
            </a:r>
          </a:p>
          <a:p>
            <a:pPr marL="285750" indent="-285750" algn="just" rtl="1">
              <a:lnSpc>
                <a:spcPts val="25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 ترتبط بنظام الحوافز التشجيعية المعنوية والمادية.</a:t>
            </a:r>
          </a:p>
          <a:p>
            <a:pPr marL="285750" indent="-285750" algn="just" rtl="1">
              <a:lnSpc>
                <a:spcPts val="25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 تقوم على أساس الكفايات التعليمية وتراكم الخبرات التدريبية</a:t>
            </a:r>
            <a:r>
              <a:rPr lang="ar-SA" sz="1600" i="0" u="none" strike="noStrike" baseline="0" dirty="0">
                <a:solidFill>
                  <a:srgbClr val="00B0F0"/>
                </a:solidFill>
                <a:latin typeface="Alexandria Medium" pitchFamily="2" charset="-78"/>
                <a:cs typeface="Alexandria Medium" pitchFamily="2" charset="-78"/>
              </a:rPr>
              <a:t>.</a:t>
            </a:r>
          </a:p>
          <a:p>
            <a:pPr marL="285750" indent="-285750" algn="just" rtl="1">
              <a:lnSpc>
                <a:spcPts val="2520"/>
              </a:lnSpc>
              <a:spcAft>
                <a:spcPts val="1800"/>
              </a:spcAft>
              <a:buFont typeface="Arial" panose="020B0604020202020204" pitchFamily="34" charset="0"/>
              <a:buChar char="•"/>
            </a:pPr>
            <a:endParaRPr lang="ar-SA" sz="1600" dirty="0">
              <a:solidFill>
                <a:srgbClr val="00B0F0"/>
              </a:solidFill>
              <a:latin typeface="Alexandria Medium" pitchFamily="2" charset="-78"/>
              <a:cs typeface="Alexandria Medium" pitchFamily="2" charset="-78"/>
            </a:endParaRPr>
          </a:p>
          <a:p>
            <a:pPr marL="285750" indent="-285750" algn="just" rtl="1">
              <a:lnSpc>
                <a:spcPts val="2520"/>
              </a:lnSpc>
              <a:spcAft>
                <a:spcPts val="1800"/>
              </a:spcAft>
              <a:buFont typeface="Arial" panose="020B0604020202020204" pitchFamily="34" charset="0"/>
              <a:buChar char="•"/>
            </a:pPr>
            <a:endParaRPr lang="ar-SA" sz="1600" i="0" u="none" strike="noStrike" baseline="0" dirty="0">
              <a:solidFill>
                <a:srgbClr val="00B0F0"/>
              </a:solidFill>
              <a:latin typeface="Alexandria Medium" pitchFamily="2" charset="-78"/>
              <a:cs typeface="Alexandria Medium" pitchFamily="2" charset="-78"/>
            </a:endParaRPr>
          </a:p>
          <a:p>
            <a:pPr marL="285750" indent="-285750" algn="just" rtl="1">
              <a:lnSpc>
                <a:spcPts val="2120"/>
              </a:lnSpc>
              <a:spcAft>
                <a:spcPts val="1800"/>
              </a:spcAft>
              <a:buFont typeface="Arial" panose="020B0604020202020204" pitchFamily="34" charset="0"/>
              <a:buChar char="•"/>
            </a:pPr>
            <a:endParaRPr lang="ar-SA" sz="1600" i="0" u="none" strike="noStrike" baseline="0" dirty="0">
              <a:solidFill>
                <a:srgbClr val="00B0F0"/>
              </a:solidFill>
              <a:latin typeface="Alexandria Medium" pitchFamily="2" charset="-78"/>
              <a:cs typeface="Alexandria Medium" pitchFamily="2" charset="-78"/>
            </a:endParaRPr>
          </a:p>
          <a:p>
            <a:pPr algn="just" rtl="1">
              <a:lnSpc>
                <a:spcPts val="2120"/>
              </a:lnSpc>
              <a:spcAft>
                <a:spcPts val="1800"/>
              </a:spcAft>
            </a:pPr>
            <a:r>
              <a:rPr lang="ar-SA" sz="1600" i="0" u="none" strike="noStrike" baseline="0" dirty="0">
                <a:solidFill>
                  <a:srgbClr val="00B0F0"/>
                </a:solidFill>
                <a:latin typeface="Alexandria Medium" pitchFamily="2" charset="-78"/>
                <a:cs typeface="Alexandria Medium" pitchFamily="2" charset="-78"/>
              </a:rPr>
              <a:t>                                               </a:t>
            </a:r>
          </a:p>
        </p:txBody>
      </p:sp>
      <p:grpSp>
        <p:nvGrpSpPr>
          <p:cNvPr id="19" name="Google Shape;6133;p53">
            <a:extLst>
              <a:ext uri="{FF2B5EF4-FFF2-40B4-BE49-F238E27FC236}">
                <a16:creationId xmlns:a16="http://schemas.microsoft.com/office/drawing/2014/main" id="{BACC4E64-E850-425D-86A5-831E7FDC5FEE}"/>
              </a:ext>
            </a:extLst>
          </p:cNvPr>
          <p:cNvGrpSpPr/>
          <p:nvPr/>
        </p:nvGrpSpPr>
        <p:grpSpPr>
          <a:xfrm>
            <a:off x="2649522" y="4659101"/>
            <a:ext cx="582500" cy="588275"/>
            <a:chOff x="-35854750" y="2272675"/>
            <a:chExt cx="293000" cy="291450"/>
          </a:xfrm>
          <a:solidFill>
            <a:schemeClr val="accent5"/>
          </a:solidFill>
        </p:grpSpPr>
        <p:sp>
          <p:nvSpPr>
            <p:cNvPr id="20" name="Google Shape;6134;p53">
              <a:extLst>
                <a:ext uri="{FF2B5EF4-FFF2-40B4-BE49-F238E27FC236}">
                  <a16:creationId xmlns:a16="http://schemas.microsoft.com/office/drawing/2014/main" id="{08830B8A-D535-4DC9-B307-F6C87C575A15}"/>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grpFill/>
            <a:ln>
              <a:noFill/>
            </a:ln>
          </p:spPr>
          <p:txBody>
            <a:bodyPr spcFirstLastPara="1" wrap="square" lIns="121900" tIns="121900" rIns="121900" bIns="121900" anchor="ctr" anchorCtr="0">
              <a:noAutofit/>
            </a:bodyPr>
            <a:lstStyle/>
            <a:p>
              <a:endParaRPr sz="1865"/>
            </a:p>
          </p:txBody>
        </p:sp>
        <p:sp>
          <p:nvSpPr>
            <p:cNvPr id="21" name="Google Shape;6135;p53">
              <a:extLst>
                <a:ext uri="{FF2B5EF4-FFF2-40B4-BE49-F238E27FC236}">
                  <a16:creationId xmlns:a16="http://schemas.microsoft.com/office/drawing/2014/main" id="{986A8C80-4523-4782-97B9-9BDF05F449D8}"/>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grpFill/>
            <a:ln>
              <a:noFill/>
            </a:ln>
          </p:spPr>
          <p:txBody>
            <a:bodyPr spcFirstLastPara="1" wrap="square" lIns="121900" tIns="121900" rIns="121900" bIns="121900" anchor="ctr" anchorCtr="0">
              <a:noAutofit/>
            </a:bodyPr>
            <a:lstStyle/>
            <a:p>
              <a:endParaRPr sz="1865"/>
            </a:p>
          </p:txBody>
        </p:sp>
        <p:sp>
          <p:nvSpPr>
            <p:cNvPr id="22" name="Google Shape;6136;p53">
              <a:extLst>
                <a:ext uri="{FF2B5EF4-FFF2-40B4-BE49-F238E27FC236}">
                  <a16:creationId xmlns:a16="http://schemas.microsoft.com/office/drawing/2014/main" id="{501426A6-CDEF-4479-BB04-3E8503D66EEE}"/>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grpFill/>
            <a:ln>
              <a:noFill/>
            </a:ln>
          </p:spPr>
          <p:txBody>
            <a:bodyPr spcFirstLastPara="1" wrap="square" lIns="121900" tIns="121900" rIns="121900" bIns="121900" anchor="ctr" anchorCtr="0">
              <a:noAutofit/>
            </a:bodyPr>
            <a:lstStyle/>
            <a:p>
              <a:endParaRPr sz="1865"/>
            </a:p>
          </p:txBody>
        </p:sp>
      </p:grpSp>
      <p:sp>
        <p:nvSpPr>
          <p:cNvPr id="13" name="TextBox 10">
            <a:extLst>
              <a:ext uri="{FF2B5EF4-FFF2-40B4-BE49-F238E27FC236}">
                <a16:creationId xmlns:a16="http://schemas.microsoft.com/office/drawing/2014/main" id="{39ED3612-E2EC-4C04-914D-4D50EF46D4C6}"/>
              </a:ext>
            </a:extLst>
          </p:cNvPr>
          <p:cNvSpPr txBox="1"/>
          <p:nvPr/>
        </p:nvSpPr>
        <p:spPr>
          <a:xfrm>
            <a:off x="4114800" y="4761520"/>
            <a:ext cx="4740781" cy="38343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a:t>
            </a:r>
            <a:r>
              <a:rPr lang="ar-SA" sz="1600" b="0" i="0" dirty="0">
                <a:solidFill>
                  <a:srgbClr val="FFFFFF"/>
                </a:solidFill>
                <a:effectLst/>
                <a:latin typeface="Alexandria Medium" pitchFamily="2" charset="-78"/>
                <a:cs typeface="Alexandria Medium" pitchFamily="2" charset="-78"/>
              </a:rPr>
              <a:t>ما مجالات النمو المهني للمعلم؟</a:t>
            </a:r>
          </a:p>
        </p:txBody>
      </p:sp>
    </p:spTree>
    <p:extLst>
      <p:ext uri="{BB962C8B-B14F-4D97-AF65-F5344CB8AC3E}">
        <p14:creationId xmlns:p14="http://schemas.microsoft.com/office/powerpoint/2010/main" val="2560077807"/>
      </p:ext>
    </p:extLst>
  </p:cSld>
  <p:clrMapOvr>
    <a:masterClrMapping/>
  </p:clrMapOvr>
  <mc:AlternateContent xmlns:mc="http://schemas.openxmlformats.org/markup-compatibility/2006">
    <mc:Choice xmlns:p14="http://schemas.microsoft.com/office/powerpoint/2010/main" Requires="p14">
      <p:transition p14:dur="10" advTm="45915"/>
    </mc:Choice>
    <mc:Fallback>
      <p:transition advTm="4591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857799"/>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a:t>
            </a:r>
            <a:r>
              <a:rPr lang="ar-SA" b="1" i="0" dirty="0">
                <a:solidFill>
                  <a:srgbClr val="000000"/>
                </a:solidFill>
                <a:effectLst/>
                <a:latin typeface="Alexandria Medium" pitchFamily="2" charset="-78"/>
                <a:cs typeface="Alexandria Medium" pitchFamily="2" charset="-78"/>
              </a:rPr>
              <a:t>مجالات النمو المهني للمعلمين</a:t>
            </a:r>
            <a:endParaRPr lang="ar-SA" b="0" i="0" dirty="0">
              <a:solidFill>
                <a:srgbClr val="000000"/>
              </a:solidFill>
              <a:effectLst/>
              <a:latin typeface="Alexandria Medium" pitchFamily="2" charset="-78"/>
              <a:cs typeface="Alexandria Medium" pitchFamily="2" charset="-78"/>
            </a:endParaRPr>
          </a:p>
          <a:p>
            <a:pPr algn="ct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3825"/>
            <a:ext cx="9986818" cy="4519186"/>
          </a:xfrm>
          <a:prstGeom prst="rect">
            <a:avLst/>
          </a:prstGeom>
          <a:noFill/>
        </p:spPr>
        <p:txBody>
          <a:bodyPr wrap="square" rtlCol="0">
            <a:spAutoFit/>
          </a:bodyPr>
          <a:lstStyle/>
          <a:p>
            <a:pPr algn="r" rtl="1">
              <a:lnSpc>
                <a:spcPts val="2520"/>
              </a:lnSpc>
              <a:spcAft>
                <a:spcPts val="1800"/>
              </a:spcAft>
              <a:buFont typeface="Arial" panose="020B0604020202020204" pitchFamily="34" charset="0"/>
              <a:buChar char="•"/>
            </a:pPr>
            <a:r>
              <a:rPr lang="ar-SA" sz="1600" b="0" i="0" dirty="0">
                <a:solidFill>
                  <a:srgbClr val="000000"/>
                </a:solidFill>
                <a:effectLst/>
                <a:latin typeface="Alexandria Light" pitchFamily="2" charset="-78"/>
                <a:cs typeface="Alexandria Light" pitchFamily="2" charset="-78"/>
              </a:rPr>
              <a:t> مجال الأداء التدريسي واستخدام كل ما هو جديد ومتطور في طرائق التدريس.</a:t>
            </a:r>
          </a:p>
          <a:p>
            <a:pPr algn="r" rtl="1">
              <a:lnSpc>
                <a:spcPts val="2520"/>
              </a:lnSpc>
              <a:spcAft>
                <a:spcPts val="1800"/>
              </a:spcAft>
              <a:buFont typeface="Arial" panose="020B0604020202020204" pitchFamily="34" charset="0"/>
              <a:buChar char="•"/>
            </a:pPr>
            <a:r>
              <a:rPr lang="ar-SA" sz="1600" b="0" i="0" dirty="0">
                <a:solidFill>
                  <a:srgbClr val="000000"/>
                </a:solidFill>
                <a:effectLst/>
                <a:latin typeface="Alexandria Light" pitchFamily="2" charset="-78"/>
                <a:cs typeface="Alexandria Light" pitchFamily="2" charset="-78"/>
              </a:rPr>
              <a:t> مجال التنمية والتطوير الذاتي والتقييم والتقويم الذاتي.</a:t>
            </a:r>
          </a:p>
          <a:p>
            <a:pPr algn="r" rtl="1">
              <a:lnSpc>
                <a:spcPts val="2520"/>
              </a:lnSpc>
              <a:spcAft>
                <a:spcPts val="1800"/>
              </a:spcAft>
              <a:buFont typeface="Arial" panose="020B0604020202020204" pitchFamily="34" charset="0"/>
              <a:buChar char="•"/>
            </a:pPr>
            <a:r>
              <a:rPr lang="ar-SA" sz="1600" b="0" i="0" dirty="0">
                <a:solidFill>
                  <a:srgbClr val="000000"/>
                </a:solidFill>
                <a:effectLst/>
                <a:latin typeface="Alexandria Light" pitchFamily="2" charset="-78"/>
                <a:cs typeface="Alexandria Light" pitchFamily="2" charset="-78"/>
              </a:rPr>
              <a:t> مجال العلاقات الإنسانية والإرشاد والتوجيه الطلابي والتفاعل والتواصل في المواقف التعلمية.</a:t>
            </a:r>
          </a:p>
          <a:p>
            <a:pPr algn="r" rtl="1">
              <a:lnSpc>
                <a:spcPts val="2520"/>
              </a:lnSpc>
              <a:spcAft>
                <a:spcPts val="1800"/>
              </a:spcAft>
              <a:buFont typeface="Arial" panose="020B0604020202020204" pitchFamily="34" charset="0"/>
              <a:buChar char="•"/>
            </a:pPr>
            <a:r>
              <a:rPr lang="ar-SA" sz="1600" b="0" i="0" dirty="0">
                <a:solidFill>
                  <a:srgbClr val="000000"/>
                </a:solidFill>
                <a:effectLst/>
                <a:latin typeface="Alexandria Light" pitchFamily="2" charset="-78"/>
                <a:cs typeface="Alexandria Light" pitchFamily="2" charset="-78"/>
              </a:rPr>
              <a:t> مجالات تقييم وتقويم المتعلمين وتطبيق الحديث والمتطور في أساليب التقييم.</a:t>
            </a:r>
          </a:p>
          <a:p>
            <a:pPr algn="r" rtl="1">
              <a:lnSpc>
                <a:spcPts val="2520"/>
              </a:lnSpc>
              <a:spcAft>
                <a:spcPts val="1800"/>
              </a:spcAft>
              <a:buFont typeface="Arial" panose="020B0604020202020204" pitchFamily="34" charset="0"/>
              <a:buChar char="•"/>
            </a:pPr>
            <a:r>
              <a:rPr lang="ar-SA" sz="1600" b="0" i="0" dirty="0">
                <a:solidFill>
                  <a:srgbClr val="000000"/>
                </a:solidFill>
                <a:effectLst/>
                <a:latin typeface="Alexandria Light" pitchFamily="2" charset="-78"/>
                <a:cs typeface="Alexandria Light" pitchFamily="2" charset="-78"/>
              </a:rPr>
              <a:t> مجال الالتزام بأخلاقيات المهنة وتعديل السلوكيات والاتجاهات في إطار العمل التربوي</a:t>
            </a:r>
            <a:r>
              <a:rPr lang="ar-SA" sz="1600" dirty="0">
                <a:solidFill>
                  <a:srgbClr val="000000"/>
                </a:solidFill>
                <a:latin typeface="Alexandria Light" pitchFamily="2" charset="-78"/>
                <a:cs typeface="Alexandria Light" pitchFamily="2" charset="-78"/>
              </a:rPr>
              <a:t>.</a:t>
            </a:r>
          </a:p>
          <a:p>
            <a:pPr algn="r" rtl="1">
              <a:lnSpc>
                <a:spcPts val="2520"/>
              </a:lnSpc>
              <a:spcAft>
                <a:spcPts val="1800"/>
              </a:spcAft>
              <a:buFont typeface="Arial" panose="020B0604020202020204" pitchFamily="34" charset="0"/>
              <a:buChar char="•"/>
            </a:pPr>
            <a:r>
              <a:rPr lang="ar-SA" sz="1600" b="0" i="0" dirty="0">
                <a:solidFill>
                  <a:srgbClr val="000000"/>
                </a:solidFill>
                <a:effectLst/>
                <a:latin typeface="Alexandria Light" pitchFamily="2" charset="-78"/>
                <a:cs typeface="Alexandria Light" pitchFamily="2" charset="-78"/>
              </a:rPr>
              <a:t> مجالات تصميم المناهج التعليمية وتطويرها وفق المستجدات المعاصرة في المعرفة والمعلومة.</a:t>
            </a:r>
            <a:r>
              <a:rPr lang="ar-SA" sz="1600" dirty="0">
                <a:solidFill>
                  <a:schemeClr val="accent5"/>
                </a:solidFill>
                <a:latin typeface="Alexandria Medium" pitchFamily="2" charset="-78"/>
                <a:cs typeface="Alexandria Medium" pitchFamily="2" charset="-78"/>
              </a:rPr>
              <a:t> </a:t>
            </a:r>
            <a:r>
              <a:rPr lang="ar-SA" sz="1600" b="0" i="0" dirty="0">
                <a:solidFill>
                  <a:schemeClr val="accent5"/>
                </a:solidFill>
                <a:effectLst/>
                <a:latin typeface="Alexandria Medium" pitchFamily="2" charset="-78"/>
                <a:cs typeface="Alexandria Medium" pitchFamily="2" charset="-78"/>
              </a:rPr>
              <a:t>والسؤال ما </a:t>
            </a:r>
            <a:r>
              <a:rPr lang="ar-SA" sz="1600" b="1" i="0" dirty="0">
                <a:solidFill>
                  <a:schemeClr val="accent5"/>
                </a:solidFill>
                <a:effectLst/>
                <a:latin typeface="Alexandria Medium" pitchFamily="2" charset="-78"/>
                <a:cs typeface="Alexandria Medium" pitchFamily="2" charset="-78"/>
              </a:rPr>
              <a:t>الشروط اللازمة لنجاح عمليات النمو المهني؟ </a:t>
            </a:r>
            <a:endParaRPr lang="ar-SA" sz="1600" b="0" i="0" dirty="0">
              <a:solidFill>
                <a:schemeClr val="accent5"/>
              </a:solidFill>
              <a:effectLst/>
              <a:latin typeface="Alexandria Medium" pitchFamily="2" charset="-78"/>
              <a:cs typeface="Alexandria Medium" pitchFamily="2" charset="-78"/>
            </a:endParaRPr>
          </a:p>
          <a:p>
            <a:pPr algn="r" rtl="1">
              <a:lnSpc>
                <a:spcPts val="2520"/>
              </a:lnSpc>
              <a:spcAft>
                <a:spcPts val="1800"/>
              </a:spcAft>
              <a:buFont typeface="Arial" panose="020B0604020202020204" pitchFamily="34" charset="0"/>
              <a:buChar char="•"/>
            </a:pPr>
            <a:endParaRPr lang="ar-SA" sz="1600" b="0" i="0" dirty="0">
              <a:solidFill>
                <a:srgbClr val="000000"/>
              </a:solidFill>
              <a:effectLst/>
              <a:latin typeface="Alexandria Light" pitchFamily="2" charset="-78"/>
              <a:cs typeface="Alexandria Light" pitchFamily="2" charset="-78"/>
            </a:endParaRPr>
          </a:p>
          <a:p>
            <a:pPr algn="r" rtl="1">
              <a:buFont typeface="Arial" panose="020B0604020202020204" pitchFamily="34" charset="0"/>
              <a:buChar char="•"/>
            </a:pPr>
            <a:endParaRPr lang="ar-SA" sz="1600" b="0" i="0" dirty="0">
              <a:solidFill>
                <a:srgbClr val="000000"/>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oogle Shape;6309;p53">
            <a:extLst>
              <a:ext uri="{FF2B5EF4-FFF2-40B4-BE49-F238E27FC236}">
                <a16:creationId xmlns:a16="http://schemas.microsoft.com/office/drawing/2014/main" id="{1879AF3B-010F-496B-A21B-19522D9410AB}"/>
              </a:ext>
            </a:extLst>
          </p:cNvPr>
          <p:cNvGrpSpPr/>
          <p:nvPr/>
        </p:nvGrpSpPr>
        <p:grpSpPr>
          <a:xfrm>
            <a:off x="6023640" y="5305785"/>
            <a:ext cx="545730" cy="533146"/>
            <a:chOff x="-35839800" y="3561025"/>
            <a:chExt cx="291450" cy="291650"/>
          </a:xfrm>
        </p:grpSpPr>
        <p:sp>
          <p:nvSpPr>
            <p:cNvPr id="15" name="Google Shape;6310;p53">
              <a:extLst>
                <a:ext uri="{FF2B5EF4-FFF2-40B4-BE49-F238E27FC236}">
                  <a16:creationId xmlns:a16="http://schemas.microsoft.com/office/drawing/2014/main" id="{331CA3D5-F926-427D-981E-5636E74D6096}"/>
                </a:ext>
              </a:extLst>
            </p:cNvPr>
            <p:cNvSpPr/>
            <p:nvPr/>
          </p:nvSpPr>
          <p:spPr>
            <a:xfrm>
              <a:off x="-35772850" y="3612425"/>
              <a:ext cx="155200" cy="142575"/>
            </a:xfrm>
            <a:custGeom>
              <a:avLst/>
              <a:gdLst/>
              <a:ahLst/>
              <a:cxnLst/>
              <a:rect l="l" t="t" r="r" b="b"/>
              <a:pathLst>
                <a:path w="6208" h="5703" extrusionOk="0">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6311;p53">
              <a:extLst>
                <a:ext uri="{FF2B5EF4-FFF2-40B4-BE49-F238E27FC236}">
                  <a16:creationId xmlns:a16="http://schemas.microsoft.com/office/drawing/2014/main" id="{EAFDE6C1-ADA8-4D48-82DE-EE3B1CF505D1}"/>
                </a:ext>
              </a:extLst>
            </p:cNvPr>
            <p:cNvSpPr/>
            <p:nvPr/>
          </p:nvSpPr>
          <p:spPr>
            <a:xfrm>
              <a:off x="-35621625" y="3694325"/>
              <a:ext cx="73275" cy="143375"/>
            </a:xfrm>
            <a:custGeom>
              <a:avLst/>
              <a:gdLst/>
              <a:ahLst/>
              <a:cxnLst/>
              <a:rect l="l" t="t" r="r" b="b"/>
              <a:pathLst>
                <a:path w="2931" h="5735" extrusionOk="0">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312;p53">
              <a:extLst>
                <a:ext uri="{FF2B5EF4-FFF2-40B4-BE49-F238E27FC236}">
                  <a16:creationId xmlns:a16="http://schemas.microsoft.com/office/drawing/2014/main" id="{717C3C90-25BD-4103-A736-4AE10AA42287}"/>
                </a:ext>
              </a:extLst>
            </p:cNvPr>
            <p:cNvSpPr/>
            <p:nvPr/>
          </p:nvSpPr>
          <p:spPr>
            <a:xfrm>
              <a:off x="-35827200" y="3748675"/>
              <a:ext cx="263100" cy="104000"/>
            </a:xfrm>
            <a:custGeom>
              <a:avLst/>
              <a:gdLst/>
              <a:ahLst/>
              <a:cxnLst/>
              <a:rect l="l" t="t" r="r" b="b"/>
              <a:pathLst>
                <a:path w="10524" h="4160" extrusionOk="0">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313;p53">
              <a:extLst>
                <a:ext uri="{FF2B5EF4-FFF2-40B4-BE49-F238E27FC236}">
                  <a16:creationId xmlns:a16="http://schemas.microsoft.com/office/drawing/2014/main" id="{5C47C368-73D7-400C-84F2-BE4EE7051240}"/>
                </a:ext>
              </a:extLst>
            </p:cNvPr>
            <p:cNvSpPr/>
            <p:nvPr/>
          </p:nvSpPr>
          <p:spPr>
            <a:xfrm>
              <a:off x="-35831925" y="3635275"/>
              <a:ext cx="41775" cy="85075"/>
            </a:xfrm>
            <a:custGeom>
              <a:avLst/>
              <a:gdLst/>
              <a:ahLst/>
              <a:cxnLst/>
              <a:rect l="l" t="t" r="r" b="b"/>
              <a:pathLst>
                <a:path w="1671" h="3403" extrusionOk="0">
                  <a:moveTo>
                    <a:pt x="1671" y="0"/>
                  </a:moveTo>
                  <a:lnTo>
                    <a:pt x="1" y="1701"/>
                  </a:lnTo>
                  <a:lnTo>
                    <a:pt x="1671" y="3403"/>
                  </a:lnTo>
                  <a:lnTo>
                    <a:pt x="167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314;p53">
              <a:extLst>
                <a:ext uri="{FF2B5EF4-FFF2-40B4-BE49-F238E27FC236}">
                  <a16:creationId xmlns:a16="http://schemas.microsoft.com/office/drawing/2014/main" id="{F60D4024-97BA-4AF5-8F47-E62309896D38}"/>
                </a:ext>
              </a:extLst>
            </p:cNvPr>
            <p:cNvSpPr/>
            <p:nvPr/>
          </p:nvSpPr>
          <p:spPr>
            <a:xfrm>
              <a:off x="-35601150" y="3635275"/>
              <a:ext cx="43350" cy="85075"/>
            </a:xfrm>
            <a:custGeom>
              <a:avLst/>
              <a:gdLst/>
              <a:ahLst/>
              <a:cxnLst/>
              <a:rect l="l" t="t" r="r" b="b"/>
              <a:pathLst>
                <a:path w="1734" h="3403" extrusionOk="0">
                  <a:moveTo>
                    <a:pt x="1" y="0"/>
                  </a:moveTo>
                  <a:lnTo>
                    <a:pt x="1" y="3403"/>
                  </a:lnTo>
                  <a:lnTo>
                    <a:pt x="1734" y="170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6315;p53">
              <a:extLst>
                <a:ext uri="{FF2B5EF4-FFF2-40B4-BE49-F238E27FC236}">
                  <a16:creationId xmlns:a16="http://schemas.microsoft.com/office/drawing/2014/main" id="{1AC1AAD3-B65A-48A0-BD0D-C6712931BCA5}"/>
                </a:ext>
              </a:extLst>
            </p:cNvPr>
            <p:cNvSpPr/>
            <p:nvPr/>
          </p:nvSpPr>
          <p:spPr>
            <a:xfrm>
              <a:off x="-35750000" y="3561025"/>
              <a:ext cx="111075" cy="35675"/>
            </a:xfrm>
            <a:custGeom>
              <a:avLst/>
              <a:gdLst/>
              <a:ahLst/>
              <a:cxnLst/>
              <a:rect l="l" t="t" r="r" b="b"/>
              <a:pathLst>
                <a:path w="4443" h="1427" extrusionOk="0">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6316;p53">
              <a:extLst>
                <a:ext uri="{FF2B5EF4-FFF2-40B4-BE49-F238E27FC236}">
                  <a16:creationId xmlns:a16="http://schemas.microsoft.com/office/drawing/2014/main" id="{19EC29F4-E169-443B-BFB0-217B91D093B1}"/>
                </a:ext>
              </a:extLst>
            </p:cNvPr>
            <p:cNvSpPr/>
            <p:nvPr/>
          </p:nvSpPr>
          <p:spPr>
            <a:xfrm>
              <a:off x="-35839800" y="3694325"/>
              <a:ext cx="72500" cy="143375"/>
            </a:xfrm>
            <a:custGeom>
              <a:avLst/>
              <a:gdLst/>
              <a:ahLst/>
              <a:cxnLst/>
              <a:rect l="l" t="t" r="r" b="b"/>
              <a:pathLst>
                <a:path w="2900" h="5735" extrusionOk="0">
                  <a:moveTo>
                    <a:pt x="1" y="1"/>
                  </a:moveTo>
                  <a:lnTo>
                    <a:pt x="1" y="5294"/>
                  </a:lnTo>
                  <a:cubicBezTo>
                    <a:pt x="1" y="5451"/>
                    <a:pt x="32" y="5609"/>
                    <a:pt x="95" y="5735"/>
                  </a:cubicBezTo>
                  <a:lnTo>
                    <a:pt x="2899" y="289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7820410"/>
      </p:ext>
    </p:extLst>
  </p:cSld>
  <p:clrMapOvr>
    <a:masterClrMapping/>
  </p:clrMapOvr>
  <mc:AlternateContent xmlns:mc="http://schemas.openxmlformats.org/markup-compatibility/2006">
    <mc:Choice xmlns:p14="http://schemas.microsoft.com/office/powerpoint/2010/main" Requires="p14">
      <p:transition p14:dur="10" advTm="100830"/>
    </mc:Choice>
    <mc:Fallback>
      <p:transition advTm="10083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0909" y="17050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3160" y="1003433"/>
            <a:ext cx="5418000" cy="369332"/>
          </a:xfrm>
          <a:prstGeom prst="rect">
            <a:avLst/>
          </a:prstGeom>
          <a:noFill/>
        </p:spPr>
        <p:txBody>
          <a:bodyPr wrap="square" rtlCol="0">
            <a:spAutoFit/>
          </a:bodyPr>
          <a:lstStyle/>
          <a:p>
            <a:pPr algn="ctr"/>
            <a:r>
              <a:rPr lang="ar-SA" b="1" i="0" dirty="0">
                <a:solidFill>
                  <a:srgbClr val="000000"/>
                </a:solidFill>
                <a:effectLst/>
                <a:latin typeface="Alexandria Medium" pitchFamily="2" charset="-78"/>
                <a:cs typeface="Alexandria Medium" pitchFamily="2" charset="-78"/>
              </a:rPr>
              <a:t>الشروط اللازمة لنجاح عمليات النمو المهني</a:t>
            </a:r>
            <a:endParaRPr lang="ar-SA" b="0" i="0" dirty="0">
              <a:solidFill>
                <a:srgbClr val="000000"/>
              </a:solidFill>
              <a:effectLst/>
              <a:latin typeface="Alexandria Medium" pitchFamily="2" charset="-78"/>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00909" y="2012852"/>
            <a:ext cx="10369319" cy="2771913"/>
          </a:xfrm>
          <a:prstGeom prst="rect">
            <a:avLst/>
          </a:prstGeom>
          <a:noFill/>
        </p:spPr>
        <p:txBody>
          <a:bodyPr wrap="square" rtlCol="0">
            <a:spAutoFit/>
          </a:bodyPr>
          <a:lstStyle/>
          <a:p>
            <a:pPr algn="r" rtl="1" fontAlgn="base">
              <a:lnSpc>
                <a:spcPts val="2820"/>
              </a:lnSpc>
              <a:spcAft>
                <a:spcPts val="1800"/>
              </a:spcAft>
            </a:pPr>
            <a:r>
              <a:rPr lang="ar-SA" sz="1600" dirty="0">
                <a:solidFill>
                  <a:srgbClr val="333333"/>
                </a:solidFill>
                <a:latin typeface="Alexandria Light" pitchFamily="2" charset="-78"/>
                <a:cs typeface="Alexandria Light" pitchFamily="2" charset="-78"/>
              </a:rPr>
              <a:t>    </a:t>
            </a:r>
            <a:r>
              <a:rPr lang="ar-SA" sz="1600" dirty="0">
                <a:latin typeface="Alexandria Light" pitchFamily="2" charset="-78"/>
                <a:cs typeface="Alexandria Light" pitchFamily="2" charset="-78"/>
              </a:rPr>
              <a:t>من الشروط اللازمة لنجاح عمليات النمو المهني الآتي:</a:t>
            </a:r>
          </a:p>
          <a:p>
            <a:pPr algn="r" rtl="1" fontAlgn="base">
              <a:lnSpc>
                <a:spcPts val="2820"/>
              </a:lnSpc>
              <a:spcAft>
                <a:spcPts val="1800"/>
              </a:spcAft>
            </a:pPr>
            <a:r>
              <a:rPr lang="ar-SA" sz="1600" b="0" i="0" dirty="0">
                <a:solidFill>
                  <a:srgbClr val="334155"/>
                </a:solidFill>
                <a:effectLst/>
                <a:latin typeface="Alexandria Light" pitchFamily="2" charset="-78"/>
                <a:cs typeface="Alexandria Light" pitchFamily="2" charset="-78"/>
              </a:rPr>
              <a:t>:</a:t>
            </a:r>
          </a:p>
          <a:p>
            <a:pPr algn="r" rtl="1" fontAlgn="base">
              <a:lnSpc>
                <a:spcPts val="2820"/>
              </a:lnSpc>
              <a:spcAft>
                <a:spcPts val="1800"/>
              </a:spcAft>
            </a:pPr>
            <a:endParaRPr lang="ar-SA" sz="1600" b="0" i="0" dirty="0">
              <a:solidFill>
                <a:srgbClr val="334155"/>
              </a:solidFill>
              <a:effectLst/>
              <a:latin typeface="Alexandria Light" pitchFamily="2" charset="-78"/>
              <a:cs typeface="Alexandria Light" pitchFamily="2" charset="-78"/>
            </a:endParaRPr>
          </a:p>
          <a:p>
            <a:pPr algn="r" rtl="1" fontAlgn="base">
              <a:lnSpc>
                <a:spcPts val="2820"/>
              </a:lnSpc>
              <a:spcAft>
                <a:spcPts val="1800"/>
              </a:spcAft>
            </a:pPr>
            <a:endParaRPr lang="ar-SA" sz="1600" dirty="0">
              <a:solidFill>
                <a:srgbClr val="334155"/>
              </a:solidFill>
              <a:latin typeface="Alexandria Light" pitchFamily="2" charset="-78"/>
              <a:cs typeface="Alexandria Light" pitchFamily="2" charset="-78"/>
            </a:endParaRPr>
          </a:p>
          <a:p>
            <a:pPr algn="just" rtl="1" fontAlgn="base">
              <a:lnSpc>
                <a:spcPts val="2820"/>
              </a:lnSpc>
              <a:spcAft>
                <a:spcPts val="1800"/>
              </a:spcAft>
            </a:pPr>
            <a:endParaRPr lang="ar-SA" sz="1600" dirty="0">
              <a:solidFill>
                <a:srgbClr val="334155"/>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B38C8B16-764B-4689-B003-8889AFD1DA12}"/>
              </a:ext>
            </a:extLst>
          </p:cNvPr>
          <p:cNvSpPr txBox="1"/>
          <p:nvPr/>
        </p:nvSpPr>
        <p:spPr>
          <a:xfrm>
            <a:off x="5159580" y="3727125"/>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3- </a:t>
            </a:r>
            <a:r>
              <a:rPr lang="ar-SA" sz="1600" b="0" i="0" dirty="0">
                <a:solidFill>
                  <a:srgbClr val="FFFFFF"/>
                </a:solidFill>
                <a:effectLst/>
                <a:latin typeface="Alexandria Light" pitchFamily="2" charset="-78"/>
                <a:cs typeface="Alexandria Light" pitchFamily="2" charset="-78"/>
              </a:rPr>
              <a:t>القابلية للاعتراف بجوانب قوة الآخرين والتعلم منهم.</a:t>
            </a:r>
          </a:p>
        </p:txBody>
      </p:sp>
      <p:sp>
        <p:nvSpPr>
          <p:cNvPr id="9" name="TextBox 10">
            <a:extLst>
              <a:ext uri="{FF2B5EF4-FFF2-40B4-BE49-F238E27FC236}">
                <a16:creationId xmlns:a16="http://schemas.microsoft.com/office/drawing/2014/main" id="{CA218E1D-FE78-43B6-A767-3B8EF9A66793}"/>
              </a:ext>
            </a:extLst>
          </p:cNvPr>
          <p:cNvSpPr txBox="1"/>
          <p:nvPr/>
        </p:nvSpPr>
        <p:spPr>
          <a:xfrm>
            <a:off x="5159580" y="2554523"/>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r"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1- ال</a:t>
            </a:r>
            <a:r>
              <a:rPr lang="ar-SA" sz="1600" b="0" i="0" dirty="0">
                <a:solidFill>
                  <a:srgbClr val="FFFFFF"/>
                </a:solidFill>
                <a:effectLst/>
                <a:latin typeface="Alexandria Light" pitchFamily="2" charset="-78"/>
                <a:cs typeface="Alexandria Light" pitchFamily="2" charset="-78"/>
              </a:rPr>
              <a:t>قابلية للتطوير.</a:t>
            </a:r>
            <a:endParaRPr lang="ar-SA" sz="1600" b="0" i="0" dirty="0">
              <a:solidFill>
                <a:srgbClr val="000000"/>
              </a:solidFill>
              <a:effectLst/>
              <a:latin typeface="Alexandria Light" pitchFamily="2" charset="-78"/>
              <a:cs typeface="Alexandria Light" pitchFamily="2" charset="-78"/>
            </a:endParaRPr>
          </a:p>
        </p:txBody>
      </p:sp>
      <p:sp>
        <p:nvSpPr>
          <p:cNvPr id="10" name="TextBox 10">
            <a:extLst>
              <a:ext uri="{FF2B5EF4-FFF2-40B4-BE49-F238E27FC236}">
                <a16:creationId xmlns:a16="http://schemas.microsoft.com/office/drawing/2014/main" id="{DC291843-5D13-4899-B27B-322BCFC8C5A4}"/>
              </a:ext>
            </a:extLst>
          </p:cNvPr>
          <p:cNvSpPr txBox="1"/>
          <p:nvPr/>
        </p:nvSpPr>
        <p:spPr>
          <a:xfrm>
            <a:off x="5159580" y="3104091"/>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2</a:t>
            </a:r>
            <a:r>
              <a:rPr lang="ar-SA" sz="1600" dirty="0">
                <a:solidFill>
                  <a:srgbClr val="FFFFFF"/>
                </a:solidFill>
                <a:effectLst/>
                <a:latin typeface="Alexandria Light" pitchFamily="2" charset="-78"/>
                <a:ea typeface="Calibri" panose="020F0502020204030204" pitchFamily="34" charset="0"/>
                <a:cs typeface="Alexandria Light" pitchFamily="2" charset="-78"/>
              </a:rPr>
              <a:t>- </a:t>
            </a:r>
            <a:r>
              <a:rPr lang="ar-SA" sz="1600" b="0" i="0" dirty="0">
                <a:solidFill>
                  <a:srgbClr val="FFFFFF"/>
                </a:solidFill>
                <a:effectLst/>
                <a:latin typeface="Alexandria Light" pitchFamily="2" charset="-78"/>
                <a:cs typeface="Alexandria Light" pitchFamily="2" charset="-78"/>
              </a:rPr>
              <a:t>القابلية للنقد الذاتي.</a:t>
            </a:r>
          </a:p>
        </p:txBody>
      </p:sp>
      <p:sp>
        <p:nvSpPr>
          <p:cNvPr id="11" name="TextBox 10">
            <a:extLst>
              <a:ext uri="{FF2B5EF4-FFF2-40B4-BE49-F238E27FC236}">
                <a16:creationId xmlns:a16="http://schemas.microsoft.com/office/drawing/2014/main" id="{15DA7C60-64EF-4486-B3FA-FAD303C3B4AA}"/>
              </a:ext>
            </a:extLst>
          </p:cNvPr>
          <p:cNvSpPr txBox="1"/>
          <p:nvPr/>
        </p:nvSpPr>
        <p:spPr>
          <a:xfrm>
            <a:off x="5159580" y="4377956"/>
            <a:ext cx="5703160" cy="39613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r" rtl="1">
              <a:lnSpc>
                <a:spcPts val="2520"/>
              </a:lnSpc>
              <a:spcAft>
                <a:spcPts val="1800"/>
              </a:spcAft>
            </a:pPr>
            <a:r>
              <a:rPr lang="ar-SA" sz="2000" b="0" i="0" dirty="0">
                <a:solidFill>
                  <a:srgbClr val="FFFFFF"/>
                </a:solidFill>
                <a:effectLst/>
                <a:latin typeface="Alexandria Light" pitchFamily="2" charset="-78"/>
                <a:cs typeface="Alexandria Light" pitchFamily="2" charset="-78"/>
              </a:rPr>
              <a:t>4-</a:t>
            </a:r>
            <a:r>
              <a:rPr lang="ar-SA" sz="2000" b="0" i="0" dirty="0">
                <a:solidFill>
                  <a:srgbClr val="000000"/>
                </a:solidFill>
                <a:effectLst/>
                <a:latin typeface="Alexandria Light" pitchFamily="2" charset="-78"/>
                <a:cs typeface="Alexandria Light" pitchFamily="2" charset="-78"/>
              </a:rPr>
              <a:t> </a:t>
            </a:r>
            <a:r>
              <a:rPr lang="ar-SA" sz="1600" b="0" i="0" dirty="0">
                <a:solidFill>
                  <a:srgbClr val="FFFFFF"/>
                </a:solidFill>
                <a:effectLst/>
                <a:latin typeface="Alexandria Light" pitchFamily="2" charset="-78"/>
                <a:cs typeface="Alexandria Light" pitchFamily="2" charset="-78"/>
              </a:rPr>
              <a:t>القابلية لتعلم الجديد والذي يساعد على تطوير الأداء. </a:t>
            </a:r>
            <a:endParaRPr lang="ar-SA" sz="2000" b="0" i="0" dirty="0">
              <a:solidFill>
                <a:srgbClr val="000000"/>
              </a:solidFill>
              <a:effectLst/>
              <a:latin typeface="Alexandria Light" pitchFamily="2" charset="-78"/>
              <a:cs typeface="Alexandria Light" pitchFamily="2" charset="-78"/>
            </a:endParaRPr>
          </a:p>
        </p:txBody>
      </p:sp>
      <p:sp>
        <p:nvSpPr>
          <p:cNvPr id="15" name="Google Shape;5466;p51">
            <a:extLst>
              <a:ext uri="{FF2B5EF4-FFF2-40B4-BE49-F238E27FC236}">
                <a16:creationId xmlns:a16="http://schemas.microsoft.com/office/drawing/2014/main" id="{4D6B0453-0403-4BAA-A6F8-568F62B02239}"/>
              </a:ext>
            </a:extLst>
          </p:cNvPr>
          <p:cNvSpPr/>
          <p:nvPr/>
        </p:nvSpPr>
        <p:spPr>
          <a:xfrm>
            <a:off x="1810921" y="3661386"/>
            <a:ext cx="544496" cy="540637"/>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 name="مربع نص 1">
            <a:extLst>
              <a:ext uri="{FF2B5EF4-FFF2-40B4-BE49-F238E27FC236}">
                <a16:creationId xmlns:a16="http://schemas.microsoft.com/office/drawing/2014/main" id="{89DAD1EC-5380-4663-AE43-C30F78EA4498}"/>
              </a:ext>
            </a:extLst>
          </p:cNvPr>
          <p:cNvSpPr txBox="1"/>
          <p:nvPr/>
        </p:nvSpPr>
        <p:spPr>
          <a:xfrm>
            <a:off x="1574277" y="4899727"/>
            <a:ext cx="9429894" cy="923330"/>
          </a:xfrm>
          <a:prstGeom prst="rect">
            <a:avLst/>
          </a:prstGeom>
          <a:noFill/>
        </p:spPr>
        <p:txBody>
          <a:bodyPr wrap="square" rtlCol="1">
            <a:spAutoFit/>
          </a:bodyPr>
          <a:lstStyle/>
          <a:p>
            <a:pPr algn="r"/>
            <a:r>
              <a:rPr lang="ar-SA" sz="1600" b="0" i="0" dirty="0">
                <a:solidFill>
                  <a:srgbClr val="000000"/>
                </a:solidFill>
                <a:effectLst/>
                <a:latin typeface="Alexandria Light" pitchFamily="2" charset="-78"/>
                <a:cs typeface="Alexandria Light" pitchFamily="2" charset="-78"/>
              </a:rPr>
              <a:t>وهذه القابليات تزيد من فرص الاستفادة من برامج التنمية المهنية وتساعد على صنع متعلمين دائمي التعلم</a:t>
            </a:r>
            <a:r>
              <a:rPr lang="ar-SA" sz="1800" b="0" i="0" dirty="0">
                <a:solidFill>
                  <a:srgbClr val="000000"/>
                </a:solidFill>
                <a:effectLst/>
                <a:latin typeface="Alexandria Light" pitchFamily="2" charset="-78"/>
                <a:cs typeface="Alexandria Light" pitchFamily="2" charset="-78"/>
              </a:rPr>
              <a:t>.</a:t>
            </a:r>
            <a:endParaRPr lang="en-US" sz="1800" b="0" i="0" dirty="0">
              <a:solidFill>
                <a:srgbClr val="000000"/>
              </a:solidFill>
              <a:effectLst/>
              <a:latin typeface="Alexandria Light" pitchFamily="2" charset="-78"/>
              <a:cs typeface="Alexandria Light" pitchFamily="2" charset="-78"/>
            </a:endParaRPr>
          </a:p>
          <a:p>
            <a:pPr algn="r"/>
            <a:endParaRPr lang="en-US" sz="1800" b="0" i="0" dirty="0">
              <a:solidFill>
                <a:srgbClr val="000000"/>
              </a:solidFill>
              <a:effectLst/>
              <a:latin typeface="Alexandria Light" pitchFamily="2" charset="-78"/>
              <a:cs typeface="Alexandria Light" pitchFamily="2" charset="-78"/>
            </a:endParaRPr>
          </a:p>
          <a:p>
            <a:pPr algn="r"/>
            <a:r>
              <a:rPr lang="ar-SY" sz="1600" dirty="0">
                <a:solidFill>
                  <a:srgbClr val="00B0F0"/>
                </a:solidFill>
                <a:latin typeface="Alexandria Medium" pitchFamily="2" charset="-78"/>
                <a:cs typeface="Alexandria Medium" pitchFamily="2" charset="-78"/>
              </a:rPr>
              <a:t>والسؤال هو ما </a:t>
            </a:r>
            <a:r>
              <a:rPr lang="ar-SA" sz="1600" dirty="0">
                <a:solidFill>
                  <a:srgbClr val="00B0F0"/>
                </a:solidFill>
                <a:latin typeface="Alexandria Medium" pitchFamily="2" charset="-78"/>
                <a:cs typeface="Alexandria Medium" pitchFamily="2" charset="-78"/>
              </a:rPr>
              <a:t>أساليب التنمية المهنية للمعلمين </a:t>
            </a:r>
            <a:r>
              <a:rPr lang="ar-SY" sz="1600" dirty="0">
                <a:solidFill>
                  <a:srgbClr val="00B0F0"/>
                </a:solidFill>
                <a:latin typeface="Alexandria Medium" pitchFamily="2" charset="-78"/>
                <a:cs typeface="Alexandria Medium" pitchFamily="2" charset="-78"/>
              </a:rPr>
              <a:t>؟</a:t>
            </a:r>
            <a:endParaRPr lang="ar-SA" sz="16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2517651793"/>
      </p:ext>
    </p:extLst>
  </p:cSld>
  <p:clrMapOvr>
    <a:masterClrMapping/>
  </p:clrMapOvr>
  <mc:AlternateContent xmlns:mc="http://schemas.openxmlformats.org/markup-compatibility/2006">
    <mc:Choice xmlns:p14="http://schemas.microsoft.com/office/powerpoint/2010/main" Requires="p14">
      <p:transition p14:dur="10" advTm="87850"/>
    </mc:Choice>
    <mc:Fallback>
      <p:transition advTm="8785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6907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r>
              <a:rPr lang="ar-SA" sz="1400" b="1" dirty="0">
                <a:solidFill>
                  <a:srgbClr val="000000"/>
                </a:solidFill>
                <a:latin typeface="Alexandria Light" pitchFamily="2" charset="-78"/>
                <a:cs typeface="Alexandria Light" pitchFamily="2" charset="-78"/>
              </a:rPr>
              <a:t>الشكل (3) </a:t>
            </a:r>
            <a:r>
              <a:rPr lang="ar-SA" sz="1400" dirty="0">
                <a:solidFill>
                  <a:srgbClr val="000000"/>
                </a:solidFill>
                <a:latin typeface="Alexandria Medium" pitchFamily="2" charset="-78"/>
                <a:cs typeface="Alexandria Medium" pitchFamily="2" charset="-78"/>
              </a:rPr>
              <a:t>يبين أساليب التنمية المهنية للمعلمين </a:t>
            </a:r>
          </a:p>
          <a:p>
            <a:pPr algn="ctr" rtl="1"/>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a:p>
            <a:pPr lvl="0" algn="ctr" rtl="1"/>
            <a:endParaRPr lang="ar-SA" sz="1800" b="1" dirty="0">
              <a:solidFill>
                <a:srgbClr val="000000"/>
              </a:solidFill>
              <a:latin typeface="Alexandria Light" pitchFamily="2" charset="-78"/>
              <a:cs typeface="Alexandria Light"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1928306"/>
            <a:ext cx="8353017" cy="957313"/>
          </a:xfrm>
          <a:prstGeom prst="rect">
            <a:avLst/>
          </a:prstGeom>
          <a:noFill/>
        </p:spPr>
        <p:txBody>
          <a:bodyPr wrap="square" rtlCol="0">
            <a:spAutoFit/>
          </a:bodyPr>
          <a:lstStyle/>
          <a:p>
            <a:pPr algn="just" rtl="1">
              <a:lnSpc>
                <a:spcPts val="2560"/>
              </a:lnSpc>
              <a:spcAft>
                <a:spcPts val="1800"/>
              </a:spcAft>
            </a:pPr>
            <a:r>
              <a:rPr lang="ar-SA" sz="1600" dirty="0">
                <a:latin typeface="Alexandria Light" pitchFamily="2" charset="-78"/>
                <a:cs typeface="Alexandria Light" pitchFamily="2" charset="-78"/>
              </a:rPr>
              <a:t>تتعدد أساليب التنمية المهنية للمعلمين والشكل (3) الآتي يوضح أهم هذه الأساليب:.</a:t>
            </a:r>
          </a:p>
          <a:p>
            <a:pPr algn="ctr" rtl="1">
              <a:lnSpc>
                <a:spcPts val="256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739957" y="1087628"/>
            <a:ext cx="5246371" cy="371705"/>
          </a:xfrm>
          <a:prstGeom prst="rect">
            <a:avLst/>
          </a:prstGeom>
          <a:noFill/>
        </p:spPr>
        <p:txBody>
          <a:bodyPr wrap="square">
            <a:spAutoFit/>
          </a:bodyPr>
          <a:lstStyle/>
          <a:p>
            <a:pPr algn="ctr" rtl="1">
              <a:lnSpc>
                <a:spcPct val="107000"/>
              </a:lnSpc>
              <a:spcAft>
                <a:spcPts val="800"/>
              </a:spcAft>
            </a:pPr>
            <a:r>
              <a:rPr lang="ar-SA" sz="1800" dirty="0">
                <a:latin typeface="Alexandria Medium" pitchFamily="2" charset="-78"/>
                <a:cs typeface="Alexandria Medium" pitchFamily="2" charset="-78"/>
              </a:rPr>
              <a:t>أساليب التنمية المهنية للمعلمين</a:t>
            </a:r>
            <a:endParaRPr lang="en-US" sz="1400" dirty="0">
              <a:effectLst/>
              <a:latin typeface="Alexandria Medium" pitchFamily="2" charset="-78"/>
              <a:ea typeface="Calibri" panose="020F0502020204030204" pitchFamily="34" charset="0"/>
              <a:cs typeface="Alexandria Medium" pitchFamily="2" charset="-78"/>
            </a:endParaRPr>
          </a:p>
        </p:txBody>
      </p:sp>
      <p:graphicFrame>
        <p:nvGraphicFramePr>
          <p:cNvPr id="12" name="رسم تخطيطي 3">
            <a:extLst>
              <a:ext uri="{FF2B5EF4-FFF2-40B4-BE49-F238E27FC236}">
                <a16:creationId xmlns:a16="http://schemas.microsoft.com/office/drawing/2014/main" id="{CD3FE980-62FE-4193-9DE3-B7A81F862FAB}"/>
              </a:ext>
            </a:extLst>
          </p:cNvPr>
          <p:cNvGraphicFramePr/>
          <p:nvPr>
            <p:extLst>
              <p:ext uri="{D42A27DB-BD31-4B8C-83A1-F6EECF244321}">
                <p14:modId xmlns:p14="http://schemas.microsoft.com/office/powerpoint/2010/main" val="1022570821"/>
              </p:ext>
            </p:extLst>
          </p:nvPr>
        </p:nvGraphicFramePr>
        <p:xfrm>
          <a:off x="2944906" y="2924796"/>
          <a:ext cx="6507137" cy="2637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مربع نص 1">
            <a:extLst>
              <a:ext uri="{FF2B5EF4-FFF2-40B4-BE49-F238E27FC236}">
                <a16:creationId xmlns:a16="http://schemas.microsoft.com/office/drawing/2014/main" id="{F45E650B-3C77-4640-A8F4-FFEDF026CA0A}"/>
              </a:ext>
            </a:extLst>
          </p:cNvPr>
          <p:cNvSpPr txBox="1"/>
          <p:nvPr/>
        </p:nvSpPr>
        <p:spPr>
          <a:xfrm>
            <a:off x="3119718" y="4459338"/>
            <a:ext cx="1828799" cy="707886"/>
          </a:xfrm>
          <a:prstGeom prst="rect">
            <a:avLst/>
          </a:prstGeom>
          <a:noFill/>
        </p:spPr>
        <p:txBody>
          <a:bodyPr wrap="square" rtlCol="1">
            <a:spAutoFit/>
          </a:bodyPr>
          <a:lstStyle/>
          <a:p>
            <a:pPr algn="ctr"/>
            <a:r>
              <a:rPr lang="ar-SA" sz="2000" dirty="0">
                <a:solidFill>
                  <a:srgbClr val="FFFFFF"/>
                </a:solidFill>
                <a:latin typeface="Alexandria Medium" pitchFamily="2" charset="-78"/>
                <a:cs typeface="Alexandria Medium" pitchFamily="2" charset="-78"/>
              </a:rPr>
              <a:t>التدريب أثناء الخدمة</a:t>
            </a:r>
          </a:p>
        </p:txBody>
      </p:sp>
    </p:spTree>
    <p:extLst>
      <p:ext uri="{BB962C8B-B14F-4D97-AF65-F5344CB8AC3E}">
        <p14:creationId xmlns:p14="http://schemas.microsoft.com/office/powerpoint/2010/main" val="1115355289"/>
      </p:ext>
    </p:extLst>
  </p:cSld>
  <p:clrMapOvr>
    <a:masterClrMapping/>
  </p:clrMapOvr>
  <mc:AlternateContent xmlns:mc="http://schemas.openxmlformats.org/markup-compatibility/2006">
    <mc:Choice xmlns:p14="http://schemas.microsoft.com/office/powerpoint/2010/main" Requires="p14">
      <p:transition p14:dur="10" advTm="43570"/>
    </mc:Choice>
    <mc:Fallback>
      <p:transition advTm="4357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47976" y="1448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dirty="0">
                <a:latin typeface="Alexandria Medium" pitchFamily="2" charset="-78"/>
                <a:cs typeface="Alexandria Medium" pitchFamily="2" charset="-78"/>
              </a:rPr>
              <a:t>أساليب التنمية المهنية للمعلمين</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29107EA-1702-4AAE-8E38-FF8D4396ED09}"/>
              </a:ext>
            </a:extLst>
          </p:cNvPr>
          <p:cNvSpPr txBox="1"/>
          <p:nvPr/>
        </p:nvSpPr>
        <p:spPr>
          <a:xfrm>
            <a:off x="1289637" y="2031771"/>
            <a:ext cx="9609055" cy="3605474"/>
          </a:xfrm>
          <a:prstGeom prst="rect">
            <a:avLst/>
          </a:prstGeom>
          <a:noFill/>
        </p:spPr>
        <p:txBody>
          <a:bodyPr wrap="square" rtlCol="1">
            <a:spAutoFit/>
          </a:bodyPr>
          <a:lstStyle/>
          <a:p>
            <a:pPr marL="285750" indent="-285750" algn="just" rtl="1">
              <a:lnSpc>
                <a:spcPts val="242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التدريب أثناء الخدمة: والذي يهتم بدعم واستكمال مرحلة الإعداد العلمي والمهني للمعلم، وتزويده بخبرات جديدة، تحقق له نمواً مهنياً يؤدي إلى زيادة إنتاجيته، وأهم صورها برامج تجديدية؛ تهتم بتجديد معارف المعلم ومهاراته فالمعلم بحاجة دائمة إلى تطوير معارفه، وبرامج تأهيلية؛ تؤهل المعلمين الغير مؤهلين أكاديمياً ومهنياً ليصبحوا قادرين على أداء مهمتهم بنجاح، وبرامج توجيهية؛ تهتم بتوجيه المعلمين المرشحين لوظائف أعلى.</a:t>
            </a:r>
          </a:p>
          <a:p>
            <a:pPr marL="285750" indent="-285750" algn="just" rtl="1">
              <a:lnSpc>
                <a:spcPts val="242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التعلم الذاتي: يعد من أهم أساليب التنمية المهنية للمعلمين، ففيه شيء من الصدق مع النفس؛ حيث يقوم المعلم بتحديد جوانب القوة وجوانب الضعف لدبه، ويبدأ بمعالجة هذه الجوانب مما يؤهله ويرفع كفاءته المهنية، ومن أساليب التعلم الذاتي القراءة، وكتابة البحوث.</a:t>
            </a:r>
          </a:p>
          <a:p>
            <a:pPr marL="285750" indent="-285750" algn="just" rtl="1">
              <a:lnSpc>
                <a:spcPts val="2420"/>
              </a:lnSpc>
              <a:spcAft>
                <a:spcPts val="1800"/>
              </a:spcAft>
              <a:buFont typeface="Arial" panose="020B0604020202020204" pitchFamily="34" charset="0"/>
              <a:buChar char="•"/>
            </a:pPr>
            <a:r>
              <a:rPr lang="ar-SA" sz="1600" dirty="0">
                <a:latin typeface="Alexandria Light" pitchFamily="2" charset="-78"/>
                <a:cs typeface="Alexandria Light" pitchFamily="2" charset="-78"/>
              </a:rPr>
              <a:t>مواقع الإنترنت: تعد من أهم أساليب التنمية المهنية للمعلمين إذ يمكن من خلالها الاطلاع على كل ما هو جديد في مجال المهنة، واكتساب معارف ومعلومات جديدة.</a:t>
            </a:r>
          </a:p>
        </p:txBody>
      </p:sp>
      <p:sp>
        <p:nvSpPr>
          <p:cNvPr id="18" name="Google Shape;8472;p58">
            <a:extLst>
              <a:ext uri="{FF2B5EF4-FFF2-40B4-BE49-F238E27FC236}">
                <a16:creationId xmlns:a16="http://schemas.microsoft.com/office/drawing/2014/main" id="{FB116C6C-275E-4C8D-983D-16AB38E5AE1A}"/>
              </a:ext>
            </a:extLst>
          </p:cNvPr>
          <p:cNvSpPr/>
          <p:nvPr/>
        </p:nvSpPr>
        <p:spPr>
          <a:xfrm>
            <a:off x="712775" y="3283688"/>
            <a:ext cx="576862" cy="594916"/>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solidFill>
              <a:schemeClr val="accent5"/>
            </a:solid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147166373"/>
      </p:ext>
    </p:extLst>
  </p:cSld>
  <p:clrMapOvr>
    <a:masterClrMapping/>
  </p:clrMapOvr>
  <mc:AlternateContent xmlns:mc="http://schemas.openxmlformats.org/markup-compatibility/2006">
    <mc:Choice xmlns:p14="http://schemas.microsoft.com/office/powerpoint/2010/main" Requires="p14">
      <p:transition p14:dur="10" advTm="180451"/>
    </mc:Choice>
    <mc:Fallback>
      <p:transition advTm="18045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47976" y="1448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dirty="0">
                <a:latin typeface="Alexandria Medium" pitchFamily="2" charset="-78"/>
                <a:cs typeface="Alexandria Medium" pitchFamily="2" charset="-78"/>
              </a:rPr>
              <a:t>أساليب التنمية المهنية للمعلمين</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29107EA-1702-4AAE-8E38-FF8D4396ED09}"/>
              </a:ext>
            </a:extLst>
          </p:cNvPr>
          <p:cNvSpPr txBox="1"/>
          <p:nvPr/>
        </p:nvSpPr>
        <p:spPr>
          <a:xfrm>
            <a:off x="1289637" y="1880790"/>
            <a:ext cx="9612726" cy="3868367"/>
          </a:xfrm>
          <a:prstGeom prst="rect">
            <a:avLst/>
          </a:prstGeom>
          <a:noFill/>
        </p:spPr>
        <p:txBody>
          <a:bodyPr wrap="square" rtlCol="1">
            <a:spAutoFit/>
          </a:bodyPr>
          <a:lstStyle/>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التدريب الإلكتروني: يتمثل في الأنشطة التي تقدم للمعلمين من خلال توظيف الوسائط التكنولوجية، وهي البريد الإلكتروني، والحاسب الآلي، والأقراص المدمجة وغيرها.</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التدريب من بعد: والذي يسهل النقاش بين مجموعة كبيرة من المعلمين للتعرف على الأساليب والطرائق الحديثة في مهنتهم ما يؤهل المعلم لأداء مهنته بنجاح وتخطي المشكلات التي تواجهه أثناء العملية التعليمية، نظراً للكم الكبير من الأفكار والمشكلات المتبادلة بينه وبين زملائه، ويعد الفيديو </a:t>
            </a:r>
            <a:r>
              <a:rPr lang="ar-SA" sz="1600" dirty="0" err="1">
                <a:latin typeface="Alexandria Light" pitchFamily="2" charset="-78"/>
                <a:cs typeface="Alexandria Light" pitchFamily="2" charset="-78"/>
              </a:rPr>
              <a:t>كونفراس</a:t>
            </a:r>
            <a:r>
              <a:rPr lang="ar-SA" sz="1600" dirty="0">
                <a:latin typeface="Alexandria Light" pitchFamily="2" charset="-78"/>
                <a:cs typeface="Alexandria Light" pitchFamily="2" charset="-78"/>
              </a:rPr>
              <a:t> </a:t>
            </a:r>
            <a:r>
              <a:rPr lang="en-US" sz="1600" b="0" i="0" dirty="0">
                <a:solidFill>
                  <a:srgbClr val="000000"/>
                </a:solidFill>
                <a:effectLst/>
                <a:latin typeface="Helvetica Neue"/>
              </a:rPr>
              <a:t>Video Conference  </a:t>
            </a:r>
            <a:r>
              <a:rPr lang="ar-SA" sz="1600" b="0" i="0" dirty="0">
                <a:solidFill>
                  <a:srgbClr val="000000"/>
                </a:solidFill>
                <a:effectLst/>
                <a:latin typeface="Helvetica Neue"/>
              </a:rPr>
              <a:t> </a:t>
            </a:r>
            <a:r>
              <a:rPr lang="ar-SA" sz="1600" dirty="0">
                <a:latin typeface="Alexandria Light" pitchFamily="2" charset="-78"/>
                <a:cs typeface="Alexandria Light" pitchFamily="2" charset="-78"/>
              </a:rPr>
              <a:t>من أهم أساليب التدريب من بعد.</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المؤتمرات من بعد: ويمكن من خلالها الالتقاء بالخبراء والمستشارين والتفاعل مع زملائهم من معلمين ومدربين، وتلقي التغذية الراجعة الفورية، ومواكبة التطور العلمي والتكنولوجي، وإتقان مهارات التعلم من بعد (الدهشان وفرغلي، 2021). </a:t>
            </a:r>
          </a:p>
          <a:p>
            <a:pPr algn="just" rtl="1">
              <a:lnSpc>
                <a:spcPts val="2220"/>
              </a:lnSpc>
              <a:spcAft>
                <a:spcPts val="1800"/>
              </a:spcAft>
            </a:pPr>
            <a:r>
              <a:rPr lang="ar-SA" sz="1600" dirty="0">
                <a:latin typeface="Alexandria Light" pitchFamily="2" charset="-78"/>
                <a:cs typeface="Alexandria Light" pitchFamily="2" charset="-78"/>
              </a:rPr>
              <a:t>     بالإضافة إلى ذلك الدورات وورش العمل التي تُقام حول موضوع معين، والمؤتمرات أو الندوات التعليمية، وبرامج التأهيل التي تسعى لتأهيل المعلمين غير المؤهلين تربوياً لأداء المهنة بنجاح.</a:t>
            </a:r>
          </a:p>
        </p:txBody>
      </p:sp>
      <p:sp>
        <p:nvSpPr>
          <p:cNvPr id="8" name="Google Shape;8472;p58">
            <a:extLst>
              <a:ext uri="{FF2B5EF4-FFF2-40B4-BE49-F238E27FC236}">
                <a16:creationId xmlns:a16="http://schemas.microsoft.com/office/drawing/2014/main" id="{AEDF280B-08C9-4073-9E68-DEB45F9035B8}"/>
              </a:ext>
            </a:extLst>
          </p:cNvPr>
          <p:cNvSpPr/>
          <p:nvPr/>
        </p:nvSpPr>
        <p:spPr>
          <a:xfrm>
            <a:off x="712775" y="3283688"/>
            <a:ext cx="576862" cy="594916"/>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solidFill>
              <a:schemeClr val="accent5"/>
            </a:solid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886146969"/>
      </p:ext>
    </p:extLst>
  </p:cSld>
  <p:clrMapOvr>
    <a:masterClrMapping/>
  </p:clrMapOvr>
  <mc:AlternateContent xmlns:mc="http://schemas.openxmlformats.org/markup-compatibility/2006">
    <mc:Choice xmlns:p14="http://schemas.microsoft.com/office/powerpoint/2010/main" Requires="p14">
      <p:transition p14:dur="10" advTm="148315"/>
    </mc:Choice>
    <mc:Fallback>
      <p:transition advTm="14831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4891" y="179594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7356" y="2216589"/>
            <a:ext cx="9213974" cy="4208203"/>
          </a:xfrm>
          <a:prstGeom prst="rect">
            <a:avLst/>
          </a:prstGeom>
          <a:noFill/>
        </p:spPr>
        <p:txBody>
          <a:bodyPr wrap="square" rtlCol="0">
            <a:spAutoFit/>
          </a:bodyPr>
          <a:lstStyle/>
          <a:p>
            <a:pPr marL="0" marR="0" algn="justLow" rtl="1">
              <a:lnSpc>
                <a:spcPts val="2160"/>
              </a:lnSpc>
              <a:spcAft>
                <a:spcPts val="1800"/>
              </a:spcAft>
            </a:pPr>
            <a:r>
              <a:rPr lang="ar-SA" sz="1800" b="1" dirty="0">
                <a:effectLst/>
                <a:latin typeface="Calibri" panose="020F0502020204030204" pitchFamily="34" charset="0"/>
                <a:ea typeface="Calibri" panose="020F0502020204030204" pitchFamily="34" charset="0"/>
                <a:cs typeface="Alexandria" pitchFamily="2" charset="-78"/>
              </a:rPr>
              <a:t>خاتمة</a:t>
            </a:r>
            <a:r>
              <a:rPr lang="ar-SY" sz="1800" b="1" dirty="0">
                <a:effectLst/>
                <a:latin typeface="Calibri" panose="020F0502020204030204" pitchFamily="34" charset="0"/>
                <a:ea typeface="Calibri" panose="020F0502020204030204" pitchFamily="34" charset="0"/>
                <a:cs typeface="Alexandria" pitchFamily="2"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2980"/>
              </a:lnSpc>
              <a:spcAft>
                <a:spcPts val="1200"/>
              </a:spcAft>
              <a:defRPr/>
            </a:pPr>
            <a:r>
              <a:rPr lang="ar-SA" sz="1600" dirty="0">
                <a:latin typeface="Alexandria Light" pitchFamily="2" charset="-78"/>
                <a:cs typeface="Alexandria Light" pitchFamily="2" charset="-78"/>
              </a:rPr>
              <a:t>         تناولنا في محاضرتنا هذه مفهوم</a:t>
            </a:r>
            <a:r>
              <a:rPr kumimoji="0" lang="ar-SA" sz="1600" i="0" u="none" strike="noStrike" kern="1200" cap="none" spc="0" normalizeH="0" baseline="0" noProof="0" dirty="0">
                <a:ln>
                  <a:noFill/>
                </a:ln>
                <a:effectLst/>
                <a:uLnTx/>
                <a:uFillTx/>
                <a:latin typeface="Alexandria Light" pitchFamily="2" charset="-78"/>
                <a:cs typeface="Alexandria Light" pitchFamily="2" charset="-78"/>
              </a:rPr>
              <a:t> النمو المهني للمعلم، والاحتياجات التدريبية وأهمية تحديدها وأساليب تحديدها، وأهمية النمو المهني، وأهدافه، و</a:t>
            </a:r>
            <a:r>
              <a:rPr kumimoji="0" lang="ar-SA" altLang="ar-SA" sz="1600" i="0" u="none" strike="noStrike" cap="none" normalizeH="0" baseline="0" dirty="0">
                <a:ln>
                  <a:noFill/>
                </a:ln>
                <a:solidFill>
                  <a:srgbClr val="000000"/>
                </a:solidFill>
                <a:effectLst/>
                <a:latin typeface="Alexandria Light" pitchFamily="2" charset="-78"/>
                <a:cs typeface="Alexandria Light" pitchFamily="2" charset="-78"/>
              </a:rPr>
              <a:t>مبررات الاهتمام بالنمو المهني للمعلم، </a:t>
            </a:r>
            <a:r>
              <a:rPr kumimoji="0" lang="ar-SA" altLang="ar-SA" sz="1600" i="0" u="none" strike="noStrike" cap="none" normalizeH="0" baseline="0" dirty="0" err="1">
                <a:ln>
                  <a:noFill/>
                </a:ln>
                <a:solidFill>
                  <a:srgbClr val="000000"/>
                </a:solidFill>
                <a:effectLst/>
                <a:latin typeface="Alexandria Light" pitchFamily="2" charset="-78"/>
                <a:cs typeface="Alexandria Light" pitchFamily="2" charset="-78"/>
              </a:rPr>
              <a:t>وم</a:t>
            </a:r>
            <a:r>
              <a:rPr lang="ar-SY" sz="1600" dirty="0">
                <a:latin typeface="Alexandria Light" pitchFamily="2" charset="-78"/>
                <a:cs typeface="Alexandria Light" pitchFamily="2" charset="-78"/>
              </a:rPr>
              <a:t>حاور التخطيط للتنمية المهنية، وكفايات </a:t>
            </a:r>
            <a:r>
              <a:rPr lang="ar-SA" sz="1600" i="0" dirty="0">
                <a:effectLst/>
                <a:latin typeface="Alexandria Light" pitchFamily="2" charset="-78"/>
                <a:cs typeface="Alexandria Light" pitchFamily="2" charset="-78"/>
              </a:rPr>
              <a:t>تقنيات التعليم اللازمة للمعلم في مجال المعارف العلمية</a:t>
            </a:r>
            <a:r>
              <a:rPr lang="ar-SY" sz="1600" i="0" dirty="0">
                <a:effectLst/>
                <a:latin typeface="Alexandria Light" pitchFamily="2" charset="-78"/>
                <a:cs typeface="Alexandria Light" pitchFamily="2" charset="-78"/>
              </a:rPr>
              <a:t>، وفي مجال الاستخدام، ومبادئ </a:t>
            </a:r>
            <a:r>
              <a:rPr kumimoji="0" lang="ar-SA" sz="1600" i="0" u="none" strike="noStrike" kern="1200" cap="none" spc="0" normalizeH="0" baseline="0" noProof="0" dirty="0">
                <a:ln>
                  <a:noFill/>
                </a:ln>
                <a:effectLst/>
                <a:uLnTx/>
                <a:uFillTx/>
                <a:latin typeface="Alexandria Light" pitchFamily="2" charset="-78"/>
                <a:cs typeface="Alexandria Light" pitchFamily="2" charset="-78"/>
              </a:rPr>
              <a:t>النمو المهني</a:t>
            </a:r>
            <a:r>
              <a:rPr kumimoji="0" lang="ar-SY" sz="1600" i="0" u="none" strike="noStrike" kern="1200" cap="none" spc="0" normalizeH="0" baseline="0" noProof="0" dirty="0">
                <a:ln>
                  <a:noFill/>
                </a:ln>
                <a:effectLst/>
                <a:uLnTx/>
                <a:uFillTx/>
                <a:latin typeface="Alexandria Light" pitchFamily="2" charset="-78"/>
                <a:cs typeface="Alexandria Light" pitchFamily="2" charset="-78"/>
              </a:rPr>
              <a:t>، ومجالاته، و</a:t>
            </a:r>
            <a:r>
              <a:rPr lang="ar-SA" sz="1600" i="0" dirty="0">
                <a:solidFill>
                  <a:srgbClr val="000000"/>
                </a:solidFill>
                <a:effectLst/>
                <a:latin typeface="Alexandria Light" pitchFamily="2" charset="-78"/>
                <a:cs typeface="Alexandria Light" pitchFamily="2" charset="-78"/>
              </a:rPr>
              <a:t>الشروط اللازمة لنجاح عملياته، و</a:t>
            </a:r>
            <a:r>
              <a:rPr lang="ar-SA" sz="1600" dirty="0">
                <a:latin typeface="Alexandria Light" pitchFamily="2" charset="-78"/>
                <a:cs typeface="Alexandria Light" pitchFamily="2" charset="-78"/>
              </a:rPr>
              <a:t>أساليب التنمية المهنية للمعلمين</a:t>
            </a:r>
            <a:r>
              <a:rPr lang="ar-SA" sz="1600" dirty="0">
                <a:latin typeface="Alexandria Light" pitchFamily="2" charset="-78"/>
                <a:ea typeface="Calibri" panose="020F0502020204030204" pitchFamily="34" charset="0"/>
                <a:cs typeface="Alexandria Light" pitchFamily="2" charset="-78"/>
              </a:rPr>
              <a:t>.</a:t>
            </a:r>
            <a:endParaRPr lang="ar-SA" sz="1600" dirty="0">
              <a:latin typeface="Alexandria Light" pitchFamily="2" charset="-78"/>
              <a:cs typeface="Alexandria Light" pitchFamily="2" charset="-78"/>
            </a:endParaRPr>
          </a:p>
          <a:p>
            <a:pPr marR="0" lvl="0" algn="just" defTabSz="914400" rtl="1" eaLnBrk="1" fontAlgn="auto" latinLnBrk="0" hangingPunct="1">
              <a:lnSpc>
                <a:spcPts val="2980"/>
              </a:lnSpc>
              <a:spcAft>
                <a:spcPts val="1200"/>
              </a:spcAft>
              <a:buClrTx/>
              <a:buSzTx/>
              <a:tabLst/>
              <a:defRPr/>
            </a:pPr>
            <a:endParaRPr lang="ar-SA" sz="1600" dirty="0">
              <a:latin typeface="Alexandria Light" pitchFamily="2" charset="-78"/>
              <a:cs typeface="Alexandria Light" pitchFamily="2" charset="-78"/>
            </a:endParaRPr>
          </a:p>
          <a:p>
            <a:pPr algn="ctr" rtl="1">
              <a:lnSpc>
                <a:spcPts val="2960"/>
              </a:lnSpc>
              <a:spcAft>
                <a:spcPts val="2000"/>
              </a:spcAft>
            </a:pPr>
            <a:r>
              <a:rPr lang="ar-SA" sz="1800" dirty="0">
                <a:latin typeface="Alexandria Light" pitchFamily="2" charset="-78"/>
                <a:cs typeface="Alexandria Light" pitchFamily="2" charset="-78"/>
              </a:rPr>
              <a:t>مع تمنياتي بالتوفيق لطلابنا الأعزاء</a:t>
            </a:r>
          </a:p>
          <a:p>
            <a:pPr marL="78105" marR="0" algn="just" rtl="1">
              <a:lnSpc>
                <a:spcPts val="2960"/>
              </a:lnSpc>
              <a:spcBef>
                <a:spcPts val="0"/>
              </a:spcBef>
              <a:spcAft>
                <a:spcPts val="1800"/>
              </a:spcAft>
              <a:tabLst>
                <a:tab pos="78105" algn="l"/>
              </a:tabLst>
            </a:pPr>
            <a:endParaRPr lang="en-US" sz="18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mc:Choice xmlns:p14="http://schemas.microsoft.com/office/powerpoint/2010/main" Requires="p14">
      <p:transition p14:dur="10" advTm="66000"/>
    </mc:Choice>
    <mc:Fallback>
      <p:transition advTm="66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4454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192651" y="1637016"/>
            <a:ext cx="2805925" cy="300082"/>
          </a:xfrm>
          <a:prstGeom prst="rect">
            <a:avLst/>
          </a:prstGeom>
          <a:noFill/>
        </p:spPr>
        <p:txBody>
          <a:bodyPr wrap="square" rtlCol="0">
            <a:spAutoFit/>
          </a:bodyPr>
          <a:lstStyle/>
          <a:p>
            <a:pPr algn="justLow" rtl="1">
              <a:lnSpc>
                <a:spcPts val="1560"/>
              </a:lnSpc>
              <a:spcAft>
                <a:spcPts val="600"/>
              </a:spcAft>
            </a:pPr>
            <a:r>
              <a:rPr lang="ar-SA" sz="1400" dirty="0">
                <a:latin typeface="Alexandria Medium" pitchFamily="2" charset="-78"/>
                <a:cs typeface="Alexandria Medium" pitchFamily="2" charset="-78"/>
              </a:rPr>
              <a:t>المراجع العربية والأجنبية</a:t>
            </a:r>
            <a:r>
              <a:rPr lang="ar-SA" sz="1400" dirty="0">
                <a:latin typeface="Simplified Arabic" panose="02020603050405020304" pitchFamily="18" charset="-78"/>
                <a:cs typeface="Simplified Arabic" panose="02020603050405020304" pitchFamily="18"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
        <p:nvSpPr>
          <p:cNvPr id="7" name="Rectangle 5">
            <a:extLst>
              <a:ext uri="{FF2B5EF4-FFF2-40B4-BE49-F238E27FC236}">
                <a16:creationId xmlns:a16="http://schemas.microsoft.com/office/drawing/2014/main" id="{481E4FF3-6FB5-4030-8C88-502CBC2F6A57}"/>
              </a:ext>
            </a:extLst>
          </p:cNvPr>
          <p:cNvSpPr>
            <a:spLocks noChangeArrowheads="1"/>
          </p:cNvSpPr>
          <p:nvPr/>
        </p:nvSpPr>
        <p:spPr bwMode="auto">
          <a:xfrm>
            <a:off x="-1665188" y="293768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1" eaLnBrk="0" fontAlgn="base" latinLnBrk="0" hangingPunct="0">
              <a:lnSpc>
                <a:spcPct val="100000"/>
              </a:lnSpc>
              <a:spcBef>
                <a:spcPct val="0"/>
              </a:spcBef>
              <a:spcAft>
                <a:spcPct val="0"/>
              </a:spcAft>
              <a:buClrTx/>
              <a:buSzTx/>
              <a:buFontTx/>
              <a:buNone/>
              <a:tabLst/>
            </a:pPr>
            <a:r>
              <a:rPr kumimoji="0" lang="en-US" altLang="ar-SA"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kumimoji="0" lang="en-US" altLang="ar-SA"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ar-SA" sz="1800" b="0" i="0" u="none" strike="noStrike" cap="none" normalizeH="0" baseline="0">
              <a:ln>
                <a:noFill/>
              </a:ln>
              <a:solidFill>
                <a:schemeClr val="tx1"/>
              </a:solidFill>
              <a:effectLst/>
              <a:latin typeface="Arial" panose="020B0604020202020204" pitchFamily="34" charset="0"/>
            </a:endParaRPr>
          </a:p>
        </p:txBody>
      </p:sp>
      <p:pic>
        <p:nvPicPr>
          <p:cNvPr id="4100" name="صورة 2">
            <a:extLst>
              <a:ext uri="{FF2B5EF4-FFF2-40B4-BE49-F238E27FC236}">
                <a16:creationId xmlns:a16="http://schemas.microsoft.com/office/drawing/2014/main" id="{BA313BE0-D632-42D1-BD51-788992DDB3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3394885"/>
            <a:ext cx="22225" cy="7938"/>
          </a:xfrm>
          <a:prstGeom prst="rect">
            <a:avLst/>
          </a:prstGeom>
          <a:noFill/>
          <a:extLst>
            <a:ext uri="{909E8E84-426E-40DD-AFC4-6F175D3DCCD1}">
              <a14:hiddenFill xmlns:a14="http://schemas.microsoft.com/office/drawing/2010/main">
                <a:solidFill>
                  <a:srgbClr val="FFFFFF"/>
                </a:solidFill>
              </a14:hiddenFill>
            </a:ext>
          </a:extLst>
        </p:spPr>
      </p:pic>
      <p:sp>
        <p:nvSpPr>
          <p:cNvPr id="12" name="مربع نص 11">
            <a:extLst>
              <a:ext uri="{FF2B5EF4-FFF2-40B4-BE49-F238E27FC236}">
                <a16:creationId xmlns:a16="http://schemas.microsoft.com/office/drawing/2014/main" id="{245B7D75-2195-4922-BC5B-E0130EF7AA6D}"/>
              </a:ext>
            </a:extLst>
          </p:cNvPr>
          <p:cNvSpPr txBox="1"/>
          <p:nvPr/>
        </p:nvSpPr>
        <p:spPr>
          <a:xfrm>
            <a:off x="2262433" y="2498103"/>
            <a:ext cx="7736143" cy="369332"/>
          </a:xfrm>
          <a:prstGeom prst="rect">
            <a:avLst/>
          </a:prstGeom>
          <a:noFill/>
        </p:spPr>
        <p:txBody>
          <a:bodyPr wrap="square" rtlCol="1">
            <a:spAutoFit/>
          </a:bodyPr>
          <a:lstStyle/>
          <a:p>
            <a:pPr algn="r" rtl="1"/>
            <a:endParaRPr lang="ar-SA" dirty="0"/>
          </a:p>
        </p:txBody>
      </p:sp>
      <p:sp>
        <p:nvSpPr>
          <p:cNvPr id="15" name="Rectangle 14">
            <a:extLst>
              <a:ext uri="{FF2B5EF4-FFF2-40B4-BE49-F238E27FC236}">
                <a16:creationId xmlns:a16="http://schemas.microsoft.com/office/drawing/2014/main" id="{FD027EAD-2EC1-44BE-8096-F179038E238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1" eaLnBrk="0" fontAlgn="base" latinLnBrk="0" hangingPunct="0">
              <a:lnSpc>
                <a:spcPct val="100000"/>
              </a:lnSpc>
              <a:spcBef>
                <a:spcPct val="0"/>
              </a:spcBef>
              <a:spcAft>
                <a:spcPct val="0"/>
              </a:spcAft>
              <a:buClrTx/>
              <a:buSzTx/>
              <a:buFontTx/>
              <a:buNone/>
              <a:tabLst/>
            </a:pPr>
            <a:r>
              <a:rPr kumimoji="0" lang="en-US" altLang="ar-SA"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kumimoji="0" lang="en-US" altLang="ar-SA"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ar-SA" sz="1800" b="0" i="0" u="none" strike="noStrike" cap="none" normalizeH="0" baseline="0">
              <a:ln>
                <a:noFill/>
              </a:ln>
              <a:solidFill>
                <a:schemeClr val="tx1"/>
              </a:solidFill>
              <a:effectLst/>
              <a:latin typeface="Arial" panose="020B0604020202020204" pitchFamily="34" charset="0"/>
            </a:endParaRPr>
          </a:p>
        </p:txBody>
      </p:sp>
      <p:pic>
        <p:nvPicPr>
          <p:cNvPr id="4109" name="صورة 2">
            <a:extLst>
              <a:ext uri="{FF2B5EF4-FFF2-40B4-BE49-F238E27FC236}">
                <a16:creationId xmlns:a16="http://schemas.microsoft.com/office/drawing/2014/main" id="{B12A9CEB-BB86-417B-8EC2-C9B875CDA7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57200"/>
            <a:ext cx="22225" cy="7938"/>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363E33AA-37A6-4F82-86B8-45D1BCB90A55}"/>
              </a:ext>
            </a:extLst>
          </p:cNvPr>
          <p:cNvSpPr>
            <a:spLocks noChangeArrowheads="1"/>
          </p:cNvSpPr>
          <p:nvPr/>
        </p:nvSpPr>
        <p:spPr bwMode="auto">
          <a:xfrm>
            <a:off x="12007269" y="2804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tab pos="457200" algn="l"/>
              </a:tabLst>
            </a:pPr>
            <a:endParaRPr kumimoji="0" lang="ar-SA" alt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27" name="مربع نص 26">
            <a:extLst>
              <a:ext uri="{FF2B5EF4-FFF2-40B4-BE49-F238E27FC236}">
                <a16:creationId xmlns:a16="http://schemas.microsoft.com/office/drawing/2014/main" id="{F19265B3-EE66-4510-8A7E-D9B95541F6A3}"/>
              </a:ext>
            </a:extLst>
          </p:cNvPr>
          <p:cNvSpPr txBox="1"/>
          <p:nvPr/>
        </p:nvSpPr>
        <p:spPr>
          <a:xfrm>
            <a:off x="1884031" y="2054697"/>
            <a:ext cx="8031637" cy="3539430"/>
          </a:xfrm>
          <a:prstGeom prst="rect">
            <a:avLst/>
          </a:prstGeom>
          <a:noFill/>
        </p:spPr>
        <p:txBody>
          <a:bodyPr wrap="square">
            <a:spAutoFit/>
          </a:bodyPr>
          <a:lstStyle/>
          <a:p>
            <a:pPr marL="285750" marR="0" lvl="0" indent="-285750" algn="just" defTabSz="914400" rtl="1" eaLnBrk="0" fontAlgn="base" latinLnBrk="0" hangingPunct="0">
              <a:lnSpc>
                <a:spcPct val="100000"/>
              </a:lnSpc>
              <a:spcBef>
                <a:spcPct val="0"/>
              </a:spcBef>
              <a:spcAft>
                <a:spcPct val="0"/>
              </a:spcAft>
              <a:buClrTx/>
              <a:buSzTx/>
              <a:buFont typeface="Wingdings" panose="05000000000000000000" pitchFamily="2" charset="2"/>
              <a:buChar char="§"/>
              <a:tabLst>
                <a:tab pos="457200" algn="l"/>
              </a:tabLst>
            </a:pPr>
            <a:r>
              <a:rPr kumimoji="0" lang="ar-SY"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خميس، محمد عطية (2006). </a:t>
            </a:r>
            <a:r>
              <a:rPr kumimoji="0" lang="ar-SY" altLang="ar-SA" sz="1400" b="0" i="1"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تكنولوجيا إنتاج مصادر التعلّم</a:t>
            </a:r>
            <a:r>
              <a:rPr kumimoji="0" lang="ar-SY"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القاهرة: مكتبة دار السحاب للنشر والتوزيع.</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just" defTabSz="914400" rtl="1" eaLnBrk="0" fontAlgn="base" latinLnBrk="0" hangingPunct="0">
              <a:lnSpc>
                <a:spcPct val="100000"/>
              </a:lnSpc>
              <a:spcBef>
                <a:spcPct val="0"/>
              </a:spcBef>
              <a:spcAft>
                <a:spcPct val="0"/>
              </a:spcAft>
              <a:buClrTx/>
              <a:buSzTx/>
              <a:buFont typeface="Wingdings" panose="05000000000000000000" pitchFamily="2" charset="2"/>
              <a:buChar char="§"/>
              <a:tabLst>
                <a:tab pos="457200" algn="l"/>
              </a:tabLst>
            </a:pPr>
            <a:r>
              <a:rPr kumimoji="0" lang="ar-SA"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الدهشان، جمال وفرغلي، هناء (2021). رؤية مقترحة لتطوير برامج التنمية المهنية للمعلمين في ضوء متطلبات الثورة الصناعية الرابعة، مجلة كلية التربية، جامعة أسيوط، مجلد 37، العدد 11.</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just" defTabSz="914400" rtl="1" eaLnBrk="0" fontAlgn="base" latinLnBrk="0" hangingPunct="0">
              <a:lnSpc>
                <a:spcPct val="100000"/>
              </a:lnSpc>
              <a:spcBef>
                <a:spcPct val="0"/>
              </a:spcBef>
              <a:spcAft>
                <a:spcPct val="0"/>
              </a:spcAft>
              <a:buClrTx/>
              <a:buSzTx/>
              <a:buFont typeface="Wingdings" panose="05000000000000000000" pitchFamily="2" charset="2"/>
              <a:buChar char="§"/>
              <a:tabLst>
                <a:tab pos="457200" algn="l"/>
              </a:tabLst>
            </a:pPr>
            <a:r>
              <a:rPr kumimoji="0" lang="ar-SA"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صيام، محمد وحيد، والعبد الله، فواز ابراهيم، وديب، أوصاف. (2014). مدخل إلى تقنيات التعليم. جامعة دمشق.</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just" defTabSz="914400" rtl="1" eaLnBrk="0" fontAlgn="base" latinLnBrk="0" hangingPunct="0">
              <a:lnSpc>
                <a:spcPct val="100000"/>
              </a:lnSpc>
              <a:spcBef>
                <a:spcPct val="0"/>
              </a:spcBef>
              <a:spcAft>
                <a:spcPct val="0"/>
              </a:spcAft>
              <a:buClrTx/>
              <a:buSzTx/>
              <a:buFont typeface="Wingdings" panose="05000000000000000000" pitchFamily="2" charset="2"/>
              <a:buChar char="§"/>
              <a:tabLst>
                <a:tab pos="457200" algn="l"/>
              </a:tabLst>
            </a:pPr>
            <a:r>
              <a:rPr kumimoji="0" lang="ar-SA"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مرزوق أبو </a:t>
            </a:r>
            <a:r>
              <a:rPr kumimoji="0" lang="ar-SA" altLang="ar-SA" sz="1400" b="0" i="0" u="none" strike="noStrike" cap="none" normalizeH="0" baseline="0" dirty="0" err="1">
                <a:ln>
                  <a:noFill/>
                </a:ln>
                <a:solidFill>
                  <a:schemeClr val="tx1"/>
                </a:solidFill>
                <a:effectLst/>
                <a:latin typeface="Alexandria Light" pitchFamily="2" charset="-78"/>
                <a:ea typeface="Calibri" panose="020F0502020204030204" pitchFamily="34" charset="0"/>
                <a:cs typeface="Alexandria Light" pitchFamily="2" charset="-78"/>
              </a:rPr>
              <a:t>طفة</a:t>
            </a:r>
            <a:r>
              <a:rPr kumimoji="0" lang="ar-SA"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محمود (2002). واقع النمو المهني لأعضاء هيئة التدريس في الجامعة الإسلامية وسبل تطويره من وجهة نظرهم، رسالة ماجستير، كلية . التربية، الجامعة الإسلامية بغزة، </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just" defTabSz="914400" rtl="1" eaLnBrk="0" fontAlgn="base" latinLnBrk="0" hangingPunct="0">
              <a:lnSpc>
                <a:spcPct val="100000"/>
              </a:lnSpc>
              <a:spcBef>
                <a:spcPct val="0"/>
              </a:spcBef>
              <a:spcAft>
                <a:spcPct val="0"/>
              </a:spcAft>
              <a:buClrTx/>
              <a:buSzTx/>
              <a:buFont typeface="Wingdings" panose="05000000000000000000" pitchFamily="2" charset="2"/>
              <a:buChar char="§"/>
              <a:tabLst>
                <a:tab pos="457200" algn="l"/>
              </a:tabLst>
            </a:pPr>
            <a:r>
              <a:rPr kumimoji="0" lang="ar-SA"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موسى، غنى. (2021). </a:t>
            </a:r>
            <a:r>
              <a:rPr kumimoji="0" lang="ar-SY"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فاعليّة </a:t>
            </a:r>
            <a:r>
              <a:rPr kumimoji="0" lang="ar-SA"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التعليم المدمج </a:t>
            </a:r>
            <a:r>
              <a:rPr kumimoji="0" lang="ar-SY"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في تنمية تحصيل معلّمي الحلقة الأوّلى من التعليم الأساسي لخبرات تصميم العروض التقديمية. بحث منشور في مجلة جامعة البعث </a:t>
            </a:r>
            <a:r>
              <a:rPr kumimoji="0" lang="ar-SA"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للعلوم </a:t>
            </a:r>
            <a:r>
              <a:rPr kumimoji="0" lang="ar-SY"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التربوية</a:t>
            </a:r>
            <a:r>
              <a:rPr kumimoji="0" lang="ar-SA"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المجلد (43)، العدد (19)، 97-130. </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just" defTabSz="914400" rtl="1" eaLnBrk="0" fontAlgn="base" latinLnBrk="0" hangingPunct="0">
              <a:lnSpc>
                <a:spcPct val="100000"/>
              </a:lnSpc>
              <a:spcBef>
                <a:spcPct val="0"/>
              </a:spcBef>
              <a:spcAft>
                <a:spcPct val="0"/>
              </a:spcAft>
              <a:buClrTx/>
              <a:buSzTx/>
              <a:buFont typeface="Wingdings" panose="05000000000000000000" pitchFamily="2" charset="2"/>
              <a:buChar char="§"/>
              <a:tabLst>
                <a:tab pos="457200" algn="l"/>
              </a:tabLst>
            </a:pPr>
            <a:r>
              <a:rPr kumimoji="0" lang="ar-SY"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موسى، غنى. (2023). </a:t>
            </a:r>
            <a:r>
              <a:rPr kumimoji="0" lang="ar-SA"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الاحتياجات التدريبية لمعلمي الحلقة الأولى من التعليم الاساسي للمهارات الرقمية في مجال التعليم عن بعد. بحث منشور في مجلة تسنيم الدولية للعلوم الإنسانية والاجتماعية والقانونية، العدد السابع، 151-184.</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just" defTabSz="914400" rtl="1" eaLnBrk="0" fontAlgn="base" latinLnBrk="0" hangingPunct="0">
              <a:lnSpc>
                <a:spcPct val="100000"/>
              </a:lnSpc>
              <a:spcBef>
                <a:spcPct val="0"/>
              </a:spcBef>
              <a:spcAft>
                <a:spcPct val="0"/>
              </a:spcAft>
              <a:buClrTx/>
              <a:buSzTx/>
              <a:buFont typeface="Wingdings" panose="05000000000000000000" pitchFamily="2" charset="2"/>
              <a:buChar char="§"/>
              <a:tabLst>
                <a:tab pos="457200" algn="l"/>
              </a:tabLst>
            </a:pPr>
            <a:r>
              <a:rPr kumimoji="0" lang="ar-SA" altLang="ar-SA" sz="14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نحيلي، علي أحمد عبد الله (2010). دور مديري المدارس في رفع كفاية المعلمين، مجلة جامعة دمشق، مجلد 26 ، عدد 1 و 2، جامعة دمشق.</a:t>
            </a:r>
          </a:p>
          <a:p>
            <a:pPr marL="285750" marR="0" lvl="0" indent="-285750" algn="just" defTabSz="914400" eaLnBrk="0" fontAlgn="base" latinLnBrk="0" hangingPunct="0">
              <a:lnSpc>
                <a:spcPct val="100000"/>
              </a:lnSpc>
              <a:spcBef>
                <a:spcPct val="0"/>
              </a:spcBef>
              <a:spcAft>
                <a:spcPct val="0"/>
              </a:spcAft>
              <a:buClrTx/>
              <a:buSzTx/>
              <a:buFont typeface="Wingdings" panose="05000000000000000000" pitchFamily="2" charset="2"/>
              <a:buChar char="§"/>
              <a:tabLst>
                <a:tab pos="457200" algn="l"/>
              </a:tabLst>
            </a:pPr>
            <a:r>
              <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rPr>
              <a:t>https://shorturl.at/ioqD6</a:t>
            </a: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1495940231"/>
      </p:ext>
    </p:extLst>
  </p:cSld>
  <p:clrMapOvr>
    <a:masterClrMapping/>
  </p:clrMapOvr>
  <mc:AlternateContent xmlns:mc="http://schemas.openxmlformats.org/markup-compatibility/2006">
    <mc:Choice xmlns:p14="http://schemas.microsoft.com/office/powerpoint/2010/main" Requires="p14">
      <p:transition spd="slow" p14:dur="2000" advTm="1379"/>
    </mc:Choice>
    <mc:Fallback>
      <p:transition spd="slow" advTm="137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854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375"/>
    </mc:Choice>
    <mc:Fallback>
      <p:transition spd="slow" advTm="437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FE08B14-3D3D-42F4-AEA1-FCDE500D5C98}"/>
</file>

<file path=customXml/itemProps2.xml><?xml version="1.0" encoding="utf-8"?>
<ds:datastoreItem xmlns:ds="http://schemas.openxmlformats.org/officeDocument/2006/customXml" ds:itemID="{546F49D3-5B82-4456-AF6A-E48760CB9F69}"/>
</file>

<file path=customXml/itemProps3.xml><?xml version="1.0" encoding="utf-8"?>
<ds:datastoreItem xmlns:ds="http://schemas.openxmlformats.org/officeDocument/2006/customXml" ds:itemID="{54E360AF-873A-4894-A6BD-71A225BA8151}"/>
</file>

<file path=docProps/app.xml><?xml version="1.0" encoding="utf-8"?>
<Properties xmlns="http://schemas.openxmlformats.org/officeDocument/2006/extended-properties" xmlns:vt="http://schemas.openxmlformats.org/officeDocument/2006/docPropsVTypes">
  <TotalTime>23556</TotalTime>
  <Words>4228</Words>
  <Application>Microsoft Office PowerPoint</Application>
  <PresentationFormat>شاشة عريضة</PresentationFormat>
  <Paragraphs>336</Paragraphs>
  <Slides>41</Slides>
  <Notes>8</Notes>
  <HiddenSlides>0</HiddenSlides>
  <MMClips>0</MMClips>
  <ScaleCrop>false</ScaleCrop>
  <HeadingPairs>
    <vt:vector size="6" baseType="variant">
      <vt:variant>
        <vt:lpstr>الخطوط المستخدمة</vt:lpstr>
      </vt:variant>
      <vt:variant>
        <vt:i4>13</vt:i4>
      </vt:variant>
      <vt:variant>
        <vt:lpstr>نسق</vt:lpstr>
      </vt:variant>
      <vt:variant>
        <vt:i4>1</vt:i4>
      </vt:variant>
      <vt:variant>
        <vt:lpstr>عناوين الشرائح</vt:lpstr>
      </vt:variant>
      <vt:variant>
        <vt:i4>41</vt:i4>
      </vt:variant>
    </vt:vector>
  </HeadingPairs>
  <TitlesOfParts>
    <vt:vector size="55" baseType="lpstr">
      <vt:lpstr>Alexandria</vt:lpstr>
      <vt:lpstr>Alexandria Black</vt:lpstr>
      <vt:lpstr>Alexandria Light</vt:lpstr>
      <vt:lpstr>Alexandria Medium</vt:lpstr>
      <vt:lpstr>Arial</vt:lpstr>
      <vt:lpstr>Calibri</vt:lpstr>
      <vt:lpstr>Calibri Light</vt:lpstr>
      <vt:lpstr>Helvetica Neue</vt:lpstr>
      <vt:lpstr>inherit</vt:lpstr>
      <vt:lpstr>Simplified Arabic</vt:lpstr>
      <vt:lpstr>TheSans</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Ghena Moussa</cp:lastModifiedBy>
  <cp:revision>1218</cp:revision>
  <dcterms:created xsi:type="dcterms:W3CDTF">2023-04-29T09:08:00Z</dcterms:created>
  <dcterms:modified xsi:type="dcterms:W3CDTF">2024-03-25T19:58:32Z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