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4.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5.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8.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9" r:id="rId1"/>
    <p:sldMasterId id="2147483936" r:id="rId2"/>
    <p:sldMasterId id="2147483943" r:id="rId3"/>
    <p:sldMasterId id="2147483965" r:id="rId4"/>
    <p:sldMasterId id="2147483968" r:id="rId5"/>
    <p:sldMasterId id="2147483971" r:id="rId6"/>
    <p:sldMasterId id="2147483976" r:id="rId7"/>
    <p:sldMasterId id="2147483984" r:id="rId8"/>
    <p:sldMasterId id="2147483996" r:id="rId9"/>
  </p:sldMasterIdLst>
  <p:notesMasterIdLst>
    <p:notesMasterId r:id="rId62"/>
  </p:notesMasterIdLst>
  <p:sldIdLst>
    <p:sldId id="774" r:id="rId10"/>
    <p:sldId id="267" r:id="rId11"/>
    <p:sldId id="431" r:id="rId12"/>
    <p:sldId id="672" r:id="rId13"/>
    <p:sldId id="731" r:id="rId14"/>
    <p:sldId id="321" r:id="rId15"/>
    <p:sldId id="732" r:id="rId16"/>
    <p:sldId id="733" r:id="rId17"/>
    <p:sldId id="673" r:id="rId18"/>
    <p:sldId id="680" r:id="rId19"/>
    <p:sldId id="676" r:id="rId20"/>
    <p:sldId id="327" r:id="rId21"/>
    <p:sldId id="328" r:id="rId22"/>
    <p:sldId id="735" r:id="rId23"/>
    <p:sldId id="330" r:id="rId24"/>
    <p:sldId id="627" r:id="rId25"/>
    <p:sldId id="681" r:id="rId26"/>
    <p:sldId id="682" r:id="rId27"/>
    <p:sldId id="683" r:id="rId28"/>
    <p:sldId id="685" r:id="rId29"/>
    <p:sldId id="628" r:id="rId30"/>
    <p:sldId id="686" r:id="rId31"/>
    <p:sldId id="687" r:id="rId32"/>
    <p:sldId id="688" r:id="rId33"/>
    <p:sldId id="689" r:id="rId34"/>
    <p:sldId id="690" r:id="rId35"/>
    <p:sldId id="691" r:id="rId36"/>
    <p:sldId id="692" r:id="rId37"/>
    <p:sldId id="693" r:id="rId38"/>
    <p:sldId id="694" r:id="rId39"/>
    <p:sldId id="695" r:id="rId40"/>
    <p:sldId id="696" r:id="rId41"/>
    <p:sldId id="697" r:id="rId42"/>
    <p:sldId id="698" r:id="rId43"/>
    <p:sldId id="699" r:id="rId44"/>
    <p:sldId id="700" r:id="rId45"/>
    <p:sldId id="701" r:id="rId46"/>
    <p:sldId id="702" r:id="rId47"/>
    <p:sldId id="704" r:id="rId48"/>
    <p:sldId id="705" r:id="rId49"/>
    <p:sldId id="703" r:id="rId50"/>
    <p:sldId id="707" r:id="rId51"/>
    <p:sldId id="708" r:id="rId52"/>
    <p:sldId id="709" r:id="rId53"/>
    <p:sldId id="710" r:id="rId54"/>
    <p:sldId id="711" r:id="rId55"/>
    <p:sldId id="712" r:id="rId56"/>
    <p:sldId id="713" r:id="rId57"/>
    <p:sldId id="714" r:id="rId58"/>
    <p:sldId id="715" r:id="rId59"/>
    <p:sldId id="716" r:id="rId60"/>
    <p:sldId id="482" r:id="rId61"/>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5424">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arvin, Megan - Hoboken" initials="MG" lastIdx="38" clrIdx="0"/>
  <p:cmAuthor id="1" name="Michael, Leah - Indianapolis" initials="LM" lastIdx="9" clrIdx="1"/>
  <p:cmAuthor id="2" name="Heaney, Barbara - Hoboken" initials="BH" lastIdx="3" clrIdx="2"/>
  <p:cmAuthor id="3" name="Perry, Nancy - Hoboken" initials="NP" lastIdx="2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90000"/>
    <a:srgbClr val="EAEAEA"/>
    <a:srgbClr val="FAF5C9"/>
    <a:srgbClr val="0000CC"/>
    <a:srgbClr val="196E78"/>
    <a:srgbClr val="800000"/>
    <a:srgbClr val="FFD5D5"/>
    <a:srgbClr val="FFC5C5"/>
    <a:srgbClr val="AAF8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19" autoAdjust="0"/>
    <p:restoredTop sz="94949" autoAdjust="0"/>
  </p:normalViewPr>
  <p:slideViewPr>
    <p:cSldViewPr>
      <p:cViewPr varScale="1">
        <p:scale>
          <a:sx n="62" d="100"/>
          <a:sy n="62" d="100"/>
        </p:scale>
        <p:origin x="1512" y="66"/>
      </p:cViewPr>
      <p:guideLst>
        <p:guide orient="horz" pos="2160"/>
        <p:guide pos="2880"/>
        <p:guide pos="5424"/>
      </p:guideLst>
    </p:cSldViewPr>
  </p:slideViewPr>
  <p:outlineViewPr>
    <p:cViewPr>
      <p:scale>
        <a:sx n="33" d="100"/>
        <a:sy n="33" d="100"/>
      </p:scale>
      <p:origin x="0" y="40260"/>
    </p:cViewPr>
  </p:outlineViewPr>
  <p:notesTextViewPr>
    <p:cViewPr>
      <p:scale>
        <a:sx n="66" d="100"/>
        <a:sy n="66" d="100"/>
      </p:scale>
      <p:origin x="0" y="0"/>
    </p:cViewPr>
  </p:notesTextViewPr>
  <p:sorterViewPr>
    <p:cViewPr>
      <p:scale>
        <a:sx n="200" d="100"/>
        <a:sy n="200" d="100"/>
      </p:scale>
      <p:origin x="0" y="-9576"/>
    </p:cViewPr>
  </p:sorterViewPr>
  <p:notesViewPr>
    <p:cSldViewPr>
      <p:cViewPr varScale="1">
        <p:scale>
          <a:sx n="134" d="100"/>
          <a:sy n="134" d="100"/>
        </p:scale>
        <p:origin x="3184" y="20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commentAuthors" Target="commentAuthor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2.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42.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tableStyles" Target="tableStyle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E194C1A8-DC4B-4329-AF88-FD913597DE85}" type="datetimeFigureOut">
              <a:rPr lang="en-US" smtClean="0"/>
              <a:t>7/26/2024</a:t>
            </a:fld>
            <a:endParaRPr lang="en-US"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A8073E54-D085-4E2E-B9A5-A53D7E51940E}" type="slidenum">
              <a:rPr lang="en-US" smtClean="0"/>
              <a:t>‹#›</a:t>
            </a:fld>
            <a:endParaRPr lang="en-US" dirty="0"/>
          </a:p>
        </p:txBody>
      </p:sp>
    </p:spTree>
    <p:extLst>
      <p:ext uri="{BB962C8B-B14F-4D97-AF65-F5344CB8AC3E}">
        <p14:creationId xmlns:p14="http://schemas.microsoft.com/office/powerpoint/2010/main" val="263075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a:t>
            </a:fld>
            <a:endParaRPr kumimoji="0" lang="en-US"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a:t>
            </a:fld>
            <a:endParaRPr lang="en-US" dirty="0"/>
          </a:p>
        </p:txBody>
      </p:sp>
    </p:spTree>
    <p:extLst>
      <p:ext uri="{BB962C8B-B14F-4D97-AF65-F5344CB8AC3E}">
        <p14:creationId xmlns:p14="http://schemas.microsoft.com/office/powerpoint/2010/main" val="1586745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a:t>
            </a:fld>
            <a:endParaRPr lang="en-US" dirty="0"/>
          </a:p>
        </p:txBody>
      </p:sp>
    </p:spTree>
    <p:extLst>
      <p:ext uri="{BB962C8B-B14F-4D97-AF65-F5344CB8AC3E}">
        <p14:creationId xmlns:p14="http://schemas.microsoft.com/office/powerpoint/2010/main" val="1856984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8CFD5A2D-D79C-A9CA-8D9C-8A6BB0025A77}"/>
              </a:ext>
            </a:extLst>
          </p:cNvPr>
          <p:cNvSpPr>
            <a:spLocks noGrp="1" noRot="1" noChangeAspect="1" noChangeArrowheads="1" noTextEdit="1"/>
          </p:cNvSpPr>
          <p:nvPr>
            <p:ph type="sldImg"/>
          </p:nvPr>
        </p:nvSpPr>
        <p:spPr>
          <a:xfrm>
            <a:off x="1150938" y="692150"/>
            <a:ext cx="4556125" cy="3416300"/>
          </a:xfrm>
          <a:ln/>
        </p:spPr>
      </p:sp>
      <p:sp>
        <p:nvSpPr>
          <p:cNvPr id="67587" name="Rectangle 3">
            <a:extLst>
              <a:ext uri="{FF2B5EF4-FFF2-40B4-BE49-F238E27FC236}">
                <a16:creationId xmlns:a16="http://schemas.microsoft.com/office/drawing/2014/main" id="{05ED1BEB-A43F-4574-6A24-C9219AD50FC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For the dollar change in cash, subtract the base year amount of $23,500 from the current year amount of $12,000 to determine the change in cash was a negative $11,500. </a:t>
            </a:r>
          </a:p>
          <a:p>
            <a:endParaRPr lang="en-US" altLang="en-US"/>
          </a:p>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9</a:t>
            </a:fld>
            <a:endParaRPr lang="en-US" dirty="0"/>
          </a:p>
        </p:txBody>
      </p:sp>
    </p:spTree>
    <p:extLst>
      <p:ext uri="{BB962C8B-B14F-4D97-AF65-F5344CB8AC3E}">
        <p14:creationId xmlns:p14="http://schemas.microsoft.com/office/powerpoint/2010/main" val="22316696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10</a:t>
            </a:fld>
            <a:endParaRPr lang="en-US" dirty="0"/>
          </a:p>
        </p:txBody>
      </p:sp>
    </p:spTree>
    <p:extLst>
      <p:ext uri="{BB962C8B-B14F-4D97-AF65-F5344CB8AC3E}">
        <p14:creationId xmlns:p14="http://schemas.microsoft.com/office/powerpoint/2010/main" val="866560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11</a:t>
            </a:fld>
            <a:endParaRPr lang="en-US" dirty="0"/>
          </a:p>
        </p:txBody>
      </p:sp>
    </p:spTree>
    <p:extLst>
      <p:ext uri="{BB962C8B-B14F-4D97-AF65-F5344CB8AC3E}">
        <p14:creationId xmlns:p14="http://schemas.microsoft.com/office/powerpoint/2010/main" val="597563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25EDB963-8C5D-F143-457D-93E830EAA641}"/>
              </a:ext>
            </a:extLst>
          </p:cNvPr>
          <p:cNvSpPr>
            <a:spLocks noGrp="1" noRot="1" noChangeAspect="1" noChangeArrowheads="1" noTextEdit="1"/>
          </p:cNvSpPr>
          <p:nvPr>
            <p:ph type="sldImg"/>
          </p:nvPr>
        </p:nvSpPr>
        <p:spPr>
          <a:xfrm>
            <a:off x="1150938" y="692150"/>
            <a:ext cx="4556125" cy="3416300"/>
          </a:xfrm>
          <a:ln/>
        </p:spPr>
      </p:sp>
      <p:sp>
        <p:nvSpPr>
          <p:cNvPr id="73731" name="Rectangle 3">
            <a:extLst>
              <a:ext uri="{FF2B5EF4-FFF2-40B4-BE49-F238E27FC236}">
                <a16:creationId xmlns:a16="http://schemas.microsoft.com/office/drawing/2014/main" id="{C3078310-66EA-1E9B-0D6F-252EFC86FF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This slide shows the asset section of Clover Incorporated’s comparative balance sheets. All line-items on this financial statement should be expressed in terms of total assets. Total assets are equal to 100%.</a:t>
            </a:r>
          </a:p>
          <a:p>
            <a:endParaRPr lang="en-US" altLang="en-US"/>
          </a:p>
          <a:p>
            <a:r>
              <a:rPr lang="en-US" altLang="en-US"/>
              <a:t>Let’s calculate the percentage of total assets made up of cash and cash equivalents. Divide the total cash and cash equivalents for 2007 by the total assets for 2007, and multiply the result by 100%. At the end of 2007, cash and cash equivalents make up 3.8% of total assets. The same measure shows the percentage for 2006 to be 8.1%.</a:t>
            </a:r>
          </a:p>
          <a:p>
            <a:endParaRPr lang="en-US" altLang="en-US"/>
          </a:p>
          <a:p>
            <a:r>
              <a:rPr lang="en-US" altLang="en-US"/>
              <a:t>Try to calculate the percent of total assets for accounts receivable and inventory before going to the next screen.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00DA0551-9969-F122-32CB-B7FEC99404A3}"/>
              </a:ext>
            </a:extLst>
          </p:cNvPr>
          <p:cNvSpPr>
            <a:spLocks noGrp="1" noRot="1" noChangeAspect="1" noChangeArrowheads="1" noTextEdit="1"/>
          </p:cNvSpPr>
          <p:nvPr>
            <p:ph type="sldImg"/>
          </p:nvPr>
        </p:nvSpPr>
        <p:spPr>
          <a:xfrm>
            <a:off x="1150938" y="692150"/>
            <a:ext cx="4556125" cy="3416300"/>
          </a:xfrm>
          <a:ln/>
        </p:spPr>
      </p:sp>
      <p:sp>
        <p:nvSpPr>
          <p:cNvPr id="74755" name="Rectangle 3">
            <a:extLst>
              <a:ext uri="{FF2B5EF4-FFF2-40B4-BE49-F238E27FC236}">
                <a16:creationId xmlns:a16="http://schemas.microsoft.com/office/drawing/2014/main" id="{2874B604-0614-F635-B551-F7485234D6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The completed computations are shown. How did you do? Accounts receivable makes up 19% of total assets in 2007, and 13.8% in 2006. There has been a drop in total current assets and an increase in property and equipment from 2006 to 2007.</a:t>
            </a:r>
          </a:p>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F8D7B4D0-6904-6155-0777-27A8ECA1E1C7}"/>
              </a:ext>
            </a:extLst>
          </p:cNvPr>
          <p:cNvSpPr>
            <a:spLocks noGrp="1" noRot="1" noChangeAspect="1" noChangeArrowheads="1" noTextEdit="1"/>
          </p:cNvSpPr>
          <p:nvPr>
            <p:ph type="sldImg"/>
          </p:nvPr>
        </p:nvSpPr>
        <p:spPr>
          <a:xfrm>
            <a:off x="1150938" y="692150"/>
            <a:ext cx="4556125" cy="3416300"/>
          </a:xfrm>
          <a:ln/>
        </p:spPr>
      </p:sp>
      <p:sp>
        <p:nvSpPr>
          <p:cNvPr id="76803" name="Rectangle 3">
            <a:extLst>
              <a:ext uri="{FF2B5EF4-FFF2-40B4-BE49-F238E27FC236}">
                <a16:creationId xmlns:a16="http://schemas.microsoft.com/office/drawing/2014/main" id="{130ED4D3-9137-BC42-F399-D0F89D820BB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Let’s go back to the comparative income statements of Clover Incorporated and complete our component calculations.</a:t>
            </a:r>
          </a:p>
          <a:p>
            <a:endParaRPr lang="en-US" altLang="en-US"/>
          </a:p>
          <a:p>
            <a:r>
              <a:rPr lang="en-US" altLang="en-US"/>
              <a:t>All line-items on the income statement will be expressed as a percent of total sales. Begin by setting total sales equal to 100%.</a:t>
            </a:r>
          </a:p>
          <a:p>
            <a:endParaRPr lang="en-US" altLang="en-US"/>
          </a:p>
          <a:p>
            <a:r>
              <a:rPr lang="en-US" altLang="en-US"/>
              <a:t>Determine the cost of goods sold percentages. For 2007, divide cost of goods sold of $360,000 by sales of $520,000 and multiply by 100%. For 2007, cost of goods sold was 69.2% of total sales.  </a:t>
            </a:r>
          </a:p>
          <a:p>
            <a:endParaRPr lang="en-US" altLang="en-US"/>
          </a:p>
          <a:p>
            <a:r>
              <a:rPr lang="en-US" altLang="en-US"/>
              <a:t>Before moving on, calculate the gross margin percent for each year as well as the percentages for the other line items.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16</a:t>
            </a:fld>
            <a:endParaRPr lang="en-US" dirty="0"/>
          </a:p>
        </p:txBody>
      </p:sp>
    </p:spTree>
    <p:extLst>
      <p:ext uri="{BB962C8B-B14F-4D97-AF65-F5344CB8AC3E}">
        <p14:creationId xmlns:p14="http://schemas.microsoft.com/office/powerpoint/2010/main" val="359249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17</a:t>
            </a:fld>
            <a:endParaRPr lang="en-US" dirty="0"/>
          </a:p>
        </p:txBody>
      </p:sp>
    </p:spTree>
    <p:extLst>
      <p:ext uri="{BB962C8B-B14F-4D97-AF65-F5344CB8AC3E}">
        <p14:creationId xmlns:p14="http://schemas.microsoft.com/office/powerpoint/2010/main" val="910102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18</a:t>
            </a:fld>
            <a:endParaRPr lang="en-US" dirty="0"/>
          </a:p>
        </p:txBody>
      </p:sp>
    </p:spTree>
    <p:extLst>
      <p:ext uri="{BB962C8B-B14F-4D97-AF65-F5344CB8AC3E}">
        <p14:creationId xmlns:p14="http://schemas.microsoft.com/office/powerpoint/2010/main" val="1198267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19</a:t>
            </a:fld>
            <a:endParaRPr lang="en-US" dirty="0"/>
          </a:p>
        </p:txBody>
      </p:sp>
    </p:spTree>
    <p:extLst>
      <p:ext uri="{BB962C8B-B14F-4D97-AF65-F5344CB8AC3E}">
        <p14:creationId xmlns:p14="http://schemas.microsoft.com/office/powerpoint/2010/main" val="2439447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20</a:t>
            </a:fld>
            <a:endParaRPr lang="en-US" dirty="0"/>
          </a:p>
        </p:txBody>
      </p:sp>
    </p:spTree>
    <p:extLst>
      <p:ext uri="{BB962C8B-B14F-4D97-AF65-F5344CB8AC3E}">
        <p14:creationId xmlns:p14="http://schemas.microsoft.com/office/powerpoint/2010/main" val="28740338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21</a:t>
            </a:fld>
            <a:endParaRPr lang="en-US" dirty="0"/>
          </a:p>
        </p:txBody>
      </p:sp>
    </p:spTree>
    <p:extLst>
      <p:ext uri="{BB962C8B-B14F-4D97-AF65-F5344CB8AC3E}">
        <p14:creationId xmlns:p14="http://schemas.microsoft.com/office/powerpoint/2010/main" val="419629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22</a:t>
            </a:fld>
            <a:endParaRPr lang="en-US" dirty="0"/>
          </a:p>
        </p:txBody>
      </p:sp>
    </p:spTree>
    <p:extLst>
      <p:ext uri="{BB962C8B-B14F-4D97-AF65-F5344CB8AC3E}">
        <p14:creationId xmlns:p14="http://schemas.microsoft.com/office/powerpoint/2010/main" val="2594098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23</a:t>
            </a:fld>
            <a:endParaRPr lang="en-US" dirty="0"/>
          </a:p>
        </p:txBody>
      </p:sp>
    </p:spTree>
    <p:extLst>
      <p:ext uri="{BB962C8B-B14F-4D97-AF65-F5344CB8AC3E}">
        <p14:creationId xmlns:p14="http://schemas.microsoft.com/office/powerpoint/2010/main" val="41256678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24</a:t>
            </a:fld>
            <a:endParaRPr lang="en-US" dirty="0"/>
          </a:p>
        </p:txBody>
      </p:sp>
    </p:spTree>
    <p:extLst>
      <p:ext uri="{BB962C8B-B14F-4D97-AF65-F5344CB8AC3E}">
        <p14:creationId xmlns:p14="http://schemas.microsoft.com/office/powerpoint/2010/main" val="31216944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25</a:t>
            </a:fld>
            <a:endParaRPr lang="en-US" dirty="0"/>
          </a:p>
        </p:txBody>
      </p:sp>
    </p:spTree>
    <p:extLst>
      <p:ext uri="{BB962C8B-B14F-4D97-AF65-F5344CB8AC3E}">
        <p14:creationId xmlns:p14="http://schemas.microsoft.com/office/powerpoint/2010/main" val="91913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26</a:t>
            </a:fld>
            <a:endParaRPr lang="en-US" dirty="0"/>
          </a:p>
        </p:txBody>
      </p:sp>
    </p:spTree>
    <p:extLst>
      <p:ext uri="{BB962C8B-B14F-4D97-AF65-F5344CB8AC3E}">
        <p14:creationId xmlns:p14="http://schemas.microsoft.com/office/powerpoint/2010/main" val="29572359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27</a:t>
            </a:fld>
            <a:endParaRPr lang="en-US" dirty="0"/>
          </a:p>
        </p:txBody>
      </p:sp>
    </p:spTree>
    <p:extLst>
      <p:ext uri="{BB962C8B-B14F-4D97-AF65-F5344CB8AC3E}">
        <p14:creationId xmlns:p14="http://schemas.microsoft.com/office/powerpoint/2010/main" val="691009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28</a:t>
            </a:fld>
            <a:endParaRPr lang="en-US" dirty="0"/>
          </a:p>
        </p:txBody>
      </p:sp>
    </p:spTree>
    <p:extLst>
      <p:ext uri="{BB962C8B-B14F-4D97-AF65-F5344CB8AC3E}">
        <p14:creationId xmlns:p14="http://schemas.microsoft.com/office/powerpoint/2010/main" val="36118570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29</a:t>
            </a:fld>
            <a:endParaRPr lang="en-US" dirty="0"/>
          </a:p>
        </p:txBody>
      </p:sp>
    </p:spTree>
    <p:extLst>
      <p:ext uri="{BB962C8B-B14F-4D97-AF65-F5344CB8AC3E}">
        <p14:creationId xmlns:p14="http://schemas.microsoft.com/office/powerpoint/2010/main" val="41048226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30</a:t>
            </a:fld>
            <a:endParaRPr lang="en-US" dirty="0"/>
          </a:p>
        </p:txBody>
      </p:sp>
    </p:spTree>
    <p:extLst>
      <p:ext uri="{BB962C8B-B14F-4D97-AF65-F5344CB8AC3E}">
        <p14:creationId xmlns:p14="http://schemas.microsoft.com/office/powerpoint/2010/main" val="38040035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31</a:t>
            </a:fld>
            <a:endParaRPr lang="en-US" dirty="0"/>
          </a:p>
        </p:txBody>
      </p:sp>
    </p:spTree>
    <p:extLst>
      <p:ext uri="{BB962C8B-B14F-4D97-AF65-F5344CB8AC3E}">
        <p14:creationId xmlns:p14="http://schemas.microsoft.com/office/powerpoint/2010/main" val="41893412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32</a:t>
            </a:fld>
            <a:endParaRPr lang="en-US" dirty="0"/>
          </a:p>
        </p:txBody>
      </p:sp>
    </p:spTree>
    <p:extLst>
      <p:ext uri="{BB962C8B-B14F-4D97-AF65-F5344CB8AC3E}">
        <p14:creationId xmlns:p14="http://schemas.microsoft.com/office/powerpoint/2010/main" val="39760909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33</a:t>
            </a:fld>
            <a:endParaRPr lang="en-US" dirty="0"/>
          </a:p>
        </p:txBody>
      </p:sp>
    </p:spTree>
    <p:extLst>
      <p:ext uri="{BB962C8B-B14F-4D97-AF65-F5344CB8AC3E}">
        <p14:creationId xmlns:p14="http://schemas.microsoft.com/office/powerpoint/2010/main" val="24359738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34</a:t>
            </a:fld>
            <a:endParaRPr lang="en-US" dirty="0"/>
          </a:p>
        </p:txBody>
      </p:sp>
    </p:spTree>
    <p:extLst>
      <p:ext uri="{BB962C8B-B14F-4D97-AF65-F5344CB8AC3E}">
        <p14:creationId xmlns:p14="http://schemas.microsoft.com/office/powerpoint/2010/main" val="28152409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35</a:t>
            </a:fld>
            <a:endParaRPr lang="en-US" dirty="0"/>
          </a:p>
        </p:txBody>
      </p:sp>
    </p:spTree>
    <p:extLst>
      <p:ext uri="{BB962C8B-B14F-4D97-AF65-F5344CB8AC3E}">
        <p14:creationId xmlns:p14="http://schemas.microsoft.com/office/powerpoint/2010/main" val="28604550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36</a:t>
            </a:fld>
            <a:endParaRPr lang="en-US" dirty="0"/>
          </a:p>
        </p:txBody>
      </p:sp>
    </p:spTree>
    <p:extLst>
      <p:ext uri="{BB962C8B-B14F-4D97-AF65-F5344CB8AC3E}">
        <p14:creationId xmlns:p14="http://schemas.microsoft.com/office/powerpoint/2010/main" val="36169086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37</a:t>
            </a:fld>
            <a:endParaRPr lang="en-US" dirty="0"/>
          </a:p>
        </p:txBody>
      </p:sp>
    </p:spTree>
    <p:extLst>
      <p:ext uri="{BB962C8B-B14F-4D97-AF65-F5344CB8AC3E}">
        <p14:creationId xmlns:p14="http://schemas.microsoft.com/office/powerpoint/2010/main" val="42280136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38</a:t>
            </a:fld>
            <a:endParaRPr lang="en-US" dirty="0"/>
          </a:p>
        </p:txBody>
      </p:sp>
    </p:spTree>
    <p:extLst>
      <p:ext uri="{BB962C8B-B14F-4D97-AF65-F5344CB8AC3E}">
        <p14:creationId xmlns:p14="http://schemas.microsoft.com/office/powerpoint/2010/main" val="37805466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39</a:t>
            </a:fld>
            <a:endParaRPr lang="en-US" dirty="0"/>
          </a:p>
        </p:txBody>
      </p:sp>
    </p:spTree>
    <p:extLst>
      <p:ext uri="{BB962C8B-B14F-4D97-AF65-F5344CB8AC3E}">
        <p14:creationId xmlns:p14="http://schemas.microsoft.com/office/powerpoint/2010/main" val="26888479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40</a:t>
            </a:fld>
            <a:endParaRPr lang="en-US" dirty="0"/>
          </a:p>
        </p:txBody>
      </p:sp>
    </p:spTree>
    <p:extLst>
      <p:ext uri="{BB962C8B-B14F-4D97-AF65-F5344CB8AC3E}">
        <p14:creationId xmlns:p14="http://schemas.microsoft.com/office/powerpoint/2010/main" val="11248076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41</a:t>
            </a:fld>
            <a:endParaRPr lang="en-US" dirty="0"/>
          </a:p>
        </p:txBody>
      </p:sp>
    </p:spTree>
    <p:extLst>
      <p:ext uri="{BB962C8B-B14F-4D97-AF65-F5344CB8AC3E}">
        <p14:creationId xmlns:p14="http://schemas.microsoft.com/office/powerpoint/2010/main" val="7314038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42</a:t>
            </a:fld>
            <a:endParaRPr lang="en-US" dirty="0"/>
          </a:p>
        </p:txBody>
      </p:sp>
    </p:spTree>
    <p:extLst>
      <p:ext uri="{BB962C8B-B14F-4D97-AF65-F5344CB8AC3E}">
        <p14:creationId xmlns:p14="http://schemas.microsoft.com/office/powerpoint/2010/main" val="12055055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43</a:t>
            </a:fld>
            <a:endParaRPr lang="en-US" dirty="0"/>
          </a:p>
        </p:txBody>
      </p:sp>
    </p:spTree>
    <p:extLst>
      <p:ext uri="{BB962C8B-B14F-4D97-AF65-F5344CB8AC3E}">
        <p14:creationId xmlns:p14="http://schemas.microsoft.com/office/powerpoint/2010/main" val="1934079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44</a:t>
            </a:fld>
            <a:endParaRPr lang="en-US" dirty="0"/>
          </a:p>
        </p:txBody>
      </p:sp>
    </p:spTree>
    <p:extLst>
      <p:ext uri="{BB962C8B-B14F-4D97-AF65-F5344CB8AC3E}">
        <p14:creationId xmlns:p14="http://schemas.microsoft.com/office/powerpoint/2010/main" val="361218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45</a:t>
            </a:fld>
            <a:endParaRPr lang="en-US" dirty="0"/>
          </a:p>
        </p:txBody>
      </p:sp>
    </p:spTree>
    <p:extLst>
      <p:ext uri="{BB962C8B-B14F-4D97-AF65-F5344CB8AC3E}">
        <p14:creationId xmlns:p14="http://schemas.microsoft.com/office/powerpoint/2010/main" val="9586839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46</a:t>
            </a:fld>
            <a:endParaRPr lang="en-US" dirty="0"/>
          </a:p>
        </p:txBody>
      </p:sp>
    </p:spTree>
    <p:extLst>
      <p:ext uri="{BB962C8B-B14F-4D97-AF65-F5344CB8AC3E}">
        <p14:creationId xmlns:p14="http://schemas.microsoft.com/office/powerpoint/2010/main" val="40487047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47</a:t>
            </a:fld>
            <a:endParaRPr lang="en-US" dirty="0"/>
          </a:p>
        </p:txBody>
      </p:sp>
    </p:spTree>
    <p:extLst>
      <p:ext uri="{BB962C8B-B14F-4D97-AF65-F5344CB8AC3E}">
        <p14:creationId xmlns:p14="http://schemas.microsoft.com/office/powerpoint/2010/main" val="13593207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48</a:t>
            </a:fld>
            <a:endParaRPr lang="en-US" dirty="0"/>
          </a:p>
        </p:txBody>
      </p:sp>
    </p:spTree>
    <p:extLst>
      <p:ext uri="{BB962C8B-B14F-4D97-AF65-F5344CB8AC3E}">
        <p14:creationId xmlns:p14="http://schemas.microsoft.com/office/powerpoint/2010/main" val="1127488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49</a:t>
            </a:fld>
            <a:endParaRPr lang="en-US" dirty="0"/>
          </a:p>
        </p:txBody>
      </p:sp>
    </p:spTree>
    <p:extLst>
      <p:ext uri="{BB962C8B-B14F-4D97-AF65-F5344CB8AC3E}">
        <p14:creationId xmlns:p14="http://schemas.microsoft.com/office/powerpoint/2010/main" val="160387784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50</a:t>
            </a:fld>
            <a:endParaRPr lang="en-US" dirty="0"/>
          </a:p>
        </p:txBody>
      </p:sp>
    </p:spTree>
    <p:extLst>
      <p:ext uri="{BB962C8B-B14F-4D97-AF65-F5344CB8AC3E}">
        <p14:creationId xmlns:p14="http://schemas.microsoft.com/office/powerpoint/2010/main" val="261003437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51</a:t>
            </a:fld>
            <a:endParaRPr lang="en-US" dirty="0"/>
          </a:p>
        </p:txBody>
      </p:sp>
    </p:spTree>
    <p:extLst>
      <p:ext uri="{BB962C8B-B14F-4D97-AF65-F5344CB8AC3E}">
        <p14:creationId xmlns:p14="http://schemas.microsoft.com/office/powerpoint/2010/main" val="3341273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pener: Version A">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152400" y="365125"/>
            <a:ext cx="8839200" cy="1387475"/>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25" name="Edition"/>
          <p:cNvSpPr>
            <a:spLocks noGrp="1"/>
          </p:cNvSpPr>
          <p:nvPr>
            <p:ph sz="quarter" idx="17" hasCustomPrompt="1"/>
          </p:nvPr>
        </p:nvSpPr>
        <p:spPr>
          <a:xfrm>
            <a:off x="152400" y="1752600"/>
            <a:ext cx="8839200" cy="6096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27" name="Author"/>
          <p:cNvSpPr>
            <a:spLocks noGrp="1"/>
          </p:cNvSpPr>
          <p:nvPr>
            <p:ph sz="quarter" idx="18" hasCustomPrompt="1"/>
          </p:nvPr>
        </p:nvSpPr>
        <p:spPr>
          <a:xfrm>
            <a:off x="152400" y="2362200"/>
            <a:ext cx="8839200" cy="6858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
        <p:nvSpPr>
          <p:cNvPr id="29" name="CN"/>
          <p:cNvSpPr>
            <a:spLocks noGrp="1"/>
          </p:cNvSpPr>
          <p:nvPr>
            <p:ph sz="quarter" idx="19" hasCustomPrompt="1"/>
          </p:nvPr>
        </p:nvSpPr>
        <p:spPr>
          <a:xfrm>
            <a:off x="152400" y="37338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31" name="CT"/>
          <p:cNvSpPr>
            <a:spLocks noGrp="1"/>
          </p:cNvSpPr>
          <p:nvPr>
            <p:ph sz="quarter" idx="20" hasCustomPrompt="1"/>
          </p:nvPr>
        </p:nvSpPr>
        <p:spPr>
          <a:xfrm>
            <a:off x="152400" y="4267200"/>
            <a:ext cx="8839200" cy="24384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Tree>
    <p:extLst>
      <p:ext uri="{BB962C8B-B14F-4D97-AF65-F5344CB8AC3E}">
        <p14:creationId xmlns:p14="http://schemas.microsoft.com/office/powerpoint/2010/main" val="82637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pener: Version B">
    <p:spTree>
      <p:nvGrpSpPr>
        <p:cNvPr id="1" name=""/>
        <p:cNvGrpSpPr/>
        <p:nvPr/>
      </p:nvGrpSpPr>
      <p:grpSpPr>
        <a:xfrm>
          <a:off x="0" y="0"/>
          <a:ext cx="0" cy="0"/>
          <a:chOff x="0" y="0"/>
          <a:chExt cx="0" cy="0"/>
        </a:xfrm>
      </p:grpSpPr>
      <p:sp>
        <p:nvSpPr>
          <p:cNvPr id="13" name="CN"/>
          <p:cNvSpPr>
            <a:spLocks noGrp="1"/>
          </p:cNvSpPr>
          <p:nvPr>
            <p:ph sz="quarter" idx="19" hasCustomPrompt="1"/>
          </p:nvPr>
        </p:nvSpPr>
        <p:spPr>
          <a:xfrm>
            <a:off x="152400" y="2286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14" name="CT"/>
          <p:cNvSpPr>
            <a:spLocks noGrp="1"/>
          </p:cNvSpPr>
          <p:nvPr>
            <p:ph sz="quarter" idx="20" hasCustomPrompt="1"/>
          </p:nvPr>
        </p:nvSpPr>
        <p:spPr>
          <a:xfrm>
            <a:off x="152400" y="762000"/>
            <a:ext cx="8839200" cy="22860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
        <p:nvSpPr>
          <p:cNvPr id="8" name="Title "/>
          <p:cNvSpPr>
            <a:spLocks noGrp="1"/>
          </p:cNvSpPr>
          <p:nvPr>
            <p:ph type="title" hasCustomPrompt="1"/>
          </p:nvPr>
        </p:nvSpPr>
        <p:spPr>
          <a:xfrm>
            <a:off x="152400" y="3505200"/>
            <a:ext cx="8839200" cy="1524000"/>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15" name="Edition"/>
          <p:cNvSpPr>
            <a:spLocks noGrp="1"/>
          </p:cNvSpPr>
          <p:nvPr>
            <p:ph sz="quarter" idx="17" hasCustomPrompt="1"/>
          </p:nvPr>
        </p:nvSpPr>
        <p:spPr>
          <a:xfrm>
            <a:off x="152400" y="5029200"/>
            <a:ext cx="8839200" cy="7620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16" name="Author"/>
          <p:cNvSpPr>
            <a:spLocks noGrp="1"/>
          </p:cNvSpPr>
          <p:nvPr>
            <p:ph sz="quarter" idx="18" hasCustomPrompt="1"/>
          </p:nvPr>
        </p:nvSpPr>
        <p:spPr>
          <a:xfrm>
            <a:off x="152400" y="6096000"/>
            <a:ext cx="8839200" cy="5334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Tree>
    <p:extLst>
      <p:ext uri="{BB962C8B-B14F-4D97-AF65-F5344CB8AC3E}">
        <p14:creationId xmlns:p14="http://schemas.microsoft.com/office/powerpoint/2010/main" val="1064232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Outline: Version A">
    <p:spTree>
      <p:nvGrpSpPr>
        <p:cNvPr id="1" name=""/>
        <p:cNvGrpSpPr/>
        <p:nvPr/>
      </p:nvGrpSpPr>
      <p:grpSpPr>
        <a:xfrm>
          <a:off x="0" y="0"/>
          <a:ext cx="0" cy="0"/>
          <a:chOff x="0" y="0"/>
          <a:chExt cx="0" cy="0"/>
        </a:xfrm>
      </p:grpSpPr>
      <p:sp>
        <p:nvSpPr>
          <p:cNvPr id="13" name="COBBL"/>
          <p:cNvSpPr>
            <a:spLocks noGrp="1"/>
          </p:cNvSpPr>
          <p:nvPr>
            <p:ph sz="quarter" idx="10" hasCustomPrompt="1"/>
          </p:nvPr>
        </p:nvSpPr>
        <p:spPr>
          <a:xfrm>
            <a:off x="304800" y="1752600"/>
            <a:ext cx="8534400" cy="4495800"/>
          </a:xfrm>
          <a:prstGeom prst="rect">
            <a:avLst/>
          </a:prstGeom>
        </p:spPr>
        <p:txBody>
          <a:bodyPr/>
          <a:lstStyle>
            <a:lvl1pPr marL="295275" indent="-295275">
              <a:buClr>
                <a:schemeClr val="accent2"/>
              </a:buCl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Bulleted</a:t>
            </a:r>
          </a:p>
          <a:p>
            <a:pPr lvl="0"/>
            <a:r>
              <a:rPr lang="en-US" dirty="0"/>
              <a:t>The Outline Slide Has a Footer</a:t>
            </a:r>
          </a:p>
          <a:p>
            <a:pPr lvl="0"/>
            <a:r>
              <a:rPr lang="en-US" dirty="0"/>
              <a:t>Outline Items Usually Have No Ending Punctuation</a:t>
            </a:r>
          </a:p>
        </p:txBody>
      </p:sp>
      <p:sp>
        <p:nvSpPr>
          <p:cNvPr id="4" name="Slide Number Placeholder 3"/>
          <p:cNvSpPr>
            <a:spLocks noGrp="1"/>
          </p:cNvSpPr>
          <p:nvPr>
            <p:ph type="sldNum" sz="quarter" idx="12"/>
          </p:nvPr>
        </p:nvSpPr>
        <p:spPr/>
        <p:txBody>
          <a:bodyPr/>
          <a:lstStyle/>
          <a:p>
            <a:fld id="{67B19427-F580-D146-B60E-4CADEE75497F}" type="slidenum">
              <a:rPr lang="en-US" smtClean="0"/>
              <a:t>‹#›</a:t>
            </a:fld>
            <a:endParaRPr lang="en-US" dirty="0"/>
          </a:p>
        </p:txBody>
      </p:sp>
      <p:sp>
        <p:nvSpPr>
          <p:cNvPr id="3" name="Footer Placeholder 2"/>
          <p:cNvSpPr>
            <a:spLocks noGrp="1"/>
          </p:cNvSpPr>
          <p:nvPr>
            <p:ph type="ftr" sz="quarter" idx="11"/>
          </p:nvPr>
        </p:nvSpPr>
        <p:spPr/>
        <p:txBody>
          <a:bodyPr/>
          <a:lstStyle/>
          <a:p>
            <a:r>
              <a:rPr lang="en-US" dirty="0"/>
              <a:t>Copyright ©2018 John Wiley &amp; Son, Inc. </a:t>
            </a:r>
          </a:p>
        </p:txBody>
      </p:sp>
      <p:sp>
        <p:nvSpPr>
          <p:cNvPr id="2" name="Title 1"/>
          <p:cNvSpPr>
            <a:spLocks noGrp="1"/>
          </p:cNvSpPr>
          <p:nvPr>
            <p:ph type="title" hasCustomPrompt="1"/>
          </p:nvPr>
        </p:nvSpPr>
        <p:spPr>
          <a:xfrm>
            <a:off x="295274" y="777241"/>
            <a:ext cx="8543926"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866936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pter Outline: Version B">
    <p:spTree>
      <p:nvGrpSpPr>
        <p:cNvPr id="1" name=""/>
        <p:cNvGrpSpPr/>
        <p:nvPr/>
      </p:nvGrpSpPr>
      <p:grpSpPr>
        <a:xfrm>
          <a:off x="0" y="0"/>
          <a:ext cx="0" cy="0"/>
          <a:chOff x="0" y="0"/>
          <a:chExt cx="0" cy="0"/>
        </a:xfrm>
      </p:grpSpPr>
      <p:sp>
        <p:nvSpPr>
          <p:cNvPr id="6" name="COBBL 2-col"/>
          <p:cNvSpPr>
            <a:spLocks noGrp="1"/>
          </p:cNvSpPr>
          <p:nvPr>
            <p:ph sz="quarter" idx="12" hasCustomPrompt="1"/>
          </p:nvPr>
        </p:nvSpPr>
        <p:spPr>
          <a:xfrm>
            <a:off x="304800" y="1752600"/>
            <a:ext cx="8534400" cy="4419600"/>
          </a:xfrm>
          <a:prstGeom prst="rect">
            <a:avLst/>
          </a:prstGeom>
        </p:spPr>
        <p:txBody>
          <a:bodyPr numCol="2" spcCol="548640"/>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Two-Column</a:t>
            </a:r>
          </a:p>
          <a:p>
            <a:pPr lvl="0"/>
            <a:r>
              <a:rPr lang="en-US" dirty="0"/>
              <a:t>This Outline Has No Sub-lists</a:t>
            </a:r>
          </a:p>
          <a:p>
            <a:pPr lvl="0"/>
            <a:r>
              <a:rPr lang="en-US" dirty="0"/>
              <a:t>This List Is Bulleted</a:t>
            </a:r>
          </a:p>
          <a:p>
            <a:pPr lvl="0"/>
            <a:r>
              <a:rPr lang="en-US" dirty="0"/>
              <a:t>The Outline Slide Has A Footer</a:t>
            </a:r>
          </a:p>
          <a:p>
            <a:pPr lvl="0"/>
            <a:endParaRPr lang="en-US" dirty="0"/>
          </a:p>
          <a:p>
            <a:pPr lvl="0"/>
            <a:r>
              <a:rPr lang="en-US" dirty="0"/>
              <a:t>Outline Items Usually Have No Ending Punctuation</a:t>
            </a:r>
          </a:p>
          <a:p>
            <a:pPr lvl="0"/>
            <a:r>
              <a:rPr lang="en-US" dirty="0"/>
              <a:t>This is Another Heading</a:t>
            </a:r>
          </a:p>
          <a:p>
            <a:pPr lvl="0"/>
            <a:r>
              <a:rPr lang="en-US" dirty="0"/>
              <a:t>This is Another Heading</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©2018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993600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pter Outline: Version C1 (single#)">
    <p:spTree>
      <p:nvGrpSpPr>
        <p:cNvPr id="1" name=""/>
        <p:cNvGrpSpPr/>
        <p:nvPr/>
      </p:nvGrpSpPr>
      <p:grpSpPr>
        <a:xfrm>
          <a:off x="0" y="0"/>
          <a:ext cx="0" cy="0"/>
          <a:chOff x="0" y="0"/>
          <a:chExt cx="0" cy="0"/>
        </a:xfrm>
      </p:grpSpPr>
      <p:sp>
        <p:nvSpPr>
          <p:cNvPr id="6" name="COBNL"/>
          <p:cNvSpPr>
            <a:spLocks noGrp="1"/>
          </p:cNvSpPr>
          <p:nvPr>
            <p:ph sz="quarter" idx="12"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Numbered</a:t>
            </a:r>
          </a:p>
          <a:p>
            <a:pPr lvl="0"/>
            <a:r>
              <a:rPr lang="en-US" dirty="0"/>
              <a:t>The Outline Slide Has a Footer</a:t>
            </a:r>
          </a:p>
          <a:p>
            <a:pPr lvl="0"/>
            <a:r>
              <a:rPr lang="en-US" dirty="0"/>
              <a:t>Outline Items Usually Have No Ending Punctuation</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©2018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786427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pter Outline: Version C2 (double#)">
    <p:spTree>
      <p:nvGrpSpPr>
        <p:cNvPr id="1" name=""/>
        <p:cNvGrpSpPr/>
        <p:nvPr/>
      </p:nvGrpSpPr>
      <p:grpSpPr>
        <a:xfrm>
          <a:off x="0" y="0"/>
          <a:ext cx="0" cy="0"/>
          <a:chOff x="0" y="0"/>
          <a:chExt cx="0" cy="0"/>
        </a:xfrm>
      </p:grpSpPr>
      <p:sp>
        <p:nvSpPr>
          <p:cNvPr id="10" name="COBNL"/>
          <p:cNvSpPr>
            <a:spLocks noGrp="1"/>
          </p:cNvSpPr>
          <p:nvPr>
            <p:ph sz="quarter" idx="14" hasCustomPrompt="1"/>
          </p:nvPr>
        </p:nvSpPr>
        <p:spPr>
          <a:xfrm>
            <a:off x="304800" y="1752600"/>
            <a:ext cx="8534400" cy="41148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One-Column and Double-numbered</a:t>
            </a:r>
          </a:p>
          <a:p>
            <a:pPr lvl="0"/>
            <a:r>
              <a:rPr lang="en-US" dirty="0"/>
              <a:t>1.2	It is One-column Only</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10.6	Outline Items Usually Have No Ending Punctuation</a:t>
            </a:r>
          </a:p>
        </p:txBody>
      </p:sp>
      <p:sp>
        <p:nvSpPr>
          <p:cNvPr id="8" name="Slide Number Placeholder 7"/>
          <p:cNvSpPr>
            <a:spLocks noGrp="1"/>
          </p:cNvSpPr>
          <p:nvPr>
            <p:ph type="sldNum" sz="quarter" idx="16"/>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5"/>
          </p:nvPr>
        </p:nvSpPr>
        <p:spPr/>
        <p:txBody>
          <a:bodyPr/>
          <a:lstStyle/>
          <a:p>
            <a:r>
              <a:rPr lang="en-US" dirty="0"/>
              <a:t>Copyright ©2018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12357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pter Outline: Version D">
    <p:spTree>
      <p:nvGrpSpPr>
        <p:cNvPr id="1" name=""/>
        <p:cNvGrpSpPr/>
        <p:nvPr/>
      </p:nvGrpSpPr>
      <p:grpSpPr>
        <a:xfrm>
          <a:off x="0" y="0"/>
          <a:ext cx="0" cy="0"/>
          <a:chOff x="0" y="0"/>
          <a:chExt cx="0" cy="0"/>
        </a:xfrm>
      </p:grpSpPr>
      <p:sp>
        <p:nvSpPr>
          <p:cNvPr id="8" name="COBBL"/>
          <p:cNvSpPr>
            <a:spLocks noGrp="1"/>
          </p:cNvSpPr>
          <p:nvPr>
            <p:ph sz="quarter" idx="12" hasCustomPrompt="1"/>
          </p:nvPr>
        </p:nvSpPr>
        <p:spPr>
          <a:xfrm>
            <a:off x="304800" y="1752600"/>
            <a:ext cx="8534400" cy="4495800"/>
          </a:xfrm>
          <a:prstGeom prst="rect">
            <a:avLst/>
          </a:prstGeom>
        </p:spPr>
        <p:txBody>
          <a:bodyPr/>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621792" marR="0" indent="-320040" algn="l" defTabSz="914400" rtl="0" eaLnBrk="1" fontAlgn="auto" latinLnBrk="0" hangingPunct="1">
              <a:lnSpc>
                <a:spcPct val="90000"/>
              </a:lnSpc>
              <a:spcBef>
                <a:spcPts val="500"/>
              </a:spcBef>
              <a:spcAft>
                <a:spcPts val="0"/>
              </a:spcAft>
              <a:buClr>
                <a:schemeClr val="accent2"/>
              </a:buClr>
              <a:buSzPct val="80000"/>
              <a:buFont typeface="Courier New" charset="0"/>
              <a:buChar char="o"/>
              <a:tabLst/>
              <a:defRPr sz="2600" b="0" i="0" baseline="0">
                <a:latin typeface="Calibri" panose="020F0502020204030204" pitchFamily="34" charset="0"/>
                <a:ea typeface="Calibri" panose="020F0502020204030204" pitchFamily="34" charset="0"/>
                <a:cs typeface="Calibri" panose="020F0502020204030204" pitchFamily="34"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1-Column </a:t>
            </a:r>
          </a:p>
          <a:p>
            <a:pPr lvl="1"/>
            <a:r>
              <a:rPr lang="en-US" dirty="0"/>
              <a:t>It Has H2s</a:t>
            </a:r>
          </a:p>
          <a:p>
            <a:pPr lvl="0"/>
            <a:r>
              <a:rPr lang="en-US" dirty="0"/>
              <a:t>It Is One-column Only</a:t>
            </a:r>
          </a:p>
          <a:p>
            <a:pPr lvl="1"/>
            <a:r>
              <a:rPr lang="en-US" dirty="0"/>
              <a:t>It Will Probably Not Have Art</a:t>
            </a:r>
          </a:p>
          <a:p>
            <a:pPr lvl="0"/>
            <a:r>
              <a:rPr lang="en-US" dirty="0"/>
              <a:t>This Is a Bulleted List</a:t>
            </a:r>
          </a:p>
          <a:p>
            <a:pPr lvl="1"/>
            <a:r>
              <a:rPr lang="en-US" dirty="0"/>
              <a:t>Make Sure That Any Links Included Here, for Any Reason, Have Descriptive Hyperlinks</a:t>
            </a:r>
          </a:p>
          <a:p>
            <a:pPr lvl="0"/>
            <a:r>
              <a:rPr lang="en-US" dirty="0"/>
              <a:t>Outline Items Usually Have No Ending Punctuation</a:t>
            </a:r>
          </a:p>
          <a:p>
            <a:pPr lvl="1"/>
            <a:r>
              <a:rPr lang="en-US" dirty="0"/>
              <a:t>There is a Footer</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©2018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837909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hapter Outline: Version E1 (sing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a:lstStyle>
            <a:lvl1pPr marL="465138" indent="-465138">
              <a:buClr>
                <a:schemeClr val="accent2"/>
              </a:buClr>
              <a:buFont typeface="+mj-lt"/>
              <a:buAutoNum type="arabicPeriod"/>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buClr>
                <a:schemeClr val="accent2"/>
              </a:buClr>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for One-Column and single number</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26343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hapter Outline: Version E2 (doub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3434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1143000" indent="-292608">
              <a:buClr>
                <a:schemeClr val="accent2"/>
              </a:buClr>
              <a:defRPr sz="2600" b="0" i="0" baseline="0">
                <a:latin typeface="Calibri" panose="020F0502020204030204" pitchFamily="34" charset="0"/>
                <a:ea typeface="Calibri" panose="020F0502020204030204" pitchFamily="34" charset="0"/>
                <a:cs typeface="Calibri" panose="020F0502020204030204" pitchFamily="34" charset="0"/>
              </a:defRPr>
            </a:lvl2pPr>
            <a:lvl3pPr marL="1143000" marR="0" indent="-292608"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1.1	This Is a Sample Outline for One-Column and Double-numbered</a:t>
            </a:r>
          </a:p>
          <a:p>
            <a:pPr lvl="1"/>
            <a:r>
              <a:rPr lang="en-US" dirty="0"/>
              <a:t>The H2 Level Does Not Have a Number</a:t>
            </a:r>
          </a:p>
          <a:p>
            <a:pPr lvl="2"/>
            <a:r>
              <a:rPr lang="en-US" dirty="0"/>
              <a:t>One of the Subheadings May Be a Special Feature </a:t>
            </a:r>
          </a:p>
          <a:p>
            <a:pPr lvl="0"/>
            <a:r>
              <a:rPr lang="en-US" dirty="0"/>
              <a:t>10.2	This Outline Has Two Levels</a:t>
            </a:r>
          </a:p>
          <a:p>
            <a:pPr lvl="1"/>
            <a:r>
              <a:rPr lang="en-US" dirty="0"/>
              <a:t>Outline Items Usually Have No Ending Punctuation</a:t>
            </a:r>
          </a:p>
          <a:p>
            <a:pPr lvl="2"/>
            <a:r>
              <a:rPr lang="en-US" dirty="0"/>
              <a:t>Special Feature </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04265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pter Outline: Version E1">
    <p:spTree>
      <p:nvGrpSpPr>
        <p:cNvPr id="1" name=""/>
        <p:cNvGrpSpPr/>
        <p:nvPr/>
      </p:nvGrpSpPr>
      <p:grpSpPr>
        <a:xfrm>
          <a:off x="0" y="0"/>
          <a:ext cx="0" cy="0"/>
          <a:chOff x="0" y="0"/>
          <a:chExt cx="0" cy="0"/>
        </a:xfrm>
      </p:grpSpPr>
      <p:sp>
        <p:nvSpPr>
          <p:cNvPr id="6"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 and One-column</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34037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hapter Outline: Version F1">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numCol="2"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and Double-numbered</a:t>
            </a:r>
          </a:p>
          <a:p>
            <a:pPr lvl="0"/>
            <a:r>
              <a:rPr lang="en-US" dirty="0"/>
              <a:t>1.2	It is Two-column </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2051878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pter Outline: Version F2 (2 text boxes)">
    <p:spTree>
      <p:nvGrpSpPr>
        <p:cNvPr id="1" name=""/>
        <p:cNvGrpSpPr/>
        <p:nvPr/>
      </p:nvGrpSpPr>
      <p:grpSpPr>
        <a:xfrm>
          <a:off x="0" y="0"/>
          <a:ext cx="0" cy="0"/>
          <a:chOff x="0" y="0"/>
          <a:chExt cx="0" cy="0"/>
        </a:xfrm>
      </p:grpSpPr>
      <p:sp>
        <p:nvSpPr>
          <p:cNvPr id="6" name="COBNL1"/>
          <p:cNvSpPr>
            <a:spLocks noGrp="1"/>
          </p:cNvSpPr>
          <p:nvPr>
            <p:ph sz="quarter" idx="14" hasCustomPrompt="1"/>
          </p:nvPr>
        </p:nvSpPr>
        <p:spPr>
          <a:xfrm>
            <a:off x="304800"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(2 Boxes) and Double-numbered</a:t>
            </a:r>
          </a:p>
          <a:p>
            <a:pPr lvl="0"/>
            <a:r>
              <a:rPr lang="en-US" dirty="0"/>
              <a:t>1.2	It is Two-column </a:t>
            </a:r>
          </a:p>
          <a:p>
            <a:pPr lvl="0"/>
            <a:r>
              <a:rPr lang="en-US" dirty="0"/>
              <a:t>1.3	This Outline Has No Sub-lists</a:t>
            </a:r>
          </a:p>
          <a:p>
            <a:pPr lvl="0"/>
            <a:r>
              <a:rPr lang="en-US" dirty="0"/>
              <a:t>1.4	This List Is Double-numbered</a:t>
            </a:r>
          </a:p>
        </p:txBody>
      </p:sp>
      <p:sp>
        <p:nvSpPr>
          <p:cNvPr id="7" name="COBNL2"/>
          <p:cNvSpPr>
            <a:spLocks noGrp="1"/>
          </p:cNvSpPr>
          <p:nvPr>
            <p:ph sz="quarter" idx="15" hasCustomPrompt="1"/>
          </p:nvPr>
        </p:nvSpPr>
        <p:spPr>
          <a:xfrm>
            <a:off x="4767262"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8"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410060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6"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95633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arning Objectives: Version A">
    <p:spTree>
      <p:nvGrpSpPr>
        <p:cNvPr id="1" name=""/>
        <p:cNvGrpSpPr/>
        <p:nvPr/>
      </p:nvGrpSpPr>
      <p:grpSpPr>
        <a:xfrm>
          <a:off x="0" y="0"/>
          <a:ext cx="0" cy="0"/>
          <a:chOff x="0" y="0"/>
          <a:chExt cx="0" cy="0"/>
        </a:xfrm>
      </p:grpSpPr>
      <p:sp>
        <p:nvSpPr>
          <p:cNvPr id="15"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
        <p:nvSpPr>
          <p:cNvPr id="9" name="LONL"/>
          <p:cNvSpPr>
            <a:spLocks noGrp="1"/>
          </p:cNvSpPr>
          <p:nvPr>
            <p:ph sz="quarter" idx="16"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6" name="Slide Number Placeholder 5"/>
          <p:cNvSpPr>
            <a:spLocks noGrp="1"/>
          </p:cNvSpPr>
          <p:nvPr>
            <p:ph type="sldNum" sz="quarter" idx="12"/>
          </p:nvPr>
        </p:nvSpPr>
        <p:spPr>
          <a:xfrm>
            <a:off x="6457950" y="6356350"/>
            <a:ext cx="2381250" cy="365125"/>
          </a:xfrm>
          <a:prstGeom prst="rect">
            <a:avLst/>
          </a:prstGeom>
        </p:spPr>
        <p:txBody>
          <a:bodyPr/>
          <a:lstStyle/>
          <a:p>
            <a:fld id="{957104EA-F2AF-1046-9253-EE8D978719B5}" type="slidenum">
              <a:rPr lang="en-US" smtClean="0"/>
              <a:t>‹#›</a:t>
            </a:fld>
            <a:endParaRPr lang="en-US" dirty="0"/>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p>
            <a:r>
              <a:rPr lang="en-US" dirty="0"/>
              <a:t>Copyright ©2018 John Wiley &amp; Son, Inc. </a:t>
            </a:r>
          </a:p>
        </p:txBody>
      </p:sp>
    </p:spTree>
    <p:extLst>
      <p:ext uri="{BB962C8B-B14F-4D97-AF65-F5344CB8AC3E}">
        <p14:creationId xmlns:p14="http://schemas.microsoft.com/office/powerpoint/2010/main" val="1882321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earning Objectives: Version B">
    <p:spTree>
      <p:nvGrpSpPr>
        <p:cNvPr id="1" name=""/>
        <p:cNvGrpSpPr/>
        <p:nvPr/>
      </p:nvGrpSpPr>
      <p:grpSpPr>
        <a:xfrm>
          <a:off x="0" y="0"/>
          <a:ext cx="0" cy="0"/>
          <a:chOff x="0" y="0"/>
          <a:chExt cx="0" cy="0"/>
        </a:xfrm>
      </p:grpSpPr>
      <p:sp>
        <p:nvSpPr>
          <p:cNvPr id="7" name="LOBL"/>
          <p:cNvSpPr>
            <a:spLocks noGrp="1"/>
          </p:cNvSpPr>
          <p:nvPr>
            <p:ph sz="quarter" idx="16" hasCustomPrompt="1"/>
          </p:nvPr>
        </p:nvSpPr>
        <p:spPr>
          <a:xfrm>
            <a:off x="304800" y="1752600"/>
            <a:ext cx="8534400" cy="4495800"/>
          </a:xfrm>
          <a:prstGeom prst="rect">
            <a:avLst/>
          </a:prstGeom>
        </p:spPr>
        <p:txBody>
          <a:bodyPr/>
          <a:lstStyle>
            <a:lvl1pPr marL="292608" indent="-292608">
              <a:buClr>
                <a:schemeClr val="accent2"/>
              </a:buClr>
              <a:buFont typeface="Arial" charset="0"/>
              <a:buChar char="•"/>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2"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Tree>
    <p:extLst>
      <p:ext uri="{BB962C8B-B14F-4D97-AF65-F5344CB8AC3E}">
        <p14:creationId xmlns:p14="http://schemas.microsoft.com/office/powerpoint/2010/main" val="817718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6"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36957059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304800" y="1752600"/>
            <a:ext cx="85344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4" name="Title 13"/>
          <p:cNvSpPr>
            <a:spLocks noGrp="1"/>
          </p:cNvSpPr>
          <p:nvPr>
            <p:ph type="title" hasCustomPrompt="1"/>
          </p:nvPr>
        </p:nvSpPr>
        <p:spPr>
          <a:xfrm>
            <a:off x="304800" y="762001"/>
            <a:ext cx="8534400" cy="646331"/>
          </a:xfrm>
          <a:prstGeom prst="rect">
            <a:avLst/>
          </a:prstGeom>
        </p:spPr>
        <p:txBody>
          <a:bodyPr>
            <a:spAutoFit/>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18359901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25">
            <a:extLst>
              <a:ext uri="{FF2B5EF4-FFF2-40B4-BE49-F238E27FC236}">
                <a16:creationId xmlns:a16="http://schemas.microsoft.com/office/drawing/2014/main" id="{A4C238FE-22F1-5040-8ED5-B53B4092BA23}"/>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3" name="Rectangle 26">
            <a:extLst>
              <a:ext uri="{FF2B5EF4-FFF2-40B4-BE49-F238E27FC236}">
                <a16:creationId xmlns:a16="http://schemas.microsoft.com/office/drawing/2014/main" id="{5A94C858-3E60-744B-CF98-9B976CF13AA0}"/>
              </a:ext>
            </a:extLst>
          </p:cNvPr>
          <p:cNvSpPr>
            <a:spLocks noGrp="1" noChangeArrowheads="1"/>
          </p:cNvSpPr>
          <p:nvPr>
            <p:ph type="sldNum" sz="quarter" idx="11"/>
          </p:nvPr>
        </p:nvSpPr>
        <p:spPr>
          <a:ln/>
        </p:spPr>
        <p:txBody>
          <a:bodyPr/>
          <a:lstStyle>
            <a:lvl1pPr>
              <a:defRPr/>
            </a:lvl1pPr>
          </a:lstStyle>
          <a:p>
            <a:fld id="{5FAD11DE-03E6-4225-9737-F3019897C87F}" type="slidenum">
              <a:rPr lang="ar-SA" altLang="en-US"/>
              <a:pPr/>
              <a:t>‹#›</a:t>
            </a:fld>
            <a:endParaRPr lang="en-US" altLang="en-US"/>
          </a:p>
        </p:txBody>
      </p:sp>
    </p:spTree>
    <p:extLst>
      <p:ext uri="{BB962C8B-B14F-4D97-AF65-F5344CB8AC3E}">
        <p14:creationId xmlns:p14="http://schemas.microsoft.com/office/powerpoint/2010/main" val="22812413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304800" y="1752600"/>
            <a:ext cx="85344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4" name="Title 13"/>
          <p:cNvSpPr>
            <a:spLocks noGrp="1"/>
          </p:cNvSpPr>
          <p:nvPr>
            <p:ph type="title" hasCustomPrompt="1"/>
          </p:nvPr>
        </p:nvSpPr>
        <p:spPr>
          <a:xfrm>
            <a:off x="304800" y="762001"/>
            <a:ext cx="8534400" cy="646331"/>
          </a:xfrm>
          <a:prstGeom prst="rect">
            <a:avLst/>
          </a:prstGeom>
        </p:spPr>
        <p:txBody>
          <a:bodyPr>
            <a:spAutoFit/>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8124381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cept Check Question (2of 2)">
    <p:spTree>
      <p:nvGrpSpPr>
        <p:cNvPr id="1" name=""/>
        <p:cNvGrpSpPr/>
        <p:nvPr/>
      </p:nvGrpSpPr>
      <p:grpSpPr>
        <a:xfrm>
          <a:off x="0" y="0"/>
          <a:ext cx="0" cy="0"/>
          <a:chOff x="0" y="0"/>
          <a:chExt cx="0" cy="0"/>
        </a:xfrm>
      </p:grpSpPr>
      <p:sp>
        <p:nvSpPr>
          <p:cNvPr id="12" name="Question"/>
          <p:cNvSpPr>
            <a:spLocks noGrp="1"/>
          </p:cNvSpPr>
          <p:nvPr>
            <p:ph sz="quarter" idx="15" hasCustomPrompt="1"/>
          </p:nvPr>
        </p:nvSpPr>
        <p:spPr>
          <a:xfrm>
            <a:off x="304800" y="1752600"/>
            <a:ext cx="8534400" cy="4419600"/>
          </a:xfrm>
          <a:prstGeom prst="rect">
            <a:avLst/>
          </a:prstGeom>
        </p:spPr>
        <p:txBody>
          <a:bodyPr/>
          <a:lstStyle>
            <a:lvl1pPr marL="12700" indent="0">
              <a:spcBef>
                <a:spcPts val="1000"/>
              </a:spcBef>
              <a:buNone/>
              <a:tabLst/>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None/>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vl3pPr marL="803275" indent="-790575">
              <a:buNone/>
              <a:tabLst/>
              <a:defRPr sz="2800" b="0" i="0">
                <a:latin typeface="Calibri" panose="020F0502020204030204" pitchFamily="34" charset="0"/>
                <a:ea typeface="Calibri" panose="020F0502020204030204" pitchFamily="34" charset="0"/>
                <a:cs typeface="Calibri" panose="020F0502020204030204" pitchFamily="34" charset="0"/>
              </a:defRPr>
            </a:lvl3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a.	Companies record events that change their financial statements in the period in which events occur, even if cash was not exchanged.</a:t>
            </a:r>
          </a:p>
          <a:p>
            <a:pPr lvl="2"/>
            <a:r>
              <a:rPr lang="en-US" dirty="0"/>
              <a:t>✔️b.	Companies recognize revenue in the period in which the performance obligation is satisfied.</a:t>
            </a:r>
          </a:p>
          <a:p>
            <a:pPr lvl="1"/>
            <a:r>
              <a:rPr lang="en-US" dirty="0"/>
              <a:t>c.	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8" name="Title"/>
          <p:cNvSpPr>
            <a:spLocks noGrp="1"/>
          </p:cNvSpPr>
          <p:nvPr>
            <p:ph sz="quarter" idx="16"/>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Tree>
    <p:extLst>
      <p:ext uri="{BB962C8B-B14F-4D97-AF65-F5344CB8AC3E}">
        <p14:creationId xmlns:p14="http://schemas.microsoft.com/office/powerpoint/2010/main" val="8523935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6"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2271535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Key Term: Version A">
    <p:spTree>
      <p:nvGrpSpPr>
        <p:cNvPr id="1" name=""/>
        <p:cNvGrpSpPr/>
        <p:nvPr/>
      </p:nvGrpSpPr>
      <p:grpSpPr>
        <a:xfrm>
          <a:off x="0" y="0"/>
          <a:ext cx="0" cy="0"/>
          <a:chOff x="0" y="0"/>
          <a:chExt cx="0" cy="0"/>
        </a:xfrm>
      </p:grpSpPr>
      <p:sp>
        <p:nvSpPr>
          <p:cNvPr id="16" name="Title"/>
          <p:cNvSpPr>
            <a:spLocks noGrp="1"/>
          </p:cNvSpPr>
          <p:nvPr>
            <p:ph sz="quarter" idx="17" hasCustomPrompt="1"/>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Language</a:t>
            </a:r>
          </a:p>
        </p:txBody>
      </p:sp>
      <p:sp>
        <p:nvSpPr>
          <p:cNvPr id="7" name="Definition of Key Term"/>
          <p:cNvSpPr>
            <a:spLocks noGrp="1"/>
          </p:cNvSpPr>
          <p:nvPr>
            <p:ph sz="quarter" idx="15" hasCustomPrompt="1"/>
          </p:nvPr>
        </p:nvSpPr>
        <p:spPr>
          <a:xfrm>
            <a:off x="304800" y="1752600"/>
            <a:ext cx="8534400" cy="4114800"/>
          </a:xfrm>
          <a:prstGeom prst="rect">
            <a:avLst/>
          </a:prstGeom>
        </p:spPr>
        <p:txBody>
          <a:bodyPr/>
          <a:lstStyle>
            <a:lvl1pPr marL="292608" indent="-292608">
              <a:spcBef>
                <a:spcPts val="1000"/>
              </a:spcBef>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Form of communication using sounds and symbols combined according to specified rules</a:t>
            </a:r>
          </a:p>
        </p:txBody>
      </p:sp>
      <p:sp>
        <p:nvSpPr>
          <p:cNvPr id="9" name="Media LInk"/>
          <p:cNvSpPr>
            <a:spLocks noGrp="1"/>
          </p:cNvSpPr>
          <p:nvPr>
            <p:ph sz="quarter" idx="16" hasCustomPrompt="1"/>
          </p:nvPr>
        </p:nvSpPr>
        <p:spPr>
          <a:xfrm>
            <a:off x="304800" y="5867400"/>
            <a:ext cx="8534400" cy="609600"/>
          </a:xfrm>
          <a:prstGeom prst="rect">
            <a:avLst/>
          </a:prstGeom>
        </p:spPr>
        <p:txBody>
          <a:bodyPr/>
          <a:lstStyle>
            <a:lvl1pPr marL="0" indent="0" algn="r">
              <a:buNone/>
              <a:defRPr sz="2200" b="0" i="0" baseline="0">
                <a:latin typeface="Calibri" panose="020F0502020204030204" pitchFamily="34" charset="0"/>
                <a:ea typeface="Calibri" panose="020F0502020204030204" pitchFamily="34" charset="0"/>
                <a:cs typeface="Calibri" panose="020F0502020204030204" pitchFamily="34" charset="0"/>
              </a:defRPr>
            </a:lvl1pPr>
            <a:lvl2pPr algn="r">
              <a:defRPr/>
            </a:lvl2pPr>
            <a:lvl3pPr algn="r">
              <a:defRPr/>
            </a:lvl3pPr>
            <a:lvl4pPr algn="r">
              <a:defRPr/>
            </a:lvl4pPr>
            <a:lvl5pPr algn="r">
              <a:defRPr/>
            </a:lvl5pPr>
          </a:lstStyle>
          <a:p>
            <a:pPr lvl="0"/>
            <a:r>
              <a:rPr lang="en-US" dirty="0"/>
              <a:t>Media link placeholder</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7006093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Key Term: Version B">
    <p:spTree>
      <p:nvGrpSpPr>
        <p:cNvPr id="1" name=""/>
        <p:cNvGrpSpPr/>
        <p:nvPr/>
      </p:nvGrpSpPr>
      <p:grpSpPr>
        <a:xfrm>
          <a:off x="0" y="0"/>
          <a:ext cx="0" cy="0"/>
          <a:chOff x="0" y="0"/>
          <a:chExt cx="0" cy="0"/>
        </a:xfrm>
      </p:grpSpPr>
      <p:sp>
        <p:nvSpPr>
          <p:cNvPr id="12" name="Title"/>
          <p:cNvSpPr>
            <a:spLocks noGrp="1"/>
          </p:cNvSpPr>
          <p:nvPr>
            <p:ph sz="quarter" idx="16" hasCustomPrompt="1"/>
          </p:nvPr>
        </p:nvSpPr>
        <p:spPr>
          <a:xfrm>
            <a:off x="304800" y="838201"/>
            <a:ext cx="8534400" cy="10668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Anatomy and Physiology Defined</a:t>
            </a:r>
          </a:p>
        </p:txBody>
      </p:sp>
      <p:sp>
        <p:nvSpPr>
          <p:cNvPr id="7" name="Definition of Key Term"/>
          <p:cNvSpPr>
            <a:spLocks noGrp="1"/>
          </p:cNvSpPr>
          <p:nvPr>
            <p:ph sz="quarter" idx="15" hasCustomPrompt="1"/>
          </p:nvPr>
        </p:nvSpPr>
        <p:spPr>
          <a:xfrm>
            <a:off x="304800" y="1905000"/>
            <a:ext cx="8534400" cy="3962400"/>
          </a:xfrm>
          <a:prstGeom prst="rect">
            <a:avLst/>
          </a:prstGeom>
        </p:spPr>
        <p:txBody>
          <a:bodyPr/>
          <a:lstStyle>
            <a:lvl1pPr marL="292608" indent="-292608">
              <a:spcBef>
                <a:spcPts val="1000"/>
              </a:spcBef>
              <a:buClr>
                <a:schemeClr val="accent2"/>
              </a:buClr>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6622711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for Figure">
    <p:spTree>
      <p:nvGrpSpPr>
        <p:cNvPr id="1" name=""/>
        <p:cNvGrpSpPr/>
        <p:nvPr/>
      </p:nvGrpSpPr>
      <p:grpSpPr>
        <a:xfrm>
          <a:off x="0" y="0"/>
          <a:ext cx="0" cy="0"/>
          <a:chOff x="0" y="0"/>
          <a:chExt cx="0" cy="0"/>
        </a:xfrm>
      </p:grpSpPr>
      <p:sp>
        <p:nvSpPr>
          <p:cNvPr id="7" name="Content"/>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1" name="Content Placeholder 10"/>
          <p:cNvSpPr>
            <a:spLocks noGrp="1"/>
          </p:cNvSpPr>
          <p:nvPr>
            <p:ph sz="quarter" idx="16"/>
          </p:nvPr>
        </p:nvSpPr>
        <p:spPr>
          <a:xfrm>
            <a:off x="304800" y="1752600"/>
            <a:ext cx="8534400" cy="32766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8"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Tree>
    <p:extLst>
      <p:ext uri="{BB962C8B-B14F-4D97-AF65-F5344CB8AC3E}">
        <p14:creationId xmlns:p14="http://schemas.microsoft.com/office/powerpoint/2010/main" val="9771030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2539791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12647604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9" name="Content Placeholder 8"/>
          <p:cNvSpPr>
            <a:spLocks noGrp="1"/>
          </p:cNvSpPr>
          <p:nvPr>
            <p:ph sz="quarter" idx="18"/>
          </p:nvPr>
        </p:nvSpPr>
        <p:spPr>
          <a:xfrm>
            <a:off x="2286000" y="4724400"/>
            <a:ext cx="4572000" cy="1489075"/>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6132984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mage Slide: Version A">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452937"/>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2" name="Title 1"/>
          <p:cNvSpPr>
            <a:spLocks noGrp="1"/>
          </p:cNvSpPr>
          <p:nvPr>
            <p:ph type="title" hasCustomPrompt="1"/>
          </p:nvPr>
        </p:nvSpPr>
        <p:spPr>
          <a:xfrm>
            <a:off x="304800" y="5350050"/>
            <a:ext cx="8534400" cy="309975"/>
          </a:xfrm>
          <a:prstGeom prst="rect">
            <a:avLst/>
          </a:prstGeom>
        </p:spPr>
        <p:txBody>
          <a:bodyPr/>
          <a:lstStyle>
            <a:lvl1pPr>
              <a:defRPr sz="2000" b="0">
                <a:latin typeface="Calibri" panose="020F0502020204030204" pitchFamily="34" charset="0"/>
                <a:cs typeface="Calibri" panose="020F0502020204030204" pitchFamily="34" charset="0"/>
              </a:defRPr>
            </a:lvl1pPr>
          </a:lstStyle>
          <a:p>
            <a:pPr lvl="0"/>
            <a:r>
              <a:rPr lang="en-US" sz="2000" dirty="0"/>
              <a:t>Figure Title</a:t>
            </a:r>
          </a:p>
        </p:txBody>
      </p:sp>
      <p:sp>
        <p:nvSpPr>
          <p:cNvPr id="8" name="Content Placeholder 7"/>
          <p:cNvSpPr>
            <a:spLocks noGrp="1"/>
          </p:cNvSpPr>
          <p:nvPr>
            <p:ph sz="quarter" idx="13" hasCustomPrompt="1"/>
          </p:nvPr>
        </p:nvSpPr>
        <p:spPr>
          <a:xfrm>
            <a:off x="304800" y="5780675"/>
            <a:ext cx="8534400" cy="467725"/>
          </a:xfrm>
          <a:prstGeom prst="rect">
            <a:avLst/>
          </a:prstGeom>
        </p:spPr>
        <p:txBody>
          <a:bodyPr/>
          <a:lstStyle>
            <a:lvl1pPr marL="0" indent="0">
              <a:buNone/>
              <a:defRPr sz="2000" b="0" i="0">
                <a:latin typeface="Calibri" panose="020F0502020204030204" pitchFamily="34" charset="0"/>
                <a:ea typeface="Calibri" panose="020F0502020204030204" pitchFamily="34" charset="0"/>
                <a:cs typeface="Calibri" panose="020F0502020204030204" pitchFamily="34" charset="0"/>
              </a:defRPr>
            </a:lvl1pPr>
          </a:lstStyle>
          <a:p>
            <a:pPr lvl="0"/>
            <a:r>
              <a:rPr lang="en-US" sz="2000" dirty="0"/>
              <a:t>Figure 4.5 Figure title placeholder</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12667376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mage Slide: Version B">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970462"/>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4" name="Title 3"/>
          <p:cNvSpPr>
            <a:spLocks noGrp="1"/>
          </p:cNvSpPr>
          <p:nvPr>
            <p:ph type="title" hasCustomPrompt="1"/>
          </p:nvPr>
        </p:nvSpPr>
        <p:spPr>
          <a:xfrm>
            <a:off x="304800" y="5920581"/>
            <a:ext cx="8534400" cy="435770"/>
          </a:xfrm>
          <a:prstGeom prst="rect">
            <a:avLst/>
          </a:prstGeom>
        </p:spPr>
        <p:txBody>
          <a:bodyPr/>
          <a:lstStyle>
            <a:lvl1pPr algn="ctr">
              <a:defRPr>
                <a:latin typeface="Calibri" panose="020F0502020204030204" pitchFamily="34" charset="0"/>
                <a:cs typeface="Calibri" panose="020F0502020204030204" pitchFamily="34" charset="0"/>
              </a:defRPr>
            </a:lvl1pPr>
          </a:lstStyle>
          <a:p>
            <a:r>
              <a:rPr lang="en-US" dirty="0"/>
              <a:t>Image Title</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©2018 John Wiley &amp; Son, Inc. </a:t>
            </a: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9B85B9E1-CA5C-56AC-4CDE-259E57CA41CF}"/>
              </a:ext>
            </a:extLst>
          </p:cNvPr>
          <p:cNvSpPr>
            <a:spLocks noChangeArrowheads="1"/>
          </p:cNvSpPr>
          <p:nvPr/>
        </p:nvSpPr>
        <p:spPr bwMode="auto">
          <a:xfrm>
            <a:off x="574675" y="304800"/>
            <a:ext cx="8001000" cy="1216025"/>
          </a:xfrm>
          <a:prstGeom prst="rect">
            <a:avLst/>
          </a:prstGeom>
          <a:noFill/>
          <a:ln w="9525">
            <a:noFill/>
            <a:miter lim="800000"/>
            <a:headEnd/>
            <a:tailEnd/>
          </a:ln>
          <a:effectLst/>
        </p:spPr>
        <p:txBody>
          <a:bodyPr anchor="b"/>
          <a:lstStyle/>
          <a:p>
            <a:pPr algn="l" rtl="0">
              <a:defRPr/>
            </a:pPr>
            <a:endParaRPr lang="en-US" sz="4000">
              <a:solidFill>
                <a:srgbClr val="003399"/>
              </a:solidFill>
              <a:latin typeface="Times New Roman" pitchFamily="18" charset="0"/>
              <a:cs typeface="Times New Roman" pitchFamily="18" charset="0"/>
            </a:endParaRPr>
          </a:p>
        </p:txBody>
      </p:sp>
      <p:sp>
        <p:nvSpPr>
          <p:cNvPr id="3" name="Rectangle 18">
            <a:extLst>
              <a:ext uri="{FF2B5EF4-FFF2-40B4-BE49-F238E27FC236}">
                <a16:creationId xmlns:a16="http://schemas.microsoft.com/office/drawing/2014/main" id="{7ABE99FB-7A27-2B1F-9703-1EDD3CE70D13}"/>
              </a:ext>
            </a:extLst>
          </p:cNvPr>
          <p:cNvSpPr>
            <a:spLocks noChangeArrowheads="1"/>
          </p:cNvSpPr>
          <p:nvPr/>
        </p:nvSpPr>
        <p:spPr bwMode="auto">
          <a:xfrm>
            <a:off x="566738" y="1752600"/>
            <a:ext cx="8001000" cy="4267200"/>
          </a:xfrm>
          <a:prstGeom prst="rect">
            <a:avLst/>
          </a:prstGeom>
          <a:noFill/>
          <a:ln w="9525">
            <a:noFill/>
            <a:miter lim="800000"/>
            <a:headEnd/>
            <a:tailEnd/>
          </a:ln>
          <a:effectLst/>
        </p:spPr>
        <p:txBody>
          <a:bodyPr/>
          <a:lstStyle/>
          <a:p>
            <a:pPr algn="ctr" rtl="0">
              <a:spcBef>
                <a:spcPct val="20000"/>
              </a:spcBef>
              <a:buClr>
                <a:schemeClr val="folHlink"/>
              </a:buClr>
              <a:buSzPct val="60000"/>
              <a:buFont typeface="Wingdings" pitchFamily="2" charset="2"/>
              <a:buNone/>
              <a:defRPr/>
            </a:pPr>
            <a:endParaRPr lang="en-US" sz="2400">
              <a:latin typeface="Times New Roman" pitchFamily="18" charset="0"/>
              <a:cs typeface="Times New Roman" pitchFamily="18" charset="0"/>
            </a:endParaRPr>
          </a:p>
        </p:txBody>
      </p:sp>
      <p:sp>
        <p:nvSpPr>
          <p:cNvPr id="4" name="AutoShape 19">
            <a:extLst>
              <a:ext uri="{FF2B5EF4-FFF2-40B4-BE49-F238E27FC236}">
                <a16:creationId xmlns:a16="http://schemas.microsoft.com/office/drawing/2014/main" id="{C83A4D66-0438-9321-FF40-BFF43FE87E4E}"/>
              </a:ext>
            </a:extLst>
          </p:cNvPr>
          <p:cNvSpPr>
            <a:spLocks noChangeArrowheads="1"/>
          </p:cNvSpPr>
          <p:nvPr userDrawn="1"/>
        </p:nvSpPr>
        <p:spPr bwMode="auto">
          <a:xfrm>
            <a:off x="609600" y="1566863"/>
            <a:ext cx="7958138"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rgbClr val="CC0000"/>
          </a:solidFill>
          <a:ln w="9525">
            <a:solidFill>
              <a:srgbClr val="CC0000"/>
            </a:solidFill>
            <a:round/>
            <a:headEnd/>
            <a:tailEnd/>
          </a:ln>
        </p:spPr>
        <p:txBody>
          <a:bodyPr/>
          <a:lstStyle/>
          <a:p>
            <a:pPr algn="l" rtl="0">
              <a:defRPr/>
            </a:pPr>
            <a:endParaRPr lang="en-US" sz="2400" b="0">
              <a:latin typeface="Times New Roman" pitchFamily="18" charset="0"/>
            </a:endParaRPr>
          </a:p>
        </p:txBody>
      </p:sp>
      <p:sp>
        <p:nvSpPr>
          <p:cNvPr id="5" name="Line 20">
            <a:extLst>
              <a:ext uri="{FF2B5EF4-FFF2-40B4-BE49-F238E27FC236}">
                <a16:creationId xmlns:a16="http://schemas.microsoft.com/office/drawing/2014/main" id="{B60DF461-2D9D-21D1-ADC1-33C26C517975}"/>
              </a:ext>
            </a:extLst>
          </p:cNvPr>
          <p:cNvSpPr>
            <a:spLocks noChangeShapeType="1"/>
          </p:cNvSpPr>
          <p:nvPr userDrawn="1"/>
        </p:nvSpPr>
        <p:spPr bwMode="auto">
          <a:xfrm flipV="1">
            <a:off x="609600" y="6453188"/>
            <a:ext cx="7924800" cy="0"/>
          </a:xfrm>
          <a:prstGeom prst="line">
            <a:avLst/>
          </a:prstGeom>
          <a:noFill/>
          <a:ln w="3175">
            <a:solidFill>
              <a:srgbClr val="CC0000"/>
            </a:solidFill>
            <a:round/>
            <a:headEnd/>
            <a:tailEnd/>
          </a:ln>
          <a:effectLst/>
        </p:spPr>
        <p:txBody>
          <a:bodyPr/>
          <a:lstStyle/>
          <a:p>
            <a:pPr>
              <a:defRPr/>
            </a:pPr>
            <a:endParaRPr lang="ar-EG"/>
          </a:p>
        </p:txBody>
      </p:sp>
      <p:sp>
        <p:nvSpPr>
          <p:cNvPr id="6" name="Rectangle 21">
            <a:extLst>
              <a:ext uri="{FF2B5EF4-FFF2-40B4-BE49-F238E27FC236}">
                <a16:creationId xmlns:a16="http://schemas.microsoft.com/office/drawing/2014/main" id="{B6E55746-4527-8AC9-2963-4A069C89EAD1}"/>
              </a:ext>
            </a:extLst>
          </p:cNvPr>
          <p:cNvSpPr>
            <a:spLocks noGrp="1" noChangeArrowheads="1"/>
          </p:cNvSpPr>
          <p:nvPr>
            <p:ph type="ftr" sz="quarter" idx="10"/>
          </p:nvPr>
        </p:nvSpPr>
        <p:spPr/>
        <p:txBody>
          <a:bodyPr/>
          <a:lstStyle>
            <a:lvl1pPr>
              <a:defRPr/>
            </a:lvl1pPr>
          </a:lstStyle>
          <a:p>
            <a:pPr>
              <a:defRPr/>
            </a:pPr>
            <a:r>
              <a:rPr lang="en-US"/>
              <a:t>Dr. Ashraf Ibrahim, MBA                   Knowledge Academy 2007</a:t>
            </a:r>
          </a:p>
        </p:txBody>
      </p:sp>
      <p:sp>
        <p:nvSpPr>
          <p:cNvPr id="7" name="Rectangle 22">
            <a:extLst>
              <a:ext uri="{FF2B5EF4-FFF2-40B4-BE49-F238E27FC236}">
                <a16:creationId xmlns:a16="http://schemas.microsoft.com/office/drawing/2014/main" id="{D1146416-5AB3-DFFC-09BE-3F2FE8DB2B8C}"/>
              </a:ext>
            </a:extLst>
          </p:cNvPr>
          <p:cNvSpPr>
            <a:spLocks noGrp="1" noChangeArrowheads="1"/>
          </p:cNvSpPr>
          <p:nvPr>
            <p:ph type="sldNum" sz="quarter" idx="11"/>
          </p:nvPr>
        </p:nvSpPr>
        <p:spPr/>
        <p:txBody>
          <a:bodyPr/>
          <a:lstStyle>
            <a:lvl1pPr>
              <a:defRPr/>
            </a:lvl1pPr>
          </a:lstStyle>
          <a:p>
            <a:fld id="{4AB37002-326F-49C2-A508-0CF8DEAA2F39}" type="slidenum">
              <a:rPr lang="ar-SA" altLang="en-US"/>
              <a:pPr/>
              <a:t>‹#›</a:t>
            </a:fld>
            <a:endParaRPr lang="en-US" altLang="en-US"/>
          </a:p>
        </p:txBody>
      </p:sp>
    </p:spTree>
    <p:extLst>
      <p:ext uri="{BB962C8B-B14F-4D97-AF65-F5344CB8AC3E}">
        <p14:creationId xmlns:p14="http://schemas.microsoft.com/office/powerpoint/2010/main" val="124058695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Rectangle 25">
            <a:extLst>
              <a:ext uri="{FF2B5EF4-FFF2-40B4-BE49-F238E27FC236}">
                <a16:creationId xmlns:a16="http://schemas.microsoft.com/office/drawing/2014/main" id="{DFBDAA85-8654-51E3-82DC-367578BB96E8}"/>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5" name="Rectangle 26">
            <a:extLst>
              <a:ext uri="{FF2B5EF4-FFF2-40B4-BE49-F238E27FC236}">
                <a16:creationId xmlns:a16="http://schemas.microsoft.com/office/drawing/2014/main" id="{09020478-658D-2B4B-EFAE-5F183CDCD3BC}"/>
              </a:ext>
            </a:extLst>
          </p:cNvPr>
          <p:cNvSpPr>
            <a:spLocks noGrp="1" noChangeArrowheads="1"/>
          </p:cNvSpPr>
          <p:nvPr>
            <p:ph type="sldNum" sz="quarter" idx="11"/>
          </p:nvPr>
        </p:nvSpPr>
        <p:spPr>
          <a:ln/>
        </p:spPr>
        <p:txBody>
          <a:bodyPr/>
          <a:lstStyle>
            <a:lvl1pPr>
              <a:defRPr/>
            </a:lvl1pPr>
          </a:lstStyle>
          <a:p>
            <a:fld id="{8E1A387C-29ED-46AE-BA80-A8B89D04BABC}" type="slidenum">
              <a:rPr lang="ar-SA" altLang="en-US"/>
              <a:pPr/>
              <a:t>‹#›</a:t>
            </a:fld>
            <a:endParaRPr lang="en-US" altLang="en-US"/>
          </a:p>
        </p:txBody>
      </p:sp>
    </p:spTree>
    <p:extLst>
      <p:ext uri="{BB962C8B-B14F-4D97-AF65-F5344CB8AC3E}">
        <p14:creationId xmlns:p14="http://schemas.microsoft.com/office/powerpoint/2010/main" val="30136900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a:t>Click to edit Master title style</a:t>
            </a:r>
            <a:endParaRPr lang="ar-EG"/>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5">
            <a:extLst>
              <a:ext uri="{FF2B5EF4-FFF2-40B4-BE49-F238E27FC236}">
                <a16:creationId xmlns:a16="http://schemas.microsoft.com/office/drawing/2014/main" id="{9D11E3ED-32B0-F5D2-F4F8-AFA636871C8D}"/>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5" name="Rectangle 26">
            <a:extLst>
              <a:ext uri="{FF2B5EF4-FFF2-40B4-BE49-F238E27FC236}">
                <a16:creationId xmlns:a16="http://schemas.microsoft.com/office/drawing/2014/main" id="{C754E3E2-C9C3-C537-86D1-A410F23979A9}"/>
              </a:ext>
            </a:extLst>
          </p:cNvPr>
          <p:cNvSpPr>
            <a:spLocks noGrp="1" noChangeArrowheads="1"/>
          </p:cNvSpPr>
          <p:nvPr>
            <p:ph type="sldNum" sz="quarter" idx="11"/>
          </p:nvPr>
        </p:nvSpPr>
        <p:spPr>
          <a:ln/>
        </p:spPr>
        <p:txBody>
          <a:bodyPr/>
          <a:lstStyle>
            <a:lvl1pPr>
              <a:defRPr/>
            </a:lvl1pPr>
          </a:lstStyle>
          <a:p>
            <a:fld id="{4C8D11D9-F20A-4488-8520-4C8B6CF40291}" type="slidenum">
              <a:rPr lang="ar-SA" altLang="en-US"/>
              <a:pPr/>
              <a:t>‹#›</a:t>
            </a:fld>
            <a:endParaRPr lang="en-US" altLang="en-US"/>
          </a:p>
        </p:txBody>
      </p:sp>
    </p:spTree>
    <p:extLst>
      <p:ext uri="{BB962C8B-B14F-4D97-AF65-F5344CB8AC3E}">
        <p14:creationId xmlns:p14="http://schemas.microsoft.com/office/powerpoint/2010/main" val="36865346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Content Placeholder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Rectangle 25">
            <a:extLst>
              <a:ext uri="{FF2B5EF4-FFF2-40B4-BE49-F238E27FC236}">
                <a16:creationId xmlns:a16="http://schemas.microsoft.com/office/drawing/2014/main" id="{AC2E0466-AD5B-9246-AF9E-BF3220EDD088}"/>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6" name="Rectangle 26">
            <a:extLst>
              <a:ext uri="{FF2B5EF4-FFF2-40B4-BE49-F238E27FC236}">
                <a16:creationId xmlns:a16="http://schemas.microsoft.com/office/drawing/2014/main" id="{75A58A79-7E85-5E1C-890A-9E33E98BC9D2}"/>
              </a:ext>
            </a:extLst>
          </p:cNvPr>
          <p:cNvSpPr>
            <a:spLocks noGrp="1" noChangeArrowheads="1"/>
          </p:cNvSpPr>
          <p:nvPr>
            <p:ph type="sldNum" sz="quarter" idx="11"/>
          </p:nvPr>
        </p:nvSpPr>
        <p:spPr>
          <a:ln/>
        </p:spPr>
        <p:txBody>
          <a:bodyPr/>
          <a:lstStyle>
            <a:lvl1pPr>
              <a:defRPr/>
            </a:lvl1pPr>
          </a:lstStyle>
          <a:p>
            <a:fld id="{2E18A99C-AF27-44B6-9263-2929DC357CFA}" type="slidenum">
              <a:rPr lang="ar-SA" altLang="en-US"/>
              <a:pPr/>
              <a:t>‹#›</a:t>
            </a:fld>
            <a:endParaRPr lang="en-US" altLang="en-US"/>
          </a:p>
        </p:txBody>
      </p:sp>
    </p:spTree>
    <p:extLst>
      <p:ext uri="{BB962C8B-B14F-4D97-AF65-F5344CB8AC3E}">
        <p14:creationId xmlns:p14="http://schemas.microsoft.com/office/powerpoint/2010/main" val="33043866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ar-EG"/>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Rectangle 25">
            <a:extLst>
              <a:ext uri="{FF2B5EF4-FFF2-40B4-BE49-F238E27FC236}">
                <a16:creationId xmlns:a16="http://schemas.microsoft.com/office/drawing/2014/main" id="{53A3116D-6F30-4B93-01BD-11583E607462}"/>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8" name="Rectangle 26">
            <a:extLst>
              <a:ext uri="{FF2B5EF4-FFF2-40B4-BE49-F238E27FC236}">
                <a16:creationId xmlns:a16="http://schemas.microsoft.com/office/drawing/2014/main" id="{95421407-7C8F-24AE-EF6B-ACE0DAF3F2C1}"/>
              </a:ext>
            </a:extLst>
          </p:cNvPr>
          <p:cNvSpPr>
            <a:spLocks noGrp="1" noChangeArrowheads="1"/>
          </p:cNvSpPr>
          <p:nvPr>
            <p:ph type="sldNum" sz="quarter" idx="11"/>
          </p:nvPr>
        </p:nvSpPr>
        <p:spPr>
          <a:ln/>
        </p:spPr>
        <p:txBody>
          <a:bodyPr/>
          <a:lstStyle>
            <a:lvl1pPr>
              <a:defRPr/>
            </a:lvl1pPr>
          </a:lstStyle>
          <a:p>
            <a:fld id="{DCDDA391-BE60-4C47-BBB7-F9855BB602B3}" type="slidenum">
              <a:rPr lang="ar-SA" altLang="en-US"/>
              <a:pPr/>
              <a:t>‹#›</a:t>
            </a:fld>
            <a:endParaRPr lang="en-US" altLang="en-US"/>
          </a:p>
        </p:txBody>
      </p:sp>
    </p:spTree>
    <p:extLst>
      <p:ext uri="{BB962C8B-B14F-4D97-AF65-F5344CB8AC3E}">
        <p14:creationId xmlns:p14="http://schemas.microsoft.com/office/powerpoint/2010/main" val="26187578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Rectangle 25">
            <a:extLst>
              <a:ext uri="{FF2B5EF4-FFF2-40B4-BE49-F238E27FC236}">
                <a16:creationId xmlns:a16="http://schemas.microsoft.com/office/drawing/2014/main" id="{9E47D18F-B487-EC95-904C-418D0B429187}"/>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4" name="Rectangle 26">
            <a:extLst>
              <a:ext uri="{FF2B5EF4-FFF2-40B4-BE49-F238E27FC236}">
                <a16:creationId xmlns:a16="http://schemas.microsoft.com/office/drawing/2014/main" id="{91FD24D3-E1CB-1142-A10C-FEBB703387E3}"/>
              </a:ext>
            </a:extLst>
          </p:cNvPr>
          <p:cNvSpPr>
            <a:spLocks noGrp="1" noChangeArrowheads="1"/>
          </p:cNvSpPr>
          <p:nvPr>
            <p:ph type="sldNum" sz="quarter" idx="11"/>
          </p:nvPr>
        </p:nvSpPr>
        <p:spPr>
          <a:ln/>
        </p:spPr>
        <p:txBody>
          <a:bodyPr/>
          <a:lstStyle>
            <a:lvl1pPr>
              <a:defRPr/>
            </a:lvl1pPr>
          </a:lstStyle>
          <a:p>
            <a:fld id="{62AE7D02-5B2F-46D8-89D9-D6447FB8FB29}" type="slidenum">
              <a:rPr lang="ar-SA" altLang="en-US"/>
              <a:pPr/>
              <a:t>‹#›</a:t>
            </a:fld>
            <a:endParaRPr lang="en-US" altLang="en-US"/>
          </a:p>
        </p:txBody>
      </p:sp>
    </p:spTree>
    <p:extLst>
      <p:ext uri="{BB962C8B-B14F-4D97-AF65-F5344CB8AC3E}">
        <p14:creationId xmlns:p14="http://schemas.microsoft.com/office/powerpoint/2010/main" val="15782461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5">
            <a:extLst>
              <a:ext uri="{FF2B5EF4-FFF2-40B4-BE49-F238E27FC236}">
                <a16:creationId xmlns:a16="http://schemas.microsoft.com/office/drawing/2014/main" id="{A4C238FE-22F1-5040-8ED5-B53B4092BA23}"/>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3" name="Rectangle 26">
            <a:extLst>
              <a:ext uri="{FF2B5EF4-FFF2-40B4-BE49-F238E27FC236}">
                <a16:creationId xmlns:a16="http://schemas.microsoft.com/office/drawing/2014/main" id="{5A94C858-3E60-744B-CF98-9B976CF13AA0}"/>
              </a:ext>
            </a:extLst>
          </p:cNvPr>
          <p:cNvSpPr>
            <a:spLocks noGrp="1" noChangeArrowheads="1"/>
          </p:cNvSpPr>
          <p:nvPr>
            <p:ph type="sldNum" sz="quarter" idx="11"/>
          </p:nvPr>
        </p:nvSpPr>
        <p:spPr>
          <a:ln/>
        </p:spPr>
        <p:txBody>
          <a:bodyPr/>
          <a:lstStyle>
            <a:lvl1pPr>
              <a:defRPr/>
            </a:lvl1pPr>
          </a:lstStyle>
          <a:p>
            <a:fld id="{5FAD11DE-03E6-4225-9737-F3019897C87F}" type="slidenum">
              <a:rPr lang="ar-SA" altLang="en-US"/>
              <a:pPr/>
              <a:t>‹#›</a:t>
            </a:fld>
            <a:endParaRPr lang="en-US" altLang="en-US"/>
          </a:p>
        </p:txBody>
      </p:sp>
    </p:spTree>
    <p:extLst>
      <p:ext uri="{BB962C8B-B14F-4D97-AF65-F5344CB8AC3E}">
        <p14:creationId xmlns:p14="http://schemas.microsoft.com/office/powerpoint/2010/main" val="335916197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r">
              <a:defRPr sz="2000" b="1"/>
            </a:lvl1pPr>
          </a:lstStyle>
          <a:p>
            <a:r>
              <a:rPr lang="en-US"/>
              <a:t>Click to edit Master title style</a:t>
            </a:r>
            <a:endParaRPr lang="ar-EG"/>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5">
            <a:extLst>
              <a:ext uri="{FF2B5EF4-FFF2-40B4-BE49-F238E27FC236}">
                <a16:creationId xmlns:a16="http://schemas.microsoft.com/office/drawing/2014/main" id="{1C9F564C-2A54-5799-235F-E35A8A594154}"/>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6" name="Rectangle 26">
            <a:extLst>
              <a:ext uri="{FF2B5EF4-FFF2-40B4-BE49-F238E27FC236}">
                <a16:creationId xmlns:a16="http://schemas.microsoft.com/office/drawing/2014/main" id="{13717942-41FC-A6FB-6AEB-4D451D9B9B20}"/>
              </a:ext>
            </a:extLst>
          </p:cNvPr>
          <p:cNvSpPr>
            <a:spLocks noGrp="1" noChangeArrowheads="1"/>
          </p:cNvSpPr>
          <p:nvPr>
            <p:ph type="sldNum" sz="quarter" idx="11"/>
          </p:nvPr>
        </p:nvSpPr>
        <p:spPr>
          <a:ln/>
        </p:spPr>
        <p:txBody>
          <a:bodyPr/>
          <a:lstStyle>
            <a:lvl1pPr>
              <a:defRPr/>
            </a:lvl1pPr>
          </a:lstStyle>
          <a:p>
            <a:fld id="{57257FC5-D2E2-4E7B-BC2A-352F735F5943}" type="slidenum">
              <a:rPr lang="ar-SA" altLang="en-US"/>
              <a:pPr/>
              <a:t>‹#›</a:t>
            </a:fld>
            <a:endParaRPr lang="en-US" altLang="en-US"/>
          </a:p>
        </p:txBody>
      </p:sp>
    </p:spTree>
    <p:extLst>
      <p:ext uri="{BB962C8B-B14F-4D97-AF65-F5344CB8AC3E}">
        <p14:creationId xmlns:p14="http://schemas.microsoft.com/office/powerpoint/2010/main" val="24320646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r">
              <a:defRPr sz="2000" b="1"/>
            </a:lvl1pPr>
          </a:lstStyle>
          <a:p>
            <a:r>
              <a:rPr lang="en-US"/>
              <a:t>Click to edit Master title style</a:t>
            </a:r>
            <a:endParaRPr lang="ar-EG"/>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ar-EG"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5">
            <a:extLst>
              <a:ext uri="{FF2B5EF4-FFF2-40B4-BE49-F238E27FC236}">
                <a16:creationId xmlns:a16="http://schemas.microsoft.com/office/drawing/2014/main" id="{65BD8D66-D420-80F6-DBEA-8A8CCEEAB5FE}"/>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6" name="Rectangle 26">
            <a:extLst>
              <a:ext uri="{FF2B5EF4-FFF2-40B4-BE49-F238E27FC236}">
                <a16:creationId xmlns:a16="http://schemas.microsoft.com/office/drawing/2014/main" id="{D8C6F024-004D-CB30-4885-BB0042F71A8F}"/>
              </a:ext>
            </a:extLst>
          </p:cNvPr>
          <p:cNvSpPr>
            <a:spLocks noGrp="1" noChangeArrowheads="1"/>
          </p:cNvSpPr>
          <p:nvPr>
            <p:ph type="sldNum" sz="quarter" idx="11"/>
          </p:nvPr>
        </p:nvSpPr>
        <p:spPr>
          <a:ln/>
        </p:spPr>
        <p:txBody>
          <a:bodyPr/>
          <a:lstStyle>
            <a:lvl1pPr>
              <a:defRPr/>
            </a:lvl1pPr>
          </a:lstStyle>
          <a:p>
            <a:fld id="{8557C891-4DFD-4937-852E-712E599EBDFC}" type="slidenum">
              <a:rPr lang="ar-SA" altLang="en-US"/>
              <a:pPr/>
              <a:t>‹#›</a:t>
            </a:fld>
            <a:endParaRPr lang="en-US" altLang="en-US"/>
          </a:p>
        </p:txBody>
      </p:sp>
    </p:spTree>
    <p:extLst>
      <p:ext uri="{BB962C8B-B14F-4D97-AF65-F5344CB8AC3E}">
        <p14:creationId xmlns:p14="http://schemas.microsoft.com/office/powerpoint/2010/main" val="12360810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Rectangle 25">
            <a:extLst>
              <a:ext uri="{FF2B5EF4-FFF2-40B4-BE49-F238E27FC236}">
                <a16:creationId xmlns:a16="http://schemas.microsoft.com/office/drawing/2014/main" id="{9E7CD442-24A0-52AB-72E1-6B7850715F8A}"/>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5" name="Rectangle 26">
            <a:extLst>
              <a:ext uri="{FF2B5EF4-FFF2-40B4-BE49-F238E27FC236}">
                <a16:creationId xmlns:a16="http://schemas.microsoft.com/office/drawing/2014/main" id="{520CFF35-601B-4DC4-CAF3-0F7C29589AE3}"/>
              </a:ext>
            </a:extLst>
          </p:cNvPr>
          <p:cNvSpPr>
            <a:spLocks noGrp="1" noChangeArrowheads="1"/>
          </p:cNvSpPr>
          <p:nvPr>
            <p:ph type="sldNum" sz="quarter" idx="11"/>
          </p:nvPr>
        </p:nvSpPr>
        <p:spPr>
          <a:ln/>
        </p:spPr>
        <p:txBody>
          <a:bodyPr/>
          <a:lstStyle>
            <a:lvl1pPr>
              <a:defRPr/>
            </a:lvl1pPr>
          </a:lstStyle>
          <a:p>
            <a:fld id="{5D67B790-E99F-4656-A484-AFA09A72EB56}" type="slidenum">
              <a:rPr lang="ar-SA" altLang="en-US"/>
              <a:pPr/>
              <a:t>‹#›</a:t>
            </a:fld>
            <a:endParaRPr lang="en-US" altLang="en-US"/>
          </a:p>
        </p:txBody>
      </p:sp>
    </p:spTree>
    <p:extLst>
      <p:ext uri="{BB962C8B-B14F-4D97-AF65-F5344CB8AC3E}">
        <p14:creationId xmlns:p14="http://schemas.microsoft.com/office/powerpoint/2010/main" val="88475604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3838" y="304800"/>
            <a:ext cx="2001837" cy="5715000"/>
          </a:xfrm>
        </p:spPr>
        <p:txBody>
          <a:bodyPr vert="eaVert"/>
          <a:lstStyle/>
          <a:p>
            <a:r>
              <a:rPr lang="en-US"/>
              <a:t>Click to edit Master title style</a:t>
            </a:r>
            <a:endParaRPr lang="ar-EG"/>
          </a:p>
        </p:txBody>
      </p:sp>
      <p:sp>
        <p:nvSpPr>
          <p:cNvPr id="3" name="Vertical Text Placeholder 2"/>
          <p:cNvSpPr>
            <a:spLocks noGrp="1"/>
          </p:cNvSpPr>
          <p:nvPr>
            <p:ph type="body" orient="vert" idx="1"/>
          </p:nvPr>
        </p:nvSpPr>
        <p:spPr>
          <a:xfrm>
            <a:off x="566738" y="304800"/>
            <a:ext cx="58547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Rectangle 25">
            <a:extLst>
              <a:ext uri="{FF2B5EF4-FFF2-40B4-BE49-F238E27FC236}">
                <a16:creationId xmlns:a16="http://schemas.microsoft.com/office/drawing/2014/main" id="{78940A5A-1244-FEA3-A628-178D106677E7}"/>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5" name="Rectangle 26">
            <a:extLst>
              <a:ext uri="{FF2B5EF4-FFF2-40B4-BE49-F238E27FC236}">
                <a16:creationId xmlns:a16="http://schemas.microsoft.com/office/drawing/2014/main" id="{971C3818-8EE1-6388-9CA6-7050AFC08FA4}"/>
              </a:ext>
            </a:extLst>
          </p:cNvPr>
          <p:cNvSpPr>
            <a:spLocks noGrp="1" noChangeArrowheads="1"/>
          </p:cNvSpPr>
          <p:nvPr>
            <p:ph type="sldNum" sz="quarter" idx="11"/>
          </p:nvPr>
        </p:nvSpPr>
        <p:spPr>
          <a:ln/>
        </p:spPr>
        <p:txBody>
          <a:bodyPr/>
          <a:lstStyle>
            <a:lvl1pPr>
              <a:defRPr/>
            </a:lvl1pPr>
          </a:lstStyle>
          <a:p>
            <a:fld id="{1C32238A-3976-44BF-B56C-1D9891039346}" type="slidenum">
              <a:rPr lang="ar-SA" altLang="en-US"/>
              <a:pPr/>
              <a:t>‹#›</a:t>
            </a:fld>
            <a:endParaRPr lang="en-US" altLang="en-US"/>
          </a:p>
        </p:txBody>
      </p:sp>
    </p:spTree>
    <p:extLst>
      <p:ext uri="{BB962C8B-B14F-4D97-AF65-F5344CB8AC3E}">
        <p14:creationId xmlns:p14="http://schemas.microsoft.com/office/powerpoint/2010/main" val="22188743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E1D879-F7CD-4B87-A39A-9B1EFBAA8C93}"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42510062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C5202-9340-4763-A8B2-DB3760FE46B5}"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3214198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070E33-6A2D-4642-8820-4F63366A9A7D}"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3585228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B6F78A-E644-4BD2-AA44-23730300262C}" type="datetime8">
              <a:rPr lang="ar-EG" smtClean="0"/>
              <a:t>26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7774181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743AD3-122B-40C0-BC16-64BF32E4901C}" type="datetime8">
              <a:rPr lang="ar-EG" smtClean="0"/>
              <a:t>26 تموز، 24</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8097945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36F7C0-6EDA-45E1-9667-502361C80AB8}" type="datetime8">
              <a:rPr lang="ar-EG" smtClean="0"/>
              <a:t>26 تموز، 24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8116662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40A9-426D-42B1-827E-011C7AA75322}" type="datetime8">
              <a:rPr lang="ar-EG" smtClean="0"/>
              <a:t>26 تموز، 24</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512262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E1DD41D-F016-4E68-BEAD-905813B2971E}" type="datetime8">
              <a:rPr lang="ar-EG" smtClean="0"/>
              <a:t>26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7232566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57EB3B6-A347-40AE-B1D2-6942D69CB983}" type="datetime8">
              <a:rPr lang="ar-EG" smtClean="0"/>
              <a:t>26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3086719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B7B7F-3129-42A8-909B-33732CAB840F}"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61388669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AEA6C7-739D-417A-91CD-179C3780FCA6}" type="datetime8">
              <a:rPr lang="ar-EG" smtClean="0"/>
              <a:t>26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08558326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1548131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15608855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theme" Target="../theme/theme3.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3.xml"/><Relationship Id="rId1" Type="http://schemas.openxmlformats.org/officeDocument/2006/relationships/slideLayout" Target="../slideLayouts/slideLayout22.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5" Type="http://schemas.openxmlformats.org/officeDocument/2006/relationships/theme" Target="../theme/theme6.xml"/><Relationship Id="rId4" Type="http://schemas.openxmlformats.org/officeDocument/2006/relationships/slideLayout" Target="../slideLayouts/slideLayout27.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29.xml"/><Relationship Id="rId1" Type="http://schemas.openxmlformats.org/officeDocument/2006/relationships/slideLayout" Target="../slideLayouts/slideLayout2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8.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3880275"/>
      </p:ext>
    </p:extLst>
  </p:cSld>
  <p:clrMap bg1="lt1" tx1="dk1" bg2="lt2" tx2="dk2" accent1="accent1" accent2="accent2" accent3="accent3" accent4="accent4" accent5="accent5" accent6="accent6" hlink="hlink" folHlink="folHlink"/>
  <p:sldLayoutIdLst>
    <p:sldLayoutId id="2147483940" r:id="rId1"/>
    <p:sldLayoutId id="2147483941" r:id="rId2"/>
  </p:sldLayoutIdLst>
  <p:hf hdr="0" dt="0"/>
  <p:txStyles>
    <p:titleStyle>
      <a:lvl1pPr algn="ctr" defTabSz="914400" rtl="0" eaLnBrk="1" latinLnBrk="0" hangingPunct="1">
        <a:lnSpc>
          <a:spcPct val="90000"/>
        </a:lnSpc>
        <a:spcBef>
          <a:spcPct val="0"/>
        </a:spcBef>
        <a:buNone/>
        <a:defRPr sz="110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 name="Rectangle 15"/>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611586285"/>
      </p:ext>
    </p:extLst>
  </p:cSld>
  <p:clrMap bg1="lt1" tx1="dk1" bg2="lt2" tx2="dk2" accent1="accent1" accent2="accent2" accent3="accent3" accent4="accent4" accent5="accent5" accent6="accent6" hlink="hlink" folHlink="folHlink"/>
  <p:sldLayoutIdLst>
    <p:sldLayoutId id="2147483937" r:id="rId1"/>
    <p:sldLayoutId id="2147483942" r:id="rId2"/>
    <p:sldLayoutId id="2147483956" r:id="rId3"/>
    <p:sldLayoutId id="2147483955" r:id="rId4"/>
    <p:sldLayoutId id="2147483957" r:id="rId5"/>
    <p:sldLayoutId id="2147483959" r:id="rId6"/>
    <p:sldLayoutId id="2147483958" r:id="rId7"/>
    <p:sldLayoutId id="2147483960" r:id="rId8"/>
    <p:sldLayoutId id="2147483961" r:id="rId9"/>
    <p:sldLayoutId id="2147483962" r:id="rId10"/>
    <p:sldLayoutId id="214748396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811935529"/>
      </p:ext>
    </p:extLst>
  </p:cSld>
  <p:clrMap bg1="lt1" tx1="dk1" bg2="lt2" tx2="dk2" accent1="accent1" accent2="accent2" accent3="accent3" accent4="accent4" accent5="accent5" accent6="accent6" hlink="hlink" folHlink="folHlink"/>
  <p:sldLayoutIdLst>
    <p:sldLayoutId id="2147483944" r:id="rId1"/>
    <p:sldLayoutId id="2147483964" r:id="rId2"/>
    <p:sldLayoutId id="2147483981" r:id="rId3"/>
    <p:sldLayoutId id="2147483982" r:id="rId4"/>
    <p:sldLayoutId id="2147483983"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332194706"/>
      </p:ext>
    </p:extLst>
  </p:cSld>
  <p:clrMap bg1="lt1" tx1="dk1" bg2="lt2" tx2="dk2" accent1="accent1" accent2="accent2" accent3="accent3" accent4="accent4" accent5="accent5" accent6="accent6" hlink="hlink" folHlink="folHlink"/>
  <p:sldLayoutIdLst>
    <p:sldLayoutId id="2147483966" r:id="rId1"/>
    <p:sldLayoutId id="2147483967" r:id="rId2"/>
    <p:sldLayoutId id="2147483980"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616953850"/>
      </p:ext>
    </p:extLst>
  </p:cSld>
  <p:clrMap bg1="lt1" tx1="dk1" bg2="lt2" tx2="dk2" accent1="accent1" accent2="accent2" accent3="accent3" accent4="accent4" accent5="accent5" accent6="accent6" hlink="hlink" folHlink="folHlink"/>
  <p:sldLayoutIdLst>
    <p:sldLayoutId id="2147483969" r:id="rId1"/>
    <p:sldLayoutId id="214748397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302625734"/>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3028950" y="640080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Copyright ©2018 John Wiley &amp; Son, Inc.</a:t>
            </a:r>
          </a:p>
          <a:p>
            <a:endParaRPr lang="en-US"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181430-7FCB-BA4C-90CE-EB7ACCC9EC50}" type="slidenum">
              <a:rPr lang="en-US" smtClean="0"/>
              <a:t>‹#›</a:t>
            </a:fld>
            <a:endParaRPr lang="en-US" dirty="0"/>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216900"/>
      </p:ext>
    </p:extLst>
  </p:cSld>
  <p:clrMap bg1="lt1" tx1="dk1" bg2="lt2" tx2="dk2" accent1="accent1" accent2="accent2" accent3="accent3" accent4="accent4" accent5="accent5" accent6="accent6" hlink="hlink" folHlink="folHlink"/>
  <p:sldLayoutIdLst>
    <p:sldLayoutId id="2147483978" r:id="rId1"/>
    <p:sldLayoutId id="2147483979" r:id="rId2"/>
  </p:sldLayoutIdLst>
  <p:hf hdr="0" dt="0"/>
  <p:txStyles>
    <p:titleStyle>
      <a:lvl1pPr algn="l" defTabSz="914400" rtl="0" eaLnBrk="1" latinLnBrk="0" hangingPunct="1">
        <a:lnSpc>
          <a:spcPct val="90000"/>
        </a:lnSpc>
        <a:spcBef>
          <a:spcPct val="0"/>
        </a:spcBef>
        <a:buNone/>
        <a:defRPr sz="1600" b="0" i="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6" name="Rectangle 6">
            <a:extLst>
              <a:ext uri="{FF2B5EF4-FFF2-40B4-BE49-F238E27FC236}">
                <a16:creationId xmlns:a16="http://schemas.microsoft.com/office/drawing/2014/main" id="{69005696-E287-A342-5FA9-D5D01B82CCD5}"/>
              </a:ext>
            </a:extLst>
          </p:cNvPr>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rtl="0">
              <a:defRPr/>
            </a:pPr>
            <a:endParaRPr kumimoji="1" lang="en-US" sz="2400" b="0"/>
          </a:p>
        </p:txBody>
      </p:sp>
      <p:sp>
        <p:nvSpPr>
          <p:cNvPr id="13315" name="Rectangle 21">
            <a:extLst>
              <a:ext uri="{FF2B5EF4-FFF2-40B4-BE49-F238E27FC236}">
                <a16:creationId xmlns:a16="http://schemas.microsoft.com/office/drawing/2014/main" id="{20D61E38-D1A8-1C3E-F815-493AC12B8927}"/>
              </a:ext>
            </a:extLst>
          </p:cNvPr>
          <p:cNvSpPr>
            <a:spLocks noGrp="1" noChangeArrowheads="1"/>
          </p:cNvSpPr>
          <p:nvPr>
            <p:ph type="title"/>
          </p:nvPr>
        </p:nvSpPr>
        <p:spPr bwMode="auto">
          <a:xfrm>
            <a:off x="574675" y="304800"/>
            <a:ext cx="800100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3316" name="Rectangle 22">
            <a:extLst>
              <a:ext uri="{FF2B5EF4-FFF2-40B4-BE49-F238E27FC236}">
                <a16:creationId xmlns:a16="http://schemas.microsoft.com/office/drawing/2014/main" id="{B7BE8358-0774-B6F2-EAA8-D3846073420A}"/>
              </a:ext>
            </a:extLst>
          </p:cNvPr>
          <p:cNvSpPr>
            <a:spLocks noGrp="1" noChangeArrowheads="1"/>
          </p:cNvSpPr>
          <p:nvPr>
            <p:ph type="body" idx="1"/>
          </p:nvPr>
        </p:nvSpPr>
        <p:spPr bwMode="auto">
          <a:xfrm>
            <a:off x="566738" y="17526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43" name="AutoShape 23">
            <a:extLst>
              <a:ext uri="{FF2B5EF4-FFF2-40B4-BE49-F238E27FC236}">
                <a16:creationId xmlns:a16="http://schemas.microsoft.com/office/drawing/2014/main" id="{966EAF3E-9849-0D50-9530-F65BF9E8288A}"/>
              </a:ext>
            </a:extLst>
          </p:cNvPr>
          <p:cNvSpPr>
            <a:spLocks noChangeArrowheads="1"/>
          </p:cNvSpPr>
          <p:nvPr userDrawn="1"/>
        </p:nvSpPr>
        <p:spPr bwMode="auto">
          <a:xfrm>
            <a:off x="609600" y="1566863"/>
            <a:ext cx="7958138"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rgbClr val="CC0000"/>
          </a:solidFill>
          <a:ln w="9525">
            <a:solidFill>
              <a:srgbClr val="CC0000"/>
            </a:solidFill>
            <a:round/>
            <a:headEnd/>
            <a:tailEnd/>
          </a:ln>
        </p:spPr>
        <p:txBody>
          <a:bodyPr/>
          <a:lstStyle/>
          <a:p>
            <a:pPr algn="l" rtl="0">
              <a:defRPr/>
            </a:pPr>
            <a:endParaRPr lang="en-US" sz="2400" b="0">
              <a:latin typeface="Times New Roman" pitchFamily="18" charset="0"/>
            </a:endParaRPr>
          </a:p>
        </p:txBody>
      </p:sp>
      <p:sp>
        <p:nvSpPr>
          <p:cNvPr id="5144" name="Line 24">
            <a:extLst>
              <a:ext uri="{FF2B5EF4-FFF2-40B4-BE49-F238E27FC236}">
                <a16:creationId xmlns:a16="http://schemas.microsoft.com/office/drawing/2014/main" id="{45057384-762C-CA66-07D7-0C3C6FE0320C}"/>
              </a:ext>
            </a:extLst>
          </p:cNvPr>
          <p:cNvSpPr>
            <a:spLocks noChangeShapeType="1"/>
          </p:cNvSpPr>
          <p:nvPr userDrawn="1"/>
        </p:nvSpPr>
        <p:spPr bwMode="auto">
          <a:xfrm flipV="1">
            <a:off x="609600" y="6453188"/>
            <a:ext cx="7924800" cy="0"/>
          </a:xfrm>
          <a:prstGeom prst="line">
            <a:avLst/>
          </a:prstGeom>
          <a:noFill/>
          <a:ln w="3175">
            <a:solidFill>
              <a:srgbClr val="CC0000"/>
            </a:solidFill>
            <a:round/>
            <a:headEnd/>
            <a:tailEnd/>
          </a:ln>
          <a:effectLst/>
        </p:spPr>
        <p:txBody>
          <a:bodyPr/>
          <a:lstStyle/>
          <a:p>
            <a:pPr>
              <a:defRPr/>
            </a:pPr>
            <a:endParaRPr lang="ar-EG"/>
          </a:p>
        </p:txBody>
      </p:sp>
      <p:sp>
        <p:nvSpPr>
          <p:cNvPr id="5145" name="Rectangle 25">
            <a:extLst>
              <a:ext uri="{FF2B5EF4-FFF2-40B4-BE49-F238E27FC236}">
                <a16:creationId xmlns:a16="http://schemas.microsoft.com/office/drawing/2014/main" id="{267752B9-A7EB-FAFC-37EF-38B230C6D351}"/>
              </a:ext>
            </a:extLst>
          </p:cNvPr>
          <p:cNvSpPr>
            <a:spLocks noGrp="1" noChangeArrowheads="1"/>
          </p:cNvSpPr>
          <p:nvPr>
            <p:ph type="ftr" sz="quarter" idx="3"/>
          </p:nvPr>
        </p:nvSpPr>
        <p:spPr bwMode="auto">
          <a:xfrm>
            <a:off x="611188" y="6245225"/>
            <a:ext cx="540861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a:defRPr sz="1200" b="0">
                <a:latin typeface="Verdana" pitchFamily="34" charset="0"/>
              </a:defRPr>
            </a:lvl1pPr>
          </a:lstStyle>
          <a:p>
            <a:pPr>
              <a:defRPr/>
            </a:pPr>
            <a:r>
              <a:rPr lang="en-US"/>
              <a:t>Dr. Ashraf Ibrahim, MBA                   Knowledge Academy 2007</a:t>
            </a:r>
          </a:p>
        </p:txBody>
      </p:sp>
      <p:sp>
        <p:nvSpPr>
          <p:cNvPr id="5146" name="Rectangle 26">
            <a:extLst>
              <a:ext uri="{FF2B5EF4-FFF2-40B4-BE49-F238E27FC236}">
                <a16:creationId xmlns:a16="http://schemas.microsoft.com/office/drawing/2014/main" id="{671E7024-0FC9-43FA-462C-FF074B7F0CAA}"/>
              </a:ext>
            </a:extLst>
          </p:cNvPr>
          <p:cNvSpPr>
            <a:spLocks noGrp="1" noChangeArrowheads="1"/>
          </p:cNvSpPr>
          <p:nvPr>
            <p:ph type="sldNum" sz="quarter" idx="4"/>
          </p:nvPr>
        </p:nvSpPr>
        <p:spPr bwMode="auto">
          <a:xfrm>
            <a:off x="65532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rtl="0">
              <a:defRPr sz="1200" b="0">
                <a:latin typeface="Verdana" panose="020B0604030504040204" pitchFamily="34" charset="0"/>
              </a:defRPr>
            </a:lvl1pPr>
          </a:lstStyle>
          <a:p>
            <a:fld id="{0E02DEAC-9D1D-4C70-8110-2CAABA8C8D4B}" type="slidenum">
              <a:rPr lang="ar-SA" altLang="en-US"/>
              <a:pPr/>
              <a:t>‹#›</a:t>
            </a:fld>
            <a:endParaRPr lang="en-US" altLang="en-US"/>
          </a:p>
        </p:txBody>
      </p:sp>
    </p:spTree>
    <p:extLst>
      <p:ext uri="{BB962C8B-B14F-4D97-AF65-F5344CB8AC3E}">
        <p14:creationId xmlns:p14="http://schemas.microsoft.com/office/powerpoint/2010/main" val="3750966838"/>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hf hdr="0" ftr="0" dt="0"/>
  <p:txStyles>
    <p:titleStyle>
      <a:lvl1pPr algn="l" rtl="0" eaLnBrk="0" fontAlgn="base" hangingPunct="0">
        <a:spcBef>
          <a:spcPct val="0"/>
        </a:spcBef>
        <a:spcAft>
          <a:spcPct val="0"/>
        </a:spcAft>
        <a:defRPr sz="4000" b="1">
          <a:solidFill>
            <a:srgbClr val="003399"/>
          </a:solidFill>
          <a:latin typeface="+mj-lt"/>
          <a:ea typeface="+mj-ea"/>
          <a:cs typeface="+mj-cs"/>
        </a:defRPr>
      </a:lvl1pPr>
      <a:lvl2pPr algn="l" rtl="0" eaLnBrk="0" fontAlgn="base" hangingPunct="0">
        <a:spcBef>
          <a:spcPct val="0"/>
        </a:spcBef>
        <a:spcAft>
          <a:spcPct val="0"/>
        </a:spcAft>
        <a:defRPr sz="4000" b="1">
          <a:solidFill>
            <a:srgbClr val="003399"/>
          </a:solidFill>
          <a:latin typeface="Times New Roman" pitchFamily="18" charset="0"/>
          <a:cs typeface="Times New Roman" pitchFamily="18" charset="0"/>
        </a:defRPr>
      </a:lvl2pPr>
      <a:lvl3pPr algn="l" rtl="0" eaLnBrk="0" fontAlgn="base" hangingPunct="0">
        <a:spcBef>
          <a:spcPct val="0"/>
        </a:spcBef>
        <a:spcAft>
          <a:spcPct val="0"/>
        </a:spcAft>
        <a:defRPr sz="4000" b="1">
          <a:solidFill>
            <a:srgbClr val="003399"/>
          </a:solidFill>
          <a:latin typeface="Times New Roman" pitchFamily="18" charset="0"/>
          <a:cs typeface="Times New Roman" pitchFamily="18" charset="0"/>
        </a:defRPr>
      </a:lvl3pPr>
      <a:lvl4pPr algn="l" rtl="0" eaLnBrk="0" fontAlgn="base" hangingPunct="0">
        <a:spcBef>
          <a:spcPct val="0"/>
        </a:spcBef>
        <a:spcAft>
          <a:spcPct val="0"/>
        </a:spcAft>
        <a:defRPr sz="4000" b="1">
          <a:solidFill>
            <a:srgbClr val="003399"/>
          </a:solidFill>
          <a:latin typeface="Times New Roman" pitchFamily="18" charset="0"/>
          <a:cs typeface="Times New Roman" pitchFamily="18" charset="0"/>
        </a:defRPr>
      </a:lvl4pPr>
      <a:lvl5pPr algn="l" rtl="0" eaLnBrk="0" fontAlgn="base" hangingPunct="0">
        <a:spcBef>
          <a:spcPct val="0"/>
        </a:spcBef>
        <a:spcAft>
          <a:spcPct val="0"/>
        </a:spcAft>
        <a:defRPr sz="4000" b="1">
          <a:solidFill>
            <a:srgbClr val="003399"/>
          </a:solidFill>
          <a:latin typeface="Times New Roman" pitchFamily="18" charset="0"/>
          <a:cs typeface="Times New Roman" pitchFamily="18" charset="0"/>
        </a:defRPr>
      </a:lvl5pPr>
      <a:lvl6pPr marL="457200" algn="l" rtl="0" fontAlgn="base">
        <a:spcBef>
          <a:spcPct val="0"/>
        </a:spcBef>
        <a:spcAft>
          <a:spcPct val="0"/>
        </a:spcAft>
        <a:defRPr sz="4000" b="1">
          <a:solidFill>
            <a:srgbClr val="003399"/>
          </a:solidFill>
          <a:latin typeface="Times New Roman" pitchFamily="18" charset="0"/>
          <a:cs typeface="Times New Roman" pitchFamily="18" charset="0"/>
        </a:defRPr>
      </a:lvl6pPr>
      <a:lvl7pPr marL="914400" algn="l" rtl="0" fontAlgn="base">
        <a:spcBef>
          <a:spcPct val="0"/>
        </a:spcBef>
        <a:spcAft>
          <a:spcPct val="0"/>
        </a:spcAft>
        <a:defRPr sz="4000" b="1">
          <a:solidFill>
            <a:srgbClr val="003399"/>
          </a:solidFill>
          <a:latin typeface="Times New Roman" pitchFamily="18" charset="0"/>
          <a:cs typeface="Times New Roman" pitchFamily="18" charset="0"/>
        </a:defRPr>
      </a:lvl7pPr>
      <a:lvl8pPr marL="1371600" algn="l" rtl="0" fontAlgn="base">
        <a:spcBef>
          <a:spcPct val="0"/>
        </a:spcBef>
        <a:spcAft>
          <a:spcPct val="0"/>
        </a:spcAft>
        <a:defRPr sz="4000" b="1">
          <a:solidFill>
            <a:srgbClr val="003399"/>
          </a:solidFill>
          <a:latin typeface="Times New Roman" pitchFamily="18" charset="0"/>
          <a:cs typeface="Times New Roman" pitchFamily="18" charset="0"/>
        </a:defRPr>
      </a:lvl8pPr>
      <a:lvl9pPr marL="1828800" algn="l" rtl="0" fontAlgn="base">
        <a:spcBef>
          <a:spcPct val="0"/>
        </a:spcBef>
        <a:spcAft>
          <a:spcPct val="0"/>
        </a:spcAft>
        <a:defRPr sz="4000" b="1">
          <a:solidFill>
            <a:srgbClr val="003399"/>
          </a:solidFill>
          <a:latin typeface="Times New Roman" pitchFamily="18" charset="0"/>
          <a:cs typeface="Times New Roman" pitchFamily="18"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24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400" b="1">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b="1">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400" b="1">
          <a:solidFill>
            <a:schemeClr val="tx1"/>
          </a:solidFill>
          <a:latin typeface="+mn-lt"/>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400" b="1">
          <a:solidFill>
            <a:schemeClr val="tx1"/>
          </a:solidFill>
          <a:latin typeface="+mn-lt"/>
          <a:cs typeface="+mn-cs"/>
        </a:defRPr>
      </a:lvl5pPr>
      <a:lvl6pPr marL="2514600" indent="-228600" algn="l" rtl="0" fontAlgn="base">
        <a:spcBef>
          <a:spcPct val="20000"/>
        </a:spcBef>
        <a:spcAft>
          <a:spcPct val="0"/>
        </a:spcAft>
        <a:buClr>
          <a:schemeClr val="accent1"/>
        </a:buClr>
        <a:buSzPct val="50000"/>
        <a:buFont typeface="Wingdings" pitchFamily="2" charset="2"/>
        <a:buChar char="n"/>
        <a:defRPr sz="2400" b="1">
          <a:solidFill>
            <a:schemeClr val="tx1"/>
          </a:solidFill>
          <a:latin typeface="+mn-lt"/>
          <a:cs typeface="+mn-cs"/>
        </a:defRPr>
      </a:lvl6pPr>
      <a:lvl7pPr marL="2971800" indent="-228600" algn="l" rtl="0" fontAlgn="base">
        <a:spcBef>
          <a:spcPct val="20000"/>
        </a:spcBef>
        <a:spcAft>
          <a:spcPct val="0"/>
        </a:spcAft>
        <a:buClr>
          <a:schemeClr val="accent1"/>
        </a:buClr>
        <a:buSzPct val="50000"/>
        <a:buFont typeface="Wingdings" pitchFamily="2" charset="2"/>
        <a:buChar char="n"/>
        <a:defRPr sz="2400" b="1">
          <a:solidFill>
            <a:schemeClr val="tx1"/>
          </a:solidFill>
          <a:latin typeface="+mn-lt"/>
          <a:cs typeface="+mn-cs"/>
        </a:defRPr>
      </a:lvl7pPr>
      <a:lvl8pPr marL="3429000" indent="-228600" algn="l" rtl="0" fontAlgn="base">
        <a:spcBef>
          <a:spcPct val="20000"/>
        </a:spcBef>
        <a:spcAft>
          <a:spcPct val="0"/>
        </a:spcAft>
        <a:buClr>
          <a:schemeClr val="accent1"/>
        </a:buClr>
        <a:buSzPct val="50000"/>
        <a:buFont typeface="Wingdings" pitchFamily="2" charset="2"/>
        <a:buChar char="n"/>
        <a:defRPr sz="2400" b="1">
          <a:solidFill>
            <a:schemeClr val="tx1"/>
          </a:solidFill>
          <a:latin typeface="+mn-lt"/>
          <a:cs typeface="+mn-cs"/>
        </a:defRPr>
      </a:lvl8pPr>
      <a:lvl9pPr marL="3886200" indent="-228600" algn="l" rtl="0" fontAlgn="base">
        <a:spcBef>
          <a:spcPct val="20000"/>
        </a:spcBef>
        <a:spcAft>
          <a:spcPct val="0"/>
        </a:spcAft>
        <a:buClr>
          <a:schemeClr val="accent1"/>
        </a:buClr>
        <a:buSzPct val="50000"/>
        <a:buFont typeface="Wingdings" pitchFamily="2" charset="2"/>
        <a:buChar char="n"/>
        <a:defRPr sz="2400" b="1">
          <a:solidFill>
            <a:schemeClr val="tx1"/>
          </a:solidFill>
          <a:latin typeface="+mn-lt"/>
          <a:cs typeface="+mn-cs"/>
        </a:defRPr>
      </a:lvl9pPr>
    </p:bodyStyle>
    <p:other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F3C6F66-5AD6-48CF-B4F4-5315F96E7480}" type="datetime8">
              <a:rPr lang="ar-EG" smtClean="0"/>
              <a:t>26 تموز، 24</a:t>
            </a:fld>
            <a:endParaRPr lang="ar-EG"/>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ar-EG"/>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99109FA-CF45-4298-8B36-360B17B99176}" type="slidenum">
              <a:rPr lang="ar-EG" smtClean="0"/>
              <a:t>‹#›</a:t>
            </a:fld>
            <a:endParaRPr lang="ar-EG"/>
          </a:p>
        </p:txBody>
      </p:sp>
    </p:spTree>
    <p:extLst>
      <p:ext uri="{BB962C8B-B14F-4D97-AF65-F5344CB8AC3E}">
        <p14:creationId xmlns:p14="http://schemas.microsoft.com/office/powerpoint/2010/main" val="4231331049"/>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 id="2147484008" r:id="rId12"/>
    <p:sldLayoutId id="2147484009" r:id="rId13"/>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hf sldNum="0" hdr="0" ftr="0" dt="0"/>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oleObject" Target="../embeddings/oleObject2.bin"/><Relationship Id="rId5" Type="http://schemas.openxmlformats.org/officeDocument/2006/relationships/image" Target="../media/image4.e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oleObject" Target="../embeddings/oleObject4.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image" Target="../media/image3.png"/><Relationship Id="rId1" Type="http://schemas.openxmlformats.org/officeDocument/2006/relationships/slideLayout" Target="../slideLayouts/slideLayout18.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image" Target="../media/image3.png"/><Relationship Id="rId1" Type="http://schemas.openxmlformats.org/officeDocument/2006/relationships/slideLayout" Target="../slideLayouts/slideLayout18.xml"/><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6.xml"/><Relationship Id="rId5" Type="http://schemas.openxmlformats.org/officeDocument/2006/relationships/image" Target="../media/image12.emf"/><Relationship Id="rId4" Type="http://schemas.openxmlformats.org/officeDocument/2006/relationships/oleObject" Target="../embeddings/oleObject7.bin"/></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6.xml"/><Relationship Id="rId5" Type="http://schemas.openxmlformats.org/officeDocument/2006/relationships/image" Target="../media/image13.emf"/><Relationship Id="rId4" Type="http://schemas.openxmlformats.org/officeDocument/2006/relationships/oleObject" Target="../embeddings/oleObject8.bin"/></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14.e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8.xml"/><Relationship Id="rId5" Type="http://schemas.openxmlformats.org/officeDocument/2006/relationships/image" Target="../media/image15.emf"/><Relationship Id="rId4" Type="http://schemas.openxmlformats.org/officeDocument/2006/relationships/oleObject" Target="../embeddings/oleObject10.bin"/></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3.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image" Target="../media/image18.jpg"/><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21.jpg"/></Relationships>
</file>

<file path=ppt/slides/_rels/slide2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3.png"/><Relationship Id="rId7"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26.jpg"/></Relationships>
</file>

<file path=ppt/slides/_rels/slide23.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1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7.xml"/><Relationship Id="rId4" Type="http://schemas.openxmlformats.org/officeDocument/2006/relationships/image" Target="../media/image31.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png"/><Relationship Id="rId7" Type="http://schemas.microsoft.com/office/2007/relationships/hdphoto" Target="../media/hdphoto4.wdp"/><Relationship Id="rId2" Type="http://schemas.openxmlformats.org/officeDocument/2006/relationships/notesSlide" Target="../notesSlides/notesSlide21.xml"/><Relationship Id="rId1" Type="http://schemas.openxmlformats.org/officeDocument/2006/relationships/slideLayout" Target="../slideLayouts/slideLayout17.xml"/><Relationship Id="rId6" Type="http://schemas.openxmlformats.org/officeDocument/2006/relationships/image" Target="../media/image34.png"/><Relationship Id="rId5" Type="http://schemas.openxmlformats.org/officeDocument/2006/relationships/image" Target="../media/image33.jpg"/><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7.xml"/><Relationship Id="rId4" Type="http://schemas.openxmlformats.org/officeDocument/2006/relationships/image" Target="../media/image36.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3.png"/><Relationship Id="rId7"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17.xml"/><Relationship Id="rId6" Type="http://schemas.openxmlformats.org/officeDocument/2006/relationships/image" Target="../media/image37.jpg"/><Relationship Id="rId5" Type="http://schemas.openxmlformats.org/officeDocument/2006/relationships/image" Target="../media/image32.jpeg"/><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7.xml"/><Relationship Id="rId4" Type="http://schemas.openxmlformats.org/officeDocument/2006/relationships/image" Target="../media/image39.jpg"/></Relationships>
</file>

<file path=ppt/slides/_rels/slide32.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3.png"/><Relationship Id="rId7"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17.xml"/><Relationship Id="rId6" Type="http://schemas.openxmlformats.org/officeDocument/2006/relationships/image" Target="../media/image32.jpeg"/><Relationship Id="rId5" Type="http://schemas.openxmlformats.org/officeDocument/2006/relationships/image" Target="../media/image40.jpg"/><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7.xml"/><Relationship Id="rId4" Type="http://schemas.openxmlformats.org/officeDocument/2006/relationships/image" Target="../media/image42.jpg"/></Relationships>
</file>

<file path=ppt/slides/_rels/slide34.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3.png"/><Relationship Id="rId7" Type="http://schemas.openxmlformats.org/officeDocument/2006/relationships/image" Target="../media/image44.png"/><Relationship Id="rId2" Type="http://schemas.openxmlformats.org/officeDocument/2006/relationships/notesSlide" Target="../notesSlides/notesSlide29.xml"/><Relationship Id="rId1" Type="http://schemas.openxmlformats.org/officeDocument/2006/relationships/slideLayout" Target="../slideLayouts/slideLayout17.xml"/><Relationship Id="rId6" Type="http://schemas.openxmlformats.org/officeDocument/2006/relationships/image" Target="../media/image32.jpeg"/><Relationship Id="rId5" Type="http://schemas.openxmlformats.org/officeDocument/2006/relationships/image" Target="../media/image43.jpg"/><Relationship Id="rId4" Type="http://schemas.openxmlformats.org/officeDocument/2006/relationships/image" Target="../media/image24.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7.xml"/><Relationship Id="rId4" Type="http://schemas.openxmlformats.org/officeDocument/2006/relationships/image" Target="../media/image45.jpg"/></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48.jpeg"/><Relationship Id="rId2" Type="http://schemas.openxmlformats.org/officeDocument/2006/relationships/notesSlide" Target="../notesSlides/notesSlide31.xml"/><Relationship Id="rId1" Type="http://schemas.openxmlformats.org/officeDocument/2006/relationships/slideLayout" Target="../slideLayouts/slideLayout17.xml"/><Relationship Id="rId6" Type="http://schemas.openxmlformats.org/officeDocument/2006/relationships/image" Target="../media/image47.jpeg"/><Relationship Id="rId5" Type="http://schemas.openxmlformats.org/officeDocument/2006/relationships/image" Target="../media/image46.emf"/><Relationship Id="rId4" Type="http://schemas.openxmlformats.org/officeDocument/2006/relationships/image" Target="../media/image32.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49.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7.xml"/><Relationship Id="rId4" Type="http://schemas.openxmlformats.org/officeDocument/2006/relationships/image" Target="../media/image50.jp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2.jpeg"/><Relationship Id="rId2" Type="http://schemas.openxmlformats.org/officeDocument/2006/relationships/notesSlide" Target="../notesSlides/notesSlide34.xml"/><Relationship Id="rId1" Type="http://schemas.openxmlformats.org/officeDocument/2006/relationships/slideLayout" Target="../slideLayouts/slideLayout17.xml"/><Relationship Id="rId6" Type="http://schemas.openxmlformats.org/officeDocument/2006/relationships/image" Target="../media/image51.jpeg"/><Relationship Id="rId5" Type="http://schemas.openxmlformats.org/officeDocument/2006/relationships/image" Target="../media/image32.jpeg"/><Relationship Id="rId4" Type="http://schemas.openxmlformats.org/officeDocument/2006/relationships/image" Target="../media/image24.jpe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7.xml"/><Relationship Id="rId4" Type="http://schemas.openxmlformats.org/officeDocument/2006/relationships/image" Target="../media/image53.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5.jpeg"/><Relationship Id="rId2" Type="http://schemas.openxmlformats.org/officeDocument/2006/relationships/notesSlide" Target="../notesSlides/notesSlide36.xml"/><Relationship Id="rId1" Type="http://schemas.openxmlformats.org/officeDocument/2006/relationships/slideLayout" Target="../slideLayouts/slideLayout17.xml"/><Relationship Id="rId6" Type="http://schemas.openxmlformats.org/officeDocument/2006/relationships/image" Target="../media/image32.jpeg"/><Relationship Id="rId5" Type="http://schemas.openxmlformats.org/officeDocument/2006/relationships/image" Target="../media/image54.jpg"/><Relationship Id="rId4" Type="http://schemas.openxmlformats.org/officeDocument/2006/relationships/image" Target="../media/image24.jpe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7.xml"/><Relationship Id="rId4" Type="http://schemas.openxmlformats.org/officeDocument/2006/relationships/image" Target="../media/image56.jpg"/></Relationships>
</file>

<file path=ppt/slides/_rels/slide43.xml.rels><?xml version="1.0" encoding="UTF-8" standalone="yes"?>
<Relationships xmlns="http://schemas.openxmlformats.org/package/2006/relationships"><Relationship Id="rId3" Type="http://schemas.openxmlformats.org/officeDocument/2006/relationships/image" Target="../media/image24.jpeg"/><Relationship Id="rId7" Type="http://schemas.microsoft.com/office/2007/relationships/hdphoto" Target="../media/hdphoto8.wdp"/><Relationship Id="rId2" Type="http://schemas.openxmlformats.org/officeDocument/2006/relationships/notesSlide" Target="../notesSlides/notesSlide38.xml"/><Relationship Id="rId1" Type="http://schemas.openxmlformats.org/officeDocument/2006/relationships/slideLayout" Target="../slideLayouts/slideLayout17.xml"/><Relationship Id="rId6" Type="http://schemas.openxmlformats.org/officeDocument/2006/relationships/image" Target="../media/image58.png"/><Relationship Id="rId5" Type="http://schemas.openxmlformats.org/officeDocument/2006/relationships/image" Target="../media/image32.jpeg"/><Relationship Id="rId4" Type="http://schemas.openxmlformats.org/officeDocument/2006/relationships/image" Target="../media/image57.jp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7.xml"/><Relationship Id="rId4" Type="http://schemas.openxmlformats.org/officeDocument/2006/relationships/image" Target="../media/image59.jp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41.xml"/><Relationship Id="rId1" Type="http://schemas.openxmlformats.org/officeDocument/2006/relationships/slideLayout" Target="../slideLayouts/slideLayout17.xml"/><Relationship Id="rId6" Type="http://schemas.openxmlformats.org/officeDocument/2006/relationships/image" Target="../media/image61.jpeg"/><Relationship Id="rId5" Type="http://schemas.openxmlformats.org/officeDocument/2006/relationships/image" Target="../media/image24.jpeg"/><Relationship Id="rId4" Type="http://schemas.openxmlformats.org/officeDocument/2006/relationships/image" Target="../media/image32.jpe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7.xml"/><Relationship Id="rId4" Type="http://schemas.openxmlformats.org/officeDocument/2006/relationships/image" Target="../media/image62.jpg"/></Relationships>
</file>

<file path=ppt/slides/_rels/slide4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3.xml"/><Relationship Id="rId1" Type="http://schemas.openxmlformats.org/officeDocument/2006/relationships/slideLayout" Target="../slideLayouts/slideLayout17.xml"/><Relationship Id="rId6" Type="http://schemas.openxmlformats.org/officeDocument/2006/relationships/image" Target="../media/image64.png"/><Relationship Id="rId5" Type="http://schemas.openxmlformats.org/officeDocument/2006/relationships/image" Target="../media/image63.jpeg"/><Relationship Id="rId4" Type="http://schemas.openxmlformats.org/officeDocument/2006/relationships/image" Target="../media/image32.jpe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7.xml"/><Relationship Id="rId5" Type="http://schemas.openxmlformats.org/officeDocument/2006/relationships/image" Target="../media/image66.jpg"/><Relationship Id="rId4" Type="http://schemas.openxmlformats.org/officeDocument/2006/relationships/image" Target="../media/image65.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7.xml"/><Relationship Id="rId4" Type="http://schemas.openxmlformats.org/officeDocument/2006/relationships/image" Target="../media/image67.jp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7.xml"/><Relationship Id="rId4" Type="http://schemas.openxmlformats.org/officeDocument/2006/relationships/image" Target="../media/image68.jpg"/></Relationships>
</file>

<file path=ppt/slides/_rels/slide5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53.xml"/><Relationship Id="rId5" Type="http://schemas.openxmlformats.org/officeDocument/2006/relationships/image" Target="../media/image72.png"/><Relationship Id="rId4" Type="http://schemas.openxmlformats.org/officeDocument/2006/relationships/image" Target="../media/image7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540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79540" y="3395663"/>
            <a:ext cx="4345542" cy="800219"/>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Prepared by Dr. Emad Zaher</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charset="0"/>
                <a:ea typeface="+mn-ea"/>
                <a:cs typeface="Alexandria" charset="0"/>
              </a:rPr>
              <a:t>Assistant Professor of Accounting</a:t>
            </a:r>
          </a:p>
        </p:txBody>
      </p:sp>
      <p:sp>
        <p:nvSpPr>
          <p:cNvPr id="31" name="TextBox 30"/>
          <p:cNvSpPr txBox="1"/>
          <p:nvPr/>
        </p:nvSpPr>
        <p:spPr>
          <a:xfrm>
            <a:off x="152400" y="2414893"/>
            <a:ext cx="3801490" cy="600164"/>
          </a:xfrm>
          <a:prstGeom prst="rect">
            <a:avLst/>
          </a:prstGeom>
          <a:noFill/>
        </p:spPr>
        <p:txBody>
          <a:bodyPr wrap="non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srgbClr val="00B0F0"/>
                </a:solidFill>
                <a:effectLst/>
                <a:uLnTx/>
                <a:uFillTx/>
                <a:latin typeface="Alexandria" charset="0"/>
                <a:ea typeface="+mn-ea"/>
                <a:cs typeface="Alexandria" charset="0"/>
              </a:rPr>
              <a:t>Financial Accounting</a:t>
            </a:r>
          </a:p>
        </p:txBody>
      </p:sp>
      <p:sp>
        <p:nvSpPr>
          <p:cNvPr id="34" name="Rectangle: Rounded Corners 33"/>
          <p:cNvSpPr/>
          <p:nvPr/>
        </p:nvSpPr>
        <p:spPr>
          <a:xfrm>
            <a:off x="79540" y="5062233"/>
            <a:ext cx="5252759" cy="168208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(7) </a:t>
            </a:r>
          </a:p>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Financial Analysis</a:t>
            </a:r>
          </a:p>
        </p:txBody>
      </p:sp>
      <p:sp>
        <p:nvSpPr>
          <p:cNvPr id="46" name="TextBox 45"/>
          <p:cNvSpPr txBox="1"/>
          <p:nvPr/>
        </p:nvSpPr>
        <p:spPr>
          <a:xfrm>
            <a:off x="427936" y="4502184"/>
            <a:ext cx="1429448" cy="523220"/>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uLnTx/>
                <a:uFillTx/>
                <a:latin typeface="Sakkal Majalla" panose="02000000000000000000" pitchFamily="2" charset="-78"/>
                <a:ea typeface="Calibri" panose="020F0502020204030204" pitchFamily="34" charset="0"/>
                <a:cs typeface="+mn-cs"/>
              </a:rPr>
              <a:t>MGM611</a:t>
            </a:r>
            <a:endParaRPr kumimoji="0" lang="en-US" sz="32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4650257" y="616744"/>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advTm="99428">
        <p14:reveal/>
      </p:transition>
    </mc:Choice>
    <mc:Fallback xmlns="">
      <p:transition spd="slow" advTm="99428">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3A4D56-3782-6366-0721-94D32AB681BC}"/>
              </a:ext>
            </a:extLst>
          </p:cNvPr>
          <p:cNvPicPr>
            <a:picLocks noChangeAspect="1"/>
          </p:cNvPicPr>
          <p:nvPr/>
        </p:nvPicPr>
        <p:blipFill>
          <a:blip r:embed="rId2"/>
          <a:stretch>
            <a:fillRect/>
          </a:stretch>
        </p:blipFill>
        <p:spPr>
          <a:xfrm>
            <a:off x="0" y="0"/>
            <a:ext cx="9144000" cy="6844311"/>
          </a:xfrm>
          <a:prstGeom prst="rect">
            <a:avLst/>
          </a:prstGeom>
        </p:spPr>
      </p:pic>
      <p:sp>
        <p:nvSpPr>
          <p:cNvPr id="4" name="COB/LO"/>
          <p:cNvSpPr>
            <a:spLocks noGrp="1"/>
          </p:cNvSpPr>
          <p:nvPr>
            <p:ph sz="quarter" idx="14"/>
          </p:nvPr>
        </p:nvSpPr>
        <p:spPr>
          <a:xfrm>
            <a:off x="304800" y="1447800"/>
            <a:ext cx="8534400" cy="3200400"/>
          </a:xfrm>
        </p:spPr>
        <p:txBody>
          <a:bodyPr/>
          <a:lstStyle/>
          <a:p>
            <a:pPr lvl="1">
              <a:lnSpc>
                <a:spcPct val="100000"/>
              </a:lnSpc>
              <a:spcBef>
                <a:spcPts val="1200"/>
              </a:spcBef>
            </a:pPr>
            <a:r>
              <a:rPr lang="en-US" sz="3200" b="1" dirty="0"/>
              <a:t>Learning Objectives</a:t>
            </a:r>
          </a:p>
          <a:p>
            <a:pPr>
              <a:lnSpc>
                <a:spcPct val="100000"/>
              </a:lnSpc>
              <a:spcBef>
                <a:spcPts val="1200"/>
              </a:spcBef>
            </a:pPr>
            <a:r>
              <a:rPr lang="en-US" sz="2600" b="1" dirty="0">
                <a:solidFill>
                  <a:srgbClr val="990000"/>
                </a:solidFill>
              </a:rPr>
              <a:t>LO 1</a:t>
            </a:r>
            <a:r>
              <a:rPr lang="en-US" sz="2600" dirty="0">
                <a:solidFill>
                  <a:schemeClr val="tx1"/>
                </a:solidFill>
              </a:rPr>
              <a:t>	</a:t>
            </a:r>
            <a:r>
              <a:rPr lang="en-GB" sz="2600" dirty="0"/>
              <a:t>Apply horizontal and vertical analysis to financial 	statements.</a:t>
            </a:r>
            <a:endParaRPr lang="en-US" sz="2600" dirty="0"/>
          </a:p>
          <a:p>
            <a:pPr>
              <a:lnSpc>
                <a:spcPct val="100000"/>
              </a:lnSpc>
              <a:spcBef>
                <a:spcPts val="1200"/>
              </a:spcBef>
            </a:pPr>
            <a:r>
              <a:rPr lang="en-US" sz="2600" b="1" dirty="0">
                <a:solidFill>
                  <a:srgbClr val="990000"/>
                </a:solidFill>
              </a:rPr>
              <a:t>LO 2 </a:t>
            </a:r>
            <a:r>
              <a:rPr lang="en-US" sz="2600" dirty="0">
                <a:solidFill>
                  <a:schemeClr val="tx1"/>
                </a:solidFill>
              </a:rPr>
              <a:t>	</a:t>
            </a:r>
            <a:r>
              <a:rPr lang="en-GB" sz="2600" dirty="0" err="1"/>
              <a:t>Analyze</a:t>
            </a:r>
            <a:r>
              <a:rPr lang="en-GB" sz="2600" dirty="0"/>
              <a:t> a company’s performance using ratio analysis.</a:t>
            </a:r>
            <a:endParaRPr lang="en-US" sz="2600" dirty="0"/>
          </a:p>
          <a:p>
            <a:pPr>
              <a:lnSpc>
                <a:spcPct val="100000"/>
              </a:lnSpc>
              <a:spcBef>
                <a:spcPts val="1200"/>
              </a:spcBef>
            </a:pPr>
            <a:r>
              <a:rPr lang="en-US" sz="2600" b="1" dirty="0">
                <a:solidFill>
                  <a:srgbClr val="990000"/>
                </a:solidFill>
              </a:rPr>
              <a:t>LO 3 	</a:t>
            </a:r>
            <a:r>
              <a:rPr lang="en-GB" sz="2600" dirty="0"/>
              <a:t>Apply the concept of sustainable income.</a:t>
            </a:r>
          </a:p>
        </p:txBody>
      </p:sp>
      <p:sp>
        <p:nvSpPr>
          <p:cNvPr id="6" name="Slide Number Placeholder "/>
          <p:cNvSpPr>
            <a:spLocks noGrp="1"/>
          </p:cNvSpPr>
          <p:nvPr>
            <p:ph type="sldNum" sz="quarter" idx="10"/>
          </p:nvPr>
        </p:nvSpPr>
        <p:spPr/>
        <p:txBody>
          <a:bodyPr/>
          <a:lstStyle/>
          <a:p>
            <a:fld id="{67B19427-F580-D146-B60E-4CADEE75497F}" type="slidenum">
              <a:rPr lang="en-US" smtClean="0"/>
              <a:pPr/>
              <a:t>2</a:t>
            </a:fld>
            <a:endParaRPr lang="en-US" dirty="0"/>
          </a:p>
        </p:txBody>
      </p:sp>
      <p:sp>
        <p:nvSpPr>
          <p:cNvPr id="2" name="Title 1"/>
          <p:cNvSpPr>
            <a:spLocks noGrp="1"/>
          </p:cNvSpPr>
          <p:nvPr>
            <p:ph type="title"/>
          </p:nvPr>
        </p:nvSpPr>
        <p:spPr>
          <a:xfrm>
            <a:off x="304800" y="762000"/>
            <a:ext cx="8534400" cy="646331"/>
          </a:xfrm>
          <a:prstGeom prst="rect">
            <a:avLst/>
          </a:prstGeom>
        </p:spPr>
        <p:txBody>
          <a:bodyPr>
            <a:spAutoFit/>
          </a:bodyPr>
          <a:lstStyle/>
          <a:p>
            <a:r>
              <a:rPr lang="en-US" sz="4000" b="1" dirty="0">
                <a:ea typeface="Source Sans Pro" charset="0"/>
              </a:rPr>
              <a:t>Chapter Outline</a:t>
            </a:r>
          </a:p>
        </p:txBody>
      </p:sp>
    </p:spTree>
    <p:extLst>
      <p:ext uri="{BB962C8B-B14F-4D97-AF65-F5344CB8AC3E}">
        <p14:creationId xmlns:p14="http://schemas.microsoft.com/office/powerpoint/2010/main" val="687315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7FED56F-0308-BEFF-6706-9E374A7B0F71}"/>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a:t>
            </a:fld>
            <a:endParaRPr lang="en-US" dirty="0"/>
          </a:p>
        </p:txBody>
      </p:sp>
      <p:sp>
        <p:nvSpPr>
          <p:cNvPr id="13" name="Title "/>
          <p:cNvSpPr>
            <a:spLocks noGrp="1"/>
          </p:cNvSpPr>
          <p:nvPr>
            <p:ph type="title"/>
          </p:nvPr>
        </p:nvSpPr>
        <p:spPr>
          <a:xfrm>
            <a:off x="309562" y="762000"/>
            <a:ext cx="8682038" cy="577081"/>
          </a:xfrm>
          <a:prstGeom prst="rect">
            <a:avLst/>
          </a:prstGeom>
        </p:spPr>
        <p:txBody>
          <a:bodyPr wrap="square">
            <a:spAutoFit/>
          </a:bodyPr>
          <a:lstStyle/>
          <a:p>
            <a:r>
              <a:rPr lang="en-GB" sz="3500" b="1" dirty="0">
                <a:solidFill>
                  <a:schemeClr val="accent1"/>
                </a:solidFill>
                <a:latin typeface="Calibri" panose="020F0502020204030204" pitchFamily="34" charset="0"/>
                <a:ea typeface="Source Sans Pro" charset="0"/>
                <a:cs typeface="Calibri" panose="020F0502020204030204" pitchFamily="34" charset="0"/>
              </a:rPr>
              <a:t>Basics of Financial Statement Analysis</a:t>
            </a:r>
            <a:endParaRPr lang="en-US" sz="3500" b="1" dirty="0">
              <a:solidFill>
                <a:schemeClr val="accent1"/>
              </a:solidFill>
              <a:latin typeface="Calibri" panose="020F0502020204030204" pitchFamily="34" charset="0"/>
              <a:ea typeface="Source Sans Pro" charset="0"/>
              <a:cs typeface="Calibri" panose="020F0502020204030204" pitchFamily="34" charset="0"/>
            </a:endParaRPr>
          </a:p>
        </p:txBody>
      </p:sp>
      <p:sp>
        <p:nvSpPr>
          <p:cNvPr id="2" name="Rectangle 1"/>
          <p:cNvSpPr/>
          <p:nvPr/>
        </p:nvSpPr>
        <p:spPr>
          <a:xfrm>
            <a:off x="533400" y="1447800"/>
            <a:ext cx="8077200" cy="369332"/>
          </a:xfrm>
          <a:prstGeom prst="rect">
            <a:avLst/>
          </a:prstGeom>
        </p:spPr>
        <p:txBody>
          <a:bodyPr wrap="square">
            <a:spAutoFit/>
          </a:bodyPr>
          <a:lstStyle/>
          <a:p>
            <a:r>
              <a:rPr lang="en-GB" dirty="0"/>
              <a:t>Apply horizontal and vertical analysis to financial statements.</a:t>
            </a:r>
          </a:p>
        </p:txBody>
      </p:sp>
      <p:sp>
        <p:nvSpPr>
          <p:cNvPr id="8" name="AutoShape 18"/>
          <p:cNvSpPr>
            <a:spLocks noChangeArrowheads="1"/>
          </p:cNvSpPr>
          <p:nvPr/>
        </p:nvSpPr>
        <p:spPr bwMode="auto">
          <a:xfrm>
            <a:off x="457200" y="198120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Characteristics</a:t>
            </a:r>
          </a:p>
        </p:txBody>
      </p:sp>
      <p:sp>
        <p:nvSpPr>
          <p:cNvPr id="9" name="AutoShape 19"/>
          <p:cNvSpPr>
            <a:spLocks noChangeArrowheads="1"/>
          </p:cNvSpPr>
          <p:nvPr/>
        </p:nvSpPr>
        <p:spPr bwMode="auto">
          <a:xfrm>
            <a:off x="3276600" y="198120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Comparison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Bases</a:t>
            </a:r>
          </a:p>
        </p:txBody>
      </p:sp>
      <p:sp>
        <p:nvSpPr>
          <p:cNvPr id="11" name="AutoShape 20"/>
          <p:cNvSpPr>
            <a:spLocks noChangeArrowheads="1"/>
          </p:cNvSpPr>
          <p:nvPr/>
        </p:nvSpPr>
        <p:spPr bwMode="auto">
          <a:xfrm>
            <a:off x="6096000" y="198120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Tools of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Analysis</a:t>
            </a:r>
          </a:p>
        </p:txBody>
      </p:sp>
      <p:sp>
        <p:nvSpPr>
          <p:cNvPr id="12" name="Rectangle 22"/>
          <p:cNvSpPr>
            <a:spLocks noChangeArrowheads="1"/>
          </p:cNvSpPr>
          <p:nvPr/>
        </p:nvSpPr>
        <p:spPr bwMode="auto">
          <a:xfrm>
            <a:off x="609600" y="3200400"/>
            <a:ext cx="2362200" cy="160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Liquidity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Profitability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Solvency</a:t>
            </a:r>
          </a:p>
        </p:txBody>
      </p:sp>
      <p:sp>
        <p:nvSpPr>
          <p:cNvPr id="14" name="Rectangle 24"/>
          <p:cNvSpPr>
            <a:spLocks noChangeArrowheads="1"/>
          </p:cNvSpPr>
          <p:nvPr/>
        </p:nvSpPr>
        <p:spPr bwMode="auto">
          <a:xfrm>
            <a:off x="3352800" y="3200400"/>
            <a:ext cx="2362200" cy="2362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Intracompany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Industry averages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Intercompany </a:t>
            </a:r>
          </a:p>
        </p:txBody>
      </p:sp>
      <p:sp>
        <p:nvSpPr>
          <p:cNvPr id="15" name="Rectangle 25"/>
          <p:cNvSpPr>
            <a:spLocks noChangeArrowheads="1"/>
          </p:cNvSpPr>
          <p:nvPr/>
        </p:nvSpPr>
        <p:spPr bwMode="auto">
          <a:xfrm>
            <a:off x="6248400" y="3200400"/>
            <a:ext cx="2362200" cy="2362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Horizontal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Vertical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Ratio</a:t>
            </a:r>
          </a:p>
        </p:txBody>
      </p:sp>
      <p:sp>
        <p:nvSpPr>
          <p:cNvPr id="7" name="TextBox 6">
            <a:extLst>
              <a:ext uri="{FF2B5EF4-FFF2-40B4-BE49-F238E27FC236}">
                <a16:creationId xmlns:a16="http://schemas.microsoft.com/office/drawing/2014/main" id="{FC8566B4-BAB1-F647-11B0-D9C6EC961383}"/>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35015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79DF82-BFF8-9645-A099-344EA8D4800D}"/>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a:t>
            </a:fld>
            <a:endParaRPr lang="en-US" dirty="0"/>
          </a:p>
        </p:txBody>
      </p:sp>
      <p:sp>
        <p:nvSpPr>
          <p:cNvPr id="9" name="Title 1"/>
          <p:cNvSpPr>
            <a:spLocks noGrp="1"/>
          </p:cNvSpPr>
          <p:nvPr>
            <p:ph type="title"/>
          </p:nvPr>
        </p:nvSpPr>
        <p:spPr>
          <a:prstGeom prst="rect">
            <a:avLst/>
          </a:prstGeom>
        </p:spPr>
        <p:txBody>
          <a:bodyPr>
            <a:spAutoFit/>
          </a:bodyPr>
          <a:lstStyle/>
          <a:p>
            <a:r>
              <a:rPr lang="en-US" b="1" dirty="0">
                <a:latin typeface="+mn-lt"/>
                <a:ea typeface="Source Sans Pro" charset="0"/>
              </a:rPr>
              <a:t>Horizontal Analysis</a:t>
            </a:r>
          </a:p>
        </p:txBody>
      </p:sp>
      <p:sp>
        <p:nvSpPr>
          <p:cNvPr id="17" name="Rectangle 5"/>
          <p:cNvSpPr>
            <a:spLocks noChangeArrowheads="1"/>
          </p:cNvSpPr>
          <p:nvPr/>
        </p:nvSpPr>
        <p:spPr bwMode="auto">
          <a:xfrm>
            <a:off x="533400" y="1295400"/>
            <a:ext cx="8305800"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25000"/>
              </a:lnSpc>
              <a:spcBef>
                <a:spcPts val="1200"/>
              </a:spcBef>
              <a:spcAft>
                <a:spcPts val="0"/>
              </a:spcAft>
              <a:buClrTx/>
              <a:buSzTx/>
              <a:buFontTx/>
              <a:buNone/>
              <a:tabLst/>
              <a:defRPr/>
            </a:pPr>
            <a:r>
              <a:rPr kumimoji="0" lang="en-US" sz="2600" b="1" i="0" u="none" strike="noStrike" kern="0" cap="none" spc="0" normalizeH="0" baseline="0" noProof="0" dirty="0">
                <a:ln>
                  <a:noFill/>
                </a:ln>
                <a:solidFill>
                  <a:srgbClr val="0000FF">
                    <a:lumMod val="75000"/>
                  </a:srgbClr>
                </a:solidFill>
                <a:effectLst/>
                <a:uLnTx/>
                <a:uFillTx/>
                <a:latin typeface="Calibri (Body)"/>
              </a:rPr>
              <a:t>Horizontal analysis</a:t>
            </a:r>
            <a:r>
              <a:rPr kumimoji="0" lang="en-US" sz="2600" b="0" i="0" u="none" strike="noStrike" kern="0" cap="none" spc="0" normalizeH="0" baseline="0" noProof="0" dirty="0">
                <a:ln>
                  <a:noFill/>
                </a:ln>
                <a:solidFill>
                  <a:sysClr val="windowText" lastClr="000000"/>
                </a:solidFill>
                <a:effectLst/>
                <a:uLnTx/>
                <a:uFillTx/>
                <a:latin typeface="Calibri (Body)"/>
              </a:rPr>
              <a:t>, also called </a:t>
            </a:r>
            <a:r>
              <a:rPr kumimoji="0" lang="en-US" sz="2600" b="1" i="0" u="none" strike="noStrike" kern="0" cap="none" spc="0" normalizeH="0" baseline="0" noProof="0" dirty="0">
                <a:ln>
                  <a:noFill/>
                </a:ln>
                <a:solidFill>
                  <a:sysClr val="windowText" lastClr="000000"/>
                </a:solidFill>
                <a:effectLst/>
                <a:uLnTx/>
                <a:uFillTx/>
                <a:latin typeface="Calibri (Body)"/>
              </a:rPr>
              <a:t>trend analysis</a:t>
            </a:r>
            <a:r>
              <a:rPr kumimoji="0" lang="en-US" sz="2600" b="0" i="0" u="none" strike="noStrike" kern="0" cap="none" spc="0" normalizeH="0" baseline="0" noProof="0" dirty="0">
                <a:ln>
                  <a:noFill/>
                </a:ln>
                <a:solidFill>
                  <a:sysClr val="windowText" lastClr="000000"/>
                </a:solidFill>
                <a:effectLst/>
                <a:uLnTx/>
                <a:uFillTx/>
                <a:latin typeface="Calibri (Body)"/>
              </a:rPr>
              <a:t>, is a technique for evaluating a series of financial statement data over a period of time. </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600" b="1" i="0" u="none" strike="noStrike" kern="0" cap="none" spc="0" normalizeH="0" baseline="0" noProof="0" dirty="0">
                <a:ln>
                  <a:noFill/>
                </a:ln>
                <a:solidFill>
                  <a:sysClr val="windowText" lastClr="000000"/>
                </a:solidFill>
                <a:effectLst/>
                <a:uLnTx/>
                <a:uFillTx/>
                <a:latin typeface="Calibri (Body)"/>
              </a:rPr>
              <a:t>Purpose</a:t>
            </a:r>
            <a:r>
              <a:rPr kumimoji="0" lang="en-US" sz="2600" b="0" i="0" u="none" strike="noStrike" kern="0" cap="none" spc="0" normalizeH="0" baseline="0" noProof="0" dirty="0">
                <a:ln>
                  <a:noFill/>
                </a:ln>
                <a:solidFill>
                  <a:sysClr val="windowText" lastClr="000000"/>
                </a:solidFill>
                <a:effectLst/>
                <a:uLnTx/>
                <a:uFillTx/>
                <a:latin typeface="Calibri (Body)"/>
              </a:rPr>
              <a:t> is to determine the increase or decrease.</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600" b="1" i="0" u="none" strike="noStrike" kern="0" cap="none" spc="0" normalizeH="0" baseline="0" noProof="0" dirty="0">
                <a:ln>
                  <a:noFill/>
                </a:ln>
                <a:solidFill>
                  <a:sysClr val="windowText" lastClr="000000"/>
                </a:solidFill>
                <a:effectLst/>
                <a:uLnTx/>
                <a:uFillTx/>
                <a:latin typeface="Calibri (Body)"/>
              </a:rPr>
              <a:t>Commonly applied to</a:t>
            </a:r>
            <a:r>
              <a:rPr kumimoji="0" lang="en-US" sz="2600" b="0" i="0" u="none" strike="noStrike" kern="0" cap="none" spc="0" normalizeH="0" baseline="0" noProof="0" dirty="0">
                <a:ln>
                  <a:noFill/>
                </a:ln>
                <a:solidFill>
                  <a:sysClr val="windowText" lastClr="000000"/>
                </a:solidFill>
                <a:effectLst/>
                <a:uLnTx/>
                <a:uFillTx/>
                <a:latin typeface="Calibri (Body)"/>
              </a:rPr>
              <a:t> the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600" kern="0" dirty="0">
                <a:solidFill>
                  <a:sysClr val="windowText" lastClr="000000"/>
                </a:solidFill>
                <a:latin typeface="Calibri (Body)"/>
              </a:rPr>
              <a:t>statement of financial position, </a:t>
            </a:r>
            <a:endParaRPr kumimoji="0" lang="en-US" sz="2600" b="0" i="0" u="none" strike="noStrike" kern="0" cap="none" spc="0" normalizeH="0" baseline="0" noProof="0" dirty="0">
              <a:ln>
                <a:noFill/>
              </a:ln>
              <a:solidFill>
                <a:sysClr val="windowText" lastClr="000000"/>
              </a:solidFill>
              <a:effectLst/>
              <a:uLnTx/>
              <a:uFillTx/>
              <a:latin typeface="Calibri (Body)"/>
            </a:endParaRPr>
          </a:p>
          <a:p>
            <a:pPr marL="1149350" marR="0" lvl="2" indent="-457200" algn="l" defTabSz="914400" eaLnBrk="1" fontAlgn="auto" latinLnBrk="0" hangingPunct="1">
              <a:lnSpc>
                <a:spcPct val="125000"/>
              </a:lnSpc>
              <a:spcBef>
                <a:spcPts val="1200"/>
              </a:spcBef>
              <a:spcAft>
                <a:spcPts val="0"/>
              </a:spcAft>
              <a:buClr>
                <a:srgbClr val="800000"/>
              </a:buClr>
              <a:buSzPct val="85000"/>
              <a:buFont typeface="Arial" panose="020B0604020202020204" pitchFamily="34" charset="0"/>
              <a:buChar char="►"/>
              <a:tabLst/>
              <a:defRPr/>
            </a:pPr>
            <a:r>
              <a:rPr kumimoji="0" lang="en-US" sz="2600" b="0" i="0" u="none" strike="noStrike" kern="0" cap="none" spc="0" normalizeH="0" baseline="0" noProof="0" dirty="0">
                <a:ln>
                  <a:noFill/>
                </a:ln>
                <a:solidFill>
                  <a:sysClr val="windowText" lastClr="000000"/>
                </a:solidFill>
                <a:effectLst/>
                <a:uLnTx/>
                <a:uFillTx/>
                <a:latin typeface="Calibri (Body)"/>
              </a:rPr>
              <a:t>income statement, and </a:t>
            </a:r>
          </a:p>
          <a:p>
            <a:pPr marL="1149350" marR="0" lvl="2" indent="-457200" algn="l" defTabSz="914400" eaLnBrk="1" fontAlgn="auto" latinLnBrk="0" hangingPunct="1">
              <a:lnSpc>
                <a:spcPct val="125000"/>
              </a:lnSpc>
              <a:spcBef>
                <a:spcPts val="1200"/>
              </a:spcBef>
              <a:spcAft>
                <a:spcPts val="0"/>
              </a:spcAft>
              <a:buClr>
                <a:srgbClr val="800000"/>
              </a:buClr>
              <a:buSzPct val="85000"/>
              <a:buFont typeface="Arial" panose="020B0604020202020204" pitchFamily="34" charset="0"/>
              <a:buChar char="►"/>
              <a:tabLst/>
              <a:defRPr/>
            </a:pPr>
            <a:r>
              <a:rPr kumimoji="0" lang="en-US" sz="2600" b="0" i="0" u="none" strike="noStrike" kern="0" cap="none" spc="0" normalizeH="0" baseline="0" noProof="0" dirty="0">
                <a:ln>
                  <a:noFill/>
                </a:ln>
                <a:solidFill>
                  <a:sysClr val="windowText" lastClr="000000"/>
                </a:solidFill>
                <a:effectLst/>
                <a:uLnTx/>
                <a:uFillTx/>
                <a:latin typeface="Calibri (Body)"/>
              </a:rPr>
              <a:t>statement of retained earnings.</a:t>
            </a:r>
          </a:p>
        </p:txBody>
      </p:sp>
      <p:graphicFrame>
        <p:nvGraphicFramePr>
          <p:cNvPr id="2" name="Object 4">
            <a:extLst>
              <a:ext uri="{FF2B5EF4-FFF2-40B4-BE49-F238E27FC236}">
                <a16:creationId xmlns:a16="http://schemas.microsoft.com/office/drawing/2014/main" id="{F5396A0E-DB56-3D73-7011-D484EA66918B}"/>
              </a:ext>
            </a:extLst>
          </p:cNvPr>
          <p:cNvGraphicFramePr>
            <a:graphicFrameLocks/>
          </p:cNvGraphicFramePr>
          <p:nvPr>
            <p:extLst>
              <p:ext uri="{D42A27DB-BD31-4B8C-83A1-F6EECF244321}">
                <p14:modId xmlns:p14="http://schemas.microsoft.com/office/powerpoint/2010/main" val="2997235807"/>
              </p:ext>
            </p:extLst>
          </p:nvPr>
        </p:nvGraphicFramePr>
        <p:xfrm>
          <a:off x="6019800" y="3581400"/>
          <a:ext cx="1413329" cy="1325262"/>
        </p:xfrm>
        <a:graphic>
          <a:graphicData uri="http://schemas.openxmlformats.org/presentationml/2006/ole">
            <mc:AlternateContent xmlns:mc="http://schemas.openxmlformats.org/markup-compatibility/2006">
              <mc:Choice xmlns:v="urn:schemas-microsoft-com:vml" Requires="v">
                <p:oleObj name="Clip" r:id="rId4" imgW="6980040" imgH="6010200" progId="MS_ClipArt_Gallery.2">
                  <p:embed/>
                </p:oleObj>
              </mc:Choice>
              <mc:Fallback>
                <p:oleObj name="Clip" r:id="rId4" imgW="6980040" imgH="6010200" progId="MS_ClipArt_Gallery.2">
                  <p:embed/>
                  <p:pic>
                    <p:nvPicPr>
                      <p:cNvPr id="7171" name="Object 4">
                        <a:extLst>
                          <a:ext uri="{FF2B5EF4-FFF2-40B4-BE49-F238E27FC236}">
                            <a16:creationId xmlns:a16="http://schemas.microsoft.com/office/drawing/2014/main" id="{6738B2BB-5B3F-5EFF-EB86-7996D19330B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9800" y="3581400"/>
                        <a:ext cx="1413329" cy="1325262"/>
                      </a:xfrm>
                      <a:prstGeom prst="rect">
                        <a:avLst/>
                      </a:prstGeom>
                      <a:noFill/>
                      <a:ln>
                        <a:noFill/>
                      </a:ln>
                      <a:effectLst/>
                    </p:spPr>
                  </p:pic>
                </p:oleObj>
              </mc:Fallback>
            </mc:AlternateContent>
          </a:graphicData>
        </a:graphic>
      </p:graphicFrame>
      <p:graphicFrame>
        <p:nvGraphicFramePr>
          <p:cNvPr id="3" name="Object 3">
            <a:extLst>
              <a:ext uri="{FF2B5EF4-FFF2-40B4-BE49-F238E27FC236}">
                <a16:creationId xmlns:a16="http://schemas.microsoft.com/office/drawing/2014/main" id="{569E887F-3534-C14B-5F2A-AA2B4D5DD94C}"/>
              </a:ext>
            </a:extLst>
          </p:cNvPr>
          <p:cNvGraphicFramePr>
            <a:graphicFrameLocks/>
          </p:cNvGraphicFramePr>
          <p:nvPr>
            <p:extLst>
              <p:ext uri="{D42A27DB-BD31-4B8C-83A1-F6EECF244321}">
                <p14:modId xmlns:p14="http://schemas.microsoft.com/office/powerpoint/2010/main" val="736629237"/>
              </p:ext>
            </p:extLst>
          </p:nvPr>
        </p:nvGraphicFramePr>
        <p:xfrm>
          <a:off x="7543800" y="3627739"/>
          <a:ext cx="1471613" cy="1325261"/>
        </p:xfrm>
        <a:graphic>
          <a:graphicData uri="http://schemas.openxmlformats.org/presentationml/2006/ole">
            <mc:AlternateContent xmlns:mc="http://schemas.openxmlformats.org/markup-compatibility/2006">
              <mc:Choice xmlns:v="urn:schemas-microsoft-com:vml" Requires="v">
                <p:oleObj name="Clip" r:id="rId6" imgW="6948360" imgH="6010200" progId="MS_ClipArt_Gallery.2">
                  <p:embed/>
                </p:oleObj>
              </mc:Choice>
              <mc:Fallback>
                <p:oleObj name="Clip" r:id="rId6" imgW="6948360" imgH="6010200" progId="MS_ClipArt_Gallery.2">
                  <p:embed/>
                  <p:pic>
                    <p:nvPicPr>
                      <p:cNvPr id="7170" name="Object 3">
                        <a:extLst>
                          <a:ext uri="{FF2B5EF4-FFF2-40B4-BE49-F238E27FC236}">
                            <a16:creationId xmlns:a16="http://schemas.microsoft.com/office/drawing/2014/main" id="{3E9A9DF3-AA21-4B21-B0C7-86D300EEBF4F}"/>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3800" y="3627739"/>
                        <a:ext cx="1471613" cy="1325261"/>
                      </a:xfrm>
                      <a:prstGeom prst="rect">
                        <a:avLst/>
                      </a:prstGeom>
                      <a:noFill/>
                      <a:ln>
                        <a:noFill/>
                      </a:ln>
                      <a:effectLst/>
                    </p:spPr>
                  </p:pic>
                </p:oleObj>
              </mc:Fallback>
            </mc:AlternateContent>
          </a:graphicData>
        </a:graphic>
      </p:graphicFrame>
      <p:sp>
        <p:nvSpPr>
          <p:cNvPr id="8" name="TextBox 7">
            <a:extLst>
              <a:ext uri="{FF2B5EF4-FFF2-40B4-BE49-F238E27FC236}">
                <a16:creationId xmlns:a16="http://schemas.microsoft.com/office/drawing/2014/main" id="{C80790C1-F0FA-13A7-9E6F-A4A67460DC14}"/>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555096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636EE82-4BCF-5FCA-0D3A-8D2C3B9FB880}"/>
              </a:ext>
            </a:extLst>
          </p:cNvPr>
          <p:cNvPicPr>
            <a:picLocks noChangeAspect="1"/>
          </p:cNvPicPr>
          <p:nvPr/>
        </p:nvPicPr>
        <p:blipFill>
          <a:blip r:embed="rId2"/>
          <a:stretch>
            <a:fillRect/>
          </a:stretch>
        </p:blipFill>
        <p:spPr>
          <a:xfrm>
            <a:off x="0" y="0"/>
            <a:ext cx="9144000" cy="6844311"/>
          </a:xfrm>
          <a:prstGeom prst="rect">
            <a:avLst/>
          </a:prstGeom>
        </p:spPr>
      </p:pic>
      <p:sp>
        <p:nvSpPr>
          <p:cNvPr id="3" name="Slide Number Placeholder 2">
            <a:extLst>
              <a:ext uri="{FF2B5EF4-FFF2-40B4-BE49-F238E27FC236}">
                <a16:creationId xmlns:a16="http://schemas.microsoft.com/office/drawing/2014/main" id="{8E23C1F5-1D60-47BC-A88E-FBD0E441E81F}"/>
              </a:ext>
            </a:extLst>
          </p:cNvPr>
          <p:cNvSpPr>
            <a:spLocks noGrp="1"/>
          </p:cNvSpPr>
          <p:nvPr>
            <p:ph type="sldNum" sz="quarter" idx="10"/>
          </p:nvPr>
        </p:nvSpPr>
        <p:spPr/>
        <p:txBody>
          <a:bodyPr/>
          <a:lstStyle/>
          <a:p>
            <a:fld id="{67B19427-F580-D146-B60E-4CADEE75497F}" type="slidenum">
              <a:rPr lang="en-US" smtClean="0"/>
              <a:pPr/>
              <a:t>5</a:t>
            </a:fld>
            <a:endParaRPr lang="en-US" dirty="0"/>
          </a:p>
        </p:txBody>
      </p:sp>
      <p:graphicFrame>
        <p:nvGraphicFramePr>
          <p:cNvPr id="7" name="Object 2">
            <a:extLst>
              <a:ext uri="{FF2B5EF4-FFF2-40B4-BE49-F238E27FC236}">
                <a16:creationId xmlns:a16="http://schemas.microsoft.com/office/drawing/2014/main" id="{055BF86E-8785-E233-8D13-10CC8B3FB029}"/>
              </a:ext>
            </a:extLst>
          </p:cNvPr>
          <p:cNvGraphicFramePr>
            <a:graphicFrameLocks/>
          </p:cNvGraphicFramePr>
          <p:nvPr>
            <p:extLst>
              <p:ext uri="{D42A27DB-BD31-4B8C-83A1-F6EECF244321}">
                <p14:modId xmlns:p14="http://schemas.microsoft.com/office/powerpoint/2010/main" val="3199549528"/>
              </p:ext>
            </p:extLst>
          </p:nvPr>
        </p:nvGraphicFramePr>
        <p:xfrm>
          <a:off x="75406" y="695325"/>
          <a:ext cx="8993187" cy="5553075"/>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3074" name="Object 2">
                        <a:extLst>
                          <a:ext uri="{FF2B5EF4-FFF2-40B4-BE49-F238E27FC236}">
                            <a16:creationId xmlns:a16="http://schemas.microsoft.com/office/drawing/2014/main" id="{DDEC0A93-BE0A-E57D-8707-B3F9C0245B2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06" y="695325"/>
                        <a:ext cx="8993187" cy="5553075"/>
                      </a:xfrm>
                      <a:prstGeom prst="rect">
                        <a:avLst/>
                      </a:prstGeom>
                      <a:noFill/>
                      <a:ln w="50800">
                        <a:solidFill>
                          <a:srgbClr val="005400"/>
                        </a:solidFill>
                        <a:miter lim="800000"/>
                        <a:headEnd/>
                        <a:tailEnd/>
                      </a:ln>
                      <a:effectLst/>
                    </p:spPr>
                  </p:pic>
                </p:oleObj>
              </mc:Fallback>
            </mc:AlternateContent>
          </a:graphicData>
        </a:graphic>
      </p:graphicFrame>
      <p:sp>
        <p:nvSpPr>
          <p:cNvPr id="4" name="TextBox 3">
            <a:extLst>
              <a:ext uri="{FF2B5EF4-FFF2-40B4-BE49-F238E27FC236}">
                <a16:creationId xmlns:a16="http://schemas.microsoft.com/office/drawing/2014/main" id="{3F4D6C6A-14FA-241F-2759-480DEF335F20}"/>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230941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06B5B5-601D-2C0C-2109-8F76EB337B43}"/>
              </a:ext>
            </a:extLst>
          </p:cNvPr>
          <p:cNvPicPr>
            <a:picLocks noChangeAspect="1"/>
          </p:cNvPicPr>
          <p:nvPr/>
        </p:nvPicPr>
        <p:blipFill>
          <a:blip r:embed="rId3"/>
          <a:stretch>
            <a:fillRect/>
          </a:stretch>
        </p:blipFill>
        <p:spPr>
          <a:xfrm>
            <a:off x="0" y="0"/>
            <a:ext cx="9144000" cy="6844311"/>
          </a:xfrm>
          <a:prstGeom prst="rect">
            <a:avLst/>
          </a:prstGeom>
        </p:spPr>
      </p:pic>
      <p:graphicFrame>
        <p:nvGraphicFramePr>
          <p:cNvPr id="4098" name="Object 2">
            <a:extLst>
              <a:ext uri="{FF2B5EF4-FFF2-40B4-BE49-F238E27FC236}">
                <a16:creationId xmlns:a16="http://schemas.microsoft.com/office/drawing/2014/main" id="{C5659C3A-7B97-0B89-A8FF-D4908CA346E2}"/>
              </a:ext>
            </a:extLst>
          </p:cNvPr>
          <p:cNvGraphicFramePr>
            <a:graphicFrameLocks/>
          </p:cNvGraphicFramePr>
          <p:nvPr>
            <p:extLst>
              <p:ext uri="{D42A27DB-BD31-4B8C-83A1-F6EECF244321}">
                <p14:modId xmlns:p14="http://schemas.microsoft.com/office/powerpoint/2010/main" val="3609395725"/>
              </p:ext>
            </p:extLst>
          </p:nvPr>
        </p:nvGraphicFramePr>
        <p:xfrm>
          <a:off x="77787" y="822325"/>
          <a:ext cx="8988425" cy="5502275"/>
        </p:xfrm>
        <a:graphic>
          <a:graphicData uri="http://schemas.openxmlformats.org/presentationml/2006/ole">
            <mc:AlternateContent xmlns:mc="http://schemas.openxmlformats.org/markup-compatibility/2006">
              <mc:Choice xmlns:v="urn:schemas-microsoft-com:vml" Requires="v">
                <p:oleObj name="Worksheet" r:id="rId4" imgW="5467502" imgH="3590849" progId="Excel.Sheet.8">
                  <p:embed/>
                </p:oleObj>
              </mc:Choice>
              <mc:Fallback>
                <p:oleObj name="Worksheet" r:id="rId4" imgW="5467502" imgH="3590849" progId="Excel.Sheet.8">
                  <p:embed/>
                  <p:pic>
                    <p:nvPicPr>
                      <p:cNvPr id="4098" name="Object 2">
                        <a:extLst>
                          <a:ext uri="{FF2B5EF4-FFF2-40B4-BE49-F238E27FC236}">
                            <a16:creationId xmlns:a16="http://schemas.microsoft.com/office/drawing/2014/main" id="{C5659C3A-7B97-0B89-A8FF-D4908CA346E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87" y="822325"/>
                        <a:ext cx="8988425" cy="5502275"/>
                      </a:xfrm>
                      <a:prstGeom prst="rect">
                        <a:avLst/>
                      </a:prstGeom>
                      <a:noFill/>
                      <a:ln w="50800">
                        <a:solidFill>
                          <a:srgbClr val="005400"/>
                        </a:solidFill>
                        <a:miter lim="800000"/>
                        <a:headEnd/>
                        <a:tailEnd/>
                      </a:ln>
                      <a:effectLst/>
                    </p:spPr>
                  </p:pic>
                </p:oleObj>
              </mc:Fallback>
            </mc:AlternateContent>
          </a:graphicData>
        </a:graphic>
      </p:graphicFrame>
      <p:sp>
        <p:nvSpPr>
          <p:cNvPr id="175107" name="Line 3">
            <a:extLst>
              <a:ext uri="{FF2B5EF4-FFF2-40B4-BE49-F238E27FC236}">
                <a16:creationId xmlns:a16="http://schemas.microsoft.com/office/drawing/2014/main" id="{D4BBE0B7-A2C9-3BAF-F33A-A9F23296792A}"/>
              </a:ext>
            </a:extLst>
          </p:cNvPr>
          <p:cNvSpPr>
            <a:spLocks noChangeShapeType="1"/>
          </p:cNvSpPr>
          <p:nvPr/>
        </p:nvSpPr>
        <p:spPr bwMode="auto">
          <a:xfrm flipV="1">
            <a:off x="7239000" y="32512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5108" name="Rectangle 4">
            <a:extLst>
              <a:ext uri="{FF2B5EF4-FFF2-40B4-BE49-F238E27FC236}">
                <a16:creationId xmlns:a16="http://schemas.microsoft.com/office/drawing/2014/main" id="{ED4F8B6E-1367-5033-3313-94B58E206983}"/>
              </a:ext>
            </a:extLst>
          </p:cNvPr>
          <p:cNvSpPr>
            <a:spLocks noChangeArrowheads="1"/>
          </p:cNvSpPr>
          <p:nvPr/>
        </p:nvSpPr>
        <p:spPr bwMode="auto">
          <a:xfrm>
            <a:off x="3624263" y="3938588"/>
            <a:ext cx="4486275" cy="466725"/>
          </a:xfrm>
          <a:prstGeom prst="rect">
            <a:avLst/>
          </a:prstGeom>
          <a:solidFill>
            <a:srgbClr val="B50069"/>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a:solidFill>
                  <a:srgbClr val="FFFFFF"/>
                </a:solidFill>
              </a:rPr>
              <a:t>$12,000 – $23,500 = $(11,500)</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175108"/>
                                        </p:tgtEl>
                                        <p:attrNameLst>
                                          <p:attrName>style.visibility</p:attrName>
                                        </p:attrNameLst>
                                      </p:cBhvr>
                                      <p:to>
                                        <p:strVal val="visible"/>
                                      </p:to>
                                    </p:set>
                                    <p:anim calcmode="lin" valueType="num">
                                      <p:cBhvr additive="base">
                                        <p:cTn id="7" dur="500" fill="hold"/>
                                        <p:tgtEl>
                                          <p:spTgt spid="175108"/>
                                        </p:tgtEl>
                                        <p:attrNameLst>
                                          <p:attrName>ppt_x</p:attrName>
                                        </p:attrNameLst>
                                      </p:cBhvr>
                                      <p:tavLst>
                                        <p:tav tm="0">
                                          <p:val>
                                            <p:strVal val="1+#ppt_w/2"/>
                                          </p:val>
                                        </p:tav>
                                        <p:tav tm="100000">
                                          <p:val>
                                            <p:strVal val="#ppt_x"/>
                                          </p:val>
                                        </p:tav>
                                      </p:tavLst>
                                    </p:anim>
                                    <p:anim calcmode="lin" valueType="num">
                                      <p:cBhvr additive="base">
                                        <p:cTn id="8" dur="500" fill="hold"/>
                                        <p:tgtEl>
                                          <p:spTgt spid="17510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2" presetClass="entr" presetSubtype="4" fill="hold" nodeType="afterEffect">
                                  <p:stCondLst>
                                    <p:cond delay="0"/>
                                  </p:stCondLst>
                                  <p:childTnLst>
                                    <p:set>
                                      <p:cBhvr>
                                        <p:cTn id="11" dur="1" fill="hold">
                                          <p:stCondLst>
                                            <p:cond delay="0"/>
                                          </p:stCondLst>
                                        </p:cTn>
                                        <p:tgtEl>
                                          <p:spTgt spid="175107"/>
                                        </p:tgtEl>
                                        <p:attrNameLst>
                                          <p:attrName>style.visibility</p:attrName>
                                        </p:attrNameLst>
                                      </p:cBhvr>
                                      <p:to>
                                        <p:strVal val="visible"/>
                                      </p:to>
                                    </p:set>
                                    <p:animEffect transition="in" filter="slide(fromBottom)">
                                      <p:cBhvr>
                                        <p:cTn id="12" dur="500"/>
                                        <p:tgtEl>
                                          <p:spTgt spid="175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8"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26FA2B-F391-6778-3346-F70D37A026B6}"/>
              </a:ext>
            </a:extLst>
          </p:cNvPr>
          <p:cNvPicPr>
            <a:picLocks noChangeAspect="1"/>
          </p:cNvPicPr>
          <p:nvPr/>
        </p:nvPicPr>
        <p:blipFill>
          <a:blip r:embed="rId2"/>
          <a:stretch>
            <a:fillRect/>
          </a:stretch>
        </p:blipFill>
        <p:spPr>
          <a:xfrm>
            <a:off x="0" y="0"/>
            <a:ext cx="9144000" cy="6844311"/>
          </a:xfrm>
          <a:prstGeom prst="rect">
            <a:avLst/>
          </a:prstGeom>
        </p:spPr>
      </p:pic>
      <p:sp>
        <p:nvSpPr>
          <p:cNvPr id="3" name="Slide Number Placeholder 2">
            <a:extLst>
              <a:ext uri="{FF2B5EF4-FFF2-40B4-BE49-F238E27FC236}">
                <a16:creationId xmlns:a16="http://schemas.microsoft.com/office/drawing/2014/main" id="{CBA3D8D0-8FA3-CD2C-F18C-511B6350858D}"/>
              </a:ext>
            </a:extLst>
          </p:cNvPr>
          <p:cNvSpPr>
            <a:spLocks noGrp="1"/>
          </p:cNvSpPr>
          <p:nvPr>
            <p:ph type="sldNum" sz="quarter" idx="11"/>
          </p:nvPr>
        </p:nvSpPr>
        <p:spPr/>
        <p:txBody>
          <a:bodyPr/>
          <a:lstStyle/>
          <a:p>
            <a:fld id="{5FAD11DE-03E6-4225-9737-F3019897C87F}" type="slidenum">
              <a:rPr lang="ar-SA" altLang="en-US" smtClean="0"/>
              <a:pPr/>
              <a:t>7</a:t>
            </a:fld>
            <a:endParaRPr lang="en-US" altLang="en-US"/>
          </a:p>
        </p:txBody>
      </p:sp>
      <p:graphicFrame>
        <p:nvGraphicFramePr>
          <p:cNvPr id="4" name="Object 2">
            <a:extLst>
              <a:ext uri="{FF2B5EF4-FFF2-40B4-BE49-F238E27FC236}">
                <a16:creationId xmlns:a16="http://schemas.microsoft.com/office/drawing/2014/main" id="{7423DB0E-6961-C865-8974-121FC2A92E37}"/>
              </a:ext>
            </a:extLst>
          </p:cNvPr>
          <p:cNvGraphicFramePr>
            <a:graphicFrameLocks/>
          </p:cNvGraphicFramePr>
          <p:nvPr>
            <p:extLst>
              <p:ext uri="{D42A27DB-BD31-4B8C-83A1-F6EECF244321}">
                <p14:modId xmlns:p14="http://schemas.microsoft.com/office/powerpoint/2010/main" val="1699761225"/>
              </p:ext>
            </p:extLst>
          </p:nvPr>
        </p:nvGraphicFramePr>
        <p:xfrm>
          <a:off x="74613" y="990600"/>
          <a:ext cx="8993187" cy="5286376"/>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5122" name="Object 2">
                        <a:extLst>
                          <a:ext uri="{FF2B5EF4-FFF2-40B4-BE49-F238E27FC236}">
                            <a16:creationId xmlns:a16="http://schemas.microsoft.com/office/drawing/2014/main" id="{3089187B-024B-2066-1FE7-45A1B1B804E5}"/>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13" y="990600"/>
                        <a:ext cx="8993187" cy="5286376"/>
                      </a:xfrm>
                      <a:prstGeom prst="rect">
                        <a:avLst/>
                      </a:prstGeom>
                      <a:noFill/>
                      <a:ln w="50800">
                        <a:solidFill>
                          <a:srgbClr val="005400"/>
                        </a:solidFill>
                        <a:miter lim="800000"/>
                        <a:headEnd/>
                        <a:tailEnd/>
                      </a:ln>
                      <a:effectLst/>
                    </p:spPr>
                  </p:pic>
                </p:oleObj>
              </mc:Fallback>
            </mc:AlternateContent>
          </a:graphicData>
        </a:graphic>
      </p:graphicFrame>
      <p:sp>
        <p:nvSpPr>
          <p:cNvPr id="5" name="Line 3">
            <a:extLst>
              <a:ext uri="{FF2B5EF4-FFF2-40B4-BE49-F238E27FC236}">
                <a16:creationId xmlns:a16="http://schemas.microsoft.com/office/drawing/2014/main" id="{A0ED4EC9-1985-1473-6C7B-BD7B7C1BFDED}"/>
              </a:ext>
            </a:extLst>
          </p:cNvPr>
          <p:cNvSpPr>
            <a:spLocks noChangeShapeType="1"/>
          </p:cNvSpPr>
          <p:nvPr/>
        </p:nvSpPr>
        <p:spPr bwMode="auto">
          <a:xfrm flipV="1">
            <a:off x="8610600" y="31750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 name="Rectangle 4">
            <a:extLst>
              <a:ext uri="{FF2B5EF4-FFF2-40B4-BE49-F238E27FC236}">
                <a16:creationId xmlns:a16="http://schemas.microsoft.com/office/drawing/2014/main" id="{6A4CC063-AC09-9885-9032-F2FA8F2529D7}"/>
              </a:ext>
            </a:extLst>
          </p:cNvPr>
          <p:cNvSpPr>
            <a:spLocks noChangeArrowheads="1"/>
          </p:cNvSpPr>
          <p:nvPr/>
        </p:nvSpPr>
        <p:spPr bwMode="auto">
          <a:xfrm>
            <a:off x="3014663" y="3957638"/>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FC0128"/>
                </a:solidFill>
              </a:rPr>
              <a:t>($11,500 ÷ $23,500) × 100% = 48.94%</a:t>
            </a:r>
          </a:p>
        </p:txBody>
      </p:sp>
      <p:sp>
        <p:nvSpPr>
          <p:cNvPr id="7" name="Rectangle 5">
            <a:extLst>
              <a:ext uri="{FF2B5EF4-FFF2-40B4-BE49-F238E27FC236}">
                <a16:creationId xmlns:a16="http://schemas.microsoft.com/office/drawing/2014/main" id="{D31AB63E-D063-97E2-21CC-95936879F7F4}"/>
              </a:ext>
            </a:extLst>
          </p:cNvPr>
          <p:cNvSpPr>
            <a:spLocks noChangeArrowheads="1"/>
          </p:cNvSpPr>
          <p:nvPr/>
        </p:nvSpPr>
        <p:spPr bwMode="auto">
          <a:xfrm>
            <a:off x="6553200" y="4724400"/>
            <a:ext cx="2286000" cy="643766"/>
          </a:xfrm>
          <a:prstGeom prst="rect">
            <a:avLst/>
          </a:prstGeom>
          <a:solidFill>
            <a:srgbClr val="CC0000"/>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CCFFCC"/>
                </a:solidFill>
              </a:rPr>
              <a:t>Complete the analysis for the other assets.</a:t>
            </a:r>
          </a:p>
        </p:txBody>
      </p:sp>
      <p:sp>
        <p:nvSpPr>
          <p:cNvPr id="8" name="TextBox 7">
            <a:extLst>
              <a:ext uri="{FF2B5EF4-FFF2-40B4-BE49-F238E27FC236}">
                <a16:creationId xmlns:a16="http://schemas.microsoft.com/office/drawing/2014/main" id="{6607376E-D122-28AF-81FE-17B336DAE26F}"/>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70971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E1FF6D-F05F-0909-163D-CDBCC143DFFA}"/>
              </a:ext>
            </a:extLst>
          </p:cNvPr>
          <p:cNvPicPr>
            <a:picLocks noChangeAspect="1"/>
          </p:cNvPicPr>
          <p:nvPr/>
        </p:nvPicPr>
        <p:blipFill>
          <a:blip r:embed="rId2"/>
          <a:stretch>
            <a:fillRect/>
          </a:stretch>
        </p:blipFill>
        <p:spPr>
          <a:xfrm>
            <a:off x="0" y="0"/>
            <a:ext cx="9144000" cy="6844311"/>
          </a:xfrm>
          <a:prstGeom prst="rect">
            <a:avLst/>
          </a:prstGeom>
        </p:spPr>
      </p:pic>
      <p:sp>
        <p:nvSpPr>
          <p:cNvPr id="3" name="Slide Number Placeholder 2">
            <a:extLst>
              <a:ext uri="{FF2B5EF4-FFF2-40B4-BE49-F238E27FC236}">
                <a16:creationId xmlns:a16="http://schemas.microsoft.com/office/drawing/2014/main" id="{632E8177-A407-26B3-6AE6-6BBEF77937CE}"/>
              </a:ext>
            </a:extLst>
          </p:cNvPr>
          <p:cNvSpPr>
            <a:spLocks noGrp="1"/>
          </p:cNvSpPr>
          <p:nvPr>
            <p:ph type="sldNum" sz="quarter" idx="11"/>
          </p:nvPr>
        </p:nvSpPr>
        <p:spPr/>
        <p:txBody>
          <a:bodyPr/>
          <a:lstStyle/>
          <a:p>
            <a:fld id="{5FAD11DE-03E6-4225-9737-F3019897C87F}" type="slidenum">
              <a:rPr lang="ar-SA" altLang="en-US" smtClean="0"/>
              <a:pPr/>
              <a:t>8</a:t>
            </a:fld>
            <a:endParaRPr lang="en-US" altLang="en-US"/>
          </a:p>
        </p:txBody>
      </p:sp>
      <p:graphicFrame>
        <p:nvGraphicFramePr>
          <p:cNvPr id="4" name="Object 2">
            <a:extLst>
              <a:ext uri="{FF2B5EF4-FFF2-40B4-BE49-F238E27FC236}">
                <a16:creationId xmlns:a16="http://schemas.microsoft.com/office/drawing/2014/main" id="{467FDE81-D880-87F8-2E8F-F5D43E40662A}"/>
              </a:ext>
            </a:extLst>
          </p:cNvPr>
          <p:cNvGraphicFramePr>
            <a:graphicFrameLocks/>
          </p:cNvGraphicFramePr>
          <p:nvPr>
            <p:extLst>
              <p:ext uri="{D42A27DB-BD31-4B8C-83A1-F6EECF244321}">
                <p14:modId xmlns:p14="http://schemas.microsoft.com/office/powerpoint/2010/main" val="1994002149"/>
              </p:ext>
            </p:extLst>
          </p:nvPr>
        </p:nvGraphicFramePr>
        <p:xfrm>
          <a:off x="74613" y="990600"/>
          <a:ext cx="8993187" cy="5289550"/>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6146" name="Object 2">
                        <a:extLst>
                          <a:ext uri="{FF2B5EF4-FFF2-40B4-BE49-F238E27FC236}">
                            <a16:creationId xmlns:a16="http://schemas.microsoft.com/office/drawing/2014/main" id="{012C0A28-7472-2938-4283-48140035B0C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13" y="990600"/>
                        <a:ext cx="8993187" cy="5289550"/>
                      </a:xfrm>
                      <a:prstGeom prst="rect">
                        <a:avLst/>
                      </a:prstGeom>
                      <a:noFill/>
                      <a:ln w="50800">
                        <a:solidFill>
                          <a:srgbClr val="005400"/>
                        </a:solidFill>
                        <a:miter lim="800000"/>
                        <a:headEnd/>
                        <a:tailEnd/>
                      </a:ln>
                      <a:effectLst/>
                    </p:spPr>
                  </p:pic>
                </p:oleObj>
              </mc:Fallback>
            </mc:AlternateContent>
          </a:graphicData>
        </a:graphic>
      </p:graphicFrame>
    </p:spTree>
    <p:extLst>
      <p:ext uri="{BB962C8B-B14F-4D97-AF65-F5344CB8AC3E}">
        <p14:creationId xmlns:p14="http://schemas.microsoft.com/office/powerpoint/2010/main" val="1907876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963E20-081B-B800-F655-1F80BB26133A}"/>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latin typeface="Calibri (Body)"/>
              </a:rPr>
              <a:pPr/>
              <a:t>9</a:t>
            </a:fld>
            <a:endParaRPr lang="en-US" dirty="0">
              <a:latin typeface="Calibri (Body)"/>
            </a:endParaRPr>
          </a:p>
        </p:txBody>
      </p:sp>
      <p:sp>
        <p:nvSpPr>
          <p:cNvPr id="13" name="Title "/>
          <p:cNvSpPr>
            <a:spLocks noGrp="1"/>
          </p:cNvSpPr>
          <p:nvPr>
            <p:ph type="title"/>
          </p:nvPr>
        </p:nvSpPr>
        <p:spPr>
          <a:xfrm>
            <a:off x="309562" y="762000"/>
            <a:ext cx="8682038" cy="646331"/>
          </a:xfrm>
          <a:prstGeom prst="rect">
            <a:avLst/>
          </a:prstGeom>
        </p:spPr>
        <p:txBody>
          <a:bodyPr wrap="square">
            <a:spAutoFit/>
          </a:bodyPr>
          <a:lstStyle/>
          <a:p>
            <a:pPr algn="ctr"/>
            <a:r>
              <a:rPr lang="en-US" sz="4000" b="1" dirty="0">
                <a:solidFill>
                  <a:schemeClr val="accent1"/>
                </a:solidFill>
                <a:latin typeface="+mn-lt"/>
                <a:ea typeface="Source Sans Pro" charset="0"/>
                <a:cs typeface="Calibri" panose="020F0502020204030204" pitchFamily="34" charset="0"/>
              </a:rPr>
              <a:t>Horizontal Analysis</a:t>
            </a:r>
          </a:p>
        </p:txBody>
      </p:sp>
      <p:sp>
        <p:nvSpPr>
          <p:cNvPr id="8" name="Rectangle 1036"/>
          <p:cNvSpPr>
            <a:spLocks noChangeArrowheads="1"/>
          </p:cNvSpPr>
          <p:nvPr/>
        </p:nvSpPr>
        <p:spPr bwMode="auto">
          <a:xfrm>
            <a:off x="6248399" y="2238375"/>
            <a:ext cx="2590801" cy="2751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0000"/>
              </a:lnSpc>
            </a:pPr>
            <a:r>
              <a:rPr lang="en-US" altLang="en-US" sz="1600" b="1" dirty="0">
                <a:latin typeface="Calibri (Body)"/>
              </a:rPr>
              <a:t>Changes suggest that the company expanded its asset base during 2020 and financed this expansion primarily by retaining income rather than assuming additional long-term debt.</a:t>
            </a:r>
            <a:endParaRPr lang="en-US" altLang="en-US" sz="1600" b="1" dirty="0">
              <a:solidFill>
                <a:srgbClr val="000000"/>
              </a:solidFill>
              <a:latin typeface="Calibri (Body)"/>
            </a:endParaRPr>
          </a:p>
        </p:txBody>
      </p:sp>
      <p:sp>
        <p:nvSpPr>
          <p:cNvPr id="9" name="Rectangle 1040"/>
          <p:cNvSpPr>
            <a:spLocks noChangeArrowheads="1"/>
          </p:cNvSpPr>
          <p:nvPr/>
        </p:nvSpPr>
        <p:spPr bwMode="auto">
          <a:xfrm>
            <a:off x="6248400" y="1476375"/>
            <a:ext cx="1981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altLang="en-US" sz="1200" b="1" dirty="0">
                <a:latin typeface="Calibri (Body)"/>
              </a:rPr>
              <a:t>Illustration 18.5</a:t>
            </a:r>
          </a:p>
          <a:p>
            <a:pPr algn="l"/>
            <a:r>
              <a:rPr lang="en-US" altLang="en-US" sz="1200" dirty="0">
                <a:latin typeface="Calibri (Body)"/>
              </a:rPr>
              <a:t>Horizontal analysis of</a:t>
            </a:r>
          </a:p>
          <a:p>
            <a:r>
              <a:rPr lang="en-US" altLang="en-US" sz="1200" dirty="0">
                <a:latin typeface="Calibri (Body)"/>
              </a:rPr>
              <a:t>statements of financial position</a:t>
            </a: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3809" y="1577007"/>
            <a:ext cx="5544589" cy="4482707"/>
          </a:xfrm>
          <a:prstGeom prst="rect">
            <a:avLst/>
          </a:prstGeom>
        </p:spPr>
      </p:pic>
      <p:sp>
        <p:nvSpPr>
          <p:cNvPr id="5" name="TextBox 4">
            <a:extLst>
              <a:ext uri="{FF2B5EF4-FFF2-40B4-BE49-F238E27FC236}">
                <a16:creationId xmlns:a16="http://schemas.microsoft.com/office/drawing/2014/main" id="{F5BDCED8-D18A-64C4-B37F-4F4076E5ED9F}"/>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346522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889E37-9F98-2121-F19E-74DD588F6FE1}"/>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10</a:t>
            </a:fld>
            <a:endParaRPr lang="en-US" dirty="0"/>
          </a:p>
        </p:txBody>
      </p:sp>
      <p:sp>
        <p:nvSpPr>
          <p:cNvPr id="8" name="Title "/>
          <p:cNvSpPr>
            <a:spLocks noGrp="1"/>
          </p:cNvSpPr>
          <p:nvPr>
            <p:ph type="title"/>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DO IT! 1   Horizontal Analysis</a:t>
            </a: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141" y="1371600"/>
            <a:ext cx="8130883" cy="4745736"/>
          </a:xfrm>
          <a:prstGeom prst="rect">
            <a:avLst/>
          </a:prstGeom>
        </p:spPr>
      </p:pic>
      <p:sp>
        <p:nvSpPr>
          <p:cNvPr id="19" name="Rectangle 18"/>
          <p:cNvSpPr/>
          <p:nvPr/>
        </p:nvSpPr>
        <p:spPr bwMode="auto">
          <a:xfrm>
            <a:off x="4572000" y="5133342"/>
            <a:ext cx="3657600" cy="200658"/>
          </a:xfrm>
          <a:prstGeom prst="rect">
            <a:avLst/>
          </a:prstGeom>
          <a:solidFill>
            <a:srgbClr val="FFFFFF"/>
          </a:solidFill>
          <a:ln>
            <a:noFill/>
          </a:ln>
          <a:effectLst/>
        </p:spPr>
        <p:txBody>
          <a:bodyPr wrap="square" lIns="90488" tIns="44450" rIns="90488" bIns="4445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srgbClr val="FFFFFF"/>
              </a:solidFill>
              <a:effectLst/>
              <a:uLnTx/>
              <a:uFillTx/>
              <a:latin typeface="Arial"/>
            </a:endParaRPr>
          </a:p>
        </p:txBody>
      </p:sp>
      <p:sp>
        <p:nvSpPr>
          <p:cNvPr id="20" name="Rectangle 19"/>
          <p:cNvSpPr/>
          <p:nvPr/>
        </p:nvSpPr>
        <p:spPr bwMode="auto">
          <a:xfrm>
            <a:off x="4572000" y="5372100"/>
            <a:ext cx="3657600" cy="220724"/>
          </a:xfrm>
          <a:prstGeom prst="rect">
            <a:avLst/>
          </a:prstGeom>
          <a:solidFill>
            <a:srgbClr val="FFFFFF"/>
          </a:solidFill>
          <a:ln>
            <a:noFill/>
          </a:ln>
          <a:effectLst/>
        </p:spPr>
        <p:txBody>
          <a:bodyPr wrap="square" lIns="90488" tIns="44450" rIns="90488" bIns="4445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srgbClr val="FFFFFF"/>
              </a:solidFill>
              <a:effectLst/>
              <a:uLnTx/>
              <a:uFillTx/>
              <a:latin typeface="Arial"/>
            </a:endParaRPr>
          </a:p>
        </p:txBody>
      </p:sp>
      <p:sp>
        <p:nvSpPr>
          <p:cNvPr id="21" name="Rectangle 20"/>
          <p:cNvSpPr/>
          <p:nvPr/>
        </p:nvSpPr>
        <p:spPr bwMode="auto">
          <a:xfrm>
            <a:off x="4572000" y="5695950"/>
            <a:ext cx="3657600" cy="220724"/>
          </a:xfrm>
          <a:prstGeom prst="rect">
            <a:avLst/>
          </a:prstGeom>
          <a:solidFill>
            <a:srgbClr val="FFFFFF"/>
          </a:solidFill>
          <a:ln>
            <a:noFill/>
          </a:ln>
          <a:effectLst/>
        </p:spPr>
        <p:txBody>
          <a:bodyPr wrap="square" lIns="90488" tIns="44450" rIns="90488" bIns="4445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srgbClr val="FFFFFF"/>
              </a:solidFill>
              <a:effectLst/>
              <a:uLnTx/>
              <a:uFillTx/>
              <a:latin typeface="Arial"/>
            </a:endParaRPr>
          </a:p>
        </p:txBody>
      </p:sp>
      <p:cxnSp>
        <p:nvCxnSpPr>
          <p:cNvPr id="11" name="Straight Connector 10"/>
          <p:cNvCxnSpPr/>
          <p:nvPr/>
        </p:nvCxnSpPr>
        <p:spPr>
          <a:xfrm flipV="1">
            <a:off x="2334320"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39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805E3D-136F-B0DE-47B1-6FB48C47644F}"/>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11</a:t>
            </a:fld>
            <a:endParaRPr lang="en-US" dirty="0"/>
          </a:p>
        </p:txBody>
      </p:sp>
      <p:sp>
        <p:nvSpPr>
          <p:cNvPr id="13" name="Title "/>
          <p:cNvSpPr>
            <a:spLocks noGrp="1"/>
          </p:cNvSpPr>
          <p:nvPr>
            <p:ph type="title"/>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Vertical Analysis</a:t>
            </a:r>
          </a:p>
        </p:txBody>
      </p:sp>
      <p:sp>
        <p:nvSpPr>
          <p:cNvPr id="15" name="Rectangle 4"/>
          <p:cNvSpPr>
            <a:spLocks noChangeArrowheads="1"/>
          </p:cNvSpPr>
          <p:nvPr/>
        </p:nvSpPr>
        <p:spPr bwMode="auto">
          <a:xfrm>
            <a:off x="533400" y="1371600"/>
            <a:ext cx="7924800" cy="413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eaLnBrk="1" fontAlgn="auto" latinLnBrk="0" hangingPunct="1">
              <a:lnSpc>
                <a:spcPct val="125000"/>
              </a:lnSpc>
              <a:spcBef>
                <a:spcPts val="1200"/>
              </a:spcBef>
              <a:spcAft>
                <a:spcPts val="0"/>
              </a:spcAft>
              <a:buClrTx/>
              <a:buSzTx/>
              <a:buFontTx/>
              <a:buNone/>
              <a:tabLst/>
              <a:defRPr/>
            </a:pPr>
            <a:r>
              <a:rPr kumimoji="0" lang="en-US" sz="18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Vertical analysis</a:t>
            </a:r>
            <a:r>
              <a:rPr kumimoji="0" lang="en-US" sz="2300" b="0" i="0" u="none" strike="noStrike" kern="0" cap="none" spc="0" normalizeH="0" baseline="0" noProof="0" dirty="0">
                <a:ln>
                  <a:noFill/>
                </a:ln>
                <a:solidFill>
                  <a:sysClr val="windowText" lastClr="000000"/>
                </a:solidFill>
                <a:effectLst/>
                <a:uLnTx/>
                <a:uFillTx/>
                <a:latin typeface="Liberation Sans" panose="020B0604020202020204" pitchFamily="34" charset="0"/>
              </a:rPr>
              <a:t>, also called </a:t>
            </a:r>
            <a:r>
              <a:rPr kumimoji="0" lang="en-US" sz="2300" b="1" i="0" u="none" strike="noStrike" kern="0" cap="none" spc="0" normalizeH="0" baseline="0" noProof="0" dirty="0">
                <a:ln>
                  <a:noFill/>
                </a:ln>
                <a:solidFill>
                  <a:sysClr val="windowText" lastClr="000000"/>
                </a:solidFill>
                <a:effectLst/>
                <a:uLnTx/>
                <a:uFillTx/>
                <a:latin typeface="Liberation Sans" panose="020B0604020202020204" pitchFamily="34" charset="0"/>
              </a:rPr>
              <a:t>common-size analysis</a:t>
            </a:r>
            <a:r>
              <a:rPr kumimoji="0" lang="en-US" sz="2300" b="0" i="0" u="none" strike="noStrike" kern="0" cap="none" spc="0" normalizeH="0" baseline="0" noProof="0" dirty="0">
                <a:ln>
                  <a:noFill/>
                </a:ln>
                <a:solidFill>
                  <a:sysClr val="windowText" lastClr="000000"/>
                </a:solidFill>
                <a:effectLst/>
                <a:uLnTx/>
                <a:uFillTx/>
                <a:latin typeface="Liberation Sans" panose="020B0604020202020204" pitchFamily="34" charset="0"/>
              </a:rPr>
              <a:t>, is a technique that expresses each financial statement item as a percent of a base amount (see Decision Tools). </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0" i="0" u="none" strike="noStrike" kern="0" cap="none" spc="0" normalizeH="0" baseline="0" noProof="0" dirty="0">
                <a:ln>
                  <a:noFill/>
                </a:ln>
                <a:solidFill>
                  <a:sysClr val="windowText" lastClr="000000"/>
                </a:solidFill>
                <a:effectLst/>
                <a:uLnTx/>
                <a:uFillTx/>
                <a:latin typeface="Liberation Sans" panose="020B0604020202020204" pitchFamily="34" charset="0"/>
              </a:rPr>
              <a:t>On an </a:t>
            </a:r>
            <a:r>
              <a:rPr kumimoji="0" lang="en-US" sz="2200" b="1" i="0" u="none" strike="noStrike" kern="0" cap="none" spc="0" normalizeH="0" baseline="0" noProof="0" dirty="0">
                <a:ln>
                  <a:noFill/>
                </a:ln>
                <a:solidFill>
                  <a:sysClr val="windowText" lastClr="000000"/>
                </a:solidFill>
                <a:effectLst/>
                <a:uLnTx/>
                <a:uFillTx/>
                <a:latin typeface="Liberation Sans" panose="020B0604020202020204" pitchFamily="34" charset="0"/>
              </a:rPr>
              <a:t>income statement</a:t>
            </a:r>
            <a:r>
              <a:rPr kumimoji="0" lang="en-US" sz="2200" b="0" i="0" u="none" strike="noStrike" kern="0" cap="none" spc="0" normalizeH="0" baseline="0" noProof="0" dirty="0">
                <a:ln>
                  <a:noFill/>
                </a:ln>
                <a:solidFill>
                  <a:sysClr val="windowText" lastClr="000000"/>
                </a:solidFill>
                <a:effectLst/>
                <a:uLnTx/>
                <a:uFillTx/>
                <a:latin typeface="Liberation Sans" panose="020B0604020202020204" pitchFamily="34" charset="0"/>
              </a:rPr>
              <a:t>, we might say that selling expenses are 16% of net sales.</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0" i="0" u="none" strike="noStrike" kern="0" cap="none" spc="0" normalizeH="0" baseline="0" noProof="0" dirty="0">
                <a:ln>
                  <a:noFill/>
                </a:ln>
                <a:solidFill>
                  <a:sysClr val="windowText" lastClr="000000"/>
                </a:solidFill>
                <a:effectLst/>
                <a:uLnTx/>
                <a:uFillTx/>
                <a:latin typeface="Liberation Sans" panose="020B0604020202020204" pitchFamily="34" charset="0"/>
              </a:rPr>
              <a:t>Vertical analysis is commonly applied to the</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100" kern="0" dirty="0">
                <a:solidFill>
                  <a:sysClr val="windowText" lastClr="000000"/>
                </a:solidFill>
                <a:latin typeface="Liberation Sans" panose="020B0604020202020204" pitchFamily="34" charset="0"/>
              </a:rPr>
              <a:t>statement of financial position </a:t>
            </a:r>
            <a:r>
              <a:rPr kumimoji="0" lang="en-US" sz="2100" b="0" i="0" u="none" strike="noStrike" kern="0" cap="none" spc="0" normalizeH="0" baseline="0" noProof="0" dirty="0">
                <a:ln>
                  <a:noFill/>
                </a:ln>
                <a:solidFill>
                  <a:sysClr val="windowText" lastClr="000000"/>
                </a:solidFill>
                <a:effectLst/>
                <a:uLnTx/>
                <a:uFillTx/>
                <a:latin typeface="Liberation Sans" panose="020B0604020202020204" pitchFamily="34" charset="0"/>
              </a:rPr>
              <a:t>and </a:t>
            </a:r>
          </a:p>
          <a:p>
            <a:pPr marL="1149350" marR="0" lvl="2" indent="-457200" algn="l" defTabSz="914400" eaLnBrk="1" fontAlgn="auto" latinLnBrk="0" hangingPunct="1">
              <a:lnSpc>
                <a:spcPct val="125000"/>
              </a:lnSpc>
              <a:spcBef>
                <a:spcPts val="1200"/>
              </a:spcBef>
              <a:spcAft>
                <a:spcPts val="0"/>
              </a:spcAft>
              <a:buClr>
                <a:srgbClr val="800000"/>
              </a:buClr>
              <a:buSzPct val="85000"/>
              <a:buFont typeface="Arial" panose="020B0604020202020204" pitchFamily="34" charset="0"/>
              <a:buChar char="►"/>
              <a:tabLst/>
              <a:defRPr/>
            </a:pPr>
            <a:r>
              <a:rPr kumimoji="0" lang="en-US" sz="2100" b="0" i="0" u="none" strike="noStrike" kern="0" cap="none" spc="0" normalizeH="0" baseline="0" noProof="0" dirty="0">
                <a:ln>
                  <a:noFill/>
                </a:ln>
                <a:solidFill>
                  <a:sysClr val="windowText" lastClr="000000"/>
                </a:solidFill>
                <a:effectLst/>
                <a:uLnTx/>
                <a:uFillTx/>
                <a:latin typeface="Liberation Sans" panose="020B0604020202020204" pitchFamily="34" charset="0"/>
              </a:rPr>
              <a:t>income statement.</a:t>
            </a:r>
          </a:p>
        </p:txBody>
      </p:sp>
      <p:sp>
        <p:nvSpPr>
          <p:cNvPr id="5" name="TextBox 4">
            <a:extLst>
              <a:ext uri="{FF2B5EF4-FFF2-40B4-BE49-F238E27FC236}">
                <a16:creationId xmlns:a16="http://schemas.microsoft.com/office/drawing/2014/main" id="{F45B77B6-4BB4-1E5A-FB63-E15A14150AA0}"/>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180897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9C98F70-7350-E126-05C9-E2A35172978C}"/>
              </a:ext>
            </a:extLst>
          </p:cNvPr>
          <p:cNvPicPr>
            <a:picLocks noChangeAspect="1"/>
          </p:cNvPicPr>
          <p:nvPr/>
        </p:nvPicPr>
        <p:blipFill>
          <a:blip r:embed="rId3"/>
          <a:stretch>
            <a:fillRect/>
          </a:stretch>
        </p:blipFill>
        <p:spPr>
          <a:xfrm>
            <a:off x="0" y="-152400"/>
            <a:ext cx="9144000" cy="7010400"/>
          </a:xfrm>
          <a:prstGeom prst="rect">
            <a:avLst/>
          </a:prstGeom>
        </p:spPr>
      </p:pic>
      <p:graphicFrame>
        <p:nvGraphicFramePr>
          <p:cNvPr id="9218" name="Object 2">
            <a:extLst>
              <a:ext uri="{FF2B5EF4-FFF2-40B4-BE49-F238E27FC236}">
                <a16:creationId xmlns:a16="http://schemas.microsoft.com/office/drawing/2014/main" id="{EA4F6E08-BA77-2844-084E-E025EFC7EB9D}"/>
              </a:ext>
            </a:extLst>
          </p:cNvPr>
          <p:cNvGraphicFramePr>
            <a:graphicFrameLocks/>
          </p:cNvGraphicFramePr>
          <p:nvPr>
            <p:extLst>
              <p:ext uri="{D42A27DB-BD31-4B8C-83A1-F6EECF244321}">
                <p14:modId xmlns:p14="http://schemas.microsoft.com/office/powerpoint/2010/main" val="3688430789"/>
              </p:ext>
            </p:extLst>
          </p:nvPr>
        </p:nvGraphicFramePr>
        <p:xfrm>
          <a:off x="69850" y="762000"/>
          <a:ext cx="9074150" cy="5792788"/>
        </p:xfrm>
        <a:graphic>
          <a:graphicData uri="http://schemas.openxmlformats.org/presentationml/2006/ole">
            <mc:AlternateContent xmlns:mc="http://schemas.openxmlformats.org/markup-compatibility/2006">
              <mc:Choice xmlns:v="urn:schemas-microsoft-com:vml" Requires="v">
                <p:oleObj name="Worksheet" r:id="rId4" imgW="5171990" imgH="3686048" progId="Excel.Sheet.8">
                  <p:embed/>
                </p:oleObj>
              </mc:Choice>
              <mc:Fallback>
                <p:oleObj name="Worksheet" r:id="rId4" imgW="5171990" imgH="3686048" progId="Excel.Sheet.8">
                  <p:embed/>
                  <p:pic>
                    <p:nvPicPr>
                      <p:cNvPr id="9218" name="Object 2">
                        <a:extLst>
                          <a:ext uri="{FF2B5EF4-FFF2-40B4-BE49-F238E27FC236}">
                            <a16:creationId xmlns:a16="http://schemas.microsoft.com/office/drawing/2014/main" id="{EA4F6E08-BA77-2844-084E-E025EFC7EB9D}"/>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50" y="762000"/>
                        <a:ext cx="9074150" cy="5792788"/>
                      </a:xfrm>
                      <a:prstGeom prst="rect">
                        <a:avLst/>
                      </a:prstGeom>
                      <a:noFill/>
                      <a:ln w="50800">
                        <a:solidFill>
                          <a:srgbClr val="005400"/>
                        </a:solidFill>
                        <a:miter lim="800000"/>
                        <a:headEnd/>
                        <a:tailEnd/>
                      </a:ln>
                      <a:effectLst/>
                    </p:spPr>
                  </p:pic>
                </p:oleObj>
              </mc:Fallback>
            </mc:AlternateContent>
          </a:graphicData>
        </a:graphic>
      </p:graphicFrame>
      <p:sp>
        <p:nvSpPr>
          <p:cNvPr id="9220" name="Line 3">
            <a:extLst>
              <a:ext uri="{FF2B5EF4-FFF2-40B4-BE49-F238E27FC236}">
                <a16:creationId xmlns:a16="http://schemas.microsoft.com/office/drawing/2014/main" id="{B74A459B-6638-442E-192C-0B0F05AB264D}"/>
              </a:ext>
            </a:extLst>
          </p:cNvPr>
          <p:cNvSpPr>
            <a:spLocks noChangeShapeType="1"/>
          </p:cNvSpPr>
          <p:nvPr/>
        </p:nvSpPr>
        <p:spPr bwMode="auto">
          <a:xfrm flipV="1">
            <a:off x="7543800" y="3428999"/>
            <a:ext cx="0" cy="682625"/>
          </a:xfrm>
          <a:prstGeom prst="line">
            <a:avLst/>
          </a:prstGeom>
          <a:noFill/>
          <a:ln w="508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Tahoma" panose="020B0604030504040204" pitchFamily="34" charset="0"/>
              <a:ea typeface="+mn-ea"/>
              <a:cs typeface="Arial" panose="020B0604020202020204" pitchFamily="34" charset="0"/>
            </a:endParaRPr>
          </a:p>
        </p:txBody>
      </p:sp>
      <p:sp>
        <p:nvSpPr>
          <p:cNvPr id="187396" name="Rectangle 4">
            <a:extLst>
              <a:ext uri="{FF2B5EF4-FFF2-40B4-BE49-F238E27FC236}">
                <a16:creationId xmlns:a16="http://schemas.microsoft.com/office/drawing/2014/main" id="{F89D27C4-6748-FA3E-16F9-A6EAE2F97A79}"/>
              </a:ext>
            </a:extLst>
          </p:cNvPr>
          <p:cNvSpPr>
            <a:spLocks noChangeArrowheads="1"/>
          </p:cNvSpPr>
          <p:nvPr/>
        </p:nvSpPr>
        <p:spPr bwMode="auto">
          <a:xfrm>
            <a:off x="1905000" y="4216854"/>
            <a:ext cx="5781675" cy="466725"/>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FC0128"/>
                </a:solidFill>
                <a:effectLst/>
                <a:uLnTx/>
                <a:uFillTx/>
                <a:latin typeface="Tahoma" panose="020B0604030504040204" pitchFamily="34" charset="0"/>
                <a:ea typeface="+mn-ea"/>
                <a:cs typeface="Arial" panose="020B0604020202020204" pitchFamily="34" charset="0"/>
              </a:rPr>
              <a:t>($12,000 ÷ $315,000) × 100% = 3.8%</a:t>
            </a:r>
          </a:p>
        </p:txBody>
      </p:sp>
      <p:sp>
        <p:nvSpPr>
          <p:cNvPr id="9222" name="Line 5">
            <a:extLst>
              <a:ext uri="{FF2B5EF4-FFF2-40B4-BE49-F238E27FC236}">
                <a16:creationId xmlns:a16="http://schemas.microsoft.com/office/drawing/2014/main" id="{62AF7B80-A1D2-8B00-5E6C-AFB1D97E71A5}"/>
              </a:ext>
            </a:extLst>
          </p:cNvPr>
          <p:cNvSpPr>
            <a:spLocks noChangeShapeType="1"/>
          </p:cNvSpPr>
          <p:nvPr/>
        </p:nvSpPr>
        <p:spPr bwMode="auto">
          <a:xfrm flipV="1">
            <a:off x="8686800" y="3428998"/>
            <a:ext cx="0" cy="1549401"/>
          </a:xfrm>
          <a:prstGeom prst="line">
            <a:avLst/>
          </a:prstGeom>
          <a:noFill/>
          <a:ln w="508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Tahoma" panose="020B0604030504040204" pitchFamily="34" charset="0"/>
              <a:ea typeface="+mn-ea"/>
              <a:cs typeface="Arial" panose="020B0604020202020204" pitchFamily="34" charset="0"/>
            </a:endParaRPr>
          </a:p>
        </p:txBody>
      </p:sp>
      <p:sp>
        <p:nvSpPr>
          <p:cNvPr id="187398" name="Rectangle 6">
            <a:extLst>
              <a:ext uri="{FF2B5EF4-FFF2-40B4-BE49-F238E27FC236}">
                <a16:creationId xmlns:a16="http://schemas.microsoft.com/office/drawing/2014/main" id="{8230ABA1-E3C6-331E-0507-E33D38C7B05A}"/>
              </a:ext>
            </a:extLst>
          </p:cNvPr>
          <p:cNvSpPr>
            <a:spLocks noChangeArrowheads="1"/>
          </p:cNvSpPr>
          <p:nvPr/>
        </p:nvSpPr>
        <p:spPr bwMode="auto">
          <a:xfrm>
            <a:off x="3090863" y="4843463"/>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Tahoma" panose="020B0604030504040204" pitchFamily="34" charset="0"/>
                <a:ea typeface="+mn-ea"/>
                <a:cs typeface="Arial" panose="020B0604020202020204" pitchFamily="34" charset="0"/>
              </a:rPr>
              <a:t>($23,500 ÷ $289,700) × 100% = 8.1%</a:t>
            </a:r>
          </a:p>
        </p:txBody>
      </p:sp>
    </p:spTree>
  </p:cSld>
  <p:clrMapOvr>
    <a:masterClrMapping/>
  </p:clrMapOvr>
  <p:transition>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C08955E-BDF8-4A44-2608-8B324A5FD3A1}"/>
              </a:ext>
            </a:extLst>
          </p:cNvPr>
          <p:cNvPicPr>
            <a:picLocks noChangeAspect="1"/>
          </p:cNvPicPr>
          <p:nvPr/>
        </p:nvPicPr>
        <p:blipFill>
          <a:blip r:embed="rId3"/>
          <a:stretch>
            <a:fillRect/>
          </a:stretch>
        </p:blipFill>
        <p:spPr>
          <a:xfrm>
            <a:off x="0" y="0"/>
            <a:ext cx="9144000" cy="6844311"/>
          </a:xfrm>
          <a:prstGeom prst="rect">
            <a:avLst/>
          </a:prstGeom>
        </p:spPr>
      </p:pic>
      <p:graphicFrame>
        <p:nvGraphicFramePr>
          <p:cNvPr id="10242" name="Object 2">
            <a:extLst>
              <a:ext uri="{FF2B5EF4-FFF2-40B4-BE49-F238E27FC236}">
                <a16:creationId xmlns:a16="http://schemas.microsoft.com/office/drawing/2014/main" id="{618DEFE3-7774-5E5E-01C7-3F8155721627}"/>
              </a:ext>
            </a:extLst>
          </p:cNvPr>
          <p:cNvGraphicFramePr>
            <a:graphicFrameLocks/>
          </p:cNvGraphicFramePr>
          <p:nvPr>
            <p:extLst>
              <p:ext uri="{D42A27DB-BD31-4B8C-83A1-F6EECF244321}">
                <p14:modId xmlns:p14="http://schemas.microsoft.com/office/powerpoint/2010/main" val="495118904"/>
              </p:ext>
            </p:extLst>
          </p:nvPr>
        </p:nvGraphicFramePr>
        <p:xfrm>
          <a:off x="25400" y="990600"/>
          <a:ext cx="9074150" cy="5334000"/>
        </p:xfrm>
        <a:graphic>
          <a:graphicData uri="http://schemas.openxmlformats.org/presentationml/2006/ole">
            <mc:AlternateContent xmlns:mc="http://schemas.openxmlformats.org/markup-compatibility/2006">
              <mc:Choice xmlns:v="urn:schemas-microsoft-com:vml" Requires="v">
                <p:oleObj name="Worksheet" r:id="rId4" imgW="5172151" imgH="3686251" progId="Excel.Sheet.8">
                  <p:embed/>
                </p:oleObj>
              </mc:Choice>
              <mc:Fallback>
                <p:oleObj name="Worksheet" r:id="rId4" imgW="5172151" imgH="3686251" progId="Excel.Sheet.8">
                  <p:embed/>
                  <p:pic>
                    <p:nvPicPr>
                      <p:cNvPr id="10242" name="Object 2">
                        <a:extLst>
                          <a:ext uri="{FF2B5EF4-FFF2-40B4-BE49-F238E27FC236}">
                            <a16:creationId xmlns:a16="http://schemas.microsoft.com/office/drawing/2014/main" id="{618DEFE3-7774-5E5E-01C7-3F815572162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00" y="990600"/>
                        <a:ext cx="9074150" cy="5334000"/>
                      </a:xfrm>
                      <a:prstGeom prst="rect">
                        <a:avLst/>
                      </a:prstGeom>
                      <a:noFill/>
                      <a:ln w="50800">
                        <a:solidFill>
                          <a:srgbClr val="005400"/>
                        </a:solidFill>
                        <a:miter lim="800000"/>
                        <a:headEnd/>
                        <a:tailEnd/>
                      </a:ln>
                      <a:effectLst/>
                    </p:spPr>
                  </p:pic>
                </p:oleObj>
              </mc:Fallback>
            </mc:AlternateContent>
          </a:graphicData>
        </a:graphic>
      </p:graphicFrame>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87E4CE-3E4D-1C26-3E78-008ADC6B5D8F}"/>
              </a:ext>
            </a:extLst>
          </p:cNvPr>
          <p:cNvPicPr>
            <a:picLocks noChangeAspect="1"/>
          </p:cNvPicPr>
          <p:nvPr/>
        </p:nvPicPr>
        <p:blipFill>
          <a:blip r:embed="rId2"/>
          <a:stretch>
            <a:fillRect/>
          </a:stretch>
        </p:blipFill>
        <p:spPr>
          <a:xfrm>
            <a:off x="0" y="0"/>
            <a:ext cx="9144000" cy="6844311"/>
          </a:xfrm>
          <a:prstGeom prst="rect">
            <a:avLst/>
          </a:prstGeom>
        </p:spPr>
      </p:pic>
      <p:sp>
        <p:nvSpPr>
          <p:cNvPr id="3" name="Slide Number Placeholder 2">
            <a:extLst>
              <a:ext uri="{FF2B5EF4-FFF2-40B4-BE49-F238E27FC236}">
                <a16:creationId xmlns:a16="http://schemas.microsoft.com/office/drawing/2014/main" id="{8031931A-A355-54C8-7DB6-3174E61340DB}"/>
              </a:ext>
            </a:extLst>
          </p:cNvPr>
          <p:cNvSpPr>
            <a:spLocks noGrp="1"/>
          </p:cNvSpPr>
          <p:nvPr>
            <p:ph type="sldNum" sz="quarter" idx="10"/>
          </p:nvPr>
        </p:nvSpPr>
        <p:spPr/>
        <p:txBody>
          <a:bodyPr/>
          <a:lstStyle/>
          <a:p>
            <a:fld id="{67B19427-F580-D146-B60E-4CADEE75497F}" type="slidenum">
              <a:rPr lang="en-US" smtClean="0"/>
              <a:pPr/>
              <a:t>14</a:t>
            </a:fld>
            <a:endParaRPr lang="en-US" dirty="0"/>
          </a:p>
        </p:txBody>
      </p:sp>
      <p:graphicFrame>
        <p:nvGraphicFramePr>
          <p:cNvPr id="6" name="Object 2">
            <a:extLst>
              <a:ext uri="{FF2B5EF4-FFF2-40B4-BE49-F238E27FC236}">
                <a16:creationId xmlns:a16="http://schemas.microsoft.com/office/drawing/2014/main" id="{1DDBF14B-9D97-97C3-B17B-4CE9757BCDB4}"/>
              </a:ext>
            </a:extLst>
          </p:cNvPr>
          <p:cNvGraphicFramePr>
            <a:graphicFrameLocks/>
          </p:cNvGraphicFramePr>
          <p:nvPr>
            <p:extLst>
              <p:ext uri="{D42A27DB-BD31-4B8C-83A1-F6EECF244321}">
                <p14:modId xmlns:p14="http://schemas.microsoft.com/office/powerpoint/2010/main" val="3986833869"/>
              </p:ext>
            </p:extLst>
          </p:nvPr>
        </p:nvGraphicFramePr>
        <p:xfrm>
          <a:off x="152400" y="914400"/>
          <a:ext cx="8839200" cy="5441950"/>
        </p:xfrm>
        <a:graphic>
          <a:graphicData uri="http://schemas.openxmlformats.org/presentationml/2006/ole">
            <mc:AlternateContent xmlns:mc="http://schemas.openxmlformats.org/markup-compatibility/2006">
              <mc:Choice xmlns:v="urn:schemas-microsoft-com:vml" Requires="v">
                <p:oleObj name="Worksheet" r:id="rId3" imgW="5781590" imgH="4476631" progId="Excel.Sheet.8">
                  <p:embed/>
                </p:oleObj>
              </mc:Choice>
              <mc:Fallback>
                <p:oleObj name="Worksheet" r:id="rId3" imgW="5781590" imgH="4476631" progId="Excel.Sheet.8">
                  <p:embed/>
                  <p:pic>
                    <p:nvPicPr>
                      <p:cNvPr id="11266" name="Object 2">
                        <a:extLst>
                          <a:ext uri="{FF2B5EF4-FFF2-40B4-BE49-F238E27FC236}">
                            <a16:creationId xmlns:a16="http://schemas.microsoft.com/office/drawing/2014/main" id="{353DB4D9-F1B6-51C5-9CE8-1CE897D6CCD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914400"/>
                        <a:ext cx="8839200" cy="5441950"/>
                      </a:xfrm>
                      <a:prstGeom prst="rect">
                        <a:avLst/>
                      </a:prstGeom>
                      <a:noFill/>
                      <a:ln w="50800">
                        <a:solidFill>
                          <a:srgbClr val="005400"/>
                        </a:solidFill>
                        <a:miter lim="800000"/>
                        <a:headEnd/>
                        <a:tailEnd/>
                      </a:ln>
                      <a:effectLst/>
                    </p:spPr>
                  </p:pic>
                </p:oleObj>
              </mc:Fallback>
            </mc:AlternateContent>
          </a:graphicData>
        </a:graphic>
      </p:graphicFrame>
      <p:sp>
        <p:nvSpPr>
          <p:cNvPr id="4" name="TextBox 3">
            <a:extLst>
              <a:ext uri="{FF2B5EF4-FFF2-40B4-BE49-F238E27FC236}">
                <a16:creationId xmlns:a16="http://schemas.microsoft.com/office/drawing/2014/main" id="{08176645-31CB-138B-F2E5-4CFCF28747E3}"/>
              </a:ext>
            </a:extLst>
          </p:cNvPr>
          <p:cNvSpPr txBox="1"/>
          <p:nvPr/>
        </p:nvSpPr>
        <p:spPr>
          <a:xfrm>
            <a:off x="0" y="6477000"/>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4214794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6381476-C9C3-D25A-36FE-D4E3C7DE952A}"/>
              </a:ext>
            </a:extLst>
          </p:cNvPr>
          <p:cNvPicPr>
            <a:picLocks noChangeAspect="1"/>
          </p:cNvPicPr>
          <p:nvPr/>
        </p:nvPicPr>
        <p:blipFill>
          <a:blip r:embed="rId3"/>
          <a:stretch>
            <a:fillRect/>
          </a:stretch>
        </p:blipFill>
        <p:spPr>
          <a:xfrm>
            <a:off x="0" y="0"/>
            <a:ext cx="9144000" cy="6844311"/>
          </a:xfrm>
          <a:prstGeom prst="rect">
            <a:avLst/>
          </a:prstGeom>
        </p:spPr>
      </p:pic>
      <p:graphicFrame>
        <p:nvGraphicFramePr>
          <p:cNvPr id="12290" name="Object 2">
            <a:extLst>
              <a:ext uri="{FF2B5EF4-FFF2-40B4-BE49-F238E27FC236}">
                <a16:creationId xmlns:a16="http://schemas.microsoft.com/office/drawing/2014/main" id="{5207B779-204F-9668-7F39-FA6F1E031B23}"/>
              </a:ext>
            </a:extLst>
          </p:cNvPr>
          <p:cNvGraphicFramePr>
            <a:graphicFrameLocks/>
          </p:cNvGraphicFramePr>
          <p:nvPr>
            <p:extLst>
              <p:ext uri="{D42A27DB-BD31-4B8C-83A1-F6EECF244321}">
                <p14:modId xmlns:p14="http://schemas.microsoft.com/office/powerpoint/2010/main" val="455608290"/>
              </p:ext>
            </p:extLst>
          </p:nvPr>
        </p:nvGraphicFramePr>
        <p:xfrm>
          <a:off x="101600" y="990600"/>
          <a:ext cx="8948738" cy="5257800"/>
        </p:xfrm>
        <a:graphic>
          <a:graphicData uri="http://schemas.openxmlformats.org/presentationml/2006/ole">
            <mc:AlternateContent xmlns:mc="http://schemas.openxmlformats.org/markup-compatibility/2006">
              <mc:Choice xmlns:v="urn:schemas-microsoft-com:vml" Requires="v">
                <p:oleObj name="Worksheet" r:id="rId4" imgW="4467149" imgH="3305116" progId="Excel.Sheet.8">
                  <p:embed/>
                </p:oleObj>
              </mc:Choice>
              <mc:Fallback>
                <p:oleObj name="Worksheet" r:id="rId4" imgW="4467149" imgH="3305116" progId="Excel.Sheet.8">
                  <p:embed/>
                  <p:pic>
                    <p:nvPicPr>
                      <p:cNvPr id="12290" name="Object 2">
                        <a:extLst>
                          <a:ext uri="{FF2B5EF4-FFF2-40B4-BE49-F238E27FC236}">
                            <a16:creationId xmlns:a16="http://schemas.microsoft.com/office/drawing/2014/main" id="{5207B779-204F-9668-7F39-FA6F1E031B23}"/>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600" y="990600"/>
                        <a:ext cx="8948738" cy="5257800"/>
                      </a:xfrm>
                      <a:prstGeom prst="rect">
                        <a:avLst/>
                      </a:prstGeom>
                      <a:noFill/>
                      <a:ln w="50800">
                        <a:solidFill>
                          <a:srgbClr val="005400"/>
                        </a:solidFill>
                        <a:miter lim="800000"/>
                        <a:headEnd/>
                        <a:tailEnd/>
                      </a:ln>
                      <a:effectLst/>
                    </p:spPr>
                  </p:pic>
                </p:oleObj>
              </mc:Fallback>
            </mc:AlternateContent>
          </a:graphicData>
        </a:graphic>
      </p:graphicFrame>
    </p:spTree>
  </p:cSld>
  <p:clrMapOvr>
    <a:masterClrMapping/>
  </p:clrMapOvr>
  <p:transition>
    <p:blinds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3F288F-F3DC-E4F3-E767-FB0F09E45758}"/>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16</a:t>
            </a:fld>
            <a:endParaRPr lang="en-US" dirty="0"/>
          </a:p>
        </p:txBody>
      </p:sp>
      <p:sp>
        <p:nvSpPr>
          <p:cNvPr id="9" name="Title "/>
          <p:cNvSpPr>
            <a:spLocks noGrp="1"/>
          </p:cNvSpPr>
          <p:nvPr>
            <p:ph type="title"/>
          </p:nvPr>
        </p:nvSpPr>
        <p:spPr>
          <a:xfrm>
            <a:off x="309562" y="762000"/>
            <a:ext cx="8682038" cy="577081"/>
          </a:xfrm>
          <a:prstGeom prst="rect">
            <a:avLst/>
          </a:prstGeom>
        </p:spPr>
        <p:txBody>
          <a:bodyPr wrap="square">
            <a:spAutoFit/>
          </a:bodyPr>
          <a:lstStyle/>
          <a:p>
            <a:r>
              <a:rPr lang="en-US" sz="35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3" name="Rectangle 4"/>
          <p:cNvSpPr>
            <a:spLocks noChangeArrowheads="1"/>
          </p:cNvSpPr>
          <p:nvPr/>
        </p:nvSpPr>
        <p:spPr bwMode="auto">
          <a:xfrm>
            <a:off x="533400" y="1295400"/>
            <a:ext cx="7924800" cy="957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eaLnBrk="1" fontAlgn="auto" latinLnBrk="0" hangingPunct="1">
              <a:lnSpc>
                <a:spcPct val="125000"/>
              </a:lnSpc>
              <a:spcBef>
                <a:spcPct val="70000"/>
              </a:spcBef>
              <a:spcAft>
                <a:spcPts val="0"/>
              </a:spcAft>
              <a:buClrTx/>
              <a:buSzTx/>
              <a:buFontTx/>
              <a:buNone/>
              <a:tabLst/>
              <a:defRPr/>
            </a:pPr>
            <a:r>
              <a:rPr kumimoji="0" lang="en-US" sz="23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Ratio analysis </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expresses the relationship among selected items of financial statement data.</a:t>
            </a:r>
          </a:p>
        </p:txBody>
      </p:sp>
      <p:sp>
        <p:nvSpPr>
          <p:cNvPr id="14" name="AutoShape 5"/>
          <p:cNvSpPr>
            <a:spLocks noChangeArrowheads="1"/>
          </p:cNvSpPr>
          <p:nvPr/>
        </p:nvSpPr>
        <p:spPr bwMode="auto">
          <a:xfrm>
            <a:off x="762000" y="2888772"/>
            <a:ext cx="23622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a:t>
            </a:r>
          </a:p>
        </p:txBody>
      </p:sp>
      <p:sp>
        <p:nvSpPr>
          <p:cNvPr id="15" name="AutoShape 6"/>
          <p:cNvSpPr>
            <a:spLocks noChangeArrowheads="1"/>
          </p:cNvSpPr>
          <p:nvPr/>
        </p:nvSpPr>
        <p:spPr bwMode="auto">
          <a:xfrm>
            <a:off x="3429000" y="2888772"/>
            <a:ext cx="23622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a:t>
            </a:r>
          </a:p>
        </p:txBody>
      </p:sp>
      <p:sp>
        <p:nvSpPr>
          <p:cNvPr id="16" name="AutoShape 7"/>
          <p:cNvSpPr>
            <a:spLocks noChangeArrowheads="1"/>
          </p:cNvSpPr>
          <p:nvPr/>
        </p:nvSpPr>
        <p:spPr bwMode="auto">
          <a:xfrm>
            <a:off x="6096000" y="2888772"/>
            <a:ext cx="2362200" cy="762000"/>
          </a:xfrm>
          <a:prstGeom prst="bevel">
            <a:avLst>
              <a:gd name="adj" fmla="val 12500"/>
            </a:avLst>
          </a:prstGeom>
          <a:solidFill>
            <a:srgbClr val="CF0E3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Solvency</a:t>
            </a:r>
          </a:p>
        </p:txBody>
      </p:sp>
      <p:sp>
        <p:nvSpPr>
          <p:cNvPr id="17" name="Rectangle 8"/>
          <p:cNvSpPr>
            <a:spLocks noChangeArrowheads="1"/>
          </p:cNvSpPr>
          <p:nvPr/>
        </p:nvSpPr>
        <p:spPr bwMode="auto">
          <a:xfrm>
            <a:off x="693760" y="3787297"/>
            <a:ext cx="251460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 r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en-US" altLang="en-US" sz="2000" dirty="0">
                <a:latin typeface="Liberation Sans" panose="020B0604020202020204" pitchFamily="34" charset="0"/>
              </a:rPr>
              <a:t>Measures short-term ability of the company to pay its maturing obligations and to meet unexpected needs for cash.</a:t>
            </a:r>
          </a:p>
        </p:txBody>
      </p:sp>
      <p:sp>
        <p:nvSpPr>
          <p:cNvPr id="18" name="Rectangle 9"/>
          <p:cNvSpPr>
            <a:spLocks noChangeArrowheads="1"/>
          </p:cNvSpPr>
          <p:nvPr/>
        </p:nvSpPr>
        <p:spPr bwMode="auto">
          <a:xfrm>
            <a:off x="2279650" y="2237566"/>
            <a:ext cx="4584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Liberation Sans" panose="020B0604020202020204" pitchFamily="34" charset="0"/>
              </a:rPr>
              <a:t>Financial Ratio Classifications</a:t>
            </a:r>
          </a:p>
        </p:txBody>
      </p:sp>
      <p:sp>
        <p:nvSpPr>
          <p:cNvPr id="19" name="Rectangle 10"/>
          <p:cNvSpPr>
            <a:spLocks noChangeArrowheads="1"/>
          </p:cNvSpPr>
          <p:nvPr/>
        </p:nvSpPr>
        <p:spPr bwMode="auto">
          <a:xfrm>
            <a:off x="3429000" y="3803172"/>
            <a:ext cx="2362200"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en-US" altLang="en-US" sz="2000" dirty="0">
                <a:latin typeface="Liberation Sans" panose="020B0604020202020204" pitchFamily="34" charset="0"/>
              </a:rPr>
              <a:t>Measures the income or operating success of a company for a given period of time.</a:t>
            </a:r>
          </a:p>
        </p:txBody>
      </p:sp>
      <p:sp>
        <p:nvSpPr>
          <p:cNvPr id="20" name="Rectangle 11"/>
          <p:cNvSpPr>
            <a:spLocks noChangeArrowheads="1"/>
          </p:cNvSpPr>
          <p:nvPr/>
        </p:nvSpPr>
        <p:spPr bwMode="auto">
          <a:xfrm>
            <a:off x="6096000" y="3803172"/>
            <a:ext cx="236220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en-US" altLang="en-US" sz="2000" dirty="0">
                <a:latin typeface="Liberation Sans" panose="020B0604020202020204" pitchFamily="34" charset="0"/>
              </a:rPr>
              <a:t>Measures the ability of the company to survive over a long period of time.</a:t>
            </a:r>
          </a:p>
        </p:txBody>
      </p:sp>
      <p:sp>
        <p:nvSpPr>
          <p:cNvPr id="5" name="TextBox 4">
            <a:extLst>
              <a:ext uri="{FF2B5EF4-FFF2-40B4-BE49-F238E27FC236}">
                <a16:creationId xmlns:a16="http://schemas.microsoft.com/office/drawing/2014/main" id="{556152F9-9B65-7108-9FCC-73879EB177AF}"/>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071729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DCCBB8-9BA4-A4D4-56D7-F5B0437C0089}"/>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17</a:t>
            </a:fld>
            <a:endParaRPr lang="en-US" dirty="0"/>
          </a:p>
        </p:txBody>
      </p:sp>
      <p:sp>
        <p:nvSpPr>
          <p:cNvPr id="8" name="Title "/>
          <p:cNvSpPr>
            <a:spLocks noGrp="1"/>
          </p:cNvSpPr>
          <p:nvPr>
            <p:ph type="title"/>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9" name="AutoShape 1033"/>
          <p:cNvSpPr>
            <a:spLocks noChangeArrowheads="1"/>
          </p:cNvSpPr>
          <p:nvPr/>
        </p:nvSpPr>
        <p:spPr bwMode="auto">
          <a:xfrm>
            <a:off x="609600" y="13716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1" name="Rectangle 1034"/>
          <p:cNvSpPr>
            <a:spLocks noChangeArrowheads="1"/>
          </p:cNvSpPr>
          <p:nvPr/>
        </p:nvSpPr>
        <p:spPr bwMode="auto">
          <a:xfrm>
            <a:off x="533400" y="2362200"/>
            <a:ext cx="8153400" cy="2977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25000"/>
              </a:lnSpc>
              <a:spcBef>
                <a:spcPts val="1200"/>
              </a:spcBef>
              <a:spcAft>
                <a:spcPts val="0"/>
              </a:spcAft>
              <a:buClrTx/>
              <a:buSzTx/>
              <a:buFontTx/>
              <a:buNone/>
              <a:tabLst/>
              <a:defRPr/>
            </a:pPr>
            <a:r>
              <a:rPr kumimoji="0" lang="en-US" sz="2300" b="0" i="0" u="none" strike="noStrike" kern="0" cap="none" spc="0" normalizeH="0" baseline="0" noProof="0" dirty="0">
                <a:ln>
                  <a:noFill/>
                </a:ln>
                <a:solidFill>
                  <a:srgbClr val="000000"/>
                </a:solidFill>
                <a:effectLst/>
                <a:uLnTx/>
                <a:uFillTx/>
                <a:latin typeface="Liberation Sans" panose="020B0604020202020204" pitchFamily="34" charset="0"/>
              </a:rPr>
              <a:t>Measure the short-term ability of the company to pay its maturing obligations and to meet unexpected needs for cash. </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Short-term creditors such as bankers and suppliers are particularly interested in assessing liquidity. </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Ratios include the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current ratio</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the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acid-test</a:t>
            </a:r>
            <a:r>
              <a:rPr kumimoji="0" lang="en-US" sz="2200" b="1" i="0" u="none" strike="noStrike" kern="0" cap="none" spc="0" normalizeH="0" baseline="0" noProof="0" dirty="0">
                <a:ln>
                  <a:noFill/>
                </a:ln>
                <a:solidFill>
                  <a:srgbClr val="0000FF">
                    <a:lumMod val="50000"/>
                  </a:srgbClr>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ratio</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accounts</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receivable</a:t>
            </a:r>
            <a:r>
              <a:rPr kumimoji="0" lang="en-US" sz="2200" b="1" i="0" u="none" strike="noStrike" kern="0" cap="none" spc="0" normalizeH="0" baseline="0" noProof="0" dirty="0">
                <a:ln>
                  <a:noFill/>
                </a:ln>
                <a:solidFill>
                  <a:srgbClr val="0000FF">
                    <a:lumMod val="50000"/>
                  </a:srgbClr>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turnover</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and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inventory</a:t>
            </a:r>
            <a:r>
              <a:rPr kumimoji="0" lang="en-US" sz="2200" b="1" i="0" u="none" strike="noStrike" kern="0" cap="none" spc="0" normalizeH="0" baseline="0" noProof="0" dirty="0">
                <a:ln>
                  <a:noFill/>
                </a:ln>
                <a:solidFill>
                  <a:srgbClr val="0000FF">
                    <a:lumMod val="50000"/>
                  </a:srgbClr>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turnover</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a:t>
            </a:r>
          </a:p>
        </p:txBody>
      </p:sp>
      <p:sp>
        <p:nvSpPr>
          <p:cNvPr id="5" name="TextBox 4">
            <a:extLst>
              <a:ext uri="{FF2B5EF4-FFF2-40B4-BE49-F238E27FC236}">
                <a16:creationId xmlns:a16="http://schemas.microsoft.com/office/drawing/2014/main" id="{39FF720B-C915-6274-E8A6-B3CF925F9E39}"/>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1281697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7E68E54-4D82-79F5-9AF1-A2DD5052E457}"/>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18</a:t>
            </a:fld>
            <a:endParaRPr lang="en-US" dirty="0"/>
          </a:p>
        </p:txBody>
      </p:sp>
      <p:pic>
        <p:nvPicPr>
          <p:cNvPr id="11"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914545" y="1617360"/>
            <a:ext cx="3547341" cy="3259440"/>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466937" y="1556110"/>
            <a:ext cx="3677227" cy="28463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16"/>
          <p:cNvSpPr>
            <a:spLocks noChangeArrowheads="1"/>
          </p:cNvSpPr>
          <p:nvPr/>
        </p:nvSpPr>
        <p:spPr bwMode="auto">
          <a:xfrm>
            <a:off x="4466937" y="925656"/>
            <a:ext cx="3677227" cy="674544"/>
          </a:xfrm>
          <a:prstGeom prst="rect">
            <a:avLst/>
          </a:prstGeom>
          <a:solidFill>
            <a:srgbClr val="0000FF">
              <a:lumMod val="75000"/>
            </a:srgbClr>
          </a:solidFill>
          <a:ln>
            <a:solidFill>
              <a:srgbClr val="000000"/>
            </a:solidFill>
          </a:ln>
          <a:effectLst/>
        </p:spPr>
        <p:txBody>
          <a:bodyPr wrap="square"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4" name="Picture 30"/>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131899" y="5620098"/>
            <a:ext cx="2540477" cy="704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bwMode="auto">
          <a:xfrm>
            <a:off x="3043077" y="5543563"/>
            <a:ext cx="1452723" cy="342309"/>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6" name="Rectangle 15"/>
          <p:cNvSpPr/>
          <p:nvPr/>
        </p:nvSpPr>
        <p:spPr bwMode="auto">
          <a:xfrm>
            <a:off x="3043077" y="5982291"/>
            <a:ext cx="1452723" cy="342309"/>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7" name="Rectangle 16"/>
          <p:cNvSpPr/>
          <p:nvPr/>
        </p:nvSpPr>
        <p:spPr bwMode="auto">
          <a:xfrm>
            <a:off x="4953000" y="5755279"/>
            <a:ext cx="1066800" cy="342308"/>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pic>
        <p:nvPicPr>
          <p:cNvPr id="18" name="Picture 13"/>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900545" y="4382656"/>
            <a:ext cx="7243619" cy="117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6"/>
          <p:cNvSpPr>
            <a:spLocks noChangeArrowheads="1"/>
          </p:cNvSpPr>
          <p:nvPr/>
        </p:nvSpPr>
        <p:spPr bwMode="auto">
          <a:xfrm>
            <a:off x="905309" y="925366"/>
            <a:ext cx="3556577" cy="674834"/>
          </a:xfrm>
          <a:prstGeom prst="rect">
            <a:avLst/>
          </a:prstGeom>
          <a:solidFill>
            <a:srgbClr val="0000FF">
              <a:lumMod val="75000"/>
            </a:srgbClr>
          </a:solidFill>
          <a:ln>
            <a:solidFill>
              <a:srgbClr val="000000"/>
            </a:solidFill>
          </a:ln>
          <a:effectLst/>
        </p:spPr>
        <p:txBody>
          <a:bodyPr wrap="square"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1747879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17"/>
                                        </p:tgtEl>
                                      </p:cBhvr>
                                    </p:animEffect>
                                    <p:set>
                                      <p:cBhvr>
                                        <p:cTn id="21"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D0A5BD-ED90-918E-461B-487930ABB21F}"/>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19</a:t>
            </a:fld>
            <a:endParaRPr lang="en-US" dirty="0"/>
          </a:p>
        </p:txBody>
      </p:sp>
      <p:sp>
        <p:nvSpPr>
          <p:cNvPr id="8" name="Title "/>
          <p:cNvSpPr>
            <a:spLocks noGrp="1"/>
          </p:cNvSpPr>
          <p:nvPr>
            <p:ph type="title"/>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680" y="2514406"/>
            <a:ext cx="7360920" cy="2715404"/>
          </a:xfrm>
          <a:prstGeom prst="rect">
            <a:avLst/>
          </a:prstGeom>
        </p:spPr>
      </p:pic>
      <p:sp>
        <p:nvSpPr>
          <p:cNvPr id="11" name="Rectangle 6"/>
          <p:cNvSpPr>
            <a:spLocks noChangeArrowheads="1"/>
          </p:cNvSpPr>
          <p:nvPr/>
        </p:nvSpPr>
        <p:spPr bwMode="auto">
          <a:xfrm>
            <a:off x="533400" y="5386626"/>
            <a:ext cx="81534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Ratio of 2.96:1 means that for every euro of current liabilities, Quality has </a:t>
            </a:r>
            <a:r>
              <a:rPr lang="en-US" altLang="en-US" sz="2000" dirty="0">
                <a:latin typeface="DokChampa"/>
                <a:cs typeface="DokChampa"/>
              </a:rPr>
              <a:t>€</a:t>
            </a:r>
            <a:r>
              <a:rPr lang="en-US" altLang="en-US" sz="2000" dirty="0">
                <a:latin typeface="Liberation Sans" panose="020B0604020202020204" pitchFamily="34" charset="0"/>
              </a:rPr>
              <a:t>2.96 of current assets.</a:t>
            </a:r>
          </a:p>
        </p:txBody>
      </p:sp>
      <p:sp>
        <p:nvSpPr>
          <p:cNvPr id="12" name="AutoShape 15"/>
          <p:cNvSpPr>
            <a:spLocks noChangeArrowheads="1"/>
          </p:cNvSpPr>
          <p:nvPr/>
        </p:nvSpPr>
        <p:spPr bwMode="auto">
          <a:xfrm>
            <a:off x="5181600" y="9906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3" name="Rectangle 3"/>
          <p:cNvSpPr>
            <a:spLocks noChangeArrowheads="1"/>
          </p:cNvSpPr>
          <p:nvPr/>
        </p:nvSpPr>
        <p:spPr bwMode="auto">
          <a:xfrm>
            <a:off x="533400" y="1813163"/>
            <a:ext cx="8229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 CURRENT RATIO</a:t>
            </a:r>
          </a:p>
        </p:txBody>
      </p:sp>
    </p:spTree>
    <p:extLst>
      <p:ext uri="{BB962C8B-B14F-4D97-AF65-F5344CB8AC3E}">
        <p14:creationId xmlns:p14="http://schemas.microsoft.com/office/powerpoint/2010/main" val="2347098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2C803F-2800-47F0-9D6F-82C341D17862}"/>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20</a:t>
            </a:fld>
            <a:endParaRPr lang="en-US" dirty="0"/>
          </a:p>
        </p:txBody>
      </p:sp>
      <p:sp>
        <p:nvSpPr>
          <p:cNvPr id="16" name="Title 2"/>
          <p:cNvSpPr>
            <a:spLocks noGrp="1"/>
          </p:cNvSpPr>
          <p:nvPr>
            <p:ph type="title"/>
          </p:nvPr>
        </p:nvSpPr>
        <p:spPr/>
        <p:txBody>
          <a:bodyPr>
            <a:spAutoFit/>
          </a:bodyPr>
          <a:lstStyle/>
          <a:p>
            <a:r>
              <a:rPr lang="en-US" b="1" dirty="0">
                <a:ea typeface="Source Sans Pro" charset="0"/>
              </a:rPr>
              <a:t>Ratio Analysis</a:t>
            </a:r>
          </a:p>
        </p:txBody>
      </p:sp>
      <p:sp>
        <p:nvSpPr>
          <p:cNvPr id="18" name="Rectangle 3"/>
          <p:cNvSpPr>
            <a:spLocks noChangeArrowheads="1"/>
          </p:cNvSpPr>
          <p:nvPr/>
        </p:nvSpPr>
        <p:spPr bwMode="auto">
          <a:xfrm>
            <a:off x="533400" y="1951165"/>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2. ACID-TEST RATIO</a:t>
            </a:r>
          </a:p>
        </p:txBody>
      </p:sp>
      <p:sp>
        <p:nvSpPr>
          <p:cNvPr id="19" name="AutoShape 20"/>
          <p:cNvSpPr>
            <a:spLocks noChangeArrowheads="1"/>
          </p:cNvSpPr>
          <p:nvPr/>
        </p:nvSpPr>
        <p:spPr bwMode="auto">
          <a:xfrm>
            <a:off x="5181600" y="11430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0" y="2763964"/>
            <a:ext cx="8001000" cy="3332036"/>
          </a:xfrm>
          <a:prstGeom prst="rect">
            <a:avLst/>
          </a:prstGeom>
        </p:spPr>
      </p:pic>
    </p:spTree>
    <p:extLst>
      <p:ext uri="{BB962C8B-B14F-4D97-AF65-F5344CB8AC3E}">
        <p14:creationId xmlns:p14="http://schemas.microsoft.com/office/powerpoint/2010/main" val="1536004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C634458-0798-54BC-8650-56C27CF434FF}"/>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21</a:t>
            </a:fld>
            <a:endParaRPr lang="en-US" dirty="0"/>
          </a:p>
        </p:txBody>
      </p:sp>
      <p:sp>
        <p:nvSpPr>
          <p:cNvPr id="7" name="Text Box 21"/>
          <p:cNvSpPr txBox="1">
            <a:spLocks noChangeArrowheads="1"/>
          </p:cNvSpPr>
          <p:nvPr/>
        </p:nvSpPr>
        <p:spPr bwMode="auto">
          <a:xfrm>
            <a:off x="6781800" y="1687094"/>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9"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39468" y="5085931"/>
            <a:ext cx="7256536" cy="1238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bwMode="auto">
          <a:xfrm>
            <a:off x="1295400" y="5163719"/>
            <a:ext cx="1524000" cy="455612"/>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2" name="Rectangle 11"/>
          <p:cNvSpPr/>
          <p:nvPr/>
        </p:nvSpPr>
        <p:spPr bwMode="auto">
          <a:xfrm>
            <a:off x="3200400" y="5163719"/>
            <a:ext cx="1371600" cy="455612"/>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4" name="Rectangle 13"/>
          <p:cNvSpPr/>
          <p:nvPr/>
        </p:nvSpPr>
        <p:spPr bwMode="auto">
          <a:xfrm>
            <a:off x="4953000" y="5163719"/>
            <a:ext cx="1600200" cy="455612"/>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5" name="Rectangle 14"/>
          <p:cNvSpPr/>
          <p:nvPr/>
        </p:nvSpPr>
        <p:spPr bwMode="auto">
          <a:xfrm>
            <a:off x="3352800" y="5714003"/>
            <a:ext cx="1600200" cy="455613"/>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6" name="Rectangle 15"/>
          <p:cNvSpPr/>
          <p:nvPr/>
        </p:nvSpPr>
        <p:spPr bwMode="auto">
          <a:xfrm>
            <a:off x="7162800" y="5390731"/>
            <a:ext cx="1295400" cy="455613"/>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pic>
        <p:nvPicPr>
          <p:cNvPr id="17" name="Picture 5"/>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54550" y="1164416"/>
            <a:ext cx="4184650" cy="1749815"/>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645025" y="514436"/>
            <a:ext cx="4194175" cy="674662"/>
          </a:xfrm>
          <a:prstGeom prst="rect">
            <a:avLst/>
          </a:prstGeom>
          <a:solidFill>
            <a:srgbClr val="0000FF">
              <a:lumMod val="75000"/>
            </a:srgbClr>
          </a:solidFill>
          <a:ln>
            <a:solidFill>
              <a:srgbClr val="000000"/>
            </a:solidFill>
          </a:ln>
          <a:effectLst/>
        </p:spPr>
        <p:txBody>
          <a:bodyPr wrap="square"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Left Brace 2"/>
          <p:cNvSpPr>
            <a:spLocks/>
          </p:cNvSpPr>
          <p:nvPr/>
        </p:nvSpPr>
        <p:spPr bwMode="auto">
          <a:xfrm>
            <a:off x="4419600" y="1580731"/>
            <a:ext cx="212725" cy="381000"/>
          </a:xfrm>
          <a:prstGeom prst="leftBrace">
            <a:avLst>
              <a:gd name="adj1" fmla="val 8325"/>
              <a:gd name="adj2" fmla="val 50000"/>
            </a:avLst>
          </a:prstGeom>
          <a:noFill/>
          <a:ln w="28575" cap="sq" algn="ctr">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solidFill>
                <a:srgbClr val="800000"/>
              </a:solidFill>
              <a:latin typeface="Liberation Sans" panose="020B0604020202020204" pitchFamily="34" charset="0"/>
            </a:endParaRPr>
          </a:p>
        </p:txBody>
      </p:sp>
      <p:pic>
        <p:nvPicPr>
          <p:cNvPr id="20" name="Picture 28"/>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53232" y="1447800"/>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49263" y="4044950"/>
            <a:ext cx="8243887" cy="98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ectangle 16"/>
          <p:cNvSpPr>
            <a:spLocks noChangeArrowheads="1"/>
          </p:cNvSpPr>
          <p:nvPr/>
        </p:nvSpPr>
        <p:spPr bwMode="auto">
          <a:xfrm>
            <a:off x="449264" y="762000"/>
            <a:ext cx="3910012" cy="674662"/>
          </a:xfrm>
          <a:prstGeom prst="rect">
            <a:avLst/>
          </a:prstGeom>
          <a:solidFill>
            <a:srgbClr val="0000FF">
              <a:lumMod val="75000"/>
            </a:srgbClr>
          </a:solidFill>
          <a:ln>
            <a:solidFill>
              <a:srgbClr val="000000"/>
            </a:solidFill>
          </a:ln>
          <a:effectLst/>
        </p:spPr>
        <p:txBody>
          <a:bodyPr wrap="square"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3961581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2"/>
                                        </p:tgtEl>
                                      </p:cBhvr>
                                    </p:animEffect>
                                    <p:set>
                                      <p:cBhvr>
                                        <p:cTn id="17" dur="1" fill="hold">
                                          <p:stCondLst>
                                            <p:cond delay="499"/>
                                          </p:stCondLst>
                                        </p:cTn>
                                        <p:tgtEl>
                                          <p:spTgt spid="1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15"/>
                                        </p:tgtEl>
                                      </p:cBhvr>
                                    </p:animEffect>
                                    <p:set>
                                      <p:cBhvr>
                                        <p:cTn id="27" dur="1" fill="hold">
                                          <p:stCondLst>
                                            <p:cond delay="499"/>
                                          </p:stCondLst>
                                        </p:cTn>
                                        <p:tgtEl>
                                          <p:spTgt spid="15"/>
                                        </p:tgtEl>
                                        <p:attrNameLst>
                                          <p:attrName>style.visibility</p:attrName>
                                        </p:attrNameLst>
                                      </p:cBhvr>
                                      <p:to>
                                        <p:strVal val="hidden"/>
                                      </p:to>
                                    </p:set>
                                  </p:childTnLst>
                                </p:cTn>
                              </p:par>
                            </p:childTnLst>
                          </p:cTn>
                        </p:par>
                        <p:par>
                          <p:cTn id="28" fill="hold">
                            <p:stCondLst>
                              <p:cond delay="500"/>
                            </p:stCondLst>
                            <p:childTnLst>
                              <p:par>
                                <p:cTn id="29" presetID="22" presetClass="exit" presetSubtype="8" fill="hold" grpId="0" nodeType="afterEffect">
                                  <p:stCondLst>
                                    <p:cond delay="0"/>
                                  </p:stCondLst>
                                  <p:childTnLst>
                                    <p:animEffect transition="out" filter="wipe(left)">
                                      <p:cBhvr>
                                        <p:cTn id="30" dur="500"/>
                                        <p:tgtEl>
                                          <p:spTgt spid="16"/>
                                        </p:tgtEl>
                                      </p:cBhvr>
                                    </p:animEffect>
                                    <p:set>
                                      <p:cBhvr>
                                        <p:cTn id="31"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98A443-FFF2-BEB0-4FFA-189F477FAA38}"/>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22</a:t>
            </a:fld>
            <a:endParaRPr lang="en-US" dirty="0"/>
          </a:p>
        </p:txBody>
      </p:sp>
      <p:sp>
        <p:nvSpPr>
          <p:cNvPr id="13" name="Title "/>
          <p:cNvSpPr>
            <a:spLocks noGrp="1"/>
          </p:cNvSpPr>
          <p:nvPr>
            <p:ph type="title"/>
          </p:nvPr>
        </p:nvSpPr>
        <p:spPr>
          <a:xfrm>
            <a:off x="309562" y="762000"/>
            <a:ext cx="84534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9" name="Rectangle 3"/>
          <p:cNvSpPr>
            <a:spLocks noChangeArrowheads="1"/>
          </p:cNvSpPr>
          <p:nvPr/>
        </p:nvSpPr>
        <p:spPr bwMode="auto">
          <a:xfrm>
            <a:off x="533400" y="1764496"/>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2. ACID-TEST RATIO</a:t>
            </a:r>
          </a:p>
        </p:txBody>
      </p:sp>
      <p:sp>
        <p:nvSpPr>
          <p:cNvPr id="11" name="AutoShape 8"/>
          <p:cNvSpPr>
            <a:spLocks noChangeArrowheads="1"/>
          </p:cNvSpPr>
          <p:nvPr/>
        </p:nvSpPr>
        <p:spPr bwMode="auto">
          <a:xfrm>
            <a:off x="5257800" y="10668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2" name="Rectangle 17"/>
          <p:cNvSpPr>
            <a:spLocks noChangeArrowheads="1"/>
          </p:cNvSpPr>
          <p:nvPr/>
        </p:nvSpPr>
        <p:spPr bwMode="auto">
          <a:xfrm>
            <a:off x="609600" y="5771346"/>
            <a:ext cx="7620000" cy="477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Acid-test ratio measures immediate liquidity. </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250" y="2521733"/>
            <a:ext cx="8229600" cy="3057011"/>
          </a:xfrm>
          <a:prstGeom prst="rect">
            <a:avLst/>
          </a:prstGeom>
        </p:spPr>
      </p:pic>
    </p:spTree>
    <p:extLst>
      <p:ext uri="{BB962C8B-B14F-4D97-AF65-F5344CB8AC3E}">
        <p14:creationId xmlns:p14="http://schemas.microsoft.com/office/powerpoint/2010/main" val="39869598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26566FC-C453-1669-021A-884722A55F90}"/>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23</a:t>
            </a:fld>
            <a:endParaRPr lang="en-US" dirty="0"/>
          </a:p>
        </p:txBody>
      </p:sp>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531729" y="4953000"/>
            <a:ext cx="4363720" cy="1269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bwMode="auto">
          <a:xfrm>
            <a:off x="2895600" y="4878387"/>
            <a:ext cx="1933575" cy="455613"/>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1" name="Rectangle 10"/>
          <p:cNvSpPr/>
          <p:nvPr/>
        </p:nvSpPr>
        <p:spPr bwMode="auto">
          <a:xfrm>
            <a:off x="2694709" y="5403811"/>
            <a:ext cx="1115292" cy="311189"/>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2" name="Rectangle 11"/>
          <p:cNvSpPr/>
          <p:nvPr/>
        </p:nvSpPr>
        <p:spPr bwMode="auto">
          <a:xfrm>
            <a:off x="3810001" y="5355621"/>
            <a:ext cx="1295399" cy="377851"/>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4" name="Rectangle 13"/>
          <p:cNvSpPr/>
          <p:nvPr/>
        </p:nvSpPr>
        <p:spPr bwMode="auto">
          <a:xfrm>
            <a:off x="3048000" y="5832043"/>
            <a:ext cx="1676400" cy="455613"/>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pic>
        <p:nvPicPr>
          <p:cNvPr id="15" name="Picture 5"/>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52582" y="1827212"/>
            <a:ext cx="4043218" cy="1677988"/>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ectangle 15"/>
          <p:cNvSpPr/>
          <p:nvPr/>
        </p:nvSpPr>
        <p:spPr bwMode="auto">
          <a:xfrm>
            <a:off x="5592644" y="5137008"/>
            <a:ext cx="1828800" cy="455612"/>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pic>
        <p:nvPicPr>
          <p:cNvPr id="17" name="Picture 27"/>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657859" y="1154957"/>
            <a:ext cx="4041820" cy="3456452"/>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645025" y="50598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9"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39738" y="3673044"/>
            <a:ext cx="8253412" cy="1166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Rectangle 16"/>
          <p:cNvSpPr>
            <a:spLocks noChangeArrowheads="1"/>
          </p:cNvSpPr>
          <p:nvPr/>
        </p:nvSpPr>
        <p:spPr bwMode="auto">
          <a:xfrm>
            <a:off x="441325" y="1144587"/>
            <a:ext cx="4054475" cy="684213"/>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229522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2"/>
                                        </p:tgtEl>
                                      </p:cBhvr>
                                    </p:animEffect>
                                    <p:set>
                                      <p:cBhvr>
                                        <p:cTn id="22" dur="1" fill="hold">
                                          <p:stCondLst>
                                            <p:cond delay="499"/>
                                          </p:stCondLst>
                                        </p:cTn>
                                        <p:tgtEl>
                                          <p:spTgt spid="1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14"/>
                                        </p:tgtEl>
                                      </p:cBhvr>
                                    </p:animEffect>
                                    <p:set>
                                      <p:cBhvr>
                                        <p:cTn id="27" dur="1" fill="hold">
                                          <p:stCondLst>
                                            <p:cond delay="499"/>
                                          </p:stCondLst>
                                        </p:cTn>
                                        <p:tgtEl>
                                          <p:spTgt spid="14"/>
                                        </p:tgtEl>
                                        <p:attrNameLst>
                                          <p:attrName>style.visibility</p:attrName>
                                        </p:attrNameLst>
                                      </p:cBhvr>
                                      <p:to>
                                        <p:strVal val="hidden"/>
                                      </p:to>
                                    </p:set>
                                  </p:childTnLst>
                                </p:cTn>
                              </p:par>
                            </p:childTnLst>
                          </p:cTn>
                        </p:par>
                        <p:par>
                          <p:cTn id="28" fill="hold">
                            <p:stCondLst>
                              <p:cond delay="500"/>
                            </p:stCondLst>
                            <p:childTnLst>
                              <p:par>
                                <p:cTn id="29" presetID="22" presetClass="exit" presetSubtype="8" fill="hold" grpId="0" nodeType="afterEffect">
                                  <p:stCondLst>
                                    <p:cond delay="0"/>
                                  </p:stCondLst>
                                  <p:childTnLst>
                                    <p:animEffect transition="out" filter="wipe(left)">
                                      <p:cBhvr>
                                        <p:cTn id="30" dur="500"/>
                                        <p:tgtEl>
                                          <p:spTgt spid="16"/>
                                        </p:tgtEl>
                                      </p:cBhvr>
                                    </p:animEffect>
                                    <p:set>
                                      <p:cBhvr>
                                        <p:cTn id="31"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4"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B15A5C-E52B-E2A5-35E7-4AEB401E93F5}"/>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24</a:t>
            </a:fld>
            <a:endParaRPr lang="en-US" dirty="0"/>
          </a:p>
        </p:txBody>
      </p:sp>
      <p:sp>
        <p:nvSpPr>
          <p:cNvPr id="24"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6" name="Rectangle 3"/>
          <p:cNvSpPr>
            <a:spLocks noChangeArrowheads="1"/>
          </p:cNvSpPr>
          <p:nvPr/>
        </p:nvSpPr>
        <p:spPr bwMode="auto">
          <a:xfrm>
            <a:off x="457200" y="1339850"/>
            <a:ext cx="7086600"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3. ACCOUNTS RECEIVABLE TURNOVER</a:t>
            </a:r>
          </a:p>
        </p:txBody>
      </p:sp>
      <p:sp>
        <p:nvSpPr>
          <p:cNvPr id="27" name="AutoShape 7"/>
          <p:cNvSpPr>
            <a:spLocks noChangeArrowheads="1"/>
          </p:cNvSpPr>
          <p:nvPr/>
        </p:nvSpPr>
        <p:spPr bwMode="auto">
          <a:xfrm>
            <a:off x="5181600" y="5334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28" name="Rectangle 14"/>
          <p:cNvSpPr>
            <a:spLocks noChangeArrowheads="1"/>
          </p:cNvSpPr>
          <p:nvPr/>
        </p:nvSpPr>
        <p:spPr bwMode="auto">
          <a:xfrm>
            <a:off x="533400" y="5486400"/>
            <a:ext cx="80772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the number of times, on average, the company collects receivables during the period.</a:t>
            </a:r>
          </a:p>
        </p:txBody>
      </p:sp>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000" y="2056669"/>
            <a:ext cx="8229600" cy="3332036"/>
          </a:xfrm>
          <a:prstGeom prst="rect">
            <a:avLst/>
          </a:prstGeom>
        </p:spPr>
      </p:pic>
    </p:spTree>
    <p:extLst>
      <p:ext uri="{BB962C8B-B14F-4D97-AF65-F5344CB8AC3E}">
        <p14:creationId xmlns:p14="http://schemas.microsoft.com/office/powerpoint/2010/main" val="38132801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28C1BA7-560C-54D6-605D-21C0A69ECBA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25</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0" name="Rectangle 2"/>
          <p:cNvSpPr>
            <a:spLocks noChangeArrowheads="1"/>
          </p:cNvSpPr>
          <p:nvPr/>
        </p:nvSpPr>
        <p:spPr bwMode="auto">
          <a:xfrm>
            <a:off x="762000" y="2054225"/>
            <a:ext cx="7467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21" name="Rectangle 5"/>
          <p:cNvSpPr>
            <a:spLocks noChangeArrowheads="1"/>
          </p:cNvSpPr>
          <p:nvPr/>
        </p:nvSpPr>
        <p:spPr bwMode="auto">
          <a:xfrm>
            <a:off x="609600" y="3670300"/>
            <a:ext cx="8001000" cy="900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70000"/>
              </a:spcBef>
            </a:pPr>
            <a:r>
              <a:rPr lang="en-US" altLang="en-US" sz="2100" b="1" dirty="0">
                <a:latin typeface="Liberation Sans" panose="020B0604020202020204" pitchFamily="34" charset="0"/>
              </a:rPr>
              <a:t>A variant</a:t>
            </a:r>
            <a:r>
              <a:rPr lang="en-US" altLang="en-US" sz="2100" dirty="0">
                <a:latin typeface="Liberation Sans" panose="020B0604020202020204" pitchFamily="34" charset="0"/>
              </a:rPr>
              <a:t> of the accounts receivable turnover ratio is to convert it to an </a:t>
            </a:r>
            <a:r>
              <a:rPr lang="en-US" altLang="en-US" sz="2100" b="1" dirty="0">
                <a:latin typeface="Liberation Sans" panose="020B0604020202020204" pitchFamily="34" charset="0"/>
              </a:rPr>
              <a:t>average collection period </a:t>
            </a:r>
            <a:r>
              <a:rPr lang="en-US" altLang="en-US" sz="2100" dirty="0">
                <a:latin typeface="Liberation Sans" panose="020B0604020202020204" pitchFamily="34" charset="0"/>
              </a:rPr>
              <a:t>in terms of days.</a:t>
            </a:r>
          </a:p>
        </p:txBody>
      </p:sp>
      <p:sp>
        <p:nvSpPr>
          <p:cNvPr id="22" name="Rectangle 6"/>
          <p:cNvSpPr>
            <a:spLocks noChangeArrowheads="1"/>
          </p:cNvSpPr>
          <p:nvPr/>
        </p:nvSpPr>
        <p:spPr bwMode="auto">
          <a:xfrm>
            <a:off x="609600" y="5756275"/>
            <a:ext cx="7848600"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spcBef>
                <a:spcPct val="50000"/>
              </a:spcBef>
            </a:pPr>
            <a:r>
              <a:rPr lang="en-US" altLang="en-US" sz="2100" dirty="0">
                <a:latin typeface="Liberation Sans" panose="020B0604020202020204" pitchFamily="34" charset="0"/>
              </a:rPr>
              <a:t>Accounts receivable are collected on average every 36 days.</a:t>
            </a:r>
          </a:p>
        </p:txBody>
      </p:sp>
      <p:sp>
        <p:nvSpPr>
          <p:cNvPr id="23" name="Text Box 7"/>
          <p:cNvSpPr txBox="1">
            <a:spLocks noChangeArrowheads="1"/>
          </p:cNvSpPr>
          <p:nvPr/>
        </p:nvSpPr>
        <p:spPr bwMode="auto">
          <a:xfrm>
            <a:off x="685800" y="2359025"/>
            <a:ext cx="525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dirty="0">
                <a:latin typeface="Liberation Sans" panose="020B0604020202020204" pitchFamily="34" charset="0"/>
              </a:rPr>
              <a:t>€2,097,000</a:t>
            </a:r>
          </a:p>
        </p:txBody>
      </p:sp>
      <p:sp>
        <p:nvSpPr>
          <p:cNvPr id="24" name="Text Box 8"/>
          <p:cNvSpPr txBox="1">
            <a:spLocks noChangeArrowheads="1"/>
          </p:cNvSpPr>
          <p:nvPr/>
        </p:nvSpPr>
        <p:spPr bwMode="auto">
          <a:xfrm>
            <a:off x="685800" y="2968625"/>
            <a:ext cx="525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dirty="0">
                <a:latin typeface="Liberation Sans" panose="020B0604020202020204" pitchFamily="34" charset="0"/>
              </a:rPr>
              <a:t>(€180,000 + €230,000) / 2</a:t>
            </a:r>
          </a:p>
        </p:txBody>
      </p:sp>
      <p:sp>
        <p:nvSpPr>
          <p:cNvPr id="25" name="Text Box 9"/>
          <p:cNvSpPr txBox="1">
            <a:spLocks noChangeArrowheads="1"/>
          </p:cNvSpPr>
          <p:nvPr/>
        </p:nvSpPr>
        <p:spPr bwMode="auto">
          <a:xfrm>
            <a:off x="5638800" y="2616200"/>
            <a:ext cx="2514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spcBef>
                <a:spcPct val="50000"/>
              </a:spcBef>
            </a:pPr>
            <a:r>
              <a:rPr lang="en-US" altLang="en-US" b="1" dirty="0">
                <a:latin typeface="Liberation Sans" panose="020B0604020202020204" pitchFamily="34" charset="0"/>
              </a:rPr>
              <a:t>=</a:t>
            </a:r>
            <a:r>
              <a:rPr lang="en-US" altLang="en-US" b="1" dirty="0">
                <a:solidFill>
                  <a:srgbClr val="800000"/>
                </a:solidFill>
                <a:latin typeface="Liberation Sans" panose="020B0604020202020204" pitchFamily="34" charset="0"/>
              </a:rPr>
              <a:t>  10.2 </a:t>
            </a:r>
            <a:r>
              <a:rPr lang="en-US" altLang="en-US" dirty="0">
                <a:latin typeface="Liberation Sans" panose="020B0604020202020204" pitchFamily="34" charset="0"/>
              </a:rPr>
              <a:t>times</a:t>
            </a:r>
            <a:r>
              <a:rPr lang="en-US" altLang="en-US" b="1" dirty="0">
                <a:solidFill>
                  <a:srgbClr val="800000"/>
                </a:solidFill>
                <a:latin typeface="Liberation Sans" panose="020B0604020202020204" pitchFamily="34" charset="0"/>
              </a:rPr>
              <a:t> </a:t>
            </a:r>
          </a:p>
        </p:txBody>
      </p:sp>
      <p:sp>
        <p:nvSpPr>
          <p:cNvPr id="26" name="Freeform 10"/>
          <p:cNvSpPr>
            <a:spLocks/>
          </p:cNvSpPr>
          <p:nvPr/>
        </p:nvSpPr>
        <p:spPr bwMode="auto">
          <a:xfrm>
            <a:off x="914400" y="2865438"/>
            <a:ext cx="4419600" cy="1587"/>
          </a:xfrm>
          <a:custGeom>
            <a:avLst/>
            <a:gdLst>
              <a:gd name="T0" fmla="*/ 0 w 2784"/>
              <a:gd name="T1" fmla="*/ 0 h 1"/>
              <a:gd name="T2" fmla="*/ 2147483647 w 2784"/>
              <a:gd name="T3" fmla="*/ 0 h 1"/>
              <a:gd name="T4" fmla="*/ 0 60000 65536"/>
              <a:gd name="T5" fmla="*/ 0 60000 65536"/>
            </a:gdLst>
            <a:ahLst/>
            <a:cxnLst>
              <a:cxn ang="T4">
                <a:pos x="T0" y="T1"/>
              </a:cxn>
              <a:cxn ang="T5">
                <a:pos x="T2" y="T3"/>
              </a:cxn>
            </a:cxnLst>
            <a:rect l="0" t="0" r="r" b="b"/>
            <a:pathLst>
              <a:path w="2784" h="1">
                <a:moveTo>
                  <a:pt x="0" y="0"/>
                </a:moveTo>
                <a:lnTo>
                  <a:pt x="2784" y="0"/>
                </a:lnTo>
              </a:path>
            </a:pathLst>
          </a:custGeom>
          <a:noFill/>
          <a:ln w="38100">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27" name="Text Box 17"/>
          <p:cNvSpPr txBox="1">
            <a:spLocks noChangeArrowheads="1"/>
          </p:cNvSpPr>
          <p:nvPr/>
        </p:nvSpPr>
        <p:spPr bwMode="auto">
          <a:xfrm>
            <a:off x="762000" y="4873625"/>
            <a:ext cx="7467600" cy="461665"/>
          </a:xfrm>
          <a:prstGeom prst="rect">
            <a:avLst/>
          </a:prstGeom>
          <a:solidFill>
            <a:srgbClr val="FFFF99"/>
          </a:solidFill>
          <a:ln w="2857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rPr>
              <a:t>365 days / 10.2 times = every 35.78 days</a:t>
            </a:r>
          </a:p>
        </p:txBody>
      </p:sp>
      <p:sp>
        <p:nvSpPr>
          <p:cNvPr id="28" name="AutoShape 21"/>
          <p:cNvSpPr>
            <a:spLocks noChangeArrowheads="1"/>
          </p:cNvSpPr>
          <p:nvPr/>
        </p:nvSpPr>
        <p:spPr bwMode="auto">
          <a:xfrm>
            <a:off x="5257800" y="6096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29" name="Rectangle 3"/>
          <p:cNvSpPr>
            <a:spLocks noChangeArrowheads="1"/>
          </p:cNvSpPr>
          <p:nvPr/>
        </p:nvSpPr>
        <p:spPr bwMode="auto">
          <a:xfrm>
            <a:off x="533400" y="1568450"/>
            <a:ext cx="7696200"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3. ACCOUNTS RECEIVABLE TURNOVER</a:t>
            </a:r>
          </a:p>
        </p:txBody>
      </p:sp>
    </p:spTree>
    <p:extLst>
      <p:ext uri="{BB962C8B-B14F-4D97-AF65-F5344CB8AC3E}">
        <p14:creationId xmlns:p14="http://schemas.microsoft.com/office/powerpoint/2010/main" val="3772916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5E0C8B6-2B56-0CDF-1F78-2E13030CCDAA}"/>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26</a:t>
            </a:fld>
            <a:endParaRPr lang="en-US" dirty="0"/>
          </a:p>
        </p:txBody>
      </p:sp>
      <p:sp>
        <p:nvSpPr>
          <p:cNvPr id="13" name="Text Box 21"/>
          <p:cNvSpPr txBox="1">
            <a:spLocks noChangeArrowheads="1"/>
          </p:cNvSpPr>
          <p:nvPr/>
        </p:nvSpPr>
        <p:spPr bwMode="auto">
          <a:xfrm>
            <a:off x="6781800" y="1663700"/>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7" name="Picture 27"/>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651376" y="114202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645025" y="500062"/>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9" name="Picture 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119417" y="4984459"/>
            <a:ext cx="4819440" cy="1338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15"/>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733800"/>
            <a:ext cx="8235950" cy="11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ectangle 20"/>
          <p:cNvSpPr/>
          <p:nvPr/>
        </p:nvSpPr>
        <p:spPr bwMode="auto">
          <a:xfrm>
            <a:off x="2819400" y="4953000"/>
            <a:ext cx="1809750"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2" name="Rectangle 21"/>
          <p:cNvSpPr/>
          <p:nvPr/>
        </p:nvSpPr>
        <p:spPr bwMode="auto">
          <a:xfrm>
            <a:off x="2267528" y="5474303"/>
            <a:ext cx="2841914" cy="335733"/>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4" name="Rectangle 23"/>
          <p:cNvSpPr/>
          <p:nvPr/>
        </p:nvSpPr>
        <p:spPr bwMode="auto">
          <a:xfrm>
            <a:off x="2282158" y="5974059"/>
            <a:ext cx="2845756" cy="305212"/>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5" name="Rectangle 24"/>
          <p:cNvSpPr/>
          <p:nvPr/>
        </p:nvSpPr>
        <p:spPr bwMode="auto">
          <a:xfrm>
            <a:off x="5638800" y="5213647"/>
            <a:ext cx="1638300" cy="305212"/>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26" name="Picture 5"/>
          <p:cNvPicPr>
            <a:picLocks noChangeAspect="1"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447674" y="1967528"/>
            <a:ext cx="4041775" cy="1690072"/>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Rectangle 16"/>
          <p:cNvSpPr>
            <a:spLocks noChangeArrowheads="1"/>
          </p:cNvSpPr>
          <p:nvPr/>
        </p:nvSpPr>
        <p:spPr bwMode="auto">
          <a:xfrm>
            <a:off x="441325" y="1220787"/>
            <a:ext cx="4054475" cy="684213"/>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1663992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1"/>
                                        </p:tgtEl>
                                      </p:cBhvr>
                                    </p:animEffect>
                                    <p:set>
                                      <p:cBhvr>
                                        <p:cTn id="12" dur="1" fill="hold">
                                          <p:stCondLst>
                                            <p:cond delay="499"/>
                                          </p:stCondLst>
                                        </p:cTn>
                                        <p:tgtEl>
                                          <p:spTgt spid="2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2"/>
                                        </p:tgtEl>
                                      </p:cBhvr>
                                    </p:animEffect>
                                    <p:set>
                                      <p:cBhvr>
                                        <p:cTn id="17" dur="1" fill="hold">
                                          <p:stCondLst>
                                            <p:cond delay="499"/>
                                          </p:stCondLst>
                                        </p:cTn>
                                        <p:tgtEl>
                                          <p:spTgt spid="2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4"/>
                                        </p:tgtEl>
                                      </p:cBhvr>
                                    </p:animEffect>
                                    <p:set>
                                      <p:cBhvr>
                                        <p:cTn id="22" dur="1" fill="hold">
                                          <p:stCondLst>
                                            <p:cond delay="499"/>
                                          </p:stCondLst>
                                        </p:cTn>
                                        <p:tgtEl>
                                          <p:spTgt spid="24"/>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25"/>
                                        </p:tgtEl>
                                      </p:cBhvr>
                                    </p:animEffect>
                                    <p:set>
                                      <p:cBhvr>
                                        <p:cTn id="26"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4" grpId="0" animBg="1"/>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7D54FB-E683-FE86-44EC-51AE8D1E71E4}"/>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27</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9" name="Rectangle 3"/>
          <p:cNvSpPr>
            <a:spLocks noChangeArrowheads="1"/>
          </p:cNvSpPr>
          <p:nvPr/>
        </p:nvSpPr>
        <p:spPr bwMode="auto">
          <a:xfrm>
            <a:off x="533400" y="1397000"/>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4. INVENTORY TURNOVER</a:t>
            </a:r>
          </a:p>
        </p:txBody>
      </p:sp>
      <p:sp>
        <p:nvSpPr>
          <p:cNvPr id="11" name="AutoShape 7"/>
          <p:cNvSpPr>
            <a:spLocks noChangeArrowheads="1"/>
          </p:cNvSpPr>
          <p:nvPr/>
        </p:nvSpPr>
        <p:spPr bwMode="auto">
          <a:xfrm>
            <a:off x="5257800" y="5334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2" name="Rectangle 13"/>
          <p:cNvSpPr>
            <a:spLocks noChangeArrowheads="1"/>
          </p:cNvSpPr>
          <p:nvPr/>
        </p:nvSpPr>
        <p:spPr bwMode="auto">
          <a:xfrm>
            <a:off x="609600" y="5433724"/>
            <a:ext cx="80010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the number of times, on average, the inventory is sold during the period.</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2017423"/>
            <a:ext cx="8229600" cy="3321458"/>
          </a:xfrm>
          <a:prstGeom prst="rect">
            <a:avLst/>
          </a:prstGeom>
        </p:spPr>
      </p:pic>
    </p:spTree>
    <p:extLst>
      <p:ext uri="{BB962C8B-B14F-4D97-AF65-F5344CB8AC3E}">
        <p14:creationId xmlns:p14="http://schemas.microsoft.com/office/powerpoint/2010/main" val="1490185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9B52B6-1105-2590-454F-61C07BCCECA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28</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7" name="Rectangle 5"/>
          <p:cNvSpPr>
            <a:spLocks noChangeArrowheads="1"/>
          </p:cNvSpPr>
          <p:nvPr/>
        </p:nvSpPr>
        <p:spPr bwMode="auto">
          <a:xfrm>
            <a:off x="685800" y="3975100"/>
            <a:ext cx="8001000" cy="463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5000"/>
              </a:lnSpc>
              <a:spcBef>
                <a:spcPct val="70000"/>
              </a:spcBef>
            </a:pPr>
            <a:r>
              <a:rPr lang="en-US" altLang="en-US" sz="2100" b="1" dirty="0">
                <a:latin typeface="Liberation Sans" panose="020B0604020202020204" pitchFamily="34" charset="0"/>
              </a:rPr>
              <a:t>A variant</a:t>
            </a:r>
            <a:r>
              <a:rPr lang="en-US" altLang="en-US" sz="2100" dirty="0">
                <a:latin typeface="Liberation Sans" panose="020B0604020202020204" pitchFamily="34" charset="0"/>
              </a:rPr>
              <a:t> of inventory turnover is the </a:t>
            </a:r>
            <a:r>
              <a:rPr lang="en-US" altLang="en-US" sz="2100" b="1" dirty="0">
                <a:latin typeface="Liberation Sans" panose="020B0604020202020204" pitchFamily="34" charset="0"/>
              </a:rPr>
              <a:t>days in inventory</a:t>
            </a:r>
            <a:r>
              <a:rPr lang="en-US" altLang="en-US" sz="2100" dirty="0">
                <a:latin typeface="Liberation Sans" panose="020B0604020202020204" pitchFamily="34" charset="0"/>
              </a:rPr>
              <a:t>.</a:t>
            </a:r>
          </a:p>
        </p:txBody>
      </p:sp>
      <p:sp>
        <p:nvSpPr>
          <p:cNvPr id="9" name="Rectangle 6"/>
          <p:cNvSpPr>
            <a:spLocks noChangeArrowheads="1"/>
          </p:cNvSpPr>
          <p:nvPr/>
        </p:nvSpPr>
        <p:spPr bwMode="auto">
          <a:xfrm>
            <a:off x="685800" y="5603875"/>
            <a:ext cx="7848600"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spcBef>
                <a:spcPct val="50000"/>
              </a:spcBef>
            </a:pPr>
            <a:r>
              <a:rPr lang="en-US" altLang="en-US" sz="2100" dirty="0">
                <a:latin typeface="Liberation Sans" panose="020B0604020202020204" pitchFamily="34" charset="0"/>
              </a:rPr>
              <a:t>Inventory turnover ratios vary considerably among industries.</a:t>
            </a:r>
          </a:p>
        </p:txBody>
      </p:sp>
      <p:sp>
        <p:nvSpPr>
          <p:cNvPr id="11" name="Text Box 12"/>
          <p:cNvSpPr txBox="1">
            <a:spLocks noChangeArrowheads="1"/>
          </p:cNvSpPr>
          <p:nvPr/>
        </p:nvSpPr>
        <p:spPr bwMode="auto">
          <a:xfrm>
            <a:off x="762000" y="4765675"/>
            <a:ext cx="7543800" cy="461963"/>
          </a:xfrm>
          <a:prstGeom prst="rect">
            <a:avLst/>
          </a:prstGeom>
          <a:solidFill>
            <a:srgbClr val="FFFF99"/>
          </a:solidFill>
          <a:ln w="2857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rPr>
              <a:t>365 days / 2.3 times = every 159 days</a:t>
            </a:r>
          </a:p>
        </p:txBody>
      </p:sp>
      <p:sp>
        <p:nvSpPr>
          <p:cNvPr id="12" name="Rectangle 14"/>
          <p:cNvSpPr>
            <a:spLocks noChangeArrowheads="1"/>
          </p:cNvSpPr>
          <p:nvPr/>
        </p:nvSpPr>
        <p:spPr bwMode="auto">
          <a:xfrm>
            <a:off x="762000" y="2359025"/>
            <a:ext cx="7162800" cy="129540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14" name="Text Box 15"/>
          <p:cNvSpPr txBox="1">
            <a:spLocks noChangeArrowheads="1"/>
          </p:cNvSpPr>
          <p:nvPr/>
        </p:nvSpPr>
        <p:spPr bwMode="auto">
          <a:xfrm>
            <a:off x="685800" y="2508250"/>
            <a:ext cx="525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dirty="0">
                <a:latin typeface="Liberation Sans" panose="020B0604020202020204" pitchFamily="34" charset="0"/>
              </a:rPr>
              <a:t>€1,281,000</a:t>
            </a:r>
          </a:p>
        </p:txBody>
      </p:sp>
      <p:sp>
        <p:nvSpPr>
          <p:cNvPr id="15" name="Text Box 16"/>
          <p:cNvSpPr txBox="1">
            <a:spLocks noChangeArrowheads="1"/>
          </p:cNvSpPr>
          <p:nvPr/>
        </p:nvSpPr>
        <p:spPr bwMode="auto">
          <a:xfrm>
            <a:off x="685800" y="3117850"/>
            <a:ext cx="525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dirty="0">
                <a:latin typeface="Liberation Sans" panose="020B0604020202020204" pitchFamily="34" charset="0"/>
              </a:rPr>
              <a:t>(€500,000 + €620,000) / 2  </a:t>
            </a:r>
          </a:p>
        </p:txBody>
      </p:sp>
      <p:sp>
        <p:nvSpPr>
          <p:cNvPr id="16" name="Text Box 17"/>
          <p:cNvSpPr txBox="1">
            <a:spLocks noChangeArrowheads="1"/>
          </p:cNvSpPr>
          <p:nvPr/>
        </p:nvSpPr>
        <p:spPr bwMode="auto">
          <a:xfrm>
            <a:off x="5638800" y="2765425"/>
            <a:ext cx="2514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spcBef>
                <a:spcPct val="50000"/>
              </a:spcBef>
            </a:pPr>
            <a:r>
              <a:rPr lang="en-US" altLang="en-US" b="1" dirty="0">
                <a:latin typeface="Liberation Sans" panose="020B0604020202020204" pitchFamily="34" charset="0"/>
              </a:rPr>
              <a:t>=</a:t>
            </a:r>
            <a:r>
              <a:rPr lang="en-US" altLang="en-US" b="1" dirty="0">
                <a:solidFill>
                  <a:srgbClr val="800000"/>
                </a:solidFill>
                <a:latin typeface="Liberation Sans" panose="020B0604020202020204" pitchFamily="34" charset="0"/>
              </a:rPr>
              <a:t>  2.3 </a:t>
            </a:r>
            <a:r>
              <a:rPr lang="en-US" altLang="en-US" dirty="0">
                <a:latin typeface="Liberation Sans" panose="020B0604020202020204" pitchFamily="34" charset="0"/>
              </a:rPr>
              <a:t>times</a:t>
            </a:r>
            <a:r>
              <a:rPr lang="en-US" altLang="en-US" b="1" dirty="0">
                <a:solidFill>
                  <a:srgbClr val="800000"/>
                </a:solidFill>
                <a:latin typeface="Liberation Sans" panose="020B0604020202020204" pitchFamily="34" charset="0"/>
              </a:rPr>
              <a:t> </a:t>
            </a:r>
          </a:p>
        </p:txBody>
      </p:sp>
      <p:sp>
        <p:nvSpPr>
          <p:cNvPr id="17" name="Freeform 18"/>
          <p:cNvSpPr>
            <a:spLocks/>
          </p:cNvSpPr>
          <p:nvPr/>
        </p:nvSpPr>
        <p:spPr bwMode="auto">
          <a:xfrm>
            <a:off x="1039813" y="3014663"/>
            <a:ext cx="4419600" cy="1587"/>
          </a:xfrm>
          <a:custGeom>
            <a:avLst/>
            <a:gdLst>
              <a:gd name="T0" fmla="*/ 0 w 2784"/>
              <a:gd name="T1" fmla="*/ 0 h 1"/>
              <a:gd name="T2" fmla="*/ 2147483647 w 2784"/>
              <a:gd name="T3" fmla="*/ 0 h 1"/>
              <a:gd name="T4" fmla="*/ 0 60000 65536"/>
              <a:gd name="T5" fmla="*/ 0 60000 65536"/>
            </a:gdLst>
            <a:ahLst/>
            <a:cxnLst>
              <a:cxn ang="T4">
                <a:pos x="T0" y="T1"/>
              </a:cxn>
              <a:cxn ang="T5">
                <a:pos x="T2" y="T3"/>
              </a:cxn>
            </a:cxnLst>
            <a:rect l="0" t="0" r="r" b="b"/>
            <a:pathLst>
              <a:path w="2784" h="1">
                <a:moveTo>
                  <a:pt x="0" y="0"/>
                </a:moveTo>
                <a:lnTo>
                  <a:pt x="2784" y="0"/>
                </a:lnTo>
              </a:path>
            </a:pathLst>
          </a:custGeom>
          <a:noFill/>
          <a:ln w="38100">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18" name="AutoShape 26"/>
          <p:cNvSpPr>
            <a:spLocks noChangeArrowheads="1"/>
          </p:cNvSpPr>
          <p:nvPr/>
        </p:nvSpPr>
        <p:spPr bwMode="auto">
          <a:xfrm>
            <a:off x="5257800" y="6858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9" name="Rectangle 3"/>
          <p:cNvSpPr>
            <a:spLocks noChangeArrowheads="1"/>
          </p:cNvSpPr>
          <p:nvPr/>
        </p:nvSpPr>
        <p:spPr bwMode="auto">
          <a:xfrm>
            <a:off x="533400" y="1752600"/>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4. INVENTORY TURNOVER</a:t>
            </a:r>
          </a:p>
        </p:txBody>
      </p:sp>
      <p:sp>
        <p:nvSpPr>
          <p:cNvPr id="5" name="TextBox 4">
            <a:extLst>
              <a:ext uri="{FF2B5EF4-FFF2-40B4-BE49-F238E27FC236}">
                <a16:creationId xmlns:a16="http://schemas.microsoft.com/office/drawing/2014/main" id="{06F0C52E-1E96-5530-2E59-09E4C8F16E19}"/>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4062973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CB2015-F881-B388-721E-11775123EBA3}"/>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29</a:t>
            </a:fld>
            <a:endParaRPr lang="en-US" dirty="0"/>
          </a:p>
        </p:txBody>
      </p:sp>
      <p:sp>
        <p:nvSpPr>
          <p:cNvPr id="28"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9" name="AutoShape 4"/>
          <p:cNvSpPr>
            <a:spLocks noChangeArrowheads="1"/>
          </p:cNvSpPr>
          <p:nvPr/>
        </p:nvSpPr>
        <p:spPr bwMode="auto">
          <a:xfrm>
            <a:off x="609600" y="14478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sp>
        <p:nvSpPr>
          <p:cNvPr id="30" name="Rectangle 5"/>
          <p:cNvSpPr>
            <a:spLocks noChangeArrowheads="1"/>
          </p:cNvSpPr>
          <p:nvPr/>
        </p:nvSpPr>
        <p:spPr bwMode="auto">
          <a:xfrm>
            <a:off x="533400" y="2365375"/>
            <a:ext cx="7924800" cy="4074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69215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ts val="1200"/>
              </a:spcBef>
            </a:pPr>
            <a:r>
              <a:rPr lang="en-US" altLang="en-US" sz="2200" dirty="0">
                <a:latin typeface="Liberation Sans" panose="020B0604020202020204" pitchFamily="34" charset="0"/>
              </a:rPr>
              <a:t>Measure the income or operating success of a company for a given period of time. </a:t>
            </a:r>
          </a:p>
          <a:p>
            <a:pPr lvl="1" algn="l">
              <a:lnSpc>
                <a:spcPct val="125000"/>
              </a:lnSpc>
              <a:spcBef>
                <a:spcPts val="1200"/>
              </a:spcBef>
              <a:buClr>
                <a:srgbClr val="800000"/>
              </a:buClr>
              <a:buSzPct val="80000"/>
              <a:buFont typeface="Wingdings" pitchFamily="2" charset="2"/>
              <a:buChar char="u"/>
            </a:pPr>
            <a:r>
              <a:rPr lang="en-US" altLang="en-US" sz="2100" dirty="0">
                <a:latin typeface="Liberation Sans" panose="020B0604020202020204" pitchFamily="34" charset="0"/>
              </a:rPr>
              <a:t>Income affects the company’s ability to obtain debt and equity financing, their liquidity position, and their ability to grow.</a:t>
            </a:r>
          </a:p>
          <a:p>
            <a:pPr lvl="1">
              <a:lnSpc>
                <a:spcPct val="125000"/>
              </a:lnSpc>
              <a:spcBef>
                <a:spcPts val="1200"/>
              </a:spcBef>
              <a:buClr>
                <a:srgbClr val="800000"/>
              </a:buClr>
              <a:buSzPct val="80000"/>
              <a:buFont typeface="Wingdings" pitchFamily="2" charset="2"/>
              <a:buChar char="u"/>
            </a:pPr>
            <a:r>
              <a:rPr lang="en-US" altLang="en-US" sz="2100" dirty="0">
                <a:latin typeface="Liberation Sans" panose="020B0604020202020204" pitchFamily="34" charset="0"/>
              </a:rPr>
              <a:t>Ratios include the </a:t>
            </a:r>
            <a:r>
              <a:rPr lang="en-US" altLang="en-US" sz="2100" b="1" dirty="0">
                <a:latin typeface="Liberation Sans" panose="020B0604020202020204" pitchFamily="34" charset="0"/>
              </a:rPr>
              <a:t>profit margin</a:t>
            </a:r>
            <a:r>
              <a:rPr lang="en-US" altLang="en-US" sz="2100" dirty="0">
                <a:latin typeface="Liberation Sans" panose="020B0604020202020204" pitchFamily="34" charset="0"/>
              </a:rPr>
              <a:t>, </a:t>
            </a:r>
            <a:r>
              <a:rPr lang="en-US" altLang="en-US" sz="2100" b="1" dirty="0">
                <a:latin typeface="Liberation Sans" panose="020B0604020202020204" pitchFamily="34" charset="0"/>
              </a:rPr>
              <a:t>asset turnover</a:t>
            </a:r>
            <a:r>
              <a:rPr lang="en-US" altLang="en-US" sz="2100" dirty="0">
                <a:latin typeface="Liberation Sans" panose="020B0604020202020204" pitchFamily="34" charset="0"/>
              </a:rPr>
              <a:t>, </a:t>
            </a:r>
            <a:r>
              <a:rPr lang="en-US" altLang="en-US" sz="2100" b="1" dirty="0">
                <a:latin typeface="Liberation Sans" panose="020B0604020202020204" pitchFamily="34" charset="0"/>
              </a:rPr>
              <a:t>return on assets</a:t>
            </a:r>
            <a:r>
              <a:rPr lang="en-US" altLang="en-US" sz="2100" dirty="0">
                <a:latin typeface="Liberation Sans" panose="020B0604020202020204" pitchFamily="34" charset="0"/>
              </a:rPr>
              <a:t>,</a:t>
            </a:r>
            <a:r>
              <a:rPr lang="en-US" altLang="en-US" sz="2100" b="1" dirty="0">
                <a:latin typeface="Liberation Sans" panose="020B0604020202020204" pitchFamily="34" charset="0"/>
              </a:rPr>
              <a:t> return on ordinary shareholders’ equity</a:t>
            </a:r>
            <a:r>
              <a:rPr lang="en-US" altLang="en-US" sz="2100" dirty="0">
                <a:latin typeface="Liberation Sans" panose="020B0604020202020204" pitchFamily="34" charset="0"/>
              </a:rPr>
              <a:t>,</a:t>
            </a:r>
            <a:r>
              <a:rPr lang="en-US" altLang="en-US" sz="2100" b="1" dirty="0">
                <a:latin typeface="Liberation Sans" panose="020B0604020202020204" pitchFamily="34" charset="0"/>
              </a:rPr>
              <a:t> earnings per share</a:t>
            </a:r>
            <a:r>
              <a:rPr lang="en-US" altLang="en-US" sz="2100" dirty="0">
                <a:latin typeface="Liberation Sans" panose="020B0604020202020204" pitchFamily="34" charset="0"/>
              </a:rPr>
              <a:t>,</a:t>
            </a:r>
            <a:r>
              <a:rPr lang="en-US" altLang="en-US" sz="2100" b="1" dirty="0">
                <a:latin typeface="Liberation Sans" panose="020B0604020202020204" pitchFamily="34" charset="0"/>
              </a:rPr>
              <a:t> price-earnings </a:t>
            </a:r>
            <a:r>
              <a:rPr lang="en-US" altLang="en-US" sz="2100" dirty="0">
                <a:latin typeface="Liberation Sans" panose="020B0604020202020204" pitchFamily="34" charset="0"/>
              </a:rPr>
              <a:t>ratio, and</a:t>
            </a:r>
            <a:r>
              <a:rPr lang="en-US" altLang="en-US" sz="2100" b="1" dirty="0">
                <a:latin typeface="Liberation Sans" panose="020B0604020202020204" pitchFamily="34" charset="0"/>
              </a:rPr>
              <a:t> payout </a:t>
            </a:r>
            <a:r>
              <a:rPr lang="en-US" altLang="en-US" sz="2100" dirty="0">
                <a:latin typeface="Liberation Sans" panose="020B0604020202020204" pitchFamily="34" charset="0"/>
              </a:rPr>
              <a:t>ratio.</a:t>
            </a:r>
          </a:p>
        </p:txBody>
      </p:sp>
      <p:sp>
        <p:nvSpPr>
          <p:cNvPr id="5" name="TextBox 4">
            <a:extLst>
              <a:ext uri="{FF2B5EF4-FFF2-40B4-BE49-F238E27FC236}">
                <a16:creationId xmlns:a16="http://schemas.microsoft.com/office/drawing/2014/main" id="{ED97F00D-A8CE-55CF-613F-1576E782CB74}"/>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6278614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D6CBD5-D5B3-11CC-9039-345AEEB1484D}"/>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30</a:t>
            </a:fld>
            <a:endParaRPr lang="en-US" dirty="0"/>
          </a:p>
        </p:txBody>
      </p:sp>
      <p:pic>
        <p:nvPicPr>
          <p:cNvPr id="7"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4024" y="1520016"/>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16"/>
          <p:cNvSpPr>
            <a:spLocks noChangeArrowheads="1"/>
          </p:cNvSpPr>
          <p:nvPr/>
        </p:nvSpPr>
        <p:spPr bwMode="auto">
          <a:xfrm>
            <a:off x="447675" y="849313"/>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GB" sz="1200" b="1" kern="0" dirty="0">
                <a:solidFill>
                  <a:srgbClr val="FFFFFF"/>
                </a:solidFill>
                <a:latin typeface="Liberation Sans" panose="020B0604020202020204" pitchFamily="34" charset="0"/>
              </a:rPr>
              <a:t>Condensed 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1" name="Picture 2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45025" y="118881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6"/>
          <p:cNvSpPr>
            <a:spLocks noChangeArrowheads="1"/>
          </p:cNvSpPr>
          <p:nvPr/>
        </p:nvSpPr>
        <p:spPr bwMode="auto">
          <a:xfrm>
            <a:off x="4645025" y="542925"/>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4" name="Picture 3"/>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2868958" y="5233988"/>
            <a:ext cx="3234634" cy="101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bwMode="auto">
          <a:xfrm>
            <a:off x="2819400" y="5235172"/>
            <a:ext cx="1809750" cy="40623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6" name="Rectangle 15"/>
          <p:cNvSpPr/>
          <p:nvPr/>
        </p:nvSpPr>
        <p:spPr bwMode="auto">
          <a:xfrm>
            <a:off x="2819400" y="5768572"/>
            <a:ext cx="1809750" cy="40623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7" name="Rectangle 16"/>
          <p:cNvSpPr/>
          <p:nvPr/>
        </p:nvSpPr>
        <p:spPr bwMode="auto">
          <a:xfrm>
            <a:off x="5105400" y="5517493"/>
            <a:ext cx="1123950"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8" name="Picture 5"/>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927475"/>
            <a:ext cx="3902075" cy="1177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289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17"/>
                                        </p:tgtEl>
                                      </p:cBhvr>
                                    </p:animEffect>
                                    <p:set>
                                      <p:cBhvr>
                                        <p:cTn id="21"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7584FF-E949-0E73-E884-73D2A9CB934F}"/>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31</a:t>
            </a:fld>
            <a:endParaRPr lang="en-US" dirty="0"/>
          </a:p>
        </p:txBody>
      </p:sp>
      <p:sp>
        <p:nvSpPr>
          <p:cNvPr id="18"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0" name="Rectangle 3"/>
          <p:cNvSpPr>
            <a:spLocks noChangeArrowheads="1"/>
          </p:cNvSpPr>
          <p:nvPr/>
        </p:nvSpPr>
        <p:spPr bwMode="auto">
          <a:xfrm>
            <a:off x="533400" y="1459151"/>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5. PROFIT MARGIN</a:t>
            </a:r>
          </a:p>
        </p:txBody>
      </p:sp>
      <p:sp>
        <p:nvSpPr>
          <p:cNvPr id="21" name="Rectangle 9"/>
          <p:cNvSpPr>
            <a:spLocks noChangeArrowheads="1"/>
          </p:cNvSpPr>
          <p:nvPr/>
        </p:nvSpPr>
        <p:spPr bwMode="auto">
          <a:xfrm>
            <a:off x="609600" y="5462826"/>
            <a:ext cx="7620000" cy="82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25000"/>
              </a:lnSpc>
            </a:pPr>
            <a:r>
              <a:rPr lang="en-US" altLang="en-US" sz="2000" dirty="0">
                <a:latin typeface="Liberation Sans" panose="020B0604020202020204" pitchFamily="34" charset="0"/>
              </a:rPr>
              <a:t>Measures the percentage of each euro of sales that results in net income.</a:t>
            </a:r>
          </a:p>
        </p:txBody>
      </p:sp>
      <p:sp>
        <p:nvSpPr>
          <p:cNvPr id="22" name="AutoShape 19"/>
          <p:cNvSpPr>
            <a:spLocks noChangeArrowheads="1"/>
          </p:cNvSpPr>
          <p:nvPr/>
        </p:nvSpPr>
        <p:spPr bwMode="auto">
          <a:xfrm>
            <a:off x="5257800" y="6096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060" y="2184481"/>
            <a:ext cx="8183880" cy="3008470"/>
          </a:xfrm>
          <a:prstGeom prst="rect">
            <a:avLst/>
          </a:prstGeom>
        </p:spPr>
      </p:pic>
    </p:spTree>
    <p:extLst>
      <p:ext uri="{BB962C8B-B14F-4D97-AF65-F5344CB8AC3E}">
        <p14:creationId xmlns:p14="http://schemas.microsoft.com/office/powerpoint/2010/main" val="3892456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4451C50-6D68-4C1A-EE03-0B295D25C9F7}"/>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32</a:t>
            </a:fld>
            <a:endParaRPr lang="en-US" dirty="0"/>
          </a:p>
        </p:txBody>
      </p:sp>
      <p:pic>
        <p:nvPicPr>
          <p:cNvPr id="7"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7200" y="1443816"/>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16"/>
          <p:cNvSpPr>
            <a:spLocks noChangeArrowheads="1"/>
          </p:cNvSpPr>
          <p:nvPr/>
        </p:nvSpPr>
        <p:spPr bwMode="auto">
          <a:xfrm>
            <a:off x="447675" y="762000"/>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1" name="Picture 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113136" y="5095915"/>
            <a:ext cx="4966940" cy="1211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4" name="Picture 27"/>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654550" y="11263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6" name="Picture 4"/>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997325"/>
            <a:ext cx="8229600" cy="11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p:cNvSpPr/>
          <p:nvPr/>
        </p:nvSpPr>
        <p:spPr bwMode="auto">
          <a:xfrm>
            <a:off x="2914650" y="5029200"/>
            <a:ext cx="1809750"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8" name="Rectangle 17"/>
          <p:cNvSpPr/>
          <p:nvPr/>
        </p:nvSpPr>
        <p:spPr bwMode="auto">
          <a:xfrm>
            <a:off x="2362200" y="5516549"/>
            <a:ext cx="2968337" cy="335733"/>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Rectangle 18"/>
          <p:cNvSpPr/>
          <p:nvPr/>
        </p:nvSpPr>
        <p:spPr bwMode="auto">
          <a:xfrm>
            <a:off x="2362200" y="6009315"/>
            <a:ext cx="2968337" cy="305212"/>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0" name="Rectangle 19"/>
          <p:cNvSpPr/>
          <p:nvPr/>
        </p:nvSpPr>
        <p:spPr bwMode="auto">
          <a:xfrm>
            <a:off x="5905500" y="5269499"/>
            <a:ext cx="1714500" cy="40623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82768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9"/>
                                        </p:tgtEl>
                                      </p:cBhvr>
                                    </p:animEffect>
                                    <p:set>
                                      <p:cBhvr>
                                        <p:cTn id="22" dur="1" fill="hold">
                                          <p:stCondLst>
                                            <p:cond delay="499"/>
                                          </p:stCondLst>
                                        </p:cTn>
                                        <p:tgtEl>
                                          <p:spTgt spid="19"/>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20"/>
                                        </p:tgtEl>
                                      </p:cBhvr>
                                    </p:animEffect>
                                    <p:set>
                                      <p:cBhvr>
                                        <p:cTn id="26"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CDF2F44-DA6F-C2FD-5FBC-5F433E11573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33</a:t>
            </a:fld>
            <a:endParaRPr lang="en-US" dirty="0"/>
          </a:p>
        </p:txBody>
      </p:sp>
      <p:sp>
        <p:nvSpPr>
          <p:cNvPr id="18"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0" name="Rectangle 3"/>
          <p:cNvSpPr>
            <a:spLocks noChangeArrowheads="1"/>
          </p:cNvSpPr>
          <p:nvPr/>
        </p:nvSpPr>
        <p:spPr bwMode="auto">
          <a:xfrm>
            <a:off x="533400" y="1397000"/>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6. ASSET TURNOVER</a:t>
            </a:r>
          </a:p>
        </p:txBody>
      </p:sp>
      <p:sp>
        <p:nvSpPr>
          <p:cNvPr id="21" name="Rectangle 9"/>
          <p:cNvSpPr>
            <a:spLocks noChangeArrowheads="1"/>
          </p:cNvSpPr>
          <p:nvPr/>
        </p:nvSpPr>
        <p:spPr bwMode="auto">
          <a:xfrm>
            <a:off x="609600" y="5562600"/>
            <a:ext cx="80772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how efficiently a company uses its assets to generate sales.</a:t>
            </a:r>
          </a:p>
        </p:txBody>
      </p:sp>
      <p:sp>
        <p:nvSpPr>
          <p:cNvPr id="22" name="AutoShape 16"/>
          <p:cNvSpPr>
            <a:spLocks noChangeArrowheads="1"/>
          </p:cNvSpPr>
          <p:nvPr/>
        </p:nvSpPr>
        <p:spPr bwMode="auto">
          <a:xfrm>
            <a:off x="5257800" y="5334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920" y="2058745"/>
            <a:ext cx="8183880" cy="3313525"/>
          </a:xfrm>
          <a:prstGeom prst="rect">
            <a:avLst/>
          </a:prstGeom>
        </p:spPr>
      </p:pic>
    </p:spTree>
    <p:extLst>
      <p:ext uri="{BB962C8B-B14F-4D97-AF65-F5344CB8AC3E}">
        <p14:creationId xmlns:p14="http://schemas.microsoft.com/office/powerpoint/2010/main" val="37462293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7C1427-2A1F-D5F9-1CF0-A7CDA43ABB9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34</a:t>
            </a:fld>
            <a:endParaRPr lang="en-US" dirty="0"/>
          </a:p>
        </p:txBody>
      </p:sp>
      <p:pic>
        <p:nvPicPr>
          <p:cNvPr id="7"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4024" y="1596216"/>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16"/>
          <p:cNvSpPr>
            <a:spLocks noChangeArrowheads="1"/>
          </p:cNvSpPr>
          <p:nvPr/>
        </p:nvSpPr>
        <p:spPr bwMode="auto">
          <a:xfrm>
            <a:off x="447675" y="925513"/>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1" name="Picture 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519167" y="4953000"/>
            <a:ext cx="4518416" cy="1230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4" name="Picture 27"/>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648372" y="1125710"/>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sp>
        <p:nvSpPr>
          <p:cNvPr id="16" name="Rectangle 15"/>
          <p:cNvSpPr/>
          <p:nvPr/>
        </p:nvSpPr>
        <p:spPr bwMode="auto">
          <a:xfrm>
            <a:off x="3219450" y="4876800"/>
            <a:ext cx="1885950"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7" name="Rectangle 16"/>
          <p:cNvSpPr/>
          <p:nvPr/>
        </p:nvSpPr>
        <p:spPr bwMode="auto">
          <a:xfrm>
            <a:off x="2651783" y="5394847"/>
            <a:ext cx="3063217" cy="369306"/>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8" name="Rectangle 17"/>
          <p:cNvSpPr/>
          <p:nvPr/>
        </p:nvSpPr>
        <p:spPr bwMode="auto">
          <a:xfrm>
            <a:off x="3161171" y="5867400"/>
            <a:ext cx="1602459" cy="335733"/>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Rectangle 18"/>
          <p:cNvSpPr/>
          <p:nvPr/>
        </p:nvSpPr>
        <p:spPr bwMode="auto">
          <a:xfrm>
            <a:off x="6199383" y="5139278"/>
            <a:ext cx="1676400" cy="363189"/>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20" name="Picture 4"/>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986213"/>
            <a:ext cx="3905250" cy="814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8154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7"/>
                                        </p:tgtEl>
                                      </p:cBhvr>
                                    </p:animEffect>
                                    <p:set>
                                      <p:cBhvr>
                                        <p:cTn id="17" dur="1" fill="hold">
                                          <p:stCondLst>
                                            <p:cond delay="499"/>
                                          </p:stCondLst>
                                        </p:cTn>
                                        <p:tgtEl>
                                          <p:spTgt spid="1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8"/>
                                        </p:tgtEl>
                                      </p:cBhvr>
                                    </p:animEffect>
                                    <p:set>
                                      <p:cBhvr>
                                        <p:cTn id="22" dur="1" fill="hold">
                                          <p:stCondLst>
                                            <p:cond delay="499"/>
                                          </p:stCondLst>
                                        </p:cTn>
                                        <p:tgtEl>
                                          <p:spTgt spid="18"/>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19"/>
                                        </p:tgtEl>
                                      </p:cBhvr>
                                    </p:animEffect>
                                    <p:set>
                                      <p:cBhvr>
                                        <p:cTn id="26"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2C57C18-CB98-9E2A-B983-C8395F9194E2}"/>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35</a:t>
            </a:fld>
            <a:endParaRPr lang="en-US" dirty="0"/>
          </a:p>
        </p:txBody>
      </p:sp>
      <p:sp>
        <p:nvSpPr>
          <p:cNvPr id="8" name="Title 2"/>
          <p:cNvSpPr>
            <a:spLocks noGrp="1"/>
          </p:cNvSpPr>
          <p:nvPr>
            <p:ph type="title"/>
          </p:nvPr>
        </p:nvSpPr>
        <p:spPr/>
        <p:txBody>
          <a:bodyPr>
            <a:spAutoFit/>
          </a:bodyPr>
          <a:lstStyle/>
          <a:p>
            <a:r>
              <a:rPr lang="en-US" b="1" dirty="0">
                <a:ea typeface="Source Sans Pro" charset="0"/>
              </a:rPr>
              <a:t>Ratio Analysis</a:t>
            </a:r>
          </a:p>
        </p:txBody>
      </p:sp>
      <p:sp>
        <p:nvSpPr>
          <p:cNvPr id="15" name="Rectangle 3"/>
          <p:cNvSpPr>
            <a:spLocks noChangeArrowheads="1"/>
          </p:cNvSpPr>
          <p:nvPr/>
        </p:nvSpPr>
        <p:spPr bwMode="auto">
          <a:xfrm>
            <a:off x="533400" y="1504146"/>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buSzPct val="80000"/>
            </a:pPr>
            <a:r>
              <a:rPr lang="en-US" altLang="en-US" sz="2700" b="1" dirty="0">
                <a:solidFill>
                  <a:srgbClr val="006600"/>
                </a:solidFill>
                <a:latin typeface="Liberation Sans" panose="020B0604020202020204" pitchFamily="34" charset="0"/>
              </a:rPr>
              <a:t>7. RETURN ON ASSETS</a:t>
            </a:r>
          </a:p>
        </p:txBody>
      </p:sp>
      <p:sp>
        <p:nvSpPr>
          <p:cNvPr id="16" name="Rectangle 8"/>
          <p:cNvSpPr>
            <a:spLocks noChangeArrowheads="1"/>
          </p:cNvSpPr>
          <p:nvPr/>
        </p:nvSpPr>
        <p:spPr bwMode="auto">
          <a:xfrm>
            <a:off x="609600" y="5771346"/>
            <a:ext cx="8077200" cy="477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An overall measure of profitability.</a:t>
            </a:r>
          </a:p>
        </p:txBody>
      </p:sp>
      <p:sp>
        <p:nvSpPr>
          <p:cNvPr id="17" name="AutoShape 14"/>
          <p:cNvSpPr>
            <a:spLocks noChangeArrowheads="1"/>
          </p:cNvSpPr>
          <p:nvPr/>
        </p:nvSpPr>
        <p:spPr bwMode="auto">
          <a:xfrm>
            <a:off x="5257800" y="6096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4825" y="2266146"/>
            <a:ext cx="8183880" cy="3313525"/>
          </a:xfrm>
          <a:prstGeom prst="rect">
            <a:avLst/>
          </a:prstGeom>
        </p:spPr>
      </p:pic>
    </p:spTree>
    <p:extLst>
      <p:ext uri="{BB962C8B-B14F-4D97-AF65-F5344CB8AC3E}">
        <p14:creationId xmlns:p14="http://schemas.microsoft.com/office/powerpoint/2010/main" val="8289741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
          <p:cNvSpPr>
            <a:spLocks noGrp="1"/>
          </p:cNvSpPr>
          <p:nvPr>
            <p:ph type="sldNum" sz="quarter" idx="10"/>
          </p:nvPr>
        </p:nvSpPr>
        <p:spPr/>
        <p:txBody>
          <a:bodyPr/>
          <a:lstStyle/>
          <a:p>
            <a:fld id="{67B19427-F580-D146-B60E-4CADEE75497F}" type="slidenum">
              <a:rPr lang="en-US" smtClean="0"/>
              <a:pPr/>
              <a:t>36</a:t>
            </a:fld>
            <a:endParaRPr lang="en-US" dirty="0"/>
          </a:p>
        </p:txBody>
      </p:sp>
      <p:pic>
        <p:nvPicPr>
          <p:cNvPr id="9" name="Picture 28"/>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54024" y="1146771"/>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6"/>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2"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4" name="Picture 27"/>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657725" y="1152236"/>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03763" y="3412836"/>
            <a:ext cx="42862" cy="5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5" descr="C:\Users\ram.koushal\Desktop\Untitled-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39142" y="4865106"/>
            <a:ext cx="5428458" cy="1360708"/>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ram.koushal\Desktop\Untitled-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964" y="2209800"/>
            <a:ext cx="8250745" cy="100907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p:cNvSpPr/>
          <p:nvPr/>
        </p:nvSpPr>
        <p:spPr bwMode="auto">
          <a:xfrm>
            <a:off x="2990850" y="4800600"/>
            <a:ext cx="1809750"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8" name="Rectangle 27"/>
          <p:cNvSpPr/>
          <p:nvPr/>
        </p:nvSpPr>
        <p:spPr bwMode="auto">
          <a:xfrm>
            <a:off x="2109850" y="5402805"/>
            <a:ext cx="3733800"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9" name="Rectangle 28"/>
          <p:cNvSpPr/>
          <p:nvPr/>
        </p:nvSpPr>
        <p:spPr bwMode="auto">
          <a:xfrm>
            <a:off x="2244894" y="5867400"/>
            <a:ext cx="3435012" cy="40623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30" name="Rectangle 29"/>
          <p:cNvSpPr/>
          <p:nvPr/>
        </p:nvSpPr>
        <p:spPr bwMode="auto">
          <a:xfrm>
            <a:off x="6362700" y="5093706"/>
            <a:ext cx="1714500" cy="305212"/>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2122162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wipe(left)">
                                      <p:cBhvr>
                                        <p:cTn id="7" dur="500"/>
                                        <p:tgtEl>
                                          <p:spTgt spid="409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8"/>
                                        </p:tgtEl>
                                      </p:cBhvr>
                                    </p:animEffect>
                                    <p:set>
                                      <p:cBhvr>
                                        <p:cTn id="17" dur="1" fill="hold">
                                          <p:stCondLst>
                                            <p:cond delay="499"/>
                                          </p:stCondLst>
                                        </p:cTn>
                                        <p:tgtEl>
                                          <p:spTgt spid="2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9"/>
                                        </p:tgtEl>
                                      </p:cBhvr>
                                    </p:animEffect>
                                    <p:set>
                                      <p:cBhvr>
                                        <p:cTn id="22" dur="1" fill="hold">
                                          <p:stCondLst>
                                            <p:cond delay="499"/>
                                          </p:stCondLst>
                                        </p:cTn>
                                        <p:tgtEl>
                                          <p:spTgt spid="29"/>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30"/>
                                        </p:tgtEl>
                                      </p:cBhvr>
                                    </p:animEffect>
                                    <p:set>
                                      <p:cBhvr>
                                        <p:cTn id="26"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674962-9DBE-8E2B-8481-07BE91EE665A}"/>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37</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7" name="Rectangle 3"/>
          <p:cNvSpPr>
            <a:spLocks noChangeArrowheads="1"/>
          </p:cNvSpPr>
          <p:nvPr/>
        </p:nvSpPr>
        <p:spPr bwMode="auto">
          <a:xfrm>
            <a:off x="457200" y="1367135"/>
            <a:ext cx="8077200"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buSzPct val="80000"/>
            </a:pPr>
            <a:r>
              <a:rPr lang="en-US" altLang="en-US" b="1" dirty="0">
                <a:solidFill>
                  <a:srgbClr val="006600"/>
                </a:solidFill>
                <a:latin typeface="Liberation Sans" panose="020B0604020202020204" pitchFamily="34" charset="0"/>
              </a:rPr>
              <a:t>8. RETURN ON ORDINARY SHAREHOLDERS’ EQUITY</a:t>
            </a:r>
          </a:p>
        </p:txBody>
      </p:sp>
      <p:sp>
        <p:nvSpPr>
          <p:cNvPr id="9" name="Rectangle 7"/>
          <p:cNvSpPr>
            <a:spLocks noChangeArrowheads="1"/>
          </p:cNvSpPr>
          <p:nvPr/>
        </p:nvSpPr>
        <p:spPr bwMode="auto">
          <a:xfrm>
            <a:off x="609600" y="5486400"/>
            <a:ext cx="80772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Shows how many euros of net income the company earned for each euro invested by the owners.</a:t>
            </a:r>
          </a:p>
        </p:txBody>
      </p:sp>
      <p:sp>
        <p:nvSpPr>
          <p:cNvPr id="11" name="AutoShape 13"/>
          <p:cNvSpPr>
            <a:spLocks noChangeArrowheads="1"/>
          </p:cNvSpPr>
          <p:nvPr/>
        </p:nvSpPr>
        <p:spPr bwMode="auto">
          <a:xfrm>
            <a:off x="5257800" y="5334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0" y="2183582"/>
            <a:ext cx="8165592" cy="3306120"/>
          </a:xfrm>
          <a:prstGeom prst="rect">
            <a:avLst/>
          </a:prstGeom>
        </p:spPr>
      </p:pic>
    </p:spTree>
    <p:extLst>
      <p:ext uri="{BB962C8B-B14F-4D97-AF65-F5344CB8AC3E}">
        <p14:creationId xmlns:p14="http://schemas.microsoft.com/office/powerpoint/2010/main" val="42846112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9C5245-7971-48B8-1AC3-2BE70F0DDEC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38</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6" name="Rectangle 3"/>
          <p:cNvSpPr>
            <a:spLocks noChangeArrowheads="1"/>
          </p:cNvSpPr>
          <p:nvPr/>
        </p:nvSpPr>
        <p:spPr bwMode="auto">
          <a:xfrm>
            <a:off x="533400" y="1905000"/>
            <a:ext cx="8005572" cy="1123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spcBef>
                <a:spcPts val="1800"/>
              </a:spcBef>
              <a:buSzPct val="80000"/>
            </a:pPr>
            <a:r>
              <a:rPr lang="en-US" altLang="en-US" sz="2700" b="1" dirty="0">
                <a:solidFill>
                  <a:srgbClr val="006600"/>
                </a:solidFill>
                <a:latin typeface="Liberation Sans" panose="020B0604020202020204" pitchFamily="34" charset="0"/>
              </a:rPr>
              <a:t>8</a:t>
            </a:r>
            <a:r>
              <a:rPr lang="en-US" altLang="en-US" b="1" dirty="0">
                <a:solidFill>
                  <a:srgbClr val="006600"/>
                </a:solidFill>
                <a:latin typeface="Liberation Sans" panose="020B0604020202020204" pitchFamily="34" charset="0"/>
              </a:rPr>
              <a:t>. RETURN ON ORDINARY SHAREHOLDERS’ EQUITY</a:t>
            </a:r>
          </a:p>
          <a:p>
            <a:pPr>
              <a:spcBef>
                <a:spcPts val="1800"/>
              </a:spcBef>
              <a:buSzPct val="80000"/>
            </a:pPr>
            <a:r>
              <a:rPr lang="en-US" altLang="en-US" sz="2500" b="1" dirty="0">
                <a:latin typeface="Liberation Sans" panose="020B0604020202020204" pitchFamily="34" charset="0"/>
              </a:rPr>
              <a:t>With Preference Shares</a:t>
            </a:r>
          </a:p>
        </p:txBody>
      </p:sp>
      <p:sp>
        <p:nvSpPr>
          <p:cNvPr id="17" name="Rectangle 7"/>
          <p:cNvSpPr>
            <a:spLocks noChangeArrowheads="1"/>
          </p:cNvSpPr>
          <p:nvPr/>
        </p:nvSpPr>
        <p:spPr bwMode="auto">
          <a:xfrm>
            <a:off x="533400" y="3429000"/>
            <a:ext cx="8077200" cy="496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682625" lvl="1" indent="-450850" algn="l">
              <a:lnSpc>
                <a:spcPct val="125000"/>
              </a:lnSpc>
              <a:spcBef>
                <a:spcPts val="1200"/>
              </a:spcBef>
              <a:buClr>
                <a:schemeClr val="accent6">
                  <a:lumMod val="50000"/>
                </a:schemeClr>
              </a:buClr>
              <a:buSzPct val="85000"/>
              <a:buFont typeface="Wingdings" panose="05000000000000000000" pitchFamily="2" charset="2"/>
              <a:buChar char="u"/>
              <a:defRPr/>
            </a:pPr>
            <a:r>
              <a:rPr lang="en-US" sz="2100" dirty="0">
                <a:latin typeface="Liberation Sans" panose="020B0604020202020204" pitchFamily="34" charset="0"/>
              </a:rPr>
              <a:t>Deduct preferred dividend from net income. </a:t>
            </a:r>
          </a:p>
        </p:txBody>
      </p:sp>
      <p:sp>
        <p:nvSpPr>
          <p:cNvPr id="18" name="AutoShape 13"/>
          <p:cNvSpPr>
            <a:spLocks noChangeArrowheads="1"/>
          </p:cNvSpPr>
          <p:nvPr/>
        </p:nvSpPr>
        <p:spPr bwMode="auto">
          <a:xfrm>
            <a:off x="5181600" y="7620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700" y="4306290"/>
            <a:ext cx="7891272" cy="768084"/>
          </a:xfrm>
          <a:prstGeom prst="rect">
            <a:avLst/>
          </a:prstGeom>
        </p:spPr>
      </p:pic>
      <p:sp>
        <p:nvSpPr>
          <p:cNvPr id="5" name="TextBox 4">
            <a:extLst>
              <a:ext uri="{FF2B5EF4-FFF2-40B4-BE49-F238E27FC236}">
                <a16:creationId xmlns:a16="http://schemas.microsoft.com/office/drawing/2014/main" id="{51BBBDDC-5DD9-5F4C-3162-F5C4EB0C63C6}"/>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42937318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4E95A5-615B-7B54-ECA8-0DCA12A21DA5}"/>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39</a:t>
            </a:fld>
            <a:endParaRPr lang="en-US" dirty="0"/>
          </a:p>
        </p:txBody>
      </p:sp>
      <p:pic>
        <p:nvPicPr>
          <p:cNvPr id="22"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7200" y="1295400"/>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Rectangle 16"/>
          <p:cNvSpPr>
            <a:spLocks noChangeArrowheads="1"/>
          </p:cNvSpPr>
          <p:nvPr/>
        </p:nvSpPr>
        <p:spPr bwMode="auto">
          <a:xfrm>
            <a:off x="447675" y="609600"/>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4"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25" name="Picture 2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54550" y="11190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28" name="Picture 3" descr="C:\Users\ram.koushal\Desktop\Untitled-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3599" y="4852554"/>
            <a:ext cx="4906921" cy="1401977"/>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ram.koushal\Desktop\Untitled-39.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3147" y="1544435"/>
            <a:ext cx="8214591" cy="990600"/>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16" name="Rectangle 15"/>
          <p:cNvSpPr/>
          <p:nvPr/>
        </p:nvSpPr>
        <p:spPr bwMode="auto">
          <a:xfrm>
            <a:off x="2914650" y="4806464"/>
            <a:ext cx="1885950"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7" name="Rectangle 16"/>
          <p:cNvSpPr/>
          <p:nvPr/>
        </p:nvSpPr>
        <p:spPr bwMode="auto">
          <a:xfrm>
            <a:off x="2286000" y="5334000"/>
            <a:ext cx="3124200"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8" name="Rectangle 17"/>
          <p:cNvSpPr/>
          <p:nvPr/>
        </p:nvSpPr>
        <p:spPr bwMode="auto">
          <a:xfrm>
            <a:off x="2789321" y="5867400"/>
            <a:ext cx="2346159"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Rectangle 18"/>
          <p:cNvSpPr/>
          <p:nvPr/>
        </p:nvSpPr>
        <p:spPr bwMode="auto">
          <a:xfrm>
            <a:off x="6096000" y="5044043"/>
            <a:ext cx="1676400" cy="363189"/>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169085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left)">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7"/>
                                        </p:tgtEl>
                                      </p:cBhvr>
                                    </p:animEffect>
                                    <p:set>
                                      <p:cBhvr>
                                        <p:cTn id="17" dur="1" fill="hold">
                                          <p:stCondLst>
                                            <p:cond delay="499"/>
                                          </p:stCondLst>
                                        </p:cTn>
                                        <p:tgtEl>
                                          <p:spTgt spid="1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8"/>
                                        </p:tgtEl>
                                      </p:cBhvr>
                                    </p:animEffect>
                                    <p:set>
                                      <p:cBhvr>
                                        <p:cTn id="22" dur="1" fill="hold">
                                          <p:stCondLst>
                                            <p:cond delay="499"/>
                                          </p:stCondLst>
                                        </p:cTn>
                                        <p:tgtEl>
                                          <p:spTgt spid="18"/>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19"/>
                                        </p:tgtEl>
                                      </p:cBhvr>
                                    </p:animEffect>
                                    <p:set>
                                      <p:cBhvr>
                                        <p:cTn id="26"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D544C8-67BA-42A6-CB3A-A0E5C9C6066E}"/>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40</a:t>
            </a:fld>
            <a:endParaRPr lang="en-US" dirty="0"/>
          </a:p>
        </p:txBody>
      </p:sp>
      <p:sp>
        <p:nvSpPr>
          <p:cNvPr id="11"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2" name="Rectangle 3"/>
          <p:cNvSpPr>
            <a:spLocks noChangeArrowheads="1"/>
          </p:cNvSpPr>
          <p:nvPr/>
        </p:nvSpPr>
        <p:spPr bwMode="auto">
          <a:xfrm>
            <a:off x="533400" y="1656546"/>
            <a:ext cx="73914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9. EARNINGS PER SHARE (EPS)</a:t>
            </a:r>
          </a:p>
        </p:txBody>
      </p:sp>
      <p:sp>
        <p:nvSpPr>
          <p:cNvPr id="13" name="Rectangle 7"/>
          <p:cNvSpPr>
            <a:spLocks noChangeArrowheads="1"/>
          </p:cNvSpPr>
          <p:nvPr/>
        </p:nvSpPr>
        <p:spPr bwMode="auto">
          <a:xfrm>
            <a:off x="609600" y="5390346"/>
            <a:ext cx="8077200" cy="43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25000"/>
              </a:lnSpc>
            </a:pPr>
            <a:r>
              <a:rPr lang="en-US" altLang="en-US" sz="2000" dirty="0">
                <a:latin typeface="Liberation Sans" panose="020B0604020202020204" pitchFamily="34" charset="0"/>
              </a:rPr>
              <a:t>A measure of the net income earned on each ordinary share.</a:t>
            </a:r>
          </a:p>
        </p:txBody>
      </p:sp>
      <p:sp>
        <p:nvSpPr>
          <p:cNvPr id="14" name="AutoShape 12"/>
          <p:cNvSpPr>
            <a:spLocks noChangeArrowheads="1"/>
          </p:cNvSpPr>
          <p:nvPr/>
        </p:nvSpPr>
        <p:spPr bwMode="auto">
          <a:xfrm>
            <a:off x="5257800" y="589746"/>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060" y="2467758"/>
            <a:ext cx="8183880" cy="2756011"/>
          </a:xfrm>
          <a:prstGeom prst="rect">
            <a:avLst/>
          </a:prstGeom>
        </p:spPr>
      </p:pic>
    </p:spTree>
    <p:extLst>
      <p:ext uri="{BB962C8B-B14F-4D97-AF65-F5344CB8AC3E}">
        <p14:creationId xmlns:p14="http://schemas.microsoft.com/office/powerpoint/2010/main" val="30587029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0BEF5A2-79C1-A0FD-571A-F373DDB78BDE}"/>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41</a:t>
            </a:fld>
            <a:endParaRPr lang="en-US" dirty="0"/>
          </a:p>
        </p:txBody>
      </p:sp>
      <p:pic>
        <p:nvPicPr>
          <p:cNvPr id="7"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7200" y="1141938"/>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1" name="Picture 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209800" y="4953000"/>
            <a:ext cx="4457701" cy="1305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4" name="Picture 27"/>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648200" y="11506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6146" name="Picture 2" descr="C:\Users\ram.koushal\Desktop\Untitled-----.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7982" y="3505200"/>
            <a:ext cx="8226425" cy="118641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bwMode="auto">
          <a:xfrm>
            <a:off x="1984506" y="4993136"/>
            <a:ext cx="1885950" cy="446861"/>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Rectangle 18"/>
          <p:cNvSpPr/>
          <p:nvPr/>
        </p:nvSpPr>
        <p:spPr bwMode="auto">
          <a:xfrm>
            <a:off x="2150904" y="5725339"/>
            <a:ext cx="1762705" cy="446861"/>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0" name="Rectangle 19"/>
          <p:cNvSpPr/>
          <p:nvPr/>
        </p:nvSpPr>
        <p:spPr bwMode="auto">
          <a:xfrm>
            <a:off x="4572000" y="5275541"/>
            <a:ext cx="2028444" cy="439459"/>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812933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left)">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9"/>
                                        </p:tgtEl>
                                      </p:cBhvr>
                                    </p:animEffect>
                                    <p:set>
                                      <p:cBhvr>
                                        <p:cTn id="17" dur="1" fill="hold">
                                          <p:stCondLst>
                                            <p:cond delay="499"/>
                                          </p:stCondLst>
                                        </p:cTn>
                                        <p:tgtEl>
                                          <p:spTgt spid="19"/>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20"/>
                                        </p:tgtEl>
                                      </p:cBhvr>
                                    </p:animEffect>
                                    <p:set>
                                      <p:cBhvr>
                                        <p:cTn id="21"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1B3B05A-D85F-AFDE-AC4C-70E742C70357}"/>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42</a:t>
            </a:fld>
            <a:endParaRPr lang="en-US" dirty="0"/>
          </a:p>
        </p:txBody>
      </p:sp>
      <p:sp>
        <p:nvSpPr>
          <p:cNvPr id="13" name="Title "/>
          <p:cNvSpPr>
            <a:spLocks noGrp="1"/>
          </p:cNvSpPr>
          <p:nvPr>
            <p:ph type="title"/>
          </p:nvPr>
        </p:nvSpPr>
        <p:spPr>
          <a:xfrm>
            <a:off x="309562" y="762000"/>
            <a:ext cx="33480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6" name="Rectangle 3"/>
          <p:cNvSpPr>
            <a:spLocks noChangeArrowheads="1"/>
          </p:cNvSpPr>
          <p:nvPr/>
        </p:nvSpPr>
        <p:spPr bwMode="auto">
          <a:xfrm>
            <a:off x="533400" y="1655762"/>
            <a:ext cx="73914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10. PRICE-EARNINGS RATIO</a:t>
            </a:r>
          </a:p>
        </p:txBody>
      </p:sp>
      <p:sp>
        <p:nvSpPr>
          <p:cNvPr id="18" name="Rectangle 7"/>
          <p:cNvSpPr>
            <a:spLocks noChangeArrowheads="1"/>
          </p:cNvSpPr>
          <p:nvPr/>
        </p:nvSpPr>
        <p:spPr bwMode="auto">
          <a:xfrm>
            <a:off x="609600" y="5694362"/>
            <a:ext cx="8077200" cy="477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Reflects investors’ assessments of a company’s future earnings.</a:t>
            </a:r>
          </a:p>
        </p:txBody>
      </p:sp>
      <p:sp>
        <p:nvSpPr>
          <p:cNvPr id="19" name="AutoShape 12"/>
          <p:cNvSpPr>
            <a:spLocks noChangeArrowheads="1"/>
          </p:cNvSpPr>
          <p:nvPr/>
        </p:nvSpPr>
        <p:spPr bwMode="auto">
          <a:xfrm>
            <a:off x="5257800" y="588962"/>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0352" y="2503594"/>
            <a:ext cx="8156448" cy="2987902"/>
          </a:xfrm>
          <a:prstGeom prst="rect">
            <a:avLst/>
          </a:prstGeom>
        </p:spPr>
      </p:pic>
    </p:spTree>
    <p:extLst>
      <p:ext uri="{BB962C8B-B14F-4D97-AF65-F5344CB8AC3E}">
        <p14:creationId xmlns:p14="http://schemas.microsoft.com/office/powerpoint/2010/main" val="19415586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
          <p:cNvSpPr>
            <a:spLocks noGrp="1"/>
          </p:cNvSpPr>
          <p:nvPr>
            <p:ph type="sldNum" sz="quarter" idx="10"/>
          </p:nvPr>
        </p:nvSpPr>
        <p:spPr/>
        <p:txBody>
          <a:bodyPr/>
          <a:lstStyle/>
          <a:p>
            <a:fld id="{67B19427-F580-D146-B60E-4CADEE75497F}" type="slidenum">
              <a:rPr lang="en-US" smtClean="0"/>
              <a:pPr/>
              <a:t>43</a:t>
            </a:fld>
            <a:endParaRPr lang="en-US" dirty="0"/>
          </a:p>
        </p:txBody>
      </p:sp>
      <p:pic>
        <p:nvPicPr>
          <p:cNvPr id="16" name="Picture 28"/>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54024" y="1144470"/>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7"/>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9"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831671" y="5208984"/>
            <a:ext cx="3023458" cy="1030504"/>
          </a:xfrm>
          <a:prstGeom prst="rect">
            <a:avLst/>
          </a:prstGeom>
          <a:solidFill>
            <a:srgbClr val="FFFFFF"/>
          </a:solidFill>
          <a:ln>
            <a:noFill/>
          </a:ln>
          <a:effectLst/>
          <a:extLs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21" name="Picture 2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48200" y="11506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sp>
        <p:nvSpPr>
          <p:cNvPr id="23" name="Rectangle 22"/>
          <p:cNvSpPr/>
          <p:nvPr/>
        </p:nvSpPr>
        <p:spPr bwMode="auto">
          <a:xfrm>
            <a:off x="2627325" y="5771157"/>
            <a:ext cx="1716075" cy="446861"/>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4" name="Rectangle 23"/>
          <p:cNvSpPr/>
          <p:nvPr/>
        </p:nvSpPr>
        <p:spPr bwMode="auto">
          <a:xfrm>
            <a:off x="4876800" y="5401469"/>
            <a:ext cx="1714500" cy="49154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25" name="Picture 4"/>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725574"/>
            <a:ext cx="3905250" cy="1084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9D9D19DA-819B-0093-8388-CE5C932A9C30}"/>
              </a:ext>
            </a:extLst>
          </p:cNvPr>
          <p:cNvSpPr/>
          <p:nvPr/>
        </p:nvSpPr>
        <p:spPr bwMode="auto">
          <a:xfrm>
            <a:off x="2831671" y="5174932"/>
            <a:ext cx="1716075" cy="446861"/>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525917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xit" presetSubtype="8" fill="hold" grpId="0" nodeType="clickEffect">
                                  <p:stCondLst>
                                    <p:cond delay="0"/>
                                  </p:stCondLst>
                                  <p:childTnLst>
                                    <p:animEffect transition="out" filter="wipe(left)">
                                      <p:cBhvr>
                                        <p:cTn id="15" dur="500"/>
                                        <p:tgtEl>
                                          <p:spTgt spid="23"/>
                                        </p:tgtEl>
                                      </p:cBhvr>
                                    </p:animEffect>
                                    <p:set>
                                      <p:cBhvr>
                                        <p:cTn id="16" dur="1" fill="hold">
                                          <p:stCondLst>
                                            <p:cond delay="499"/>
                                          </p:stCondLst>
                                        </p:cTn>
                                        <p:tgtEl>
                                          <p:spTgt spid="23"/>
                                        </p:tgtEl>
                                        <p:attrNameLst>
                                          <p:attrName>style.visibility</p:attrName>
                                        </p:attrNameLst>
                                      </p:cBhvr>
                                      <p:to>
                                        <p:strVal val="hidden"/>
                                      </p:to>
                                    </p:set>
                                  </p:childTnLst>
                                </p:cTn>
                              </p:par>
                            </p:childTnLst>
                          </p:cTn>
                        </p:par>
                        <p:par>
                          <p:cTn id="17" fill="hold">
                            <p:stCondLst>
                              <p:cond delay="500"/>
                            </p:stCondLst>
                            <p:childTnLst>
                              <p:par>
                                <p:cTn id="18" presetID="22" presetClass="exit" presetSubtype="8" fill="hold" grpId="0" nodeType="afterEffect">
                                  <p:stCondLst>
                                    <p:cond delay="0"/>
                                  </p:stCondLst>
                                  <p:childTnLst>
                                    <p:animEffect transition="out" filter="wipe(left)">
                                      <p:cBhvr>
                                        <p:cTn id="19" dur="500"/>
                                        <p:tgtEl>
                                          <p:spTgt spid="24"/>
                                        </p:tgtEl>
                                      </p:cBhvr>
                                    </p:animEffect>
                                    <p:set>
                                      <p:cBhvr>
                                        <p:cTn id="20" dur="1" fill="hold">
                                          <p:stCondLst>
                                            <p:cond delay="499"/>
                                          </p:stCondLst>
                                        </p:cTn>
                                        <p:tgtEl>
                                          <p:spTgt spid="2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2" presetClass="exit" presetSubtype="8" fill="hold" grpId="0" nodeType="clickEffect">
                                  <p:stCondLst>
                                    <p:cond delay="0"/>
                                  </p:stCondLst>
                                  <p:childTnLst>
                                    <p:animEffect transition="out" filter="wipe(left)">
                                      <p:cBhvr>
                                        <p:cTn id="24" dur="500"/>
                                        <p:tgtEl>
                                          <p:spTgt spid="2"/>
                                        </p:tgtEl>
                                      </p:cBhvr>
                                    </p:animEffect>
                                    <p:set>
                                      <p:cBhvr>
                                        <p:cTn id="25"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EBD4E39-BE09-D1E4-A25C-0E04971CD89D}"/>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44</a:t>
            </a:fld>
            <a:endParaRPr lang="en-US" dirty="0"/>
          </a:p>
        </p:txBody>
      </p:sp>
      <p:sp>
        <p:nvSpPr>
          <p:cNvPr id="13" name="Title "/>
          <p:cNvSpPr>
            <a:spLocks noGrp="1"/>
          </p:cNvSpPr>
          <p:nvPr>
            <p:ph type="title"/>
          </p:nvPr>
        </p:nvSpPr>
        <p:spPr>
          <a:xfrm>
            <a:off x="309562" y="725269"/>
            <a:ext cx="75390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8" name="Rectangle 3"/>
          <p:cNvSpPr>
            <a:spLocks noChangeArrowheads="1"/>
          </p:cNvSpPr>
          <p:nvPr/>
        </p:nvSpPr>
        <p:spPr bwMode="auto">
          <a:xfrm>
            <a:off x="533400" y="1295400"/>
            <a:ext cx="73914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11. PAYOUT RATIO</a:t>
            </a:r>
          </a:p>
        </p:txBody>
      </p:sp>
      <p:sp>
        <p:nvSpPr>
          <p:cNvPr id="19" name="Rectangle 7"/>
          <p:cNvSpPr>
            <a:spLocks noChangeArrowheads="1"/>
          </p:cNvSpPr>
          <p:nvPr/>
        </p:nvSpPr>
        <p:spPr bwMode="auto">
          <a:xfrm>
            <a:off x="609600" y="5257800"/>
            <a:ext cx="80772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the percentage of earnings distributed in the form of cash dividends.</a:t>
            </a:r>
          </a:p>
        </p:txBody>
      </p:sp>
      <p:sp>
        <p:nvSpPr>
          <p:cNvPr id="20" name="AutoShape 10"/>
          <p:cNvSpPr>
            <a:spLocks noChangeArrowheads="1"/>
          </p:cNvSpPr>
          <p:nvPr/>
        </p:nvSpPr>
        <p:spPr bwMode="auto">
          <a:xfrm>
            <a:off x="5257800" y="5334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0352" y="2073275"/>
            <a:ext cx="8156448" cy="2991747"/>
          </a:xfrm>
          <a:prstGeom prst="rect">
            <a:avLst/>
          </a:prstGeom>
        </p:spPr>
      </p:pic>
    </p:spTree>
    <p:extLst>
      <p:ext uri="{BB962C8B-B14F-4D97-AF65-F5344CB8AC3E}">
        <p14:creationId xmlns:p14="http://schemas.microsoft.com/office/powerpoint/2010/main" val="5023305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074336-DFB5-BFE0-0DBA-949660324EE2}"/>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45</a:t>
            </a:fld>
            <a:endParaRPr lang="en-US" dirty="0"/>
          </a:p>
        </p:txBody>
      </p:sp>
      <p:sp>
        <p:nvSpPr>
          <p:cNvPr id="13" name="Title "/>
          <p:cNvSpPr>
            <a:spLocks noGrp="1"/>
          </p:cNvSpPr>
          <p:nvPr>
            <p:ph type="title"/>
          </p:nvPr>
        </p:nvSpPr>
        <p:spPr>
          <a:xfrm>
            <a:off x="309562" y="762000"/>
            <a:ext cx="46434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4" name="AutoShape 4"/>
          <p:cNvSpPr>
            <a:spLocks noChangeArrowheads="1"/>
          </p:cNvSpPr>
          <p:nvPr/>
        </p:nvSpPr>
        <p:spPr bwMode="auto">
          <a:xfrm>
            <a:off x="609600" y="1524000"/>
            <a:ext cx="3581400" cy="762000"/>
          </a:xfrm>
          <a:prstGeom prst="bevel">
            <a:avLst>
              <a:gd name="adj" fmla="val 12500"/>
            </a:avLst>
          </a:prstGeom>
          <a:solidFill>
            <a:srgbClr val="CF0E3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Solvency Ratios</a:t>
            </a:r>
          </a:p>
        </p:txBody>
      </p:sp>
      <p:sp>
        <p:nvSpPr>
          <p:cNvPr id="15" name="Rectangle 5"/>
          <p:cNvSpPr>
            <a:spLocks noChangeArrowheads="1"/>
          </p:cNvSpPr>
          <p:nvPr/>
        </p:nvSpPr>
        <p:spPr bwMode="auto">
          <a:xfrm>
            <a:off x="533400" y="2373313"/>
            <a:ext cx="8229600" cy="3112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eaLnBrk="1" fontAlgn="auto" latinLnBrk="0" hangingPunct="1">
              <a:lnSpc>
                <a:spcPct val="125000"/>
              </a:lnSpc>
              <a:spcBef>
                <a:spcPts val="1200"/>
              </a:spcBef>
              <a:spcAft>
                <a:spcPts val="0"/>
              </a:spcAft>
              <a:buClrTx/>
              <a:buSzTx/>
              <a:buFontTx/>
              <a:buNone/>
              <a:tabLst/>
              <a:defRPr/>
            </a:pPr>
            <a:r>
              <a:rPr kumimoji="0" lang="en-US" sz="2300" b="1" i="0" u="none" strike="noStrike" kern="0" cap="none" spc="0" normalizeH="0" baseline="0" noProof="0" dirty="0">
                <a:ln>
                  <a:noFill/>
                </a:ln>
                <a:solidFill>
                  <a:srgbClr val="0000FF">
                    <a:lumMod val="50000"/>
                  </a:srgbClr>
                </a:solidFill>
                <a:effectLst/>
                <a:uLnTx/>
                <a:uFillTx/>
                <a:latin typeface="Liberation Sans" panose="020B0604020202020204" pitchFamily="34" charset="0"/>
              </a:rPr>
              <a:t>Solvency ratios </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measure the ability of a company to survive over a long period of time.</a:t>
            </a:r>
          </a:p>
          <a:p>
            <a:pPr marL="68580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1" i="0" u="none" strike="noStrike" kern="0" cap="none" spc="0" normalizeH="0" baseline="0" noProof="0" dirty="0">
                <a:ln>
                  <a:noFill/>
                </a:ln>
                <a:solidFill>
                  <a:srgbClr val="000000"/>
                </a:solidFill>
                <a:effectLst/>
                <a:uLnTx/>
                <a:uFillTx/>
                <a:latin typeface="Liberation Sans" panose="020B0604020202020204" pitchFamily="34" charset="0"/>
              </a:rPr>
              <a:t>Debt to Assets</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and </a:t>
            </a:r>
          </a:p>
          <a:p>
            <a:pPr marL="68580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1" i="0" u="none" strike="noStrike" kern="0" cap="none" spc="0" normalizeH="0" baseline="0" noProof="0" dirty="0">
                <a:ln>
                  <a:noFill/>
                </a:ln>
                <a:solidFill>
                  <a:srgbClr val="000000"/>
                </a:solidFill>
                <a:effectLst/>
                <a:uLnTx/>
                <a:uFillTx/>
                <a:latin typeface="Liberation Sans" panose="020B0604020202020204" pitchFamily="34" charset="0"/>
              </a:rPr>
              <a:t>Times Interest Earned</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t>
            </a:r>
          </a:p>
          <a:p>
            <a:pPr marL="231775" marR="0" lvl="1" indent="-3175" algn="l" defTabSz="914400" eaLnBrk="1" fontAlgn="auto" latinLnBrk="0" hangingPunct="1">
              <a:lnSpc>
                <a:spcPct val="125000"/>
              </a:lnSpc>
              <a:spcBef>
                <a:spcPts val="1200"/>
              </a:spcBef>
              <a:spcAft>
                <a:spcPts val="0"/>
              </a:spcAft>
              <a:buClr>
                <a:srgbClr val="800000"/>
              </a:buClr>
              <a:buSzPct val="80000"/>
              <a:buFont typeface="Wingdings" pitchFamily="2" charset="2"/>
              <a:buNone/>
              <a:tabLst/>
              <a:defRPr/>
            </a:pPr>
            <a:r>
              <a:rPr kumimoji="0" lang="en-US" sz="2000" b="0" i="0" u="none" strike="noStrike" kern="0" cap="none" spc="0" normalizeH="0" baseline="0" noProof="0" dirty="0">
                <a:ln>
                  <a:noFill/>
                </a:ln>
                <a:solidFill>
                  <a:srgbClr val="000000"/>
                </a:solidFill>
                <a:effectLst/>
                <a:uLnTx/>
                <a:uFillTx/>
                <a:latin typeface="Liberation Sans" panose="020B0604020202020204" pitchFamily="34" charset="0"/>
              </a:rPr>
              <a:t>	</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are two ratios that provide information about debt-paying ability.</a:t>
            </a:r>
          </a:p>
        </p:txBody>
      </p:sp>
      <p:sp>
        <p:nvSpPr>
          <p:cNvPr id="5" name="TextBox 4">
            <a:extLst>
              <a:ext uri="{FF2B5EF4-FFF2-40B4-BE49-F238E27FC236}">
                <a16:creationId xmlns:a16="http://schemas.microsoft.com/office/drawing/2014/main" id="{93D28BED-BDFF-78A9-05E1-BE0535815433}"/>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5328478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
          <p:cNvSpPr>
            <a:spLocks noGrp="1"/>
          </p:cNvSpPr>
          <p:nvPr>
            <p:ph type="sldNum" sz="quarter" idx="10"/>
          </p:nvPr>
        </p:nvSpPr>
        <p:spPr/>
        <p:txBody>
          <a:bodyPr/>
          <a:lstStyle/>
          <a:p>
            <a:fld id="{67B19427-F580-D146-B60E-4CADEE75497F}" type="slidenum">
              <a:rPr lang="en-US" smtClean="0"/>
              <a:pPr/>
              <a:t>46</a:t>
            </a:fld>
            <a:endParaRPr lang="en-US" dirty="0"/>
          </a:p>
        </p:txBody>
      </p:sp>
      <p:pic>
        <p:nvPicPr>
          <p:cNvPr id="14"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852193" y="5259312"/>
            <a:ext cx="3096715" cy="910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6" name="Picture 27"/>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654550" y="1151459"/>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26" name="Picture 28"/>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57200" y="1156594"/>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Rectangle 16"/>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66996" y="3659612"/>
            <a:ext cx="4032504" cy="950976"/>
          </a:xfrm>
          <a:prstGeom prst="rect">
            <a:avLst/>
          </a:prstGeom>
        </p:spPr>
      </p:pic>
      <p:sp>
        <p:nvSpPr>
          <p:cNvPr id="19" name="Rectangle 18"/>
          <p:cNvSpPr/>
          <p:nvPr/>
        </p:nvSpPr>
        <p:spPr bwMode="auto">
          <a:xfrm>
            <a:off x="3013712" y="5166411"/>
            <a:ext cx="1416942"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0" name="Rectangle 19"/>
          <p:cNvSpPr/>
          <p:nvPr/>
        </p:nvSpPr>
        <p:spPr bwMode="auto">
          <a:xfrm>
            <a:off x="2743200" y="5791200"/>
            <a:ext cx="1938975"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1" name="Rectangle 20"/>
          <p:cNvSpPr/>
          <p:nvPr/>
        </p:nvSpPr>
        <p:spPr bwMode="auto">
          <a:xfrm>
            <a:off x="4953000" y="5504211"/>
            <a:ext cx="1385455" cy="363189"/>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90896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0"/>
                                        </p:tgtEl>
                                      </p:cBhvr>
                                    </p:animEffect>
                                    <p:set>
                                      <p:cBhvr>
                                        <p:cTn id="17" dur="1" fill="hold">
                                          <p:stCondLst>
                                            <p:cond delay="499"/>
                                          </p:stCondLst>
                                        </p:cTn>
                                        <p:tgtEl>
                                          <p:spTgt spid="20"/>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21"/>
                                        </p:tgtEl>
                                      </p:cBhvr>
                                    </p:animEffect>
                                    <p:set>
                                      <p:cBhvr>
                                        <p:cTn id="21"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4C0E410-D9B7-8190-32C3-EC4D354B7598}"/>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47</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7" name="Rectangle 3"/>
          <p:cNvSpPr>
            <a:spLocks noChangeArrowheads="1"/>
          </p:cNvSpPr>
          <p:nvPr/>
        </p:nvSpPr>
        <p:spPr bwMode="auto">
          <a:xfrm>
            <a:off x="533400" y="1629558"/>
            <a:ext cx="73914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12. DEBT TO TOTAL ASSETS RATIO</a:t>
            </a:r>
          </a:p>
        </p:txBody>
      </p:sp>
      <p:sp>
        <p:nvSpPr>
          <p:cNvPr id="9" name="Rectangle 7"/>
          <p:cNvSpPr>
            <a:spLocks noChangeArrowheads="1"/>
          </p:cNvSpPr>
          <p:nvPr/>
        </p:nvSpPr>
        <p:spPr bwMode="auto">
          <a:xfrm>
            <a:off x="609600" y="5618946"/>
            <a:ext cx="8077200" cy="477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the percentage of the total assets that creditors provide.</a:t>
            </a:r>
          </a:p>
        </p:txBody>
      </p:sp>
      <p:sp>
        <p:nvSpPr>
          <p:cNvPr id="11" name="AutoShape 13"/>
          <p:cNvSpPr>
            <a:spLocks noChangeArrowheads="1"/>
          </p:cNvSpPr>
          <p:nvPr/>
        </p:nvSpPr>
        <p:spPr bwMode="auto">
          <a:xfrm>
            <a:off x="5257800" y="562758"/>
            <a:ext cx="3581400" cy="762000"/>
          </a:xfrm>
          <a:prstGeom prst="bevel">
            <a:avLst>
              <a:gd name="adj" fmla="val 12500"/>
            </a:avLst>
          </a:prstGeom>
          <a:solidFill>
            <a:srgbClr val="CF0E3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Solvency Ratios</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258" y="2426958"/>
            <a:ext cx="8165592" cy="2991252"/>
          </a:xfrm>
          <a:prstGeom prst="rect">
            <a:avLst/>
          </a:prstGeom>
        </p:spPr>
      </p:pic>
    </p:spTree>
    <p:extLst>
      <p:ext uri="{BB962C8B-B14F-4D97-AF65-F5344CB8AC3E}">
        <p14:creationId xmlns:p14="http://schemas.microsoft.com/office/powerpoint/2010/main" val="42912005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
          <p:cNvSpPr>
            <a:spLocks noGrp="1"/>
          </p:cNvSpPr>
          <p:nvPr>
            <p:ph type="sldNum" sz="quarter" idx="10"/>
          </p:nvPr>
        </p:nvSpPr>
        <p:spPr/>
        <p:txBody>
          <a:bodyPr/>
          <a:lstStyle/>
          <a:p>
            <a:fld id="{67B19427-F580-D146-B60E-4CADEE75497F}" type="slidenum">
              <a:rPr lang="en-US" smtClean="0"/>
              <a:pPr/>
              <a:t>48</a:t>
            </a:fld>
            <a:endParaRPr lang="en-US" dirty="0"/>
          </a:p>
        </p:txBody>
      </p:sp>
      <p:pic>
        <p:nvPicPr>
          <p:cNvPr id="13" name="Picture 28"/>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57200" y="1156594"/>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Condensed 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20" name="Picture 27"/>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641850" y="11506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23" name="Picture 3" descr="C:\Users\ram.koushal\Desktop\Untitled-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46416" y="4953000"/>
            <a:ext cx="4643918" cy="1177993"/>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1676400"/>
            <a:ext cx="82296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bwMode="auto">
          <a:xfrm>
            <a:off x="2106072" y="4943243"/>
            <a:ext cx="2282000" cy="446861"/>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6" name="Rectangle 15"/>
          <p:cNvSpPr/>
          <p:nvPr/>
        </p:nvSpPr>
        <p:spPr bwMode="auto">
          <a:xfrm>
            <a:off x="2248301" y="5638800"/>
            <a:ext cx="2346159" cy="49154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7" name="Rectangle 16"/>
          <p:cNvSpPr/>
          <p:nvPr/>
        </p:nvSpPr>
        <p:spPr bwMode="auto">
          <a:xfrm>
            <a:off x="4981956" y="5183254"/>
            <a:ext cx="2028444" cy="531746"/>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2048916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ipe(left)">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17"/>
                                        </p:tgtEl>
                                      </p:cBhvr>
                                    </p:animEffect>
                                    <p:set>
                                      <p:cBhvr>
                                        <p:cTn id="21"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92B2F1E-9853-62D7-EE5A-CB64FBA3FCE9}"/>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49</a:t>
            </a:fld>
            <a:endParaRPr lang="en-US" dirty="0"/>
          </a:p>
        </p:txBody>
      </p:sp>
      <p:sp>
        <p:nvSpPr>
          <p:cNvPr id="16" name="Title "/>
          <p:cNvSpPr>
            <a:spLocks noGrp="1"/>
          </p:cNvSpPr>
          <p:nvPr>
            <p:ph type="title"/>
          </p:nvPr>
        </p:nvSpPr>
        <p:spPr>
          <a:xfrm>
            <a:off x="309562" y="801469"/>
            <a:ext cx="67770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3" name="Rectangle 3"/>
          <p:cNvSpPr>
            <a:spLocks noChangeArrowheads="1"/>
          </p:cNvSpPr>
          <p:nvPr/>
        </p:nvSpPr>
        <p:spPr bwMode="auto">
          <a:xfrm>
            <a:off x="533400" y="1371600"/>
            <a:ext cx="60198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13. TIMES INTEREST EARNED</a:t>
            </a:r>
          </a:p>
        </p:txBody>
      </p:sp>
      <p:sp>
        <p:nvSpPr>
          <p:cNvPr id="18" name="Rectangle 7"/>
          <p:cNvSpPr>
            <a:spLocks noChangeArrowheads="1"/>
          </p:cNvSpPr>
          <p:nvPr/>
        </p:nvSpPr>
        <p:spPr bwMode="auto">
          <a:xfrm>
            <a:off x="609600" y="5105400"/>
            <a:ext cx="4724400" cy="124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Provides an indication of the company’s ability to meet interest payments as they come due.</a:t>
            </a:r>
          </a:p>
        </p:txBody>
      </p:sp>
      <p:sp>
        <p:nvSpPr>
          <p:cNvPr id="19" name="AutoShape 12"/>
          <p:cNvSpPr>
            <a:spLocks noChangeArrowheads="1"/>
          </p:cNvSpPr>
          <p:nvPr/>
        </p:nvSpPr>
        <p:spPr bwMode="auto">
          <a:xfrm>
            <a:off x="5257800" y="533400"/>
            <a:ext cx="3581400" cy="762000"/>
          </a:xfrm>
          <a:prstGeom prst="bevel">
            <a:avLst>
              <a:gd name="adj" fmla="val 12500"/>
            </a:avLst>
          </a:prstGeom>
          <a:solidFill>
            <a:srgbClr val="CF0E3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Solvency Ratios</a:t>
            </a:r>
          </a:p>
        </p:txBody>
      </p:sp>
      <p:pic>
        <p:nvPicPr>
          <p:cNvPr id="21"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1375" y="5257800"/>
            <a:ext cx="2384425" cy="914400"/>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Lst>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352" y="1957423"/>
            <a:ext cx="8156448" cy="3170202"/>
          </a:xfrm>
          <a:prstGeom prst="rect">
            <a:avLst/>
          </a:prstGeom>
        </p:spPr>
      </p:pic>
    </p:spTree>
    <p:extLst>
      <p:ext uri="{BB962C8B-B14F-4D97-AF65-F5344CB8AC3E}">
        <p14:creationId xmlns:p14="http://schemas.microsoft.com/office/powerpoint/2010/main" val="2352855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DA6F29-0B29-099D-97C9-4F5EA68B1A78}"/>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50</a:t>
            </a:fld>
            <a:endParaRPr lang="en-US" dirty="0"/>
          </a:p>
        </p:txBody>
      </p:sp>
      <p:sp>
        <p:nvSpPr>
          <p:cNvPr id="13" name="Title "/>
          <p:cNvSpPr>
            <a:spLocks noGrp="1"/>
          </p:cNvSpPr>
          <p:nvPr>
            <p:ph type="title"/>
          </p:nvPr>
        </p:nvSpPr>
        <p:spPr>
          <a:xfrm>
            <a:off x="309562" y="762000"/>
            <a:ext cx="75390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4" name="Rectangle 3"/>
          <p:cNvSpPr>
            <a:spLocks noChangeArrowheads="1"/>
          </p:cNvSpPr>
          <p:nvPr/>
        </p:nvSpPr>
        <p:spPr bwMode="auto">
          <a:xfrm>
            <a:off x="533400" y="1295400"/>
            <a:ext cx="594360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0" marR="0" lvl="0" indent="0" algn="l" defTabSz="914400" eaLnBrk="1" fontAlgn="auto" latinLnBrk="0" hangingPunct="1">
              <a:lnSpc>
                <a:spcPct val="100000"/>
              </a:lnSpc>
              <a:spcBef>
                <a:spcPts val="0"/>
              </a:spcBef>
              <a:spcAft>
                <a:spcPts val="0"/>
              </a:spcAft>
              <a:buClrTx/>
              <a:buSzPct val="80000"/>
              <a:buFontTx/>
              <a:buNone/>
              <a:tabLst/>
              <a:defRPr/>
            </a:pPr>
            <a:r>
              <a:rPr kumimoji="0" lang="en-US" sz="28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Summary of Ratios</a:t>
            </a:r>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248" y="2108382"/>
            <a:ext cx="8302752" cy="3860618"/>
          </a:xfrm>
          <a:prstGeom prst="rect">
            <a:avLst/>
          </a:prstGeom>
        </p:spPr>
      </p:pic>
      <p:sp>
        <p:nvSpPr>
          <p:cNvPr id="5" name="TextBox 4">
            <a:extLst>
              <a:ext uri="{FF2B5EF4-FFF2-40B4-BE49-F238E27FC236}">
                <a16:creationId xmlns:a16="http://schemas.microsoft.com/office/drawing/2014/main" id="{F1BF9A4C-7CC2-5AD3-359A-650E474402CC}"/>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1036778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CD53F5A-7E7F-22C1-C7E7-400959B3A0AA}"/>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51</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Summary of Ratios</a:t>
            </a: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917" y="1369145"/>
            <a:ext cx="8293608" cy="4913237"/>
          </a:xfrm>
          <a:prstGeom prst="rect">
            <a:avLst/>
          </a:prstGeom>
        </p:spPr>
      </p:pic>
      <p:sp>
        <p:nvSpPr>
          <p:cNvPr id="5" name="TextBox 4">
            <a:extLst>
              <a:ext uri="{FF2B5EF4-FFF2-40B4-BE49-F238E27FC236}">
                <a16:creationId xmlns:a16="http://schemas.microsoft.com/office/drawing/2014/main" id="{17252338-EFEF-2E57-D1E7-C63754CBA69E}"/>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4125236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884484" y="322207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529374" y="5137557"/>
            <a:ext cx="339342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82135" y="5483805"/>
            <a:ext cx="1709450" cy="288039"/>
          </a:xfrm>
          <a:prstGeom prst="rect">
            <a:avLst/>
          </a:prstGeom>
        </p:spPr>
      </p:pic>
      <p:sp>
        <p:nvSpPr>
          <p:cNvPr id="14" name="Parallelogram 13"/>
          <p:cNvSpPr/>
          <p:nvPr/>
        </p:nvSpPr>
        <p:spPr>
          <a:xfrm rot="16200000" flipV="1">
            <a:off x="-1544208" y="415831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7" y="1009650"/>
            <a:ext cx="1935005" cy="90351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advTm="15204">
        <p14:reveal/>
      </p:transition>
    </mc:Choice>
    <mc:Fallback xmlns="">
      <p:transition spd="slow" advTm="15204">
        <p:fade/>
      </p:transition>
    </mc:Fallback>
  </mc:AlternateContent>
</p:sld>
</file>

<file path=ppt/theme/theme1.xml><?xml version="1.0" encoding="utf-8"?>
<a:theme xmlns:a="http://schemas.openxmlformats.org/drawingml/2006/main" name="Open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hapter Outline">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Learning Objectiv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oncept Check Ques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Key Term">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ec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Image Slide Mast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EG" sz="1800" b="1" i="0" u="none" strike="noStrike" cap="none" normalizeH="0" baseline="0" smtClean="0">
            <a:ln>
              <a:noFill/>
            </a:ln>
            <a:solidFill>
              <a:schemeClr val="tx1"/>
            </a:solidFill>
            <a:effectLst/>
            <a:latin typeface="Tahoma"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EG" sz="1800" b="1" i="0" u="none" strike="noStrike" cap="none" normalizeH="0" baseline="0" smtClean="0">
            <a:ln>
              <a:noFill/>
            </a:ln>
            <a:solidFill>
              <a:schemeClr val="tx1"/>
            </a:solidFill>
            <a:effectLst/>
            <a:latin typeface="Tahoma" pitchFamily="34" charset="0"/>
            <a:cs typeface="Arial"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23962</TotalTime>
  <Words>1749</Words>
  <Application>Microsoft Office PowerPoint</Application>
  <PresentationFormat>On-screen Show (4:3)</PresentationFormat>
  <Paragraphs>349</Paragraphs>
  <Slides>52</Slides>
  <Notes>46</Notes>
  <HiddenSlides>0</HiddenSlides>
  <MMClips>0</MMClips>
  <ScaleCrop>false</ScaleCrop>
  <HeadingPairs>
    <vt:vector size="8" baseType="variant">
      <vt:variant>
        <vt:lpstr>Fonts Used</vt:lpstr>
      </vt:variant>
      <vt:variant>
        <vt:i4>15</vt:i4>
      </vt:variant>
      <vt:variant>
        <vt:lpstr>Theme</vt:lpstr>
      </vt:variant>
      <vt:variant>
        <vt:i4>9</vt:i4>
      </vt:variant>
      <vt:variant>
        <vt:lpstr>Embedded OLE Servers</vt:lpstr>
      </vt:variant>
      <vt:variant>
        <vt:i4>2</vt:i4>
      </vt:variant>
      <vt:variant>
        <vt:lpstr>Slide Titles</vt:lpstr>
      </vt:variant>
      <vt:variant>
        <vt:i4>52</vt:i4>
      </vt:variant>
    </vt:vector>
  </HeadingPairs>
  <TitlesOfParts>
    <vt:vector size="78" baseType="lpstr">
      <vt:lpstr>Alexandria</vt:lpstr>
      <vt:lpstr>Arial</vt:lpstr>
      <vt:lpstr>Calibri</vt:lpstr>
      <vt:lpstr>Calibri (Body)</vt:lpstr>
      <vt:lpstr>Calibri Light</vt:lpstr>
      <vt:lpstr>Courier New</vt:lpstr>
      <vt:lpstr>DokChampa</vt:lpstr>
      <vt:lpstr>Liberation Sans</vt:lpstr>
      <vt:lpstr>Sakkal Majalla</vt:lpstr>
      <vt:lpstr>Source Sans Pro</vt:lpstr>
      <vt:lpstr>Source Sans Pro Light</vt:lpstr>
      <vt:lpstr>Tahoma</vt:lpstr>
      <vt:lpstr>Times New Roman</vt:lpstr>
      <vt:lpstr>Verdana</vt:lpstr>
      <vt:lpstr>Wingdings</vt:lpstr>
      <vt:lpstr>Opener</vt:lpstr>
      <vt:lpstr>Chapter Outline</vt:lpstr>
      <vt:lpstr>Learning Objectives</vt:lpstr>
      <vt:lpstr>Concept Check Question</vt:lpstr>
      <vt:lpstr>Key Term</vt:lpstr>
      <vt:lpstr>Section</vt:lpstr>
      <vt:lpstr>Image Slide Master</vt:lpstr>
      <vt:lpstr>Blends</vt:lpstr>
      <vt:lpstr>1_Office Theme</vt:lpstr>
      <vt:lpstr>Clip</vt:lpstr>
      <vt:lpstr>Worksheet</vt:lpstr>
      <vt:lpstr>PowerPoint Presentation</vt:lpstr>
      <vt:lpstr>Chapter Outline</vt:lpstr>
      <vt:lpstr>Basics of Financial Statement Analysis</vt:lpstr>
      <vt:lpstr>Horizontal Analysis</vt:lpstr>
      <vt:lpstr>PowerPoint Presentation</vt:lpstr>
      <vt:lpstr>PowerPoint Presentation</vt:lpstr>
      <vt:lpstr>PowerPoint Presentation</vt:lpstr>
      <vt:lpstr>PowerPoint Presentation</vt:lpstr>
      <vt:lpstr>Horizontal Analysis</vt:lpstr>
      <vt:lpstr>DO IT! 1   Horizontal Analysis</vt:lpstr>
      <vt:lpstr>Vertical Analysis</vt:lpstr>
      <vt:lpstr>PowerPoint Presentation</vt:lpstr>
      <vt:lpstr>PowerPoint Presentation</vt:lpstr>
      <vt:lpstr>PowerPoint Presentation</vt:lpstr>
      <vt:lpstr>PowerPoint Presentation</vt:lpstr>
      <vt:lpstr>Ratio Analysis</vt:lpstr>
      <vt:lpstr>Ratio Analysis</vt:lpstr>
      <vt:lpstr>PowerPoint Presentation</vt:lpstr>
      <vt:lpstr>Ratio Analysis</vt:lpstr>
      <vt:lpstr>Ratio Analysis</vt:lpstr>
      <vt:lpstr>PowerPoint Presentation</vt:lpstr>
      <vt:lpstr>Ratio Analysis</vt:lpstr>
      <vt:lpstr>PowerPoint Presentation</vt:lpstr>
      <vt:lpstr>Ratio Analysis</vt:lpstr>
      <vt:lpstr>Ratio Analysis</vt:lpstr>
      <vt:lpstr>PowerPoint Presentation</vt:lpstr>
      <vt:lpstr>Ratio Analysis</vt:lpstr>
      <vt:lpstr>Ratio Analysis</vt:lpstr>
      <vt:lpstr>Ratio Analysis</vt:lpstr>
      <vt:lpstr>PowerPoint Presentation</vt:lpstr>
      <vt:lpstr>Ratio Analysis</vt:lpstr>
      <vt:lpstr>PowerPoint Presentation</vt:lpstr>
      <vt:lpstr>Ratio Analysis</vt:lpstr>
      <vt:lpstr>PowerPoint Presentation</vt:lpstr>
      <vt:lpstr>Ratio Analysis</vt:lpstr>
      <vt:lpstr>PowerPoint Presentation</vt:lpstr>
      <vt:lpstr>Ratio Analysis</vt:lpstr>
      <vt:lpstr>Ratio Analysis</vt:lpstr>
      <vt:lpstr>PowerPoint Presentation</vt:lpstr>
      <vt:lpstr>Ratio Analysis</vt:lpstr>
      <vt:lpstr>PowerPoint Presentation</vt:lpstr>
      <vt:lpstr>Ratio Analysis</vt:lpstr>
      <vt:lpstr>PowerPoint Presentation</vt:lpstr>
      <vt:lpstr>Ratio Analysis</vt:lpstr>
      <vt:lpstr>Ratio Analysis</vt:lpstr>
      <vt:lpstr>PowerPoint Presentation</vt:lpstr>
      <vt:lpstr>Ratio Analysis</vt:lpstr>
      <vt:lpstr>PowerPoint Presentation</vt:lpstr>
      <vt:lpstr>Ratio Analysis</vt:lpstr>
      <vt:lpstr>Ratio Analysis</vt:lpstr>
      <vt:lpstr>Summary of Ratios</vt:lpstr>
      <vt:lpstr>PowerPoint Presentation</vt:lpstr>
    </vt:vector>
  </TitlesOfParts>
  <Company>John Wiley and Sons,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Number Chapter Title</dc:title>
  <dc:creator>Garvin, Megan - Hoboken</dc:creator>
  <cp:lastModifiedBy>Dr.Emad Zaher</cp:lastModifiedBy>
  <cp:revision>2380</cp:revision>
  <cp:lastPrinted>2017-04-26T13:25:47Z</cp:lastPrinted>
  <dcterms:created xsi:type="dcterms:W3CDTF">2017-04-21T14:49:46Z</dcterms:created>
  <dcterms:modified xsi:type="dcterms:W3CDTF">2024-07-26T21:15:41Z</dcterms:modified>
</cp:coreProperties>
</file>