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94" r:id="rId2"/>
    <p:sldId id="1087" r:id="rId3"/>
    <p:sldId id="953" r:id="rId4"/>
    <p:sldId id="1043" r:id="rId5"/>
    <p:sldId id="1044" r:id="rId6"/>
    <p:sldId id="1088" r:id="rId7"/>
    <p:sldId id="1101" r:id="rId8"/>
    <p:sldId id="1102" r:id="rId9"/>
    <p:sldId id="1104" r:id="rId10"/>
    <p:sldId id="1103" r:id="rId11"/>
    <p:sldId id="1095" r:id="rId12"/>
    <p:sldId id="1127" r:id="rId13"/>
    <p:sldId id="1091" r:id="rId14"/>
    <p:sldId id="1111" r:id="rId15"/>
    <p:sldId id="1112" r:id="rId16"/>
    <p:sldId id="1113" r:id="rId17"/>
    <p:sldId id="1114" r:id="rId18"/>
    <p:sldId id="1115" r:id="rId19"/>
    <p:sldId id="1116" r:id="rId20"/>
    <p:sldId id="1117" r:id="rId21"/>
    <p:sldId id="1118" r:id="rId22"/>
    <p:sldId id="1092" r:id="rId23"/>
    <p:sldId id="1119" r:id="rId24"/>
    <p:sldId id="1120" r:id="rId25"/>
    <p:sldId id="1093" r:id="rId26"/>
    <p:sldId id="1121" r:id="rId27"/>
    <p:sldId id="1122" r:id="rId28"/>
    <p:sldId id="1096" r:id="rId29"/>
    <p:sldId id="1105" r:id="rId30"/>
    <p:sldId id="1106" r:id="rId31"/>
    <p:sldId id="1107" r:id="rId32"/>
    <p:sldId id="1094" r:id="rId33"/>
    <p:sldId id="1128" r:id="rId34"/>
    <p:sldId id="1123" r:id="rId35"/>
    <p:sldId id="1124" r:id="rId36"/>
    <p:sldId id="1126" r:id="rId37"/>
    <p:sldId id="1125" r:id="rId38"/>
    <p:sldId id="1098" r:id="rId39"/>
    <p:sldId id="1129" r:id="rId40"/>
    <p:sldId id="1130" r:id="rId41"/>
    <p:sldId id="1089" r:id="rId42"/>
    <p:sldId id="1108" r:id="rId43"/>
    <p:sldId id="1109" r:id="rId44"/>
    <p:sldId id="1110" r:id="rId45"/>
    <p:sldId id="11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44"/>
            <p14:sldId id="1088"/>
            <p14:sldId id="1101"/>
            <p14:sldId id="1102"/>
            <p14:sldId id="1104"/>
            <p14:sldId id="1103"/>
            <p14:sldId id="1095"/>
            <p14:sldId id="1127"/>
            <p14:sldId id="1091"/>
            <p14:sldId id="1111"/>
            <p14:sldId id="1112"/>
            <p14:sldId id="1113"/>
            <p14:sldId id="1114"/>
            <p14:sldId id="1115"/>
            <p14:sldId id="1116"/>
            <p14:sldId id="1117"/>
            <p14:sldId id="1118"/>
            <p14:sldId id="1092"/>
            <p14:sldId id="1119"/>
            <p14:sldId id="1120"/>
            <p14:sldId id="1093"/>
            <p14:sldId id="1121"/>
            <p14:sldId id="1122"/>
            <p14:sldId id="1096"/>
            <p14:sldId id="1105"/>
            <p14:sldId id="1106"/>
            <p14:sldId id="1107"/>
            <p14:sldId id="1094"/>
            <p14:sldId id="1128"/>
            <p14:sldId id="1123"/>
            <p14:sldId id="1124"/>
            <p14:sldId id="1126"/>
            <p14:sldId id="1125"/>
            <p14:sldId id="1098"/>
            <p14:sldId id="1129"/>
            <p14:sldId id="1130"/>
            <p14:sldId id="1089"/>
            <p14:sldId id="1108"/>
            <p14:sldId id="1109"/>
            <p14:sldId id="1110"/>
            <p14:sldId id="113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92D050"/>
    <a:srgbClr val="49701E"/>
    <a:srgbClr val="FFC000"/>
    <a:srgbClr val="56C3EA"/>
    <a:srgbClr val="FDD33F"/>
    <a:srgbClr val="E35A35"/>
    <a:srgbClr val="8FAAD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68" autoAdjust="0"/>
    <p:restoredTop sz="92035" autoAdjust="0"/>
  </p:normalViewPr>
  <p:slideViewPr>
    <p:cSldViewPr snapToGrid="0">
      <p:cViewPr varScale="1">
        <p:scale>
          <a:sx n="58" d="100"/>
          <a:sy n="58" d="100"/>
        </p:scale>
        <p:origin x="82" y="2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youtu.be/E1xkXZs0cAQ?si=H0RW211np3CC4jGu"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youtu.be/cxVr_Pxx_fI?si=nyUSRVo9zYDBxQHV"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REfJMO8AJ5Y?si=twsVblgVSN5teijC"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iiB3YNTcsAA?si=mP4LCZf5kXOi8akl"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youtu.be/pcXTnyCmQbg?si=cGchE9ljuxx31ioI"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youtu.be/61JHONRXhjs?si=IGBXqRJwT1CBPkPV" TargetMode="External"/><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hyperlink" Target="https://youtu.be/E1xkXZs0cAQ?si=Ij3POQTtn8Exo4UK" TargetMode="External"/><Relationship Id="rId4" Type="http://schemas.openxmlformats.org/officeDocument/2006/relationships/hyperlink" Target="https://youtu.be/rrHoDJinMQI?si=AUb2LgzKvAAQDCaO"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72410">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93077"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409575" y="5156854"/>
            <a:ext cx="5686425"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الحملات الرقمية: استراتيجيات وتحديات</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advTm="14955">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53564" y="1098633"/>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96353" y="1158916"/>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الحملات الرقمية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60924" y="1973982"/>
              <a:ext cx="134679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المحتوى الفيروسي</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594704" y="3136542"/>
            <a:ext cx="1983007" cy="699262"/>
            <a:chOff x="9594704" y="2784862"/>
            <a:chExt cx="1983007" cy="699262"/>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594704" y="2837793"/>
              <a:ext cx="1611776" cy="646331"/>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sz="1200" dirty="0"/>
                <a:t>التفاعل العابر، والمشاركة الجماهيرية</a:t>
              </a:r>
              <a:endParaRPr lang="en-US" sz="1200"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30936" y="3987367"/>
            <a:ext cx="2035924" cy="675249"/>
            <a:chOff x="9530936" y="3635687"/>
            <a:chExt cx="2035924"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30936" y="3732307"/>
              <a:ext cx="1793259" cy="46166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الوسوم والسرد القصصي</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08452" y="466749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استراتيجيات</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1928" y="5434460"/>
              <a:ext cx="139127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مؤشرات نجاح، وتحديات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التفاعل العابر والمشاركة الجماعيرية، والفرق بينهم</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دور الوسوم، والسرد القصصي في تنشيط المشاركة الجماهيرية</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استراتيجيات الحملات الرقمية، واستراتيجيات المؤثرين ودورهم في تشكيل الرأي العام</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مؤشرات نجاح الحملات الرقمية، والتحديات التي تواجهها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الخامسة: </a:t>
            </a:r>
            <a:r>
              <a:rPr lang="ar-EG" sz="2000" b="1" dirty="0">
                <a:solidFill>
                  <a:srgbClr val="002060"/>
                </a:solidFill>
                <a:latin typeface="Alexandria" pitchFamily="2" charset="-78"/>
                <a:cs typeface="Alexandria" pitchFamily="2" charset="-78"/>
              </a:rPr>
              <a:t>الحملات الرقمية: استراتيجيات وتحديات:</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الحملات الرقمية، وأهدافها، وأنواعها سواء المدفوعة او العضوية</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المحتوى الرقمي الفيروسي، وسماته الجوهرية، وأنواعه</a:t>
            </a:r>
            <a:endParaRPr lang="en-US" dirty="0"/>
          </a:p>
        </p:txBody>
      </p:sp>
    </p:spTree>
    <p:extLst>
      <p:ext uri="{BB962C8B-B14F-4D97-AF65-F5344CB8AC3E}">
        <p14:creationId xmlns:p14="http://schemas.microsoft.com/office/powerpoint/2010/main" val="4081830021"/>
      </p:ext>
    </p:extLst>
  </p:cSld>
  <p:clrMapOvr>
    <a:masterClrMapping/>
  </p:clrMapOvr>
  <p:transition spd="slow" advTm="1014">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10" name="TextBox 9">
            <a:extLst>
              <a:ext uri="{FF2B5EF4-FFF2-40B4-BE49-F238E27FC236}">
                <a16:creationId xmlns:a16="http://schemas.microsoft.com/office/drawing/2014/main" id="{1C77F418-D384-B0D9-55EF-625CC4815F0F}"/>
              </a:ext>
            </a:extLst>
          </p:cNvPr>
          <p:cNvSpPr txBox="1"/>
          <p:nvPr/>
        </p:nvSpPr>
        <p:spPr>
          <a:xfrm>
            <a:off x="530050" y="1411790"/>
            <a:ext cx="11212286" cy="4851200"/>
          </a:xfrm>
          <a:prstGeom prst="rect">
            <a:avLst/>
          </a:prstGeom>
          <a:noFill/>
        </p:spPr>
        <p:txBody>
          <a:bodyPr wrap="square" rtlCol="1">
            <a:spAutoFit/>
          </a:bodyPr>
          <a:lstStyle/>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ظل التطور المتسارع للتكنولوجيا ووسائل الاتصال الحديثة، أصبحت الحملات الرقمية جزءًا أساسيًا من المشهد الاتصالي المعاصر، ووسيلة فعالة لتحقيق أهداف المؤسسات على اختلاف مجالاتها. فقد شهدت العقود الأخيرة تحوّلًا جذريًا في طرق التواصل مع الجماهير، حيث حلت المنصات الرقمية محل الوسائل التقليدية في كثير من السياقات، بما وفره الفضاء الرقمي من سرعة الانتشار، وانخفاض التكلفة، وارتفاع التفاعلية.</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تُستخدم الحملات الرقمية اليوم في مجالات متنوعة، بدءًا من الترويج للمنتجات والخدمات، مرورًا بحملات التوعية والتثقيف، وصولًا إلى الحملات السياسية والاجتماعية. وتمثل هذه الحملات جهودًا اتصالية استراتيجية تُبنى على أسس تحليلية وتخطيطية دقيقة، حيث يتم تصميم المحتوى، واختيار القنوات والمنصات، وتحديد الجمهور المستهدف، ثم متابعة الأداء وتحليل النتائج بدقة لضمان تحقيق التأثير المطلوب. </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أن التوجه نحو الاعتماد على المؤثرين، والقصص التفاعلية، والوسوم الذكية، ساهم في تعزيز قدرتها على الانتشار الواسع وتحقيق المحتوى الفيروسي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(Viral Content)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مما يفرض على القائمين على هذه الحملات تطوير استراتيجيات أكثر ابتكارًا واستجابة للواقع المتغير.</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هنا، تبرز أهمية فهم الحملات الرقمية باعتبارها نظامًا ديناميكيًا معقدًا يجمع بين الاتصال، والتسويق، والتحليل، والتقنية، ويستلزم وعيًا عميقًا بالأدوات الرقمية الحديثة، وسلوكيات الجمهور، ومتغيرات البيئة الإعلامية.</a:t>
            </a:r>
            <a:endParaRPr lang="ar-EG" sz="1600" dirty="0"/>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الحملات الرقمية</a:t>
            </a:r>
          </a:p>
        </p:txBody>
      </p:sp>
      <p:sp>
        <p:nvSpPr>
          <p:cNvPr id="10" name="TextBox 9">
            <a:extLst>
              <a:ext uri="{FF2B5EF4-FFF2-40B4-BE49-F238E27FC236}">
                <a16:creationId xmlns:a16="http://schemas.microsoft.com/office/drawing/2014/main" id="{71D9283A-415F-CB41-DB26-CE61E50AC10A}"/>
              </a:ext>
            </a:extLst>
          </p:cNvPr>
          <p:cNvSpPr txBox="1"/>
          <p:nvPr/>
        </p:nvSpPr>
        <p:spPr>
          <a:xfrm>
            <a:off x="582804" y="1443687"/>
            <a:ext cx="11012994" cy="4898200"/>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مفهوم الحملات الرقمية </a:t>
            </a:r>
            <a:r>
              <a:rPr lang="en-US" b="1" dirty="0">
                <a:solidFill>
                  <a:srgbClr val="00B0F0"/>
                </a:solidFill>
                <a:latin typeface="Alexandria" pitchFamily="2" charset="-78"/>
                <a:cs typeface="Alexandria" pitchFamily="2" charset="-78"/>
              </a:rPr>
              <a:t>(Digital Campaigns)</a:t>
            </a:r>
            <a:r>
              <a:rPr lang="en-US" dirty="0">
                <a:solidFill>
                  <a:schemeClr val="tx1">
                    <a:lumMod val="95000"/>
                    <a:lumOff val="5000"/>
                  </a:schemeClr>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تشير الحملات الرقمية إلى مجموعة من الأنشطة الاتصالية المخططة والمنسقة التي تستخدم الوسائط الرقمية بهدف التأثير في سلوك الجمهور المستهدف أو تعديل اتجاهاته أو تعزيز وعيه بقضية أو منتج معين. وتتم هذه الحملات عبر قنوات متعددة مثل وسائل التواصل الاجتماعي، البريد الإلكتروني، المواقع الإلكترونية، ومحركات البحث، وتعتمد على البيانات وتحليلها لتحقيق أهدافها بدقة وفعالية.</a:t>
            </a:r>
          </a:p>
          <a:p>
            <a:pPr algn="just" rtl="1">
              <a:lnSpc>
                <a:spcPct val="150000"/>
              </a:lnSpc>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أو هي: سلسلة من الأنشطة الاتصالية المترابطة، تستخدم الوسائط الرقمية كوسيلة للوصول إلى الجمهور وتحقيق أهداف محددة، مثل الترويج لمنتج، التأثير في قرار، أو دعم قضية.</a:t>
            </a:r>
          </a:p>
          <a:p>
            <a:pPr algn="just" rtl="1">
              <a:lnSpc>
                <a:spcPct val="150000"/>
              </a:lnSpc>
            </a:pPr>
            <a:endParaRPr lang="ar-EG" sz="1600" dirty="0">
              <a:solidFill>
                <a:schemeClr val="tx1">
                  <a:lumMod val="95000"/>
                  <a:lumOff val="5000"/>
                </a:schemeClr>
              </a:solidFill>
              <a:latin typeface="Alexandria" pitchFamily="2" charset="-78"/>
              <a:cs typeface="Alexandria" pitchFamily="2" charset="-78"/>
            </a:endParaRP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تتسم الحملات الرقمية بالمرونة، والقدرة على التخصيص، والتفاعل الفوري، مما يجعلها أكثر فاعلية مقارنة بالحملات التقليدية، خصوصًا في الوصول إلى جماهير متنوعة وفي أوقات متباينة</a:t>
            </a:r>
            <a:r>
              <a:rPr lang="ar-EG" sz="1600" dirty="0">
                <a:solidFill>
                  <a:schemeClr val="tx1">
                    <a:lumMod val="95000"/>
                    <a:lumOff val="5000"/>
                  </a:schemeClr>
                </a:solidFill>
                <a:latin typeface="Alexandria" pitchFamily="2" charset="-78"/>
                <a:cs typeface="Alexandria" pitchFamily="2" charset="-78"/>
              </a:rPr>
              <a:t>.</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كما أنها تستند إلى استراتيجيات تسويق رقمي تتضمن الإعلانات المدفوعة، التسويق بالمحتوى، تحسين محركات البحث، وتحليل بيانات الجمهور، مما يتيح ضبط الرسائل بما يتلاءم مع خصائص كل فئة مستهدفة</a:t>
            </a:r>
          </a:p>
        </p:txBody>
      </p:sp>
    </p:spTree>
    <p:extLst>
      <p:ext uri="{BB962C8B-B14F-4D97-AF65-F5344CB8AC3E}">
        <p14:creationId xmlns:p14="http://schemas.microsoft.com/office/powerpoint/2010/main" val="94221645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أهداف الحملات الرقمية</a:t>
            </a:r>
          </a:p>
        </p:txBody>
      </p:sp>
      <p:sp>
        <p:nvSpPr>
          <p:cNvPr id="6" name="TextBox 5">
            <a:extLst>
              <a:ext uri="{FF2B5EF4-FFF2-40B4-BE49-F238E27FC236}">
                <a16:creationId xmlns:a16="http://schemas.microsoft.com/office/drawing/2014/main" id="{7BC61ECE-3F3C-475B-4AB1-99F5CE7C6392}"/>
              </a:ext>
            </a:extLst>
          </p:cNvPr>
          <p:cNvSpPr txBox="1"/>
          <p:nvPr/>
        </p:nvSpPr>
        <p:spPr>
          <a:xfrm>
            <a:off x="542611" y="1447848"/>
            <a:ext cx="11162766" cy="231287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رفع مستوى الوعي:</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من الأهداف الأساسية للحملات الرقمية، خاصة التوعوية والمجتمعية، هو زيادة إدراك الجمهور لقضية أو منتج أو فكرة معينة.تُستخدم في هذا السياق أدوات مثل الفيديوهات القصيرة، الرسوم البيانية، والقصص الرقمية، وتُبنى الرسائل بشكل مبسط وسهل المشاركة لتوسيع نطاق الوصول.</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مثال: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حملة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Stay Home"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أثناء جائحة كورونا التي أطلقتها منظمة الصحة العالمية، والتي استخدمت مقاطع فيديو ومنشورات على منصات التواصل لرفع الوعي بالإجراءات الوقائية.</a:t>
            </a:r>
          </a:p>
        </p:txBody>
      </p:sp>
      <p:sp>
        <p:nvSpPr>
          <p:cNvPr id="7" name="TextBox 6">
            <a:extLst>
              <a:ext uri="{FF2B5EF4-FFF2-40B4-BE49-F238E27FC236}">
                <a16:creationId xmlns:a16="http://schemas.microsoft.com/office/drawing/2014/main" id="{9F112B4F-5097-C52A-FC44-6425B8EBB45F}"/>
              </a:ext>
            </a:extLst>
          </p:cNvPr>
          <p:cNvSpPr txBox="1"/>
          <p:nvPr/>
        </p:nvSpPr>
        <p:spPr>
          <a:xfrm>
            <a:off x="446254" y="4109833"/>
            <a:ext cx="11162766" cy="231287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التأثير في السلوك:</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لا تقتصر الحملات على إيصال المعلومة فقط، بل تسعى إلى تغيير مواقف وسلوكيات الجمهور تجاه قضايا معينة، مثل تشجيع التطعيم، الحد من التدخين، أو تقليل هدر المياه.يتطلب هذا النوع من الأهداف رسائل متدرجة ومكررة، وتقنيات نفسية كالسرد القصصي والتحفيز الإيجابي.</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Share the Road" </a:t>
            </a:r>
            <a:r>
              <a:rPr lang="ar-EG" sz="1600" dirty="0">
                <a:solidFill>
                  <a:schemeClr val="tx1">
                    <a:lumMod val="95000"/>
                    <a:lumOff val="5000"/>
                  </a:schemeClr>
                </a:solidFill>
                <a:latin typeface="Alexandria" pitchFamily="2" charset="-78"/>
                <a:cs typeface="Alexandria" pitchFamily="2" charset="-78"/>
              </a:rPr>
              <a:t>التي أطلقتها شركة </a:t>
            </a:r>
            <a:r>
              <a:rPr lang="en-US" sz="1600" dirty="0">
                <a:solidFill>
                  <a:schemeClr val="tx1">
                    <a:lumMod val="95000"/>
                    <a:lumOff val="5000"/>
                  </a:schemeClr>
                </a:solidFill>
                <a:latin typeface="Alexandria" pitchFamily="2" charset="-78"/>
                <a:cs typeface="Alexandria" pitchFamily="2" charset="-78"/>
              </a:rPr>
              <a:t> Ford </a:t>
            </a:r>
            <a:r>
              <a:rPr lang="ar-EG" sz="1600" dirty="0">
                <a:solidFill>
                  <a:schemeClr val="tx1">
                    <a:lumMod val="95000"/>
                    <a:lumOff val="5000"/>
                  </a:schemeClr>
                </a:solidFill>
                <a:latin typeface="Alexandria" pitchFamily="2" charset="-78"/>
                <a:cs typeface="Alexandria" pitchFamily="2" charset="-78"/>
              </a:rPr>
              <a:t>لتشجيع احترام سائقي السيارات لراكبي الدراجات، وتم استخدام فيديوهات توعوية مؤثرة وسيناريوهات حياتية.</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07675500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3BF15-D8A4-A98F-0DE6-FA3B5D885F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D09E3F-F421-CBF3-058D-76E38890723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71E534-46D3-D6CE-021F-57C9FF990D8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9EC3A44-5195-3282-50A4-D3F18BBD15D7}"/>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B777A3E-317D-D762-6ABF-1B468991AEC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E8A0E74-1E51-40B9-3742-92ECF3CF8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C248EB8-CA2D-AD16-EC57-A731F7A94074}"/>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أهداف الحملات الرقمية</a:t>
            </a:r>
          </a:p>
        </p:txBody>
      </p:sp>
      <p:sp>
        <p:nvSpPr>
          <p:cNvPr id="6" name="TextBox 5">
            <a:extLst>
              <a:ext uri="{FF2B5EF4-FFF2-40B4-BE49-F238E27FC236}">
                <a16:creationId xmlns:a16="http://schemas.microsoft.com/office/drawing/2014/main" id="{024DAFF4-B912-E175-F656-D52F740DF6CA}"/>
              </a:ext>
            </a:extLst>
          </p:cNvPr>
          <p:cNvSpPr txBox="1"/>
          <p:nvPr/>
        </p:nvSpPr>
        <p:spPr>
          <a:xfrm>
            <a:off x="626861" y="1425809"/>
            <a:ext cx="11162766" cy="231287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الترويج للمنتجات والخدمات:</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في الحملات التسويقية، يكون الهدف الرئيسي هو زيادة الطلب على منتج أو خدمة، سواء عبر رفع معدلات الشراء المباشر، أو عبر بناء الولاء للعلامة التجارية.تستخدم هذه الحملات إعلانات مدفوعة، وبرامج ولاء، وترويجًا عبر المؤثرين، ومنصات التجارة الرقمية.</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Real Beauty" </a:t>
            </a:r>
            <a:r>
              <a:rPr lang="ar-EG" sz="1600" dirty="0">
                <a:solidFill>
                  <a:schemeClr val="tx1">
                    <a:lumMod val="95000"/>
                    <a:lumOff val="5000"/>
                  </a:schemeClr>
                </a:solidFill>
                <a:latin typeface="Alexandria" pitchFamily="2" charset="-78"/>
                <a:cs typeface="Alexandria" pitchFamily="2" charset="-78"/>
              </a:rPr>
              <a:t>من </a:t>
            </a:r>
            <a:r>
              <a:rPr lang="en-US" sz="1600" dirty="0">
                <a:solidFill>
                  <a:schemeClr val="tx1">
                    <a:lumMod val="95000"/>
                    <a:lumOff val="5000"/>
                  </a:schemeClr>
                </a:solidFill>
                <a:latin typeface="Alexandria" pitchFamily="2" charset="-78"/>
                <a:cs typeface="Alexandria" pitchFamily="2" charset="-78"/>
              </a:rPr>
              <a:t>Dove، </a:t>
            </a:r>
            <a:r>
              <a:rPr lang="ar-EG" sz="1600" dirty="0">
                <a:solidFill>
                  <a:schemeClr val="tx1">
                    <a:lumMod val="95000"/>
                    <a:lumOff val="5000"/>
                  </a:schemeClr>
                </a:solidFill>
                <a:latin typeface="Alexandria" pitchFamily="2" charset="-78"/>
                <a:cs typeface="Alexandria" pitchFamily="2" charset="-78"/>
              </a:rPr>
              <a:t>التي روّجت للمنتج من خلال تسليط الضوء على ثقة النساء بجمالهن الطبيعي، وحققت انتشارًا واسعًا من خلال المحتوى العاطفي والقصص الشخصية.</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C40C4264-6726-2A34-B2E7-EDA569126A87}"/>
              </a:ext>
            </a:extLst>
          </p:cNvPr>
          <p:cNvSpPr txBox="1"/>
          <p:nvPr/>
        </p:nvSpPr>
        <p:spPr>
          <a:xfrm>
            <a:off x="626861" y="4043311"/>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بناء السمعة والصورة الذهنية:</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تسعى الحملات إلى ترسيخ صورة إيجابية عن المؤسسة أو العلامة في ذهن الجمهور، خصوصًا في أوقات الأزمات أو المنافسة.يُستخدم المحتوى الذي يبرز القيم الأخلاقية، المسؤولية الاجتماعية، ومواقف المؤسسة الإنسانية.</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Google - Year in Search" </a:t>
            </a:r>
            <a:r>
              <a:rPr lang="ar-EG" sz="1600" dirty="0">
                <a:solidFill>
                  <a:schemeClr val="tx1">
                    <a:lumMod val="95000"/>
                    <a:lumOff val="5000"/>
                  </a:schemeClr>
                </a:solidFill>
                <a:latin typeface="Alexandria" pitchFamily="2" charset="-78"/>
                <a:cs typeface="Alexandria" pitchFamily="2" charset="-78"/>
              </a:rPr>
              <a:t>السنوية التي تستعرض أبرز أحداث العام بأسلوب إنساني مؤثر، ما يعزز صورة </a:t>
            </a:r>
            <a:r>
              <a:rPr lang="en-US" sz="1600" dirty="0">
                <a:solidFill>
                  <a:schemeClr val="tx1">
                    <a:lumMod val="95000"/>
                    <a:lumOff val="5000"/>
                  </a:schemeClr>
                </a:solidFill>
                <a:latin typeface="Alexandria" pitchFamily="2" charset="-78"/>
                <a:cs typeface="Alexandria" pitchFamily="2" charset="-78"/>
              </a:rPr>
              <a:t>Google </a:t>
            </a:r>
            <a:r>
              <a:rPr lang="ar-EG" sz="1600" dirty="0">
                <a:solidFill>
                  <a:schemeClr val="tx1">
                    <a:lumMod val="95000"/>
                    <a:lumOff val="5000"/>
                  </a:schemeClr>
                </a:solidFill>
                <a:latin typeface="Alexandria" pitchFamily="2" charset="-78"/>
                <a:cs typeface="Alexandria" pitchFamily="2" charset="-78"/>
              </a:rPr>
              <a:t>كعلامة قريبة من نبض المجتمعات.</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49626116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B695B-40EF-6CE4-45EB-82299DFECA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B404B3-D441-36E3-310C-241A3D18E3FE}"/>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F29EEB-7092-0126-F3D6-2AF3F176E30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B1EAA24-D938-AB4A-79C7-2BEE46987F15}"/>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E6ABFB8-69C5-5C30-F750-B21AFD5BE8C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2C1E342-69D1-C095-69D9-EF7E91AD75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BB51AFD-2C00-7F4B-01D3-9974FCB8B7D4}"/>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أهداف الحملات الرقمية</a:t>
            </a:r>
          </a:p>
        </p:txBody>
      </p:sp>
      <p:sp>
        <p:nvSpPr>
          <p:cNvPr id="6" name="TextBox 5">
            <a:extLst>
              <a:ext uri="{FF2B5EF4-FFF2-40B4-BE49-F238E27FC236}">
                <a16:creationId xmlns:a16="http://schemas.microsoft.com/office/drawing/2014/main" id="{FCD0E218-3047-EECF-AF75-3BFBD4E0F60F}"/>
              </a:ext>
            </a:extLst>
          </p:cNvPr>
          <p:cNvSpPr txBox="1"/>
          <p:nvPr/>
        </p:nvSpPr>
        <p:spPr>
          <a:xfrm>
            <a:off x="592043" y="1693732"/>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تحفيز المشاركة والتفاعل:</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من الأهداف الرقمية الحديثة هو دفع الجمهور للمشاركة الفعلية في الحملة عبر التعليق، النشر، التحديات، التصويت، أو إنتاج محتوى خاص بالحملة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User-Generated Content).</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المشاركة تعزز من "الفيروسية" وتزيد من المصداقية الجماهيرية.</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a:t>
            </a:r>
            <a:r>
              <a:rPr lang="en-US" sz="1600" dirty="0">
                <a:solidFill>
                  <a:schemeClr val="tx1">
                    <a:lumMod val="95000"/>
                    <a:lumOff val="5000"/>
                  </a:schemeClr>
                </a:solidFill>
                <a:latin typeface="Alexandria" pitchFamily="2" charset="-78"/>
                <a:cs typeface="Alexandria" pitchFamily="2" charset="-78"/>
              </a:rPr>
              <a:t>#IceBucketChallenge </a:t>
            </a:r>
            <a:r>
              <a:rPr lang="ar-EG" sz="1600" dirty="0">
                <a:solidFill>
                  <a:schemeClr val="tx1">
                    <a:lumMod val="95000"/>
                    <a:lumOff val="5000"/>
                  </a:schemeClr>
                </a:solidFill>
                <a:latin typeface="Alexandria" pitchFamily="2" charset="-78"/>
                <a:cs typeface="Alexandria" pitchFamily="2" charset="-78"/>
              </a:rPr>
              <a:t> التي أُطلقت لجمع التبرعات لمرض </a:t>
            </a:r>
            <a:r>
              <a:rPr lang="en-US" sz="1600" dirty="0">
                <a:solidFill>
                  <a:schemeClr val="tx1">
                    <a:lumMod val="95000"/>
                    <a:lumOff val="5000"/>
                  </a:schemeClr>
                </a:solidFill>
                <a:latin typeface="Alexandria" pitchFamily="2" charset="-78"/>
                <a:cs typeface="Alexandria" pitchFamily="2" charset="-78"/>
              </a:rPr>
              <a:t>ALS، </a:t>
            </a:r>
            <a:r>
              <a:rPr lang="ar-EG" sz="1600" dirty="0">
                <a:solidFill>
                  <a:schemeClr val="tx1">
                    <a:lumMod val="95000"/>
                    <a:lumOff val="5000"/>
                  </a:schemeClr>
                </a:solidFill>
                <a:latin typeface="Alexandria" pitchFamily="2" charset="-78"/>
                <a:cs typeface="Alexandria" pitchFamily="2" charset="-78"/>
              </a:rPr>
              <a:t>حيث شجع التحدي ملايين الأشخاص حول العالم على التفاعل وتصوير أنفسهم، وساهمت في انتشار غير مسبوق للقضية.</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FB090A01-AB62-0808-120C-71B746CF179A}"/>
              </a:ext>
            </a:extLst>
          </p:cNvPr>
          <p:cNvSpPr txBox="1"/>
          <p:nvPr/>
        </p:nvSpPr>
        <p:spPr>
          <a:xfrm>
            <a:off x="592043" y="4117236"/>
            <a:ext cx="11162766" cy="231287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جمع التبرعات أو الدعم:</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بعض الحملات تهدف إلى جمع موارد مالية أو دعم معنوي لقضية إنسانية أو اجتماعية.تعتمد هذه الحملات على التأثير العاطفي، والشفافية في عرض الأهداف، واستخدام منصات الدفع الرقمية.</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 UNICEF "For Every Child" </a:t>
            </a:r>
            <a:r>
              <a:rPr lang="ar-EG" sz="1600" dirty="0">
                <a:solidFill>
                  <a:schemeClr val="tx1">
                    <a:lumMod val="95000"/>
                    <a:lumOff val="5000"/>
                  </a:schemeClr>
                </a:solidFill>
                <a:latin typeface="Alexandria" pitchFamily="2" charset="-78"/>
                <a:cs typeface="Alexandria" pitchFamily="2" charset="-78"/>
              </a:rPr>
              <a:t>التي استخدمت صورًا وفيديوهات مؤثرة لجمع التبرعات لدعم الأطفال في مناطق الأزمات.</a:t>
            </a:r>
            <a:endParaRPr lang="en-US" sz="1600" dirty="0">
              <a:solidFill>
                <a:schemeClr val="tx1">
                  <a:lumMod val="95000"/>
                  <a:lumOff val="5000"/>
                </a:schemeClr>
              </a:solidFill>
              <a:latin typeface="Alexandria" pitchFamily="2" charset="-78"/>
              <a:cs typeface="Alexandria" pitchFamily="2" charset="-78"/>
            </a:endParaRPr>
          </a:p>
          <a:p>
            <a:pPr algn="ctr" rtl="1">
              <a:lnSpc>
                <a:spcPct val="150000"/>
              </a:lnSpc>
            </a:pPr>
            <a:r>
              <a:rPr lang="en-US" sz="1600" dirty="0">
                <a:solidFill>
                  <a:schemeClr val="tx1">
                    <a:lumMod val="95000"/>
                    <a:lumOff val="5000"/>
                  </a:schemeClr>
                </a:solidFill>
                <a:latin typeface="Alexandria" pitchFamily="2" charset="-78"/>
                <a:cs typeface="Alexandria" pitchFamily="2" charset="-78"/>
                <a:hlinkClick r:id="rId3"/>
              </a:rPr>
              <a:t>https://youtu.be/E1xkXZs0cAQ?si=H0RW211np3CC4jGu</a:t>
            </a:r>
            <a:endParaRPr lang="en-US" sz="1600" dirty="0">
              <a:solidFill>
                <a:schemeClr val="tx1">
                  <a:lumMod val="95000"/>
                  <a:lumOff val="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7059316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45DCB-DA58-D21E-287A-49CD1840A4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5A7BFC-0A46-E364-BD50-82F3B5F0E802}"/>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CD63F4A-27E5-CD1F-E8B5-1DA6E710604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A09A29-24DB-84B7-D87C-19637829E760}"/>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4501F59-382E-E69A-83DF-1613FE68B51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296D8A-1FDF-9E9B-8BEC-545F980FC0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F403C0C-8EE2-AE62-9774-5CA30628B87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أهداف الحملات الرقمية</a:t>
            </a:r>
          </a:p>
        </p:txBody>
      </p:sp>
      <p:sp>
        <p:nvSpPr>
          <p:cNvPr id="4" name="TextBox 3">
            <a:extLst>
              <a:ext uri="{FF2B5EF4-FFF2-40B4-BE49-F238E27FC236}">
                <a16:creationId xmlns:a16="http://schemas.microsoft.com/office/drawing/2014/main" id="{2DED68D3-301E-1EB7-C2A5-4853FF136C82}"/>
              </a:ext>
            </a:extLst>
          </p:cNvPr>
          <p:cNvSpPr txBox="1"/>
          <p:nvPr/>
        </p:nvSpPr>
        <p:spPr>
          <a:xfrm>
            <a:off x="459131" y="1514537"/>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التأثير في الرأي العام وصناعة القرار:</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تلعب الحملات السياسية والمجتمعية دورًا في توجيه الرأي العام أو الضغط على صناع القرار.يتم ذلك من خلال تنظيم حملات منظمة ذات رسائل موحدة، وانتشار استراتيجي في فترات حساسة، وغالبًا ما تترافق مع وسم موحد أو تحركات ميدانية داعمة.</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MeToo </a:t>
            </a:r>
            <a:r>
              <a:rPr lang="ar-EG" sz="1600" dirty="0">
                <a:solidFill>
                  <a:schemeClr val="tx1">
                    <a:lumMod val="95000"/>
                    <a:lumOff val="5000"/>
                  </a:schemeClr>
                </a:solidFill>
                <a:latin typeface="Alexandria" pitchFamily="2" charset="-78"/>
                <a:cs typeface="Alexandria" pitchFamily="2" charset="-78"/>
              </a:rPr>
              <a:t># التي انطلقت عبر تويتر لتسليط الضوء على التحرش الجنسي، وحققت تأثيرًا عالميًا في التشريعات والوعي الحقوقي.</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2C20A7CC-1228-6562-E4B7-E796523227BE}"/>
              </a:ext>
            </a:extLst>
          </p:cNvPr>
          <p:cNvSpPr txBox="1"/>
          <p:nvPr/>
        </p:nvSpPr>
        <p:spPr>
          <a:xfrm>
            <a:off x="542611" y="4062469"/>
            <a:ext cx="11162766" cy="2682209"/>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دعم العلاقات وبناء الثقة:</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تُستخدم الحملات الرقمية أيضًا في تعزيز علاقة المؤسسة مع جمهورها، سواء كان زبائن، متابعين، شركاء، أو مجتمع محلي.ويتم ذلك من خلال حملات شكر، اعتراف، أو تفاعل مباشر، مما يرسّخ الثقة والولاء طويل المدى.</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 Starbucks "Meet Me at Starbucks" </a:t>
            </a:r>
            <a:r>
              <a:rPr lang="ar-EG" sz="1600" dirty="0">
                <a:solidFill>
                  <a:schemeClr val="tx1">
                    <a:lumMod val="95000"/>
                    <a:lumOff val="5000"/>
                  </a:schemeClr>
                </a:solidFill>
                <a:latin typeface="Alexandria" pitchFamily="2" charset="-78"/>
                <a:cs typeface="Alexandria" pitchFamily="2" charset="-78"/>
              </a:rPr>
              <a:t>التي ركّزت على الجانب الإنساني للمقهى باعتباره مساحة للتواصل والتلاقي، ما عزز الروابط العاطفية مع العلامة التجارية.</a:t>
            </a:r>
          </a:p>
          <a:p>
            <a:pPr algn="ctr" rtl="1">
              <a:lnSpc>
                <a:spcPct val="150000"/>
              </a:lnSpc>
            </a:pPr>
            <a:r>
              <a:rPr lang="en-US" sz="1600" dirty="0">
                <a:solidFill>
                  <a:schemeClr val="tx1">
                    <a:lumMod val="95000"/>
                    <a:lumOff val="5000"/>
                  </a:schemeClr>
                </a:solidFill>
                <a:latin typeface="Alexandria" pitchFamily="2" charset="-78"/>
                <a:cs typeface="Alexandria" pitchFamily="2" charset="-78"/>
                <a:hlinkClick r:id="rId3"/>
              </a:rPr>
              <a:t>https://youtu.be/cxVr_Pxx_fI?si=nyUSRVo9zYDBxQHV</a:t>
            </a:r>
            <a:endParaRPr lang="ar-EG" sz="1600" dirty="0">
              <a:solidFill>
                <a:schemeClr val="tx1">
                  <a:lumMod val="95000"/>
                  <a:lumOff val="5000"/>
                </a:schemeClr>
              </a:solidFill>
              <a:latin typeface="Alexandria" pitchFamily="2" charset="-78"/>
              <a:cs typeface="Alexandria" pitchFamily="2" charset="-78"/>
            </a:endParaRPr>
          </a:p>
          <a:p>
            <a:pPr algn="just" rtl="1">
              <a:lnSpc>
                <a:spcPct val="150000"/>
              </a:lnSpc>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13545985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2F134-9663-9163-268F-5BA3246F12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E42D8-7A82-4562-6C98-EA68F5BBBB2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39FD19-506E-CA46-0484-2EBC7512135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D65B26-9FFF-D6A6-78BD-C6B96B1AA444}"/>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6E92BBE-8364-904B-FB95-3FCE60EAA9F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D856FC5-5F35-7FDC-3F6E-C9CBF1B331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D88EC00-4E3D-C129-6835-42CB7E97943C}"/>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أهداف الحملات الرقمية</a:t>
            </a:r>
          </a:p>
        </p:txBody>
      </p:sp>
      <p:sp>
        <p:nvSpPr>
          <p:cNvPr id="6" name="TextBox 5">
            <a:extLst>
              <a:ext uri="{FF2B5EF4-FFF2-40B4-BE49-F238E27FC236}">
                <a16:creationId xmlns:a16="http://schemas.microsoft.com/office/drawing/2014/main" id="{70EA3911-1D23-E6B4-A261-75F035EACC4B}"/>
              </a:ext>
            </a:extLst>
          </p:cNvPr>
          <p:cNvSpPr txBox="1"/>
          <p:nvPr/>
        </p:nvSpPr>
        <p:spPr>
          <a:xfrm>
            <a:off x="514616" y="1730531"/>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اختبار أفكار أو منتجات جديدة:</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تستغل بعض الحملات الرقمية سرعة التفاعل لتقوم باختبار رأي الجمهور في منتجات أو خدمات جديدة قبل الإطلاق الكامل.تُستخدم أدوات مثل الاستبيانات، استطلاعات الرأي، أو المحتوى التجريبي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A/B Testing.</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شركة </a:t>
            </a:r>
            <a:r>
              <a:rPr lang="en-US" sz="1600" dirty="0">
                <a:solidFill>
                  <a:schemeClr val="tx1">
                    <a:lumMod val="95000"/>
                    <a:lumOff val="5000"/>
                  </a:schemeClr>
                </a:solidFill>
                <a:latin typeface="Alexandria" pitchFamily="2" charset="-78"/>
                <a:cs typeface="Alexandria" pitchFamily="2" charset="-78"/>
              </a:rPr>
              <a:t> Netflix </a:t>
            </a:r>
            <a:r>
              <a:rPr lang="ar-EG" sz="1600" dirty="0">
                <a:solidFill>
                  <a:schemeClr val="tx1">
                    <a:lumMod val="95000"/>
                    <a:lumOff val="5000"/>
                  </a:schemeClr>
                </a:solidFill>
                <a:latin typeface="Alexandria" pitchFamily="2" charset="-78"/>
                <a:cs typeface="Alexandria" pitchFamily="2" charset="-78"/>
              </a:rPr>
              <a:t>تقوم باختبار تصميمات مختلفة للعروض (مثل صور أغلفة المسلسلات) بناءً على تفاعل المستخدمين، ثم تعتمد الأنسب في حملاتها الرقمية.</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72B091FA-4BF8-7F42-0D49-2038AF485A6A}"/>
              </a:ext>
            </a:extLst>
          </p:cNvPr>
          <p:cNvSpPr txBox="1"/>
          <p:nvPr/>
        </p:nvSpPr>
        <p:spPr>
          <a:xfrm>
            <a:off x="514616" y="4274597"/>
            <a:ext cx="11162766" cy="2682209"/>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إدارة السمعة في الأزمات:</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في حال تعرض المؤسسة لأزمة إعلامية أو حملة سلبية، يمكن استخدام الحملة الرقمية لإدارة الموقف، إعادة بناء الصورة، تصحيح المعلومات، وطمأنة الجمهور..</a:t>
            </a:r>
          </a:p>
          <a:p>
            <a:pPr algn="just" rtl="1">
              <a:lnSpc>
                <a:spcPct val="150000"/>
              </a:lnSpc>
            </a:pP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KFC UK "FCK" Apology Ad، </a:t>
            </a:r>
            <a:r>
              <a:rPr lang="ar-EG" sz="1600" dirty="0">
                <a:solidFill>
                  <a:schemeClr val="tx1">
                    <a:lumMod val="95000"/>
                    <a:lumOff val="5000"/>
                  </a:schemeClr>
                </a:solidFill>
                <a:latin typeface="Alexandria" pitchFamily="2" charset="-78"/>
                <a:cs typeface="Alexandria" pitchFamily="2" charset="-78"/>
              </a:rPr>
              <a:t>التي أُطلقت بعد أزمة نفاد الدجاج، حيث استخدمت الشركة الإعلان الرقمي للاعتذار بذكاء وسرعة، ما خفف من حدة الأزمة وحوّلها إلى حملة ناجحة.</a:t>
            </a:r>
          </a:p>
          <a:p>
            <a:pPr algn="ctr" rtl="1">
              <a:lnSpc>
                <a:spcPct val="150000"/>
              </a:lnSpc>
            </a:pPr>
            <a:r>
              <a:rPr lang="en-US" sz="1600" dirty="0">
                <a:solidFill>
                  <a:schemeClr val="tx1">
                    <a:lumMod val="95000"/>
                    <a:lumOff val="5000"/>
                  </a:schemeClr>
                </a:solidFill>
                <a:latin typeface="Alexandria" pitchFamily="2" charset="-78"/>
                <a:cs typeface="Alexandria" pitchFamily="2" charset="-78"/>
                <a:hlinkClick r:id="rId3"/>
              </a:rPr>
              <a:t>https://youtu.be/REfJMO8AJ5Y?si=twsVblgVSN5teijC</a:t>
            </a:r>
            <a:endParaRPr lang="ar-EG" sz="1600" dirty="0">
              <a:solidFill>
                <a:schemeClr val="tx1">
                  <a:lumMod val="95000"/>
                  <a:lumOff val="5000"/>
                </a:schemeClr>
              </a:solidFill>
              <a:latin typeface="Alexandria" pitchFamily="2" charset="-78"/>
              <a:cs typeface="Alexandria" pitchFamily="2" charset="-78"/>
            </a:endParaRPr>
          </a:p>
          <a:p>
            <a:pPr algn="just" rtl="1">
              <a:lnSpc>
                <a:spcPct val="150000"/>
              </a:lnSpc>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8648987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CFD00-690D-95C5-CB0A-2A667BA242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E5C92-B79E-9B85-C8BD-4C0B334FB8F4}"/>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B36FE40-04C8-5698-075D-4B048A782D1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F2883A-8BCB-C70C-7CB6-9F79A33ABBD7}"/>
              </a:ext>
            </a:extLst>
          </p:cNvPr>
          <p:cNvSpPr/>
          <p:nvPr/>
        </p:nvSpPr>
        <p:spPr>
          <a:xfrm>
            <a:off x="159399" y="115395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779663E-E27B-1187-E971-4ED5EE04200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472ED55-7F6B-77F1-1B2A-29D21EAB1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2E57543-7FFF-3DE1-0841-1325F5609260}"/>
              </a:ext>
            </a:extLst>
          </p:cNvPr>
          <p:cNvSpPr/>
          <p:nvPr/>
        </p:nvSpPr>
        <p:spPr>
          <a:xfrm>
            <a:off x="1987061" y="617697"/>
            <a:ext cx="8858460" cy="575114"/>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الحملات الرقمية</a:t>
            </a:r>
          </a:p>
        </p:txBody>
      </p:sp>
      <p:sp>
        <p:nvSpPr>
          <p:cNvPr id="4" name="TextBox 3">
            <a:extLst>
              <a:ext uri="{FF2B5EF4-FFF2-40B4-BE49-F238E27FC236}">
                <a16:creationId xmlns:a16="http://schemas.microsoft.com/office/drawing/2014/main" id="{8C34DA92-03D0-DA66-67B7-CEEBFF7C3475}"/>
              </a:ext>
            </a:extLst>
          </p:cNvPr>
          <p:cNvSpPr txBox="1"/>
          <p:nvPr/>
        </p:nvSpPr>
        <p:spPr>
          <a:xfrm>
            <a:off x="1087120" y="1765119"/>
            <a:ext cx="10017760" cy="646331"/>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تُعد الحملات الرقمية من أهم أدوات التسويق الرقمي الحديث، وتنقسم غالبًا إلى نوعين رئيسيين:</a:t>
            </a:r>
          </a:p>
        </p:txBody>
      </p:sp>
      <p:pic>
        <p:nvPicPr>
          <p:cNvPr id="7" name="Graphic 6" descr="Hourglass 30% with solid fill">
            <a:extLst>
              <a:ext uri="{FF2B5EF4-FFF2-40B4-BE49-F238E27FC236}">
                <a16:creationId xmlns:a16="http://schemas.microsoft.com/office/drawing/2014/main" id="{37A67744-D779-D554-C9C2-9FDA79F92E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8193" y="4348766"/>
            <a:ext cx="837489" cy="837489"/>
          </a:xfrm>
          <a:prstGeom prst="rect">
            <a:avLst/>
          </a:prstGeom>
        </p:spPr>
      </p:pic>
      <p:sp>
        <p:nvSpPr>
          <p:cNvPr id="8" name="Freeform 3">
            <a:extLst>
              <a:ext uri="{FF2B5EF4-FFF2-40B4-BE49-F238E27FC236}">
                <a16:creationId xmlns:a16="http://schemas.microsoft.com/office/drawing/2014/main" id="{9F1D8F3F-8C4A-3376-9575-0AECFC76F7D2}"/>
              </a:ext>
            </a:extLst>
          </p:cNvPr>
          <p:cNvSpPr/>
          <p:nvPr/>
        </p:nvSpPr>
        <p:spPr>
          <a:xfrm>
            <a:off x="1798564" y="3038166"/>
            <a:ext cx="2616200" cy="1970909"/>
          </a:xfrm>
          <a:custGeom>
            <a:avLst/>
            <a:gdLst>
              <a:gd name="connsiteX0" fmla="*/ 268088 w 357450"/>
              <a:gd name="connsiteY0" fmla="*/ 0 h 309227"/>
              <a:gd name="connsiteX1" fmla="*/ 89363 w 357450"/>
              <a:gd name="connsiteY1" fmla="*/ 0 h 309227"/>
              <a:gd name="connsiteX2" fmla="*/ 0 w 357450"/>
              <a:gd name="connsiteY2" fmla="*/ 154878 h 309227"/>
              <a:gd name="connsiteX3" fmla="*/ 89363 w 357450"/>
              <a:gd name="connsiteY3" fmla="*/ 309228 h 309227"/>
              <a:gd name="connsiteX4" fmla="*/ 268088 w 357450"/>
              <a:gd name="connsiteY4" fmla="*/ 309228 h 309227"/>
              <a:gd name="connsiteX5" fmla="*/ 357451 w 357450"/>
              <a:gd name="connsiteY5" fmla="*/ 154878 h 309227"/>
              <a:gd name="connsiteX6" fmla="*/ 268088 w 357450"/>
              <a:gd name="connsiteY6" fmla="*/ 0 h 309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7450" h="309227">
                <a:moveTo>
                  <a:pt x="268088" y="0"/>
                </a:moveTo>
                <a:lnTo>
                  <a:pt x="89363" y="0"/>
                </a:lnTo>
                <a:lnTo>
                  <a:pt x="0" y="154878"/>
                </a:lnTo>
                <a:lnTo>
                  <a:pt x="89363" y="309228"/>
                </a:lnTo>
                <a:lnTo>
                  <a:pt x="268088" y="309228"/>
                </a:lnTo>
                <a:lnTo>
                  <a:pt x="357451" y="154878"/>
                </a:lnTo>
                <a:lnTo>
                  <a:pt x="268088" y="0"/>
                </a:lnTo>
                <a:close/>
              </a:path>
            </a:pathLst>
          </a:custGeom>
          <a:solidFill>
            <a:schemeClr val="tx2"/>
          </a:solidFill>
          <a:ln w="0" cap="flat">
            <a:noFill/>
            <a:prstDash val="solid"/>
            <a:miter/>
          </a:ln>
        </p:spPr>
        <p:txBody>
          <a:bodyPr rtlCol="0" anchor="ctr"/>
          <a:lstStyle/>
          <a:p>
            <a:endParaRPr lang="en-US" sz="1400"/>
          </a:p>
        </p:txBody>
      </p:sp>
      <p:grpSp>
        <p:nvGrpSpPr>
          <p:cNvPr id="9" name="Group 8">
            <a:extLst>
              <a:ext uri="{FF2B5EF4-FFF2-40B4-BE49-F238E27FC236}">
                <a16:creationId xmlns:a16="http://schemas.microsoft.com/office/drawing/2014/main" id="{B72EE3FD-FB19-07D3-88F8-C727C0E6B6D5}"/>
              </a:ext>
            </a:extLst>
          </p:cNvPr>
          <p:cNvGrpSpPr/>
          <p:nvPr/>
        </p:nvGrpSpPr>
        <p:grpSpPr>
          <a:xfrm>
            <a:off x="3988717" y="2593309"/>
            <a:ext cx="5549708" cy="1420265"/>
            <a:chOff x="2515517" y="2125949"/>
            <a:chExt cx="5549708" cy="1420265"/>
          </a:xfrm>
        </p:grpSpPr>
        <p:sp>
          <p:nvSpPr>
            <p:cNvPr id="10" name="Freeform 6">
              <a:extLst>
                <a:ext uri="{FF2B5EF4-FFF2-40B4-BE49-F238E27FC236}">
                  <a16:creationId xmlns:a16="http://schemas.microsoft.com/office/drawing/2014/main" id="{CD4CEDA9-4007-CD0E-A299-47F4F11190F2}"/>
                </a:ext>
              </a:extLst>
            </p:cNvPr>
            <p:cNvSpPr/>
            <p:nvPr/>
          </p:nvSpPr>
          <p:spPr>
            <a:xfrm>
              <a:off x="2683303" y="2125949"/>
              <a:ext cx="5381922" cy="1380744"/>
            </a:xfrm>
            <a:custGeom>
              <a:avLst/>
              <a:gdLst>
                <a:gd name="connsiteX0" fmla="*/ 761433 w 897856"/>
                <a:gd name="connsiteY0" fmla="*/ 0 h 273283"/>
                <a:gd name="connsiteX1" fmla="*/ 0 w 897856"/>
                <a:gd name="connsiteY1" fmla="*/ 0 h 273283"/>
                <a:gd name="connsiteX2" fmla="*/ 0 w 897856"/>
                <a:gd name="connsiteY2" fmla="*/ 273283 h 273283"/>
                <a:gd name="connsiteX3" fmla="*/ 761433 w 897856"/>
                <a:gd name="connsiteY3" fmla="*/ 273283 h 273283"/>
                <a:gd name="connsiteX4" fmla="*/ 897856 w 897856"/>
                <a:gd name="connsiteY4" fmla="*/ 136906 h 273283"/>
                <a:gd name="connsiteX5" fmla="*/ 897856 w 897856"/>
                <a:gd name="connsiteY5" fmla="*/ 136906 h 273283"/>
                <a:gd name="connsiteX6" fmla="*/ 761433 w 897856"/>
                <a:gd name="connsiteY6" fmla="*/ 529 h 273283"/>
                <a:gd name="connsiteX7" fmla="*/ 757731 w 897856"/>
                <a:gd name="connsiteY7" fmla="*/ 259011 h 273283"/>
                <a:gd name="connsiteX8" fmla="*/ 635056 w 897856"/>
                <a:gd name="connsiteY8" fmla="*/ 136377 h 273283"/>
                <a:gd name="connsiteX9" fmla="*/ 757731 w 897856"/>
                <a:gd name="connsiteY9" fmla="*/ 13743 h 273283"/>
                <a:gd name="connsiteX10" fmla="*/ 880407 w 897856"/>
                <a:gd name="connsiteY10" fmla="*/ 136377 h 273283"/>
                <a:gd name="connsiteX11" fmla="*/ 757731 w 897856"/>
                <a:gd name="connsiteY11" fmla="*/ 259011 h 273283"/>
                <a:gd name="connsiteX0" fmla="*/ 761733 w 898156"/>
                <a:gd name="connsiteY0" fmla="*/ 0 h 273283"/>
                <a:gd name="connsiteX1" fmla="*/ 300 w 898156"/>
                <a:gd name="connsiteY1" fmla="*/ 0 h 273283"/>
                <a:gd name="connsiteX2" fmla="*/ 0 w 898156"/>
                <a:gd name="connsiteY2" fmla="*/ 138231 h 273283"/>
                <a:gd name="connsiteX3" fmla="*/ 300 w 898156"/>
                <a:gd name="connsiteY3" fmla="*/ 273283 h 273283"/>
                <a:gd name="connsiteX4" fmla="*/ 761733 w 898156"/>
                <a:gd name="connsiteY4" fmla="*/ 273283 h 273283"/>
                <a:gd name="connsiteX5" fmla="*/ 898156 w 898156"/>
                <a:gd name="connsiteY5" fmla="*/ 136906 h 273283"/>
                <a:gd name="connsiteX6" fmla="*/ 898156 w 898156"/>
                <a:gd name="connsiteY6" fmla="*/ 136906 h 273283"/>
                <a:gd name="connsiteX7" fmla="*/ 761733 w 898156"/>
                <a:gd name="connsiteY7" fmla="*/ 529 h 273283"/>
                <a:gd name="connsiteX8" fmla="*/ 761733 w 898156"/>
                <a:gd name="connsiteY8" fmla="*/ 0 h 273283"/>
                <a:gd name="connsiteX9" fmla="*/ 758031 w 898156"/>
                <a:gd name="connsiteY9" fmla="*/ 259011 h 273283"/>
                <a:gd name="connsiteX10" fmla="*/ 635356 w 898156"/>
                <a:gd name="connsiteY10" fmla="*/ 136377 h 273283"/>
                <a:gd name="connsiteX11" fmla="*/ 758031 w 898156"/>
                <a:gd name="connsiteY11" fmla="*/ 13743 h 273283"/>
                <a:gd name="connsiteX12" fmla="*/ 880707 w 898156"/>
                <a:gd name="connsiteY12" fmla="*/ 136377 h 273283"/>
                <a:gd name="connsiteX13" fmla="*/ 758031 w 898156"/>
                <a:gd name="connsiteY13" fmla="*/ 259011 h 273283"/>
                <a:gd name="connsiteX0" fmla="*/ 784056 w 920479"/>
                <a:gd name="connsiteY0" fmla="*/ 0 h 273283"/>
                <a:gd name="connsiteX1" fmla="*/ 22623 w 920479"/>
                <a:gd name="connsiteY1" fmla="*/ 0 h 273283"/>
                <a:gd name="connsiteX2" fmla="*/ 0 w 920479"/>
                <a:gd name="connsiteY2" fmla="*/ 139519 h 273283"/>
                <a:gd name="connsiteX3" fmla="*/ 22623 w 920479"/>
                <a:gd name="connsiteY3" fmla="*/ 273283 h 273283"/>
                <a:gd name="connsiteX4" fmla="*/ 784056 w 920479"/>
                <a:gd name="connsiteY4" fmla="*/ 273283 h 273283"/>
                <a:gd name="connsiteX5" fmla="*/ 920479 w 920479"/>
                <a:gd name="connsiteY5" fmla="*/ 136906 h 273283"/>
                <a:gd name="connsiteX6" fmla="*/ 920479 w 920479"/>
                <a:gd name="connsiteY6" fmla="*/ 136906 h 273283"/>
                <a:gd name="connsiteX7" fmla="*/ 784056 w 920479"/>
                <a:gd name="connsiteY7" fmla="*/ 529 h 273283"/>
                <a:gd name="connsiteX8" fmla="*/ 784056 w 920479"/>
                <a:gd name="connsiteY8" fmla="*/ 0 h 273283"/>
                <a:gd name="connsiteX9" fmla="*/ 780354 w 920479"/>
                <a:gd name="connsiteY9" fmla="*/ 259011 h 273283"/>
                <a:gd name="connsiteX10" fmla="*/ 657679 w 920479"/>
                <a:gd name="connsiteY10" fmla="*/ 136377 h 273283"/>
                <a:gd name="connsiteX11" fmla="*/ 780354 w 920479"/>
                <a:gd name="connsiteY11" fmla="*/ 13743 h 273283"/>
                <a:gd name="connsiteX12" fmla="*/ 903030 w 920479"/>
                <a:gd name="connsiteY12" fmla="*/ 136377 h 273283"/>
                <a:gd name="connsiteX13" fmla="*/ 780354 w 920479"/>
                <a:gd name="connsiteY13" fmla="*/ 259011 h 273283"/>
                <a:gd name="connsiteX0" fmla="*/ 931198 w 1067621"/>
                <a:gd name="connsiteY0" fmla="*/ 0 h 273283"/>
                <a:gd name="connsiteX1" fmla="*/ 169765 w 1067621"/>
                <a:gd name="connsiteY1" fmla="*/ 0 h 273283"/>
                <a:gd name="connsiteX2" fmla="*/ 0 w 1067621"/>
                <a:gd name="connsiteY2" fmla="*/ 154706 h 273283"/>
                <a:gd name="connsiteX3" fmla="*/ 169765 w 1067621"/>
                <a:gd name="connsiteY3" fmla="*/ 273283 h 273283"/>
                <a:gd name="connsiteX4" fmla="*/ 931198 w 1067621"/>
                <a:gd name="connsiteY4" fmla="*/ 273283 h 273283"/>
                <a:gd name="connsiteX5" fmla="*/ 1067621 w 1067621"/>
                <a:gd name="connsiteY5" fmla="*/ 136906 h 273283"/>
                <a:gd name="connsiteX6" fmla="*/ 1067621 w 1067621"/>
                <a:gd name="connsiteY6" fmla="*/ 136906 h 273283"/>
                <a:gd name="connsiteX7" fmla="*/ 931198 w 1067621"/>
                <a:gd name="connsiteY7" fmla="*/ 529 h 273283"/>
                <a:gd name="connsiteX8" fmla="*/ 931198 w 1067621"/>
                <a:gd name="connsiteY8" fmla="*/ 0 h 273283"/>
                <a:gd name="connsiteX9" fmla="*/ 927496 w 1067621"/>
                <a:gd name="connsiteY9" fmla="*/ 259011 h 273283"/>
                <a:gd name="connsiteX10" fmla="*/ 804821 w 1067621"/>
                <a:gd name="connsiteY10" fmla="*/ 136377 h 273283"/>
                <a:gd name="connsiteX11" fmla="*/ 927496 w 1067621"/>
                <a:gd name="connsiteY11" fmla="*/ 13743 h 273283"/>
                <a:gd name="connsiteX12" fmla="*/ 1050172 w 1067621"/>
                <a:gd name="connsiteY12" fmla="*/ 136377 h 273283"/>
                <a:gd name="connsiteX13" fmla="*/ 927496 w 1067621"/>
                <a:gd name="connsiteY13" fmla="*/ 259011 h 2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67621" h="273283">
                  <a:moveTo>
                    <a:pt x="931198" y="0"/>
                  </a:moveTo>
                  <a:lnTo>
                    <a:pt x="169765" y="0"/>
                  </a:lnTo>
                  <a:lnTo>
                    <a:pt x="0" y="154706"/>
                  </a:lnTo>
                  <a:lnTo>
                    <a:pt x="169765" y="273283"/>
                  </a:lnTo>
                  <a:lnTo>
                    <a:pt x="931198" y="273283"/>
                  </a:lnTo>
                  <a:cubicBezTo>
                    <a:pt x="1006812" y="273283"/>
                    <a:pt x="1067621" y="211966"/>
                    <a:pt x="1067621" y="136906"/>
                  </a:cubicBezTo>
                  <a:lnTo>
                    <a:pt x="1067621" y="136906"/>
                  </a:lnTo>
                  <a:cubicBezTo>
                    <a:pt x="1067621" y="61317"/>
                    <a:pt x="1006284" y="529"/>
                    <a:pt x="931198" y="529"/>
                  </a:cubicBezTo>
                  <a:lnTo>
                    <a:pt x="931198" y="0"/>
                  </a:lnTo>
                  <a:close/>
                  <a:moveTo>
                    <a:pt x="927496" y="259011"/>
                  </a:moveTo>
                  <a:cubicBezTo>
                    <a:pt x="859814" y="259011"/>
                    <a:pt x="804821" y="204037"/>
                    <a:pt x="804821" y="136377"/>
                  </a:cubicBezTo>
                  <a:cubicBezTo>
                    <a:pt x="804821" y="68717"/>
                    <a:pt x="859814" y="13743"/>
                    <a:pt x="927496" y="13743"/>
                  </a:cubicBezTo>
                  <a:cubicBezTo>
                    <a:pt x="995180" y="13743"/>
                    <a:pt x="1050172" y="68717"/>
                    <a:pt x="1050172" y="136377"/>
                  </a:cubicBezTo>
                  <a:cubicBezTo>
                    <a:pt x="1050172" y="204037"/>
                    <a:pt x="995180" y="259011"/>
                    <a:pt x="927496" y="259011"/>
                  </a:cubicBezTo>
                  <a:close/>
                </a:path>
              </a:pathLst>
            </a:custGeom>
            <a:solidFill>
              <a:srgbClr val="805AAB"/>
            </a:solidFill>
            <a:ln w="0" cap="flat">
              <a:noFill/>
              <a:prstDash val="solid"/>
              <a:miter/>
            </a:ln>
          </p:spPr>
          <p:txBody>
            <a:bodyPr rtlCol="0" anchor="ctr"/>
            <a:lstStyle/>
            <a:p>
              <a:endParaRPr lang="en-US" sz="1400"/>
            </a:p>
          </p:txBody>
        </p:sp>
        <p:grpSp>
          <p:nvGrpSpPr>
            <p:cNvPr id="11" name="Group 10">
              <a:extLst>
                <a:ext uri="{FF2B5EF4-FFF2-40B4-BE49-F238E27FC236}">
                  <a16:creationId xmlns:a16="http://schemas.microsoft.com/office/drawing/2014/main" id="{16CB827A-0263-F650-B3E6-8E271EC63C7D}"/>
                </a:ext>
              </a:extLst>
            </p:cNvPr>
            <p:cNvGrpSpPr/>
            <p:nvPr/>
          </p:nvGrpSpPr>
          <p:grpSpPr>
            <a:xfrm>
              <a:off x="3665770" y="2247972"/>
              <a:ext cx="3001529" cy="859497"/>
              <a:chOff x="8921977" y="1488121"/>
              <a:chExt cx="2926080" cy="945761"/>
            </a:xfrm>
          </p:grpSpPr>
          <p:sp>
            <p:nvSpPr>
              <p:cNvPr id="14" name="TextBox 13">
                <a:extLst>
                  <a:ext uri="{FF2B5EF4-FFF2-40B4-BE49-F238E27FC236}">
                    <a16:creationId xmlns:a16="http://schemas.microsoft.com/office/drawing/2014/main" id="{713C5BC6-7832-99B5-09A3-5A60CFDE4FCB}"/>
                  </a:ext>
                </a:extLst>
              </p:cNvPr>
              <p:cNvSpPr txBox="1"/>
              <p:nvPr/>
            </p:nvSpPr>
            <p:spPr>
              <a:xfrm>
                <a:off x="8921977" y="1488121"/>
                <a:ext cx="2926080" cy="440268"/>
              </a:xfrm>
              <a:prstGeom prst="rect">
                <a:avLst/>
              </a:prstGeom>
              <a:noFill/>
            </p:spPr>
            <p:txBody>
              <a:bodyPr wrap="square" lIns="0" rIns="0" rtlCol="0" anchor="b">
                <a:spAutoFit/>
              </a:bodyPr>
              <a:lstStyle/>
              <a:p>
                <a:pPr algn="ctr"/>
                <a:r>
                  <a:rPr lang="ar-EG" sz="2000" b="1" noProof="1">
                    <a:solidFill>
                      <a:schemeClr val="bg1"/>
                    </a:solidFill>
                    <a:latin typeface="Alexandria" pitchFamily="2" charset="-78"/>
                    <a:cs typeface="Alexandria" pitchFamily="2" charset="-78"/>
                  </a:rPr>
                  <a:t>الحملات المدفوعة</a:t>
                </a:r>
                <a:endParaRPr lang="en-US" sz="2000" b="1" noProof="1">
                  <a:solidFill>
                    <a:schemeClr val="bg1"/>
                  </a:solidFill>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20824EAD-0924-04C0-D14F-FC2E42F8ED48}"/>
                  </a:ext>
                </a:extLst>
              </p:cNvPr>
              <p:cNvSpPr txBox="1"/>
              <p:nvPr/>
            </p:nvSpPr>
            <p:spPr>
              <a:xfrm>
                <a:off x="8921977" y="1925882"/>
                <a:ext cx="2926080" cy="508000"/>
              </a:xfrm>
              <a:prstGeom prst="rect">
                <a:avLst/>
              </a:prstGeom>
              <a:noFill/>
            </p:spPr>
            <p:txBody>
              <a:bodyPr wrap="square" lIns="0" rIns="0" rtlCol="0" anchor="t">
                <a:spAutoFit/>
              </a:bodyPr>
              <a:lstStyle/>
              <a:p>
                <a:pPr algn="ctr"/>
                <a:r>
                  <a:rPr lang="en-US" sz="2400" b="1" dirty="0">
                    <a:solidFill>
                      <a:srgbClr val="FFFFFF"/>
                    </a:solidFill>
                    <a:latin typeface="Alexandria" pitchFamily="2" charset="-78"/>
                    <a:cs typeface="Alexandria" pitchFamily="2" charset="-78"/>
                  </a:rPr>
                  <a:t>Paid Campaigns</a:t>
                </a:r>
                <a:endParaRPr lang="en-US" sz="2400" b="1" noProof="1">
                  <a:solidFill>
                    <a:srgbClr val="FFFFFF"/>
                  </a:solidFill>
                  <a:latin typeface="Alexandria" pitchFamily="2" charset="-78"/>
                  <a:cs typeface="Alexandria" pitchFamily="2" charset="-78"/>
                </a:endParaRPr>
              </a:p>
            </p:txBody>
          </p:sp>
        </p:grpSp>
        <p:sp>
          <p:nvSpPr>
            <p:cNvPr id="12" name="Freeform 5">
              <a:extLst>
                <a:ext uri="{FF2B5EF4-FFF2-40B4-BE49-F238E27FC236}">
                  <a16:creationId xmlns:a16="http://schemas.microsoft.com/office/drawing/2014/main" id="{9E533CFA-5B05-4210-DB2F-C4D8A517E08B}"/>
                </a:ext>
              </a:extLst>
            </p:cNvPr>
            <p:cNvSpPr/>
            <p:nvPr/>
          </p:nvSpPr>
          <p:spPr>
            <a:xfrm>
              <a:off x="2515517" y="2125951"/>
              <a:ext cx="1020907" cy="1420263"/>
            </a:xfrm>
            <a:custGeom>
              <a:avLst/>
              <a:gdLst>
                <a:gd name="connsiteX0" fmla="*/ 0 w 202519"/>
                <a:gd name="connsiteY0" fmla="*/ 126863 h 281740"/>
                <a:gd name="connsiteX1" fmla="*/ 202520 w 202519"/>
                <a:gd name="connsiteY1" fmla="*/ 0 h 281740"/>
                <a:gd name="connsiteX2" fmla="*/ 202520 w 202519"/>
                <a:gd name="connsiteY2" fmla="*/ 273283 h 281740"/>
                <a:gd name="connsiteX3" fmla="*/ 89363 w 202519"/>
                <a:gd name="connsiteY3" fmla="*/ 281741 h 281740"/>
                <a:gd name="connsiteX4" fmla="*/ 0 w 202519"/>
                <a:gd name="connsiteY4" fmla="*/ 126863 h 281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519" h="281740">
                  <a:moveTo>
                    <a:pt x="0" y="126863"/>
                  </a:moveTo>
                  <a:lnTo>
                    <a:pt x="202520" y="0"/>
                  </a:lnTo>
                  <a:lnTo>
                    <a:pt x="202520" y="273283"/>
                  </a:lnTo>
                  <a:lnTo>
                    <a:pt x="89363" y="281741"/>
                  </a:lnTo>
                  <a:lnTo>
                    <a:pt x="0" y="126863"/>
                  </a:lnTo>
                  <a:close/>
                </a:path>
              </a:pathLst>
            </a:custGeom>
            <a:solidFill>
              <a:srgbClr val="583F7B"/>
            </a:solidFill>
            <a:ln w="0" cap="flat">
              <a:noFill/>
              <a:prstDash val="solid"/>
              <a:miter/>
            </a:ln>
          </p:spPr>
          <p:txBody>
            <a:bodyPr rtlCol="0" anchor="ctr"/>
            <a:lstStyle/>
            <a:p>
              <a:endParaRPr lang="en-US" sz="1400"/>
            </a:p>
          </p:txBody>
        </p:sp>
        <p:sp>
          <p:nvSpPr>
            <p:cNvPr id="13" name="TextBox 12">
              <a:extLst>
                <a:ext uri="{FF2B5EF4-FFF2-40B4-BE49-F238E27FC236}">
                  <a16:creationId xmlns:a16="http://schemas.microsoft.com/office/drawing/2014/main" id="{DE3822AB-93FA-8BB1-DEC6-B5E90BCBC7CA}"/>
                </a:ext>
              </a:extLst>
            </p:cNvPr>
            <p:cNvSpPr txBox="1"/>
            <p:nvPr/>
          </p:nvSpPr>
          <p:spPr>
            <a:xfrm>
              <a:off x="2789762" y="2584248"/>
              <a:ext cx="625060" cy="584775"/>
            </a:xfrm>
            <a:prstGeom prst="rect">
              <a:avLst/>
            </a:prstGeom>
            <a:noFill/>
          </p:spPr>
          <p:txBody>
            <a:bodyPr wrap="square" lIns="0" rIns="0" rtlCol="0" anchor="ctr">
              <a:spAutoFit/>
            </a:bodyPr>
            <a:lstStyle/>
            <a:p>
              <a:pPr algn="ctr"/>
              <a:r>
                <a:rPr lang="en-US" sz="3200" b="1" noProof="1">
                  <a:solidFill>
                    <a:schemeClr val="bg1"/>
                  </a:solidFill>
                  <a:latin typeface="Alexandria" pitchFamily="2" charset="-78"/>
                  <a:cs typeface="Alexandria" pitchFamily="2" charset="-78"/>
                </a:rPr>
                <a:t>1</a:t>
              </a:r>
              <a:endParaRPr lang="en-US" sz="1600" b="1" noProof="1">
                <a:solidFill>
                  <a:schemeClr val="bg1"/>
                </a:solidFill>
                <a:latin typeface="Alexandria" pitchFamily="2" charset="-78"/>
                <a:cs typeface="Alexandria" pitchFamily="2" charset="-78"/>
              </a:endParaRPr>
            </a:p>
          </p:txBody>
        </p:sp>
      </p:grpSp>
      <p:grpSp>
        <p:nvGrpSpPr>
          <p:cNvPr id="16" name="Group 15">
            <a:extLst>
              <a:ext uri="{FF2B5EF4-FFF2-40B4-BE49-F238E27FC236}">
                <a16:creationId xmlns:a16="http://schemas.microsoft.com/office/drawing/2014/main" id="{9458FA2B-3F31-3BB1-07A0-28B3E3225677}"/>
              </a:ext>
            </a:extLst>
          </p:cNvPr>
          <p:cNvGrpSpPr/>
          <p:nvPr/>
        </p:nvGrpSpPr>
        <p:grpSpPr>
          <a:xfrm>
            <a:off x="3988717" y="4098848"/>
            <a:ext cx="5549708" cy="1420263"/>
            <a:chOff x="2515517" y="3631488"/>
            <a:chExt cx="5549708" cy="1420263"/>
          </a:xfrm>
        </p:grpSpPr>
        <p:sp>
          <p:nvSpPr>
            <p:cNvPr id="17" name="Freeform 7">
              <a:extLst>
                <a:ext uri="{FF2B5EF4-FFF2-40B4-BE49-F238E27FC236}">
                  <a16:creationId xmlns:a16="http://schemas.microsoft.com/office/drawing/2014/main" id="{416688B6-C47E-541A-3822-4B23A6E52C18}"/>
                </a:ext>
              </a:extLst>
            </p:cNvPr>
            <p:cNvSpPr/>
            <p:nvPr/>
          </p:nvSpPr>
          <p:spPr>
            <a:xfrm>
              <a:off x="2682617" y="3671007"/>
              <a:ext cx="5382608" cy="1380744"/>
            </a:xfrm>
            <a:custGeom>
              <a:avLst/>
              <a:gdLst>
                <a:gd name="connsiteX0" fmla="*/ 761433 w 897856"/>
                <a:gd name="connsiteY0" fmla="*/ 0 h 273283"/>
                <a:gd name="connsiteX1" fmla="*/ 0 w 897856"/>
                <a:gd name="connsiteY1" fmla="*/ 0 h 273283"/>
                <a:gd name="connsiteX2" fmla="*/ 0 w 897856"/>
                <a:gd name="connsiteY2" fmla="*/ 273283 h 273283"/>
                <a:gd name="connsiteX3" fmla="*/ 761433 w 897856"/>
                <a:gd name="connsiteY3" fmla="*/ 273283 h 273283"/>
                <a:gd name="connsiteX4" fmla="*/ 897856 w 897856"/>
                <a:gd name="connsiteY4" fmla="*/ 136906 h 273283"/>
                <a:gd name="connsiteX5" fmla="*/ 897856 w 897856"/>
                <a:gd name="connsiteY5" fmla="*/ 136906 h 273283"/>
                <a:gd name="connsiteX6" fmla="*/ 761433 w 897856"/>
                <a:gd name="connsiteY6" fmla="*/ 528 h 273283"/>
                <a:gd name="connsiteX7" fmla="*/ 757731 w 897856"/>
                <a:gd name="connsiteY7" fmla="*/ 259011 h 273283"/>
                <a:gd name="connsiteX8" fmla="*/ 635056 w 897856"/>
                <a:gd name="connsiteY8" fmla="*/ 136377 h 273283"/>
                <a:gd name="connsiteX9" fmla="*/ 757731 w 897856"/>
                <a:gd name="connsiteY9" fmla="*/ 13743 h 273283"/>
                <a:gd name="connsiteX10" fmla="*/ 880407 w 897856"/>
                <a:gd name="connsiteY10" fmla="*/ 136377 h 273283"/>
                <a:gd name="connsiteX11" fmla="*/ 757731 w 897856"/>
                <a:gd name="connsiteY11" fmla="*/ 259011 h 273283"/>
                <a:gd name="connsiteX0" fmla="*/ 761733 w 898156"/>
                <a:gd name="connsiteY0" fmla="*/ 0 h 273283"/>
                <a:gd name="connsiteX1" fmla="*/ 300 w 898156"/>
                <a:gd name="connsiteY1" fmla="*/ 0 h 273283"/>
                <a:gd name="connsiteX2" fmla="*/ 0 w 898156"/>
                <a:gd name="connsiteY2" fmla="*/ 136770 h 273283"/>
                <a:gd name="connsiteX3" fmla="*/ 300 w 898156"/>
                <a:gd name="connsiteY3" fmla="*/ 273283 h 273283"/>
                <a:gd name="connsiteX4" fmla="*/ 761733 w 898156"/>
                <a:gd name="connsiteY4" fmla="*/ 273283 h 273283"/>
                <a:gd name="connsiteX5" fmla="*/ 898156 w 898156"/>
                <a:gd name="connsiteY5" fmla="*/ 136906 h 273283"/>
                <a:gd name="connsiteX6" fmla="*/ 898156 w 898156"/>
                <a:gd name="connsiteY6" fmla="*/ 136906 h 273283"/>
                <a:gd name="connsiteX7" fmla="*/ 761733 w 898156"/>
                <a:gd name="connsiteY7" fmla="*/ 528 h 273283"/>
                <a:gd name="connsiteX8" fmla="*/ 761733 w 898156"/>
                <a:gd name="connsiteY8" fmla="*/ 0 h 273283"/>
                <a:gd name="connsiteX9" fmla="*/ 758031 w 898156"/>
                <a:gd name="connsiteY9" fmla="*/ 259011 h 273283"/>
                <a:gd name="connsiteX10" fmla="*/ 635356 w 898156"/>
                <a:gd name="connsiteY10" fmla="*/ 136377 h 273283"/>
                <a:gd name="connsiteX11" fmla="*/ 758031 w 898156"/>
                <a:gd name="connsiteY11" fmla="*/ 13743 h 273283"/>
                <a:gd name="connsiteX12" fmla="*/ 880707 w 898156"/>
                <a:gd name="connsiteY12" fmla="*/ 136377 h 273283"/>
                <a:gd name="connsiteX13" fmla="*/ 758031 w 898156"/>
                <a:gd name="connsiteY13" fmla="*/ 259011 h 273283"/>
                <a:gd name="connsiteX0" fmla="*/ 782339 w 918762"/>
                <a:gd name="connsiteY0" fmla="*/ 0 h 273283"/>
                <a:gd name="connsiteX1" fmla="*/ 20906 w 918762"/>
                <a:gd name="connsiteY1" fmla="*/ 0 h 273283"/>
                <a:gd name="connsiteX2" fmla="*/ 0 w 918762"/>
                <a:gd name="connsiteY2" fmla="*/ 137629 h 273283"/>
                <a:gd name="connsiteX3" fmla="*/ 20906 w 918762"/>
                <a:gd name="connsiteY3" fmla="*/ 273283 h 273283"/>
                <a:gd name="connsiteX4" fmla="*/ 782339 w 918762"/>
                <a:gd name="connsiteY4" fmla="*/ 273283 h 273283"/>
                <a:gd name="connsiteX5" fmla="*/ 918762 w 918762"/>
                <a:gd name="connsiteY5" fmla="*/ 136906 h 273283"/>
                <a:gd name="connsiteX6" fmla="*/ 918762 w 918762"/>
                <a:gd name="connsiteY6" fmla="*/ 136906 h 273283"/>
                <a:gd name="connsiteX7" fmla="*/ 782339 w 918762"/>
                <a:gd name="connsiteY7" fmla="*/ 528 h 273283"/>
                <a:gd name="connsiteX8" fmla="*/ 782339 w 918762"/>
                <a:gd name="connsiteY8" fmla="*/ 0 h 273283"/>
                <a:gd name="connsiteX9" fmla="*/ 778637 w 918762"/>
                <a:gd name="connsiteY9" fmla="*/ 259011 h 273283"/>
                <a:gd name="connsiteX10" fmla="*/ 655962 w 918762"/>
                <a:gd name="connsiteY10" fmla="*/ 136377 h 273283"/>
                <a:gd name="connsiteX11" fmla="*/ 778637 w 918762"/>
                <a:gd name="connsiteY11" fmla="*/ 13743 h 273283"/>
                <a:gd name="connsiteX12" fmla="*/ 901313 w 918762"/>
                <a:gd name="connsiteY12" fmla="*/ 136377 h 273283"/>
                <a:gd name="connsiteX13" fmla="*/ 778637 w 918762"/>
                <a:gd name="connsiteY13" fmla="*/ 259011 h 273283"/>
                <a:gd name="connsiteX0" fmla="*/ 793071 w 929494"/>
                <a:gd name="connsiteY0" fmla="*/ 0 h 273283"/>
                <a:gd name="connsiteX1" fmla="*/ 31638 w 929494"/>
                <a:gd name="connsiteY1" fmla="*/ 0 h 273283"/>
                <a:gd name="connsiteX2" fmla="*/ 0 w 929494"/>
                <a:gd name="connsiteY2" fmla="*/ 138481 h 273283"/>
                <a:gd name="connsiteX3" fmla="*/ 31638 w 929494"/>
                <a:gd name="connsiteY3" fmla="*/ 273283 h 273283"/>
                <a:gd name="connsiteX4" fmla="*/ 793071 w 929494"/>
                <a:gd name="connsiteY4" fmla="*/ 273283 h 273283"/>
                <a:gd name="connsiteX5" fmla="*/ 929494 w 929494"/>
                <a:gd name="connsiteY5" fmla="*/ 136906 h 273283"/>
                <a:gd name="connsiteX6" fmla="*/ 929494 w 929494"/>
                <a:gd name="connsiteY6" fmla="*/ 136906 h 273283"/>
                <a:gd name="connsiteX7" fmla="*/ 793071 w 929494"/>
                <a:gd name="connsiteY7" fmla="*/ 528 h 273283"/>
                <a:gd name="connsiteX8" fmla="*/ 793071 w 929494"/>
                <a:gd name="connsiteY8" fmla="*/ 0 h 273283"/>
                <a:gd name="connsiteX9" fmla="*/ 789369 w 929494"/>
                <a:gd name="connsiteY9" fmla="*/ 259011 h 273283"/>
                <a:gd name="connsiteX10" fmla="*/ 666694 w 929494"/>
                <a:gd name="connsiteY10" fmla="*/ 136377 h 273283"/>
                <a:gd name="connsiteX11" fmla="*/ 789369 w 929494"/>
                <a:gd name="connsiteY11" fmla="*/ 13743 h 273283"/>
                <a:gd name="connsiteX12" fmla="*/ 912045 w 929494"/>
                <a:gd name="connsiteY12" fmla="*/ 136377 h 273283"/>
                <a:gd name="connsiteX13" fmla="*/ 789369 w 929494"/>
                <a:gd name="connsiteY13" fmla="*/ 259011 h 273283"/>
                <a:gd name="connsiteX0" fmla="*/ 931334 w 1067757"/>
                <a:gd name="connsiteY0" fmla="*/ 0 h 273283"/>
                <a:gd name="connsiteX1" fmla="*/ 169901 w 1067757"/>
                <a:gd name="connsiteY1" fmla="*/ 0 h 273283"/>
                <a:gd name="connsiteX2" fmla="*/ 0 w 1067757"/>
                <a:gd name="connsiteY2" fmla="*/ 132153 h 273283"/>
                <a:gd name="connsiteX3" fmla="*/ 169901 w 1067757"/>
                <a:gd name="connsiteY3" fmla="*/ 273283 h 273283"/>
                <a:gd name="connsiteX4" fmla="*/ 931334 w 1067757"/>
                <a:gd name="connsiteY4" fmla="*/ 273283 h 273283"/>
                <a:gd name="connsiteX5" fmla="*/ 1067757 w 1067757"/>
                <a:gd name="connsiteY5" fmla="*/ 136906 h 273283"/>
                <a:gd name="connsiteX6" fmla="*/ 1067757 w 1067757"/>
                <a:gd name="connsiteY6" fmla="*/ 136906 h 273283"/>
                <a:gd name="connsiteX7" fmla="*/ 931334 w 1067757"/>
                <a:gd name="connsiteY7" fmla="*/ 528 h 273283"/>
                <a:gd name="connsiteX8" fmla="*/ 931334 w 1067757"/>
                <a:gd name="connsiteY8" fmla="*/ 0 h 273283"/>
                <a:gd name="connsiteX9" fmla="*/ 927632 w 1067757"/>
                <a:gd name="connsiteY9" fmla="*/ 259011 h 273283"/>
                <a:gd name="connsiteX10" fmla="*/ 804957 w 1067757"/>
                <a:gd name="connsiteY10" fmla="*/ 136377 h 273283"/>
                <a:gd name="connsiteX11" fmla="*/ 927632 w 1067757"/>
                <a:gd name="connsiteY11" fmla="*/ 13743 h 273283"/>
                <a:gd name="connsiteX12" fmla="*/ 1050308 w 1067757"/>
                <a:gd name="connsiteY12" fmla="*/ 136377 h 273283"/>
                <a:gd name="connsiteX13" fmla="*/ 927632 w 1067757"/>
                <a:gd name="connsiteY13" fmla="*/ 259011 h 2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67757" h="273283">
                  <a:moveTo>
                    <a:pt x="931334" y="0"/>
                  </a:moveTo>
                  <a:lnTo>
                    <a:pt x="169901" y="0"/>
                  </a:lnTo>
                  <a:lnTo>
                    <a:pt x="0" y="132153"/>
                  </a:lnTo>
                  <a:lnTo>
                    <a:pt x="169901" y="273283"/>
                  </a:lnTo>
                  <a:lnTo>
                    <a:pt x="931334" y="273283"/>
                  </a:lnTo>
                  <a:cubicBezTo>
                    <a:pt x="1006948" y="273283"/>
                    <a:pt x="1067757" y="211966"/>
                    <a:pt x="1067757" y="136906"/>
                  </a:cubicBezTo>
                  <a:lnTo>
                    <a:pt x="1067757" y="136906"/>
                  </a:lnTo>
                  <a:cubicBezTo>
                    <a:pt x="1067757" y="61317"/>
                    <a:pt x="1006420" y="528"/>
                    <a:pt x="931334" y="528"/>
                  </a:cubicBezTo>
                  <a:lnTo>
                    <a:pt x="931334" y="0"/>
                  </a:lnTo>
                  <a:close/>
                  <a:moveTo>
                    <a:pt x="927632" y="259011"/>
                  </a:moveTo>
                  <a:cubicBezTo>
                    <a:pt x="859950" y="259011"/>
                    <a:pt x="804957" y="204037"/>
                    <a:pt x="804957" y="136377"/>
                  </a:cubicBezTo>
                  <a:cubicBezTo>
                    <a:pt x="804957" y="68717"/>
                    <a:pt x="859950" y="13743"/>
                    <a:pt x="927632" y="13743"/>
                  </a:cubicBezTo>
                  <a:cubicBezTo>
                    <a:pt x="995316" y="13743"/>
                    <a:pt x="1050308" y="68717"/>
                    <a:pt x="1050308" y="136377"/>
                  </a:cubicBezTo>
                  <a:cubicBezTo>
                    <a:pt x="1050308" y="204037"/>
                    <a:pt x="995316" y="259011"/>
                    <a:pt x="927632" y="259011"/>
                  </a:cubicBezTo>
                  <a:close/>
                </a:path>
              </a:pathLst>
            </a:custGeom>
            <a:solidFill>
              <a:schemeClr val="accent2"/>
            </a:solidFill>
            <a:ln w="0" cap="flat">
              <a:noFill/>
              <a:prstDash val="solid"/>
              <a:miter/>
            </a:ln>
          </p:spPr>
          <p:txBody>
            <a:bodyPr rtlCol="0" anchor="ctr"/>
            <a:lstStyle/>
            <a:p>
              <a:endParaRPr lang="en-US" sz="1400"/>
            </a:p>
          </p:txBody>
        </p:sp>
        <p:grpSp>
          <p:nvGrpSpPr>
            <p:cNvPr id="19" name="Group 18">
              <a:extLst>
                <a:ext uri="{FF2B5EF4-FFF2-40B4-BE49-F238E27FC236}">
                  <a16:creationId xmlns:a16="http://schemas.microsoft.com/office/drawing/2014/main" id="{82196CCF-CD25-94F7-FD98-B8058A228A26}"/>
                </a:ext>
              </a:extLst>
            </p:cNvPr>
            <p:cNvGrpSpPr/>
            <p:nvPr/>
          </p:nvGrpSpPr>
          <p:grpSpPr>
            <a:xfrm>
              <a:off x="3665770" y="3826916"/>
              <a:ext cx="3001529" cy="828718"/>
              <a:chOff x="8921977" y="1521988"/>
              <a:chExt cx="2926080" cy="911895"/>
            </a:xfrm>
          </p:grpSpPr>
          <p:sp>
            <p:nvSpPr>
              <p:cNvPr id="22" name="TextBox 21">
                <a:extLst>
                  <a:ext uri="{FF2B5EF4-FFF2-40B4-BE49-F238E27FC236}">
                    <a16:creationId xmlns:a16="http://schemas.microsoft.com/office/drawing/2014/main" id="{A585BCF8-2AF5-7116-AC0D-865B8CA8BED4}"/>
                  </a:ext>
                </a:extLst>
              </p:cNvPr>
              <p:cNvSpPr txBox="1"/>
              <p:nvPr/>
            </p:nvSpPr>
            <p:spPr>
              <a:xfrm>
                <a:off x="8921977" y="1521988"/>
                <a:ext cx="2926080" cy="406401"/>
              </a:xfrm>
              <a:prstGeom prst="rect">
                <a:avLst/>
              </a:prstGeom>
              <a:noFill/>
            </p:spPr>
            <p:txBody>
              <a:bodyPr wrap="square" lIns="0" rIns="0" rtlCol="0" anchor="b">
                <a:spAutoFit/>
              </a:bodyPr>
              <a:lstStyle/>
              <a:p>
                <a:pPr algn="ctr"/>
                <a:r>
                  <a:rPr lang="ar-EG" b="1" noProof="1">
                    <a:solidFill>
                      <a:schemeClr val="bg1"/>
                    </a:solidFill>
                    <a:latin typeface="Alexandria" pitchFamily="2" charset="-78"/>
                    <a:cs typeface="Alexandria" pitchFamily="2" charset="-78"/>
                  </a:rPr>
                  <a:t>حملات الوصول العضوي</a:t>
                </a:r>
                <a:endParaRPr lang="en-US" b="1" noProof="1">
                  <a:solidFill>
                    <a:schemeClr val="bg1"/>
                  </a:solidFill>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E12EB412-0A1D-DE83-43F4-CBF9D9CB7057}"/>
                  </a:ext>
                </a:extLst>
              </p:cNvPr>
              <p:cNvSpPr txBox="1"/>
              <p:nvPr/>
            </p:nvSpPr>
            <p:spPr>
              <a:xfrm>
                <a:off x="8921977" y="1925882"/>
                <a:ext cx="2926080" cy="508001"/>
              </a:xfrm>
              <a:prstGeom prst="rect">
                <a:avLst/>
              </a:prstGeom>
              <a:noFill/>
            </p:spPr>
            <p:txBody>
              <a:bodyPr wrap="square" lIns="0" rIns="0" rtlCol="0" anchor="t">
                <a:spAutoFit/>
              </a:bodyPr>
              <a:lstStyle/>
              <a:p>
                <a:pPr algn="ctr"/>
                <a:r>
                  <a:rPr lang="en-US" sz="2400" b="1" dirty="0">
                    <a:solidFill>
                      <a:srgbClr val="FFFFFF"/>
                    </a:solidFill>
                    <a:latin typeface="Alexandria" pitchFamily="2" charset="-78"/>
                    <a:cs typeface="Alexandria" pitchFamily="2" charset="-78"/>
                  </a:rPr>
                  <a:t>Organic Reach</a:t>
                </a:r>
                <a:endParaRPr lang="en-US" sz="2400" b="1" noProof="1">
                  <a:solidFill>
                    <a:srgbClr val="FFFFFF"/>
                  </a:solidFill>
                  <a:latin typeface="Alexandria" pitchFamily="2" charset="-78"/>
                  <a:cs typeface="Alexandria" pitchFamily="2" charset="-78"/>
                </a:endParaRPr>
              </a:p>
            </p:txBody>
          </p:sp>
        </p:grpSp>
        <p:sp>
          <p:nvSpPr>
            <p:cNvPr id="20" name="Freeform 4">
              <a:extLst>
                <a:ext uri="{FF2B5EF4-FFF2-40B4-BE49-F238E27FC236}">
                  <a16:creationId xmlns:a16="http://schemas.microsoft.com/office/drawing/2014/main" id="{97BE3B6E-754C-10C9-1345-038D0634BFFD}"/>
                </a:ext>
              </a:extLst>
            </p:cNvPr>
            <p:cNvSpPr/>
            <p:nvPr/>
          </p:nvSpPr>
          <p:spPr>
            <a:xfrm>
              <a:off x="2515517" y="3631488"/>
              <a:ext cx="1020907" cy="1420263"/>
            </a:xfrm>
            <a:custGeom>
              <a:avLst/>
              <a:gdLst>
                <a:gd name="connsiteX0" fmla="*/ 202520 w 202519"/>
                <a:gd name="connsiteY0" fmla="*/ 281741 h 281740"/>
                <a:gd name="connsiteX1" fmla="*/ 0 w 202519"/>
                <a:gd name="connsiteY1" fmla="*/ 154878 h 281740"/>
                <a:gd name="connsiteX2" fmla="*/ 89363 w 202519"/>
                <a:gd name="connsiteY2" fmla="*/ 0 h 281740"/>
                <a:gd name="connsiteX3" fmla="*/ 202520 w 202519"/>
                <a:gd name="connsiteY3" fmla="*/ 8458 h 281740"/>
                <a:gd name="connsiteX4" fmla="*/ 202520 w 202519"/>
                <a:gd name="connsiteY4" fmla="*/ 281741 h 281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519" h="281740">
                  <a:moveTo>
                    <a:pt x="202520" y="281741"/>
                  </a:moveTo>
                  <a:lnTo>
                    <a:pt x="0" y="154878"/>
                  </a:lnTo>
                  <a:lnTo>
                    <a:pt x="89363" y="0"/>
                  </a:lnTo>
                  <a:lnTo>
                    <a:pt x="202520" y="8458"/>
                  </a:lnTo>
                  <a:lnTo>
                    <a:pt x="202520" y="281741"/>
                  </a:lnTo>
                  <a:close/>
                </a:path>
              </a:pathLst>
            </a:custGeom>
            <a:solidFill>
              <a:schemeClr val="accent2">
                <a:lumMod val="75000"/>
              </a:schemeClr>
            </a:solidFill>
            <a:ln w="0" cap="flat">
              <a:noFill/>
              <a:prstDash val="solid"/>
              <a:miter/>
            </a:ln>
          </p:spPr>
          <p:txBody>
            <a:bodyPr rtlCol="0" anchor="ctr"/>
            <a:lstStyle/>
            <a:p>
              <a:endParaRPr lang="en-US" sz="1400"/>
            </a:p>
          </p:txBody>
        </p:sp>
        <p:sp>
          <p:nvSpPr>
            <p:cNvPr id="21" name="TextBox 20">
              <a:extLst>
                <a:ext uri="{FF2B5EF4-FFF2-40B4-BE49-F238E27FC236}">
                  <a16:creationId xmlns:a16="http://schemas.microsoft.com/office/drawing/2014/main" id="{50EF2F82-7278-4F4C-BA35-13DCE5F309AE}"/>
                </a:ext>
              </a:extLst>
            </p:cNvPr>
            <p:cNvSpPr txBox="1"/>
            <p:nvPr/>
          </p:nvSpPr>
          <p:spPr>
            <a:xfrm>
              <a:off x="2835229" y="3964990"/>
              <a:ext cx="625060" cy="584775"/>
            </a:xfrm>
            <a:prstGeom prst="rect">
              <a:avLst/>
            </a:prstGeom>
            <a:noFill/>
          </p:spPr>
          <p:txBody>
            <a:bodyPr wrap="square" lIns="0" rIns="0" rtlCol="0" anchor="ctr">
              <a:spAutoFit/>
            </a:bodyPr>
            <a:lstStyle>
              <a:defPPr>
                <a:defRPr lang="en-US"/>
              </a:defPPr>
              <a:lvl1pPr algn="ctr">
                <a:defRPr sz="3200" b="1">
                  <a:solidFill>
                    <a:schemeClr val="bg1"/>
                  </a:solidFill>
                  <a:latin typeface="Alexandria" pitchFamily="2" charset="-78"/>
                  <a:cs typeface="Alexandria" pitchFamily="2" charset="-78"/>
                </a:defRPr>
              </a:lvl1pPr>
            </a:lstStyle>
            <a:p>
              <a:r>
                <a:rPr lang="en-US" noProof="1"/>
                <a:t>2</a:t>
              </a:r>
            </a:p>
          </p:txBody>
        </p:sp>
      </p:grpSp>
      <p:sp>
        <p:nvSpPr>
          <p:cNvPr id="27" name="TextBox 26">
            <a:extLst>
              <a:ext uri="{FF2B5EF4-FFF2-40B4-BE49-F238E27FC236}">
                <a16:creationId xmlns:a16="http://schemas.microsoft.com/office/drawing/2014/main" id="{F85E15CD-C6E0-1A4A-D068-2407007EC4E2}"/>
              </a:ext>
            </a:extLst>
          </p:cNvPr>
          <p:cNvSpPr txBox="1"/>
          <p:nvPr/>
        </p:nvSpPr>
        <p:spPr>
          <a:xfrm>
            <a:off x="2322471" y="3514323"/>
            <a:ext cx="1360897" cy="707886"/>
          </a:xfrm>
          <a:prstGeom prst="rect">
            <a:avLst/>
          </a:prstGeom>
          <a:noFill/>
        </p:spPr>
        <p:txBody>
          <a:bodyPr wrap="square" lIns="0" rIns="0" rtlCol="0" anchor="b">
            <a:spAutoFit/>
          </a:bodyPr>
          <a:lstStyle/>
          <a:p>
            <a:pPr algn="ctr"/>
            <a:r>
              <a:rPr lang="ar-EG" sz="2000" b="1" noProof="1">
                <a:solidFill>
                  <a:schemeClr val="bg1"/>
                </a:solidFill>
                <a:latin typeface="Alexandria" pitchFamily="2" charset="-78"/>
                <a:cs typeface="Alexandria" pitchFamily="2" charset="-78"/>
              </a:rPr>
              <a:t>الحملات الرقمية</a:t>
            </a:r>
            <a:endParaRPr lang="en-US" sz="2000" b="1" noProof="1">
              <a:solidFill>
                <a:schemeClr val="bg1"/>
              </a:solidFill>
              <a:latin typeface="Alexandria" pitchFamily="2" charset="-78"/>
              <a:cs typeface="Alexandria" pitchFamily="2" charset="-78"/>
            </a:endParaRPr>
          </a:p>
        </p:txBody>
      </p:sp>
      <p:pic>
        <p:nvPicPr>
          <p:cNvPr id="30" name="Graphic 29" descr="Money">
            <a:extLst>
              <a:ext uri="{FF2B5EF4-FFF2-40B4-BE49-F238E27FC236}">
                <a16:creationId xmlns:a16="http://schemas.microsoft.com/office/drawing/2014/main" id="{52FDC6A6-0FCA-B198-8A35-412154867E2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96669" y="2765810"/>
            <a:ext cx="914400" cy="914400"/>
          </a:xfrm>
          <a:prstGeom prst="rect">
            <a:avLst/>
          </a:prstGeom>
        </p:spPr>
      </p:pic>
      <p:sp>
        <p:nvSpPr>
          <p:cNvPr id="31" name="TextBox 30">
            <a:extLst>
              <a:ext uri="{FF2B5EF4-FFF2-40B4-BE49-F238E27FC236}">
                <a16:creationId xmlns:a16="http://schemas.microsoft.com/office/drawing/2014/main" id="{AAF56D08-B88F-B076-07DE-76736C4F8707}"/>
              </a:ext>
            </a:extLst>
          </p:cNvPr>
          <p:cNvSpPr txBox="1"/>
          <p:nvPr/>
        </p:nvSpPr>
        <p:spPr>
          <a:xfrm>
            <a:off x="901361" y="5739127"/>
            <a:ext cx="10434320" cy="584775"/>
          </a:xfrm>
          <a:prstGeom prst="rect">
            <a:avLst/>
          </a:prstGeom>
          <a:noFill/>
        </p:spPr>
        <p:txBody>
          <a:bodyPr wrap="square" rtlCol="1">
            <a:spAutoFit/>
          </a:bodyPr>
          <a:lstStyle/>
          <a:p>
            <a:pPr algn="ctr" rtl="1"/>
            <a:r>
              <a:rPr lang="ar-EG" sz="1600" dirty="0">
                <a:latin typeface="Alexandria" pitchFamily="2" charset="-78"/>
                <a:cs typeface="Alexandria" pitchFamily="2" charset="-78"/>
              </a:rPr>
              <a:t>كل من النوعين له آلياته واستراتيجياته وأهدافه، كما أن الجمع بينهما يمكن أن يحقق نتائج استراتيجية فعّالة على المدى القصير والطويل.</a:t>
            </a:r>
          </a:p>
        </p:txBody>
      </p:sp>
    </p:spTree>
    <p:extLst>
      <p:ext uri="{BB962C8B-B14F-4D97-AF65-F5344CB8AC3E}">
        <p14:creationId xmlns:p14="http://schemas.microsoft.com/office/powerpoint/2010/main" val="9735843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57955-9AFB-C021-F45F-66EA028140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7CF46E-C2F8-BD16-3EA9-DE459F268646}"/>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A66E01-5F7A-C6D9-DC32-F5B595A370B8}"/>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0C0F3-D2A7-3A9D-106E-080D90D8387E}"/>
              </a:ext>
            </a:extLst>
          </p:cNvPr>
          <p:cNvSpPr/>
          <p:nvPr/>
        </p:nvSpPr>
        <p:spPr>
          <a:xfrm>
            <a:off x="180431" y="1339441"/>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6C0E4B-1EF5-2A4F-9BC1-1F13511C42B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A196AF8-965A-2F7F-E043-6142CC7D52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8F67007-6D13-65F0-B30C-F44C773A8D22}"/>
              </a:ext>
            </a:extLst>
          </p:cNvPr>
          <p:cNvSpPr/>
          <p:nvPr/>
        </p:nvSpPr>
        <p:spPr>
          <a:xfrm>
            <a:off x="2865978" y="495696"/>
            <a:ext cx="7081380"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الحملات المدفوعة مقابل الحملات العضوية</a:t>
            </a:r>
          </a:p>
        </p:txBody>
      </p:sp>
      <p:sp>
        <p:nvSpPr>
          <p:cNvPr id="4" name="TextBox 3">
            <a:extLst>
              <a:ext uri="{FF2B5EF4-FFF2-40B4-BE49-F238E27FC236}">
                <a16:creationId xmlns:a16="http://schemas.microsoft.com/office/drawing/2014/main" id="{D21507FE-A69E-C2CF-33D5-A3A1B9CE3459}"/>
              </a:ext>
            </a:extLst>
          </p:cNvPr>
          <p:cNvSpPr txBox="1"/>
          <p:nvPr/>
        </p:nvSpPr>
        <p:spPr>
          <a:xfrm>
            <a:off x="6501894" y="1818388"/>
            <a:ext cx="5202977" cy="1897379"/>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الحملات المدفوعة </a:t>
            </a:r>
            <a:r>
              <a:rPr lang="en-US" sz="1600" b="1" dirty="0">
                <a:solidFill>
                  <a:schemeClr val="accent2"/>
                </a:solidFill>
                <a:latin typeface="Alexandria" pitchFamily="2" charset="-78"/>
                <a:cs typeface="Alexandria" pitchFamily="2" charset="-78"/>
              </a:rPr>
              <a:t>(Paid Reach) </a:t>
            </a:r>
            <a:r>
              <a:rPr lang="ar-EG" sz="1600" b="1" dirty="0">
                <a:solidFill>
                  <a:schemeClr val="accent2"/>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هي الحملات التي تستخدم التمويل للوصول إلى جمهور أوسع من خلال منصات مثل فيسبوك، إنستغرام، جوجل، يوتيوب... بهدف تحقيق أهداف محددة مثل زيادة الوعي، أو المبيعات، أو النقرات.</a:t>
            </a:r>
          </a:p>
        </p:txBody>
      </p:sp>
      <p:sp>
        <p:nvSpPr>
          <p:cNvPr id="7" name="TextBox 6">
            <a:extLst>
              <a:ext uri="{FF2B5EF4-FFF2-40B4-BE49-F238E27FC236}">
                <a16:creationId xmlns:a16="http://schemas.microsoft.com/office/drawing/2014/main" id="{BD934FB9-31A2-E3AC-5EB8-8245884CB635}"/>
              </a:ext>
            </a:extLst>
          </p:cNvPr>
          <p:cNvSpPr txBox="1"/>
          <p:nvPr/>
        </p:nvSpPr>
        <p:spPr>
          <a:xfrm>
            <a:off x="5336457" y="1422236"/>
            <a:ext cx="1594107" cy="369332"/>
          </a:xfrm>
          <a:prstGeom prst="rect">
            <a:avLst/>
          </a:prstGeom>
          <a:noFill/>
        </p:spPr>
        <p:txBody>
          <a:bodyPr wrap="square" rtlCol="1">
            <a:spAutoFit/>
          </a:bodyPr>
          <a:lstStyle/>
          <a:p>
            <a:pPr algn="ctr"/>
            <a:r>
              <a:rPr lang="ar-EG" b="1" dirty="0">
                <a:solidFill>
                  <a:srgbClr val="00B0F0"/>
                </a:solidFill>
                <a:latin typeface="Alexandria" pitchFamily="2" charset="-78"/>
                <a:cs typeface="Alexandria" pitchFamily="2" charset="-78"/>
              </a:rPr>
              <a:t>المفهوم</a:t>
            </a:r>
          </a:p>
        </p:txBody>
      </p:sp>
      <p:sp>
        <p:nvSpPr>
          <p:cNvPr id="8" name="TextBox 7">
            <a:extLst>
              <a:ext uri="{FF2B5EF4-FFF2-40B4-BE49-F238E27FC236}">
                <a16:creationId xmlns:a16="http://schemas.microsoft.com/office/drawing/2014/main" id="{803FB809-3188-BCD9-EC0F-DB1FAD36ACE2}"/>
              </a:ext>
            </a:extLst>
          </p:cNvPr>
          <p:cNvSpPr txBox="1"/>
          <p:nvPr/>
        </p:nvSpPr>
        <p:spPr>
          <a:xfrm>
            <a:off x="389666" y="1755540"/>
            <a:ext cx="5202977" cy="1897379"/>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حملات الوصول العضوي </a:t>
            </a:r>
            <a:r>
              <a:rPr lang="en-US" sz="1600" b="1" dirty="0">
                <a:solidFill>
                  <a:schemeClr val="accent2"/>
                </a:solidFill>
                <a:latin typeface="Alexandria" pitchFamily="2" charset="-78"/>
                <a:cs typeface="Alexandria" pitchFamily="2" charset="-78"/>
              </a:rPr>
              <a:t>(Organic Reach)</a:t>
            </a:r>
            <a:r>
              <a:rPr lang="ar-EG" sz="1600" b="1" dirty="0">
                <a:solidFill>
                  <a:schemeClr val="accent2"/>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هي الحملات التي يتم فيها مشاهدة محتوى الحملة من عدد من الأفراد دون وجود تمويل مباشر للترويج له. يعتمد على المتابعين الحاليين، قوة التفاعل، والمحتوى الجاذب.</a:t>
            </a:r>
          </a:p>
        </p:txBody>
      </p:sp>
      <p:sp>
        <p:nvSpPr>
          <p:cNvPr id="9" name="TextBox 8">
            <a:extLst>
              <a:ext uri="{FF2B5EF4-FFF2-40B4-BE49-F238E27FC236}">
                <a16:creationId xmlns:a16="http://schemas.microsoft.com/office/drawing/2014/main" id="{ACF2FD24-0D3A-B3C9-B44A-0D06728BD60D}"/>
              </a:ext>
            </a:extLst>
          </p:cNvPr>
          <p:cNvSpPr txBox="1"/>
          <p:nvPr/>
        </p:nvSpPr>
        <p:spPr>
          <a:xfrm>
            <a:off x="4475986" y="4037511"/>
            <a:ext cx="3240027"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استراتيجيات الوصول</a:t>
            </a:r>
          </a:p>
        </p:txBody>
      </p:sp>
      <p:sp>
        <p:nvSpPr>
          <p:cNvPr id="10" name="TextBox 9">
            <a:extLst>
              <a:ext uri="{FF2B5EF4-FFF2-40B4-BE49-F238E27FC236}">
                <a16:creationId xmlns:a16="http://schemas.microsoft.com/office/drawing/2014/main" id="{CD1FCFE7-46FB-E50C-75A1-612F0591BFD4}"/>
              </a:ext>
            </a:extLst>
          </p:cNvPr>
          <p:cNvSpPr txBox="1"/>
          <p:nvPr/>
        </p:nvSpPr>
        <p:spPr>
          <a:xfrm>
            <a:off x="6096000" y="4683295"/>
            <a:ext cx="5682678" cy="1897379"/>
          </a:xfrm>
          <a:prstGeom prst="rect">
            <a:avLst/>
          </a:prstGeom>
          <a:noFill/>
        </p:spPr>
        <p:txBody>
          <a:bodyPr wrap="square" rtlCol="1">
            <a:spAutoFit/>
          </a:bodyPr>
          <a:lstStyle/>
          <a:p>
            <a:pPr marL="285750" indent="-285750" algn="just" rtl="1">
              <a:lnSpc>
                <a:spcPct val="150000"/>
              </a:lnSpc>
              <a:buClr>
                <a:schemeClr val="accent2"/>
              </a:buClr>
              <a:buFont typeface="Arial" panose="020B0604020202020204" pitchFamily="34" charset="0"/>
              <a:buChar char="•"/>
            </a:pPr>
            <a:r>
              <a:rPr lang="en-US" sz="1600" dirty="0">
                <a:latin typeface="Alexandria" pitchFamily="2" charset="-78"/>
                <a:cs typeface="Alexandria" pitchFamily="2" charset="-78"/>
              </a:rPr>
              <a:t>.A/B Testing </a:t>
            </a:r>
            <a:r>
              <a:rPr lang="ar-EG" sz="1600" dirty="0">
                <a:latin typeface="Alexandria" pitchFamily="2" charset="-78"/>
                <a:cs typeface="Alexandria" pitchFamily="2" charset="-78"/>
              </a:rPr>
              <a:t>للإعلانات وتحسين الأداء.</a:t>
            </a: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إعادة استهداف (</a:t>
            </a:r>
            <a:r>
              <a:rPr lang="en-US" sz="1600" dirty="0">
                <a:latin typeface="Alexandria" pitchFamily="2" charset="-78"/>
                <a:cs typeface="Alexandria" pitchFamily="2" charset="-78"/>
              </a:rPr>
              <a:t> (Retargeting</a:t>
            </a:r>
            <a:r>
              <a:rPr lang="ar-EG" sz="1600" dirty="0">
                <a:latin typeface="Alexandria" pitchFamily="2" charset="-78"/>
                <a:cs typeface="Alexandria" pitchFamily="2" charset="-78"/>
              </a:rPr>
              <a:t>الزوار السابقين.</a:t>
            </a: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استثمار في أنواع إعلانات مختلفة (فيديو، صور، مقالات).</a:t>
            </a: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استخدام استهداف دقيق (</a:t>
            </a:r>
            <a:r>
              <a:rPr lang="en-US" sz="1600" dirty="0">
                <a:latin typeface="Alexandria" pitchFamily="2" charset="-78"/>
                <a:cs typeface="Alexandria" pitchFamily="2" charset="-78"/>
              </a:rPr>
              <a:t>Demographics, Interests, Location)</a:t>
            </a:r>
          </a:p>
        </p:txBody>
      </p:sp>
      <p:sp>
        <p:nvSpPr>
          <p:cNvPr id="11" name="TextBox 10">
            <a:extLst>
              <a:ext uri="{FF2B5EF4-FFF2-40B4-BE49-F238E27FC236}">
                <a16:creationId xmlns:a16="http://schemas.microsoft.com/office/drawing/2014/main" id="{5B040F5B-9C37-359B-BFFB-6920A5213F5B}"/>
              </a:ext>
            </a:extLst>
          </p:cNvPr>
          <p:cNvSpPr txBox="1"/>
          <p:nvPr/>
        </p:nvSpPr>
        <p:spPr>
          <a:xfrm>
            <a:off x="134529" y="4642964"/>
            <a:ext cx="5682678" cy="1897379"/>
          </a:xfrm>
          <a:prstGeom prst="rect">
            <a:avLst/>
          </a:prstGeom>
          <a:noFill/>
        </p:spPr>
        <p:txBody>
          <a:bodyPr wrap="square" rtlCol="1">
            <a:spAutoFit/>
          </a:bodyPr>
          <a:lstStyle/>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نشر محتوى عالي القيمة باستمرار.</a:t>
            </a: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تحفيز التفاعل من خلال الأسئلة، الاستطلاعات، المسابقات.</a:t>
            </a: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الاعتماد على تحسين محركات البحث </a:t>
            </a:r>
            <a:r>
              <a:rPr lang="en-US" sz="1600" dirty="0">
                <a:latin typeface="Alexandria" pitchFamily="2" charset="-78"/>
                <a:cs typeface="Alexandria" pitchFamily="2" charset="-78"/>
              </a:rPr>
              <a:t>SEO</a:t>
            </a:r>
            <a:endParaRPr lang="ar-EG" sz="1600" dirty="0">
              <a:latin typeface="Alexandria" pitchFamily="2" charset="-78"/>
              <a:cs typeface="Alexandria" pitchFamily="2" charset="-78"/>
            </a:endParaRPr>
          </a:p>
          <a:p>
            <a:pPr marL="285750" indent="-285750" algn="just" rtl="1">
              <a:lnSpc>
                <a:spcPct val="150000"/>
              </a:lnSpc>
              <a:buClr>
                <a:schemeClr val="accent2"/>
              </a:buClr>
              <a:buFont typeface="Arial" panose="020B0604020202020204" pitchFamily="34" charset="0"/>
              <a:buChar char="•"/>
            </a:pPr>
            <a:r>
              <a:rPr lang="ar-EG" sz="1600" dirty="0">
                <a:latin typeface="Alexandria" pitchFamily="2" charset="-78"/>
                <a:cs typeface="Alexandria" pitchFamily="2" charset="-78"/>
              </a:rPr>
              <a:t>التعاون مع مؤثرين بدون مقابل مادي (</a:t>
            </a:r>
            <a:r>
              <a:rPr lang="en-US" sz="1600" dirty="0">
                <a:latin typeface="Alexandria" pitchFamily="2" charset="-78"/>
                <a:cs typeface="Alexandria" pitchFamily="2" charset="-78"/>
              </a:rPr>
              <a:t>barter collaboration</a:t>
            </a:r>
            <a:r>
              <a:rPr lang="ar-EG" sz="1600" dirty="0">
                <a:latin typeface="Alexandria" pitchFamily="2" charset="-78"/>
                <a:cs typeface="Alexandria" pitchFamily="2" charset="-78"/>
              </a:rPr>
              <a:t>)</a:t>
            </a:r>
          </a:p>
        </p:txBody>
      </p:sp>
      <p:cxnSp>
        <p:nvCxnSpPr>
          <p:cNvPr id="13" name="Straight Connector 12">
            <a:extLst>
              <a:ext uri="{FF2B5EF4-FFF2-40B4-BE49-F238E27FC236}">
                <a16:creationId xmlns:a16="http://schemas.microsoft.com/office/drawing/2014/main" id="{F48592BE-9E3B-758A-1ABF-35603B226C95}"/>
              </a:ext>
            </a:extLst>
          </p:cNvPr>
          <p:cNvCxnSpPr>
            <a:cxnSpLocks/>
          </p:cNvCxnSpPr>
          <p:nvPr/>
        </p:nvCxnSpPr>
        <p:spPr>
          <a:xfrm>
            <a:off x="6095999" y="2021840"/>
            <a:ext cx="0" cy="163107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D42EBAC-97A0-8E6B-F131-BC29892A7299}"/>
              </a:ext>
            </a:extLst>
          </p:cNvPr>
          <p:cNvCxnSpPr>
            <a:cxnSpLocks/>
          </p:cNvCxnSpPr>
          <p:nvPr/>
        </p:nvCxnSpPr>
        <p:spPr>
          <a:xfrm>
            <a:off x="6095999" y="4836160"/>
            <a:ext cx="0" cy="1631079"/>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030598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A3D4B-6E9F-E58D-04D6-30D6BD59E6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55325B-B0B6-76C4-EA59-0F0F7154089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06ADB12-39FF-5534-0C30-5A5F7B0380D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07B54B0-03C3-83B0-9C55-7EEEA07806B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D5ACED7-8C96-D733-FFEB-E91ECE51550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2BCD50-CFD1-D311-05BC-0C1B321B06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183F70F3-8FE2-796B-D437-03C25F2486A7}"/>
              </a:ext>
            </a:extLst>
          </p:cNvPr>
          <p:cNvSpPr/>
          <p:nvPr/>
        </p:nvSpPr>
        <p:spPr>
          <a:xfrm>
            <a:off x="2332510" y="572287"/>
            <a:ext cx="9568088"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المحتوى الرقمي الفيروسي </a:t>
            </a:r>
            <a:r>
              <a:rPr lang="en-US" sz="2800" b="1" dirty="0">
                <a:solidFill>
                  <a:srgbClr val="00B0F0"/>
                </a:solidFill>
                <a:latin typeface="Alexandria" pitchFamily="2" charset="-78"/>
                <a:cs typeface="Alexandria" pitchFamily="2" charset="-78"/>
              </a:rPr>
              <a:t> (Viral Digital Content)</a:t>
            </a:r>
            <a:endParaRPr lang="ar-EG" sz="28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EA794497-B738-BEF4-A6E3-D9358829AE81}"/>
              </a:ext>
            </a:extLst>
          </p:cNvPr>
          <p:cNvSpPr txBox="1"/>
          <p:nvPr/>
        </p:nvSpPr>
        <p:spPr>
          <a:xfrm>
            <a:off x="589503" y="1691876"/>
            <a:ext cx="11012994" cy="3744038"/>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يشير المحتوى الرقمي الفيروسي إلى ذلك النوع من المحتوى الذي ينتشر بسرعة كبيرة وبشكل عضوي بين المستخدمين على الإنترنت، دون الحاجة إلى تمويل إعلاني ضخم. وغالبًا ما يعتمد على عنصر المفاجأة أو الإثارة أو الإلهام، ويمتاز بقدرته العالية على التحفيز العاطفي والمشاركة. ينتشر هذا النوع من المحتوى من خلال "المشاركة الطوعية" من قبل الجمهور، عبر الإعجاب، إعادة النشر، أو الإشارة إلى الآخرين، وغالبًا ما يكون مدعومًا بمنصات مثل فيسبوك، تويتر، تيك توك، وإنستغرام.</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"المحتوى الفيروسي يُبنى على المشاعر القوية، سواء الإيجابية مثل الإعجاب والفكاهة، أو السلبية مثل الغضب والخوف، وهو ما يدفع المستخدمين لنشره."</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ويمكن تعريفه بأنه : عرّف المحتوى الفيروسي بأنه: "أي مادة إعلامية تثير استجابة كافية تجعل الناس يشاركونها بشكل طوعي مع الآخرين، ما يؤدي إلى تفاعل متسلسل وانتشار واسع."</a:t>
            </a:r>
          </a:p>
        </p:txBody>
      </p:sp>
    </p:spTree>
    <p:extLst>
      <p:ext uri="{BB962C8B-B14F-4D97-AF65-F5344CB8AC3E}">
        <p14:creationId xmlns:p14="http://schemas.microsoft.com/office/powerpoint/2010/main" val="222536534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A5F2B-1A75-2E36-6278-28456DB479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ED8C7E-B4EE-8EDD-83B7-45E929B16442}"/>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7C61BE4-D761-4653-731A-939EF61B113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351B45-97E7-CCFC-7F46-3523174DAD17}"/>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CC726AB-4361-BC4B-194D-2BABE2E2F4D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3F44232-4A69-FAC3-55E3-983E5824C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4A4F5A3D-0C75-5F07-4BA6-A887C545ACA3}"/>
              </a:ext>
            </a:extLst>
          </p:cNvPr>
          <p:cNvSpPr/>
          <p:nvPr/>
        </p:nvSpPr>
        <p:spPr>
          <a:xfrm>
            <a:off x="2332510" y="572287"/>
            <a:ext cx="9568088"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السمات الجوهرية للمحتوى الفيروسي</a:t>
            </a:r>
          </a:p>
        </p:txBody>
      </p:sp>
      <p:sp>
        <p:nvSpPr>
          <p:cNvPr id="4" name="TextBox 3">
            <a:extLst>
              <a:ext uri="{FF2B5EF4-FFF2-40B4-BE49-F238E27FC236}">
                <a16:creationId xmlns:a16="http://schemas.microsoft.com/office/drawing/2014/main" id="{905DEC15-7D9E-74C5-861C-9A6410E68EE9}"/>
              </a:ext>
            </a:extLst>
          </p:cNvPr>
          <p:cNvSpPr txBox="1"/>
          <p:nvPr/>
        </p:nvSpPr>
        <p:spPr>
          <a:xfrm>
            <a:off x="3881535" y="1288080"/>
            <a:ext cx="7823842" cy="5221366"/>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العاطفة:</a:t>
            </a:r>
          </a:p>
          <a:p>
            <a:pPr algn="just" rtl="1">
              <a:lnSpc>
                <a:spcPct val="150000"/>
              </a:lnSpc>
            </a:pPr>
            <a:r>
              <a:rPr lang="ar-EG" sz="1600" dirty="0">
                <a:latin typeface="Alexandria" pitchFamily="2" charset="-78"/>
                <a:cs typeface="Alexandria" pitchFamily="2" charset="-78"/>
              </a:rPr>
              <a:t>المحتوى الذي يثير مشاعر قوية – فرح، حزن، دهشة، غضب – يكون أكثر قابلية للانتشار.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القابلية للمشاركة:</a:t>
            </a:r>
          </a:p>
          <a:p>
            <a:pPr algn="just" rtl="1">
              <a:lnSpc>
                <a:spcPct val="150000"/>
              </a:lnSpc>
            </a:pPr>
            <a:r>
              <a:rPr lang="ar-EG" sz="1600" dirty="0">
                <a:latin typeface="Alexandria" pitchFamily="2" charset="-78"/>
                <a:cs typeface="Alexandria" pitchFamily="2" charset="-78"/>
              </a:rPr>
              <a:t>سهولة إعادة النشر أو مشاركة الرابط.</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المفاجأة أو الطرافة:</a:t>
            </a:r>
          </a:p>
          <a:p>
            <a:pPr algn="just" rtl="1">
              <a:lnSpc>
                <a:spcPct val="150000"/>
              </a:lnSpc>
            </a:pPr>
            <a:r>
              <a:rPr lang="ar-EG" sz="1600" dirty="0">
                <a:latin typeface="Alexandria" pitchFamily="2" charset="-78"/>
                <a:cs typeface="Alexandria" pitchFamily="2" charset="-78"/>
              </a:rPr>
              <a:t>عنصر المفاجأة أو الفكاهة يزيد من احتمالية أن يُنشر.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السرد القصصي:</a:t>
            </a:r>
          </a:p>
          <a:p>
            <a:pPr algn="just" rtl="1">
              <a:lnSpc>
                <a:spcPct val="150000"/>
              </a:lnSpc>
            </a:pPr>
            <a:r>
              <a:rPr lang="ar-EG" sz="1600" dirty="0">
                <a:latin typeface="Alexandria" pitchFamily="2" charset="-78"/>
                <a:cs typeface="Alexandria" pitchFamily="2" charset="-78"/>
              </a:rPr>
              <a:t>تقديم قصة حقيقية أو رمزية يساعد على خلق تفاعل شخصي مع المتلقي.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التفاعل الإنساني أو القيمي:</a:t>
            </a:r>
          </a:p>
          <a:p>
            <a:pPr algn="just" rtl="1">
              <a:lnSpc>
                <a:spcPct val="150000"/>
              </a:lnSpc>
            </a:pPr>
            <a:r>
              <a:rPr lang="ar-EG" sz="1600" dirty="0">
                <a:latin typeface="Alexandria" pitchFamily="2" charset="-78"/>
                <a:cs typeface="Alexandria" pitchFamily="2" charset="-78"/>
              </a:rPr>
              <a:t>ارتباطه بحقوق، هوية، قيم مجتمعية، أو عدالة اجتماعية.</a:t>
            </a:r>
          </a:p>
        </p:txBody>
      </p:sp>
      <p:pic>
        <p:nvPicPr>
          <p:cNvPr id="7" name="Picture 6">
            <a:extLst>
              <a:ext uri="{FF2B5EF4-FFF2-40B4-BE49-F238E27FC236}">
                <a16:creationId xmlns:a16="http://schemas.microsoft.com/office/drawing/2014/main" id="{85F2771A-99D8-42F7-088F-AB99F6168441}"/>
              </a:ext>
            </a:extLst>
          </p:cNvPr>
          <p:cNvPicPr>
            <a:picLocks noChangeAspect="1"/>
          </p:cNvPicPr>
          <p:nvPr/>
        </p:nvPicPr>
        <p:blipFill>
          <a:blip r:embed="rId3"/>
          <a:stretch>
            <a:fillRect/>
          </a:stretch>
        </p:blipFill>
        <p:spPr>
          <a:xfrm>
            <a:off x="431618" y="2358431"/>
            <a:ext cx="4389120" cy="29260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4360518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B70E0-5DCA-5369-5179-10A77CEBCF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81F1A-72A5-752B-5D63-CD60B41945F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0A2219-F14E-021A-B9CA-41EC0644512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F2CF5BC-E397-EA46-7454-5A23C25B7789}"/>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CEACFE5-CAA4-1346-1FB2-3C36C3E2D2F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EF4337D-152F-0C61-6410-AE28525C31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71B9C4BB-C30F-22E3-C3EA-DE4891AA7EC7}"/>
              </a:ext>
            </a:extLst>
          </p:cNvPr>
          <p:cNvSpPr/>
          <p:nvPr/>
        </p:nvSpPr>
        <p:spPr>
          <a:xfrm>
            <a:off x="2531634" y="551023"/>
            <a:ext cx="7128731"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المحتوى الفيروسي</a:t>
            </a:r>
          </a:p>
        </p:txBody>
      </p:sp>
      <p:sp>
        <p:nvSpPr>
          <p:cNvPr id="4" name="TextBox 3">
            <a:extLst>
              <a:ext uri="{FF2B5EF4-FFF2-40B4-BE49-F238E27FC236}">
                <a16:creationId xmlns:a16="http://schemas.microsoft.com/office/drawing/2014/main" id="{88A9D399-CD75-848C-0339-9FA255F2C0C1}"/>
              </a:ext>
            </a:extLst>
          </p:cNvPr>
          <p:cNvSpPr txBox="1"/>
          <p:nvPr/>
        </p:nvSpPr>
        <p:spPr>
          <a:xfrm>
            <a:off x="467245" y="1675489"/>
            <a:ext cx="11257508" cy="4113370"/>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المحتوى العاطفي :</a:t>
            </a:r>
          </a:p>
          <a:p>
            <a:pPr algn="just" rtl="1">
              <a:lnSpc>
                <a:spcPct val="150000"/>
              </a:lnSpc>
            </a:pPr>
            <a:r>
              <a:rPr lang="ar-EG" sz="1600" dirty="0">
                <a:latin typeface="Alexandria" pitchFamily="2" charset="-78"/>
                <a:cs typeface="Alexandria" pitchFamily="2" charset="-78"/>
              </a:rPr>
              <a:t>محتوى يلامس المشاعر الإنسانية بعمق، مثل الفرح، الحزن، الأمل، التعاطف، أو الفقد، ويحرّك استجابات وجدانية تدفع الجمهور لمشاركته.</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Real Beauty Sketches” </a:t>
            </a:r>
            <a:r>
              <a:rPr lang="ar-EG" sz="1600" dirty="0">
                <a:latin typeface="Alexandria" pitchFamily="2" charset="-78"/>
                <a:cs typeface="Alexandria" pitchFamily="2" charset="-78"/>
              </a:rPr>
              <a:t>من </a:t>
            </a:r>
            <a:r>
              <a:rPr lang="en-US" sz="1600" dirty="0">
                <a:latin typeface="Alexandria" pitchFamily="2" charset="-78"/>
                <a:cs typeface="Alexandria" pitchFamily="2" charset="-78"/>
              </a:rPr>
              <a:t>Dove، </a:t>
            </a:r>
            <a:r>
              <a:rPr lang="ar-EG" sz="1600" dirty="0">
                <a:latin typeface="Alexandria" pitchFamily="2" charset="-78"/>
                <a:cs typeface="Alexandria" pitchFamily="2" charset="-78"/>
              </a:rPr>
              <a:t>التي عرضت رسومات لنساء وصفن أنفسهن مقابل وصف الغرباء لهن، ما أبرز الفجوة بين الإدراك الذاتي والجمال الحقيقي – وحفز مشاركة واسعة بسبب البُعد الإنساني والعاطفي.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 المحتوى الفكاهي أو الترفيهي:</a:t>
            </a:r>
          </a:p>
          <a:p>
            <a:pPr algn="just" rtl="1">
              <a:lnSpc>
                <a:spcPct val="150000"/>
              </a:lnSpc>
            </a:pPr>
            <a:r>
              <a:rPr lang="ar-EG" sz="1600" dirty="0">
                <a:latin typeface="Alexandria" pitchFamily="2" charset="-78"/>
                <a:cs typeface="Alexandria" pitchFamily="2" charset="-78"/>
              </a:rPr>
              <a:t>محتوى يهدف إلى الإضحاك أو التسلية، ويُشارك على نطاق واسع لأنه يُحسّن المزاج أو يُستخدم لتقوية العلاقات الاجتماعية.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مقاطع "الميمات الساخرة" التي تتناول أحداثًا جارية بطريقة مرحة، مثل الميمات المتعلقة بكأس العالم أو إطلالات المشاهير. أيضًا تحديات </a:t>
            </a:r>
            <a:r>
              <a:rPr lang="en-US" sz="1600" dirty="0">
                <a:latin typeface="Alexandria" pitchFamily="2" charset="-78"/>
                <a:cs typeface="Alexandria" pitchFamily="2" charset="-78"/>
              </a:rPr>
              <a:t>TikTok</a:t>
            </a:r>
            <a:r>
              <a:rPr lang="ar-EG" sz="1600" dirty="0">
                <a:latin typeface="Alexandria" pitchFamily="2" charset="-78"/>
                <a:cs typeface="Alexandria" pitchFamily="2" charset="-78"/>
              </a:rPr>
              <a:t>.</a:t>
            </a:r>
          </a:p>
        </p:txBody>
      </p:sp>
    </p:spTree>
    <p:extLst>
      <p:ext uri="{BB962C8B-B14F-4D97-AF65-F5344CB8AC3E}">
        <p14:creationId xmlns:p14="http://schemas.microsoft.com/office/powerpoint/2010/main" val="157578219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D17FA-8AE8-47A9-9590-A131677BA7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72B73CB-AA00-2DB9-D31C-B936D15F714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746614-B676-E440-C4A1-DE0520A08FA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A759E98-8B5D-8689-271F-7C281E002384}"/>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1993C74-37AE-00A3-C426-BC3BE65CBC8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BC92FA8-CDB8-46D3-C307-D4659C4BC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E407F929-9B6B-01F9-8C1A-1222C845F591}"/>
              </a:ext>
            </a:extLst>
          </p:cNvPr>
          <p:cNvSpPr/>
          <p:nvPr/>
        </p:nvSpPr>
        <p:spPr>
          <a:xfrm>
            <a:off x="2531634" y="551023"/>
            <a:ext cx="7128731"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المحتوى الفيروسي</a:t>
            </a:r>
          </a:p>
        </p:txBody>
      </p:sp>
      <p:sp>
        <p:nvSpPr>
          <p:cNvPr id="4" name="TextBox 3">
            <a:extLst>
              <a:ext uri="{FF2B5EF4-FFF2-40B4-BE49-F238E27FC236}">
                <a16:creationId xmlns:a16="http://schemas.microsoft.com/office/drawing/2014/main" id="{340BBEB6-EFB0-5CD1-30F5-07D24565657D}"/>
              </a:ext>
            </a:extLst>
          </p:cNvPr>
          <p:cNvSpPr txBox="1"/>
          <p:nvPr/>
        </p:nvSpPr>
        <p:spPr>
          <a:xfrm>
            <a:off x="467245" y="1675489"/>
            <a:ext cx="11257508" cy="4113370"/>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المحتوى الصادم أو المفاجئ:</a:t>
            </a:r>
          </a:p>
          <a:p>
            <a:pPr algn="just" rtl="1">
              <a:lnSpc>
                <a:spcPct val="150000"/>
              </a:lnSpc>
            </a:pPr>
            <a:r>
              <a:rPr lang="ar-EG" sz="1600" dirty="0">
                <a:latin typeface="Alexandria" pitchFamily="2" charset="-78"/>
                <a:cs typeface="Alexandria" pitchFamily="2" charset="-78"/>
              </a:rPr>
              <a:t>يعتمد على كسر التوقعات أو عرض مشاهد أو معلومات غير معتادة، مما يثير الدهشة أو الانبهار، ويدفع الجمهور إلى مشاركته بسبب "عنصر المفاجأة".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فيديو طفل ينقذ أخاه من أفعى أو مقطع يظهر تحوّلًا مذهلًا قبل/بعد </a:t>
            </a:r>
            <a:r>
              <a:rPr lang="en-US" sz="1600" dirty="0">
                <a:latin typeface="Alexandria" pitchFamily="2" charset="-78"/>
                <a:cs typeface="Alexandria" pitchFamily="2" charset="-78"/>
              </a:rPr>
              <a:t> (Makeover) </a:t>
            </a:r>
            <a:r>
              <a:rPr lang="ar-EG" sz="1600" dirty="0">
                <a:latin typeface="Alexandria" pitchFamily="2" charset="-78"/>
                <a:cs typeface="Alexandria" pitchFamily="2" charset="-78"/>
              </a:rPr>
              <a:t>أو إعلان "</a:t>
            </a:r>
            <a:r>
              <a:rPr lang="en-US" sz="1600" dirty="0">
                <a:latin typeface="Alexandria" pitchFamily="2" charset="-78"/>
                <a:cs typeface="Alexandria" pitchFamily="2" charset="-78"/>
              </a:rPr>
              <a:t>Guinness - Wheelchair Basketball" </a:t>
            </a:r>
            <a:r>
              <a:rPr lang="ar-EG" sz="1600" dirty="0">
                <a:latin typeface="Alexandria" pitchFamily="2" charset="-78"/>
                <a:cs typeface="Alexandria" pitchFamily="2" charset="-78"/>
              </a:rPr>
              <a:t> الذي يكشف في نهايته أن اللاعبين لم يكونوا معاقين بل أصدقاء يتضامنون مع زميلهم.</a:t>
            </a:r>
          </a:p>
          <a:p>
            <a:pPr algn="ctr" rtl="1">
              <a:lnSpc>
                <a:spcPct val="150000"/>
              </a:lnSpc>
            </a:pPr>
            <a:r>
              <a:rPr lang="en-US" sz="1600" dirty="0">
                <a:latin typeface="Alexandria" pitchFamily="2" charset="-78"/>
                <a:cs typeface="Alexandria" pitchFamily="2" charset="-78"/>
                <a:hlinkClick r:id="rId3"/>
              </a:rPr>
              <a:t>https://youtu.be/iiB3YNTcsAA?si=mP4LCZf5kXOi8akl</a:t>
            </a:r>
            <a:endParaRPr lang="en-US"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 المحتوى المعلوماتي المفيد:</a:t>
            </a:r>
          </a:p>
          <a:p>
            <a:pPr algn="just" rtl="1">
              <a:lnSpc>
                <a:spcPct val="150000"/>
              </a:lnSpc>
            </a:pPr>
            <a:r>
              <a:rPr lang="ar-EG" sz="1600" dirty="0">
                <a:latin typeface="Alexandria" pitchFamily="2" charset="-78"/>
                <a:cs typeface="Alexandria" pitchFamily="2" charset="-78"/>
              </a:rPr>
              <a:t>يقدّم قيمة عملية مباشرة للمتابعين، مثل نصائح، خطوات، اختصارات تقنية، أو معلومات مفاجئة ولكن دقيقة.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مقاطع “</a:t>
            </a:r>
            <a:r>
              <a:rPr lang="en-US" sz="1600" dirty="0">
                <a:latin typeface="Alexandria" pitchFamily="2" charset="-78"/>
                <a:cs typeface="Alexandria" pitchFamily="2" charset="-78"/>
              </a:rPr>
              <a:t>Life Hacks” </a:t>
            </a:r>
            <a:r>
              <a:rPr lang="ar-EG" sz="1600" dirty="0">
                <a:latin typeface="Alexandria" pitchFamily="2" charset="-78"/>
                <a:cs typeface="Alexandria" pitchFamily="2" charset="-78"/>
              </a:rPr>
              <a:t> على إنستغرام ويوتيوب، مثل فيديوهات الطبخ السريع أو الاستخدامات البديلة للأدوات اليومية.كذلك الرسوم البيانية التوعوية في الحملات الصحية، مثل تلك التي انتشرت أثناء كورونا حول كيفية تعقيم اليدين.</a:t>
            </a:r>
          </a:p>
        </p:txBody>
      </p:sp>
    </p:spTree>
    <p:extLst>
      <p:ext uri="{BB962C8B-B14F-4D97-AF65-F5344CB8AC3E}">
        <p14:creationId xmlns:p14="http://schemas.microsoft.com/office/powerpoint/2010/main" val="169076709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330AA-4DA9-C437-1D5D-416BA6DFB1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C408D6-A28E-6C74-A743-0954945109B8}"/>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9889F0-35F7-F013-8254-A1BEB40AA8D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D96B4F-FAD4-D807-36B3-02716B438E2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29A31F0-4064-9DDA-6D2E-63BBFD768B0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16FED4-25A3-8335-4D98-60D38F1B22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BF1D10AD-B55F-81B1-224A-D58420457A49}"/>
              </a:ext>
            </a:extLst>
          </p:cNvPr>
          <p:cNvSpPr/>
          <p:nvPr/>
        </p:nvSpPr>
        <p:spPr>
          <a:xfrm>
            <a:off x="2531634" y="551023"/>
            <a:ext cx="7128731"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المحتوى الفيروسي</a:t>
            </a:r>
          </a:p>
        </p:txBody>
      </p:sp>
      <p:sp>
        <p:nvSpPr>
          <p:cNvPr id="4" name="TextBox 3">
            <a:extLst>
              <a:ext uri="{FF2B5EF4-FFF2-40B4-BE49-F238E27FC236}">
                <a16:creationId xmlns:a16="http://schemas.microsoft.com/office/drawing/2014/main" id="{028576AA-567D-4692-6F69-FF253D133380}"/>
              </a:ext>
            </a:extLst>
          </p:cNvPr>
          <p:cNvSpPr txBox="1"/>
          <p:nvPr/>
        </p:nvSpPr>
        <p:spPr>
          <a:xfrm>
            <a:off x="467245" y="1675489"/>
            <a:ext cx="11257508" cy="4113370"/>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المحتوى التحفيزي والإلهامي:</a:t>
            </a:r>
          </a:p>
          <a:p>
            <a:pPr algn="just" rtl="1">
              <a:lnSpc>
                <a:spcPct val="150000"/>
              </a:lnSpc>
            </a:pPr>
            <a:r>
              <a:rPr lang="ar-EG" sz="1600" dirty="0">
                <a:latin typeface="Alexandria" pitchFamily="2" charset="-78"/>
                <a:cs typeface="Alexandria" pitchFamily="2" charset="-78"/>
              </a:rPr>
              <a:t>يركّز على قصص النجاح، الصمود، والتغلب على التحديات، وغالبًا ما يُشرك الجمهور عاطفيًا ويدفعهم إلى نشر الرسالة بسبب ما تعكسه من أمل أو إلهام.</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 “Nike – “You Can’t Stop Us” </a:t>
            </a:r>
            <a:r>
              <a:rPr lang="ar-EG" sz="1600" dirty="0">
                <a:latin typeface="Alexandria" pitchFamily="2" charset="-78"/>
                <a:cs typeface="Alexandria" pitchFamily="2" charset="-78"/>
              </a:rPr>
              <a:t>التي عرضت قصصًا رياضية مؤثرة بدمج بصري مذهل، نقل رسالة عن القوة والإصرار والتنوّع.</a:t>
            </a:r>
          </a:p>
          <a:p>
            <a:pPr algn="ctr" rtl="1">
              <a:lnSpc>
                <a:spcPct val="150000"/>
              </a:lnSpc>
            </a:pPr>
            <a:r>
              <a:rPr lang="en-US" sz="1600" dirty="0">
                <a:latin typeface="Alexandria" pitchFamily="2" charset="-78"/>
                <a:cs typeface="Alexandria" pitchFamily="2" charset="-78"/>
                <a:hlinkClick r:id="rId3"/>
              </a:rPr>
              <a:t>https://youtu.be/pcXTnyCmQbg?si=cGchE9ljuxx31ioI</a:t>
            </a: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 المحتوى التفاعلي أو التحديات:</a:t>
            </a:r>
          </a:p>
          <a:p>
            <a:pPr algn="just" rtl="1">
              <a:lnSpc>
                <a:spcPct val="150000"/>
              </a:lnSpc>
            </a:pPr>
            <a:r>
              <a:rPr lang="ar-EG" sz="1600" dirty="0">
                <a:latin typeface="Alexandria" pitchFamily="2" charset="-78"/>
                <a:cs typeface="Alexandria" pitchFamily="2" charset="-78"/>
              </a:rPr>
              <a:t>يدعو الجمهور للمشاركة الفعلية في محتوى يُعيدون إنتاجه بأنفسهم، مثل التحديات، الاختبارات، أو الأسئلة المفتوحة..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تحدي </a:t>
            </a:r>
            <a:r>
              <a:rPr lang="en-US" sz="1600" dirty="0" err="1">
                <a:latin typeface="Alexandria" pitchFamily="2" charset="-78"/>
                <a:cs typeface="Alexandria" pitchFamily="2" charset="-78"/>
              </a:rPr>
              <a:t>IceBucketChallenge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لدعم مرضى </a:t>
            </a:r>
            <a:r>
              <a:rPr lang="en-US" sz="1600" dirty="0">
                <a:latin typeface="Alexandria" pitchFamily="2" charset="-78"/>
                <a:cs typeface="Alexandria" pitchFamily="2" charset="-78"/>
              </a:rPr>
              <a:t>ALS، </a:t>
            </a:r>
            <a:r>
              <a:rPr lang="ar-EG" sz="1600" dirty="0">
                <a:latin typeface="Alexandria" pitchFamily="2" charset="-78"/>
                <a:cs typeface="Alexandria" pitchFamily="2" charset="-78"/>
              </a:rPr>
              <a:t>الذي أصبح أحد أشهر أنواع المحتوى التفاعلي عالميًا.أو تحدي </a:t>
            </a:r>
            <a:r>
              <a:rPr lang="en-US" sz="1600" dirty="0">
                <a:latin typeface="Alexandria" pitchFamily="2" charset="-78"/>
                <a:cs typeface="Alexandria" pitchFamily="2" charset="-78"/>
              </a:rPr>
              <a:t>#10YearChallenge </a:t>
            </a:r>
            <a:r>
              <a:rPr lang="ar-EG" sz="1600" dirty="0">
                <a:latin typeface="Alexandria" pitchFamily="2" charset="-78"/>
                <a:cs typeface="Alexandria" pitchFamily="2" charset="-78"/>
              </a:rPr>
              <a:t>الذي انتشر على فيسبوك وإنستغرام لمقارنة الصور القديمة والجديدة.</a:t>
            </a:r>
          </a:p>
        </p:txBody>
      </p:sp>
    </p:spTree>
    <p:extLst>
      <p:ext uri="{BB962C8B-B14F-4D97-AF65-F5344CB8AC3E}">
        <p14:creationId xmlns:p14="http://schemas.microsoft.com/office/powerpoint/2010/main" val="308089558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73A1B-8064-5B10-8390-ABD47D7F7D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3D52CB-901B-A089-2312-81F3E06D421E}"/>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A277B0-444B-B2E8-BA9F-E2440311DAC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4AFC26-3CAC-4D74-D96B-EB7EE02E2063}"/>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39A6246-0B7F-FC78-7AA8-0ED88F117D4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9870DE0-88EC-74EC-BA1B-62DD488FDB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00" y="79526"/>
            <a:ext cx="2305141" cy="1076343"/>
          </a:xfrm>
          <a:prstGeom prst="rect">
            <a:avLst/>
          </a:prstGeom>
        </p:spPr>
      </p:pic>
      <p:sp>
        <p:nvSpPr>
          <p:cNvPr id="3" name="Rectangle: Rounded Corners 2">
            <a:extLst>
              <a:ext uri="{FF2B5EF4-FFF2-40B4-BE49-F238E27FC236}">
                <a16:creationId xmlns:a16="http://schemas.microsoft.com/office/drawing/2014/main" id="{60127C48-0312-6087-2552-C8675BA211D2}"/>
              </a:ext>
            </a:extLst>
          </p:cNvPr>
          <p:cNvSpPr/>
          <p:nvPr/>
        </p:nvSpPr>
        <p:spPr>
          <a:xfrm>
            <a:off x="2531634" y="551023"/>
            <a:ext cx="7128731"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المحتوى الفيروسي</a:t>
            </a:r>
          </a:p>
        </p:txBody>
      </p:sp>
      <p:sp>
        <p:nvSpPr>
          <p:cNvPr id="4" name="TextBox 3">
            <a:extLst>
              <a:ext uri="{FF2B5EF4-FFF2-40B4-BE49-F238E27FC236}">
                <a16:creationId xmlns:a16="http://schemas.microsoft.com/office/drawing/2014/main" id="{6393E58E-5CF9-D667-F89D-28CDEF76BB10}"/>
              </a:ext>
            </a:extLst>
          </p:cNvPr>
          <p:cNvSpPr txBox="1"/>
          <p:nvPr/>
        </p:nvSpPr>
        <p:spPr>
          <a:xfrm>
            <a:off x="467245" y="1675489"/>
            <a:ext cx="11257508" cy="3374706"/>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المحتوى القيمي أو المجتمعي:</a:t>
            </a:r>
          </a:p>
          <a:p>
            <a:pPr algn="just" rtl="1">
              <a:lnSpc>
                <a:spcPct val="150000"/>
              </a:lnSpc>
            </a:pPr>
            <a:r>
              <a:rPr lang="ar-EG" sz="1600" dirty="0">
                <a:latin typeface="Alexandria" pitchFamily="2" charset="-78"/>
                <a:cs typeface="Alexandria" pitchFamily="2" charset="-78"/>
              </a:rPr>
              <a:t>يرتبط بقضايا العدالة الاجتماعية، المساواة، البيئة، أو حقوق الإنسان، ويحفّز المشاركة من خلال انتماء الجمهور للقضية.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#MeToo </a:t>
            </a:r>
            <a:r>
              <a:rPr lang="ar-EG" sz="1600" dirty="0">
                <a:latin typeface="Alexandria" pitchFamily="2" charset="-78"/>
                <a:cs typeface="Alexandria" pitchFamily="2" charset="-78"/>
              </a:rPr>
              <a:t> التي شجعت النساء حول العالم على مشاركة قصصهن عن التحرش، ما أدّى إلى حراك اجتماعي عالمي.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المحتوى القابل للتكرار والتخصيص:</a:t>
            </a:r>
          </a:p>
          <a:p>
            <a:pPr algn="just" rtl="1">
              <a:lnSpc>
                <a:spcPct val="150000"/>
              </a:lnSpc>
            </a:pPr>
            <a:r>
              <a:rPr lang="ar-EG" sz="1600" dirty="0">
                <a:latin typeface="Alexandria" pitchFamily="2" charset="-78"/>
                <a:cs typeface="Alexandria" pitchFamily="2" charset="-78"/>
              </a:rPr>
              <a:t>محتوى يمكن تقليده أو إعادة إنتاجه بسهولة، ما يخلق سلاسل من التفاعل والمشاركة الجماعية.</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فيديوهات </a:t>
            </a:r>
            <a:r>
              <a:rPr lang="en-US" sz="1600" dirty="0">
                <a:latin typeface="Alexandria" pitchFamily="2" charset="-78"/>
                <a:cs typeface="Alexandria" pitchFamily="2" charset="-78"/>
              </a:rPr>
              <a:t> TikTok </a:t>
            </a:r>
            <a:r>
              <a:rPr lang="ar-EG" sz="1600" dirty="0">
                <a:latin typeface="Alexandria" pitchFamily="2" charset="-78"/>
                <a:cs typeface="Alexandria" pitchFamily="2" charset="-78"/>
              </a:rPr>
              <a:t>التي تتضمن مقاطع صوتية شهيرة، حيث يعيد المستخدمون تنفيذ الفكرة نفسها بأسلوبهم، مثل: "</a:t>
            </a:r>
            <a:r>
              <a:rPr lang="en-US" sz="1600" dirty="0">
                <a:latin typeface="Alexandria" pitchFamily="2" charset="-78"/>
                <a:cs typeface="Alexandria" pitchFamily="2" charset="-78"/>
              </a:rPr>
              <a:t>Lip Sync Challenges</a:t>
            </a:r>
            <a:r>
              <a:rPr lang="ar-EG" sz="1600"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id="{63031073-300B-D1F7-08FE-A0544A40B2F2}"/>
              </a:ext>
            </a:extLst>
          </p:cNvPr>
          <p:cNvSpPr txBox="1"/>
          <p:nvPr/>
        </p:nvSpPr>
        <p:spPr>
          <a:xfrm>
            <a:off x="700034" y="4981009"/>
            <a:ext cx="10791930" cy="1528047"/>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يمكن أن يجمع المحتوى الفيروسي الناجح بين نوعين أو أكثر (مثلاً: تحفيزي + عاطفي + تفاعلي).</a:t>
            </a:r>
          </a:p>
          <a:p>
            <a:pPr algn="ctr" rtl="1">
              <a:lnSpc>
                <a:spcPct val="150000"/>
              </a:lnSpc>
            </a:pPr>
            <a:r>
              <a:rPr lang="ar-EG" sz="1600" dirty="0">
                <a:latin typeface="Alexandria" pitchFamily="2" charset="-78"/>
                <a:cs typeface="Alexandria" pitchFamily="2" charset="-78"/>
              </a:rPr>
              <a:t>جمهور المنصة يُحدد طبيعة المحتوى الأكثر قابلية للانتشار: </a:t>
            </a:r>
          </a:p>
          <a:p>
            <a:pPr algn="ctr" rtl="1">
              <a:lnSpc>
                <a:spcPct val="150000"/>
              </a:lnSpc>
            </a:pPr>
            <a:r>
              <a:rPr lang="ar-EG" sz="1600" dirty="0">
                <a:latin typeface="Alexandria" pitchFamily="2" charset="-78"/>
                <a:cs typeface="Alexandria" pitchFamily="2" charset="-78"/>
              </a:rPr>
              <a:t>الفكاهي في </a:t>
            </a:r>
            <a:r>
              <a:rPr lang="en-US" sz="1600" dirty="0">
                <a:latin typeface="Alexandria" pitchFamily="2" charset="-78"/>
                <a:cs typeface="Alexandria" pitchFamily="2" charset="-78"/>
              </a:rPr>
              <a:t>TikTok، </a:t>
            </a:r>
            <a:r>
              <a:rPr lang="ar-EG" sz="1600" dirty="0">
                <a:latin typeface="Alexandria" pitchFamily="2" charset="-78"/>
                <a:cs typeface="Alexandria" pitchFamily="2" charset="-78"/>
              </a:rPr>
              <a:t>المعلوماتي في </a:t>
            </a:r>
            <a:r>
              <a:rPr lang="en-US" sz="1600" dirty="0">
                <a:latin typeface="Alexandria" pitchFamily="2" charset="-78"/>
                <a:cs typeface="Alexandria" pitchFamily="2" charset="-78"/>
              </a:rPr>
              <a:t>LinkedIn، </a:t>
            </a:r>
            <a:r>
              <a:rPr lang="ar-EG" sz="1600" dirty="0">
                <a:latin typeface="Alexandria" pitchFamily="2" charset="-78"/>
                <a:cs typeface="Alexandria" pitchFamily="2" charset="-78"/>
              </a:rPr>
              <a:t>العاطفي في فيسبوك.</a:t>
            </a:r>
          </a:p>
          <a:p>
            <a:pPr algn="ctr" rtl="1">
              <a:lnSpc>
                <a:spcPct val="150000"/>
              </a:lnSpc>
            </a:pPr>
            <a:r>
              <a:rPr lang="ar-EG" sz="1600" dirty="0">
                <a:latin typeface="Alexandria" pitchFamily="2" charset="-78"/>
                <a:cs typeface="Alexandria" pitchFamily="2" charset="-78"/>
              </a:rPr>
              <a:t>توقيت النشر والارتباط بالأحداث الراهنة يعززان فرص الفيروسية.</a:t>
            </a:r>
          </a:p>
        </p:txBody>
      </p:sp>
    </p:spTree>
    <p:extLst>
      <p:ext uri="{BB962C8B-B14F-4D97-AF65-F5344CB8AC3E}">
        <p14:creationId xmlns:p14="http://schemas.microsoft.com/office/powerpoint/2010/main" val="249569588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72108-F2C7-A83D-9396-410EAD23F6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03B5D4-FE94-31CA-1E79-7E8B165F7168}"/>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55804D-3836-2D9B-3A3E-C30C2A4AAF6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0BFBA9-2082-2D97-0BCC-A150CB91318B}"/>
              </a:ext>
            </a:extLst>
          </p:cNvPr>
          <p:cNvSpPr/>
          <p:nvPr/>
        </p:nvSpPr>
        <p:spPr>
          <a:xfrm>
            <a:off x="180431" y="1244834"/>
            <a:ext cx="11720167" cy="5439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1F544F8-79DA-F4FF-89D7-5F7D321D1E5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CC44A8F-738B-623B-C46F-977C113AA7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E771D14-4334-50BE-81F0-E005169119BE}"/>
              </a:ext>
            </a:extLst>
          </p:cNvPr>
          <p:cNvSpPr/>
          <p:nvPr/>
        </p:nvSpPr>
        <p:spPr>
          <a:xfrm>
            <a:off x="2232026" y="537830"/>
            <a:ext cx="8162276"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التفاعل العابر </a:t>
            </a:r>
            <a:r>
              <a:rPr lang="en-US" sz="2800" b="1" dirty="0">
                <a:solidFill>
                  <a:srgbClr val="00B0F0"/>
                </a:solidFill>
                <a:latin typeface="Alexandria" pitchFamily="2" charset="-78"/>
                <a:cs typeface="Alexandria" pitchFamily="2" charset="-78"/>
              </a:rPr>
              <a:t>Passive Engagement</a:t>
            </a:r>
            <a:endParaRPr lang="ar-EG" sz="28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98AC9CB-D122-03DD-DFE9-38760BD83702}"/>
              </a:ext>
            </a:extLst>
          </p:cNvPr>
          <p:cNvSpPr txBox="1"/>
          <p:nvPr/>
        </p:nvSpPr>
        <p:spPr>
          <a:xfrm>
            <a:off x="391886" y="1466770"/>
            <a:ext cx="11313491" cy="5221301"/>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هو شكل من أشكال التفاعل السطحي أو اللحظي الذي يُظهر استجابة محدودة من الجمهور، مثل الإعجابات السريعة أو المشاهدات غير المتعمقة، وغالبًا ما تكون لحظية، لا تُفضى إلى انتشار واسع أو تغير في السلوك:</a:t>
            </a:r>
          </a:p>
          <a:p>
            <a:pPr algn="just" rtl="1">
              <a:lnSpc>
                <a:spcPct val="150000"/>
              </a:lnSpc>
            </a:pPr>
            <a:r>
              <a:rPr lang="ar-EG" sz="1600" dirty="0">
                <a:latin typeface="Alexandria" pitchFamily="2" charset="-78"/>
                <a:cs typeface="Alexandria" pitchFamily="2" charset="-78"/>
              </a:rPr>
              <a:t>الإعجاب </a:t>
            </a:r>
            <a:r>
              <a:rPr lang="en-US" sz="1600" dirty="0">
                <a:latin typeface="Alexandria" pitchFamily="2" charset="-78"/>
                <a:cs typeface="Alexandria" pitchFamily="2" charset="-78"/>
              </a:rPr>
              <a:t>(Like)</a:t>
            </a:r>
            <a:r>
              <a:rPr lang="ar-EG" sz="1600" dirty="0">
                <a:latin typeface="Alexandria" pitchFamily="2" charset="-78"/>
                <a:cs typeface="Alexandria" pitchFamily="2" charset="-78"/>
              </a:rPr>
              <a:t>          المشاهدة بدون تفاعل التمرير </a:t>
            </a:r>
            <a:r>
              <a:rPr lang="en-US" sz="1600" dirty="0">
                <a:latin typeface="Alexandria" pitchFamily="2" charset="-78"/>
                <a:cs typeface="Alexandria" pitchFamily="2" charset="-78"/>
              </a:rPr>
              <a:t>Scrolling)</a:t>
            </a:r>
            <a:r>
              <a:rPr lang="ar-EG" sz="1600" dirty="0">
                <a:latin typeface="Alexandria" pitchFamily="2" charset="-78"/>
                <a:cs typeface="Alexandria" pitchFamily="2" charset="-78"/>
              </a:rPr>
              <a:t>) أو الضغط على المنشور دون إعادة نشر أو تعليق</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السمات:</a:t>
            </a:r>
          </a:p>
          <a:p>
            <a:pPr algn="just" rtl="1">
              <a:lnSpc>
                <a:spcPct val="150000"/>
              </a:lnSpc>
            </a:pPr>
            <a:r>
              <a:rPr lang="ar-EG" sz="1600" dirty="0">
                <a:latin typeface="Alexandria" pitchFamily="2" charset="-78"/>
                <a:cs typeface="Alexandria" pitchFamily="2" charset="-78"/>
              </a:rPr>
              <a:t>لا يترك أثرًا طويل الأمد.</a:t>
            </a:r>
          </a:p>
          <a:p>
            <a:pPr algn="just" rtl="1">
              <a:lnSpc>
                <a:spcPct val="150000"/>
              </a:lnSpc>
            </a:pPr>
            <a:r>
              <a:rPr lang="ar-EG" sz="1600" dirty="0">
                <a:latin typeface="Alexandria" pitchFamily="2" charset="-78"/>
                <a:cs typeface="Alexandria" pitchFamily="2" charset="-78"/>
              </a:rPr>
              <a:t>لا يُشير إلى اهتمام حقيقي أو انخراط عاطفي.</a:t>
            </a:r>
          </a:p>
          <a:p>
            <a:pPr algn="just" rtl="1">
              <a:lnSpc>
                <a:spcPct val="150000"/>
              </a:lnSpc>
            </a:pPr>
            <a:r>
              <a:rPr lang="ar-EG" sz="1600" dirty="0">
                <a:latin typeface="Alexandria" pitchFamily="2" charset="-78"/>
                <a:cs typeface="Alexandria" pitchFamily="2" charset="-78"/>
              </a:rPr>
              <a:t>غالبًا ما يتم بدافع الفضول أو التعود الرقمي.</a:t>
            </a:r>
          </a:p>
          <a:p>
            <a:pPr algn="just" rtl="1">
              <a:lnSpc>
                <a:spcPct val="150000"/>
              </a:lnSpc>
            </a:pPr>
            <a:r>
              <a:rPr lang="ar-EG" sz="1600" dirty="0">
                <a:latin typeface="Alexandria" pitchFamily="2" charset="-78"/>
                <a:cs typeface="Alexandria" pitchFamily="2" charset="-78"/>
              </a:rPr>
              <a:t>لا يؤدي إلى توسيع نطاق انتشار الحملة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أمثلة: </a:t>
            </a:r>
            <a:r>
              <a:rPr lang="ar-EG" sz="1600" dirty="0">
                <a:latin typeface="Alexandria" pitchFamily="2" charset="-78"/>
                <a:cs typeface="Alexandria" pitchFamily="2" charset="-78"/>
              </a:rPr>
              <a:t>مستخدم يشاهد مقطعًا لحملة عن الصحة النفسية ويضع إعجابًا، دون</a:t>
            </a:r>
          </a:p>
          <a:p>
            <a:pPr algn="just" rtl="1">
              <a:lnSpc>
                <a:spcPct val="150000"/>
              </a:lnSpc>
              <a:buClr>
                <a:srgbClr val="00B0F0"/>
              </a:buClr>
            </a:pPr>
            <a:r>
              <a:rPr lang="ar-EG" sz="1600" dirty="0">
                <a:latin typeface="Alexandria" pitchFamily="2" charset="-78"/>
                <a:cs typeface="Alexandria" pitchFamily="2" charset="-78"/>
              </a:rPr>
              <a:t> قراءة أو مشاركة.</a:t>
            </a:r>
          </a:p>
          <a:p>
            <a:pPr algn="just" rtl="1">
              <a:lnSpc>
                <a:spcPct val="150000"/>
              </a:lnSpc>
              <a:buClr>
                <a:srgbClr val="00B0F0"/>
              </a:buClr>
            </a:pPr>
            <a:r>
              <a:rPr lang="ar-EG" sz="1600" dirty="0">
                <a:latin typeface="Alexandria" pitchFamily="2" charset="-78"/>
                <a:cs typeface="Alexandria" pitchFamily="2" charset="-78"/>
              </a:rPr>
              <a:t>شخص يمرر منشورًا توعويًا دون فتحه أو النقر على الرابط المرفق.</a:t>
            </a:r>
          </a:p>
          <a:p>
            <a:pPr algn="ctr" rtl="1">
              <a:lnSpc>
                <a:spcPct val="150000"/>
              </a:lnSpc>
              <a:buClr>
                <a:srgbClr val="00B0F0"/>
              </a:buClr>
            </a:pPr>
            <a:r>
              <a:rPr lang="ar-EG" sz="1600" b="1" dirty="0">
                <a:solidFill>
                  <a:schemeClr val="accent6"/>
                </a:solidFill>
                <a:latin typeface="Alexandria" pitchFamily="2" charset="-78"/>
                <a:cs typeface="Alexandria" pitchFamily="2" charset="-78"/>
              </a:rPr>
              <a:t>القياسات السطحية مثل عدد الإعجابات لا تكفي لتقييم نجاح الحملات الرقمية، لأنها لا تعبّر عن تفاعل عميق أو سلوك تغييري".</a:t>
            </a:r>
          </a:p>
        </p:txBody>
      </p:sp>
      <p:pic>
        <p:nvPicPr>
          <p:cNvPr id="7" name="Picture 6">
            <a:extLst>
              <a:ext uri="{FF2B5EF4-FFF2-40B4-BE49-F238E27FC236}">
                <a16:creationId xmlns:a16="http://schemas.microsoft.com/office/drawing/2014/main" id="{14AF1A9C-4595-DF73-E4A8-42713CA5BC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402" y="2893073"/>
            <a:ext cx="4128422" cy="23663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62940522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4D0DC-6B1C-06CA-6FC4-463D19AC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1B8F66-562C-8601-FEAE-76816CD219B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5F2E2C-8F74-EDEF-FAA6-DBBBE925E598}"/>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CDCFC4C-64B8-ED5C-3364-685DC8B97FE4}"/>
              </a:ext>
            </a:extLst>
          </p:cNvPr>
          <p:cNvSpPr/>
          <p:nvPr/>
        </p:nvSpPr>
        <p:spPr>
          <a:xfrm>
            <a:off x="180431" y="1244834"/>
            <a:ext cx="11720167" cy="5439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D4C7B45-56BD-596E-C7BF-36CC75B5B63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C1E246-9C27-3986-993B-1A757FE924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63CA712-5D73-48AD-C8BD-B4C0812A4A26}"/>
              </a:ext>
            </a:extLst>
          </p:cNvPr>
          <p:cNvSpPr/>
          <p:nvPr/>
        </p:nvSpPr>
        <p:spPr>
          <a:xfrm>
            <a:off x="2555162" y="500900"/>
            <a:ext cx="9079198"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المشاركة الجماهيرية </a:t>
            </a:r>
            <a:r>
              <a:rPr lang="en-US" sz="2800" b="1" dirty="0">
                <a:solidFill>
                  <a:srgbClr val="00B0F0"/>
                </a:solidFill>
                <a:latin typeface="Alexandria" pitchFamily="2" charset="-78"/>
                <a:cs typeface="Alexandria" pitchFamily="2" charset="-78"/>
              </a:rPr>
              <a:t>(Active/Public Engagement)</a:t>
            </a:r>
            <a:endParaRPr lang="ar-EG" sz="28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58D46DD4-8DC0-137E-F56F-8DE466D97660}"/>
              </a:ext>
            </a:extLst>
          </p:cNvPr>
          <p:cNvSpPr txBox="1"/>
          <p:nvPr/>
        </p:nvSpPr>
        <p:spPr>
          <a:xfrm>
            <a:off x="391886" y="1466770"/>
            <a:ext cx="11313491" cy="5221301"/>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هي شكل من أشكال التفاعل العميق والمقصود، يتضمن استجابة فعلية ورغبة في المساهمة أو التأثير، مثل:  كتابة تعليق أو مناقشةإعادة النشر </a:t>
            </a:r>
            <a:r>
              <a:rPr lang="en-US" sz="1600" dirty="0">
                <a:latin typeface="Alexandria" pitchFamily="2" charset="-78"/>
                <a:cs typeface="Alexandria" pitchFamily="2" charset="-78"/>
              </a:rPr>
              <a:t> (Share/Retweet)</a:t>
            </a:r>
            <a:r>
              <a:rPr lang="ar-EG" sz="1600" dirty="0">
                <a:latin typeface="Alexandria" pitchFamily="2" charset="-78"/>
                <a:cs typeface="Alexandria" pitchFamily="2" charset="-78"/>
              </a:rPr>
              <a:t>استخدام الوسوم المرتبطة بالحملة، إنشاء محتوى خاص للحملة، الدعوة للمشاركة أو دعم القضية.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السمات:</a:t>
            </a:r>
          </a:p>
          <a:p>
            <a:pPr algn="just" rtl="1">
              <a:lnSpc>
                <a:spcPct val="150000"/>
              </a:lnSpc>
            </a:pPr>
            <a:r>
              <a:rPr lang="ar-EG" sz="1600" dirty="0">
                <a:latin typeface="Alexandria" pitchFamily="2" charset="-78"/>
                <a:cs typeface="Alexandria" pitchFamily="2" charset="-78"/>
              </a:rPr>
              <a:t>تعكس اهتمامًا حقيقيًا بالموضوع.</a:t>
            </a:r>
          </a:p>
          <a:p>
            <a:pPr algn="just" rtl="1">
              <a:lnSpc>
                <a:spcPct val="150000"/>
              </a:lnSpc>
            </a:pPr>
            <a:r>
              <a:rPr lang="ar-EG" sz="1600" dirty="0">
                <a:latin typeface="Alexandria" pitchFamily="2" charset="-78"/>
                <a:cs typeface="Alexandria" pitchFamily="2" charset="-78"/>
              </a:rPr>
              <a:t>تساعد على الانتشار الفيروسي للمحتوى.</a:t>
            </a:r>
          </a:p>
          <a:p>
            <a:pPr algn="just" rtl="1">
              <a:lnSpc>
                <a:spcPct val="150000"/>
              </a:lnSpc>
            </a:pPr>
            <a:r>
              <a:rPr lang="ar-EG" sz="1600" dirty="0">
                <a:latin typeface="Alexandria" pitchFamily="2" charset="-78"/>
                <a:cs typeface="Alexandria" pitchFamily="2" charset="-78"/>
              </a:rPr>
              <a:t>تدفع الخوارزميات إلى رفع ترتيب المحتوى.</a:t>
            </a:r>
          </a:p>
          <a:p>
            <a:pPr algn="just" rtl="1">
              <a:lnSpc>
                <a:spcPct val="150000"/>
              </a:lnSpc>
            </a:pPr>
            <a:r>
              <a:rPr lang="ar-EG" sz="1600" dirty="0">
                <a:latin typeface="Alexandria" pitchFamily="2" charset="-78"/>
                <a:cs typeface="Alexandria" pitchFamily="2" charset="-78"/>
              </a:rPr>
              <a:t>غالبًا ما ترتبط بقيم أو قضايا تؤثر في هوية الجمهور</a:t>
            </a:r>
          </a:p>
          <a:p>
            <a:pPr algn="just" rtl="1">
              <a:lnSpc>
                <a:spcPct val="150000"/>
              </a:lnSpc>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أمثلة: </a:t>
            </a:r>
            <a:r>
              <a:rPr lang="ar-EG" sz="1600" dirty="0">
                <a:latin typeface="Alexandria" pitchFamily="2" charset="-78"/>
                <a:cs typeface="Alexandria" pitchFamily="2" charset="-78"/>
              </a:rPr>
              <a:t>آلاف المستخدمين يشاركون مقاطع من حملة </a:t>
            </a:r>
            <a:r>
              <a:rPr lang="en-US" sz="1600" dirty="0">
                <a:latin typeface="Alexandria" pitchFamily="2" charset="-78"/>
                <a:cs typeface="Alexandria" pitchFamily="2" charset="-78"/>
              </a:rPr>
              <a:t>#LikeAGirl </a:t>
            </a:r>
            <a:r>
              <a:rPr lang="ar-EG" sz="1600" dirty="0">
                <a:latin typeface="Alexandria" pitchFamily="2" charset="-78"/>
                <a:cs typeface="Alexandria" pitchFamily="2" charset="-78"/>
              </a:rPr>
              <a:t> مرفقة بتجاربهم الشخصية.</a:t>
            </a:r>
          </a:p>
          <a:p>
            <a:pPr algn="just" rtl="1">
              <a:lnSpc>
                <a:spcPct val="150000"/>
              </a:lnSpc>
            </a:pPr>
            <a:r>
              <a:rPr lang="ar-EG" sz="1600" dirty="0">
                <a:latin typeface="Alexandria" pitchFamily="2" charset="-78"/>
                <a:cs typeface="Alexandria" pitchFamily="2" charset="-78"/>
              </a:rPr>
              <a:t>مستخدم يكتب منشورًا شخصيًا لدعم حملة التبرع لمرضى السرطان ويضع رابط الحملة.فيديوهات </a:t>
            </a:r>
            <a:r>
              <a:rPr lang="en-US" sz="1600" dirty="0">
                <a:latin typeface="Alexandria" pitchFamily="2" charset="-78"/>
                <a:cs typeface="Alexandria" pitchFamily="2" charset="-78"/>
              </a:rPr>
              <a:t> TikTok </a:t>
            </a:r>
            <a:r>
              <a:rPr lang="ar-EG" sz="1600" dirty="0">
                <a:latin typeface="Alexandria" pitchFamily="2" charset="-78"/>
                <a:cs typeface="Alexandria" pitchFamily="2" charset="-78"/>
              </a:rPr>
              <a:t>، ويعيد فيها المستخدمون أداء تحدي معين ضمن حملة رقمية </a:t>
            </a:r>
            <a:r>
              <a:rPr lang="en-US" sz="1600" dirty="0">
                <a:latin typeface="Alexandria" pitchFamily="2" charset="-78"/>
                <a:cs typeface="Alexandria" pitchFamily="2" charset="-78"/>
              </a:rPr>
              <a:t>#DanceForChange).</a:t>
            </a:r>
            <a:r>
              <a:rPr lang="ar-EG" sz="1600" dirty="0">
                <a:latin typeface="Alexandria" pitchFamily="2" charset="-78"/>
                <a:cs typeface="Alexandria" pitchFamily="2" charset="-78"/>
              </a:rPr>
              <a:t>).</a:t>
            </a:r>
          </a:p>
          <a:p>
            <a:pPr algn="ctr" rtl="1">
              <a:lnSpc>
                <a:spcPct val="150000"/>
              </a:lnSpc>
              <a:buClr>
                <a:srgbClr val="00B0F0"/>
              </a:buClr>
            </a:pPr>
            <a:r>
              <a:rPr lang="ar-EG" sz="1600" b="1" dirty="0">
                <a:solidFill>
                  <a:schemeClr val="accent6"/>
                </a:solidFill>
                <a:latin typeface="Alexandria" pitchFamily="2" charset="-78"/>
                <a:cs typeface="Alexandria" pitchFamily="2" charset="-78"/>
              </a:rPr>
              <a:t>"المشاركة الحقيقية تتحقق عندما يقرر المستخدم أن يصبح سفيرًا للرسالة، لا مجرد متلقيًا لها، وهذا ما يميز الحملات المؤثرة."</a:t>
            </a:r>
          </a:p>
        </p:txBody>
      </p:sp>
    </p:spTree>
    <p:extLst>
      <p:ext uri="{BB962C8B-B14F-4D97-AF65-F5344CB8AC3E}">
        <p14:creationId xmlns:p14="http://schemas.microsoft.com/office/powerpoint/2010/main" val="131900124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F7436-BCCB-46DC-81A8-B5AE5FAD9F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6829E9-E6A3-345B-74FE-363D46CC9E0A}"/>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D3BD739-6F7F-ED3C-145A-B468E61C852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F9A5013-68B5-9F88-C5EE-B0B605CF8E9E}"/>
              </a:ext>
            </a:extLst>
          </p:cNvPr>
          <p:cNvSpPr/>
          <p:nvPr/>
        </p:nvSpPr>
        <p:spPr>
          <a:xfrm>
            <a:off x="180431" y="1244834"/>
            <a:ext cx="11720167" cy="5439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9AC19F8-DDBF-35C3-962B-969A0E3CE60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2069A66-57D7-31BF-E60B-03868FD198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D4A1CC2-4DFB-6C5B-CF50-B81D96588EA6}"/>
              </a:ext>
            </a:extLst>
          </p:cNvPr>
          <p:cNvSpPr/>
          <p:nvPr/>
        </p:nvSpPr>
        <p:spPr>
          <a:xfrm>
            <a:off x="2256583" y="573524"/>
            <a:ext cx="9079198"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الفرق بين التفاعل العابر، والمشاركة الحقيقية</a:t>
            </a:r>
          </a:p>
        </p:txBody>
      </p:sp>
      <p:sp>
        <p:nvSpPr>
          <p:cNvPr id="4" name="TextBox 3">
            <a:extLst>
              <a:ext uri="{FF2B5EF4-FFF2-40B4-BE49-F238E27FC236}">
                <a16:creationId xmlns:a16="http://schemas.microsoft.com/office/drawing/2014/main" id="{234C1B65-D033-D20B-BDA1-FF8764E7E6BE}"/>
              </a:ext>
            </a:extLst>
          </p:cNvPr>
          <p:cNvSpPr txBox="1"/>
          <p:nvPr/>
        </p:nvSpPr>
        <p:spPr>
          <a:xfrm>
            <a:off x="4762919" y="1466770"/>
            <a:ext cx="6942458" cy="1897379"/>
          </a:xfrm>
          <a:prstGeom prst="rect">
            <a:avLst/>
          </a:prstGeom>
          <a:noFill/>
        </p:spPr>
        <p:txBody>
          <a:bodyPr wrap="square" rtlCol="1">
            <a:spAutoFit/>
          </a:bodyPr>
          <a:lstStyle/>
          <a:p>
            <a:pPr algn="just" rtl="1">
              <a:lnSpc>
                <a:spcPct val="150000"/>
              </a:lnSpc>
            </a:pPr>
            <a:r>
              <a:rPr lang="ar-EG" sz="1600" b="1" dirty="0">
                <a:solidFill>
                  <a:schemeClr val="accent2"/>
                </a:solidFill>
                <a:latin typeface="Alexandria" pitchFamily="2" charset="-78"/>
                <a:cs typeface="Alexandria" pitchFamily="2" charset="-78"/>
              </a:rPr>
              <a:t> لماذا تسعى الحملات للمشاركة الجماهيرية لا التفاعل العابر؟</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لأن المشاركة الجماهيرية تعني أن الرسالة وصلت فعلًا وتم تبنيها.</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تنتقل من فئة "مشاهدين" إلى فئة "مروجين".</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تُحدث فرقًا في الميدان (زيادة تبرعات، تغيير سلوك، تضامن مجتمعي).</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تحقق استدامة للحملة حتى بعد انتهائها الرسمية.</a:t>
            </a:r>
          </a:p>
        </p:txBody>
      </p:sp>
      <p:sp>
        <p:nvSpPr>
          <p:cNvPr id="6" name="TextBox 5">
            <a:extLst>
              <a:ext uri="{FF2B5EF4-FFF2-40B4-BE49-F238E27FC236}">
                <a16:creationId xmlns:a16="http://schemas.microsoft.com/office/drawing/2014/main" id="{1A097565-3BC9-91E1-0061-DF4EFC29FCF9}"/>
              </a:ext>
            </a:extLst>
          </p:cNvPr>
          <p:cNvSpPr txBox="1"/>
          <p:nvPr/>
        </p:nvSpPr>
        <p:spPr>
          <a:xfrm>
            <a:off x="773210" y="3916572"/>
            <a:ext cx="10932167" cy="2265877"/>
          </a:xfrm>
          <a:prstGeom prst="rect">
            <a:avLst/>
          </a:prstGeom>
          <a:noFill/>
        </p:spPr>
        <p:txBody>
          <a:bodyPr wrap="square" rtlCol="1">
            <a:spAutoFit/>
          </a:bodyPr>
          <a:lstStyle/>
          <a:p>
            <a:pPr algn="just" rtl="1">
              <a:lnSpc>
                <a:spcPct val="150000"/>
              </a:lnSpc>
            </a:pPr>
            <a:r>
              <a:rPr lang="ar-EG" sz="1600" b="1" dirty="0">
                <a:solidFill>
                  <a:schemeClr val="accent2"/>
                </a:solidFill>
                <a:latin typeface="Alexandria" pitchFamily="2" charset="-78"/>
                <a:cs typeface="Alexandria" pitchFamily="2" charset="-78"/>
              </a:rPr>
              <a:t> مثال تطبيقي:</a:t>
            </a:r>
          </a:p>
          <a:p>
            <a:pPr algn="just" rtl="1">
              <a:lnSpc>
                <a:spcPct val="150000"/>
              </a:lnSpc>
            </a:pPr>
            <a:r>
              <a:rPr lang="ar-EG" sz="1600" dirty="0">
                <a:latin typeface="Alexandria" pitchFamily="2" charset="-78"/>
                <a:cs typeface="Alexandria" pitchFamily="2" charset="-78"/>
              </a:rPr>
              <a:t>نموذج تطبيقي واقعي: الحملة: </a:t>
            </a:r>
            <a:r>
              <a:rPr lang="en-US" sz="1600" dirty="0">
                <a:latin typeface="Alexandria" pitchFamily="2" charset="-78"/>
                <a:cs typeface="Alexandria" pitchFamily="2" charset="-78"/>
              </a:rPr>
              <a:t>#IceBucketChallenge</a:t>
            </a:r>
            <a:r>
              <a:rPr lang="ar-EG" sz="1600" dirty="0">
                <a:latin typeface="Alexandria" pitchFamily="2" charset="-78"/>
                <a:cs typeface="Alexandria" pitchFamily="2" charset="-78"/>
              </a:rPr>
              <a:t> </a:t>
            </a:r>
          </a:p>
          <a:p>
            <a:pPr algn="just" rtl="1">
              <a:lnSpc>
                <a:spcPct val="150000"/>
              </a:lnSpc>
            </a:pPr>
            <a:r>
              <a:rPr lang="ar-EG" sz="1600" b="1" dirty="0">
                <a:solidFill>
                  <a:srgbClr val="00B0F0"/>
                </a:solidFill>
                <a:latin typeface="Alexandria" pitchFamily="2" charset="-78"/>
                <a:cs typeface="Alexandria" pitchFamily="2" charset="-78"/>
              </a:rPr>
              <a:t>التفاعل العابر: </a:t>
            </a:r>
            <a:r>
              <a:rPr lang="ar-EG" sz="1600" dirty="0">
                <a:latin typeface="Alexandria" pitchFamily="2" charset="-78"/>
                <a:cs typeface="Alexandria" pitchFamily="2" charset="-78"/>
              </a:rPr>
              <a:t>الإعجاب بمقاطع الفيديو دون تفاعل.</a:t>
            </a:r>
          </a:p>
          <a:p>
            <a:pPr algn="just" rtl="1">
              <a:lnSpc>
                <a:spcPct val="150000"/>
              </a:lnSpc>
            </a:pPr>
            <a:r>
              <a:rPr lang="ar-EG" sz="1600" b="1" dirty="0">
                <a:solidFill>
                  <a:srgbClr val="00B0F0"/>
                </a:solidFill>
                <a:latin typeface="Alexandria" pitchFamily="2" charset="-78"/>
                <a:cs typeface="Alexandria" pitchFamily="2" charset="-78"/>
              </a:rPr>
              <a:t>المشاركة الجماهيرية: </a:t>
            </a:r>
            <a:r>
              <a:rPr lang="ar-EG" sz="1600" dirty="0">
                <a:latin typeface="Alexandria" pitchFamily="2" charset="-78"/>
                <a:cs typeface="Alexandria" pitchFamily="2" charset="-78"/>
              </a:rPr>
              <a:t>آلاف المشاركين ينفذون التحدي بأنفسهم، يرفعون الفيديو، يرشحون أصدقاءهم، ويتبرعون للجمعية.</a:t>
            </a:r>
          </a:p>
          <a:p>
            <a:pPr algn="just" rtl="1">
              <a:lnSpc>
                <a:spcPct val="150000"/>
              </a:lnSpc>
            </a:pPr>
            <a:r>
              <a:rPr lang="ar-EG" sz="1600" dirty="0">
                <a:latin typeface="Alexandria" pitchFamily="2" charset="-78"/>
                <a:cs typeface="Alexandria" pitchFamily="2" charset="-78"/>
              </a:rPr>
              <a:t>💡 </a:t>
            </a:r>
            <a:r>
              <a:rPr lang="ar-EG" sz="1600" b="1" dirty="0">
                <a:solidFill>
                  <a:srgbClr val="00B0F0"/>
                </a:solidFill>
                <a:latin typeface="Alexandria" pitchFamily="2" charset="-78"/>
                <a:cs typeface="Alexandria" pitchFamily="2" charset="-78"/>
              </a:rPr>
              <a:t>النتيجة: </a:t>
            </a:r>
            <a:r>
              <a:rPr lang="ar-EG" sz="1600" dirty="0">
                <a:latin typeface="Alexandria" pitchFamily="2" charset="-78"/>
                <a:cs typeface="Alexandria" pitchFamily="2" charset="-78"/>
              </a:rPr>
              <a:t>جمعت الحملة أكثر من 100 مليون دولار، وحققت تأثيرًا إعلاميًا عالميًا.</a:t>
            </a:r>
          </a:p>
        </p:txBody>
      </p:sp>
    </p:spTree>
    <p:extLst>
      <p:ext uri="{BB962C8B-B14F-4D97-AF65-F5344CB8AC3E}">
        <p14:creationId xmlns:p14="http://schemas.microsoft.com/office/powerpoint/2010/main" val="176762817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7AE11-73E2-DE10-E224-AC684084F1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E495D5-E335-37B5-5AE8-EA596AD26E4A}"/>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9F79100-B312-C6A2-42EE-B7D6F43E047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D4D0937-9ED4-45A7-3683-D1DFFB531A3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3D09176-D08A-4091-98C3-B41FC046E16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315C123-6898-BB7D-6428-7471B79FD9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06" y="-89104"/>
            <a:ext cx="2305141" cy="1076343"/>
          </a:xfrm>
          <a:prstGeom prst="rect">
            <a:avLst/>
          </a:prstGeom>
        </p:spPr>
      </p:pic>
      <p:sp>
        <p:nvSpPr>
          <p:cNvPr id="3" name="Rectangle: Rounded Corners 2">
            <a:extLst>
              <a:ext uri="{FF2B5EF4-FFF2-40B4-BE49-F238E27FC236}">
                <a16:creationId xmlns:a16="http://schemas.microsoft.com/office/drawing/2014/main" id="{87480599-56D2-9EFC-1929-509754B547C8}"/>
              </a:ext>
            </a:extLst>
          </p:cNvPr>
          <p:cNvSpPr/>
          <p:nvPr/>
        </p:nvSpPr>
        <p:spPr>
          <a:xfrm>
            <a:off x="1968693" y="546619"/>
            <a:ext cx="10394168"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 دور الوسوم #</a:t>
            </a:r>
            <a:r>
              <a:rPr lang="en-US" sz="2800" b="1" dirty="0">
                <a:solidFill>
                  <a:srgbClr val="00B0F0"/>
                </a:solidFill>
                <a:latin typeface="Alexandria" pitchFamily="2" charset="-78"/>
                <a:cs typeface="Alexandria" pitchFamily="2" charset="-78"/>
              </a:rPr>
              <a:t>Hashtags) </a:t>
            </a:r>
            <a:r>
              <a:rPr lang="ar-EG" sz="2800" b="1" dirty="0">
                <a:solidFill>
                  <a:srgbClr val="00B0F0"/>
                </a:solidFill>
                <a:latin typeface="Alexandria" pitchFamily="2" charset="-78"/>
                <a:cs typeface="Alexandria" pitchFamily="2" charset="-78"/>
              </a:rPr>
              <a:t>) في تنشيط المشاركة الجماهيرية</a:t>
            </a:r>
          </a:p>
        </p:txBody>
      </p:sp>
      <p:sp>
        <p:nvSpPr>
          <p:cNvPr id="4" name="TextBox 3">
            <a:extLst>
              <a:ext uri="{FF2B5EF4-FFF2-40B4-BE49-F238E27FC236}">
                <a16:creationId xmlns:a16="http://schemas.microsoft.com/office/drawing/2014/main" id="{36C69ABF-DDBF-A3BD-2BED-E2B75406AEFB}"/>
              </a:ext>
            </a:extLst>
          </p:cNvPr>
          <p:cNvSpPr txBox="1"/>
          <p:nvPr/>
        </p:nvSpPr>
        <p:spPr>
          <a:xfrm>
            <a:off x="512466" y="1439937"/>
            <a:ext cx="11081259" cy="4852034"/>
          </a:xfrm>
          <a:prstGeom prst="rect">
            <a:avLst/>
          </a:prstGeom>
          <a:noFill/>
        </p:spPr>
        <p:txBody>
          <a:bodyPr wrap="square" rtlCol="1">
            <a:spAutoFit/>
          </a:bodyPr>
          <a:lstStyle/>
          <a:p>
            <a:pPr marL="0" lvl="3" algn="just" rtl="1">
              <a:lnSpc>
                <a:spcPct val="150000"/>
              </a:lnSpc>
            </a:pPr>
            <a:r>
              <a:rPr lang="ar-EG" sz="1600" b="1" dirty="0">
                <a:solidFill>
                  <a:schemeClr val="accent2"/>
                </a:solidFill>
                <a:latin typeface="Alexandria" pitchFamily="2" charset="-78"/>
                <a:cs typeface="Alexandria" pitchFamily="2" charset="-78"/>
              </a:rPr>
              <a:t>الوسم:</a:t>
            </a:r>
            <a:r>
              <a:rPr lang="ar-EG" sz="1600" dirty="0">
                <a:latin typeface="Alexandria" pitchFamily="2" charset="-78"/>
                <a:cs typeface="Alexandria" pitchFamily="2" charset="-78"/>
              </a:rPr>
              <a:t> هو كلمة أو عبارة مسبوقة بعلامة المربع (#) تُستخدم على المنصات الرقمية (مثل تويتر، إنستغرام، تيك توك، فيسبوك) لتجميع المحتوى المتعلق بموضوع معين داخل فئة أو سِياق محدد.وظيفته الأساسية هي تنظيم المحتوى، تعزيز انتشاره، وتمكين المستخدمين من التفاعل ضمن نطاق مشترك.</a:t>
            </a:r>
          </a:p>
          <a:p>
            <a:pPr marL="0" lvl="3" algn="just" rtl="1">
              <a:lnSpc>
                <a:spcPct val="150000"/>
              </a:lnSpc>
            </a:pPr>
            <a:endParaRPr lang="ar-EG" sz="1600" dirty="0">
              <a:latin typeface="Alexandria" pitchFamily="2" charset="-78"/>
              <a:cs typeface="Alexandria" pitchFamily="2" charset="-78"/>
            </a:endParaRPr>
          </a:p>
          <a:p>
            <a:pPr marL="0" lvl="3" algn="just" rtl="1">
              <a:lnSpc>
                <a:spcPct val="150000"/>
              </a:lnSpc>
            </a:pPr>
            <a:r>
              <a:rPr lang="ar-EG" sz="1600" b="1" dirty="0">
                <a:solidFill>
                  <a:schemeClr val="accent2"/>
                </a:solidFill>
                <a:latin typeface="Alexandria" pitchFamily="2" charset="-78"/>
                <a:cs typeface="Alexandria" pitchFamily="2" charset="-78"/>
              </a:rPr>
              <a:t>الوسوم الرقمية: </a:t>
            </a:r>
            <a:r>
              <a:rPr lang="ar-EG" sz="1600" dirty="0">
                <a:latin typeface="Alexandria" pitchFamily="2" charset="-78"/>
                <a:cs typeface="Alexandria" pitchFamily="2" charset="-78"/>
              </a:rPr>
              <a:t>تعد من أبرز أدوات "التجميع الجماهيري"، حيث تتيح للمحتوى الانتقال عبر دوائر مختلفة، وتُستخدم لتنظيم الحوارات، تسهيل البحث، وربط الأفراد بمحتوى مشترك.</a:t>
            </a:r>
          </a:p>
          <a:p>
            <a:pPr marL="0" lvl="3" algn="just" rtl="1">
              <a:lnSpc>
                <a:spcPct val="150000"/>
              </a:lnSpc>
            </a:pPr>
            <a:r>
              <a:rPr lang="ar-EG" sz="1600" dirty="0">
                <a:latin typeface="Alexandria" pitchFamily="2" charset="-78"/>
                <a:cs typeface="Alexandria" pitchFamily="2" charset="-78"/>
              </a:rPr>
              <a:t>وسم ناجح = سهل – محدد – عاطفي – قابل للنشر</a:t>
            </a:r>
          </a:p>
          <a:p>
            <a:pPr marL="0" lvl="3" algn="just" rtl="1">
              <a:lnSpc>
                <a:spcPct val="150000"/>
              </a:lnSpc>
            </a:pPr>
            <a:r>
              <a:rPr lang="ar-EG" sz="1600" b="1" dirty="0">
                <a:solidFill>
                  <a:schemeClr val="accent6"/>
                </a:solidFill>
                <a:latin typeface="Alexandria" pitchFamily="2" charset="-78"/>
                <a:cs typeface="Alexandria" pitchFamily="2" charset="-78"/>
              </a:rPr>
              <a:t>المثال:</a:t>
            </a:r>
          </a:p>
          <a:p>
            <a:pPr marL="285750" lvl="3" indent="-285750" algn="just" rtl="1">
              <a:lnSpc>
                <a:spcPct val="150000"/>
              </a:lnSpc>
              <a:buClr>
                <a:srgbClr val="00B0F0"/>
              </a:buClr>
              <a:buFont typeface="Wingdings" panose="05000000000000000000" pitchFamily="2" charset="2"/>
              <a:buChar char="§"/>
            </a:pPr>
            <a:r>
              <a:rPr lang="en-US" sz="1600" dirty="0">
                <a:latin typeface="Alexandria" pitchFamily="2" charset="-78"/>
                <a:cs typeface="Alexandria" pitchFamily="2" charset="-78"/>
              </a:rPr>
              <a:t>#ShareACoke </a:t>
            </a:r>
            <a:r>
              <a:rPr lang="ar-EG" sz="1600" dirty="0">
                <a:latin typeface="Alexandria" pitchFamily="2" charset="-78"/>
                <a:cs typeface="Alexandria" pitchFamily="2" charset="-78"/>
              </a:rPr>
              <a:t>(كوكاكولا): لتخصيص العلبة بأسماء شخصية.</a:t>
            </a:r>
          </a:p>
          <a:p>
            <a:pPr marL="285750" lvl="3" indent="-285750" algn="just" rtl="1">
              <a:lnSpc>
                <a:spcPct val="150000"/>
              </a:lnSpc>
              <a:buClr>
                <a:srgbClr val="00B0F0"/>
              </a:buClr>
              <a:buFont typeface="Wingdings" panose="05000000000000000000" pitchFamily="2" charset="2"/>
              <a:buChar char="§"/>
            </a:pPr>
            <a:r>
              <a:rPr lang="en-US" sz="1600" dirty="0">
                <a:latin typeface="Alexandria" pitchFamily="2" charset="-78"/>
                <a:cs typeface="Alexandria" pitchFamily="2" charset="-78"/>
              </a:rPr>
              <a:t> :#MeToo </a:t>
            </a:r>
            <a:r>
              <a:rPr lang="ar-EG" sz="1600" dirty="0">
                <a:latin typeface="Alexandria" pitchFamily="2" charset="-78"/>
                <a:cs typeface="Alexandria" pitchFamily="2" charset="-78"/>
              </a:rPr>
              <a:t>لحشد ملايين النساء لمشاركة قصص التحرش.</a:t>
            </a:r>
          </a:p>
          <a:p>
            <a:pPr marL="285750" lvl="3" indent="-285750" algn="just" rtl="1">
              <a:lnSpc>
                <a:spcPct val="150000"/>
              </a:lnSpc>
              <a:buClr>
                <a:srgbClr val="00B0F0"/>
              </a:buClr>
              <a:buFont typeface="Wingdings" panose="05000000000000000000" pitchFamily="2" charset="2"/>
              <a:buChar char="§"/>
            </a:pPr>
            <a:r>
              <a:rPr lang="en-US" sz="1600" dirty="0">
                <a:latin typeface="Alexandria" pitchFamily="2" charset="-78"/>
                <a:cs typeface="Alexandria" pitchFamily="2" charset="-78"/>
              </a:rPr>
              <a:t>: #StayAtHome </a:t>
            </a:r>
            <a:r>
              <a:rPr lang="ar-EG" sz="1600" dirty="0">
                <a:latin typeface="Alexandria" pitchFamily="2" charset="-78"/>
                <a:cs typeface="Alexandria" pitchFamily="2" charset="-78"/>
              </a:rPr>
              <a:t>خلال جائحة كورونا للتوعية الصحية.</a:t>
            </a:r>
          </a:p>
          <a:p>
            <a:pPr marL="0" lvl="3" algn="just" rtl="1">
              <a:lnSpc>
                <a:spcPct val="150000"/>
              </a:lnSpc>
            </a:pPr>
            <a:endParaRPr lang="ar-EG" sz="1600" dirty="0">
              <a:latin typeface="Alexandria" pitchFamily="2" charset="-78"/>
              <a:cs typeface="Alexandria" pitchFamily="2" charset="-78"/>
            </a:endParaRPr>
          </a:p>
          <a:p>
            <a:pPr marL="0" lvl="3" algn="just" rtl="1">
              <a:lnSpc>
                <a:spcPct val="150000"/>
              </a:lnSpc>
            </a:pPr>
            <a:r>
              <a:rPr lang="ar-EG" sz="1600" dirty="0">
                <a:latin typeface="Alexandria" pitchFamily="2" charset="-78"/>
                <a:cs typeface="Alexandria" pitchFamily="2" charset="-78"/>
              </a:rPr>
              <a:t>أن الوسوم الفعالة يمكن أن تحول حملة محلية إلى نقاش عالمي إذا صُممت واستخدمت بذكاء.</a:t>
            </a:r>
          </a:p>
        </p:txBody>
      </p:sp>
      <p:pic>
        <p:nvPicPr>
          <p:cNvPr id="7" name="Picture 6">
            <a:extLst>
              <a:ext uri="{FF2B5EF4-FFF2-40B4-BE49-F238E27FC236}">
                <a16:creationId xmlns:a16="http://schemas.microsoft.com/office/drawing/2014/main" id="{F3F702BA-E61B-684A-FC8E-017388340E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192" y="3532022"/>
            <a:ext cx="2370937" cy="2370937"/>
          </a:xfrm>
          <a:prstGeom prst="rect">
            <a:avLst/>
          </a:prstGeom>
        </p:spPr>
      </p:pic>
    </p:spTree>
    <p:extLst>
      <p:ext uri="{BB962C8B-B14F-4D97-AF65-F5344CB8AC3E}">
        <p14:creationId xmlns:p14="http://schemas.microsoft.com/office/powerpoint/2010/main" val="110392017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44AC0-7698-4FD0-89C0-7752DBE431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15B86D-917A-F72C-3988-13C15950655E}"/>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8552D1-C69B-406F-E441-EE0055FCE13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1CF1676-7D5C-3F55-42E7-4E6881F8CA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7CDD65D-47F4-BE8C-9280-988DC60B64A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FE4744F-93ED-4C0F-B773-3141AE40B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06" y="-89104"/>
            <a:ext cx="2305141" cy="1076343"/>
          </a:xfrm>
          <a:prstGeom prst="rect">
            <a:avLst/>
          </a:prstGeom>
        </p:spPr>
      </p:pic>
      <p:sp>
        <p:nvSpPr>
          <p:cNvPr id="3" name="Rectangle: Rounded Corners 2">
            <a:extLst>
              <a:ext uri="{FF2B5EF4-FFF2-40B4-BE49-F238E27FC236}">
                <a16:creationId xmlns:a16="http://schemas.microsoft.com/office/drawing/2014/main" id="{641F1DB9-44B6-41D8-9625-7DD457C9BF01}"/>
              </a:ext>
            </a:extLst>
          </p:cNvPr>
          <p:cNvSpPr/>
          <p:nvPr/>
        </p:nvSpPr>
        <p:spPr>
          <a:xfrm>
            <a:off x="2855263" y="584977"/>
            <a:ext cx="7333766"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 يُفعل الوسم المشاركة الجماهيرية؟</a:t>
            </a:r>
          </a:p>
        </p:txBody>
      </p:sp>
      <p:sp>
        <p:nvSpPr>
          <p:cNvPr id="4" name="TextBox 3">
            <a:extLst>
              <a:ext uri="{FF2B5EF4-FFF2-40B4-BE49-F238E27FC236}">
                <a16:creationId xmlns:a16="http://schemas.microsoft.com/office/drawing/2014/main" id="{6A237F5D-82E1-CA29-9F05-5BABDFB6C3E8}"/>
              </a:ext>
            </a:extLst>
          </p:cNvPr>
          <p:cNvSpPr txBox="1"/>
          <p:nvPr/>
        </p:nvSpPr>
        <p:spPr>
          <a:xfrm>
            <a:off x="512466" y="1439937"/>
            <a:ext cx="11081259" cy="4852034"/>
          </a:xfrm>
          <a:prstGeom prst="rect">
            <a:avLst/>
          </a:prstGeom>
          <a:noFill/>
        </p:spPr>
        <p:txBody>
          <a:bodyPr wrap="square" rtlCol="1">
            <a:spAutoFit/>
          </a:bodyPr>
          <a:lstStyle/>
          <a:p>
            <a:pPr marL="342900" lvl="3" indent="-342900" algn="just" rtl="1">
              <a:lnSpc>
                <a:spcPct val="150000"/>
              </a:lnSpc>
              <a:buAutoNum type="arabicPeriod"/>
            </a:pPr>
            <a:r>
              <a:rPr lang="ar-EG" sz="1600" b="1" dirty="0">
                <a:solidFill>
                  <a:schemeClr val="accent2"/>
                </a:solidFill>
                <a:latin typeface="Alexandria" pitchFamily="2" charset="-78"/>
                <a:cs typeface="Alexandria" pitchFamily="2" charset="-78"/>
              </a:rPr>
              <a:t>يربط المستخدمين ببعضهم حول قضية واحدة:</a:t>
            </a:r>
          </a:p>
          <a:p>
            <a:pPr marL="0" lvl="3" algn="just" rtl="1">
              <a:lnSpc>
                <a:spcPct val="150000"/>
              </a:lnSpc>
            </a:pPr>
            <a:r>
              <a:rPr lang="ar-EG" sz="1600" dirty="0">
                <a:latin typeface="Alexandria" pitchFamily="2" charset="-78"/>
                <a:cs typeface="Alexandria" pitchFamily="2" charset="-78"/>
              </a:rPr>
              <a:t>عند استخدام وسم موحّد، يشعر الأفراد أنهم جزء من جماعة أو نقاش واسع، مما يحفّزهم على التفاعل والمساهمة.مثال: #</a:t>
            </a:r>
            <a:r>
              <a:rPr lang="en-US" sz="1600" dirty="0">
                <a:latin typeface="Alexandria" pitchFamily="2" charset="-78"/>
                <a:cs typeface="Alexandria" pitchFamily="2" charset="-78"/>
              </a:rPr>
              <a:t>BlackLivesMatter </a:t>
            </a:r>
            <a:r>
              <a:rPr lang="ar-EG" sz="1600" dirty="0">
                <a:latin typeface="Alexandria" pitchFamily="2" charset="-78"/>
                <a:cs typeface="Alexandria" pitchFamily="2" charset="-78"/>
              </a:rPr>
              <a:t>جمع محتوى من ملايين المستخدمين المتضامنين مع القضية من زوايا متعددة (صور، فيديوهات، نصوص، رسوم).</a:t>
            </a:r>
          </a:p>
          <a:p>
            <a:pPr marL="0" lvl="3" algn="just" rtl="1">
              <a:lnSpc>
                <a:spcPct val="150000"/>
              </a:lnSpc>
            </a:pPr>
            <a:endParaRPr lang="ar-EG" sz="1600" dirty="0">
              <a:latin typeface="Alexandria" pitchFamily="2" charset="-78"/>
              <a:cs typeface="Alexandria" pitchFamily="2" charset="-78"/>
            </a:endParaRPr>
          </a:p>
          <a:p>
            <a:pPr marL="0" lvl="3" algn="just" rtl="1">
              <a:lnSpc>
                <a:spcPct val="150000"/>
              </a:lnSpc>
            </a:pPr>
            <a:r>
              <a:rPr lang="ar-EG" sz="1600" b="1" dirty="0">
                <a:solidFill>
                  <a:schemeClr val="accent2"/>
                </a:solidFill>
                <a:latin typeface="Alexandria" pitchFamily="2" charset="-78"/>
                <a:cs typeface="Alexandria" pitchFamily="2" charset="-78"/>
              </a:rPr>
              <a:t>2. يُسهل الوصول إلى المحتوى المرتبط بالحملة:</a:t>
            </a:r>
          </a:p>
          <a:p>
            <a:pPr marL="0" lvl="3" algn="just" rtl="1">
              <a:lnSpc>
                <a:spcPct val="150000"/>
              </a:lnSpc>
            </a:pPr>
            <a:r>
              <a:rPr lang="ar-EG" sz="1600" dirty="0">
                <a:latin typeface="Alexandria" pitchFamily="2" charset="-78"/>
                <a:cs typeface="Alexandria" pitchFamily="2" charset="-78"/>
              </a:rPr>
              <a:t>يُستخدم الوسم كأداة بحث للوصول السريع إلى المشاركات المتعلقة بموضوع الحملة.مثال: عند البحث في تيك توك عن وسم </a:t>
            </a:r>
            <a:r>
              <a:rPr lang="en-US" sz="1600" dirty="0">
                <a:latin typeface="Alexandria" pitchFamily="2" charset="-78"/>
                <a:cs typeface="Alexandria" pitchFamily="2" charset="-78"/>
              </a:rPr>
              <a:t>#StayHome </a:t>
            </a:r>
            <a:r>
              <a:rPr lang="ar-EG" sz="1600" dirty="0">
                <a:latin typeface="Alexandria" pitchFamily="2" charset="-78"/>
                <a:cs typeface="Alexandria" pitchFamily="2" charset="-78"/>
              </a:rPr>
              <a:t> ستظهر آلاف المقاطع التوعوية من مختلف الدول.</a:t>
            </a:r>
          </a:p>
          <a:p>
            <a:pPr marL="0" lvl="3" algn="just" rtl="1">
              <a:lnSpc>
                <a:spcPct val="150000"/>
              </a:lnSpc>
            </a:pPr>
            <a:endParaRPr lang="ar-EG" sz="1600" dirty="0">
              <a:latin typeface="Alexandria" pitchFamily="2" charset="-78"/>
              <a:cs typeface="Alexandria" pitchFamily="2" charset="-78"/>
            </a:endParaRPr>
          </a:p>
          <a:p>
            <a:pPr marL="0" lvl="3" algn="just" rtl="1">
              <a:lnSpc>
                <a:spcPct val="150000"/>
              </a:lnSpc>
            </a:pPr>
            <a:r>
              <a:rPr lang="ar-EG" sz="1600" b="1" dirty="0">
                <a:solidFill>
                  <a:schemeClr val="accent2"/>
                </a:solidFill>
                <a:latin typeface="Alexandria" pitchFamily="2" charset="-78"/>
                <a:cs typeface="Alexandria" pitchFamily="2" charset="-78"/>
              </a:rPr>
              <a:t>3. ينشّط المشاركة التفاعلية من خلال التحديات أو الأسئلة:</a:t>
            </a:r>
          </a:p>
          <a:p>
            <a:pPr marL="0" lvl="3" algn="just" rtl="1">
              <a:lnSpc>
                <a:spcPct val="150000"/>
              </a:lnSpc>
            </a:pPr>
            <a:r>
              <a:rPr lang="ar-EG" sz="1600" dirty="0">
                <a:latin typeface="Alexandria" pitchFamily="2" charset="-78"/>
                <a:cs typeface="Alexandria" pitchFamily="2" charset="-78"/>
              </a:rPr>
              <a:t>يُستخدم الوسم غالبًا في التحديات التي تدعو المستخدمين للمشاركة، مثل:</a:t>
            </a:r>
          </a:p>
          <a:p>
            <a:pPr marL="0" lvl="3" algn="ctr">
              <a:lnSpc>
                <a:spcPct val="150000"/>
              </a:lnSpc>
            </a:pPr>
            <a:r>
              <a:rPr lang="ar-EG" sz="1600" dirty="0">
                <a:latin typeface="Alexandria" pitchFamily="2" charset="-78"/>
                <a:cs typeface="Alexandria" pitchFamily="2" charset="-78"/>
              </a:rPr>
              <a:t>#</a:t>
            </a:r>
            <a:r>
              <a:rPr lang="en-US" sz="1600" dirty="0">
                <a:latin typeface="Alexandria" pitchFamily="2" charset="-78"/>
                <a:cs typeface="Alexandria" pitchFamily="2" charset="-78"/>
              </a:rPr>
              <a:t>10YearChallenge     #IceBucketChallenge             #DrawThisInYourStyle</a:t>
            </a:r>
            <a:r>
              <a:rPr lang="ar-EG" sz="1600" dirty="0">
                <a:latin typeface="Alexandria" pitchFamily="2" charset="-78"/>
                <a:cs typeface="Alexandria" pitchFamily="2" charset="-78"/>
              </a:rPr>
              <a:t> </a:t>
            </a:r>
          </a:p>
          <a:p>
            <a:pPr marL="0" lvl="3" algn="just" rtl="1">
              <a:lnSpc>
                <a:spcPct val="150000"/>
              </a:lnSpc>
            </a:pPr>
            <a:r>
              <a:rPr lang="ar-EG" sz="1600" dirty="0">
                <a:latin typeface="Alexandria" pitchFamily="2" charset="-78"/>
                <a:cs typeface="Alexandria" pitchFamily="2" charset="-78"/>
              </a:rPr>
              <a:t>وهذه التحديات تتطلب من الجمهور إنتاج محتوى خاص ونشره بالوسم ذاته.</a:t>
            </a:r>
          </a:p>
        </p:txBody>
      </p:sp>
    </p:spTree>
    <p:extLst>
      <p:ext uri="{BB962C8B-B14F-4D97-AF65-F5344CB8AC3E}">
        <p14:creationId xmlns:p14="http://schemas.microsoft.com/office/powerpoint/2010/main" val="22895792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DA66B-4EF3-35EE-E9A5-C561061485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00CFA6-1A78-ECB3-5B8F-01B4F2315C82}"/>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EFFB7B2-B470-C7A7-57C0-B18710F9DE11}"/>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3638C94-0966-841D-A9DC-07FEE09232C0}"/>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8D0EFE1-85F2-6C47-8EF1-77CEFF53318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E363BBD-EFBC-B24B-1CCB-030149CF6B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06" y="-89104"/>
            <a:ext cx="2305141" cy="1076343"/>
          </a:xfrm>
          <a:prstGeom prst="rect">
            <a:avLst/>
          </a:prstGeom>
        </p:spPr>
      </p:pic>
      <p:sp>
        <p:nvSpPr>
          <p:cNvPr id="3" name="Rectangle: Rounded Corners 2">
            <a:extLst>
              <a:ext uri="{FF2B5EF4-FFF2-40B4-BE49-F238E27FC236}">
                <a16:creationId xmlns:a16="http://schemas.microsoft.com/office/drawing/2014/main" id="{9439887E-CAB4-F82B-83B8-F4CAFE545B2E}"/>
              </a:ext>
            </a:extLst>
          </p:cNvPr>
          <p:cNvSpPr/>
          <p:nvPr/>
        </p:nvSpPr>
        <p:spPr>
          <a:xfrm>
            <a:off x="2855263" y="584977"/>
            <a:ext cx="7333766"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 يُفعل الوسم المشاركة الجماهيرية؟</a:t>
            </a:r>
          </a:p>
        </p:txBody>
      </p:sp>
      <p:sp>
        <p:nvSpPr>
          <p:cNvPr id="4" name="TextBox 3">
            <a:extLst>
              <a:ext uri="{FF2B5EF4-FFF2-40B4-BE49-F238E27FC236}">
                <a16:creationId xmlns:a16="http://schemas.microsoft.com/office/drawing/2014/main" id="{AB777027-B94C-4FCD-8128-927F52EFA54A}"/>
              </a:ext>
            </a:extLst>
          </p:cNvPr>
          <p:cNvSpPr txBox="1"/>
          <p:nvPr/>
        </p:nvSpPr>
        <p:spPr>
          <a:xfrm>
            <a:off x="512466" y="1439937"/>
            <a:ext cx="11081259" cy="2636043"/>
          </a:xfrm>
          <a:prstGeom prst="rect">
            <a:avLst/>
          </a:prstGeom>
          <a:noFill/>
        </p:spPr>
        <p:txBody>
          <a:bodyPr wrap="square" rtlCol="1">
            <a:spAutoFit/>
          </a:bodyPr>
          <a:lstStyle/>
          <a:p>
            <a:pPr marL="0" lvl="3" algn="just" rtl="1">
              <a:lnSpc>
                <a:spcPct val="150000"/>
              </a:lnSpc>
            </a:pPr>
            <a:r>
              <a:rPr lang="ar-EG" sz="1600" b="1" dirty="0">
                <a:solidFill>
                  <a:schemeClr val="accent2"/>
                </a:solidFill>
                <a:latin typeface="Alexandria" pitchFamily="2" charset="-78"/>
                <a:cs typeface="Alexandria" pitchFamily="2" charset="-78"/>
              </a:rPr>
              <a:t>4. يخلق ما يُسمى بـ "العدوى الاجتماعية"  </a:t>
            </a:r>
            <a:r>
              <a:rPr lang="en-US" sz="1600" b="1" dirty="0">
                <a:solidFill>
                  <a:schemeClr val="accent2"/>
                </a:solidFill>
                <a:latin typeface="Alexandria" pitchFamily="2" charset="-78"/>
                <a:cs typeface="Alexandria" pitchFamily="2" charset="-78"/>
              </a:rPr>
              <a:t>Social Contagion</a:t>
            </a:r>
            <a:r>
              <a:rPr lang="ar-EG" sz="1600" b="1" dirty="0">
                <a:solidFill>
                  <a:schemeClr val="accent2"/>
                </a:solidFill>
                <a:latin typeface="Alexandria" pitchFamily="2" charset="-78"/>
                <a:cs typeface="Alexandria" pitchFamily="2" charset="-78"/>
              </a:rPr>
              <a:t>:</a:t>
            </a:r>
          </a:p>
          <a:p>
            <a:pPr marL="0" lvl="3" algn="just" rtl="1">
              <a:lnSpc>
                <a:spcPct val="150000"/>
              </a:lnSpc>
            </a:pPr>
            <a:r>
              <a:rPr lang="ar-EG" sz="1600" dirty="0">
                <a:latin typeface="Alexandria" pitchFamily="2" charset="-78"/>
                <a:cs typeface="Alexandria" pitchFamily="2" charset="-78"/>
              </a:rPr>
              <a:t>كلما زاد عدد المشاركين في وسم معين، شعر المستخدمون الجدد أن "الانضمام ضرورة"، وهو ما يدفعهم للمشاركة خوفًا من البقاء خارج الاهتمام العام </a:t>
            </a:r>
            <a:r>
              <a:rPr lang="en-US" sz="1600" dirty="0">
                <a:latin typeface="Alexandria" pitchFamily="2" charset="-78"/>
                <a:cs typeface="Alexandria" pitchFamily="2" charset="-78"/>
              </a:rPr>
              <a:t>FOMO</a:t>
            </a:r>
            <a:endParaRPr lang="ar-EG" sz="1600" dirty="0">
              <a:latin typeface="Alexandria" pitchFamily="2" charset="-78"/>
              <a:cs typeface="Alexandria" pitchFamily="2" charset="-78"/>
            </a:endParaRPr>
          </a:p>
          <a:p>
            <a:pPr marL="0" lvl="3" algn="just" rtl="1">
              <a:lnSpc>
                <a:spcPct val="150000"/>
              </a:lnSpc>
            </a:pPr>
            <a:endParaRPr lang="ar-EG" sz="1600" dirty="0">
              <a:latin typeface="Alexandria" pitchFamily="2" charset="-78"/>
              <a:cs typeface="Alexandria" pitchFamily="2" charset="-78"/>
            </a:endParaRPr>
          </a:p>
          <a:p>
            <a:pPr marL="0" lvl="3" algn="just" rtl="1">
              <a:lnSpc>
                <a:spcPct val="150000"/>
              </a:lnSpc>
            </a:pPr>
            <a:r>
              <a:rPr lang="ar-EG" sz="1600" b="1" dirty="0">
                <a:solidFill>
                  <a:schemeClr val="accent2"/>
                </a:solidFill>
                <a:latin typeface="Alexandria" pitchFamily="2" charset="-78"/>
                <a:cs typeface="Alexandria" pitchFamily="2" charset="-78"/>
              </a:rPr>
              <a:t>5. يعزز التحفيز السيكولوجي للهوية والانتماء:</a:t>
            </a:r>
          </a:p>
          <a:p>
            <a:pPr marL="0" lvl="3" algn="just" rtl="1">
              <a:lnSpc>
                <a:spcPct val="150000"/>
              </a:lnSpc>
            </a:pPr>
            <a:r>
              <a:rPr lang="ar-EG" sz="1600" dirty="0">
                <a:latin typeface="Alexandria" pitchFamily="2" charset="-78"/>
                <a:cs typeface="Alexandria" pitchFamily="2" charset="-78"/>
              </a:rPr>
              <a:t>عندما يستخدم الفرد وسمًا لقضية أو حركة أو تحدٍ، فهو يربط نفسه بالرمزية الجماعية للوسم، ما يعزز الدافع الشخصي للمشاركة.مثال: استخدام وسم </a:t>
            </a:r>
            <a:r>
              <a:rPr lang="en-US" sz="1600" dirty="0" err="1">
                <a:latin typeface="Alexandria" pitchFamily="2" charset="-78"/>
                <a:cs typeface="Alexandria" pitchFamily="2" charset="-78"/>
              </a:rPr>
              <a:t>IamRemarkable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يعكس تمكينًا ذاتيًا وشعورًا بالفخر.</a:t>
            </a:r>
          </a:p>
        </p:txBody>
      </p:sp>
      <p:sp>
        <p:nvSpPr>
          <p:cNvPr id="6" name="TextBox 5">
            <a:extLst>
              <a:ext uri="{FF2B5EF4-FFF2-40B4-BE49-F238E27FC236}">
                <a16:creationId xmlns:a16="http://schemas.microsoft.com/office/drawing/2014/main" id="{BB6289E5-B309-27EF-4813-5A6B303F0031}"/>
              </a:ext>
            </a:extLst>
          </p:cNvPr>
          <p:cNvSpPr txBox="1"/>
          <p:nvPr/>
        </p:nvSpPr>
        <p:spPr>
          <a:xfrm>
            <a:off x="5154804" y="4375644"/>
            <a:ext cx="6550573" cy="1897379"/>
          </a:xfrm>
          <a:prstGeom prst="rect">
            <a:avLst/>
          </a:prstGeom>
          <a:noFill/>
        </p:spPr>
        <p:txBody>
          <a:bodyPr wrap="square" rtlCol="1">
            <a:spAutoFit/>
          </a:bodyPr>
          <a:lstStyle/>
          <a:p>
            <a:pPr algn="r" rtl="1">
              <a:lnSpc>
                <a:spcPct val="150000"/>
              </a:lnSpc>
            </a:pPr>
            <a:r>
              <a:rPr lang="ar-EG" sz="1600" b="1" dirty="0">
                <a:solidFill>
                  <a:srgbClr val="00B0F0"/>
                </a:solidFill>
                <a:latin typeface="Alexandria" pitchFamily="2" charset="-78"/>
                <a:cs typeface="Alexandria" pitchFamily="2" charset="-78"/>
              </a:rPr>
              <a:t>أخطاء يجب تجنبها عند تصميم الوسم:</a:t>
            </a:r>
          </a:p>
          <a:p>
            <a:pPr marL="285750" indent="-285750" algn="r"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استخدام وسم طويل أو معقد يصعب تذكره.</a:t>
            </a:r>
          </a:p>
          <a:p>
            <a:pPr marL="285750" indent="-285750" algn="r"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اختيار وسم سبق استخدامه في سياق مختلف سلبي.</a:t>
            </a:r>
          </a:p>
          <a:p>
            <a:pPr marL="285750" indent="-285750" algn="r"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عدم التأكد من دلالته الثقافية أو اللغوية في بلدان متعددة.</a:t>
            </a:r>
          </a:p>
          <a:p>
            <a:pPr marL="285750" indent="-285750" algn="r"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فرضه دون أن يرتبط بمحتوى حقيقي أو داعم.</a:t>
            </a:r>
          </a:p>
        </p:txBody>
      </p:sp>
    </p:spTree>
    <p:extLst>
      <p:ext uri="{BB962C8B-B14F-4D97-AF65-F5344CB8AC3E}">
        <p14:creationId xmlns:p14="http://schemas.microsoft.com/office/powerpoint/2010/main" val="304100981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5281E-BD97-2851-875E-A855853D2C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72562D-8EFA-CB35-3AD4-057040A0C27F}"/>
              </a:ext>
            </a:extLst>
          </p:cNvPr>
          <p:cNvSpPr/>
          <p:nvPr/>
        </p:nvSpPr>
        <p:spPr>
          <a:xfrm>
            <a:off x="2485572" y="335933"/>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37ECCC-BAD6-E6E7-86DD-5C5A62109BA8}"/>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1E5E309-E251-65F1-A629-421F076DB931}"/>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50BBC35-CDDF-51D7-9AA9-650711149F0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7E94B5D-9AF8-25A0-7AE1-AED5089999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EEFA15C-5850-C1FF-65DE-4C999CE4D544}"/>
              </a:ext>
            </a:extLst>
          </p:cNvPr>
          <p:cNvSpPr/>
          <p:nvPr/>
        </p:nvSpPr>
        <p:spPr>
          <a:xfrm>
            <a:off x="4308854" y="188813"/>
            <a:ext cx="4778709"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استخدام القصص (</a:t>
            </a:r>
            <a:r>
              <a:rPr lang="en-US" b="1" dirty="0">
                <a:solidFill>
                  <a:srgbClr val="00B0F0"/>
                </a:solidFill>
                <a:latin typeface="Alexandria" pitchFamily="2" charset="-78"/>
                <a:cs typeface="Alexandria" pitchFamily="2" charset="-78"/>
              </a:rPr>
              <a:t>(Storytelling</a:t>
            </a:r>
            <a:endParaRPr lang="ar-EG" b="1" dirty="0">
              <a:solidFill>
                <a:srgbClr val="00B0F0"/>
              </a:solidFill>
              <a:latin typeface="Alexandria" pitchFamily="2" charset="-78"/>
              <a:cs typeface="Alexandria" pitchFamily="2" charset="-78"/>
            </a:endParaRPr>
          </a:p>
          <a:p>
            <a:pPr algn="ctr" rtl="1"/>
            <a:r>
              <a:rPr lang="ar-EG" b="1" dirty="0">
                <a:solidFill>
                  <a:srgbClr val="00B0F0"/>
                </a:solidFill>
                <a:latin typeface="Alexandria" pitchFamily="2" charset="-78"/>
                <a:cs typeface="Alexandria" pitchFamily="2" charset="-78"/>
              </a:rPr>
              <a:t>في توليد الاستجابات العاطفية</a:t>
            </a:r>
          </a:p>
        </p:txBody>
      </p:sp>
      <p:sp>
        <p:nvSpPr>
          <p:cNvPr id="4" name="TextBox 3">
            <a:extLst>
              <a:ext uri="{FF2B5EF4-FFF2-40B4-BE49-F238E27FC236}">
                <a16:creationId xmlns:a16="http://schemas.microsoft.com/office/drawing/2014/main" id="{EDDE0E59-64E2-DA96-BAB4-6D243692B06F}"/>
              </a:ext>
            </a:extLst>
          </p:cNvPr>
          <p:cNvSpPr txBox="1"/>
          <p:nvPr/>
        </p:nvSpPr>
        <p:spPr>
          <a:xfrm>
            <a:off x="643095" y="1475843"/>
            <a:ext cx="10921676" cy="4852034"/>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السرد القصصي </a:t>
            </a:r>
            <a:r>
              <a:rPr lang="en-US" sz="1600" b="1" dirty="0">
                <a:solidFill>
                  <a:srgbClr val="00B0F0"/>
                </a:solidFill>
                <a:latin typeface="Alexandria" pitchFamily="2" charset="-78"/>
                <a:cs typeface="Alexandria" pitchFamily="2" charset="-78"/>
              </a:rPr>
              <a:t>Storytelling) </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هو أسلوب اتصالي يعتمد على نقل الرسائل من خلال سرد تجربة أو قصة إنسانية تتضمن شخصيات، مشاعر، صراع، وحل، وذلك بهدف تحقيق تفاعل عاطفي ومعرفي لدى الجمهور.وعند توظيفه في الحملات الرقمية، يصبح السرد القصصي وسيلة فعالة لتقريب الرسالة من وجدان المتلقي بدلًا من تقديمها كمعلومة مجردة أو إعلان مباشر. القصص الرقمية الفعالة تبني جسورًا من التفاعل العاطفي وتزيد قابلية المشاركة.</a:t>
            </a:r>
          </a:p>
          <a:p>
            <a:pPr algn="just" rtl="1">
              <a:lnSpc>
                <a:spcPct val="150000"/>
              </a:lnSpc>
            </a:pPr>
            <a:endParaRPr lang="en-US"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يُعد السرد القصصي من أقوى الأدوات في صناعة محتوى فيروسي، لأنه يربط الرسالة بتجربة إنسانية أو شخصية تُحرك المشاعر وتبقى في الذاكرة.</a:t>
            </a:r>
          </a:p>
          <a:p>
            <a:pPr algn="just" rtl="1">
              <a:lnSpc>
                <a:spcPct val="150000"/>
              </a:lnSpc>
            </a:pPr>
            <a:r>
              <a:rPr lang="ar-EG" sz="1600" b="1" dirty="0">
                <a:solidFill>
                  <a:schemeClr val="accent6"/>
                </a:solidFill>
                <a:latin typeface="Alexandria" pitchFamily="2" charset="-78"/>
                <a:cs typeface="Alexandria" pitchFamily="2" charset="-78"/>
              </a:rPr>
              <a:t>مثال: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Google – Year in Search </a:t>
            </a:r>
            <a:r>
              <a:rPr lang="ar-EG" sz="1600" dirty="0">
                <a:latin typeface="Alexandria" pitchFamily="2" charset="-78"/>
                <a:cs typeface="Alexandria" pitchFamily="2" charset="-78"/>
              </a:rPr>
              <a:t> تسرد أبرز لحظات العام بمقاطع مؤثرة تُلامس القضايا الإنسانية.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إعلان "</a:t>
            </a:r>
            <a:r>
              <a:rPr lang="en-US" sz="1600" dirty="0">
                <a:latin typeface="Alexandria" pitchFamily="2" charset="-78"/>
                <a:cs typeface="Alexandria" pitchFamily="2" charset="-78"/>
              </a:rPr>
              <a:t>You Can’t Stop Us" </a:t>
            </a:r>
            <a:r>
              <a:rPr lang="ar-EG" sz="1600" dirty="0">
                <a:latin typeface="Alexandria" pitchFamily="2" charset="-78"/>
                <a:cs typeface="Alexandria" pitchFamily="2" charset="-78"/>
              </a:rPr>
              <a:t>من </a:t>
            </a:r>
            <a:r>
              <a:rPr lang="en-US" sz="1600" dirty="0">
                <a:latin typeface="Alexandria" pitchFamily="2" charset="-78"/>
                <a:cs typeface="Alexandria" pitchFamily="2" charset="-78"/>
              </a:rPr>
              <a:t> Nike </a:t>
            </a:r>
            <a:r>
              <a:rPr lang="ar-EG" sz="1600" dirty="0">
                <a:latin typeface="Alexandria" pitchFamily="2" charset="-78"/>
                <a:cs typeface="Alexandria" pitchFamily="2" charset="-78"/>
              </a:rPr>
              <a:t>دمج لقطات رياضية مؤثرة بأسلوب بصري ملهم يعكس الصمود والتنوع والوحدة.</a:t>
            </a:r>
          </a:p>
          <a:p>
            <a:pPr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78670464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EBA39-45FE-E334-2681-1911DDDD15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0CC764-094E-A34E-18CE-C32F5B0E2A25}"/>
              </a:ext>
            </a:extLst>
          </p:cNvPr>
          <p:cNvSpPr/>
          <p:nvPr/>
        </p:nvSpPr>
        <p:spPr>
          <a:xfrm>
            <a:off x="2485572" y="335933"/>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34F7F0-D274-4DBE-5E94-97858B45004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16877BF-20AA-593E-3A36-0D6887717F34}"/>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A3081FD-A13D-DD8F-3758-22AFEA96667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0B6F570-CA32-3FEF-CDA3-A278179221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8F7D21B-7881-4348-D86B-E0D87D0B0862}"/>
              </a:ext>
            </a:extLst>
          </p:cNvPr>
          <p:cNvSpPr/>
          <p:nvPr/>
        </p:nvSpPr>
        <p:spPr>
          <a:xfrm>
            <a:off x="4308854" y="188813"/>
            <a:ext cx="4778709"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استخدام القصص (</a:t>
            </a:r>
            <a:r>
              <a:rPr lang="en-US" b="1" dirty="0">
                <a:solidFill>
                  <a:srgbClr val="00B0F0"/>
                </a:solidFill>
                <a:latin typeface="Alexandria" pitchFamily="2" charset="-78"/>
                <a:cs typeface="Alexandria" pitchFamily="2" charset="-78"/>
              </a:rPr>
              <a:t>(Storytelling</a:t>
            </a:r>
            <a:endParaRPr lang="ar-EG" b="1" dirty="0">
              <a:solidFill>
                <a:srgbClr val="00B0F0"/>
              </a:solidFill>
              <a:latin typeface="Alexandria" pitchFamily="2" charset="-78"/>
              <a:cs typeface="Alexandria" pitchFamily="2" charset="-78"/>
            </a:endParaRPr>
          </a:p>
          <a:p>
            <a:pPr algn="ctr" rtl="1"/>
            <a:r>
              <a:rPr lang="ar-EG" b="1" dirty="0">
                <a:solidFill>
                  <a:srgbClr val="00B0F0"/>
                </a:solidFill>
                <a:latin typeface="Alexandria" pitchFamily="2" charset="-78"/>
                <a:cs typeface="Alexandria" pitchFamily="2" charset="-78"/>
              </a:rPr>
              <a:t>في توليد الاستجابات العاطفية</a:t>
            </a:r>
          </a:p>
        </p:txBody>
      </p:sp>
      <p:sp>
        <p:nvSpPr>
          <p:cNvPr id="4" name="TextBox 3">
            <a:extLst>
              <a:ext uri="{FF2B5EF4-FFF2-40B4-BE49-F238E27FC236}">
                <a16:creationId xmlns:a16="http://schemas.microsoft.com/office/drawing/2014/main" id="{0685170B-23BC-791F-C7E5-DDE3A4B9BE3A}"/>
              </a:ext>
            </a:extLst>
          </p:cNvPr>
          <p:cNvSpPr txBox="1"/>
          <p:nvPr/>
        </p:nvSpPr>
        <p:spPr>
          <a:xfrm>
            <a:off x="643095" y="1475843"/>
            <a:ext cx="10921676" cy="4482702"/>
          </a:xfrm>
          <a:prstGeom prst="rect">
            <a:avLst/>
          </a:prstGeom>
          <a:noFill/>
        </p:spPr>
        <p:txBody>
          <a:bodyPr wrap="square" rtlCol="1">
            <a:spAutoFit/>
          </a:bodyPr>
          <a:lstStyle/>
          <a:p>
            <a:pPr algn="just" rtl="1">
              <a:lnSpc>
                <a:spcPct val="150000"/>
              </a:lnSpc>
            </a:pPr>
            <a:r>
              <a:rPr lang="ar-EG" sz="1600" b="1" dirty="0">
                <a:solidFill>
                  <a:schemeClr val="accent2"/>
                </a:solidFill>
                <a:latin typeface="Alexandria" pitchFamily="2" charset="-78"/>
                <a:cs typeface="Alexandria" pitchFamily="2" charset="-78"/>
              </a:rPr>
              <a:t>ثانيًا: كيف تثير القصة الاستجابة العاطفية؟</a:t>
            </a:r>
          </a:p>
          <a:p>
            <a:pPr algn="just" rtl="1">
              <a:lnSpc>
                <a:spcPct val="150000"/>
              </a:lnSpc>
            </a:pPr>
            <a:r>
              <a:rPr lang="ar-EG" sz="1600" b="1" dirty="0">
                <a:solidFill>
                  <a:srgbClr val="00B0F0"/>
                </a:solidFill>
                <a:latin typeface="Alexandria" pitchFamily="2" charset="-78"/>
                <a:cs typeface="Alexandria" pitchFamily="2" charset="-78"/>
              </a:rPr>
              <a:t>الشخصنة </a:t>
            </a:r>
            <a:r>
              <a:rPr lang="en-US" sz="1600" b="1" dirty="0">
                <a:solidFill>
                  <a:srgbClr val="00B0F0"/>
                </a:solidFill>
                <a:latin typeface="Alexandria" pitchFamily="2" charset="-78"/>
                <a:cs typeface="Alexandria" pitchFamily="2" charset="-78"/>
              </a:rPr>
              <a:t>:(Personalization): </a:t>
            </a:r>
            <a:r>
              <a:rPr lang="ar-EG" sz="1600" b="1" dirty="0">
                <a:solidFill>
                  <a:srgbClr val="00B0F0"/>
                </a:solidFill>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عندما يرى الجمهور نفسه أو معاناته في شخصية القصة، تنشأ استجابة وجدانية (تعاطف، حزن، أمل).</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تصعيد التوتر </a:t>
            </a:r>
            <a:r>
              <a:rPr lang="en-US" sz="1600" b="1" dirty="0">
                <a:solidFill>
                  <a:srgbClr val="00B0F0"/>
                </a:solidFill>
                <a:latin typeface="Alexandria" pitchFamily="2" charset="-78"/>
                <a:cs typeface="Alexandria" pitchFamily="2" charset="-78"/>
              </a:rPr>
              <a:t>:(Conflict) </a:t>
            </a:r>
            <a:endParaRPr lang="ar-EG" sz="1600" b="1" dirty="0">
              <a:solidFill>
                <a:srgbClr val="00B0F0"/>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وجود صراع داخل القصة (اجتماعي، نفسي، صحي...) يزيد الانخراط العاطفي.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الانفراج أو الأمل</a:t>
            </a:r>
            <a:r>
              <a:rPr lang="en-US" sz="1600" b="1" dirty="0">
                <a:solidFill>
                  <a:srgbClr val="00B0F0"/>
                </a:solidFill>
                <a:latin typeface="Alexandria" pitchFamily="2" charset="-78"/>
                <a:cs typeface="Alexandria" pitchFamily="2" charset="-78"/>
              </a:rPr>
              <a:t>Resolution) </a:t>
            </a:r>
            <a:r>
              <a:rPr lang="ar-EG" sz="1600" b="1" dirty="0">
                <a:solidFill>
                  <a:srgbClr val="00B0F0"/>
                </a:solidFill>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نهاية إيجابية أو مؤثرة تحفّز المشاركة، خاصة إذا كانت تتضمّن دعوة لاتخاذ إجراء.</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البُعد الإنساني: </a:t>
            </a:r>
          </a:p>
          <a:p>
            <a:pPr algn="just" rtl="1">
              <a:lnSpc>
                <a:spcPct val="150000"/>
              </a:lnSpc>
            </a:pPr>
            <a:r>
              <a:rPr lang="ar-EG" sz="1600" dirty="0">
                <a:latin typeface="Alexandria" pitchFamily="2" charset="-78"/>
                <a:cs typeface="Alexandria" pitchFamily="2" charset="-78"/>
              </a:rPr>
              <a:t>القصص تتعامل مع معانٍ إنسانية عامة (العدالة، الفقد، النجاح، التضحية)، ما يعزز انتشارها العابر للثقافات.</a:t>
            </a:r>
          </a:p>
        </p:txBody>
      </p:sp>
    </p:spTree>
    <p:extLst>
      <p:ext uri="{BB962C8B-B14F-4D97-AF65-F5344CB8AC3E}">
        <p14:creationId xmlns:p14="http://schemas.microsoft.com/office/powerpoint/2010/main" val="96890068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6E57-1949-B0C6-2682-01C6907231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FF86B1-9FC5-8947-564D-9CA2EA1E662F}"/>
              </a:ext>
            </a:extLst>
          </p:cNvPr>
          <p:cNvSpPr/>
          <p:nvPr/>
        </p:nvSpPr>
        <p:spPr>
          <a:xfrm>
            <a:off x="2485572" y="335933"/>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EF36C9-8264-50C0-35B3-7294976C83B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FDC2413-2B7B-5523-0B18-A06D8062B3EF}"/>
              </a:ext>
            </a:extLst>
          </p:cNvPr>
          <p:cNvSpPr/>
          <p:nvPr/>
        </p:nvSpPr>
        <p:spPr>
          <a:xfrm>
            <a:off x="180431" y="1058088"/>
            <a:ext cx="11720167" cy="54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FCF62D1-B320-F749-B7DC-C3A777781F0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EED1C8A-0BDA-ED00-1561-C6578163C2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FE89A56-6917-E795-FF70-CC03A9CD03BD}"/>
              </a:ext>
            </a:extLst>
          </p:cNvPr>
          <p:cNvSpPr/>
          <p:nvPr/>
        </p:nvSpPr>
        <p:spPr>
          <a:xfrm>
            <a:off x="2485572" y="238164"/>
            <a:ext cx="8770775"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 أمثلة واقعية لحملات استخدمت السرد القصصي</a:t>
            </a:r>
            <a:endParaRPr lang="ar-EG" sz="16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97C0ACD-6AE2-15BF-9B38-A28612FB8B81}"/>
              </a:ext>
            </a:extLst>
          </p:cNvPr>
          <p:cNvSpPr txBox="1"/>
          <p:nvPr/>
        </p:nvSpPr>
        <p:spPr>
          <a:xfrm>
            <a:off x="69460" y="1004065"/>
            <a:ext cx="11720167" cy="5590698"/>
          </a:xfrm>
          <a:prstGeom prst="rect">
            <a:avLst/>
          </a:prstGeom>
          <a:noFill/>
        </p:spPr>
        <p:txBody>
          <a:bodyPr wrap="square" rtlCol="1">
            <a:spAutoFit/>
          </a:bodyPr>
          <a:lstStyle/>
          <a:p>
            <a:pPr marL="342900" indent="-342900" algn="just" rtl="1">
              <a:lnSpc>
                <a:spcPct val="150000"/>
              </a:lnSpc>
              <a:buAutoNum type="arabicPeriod"/>
            </a:pPr>
            <a:r>
              <a:rPr lang="ar-EG" sz="1600" b="1" dirty="0">
                <a:solidFill>
                  <a:schemeClr val="accent2"/>
                </a:solidFill>
                <a:latin typeface="Alexandria" pitchFamily="2" charset="-78"/>
                <a:cs typeface="Alexandria" pitchFamily="2" charset="-78"/>
              </a:rPr>
              <a:t>حملة </a:t>
            </a:r>
            <a:r>
              <a:rPr lang="en-US" sz="1600" b="1" dirty="0">
                <a:solidFill>
                  <a:schemeClr val="accent2"/>
                </a:solidFill>
                <a:latin typeface="Alexandria" pitchFamily="2" charset="-78"/>
                <a:cs typeface="Alexandria" pitchFamily="2" charset="-78"/>
              </a:rPr>
              <a:t>Google – “Year in Search”</a:t>
            </a:r>
            <a:endParaRPr lang="ar-EG" sz="1600" b="1" dirty="0">
              <a:solidFill>
                <a:schemeClr val="accent2"/>
              </a:solidFill>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تعرض قصصًا حقيقية ولحظات إنسانية من كل عام (أزمات، نجاحات، بطولات فردية).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تُروى بأسلوب بصري عاطفي، وموسيقى مؤثرة، دون تعليق مباشر.</a:t>
            </a: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النتيجة: </a:t>
            </a:r>
            <a:r>
              <a:rPr lang="ar-EG" sz="1600" dirty="0">
                <a:latin typeface="Alexandria" pitchFamily="2" charset="-78"/>
                <a:cs typeface="Alexandria" pitchFamily="2" charset="-78"/>
              </a:rPr>
              <a:t>ملايين المشاهدات، ومشاركة عالية، وبناء صورة إنسانية للعلامة التجارية.</a:t>
            </a:r>
          </a:p>
          <a:p>
            <a:pPr algn="ctr">
              <a:lnSpc>
                <a:spcPct val="150000"/>
              </a:lnSpc>
            </a:pPr>
            <a:r>
              <a:rPr lang="en-US" sz="1600" u="sng" dirty="0">
                <a:latin typeface="Alexandria" pitchFamily="2" charset="-78"/>
                <a:cs typeface="Alexandria" pitchFamily="2" charset="-78"/>
                <a:hlinkClick r:id="rId3"/>
              </a:rPr>
              <a:t>https://youtu.be/61JHONRXhjs?si=IGBXqRJwT1CBPkPV</a:t>
            </a:r>
            <a:endParaRPr lang="en-US" sz="1600" u="sng" dirty="0">
              <a:latin typeface="Alexandria" pitchFamily="2" charset="-78"/>
              <a:cs typeface="Alexandria" pitchFamily="2" charset="-78"/>
            </a:endParaRPr>
          </a:p>
          <a:p>
            <a:pPr algn="just" rtl="1">
              <a:lnSpc>
                <a:spcPct val="150000"/>
              </a:lnSpc>
            </a:pPr>
            <a:r>
              <a:rPr lang="ar-EG" sz="1600" b="1" dirty="0">
                <a:solidFill>
                  <a:schemeClr val="accent2"/>
                </a:solidFill>
                <a:latin typeface="Alexandria" pitchFamily="2" charset="-78"/>
                <a:cs typeface="Alexandria" pitchFamily="2" charset="-78"/>
              </a:rPr>
              <a:t> 2. حملة </a:t>
            </a:r>
            <a:r>
              <a:rPr lang="en-US" sz="1600" b="1" dirty="0">
                <a:solidFill>
                  <a:schemeClr val="accent2"/>
                </a:solidFill>
                <a:latin typeface="Alexandria" pitchFamily="2" charset="-78"/>
                <a:cs typeface="Alexandria" pitchFamily="2" charset="-78"/>
              </a:rPr>
              <a:t>Dove – Real Beauty Sketches</a:t>
            </a:r>
            <a:r>
              <a:rPr lang="ar-EG" sz="1600" b="1" dirty="0">
                <a:solidFill>
                  <a:schemeClr val="accent2"/>
                </a:solidFill>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استخدمت القصة لمقارنة كيف تصف النساء أنفسهن مقابل كيف يصفهن الآخرون.</a:t>
            </a:r>
          </a:p>
          <a:p>
            <a:pPr algn="just" rtl="1">
              <a:lnSpc>
                <a:spcPct val="150000"/>
              </a:lnSpc>
            </a:pPr>
            <a:r>
              <a:rPr lang="ar-EG" sz="1600" dirty="0">
                <a:latin typeface="Alexandria" pitchFamily="2" charset="-78"/>
                <a:cs typeface="Alexandria" pitchFamily="2" charset="-78"/>
              </a:rPr>
              <a:t>تم عرض القصة عبر مقابلات حقيقية ورسومات وجوه، مما أثار مشاعر قوية من التعاطف والتقدير الذاتي.</a:t>
            </a:r>
          </a:p>
          <a:p>
            <a:pPr algn="just" rtl="1">
              <a:lnSpc>
                <a:spcPct val="150000"/>
              </a:lnSpc>
            </a:pPr>
            <a:r>
              <a:rPr lang="ar-EG" sz="1600" b="1" dirty="0">
                <a:latin typeface="Alexandria" pitchFamily="2" charset="-78"/>
                <a:cs typeface="Alexandria" pitchFamily="2" charset="-78"/>
              </a:rPr>
              <a:t>النتيجة: </a:t>
            </a:r>
            <a:r>
              <a:rPr lang="ar-EG" sz="1600" dirty="0">
                <a:latin typeface="Alexandria" pitchFamily="2" charset="-78"/>
                <a:cs typeface="Alexandria" pitchFamily="2" charset="-78"/>
              </a:rPr>
              <a:t>واحدة من أكثر الحملات الرقمية تأثيرًا عاطفيًا وانتشارًا في العقد الماضي.</a:t>
            </a:r>
          </a:p>
          <a:p>
            <a:pPr algn="ctr">
              <a:lnSpc>
                <a:spcPct val="150000"/>
              </a:lnSpc>
            </a:pPr>
            <a:r>
              <a:rPr lang="en-US" sz="1600" dirty="0">
                <a:latin typeface="Alexandria" pitchFamily="2" charset="-78"/>
                <a:cs typeface="Alexandria" pitchFamily="2" charset="-78"/>
                <a:hlinkClick r:id="rId4"/>
              </a:rPr>
              <a:t>https://youtu.be/rrHoDJinMQI?si=AUb2LgzKvAAQDCaO</a:t>
            </a:r>
            <a:endParaRPr lang="ar-EG" sz="1600" dirty="0">
              <a:latin typeface="Alexandria" pitchFamily="2" charset="-78"/>
              <a:cs typeface="Alexandria" pitchFamily="2" charset="-78"/>
            </a:endParaRPr>
          </a:p>
          <a:p>
            <a:pPr algn="just" rtl="1">
              <a:lnSpc>
                <a:spcPct val="150000"/>
              </a:lnSpc>
            </a:pPr>
            <a:r>
              <a:rPr lang="ar-EG" sz="1600" b="1" dirty="0">
                <a:solidFill>
                  <a:schemeClr val="accent2"/>
                </a:solidFill>
                <a:latin typeface="Alexandria" pitchFamily="2" charset="-78"/>
                <a:cs typeface="Alexandria" pitchFamily="2" charset="-78"/>
              </a:rPr>
              <a:t>. 3 حملة </a:t>
            </a:r>
            <a:r>
              <a:rPr lang="en-US" sz="1600" b="1" dirty="0">
                <a:solidFill>
                  <a:schemeClr val="accent2"/>
                </a:solidFill>
                <a:latin typeface="Alexandria" pitchFamily="2" charset="-78"/>
                <a:cs typeface="Alexandria" pitchFamily="2" charset="-78"/>
              </a:rPr>
              <a:t>UNICEF – "For Every Child"</a:t>
            </a:r>
            <a:endParaRPr lang="ar-EG" sz="1600" b="1" dirty="0">
              <a:solidFill>
                <a:schemeClr val="accent2"/>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تسرد القصص الحقيقية لأطفال في مناطق نزاع، بأسلوب عاطفي، </a:t>
            </a:r>
          </a:p>
          <a:p>
            <a:pPr algn="just" rtl="1">
              <a:lnSpc>
                <a:spcPct val="150000"/>
              </a:lnSpc>
            </a:pPr>
            <a:r>
              <a:rPr lang="ar-EG" sz="1600" dirty="0">
                <a:latin typeface="Alexandria" pitchFamily="2" charset="-78"/>
                <a:cs typeface="Alexandria" pitchFamily="2" charset="-78"/>
              </a:rPr>
              <a:t>يركّز على الاحتياجات الأساسية والحق في الحياة.</a:t>
            </a:r>
          </a:p>
          <a:p>
            <a:pPr algn="ctr">
              <a:lnSpc>
                <a:spcPct val="150000"/>
              </a:lnSpc>
            </a:pPr>
            <a:r>
              <a:rPr lang="ar-EG" sz="1600" dirty="0">
                <a:latin typeface="Alexandria" pitchFamily="2" charset="-78"/>
                <a:cs typeface="Alexandria" pitchFamily="2" charset="-78"/>
              </a:rPr>
              <a:t>تُستخدم الصور، الموسيقى، والمقاطع الوثائقية لإثارة التفاعل والدعوة للتبرع. </a:t>
            </a:r>
            <a:r>
              <a:rPr lang="en-US" sz="1600" dirty="0">
                <a:latin typeface="Alexandria" pitchFamily="2" charset="-78"/>
                <a:cs typeface="Alexandria" pitchFamily="2" charset="-78"/>
                <a:hlinkClick r:id="rId5"/>
              </a:rPr>
              <a:t>https://youtu.be/E1xkXZs0cAQ?si=Ij3POQTtn8Exo4UK</a:t>
            </a: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42503108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استراتيجيات  الحملات الرقمية</a:t>
            </a:r>
          </a:p>
        </p:txBody>
      </p:sp>
      <p:sp>
        <p:nvSpPr>
          <p:cNvPr id="6" name="TextBox 5">
            <a:extLst>
              <a:ext uri="{FF2B5EF4-FFF2-40B4-BE49-F238E27FC236}">
                <a16:creationId xmlns:a16="http://schemas.microsoft.com/office/drawing/2014/main" id="{60F23172-96C9-3786-2109-85ADB2BA8BF0}"/>
              </a:ext>
            </a:extLst>
          </p:cNvPr>
          <p:cNvSpPr txBox="1"/>
          <p:nvPr/>
        </p:nvSpPr>
        <p:spPr>
          <a:xfrm>
            <a:off x="542611" y="1485455"/>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التسويق بالمحتوى:</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تقوم على إنشاء محتوى جذاب وهادف يضيف قيمة للجمهور بدلًا من الاكتفاء بالإعلانات المباشرة. المحتوى قد يكون مكتوبًا (مقالات، تدوينات)، مرئيًا (فيديوهات، إنفوجرافيك)، أو تفاعليًا (استطلاعات، مسابقات).</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بناء الثقة وتقديم محتوى مفيد يعزز العلاقة مع الجمهور.</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شركة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Red Bull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تنتج مقاطع فيديو مثيرة للرياضات الخطرة تعكس نمط حياة جمهورها.</a:t>
            </a:r>
          </a:p>
        </p:txBody>
      </p:sp>
      <p:sp>
        <p:nvSpPr>
          <p:cNvPr id="7" name="TextBox 6">
            <a:extLst>
              <a:ext uri="{FF2B5EF4-FFF2-40B4-BE49-F238E27FC236}">
                <a16:creationId xmlns:a16="http://schemas.microsoft.com/office/drawing/2014/main" id="{03C95FD4-9FD2-5B5A-D1FC-F73233E2826D}"/>
              </a:ext>
            </a:extLst>
          </p:cNvPr>
          <p:cNvSpPr txBox="1"/>
          <p:nvPr/>
        </p:nvSpPr>
        <p:spPr>
          <a:xfrm>
            <a:off x="598461" y="3776646"/>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الإعلان المدفوع:</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تركز على استخدام المنصات الإعلانية مثل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Google Ads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و</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Meta Ads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لاستهداف الجمهور بشكل دقيق بناءً على معايير مثل العمر، الموقع، الاهتمامات، وسلوكيات التصفح.</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الوصول السريع للجمهور وتحقيق النقرات أو المبيعات باستخدام أدوات الإعلانات الممولة.</a:t>
            </a:r>
          </a:p>
          <a:p>
            <a:pPr algn="just" rtl="1">
              <a:lnSpc>
                <a:spcPct val="150000"/>
              </a:lnSpc>
            </a:pPr>
            <a:r>
              <a:rPr lang="ar-EG" sz="1600" b="1" dirty="0">
                <a:solidFill>
                  <a:schemeClr val="accent2"/>
                </a:solidFill>
                <a:latin typeface="Alexandria" pitchFamily="2" charset="-78"/>
                <a:cs typeface="Alexandria" pitchFamily="2" charset="-78"/>
              </a:rPr>
              <a:t>المثال: </a:t>
            </a:r>
            <a:r>
              <a:rPr lang="en-US" sz="1600" b="1" dirty="0">
                <a:solidFill>
                  <a:schemeClr val="accent2"/>
                </a:solidFill>
                <a:latin typeface="Alexandria" pitchFamily="2" charset="-78"/>
                <a:cs typeface="Alexandria" pitchFamily="2" charset="-78"/>
              </a:rPr>
              <a:t> </a:t>
            </a:r>
            <a:r>
              <a:rPr lang="en-US" sz="1600" dirty="0">
                <a:solidFill>
                  <a:schemeClr val="tx1">
                    <a:lumMod val="95000"/>
                    <a:lumOff val="5000"/>
                  </a:schemeClr>
                </a:solidFill>
                <a:latin typeface="Alexandria" pitchFamily="2" charset="-78"/>
                <a:cs typeface="Alexandria" pitchFamily="2" charset="-78"/>
              </a:rPr>
              <a:t>Nike </a:t>
            </a:r>
            <a:r>
              <a:rPr lang="ar-EG" sz="1600" dirty="0">
                <a:solidFill>
                  <a:schemeClr val="tx1">
                    <a:lumMod val="95000"/>
                    <a:lumOff val="5000"/>
                  </a:schemeClr>
                </a:solidFill>
                <a:latin typeface="Alexandria" pitchFamily="2" charset="-78"/>
                <a:cs typeface="Alexandria" pitchFamily="2" charset="-78"/>
              </a:rPr>
              <a:t>تروّج لمنتجاتها الجديدة عبر إعلانات ممولة على إنستغرام وفيسبوك.</a:t>
            </a:r>
            <a:endParaRPr lang="en-US" sz="1600" dirty="0">
              <a:solidFill>
                <a:schemeClr val="tx1">
                  <a:lumMod val="95000"/>
                  <a:lumOff val="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8727826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8842C-60B1-03DE-3E04-2E7E345CBF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AE9D8C-8C45-A776-33AC-AD0BB1FC9138}"/>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FBC016-0713-7919-022C-50DFFACA00F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A09561-31E0-A034-7AAE-34E1C9F1E2D6}"/>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066FAFF-E419-8285-1514-A98F85A854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00D380C-EDAB-8402-5BD7-F635D81E4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C8D9965-6223-8201-A9C9-AA4E2DDA9152}"/>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استراتيجيات  الحملات الرقمية</a:t>
            </a:r>
          </a:p>
        </p:txBody>
      </p:sp>
      <p:sp>
        <p:nvSpPr>
          <p:cNvPr id="6" name="TextBox 5">
            <a:extLst>
              <a:ext uri="{FF2B5EF4-FFF2-40B4-BE49-F238E27FC236}">
                <a16:creationId xmlns:a16="http://schemas.microsoft.com/office/drawing/2014/main" id="{0D5B5B8A-A3DE-2EB8-029F-0CD82A07B6C5}"/>
              </a:ext>
            </a:extLst>
          </p:cNvPr>
          <p:cNvSpPr txBox="1"/>
          <p:nvPr/>
        </p:nvSpPr>
        <p:spPr>
          <a:xfrm>
            <a:off x="542611" y="1485455"/>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التسويق عبر المؤثرين:</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تتمثل في التعاون مع شخصيات رقمية لها متابعون مؤثرون على منصات مثل إنستغرام، يوتيوب، وتيك توك لنشر الرسائل التسويقية أو التوعوية.</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الاستفادة من علاقة الثقة بين المؤثرين وجمهورهم للترويج للمنتجات أو الأفكار.</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Dove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استخدمت مؤثرات حقيقيات في حملة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Real Beauty"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لتعزيز قيم التقبل الذاتي.</a:t>
            </a:r>
          </a:p>
        </p:txBody>
      </p:sp>
      <p:sp>
        <p:nvSpPr>
          <p:cNvPr id="7" name="TextBox 6">
            <a:extLst>
              <a:ext uri="{FF2B5EF4-FFF2-40B4-BE49-F238E27FC236}">
                <a16:creationId xmlns:a16="http://schemas.microsoft.com/office/drawing/2014/main" id="{74BE8804-3DA5-B13D-9B6B-E70A49C23492}"/>
              </a:ext>
            </a:extLst>
          </p:cNvPr>
          <p:cNvSpPr txBox="1"/>
          <p:nvPr/>
        </p:nvSpPr>
        <p:spPr>
          <a:xfrm>
            <a:off x="598461" y="3776646"/>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تحسين محركات البحث:</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تهدف إلى جعل المحتوى الرقمي مرئيًا في النتائج الأولى لمحركات البحث من خلال تحسين الكلمات المفتاحية، جودة المحتوى، والروابط الخلفية.</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زيادة الظهور العضوي للمحتوى عبر محركات البحث دون تكلفة إعلانية مباشرة.</a:t>
            </a:r>
          </a:p>
          <a:p>
            <a:pPr algn="just" rtl="1">
              <a:lnSpc>
                <a:spcPct val="150000"/>
              </a:lnSpc>
            </a:pPr>
            <a:r>
              <a:rPr lang="ar-EG" sz="1600" b="1" dirty="0">
                <a:solidFill>
                  <a:schemeClr val="accent2"/>
                </a:solidFill>
                <a:latin typeface="Alexandria" pitchFamily="2" charset="-78"/>
                <a:cs typeface="Alexandria" pitchFamily="2" charset="-78"/>
              </a:rPr>
              <a:t>المثال:  </a:t>
            </a:r>
            <a:r>
              <a:rPr lang="en-US" sz="1600" dirty="0">
                <a:latin typeface="Alexandria" pitchFamily="2" charset="-78"/>
                <a:cs typeface="Alexandria" pitchFamily="2" charset="-78"/>
              </a:rPr>
              <a:t>HubSpot </a:t>
            </a:r>
            <a:r>
              <a:rPr lang="ar-EG" sz="1600" dirty="0">
                <a:latin typeface="Alexandria" pitchFamily="2" charset="-78"/>
                <a:cs typeface="Alexandria" pitchFamily="2" charset="-78"/>
              </a:rPr>
              <a:t> تنشر مقالات متوافقة مع معايير </a:t>
            </a:r>
            <a:r>
              <a:rPr lang="en-US" sz="1600" dirty="0">
                <a:latin typeface="Alexandria" pitchFamily="2" charset="-78"/>
                <a:cs typeface="Alexandria" pitchFamily="2" charset="-78"/>
              </a:rPr>
              <a:t> SEO </a:t>
            </a:r>
            <a:r>
              <a:rPr lang="ar-EG" sz="1600" dirty="0">
                <a:latin typeface="Alexandria" pitchFamily="2" charset="-78"/>
                <a:cs typeface="Alexandria" pitchFamily="2" charset="-78"/>
              </a:rPr>
              <a:t>تظهر في الصفحات الأولى من </a:t>
            </a:r>
            <a:r>
              <a:rPr lang="en-US" sz="1600" dirty="0">
                <a:latin typeface="Alexandria" pitchFamily="2" charset="-78"/>
                <a:cs typeface="Alexandria" pitchFamily="2" charset="-78"/>
              </a:rPr>
              <a:t>Google.</a:t>
            </a:r>
          </a:p>
        </p:txBody>
      </p:sp>
    </p:spTree>
    <p:extLst>
      <p:ext uri="{BB962C8B-B14F-4D97-AF65-F5344CB8AC3E}">
        <p14:creationId xmlns:p14="http://schemas.microsoft.com/office/powerpoint/2010/main" val="257006019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F6821-7B61-1FED-3D22-54C349891C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A3AB40-5B6D-1B18-2941-69DE38855811}"/>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2B383FC-38A6-6524-F556-3A0D34575DF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CC7B1F-BB19-429D-283E-9038FE93554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0E5CEB1-48D0-BA29-F8F6-A25AC217774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3845458-D9A0-725C-C932-6FEE73490A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FA9D24F-7B0C-885C-9058-0837CB2ECAF4}"/>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استراتيجيات  الحملات الرقمية</a:t>
            </a:r>
          </a:p>
        </p:txBody>
      </p:sp>
      <p:sp>
        <p:nvSpPr>
          <p:cNvPr id="6" name="TextBox 5">
            <a:extLst>
              <a:ext uri="{FF2B5EF4-FFF2-40B4-BE49-F238E27FC236}">
                <a16:creationId xmlns:a16="http://schemas.microsoft.com/office/drawing/2014/main" id="{6E1C3000-6A5F-2492-5F64-101FDFA101A0}"/>
              </a:ext>
            </a:extLst>
          </p:cNvPr>
          <p:cNvSpPr txBox="1"/>
          <p:nvPr/>
        </p:nvSpPr>
        <p:spPr>
          <a:xfrm>
            <a:off x="542611" y="1485455"/>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التسويق عبر البريد الإلكتروني</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تقوم على إرسال رسائل مخصصة إلى الجمهور المستهدف عبر البريد الإلكتروني، تتضمن محتوى ترويجيًا، توعويًا، أو دعوات لاتخاذ إجراء معين (مثل التسجيل أو الشراء).</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تعزيز الولاء والتفاعل من خلال رسائل مخصصة للجمهور.</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en-US"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 </a:t>
            </a:r>
            <a:r>
              <a:rPr kumimoji="0" lang="en-US"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Amazon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ترسل توصيات منتجات بناءً على سلوك المستخدمين السابق.</a:t>
            </a:r>
          </a:p>
        </p:txBody>
      </p:sp>
      <p:sp>
        <p:nvSpPr>
          <p:cNvPr id="7" name="TextBox 6">
            <a:extLst>
              <a:ext uri="{FF2B5EF4-FFF2-40B4-BE49-F238E27FC236}">
                <a16:creationId xmlns:a16="http://schemas.microsoft.com/office/drawing/2014/main" id="{F686EC55-9A3C-AB62-2745-5C799E0272B5}"/>
              </a:ext>
            </a:extLst>
          </p:cNvPr>
          <p:cNvSpPr txBox="1"/>
          <p:nvPr/>
        </p:nvSpPr>
        <p:spPr>
          <a:xfrm>
            <a:off x="598461" y="3776646"/>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إعادة الاستهداف:</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تُستخدم لاستهداف الأشخاص الذين تفاعلوا سابقًا مع محتوى الحملة أو زاروا الموقع الإلكتروني، من خلال عرض إعلانات تذكيرية لتحفيزهم على العودة واتخاذ القرار.</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استعادة الزوار الذين غادروا دون اتخاذ إجراء وتحفيزهم على العودة.</a:t>
            </a:r>
          </a:p>
          <a:p>
            <a:pPr algn="just" rtl="1">
              <a:lnSpc>
                <a:spcPct val="150000"/>
              </a:lnSpc>
            </a:pPr>
            <a:r>
              <a:rPr lang="ar-EG" sz="1600" b="1" dirty="0">
                <a:solidFill>
                  <a:schemeClr val="accent2"/>
                </a:solidFill>
                <a:latin typeface="Alexandria" pitchFamily="2" charset="-78"/>
                <a:cs typeface="Alexandria" pitchFamily="2" charset="-78"/>
              </a:rPr>
              <a:t>المثال:   </a:t>
            </a:r>
            <a:r>
              <a:rPr lang="ar-EG" sz="1600" dirty="0">
                <a:latin typeface="Alexandria" pitchFamily="2" charset="-78"/>
                <a:cs typeface="Alexandria" pitchFamily="2" charset="-78"/>
              </a:rPr>
              <a:t>إعلان يظهر على فيسبوك لمستخدم تصفح منتجًا في متجر إلكتروني ولم يُكمل الشراء.</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857369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4667D-484C-D548-D7AF-FA3F9C9D25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8D60A-0874-630C-B78B-240B69F940FF}"/>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8FA715A-1C1F-AC04-ADB0-7C6D2A574DF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C3EAFD-4CC7-731B-3D86-E98E30DD1C5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56851F7-FF0A-8126-EDB0-F3D58F9FEB3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13407E1-6ACA-4799-AEBF-CF00463DEC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3CFF6D4-3110-AD68-B2CB-3D412E7A1903}"/>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استراتيجيات  الحملات الرقمية</a:t>
            </a:r>
          </a:p>
        </p:txBody>
      </p:sp>
      <p:sp>
        <p:nvSpPr>
          <p:cNvPr id="6" name="TextBox 5">
            <a:extLst>
              <a:ext uri="{FF2B5EF4-FFF2-40B4-BE49-F238E27FC236}">
                <a16:creationId xmlns:a16="http://schemas.microsoft.com/office/drawing/2014/main" id="{F7294436-5907-34A3-DADE-64F1AC935C0C}"/>
              </a:ext>
            </a:extLst>
          </p:cNvPr>
          <p:cNvSpPr txBox="1"/>
          <p:nvPr/>
        </p:nvSpPr>
        <p:spPr>
          <a:xfrm>
            <a:off x="542611" y="1485455"/>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استخدام الوسوم والتحديات</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تقوم على إطلاق وسوم جذابة أو تحديات تفاعلية تدعو المستخدمين للمشاركة، وتُستخدم غالبًا في الحملات المجتمعية أو الشبابية.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تعزيز الانتشار الفيروسي وتحفيز المشاركة الجماهيرية.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حملة #</a:t>
            </a:r>
            <a:r>
              <a:rPr kumimoji="0" lang="en-US" sz="1600" i="0" u="none" strike="noStrike" kern="1200" cap="none" spc="0" normalizeH="0" baseline="0" noProof="0" dirty="0" err="1">
                <a:ln>
                  <a:noFill/>
                </a:ln>
                <a:effectLst/>
                <a:uLnTx/>
                <a:uFillTx/>
                <a:latin typeface="Alexandria" pitchFamily="2" charset="-78"/>
                <a:ea typeface="+mn-ea"/>
                <a:cs typeface="Alexandria" pitchFamily="2" charset="-78"/>
              </a:rPr>
              <a:t>IceBucketChallenge</a:t>
            </a:r>
            <a:r>
              <a:rPr kumimoji="0" lang="en-US"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التي شجعت الملايين على المشاركة ونشر الفيديوهات لدعم مرضى </a:t>
            </a:r>
            <a:r>
              <a:rPr kumimoji="0" lang="en-US" sz="1600" i="0" u="none" strike="noStrike" kern="1200" cap="none" spc="0" normalizeH="0" baseline="0" noProof="0" dirty="0">
                <a:ln>
                  <a:noFill/>
                </a:ln>
                <a:effectLst/>
                <a:uLnTx/>
                <a:uFillTx/>
                <a:latin typeface="Alexandria" pitchFamily="2" charset="-78"/>
                <a:ea typeface="+mn-ea"/>
                <a:cs typeface="Alexandria" pitchFamily="2" charset="-78"/>
              </a:rPr>
              <a:t>ALS.</a:t>
            </a: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FBDA0461-B2DC-8819-F331-C0BA44616114}"/>
              </a:ext>
            </a:extLst>
          </p:cNvPr>
          <p:cNvSpPr txBox="1"/>
          <p:nvPr/>
        </p:nvSpPr>
        <p:spPr>
          <a:xfrm>
            <a:off x="598461" y="3776646"/>
            <a:ext cx="11162766" cy="194354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سرد القصص الرقمية:</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تعتمد على عرض القصة بطريقة إنسانية مؤثرة ومتصلة بتجارب الجمهور، باستخدام عناصر مثل الشخصية، الحبكة، التحدي، والحل.</a:t>
            </a:r>
          </a:p>
          <a:p>
            <a:pPr algn="just" rtl="1">
              <a:lnSpc>
                <a:spcPct val="150000"/>
              </a:lnSpc>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الهدف: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إثارة العاطفة وتعزيز التفاعل والرسوخ في الذاكرة.</a:t>
            </a:r>
          </a:p>
          <a:p>
            <a:pPr algn="just" rtl="1">
              <a:lnSpc>
                <a:spcPct val="150000"/>
              </a:lnSpc>
            </a:pPr>
            <a:r>
              <a:rPr lang="ar-EG" sz="1600" b="1" dirty="0">
                <a:solidFill>
                  <a:schemeClr val="accent2"/>
                </a:solidFill>
                <a:latin typeface="Alexandria" pitchFamily="2" charset="-78"/>
                <a:cs typeface="Alexandria" pitchFamily="2" charset="-78"/>
              </a:rPr>
              <a:t>المثال:  </a:t>
            </a:r>
            <a:r>
              <a:rPr lang="ar-EG" sz="1600" dirty="0">
                <a:solidFill>
                  <a:schemeClr val="tx1">
                    <a:lumMod val="95000"/>
                    <a:lumOff val="5000"/>
                  </a:schemeClr>
                </a:solidFill>
                <a:latin typeface="Alexandria" pitchFamily="2" charset="-78"/>
                <a:cs typeface="Alexandria" pitchFamily="2" charset="-78"/>
              </a:rPr>
              <a:t>حملة </a:t>
            </a:r>
            <a:r>
              <a:rPr lang="en-US" sz="1600" dirty="0">
                <a:solidFill>
                  <a:schemeClr val="tx1">
                    <a:lumMod val="95000"/>
                    <a:lumOff val="5000"/>
                  </a:schemeClr>
                </a:solidFill>
                <a:latin typeface="Alexandria" pitchFamily="2" charset="-78"/>
                <a:cs typeface="Alexandria" pitchFamily="2" charset="-78"/>
              </a:rPr>
              <a:t>Google - Year in Search </a:t>
            </a:r>
            <a:r>
              <a:rPr lang="ar-EG" sz="1600" dirty="0">
                <a:solidFill>
                  <a:schemeClr val="tx1">
                    <a:lumMod val="95000"/>
                    <a:lumOff val="5000"/>
                  </a:schemeClr>
                </a:solidFill>
                <a:latin typeface="Alexandria" pitchFamily="2" charset="-78"/>
                <a:cs typeface="Alexandria" pitchFamily="2" charset="-78"/>
              </a:rPr>
              <a:t>تسرد أبرز أحداث العام بمقاطع مؤثرة.</a:t>
            </a:r>
            <a:endParaRPr lang="en-US" sz="1600" dirty="0">
              <a:solidFill>
                <a:schemeClr val="tx1">
                  <a:lumMod val="95000"/>
                  <a:lumOff val="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36757052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4D3B9-DD94-0D3B-0227-6E45BB3260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939412-FED1-1959-0264-72D2142457B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28F980-246E-B4C0-055C-0241A5E7BE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03E6943-B68A-CDBD-1C6D-757BE4D9046E}"/>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94DC261-958B-9D4C-EE7F-0132919AE71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5032207-D33F-C0AF-DA8F-AF2A453E1F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4F998C1-3476-C669-F9E6-17EEDD03BB2C}"/>
              </a:ext>
            </a:extLst>
          </p:cNvPr>
          <p:cNvSpPr/>
          <p:nvPr/>
        </p:nvSpPr>
        <p:spPr>
          <a:xfrm>
            <a:off x="1636924" y="488054"/>
            <a:ext cx="10263674"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المؤثرون ودورهم في تشكيل الرأي العام</a:t>
            </a:r>
          </a:p>
        </p:txBody>
      </p:sp>
      <p:sp>
        <p:nvSpPr>
          <p:cNvPr id="4" name="TextBox 3">
            <a:extLst>
              <a:ext uri="{FF2B5EF4-FFF2-40B4-BE49-F238E27FC236}">
                <a16:creationId xmlns:a16="http://schemas.microsoft.com/office/drawing/2014/main" id="{47921ADC-6D6F-F7B5-6CAB-C1EEA69A74AB}"/>
              </a:ext>
            </a:extLst>
          </p:cNvPr>
          <p:cNvSpPr txBox="1"/>
          <p:nvPr/>
        </p:nvSpPr>
        <p:spPr>
          <a:xfrm>
            <a:off x="482321" y="1564397"/>
            <a:ext cx="11123525" cy="2266711"/>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المؤثر الرقمي </a:t>
            </a:r>
            <a:r>
              <a:rPr lang="en-US" sz="1600" b="1" dirty="0">
                <a:solidFill>
                  <a:schemeClr val="accent2"/>
                </a:solidFill>
                <a:latin typeface="Alexandria" pitchFamily="2" charset="-78"/>
                <a:cs typeface="Alexandria" pitchFamily="2" charset="-78"/>
              </a:rPr>
              <a:t>:(Digital Influencer) </a:t>
            </a:r>
            <a:endParaRPr lang="ar-EG" sz="1600" b="1" dirty="0">
              <a:solidFill>
                <a:schemeClr val="accent2"/>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هو شخص يمتلك جمهورًا على المنصات الرقمية مثل إنستغرام، يوتيوب، تيك توك، تويتر، أو فيسبوك، ويستطيع التأثير على آراء هذا الجمهور، سلوكهم الشرائي، أو مواقفهم تجاه قضايا معينة من خلال المحتوى الذي يشاركه.</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يمتاز المؤثر بواحد أو أكثر من العوامل التالية:</a:t>
            </a:r>
          </a:p>
          <a:p>
            <a:pPr algn="just" rtl="1">
              <a:lnSpc>
                <a:spcPct val="150000"/>
              </a:lnSpc>
              <a:buClr>
                <a:schemeClr val="accent2"/>
              </a:buClr>
            </a:pPr>
            <a:r>
              <a:rPr lang="ar-EG" sz="1600" dirty="0">
                <a:latin typeface="Alexandria" pitchFamily="2" charset="-78"/>
                <a:cs typeface="Alexandria" pitchFamily="2" charset="-78"/>
              </a:rPr>
              <a:t>المصداقية العالية لدى متابعيه</a:t>
            </a:r>
          </a:p>
          <a:p>
            <a:pPr algn="just" rtl="1">
              <a:lnSpc>
                <a:spcPct val="150000"/>
              </a:lnSpc>
              <a:buClr>
                <a:schemeClr val="accent2"/>
              </a:buClr>
            </a:pPr>
            <a:r>
              <a:rPr lang="ar-EG" sz="1600" dirty="0">
                <a:latin typeface="Alexandria" pitchFamily="2" charset="-78"/>
                <a:cs typeface="Alexandria" pitchFamily="2" charset="-78"/>
              </a:rPr>
              <a:t>القدرة على توليد التفاعل               الخبرة أو التخصص في مجال معين (مثل الجمال، التعليم، الرياضة، الصحة، التكنولوجيا...)</a:t>
            </a:r>
          </a:p>
        </p:txBody>
      </p:sp>
      <p:graphicFrame>
        <p:nvGraphicFramePr>
          <p:cNvPr id="13" name="Table 12">
            <a:extLst>
              <a:ext uri="{FF2B5EF4-FFF2-40B4-BE49-F238E27FC236}">
                <a16:creationId xmlns:a16="http://schemas.microsoft.com/office/drawing/2014/main" id="{2BF173B9-0F02-F33E-1B61-8D27519F4AF3}"/>
              </a:ext>
            </a:extLst>
          </p:cNvPr>
          <p:cNvGraphicFramePr>
            <a:graphicFrameLocks noGrp="1"/>
          </p:cNvGraphicFramePr>
          <p:nvPr>
            <p:extLst>
              <p:ext uri="{D42A27DB-BD31-4B8C-83A1-F6EECF244321}">
                <p14:modId xmlns:p14="http://schemas.microsoft.com/office/powerpoint/2010/main" val="2881716368"/>
              </p:ext>
            </p:extLst>
          </p:nvPr>
        </p:nvGraphicFramePr>
        <p:xfrm>
          <a:off x="1333001" y="3920074"/>
          <a:ext cx="9567090" cy="2449873"/>
        </p:xfrm>
        <a:graphic>
          <a:graphicData uri="http://schemas.openxmlformats.org/drawingml/2006/table">
            <a:tbl>
              <a:tblPr rtl="1" firstRow="1" bandRow="1">
                <a:tableStyleId>{21E4AEA4-8DFA-4A89-87EB-49C32662AFE0}</a:tableStyleId>
              </a:tblPr>
              <a:tblGrid>
                <a:gridCol w="2035659">
                  <a:extLst>
                    <a:ext uri="{9D8B030D-6E8A-4147-A177-3AD203B41FA5}">
                      <a16:colId xmlns:a16="http://schemas.microsoft.com/office/drawing/2014/main" val="807095080"/>
                    </a:ext>
                  </a:extLst>
                </a:gridCol>
                <a:gridCol w="2042160">
                  <a:extLst>
                    <a:ext uri="{9D8B030D-6E8A-4147-A177-3AD203B41FA5}">
                      <a16:colId xmlns:a16="http://schemas.microsoft.com/office/drawing/2014/main" val="1164735879"/>
                    </a:ext>
                  </a:extLst>
                </a:gridCol>
                <a:gridCol w="5489271">
                  <a:extLst>
                    <a:ext uri="{9D8B030D-6E8A-4147-A177-3AD203B41FA5}">
                      <a16:colId xmlns:a16="http://schemas.microsoft.com/office/drawing/2014/main" val="2198633081"/>
                    </a:ext>
                  </a:extLst>
                </a:gridCol>
              </a:tblGrid>
              <a:tr h="414873">
                <a:tc>
                  <a:txBody>
                    <a:bodyPr/>
                    <a:lstStyle/>
                    <a:p>
                      <a:pPr algn="ctr" rtl="1"/>
                      <a:r>
                        <a:rPr lang="ar-EG" sz="1400" dirty="0">
                          <a:latin typeface="Alexandria" pitchFamily="2" charset="-78"/>
                          <a:cs typeface="Alexandria" pitchFamily="2" charset="-78"/>
                        </a:rPr>
                        <a:t>الفئة</a:t>
                      </a:r>
                    </a:p>
                  </a:txBody>
                  <a:tcPr anchor="ctr"/>
                </a:tc>
                <a:tc>
                  <a:txBody>
                    <a:bodyPr/>
                    <a:lstStyle/>
                    <a:p>
                      <a:pPr algn="ctr" rtl="1"/>
                      <a:r>
                        <a:rPr lang="ar-EG" sz="1400" dirty="0">
                          <a:latin typeface="Alexandria" pitchFamily="2" charset="-78"/>
                          <a:cs typeface="Alexandria" pitchFamily="2" charset="-78"/>
                        </a:rPr>
                        <a:t>عدد المتابعين</a:t>
                      </a:r>
                    </a:p>
                  </a:txBody>
                  <a:tcPr anchor="ctr"/>
                </a:tc>
                <a:tc>
                  <a:txBody>
                    <a:bodyPr/>
                    <a:lstStyle/>
                    <a:p>
                      <a:pPr algn="ctr" rtl="1">
                        <a:buNone/>
                      </a:pPr>
                      <a:r>
                        <a:rPr lang="ar-EG" sz="1400" dirty="0">
                          <a:latin typeface="Alexandria" pitchFamily="2" charset="-78"/>
                          <a:cs typeface="Alexandria" pitchFamily="2" charset="-78"/>
                        </a:rPr>
                        <a:t>الميزة  الأساسية</a:t>
                      </a:r>
                      <a:endParaRPr lang="en-US" sz="1400" dirty="0">
                        <a:latin typeface="Alexandria" pitchFamily="2" charset="-78"/>
                        <a:cs typeface="Alexandria" pitchFamily="2" charset="-78"/>
                      </a:endParaRPr>
                    </a:p>
                  </a:txBody>
                  <a:tcPr anchor="ctr"/>
                </a:tc>
                <a:extLst>
                  <a:ext uri="{0D108BD9-81ED-4DB2-BD59-A6C34878D82A}">
                    <a16:rowId xmlns:a16="http://schemas.microsoft.com/office/drawing/2014/main" val="1861899769"/>
                  </a:ext>
                </a:extLst>
              </a:tr>
              <a:tr h="414873">
                <a:tc>
                  <a:txBody>
                    <a:bodyPr/>
                    <a:lstStyle/>
                    <a:p>
                      <a:pPr algn="ctr" rtl="1"/>
                      <a:r>
                        <a:rPr lang="ar-EG" sz="1400" dirty="0">
                          <a:latin typeface="Alexandria" pitchFamily="2" charset="-78"/>
                          <a:cs typeface="Alexandria" pitchFamily="2" charset="-78"/>
                        </a:rPr>
                        <a:t>نانو  </a:t>
                      </a:r>
                      <a:r>
                        <a:rPr lang="en-US" sz="1400" dirty="0">
                          <a:latin typeface="Alexandria" pitchFamily="2" charset="-78"/>
                          <a:cs typeface="Alexandria" pitchFamily="2" charset="-78"/>
                        </a:rPr>
                        <a:t>Nano	</a:t>
                      </a:r>
                      <a:endParaRPr lang="ar-EG" sz="1400" dirty="0">
                        <a:latin typeface="Alexandria" pitchFamily="2" charset="-78"/>
                        <a:cs typeface="Alexandria" pitchFamily="2" charset="-78"/>
                      </a:endParaRPr>
                    </a:p>
                  </a:txBody>
                  <a:tcPr anchor="ctr"/>
                </a:tc>
                <a:tc>
                  <a:txBody>
                    <a:bodyPr/>
                    <a:lstStyle/>
                    <a:p>
                      <a:pPr marL="447675" indent="0" algn="ctr" rtl="1"/>
                      <a:r>
                        <a:rPr lang="ar-EG" sz="1400" dirty="0">
                          <a:latin typeface="Alexandria" pitchFamily="2" charset="-78"/>
                          <a:cs typeface="Alexandria" pitchFamily="2" charset="-78"/>
                        </a:rPr>
                        <a:t>أقل من 10,000	</a:t>
                      </a:r>
                    </a:p>
                  </a:txBody>
                  <a:tcPr anchor="ctr"/>
                </a:tc>
                <a:tc>
                  <a:txBody>
                    <a:bodyPr/>
                    <a:lstStyle/>
                    <a:p>
                      <a:pPr algn="ctr" rtl="1"/>
                      <a:r>
                        <a:rPr lang="ar-EG" sz="1400" dirty="0">
                          <a:latin typeface="Alexandria" pitchFamily="2" charset="-78"/>
                          <a:cs typeface="Alexandria" pitchFamily="2" charset="-78"/>
                        </a:rPr>
                        <a:t>العلاقة القوية والموثوقة بالجمهور</a:t>
                      </a:r>
                    </a:p>
                  </a:txBody>
                  <a:tcPr anchor="ctr"/>
                </a:tc>
                <a:extLst>
                  <a:ext uri="{0D108BD9-81ED-4DB2-BD59-A6C34878D82A}">
                    <a16:rowId xmlns:a16="http://schemas.microsoft.com/office/drawing/2014/main" val="422496459"/>
                  </a:ext>
                </a:extLst>
              </a:tr>
              <a:tr h="414873">
                <a:tc>
                  <a:txBody>
                    <a:bodyPr/>
                    <a:lstStyle/>
                    <a:p>
                      <a:pPr algn="ctr" rtl="1"/>
                      <a:r>
                        <a:rPr lang="ar-EG" sz="1400" dirty="0">
                          <a:latin typeface="Alexandria" pitchFamily="2" charset="-78"/>
                          <a:cs typeface="Alexandria" pitchFamily="2" charset="-78"/>
                        </a:rPr>
                        <a:t>         مايكرو   </a:t>
                      </a:r>
                      <a:r>
                        <a:rPr lang="en-US" sz="1400" dirty="0">
                          <a:latin typeface="Alexandria" pitchFamily="2" charset="-78"/>
                          <a:cs typeface="Alexandria" pitchFamily="2" charset="-78"/>
                        </a:rPr>
                        <a:t>Micro	</a:t>
                      </a:r>
                      <a:endParaRPr lang="ar-EG" sz="1400" dirty="0">
                        <a:latin typeface="Alexandria" pitchFamily="2" charset="-78"/>
                        <a:cs typeface="Alexandria" pitchFamily="2" charset="-78"/>
                      </a:endParaRPr>
                    </a:p>
                  </a:txBody>
                  <a:tcPr anchor="ctr"/>
                </a:tc>
                <a:tc>
                  <a:txBody>
                    <a:bodyPr/>
                    <a:lstStyle/>
                    <a:p>
                      <a:pPr algn="ctr" rtl="1"/>
                      <a:r>
                        <a:rPr lang="ar-EG" sz="1400" dirty="0">
                          <a:latin typeface="Alexandria" pitchFamily="2" charset="-78"/>
                          <a:cs typeface="Alexandria" pitchFamily="2" charset="-78"/>
                        </a:rPr>
                        <a:t>10,000 – 100,000	</a:t>
                      </a:r>
                    </a:p>
                  </a:txBody>
                  <a:tcPr anchor="ctr"/>
                </a:tc>
                <a:tc>
                  <a:txBody>
                    <a:bodyPr/>
                    <a:lstStyle/>
                    <a:p>
                      <a:pPr algn="ctr" rtl="1"/>
                      <a:r>
                        <a:rPr lang="ar-EG" sz="1400" dirty="0">
                          <a:latin typeface="Alexandria" pitchFamily="2" charset="-78"/>
                          <a:cs typeface="Alexandria" pitchFamily="2" charset="-78"/>
                        </a:rPr>
                        <a:t>تأثير متخصص في مجال محدد</a:t>
                      </a:r>
                    </a:p>
                  </a:txBody>
                  <a:tcPr anchor="ctr"/>
                </a:tc>
                <a:extLst>
                  <a:ext uri="{0D108BD9-81ED-4DB2-BD59-A6C34878D82A}">
                    <a16:rowId xmlns:a16="http://schemas.microsoft.com/office/drawing/2014/main" val="1957299570"/>
                  </a:ext>
                </a:extLst>
              </a:tr>
              <a:tr h="414873">
                <a:tc>
                  <a:txBody>
                    <a:bodyPr/>
                    <a:lstStyle/>
                    <a:p>
                      <a:pPr algn="ctr" rtl="1"/>
                      <a:r>
                        <a:rPr lang="ar-EG" sz="1400" dirty="0">
                          <a:latin typeface="Alexandria" pitchFamily="2" charset="-78"/>
                          <a:cs typeface="Alexandria" pitchFamily="2" charset="-78"/>
                        </a:rPr>
                        <a:t>         ميد  </a:t>
                      </a:r>
                      <a:r>
                        <a:rPr lang="en-US" sz="1400" dirty="0">
                          <a:latin typeface="Alexandria" pitchFamily="2" charset="-78"/>
                          <a:cs typeface="Alexandria" pitchFamily="2" charset="-78"/>
                        </a:rPr>
                        <a:t>Mid-tier	</a:t>
                      </a:r>
                      <a:endParaRPr lang="ar-EG" sz="1400" dirty="0">
                        <a:latin typeface="Alexandria" pitchFamily="2" charset="-78"/>
                        <a:cs typeface="Alexandria" pitchFamily="2" charset="-78"/>
                      </a:endParaRPr>
                    </a:p>
                  </a:txBody>
                  <a:tcPr anchor="ctr"/>
                </a:tc>
                <a:tc>
                  <a:txBody>
                    <a:bodyPr/>
                    <a:lstStyle/>
                    <a:p>
                      <a:pPr marL="447675" indent="0" algn="ctr" rtl="1"/>
                      <a:r>
                        <a:rPr lang="ar-EG" sz="1400" dirty="0">
                          <a:latin typeface="Alexandria" pitchFamily="2" charset="-78"/>
                          <a:cs typeface="Alexandria" pitchFamily="2" charset="-78"/>
                        </a:rPr>
                        <a:t>100,000 – 500,000	</a:t>
                      </a:r>
                    </a:p>
                  </a:txBody>
                  <a:tcPr anchor="ctr"/>
                </a:tc>
                <a:tc>
                  <a:txBody>
                    <a:bodyPr/>
                    <a:lstStyle/>
                    <a:p>
                      <a:pPr algn="ctr" rtl="1"/>
                      <a:r>
                        <a:rPr lang="ar-EG" sz="1400" dirty="0">
                          <a:latin typeface="Alexandria" pitchFamily="2" charset="-78"/>
                          <a:cs typeface="Alexandria" pitchFamily="2" charset="-78"/>
                        </a:rPr>
                        <a:t>تأثير متوازن بين الانتشار والموثوقية</a:t>
                      </a:r>
                    </a:p>
                  </a:txBody>
                  <a:tcPr anchor="ctr"/>
                </a:tc>
                <a:extLst>
                  <a:ext uri="{0D108BD9-81ED-4DB2-BD59-A6C34878D82A}">
                    <a16:rowId xmlns:a16="http://schemas.microsoft.com/office/drawing/2014/main" val="831405327"/>
                  </a:ext>
                </a:extLst>
              </a:tr>
              <a:tr h="375508">
                <a:tc>
                  <a:txBody>
                    <a:bodyPr/>
                    <a:lstStyle/>
                    <a:p>
                      <a:pPr algn="ctr" rtl="1">
                        <a:tabLst/>
                      </a:pPr>
                      <a:r>
                        <a:rPr lang="ar-EG" sz="1400" dirty="0">
                          <a:latin typeface="Alexandria" pitchFamily="2" charset="-78"/>
                          <a:cs typeface="Alexandria" pitchFamily="2" charset="-78"/>
                        </a:rPr>
                        <a:t>        ماكرو </a:t>
                      </a:r>
                      <a:r>
                        <a:rPr lang="en-US" sz="1400" dirty="0">
                          <a:latin typeface="Alexandria" pitchFamily="2" charset="-78"/>
                          <a:cs typeface="Alexandria" pitchFamily="2" charset="-78"/>
                        </a:rPr>
                        <a:t>Macro	</a:t>
                      </a:r>
                      <a:endParaRPr lang="ar-EG" sz="1400" dirty="0">
                        <a:latin typeface="Alexandria" pitchFamily="2" charset="-78"/>
                        <a:cs typeface="Alexandria" pitchFamily="2" charset="-78"/>
                      </a:endParaRPr>
                    </a:p>
                  </a:txBody>
                  <a:tcPr anchor="ctr"/>
                </a:tc>
                <a:tc>
                  <a:txBody>
                    <a:bodyPr/>
                    <a:lstStyle/>
                    <a:p>
                      <a:pPr marL="447675" indent="0" algn="ctr" rtl="1"/>
                      <a:r>
                        <a:rPr lang="ar-EG" sz="1400" dirty="0">
                          <a:latin typeface="Alexandria" pitchFamily="2" charset="-78"/>
                          <a:cs typeface="Alexandria" pitchFamily="2" charset="-78"/>
                        </a:rPr>
                        <a:t>500,000 – 1 مليون	</a:t>
                      </a:r>
                    </a:p>
                  </a:txBody>
                  <a:tcPr anchor="ctr"/>
                </a:tc>
                <a:tc>
                  <a:txBody>
                    <a:bodyPr/>
                    <a:lstStyle/>
                    <a:p>
                      <a:pPr algn="ctr" rtl="1"/>
                      <a:r>
                        <a:rPr lang="ar-EG" sz="1400" dirty="0">
                          <a:latin typeface="Alexandria" pitchFamily="2" charset="-78"/>
                          <a:cs typeface="Alexandria" pitchFamily="2" charset="-78"/>
                        </a:rPr>
                        <a:t>تأثير واسع على قطاعات متعددة</a:t>
                      </a:r>
                    </a:p>
                  </a:txBody>
                  <a:tcPr anchor="ctr"/>
                </a:tc>
                <a:extLst>
                  <a:ext uri="{0D108BD9-81ED-4DB2-BD59-A6C34878D82A}">
                    <a16:rowId xmlns:a16="http://schemas.microsoft.com/office/drawing/2014/main" val="1885477528"/>
                  </a:ext>
                </a:extLst>
              </a:tr>
              <a:tr h="414873">
                <a:tc>
                  <a:txBody>
                    <a:bodyPr/>
                    <a:lstStyle/>
                    <a:p>
                      <a:pPr algn="ctr" rtl="1"/>
                      <a:r>
                        <a:rPr lang="ar-EG" sz="1400" dirty="0">
                          <a:latin typeface="Alexandria" pitchFamily="2" charset="-78"/>
                          <a:cs typeface="Alexandria" pitchFamily="2" charset="-78"/>
                        </a:rPr>
                        <a:t>ميجا </a:t>
                      </a:r>
                      <a:r>
                        <a:rPr lang="en-US" sz="1400" dirty="0">
                          <a:latin typeface="Alexandria" pitchFamily="2" charset="-78"/>
                          <a:cs typeface="Alexandria" pitchFamily="2" charset="-78"/>
                        </a:rPr>
                        <a:t>Mega	</a:t>
                      </a:r>
                      <a:endParaRPr lang="ar-EG" sz="1400" dirty="0">
                        <a:latin typeface="Alexandria" pitchFamily="2" charset="-78"/>
                        <a:cs typeface="Alexandria" pitchFamily="2" charset="-78"/>
                      </a:endParaRPr>
                    </a:p>
                  </a:txBody>
                  <a:tcPr anchor="ctr"/>
                </a:tc>
                <a:tc>
                  <a:txBody>
                    <a:bodyPr/>
                    <a:lstStyle/>
                    <a:p>
                      <a:pPr marL="355600" indent="0" algn="ctr" rtl="1"/>
                      <a:r>
                        <a:rPr lang="ar-EG" sz="1400" dirty="0">
                          <a:latin typeface="Alexandria" pitchFamily="2" charset="-78"/>
                          <a:cs typeface="Alexandria" pitchFamily="2" charset="-78"/>
                        </a:rPr>
                        <a:t>أكثر من مليون	</a:t>
                      </a:r>
                    </a:p>
                  </a:txBody>
                  <a:tcPr anchor="ctr"/>
                </a:tc>
                <a:tc>
                  <a:txBody>
                    <a:bodyPr/>
                    <a:lstStyle/>
                    <a:p>
                      <a:pPr algn="ctr" rtl="1"/>
                      <a:r>
                        <a:rPr lang="ar-EG" sz="1400" dirty="0">
                          <a:latin typeface="Alexandria" pitchFamily="2" charset="-78"/>
                          <a:cs typeface="Alexandria" pitchFamily="2" charset="-78"/>
                        </a:rPr>
                        <a:t>تأثير جماهيري وعابر للحدود</a:t>
                      </a:r>
                    </a:p>
                  </a:txBody>
                  <a:tcPr anchor="ctr"/>
                </a:tc>
                <a:extLst>
                  <a:ext uri="{0D108BD9-81ED-4DB2-BD59-A6C34878D82A}">
                    <a16:rowId xmlns:a16="http://schemas.microsoft.com/office/drawing/2014/main" val="218542111"/>
                  </a:ext>
                </a:extLst>
              </a:tr>
            </a:tbl>
          </a:graphicData>
        </a:graphic>
      </p:graphicFrame>
    </p:spTree>
    <p:extLst>
      <p:ext uri="{BB962C8B-B14F-4D97-AF65-F5344CB8AC3E}">
        <p14:creationId xmlns:p14="http://schemas.microsoft.com/office/powerpoint/2010/main" val="74191269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5B705-CA6E-94FC-BF55-F70943C86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92287D-6BDB-1EC4-5F7A-D270130A2184}"/>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708453-5504-3112-57CC-E2974F4FA98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449015B-1EBC-142D-F920-6E1B65B973F0}"/>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D876349-9347-3FDA-B102-34DADFDAB57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523A5F4-BEDB-175C-9A39-C34BFCF55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855BD00-EA8E-AD5D-A369-F8246F186578}"/>
              </a:ext>
            </a:extLst>
          </p:cNvPr>
          <p:cNvSpPr/>
          <p:nvPr/>
        </p:nvSpPr>
        <p:spPr>
          <a:xfrm>
            <a:off x="1636924" y="488054"/>
            <a:ext cx="10263674"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استراتيجيات المؤثرين ودورهم في تشكيل الرأي العام</a:t>
            </a:r>
          </a:p>
        </p:txBody>
      </p:sp>
      <p:sp>
        <p:nvSpPr>
          <p:cNvPr id="4" name="TextBox 3">
            <a:extLst>
              <a:ext uri="{FF2B5EF4-FFF2-40B4-BE49-F238E27FC236}">
                <a16:creationId xmlns:a16="http://schemas.microsoft.com/office/drawing/2014/main" id="{8C262DBE-3962-F473-CF34-03A3DFA0A78E}"/>
              </a:ext>
            </a:extLst>
          </p:cNvPr>
          <p:cNvSpPr txBox="1"/>
          <p:nvPr/>
        </p:nvSpPr>
        <p:spPr>
          <a:xfrm>
            <a:off x="482321" y="1564397"/>
            <a:ext cx="11123525" cy="1897379"/>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الهوية الرقمية المتسقة </a:t>
            </a:r>
            <a:r>
              <a:rPr lang="en-US" sz="1600" b="1" dirty="0">
                <a:solidFill>
                  <a:schemeClr val="accent2"/>
                </a:solidFill>
                <a:latin typeface="Alexandria" pitchFamily="2" charset="-78"/>
                <a:cs typeface="Alexandria" pitchFamily="2" charset="-78"/>
              </a:rPr>
              <a:t>Consistent Digital Persona)</a:t>
            </a:r>
            <a:r>
              <a:rPr lang="ar-EG" sz="1600" b="1" dirty="0">
                <a:solidFill>
                  <a:schemeClr val="accent2"/>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يعتمد المؤثرون على تقديم صورة متسقة لذاتهم، تشمل طريقة الكلام، اللباس، المحتوى، والرسائل العامة التي يعبرون عنها، مما يسهم في بناء هوية موثوقة يسهل تمييزها.</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المؤثرة “إلينورا أوز” التي تركز على نمط الحياة الصحية، تحافظ على أسلوب بصري موحّد ورسائل تروّج لمنتجات طبيعية.</a:t>
            </a:r>
          </a:p>
        </p:txBody>
      </p:sp>
      <p:sp>
        <p:nvSpPr>
          <p:cNvPr id="6" name="TextBox 5">
            <a:extLst>
              <a:ext uri="{FF2B5EF4-FFF2-40B4-BE49-F238E27FC236}">
                <a16:creationId xmlns:a16="http://schemas.microsoft.com/office/drawing/2014/main" id="{5168BD07-455F-0E2D-ADB0-D6A8A9FB601D}"/>
              </a:ext>
            </a:extLst>
          </p:cNvPr>
          <p:cNvSpPr txBox="1"/>
          <p:nvPr/>
        </p:nvSpPr>
        <p:spPr>
          <a:xfrm>
            <a:off x="581853" y="3891480"/>
            <a:ext cx="11023994" cy="152804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رواية القصص </a:t>
            </a:r>
            <a:r>
              <a:rPr lang="en-US" sz="1600" b="1" dirty="0">
                <a:solidFill>
                  <a:schemeClr val="accent2"/>
                </a:solidFill>
                <a:latin typeface="Alexandria" pitchFamily="2" charset="-78"/>
                <a:cs typeface="Alexandria" pitchFamily="2" charset="-78"/>
              </a:rPr>
              <a:t>:(Storytelling)</a:t>
            </a:r>
          </a:p>
          <a:p>
            <a:pPr algn="just" rtl="1">
              <a:lnSpc>
                <a:spcPct val="150000"/>
              </a:lnSpc>
              <a:buClr>
                <a:schemeClr val="accent2"/>
              </a:buClr>
            </a:pPr>
            <a:r>
              <a:rPr lang="ar-EG" sz="1600" dirty="0">
                <a:latin typeface="Alexandria" pitchFamily="2" charset="-78"/>
                <a:cs typeface="Alexandria" pitchFamily="2" charset="-78"/>
              </a:rPr>
              <a:t>يسرد المؤثرون قصصًا شخصية ترتبط بتجاربهم اليومية، مما يخلق جسرًا عاطفيًا مع المتابعين، ويسهّل تمرير الرسائل.</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عند الترويج لحملة توعية بسرطان الثدي، تشارك المؤثرة قصة قريبة فقدتها، مما يعزّز التعاطف والدعم المجتمعي.</a:t>
            </a:r>
          </a:p>
        </p:txBody>
      </p:sp>
    </p:spTree>
    <p:extLst>
      <p:ext uri="{BB962C8B-B14F-4D97-AF65-F5344CB8AC3E}">
        <p14:creationId xmlns:p14="http://schemas.microsoft.com/office/powerpoint/2010/main" val="13572059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1FC85-CAF6-86A6-D00C-BB4E48AD96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F3FD0E-819B-4D34-B4B7-A41123CFA926}"/>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332504-DFD8-C2EF-5198-104D1AEB0E9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5E34E7-DF0C-9D57-AA7A-92F3CB7FE146}"/>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338D42D-345F-9515-956A-6645A3810BA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913014-953F-3A58-A569-87CFFFEC4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44FC26B-2362-FF92-838B-166D84B76371}"/>
              </a:ext>
            </a:extLst>
          </p:cNvPr>
          <p:cNvSpPr/>
          <p:nvPr/>
        </p:nvSpPr>
        <p:spPr>
          <a:xfrm>
            <a:off x="1636924" y="488054"/>
            <a:ext cx="10263674"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استراتيجيات المؤثرين ودورهم في تشكيل الرأي العام</a:t>
            </a:r>
          </a:p>
        </p:txBody>
      </p:sp>
      <p:sp>
        <p:nvSpPr>
          <p:cNvPr id="4" name="TextBox 3">
            <a:extLst>
              <a:ext uri="{FF2B5EF4-FFF2-40B4-BE49-F238E27FC236}">
                <a16:creationId xmlns:a16="http://schemas.microsoft.com/office/drawing/2014/main" id="{0307775C-2863-9EC2-E531-FAF190AA52EC}"/>
              </a:ext>
            </a:extLst>
          </p:cNvPr>
          <p:cNvSpPr txBox="1"/>
          <p:nvPr/>
        </p:nvSpPr>
        <p:spPr>
          <a:xfrm>
            <a:off x="482321" y="1564397"/>
            <a:ext cx="11123525" cy="1157881"/>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 استخدام الوسوم (</a:t>
            </a:r>
            <a:r>
              <a:rPr lang="en-US" sz="1600" b="1" dirty="0">
                <a:solidFill>
                  <a:schemeClr val="accent2"/>
                </a:solidFill>
                <a:latin typeface="Alexandria" pitchFamily="2" charset="-78"/>
                <a:cs typeface="Alexandria" pitchFamily="2" charset="-78"/>
              </a:rPr>
              <a:t>Hashtags</a:t>
            </a:r>
            <a:r>
              <a:rPr lang="ar-EG" sz="1600" b="1" dirty="0">
                <a:solidFill>
                  <a:schemeClr val="accent2"/>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تُستخدم الوسوم لتوسيع نطاق الوصول، وتوجيه الخطاب نحو قضية معينة، أو حشد الدعم لموضوع ما.</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BlackLivesMatter </a:t>
            </a:r>
            <a:r>
              <a:rPr lang="ar-EG" sz="1600" dirty="0">
                <a:latin typeface="Alexandria" pitchFamily="2" charset="-78"/>
                <a:cs typeface="Alexandria" pitchFamily="2" charset="-78"/>
              </a:rPr>
              <a:t>التي اعتمدت على مؤثرين في نشر الوعي، وجذب الانتباه الإعلامي.</a:t>
            </a:r>
          </a:p>
        </p:txBody>
      </p:sp>
      <p:sp>
        <p:nvSpPr>
          <p:cNvPr id="6" name="TextBox 5">
            <a:extLst>
              <a:ext uri="{FF2B5EF4-FFF2-40B4-BE49-F238E27FC236}">
                <a16:creationId xmlns:a16="http://schemas.microsoft.com/office/drawing/2014/main" id="{7F076E8B-991A-665A-B215-328194EB11DE}"/>
              </a:ext>
            </a:extLst>
          </p:cNvPr>
          <p:cNvSpPr txBox="1"/>
          <p:nvPr/>
        </p:nvSpPr>
        <p:spPr>
          <a:xfrm>
            <a:off x="584003" y="3041841"/>
            <a:ext cx="11023994" cy="1157881"/>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التفاعل الشخصي مع الجمهور </a:t>
            </a:r>
            <a:r>
              <a:rPr lang="en-US" sz="1600" b="1" dirty="0">
                <a:solidFill>
                  <a:schemeClr val="accent2"/>
                </a:solidFill>
                <a:latin typeface="Alexandria" pitchFamily="2" charset="-78"/>
                <a:cs typeface="Alexandria" pitchFamily="2" charset="-78"/>
              </a:rPr>
              <a:t>:(Interactive Engagement)</a:t>
            </a:r>
            <a:endParaRPr lang="ar-EG" sz="1600" b="1" dirty="0">
              <a:solidFill>
                <a:schemeClr val="accent2"/>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من خلال الردود، التعليقات، والبث المباشر، يعزز المؤثرون علاقاتهم بجمهورهم ويشعرونه بالتقدير والمشاركة.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قيام المؤثرين بالإجابة عن أسئلة المتابعين حول موضوع سياسي معين يزيد من التفاعل وتشكيل الآراء.</a:t>
            </a:r>
          </a:p>
        </p:txBody>
      </p:sp>
      <p:sp>
        <p:nvSpPr>
          <p:cNvPr id="7" name="TextBox 6">
            <a:extLst>
              <a:ext uri="{FF2B5EF4-FFF2-40B4-BE49-F238E27FC236}">
                <a16:creationId xmlns:a16="http://schemas.microsoft.com/office/drawing/2014/main" id="{B8248C07-DB54-235D-7C8E-5CA0A43DB535}"/>
              </a:ext>
            </a:extLst>
          </p:cNvPr>
          <p:cNvSpPr txBox="1"/>
          <p:nvPr/>
        </p:nvSpPr>
        <p:spPr>
          <a:xfrm>
            <a:off x="511173" y="4808972"/>
            <a:ext cx="11023994" cy="152804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الاستناد إلى الشهادات الاجتماعية </a:t>
            </a:r>
            <a:r>
              <a:rPr lang="en-US" sz="1600" b="1" dirty="0">
                <a:solidFill>
                  <a:schemeClr val="accent2"/>
                </a:solidFill>
                <a:latin typeface="Alexandria" pitchFamily="2" charset="-78"/>
                <a:cs typeface="Alexandria" pitchFamily="2" charset="-78"/>
              </a:rPr>
              <a:t>Social Proof)</a:t>
            </a:r>
            <a:r>
              <a:rPr lang="ar-EG" sz="1600" b="1" dirty="0">
                <a:solidFill>
                  <a:schemeClr val="accent2"/>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يعرض المؤثرون عدد الإعجابات والتعليقات والمشاركات كمؤشر على شعبية الرسالة، مما يخلق تأثير القطيع (</a:t>
            </a:r>
            <a:r>
              <a:rPr lang="en-US" sz="1600" dirty="0">
                <a:latin typeface="Alexandria" pitchFamily="2" charset="-78"/>
                <a:cs typeface="Alexandria" pitchFamily="2" charset="-78"/>
              </a:rPr>
              <a:t>Bandwagon .(Effect)</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عبارة :"جربت هذا المنتج لمدة أسبوع، ونتيجته كانت مذهلة! بالفعل شارك الملايين تجاربهم في التعليقات،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03386161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53147-9E17-4D1C-D419-8289A014A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1E8160-F581-3C78-7D6F-03D78414195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97B73B-AC3D-E9A7-4FBE-D9561D3B87E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3B4C803-B516-5BA2-F411-6F663B6D4171}"/>
              </a:ext>
            </a:extLst>
          </p:cNvPr>
          <p:cNvSpPr/>
          <p:nvPr/>
        </p:nvSpPr>
        <p:spPr>
          <a:xfrm>
            <a:off x="180431" y="1339441"/>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974940C-E778-752C-02D2-92C1DAC13AC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6C8D6AA-D29A-C35E-8115-DB4D471D5E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58C183E-13E7-7BBF-9892-67B3A3E4E480}"/>
              </a:ext>
            </a:extLst>
          </p:cNvPr>
          <p:cNvSpPr/>
          <p:nvPr/>
        </p:nvSpPr>
        <p:spPr>
          <a:xfrm>
            <a:off x="3302140" y="496840"/>
            <a:ext cx="6080090"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دور المؤثرين في تشكيل الرأي العام</a:t>
            </a:r>
          </a:p>
        </p:txBody>
      </p:sp>
      <p:sp>
        <p:nvSpPr>
          <p:cNvPr id="4" name="TextBox 3">
            <a:extLst>
              <a:ext uri="{FF2B5EF4-FFF2-40B4-BE49-F238E27FC236}">
                <a16:creationId xmlns:a16="http://schemas.microsoft.com/office/drawing/2014/main" id="{C39D1F95-4B82-D0A8-76EC-55619C7C030D}"/>
              </a:ext>
            </a:extLst>
          </p:cNvPr>
          <p:cNvSpPr txBox="1"/>
          <p:nvPr/>
        </p:nvSpPr>
        <p:spPr>
          <a:xfrm>
            <a:off x="581852" y="1765119"/>
            <a:ext cx="11123525" cy="4113370"/>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1. التأثير في القضايا المجتمعية والإنسانية:</a:t>
            </a:r>
          </a:p>
          <a:p>
            <a:pPr algn="just" rtl="1">
              <a:lnSpc>
                <a:spcPct val="150000"/>
              </a:lnSpc>
              <a:buClr>
                <a:schemeClr val="accent2"/>
              </a:buClr>
            </a:pPr>
            <a:r>
              <a:rPr lang="ar-EG" sz="1600" dirty="0">
                <a:latin typeface="Alexandria" pitchFamily="2" charset="-78"/>
                <a:cs typeface="Alexandria" pitchFamily="2" charset="-78"/>
              </a:rPr>
              <a:t>يقوم المؤثرون بإبراز قضايا معينة على أنها أولويات عامة، مما يدفع الجمهور إلى تبني مواقف أو اتخاذ إجراءات.</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خلال أزمة انفجار مرفأ بيروت عام 2020، استخدم المؤثرون اللبنانيون مثل نادين نجيم وراغب علامة منصاتهم لحشد الدعم المحلي والدولي، مما ساهم في تحفيز الحملات الإغاثية الدولية.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2. التأثير في القضايا السياسية:</a:t>
            </a:r>
          </a:p>
          <a:p>
            <a:pPr algn="just" rtl="1">
              <a:lnSpc>
                <a:spcPct val="150000"/>
              </a:lnSpc>
              <a:buClr>
                <a:schemeClr val="accent2"/>
              </a:buClr>
            </a:pPr>
            <a:r>
              <a:rPr lang="ar-EG" sz="1600" dirty="0">
                <a:latin typeface="Alexandria" pitchFamily="2" charset="-78"/>
                <a:cs typeface="Alexandria" pitchFamily="2" charset="-78"/>
              </a:rPr>
              <a:t>يستخدم بعض المؤثرين محتواهم للتعبير عن مواقف سياسية، أو لتمرير رسائل معينة مرتبطة بالهوية والانتماء والمطالبة بالحقوق..</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في الاحتجاجات السودانية 2019، لعب المؤثرون السودانيون دورًا رئيسيًا في نشر صور وفيديوهات التظاهرات، مما ساهم في تشكيل الرأي العام العالمي حول القضية السودانية.</a:t>
            </a:r>
          </a:p>
        </p:txBody>
      </p:sp>
    </p:spTree>
    <p:extLst>
      <p:ext uri="{BB962C8B-B14F-4D97-AF65-F5344CB8AC3E}">
        <p14:creationId xmlns:p14="http://schemas.microsoft.com/office/powerpoint/2010/main" val="103756272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DEF3F-E581-D013-C6C5-4CB9F00518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E6C6AD-383D-7564-9F63-11FFD08C44F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E45A70-6EE3-F3C4-D87A-BFF502D1A5D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C0AF2FD-8E85-E451-C370-38B1D4527BB6}"/>
              </a:ext>
            </a:extLst>
          </p:cNvPr>
          <p:cNvSpPr/>
          <p:nvPr/>
        </p:nvSpPr>
        <p:spPr>
          <a:xfrm>
            <a:off x="180431" y="1339441"/>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7FE3B90-6350-2712-37C9-4C067796884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57BB824-5F41-66DF-1369-CA99A32E43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4794E69-5C0B-26E7-5938-CB959F102F63}"/>
              </a:ext>
            </a:extLst>
          </p:cNvPr>
          <p:cNvSpPr/>
          <p:nvPr/>
        </p:nvSpPr>
        <p:spPr>
          <a:xfrm>
            <a:off x="3302140" y="496840"/>
            <a:ext cx="6080090"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دور المؤثرين في تشكيل الرأي العام</a:t>
            </a:r>
          </a:p>
        </p:txBody>
      </p:sp>
      <p:sp>
        <p:nvSpPr>
          <p:cNvPr id="4" name="TextBox 3">
            <a:extLst>
              <a:ext uri="{FF2B5EF4-FFF2-40B4-BE49-F238E27FC236}">
                <a16:creationId xmlns:a16="http://schemas.microsoft.com/office/drawing/2014/main" id="{A3712B3F-1946-EDAA-81EE-90AA88EC5C40}"/>
              </a:ext>
            </a:extLst>
          </p:cNvPr>
          <p:cNvSpPr txBox="1"/>
          <p:nvPr/>
        </p:nvSpPr>
        <p:spPr>
          <a:xfrm>
            <a:off x="581852" y="1765119"/>
            <a:ext cx="11123525" cy="4113370"/>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3. التأثير في الاتجاهات الاستهلاكية والسلوك الشرائي:</a:t>
            </a:r>
          </a:p>
          <a:p>
            <a:pPr algn="just" rtl="1">
              <a:lnSpc>
                <a:spcPct val="150000"/>
              </a:lnSpc>
              <a:buClr>
                <a:schemeClr val="accent2"/>
              </a:buClr>
            </a:pPr>
            <a:r>
              <a:rPr lang="ar-EG" sz="1600" dirty="0">
                <a:latin typeface="Alexandria" pitchFamily="2" charset="-78"/>
                <a:cs typeface="Alexandria" pitchFamily="2" charset="-78"/>
              </a:rPr>
              <a:t>يؤثر المؤثرون بشكل مباشر على قرارات المستهلكين من خلال التوصية بمنتجات أو خدمات، مما يوجه توجهات الرأي العام الاستهلاكي.</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مؤثرات الجمال مثل هدى قطان و</a:t>
            </a:r>
            <a:r>
              <a:rPr lang="en-US" sz="1600" dirty="0">
                <a:latin typeface="Alexandria" pitchFamily="2" charset="-78"/>
                <a:cs typeface="Alexandria" pitchFamily="2" charset="-78"/>
              </a:rPr>
              <a:t> Joelle </a:t>
            </a:r>
            <a:r>
              <a:rPr lang="en-US" sz="1600" dirty="0" err="1">
                <a:latin typeface="Alexandria" pitchFamily="2" charset="-78"/>
                <a:cs typeface="Alexandria" pitchFamily="2" charset="-78"/>
              </a:rPr>
              <a:t>Mardinian</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يقمن بتوجيه الرأي العام نحو منتجات تجميلية معينة، مما ينعكس في ارتفاع الطلب عليها.</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4. التأثير في الصحة العامة:</a:t>
            </a:r>
          </a:p>
          <a:p>
            <a:pPr algn="just" rtl="1">
              <a:lnSpc>
                <a:spcPct val="150000"/>
              </a:lnSpc>
              <a:buClr>
                <a:schemeClr val="accent2"/>
              </a:buClr>
            </a:pPr>
            <a:r>
              <a:rPr lang="ar-EG" sz="1600" dirty="0">
                <a:latin typeface="Alexandria" pitchFamily="2" charset="-78"/>
                <a:cs typeface="Alexandria" pitchFamily="2" charset="-78"/>
              </a:rPr>
              <a:t>لعب المؤثرون دورًا كبيرًا في حملات التوعية الصحية، خصوصًا خلال جائحة كورونا، حيث ساعدوا في نشر معلومات علمية أو توجيهات صحية.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في مصر، قام المؤثر أحمد الغندور (الدحيح) بنشر حلقات علمية حول الفيروس، مما ساعد في نشر التوعية العلمية بطريقة مبسطة ومؤثرة.</a:t>
            </a:r>
          </a:p>
        </p:txBody>
      </p:sp>
    </p:spTree>
    <p:extLst>
      <p:ext uri="{BB962C8B-B14F-4D97-AF65-F5344CB8AC3E}">
        <p14:creationId xmlns:p14="http://schemas.microsoft.com/office/powerpoint/2010/main" val="393445018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EB5A0-4F16-8A53-DC50-F9DC1E8DF4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FA5F1F-32C0-A0A6-1E8C-1B49940C1941}"/>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26FC9A-C277-C49F-3F0E-A347837E739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B19B4F1-C82F-6BAB-19D9-1E0BBF33CCDC}"/>
              </a:ext>
            </a:extLst>
          </p:cNvPr>
          <p:cNvSpPr/>
          <p:nvPr/>
        </p:nvSpPr>
        <p:spPr>
          <a:xfrm>
            <a:off x="180431" y="1339441"/>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7A8EA3-1AF0-3CBF-700F-3896D365767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CD3A614-1972-0D27-DAE8-79DDECE6C4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2E0DE84-CCE4-75D3-3C4D-E24A78685EA1}"/>
              </a:ext>
            </a:extLst>
          </p:cNvPr>
          <p:cNvSpPr/>
          <p:nvPr/>
        </p:nvSpPr>
        <p:spPr>
          <a:xfrm>
            <a:off x="3302140" y="496840"/>
            <a:ext cx="6080090" cy="71229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دور المؤثرين في تشكيل الرأي العام</a:t>
            </a:r>
          </a:p>
        </p:txBody>
      </p:sp>
      <p:sp>
        <p:nvSpPr>
          <p:cNvPr id="4" name="TextBox 3">
            <a:extLst>
              <a:ext uri="{FF2B5EF4-FFF2-40B4-BE49-F238E27FC236}">
                <a16:creationId xmlns:a16="http://schemas.microsoft.com/office/drawing/2014/main" id="{46FA52F4-E8C5-C861-7E45-48AFC4AA5ABD}"/>
              </a:ext>
            </a:extLst>
          </p:cNvPr>
          <p:cNvSpPr txBox="1"/>
          <p:nvPr/>
        </p:nvSpPr>
        <p:spPr>
          <a:xfrm>
            <a:off x="581852" y="1765119"/>
            <a:ext cx="11123525" cy="1528047"/>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5. التأثير على الاتجاهات الثقافية والقيم:</a:t>
            </a:r>
          </a:p>
          <a:p>
            <a:pPr algn="just" rtl="1">
              <a:lnSpc>
                <a:spcPct val="150000"/>
              </a:lnSpc>
              <a:buClr>
                <a:schemeClr val="accent2"/>
              </a:buClr>
            </a:pPr>
            <a:r>
              <a:rPr lang="ar-EG" sz="1600" dirty="0">
                <a:latin typeface="Alexandria" pitchFamily="2" charset="-78"/>
                <a:cs typeface="Alexandria" pitchFamily="2" charset="-78"/>
              </a:rPr>
              <a:t>يعمل بعض المؤثرين على تشكيل ذوق الجمهور، توجهاته الثقافية، وحتى قناعاته حول قضايا القيم والمعايير المجتمعية.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6"/>
                </a:solidFill>
                <a:latin typeface="Alexandria" pitchFamily="2" charset="-78"/>
                <a:cs typeface="Alexandria" pitchFamily="2" charset="-78"/>
              </a:rPr>
              <a:t>مثال:  </a:t>
            </a:r>
            <a:r>
              <a:rPr lang="ar-EG" sz="1600" dirty="0">
                <a:latin typeface="Alexandria" pitchFamily="2" charset="-78"/>
                <a:cs typeface="Alexandria" pitchFamily="2" charset="-78"/>
              </a:rPr>
              <a:t>المؤثرة السعودية لولوة الشريف ساهمت في تعزيز ثقافة تمكين المرأة السعودية من خلال منشوراتها وحواراتها عبر السوشيال ميديا.</a:t>
            </a:r>
          </a:p>
        </p:txBody>
      </p:sp>
      <p:sp>
        <p:nvSpPr>
          <p:cNvPr id="6" name="TextBox 5">
            <a:extLst>
              <a:ext uri="{FF2B5EF4-FFF2-40B4-BE49-F238E27FC236}">
                <a16:creationId xmlns:a16="http://schemas.microsoft.com/office/drawing/2014/main" id="{2FFB3106-5CEE-FECC-F31F-FC76637337FE}"/>
              </a:ext>
            </a:extLst>
          </p:cNvPr>
          <p:cNvSpPr txBox="1"/>
          <p:nvPr/>
        </p:nvSpPr>
        <p:spPr>
          <a:xfrm>
            <a:off x="4043679" y="3998521"/>
            <a:ext cx="7661697" cy="1528047"/>
          </a:xfrm>
          <a:prstGeom prst="rect">
            <a:avLst/>
          </a:prstGeom>
          <a:noFill/>
        </p:spPr>
        <p:txBody>
          <a:bodyPr wrap="square" rtlCol="1">
            <a:spAutoFit/>
          </a:bodyPr>
          <a:lstStyle/>
          <a:p>
            <a:pPr algn="r" rtl="1">
              <a:lnSpc>
                <a:spcPct val="150000"/>
              </a:lnSpc>
            </a:pPr>
            <a:r>
              <a:rPr lang="ar-EG" sz="1600" b="1" dirty="0">
                <a:solidFill>
                  <a:srgbClr val="00B0F0"/>
                </a:solidFill>
                <a:latin typeface="Alexandria" pitchFamily="2" charset="-78"/>
                <a:cs typeface="Alexandria" pitchFamily="2" charset="-78"/>
              </a:rPr>
              <a:t>إشكاليات وتأثيرات سلبية:</a:t>
            </a:r>
          </a:p>
          <a:p>
            <a:pPr marL="285750" indent="-285750" algn="r" rtl="1">
              <a:lnSpc>
                <a:spcPct val="150000"/>
              </a:lnSpc>
              <a:buClr>
                <a:schemeClr val="accent2"/>
              </a:buClr>
              <a:buFont typeface="Wingdings" panose="05000000000000000000" pitchFamily="2" charset="2"/>
              <a:buChar char="v"/>
            </a:pPr>
            <a:r>
              <a:rPr lang="ar-EG" sz="1600" b="1" dirty="0">
                <a:latin typeface="Alexandria" pitchFamily="2" charset="-78"/>
                <a:cs typeface="Alexandria" pitchFamily="2" charset="-78"/>
              </a:rPr>
              <a:t>التضليل المعلوماتي: </a:t>
            </a:r>
            <a:r>
              <a:rPr lang="ar-EG" sz="1600" dirty="0">
                <a:latin typeface="Alexandria" pitchFamily="2" charset="-78"/>
                <a:cs typeface="Alexandria" pitchFamily="2" charset="-78"/>
              </a:rPr>
              <a:t>بعض المؤثرين ينشرون معلومات خاطئة أو غير دقيقة.</a:t>
            </a:r>
          </a:p>
          <a:p>
            <a:pPr marL="285750" indent="-285750" algn="r" rtl="1">
              <a:lnSpc>
                <a:spcPct val="150000"/>
              </a:lnSpc>
              <a:buClr>
                <a:schemeClr val="accent2"/>
              </a:buClr>
              <a:buFont typeface="Wingdings" panose="05000000000000000000" pitchFamily="2" charset="2"/>
              <a:buChar char="v"/>
            </a:pPr>
            <a:r>
              <a:rPr lang="ar-EG" sz="1600" b="1" dirty="0">
                <a:latin typeface="Alexandria" pitchFamily="2" charset="-78"/>
                <a:cs typeface="Alexandria" pitchFamily="2" charset="-78"/>
              </a:rPr>
              <a:t>التحيّز الإعلاني: </a:t>
            </a:r>
            <a:r>
              <a:rPr lang="ar-EG" sz="1600" dirty="0">
                <a:latin typeface="Alexandria" pitchFamily="2" charset="-78"/>
                <a:cs typeface="Alexandria" pitchFamily="2" charset="-78"/>
              </a:rPr>
              <a:t>خلط الرسائل الدعائية مع المحتوى الشخصي دون توضيح.</a:t>
            </a:r>
          </a:p>
          <a:p>
            <a:pPr marL="285750" indent="-285750" algn="r" rtl="1">
              <a:lnSpc>
                <a:spcPct val="150000"/>
              </a:lnSpc>
              <a:buClr>
                <a:schemeClr val="accent2"/>
              </a:buClr>
              <a:buFont typeface="Wingdings" panose="05000000000000000000" pitchFamily="2" charset="2"/>
              <a:buChar char="v"/>
            </a:pPr>
            <a:r>
              <a:rPr lang="ar-EG" sz="1600" b="1" dirty="0">
                <a:latin typeface="Alexandria" pitchFamily="2" charset="-78"/>
                <a:cs typeface="Alexandria" pitchFamily="2" charset="-78"/>
              </a:rPr>
              <a:t>تقوية الانقسامات الاجتماعية: </a:t>
            </a:r>
            <a:r>
              <a:rPr lang="ar-EG" sz="1600" dirty="0">
                <a:latin typeface="Alexandria" pitchFamily="2" charset="-78"/>
                <a:cs typeface="Alexandria" pitchFamily="2" charset="-78"/>
              </a:rPr>
              <a:t>من خلال الخطاب المتحيز أو الاستقطابي.</a:t>
            </a:r>
          </a:p>
        </p:txBody>
      </p:sp>
    </p:spTree>
    <p:extLst>
      <p:ext uri="{BB962C8B-B14F-4D97-AF65-F5344CB8AC3E}">
        <p14:creationId xmlns:p14="http://schemas.microsoft.com/office/powerpoint/2010/main" val="221599612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417FA-7F74-1253-0A5F-F600060D0D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D90900-C3BE-B126-31AC-2B2F49DECB5C}"/>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1DCFCE-52DE-2F78-B364-1BA435DC0C7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315B3EE-A04F-3D78-D13B-9E615945EE04}"/>
              </a:ext>
            </a:extLst>
          </p:cNvPr>
          <p:cNvSpPr/>
          <p:nvPr/>
        </p:nvSpPr>
        <p:spPr>
          <a:xfrm>
            <a:off x="180431" y="1295943"/>
            <a:ext cx="11720167" cy="5084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67F9616-7E30-B68C-742C-8BCC99CBECB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F47AE14-88F1-73CC-3638-A033EB763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BB50618-A376-2CFC-768D-0B5346498B2B}"/>
              </a:ext>
            </a:extLst>
          </p:cNvPr>
          <p:cNvSpPr/>
          <p:nvPr/>
        </p:nvSpPr>
        <p:spPr>
          <a:xfrm>
            <a:off x="3433249" y="374953"/>
            <a:ext cx="6132573"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مؤشرات قياس نجاح الحملات الرقمية</a:t>
            </a:r>
          </a:p>
        </p:txBody>
      </p:sp>
      <p:sp>
        <p:nvSpPr>
          <p:cNvPr id="7" name="TextBox 6">
            <a:extLst>
              <a:ext uri="{FF2B5EF4-FFF2-40B4-BE49-F238E27FC236}">
                <a16:creationId xmlns:a16="http://schemas.microsoft.com/office/drawing/2014/main" id="{128DE8E3-9077-9CBC-0EBB-74B0A484ABF4}"/>
              </a:ext>
            </a:extLst>
          </p:cNvPr>
          <p:cNvSpPr txBox="1"/>
          <p:nvPr/>
        </p:nvSpPr>
        <p:spPr>
          <a:xfrm>
            <a:off x="6040514" y="1295943"/>
            <a:ext cx="5761777" cy="4671792"/>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معدل الوصول </a:t>
            </a:r>
            <a:r>
              <a:rPr lang="en-US" sz="1600" b="1" dirty="0">
                <a:solidFill>
                  <a:schemeClr val="accent2"/>
                </a:solidFill>
                <a:latin typeface="Alexandria" pitchFamily="2" charset="-78"/>
                <a:cs typeface="Alexandria" pitchFamily="2" charset="-78"/>
              </a:rPr>
              <a:t>Reach)</a:t>
            </a:r>
            <a:r>
              <a:rPr lang="ar-EG" sz="1600" b="1" dirty="0">
                <a:solidFill>
                  <a:schemeClr val="accent2"/>
                </a:solidFill>
                <a:latin typeface="Alexandria" pitchFamily="2" charset="-78"/>
                <a:cs typeface="Alexandria" pitchFamily="2" charset="-78"/>
              </a:rPr>
              <a:t>):</a:t>
            </a:r>
          </a:p>
          <a:p>
            <a:pPr algn="just" rtl="1">
              <a:lnSpc>
                <a:spcPct val="150000"/>
              </a:lnSpc>
            </a:pPr>
            <a:r>
              <a:rPr lang="ar-EG" sz="1400" dirty="0">
                <a:latin typeface="Alexandria" pitchFamily="2" charset="-78"/>
                <a:cs typeface="Alexandria" pitchFamily="2" charset="-78"/>
              </a:rPr>
              <a:t>عدد الأشخاص الذين شاهدوا المحتوى على الأقل مرة واحدة.</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يعكس حجم الجمهور الذي تم الوصول إليه، وهو مهم في حملات التوعية وبناء العلامة التجارية.</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حملة توعوية لسرطان الثدي تصل إلى مليون شخص خلال أسبوع.</a:t>
            </a:r>
          </a:p>
          <a:p>
            <a:pPr algn="just" rtl="1">
              <a:lnSpc>
                <a:spcPct val="150000"/>
              </a:lnSpc>
            </a:pPr>
            <a:endParaRPr lang="ar-EG" sz="1400"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نسبة التفاعل (</a:t>
            </a:r>
            <a:r>
              <a:rPr lang="en-US" sz="1600" b="1" dirty="0">
                <a:solidFill>
                  <a:schemeClr val="accent2"/>
                </a:solidFill>
                <a:latin typeface="Alexandria" pitchFamily="2" charset="-78"/>
                <a:cs typeface="Alexandria" pitchFamily="2" charset="-78"/>
              </a:rPr>
              <a:t>(Engagement Rate</a:t>
            </a:r>
            <a:r>
              <a:rPr lang="ar-EG" sz="1600" b="1" dirty="0">
                <a:solidFill>
                  <a:schemeClr val="accent2"/>
                </a:solidFill>
                <a:latin typeface="Alexandria" pitchFamily="2" charset="-78"/>
                <a:cs typeface="Alexandria" pitchFamily="2" charset="-78"/>
              </a:rPr>
              <a:t>:</a:t>
            </a:r>
          </a:p>
          <a:p>
            <a:pPr algn="just" rtl="1">
              <a:lnSpc>
                <a:spcPct val="150000"/>
              </a:lnSpc>
            </a:pPr>
            <a:r>
              <a:rPr lang="ar-EG" sz="1400" dirty="0">
                <a:latin typeface="Alexandria" pitchFamily="2" charset="-78"/>
                <a:cs typeface="Alexandria" pitchFamily="2" charset="-78"/>
              </a:rPr>
              <a:t>مجموع التفاعلات (إعجابات، تعليقات، مشاركات، حفظ) مقسومًا على عدد المتابعين أو عدد مرات الظهور..</a:t>
            </a:r>
          </a:p>
          <a:p>
            <a:pPr algn="just" rtl="1">
              <a:lnSpc>
                <a:spcPct val="150000"/>
              </a:lnSpc>
            </a:pPr>
            <a:r>
              <a:rPr lang="ar-EG" sz="1400" dirty="0">
                <a:latin typeface="Alexandria" pitchFamily="2" charset="-78"/>
                <a:cs typeface="Alexandria" pitchFamily="2" charset="-78"/>
              </a:rPr>
              <a:t>🔹</a:t>
            </a:r>
            <a:r>
              <a:rPr lang="ar-EG" sz="1400" b="1" dirty="0">
                <a:solidFill>
                  <a:schemeClr val="accent6"/>
                </a:solidFill>
                <a:latin typeface="Alexandria" pitchFamily="2" charset="-78"/>
                <a:cs typeface="Alexandria" pitchFamily="2" charset="-78"/>
              </a:rPr>
              <a:t> أهميته: </a:t>
            </a:r>
            <a:r>
              <a:rPr lang="ar-EG" sz="1400" dirty="0">
                <a:latin typeface="Alexandria" pitchFamily="2" charset="-78"/>
                <a:cs typeface="Alexandria" pitchFamily="2" charset="-78"/>
              </a:rPr>
              <a:t>يدل على مدى اهتمام الجمهور بالمحتوى ومدى تأثيره العاطفي أو العملي عليهم.</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حملة تعليمية حصلت على تفاعل بنسبة 80% تُعد ناجحة جدًا.</a:t>
            </a:r>
          </a:p>
        </p:txBody>
      </p:sp>
      <p:sp>
        <p:nvSpPr>
          <p:cNvPr id="8" name="TextBox 7">
            <a:extLst>
              <a:ext uri="{FF2B5EF4-FFF2-40B4-BE49-F238E27FC236}">
                <a16:creationId xmlns:a16="http://schemas.microsoft.com/office/drawing/2014/main" id="{8F2037CA-08D9-14DD-8054-CE222D792838}"/>
              </a:ext>
            </a:extLst>
          </p:cNvPr>
          <p:cNvSpPr txBox="1"/>
          <p:nvPr/>
        </p:nvSpPr>
        <p:spPr>
          <a:xfrm>
            <a:off x="180431" y="1295943"/>
            <a:ext cx="5614505" cy="4671792"/>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عدد النقرات </a:t>
            </a:r>
            <a:r>
              <a:rPr lang="en-US" sz="1600" b="1" dirty="0">
                <a:solidFill>
                  <a:schemeClr val="accent2"/>
                </a:solidFill>
                <a:latin typeface="Alexandria" pitchFamily="2" charset="-78"/>
                <a:cs typeface="Alexandria" pitchFamily="2" charset="-78"/>
              </a:rPr>
              <a:t>:(Click-Through Rate - CTR)</a:t>
            </a:r>
            <a:endParaRPr lang="ar-EG" sz="1600" b="1" dirty="0">
              <a:solidFill>
                <a:schemeClr val="accent2"/>
              </a:solidFill>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نسبة الأشخاص الذين نقروا على الرابط من إجمالي الذين شاهدوا الإعلان أو المنشور.</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يقيس مدى فعالية المحتوى في جذب المستخدم لاتخاذ خطوة.</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إعلان يحتوي على رابط تسجيل وجذب </a:t>
            </a:r>
            <a:r>
              <a:rPr lang="en-US" sz="1400" dirty="0">
                <a:latin typeface="Alexandria" pitchFamily="2" charset="-78"/>
                <a:cs typeface="Alexandria" pitchFamily="2" charset="-78"/>
              </a:rPr>
              <a:t>CTR </a:t>
            </a:r>
            <a:r>
              <a:rPr lang="ar-EG" sz="1400" dirty="0">
                <a:latin typeface="Alexandria" pitchFamily="2" charset="-78"/>
                <a:cs typeface="Alexandria" pitchFamily="2" charset="-78"/>
              </a:rPr>
              <a:t>في قطاع ما</a:t>
            </a:r>
          </a:p>
          <a:p>
            <a:pPr algn="just" rtl="1">
              <a:lnSpc>
                <a:spcPct val="150000"/>
              </a:lnSpc>
            </a:pPr>
            <a:endParaRPr lang="ar-EG" sz="1400" dirty="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عدد التحويلات (</a:t>
            </a:r>
            <a:r>
              <a:rPr lang="en-US" sz="1600" b="1" dirty="0">
                <a:solidFill>
                  <a:schemeClr val="accent2"/>
                </a:solidFill>
                <a:latin typeface="Alexandria" pitchFamily="2" charset="-78"/>
                <a:cs typeface="Alexandria" pitchFamily="2" charset="-78"/>
              </a:rPr>
              <a:t>Conversions</a:t>
            </a:r>
            <a:r>
              <a:rPr lang="ar-EG" sz="1600" b="1" dirty="0">
                <a:solidFill>
                  <a:schemeClr val="accent2"/>
                </a:solidFill>
                <a:latin typeface="Alexandria" pitchFamily="2" charset="-78"/>
                <a:cs typeface="Alexandria" pitchFamily="2" charset="-78"/>
              </a:rPr>
              <a:t>):</a:t>
            </a:r>
          </a:p>
          <a:p>
            <a:pPr algn="just" rtl="1">
              <a:lnSpc>
                <a:spcPct val="150000"/>
              </a:lnSpc>
            </a:pPr>
            <a:r>
              <a:rPr lang="ar-EG" sz="1400" dirty="0">
                <a:latin typeface="Alexandria" pitchFamily="2" charset="-78"/>
                <a:cs typeface="Alexandria" pitchFamily="2" charset="-78"/>
              </a:rPr>
              <a:t>عدد الأشخاص الذين قاموا بإجراء محدد بعد التفاعل مع الحملة (شراء، تسجيل، تحميل...).</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أهم مؤشر في الحملات التجارية، لأنه يترجم الجهد إلى نتائج ملموسة.</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حملة مبيعات أدت إلى 500 عملية شراء خلال أسبوع.</a:t>
            </a:r>
          </a:p>
        </p:txBody>
      </p:sp>
      <p:cxnSp>
        <p:nvCxnSpPr>
          <p:cNvPr id="9" name="Straight Connector 8">
            <a:extLst>
              <a:ext uri="{FF2B5EF4-FFF2-40B4-BE49-F238E27FC236}">
                <a16:creationId xmlns:a16="http://schemas.microsoft.com/office/drawing/2014/main" id="{AD50ACFF-ECA0-B7C7-CB4E-D8788DF9E2CE}"/>
              </a:ext>
            </a:extLst>
          </p:cNvPr>
          <p:cNvCxnSpPr>
            <a:cxnSpLocks/>
          </p:cNvCxnSpPr>
          <p:nvPr/>
        </p:nvCxnSpPr>
        <p:spPr>
          <a:xfrm>
            <a:off x="5963919" y="1483360"/>
            <a:ext cx="0" cy="216408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170ECC-7118-14E7-7D3E-872C84057EDF}"/>
              </a:ext>
            </a:extLst>
          </p:cNvPr>
          <p:cNvCxnSpPr>
            <a:cxnSpLocks/>
          </p:cNvCxnSpPr>
          <p:nvPr/>
        </p:nvCxnSpPr>
        <p:spPr>
          <a:xfrm>
            <a:off x="5963919" y="4058920"/>
            <a:ext cx="0" cy="216408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870768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7AE55-6FBA-74C9-99E4-30310200D3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3A1676-3F8B-9BD7-43E5-0DDBC31590A8}"/>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84E3E4-3820-5825-9420-AF86120ADB9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9435363-EBD3-BB5E-3A14-DBC3F4B2D342}"/>
              </a:ext>
            </a:extLst>
          </p:cNvPr>
          <p:cNvSpPr/>
          <p:nvPr/>
        </p:nvSpPr>
        <p:spPr>
          <a:xfrm>
            <a:off x="180431" y="1295943"/>
            <a:ext cx="11720167" cy="5084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A68D07C-7FF2-C2AF-88DB-34483250E61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C042CC7-0EB8-B4D9-5831-53F721325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179B8EF-926D-AFC1-EB70-D0F2AA152A27}"/>
              </a:ext>
            </a:extLst>
          </p:cNvPr>
          <p:cNvSpPr/>
          <p:nvPr/>
        </p:nvSpPr>
        <p:spPr>
          <a:xfrm>
            <a:off x="3433249" y="359028"/>
            <a:ext cx="6132573"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مؤشرات قياس نجاح الحملات الرقمية</a:t>
            </a:r>
          </a:p>
        </p:txBody>
      </p:sp>
      <p:sp>
        <p:nvSpPr>
          <p:cNvPr id="7" name="TextBox 6">
            <a:extLst>
              <a:ext uri="{FF2B5EF4-FFF2-40B4-BE49-F238E27FC236}">
                <a16:creationId xmlns:a16="http://schemas.microsoft.com/office/drawing/2014/main" id="{00F85CE9-1498-6F01-2AE4-EC382CC1F678}"/>
              </a:ext>
            </a:extLst>
          </p:cNvPr>
          <p:cNvSpPr txBox="1"/>
          <p:nvPr/>
        </p:nvSpPr>
        <p:spPr>
          <a:xfrm>
            <a:off x="6040514" y="1352799"/>
            <a:ext cx="5761777" cy="4672498"/>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معدل تكلفة الاكتساب </a:t>
            </a:r>
            <a:r>
              <a:rPr lang="en-US" sz="1600" b="1" dirty="0">
                <a:solidFill>
                  <a:schemeClr val="accent2"/>
                </a:solidFill>
                <a:latin typeface="Alexandria" pitchFamily="2" charset="-78"/>
                <a:cs typeface="Alexandria" pitchFamily="2" charset="-78"/>
              </a:rPr>
              <a:t>:Cost per Acquisition CPA</a:t>
            </a:r>
          </a:p>
          <a:p>
            <a:pPr algn="just" rtl="1">
              <a:lnSpc>
                <a:spcPct val="150000"/>
              </a:lnSpc>
              <a:buClr>
                <a:srgbClr val="00B0F0"/>
              </a:buClr>
            </a:pPr>
            <a:r>
              <a:rPr lang="ar-EG" sz="1400" dirty="0">
                <a:latin typeface="Alexandria" pitchFamily="2" charset="-78"/>
                <a:cs typeface="Alexandria" pitchFamily="2" charset="-78"/>
              </a:rPr>
              <a:t>كم أنفقت على كل شخص قام بإجراء مرغوب فيه.</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مؤشر على كفاءة الحملة من حيث الميزانية.</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إذا أنفقت 1000 دولار للحصول على 100 مشترك، فإن </a:t>
            </a:r>
            <a:r>
              <a:rPr lang="en-US" sz="1400" dirty="0">
                <a:latin typeface="Alexandria" pitchFamily="2" charset="-78"/>
                <a:cs typeface="Alexandria" pitchFamily="2" charset="-78"/>
              </a:rPr>
              <a:t>CPA = 10 </a:t>
            </a:r>
            <a:r>
              <a:rPr lang="ar-EG" sz="1400" dirty="0">
                <a:latin typeface="Alexandria" pitchFamily="2" charset="-78"/>
                <a:cs typeface="Alexandria" pitchFamily="2" charset="-78"/>
              </a:rPr>
              <a:t>دولار لكل مشترك.</a:t>
            </a:r>
          </a:p>
          <a:p>
            <a:pPr algn="just" rtl="1">
              <a:lnSpc>
                <a:spcPct val="150000"/>
              </a:lnSpc>
            </a:pPr>
            <a:endParaRPr lang="ar-EG" sz="1400" dirty="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الوعي بالعلامة التجارية </a:t>
            </a:r>
            <a:r>
              <a:rPr lang="en-US" sz="1600" b="1" dirty="0">
                <a:solidFill>
                  <a:schemeClr val="accent2"/>
                </a:solidFill>
                <a:latin typeface="Alexandria" pitchFamily="2" charset="-78"/>
                <a:cs typeface="Alexandria" pitchFamily="2" charset="-78"/>
              </a:rPr>
              <a:t>Brand Awareness Growth</a:t>
            </a:r>
            <a:r>
              <a:rPr lang="ar-EG" sz="1600" b="1" dirty="0">
                <a:solidFill>
                  <a:schemeClr val="accent2"/>
                </a:solidFill>
                <a:latin typeface="Alexandria" pitchFamily="2" charset="-78"/>
                <a:cs typeface="Alexandria" pitchFamily="2" charset="-78"/>
              </a:rPr>
              <a:t>:</a:t>
            </a:r>
            <a:endParaRPr lang="en-US" sz="1600" b="1" dirty="0">
              <a:solidFill>
                <a:schemeClr val="accent2"/>
              </a:solidFill>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مدى زيادة المعرفة بالعلامة التجارية بعد الحملة، يقاس غالبًا عبر الاستبيانات أو البحث عن اسم العلامة.</a:t>
            </a:r>
          </a:p>
          <a:p>
            <a:pPr algn="just" rtl="1">
              <a:lnSpc>
                <a:spcPct val="150000"/>
              </a:lnSpc>
              <a:buClr>
                <a:srgbClr val="00B0F0"/>
              </a:buClr>
            </a:pPr>
            <a:r>
              <a:rPr lang="ar-EG" sz="1400" dirty="0">
                <a:latin typeface="Alexandria" pitchFamily="2" charset="-78"/>
                <a:cs typeface="Alexandria" pitchFamily="2" charset="-78"/>
              </a:rPr>
              <a:t>🔹</a:t>
            </a:r>
            <a:r>
              <a:rPr lang="ar-EG" sz="1400" b="1" dirty="0">
                <a:solidFill>
                  <a:schemeClr val="accent6"/>
                </a:solidFill>
                <a:latin typeface="Alexandria" pitchFamily="2" charset="-78"/>
                <a:cs typeface="Alexandria" pitchFamily="2" charset="-78"/>
              </a:rPr>
              <a:t> أهميته: </a:t>
            </a:r>
            <a:r>
              <a:rPr lang="ar-EG" sz="1400" dirty="0">
                <a:latin typeface="Alexandria" pitchFamily="2" charset="-78"/>
                <a:cs typeface="Alexandria" pitchFamily="2" charset="-78"/>
              </a:rPr>
              <a:t>مهم جدًا في الحملات غير الربحية أو الحملات طويلة الأجل.</a:t>
            </a:r>
          </a:p>
          <a:p>
            <a:pPr algn="just" rtl="1">
              <a:lnSpc>
                <a:spcPct val="150000"/>
              </a:lnSpc>
              <a:buClr>
                <a:srgbClr val="00B0F0"/>
              </a:buClr>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بعد حملة توعوية، ارتفعت عمليات البحث عن اسم الجمعية بنسبة 60%.</a:t>
            </a:r>
          </a:p>
        </p:txBody>
      </p:sp>
      <p:sp>
        <p:nvSpPr>
          <p:cNvPr id="8" name="TextBox 7">
            <a:extLst>
              <a:ext uri="{FF2B5EF4-FFF2-40B4-BE49-F238E27FC236}">
                <a16:creationId xmlns:a16="http://schemas.microsoft.com/office/drawing/2014/main" id="{ED6AAF9B-6521-E60C-79D5-2109431E31AD}"/>
              </a:ext>
            </a:extLst>
          </p:cNvPr>
          <p:cNvSpPr txBox="1"/>
          <p:nvPr/>
        </p:nvSpPr>
        <p:spPr>
          <a:xfrm>
            <a:off x="180431" y="1295943"/>
            <a:ext cx="5614505" cy="4672498"/>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معدل الارتداد </a:t>
            </a:r>
            <a:r>
              <a:rPr lang="en-US" sz="1600" b="1" dirty="0">
                <a:solidFill>
                  <a:schemeClr val="accent2"/>
                </a:solidFill>
                <a:latin typeface="Alexandria" pitchFamily="2" charset="-78"/>
                <a:cs typeface="Alexandria" pitchFamily="2" charset="-78"/>
              </a:rPr>
              <a:t>Bounce Rate</a:t>
            </a:r>
            <a:r>
              <a:rPr lang="ar-EG" sz="1600" b="1" dirty="0">
                <a:solidFill>
                  <a:schemeClr val="accent2"/>
                </a:solidFill>
                <a:latin typeface="Alexandria" pitchFamily="2" charset="-78"/>
                <a:cs typeface="Alexandria" pitchFamily="2" charset="-78"/>
              </a:rPr>
              <a:t>:</a:t>
            </a:r>
            <a:endParaRPr lang="en-US" sz="1600" b="1" dirty="0">
              <a:solidFill>
                <a:schemeClr val="accent2"/>
              </a:solidFill>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نسبة الأشخاص الذين يزورون الصفحة دون القيام بأي تفاعل إضافي.</a:t>
            </a:r>
          </a:p>
          <a:p>
            <a:pPr algn="just" rtl="1">
              <a:lnSpc>
                <a:spcPct val="150000"/>
              </a:lnSpc>
              <a:buClr>
                <a:srgbClr val="00B0F0"/>
              </a:buClr>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انخفاض هذا المعدل يدل على جودة المحتوى واستهداف الجمهور الصحيح.</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حملة تعليمية تحقق </a:t>
            </a:r>
            <a:r>
              <a:rPr lang="en-US" sz="1400" dirty="0">
                <a:latin typeface="Alexandria" pitchFamily="2" charset="-78"/>
                <a:cs typeface="Alexandria" pitchFamily="2" charset="-78"/>
              </a:rPr>
              <a:t>Bounce Rate </a:t>
            </a:r>
            <a:r>
              <a:rPr lang="ar-EG" sz="1400" dirty="0">
                <a:latin typeface="Alexandria" pitchFamily="2" charset="-78"/>
                <a:cs typeface="Alexandria" pitchFamily="2" charset="-78"/>
              </a:rPr>
              <a:t>بنسبة 25% تعتبر فعالة.</a:t>
            </a:r>
          </a:p>
          <a:p>
            <a:pPr algn="just" rtl="1">
              <a:lnSpc>
                <a:spcPct val="150000"/>
              </a:lnSpc>
            </a:pPr>
            <a:endParaRPr lang="ar-EG" sz="1400" dirty="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نمو عدد المتابعين </a:t>
            </a:r>
            <a:r>
              <a:rPr lang="en-US" sz="1600" b="1" dirty="0">
                <a:solidFill>
                  <a:schemeClr val="accent2"/>
                </a:solidFill>
                <a:latin typeface="Alexandria" pitchFamily="2" charset="-78"/>
                <a:cs typeface="Alexandria" pitchFamily="2" charset="-78"/>
              </a:rPr>
              <a:t>Follower Growth</a:t>
            </a:r>
            <a:r>
              <a:rPr lang="ar-EG" sz="1600" b="1" dirty="0">
                <a:solidFill>
                  <a:schemeClr val="accent2"/>
                </a:solidFill>
                <a:latin typeface="Alexandria" pitchFamily="2" charset="-78"/>
                <a:cs typeface="Alexandria" pitchFamily="2" charset="-78"/>
              </a:rPr>
              <a:t>:</a:t>
            </a:r>
            <a:endParaRPr lang="en-US" sz="1600" b="1" dirty="0">
              <a:solidFill>
                <a:schemeClr val="accent2"/>
              </a:solidFill>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عدد المتابعين الجدد بعد الحملة.</a:t>
            </a:r>
          </a:p>
          <a:p>
            <a:pPr algn="just" rtl="1">
              <a:lnSpc>
                <a:spcPct val="150000"/>
              </a:lnSpc>
              <a:buClr>
                <a:srgbClr val="00B0F0"/>
              </a:buClr>
            </a:pPr>
            <a:endParaRPr lang="ar-EG" sz="1400" dirty="0">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يعكس تأثير الحملة في بناء مجتمع دائم للمحتوى.</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بعد حملة ملهمة، ازداد عدد المتابعين 20,000 متابع خلال أسبوع.</a:t>
            </a:r>
          </a:p>
        </p:txBody>
      </p:sp>
      <p:cxnSp>
        <p:nvCxnSpPr>
          <p:cNvPr id="9" name="Straight Connector 8">
            <a:extLst>
              <a:ext uri="{FF2B5EF4-FFF2-40B4-BE49-F238E27FC236}">
                <a16:creationId xmlns:a16="http://schemas.microsoft.com/office/drawing/2014/main" id="{54B0FA87-90EA-CF49-6EE3-C00432E0E59D}"/>
              </a:ext>
            </a:extLst>
          </p:cNvPr>
          <p:cNvCxnSpPr>
            <a:cxnSpLocks/>
          </p:cNvCxnSpPr>
          <p:nvPr/>
        </p:nvCxnSpPr>
        <p:spPr>
          <a:xfrm>
            <a:off x="5963919" y="1483360"/>
            <a:ext cx="0" cy="216408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E7A6DC6-78A2-3FCD-0905-013AB12F576D}"/>
              </a:ext>
            </a:extLst>
          </p:cNvPr>
          <p:cNvCxnSpPr>
            <a:cxnSpLocks/>
          </p:cNvCxnSpPr>
          <p:nvPr/>
        </p:nvCxnSpPr>
        <p:spPr>
          <a:xfrm>
            <a:off x="5963919" y="4058920"/>
            <a:ext cx="0" cy="216408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864455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273A9-6B57-40A1-DB68-71B90EC2D6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C1CDA-F4B8-AC86-8A1F-4D7B4B9D5933}"/>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A3EEA1-4DFC-19DB-5C73-B283BBD520A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4BAE9F-95FB-81E0-3F55-E84361F452F8}"/>
              </a:ext>
            </a:extLst>
          </p:cNvPr>
          <p:cNvSpPr/>
          <p:nvPr/>
        </p:nvSpPr>
        <p:spPr>
          <a:xfrm>
            <a:off x="235916" y="1272653"/>
            <a:ext cx="11720167" cy="5084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3ACAB27-3767-FF49-1DE0-E797DC4AF86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DF40600-07EB-2236-1167-485D8A4DDF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7173494-C0C5-B1AE-999D-467B8F7FDA57}"/>
              </a:ext>
            </a:extLst>
          </p:cNvPr>
          <p:cNvSpPr/>
          <p:nvPr/>
        </p:nvSpPr>
        <p:spPr>
          <a:xfrm>
            <a:off x="3433249" y="359028"/>
            <a:ext cx="6132573" cy="103062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مؤشرات قياس نجاح الحملات الرقمية</a:t>
            </a:r>
          </a:p>
        </p:txBody>
      </p:sp>
      <p:sp>
        <p:nvSpPr>
          <p:cNvPr id="7" name="TextBox 6">
            <a:extLst>
              <a:ext uri="{FF2B5EF4-FFF2-40B4-BE49-F238E27FC236}">
                <a16:creationId xmlns:a16="http://schemas.microsoft.com/office/drawing/2014/main" id="{BAAA436B-DB30-BBB5-D6E0-8601D20DFCB9}"/>
              </a:ext>
            </a:extLst>
          </p:cNvPr>
          <p:cNvSpPr txBox="1"/>
          <p:nvPr/>
        </p:nvSpPr>
        <p:spPr>
          <a:xfrm>
            <a:off x="4703291" y="1555278"/>
            <a:ext cx="7099001" cy="3379130"/>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الانتشار الفيروسي (</a:t>
            </a:r>
            <a:r>
              <a:rPr lang="en-US" sz="1600" b="1" dirty="0">
                <a:solidFill>
                  <a:schemeClr val="accent2"/>
                </a:solidFill>
                <a:latin typeface="Alexandria" pitchFamily="2" charset="-78"/>
                <a:cs typeface="Alexandria" pitchFamily="2" charset="-78"/>
              </a:rPr>
              <a:t>Virality / Shares</a:t>
            </a:r>
            <a:r>
              <a:rPr lang="ar-EG" sz="1600" b="1" dirty="0">
                <a:solidFill>
                  <a:schemeClr val="accent2"/>
                </a:solidFill>
                <a:latin typeface="Alexandria" pitchFamily="2" charset="-78"/>
                <a:cs typeface="Alexandria" pitchFamily="2" charset="-78"/>
              </a:rPr>
              <a:t>)</a:t>
            </a:r>
            <a:endParaRPr lang="en-US" sz="1600" b="1" dirty="0">
              <a:solidFill>
                <a:schemeClr val="accent2"/>
              </a:solidFill>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عدد مرات مشاركة المحتوى.</a:t>
            </a:r>
          </a:p>
          <a:p>
            <a:pPr algn="just" rtl="1">
              <a:lnSpc>
                <a:spcPct val="150000"/>
              </a:lnSpc>
              <a:buClr>
                <a:srgbClr val="00B0F0"/>
              </a:buClr>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أهميته: </a:t>
            </a:r>
            <a:r>
              <a:rPr lang="ar-EG" sz="1400" dirty="0">
                <a:latin typeface="Alexandria" pitchFamily="2" charset="-78"/>
                <a:cs typeface="Alexandria" pitchFamily="2" charset="-78"/>
              </a:rPr>
              <a:t>مؤشر غير مباشر على جودة الرسالة وارتباط الجمهور بها.</a:t>
            </a:r>
          </a:p>
          <a:p>
            <a:pPr algn="just" rtl="1">
              <a:lnSpc>
                <a:spcPct val="150000"/>
              </a:lnSpc>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فيديو توعوي تمت مشاركته 10,000 مرة خلال يومين.</a:t>
            </a:r>
          </a:p>
          <a:p>
            <a:pPr algn="just" rtl="1">
              <a:lnSpc>
                <a:spcPct val="150000"/>
              </a:lnSpc>
            </a:pPr>
            <a:endParaRPr lang="ar-EG" sz="1400"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الرضا وردود الفعل (</a:t>
            </a:r>
            <a:r>
              <a:rPr lang="en-US" sz="1600" b="1" dirty="0">
                <a:solidFill>
                  <a:schemeClr val="accent2"/>
                </a:solidFill>
                <a:latin typeface="Alexandria" pitchFamily="2" charset="-78"/>
                <a:cs typeface="Alexandria" pitchFamily="2" charset="-78"/>
              </a:rPr>
              <a:t>Sentiment Analysis</a:t>
            </a:r>
            <a:r>
              <a:rPr lang="ar-EG" sz="1600" b="1" dirty="0">
                <a:solidFill>
                  <a:schemeClr val="accent2"/>
                </a:solidFill>
                <a:latin typeface="Alexandria" pitchFamily="2" charset="-78"/>
                <a:cs typeface="Alexandria" pitchFamily="2" charset="-78"/>
              </a:rPr>
              <a:t>)</a:t>
            </a:r>
            <a:endParaRPr lang="en-US" sz="1600" b="1" dirty="0">
              <a:solidFill>
                <a:schemeClr val="accent2"/>
              </a:solidFill>
              <a:latin typeface="Alexandria" pitchFamily="2" charset="-78"/>
              <a:cs typeface="Alexandria" pitchFamily="2" charset="-78"/>
            </a:endParaRPr>
          </a:p>
          <a:p>
            <a:pPr algn="just" rtl="1">
              <a:lnSpc>
                <a:spcPct val="150000"/>
              </a:lnSpc>
              <a:buClr>
                <a:srgbClr val="00B0F0"/>
              </a:buClr>
            </a:pPr>
            <a:r>
              <a:rPr lang="ar-EG" sz="1400" dirty="0">
                <a:latin typeface="Alexandria" pitchFamily="2" charset="-78"/>
                <a:cs typeface="Alexandria" pitchFamily="2" charset="-78"/>
              </a:rPr>
              <a:t>تحليل طبيعة تعليقات الجمهور (إيجابية، سلبية، محايدة).</a:t>
            </a:r>
          </a:p>
          <a:p>
            <a:pPr algn="just" rtl="1">
              <a:lnSpc>
                <a:spcPct val="150000"/>
              </a:lnSpc>
              <a:buClr>
                <a:srgbClr val="00B0F0"/>
              </a:buClr>
            </a:pPr>
            <a:r>
              <a:rPr lang="ar-EG" sz="1400" dirty="0">
                <a:latin typeface="Alexandria" pitchFamily="2" charset="-78"/>
                <a:cs typeface="Alexandria" pitchFamily="2" charset="-78"/>
              </a:rPr>
              <a:t>🔹</a:t>
            </a:r>
            <a:r>
              <a:rPr lang="ar-EG" sz="1400" b="1" dirty="0">
                <a:solidFill>
                  <a:schemeClr val="accent6"/>
                </a:solidFill>
                <a:latin typeface="Alexandria" pitchFamily="2" charset="-78"/>
                <a:cs typeface="Alexandria" pitchFamily="2" charset="-78"/>
              </a:rPr>
              <a:t> أهميته: </a:t>
            </a:r>
            <a:r>
              <a:rPr lang="ar-EG" sz="1400" dirty="0">
                <a:latin typeface="Alexandria" pitchFamily="2" charset="-78"/>
                <a:cs typeface="Alexandria" pitchFamily="2" charset="-78"/>
              </a:rPr>
              <a:t>يوضح الانطباع العام تجاه الحملة، خاصة في الحملات الاجتماعية أو السياسية.</a:t>
            </a:r>
          </a:p>
          <a:p>
            <a:pPr algn="just" rtl="1">
              <a:lnSpc>
                <a:spcPct val="150000"/>
              </a:lnSpc>
              <a:buClr>
                <a:srgbClr val="00B0F0"/>
              </a:buClr>
            </a:pPr>
            <a:r>
              <a:rPr lang="ar-EG" sz="1400" dirty="0">
                <a:latin typeface="Alexandria" pitchFamily="2" charset="-78"/>
                <a:cs typeface="Alexandria" pitchFamily="2" charset="-78"/>
              </a:rPr>
              <a:t>🔹 </a:t>
            </a:r>
            <a:r>
              <a:rPr lang="ar-EG" sz="1400" b="1" dirty="0">
                <a:solidFill>
                  <a:schemeClr val="accent6"/>
                </a:solidFill>
                <a:latin typeface="Alexandria" pitchFamily="2" charset="-78"/>
                <a:cs typeface="Alexandria" pitchFamily="2" charset="-78"/>
              </a:rPr>
              <a:t>مثال: </a:t>
            </a:r>
            <a:r>
              <a:rPr lang="ar-EG" sz="1400" dirty="0">
                <a:latin typeface="Alexandria" pitchFamily="2" charset="-78"/>
                <a:cs typeface="Alexandria" pitchFamily="2" charset="-78"/>
              </a:rPr>
              <a:t>حملة حقوقية نالت 90% من التعليقات الإيجابية = نجاح معنوي كبير.</a:t>
            </a:r>
          </a:p>
        </p:txBody>
      </p:sp>
      <p:pic>
        <p:nvPicPr>
          <p:cNvPr id="6" name="Picture 5">
            <a:extLst>
              <a:ext uri="{FF2B5EF4-FFF2-40B4-BE49-F238E27FC236}">
                <a16:creationId xmlns:a16="http://schemas.microsoft.com/office/drawing/2014/main" id="{C671482E-F79E-CD10-05CD-AC3866B859E3}"/>
              </a:ext>
            </a:extLst>
          </p:cNvPr>
          <p:cNvPicPr>
            <a:picLocks noChangeAspect="1"/>
          </p:cNvPicPr>
          <p:nvPr/>
        </p:nvPicPr>
        <p:blipFill>
          <a:blip r:embed="rId3"/>
          <a:stretch>
            <a:fillRect/>
          </a:stretch>
        </p:blipFill>
        <p:spPr>
          <a:xfrm>
            <a:off x="279627" y="2678159"/>
            <a:ext cx="4411889" cy="30055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359761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2332510" y="618006"/>
            <a:ext cx="8177917"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التحديات التي تواجه الحملات الرقمية</a:t>
            </a:r>
          </a:p>
        </p:txBody>
      </p:sp>
      <p:sp>
        <p:nvSpPr>
          <p:cNvPr id="6" name="TextBox 5">
            <a:extLst>
              <a:ext uri="{FF2B5EF4-FFF2-40B4-BE49-F238E27FC236}">
                <a16:creationId xmlns:a16="http://schemas.microsoft.com/office/drawing/2014/main" id="{DF85DBD9-FBF1-8331-7431-4A93E9CF00E2}"/>
              </a:ext>
            </a:extLst>
          </p:cNvPr>
          <p:cNvSpPr txBox="1"/>
          <p:nvPr/>
        </p:nvSpPr>
        <p:spPr>
          <a:xfrm>
            <a:off x="542611" y="1485455"/>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تشبع المحتوى الرقمي:</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تعجّ المنصات الرقمية بملايين المنشورات يوميًا، مما يصعّب على أي حملة أن تبرز وتلفت انتباه الجمهور المستهدف.</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"الضوضاء الرقمية" تمثل عائقًا رئيسيًا أمام فعالية الرسائل الرقمية.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حملة توعوية حول التغير المناخي على تويتر قد تضيع بين الكمّ الهائل من الأخبار والترندات اليومية.</a:t>
            </a:r>
          </a:p>
        </p:txBody>
      </p:sp>
      <p:sp>
        <p:nvSpPr>
          <p:cNvPr id="7" name="TextBox 6">
            <a:extLst>
              <a:ext uri="{FF2B5EF4-FFF2-40B4-BE49-F238E27FC236}">
                <a16:creationId xmlns:a16="http://schemas.microsoft.com/office/drawing/2014/main" id="{56C7BBAC-39C8-DCEF-0DE3-8E6D9AB17099}"/>
              </a:ext>
            </a:extLst>
          </p:cNvPr>
          <p:cNvSpPr txBox="1"/>
          <p:nvPr/>
        </p:nvSpPr>
        <p:spPr>
          <a:xfrm>
            <a:off x="459131" y="3856822"/>
            <a:ext cx="11162766" cy="2312877"/>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تغيّر خوارزميات المنصات :</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تقوم منصات مثل فيسبوك وإنستغرام بتعديل خوارزمياتها باستمرار، مما يؤثر على معدل الوصول العضوي للمحتوى، وقد يتطلب تعديل الاستراتيجية بشكل مفاجئ.</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الخوارزميات غير المتوقعة تؤثر في ظهور الحملات للجمهور المستهدف.</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انخفاض كبير في وصول منشورات إحدى الجمعيات الخيرية بعد تحديث خوارزمية فيسبوك عام 2018 للتركيز على التفاعل بين الأفراد.</a:t>
            </a:r>
          </a:p>
        </p:txBody>
      </p:sp>
    </p:spTree>
    <p:extLst>
      <p:ext uri="{BB962C8B-B14F-4D97-AF65-F5344CB8AC3E}">
        <p14:creationId xmlns:p14="http://schemas.microsoft.com/office/powerpoint/2010/main" val="379785193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41FA0-8809-F668-6C1D-A281EB3DFD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522585-49B4-3A60-45EA-CD7DF7927903}"/>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627D7-DBFC-3B9D-805B-EDB700F2E9B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CB1B545-2B22-6541-E7AD-76649A39BA60}"/>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D885AB1-8FDE-98E8-0651-552D3542AA7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6A18FA9-496F-48A2-C002-1AB7FED89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A21C0B0-A5DD-18A5-D227-F2AA2E5F81A7}"/>
              </a:ext>
            </a:extLst>
          </p:cNvPr>
          <p:cNvSpPr/>
          <p:nvPr/>
        </p:nvSpPr>
        <p:spPr>
          <a:xfrm>
            <a:off x="2332510" y="618006"/>
            <a:ext cx="8177917"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التحديات التي تواجه الحملات الرقمية</a:t>
            </a:r>
          </a:p>
        </p:txBody>
      </p:sp>
      <p:sp>
        <p:nvSpPr>
          <p:cNvPr id="6" name="TextBox 5">
            <a:extLst>
              <a:ext uri="{FF2B5EF4-FFF2-40B4-BE49-F238E27FC236}">
                <a16:creationId xmlns:a16="http://schemas.microsoft.com/office/drawing/2014/main" id="{C36F6957-D51F-48D0-4F51-FA73D71F48D7}"/>
              </a:ext>
            </a:extLst>
          </p:cNvPr>
          <p:cNvSpPr txBox="1"/>
          <p:nvPr/>
        </p:nvSpPr>
        <p:spPr>
          <a:xfrm>
            <a:off x="542611" y="1485455"/>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ضعف الثقة والمصداقية الرقمية :</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كثرة الأخبار الكاذبة والإعلانات المضللة تجعل الجمهور أكثر حذرًا وتشككًا في الرسائل الرقمية.</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فقدان الثقة الرقمية يتطلب من العلامات تقديم محتوى شفاف وأخلاقي.</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تراجع التفاعل مع الإعلانات السياسية على فيسبوك بعد فضيحة "كامبريدج أناليتيكا".</a:t>
            </a:r>
          </a:p>
        </p:txBody>
      </p:sp>
      <p:sp>
        <p:nvSpPr>
          <p:cNvPr id="7" name="TextBox 6">
            <a:extLst>
              <a:ext uri="{FF2B5EF4-FFF2-40B4-BE49-F238E27FC236}">
                <a16:creationId xmlns:a16="http://schemas.microsoft.com/office/drawing/2014/main" id="{7BA6C6B4-0B51-B2C6-4FE1-C787B6E2617C}"/>
              </a:ext>
            </a:extLst>
          </p:cNvPr>
          <p:cNvSpPr txBox="1"/>
          <p:nvPr/>
        </p:nvSpPr>
        <p:spPr>
          <a:xfrm>
            <a:off x="459131" y="3856822"/>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الاعتماد المفرط على الإعلانات المدفوعة:</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بعض الحملات لا تحقق نتائج إلا بدفع مستمر للإعلانات، مما يضعف استدامتها ويقلل من التفاعل العضوي الحقيقي.</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الحملات التي لا توازن بين المحتوى العضوي والمدفوع قد تفقد فاعليتها طويلة الأمد.</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شركة ناشئة لا تصل للجمهور إلا عبر تمويل الإعلانات، وعند توقف التمويل، يتوقف التفاعل بالكامل.</a:t>
            </a:r>
          </a:p>
        </p:txBody>
      </p:sp>
    </p:spTree>
    <p:extLst>
      <p:ext uri="{BB962C8B-B14F-4D97-AF65-F5344CB8AC3E}">
        <p14:creationId xmlns:p14="http://schemas.microsoft.com/office/powerpoint/2010/main" val="373738980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29A6B-C669-C1D4-A4A2-F1034837FC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030AC0-1C1C-A8F7-4E72-6249ACC0212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AB00512-26AA-FE32-EB77-2B1D1B5647B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076F362-C9BE-7B85-5DF2-0678A4B9650C}"/>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5F787F7-E5CC-3042-7FBE-4803D96AEBF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D9CB7A2-10FA-3DB2-4C7E-3F9EE8AAB8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52A7CF4-62FD-6F0E-DD0D-263A6AD9C38C}"/>
              </a:ext>
            </a:extLst>
          </p:cNvPr>
          <p:cNvSpPr/>
          <p:nvPr/>
        </p:nvSpPr>
        <p:spPr>
          <a:xfrm>
            <a:off x="2332510" y="618006"/>
            <a:ext cx="8177917"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التحديات التي تواجه الحملات الرقمية</a:t>
            </a:r>
          </a:p>
        </p:txBody>
      </p:sp>
      <p:sp>
        <p:nvSpPr>
          <p:cNvPr id="6" name="TextBox 5">
            <a:extLst>
              <a:ext uri="{FF2B5EF4-FFF2-40B4-BE49-F238E27FC236}">
                <a16:creationId xmlns:a16="http://schemas.microsoft.com/office/drawing/2014/main" id="{0FC07EC8-80EE-CEAF-C974-4EF99987130A}"/>
              </a:ext>
            </a:extLst>
          </p:cNvPr>
          <p:cNvSpPr txBox="1"/>
          <p:nvPr/>
        </p:nvSpPr>
        <p:spPr>
          <a:xfrm>
            <a:off x="542611" y="1485455"/>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ضعف استهداف الجمهور :</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إذا لم تُحدد الفئة المستهدفة بدقة، فإن الرسالة قد تصل إلى غير المهتمين، مما يؤدي إلى هدر الموارد.</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التحليل الدقيق للجمهور هو جوهر نجاح الحملات الرقمية.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حملة إلكترونية لمنتج تقني موجهة للمهندسين تُعرض لمراهقين على تيك توك بدون فائدة تفاعلية.</a:t>
            </a:r>
          </a:p>
        </p:txBody>
      </p:sp>
      <p:sp>
        <p:nvSpPr>
          <p:cNvPr id="7" name="TextBox 6">
            <a:extLst>
              <a:ext uri="{FF2B5EF4-FFF2-40B4-BE49-F238E27FC236}">
                <a16:creationId xmlns:a16="http://schemas.microsoft.com/office/drawing/2014/main" id="{17FBD4EF-6D91-4F80-0904-1900A999804C}"/>
              </a:ext>
            </a:extLst>
          </p:cNvPr>
          <p:cNvSpPr txBox="1"/>
          <p:nvPr/>
        </p:nvSpPr>
        <p:spPr>
          <a:xfrm>
            <a:off x="459131" y="3856822"/>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صعوبة قياس العائد الحقيقي على الاستثمار:</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رغم كثرة البيانات، فإن ربط التفاعل الرقمي بالعائد الفعلي (كالبيع أو التغيير السلوكي) قد يكون معقدًا.</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المقاييس الرقمية السطحية مثل الإعجابات لا تعني بالضرورة نجاح الحملة.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حملة لجمع التبرعات تحصل على آلاف التفاعلات ولكن بمردود مالي منخفض جدًا.</a:t>
            </a:r>
          </a:p>
        </p:txBody>
      </p:sp>
    </p:spTree>
    <p:extLst>
      <p:ext uri="{BB962C8B-B14F-4D97-AF65-F5344CB8AC3E}">
        <p14:creationId xmlns:p14="http://schemas.microsoft.com/office/powerpoint/2010/main" val="260083943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D95D6-6561-2535-768B-6AC04354C2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E078C-5F8D-7BF3-C948-A128304C3E6D}"/>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5A92D3-48FF-859E-B99D-9419AC6382B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BCC4A3-15F2-4CA7-43B3-4E3D50BEC1C5}"/>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7B52DD3-2EC3-0088-F743-48EAF7823B2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B4AF489-522E-DC6B-492C-5429DB932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A3CFD81-DA21-67C0-52EC-CD91BDE49B64}"/>
              </a:ext>
            </a:extLst>
          </p:cNvPr>
          <p:cNvSpPr/>
          <p:nvPr/>
        </p:nvSpPr>
        <p:spPr>
          <a:xfrm>
            <a:off x="2332510" y="618006"/>
            <a:ext cx="8177917" cy="62682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التحديات التي تواجه الحملات الرقمية</a:t>
            </a:r>
          </a:p>
        </p:txBody>
      </p:sp>
      <p:sp>
        <p:nvSpPr>
          <p:cNvPr id="6" name="TextBox 5">
            <a:extLst>
              <a:ext uri="{FF2B5EF4-FFF2-40B4-BE49-F238E27FC236}">
                <a16:creationId xmlns:a16="http://schemas.microsoft.com/office/drawing/2014/main" id="{57AB83BB-B889-6B93-F744-61B1FF9AB24B}"/>
              </a:ext>
            </a:extLst>
          </p:cNvPr>
          <p:cNvSpPr txBox="1"/>
          <p:nvPr/>
        </p:nvSpPr>
        <p:spPr>
          <a:xfrm>
            <a:off x="542611" y="1485455"/>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الانتقادات السلبية أو الحملات المضادة :</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أي خطأ بسيط في الرسائل الرقمية قد يؤدي إلى رد فعل جماهيري سلبي ينتشر بسرعة.</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أهمية اختبار الرسائل قبل النشر والجاهزية للرد على الأزمات الرقمية.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حملة "</a:t>
            </a:r>
            <a:r>
              <a:rPr kumimoji="0" lang="en-US" sz="1600" i="0" u="none" strike="noStrike" kern="1200" cap="none" spc="0" normalizeH="0" baseline="0" noProof="0" dirty="0">
                <a:ln>
                  <a:noFill/>
                </a:ln>
                <a:effectLst/>
                <a:uLnTx/>
                <a:uFillTx/>
                <a:latin typeface="Alexandria" pitchFamily="2" charset="-78"/>
                <a:ea typeface="+mn-ea"/>
                <a:cs typeface="Alexandria" pitchFamily="2" charset="-78"/>
              </a:rPr>
              <a:t>Pepsi"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الشهيرة مع "كيندال جينر" عام 2017 واجهت انتقادات لسطحيتها في تمثيل قضايا حقوقية</a:t>
            </a:r>
          </a:p>
        </p:txBody>
      </p:sp>
      <p:sp>
        <p:nvSpPr>
          <p:cNvPr id="7" name="TextBox 6">
            <a:extLst>
              <a:ext uri="{FF2B5EF4-FFF2-40B4-BE49-F238E27FC236}">
                <a16:creationId xmlns:a16="http://schemas.microsoft.com/office/drawing/2014/main" id="{63267F6C-5118-A95D-64AA-C7A2B9673CB7}"/>
              </a:ext>
            </a:extLst>
          </p:cNvPr>
          <p:cNvSpPr txBox="1"/>
          <p:nvPr/>
        </p:nvSpPr>
        <p:spPr>
          <a:xfrm>
            <a:off x="459131" y="3856822"/>
            <a:ext cx="11162766" cy="157421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قضايا الخصوصية والامتثال للقوانين: </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استخدام بيانات المستخدمين دون إذن قد يؤدي إلى مشاكل قانونية وغضب جماهيري.</a:t>
            </a:r>
          </a:p>
          <a:p>
            <a:pPr algn="just" rtl="1">
              <a:lnSpc>
                <a:spcPct val="150000"/>
              </a:lnSpc>
              <a:buClr>
                <a:schemeClr val="accent2"/>
              </a:buClr>
            </a:pPr>
            <a:r>
              <a:rPr kumimoji="0" lang="ar-EG" sz="1600"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الامتثال القانوني في استخدام البيانات أصبح ضرورة استراتيجية.</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توقيع شركات تسويق رقمي غرامات مالية في أوروبا بسبب خرق قوانين اللائحة العامة لحماية البيانات </a:t>
            </a:r>
            <a:r>
              <a:rPr kumimoji="0" lang="en-US" sz="1600" i="0" u="none" strike="noStrike" kern="1200" cap="none" spc="0" normalizeH="0" baseline="0" noProof="0" dirty="0">
                <a:ln>
                  <a:noFill/>
                </a:ln>
                <a:effectLst/>
                <a:uLnTx/>
                <a:uFillTx/>
                <a:latin typeface="Alexandria" pitchFamily="2" charset="-78"/>
                <a:ea typeface="+mn-ea"/>
                <a:cs typeface="Alexandria" pitchFamily="2" charset="-78"/>
              </a:rPr>
              <a:t>GDPR</a:t>
            </a: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36835667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54853-D3C5-25AF-2686-6A0B494E14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14A093-BC7A-38BF-ADC5-BB7709F31C6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0F5B9F-2196-07DE-6AD8-814B9776655E}"/>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F971400-2239-FBA3-A34F-260B533C2BC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47141CA-683E-6EA5-0805-943D0C66CAA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E967655-04F6-4BCD-BB72-8E3DCFD33B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F5DC98E-FFF7-2F25-8214-F628151E2167}"/>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وفي ختام المحاضرة</a:t>
            </a:r>
          </a:p>
        </p:txBody>
      </p:sp>
      <p:sp>
        <p:nvSpPr>
          <p:cNvPr id="10" name="TextBox 9">
            <a:extLst>
              <a:ext uri="{FF2B5EF4-FFF2-40B4-BE49-F238E27FC236}">
                <a16:creationId xmlns:a16="http://schemas.microsoft.com/office/drawing/2014/main" id="{B0B941E4-0C5D-BEC9-C2D0-914406779807}"/>
              </a:ext>
            </a:extLst>
          </p:cNvPr>
          <p:cNvSpPr txBox="1"/>
          <p:nvPr/>
        </p:nvSpPr>
        <p:spPr>
          <a:xfrm>
            <a:off x="530050" y="1411790"/>
            <a:ext cx="11212286" cy="4943469"/>
          </a:xfrm>
          <a:prstGeom prst="rect">
            <a:avLst/>
          </a:prstGeom>
          <a:noFill/>
        </p:spPr>
        <p:txBody>
          <a:bodyPr wrap="square" rtlCol="1">
            <a:spAutoFit/>
          </a:bodyPr>
          <a:lstStyle/>
          <a:p>
            <a:pPr algn="just" rtl="1">
              <a:lnSpc>
                <a:spcPct val="20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ضوء ما تناولناه في هذه المحاضرة، بات واضحًا أن الحملات الرقمية لم تعد مجرد أدوات ترويج، بل تحولت إلى منظومات تفاعلية متكاملة، تتطلب فهمًا عميقًا لطبيعة المحتوى الفيروسي، وأنواع التفاعل الجماهيري، وآليات استخدام الوسوم والسرد القصصي بذكاء. </a:t>
            </a:r>
          </a:p>
          <a:p>
            <a:pPr algn="just" rtl="1">
              <a:lnSpc>
                <a:spcPct val="20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أن نجاح هذه الحملات لا يُقاس فقط بالأرقام، بل بمدى التأثير، والاستدامة، والقدرة على الوصول إلى الجمهور المستهدف وسط زخم رقمي متغيّر.</a:t>
            </a:r>
          </a:p>
          <a:p>
            <a:pPr algn="just" rtl="1">
              <a:lnSpc>
                <a:spcPct val="20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رأينا كيف تُشكّل استراتيجيات المؤثرين عنصرًا محوريًا في توجيه الرأي العام، إلى جانب ضرورة قياس الأداء وتجاوز التحديات التقنية مثل تغيّر الخوارزميات. </a:t>
            </a:r>
          </a:p>
          <a:p>
            <a:pPr algn="just" rtl="1">
              <a:lnSpc>
                <a:spcPct val="20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هنا، فإن إتقان بناء الحملات الرقمية يتطلب مزيجًا من الإبداع، التحليل، والتكيّف المستمر مع سلوك الجمهور والمنصات.</a:t>
            </a:r>
          </a:p>
          <a:p>
            <a:pPr algn="ctr" rtl="1">
              <a:lnSpc>
                <a:spcPct val="200000"/>
              </a:lnSpc>
            </a:pPr>
            <a:r>
              <a:rPr kumimoji="0" lang="ar-EG" sz="1600" b="1" i="0" u="none" strike="noStrike" kern="1200" cap="none" spc="0" normalizeH="0" baseline="0" noProof="0" dirty="0">
                <a:ln>
                  <a:noFill/>
                </a:ln>
                <a:solidFill>
                  <a:schemeClr val="accent6"/>
                </a:solidFill>
                <a:effectLst/>
                <a:uLnTx/>
                <a:uFillTx/>
                <a:latin typeface="Alexandria" pitchFamily="2" charset="-78"/>
                <a:ea typeface="+mn-ea"/>
                <a:cs typeface="Alexandria" pitchFamily="2" charset="-78"/>
              </a:rPr>
              <a:t>لذا، دعونا ننظر إلى الحملات الرقمية كفرص لبناء أثر حقيقي يتجاوز الإعلان، ويصل إلى التأثير المجتمعي الواعي والفعّال.</a:t>
            </a:r>
            <a:endParaRPr lang="ar-EG" sz="1600" b="1" dirty="0">
              <a:solidFill>
                <a:schemeClr val="accent6"/>
              </a:solidFill>
            </a:endParaRPr>
          </a:p>
        </p:txBody>
      </p:sp>
    </p:spTree>
    <p:extLst>
      <p:ext uri="{BB962C8B-B14F-4D97-AF65-F5344CB8AC3E}">
        <p14:creationId xmlns:p14="http://schemas.microsoft.com/office/powerpoint/2010/main" val="153176399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872431-57ED-441B-8D8E-B35A9670F27E}"/>
</file>

<file path=customXml/itemProps2.xml><?xml version="1.0" encoding="utf-8"?>
<ds:datastoreItem xmlns:ds="http://schemas.openxmlformats.org/officeDocument/2006/customXml" ds:itemID="{876E8831-070C-43DC-9610-81AFDC20395B}"/>
</file>

<file path=customXml/itemProps3.xml><?xml version="1.0" encoding="utf-8"?>
<ds:datastoreItem xmlns:ds="http://schemas.openxmlformats.org/officeDocument/2006/customXml" ds:itemID="{3B5F3F1C-CD48-46D8-B621-2F72491D7FEA}"/>
</file>

<file path=docProps/app.xml><?xml version="1.0" encoding="utf-8"?>
<Properties xmlns="http://schemas.openxmlformats.org/officeDocument/2006/extended-properties" xmlns:vt="http://schemas.openxmlformats.org/officeDocument/2006/docPropsVTypes">
  <Template/>
  <TotalTime>10001</TotalTime>
  <Words>6079</Words>
  <Application>Microsoft Office PowerPoint</Application>
  <PresentationFormat>Widescreen</PresentationFormat>
  <Paragraphs>518</Paragraphs>
  <Slides>46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139</cp:revision>
  <dcterms:created xsi:type="dcterms:W3CDTF">2023-04-29T09:08:00Z</dcterms:created>
  <dcterms:modified xsi:type="dcterms:W3CDTF">2025-07-08T21:12:53Z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