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536" r:id="rId2"/>
    <p:sldId id="566" r:id="rId3"/>
    <p:sldId id="537" r:id="rId4"/>
    <p:sldId id="547" r:id="rId5"/>
    <p:sldId id="628" r:id="rId6"/>
    <p:sldId id="629" r:id="rId7"/>
    <p:sldId id="271" r:id="rId8"/>
    <p:sldId id="586" r:id="rId9"/>
    <p:sldId id="313" r:id="rId10"/>
    <p:sldId id="603" r:id="rId11"/>
    <p:sldId id="626" r:id="rId12"/>
    <p:sldId id="627" r:id="rId13"/>
    <p:sldId id="604" r:id="rId14"/>
    <p:sldId id="615" r:id="rId15"/>
    <p:sldId id="616" r:id="rId16"/>
    <p:sldId id="617" r:id="rId17"/>
    <p:sldId id="618" r:id="rId18"/>
    <p:sldId id="622" r:id="rId19"/>
    <p:sldId id="623" r:id="rId20"/>
    <p:sldId id="619" r:id="rId21"/>
    <p:sldId id="539" r:id="rId22"/>
    <p:sldId id="605" r:id="rId23"/>
    <p:sldId id="568" r:id="rId24"/>
    <p:sldId id="620" r:id="rId25"/>
    <p:sldId id="621" r:id="rId26"/>
    <p:sldId id="544" r:id="rId27"/>
    <p:sldId id="630" r:id="rId28"/>
    <p:sldId id="589" r:id="rId29"/>
    <p:sldId id="631" r:id="rId30"/>
    <p:sldId id="606" r:id="rId31"/>
    <p:sldId id="582" r:id="rId32"/>
    <p:sldId id="632" r:id="rId33"/>
    <p:sldId id="574" r:id="rId34"/>
    <p:sldId id="633" r:id="rId35"/>
    <p:sldId id="600" r:id="rId36"/>
    <p:sldId id="614" r:id="rId37"/>
    <p:sldId id="349" r:id="rId38"/>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66"/>
            <p14:sldId id="537"/>
            <p14:sldId id="547"/>
            <p14:sldId id="628"/>
            <p14:sldId id="629"/>
            <p14:sldId id="271"/>
            <p14:sldId id="586"/>
            <p14:sldId id="313"/>
            <p14:sldId id="603"/>
            <p14:sldId id="626"/>
            <p14:sldId id="627"/>
            <p14:sldId id="604"/>
            <p14:sldId id="615"/>
            <p14:sldId id="616"/>
            <p14:sldId id="617"/>
            <p14:sldId id="618"/>
            <p14:sldId id="622"/>
            <p14:sldId id="623"/>
            <p14:sldId id="619"/>
            <p14:sldId id="539"/>
            <p14:sldId id="605"/>
            <p14:sldId id="568"/>
            <p14:sldId id="620"/>
            <p14:sldId id="621"/>
            <p14:sldId id="544"/>
            <p14:sldId id="630"/>
            <p14:sldId id="589"/>
            <p14:sldId id="631"/>
            <p14:sldId id="606"/>
            <p14:sldId id="582"/>
            <p14:sldId id="632"/>
            <p14:sldId id="574"/>
            <p14:sldId id="633"/>
            <p14:sldId id="600"/>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56" autoAdjust="0"/>
    <p:restoredTop sz="94434" autoAdjust="0"/>
  </p:normalViewPr>
  <p:slideViewPr>
    <p:cSldViewPr snapToGrid="0">
      <p:cViewPr>
        <p:scale>
          <a:sx n="75" d="100"/>
          <a:sy n="75" d="100"/>
        </p:scale>
        <p:origin x="906" y="-8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E25A1EBC-AE20-40A6-BF13-74318AF101E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835FB1E-A927-477C-8CD5-D25653C064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B342737-6303-4830-AC4A-18DC9F11BDA3}">
      <dgm:prSet custT="1"/>
      <dgm:spPr/>
      <dgm:t>
        <a:bodyPr/>
        <a:lstStyle/>
        <a:p>
          <a:pPr algn="ctr" rtl="0"/>
          <a:r>
            <a:rPr lang="ar-EG" sz="2000" b="1" dirty="0" smtClean="0"/>
            <a:t>2-تقنية البلوك تشين </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92D9E84-61A4-4C34-8E51-F26507D0A1F0}" type="pres">
      <dgm:prSet presAssocID="{3B342737-6303-4830-AC4A-18DC9F11BDA3}" presName="parentText" presStyleLbl="node1" presStyleIdx="0" presStyleCnt="1" custLinFactNeighborX="5420" custLinFactNeighborY="1043">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0" destOrd="0" parTransId="{75202A79-ED9B-48CA-B432-58B913D5A984}" sibTransId="{2C88DB88-54A7-44CB-9963-C5A4995CE4C9}"/>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73322439-462D-4ABA-B023-2CDEF16B46AB}" type="presParOf" srcId="{8D6BD308-01C3-4875-BCB7-8BD8744B12FE}" destId="{892D9E84-61A4-4C34-8E51-F26507D0A1F0}"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1-الكتابة الالكترونية و التوقيع الالكتروني</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1" custLinFactNeighborX="410" custLinFactNeighborY="70916">
        <dgm:presLayoutVars>
          <dgm:chMax val="0"/>
          <dgm:bulletEnabled val="1"/>
        </dgm:presLayoutVars>
      </dgm:prSet>
      <dgm:spPr/>
      <dgm:t>
        <a:bodyPr/>
        <a:lstStyle/>
        <a:p>
          <a:endParaRPr lang="en-US"/>
        </a:p>
      </dgm:t>
    </dgm:pt>
  </dgm:ptLst>
  <dgm:cxnLst>
    <dgm:cxn modelId="{DFBFD721-6D9C-40C9-B8C7-968B886EEFDB}" type="presOf" srcId="{75EFD309-FAEB-4EC9-A256-6B562F90EE6A}" destId="{8D6BD308-01C3-4875-BCB7-8BD8744B12FE}" srcOrd="0" destOrd="0" presId="urn:microsoft.com/office/officeart/2005/8/layout/vList2"/>
    <dgm:cxn modelId="{0822174C-C8D7-4F47-A237-51BDB9317745}" type="presOf" srcId="{F89841AA-4BE9-46A3-8BE4-0A747E25AD16}" destId="{8D0E47A7-B8C2-433D-8C14-A37BAB0AEC1F}"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0EFFFE58-AB26-44F6-98C2-BF1525E09B65}" type="presParOf" srcId="{8D6BD308-01C3-4875-BCB7-8BD8744B12FE}" destId="{8D0E47A7-B8C2-433D-8C14-A37BAB0AEC1F}"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الكتابة الإلكترونية </a:t>
          </a:r>
          <a:endParaRPr lang="en-US" sz="2000" b="1" dirty="0" smtClean="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التوقيع الالكتروني </a:t>
          </a:r>
          <a:endParaRPr lang="en-US" sz="2000" dirty="0" smtClean="0"/>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تقنية البلوك تشين</a:t>
          </a:r>
          <a:endParaRPr lang="en-US" sz="2000" b="1" dirty="0" smtClean="0"/>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470DC82F-77F2-4D5D-BB03-617C94233941}" type="pres">
      <dgm:prSet presAssocID="{44CEFAA9-F6CA-40F6-941F-F08EF0B8BD63}" presName="circ3" presStyleLbl="vennNode1" presStyleIdx="2" presStyleCnt="3"/>
      <dgm:spPr/>
      <dgm:t>
        <a:bodyPr/>
        <a:lstStyle/>
        <a:p>
          <a:endParaRPr lang="en-US"/>
        </a:p>
      </dgm:t>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673836F-42A5-4674-8C1B-32FE5021C1F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9C0D15-C7EB-41EC-887A-D55F38602FA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4A74C5B-B87F-4654-B8D5-D798F0AAAAC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5E03829-E89D-477E-B347-AC138F95CCD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3553DC7-6F53-4107-97D1-BD3C6A9B8B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17CE33D-9867-4232-BA7F-52C2D598452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8D0522B-43A4-4D2F-B486-08ADB87071B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1D72ABD-E5EF-41C3-BE93-6339B280CCA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A2C86A-64FB-4F79-9466-6FE5833818E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CAD5C7A-56DE-4335-B00E-643DC5E6167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1778F66-981B-48FA-A288-B4F488391CE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Lst>
  <dgm:cxnLst>
    <dgm:cxn modelId="{7D351D4F-0DF2-4821-85C1-DCCFD325917F}" type="presOf" srcId="{A2549BC2-D4D1-497E-BCDB-2EA8CC03AB9B}" destId="{8D91F3C3-BE84-42DD-8D72-718221BDD2BB}" srcOrd="0"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F915D182-B6A9-42EB-9353-F00A0207FCF9}">
      <dgm:prSet custT="1"/>
      <dgm:spPr/>
      <dgm:t>
        <a:bodyPr/>
        <a:lstStyle/>
        <a:p>
          <a:pPr rtl="1"/>
          <a:r>
            <a:rPr lang="ar-EG" sz="2400" b="1" dirty="0" smtClean="0"/>
            <a:t>التوقيع الالكتروني عبر البلوك تشين </a:t>
          </a:r>
          <a:endParaRPr lang="en-US" sz="2400"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الكتابة الالكترونية عبر البلوك تشين </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عناصره </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أنواعه </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تعريف </a:t>
          </a:r>
          <a:r>
            <a:rPr lang="ar-EG" sz="2400" b="1" dirty="0" smtClean="0"/>
            <a:t>البلوك تشين </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0" presStyleCnt="5" custScaleY="390590"/>
      <dgm:spPr/>
      <dgm:t>
        <a:bodyPr/>
        <a:lstStyle/>
        <a:p>
          <a:endParaRPr lang="en-US"/>
        </a:p>
      </dgm:t>
    </dgm:pt>
    <dgm:pt modelId="{6D02D76D-09E6-40CC-A9C8-708857508318}" type="pres">
      <dgm:prSet presAssocID="{F915D182-B6A9-42EB-9353-F00A0207FCF9}" presName="rootConnector" presStyleLbl="node1" presStyleIdx="0" presStyleCnt="5"/>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1" presStyleCnt="5" custScaleY="374504"/>
      <dgm:spPr/>
      <dgm:t>
        <a:bodyPr/>
        <a:lstStyle/>
        <a:p>
          <a:endParaRPr lang="en-US"/>
        </a:p>
      </dgm:t>
    </dgm:pt>
    <dgm:pt modelId="{6C5934D2-A705-48C8-BA6A-17FF48900E0B}" type="pres">
      <dgm:prSet presAssocID="{AFD6C410-D13C-46AB-B5E4-0818F50C8B29}" presName="rootConnector" presStyleLbl="node1" presStyleIdx="1" presStyleCnt="5"/>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2" presStyleCnt="5" custScaleY="378739"/>
      <dgm:spPr/>
      <dgm:t>
        <a:bodyPr/>
        <a:lstStyle/>
        <a:p>
          <a:endParaRPr lang="en-US"/>
        </a:p>
      </dgm:t>
    </dgm:pt>
    <dgm:pt modelId="{8D2A8659-1482-4823-87C8-126D1258A847}" type="pres">
      <dgm:prSet presAssocID="{9E1DCD3B-858B-40C9-9F0E-F581E9480ACA}" presName="rootConnector" presStyleLbl="node1" presStyleIdx="2" presStyleCnt="5"/>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3" presStyleCnt="5" custScaleY="398027"/>
      <dgm:spPr/>
      <dgm:t>
        <a:bodyPr/>
        <a:lstStyle/>
        <a:p>
          <a:endParaRPr lang="en-US"/>
        </a:p>
      </dgm:t>
    </dgm:pt>
    <dgm:pt modelId="{824EF711-898F-4908-9298-E047D6185B9F}" type="pres">
      <dgm:prSet presAssocID="{9ADE912A-31B7-49C9-A1F7-B93BA278D6F0}" presName="rootConnector" presStyleLbl="node1" presStyleIdx="3" presStyleCnt="5"/>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4" presStyleCnt="5" custScaleY="387882" custLinFactNeighborX="-785" custLinFactNeighborY="-5925"/>
      <dgm:spPr/>
      <dgm:t>
        <a:bodyPr/>
        <a:lstStyle/>
        <a:p>
          <a:endParaRPr lang="en-US"/>
        </a:p>
      </dgm:t>
    </dgm:pt>
    <dgm:pt modelId="{CD3CC8DD-D084-443E-B5D5-6B2E4C0C3D29}" type="pres">
      <dgm:prSet presAssocID="{5E6EBE3A-08CB-454F-BBEE-558A5B2C42E1}" presName="rootConnector" presStyleLbl="node1" presStyleIdx="4" presStyleCnt="5"/>
      <dgm:spPr/>
      <dgm:t>
        <a:bodyPr/>
        <a:lstStyle/>
        <a:p>
          <a:endParaRPr lang="en-US"/>
        </a:p>
      </dgm:t>
    </dgm:pt>
    <dgm:pt modelId="{6340EA72-B616-4C90-BBBB-BDAE7B4FE9B7}" type="pres">
      <dgm:prSet presAssocID="{5E6EBE3A-08CB-454F-BBEE-558A5B2C42E1}" presName="childShape" presStyleCnt="0"/>
      <dgm:spPr/>
    </dgm:pt>
  </dgm:ptLst>
  <dgm:cxnLst>
    <dgm:cxn modelId="{6D66602C-36AD-459E-9D37-5587D806D419}" srcId="{BB422839-D260-4A29-897F-64AF2B58D748}" destId="{AFD6C410-D13C-46AB-B5E4-0818F50C8B29}" srcOrd="1" destOrd="0" parTransId="{F172FBCC-7884-4472-AE6D-527E4165CD39}" sibTransId="{45B0DE2D-F602-403F-88B1-6A0855DEAFAD}"/>
    <dgm:cxn modelId="{52305B4B-5B9D-433F-A835-E02AB9A26852}" type="presOf" srcId="{5E6EBE3A-08CB-454F-BBEE-558A5B2C42E1}" destId="{CD3CC8DD-D084-443E-B5D5-6B2E4C0C3D29}" srcOrd="1" destOrd="0" presId="urn:microsoft.com/office/officeart/2005/8/layout/hierarchy3"/>
    <dgm:cxn modelId="{FB26B9FA-BFB4-4F8B-837B-113BDBAC5A25}" type="presOf" srcId="{F915D182-B6A9-42EB-9353-F00A0207FCF9}" destId="{85540A58-EC65-4870-86A7-8CF51AB8DD34}"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ABCEF4DB-F84C-41A4-923D-8C8A42DE7E47}" srcId="{BB422839-D260-4A29-897F-64AF2B58D748}" destId="{9ADE912A-31B7-49C9-A1F7-B93BA278D6F0}" srcOrd="3" destOrd="0" parTransId="{ED20E2CE-B953-48A3-AF5E-82D32AC59247}" sibTransId="{F5F22063-BD2F-4A0B-AB13-43D6F361B89C}"/>
    <dgm:cxn modelId="{62FC6E46-1E4B-4836-9222-83C72AC7B31D}" type="presOf" srcId="{9ADE912A-31B7-49C9-A1F7-B93BA278D6F0}" destId="{824EF711-898F-4908-9298-E047D6185B9F}" srcOrd="1"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589FE319-4A20-4EE3-9CFE-7F3B4E7A97F7}" srcId="{BB422839-D260-4A29-897F-64AF2B58D748}" destId="{5E6EBE3A-08CB-454F-BBEE-558A5B2C42E1}" srcOrd="4"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0E4F2C0C-1359-4692-A113-0C57107BBA3C}" srcId="{BB422839-D260-4A29-897F-64AF2B58D748}" destId="{F915D182-B6A9-42EB-9353-F00A0207FCF9}" srcOrd="0" destOrd="0" parTransId="{A9A1A7AC-9B94-4C88-98B0-9E25A08B5829}" sibTransId="{AD4E39E2-B74B-4C32-892B-6DD4335EAEF9}"/>
    <dgm:cxn modelId="{C3CA267D-1E03-481B-B4E6-92876C77FD06}" type="presOf" srcId="{5E6EBE3A-08CB-454F-BBEE-558A5B2C42E1}" destId="{3149BCDF-92A2-4335-A9B8-2D122B8452EC}" srcOrd="0" destOrd="0" presId="urn:microsoft.com/office/officeart/2005/8/layout/hierarchy3"/>
    <dgm:cxn modelId="{37A350AF-84E3-4A8D-AEC8-DA3EBFE6DA09}" type="presOf" srcId="{9E1DCD3B-858B-40C9-9F0E-F581E9480ACA}" destId="{8D2A8659-1482-4823-87C8-126D1258A847}" srcOrd="1" destOrd="0" presId="urn:microsoft.com/office/officeart/2005/8/layout/hierarchy3"/>
    <dgm:cxn modelId="{3FBC2733-55E3-4409-BC2B-0DAC218AFF88}" type="presOf" srcId="{9ADE912A-31B7-49C9-A1F7-B93BA278D6F0}" destId="{8D408CF3-FD67-45A8-859D-1425A7921352}"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0D9E94CE-9258-4A2C-9089-51B9C6972D73}" srcId="{BB422839-D260-4A29-897F-64AF2B58D748}" destId="{9E1DCD3B-858B-40C9-9F0E-F581E9480ACA}" srcOrd="2" destOrd="0" parTransId="{2024609E-3697-4A7A-8838-22F3ECDEEF26}" sibTransId="{30781D49-ED7B-4E05-A163-ABBA83916358}"/>
    <dgm:cxn modelId="{1E837C80-F39C-412B-B4D6-05ACD7BFB262}" type="presOf" srcId="{AFD6C410-D13C-46AB-B5E4-0818F50C8B29}" destId="{3D1AE17D-FC31-4C22-AA0C-4CC8172E961C}" srcOrd="0" destOrd="0" presId="urn:microsoft.com/office/officeart/2005/8/layout/hierarchy3"/>
    <dgm:cxn modelId="{0CED8251-36E7-46E0-BD38-2C9DA6E6D33B}" type="presParOf" srcId="{96CD0C6A-75D7-4C18-98AE-15C51C3E333E}" destId="{2C102495-8576-449E-84B8-04C7764CD61F}" srcOrd="0"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1"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2"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3"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4"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61AB1F2B-B953-4D89-AA85-CEAB91A1CB2A}"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7B988916-7535-483B-BE09-DAB45649136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1131712-CE14-4B2A-BB0A-5A718A336AA1}"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D9F08E2-52B5-4DCB-8862-139E578522E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690AEDE4-2F29-477C-AC6D-B2C43E12A06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6450266-BC69-481A-A8EF-32B92A2081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8882C6F-22C9-41DE-9B15-13701B01225B}"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61F2332-5D80-4AF7-8FC7-F929D030177D}"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FA0AE6F-8351-479F-8903-FA87D762916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229880-3672-45B2-8530-16EECBD3517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D9E84-61A4-4C34-8E51-F26507D0A1F0}">
      <dsp:nvSpPr>
        <dsp:cNvPr id="0" name=""/>
        <dsp:cNvSpPr/>
      </dsp:nvSpPr>
      <dsp:spPr>
        <a:xfrm>
          <a:off x="0" y="183590"/>
          <a:ext cx="6357582"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2-تقنية البلوك تشين </a:t>
          </a:r>
          <a:endParaRPr lang="en-US" sz="2000" kern="1200" dirty="0"/>
        </a:p>
      </dsp:txBody>
      <dsp:txXfrm>
        <a:off x="59399" y="242989"/>
        <a:ext cx="6238784" cy="109800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322534"/>
          <a:ext cx="5680600"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1-الكتابة الالكترونية و التوقيع الالكتروني</a:t>
          </a:r>
          <a:endParaRPr lang="en-US" sz="2000" kern="1200" dirty="0"/>
        </a:p>
      </dsp:txBody>
      <dsp:txXfrm>
        <a:off x="59399" y="381933"/>
        <a:ext cx="5561802" cy="10980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4993742" y="54733"/>
          <a:ext cx="2627211"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smtClean="0"/>
            <a:t>الكتابة الإلكترونية </a:t>
          </a:r>
          <a:endParaRPr lang="en-US" sz="2000" b="1" kern="1200" dirty="0" smtClean="0"/>
        </a:p>
      </dsp:txBody>
      <dsp:txXfrm>
        <a:off x="5344037" y="514495"/>
        <a:ext cx="1926621" cy="1182244"/>
      </dsp:txXfrm>
    </dsp:sp>
    <dsp:sp modelId="{DDF24712-D9AF-4A5D-804A-3CCE3324A2BD}">
      <dsp:nvSpPr>
        <dsp:cNvPr id="0" name=""/>
        <dsp:cNvSpPr/>
      </dsp:nvSpPr>
      <dsp:spPr>
        <a:xfrm>
          <a:off x="5709324" y="1751473"/>
          <a:ext cx="3164790"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smtClean="0"/>
            <a:t>التوقيع الالكتروني </a:t>
          </a:r>
          <a:endParaRPr lang="en-US" sz="2000" kern="1200" dirty="0" smtClean="0"/>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smtClean="0"/>
        </a:p>
      </dsp:txBody>
      <dsp:txXfrm>
        <a:off x="6677223" y="2430170"/>
        <a:ext cx="1898874" cy="1444966"/>
      </dsp:txXfrm>
    </dsp:sp>
    <dsp:sp modelId="{470DC82F-77F2-4D5D-BB03-617C94233941}">
      <dsp:nvSpPr>
        <dsp:cNvPr id="0" name=""/>
        <dsp:cNvSpPr/>
      </dsp:nvSpPr>
      <dsp:spPr>
        <a:xfrm>
          <a:off x="4045757" y="1696740"/>
          <a:ext cx="2627211" cy="262721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2000" b="1" kern="1200" dirty="0" smtClean="0"/>
            <a:t>تقنية البلوك تشين</a:t>
          </a:r>
          <a:endParaRPr lang="en-US" sz="2000" b="1" kern="1200" dirty="0" smtClean="0"/>
        </a:p>
        <a:p>
          <a:pPr lvl="0" algn="ctr" defTabSz="889000" rtl="1">
            <a:lnSpc>
              <a:spcPct val="90000"/>
            </a:lnSpc>
            <a:spcBef>
              <a:spcPct val="0"/>
            </a:spcBef>
            <a:spcAft>
              <a:spcPct val="35000"/>
            </a:spcAft>
          </a:pPr>
          <a:endParaRPr lang="en-US" sz="2000" kern="1200" dirty="0"/>
        </a:p>
      </dsp:txBody>
      <dsp:txXfrm>
        <a:off x="4293152" y="2375436"/>
        <a:ext cx="1576326" cy="144496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40A58-EC65-4870-86A7-8CF51AB8DD34}">
      <dsp:nvSpPr>
        <dsp:cNvPr id="0" name=""/>
        <dsp:cNvSpPr/>
      </dsp:nvSpPr>
      <dsp:spPr>
        <a:xfrm>
          <a:off x="4497" y="366777"/>
          <a:ext cx="1533613" cy="29950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EG" sz="2400" b="1" kern="1200" dirty="0" smtClean="0"/>
            <a:t>التوقيع الالكتروني عبر البلوك تشين </a:t>
          </a:r>
          <a:endParaRPr lang="en-US" sz="2400" kern="1200" dirty="0"/>
        </a:p>
      </dsp:txBody>
      <dsp:txXfrm>
        <a:off x="49415" y="411695"/>
        <a:ext cx="1443777" cy="2905234"/>
      </dsp:txXfrm>
    </dsp:sp>
    <dsp:sp modelId="{3D1AE17D-FC31-4C22-AA0C-4CC8172E961C}">
      <dsp:nvSpPr>
        <dsp:cNvPr id="0" name=""/>
        <dsp:cNvSpPr/>
      </dsp:nvSpPr>
      <dsp:spPr>
        <a:xfrm>
          <a:off x="1921514" y="366777"/>
          <a:ext cx="1533613" cy="28717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EG" sz="2400" b="1" kern="1200" dirty="0" smtClean="0"/>
            <a:t>الكتابة الالكترونية عبر البلوك تشين </a:t>
          </a:r>
          <a:endParaRPr lang="en-US" sz="2400" kern="1200" dirty="0"/>
        </a:p>
      </dsp:txBody>
      <dsp:txXfrm>
        <a:off x="1966432" y="411695"/>
        <a:ext cx="1443777" cy="2781885"/>
      </dsp:txXfrm>
    </dsp:sp>
    <dsp:sp modelId="{98307FCE-7655-4F8A-AA26-AA9DB7D95B5A}">
      <dsp:nvSpPr>
        <dsp:cNvPr id="0" name=""/>
        <dsp:cNvSpPr/>
      </dsp:nvSpPr>
      <dsp:spPr>
        <a:xfrm>
          <a:off x="3838530" y="366777"/>
          <a:ext cx="1533613" cy="290419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EG" sz="2400" b="1" kern="1200" dirty="0" smtClean="0"/>
            <a:t>عناصره </a:t>
          </a:r>
          <a:endParaRPr lang="en-US" sz="1400" kern="1200" dirty="0"/>
        </a:p>
      </dsp:txBody>
      <dsp:txXfrm>
        <a:off x="3883448" y="411695"/>
        <a:ext cx="1443777" cy="2814359"/>
      </dsp:txXfrm>
    </dsp:sp>
    <dsp:sp modelId="{8D408CF3-FD67-45A8-859D-1425A7921352}">
      <dsp:nvSpPr>
        <dsp:cNvPr id="0" name=""/>
        <dsp:cNvSpPr/>
      </dsp:nvSpPr>
      <dsp:spPr>
        <a:xfrm>
          <a:off x="5755547" y="366777"/>
          <a:ext cx="1533613" cy="30520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EG" sz="2400" b="1" kern="1200" dirty="0" smtClean="0"/>
            <a:t>أنواعه </a:t>
          </a:r>
          <a:endParaRPr lang="en-US" sz="2400" kern="1200" dirty="0"/>
        </a:p>
      </dsp:txBody>
      <dsp:txXfrm>
        <a:off x="5800465" y="411695"/>
        <a:ext cx="1443777" cy="2962261"/>
      </dsp:txXfrm>
    </dsp:sp>
    <dsp:sp modelId="{3149BCDF-92A2-4335-A9B8-2D122B8452EC}">
      <dsp:nvSpPr>
        <dsp:cNvPr id="0" name=""/>
        <dsp:cNvSpPr/>
      </dsp:nvSpPr>
      <dsp:spPr>
        <a:xfrm>
          <a:off x="7660525" y="321343"/>
          <a:ext cx="1533613" cy="29743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rtl="1">
            <a:lnSpc>
              <a:spcPct val="90000"/>
            </a:lnSpc>
            <a:spcBef>
              <a:spcPct val="0"/>
            </a:spcBef>
            <a:spcAft>
              <a:spcPct val="35000"/>
            </a:spcAft>
          </a:pPr>
          <a:r>
            <a:rPr lang="ar-EG" sz="2400" b="1" kern="1200" dirty="0" smtClean="0"/>
            <a:t>تعريف </a:t>
          </a:r>
          <a:r>
            <a:rPr lang="ar-EG" sz="2400" b="1" kern="1200" dirty="0" smtClean="0"/>
            <a:t>البلوك تشين </a:t>
          </a:r>
          <a:endParaRPr lang="en-US" sz="2400" kern="1200" dirty="0"/>
        </a:p>
      </dsp:txBody>
      <dsp:txXfrm>
        <a:off x="7705443" y="366261"/>
        <a:ext cx="1443777" cy="288446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7E8DF744-AB4A-4A0F-92CE-6DEBABF2DA97}" type="datetimeFigureOut">
              <a:rPr lang="en-US" smtClean="0"/>
              <a:t>8/12/2023</a:t>
            </a:fld>
            <a:endParaRPr lang="en-US"/>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US"/>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1.xml"/><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11" Type="http://schemas.openxmlformats.org/officeDocument/2006/relationships/image" Target="../media/image7.png"/><Relationship Id="rId5" Type="http://schemas.openxmlformats.org/officeDocument/2006/relationships/diagramColors" Target="../diagrams/colors1.xml"/><Relationship Id="rId10" Type="http://schemas.openxmlformats.org/officeDocument/2006/relationships/image" Target="../media/image8.svg"/><Relationship Id="rId4" Type="http://schemas.openxmlformats.org/officeDocument/2006/relationships/diagramQuickStyle" Target="../diagrams/quickStyle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6.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6.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6.png"/><Relationship Id="rId5" Type="http://schemas.openxmlformats.org/officeDocument/2006/relationships/diagramQuickStyle" Target="../diagrams/quickStyle5.xml"/><Relationship Id="rId10" Type="http://schemas.openxmlformats.org/officeDocument/2006/relationships/image" Target="../media/image13.svg"/><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microsoft.com/office/2007/relationships/diagramDrawing" Target="../diagrams/drawing6.xml"/><Relationship Id="rId13" Type="http://schemas.openxmlformats.org/officeDocument/2006/relationships/diagramData" Target="../diagrams/data7.xml"/><Relationship Id="rId3" Type="http://schemas.openxmlformats.org/officeDocument/2006/relationships/image" Target="../media/image3.png"/><Relationship Id="rId7" Type="http://schemas.openxmlformats.org/officeDocument/2006/relationships/diagramColors" Target="../diagrams/colors6.xml"/><Relationship Id="rId12" Type="http://schemas.openxmlformats.org/officeDocument/2006/relationships/image" Target="../media/image8.svg"/><Relationship Id="rId17" Type="http://schemas.microsoft.com/office/2007/relationships/diagramDrawing" Target="../diagrams/drawing7.xml"/><Relationship Id="rId2" Type="http://schemas.openxmlformats.org/officeDocument/2006/relationships/image" Target="../media/image9.jpeg"/><Relationship Id="rId16" Type="http://schemas.openxmlformats.org/officeDocument/2006/relationships/diagramColors" Target="../diagrams/colors7.xml"/><Relationship Id="rId1" Type="http://schemas.openxmlformats.org/officeDocument/2006/relationships/slideLayout" Target="../slideLayouts/slideLayout12.xml"/><Relationship Id="rId6" Type="http://schemas.openxmlformats.org/officeDocument/2006/relationships/diagramQuickStyle" Target="../diagrams/quickStyle6.xml"/><Relationship Id="rId11" Type="http://schemas.openxmlformats.org/officeDocument/2006/relationships/image" Target="../media/image6.png"/><Relationship Id="rId5" Type="http://schemas.openxmlformats.org/officeDocument/2006/relationships/diagramLayout" Target="../diagrams/layout6.xml"/><Relationship Id="rId15" Type="http://schemas.openxmlformats.org/officeDocument/2006/relationships/diagramQuickStyle" Target="../diagrams/quickStyle7.xml"/><Relationship Id="rId10" Type="http://schemas.openxmlformats.org/officeDocument/2006/relationships/image" Target="../media/image13.svg"/><Relationship Id="rId4" Type="http://schemas.openxmlformats.org/officeDocument/2006/relationships/diagramData" Target="../diagrams/data6.xml"/><Relationship Id="rId9" Type="http://schemas.openxmlformats.org/officeDocument/2006/relationships/image" Target="../media/image5.png"/><Relationship Id="rId14" Type="http://schemas.openxmlformats.org/officeDocument/2006/relationships/diagramLayout" Target="../diagrams/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9.xml"/><Relationship Id="rId3" Type="http://schemas.openxmlformats.org/officeDocument/2006/relationships/diagramData" Target="../diagrams/data8.xml"/><Relationship Id="rId7" Type="http://schemas.microsoft.com/office/2007/relationships/diagramDrawing" Target="../diagrams/drawing8.xml"/><Relationship Id="rId12" Type="http://schemas.openxmlformats.org/officeDocument/2006/relationships/diagramData" Target="../diagrams/data9.xml"/><Relationship Id="rId17" Type="http://schemas.openxmlformats.org/officeDocument/2006/relationships/image" Target="../media/image10.jpg"/><Relationship Id="rId2" Type="http://schemas.openxmlformats.org/officeDocument/2006/relationships/image" Target="../media/image3.png"/><Relationship Id="rId16" Type="http://schemas.microsoft.com/office/2007/relationships/diagramDrawing" Target="../diagrams/drawing9.xml"/><Relationship Id="rId1" Type="http://schemas.openxmlformats.org/officeDocument/2006/relationships/slideLayout" Target="../slideLayouts/slideLayout7.xml"/><Relationship Id="rId6" Type="http://schemas.openxmlformats.org/officeDocument/2006/relationships/diagramColors" Target="../diagrams/colors8.xml"/><Relationship Id="rId11" Type="http://schemas.openxmlformats.org/officeDocument/2006/relationships/image" Target="../media/image8.svg"/><Relationship Id="rId5" Type="http://schemas.openxmlformats.org/officeDocument/2006/relationships/diagramQuickStyle" Target="../diagrams/quickStyle8.xml"/><Relationship Id="rId15" Type="http://schemas.openxmlformats.org/officeDocument/2006/relationships/diagramColors" Target="../diagrams/colors9.xml"/><Relationship Id="rId10" Type="http://schemas.openxmlformats.org/officeDocument/2006/relationships/image" Target="../media/image6.png"/><Relationship Id="rId4" Type="http://schemas.openxmlformats.org/officeDocument/2006/relationships/diagramLayout" Target="../diagrams/layout8.xml"/><Relationship Id="rId9" Type="http://schemas.openxmlformats.org/officeDocument/2006/relationships/image" Target="../media/image13.svg"/><Relationship Id="rId14" Type="http://schemas.openxmlformats.org/officeDocument/2006/relationships/diagramQuickStyle" Target="../diagrams/quickStyle9.xml"/></Relationships>
</file>

<file path=ppt/slides/_rels/slide9.xml.rels><?xml version="1.0" encoding="UTF-8" standalone="yes"?>
<Relationships xmlns="http://schemas.openxmlformats.org/package/2006/relationships"><Relationship Id="rId8" Type="http://schemas.microsoft.com/office/2007/relationships/diagramDrawing" Target="../diagrams/drawing10.xml"/><Relationship Id="rId13" Type="http://schemas.openxmlformats.org/officeDocument/2006/relationships/image" Target="../media/image11.jpg"/><Relationship Id="rId3" Type="http://schemas.openxmlformats.org/officeDocument/2006/relationships/image" Target="../media/image3.png"/><Relationship Id="rId7" Type="http://schemas.openxmlformats.org/officeDocument/2006/relationships/diagramColors" Target="../diagrams/colors10.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10.xml"/><Relationship Id="rId11" Type="http://schemas.openxmlformats.org/officeDocument/2006/relationships/image" Target="../media/image6.png"/><Relationship Id="rId5" Type="http://schemas.openxmlformats.org/officeDocument/2006/relationships/diagramLayout" Target="../diagrams/layout10.xml"/><Relationship Id="rId10" Type="http://schemas.openxmlformats.org/officeDocument/2006/relationships/image" Target="../media/image13.svg"/><Relationship Id="rId4" Type="http://schemas.openxmlformats.org/officeDocument/2006/relationships/diagramData" Target="../diagrams/data10.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6.png"/><Relationship Id="rId5" Type="http://schemas.openxmlformats.org/officeDocument/2006/relationships/diagramQuickStyle" Target="../diagrams/quickStyle11.xml"/><Relationship Id="rId10" Type="http://schemas.openxmlformats.org/officeDocument/2006/relationships/image" Target="../media/image13.svg"/><Relationship Id="rId4" Type="http://schemas.openxmlformats.org/officeDocument/2006/relationships/diagramLayout" Target="../diagrams/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g"/><Relationship Id="rId3" Type="http://schemas.openxmlformats.org/officeDocument/2006/relationships/diagramData" Target="../diagrams/data12.xml"/><Relationship Id="rId7" Type="http://schemas.microsoft.com/office/2007/relationships/diagramDrawing" Target="../diagrams/drawing1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6.png"/><Relationship Id="rId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6.png"/><Relationship Id="rId5" Type="http://schemas.openxmlformats.org/officeDocument/2006/relationships/diagramQuickStyle" Target="../diagrams/quickStyle13.xml"/><Relationship Id="rId10" Type="http://schemas.openxmlformats.org/officeDocument/2006/relationships/image" Target="../media/image13.svg"/><Relationship Id="rId4" Type="http://schemas.openxmlformats.org/officeDocument/2006/relationships/diagramLayout" Target="../diagrams/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14.xml"/><Relationship Id="rId7" Type="http://schemas.microsoft.com/office/2007/relationships/diagramDrawing" Target="../diagrams/drawing1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6.png"/><Relationship Id="rId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5.xml"/><Relationship Id="rId7" Type="http://schemas.microsoft.com/office/2007/relationships/diagramDrawing" Target="../diagrams/drawing1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6.png"/><Relationship Id="rId5" Type="http://schemas.openxmlformats.org/officeDocument/2006/relationships/diagramQuickStyle" Target="../diagrams/quickStyle15.xml"/><Relationship Id="rId10" Type="http://schemas.openxmlformats.org/officeDocument/2006/relationships/image" Target="../media/image13.svg"/><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6.png"/><Relationship Id="rId5" Type="http://schemas.openxmlformats.org/officeDocument/2006/relationships/diagramQuickStyle" Target="../diagrams/quickStyle16.xml"/><Relationship Id="rId10" Type="http://schemas.openxmlformats.org/officeDocument/2006/relationships/image" Target="../media/image13.svg"/><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g"/><Relationship Id="rId3" Type="http://schemas.openxmlformats.org/officeDocument/2006/relationships/diagramData" Target="../diagrams/data17.xml"/><Relationship Id="rId7" Type="http://schemas.microsoft.com/office/2007/relationships/diagramDrawing" Target="../diagrams/drawing1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image" Target="../media/image6.png"/><Relationship Id="rId5" Type="http://schemas.openxmlformats.org/officeDocument/2006/relationships/diagramQuickStyle" Target="../diagrams/quickStyle17.xml"/><Relationship Id="rId10" Type="http://schemas.openxmlformats.org/officeDocument/2006/relationships/image" Target="../media/image13.svg"/><Relationship Id="rId4" Type="http://schemas.openxmlformats.org/officeDocument/2006/relationships/diagramLayout" Target="../diagrams/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jpg"/><Relationship Id="rId3" Type="http://schemas.openxmlformats.org/officeDocument/2006/relationships/diagramData" Target="../diagrams/data18.xml"/><Relationship Id="rId7" Type="http://schemas.microsoft.com/office/2007/relationships/diagramDrawing" Target="../diagrams/drawing1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8.xml"/><Relationship Id="rId11" Type="http://schemas.openxmlformats.org/officeDocument/2006/relationships/image" Target="../media/image6.png"/><Relationship Id="rId5" Type="http://schemas.openxmlformats.org/officeDocument/2006/relationships/diagramQuickStyle" Target="../diagrams/quickStyle18.xml"/><Relationship Id="rId10" Type="http://schemas.openxmlformats.org/officeDocument/2006/relationships/image" Target="../media/image13.svg"/><Relationship Id="rId4" Type="http://schemas.openxmlformats.org/officeDocument/2006/relationships/diagramLayout" Target="../diagrams/layout18.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19.xml"/><Relationship Id="rId7" Type="http://schemas.microsoft.com/office/2007/relationships/diagramDrawing" Target="../diagrams/drawing19.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9.xml"/><Relationship Id="rId11" Type="http://schemas.openxmlformats.org/officeDocument/2006/relationships/image" Target="../media/image6.png"/><Relationship Id="rId5" Type="http://schemas.openxmlformats.org/officeDocument/2006/relationships/diagramQuickStyle" Target="../diagrams/quickStyle19.xml"/><Relationship Id="rId10" Type="http://schemas.openxmlformats.org/officeDocument/2006/relationships/image" Target="../media/image13.svg"/><Relationship Id="rId4" Type="http://schemas.openxmlformats.org/officeDocument/2006/relationships/diagramLayout" Target="../diagrams/layout19.xml"/></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g"/><Relationship Id="rId3" Type="http://schemas.openxmlformats.org/officeDocument/2006/relationships/diagramData" Target="../diagrams/data20.xml"/><Relationship Id="rId7" Type="http://schemas.microsoft.com/office/2007/relationships/diagramDrawing" Target="../diagrams/drawing2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0.xml"/><Relationship Id="rId11" Type="http://schemas.openxmlformats.org/officeDocument/2006/relationships/image" Target="../media/image6.png"/><Relationship Id="rId5" Type="http://schemas.openxmlformats.org/officeDocument/2006/relationships/diagramQuickStyle" Target="../diagrams/quickStyle20.xml"/><Relationship Id="rId10" Type="http://schemas.openxmlformats.org/officeDocument/2006/relationships/image" Target="../media/image13.svg"/><Relationship Id="rId4" Type="http://schemas.openxmlformats.org/officeDocument/2006/relationships/diagramLayout" Target="../diagrams/layout20.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22.xml"/><Relationship Id="rId18" Type="http://schemas.openxmlformats.org/officeDocument/2006/relationships/diagramData" Target="../diagrams/data23.xml"/><Relationship Id="rId3" Type="http://schemas.openxmlformats.org/officeDocument/2006/relationships/diagramData" Target="../diagrams/data21.xml"/><Relationship Id="rId21" Type="http://schemas.openxmlformats.org/officeDocument/2006/relationships/diagramColors" Target="../diagrams/colors23.xml"/><Relationship Id="rId7" Type="http://schemas.microsoft.com/office/2007/relationships/diagramDrawing" Target="../diagrams/drawing21.xml"/><Relationship Id="rId12" Type="http://schemas.openxmlformats.org/officeDocument/2006/relationships/diagramData" Target="../diagrams/data22.xml"/><Relationship Id="rId17" Type="http://schemas.openxmlformats.org/officeDocument/2006/relationships/image" Target="../media/image8.jpg"/><Relationship Id="rId2" Type="http://schemas.openxmlformats.org/officeDocument/2006/relationships/image" Target="../media/image3.png"/><Relationship Id="rId16" Type="http://schemas.microsoft.com/office/2007/relationships/diagramDrawing" Target="../diagrams/drawing22.xml"/><Relationship Id="rId20" Type="http://schemas.openxmlformats.org/officeDocument/2006/relationships/diagramQuickStyle" Target="../diagrams/quickStyle23.xml"/><Relationship Id="rId1" Type="http://schemas.openxmlformats.org/officeDocument/2006/relationships/slideLayout" Target="../slideLayouts/slideLayout7.xml"/><Relationship Id="rId6" Type="http://schemas.openxmlformats.org/officeDocument/2006/relationships/diagramColors" Target="../diagrams/colors21.xml"/><Relationship Id="rId11" Type="http://schemas.openxmlformats.org/officeDocument/2006/relationships/image" Target="../media/image8.svg"/><Relationship Id="rId5" Type="http://schemas.openxmlformats.org/officeDocument/2006/relationships/diagramQuickStyle" Target="../diagrams/quickStyle21.xml"/><Relationship Id="rId15" Type="http://schemas.openxmlformats.org/officeDocument/2006/relationships/diagramColors" Target="../diagrams/colors22.xml"/><Relationship Id="rId10" Type="http://schemas.openxmlformats.org/officeDocument/2006/relationships/image" Target="../media/image6.png"/><Relationship Id="rId19" Type="http://schemas.openxmlformats.org/officeDocument/2006/relationships/diagramLayout" Target="../diagrams/layout23.xml"/><Relationship Id="rId4" Type="http://schemas.openxmlformats.org/officeDocument/2006/relationships/diagramLayout" Target="../diagrams/layout21.xml"/><Relationship Id="rId9" Type="http://schemas.openxmlformats.org/officeDocument/2006/relationships/image" Target="../media/image13.svg"/><Relationship Id="rId14" Type="http://schemas.openxmlformats.org/officeDocument/2006/relationships/diagramQuickStyle" Target="../diagrams/quickStyle22.xml"/><Relationship Id="rId22" Type="http://schemas.microsoft.com/office/2007/relationships/diagramDrawing" Target="../diagrams/drawing23.xml"/></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4.xml"/><Relationship Id="rId7" Type="http://schemas.microsoft.com/office/2007/relationships/diagramDrawing" Target="../diagrams/drawing2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4.xml"/><Relationship Id="rId11" Type="http://schemas.openxmlformats.org/officeDocument/2006/relationships/image" Target="../media/image6.png"/><Relationship Id="rId5" Type="http://schemas.openxmlformats.org/officeDocument/2006/relationships/diagramQuickStyle" Target="../diagrams/quickStyle24.xml"/><Relationship Id="rId10" Type="http://schemas.openxmlformats.org/officeDocument/2006/relationships/image" Target="../media/image13.svg"/><Relationship Id="rId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5.xml"/><Relationship Id="rId7" Type="http://schemas.microsoft.com/office/2007/relationships/diagramDrawing" Target="../diagrams/drawing2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5.xml"/><Relationship Id="rId11" Type="http://schemas.openxmlformats.org/officeDocument/2006/relationships/image" Target="../media/image6.png"/><Relationship Id="rId5" Type="http://schemas.openxmlformats.org/officeDocument/2006/relationships/diagramQuickStyle" Target="../diagrams/quickStyle25.xml"/><Relationship Id="rId10" Type="http://schemas.openxmlformats.org/officeDocument/2006/relationships/image" Target="../media/image13.svg"/><Relationship Id="rId4" Type="http://schemas.openxmlformats.org/officeDocument/2006/relationships/diagramLayout" Target="../diagrams/layout25.xml"/></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6.xml"/><Relationship Id="rId7" Type="http://schemas.microsoft.com/office/2007/relationships/diagramDrawing" Target="../diagrams/drawing2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6.xml"/><Relationship Id="rId11" Type="http://schemas.openxmlformats.org/officeDocument/2006/relationships/image" Target="../media/image6.png"/><Relationship Id="rId5" Type="http://schemas.openxmlformats.org/officeDocument/2006/relationships/diagramQuickStyle" Target="../diagrams/quickStyle26.xml"/><Relationship Id="rId10" Type="http://schemas.openxmlformats.org/officeDocument/2006/relationships/image" Target="../media/image13.svg"/><Relationship Id="rId4" Type="http://schemas.openxmlformats.org/officeDocument/2006/relationships/diagramLayout" Target="../diagrams/layout26.xml"/></Relationships>
</file>

<file path=ppt/slides/_rels/slide2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7.xml"/><Relationship Id="rId7" Type="http://schemas.microsoft.com/office/2007/relationships/diagramDrawing" Target="../diagrams/drawing2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7.xml"/><Relationship Id="rId11" Type="http://schemas.openxmlformats.org/officeDocument/2006/relationships/image" Target="../media/image6.png"/><Relationship Id="rId5" Type="http://schemas.openxmlformats.org/officeDocument/2006/relationships/diagramQuickStyle" Target="../diagrams/quickStyle27.xml"/><Relationship Id="rId10" Type="http://schemas.openxmlformats.org/officeDocument/2006/relationships/image" Target="../media/image13.svg"/><Relationship Id="rId4" Type="http://schemas.openxmlformats.org/officeDocument/2006/relationships/diagramLayout" Target="../diagrams/layout27.xml"/></Relationships>
</file>

<file path=ppt/slides/_rels/slide2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7.jpg"/><Relationship Id="rId3" Type="http://schemas.openxmlformats.org/officeDocument/2006/relationships/diagramData" Target="../diagrams/data28.xml"/><Relationship Id="rId7" Type="http://schemas.microsoft.com/office/2007/relationships/diagramDrawing" Target="../diagrams/drawing2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8.xml"/><Relationship Id="rId11" Type="http://schemas.openxmlformats.org/officeDocument/2006/relationships/image" Target="../media/image6.png"/><Relationship Id="rId5" Type="http://schemas.openxmlformats.org/officeDocument/2006/relationships/diagramQuickStyle" Target="../diagrams/quickStyle28.xml"/><Relationship Id="rId10" Type="http://schemas.openxmlformats.org/officeDocument/2006/relationships/image" Target="../media/image13.svg"/><Relationship Id="rId4" Type="http://schemas.openxmlformats.org/officeDocument/2006/relationships/diagramLayout" Target="../diagrams/layout28.xml"/></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9.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29.xml"/><Relationship Id="rId2" Type="http://schemas.openxmlformats.org/officeDocument/2006/relationships/image" Target="../media/image5.png"/><Relationship Id="rId16" Type="http://schemas.openxmlformats.org/officeDocument/2006/relationships/diagramColors" Target="../diagrams/colors2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2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9.xml"/></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0.xml"/><Relationship Id="rId18" Type="http://schemas.openxmlformats.org/officeDocument/2006/relationships/image" Target="../media/image13.svg"/><Relationship Id="rId21" Type="http://schemas.openxmlformats.org/officeDocument/2006/relationships/image" Target="../media/image19.jpg"/><Relationship Id="rId12" Type="http://schemas.openxmlformats.org/officeDocument/2006/relationships/image" Target="../media/image10.svg"/><Relationship Id="rId17" Type="http://schemas.microsoft.com/office/2007/relationships/diagramDrawing" Target="../diagrams/drawing30.xml"/><Relationship Id="rId2" Type="http://schemas.openxmlformats.org/officeDocument/2006/relationships/image" Target="../media/image5.png"/><Relationship Id="rId16" Type="http://schemas.openxmlformats.org/officeDocument/2006/relationships/diagramColors" Target="../diagrams/colors30.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0.xml"/></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1.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31.xml"/><Relationship Id="rId2" Type="http://schemas.openxmlformats.org/officeDocument/2006/relationships/image" Target="../media/image5.png"/><Relationship Id="rId16" Type="http://schemas.openxmlformats.org/officeDocument/2006/relationships/diagramColors" Target="../diagrams/colors3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1.xml"/></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2.xml"/><Relationship Id="rId18" Type="http://schemas.openxmlformats.org/officeDocument/2006/relationships/image" Target="../media/image13.svg"/><Relationship Id="rId21" Type="http://schemas.openxmlformats.org/officeDocument/2006/relationships/image" Target="../media/image14.jpg"/><Relationship Id="rId12" Type="http://schemas.openxmlformats.org/officeDocument/2006/relationships/image" Target="../media/image10.svg"/><Relationship Id="rId17" Type="http://schemas.microsoft.com/office/2007/relationships/diagramDrawing" Target="../diagrams/drawing32.xml"/><Relationship Id="rId2" Type="http://schemas.openxmlformats.org/officeDocument/2006/relationships/image" Target="../media/image5.png"/><Relationship Id="rId16" Type="http://schemas.openxmlformats.org/officeDocument/2006/relationships/diagramColors" Target="../diagrams/colors3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2.xml"/></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3.xml"/><Relationship Id="rId18" Type="http://schemas.openxmlformats.org/officeDocument/2006/relationships/image" Target="../media/image13.svg"/><Relationship Id="rId21" Type="http://schemas.openxmlformats.org/officeDocument/2006/relationships/image" Target="../media/image18.jpg"/><Relationship Id="rId12" Type="http://schemas.openxmlformats.org/officeDocument/2006/relationships/image" Target="../media/image10.svg"/><Relationship Id="rId17" Type="http://schemas.microsoft.com/office/2007/relationships/diagramDrawing" Target="../diagrams/drawing33.xml"/><Relationship Id="rId2" Type="http://schemas.openxmlformats.org/officeDocument/2006/relationships/image" Target="../media/image5.png"/><Relationship Id="rId16" Type="http://schemas.openxmlformats.org/officeDocument/2006/relationships/diagramColors" Target="../diagrams/colors3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3.xml"/></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4.xml"/><Relationship Id="rId7" Type="http://schemas.microsoft.com/office/2007/relationships/diagramDrawing" Target="../diagrams/drawing34.xml"/><Relationship Id="rId12"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4.xml"/><Relationship Id="rId11" Type="http://schemas.openxmlformats.org/officeDocument/2006/relationships/image" Target="../media/image8.svg"/><Relationship Id="rId5" Type="http://schemas.openxmlformats.org/officeDocument/2006/relationships/diagramQuickStyle" Target="../diagrams/quickStyle34.xml"/><Relationship Id="rId10" Type="http://schemas.openxmlformats.org/officeDocument/2006/relationships/image" Target="../media/image6.png"/><Relationship Id="rId4" Type="http://schemas.openxmlformats.org/officeDocument/2006/relationships/diagramLayout" Target="../diagrams/layout34.xml"/><Relationship Id="rId9" Type="http://schemas.openxmlformats.org/officeDocument/2006/relationships/image" Target="../media/image13.svg"/></Relationships>
</file>

<file path=ppt/slides/_rels/slide3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5.xml"/><Relationship Id="rId7" Type="http://schemas.microsoft.com/office/2007/relationships/diagramDrawing" Target="../diagrams/drawing35.xml"/><Relationship Id="rId12"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image" Target="../media/image8.svg"/><Relationship Id="rId5" Type="http://schemas.openxmlformats.org/officeDocument/2006/relationships/diagramQuickStyle" Target="../diagrams/quickStyle35.xml"/><Relationship Id="rId10" Type="http://schemas.openxmlformats.org/officeDocument/2006/relationships/image" Target="../media/image6.png"/><Relationship Id="rId4" Type="http://schemas.openxmlformats.org/officeDocument/2006/relationships/diagramLayout" Target="../diagrams/layout35.xml"/><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6.xml"/><Relationship Id="rId18" Type="http://schemas.openxmlformats.org/officeDocument/2006/relationships/image" Target="../media/image13.svg"/><Relationship Id="rId21" Type="http://schemas.openxmlformats.org/officeDocument/2006/relationships/image" Target="../media/image21.jpg"/><Relationship Id="rId12" Type="http://schemas.openxmlformats.org/officeDocument/2006/relationships/image" Target="../media/image10.svg"/><Relationship Id="rId17" Type="http://schemas.microsoft.com/office/2007/relationships/diagramDrawing" Target="../diagrams/drawing36.xml"/><Relationship Id="rId2" Type="http://schemas.openxmlformats.org/officeDocument/2006/relationships/image" Target="../media/image5.png"/><Relationship Id="rId16" Type="http://schemas.openxmlformats.org/officeDocument/2006/relationships/diagramColors" Target="../diagrams/colors3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6.xml"/></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7.xml"/><Relationship Id="rId18" Type="http://schemas.openxmlformats.org/officeDocument/2006/relationships/image" Target="../media/image13.svg"/><Relationship Id="rId21" Type="http://schemas.openxmlformats.org/officeDocument/2006/relationships/image" Target="../media/image21.jpg"/><Relationship Id="rId12" Type="http://schemas.openxmlformats.org/officeDocument/2006/relationships/image" Target="../media/image10.svg"/><Relationship Id="rId17" Type="http://schemas.microsoft.com/office/2007/relationships/diagramDrawing" Target="../diagrams/drawing37.xml"/><Relationship Id="rId2" Type="http://schemas.openxmlformats.org/officeDocument/2006/relationships/image" Target="../media/image5.png"/><Relationship Id="rId16" Type="http://schemas.openxmlformats.org/officeDocument/2006/relationships/diagramColors" Target="../diagrams/colors3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7.xml"/></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8.xml"/><Relationship Id="rId2" Type="http://schemas.openxmlformats.org/officeDocument/2006/relationships/image" Target="../media/image5.png"/><Relationship Id="rId16" Type="http://schemas.openxmlformats.org/officeDocument/2006/relationships/diagramColors" Target="../diagrams/colors3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7.png"/><Relationship Id="rId15" Type="http://schemas.openxmlformats.org/officeDocument/2006/relationships/diagramQuickStyle" Target="../diagrams/quickStyle3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8.xml"/></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9.xml"/><Relationship Id="rId7" Type="http://schemas.microsoft.com/office/2007/relationships/diagramDrawing" Target="../diagrams/drawing39.xml"/><Relationship Id="rId12"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6.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4.png"/><Relationship Id="rId7" Type="http://schemas.openxmlformats.org/officeDocument/2006/relationships/image" Target="../media/image7.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a:t>
            </a:r>
            <a:r>
              <a:rPr lang="ar-EG" sz="2400" b="1" dirty="0" smtClean="0">
                <a:solidFill>
                  <a:srgbClr val="2D3956"/>
                </a:solidFill>
                <a:latin typeface="Sitka Banner" panose="02000505000000020004" pitchFamily="2" charset="0"/>
              </a:rPr>
              <a:t>التاسعة</a:t>
            </a:r>
          </a:p>
          <a:p>
            <a:pPr algn="ctr"/>
            <a:r>
              <a:rPr lang="ar-EG" sz="2400" b="1" dirty="0" smtClean="0">
                <a:solidFill>
                  <a:srgbClr val="2D3956"/>
                </a:solidFill>
                <a:latin typeface="Sitka Banner" panose="02000505000000020004" pitchFamily="2" charset="0"/>
              </a:rPr>
              <a:t>الإثبات الرقمي</a:t>
            </a:r>
            <a:endParaRPr lang="ar-EG" sz="2400" b="1" dirty="0">
              <a:solidFill>
                <a:srgbClr val="2D3956"/>
              </a:solidFill>
              <a:latin typeface="Sitka Banner" panose="02000505000000020004" pitchFamily="2"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 xmlns:a16="http://schemas.microsoft.com/office/drawing/2014/main"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812800" y="1332817"/>
            <a:ext cx="11109748" cy="4788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06901" y="166817"/>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a typeface="Roboto Light" panose="02000000000000000000" pitchFamily="2" charset="0"/>
              </a:rPr>
              <a:t>Lecture</a:t>
            </a:r>
          </a:p>
          <a:p>
            <a:pPr algn="ctr"/>
            <a:r>
              <a:rPr lang="ar-EG" sz="2800" b="1" dirty="0" smtClean="0">
                <a:solidFill>
                  <a:schemeClr val="bg1"/>
                </a:solidFill>
                <a:ea typeface="Roboto Light" panose="02000000000000000000" pitchFamily="2" charset="0"/>
              </a:rPr>
              <a:t>09</a:t>
            </a:r>
            <a:endParaRPr lang="en-US" sz="2800" b="1" dirty="0">
              <a:solidFill>
                <a:schemeClr val="bg1"/>
              </a:solidFill>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 xmlns:a16="http://schemas.microsoft.com/office/drawing/2014/main" id="{8A26B39C-8EEE-33C3-70B5-EA9EF638997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10" name="TextBox 9"/>
          <p:cNvSpPr txBox="1"/>
          <p:nvPr/>
        </p:nvSpPr>
        <p:spPr>
          <a:xfrm>
            <a:off x="1081825" y="1521496"/>
            <a:ext cx="10559715" cy="1938992"/>
          </a:xfrm>
          <a:prstGeom prst="rect">
            <a:avLst/>
          </a:prstGeom>
          <a:noFill/>
        </p:spPr>
        <p:txBody>
          <a:bodyPr wrap="square" rtlCol="0">
            <a:spAutoFit/>
          </a:bodyPr>
          <a:lstStyle/>
          <a:p>
            <a:pPr algn="justLow" rtl="1"/>
            <a:endParaRPr lang="ar-EG" sz="2000" dirty="0" smtClean="0"/>
          </a:p>
          <a:p>
            <a:pPr algn="justLow" rtl="1"/>
            <a:r>
              <a:rPr lang="ar-EG" sz="2000" dirty="0" smtClean="0"/>
              <a:t>يعد موضوع </a:t>
            </a:r>
            <a:r>
              <a:rPr lang="ar-EG" sz="2000" dirty="0" smtClean="0"/>
              <a:t>الإثبات الرقمي من الموضوعات التي ترتبط بأكثر من فرع من فروع القانون ؛ حيث أن الإثبات في الأصل ينقسم إلى الإثبات في المواد المدنية ، و كذلك الإثبات في المواد الجنائية ؛ و لكل منهما تنظيم خاص به يختلف كلية عن الأخر . و إزاء التطور التكنولوجي و الرقمنة ، التي صاحبت تطور المعاملات المدنية بشكل أكثر وضوحاً من المسائل الجنائية ؛ لذا سيقتصر الحديث في هذه المحاضرة عن الإثبات الالكتروني في المسائل المدنية ، مع التركيز على تقنية البلوك تشين ومدى حجيتها في الإثبات . </a:t>
            </a:r>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523220"/>
          </a:xfrm>
          <a:prstGeom prst="rect">
            <a:avLst/>
          </a:prstGeom>
          <a:noFill/>
        </p:spPr>
        <p:txBody>
          <a:bodyPr wrap="square" rtlCol="0">
            <a:spAutoFit/>
          </a:bodyPr>
          <a:lstStyle/>
          <a:p>
            <a:pPr algn="ctr"/>
            <a:r>
              <a:rPr lang="ar-EG" sz="2800" b="1" dirty="0" smtClean="0">
                <a:solidFill>
                  <a:srgbClr val="2D3956"/>
                </a:solidFill>
                <a:latin typeface="Tajawal Medium" panose="00000600000000000000" pitchFamily="2" charset="-78"/>
                <a:cs typeface="+mj-cs"/>
              </a:rPr>
              <a:t>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843163" y="38160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09</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845377" y="1370060"/>
            <a:ext cx="8757362" cy="8833187"/>
          </a:xfrm>
          <a:prstGeom prst="rect">
            <a:avLst/>
          </a:prstGeom>
          <a:noFill/>
        </p:spPr>
        <p:txBody>
          <a:bodyPr wrap="square" rtlCol="0">
            <a:spAutoFit/>
          </a:bodyPr>
          <a:lstStyle/>
          <a:p>
            <a:pPr algn="justLow" rtl="1"/>
            <a:r>
              <a:rPr lang="ar-EG" sz="2000" b="1" dirty="0" smtClean="0"/>
              <a:t>تعريف الإثبات :</a:t>
            </a:r>
          </a:p>
          <a:p>
            <a:pPr algn="justLow" rtl="1"/>
            <a:r>
              <a:rPr lang="ar-EG" sz="2000" dirty="0" smtClean="0"/>
              <a:t>الإثبات </a:t>
            </a:r>
            <a:r>
              <a:rPr lang="ar-EG" sz="2000" dirty="0"/>
              <a:t>بصفة عامة هو: إقامة الدليل على حدوث، أو عدم حدوث واقعة معينة، أيا كان نوعها: علمية، أو تاريخية، أو قانونية. </a:t>
            </a:r>
            <a:endParaRPr lang="ar-EG" sz="2000" dirty="0" smtClean="0"/>
          </a:p>
          <a:p>
            <a:pPr algn="justLow" rtl="1"/>
            <a:endParaRPr lang="ar-EG" sz="2000" dirty="0"/>
          </a:p>
          <a:p>
            <a:pPr algn="justLow" rtl="1"/>
            <a:r>
              <a:rPr lang="ar-EG" sz="2000" dirty="0" smtClean="0"/>
              <a:t>أما </a:t>
            </a:r>
            <a:r>
              <a:rPr lang="ar-EG" sz="2000" b="1" dirty="0" smtClean="0"/>
              <a:t>الإثبات القانوني </a:t>
            </a:r>
            <a:r>
              <a:rPr lang="ar-EG" sz="2000" dirty="0" smtClean="0"/>
              <a:t>فيقصد </a:t>
            </a:r>
            <a:r>
              <a:rPr lang="ar-EG" sz="2000" dirty="0"/>
              <a:t>به: إقامة الدليل، أمام القضاء، بالطرق المحددة قانونًا، على وجود واقعة قانونية، ترتب في مواجهة من ينكرها أثراً قانونياً لمن يدعيها</a:t>
            </a:r>
            <a:r>
              <a:rPr lang="ar-EG" sz="2000" dirty="0" smtClean="0"/>
              <a:t>.</a:t>
            </a:r>
          </a:p>
          <a:p>
            <a:pPr algn="justLow" rtl="1"/>
            <a:endParaRPr lang="ar-EG" sz="2000" dirty="0" smtClean="0"/>
          </a:p>
          <a:p>
            <a:pPr algn="justLow" rtl="1"/>
            <a:r>
              <a:rPr lang="ar-EG" sz="2000" b="1" dirty="0" smtClean="0"/>
              <a:t>وقد عرفه القضاء في بعض الدول العربية أنه </a:t>
            </a:r>
            <a:r>
              <a:rPr lang="ar-EG" sz="2000" dirty="0"/>
              <a:t>إقامة الدليل، أمام القضاء، بالطرق </a:t>
            </a:r>
            <a:r>
              <a:rPr lang="ar-EG" sz="2000" dirty="0" smtClean="0"/>
              <a:t>التي حددها القانون ، فهو قوام الحق الذي يتجرد من قوته ما لم يقم الدليل عليه . </a:t>
            </a:r>
          </a:p>
          <a:p>
            <a:pPr algn="justLow" rtl="1"/>
            <a:endParaRPr lang="ar-EG" sz="2000" b="1" dirty="0"/>
          </a:p>
          <a:p>
            <a:pPr algn="r" rtl="1"/>
            <a:r>
              <a:rPr lang="ar-EG" sz="2000" b="1" dirty="0" smtClean="0"/>
              <a:t>تنظيم الإثبات  :</a:t>
            </a:r>
          </a:p>
          <a:p>
            <a:pPr algn="justLow" rtl="1"/>
            <a:r>
              <a:rPr lang="ar-EG" sz="2000" dirty="0" smtClean="0"/>
              <a:t>حرصت </a:t>
            </a:r>
            <a:r>
              <a:rPr lang="ar-EG" sz="2000" dirty="0"/>
              <a:t>جميع القوانين على تنظيم </a:t>
            </a:r>
            <a:r>
              <a:rPr lang="ar-EG" sz="2000" dirty="0" smtClean="0"/>
              <a:t>الإثبات، نظراً </a:t>
            </a:r>
            <a:r>
              <a:rPr lang="ar-EG" sz="2000" dirty="0"/>
              <a:t>لما له من أهمية </a:t>
            </a:r>
            <a:r>
              <a:rPr lang="ar-EG" sz="2000" dirty="0" smtClean="0"/>
              <a:t>عملية </a:t>
            </a:r>
            <a:r>
              <a:rPr lang="ar-EG" sz="2000" dirty="0"/>
              <a:t>بالغة؛ </a:t>
            </a:r>
            <a:r>
              <a:rPr lang="ar-EG" sz="2000" dirty="0" smtClean="0"/>
              <a:t>أنه </a:t>
            </a:r>
            <a:r>
              <a:rPr lang="ar-EG" sz="2000" dirty="0"/>
              <a:t>يهدف إلى الكشف عن الحقيقة، </a:t>
            </a:r>
            <a:r>
              <a:rPr lang="ar-EG" sz="2000" dirty="0" smtClean="0"/>
              <a:t>توصلاً </a:t>
            </a:r>
            <a:r>
              <a:rPr lang="ar-EG" sz="2000" dirty="0"/>
              <a:t>إلى إقرار </a:t>
            </a:r>
            <a:r>
              <a:rPr lang="ar-EG" sz="2000" dirty="0" smtClean="0"/>
              <a:t>الحقوق لأصحابها</a:t>
            </a:r>
            <a:r>
              <a:rPr lang="ar-EG" sz="2000" dirty="0"/>
              <a:t>.</a:t>
            </a:r>
            <a:endParaRPr lang="ar-EG" sz="2000" b="1" dirty="0"/>
          </a:p>
          <a:p>
            <a:pPr algn="r" rtl="1"/>
            <a:endParaRPr lang="ar-EG" sz="2000" b="1" dirty="0" smtClean="0"/>
          </a:p>
          <a:p>
            <a:pPr algn="justLow" rtl="1"/>
            <a:endParaRPr lang="ar-EG" sz="2000" b="1" dirty="0"/>
          </a:p>
          <a:p>
            <a:pPr algn="justLow" rtl="1"/>
            <a:endParaRPr lang="ar-EG" sz="2000" b="1" dirty="0"/>
          </a:p>
          <a:p>
            <a:pPr algn="justLow"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a:p>
          <a:p>
            <a:pPr algn="r" rtl="1"/>
            <a:endParaRPr lang="ar-EG" sz="2000" b="1" dirty="0" smtClean="0"/>
          </a:p>
          <a:p>
            <a:pPr algn="r" rtl="1"/>
            <a:endParaRPr lang="ar-EG" dirty="0"/>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8926" y="339520"/>
            <a:ext cx="2153675" cy="5328395"/>
          </a:xfrm>
          <a:prstGeom prst="rect">
            <a:avLst/>
          </a:prstGeom>
        </p:spPr>
      </p:pic>
    </p:spTree>
    <p:extLst>
      <p:ext uri="{BB962C8B-B14F-4D97-AF65-F5344CB8AC3E}">
        <p14:creationId xmlns:p14="http://schemas.microsoft.com/office/powerpoint/2010/main" val="2056137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09</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964495" y="1571900"/>
            <a:ext cx="8553172" cy="5262979"/>
          </a:xfrm>
          <a:prstGeom prst="rect">
            <a:avLst/>
          </a:prstGeom>
          <a:noFill/>
        </p:spPr>
        <p:txBody>
          <a:bodyPr wrap="square" rtlCol="0">
            <a:spAutoFit/>
          </a:bodyPr>
          <a:lstStyle/>
          <a:p>
            <a:pPr algn="justLow" rtl="1"/>
            <a:r>
              <a:rPr lang="ar-EG" sz="2000" b="1" dirty="0" smtClean="0"/>
              <a:t>طرق الإثبات : </a:t>
            </a:r>
          </a:p>
          <a:p>
            <a:pPr algn="justLow" rtl="1"/>
            <a:r>
              <a:rPr lang="ar-EG" sz="2000" dirty="0" smtClean="0"/>
              <a:t>يقصد بطرق الإثبات : الوسائل التي يلجأ إليها الخصوم لإقناع القاضي بصحة الوقائع التي يدعونها .           و قد حدد القانون أدلة الإثبات ، و بين قيمة كل منها . و هذه الطرق هي : الكتابة ، و شهادة الشهود ،            و القرائن ، و الإقرار ، و استجواب الخصوم ، و اليمين و المعاينة و الخبرة  .</a:t>
            </a:r>
          </a:p>
          <a:p>
            <a:pPr algn="justLow" rtl="1"/>
            <a:endParaRPr lang="ar-EG" sz="2000" b="1" dirty="0" smtClean="0"/>
          </a:p>
          <a:p>
            <a:pPr algn="justLow" rtl="1"/>
            <a:r>
              <a:rPr lang="ar-EG" sz="2000" b="1" dirty="0" smtClean="0"/>
              <a:t>الكتابة :</a:t>
            </a:r>
            <a:endParaRPr lang="ar-EG" sz="2000" b="1" dirty="0" smtClean="0"/>
          </a:p>
          <a:p>
            <a:pPr algn="justLow" rtl="1"/>
            <a:r>
              <a:rPr lang="ar-EG" sz="2000" dirty="0" smtClean="0"/>
              <a:t>تلعب الكتابة دوراً مهماً في الإثبات ، نظراً لما توفره الخصوم من ضمانات لا توفرها لهم غيرها من الأدلة الأخرى ، بيد أنها تعتبر من الأفكار القانونية التي يصعب تعريفها . و قد نظر إليها جانب من الفقه بمنظور تقليدي ضيق – بمقتضاه – ترتبط الكتابة بالدعامة الورقية المحررة بخط اليد أو الآلة ، و التي تفرغ فيها تلاقي الإرادات . و قد ظلت العلاقة بين الكتابة و الدعامة الورقية التي تدون عليها علاقة وثيقة لفترة طويلة من الزمن ، حيث كان يسود الاعتقاد بأن : الكتابة = ورق « .</a:t>
            </a:r>
            <a:endParaRPr lang="ar-EG" sz="2000" dirty="0"/>
          </a:p>
          <a:p>
            <a:pPr algn="justLow" rtl="1"/>
            <a:r>
              <a:rPr lang="ar-EG" sz="2000" dirty="0" smtClean="0"/>
              <a:t>إلا أنه نظراً لأن المعاملات الإلكترونية </a:t>
            </a:r>
            <a:r>
              <a:rPr lang="ar-EG" sz="2000" dirty="0"/>
              <a:t>تتم بصورة غير مادية، وفي ظل غياب ً </a:t>
            </a:r>
            <a:r>
              <a:rPr lang="ar-EG" sz="2000" dirty="0" smtClean="0"/>
              <a:t>الدعامة </a:t>
            </a:r>
            <a:r>
              <a:rPr lang="ar-EG" sz="2000" dirty="0"/>
              <a:t>الورقية، وهو </a:t>
            </a:r>
            <a:r>
              <a:rPr lang="ar-EG" sz="2000" dirty="0" smtClean="0"/>
              <a:t>الأمر </a:t>
            </a:r>
            <a:r>
              <a:rPr lang="ar-EG" sz="2000" dirty="0"/>
              <a:t>الذي يطرح ضرورة بحث هذا النوع الجديد، والذي بدأ يفرض نفسه بقوة في ظل ازدهار التجارة </a:t>
            </a:r>
            <a:r>
              <a:rPr lang="ar-EG" sz="2000" dirty="0" smtClean="0"/>
              <a:t>الإلكترونية</a:t>
            </a:r>
            <a:r>
              <a:rPr lang="ar-EG" sz="2000" dirty="0"/>
              <a:t>، وانتشار استخدام تقنيات </a:t>
            </a:r>
            <a:r>
              <a:rPr lang="ar-EG" sz="2000" dirty="0" smtClean="0"/>
              <a:t>الاتصال </a:t>
            </a:r>
            <a:r>
              <a:rPr lang="ar-EG" sz="2000" dirty="0"/>
              <a:t>الحديثة في التفاوض بشأن العقود </a:t>
            </a:r>
            <a:r>
              <a:rPr lang="ar-EG" sz="2000" dirty="0" smtClean="0"/>
              <a:t>الإلكترونية</a:t>
            </a:r>
            <a:r>
              <a:rPr lang="ar-EG" sz="2000" dirty="0"/>
              <a:t>، وإبرامها، بل وتنفيذها في بعض </a:t>
            </a:r>
            <a:r>
              <a:rPr lang="ar-EG" sz="2000" dirty="0" smtClean="0"/>
              <a:t>الحالات</a:t>
            </a:r>
            <a:r>
              <a:rPr lang="ar-EG" sz="2000" dirty="0"/>
              <a:t>.</a:t>
            </a:r>
            <a:endParaRPr lang="ar-EG" sz="2000" dirty="0"/>
          </a:p>
          <a:p>
            <a:pPr algn="r" rtl="1"/>
            <a:endParaRPr lang="ar-EG" dirty="0"/>
          </a:p>
          <a:p>
            <a:pPr algn="r" rtl="1"/>
            <a:endParaRPr lang="ar-EG"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3154" y="473405"/>
            <a:ext cx="2153675" cy="5328395"/>
          </a:xfrm>
          <a:prstGeom prst="rect">
            <a:avLst/>
          </a:prstGeom>
        </p:spPr>
      </p:pic>
    </p:spTree>
    <p:extLst>
      <p:ext uri="{BB962C8B-B14F-4D97-AF65-F5344CB8AC3E}">
        <p14:creationId xmlns:p14="http://schemas.microsoft.com/office/powerpoint/2010/main" val="1568547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318490540"/>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09</a:t>
            </a:r>
            <a:endParaRPr lang="en-US" sz="2400" b="1" dirty="0">
              <a:solidFill>
                <a:schemeClr val="bg1"/>
              </a:solidFill>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2964495" y="1571900"/>
            <a:ext cx="8553172" cy="4401205"/>
          </a:xfrm>
          <a:prstGeom prst="rect">
            <a:avLst/>
          </a:prstGeom>
          <a:noFill/>
        </p:spPr>
        <p:txBody>
          <a:bodyPr wrap="square" rtlCol="0">
            <a:spAutoFit/>
          </a:bodyPr>
          <a:lstStyle/>
          <a:p>
            <a:pPr algn="justLow" rtl="1"/>
            <a:r>
              <a:rPr lang="ar-EG" sz="2000" dirty="0"/>
              <a:t>ويمكن </a:t>
            </a:r>
            <a:r>
              <a:rPr lang="ar-EG" sz="2000" b="1" dirty="0"/>
              <a:t>تعريف الكتابة </a:t>
            </a:r>
            <a:r>
              <a:rPr lang="ar-EG" sz="2000" dirty="0"/>
              <a:t>بأنها: " مجموعة الرموز المرئية التي تعبر عن القول </a:t>
            </a:r>
            <a:r>
              <a:rPr lang="ar-EG" sz="2000" dirty="0" smtClean="0"/>
              <a:t>أو الفكر </a:t>
            </a:r>
            <a:r>
              <a:rPr lang="ar-EG" sz="2000" dirty="0"/>
              <a:t>. ويمكن أن تتم الكتابة بأية وسيلة </a:t>
            </a:r>
            <a:r>
              <a:rPr lang="ar-EG" sz="2000" dirty="0" smtClean="0"/>
              <a:t>سواء بالرصاص </a:t>
            </a:r>
            <a:r>
              <a:rPr lang="ar-EG" sz="2000" dirty="0"/>
              <a:t>أو المداد، </a:t>
            </a:r>
            <a:r>
              <a:rPr lang="ar-EG" sz="2000" dirty="0" smtClean="0"/>
              <a:t>، وبأية </a:t>
            </a:r>
            <a:r>
              <a:rPr lang="ar-EG" sz="2000" dirty="0"/>
              <a:t>لغة </a:t>
            </a:r>
            <a:r>
              <a:rPr lang="ar-EG" sz="2000" dirty="0" smtClean="0"/>
              <a:t>" </a:t>
            </a:r>
            <a:r>
              <a:rPr lang="ar-EG" sz="2000" dirty="0"/>
              <a:t>محلية أو </a:t>
            </a:r>
            <a:r>
              <a:rPr lang="ar-EG" sz="2000" dirty="0" smtClean="0"/>
              <a:t>أجنبية</a:t>
            </a:r>
            <a:r>
              <a:rPr lang="ar-EG" sz="2000" dirty="0"/>
              <a:t>، " أو حتى بالرموز المختصرة ما دامت مفهومة من الطرفين، وبخاصة من الموقع على الورقة. </a:t>
            </a:r>
            <a:endParaRPr lang="ar-EG" sz="2000" dirty="0" smtClean="0"/>
          </a:p>
          <a:p>
            <a:pPr algn="justLow" rtl="1"/>
            <a:endParaRPr lang="ar-EG" sz="2000" dirty="0"/>
          </a:p>
          <a:p>
            <a:pPr algn="justLow" rtl="1"/>
            <a:r>
              <a:rPr lang="ar-EG" sz="2000" dirty="0"/>
              <a:t>وليس هناك في اللغة أو القانون ما يتطلب أن تكون الكتابة على الورق فقط، بل من الجائز أن تكون على الورق، أو الخشب، أو الحجر، أو الرمال، أو الجلد؛ وهي قد تتخذ شكل مخطوطة يدوية، أو أي شكل </a:t>
            </a:r>
            <a:r>
              <a:rPr lang="ar-EG" sz="2000" dirty="0" smtClean="0"/>
              <a:t>آخر</a:t>
            </a:r>
            <a:r>
              <a:rPr lang="ar-EG" sz="2000" dirty="0"/>
              <a:t>. ونخلص من ذلك إلى عدم </a:t>
            </a:r>
            <a:r>
              <a:rPr lang="ar-EG" sz="2000" dirty="0" smtClean="0"/>
              <a:t>وجود </a:t>
            </a:r>
            <a:r>
              <a:rPr lang="ar-EG" sz="2000" dirty="0"/>
              <a:t>ارتباط بين فكرة الكتابة والورق، </a:t>
            </a:r>
            <a:r>
              <a:rPr lang="ar-EG" sz="2000" dirty="0" smtClean="0"/>
              <a:t>فلا </a:t>
            </a:r>
            <a:r>
              <a:rPr lang="ar-EG" sz="2000" dirty="0"/>
              <a:t>يشترط أن تكون الكتابة على ورق بالمفهوم التقليدي، وهو ما يفتح الباب على مصراعيه أمام قبول كل الدعامات </a:t>
            </a:r>
            <a:r>
              <a:rPr lang="ar-EG" sz="2000" dirty="0" smtClean="0"/>
              <a:t>–ً أيا </a:t>
            </a:r>
            <a:r>
              <a:rPr lang="ar-EG" sz="2000" dirty="0"/>
              <a:t>كانت مادة صنعها – في </a:t>
            </a:r>
            <a:r>
              <a:rPr lang="ar-EG" sz="2000" dirty="0" smtClean="0"/>
              <a:t>الإثبات</a:t>
            </a:r>
            <a:r>
              <a:rPr lang="ar-EG" sz="2000" dirty="0"/>
              <a:t>.</a:t>
            </a:r>
            <a:endParaRPr lang="ar-EG" sz="2000" dirty="0" smtClean="0"/>
          </a:p>
          <a:p>
            <a:pPr algn="justLow" rtl="1"/>
            <a:endParaRPr lang="ar-EG" sz="2000" dirty="0"/>
          </a:p>
          <a:p>
            <a:pPr algn="justLow" rtl="1"/>
            <a:r>
              <a:rPr lang="ar-EG" sz="2000" b="1" dirty="0" smtClean="0"/>
              <a:t>شروط الكتابة في الإثبات :</a:t>
            </a:r>
          </a:p>
          <a:p>
            <a:pPr algn="justLow" rtl="1"/>
            <a:r>
              <a:rPr lang="ar-EG" sz="2000" dirty="0" smtClean="0"/>
              <a:t>يشترط في الكتابة عدة شروط حتى تؤدي وظيفتها القانونية في الإثبات وهي : أن تكون مقروءة و مستمرة ، و تضمن عدم التعديل في مضمونها .</a:t>
            </a:r>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3154" y="473405"/>
            <a:ext cx="2153675" cy="5328395"/>
          </a:xfrm>
          <a:prstGeom prst="rect">
            <a:avLst/>
          </a:prstGeom>
        </p:spPr>
      </p:pic>
    </p:spTree>
    <p:extLst>
      <p:ext uri="{BB962C8B-B14F-4D97-AF65-F5344CB8AC3E}">
        <p14:creationId xmlns:p14="http://schemas.microsoft.com/office/powerpoint/2010/main" val="2015106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50070802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09</a:t>
            </a:r>
            <a:endParaRPr lang="en-US" sz="2400" b="1" dirty="0">
              <a:solidFill>
                <a:schemeClr val="bg1"/>
              </a:solidFill>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062041" y="1571900"/>
            <a:ext cx="8455625" cy="5940088"/>
          </a:xfrm>
          <a:prstGeom prst="rect">
            <a:avLst/>
          </a:prstGeom>
          <a:noFill/>
        </p:spPr>
        <p:txBody>
          <a:bodyPr wrap="square" rtlCol="0">
            <a:spAutoFit/>
          </a:bodyPr>
          <a:lstStyle/>
          <a:p>
            <a:pPr algn="justLow" rtl="1"/>
            <a:r>
              <a:rPr lang="ar-EG" sz="2000" b="1" dirty="0" smtClean="0"/>
              <a:t>أنواع المحررات :</a:t>
            </a:r>
          </a:p>
          <a:p>
            <a:pPr algn="justLow" rtl="1"/>
            <a:r>
              <a:rPr lang="ar-EG" sz="2000" dirty="0" smtClean="0"/>
              <a:t>يتم الإثبات بالكتابة بورقة مكتوبة مثبتة لواقعة قانونية ، و تنقسم المحررات إلى محررات رسمية            و محررات عرفية .</a:t>
            </a:r>
          </a:p>
          <a:p>
            <a:pPr algn="justLow" rtl="1"/>
            <a:r>
              <a:rPr lang="ar-EG" sz="2000" b="1" dirty="0" smtClean="0"/>
              <a:t>1- المحررات الرسمية :</a:t>
            </a:r>
            <a:endParaRPr lang="ar-EG" sz="2000" dirty="0"/>
          </a:p>
          <a:p>
            <a:pPr algn="justLow" rtl="1"/>
            <a:r>
              <a:rPr lang="ar-EG" sz="2000" dirty="0" smtClean="0"/>
              <a:t>ورد </a:t>
            </a:r>
            <a:r>
              <a:rPr lang="ar-EG" sz="2000" dirty="0"/>
              <a:t>تعريف المحررات الرسمية في المادة </a:t>
            </a:r>
            <a:r>
              <a:rPr lang="ar-EG" sz="2000" dirty="0" smtClean="0"/>
              <a:t>(10) </a:t>
            </a:r>
            <a:r>
              <a:rPr lang="ar-EG" sz="2000" dirty="0"/>
              <a:t>من قانون </a:t>
            </a:r>
            <a:r>
              <a:rPr lang="ar-EG" sz="2000" dirty="0" smtClean="0"/>
              <a:t>الإثبات المصري، </a:t>
            </a:r>
            <a:r>
              <a:rPr lang="ar-EG" sz="2000" dirty="0"/>
              <a:t>والتي تنص على أن</a:t>
            </a:r>
            <a:r>
              <a:rPr lang="ar-EG" sz="2000" dirty="0" smtClean="0"/>
              <a:t>:       " </a:t>
            </a:r>
            <a:r>
              <a:rPr lang="ar-EG" sz="2000" dirty="0"/>
              <a:t>المحررات الرسمية هي: التي يثبت فيها موظف عام أو </a:t>
            </a:r>
            <a:r>
              <a:rPr lang="ar-EG" sz="2000" dirty="0" smtClean="0"/>
              <a:t>شخص مكلف بخدمة عامة، ما تم على يديه أو ما تلقاه </a:t>
            </a:r>
            <a:r>
              <a:rPr lang="ar-EG" sz="2000" dirty="0"/>
              <a:t>من ذوي الشأن، </a:t>
            </a:r>
            <a:r>
              <a:rPr lang="ar-EG" sz="2000" dirty="0" smtClean="0"/>
              <a:t>وذلك طبقاً للأوضاع </a:t>
            </a:r>
            <a:r>
              <a:rPr lang="ar-EG" sz="2000" dirty="0"/>
              <a:t>القانونية وفي حدود سلطته واختصاصه ".</a:t>
            </a:r>
            <a:endParaRPr lang="ar-EG" sz="2000" b="1" dirty="0"/>
          </a:p>
          <a:p>
            <a:pPr algn="justLow" rtl="1"/>
            <a:r>
              <a:rPr lang="ar-EG" sz="2000" b="1" dirty="0" smtClean="0"/>
              <a:t>يقصد بالمحررات العرفية :</a:t>
            </a:r>
          </a:p>
          <a:p>
            <a:pPr algn="justLow" rtl="1"/>
            <a:r>
              <a:rPr lang="ar-EG" sz="2000" dirty="0" smtClean="0"/>
              <a:t>الأوراق المكتوبة التي تصدر من الأفراد دون أن يتدخل موظف عام في تحريرها ، و يكتبها الأفراد بقصد حسم ما قد يثور بينهم من منازعات حول أمر معين . </a:t>
            </a:r>
          </a:p>
          <a:p>
            <a:pPr algn="justLow" rtl="1"/>
            <a:r>
              <a:rPr lang="ar-EG" sz="2000" dirty="0"/>
              <a:t>شروط المحررات العرفية المعدة </a:t>
            </a:r>
            <a:r>
              <a:rPr lang="ar-EG" sz="2000" dirty="0" smtClean="0"/>
              <a:t>للإثبات : </a:t>
            </a:r>
          </a:p>
          <a:p>
            <a:pPr algn="justLow" rtl="1"/>
            <a:r>
              <a:rPr lang="ar-EG" sz="2000" dirty="0" smtClean="0"/>
              <a:t>يلزم </a:t>
            </a:r>
            <a:r>
              <a:rPr lang="ar-EG" sz="2000" dirty="0"/>
              <a:t>في المحرر العرفي توافر شرطين هما: </a:t>
            </a:r>
            <a:r>
              <a:rPr lang="ar-EG" sz="2000" b="1" dirty="0"/>
              <a:t>الكتابة </a:t>
            </a:r>
            <a:r>
              <a:rPr lang="ar-EG" sz="2000" b="1" dirty="0" smtClean="0"/>
              <a:t>والتوقيع</a:t>
            </a:r>
            <a:r>
              <a:rPr lang="ar-EG" sz="2000" dirty="0" smtClean="0"/>
              <a:t>. </a:t>
            </a:r>
            <a:endParaRPr lang="ar-EG" sz="2000" b="1" dirty="0" smtClean="0"/>
          </a:p>
          <a:p>
            <a:pPr algn="justLow" rtl="1"/>
            <a:endParaRPr lang="ar-EG" sz="2000" b="1" dirty="0"/>
          </a:p>
          <a:p>
            <a:pPr algn="justLow" rtl="1"/>
            <a:endParaRPr lang="ar-EG" sz="2000" b="1" dirty="0" smtClean="0"/>
          </a:p>
          <a:p>
            <a:pPr algn="justLow" rtl="1"/>
            <a:endParaRPr lang="ar-EG" sz="2000" b="1" dirty="0"/>
          </a:p>
          <a:p>
            <a:pPr algn="justLow" rtl="1"/>
            <a:endParaRPr lang="ar-EG" sz="2000" b="1" dirty="0"/>
          </a:p>
          <a:p>
            <a:pPr algn="justLow" rtl="1"/>
            <a:endParaRPr lang="ar-EG" sz="2000" b="1" dirty="0" smtClean="0"/>
          </a:p>
          <a:p>
            <a:pPr algn="justLow" rtl="1"/>
            <a:endParaRPr lang="ar-EG" sz="2000" b="1" dirty="0"/>
          </a:p>
          <a:p>
            <a:pPr algn="justLow" rtl="1"/>
            <a:r>
              <a:rPr lang="ar-EG" sz="2000" b="1" dirty="0" smtClean="0"/>
              <a:t> </a:t>
            </a:r>
            <a:endParaRPr lang="ar-EG" sz="2000" b="1"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84372" y="473405"/>
            <a:ext cx="2153675" cy="5328395"/>
          </a:xfrm>
          <a:prstGeom prst="rect">
            <a:avLst/>
          </a:prstGeom>
        </p:spPr>
      </p:pic>
    </p:spTree>
    <p:extLst>
      <p:ext uri="{BB962C8B-B14F-4D97-AF65-F5344CB8AC3E}">
        <p14:creationId xmlns:p14="http://schemas.microsoft.com/office/powerpoint/2010/main" val="1436446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ar-EG" sz="2400" b="1" dirty="0" smtClean="0">
                <a:solidFill>
                  <a:srgbClr val="8E5A6D"/>
                </a:solidFill>
                <a:ea typeface="Roboto Light" panose="02000000000000000000" pitchFamily="2" charset="0"/>
              </a:rPr>
              <a:t>09</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 xmlns:a16="http://schemas.microsoft.com/office/drawing/2014/main"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 xmlns:a16="http://schemas.microsoft.com/office/drawing/2014/main"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 xmlns:a16="http://schemas.microsoft.com/office/drawing/2014/main"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 xmlns:a16="http://schemas.microsoft.com/office/drawing/2014/main"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2759282175"/>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 xmlns:a16="http://schemas.microsoft.com/office/drawing/2014/main"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1554449529"/>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998515" y="687620"/>
            <a:ext cx="5660739" cy="461665"/>
          </a:xfrm>
          <a:prstGeom prst="rect">
            <a:avLst/>
          </a:prstGeom>
          <a:noFill/>
        </p:spPr>
        <p:txBody>
          <a:bodyPr wrap="square" rtlCol="0">
            <a:spAutoFit/>
          </a:bodyPr>
          <a:lstStyle/>
          <a:p>
            <a:pPr lvl="0" algn="ctr" rtl="1"/>
            <a:r>
              <a:rPr lang="ar-EG" sz="2400" b="1" dirty="0" smtClean="0">
                <a:solidFill>
                  <a:srgbClr val="2D3956"/>
                </a:solidFill>
              </a:rPr>
              <a:t>أولاً: </a:t>
            </a:r>
            <a:r>
              <a:rPr lang="ar-EG" sz="2400" b="1" dirty="0" smtClean="0">
                <a:solidFill>
                  <a:srgbClr val="2D3956"/>
                </a:solidFill>
              </a:rPr>
              <a:t>الإثبات الرقمي في المواد المدنية </a:t>
            </a:r>
            <a:endParaRPr lang="en-US" sz="2400" dirty="0">
              <a:solidFill>
                <a:srgbClr val="2D3956"/>
              </a:solidFill>
            </a:endParaRPr>
          </a:p>
        </p:txBody>
      </p:sp>
      <p:graphicFrame>
        <p:nvGraphicFramePr>
          <p:cNvPr id="12" name="Diagram 11"/>
          <p:cNvGraphicFramePr/>
          <p:nvPr>
            <p:extLst>
              <p:ext uri="{D42A27DB-BD31-4B8C-83A1-F6EECF244321}">
                <p14:modId xmlns:p14="http://schemas.microsoft.com/office/powerpoint/2010/main" val="1530698631"/>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3" name="Picture 12"/>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50762" y="1679674"/>
            <a:ext cx="3547754" cy="4278823"/>
          </a:xfrm>
          <a:prstGeom prst="rect">
            <a:avLst/>
          </a:prstGeom>
        </p:spPr>
      </p:pic>
    </p:spTree>
    <p:extLst>
      <p:ext uri="{BB962C8B-B14F-4D97-AF65-F5344CB8AC3E}">
        <p14:creationId xmlns:p14="http://schemas.microsoft.com/office/powerpoint/2010/main" val="463152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1-الكتابة الإلكترونية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 xmlns:a16="http://schemas.microsoft.com/office/drawing/2014/main" id="{6FE380F3-A68B-26EA-9084-2C15BB9E43F9}"/>
              </a:ext>
            </a:extLst>
          </p:cNvPr>
          <p:cNvSpPr/>
          <p:nvPr/>
        </p:nvSpPr>
        <p:spPr>
          <a:xfrm>
            <a:off x="2327287" y="69713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4" name="TextBox 3"/>
          <p:cNvSpPr txBox="1"/>
          <p:nvPr/>
        </p:nvSpPr>
        <p:spPr>
          <a:xfrm>
            <a:off x="4826000" y="1820709"/>
            <a:ext cx="6706356" cy="5847755"/>
          </a:xfrm>
          <a:prstGeom prst="rect">
            <a:avLst/>
          </a:prstGeom>
          <a:noFill/>
        </p:spPr>
        <p:txBody>
          <a:bodyPr wrap="square" rtlCol="0">
            <a:spAutoFit/>
          </a:bodyPr>
          <a:lstStyle/>
          <a:p>
            <a:pPr algn="justLow" rtl="1"/>
            <a:r>
              <a:rPr lang="ar-EG" sz="2000" dirty="0" smtClean="0"/>
              <a:t>ظهرت </a:t>
            </a:r>
            <a:r>
              <a:rPr lang="ar-EG" sz="2000" dirty="0"/>
              <a:t>الكتابة الإلكترونية على إثر التقدم العلمي الهائل في مجال تكنولوجيا الاتصال والمعلومات، </a:t>
            </a:r>
            <a:r>
              <a:rPr lang="ar-EG" sz="2000" dirty="0" smtClean="0"/>
              <a:t>لتحل بديلً </a:t>
            </a:r>
            <a:r>
              <a:rPr lang="ar-EG" sz="2000" dirty="0"/>
              <a:t>عن المحررات الورقية التي لم تعد قادرة على أداء وظائفها في ظل انتشار الوسائط الإلكترونية. </a:t>
            </a:r>
            <a:r>
              <a:rPr lang="ar-EG" sz="2000" dirty="0" smtClean="0"/>
              <a:t>ولقد اعترفت </a:t>
            </a:r>
            <a:r>
              <a:rPr lang="ar-EG" sz="2000" dirty="0"/>
              <a:t>الكثير من القوانين بأن الإثبات في الشكل الإلكتروني مثل الإثبات بالكتابة على الورق، وهذا مقيدٌ </a:t>
            </a:r>
            <a:r>
              <a:rPr lang="ar-EG" sz="2000" dirty="0" smtClean="0"/>
              <a:t>بتوفر مجموعة </a:t>
            </a:r>
            <a:r>
              <a:rPr lang="ar-EG" sz="2000" dirty="0"/>
              <a:t>من </a:t>
            </a:r>
            <a:r>
              <a:rPr lang="ar-EG" sz="2000" dirty="0" smtClean="0"/>
              <a:t>الشروط .</a:t>
            </a:r>
            <a:endParaRPr lang="ar-EG" sz="2000" dirty="0"/>
          </a:p>
          <a:p>
            <a:pPr algn="r" rtl="1"/>
            <a:r>
              <a:rPr lang="ar-EG" sz="2000" b="1" u="sng" dirty="0">
                <a:solidFill>
                  <a:srgbClr val="C00000"/>
                </a:solidFill>
              </a:rPr>
              <a:t>مفهوم الكتابة </a:t>
            </a:r>
            <a:r>
              <a:rPr lang="ar-EG" sz="2000" b="1" u="sng" dirty="0" smtClean="0">
                <a:solidFill>
                  <a:srgbClr val="C00000"/>
                </a:solidFill>
              </a:rPr>
              <a:t>الإلكترونية : </a:t>
            </a:r>
            <a:endParaRPr lang="ar-EG" sz="2000" b="1" u="sng" dirty="0">
              <a:solidFill>
                <a:srgbClr val="C00000"/>
              </a:solidFill>
            </a:endParaRPr>
          </a:p>
          <a:p>
            <a:pPr algn="justLow" rtl="1"/>
            <a:r>
              <a:rPr lang="ar-EG" sz="2000" dirty="0"/>
              <a:t>عرف قانون التوقيع الإلكتروني المصري الكتابة الإلكترونية بأنها: «كل حروف أو أرقام أو رموز أو أي </a:t>
            </a:r>
            <a:r>
              <a:rPr lang="ar-EG" sz="2000" dirty="0" smtClean="0"/>
              <a:t>علامات أخرى تثبت </a:t>
            </a:r>
            <a:r>
              <a:rPr lang="ar-EG" sz="2000" dirty="0"/>
              <a:t>على دعامة إلكترونية أو رقمية أو ضوئية أو أي وسيلة أخرى مشابهة وتعطي دلالة قابلة للإدراك </a:t>
            </a:r>
            <a:r>
              <a:rPr lang="ar-EG" sz="2000" dirty="0" smtClean="0"/>
              <a:t>.</a:t>
            </a:r>
            <a:endParaRPr lang="ar-EG" sz="2000" dirty="0"/>
          </a:p>
          <a:p>
            <a:pPr algn="justLow" rtl="1"/>
            <a:r>
              <a:rPr lang="ar-EG" sz="2000" dirty="0" smtClean="0"/>
              <a:t>ويُفهم </a:t>
            </a:r>
            <a:r>
              <a:rPr lang="ar-EG" sz="2000" dirty="0"/>
              <a:t>من ذلك أن الكتابة الإلكترونية هي عبارة عن أرقام أو رموز تدون على أية دعائم إلكترونية أو على </a:t>
            </a:r>
            <a:r>
              <a:rPr lang="ar-EG" sz="2000" dirty="0" smtClean="0"/>
              <a:t>ما يتماثل </a:t>
            </a:r>
            <a:r>
              <a:rPr lang="ar-EG" sz="2000" dirty="0"/>
              <a:t>أو يتشابه معها، بشرط أن تدل على </a:t>
            </a:r>
            <a:r>
              <a:rPr lang="ar-EG" sz="2000" dirty="0" smtClean="0"/>
              <a:t>معانٍ واضحة </a:t>
            </a:r>
            <a:r>
              <a:rPr lang="ar-EG" sz="2000" dirty="0"/>
              <a:t>ومفهومة. وهي بذلك يُشترط لها أن ترد على </a:t>
            </a:r>
            <a:r>
              <a:rPr lang="ar-EG" sz="2000" dirty="0" smtClean="0"/>
              <a:t>دعامة، وأن </a:t>
            </a:r>
            <a:r>
              <a:rPr lang="ar-EG" sz="2000" dirty="0"/>
              <a:t>تُكتب بطريقة تقنية مستحدثة.</a:t>
            </a:r>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dirty="0" smtClean="0"/>
          </a:p>
          <a:p>
            <a:pPr algn="r" rtl="1"/>
            <a:endParaRPr lang="ar-EG" dirty="0"/>
          </a:p>
          <a:p>
            <a:pPr algn="r" rtl="1"/>
            <a:endParaRPr lang="en-US" dirty="0"/>
          </a:p>
        </p:txBody>
      </p:sp>
      <p:pic>
        <p:nvPicPr>
          <p:cNvPr id="5" name="Pictur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578059" y="1820709"/>
            <a:ext cx="3145527" cy="4064625"/>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68659690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4321107" y="1522387"/>
            <a:ext cx="7211249" cy="9544224"/>
          </a:xfrm>
          <a:prstGeom prst="rect">
            <a:avLst/>
          </a:prstGeom>
          <a:noFill/>
        </p:spPr>
        <p:txBody>
          <a:bodyPr wrap="square" rtlCol="0">
            <a:spAutoFit/>
          </a:bodyPr>
          <a:lstStyle/>
          <a:p>
            <a:pPr algn="justLow" rtl="1"/>
            <a:r>
              <a:rPr lang="ar-EG" sz="2000" b="1" u="sng" dirty="0">
                <a:solidFill>
                  <a:srgbClr val="C00000"/>
                </a:solidFill>
              </a:rPr>
              <a:t>الشروط القانونية للاعتداد بحجية الكتابة الإلكترونية في </a:t>
            </a:r>
            <a:r>
              <a:rPr lang="ar-EG" sz="2000" b="1" u="sng" dirty="0" smtClean="0">
                <a:solidFill>
                  <a:srgbClr val="C00000"/>
                </a:solidFill>
              </a:rPr>
              <a:t>الإثبات: </a:t>
            </a:r>
            <a:endParaRPr lang="ar-EG" sz="2000" b="1" u="sng" dirty="0">
              <a:solidFill>
                <a:srgbClr val="C00000"/>
              </a:solidFill>
            </a:endParaRPr>
          </a:p>
          <a:p>
            <a:pPr algn="justLow" rtl="1"/>
            <a:r>
              <a:rPr lang="ar-EG" sz="2000" dirty="0"/>
              <a:t>اتفق السواد الأعظم من الفقه القانوني على وجوب توفر ثلاثة شروط في الكتابة حتى يمكن الاعتداد </a:t>
            </a:r>
            <a:r>
              <a:rPr lang="ar-EG" sz="2000" dirty="0" smtClean="0"/>
              <a:t>بها، ولكي </a:t>
            </a:r>
            <a:r>
              <a:rPr lang="ar-EG" sz="2000" dirty="0"/>
              <a:t>تحوز حجية في </a:t>
            </a:r>
            <a:r>
              <a:rPr lang="ar-EG" sz="2000" dirty="0" smtClean="0"/>
              <a:t>الإثبات، </a:t>
            </a:r>
            <a:r>
              <a:rPr lang="ar-EG" sz="2000" dirty="0"/>
              <a:t>وذلك </a:t>
            </a:r>
            <a:r>
              <a:rPr lang="ar-EG" sz="2000" dirty="0" smtClean="0"/>
              <a:t>على نحو </a:t>
            </a:r>
            <a:r>
              <a:rPr lang="ar-EG" sz="2000" dirty="0"/>
              <a:t>ما يلي:</a:t>
            </a:r>
          </a:p>
          <a:p>
            <a:pPr algn="justLow" rtl="1"/>
            <a:r>
              <a:rPr lang="ar-EG" sz="2000" b="1" u="sng" dirty="0">
                <a:solidFill>
                  <a:srgbClr val="C00000"/>
                </a:solidFill>
              </a:rPr>
              <a:t>1. أن يكون المحرر مقروءً:</a:t>
            </a:r>
          </a:p>
          <a:p>
            <a:pPr algn="justLow" rtl="1"/>
            <a:r>
              <a:rPr lang="ar-EG" sz="2000" dirty="0"/>
              <a:t>يُقصد بهذا الشرط أن يكون المحرر مفهومًا متصفًا بالوضوح بأن يُكتب بحروف أو رموز أو أرقام أو </a:t>
            </a:r>
            <a:r>
              <a:rPr lang="ar-EG" sz="2000" dirty="0" smtClean="0"/>
              <a:t>بيانات مفهومة</a:t>
            </a:r>
            <a:r>
              <a:rPr lang="ar-EG" sz="2000" dirty="0"/>
              <a:t>، حتى يتمكن أي شخص يطلع عليه من فهمه ومعرفة فحواه، ولمن يُنسب هذا المحرر، حتى يُحتج </a:t>
            </a:r>
            <a:r>
              <a:rPr lang="ar-EG" sz="2000" dirty="0" smtClean="0"/>
              <a:t>عليه به ، أي </a:t>
            </a:r>
            <a:r>
              <a:rPr lang="ar-EG" sz="2000" dirty="0"/>
              <a:t>لابد أن تكون الكتابة ناطقةً بما فيها.</a:t>
            </a:r>
          </a:p>
          <a:p>
            <a:pPr algn="justLow" rtl="1"/>
            <a:r>
              <a:rPr lang="ar-EG" sz="2000" dirty="0"/>
              <a:t>وهذا الشرط متحقق في الكتابة الإلكترونية، لأن برامج الحاسوب تتصف بالقدرة على تحويل الرموز </a:t>
            </a:r>
            <a:r>
              <a:rPr lang="ar-EG" sz="2000" dirty="0" smtClean="0"/>
              <a:t>التي تتشكل </a:t>
            </a:r>
            <a:r>
              <a:rPr lang="ar-EG" sz="2000" dirty="0"/>
              <a:t>منها لغة الحاسب إلى لغة يستطيع أي شخص قراءتها وفهم مضمونها </a:t>
            </a:r>
            <a:r>
              <a:rPr lang="ar-EG" sz="2000" dirty="0" smtClean="0"/>
              <a:t>ومحتواها</a:t>
            </a:r>
            <a:r>
              <a:rPr lang="ar-EG" sz="2000" dirty="0"/>
              <a:t> </a:t>
            </a:r>
            <a:r>
              <a:rPr lang="ar-EG" sz="2000" dirty="0" smtClean="0"/>
              <a:t>. </a:t>
            </a:r>
            <a:r>
              <a:rPr lang="ar-EG" sz="2000" dirty="0"/>
              <a:t>وبهذا يتبين </a:t>
            </a:r>
            <a:r>
              <a:rPr lang="ar-EG" sz="2000" dirty="0" smtClean="0"/>
              <a:t>أن التطور </a:t>
            </a:r>
            <a:r>
              <a:rPr lang="ar-EG" sz="2000" dirty="0"/>
              <a:t>التقني والمعلوماتي الذي فرض نفسه على الواقع الذي نحياه، صارت الكتابة في ظله غير مقتصرة </a:t>
            </a:r>
            <a:r>
              <a:rPr lang="ar-EG" sz="2000" dirty="0" smtClean="0"/>
              <a:t>على الدعائم </a:t>
            </a:r>
            <a:r>
              <a:rPr lang="ar-EG" sz="2000" dirty="0"/>
              <a:t>الورقية، بل امتدت لتشمل الكتابة على أي وعاء أو وسيط </a:t>
            </a:r>
            <a:r>
              <a:rPr lang="ar-EG" sz="2000" dirty="0" smtClean="0"/>
              <a:t>إلكتروني . </a:t>
            </a:r>
            <a:endParaRPr lang="ar-EG" sz="2000" dirty="0" smtClean="0"/>
          </a:p>
          <a:p>
            <a:pPr algn="justLow" rtl="1"/>
            <a:r>
              <a:rPr lang="ar-EG" sz="2000" b="1" dirty="0" smtClean="0"/>
              <a:t>قضت إحدى المحاكم العليا العربية  </a:t>
            </a:r>
            <a:r>
              <a:rPr lang="ar-EG" sz="2000" dirty="0" smtClean="0"/>
              <a:t>بأنه</a:t>
            </a:r>
            <a:r>
              <a:rPr lang="ar-EG" sz="2000" dirty="0"/>
              <a:t>: «لا يُشترط أن تكون الكتابة على ورق بالمفهوم التقليدي ومذيلة بتوقيع بخط اليد، وهو ما يوجب قبول </a:t>
            </a:r>
            <a:r>
              <a:rPr lang="ar-EG" sz="2000" dirty="0" smtClean="0"/>
              <a:t>كل الدعامات </a:t>
            </a:r>
            <a:r>
              <a:rPr lang="ar-EG" sz="2000" dirty="0"/>
              <a:t>الأخرى – ورقية كانت أو إلكترونية أو أيًا كانت مادة صنعها – فى الإثبات”. </a:t>
            </a:r>
            <a:r>
              <a:rPr lang="ar-EG" sz="2000" b="1" dirty="0"/>
              <a:t>محكمة النقض المصرية </a:t>
            </a:r>
            <a:r>
              <a:rPr lang="ar-EG" sz="2000" dirty="0" smtClean="0"/>
              <a:t>الطعن </a:t>
            </a:r>
            <a:r>
              <a:rPr lang="ar-EG" sz="2000" dirty="0"/>
              <a:t>رقم </a:t>
            </a:r>
            <a:r>
              <a:rPr lang="ar-EG" sz="2000" dirty="0" smtClean="0"/>
              <a:t>١٧٦٨٩ </a:t>
            </a:r>
            <a:r>
              <a:rPr lang="ar-EG" sz="2000" dirty="0"/>
              <a:t>لسنة </a:t>
            </a:r>
            <a:r>
              <a:rPr lang="ar-EG" sz="2000" dirty="0" smtClean="0"/>
              <a:t>٨٩  </a:t>
            </a:r>
            <a:r>
              <a:rPr lang="ar-EG" sz="2000" dirty="0"/>
              <a:t>قضائية، الدوائر التجارية،</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8053" y="1609887"/>
            <a:ext cx="2957064" cy="4254969"/>
          </a:xfrm>
          <a:prstGeom prst="rect">
            <a:avLst/>
          </a:prstGeom>
        </p:spPr>
      </p:pic>
    </p:spTree>
    <p:extLst>
      <p:ext uri="{BB962C8B-B14F-4D97-AF65-F5344CB8AC3E}">
        <p14:creationId xmlns:p14="http://schemas.microsoft.com/office/powerpoint/2010/main" val="1711491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91800601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127500" y="1346200"/>
            <a:ext cx="7416328" cy="7048083"/>
          </a:xfrm>
          <a:prstGeom prst="rect">
            <a:avLst/>
          </a:prstGeom>
          <a:noFill/>
        </p:spPr>
        <p:txBody>
          <a:bodyPr wrap="square" rtlCol="0">
            <a:spAutoFit/>
          </a:bodyPr>
          <a:lstStyle/>
          <a:p>
            <a:pPr algn="justLow" rtl="1"/>
            <a:r>
              <a:rPr lang="ar-EG" sz="2000" b="1" u="sng" dirty="0">
                <a:solidFill>
                  <a:srgbClr val="C00000"/>
                </a:solidFill>
              </a:rPr>
              <a:t>2. الديمومة أو الاستمرارية:</a:t>
            </a:r>
          </a:p>
          <a:p>
            <a:pPr algn="justLow" rtl="1"/>
            <a:r>
              <a:rPr lang="ar-EG" sz="2000" dirty="0"/>
              <a:t>يُفهم من هذا الشرط أن مرور الزمن لا ينبغي أن يكون حائلً بين قراءة المحرر والاطلاع عليه، أيًا </a:t>
            </a:r>
            <a:r>
              <a:rPr lang="ar-EG" sz="2000" dirty="0" smtClean="0"/>
              <a:t>كانت الدعامة </a:t>
            </a:r>
            <a:r>
              <a:rPr lang="ar-EG" sz="2000" dirty="0"/>
              <a:t>أو الوعاء المحفوظ عليه الكتابة، بحيث يمكن الرجوع إليه في أي </a:t>
            </a:r>
            <a:r>
              <a:rPr lang="ar-EG" sz="2000" dirty="0" smtClean="0"/>
              <a:t>وقت، وهذا </a:t>
            </a:r>
            <a:r>
              <a:rPr lang="ar-EG" sz="2000" dirty="0"/>
              <a:t>يعني وجوب </a:t>
            </a:r>
            <a:r>
              <a:rPr lang="ar-EG" sz="2000" dirty="0" smtClean="0"/>
              <a:t>ثبات الكتابة </a:t>
            </a:r>
            <a:r>
              <a:rPr lang="ar-EG" sz="2000" dirty="0"/>
              <a:t>واستمرارها لأطول وقت ممكن.</a:t>
            </a:r>
          </a:p>
          <a:p>
            <a:pPr algn="justLow" rtl="1"/>
            <a:r>
              <a:rPr lang="ar-EG" sz="2000" dirty="0"/>
              <a:t>ويشير بعض الفقه إلى أن الوسائط الورقية إذا كانت بحكم طبيعتها أو تكوينها المادي يتوفر فيها هذا </a:t>
            </a:r>
            <a:r>
              <a:rPr lang="ar-EG" sz="2000" dirty="0" smtClean="0"/>
              <a:t>الشرط، فإن </a:t>
            </a:r>
            <a:r>
              <a:rPr lang="ar-EG" sz="2000" dirty="0"/>
              <a:t>استخدام الوسائط الإلكترونية قد يثير بعض الإشكالات، لأن طبيعتها المادية قد لا يتحقق معها </a:t>
            </a:r>
            <a:r>
              <a:rPr lang="ar-EG" sz="2000" dirty="0" smtClean="0"/>
              <a:t>الشرط المذكور</a:t>
            </a:r>
            <a:r>
              <a:rPr lang="ar-EG" sz="2000" dirty="0"/>
              <a:t>، لأن تكوينها يمكن أن يجعلها عرضة للتلف السريع على النحو الذي تفقد معه القدرة على </a:t>
            </a:r>
            <a:r>
              <a:rPr lang="ar-EG" sz="2000" dirty="0" smtClean="0"/>
              <a:t>الاحتفاظ بالمعلومات </a:t>
            </a:r>
            <a:r>
              <a:rPr lang="ar-EG" sz="2000" dirty="0"/>
              <a:t>أو البيانات لمدة زمنية </a:t>
            </a:r>
            <a:r>
              <a:rPr lang="ar-EG" sz="2000" dirty="0" smtClean="0"/>
              <a:t>طويلة .</a:t>
            </a:r>
          </a:p>
          <a:p>
            <a:pPr algn="justLow" rtl="1"/>
            <a:r>
              <a:rPr lang="ar-EG" sz="2000" dirty="0" smtClean="0"/>
              <a:t> لكن </a:t>
            </a:r>
            <a:r>
              <a:rPr lang="ar-EG" sz="2000" dirty="0"/>
              <a:t>هذه الإشكالية تم تجاوزها والتغلب عليها، بفضل التطورات التقنية والمعلوماتية التي نجحت في </a:t>
            </a:r>
            <a:r>
              <a:rPr lang="ar-EG" sz="2000" dirty="0" smtClean="0"/>
              <a:t>جعل الوسائط </a:t>
            </a:r>
            <a:r>
              <a:rPr lang="ar-EG" sz="2000" dirty="0"/>
              <a:t>الإلكترونية ذات قدرات كبيرة في الاحتفاظ بالمعلومات لفترات زمنية طويلة، تتخطى قدرات </a:t>
            </a:r>
            <a:r>
              <a:rPr lang="ar-EG" sz="2000" dirty="0" smtClean="0"/>
              <a:t>الأوراق العادية </a:t>
            </a:r>
            <a:r>
              <a:rPr lang="ar-EG" sz="2000" dirty="0"/>
              <a:t>التي تتلف هي الأخرى استجابةً لعوامل الزمن، أو تأثرًا بالمناخ، وبسوء التخزين، ونحو </a:t>
            </a:r>
            <a:r>
              <a:rPr lang="ar-EG" sz="2000" dirty="0" smtClean="0"/>
              <a:t>ذلك. بحيث</a:t>
            </a:r>
            <a:r>
              <a:rPr lang="ar-EG" sz="2000" dirty="0"/>
              <a:t> </a:t>
            </a:r>
            <a:r>
              <a:rPr lang="ar-EG" sz="2000" dirty="0" smtClean="0"/>
              <a:t>يتحقق </a:t>
            </a:r>
            <a:r>
              <a:rPr lang="ar-EG" sz="2000" dirty="0"/>
              <a:t>شرط الاستمرارية على النحو الذي يتيح إمكانية الرجوع إليها في أي وقت. وبهذا يتضح أن هذا </a:t>
            </a:r>
            <a:r>
              <a:rPr lang="ar-EG" sz="2000" dirty="0" smtClean="0"/>
              <a:t>الشرط متوفر </a:t>
            </a:r>
            <a:r>
              <a:rPr lang="ar-EG" sz="2000" dirty="0"/>
              <a:t>هو الآخر في الكتابة الإلكترونية.</a:t>
            </a:r>
            <a:endParaRPr lang="ar-EG" sz="2000" dirty="0"/>
          </a:p>
          <a:p>
            <a:pPr algn="r" rtl="1"/>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47517" y="1624150"/>
            <a:ext cx="2566016" cy="4319449"/>
          </a:xfrm>
          <a:prstGeom prst="rect">
            <a:avLst/>
          </a:prstGeom>
        </p:spPr>
      </p:pic>
    </p:spTree>
    <p:extLst>
      <p:ext uri="{BB962C8B-B14F-4D97-AF65-F5344CB8AC3E}">
        <p14:creationId xmlns:p14="http://schemas.microsoft.com/office/powerpoint/2010/main" val="6108205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0353584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039195" y="1689759"/>
            <a:ext cx="7530295" cy="3354765"/>
          </a:xfrm>
          <a:prstGeom prst="rect">
            <a:avLst/>
          </a:prstGeom>
          <a:noFill/>
        </p:spPr>
        <p:txBody>
          <a:bodyPr wrap="square" rtlCol="0">
            <a:spAutoFit/>
          </a:bodyPr>
          <a:lstStyle/>
          <a:p>
            <a:pPr algn="justLow" rtl="1"/>
            <a:r>
              <a:rPr lang="ar-EG" sz="2000" dirty="0"/>
              <a:t>وتأكيدًا على هذا الشرط فقد نص </a:t>
            </a:r>
            <a:r>
              <a:rPr lang="ar-EG" sz="2000" b="1" dirty="0"/>
              <a:t>قانون الأونيسترال النموذجي </a:t>
            </a:r>
            <a:r>
              <a:rPr lang="ar-EG" sz="2000" dirty="0"/>
              <a:t>بشأن التجارة الإلكترونية على أنه: «</a:t>
            </a:r>
            <a:r>
              <a:rPr lang="ar-EG" sz="2000" dirty="0" smtClean="0"/>
              <a:t>عندما يشترط </a:t>
            </a:r>
            <a:r>
              <a:rPr lang="ar-EG" sz="2000" dirty="0"/>
              <a:t>القانون أن تكون المعلومة مكتوبة، تسوفي رسالة البيانات ذلك الشرط إذا تيسر الاطلاع على </a:t>
            </a:r>
            <a:r>
              <a:rPr lang="ar-EG" sz="2000" dirty="0" smtClean="0"/>
              <a:t>البيانات الواردة </a:t>
            </a:r>
            <a:r>
              <a:rPr lang="ar-EG" sz="2000" dirty="0"/>
              <a:t>فيها على نحو يتيح استخدامها بالرجوع إليها لاحقًا </a:t>
            </a:r>
            <a:r>
              <a:rPr lang="ar-EG" sz="2000" dirty="0" smtClean="0"/>
              <a:t>.</a:t>
            </a:r>
          </a:p>
          <a:p>
            <a:pPr algn="justLow" rtl="1"/>
            <a:r>
              <a:rPr lang="ar-EG" sz="2000" dirty="0" smtClean="0"/>
              <a:t>وتضمنت </a:t>
            </a:r>
            <a:r>
              <a:rPr lang="ar-EG" sz="2000" b="1" dirty="0"/>
              <a:t>اللائحة التنفيذية لقانون التوقيع الإلكتروني المصري </a:t>
            </a:r>
            <a:r>
              <a:rPr lang="ar-EG" sz="2000" dirty="0"/>
              <a:t>النص على أن حجية الإثبات المقررة </a:t>
            </a:r>
            <a:r>
              <a:rPr lang="ar-EG" sz="2000" dirty="0" smtClean="0"/>
              <a:t>للكتابة الإلكترونية </a:t>
            </a:r>
            <a:r>
              <a:rPr lang="ar-EG" sz="2000" dirty="0"/>
              <a:t>تتحقق إن توفرت مجموعة من الضوابط الفنية والتقنية، منها، أن تتم إتاحتها عن طريق نظام </a:t>
            </a:r>
            <a:r>
              <a:rPr lang="ar-EG" sz="2000" dirty="0" smtClean="0"/>
              <a:t>حفظ إلكتروني </a:t>
            </a:r>
            <a:r>
              <a:rPr lang="ar-EG" sz="2000" dirty="0"/>
              <a:t>مستقل وغير خاضع لسيطرة منشئ هذه الكتابة، أو لسيطرة المعني </a:t>
            </a:r>
            <a:r>
              <a:rPr lang="ar-EG" sz="2000" dirty="0" smtClean="0"/>
              <a:t>بها. </a:t>
            </a:r>
            <a:endParaRPr lang="ar-EG" sz="2000" dirty="0"/>
          </a:p>
          <a:p>
            <a:pPr algn="justLow" rtl="1"/>
            <a:endParaRPr lang="ar-EG" dirty="0" smtClean="0"/>
          </a:p>
          <a:p>
            <a:pPr algn="justLow" rtl="1"/>
            <a:endParaRPr lang="ar-EG" dirty="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96098" y="1689759"/>
            <a:ext cx="2309793" cy="4064625"/>
          </a:xfrm>
          <a:prstGeom prst="rect">
            <a:avLst/>
          </a:prstGeom>
        </p:spPr>
      </p:pic>
    </p:spTree>
    <p:extLst>
      <p:ext uri="{BB962C8B-B14F-4D97-AF65-F5344CB8AC3E}">
        <p14:creationId xmlns:p14="http://schemas.microsoft.com/office/powerpoint/2010/main" val="1773010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0202167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463550" y="1308100"/>
            <a:ext cx="7054117" cy="6520784"/>
          </a:xfrm>
          <a:prstGeom prst="rect">
            <a:avLst/>
          </a:prstGeom>
          <a:noFill/>
        </p:spPr>
        <p:txBody>
          <a:bodyPr wrap="square" rtlCol="0">
            <a:spAutoFit/>
          </a:bodyPr>
          <a:lstStyle/>
          <a:p>
            <a:pPr algn="justLow" rtl="1"/>
            <a:r>
              <a:rPr lang="ar-EG" sz="2000" dirty="0">
                <a:solidFill>
                  <a:srgbClr val="C00000"/>
                </a:solidFill>
              </a:rPr>
              <a:t>3</a:t>
            </a:r>
            <a:r>
              <a:rPr lang="ar-EG" sz="2000" b="1" u="sng" dirty="0" smtClean="0">
                <a:solidFill>
                  <a:srgbClr val="C00000"/>
                </a:solidFill>
              </a:rPr>
              <a:t>. </a:t>
            </a:r>
            <a:r>
              <a:rPr lang="ar-EG" sz="2000" b="1" u="sng" dirty="0">
                <a:solidFill>
                  <a:srgbClr val="C00000"/>
                </a:solidFill>
              </a:rPr>
              <a:t>عدم القابلية لإجراء أي تعديلات:</a:t>
            </a:r>
          </a:p>
          <a:p>
            <a:pPr algn="justLow" rtl="1"/>
            <a:r>
              <a:rPr lang="ar-EG" sz="2000" dirty="0"/>
              <a:t>يعني هذا الشرط أن يكون المحرر الكتابي محفوظًا بطريقة تحول بينه وبين إدخال أي تعديلات أو </a:t>
            </a:r>
            <a:r>
              <a:rPr lang="ar-EG" sz="2000" dirty="0" smtClean="0"/>
              <a:t>تغييرات عليه</a:t>
            </a:r>
            <a:r>
              <a:rPr lang="ar-EG" sz="2000" dirty="0"/>
              <a:t>، لأن المحرر لن يحوز حجية في الإثبات إلا إن كان خاليًا من العيوب المادية التي تقدح في شكله </a:t>
            </a:r>
            <a:r>
              <a:rPr lang="ar-EG" sz="2000" dirty="0" smtClean="0"/>
              <a:t>الخارجي وتؤدي </a:t>
            </a:r>
            <a:r>
              <a:rPr lang="ar-EG" sz="2000" dirty="0"/>
              <a:t>إلى إسقاط قيمته في الإثبات أو تنتقص منها، مثل المحو أو الكشط أو غير ذلك</a:t>
            </a:r>
            <a:r>
              <a:rPr lang="ar-EG" sz="2000" dirty="0" smtClean="0"/>
              <a:t>.</a:t>
            </a:r>
            <a:endParaRPr lang="ar-EG" sz="2000" dirty="0"/>
          </a:p>
          <a:p>
            <a:pPr algn="justLow" rtl="1"/>
            <a:r>
              <a:rPr lang="ar-EG" sz="2000" dirty="0" smtClean="0"/>
              <a:t>وهذا </a:t>
            </a:r>
            <a:r>
              <a:rPr lang="ar-EG" sz="2000" dirty="0"/>
              <a:t>الشرط متوفر هو الآخر في الكتابة </a:t>
            </a:r>
            <a:r>
              <a:rPr lang="ar-EG" sz="2000" dirty="0" smtClean="0"/>
              <a:t>الإلكترونية،لأن </a:t>
            </a:r>
            <a:r>
              <a:rPr lang="ar-EG" sz="2000" dirty="0"/>
              <a:t>الدعامات الإلكترونية أُدخلت عليها </a:t>
            </a:r>
            <a:r>
              <a:rPr lang="ar-EG" sz="2000" dirty="0" smtClean="0"/>
              <a:t>تعديلات تقنية </a:t>
            </a:r>
            <a:r>
              <a:rPr lang="ar-EG" sz="2000" dirty="0"/>
              <a:t>متلاحقة استطاعت أن تمنع الأطراف من تعديلها أو إجراء أي تغييرات عليها، وبمقتضى هذه </a:t>
            </a:r>
            <a:r>
              <a:rPr lang="ar-EG" sz="2000" dirty="0" smtClean="0"/>
              <a:t>التطورات صار </a:t>
            </a:r>
            <a:r>
              <a:rPr lang="ar-EG" sz="2000" dirty="0"/>
              <a:t>حفظ المحررات الإلكترونية بالشكل النهائي الذي كُتبت به أمرًا سهلً ميسورًا، ولا يمكن معه تعديلها </a:t>
            </a:r>
            <a:r>
              <a:rPr lang="ar-EG" sz="2000" dirty="0" smtClean="0"/>
              <a:t>أو تحريفها </a:t>
            </a:r>
            <a:r>
              <a:rPr lang="ar-EG" sz="2000" dirty="0"/>
              <a:t>أو المساس </a:t>
            </a:r>
            <a:r>
              <a:rPr lang="ar-EG" sz="2000" dirty="0" smtClean="0"/>
              <a:t>بها. </a:t>
            </a:r>
            <a:endParaRPr lang="ar-EG" sz="2000" dirty="0"/>
          </a:p>
          <a:p>
            <a:pPr algn="justLow" rtl="1"/>
            <a:r>
              <a:rPr lang="ar-EG" sz="2000" dirty="0"/>
              <a:t>ولقد تضمن </a:t>
            </a:r>
            <a:r>
              <a:rPr lang="ar-EG" sz="2000" b="1" dirty="0"/>
              <a:t>قانون</a:t>
            </a:r>
            <a:r>
              <a:rPr lang="ar-EG" sz="2000" dirty="0"/>
              <a:t> </a:t>
            </a:r>
            <a:r>
              <a:rPr lang="ar-EG" sz="2000" b="1" dirty="0"/>
              <a:t>الأونيسترال النموذجي بشأن التجارة الإلكترونية </a:t>
            </a:r>
            <a:r>
              <a:rPr lang="ar-EG" sz="2000" dirty="0"/>
              <a:t>النص على هذا الشرط، إذ نص على أنه:</a:t>
            </a:r>
          </a:p>
          <a:p>
            <a:pPr algn="justLow" rtl="1"/>
            <a:r>
              <a:rPr lang="ar-EG" sz="2000" dirty="0"/>
              <a:t>1« / عندما يقضي القانون بالاحتفاظ بمستندات أو سجلات أو معلومات بعينها، يتحقق الوفاء بهذا المقتضى </a:t>
            </a:r>
            <a:r>
              <a:rPr lang="ar-EG" sz="2000" dirty="0" smtClean="0"/>
              <a:t>إذا تم </a:t>
            </a:r>
            <a:r>
              <a:rPr lang="ar-EG" sz="2000" dirty="0"/>
              <a:t>الاحتفاظ برسائل البيانات، شريطة مراعاة الشروط التالية... ب/ الاحتفاظ برسالة البيانات بالشكل </a:t>
            </a:r>
            <a:r>
              <a:rPr lang="ar-EG" sz="2000" dirty="0" smtClean="0"/>
              <a:t>الذيأ ُنشأت </a:t>
            </a:r>
            <a:r>
              <a:rPr lang="ar-EG" sz="2000" dirty="0"/>
              <a:t>أو أُرسلت أو استُلمت به، أو بشكل يمكن إثبات أنه يمثل بدقة المعلومات التي أُنشأت أو أُرسلت أواستُلمت .</a:t>
            </a:r>
          </a:p>
          <a:p>
            <a:pPr algn="justLow" rtl="1"/>
            <a:endParaRPr lang="ar-EG" sz="2000" dirty="0"/>
          </a:p>
          <a:p>
            <a:pPr algn="justLow" rtl="1"/>
            <a:endParaRPr lang="ar-EG" sz="2000" dirty="0"/>
          </a:p>
          <a:p>
            <a:pPr algn="justLow" rtl="1"/>
            <a:endParaRPr lang="ar-EG" sz="2000" dirty="0"/>
          </a:p>
          <a:p>
            <a:pPr algn="justLow" rtl="1"/>
            <a:endParaRPr lang="ar-EG" sz="2000" dirty="0" smtClean="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44649" y="1652606"/>
            <a:ext cx="3074933" cy="4162006"/>
          </a:xfrm>
          <a:prstGeom prst="rect">
            <a:avLst/>
          </a:prstGeom>
        </p:spPr>
      </p:pic>
    </p:spTree>
    <p:extLst>
      <p:ext uri="{BB962C8B-B14F-4D97-AF65-F5344CB8AC3E}">
        <p14:creationId xmlns:p14="http://schemas.microsoft.com/office/powerpoint/2010/main" val="24999391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9132606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809903" y="1506802"/>
            <a:ext cx="7860902" cy="5293757"/>
          </a:xfrm>
          <a:prstGeom prst="rect">
            <a:avLst/>
          </a:prstGeom>
          <a:noFill/>
        </p:spPr>
        <p:txBody>
          <a:bodyPr wrap="square" rtlCol="0">
            <a:spAutoFit/>
          </a:bodyPr>
          <a:lstStyle/>
          <a:p>
            <a:pPr algn="justLow" rtl="1"/>
            <a:r>
              <a:rPr lang="ar-EG" sz="2000" dirty="0" smtClean="0"/>
              <a:t>التوقيع </a:t>
            </a:r>
            <a:r>
              <a:rPr lang="ar-EG" sz="2000" dirty="0"/>
              <a:t>الإلكتروني هو أحد مخرجات الوسائل التقنية والمعلوماتية المستحدثة والمستجدة، وهو </a:t>
            </a:r>
            <a:r>
              <a:rPr lang="ar-EG" sz="2000" dirty="0" smtClean="0"/>
              <a:t>يؤدي الوظائف </a:t>
            </a:r>
            <a:r>
              <a:rPr lang="ar-EG" sz="2000" dirty="0"/>
              <a:t>ذاتها التي يؤديها التوقيع التقليدي، لا اختلاف بينهما إلا في الوسيلة المستخدمة، إذ إن </a:t>
            </a:r>
            <a:r>
              <a:rPr lang="ar-EG" sz="2000" dirty="0" smtClean="0"/>
              <a:t>التوقيع الإلكتروني </a:t>
            </a:r>
            <a:r>
              <a:rPr lang="ar-EG" sz="2000" dirty="0"/>
              <a:t>يتم عبر وسائط إلكترونية تختفي في ظل تواجدها الإجراءات الورقية التقليدية، وبمقتضاه يمكن </a:t>
            </a:r>
            <a:r>
              <a:rPr lang="ar-EG" sz="2000" dirty="0" smtClean="0"/>
              <a:t>تحديد هوية </a:t>
            </a:r>
            <a:r>
              <a:rPr lang="ar-EG" sz="2000" dirty="0"/>
              <a:t>صاحب التوقيع ورضائه بالتصرفات القانونية التي يجري التوقيع عليها.</a:t>
            </a:r>
            <a:endParaRPr lang="ar-EG" sz="2000" dirty="0" smtClean="0"/>
          </a:p>
          <a:p>
            <a:pPr algn="justLow" rtl="1"/>
            <a:r>
              <a:rPr lang="ar-EG" sz="2000" b="1" u="sng" dirty="0">
                <a:solidFill>
                  <a:srgbClr val="C00000"/>
                </a:solidFill>
              </a:rPr>
              <a:t>تعريف التوقيع الإلكتروني</a:t>
            </a:r>
          </a:p>
          <a:p>
            <a:pPr algn="justLow" rtl="1"/>
            <a:r>
              <a:rPr lang="ar-EG" sz="2000" dirty="0"/>
              <a:t>تعددت تعريفات التوقيع الإلكتروني، سواءً في تشريعات كثير من الدول، أو في ما صدر عن قضائها </a:t>
            </a:r>
            <a:r>
              <a:rPr lang="ar-EG" sz="2000" dirty="0" smtClean="0"/>
              <a:t>من أحكام</a:t>
            </a:r>
            <a:r>
              <a:rPr lang="ar-EG" sz="2000" dirty="0"/>
              <a:t>، أو في الفقه القانوني، أو في بعض التوجيهات الأوروبية، </a:t>
            </a:r>
            <a:r>
              <a:rPr lang="ar-EG" sz="2000" dirty="0" smtClean="0"/>
              <a:t>ونكتفي في هذا الصدد </a:t>
            </a:r>
            <a:r>
              <a:rPr lang="ar-EG" sz="2000" dirty="0"/>
              <a:t>ب</a:t>
            </a:r>
            <a:r>
              <a:rPr lang="ar-EG" sz="2000" dirty="0" smtClean="0"/>
              <a:t>تناول </a:t>
            </a:r>
            <a:r>
              <a:rPr lang="ar-EG" sz="2000" dirty="0"/>
              <a:t>ما ورد </a:t>
            </a:r>
            <a:r>
              <a:rPr lang="ar-EG" sz="2000" dirty="0" smtClean="0"/>
              <a:t>في قانون </a:t>
            </a:r>
            <a:r>
              <a:rPr lang="ar-EG" sz="2000" dirty="0"/>
              <a:t>الأمم المتحدة النموذجي بشأن التوقيعات الإلكترونية، وكذلك ما ورد في قانون التوقيع الإلكتروني </a:t>
            </a:r>
            <a:r>
              <a:rPr lang="ar-EG" sz="2000" dirty="0" smtClean="0"/>
              <a:t>المصري، وذلك </a:t>
            </a:r>
            <a:r>
              <a:rPr lang="ar-EG" sz="2000" dirty="0"/>
              <a:t>على نحو ما يلي:</a:t>
            </a:r>
          </a:p>
          <a:p>
            <a:pPr algn="justLow" rtl="1"/>
            <a:r>
              <a:rPr lang="ar-EG" sz="2000" dirty="0"/>
              <a:t>عرف قانون الأمم المتحدة النموذجي بشأن التوقيعات الإلكترونية لسنة 2001 م؛ التوقيع الإلكتروني بأنه:</a:t>
            </a:r>
          </a:p>
          <a:p>
            <a:pPr algn="justLow" rtl="1"/>
            <a:r>
              <a:rPr lang="ar-EG" sz="2000" dirty="0"/>
              <a:t>«بيانات في شكل إلكتروني مدرجة في رسالة بيانات، أو مضافة إليها، أو مرتبطة بها منطقيًا، يجوز أن </a:t>
            </a:r>
            <a:r>
              <a:rPr lang="ar-EG" sz="2000" dirty="0" smtClean="0"/>
              <a:t>تُستخدم لتعيين </a:t>
            </a:r>
            <a:r>
              <a:rPr lang="ar-EG" sz="2000" dirty="0"/>
              <a:t>هوية الموقع بالنسبة لرسالة البيانات، ولبيان موافقة الموقع على المعلومات الواردة في رسالة البيانات </a:t>
            </a:r>
            <a:r>
              <a:rPr lang="ar-EG" sz="2000" dirty="0" smtClean="0"/>
              <a:t>.</a:t>
            </a:r>
          </a:p>
          <a:p>
            <a:pPr algn="justLow" rtl="1"/>
            <a:r>
              <a:rPr lang="ar-EG" sz="2000" dirty="0" smtClean="0"/>
              <a:t> </a:t>
            </a:r>
            <a:endParaRPr lang="ar-EG" sz="2000" dirty="0" smtClean="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96891" y="1701799"/>
            <a:ext cx="2706624" cy="4220029"/>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4622349" y="838923"/>
            <a:ext cx="3573861"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2-التوقيع الإلكتروني </a:t>
            </a:r>
            <a:endParaRPr lang="en-US" sz="2800" b="1"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6383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44920108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937740" y="1680470"/>
            <a:ext cx="7665990" cy="3170099"/>
          </a:xfrm>
          <a:prstGeom prst="rect">
            <a:avLst/>
          </a:prstGeom>
          <a:noFill/>
        </p:spPr>
        <p:txBody>
          <a:bodyPr wrap="square" rtlCol="0">
            <a:spAutoFit/>
          </a:bodyPr>
          <a:lstStyle/>
          <a:p>
            <a:pPr algn="justLow" rtl="1"/>
            <a:endParaRPr lang="ar-EG" sz="2000" dirty="0" smtClean="0"/>
          </a:p>
          <a:p>
            <a:pPr algn="justLow" rtl="1"/>
            <a:r>
              <a:rPr lang="ar-EG" sz="2000" dirty="0"/>
              <a:t>ثم انتقلت المادة المذكورة إلى تعريف الموقع حين عرفته بأنه: «شخص حائز على بيانات إنشاء توقيع، </a:t>
            </a:r>
            <a:r>
              <a:rPr lang="ar-EG" sz="2000" dirty="0" smtClean="0"/>
              <a:t>ويتصرف إما </a:t>
            </a:r>
            <a:r>
              <a:rPr lang="ar-EG" sz="2000" dirty="0"/>
              <a:t>بالأصالة عن نفسه، وإما بالنيابة عن الشخص الذي يمثله </a:t>
            </a:r>
            <a:r>
              <a:rPr lang="ar-EG" sz="2000" dirty="0" smtClean="0"/>
              <a:t>.</a:t>
            </a:r>
          </a:p>
          <a:p>
            <a:pPr algn="justLow" rtl="1"/>
            <a:endParaRPr lang="ar-EG" sz="2000" dirty="0"/>
          </a:p>
          <a:p>
            <a:pPr algn="justLow" rtl="1"/>
            <a:r>
              <a:rPr lang="ar-EG" sz="2000" b="1" dirty="0"/>
              <a:t>أما قانون التوقيع الإلكتروني المصري </a:t>
            </a:r>
            <a:r>
              <a:rPr lang="ar-EG" sz="2000" dirty="0"/>
              <a:t>فلقد عرف التوقيع الإلكتروني بأنه: «ما يوضع على محرر إلكتروني </a:t>
            </a:r>
            <a:r>
              <a:rPr lang="ar-EG" sz="2000" dirty="0" smtClean="0"/>
              <a:t>ويتخذ شكل </a:t>
            </a:r>
            <a:r>
              <a:rPr lang="ar-EG" sz="2000" dirty="0"/>
              <a:t>حروف أو أرقام أو رموز أو إشارات أو غيرها ويكون له طابع متفرد يسمح بتحديد شخص الموّقع </a:t>
            </a:r>
            <a:r>
              <a:rPr lang="ar-EG" sz="2000" dirty="0" smtClean="0"/>
              <a:t>ويميزه عن </a:t>
            </a:r>
            <a:r>
              <a:rPr lang="ar-EG" sz="2000" dirty="0"/>
              <a:t>غيره </a:t>
            </a:r>
            <a:r>
              <a:rPr lang="ar-EG" sz="2000" dirty="0" smtClean="0"/>
              <a:t>. والمادة </a:t>
            </a:r>
            <a:r>
              <a:rPr lang="ar-EG" sz="2000" dirty="0"/>
              <a:t>عينها عرفت الموقع بأنه: «الشخص الحائز على بيانات إنشاء التوقيع ويوقع عن نفسه </a:t>
            </a:r>
            <a:r>
              <a:rPr lang="ar-EG" sz="2000" dirty="0" smtClean="0"/>
              <a:t>أو عمن </a:t>
            </a:r>
            <a:r>
              <a:rPr lang="ar-EG" sz="2000" dirty="0"/>
              <a:t>ينيبه أو يمثله </a:t>
            </a:r>
            <a:r>
              <a:rPr lang="ar-EG" sz="2000" dirty="0" smtClean="0"/>
              <a:t>قانونًا. </a:t>
            </a:r>
            <a:endParaRPr lang="ar-EG" sz="2000" dirty="0"/>
          </a:p>
          <a:p>
            <a:pPr algn="justLow" rtl="1"/>
            <a:endParaRPr lang="ar-EG" sz="2000" dirty="0"/>
          </a:p>
          <a:p>
            <a:pPr algn="justLow" rtl="1"/>
            <a:endParaRPr lang="en-US" sz="2000" dirty="0"/>
          </a:p>
        </p:txBody>
      </p:sp>
      <p:pic>
        <p:nvPicPr>
          <p:cNvPr id="13" name="Picture 1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18340" y="1774782"/>
            <a:ext cx="2706624" cy="4204147"/>
          </a:xfrm>
          <a:prstGeom prst="rect">
            <a:avLst/>
          </a:prstGeom>
        </p:spPr>
      </p:pic>
    </p:spTree>
    <p:extLst>
      <p:ext uri="{BB962C8B-B14F-4D97-AF65-F5344CB8AC3E}">
        <p14:creationId xmlns:p14="http://schemas.microsoft.com/office/powerpoint/2010/main" val="2341360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27027653"/>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089708" y="1304021"/>
            <a:ext cx="7427960" cy="5909310"/>
          </a:xfrm>
          <a:prstGeom prst="rect">
            <a:avLst/>
          </a:prstGeom>
          <a:noFill/>
        </p:spPr>
        <p:txBody>
          <a:bodyPr wrap="square" rtlCol="0">
            <a:spAutoFit/>
          </a:bodyPr>
          <a:lstStyle/>
          <a:p>
            <a:pPr algn="justLow" rtl="1"/>
            <a:endParaRPr lang="ar-EG" sz="2000" dirty="0" smtClean="0"/>
          </a:p>
          <a:p>
            <a:pPr algn="justLow" rtl="1"/>
            <a:r>
              <a:rPr lang="ar-EG" sz="2000" b="1" u="sng" dirty="0">
                <a:solidFill>
                  <a:srgbClr val="C00000"/>
                </a:solidFill>
              </a:rPr>
              <a:t>الشروط القانونية للاعتداد بالتوقيع الإلكتروني في </a:t>
            </a:r>
            <a:r>
              <a:rPr lang="ar-EG" sz="2000" b="1" u="sng" dirty="0" smtClean="0">
                <a:solidFill>
                  <a:srgbClr val="C00000"/>
                </a:solidFill>
              </a:rPr>
              <a:t>الإثبات :</a:t>
            </a:r>
            <a:endParaRPr lang="ar-EG" sz="2000" b="1" u="sng" dirty="0">
              <a:solidFill>
                <a:srgbClr val="C00000"/>
              </a:solidFill>
            </a:endParaRPr>
          </a:p>
          <a:p>
            <a:pPr algn="justLow" rtl="1"/>
            <a:r>
              <a:rPr lang="ar-EG" sz="2000" dirty="0"/>
              <a:t>نص قانون التوقيع الإلكتروني المصري على أن التوقيع الإلكتروني يتمتع في إطار المعاملات المدنية </a:t>
            </a:r>
            <a:r>
              <a:rPr lang="ar-EG" sz="2000" dirty="0" smtClean="0"/>
              <a:t>والتجارية والإدارية </a:t>
            </a:r>
            <a:r>
              <a:rPr lang="ar-EG" sz="2000" dirty="0"/>
              <a:t>بحجية في الإثبات كتلك التي يتمتع بها التوقيع </a:t>
            </a:r>
            <a:r>
              <a:rPr lang="ar-EG" sz="2000" dirty="0" smtClean="0"/>
              <a:t>التقليدي</a:t>
            </a:r>
            <a:r>
              <a:rPr lang="ar-EG" sz="2000" dirty="0"/>
              <a:t> </a:t>
            </a:r>
            <a:r>
              <a:rPr lang="ar-EG" sz="2000" dirty="0" smtClean="0"/>
              <a:t>، وقيد </a:t>
            </a:r>
            <a:r>
              <a:rPr lang="ar-EG" sz="2000" dirty="0"/>
              <a:t>ذلك بوجوب توفر مجموعة </a:t>
            </a:r>
            <a:r>
              <a:rPr lang="ar-EG" sz="2000" dirty="0" smtClean="0"/>
              <a:t>من الشروط </a:t>
            </a:r>
            <a:r>
              <a:rPr lang="ar-EG" sz="2000" dirty="0"/>
              <a:t>التي يلزم </a:t>
            </a:r>
            <a:r>
              <a:rPr lang="ar-EG" sz="2000" dirty="0" smtClean="0"/>
              <a:t>توفرها . </a:t>
            </a:r>
            <a:endParaRPr lang="ar-EG" sz="2000" dirty="0"/>
          </a:p>
          <a:p>
            <a:pPr algn="justLow" rtl="1"/>
            <a:endParaRPr lang="ar-EG" sz="2000" dirty="0" smtClean="0"/>
          </a:p>
          <a:p>
            <a:pPr algn="justLow" rtl="1"/>
            <a:r>
              <a:rPr lang="ar-EG" sz="2000" b="1" u="sng" dirty="0">
                <a:solidFill>
                  <a:srgbClr val="C00000"/>
                </a:solidFill>
              </a:rPr>
              <a:t>1. ارتباط التوقيع الإلكتروني بالمُوقع:</a:t>
            </a:r>
          </a:p>
          <a:p>
            <a:pPr algn="justLow" rtl="1"/>
            <a:r>
              <a:rPr lang="ar-EG" sz="2000" dirty="0"/>
              <a:t>الكشف عن هوية طرفي العلاقة التعاقدية هو من أهم الوظائف التي يؤديها التوقيع، ولا يمكن أن </a:t>
            </a:r>
            <a:r>
              <a:rPr lang="ar-EG" sz="2000" dirty="0" smtClean="0"/>
              <a:t>يتمتع التوقيع </a:t>
            </a:r>
            <a:r>
              <a:rPr lang="ar-EG" sz="2000" dirty="0"/>
              <a:t>الإلكتروني بالحجية في الإثبات إلا إن كان متصلً بالموقع، محددًا لهوية </a:t>
            </a:r>
            <a:r>
              <a:rPr lang="ar-EG" sz="2000" dirty="0" smtClean="0"/>
              <a:t>صاحبه ، مميزًا </a:t>
            </a:r>
            <a:r>
              <a:rPr lang="ar-EG" sz="2000" dirty="0"/>
              <a:t>له عن </a:t>
            </a:r>
            <a:r>
              <a:rPr lang="ar-EG" sz="2000" dirty="0" smtClean="0"/>
              <a:t>الأغيار، معبرًا </a:t>
            </a:r>
            <a:r>
              <a:rPr lang="ar-EG" sz="2000" dirty="0"/>
              <a:t>عن </a:t>
            </a:r>
            <a:r>
              <a:rPr lang="ar-EG" sz="2000" dirty="0" smtClean="0"/>
              <a:t>إرادته ، فإن </a:t>
            </a:r>
            <a:r>
              <a:rPr lang="ar-EG" sz="2000" dirty="0"/>
              <a:t>لم يكن كذلك فإن التوقيع يتجرد من حجيته القانونية في الإثبات، وذلك كأن </a:t>
            </a:r>
            <a:r>
              <a:rPr lang="ar-EG" sz="2000" dirty="0" smtClean="0"/>
              <a:t>يستخدم الموقع </a:t>
            </a:r>
            <a:r>
              <a:rPr lang="ar-EG" sz="2000" dirty="0"/>
              <a:t>توقيع وهمي ليس له أي وجود.</a:t>
            </a:r>
          </a:p>
          <a:p>
            <a:pPr algn="justLow" rtl="1"/>
            <a:r>
              <a:rPr lang="ar-EG" sz="2000" dirty="0"/>
              <a:t>ولقد انصرفت معظم القوانين المنظمة للتوقيع الإلكتروني نحو التأكيد على أهمية هذا الشرط، نظرًا </a:t>
            </a:r>
            <a:r>
              <a:rPr lang="ar-EG" sz="2000" dirty="0" smtClean="0"/>
              <a:t>لأنه يساهم </a:t>
            </a:r>
            <a:r>
              <a:rPr lang="ar-EG" sz="2000" dirty="0"/>
              <a:t>في إرساء دعائم الاستقرار للمعاملات التجارية، ويغرس فسائل الأمان والثقة في وجدان وعقيدة </a:t>
            </a:r>
            <a:r>
              <a:rPr lang="ar-EG" sz="2000" dirty="0" smtClean="0"/>
              <a:t>الأشخاص وهم </a:t>
            </a:r>
            <a:r>
              <a:rPr lang="ar-EG" sz="2000" dirty="0"/>
              <a:t>بصد إبرام العقود عن </a:t>
            </a:r>
            <a:r>
              <a:rPr lang="ar-EG" sz="2000" dirty="0"/>
              <a:t>ب</a:t>
            </a:r>
            <a:r>
              <a:rPr lang="ar-EG" sz="2000" dirty="0" smtClean="0"/>
              <a:t>ُعد</a:t>
            </a:r>
            <a:r>
              <a:rPr lang="ar-EG" sz="2000" dirty="0"/>
              <a:t>. فضلً عن أن توفر هذا الشرط يعد هو أحد الركائز التي ينبني عليها </a:t>
            </a:r>
            <a:r>
              <a:rPr lang="ar-EG" sz="2000" dirty="0" smtClean="0"/>
              <a:t>تمتع التوقيع </a:t>
            </a:r>
            <a:r>
              <a:rPr lang="ar-EG" sz="2000" dirty="0"/>
              <a:t>الإلكتروني بالحجية القانونية ذاتها التي يتمتع بها التوقيع التقليدي في أحكام قانون الإثبات في </a:t>
            </a:r>
            <a:r>
              <a:rPr lang="ar-EG" sz="2000" dirty="0" smtClean="0"/>
              <a:t>المواد المدنية </a:t>
            </a:r>
            <a:r>
              <a:rPr lang="ar-EG" sz="2000" dirty="0"/>
              <a:t>والتجارية.</a:t>
            </a:r>
          </a:p>
          <a:p>
            <a:pPr algn="justLow" rtl="1"/>
            <a:endParaRPr lang="ar-EG" sz="2000" dirty="0" smtClean="0"/>
          </a:p>
          <a:p>
            <a:pPr algn="justLow" rtl="1"/>
            <a:endParaRPr lang="ar-EG" sz="2000" dirty="0"/>
          </a:p>
          <a:p>
            <a:pPr algn="justLow" rtl="1"/>
            <a:endParaRPr lang="en-US" dirty="0"/>
          </a:p>
        </p:txBody>
      </p:sp>
      <p:pic>
        <p:nvPicPr>
          <p:cNvPr id="13" name="Picture 1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14124" y="1713782"/>
            <a:ext cx="2769827" cy="4222561"/>
          </a:xfrm>
          <a:prstGeom prst="rect">
            <a:avLst/>
          </a:prstGeom>
        </p:spPr>
      </p:pic>
    </p:spTree>
    <p:extLst>
      <p:ext uri="{BB962C8B-B14F-4D97-AF65-F5344CB8AC3E}">
        <p14:creationId xmlns:p14="http://schemas.microsoft.com/office/powerpoint/2010/main" val="490409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1387878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035920" y="1256467"/>
            <a:ext cx="7504135" cy="6217087"/>
          </a:xfrm>
          <a:prstGeom prst="rect">
            <a:avLst/>
          </a:prstGeom>
          <a:noFill/>
        </p:spPr>
        <p:txBody>
          <a:bodyPr wrap="square" rtlCol="0">
            <a:spAutoFit/>
          </a:bodyPr>
          <a:lstStyle/>
          <a:p>
            <a:pPr algn="justLow" rtl="1"/>
            <a:endParaRPr lang="ar-EG" sz="2000" b="1" dirty="0">
              <a:solidFill>
                <a:srgbClr val="C00000"/>
              </a:solidFill>
            </a:endParaRPr>
          </a:p>
          <a:p>
            <a:pPr algn="justLow" rtl="1"/>
            <a:r>
              <a:rPr lang="ar-EG" sz="2000" b="1" u="sng" dirty="0" smtClean="0">
                <a:solidFill>
                  <a:srgbClr val="C00000"/>
                </a:solidFill>
              </a:rPr>
              <a:t>2.سيطرة </a:t>
            </a:r>
            <a:r>
              <a:rPr lang="ar-EG" sz="2000" b="1" u="sng" dirty="0">
                <a:solidFill>
                  <a:srgbClr val="C00000"/>
                </a:solidFill>
              </a:rPr>
              <a:t>الموقع على </a:t>
            </a:r>
            <a:r>
              <a:rPr lang="ar-EG" sz="2000" b="1" u="sng" dirty="0" smtClean="0">
                <a:solidFill>
                  <a:srgbClr val="C00000"/>
                </a:solidFill>
              </a:rPr>
              <a:t>التوقيع:</a:t>
            </a:r>
          </a:p>
          <a:p>
            <a:pPr algn="justLow" rtl="1"/>
            <a:endParaRPr lang="ar-EG" sz="2000" b="1" dirty="0">
              <a:solidFill>
                <a:srgbClr val="C00000"/>
              </a:solidFill>
            </a:endParaRPr>
          </a:p>
          <a:p>
            <a:pPr algn="justLow" rtl="1"/>
            <a:r>
              <a:rPr lang="ar-EG" sz="2000" dirty="0"/>
              <a:t>لن يحوز التوقيع الإلكتروني الحجية القانونية في الإثبات إلا إن كان المُوقع يسيطر سيطرة كاملة على </a:t>
            </a:r>
            <a:r>
              <a:rPr lang="ar-EG" sz="2000" dirty="0" smtClean="0"/>
              <a:t>الوسيط الإلكتروني</a:t>
            </a:r>
            <a:r>
              <a:rPr lang="ar-EG" sz="2000" dirty="0"/>
              <a:t>، على النحو الذي لا يستطيع معه أي شخص آخر فك شفرة أو رموز هذا التوقيع، أو الولوج إليه، </a:t>
            </a:r>
            <a:r>
              <a:rPr lang="ar-EG" sz="2000" dirty="0" smtClean="0"/>
              <a:t>وهذا من </a:t>
            </a:r>
            <a:r>
              <a:rPr lang="ar-EG" sz="2000" dirty="0"/>
              <a:t>شأنه الوقوف حجر عثرة أمام أي تلاعب قد يحدث به.</a:t>
            </a:r>
          </a:p>
          <a:p>
            <a:pPr algn="justLow" rtl="1"/>
            <a:r>
              <a:rPr lang="ar-EG" sz="2000" dirty="0"/>
              <a:t>ولقد نص قانون الأونيسترال النموذجي بشأن التوقيعات الإلكترونية على أن التوقيع الإلكتروني يصير </a:t>
            </a:r>
            <a:r>
              <a:rPr lang="ar-EG" sz="2000" dirty="0" smtClean="0"/>
              <a:t>قابلً للتعويل </a:t>
            </a:r>
            <a:r>
              <a:rPr lang="ar-EG" sz="2000" dirty="0"/>
              <a:t>عليه إذا كانت بيانات إنشاء التوقيع خاضعة وقت التوقيع لسيطرة الموقع دون أي شخص </a:t>
            </a:r>
            <a:r>
              <a:rPr lang="ar-EG" sz="2000" dirty="0" smtClean="0"/>
              <a:t>آخر</a:t>
            </a:r>
            <a:r>
              <a:rPr lang="ar-EG" sz="2000" dirty="0"/>
              <a:t> </a:t>
            </a:r>
            <a:r>
              <a:rPr lang="ar-EG" sz="2000" dirty="0" smtClean="0"/>
              <a:t>. وجاءت </a:t>
            </a:r>
            <a:r>
              <a:rPr lang="ar-EG" sz="2000" dirty="0"/>
              <a:t>اللائحة التنفيذية لقانون التوقيع الإلكتروني المصري موضوحةً كيفية تحقق سيطرة الموقع </a:t>
            </a:r>
            <a:r>
              <a:rPr lang="ar-EG" sz="2000" dirty="0" smtClean="0"/>
              <a:t>وحده دون </a:t>
            </a:r>
            <a:r>
              <a:rPr lang="ar-EG" sz="2000" dirty="0"/>
              <a:t>غيره على التوقيع من الناحيتين الفنية والتقنية، حيث أوضحت أن هذه السيطرة تتم على </a:t>
            </a:r>
            <a:r>
              <a:rPr lang="ar-EG" sz="2000" dirty="0" smtClean="0"/>
              <a:t>الوسيط الإلكتروني </a:t>
            </a:r>
            <a:r>
              <a:rPr lang="ar-EG" sz="2000" dirty="0"/>
              <a:t>المستخدم في عملية تثبيت التوقيع الإلكتروني عن طريق حيازة الموقع لأداة حفظ المفتاح </a:t>
            </a:r>
            <a:r>
              <a:rPr lang="ar-EG" sz="2000" dirty="0" smtClean="0"/>
              <a:t>الشفري الخاص</a:t>
            </a:r>
            <a:r>
              <a:rPr lang="ar-EG" sz="2000" dirty="0"/>
              <a:t>، متضمنة البطاقة الذكية المؤمنة والكود السري المقترن </a:t>
            </a:r>
            <a:r>
              <a:rPr lang="ar-EG" sz="2000" dirty="0" smtClean="0"/>
              <a:t>بها. </a:t>
            </a:r>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79015" y="1610465"/>
            <a:ext cx="2828129" cy="4276431"/>
          </a:xfrm>
          <a:prstGeom prst="rect">
            <a:avLst/>
          </a:prstGeom>
        </p:spPr>
      </p:pic>
    </p:spTree>
    <p:extLst>
      <p:ext uri="{BB962C8B-B14F-4D97-AF65-F5344CB8AC3E}">
        <p14:creationId xmlns:p14="http://schemas.microsoft.com/office/powerpoint/2010/main" val="2598405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1797614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256448" y="1120462"/>
            <a:ext cx="8261220" cy="5293757"/>
          </a:xfrm>
          <a:prstGeom prst="rect">
            <a:avLst/>
          </a:prstGeom>
          <a:noFill/>
        </p:spPr>
        <p:txBody>
          <a:bodyPr wrap="square" rtlCol="0">
            <a:spAutoFit/>
          </a:bodyPr>
          <a:lstStyle/>
          <a:p>
            <a:pPr algn="justLow" rtl="1"/>
            <a:r>
              <a:rPr lang="ar-EG" sz="2000" b="1" u="sng" dirty="0" smtClean="0">
                <a:solidFill>
                  <a:srgbClr val="C00000"/>
                </a:solidFill>
              </a:rPr>
              <a:t>3</a:t>
            </a:r>
            <a:r>
              <a:rPr lang="ar-EG" sz="2000" b="1" u="sng" dirty="0">
                <a:solidFill>
                  <a:srgbClr val="C00000"/>
                </a:solidFill>
              </a:rPr>
              <a:t>. كشف أي تعديل أو تغيير في بيانات التوقيع الإلكتروني:</a:t>
            </a:r>
          </a:p>
          <a:p>
            <a:pPr algn="justLow" rtl="1"/>
            <a:r>
              <a:rPr lang="ar-EG" sz="2000" dirty="0"/>
              <a:t>يُشترط في التوقيع حتى يؤدي وظيفته في الإثبات؛ ويكون دليلً على إقرار الموقع بما ورد في المستند أو المحرر</a:t>
            </a:r>
            <a:r>
              <a:rPr lang="ar-EG" sz="2000" dirty="0" smtClean="0"/>
              <a:t>،</a:t>
            </a:r>
            <a:r>
              <a:rPr lang="ar-EG" sz="2000" dirty="0"/>
              <a:t> أن يُقر الموقع على ما تضمنه المحرر، وأن يكون التوقيع متصلً بالمحرر – </a:t>
            </a:r>
            <a:r>
              <a:rPr lang="ar-EG" sz="2000" dirty="0" smtClean="0"/>
              <a:t>اتصالاً </a:t>
            </a:r>
            <a:r>
              <a:rPr lang="ar-EG" sz="2000" dirty="0"/>
              <a:t>ماديًا ومباشرًا - بعرى </a:t>
            </a:r>
            <a:r>
              <a:rPr lang="ar-EG" sz="2000" dirty="0" smtClean="0"/>
              <a:t>وثيقة دائمة </a:t>
            </a:r>
            <a:r>
              <a:rPr lang="ar-EG" sz="2000" dirty="0"/>
              <a:t>ومستمرة، غير قابلة للانفصال، على أن يسهل حفظه أو استرجاعه بطريقة تقنية آمنة في أي وقت </a:t>
            </a:r>
            <a:r>
              <a:rPr lang="ar-EG" sz="2000" dirty="0" smtClean="0"/>
              <a:t>يتطلب الرجوع </a:t>
            </a:r>
            <a:r>
              <a:rPr lang="ar-EG" sz="2000" dirty="0"/>
              <a:t>إليه لاستخدامه كأداة </a:t>
            </a:r>
            <a:r>
              <a:rPr lang="ar-EG" sz="2000" dirty="0" smtClean="0"/>
              <a:t>إثبات. </a:t>
            </a:r>
            <a:endParaRPr lang="ar-EG" sz="2000" dirty="0"/>
          </a:p>
          <a:p>
            <a:pPr algn="justLow" rtl="1"/>
            <a:r>
              <a:rPr lang="ar-EG" sz="2000" dirty="0"/>
              <a:t>وهذا من شأنه ضمان سلامة المحرر من العبث والتلاعب به، أو تعديله وتغييره، خاصة بعد التطورات</a:t>
            </a:r>
          </a:p>
          <a:p>
            <a:pPr algn="justLow" rtl="1"/>
            <a:r>
              <a:rPr lang="ar-EG" sz="2000" dirty="0"/>
              <a:t>المعلوماتية والتقنية التي نجحت في تخزين البيانات على دعائم إلكترونية مشفرة وغير قابلة للتعديل، </a:t>
            </a:r>
            <a:r>
              <a:rPr lang="ar-EG" sz="2000" dirty="0" smtClean="0"/>
              <a:t>يمكن بمقتضاها </a:t>
            </a:r>
            <a:r>
              <a:rPr lang="ar-EG" sz="2000" dirty="0"/>
              <a:t>استعادتها متى اقتضى الأمر ذلك، بحيث يتم الحفاظ على مضمون المحرر وسلامته عند إرساله </a:t>
            </a:r>
            <a:r>
              <a:rPr lang="ar-EG" sz="2000" dirty="0" smtClean="0"/>
              <a:t>عبر شبكة </a:t>
            </a:r>
            <a:r>
              <a:rPr lang="ar-EG" sz="2000" dirty="0"/>
              <a:t>الانترنت إلى المرسل إليه عن طريق المفتاح العام الذي يمنحه القدرة على أن يطلع على مضمون </a:t>
            </a:r>
            <a:r>
              <a:rPr lang="ar-EG" sz="2000" dirty="0" smtClean="0"/>
              <a:t>المحرر، دون </a:t>
            </a:r>
            <a:r>
              <a:rPr lang="ar-EG" sz="2000" dirty="0"/>
              <a:t>أن يمتلك القدرة على التدخل فيه أو التلاعب به، ومن ثم يعاد المحرر حاملً توقيعًا رقميًا للطرف الآخر</a:t>
            </a:r>
            <a:r>
              <a:rPr lang="ar-EG" sz="2000" dirty="0" smtClean="0"/>
              <a:t>.</a:t>
            </a:r>
            <a:r>
              <a:rPr lang="ar-EG" sz="2000" dirty="0"/>
              <a:t> مع عدم غض الطرف عن أن جهات التصديق الإلكتروني صارت الآن تؤدي دورًا كبيرًا في حفظ التصرفات </a:t>
            </a:r>
            <a:r>
              <a:rPr lang="ar-EG" sz="2000" dirty="0" smtClean="0"/>
              <a:t>بأمان وسرية </a:t>
            </a:r>
            <a:r>
              <a:rPr lang="ar-EG" sz="2000" dirty="0"/>
              <a:t>تامتين، يستمد منها المتعاقدين الثقة اللازمة</a:t>
            </a:r>
            <a:r>
              <a:rPr lang="ar-EG" sz="2000" dirty="0" smtClean="0"/>
              <a:t>. </a:t>
            </a:r>
            <a:endParaRPr lang="ar-EG" sz="2000" dirty="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670" y="1610465"/>
            <a:ext cx="2390115" cy="3837222"/>
          </a:xfrm>
          <a:prstGeom prst="rect">
            <a:avLst/>
          </a:prstGeom>
        </p:spPr>
      </p:pic>
    </p:spTree>
    <p:extLst>
      <p:ext uri="{BB962C8B-B14F-4D97-AF65-F5344CB8AC3E}">
        <p14:creationId xmlns:p14="http://schemas.microsoft.com/office/powerpoint/2010/main" val="2585724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9151855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298482" y="1120462"/>
            <a:ext cx="8219186" cy="4370427"/>
          </a:xfrm>
          <a:prstGeom prst="rect">
            <a:avLst/>
          </a:prstGeom>
          <a:noFill/>
        </p:spPr>
        <p:txBody>
          <a:bodyPr wrap="square" rtlCol="0">
            <a:spAutoFit/>
          </a:bodyPr>
          <a:lstStyle/>
          <a:p>
            <a:pPr algn="justLow" rtl="1"/>
            <a:r>
              <a:rPr lang="ar-EG" sz="2000" dirty="0"/>
              <a:t>ورغم  </a:t>
            </a:r>
            <a:r>
              <a:rPr lang="ar-EG" sz="2000" dirty="0" smtClean="0"/>
              <a:t>صعوبة </a:t>
            </a:r>
            <a:r>
              <a:rPr lang="ar-EG" sz="2000" dirty="0"/>
              <a:t>تعديل المحررات الموقعة إلكترونيًا بفضل التطور العلمي الهائل </a:t>
            </a:r>
            <a:r>
              <a:rPr lang="ar-EG" sz="2000" dirty="0" smtClean="0"/>
              <a:t>الذي استطاع </a:t>
            </a:r>
            <a:r>
              <a:rPr lang="ar-EG" sz="2000" dirty="0"/>
              <a:t>وصد الأبواب في وجه أي محاولة لتعديل المستند الإلكتروني وتغييره بما يفقده حجته القانونية، </a:t>
            </a:r>
            <a:r>
              <a:rPr lang="ar-EG" sz="2000" dirty="0" smtClean="0"/>
              <a:t>إلا أن بعض التشريعات العربية قد احتاطت </a:t>
            </a:r>
            <a:r>
              <a:rPr lang="ar-EG" sz="2000" dirty="0"/>
              <a:t>في ذلك، </a:t>
            </a:r>
            <a:r>
              <a:rPr lang="ar-EG" sz="2000" dirty="0" smtClean="0"/>
              <a:t>ونصت </a:t>
            </a:r>
            <a:r>
              <a:rPr lang="ar-EG" sz="2000" dirty="0"/>
              <a:t>على كيفية </a:t>
            </a:r>
            <a:r>
              <a:rPr lang="ar-EG" sz="2000" b="1" dirty="0"/>
              <a:t>اكتشاف أي تعديلات أو تغييرات من الناحيتين </a:t>
            </a:r>
            <a:r>
              <a:rPr lang="ar-EG" sz="2000" b="1" dirty="0" smtClean="0"/>
              <a:t>الفنية والتقنية </a:t>
            </a:r>
            <a:r>
              <a:rPr lang="ar-EG" sz="2000" b="1" dirty="0"/>
              <a:t>يمكن أن تطرأ على المحرر الإلكتروني الموقع إلكترونيًا</a:t>
            </a:r>
            <a:r>
              <a:rPr lang="ar-EG" sz="2000" dirty="0"/>
              <a:t>، وذلك باستخدام تقنية شفرة المفتاحين </a:t>
            </a:r>
            <a:r>
              <a:rPr lang="ar-EG" sz="2000" dirty="0" smtClean="0"/>
              <a:t>العام والخاص</a:t>
            </a:r>
            <a:r>
              <a:rPr lang="ar-EG" sz="2000" dirty="0"/>
              <a:t>، وبمضاهاة شهادة التصديق الإلكتروني وبيانات إنشاء التوقيع الإلكتروني بأصل الشهادة وتلك </a:t>
            </a:r>
            <a:r>
              <a:rPr lang="ar-EG" sz="2000" dirty="0" smtClean="0"/>
              <a:t>البيانات، أو </a:t>
            </a:r>
            <a:r>
              <a:rPr lang="ar-EG" sz="2000" dirty="0"/>
              <a:t>بأي وسيلة </a:t>
            </a:r>
            <a:r>
              <a:rPr lang="ar-EG" sz="2000" dirty="0" smtClean="0"/>
              <a:t>مشابهة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670" y="1708407"/>
            <a:ext cx="2390115" cy="4026060"/>
          </a:xfrm>
          <a:prstGeom prst="rect">
            <a:avLst/>
          </a:prstGeom>
        </p:spPr>
      </p:pic>
    </p:spTree>
    <p:extLst>
      <p:ext uri="{BB962C8B-B14F-4D97-AF65-F5344CB8AC3E}">
        <p14:creationId xmlns:p14="http://schemas.microsoft.com/office/powerpoint/2010/main" val="1320729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605307" y="1554714"/>
            <a:ext cx="11943074" cy="49112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54848" y="597022"/>
            <a:ext cx="5660739" cy="461665"/>
          </a:xfrm>
          <a:prstGeom prst="rect">
            <a:avLst/>
          </a:prstGeom>
          <a:noFill/>
        </p:spPr>
        <p:txBody>
          <a:bodyPr wrap="square" rtlCol="0">
            <a:spAutoFit/>
          </a:bodyPr>
          <a:lstStyle/>
          <a:p>
            <a:pPr lvl="0" algn="ctr" rtl="1"/>
            <a:r>
              <a:rPr lang="ar-EG" sz="2400" b="1" dirty="0" smtClean="0">
                <a:solidFill>
                  <a:srgbClr val="2D3956"/>
                </a:solidFill>
              </a:rPr>
              <a:t>3-تقنية البلوك تشين </a:t>
            </a:r>
            <a:endParaRPr lang="en-US" sz="2400" dirty="0">
              <a:solidFill>
                <a:srgbClr val="2D3956"/>
              </a:solidFill>
            </a:endParaRPr>
          </a:p>
        </p:txBody>
      </p:sp>
      <p:graphicFrame>
        <p:nvGraphicFramePr>
          <p:cNvPr id="12" name="Diagram 11"/>
          <p:cNvGraphicFramePr/>
          <p:nvPr>
            <p:extLst>
              <p:ext uri="{D42A27DB-BD31-4B8C-83A1-F6EECF244321}">
                <p14:modId xmlns:p14="http://schemas.microsoft.com/office/powerpoint/2010/main" val="1267509889"/>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pic>
        <p:nvPicPr>
          <p:cNvPr id="14" name="Picture 13"/>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40953" y="1422190"/>
            <a:ext cx="1970384" cy="4558400"/>
          </a:xfrm>
          <a:prstGeom prst="rect">
            <a:avLst/>
          </a:prstGeom>
        </p:spPr>
      </p:pic>
      <p:graphicFrame>
        <p:nvGraphicFramePr>
          <p:cNvPr id="17" name="Diagram 16"/>
          <p:cNvGraphicFramePr/>
          <p:nvPr>
            <p:extLst>
              <p:ext uri="{D42A27DB-BD31-4B8C-83A1-F6EECF244321}">
                <p14:modId xmlns:p14="http://schemas.microsoft.com/office/powerpoint/2010/main" val="89636957"/>
              </p:ext>
            </p:extLst>
          </p:nvPr>
        </p:nvGraphicFramePr>
        <p:xfrm>
          <a:off x="3075102" y="2347612"/>
          <a:ext cx="9210675" cy="3785652"/>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Tree>
    <p:extLst>
      <p:ext uri="{BB962C8B-B14F-4D97-AF65-F5344CB8AC3E}">
        <p14:creationId xmlns:p14="http://schemas.microsoft.com/office/powerpoint/2010/main" val="562894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436234" y="846840"/>
            <a:ext cx="4359207" cy="461665"/>
          </a:xfrm>
          <a:prstGeom prst="rect">
            <a:avLst/>
          </a:prstGeom>
          <a:noFill/>
        </p:spPr>
        <p:txBody>
          <a:bodyPr wrap="square" rtlCol="0">
            <a:spAutoFit/>
          </a:bodyPr>
          <a:lstStyle/>
          <a:p>
            <a:pPr lvl="0" algn="ctr" rtl="1"/>
            <a:r>
              <a:rPr lang="ar-EG" sz="2400" b="1" dirty="0" smtClean="0">
                <a:solidFill>
                  <a:srgbClr val="C00000"/>
                </a:solidFill>
              </a:rPr>
              <a:t>1-تعريف </a:t>
            </a:r>
            <a:r>
              <a:rPr lang="ar-EG" sz="2400" b="1" dirty="0" smtClean="0">
                <a:solidFill>
                  <a:srgbClr val="C00000"/>
                </a:solidFill>
              </a:rPr>
              <a:t>البلوك تشين</a:t>
            </a:r>
            <a:endParaRPr lang="en-US" sz="2400" dirty="0">
              <a:solidFill>
                <a:srgbClr val="C00000"/>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555523" y="55493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660554" y="1571900"/>
            <a:ext cx="8814480" cy="6555641"/>
          </a:xfrm>
          <a:prstGeom prst="rect">
            <a:avLst/>
          </a:prstGeom>
          <a:noFill/>
        </p:spPr>
        <p:txBody>
          <a:bodyPr wrap="square" rtlCol="0">
            <a:spAutoFit/>
          </a:bodyPr>
          <a:lstStyle/>
          <a:p>
            <a:pPr algn="justLow" rtl="1"/>
            <a:r>
              <a:rPr lang="ar-EG" sz="2000" dirty="0"/>
              <a:t>في سنة 2008 م قُدِّر لتقنية البلوك تشين أن ترى النور، وأن تضاف إلى قائمة الوسائل التكنولوجية </a:t>
            </a:r>
            <a:r>
              <a:rPr lang="ar-EG" sz="2000" dirty="0" smtClean="0"/>
              <a:t>والمعلوماتية المستحدثة </a:t>
            </a:r>
            <a:r>
              <a:rPr lang="ar-EG" sz="2000" dirty="0"/>
              <a:t>والمستجدة التي حطت رحالها على أرض الواقع، وكان سبب ظهور هذه التقنية وجود أول </a:t>
            </a:r>
            <a:r>
              <a:rPr lang="ar-EG" sz="2000" dirty="0" smtClean="0"/>
              <a:t>عملة افتراضية </a:t>
            </a:r>
            <a:r>
              <a:rPr lang="ar-EG" sz="2000" dirty="0"/>
              <a:t>مشفرة والتي عرفت بالبتكوين </a:t>
            </a:r>
            <a:r>
              <a:rPr lang="en-US" sz="2000" dirty="0"/>
              <a:t>Bitcoin </a:t>
            </a:r>
            <a:r>
              <a:rPr lang="ar-EG" sz="2000" dirty="0"/>
              <a:t>لأن عملة البتكوين - وما تتابع بعدها من عملاتٍ أُخر – </a:t>
            </a:r>
            <a:r>
              <a:rPr lang="ar-EG" sz="2000" dirty="0" smtClean="0"/>
              <a:t>لا</a:t>
            </a:r>
            <a:r>
              <a:rPr lang="ar-EG" sz="2000" dirty="0"/>
              <a:t>يمكن أن تؤدي دورها ووظفيتها إلا اعتمادًا على تقنية البلوك تشين التي تعد بمنزلة البيئة أو المناخ الذي </a:t>
            </a:r>
            <a:r>
              <a:rPr lang="ar-EG" sz="2000" dirty="0" smtClean="0"/>
              <a:t>تستمد منه </a:t>
            </a:r>
            <a:r>
              <a:rPr lang="ar-EG" sz="2000" dirty="0"/>
              <a:t>وجودها وبقائها.</a:t>
            </a:r>
          </a:p>
          <a:p>
            <a:pPr algn="justLow" rtl="1"/>
            <a:endParaRPr lang="ar-EG" sz="2000" dirty="0"/>
          </a:p>
          <a:p>
            <a:pPr algn="justLow" rtl="1"/>
            <a:r>
              <a:rPr lang="ar-EG" sz="2000" dirty="0" smtClean="0"/>
              <a:t>ولقد </a:t>
            </a:r>
            <a:r>
              <a:rPr lang="ar-EG" sz="2000" b="1" dirty="0"/>
              <a:t>عرفت تقنية البلوك تشين أو سلسلة الكتل </a:t>
            </a:r>
            <a:r>
              <a:rPr lang="ar-EG" sz="2000" dirty="0"/>
              <a:t>بأنها: «قائمة رقمية من السجلات التي تُسجل </a:t>
            </a:r>
            <a:r>
              <a:rPr lang="ar-EG" sz="2000" dirty="0" smtClean="0"/>
              <a:t>بداخلهاالمعاملات </a:t>
            </a:r>
            <a:r>
              <a:rPr lang="ar-EG" sz="2000" dirty="0"/>
              <a:t>في كتل </a:t>
            </a:r>
            <a:r>
              <a:rPr lang="en-US" sz="2000" dirty="0"/>
              <a:t>Blocks </a:t>
            </a:r>
            <a:r>
              <a:rPr lang="ar-EG" sz="2000" dirty="0"/>
              <a:t>وترتبط باستخدام التشفير، وعند امتلاء الكتل بالبيانات فإنها تُختم زمنيًا</a:t>
            </a:r>
          </a:p>
          <a:p>
            <a:pPr algn="justLow" rtl="1"/>
            <a:r>
              <a:rPr lang="en-US" sz="2000" dirty="0" smtClean="0"/>
              <a:t>Chronologically </a:t>
            </a:r>
            <a:r>
              <a:rPr lang="ar-EG" sz="2000" dirty="0"/>
              <a:t>وتضاف إلى سلسلة الكتل بطريقة يمكن التحقق منها، ولا يمكن تغييرها أو استبدالها بدون</a:t>
            </a:r>
          </a:p>
          <a:p>
            <a:pPr algn="justLow" rtl="1"/>
            <a:r>
              <a:rPr lang="ar-EG" sz="2000" dirty="0"/>
              <a:t>موافقة جميع الشركاء </a:t>
            </a:r>
            <a:r>
              <a:rPr lang="ar-EG" sz="2000" dirty="0" smtClean="0"/>
              <a:t>.</a:t>
            </a:r>
            <a:endParaRPr lang="ar-EG" sz="2000" dirty="0"/>
          </a:p>
          <a:p>
            <a:pPr algn="justLow" rtl="1"/>
            <a:r>
              <a:rPr lang="ar-EG" sz="2000" dirty="0"/>
              <a:t>وتعرف أيضًا بأنها: «قاعدة بيانات تستخدم تقنية التشفير من أجل إنشاء سجل دفتري إلكتروني لا </a:t>
            </a:r>
            <a:r>
              <a:rPr lang="ar-EG" sz="2000" dirty="0" smtClean="0"/>
              <a:t>مركزي موزع </a:t>
            </a:r>
            <a:r>
              <a:rPr lang="ar-EG" sz="2000" dirty="0"/>
              <a:t>بين المشاركين)))، يتم التسجيل عليه بترتيب زمني، وهو غير قابل للتعديل أو التلاعب، ويمتاز </a:t>
            </a:r>
            <a:r>
              <a:rPr lang="ar-EG" sz="2000" dirty="0" smtClean="0"/>
              <a:t>بالسهولة في </a:t>
            </a:r>
            <a:r>
              <a:rPr lang="ar-EG" sz="2000" dirty="0"/>
              <a:t>إجراء العمليات والمعاملات وبصورة سريعة، ويوفر إمكانية مشاركة الأطراف المعنية به في بناءه والتأكد </a:t>
            </a:r>
            <a:r>
              <a:rPr lang="ar-EG" sz="2000" dirty="0" smtClean="0"/>
              <a:t>من صحته </a:t>
            </a:r>
            <a:r>
              <a:rPr lang="ar-EG" sz="2000" dirty="0"/>
              <a:t>وفقًا للأنظمة </a:t>
            </a:r>
            <a:r>
              <a:rPr lang="ar-EG" sz="2000" dirty="0" smtClean="0"/>
              <a:t>المؤتمتة.</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8012" y="554932"/>
            <a:ext cx="2082398" cy="5368293"/>
          </a:xfrm>
          <a:prstGeom prst="rect">
            <a:avLst/>
          </a:prstGeom>
        </p:spPr>
      </p:pic>
    </p:spTree>
    <p:extLst>
      <p:ext uri="{BB962C8B-B14F-4D97-AF65-F5344CB8AC3E}">
        <p14:creationId xmlns:p14="http://schemas.microsoft.com/office/powerpoint/2010/main" val="18687247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16689591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407650"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240042" y="1571900"/>
            <a:ext cx="7355732" cy="10248960"/>
          </a:xfrm>
          <a:prstGeom prst="rect">
            <a:avLst/>
          </a:prstGeom>
          <a:noFill/>
        </p:spPr>
        <p:txBody>
          <a:bodyPr wrap="square" rtlCol="0">
            <a:spAutoFit/>
          </a:bodyPr>
          <a:lstStyle/>
          <a:p>
            <a:pPr algn="justLow" rtl="1"/>
            <a:r>
              <a:rPr lang="ar-EG" sz="2000" dirty="0" smtClean="0"/>
              <a:t>منصات </a:t>
            </a:r>
            <a:r>
              <a:rPr lang="ar-EG" sz="2000" dirty="0"/>
              <a:t>البلوك تشين ليست واحدة، بل تتصف بالتنوع من ناحية وصول المستخدمين إليها، وهي على </a:t>
            </a:r>
            <a:r>
              <a:rPr lang="ar-EG" sz="2000" dirty="0" smtClean="0"/>
              <a:t>أنواعٍ ثلاث:</a:t>
            </a:r>
            <a:endParaRPr lang="ar-EG" sz="2000" dirty="0"/>
          </a:p>
          <a:p>
            <a:pPr algn="justLow" rtl="1"/>
            <a:r>
              <a:rPr lang="ar-EG" sz="2000" b="1" dirty="0" smtClean="0">
                <a:solidFill>
                  <a:srgbClr val="C00000"/>
                </a:solidFill>
              </a:rPr>
              <a:t>1</a:t>
            </a:r>
            <a:r>
              <a:rPr lang="ar-EG" sz="2000" b="1" dirty="0">
                <a:solidFill>
                  <a:srgbClr val="C00000"/>
                </a:solidFill>
              </a:rPr>
              <a:t>. منصة البلوك تشين العامة ) :)</a:t>
            </a:r>
            <a:r>
              <a:rPr lang="en-US" sz="2000" b="1" dirty="0">
                <a:solidFill>
                  <a:srgbClr val="C00000"/>
                </a:solidFill>
              </a:rPr>
              <a:t>Public </a:t>
            </a:r>
            <a:r>
              <a:rPr lang="en-US" sz="2000" b="1" dirty="0" err="1">
                <a:solidFill>
                  <a:srgbClr val="C00000"/>
                </a:solidFill>
              </a:rPr>
              <a:t>Blockchain</a:t>
            </a:r>
            <a:endParaRPr lang="en-US" sz="2000" b="1" dirty="0">
              <a:solidFill>
                <a:srgbClr val="C00000"/>
              </a:solidFill>
            </a:endParaRPr>
          </a:p>
          <a:p>
            <a:pPr algn="justLow" rtl="1"/>
            <a:r>
              <a:rPr lang="ar-EG" sz="2000" dirty="0"/>
              <a:t>وهي منصة متاحة لسائر المستخدمين في جميع أنحاء العالم) )1)، ومفتوحة المصدر؛ بمقدور أي </a:t>
            </a:r>
            <a:r>
              <a:rPr lang="ar-EG" sz="2000" dirty="0" smtClean="0"/>
              <a:t>مستخدم الولوج </a:t>
            </a:r>
            <a:r>
              <a:rPr lang="ar-EG" sz="2000" dirty="0"/>
              <a:t>إليها من جهازه عن طريق المحفظة الإلكترونية الخاصة به والمرتبطة بسلسلة الكتل، إذ تقوم </a:t>
            </a:r>
            <a:r>
              <a:rPr lang="ar-EG" sz="2000" dirty="0" smtClean="0"/>
              <a:t>منصة البلوك </a:t>
            </a:r>
            <a:r>
              <a:rPr lang="ar-EG" sz="2000" dirty="0"/>
              <a:t>تشين العامة على نظام الند للند </a:t>
            </a:r>
            <a:r>
              <a:rPr lang="en-US" sz="2000" dirty="0"/>
              <a:t>P2P( peer to peer (، </a:t>
            </a:r>
            <a:r>
              <a:rPr lang="ar-EG" sz="2000" dirty="0"/>
              <a:t>وهذا يعني أن التعامل بين مستخدميها </a:t>
            </a:r>
            <a:r>
              <a:rPr lang="ar-EG" sz="2000" dirty="0" smtClean="0"/>
              <a:t>يكون بشكل </a:t>
            </a:r>
            <a:r>
              <a:rPr lang="ar-EG" sz="2000" dirty="0"/>
              <a:t>مباشر دون تدخل الوسطاء، وذلك كما سبق ذكره، وأي مستخدم يستطيع المشاركة فيها بدون </a:t>
            </a:r>
            <a:r>
              <a:rPr lang="ar-EG" sz="2000" dirty="0" smtClean="0"/>
              <a:t>شروط قبول معينة. </a:t>
            </a:r>
            <a:endParaRPr lang="ar-EG" sz="2000" dirty="0"/>
          </a:p>
          <a:p>
            <a:pPr algn="justLow" rtl="1"/>
            <a:r>
              <a:rPr lang="ar-EG" sz="2000" dirty="0"/>
              <a:t>وخير مثال على تلك النوعية من المنصات هو منصة البلوك تشين الخاصة بالعملة الافتراضية </a:t>
            </a:r>
            <a:r>
              <a:rPr lang="ar-EG" sz="2000" dirty="0" smtClean="0"/>
              <a:t>البيتكوين</a:t>
            </a:r>
            <a:r>
              <a:rPr lang="en-US" sz="2000" dirty="0"/>
              <a:t>Bitcoin ، </a:t>
            </a:r>
            <a:r>
              <a:rPr lang="ar-EG" sz="2000" dirty="0"/>
              <a:t>ومنصة البلوك تشين الخاصة بعملة الإيثيريوم </a:t>
            </a:r>
            <a:r>
              <a:rPr lang="en-US" sz="2000" dirty="0" err="1"/>
              <a:t>Ethereum</a:t>
            </a:r>
            <a:r>
              <a:rPr lang="en-US" sz="2000" dirty="0"/>
              <a:t> ، </a:t>
            </a:r>
            <a:r>
              <a:rPr lang="ar-EG" sz="2000" dirty="0"/>
              <a:t>وهي منصات تخصصها محصور في </a:t>
            </a:r>
            <a:r>
              <a:rPr lang="ar-EG" sz="2000" dirty="0" smtClean="0"/>
              <a:t>نطاق تداول </a:t>
            </a:r>
            <a:r>
              <a:rPr lang="ar-EG" sz="2000" dirty="0"/>
              <a:t>العملات المشفرة </a:t>
            </a:r>
            <a:r>
              <a:rPr lang="ar-EG" sz="2000" dirty="0" smtClean="0"/>
              <a:t>وتحويلها. </a:t>
            </a:r>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95476" y="1673664"/>
            <a:ext cx="3331675" cy="4142847"/>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5436234" y="846840"/>
            <a:ext cx="4359207" cy="461665"/>
          </a:xfrm>
          <a:prstGeom prst="rect">
            <a:avLst/>
          </a:prstGeom>
          <a:noFill/>
        </p:spPr>
        <p:txBody>
          <a:bodyPr wrap="square" rtlCol="0">
            <a:spAutoFit/>
          </a:bodyPr>
          <a:lstStyle/>
          <a:p>
            <a:pPr algn="ctr" rtl="1"/>
            <a:r>
              <a:rPr lang="ar-EG" sz="2400" b="1" dirty="0">
                <a:solidFill>
                  <a:srgbClr val="C00000"/>
                </a:solidFill>
              </a:rPr>
              <a:t>2- أنواع البلوك </a:t>
            </a:r>
            <a:r>
              <a:rPr lang="ar-EG" sz="2400" b="1" dirty="0" smtClean="0">
                <a:solidFill>
                  <a:srgbClr val="C00000"/>
                </a:solidFill>
              </a:rPr>
              <a:t>تشين</a:t>
            </a:r>
            <a:endParaRPr lang="ar-EG" sz="2400" b="1" dirty="0">
              <a:solidFill>
                <a:srgbClr val="C00000"/>
              </a:solidFill>
            </a:endParaRPr>
          </a:p>
        </p:txBody>
      </p:sp>
    </p:spTree>
    <p:extLst>
      <p:ext uri="{BB962C8B-B14F-4D97-AF65-F5344CB8AC3E}">
        <p14:creationId xmlns:p14="http://schemas.microsoft.com/office/powerpoint/2010/main" val="14854920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3288536" y="40542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3130782" y="1391194"/>
            <a:ext cx="8478935" cy="8402300"/>
          </a:xfrm>
          <a:prstGeom prst="rect">
            <a:avLst/>
          </a:prstGeom>
          <a:noFill/>
        </p:spPr>
        <p:txBody>
          <a:bodyPr wrap="square" rtlCol="0">
            <a:spAutoFit/>
          </a:bodyPr>
          <a:lstStyle/>
          <a:p>
            <a:pPr algn="justLow" rtl="1"/>
            <a:r>
              <a:rPr lang="ar-EG" sz="2000" b="1" dirty="0"/>
              <a:t>ومنصة البلوك تشين العامة بالرغم من أهميتها إلا أنها تنطوي على بعض المثالب منها</a:t>
            </a:r>
            <a:r>
              <a:rPr lang="ar-EG" sz="2000" dirty="0"/>
              <a:t>: عدم وجود </a:t>
            </a:r>
            <a:r>
              <a:rPr lang="ar-EG" sz="2000" dirty="0" smtClean="0"/>
              <a:t>جهة مركزية </a:t>
            </a:r>
            <a:r>
              <a:rPr lang="ar-EG" sz="2000" dirty="0"/>
              <a:t>تتولى مهمة ومسؤولة إدارتها، يكون في استطاعة أي مستخدم اللجوء إليها إن نشب أي نزاع بين </a:t>
            </a:r>
            <a:r>
              <a:rPr lang="ar-EG" sz="2000" dirty="0" smtClean="0"/>
              <a:t>أطراف المعاملة.</a:t>
            </a:r>
          </a:p>
          <a:p>
            <a:pPr algn="justLow" rtl="1"/>
            <a:r>
              <a:rPr lang="ar-EG" sz="2000" dirty="0" smtClean="0"/>
              <a:t>ويمكن </a:t>
            </a:r>
            <a:r>
              <a:rPr lang="ar-EG" sz="2000" dirty="0"/>
              <a:t>استخدامها بسهولة ويسر في إجراء التصرفات غير المشروعة، مثل عمليات غسل الأموال</a:t>
            </a:r>
          </a:p>
          <a:p>
            <a:pPr algn="justLow" rtl="1"/>
            <a:r>
              <a:rPr lang="ar-EG" sz="2000" dirty="0"/>
              <a:t>والإتجار بالمخدرات والسلاح، وغير ذلك، لأن مستخدمي هذه المنصة يتعذر على الجهات الحكومية </a:t>
            </a:r>
            <a:r>
              <a:rPr lang="ar-EG" sz="2000" dirty="0" smtClean="0"/>
              <a:t>التعرف عليهم ، وهي </a:t>
            </a:r>
            <a:r>
              <a:rPr lang="ar-EG" sz="2000" dirty="0"/>
              <a:t>كذلك بطيئة مقارنة ببطاقات </a:t>
            </a:r>
            <a:r>
              <a:rPr lang="ar-EG" sz="2000" dirty="0" smtClean="0"/>
              <a:t>الائتمان. </a:t>
            </a:r>
            <a:endParaRPr lang="ar-EG" sz="2000" dirty="0" smtClean="0"/>
          </a:p>
          <a:p>
            <a:pPr algn="justLow" rtl="1"/>
            <a:r>
              <a:rPr lang="ar-EG" sz="2000" b="1" dirty="0" smtClean="0">
                <a:solidFill>
                  <a:srgbClr val="C00000"/>
                </a:solidFill>
              </a:rPr>
              <a:t>2-منصة </a:t>
            </a:r>
            <a:r>
              <a:rPr lang="ar-EG" sz="2000" b="1" dirty="0">
                <a:solidFill>
                  <a:srgbClr val="C00000"/>
                </a:solidFill>
              </a:rPr>
              <a:t>البلوك تشين الخاصة </a:t>
            </a:r>
            <a:r>
              <a:rPr lang="ar-EG" sz="2000" b="1" dirty="0" smtClean="0">
                <a:solidFill>
                  <a:srgbClr val="C00000"/>
                </a:solidFill>
              </a:rPr>
              <a:t>:</a:t>
            </a:r>
          </a:p>
          <a:p>
            <a:pPr algn="justLow" rtl="1"/>
            <a:r>
              <a:rPr lang="ar-EG" sz="2000" dirty="0" smtClean="0"/>
              <a:t>تأتي </a:t>
            </a:r>
            <a:r>
              <a:rPr lang="ar-EG" sz="2000" dirty="0"/>
              <a:t>على النقيض من منصة البلوك تشين العامة، فإذا كانت الأخيرة </a:t>
            </a:r>
            <a:r>
              <a:rPr lang="ar-EG" sz="2000" dirty="0" smtClean="0"/>
              <a:t>مفتوحة ومتاحة </a:t>
            </a:r>
            <a:r>
              <a:rPr lang="ar-EG" sz="2000" dirty="0"/>
              <a:t>للجميع، فإن منصة البلوك تشين الخاصة ليست كذلك فهي مغلقة ومحاطة بالقيود، إذ إنها </a:t>
            </a:r>
            <a:r>
              <a:rPr lang="ar-EG" sz="2000" dirty="0" smtClean="0"/>
              <a:t>تخضع لوسيط </a:t>
            </a:r>
            <a:r>
              <a:rPr lang="ar-EG" sz="2000" dirty="0"/>
              <a:t>يُحكم سيطرته وقبضته عليها، ويستطيع التحكم في ضوابط استخدام الشبكة في الوقت الذي يراه. </a:t>
            </a:r>
            <a:r>
              <a:rPr lang="ar-EG" sz="2000" dirty="0" smtClean="0"/>
              <a:t>وهذه المنصة </a:t>
            </a:r>
            <a:r>
              <a:rPr lang="ar-EG" sz="2000" dirty="0"/>
              <a:t>عادةً ما تستخدمها المؤسسات المصرفية.</a:t>
            </a:r>
          </a:p>
          <a:p>
            <a:pPr algn="justLow" rtl="1"/>
            <a:r>
              <a:rPr lang="ar-EG" sz="2000" dirty="0"/>
              <a:t>وهذا يعني أن هذه المنصات خاصة بجهة معينة، حكومية كانت أو غير حكومية، تمتلك الحق في إداراتها</a:t>
            </a:r>
            <a:r>
              <a:rPr lang="ar-EG" sz="2000" dirty="0" smtClean="0"/>
              <a:t>،</a:t>
            </a:r>
            <a:r>
              <a:rPr lang="ar-EG" sz="2000" dirty="0"/>
              <a:t> ووضع الضوابط والآليات والشروط اللازمة للانضمام إليها واستخدامها، وولوج المستخدمين إليها. وعلى </a:t>
            </a:r>
            <a:r>
              <a:rPr lang="ar-EG" sz="2000" dirty="0" smtClean="0"/>
              <a:t>هذا فلن </a:t>
            </a:r>
            <a:r>
              <a:rPr lang="ar-EG" sz="2000" dirty="0"/>
              <a:t>يكون باستطاعة أي مستخدم استخدام هذه المنصة إلا بعد أن يُنح الإذن </a:t>
            </a:r>
            <a:r>
              <a:rPr lang="en-US" sz="2000" dirty="0"/>
              <a:t>Permission </a:t>
            </a:r>
            <a:r>
              <a:rPr lang="ar-EG" sz="2000" dirty="0"/>
              <a:t>بذلك من </a:t>
            </a:r>
            <a:r>
              <a:rPr lang="ar-EG" sz="2000" dirty="0" smtClean="0"/>
              <a:t>الجهة المالكة </a:t>
            </a:r>
            <a:r>
              <a:rPr lang="ar-EG" sz="2000" dirty="0"/>
              <a:t>أو المسيطرة </a:t>
            </a:r>
            <a:r>
              <a:rPr lang="ar-EG" sz="2000" dirty="0" smtClean="0"/>
              <a:t>عليها. واستخدام </a:t>
            </a:r>
            <a:r>
              <a:rPr lang="ar-EG" sz="2000" dirty="0"/>
              <a:t>هذه المنصة قاصر على مستخدمي الشبكة فقط. وبالتالي فإن </a:t>
            </a:r>
            <a:r>
              <a:rPr lang="ar-EG" sz="2000" dirty="0" smtClean="0"/>
              <a:t>المعاملات التي </a:t>
            </a:r>
            <a:r>
              <a:rPr lang="ar-EG" sz="2000" dirty="0"/>
              <a:t>تتم بواسطة هذه المنصة تكون مؤمنة من القائمين على إدارة الشبكة، ويكونون في العادة عدد محدود </a:t>
            </a:r>
            <a:r>
              <a:rPr lang="ar-EG" sz="2000" dirty="0" smtClean="0"/>
              <a:t>من المستخدمين .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r" rtl="1"/>
            <a:endParaRPr lang="ar-EG" sz="2000" dirty="0"/>
          </a:p>
          <a:p>
            <a:pPr algn="r" rtl="1"/>
            <a:endParaRPr lang="ar-EG" sz="2000" dirty="0"/>
          </a:p>
          <a:p>
            <a:pPr algn="justLow" rtl="1"/>
            <a:endParaRPr lang="ar-EG" sz="2000" dirty="0"/>
          </a:p>
          <a:p>
            <a:pPr algn="justLow" rtl="1"/>
            <a:endParaRPr lang="ar-EG" sz="2000"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67469" y="766984"/>
            <a:ext cx="1951796" cy="5408666"/>
          </a:xfrm>
          <a:prstGeom prst="rect">
            <a:avLst/>
          </a:prstGeom>
        </p:spPr>
      </p:pic>
    </p:spTree>
    <p:extLst>
      <p:ext uri="{BB962C8B-B14F-4D97-AF65-F5344CB8AC3E}">
        <p14:creationId xmlns:p14="http://schemas.microsoft.com/office/powerpoint/2010/main" val="1646464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08821584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527467" y="1506802"/>
            <a:ext cx="8068308" cy="3170099"/>
          </a:xfrm>
          <a:prstGeom prst="rect">
            <a:avLst/>
          </a:prstGeom>
          <a:noFill/>
        </p:spPr>
        <p:txBody>
          <a:bodyPr wrap="square" rtlCol="0">
            <a:spAutoFit/>
          </a:bodyPr>
          <a:lstStyle/>
          <a:p>
            <a:pPr algn="justLow" rtl="1"/>
            <a:r>
              <a:rPr lang="ar-EG" sz="2000" b="1" dirty="0">
                <a:solidFill>
                  <a:srgbClr val="C00000"/>
                </a:solidFill>
              </a:rPr>
              <a:t>3. البلوك تشين المختلط</a:t>
            </a:r>
            <a:endParaRPr lang="ar-EG" sz="2000" dirty="0" smtClean="0">
              <a:solidFill>
                <a:srgbClr val="C00000"/>
              </a:solidFill>
            </a:endParaRPr>
          </a:p>
          <a:p>
            <a:pPr algn="justLow" rtl="1"/>
            <a:r>
              <a:rPr lang="ar-EG" sz="2000" dirty="0" smtClean="0"/>
              <a:t>هذه </a:t>
            </a:r>
            <a:r>
              <a:rPr lang="ar-EG" sz="2000" dirty="0"/>
              <a:t>النوع أقرب ما يكون إلى الاتحاد أو </a:t>
            </a:r>
            <a:r>
              <a:rPr lang="ar-EG" sz="2000" dirty="0" smtClean="0"/>
              <a:t>التحالف </a:t>
            </a:r>
            <a:r>
              <a:rPr lang="en-US" sz="2000" dirty="0" smtClean="0"/>
              <a:t>، </a:t>
            </a:r>
            <a:r>
              <a:rPr lang="ar-EG" sz="2000" dirty="0"/>
              <a:t>لأنه يجمع بين ثناياه </a:t>
            </a:r>
            <a:r>
              <a:rPr lang="ar-EG" sz="2000" dirty="0" smtClean="0"/>
              <a:t>بين خصائص </a:t>
            </a:r>
            <a:r>
              <a:rPr lang="ar-EG" sz="2000" dirty="0"/>
              <a:t>النوعين السابق ذكرهما، فهو شبكة مفتوحة، لكنها بحدود، أي ليست مفتوحة بشكل كامل، </a:t>
            </a:r>
            <a:r>
              <a:rPr lang="ar-EG" sz="2000" dirty="0" smtClean="0"/>
              <a:t>فهي متاحة </a:t>
            </a:r>
            <a:r>
              <a:rPr lang="ar-EG" sz="2000" dirty="0"/>
              <a:t>بين عدد محدد من الجهات أو المؤسسات التي ترتبط مع بعضها البعض بمعاملات مشتركة، وخير مثال</a:t>
            </a:r>
          </a:p>
          <a:p>
            <a:pPr algn="justLow" rtl="1"/>
            <a:r>
              <a:rPr lang="ar-EG" sz="2000" dirty="0"/>
              <a:t> </a:t>
            </a:r>
            <a:r>
              <a:rPr lang="ar-EG" sz="2000" dirty="0" smtClean="0"/>
              <a:t>لذلك </a:t>
            </a:r>
            <a:r>
              <a:rPr lang="ar-EG" sz="2000" dirty="0"/>
              <a:t>المصارف والمؤسسات المالية أو المشروعات التجارية أو بعض الجهات </a:t>
            </a:r>
            <a:r>
              <a:rPr lang="ar-EG" sz="2000" dirty="0" smtClean="0"/>
              <a:t>الحكومية. ومن </a:t>
            </a:r>
            <a:r>
              <a:rPr lang="ar-EG" sz="2000" dirty="0"/>
              <a:t>ذلك </a:t>
            </a:r>
            <a:r>
              <a:rPr lang="ar-EG" sz="2000" dirty="0" smtClean="0"/>
              <a:t>تحالف </a:t>
            </a:r>
            <a:r>
              <a:rPr lang="en-US" sz="2000" dirty="0"/>
              <a:t>Ripple</a:t>
            </a:r>
            <a:r>
              <a:rPr lang="ar-EG" sz="2000" dirty="0" smtClean="0"/>
              <a:t>   الذي </a:t>
            </a:r>
            <a:r>
              <a:rPr lang="ar-EG" sz="2000" dirty="0"/>
              <a:t>أتاح للمصارف والمؤسسات المالية استخدام البلوك تشين لإجراء التعاملات والحوالات المالية </a:t>
            </a:r>
            <a:r>
              <a:rPr lang="ar-EG" sz="2000" dirty="0" smtClean="0"/>
              <a:t>فيما بينهم </a:t>
            </a:r>
            <a:r>
              <a:rPr lang="ar-EG" sz="2000" dirty="0"/>
              <a:t>بطريقة أسهل وأسرع وبتكلفة </a:t>
            </a:r>
            <a:r>
              <a:rPr lang="ar-EG" sz="2000" dirty="0" smtClean="0"/>
              <a:t>أقل. ومن </a:t>
            </a:r>
            <a:r>
              <a:rPr lang="ar-EG" sz="2000" dirty="0"/>
              <a:t>بين الأمثلة الأخرى على هذا النوع من المنصات، ،</a:t>
            </a:r>
            <a:r>
              <a:rPr lang="en-US" sz="2000" dirty="0"/>
              <a:t>CEV </a:t>
            </a:r>
            <a:r>
              <a:rPr lang="en-US" sz="2000" dirty="0" smtClean="0"/>
              <a:t>R3</a:t>
            </a:r>
            <a:r>
              <a:rPr lang="ar-EG" sz="2000" dirty="0" smtClean="0"/>
              <a:t> وهو </a:t>
            </a:r>
            <a:r>
              <a:rPr lang="ar-EG" sz="2000" dirty="0"/>
              <a:t>أكبر اتحاد مالي يضم أكثر من 100 بنك أو مؤسسة مالية، وشركات خدمات مهنية، ويستثمر هذا </a:t>
            </a:r>
            <a:r>
              <a:rPr lang="ar-EG" sz="2000" dirty="0" smtClean="0"/>
              <a:t>الاتحاد في </a:t>
            </a:r>
            <a:r>
              <a:rPr lang="ar-EG" sz="2000" dirty="0"/>
              <a:t>الأنشطة المالية عن طريق تقنية البلوك </a:t>
            </a:r>
            <a:r>
              <a:rPr lang="ar-EG" sz="2000" dirty="0" smtClean="0"/>
              <a:t>تشين</a:t>
            </a:r>
            <a:r>
              <a:rPr lang="ar-EG" sz="2000" dirty="0"/>
              <a:t> </a:t>
            </a:r>
            <a:r>
              <a:rPr lang="ar-EG" sz="2000" dirty="0" smtClean="0"/>
              <a:t>. </a:t>
            </a:r>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82415" y="635248"/>
            <a:ext cx="1951796" cy="5408666"/>
          </a:xfrm>
          <a:prstGeom prst="rect">
            <a:avLst/>
          </a:prstGeom>
        </p:spPr>
      </p:pic>
    </p:spTree>
    <p:extLst>
      <p:ext uri="{BB962C8B-B14F-4D97-AF65-F5344CB8AC3E}">
        <p14:creationId xmlns:p14="http://schemas.microsoft.com/office/powerpoint/2010/main" val="12437808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21911759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3351491" y="40542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556813" y="1393878"/>
            <a:ext cx="8068308" cy="4401205"/>
          </a:xfrm>
          <a:prstGeom prst="rect">
            <a:avLst/>
          </a:prstGeom>
          <a:noFill/>
        </p:spPr>
        <p:txBody>
          <a:bodyPr wrap="square" rtlCol="0">
            <a:spAutoFit/>
          </a:bodyPr>
          <a:lstStyle/>
          <a:p>
            <a:pPr algn="justLow" rtl="1"/>
            <a:r>
              <a:rPr lang="ar-EG" sz="2000" dirty="0" smtClean="0"/>
              <a:t>تتكون </a:t>
            </a:r>
            <a:r>
              <a:rPr lang="ar-EG" sz="2000" dirty="0"/>
              <a:t>تقنية البلوك تشين من أربعة عناصر </a:t>
            </a:r>
            <a:r>
              <a:rPr lang="ar-EG" sz="2000" dirty="0" smtClean="0"/>
              <a:t>نذكرها </a:t>
            </a:r>
            <a:r>
              <a:rPr lang="ar-EG" sz="2000" dirty="0"/>
              <a:t>على نحو ما يلي:</a:t>
            </a:r>
          </a:p>
          <a:p>
            <a:pPr algn="justLow" rtl="1"/>
            <a:r>
              <a:rPr lang="ar-EG" sz="2000" b="1" dirty="0">
                <a:solidFill>
                  <a:srgbClr val="C00000"/>
                </a:solidFill>
              </a:rPr>
              <a:t>1. الكتلة ) :)</a:t>
            </a:r>
            <a:r>
              <a:rPr lang="en-US" sz="2000" b="1" dirty="0">
                <a:solidFill>
                  <a:srgbClr val="C00000"/>
                </a:solidFill>
              </a:rPr>
              <a:t>Block</a:t>
            </a:r>
          </a:p>
          <a:p>
            <a:pPr algn="justLow" rtl="1"/>
            <a:r>
              <a:rPr lang="ar-EG" sz="2000" dirty="0"/>
              <a:t>ويُقصد بها الوعاء الحامل للبيانات أو المعلومات التي تُحفظ داخل سلسلة البلوك تشين، إذ إن السلسلة</a:t>
            </a:r>
          </a:p>
          <a:p>
            <a:pPr algn="justLow" rtl="1"/>
            <a:r>
              <a:rPr lang="ar-EG" sz="2000" dirty="0"/>
              <a:t>الواحدة تضم عددًا من الكُتل التي تشمل فئة من المعاملات المتماثلة التي تجرى داخل السلسلة، وترتبط </a:t>
            </a:r>
            <a:r>
              <a:rPr lang="ar-EG" sz="2000" dirty="0" smtClean="0"/>
              <a:t>فيما بينها </a:t>
            </a:r>
            <a:r>
              <a:rPr lang="ar-EG" sz="2000" dirty="0"/>
              <a:t>بتوقيع رقمي موحد يضمن سلامة المعاملة بقيدها في لحظة </a:t>
            </a:r>
            <a:r>
              <a:rPr lang="ar-EG" sz="2000" dirty="0" smtClean="0"/>
              <a:t>حدوثها. </a:t>
            </a:r>
            <a:endParaRPr lang="ar-EG" sz="2000" dirty="0"/>
          </a:p>
          <a:p>
            <a:pPr algn="justLow" rtl="1"/>
            <a:r>
              <a:rPr lang="ar-EG" sz="2000" dirty="0"/>
              <a:t>وتنغلق هذه المعاملة أو العملية بطريقة مشفرة لكي تشكل كتلة واحدة ضمن مجموعة الكتل المتتالية</a:t>
            </a:r>
          </a:p>
          <a:p>
            <a:pPr algn="justLow" rtl="1"/>
            <a:r>
              <a:rPr lang="ar-EG" sz="2000" dirty="0"/>
              <a:t>داخل السلسلة، وتحتوي هذه الكتلة على معلومات العملية التي ستجرى عن طريقها والأكواد والرموز </a:t>
            </a:r>
            <a:r>
              <a:rPr lang="ar-EG" sz="2000" dirty="0" smtClean="0"/>
              <a:t>المشفرة الخاصة </a:t>
            </a:r>
            <a:r>
              <a:rPr lang="ar-EG" sz="2000" dirty="0"/>
              <a:t>بها. وفي معظم الأحيان فإن الكتلة لا تستوعب سوى قدرًا محدودًا من العمليات لا تتعدى </a:t>
            </a:r>
            <a:r>
              <a:rPr lang="ar-EG" sz="2000" dirty="0" smtClean="0"/>
              <a:t>نطاقه، فإن </a:t>
            </a:r>
            <a:r>
              <a:rPr lang="ar-EG" sz="2000" dirty="0"/>
              <a:t>انجزت العملية أو المعاملة بطريقة صحيحة، ترتب على ذلك غلق الكتلة وإنشاء كتلة جديدة مرتبطة </a:t>
            </a:r>
            <a:r>
              <a:rPr lang="ar-EG" sz="2000" dirty="0" smtClean="0"/>
              <a:t>بها .</a:t>
            </a:r>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81999" y="606305"/>
            <a:ext cx="2041788" cy="5408666"/>
          </a:xfrm>
          <a:prstGeom prst="rect">
            <a:avLst/>
          </a:prstGeom>
        </p:spPr>
      </p:pic>
      <p:sp>
        <p:nvSpPr>
          <p:cNvPr id="12" name="TextBox 11">
            <a:extLst>
              <a:ext uri="{FF2B5EF4-FFF2-40B4-BE49-F238E27FC236}">
                <a16:creationId xmlns="" xmlns:a16="http://schemas.microsoft.com/office/drawing/2014/main" id="{904B7CA6-23A4-2E24-5FFC-ECEA38831F6A}"/>
              </a:ext>
            </a:extLst>
          </p:cNvPr>
          <p:cNvSpPr txBox="1"/>
          <p:nvPr/>
        </p:nvSpPr>
        <p:spPr>
          <a:xfrm>
            <a:off x="5436234" y="846840"/>
            <a:ext cx="4359207" cy="461665"/>
          </a:xfrm>
          <a:prstGeom prst="rect">
            <a:avLst/>
          </a:prstGeom>
          <a:noFill/>
        </p:spPr>
        <p:txBody>
          <a:bodyPr wrap="square" rtlCol="0">
            <a:spAutoFit/>
          </a:bodyPr>
          <a:lstStyle/>
          <a:p>
            <a:pPr algn="ctr" rtl="1"/>
            <a:r>
              <a:rPr lang="ar-EG" sz="2400" b="1" dirty="0">
                <a:solidFill>
                  <a:srgbClr val="C00000"/>
                </a:solidFill>
              </a:rPr>
              <a:t>3-عناصر تقنية البلوك تشين</a:t>
            </a:r>
            <a:endParaRPr lang="ar-EG" sz="2400" b="1" dirty="0">
              <a:solidFill>
                <a:srgbClr val="C00000"/>
              </a:solidFill>
            </a:endParaRPr>
          </a:p>
        </p:txBody>
      </p:sp>
    </p:spTree>
    <p:extLst>
      <p:ext uri="{BB962C8B-B14F-4D97-AF65-F5344CB8AC3E}">
        <p14:creationId xmlns:p14="http://schemas.microsoft.com/office/powerpoint/2010/main" val="5494436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09</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3496070" y="1424375"/>
            <a:ext cx="8350186" cy="8094524"/>
          </a:xfrm>
          <a:prstGeom prst="rect">
            <a:avLst/>
          </a:prstGeom>
          <a:noFill/>
        </p:spPr>
        <p:txBody>
          <a:bodyPr wrap="square" rtlCol="0">
            <a:spAutoFit/>
          </a:bodyPr>
          <a:lstStyle/>
          <a:p>
            <a:pPr algn="justLow" rtl="1"/>
            <a:r>
              <a:rPr lang="ar-EG" sz="2000" b="1" dirty="0" smtClean="0">
                <a:solidFill>
                  <a:srgbClr val="C00000"/>
                </a:solidFill>
              </a:rPr>
              <a:t>2</a:t>
            </a:r>
            <a:r>
              <a:rPr lang="ar-EG" sz="2000" b="1" dirty="0" smtClean="0">
                <a:solidFill>
                  <a:srgbClr val="C00000"/>
                </a:solidFill>
              </a:rPr>
              <a:t>. </a:t>
            </a:r>
            <a:r>
              <a:rPr lang="ar-EG" sz="2000" b="1" dirty="0">
                <a:solidFill>
                  <a:srgbClr val="C00000"/>
                </a:solidFill>
              </a:rPr>
              <a:t>المعلومة أو المعاملة:</a:t>
            </a:r>
          </a:p>
          <a:p>
            <a:pPr algn="justLow" rtl="1"/>
            <a:r>
              <a:rPr lang="ar-EG" sz="2000" dirty="0"/>
              <a:t>وهي العملية الفردية أو الأمر الفردي </a:t>
            </a:r>
            <a:r>
              <a:rPr lang="en-US" sz="2000" dirty="0"/>
              <a:t>Single Order </a:t>
            </a:r>
            <a:r>
              <a:rPr lang="ar-EG" sz="2000" dirty="0"/>
              <a:t>المراد تنفيذه داخل الكتلة الواحدة، وتعتبر العملية</a:t>
            </a:r>
          </a:p>
          <a:p>
            <a:pPr algn="justLow" rtl="1"/>
            <a:r>
              <a:rPr lang="ar-EG" sz="2000" dirty="0"/>
              <a:t>)الصفقة أو الحوالة( إحدى العناصر الأساسية في سلسلة الكتل، وقد تمثل تبادلً لشيء له قيمته مثل المال، أو </a:t>
            </a:r>
            <a:r>
              <a:rPr lang="ar-EG" sz="2000" dirty="0" smtClean="0"/>
              <a:t>قد تمثل </a:t>
            </a:r>
            <a:r>
              <a:rPr lang="ar-EG" sz="2000" dirty="0"/>
              <a:t>شيئًا معقدًا مثل برامج الحاسوب، ونحو ذلك. ويقوم الطرف الراغب في إجراء هذه المعاملة بالتوقيع </a:t>
            </a:r>
            <a:r>
              <a:rPr lang="ar-EG" sz="2000" dirty="0" smtClean="0"/>
              <a:t>عليها رقميًا</a:t>
            </a:r>
            <a:r>
              <a:rPr lang="ar-EG" sz="2000" dirty="0"/>
              <a:t>، وبعد استلامها من قبل الشبكة يتم ختمها </a:t>
            </a:r>
            <a:r>
              <a:rPr lang="ar-EG" sz="2000" dirty="0" smtClean="0"/>
              <a:t>بالوقت. </a:t>
            </a:r>
            <a:endParaRPr lang="ar-EG" sz="2000" dirty="0"/>
          </a:p>
          <a:p>
            <a:pPr algn="justLow" rtl="1"/>
            <a:endParaRPr lang="ar-EG" sz="2000" dirty="0"/>
          </a:p>
          <a:p>
            <a:pPr algn="r" rtl="1"/>
            <a:r>
              <a:rPr lang="ar-EG" sz="2000" b="1" dirty="0">
                <a:solidFill>
                  <a:srgbClr val="C00000"/>
                </a:solidFill>
              </a:rPr>
              <a:t>3. الهاش – التشفير ) :)</a:t>
            </a:r>
            <a:r>
              <a:rPr lang="en-US" sz="2000" b="1" dirty="0">
                <a:solidFill>
                  <a:srgbClr val="C00000"/>
                </a:solidFill>
              </a:rPr>
              <a:t>Hash</a:t>
            </a:r>
          </a:p>
          <a:p>
            <a:pPr algn="justLow" rtl="1"/>
            <a:r>
              <a:rPr lang="ar-EG" sz="2000" dirty="0"/>
              <a:t>يُقصد بالهاش: كود التشفير، والذي يُعرف أيضًا ب التوقيع الرقمي، أو الحمض النووي المميز لسلسلة </a:t>
            </a:r>
            <a:r>
              <a:rPr lang="ar-EG" sz="2000" dirty="0" smtClean="0"/>
              <a:t>الكتل، ويتم </a:t>
            </a:r>
            <a:r>
              <a:rPr lang="ar-EG" sz="2000" dirty="0"/>
              <a:t>إنشائه بواسطة التشفير عن طريق خوارزميات رياضية معينة داخل السلسلة؛ اُصطلح على </a:t>
            </a:r>
            <a:r>
              <a:rPr lang="ar-EG" sz="2000" dirty="0" smtClean="0"/>
              <a:t>تسميته ب </a:t>
            </a:r>
            <a:r>
              <a:rPr lang="ar-EG" sz="2000" dirty="0"/>
              <a:t>)دالة الهاش(، أو )آلية الهاش( </a:t>
            </a:r>
            <a:r>
              <a:rPr lang="en-US" sz="2000" dirty="0"/>
              <a:t>Hash Function </a:t>
            </a:r>
            <a:r>
              <a:rPr lang="ar-EG" sz="2000" dirty="0"/>
              <a:t>به تتميز كل كتلة عما سواها من الكتل الأخرى </a:t>
            </a:r>
            <a:r>
              <a:rPr lang="ar-EG" sz="2000" dirty="0" smtClean="0"/>
              <a:t>داخل السلسلة</a:t>
            </a:r>
            <a:r>
              <a:rPr lang="ar-EG" sz="2000" dirty="0"/>
              <a:t>، وبواسطته ترتبط سائر الكتل بعضها ببعض داخل سلسلة الكتل، بحيث يتم ربط كل كتلة </a:t>
            </a:r>
            <a:r>
              <a:rPr lang="ar-EG" sz="2000" dirty="0" smtClean="0"/>
              <a:t>بالهاش السابق </a:t>
            </a:r>
            <a:r>
              <a:rPr lang="ar-EG" sz="2000" dirty="0"/>
              <a:t>لها واللاحق عليها، وذلك بهدف حماية سلسلة الكتل من التزوير أو التحريف أو التلاعب</a:t>
            </a:r>
            <a:r>
              <a:rPr lang="ar-EG" sz="2000" dirty="0" smtClean="0"/>
              <a:t>). </a:t>
            </a:r>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1" name="Picture 10"/>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14070" y="1462131"/>
            <a:ext cx="3018398" cy="4539687"/>
          </a:xfrm>
          <a:prstGeom prst="rect">
            <a:avLst/>
          </a:prstGeom>
        </p:spPr>
      </p:pic>
    </p:spTree>
    <p:extLst>
      <p:ext uri="{BB962C8B-B14F-4D97-AF65-F5344CB8AC3E}">
        <p14:creationId xmlns:p14="http://schemas.microsoft.com/office/powerpoint/2010/main" val="15507251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09</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4470682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496070" y="1424375"/>
            <a:ext cx="8350186" cy="5016758"/>
          </a:xfrm>
          <a:prstGeom prst="rect">
            <a:avLst/>
          </a:prstGeom>
          <a:noFill/>
        </p:spPr>
        <p:txBody>
          <a:bodyPr wrap="square" rtlCol="0">
            <a:spAutoFit/>
          </a:bodyPr>
          <a:lstStyle/>
          <a:p>
            <a:pPr algn="justLow" rtl="1"/>
            <a:r>
              <a:rPr lang="ar-EG" sz="2000" b="1" dirty="0" smtClean="0">
                <a:solidFill>
                  <a:srgbClr val="C00000"/>
                </a:solidFill>
              </a:rPr>
              <a:t>4. ختم أو بصمة الوقت :</a:t>
            </a:r>
          </a:p>
          <a:p>
            <a:pPr algn="justLow" rtl="1"/>
            <a:r>
              <a:rPr lang="ar-EG" sz="2000" dirty="0" smtClean="0"/>
              <a:t>يُقصد </a:t>
            </a:r>
            <a:r>
              <a:rPr lang="ar-EG" sz="2000" dirty="0"/>
              <a:t>به: التوقيت الذي تم فيه إجراء أي عملية داخل سلسلة </a:t>
            </a:r>
            <a:r>
              <a:rPr lang="ar-EG" sz="2000" dirty="0" smtClean="0"/>
              <a:t>الكتل، فهو التاريخ الرقمي </a:t>
            </a:r>
            <a:r>
              <a:rPr lang="ar-EG" sz="2000" dirty="0"/>
              <a:t>لأي عملية إنشاء كتلة أو بيانات تتم عن طريق أي مستخدم لشبكة البلوك تشين، وتحديد وقت </a:t>
            </a:r>
            <a:r>
              <a:rPr lang="ar-EG" sz="2000" dirty="0" smtClean="0"/>
              <a:t>إجرائها داخل </a:t>
            </a:r>
            <a:r>
              <a:rPr lang="ar-EG" sz="2000" dirty="0"/>
              <a:t>الكتلة، بواسطة إنشاء بصمة رقمية متفردة تتكون من مجموعة مشفرة من الرموز تشكل الكود أو ما يعرف بالهاش الذي يميز كل عملية إنشاء عن غيرها. ولهذا العنصر علاقة وثيقة بوظيفة الحفظ التي تعد أهم وظائف البلوك تشين، بالإضافة إلى دوره كموثق رقمي يقوم بالتصديق على سلامة المعاملات التي تتم عن طريقه. </a:t>
            </a:r>
          </a:p>
          <a:p>
            <a:pPr algn="justLow" rtl="1"/>
            <a:endParaRPr lang="ar-EG" sz="2000" dirty="0"/>
          </a:p>
          <a:p>
            <a:pPr algn="justLow" rtl="1"/>
            <a:r>
              <a:rPr lang="ar-EG" sz="2000" dirty="0" smtClean="0"/>
              <a:t>ومما </a:t>
            </a:r>
            <a:r>
              <a:rPr lang="ar-EG" sz="2000" dirty="0"/>
              <a:t>تحسن الإشارة إليه هو أن الوقت أو التاريخ الرقمي ليس واحدًا فهو يختلف من تطبيق لآخر ومن</a:t>
            </a:r>
          </a:p>
          <a:p>
            <a:pPr algn="justLow" rtl="1"/>
            <a:r>
              <a:rPr lang="ar-EG" sz="2000" dirty="0"/>
              <a:t>معاملة لأخرى، فعلى سبيل المثال فإن تطبيق البلوك تشين الخاص بعملية البيتكوين أُنشئت وصُممت </a:t>
            </a:r>
            <a:r>
              <a:rPr lang="ar-EG" sz="2000" dirty="0" smtClean="0"/>
              <a:t>السلسلة فيه </a:t>
            </a:r>
            <a:r>
              <a:rPr lang="ar-EG" sz="2000" dirty="0"/>
              <a:t>لكي تتمكن من السماح بإتمام كل عملية تداول بيتكوين في مدة زمنية لا تتعدى عشرة دقائق.</a:t>
            </a:r>
            <a:endParaRPr lang="ar-EG" sz="2000" b="1" dirty="0"/>
          </a:p>
          <a:p>
            <a:pPr algn="justLow" rtl="1"/>
            <a:endParaRPr lang="ar-EG" sz="2000" dirty="0"/>
          </a:p>
          <a:p>
            <a:pPr algn="justLow" rtl="1"/>
            <a:endParaRPr lang="ar-EG" sz="2000" b="1" dirty="0"/>
          </a:p>
          <a:p>
            <a:pPr algn="justLow" rtl="1"/>
            <a:endParaRPr lang="ar-EG" sz="2000" b="1" dirty="0" smtClean="0"/>
          </a:p>
          <a:p>
            <a:pPr algn="justLow" rtl="1"/>
            <a:endParaRPr lang="ar-EG" sz="2000" b="1" dirty="0"/>
          </a:p>
          <a:p>
            <a:pPr algn="justLow" rtl="1"/>
            <a:endParaRPr lang="ar-EG" sz="2000" b="1" dirty="0" smtClean="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14070" y="1462131"/>
            <a:ext cx="3018398" cy="4539687"/>
          </a:xfrm>
          <a:prstGeom prst="rect">
            <a:avLst/>
          </a:prstGeom>
        </p:spPr>
      </p:pic>
    </p:spTree>
    <p:extLst>
      <p:ext uri="{BB962C8B-B14F-4D97-AF65-F5344CB8AC3E}">
        <p14:creationId xmlns:p14="http://schemas.microsoft.com/office/powerpoint/2010/main" val="2853368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09</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2824173" y="1692840"/>
            <a:ext cx="9153391" cy="5016758"/>
          </a:xfrm>
          <a:prstGeom prst="rect">
            <a:avLst/>
          </a:prstGeom>
          <a:noFill/>
        </p:spPr>
        <p:txBody>
          <a:bodyPr wrap="square" rtlCol="0">
            <a:spAutoFit/>
          </a:bodyPr>
          <a:lstStyle/>
          <a:p>
            <a:pPr algn="justLow" rtl="1"/>
            <a:r>
              <a:rPr lang="ar-EG" sz="2000" b="1" dirty="0" smtClean="0"/>
              <a:t>بتطبيق الشروط الثلاثة سالفة الذكر الخاصة بتوافر الحجية في الإثبات للكتابة ؛ القراءة ،و الديمومة ، و عدم القابلية لإجراء أي تعديلات ؛ نجد أنها تنطبق جميعها على تقنية البلوك تشين . </a:t>
            </a:r>
            <a:endParaRPr lang="ar-EG" sz="2000" dirty="0"/>
          </a:p>
          <a:p>
            <a:pPr algn="justLow" rtl="1"/>
            <a:r>
              <a:rPr lang="ar-EG" sz="2000" dirty="0" smtClean="0"/>
              <a:t>أن </a:t>
            </a:r>
            <a:r>
              <a:rPr lang="ar-EG" sz="2000" b="1" dirty="0"/>
              <a:t>شرط القراءة </a:t>
            </a:r>
            <a:r>
              <a:rPr lang="ar-EG" sz="2000" dirty="0"/>
              <a:t>قد توفر وتحقق في تقنية البلوك تشين، إذ يمكن الاطلاع على أية بيانات </a:t>
            </a:r>
            <a:r>
              <a:rPr lang="ar-EG" sz="2000" dirty="0" smtClean="0"/>
              <a:t>أو معلومات </a:t>
            </a:r>
            <a:r>
              <a:rPr lang="ar-EG" sz="2000" dirty="0"/>
              <a:t>أو معاملات يجريها المشاركين أو المستخدمين لهذه التقنية، ويمكن بمنتهى السهولة واليسر </a:t>
            </a:r>
            <a:r>
              <a:rPr lang="ar-EG" sz="2000" dirty="0" smtClean="0"/>
              <a:t>فهم مضمونها </a:t>
            </a:r>
            <a:r>
              <a:rPr lang="ar-EG" sz="2000" dirty="0"/>
              <a:t>وإدارك محتواها، كما هو الحال بالنسبة للكتابة الورقية والإلكترونية. </a:t>
            </a:r>
          </a:p>
          <a:p>
            <a:pPr algn="justLow" rtl="1"/>
            <a:r>
              <a:rPr lang="ar-EG" sz="2000" dirty="0"/>
              <a:t>وبالنظر في مدى انطباق </a:t>
            </a:r>
            <a:r>
              <a:rPr lang="ar-EG" sz="2000" b="1" dirty="0" smtClean="0"/>
              <a:t>شرط الديمومة </a:t>
            </a:r>
            <a:r>
              <a:rPr lang="ar-EG" sz="2000" dirty="0" smtClean="0"/>
              <a:t>على </a:t>
            </a:r>
            <a:r>
              <a:rPr lang="ar-EG" sz="2000" dirty="0"/>
              <a:t>تقنية البلوك تشين، سيتضح أن هذا الشرط متحقق ومتوفر </a:t>
            </a:r>
            <a:r>
              <a:rPr lang="ar-EG" sz="2000" dirty="0" smtClean="0"/>
              <a:t>هو الآخر</a:t>
            </a:r>
            <a:r>
              <a:rPr lang="ar-EG" sz="2000" dirty="0"/>
              <a:t>، فلو بحثنا عن استخدامات ووظائف تقنية البلوك تشين، سيظهر لنا أن أحد وظائفها واستخداماتها </a:t>
            </a:r>
            <a:r>
              <a:rPr lang="ar-EG" sz="2000" dirty="0" smtClean="0"/>
              <a:t>هو الحفظ </a:t>
            </a:r>
            <a:r>
              <a:rPr lang="ar-EG" sz="2000" dirty="0"/>
              <a:t>والتخزين، فهي منصة آمنة وغير قابلة للتلاعب أو التحريف، وهي تقنية فاعلة يمكن عن طريقها </a:t>
            </a:r>
            <a:r>
              <a:rPr lang="ar-EG" sz="2000" dirty="0" smtClean="0"/>
              <a:t>تتبع ملكية </a:t>
            </a:r>
            <a:r>
              <a:rPr lang="ar-EG" sz="2000" dirty="0"/>
              <a:t>الأموال والحقوق . </a:t>
            </a:r>
            <a:endParaRPr lang="ar-EG" sz="2000" dirty="0"/>
          </a:p>
          <a:p>
            <a:pPr algn="justLow" rtl="1"/>
            <a:r>
              <a:rPr lang="ar-EG" sz="2000" dirty="0"/>
              <a:t>وبتطبيق </a:t>
            </a:r>
            <a:r>
              <a:rPr lang="ar-EG" sz="2000" b="1" dirty="0" smtClean="0"/>
              <a:t>شرط عدم القابلية لإجراء أي تعديلات </a:t>
            </a:r>
            <a:r>
              <a:rPr lang="ar-EG" sz="2000" dirty="0" smtClean="0"/>
              <a:t>على </a:t>
            </a:r>
            <a:r>
              <a:rPr lang="ar-EG" sz="2000" dirty="0"/>
              <a:t>تقنية البلوك تشين سنجد أن هذه التقنية تتصف – كما وصفها البعض – </a:t>
            </a:r>
            <a:r>
              <a:rPr lang="ar-EG" sz="2000" dirty="0" smtClean="0"/>
              <a:t>بأنها لا </a:t>
            </a:r>
            <a:r>
              <a:rPr lang="ar-EG" sz="2000" dirty="0"/>
              <a:t>مركزية توزيعية، بمعنى أنها لا تعتمد على جهة مركزية في حفظ البيانات والتدقيق عليها ومعالجتها ونقلها</a:t>
            </a:r>
            <a:r>
              <a:rPr lang="ar-EG" sz="2000" dirty="0" smtClean="0"/>
              <a:t>،</a:t>
            </a:r>
            <a:r>
              <a:rPr lang="ar-EG" sz="2000" dirty="0"/>
              <a:t> ومن أهم مميزاتها أنها تتمتع بدرجة عالية من الأمان بسبب توزيع المخاطر، إذ يتعذر فقد هذه البيانات </a:t>
            </a:r>
            <a:r>
              <a:rPr lang="ar-EG" sz="2000" dirty="0" smtClean="0"/>
              <a:t>أو التعديل </a:t>
            </a:r>
            <a:r>
              <a:rPr lang="ar-EG" sz="2000" dirty="0"/>
              <a:t>عليها واختراقها </a:t>
            </a:r>
            <a:r>
              <a:rPr lang="ar-EG" sz="2000" dirty="0" smtClean="0"/>
              <a:t>أيضًا. </a:t>
            </a:r>
            <a:endParaRPr lang="ar-EG" sz="2000" dirty="0"/>
          </a:p>
          <a:p>
            <a:pPr algn="justLow" rtl="1"/>
            <a:endParaRPr lang="ar-EG" sz="2000" dirty="0"/>
          </a:p>
          <a:p>
            <a:pPr algn="justLow" rtl="1"/>
            <a:endParaRPr lang="ar-EG" sz="2000"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8990" y="1323730"/>
            <a:ext cx="2200096" cy="4587046"/>
          </a:xfrm>
          <a:prstGeom prst="rect">
            <a:avLst/>
          </a:prstGeom>
        </p:spPr>
      </p:pic>
      <p:sp>
        <p:nvSpPr>
          <p:cNvPr id="18" name="TextBox 17">
            <a:extLst>
              <a:ext uri="{FF2B5EF4-FFF2-40B4-BE49-F238E27FC236}">
                <a16:creationId xmlns="" xmlns:a16="http://schemas.microsoft.com/office/drawing/2014/main" id="{904B7CA6-23A4-2E24-5FFC-ECEA38831F6A}"/>
              </a:ext>
            </a:extLst>
          </p:cNvPr>
          <p:cNvSpPr txBox="1"/>
          <p:nvPr/>
        </p:nvSpPr>
        <p:spPr>
          <a:xfrm>
            <a:off x="4082139" y="759558"/>
            <a:ext cx="4359207" cy="461665"/>
          </a:xfrm>
          <a:prstGeom prst="rect">
            <a:avLst/>
          </a:prstGeom>
          <a:noFill/>
        </p:spPr>
        <p:txBody>
          <a:bodyPr wrap="square" rtlCol="0">
            <a:spAutoFit/>
          </a:bodyPr>
          <a:lstStyle/>
          <a:p>
            <a:pPr lvl="0" rtl="1"/>
            <a:r>
              <a:rPr lang="ar-EG" sz="2400" b="1" dirty="0" smtClean="0">
                <a:solidFill>
                  <a:schemeClr val="bg1"/>
                </a:solidFill>
              </a:rPr>
              <a:t>4-</a:t>
            </a:r>
            <a:r>
              <a:rPr lang="ar-EG" sz="2400" b="1" dirty="0">
                <a:solidFill>
                  <a:schemeClr val="bg1"/>
                </a:solidFill>
              </a:rPr>
              <a:t>الكتابة الالكترونية عبر البلوك تشين </a:t>
            </a:r>
            <a:endParaRPr lang="en-US" sz="2400" dirty="0">
              <a:solidFill>
                <a:schemeClr val="bg1"/>
              </a:solidFill>
            </a:endParaRPr>
          </a:p>
        </p:txBody>
      </p:sp>
    </p:spTree>
    <p:extLst>
      <p:ext uri="{BB962C8B-B14F-4D97-AF65-F5344CB8AC3E}">
        <p14:creationId xmlns:p14="http://schemas.microsoft.com/office/powerpoint/2010/main" val="1013128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6"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7"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8" name="Rectangle 7">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9"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 xmlns:a16="http://schemas.microsoft.com/office/drawing/2014/main" id="{3985EAE6-BFA6-766D-A032-077E4DCB399E}"/>
              </a:ext>
            </a:extLst>
          </p:cNvPr>
          <p:cNvSpPr/>
          <p:nvPr/>
        </p:nvSpPr>
        <p:spPr>
          <a:xfrm>
            <a:off x="661814" y="9178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09</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1" name="Diagram 10"/>
          <p:cNvGraphicFramePr/>
          <p:nvPr>
            <p:extLst>
              <p:ext uri="{D42A27DB-BD31-4B8C-83A1-F6EECF244321}">
                <p14:modId xmlns:p14="http://schemas.microsoft.com/office/powerpoint/2010/main" val="411111490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2"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3"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5" name="TextBox 14"/>
          <p:cNvSpPr txBox="1"/>
          <p:nvPr/>
        </p:nvSpPr>
        <p:spPr>
          <a:xfrm>
            <a:off x="2738334" y="1414509"/>
            <a:ext cx="9153391" cy="4401205"/>
          </a:xfrm>
          <a:prstGeom prst="rect">
            <a:avLst/>
          </a:prstGeom>
          <a:noFill/>
        </p:spPr>
        <p:txBody>
          <a:bodyPr wrap="square" rtlCol="0">
            <a:spAutoFit/>
          </a:bodyPr>
          <a:lstStyle/>
          <a:p>
            <a:pPr algn="justLow" rtl="1"/>
            <a:r>
              <a:rPr lang="ar-EG" sz="2000" b="1" dirty="0" smtClean="0"/>
              <a:t>بتطبيق الشروط الثلاثة سالفة الذكر الخاصة بتوافر الحجية في الإثبات للتوقيع؛ ارتباط التوقيع الالكتروني بالموقع ،و سيطرة الموقع على التوقيع  ، و كشف أي تعديل أو تغيير في بيانات التوقيع الالكتروني؛ نجد أنها تنطبق جميعها على تقنية البلوك تشين . </a:t>
            </a:r>
            <a:endParaRPr lang="ar-EG" sz="2000" dirty="0"/>
          </a:p>
          <a:p>
            <a:pPr algn="justLow" rtl="1"/>
            <a:r>
              <a:rPr lang="ar-EG" sz="2000" dirty="0" smtClean="0"/>
              <a:t>أن </a:t>
            </a:r>
            <a:r>
              <a:rPr lang="ar-EG" sz="2000" b="1" dirty="0"/>
              <a:t>شرط </a:t>
            </a:r>
            <a:r>
              <a:rPr lang="ar-EG" sz="2000" b="1" dirty="0" smtClean="0"/>
              <a:t>ارتباط التوقيع الالكتروني بالموقع </a:t>
            </a:r>
            <a:r>
              <a:rPr lang="ar-EG" sz="2000" dirty="0" smtClean="0"/>
              <a:t>قد </a:t>
            </a:r>
            <a:r>
              <a:rPr lang="ar-EG" sz="2000" dirty="0"/>
              <a:t>توفر وتحقق في تقنية البلوك تشين، </a:t>
            </a:r>
            <a:r>
              <a:rPr lang="ar-EG" sz="2000" dirty="0" smtClean="0"/>
              <a:t>حيث يتضح </a:t>
            </a:r>
            <a:r>
              <a:rPr lang="ar-EG" sz="2000" dirty="0"/>
              <a:t>أن كل مستخدم يمتلك محفظة إلكترونية يُجري </a:t>
            </a:r>
            <a:r>
              <a:rPr lang="ar-EG" sz="2000" dirty="0" smtClean="0"/>
              <a:t>بواسطتها المعاملات </a:t>
            </a:r>
            <a:r>
              <a:rPr lang="ar-EG" sz="2000" dirty="0"/>
              <a:t>والتصرفات القانونية، مثل البيع والشراء، ونحو ذلك، وبمجرد إنشاء هذه المحفظة تظهر له </a:t>
            </a:r>
            <a:r>
              <a:rPr lang="ar-EG" sz="2000" dirty="0" smtClean="0"/>
              <a:t>شفرة أو </a:t>
            </a:r>
            <a:r>
              <a:rPr lang="ar-EG" sz="2000" dirty="0"/>
              <a:t>كود سري مكون من أرقام ورموز غير مرتبة أو منتظمة وغير </a:t>
            </a:r>
            <a:r>
              <a:rPr lang="ar-EG" sz="2000" dirty="0" smtClean="0"/>
              <a:t>مفهوم وهي </a:t>
            </a:r>
            <a:r>
              <a:rPr lang="ar-EG" sz="2000" dirty="0"/>
              <a:t>التي يتكون منها </a:t>
            </a:r>
            <a:r>
              <a:rPr lang="ar-EG" sz="2000" dirty="0" smtClean="0"/>
              <a:t>المفتاحين الرئيسيين </a:t>
            </a:r>
            <a:r>
              <a:rPr lang="ar-EG" sz="2000" dirty="0"/>
              <a:t>في عملية التشفير غير المتناظر، أولهما: المفتاح العام الذي يتم استخدامه في عملية </a:t>
            </a:r>
            <a:r>
              <a:rPr lang="ar-EG" sz="2000" dirty="0" smtClean="0"/>
              <a:t>التشفير.</a:t>
            </a:r>
          </a:p>
          <a:p>
            <a:pPr algn="justLow" rtl="1"/>
            <a:r>
              <a:rPr lang="ar-EG" sz="2000" dirty="0" smtClean="0"/>
              <a:t> والمفتاح </a:t>
            </a:r>
            <a:r>
              <a:rPr lang="ar-EG" sz="2000" dirty="0"/>
              <a:t>العام معروف لدى جميع </a:t>
            </a:r>
            <a:r>
              <a:rPr lang="ar-EG" sz="2000" dirty="0" smtClean="0"/>
              <a:t>المتواجدين على </a:t>
            </a:r>
            <a:r>
              <a:rPr lang="ar-EG" sz="2000" dirty="0"/>
              <a:t>سلسلة الكتل، وهو يشبه عنوان البريد الإلكتروني الذي يقوم كل مشترك عن طريقه بإرسال </a:t>
            </a:r>
            <a:r>
              <a:rPr lang="ar-EG" sz="2000" dirty="0" smtClean="0"/>
              <a:t>واستقبال الرسائل </a:t>
            </a:r>
            <a:r>
              <a:rPr lang="ar-EG" sz="2000" dirty="0"/>
              <a:t>الإلكترونية، وهو بطبيعة الحال معروف لأي شخص يريد إجراء معاملة عبر هذه التقنية، ومعرفته </a:t>
            </a:r>
            <a:r>
              <a:rPr lang="ar-EG" sz="2000" dirty="0" smtClean="0"/>
              <a:t>من قبل </a:t>
            </a:r>
            <a:r>
              <a:rPr lang="ar-EG" sz="2000" dirty="0"/>
              <a:t>الآخرين لا تشكل أية خطورة، لأنه لا يمكن استخدامه إلا بواسطة المفتاح الخاص) </a:t>
            </a:r>
            <a:r>
              <a:rPr lang="ar-EG" sz="2000" dirty="0" smtClean="0"/>
              <a:t>.</a:t>
            </a:r>
          </a:p>
          <a:p>
            <a:pPr algn="justLow" rtl="1"/>
            <a:endParaRPr lang="ar-EG" sz="2000" dirty="0"/>
          </a:p>
          <a:p>
            <a:pPr algn="justLow" rtl="1"/>
            <a:endParaRPr lang="ar-EG" sz="2000" dirty="0"/>
          </a:p>
        </p:txBody>
      </p:sp>
      <p:pic>
        <p:nvPicPr>
          <p:cNvPr id="16" name="Picture 15"/>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78990" y="1323730"/>
            <a:ext cx="2200096" cy="4587046"/>
          </a:xfrm>
          <a:prstGeom prst="rect">
            <a:avLst/>
          </a:prstGeom>
        </p:spPr>
      </p:pic>
      <p:sp>
        <p:nvSpPr>
          <p:cNvPr id="17" name="TextBox 16">
            <a:extLst>
              <a:ext uri="{FF2B5EF4-FFF2-40B4-BE49-F238E27FC236}">
                <a16:creationId xmlns="" xmlns:a16="http://schemas.microsoft.com/office/drawing/2014/main" id="{904B7CA6-23A4-2E24-5FFC-ECEA38831F6A}"/>
              </a:ext>
            </a:extLst>
          </p:cNvPr>
          <p:cNvSpPr txBox="1"/>
          <p:nvPr/>
        </p:nvSpPr>
        <p:spPr>
          <a:xfrm>
            <a:off x="4082139" y="759558"/>
            <a:ext cx="4359207" cy="461665"/>
          </a:xfrm>
          <a:prstGeom prst="rect">
            <a:avLst/>
          </a:prstGeom>
          <a:noFill/>
        </p:spPr>
        <p:txBody>
          <a:bodyPr wrap="square" rtlCol="0">
            <a:spAutoFit/>
          </a:bodyPr>
          <a:lstStyle/>
          <a:p>
            <a:pPr lvl="0" rtl="1"/>
            <a:r>
              <a:rPr lang="ar-EG" sz="2400" b="1" dirty="0" smtClean="0">
                <a:solidFill>
                  <a:schemeClr val="bg1"/>
                </a:solidFill>
              </a:rPr>
              <a:t>5-التوقيع الالكتروني </a:t>
            </a:r>
            <a:r>
              <a:rPr lang="ar-EG" sz="2400" b="1" dirty="0">
                <a:solidFill>
                  <a:schemeClr val="bg1"/>
                </a:solidFill>
              </a:rPr>
              <a:t>عبر البلوك تشين </a:t>
            </a:r>
            <a:endParaRPr lang="en-US" sz="2400" dirty="0">
              <a:solidFill>
                <a:schemeClr val="bg1"/>
              </a:solidFill>
            </a:endParaRPr>
          </a:p>
        </p:txBody>
      </p:sp>
    </p:spTree>
    <p:extLst>
      <p:ext uri="{BB962C8B-B14F-4D97-AF65-F5344CB8AC3E}">
        <p14:creationId xmlns:p14="http://schemas.microsoft.com/office/powerpoint/2010/main" val="957929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477672" y="1313511"/>
            <a:ext cx="11573301"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477672" y="1303645"/>
            <a:ext cx="11573301"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495721"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09</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66012845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417884" y="1521497"/>
            <a:ext cx="7428371" cy="6766295"/>
          </a:xfrm>
          <a:prstGeom prst="rect">
            <a:avLst/>
          </a:prstGeom>
          <a:noFill/>
        </p:spPr>
        <p:txBody>
          <a:bodyPr wrap="square" rtlCol="0">
            <a:spAutoFit/>
          </a:bodyPr>
          <a:lstStyle/>
          <a:p>
            <a:pPr algn="justLow" rtl="1"/>
            <a:r>
              <a:rPr lang="ar-EG" sz="2000" dirty="0"/>
              <a:t> أما الثاني: فهو </a:t>
            </a:r>
            <a:r>
              <a:rPr lang="ar-EG" sz="2000" b="1" dirty="0"/>
              <a:t>المفتاح الخاص</a:t>
            </a:r>
            <a:r>
              <a:rPr lang="ar-EG" sz="2000" dirty="0"/>
              <a:t>، وهو الذي يُستخدم بواسطة المستخدم في فك تشفير الرسائل المشفرة </a:t>
            </a:r>
            <a:r>
              <a:rPr lang="ar-EG" sz="2000" dirty="0" smtClean="0"/>
              <a:t>الواردة إليه</a:t>
            </a:r>
            <a:r>
              <a:rPr lang="ar-EG" sz="2000" dirty="0"/>
              <a:t>، وهو مفتاح سري مكون من مجموعة من الرموز المشفرة، ولا يعرفه أحدٌ غيره .  وهذا المفتاح الخاص هو بمثابة التوقيع الرقمي الذي لا تُجرى التصرفات والمعاملات إلا </a:t>
            </a:r>
            <a:r>
              <a:rPr lang="ar-EG" sz="2000" dirty="0" smtClean="0"/>
              <a:t>بواسطته ، </a:t>
            </a:r>
            <a:r>
              <a:rPr lang="ar-EG" sz="2000" dirty="0"/>
              <a:t>لأن رصيد المستخدم من عملة البيتكوين الموجود في محفظته الإلكترونية، لا يمكن تحويله من محفظته هذه إلى محفظة إلكترونية أخرى خاصة بمن تجرى معه المعاملات، سواء كانت بيع أو شراء، إلا بإدخال الكودي السري. وعلى هذا فإن المفتاح الخاص يأتي مرادفًا للتوقيع الإلكتروني، لأن التعاملات الإلكترونية، مهما </a:t>
            </a:r>
            <a:r>
              <a:rPr lang="ar-EG" sz="2000" dirty="0" smtClean="0"/>
              <a:t>تعددت أشكالها </a:t>
            </a:r>
            <a:r>
              <a:rPr lang="ar-EG" sz="2000" dirty="0"/>
              <a:t>وأنواعها، لا تتم إلا بهما.</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pic>
        <p:nvPicPr>
          <p:cNvPr id="18" name="Picture 17"/>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67048" y="1544572"/>
            <a:ext cx="3561460" cy="4275426"/>
          </a:xfrm>
          <a:prstGeom prst="rect">
            <a:avLst/>
          </a:prstGeom>
        </p:spPr>
      </p:pic>
    </p:spTree>
    <p:extLst>
      <p:ext uri="{BB962C8B-B14F-4D97-AF65-F5344CB8AC3E}">
        <p14:creationId xmlns:p14="http://schemas.microsoft.com/office/powerpoint/2010/main" val="2805621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779973" y="1834291"/>
            <a:ext cx="7385698" cy="12341840"/>
          </a:xfrm>
          <a:prstGeom prst="rect">
            <a:avLst/>
          </a:prstGeom>
          <a:noFill/>
        </p:spPr>
        <p:txBody>
          <a:bodyPr wrap="square" rtlCol="0">
            <a:spAutoFit/>
          </a:bodyPr>
          <a:lstStyle/>
          <a:p>
            <a:pPr algn="justLow" rtl="1"/>
            <a:r>
              <a:rPr lang="ar-EG" sz="2000" dirty="0" smtClean="0"/>
              <a:t>وبالنظر </a:t>
            </a:r>
            <a:r>
              <a:rPr lang="ar-EG" sz="2000" dirty="0"/>
              <a:t>في مدى انطباق </a:t>
            </a:r>
            <a:r>
              <a:rPr lang="ar-EG" sz="2000" b="1" dirty="0"/>
              <a:t>شرط </a:t>
            </a:r>
            <a:r>
              <a:rPr lang="ar-EG" sz="2000" b="1" dirty="0" smtClean="0"/>
              <a:t>سيطرة الموقع على التوقيع </a:t>
            </a:r>
            <a:r>
              <a:rPr lang="ar-EG" sz="2000" dirty="0" smtClean="0"/>
              <a:t>على </a:t>
            </a:r>
            <a:r>
              <a:rPr lang="ar-EG" sz="2000" dirty="0"/>
              <a:t>تقنية البلوك تشين، سيتضح أن هذا الشرط متحقق ومتوفر هو الآخر، </a:t>
            </a:r>
            <a:r>
              <a:rPr lang="ar-EG" sz="2000" dirty="0"/>
              <a:t>لأنه بعد إنشاء الكتلة المتضمنة على بيانات </a:t>
            </a:r>
            <a:r>
              <a:rPr lang="ar-EG" sz="2000" dirty="0" smtClean="0"/>
              <a:t>المستخدم، فإنها </a:t>
            </a:r>
            <a:r>
              <a:rPr lang="ar-EG" sz="2000" dirty="0"/>
              <a:t>تضاف إلى سلسلة الكتل، بعد أن يتم التحقق منها والتأكد من </a:t>
            </a:r>
            <a:r>
              <a:rPr lang="ar-EG" sz="2000" dirty="0" smtClean="0"/>
              <a:t>صحتها، وفي </a:t>
            </a:r>
            <a:r>
              <a:rPr lang="ar-EG" sz="2000" dirty="0"/>
              <a:t>مثل هذه الحال لا </a:t>
            </a:r>
            <a:r>
              <a:rPr lang="ar-EG" sz="2000" dirty="0" smtClean="0"/>
              <a:t>يمكن تعديلها </a:t>
            </a:r>
            <a:r>
              <a:rPr lang="ar-EG" sz="2000" dirty="0"/>
              <a:t>أو إحداث أي تغيير فيها، لأن هذه العملية تتم بواسطة التشفير عبر آلية الهاش أو دالة التجزئة </a:t>
            </a:r>
            <a:r>
              <a:rPr lang="ar-EG" sz="2000" dirty="0" smtClean="0"/>
              <a:t>التي تلتقم </a:t>
            </a:r>
            <a:r>
              <a:rPr lang="ar-EG" sz="2000" dirty="0"/>
              <a:t>البيانات وتحولها داخل الكتلة إلى رموز وأرقام بطريقة يصعب معها تعديلها أو تغييرها أو التلاعب بها</a:t>
            </a:r>
            <a:r>
              <a:rPr lang="ar-EG" sz="2000" dirty="0" smtClean="0"/>
              <a:t>).</a:t>
            </a:r>
            <a:endParaRPr lang="ar-EG" sz="2000" dirty="0"/>
          </a:p>
          <a:p>
            <a:pPr algn="justLow" rtl="1"/>
            <a:r>
              <a:rPr lang="ar-EG" sz="2000" dirty="0"/>
              <a:t>ويتم التعامل مع الهاش على أنه يماثل بصمة الأصبع، فهو بصمة مميزة للبيانات المسجلة، مثلها مثل </a:t>
            </a:r>
            <a:r>
              <a:rPr lang="ar-EG" sz="2000" dirty="0" smtClean="0"/>
              <a:t>بصمة الأصابع </a:t>
            </a:r>
            <a:r>
              <a:rPr lang="ar-EG" sz="2000" dirty="0"/>
              <a:t>أو بصمة الوجه بالنسبة للإنسان</a:t>
            </a:r>
            <a:r>
              <a:rPr lang="ar-EG" sz="2000" dirty="0" smtClean="0"/>
              <a:t>.</a:t>
            </a:r>
          </a:p>
          <a:p>
            <a:pPr algn="justLow" rtl="1"/>
            <a:r>
              <a:rPr lang="ar-EG" sz="2000" dirty="0" smtClean="0"/>
              <a:t>وبتطبيق </a:t>
            </a:r>
            <a:r>
              <a:rPr lang="ar-EG" sz="2000" b="1" dirty="0"/>
              <a:t>شرط عدم القابلية لإجراء أي تعديلات </a:t>
            </a:r>
            <a:r>
              <a:rPr lang="ar-EG" sz="2000" dirty="0"/>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p>
          <a:p>
            <a:pPr algn="justLow" rtl="1"/>
            <a:endParaRPr lang="ar-EG" sz="2000" dirty="0"/>
          </a:p>
          <a:p>
            <a:pPr algn="justLow" rtl="1"/>
            <a:endParaRPr lang="ar-EG" sz="2000" dirty="0"/>
          </a:p>
          <a:p>
            <a:pPr algn="justLow" rtl="1"/>
            <a:endParaRPr lang="ar-EG" sz="2000" dirty="0"/>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r>
              <a:rPr lang="ar-EG" sz="2000" b="1" u="sng" dirty="0" smtClean="0">
                <a:solidFill>
                  <a:srgbClr val="C00000"/>
                </a:solidFill>
              </a:rPr>
              <a:t>-تعريف الحوكمة الالكترونية : </a:t>
            </a:r>
          </a:p>
          <a:p>
            <a:pPr algn="justLow" rtl="1"/>
            <a:r>
              <a:rPr lang="ar-EG" sz="2000" b="1" dirty="0" smtClean="0"/>
              <a:t>يرجع الفضل في حماية الخصوصية على الصعيد الدولي لجهود المنظمات الدولية و الإقليمية التي كان لها الأثر البين في صياغة النظام القانوني لخصوصية البيانات الشخصية . </a:t>
            </a:r>
          </a:p>
          <a:p>
            <a:pPr algn="justLow" rtl="1"/>
            <a:r>
              <a:rPr lang="ar-EG" sz="2000" dirty="0" smtClean="0"/>
              <a:t>ونجد </a:t>
            </a:r>
            <a:r>
              <a:rPr lang="ar-EG" sz="2000" dirty="0"/>
              <a:t>أهم جهود المنظمات الدولية والاقليمية فى مجال حماية لخصوصية البيانات الشخصية، واضحة فيما يلى:-</a:t>
            </a:r>
          </a:p>
          <a:p>
            <a:pPr marL="457200" indent="-457200" algn="justLow" rtl="1">
              <a:buAutoNum type="arabic1Minus"/>
            </a:pPr>
            <a:r>
              <a:rPr lang="ar-EG" sz="2000" b="1" dirty="0" smtClean="0"/>
              <a:t>الإعلان </a:t>
            </a:r>
            <a:r>
              <a:rPr lang="ar-EG" sz="2000" b="1" dirty="0"/>
              <a:t>العالمى لحقوق الإنسان الصادر عام 1948</a:t>
            </a:r>
            <a:r>
              <a:rPr lang="ar-EG" sz="2000" dirty="0"/>
              <a:t> : حيث يرسخ الحق فى الخصوصية، بشكل واضح فى المادة 12 منه التى تنص على أن: "لا يجوز تعريض أي </a:t>
            </a:r>
            <a:r>
              <a:rPr lang="ar-EG" sz="2000" dirty="0" smtClean="0"/>
              <a:t>شخص للتدخل </a:t>
            </a:r>
            <a:r>
              <a:rPr lang="ar-EG" sz="2000" dirty="0"/>
              <a:t>التعسفي في خصوصياته أو في شئونه الأسرية أو المنزلية أو في مراساته، ولا حتى إثارة </a:t>
            </a:r>
            <a:r>
              <a:rPr lang="ar-EG" sz="2000" dirty="0" smtClean="0"/>
              <a:t>حملات تستهدف </a:t>
            </a:r>
            <a:r>
              <a:rPr lang="ar-EG" sz="2000" dirty="0"/>
              <a:t>شرفه وسمعته. ويمتلك كل إنسان الحق في </a:t>
            </a:r>
            <a:r>
              <a:rPr lang="ar-EG" sz="2000" dirty="0" smtClean="0"/>
              <a:t>الحصول على </a:t>
            </a:r>
            <a:r>
              <a:rPr lang="ar-EG" sz="2000" dirty="0"/>
              <a:t>حماية القانون ضد مثل هذا التدخل أو تلك الهجمات</a:t>
            </a:r>
            <a:r>
              <a:rPr lang="ar-EG" sz="2000" dirty="0" smtClean="0"/>
              <a:t>.</a:t>
            </a:r>
          </a:p>
          <a:p>
            <a:pPr marL="457200" indent="-457200" algn="justLow" rtl="1">
              <a:buFontTx/>
              <a:buAutoNum type="arabic1Minus"/>
            </a:pPr>
            <a:r>
              <a:rPr lang="ar-EG" sz="2000" dirty="0"/>
              <a:t>ثم تبعه </a:t>
            </a:r>
            <a:r>
              <a:rPr lang="ar-EG" sz="2000" b="1" dirty="0"/>
              <a:t>العهدان الدوليان الخاصان بحقوق الإنسان في العام 1966</a:t>
            </a:r>
            <a:r>
              <a:rPr lang="ar-EG" sz="2000" dirty="0"/>
              <a:t> وغيرها من المعاهدات والمواثيق الإقليمية والدولية. وتنص </a:t>
            </a:r>
            <a:r>
              <a:rPr lang="ar-EG" sz="2000" b="1" dirty="0"/>
              <a:t>المادة 17 من العهد الدولي الخاص بالحقوق </a:t>
            </a:r>
            <a:r>
              <a:rPr lang="ar-EG" sz="2000" b="1" dirty="0" smtClean="0"/>
              <a:t>المدنية والسياسية </a:t>
            </a:r>
            <a:r>
              <a:rPr lang="ar-EG" sz="2000" dirty="0"/>
              <a:t>على أنه لا يجوز تعريض أي شخص، على نحو تعسفي أو غير قانوني،لتدخل في خصوصياته أو شؤون أسرته أو بيته أو مراسلاته، ولا لأي حملات غيرقانونية تمس شرفه أو سمعته. وأنه من حق كل شخص أن يحميه القانون من مثل هذاالتدخل أو المساس.</a:t>
            </a:r>
          </a:p>
          <a:p>
            <a:pPr algn="r" rtl="1"/>
            <a:endParaRPr lang="en-US" i="1" dirty="0"/>
          </a:p>
          <a:p>
            <a:pPr algn="r"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09</a:t>
            </a:r>
            <a:endParaRPr lang="en-US" sz="1400" b="1" dirty="0">
              <a:ea typeface="Roboto Light" panose="02000000000000000000" pitchFamily="2" charset="0"/>
            </a:endParaRPr>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914938" y="2067727"/>
            <a:ext cx="3708400" cy="3875376"/>
          </a:xfrm>
          <a:prstGeom prst="rect">
            <a:avLst/>
          </a:prstGeom>
        </p:spPr>
      </p:pic>
    </p:spTree>
    <p:extLst>
      <p:ext uri="{BB962C8B-B14F-4D97-AF65-F5344CB8AC3E}">
        <p14:creationId xmlns:p14="http://schemas.microsoft.com/office/powerpoint/2010/main" val="2272849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183044133"/>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779973" y="1834291"/>
            <a:ext cx="7385698" cy="5878532"/>
          </a:xfrm>
          <a:prstGeom prst="rect">
            <a:avLst/>
          </a:prstGeom>
          <a:noFill/>
        </p:spPr>
        <p:txBody>
          <a:bodyPr wrap="square" rtlCol="0">
            <a:spAutoFit/>
          </a:bodyPr>
          <a:lstStyle/>
          <a:p>
            <a:pPr algn="justLow" rtl="1"/>
            <a:r>
              <a:rPr lang="ar-EG" sz="2000" dirty="0" smtClean="0"/>
              <a:t>وبتطبيق </a:t>
            </a:r>
            <a:r>
              <a:rPr lang="ar-EG" sz="2000" b="1" dirty="0"/>
              <a:t>شرط عدم القابلية لإجراء أي تعديلات </a:t>
            </a:r>
            <a:r>
              <a:rPr lang="ar-EG" sz="2000" dirty="0"/>
              <a:t>على تقنية البلوك تشين سنجد أن هذه التقنية تتصف – كما وصفها البعض – بأنها لا مركزية توزيعية، بمعنى أنها لا تعتمد على جهة مركزية في حفظ البيانات والتدقيق عليها ومعالجتها ونقلها، ومن أهم مميزاتها أنها تتمتع بدرجة عالية من الأمان بسبب توزيع المخاطر، إذ يتعذر فقد هذه البيانات أو التعديل عليها واختراقها أيضًا. </a:t>
            </a:r>
          </a:p>
          <a:p>
            <a:pPr algn="justLow" rtl="1"/>
            <a:endParaRPr lang="ar-EG" sz="2000" dirty="0"/>
          </a:p>
          <a:p>
            <a:pPr algn="justLow" rtl="1"/>
            <a:r>
              <a:rPr lang="ar-EG" sz="2000" b="1" dirty="0"/>
              <a:t>من كل ما تقدم يتبين عدم وجود ما يمنع من اعتبار تقنية البلوك تشين من بين وسائل الإثبات </a:t>
            </a:r>
            <a:r>
              <a:rPr lang="ar-EG" sz="2000" b="1" dirty="0" smtClean="0"/>
              <a:t>الحديثة التي </a:t>
            </a:r>
            <a:r>
              <a:rPr lang="ar-EG" sz="2000" b="1" dirty="0"/>
              <a:t>أوجدها التطور المعلوماتي والتكنولوجي ووسائل الاتصال والرقمنة، بحيث يمكن اعتبارها وسيلة من </a:t>
            </a:r>
            <a:r>
              <a:rPr lang="ar-EG" sz="2000" b="1" dirty="0" smtClean="0"/>
              <a:t>وسائل الكتابة </a:t>
            </a:r>
            <a:r>
              <a:rPr lang="ar-EG" sz="2000" b="1" dirty="0"/>
              <a:t>الإلكترونية، وأحد أشكال التوقيع الإلكتروني، استنادًا إلى استيفائها للشروط المنصوص عليها لتمتع </a:t>
            </a:r>
            <a:r>
              <a:rPr lang="ar-EG" sz="2000" b="1" dirty="0" smtClean="0"/>
              <a:t>الكتابة الإلكترونية </a:t>
            </a:r>
            <a:r>
              <a:rPr lang="ar-EG" sz="2000" b="1" dirty="0"/>
              <a:t>والتوقيع الإلكتروني بحجية في الإثبات.</a:t>
            </a:r>
          </a:p>
          <a:p>
            <a:pPr algn="justLow" rtl="1"/>
            <a:endParaRPr lang="ar-EG" sz="2000" dirty="0"/>
          </a:p>
          <a:p>
            <a:pPr algn="justLow" rtl="1"/>
            <a:endParaRPr lang="ar-EG" sz="2000" dirty="0"/>
          </a:p>
          <a:p>
            <a:pPr algn="justLow" rtl="1"/>
            <a:endParaRPr lang="ar-EG" sz="2000" dirty="0"/>
          </a:p>
          <a:p>
            <a:pPr algn="justLow" rtl="1"/>
            <a:endParaRPr lang="ar-EG" sz="2000" b="1" u="sng" dirty="0">
              <a:solidFill>
                <a:srgbClr val="C00000"/>
              </a:solidFill>
            </a:endParaRPr>
          </a:p>
          <a:p>
            <a:pPr algn="justLow" rtl="1"/>
            <a:endParaRPr lang="ar-EG" sz="2000" b="1" u="sng" dirty="0" smtClean="0">
              <a:solidFill>
                <a:srgbClr val="C00000"/>
              </a:solidFill>
            </a:endParaRPr>
          </a:p>
          <a:p>
            <a:pPr algn="justLow" rtl="1"/>
            <a:endParaRPr lang="ar-EG" sz="2000" b="1" u="sng" dirty="0">
              <a:solidFill>
                <a:srgbClr val="C00000"/>
              </a:solidFill>
            </a:endParaRPr>
          </a:p>
          <a:p>
            <a:pPr algn="r" rtl="1"/>
            <a:endParaRPr lang="en-US" i="1" dirty="0"/>
          </a:p>
          <a:p>
            <a:pPr algn="r" rtl="1"/>
            <a:endParaRPr lang="ar-EG"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09</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914938" y="2067727"/>
            <a:ext cx="3708400" cy="3875376"/>
          </a:xfrm>
          <a:prstGeom prst="rect">
            <a:avLst/>
          </a:prstGeom>
        </p:spPr>
      </p:pic>
    </p:spTree>
    <p:extLst>
      <p:ext uri="{BB962C8B-B14F-4D97-AF65-F5344CB8AC3E}">
        <p14:creationId xmlns:p14="http://schemas.microsoft.com/office/powerpoint/2010/main" val="20297848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624831" y="1303645"/>
            <a:ext cx="11426142"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626017" y="1521497"/>
            <a:ext cx="8177253" cy="4401205"/>
          </a:xfrm>
          <a:prstGeom prst="rect">
            <a:avLst/>
          </a:prstGeom>
          <a:noFill/>
        </p:spPr>
        <p:txBody>
          <a:bodyPr wrap="square" rtlCol="0">
            <a:spAutoFit/>
          </a:bodyPr>
          <a:lstStyle/>
          <a:p>
            <a:pPr algn="justLow" rtl="1"/>
            <a:endParaRPr lang="ar-EG" sz="2000" dirty="0" smtClean="0"/>
          </a:p>
          <a:p>
            <a:pPr algn="justLow" rtl="1"/>
            <a:r>
              <a:rPr lang="ar-EG" sz="2000" dirty="0"/>
              <a:t>بعض القوانين بدأت بالفعل النص على </a:t>
            </a:r>
            <a:r>
              <a:rPr lang="ar-EG" sz="2000" dirty="0" smtClean="0"/>
              <a:t>تقنية </a:t>
            </a:r>
            <a:r>
              <a:rPr lang="ar-EG" sz="2000" b="1" dirty="0" smtClean="0"/>
              <a:t>البلوك</a:t>
            </a:r>
            <a:r>
              <a:rPr lang="ar-EG" sz="2000" dirty="0" smtClean="0"/>
              <a:t> </a:t>
            </a:r>
            <a:r>
              <a:rPr lang="ar-EG" sz="2000" b="1" dirty="0" smtClean="0"/>
              <a:t>تشين</a:t>
            </a:r>
            <a:r>
              <a:rPr lang="ar-EG" sz="2000" dirty="0" smtClean="0"/>
              <a:t> بوصفها </a:t>
            </a:r>
            <a:r>
              <a:rPr lang="ar-EG" sz="2000" dirty="0"/>
              <a:t>وسيلة إثبات تحوز حجية قانونية كاملة، كغيرها من وسائل الإثبات الأخرى، ومن ذلك القانون الأمريكي والقانون الفرنسي</a:t>
            </a:r>
            <a:r>
              <a:rPr lang="ar-EG" sz="2000" dirty="0" smtClean="0"/>
              <a:t>.</a:t>
            </a:r>
            <a:endParaRPr lang="ar-EG" sz="2000" dirty="0"/>
          </a:p>
          <a:p>
            <a:pPr algn="justLow" rtl="1"/>
            <a:r>
              <a:rPr lang="ar-EG" sz="2000" dirty="0" smtClean="0"/>
              <a:t>وصدر </a:t>
            </a:r>
            <a:r>
              <a:rPr lang="ar-EG" sz="2000" dirty="0"/>
              <a:t>عن </a:t>
            </a:r>
            <a:r>
              <a:rPr lang="ar-EG" sz="2000" b="1" dirty="0"/>
              <a:t>ولاية </a:t>
            </a:r>
            <a:r>
              <a:rPr lang="en-US" sz="2000" b="1" dirty="0"/>
              <a:t>Arizona </a:t>
            </a:r>
            <a:r>
              <a:rPr lang="ar-EG" sz="2000" b="1" dirty="0"/>
              <a:t>قانون </a:t>
            </a:r>
            <a:r>
              <a:rPr lang="en-US" sz="2000" b="1" dirty="0"/>
              <a:t>Title 44. Trade and Commerce </a:t>
            </a:r>
            <a:r>
              <a:rPr lang="ar-EG" sz="2000" dirty="0"/>
              <a:t>ووفقًا لأخر تحديث لهذا القانون </a:t>
            </a:r>
            <a:r>
              <a:rPr lang="ar-EG" sz="2000" dirty="0" smtClean="0"/>
              <a:t>في 8 </a:t>
            </a:r>
            <a:r>
              <a:rPr lang="ar-EG" sz="2000" dirty="0"/>
              <a:t>مارس 2022 م، فلقد تضمنت المادة الخامسة النص على أن التوقيع الإلكتروني المؤمن عن طريق تقنية </a:t>
            </a:r>
            <a:r>
              <a:rPr lang="ar-EG" sz="2000" dirty="0" smtClean="0"/>
              <a:t>البلوك تشين </a:t>
            </a:r>
            <a:r>
              <a:rPr lang="ar-EG" sz="2000" dirty="0"/>
              <a:t>يماثل ويطابق التوقيع الذي يتم في شكل إلكتروني، والأمر ذاته بالنسبة للعقود المؤمنة بواسطة </a:t>
            </a:r>
            <a:r>
              <a:rPr lang="ar-EG" sz="2000" dirty="0" smtClean="0"/>
              <a:t>هذه التقنية </a:t>
            </a:r>
            <a:r>
              <a:rPr lang="ar-EG" sz="2000" dirty="0"/>
              <a:t>فهي تماثل غيرها من العقود الأخرى التي تبرم بوسائل إلكترونية. وأوضحت المادة المذكورة أن </a:t>
            </a:r>
            <a:r>
              <a:rPr lang="ar-EG" sz="2000" dirty="0" smtClean="0"/>
              <a:t>العقود المبرمة </a:t>
            </a:r>
            <a:r>
              <a:rPr lang="ar-EG" sz="2000" dirty="0"/>
              <a:t>بواسطة هذه التقنية لا تفقد صحتها أو قابليتها للتنفيذ ولا يجوز إنكار الآثار القانونية المترتبة </a:t>
            </a:r>
            <a:r>
              <a:rPr lang="ar-EG" sz="2000" dirty="0" smtClean="0"/>
              <a:t>عليها. </a:t>
            </a:r>
            <a:endParaRPr lang="ar-EG" sz="2000" dirty="0"/>
          </a:p>
          <a:p>
            <a:pPr algn="justLow" rtl="1"/>
            <a:r>
              <a:rPr lang="ar-EG" sz="2000" dirty="0"/>
              <a:t>أما </a:t>
            </a:r>
            <a:r>
              <a:rPr lang="ar-EG" sz="2000" b="1" dirty="0"/>
              <a:t>المشرع الفرنسي </a:t>
            </a:r>
            <a:r>
              <a:rPr lang="ar-EG" sz="2000" dirty="0"/>
              <a:t>فلقد تبنى مبدئيًا تقنية البلوك تشين في القانون النقدي والمالي، بموجب المرسوم</a:t>
            </a:r>
          </a:p>
          <a:p>
            <a:pPr algn="justLow" rtl="1"/>
            <a:r>
              <a:rPr lang="ar-EG" sz="2000" dirty="0"/>
              <a:t>رقم ) 520 - 2016 ( بتاريخ 28 أبريل 2016 م، والمعدل بموجب المرسوم رقم ) 1674 / 2017 ( بتاريخ 8 </a:t>
            </a:r>
            <a:r>
              <a:rPr lang="ar-EG" sz="2000" dirty="0" smtClean="0"/>
              <a:t>ديسمبر</a:t>
            </a:r>
            <a:r>
              <a:rPr lang="ar-EG" sz="2000" dirty="0"/>
              <a:t>2017 م) إذ اعترف هذا القانون بإمكانية تسجيل الأوراق المالية، أو السندات عن طريق نظام إلكتروني </a:t>
            </a:r>
            <a:r>
              <a:rPr lang="ar-EG" sz="2000" dirty="0" smtClean="0"/>
              <a:t>مشترك يسمح </a:t>
            </a:r>
            <a:r>
              <a:rPr lang="ar-EG" sz="2000" dirty="0"/>
              <a:t>بتوثيق هذه المعاملات، ويعتبر بمثابة إدخال </a:t>
            </a:r>
            <a:r>
              <a:rPr lang="ar-EG" sz="2000" dirty="0" smtClean="0"/>
              <a:t>دفتر</a:t>
            </a:r>
            <a:r>
              <a:rPr lang="ar-EG" sz="2000" dirty="0"/>
              <a:t> </a:t>
            </a:r>
            <a:r>
              <a:rPr lang="ar-EG" sz="2000" dirty="0" smtClean="0"/>
              <a:t>. </a:t>
            </a:r>
            <a:endParaRPr lang="ar-EG" sz="2000" dirty="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57347" y="1531957"/>
            <a:ext cx="2606940" cy="4478927"/>
          </a:xfrm>
          <a:prstGeom prst="rect">
            <a:avLst/>
          </a:prstGeom>
        </p:spPr>
      </p:pic>
      <p:sp>
        <p:nvSpPr>
          <p:cNvPr id="18" name="TextBox 17">
            <a:extLst>
              <a:ext uri="{FF2B5EF4-FFF2-40B4-BE49-F238E27FC236}">
                <a16:creationId xmlns="" xmlns:a16="http://schemas.microsoft.com/office/drawing/2014/main" id="{904B7CA6-23A4-2E24-5FFC-ECEA38831F6A}"/>
              </a:ext>
            </a:extLst>
          </p:cNvPr>
          <p:cNvSpPr txBox="1"/>
          <p:nvPr/>
        </p:nvSpPr>
        <p:spPr>
          <a:xfrm>
            <a:off x="4082139" y="759558"/>
            <a:ext cx="4359207" cy="461665"/>
          </a:xfrm>
          <a:prstGeom prst="rect">
            <a:avLst/>
          </a:prstGeom>
          <a:noFill/>
        </p:spPr>
        <p:txBody>
          <a:bodyPr wrap="square" rtlCol="0">
            <a:spAutoFit/>
          </a:bodyPr>
          <a:lstStyle/>
          <a:p>
            <a:pPr lvl="0" algn="ctr" rtl="1"/>
            <a:r>
              <a:rPr lang="ar-EG" sz="2400" b="1" dirty="0" smtClean="0">
                <a:solidFill>
                  <a:schemeClr val="bg1"/>
                </a:solidFill>
              </a:rPr>
              <a:t>6-الموقف التشريعي المقارن</a:t>
            </a:r>
            <a:endParaRPr lang="en-US" sz="2400" dirty="0">
              <a:solidFill>
                <a:schemeClr val="bg1"/>
              </a:solidFill>
            </a:endParaRPr>
          </a:p>
        </p:txBody>
      </p:sp>
    </p:spTree>
    <p:extLst>
      <p:ext uri="{BB962C8B-B14F-4D97-AF65-F5344CB8AC3E}">
        <p14:creationId xmlns:p14="http://schemas.microsoft.com/office/powerpoint/2010/main" val="29900578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7" name="Rectangle 6">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8" name="Rectangle: Rounded Corners 24">
            <a:extLst>
              <a:ext uri="{FF2B5EF4-FFF2-40B4-BE49-F238E27FC236}">
                <a16:creationId xmlns="" xmlns:a16="http://schemas.microsoft.com/office/drawing/2014/main" id="{2BC869EB-5623-4AA1-9123-4AF9DF916049}"/>
              </a:ext>
            </a:extLst>
          </p:cNvPr>
          <p:cNvSpPr/>
          <p:nvPr/>
        </p:nvSpPr>
        <p:spPr>
          <a:xfrm>
            <a:off x="624831" y="1303645"/>
            <a:ext cx="11426142"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 xmlns:a16="http://schemas.microsoft.com/office/drawing/2014/main" id="{3985EAE6-BFA6-766D-A032-077E4DCB399E}"/>
              </a:ext>
            </a:extLst>
          </p:cNvPr>
          <p:cNvSpPr/>
          <p:nvPr/>
        </p:nvSpPr>
        <p:spPr>
          <a:xfrm>
            <a:off x="796695" y="2866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graphicFrame>
        <p:nvGraphicFramePr>
          <p:cNvPr id="10" name="Diagram 9"/>
          <p:cNvGraphicFramePr/>
          <p:nvPr>
            <p:extLst>
              <p:ext uri="{D42A27DB-BD31-4B8C-83A1-F6EECF244321}">
                <p14:modId xmlns:p14="http://schemas.microsoft.com/office/powerpoint/2010/main" val="164522676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1"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2"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3"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4" name="TextBox 13"/>
          <p:cNvSpPr txBox="1"/>
          <p:nvPr/>
        </p:nvSpPr>
        <p:spPr>
          <a:xfrm>
            <a:off x="3626017" y="1521497"/>
            <a:ext cx="8177253" cy="4401205"/>
          </a:xfrm>
          <a:prstGeom prst="rect">
            <a:avLst/>
          </a:prstGeom>
          <a:noFill/>
        </p:spPr>
        <p:txBody>
          <a:bodyPr wrap="square" rtlCol="0">
            <a:spAutoFit/>
          </a:bodyPr>
          <a:lstStyle/>
          <a:p>
            <a:pPr algn="justLow" rtl="1"/>
            <a:endParaRPr lang="ar-EG" sz="2000" dirty="0"/>
          </a:p>
          <a:p>
            <a:pPr algn="justLow" rtl="1"/>
            <a:r>
              <a:rPr lang="ar-EG" sz="2000" dirty="0"/>
              <a:t>وفي الاتجاه ذاته أصدرت </a:t>
            </a:r>
            <a:r>
              <a:rPr lang="ar-EG" sz="2000" b="1" dirty="0"/>
              <a:t>المحكمة العليا في الصين </a:t>
            </a:r>
            <a:r>
              <a:rPr lang="ar-EG" sz="2000" dirty="0"/>
              <a:t>قواعد جديدة أوضحت بمقتضاها الكثير من </a:t>
            </a:r>
            <a:r>
              <a:rPr lang="ar-EG" sz="2000" dirty="0" smtClean="0"/>
              <a:t>القضايا المرتبطة </a:t>
            </a:r>
            <a:r>
              <a:rPr lang="ar-EG" sz="2000" dirty="0"/>
              <a:t>بكيفية مراجعة المنازعات القانونية في محاكم الإنترنت، واعترفت بمشروعية تقنية البلوك تشين </a:t>
            </a:r>
            <a:r>
              <a:rPr lang="ar-EG" sz="2000" dirty="0" smtClean="0"/>
              <a:t>بوصفها وسيلة </a:t>
            </a:r>
            <a:r>
              <a:rPr lang="ar-EG" sz="2000" dirty="0"/>
              <a:t>لتخزين الأدلة الرقمية وتوثيقها. وجاء في اللائحة التي قررتها المحكمة المذكورة النص على ما </a:t>
            </a:r>
            <a:r>
              <a:rPr lang="ar-EG" sz="2000" dirty="0" smtClean="0"/>
              <a:t>يلي</a:t>
            </a:r>
            <a:r>
              <a:rPr lang="ar-EG" sz="2000" dirty="0"/>
              <a:t>:</a:t>
            </a:r>
            <a:endParaRPr lang="ar-EG" sz="2000" dirty="0"/>
          </a:p>
          <a:p>
            <a:pPr algn="justLow" rtl="1"/>
            <a:r>
              <a:rPr lang="ar-EG" sz="2000" dirty="0" smtClean="0"/>
              <a:t>«</a:t>
            </a:r>
            <a:r>
              <a:rPr lang="ar-EG" sz="2000" dirty="0"/>
              <a:t>تعترف محاكم الإنترنت بالبيانات الرقمية المقدمة كدليل إثبات، إذا قامت الأطراف المعنية بجمع وتخزين </a:t>
            </a:r>
            <a:r>
              <a:rPr lang="ar-EG" sz="2000" dirty="0" smtClean="0"/>
              <a:t>هذه البيانات </a:t>
            </a:r>
            <a:r>
              <a:rPr lang="ar-EG" sz="2000" dirty="0"/>
              <a:t>عبر البلوك تشين مع التوقيعات الرقمية والطوابع الزمنية الموثوقة... </a:t>
            </a:r>
            <a:r>
              <a:rPr lang="ar-EG" sz="2000" dirty="0"/>
              <a:t> </a:t>
            </a:r>
            <a:r>
              <a:rPr lang="ar-EG" sz="2000" dirty="0" smtClean="0"/>
              <a:t>.</a:t>
            </a:r>
          </a:p>
          <a:p>
            <a:pPr algn="justLow" rtl="1"/>
            <a:endParaRPr lang="ar-EG" sz="2000" dirty="0"/>
          </a:p>
          <a:p>
            <a:pPr algn="justLow" rtl="1"/>
            <a:r>
              <a:rPr lang="ar-EG" sz="2000" b="1" dirty="0"/>
              <a:t>وبناءً على كل ما سبق </a:t>
            </a:r>
            <a:r>
              <a:rPr lang="ar-EG" sz="2000" dirty="0"/>
              <a:t>فلا يوجد ما يمنع من قبول تقنية البلوك تشين وإضفاء القيمة القانونية عليها،</a:t>
            </a:r>
          </a:p>
          <a:p>
            <a:pPr algn="justLow" rtl="1"/>
            <a:r>
              <a:rPr lang="ar-EG" sz="2000" dirty="0"/>
              <a:t>والاستناد إليها كوسيلة من بين وسائل الإثبات، أسوة بغيرها من الوسائل الإلكترونية المستخدمة في إبرام </a:t>
            </a:r>
            <a:r>
              <a:rPr lang="ar-EG" sz="2000" dirty="0" smtClean="0"/>
              <a:t>العقود وإنهاء </a:t>
            </a:r>
            <a:r>
              <a:rPr lang="ar-EG" sz="2000" dirty="0"/>
              <a:t>المعاملات، طالما توفرت المبادئ الأساسية اللازمة لتكوين العقود ونشأة التصرفات القانونية، </a:t>
            </a:r>
            <a:r>
              <a:rPr lang="ar-EG" sz="2000" dirty="0" smtClean="0"/>
              <a:t>واعترفت القوانين </a:t>
            </a:r>
            <a:r>
              <a:rPr lang="ar-EG" sz="2000" dirty="0"/>
              <a:t>بالبيئة الحاضنة لهذه التقنية، وبالعقود الذكية وما يترتب عليها من آثار قانونية ملزمة لأطرافها.</a:t>
            </a:r>
            <a:endParaRPr lang="ar-EG" sz="2000" dirty="0"/>
          </a:p>
          <a:p>
            <a:pPr algn="justLow" rtl="1"/>
            <a:endParaRPr lang="ar-EG" sz="2000" dirty="0"/>
          </a:p>
        </p:txBody>
      </p:sp>
      <p:pic>
        <p:nvPicPr>
          <p:cNvPr id="15" name="Picture 14"/>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57347" y="1531957"/>
            <a:ext cx="2606940" cy="4478927"/>
          </a:xfrm>
          <a:prstGeom prst="rect">
            <a:avLst/>
          </a:prstGeom>
        </p:spPr>
      </p:pic>
    </p:spTree>
    <p:extLst>
      <p:ext uri="{BB962C8B-B14F-4D97-AF65-F5344CB8AC3E}">
        <p14:creationId xmlns:p14="http://schemas.microsoft.com/office/powerpoint/2010/main" val="1786511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09</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6732130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570993" y="1424375"/>
            <a:ext cx="11275264" cy="1323439"/>
          </a:xfrm>
          <a:prstGeom prst="rect">
            <a:avLst/>
          </a:prstGeom>
          <a:noFill/>
        </p:spPr>
        <p:txBody>
          <a:bodyPr wrap="square" rtlCol="0">
            <a:spAutoFit/>
          </a:bodyPr>
          <a:lstStyle/>
          <a:p>
            <a:pPr algn="justLow" rtl="1"/>
            <a:r>
              <a:rPr lang="ar-EG" sz="2000" dirty="0" smtClean="0"/>
              <a:t>1- د/ </a:t>
            </a:r>
            <a:r>
              <a:rPr lang="ar-EG" sz="2000" dirty="0" smtClean="0"/>
              <a:t>حسام الدين محمود ، العقود الذكية المبرمة عبر تقنية البلوك تشين ، </a:t>
            </a:r>
            <a:r>
              <a:rPr lang="ar-EG" sz="2000" dirty="0" smtClean="0"/>
              <a:t>المجلة القانونية ،</a:t>
            </a:r>
            <a:r>
              <a:rPr lang="ar-EG" dirty="0" smtClean="0"/>
              <a:t> 2023.</a:t>
            </a:r>
          </a:p>
          <a:p>
            <a:pPr algn="justLow" rtl="1"/>
            <a:r>
              <a:rPr lang="ar-EG" dirty="0" smtClean="0"/>
              <a:t>2-</a:t>
            </a:r>
            <a:r>
              <a:rPr lang="ar-EG" sz="2000" dirty="0"/>
              <a:t>د/ </a:t>
            </a:r>
            <a:r>
              <a:rPr lang="ar-EG" sz="2000" dirty="0" smtClean="0"/>
              <a:t>جهاد محمود ، مدى حجية تقنية البلوك تشين في الإثبات المدني  </a:t>
            </a:r>
            <a:r>
              <a:rPr lang="ar-EG" sz="2000" dirty="0"/>
              <a:t>، المجلة </a:t>
            </a:r>
            <a:r>
              <a:rPr lang="ar-EG" sz="2000" dirty="0" smtClean="0"/>
              <a:t>الدولية للفقه و القضاء و التشريع ، </a:t>
            </a:r>
            <a:r>
              <a:rPr lang="ar-EG" sz="2000" dirty="0"/>
              <a:t>2023</a:t>
            </a:r>
            <a:r>
              <a:rPr lang="ar-EG" sz="2000" dirty="0" smtClean="0"/>
              <a:t>.</a:t>
            </a:r>
          </a:p>
          <a:p>
            <a:pPr algn="justLow" rtl="1"/>
            <a:r>
              <a:rPr lang="ar-EG" sz="2000" dirty="0" smtClean="0"/>
              <a:t>3- د/ أحمد شرف الدين ، ضوابط حجية المحررات الالكترونية في الإثبات ، المجلة الدوية للفقه و القضاء و التشريع ، 2021 . </a:t>
            </a:r>
            <a:endParaRPr lang="ar-EG" sz="2000" dirty="0"/>
          </a:p>
          <a:p>
            <a:pPr algn="justLow" rtl="1"/>
            <a:endParaRPr lang="ar-EG" sz="2000" dirty="0"/>
          </a:p>
        </p:txBody>
      </p:sp>
      <p:sp>
        <p:nvSpPr>
          <p:cNvPr id="17" name="TextBox 16"/>
          <p:cNvSpPr txBox="1"/>
          <p:nvPr/>
        </p:nvSpPr>
        <p:spPr>
          <a:xfrm>
            <a:off x="1859081" y="401140"/>
            <a:ext cx="7315976" cy="461665"/>
          </a:xfrm>
          <a:prstGeom prst="rect">
            <a:avLst/>
          </a:prstGeom>
          <a:noFill/>
        </p:spPr>
        <p:txBody>
          <a:bodyPr wrap="square" rtlCol="0">
            <a:spAutoFit/>
          </a:bodyPr>
          <a:lstStyle/>
          <a:p>
            <a:pPr algn="ctr" rtl="1"/>
            <a:r>
              <a:rPr lang="ar-EG" sz="2400" b="1" dirty="0" smtClean="0">
                <a:solidFill>
                  <a:schemeClr val="bg1"/>
                </a:solidFill>
              </a:rPr>
              <a:t>قائمة المراجع </a:t>
            </a:r>
            <a:endParaRPr lang="ar-EG" sz="2400" b="1" dirty="0">
              <a:solidFill>
                <a:schemeClr val="bg1"/>
              </a:solidFill>
            </a:endParaRPr>
          </a:p>
        </p:txBody>
      </p:sp>
    </p:spTree>
    <p:extLst>
      <p:ext uri="{BB962C8B-B14F-4D97-AF65-F5344CB8AC3E}">
        <p14:creationId xmlns:p14="http://schemas.microsoft.com/office/powerpoint/2010/main" val="33350687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31889830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08762"/>
          </a:xfrm>
          <a:prstGeom prst="rect">
            <a:avLst/>
          </a:prstGeom>
          <a:noFill/>
        </p:spPr>
        <p:txBody>
          <a:bodyPr wrap="square" rtlCol="0">
            <a:spAutoFit/>
          </a:bodyPr>
          <a:lstStyle/>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09</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449" y="1808830"/>
            <a:ext cx="11549490" cy="4162873"/>
          </a:xfrm>
          <a:prstGeom prst="rect">
            <a:avLst/>
          </a:prstGeom>
        </p:spPr>
      </p:pic>
    </p:spTree>
    <p:extLst>
      <p:ext uri="{BB962C8B-B14F-4D97-AF65-F5344CB8AC3E}">
        <p14:creationId xmlns:p14="http://schemas.microsoft.com/office/powerpoint/2010/main" val="34142531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8279</TotalTime>
  <Words>5929</Words>
  <Application>Microsoft Office PowerPoint</Application>
  <PresentationFormat>Widescreen</PresentationFormat>
  <Paragraphs>465</Paragraphs>
  <Slides>37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4783</cp:revision>
  <cp:lastPrinted>2023-07-29T18:41:54Z</cp:lastPrinted>
  <dcterms:created xsi:type="dcterms:W3CDTF">2023-04-29T09:08:23Z</dcterms:created>
  <dcterms:modified xsi:type="dcterms:W3CDTF">2023-08-13T06:22:37Z</dcterms:modified>
</cp:coreProperties>
</file>