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6" r:id="rId7"/>
    <p:sldId id="496" r:id="rId8"/>
    <p:sldId id="497" r:id="rId9"/>
    <p:sldId id="498" r:id="rId10"/>
    <p:sldId id="499" r:id="rId11"/>
    <p:sldId id="256" r:id="rId12"/>
    <p:sldId id="500" r:id="rId13"/>
    <p:sldId id="501" r:id="rId14"/>
    <p:sldId id="503" r:id="rId15"/>
    <p:sldId id="504" r:id="rId16"/>
    <p:sldId id="519" r:id="rId17"/>
    <p:sldId id="506" r:id="rId18"/>
    <p:sldId id="502" r:id="rId19"/>
    <p:sldId id="505" r:id="rId20"/>
    <p:sldId id="507" r:id="rId21"/>
    <p:sldId id="520" r:id="rId22"/>
    <p:sldId id="508" r:id="rId23"/>
    <p:sldId id="509" r:id="rId24"/>
    <p:sldId id="510" r:id="rId25"/>
    <p:sldId id="511" r:id="rId26"/>
    <p:sldId id="512" r:id="rId27"/>
    <p:sldId id="513" r:id="rId28"/>
    <p:sldId id="515" r:id="rId29"/>
    <p:sldId id="514" r:id="rId30"/>
    <p:sldId id="516" r:id="rId31"/>
    <p:sldId id="517" r:id="rId32"/>
    <p:sldId id="544" r:id="rId33"/>
    <p:sldId id="518" r:id="rId34"/>
    <p:sldId id="521" r:id="rId35"/>
    <p:sldId id="522" r:id="rId36"/>
    <p:sldId id="523" r:id="rId37"/>
    <p:sldId id="524" r:id="rId38"/>
    <p:sldId id="525" r:id="rId39"/>
    <p:sldId id="526" r:id="rId40"/>
    <p:sldId id="527" r:id="rId41"/>
    <p:sldId id="528" r:id="rId42"/>
    <p:sldId id="529" r:id="rId43"/>
    <p:sldId id="530" r:id="rId44"/>
    <p:sldId id="531" r:id="rId45"/>
    <p:sldId id="532" r:id="rId46"/>
    <p:sldId id="533" r:id="rId47"/>
    <p:sldId id="534" r:id="rId48"/>
    <p:sldId id="535" r:id="rId49"/>
    <p:sldId id="536" r:id="rId50"/>
    <p:sldId id="537" r:id="rId51"/>
    <p:sldId id="538" r:id="rId52"/>
    <p:sldId id="539" r:id="rId53"/>
    <p:sldId id="540" r:id="rId54"/>
    <p:sldId id="541" r:id="rId55"/>
    <p:sldId id="542" r:id="rId56"/>
    <p:sldId id="543"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96"/>
            <p14:sldId id="497"/>
            <p14:sldId id="498"/>
            <p14:sldId id="499"/>
            <p14:sldId id="256"/>
            <p14:sldId id="500"/>
            <p14:sldId id="501"/>
            <p14:sldId id="503"/>
            <p14:sldId id="504"/>
            <p14:sldId id="519"/>
            <p14:sldId id="506"/>
            <p14:sldId id="502"/>
            <p14:sldId id="505"/>
            <p14:sldId id="507"/>
            <p14:sldId id="520"/>
            <p14:sldId id="508"/>
            <p14:sldId id="509"/>
            <p14:sldId id="510"/>
            <p14:sldId id="511"/>
            <p14:sldId id="512"/>
            <p14:sldId id="513"/>
            <p14:sldId id="515"/>
            <p14:sldId id="514"/>
            <p14:sldId id="516"/>
            <p14:sldId id="517"/>
            <p14:sldId id="544"/>
            <p14:sldId id="518"/>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9" d="100"/>
          <a:sy n="79" d="100"/>
        </p:scale>
        <p:origin x="49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76648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22978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6166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87657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3913251" cy="707886"/>
          </a:xfrm>
          <a:prstGeom prst="rect">
            <a:avLst/>
          </a:prstGeom>
          <a:noFill/>
        </p:spPr>
        <p:txBody>
          <a:bodyPr wrap="none" rtlCol="0">
            <a:spAutoFit/>
          </a:bodyPr>
          <a:lstStyle/>
          <a:p>
            <a:r>
              <a:rPr lang="en-US" sz="4000" b="1" dirty="0">
                <a:solidFill>
                  <a:srgbClr val="00B0F0"/>
                </a:solidFill>
                <a:latin typeface="Alexandria" pitchFamily="2" charset="-78"/>
                <a:cs typeface="Alexandria" pitchFamily="2" charset="-78"/>
              </a:rPr>
              <a:t>Research Plan</a:t>
            </a:r>
          </a:p>
        </p:txBody>
      </p:sp>
      <p:sp>
        <p:nvSpPr>
          <p:cNvPr id="34" name="Rectangle: Rounded Corners 33"/>
          <p:cNvSpPr/>
          <p:nvPr/>
        </p:nvSpPr>
        <p:spPr>
          <a:xfrm>
            <a:off x="329269" y="588651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ar-SY" sz="2800" b="1" dirty="0" smtClean="0">
                <a:solidFill>
                  <a:schemeClr val="bg1"/>
                </a:solidFill>
                <a:latin typeface="Alexandria" charset="0"/>
                <a:cs typeface="Alexandria" charset="0"/>
              </a:rPr>
              <a:t>1</a:t>
            </a:r>
            <a:r>
              <a:rPr lang="en-US" sz="2800" b="1" dirty="0" smtClean="0">
                <a:solidFill>
                  <a:schemeClr val="bg1"/>
                </a:solidFill>
                <a:latin typeface="Alexandria" charset="0"/>
                <a:cs typeface="Alexandria" charset="0"/>
              </a:rPr>
              <a:t> Part B</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091185" cy="707886"/>
          </a:xfrm>
          <a:prstGeom prst="rect">
            <a:avLst/>
          </a:prstGeom>
          <a:noFill/>
        </p:spPr>
        <p:txBody>
          <a:bodyPr wrap="none" rtlCol="0">
            <a:spAutoFit/>
          </a:bodyPr>
          <a:lstStyle/>
          <a:p>
            <a:endParaRPr lang="en-US" sz="2000" dirty="0">
              <a:latin typeface="Alexandria" charset="0"/>
              <a:cs typeface="Alexandria" charset="0"/>
            </a:endParaRPr>
          </a:p>
          <a:p>
            <a:r>
              <a:rPr lang="en-US" sz="2000" b="1" dirty="0">
                <a:latin typeface="Alexandria" pitchFamily="2" charset="-78"/>
                <a:cs typeface="Alexandria" pitchFamily="2" charset="-78"/>
              </a:rPr>
              <a:t>Content of Research </a:t>
            </a:r>
            <a:r>
              <a:rPr lang="en-US" sz="2000" b="1" dirty="0" smtClean="0">
                <a:latin typeface="Alexandria" pitchFamily="2" charset="-78"/>
                <a:cs typeface="Alexandria" pitchFamily="2" charset="-78"/>
              </a:rPr>
              <a:t>Proposal</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1" name="TextBox 10"/>
          <p:cNvSpPr txBox="1"/>
          <p:nvPr/>
        </p:nvSpPr>
        <p:spPr>
          <a:xfrm>
            <a:off x="329269" y="5104240"/>
            <a:ext cx="1362874" cy="400110"/>
          </a:xfrm>
          <a:prstGeom prst="rect">
            <a:avLst/>
          </a:prstGeom>
          <a:noFill/>
        </p:spPr>
        <p:txBody>
          <a:bodyPr wrap="none" rtlCol="0">
            <a:spAutoFit/>
          </a:bodyPr>
          <a:lstStyle/>
          <a:p>
            <a:r>
              <a:rPr lang="en-US" sz="2000" b="1" dirty="0">
                <a:latin typeface="Alexandria" pitchFamily="2" charset="-78"/>
                <a:cs typeface="Alexandria" pitchFamily="2" charset="-78"/>
              </a:rPr>
              <a:t>(RPC001)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285147" cy="769441"/>
          </a:xfrm>
          <a:prstGeom prst="rect">
            <a:avLst/>
          </a:prstGeom>
          <a:noFill/>
        </p:spPr>
        <p:txBody>
          <a:bodyPr wrap="none" rtlCol="0">
            <a:spAutoFit/>
          </a:bodyPr>
          <a:lstStyle/>
          <a:p>
            <a:r>
              <a:rPr lang="en-US" sz="4400" b="1" dirty="0">
                <a:solidFill>
                  <a:srgbClr val="00B0F0"/>
                </a:solidFill>
                <a:latin typeface="Alexandria" pitchFamily="2" charset="-78"/>
                <a:cs typeface="Alexandria" pitchFamily="2" charset="-78"/>
              </a:rPr>
              <a:t>Research Plan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01 Part  B</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091185" cy="707886"/>
          </a:xfrm>
          <a:prstGeom prst="rect">
            <a:avLst/>
          </a:prstGeom>
          <a:noFill/>
        </p:spPr>
        <p:txBody>
          <a:bodyPr wrap="none" rtlCol="0">
            <a:spAutoFit/>
          </a:bodyPr>
          <a:lstStyle/>
          <a:p>
            <a:r>
              <a:rPr lang="en-US" sz="2000" b="1" dirty="0">
                <a:latin typeface="Alexandria" pitchFamily="2" charset="-78"/>
                <a:cs typeface="Alexandria" pitchFamily="2" charset="-78"/>
              </a:rPr>
              <a:t>(PMG (RPC001</a:t>
            </a:r>
            <a:r>
              <a:rPr lang="en-US"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a:p>
            <a:r>
              <a:rPr lang="en-US" sz="2000" b="1" dirty="0">
                <a:latin typeface="Alexandria" pitchFamily="2" charset="-78"/>
                <a:cs typeface="Alexandria" pitchFamily="2" charset="-78"/>
              </a:rPr>
              <a:t>Content of Research Proposal</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pitchFamily="2" charset="-78"/>
                <a:cs typeface="Alexandria" pitchFamily="2" charset="-78"/>
              </a:rPr>
              <a:t>Contents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369512"/>
          </a:xfrm>
          <a:prstGeom prst="rect">
            <a:avLst/>
          </a:prstGeom>
          <a:noFill/>
        </p:spPr>
        <p:txBody>
          <a:bodyPr wrap="square" rtlCol="0">
            <a:spAutoFit/>
          </a:bodyPr>
          <a:lstStyle/>
          <a:p>
            <a:pPr marL="342900" lvl="0" indent="-342900">
              <a:lnSpc>
                <a:spcPct val="150000"/>
              </a:lnSpc>
              <a:buFontTx/>
              <a:buChar char="-"/>
            </a:pPr>
            <a:r>
              <a:rPr lang="en-US" dirty="0">
                <a:solidFill>
                  <a:prstClr val="black"/>
                </a:solidFill>
                <a:latin typeface="Alexandria" pitchFamily="2" charset="-78"/>
                <a:cs typeface="Alexandria" pitchFamily="2" charset="-78"/>
              </a:rPr>
              <a:t>The concept and objectives of the Research Proposal</a:t>
            </a:r>
          </a:p>
          <a:p>
            <a:pPr marL="342900" lvl="0" indent="-342900">
              <a:lnSpc>
                <a:spcPct val="150000"/>
              </a:lnSpc>
              <a:buFontTx/>
              <a:buChar char="-"/>
            </a:pPr>
            <a:r>
              <a:rPr lang="en-US" dirty="0">
                <a:solidFill>
                  <a:prstClr val="black"/>
                </a:solidFill>
                <a:latin typeface="Alexandria" pitchFamily="2" charset="-78"/>
                <a:cs typeface="Alexandria" pitchFamily="2" charset="-78"/>
              </a:rPr>
              <a:t>The stages of the research process</a:t>
            </a:r>
          </a:p>
          <a:p>
            <a:pPr marL="342900" lvl="0" indent="-342900">
              <a:lnSpc>
                <a:spcPct val="150000"/>
              </a:lnSpc>
              <a:buFontTx/>
              <a:buChar char="-"/>
            </a:pPr>
            <a:r>
              <a:rPr lang="en-US" dirty="0">
                <a:solidFill>
                  <a:prstClr val="black"/>
                </a:solidFill>
                <a:latin typeface="Alexandria" pitchFamily="2" charset="-78"/>
                <a:cs typeface="Alexandria" pitchFamily="2" charset="-78"/>
              </a:rPr>
              <a:t>Research Proposal components:</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Research Title</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Introduction</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Research problem</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The importance of the research</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Research Hypotheses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pitchFamily="2" charset="-78"/>
                <a:cs typeface="Alexandria" pitchFamily="2" charset="-78"/>
              </a:rPr>
              <a:t>Contents</a:t>
            </a:r>
          </a:p>
        </p:txBody>
      </p:sp>
      <p:sp>
        <p:nvSpPr>
          <p:cNvPr id="7" name="TextBox 6"/>
          <p:cNvSpPr txBox="1"/>
          <p:nvPr/>
        </p:nvSpPr>
        <p:spPr>
          <a:xfrm>
            <a:off x="889000" y="2391844"/>
            <a:ext cx="10541000" cy="2780889"/>
          </a:xfrm>
          <a:prstGeom prst="rect">
            <a:avLst/>
          </a:prstGeom>
          <a:noFill/>
        </p:spPr>
        <p:txBody>
          <a:bodyPr wrap="square" rtlCol="0">
            <a:spAutoFit/>
          </a:bodyPr>
          <a:lstStyle/>
          <a:p>
            <a:pPr marL="342900" lvl="0" indent="-342900">
              <a:lnSpc>
                <a:spcPct val="200000"/>
              </a:lnSpc>
              <a:buFont typeface="+mj-lt"/>
              <a:buAutoNum type="arabicPeriod" startAt="6"/>
            </a:pPr>
            <a:r>
              <a:rPr lang="en-US" dirty="0">
                <a:solidFill>
                  <a:prstClr val="black"/>
                </a:solidFill>
                <a:latin typeface="Alexandria" pitchFamily="2" charset="-78"/>
                <a:cs typeface="Alexandria" pitchFamily="2" charset="-78"/>
              </a:rPr>
              <a:t>Literature Review</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Research Methodology</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Research Structure</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Research limits</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Initial reference list</a:t>
            </a: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71847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49551" cy="553998"/>
          </a:xfrm>
          <a:prstGeom prst="rect">
            <a:avLst/>
          </a:prstGeom>
          <a:noFill/>
        </p:spPr>
        <p:txBody>
          <a:bodyPr wrap="square" rtlCol="0">
            <a:spAutoFit/>
          </a:bodyPr>
          <a:lstStyle/>
          <a:p>
            <a:pPr lvl="0" algn="ctr">
              <a:lnSpc>
                <a:spcPct val="150000"/>
              </a:lnSpc>
            </a:pPr>
            <a:r>
              <a:rPr lang="en-US" sz="2000" b="1" dirty="0">
                <a:solidFill>
                  <a:prstClr val="black"/>
                </a:solidFill>
                <a:latin typeface="Alexandria" pitchFamily="2" charset="-78"/>
                <a:cs typeface="Alexandria" pitchFamily="2" charset="-78"/>
              </a:rPr>
              <a:t>Learning objectives and skills</a:t>
            </a:r>
          </a:p>
        </p:txBody>
      </p:sp>
      <p:sp>
        <p:nvSpPr>
          <p:cNvPr id="4" name="TextBox 3"/>
          <p:cNvSpPr txBox="1"/>
          <p:nvPr/>
        </p:nvSpPr>
        <p:spPr>
          <a:xfrm>
            <a:off x="889000" y="2088275"/>
            <a:ext cx="10541000" cy="3743974"/>
          </a:xfrm>
          <a:prstGeom prst="rect">
            <a:avLst/>
          </a:prstGeom>
          <a:noFill/>
        </p:spPr>
        <p:txBody>
          <a:bodyPr wrap="square" rtlCol="0">
            <a:spAutoFit/>
          </a:bodyPr>
          <a:lstStyle/>
          <a:p>
            <a:pPr lvl="0">
              <a:lnSpc>
                <a:spcPct val="150000"/>
              </a:lnSpc>
            </a:pPr>
            <a:r>
              <a:rPr lang="en-US" sz="1600" b="1" u="sng" dirty="0">
                <a:solidFill>
                  <a:prstClr val="black"/>
                </a:solidFill>
                <a:latin typeface="Alexandria" pitchFamily="2" charset="-78"/>
                <a:cs typeface="Alexandria" pitchFamily="2" charset="-78"/>
              </a:rPr>
              <a:t>By the end of this chapter, you will be able to understand the following knowledge:</a:t>
            </a:r>
          </a:p>
          <a:p>
            <a:pPr marL="342900" lvl="0" indent="-342900">
              <a:lnSpc>
                <a:spcPct val="150000"/>
              </a:lnSpc>
              <a:buFontTx/>
              <a:buChar char="-"/>
            </a:pPr>
            <a:r>
              <a:rPr lang="en-US" sz="1600" dirty="0">
                <a:solidFill>
                  <a:prstClr val="black"/>
                </a:solidFill>
                <a:latin typeface="Alexandria" pitchFamily="2" charset="-78"/>
                <a:cs typeface="Alexandria" pitchFamily="2" charset="-78"/>
              </a:rPr>
              <a:t>Research plan concept and objectives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Formulating Research Objectives and their importance</a:t>
            </a:r>
          </a:p>
          <a:p>
            <a:pPr marL="342900" lvl="0" indent="-342900">
              <a:lnSpc>
                <a:spcPct val="150000"/>
              </a:lnSpc>
              <a:buFontTx/>
              <a:buChar char="-"/>
            </a:pPr>
            <a:r>
              <a:rPr lang="en-US" sz="1600" dirty="0">
                <a:solidFill>
                  <a:prstClr val="black"/>
                </a:solidFill>
                <a:latin typeface="Alexandria" pitchFamily="2" charset="-78"/>
                <a:cs typeface="Alexandria" pitchFamily="2" charset="-78"/>
              </a:rPr>
              <a:t>Concept and types of Research Hypotheses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The stages of the Research Process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Drafting the title of the search</a:t>
            </a:r>
          </a:p>
          <a:p>
            <a:pPr marL="342900" lvl="0" indent="-342900">
              <a:lnSpc>
                <a:spcPct val="150000"/>
              </a:lnSpc>
              <a:buFontTx/>
              <a:buChar char="-"/>
            </a:pPr>
            <a:r>
              <a:rPr lang="en-US" sz="1600" dirty="0">
                <a:solidFill>
                  <a:prstClr val="black"/>
                </a:solidFill>
                <a:latin typeface="Alexandria" pitchFamily="2" charset="-78"/>
                <a:cs typeface="Alexandria" pitchFamily="2" charset="-78"/>
              </a:rPr>
              <a:t>Writing and summarizing Previous Studies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Formulation of the Problem Statement and Research Questions </a:t>
            </a:r>
          </a:p>
          <a:p>
            <a:pPr marL="342900" lvl="0" indent="-342900">
              <a:lnSpc>
                <a:spcPct val="150000"/>
              </a:lnSpc>
              <a:buFontTx/>
              <a:buChar char="-"/>
            </a:pPr>
            <a:r>
              <a:rPr lang="en-US" sz="1600" dirty="0">
                <a:solidFill>
                  <a:prstClr val="black"/>
                </a:solidFill>
                <a:latin typeface="Alexandria" pitchFamily="2" charset="-78"/>
                <a:cs typeface="Alexandria" pitchFamily="2" charset="-78"/>
              </a:rPr>
              <a:t>The importance of defining the research method</a:t>
            </a:r>
          </a:p>
          <a:p>
            <a:pPr lvl="0">
              <a:lnSpc>
                <a:spcPct val="150000"/>
              </a:lnSpc>
            </a:pPr>
            <a:endParaRPr lang="en-US" sz="1600" dirty="0">
              <a:solidFill>
                <a:prstClr val="black"/>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6397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49551" cy="553998"/>
          </a:xfrm>
          <a:prstGeom prst="rect">
            <a:avLst/>
          </a:prstGeom>
          <a:noFill/>
        </p:spPr>
        <p:txBody>
          <a:bodyPr wrap="square" rtlCol="0">
            <a:spAutoFit/>
          </a:bodyPr>
          <a:lstStyle/>
          <a:p>
            <a:pPr lvl="0" algn="ctr">
              <a:lnSpc>
                <a:spcPct val="150000"/>
              </a:lnSpc>
            </a:pPr>
            <a:r>
              <a:rPr lang="en-US" sz="2000" b="1" dirty="0">
                <a:solidFill>
                  <a:prstClr val="black"/>
                </a:solidFill>
                <a:latin typeface="Alexandria" pitchFamily="2" charset="-78"/>
                <a:cs typeface="Alexandria" pitchFamily="2" charset="-78"/>
              </a:rPr>
              <a:t>Learning objectives and skills</a:t>
            </a:r>
          </a:p>
        </p:txBody>
      </p:sp>
      <p:sp>
        <p:nvSpPr>
          <p:cNvPr id="4" name="TextBox 3"/>
          <p:cNvSpPr txBox="1"/>
          <p:nvPr/>
        </p:nvSpPr>
        <p:spPr>
          <a:xfrm>
            <a:off x="889000" y="1913256"/>
            <a:ext cx="10541000" cy="3959417"/>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By the end of this chapter, you will possess the following Skills:</a:t>
            </a:r>
            <a:endParaRPr lang="en-US" sz="1600" dirty="0">
              <a:solidFill>
                <a:prstClr val="black"/>
              </a:solidFill>
              <a:latin typeface="Alexandria" pitchFamily="2" charset="-78"/>
              <a:cs typeface="Alexandria" pitchFamily="2" charset="-78"/>
            </a:endParaRP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acquire the skills necessary to formulate the research title.</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define the Problem Statement.</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formulate The Research Questions and Hypotheses.</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formulate the Research Objectives and the Importance of the Study.</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write the Literature review of the study.</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 The ability to formulate the limits of the study.</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create the General Structure of the Research Framework.</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67869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962571"/>
          </a:xfrm>
          <a:prstGeom prst="rect">
            <a:avLst/>
          </a:prstGeom>
          <a:noFill/>
        </p:spPr>
        <p:txBody>
          <a:bodyPr wrap="square" rtlCol="0">
            <a:spAutoFit/>
          </a:bodyPr>
          <a:lstStyle/>
          <a:p>
            <a:pPr lvl="0" algn="ctr">
              <a:lnSpc>
                <a:spcPct val="150000"/>
              </a:lnSpc>
            </a:pPr>
            <a:r>
              <a:rPr lang="en-GB" sz="2000" b="1" dirty="0">
                <a:latin typeface="Alexandria" pitchFamily="2" charset="-78"/>
                <a:ea typeface="Times New Roman" panose="02020603050405020304" pitchFamily="18" charset="0"/>
                <a:cs typeface="Alexandria" pitchFamily="2" charset="-78"/>
              </a:rPr>
              <a:t> </a:t>
            </a:r>
            <a:r>
              <a:rPr lang="en-US" sz="2000" b="1" dirty="0">
                <a:latin typeface="Alexandria" pitchFamily="2" charset="-78"/>
                <a:ea typeface="Times New Roman" panose="02020603050405020304" pitchFamily="18" charset="0"/>
                <a:cs typeface="Alexandria" pitchFamily="2" charset="-78"/>
              </a:rPr>
              <a:t>The Objectives of the Research Proposal</a:t>
            </a:r>
            <a:r>
              <a:rPr lang="en-GB" sz="2000" b="1" dirty="0">
                <a:latin typeface="Alexandria" pitchFamily="2" charset="-78"/>
                <a:ea typeface="Times New Roman" panose="02020603050405020304" pitchFamily="18" charset="0"/>
                <a:cs typeface="Alexandria" pitchFamily="2" charset="-78"/>
              </a:rPr>
              <a:t> </a:t>
            </a:r>
            <a:r>
              <a:rPr lang="en-US" sz="2000" b="1" dirty="0">
                <a:latin typeface="Alexandria" pitchFamily="2" charset="-78"/>
                <a:cs typeface="Alexandria" pitchFamily="2" charset="-78"/>
              </a:rPr>
              <a:t/>
            </a:r>
            <a:br>
              <a:rPr lang="en-US" sz="2000" b="1" dirty="0">
                <a:latin typeface="Alexandria" pitchFamily="2" charset="-78"/>
                <a:cs typeface="Alexandria" pitchFamily="2" charset="-78"/>
              </a:rPr>
            </a:br>
            <a:r>
              <a:rPr lang="en-GB" sz="2000" b="1" dirty="0">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3539430"/>
          </a:xfrm>
          <a:prstGeom prst="rect">
            <a:avLst/>
          </a:prstGeom>
          <a:noFill/>
        </p:spPr>
        <p:txBody>
          <a:bodyPr wrap="square" rtlCol="0">
            <a:spAutoFit/>
          </a:bodyPr>
          <a:lstStyle/>
          <a:p>
            <a:pPr lvl="0" algn="just">
              <a:lnSpc>
                <a:spcPct val="200000"/>
              </a:lnSpc>
            </a:pPr>
            <a:r>
              <a:rPr lang="en-US" sz="1600" dirty="0">
                <a:solidFill>
                  <a:prstClr val="black"/>
                </a:solidFill>
                <a:latin typeface="Alexandria" pitchFamily="2" charset="-78"/>
                <a:cs typeface="Alexandria" pitchFamily="2" charset="-78"/>
              </a:rPr>
              <a:t>The research plan is the broad line guiding the researcher when conducting his study. It is a written proposal prepared by the researcher, which reflects the researcher’s perceptions about the Research Problem and how to Address and Solve it</a:t>
            </a:r>
            <a:r>
              <a:rPr lang="en-US" sz="1600" dirty="0" smtClean="0">
                <a:solidFill>
                  <a:prstClr val="black"/>
                </a:solidFill>
                <a:latin typeface="Alexandria" pitchFamily="2" charset="-78"/>
                <a:cs typeface="Alexandria" pitchFamily="2" charset="-78"/>
              </a:rPr>
              <a:t>.</a:t>
            </a:r>
          </a:p>
          <a:p>
            <a:pPr lvl="0" algn="just">
              <a:lnSpc>
                <a:spcPct val="200000"/>
              </a:lnSpc>
            </a:pPr>
            <a:endParaRPr lang="en-US" sz="1600" dirty="0">
              <a:solidFill>
                <a:prstClr val="black"/>
              </a:solidFill>
              <a:latin typeface="Alexandria" pitchFamily="2" charset="-78"/>
              <a:cs typeface="Alexandria" pitchFamily="2" charset="-78"/>
            </a:endParaRPr>
          </a:p>
          <a:p>
            <a:pPr lvl="0" algn="just" rtl="1">
              <a:lnSpc>
                <a:spcPct val="200000"/>
              </a:lnSpc>
            </a:pPr>
            <a:r>
              <a:rPr lang="en-US" sz="1600" dirty="0">
                <a:solidFill>
                  <a:prstClr val="black"/>
                </a:solidFill>
                <a:latin typeface="Alexandria" pitchFamily="2" charset="-78"/>
                <a:cs typeface="Alexandria" pitchFamily="2" charset="-78"/>
              </a:rPr>
              <a:t>  </a:t>
            </a:r>
            <a:r>
              <a:rPr lang="ar-SY" sz="1600" dirty="0">
                <a:solidFill>
                  <a:prstClr val="black"/>
                </a:solidFill>
                <a:latin typeface="Alexandria" pitchFamily="2" charset="-78"/>
                <a:cs typeface="Alexandria" pitchFamily="2" charset="-78"/>
              </a:rPr>
              <a:t>أهمية وجود خطة بحث تتضمن الأهداف والأساليب والخطوات المحددة تكمن في توجيه الباحث بشكل موجه نحو تحقيق الأهداف المحددة للبحث. فهي تساعد على تنظيم عملية البحث، وتحديد السلوكيات اللازمة لتحقيق النتائج المرجوة. كما تسهل عملية متابعة تقدم البحث وتحديد أي تعديلات يجب إجراؤها أثناء العمل على البحث.</a:t>
            </a:r>
            <a:endParaRPr lang="en-US" sz="1600" dirty="0">
              <a:solidFill>
                <a:prstClr val="black"/>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78662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974532"/>
          </a:xfrm>
          <a:prstGeom prst="rect">
            <a:avLst/>
          </a:prstGeom>
          <a:noFill/>
        </p:spPr>
        <p:txBody>
          <a:bodyPr wrap="square" rtlCol="0">
            <a:spAutoFit/>
          </a:bodyPr>
          <a:lstStyle/>
          <a:p>
            <a:pPr algn="just">
              <a:lnSpc>
                <a:spcPct val="200000"/>
              </a:lnSpc>
            </a:pPr>
            <a:r>
              <a:rPr lang="en-US" sz="1600" dirty="0">
                <a:latin typeface="Alexandria" pitchFamily="2" charset="-78"/>
                <a:cs typeface="Alexandria" pitchFamily="2" charset="-78"/>
              </a:rPr>
              <a:t>- The research plan represents the future preconceived notion of the Methodology to implement the research in terms of the data collection method, the scientific method used, how to address and analyze the problem, and how to present the results.</a:t>
            </a:r>
          </a:p>
          <a:p>
            <a:pPr algn="just">
              <a:lnSpc>
                <a:spcPct val="200000"/>
              </a:lnSpc>
            </a:pPr>
            <a:r>
              <a:rPr lang="en-US" sz="1600" dirty="0">
                <a:latin typeface="Alexandria" pitchFamily="2" charset="-78"/>
                <a:cs typeface="Alexandria" pitchFamily="2" charset="-78"/>
              </a:rPr>
              <a:t>Accordingly, the research plan represents steps and rules the researcher adheres to during the research process.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lvl="0" algn="just">
              <a:lnSpc>
                <a:spcPct val="200000"/>
              </a:lnSpc>
            </a:pPr>
            <a:r>
              <a:rPr lang="en-US" sz="1600" dirty="0">
                <a:solidFill>
                  <a:prstClr val="black"/>
                </a:solidFill>
                <a:latin typeface="Alexandria" pitchFamily="2" charset="-78"/>
                <a:cs typeface="Alexandria" pitchFamily="2" charset="-78"/>
              </a:rPr>
              <a:t>- Every scientific research must be preceded by a clear research plan prepared by the researcher with the guidance of his academic supervisor.</a:t>
            </a:r>
          </a:p>
          <a:p>
            <a:pPr lvl="0" algn="just">
              <a:lnSpc>
                <a:spcPct val="200000"/>
              </a:lnSpc>
            </a:pPr>
            <a:r>
              <a:rPr lang="en-US" sz="1600" dirty="0">
                <a:solidFill>
                  <a:prstClr val="black"/>
                </a:solidFill>
                <a:latin typeface="Alexandria" pitchFamily="2" charset="-78"/>
                <a:cs typeface="Alexandria" pitchFamily="2" charset="-78"/>
              </a:rPr>
              <a:t> - Many researchers face difficulties in preparing their research plans, and this chapter deals with the steps for preparing the research in detail with examples from some research carried out in the field of administrative sciences.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37182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500906"/>
          </a:xfrm>
          <a:prstGeom prst="rect">
            <a:avLst/>
          </a:prstGeom>
          <a:noFill/>
        </p:spPr>
        <p:txBody>
          <a:bodyPr wrap="square" rtlCol="0">
            <a:spAutoFit/>
          </a:bodyPr>
          <a:lstStyle/>
          <a:p>
            <a:pPr lvl="0" algn="ctr">
              <a:lnSpc>
                <a:spcPct val="150000"/>
              </a:lnSpc>
            </a:pPr>
            <a:r>
              <a:rPr lang="en-US" sz="2000" b="1" dirty="0">
                <a:latin typeface="Alexandria" pitchFamily="2" charset="-78"/>
                <a:ea typeface="Times New Roman" panose="02020603050405020304" pitchFamily="18" charset="0"/>
                <a:cs typeface="Alexandria" pitchFamily="2" charset="-78"/>
              </a:rPr>
              <a:t>The Topic and Objectives of the Research Proposal</a:t>
            </a:r>
            <a:r>
              <a:rPr lang="en-GB" sz="2000" b="1" dirty="0">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2400657"/>
          </a:xfrm>
          <a:prstGeom prst="rect">
            <a:avLst/>
          </a:prstGeom>
          <a:noFill/>
        </p:spPr>
        <p:txBody>
          <a:bodyPr wrap="square" rtlCol="0">
            <a:spAutoFit/>
          </a:bodyPr>
          <a:lstStyle/>
          <a:p>
            <a:pPr algn="just">
              <a:lnSpc>
                <a:spcPct val="200000"/>
              </a:lnSpc>
            </a:pPr>
            <a:r>
              <a:rPr lang="en-US" sz="1600" dirty="0">
                <a:latin typeface="Alexandria" pitchFamily="2" charset="-78"/>
                <a:cs typeface="Alexandria" pitchFamily="2" charset="-78"/>
              </a:rPr>
              <a:t>- The topic has to be essential and contemporary and has yet to be addressed by previous researchers.</a:t>
            </a:r>
          </a:p>
          <a:p>
            <a:pPr algn="just">
              <a:lnSpc>
                <a:spcPct val="200000"/>
              </a:lnSpc>
            </a:pPr>
            <a:r>
              <a:rPr lang="en-US" sz="1600" dirty="0">
                <a:latin typeface="Alexandria" pitchFamily="2" charset="-78"/>
                <a:cs typeface="Alexandria" pitchFamily="2" charset="-78"/>
              </a:rPr>
              <a:t>- The research topic is realistic and convincing.</a:t>
            </a:r>
          </a:p>
          <a:p>
            <a:pPr algn="just">
              <a:lnSpc>
                <a:spcPct val="200000"/>
              </a:lnSpc>
            </a:pPr>
            <a:r>
              <a:rPr lang="en-US" sz="1600" dirty="0">
                <a:latin typeface="Alexandria" pitchFamily="2" charset="-78"/>
                <a:cs typeface="Alexandria" pitchFamily="2" charset="-78"/>
              </a:rPr>
              <a:t>- The researcher must be able to use the tools of scientific research</a:t>
            </a:r>
          </a:p>
          <a:p>
            <a:pPr algn="just">
              <a:lnSpc>
                <a:spcPct val="200000"/>
              </a:lnSpc>
            </a:pPr>
            <a:r>
              <a:rPr lang="en-US" sz="1600" dirty="0">
                <a:latin typeface="Alexandria" pitchFamily="2" charset="-78"/>
                <a:cs typeface="Alexandria" pitchFamily="2" charset="-78"/>
              </a:rPr>
              <a:t>- The researcher's familiarity with the necessary knowledge about the research field.</a:t>
            </a:r>
          </a:p>
          <a:p>
            <a:pPr algn="just" rtl="1">
              <a:lnSpc>
                <a:spcPct val="150000"/>
              </a:lnSpc>
              <a:defRPr/>
            </a:pPr>
            <a:endParaRPr lang="ar-SA" sz="1600" dirty="0">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25027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500906"/>
          </a:xfrm>
          <a:prstGeom prst="rect">
            <a:avLst/>
          </a:prstGeom>
          <a:noFill/>
        </p:spPr>
        <p:txBody>
          <a:bodyPr wrap="square" rtlCol="0">
            <a:spAutoFit/>
          </a:bodyPr>
          <a:lstStyle/>
          <a:p>
            <a:pPr lvl="0" algn="ctr">
              <a:lnSpc>
                <a:spcPct val="150000"/>
              </a:lnSpc>
            </a:pPr>
            <a:r>
              <a:rPr lang="en-US" sz="2000" b="1" dirty="0">
                <a:latin typeface="Alexandria" pitchFamily="2" charset="-78"/>
                <a:ea typeface="Times New Roman" panose="02020603050405020304" pitchFamily="18" charset="0"/>
                <a:cs typeface="Alexandria" pitchFamily="2" charset="-78"/>
              </a:rPr>
              <a:t>The Components' of the Research Proposal</a:t>
            </a:r>
            <a:r>
              <a:rPr lang="en-GB" sz="2000" b="1" dirty="0">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3743974"/>
          </a:xfrm>
          <a:prstGeom prst="rect">
            <a:avLst/>
          </a:prstGeom>
          <a:noFill/>
        </p:spPr>
        <p:txBody>
          <a:bodyPr wrap="square" rtlCol="0">
            <a:spAutoFit/>
          </a:bodyPr>
          <a:lstStyle/>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Title.</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Introduction.</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problem.</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The importance and objectives of the research.</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Hypotheses.</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Literature review.</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Methodology.</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limits.</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The General Perception of the Research Structure.</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Initial reference list.</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26345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500906"/>
          </a:xfrm>
          <a:prstGeom prst="rect">
            <a:avLst/>
          </a:prstGeom>
          <a:noFill/>
        </p:spPr>
        <p:txBody>
          <a:bodyPr wrap="square" rtlCol="0">
            <a:spAutoFit/>
          </a:bodyPr>
          <a:lstStyle/>
          <a:p>
            <a:pPr lvl="0" algn="ctr">
              <a:lnSpc>
                <a:spcPct val="150000"/>
              </a:lnSpc>
            </a:pPr>
            <a:r>
              <a:rPr lang="en-GB" sz="2000" b="1" dirty="0">
                <a:latin typeface="Alexandria" pitchFamily="2" charset="-78"/>
                <a:ea typeface="Times New Roman" panose="02020603050405020304" pitchFamily="18" charset="0"/>
                <a:cs typeface="Alexandria" pitchFamily="2" charset="-78"/>
              </a:rPr>
              <a:t>1. Research Title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2088392"/>
          </a:xfrm>
          <a:prstGeom prst="rect">
            <a:avLst/>
          </a:prstGeom>
          <a:noFill/>
        </p:spPr>
        <p:txBody>
          <a:bodyPr wrap="square" rtlCol="0">
            <a:spAutoFit/>
          </a:bodyPr>
          <a:lstStyle/>
          <a:p>
            <a:pPr lvl="0">
              <a:lnSpc>
                <a:spcPct val="150000"/>
              </a:lnSpc>
              <a:defRPr/>
            </a:pPr>
            <a:r>
              <a:rPr lang="en-US" b="1" u="sng" dirty="0">
                <a:solidFill>
                  <a:prstClr val="black"/>
                </a:solidFill>
                <a:latin typeface="Alexandria" pitchFamily="2" charset="-78"/>
                <a:cs typeface="Alexandria" pitchFamily="2" charset="-78"/>
              </a:rPr>
              <a:t>A good research title should reflect three points:</a:t>
            </a:r>
          </a:p>
          <a:p>
            <a:pPr lvl="0">
              <a:lnSpc>
                <a:spcPct val="200000"/>
              </a:lnSpc>
              <a:defRPr/>
            </a:pPr>
            <a:r>
              <a:rPr lang="en-US" dirty="0">
                <a:solidFill>
                  <a:prstClr val="black"/>
                </a:solidFill>
                <a:latin typeface="Alexandria" pitchFamily="2" charset="-78"/>
                <a:cs typeface="Alexandria" pitchFamily="2" charset="-78"/>
              </a:rPr>
              <a:t>1. Research content in a few expressive words.</a:t>
            </a:r>
          </a:p>
          <a:p>
            <a:pPr lvl="0">
              <a:lnSpc>
                <a:spcPct val="200000"/>
              </a:lnSpc>
              <a:defRPr/>
            </a:pPr>
            <a:r>
              <a:rPr lang="en-US" dirty="0">
                <a:solidFill>
                  <a:prstClr val="black"/>
                </a:solidFill>
                <a:latin typeface="Alexandria" pitchFamily="2" charset="-78"/>
                <a:cs typeface="Alexandria" pitchFamily="2" charset="-78"/>
              </a:rPr>
              <a:t>2. Ability to attract the reader's attention.</a:t>
            </a:r>
          </a:p>
          <a:p>
            <a:pPr lvl="0">
              <a:lnSpc>
                <a:spcPct val="200000"/>
              </a:lnSpc>
              <a:defRPr/>
            </a:pPr>
            <a:r>
              <a:rPr lang="en-US" dirty="0">
                <a:solidFill>
                  <a:prstClr val="black"/>
                </a:solidFill>
                <a:latin typeface="Alexandria" pitchFamily="2" charset="-78"/>
                <a:cs typeface="Alexandria" pitchFamily="2" charset="-78"/>
              </a:rPr>
              <a:t>3. Distinguish the research topic.</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2819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lvl="0" algn="just">
              <a:lnSpc>
                <a:spcPct val="200000"/>
              </a:lnSpc>
              <a:defRPr/>
            </a:pPr>
            <a:r>
              <a:rPr lang="en-US" sz="1600" b="1" u="sng" dirty="0">
                <a:solidFill>
                  <a:prstClr val="black"/>
                </a:solidFill>
                <a:latin typeface="Alexandria" pitchFamily="2" charset="-78"/>
                <a:cs typeface="Alexandria" pitchFamily="2" charset="-78"/>
              </a:rPr>
              <a:t>Research title tips:</a:t>
            </a:r>
            <a:endParaRPr lang="ar-SA" sz="1600" b="1" u="sng" dirty="0">
              <a:solidFill>
                <a:prstClr val="black"/>
              </a:solidFill>
              <a:latin typeface="Alexandria" pitchFamily="2" charset="-78"/>
              <a:cs typeface="Alexandria" pitchFamily="2" charset="-78"/>
            </a:endParaRP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Simple, concise and attractive.</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Using Expressive words and keywords.</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Avoid unnecessary excitement or exaggeration.</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Avoid using abbreviations.</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Take your time to specify the full title of the research after you have identified the problem.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500906"/>
          </a:xfrm>
          <a:prstGeom prst="rect">
            <a:avLst/>
          </a:prstGeom>
          <a:noFill/>
        </p:spPr>
        <p:txBody>
          <a:bodyPr wrap="square" rtlCol="0">
            <a:spAutoFit/>
          </a:bodyPr>
          <a:lstStyle/>
          <a:p>
            <a:pPr lvl="0" algn="ctr">
              <a:lnSpc>
                <a:spcPct val="150000"/>
              </a:lnSpc>
            </a:pPr>
            <a:r>
              <a:rPr lang="en-GB" sz="2000" b="1" dirty="0">
                <a:latin typeface="Alexandria" pitchFamily="2" charset="-78"/>
                <a:ea typeface="Times New Roman" panose="02020603050405020304" pitchFamily="18" charset="0"/>
                <a:cs typeface="Alexandria" pitchFamily="2" charset="-78"/>
              </a:rPr>
              <a:t>1. Research Title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0884967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txBox="1">
            <a:spLocks/>
          </p:cNvSpPr>
          <p:nvPr/>
        </p:nvSpPr>
        <p:spPr>
          <a:xfrm>
            <a:off x="434028" y="37790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smtClean="0">
                <a:solidFill>
                  <a:srgbClr val="00B0F0"/>
                </a:solidFill>
                <a:latin typeface="Arial" panose="020B0604020202020204" pitchFamily="34" charset="0"/>
                <a:ea typeface="Times New Roman" panose="02020603050405020304" pitchFamily="18" charset="0"/>
                <a:cs typeface="Arial" panose="020B0604020202020204" pitchFamily="34" charset="0"/>
              </a:rPr>
              <a:t>Research Title</a:t>
            </a:r>
            <a:endParaRPr lang="en-US" sz="3600" b="1" dirty="0">
              <a:solidFill>
                <a:srgbClr val="00B0F0"/>
              </a:solidFill>
              <a:latin typeface="Arial" panose="020B060402020202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2514BEA9-8459-4CE5-CBA3-49FC418D0E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4C9C3E93-CE3E-F570-C770-0DF798B0643E}"/>
              </a:ext>
            </a:extLst>
          </p:cNvPr>
          <p:cNvSpPr txBox="1"/>
          <p:nvPr/>
        </p:nvSpPr>
        <p:spPr>
          <a:xfrm>
            <a:off x="1866236" y="3196118"/>
            <a:ext cx="6288740" cy="369332"/>
          </a:xfrm>
          <a:prstGeom prst="rect">
            <a:avLst/>
          </a:prstGeom>
          <a:noFill/>
        </p:spPr>
        <p:txBody>
          <a:bodyPr wrap="square">
            <a:spAutoFit/>
          </a:bodyPr>
          <a:lstStyle/>
          <a:p>
            <a:r>
              <a:rPr lang="en-GB" sz="1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a:t>
            </a:r>
            <a:r>
              <a:rPr lang="en-GB" sz="1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1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2668A206-D1D6-4DAA-6C33-DBA9666A65BD}"/>
              </a:ext>
            </a:extLst>
          </p:cNvPr>
          <p:cNvSpPr/>
          <p:nvPr/>
        </p:nvSpPr>
        <p:spPr bwMode="auto">
          <a:xfrm>
            <a:off x="6829205" y="1831968"/>
            <a:ext cx="3165718"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a:spcBef>
                <a:spcPct val="0"/>
              </a:spcBef>
              <a:defRPr/>
            </a:pPr>
            <a:r>
              <a:rPr lang="fr-FR" sz="2800" b="1" dirty="0">
                <a:solidFill>
                  <a:srgbClr val="C00000"/>
                </a:solidFill>
                <a:latin typeface="Times New Roman" panose="02020603050405020304" pitchFamily="18" charset="0"/>
                <a:cs typeface="Times New Roman" panose="02020603050405020304" pitchFamily="18" charset="0"/>
              </a:rPr>
              <a:t> </a:t>
            </a:r>
          </a:p>
        </p:txBody>
      </p:sp>
      <p:sp>
        <p:nvSpPr>
          <p:cNvPr id="6" name="Rectangle 5">
            <a:extLst>
              <a:ext uri="{FF2B5EF4-FFF2-40B4-BE49-F238E27FC236}">
                <a16:creationId xmlns:a16="http://schemas.microsoft.com/office/drawing/2014/main" id="{FDD294AE-1BCF-FDDF-A699-EA02BC912E9A}"/>
              </a:ext>
            </a:extLst>
          </p:cNvPr>
          <p:cNvSpPr/>
          <p:nvPr/>
        </p:nvSpPr>
        <p:spPr bwMode="auto">
          <a:xfrm>
            <a:off x="1567547" y="2949593"/>
            <a:ext cx="3517806" cy="1500198"/>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b="1" dirty="0">
              <a:solidFill>
                <a:schemeClr val="tx1"/>
              </a:solidFill>
              <a:latin typeface="Times New Roman" pitchFamily="18" charset="0"/>
              <a:cs typeface="Times New Roman" pitchFamily="18" charset="0"/>
            </a:endParaRPr>
          </a:p>
          <a:p>
            <a:pPr algn="just" rtl="1">
              <a:defRPr/>
            </a:pPr>
            <a:r>
              <a:rPr lang="ar-SA" sz="2000" b="1" dirty="0">
                <a:solidFill>
                  <a:schemeClr val="tx1"/>
                </a:solidFill>
                <a:latin typeface="Times New Roman" pitchFamily="18" charset="0"/>
                <a:cs typeface="Times New Roman" pitchFamily="18" charset="0"/>
              </a:rPr>
              <a:t>أثر التدريب في رفع مستوى أداء العاملين: دراسة تطبيقية على مطاعم الوجبات السريعة</a:t>
            </a:r>
          </a:p>
        </p:txBody>
      </p:sp>
      <p:sp>
        <p:nvSpPr>
          <p:cNvPr id="7" name="Flèche gauche 23">
            <a:extLst>
              <a:ext uri="{FF2B5EF4-FFF2-40B4-BE49-F238E27FC236}">
                <a16:creationId xmlns:a16="http://schemas.microsoft.com/office/drawing/2014/main" id="{174D8ED7-5033-B79C-D27E-012938E910D7}"/>
              </a:ext>
            </a:extLst>
          </p:cNvPr>
          <p:cNvSpPr/>
          <p:nvPr/>
        </p:nvSpPr>
        <p:spPr bwMode="auto">
          <a:xfrm>
            <a:off x="5340474" y="3454393"/>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8" name="Rectangle 7">
            <a:extLst>
              <a:ext uri="{FF2B5EF4-FFF2-40B4-BE49-F238E27FC236}">
                <a16:creationId xmlns:a16="http://schemas.microsoft.com/office/drawing/2014/main" id="{C1472499-204C-3404-706E-2D62FFD07C3B}"/>
              </a:ext>
            </a:extLst>
          </p:cNvPr>
          <p:cNvSpPr/>
          <p:nvPr/>
        </p:nvSpPr>
        <p:spPr bwMode="auto">
          <a:xfrm>
            <a:off x="1567546" y="4701059"/>
            <a:ext cx="3570768" cy="1428760"/>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just" rtl="1">
              <a:defRPr/>
            </a:pPr>
            <a:r>
              <a:rPr lang="ar-SA" sz="2000" b="1" dirty="0">
                <a:solidFill>
                  <a:schemeClr val="tx1"/>
                </a:solidFill>
                <a:latin typeface="Times New Roman" pitchFamily="18" charset="0"/>
                <a:cs typeface="Times New Roman" pitchFamily="18" charset="0"/>
              </a:rPr>
              <a:t>أثر اتخاذ القرارات الإدارية على رضا العاملين والعملاء: دراسة تطبيقية على قطاع المصارف بالمملكة العربية السعودية</a:t>
            </a:r>
          </a:p>
        </p:txBody>
      </p:sp>
      <p:sp>
        <p:nvSpPr>
          <p:cNvPr id="9" name="Rectangle 8">
            <a:extLst>
              <a:ext uri="{FF2B5EF4-FFF2-40B4-BE49-F238E27FC236}">
                <a16:creationId xmlns:a16="http://schemas.microsoft.com/office/drawing/2014/main" id="{8FAE1927-48A3-5D7F-CCFA-D55E86753FF9}"/>
              </a:ext>
            </a:extLst>
          </p:cNvPr>
          <p:cNvSpPr/>
          <p:nvPr/>
        </p:nvSpPr>
        <p:spPr bwMode="auto">
          <a:xfrm>
            <a:off x="7077408" y="3109950"/>
            <a:ext cx="2643206"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التدريب وأداء العاملين</a:t>
            </a:r>
          </a:p>
        </p:txBody>
      </p:sp>
      <p:sp>
        <p:nvSpPr>
          <p:cNvPr id="10" name="Rectangle 9">
            <a:extLst>
              <a:ext uri="{FF2B5EF4-FFF2-40B4-BE49-F238E27FC236}">
                <a16:creationId xmlns:a16="http://schemas.microsoft.com/office/drawing/2014/main" id="{AD8224DB-609C-8667-0000-D3D12E28DA7D}"/>
              </a:ext>
            </a:extLst>
          </p:cNvPr>
          <p:cNvSpPr/>
          <p:nvPr/>
        </p:nvSpPr>
        <p:spPr bwMode="auto">
          <a:xfrm>
            <a:off x="7077408" y="4951092"/>
            <a:ext cx="2714644"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رضا العاملين والعملاء</a:t>
            </a:r>
          </a:p>
        </p:txBody>
      </p:sp>
      <p:sp>
        <p:nvSpPr>
          <p:cNvPr id="11" name="Rectangle 10">
            <a:extLst>
              <a:ext uri="{FF2B5EF4-FFF2-40B4-BE49-F238E27FC236}">
                <a16:creationId xmlns:a16="http://schemas.microsoft.com/office/drawing/2014/main" id="{FC39FEBD-0DEE-8A9F-C501-15E8D39898F2}"/>
              </a:ext>
            </a:extLst>
          </p:cNvPr>
          <p:cNvSpPr/>
          <p:nvPr/>
        </p:nvSpPr>
        <p:spPr bwMode="auto">
          <a:xfrm>
            <a:off x="1789774" y="1809089"/>
            <a:ext cx="3071834"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eaLnBrk="1" hangingPunct="1">
              <a:defRPr/>
            </a:pPr>
            <a:endParaRPr lang="fr-FR">
              <a:ln>
                <a:solidFill>
                  <a:srgbClr val="C00000"/>
                </a:solidFill>
              </a:ln>
              <a:solidFill>
                <a:schemeClr val="tx1"/>
              </a:solidFill>
              <a:latin typeface="Times New Roman" pitchFamily="18" charset="0"/>
              <a:cs typeface="Times New Roman" pitchFamily="18" charset="0"/>
            </a:endParaRPr>
          </a:p>
        </p:txBody>
      </p:sp>
      <p:sp>
        <p:nvSpPr>
          <p:cNvPr id="12" name="Rectangle 10">
            <a:extLst>
              <a:ext uri="{FF2B5EF4-FFF2-40B4-BE49-F238E27FC236}">
                <a16:creationId xmlns:a16="http://schemas.microsoft.com/office/drawing/2014/main" id="{BB93B1C2-B54D-F824-6A6D-FEEACE2A2FC4}"/>
              </a:ext>
            </a:extLst>
          </p:cNvPr>
          <p:cNvSpPr>
            <a:spLocks noChangeArrowheads="1"/>
          </p:cNvSpPr>
          <p:nvPr/>
        </p:nvSpPr>
        <p:spPr bwMode="auto">
          <a:xfrm>
            <a:off x="1897060" y="1978545"/>
            <a:ext cx="27860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b="1" dirty="0">
                <a:solidFill>
                  <a:srgbClr val="C00000"/>
                </a:solidFill>
                <a:latin typeface="Times New Roman" panose="02020603050405020304" pitchFamily="18" charset="0"/>
                <a:cs typeface="Times New Roman" panose="02020603050405020304" pitchFamily="18" charset="0"/>
              </a:rPr>
              <a:t>Recommended</a:t>
            </a:r>
            <a:endParaRPr lang="ar-SA" altLang="en-US" b="1" dirty="0">
              <a:solidFill>
                <a:srgbClr val="C00000"/>
              </a:solidFill>
              <a:latin typeface="Times New Roman" panose="02020603050405020304" pitchFamily="18" charset="0"/>
              <a:cs typeface="Times New Roman" panose="02020603050405020304" pitchFamily="18" charset="0"/>
            </a:endParaRPr>
          </a:p>
        </p:txBody>
      </p:sp>
      <p:sp>
        <p:nvSpPr>
          <p:cNvPr id="13" name="Flèche gauche 19">
            <a:extLst>
              <a:ext uri="{FF2B5EF4-FFF2-40B4-BE49-F238E27FC236}">
                <a16:creationId xmlns:a16="http://schemas.microsoft.com/office/drawing/2014/main" id="{A1210775-A357-787E-C05E-84276F1FD20F}"/>
              </a:ext>
            </a:extLst>
          </p:cNvPr>
          <p:cNvSpPr/>
          <p:nvPr/>
        </p:nvSpPr>
        <p:spPr bwMode="auto">
          <a:xfrm>
            <a:off x="5471883" y="5225192"/>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14" name="TextBox 13">
            <a:extLst>
              <a:ext uri="{FF2B5EF4-FFF2-40B4-BE49-F238E27FC236}">
                <a16:creationId xmlns:a16="http://schemas.microsoft.com/office/drawing/2014/main" id="{39AF4964-B559-A6C9-124B-01612A4BA639}"/>
              </a:ext>
            </a:extLst>
          </p:cNvPr>
          <p:cNvSpPr txBox="1"/>
          <p:nvPr/>
        </p:nvSpPr>
        <p:spPr>
          <a:xfrm>
            <a:off x="7228090" y="1983899"/>
            <a:ext cx="2250141" cy="646331"/>
          </a:xfrm>
          <a:prstGeom prst="rect">
            <a:avLst/>
          </a:prstGeom>
          <a:noFill/>
        </p:spPr>
        <p:txBody>
          <a:bodyPr wrap="square" rtlCol="0">
            <a:spAutoFit/>
          </a:bodyPr>
          <a:lstStyle/>
          <a:p>
            <a:pPr algn="ctr"/>
            <a:r>
              <a:rPr lang="fr-FR" sz="3600" b="1" dirty="0">
                <a:solidFill>
                  <a:srgbClr val="C00000"/>
                </a:solidFill>
                <a:latin typeface="Times New Roman" panose="02020603050405020304" pitchFamily="18" charset="0"/>
                <a:cs typeface="Times New Roman" panose="02020603050405020304" pitchFamily="18" charset="0"/>
              </a:rPr>
              <a:t>Field</a:t>
            </a:r>
            <a:endParaRPr lang="en-US" sz="2800" dirty="0">
              <a:solidFill>
                <a:srgbClr val="C00000"/>
              </a:solidFill>
            </a:endParaRPr>
          </a:p>
        </p:txBody>
      </p:sp>
      <p:sp>
        <p:nvSpPr>
          <p:cNvPr id="15" name="TextBox 1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229274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43974"/>
          </a:xfrm>
          <a:prstGeom prst="rect">
            <a:avLst/>
          </a:prstGeom>
          <a:noFill/>
        </p:spPr>
        <p:txBody>
          <a:bodyPr wrap="square" rtlCol="0">
            <a:spAutoFit/>
          </a:bodyPr>
          <a:lstStyle/>
          <a:p>
            <a:pPr marL="457200" lvl="0" indent="-457200" algn="just" rtl="1">
              <a:lnSpc>
                <a:spcPct val="150000"/>
              </a:lnSpc>
              <a:buFont typeface="+mj-lt"/>
              <a:buAutoNum type="arabicPeriod"/>
              <a:defRPr/>
            </a:pPr>
            <a:r>
              <a:rPr lang="ar-SA" sz="1600" dirty="0">
                <a:solidFill>
                  <a:prstClr val="black"/>
                </a:solidFill>
                <a:latin typeface="Alexandria" pitchFamily="2" charset="-78"/>
                <a:cs typeface="Alexandria" pitchFamily="2" charset="-78"/>
              </a:rPr>
              <a:t>كفاءة الاسواق المالية وإمكانية التكامل بين دول مجلس التعاون لدول الخليج العربي.</a:t>
            </a:r>
          </a:p>
          <a:p>
            <a:pPr marL="457200" lvl="0" indent="-457200" algn="just" rtl="1">
              <a:lnSpc>
                <a:spcPct val="150000"/>
              </a:lnSpc>
              <a:buFont typeface="+mj-lt"/>
              <a:buAutoNum type="arabicPeriod"/>
              <a:defRPr/>
            </a:pPr>
            <a:r>
              <a:rPr lang="ar-SA" sz="1600" dirty="0">
                <a:solidFill>
                  <a:prstClr val="black"/>
                </a:solidFill>
                <a:latin typeface="Alexandria" pitchFamily="2" charset="-78"/>
                <a:cs typeface="Alexandria" pitchFamily="2" charset="-78"/>
              </a:rPr>
              <a:t>أثر خصائص الوظيفة على الالتزام التنظيمي للعاملين في القطاع الحكومي للمملكة العربية السعودية.</a:t>
            </a:r>
          </a:p>
          <a:p>
            <a:pPr marL="457200" lvl="0" indent="-457200" algn="just" rtl="1">
              <a:lnSpc>
                <a:spcPct val="150000"/>
              </a:lnSpc>
              <a:buFont typeface="+mj-lt"/>
              <a:buAutoNum type="arabicPeriod"/>
              <a:defRPr/>
            </a:pPr>
            <a:r>
              <a:rPr lang="ar-SA" sz="1600" dirty="0">
                <a:solidFill>
                  <a:prstClr val="black"/>
                </a:solidFill>
                <a:latin typeface="Alexandria" pitchFamily="2" charset="-78"/>
                <a:cs typeface="Alexandria" pitchFamily="2" charset="-78"/>
              </a:rPr>
              <a:t>أثر جودة لجان المراجعة على مستوى الافصاح الاختياري بشركات المساهمة السعودية.</a:t>
            </a:r>
            <a:endParaRPr lang="en-US" sz="1600" dirty="0">
              <a:solidFill>
                <a:prstClr val="black"/>
              </a:solidFill>
              <a:latin typeface="Alexandria" pitchFamily="2" charset="-78"/>
              <a:cs typeface="Alexandria" pitchFamily="2" charset="-78"/>
            </a:endParaRPr>
          </a:p>
          <a:p>
            <a:pPr marL="457200" lvl="0" indent="-457200" algn="just">
              <a:lnSpc>
                <a:spcPct val="150000"/>
              </a:lnSpc>
              <a:buFont typeface="+mj-lt"/>
              <a:buAutoNum type="arabicPeriod"/>
              <a:defRPr/>
            </a:pPr>
            <a:r>
              <a:rPr lang="en-US" sz="1600" dirty="0">
                <a:solidFill>
                  <a:prstClr val="black"/>
                </a:solidFill>
                <a:latin typeface="Alexandria" pitchFamily="2" charset="-78"/>
                <a:cs typeface="Alexandria" pitchFamily="2" charset="-78"/>
              </a:rPr>
              <a:t>The Effect Of </a:t>
            </a:r>
            <a:r>
              <a:rPr lang="en-US" sz="1600" dirty="0" err="1">
                <a:solidFill>
                  <a:prstClr val="black"/>
                </a:solidFill>
                <a:latin typeface="Alexandria" pitchFamily="2" charset="-78"/>
                <a:cs typeface="Alexandria" pitchFamily="2" charset="-78"/>
              </a:rPr>
              <a:t>Brande</a:t>
            </a:r>
            <a:r>
              <a:rPr lang="en-US" sz="1600" dirty="0">
                <a:solidFill>
                  <a:prstClr val="black"/>
                </a:solidFill>
                <a:latin typeface="Alexandria" pitchFamily="2" charset="-78"/>
                <a:cs typeface="Alexandria" pitchFamily="2" charset="-78"/>
              </a:rPr>
              <a:t>-Marketing On The Brand’s Equity By Application On The Egyptian Business Faculties.</a:t>
            </a:r>
          </a:p>
          <a:p>
            <a:pPr marL="457200" lvl="0" indent="-457200" algn="just">
              <a:lnSpc>
                <a:spcPct val="150000"/>
              </a:lnSpc>
              <a:buFont typeface="+mj-lt"/>
              <a:buAutoNum type="arabicPeriod"/>
              <a:defRPr/>
            </a:pPr>
            <a:r>
              <a:rPr lang="en-US" sz="1600" dirty="0">
                <a:solidFill>
                  <a:prstClr val="black"/>
                </a:solidFill>
                <a:latin typeface="Alexandria" pitchFamily="2" charset="-78"/>
                <a:cs typeface="Alexandria" pitchFamily="2" charset="-78"/>
              </a:rPr>
              <a:t>Investigating Performance Outcomes under Institutional Pressures and Environmental Orientation Motivated Green Supply Chain Management Practices.</a:t>
            </a:r>
            <a:endParaRPr lang="ar-SA" sz="1600" dirty="0">
              <a:solidFill>
                <a:prstClr val="black"/>
              </a:solidFill>
              <a:latin typeface="Alexandria" pitchFamily="2" charset="-78"/>
              <a:cs typeface="Alexandria" pitchFamily="2" charset="-78"/>
            </a:endParaRPr>
          </a:p>
          <a:p>
            <a:pPr marL="457200" lvl="0" indent="-457200" algn="just" rtl="1">
              <a:lnSpc>
                <a:spcPct val="150000"/>
              </a:lnSpc>
              <a:buFont typeface="+mj-lt"/>
              <a:buAutoNum type="arabicPeriod"/>
              <a:defRPr/>
            </a:pPr>
            <a:endParaRPr lang="ar-SA"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399321" y="678911"/>
            <a:ext cx="3485249" cy="400110"/>
          </a:xfrm>
          <a:prstGeom prst="rect">
            <a:avLst/>
          </a:prstGeom>
          <a:noFill/>
        </p:spPr>
        <p:txBody>
          <a:bodyPr wrap="none" rtlCol="0">
            <a:spAutoFit/>
          </a:bodyPr>
          <a:lstStyle/>
          <a:p>
            <a:r>
              <a:rPr lang="en-GB" sz="2000" b="1" dirty="0">
                <a:latin typeface="Alexandria" pitchFamily="2" charset="-78"/>
                <a:ea typeface="Times New Roman" panose="02020603050405020304" pitchFamily="18" charset="0"/>
                <a:cs typeface="Alexandria" pitchFamily="2" charset="-78"/>
              </a:rPr>
              <a:t>Research Title Examples</a:t>
            </a:r>
            <a:r>
              <a:rPr lang="en-GB" sz="2000" b="1" dirty="0">
                <a:effectLst/>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2745302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246909" y="1019069"/>
            <a:ext cx="8110847" cy="400110"/>
          </a:xfrm>
          <a:prstGeom prst="rect">
            <a:avLst/>
          </a:prstGeom>
          <a:noFill/>
        </p:spPr>
        <p:txBody>
          <a:bodyPr wrap="square" rtlCol="0">
            <a:spAutoFit/>
          </a:bodyPr>
          <a:lstStyle/>
          <a:p>
            <a:pPr lvl="0"/>
            <a:r>
              <a:rPr lang="en-GB" sz="2000" b="1" dirty="0">
                <a:latin typeface="Alexandria" pitchFamily="2" charset="-78"/>
                <a:ea typeface="Times New Roman" panose="02020603050405020304" pitchFamily="18" charset="0"/>
                <a:cs typeface="Alexandria" pitchFamily="2" charset="-78"/>
              </a:rPr>
              <a:t>2. The Introduction </a:t>
            </a:r>
            <a:endParaRPr lang="en-US" sz="2000" b="1" dirty="0">
              <a:latin typeface="Alexandria" pitchFamily="2" charset="-78"/>
              <a:cs typeface="Alexandria" pitchFamily="2" charset="-78"/>
            </a:endParaRPr>
          </a:p>
        </p:txBody>
      </p:sp>
      <p:sp>
        <p:nvSpPr>
          <p:cNvPr id="18" name="TextBox 17"/>
          <p:cNvSpPr txBox="1"/>
          <p:nvPr/>
        </p:nvSpPr>
        <p:spPr>
          <a:xfrm>
            <a:off x="889000" y="1913256"/>
            <a:ext cx="10541000" cy="3959417"/>
          </a:xfrm>
          <a:prstGeom prst="rect">
            <a:avLst/>
          </a:prstGeom>
          <a:noFill/>
        </p:spPr>
        <p:txBody>
          <a:bodyPr wrap="square" rtlCol="0">
            <a:spAutoFit/>
          </a:bodyPr>
          <a:lstStyle/>
          <a:p>
            <a:pPr lvl="0" algn="just">
              <a:lnSpc>
                <a:spcPct val="200000"/>
              </a:lnSpc>
              <a:defRPr/>
            </a:pPr>
            <a:r>
              <a:rPr lang="en-US" sz="1600" b="1" dirty="0">
                <a:solidFill>
                  <a:prstClr val="black"/>
                </a:solidFill>
                <a:latin typeface="Alexandria" pitchFamily="2" charset="-78"/>
                <a:cs typeface="Alexandria" pitchFamily="2" charset="-78"/>
              </a:rPr>
              <a:t>The primary purpose of the introduction in the research proposal is to give a general background about the research problem.</a:t>
            </a:r>
            <a:endParaRPr lang="ar-SA" sz="1600" b="1" dirty="0">
              <a:solidFill>
                <a:prstClr val="black"/>
              </a:solidFill>
              <a:latin typeface="Alexandria" pitchFamily="2" charset="-78"/>
              <a:cs typeface="Alexandria" pitchFamily="2" charset="-78"/>
            </a:endParaRPr>
          </a:p>
          <a:p>
            <a:pPr lvl="0" algn="just">
              <a:lnSpc>
                <a:spcPct val="200000"/>
              </a:lnSpc>
              <a:defRPr/>
            </a:pPr>
            <a:r>
              <a:rPr lang="en-US" sz="1600" b="1" u="sng" dirty="0">
                <a:solidFill>
                  <a:prstClr val="black"/>
                </a:solidFill>
                <a:latin typeface="Alexandria" pitchFamily="2" charset="-78"/>
                <a:cs typeface="Alexandria" pitchFamily="2" charset="-78"/>
              </a:rPr>
              <a:t>The introduction includes:</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A general introduction to the phenomenon to be studied.</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Highlighting the researcher's motives for taking up the research topic.</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Briefly describe the main issues and sub-problems to be addressed in the research.</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Statement of the relevance of the topic and the research problem to the general topic of the intended field of science</a:t>
            </a:r>
            <a:endParaRPr lang="ar-SA" sz="1600" dirty="0">
              <a:solidFill>
                <a:prstClr val="black"/>
              </a:solidFill>
              <a:latin typeface="Alexandria" pitchFamily="2" charset="-78"/>
              <a:cs typeface="Alexandria" pitchFamily="2" charset="-78"/>
            </a:endParaRPr>
          </a:p>
        </p:txBody>
      </p:sp>
      <p:sp>
        <p:nvSpPr>
          <p:cNvPr id="19" name="TextBox 18"/>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00201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400110"/>
          </a:xfrm>
          <a:prstGeom prst="rect">
            <a:avLst/>
          </a:prstGeom>
          <a:noFill/>
        </p:spPr>
        <p:txBody>
          <a:bodyPr wrap="square" rtlCol="0">
            <a:spAutoFit/>
          </a:bodyPr>
          <a:lstStyle/>
          <a:p>
            <a:pPr lvl="0"/>
            <a:r>
              <a:rPr lang="en-GB" sz="2000" b="1" dirty="0">
                <a:latin typeface="Alexandria" pitchFamily="2" charset="-78"/>
                <a:ea typeface="Times New Roman" panose="02020603050405020304" pitchFamily="18" charset="0"/>
                <a:cs typeface="Alexandria" pitchFamily="2" charset="-78"/>
              </a:rPr>
              <a:t>3. Research Problem</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3959417"/>
          </a:xfrm>
          <a:prstGeom prst="rect">
            <a:avLst/>
          </a:prstGeom>
          <a:noFill/>
        </p:spPr>
        <p:txBody>
          <a:bodyPr wrap="square" rtlCol="0">
            <a:spAutoFit/>
          </a:bodyPr>
          <a:lstStyle/>
          <a:p>
            <a:pPr lvl="0">
              <a:lnSpc>
                <a:spcPct val="200000"/>
              </a:lnSpc>
              <a:defRPr/>
            </a:pPr>
            <a:r>
              <a:rPr lang="en-US" sz="1600" b="1" dirty="0">
                <a:solidFill>
                  <a:prstClr val="black"/>
                </a:solidFill>
                <a:latin typeface="Alexandria" pitchFamily="2" charset="-78"/>
                <a:cs typeface="Alexandria" pitchFamily="2" charset="-78"/>
              </a:rPr>
              <a:t>It’s a general question followed by a set of sub-questions that clarify the different aspects of the study problem.</a:t>
            </a:r>
          </a:p>
          <a:p>
            <a:pPr lvl="0">
              <a:lnSpc>
                <a:spcPct val="200000"/>
              </a:lnSpc>
              <a:defRPr/>
            </a:pPr>
            <a:r>
              <a:rPr lang="en-US" sz="1600" b="1" u="sng" dirty="0" err="1">
                <a:solidFill>
                  <a:prstClr val="black"/>
                </a:solidFill>
                <a:latin typeface="Alexandria" pitchFamily="2" charset="-78"/>
                <a:cs typeface="Alexandria" pitchFamily="2" charset="-78"/>
              </a:rPr>
              <a:t>Unrecommended</a:t>
            </a:r>
            <a:r>
              <a:rPr lang="en-US" sz="1600" b="1" u="sng" dirty="0">
                <a:solidFill>
                  <a:prstClr val="black"/>
                </a:solidFill>
                <a:latin typeface="Alexandria" pitchFamily="2" charset="-78"/>
                <a:cs typeface="Alexandria" pitchFamily="2" charset="-78"/>
              </a:rPr>
              <a:t> when defining the Research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Choosing a broad, general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Choosing the first problem that comes to the researcher’s mind.</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To Stick to a limited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Hesitation and wasting time without settling on a specific research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Lack of clarity in the formulation of the research problem.</a:t>
            </a:r>
            <a:endParaRPr lang="ar-SA" sz="1600" dirty="0">
              <a:solidFill>
                <a:prstClr val="black"/>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82751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58979"/>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Why should the research problem be identified?</a:t>
            </a:r>
          </a:p>
          <a:p>
            <a:pPr marL="342900" lvl="0" indent="-342900">
              <a:lnSpc>
                <a:spcPct val="200000"/>
              </a:lnSpc>
              <a:buFont typeface="Wingdings" panose="05000000000000000000" pitchFamily="2" charset="2"/>
              <a:buChar char="§"/>
              <a:defRPr/>
            </a:pPr>
            <a:r>
              <a:rPr lang="en-US" sz="1600" b="1"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To guide the search path and not deviate from its objectives.</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To Clarify the scientific and practical importance of the topic under study.</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It helps the researcher in formulating the study hypotheses.</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It helps the researcher to identify the Research Limitations.</a:t>
            </a:r>
            <a:endParaRPr lang="ar-SA"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80013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lvl="0">
              <a:lnSpc>
                <a:spcPct val="200000"/>
              </a:lnSpc>
              <a:defRPr/>
            </a:pPr>
            <a:r>
              <a:rPr lang="en-US" sz="1600" b="1" u="sng" dirty="0">
                <a:solidFill>
                  <a:prstClr val="black"/>
                </a:solidFill>
                <a:latin typeface="Alexandria" pitchFamily="2" charset="-78"/>
                <a:cs typeface="Alexandria" pitchFamily="2" charset="-78"/>
              </a:rPr>
              <a:t>How is the research topic chosen?</a:t>
            </a:r>
          </a:p>
          <a:p>
            <a:pPr lvl="0">
              <a:lnSpc>
                <a:spcPct val="200000"/>
              </a:lnSpc>
              <a:defRPr/>
            </a:pPr>
            <a:r>
              <a:rPr lang="en-US" sz="1600" b="1" dirty="0">
                <a:solidFill>
                  <a:prstClr val="black"/>
                </a:solidFill>
                <a:latin typeface="Alexandria" pitchFamily="2" charset="-78"/>
                <a:cs typeface="Alexandria" pitchFamily="2" charset="-78"/>
              </a:rPr>
              <a:t>Sources for selecting the research point</a:t>
            </a:r>
            <a:r>
              <a:rPr lang="ar-SA" sz="1600" b="1" dirty="0">
                <a:solidFill>
                  <a:prstClr val="black"/>
                </a:solidFill>
                <a:latin typeface="Alexandria" pitchFamily="2" charset="-78"/>
                <a:cs typeface="Alexandria" pitchFamily="2" charset="-78"/>
              </a:rPr>
              <a:t>:</a:t>
            </a:r>
            <a:endParaRPr lang="en-US" sz="1600" b="1" dirty="0">
              <a:solidFill>
                <a:prstClr val="black"/>
              </a:solidFill>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Work environment and work experience</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wide readings</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Literature Review</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Assigned by someone</a:t>
            </a:r>
            <a:endParaRPr lang="ar-SA"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52264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74642"/>
          </a:xfrm>
          <a:prstGeom prst="rect">
            <a:avLst/>
          </a:prstGeom>
          <a:noFill/>
        </p:spPr>
        <p:txBody>
          <a:bodyPr wrap="square" rtlCol="0">
            <a:spAutoFit/>
          </a:bodyPr>
          <a:lstStyle/>
          <a:p>
            <a:pPr lvl="0">
              <a:lnSpc>
                <a:spcPct val="150000"/>
              </a:lnSpc>
              <a:defRPr/>
            </a:pPr>
            <a:r>
              <a:rPr lang="en-US" sz="1600" b="1" dirty="0">
                <a:solidFill>
                  <a:prstClr val="black"/>
                </a:solidFill>
                <a:latin typeface="Alexandria" pitchFamily="2" charset="-78"/>
                <a:cs typeface="Alexandria" pitchFamily="2" charset="-78"/>
              </a:rPr>
              <a:t>Criteria for choosing a Research Topic</a:t>
            </a:r>
            <a:r>
              <a:rPr lang="ar-SA" sz="1600" b="1" dirty="0">
                <a:solidFill>
                  <a:prstClr val="black"/>
                </a:solidFill>
                <a:latin typeface="Alexandria" pitchFamily="2" charset="-78"/>
                <a:cs typeface="Alexandria" pitchFamily="2" charset="-78"/>
              </a:rPr>
              <a:t>:</a:t>
            </a:r>
            <a:endParaRPr lang="en-US" sz="1600" b="1" dirty="0">
              <a:solidFill>
                <a:prstClr val="black"/>
              </a:solidFill>
              <a:latin typeface="Alexandria" pitchFamily="2" charset="-78"/>
              <a:cs typeface="Alexandria" pitchFamily="2" charset="-78"/>
            </a:endParaRP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Researcher's interest</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Scientific value</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Innovative</a:t>
            </a:r>
            <a:r>
              <a:rPr lang="ar-SA" sz="1600"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research</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 Possibility to complete the research (time and funding)</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Compatibility with the degree awarding body</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Availability of data</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It does not conflict with security and the country’s national interest.</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Not inconsistent with ethical standards.</a:t>
            </a:r>
            <a:endParaRPr lang="ar-SA"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147148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16320"/>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Formulating the Research Problem</a:t>
            </a:r>
            <a:r>
              <a:rPr lang="ar-SA" sz="1600" b="1" u="sng" dirty="0">
                <a:solidFill>
                  <a:prstClr val="black"/>
                </a:solidFill>
                <a:latin typeface="Alexandria" pitchFamily="2" charset="-78"/>
                <a:cs typeface="Alexandria" pitchFamily="2" charset="-78"/>
              </a:rPr>
              <a:t>:</a:t>
            </a:r>
            <a:endParaRPr lang="en-US" sz="1600" b="1" u="sng" dirty="0">
              <a:solidFill>
                <a:prstClr val="black"/>
              </a:solidFill>
              <a:latin typeface="Alexandria" pitchFamily="2" charset="-78"/>
              <a:cs typeface="Alexandria" pitchFamily="2" charset="-78"/>
            </a:endParaRPr>
          </a:p>
          <a:p>
            <a:pPr marL="342900" lvl="0" indent="-342900">
              <a:lnSpc>
                <a:spcPct val="150000"/>
              </a:lnSpc>
              <a:buFont typeface="Wingdings" panose="05000000000000000000" pitchFamily="2" charset="2"/>
              <a:buChar char="ü"/>
              <a:defRPr/>
            </a:pPr>
            <a:r>
              <a:rPr lang="en-US" sz="1600" b="1" dirty="0">
                <a:solidFill>
                  <a:prstClr val="black"/>
                </a:solidFill>
                <a:latin typeface="Alexandria" pitchFamily="2" charset="-78"/>
                <a:cs typeface="Alexandria" pitchFamily="2" charset="-78"/>
              </a:rPr>
              <a:t>Declarative form: a declarative sentence</a:t>
            </a:r>
          </a:p>
          <a:p>
            <a:pPr lvl="0">
              <a:lnSpc>
                <a:spcPct val="150000"/>
              </a:lnSpc>
              <a:defRPr/>
            </a:pPr>
            <a:endParaRPr lang="en-US" sz="1600" b="1" dirty="0">
              <a:solidFill>
                <a:prstClr val="black"/>
              </a:solidFill>
              <a:latin typeface="Alexandria" pitchFamily="2" charset="-78"/>
              <a:cs typeface="Alexandria" pitchFamily="2" charset="-78"/>
            </a:endParaRPr>
          </a:p>
          <a:p>
            <a:pPr lvl="0">
              <a:lnSpc>
                <a:spcPct val="150000"/>
              </a:lnSpc>
              <a:defRPr/>
            </a:pPr>
            <a:r>
              <a:rPr lang="en-US" sz="1600" dirty="0">
                <a:solidFill>
                  <a:prstClr val="black"/>
                </a:solidFill>
                <a:latin typeface="Alexandria" pitchFamily="2" charset="-78"/>
                <a:cs typeface="Alexandria" pitchFamily="2" charset="-78"/>
              </a:rPr>
              <a:t>Example: "The research problem is that there are shortcomings in the field of manpower planning in the government sector in the Arab Republic of Egypt.“</a:t>
            </a:r>
          </a:p>
          <a:p>
            <a:pPr lvl="0">
              <a:lnSpc>
                <a:spcPct val="150000"/>
              </a:lnSpc>
              <a:defRPr/>
            </a:pPr>
            <a:endParaRPr lang="en-US" sz="1600" dirty="0">
              <a:solidFill>
                <a:prstClr val="black"/>
              </a:solidFill>
              <a:latin typeface="Alexandria" pitchFamily="2" charset="-78"/>
              <a:cs typeface="Alexandria" pitchFamily="2" charset="-78"/>
            </a:endParaRPr>
          </a:p>
          <a:p>
            <a:pPr lvl="0" algn="r" rtl="1">
              <a:lnSpc>
                <a:spcPct val="150000"/>
              </a:lnSpc>
              <a:defRPr/>
            </a:pPr>
            <a:r>
              <a:rPr lang="ar-SA" altLang="en-US" sz="1600" dirty="0">
                <a:solidFill>
                  <a:prstClr val="black"/>
                </a:solidFill>
                <a:latin typeface="Alexandria" pitchFamily="2" charset="-78"/>
                <a:cs typeface="Alexandria" pitchFamily="2" charset="-78"/>
              </a:rPr>
              <a:t>مثال: "تتمثل المشكلة البحثية في وجود قصور في مجال تخطيط القوى العاملة بالقطاع الحكومي في جمهورية مصر العربية".</a:t>
            </a:r>
          </a:p>
          <a:p>
            <a:pPr lvl="0" algn="r" rtl="1">
              <a:lnSpc>
                <a:spcPct val="150000"/>
              </a:lnSpc>
              <a:defRPr/>
            </a:pP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27608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16320"/>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Formulating Research Problem &amp; Questions</a:t>
            </a:r>
            <a:r>
              <a:rPr lang="ar-SA" sz="1600" b="1" u="sng" dirty="0">
                <a:solidFill>
                  <a:prstClr val="black"/>
                </a:solidFill>
                <a:latin typeface="Alexandria" pitchFamily="2" charset="-78"/>
                <a:cs typeface="Alexandria" pitchFamily="2" charset="-78"/>
              </a:rPr>
              <a:t>:</a:t>
            </a:r>
            <a:endParaRPr lang="en-US" sz="1600" b="1" u="sng" dirty="0">
              <a:solidFill>
                <a:prstClr val="black"/>
              </a:solidFill>
              <a:latin typeface="Alexandria" pitchFamily="2" charset="-78"/>
              <a:cs typeface="Alexandria" pitchFamily="2" charset="-78"/>
            </a:endParaRPr>
          </a:p>
          <a:p>
            <a:pPr marL="342900" lvl="0" indent="-342900">
              <a:lnSpc>
                <a:spcPct val="150000"/>
              </a:lnSpc>
              <a:buFont typeface="Wingdings" panose="05000000000000000000" pitchFamily="2" charset="2"/>
              <a:buChar char="ü"/>
              <a:defRPr/>
            </a:pPr>
            <a:r>
              <a:rPr lang="en-US" sz="1600" b="1" dirty="0">
                <a:solidFill>
                  <a:prstClr val="black"/>
                </a:solidFill>
                <a:latin typeface="Alexandria" pitchFamily="2" charset="-78"/>
                <a:cs typeface="Alexandria" pitchFamily="2" charset="-78"/>
              </a:rPr>
              <a:t> The problem is formulated in a set of questions or in the form of a general question from which several sub-questions fall.</a:t>
            </a:r>
          </a:p>
          <a:p>
            <a:pPr lvl="0">
              <a:lnSpc>
                <a:spcPct val="150000"/>
              </a:lnSpc>
              <a:defRPr/>
            </a:pPr>
            <a:r>
              <a:rPr lang="en-US" sz="1600" dirty="0">
                <a:solidFill>
                  <a:prstClr val="black"/>
                </a:solidFill>
                <a:latin typeface="Alexandria" pitchFamily="2" charset="-78"/>
                <a:cs typeface="Alexandria" pitchFamily="2" charset="-78"/>
              </a:rPr>
              <a:t>Example: To what extent do material and moral incentives contribute to improving the performance of employees of the Ministry of Education in the Sultanate of Oman</a:t>
            </a:r>
            <a:r>
              <a:rPr lang="en-US" sz="1600" dirty="0" smtClean="0">
                <a:solidFill>
                  <a:prstClr val="black"/>
                </a:solidFill>
                <a:latin typeface="Alexandria" pitchFamily="2" charset="-78"/>
                <a:cs typeface="Alexandria" pitchFamily="2" charset="-78"/>
              </a:rPr>
              <a:t>?</a:t>
            </a:r>
          </a:p>
          <a:p>
            <a:pPr lvl="0">
              <a:lnSpc>
                <a:spcPct val="150000"/>
              </a:lnSpc>
              <a:defRPr/>
            </a:pPr>
            <a:endParaRPr lang="ar-SA" sz="1600" dirty="0">
              <a:solidFill>
                <a:prstClr val="black"/>
              </a:solidFill>
              <a:latin typeface="Alexandria" pitchFamily="2" charset="-78"/>
              <a:cs typeface="Alexandria" pitchFamily="2" charset="-78"/>
            </a:endParaRPr>
          </a:p>
          <a:p>
            <a:pPr lvl="0" algn="r" rtl="1">
              <a:lnSpc>
                <a:spcPct val="150000"/>
              </a:lnSpc>
              <a:defRPr/>
            </a:pPr>
            <a:r>
              <a:rPr lang="ar-SA" altLang="en-US" sz="1600" dirty="0">
                <a:solidFill>
                  <a:prstClr val="black"/>
                </a:solidFill>
                <a:latin typeface="Alexandria" pitchFamily="2" charset="-78"/>
                <a:cs typeface="Alexandria" pitchFamily="2" charset="-78"/>
              </a:rPr>
              <a:t>مثال: السؤال المحوري: إلى أي مدى تسهم الحوافز المادية والمعنوية في تحسين أداء موظفي وزارة التربية والتعليم</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075922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74642"/>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Sub-questions</a:t>
            </a:r>
            <a:r>
              <a:rPr lang="en-US" sz="1600" dirty="0">
                <a:solidFill>
                  <a:prstClr val="black"/>
                </a:solidFill>
                <a:latin typeface="Alexandria" pitchFamily="2" charset="-78"/>
                <a:cs typeface="Alexandria" pitchFamily="2" charset="-78"/>
              </a:rPr>
              <a:t>:</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are the most important material incentives offered to employees of the Ministry of Education in the Sultanate of Oman?</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is the effect of material incentives on improving the performance of employees of the Ministry of Education in the Sultanate of Oman?</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are the moral incentives offered to employees of the Ministry of Education in the Sultanate of Oman?</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is the effect of moral incentives on improving the performance of employees of the Ministry of Education in the Sultanate of Oman?</a:t>
            </a:r>
            <a:endParaRPr lang="ar-SA" alt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496874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76080"/>
          </a:xfrm>
          <a:prstGeom prst="rect">
            <a:avLst/>
          </a:prstGeom>
          <a:noFill/>
        </p:spPr>
        <p:txBody>
          <a:bodyPr wrap="square" rtlCol="0">
            <a:spAutoFit/>
          </a:bodyPr>
          <a:lstStyle/>
          <a:p>
            <a:pPr lvl="0" algn="just" rtl="1">
              <a:lnSpc>
                <a:spcPct val="200000"/>
              </a:lnSpc>
              <a:spcBef>
                <a:spcPct val="0"/>
              </a:spcBef>
            </a:pPr>
            <a:r>
              <a:rPr lang="ar-SA" altLang="en-US" sz="1400" b="1" dirty="0">
                <a:solidFill>
                  <a:prstClr val="black"/>
                </a:solidFill>
                <a:latin typeface="Alexandria" pitchFamily="2" charset="-78"/>
                <a:cs typeface="Alexandria" pitchFamily="2" charset="-78"/>
              </a:rPr>
              <a:t>السؤال المحوري:</a:t>
            </a:r>
            <a:endParaRPr lang="en-US" altLang="en-US" sz="1400" b="1" dirty="0">
              <a:solidFill>
                <a:prstClr val="black"/>
              </a:solidFill>
              <a:latin typeface="Alexandria" pitchFamily="2" charset="-78"/>
              <a:cs typeface="Alexandria" pitchFamily="2" charset="-78"/>
            </a:endParaRPr>
          </a:p>
          <a:p>
            <a:pPr lvl="0" algn="just" rtl="1">
              <a:lnSpc>
                <a:spcPct val="200000"/>
              </a:lnSpc>
              <a:spcBef>
                <a:spcPct val="0"/>
              </a:spcBef>
            </a:pPr>
            <a:r>
              <a:rPr lang="ar-SA" altLang="en-US" sz="1400" b="1" dirty="0">
                <a:solidFill>
                  <a:prstClr val="black"/>
                </a:solidFill>
                <a:latin typeface="Alexandria" pitchFamily="2" charset="-78"/>
                <a:cs typeface="Alexandria" pitchFamily="2" charset="-78"/>
              </a:rPr>
              <a:t> </a:t>
            </a:r>
            <a:r>
              <a:rPr lang="ar-SA" altLang="en-US" sz="1400" dirty="0">
                <a:solidFill>
                  <a:prstClr val="black"/>
                </a:solidFill>
                <a:latin typeface="Alexandria" pitchFamily="2" charset="-78"/>
                <a:cs typeface="Alexandria" pitchFamily="2" charset="-78"/>
              </a:rPr>
              <a:t>إلى أي مدى تسهم الحوافز المادية والمعنوية في تحسين أداء موظفي وزارة التربية والتعليم في سلطنة عمان؟</a:t>
            </a:r>
            <a:endParaRPr lang="en-US" altLang="en-US" sz="1400" b="1" dirty="0">
              <a:solidFill>
                <a:prstClr val="black"/>
              </a:solidFill>
              <a:latin typeface="Alexandria" pitchFamily="2" charset="-78"/>
              <a:cs typeface="Alexandria" pitchFamily="2" charset="-78"/>
            </a:endParaRPr>
          </a:p>
          <a:p>
            <a:pPr lvl="0" algn="just" rtl="1">
              <a:lnSpc>
                <a:spcPct val="200000"/>
              </a:lnSpc>
              <a:spcBef>
                <a:spcPct val="0"/>
              </a:spcBef>
            </a:pPr>
            <a:r>
              <a:rPr lang="ar-SA" altLang="en-US" sz="1400" b="1" dirty="0">
                <a:solidFill>
                  <a:prstClr val="black"/>
                </a:solidFill>
                <a:latin typeface="Alexandria" pitchFamily="2" charset="-78"/>
                <a:cs typeface="Alexandria" pitchFamily="2" charset="-78"/>
              </a:rPr>
              <a:t>التساؤلات الفرعية:</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هي أهم الحوافز المادية التي تقدم للعاملين بوزارة التربية والتعليم بسلطنة عمان؟</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هو اثر الحوافز المادية في تحسين أداء العاملين بوزارة التربية والتعليم بسلطنة عمان؟</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هي الحوافز المعنوية التي تقدم للعاملين في وزارة التربية والتعليم بسلطنة عمان؟</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هو اثر الحوافز المعنوية في تحسين أداء العاملين بوزارة التربية والتعليم بسلطنة عمان؟</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p:cNvPicPr>
            <a:picLocks noChangeAspect="1"/>
          </p:cNvPicPr>
          <p:nvPr/>
        </p:nvPicPr>
        <p:blipFill rotWithShape="1">
          <a:blip r:embed="rId4"/>
          <a:srcRect l="32399" t="30196" r="16400" b="36382"/>
          <a:stretch/>
        </p:blipFill>
        <p:spPr>
          <a:xfrm>
            <a:off x="1011936" y="1285192"/>
            <a:ext cx="9692640" cy="4619962"/>
          </a:xfrm>
          <a:prstGeom prst="rect">
            <a:avLst/>
          </a:prstGeom>
        </p:spPr>
      </p:pic>
    </p:spTree>
    <p:extLst>
      <p:ext uri="{BB962C8B-B14F-4D97-AF65-F5344CB8AC3E}">
        <p14:creationId xmlns:p14="http://schemas.microsoft.com/office/powerpoint/2010/main" val="33610294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8B27BAE3-E1F9-7C4D-7193-E98B66E5D46B}"/>
              </a:ext>
            </a:extLst>
          </p:cNvPr>
          <p:cNvSpPr txBox="1"/>
          <p:nvPr/>
        </p:nvSpPr>
        <p:spPr>
          <a:xfrm>
            <a:off x="1655048"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BD0FC04D-CB6C-2F73-E6E6-524B986C8DA3}"/>
              </a:ext>
            </a:extLst>
          </p:cNvPr>
          <p:cNvSpPr txBox="1"/>
          <p:nvPr/>
        </p:nvSpPr>
        <p:spPr>
          <a:xfrm>
            <a:off x="991031" y="1384967"/>
            <a:ext cx="9631805" cy="912429"/>
          </a:xfrm>
          <a:prstGeom prst="rect">
            <a:avLst/>
          </a:prstGeom>
          <a:noFill/>
        </p:spPr>
        <p:txBody>
          <a:bodyPr wrap="square" rtlCol="0">
            <a:spAutoFit/>
          </a:bodyPr>
          <a:lstStyle/>
          <a:p>
            <a:pPr>
              <a:lnSpc>
                <a:spcPct val="200000"/>
              </a:lnSpc>
              <a:defRPr/>
            </a:pPr>
            <a:r>
              <a:rPr lang="en-US" sz="1600" b="1" u="sng" dirty="0">
                <a:latin typeface="Alexandria" pitchFamily="2" charset="-78"/>
                <a:cs typeface="Alexandria" pitchFamily="2" charset="-78"/>
              </a:rPr>
              <a:t>Research Objectives</a:t>
            </a:r>
          </a:p>
          <a:p>
            <a:pPr marL="342900" indent="-342900">
              <a:lnSpc>
                <a:spcPct val="150000"/>
              </a:lnSpc>
              <a:defRPr/>
            </a:pPr>
            <a:r>
              <a:rPr lang="en-US" altLang="ar-SA" sz="1600" b="1" dirty="0">
                <a:latin typeface="Alexandria" pitchFamily="2" charset="-78"/>
                <a:ea typeface="Yu Gothic UI Semibold" pitchFamily="34" charset="-128"/>
                <a:cs typeface="Alexandria" pitchFamily="2" charset="-78"/>
              </a:rPr>
              <a:t>The objectives answer the researcher's question to himself: Why is this study conducted?</a:t>
            </a:r>
            <a:endParaRPr lang="en-US" sz="1600" b="1" dirty="0">
              <a:latin typeface="Alexandria" pitchFamily="2" charset="-78"/>
              <a:ea typeface="Yu Gothic UI Semibold" pitchFamily="34" charset="-128"/>
              <a:cs typeface="Alexandria" pitchFamily="2" charset="-78"/>
            </a:endParaRPr>
          </a:p>
        </p:txBody>
      </p:sp>
      <p:grpSp>
        <p:nvGrpSpPr>
          <p:cNvPr id="5" name="Group 4">
            <a:extLst>
              <a:ext uri="{FF2B5EF4-FFF2-40B4-BE49-F238E27FC236}">
                <a16:creationId xmlns:a16="http://schemas.microsoft.com/office/drawing/2014/main" id="{B92BDF1A-F76B-CA7E-64E3-2D96DFCD16A5}"/>
              </a:ext>
            </a:extLst>
          </p:cNvPr>
          <p:cNvGrpSpPr/>
          <p:nvPr/>
        </p:nvGrpSpPr>
        <p:grpSpPr>
          <a:xfrm>
            <a:off x="1655048" y="2831619"/>
            <a:ext cx="8231820" cy="3336727"/>
            <a:chOff x="1719932" y="2055889"/>
            <a:chExt cx="8231820" cy="3336727"/>
          </a:xfrm>
          <a:scene3d>
            <a:camera prst="orthographicFront">
              <a:rot lat="0" lon="0" rev="0"/>
            </a:camera>
            <a:lightRig rig="contrasting" dir="t">
              <a:rot lat="0" lon="0" rev="1500000"/>
            </a:lightRig>
          </a:scene3d>
        </p:grpSpPr>
        <p:grpSp>
          <p:nvGrpSpPr>
            <p:cNvPr id="6" name="Google Shape;9032;p70">
              <a:extLst>
                <a:ext uri="{FF2B5EF4-FFF2-40B4-BE49-F238E27FC236}">
                  <a16:creationId xmlns:a16="http://schemas.microsoft.com/office/drawing/2014/main" id="{87DB2BFC-84E8-5244-FB0F-55CDDE0978CD}"/>
                </a:ext>
              </a:extLst>
            </p:cNvPr>
            <p:cNvGrpSpPr/>
            <p:nvPr/>
          </p:nvGrpSpPr>
          <p:grpSpPr>
            <a:xfrm>
              <a:off x="1719932" y="2055889"/>
              <a:ext cx="8231820" cy="3336727"/>
              <a:chOff x="2559249" y="2069323"/>
              <a:chExt cx="685566" cy="685634"/>
            </a:xfrm>
          </p:grpSpPr>
          <p:sp>
            <p:nvSpPr>
              <p:cNvPr id="13" name="Google Shape;9033;p70">
                <a:extLst>
                  <a:ext uri="{FF2B5EF4-FFF2-40B4-BE49-F238E27FC236}">
                    <a16:creationId xmlns:a16="http://schemas.microsoft.com/office/drawing/2014/main" id="{29A85313-E199-D67E-53FB-E62E7C1227CB}"/>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034;p70">
                <a:extLst>
                  <a:ext uri="{FF2B5EF4-FFF2-40B4-BE49-F238E27FC236}">
                    <a16:creationId xmlns:a16="http://schemas.microsoft.com/office/drawing/2014/main" id="{EF0B7429-5A68-DE69-32D7-D655FED2595F}"/>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035;p70">
                <a:extLst>
                  <a:ext uri="{FF2B5EF4-FFF2-40B4-BE49-F238E27FC236}">
                    <a16:creationId xmlns:a16="http://schemas.microsoft.com/office/drawing/2014/main" id="{1C33FE5B-02F8-DD54-F6CA-CE8FB6E43AA8}"/>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036;p70">
                <a:extLst>
                  <a:ext uri="{FF2B5EF4-FFF2-40B4-BE49-F238E27FC236}">
                    <a16:creationId xmlns:a16="http://schemas.microsoft.com/office/drawing/2014/main" id="{85BDCD1F-C539-D166-E687-0EB6E68634BD}"/>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9037;p70">
                <a:extLst>
                  <a:ext uri="{FF2B5EF4-FFF2-40B4-BE49-F238E27FC236}">
                    <a16:creationId xmlns:a16="http://schemas.microsoft.com/office/drawing/2014/main" id="{6659A5F6-CD4C-8C3D-6056-5896F706BC92}"/>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038;p70">
                <a:extLst>
                  <a:ext uri="{FF2B5EF4-FFF2-40B4-BE49-F238E27FC236}">
                    <a16:creationId xmlns:a16="http://schemas.microsoft.com/office/drawing/2014/main" id="{43481F37-F507-EEF1-2A7B-EF21FB0E771B}"/>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039;p70">
                <a:extLst>
                  <a:ext uri="{FF2B5EF4-FFF2-40B4-BE49-F238E27FC236}">
                    <a16:creationId xmlns:a16="http://schemas.microsoft.com/office/drawing/2014/main" id="{F1B6DAD1-E07E-EE7F-E642-FEA11131898D}"/>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40;p70">
                <a:extLst>
                  <a:ext uri="{FF2B5EF4-FFF2-40B4-BE49-F238E27FC236}">
                    <a16:creationId xmlns:a16="http://schemas.microsoft.com/office/drawing/2014/main" id="{ADD2A66D-47A0-044E-98F1-B76731B5191F}"/>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41;p70">
                <a:extLst>
                  <a:ext uri="{FF2B5EF4-FFF2-40B4-BE49-F238E27FC236}">
                    <a16:creationId xmlns:a16="http://schemas.microsoft.com/office/drawing/2014/main" id="{1FDB887E-9511-AED2-1086-3B6836CC15C7}"/>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9042;p70">
                <a:extLst>
                  <a:ext uri="{FF2B5EF4-FFF2-40B4-BE49-F238E27FC236}">
                    <a16:creationId xmlns:a16="http://schemas.microsoft.com/office/drawing/2014/main" id="{4D575E50-53E4-1237-C435-F7FB5C27887F}"/>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43;p70">
                <a:extLst>
                  <a:ext uri="{FF2B5EF4-FFF2-40B4-BE49-F238E27FC236}">
                    <a16:creationId xmlns:a16="http://schemas.microsoft.com/office/drawing/2014/main" id="{45ABD750-CB17-D91F-BDF8-E75C83EBC100}"/>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44;p70">
                <a:extLst>
                  <a:ext uri="{FF2B5EF4-FFF2-40B4-BE49-F238E27FC236}">
                    <a16:creationId xmlns:a16="http://schemas.microsoft.com/office/drawing/2014/main" id="{4AEE8FAA-FC3C-F6B3-A3AB-57419F58480F}"/>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45;p70">
                <a:extLst>
                  <a:ext uri="{FF2B5EF4-FFF2-40B4-BE49-F238E27FC236}">
                    <a16:creationId xmlns:a16="http://schemas.microsoft.com/office/drawing/2014/main" id="{FB6285BF-BD43-B76D-B5CE-90E1BC55E494}"/>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 name="TextBox 6">
              <a:extLst>
                <a:ext uri="{FF2B5EF4-FFF2-40B4-BE49-F238E27FC236}">
                  <a16:creationId xmlns:a16="http://schemas.microsoft.com/office/drawing/2014/main" id="{7676D5A4-AFD6-21B9-0EC0-4CE1225CD170}"/>
                </a:ext>
              </a:extLst>
            </p:cNvPr>
            <p:cNvSpPr txBox="1"/>
            <p:nvPr/>
          </p:nvSpPr>
          <p:spPr>
            <a:xfrm>
              <a:off x="6145794" y="2300434"/>
              <a:ext cx="1982002" cy="461665"/>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rtl="1">
                <a:defRPr/>
              </a:pPr>
              <a:r>
                <a:rPr lang="en-US" sz="2400" b="1" dirty="0">
                  <a:ea typeface="Yu Gothic UI Semibold" pitchFamily="34" charset="-128"/>
                  <a:cs typeface="Times New Roman" pitchFamily="18" charset="0"/>
                </a:rPr>
                <a:t>Specific</a:t>
              </a:r>
              <a:endParaRPr lang="en-US" sz="1800" b="1" dirty="0">
                <a:ea typeface="Yu Gothic UI Semibold" pitchFamily="34" charset="-128"/>
                <a:cs typeface="Times New Roman" pitchFamily="18" charset="0"/>
              </a:endParaRPr>
            </a:p>
          </p:txBody>
        </p:sp>
        <p:sp>
          <p:nvSpPr>
            <p:cNvPr id="8" name="TextBox 7">
              <a:extLst>
                <a:ext uri="{FF2B5EF4-FFF2-40B4-BE49-F238E27FC236}">
                  <a16:creationId xmlns:a16="http://schemas.microsoft.com/office/drawing/2014/main" id="{638C9C2E-EDED-68FE-26DD-835A452FA1FB}"/>
                </a:ext>
              </a:extLst>
            </p:cNvPr>
            <p:cNvSpPr txBox="1"/>
            <p:nvPr/>
          </p:nvSpPr>
          <p:spPr>
            <a:xfrm>
              <a:off x="8146942" y="3278810"/>
              <a:ext cx="1784700" cy="400110"/>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endParaRPr lang="ar-SA" sz="2000" b="1" dirty="0">
                <a:latin typeface="Times New Roman" pitchFamily="18" charset="0"/>
                <a:cs typeface="Times New Roman" pitchFamily="18" charset="0"/>
              </a:endParaRPr>
            </a:p>
          </p:txBody>
        </p:sp>
        <p:sp>
          <p:nvSpPr>
            <p:cNvPr id="9" name="TextBox 8">
              <a:extLst>
                <a:ext uri="{FF2B5EF4-FFF2-40B4-BE49-F238E27FC236}">
                  <a16:creationId xmlns:a16="http://schemas.microsoft.com/office/drawing/2014/main" id="{48ED877F-3C6D-FAA1-FB5E-79A53C4D2E38}"/>
                </a:ext>
              </a:extLst>
            </p:cNvPr>
            <p:cNvSpPr txBox="1"/>
            <p:nvPr/>
          </p:nvSpPr>
          <p:spPr>
            <a:xfrm>
              <a:off x="6915705" y="4558340"/>
              <a:ext cx="1608653" cy="400110"/>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Timely</a:t>
              </a:r>
              <a:endParaRPr lang="fr-FR" sz="2000" b="1" dirty="0">
                <a:latin typeface="ArialMT"/>
              </a:endParaRPr>
            </a:p>
          </p:txBody>
        </p:sp>
        <p:sp>
          <p:nvSpPr>
            <p:cNvPr id="10" name="TextBox 9">
              <a:extLst>
                <a:ext uri="{FF2B5EF4-FFF2-40B4-BE49-F238E27FC236}">
                  <a16:creationId xmlns:a16="http://schemas.microsoft.com/office/drawing/2014/main" id="{7393992F-6210-8F40-964F-AB81A3B4D606}"/>
                </a:ext>
              </a:extLst>
            </p:cNvPr>
            <p:cNvSpPr txBox="1"/>
            <p:nvPr/>
          </p:nvSpPr>
          <p:spPr>
            <a:xfrm>
              <a:off x="3227215" y="2496835"/>
              <a:ext cx="1637179" cy="506292"/>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just">
                <a:lnSpc>
                  <a:spcPct val="150000"/>
                </a:lnSpc>
                <a:defRPr/>
              </a:pPr>
              <a:r>
                <a:rPr lang="en-US" sz="2000" b="1" dirty="0">
                  <a:ea typeface="Yu Gothic UI Semibold" pitchFamily="34" charset="-128"/>
                  <a:cs typeface="Times New Roman" pitchFamily="18" charset="0"/>
                </a:rPr>
                <a:t>Measurable</a:t>
              </a:r>
            </a:p>
          </p:txBody>
        </p:sp>
        <p:sp>
          <p:nvSpPr>
            <p:cNvPr id="11" name="TextBox 10">
              <a:extLst>
                <a:ext uri="{FF2B5EF4-FFF2-40B4-BE49-F238E27FC236}">
                  <a16:creationId xmlns:a16="http://schemas.microsoft.com/office/drawing/2014/main" id="{565D3FB7-9701-9AC0-C47C-9A598DFC1D48}"/>
                </a:ext>
              </a:extLst>
            </p:cNvPr>
            <p:cNvSpPr txBox="1"/>
            <p:nvPr/>
          </p:nvSpPr>
          <p:spPr>
            <a:xfrm>
              <a:off x="1920075" y="3592716"/>
              <a:ext cx="1550975" cy="400110"/>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a:defRPr/>
              </a:pPr>
              <a:r>
                <a:rPr lang="en-US" sz="2000" b="1" dirty="0">
                  <a:ea typeface="Yu Gothic UI Semibold" pitchFamily="34" charset="-128"/>
                  <a:cs typeface="Times New Roman" pitchFamily="18" charset="0"/>
                </a:rPr>
                <a:t>Achievable</a:t>
              </a:r>
              <a:endParaRPr lang="en-US" sz="1800" b="1" dirty="0">
                <a:ea typeface="Yu Gothic UI Semibold" pitchFamily="34" charset="-128"/>
                <a:cs typeface="Times New Roman" pitchFamily="18" charset="0"/>
              </a:endParaRPr>
            </a:p>
          </p:txBody>
        </p:sp>
        <p:sp>
          <p:nvSpPr>
            <p:cNvPr id="12" name="TextBox 11">
              <a:extLst>
                <a:ext uri="{FF2B5EF4-FFF2-40B4-BE49-F238E27FC236}">
                  <a16:creationId xmlns:a16="http://schemas.microsoft.com/office/drawing/2014/main" id="{323BEEC0-3A80-1185-F287-2B34DF68C674}"/>
                </a:ext>
              </a:extLst>
            </p:cNvPr>
            <p:cNvSpPr txBox="1"/>
            <p:nvPr/>
          </p:nvSpPr>
          <p:spPr>
            <a:xfrm>
              <a:off x="3469032" y="4667776"/>
              <a:ext cx="2257717" cy="589072"/>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ctr">
                <a:lnSpc>
                  <a:spcPct val="150000"/>
                </a:lnSpc>
                <a:defRPr/>
              </a:pPr>
              <a:r>
                <a:rPr lang="en-US" sz="2400" b="1" dirty="0">
                  <a:ea typeface="Yu Gothic UI Semibold" pitchFamily="34" charset="-128"/>
                  <a:cs typeface="Times New Roman" pitchFamily="18" charset="0"/>
                </a:rPr>
                <a:t>Realistic</a:t>
              </a:r>
              <a:endParaRPr lang="en-US" sz="2000" b="1" dirty="0">
                <a:ea typeface="Yu Gothic UI Semibold" pitchFamily="34" charset="-128"/>
                <a:cs typeface="Times New Roman" pitchFamily="18" charset="0"/>
              </a:endParaRPr>
            </a:p>
          </p:txBody>
        </p:sp>
      </p:grpSp>
      <p:sp>
        <p:nvSpPr>
          <p:cNvPr id="26" name="TextBox 25">
            <a:extLst>
              <a:ext uri="{FF2B5EF4-FFF2-40B4-BE49-F238E27FC236}">
                <a16:creationId xmlns:a16="http://schemas.microsoft.com/office/drawing/2014/main" id="{4709EB01-FA4E-0492-1CDF-77B5E999255F}"/>
              </a:ext>
            </a:extLst>
          </p:cNvPr>
          <p:cNvSpPr txBox="1"/>
          <p:nvPr/>
        </p:nvSpPr>
        <p:spPr>
          <a:xfrm>
            <a:off x="4262809" y="4159624"/>
            <a:ext cx="3088250" cy="523220"/>
          </a:xfrm>
          <a:prstGeom prst="rect">
            <a:avLst/>
          </a:prstGeom>
          <a:noFill/>
        </p:spPr>
        <p:txBody>
          <a:bodyPr wrap="square" rtlCol="0">
            <a:spAutoFit/>
          </a:bodyPr>
          <a:lstStyle/>
          <a:p>
            <a:pPr algn="ctr"/>
            <a:r>
              <a:rPr lang="en-US" sz="2800" b="1" dirty="0"/>
              <a:t>SMART </a:t>
            </a:r>
            <a:endParaRPr lang="en-US" sz="2400" b="1" dirty="0"/>
          </a:p>
        </p:txBody>
      </p:sp>
      <p:sp>
        <p:nvSpPr>
          <p:cNvPr id="27" name="TextBox 2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7585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78104"/>
          </a:xfrm>
          <a:prstGeom prst="rect">
            <a:avLst/>
          </a:prstGeom>
          <a:noFill/>
        </p:spPr>
        <p:txBody>
          <a:bodyPr wrap="square" rtlCol="0">
            <a:spAutoFit/>
          </a:bodyPr>
          <a:lstStyle/>
          <a:p>
            <a:pPr indent="-342900">
              <a:lnSpc>
                <a:spcPct val="200000"/>
              </a:lnSpc>
              <a:defRPr/>
            </a:pPr>
            <a:r>
              <a:rPr lang="en-US" sz="1600" b="1" u="sng" dirty="0">
                <a:latin typeface="Alexandria" pitchFamily="2" charset="-78"/>
                <a:cs typeface="Alexandria" pitchFamily="2" charset="-78"/>
              </a:rPr>
              <a:t>An example of writing the objectives and importance of the study:</a:t>
            </a:r>
          </a:p>
          <a:p>
            <a:pPr marL="342900" indent="-342900">
              <a:lnSpc>
                <a:spcPct val="200000"/>
              </a:lnSpc>
              <a:defRPr/>
            </a:pPr>
            <a:r>
              <a:rPr lang="en-US" sz="1600" b="1" dirty="0">
                <a:latin typeface="Alexandria" pitchFamily="2" charset="-78"/>
                <a:ea typeface="Yu Gothic UI Semibold" pitchFamily="34" charset="-128"/>
                <a:cs typeface="Alexandria" pitchFamily="2" charset="-78"/>
              </a:rPr>
              <a:t>The objectives of the study are as follows:</a:t>
            </a:r>
          </a:p>
          <a:p>
            <a:pPr marL="457200" indent="-457200">
              <a:lnSpc>
                <a:spcPct val="200000"/>
              </a:lnSpc>
              <a:buFont typeface="+mj-lt"/>
              <a:buAutoNum type="arabicPeriod"/>
              <a:defRPr/>
            </a:pPr>
            <a:r>
              <a:rPr lang="en-US" sz="1600" dirty="0">
                <a:latin typeface="Alexandria" pitchFamily="2" charset="-78"/>
                <a:ea typeface="Yu Gothic UI Semibold" pitchFamily="34" charset="-128"/>
                <a:cs typeface="Alexandria" pitchFamily="2" charset="-78"/>
              </a:rPr>
              <a:t>To Identify the most important material incentives offered to employees of the Ministry of Education in the Sultanate of Oman.</a:t>
            </a:r>
          </a:p>
          <a:p>
            <a:pPr marL="457200" indent="-457200">
              <a:lnSpc>
                <a:spcPct val="200000"/>
              </a:lnSpc>
              <a:buFont typeface="+mj-lt"/>
              <a:buAutoNum type="arabicPeriod"/>
              <a:defRPr/>
            </a:pPr>
            <a:r>
              <a:rPr lang="en-US" sz="1600" dirty="0">
                <a:latin typeface="Alexandria" pitchFamily="2" charset="-78"/>
                <a:ea typeface="Yu Gothic UI Semibold" pitchFamily="34" charset="-128"/>
                <a:cs typeface="Alexandria" pitchFamily="2" charset="-78"/>
              </a:rPr>
              <a:t>To Identify the impact of the material incentives offered to the employees of the Ministry of Education in the Sultanate of Oman.</a:t>
            </a:r>
          </a:p>
          <a:p>
            <a:pPr marL="342900" indent="-342900">
              <a:lnSpc>
                <a:spcPct val="150000"/>
              </a:lnSpc>
              <a:defRPr/>
            </a:pPr>
            <a:endParaRPr lang="en-US" sz="1600" b="1" dirty="0">
              <a:ea typeface="Yu Gothic UI Semibold" pitchFamily="34" charset="-128"/>
              <a:cs typeface="Times New Roman" pitchFamily="18"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8405571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614305"/>
          </a:xfrm>
          <a:prstGeom prst="rect">
            <a:avLst/>
          </a:prstGeom>
          <a:noFill/>
        </p:spPr>
        <p:txBody>
          <a:bodyPr wrap="square" rtlCol="0">
            <a:spAutoFit/>
          </a:bodyPr>
          <a:lstStyle/>
          <a:p>
            <a:pPr lvl="1" algn="just" rtl="1">
              <a:lnSpc>
                <a:spcPct val="200000"/>
              </a:lnSpc>
              <a:spcBef>
                <a:spcPct val="0"/>
              </a:spcBef>
            </a:pPr>
            <a:r>
              <a:rPr lang="ar-SA" altLang="en-US" sz="1400" b="1" dirty="0">
                <a:solidFill>
                  <a:prstClr val="black"/>
                </a:solidFill>
                <a:latin typeface="Alexandria" pitchFamily="2" charset="-78"/>
                <a:cs typeface="Alexandria" pitchFamily="2" charset="-78"/>
              </a:rPr>
              <a:t>ما هي أهم الحوافز المادية التي تقدم للعاملين بوزارة التربية والتعليم بسلطنة عمان؟</a:t>
            </a:r>
          </a:p>
          <a:p>
            <a:pPr lvl="1" algn="just" rtl="1">
              <a:lnSpc>
                <a:spcPct val="200000"/>
              </a:lnSpc>
              <a:spcBef>
                <a:spcPct val="0"/>
              </a:spcBef>
            </a:pPr>
            <a:r>
              <a:rPr lang="ar-SA" altLang="en-US" sz="1400" b="1" dirty="0">
                <a:solidFill>
                  <a:prstClr val="black"/>
                </a:solidFill>
                <a:latin typeface="Alexandria" pitchFamily="2" charset="-78"/>
                <a:cs typeface="Alexandria" pitchFamily="2" charset="-78"/>
              </a:rPr>
              <a:t>ما هو اثر الحوافز المادية في تحسين أداء العاملين بوزارة التربية والتعليم بسلطنة عمان؟</a:t>
            </a:r>
            <a:endParaRPr lang="en-US" sz="1400" b="1" dirty="0">
              <a:solidFill>
                <a:prstClr val="black"/>
              </a:solidFill>
              <a:latin typeface="Alexandria" pitchFamily="2" charset="-78"/>
              <a:cs typeface="Alexandria" pitchFamily="2" charset="-78"/>
            </a:endParaRPr>
          </a:p>
          <a:p>
            <a:pPr lvl="1" algn="just" rtl="1">
              <a:lnSpc>
                <a:spcPct val="200000"/>
              </a:lnSpc>
              <a:defRPr/>
            </a:pPr>
            <a:r>
              <a:rPr lang="ar-SA" sz="1400" b="1" dirty="0">
                <a:solidFill>
                  <a:prstClr val="black"/>
                </a:solidFill>
                <a:latin typeface="Alexandria" pitchFamily="2" charset="-78"/>
                <a:cs typeface="Alexandria" pitchFamily="2" charset="-78"/>
              </a:rPr>
              <a:t>مثال على كتابة أهداف وأهمية الدراسة:</a:t>
            </a:r>
            <a:endParaRPr lang="en-US" sz="1400" b="1" dirty="0">
              <a:solidFill>
                <a:prstClr val="black"/>
              </a:solidFill>
              <a:latin typeface="Alexandria" pitchFamily="2" charset="-78"/>
              <a:cs typeface="Alexandria" pitchFamily="2" charset="-78"/>
            </a:endParaRPr>
          </a:p>
          <a:p>
            <a:pPr lvl="1" algn="just" rtl="1">
              <a:lnSpc>
                <a:spcPct val="200000"/>
              </a:lnSpc>
              <a:defRPr/>
            </a:pPr>
            <a:r>
              <a:rPr lang="ar-SA" sz="1400" dirty="0">
                <a:solidFill>
                  <a:prstClr val="black"/>
                </a:solidFill>
                <a:latin typeface="Alexandria" pitchFamily="2" charset="-78"/>
                <a:cs typeface="Alexandria" pitchFamily="2" charset="-78"/>
              </a:rPr>
              <a:t>تتمثل أهداف الدراسة فيما يلي:</a:t>
            </a:r>
          </a:p>
          <a:p>
            <a:pPr marL="800100" lvl="1" indent="-342900" algn="just" rtl="1">
              <a:lnSpc>
                <a:spcPct val="200000"/>
              </a:lnSpc>
              <a:buFontTx/>
              <a:buChar char="-"/>
              <a:defRPr/>
            </a:pPr>
            <a:r>
              <a:rPr lang="ar-SA" sz="1400" dirty="0">
                <a:solidFill>
                  <a:prstClr val="black"/>
                </a:solidFill>
                <a:latin typeface="Alexandria" pitchFamily="2" charset="-78"/>
                <a:cs typeface="Alexandria" pitchFamily="2" charset="-78"/>
              </a:rPr>
              <a:t>التعرف على أهم الحوافز المادية التي تقدم للعاملين بوزارة التربية والتعليم بسلطنة عمان.</a:t>
            </a:r>
          </a:p>
          <a:p>
            <a:pPr marL="800100" lvl="1" indent="-342900" algn="just" rtl="1">
              <a:lnSpc>
                <a:spcPct val="200000"/>
              </a:lnSpc>
              <a:buFontTx/>
              <a:buChar char="-"/>
              <a:defRPr/>
            </a:pPr>
            <a:r>
              <a:rPr lang="ar-SA" sz="1400" dirty="0">
                <a:solidFill>
                  <a:prstClr val="black"/>
                </a:solidFill>
                <a:latin typeface="Alexandria" pitchFamily="2" charset="-78"/>
                <a:cs typeface="Alexandria" pitchFamily="2" charset="-78"/>
              </a:rPr>
              <a:t>التعرف على مدى تأثير الحوافز المادية التي تقدم للعاملين بوزارة التربية والتعليم بسلطنة عمان</a:t>
            </a:r>
            <a:r>
              <a:rPr lang="en-US" sz="1400" dirty="0" smtClean="0">
                <a:solidFill>
                  <a:prstClr val="black"/>
                </a:solidFill>
                <a:latin typeface="Alexandria" pitchFamily="2" charset="-78"/>
                <a:cs typeface="Alexandria" pitchFamily="2" charset="-78"/>
              </a:rPr>
              <a:t>.</a:t>
            </a:r>
            <a:endParaRPr lang="ar-SA" sz="1400" b="1"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571015"/>
            <a:ext cx="5665333" cy="564898"/>
          </a:xfrm>
          <a:prstGeom prst="rect">
            <a:avLst/>
          </a:prstGeom>
          <a:noFill/>
        </p:spPr>
        <p:txBody>
          <a:bodyPr wrap="none" rtlCol="0">
            <a:spAutoFit/>
          </a:bodyPr>
          <a:lstStyle/>
          <a:p>
            <a:pPr indent="-342900">
              <a:lnSpc>
                <a:spcPct val="200000"/>
              </a:lnSpc>
              <a:defRPr/>
            </a:pPr>
            <a:r>
              <a:rPr lang="en-US" b="1" dirty="0">
                <a:latin typeface="Alexandria" pitchFamily="2" charset="-78"/>
                <a:cs typeface="Alexandria" pitchFamily="2" charset="-78"/>
              </a:rPr>
              <a:t>An example of writing the objectives of study:</a:t>
            </a:r>
          </a:p>
        </p:txBody>
      </p:sp>
    </p:spTree>
    <p:extLst>
      <p:ext uri="{BB962C8B-B14F-4D97-AF65-F5344CB8AC3E}">
        <p14:creationId xmlns:p14="http://schemas.microsoft.com/office/powerpoint/2010/main" val="27367727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lvl="0" indent="-342900">
              <a:lnSpc>
                <a:spcPct val="200000"/>
              </a:lnSpc>
              <a:defRPr/>
            </a:pPr>
            <a:r>
              <a:rPr lang="en-US" sz="1600" b="1" u="sng" dirty="0">
                <a:solidFill>
                  <a:prstClr val="black"/>
                </a:solidFill>
                <a:latin typeface="Alexandria" pitchFamily="2" charset="-78"/>
                <a:cs typeface="Alexandria" pitchFamily="2" charset="-78"/>
              </a:rPr>
              <a:t>The Importance of the Study:</a:t>
            </a:r>
          </a:p>
          <a:p>
            <a:pPr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The importance of the topic compared to other topics.</a:t>
            </a:r>
          </a:p>
          <a:p>
            <a:pPr marL="342900"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The importance of research for different segments of society.</a:t>
            </a:r>
          </a:p>
          <a:p>
            <a:pPr marL="342900"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Theoretical significance.</a:t>
            </a:r>
          </a:p>
          <a:p>
            <a:pPr marL="342900"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Practical importance.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187693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36933" t="44276" r="22979" b="16755"/>
          <a:stretch/>
        </p:blipFill>
        <p:spPr>
          <a:xfrm>
            <a:off x="5168250" y="0"/>
            <a:ext cx="7023749" cy="4267200"/>
          </a:xfrm>
          <a:prstGeom prst="rect">
            <a:avLst/>
          </a:prstGeom>
        </p:spPr>
      </p:pic>
      <p:pic>
        <p:nvPicPr>
          <p:cNvPr id="3" name="Picture 2"/>
          <p:cNvPicPr>
            <a:picLocks noChangeAspect="1"/>
          </p:cNvPicPr>
          <p:nvPr/>
        </p:nvPicPr>
        <p:blipFill rotWithShape="1">
          <a:blip r:embed="rId4"/>
          <a:srcRect l="36667" t="13983" r="28489" b="42640"/>
          <a:stretch/>
        </p:blipFill>
        <p:spPr>
          <a:xfrm>
            <a:off x="0" y="2655648"/>
            <a:ext cx="5401056" cy="4202352"/>
          </a:xfrm>
          <a:prstGeom prst="rect">
            <a:avLst/>
          </a:prstGeom>
        </p:spPr>
      </p:pic>
    </p:spTree>
    <p:extLst>
      <p:ext uri="{BB962C8B-B14F-4D97-AF65-F5344CB8AC3E}">
        <p14:creationId xmlns:p14="http://schemas.microsoft.com/office/powerpoint/2010/main" val="28230195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84058"/>
          </a:xfrm>
          <a:prstGeom prst="rect">
            <a:avLst/>
          </a:prstGeom>
          <a:noFill/>
        </p:spPr>
        <p:txBody>
          <a:bodyPr wrap="square" rtlCol="0">
            <a:spAutoFit/>
          </a:bodyPr>
          <a:lstStyle/>
          <a:p>
            <a:pPr lvl="0" indent="-342900">
              <a:lnSpc>
                <a:spcPct val="200000"/>
              </a:lnSpc>
              <a:defRPr/>
            </a:pPr>
            <a:r>
              <a:rPr lang="en-US" sz="2000" b="1" dirty="0">
                <a:solidFill>
                  <a:prstClr val="black"/>
                </a:solidFill>
                <a:ea typeface="Yu Gothic UI Semibold" pitchFamily="34" charset="-128"/>
                <a:cs typeface="Times New Roman" pitchFamily="18" charset="0"/>
              </a:rPr>
              <a:t>The researcher must take into consideration, when writing the objectives and importance of the research, some points, including:</a:t>
            </a:r>
          </a:p>
          <a:p>
            <a:pPr marL="114300" lvl="0" indent="-457200">
              <a:lnSpc>
                <a:spcPct val="150000"/>
              </a:lnSpc>
              <a:buFont typeface="+mj-lt"/>
              <a:buAutoNum type="arabicPeriod"/>
              <a:defRPr/>
            </a:pPr>
            <a:r>
              <a:rPr lang="en-US" sz="2000" dirty="0">
                <a:solidFill>
                  <a:prstClr val="black"/>
                </a:solidFill>
                <a:ea typeface="Yu Gothic UI Semibold" pitchFamily="34" charset="-128"/>
                <a:cs typeface="Times New Roman" pitchFamily="18" charset="0"/>
              </a:rPr>
              <a:t>Both of them should be related to the research topic.</a:t>
            </a:r>
          </a:p>
          <a:p>
            <a:pPr marL="457200" lvl="0" indent="-457200">
              <a:lnSpc>
                <a:spcPct val="150000"/>
              </a:lnSpc>
              <a:buFont typeface="+mj-lt"/>
              <a:buAutoNum type="arabicPeriod"/>
              <a:defRPr/>
            </a:pPr>
            <a:r>
              <a:rPr lang="en-US" sz="2000" dirty="0">
                <a:solidFill>
                  <a:prstClr val="black"/>
                </a:solidFill>
                <a:ea typeface="Yu Gothic UI Semibold" pitchFamily="34" charset="-128"/>
                <a:cs typeface="Times New Roman" pitchFamily="18" charset="0"/>
              </a:rPr>
              <a:t>To write the objectives of his study first and then its importance.</a:t>
            </a:r>
          </a:p>
          <a:p>
            <a:pPr marL="114300" lvl="0" indent="-457200">
              <a:lnSpc>
                <a:spcPct val="150000"/>
              </a:lnSpc>
              <a:buFont typeface="+mj-lt"/>
              <a:buAutoNum type="arabicPeriod"/>
              <a:defRPr/>
            </a:pPr>
            <a:r>
              <a:rPr lang="en-US" sz="2000" dirty="0">
                <a:solidFill>
                  <a:prstClr val="black"/>
                </a:solidFill>
                <a:ea typeface="Yu Gothic UI Semibold" pitchFamily="34" charset="-128"/>
                <a:cs typeface="Times New Roman" pitchFamily="18" charset="0"/>
              </a:rPr>
              <a:t> Choose expressions that suggest humility when expressing the importance of the study, such as “the current study may be useful in ………” or “the study may be useful in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8482154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400110"/>
          </a:xfrm>
          <a:prstGeom prst="rect">
            <a:avLst/>
          </a:prstGeom>
          <a:noFill/>
        </p:spPr>
        <p:txBody>
          <a:bodyPr wrap="square" rtlCol="0">
            <a:spAutoFit/>
          </a:bodyPr>
          <a:lstStyle/>
          <a:p>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
        <p:nvSpPr>
          <p:cNvPr id="4" name="TextBox 3"/>
          <p:cNvSpPr txBox="1"/>
          <p:nvPr/>
        </p:nvSpPr>
        <p:spPr>
          <a:xfrm>
            <a:off x="889000" y="1913256"/>
            <a:ext cx="10541000" cy="3677930"/>
          </a:xfrm>
          <a:prstGeom prst="rect">
            <a:avLst/>
          </a:prstGeom>
          <a:noFill/>
        </p:spPr>
        <p:txBody>
          <a:bodyPr wrap="square" rtlCol="0">
            <a:spAutoFit/>
          </a:bodyPr>
          <a:lstStyle/>
          <a:p>
            <a:pPr lvl="0" indent="-342900" algn="just">
              <a:lnSpc>
                <a:spcPct val="200000"/>
              </a:lnSpc>
              <a:buFont typeface="Wingdings" panose="05000000000000000000" pitchFamily="2" charset="2"/>
              <a:buChar char="q"/>
              <a:defRPr/>
            </a:pPr>
            <a:r>
              <a:rPr lang="en-US" sz="1700" dirty="0">
                <a:solidFill>
                  <a:prstClr val="black"/>
                </a:solidFill>
                <a:latin typeface="Alexandria" pitchFamily="2" charset="-78"/>
                <a:cs typeface="Alexandria" pitchFamily="2" charset="-78"/>
              </a:rPr>
              <a:t>A research hypothesis is a statement of expectation or prediction that will be tested by research.</a:t>
            </a:r>
          </a:p>
          <a:p>
            <a:pPr lvl="0" indent="-342900" algn="just">
              <a:lnSpc>
                <a:spcPct val="200000"/>
              </a:lnSpc>
              <a:buFont typeface="Wingdings" panose="05000000000000000000" pitchFamily="2" charset="2"/>
              <a:buChar char="q"/>
              <a:defRPr/>
            </a:pPr>
            <a:r>
              <a:rPr lang="en-US" sz="1700" b="1" dirty="0">
                <a:solidFill>
                  <a:prstClr val="black"/>
                </a:solidFill>
                <a:latin typeface="Alexandria" pitchFamily="2" charset="-78"/>
                <a:cs typeface="Alexandria" pitchFamily="2" charset="-78"/>
              </a:rPr>
              <a:t>Following are some hints for the formulation of your hypothesis:</a:t>
            </a:r>
          </a:p>
          <a:p>
            <a:pPr lvl="0" algn="just">
              <a:lnSpc>
                <a:spcPct val="200000"/>
              </a:lnSpc>
              <a:defRPr/>
            </a:pPr>
            <a:r>
              <a:rPr lang="en-US" sz="1700" b="1" dirty="0">
                <a:solidFill>
                  <a:prstClr val="black"/>
                </a:solidFill>
                <a:latin typeface="Alexandria" pitchFamily="2" charset="-78"/>
                <a:ea typeface="Yu Gothic UI Semibold" pitchFamily="34" charset="-128"/>
                <a:cs typeface="Alexandria" pitchFamily="2" charset="-78"/>
              </a:rPr>
              <a:t>  - </a:t>
            </a:r>
            <a:r>
              <a:rPr lang="en-US" sz="1700" dirty="0">
                <a:solidFill>
                  <a:prstClr val="black"/>
                </a:solidFill>
                <a:latin typeface="Alexandria" pitchFamily="2" charset="-78"/>
                <a:cs typeface="Alexandria" pitchFamily="2" charset="-78"/>
              </a:rPr>
              <a:t>Be sure to read on the topic to familiarize yourself with it before making a final decision. It would be best if you made sure that the topic is researchable in an interdisciplinary sense, meaning that there is sufficient published material on the topic in the legal literature and in the literature.</a:t>
            </a:r>
            <a:endParaRPr lang="en-US" sz="1700" b="1" dirty="0">
              <a:solidFill>
                <a:prstClr val="black"/>
              </a:solidFill>
              <a:latin typeface="Alexandria" pitchFamily="2" charset="-78"/>
              <a:ea typeface="Yu Gothic UI Semibold" pitchFamily="34" charset="-12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17647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675976" y="1468531"/>
            <a:ext cx="8417320" cy="3888885"/>
          </a:xfrm>
          <a:prstGeom prst="rect">
            <a:avLst/>
          </a:prstGeom>
          <a:noFill/>
        </p:spPr>
        <p:txBody>
          <a:bodyPr wrap="square" rtlCol="0">
            <a:spAutoFit/>
          </a:bodyPr>
          <a:lstStyle/>
          <a:p>
            <a:pPr marL="285750" lvl="0" indent="-285750">
              <a:lnSpc>
                <a:spcPct val="200000"/>
              </a:lnSpc>
              <a:buFontTx/>
              <a:buChar char="-"/>
              <a:defRPr/>
            </a:pPr>
            <a:r>
              <a:rPr lang="en-US" dirty="0" smtClean="0">
                <a:solidFill>
                  <a:prstClr val="black"/>
                </a:solidFill>
                <a:latin typeface="Alexandria" pitchFamily="2" charset="-78"/>
                <a:cs typeface="Alexandria" pitchFamily="2" charset="-78"/>
              </a:rPr>
              <a:t>As </a:t>
            </a:r>
            <a:r>
              <a:rPr lang="en-US" dirty="0">
                <a:solidFill>
                  <a:prstClr val="black"/>
                </a:solidFill>
                <a:latin typeface="Alexandria" pitchFamily="2" charset="-78"/>
                <a:cs typeface="Alexandria" pitchFamily="2" charset="-78"/>
              </a:rPr>
              <a:t>noted, a research hypothesis is more than just a topic. It has two elements (variables) that are in relation to each other. </a:t>
            </a:r>
            <a:endParaRPr lang="en-US" dirty="0" smtClean="0">
              <a:solidFill>
                <a:prstClr val="black"/>
              </a:solidFill>
              <a:latin typeface="Alexandria" pitchFamily="2" charset="-78"/>
              <a:cs typeface="Alexandria" pitchFamily="2" charset="-78"/>
            </a:endParaRPr>
          </a:p>
          <a:p>
            <a:pPr marL="285750" lvl="0" indent="-285750">
              <a:lnSpc>
                <a:spcPct val="200000"/>
              </a:lnSpc>
              <a:buFontTx/>
              <a:buChar char="-"/>
              <a:defRPr/>
            </a:pPr>
            <a:r>
              <a:rPr lang="en-US" dirty="0" smtClean="0">
                <a:solidFill>
                  <a:prstClr val="black"/>
                </a:solidFill>
                <a:latin typeface="Alexandria" pitchFamily="2" charset="-78"/>
                <a:cs typeface="Alexandria" pitchFamily="2" charset="-78"/>
              </a:rPr>
              <a:t>Remember </a:t>
            </a:r>
            <a:r>
              <a:rPr lang="en-US" dirty="0">
                <a:solidFill>
                  <a:prstClr val="black"/>
                </a:solidFill>
                <a:latin typeface="Alexandria" pitchFamily="2" charset="-78"/>
                <a:cs typeface="Alexandria" pitchFamily="2" charset="-78"/>
              </a:rPr>
              <a:t>that within the word "hypothesis" is the word "thesis." Your hypothesis is what you </a:t>
            </a:r>
            <a:r>
              <a:rPr lang="en-US" b="1" dirty="0">
                <a:solidFill>
                  <a:prstClr val="black"/>
                </a:solidFill>
                <a:latin typeface="Alexandria" pitchFamily="2" charset="-78"/>
                <a:cs typeface="Alexandria" pitchFamily="2" charset="-78"/>
              </a:rPr>
              <a:t>propose</a:t>
            </a:r>
            <a:r>
              <a:rPr lang="en-US" dirty="0">
                <a:solidFill>
                  <a:prstClr val="black"/>
                </a:solidFill>
                <a:latin typeface="Alexandria" pitchFamily="2" charset="-78"/>
                <a:cs typeface="Alexandria" pitchFamily="2" charset="-78"/>
              </a:rPr>
              <a:t> to “prove” by your research</a:t>
            </a:r>
            <a:r>
              <a:rPr lang="en-US" dirty="0" smtClean="0">
                <a:solidFill>
                  <a:prstClr val="black"/>
                </a:solidFill>
                <a:latin typeface="Alexandria" pitchFamily="2" charset="-78"/>
                <a:cs typeface="Alexandria" pitchFamily="2" charset="-78"/>
              </a:rPr>
              <a:t>.</a:t>
            </a:r>
          </a:p>
          <a:p>
            <a:pPr marL="285750" lvl="0" indent="-285750">
              <a:lnSpc>
                <a:spcPct val="200000"/>
              </a:lnSpc>
              <a:buFontTx/>
              <a:buChar char="-"/>
              <a:defRPr/>
            </a:pPr>
            <a:r>
              <a:rPr lang="en-US" dirty="0" smtClean="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As a result of your research, you will arrive at a conclusion, a theory, or an understanding that will be useful or applicable beyond the research itself.</a:t>
            </a:r>
            <a:endParaRPr lang="en-US" b="1" dirty="0">
              <a:solidFill>
                <a:prstClr val="black"/>
              </a:solidFill>
              <a:latin typeface="Alexandria" pitchFamily="2" charset="-78"/>
              <a:ea typeface="Yu Gothic UI Semibold" pitchFamily="34" charset="-128"/>
              <a:cs typeface="Alexandria" pitchFamily="2" charset="-78"/>
            </a:endParaRPr>
          </a:p>
        </p:txBody>
      </p:sp>
      <p:sp>
        <p:nvSpPr>
          <p:cNvPr id="11" name="TextBox 1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40942909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463296" y="1285192"/>
            <a:ext cx="10063516" cy="4225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743712" y="1468531"/>
            <a:ext cx="5071872" cy="3187411"/>
          </a:xfrm>
          <a:prstGeom prst="rect">
            <a:avLst/>
          </a:prstGeom>
          <a:noFill/>
          <a:ln>
            <a:solidFill>
              <a:schemeClr val="accent1"/>
            </a:solidFill>
          </a:ln>
        </p:spPr>
        <p:txBody>
          <a:bodyPr wrap="square" rtlCol="0">
            <a:spAutoFit/>
          </a:bodyPr>
          <a:lstStyle/>
          <a:p>
            <a:pPr lvl="0" algn="just">
              <a:lnSpc>
                <a:spcPct val="150000"/>
              </a:lnSpc>
              <a:defRPr/>
            </a:pPr>
            <a:r>
              <a:rPr lang="en-US" sz="1700" dirty="0">
                <a:solidFill>
                  <a:prstClr val="black"/>
                </a:solidFill>
                <a:latin typeface="Alexandria" pitchFamily="2" charset="-78"/>
                <a:cs typeface="Alexandria" pitchFamily="2" charset="-78"/>
              </a:rPr>
              <a:t>- Your hypothesis must involve an issue or question that cannot be answered exclusively by only one discipline. Please limit your inquiry to the pieces of literature of 2 or 3 disciplines. </a:t>
            </a:r>
            <a:r>
              <a:rPr lang="en-US" sz="1700" b="1" dirty="0">
                <a:solidFill>
                  <a:prstClr val="black"/>
                </a:solidFill>
                <a:latin typeface="Alexandria" pitchFamily="2" charset="-78"/>
                <a:cs typeface="Alexandria" pitchFamily="2" charset="-78"/>
              </a:rPr>
              <a:t>Choosing a hypothesis where you are already familiar with the disciplines most relevant to the topic is best.</a:t>
            </a:r>
            <a:endParaRPr lang="en-US" sz="1700" b="1" dirty="0">
              <a:solidFill>
                <a:prstClr val="black"/>
              </a:solidFill>
              <a:latin typeface="Alexandria" pitchFamily="2" charset="-78"/>
              <a:ea typeface="Yu Gothic UI Semibold" pitchFamily="34" charset="-12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pic>
        <p:nvPicPr>
          <p:cNvPr id="9" name="Picture 8"/>
          <p:cNvPicPr>
            <a:picLocks noChangeAspect="1"/>
          </p:cNvPicPr>
          <p:nvPr/>
        </p:nvPicPr>
        <p:blipFill rotWithShape="1">
          <a:blip r:embed="rId4"/>
          <a:srcRect l="37822" t="15973" r="27956" b="38942"/>
          <a:stretch/>
        </p:blipFill>
        <p:spPr>
          <a:xfrm>
            <a:off x="6169152" y="1352955"/>
            <a:ext cx="5596128" cy="4072485"/>
          </a:xfrm>
          <a:prstGeom prst="rect">
            <a:avLst/>
          </a:prstGeom>
        </p:spPr>
      </p:pic>
    </p:spTree>
    <p:extLst>
      <p:ext uri="{BB962C8B-B14F-4D97-AF65-F5344CB8AC3E}">
        <p14:creationId xmlns:p14="http://schemas.microsoft.com/office/powerpoint/2010/main" val="272660156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lvl="0" indent="-342900" algn="just">
              <a:lnSpc>
                <a:spcPct val="200000"/>
              </a:lnSpc>
              <a:buFontTx/>
              <a:buChar char="-"/>
              <a:defRPr/>
            </a:pPr>
            <a:r>
              <a:rPr lang="en-US" sz="1600" dirty="0">
                <a:solidFill>
                  <a:prstClr val="black"/>
                </a:solidFill>
                <a:latin typeface="Alexandria" pitchFamily="2" charset="-78"/>
                <a:cs typeface="Alexandria" pitchFamily="2" charset="-78"/>
              </a:rPr>
              <a:t>Avoid judgmental words in your hypothesis. Value judgments are subjective and are not appropriate for a hypothesis. You should strive to be objective. Therefore, the use of personal opinion should be avoided.</a:t>
            </a:r>
            <a:endParaRPr lang="en-US" sz="1600" b="1" dirty="0">
              <a:solidFill>
                <a:prstClr val="black"/>
              </a:solidFill>
              <a:latin typeface="Alexandria" pitchFamily="2" charset="-78"/>
              <a:ea typeface="Yu Gothic UI Semibold" pitchFamily="34" charset="-128"/>
              <a:cs typeface="Alexandria" pitchFamily="2" charset="-78"/>
            </a:endParaRPr>
          </a:p>
          <a:p>
            <a:pPr marL="342900" lvl="0" indent="-342900" algn="just">
              <a:lnSpc>
                <a:spcPct val="200000"/>
              </a:lnSpc>
              <a:buFontTx/>
              <a:buChar char="-"/>
              <a:defRPr/>
            </a:pPr>
            <a:r>
              <a:rPr lang="en-US" sz="1600" dirty="0">
                <a:solidFill>
                  <a:prstClr val="black"/>
                </a:solidFill>
                <a:latin typeface="Alexandria" pitchFamily="2" charset="-78"/>
                <a:cs typeface="Alexandria" pitchFamily="2" charset="-78"/>
              </a:rPr>
              <a:t>Be Sure each term in your hypothesis is clearly understood and defined.</a:t>
            </a:r>
            <a:endParaRPr lang="en-US" sz="1600" b="1" dirty="0">
              <a:solidFill>
                <a:prstClr val="black"/>
              </a:solidFill>
              <a:latin typeface="Alexandria" pitchFamily="2" charset="-78"/>
              <a:ea typeface="Yu Gothic UI Semibold" pitchFamily="34" charset="-128"/>
              <a:cs typeface="Alexandria" pitchFamily="2" charset="-78"/>
            </a:endParaRPr>
          </a:p>
          <a:p>
            <a:pPr marL="342900" lvl="0" indent="-342900" algn="just">
              <a:lnSpc>
                <a:spcPct val="200000"/>
              </a:lnSpc>
              <a:buFontTx/>
              <a:buChar char="-"/>
              <a:defRPr/>
            </a:pPr>
            <a:r>
              <a:rPr lang="en-US" sz="1600" dirty="0">
                <a:solidFill>
                  <a:prstClr val="black"/>
                </a:solidFill>
                <a:latin typeface="Alexandria" pitchFamily="2" charset="-78"/>
                <a:cs typeface="Alexandria" pitchFamily="2" charset="-78"/>
              </a:rPr>
              <a:t>Know that your hypothesis may change over time as your research progresses.</a:t>
            </a:r>
            <a:endParaRPr lang="en-US" sz="1600" b="1" dirty="0">
              <a:solidFill>
                <a:prstClr val="black"/>
              </a:solidFill>
              <a:latin typeface="Alexandria" pitchFamily="2" charset="-78"/>
              <a:ea typeface="Yu Gothic UI Semibold" pitchFamily="34" charset="-12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4846142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342900" lvl="0" indent="-342900">
              <a:lnSpc>
                <a:spcPct val="200000"/>
              </a:lnSpc>
              <a:buFont typeface="Wingdings" panose="05000000000000000000" pitchFamily="2" charset="2"/>
              <a:buChar char="q"/>
              <a:defRPr/>
            </a:pPr>
            <a:r>
              <a:rPr lang="en-US" sz="1600" b="1" u="sng" dirty="0">
                <a:solidFill>
                  <a:prstClr val="black"/>
                </a:solidFill>
                <a:latin typeface="Alexandria" pitchFamily="2" charset="-78"/>
                <a:cs typeface="Alexandria" pitchFamily="2" charset="-78"/>
              </a:rPr>
              <a:t>Characteristics of a reasonable hypothesis:</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reasonableness of the assumption</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Verifiable</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ability to explain the phenomenon studied</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hypothesis is wholly or partially consistent with the relevant theories</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simplicity of the assumptions</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Possibility to confirm</a:t>
            </a:r>
            <a:endParaRPr lang="en-US" sz="1600" b="1" dirty="0">
              <a:solidFill>
                <a:prstClr val="black"/>
              </a:solidFill>
              <a:latin typeface="Alexandria" pitchFamily="2" charset="-78"/>
              <a:ea typeface="Yu Gothic UI Semibold" pitchFamily="34" charset="-12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883841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342900" lvl="0" indent="-342900">
              <a:lnSpc>
                <a:spcPct val="200000"/>
              </a:lnSpc>
              <a:buFont typeface="Wingdings" panose="05000000000000000000" pitchFamily="2" charset="2"/>
              <a:buChar char="q"/>
              <a:defRPr/>
            </a:pPr>
            <a:r>
              <a:rPr lang="en-US" sz="1600" b="1" u="sng" dirty="0">
                <a:solidFill>
                  <a:prstClr val="black"/>
                </a:solidFill>
                <a:latin typeface="Alexandria" pitchFamily="2" charset="-78"/>
                <a:cs typeface="Alexandria" pitchFamily="2" charset="-78"/>
              </a:rPr>
              <a:t>Sources of Hypotheses:</a:t>
            </a:r>
          </a:p>
          <a:p>
            <a:pPr lvl="0" indent="-342900">
              <a:lnSpc>
                <a:spcPct val="200000"/>
              </a:lnSpc>
              <a:buFontTx/>
              <a:buChar char="-"/>
              <a:defRPr/>
            </a:pPr>
            <a:r>
              <a:rPr lang="en-US" sz="1600" dirty="0">
                <a:solidFill>
                  <a:prstClr val="black"/>
                </a:solidFill>
                <a:latin typeface="Alexandria" pitchFamily="2" charset="-78"/>
                <a:cs typeface="Alexandria" pitchFamily="2" charset="-78"/>
              </a:rPr>
              <a:t>Researcher's’ experience</a:t>
            </a:r>
          </a:p>
          <a:p>
            <a:pPr lvl="0" indent="-342900">
              <a:lnSpc>
                <a:spcPct val="200000"/>
              </a:lnSpc>
              <a:buFontTx/>
              <a:buChar char="-"/>
              <a:defRPr/>
            </a:pPr>
            <a:r>
              <a:rPr lang="en-US" sz="1600" dirty="0">
                <a:solidFill>
                  <a:prstClr val="black"/>
                </a:solidFill>
                <a:latin typeface="Alexandria" pitchFamily="2" charset="-78"/>
                <a:cs typeface="Alexandria" pitchFamily="2" charset="-78"/>
              </a:rPr>
              <a:t>Specialties </a:t>
            </a:r>
          </a:p>
          <a:p>
            <a:pPr lvl="0">
              <a:lnSpc>
                <a:spcPct val="200000"/>
              </a:lnSpc>
            </a:pPr>
            <a:r>
              <a:rPr lang="en-US" sz="1600" dirty="0">
                <a:solidFill>
                  <a:prstClr val="black"/>
                </a:solidFill>
                <a:latin typeface="Alexandria" pitchFamily="2" charset="-78"/>
                <a:cs typeface="Alexandria" pitchFamily="2" charset="-78"/>
              </a:rPr>
              <a:t>- The resemblance between the phenomenon.</a:t>
            </a:r>
          </a:p>
          <a:p>
            <a:pPr lvl="0">
              <a:lnSpc>
                <a:spcPct val="200000"/>
              </a:lnSpc>
            </a:pPr>
            <a:r>
              <a:rPr lang="en-US" sz="1600" dirty="0">
                <a:solidFill>
                  <a:prstClr val="black"/>
                </a:solidFill>
                <a:latin typeface="Alexandria" pitchFamily="2" charset="-78"/>
                <a:cs typeface="Alexandria" pitchFamily="2" charset="-78"/>
              </a:rPr>
              <a:t>- Observations from past studies, present-day experiences, and from competitors.</a:t>
            </a:r>
          </a:p>
          <a:p>
            <a:pPr lvl="0">
              <a:lnSpc>
                <a:spcPct val="200000"/>
              </a:lnSpc>
            </a:pPr>
            <a:r>
              <a:rPr lang="en-US" sz="1600" dirty="0">
                <a:solidFill>
                  <a:prstClr val="black"/>
                </a:solidFill>
                <a:latin typeface="Alexandria" pitchFamily="2" charset="-78"/>
                <a:cs typeface="Alexandria" pitchFamily="2" charset="-78"/>
              </a:rPr>
              <a:t>- Scientific theories.</a:t>
            </a:r>
          </a:p>
          <a:p>
            <a:pPr lvl="0">
              <a:lnSpc>
                <a:spcPct val="200000"/>
              </a:lnSpc>
            </a:pPr>
            <a:r>
              <a:rPr lang="en-US" sz="1600" dirty="0">
                <a:solidFill>
                  <a:prstClr val="black"/>
                </a:solidFill>
                <a:latin typeface="Alexandria" pitchFamily="2" charset="-78"/>
                <a:cs typeface="Alexandria" pitchFamily="2" charset="-78"/>
              </a:rPr>
              <a:t>- General patterns that influence people’s thinking process.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37580378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lvl="0" indent="-342900" algn="just">
              <a:lnSpc>
                <a:spcPct val="200000"/>
              </a:lnSpc>
              <a:buFont typeface="Wingdings" panose="05000000000000000000" pitchFamily="2" charset="2"/>
              <a:buChar char="q"/>
              <a:defRPr/>
            </a:pPr>
            <a:r>
              <a:rPr lang="en-US" sz="1600" b="1" u="sng" dirty="0">
                <a:solidFill>
                  <a:prstClr val="black"/>
                </a:solidFill>
                <a:latin typeface="Alexandria" pitchFamily="2" charset="-78"/>
                <a:cs typeface="Alexandria" pitchFamily="2" charset="-78"/>
              </a:rPr>
              <a:t>Types of hypotheses:</a:t>
            </a:r>
          </a:p>
          <a:p>
            <a:pPr lvl="0" algn="just">
              <a:lnSpc>
                <a:spcPct val="200000"/>
              </a:lnSpc>
            </a:pPr>
            <a:r>
              <a:rPr lang="en-US" sz="1600" b="1" u="sng" dirty="0">
                <a:solidFill>
                  <a:prstClr val="black"/>
                </a:solidFill>
                <a:latin typeface="Alexandria" pitchFamily="2" charset="-78"/>
                <a:cs typeface="Alexandria" pitchFamily="2" charset="-78"/>
              </a:rPr>
              <a:t>Simple Hypothesis</a:t>
            </a:r>
          </a:p>
          <a:p>
            <a:pPr lvl="0" algn="just">
              <a:lnSpc>
                <a:spcPct val="200000"/>
              </a:lnSpc>
            </a:pPr>
            <a:r>
              <a:rPr lang="en-US" sz="1600" dirty="0">
                <a:solidFill>
                  <a:prstClr val="black"/>
                </a:solidFill>
                <a:latin typeface="Alexandria" pitchFamily="2" charset="-78"/>
                <a:cs typeface="Alexandria" pitchFamily="2" charset="-78"/>
              </a:rPr>
              <a:t>It shows a relationship between one dependent variable and a single independent variable. For example – If you eat more vegetables, you will lose weight faster. Eating more vegetables is independent while losing weight is the dependent variable.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3774098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39430"/>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Descriptive hypothesis: </a:t>
            </a:r>
          </a:p>
          <a:p>
            <a:pPr lvl="0">
              <a:lnSpc>
                <a:spcPct val="200000"/>
              </a:lnSpc>
            </a:pPr>
            <a:r>
              <a:rPr lang="en-US" sz="1600" b="1" dirty="0">
                <a:solidFill>
                  <a:prstClr val="black"/>
                </a:solidFill>
                <a:latin typeface="Alexandria" pitchFamily="2" charset="-78"/>
                <a:cs typeface="Alexandria" pitchFamily="2" charset="-78"/>
              </a:rPr>
              <a:t>It deals with one variable:</a:t>
            </a:r>
          </a:p>
          <a:p>
            <a:pPr lvl="0">
              <a:lnSpc>
                <a:spcPct val="200000"/>
              </a:lnSpc>
            </a:pPr>
            <a:r>
              <a:rPr lang="en-US" sz="1600" dirty="0">
                <a:solidFill>
                  <a:prstClr val="black"/>
                </a:solidFill>
                <a:latin typeface="Alexandria" pitchFamily="2" charset="-78"/>
                <a:cs typeface="Alexandria" pitchFamily="2" charset="-78"/>
              </a:rPr>
              <a:t>Example: The consumer is deceived by the advertisements that he is exposed to in various advertising means</a:t>
            </a:r>
            <a:r>
              <a:rPr lang="en-US" sz="1600" dirty="0" smtClean="0">
                <a:solidFill>
                  <a:prstClr val="black"/>
                </a:solidFill>
                <a:latin typeface="Alexandria" pitchFamily="2" charset="-78"/>
                <a:cs typeface="Alexandria" pitchFamily="2" charset="-78"/>
              </a:rPr>
              <a:t>.</a:t>
            </a:r>
          </a:p>
          <a:p>
            <a:pPr lvl="0">
              <a:lnSpc>
                <a:spcPct val="200000"/>
              </a:lnSpc>
            </a:pPr>
            <a:endParaRPr lang="en-US" sz="1600" dirty="0">
              <a:solidFill>
                <a:prstClr val="black"/>
              </a:solidFill>
              <a:latin typeface="Alexandria" pitchFamily="2" charset="-78"/>
              <a:cs typeface="Alexandria" pitchFamily="2" charset="-78"/>
            </a:endParaRPr>
          </a:p>
          <a:p>
            <a:pPr lvl="0" algn="r" rtl="1">
              <a:lnSpc>
                <a:spcPct val="200000"/>
              </a:lnSpc>
            </a:pPr>
            <a:r>
              <a:rPr lang="ar-SA" sz="1600" dirty="0">
                <a:solidFill>
                  <a:prstClr val="black"/>
                </a:solidFill>
                <a:latin typeface="Alexandria" pitchFamily="2" charset="-78"/>
                <a:cs typeface="Alexandria" pitchFamily="2" charset="-78"/>
              </a:rPr>
              <a:t>مثال: يتعرض المستهلك للخداع من خلال الإعلانات التي يتعرض لها في مختلف الوسائل الإعلانية</a:t>
            </a:r>
            <a:r>
              <a:rPr lang="ar-SA" sz="1600" dirty="0" smtClean="0">
                <a:solidFill>
                  <a:prstClr val="black"/>
                </a:solidFill>
                <a:latin typeface="Alexandria" pitchFamily="2" charset="-78"/>
                <a:cs typeface="Alexandria" pitchFamily="2" charset="-78"/>
              </a:rPr>
              <a:t>.</a:t>
            </a:r>
            <a:endParaRPr lang="ar-SA"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12683091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Correlational hypothesis: </a:t>
            </a:r>
          </a:p>
          <a:p>
            <a:pPr lvl="0">
              <a:lnSpc>
                <a:spcPct val="200000"/>
              </a:lnSpc>
            </a:pPr>
            <a:r>
              <a:rPr lang="en-US" sz="1600" dirty="0">
                <a:solidFill>
                  <a:prstClr val="black"/>
                </a:solidFill>
                <a:latin typeface="Alexandria" pitchFamily="2" charset="-78"/>
                <a:cs typeface="Alexandria" pitchFamily="2" charset="-78"/>
              </a:rPr>
              <a:t>It expresses the existence of a relationship between two variables without specifying the direction of this relationship, that is, without specifying who caused the other.</a:t>
            </a:r>
          </a:p>
          <a:p>
            <a:pPr lvl="0">
              <a:lnSpc>
                <a:spcPct val="200000"/>
              </a:lnSpc>
            </a:pPr>
            <a:r>
              <a:rPr lang="en-US" sz="1600" dirty="0">
                <a:solidFill>
                  <a:prstClr val="black"/>
                </a:solidFill>
                <a:latin typeface="Alexandria" pitchFamily="2" charset="-78"/>
                <a:cs typeface="Alexandria" pitchFamily="2" charset="-78"/>
              </a:rPr>
              <a:t>Example: There is a relationship between product quality and achieved sales volume.</a:t>
            </a:r>
          </a:p>
          <a:p>
            <a:pPr lvl="0" algn="r" rtl="1">
              <a:lnSpc>
                <a:spcPct val="200000"/>
              </a:lnSpc>
            </a:pPr>
            <a:r>
              <a:rPr lang="ar-SA" sz="1600" dirty="0">
                <a:solidFill>
                  <a:prstClr val="black"/>
                </a:solidFill>
                <a:latin typeface="Alexandria" pitchFamily="2" charset="-78"/>
                <a:cs typeface="Alexandria" pitchFamily="2" charset="-78"/>
              </a:rPr>
              <a:t>مثال: هناك علاقة بين جودة المنتج وحجم المبيعات المتحقق.</a:t>
            </a:r>
          </a:p>
          <a:p>
            <a:pPr lvl="0" algn="r" rtl="1">
              <a:lnSpc>
                <a:spcPct val="200000"/>
              </a:lnSpc>
            </a:pP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22402687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39430"/>
          </a:xfrm>
          <a:prstGeom prst="rect">
            <a:avLst/>
          </a:prstGeom>
          <a:noFill/>
        </p:spPr>
        <p:txBody>
          <a:bodyPr wrap="square" rtlCol="0">
            <a:spAutoFit/>
          </a:bodyPr>
          <a:lstStyle/>
          <a:p>
            <a:pPr lvl="0" algn="just">
              <a:lnSpc>
                <a:spcPct val="200000"/>
              </a:lnSpc>
            </a:pPr>
            <a:r>
              <a:rPr lang="en-US" sz="1600" b="1" u="sng" dirty="0">
                <a:solidFill>
                  <a:prstClr val="black"/>
                </a:solidFill>
                <a:latin typeface="Alexandria" pitchFamily="2" charset="-78"/>
                <a:cs typeface="Alexandria" pitchFamily="2" charset="-78"/>
              </a:rPr>
              <a:t>Causal hypothesis: </a:t>
            </a:r>
          </a:p>
          <a:p>
            <a:pPr lvl="0" algn="just">
              <a:lnSpc>
                <a:spcPct val="200000"/>
              </a:lnSpc>
            </a:pPr>
            <a:r>
              <a:rPr lang="en-US" sz="1600" dirty="0">
                <a:solidFill>
                  <a:prstClr val="black"/>
                </a:solidFill>
                <a:latin typeface="Alexandria" pitchFamily="2" charset="-78"/>
                <a:cs typeface="Alexandria" pitchFamily="2" charset="-78"/>
              </a:rPr>
              <a:t>It states a causal relationship between the two variables, and therefore, it shows the direction of the relationship between them.</a:t>
            </a:r>
          </a:p>
          <a:p>
            <a:pPr lvl="0" algn="just">
              <a:lnSpc>
                <a:spcPct val="200000"/>
              </a:lnSpc>
            </a:pPr>
            <a:r>
              <a:rPr lang="en-US" sz="1600" dirty="0">
                <a:solidFill>
                  <a:prstClr val="black"/>
                </a:solidFill>
                <a:latin typeface="Alexandria" pitchFamily="2" charset="-78"/>
                <a:cs typeface="Alexandria" pitchFamily="2" charset="-78"/>
              </a:rPr>
              <a:t>Example: Increasing product quality increases the number of customers </a:t>
            </a:r>
            <a:r>
              <a:rPr lang="en-US" sz="1600" dirty="0" smtClean="0">
                <a:solidFill>
                  <a:prstClr val="black"/>
                </a:solidFill>
                <a:latin typeface="Alexandria" pitchFamily="2" charset="-78"/>
                <a:cs typeface="Alexandria" pitchFamily="2" charset="-78"/>
              </a:rPr>
              <a:t>gained</a:t>
            </a:r>
          </a:p>
          <a:p>
            <a:pPr lvl="0" algn="just">
              <a:lnSpc>
                <a:spcPct val="200000"/>
              </a:lnSpc>
            </a:pPr>
            <a:endParaRPr lang="en-US" sz="1600" dirty="0">
              <a:solidFill>
                <a:prstClr val="black"/>
              </a:solidFill>
              <a:latin typeface="Alexandria" pitchFamily="2" charset="-78"/>
              <a:cs typeface="Alexandria" pitchFamily="2" charset="-78"/>
            </a:endParaRPr>
          </a:p>
          <a:p>
            <a:pPr lvl="0" algn="just" rtl="1">
              <a:lnSpc>
                <a:spcPct val="200000"/>
              </a:lnSpc>
            </a:pPr>
            <a:r>
              <a:rPr lang="ar-SA" sz="1600" dirty="0">
                <a:solidFill>
                  <a:prstClr val="black"/>
                </a:solidFill>
                <a:latin typeface="Alexandria" pitchFamily="2" charset="-78"/>
                <a:cs typeface="Alexandria" pitchFamily="2" charset="-78"/>
              </a:rPr>
              <a:t>مثال: تؤدي زيادة جودة المنتج إلى زيادة عدد العملاء المكتسبين</a:t>
            </a:r>
          </a:p>
          <a:p>
            <a:pPr lvl="0" algn="just" rtl="1">
              <a:lnSpc>
                <a:spcPct val="200000"/>
              </a:lnSpc>
            </a:pP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687206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187411"/>
          </a:xfrm>
          <a:prstGeom prst="rect">
            <a:avLst/>
          </a:prstGeom>
          <a:noFill/>
        </p:spPr>
        <p:txBody>
          <a:bodyPr wrap="square" rtlCol="0">
            <a:spAutoFit/>
          </a:bodyPr>
          <a:lstStyle/>
          <a:p>
            <a:pPr algn="just">
              <a:lnSpc>
                <a:spcPct val="150000"/>
              </a:lnSpc>
            </a:pPr>
            <a:r>
              <a:rPr lang="en-US" sz="1700" b="1" u="sng" dirty="0">
                <a:latin typeface="Alexandria" pitchFamily="2" charset="-78"/>
                <a:cs typeface="Alexandria" pitchFamily="2" charset="-78"/>
              </a:rPr>
              <a:t>Null Hypothesis: </a:t>
            </a:r>
            <a:r>
              <a:rPr lang="en-US" sz="1700" dirty="0">
                <a:latin typeface="Alexandria" pitchFamily="2" charset="-78"/>
                <a:cs typeface="Alexandria" pitchFamily="2" charset="-78"/>
              </a:rPr>
              <a:t>The null hypothesis assumes no relationship between the two variables, as opposed to the alternative hypothesis, which assumes a positive or negative relationship between the two variables.</a:t>
            </a:r>
          </a:p>
          <a:p>
            <a:pPr algn="just">
              <a:lnSpc>
                <a:spcPct val="150000"/>
              </a:lnSpc>
            </a:pPr>
            <a:r>
              <a:rPr lang="en-US" sz="1700" dirty="0">
                <a:latin typeface="Alexandria" pitchFamily="2" charset="-78"/>
                <a:cs typeface="Alexandria" pitchFamily="2" charset="-78"/>
              </a:rPr>
              <a:t>Example:</a:t>
            </a:r>
          </a:p>
          <a:p>
            <a:pPr algn="just">
              <a:lnSpc>
                <a:spcPct val="150000"/>
              </a:lnSpc>
            </a:pPr>
            <a:r>
              <a:rPr lang="en-US" sz="1700" dirty="0">
                <a:latin typeface="Alexandria" pitchFamily="2" charset="-78"/>
                <a:cs typeface="Alexandria" pitchFamily="2" charset="-78"/>
              </a:rPr>
              <a:t>• The null hypothesis: There is no significant relationship between the sex of the worker and his level of productivity.</a:t>
            </a:r>
          </a:p>
          <a:p>
            <a:pPr algn="just">
              <a:lnSpc>
                <a:spcPct val="150000"/>
              </a:lnSpc>
            </a:pPr>
            <a:r>
              <a:rPr lang="en-US" sz="1700" dirty="0">
                <a:latin typeface="Alexandria" pitchFamily="2" charset="-78"/>
                <a:cs typeface="Alexandria" pitchFamily="2" charset="-78"/>
              </a:rPr>
              <a:t>• The alternative hypothesis: There is a significant relationship between the sex of the worker and the level of his productivity.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31685428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General notes on the formulation of hypotheses</a:t>
            </a:r>
          </a:p>
          <a:p>
            <a:pPr lvl="0">
              <a:lnSpc>
                <a:spcPct val="200000"/>
              </a:lnSpc>
            </a:pPr>
            <a:r>
              <a:rPr lang="en-US" sz="1600" dirty="0">
                <a:solidFill>
                  <a:prstClr val="black"/>
                </a:solidFill>
                <a:latin typeface="Alexandria" pitchFamily="2" charset="-78"/>
                <a:cs typeface="Alexandria" pitchFamily="2" charset="-78"/>
              </a:rPr>
              <a:t>1. The hypotheses of the study can be one hypothesis or several.</a:t>
            </a:r>
          </a:p>
          <a:p>
            <a:pPr lvl="0">
              <a:lnSpc>
                <a:spcPct val="200000"/>
              </a:lnSpc>
            </a:pPr>
            <a:r>
              <a:rPr lang="en-US" sz="1600" dirty="0">
                <a:solidFill>
                  <a:prstClr val="black"/>
                </a:solidFill>
                <a:latin typeface="Alexandria" pitchFamily="2" charset="-78"/>
                <a:cs typeface="Alexandria" pitchFamily="2" charset="-78"/>
              </a:rPr>
              <a:t> 2. It is recommended that the hypothesis not be long or complex</a:t>
            </a:r>
          </a:p>
          <a:p>
            <a:pPr lvl="0">
              <a:lnSpc>
                <a:spcPct val="200000"/>
              </a:lnSpc>
            </a:pPr>
            <a:r>
              <a:rPr lang="en-US" sz="1600" dirty="0">
                <a:solidFill>
                  <a:prstClr val="black"/>
                </a:solidFill>
                <a:latin typeface="Alexandria" pitchFamily="2" charset="-78"/>
                <a:cs typeface="Alexandria" pitchFamily="2" charset="-78"/>
              </a:rPr>
              <a:t> 3. Hypothesis is testable and verifiable</a:t>
            </a:r>
          </a:p>
          <a:p>
            <a:pPr lvl="0">
              <a:lnSpc>
                <a:spcPct val="200000"/>
              </a:lnSpc>
            </a:pPr>
            <a:r>
              <a:rPr lang="en-US" sz="1600" dirty="0">
                <a:solidFill>
                  <a:prstClr val="black"/>
                </a:solidFill>
                <a:latin typeface="Alexandria" pitchFamily="2" charset="-78"/>
                <a:cs typeface="Alexandria" pitchFamily="2" charset="-78"/>
              </a:rPr>
              <a:t> 4. Determining the questions of the study before developing hypotheses.</a:t>
            </a:r>
          </a:p>
          <a:p>
            <a:pPr lvl="0">
              <a:lnSpc>
                <a:spcPct val="200000"/>
              </a:lnSpc>
            </a:pPr>
            <a:r>
              <a:rPr lang="en-US" sz="1600" dirty="0">
                <a:solidFill>
                  <a:prstClr val="black"/>
                </a:solidFill>
                <a:latin typeface="Alexandria" pitchFamily="2" charset="-78"/>
                <a:cs typeface="Alexandria" pitchFamily="2" charset="-78"/>
              </a:rPr>
              <a:t> 5. The development of study hypotheses takes place before the start of the study and data collection.</a:t>
            </a:r>
          </a:p>
          <a:p>
            <a:pPr lvl="0">
              <a:lnSpc>
                <a:spcPct val="200000"/>
              </a:lnSpc>
            </a:pPr>
            <a:r>
              <a:rPr lang="en-US" sz="1600" dirty="0">
                <a:solidFill>
                  <a:prstClr val="black"/>
                </a:solidFill>
                <a:latin typeface="Alexandria" pitchFamily="2" charset="-78"/>
                <a:cs typeface="Alexandria" pitchFamily="2" charset="-78"/>
              </a:rPr>
              <a:t>  6. Knowledge and experience are needed in hypothesis formulation.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916071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285750" lvl="0" indent="-285750" algn="just">
              <a:lnSpc>
                <a:spcPct val="200000"/>
              </a:lnSpc>
              <a:buFont typeface="Arial" panose="020B0604020202020204" pitchFamily="34" charset="0"/>
              <a:buChar char="•"/>
            </a:pPr>
            <a:r>
              <a:rPr lang="en-US" sz="1600" dirty="0">
                <a:solidFill>
                  <a:prstClr val="black"/>
                </a:solidFill>
                <a:latin typeface="Alexandria" pitchFamily="2" charset="-78"/>
                <a:cs typeface="Alexandria" pitchFamily="2" charset="-78"/>
              </a:rPr>
              <a:t>Previous Studies are one of the most important parts of Scientific Research, and there is no complete Scientific Research without containing previous studies. </a:t>
            </a:r>
          </a:p>
          <a:p>
            <a:pPr marL="285750" lvl="0" indent="-285750" algn="just">
              <a:lnSpc>
                <a:spcPct val="200000"/>
              </a:lnSpc>
              <a:buFont typeface="Arial" panose="020B0604020202020204" pitchFamily="34" charset="0"/>
              <a:buChar char="•"/>
            </a:pPr>
            <a:r>
              <a:rPr lang="en-US" sz="1600" dirty="0">
                <a:solidFill>
                  <a:prstClr val="black"/>
                </a:solidFill>
                <a:latin typeface="Alexandria" pitchFamily="2" charset="-78"/>
                <a:cs typeface="Alexandria" pitchFamily="2" charset="-78"/>
              </a:rPr>
              <a:t>Previous studies are identified as all the previous research that has tackled the topic in which the researcher is digging through discussion and studying. Whenever a researcher is on to a certain subject essential</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36901502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b="1" dirty="0">
                <a:latin typeface="Alexandria" pitchFamily="2" charset="-78"/>
                <a:cs typeface="Alexandria" pitchFamily="2" charset="-78"/>
              </a:rPr>
              <a:t> The researcher </a:t>
            </a:r>
            <a:r>
              <a:rPr lang="en-US" sz="1600" dirty="0">
                <a:latin typeface="Alexandria" pitchFamily="2" charset="-78"/>
                <a:cs typeface="Alexandria" pitchFamily="2" charset="-78"/>
              </a:rPr>
              <a:t>will need to get back to these previous studies, analyze them, study them properly, and then identify the similarities and differences between them and his research.</a:t>
            </a:r>
          </a:p>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It generally occupies the second section of the framework of scientific research.</a:t>
            </a:r>
          </a:p>
          <a:p>
            <a:pPr marL="342900" indent="-342900" algn="just">
              <a:lnSpc>
                <a:spcPct val="200000"/>
              </a:lnSpc>
              <a:buFont typeface="Arial" panose="020B0604020202020204" pitchFamily="34" charset="0"/>
              <a:buChar char="•"/>
            </a:pPr>
            <a:r>
              <a:rPr lang="en-US" sz="1600" b="1" dirty="0">
                <a:latin typeface="Alexandria" pitchFamily="2" charset="-78"/>
                <a:cs typeface="Alexandria" pitchFamily="2" charset="-78"/>
              </a:rPr>
              <a:t>The previous studies also help the researcher avoid repeating the already studied areas and never fall into the same mistakes that other researchers committed.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14463554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marL="342900" lvl="0" indent="-342900" algn="just">
              <a:lnSpc>
                <a:spcPct val="200000"/>
              </a:lnSpc>
              <a:buFont typeface="Arial" panose="020B0604020202020204" pitchFamily="34" charset="0"/>
              <a:buChar char="•"/>
            </a:pPr>
            <a:r>
              <a:rPr lang="en-US" sz="1600" dirty="0">
                <a:solidFill>
                  <a:prstClr val="black"/>
                </a:solidFill>
                <a:latin typeface="Alexandria" pitchFamily="2" charset="-78"/>
                <a:cs typeface="Alexandria" pitchFamily="2" charset="-78"/>
              </a:rPr>
              <a:t>The previous studies contribute to the enhancement and enrichment of scientific research and provide the researcher with </a:t>
            </a:r>
            <a:r>
              <a:rPr lang="en-US" sz="1600" b="1" dirty="0">
                <a:solidFill>
                  <a:prstClr val="black"/>
                </a:solidFill>
                <a:latin typeface="Alexandria" pitchFamily="2" charset="-78"/>
                <a:cs typeface="Alexandria" pitchFamily="2" charset="-78"/>
              </a:rPr>
              <a:t>solid ground and substantial information </a:t>
            </a:r>
            <a:r>
              <a:rPr lang="en-US" sz="1600" dirty="0">
                <a:solidFill>
                  <a:prstClr val="black"/>
                </a:solidFill>
                <a:latin typeface="Alexandria" pitchFamily="2" charset="-78"/>
                <a:cs typeface="Alexandria" pitchFamily="2" charset="-78"/>
              </a:rPr>
              <a:t>about the research being done. This is how the researcher should be acquainted with all the </a:t>
            </a:r>
            <a:r>
              <a:rPr lang="en-US" sz="1600" b="1" dirty="0">
                <a:solidFill>
                  <a:prstClr val="black"/>
                </a:solidFill>
                <a:latin typeface="Alexandria" pitchFamily="2" charset="-78"/>
                <a:cs typeface="Alexandria" pitchFamily="2" charset="-78"/>
              </a:rPr>
              <a:t>information related to their research.</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28641221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 It is also important to mention </a:t>
            </a:r>
            <a:r>
              <a:rPr lang="en-US" sz="1600" b="1" dirty="0">
                <a:latin typeface="Alexandria" pitchFamily="2" charset="-78"/>
                <a:cs typeface="Alexandria" pitchFamily="2" charset="-78"/>
              </a:rPr>
              <a:t>the mutual points </a:t>
            </a:r>
            <a:r>
              <a:rPr lang="en-US" sz="1600" dirty="0">
                <a:latin typeface="Alexandria" pitchFamily="2" charset="-78"/>
                <a:cs typeface="Alexandria" pitchFamily="2" charset="-78"/>
              </a:rPr>
              <a:t>between the research and the previous studies, plus stating the significant trends of the other researchers and the ways they followed in the previous studies. And to state whether these studies have</a:t>
            </a:r>
            <a:r>
              <a:rPr lang="en-US" sz="1600" b="1" dirty="0">
                <a:latin typeface="Alexandria" pitchFamily="2" charset="-78"/>
                <a:cs typeface="Alexandria" pitchFamily="2" charset="-78"/>
              </a:rPr>
              <a:t> found a solution for the described problems or not.</a:t>
            </a: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8591416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sz="1600" b="1" u="sng" dirty="0">
                <a:latin typeface="Alexandria" pitchFamily="2" charset="-78"/>
                <a:cs typeface="Alexandria" pitchFamily="2" charset="-78"/>
              </a:rPr>
              <a:t> Several terms should be taken into consideration, which are</a:t>
            </a:r>
            <a:r>
              <a:rPr lang="en-US" sz="1600" dirty="0">
                <a:latin typeface="Alexandria" pitchFamily="2" charset="-78"/>
                <a:cs typeface="Alexandria" pitchFamily="2" charset="-78"/>
              </a:rPr>
              <a:t>:</a:t>
            </a:r>
          </a:p>
          <a:p>
            <a:pPr>
              <a:lnSpc>
                <a:spcPct val="200000"/>
              </a:lnSpc>
              <a:buFont typeface="Arial" panose="020B0604020202020204" pitchFamily="34" charset="0"/>
              <a:buChar char="•"/>
            </a:pPr>
            <a:r>
              <a:rPr lang="en-US" sz="1600" dirty="0">
                <a:latin typeface="Alexandria" pitchFamily="2" charset="-78"/>
                <a:cs typeface="Alexandria" pitchFamily="2" charset="-78"/>
              </a:rPr>
              <a:t> Refer only to the primary sources and avoid the marginal ones.</a:t>
            </a:r>
          </a:p>
          <a:p>
            <a:pPr>
              <a:lnSpc>
                <a:spcPct val="200000"/>
              </a:lnSpc>
              <a:buFont typeface="Arial" panose="020B0604020202020204" pitchFamily="34" charset="0"/>
              <a:buChar char="•"/>
            </a:pPr>
            <a:r>
              <a:rPr lang="en-US" sz="1600" dirty="0">
                <a:latin typeface="Alexandria" pitchFamily="2" charset="-78"/>
                <a:cs typeface="Alexandria" pitchFamily="2" charset="-78"/>
              </a:rPr>
              <a:t> Making sure that the information is correct and from confidential sources such as precise scientific magazines.</a:t>
            </a:r>
          </a:p>
          <a:p>
            <a:pPr>
              <a:lnSpc>
                <a:spcPct val="200000"/>
              </a:lnSpc>
              <a:buFont typeface="Arial" panose="020B0604020202020204" pitchFamily="34" charset="0"/>
              <a:buChar char="•"/>
            </a:pPr>
            <a:r>
              <a:rPr lang="en-US" sz="1600" dirty="0">
                <a:latin typeface="Alexandria" pitchFamily="2" charset="-78"/>
                <a:cs typeface="Alexandria" pitchFamily="2" charset="-78"/>
              </a:rPr>
              <a:t> Displaying only the parts convenient to the scientific research content, not the whole study.</a:t>
            </a:r>
          </a:p>
          <a:p>
            <a:pPr>
              <a:lnSpc>
                <a:spcPct val="200000"/>
              </a:lnSpc>
              <a:buFont typeface="Arial" panose="020B0604020202020204" pitchFamily="34" charset="0"/>
              <a:buChar char="•"/>
            </a:pPr>
            <a:r>
              <a:rPr lang="en-US" sz="1600" dirty="0">
                <a:latin typeface="Alexandria" pitchFamily="2" charset="-78"/>
                <a:cs typeface="Alexandria" pitchFamily="2" charset="-78"/>
              </a:rPr>
              <a:t>Displaying the ideas in a precise and swift manner.</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21388394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1600" b="1" u="sng" dirty="0">
                <a:latin typeface="Alexandria" pitchFamily="2" charset="-78"/>
                <a:cs typeface="Alexandria" pitchFamily="2" charset="-78"/>
              </a:rPr>
              <a:t>The inclusion of previous studies in the study plan achieves some objectives:</a:t>
            </a:r>
          </a:p>
          <a:p>
            <a:pPr algn="just">
              <a:lnSpc>
                <a:spcPct val="200000"/>
              </a:lnSpc>
            </a:pPr>
            <a:r>
              <a:rPr lang="en-US" sz="1600" dirty="0">
                <a:latin typeface="Alexandria" pitchFamily="2" charset="-78"/>
                <a:cs typeface="Alexandria" pitchFamily="2" charset="-78"/>
              </a:rPr>
              <a:t>  - Emphasizing that the chosen study's problem has not been addressed before, or it has been addressed without </a:t>
            </a:r>
            <a:r>
              <a:rPr lang="en-US" sz="1600" b="1" dirty="0">
                <a:latin typeface="Alexandria" pitchFamily="2" charset="-78"/>
                <a:cs typeface="Alexandria" pitchFamily="2" charset="-78"/>
              </a:rPr>
              <a:t>sufficient depth </a:t>
            </a:r>
            <a:r>
              <a:rPr lang="en-US" sz="1600" dirty="0">
                <a:latin typeface="Alexandria" pitchFamily="2" charset="-78"/>
                <a:cs typeface="Alexandria" pitchFamily="2" charset="-78"/>
              </a:rPr>
              <a:t>and detail.</a:t>
            </a:r>
          </a:p>
          <a:p>
            <a:pPr algn="just">
              <a:lnSpc>
                <a:spcPct val="200000"/>
              </a:lnSpc>
            </a:pPr>
            <a:r>
              <a:rPr lang="en-US" sz="1600" dirty="0">
                <a:latin typeface="Alexandria" pitchFamily="2" charset="-78"/>
                <a:cs typeface="Alexandria" pitchFamily="2" charset="-78"/>
              </a:rPr>
              <a:t>- Previous studies help the researcher formulate the study’s objectives in light of the summary of previous studies.</a:t>
            </a:r>
          </a:p>
          <a:p>
            <a:pPr algn="just">
              <a:lnSpc>
                <a:spcPct val="200000"/>
              </a:lnSpc>
            </a:pPr>
            <a:r>
              <a:rPr lang="en-US" sz="1600" dirty="0">
                <a:latin typeface="Alexandria" pitchFamily="2" charset="-78"/>
                <a:cs typeface="Alexandria" pitchFamily="2" charset="-78"/>
              </a:rPr>
              <a:t>- Benefit from previous researchers' experiences in formulating questions and hypotheses of the study and the scientific method used in these studies.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17007401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672894"/>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 Determine the research method to be used</a:t>
            </a:r>
          </a:p>
          <a:p>
            <a:pPr>
              <a:lnSpc>
                <a:spcPct val="200000"/>
              </a:lnSpc>
            </a:pPr>
            <a:r>
              <a:rPr lang="en-US" dirty="0">
                <a:latin typeface="Alexandria" pitchFamily="2" charset="-78"/>
                <a:cs typeface="Alexandria" pitchFamily="2" charset="-78"/>
              </a:rPr>
              <a:t>- Determine the sources of data acquisition</a:t>
            </a:r>
          </a:p>
          <a:p>
            <a:pPr>
              <a:lnSpc>
                <a:spcPct val="200000"/>
              </a:lnSpc>
            </a:pPr>
            <a:r>
              <a:rPr lang="en-US" dirty="0">
                <a:latin typeface="Alexandria" pitchFamily="2" charset="-78"/>
                <a:cs typeface="Alexandria" pitchFamily="2" charset="-78"/>
              </a:rPr>
              <a:t>- Determine the study population and sample type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3562194" cy="400110"/>
          </a:xfrm>
          <a:prstGeom prst="rect">
            <a:avLst/>
          </a:prstGeom>
          <a:noFill/>
        </p:spPr>
        <p:txBody>
          <a:bodyPr wrap="none" rtlCol="0">
            <a:spAutoFit/>
          </a:bodyPr>
          <a:lstStyle/>
          <a:p>
            <a:r>
              <a:rPr lang="en-GB" sz="2000" b="1" dirty="0">
                <a:latin typeface="Alexandria" pitchFamily="2" charset="-78"/>
                <a:cs typeface="Alexandria" pitchFamily="2" charset="-78"/>
              </a:rPr>
              <a:t> 7. </a:t>
            </a:r>
            <a:r>
              <a:rPr lang="en-US" sz="2000" b="1" dirty="0">
                <a:latin typeface="Alexandria" pitchFamily="2" charset="-78"/>
                <a:cs typeface="Alexandria" pitchFamily="2" charset="-78"/>
              </a:rPr>
              <a:t>Research Methodology</a:t>
            </a:r>
          </a:p>
        </p:txBody>
      </p:sp>
    </p:spTree>
    <p:extLst>
      <p:ext uri="{BB962C8B-B14F-4D97-AF65-F5344CB8AC3E}">
        <p14:creationId xmlns:p14="http://schemas.microsoft.com/office/powerpoint/2010/main" val="26461322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The limitations of a study are its flaws or </a:t>
            </a:r>
            <a:r>
              <a:rPr lang="en-US" sz="1600" b="1" dirty="0">
                <a:latin typeface="Alexandria" pitchFamily="2" charset="-78"/>
                <a:cs typeface="Alexandria" pitchFamily="2" charset="-78"/>
              </a:rPr>
              <a:t>shortcomings</a:t>
            </a:r>
            <a:r>
              <a:rPr lang="en-US" sz="1600" dirty="0">
                <a:latin typeface="Alexandria" pitchFamily="2" charset="-78"/>
                <a:cs typeface="Alexandria" pitchFamily="2" charset="-78"/>
              </a:rPr>
              <a:t> which could be the result of the unavailability of resources, small sample size, flawed methodology, etc.</a:t>
            </a:r>
          </a:p>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 No study is completely flawless or inclusive of all possible aspects. Therefore, listing the limitations of your research reflects </a:t>
            </a:r>
            <a:r>
              <a:rPr lang="en-US" sz="1600" b="1" dirty="0">
                <a:latin typeface="Alexandria" pitchFamily="2" charset="-78"/>
                <a:cs typeface="Alexandria" pitchFamily="2" charset="-78"/>
              </a:rPr>
              <a:t>honesty and transparency </a:t>
            </a:r>
            <a:r>
              <a:rPr lang="en-US" sz="1600" dirty="0">
                <a:latin typeface="Alexandria" pitchFamily="2" charset="-78"/>
                <a:cs typeface="Alexandria" pitchFamily="2" charset="-78"/>
              </a:rPr>
              <a:t>and shows that you have a </a:t>
            </a:r>
            <a:r>
              <a:rPr lang="en-US" sz="1600" b="1" dirty="0">
                <a:latin typeface="Alexandria" pitchFamily="2" charset="-78"/>
                <a:cs typeface="Alexandria" pitchFamily="2" charset="-78"/>
              </a:rPr>
              <a:t>complete understanding </a:t>
            </a:r>
            <a:r>
              <a:rPr lang="en-US" sz="1600" dirty="0">
                <a:latin typeface="Alexandria" pitchFamily="2" charset="-78"/>
                <a:cs typeface="Alexandria" pitchFamily="2" charset="-78"/>
              </a:rPr>
              <a:t>of the topic.</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3191899" cy="400110"/>
          </a:xfrm>
          <a:prstGeom prst="rect">
            <a:avLst/>
          </a:prstGeom>
          <a:noFill/>
        </p:spPr>
        <p:txBody>
          <a:bodyPr wrap="none" rtlCol="0">
            <a:spAutoFit/>
          </a:bodyPr>
          <a:lstStyle/>
          <a:p>
            <a:r>
              <a:rPr lang="en-GB" sz="2000" b="1" dirty="0">
                <a:latin typeface="Alexandria" pitchFamily="2" charset="-78"/>
                <a:cs typeface="Alexandria" pitchFamily="2" charset="-78"/>
              </a:rPr>
              <a:t> 8. </a:t>
            </a:r>
            <a:r>
              <a:rPr lang="en-US" sz="2000" b="1" dirty="0">
                <a:latin typeface="Alexandria" pitchFamily="2" charset="-78"/>
                <a:cs typeface="Alexandria" pitchFamily="2" charset="-78"/>
              </a:rPr>
              <a:t>Research Limitation</a:t>
            </a:r>
          </a:p>
        </p:txBody>
      </p:sp>
    </p:spTree>
    <p:extLst>
      <p:ext uri="{BB962C8B-B14F-4D97-AF65-F5344CB8AC3E}">
        <p14:creationId xmlns:p14="http://schemas.microsoft.com/office/powerpoint/2010/main" val="1762095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991507"/>
          </a:xfrm>
          <a:prstGeom prst="rect">
            <a:avLst/>
          </a:prstGeom>
          <a:noFill/>
        </p:spPr>
        <p:txBody>
          <a:bodyPr wrap="square" rtlCol="0">
            <a:spAutoFit/>
          </a:bodyPr>
          <a:lstStyle/>
          <a:p>
            <a:pPr>
              <a:lnSpc>
                <a:spcPct val="200000"/>
              </a:lnSpc>
            </a:pPr>
            <a:r>
              <a:rPr lang="en-US" sz="1600" b="1" u="sng" dirty="0">
                <a:latin typeface="Alexandria" pitchFamily="2" charset="-78"/>
                <a:cs typeface="Alexandria" pitchFamily="2" charset="-78"/>
              </a:rPr>
              <a:t>The three limits of Scientific Research:</a:t>
            </a:r>
          </a:p>
          <a:p>
            <a:pPr marL="342900" indent="-342900">
              <a:lnSpc>
                <a:spcPct val="200000"/>
              </a:lnSpc>
              <a:buFontTx/>
              <a:buChar char="-"/>
            </a:pPr>
            <a:r>
              <a:rPr lang="en-US" sz="1600" b="1" dirty="0">
                <a:latin typeface="Alexandria" pitchFamily="2" charset="-78"/>
                <a:cs typeface="Alexandria" pitchFamily="2" charset="-78"/>
              </a:rPr>
              <a:t>Temporal Limits</a:t>
            </a:r>
          </a:p>
          <a:p>
            <a:pPr marL="342900" indent="-342900">
              <a:lnSpc>
                <a:spcPct val="200000"/>
              </a:lnSpc>
              <a:buFontTx/>
              <a:buChar char="-"/>
            </a:pPr>
            <a:r>
              <a:rPr lang="en-US" sz="1600" b="1" dirty="0">
                <a:latin typeface="Alexandria" pitchFamily="2" charset="-78"/>
                <a:cs typeface="Alexandria" pitchFamily="2" charset="-78"/>
              </a:rPr>
              <a:t>Spatial Limits</a:t>
            </a:r>
          </a:p>
          <a:p>
            <a:pPr marL="342900" indent="-342900">
              <a:lnSpc>
                <a:spcPct val="200000"/>
              </a:lnSpc>
              <a:buFontTx/>
              <a:buChar char="-"/>
            </a:pPr>
            <a:r>
              <a:rPr lang="en-US" sz="1600" b="1" dirty="0">
                <a:latin typeface="Alexandria" pitchFamily="2" charset="-78"/>
                <a:cs typeface="Alexandria" pitchFamily="2" charset="-78"/>
              </a:rPr>
              <a:t>Objective Boundaries</a:t>
            </a:r>
            <a:endParaRPr lang="en-US" sz="1600" b="1" u="sng"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3780728" y="820421"/>
            <a:ext cx="3191899" cy="400110"/>
          </a:xfrm>
          <a:prstGeom prst="rect">
            <a:avLst/>
          </a:prstGeom>
          <a:noFill/>
        </p:spPr>
        <p:txBody>
          <a:bodyPr wrap="none" rtlCol="0">
            <a:spAutoFit/>
          </a:bodyPr>
          <a:lstStyle/>
          <a:p>
            <a:pPr algn="ctr"/>
            <a:r>
              <a:rPr lang="en-GB" sz="2000" b="1" dirty="0">
                <a:latin typeface="Alexandria" pitchFamily="2" charset="-78"/>
                <a:cs typeface="Alexandria" pitchFamily="2" charset="-78"/>
              </a:rPr>
              <a:t> 8. </a:t>
            </a:r>
            <a:r>
              <a:rPr lang="en-US" sz="2000" b="1" dirty="0">
                <a:latin typeface="Alexandria" pitchFamily="2" charset="-78"/>
                <a:cs typeface="Alexandria" pitchFamily="2" charset="-78"/>
              </a:rPr>
              <a:t>Research Limitation</a:t>
            </a:r>
          </a:p>
        </p:txBody>
      </p:sp>
    </p:spTree>
    <p:extLst>
      <p:ext uri="{BB962C8B-B14F-4D97-AF65-F5344CB8AC3E}">
        <p14:creationId xmlns:p14="http://schemas.microsoft.com/office/powerpoint/2010/main" val="34157181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989647"/>
          </a:xfrm>
          <a:prstGeom prst="rect">
            <a:avLst/>
          </a:prstGeom>
          <a:noFill/>
        </p:spPr>
        <p:txBody>
          <a:bodyPr wrap="square" rtlCol="0">
            <a:spAutoFit/>
          </a:bodyPr>
          <a:lstStyle/>
          <a:p>
            <a:pPr marL="342900" indent="-342900" algn="just">
              <a:lnSpc>
                <a:spcPct val="200000"/>
              </a:lnSpc>
              <a:buFontTx/>
              <a:buChar char="-"/>
            </a:pPr>
            <a:r>
              <a:rPr lang="en-US" sz="1600" dirty="0">
                <a:latin typeface="Alexandria" pitchFamily="2" charset="-78"/>
                <a:cs typeface="Alexandria" pitchFamily="2" charset="-78"/>
              </a:rPr>
              <a:t>It includes chapters and sections that will be covered by the study in addressing the researcher's topic.</a:t>
            </a:r>
          </a:p>
          <a:p>
            <a:pPr marL="342900" indent="-342900" algn="just">
              <a:lnSpc>
                <a:spcPct val="200000"/>
              </a:lnSpc>
              <a:buFontTx/>
              <a:buChar char="-"/>
            </a:pPr>
            <a:r>
              <a:rPr lang="en-US" sz="1600" dirty="0">
                <a:latin typeface="Alexandria" pitchFamily="2" charset="-78"/>
                <a:cs typeface="Alexandria" pitchFamily="2" charset="-78"/>
              </a:rPr>
              <a:t>The general structure of the search is shown in the form of main points or titles of chapters and sections only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351351" y="768179"/>
            <a:ext cx="3074881" cy="400110"/>
          </a:xfrm>
          <a:prstGeom prst="rect">
            <a:avLst/>
          </a:prstGeom>
          <a:noFill/>
        </p:spPr>
        <p:txBody>
          <a:bodyPr wrap="none" rtlCol="0">
            <a:spAutoFit/>
          </a:bodyPr>
          <a:lstStyle/>
          <a:p>
            <a:r>
              <a:rPr lang="en-GB" sz="2000" b="1" dirty="0">
                <a:latin typeface="Alexandria" pitchFamily="2" charset="-78"/>
                <a:cs typeface="Alexandria" pitchFamily="2" charset="-78"/>
              </a:rPr>
              <a:t> 9. </a:t>
            </a:r>
            <a:r>
              <a:rPr lang="en-US" sz="2000" b="1" dirty="0">
                <a:latin typeface="Alexandria" pitchFamily="2" charset="-78"/>
                <a:cs typeface="Alexandria" pitchFamily="2" charset="-78"/>
              </a:rPr>
              <a:t>Research Structure</a:t>
            </a:r>
          </a:p>
        </p:txBody>
      </p:sp>
    </p:spTree>
    <p:extLst>
      <p:ext uri="{BB962C8B-B14F-4D97-AF65-F5344CB8AC3E}">
        <p14:creationId xmlns:p14="http://schemas.microsoft.com/office/powerpoint/2010/main" val="9489361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indent="-342900" algn="just">
              <a:lnSpc>
                <a:spcPct val="200000"/>
              </a:lnSpc>
              <a:buFontTx/>
              <a:buChar char="-"/>
            </a:pPr>
            <a:r>
              <a:rPr lang="en-US" sz="1600" dirty="0">
                <a:latin typeface="Alexandria" pitchFamily="2" charset="-78"/>
                <a:cs typeface="Alexandria" pitchFamily="2" charset="-78"/>
              </a:rPr>
              <a:t>It contains all the sources and references he benefited from and referred to in preparing his plan.</a:t>
            </a:r>
          </a:p>
          <a:p>
            <a:pPr marL="342900" indent="-342900" algn="just">
              <a:lnSpc>
                <a:spcPct val="200000"/>
              </a:lnSpc>
              <a:buFontTx/>
              <a:buChar char="-"/>
            </a:pPr>
            <a:r>
              <a:rPr lang="en-US" sz="1600" dirty="0">
                <a:latin typeface="Alexandria" pitchFamily="2" charset="-78"/>
                <a:cs typeface="Alexandria" pitchFamily="2" charset="-78"/>
              </a:rPr>
              <a:t>It is possible to add another group of references more closely related to the subject of the research to reassure the researcher himself, the supervisor of the study, and the research plan discussion committee that a sufficient number of references are initially available.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41170" y="729958"/>
            <a:ext cx="3411511" cy="400110"/>
          </a:xfrm>
          <a:prstGeom prst="rect">
            <a:avLst/>
          </a:prstGeom>
          <a:noFill/>
        </p:spPr>
        <p:txBody>
          <a:bodyPr wrap="none" rtlCol="0">
            <a:spAutoFit/>
          </a:bodyPr>
          <a:lstStyle/>
          <a:p>
            <a:r>
              <a:rPr lang="en-GB" sz="2000" b="1" dirty="0">
                <a:latin typeface="Alexandria" pitchFamily="2" charset="-78"/>
                <a:cs typeface="Alexandria" pitchFamily="2" charset="-78"/>
              </a:rPr>
              <a:t> 10. </a:t>
            </a:r>
            <a:r>
              <a:rPr lang="en-US" sz="2000" b="1" dirty="0">
                <a:latin typeface="Alexandria" pitchFamily="2" charset="-78"/>
                <a:cs typeface="Alexandria" pitchFamily="2" charset="-78"/>
              </a:rPr>
              <a:t>Research References</a:t>
            </a:r>
          </a:p>
        </p:txBody>
      </p:sp>
    </p:spTree>
    <p:extLst>
      <p:ext uri="{BB962C8B-B14F-4D97-AF65-F5344CB8AC3E}">
        <p14:creationId xmlns:p14="http://schemas.microsoft.com/office/powerpoint/2010/main" val="6898995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318741E-9FA5-4A51-82EA-135F974B1DC6}"/>
</file>

<file path=customXml/itemProps2.xml><?xml version="1.0" encoding="utf-8"?>
<ds:datastoreItem xmlns:ds="http://schemas.openxmlformats.org/officeDocument/2006/customXml" ds:itemID="{ACC9A911-23AF-4D6B-960B-1A780C58D828}">
  <ds:schemaRefs>
    <ds:schemaRef ds:uri="http://purl.org/dc/elements/1.1/"/>
    <ds:schemaRef ds:uri="aca13214-df29-4e3c-a050-857c0bf7bd8e"/>
    <ds:schemaRef ds:uri="http://www.w3.org/XML/1998/namespace"/>
    <ds:schemaRef ds:uri="http://purl.org/dc/dcmitype/"/>
    <ds:schemaRef ds:uri="688354b5-287c-4cda-825e-1d7935aea40e"/>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334</TotalTime>
  <Words>3033</Words>
  <Application>Microsoft Office PowerPoint</Application>
  <PresentationFormat>Widescreen</PresentationFormat>
  <Paragraphs>354</Paragraphs>
  <Slides>54</Slides>
  <Notes>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54</vt:i4>
      </vt:variant>
    </vt:vector>
  </HeadingPairs>
  <TitlesOfParts>
    <vt:vector size="66" baseType="lpstr">
      <vt:lpstr>Yu Gothic UI Semibold</vt:lpstr>
      <vt:lpstr>Alexandria</vt:lpstr>
      <vt:lpstr>Arial</vt:lpstr>
      <vt:lpstr>ArialMT</vt:lpstr>
      <vt:lpstr>Calibri</vt:lpstr>
      <vt:lpstr>Calibri Light</vt:lpstr>
      <vt:lpstr>Roboto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49</cp:revision>
  <dcterms:created xsi:type="dcterms:W3CDTF">2023-04-29T09:08:00Z</dcterms:created>
  <dcterms:modified xsi:type="dcterms:W3CDTF">2024-09-28T01:00:29Z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