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9"/>
  </p:notesMasterIdLst>
  <p:sldIdLst>
    <p:sldId id="260" r:id="rId2"/>
    <p:sldId id="295" r:id="rId3"/>
    <p:sldId id="296" r:id="rId4"/>
    <p:sldId id="297" r:id="rId5"/>
    <p:sldId id="298" r:id="rId6"/>
    <p:sldId id="300" r:id="rId7"/>
    <p:sldId id="353" r:id="rId8"/>
    <p:sldId id="301" r:id="rId9"/>
    <p:sldId id="302" r:id="rId10"/>
    <p:sldId id="303" r:id="rId11"/>
    <p:sldId id="304" r:id="rId12"/>
    <p:sldId id="354" r:id="rId13"/>
    <p:sldId id="305" r:id="rId14"/>
    <p:sldId id="306" r:id="rId15"/>
    <p:sldId id="307" r:id="rId16"/>
    <p:sldId id="308" r:id="rId17"/>
    <p:sldId id="347" r:id="rId18"/>
    <p:sldId id="309" r:id="rId19"/>
    <p:sldId id="310" r:id="rId20"/>
    <p:sldId id="311" r:id="rId21"/>
    <p:sldId id="312" r:id="rId22"/>
    <p:sldId id="314" r:id="rId23"/>
    <p:sldId id="313" r:id="rId24"/>
    <p:sldId id="315" r:id="rId25"/>
    <p:sldId id="317" r:id="rId26"/>
    <p:sldId id="318" r:id="rId27"/>
    <p:sldId id="319" r:id="rId28"/>
    <p:sldId id="320" r:id="rId29"/>
    <p:sldId id="321" r:id="rId30"/>
    <p:sldId id="322" r:id="rId31"/>
    <p:sldId id="323" r:id="rId32"/>
    <p:sldId id="327" r:id="rId33"/>
    <p:sldId id="329" r:id="rId34"/>
    <p:sldId id="324" r:id="rId35"/>
    <p:sldId id="330" r:id="rId36"/>
    <p:sldId id="355" r:id="rId37"/>
    <p:sldId id="331" r:id="rId38"/>
    <p:sldId id="333" r:id="rId39"/>
    <p:sldId id="334" r:id="rId40"/>
    <p:sldId id="335" r:id="rId41"/>
    <p:sldId id="336" r:id="rId42"/>
    <p:sldId id="337" r:id="rId43"/>
    <p:sldId id="348" r:id="rId44"/>
    <p:sldId id="356" r:id="rId45"/>
    <p:sldId id="338" r:id="rId46"/>
    <p:sldId id="339" r:id="rId47"/>
    <p:sldId id="340" r:id="rId48"/>
    <p:sldId id="341" r:id="rId49"/>
    <p:sldId id="349" r:id="rId50"/>
    <p:sldId id="350" r:id="rId51"/>
    <p:sldId id="343" r:id="rId52"/>
    <p:sldId id="351" r:id="rId53"/>
    <p:sldId id="344" r:id="rId54"/>
    <p:sldId id="345" r:id="rId55"/>
    <p:sldId id="352" r:id="rId56"/>
    <p:sldId id="346" r:id="rId57"/>
    <p:sldId id="276"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74" autoAdjust="0"/>
    <p:restoredTop sz="93285" autoAdjust="0"/>
  </p:normalViewPr>
  <p:slideViewPr>
    <p:cSldViewPr snapToGrid="0">
      <p:cViewPr varScale="1">
        <p:scale>
          <a:sx n="104" d="100"/>
          <a:sy n="104" d="100"/>
        </p:scale>
        <p:origin x="1008" y="138"/>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21/10/2023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Lecture 2 Information Systems in Organizations</a:t>
            </a:r>
            <a:endParaRPr lang="en-US" dirty="0"/>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en-US" dirty="0"/>
              <a:t>Lecture 4 Software and Mobile Applications</a:t>
            </a:r>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Lecture 2 Information Systems in Organizations</a:t>
            </a:r>
            <a:endParaRPr lang="en-US" dirty="0"/>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Lecture 2 Information Systems in Organizations</a:t>
            </a:r>
            <a:endParaRPr lang="en-US" dirty="0"/>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Lecture 2 Information Systems in Organizations</a:t>
            </a:r>
            <a:endParaRPr lang="en-US" dirty="0"/>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Lecture 2 Information Systems in Organizations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Lecture 2 Information Systems in Organizations</a:t>
            </a:r>
            <a:endParaRPr lang="en-US" dirty="0"/>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2 Information Systems in Organizations</a:t>
            </a:r>
            <a:endParaRPr lang="en-US" dirty="0"/>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2 Information Systems in Organizations</a:t>
            </a:r>
            <a:endParaRPr lang="en-US" dirty="0"/>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2 Information Systems in Organizations</a:t>
            </a:r>
            <a:endParaRPr lang="en-US" dirty="0"/>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2 Information Systems in Organizations</a:t>
            </a:r>
            <a:endParaRPr lang="en-US" dirty="0"/>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2 Information Systems in Organizations</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dirty="0"/>
              <a:t>Lecture 4 Software and Mobile Applications</a:t>
            </a:r>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screen">
            <a:extLst>
              <a:ext uri="{28A0092B-C50C-407E-A947-70E740481C1C}">
                <a14:useLocalDpi xmlns:a14="http://schemas.microsoft.com/office/drawing/2010/main"/>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2.mp4"/><Relationship Id="rId1" Type="http://schemas.openxmlformats.org/officeDocument/2006/relationships/video" Target="NULL" TargetMode="External"/><Relationship Id="rId6" Type="http://schemas.microsoft.com/office/2007/relationships/hdphoto" Target="../media/hdphoto1.wdp"/><Relationship Id="rId5" Type="http://schemas.openxmlformats.org/officeDocument/2006/relationships/image" Target="../media/image10.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4.mp4"/><Relationship Id="rId1" Type="http://schemas.openxmlformats.org/officeDocument/2006/relationships/video" Target="NULL" TargetMode="External"/><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6" Type="http://schemas.microsoft.com/office/2007/relationships/hdphoto" Target="../media/hdphoto2.wdp"/><Relationship Id="rId5" Type="http://schemas.openxmlformats.org/officeDocument/2006/relationships/image" Target="../media/image13.png"/><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6.mp4"/><Relationship Id="rId1" Type="http://schemas.openxmlformats.org/officeDocument/2006/relationships/video" Target="NULL" TargetMode="External"/><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7.mp4"/><Relationship Id="rId1" Type="http://schemas.openxmlformats.org/officeDocument/2006/relationships/video" Target="NULL" TargetMode="External"/><Relationship Id="rId4" Type="http://schemas.openxmlformats.org/officeDocument/2006/relationships/image" Target="../media/image1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Principles of Management Information Systems</a:t>
            </a:r>
          </a:p>
          <a:p>
            <a:r>
              <a:rPr lang="en-US" sz="2800" b="1" dirty="0">
                <a:solidFill>
                  <a:srgbClr val="00B0F0"/>
                </a:solidFill>
                <a:latin typeface="Times New Roman" panose="02020603050405020304" pitchFamily="18" charset="0"/>
                <a:cs typeface="Times New Roman" panose="02020603050405020304" pitchFamily="18" charset="0"/>
              </a:rPr>
              <a:t>MGM331</a:t>
            </a:r>
            <a:endParaRPr lang="en-US" sz="32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4</a:t>
            </a:r>
          </a:p>
          <a:p>
            <a:r>
              <a:rPr lang="en-US" sz="2800" b="1" dirty="0">
                <a:solidFill>
                  <a:schemeClr val="tx1"/>
                </a:solidFill>
                <a:latin typeface="Times New Roman" panose="02020603050405020304" pitchFamily="18" charset="0"/>
                <a:cs typeface="Times New Roman" panose="02020603050405020304" pitchFamily="18" charset="0"/>
              </a:rPr>
              <a:t>Software and Mobile Applications</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Dr. Eng. Youssef </a:t>
            </a:r>
            <a:r>
              <a:rPr lang="en-US" sz="2800" b="1" dirty="0" err="1">
                <a:solidFill>
                  <a:srgbClr val="00B0F0"/>
                </a:solidFill>
                <a:latin typeface="Times New Roman" panose="02020603050405020304" pitchFamily="18" charset="0"/>
                <a:cs typeface="Times New Roman" panose="02020603050405020304" pitchFamily="18" charset="0"/>
              </a:rPr>
              <a:t>Ntefeh</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4</a:t>
            </a:r>
          </a:p>
        </p:txBody>
      </p:sp>
      <p:sp>
        <p:nvSpPr>
          <p:cNvPr id="3" name="Content Placeholder 2"/>
          <p:cNvSpPr>
            <a:spLocks noGrp="1"/>
          </p:cNvSpPr>
          <p:nvPr>
            <p:ph idx="1"/>
          </p:nvPr>
        </p:nvSpPr>
        <p:spPr/>
        <p:txBody>
          <a:bodyPr>
            <a:normAutofit fontScale="85000" lnSpcReduction="20000"/>
          </a:bodyPr>
          <a:lstStyle/>
          <a:p>
            <a:r>
              <a:rPr lang="en-US" dirty="0"/>
              <a:t>In this chapter, you will learn about system software which includes operating systems, utilities, and application software. </a:t>
            </a:r>
          </a:p>
          <a:p>
            <a:r>
              <a:rPr lang="en-US" dirty="0"/>
              <a:t>The operating system is sometimes called the “soul of the computer,” and without it, you would be unable to enter data into your computer, perform meaningful work, or display results. </a:t>
            </a:r>
          </a:p>
          <a:p>
            <a:r>
              <a:rPr lang="en-US" dirty="0"/>
              <a:t>You use application software to help you accomplish tasks that enable you to accomplish tasks efficiently and effectively. </a:t>
            </a:r>
          </a:p>
          <a:p>
            <a:r>
              <a:rPr lang="en-US" dirty="0"/>
              <a:t>Sales representatives use software on their smartphones and tablet computers to enter sales orders and help their customers get what they want.</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2225218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4</a:t>
            </a:r>
          </a:p>
        </p:txBody>
      </p:sp>
      <p:sp>
        <p:nvSpPr>
          <p:cNvPr id="3" name="Content Placeholder 2"/>
          <p:cNvSpPr>
            <a:spLocks noGrp="1"/>
          </p:cNvSpPr>
          <p:nvPr>
            <p:ph idx="1"/>
          </p:nvPr>
        </p:nvSpPr>
        <p:spPr/>
        <p:txBody>
          <a:bodyPr>
            <a:normAutofit fontScale="92500" lnSpcReduction="20000"/>
          </a:bodyPr>
          <a:lstStyle/>
          <a:p>
            <a:r>
              <a:rPr lang="en-US" dirty="0"/>
              <a:t>Stock and bond traders use software to make split-second decisions involving millions of dollars.</a:t>
            </a:r>
          </a:p>
          <a:p>
            <a:r>
              <a:rPr lang="en-US" dirty="0"/>
              <a:t>Scientists use software to analyze the threat of climate change.</a:t>
            </a:r>
          </a:p>
          <a:p>
            <a:r>
              <a:rPr lang="en-US" dirty="0"/>
              <a:t>Regardless of your job, you will likely use software to help you advance in your career and earn higher wages.</a:t>
            </a:r>
          </a:p>
          <a:p>
            <a:r>
              <a:rPr lang="en-US" dirty="0"/>
              <a:t>You can also use software to help you prepare your personal income taxes, keep a budget, and stay in contact with friends and family online. </a:t>
            </a:r>
          </a:p>
          <a:p>
            <a:r>
              <a:rPr lang="en-US" dirty="0"/>
              <a:t>Software can truly advance your career and enrich your life..</a:t>
            </a:r>
          </a:p>
          <a:p>
            <a:endParaRPr lang="en-US" dirty="0"/>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22252188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4</a:t>
            </a:r>
          </a:p>
        </p:txBody>
      </p:sp>
      <p:sp>
        <p:nvSpPr>
          <p:cNvPr id="3" name="Content Placeholder 2"/>
          <p:cNvSpPr>
            <a:spLocks noGrp="1"/>
          </p:cNvSpPr>
          <p:nvPr>
            <p:ph idx="1"/>
          </p:nvPr>
        </p:nvSpPr>
        <p:spPr/>
        <p:txBody>
          <a:bodyPr>
            <a:normAutofit/>
          </a:bodyPr>
          <a:lstStyle/>
          <a:p>
            <a:pPr marL="0" indent="0">
              <a:buNone/>
            </a:pPr>
            <a:r>
              <a:rPr lang="en-US" dirty="0"/>
              <a:t>As you study this chapter, consider the following:</a:t>
            </a:r>
          </a:p>
          <a:p>
            <a:pPr lvl="0">
              <a:buFont typeface="Wingdings" panose="05000000000000000000" pitchFamily="2" charset="2"/>
              <a:buChar char="Ø"/>
            </a:pPr>
            <a:r>
              <a:rPr lang="en-US" dirty="0"/>
              <a:t>How is application software tied to or limited by advances in hardware and operating systems?</a:t>
            </a:r>
          </a:p>
          <a:p>
            <a:pPr lvl="0">
              <a:buFont typeface="Wingdings" panose="05000000000000000000" pitchFamily="2" charset="2"/>
              <a:buChar char="Ø"/>
            </a:pPr>
            <a:r>
              <a:rPr lang="en-US" dirty="0"/>
              <a:t>How can organizations ensure that their employees use appropriate software to support their work tasks and meet the goals of the enterprise?</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3894903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Principles</a:t>
            </a:r>
          </a:p>
        </p:txBody>
      </p:sp>
      <p:sp>
        <p:nvSpPr>
          <p:cNvPr id="3" name="Content Placeholder 2"/>
          <p:cNvSpPr>
            <a:spLocks noGrp="1"/>
          </p:cNvSpPr>
          <p:nvPr>
            <p:ph idx="1"/>
          </p:nvPr>
        </p:nvSpPr>
        <p:spPr/>
        <p:txBody>
          <a:bodyPr>
            <a:normAutofit/>
          </a:bodyPr>
          <a:lstStyle/>
          <a:p>
            <a:pPr marL="342900" lvl="1" indent="-342900">
              <a:spcBef>
                <a:spcPts val="1000"/>
              </a:spcBef>
              <a:buFont typeface="Wingdings" panose="05000000000000000000" pitchFamily="2" charset="2"/>
              <a:buChar char="Ø"/>
            </a:pPr>
            <a:r>
              <a:rPr lang="en-US" dirty="0"/>
              <a:t>Software is valuable in helping individuals, workgroups, and entire enterprises achieve their goals.</a:t>
            </a:r>
          </a:p>
          <a:p>
            <a:pPr marL="342900" lvl="1" indent="-342900">
              <a:spcBef>
                <a:spcPts val="1000"/>
              </a:spcBef>
              <a:buFont typeface="Wingdings" panose="05000000000000000000" pitchFamily="2" charset="2"/>
              <a:buChar char="Ø"/>
            </a:pPr>
            <a:r>
              <a:rPr lang="en-US" dirty="0"/>
              <a:t>Organizations typically use off-the-shelf application software to meet common business needs the unique business needs and provide a competitive advantage.</a:t>
            </a:r>
          </a:p>
          <a:p>
            <a:pPr marL="342900" lvl="1" indent="-342900">
              <a:spcBef>
                <a:spcPts val="1000"/>
              </a:spcBef>
              <a:buFont typeface="Wingdings" panose="05000000000000000000" pitchFamily="2" charset="2"/>
              <a:buChar char="Ø"/>
            </a:pPr>
            <a:r>
              <a:rPr lang="en-US" dirty="0"/>
              <a:t>The software industry continues to undergo constant change; computer users need to be aware of recent trends and issues in the software industry to be effective in their business and personal life.</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7552391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fontScale="77500" lnSpcReduction="20000"/>
          </a:bodyPr>
          <a:lstStyle/>
          <a:p>
            <a:pPr lvl="0">
              <a:buFont typeface="Wingdings" panose="05000000000000000000" pitchFamily="2" charset="2"/>
              <a:buChar char="ü"/>
            </a:pPr>
            <a:r>
              <a:rPr lang="en-US" dirty="0"/>
              <a:t>Identify and briefly describe the functions of two basic kinds of software.</a:t>
            </a:r>
            <a:endParaRPr lang="en-US" sz="3600" dirty="0"/>
          </a:p>
          <a:p>
            <a:pPr lvl="0">
              <a:buFont typeface="Wingdings" panose="05000000000000000000" pitchFamily="2" charset="2"/>
              <a:buChar char="ü"/>
            </a:pPr>
            <a:r>
              <a:rPr lang="en-US" dirty="0"/>
              <a:t>Define the term “sphere of influence,” and describe how it can be used to classify software.</a:t>
            </a:r>
            <a:endParaRPr lang="en-US" sz="3600" dirty="0"/>
          </a:p>
          <a:p>
            <a:pPr lvl="0">
              <a:buFont typeface="Wingdings" panose="05000000000000000000" pitchFamily="2" charset="2"/>
              <a:buChar char="ü"/>
            </a:pPr>
            <a:r>
              <a:rPr lang="en-US" dirty="0"/>
              <a:t>Define the basic functions performed by the operating system.</a:t>
            </a:r>
            <a:endParaRPr lang="en-US" sz="3600" dirty="0"/>
          </a:p>
          <a:p>
            <a:pPr lvl="0">
              <a:buFont typeface="Wingdings" panose="05000000000000000000" pitchFamily="2" charset="2"/>
              <a:buChar char="ü"/>
            </a:pPr>
            <a:r>
              <a:rPr lang="en-US" dirty="0"/>
              <a:t>Identify current operating systems that are used for personal, workgroup, and enterprise computing.</a:t>
            </a:r>
            <a:endParaRPr lang="en-US" sz="3600" dirty="0"/>
          </a:p>
          <a:p>
            <a:pPr lvl="0">
              <a:buFont typeface="Wingdings" panose="05000000000000000000" pitchFamily="2" charset="2"/>
              <a:buChar char="ü"/>
            </a:pPr>
            <a:r>
              <a:rPr lang="en-US" dirty="0"/>
              <a:t>Discuss how application software can support personal business objectives.</a:t>
            </a:r>
            <a:endParaRPr lang="en-US" sz="3600" dirty="0"/>
          </a:p>
          <a:p>
            <a:pPr lvl="0">
              <a:buFont typeface="Wingdings" panose="05000000000000000000" pitchFamily="2" charset="2"/>
              <a:buChar char="ü"/>
            </a:pPr>
            <a:r>
              <a:rPr lang="en-US" dirty="0"/>
              <a:t>Identify programming languages commonly in use today.</a:t>
            </a:r>
            <a:endParaRPr lang="en-US" sz="3600" dirty="0"/>
          </a:p>
          <a:p>
            <a:pPr lvl="0">
              <a:buFont typeface="Wingdings" panose="05000000000000000000" pitchFamily="2" charset="2"/>
              <a:buChar char="ü"/>
            </a:pPr>
            <a:r>
              <a:rPr lang="en-US" dirty="0"/>
              <a:t>Identify several key software issues and trends that have an impact on organizations and individuals.</a:t>
            </a:r>
            <a:endParaRPr lang="en-US" sz="3600" dirty="0"/>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15540901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Software and Mobile Applications</a:t>
            </a: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Times New Roman"/>
                <a:ea typeface="+mn-ea"/>
                <a:cs typeface="Times New Roman"/>
              </a:rPr>
              <a:t>MGM331 Principles of Management Information Systems</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35" name="Straight Connector 34"/>
          <p:cNvSpPr/>
          <p:nvPr/>
        </p:nvSpPr>
        <p:spPr>
          <a:xfrm>
            <a:off x="300941" y="1483832"/>
            <a:ext cx="1152838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6" name="Freeform 35"/>
          <p:cNvSpPr/>
          <p:nvPr/>
        </p:nvSpPr>
        <p:spPr>
          <a:xfrm>
            <a:off x="300941" y="1483832"/>
            <a:ext cx="2170578" cy="4652226"/>
          </a:xfrm>
          <a:custGeom>
            <a:avLst/>
            <a:gdLst>
              <a:gd name="connsiteX0" fmla="*/ 0 w 2170578"/>
              <a:gd name="connsiteY0" fmla="*/ 0 h 4652226"/>
              <a:gd name="connsiteX1" fmla="*/ 2170578 w 2170578"/>
              <a:gd name="connsiteY1" fmla="*/ 0 h 4652226"/>
              <a:gd name="connsiteX2" fmla="*/ 2170578 w 2170578"/>
              <a:gd name="connsiteY2" fmla="*/ 4652226 h 4652226"/>
              <a:gd name="connsiteX3" fmla="*/ 0 w 2170578"/>
              <a:gd name="connsiteY3" fmla="*/ 4652226 h 4652226"/>
              <a:gd name="connsiteX4" fmla="*/ 0 w 2170578"/>
              <a:gd name="connsiteY4" fmla="*/ 0 h 46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0578" h="4652226">
                <a:moveTo>
                  <a:pt x="0" y="0"/>
                </a:moveTo>
                <a:lnTo>
                  <a:pt x="2170578" y="0"/>
                </a:lnTo>
                <a:lnTo>
                  <a:pt x="2170578" y="4652226"/>
                </a:lnTo>
                <a:lnTo>
                  <a:pt x="0" y="465222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endParaRPr lang="en-US" sz="2800" kern="1200" dirty="0"/>
          </a:p>
          <a:p>
            <a:pPr lvl="0" algn="l" defTabSz="1244600">
              <a:lnSpc>
                <a:spcPct val="90000"/>
              </a:lnSpc>
              <a:spcBef>
                <a:spcPct val="0"/>
              </a:spcBef>
              <a:spcAft>
                <a:spcPct val="35000"/>
              </a:spcAft>
            </a:pPr>
            <a:endParaRPr lang="en-US" sz="2800" dirty="0"/>
          </a:p>
          <a:p>
            <a:pPr lvl="0" algn="l" defTabSz="1244600">
              <a:lnSpc>
                <a:spcPct val="90000"/>
              </a:lnSpc>
              <a:spcBef>
                <a:spcPct val="0"/>
              </a:spcBef>
              <a:spcAft>
                <a:spcPct val="35000"/>
              </a:spcAft>
            </a:pPr>
            <a:r>
              <a:rPr lang="en-US" sz="2800" kern="1200" dirty="0"/>
              <a:t>Chapter 4:</a:t>
            </a:r>
          </a:p>
          <a:p>
            <a:pPr lvl="0" algn="l" defTabSz="1244600">
              <a:lnSpc>
                <a:spcPct val="90000"/>
              </a:lnSpc>
              <a:spcBef>
                <a:spcPct val="0"/>
              </a:spcBef>
              <a:spcAft>
                <a:spcPct val="35000"/>
              </a:spcAft>
            </a:pPr>
            <a:r>
              <a:rPr lang="en-US" sz="2800" b="1" kern="1200" dirty="0">
                <a:solidFill>
                  <a:schemeClr val="tx1"/>
                </a:solidFill>
                <a:latin typeface="Times New Roman" panose="02020603050405020304" pitchFamily="18" charset="0"/>
                <a:cs typeface="Times New Roman" panose="02020603050405020304" pitchFamily="18" charset="0"/>
              </a:rPr>
              <a:t>Software and Mobile Applications</a:t>
            </a:r>
            <a:endParaRPr lang="en-US" sz="2800" kern="1200" dirty="0"/>
          </a:p>
        </p:txBody>
      </p:sp>
      <p:sp>
        <p:nvSpPr>
          <p:cNvPr id="37" name="Freeform 36"/>
          <p:cNvSpPr/>
          <p:nvPr/>
        </p:nvSpPr>
        <p:spPr>
          <a:xfrm>
            <a:off x="2634313" y="1538521"/>
            <a:ext cx="2730588" cy="739166"/>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An Overview of Software</a:t>
            </a:r>
          </a:p>
        </p:txBody>
      </p:sp>
      <p:sp>
        <p:nvSpPr>
          <p:cNvPr id="38" name="Freeform 37"/>
          <p:cNvSpPr/>
          <p:nvPr/>
        </p:nvSpPr>
        <p:spPr>
          <a:xfrm>
            <a:off x="5527694" y="1538521"/>
            <a:ext cx="3400346" cy="492198"/>
          </a:xfrm>
          <a:custGeom>
            <a:avLst/>
            <a:gdLst>
              <a:gd name="connsiteX0" fmla="*/ 0 w 3400346"/>
              <a:gd name="connsiteY0" fmla="*/ 0 h 1093772"/>
              <a:gd name="connsiteX1" fmla="*/ 3400346 w 3400346"/>
              <a:gd name="connsiteY1" fmla="*/ 0 h 1093772"/>
              <a:gd name="connsiteX2" fmla="*/ 3400346 w 3400346"/>
              <a:gd name="connsiteY2" fmla="*/ 1093772 h 1093772"/>
              <a:gd name="connsiteX3" fmla="*/ 0 w 3400346"/>
              <a:gd name="connsiteY3" fmla="*/ 1093772 h 1093772"/>
              <a:gd name="connsiteX4" fmla="*/ 0 w 3400346"/>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1093772">
                <a:moveTo>
                  <a:pt x="0" y="0"/>
                </a:moveTo>
                <a:lnTo>
                  <a:pt x="3400346" y="0"/>
                </a:lnTo>
                <a:lnTo>
                  <a:pt x="3400346"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Software Sphere of Influence</a:t>
            </a:r>
          </a:p>
        </p:txBody>
      </p:sp>
      <p:sp>
        <p:nvSpPr>
          <p:cNvPr id="39" name="Straight Connector 38"/>
          <p:cNvSpPr/>
          <p:nvPr/>
        </p:nvSpPr>
        <p:spPr>
          <a:xfrm>
            <a:off x="2471519" y="2285051"/>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39"/>
          <p:cNvSpPr/>
          <p:nvPr/>
        </p:nvSpPr>
        <p:spPr>
          <a:xfrm>
            <a:off x="2634313" y="3230989"/>
            <a:ext cx="2730588" cy="488508"/>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Systems Software</a:t>
            </a:r>
          </a:p>
        </p:txBody>
      </p:sp>
      <p:sp>
        <p:nvSpPr>
          <p:cNvPr id="41" name="Freeform 40"/>
          <p:cNvSpPr/>
          <p:nvPr/>
        </p:nvSpPr>
        <p:spPr>
          <a:xfrm>
            <a:off x="5527694" y="2305021"/>
            <a:ext cx="3400346" cy="429142"/>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Operating Systems</a:t>
            </a:r>
          </a:p>
        </p:txBody>
      </p:sp>
      <p:sp>
        <p:nvSpPr>
          <p:cNvPr id="42" name="Freeform 41"/>
          <p:cNvSpPr/>
          <p:nvPr/>
        </p:nvSpPr>
        <p:spPr>
          <a:xfrm>
            <a:off x="8037537" y="2328165"/>
            <a:ext cx="3931920" cy="304128"/>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i="0" kern="1200" dirty="0"/>
              <a:t>Functions Performed by the Operating System</a:t>
            </a:r>
          </a:p>
        </p:txBody>
      </p:sp>
      <p:sp>
        <p:nvSpPr>
          <p:cNvPr id="43" name="Freeform 42"/>
          <p:cNvSpPr/>
          <p:nvPr/>
        </p:nvSpPr>
        <p:spPr>
          <a:xfrm>
            <a:off x="8037537" y="2621896"/>
            <a:ext cx="2730588" cy="322369"/>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Windows</a:t>
            </a:r>
          </a:p>
        </p:txBody>
      </p:sp>
      <p:sp>
        <p:nvSpPr>
          <p:cNvPr id="44" name="Freeform 43"/>
          <p:cNvSpPr/>
          <p:nvPr/>
        </p:nvSpPr>
        <p:spPr>
          <a:xfrm>
            <a:off x="8060687" y="3182663"/>
            <a:ext cx="2730588" cy="273424"/>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Mac OS </a:t>
            </a:r>
          </a:p>
        </p:txBody>
      </p:sp>
      <p:sp>
        <p:nvSpPr>
          <p:cNvPr id="45" name="Freeform 44"/>
          <p:cNvSpPr/>
          <p:nvPr/>
        </p:nvSpPr>
        <p:spPr>
          <a:xfrm>
            <a:off x="8060687" y="2902784"/>
            <a:ext cx="2730588" cy="182880"/>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Linux</a:t>
            </a:r>
          </a:p>
        </p:txBody>
      </p:sp>
      <p:sp>
        <p:nvSpPr>
          <p:cNvPr id="46" name="Freeform 45"/>
          <p:cNvSpPr/>
          <p:nvPr/>
        </p:nvSpPr>
        <p:spPr>
          <a:xfrm>
            <a:off x="8060687" y="3472688"/>
            <a:ext cx="2730588" cy="286263"/>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Android</a:t>
            </a:r>
          </a:p>
        </p:txBody>
      </p:sp>
      <p:sp>
        <p:nvSpPr>
          <p:cNvPr id="47" name="Straight Connector 46"/>
          <p:cNvSpPr/>
          <p:nvPr/>
        </p:nvSpPr>
        <p:spPr>
          <a:xfrm>
            <a:off x="5364901" y="3812606"/>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8" name="Freeform 47"/>
          <p:cNvSpPr/>
          <p:nvPr/>
        </p:nvSpPr>
        <p:spPr>
          <a:xfrm>
            <a:off x="5527694" y="3847337"/>
            <a:ext cx="3400346" cy="360807"/>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altLang="en-US" sz="2000" kern="1200" dirty="0"/>
              <a:t>Utility Programs</a:t>
            </a:r>
            <a:endParaRPr lang="en-US" sz="2000" kern="1200" dirty="0"/>
          </a:p>
        </p:txBody>
      </p:sp>
      <p:sp>
        <p:nvSpPr>
          <p:cNvPr id="49" name="Straight Connector 48"/>
          <p:cNvSpPr/>
          <p:nvPr/>
        </p:nvSpPr>
        <p:spPr>
          <a:xfrm>
            <a:off x="2471519" y="4266895"/>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0" name="Freeform 49"/>
          <p:cNvSpPr/>
          <p:nvPr/>
        </p:nvSpPr>
        <p:spPr>
          <a:xfrm>
            <a:off x="2634313" y="4367881"/>
            <a:ext cx="2730588" cy="1093772"/>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Application Software</a:t>
            </a:r>
          </a:p>
        </p:txBody>
      </p:sp>
      <p:sp>
        <p:nvSpPr>
          <p:cNvPr id="51" name="Freeform 50"/>
          <p:cNvSpPr/>
          <p:nvPr/>
        </p:nvSpPr>
        <p:spPr>
          <a:xfrm>
            <a:off x="5527694" y="4260569"/>
            <a:ext cx="374965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Overview of Application Software</a:t>
            </a:r>
          </a:p>
        </p:txBody>
      </p:sp>
      <p:sp>
        <p:nvSpPr>
          <p:cNvPr id="52" name="Straight Connector 51"/>
          <p:cNvSpPr/>
          <p:nvPr/>
        </p:nvSpPr>
        <p:spPr>
          <a:xfrm>
            <a:off x="5364901" y="4668854"/>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3" name="Freeform 52"/>
          <p:cNvSpPr/>
          <p:nvPr/>
        </p:nvSpPr>
        <p:spPr>
          <a:xfrm>
            <a:off x="5527694" y="4702454"/>
            <a:ext cx="340034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Personal Application Software</a:t>
            </a:r>
          </a:p>
        </p:txBody>
      </p:sp>
      <p:sp>
        <p:nvSpPr>
          <p:cNvPr id="54" name="Straight Connector 53"/>
          <p:cNvSpPr/>
          <p:nvPr/>
        </p:nvSpPr>
        <p:spPr>
          <a:xfrm>
            <a:off x="5364901" y="5126089"/>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5" name="Freeform 54"/>
          <p:cNvSpPr/>
          <p:nvPr/>
        </p:nvSpPr>
        <p:spPr>
          <a:xfrm>
            <a:off x="5527694" y="5136539"/>
            <a:ext cx="340034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Programming Languages</a:t>
            </a:r>
          </a:p>
        </p:txBody>
      </p:sp>
      <p:sp>
        <p:nvSpPr>
          <p:cNvPr id="56" name="Straight Connector 55"/>
          <p:cNvSpPr/>
          <p:nvPr/>
        </p:nvSpPr>
        <p:spPr>
          <a:xfrm>
            <a:off x="2471519" y="5545167"/>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7" name="Freeform 56"/>
          <p:cNvSpPr/>
          <p:nvPr/>
        </p:nvSpPr>
        <p:spPr>
          <a:xfrm>
            <a:off x="2634313" y="5474493"/>
            <a:ext cx="3268776" cy="775842"/>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Software Issues and Trends </a:t>
            </a:r>
          </a:p>
        </p:txBody>
      </p:sp>
      <p:sp>
        <p:nvSpPr>
          <p:cNvPr id="58" name="Freeform 57"/>
          <p:cNvSpPr/>
          <p:nvPr/>
        </p:nvSpPr>
        <p:spPr>
          <a:xfrm>
            <a:off x="5527694" y="5555406"/>
            <a:ext cx="3400346" cy="353728"/>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Software Bugs</a:t>
            </a:r>
          </a:p>
        </p:txBody>
      </p:sp>
      <p:sp>
        <p:nvSpPr>
          <p:cNvPr id="59" name="Straight Connector 58"/>
          <p:cNvSpPr/>
          <p:nvPr/>
        </p:nvSpPr>
        <p:spPr>
          <a:xfrm>
            <a:off x="5364901" y="5930842"/>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0" name="Freeform 59"/>
          <p:cNvSpPr/>
          <p:nvPr/>
        </p:nvSpPr>
        <p:spPr>
          <a:xfrm>
            <a:off x="5527694" y="5866461"/>
            <a:ext cx="3400346" cy="378357"/>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Copyrights and Licenses</a:t>
            </a:r>
          </a:p>
          <a:p>
            <a:pPr lvl="0" algn="l" defTabSz="889000">
              <a:lnSpc>
                <a:spcPct val="90000"/>
              </a:lnSpc>
              <a:spcBef>
                <a:spcPct val="0"/>
              </a:spcBef>
              <a:spcAft>
                <a:spcPct val="35000"/>
              </a:spcAft>
            </a:pPr>
            <a:endParaRPr lang="en-US" sz="2000" kern="1200" dirty="0"/>
          </a:p>
        </p:txBody>
      </p:sp>
      <p:sp>
        <p:nvSpPr>
          <p:cNvPr id="61" name="Straight Connector 60"/>
          <p:cNvSpPr/>
          <p:nvPr/>
        </p:nvSpPr>
        <p:spPr>
          <a:xfrm>
            <a:off x="2471519" y="6274454"/>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55775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37"/>
                                        </p:tgtEl>
                                        <p:attrNameLst>
                                          <p:attrName>fillcolor</p:attrName>
                                        </p:attrNameLst>
                                      </p:cBhvr>
                                      <p:to>
                                        <a:srgbClr val="FFFF00"/>
                                      </p:to>
                                    </p:animClr>
                                    <p:set>
                                      <p:cBhvr>
                                        <p:cTn id="7" dur="2000" fill="hold"/>
                                        <p:tgtEl>
                                          <p:spTgt spid="37"/>
                                        </p:tgtEl>
                                        <p:attrNameLst>
                                          <p:attrName>fill.type</p:attrName>
                                        </p:attrNameLst>
                                      </p:cBhvr>
                                      <p:to>
                                        <p:strVal val="solid"/>
                                      </p:to>
                                    </p:set>
                                    <p:set>
                                      <p:cBhvr>
                                        <p:cTn id="8" dur="2000" fill="hold"/>
                                        <p:tgtEl>
                                          <p:spTgt spid="37"/>
                                        </p:tgtEl>
                                        <p:attrNameLst>
                                          <p:attrName>fill.on</p:attrName>
                                        </p:attrNameLst>
                                      </p:cBhvr>
                                      <p:to>
                                        <p:strVal val="true"/>
                                      </p:to>
                                    </p:set>
                                  </p:childTnLst>
                                </p:cTn>
                              </p:par>
                              <p:par>
                                <p:cTn id="9" presetID="1" presetClass="emph" presetSubtype="2" fill="hold" nodeType="withEffect">
                                  <p:stCondLst>
                                    <p:cond delay="0"/>
                                  </p:stCondLst>
                                  <p:childTnLst>
                                    <p:animClr clrSpc="rgb" dir="cw">
                                      <p:cBhvr>
                                        <p:cTn id="10" dur="2000" fill="hold"/>
                                        <p:tgtEl>
                                          <p:spTgt spid="38"/>
                                        </p:tgtEl>
                                        <p:attrNameLst>
                                          <p:attrName>fillcolor</p:attrName>
                                        </p:attrNameLst>
                                      </p:cBhvr>
                                      <p:to>
                                        <a:srgbClr val="FFFF00"/>
                                      </p:to>
                                    </p:animClr>
                                    <p:set>
                                      <p:cBhvr>
                                        <p:cTn id="11" dur="2000" fill="hold"/>
                                        <p:tgtEl>
                                          <p:spTgt spid="38"/>
                                        </p:tgtEl>
                                        <p:attrNameLst>
                                          <p:attrName>fill.type</p:attrName>
                                        </p:attrNameLst>
                                      </p:cBhvr>
                                      <p:to>
                                        <p:strVal val="solid"/>
                                      </p:to>
                                    </p:set>
                                    <p:set>
                                      <p:cBhvr>
                                        <p:cTn id="12" dur="2000" fill="hold"/>
                                        <p:tgtEl>
                                          <p:spTgt spid="3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An Overview of Software</a:t>
            </a:r>
          </a:p>
        </p:txBody>
      </p:sp>
      <p:sp>
        <p:nvSpPr>
          <p:cNvPr id="3" name="Content Placeholder 2"/>
          <p:cNvSpPr>
            <a:spLocks noGrp="1"/>
          </p:cNvSpPr>
          <p:nvPr>
            <p:ph idx="1"/>
          </p:nvPr>
        </p:nvSpPr>
        <p:spPr/>
        <p:txBody>
          <a:bodyPr>
            <a:normAutofit fontScale="92500"/>
          </a:bodyPr>
          <a:lstStyle/>
          <a:p>
            <a:r>
              <a:rPr lang="en-US" dirty="0"/>
              <a:t>Software consists of computer programs that control the workings of computer hardware.</a:t>
            </a:r>
          </a:p>
          <a:p>
            <a:r>
              <a:rPr lang="en-US" dirty="0"/>
              <a:t>Software can be divided into two types: systems software and application software. </a:t>
            </a:r>
          </a:p>
          <a:p>
            <a:r>
              <a:rPr lang="en-US" b="1" i="1" dirty="0">
                <a:solidFill>
                  <a:schemeClr val="accent1"/>
                </a:solidFill>
              </a:rPr>
              <a:t>System software </a:t>
            </a:r>
            <a:r>
              <a:rPr lang="en-US" dirty="0"/>
              <a:t>includes operating systems and utilities that coordinate the activities and functions of the hardware and other programs throughout the computer system. </a:t>
            </a:r>
          </a:p>
          <a:p>
            <a:r>
              <a:rPr lang="en-US" b="1" i="1" dirty="0">
                <a:solidFill>
                  <a:schemeClr val="accent1"/>
                </a:solidFill>
              </a:rPr>
              <a:t>Application software </a:t>
            </a:r>
            <a:r>
              <a:rPr lang="en-US" dirty="0"/>
              <a:t>consists of programs that help users solve particular computing problems. </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3562856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An Overview of Software</a:t>
            </a:r>
          </a:p>
        </p:txBody>
      </p:sp>
      <p:sp>
        <p:nvSpPr>
          <p:cNvPr id="3" name="Content Placeholder 2"/>
          <p:cNvSpPr>
            <a:spLocks noGrp="1"/>
          </p:cNvSpPr>
          <p:nvPr>
            <p:ph idx="1"/>
          </p:nvPr>
        </p:nvSpPr>
        <p:spPr>
          <a:xfrm>
            <a:off x="188685" y="1422213"/>
            <a:ext cx="7524721" cy="4934138"/>
          </a:xfrm>
        </p:spPr>
        <p:txBody>
          <a:bodyPr>
            <a:normAutofit fontScale="92500" lnSpcReduction="10000"/>
          </a:bodyPr>
          <a:lstStyle/>
          <a:p>
            <a:r>
              <a:rPr lang="en-US" dirty="0"/>
              <a:t>The effective use of software can have a profound impact on individuals and organizations. </a:t>
            </a:r>
          </a:p>
          <a:p>
            <a:r>
              <a:rPr lang="en-US" dirty="0"/>
              <a:t>It can make the difference between profits and losses and between financial health and bankruptcy.</a:t>
            </a:r>
          </a:p>
          <a:p>
            <a:r>
              <a:rPr lang="en-US" dirty="0"/>
              <a:t>As Figure 4.1 shows, companies recognize this impact; globally, spending on software now exceeds other IT expenditures, including spending on computer hardware.</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
        <p:nvSpPr>
          <p:cNvPr id="9" name="Rectangle 8"/>
          <p:cNvSpPr/>
          <p:nvPr/>
        </p:nvSpPr>
        <p:spPr>
          <a:xfrm>
            <a:off x="8095129" y="4178652"/>
            <a:ext cx="3242770" cy="2308324"/>
          </a:xfrm>
          <a:prstGeom prst="rect">
            <a:avLst/>
          </a:prstGeom>
        </p:spPr>
        <p:txBody>
          <a:bodyPr wrap="square">
            <a:spAutoFit/>
          </a:bodyPr>
          <a:lstStyle/>
          <a:p>
            <a:r>
              <a:rPr lang="en-US" dirty="0">
                <a:latin typeface="Arial MT"/>
                <a:ea typeface="Times New Roman" panose="02020603050405020304" pitchFamily="18" charset="0"/>
                <a:cs typeface="Times New Roman" panose="02020603050405020304" pitchFamily="18" charset="0"/>
              </a:rPr>
              <a:t>FIGURE</a:t>
            </a:r>
            <a:r>
              <a:rPr lang="en-US" spc="-25" dirty="0">
                <a:latin typeface="Arial MT"/>
                <a:ea typeface="Times New Roman" panose="02020603050405020304" pitchFamily="18" charset="0"/>
                <a:cs typeface="Times New Roman" panose="02020603050405020304" pitchFamily="18" charset="0"/>
              </a:rPr>
              <a:t> </a:t>
            </a:r>
            <a:r>
              <a:rPr lang="en-US" dirty="0">
                <a:latin typeface="Verdana" panose="020B0604030504040204" pitchFamily="34" charset="0"/>
                <a:ea typeface="Times New Roman" panose="02020603050405020304" pitchFamily="18" charset="0"/>
                <a:cs typeface="Times New Roman" panose="02020603050405020304" pitchFamily="18" charset="0"/>
              </a:rPr>
              <a:t>4.1</a:t>
            </a:r>
          </a:p>
          <a:p>
            <a:r>
              <a:rPr lang="en-US" b="1" dirty="0">
                <a:solidFill>
                  <a:schemeClr val="accent1"/>
                </a:solidFill>
              </a:rPr>
              <a:t>Software expenditures exceed spending on hardware</a:t>
            </a:r>
          </a:p>
          <a:p>
            <a:r>
              <a:rPr lang="en-US" dirty="0"/>
              <a:t>Since the 1950s, businesses have substantially increased their expenditures on software compared with hardware.</a:t>
            </a:r>
          </a:p>
          <a:p>
            <a:endParaRPr lang="en-US" dirty="0"/>
          </a:p>
        </p:txBody>
      </p:sp>
      <p:pic>
        <p:nvPicPr>
          <p:cNvPr id="10" name="Picture 9"/>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949451" y="1422213"/>
            <a:ext cx="3887764" cy="2737684"/>
          </a:xfrm>
          <a:prstGeom prst="rect">
            <a:avLst/>
          </a:prstGeom>
        </p:spPr>
      </p:pic>
    </p:spTree>
    <p:extLst>
      <p:ext uri="{BB962C8B-B14F-4D97-AF65-F5344CB8AC3E}">
        <p14:creationId xmlns:p14="http://schemas.microsoft.com/office/powerpoint/2010/main" val="292352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Software Sphere of Influence</a:t>
            </a:r>
          </a:p>
        </p:txBody>
      </p:sp>
      <p:sp>
        <p:nvSpPr>
          <p:cNvPr id="3" name="Content Placeholder 2"/>
          <p:cNvSpPr>
            <a:spLocks noGrp="1"/>
          </p:cNvSpPr>
          <p:nvPr>
            <p:ph idx="1"/>
          </p:nvPr>
        </p:nvSpPr>
        <p:spPr>
          <a:xfrm>
            <a:off x="188685" y="1422212"/>
            <a:ext cx="11814627" cy="3137161"/>
          </a:xfrm>
        </p:spPr>
        <p:txBody>
          <a:bodyPr>
            <a:normAutofit fontScale="62500" lnSpcReduction="20000"/>
          </a:bodyPr>
          <a:lstStyle/>
          <a:p>
            <a:r>
              <a:rPr lang="en-US" dirty="0"/>
              <a:t>Every organization relies on the contributions of individuals and groups across the enterprise to achieve its business objectives.</a:t>
            </a:r>
          </a:p>
          <a:p>
            <a:r>
              <a:rPr lang="en-US" dirty="0"/>
              <a:t>One useful way of classifying the many potential uses of information systems is to identify the scope of the problems and opportunities that the software addresses. </a:t>
            </a:r>
          </a:p>
          <a:p>
            <a:r>
              <a:rPr lang="en-US" dirty="0"/>
              <a:t>This scope is called the sphere of influence. For most companies, the spheres of influence are personal, workgroup, and enterprise. </a:t>
            </a:r>
          </a:p>
          <a:p>
            <a:r>
              <a:rPr lang="en-US" dirty="0"/>
              <a:t>Table 4.1 shows how various kinds of software support these three spheres.</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graphicFrame>
        <p:nvGraphicFramePr>
          <p:cNvPr id="7" name="Table 6"/>
          <p:cNvGraphicFramePr>
            <a:graphicFrameLocks noGrp="1"/>
          </p:cNvGraphicFramePr>
          <p:nvPr>
            <p:extLst>
              <p:ext uri="{D42A27DB-BD31-4B8C-83A1-F6EECF244321}">
                <p14:modId xmlns:p14="http://schemas.microsoft.com/office/powerpoint/2010/main" val="3351757536"/>
              </p:ext>
            </p:extLst>
          </p:nvPr>
        </p:nvGraphicFramePr>
        <p:xfrm>
          <a:off x="294968" y="4559374"/>
          <a:ext cx="11708344" cy="1780032"/>
        </p:xfrm>
        <a:graphic>
          <a:graphicData uri="http://schemas.openxmlformats.org/drawingml/2006/table">
            <a:tbl>
              <a:tblPr firstRow="1" firstCol="1" lastRow="1" lastCol="1" bandRow="1" bandCol="1">
                <a:tableStyleId>{5C22544A-7EE6-4342-B048-85BDC9FD1C3A}</a:tableStyleId>
              </a:tblPr>
              <a:tblGrid>
                <a:gridCol w="2323084">
                  <a:extLst>
                    <a:ext uri="{9D8B030D-6E8A-4147-A177-3AD203B41FA5}">
                      <a16:colId xmlns:a16="http://schemas.microsoft.com/office/drawing/2014/main" val="3348026034"/>
                    </a:ext>
                  </a:extLst>
                </a:gridCol>
                <a:gridCol w="3368472">
                  <a:extLst>
                    <a:ext uri="{9D8B030D-6E8A-4147-A177-3AD203B41FA5}">
                      <a16:colId xmlns:a16="http://schemas.microsoft.com/office/drawing/2014/main" val="166116591"/>
                    </a:ext>
                  </a:extLst>
                </a:gridCol>
                <a:gridCol w="3020010">
                  <a:extLst>
                    <a:ext uri="{9D8B030D-6E8A-4147-A177-3AD203B41FA5}">
                      <a16:colId xmlns:a16="http://schemas.microsoft.com/office/drawing/2014/main" val="1667953086"/>
                    </a:ext>
                  </a:extLst>
                </a:gridCol>
                <a:gridCol w="2996778">
                  <a:extLst>
                    <a:ext uri="{9D8B030D-6E8A-4147-A177-3AD203B41FA5}">
                      <a16:colId xmlns:a16="http://schemas.microsoft.com/office/drawing/2014/main" val="437645121"/>
                    </a:ext>
                  </a:extLst>
                </a:gridCol>
              </a:tblGrid>
              <a:tr h="204470">
                <a:tc>
                  <a:txBody>
                    <a:bodyPr/>
                    <a:lstStyle/>
                    <a:p>
                      <a:pPr marL="126365" marR="0">
                        <a:spcBef>
                          <a:spcPts val="260"/>
                        </a:spcBef>
                        <a:spcAft>
                          <a:spcPts val="0"/>
                        </a:spcAft>
                      </a:pPr>
                      <a:r>
                        <a:rPr lang="en-US" sz="1600">
                          <a:effectLst/>
                        </a:rPr>
                        <a:t>Software</a:t>
                      </a:r>
                      <a:r>
                        <a:rPr lang="en-US" sz="1600" spc="25">
                          <a:effectLst/>
                        </a:rPr>
                        <a:t> </a:t>
                      </a:r>
                      <a:r>
                        <a:rPr lang="en-US" sz="1600">
                          <a:effectLst/>
                        </a:rPr>
                        <a:t>Type</a:t>
                      </a:r>
                      <a:endParaRPr lang="en-US" sz="2400">
                        <a:effectLst/>
                        <a:latin typeface="Times New Roman" panose="02020603050405020304" pitchFamily="18" charset="0"/>
                        <a:ea typeface="Times New Roman" panose="02020603050405020304" pitchFamily="18" charset="0"/>
                      </a:endParaRPr>
                    </a:p>
                  </a:txBody>
                  <a:tcPr marL="0" marR="0" marT="0" marB="0" anchor="ctr"/>
                </a:tc>
                <a:tc>
                  <a:txBody>
                    <a:bodyPr/>
                    <a:lstStyle/>
                    <a:p>
                      <a:pPr marL="126365" marR="0">
                        <a:spcBef>
                          <a:spcPts val="260"/>
                        </a:spcBef>
                        <a:spcAft>
                          <a:spcPts val="0"/>
                        </a:spcAft>
                      </a:pPr>
                      <a:r>
                        <a:rPr lang="en-US" sz="1600">
                          <a:effectLst/>
                        </a:rPr>
                        <a:t>Personal</a:t>
                      </a:r>
                      <a:endParaRPr lang="en-US" sz="2400">
                        <a:effectLst/>
                        <a:latin typeface="Times New Roman" panose="02020603050405020304" pitchFamily="18" charset="0"/>
                        <a:ea typeface="Times New Roman" panose="02020603050405020304" pitchFamily="18" charset="0"/>
                      </a:endParaRPr>
                    </a:p>
                  </a:txBody>
                  <a:tcPr marL="0" marR="0" marT="0" marB="0" anchor="ctr"/>
                </a:tc>
                <a:tc>
                  <a:txBody>
                    <a:bodyPr/>
                    <a:lstStyle/>
                    <a:p>
                      <a:pPr marL="127000" marR="0">
                        <a:spcBef>
                          <a:spcPts val="260"/>
                        </a:spcBef>
                        <a:spcAft>
                          <a:spcPts val="0"/>
                        </a:spcAft>
                      </a:pPr>
                      <a:r>
                        <a:rPr lang="en-US" sz="1600">
                          <a:effectLst/>
                        </a:rPr>
                        <a:t>Workgroup</a:t>
                      </a:r>
                      <a:endParaRPr lang="en-US" sz="2400">
                        <a:effectLst/>
                        <a:latin typeface="Times New Roman" panose="02020603050405020304" pitchFamily="18" charset="0"/>
                        <a:ea typeface="Times New Roman" panose="02020603050405020304" pitchFamily="18" charset="0"/>
                      </a:endParaRPr>
                    </a:p>
                  </a:txBody>
                  <a:tcPr marL="0" marR="0" marT="0" marB="0" anchor="ctr"/>
                </a:tc>
                <a:tc>
                  <a:txBody>
                    <a:bodyPr/>
                    <a:lstStyle/>
                    <a:p>
                      <a:pPr marL="126365" marR="0">
                        <a:spcBef>
                          <a:spcPts val="260"/>
                        </a:spcBef>
                        <a:spcAft>
                          <a:spcPts val="0"/>
                        </a:spcAft>
                      </a:pPr>
                      <a:r>
                        <a:rPr lang="en-US" sz="1600">
                          <a:effectLst/>
                        </a:rPr>
                        <a:t>Enterprise</a:t>
                      </a:r>
                      <a:endParaRPr lang="en-US" sz="240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3680603183"/>
                  </a:ext>
                </a:extLst>
              </a:tr>
              <a:tr h="478790">
                <a:tc>
                  <a:txBody>
                    <a:bodyPr/>
                    <a:lstStyle/>
                    <a:p>
                      <a:pPr marL="126365" marR="0">
                        <a:spcBef>
                          <a:spcPts val="330"/>
                        </a:spcBef>
                        <a:spcAft>
                          <a:spcPts val="0"/>
                        </a:spcAft>
                      </a:pPr>
                      <a:r>
                        <a:rPr lang="en-US" sz="1600" dirty="0">
                          <a:effectLst/>
                        </a:rPr>
                        <a:t>Systems</a:t>
                      </a:r>
                      <a:r>
                        <a:rPr lang="en-US" sz="1600" spc="120" dirty="0">
                          <a:effectLst/>
                        </a:rPr>
                        <a:t> </a:t>
                      </a:r>
                      <a:r>
                        <a:rPr lang="en-US" sz="1600" dirty="0">
                          <a:effectLst/>
                        </a:rPr>
                        <a:t>software</a:t>
                      </a:r>
                      <a:endParaRPr lang="en-US" sz="2400" dirty="0">
                        <a:effectLst/>
                        <a:latin typeface="Times New Roman" panose="02020603050405020304" pitchFamily="18" charset="0"/>
                        <a:ea typeface="Times New Roman" panose="02020603050405020304" pitchFamily="18" charset="0"/>
                      </a:endParaRPr>
                    </a:p>
                  </a:txBody>
                  <a:tcPr marL="0" marR="0" marT="0" marB="0" anchor="ctr"/>
                </a:tc>
                <a:tc>
                  <a:txBody>
                    <a:bodyPr/>
                    <a:lstStyle/>
                    <a:p>
                      <a:pPr marL="126365" marR="254635">
                        <a:lnSpc>
                          <a:spcPct val="105000"/>
                        </a:lnSpc>
                        <a:spcBef>
                          <a:spcPts val="330"/>
                        </a:spcBef>
                        <a:spcAft>
                          <a:spcPts val="0"/>
                        </a:spcAft>
                      </a:pPr>
                      <a:r>
                        <a:rPr lang="en-US" sz="1600" b="1" dirty="0">
                          <a:solidFill>
                            <a:schemeClr val="tx1"/>
                          </a:solidFill>
                          <a:effectLst/>
                        </a:rPr>
                        <a:t>Smartphone,</a:t>
                      </a:r>
                      <a:r>
                        <a:rPr lang="en-US" sz="1600" b="1" spc="35" dirty="0">
                          <a:solidFill>
                            <a:schemeClr val="tx1"/>
                          </a:solidFill>
                          <a:effectLst/>
                        </a:rPr>
                        <a:t> </a:t>
                      </a:r>
                      <a:r>
                        <a:rPr lang="en-US" sz="1600" b="1" dirty="0">
                          <a:solidFill>
                            <a:schemeClr val="tx1"/>
                          </a:solidFill>
                          <a:effectLst/>
                        </a:rPr>
                        <a:t>tablet,</a:t>
                      </a:r>
                      <a:r>
                        <a:rPr lang="en-US" sz="1600" b="1" spc="35" dirty="0">
                          <a:solidFill>
                            <a:schemeClr val="tx1"/>
                          </a:solidFill>
                          <a:effectLst/>
                        </a:rPr>
                        <a:t> </a:t>
                      </a:r>
                      <a:r>
                        <a:rPr lang="en-US" sz="1600" b="1" dirty="0">
                          <a:solidFill>
                            <a:schemeClr val="tx1"/>
                          </a:solidFill>
                          <a:effectLst/>
                        </a:rPr>
                        <a:t>personal</a:t>
                      </a:r>
                      <a:r>
                        <a:rPr lang="en-US" sz="1600" b="1" spc="-230" dirty="0">
                          <a:solidFill>
                            <a:schemeClr val="tx1"/>
                          </a:solidFill>
                          <a:effectLst/>
                        </a:rPr>
                        <a:t> </a:t>
                      </a:r>
                      <a:r>
                        <a:rPr lang="en-US" sz="1600" b="1" dirty="0">
                          <a:solidFill>
                            <a:schemeClr val="tx1"/>
                          </a:solidFill>
                          <a:effectLst/>
                        </a:rPr>
                        <a:t>computer,</a:t>
                      </a:r>
                      <a:r>
                        <a:rPr lang="en-US" sz="1600" b="1" spc="5" dirty="0">
                          <a:solidFill>
                            <a:schemeClr val="tx1"/>
                          </a:solidFill>
                          <a:effectLst/>
                        </a:rPr>
                        <a:t> </a:t>
                      </a:r>
                      <a:r>
                        <a:rPr lang="en-US" sz="1600" b="1" dirty="0">
                          <a:solidFill>
                            <a:schemeClr val="tx1"/>
                          </a:solidFill>
                          <a:effectLst/>
                        </a:rPr>
                        <a:t>and workstation</a:t>
                      </a:r>
                      <a:r>
                        <a:rPr lang="en-US" sz="1600" b="1" spc="5" dirty="0">
                          <a:solidFill>
                            <a:schemeClr val="tx1"/>
                          </a:solidFill>
                          <a:effectLst/>
                        </a:rPr>
                        <a:t> </a:t>
                      </a:r>
                      <a:r>
                        <a:rPr lang="en-US" sz="1600" b="1" dirty="0">
                          <a:solidFill>
                            <a:schemeClr val="tx1"/>
                          </a:solidFill>
                          <a:effectLst/>
                        </a:rPr>
                        <a:t>operating</a:t>
                      </a:r>
                      <a:r>
                        <a:rPr lang="en-US" sz="1600" b="1" spc="45" dirty="0">
                          <a:solidFill>
                            <a:schemeClr val="tx1"/>
                          </a:solidFill>
                          <a:effectLst/>
                        </a:rPr>
                        <a:t> </a:t>
                      </a:r>
                      <a:r>
                        <a:rPr lang="en-US" sz="1600" b="1" dirty="0">
                          <a:solidFill>
                            <a:schemeClr val="tx1"/>
                          </a:solidFill>
                          <a:effectLst/>
                        </a:rPr>
                        <a:t>systems</a:t>
                      </a:r>
                      <a:endParaRPr lang="en-US" sz="2400" b="1" dirty="0">
                        <a:solidFill>
                          <a:schemeClr val="tx1"/>
                        </a:solidFill>
                        <a:effectLst/>
                        <a:latin typeface="Times New Roman" panose="02020603050405020304" pitchFamily="18" charset="0"/>
                        <a:ea typeface="Times New Roman" panose="02020603050405020304" pitchFamily="18" charset="0"/>
                      </a:endParaRPr>
                    </a:p>
                  </a:txBody>
                  <a:tcPr marL="0" marR="0" marT="0" marB="0" anchor="ctr">
                    <a:solidFill>
                      <a:schemeClr val="accent1">
                        <a:lumMod val="20000"/>
                        <a:lumOff val="80000"/>
                      </a:schemeClr>
                    </a:solidFill>
                  </a:tcPr>
                </a:tc>
                <a:tc>
                  <a:txBody>
                    <a:bodyPr/>
                    <a:lstStyle/>
                    <a:p>
                      <a:pPr marL="126365" marR="0">
                        <a:spcBef>
                          <a:spcPts val="330"/>
                        </a:spcBef>
                        <a:spcAft>
                          <a:spcPts val="0"/>
                        </a:spcAft>
                      </a:pPr>
                      <a:r>
                        <a:rPr lang="en-US" sz="1600" b="1" dirty="0">
                          <a:solidFill>
                            <a:schemeClr val="tx1"/>
                          </a:solidFill>
                          <a:effectLst/>
                        </a:rPr>
                        <a:t>Network</a:t>
                      </a:r>
                      <a:r>
                        <a:rPr lang="en-US" sz="1600" b="1" spc="30" dirty="0">
                          <a:solidFill>
                            <a:schemeClr val="tx1"/>
                          </a:solidFill>
                          <a:effectLst/>
                        </a:rPr>
                        <a:t> </a:t>
                      </a:r>
                      <a:r>
                        <a:rPr lang="en-US" sz="1600" b="1" dirty="0">
                          <a:solidFill>
                            <a:schemeClr val="tx1"/>
                          </a:solidFill>
                          <a:effectLst/>
                        </a:rPr>
                        <a:t>operating</a:t>
                      </a:r>
                      <a:r>
                        <a:rPr lang="en-US" sz="1600" b="1" spc="35" dirty="0">
                          <a:solidFill>
                            <a:schemeClr val="tx1"/>
                          </a:solidFill>
                          <a:effectLst/>
                        </a:rPr>
                        <a:t> </a:t>
                      </a:r>
                      <a:r>
                        <a:rPr lang="en-US" sz="1600" b="1" dirty="0">
                          <a:solidFill>
                            <a:schemeClr val="tx1"/>
                          </a:solidFill>
                          <a:effectLst/>
                        </a:rPr>
                        <a:t>systems</a:t>
                      </a:r>
                      <a:endParaRPr lang="en-US" sz="2400" b="1" dirty="0">
                        <a:solidFill>
                          <a:schemeClr val="tx1"/>
                        </a:solidFill>
                        <a:effectLst/>
                        <a:latin typeface="Times New Roman" panose="02020603050405020304" pitchFamily="18" charset="0"/>
                        <a:ea typeface="Times New Roman" panose="02020603050405020304" pitchFamily="18" charset="0"/>
                      </a:endParaRPr>
                    </a:p>
                  </a:txBody>
                  <a:tcPr marL="0" marR="0" marT="0" marB="0" anchor="ctr">
                    <a:solidFill>
                      <a:schemeClr val="accent6">
                        <a:lumMod val="40000"/>
                        <a:lumOff val="60000"/>
                      </a:schemeClr>
                    </a:solidFill>
                  </a:tcPr>
                </a:tc>
                <a:tc>
                  <a:txBody>
                    <a:bodyPr/>
                    <a:lstStyle/>
                    <a:p>
                      <a:pPr marL="126365" marR="381635">
                        <a:lnSpc>
                          <a:spcPct val="105000"/>
                        </a:lnSpc>
                        <a:spcBef>
                          <a:spcPts val="330"/>
                        </a:spcBef>
                        <a:spcAft>
                          <a:spcPts val="0"/>
                        </a:spcAft>
                      </a:pPr>
                      <a:r>
                        <a:rPr lang="en-US" sz="1600" b="1" dirty="0">
                          <a:solidFill>
                            <a:schemeClr val="tx1"/>
                          </a:solidFill>
                          <a:effectLst/>
                        </a:rPr>
                        <a:t>Server and mainframe</a:t>
                      </a:r>
                      <a:r>
                        <a:rPr lang="en-US" sz="1600" b="1" spc="-235" dirty="0">
                          <a:solidFill>
                            <a:schemeClr val="tx1"/>
                          </a:solidFill>
                          <a:effectLst/>
                        </a:rPr>
                        <a:t> </a:t>
                      </a:r>
                      <a:r>
                        <a:rPr lang="en-US" sz="1600" b="1" dirty="0">
                          <a:solidFill>
                            <a:schemeClr val="tx1"/>
                          </a:solidFill>
                          <a:effectLst/>
                        </a:rPr>
                        <a:t>operating</a:t>
                      </a:r>
                      <a:r>
                        <a:rPr lang="en-US" sz="1600" b="1" spc="40" dirty="0">
                          <a:solidFill>
                            <a:schemeClr val="tx1"/>
                          </a:solidFill>
                          <a:effectLst/>
                        </a:rPr>
                        <a:t> </a:t>
                      </a:r>
                      <a:r>
                        <a:rPr lang="en-US" sz="1600" b="1" dirty="0">
                          <a:solidFill>
                            <a:schemeClr val="tx1"/>
                          </a:solidFill>
                          <a:effectLst/>
                        </a:rPr>
                        <a:t>systems</a:t>
                      </a:r>
                      <a:endParaRPr lang="en-US" sz="2400" b="1" dirty="0">
                        <a:solidFill>
                          <a:schemeClr val="tx1"/>
                        </a:solidFill>
                        <a:effectLst/>
                        <a:latin typeface="Times New Roman" panose="02020603050405020304" pitchFamily="18" charset="0"/>
                        <a:ea typeface="Times New Roman" panose="02020603050405020304" pitchFamily="18" charset="0"/>
                      </a:endParaRPr>
                    </a:p>
                  </a:txBody>
                  <a:tcPr marL="0" marR="0" marT="0" marB="0" anchor="ctr">
                    <a:solidFill>
                      <a:schemeClr val="accent4">
                        <a:lumMod val="20000"/>
                        <a:lumOff val="80000"/>
                      </a:schemeClr>
                    </a:solidFill>
                  </a:tcPr>
                </a:tc>
                <a:extLst>
                  <a:ext uri="{0D108BD9-81ED-4DB2-BD59-A6C34878D82A}">
                    <a16:rowId xmlns:a16="http://schemas.microsoft.com/office/drawing/2014/main" val="1352750526"/>
                  </a:ext>
                </a:extLst>
              </a:tr>
              <a:tr h="490855">
                <a:tc>
                  <a:txBody>
                    <a:bodyPr/>
                    <a:lstStyle/>
                    <a:p>
                      <a:pPr marL="126365" marR="535940">
                        <a:lnSpc>
                          <a:spcPct val="105000"/>
                        </a:lnSpc>
                        <a:spcBef>
                          <a:spcPts val="230"/>
                        </a:spcBef>
                        <a:spcAft>
                          <a:spcPts val="0"/>
                        </a:spcAft>
                      </a:pPr>
                      <a:r>
                        <a:rPr lang="en-US" sz="1600">
                          <a:effectLst/>
                        </a:rPr>
                        <a:t>Application</a:t>
                      </a:r>
                      <a:r>
                        <a:rPr lang="en-US" sz="1600" spc="-225">
                          <a:effectLst/>
                        </a:rPr>
                        <a:t> </a:t>
                      </a:r>
                      <a:r>
                        <a:rPr lang="en-US" sz="1600">
                          <a:effectLst/>
                        </a:rPr>
                        <a:t>software</a:t>
                      </a:r>
                      <a:endParaRPr lang="en-US" sz="2400">
                        <a:effectLst/>
                        <a:latin typeface="Times New Roman" panose="02020603050405020304" pitchFamily="18" charset="0"/>
                        <a:ea typeface="Times New Roman" panose="02020603050405020304" pitchFamily="18" charset="0"/>
                      </a:endParaRPr>
                    </a:p>
                  </a:txBody>
                  <a:tcPr marL="0" marR="0" marT="0" marB="0" anchor="ctr"/>
                </a:tc>
                <a:tc>
                  <a:txBody>
                    <a:bodyPr/>
                    <a:lstStyle/>
                    <a:p>
                      <a:pPr marL="126365" marR="155575">
                        <a:lnSpc>
                          <a:spcPct val="105000"/>
                        </a:lnSpc>
                        <a:spcBef>
                          <a:spcPts val="230"/>
                        </a:spcBef>
                        <a:spcAft>
                          <a:spcPts val="0"/>
                        </a:spcAft>
                      </a:pPr>
                      <a:r>
                        <a:rPr lang="en-US" sz="1600" b="1" dirty="0">
                          <a:solidFill>
                            <a:schemeClr val="tx1"/>
                          </a:solidFill>
                          <a:effectLst/>
                        </a:rPr>
                        <a:t>Word-processing, spreadsheet,</a:t>
                      </a:r>
                      <a:r>
                        <a:rPr lang="en-US" sz="1600" b="1" spc="-235" dirty="0">
                          <a:solidFill>
                            <a:schemeClr val="tx1"/>
                          </a:solidFill>
                          <a:effectLst/>
                        </a:rPr>
                        <a:t> </a:t>
                      </a:r>
                      <a:r>
                        <a:rPr lang="en-US" sz="1600" b="1" dirty="0">
                          <a:solidFill>
                            <a:schemeClr val="tx1"/>
                          </a:solidFill>
                          <a:effectLst/>
                        </a:rPr>
                        <a:t>database,</a:t>
                      </a:r>
                      <a:r>
                        <a:rPr lang="en-US" sz="1600" b="1" spc="55" dirty="0">
                          <a:solidFill>
                            <a:schemeClr val="tx1"/>
                          </a:solidFill>
                          <a:effectLst/>
                        </a:rPr>
                        <a:t> </a:t>
                      </a:r>
                      <a:r>
                        <a:rPr lang="en-US" sz="1600" b="1" dirty="0">
                          <a:solidFill>
                            <a:schemeClr val="tx1"/>
                          </a:solidFill>
                          <a:effectLst/>
                        </a:rPr>
                        <a:t>and</a:t>
                      </a:r>
                      <a:r>
                        <a:rPr lang="en-US" sz="1600" b="1" spc="55" dirty="0">
                          <a:solidFill>
                            <a:schemeClr val="tx1"/>
                          </a:solidFill>
                          <a:effectLst/>
                        </a:rPr>
                        <a:t> </a:t>
                      </a:r>
                      <a:r>
                        <a:rPr lang="en-US" sz="1600" b="1" dirty="0">
                          <a:solidFill>
                            <a:schemeClr val="tx1"/>
                          </a:solidFill>
                          <a:effectLst/>
                        </a:rPr>
                        <a:t>graphics</a:t>
                      </a:r>
                      <a:r>
                        <a:rPr lang="en-US" sz="1600" b="1" spc="5" dirty="0">
                          <a:solidFill>
                            <a:schemeClr val="tx1"/>
                          </a:solidFill>
                          <a:effectLst/>
                        </a:rPr>
                        <a:t> </a:t>
                      </a:r>
                      <a:r>
                        <a:rPr lang="en-US" sz="1600" b="1" dirty="0">
                          <a:solidFill>
                            <a:schemeClr val="tx1"/>
                          </a:solidFill>
                          <a:effectLst/>
                        </a:rPr>
                        <a:t>programs</a:t>
                      </a:r>
                      <a:endParaRPr lang="en-US" sz="2400" b="1" dirty="0">
                        <a:solidFill>
                          <a:schemeClr val="tx1"/>
                        </a:solidFill>
                        <a:effectLst/>
                        <a:latin typeface="Times New Roman" panose="02020603050405020304" pitchFamily="18" charset="0"/>
                        <a:ea typeface="Times New Roman" panose="02020603050405020304" pitchFamily="18" charset="0"/>
                      </a:endParaRPr>
                    </a:p>
                  </a:txBody>
                  <a:tcPr marL="0" marR="0" marT="0" marB="0" anchor="ctr">
                    <a:solidFill>
                      <a:schemeClr val="accent1">
                        <a:lumMod val="20000"/>
                        <a:lumOff val="80000"/>
                      </a:schemeClr>
                    </a:solidFill>
                  </a:tcPr>
                </a:tc>
                <a:tc>
                  <a:txBody>
                    <a:bodyPr/>
                    <a:lstStyle/>
                    <a:p>
                      <a:pPr marL="126365" marR="197485">
                        <a:lnSpc>
                          <a:spcPct val="105000"/>
                        </a:lnSpc>
                        <a:spcBef>
                          <a:spcPts val="230"/>
                        </a:spcBef>
                        <a:spcAft>
                          <a:spcPts val="0"/>
                        </a:spcAft>
                      </a:pPr>
                      <a:r>
                        <a:rPr lang="en-US" sz="1600" b="1" dirty="0">
                          <a:solidFill>
                            <a:schemeClr val="tx1"/>
                          </a:solidFill>
                          <a:effectLst/>
                        </a:rPr>
                        <a:t>Email, group-scheduling,</a:t>
                      </a:r>
                      <a:r>
                        <a:rPr lang="en-US" sz="1600" b="1" spc="5" dirty="0">
                          <a:solidFill>
                            <a:schemeClr val="tx1"/>
                          </a:solidFill>
                          <a:effectLst/>
                        </a:rPr>
                        <a:t> </a:t>
                      </a:r>
                      <a:r>
                        <a:rPr lang="en-US" sz="1600" b="1" dirty="0">
                          <a:solidFill>
                            <a:schemeClr val="tx1"/>
                          </a:solidFill>
                          <a:effectLst/>
                        </a:rPr>
                        <a:t>shared-work, and collaboration</a:t>
                      </a:r>
                      <a:r>
                        <a:rPr lang="en-US" sz="1600" b="1" spc="45" dirty="0">
                          <a:solidFill>
                            <a:schemeClr val="tx1"/>
                          </a:solidFill>
                          <a:effectLst/>
                        </a:rPr>
                        <a:t> </a:t>
                      </a:r>
                      <a:r>
                        <a:rPr lang="en-US" sz="1600" b="1" dirty="0">
                          <a:solidFill>
                            <a:schemeClr val="tx1"/>
                          </a:solidFill>
                          <a:effectLst/>
                        </a:rPr>
                        <a:t>applications</a:t>
                      </a:r>
                      <a:endParaRPr lang="en-US" sz="2400" b="1" dirty="0">
                        <a:solidFill>
                          <a:schemeClr val="tx1"/>
                        </a:solidFill>
                        <a:effectLst/>
                        <a:latin typeface="Times New Roman" panose="02020603050405020304" pitchFamily="18" charset="0"/>
                        <a:ea typeface="Times New Roman" panose="02020603050405020304" pitchFamily="18" charset="0"/>
                      </a:endParaRPr>
                    </a:p>
                  </a:txBody>
                  <a:tcPr marL="0" marR="0" marT="0" marB="0" anchor="ctr">
                    <a:solidFill>
                      <a:schemeClr val="accent6">
                        <a:lumMod val="40000"/>
                        <a:lumOff val="60000"/>
                      </a:schemeClr>
                    </a:solidFill>
                  </a:tcPr>
                </a:tc>
                <a:tc>
                  <a:txBody>
                    <a:bodyPr/>
                    <a:lstStyle/>
                    <a:p>
                      <a:pPr marL="126365" marR="153670">
                        <a:lnSpc>
                          <a:spcPct val="105000"/>
                        </a:lnSpc>
                        <a:spcBef>
                          <a:spcPts val="230"/>
                        </a:spcBef>
                        <a:spcAft>
                          <a:spcPts val="0"/>
                        </a:spcAft>
                      </a:pPr>
                      <a:r>
                        <a:rPr lang="en-US" sz="1600" b="1" dirty="0">
                          <a:solidFill>
                            <a:schemeClr val="tx1"/>
                          </a:solidFill>
                          <a:effectLst/>
                        </a:rPr>
                        <a:t>General-ledger,</a:t>
                      </a:r>
                      <a:r>
                        <a:rPr lang="en-US" sz="1600" b="1" spc="40" dirty="0">
                          <a:solidFill>
                            <a:schemeClr val="tx1"/>
                          </a:solidFill>
                          <a:effectLst/>
                        </a:rPr>
                        <a:t> </a:t>
                      </a:r>
                      <a:r>
                        <a:rPr lang="en-US" sz="1600" b="1" dirty="0">
                          <a:solidFill>
                            <a:schemeClr val="tx1"/>
                          </a:solidFill>
                          <a:effectLst/>
                        </a:rPr>
                        <a:t>order entry,</a:t>
                      </a:r>
                      <a:r>
                        <a:rPr lang="en-US" sz="1600" b="1" spc="20" dirty="0">
                          <a:solidFill>
                            <a:schemeClr val="tx1"/>
                          </a:solidFill>
                          <a:effectLst/>
                        </a:rPr>
                        <a:t> </a:t>
                      </a:r>
                      <a:r>
                        <a:rPr lang="en-US" sz="1600" b="1" dirty="0">
                          <a:solidFill>
                            <a:schemeClr val="tx1"/>
                          </a:solidFill>
                          <a:effectLst/>
                        </a:rPr>
                        <a:t>payroll,</a:t>
                      </a:r>
                      <a:r>
                        <a:rPr lang="en-US" sz="1600" b="1" spc="25" dirty="0">
                          <a:solidFill>
                            <a:schemeClr val="tx1"/>
                          </a:solidFill>
                          <a:effectLst/>
                        </a:rPr>
                        <a:t> </a:t>
                      </a:r>
                      <a:r>
                        <a:rPr lang="en-US" sz="1600" b="1" dirty="0">
                          <a:solidFill>
                            <a:schemeClr val="tx1"/>
                          </a:solidFill>
                          <a:effectLst/>
                        </a:rPr>
                        <a:t>and</a:t>
                      </a:r>
                      <a:r>
                        <a:rPr lang="en-US" sz="1600" b="1" spc="20" dirty="0">
                          <a:solidFill>
                            <a:schemeClr val="tx1"/>
                          </a:solidFill>
                          <a:effectLst/>
                        </a:rPr>
                        <a:t> </a:t>
                      </a:r>
                      <a:r>
                        <a:rPr lang="en-US" sz="1600" b="1" dirty="0">
                          <a:solidFill>
                            <a:schemeClr val="tx1"/>
                          </a:solidFill>
                          <a:effectLst/>
                        </a:rPr>
                        <a:t>human resources</a:t>
                      </a:r>
                      <a:r>
                        <a:rPr lang="en-US" sz="1600" b="1" spc="45" dirty="0">
                          <a:solidFill>
                            <a:schemeClr val="tx1"/>
                          </a:solidFill>
                          <a:effectLst/>
                        </a:rPr>
                        <a:t> </a:t>
                      </a:r>
                      <a:r>
                        <a:rPr lang="en-US" sz="1600" b="1" dirty="0">
                          <a:solidFill>
                            <a:schemeClr val="tx1"/>
                          </a:solidFill>
                          <a:effectLst/>
                        </a:rPr>
                        <a:t>applications</a:t>
                      </a:r>
                      <a:endParaRPr lang="en-US" sz="2400" b="1" dirty="0">
                        <a:solidFill>
                          <a:schemeClr val="tx1"/>
                        </a:solidFill>
                        <a:effectLst/>
                        <a:latin typeface="Times New Roman" panose="02020603050405020304" pitchFamily="18" charset="0"/>
                        <a:ea typeface="Times New Roman" panose="02020603050405020304" pitchFamily="18" charset="0"/>
                      </a:endParaRPr>
                    </a:p>
                  </a:txBody>
                  <a:tcPr marL="0" marR="0" marT="0" marB="0" anchor="ctr">
                    <a:solidFill>
                      <a:schemeClr val="accent4">
                        <a:lumMod val="20000"/>
                        <a:lumOff val="80000"/>
                      </a:schemeClr>
                    </a:solidFill>
                  </a:tcPr>
                </a:tc>
                <a:extLst>
                  <a:ext uri="{0D108BD9-81ED-4DB2-BD59-A6C34878D82A}">
                    <a16:rowId xmlns:a16="http://schemas.microsoft.com/office/drawing/2014/main" val="2918522906"/>
                  </a:ext>
                </a:extLst>
              </a:tr>
            </a:tbl>
          </a:graphicData>
        </a:graphic>
      </p:graphicFrame>
    </p:spTree>
    <p:extLst>
      <p:ext uri="{BB962C8B-B14F-4D97-AF65-F5344CB8AC3E}">
        <p14:creationId xmlns:p14="http://schemas.microsoft.com/office/powerpoint/2010/main" val="24148364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Sphere of Influence</a:t>
            </a:r>
          </a:p>
        </p:txBody>
      </p:sp>
      <p:sp>
        <p:nvSpPr>
          <p:cNvPr id="3" name="Content Placeholder 2"/>
          <p:cNvSpPr>
            <a:spLocks noGrp="1"/>
          </p:cNvSpPr>
          <p:nvPr>
            <p:ph idx="1"/>
          </p:nvPr>
        </p:nvSpPr>
        <p:spPr/>
        <p:txBody>
          <a:bodyPr/>
          <a:lstStyle/>
          <a:p>
            <a:r>
              <a:rPr lang="en-US" b="1" i="1" dirty="0">
                <a:solidFill>
                  <a:schemeClr val="accent1"/>
                </a:solidFill>
              </a:rPr>
              <a:t>Personal sphere of influence</a:t>
            </a:r>
            <a:r>
              <a:rPr lang="en-US" dirty="0"/>
              <a:t>: The sphere of influence that serves the needs of an individual user.</a:t>
            </a:r>
          </a:p>
          <a:p>
            <a:r>
              <a:rPr lang="en-US" b="1" i="1" dirty="0">
                <a:solidFill>
                  <a:schemeClr val="accent1"/>
                </a:solidFill>
              </a:rPr>
              <a:t>Workgroup sphere of influence</a:t>
            </a:r>
            <a:r>
              <a:rPr lang="en-US" dirty="0"/>
              <a:t>: The sphere of influence that helps workgroup members attain their common goals.</a:t>
            </a:r>
          </a:p>
          <a:p>
            <a:r>
              <a:rPr lang="en-US" b="1" i="1" dirty="0">
                <a:solidFill>
                  <a:schemeClr val="accent1"/>
                </a:solidFill>
              </a:rPr>
              <a:t>Enterprise sphere of influence</a:t>
            </a:r>
            <a:r>
              <a:rPr lang="en-US" dirty="0"/>
              <a:t>: The sphere of influence that serves the needs of an organization in its interactions with its environment.</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19309800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Software and Mobile Applications</a:t>
            </a: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Times New Roman"/>
                <a:ea typeface="+mn-ea"/>
                <a:cs typeface="Times New Roman"/>
              </a:rPr>
              <a:t>MGM331 Principles of Management Information Systems</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35" name="Straight Connector 34"/>
          <p:cNvSpPr/>
          <p:nvPr/>
        </p:nvSpPr>
        <p:spPr>
          <a:xfrm>
            <a:off x="300941" y="1483832"/>
            <a:ext cx="1152838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6" name="Freeform 35"/>
          <p:cNvSpPr/>
          <p:nvPr/>
        </p:nvSpPr>
        <p:spPr>
          <a:xfrm>
            <a:off x="300941" y="1483832"/>
            <a:ext cx="2170578" cy="4652226"/>
          </a:xfrm>
          <a:custGeom>
            <a:avLst/>
            <a:gdLst>
              <a:gd name="connsiteX0" fmla="*/ 0 w 2170578"/>
              <a:gd name="connsiteY0" fmla="*/ 0 h 4652226"/>
              <a:gd name="connsiteX1" fmla="*/ 2170578 w 2170578"/>
              <a:gd name="connsiteY1" fmla="*/ 0 h 4652226"/>
              <a:gd name="connsiteX2" fmla="*/ 2170578 w 2170578"/>
              <a:gd name="connsiteY2" fmla="*/ 4652226 h 4652226"/>
              <a:gd name="connsiteX3" fmla="*/ 0 w 2170578"/>
              <a:gd name="connsiteY3" fmla="*/ 4652226 h 4652226"/>
              <a:gd name="connsiteX4" fmla="*/ 0 w 2170578"/>
              <a:gd name="connsiteY4" fmla="*/ 0 h 46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0578" h="4652226">
                <a:moveTo>
                  <a:pt x="0" y="0"/>
                </a:moveTo>
                <a:lnTo>
                  <a:pt x="2170578" y="0"/>
                </a:lnTo>
                <a:lnTo>
                  <a:pt x="2170578" y="4652226"/>
                </a:lnTo>
                <a:lnTo>
                  <a:pt x="0" y="465222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endParaRPr lang="en-US" sz="2800" kern="1200" dirty="0"/>
          </a:p>
          <a:p>
            <a:pPr lvl="0" algn="l" defTabSz="1244600">
              <a:lnSpc>
                <a:spcPct val="90000"/>
              </a:lnSpc>
              <a:spcBef>
                <a:spcPct val="0"/>
              </a:spcBef>
              <a:spcAft>
                <a:spcPct val="35000"/>
              </a:spcAft>
            </a:pPr>
            <a:endParaRPr lang="en-US" sz="2800" dirty="0"/>
          </a:p>
          <a:p>
            <a:pPr lvl="0" algn="l" defTabSz="1244600">
              <a:lnSpc>
                <a:spcPct val="90000"/>
              </a:lnSpc>
              <a:spcBef>
                <a:spcPct val="0"/>
              </a:spcBef>
              <a:spcAft>
                <a:spcPct val="35000"/>
              </a:spcAft>
            </a:pPr>
            <a:r>
              <a:rPr lang="en-US" sz="2800" kern="1200" dirty="0"/>
              <a:t>Chapter 4:</a:t>
            </a:r>
          </a:p>
          <a:p>
            <a:pPr lvl="0" algn="l" defTabSz="1244600">
              <a:lnSpc>
                <a:spcPct val="90000"/>
              </a:lnSpc>
              <a:spcBef>
                <a:spcPct val="0"/>
              </a:spcBef>
              <a:spcAft>
                <a:spcPct val="35000"/>
              </a:spcAft>
            </a:pPr>
            <a:r>
              <a:rPr lang="en-US" sz="2800" b="1" kern="1200" dirty="0">
                <a:solidFill>
                  <a:schemeClr val="tx1"/>
                </a:solidFill>
                <a:latin typeface="Times New Roman" panose="02020603050405020304" pitchFamily="18" charset="0"/>
                <a:cs typeface="Times New Roman" panose="02020603050405020304" pitchFamily="18" charset="0"/>
              </a:rPr>
              <a:t>Software and Mobile Applications</a:t>
            </a:r>
            <a:endParaRPr lang="en-US" sz="2800" kern="1200" dirty="0"/>
          </a:p>
        </p:txBody>
      </p:sp>
      <p:sp>
        <p:nvSpPr>
          <p:cNvPr id="37" name="Freeform 36"/>
          <p:cNvSpPr/>
          <p:nvPr/>
        </p:nvSpPr>
        <p:spPr>
          <a:xfrm>
            <a:off x="2634313" y="1538521"/>
            <a:ext cx="2730588" cy="739166"/>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An Overview of Software</a:t>
            </a:r>
          </a:p>
        </p:txBody>
      </p:sp>
      <p:sp>
        <p:nvSpPr>
          <p:cNvPr id="38" name="Freeform 37"/>
          <p:cNvSpPr/>
          <p:nvPr/>
        </p:nvSpPr>
        <p:spPr>
          <a:xfrm>
            <a:off x="5527694" y="1538521"/>
            <a:ext cx="3400346" cy="492198"/>
          </a:xfrm>
          <a:custGeom>
            <a:avLst/>
            <a:gdLst>
              <a:gd name="connsiteX0" fmla="*/ 0 w 3400346"/>
              <a:gd name="connsiteY0" fmla="*/ 0 h 1093772"/>
              <a:gd name="connsiteX1" fmla="*/ 3400346 w 3400346"/>
              <a:gd name="connsiteY1" fmla="*/ 0 h 1093772"/>
              <a:gd name="connsiteX2" fmla="*/ 3400346 w 3400346"/>
              <a:gd name="connsiteY2" fmla="*/ 1093772 h 1093772"/>
              <a:gd name="connsiteX3" fmla="*/ 0 w 3400346"/>
              <a:gd name="connsiteY3" fmla="*/ 1093772 h 1093772"/>
              <a:gd name="connsiteX4" fmla="*/ 0 w 3400346"/>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1093772">
                <a:moveTo>
                  <a:pt x="0" y="0"/>
                </a:moveTo>
                <a:lnTo>
                  <a:pt x="3400346" y="0"/>
                </a:lnTo>
                <a:lnTo>
                  <a:pt x="3400346"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Software Sphere of Influence</a:t>
            </a:r>
          </a:p>
        </p:txBody>
      </p:sp>
      <p:sp>
        <p:nvSpPr>
          <p:cNvPr id="39" name="Straight Connector 38"/>
          <p:cNvSpPr/>
          <p:nvPr/>
        </p:nvSpPr>
        <p:spPr>
          <a:xfrm>
            <a:off x="2471519" y="2285051"/>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39"/>
          <p:cNvSpPr/>
          <p:nvPr/>
        </p:nvSpPr>
        <p:spPr>
          <a:xfrm>
            <a:off x="2634313" y="2423448"/>
            <a:ext cx="2730588" cy="1784696"/>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Systems Software</a:t>
            </a:r>
          </a:p>
        </p:txBody>
      </p:sp>
      <p:sp>
        <p:nvSpPr>
          <p:cNvPr id="41" name="Freeform 40"/>
          <p:cNvSpPr/>
          <p:nvPr/>
        </p:nvSpPr>
        <p:spPr>
          <a:xfrm>
            <a:off x="5527694" y="2305021"/>
            <a:ext cx="3400346" cy="429142"/>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Operating Systems</a:t>
            </a:r>
          </a:p>
        </p:txBody>
      </p:sp>
      <p:sp>
        <p:nvSpPr>
          <p:cNvPr id="42" name="Freeform 41"/>
          <p:cNvSpPr/>
          <p:nvPr/>
        </p:nvSpPr>
        <p:spPr>
          <a:xfrm>
            <a:off x="8037537" y="2328165"/>
            <a:ext cx="3931920" cy="304128"/>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i="0" kern="1200" dirty="0"/>
              <a:t>Functions Performed by the Operating System</a:t>
            </a:r>
          </a:p>
        </p:txBody>
      </p:sp>
      <p:sp>
        <p:nvSpPr>
          <p:cNvPr id="43" name="Freeform 42"/>
          <p:cNvSpPr/>
          <p:nvPr/>
        </p:nvSpPr>
        <p:spPr>
          <a:xfrm>
            <a:off x="8037537" y="2621896"/>
            <a:ext cx="2730588" cy="322369"/>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Windows</a:t>
            </a:r>
          </a:p>
        </p:txBody>
      </p:sp>
      <p:sp>
        <p:nvSpPr>
          <p:cNvPr id="44" name="Freeform 43"/>
          <p:cNvSpPr/>
          <p:nvPr/>
        </p:nvSpPr>
        <p:spPr>
          <a:xfrm>
            <a:off x="8060687" y="3182662"/>
            <a:ext cx="2730588" cy="343381"/>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Mac OS </a:t>
            </a:r>
          </a:p>
        </p:txBody>
      </p:sp>
      <p:sp>
        <p:nvSpPr>
          <p:cNvPr id="45" name="Freeform 44"/>
          <p:cNvSpPr/>
          <p:nvPr/>
        </p:nvSpPr>
        <p:spPr>
          <a:xfrm>
            <a:off x="8060687" y="2902783"/>
            <a:ext cx="2730588" cy="288613"/>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Linux</a:t>
            </a:r>
          </a:p>
        </p:txBody>
      </p:sp>
      <p:sp>
        <p:nvSpPr>
          <p:cNvPr id="46" name="Freeform 45"/>
          <p:cNvSpPr/>
          <p:nvPr/>
        </p:nvSpPr>
        <p:spPr>
          <a:xfrm>
            <a:off x="8060687" y="3472688"/>
            <a:ext cx="2730588" cy="286263"/>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Android</a:t>
            </a:r>
          </a:p>
        </p:txBody>
      </p:sp>
      <p:sp>
        <p:nvSpPr>
          <p:cNvPr id="47" name="Straight Connector 46"/>
          <p:cNvSpPr/>
          <p:nvPr/>
        </p:nvSpPr>
        <p:spPr>
          <a:xfrm>
            <a:off x="5364901" y="3812606"/>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8" name="Freeform 47"/>
          <p:cNvSpPr/>
          <p:nvPr/>
        </p:nvSpPr>
        <p:spPr>
          <a:xfrm>
            <a:off x="5527694" y="3847337"/>
            <a:ext cx="3400346" cy="360807"/>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altLang="en-US" sz="2000" kern="1200" dirty="0"/>
              <a:t>Utility Programs</a:t>
            </a:r>
            <a:endParaRPr lang="en-US" sz="2000" kern="1200" dirty="0"/>
          </a:p>
        </p:txBody>
      </p:sp>
      <p:sp>
        <p:nvSpPr>
          <p:cNvPr id="49" name="Straight Connector 48"/>
          <p:cNvSpPr/>
          <p:nvPr/>
        </p:nvSpPr>
        <p:spPr>
          <a:xfrm>
            <a:off x="2471519" y="4266895"/>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0" name="Freeform 49"/>
          <p:cNvSpPr/>
          <p:nvPr/>
        </p:nvSpPr>
        <p:spPr>
          <a:xfrm>
            <a:off x="2634313" y="4367881"/>
            <a:ext cx="2730588" cy="1093772"/>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Application Software</a:t>
            </a:r>
          </a:p>
        </p:txBody>
      </p:sp>
      <p:sp>
        <p:nvSpPr>
          <p:cNvPr id="51" name="Freeform 50"/>
          <p:cNvSpPr/>
          <p:nvPr/>
        </p:nvSpPr>
        <p:spPr>
          <a:xfrm>
            <a:off x="5527694" y="4260569"/>
            <a:ext cx="374965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Overview of Application Software</a:t>
            </a:r>
          </a:p>
        </p:txBody>
      </p:sp>
      <p:sp>
        <p:nvSpPr>
          <p:cNvPr id="52" name="Straight Connector 51"/>
          <p:cNvSpPr/>
          <p:nvPr/>
        </p:nvSpPr>
        <p:spPr>
          <a:xfrm>
            <a:off x="5364901" y="4668854"/>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3" name="Freeform 52"/>
          <p:cNvSpPr/>
          <p:nvPr/>
        </p:nvSpPr>
        <p:spPr>
          <a:xfrm>
            <a:off x="5527694" y="4702454"/>
            <a:ext cx="340034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Personal Application Software</a:t>
            </a:r>
          </a:p>
        </p:txBody>
      </p:sp>
      <p:sp>
        <p:nvSpPr>
          <p:cNvPr id="54" name="Straight Connector 53"/>
          <p:cNvSpPr/>
          <p:nvPr/>
        </p:nvSpPr>
        <p:spPr>
          <a:xfrm>
            <a:off x="5364901" y="5126089"/>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5" name="Freeform 54"/>
          <p:cNvSpPr/>
          <p:nvPr/>
        </p:nvSpPr>
        <p:spPr>
          <a:xfrm>
            <a:off x="5527694" y="5136539"/>
            <a:ext cx="340034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Programming Languages</a:t>
            </a:r>
          </a:p>
        </p:txBody>
      </p:sp>
      <p:sp>
        <p:nvSpPr>
          <p:cNvPr id="56" name="Straight Connector 55"/>
          <p:cNvSpPr/>
          <p:nvPr/>
        </p:nvSpPr>
        <p:spPr>
          <a:xfrm>
            <a:off x="2471519" y="5545167"/>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7" name="Freeform 56"/>
          <p:cNvSpPr/>
          <p:nvPr/>
        </p:nvSpPr>
        <p:spPr>
          <a:xfrm>
            <a:off x="2634313" y="5474493"/>
            <a:ext cx="3268776" cy="775842"/>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Software Issues and Trends </a:t>
            </a:r>
          </a:p>
        </p:txBody>
      </p:sp>
      <p:sp>
        <p:nvSpPr>
          <p:cNvPr id="58" name="Freeform 57"/>
          <p:cNvSpPr/>
          <p:nvPr/>
        </p:nvSpPr>
        <p:spPr>
          <a:xfrm>
            <a:off x="5527694" y="5555406"/>
            <a:ext cx="3400346" cy="353728"/>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Software Bugs</a:t>
            </a:r>
          </a:p>
        </p:txBody>
      </p:sp>
      <p:sp>
        <p:nvSpPr>
          <p:cNvPr id="59" name="Straight Connector 58"/>
          <p:cNvSpPr/>
          <p:nvPr/>
        </p:nvSpPr>
        <p:spPr>
          <a:xfrm>
            <a:off x="5364901" y="5930842"/>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0" name="Freeform 59"/>
          <p:cNvSpPr/>
          <p:nvPr/>
        </p:nvSpPr>
        <p:spPr>
          <a:xfrm>
            <a:off x="5527694" y="5866461"/>
            <a:ext cx="3400346" cy="378357"/>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Copyrights and Licenses</a:t>
            </a:r>
          </a:p>
          <a:p>
            <a:pPr lvl="0" algn="l" defTabSz="889000">
              <a:lnSpc>
                <a:spcPct val="90000"/>
              </a:lnSpc>
              <a:spcBef>
                <a:spcPct val="0"/>
              </a:spcBef>
              <a:spcAft>
                <a:spcPct val="35000"/>
              </a:spcAft>
            </a:pPr>
            <a:endParaRPr lang="en-US" sz="2000" kern="1200" dirty="0"/>
          </a:p>
        </p:txBody>
      </p:sp>
      <p:sp>
        <p:nvSpPr>
          <p:cNvPr id="61" name="Straight Connector 60"/>
          <p:cNvSpPr/>
          <p:nvPr/>
        </p:nvSpPr>
        <p:spPr>
          <a:xfrm>
            <a:off x="2471519" y="6274454"/>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384044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40"/>
                                        </p:tgtEl>
                                        <p:attrNameLst>
                                          <p:attrName>fillcolor</p:attrName>
                                        </p:attrNameLst>
                                      </p:cBhvr>
                                      <p:to>
                                        <a:srgbClr val="FFFF00"/>
                                      </p:to>
                                    </p:animClr>
                                    <p:set>
                                      <p:cBhvr>
                                        <p:cTn id="7" dur="2000" fill="hold"/>
                                        <p:tgtEl>
                                          <p:spTgt spid="40"/>
                                        </p:tgtEl>
                                        <p:attrNameLst>
                                          <p:attrName>fill.type</p:attrName>
                                        </p:attrNameLst>
                                      </p:cBhvr>
                                      <p:to>
                                        <p:strVal val="solid"/>
                                      </p:to>
                                    </p:set>
                                    <p:set>
                                      <p:cBhvr>
                                        <p:cTn id="8" dur="2000" fill="hold"/>
                                        <p:tgtEl>
                                          <p:spTgt spid="40"/>
                                        </p:tgtEl>
                                        <p:attrNameLst>
                                          <p:attrName>fill.on</p:attrName>
                                        </p:attrNameLst>
                                      </p:cBhvr>
                                      <p:to>
                                        <p:strVal val="true"/>
                                      </p:to>
                                    </p:set>
                                  </p:childTnLst>
                                </p:cTn>
                              </p:par>
                              <p:par>
                                <p:cTn id="9" presetID="1" presetClass="emph" presetSubtype="2" fill="hold" nodeType="withEffect">
                                  <p:stCondLst>
                                    <p:cond delay="0"/>
                                  </p:stCondLst>
                                  <p:childTnLst>
                                    <p:animClr clrSpc="rgb" dir="cw">
                                      <p:cBhvr>
                                        <p:cTn id="10" dur="2000" fill="hold"/>
                                        <p:tgtEl>
                                          <p:spTgt spid="41"/>
                                        </p:tgtEl>
                                        <p:attrNameLst>
                                          <p:attrName>fillcolor</p:attrName>
                                        </p:attrNameLst>
                                      </p:cBhvr>
                                      <p:to>
                                        <a:srgbClr val="FFFF00"/>
                                      </p:to>
                                    </p:animClr>
                                    <p:set>
                                      <p:cBhvr>
                                        <p:cTn id="11" dur="2000" fill="hold"/>
                                        <p:tgtEl>
                                          <p:spTgt spid="41"/>
                                        </p:tgtEl>
                                        <p:attrNameLst>
                                          <p:attrName>fill.type</p:attrName>
                                        </p:attrNameLst>
                                      </p:cBhvr>
                                      <p:to>
                                        <p:strVal val="solid"/>
                                      </p:to>
                                    </p:set>
                                    <p:set>
                                      <p:cBhvr>
                                        <p:cTn id="12" dur="2000" fill="hold"/>
                                        <p:tgtEl>
                                          <p:spTgt spid="41"/>
                                        </p:tgtEl>
                                        <p:attrNameLst>
                                          <p:attrName>fill.on</p:attrName>
                                        </p:attrNameLst>
                                      </p:cBhvr>
                                      <p:to>
                                        <p:strVal val="true"/>
                                      </p:to>
                                    </p:set>
                                  </p:childTnLst>
                                </p:cTn>
                              </p:par>
                              <p:par>
                                <p:cTn id="13" presetID="1" presetClass="emph" presetSubtype="2" fill="hold" nodeType="withEffect">
                                  <p:stCondLst>
                                    <p:cond delay="0"/>
                                  </p:stCondLst>
                                  <p:childTnLst>
                                    <p:animClr clrSpc="rgb" dir="cw">
                                      <p:cBhvr>
                                        <p:cTn id="14" dur="2000" fill="hold"/>
                                        <p:tgtEl>
                                          <p:spTgt spid="48"/>
                                        </p:tgtEl>
                                        <p:attrNameLst>
                                          <p:attrName>fillcolor</p:attrName>
                                        </p:attrNameLst>
                                      </p:cBhvr>
                                      <p:to>
                                        <a:srgbClr val="FFFF00"/>
                                      </p:to>
                                    </p:animClr>
                                    <p:set>
                                      <p:cBhvr>
                                        <p:cTn id="15" dur="2000" fill="hold"/>
                                        <p:tgtEl>
                                          <p:spTgt spid="48"/>
                                        </p:tgtEl>
                                        <p:attrNameLst>
                                          <p:attrName>fill.type</p:attrName>
                                        </p:attrNameLst>
                                      </p:cBhvr>
                                      <p:to>
                                        <p:strVal val="solid"/>
                                      </p:to>
                                    </p:set>
                                    <p:set>
                                      <p:cBhvr>
                                        <p:cTn id="16" dur="2000" fill="hold"/>
                                        <p:tgtEl>
                                          <p:spTgt spid="48"/>
                                        </p:tgtEl>
                                        <p:attrNameLst>
                                          <p:attrName>fill.on</p:attrName>
                                        </p:attrNameLst>
                                      </p:cBhvr>
                                      <p:to>
                                        <p:strVal val="true"/>
                                      </p:to>
                                    </p:set>
                                  </p:childTnLst>
                                </p:cTn>
                              </p:par>
                              <p:par>
                                <p:cTn id="17" presetID="1" presetClass="emph" presetSubtype="2" fill="hold" nodeType="withEffect">
                                  <p:stCondLst>
                                    <p:cond delay="0"/>
                                  </p:stCondLst>
                                  <p:childTnLst>
                                    <p:animClr clrSpc="rgb" dir="cw">
                                      <p:cBhvr>
                                        <p:cTn id="18" dur="2000" fill="hold"/>
                                        <p:tgtEl>
                                          <p:spTgt spid="42"/>
                                        </p:tgtEl>
                                        <p:attrNameLst>
                                          <p:attrName>fillcolor</p:attrName>
                                        </p:attrNameLst>
                                      </p:cBhvr>
                                      <p:to>
                                        <a:srgbClr val="FFFF00"/>
                                      </p:to>
                                    </p:animClr>
                                    <p:set>
                                      <p:cBhvr>
                                        <p:cTn id="19" dur="2000" fill="hold"/>
                                        <p:tgtEl>
                                          <p:spTgt spid="42"/>
                                        </p:tgtEl>
                                        <p:attrNameLst>
                                          <p:attrName>fill.type</p:attrName>
                                        </p:attrNameLst>
                                      </p:cBhvr>
                                      <p:to>
                                        <p:strVal val="solid"/>
                                      </p:to>
                                    </p:set>
                                    <p:set>
                                      <p:cBhvr>
                                        <p:cTn id="20" dur="2000" fill="hold"/>
                                        <p:tgtEl>
                                          <p:spTgt spid="42"/>
                                        </p:tgtEl>
                                        <p:attrNameLst>
                                          <p:attrName>fill.on</p:attrName>
                                        </p:attrNameLst>
                                      </p:cBhvr>
                                      <p:to>
                                        <p:strVal val="true"/>
                                      </p:to>
                                    </p:set>
                                  </p:childTnLst>
                                </p:cTn>
                              </p:par>
                              <p:par>
                                <p:cTn id="21" presetID="1" presetClass="emph" presetSubtype="2" fill="hold" nodeType="withEffect">
                                  <p:stCondLst>
                                    <p:cond delay="0"/>
                                  </p:stCondLst>
                                  <p:childTnLst>
                                    <p:animClr clrSpc="rgb" dir="cw">
                                      <p:cBhvr>
                                        <p:cTn id="22" dur="2000" fill="hold"/>
                                        <p:tgtEl>
                                          <p:spTgt spid="45"/>
                                        </p:tgtEl>
                                        <p:attrNameLst>
                                          <p:attrName>fillcolor</p:attrName>
                                        </p:attrNameLst>
                                      </p:cBhvr>
                                      <p:to>
                                        <a:srgbClr val="FFFF00"/>
                                      </p:to>
                                    </p:animClr>
                                    <p:set>
                                      <p:cBhvr>
                                        <p:cTn id="23" dur="2000" fill="hold"/>
                                        <p:tgtEl>
                                          <p:spTgt spid="45"/>
                                        </p:tgtEl>
                                        <p:attrNameLst>
                                          <p:attrName>fill.type</p:attrName>
                                        </p:attrNameLst>
                                      </p:cBhvr>
                                      <p:to>
                                        <p:strVal val="solid"/>
                                      </p:to>
                                    </p:set>
                                    <p:set>
                                      <p:cBhvr>
                                        <p:cTn id="24" dur="2000" fill="hold"/>
                                        <p:tgtEl>
                                          <p:spTgt spid="45"/>
                                        </p:tgtEl>
                                        <p:attrNameLst>
                                          <p:attrName>fill.on</p:attrName>
                                        </p:attrNameLst>
                                      </p:cBhvr>
                                      <p:to>
                                        <p:strVal val="true"/>
                                      </p:to>
                                    </p:set>
                                  </p:childTnLst>
                                </p:cTn>
                              </p:par>
                              <p:par>
                                <p:cTn id="25" presetID="1" presetClass="emph" presetSubtype="2" fill="hold" nodeType="withEffect">
                                  <p:stCondLst>
                                    <p:cond delay="0"/>
                                  </p:stCondLst>
                                  <p:childTnLst>
                                    <p:animClr clrSpc="rgb" dir="cw">
                                      <p:cBhvr>
                                        <p:cTn id="26" dur="2000" fill="hold"/>
                                        <p:tgtEl>
                                          <p:spTgt spid="43"/>
                                        </p:tgtEl>
                                        <p:attrNameLst>
                                          <p:attrName>fillcolor</p:attrName>
                                        </p:attrNameLst>
                                      </p:cBhvr>
                                      <p:to>
                                        <a:srgbClr val="FFFF00"/>
                                      </p:to>
                                    </p:animClr>
                                    <p:set>
                                      <p:cBhvr>
                                        <p:cTn id="27" dur="2000" fill="hold"/>
                                        <p:tgtEl>
                                          <p:spTgt spid="43"/>
                                        </p:tgtEl>
                                        <p:attrNameLst>
                                          <p:attrName>fill.type</p:attrName>
                                        </p:attrNameLst>
                                      </p:cBhvr>
                                      <p:to>
                                        <p:strVal val="solid"/>
                                      </p:to>
                                    </p:set>
                                    <p:set>
                                      <p:cBhvr>
                                        <p:cTn id="28" dur="2000" fill="hold"/>
                                        <p:tgtEl>
                                          <p:spTgt spid="43"/>
                                        </p:tgtEl>
                                        <p:attrNameLst>
                                          <p:attrName>fill.on</p:attrName>
                                        </p:attrNameLst>
                                      </p:cBhvr>
                                      <p:to>
                                        <p:strVal val="true"/>
                                      </p:to>
                                    </p:set>
                                  </p:childTnLst>
                                </p:cTn>
                              </p:par>
                              <p:par>
                                <p:cTn id="29" presetID="1" presetClass="emph" presetSubtype="2" fill="hold" nodeType="withEffect">
                                  <p:stCondLst>
                                    <p:cond delay="0"/>
                                  </p:stCondLst>
                                  <p:childTnLst>
                                    <p:animClr clrSpc="rgb" dir="cw">
                                      <p:cBhvr>
                                        <p:cTn id="30" dur="2000" fill="hold"/>
                                        <p:tgtEl>
                                          <p:spTgt spid="44"/>
                                        </p:tgtEl>
                                        <p:attrNameLst>
                                          <p:attrName>fillcolor</p:attrName>
                                        </p:attrNameLst>
                                      </p:cBhvr>
                                      <p:to>
                                        <a:srgbClr val="FFFF00"/>
                                      </p:to>
                                    </p:animClr>
                                    <p:set>
                                      <p:cBhvr>
                                        <p:cTn id="31" dur="2000" fill="hold"/>
                                        <p:tgtEl>
                                          <p:spTgt spid="44"/>
                                        </p:tgtEl>
                                        <p:attrNameLst>
                                          <p:attrName>fill.type</p:attrName>
                                        </p:attrNameLst>
                                      </p:cBhvr>
                                      <p:to>
                                        <p:strVal val="solid"/>
                                      </p:to>
                                    </p:set>
                                    <p:set>
                                      <p:cBhvr>
                                        <p:cTn id="32" dur="2000" fill="hold"/>
                                        <p:tgtEl>
                                          <p:spTgt spid="44"/>
                                        </p:tgtEl>
                                        <p:attrNameLst>
                                          <p:attrName>fill.on</p:attrName>
                                        </p:attrNameLst>
                                      </p:cBhvr>
                                      <p:to>
                                        <p:strVal val="true"/>
                                      </p:to>
                                    </p:set>
                                  </p:childTnLst>
                                </p:cTn>
                              </p:par>
                              <p:par>
                                <p:cTn id="33" presetID="1" presetClass="emph" presetSubtype="2" fill="hold" nodeType="withEffect">
                                  <p:stCondLst>
                                    <p:cond delay="0"/>
                                  </p:stCondLst>
                                  <p:childTnLst>
                                    <p:animClr clrSpc="rgb" dir="cw">
                                      <p:cBhvr>
                                        <p:cTn id="34" dur="2000" fill="hold"/>
                                        <p:tgtEl>
                                          <p:spTgt spid="46"/>
                                        </p:tgtEl>
                                        <p:attrNameLst>
                                          <p:attrName>fillcolor</p:attrName>
                                        </p:attrNameLst>
                                      </p:cBhvr>
                                      <p:to>
                                        <a:srgbClr val="FFFF00"/>
                                      </p:to>
                                    </p:animClr>
                                    <p:set>
                                      <p:cBhvr>
                                        <p:cTn id="35" dur="2000" fill="hold"/>
                                        <p:tgtEl>
                                          <p:spTgt spid="46"/>
                                        </p:tgtEl>
                                        <p:attrNameLst>
                                          <p:attrName>fill.type</p:attrName>
                                        </p:attrNameLst>
                                      </p:cBhvr>
                                      <p:to>
                                        <p:strVal val="solid"/>
                                      </p:to>
                                    </p:set>
                                    <p:set>
                                      <p:cBhvr>
                                        <p:cTn id="36" dur="2000" fill="hold"/>
                                        <p:tgtEl>
                                          <p:spTgt spid="4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Systems Software</a:t>
            </a:r>
          </a:p>
        </p:txBody>
      </p:sp>
      <p:sp>
        <p:nvSpPr>
          <p:cNvPr id="3" name="Content Placeholder 2"/>
          <p:cNvSpPr>
            <a:spLocks noGrp="1"/>
          </p:cNvSpPr>
          <p:nvPr>
            <p:ph idx="1"/>
          </p:nvPr>
        </p:nvSpPr>
        <p:spPr/>
        <p:txBody>
          <a:bodyPr>
            <a:normAutofit/>
          </a:bodyPr>
          <a:lstStyle/>
          <a:p>
            <a:r>
              <a:rPr lang="en-US" dirty="0"/>
              <a:t>The primary role of system software is to control the operations of computer hardware. </a:t>
            </a:r>
          </a:p>
          <a:p>
            <a:r>
              <a:rPr lang="en-US" dirty="0"/>
              <a:t>System software also supports the problem-solving capabilities of application programs. </a:t>
            </a:r>
          </a:p>
          <a:p>
            <a:r>
              <a:rPr lang="en-US" dirty="0"/>
              <a:t>System software can be divided into two types: operating systems, utility programs.</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7817137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Systems Software</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Operating Systems</a:t>
            </a:r>
          </a:p>
          <a:p>
            <a:r>
              <a:rPr lang="en-US" dirty="0"/>
              <a:t>An </a:t>
            </a:r>
            <a:r>
              <a:rPr lang="en-US" b="1" i="1" dirty="0">
                <a:solidFill>
                  <a:schemeClr val="accent1"/>
                </a:solidFill>
              </a:rPr>
              <a:t>operating system </a:t>
            </a:r>
            <a:r>
              <a:rPr lang="en-US" dirty="0"/>
              <a:t>(OS) is a set of programs that controls a computer’s hardware and acts as an interface with application software.</a:t>
            </a:r>
          </a:p>
          <a:p>
            <a:r>
              <a:rPr lang="en-US" dirty="0"/>
              <a:t>An operating system can control one or more computers, or it can allow multiple users to interact with one computer. </a:t>
            </a:r>
          </a:p>
          <a:p>
            <a:r>
              <a:rPr lang="en-US" dirty="0"/>
              <a:t>The various combinations of OSs, computers, and users include the following:</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11391802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Operating Systems</a:t>
            </a:r>
          </a:p>
        </p:txBody>
      </p:sp>
      <p:sp>
        <p:nvSpPr>
          <p:cNvPr id="3" name="Content Placeholder 2"/>
          <p:cNvSpPr>
            <a:spLocks noGrp="1"/>
          </p:cNvSpPr>
          <p:nvPr>
            <p:ph idx="1"/>
          </p:nvPr>
        </p:nvSpPr>
        <p:spPr/>
        <p:txBody>
          <a:bodyPr>
            <a:normAutofit fontScale="92500"/>
          </a:bodyPr>
          <a:lstStyle/>
          <a:p>
            <a:pPr lvl="0"/>
            <a:r>
              <a:rPr lang="en-US" b="1" dirty="0"/>
              <a:t>Single computer with a single user</a:t>
            </a:r>
            <a:r>
              <a:rPr lang="en-US" dirty="0"/>
              <a:t>: This system is commonly used in personal computers, tablets, and smartphones that support one user at a time. </a:t>
            </a:r>
          </a:p>
          <a:p>
            <a:pPr lvl="0"/>
            <a:r>
              <a:rPr lang="en-US" dirty="0"/>
              <a:t>Examples Windows, Mac OS, and Google Android.</a:t>
            </a:r>
          </a:p>
          <a:p>
            <a:pPr lvl="0"/>
            <a:r>
              <a:rPr lang="en-US" b="1" dirty="0"/>
              <a:t>Single computer with multiple simultaneous users</a:t>
            </a:r>
            <a:r>
              <a:rPr lang="en-US" dirty="0"/>
              <a:t>: This type of system is used in larger server or mainframe computers that support hundreds or thousands of people, all using the computer at the same time. </a:t>
            </a:r>
          </a:p>
          <a:p>
            <a:pPr lvl="0"/>
            <a:r>
              <a:rPr lang="en-US" dirty="0"/>
              <a:t>Examples of OSs that support this kind of system include UNIX, z/OS, and HP-UX.</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24566125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Operating Systems</a:t>
            </a:r>
          </a:p>
        </p:txBody>
      </p:sp>
      <p:sp>
        <p:nvSpPr>
          <p:cNvPr id="3" name="Content Placeholder 2"/>
          <p:cNvSpPr>
            <a:spLocks noGrp="1"/>
          </p:cNvSpPr>
          <p:nvPr>
            <p:ph idx="1"/>
          </p:nvPr>
        </p:nvSpPr>
        <p:spPr/>
        <p:txBody>
          <a:bodyPr>
            <a:normAutofit/>
          </a:bodyPr>
          <a:lstStyle/>
          <a:p>
            <a:pPr lvl="0"/>
            <a:r>
              <a:rPr lang="en-US" b="1" dirty="0"/>
              <a:t>Multiple computers with multiple users</a:t>
            </a:r>
            <a:r>
              <a:rPr lang="en-US" dirty="0"/>
              <a:t>: This type of system is used in computer networks, including home networks with several computers attached as well as large computer networks with hundreds of computers attached, supporting many users, who may be located around the world. </a:t>
            </a:r>
          </a:p>
          <a:p>
            <a:pPr lvl="0"/>
            <a:r>
              <a:rPr lang="en-US" dirty="0"/>
              <a:t>Network server OSs include Red Hat Enterprise Linux Server, Windows Server, and Mac OS X Server.</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24566125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Operating Systems</a:t>
            </a:r>
          </a:p>
        </p:txBody>
      </p:sp>
      <p:sp>
        <p:nvSpPr>
          <p:cNvPr id="3" name="Content Placeholder 2"/>
          <p:cNvSpPr>
            <a:spLocks noGrp="1"/>
          </p:cNvSpPr>
          <p:nvPr>
            <p:ph idx="1"/>
          </p:nvPr>
        </p:nvSpPr>
        <p:spPr/>
        <p:txBody>
          <a:bodyPr>
            <a:normAutofit/>
          </a:bodyPr>
          <a:lstStyle/>
          <a:p>
            <a:r>
              <a:rPr lang="en-US" b="1" dirty="0"/>
              <a:t>Special-purpose computers</a:t>
            </a:r>
            <a:r>
              <a:rPr lang="en-US" dirty="0"/>
              <a:t>: This type of system is typical of a number of computers with specialized functions, such as those that control sophisticated military aircraft, digital cameras, or home appliances.</a:t>
            </a:r>
          </a:p>
          <a:p>
            <a:r>
              <a:rPr lang="en-US" dirty="0"/>
              <a:t>Examples of OSs designed for these purposes include Windows Embedded, Symbian, and some distributions of Linux.</a:t>
            </a:r>
          </a:p>
          <a:p>
            <a:pPr lvl="0"/>
            <a:endParaRPr lang="en-US" dirty="0"/>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24566125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a:t>Functions Performed by the Operating System</a:t>
            </a:r>
            <a:endParaRPr lang="en-US" dirty="0"/>
          </a:p>
        </p:txBody>
      </p:sp>
      <p:sp>
        <p:nvSpPr>
          <p:cNvPr id="3" name="Content Placeholder 2"/>
          <p:cNvSpPr>
            <a:spLocks noGrp="1"/>
          </p:cNvSpPr>
          <p:nvPr>
            <p:ph idx="1"/>
          </p:nvPr>
        </p:nvSpPr>
        <p:spPr/>
        <p:txBody>
          <a:bodyPr>
            <a:normAutofit fontScale="70000" lnSpcReduction="20000"/>
          </a:bodyPr>
          <a:lstStyle/>
          <a:p>
            <a:pPr marL="0" indent="0">
              <a:buNone/>
            </a:pPr>
            <a:r>
              <a:rPr lang="en-US" dirty="0"/>
              <a:t>The programs that make up the OS perform activities, including the following:</a:t>
            </a:r>
          </a:p>
          <a:p>
            <a:pPr lvl="0"/>
            <a:r>
              <a:rPr lang="en-US" dirty="0"/>
              <a:t>Control common computer hardware functions</a:t>
            </a:r>
          </a:p>
          <a:p>
            <a:pPr lvl="0"/>
            <a:r>
              <a:rPr lang="en-US" dirty="0"/>
              <a:t>Provide a user interface</a:t>
            </a:r>
          </a:p>
          <a:p>
            <a:pPr lvl="0"/>
            <a:r>
              <a:rPr lang="en-US" dirty="0"/>
              <a:t>Provide a degree of hardware independence</a:t>
            </a:r>
          </a:p>
          <a:p>
            <a:pPr lvl="0"/>
            <a:r>
              <a:rPr lang="en-US" dirty="0"/>
              <a:t>Manage system memory</a:t>
            </a:r>
          </a:p>
          <a:p>
            <a:pPr lvl="0"/>
            <a:r>
              <a:rPr lang="en-US" dirty="0"/>
              <a:t>Manage processing tasks</a:t>
            </a:r>
          </a:p>
          <a:p>
            <a:pPr lvl="0"/>
            <a:r>
              <a:rPr lang="en-US" dirty="0"/>
              <a:t>Provide networking capability</a:t>
            </a:r>
          </a:p>
          <a:p>
            <a:pPr lvl="0"/>
            <a:r>
              <a:rPr lang="en-US" dirty="0"/>
              <a:t>Control access to system resources</a:t>
            </a:r>
          </a:p>
          <a:p>
            <a:pPr lvl="0"/>
            <a:r>
              <a:rPr lang="en-US" dirty="0"/>
              <a:t>Manage files</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2767216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a:t>Functions Performed by the Operating System</a:t>
            </a:r>
            <a:endParaRPr lang="en-US" dirty="0"/>
          </a:p>
        </p:txBody>
      </p:sp>
      <p:sp>
        <p:nvSpPr>
          <p:cNvPr id="3" name="Content Placeholder 2"/>
          <p:cNvSpPr>
            <a:spLocks noGrp="1"/>
          </p:cNvSpPr>
          <p:nvPr>
            <p:ph idx="1"/>
          </p:nvPr>
        </p:nvSpPr>
        <p:spPr/>
        <p:txBody>
          <a:bodyPr>
            <a:normAutofit/>
          </a:bodyPr>
          <a:lstStyle/>
          <a:p>
            <a:pPr marL="0" indent="0">
              <a:buNone/>
            </a:pPr>
            <a:r>
              <a:rPr lang="en-US" dirty="0">
                <a:solidFill>
                  <a:srgbClr val="FF0000"/>
                </a:solidFill>
              </a:rPr>
              <a:t>Control common computer hardware functions</a:t>
            </a:r>
          </a:p>
          <a:p>
            <a:pPr lvl="0"/>
            <a:r>
              <a:rPr lang="en-US" dirty="0"/>
              <a:t>Get input from the keyboard or another input device</a:t>
            </a:r>
          </a:p>
          <a:p>
            <a:pPr lvl="0"/>
            <a:r>
              <a:rPr lang="en-US" dirty="0"/>
              <a:t>Retrieve data from disks</a:t>
            </a:r>
          </a:p>
          <a:p>
            <a:pPr lvl="0"/>
            <a:r>
              <a:rPr lang="en-US" dirty="0"/>
              <a:t>Store data on disks</a:t>
            </a:r>
          </a:p>
          <a:p>
            <a:pPr lvl="0"/>
            <a:r>
              <a:rPr lang="en-US" dirty="0"/>
              <a:t>Display information on a monitor or printer</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29823727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dirty="0"/>
              <a:t>User Interface</a:t>
            </a:r>
          </a:p>
        </p:txBody>
      </p:sp>
      <p:sp>
        <p:nvSpPr>
          <p:cNvPr id="3" name="Content Placeholder 2"/>
          <p:cNvSpPr>
            <a:spLocks noGrp="1"/>
          </p:cNvSpPr>
          <p:nvPr>
            <p:ph idx="1"/>
          </p:nvPr>
        </p:nvSpPr>
        <p:spPr/>
        <p:txBody>
          <a:bodyPr>
            <a:normAutofit/>
          </a:bodyPr>
          <a:lstStyle/>
          <a:p>
            <a:endParaRPr lang="en-US" dirty="0"/>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pic>
        <p:nvPicPr>
          <p:cNvPr id="7" name="Powtoon - User Interfaces by Hanin Fisal.">
            <a:hlinkClick r:id="" action="ppaction://media"/>
          </p:cNvPr>
          <p:cNvPicPr>
            <a:picLocks noChangeAspect="1"/>
          </p:cNvPicPr>
          <p:nvPr>
            <a:videoFile r:link="rId1"/>
            <p:extLst>
              <p:ext uri="{DAA4B4D4-6D71-4841-9C94-3DE7FCFB9230}">
                <p14:media xmlns:p14="http://schemas.microsoft.com/office/powerpoint/2010/main" r:embed="rId2">
                  <p14:trim end="20958"/>
                </p14:media>
              </p:ext>
            </p:extLst>
          </p:nvPr>
        </p:nvPicPr>
        <p:blipFill>
          <a:blip r:embed="rId4"/>
          <a:stretch>
            <a:fillRect/>
          </a:stretch>
        </p:blipFill>
        <p:spPr>
          <a:xfrm>
            <a:off x="1899102" y="1434913"/>
            <a:ext cx="8268928" cy="4592682"/>
          </a:xfrm>
          <a:prstGeom prst="rect">
            <a:avLst/>
          </a:prstGeom>
        </p:spPr>
      </p:pic>
    </p:spTree>
    <p:extLst>
      <p:ext uri="{BB962C8B-B14F-4D97-AF65-F5344CB8AC3E}">
        <p14:creationId xmlns:p14="http://schemas.microsoft.com/office/powerpoint/2010/main" val="2618916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513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0" mute="1">
                <p:cTn id="12" fill="hold" display="0">
                  <p:stCondLst>
                    <p:cond delay="indefinite"/>
                  </p:stCondLst>
                </p:cTn>
                <p:tgtEl>
                  <p:spTgt spid="7"/>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a:t>Functions Performed by the Operating System</a:t>
            </a:r>
            <a:endParaRPr lang="en-US" dirty="0"/>
          </a:p>
        </p:txBody>
      </p:sp>
      <p:sp>
        <p:nvSpPr>
          <p:cNvPr id="3" name="Content Placeholder 2"/>
          <p:cNvSpPr>
            <a:spLocks noGrp="1"/>
          </p:cNvSpPr>
          <p:nvPr>
            <p:ph idx="1"/>
          </p:nvPr>
        </p:nvSpPr>
        <p:spPr/>
        <p:txBody>
          <a:bodyPr>
            <a:normAutofit/>
          </a:bodyPr>
          <a:lstStyle/>
          <a:p>
            <a:r>
              <a:rPr lang="en-US" b="1" i="1" dirty="0">
                <a:solidFill>
                  <a:schemeClr val="accent1"/>
                </a:solidFill>
              </a:rPr>
              <a:t>Hardware independence </a:t>
            </a:r>
            <a:r>
              <a:rPr lang="en-US" dirty="0"/>
              <a:t>refers to the ability of a software program to run on any platform, without concern for the specific underlying hardware.</a:t>
            </a:r>
          </a:p>
          <a:p>
            <a:r>
              <a:rPr lang="en-US" b="1" i="1" dirty="0">
                <a:solidFill>
                  <a:schemeClr val="accent1"/>
                </a:solidFill>
              </a:rPr>
              <a:t>Memory Management </a:t>
            </a:r>
            <a:r>
              <a:rPr lang="en-US" dirty="0"/>
              <a:t>controls how memory is accessed, maximizing the use of available memory and storage to provide optimum efficiency.</a:t>
            </a:r>
          </a:p>
          <a:p>
            <a:r>
              <a:rPr lang="en-US" dirty="0"/>
              <a:t> </a:t>
            </a:r>
            <a:r>
              <a:rPr lang="en-US" b="1" i="1" dirty="0">
                <a:solidFill>
                  <a:schemeClr val="accent1"/>
                </a:solidFill>
              </a:rPr>
              <a:t>Manage processing tasks</a:t>
            </a:r>
            <a:r>
              <a:rPr lang="en-US" dirty="0"/>
              <a:t>: using Multiuser, Multiprocessing, and Multitasking to increase the amount of processing that can be accomplished in a given amount of time</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12628782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a:t>Functions Performed by the Operating System</a:t>
            </a:r>
            <a:endParaRPr lang="en-US" dirty="0"/>
          </a:p>
        </p:txBody>
      </p:sp>
      <p:sp>
        <p:nvSpPr>
          <p:cNvPr id="3" name="Content Placeholder 2"/>
          <p:cNvSpPr>
            <a:spLocks noGrp="1"/>
          </p:cNvSpPr>
          <p:nvPr>
            <p:ph idx="1"/>
          </p:nvPr>
        </p:nvSpPr>
        <p:spPr/>
        <p:txBody>
          <a:bodyPr>
            <a:normAutofit/>
          </a:bodyPr>
          <a:lstStyle/>
          <a:p>
            <a:r>
              <a:rPr lang="en-US" b="1" i="1" dirty="0">
                <a:solidFill>
                  <a:schemeClr val="accent1"/>
                </a:solidFill>
              </a:rPr>
              <a:t>Networking Capability: </a:t>
            </a:r>
            <a:r>
              <a:rPr lang="en-US" dirty="0"/>
              <a:t>computers can join together in a network to send and receive data and share computing resources.</a:t>
            </a:r>
          </a:p>
          <a:p>
            <a:r>
              <a:rPr lang="en-US" b="1" i="1" dirty="0">
                <a:solidFill>
                  <a:schemeClr val="accent1"/>
                </a:solidFill>
              </a:rPr>
              <a:t>Access to System Resources and Security </a:t>
            </a:r>
            <a:r>
              <a:rPr lang="en-US" dirty="0"/>
              <a:t>the OS requires users to enter an identification code, and may also control what system resources a user may access.</a:t>
            </a:r>
          </a:p>
          <a:p>
            <a:r>
              <a:rPr lang="en-US" b="1" i="1" dirty="0">
                <a:solidFill>
                  <a:schemeClr val="accent1"/>
                </a:solidFill>
              </a:rPr>
              <a:t>File Management </a:t>
            </a:r>
            <a:r>
              <a:rPr lang="en-US" dirty="0"/>
              <a:t>to ensure that files in secondary storage are available when needed and that they are protected from access by unauthorized users.</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10225116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i="1" dirty="0"/>
              <a:t>Current Operating Systems</a:t>
            </a:r>
            <a:endParaRPr lang="en-US" dirty="0"/>
          </a:p>
        </p:txBody>
      </p:sp>
      <p:sp>
        <p:nvSpPr>
          <p:cNvPr id="3" name="Content Placeholder 2"/>
          <p:cNvSpPr>
            <a:spLocks noGrp="1"/>
          </p:cNvSpPr>
          <p:nvPr>
            <p:ph idx="1"/>
          </p:nvPr>
        </p:nvSpPr>
        <p:spPr/>
        <p:txBody>
          <a:bodyPr/>
          <a:lstStyle/>
          <a:p>
            <a:r>
              <a:rPr lang="en-US" dirty="0"/>
              <a:t>Today’s operating systems incorporate sophisticated features and impressive graphic effects. Table 4.2 classifies a few current operating systems by sphere of influence.</a:t>
            </a:r>
          </a:p>
          <a:p>
            <a:endParaRPr lang="en-US" dirty="0"/>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graphicFrame>
        <p:nvGraphicFramePr>
          <p:cNvPr id="7" name="Table 6"/>
          <p:cNvGraphicFramePr>
            <a:graphicFrameLocks noGrp="1"/>
          </p:cNvGraphicFramePr>
          <p:nvPr>
            <p:extLst>
              <p:ext uri="{D42A27DB-BD31-4B8C-83A1-F6EECF244321}">
                <p14:modId xmlns:p14="http://schemas.microsoft.com/office/powerpoint/2010/main" val="231503028"/>
              </p:ext>
            </p:extLst>
          </p:nvPr>
        </p:nvGraphicFramePr>
        <p:xfrm>
          <a:off x="470647" y="3999055"/>
          <a:ext cx="11416553" cy="2160137"/>
        </p:xfrm>
        <a:graphic>
          <a:graphicData uri="http://schemas.openxmlformats.org/drawingml/2006/table">
            <a:tbl>
              <a:tblPr firstRow="1" firstCol="1" lastRow="1" lastCol="1" bandRow="1" bandCol="1">
                <a:tableStyleId>{69012ECD-51FC-41F1-AA8D-1B2483CD663E}</a:tableStyleId>
              </a:tblPr>
              <a:tblGrid>
                <a:gridCol w="3935668">
                  <a:extLst>
                    <a:ext uri="{9D8B030D-6E8A-4147-A177-3AD203B41FA5}">
                      <a16:colId xmlns:a16="http://schemas.microsoft.com/office/drawing/2014/main" val="4184710037"/>
                    </a:ext>
                  </a:extLst>
                </a:gridCol>
                <a:gridCol w="4002930">
                  <a:extLst>
                    <a:ext uri="{9D8B030D-6E8A-4147-A177-3AD203B41FA5}">
                      <a16:colId xmlns:a16="http://schemas.microsoft.com/office/drawing/2014/main" val="820972157"/>
                    </a:ext>
                  </a:extLst>
                </a:gridCol>
                <a:gridCol w="3477955">
                  <a:extLst>
                    <a:ext uri="{9D8B030D-6E8A-4147-A177-3AD203B41FA5}">
                      <a16:colId xmlns:a16="http://schemas.microsoft.com/office/drawing/2014/main" val="178419446"/>
                    </a:ext>
                  </a:extLst>
                </a:gridCol>
              </a:tblGrid>
              <a:tr h="359921">
                <a:tc>
                  <a:txBody>
                    <a:bodyPr/>
                    <a:lstStyle/>
                    <a:p>
                      <a:pPr marL="126365" marR="0">
                        <a:spcBef>
                          <a:spcPts val="260"/>
                        </a:spcBef>
                        <a:spcAft>
                          <a:spcPts val="0"/>
                        </a:spcAft>
                      </a:pPr>
                      <a:r>
                        <a:rPr lang="en-US" sz="2000" dirty="0">
                          <a:effectLst/>
                        </a:rPr>
                        <a:t>Personal</a:t>
                      </a:r>
                      <a:endParaRPr lang="en-US" sz="3200" dirty="0">
                        <a:effectLst/>
                        <a:latin typeface="Times New Roman" panose="02020603050405020304" pitchFamily="18" charset="0"/>
                        <a:ea typeface="Times New Roman" panose="02020603050405020304" pitchFamily="18" charset="0"/>
                      </a:endParaRPr>
                    </a:p>
                  </a:txBody>
                  <a:tcPr marL="0" marR="0" marT="0" marB="0"/>
                </a:tc>
                <a:tc>
                  <a:txBody>
                    <a:bodyPr/>
                    <a:lstStyle/>
                    <a:p>
                      <a:pPr marL="127635" marR="0">
                        <a:spcBef>
                          <a:spcPts val="260"/>
                        </a:spcBef>
                        <a:spcAft>
                          <a:spcPts val="0"/>
                        </a:spcAft>
                      </a:pPr>
                      <a:r>
                        <a:rPr lang="en-US" sz="2000">
                          <a:effectLst/>
                        </a:rPr>
                        <a:t>Workgroup</a:t>
                      </a:r>
                      <a:endParaRPr lang="en-US" sz="3200">
                        <a:effectLst/>
                        <a:latin typeface="Times New Roman" panose="02020603050405020304" pitchFamily="18" charset="0"/>
                        <a:ea typeface="Times New Roman" panose="02020603050405020304" pitchFamily="18" charset="0"/>
                      </a:endParaRPr>
                    </a:p>
                  </a:txBody>
                  <a:tcPr marL="0" marR="0" marT="0" marB="0"/>
                </a:tc>
                <a:tc>
                  <a:txBody>
                    <a:bodyPr/>
                    <a:lstStyle/>
                    <a:p>
                      <a:pPr marL="127635" marR="0">
                        <a:spcBef>
                          <a:spcPts val="260"/>
                        </a:spcBef>
                        <a:spcAft>
                          <a:spcPts val="0"/>
                        </a:spcAft>
                      </a:pPr>
                      <a:r>
                        <a:rPr lang="en-US" sz="2000">
                          <a:effectLst/>
                        </a:rPr>
                        <a:t>Enterprise</a:t>
                      </a:r>
                      <a:endParaRPr lang="en-US" sz="32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137641488"/>
                  </a:ext>
                </a:extLst>
              </a:tr>
              <a:tr h="400413">
                <a:tc>
                  <a:txBody>
                    <a:bodyPr/>
                    <a:lstStyle/>
                    <a:p>
                      <a:pPr marL="126365" marR="0">
                        <a:spcBef>
                          <a:spcPts val="330"/>
                        </a:spcBef>
                        <a:spcAft>
                          <a:spcPts val="0"/>
                        </a:spcAft>
                      </a:pPr>
                      <a:r>
                        <a:rPr lang="en-US" sz="2000">
                          <a:effectLst/>
                        </a:rPr>
                        <a:t>Microsoft</a:t>
                      </a:r>
                      <a:r>
                        <a:rPr lang="en-US" sz="2000" spc="80">
                          <a:effectLst/>
                        </a:rPr>
                        <a:t> </a:t>
                      </a:r>
                      <a:r>
                        <a:rPr lang="en-US" sz="2000">
                          <a:effectLst/>
                        </a:rPr>
                        <a:t>Windows</a:t>
                      </a:r>
                      <a:endParaRPr lang="en-US" sz="3200">
                        <a:effectLst/>
                        <a:latin typeface="Times New Roman" panose="02020603050405020304" pitchFamily="18" charset="0"/>
                        <a:ea typeface="Times New Roman" panose="02020603050405020304" pitchFamily="18" charset="0"/>
                      </a:endParaRPr>
                    </a:p>
                  </a:txBody>
                  <a:tcPr marL="0" marR="0" marT="0" marB="0"/>
                </a:tc>
                <a:tc>
                  <a:txBody>
                    <a:bodyPr/>
                    <a:lstStyle/>
                    <a:p>
                      <a:pPr marL="127635" marR="0">
                        <a:spcBef>
                          <a:spcPts val="330"/>
                        </a:spcBef>
                        <a:spcAft>
                          <a:spcPts val="0"/>
                        </a:spcAft>
                      </a:pPr>
                      <a:r>
                        <a:rPr lang="en-US" sz="2000" dirty="0">
                          <a:effectLst/>
                        </a:rPr>
                        <a:t>Microsoft</a:t>
                      </a:r>
                      <a:r>
                        <a:rPr lang="en-US" sz="2000" spc="-40" dirty="0">
                          <a:effectLst/>
                        </a:rPr>
                        <a:t> </a:t>
                      </a:r>
                      <a:r>
                        <a:rPr lang="en-US" sz="2000" dirty="0">
                          <a:effectLst/>
                        </a:rPr>
                        <a:t>Windows</a:t>
                      </a:r>
                      <a:r>
                        <a:rPr lang="en-US" sz="2000" spc="-40" dirty="0">
                          <a:effectLst/>
                        </a:rPr>
                        <a:t> </a:t>
                      </a:r>
                      <a:r>
                        <a:rPr lang="en-US" sz="2000" dirty="0">
                          <a:effectLst/>
                        </a:rPr>
                        <a:t>Server</a:t>
                      </a:r>
                      <a:endParaRPr lang="en-US" sz="3200" dirty="0">
                        <a:effectLst/>
                        <a:latin typeface="Times New Roman" panose="02020603050405020304" pitchFamily="18" charset="0"/>
                        <a:ea typeface="Times New Roman" panose="02020603050405020304" pitchFamily="18" charset="0"/>
                      </a:endParaRPr>
                    </a:p>
                  </a:txBody>
                  <a:tcPr marL="0" marR="0" marT="0" marB="0"/>
                </a:tc>
                <a:tc>
                  <a:txBody>
                    <a:bodyPr/>
                    <a:lstStyle/>
                    <a:p>
                      <a:pPr marL="127000" marR="238760">
                        <a:lnSpc>
                          <a:spcPct val="105000"/>
                        </a:lnSpc>
                        <a:spcBef>
                          <a:spcPts val="330"/>
                        </a:spcBef>
                        <a:spcAft>
                          <a:spcPts val="0"/>
                        </a:spcAft>
                      </a:pPr>
                      <a:r>
                        <a:rPr lang="en-US" sz="2000">
                          <a:effectLst/>
                        </a:rPr>
                        <a:t>Microsoft</a:t>
                      </a:r>
                      <a:r>
                        <a:rPr lang="en-US" sz="2000" spc="30">
                          <a:effectLst/>
                        </a:rPr>
                        <a:t> </a:t>
                      </a:r>
                      <a:r>
                        <a:rPr lang="en-US" sz="2000">
                          <a:effectLst/>
                        </a:rPr>
                        <a:t>Windows</a:t>
                      </a:r>
                      <a:r>
                        <a:rPr lang="en-US" sz="2000" spc="-220">
                          <a:effectLst/>
                        </a:rPr>
                        <a:t> </a:t>
                      </a:r>
                      <a:r>
                        <a:rPr lang="en-US" sz="2000">
                          <a:effectLst/>
                        </a:rPr>
                        <a:t>Server</a:t>
                      </a:r>
                      <a:endParaRPr lang="en-US" sz="32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2265798472"/>
                  </a:ext>
                </a:extLst>
              </a:tr>
              <a:tr h="359921">
                <a:tc>
                  <a:txBody>
                    <a:bodyPr/>
                    <a:lstStyle/>
                    <a:p>
                      <a:pPr marL="126365" marR="0">
                        <a:spcBef>
                          <a:spcPts val="230"/>
                        </a:spcBef>
                        <a:spcAft>
                          <a:spcPts val="0"/>
                        </a:spcAft>
                      </a:pPr>
                      <a:r>
                        <a:rPr lang="en-US" sz="2000" dirty="0">
                          <a:effectLst/>
                        </a:rPr>
                        <a:t>Mac</a:t>
                      </a:r>
                      <a:r>
                        <a:rPr lang="en-US" sz="2000" spc="70" dirty="0">
                          <a:effectLst/>
                        </a:rPr>
                        <a:t> </a:t>
                      </a:r>
                      <a:r>
                        <a:rPr lang="en-US" sz="2000" dirty="0">
                          <a:effectLst/>
                        </a:rPr>
                        <a:t>OS</a:t>
                      </a:r>
                      <a:r>
                        <a:rPr lang="en-US" sz="2000" spc="65" dirty="0">
                          <a:effectLst/>
                        </a:rPr>
                        <a:t> </a:t>
                      </a:r>
                      <a:r>
                        <a:rPr lang="en-US" sz="2000" dirty="0">
                          <a:effectLst/>
                        </a:rPr>
                        <a:t>X,</a:t>
                      </a:r>
                      <a:r>
                        <a:rPr lang="en-US" sz="2000" spc="65" dirty="0">
                          <a:effectLst/>
                        </a:rPr>
                        <a:t> </a:t>
                      </a:r>
                      <a:r>
                        <a:rPr lang="en-US" sz="2000" dirty="0">
                          <a:effectLst/>
                        </a:rPr>
                        <a:t>iOS</a:t>
                      </a:r>
                      <a:endParaRPr lang="en-US" sz="3200" dirty="0">
                        <a:effectLst/>
                        <a:latin typeface="Times New Roman" panose="02020603050405020304" pitchFamily="18" charset="0"/>
                        <a:ea typeface="Times New Roman" panose="02020603050405020304" pitchFamily="18" charset="0"/>
                      </a:endParaRPr>
                    </a:p>
                  </a:txBody>
                  <a:tcPr marL="0" marR="0" marT="0" marB="0"/>
                </a:tc>
                <a:tc>
                  <a:txBody>
                    <a:bodyPr/>
                    <a:lstStyle/>
                    <a:p>
                      <a:pPr marL="127000" marR="0">
                        <a:spcBef>
                          <a:spcPts val="230"/>
                        </a:spcBef>
                        <a:spcAft>
                          <a:spcPts val="0"/>
                        </a:spcAft>
                      </a:pPr>
                      <a:r>
                        <a:rPr lang="en-US" sz="2000">
                          <a:effectLst/>
                        </a:rPr>
                        <a:t>Mac</a:t>
                      </a:r>
                      <a:r>
                        <a:rPr lang="en-US" sz="2000" spc="10">
                          <a:effectLst/>
                        </a:rPr>
                        <a:t> </a:t>
                      </a:r>
                      <a:r>
                        <a:rPr lang="en-US" sz="2000">
                          <a:effectLst/>
                        </a:rPr>
                        <a:t>OS</a:t>
                      </a:r>
                      <a:r>
                        <a:rPr lang="en-US" sz="2000" spc="15">
                          <a:effectLst/>
                        </a:rPr>
                        <a:t> </a:t>
                      </a:r>
                      <a:r>
                        <a:rPr lang="en-US" sz="2000">
                          <a:effectLst/>
                        </a:rPr>
                        <a:t>X</a:t>
                      </a:r>
                      <a:r>
                        <a:rPr lang="en-US" sz="2000" spc="10">
                          <a:effectLst/>
                        </a:rPr>
                        <a:t> </a:t>
                      </a:r>
                      <a:r>
                        <a:rPr lang="en-US" sz="2000">
                          <a:effectLst/>
                        </a:rPr>
                        <a:t>Server</a:t>
                      </a:r>
                      <a:endParaRPr lang="en-US" sz="3200">
                        <a:effectLst/>
                        <a:latin typeface="Times New Roman" panose="02020603050405020304" pitchFamily="18" charset="0"/>
                        <a:ea typeface="Times New Roman" panose="02020603050405020304" pitchFamily="18" charset="0"/>
                      </a:endParaRPr>
                    </a:p>
                  </a:txBody>
                  <a:tcPr marL="0" marR="0" marT="0" marB="0"/>
                </a:tc>
                <a:tc>
                  <a:txBody>
                    <a:bodyPr/>
                    <a:lstStyle/>
                    <a:p>
                      <a:pPr marL="0" marR="0">
                        <a:spcBef>
                          <a:spcPts val="0"/>
                        </a:spcBef>
                        <a:spcAft>
                          <a:spcPts val="0"/>
                        </a:spcAft>
                      </a:pPr>
                      <a:r>
                        <a:rPr lang="en-US" sz="2000">
                          <a:effectLst/>
                        </a:rPr>
                        <a:t> </a:t>
                      </a:r>
                      <a:endParaRPr lang="en-US" sz="32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981775653"/>
                  </a:ext>
                </a:extLst>
              </a:tr>
              <a:tr h="359921">
                <a:tc>
                  <a:txBody>
                    <a:bodyPr/>
                    <a:lstStyle/>
                    <a:p>
                      <a:pPr marL="126365" marR="0">
                        <a:spcBef>
                          <a:spcPts val="230"/>
                        </a:spcBef>
                        <a:spcAft>
                          <a:spcPts val="0"/>
                        </a:spcAft>
                      </a:pPr>
                      <a:r>
                        <a:rPr lang="en-US" sz="2000">
                          <a:effectLst/>
                        </a:rPr>
                        <a:t>Linux</a:t>
                      </a:r>
                      <a:endParaRPr lang="en-US" sz="3200">
                        <a:effectLst/>
                        <a:latin typeface="Times New Roman" panose="02020603050405020304" pitchFamily="18" charset="0"/>
                        <a:ea typeface="Times New Roman" panose="02020603050405020304" pitchFamily="18" charset="0"/>
                      </a:endParaRPr>
                    </a:p>
                  </a:txBody>
                  <a:tcPr marL="0" marR="0" marT="0" marB="0"/>
                </a:tc>
                <a:tc>
                  <a:txBody>
                    <a:bodyPr/>
                    <a:lstStyle/>
                    <a:p>
                      <a:pPr marL="127635" marR="0">
                        <a:spcBef>
                          <a:spcPts val="230"/>
                        </a:spcBef>
                        <a:spcAft>
                          <a:spcPts val="0"/>
                        </a:spcAft>
                      </a:pPr>
                      <a:r>
                        <a:rPr lang="en-US" sz="2000">
                          <a:effectLst/>
                        </a:rPr>
                        <a:t>Linux</a:t>
                      </a:r>
                      <a:endParaRPr lang="en-US" sz="3200">
                        <a:effectLst/>
                        <a:latin typeface="Times New Roman" panose="02020603050405020304" pitchFamily="18" charset="0"/>
                        <a:ea typeface="Times New Roman" panose="02020603050405020304" pitchFamily="18" charset="0"/>
                      </a:endParaRPr>
                    </a:p>
                  </a:txBody>
                  <a:tcPr marL="0" marR="0" marT="0" marB="0"/>
                </a:tc>
                <a:tc>
                  <a:txBody>
                    <a:bodyPr/>
                    <a:lstStyle/>
                    <a:p>
                      <a:pPr marL="127635" marR="0">
                        <a:spcBef>
                          <a:spcPts val="230"/>
                        </a:spcBef>
                        <a:spcAft>
                          <a:spcPts val="0"/>
                        </a:spcAft>
                      </a:pPr>
                      <a:r>
                        <a:rPr lang="en-US" sz="2000">
                          <a:effectLst/>
                        </a:rPr>
                        <a:t>Linux</a:t>
                      </a:r>
                      <a:endParaRPr lang="en-US" sz="32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3403323325"/>
                  </a:ext>
                </a:extLst>
              </a:tr>
              <a:tr h="0">
                <a:tc>
                  <a:txBody>
                    <a:bodyPr/>
                    <a:lstStyle/>
                    <a:p>
                      <a:pPr marL="126365" marR="130175">
                        <a:lnSpc>
                          <a:spcPct val="105000"/>
                        </a:lnSpc>
                        <a:spcBef>
                          <a:spcPts val="230"/>
                        </a:spcBef>
                        <a:spcAft>
                          <a:spcPts val="0"/>
                        </a:spcAft>
                      </a:pPr>
                      <a:r>
                        <a:rPr lang="en-US" sz="2000">
                          <a:effectLst/>
                        </a:rPr>
                        <a:t>Google Android,</a:t>
                      </a:r>
                      <a:r>
                        <a:rPr lang="en-US" sz="2000" spc="5">
                          <a:effectLst/>
                        </a:rPr>
                        <a:t> </a:t>
                      </a:r>
                      <a:r>
                        <a:rPr lang="en-US" sz="2000">
                          <a:effectLst/>
                        </a:rPr>
                        <a:t>Chrome</a:t>
                      </a:r>
                      <a:r>
                        <a:rPr lang="en-US" sz="2000" spc="-225">
                          <a:effectLst/>
                        </a:rPr>
                        <a:t> </a:t>
                      </a:r>
                      <a:r>
                        <a:rPr lang="en-US" sz="2000">
                          <a:effectLst/>
                        </a:rPr>
                        <a:t>OS</a:t>
                      </a:r>
                      <a:endParaRPr lang="en-US" sz="3200">
                        <a:effectLst/>
                        <a:latin typeface="Times New Roman" panose="02020603050405020304" pitchFamily="18" charset="0"/>
                        <a:ea typeface="Times New Roman" panose="02020603050405020304" pitchFamily="18" charset="0"/>
                      </a:endParaRPr>
                    </a:p>
                  </a:txBody>
                  <a:tcPr marL="0" marR="0" marT="0" marB="0"/>
                </a:tc>
                <a:tc>
                  <a:txBody>
                    <a:bodyPr/>
                    <a:lstStyle/>
                    <a:p>
                      <a:pPr marL="127000" marR="0">
                        <a:spcBef>
                          <a:spcPts val="230"/>
                        </a:spcBef>
                        <a:spcAft>
                          <a:spcPts val="0"/>
                        </a:spcAft>
                      </a:pPr>
                      <a:r>
                        <a:rPr lang="en-US" sz="2000">
                          <a:effectLst/>
                        </a:rPr>
                        <a:t>UNIX</a:t>
                      </a:r>
                      <a:endParaRPr lang="en-US" sz="3200">
                        <a:effectLst/>
                        <a:latin typeface="Times New Roman" panose="02020603050405020304" pitchFamily="18" charset="0"/>
                        <a:ea typeface="Times New Roman" panose="02020603050405020304" pitchFamily="18" charset="0"/>
                      </a:endParaRPr>
                    </a:p>
                  </a:txBody>
                  <a:tcPr marL="0" marR="0" marT="0" marB="0"/>
                </a:tc>
                <a:tc>
                  <a:txBody>
                    <a:bodyPr/>
                    <a:lstStyle/>
                    <a:p>
                      <a:pPr marL="127000" marR="0">
                        <a:spcBef>
                          <a:spcPts val="230"/>
                        </a:spcBef>
                        <a:spcAft>
                          <a:spcPts val="0"/>
                        </a:spcAft>
                      </a:pPr>
                      <a:r>
                        <a:rPr lang="en-US" sz="2000">
                          <a:effectLst/>
                        </a:rPr>
                        <a:t>UNIX</a:t>
                      </a:r>
                      <a:endParaRPr lang="en-US" sz="32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2273764937"/>
                  </a:ext>
                </a:extLst>
              </a:tr>
              <a:tr h="359921">
                <a:tc>
                  <a:txBody>
                    <a:bodyPr/>
                    <a:lstStyle/>
                    <a:p>
                      <a:pPr marL="126365" marR="0">
                        <a:spcBef>
                          <a:spcPts val="230"/>
                        </a:spcBef>
                        <a:spcAft>
                          <a:spcPts val="0"/>
                        </a:spcAft>
                      </a:pPr>
                      <a:r>
                        <a:rPr lang="en-US" sz="2000">
                          <a:effectLst/>
                        </a:rPr>
                        <a:t>HP</a:t>
                      </a:r>
                      <a:r>
                        <a:rPr lang="en-US" sz="2000" spc="90">
                          <a:effectLst/>
                        </a:rPr>
                        <a:t> </a:t>
                      </a:r>
                      <a:r>
                        <a:rPr lang="en-US" sz="2000">
                          <a:effectLst/>
                        </a:rPr>
                        <a:t>webOS</a:t>
                      </a:r>
                      <a:endParaRPr lang="en-US" sz="3200">
                        <a:effectLst/>
                        <a:latin typeface="Times New Roman" panose="02020603050405020304" pitchFamily="18" charset="0"/>
                        <a:ea typeface="Times New Roman" panose="02020603050405020304" pitchFamily="18" charset="0"/>
                      </a:endParaRPr>
                    </a:p>
                  </a:txBody>
                  <a:tcPr marL="0" marR="0" marT="0" marB="0"/>
                </a:tc>
                <a:tc>
                  <a:txBody>
                    <a:bodyPr/>
                    <a:lstStyle/>
                    <a:p>
                      <a:pPr marL="127000" marR="0">
                        <a:spcBef>
                          <a:spcPts val="230"/>
                        </a:spcBef>
                        <a:spcAft>
                          <a:spcPts val="0"/>
                        </a:spcAft>
                      </a:pPr>
                      <a:r>
                        <a:rPr lang="en-US" sz="2000">
                          <a:effectLst/>
                        </a:rPr>
                        <a:t>IBM</a:t>
                      </a:r>
                      <a:r>
                        <a:rPr lang="en-US" sz="2000" spc="-10">
                          <a:effectLst/>
                        </a:rPr>
                        <a:t> </a:t>
                      </a:r>
                      <a:r>
                        <a:rPr lang="en-US" sz="2000">
                          <a:effectLst/>
                        </a:rPr>
                        <a:t>i</a:t>
                      </a:r>
                      <a:r>
                        <a:rPr lang="en-US" sz="2000" spc="-10">
                          <a:effectLst/>
                        </a:rPr>
                        <a:t> </a:t>
                      </a:r>
                      <a:r>
                        <a:rPr lang="en-US" sz="2000">
                          <a:effectLst/>
                        </a:rPr>
                        <a:t>and</a:t>
                      </a:r>
                      <a:r>
                        <a:rPr lang="en-US" sz="2000" spc="-10">
                          <a:effectLst/>
                        </a:rPr>
                        <a:t> </a:t>
                      </a:r>
                      <a:r>
                        <a:rPr lang="en-US" sz="2000">
                          <a:effectLst/>
                        </a:rPr>
                        <a:t>z/OS</a:t>
                      </a:r>
                      <a:endParaRPr lang="en-US" sz="3200">
                        <a:effectLst/>
                        <a:latin typeface="Times New Roman" panose="02020603050405020304" pitchFamily="18" charset="0"/>
                        <a:ea typeface="Times New Roman" panose="02020603050405020304" pitchFamily="18" charset="0"/>
                      </a:endParaRPr>
                    </a:p>
                  </a:txBody>
                  <a:tcPr marL="0" marR="0" marT="0" marB="0"/>
                </a:tc>
                <a:tc>
                  <a:txBody>
                    <a:bodyPr/>
                    <a:lstStyle/>
                    <a:p>
                      <a:pPr marL="127000" marR="0">
                        <a:spcBef>
                          <a:spcPts val="230"/>
                        </a:spcBef>
                        <a:spcAft>
                          <a:spcPts val="0"/>
                        </a:spcAft>
                      </a:pPr>
                      <a:r>
                        <a:rPr lang="en-US" sz="2000" dirty="0">
                          <a:effectLst/>
                        </a:rPr>
                        <a:t>IBM</a:t>
                      </a:r>
                      <a:r>
                        <a:rPr lang="en-US" sz="2000" spc="-10" dirty="0">
                          <a:effectLst/>
                        </a:rPr>
                        <a:t> </a:t>
                      </a:r>
                      <a:r>
                        <a:rPr lang="en-US" sz="2000" dirty="0" err="1">
                          <a:effectLst/>
                        </a:rPr>
                        <a:t>i</a:t>
                      </a:r>
                      <a:r>
                        <a:rPr lang="en-US" sz="2000" spc="-10" dirty="0">
                          <a:effectLst/>
                        </a:rPr>
                        <a:t> </a:t>
                      </a:r>
                      <a:r>
                        <a:rPr lang="en-US" sz="2000" dirty="0">
                          <a:effectLst/>
                        </a:rPr>
                        <a:t>and</a:t>
                      </a:r>
                      <a:r>
                        <a:rPr lang="en-US" sz="2000" spc="-10" dirty="0">
                          <a:effectLst/>
                        </a:rPr>
                        <a:t> </a:t>
                      </a:r>
                      <a:r>
                        <a:rPr lang="en-US" sz="2000" dirty="0">
                          <a:effectLst/>
                        </a:rPr>
                        <a:t>z/OS</a:t>
                      </a:r>
                      <a:endParaRPr lang="en-US" sz="3200" dirty="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2840544596"/>
                  </a:ext>
                </a:extLst>
              </a:tr>
            </a:tbl>
          </a:graphicData>
        </a:graphic>
      </p:graphicFrame>
    </p:spTree>
    <p:extLst>
      <p:ext uri="{BB962C8B-B14F-4D97-AF65-F5344CB8AC3E}">
        <p14:creationId xmlns:p14="http://schemas.microsoft.com/office/powerpoint/2010/main" val="34039776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Windows</a:t>
            </a:r>
          </a:p>
        </p:txBody>
      </p:sp>
      <p:sp>
        <p:nvSpPr>
          <p:cNvPr id="3" name="Content Placeholder 2"/>
          <p:cNvSpPr>
            <a:spLocks noGrp="1"/>
          </p:cNvSpPr>
          <p:nvPr>
            <p:ph idx="1"/>
          </p:nvPr>
        </p:nvSpPr>
        <p:spPr/>
        <p:txBody>
          <a:bodyPr/>
          <a:lstStyle/>
          <a:p>
            <a:endParaRPr lang="en-US"/>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pic>
        <p:nvPicPr>
          <p:cNvPr id="7" name="Microsoft Windows - Entire History in 3 Minutes">
            <a:hlinkClick r:id="" action="ppaction://media"/>
          </p:cNvPr>
          <p:cNvPicPr>
            <a:picLocks noChangeAspect="1"/>
          </p:cNvPicPr>
          <p:nvPr>
            <a:videoFile r:link="rId1"/>
            <p:extLst>
              <p:ext uri="{DAA4B4D4-6D71-4841-9C94-3DE7FCFB9230}">
                <p14:media xmlns:p14="http://schemas.microsoft.com/office/powerpoint/2010/main" r:embed="rId2">
                  <p14:trim st="3366" end="4344"/>
                </p14:media>
              </p:ext>
            </p:extLst>
          </p:nvPr>
        </p:nvPicPr>
        <p:blipFill>
          <a:blip r:embed="rId4"/>
          <a:stretch>
            <a:fillRect/>
          </a:stretch>
        </p:blipFill>
        <p:spPr>
          <a:xfrm>
            <a:off x="1899102" y="1679268"/>
            <a:ext cx="8314815" cy="4677083"/>
          </a:xfrm>
          <a:prstGeom prst="rect">
            <a:avLst/>
          </a:prstGeom>
        </p:spPr>
      </p:pic>
      <p:pic>
        <p:nvPicPr>
          <p:cNvPr id="8" name="Picture 7">
            <a:extLst>
              <a:ext uri="{FF2B5EF4-FFF2-40B4-BE49-F238E27FC236}">
                <a16:creationId xmlns:a16="http://schemas.microsoft.com/office/drawing/2014/main" id="{55CD1180-4C62-EDA2-42A3-AF92F9FA68DE}"/>
              </a:ext>
            </a:extLst>
          </p:cNvPr>
          <p:cNvPicPr>
            <a:picLocks noChangeAspect="1"/>
          </p:cNvPicPr>
          <p:nvPr/>
        </p:nvPicPr>
        <p:blipFill>
          <a:blip r:embed="rId5" cstate="screen">
            <a:duotone>
              <a:prstClr val="black"/>
              <a:schemeClr val="accent5">
                <a:tint val="45000"/>
                <a:satMod val="400000"/>
              </a:schemeClr>
            </a:duotone>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a:ext>
            </a:extLst>
          </a:blip>
          <a:srcRect/>
          <a:stretch/>
        </p:blipFill>
        <p:spPr>
          <a:xfrm>
            <a:off x="2145708" y="5461544"/>
            <a:ext cx="1356107" cy="6400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71234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589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100000" mute="1">
                <p:cTn id="12" fill="hold" display="0">
                  <p:stCondLst>
                    <p:cond delay="indefinite"/>
                  </p:stCondLst>
                </p:cTn>
                <p:tgtEl>
                  <p:spTgt spid="7"/>
                </p:tgtEl>
              </p:cMediaNode>
            </p:vide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pic>
        <p:nvPicPr>
          <p:cNvPr id="7" name="Windows Evolution">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376312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501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25758">
                <p:cTn id="12" fill="hold" display="0">
                  <p:stCondLst>
                    <p:cond delay="indefinite"/>
                  </p:stCondLst>
                </p:cTn>
                <p:tgtEl>
                  <p:spTgt spid="7"/>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Apple Computer Operating Systems </a:t>
            </a:r>
          </a:p>
        </p:txBody>
      </p:sp>
      <p:sp>
        <p:nvSpPr>
          <p:cNvPr id="3" name="Content Placeholder 2"/>
          <p:cNvSpPr>
            <a:spLocks noGrp="1"/>
          </p:cNvSpPr>
          <p:nvPr>
            <p:ph idx="1"/>
          </p:nvPr>
        </p:nvSpPr>
        <p:spPr/>
        <p:txBody>
          <a:bodyPr/>
          <a:lstStyle/>
          <a:p>
            <a:r>
              <a:rPr lang="en-US" dirty="0"/>
              <a:t>In July 2001, Mac OS X was released as an entirely new operating system for the Mac. </a:t>
            </a:r>
          </a:p>
          <a:p>
            <a:r>
              <a:rPr lang="en-US" dirty="0"/>
              <a:t>Based on the UNIX operating system, Mac OS X included a new user interface with luminous and semitransparent elements, such as buttons, scroll bars, and windows along with fluid animation to enhance the user’s experience.</a:t>
            </a:r>
          </a:p>
          <a:p>
            <a:r>
              <a:rPr lang="en-US" altLang="en-US" dirty="0"/>
              <a:t>Most recent version: </a:t>
            </a:r>
            <a:r>
              <a:rPr lang="en-US" dirty="0" err="1"/>
              <a:t>macOS</a:t>
            </a:r>
            <a:r>
              <a:rPr lang="en-US" dirty="0"/>
              <a:t> 13 Ventura</a:t>
            </a:r>
          </a:p>
          <a:p>
            <a:endParaRPr lang="en-US" dirty="0"/>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21619131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pic>
        <p:nvPicPr>
          <p:cNvPr id="7" name="Mac OS Evolution">
            <a:hlinkClick r:id="" action="ppaction://media"/>
          </p:cNvPr>
          <p:cNvPicPr>
            <a:picLocks noChangeAspect="1"/>
          </p:cNvPicPr>
          <p:nvPr>
            <a:videoFile r:link="rId1"/>
            <p:extLst>
              <p:ext uri="{DAA4B4D4-6D71-4841-9C94-3DE7FCFB9230}">
                <p14:media xmlns:p14="http://schemas.microsoft.com/office/powerpoint/2010/main" r:embed="rId2">
                  <p14:trim end="18241"/>
                </p14:media>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233699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176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15152">
                <p:cTn id="12" fill="hold" display="0">
                  <p:stCondLst>
                    <p:cond delay="indefinite"/>
                  </p:stCondLst>
                </p:cTn>
                <p:tgtEl>
                  <p:spTgt spid="7"/>
                </p:tgtEl>
              </p:cMediaNode>
            </p:vide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Linux</a:t>
            </a:r>
          </a:p>
        </p:txBody>
      </p:sp>
      <p:sp>
        <p:nvSpPr>
          <p:cNvPr id="3" name="Content Placeholder 2"/>
          <p:cNvSpPr>
            <a:spLocks noGrp="1"/>
          </p:cNvSpPr>
          <p:nvPr>
            <p:ph idx="1"/>
          </p:nvPr>
        </p:nvSpPr>
        <p:spPr/>
        <p:txBody>
          <a:bodyPr>
            <a:normAutofit fontScale="92500"/>
          </a:bodyPr>
          <a:lstStyle/>
          <a:p>
            <a:r>
              <a:rPr lang="en-US" dirty="0"/>
              <a:t>Linux is an OS developed in 1991, and its source code is freely available to everyone.</a:t>
            </a:r>
          </a:p>
          <a:p>
            <a:r>
              <a:rPr lang="en-US" dirty="0"/>
              <a:t>It is, therefore, called an open source operating system.</a:t>
            </a:r>
          </a:p>
          <a:p>
            <a:r>
              <a:rPr lang="en-US" dirty="0"/>
              <a:t>Individuals and organizations can use the open-source Linux code to create their own distribution (flavor) of Linux. </a:t>
            </a:r>
          </a:p>
          <a:p>
            <a:r>
              <a:rPr lang="en-US" dirty="0"/>
              <a:t>A distribution consists of the Linux kernel (the core of the operating system)—which controls the hardware, manages files, separates processes, and performs other basic functions—along with other software.</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4201652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pic>
        <p:nvPicPr>
          <p:cNvPr id="7" name="What is Linux Linux Beginner Tutorial">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60325"/>
            <a:ext cx="12192000" cy="6797675"/>
          </a:xfrm>
          <a:prstGeom prst="rect">
            <a:avLst/>
          </a:prstGeom>
        </p:spPr>
      </p:pic>
      <p:pic>
        <p:nvPicPr>
          <p:cNvPr id="8" name="Picture 7">
            <a:extLst>
              <a:ext uri="{FF2B5EF4-FFF2-40B4-BE49-F238E27FC236}">
                <a16:creationId xmlns:a16="http://schemas.microsoft.com/office/drawing/2014/main" id="{55CD1180-4C62-EDA2-42A3-AF92F9FA68DE}"/>
              </a:ext>
            </a:extLst>
          </p:cNvPr>
          <p:cNvPicPr>
            <a:picLocks noChangeAspect="1"/>
          </p:cNvPicPr>
          <p:nvPr/>
        </p:nvPicPr>
        <p:blipFill>
          <a:blip r:embed="rId5" cstate="screen">
            <a:duotone>
              <a:prstClr val="black"/>
              <a:schemeClr val="accent5">
                <a:tint val="45000"/>
                <a:satMod val="400000"/>
              </a:schemeClr>
            </a:duotone>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a:ext>
            </a:extLst>
          </a:blip>
          <a:srcRect/>
          <a:stretch/>
        </p:blipFill>
        <p:spPr>
          <a:xfrm>
            <a:off x="188685" y="172769"/>
            <a:ext cx="1743567" cy="8229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51284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2930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100000" mute="1">
                <p:cTn id="12" fill="hold" display="0">
                  <p:stCondLst>
                    <p:cond delay="indefinite"/>
                  </p:stCondLst>
                </p:cTn>
                <p:tgtEl>
                  <p:spTgt spid="7"/>
                </p:tgtEl>
              </p:cMediaNode>
            </p:vide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Google: Android and Chrome</a:t>
            </a:r>
          </a:p>
        </p:txBody>
      </p:sp>
      <p:sp>
        <p:nvSpPr>
          <p:cNvPr id="3" name="Content Placeholder 2"/>
          <p:cNvSpPr>
            <a:spLocks noGrp="1"/>
          </p:cNvSpPr>
          <p:nvPr>
            <p:ph idx="1"/>
          </p:nvPr>
        </p:nvSpPr>
        <p:spPr/>
        <p:txBody>
          <a:bodyPr>
            <a:normAutofit fontScale="92500" lnSpcReduction="10000"/>
          </a:bodyPr>
          <a:lstStyle/>
          <a:p>
            <a:r>
              <a:rPr lang="en-US" dirty="0"/>
              <a:t>Over the years, Google has extended its reach beyond its popular search engine (Google) to offer application software (Google Docs), email services (Gmail), a mobile operating system (Android), Web browser (Chrome), and, more recently, a PC operating system Chrome OS. </a:t>
            </a:r>
          </a:p>
          <a:p>
            <a:r>
              <a:rPr lang="en-US" dirty="0"/>
              <a:t>The various releases of the Android operating system have been given tasty names such as Gingerbread, Jelly Bean, and Ice Cream Sandwich. </a:t>
            </a:r>
          </a:p>
          <a:p>
            <a:r>
              <a:rPr lang="en-US" dirty="0"/>
              <a:t>Android has surpassed 1 billion users across all devices—with 80 percent of mobile phones worldwide operating on Android.</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31855434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pic>
        <p:nvPicPr>
          <p:cNvPr id="7" name="Android Phones History">
            <a:hlinkClick r:id="" action="ppaction://media"/>
          </p:cNvPr>
          <p:cNvPicPr>
            <a:picLocks noChangeAspect="1"/>
          </p:cNvPicPr>
          <p:nvPr>
            <a:videoFile r:link="rId1"/>
            <p:extLst>
              <p:ext uri="{DAA4B4D4-6D71-4841-9C94-3DE7FCFB9230}">
                <p14:media xmlns:p14="http://schemas.microsoft.com/office/powerpoint/2010/main" r:embed="rId2">
                  <p14:trim end="27663"/>
                </p14:media>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47535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631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13636">
                <p:cTn id="12" fill="hold" display="0">
                  <p:stCondLst>
                    <p:cond delay="indefinite"/>
                  </p:stCondLst>
                </p:cTn>
                <p:tgtEl>
                  <p:spTgt spid="7"/>
                </p:tgtEl>
              </p:cMediaNode>
            </p:vide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en-US" dirty="0"/>
              <a:t>Operating Systems for Mobile Phones</a:t>
            </a:r>
            <a:endParaRPr lang="en-US" dirty="0"/>
          </a:p>
        </p:txBody>
      </p:sp>
      <p:sp>
        <p:nvSpPr>
          <p:cNvPr id="3" name="Content Placeholder 2"/>
          <p:cNvSpPr>
            <a:spLocks noGrp="1"/>
          </p:cNvSpPr>
          <p:nvPr>
            <p:ph idx="1"/>
          </p:nvPr>
        </p:nvSpPr>
        <p:spPr/>
        <p:txBody>
          <a:bodyPr/>
          <a:lstStyle/>
          <a:p>
            <a:pPr>
              <a:spcBef>
                <a:spcPct val="10000"/>
              </a:spcBef>
              <a:spcAft>
                <a:spcPct val="10000"/>
              </a:spcAft>
            </a:pPr>
            <a:r>
              <a:rPr lang="en-US" altLang="en-US" dirty="0"/>
              <a:t>iPhone OS: Designed for Apple Mobile phones and mobile devices.</a:t>
            </a:r>
          </a:p>
          <a:p>
            <a:pPr>
              <a:spcBef>
                <a:spcPct val="10000"/>
              </a:spcBef>
              <a:spcAft>
                <a:spcPct val="10000"/>
              </a:spcAft>
            </a:pPr>
            <a:r>
              <a:rPr lang="en-US" altLang="en-US" dirty="0"/>
              <a:t>BlackBerry Operating System: Designed for BlackBerry devices.</a:t>
            </a:r>
          </a:p>
          <a:p>
            <a:pPr>
              <a:spcBef>
                <a:spcPct val="10000"/>
              </a:spcBef>
              <a:spcAft>
                <a:spcPct val="10000"/>
              </a:spcAft>
            </a:pPr>
            <a:r>
              <a:rPr lang="en-US" altLang="en-US" dirty="0"/>
              <a:t>Symbian OS: Designed for use with smart phones.</a:t>
            </a:r>
          </a:p>
          <a:p>
            <a:endParaRPr lang="en-US" dirty="0"/>
          </a:p>
          <a:p>
            <a:endParaRPr lang="en-US" dirty="0"/>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28322033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iOS Evolution">
            <a:hlinkClick r:id="" action="ppaction://media"/>
          </p:cNvPr>
          <p:cNvPicPr>
            <a:picLocks noGrp="1" noChangeAspect="1"/>
          </p:cNvPicPr>
          <p:nvPr>
            <p:ph idx="1"/>
            <a:videoFile r:link="rId1"/>
            <p:extLst>
              <p:ext uri="{DAA4B4D4-6D71-4841-9C94-3DE7FCFB9230}">
                <p14:media xmlns:p14="http://schemas.microsoft.com/office/powerpoint/2010/main" r:embed="rId2">
                  <p14:trim end="3525"/>
                </p14:media>
              </p:ext>
            </p:extLst>
          </p:nvPr>
        </p:nvPicPr>
        <p:blipFill>
          <a:blip r:embed="rId4"/>
          <a:stretch>
            <a:fillRect/>
          </a:stretch>
        </p:blipFill>
        <p:spPr>
          <a:xfrm>
            <a:off x="0" y="0"/>
            <a:ext cx="12192000" cy="6858000"/>
          </a:xfrm>
        </p:spPr>
      </p:pic>
    </p:spTree>
    <p:extLst>
      <p:ext uri="{BB962C8B-B14F-4D97-AF65-F5344CB8AC3E}">
        <p14:creationId xmlns:p14="http://schemas.microsoft.com/office/powerpoint/2010/main" val="450855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35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3636">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i="1" dirty="0"/>
              <a:t>Workgroup Operating Systems</a:t>
            </a:r>
            <a:endParaRPr lang="en-US" dirty="0"/>
          </a:p>
        </p:txBody>
      </p:sp>
      <p:sp>
        <p:nvSpPr>
          <p:cNvPr id="3" name="Content Placeholder 2"/>
          <p:cNvSpPr>
            <a:spLocks noGrp="1"/>
          </p:cNvSpPr>
          <p:nvPr>
            <p:ph idx="1"/>
          </p:nvPr>
        </p:nvSpPr>
        <p:spPr/>
        <p:txBody>
          <a:bodyPr>
            <a:normAutofit fontScale="77500" lnSpcReduction="20000"/>
          </a:bodyPr>
          <a:lstStyle/>
          <a:p>
            <a:r>
              <a:rPr lang="en-US" dirty="0"/>
              <a:t>Microsoft designed </a:t>
            </a:r>
            <a:r>
              <a:rPr lang="en-US" dirty="0">
                <a:solidFill>
                  <a:srgbClr val="FF0000"/>
                </a:solidFill>
              </a:rPr>
              <a:t>Windows Server </a:t>
            </a:r>
            <a:r>
              <a:rPr lang="en-US" dirty="0"/>
              <a:t>to perform a host of tasks that are vital for Web sites and corporate Web applications. </a:t>
            </a:r>
          </a:p>
          <a:p>
            <a:r>
              <a:rPr lang="en-US" dirty="0">
                <a:solidFill>
                  <a:srgbClr val="FF0000"/>
                </a:solidFill>
              </a:rPr>
              <a:t>UNIX</a:t>
            </a:r>
            <a:r>
              <a:rPr lang="en-US" dirty="0"/>
              <a:t> is a powerful OS originally developed by AT&amp;T for minicomputers, which were larger than PCs and smaller than mainframes.</a:t>
            </a:r>
          </a:p>
          <a:p>
            <a:r>
              <a:rPr lang="en-US" dirty="0">
                <a:solidFill>
                  <a:srgbClr val="FF0000"/>
                </a:solidFill>
              </a:rPr>
              <a:t>Red Hat Linux </a:t>
            </a:r>
            <a:r>
              <a:rPr lang="en-US" dirty="0"/>
              <a:t>an operating system that is very efficient at serving Web pages and can manage a cluster of several servers.</a:t>
            </a:r>
          </a:p>
          <a:p>
            <a:r>
              <a:rPr lang="en-US" dirty="0">
                <a:solidFill>
                  <a:srgbClr val="FF0000"/>
                </a:solidFill>
              </a:rPr>
              <a:t>Mac OS X Server </a:t>
            </a:r>
            <a:r>
              <a:rPr lang="en-US" dirty="0"/>
              <a:t>is the first modern server OS from Apple Computer designed to collaborate, develop software, host Web sites and wikis, configure Mac and iOS devices, and remotely access a network. Smartphone users running iOS can open, edit, and save documents on OS X Server.</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23077521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Utility Programs</a:t>
            </a:r>
            <a:endParaRPr lang="en-US" dirty="0"/>
          </a:p>
        </p:txBody>
      </p:sp>
      <p:sp>
        <p:nvSpPr>
          <p:cNvPr id="3" name="Content Placeholder 2"/>
          <p:cNvSpPr>
            <a:spLocks noGrp="1"/>
          </p:cNvSpPr>
          <p:nvPr>
            <p:ph idx="1"/>
          </p:nvPr>
        </p:nvSpPr>
        <p:spPr/>
        <p:txBody>
          <a:bodyPr>
            <a:normAutofit fontScale="70000" lnSpcReduction="20000"/>
          </a:bodyPr>
          <a:lstStyle/>
          <a:p>
            <a:r>
              <a:rPr lang="en-US" b="1" i="1" dirty="0">
                <a:solidFill>
                  <a:schemeClr val="accent1"/>
                </a:solidFill>
              </a:rPr>
              <a:t>Utility programs </a:t>
            </a:r>
            <a:r>
              <a:rPr lang="en-US" dirty="0"/>
              <a:t>perform a variety of tasks typically related to system maintenance or problem correction.</a:t>
            </a:r>
          </a:p>
          <a:p>
            <a:r>
              <a:rPr lang="en-US" b="1" i="1" dirty="0">
                <a:solidFill>
                  <a:schemeClr val="accent1"/>
                </a:solidFill>
              </a:rPr>
              <a:t>Hardware Utilities</a:t>
            </a:r>
            <a:r>
              <a:rPr lang="en-US" i="1" dirty="0"/>
              <a:t>: </a:t>
            </a:r>
            <a:r>
              <a:rPr lang="en-US" dirty="0"/>
              <a:t>can be used to check the status of all parts of the PC, including hard disks, memory, modems, speakers, and printers.</a:t>
            </a:r>
          </a:p>
          <a:p>
            <a:r>
              <a:rPr lang="en-US" b="1" i="1" dirty="0">
                <a:solidFill>
                  <a:schemeClr val="accent1"/>
                </a:solidFill>
              </a:rPr>
              <a:t>Security Utilities</a:t>
            </a:r>
            <a:r>
              <a:rPr lang="en-US" dirty="0"/>
              <a:t>: Antivirus and anti-malware utilities can be used to constantly monitor and protect a computer. If a virus or other malware is found, it can often be removed.</a:t>
            </a:r>
          </a:p>
          <a:p>
            <a:r>
              <a:rPr lang="en-US" b="1" i="1" dirty="0">
                <a:solidFill>
                  <a:schemeClr val="accent1"/>
                </a:solidFill>
              </a:rPr>
              <a:t>File-Compression Utilities</a:t>
            </a:r>
            <a:r>
              <a:rPr lang="en-US" i="1" dirty="0"/>
              <a:t>: </a:t>
            </a:r>
            <a:r>
              <a:rPr lang="en-US" dirty="0"/>
              <a:t>can reduce the amount of disk space required to store a file or reduce the time it takes to transfer a file over the Internet</a:t>
            </a:r>
          </a:p>
          <a:p>
            <a:r>
              <a:rPr lang="en-US" b="1" i="1" dirty="0">
                <a:solidFill>
                  <a:schemeClr val="accent1"/>
                </a:solidFill>
              </a:rPr>
              <a:t>Network and Internet Utilities: </a:t>
            </a:r>
            <a:r>
              <a:rPr lang="en-US" dirty="0"/>
              <a:t>monitor hardware and network performance and trigger an alert when a server is crashing or a network problem occurs.</a:t>
            </a:r>
          </a:p>
          <a:p>
            <a:endParaRPr lang="en-US" dirty="0"/>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34141450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Software and Mobile Applications</a:t>
            </a: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Times New Roman"/>
                <a:ea typeface="+mn-ea"/>
                <a:cs typeface="Times New Roman"/>
              </a:rPr>
              <a:t>MGM331 Principles of Management Information Systems</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35" name="Straight Connector 34"/>
          <p:cNvSpPr/>
          <p:nvPr/>
        </p:nvSpPr>
        <p:spPr>
          <a:xfrm>
            <a:off x="300941" y="1483832"/>
            <a:ext cx="1152838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6" name="Freeform 35"/>
          <p:cNvSpPr/>
          <p:nvPr/>
        </p:nvSpPr>
        <p:spPr>
          <a:xfrm>
            <a:off x="300941" y="1483832"/>
            <a:ext cx="2170578" cy="4652226"/>
          </a:xfrm>
          <a:custGeom>
            <a:avLst/>
            <a:gdLst>
              <a:gd name="connsiteX0" fmla="*/ 0 w 2170578"/>
              <a:gd name="connsiteY0" fmla="*/ 0 h 4652226"/>
              <a:gd name="connsiteX1" fmla="*/ 2170578 w 2170578"/>
              <a:gd name="connsiteY1" fmla="*/ 0 h 4652226"/>
              <a:gd name="connsiteX2" fmla="*/ 2170578 w 2170578"/>
              <a:gd name="connsiteY2" fmla="*/ 4652226 h 4652226"/>
              <a:gd name="connsiteX3" fmla="*/ 0 w 2170578"/>
              <a:gd name="connsiteY3" fmla="*/ 4652226 h 4652226"/>
              <a:gd name="connsiteX4" fmla="*/ 0 w 2170578"/>
              <a:gd name="connsiteY4" fmla="*/ 0 h 46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0578" h="4652226">
                <a:moveTo>
                  <a:pt x="0" y="0"/>
                </a:moveTo>
                <a:lnTo>
                  <a:pt x="2170578" y="0"/>
                </a:lnTo>
                <a:lnTo>
                  <a:pt x="2170578" y="4652226"/>
                </a:lnTo>
                <a:lnTo>
                  <a:pt x="0" y="465222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endParaRPr lang="en-US" sz="2800" kern="1200" dirty="0"/>
          </a:p>
          <a:p>
            <a:pPr lvl="0" algn="l" defTabSz="1244600">
              <a:lnSpc>
                <a:spcPct val="90000"/>
              </a:lnSpc>
              <a:spcBef>
                <a:spcPct val="0"/>
              </a:spcBef>
              <a:spcAft>
                <a:spcPct val="35000"/>
              </a:spcAft>
            </a:pPr>
            <a:endParaRPr lang="en-US" sz="2800" dirty="0"/>
          </a:p>
          <a:p>
            <a:pPr lvl="0" algn="l" defTabSz="1244600">
              <a:lnSpc>
                <a:spcPct val="90000"/>
              </a:lnSpc>
              <a:spcBef>
                <a:spcPct val="0"/>
              </a:spcBef>
              <a:spcAft>
                <a:spcPct val="35000"/>
              </a:spcAft>
            </a:pPr>
            <a:r>
              <a:rPr lang="en-US" sz="2800" kern="1200" dirty="0"/>
              <a:t>Chapter 4:</a:t>
            </a:r>
          </a:p>
          <a:p>
            <a:pPr lvl="0" algn="l" defTabSz="1244600">
              <a:lnSpc>
                <a:spcPct val="90000"/>
              </a:lnSpc>
              <a:spcBef>
                <a:spcPct val="0"/>
              </a:spcBef>
              <a:spcAft>
                <a:spcPct val="35000"/>
              </a:spcAft>
            </a:pPr>
            <a:r>
              <a:rPr lang="en-US" sz="2800" b="1" kern="1200" dirty="0">
                <a:solidFill>
                  <a:schemeClr val="tx1"/>
                </a:solidFill>
                <a:latin typeface="Times New Roman" panose="02020603050405020304" pitchFamily="18" charset="0"/>
                <a:cs typeface="Times New Roman" panose="02020603050405020304" pitchFamily="18" charset="0"/>
              </a:rPr>
              <a:t>Software and Mobile Applications</a:t>
            </a:r>
            <a:endParaRPr lang="en-US" sz="2800" kern="1200" dirty="0"/>
          </a:p>
        </p:txBody>
      </p:sp>
      <p:sp>
        <p:nvSpPr>
          <p:cNvPr id="37" name="Freeform 36"/>
          <p:cNvSpPr/>
          <p:nvPr/>
        </p:nvSpPr>
        <p:spPr>
          <a:xfrm>
            <a:off x="2634313" y="1538521"/>
            <a:ext cx="2730588" cy="739166"/>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An Overview of Software</a:t>
            </a:r>
          </a:p>
        </p:txBody>
      </p:sp>
      <p:sp>
        <p:nvSpPr>
          <p:cNvPr id="38" name="Freeform 37"/>
          <p:cNvSpPr/>
          <p:nvPr/>
        </p:nvSpPr>
        <p:spPr>
          <a:xfrm>
            <a:off x="5527694" y="1538521"/>
            <a:ext cx="3400346" cy="492198"/>
          </a:xfrm>
          <a:custGeom>
            <a:avLst/>
            <a:gdLst>
              <a:gd name="connsiteX0" fmla="*/ 0 w 3400346"/>
              <a:gd name="connsiteY0" fmla="*/ 0 h 1093772"/>
              <a:gd name="connsiteX1" fmla="*/ 3400346 w 3400346"/>
              <a:gd name="connsiteY1" fmla="*/ 0 h 1093772"/>
              <a:gd name="connsiteX2" fmla="*/ 3400346 w 3400346"/>
              <a:gd name="connsiteY2" fmla="*/ 1093772 h 1093772"/>
              <a:gd name="connsiteX3" fmla="*/ 0 w 3400346"/>
              <a:gd name="connsiteY3" fmla="*/ 1093772 h 1093772"/>
              <a:gd name="connsiteX4" fmla="*/ 0 w 3400346"/>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1093772">
                <a:moveTo>
                  <a:pt x="0" y="0"/>
                </a:moveTo>
                <a:lnTo>
                  <a:pt x="3400346" y="0"/>
                </a:lnTo>
                <a:lnTo>
                  <a:pt x="3400346"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Software Sphere of Influence</a:t>
            </a:r>
          </a:p>
        </p:txBody>
      </p:sp>
      <p:sp>
        <p:nvSpPr>
          <p:cNvPr id="39" name="Straight Connector 38"/>
          <p:cNvSpPr/>
          <p:nvPr/>
        </p:nvSpPr>
        <p:spPr>
          <a:xfrm>
            <a:off x="2471519" y="2285051"/>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39"/>
          <p:cNvSpPr/>
          <p:nvPr/>
        </p:nvSpPr>
        <p:spPr>
          <a:xfrm>
            <a:off x="2634313" y="2423448"/>
            <a:ext cx="2730588" cy="1784696"/>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Systems Software</a:t>
            </a:r>
          </a:p>
        </p:txBody>
      </p:sp>
      <p:sp>
        <p:nvSpPr>
          <p:cNvPr id="41" name="Freeform 40"/>
          <p:cNvSpPr/>
          <p:nvPr/>
        </p:nvSpPr>
        <p:spPr>
          <a:xfrm>
            <a:off x="5527694" y="2305021"/>
            <a:ext cx="3400346" cy="429142"/>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Operating Systems</a:t>
            </a:r>
          </a:p>
        </p:txBody>
      </p:sp>
      <p:sp>
        <p:nvSpPr>
          <p:cNvPr id="42" name="Freeform 41"/>
          <p:cNvSpPr/>
          <p:nvPr/>
        </p:nvSpPr>
        <p:spPr>
          <a:xfrm>
            <a:off x="8037537" y="2328165"/>
            <a:ext cx="3931920" cy="304128"/>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i="0" kern="1200" dirty="0"/>
              <a:t>Functions Performed by the Operating System</a:t>
            </a:r>
          </a:p>
        </p:txBody>
      </p:sp>
      <p:sp>
        <p:nvSpPr>
          <p:cNvPr id="43" name="Freeform 42"/>
          <p:cNvSpPr/>
          <p:nvPr/>
        </p:nvSpPr>
        <p:spPr>
          <a:xfrm>
            <a:off x="8037537" y="2621896"/>
            <a:ext cx="2730588" cy="322369"/>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Windows</a:t>
            </a:r>
          </a:p>
        </p:txBody>
      </p:sp>
      <p:sp>
        <p:nvSpPr>
          <p:cNvPr id="44" name="Freeform 43"/>
          <p:cNvSpPr/>
          <p:nvPr/>
        </p:nvSpPr>
        <p:spPr>
          <a:xfrm>
            <a:off x="8060687" y="3182662"/>
            <a:ext cx="2730588" cy="343381"/>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Mac OS </a:t>
            </a:r>
          </a:p>
        </p:txBody>
      </p:sp>
      <p:sp>
        <p:nvSpPr>
          <p:cNvPr id="45" name="Freeform 44"/>
          <p:cNvSpPr/>
          <p:nvPr/>
        </p:nvSpPr>
        <p:spPr>
          <a:xfrm>
            <a:off x="8060687" y="2902783"/>
            <a:ext cx="2730588" cy="288613"/>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Linux</a:t>
            </a:r>
          </a:p>
        </p:txBody>
      </p:sp>
      <p:sp>
        <p:nvSpPr>
          <p:cNvPr id="46" name="Freeform 45"/>
          <p:cNvSpPr/>
          <p:nvPr/>
        </p:nvSpPr>
        <p:spPr>
          <a:xfrm>
            <a:off x="8060687" y="3472688"/>
            <a:ext cx="2730588" cy="286263"/>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Android</a:t>
            </a:r>
          </a:p>
        </p:txBody>
      </p:sp>
      <p:sp>
        <p:nvSpPr>
          <p:cNvPr id="47" name="Straight Connector 46"/>
          <p:cNvSpPr/>
          <p:nvPr/>
        </p:nvSpPr>
        <p:spPr>
          <a:xfrm>
            <a:off x="5364901" y="3812606"/>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8" name="Freeform 47"/>
          <p:cNvSpPr/>
          <p:nvPr/>
        </p:nvSpPr>
        <p:spPr>
          <a:xfrm>
            <a:off x="5527694" y="3847337"/>
            <a:ext cx="3400346" cy="360807"/>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altLang="en-US" sz="2000" kern="1200" dirty="0"/>
              <a:t>Utility Programs</a:t>
            </a:r>
            <a:endParaRPr lang="en-US" sz="2000" kern="1200" dirty="0"/>
          </a:p>
        </p:txBody>
      </p:sp>
      <p:sp>
        <p:nvSpPr>
          <p:cNvPr id="49" name="Straight Connector 48"/>
          <p:cNvSpPr/>
          <p:nvPr/>
        </p:nvSpPr>
        <p:spPr>
          <a:xfrm>
            <a:off x="2471519" y="4266895"/>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0" name="Freeform 49"/>
          <p:cNvSpPr/>
          <p:nvPr/>
        </p:nvSpPr>
        <p:spPr>
          <a:xfrm>
            <a:off x="2634313" y="4367881"/>
            <a:ext cx="2730588" cy="1093772"/>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Application Software</a:t>
            </a:r>
          </a:p>
        </p:txBody>
      </p:sp>
      <p:sp>
        <p:nvSpPr>
          <p:cNvPr id="51" name="Freeform 50"/>
          <p:cNvSpPr/>
          <p:nvPr/>
        </p:nvSpPr>
        <p:spPr>
          <a:xfrm>
            <a:off x="5527694" y="4260569"/>
            <a:ext cx="374965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Overview of Application Software</a:t>
            </a:r>
          </a:p>
        </p:txBody>
      </p:sp>
      <p:sp>
        <p:nvSpPr>
          <p:cNvPr id="52" name="Straight Connector 51"/>
          <p:cNvSpPr/>
          <p:nvPr/>
        </p:nvSpPr>
        <p:spPr>
          <a:xfrm>
            <a:off x="5364901" y="4668854"/>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3" name="Freeform 52"/>
          <p:cNvSpPr/>
          <p:nvPr/>
        </p:nvSpPr>
        <p:spPr>
          <a:xfrm>
            <a:off x="5527694" y="4702454"/>
            <a:ext cx="340034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Personal Application Software</a:t>
            </a:r>
          </a:p>
        </p:txBody>
      </p:sp>
      <p:sp>
        <p:nvSpPr>
          <p:cNvPr id="54" name="Straight Connector 53"/>
          <p:cNvSpPr/>
          <p:nvPr/>
        </p:nvSpPr>
        <p:spPr>
          <a:xfrm>
            <a:off x="5364901" y="5126089"/>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5" name="Freeform 54"/>
          <p:cNvSpPr/>
          <p:nvPr/>
        </p:nvSpPr>
        <p:spPr>
          <a:xfrm>
            <a:off x="5527694" y="5136539"/>
            <a:ext cx="340034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Programming Languages</a:t>
            </a:r>
          </a:p>
        </p:txBody>
      </p:sp>
      <p:sp>
        <p:nvSpPr>
          <p:cNvPr id="56" name="Straight Connector 55"/>
          <p:cNvSpPr/>
          <p:nvPr/>
        </p:nvSpPr>
        <p:spPr>
          <a:xfrm>
            <a:off x="2471519" y="5545167"/>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7" name="Freeform 56"/>
          <p:cNvSpPr/>
          <p:nvPr/>
        </p:nvSpPr>
        <p:spPr>
          <a:xfrm>
            <a:off x="2634313" y="5474493"/>
            <a:ext cx="3268776" cy="775842"/>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Software Issues and Trends </a:t>
            </a:r>
          </a:p>
        </p:txBody>
      </p:sp>
      <p:sp>
        <p:nvSpPr>
          <p:cNvPr id="58" name="Freeform 57"/>
          <p:cNvSpPr/>
          <p:nvPr/>
        </p:nvSpPr>
        <p:spPr>
          <a:xfrm>
            <a:off x="5527694" y="5555406"/>
            <a:ext cx="3400346" cy="353728"/>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Software Bugs</a:t>
            </a:r>
          </a:p>
        </p:txBody>
      </p:sp>
      <p:sp>
        <p:nvSpPr>
          <p:cNvPr id="59" name="Straight Connector 58"/>
          <p:cNvSpPr/>
          <p:nvPr/>
        </p:nvSpPr>
        <p:spPr>
          <a:xfrm>
            <a:off x="5364901" y="5930842"/>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0" name="Freeform 59"/>
          <p:cNvSpPr/>
          <p:nvPr/>
        </p:nvSpPr>
        <p:spPr>
          <a:xfrm>
            <a:off x="5527694" y="5866461"/>
            <a:ext cx="3400346" cy="378357"/>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Copyrights and Licenses</a:t>
            </a:r>
          </a:p>
          <a:p>
            <a:pPr lvl="0" algn="l" defTabSz="889000">
              <a:lnSpc>
                <a:spcPct val="90000"/>
              </a:lnSpc>
              <a:spcBef>
                <a:spcPct val="0"/>
              </a:spcBef>
              <a:spcAft>
                <a:spcPct val="35000"/>
              </a:spcAft>
            </a:pPr>
            <a:endParaRPr lang="en-US" sz="2000" kern="1200" dirty="0"/>
          </a:p>
        </p:txBody>
      </p:sp>
      <p:sp>
        <p:nvSpPr>
          <p:cNvPr id="61" name="Straight Connector 60"/>
          <p:cNvSpPr/>
          <p:nvPr/>
        </p:nvSpPr>
        <p:spPr>
          <a:xfrm>
            <a:off x="2471519" y="6274454"/>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869018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50"/>
                                        </p:tgtEl>
                                        <p:attrNameLst>
                                          <p:attrName>fillcolor</p:attrName>
                                        </p:attrNameLst>
                                      </p:cBhvr>
                                      <p:to>
                                        <a:srgbClr val="FFFF00"/>
                                      </p:to>
                                    </p:animClr>
                                    <p:set>
                                      <p:cBhvr>
                                        <p:cTn id="7" dur="2000" fill="hold"/>
                                        <p:tgtEl>
                                          <p:spTgt spid="50"/>
                                        </p:tgtEl>
                                        <p:attrNameLst>
                                          <p:attrName>fill.type</p:attrName>
                                        </p:attrNameLst>
                                      </p:cBhvr>
                                      <p:to>
                                        <p:strVal val="solid"/>
                                      </p:to>
                                    </p:set>
                                    <p:set>
                                      <p:cBhvr>
                                        <p:cTn id="8" dur="2000" fill="hold"/>
                                        <p:tgtEl>
                                          <p:spTgt spid="50"/>
                                        </p:tgtEl>
                                        <p:attrNameLst>
                                          <p:attrName>fill.on</p:attrName>
                                        </p:attrNameLst>
                                      </p:cBhvr>
                                      <p:to>
                                        <p:strVal val="true"/>
                                      </p:to>
                                    </p:set>
                                  </p:childTnLst>
                                </p:cTn>
                              </p:par>
                              <p:par>
                                <p:cTn id="9" presetID="1" presetClass="emph" presetSubtype="2" fill="hold" nodeType="withEffect">
                                  <p:stCondLst>
                                    <p:cond delay="0"/>
                                  </p:stCondLst>
                                  <p:childTnLst>
                                    <p:animClr clrSpc="rgb" dir="cw">
                                      <p:cBhvr>
                                        <p:cTn id="10" dur="2000" fill="hold"/>
                                        <p:tgtEl>
                                          <p:spTgt spid="51"/>
                                        </p:tgtEl>
                                        <p:attrNameLst>
                                          <p:attrName>fillcolor</p:attrName>
                                        </p:attrNameLst>
                                      </p:cBhvr>
                                      <p:to>
                                        <a:srgbClr val="FFFF00"/>
                                      </p:to>
                                    </p:animClr>
                                    <p:set>
                                      <p:cBhvr>
                                        <p:cTn id="11" dur="2000" fill="hold"/>
                                        <p:tgtEl>
                                          <p:spTgt spid="51"/>
                                        </p:tgtEl>
                                        <p:attrNameLst>
                                          <p:attrName>fill.type</p:attrName>
                                        </p:attrNameLst>
                                      </p:cBhvr>
                                      <p:to>
                                        <p:strVal val="solid"/>
                                      </p:to>
                                    </p:set>
                                    <p:set>
                                      <p:cBhvr>
                                        <p:cTn id="12" dur="2000" fill="hold"/>
                                        <p:tgtEl>
                                          <p:spTgt spid="51"/>
                                        </p:tgtEl>
                                        <p:attrNameLst>
                                          <p:attrName>fill.on</p:attrName>
                                        </p:attrNameLst>
                                      </p:cBhvr>
                                      <p:to>
                                        <p:strVal val="true"/>
                                      </p:to>
                                    </p:set>
                                  </p:childTnLst>
                                </p:cTn>
                              </p:par>
                              <p:par>
                                <p:cTn id="13" presetID="1" presetClass="emph" presetSubtype="2" fill="hold" nodeType="withEffect">
                                  <p:stCondLst>
                                    <p:cond delay="0"/>
                                  </p:stCondLst>
                                  <p:childTnLst>
                                    <p:animClr clrSpc="rgb" dir="cw">
                                      <p:cBhvr>
                                        <p:cTn id="14" dur="2000" fill="hold"/>
                                        <p:tgtEl>
                                          <p:spTgt spid="53"/>
                                        </p:tgtEl>
                                        <p:attrNameLst>
                                          <p:attrName>fillcolor</p:attrName>
                                        </p:attrNameLst>
                                      </p:cBhvr>
                                      <p:to>
                                        <a:srgbClr val="FFFF00"/>
                                      </p:to>
                                    </p:animClr>
                                    <p:set>
                                      <p:cBhvr>
                                        <p:cTn id="15" dur="2000" fill="hold"/>
                                        <p:tgtEl>
                                          <p:spTgt spid="53"/>
                                        </p:tgtEl>
                                        <p:attrNameLst>
                                          <p:attrName>fill.type</p:attrName>
                                        </p:attrNameLst>
                                      </p:cBhvr>
                                      <p:to>
                                        <p:strVal val="solid"/>
                                      </p:to>
                                    </p:set>
                                    <p:set>
                                      <p:cBhvr>
                                        <p:cTn id="16" dur="2000" fill="hold"/>
                                        <p:tgtEl>
                                          <p:spTgt spid="53"/>
                                        </p:tgtEl>
                                        <p:attrNameLst>
                                          <p:attrName>fill.on</p:attrName>
                                        </p:attrNameLst>
                                      </p:cBhvr>
                                      <p:to>
                                        <p:strVal val="true"/>
                                      </p:to>
                                    </p:set>
                                  </p:childTnLst>
                                </p:cTn>
                              </p:par>
                              <p:par>
                                <p:cTn id="17" presetID="1" presetClass="emph" presetSubtype="2" fill="hold" nodeType="withEffect">
                                  <p:stCondLst>
                                    <p:cond delay="0"/>
                                  </p:stCondLst>
                                  <p:childTnLst>
                                    <p:animClr clrSpc="rgb" dir="cw">
                                      <p:cBhvr>
                                        <p:cTn id="18" dur="2000" fill="hold"/>
                                        <p:tgtEl>
                                          <p:spTgt spid="55"/>
                                        </p:tgtEl>
                                        <p:attrNameLst>
                                          <p:attrName>fillcolor</p:attrName>
                                        </p:attrNameLst>
                                      </p:cBhvr>
                                      <p:to>
                                        <a:srgbClr val="FFFF00"/>
                                      </p:to>
                                    </p:animClr>
                                    <p:set>
                                      <p:cBhvr>
                                        <p:cTn id="19" dur="2000" fill="hold"/>
                                        <p:tgtEl>
                                          <p:spTgt spid="55"/>
                                        </p:tgtEl>
                                        <p:attrNameLst>
                                          <p:attrName>fill.type</p:attrName>
                                        </p:attrNameLst>
                                      </p:cBhvr>
                                      <p:to>
                                        <p:strVal val="solid"/>
                                      </p:to>
                                    </p:set>
                                    <p:set>
                                      <p:cBhvr>
                                        <p:cTn id="20" dur="2000" fill="hold"/>
                                        <p:tgtEl>
                                          <p:spTgt spid="5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Application Software</a:t>
            </a:r>
          </a:p>
        </p:txBody>
      </p:sp>
      <p:sp>
        <p:nvSpPr>
          <p:cNvPr id="3" name="Content Placeholder 2"/>
          <p:cNvSpPr>
            <a:spLocks noGrp="1"/>
          </p:cNvSpPr>
          <p:nvPr>
            <p:ph idx="1"/>
          </p:nvPr>
        </p:nvSpPr>
        <p:spPr>
          <a:xfrm>
            <a:off x="188685" y="1422213"/>
            <a:ext cx="11814627" cy="3253026"/>
          </a:xfrm>
        </p:spPr>
        <p:txBody>
          <a:bodyPr>
            <a:normAutofit fontScale="85000" lnSpcReduction="20000"/>
          </a:bodyPr>
          <a:lstStyle/>
          <a:p>
            <a:r>
              <a:rPr lang="en-US" dirty="0"/>
              <a:t>The primary function of application software is to apply the power of a computer system to enable people, workgroups, and entire enterprises to solve problems and perform specific tasks. </a:t>
            </a:r>
          </a:p>
          <a:p>
            <a:r>
              <a:rPr lang="en-US" dirty="0"/>
              <a:t>Millions of software applications have been created to perform a variety of functions on a wide range of operating systems and device types. </a:t>
            </a:r>
          </a:p>
          <a:p>
            <a:r>
              <a:rPr lang="en-US" dirty="0"/>
              <a:t>The following are some of the dozens of categories of applications:</a:t>
            </a:r>
          </a:p>
          <a:p>
            <a:endParaRPr lang="en-US" dirty="0"/>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graphicFrame>
        <p:nvGraphicFramePr>
          <p:cNvPr id="7" name="Table 6"/>
          <p:cNvGraphicFramePr>
            <a:graphicFrameLocks noGrp="1"/>
          </p:cNvGraphicFramePr>
          <p:nvPr>
            <p:extLst>
              <p:ext uri="{D42A27DB-BD31-4B8C-83A1-F6EECF244321}">
                <p14:modId xmlns:p14="http://schemas.microsoft.com/office/powerpoint/2010/main" val="2066169610"/>
              </p:ext>
            </p:extLst>
          </p:nvPr>
        </p:nvGraphicFramePr>
        <p:xfrm>
          <a:off x="1179871" y="4831902"/>
          <a:ext cx="10353368" cy="1472565"/>
        </p:xfrm>
        <a:graphic>
          <a:graphicData uri="http://schemas.openxmlformats.org/drawingml/2006/table">
            <a:tbl>
              <a:tblPr firstRow="1" firstCol="1" lastRow="1" lastCol="1" bandRow="1" bandCol="1">
                <a:tableStyleId>{5940675A-B579-460E-94D1-54222C63F5DA}</a:tableStyleId>
              </a:tblPr>
              <a:tblGrid>
                <a:gridCol w="3272146">
                  <a:extLst>
                    <a:ext uri="{9D8B030D-6E8A-4147-A177-3AD203B41FA5}">
                      <a16:colId xmlns:a16="http://schemas.microsoft.com/office/drawing/2014/main" val="2504734155"/>
                    </a:ext>
                  </a:extLst>
                </a:gridCol>
                <a:gridCol w="3093666">
                  <a:extLst>
                    <a:ext uri="{9D8B030D-6E8A-4147-A177-3AD203B41FA5}">
                      <a16:colId xmlns:a16="http://schemas.microsoft.com/office/drawing/2014/main" val="917842112"/>
                    </a:ext>
                  </a:extLst>
                </a:gridCol>
                <a:gridCol w="3987556">
                  <a:extLst>
                    <a:ext uri="{9D8B030D-6E8A-4147-A177-3AD203B41FA5}">
                      <a16:colId xmlns:a16="http://schemas.microsoft.com/office/drawing/2014/main" val="545566503"/>
                    </a:ext>
                  </a:extLst>
                </a:gridCol>
              </a:tblGrid>
              <a:tr h="253365">
                <a:tc>
                  <a:txBody>
                    <a:bodyPr/>
                    <a:lstStyle/>
                    <a:p>
                      <a:pPr marL="126365" marR="0">
                        <a:spcBef>
                          <a:spcPts val="755"/>
                        </a:spcBef>
                        <a:spcAft>
                          <a:spcPts val="0"/>
                        </a:spcAft>
                      </a:pPr>
                      <a:r>
                        <a:rPr lang="en-US" sz="1600">
                          <a:effectLst/>
                        </a:rPr>
                        <a:t>Business</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560"/>
                        </a:spcBef>
                        <a:spcAft>
                          <a:spcPts val="0"/>
                        </a:spcAft>
                      </a:pPr>
                      <a:r>
                        <a:rPr lang="en-US" sz="1600">
                          <a:effectLst/>
                        </a:rPr>
                        <a:t>Genealogy</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560"/>
                        </a:spcBef>
                        <a:spcAft>
                          <a:spcPts val="0"/>
                        </a:spcAft>
                      </a:pPr>
                      <a:r>
                        <a:rPr lang="en-US" sz="1600" spc="-20">
                          <a:effectLst/>
                        </a:rPr>
                        <a:t>Personal</a:t>
                      </a:r>
                      <a:r>
                        <a:rPr lang="en-US" sz="1600" spc="-85">
                          <a:effectLst/>
                        </a:rPr>
                        <a:t> </a:t>
                      </a:r>
                      <a:r>
                        <a:rPr lang="en-US" sz="1600" spc="-20">
                          <a:effectLst/>
                        </a:rPr>
                        <a:t>information</a:t>
                      </a:r>
                      <a:r>
                        <a:rPr lang="en-US" sz="1600" spc="-75">
                          <a:effectLst/>
                        </a:rPr>
                        <a:t> </a:t>
                      </a:r>
                      <a:r>
                        <a:rPr lang="en-US" sz="1600" spc="-20">
                          <a:effectLst/>
                        </a:rPr>
                        <a:t>manager</a:t>
                      </a:r>
                      <a:endParaRPr lang="en-US" sz="24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3945484993"/>
                  </a:ext>
                </a:extLst>
              </a:tr>
              <a:tr h="186055">
                <a:tc>
                  <a:txBody>
                    <a:bodyPr/>
                    <a:lstStyle/>
                    <a:p>
                      <a:pPr marL="126365" marR="0">
                        <a:spcBef>
                          <a:spcPts val="230"/>
                        </a:spcBef>
                        <a:spcAft>
                          <a:spcPts val="0"/>
                        </a:spcAft>
                      </a:pPr>
                      <a:r>
                        <a:rPr lang="en-US" sz="1600">
                          <a:effectLst/>
                        </a:rPr>
                        <a:t>Communications</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230"/>
                        </a:spcBef>
                        <a:spcAft>
                          <a:spcPts val="0"/>
                        </a:spcAft>
                      </a:pPr>
                      <a:r>
                        <a:rPr lang="en-US" sz="1600">
                          <a:effectLst/>
                        </a:rPr>
                        <a:t>Language</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230"/>
                        </a:spcBef>
                        <a:spcAft>
                          <a:spcPts val="0"/>
                        </a:spcAft>
                      </a:pPr>
                      <a:r>
                        <a:rPr lang="en-US" sz="1600">
                          <a:effectLst/>
                        </a:rPr>
                        <a:t>Photography</a:t>
                      </a:r>
                      <a:endParaRPr lang="en-US" sz="24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1295045543"/>
                  </a:ext>
                </a:extLst>
              </a:tr>
              <a:tr h="186055">
                <a:tc>
                  <a:txBody>
                    <a:bodyPr/>
                    <a:lstStyle/>
                    <a:p>
                      <a:pPr marL="126365" marR="0">
                        <a:spcBef>
                          <a:spcPts val="230"/>
                        </a:spcBef>
                        <a:spcAft>
                          <a:spcPts val="0"/>
                        </a:spcAft>
                      </a:pPr>
                      <a:r>
                        <a:rPr lang="en-US" sz="1600">
                          <a:effectLst/>
                        </a:rPr>
                        <a:t>Computer-aided</a:t>
                      </a:r>
                      <a:r>
                        <a:rPr lang="en-US" sz="1600" spc="-5">
                          <a:effectLst/>
                        </a:rPr>
                        <a:t> </a:t>
                      </a:r>
                      <a:r>
                        <a:rPr lang="en-US" sz="1600">
                          <a:effectLst/>
                        </a:rPr>
                        <a:t>design</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5730" marR="0">
                        <a:spcBef>
                          <a:spcPts val="230"/>
                        </a:spcBef>
                        <a:spcAft>
                          <a:spcPts val="0"/>
                        </a:spcAft>
                      </a:pPr>
                      <a:r>
                        <a:rPr lang="en-US" sz="1600">
                          <a:effectLst/>
                        </a:rPr>
                        <a:t>Legal</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230"/>
                        </a:spcBef>
                        <a:spcAft>
                          <a:spcPts val="0"/>
                        </a:spcAft>
                      </a:pPr>
                      <a:r>
                        <a:rPr lang="en-US" sz="1600">
                          <a:effectLst/>
                        </a:rPr>
                        <a:t>Science</a:t>
                      </a:r>
                      <a:endParaRPr lang="en-US" sz="24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3626098665"/>
                  </a:ext>
                </a:extLst>
              </a:tr>
              <a:tr h="186055">
                <a:tc>
                  <a:txBody>
                    <a:bodyPr/>
                    <a:lstStyle/>
                    <a:p>
                      <a:pPr marL="126365" marR="0">
                        <a:spcBef>
                          <a:spcPts val="230"/>
                        </a:spcBef>
                        <a:spcAft>
                          <a:spcPts val="0"/>
                        </a:spcAft>
                      </a:pPr>
                      <a:r>
                        <a:rPr lang="en-US" sz="1600">
                          <a:effectLst/>
                        </a:rPr>
                        <a:t>Desktop</a:t>
                      </a:r>
                      <a:r>
                        <a:rPr lang="en-US" sz="1600" spc="75">
                          <a:effectLst/>
                        </a:rPr>
                        <a:t> </a:t>
                      </a:r>
                      <a:r>
                        <a:rPr lang="en-US" sz="1600">
                          <a:effectLst/>
                        </a:rPr>
                        <a:t>publishing</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5730" marR="0">
                        <a:spcBef>
                          <a:spcPts val="230"/>
                        </a:spcBef>
                        <a:spcAft>
                          <a:spcPts val="0"/>
                        </a:spcAft>
                      </a:pPr>
                      <a:r>
                        <a:rPr lang="en-US" sz="1600">
                          <a:effectLst/>
                        </a:rPr>
                        <a:t>Library</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230"/>
                        </a:spcBef>
                        <a:spcAft>
                          <a:spcPts val="0"/>
                        </a:spcAft>
                      </a:pPr>
                      <a:r>
                        <a:rPr lang="en-US" sz="1600">
                          <a:effectLst/>
                        </a:rPr>
                        <a:t>Simulation</a:t>
                      </a:r>
                      <a:endParaRPr lang="en-US" sz="24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1790779212"/>
                  </a:ext>
                </a:extLst>
              </a:tr>
              <a:tr h="186055">
                <a:tc>
                  <a:txBody>
                    <a:bodyPr/>
                    <a:lstStyle/>
                    <a:p>
                      <a:pPr marL="126365" marR="0">
                        <a:spcBef>
                          <a:spcPts val="230"/>
                        </a:spcBef>
                        <a:spcAft>
                          <a:spcPts val="0"/>
                        </a:spcAft>
                      </a:pPr>
                      <a:r>
                        <a:rPr lang="en-US" sz="1600">
                          <a:effectLst/>
                        </a:rPr>
                        <a:t>Educational</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230"/>
                        </a:spcBef>
                        <a:spcAft>
                          <a:spcPts val="0"/>
                        </a:spcAft>
                      </a:pPr>
                      <a:r>
                        <a:rPr lang="en-US" sz="1600">
                          <a:effectLst/>
                        </a:rPr>
                        <a:t>Multimedia</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230"/>
                        </a:spcBef>
                        <a:spcAft>
                          <a:spcPts val="0"/>
                        </a:spcAft>
                      </a:pPr>
                      <a:r>
                        <a:rPr lang="en-US" sz="1600">
                          <a:effectLst/>
                        </a:rPr>
                        <a:t>Video</a:t>
                      </a:r>
                      <a:endParaRPr lang="en-US" sz="24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425296827"/>
                  </a:ext>
                </a:extLst>
              </a:tr>
              <a:tr h="211455">
                <a:tc>
                  <a:txBody>
                    <a:bodyPr/>
                    <a:lstStyle/>
                    <a:p>
                      <a:pPr marL="126365" marR="0">
                        <a:spcBef>
                          <a:spcPts val="230"/>
                        </a:spcBef>
                        <a:spcAft>
                          <a:spcPts val="0"/>
                        </a:spcAft>
                      </a:pPr>
                      <a:r>
                        <a:rPr lang="en-US" sz="1600">
                          <a:effectLst/>
                        </a:rPr>
                        <a:t>Entertainment</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230"/>
                        </a:spcBef>
                        <a:spcAft>
                          <a:spcPts val="0"/>
                        </a:spcAft>
                      </a:pPr>
                      <a:r>
                        <a:rPr lang="en-US" sz="1600">
                          <a:effectLst/>
                        </a:rPr>
                        <a:t>Music</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230"/>
                        </a:spcBef>
                        <a:spcAft>
                          <a:spcPts val="0"/>
                        </a:spcAft>
                      </a:pPr>
                      <a:r>
                        <a:rPr lang="en-US" sz="1600" dirty="0">
                          <a:effectLst/>
                        </a:rPr>
                        <a:t>Video</a:t>
                      </a:r>
                      <a:r>
                        <a:rPr lang="en-US" sz="1600" spc="100" dirty="0">
                          <a:effectLst/>
                        </a:rPr>
                        <a:t> </a:t>
                      </a:r>
                      <a:r>
                        <a:rPr lang="en-US" sz="1600" dirty="0">
                          <a:effectLst/>
                        </a:rPr>
                        <a:t>games</a:t>
                      </a:r>
                      <a:endParaRPr lang="en-US" sz="2400" dirty="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590610390"/>
                  </a:ext>
                </a:extLst>
              </a:tr>
            </a:tbl>
          </a:graphicData>
        </a:graphic>
      </p:graphicFrame>
    </p:spTree>
    <p:extLst>
      <p:ext uri="{BB962C8B-B14F-4D97-AF65-F5344CB8AC3E}">
        <p14:creationId xmlns:p14="http://schemas.microsoft.com/office/powerpoint/2010/main" val="37174676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Overview of Application Software</a:t>
            </a:r>
          </a:p>
        </p:txBody>
      </p:sp>
      <p:sp>
        <p:nvSpPr>
          <p:cNvPr id="3" name="Content Placeholder 2"/>
          <p:cNvSpPr>
            <a:spLocks noGrp="1"/>
          </p:cNvSpPr>
          <p:nvPr>
            <p:ph idx="1"/>
          </p:nvPr>
        </p:nvSpPr>
        <p:spPr/>
        <p:txBody>
          <a:bodyPr>
            <a:normAutofit/>
          </a:bodyPr>
          <a:lstStyle/>
          <a:p>
            <a:r>
              <a:rPr lang="en-US" b="1" i="1" dirty="0">
                <a:solidFill>
                  <a:schemeClr val="accent1"/>
                </a:solidFill>
              </a:rPr>
              <a:t>Proprietary software </a:t>
            </a:r>
            <a:r>
              <a:rPr lang="en-US" dirty="0"/>
              <a:t>is one-of-a-kind software designed for a specific application and owned by the company, organization, or person that uses it.</a:t>
            </a:r>
          </a:p>
          <a:p>
            <a:r>
              <a:rPr lang="en-US" dirty="0"/>
              <a:t>Proprietary software can give a company a competitive advantage by providing services or solving problems in a unique manner better than methods used by a competitor. </a:t>
            </a:r>
          </a:p>
          <a:p>
            <a:r>
              <a:rPr lang="en-US" b="1" i="1" dirty="0">
                <a:solidFill>
                  <a:schemeClr val="accent1"/>
                </a:solidFill>
              </a:rPr>
              <a:t>Off-the-shelf software </a:t>
            </a:r>
            <a:r>
              <a:rPr lang="en-US" dirty="0"/>
              <a:t>is produced by software vendors to address needs that are common across businesses, organizations, or individuals. </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18586202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Personal Application Software</a:t>
            </a:r>
          </a:p>
        </p:txBody>
      </p:sp>
      <p:sp>
        <p:nvSpPr>
          <p:cNvPr id="3" name="Content Placeholder 2"/>
          <p:cNvSpPr>
            <a:spLocks noGrp="1"/>
          </p:cNvSpPr>
          <p:nvPr>
            <p:ph idx="1"/>
          </p:nvPr>
        </p:nvSpPr>
        <p:spPr/>
        <p:txBody>
          <a:bodyPr>
            <a:normAutofit fontScale="85000" lnSpcReduction="20000"/>
          </a:bodyPr>
          <a:lstStyle/>
          <a:p>
            <a:r>
              <a:rPr lang="en-US" b="1" i="1" dirty="0">
                <a:solidFill>
                  <a:schemeClr val="accent1"/>
                </a:solidFill>
              </a:rPr>
              <a:t>Word processing applications </a:t>
            </a:r>
            <a:r>
              <a:rPr lang="en-US" dirty="0"/>
              <a:t>for checking spelling, creating tables, inserting formulas, and creating graphics.</a:t>
            </a:r>
          </a:p>
          <a:p>
            <a:r>
              <a:rPr lang="en-US" b="1" i="1" dirty="0">
                <a:solidFill>
                  <a:schemeClr val="accent1"/>
                </a:solidFill>
              </a:rPr>
              <a:t>Spreadsheet applications </a:t>
            </a:r>
            <a:r>
              <a:rPr lang="en-US" dirty="0"/>
              <a:t>manipulating and analyzing number, alphanumeric data, and other features include statistical analysis tools, built-in formulas, chart and graphics creation tools.</a:t>
            </a:r>
          </a:p>
          <a:p>
            <a:r>
              <a:rPr lang="en-US" b="1" i="1" dirty="0">
                <a:solidFill>
                  <a:schemeClr val="accent1"/>
                </a:solidFill>
              </a:rPr>
              <a:t>Database applications</a:t>
            </a:r>
            <a:r>
              <a:rPr lang="en-US" dirty="0"/>
              <a:t> storing, organizing, and retrieving a large amount of data and produce reports and documents. used to keep track of a tax records, the items in your apartment, and expenses.</a:t>
            </a:r>
          </a:p>
          <a:p>
            <a:r>
              <a:rPr lang="en-US" b="1" dirty="0">
                <a:solidFill>
                  <a:schemeClr val="accent1"/>
                </a:solidFill>
              </a:rPr>
              <a:t>Presentation Graphics Program </a:t>
            </a:r>
            <a:r>
              <a:rPr lang="en-US" dirty="0"/>
              <a:t>develop attractive graphs, illustrations, and drawings that help communicate important information.</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41846547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Programming Languages</a:t>
            </a:r>
          </a:p>
        </p:txBody>
      </p:sp>
      <p:sp>
        <p:nvSpPr>
          <p:cNvPr id="3" name="Content Placeholder 2"/>
          <p:cNvSpPr>
            <a:spLocks noGrp="1"/>
          </p:cNvSpPr>
          <p:nvPr>
            <p:ph idx="1"/>
          </p:nvPr>
        </p:nvSpPr>
        <p:spPr/>
        <p:txBody>
          <a:bodyPr>
            <a:normAutofit/>
          </a:bodyPr>
          <a:lstStyle/>
          <a:p>
            <a:r>
              <a:rPr lang="en-US" dirty="0"/>
              <a:t>Both system and application software are written in </a:t>
            </a:r>
            <a:r>
              <a:rPr lang="en-US" b="1" dirty="0"/>
              <a:t>coding</a:t>
            </a:r>
            <a:r>
              <a:rPr lang="en-US" dirty="0"/>
              <a:t> lines called </a:t>
            </a:r>
            <a:r>
              <a:rPr lang="en-US" b="1" dirty="0"/>
              <a:t>programming languages</a:t>
            </a:r>
            <a:r>
              <a:rPr lang="en-US" dirty="0"/>
              <a:t>. </a:t>
            </a:r>
          </a:p>
          <a:p>
            <a:r>
              <a:rPr lang="en-US" dirty="0"/>
              <a:t>The primary function of a </a:t>
            </a:r>
            <a:r>
              <a:rPr lang="en-US" b="1" i="1" dirty="0">
                <a:solidFill>
                  <a:schemeClr val="accent1"/>
                </a:solidFill>
              </a:rPr>
              <a:t>programming language </a:t>
            </a:r>
            <a:r>
              <a:rPr lang="en-US" dirty="0"/>
              <a:t>is to provide instructions to the computer system so that it can perform a processing activity. </a:t>
            </a:r>
          </a:p>
          <a:p>
            <a:r>
              <a:rPr lang="en-US" dirty="0"/>
              <a:t>Information systems professionals work with different programming languages, which are sets of keywords, commands, symbols, and rules for constructing statements that people can use to communicate instructions to a computer. </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34786490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Programming Languages</a:t>
            </a:r>
          </a:p>
        </p:txBody>
      </p:sp>
      <p:sp>
        <p:nvSpPr>
          <p:cNvPr id="3" name="Content Placeholder 2"/>
          <p:cNvSpPr>
            <a:spLocks noGrp="1"/>
          </p:cNvSpPr>
          <p:nvPr>
            <p:ph idx="1"/>
          </p:nvPr>
        </p:nvSpPr>
        <p:spPr/>
        <p:txBody>
          <a:bodyPr>
            <a:normAutofit/>
          </a:bodyPr>
          <a:lstStyle/>
          <a:p>
            <a:r>
              <a:rPr lang="en-US" dirty="0"/>
              <a:t>Programming involves translating what a user wants to accomplish into a code that the computer can understand and execute. </a:t>
            </a:r>
          </a:p>
          <a:p>
            <a:r>
              <a:rPr lang="en-US" dirty="0"/>
              <a:t>Line of code typically contains a single instruction such as, “Retrieve the data in memory address X.” </a:t>
            </a:r>
          </a:p>
          <a:p>
            <a:r>
              <a:rPr lang="en-US" dirty="0"/>
              <a:t>The instruction is then decoded during the instruction phase of the machine cycle.</a:t>
            </a:r>
          </a:p>
          <a:p>
            <a:endParaRPr lang="en-US" dirty="0"/>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34786490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Programming Languages</a:t>
            </a:r>
          </a:p>
        </p:txBody>
      </p:sp>
      <p:sp>
        <p:nvSpPr>
          <p:cNvPr id="3" name="Content Placeholder 2"/>
          <p:cNvSpPr>
            <a:spLocks noGrp="1"/>
          </p:cNvSpPr>
          <p:nvPr>
            <p:ph idx="1"/>
          </p:nvPr>
        </p:nvSpPr>
        <p:spPr/>
        <p:txBody>
          <a:bodyPr>
            <a:normAutofit/>
          </a:bodyPr>
          <a:lstStyle/>
          <a:p>
            <a:r>
              <a:rPr lang="en-US" dirty="0"/>
              <a:t>Like writing a report or a paper in English, writing a computer program in a programming language requires the programmer to follow a set of rules. </a:t>
            </a:r>
          </a:p>
          <a:p>
            <a:r>
              <a:rPr lang="en-US" dirty="0"/>
              <a:t>Each programming language uses symbols, keywords, and commands that have special meanings and usage.</a:t>
            </a:r>
          </a:p>
          <a:p>
            <a:r>
              <a:rPr lang="en-US" dirty="0"/>
              <a:t>Each language also has its own set of rules, called the syntax of the language.</a:t>
            </a:r>
          </a:p>
          <a:p>
            <a:endParaRPr lang="en-US" dirty="0"/>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16363509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Programming Languages</a:t>
            </a:r>
          </a:p>
        </p:txBody>
      </p:sp>
      <p:sp>
        <p:nvSpPr>
          <p:cNvPr id="3" name="Content Placeholder 2"/>
          <p:cNvSpPr>
            <a:spLocks noGrp="1"/>
          </p:cNvSpPr>
          <p:nvPr>
            <p:ph idx="1"/>
          </p:nvPr>
        </p:nvSpPr>
        <p:spPr/>
        <p:txBody>
          <a:bodyPr>
            <a:normAutofit/>
          </a:bodyPr>
          <a:lstStyle/>
          <a:p>
            <a:r>
              <a:rPr lang="en-US" dirty="0"/>
              <a:t>The language syntax dictates how the symbols, keywords, and commands should be combined into statements capable of conveying meaningful instructions to the CPU. </a:t>
            </a:r>
          </a:p>
          <a:p>
            <a:r>
              <a:rPr lang="en-US" dirty="0"/>
              <a:t>Rules such as “statements must terminate with a semicolon,” and “variable names must begin with a letter,” are examples of a language’s syntax. </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16363509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Software and Mobile Applications</a:t>
            </a: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Times New Roman"/>
                <a:ea typeface="+mn-ea"/>
                <a:cs typeface="Times New Roman"/>
              </a:rPr>
              <a:t>www.midocean.ae</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Times New Roman"/>
                <a:ea typeface="+mn-ea"/>
                <a:cs typeface="Times New Roman"/>
              </a:rPr>
              <a:t>MGM331 Principles of Management Information Systems</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35" name="Straight Connector 34"/>
          <p:cNvSpPr/>
          <p:nvPr/>
        </p:nvSpPr>
        <p:spPr>
          <a:xfrm>
            <a:off x="300941" y="1483832"/>
            <a:ext cx="1152838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6" name="Freeform 35"/>
          <p:cNvSpPr/>
          <p:nvPr/>
        </p:nvSpPr>
        <p:spPr>
          <a:xfrm>
            <a:off x="300941" y="1483832"/>
            <a:ext cx="2170578" cy="4652226"/>
          </a:xfrm>
          <a:custGeom>
            <a:avLst/>
            <a:gdLst>
              <a:gd name="connsiteX0" fmla="*/ 0 w 2170578"/>
              <a:gd name="connsiteY0" fmla="*/ 0 h 4652226"/>
              <a:gd name="connsiteX1" fmla="*/ 2170578 w 2170578"/>
              <a:gd name="connsiteY1" fmla="*/ 0 h 4652226"/>
              <a:gd name="connsiteX2" fmla="*/ 2170578 w 2170578"/>
              <a:gd name="connsiteY2" fmla="*/ 4652226 h 4652226"/>
              <a:gd name="connsiteX3" fmla="*/ 0 w 2170578"/>
              <a:gd name="connsiteY3" fmla="*/ 4652226 h 4652226"/>
              <a:gd name="connsiteX4" fmla="*/ 0 w 2170578"/>
              <a:gd name="connsiteY4" fmla="*/ 0 h 46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0578" h="4652226">
                <a:moveTo>
                  <a:pt x="0" y="0"/>
                </a:moveTo>
                <a:lnTo>
                  <a:pt x="2170578" y="0"/>
                </a:lnTo>
                <a:lnTo>
                  <a:pt x="2170578" y="4652226"/>
                </a:lnTo>
                <a:lnTo>
                  <a:pt x="0" y="465222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4:</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Software and Mobile Applications</a:t>
            </a: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7" name="Freeform 36"/>
          <p:cNvSpPr/>
          <p:nvPr/>
        </p:nvSpPr>
        <p:spPr>
          <a:xfrm>
            <a:off x="2634313" y="1538521"/>
            <a:ext cx="2730588" cy="739166"/>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An Overview of Software</a:t>
            </a:r>
          </a:p>
        </p:txBody>
      </p:sp>
      <p:sp>
        <p:nvSpPr>
          <p:cNvPr id="38" name="Freeform 37"/>
          <p:cNvSpPr/>
          <p:nvPr/>
        </p:nvSpPr>
        <p:spPr>
          <a:xfrm>
            <a:off x="5527694" y="1538521"/>
            <a:ext cx="3400346" cy="492198"/>
          </a:xfrm>
          <a:custGeom>
            <a:avLst/>
            <a:gdLst>
              <a:gd name="connsiteX0" fmla="*/ 0 w 3400346"/>
              <a:gd name="connsiteY0" fmla="*/ 0 h 1093772"/>
              <a:gd name="connsiteX1" fmla="*/ 3400346 w 3400346"/>
              <a:gd name="connsiteY1" fmla="*/ 0 h 1093772"/>
              <a:gd name="connsiteX2" fmla="*/ 3400346 w 3400346"/>
              <a:gd name="connsiteY2" fmla="*/ 1093772 h 1093772"/>
              <a:gd name="connsiteX3" fmla="*/ 0 w 3400346"/>
              <a:gd name="connsiteY3" fmla="*/ 1093772 h 1093772"/>
              <a:gd name="connsiteX4" fmla="*/ 0 w 3400346"/>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1093772">
                <a:moveTo>
                  <a:pt x="0" y="0"/>
                </a:moveTo>
                <a:lnTo>
                  <a:pt x="3400346" y="0"/>
                </a:lnTo>
                <a:lnTo>
                  <a:pt x="3400346"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Software Sphere of Influence</a:t>
            </a:r>
          </a:p>
        </p:txBody>
      </p:sp>
      <p:sp>
        <p:nvSpPr>
          <p:cNvPr id="39" name="Straight Connector 38"/>
          <p:cNvSpPr/>
          <p:nvPr/>
        </p:nvSpPr>
        <p:spPr>
          <a:xfrm>
            <a:off x="2471519" y="2285051"/>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39"/>
          <p:cNvSpPr/>
          <p:nvPr/>
        </p:nvSpPr>
        <p:spPr>
          <a:xfrm>
            <a:off x="2634313" y="2423448"/>
            <a:ext cx="2730588" cy="1784696"/>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Systems Software</a:t>
            </a:r>
          </a:p>
        </p:txBody>
      </p:sp>
      <p:sp>
        <p:nvSpPr>
          <p:cNvPr id="41" name="Freeform 40"/>
          <p:cNvSpPr/>
          <p:nvPr/>
        </p:nvSpPr>
        <p:spPr>
          <a:xfrm>
            <a:off x="5527694" y="2305021"/>
            <a:ext cx="3400346" cy="429142"/>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Operating Systems</a:t>
            </a:r>
          </a:p>
        </p:txBody>
      </p:sp>
      <p:sp>
        <p:nvSpPr>
          <p:cNvPr id="42" name="Freeform 41"/>
          <p:cNvSpPr/>
          <p:nvPr/>
        </p:nvSpPr>
        <p:spPr>
          <a:xfrm>
            <a:off x="8037537" y="2328165"/>
            <a:ext cx="3931920" cy="304128"/>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marL="0" marR="0" lvl="0" indent="0" algn="l" defTabSz="7112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Functions Performed by the Operating System</a:t>
            </a:r>
          </a:p>
        </p:txBody>
      </p:sp>
      <p:sp>
        <p:nvSpPr>
          <p:cNvPr id="43" name="Freeform 42"/>
          <p:cNvSpPr/>
          <p:nvPr/>
        </p:nvSpPr>
        <p:spPr>
          <a:xfrm>
            <a:off x="8037537" y="2621896"/>
            <a:ext cx="2730588" cy="322369"/>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marL="0" marR="0" lvl="0" indent="0" algn="l" defTabSz="7112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Windows</a:t>
            </a:r>
          </a:p>
        </p:txBody>
      </p:sp>
      <p:sp>
        <p:nvSpPr>
          <p:cNvPr id="44" name="Freeform 43"/>
          <p:cNvSpPr/>
          <p:nvPr/>
        </p:nvSpPr>
        <p:spPr>
          <a:xfrm>
            <a:off x="8060687" y="3182662"/>
            <a:ext cx="2730588" cy="343381"/>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marL="0" marR="0" lvl="0" indent="0" algn="l" defTabSz="7112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Mac OS </a:t>
            </a:r>
          </a:p>
        </p:txBody>
      </p:sp>
      <p:sp>
        <p:nvSpPr>
          <p:cNvPr id="45" name="Freeform 44"/>
          <p:cNvSpPr/>
          <p:nvPr/>
        </p:nvSpPr>
        <p:spPr>
          <a:xfrm>
            <a:off x="8060687" y="2902783"/>
            <a:ext cx="2730588" cy="288613"/>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marL="0" marR="0" lvl="0" indent="0" algn="l" defTabSz="7112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Linux</a:t>
            </a:r>
          </a:p>
        </p:txBody>
      </p:sp>
      <p:sp>
        <p:nvSpPr>
          <p:cNvPr id="46" name="Freeform 45"/>
          <p:cNvSpPr/>
          <p:nvPr/>
        </p:nvSpPr>
        <p:spPr>
          <a:xfrm>
            <a:off x="8060687" y="3472688"/>
            <a:ext cx="2730588" cy="286263"/>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marL="0" marR="0" lvl="0" indent="0" algn="l" defTabSz="7112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Android</a:t>
            </a:r>
          </a:p>
        </p:txBody>
      </p:sp>
      <p:sp>
        <p:nvSpPr>
          <p:cNvPr id="47" name="Straight Connector 46"/>
          <p:cNvSpPr/>
          <p:nvPr/>
        </p:nvSpPr>
        <p:spPr>
          <a:xfrm>
            <a:off x="5364901" y="3812606"/>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8" name="Freeform 47"/>
          <p:cNvSpPr/>
          <p:nvPr/>
        </p:nvSpPr>
        <p:spPr>
          <a:xfrm>
            <a:off x="5527694" y="3847337"/>
            <a:ext cx="3400346" cy="360807"/>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Utility Programs</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49" name="Straight Connector 48"/>
          <p:cNvSpPr/>
          <p:nvPr/>
        </p:nvSpPr>
        <p:spPr>
          <a:xfrm>
            <a:off x="2471519" y="4266895"/>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0" name="Freeform 49"/>
          <p:cNvSpPr/>
          <p:nvPr/>
        </p:nvSpPr>
        <p:spPr>
          <a:xfrm>
            <a:off x="2634313" y="4367881"/>
            <a:ext cx="2730588" cy="1093772"/>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Application Software</a:t>
            </a:r>
          </a:p>
        </p:txBody>
      </p:sp>
      <p:sp>
        <p:nvSpPr>
          <p:cNvPr id="51" name="Freeform 50"/>
          <p:cNvSpPr/>
          <p:nvPr/>
        </p:nvSpPr>
        <p:spPr>
          <a:xfrm>
            <a:off x="5527694" y="4260569"/>
            <a:ext cx="374965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Overview of Application Software</a:t>
            </a:r>
          </a:p>
        </p:txBody>
      </p:sp>
      <p:sp>
        <p:nvSpPr>
          <p:cNvPr id="52" name="Straight Connector 51"/>
          <p:cNvSpPr/>
          <p:nvPr/>
        </p:nvSpPr>
        <p:spPr>
          <a:xfrm>
            <a:off x="5364901" y="4668854"/>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3" name="Freeform 52"/>
          <p:cNvSpPr/>
          <p:nvPr/>
        </p:nvSpPr>
        <p:spPr>
          <a:xfrm>
            <a:off x="5527694" y="4702454"/>
            <a:ext cx="340034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Personal Application Software</a:t>
            </a:r>
          </a:p>
        </p:txBody>
      </p:sp>
      <p:sp>
        <p:nvSpPr>
          <p:cNvPr id="54" name="Straight Connector 53"/>
          <p:cNvSpPr/>
          <p:nvPr/>
        </p:nvSpPr>
        <p:spPr>
          <a:xfrm>
            <a:off x="5364901" y="5126089"/>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5" name="Freeform 54"/>
          <p:cNvSpPr/>
          <p:nvPr/>
        </p:nvSpPr>
        <p:spPr>
          <a:xfrm>
            <a:off x="5527694" y="5136539"/>
            <a:ext cx="340034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Programming Languages</a:t>
            </a:r>
          </a:p>
        </p:txBody>
      </p:sp>
      <p:sp>
        <p:nvSpPr>
          <p:cNvPr id="56" name="Straight Connector 55"/>
          <p:cNvSpPr/>
          <p:nvPr/>
        </p:nvSpPr>
        <p:spPr>
          <a:xfrm>
            <a:off x="2471519" y="5545167"/>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7" name="Freeform 56"/>
          <p:cNvSpPr/>
          <p:nvPr/>
        </p:nvSpPr>
        <p:spPr>
          <a:xfrm>
            <a:off x="2634313" y="5474493"/>
            <a:ext cx="3268776" cy="775842"/>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Software Issues and Trends </a:t>
            </a:r>
          </a:p>
        </p:txBody>
      </p:sp>
      <p:sp>
        <p:nvSpPr>
          <p:cNvPr id="58" name="Freeform 57"/>
          <p:cNvSpPr/>
          <p:nvPr/>
        </p:nvSpPr>
        <p:spPr>
          <a:xfrm>
            <a:off x="5527694" y="5555406"/>
            <a:ext cx="3400346" cy="353728"/>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Software Bugs</a:t>
            </a:r>
          </a:p>
        </p:txBody>
      </p:sp>
      <p:sp>
        <p:nvSpPr>
          <p:cNvPr id="59" name="Straight Connector 58"/>
          <p:cNvSpPr/>
          <p:nvPr/>
        </p:nvSpPr>
        <p:spPr>
          <a:xfrm>
            <a:off x="5364901" y="5930842"/>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0" name="Freeform 59"/>
          <p:cNvSpPr/>
          <p:nvPr/>
        </p:nvSpPr>
        <p:spPr>
          <a:xfrm>
            <a:off x="5527694" y="5866461"/>
            <a:ext cx="3400346" cy="378357"/>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Copyrights and Licenses</a:t>
            </a:r>
          </a:p>
          <a:p>
            <a:pPr marL="0" marR="0" lvl="0" indent="0" algn="l" defTabSz="889000" rtl="0" eaLnBrk="1" fontAlgn="auto" latinLnBrk="0" hangingPunct="1">
              <a:lnSpc>
                <a:spcPct val="90000"/>
              </a:lnSpc>
              <a:spcBef>
                <a:spcPct val="0"/>
              </a:spcBef>
              <a:spcAft>
                <a:spcPct val="35000"/>
              </a:spcAft>
              <a:buClrTx/>
              <a:buSzTx/>
              <a:buFontTx/>
              <a:buNone/>
              <a:tabLst/>
              <a:defRPr/>
            </a:pP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61" name="Straight Connector 60"/>
          <p:cNvSpPr/>
          <p:nvPr/>
        </p:nvSpPr>
        <p:spPr>
          <a:xfrm>
            <a:off x="2471519" y="6274454"/>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294774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57"/>
                                        </p:tgtEl>
                                        <p:attrNameLst>
                                          <p:attrName>fillcolor</p:attrName>
                                        </p:attrNameLst>
                                      </p:cBhvr>
                                      <p:to>
                                        <a:srgbClr val="FFFF00"/>
                                      </p:to>
                                    </p:animClr>
                                    <p:set>
                                      <p:cBhvr>
                                        <p:cTn id="7" dur="2000" fill="hold"/>
                                        <p:tgtEl>
                                          <p:spTgt spid="57"/>
                                        </p:tgtEl>
                                        <p:attrNameLst>
                                          <p:attrName>fill.type</p:attrName>
                                        </p:attrNameLst>
                                      </p:cBhvr>
                                      <p:to>
                                        <p:strVal val="solid"/>
                                      </p:to>
                                    </p:set>
                                    <p:set>
                                      <p:cBhvr>
                                        <p:cTn id="8" dur="2000" fill="hold"/>
                                        <p:tgtEl>
                                          <p:spTgt spid="57"/>
                                        </p:tgtEl>
                                        <p:attrNameLst>
                                          <p:attrName>fill.on</p:attrName>
                                        </p:attrNameLst>
                                      </p:cBhvr>
                                      <p:to>
                                        <p:strVal val="true"/>
                                      </p:to>
                                    </p:set>
                                  </p:childTnLst>
                                </p:cTn>
                              </p:par>
                              <p:par>
                                <p:cTn id="9" presetID="1" presetClass="emph" presetSubtype="2" fill="hold" nodeType="withEffect">
                                  <p:stCondLst>
                                    <p:cond delay="0"/>
                                  </p:stCondLst>
                                  <p:childTnLst>
                                    <p:animClr clrSpc="rgb" dir="cw">
                                      <p:cBhvr>
                                        <p:cTn id="10" dur="2000" fill="hold"/>
                                        <p:tgtEl>
                                          <p:spTgt spid="58"/>
                                        </p:tgtEl>
                                        <p:attrNameLst>
                                          <p:attrName>fillcolor</p:attrName>
                                        </p:attrNameLst>
                                      </p:cBhvr>
                                      <p:to>
                                        <a:srgbClr val="FFFF00"/>
                                      </p:to>
                                    </p:animClr>
                                    <p:set>
                                      <p:cBhvr>
                                        <p:cTn id="11" dur="2000" fill="hold"/>
                                        <p:tgtEl>
                                          <p:spTgt spid="58"/>
                                        </p:tgtEl>
                                        <p:attrNameLst>
                                          <p:attrName>fill.type</p:attrName>
                                        </p:attrNameLst>
                                      </p:cBhvr>
                                      <p:to>
                                        <p:strVal val="solid"/>
                                      </p:to>
                                    </p:set>
                                    <p:set>
                                      <p:cBhvr>
                                        <p:cTn id="12" dur="2000" fill="hold"/>
                                        <p:tgtEl>
                                          <p:spTgt spid="58"/>
                                        </p:tgtEl>
                                        <p:attrNameLst>
                                          <p:attrName>fill.on</p:attrName>
                                        </p:attrNameLst>
                                      </p:cBhvr>
                                      <p:to>
                                        <p:strVal val="true"/>
                                      </p:to>
                                    </p:set>
                                  </p:childTnLst>
                                </p:cTn>
                              </p:par>
                              <p:par>
                                <p:cTn id="13" presetID="1" presetClass="emph" presetSubtype="2" fill="hold" nodeType="withEffect">
                                  <p:stCondLst>
                                    <p:cond delay="0"/>
                                  </p:stCondLst>
                                  <p:childTnLst>
                                    <p:animClr clrSpc="rgb" dir="cw">
                                      <p:cBhvr>
                                        <p:cTn id="14" dur="2000" fill="hold"/>
                                        <p:tgtEl>
                                          <p:spTgt spid="60"/>
                                        </p:tgtEl>
                                        <p:attrNameLst>
                                          <p:attrName>fillcolor</p:attrName>
                                        </p:attrNameLst>
                                      </p:cBhvr>
                                      <p:to>
                                        <a:srgbClr val="FFFF00"/>
                                      </p:to>
                                    </p:animClr>
                                    <p:set>
                                      <p:cBhvr>
                                        <p:cTn id="15" dur="2000" fill="hold"/>
                                        <p:tgtEl>
                                          <p:spTgt spid="60"/>
                                        </p:tgtEl>
                                        <p:attrNameLst>
                                          <p:attrName>fill.type</p:attrName>
                                        </p:attrNameLst>
                                      </p:cBhvr>
                                      <p:to>
                                        <p:strVal val="solid"/>
                                      </p:to>
                                    </p:set>
                                    <p:set>
                                      <p:cBhvr>
                                        <p:cTn id="16" dur="2000" fill="hold"/>
                                        <p:tgtEl>
                                          <p:spTgt spid="6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Software Issues and Trends </a:t>
            </a:r>
          </a:p>
        </p:txBody>
      </p:sp>
      <p:sp>
        <p:nvSpPr>
          <p:cNvPr id="3" name="Content Placeholder 2"/>
          <p:cNvSpPr>
            <a:spLocks noGrp="1"/>
          </p:cNvSpPr>
          <p:nvPr>
            <p:ph idx="1"/>
          </p:nvPr>
        </p:nvSpPr>
        <p:spPr/>
        <p:txBody>
          <a:bodyPr>
            <a:normAutofit fontScale="85000" lnSpcReduction="10000"/>
          </a:bodyPr>
          <a:lstStyle/>
          <a:p>
            <a:r>
              <a:rPr lang="en-US" b="1" i="1" dirty="0">
                <a:solidFill>
                  <a:schemeClr val="accent1"/>
                </a:solidFill>
              </a:rPr>
              <a:t>Software Bugs</a:t>
            </a:r>
            <a:r>
              <a:rPr lang="en-US" dirty="0"/>
              <a:t>: is a defect in a computer program that keeps it from performing as its users expect it to perform.</a:t>
            </a:r>
          </a:p>
          <a:p>
            <a:r>
              <a:rPr lang="en-US" dirty="0">
                <a:solidFill>
                  <a:srgbClr val="FF0000"/>
                </a:solidFill>
              </a:rPr>
              <a:t>Copyrights and Licenses</a:t>
            </a:r>
            <a:r>
              <a:rPr lang="en-US" dirty="0"/>
              <a:t>: Most companies protect the source code of their software from competitors by law using copyright or licensing provisions. Users are given unlimited use of software on one or two computers. In other cases, users pay based on usage.</a:t>
            </a:r>
          </a:p>
          <a:p>
            <a:r>
              <a:rPr lang="en-US" b="1" i="1" dirty="0">
                <a:solidFill>
                  <a:schemeClr val="accent1"/>
                </a:solidFill>
              </a:rPr>
              <a:t>Freeware</a:t>
            </a:r>
            <a:r>
              <a:rPr lang="en-US" dirty="0"/>
              <a:t> is software that is made available to the public for free. Software developers might give away their product for several reasons. Some want to build customer interest and name recognition. Others simply don’t need the money and want to make a valuable donation to society.</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179334107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Software Issues and Trends </a:t>
            </a:r>
          </a:p>
        </p:txBody>
      </p:sp>
      <p:sp>
        <p:nvSpPr>
          <p:cNvPr id="3" name="Content Placeholder 2"/>
          <p:cNvSpPr>
            <a:spLocks noGrp="1"/>
          </p:cNvSpPr>
          <p:nvPr>
            <p:ph idx="1"/>
          </p:nvPr>
        </p:nvSpPr>
        <p:spPr/>
        <p:txBody>
          <a:bodyPr>
            <a:normAutofit fontScale="92500" lnSpcReduction="10000"/>
          </a:bodyPr>
          <a:lstStyle/>
          <a:p>
            <a:r>
              <a:rPr lang="en-US" dirty="0"/>
              <a:t>The term “</a:t>
            </a:r>
            <a:r>
              <a:rPr lang="en-US" b="1" i="1" dirty="0">
                <a:solidFill>
                  <a:schemeClr val="accent1"/>
                </a:solidFill>
              </a:rPr>
              <a:t>free software</a:t>
            </a:r>
            <a:r>
              <a:rPr lang="en-US" dirty="0"/>
              <a:t>” implies that the software is not only freeware, but also open source. </a:t>
            </a:r>
          </a:p>
          <a:p>
            <a:r>
              <a:rPr lang="en-US" b="1" i="1" dirty="0">
                <a:solidFill>
                  <a:schemeClr val="accent1"/>
                </a:solidFill>
              </a:rPr>
              <a:t>Open-source software </a:t>
            </a:r>
            <a:r>
              <a:rPr lang="en-US" dirty="0"/>
              <a:t>is distributed, typically for free, with the source code also available so that it can be studied, changed, and improved by its users. Over time, open-source software evolves in response to the combined contributions of its users.</a:t>
            </a:r>
            <a:endParaRPr lang="en-US" b="1" i="1" dirty="0">
              <a:solidFill>
                <a:schemeClr val="accent1"/>
              </a:solidFill>
            </a:endParaRPr>
          </a:p>
          <a:p>
            <a:r>
              <a:rPr lang="en-US" b="1" i="1" dirty="0">
                <a:solidFill>
                  <a:schemeClr val="accent1"/>
                </a:solidFill>
              </a:rPr>
              <a:t>Software Upgrades </a:t>
            </a:r>
            <a:r>
              <a:rPr lang="en-US" dirty="0"/>
              <a:t>are an important source of increased revenue for software manufacturers. Deciding whether to upgrade to a new version of software can be a challenge for corporations and people with a large investment in software.</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706928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77500" lnSpcReduction="20000"/>
          </a:bodyPr>
          <a:lstStyle/>
          <a:p>
            <a:pPr>
              <a:buFont typeface="Wingdings" panose="05000000000000000000" pitchFamily="2" charset="2"/>
              <a:buChar char="v"/>
            </a:pPr>
            <a:r>
              <a:rPr lang="en-US" dirty="0"/>
              <a:t>Software is valuable in helping individuals, workgroups, and entire enterprises achieve their goals.</a:t>
            </a:r>
          </a:p>
          <a:p>
            <a:pPr>
              <a:buFont typeface="Wingdings" panose="05000000000000000000" pitchFamily="2" charset="2"/>
              <a:buChar char="v"/>
            </a:pPr>
            <a:r>
              <a:rPr lang="en-US" dirty="0"/>
              <a:t>Software consists of programs that control the workings of the computer hardware. </a:t>
            </a:r>
          </a:p>
          <a:p>
            <a:pPr>
              <a:buFont typeface="Wingdings" panose="05000000000000000000" pitchFamily="2" charset="2"/>
              <a:buChar char="v"/>
            </a:pPr>
            <a:r>
              <a:rPr lang="en-US" dirty="0"/>
              <a:t>Software can be divided into two types: systems software, which consists of operating systems, utilities, and application software, which consists of programs that help users solve particular computing problems.</a:t>
            </a:r>
          </a:p>
          <a:p>
            <a:pPr>
              <a:buFont typeface="Wingdings" panose="05000000000000000000" pitchFamily="2" charset="2"/>
              <a:buChar char="v"/>
            </a:pPr>
            <a:r>
              <a:rPr lang="en-US" dirty="0"/>
              <a:t>One useful way of classifying the many potential uses of information systems is to identify the scope of problems and opportunities addressed by a particular organization or its sphere of influence.</a:t>
            </a:r>
          </a:p>
          <a:p>
            <a:pPr>
              <a:buFont typeface="Wingdings" panose="05000000000000000000" pitchFamily="2" charset="2"/>
              <a:buChar char="v"/>
            </a:pPr>
            <a:r>
              <a:rPr lang="en-US" dirty="0"/>
              <a:t>For most companies, the spheres of influence are personal, workgroup, and enterprise.</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273769678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lnSpcReduction="10000"/>
          </a:bodyPr>
          <a:lstStyle/>
          <a:p>
            <a:pPr>
              <a:buFont typeface="Wingdings" panose="05000000000000000000" pitchFamily="2" charset="2"/>
              <a:buChar char="v"/>
            </a:pPr>
            <a:r>
              <a:rPr lang="en-US" dirty="0"/>
              <a:t>The operating system controls how you enter data into your computer, perform meaningful work, and display results.</a:t>
            </a:r>
          </a:p>
          <a:p>
            <a:pPr>
              <a:buFont typeface="Wingdings" panose="05000000000000000000" pitchFamily="2" charset="2"/>
              <a:buChar char="v"/>
            </a:pPr>
            <a:r>
              <a:rPr lang="en-US" dirty="0"/>
              <a:t>An operating system is a set of programs that controls a computer’s hardware and acts as an interface with application software.</a:t>
            </a:r>
          </a:p>
          <a:p>
            <a:pPr>
              <a:buFont typeface="Wingdings" panose="05000000000000000000" pitchFamily="2" charset="2"/>
              <a:buChar char="v"/>
            </a:pPr>
            <a:r>
              <a:rPr lang="en-US" dirty="0"/>
              <a:t>There are various combinations of operating systems and computers, and users, including single computer with a single user, single computer with multiple simultaneous users, multiple computers with multiple users, and special purpose computers.</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6967585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85000" lnSpcReduction="10000"/>
          </a:bodyPr>
          <a:lstStyle/>
          <a:p>
            <a:pPr>
              <a:buFont typeface="Wingdings" panose="05000000000000000000" pitchFamily="2" charset="2"/>
              <a:buChar char="v"/>
            </a:pPr>
            <a:r>
              <a:rPr lang="en-US" dirty="0"/>
              <a:t>The operating system performs functions including controlling common hardware functions, providing a user interface and input/output management, providing a degree of hardware independence, managing system memory, managing processing tasks, providing networking capability, controlling access to system resources, and managing files.</a:t>
            </a:r>
          </a:p>
          <a:p>
            <a:pPr>
              <a:buFont typeface="Wingdings" panose="05000000000000000000" pitchFamily="2" charset="2"/>
              <a:buChar char="v"/>
            </a:pPr>
            <a:r>
              <a:rPr lang="en-US" dirty="0"/>
              <a:t>Operating systems use multitasking and multiprocessing to increase the amount of processing that can be accomplished in a given amount of time. </a:t>
            </a:r>
          </a:p>
          <a:p>
            <a:pPr>
              <a:buFont typeface="Wingdings" panose="05000000000000000000" pitchFamily="2" charset="2"/>
              <a:buChar char="v"/>
            </a:pPr>
            <a:r>
              <a:rPr lang="en-US" dirty="0"/>
              <a:t>With multitasking, users can run more than one application at a time. </a:t>
            </a:r>
          </a:p>
          <a:p>
            <a:pPr>
              <a:buFont typeface="Wingdings" panose="05000000000000000000" pitchFamily="2" charset="2"/>
              <a:buChar char="v"/>
            </a:pPr>
            <a:r>
              <a:rPr lang="en-US" dirty="0"/>
              <a:t>Multiprocessing supports running a program on more than one CPU.</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69675853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dirty="0"/>
              <a:t>Over the years, many OSs have been developed for the individual sphere of influence including Microsoft Windows, the Mac OS X, Linux, and Google Android and Chrome.</a:t>
            </a:r>
          </a:p>
          <a:p>
            <a:pPr>
              <a:buFont typeface="Wingdings" panose="05000000000000000000" pitchFamily="2" charset="2"/>
              <a:buChar char="v"/>
            </a:pPr>
            <a:r>
              <a:rPr lang="en-US" dirty="0"/>
              <a:t>Microsoft Windows Server, UNIX, Red Hat Linux, Mac OS X Server, and HP-UX are operating systems used for workgroups.</a:t>
            </a:r>
          </a:p>
          <a:p>
            <a:pPr>
              <a:buFont typeface="Wingdings" panose="05000000000000000000" pitchFamily="2" charset="2"/>
              <a:buChar char="v"/>
            </a:pPr>
            <a:r>
              <a:rPr lang="en-US" dirty="0"/>
              <a:t>Smartphones now employ full personal computer operating systems such as the Google Android, Apple iOS, and Microsoft Windows Phone.</a:t>
            </a:r>
          </a:p>
          <a:p>
            <a:pPr>
              <a:buFont typeface="Wingdings" panose="05000000000000000000" pitchFamily="2" charset="2"/>
              <a:buChar char="v"/>
            </a:pPr>
            <a:endParaRPr lang="en-US" dirty="0"/>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192970639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dirty="0"/>
              <a:t>Utility programs can perform many useful tasks, typically related to system resource maintenance and management, and often come installed on computers along with the OS. </a:t>
            </a:r>
          </a:p>
          <a:p>
            <a:pPr>
              <a:buFont typeface="Wingdings" panose="05000000000000000000" pitchFamily="2" charset="2"/>
              <a:buChar char="v"/>
            </a:pPr>
            <a:r>
              <a:rPr lang="en-US" dirty="0"/>
              <a:t>This type of software is used to merge and sort sets of data, keep track of computer jobs being run, compress files of data, protect against harmful computer viruses, monitor hardware and network performance, and perform dozens of other important tasks.</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191814370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dirty="0"/>
              <a:t>Organizations typically use off-the-shelf application software to meet common business needs and proprietary application software to meet unique business needs and provide a competitive advantage.</a:t>
            </a:r>
          </a:p>
          <a:p>
            <a:pPr>
              <a:buFont typeface="Wingdings" panose="05000000000000000000" pitchFamily="2" charset="2"/>
              <a:buChar char="v"/>
            </a:pPr>
            <a:r>
              <a:rPr lang="en-US" dirty="0"/>
              <a:t>Proprietary software is one-of-a-kind software designed for a specific application and owned by the company, organization, or person that uses it.</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191814370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a:bodyPr>
          <a:lstStyle/>
          <a:p>
            <a:pPr>
              <a:buFont typeface="Wingdings" panose="05000000000000000000" pitchFamily="2" charset="2"/>
              <a:buChar char="v"/>
            </a:pPr>
            <a:r>
              <a:rPr lang="en-US" dirty="0"/>
              <a:t>Off-the-shelf-software is produced by software vendors to address needs that are common across businesses, organizations, or individuals.</a:t>
            </a:r>
          </a:p>
          <a:p>
            <a:pPr>
              <a:buFont typeface="Wingdings" panose="05000000000000000000" pitchFamily="2" charset="2"/>
              <a:buChar char="v"/>
            </a:pPr>
            <a:r>
              <a:rPr lang="en-US" dirty="0"/>
              <a:t>Personal application software includes general-purpose programs that enable users to improve their personal effectiveness, increasing the quality and amount of work that can be done. </a:t>
            </a:r>
          </a:p>
          <a:p>
            <a:pPr>
              <a:buFont typeface="Wingdings" panose="05000000000000000000" pitchFamily="2" charset="2"/>
              <a:buChar char="v"/>
            </a:pPr>
            <a:r>
              <a:rPr lang="en-US" dirty="0"/>
              <a:t>Word-processing, spreadsheet analysis, database, presentation graphics, and personal information management applications are examples of this type of software. </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191814370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lnSpcReduction="10000"/>
          </a:bodyPr>
          <a:lstStyle/>
          <a:p>
            <a:pPr>
              <a:buFont typeface="Wingdings" panose="05000000000000000000" pitchFamily="2" charset="2"/>
              <a:buChar char="v"/>
            </a:pPr>
            <a:r>
              <a:rPr lang="en-US" dirty="0"/>
              <a:t>All software applications are written in </a:t>
            </a:r>
            <a:r>
              <a:rPr lang="en-US"/>
              <a:t>coding lines </a:t>
            </a:r>
            <a:r>
              <a:rPr lang="en-US" dirty="0"/>
              <a:t>called programming languages, which are sets of keywords, commands, symbols, and rules for constructing statements to provide instructions to a computer to perform some processing activity.</a:t>
            </a:r>
          </a:p>
          <a:p>
            <a:pPr>
              <a:buFont typeface="Wingdings" panose="05000000000000000000" pitchFamily="2" charset="2"/>
              <a:buChar char="v"/>
            </a:pPr>
            <a:r>
              <a:rPr lang="en-US" dirty="0"/>
              <a:t>The software industry continues to undergo constant change; computer users need to be aware of recent trends and issues in the software industry to be effective in their business and personal life.</a:t>
            </a:r>
          </a:p>
          <a:p>
            <a:pPr>
              <a:buFont typeface="Wingdings" panose="05000000000000000000" pitchFamily="2" charset="2"/>
              <a:buChar char="v"/>
            </a:pPr>
            <a:r>
              <a:rPr lang="en-US" dirty="0"/>
              <a:t>Software bugs, software copyrights and licensing, freeware and open-source software, software upgrades are all important software issues and trends.</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415905897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dirty="0"/>
              <a:t>A software bug is a defect in a computer program that keeps it from performing in the manner intended. Software bugs are common, even in key pieces of business software.</a:t>
            </a:r>
          </a:p>
          <a:p>
            <a:pPr>
              <a:buFont typeface="Wingdings" panose="05000000000000000000" pitchFamily="2" charset="2"/>
              <a:buChar char="v"/>
            </a:pPr>
            <a:r>
              <a:rPr lang="en-US" dirty="0"/>
              <a:t>Most companies protect the source code of their software from competitors as well as customers. As a result, most software products are protected by law using copyright or licensing provisions</a:t>
            </a:r>
          </a:p>
          <a:p>
            <a:pPr>
              <a:buFont typeface="Wingdings" panose="05000000000000000000" pitchFamily="2" charset="2"/>
              <a:buChar char="v"/>
            </a:pPr>
            <a:endParaRPr lang="en-US" dirty="0"/>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41590589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85000" lnSpcReduction="10000"/>
          </a:bodyPr>
          <a:lstStyle/>
          <a:p>
            <a:pPr>
              <a:buFont typeface="Wingdings" panose="05000000000000000000" pitchFamily="2" charset="2"/>
              <a:buChar char="v"/>
            </a:pPr>
            <a:r>
              <a:rPr lang="en-US" dirty="0"/>
              <a:t>Freeware is software that is made available to the public for free.</a:t>
            </a:r>
          </a:p>
          <a:p>
            <a:pPr>
              <a:buFont typeface="Wingdings" panose="05000000000000000000" pitchFamily="2" charset="2"/>
              <a:buChar char="v"/>
            </a:pPr>
            <a:r>
              <a:rPr lang="en-US" dirty="0"/>
              <a:t>Open source software is freeware that also has its source code available so that others may modify it. </a:t>
            </a:r>
          </a:p>
          <a:p>
            <a:pPr>
              <a:buFont typeface="Wingdings" panose="05000000000000000000" pitchFamily="2" charset="2"/>
              <a:buChar char="v"/>
            </a:pPr>
            <a:r>
              <a:rPr lang="en-US" dirty="0"/>
              <a:t>Open-source software development and maintenance is a collaborative process, with developers around the world using the Internet to download the software, communicate about it, and submit new versions of it.</a:t>
            </a:r>
          </a:p>
          <a:p>
            <a:pPr>
              <a:buFont typeface="Wingdings" panose="05000000000000000000" pitchFamily="2" charset="2"/>
              <a:buChar char="v"/>
            </a:pPr>
            <a:r>
              <a:rPr lang="en-US" dirty="0"/>
              <a:t>Software upgrades are an important source of increased revenue for software manufacturers and can provide useful new functionality and improved quality for software users.</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a:t>MGM331 Principles of Management Information Systems</a:t>
            </a:r>
            <a:endParaRPr lang="en-US" dirty="0"/>
          </a:p>
        </p:txBody>
      </p:sp>
    </p:spTree>
    <p:extLst>
      <p:ext uri="{BB962C8B-B14F-4D97-AF65-F5344CB8AC3E}">
        <p14:creationId xmlns:p14="http://schemas.microsoft.com/office/powerpoint/2010/main" val="371559830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sp>
        <p:nvSpPr>
          <p:cNvPr id="4" name="Date Placeholder 3"/>
          <p:cNvSpPr>
            <a:spLocks noGrp="1"/>
          </p:cNvSpPr>
          <p:nvPr>
            <p:ph type="dt" sz="half" idx="10"/>
          </p:nvPr>
        </p:nvSpPr>
        <p:spPr/>
        <p:txBody>
          <a:bodyPr/>
          <a:lstStyle/>
          <a:p>
            <a:r>
              <a:rPr lang="en-US" dirty="0"/>
              <a:t>Lecture 4 Software and Mobile Applications</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dirty="0"/>
              <a:t>MGM331 Principles of Management Information Systems</a:t>
            </a:r>
          </a:p>
        </p:txBody>
      </p:sp>
      <p:pic>
        <p:nvPicPr>
          <p:cNvPr id="7" name="image1.jpeg"/>
          <p:cNvPicPr/>
          <p:nvPr/>
        </p:nvPicPr>
        <p:blipFill>
          <a:blip r:embed="rId3" cstate="screen">
            <a:extLst>
              <a:ext uri="{28A0092B-C50C-407E-A947-70E740481C1C}">
                <a14:useLocalDpi xmlns:a14="http://schemas.microsoft.com/office/drawing/2010/main"/>
              </a:ext>
            </a:extLst>
          </a:blip>
          <a:stretch>
            <a:fillRect/>
          </a:stretch>
        </p:blipFill>
        <p:spPr>
          <a:xfrm>
            <a:off x="4005523" y="907409"/>
            <a:ext cx="4089606" cy="5240368"/>
          </a:xfrm>
          <a:prstGeom prst="rect">
            <a:avLst/>
          </a:prstGeom>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6099</TotalTime>
  <Words>4725</Words>
  <Application>Microsoft Office PowerPoint</Application>
  <PresentationFormat>Widescreen</PresentationFormat>
  <Paragraphs>507</Paragraphs>
  <Slides>57</Slides>
  <Notes>1</Notes>
  <HiddenSlides>0</HiddenSlides>
  <MMClips>7</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57</vt:i4>
      </vt:variant>
    </vt:vector>
  </HeadingPairs>
  <TitlesOfParts>
    <vt:vector size="64" baseType="lpstr">
      <vt:lpstr>Arial</vt:lpstr>
      <vt:lpstr>Arial MT</vt:lpstr>
      <vt:lpstr>Calibri</vt:lpstr>
      <vt:lpstr>Times New Roman</vt:lpstr>
      <vt:lpstr>Verdana</vt:lpstr>
      <vt:lpstr>Wingdings</vt:lpstr>
      <vt:lpstr>Office Theme</vt:lpstr>
      <vt:lpstr>PowerPoint Presentation</vt:lpstr>
      <vt:lpstr>Chapter 4</vt:lpstr>
      <vt:lpstr>Chapter 4</vt:lpstr>
      <vt:lpstr>Chapter 4</vt:lpstr>
      <vt:lpstr>Principles</vt:lpstr>
      <vt:lpstr>Learning Objectives</vt:lpstr>
      <vt:lpstr>PowerPoint Presentation</vt:lpstr>
      <vt:lpstr> An Overview of Software</vt:lpstr>
      <vt:lpstr> An Overview of Software</vt:lpstr>
      <vt:lpstr>Software Sphere of Influence</vt:lpstr>
      <vt:lpstr>Software Sphere of Influence</vt:lpstr>
      <vt:lpstr>PowerPoint Presentation</vt:lpstr>
      <vt:lpstr>Systems Software</vt:lpstr>
      <vt:lpstr>Systems Software</vt:lpstr>
      <vt:lpstr>Operating Systems</vt:lpstr>
      <vt:lpstr>Operating Systems</vt:lpstr>
      <vt:lpstr>Operating Systems</vt:lpstr>
      <vt:lpstr>Functions Performed by the Operating System</vt:lpstr>
      <vt:lpstr>Functions Performed by the Operating System</vt:lpstr>
      <vt:lpstr>User Interface</vt:lpstr>
      <vt:lpstr>Functions Performed by the Operating System</vt:lpstr>
      <vt:lpstr>Functions Performed by the Operating System</vt:lpstr>
      <vt:lpstr>Current Operating Systems</vt:lpstr>
      <vt:lpstr>Windows</vt:lpstr>
      <vt:lpstr>PowerPoint Presentation</vt:lpstr>
      <vt:lpstr>Apple Computer Operating Systems </vt:lpstr>
      <vt:lpstr>PowerPoint Presentation</vt:lpstr>
      <vt:lpstr>Linux</vt:lpstr>
      <vt:lpstr>PowerPoint Presentation</vt:lpstr>
      <vt:lpstr>Google: Android and Chrome</vt:lpstr>
      <vt:lpstr>PowerPoint Presentation</vt:lpstr>
      <vt:lpstr>Operating Systems for Mobile Phones</vt:lpstr>
      <vt:lpstr>PowerPoint Presentation</vt:lpstr>
      <vt:lpstr>Workgroup Operating Systems</vt:lpstr>
      <vt:lpstr>Utility Programs</vt:lpstr>
      <vt:lpstr>PowerPoint Presentation</vt:lpstr>
      <vt:lpstr> Application Software</vt:lpstr>
      <vt:lpstr>Overview of Application Software</vt:lpstr>
      <vt:lpstr>Personal Application Software</vt:lpstr>
      <vt:lpstr>Programming Languages</vt:lpstr>
      <vt:lpstr>Programming Languages</vt:lpstr>
      <vt:lpstr>Programming Languages</vt:lpstr>
      <vt:lpstr>Programming Languages</vt:lpstr>
      <vt:lpstr>PowerPoint Presentation</vt:lpstr>
      <vt:lpstr> Software Issues and Trends </vt:lpstr>
      <vt:lpstr> Software Issues and Trends </vt:lpstr>
      <vt:lpstr>Summary</vt:lpstr>
      <vt:lpstr>Summary</vt:lpstr>
      <vt:lpstr>Summary</vt:lpstr>
      <vt:lpstr>Summary</vt:lpstr>
      <vt:lpstr>Summary</vt:lpstr>
      <vt:lpstr>Summary</vt:lpstr>
      <vt:lpstr>Summary</vt:lpstr>
      <vt:lpstr>Summary</vt:lpstr>
      <vt:lpstr>Summary</vt:lpstr>
      <vt:lpstr>Summary</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Ramy Elbadry</cp:lastModifiedBy>
  <cp:revision>243</cp:revision>
  <dcterms:created xsi:type="dcterms:W3CDTF">2023-09-12T14:13:52Z</dcterms:created>
  <dcterms:modified xsi:type="dcterms:W3CDTF">2023-10-21T18:17:58Z</dcterms:modified>
</cp:coreProperties>
</file>