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27" r:id="rId3"/>
    <p:sldId id="303" r:id="rId4"/>
    <p:sldId id="271" r:id="rId5"/>
    <p:sldId id="313" r:id="rId6"/>
    <p:sldId id="276" r:id="rId7"/>
    <p:sldId id="481" r:id="rId8"/>
    <p:sldId id="256" r:id="rId9"/>
    <p:sldId id="306" r:id="rId10"/>
    <p:sldId id="482" r:id="rId11"/>
    <p:sldId id="483" r:id="rId12"/>
    <p:sldId id="484" r:id="rId13"/>
    <p:sldId id="485"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4" r:id="rId29"/>
    <p:sldId id="509" r:id="rId30"/>
    <p:sldId id="487" r:id="rId31"/>
    <p:sldId id="510" r:id="rId32"/>
    <p:sldId id="491" r:id="rId33"/>
    <p:sldId id="495" r:id="rId34"/>
    <p:sldId id="505" r:id="rId35"/>
    <p:sldId id="508" r:id="rId36"/>
    <p:sldId id="489" r:id="rId37"/>
    <p:sldId id="488" r:id="rId38"/>
    <p:sldId id="496" r:id="rId39"/>
    <p:sldId id="50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7"/>
            <p14:sldId id="303"/>
            <p14:sldId id="271"/>
            <p14:sldId id="313"/>
            <p14:sldId id="276"/>
            <p14:sldId id="481"/>
            <p14:sldId id="256"/>
            <p14:sldId id="306"/>
            <p14:sldId id="482"/>
            <p14:sldId id="483"/>
            <p14:sldId id="484"/>
            <p14:sldId id="485"/>
            <p14:sldId id="486"/>
            <p14:sldId id="513"/>
            <p14:sldId id="493"/>
            <p14:sldId id="501"/>
            <p14:sldId id="499"/>
            <p14:sldId id="492"/>
            <p14:sldId id="497"/>
            <p14:sldId id="502"/>
            <p14:sldId id="500"/>
            <p14:sldId id="511"/>
            <p14:sldId id="503"/>
            <p14:sldId id="494"/>
            <p14:sldId id="490"/>
            <p14:sldId id="498"/>
            <p14:sldId id="504"/>
            <p14:sldId id="509"/>
            <p14:sldId id="487"/>
            <p14:sldId id="510"/>
            <p14:sldId id="491"/>
            <p14:sldId id="495"/>
            <p14:sldId id="505"/>
            <p14:sldId id="508"/>
            <p14:sldId id="489"/>
            <p14:sldId id="488"/>
            <p14:sldId id="496"/>
            <p14:sldId id="5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6C263C"/>
    <a:srgbClr val="8E5A6D"/>
    <a:srgbClr val="852F4A"/>
    <a:srgbClr val="4472C4"/>
    <a:srgbClr val="669BBC"/>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83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13.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10" Type="http://schemas.openxmlformats.org/officeDocument/2006/relationships/image" Target="../media/image11.png"/><Relationship Id="rId4" Type="http://schemas.openxmlformats.org/officeDocument/2006/relationships/image" Target="../media/image8.png"/><Relationship Id="rId9"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13.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8.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4.png"/><Relationship Id="rId7"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7.png"/><Relationship Id="rId11" Type="http://schemas.openxmlformats.org/officeDocument/2006/relationships/image" Target="../media/image16.png"/><Relationship Id="rId5" Type="http://schemas.openxmlformats.org/officeDocument/2006/relationships/image" Target="../media/image17.svg"/><Relationship Id="rId10" Type="http://schemas.openxmlformats.org/officeDocument/2006/relationships/image" Target="../media/image15.png"/><Relationship Id="rId9" Type="http://schemas.openxmlformats.org/officeDocument/2006/relationships/image" Target="../media/image8.sv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4.png"/><Relationship Id="rId7"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17.sv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8.pn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8.png"/><Relationship Id="rId4" Type="http://schemas.openxmlformats.org/officeDocument/2006/relationships/image" Target="../media/image13.svg"/></Relationships>
</file>

<file path=ppt/slides/_rels/slide1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8.png"/><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8.pn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8.png"/><Relationship Id="rId9"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8.png"/><Relationship Id="rId9" Type="http://schemas.openxmlformats.org/officeDocument/2006/relationships/image" Target="../media/image10.svg"/></Relationships>
</file>

<file path=ppt/slides/_rels/slide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11" Type="http://schemas.microsoft.com/office/2007/relationships/hdphoto" Target="../media/hdphoto4.wdp"/><Relationship Id="rId5" Type="http://schemas.openxmlformats.org/officeDocument/2006/relationships/image" Target="../media/image8.svg"/><Relationship Id="rId10" Type="http://schemas.openxmlformats.org/officeDocument/2006/relationships/image" Target="../media/image20.png"/><Relationship Id="rId4" Type="http://schemas.openxmlformats.org/officeDocument/2006/relationships/image" Target="../media/image8.png"/><Relationship Id="rId9"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8.png"/><Relationship Id="rId9"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8.png"/><Relationship Id="rId9"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10" Type="http://schemas.microsoft.com/office/2007/relationships/hdphoto" Target="../media/hdphoto5.wdp"/><Relationship Id="rId4" Type="http://schemas.openxmlformats.org/officeDocument/2006/relationships/image" Target="../media/image3.png"/><Relationship Id="rId9" Type="http://schemas.openxmlformats.org/officeDocument/2006/relationships/image" Target="../media/image22.png"/></Relationships>
</file>

<file path=ppt/slides/_rels/slide2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8.png"/><Relationship Id="rId9"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 Id="rId9" Type="http://schemas.microsoft.com/office/2007/relationships/hdphoto" Target="../media/hdphoto6.wdp"/></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8.png"/><Relationship Id="rId4"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8.png"/><Relationship Id="rId9"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8.png"/><Relationship Id="rId4"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image" Target="../media/image5.sv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9"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7.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6.png"/><Relationship Id="rId7"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17.xml"/><Relationship Id="rId6" Type="http://schemas.openxmlformats.org/officeDocument/2006/relationships/image" Target="../media/image10.svg"/><Relationship Id="rId5" Type="http://schemas.openxmlformats.org/officeDocument/2006/relationships/image" Target="../media/image10.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49605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67441" y="-71751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2" name="Rectangle 1"/>
          <p:cNvSpPr/>
          <p:nvPr/>
        </p:nvSpPr>
        <p:spPr>
          <a:xfrm>
            <a:off x="6815452" y="1228991"/>
            <a:ext cx="3790336" cy="8412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1000"/>
              </a:spcAft>
            </a:pPr>
            <a:r>
              <a:rPr lang="ar-EG" sz="2800" dirty="0">
                <a:solidFill>
                  <a:schemeClr val="tx1"/>
                </a:solidFill>
                <a:ea typeface="Calibri"/>
                <a:cs typeface="mohammad bold art 1"/>
              </a:rPr>
              <a:t>نظريات الاتصال الإعلامي</a:t>
            </a:r>
            <a:endParaRPr lang="en-US" dirty="0">
              <a:solidFill>
                <a:schemeClr val="tx1"/>
              </a:solidFill>
              <a:ea typeface="Calibri"/>
              <a:cs typeface="Arial"/>
            </a:endParaRPr>
          </a:p>
        </p:txBody>
      </p:sp>
      <p:sp>
        <p:nvSpPr>
          <p:cNvPr id="3" name="Rectangle 2"/>
          <p:cNvSpPr/>
          <p:nvPr/>
        </p:nvSpPr>
        <p:spPr>
          <a:xfrm>
            <a:off x="6846927" y="4097981"/>
            <a:ext cx="4277033" cy="10686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1000"/>
              </a:spcAft>
            </a:pPr>
            <a:r>
              <a:rPr lang="ar-EG" sz="2400" b="1" dirty="0" smtClean="0">
                <a:solidFill>
                  <a:schemeClr val="tx1"/>
                </a:solidFill>
                <a:ea typeface="Calibri"/>
                <a:cs typeface="mohammad bold art 1"/>
              </a:rPr>
              <a:t>إعــــداد</a:t>
            </a:r>
            <a:r>
              <a:rPr lang="ar-EG" sz="2400" b="1" dirty="0" smtClean="0">
                <a:solidFill>
                  <a:srgbClr val="852F4A"/>
                </a:solidFill>
                <a:ea typeface="Calibri"/>
                <a:cs typeface="mohammad bold art 1"/>
              </a:rPr>
              <a:t> </a:t>
            </a:r>
            <a:endParaRPr lang="en-US" sz="1600" dirty="0">
              <a:solidFill>
                <a:srgbClr val="852F4A"/>
              </a:solidFill>
              <a:ea typeface="Calibri"/>
              <a:cs typeface="Arial"/>
            </a:endParaRPr>
          </a:p>
          <a:p>
            <a:pPr algn="ctr" rtl="1">
              <a:spcAft>
                <a:spcPts val="1000"/>
              </a:spcAft>
            </a:pPr>
            <a:r>
              <a:rPr lang="ar-EG" sz="2800" b="1" dirty="0">
                <a:solidFill>
                  <a:srgbClr val="C00000"/>
                </a:solidFill>
                <a:ea typeface="Calibri"/>
                <a:cs typeface="mohammad bold art 1"/>
              </a:rPr>
              <a:t>د/ شيرين فاروق ربيع </a:t>
            </a:r>
            <a:endParaRPr lang="en-US" dirty="0">
              <a:solidFill>
                <a:srgbClr val="C00000"/>
              </a:solidFill>
              <a:ea typeface="Calibri"/>
              <a:cs typeface="Arial"/>
            </a:endParaRPr>
          </a:p>
        </p:txBody>
      </p:sp>
      <p:sp>
        <p:nvSpPr>
          <p:cNvPr id="4" name="Rectangle 3"/>
          <p:cNvSpPr/>
          <p:nvPr/>
        </p:nvSpPr>
        <p:spPr>
          <a:xfrm>
            <a:off x="8682777" y="6295520"/>
            <a:ext cx="4475417" cy="6046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1000"/>
              </a:spcAft>
            </a:pPr>
            <a:r>
              <a:rPr lang="ar-EG" sz="2000" b="1" dirty="0">
                <a:solidFill>
                  <a:srgbClr val="C00000"/>
                </a:solidFill>
                <a:ea typeface="Calibri"/>
                <a:cs typeface="mohammad bold art 1"/>
              </a:rPr>
              <a:t>كود المقرر:  </a:t>
            </a:r>
            <a:r>
              <a:rPr lang="en-US" sz="2000" b="1" dirty="0">
                <a:solidFill>
                  <a:srgbClr val="C00000"/>
                </a:solidFill>
                <a:latin typeface="Times New Roman"/>
                <a:ea typeface="Calibri"/>
                <a:cs typeface="Arial"/>
              </a:rPr>
              <a:t>DGM 122</a:t>
            </a:r>
            <a:endParaRPr lang="en-US" sz="1400" dirty="0">
              <a:solidFill>
                <a:srgbClr val="C00000"/>
              </a:solidFill>
              <a:ea typeface="Calibri"/>
              <a:cs typeface="Arial"/>
            </a:endParaRPr>
          </a:p>
        </p:txBody>
      </p:sp>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182" y="3832791"/>
            <a:ext cx="1826120" cy="26238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Rounded Rectangle 4"/>
          <p:cNvSpPr/>
          <p:nvPr/>
        </p:nvSpPr>
        <p:spPr>
          <a:xfrm>
            <a:off x="4993329" y="2462818"/>
            <a:ext cx="7302409" cy="11615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07000"/>
              </a:lnSpc>
              <a:spcAft>
                <a:spcPts val="800"/>
              </a:spcAft>
            </a:pPr>
            <a:r>
              <a:rPr lang="ar-EG" sz="2400" b="1" dirty="0" smtClean="0">
                <a:solidFill>
                  <a:srgbClr val="C00000"/>
                </a:solidFill>
                <a:latin typeface="Simplified Arabic" panose="02020603050405020304" pitchFamily="18" charset="-78"/>
                <a:ea typeface="Calibri" panose="020F0502020204030204" pitchFamily="34" charset="0"/>
                <a:cs typeface="Simplified Arabic" panose="02020603050405020304" pitchFamily="18" charset="-78"/>
              </a:rPr>
              <a:t>المحاضرة الثانية</a:t>
            </a:r>
            <a:endParaRPr lang="en-US" sz="2400" b="1" dirty="0" smtClean="0">
              <a:solidFill>
                <a:srgbClr val="C00000"/>
              </a:solidFill>
              <a:latin typeface="Simplified Arabic" panose="02020603050405020304" pitchFamily="18" charset="-78"/>
              <a:ea typeface="Calibri" panose="020F0502020204030204" pitchFamily="34" charset="0"/>
              <a:cs typeface="Simplified Arabic" panose="02020603050405020304" pitchFamily="18" charset="-78"/>
            </a:endParaRPr>
          </a:p>
          <a:p>
            <a:pPr algn="ctr" rtl="1">
              <a:lnSpc>
                <a:spcPct val="107000"/>
              </a:lnSpc>
              <a:spcAft>
                <a:spcPts val="800"/>
              </a:spcAft>
            </a:pPr>
            <a:r>
              <a:rPr lang="ar-EG" sz="2400" dirty="0" smtClean="0">
                <a:solidFill>
                  <a:schemeClr val="tx1"/>
                </a:solidFill>
                <a:latin typeface="Simplified Arabic" panose="02020603050405020304" pitchFamily="18" charset="-78"/>
                <a:ea typeface="Calibri" panose="020F0502020204030204" pitchFamily="34" charset="0"/>
                <a:cs typeface="Simplified Arabic" panose="02020603050405020304" pitchFamily="18" charset="-78"/>
              </a:rPr>
              <a:t>النماذج </a:t>
            </a:r>
            <a:r>
              <a:rPr lang="ar-EG" sz="2400" dirty="0">
                <a:solidFill>
                  <a:schemeClr val="tx1"/>
                </a:solidFill>
                <a:latin typeface="Simplified Arabic" panose="02020603050405020304" pitchFamily="18" charset="-78"/>
                <a:ea typeface="Calibri" panose="020F0502020204030204" pitchFamily="34" charset="0"/>
                <a:cs typeface="Simplified Arabic" panose="02020603050405020304" pitchFamily="18" charset="-78"/>
              </a:rPr>
              <a:t>الاتصالية.... العلاقات الأساسية بين عمليات التعرض والاستجابة</a:t>
            </a:r>
            <a:endParaRPr lang="en-US" sz="2400" dirty="0">
              <a:solidFill>
                <a:schemeClr val="tx1"/>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80307" y="914400"/>
            <a:ext cx="11783873" cy="5129514"/>
          </a:xfrm>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marL="0" marR="0" lvl="0" indent="0" algn="r" defTabSz="914400" rtl="1" eaLnBrk="1" fontAlgn="auto" latinLnBrk="0" hangingPunct="1">
              <a:lnSpc>
                <a:spcPct val="115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Calibri"/>
              <a:cs typeface="Arial"/>
            </a:endParaRPr>
          </a:p>
        </p:txBody>
      </p:sp>
      <p:sp>
        <p:nvSpPr>
          <p:cNvPr id="2" name="Rounded Rectangle 1"/>
          <p:cNvSpPr/>
          <p:nvPr/>
        </p:nvSpPr>
        <p:spPr>
          <a:xfrm>
            <a:off x="2447778" y="2014538"/>
            <a:ext cx="7692350" cy="1748829"/>
          </a:xfrm>
          <a:prstGeom prst="roundRect">
            <a:avLst/>
          </a:prstGeom>
          <a:solidFill>
            <a:srgbClr val="852F4A"/>
          </a:solidFill>
          <a:ln>
            <a:noFill/>
          </a:ln>
        </p:spPr>
        <p:style>
          <a:lnRef idx="1">
            <a:schemeClr val="accent2"/>
          </a:lnRef>
          <a:fillRef idx="2">
            <a:schemeClr val="accent2"/>
          </a:fillRef>
          <a:effectRef idx="1">
            <a:schemeClr val="accent2"/>
          </a:effectRef>
          <a:fontRef idx="minor">
            <a:schemeClr val="dk1"/>
          </a:fontRef>
        </p:style>
        <p:txBody>
          <a:bodyPr rtlCol="1" anchor="ctr"/>
          <a:lstStyle/>
          <a:p>
            <a:pPr lvl="0" algn="ctr" rtl="1">
              <a:lnSpc>
                <a:spcPct val="107000"/>
              </a:lnSpc>
              <a:spcAft>
                <a:spcPts val="800"/>
              </a:spcAft>
            </a:pPr>
            <a:r>
              <a:rPr lang="ar-EG" sz="2400" b="1" dirty="0">
                <a:solidFill>
                  <a:schemeClr val="bg1"/>
                </a:solidFill>
                <a:latin typeface="Simplified Arabic" panose="02020603050405020304" pitchFamily="18" charset="-78"/>
                <a:ea typeface="Calibri" panose="020F0502020204030204" pitchFamily="34" charset="0"/>
                <a:cs typeface="Simplified Arabic" panose="02020603050405020304" pitchFamily="18" charset="-78"/>
              </a:rPr>
              <a:t>المحاضرة </a:t>
            </a:r>
            <a:r>
              <a:rPr lang="ar-EG" sz="2400" b="1" dirty="0" smtClean="0">
                <a:solidFill>
                  <a:schemeClr val="bg1"/>
                </a:solidFill>
                <a:latin typeface="Simplified Arabic" panose="02020603050405020304" pitchFamily="18" charset="-78"/>
                <a:ea typeface="Calibri" panose="020F0502020204030204" pitchFamily="34" charset="0"/>
                <a:cs typeface="Simplified Arabic" panose="02020603050405020304" pitchFamily="18" charset="-78"/>
              </a:rPr>
              <a:t>الثانية </a:t>
            </a:r>
          </a:p>
          <a:p>
            <a:pPr lvl="0" algn="ctr" rtl="1">
              <a:lnSpc>
                <a:spcPct val="107000"/>
              </a:lnSpc>
              <a:spcAft>
                <a:spcPts val="800"/>
              </a:spcAft>
            </a:pPr>
            <a:r>
              <a:rPr lang="ar-EG" sz="2400" b="1" dirty="0" smtClean="0">
                <a:solidFill>
                  <a:schemeClr val="bg1"/>
                </a:solidFill>
                <a:latin typeface="Simplified Arabic" panose="02020603050405020304" pitchFamily="18" charset="-78"/>
                <a:ea typeface="Calibri" panose="020F0502020204030204" pitchFamily="34" charset="0"/>
                <a:cs typeface="Simplified Arabic" panose="02020603050405020304" pitchFamily="18" charset="-78"/>
              </a:rPr>
              <a:t>النماذج </a:t>
            </a:r>
            <a:r>
              <a:rPr lang="ar-EG" sz="2400" b="1" dirty="0">
                <a:solidFill>
                  <a:schemeClr val="bg1"/>
                </a:solidFill>
                <a:latin typeface="Simplified Arabic" panose="02020603050405020304" pitchFamily="18" charset="-78"/>
                <a:ea typeface="Calibri" panose="020F0502020204030204" pitchFamily="34" charset="0"/>
                <a:cs typeface="Simplified Arabic" panose="02020603050405020304" pitchFamily="18" charset="-78"/>
              </a:rPr>
              <a:t>الاتصالية.... العلاقات الأساسية بين عمليات التعرض والاستجابة</a:t>
            </a:r>
            <a:endParaRPr lang="en-US" sz="2400" b="1" dirty="0">
              <a:solidFill>
                <a:schemeClr val="bg1"/>
              </a:solidFill>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16390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71335" y="1728138"/>
            <a:ext cx="9031459" cy="4673908"/>
          </a:xfrm>
          <a:prstGeom prst="rect">
            <a:avLst/>
          </a:prstGeom>
          <a:ln>
            <a:noFill/>
          </a:ln>
        </p:spPr>
        <p:txBody>
          <a:bodyPr wrap="square">
            <a:spAutoFit/>
          </a:bodyPr>
          <a:lstStyle/>
          <a:p>
            <a:pPr lvl="0" algn="r" rtl="1">
              <a:lnSpc>
                <a:spcPct val="115000"/>
              </a:lnSpc>
              <a:spcAft>
                <a:spcPts val="0"/>
              </a:spcAft>
            </a:pPr>
            <a:r>
              <a:rPr lang="ar-EG" sz="2800" b="1" dirty="0" smtClean="0">
                <a:solidFill>
                  <a:srgbClr val="852F4A"/>
                </a:solidFill>
                <a:ea typeface="Calibri"/>
                <a:cs typeface="Simplified Arabic"/>
              </a:rPr>
              <a:t>المحاضرة السابقة </a:t>
            </a:r>
            <a:r>
              <a:rPr lang="ar-EG" sz="2800" b="1" dirty="0">
                <a:solidFill>
                  <a:srgbClr val="852F4A"/>
                </a:solidFill>
                <a:ea typeface="Calibri"/>
                <a:cs typeface="Simplified Arabic"/>
              </a:rPr>
              <a:t>تحدثنا فيها بشكل سريع وموجز حول النقاط التالية</a:t>
            </a:r>
            <a:r>
              <a:rPr lang="ar-EG" sz="2800" b="1" dirty="0" smtClean="0">
                <a:solidFill>
                  <a:srgbClr val="852F4A"/>
                </a:solidFill>
                <a:ea typeface="Calibri"/>
                <a:cs typeface="Simplified Arabic"/>
              </a:rPr>
              <a:t>:</a:t>
            </a:r>
          </a:p>
          <a:p>
            <a:pPr lvl="0" algn="r" rtl="1">
              <a:lnSpc>
                <a:spcPct val="115000"/>
              </a:lnSpc>
              <a:spcAft>
                <a:spcPts val="0"/>
              </a:spcAft>
            </a:pPr>
            <a:endParaRPr lang="ar-EG" sz="1600" b="1" dirty="0" smtClean="0">
              <a:solidFill>
                <a:srgbClr val="852F4A"/>
              </a:solidFill>
              <a:ea typeface="Calibri"/>
              <a:cs typeface="Simplified Arabic"/>
            </a:endParaRPr>
          </a:p>
          <a:p>
            <a:pPr marL="342900" indent="-342900" algn="r" rtl="1">
              <a:lnSpc>
                <a:spcPct val="107000"/>
              </a:lnSpc>
              <a:spcAft>
                <a:spcPts val="800"/>
              </a:spcAft>
              <a:buFont typeface="Wingdings" panose="05000000000000000000" pitchFamily="2" charset="2"/>
              <a:buChar char="§"/>
            </a:pPr>
            <a:r>
              <a:rPr lang="ar-SA"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مفهوم </a:t>
            </a:r>
            <a:r>
              <a:rPr lang="ar-SA" sz="2400" b="1" dirty="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الاتصال</a:t>
            </a:r>
            <a:r>
              <a:rPr lang="en-US" sz="2400" b="1" dirty="0">
                <a:solidFill>
                  <a:srgbClr val="00B0F0"/>
                </a:solidFill>
                <a:latin typeface="Simplified Arabic" panose="02020603050405020304" pitchFamily="18" charset="-78"/>
                <a:ea typeface="Calibri" panose="020F0502020204030204" pitchFamily="34" charset="0"/>
                <a:cs typeface="+mj-cs"/>
              </a:rPr>
              <a:t> The Concept of Communication      </a:t>
            </a:r>
            <a:endParaRPr lang="ar-EG" sz="2400" b="1" dirty="0">
              <a:solidFill>
                <a:srgbClr val="00B0F0"/>
              </a:solidFill>
              <a:latin typeface="Simplified Arabic" panose="02020603050405020304" pitchFamily="18" charset="-78"/>
              <a:ea typeface="Calibri" panose="020F0502020204030204" pitchFamily="34" charset="0"/>
              <a:cs typeface="+mj-cs"/>
            </a:endParaRPr>
          </a:p>
          <a:p>
            <a:pPr marL="342900" indent="-342900" algn="r" rtl="1">
              <a:lnSpc>
                <a:spcPct val="107000"/>
              </a:lnSpc>
              <a:spcAft>
                <a:spcPts val="800"/>
              </a:spcAft>
              <a:buFont typeface="Wingdings" panose="05000000000000000000" pitchFamily="2" charset="2"/>
              <a:buChar char="§"/>
            </a:pPr>
            <a:r>
              <a:rPr lang="ar-EG"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مراحل </a:t>
            </a:r>
            <a:r>
              <a:rPr lang="ar-SA"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تطوره الإنساني </a:t>
            </a:r>
            <a:r>
              <a:rPr lang="en-US" sz="2400" b="1" dirty="0">
                <a:solidFill>
                  <a:srgbClr val="00B0F0"/>
                </a:solidFill>
                <a:latin typeface="Simplified Arabic" panose="02020603050405020304" pitchFamily="18" charset="-78"/>
                <a:ea typeface="Calibri" panose="020F0502020204030204" pitchFamily="34" charset="0"/>
                <a:cs typeface="+mj-cs"/>
              </a:rPr>
              <a:t>The History of Communication</a:t>
            </a:r>
          </a:p>
          <a:p>
            <a:pPr marL="342900" indent="-342900" algn="r" rtl="1">
              <a:lnSpc>
                <a:spcPct val="107000"/>
              </a:lnSpc>
              <a:spcAft>
                <a:spcPts val="800"/>
              </a:spcAft>
              <a:buFont typeface="Wingdings" panose="05000000000000000000" pitchFamily="2" charset="2"/>
              <a:buChar char="§"/>
            </a:pPr>
            <a:r>
              <a:rPr lang="ar-SA"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أنواع الاتصا</a:t>
            </a:r>
            <a:r>
              <a:rPr lang="ar-EG"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ل</a:t>
            </a:r>
            <a:r>
              <a:rPr lang="en-US"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ل</a:t>
            </a:r>
            <a:r>
              <a:rPr lang="en-US"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400" b="1" dirty="0" smtClean="0">
                <a:solidFill>
                  <a:srgbClr val="00B0F0"/>
                </a:solidFill>
                <a:latin typeface="Simplified Arabic" panose="02020603050405020304" pitchFamily="18" charset="-78"/>
                <a:ea typeface="Calibri" panose="020F0502020204030204" pitchFamily="34" charset="0"/>
                <a:cs typeface="+mj-cs"/>
              </a:rPr>
              <a:t>Types </a:t>
            </a:r>
            <a:r>
              <a:rPr lang="en-US" sz="2400" b="1" dirty="0">
                <a:solidFill>
                  <a:srgbClr val="00B0F0"/>
                </a:solidFill>
                <a:latin typeface="Simplified Arabic" panose="02020603050405020304" pitchFamily="18" charset="-78"/>
                <a:ea typeface="Calibri" panose="020F0502020204030204" pitchFamily="34" charset="0"/>
                <a:cs typeface="+mj-cs"/>
              </a:rPr>
              <a:t>of Communication</a:t>
            </a:r>
          </a:p>
          <a:p>
            <a:pPr marL="342900" indent="-342900" algn="r" rtl="1">
              <a:lnSpc>
                <a:spcPct val="107000"/>
              </a:lnSpc>
              <a:spcAft>
                <a:spcPts val="800"/>
              </a:spcAft>
              <a:buFont typeface="Wingdings" panose="05000000000000000000" pitchFamily="2" charset="2"/>
              <a:buChar char="§"/>
            </a:pPr>
            <a:r>
              <a:rPr lang="ar-SA" sz="2400" b="1" dirty="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وظائف </a:t>
            </a:r>
            <a:r>
              <a:rPr lang="ar-SA" sz="2400" b="1" dirty="0">
                <a:solidFill>
                  <a:srgbClr val="00B0F0"/>
                </a:solidFill>
                <a:latin typeface="Simplified Arabic" panose="02020603050405020304" pitchFamily="18" charset="-78"/>
                <a:ea typeface="Calibri" panose="020F0502020204030204" pitchFamily="34" charset="0"/>
                <a:cs typeface="+mj-cs"/>
              </a:rPr>
              <a:t>الاتصال</a:t>
            </a:r>
            <a:r>
              <a:rPr lang="en-US" sz="2400" b="1" dirty="0">
                <a:solidFill>
                  <a:srgbClr val="00B0F0"/>
                </a:solidFill>
                <a:latin typeface="Simplified Arabic" panose="02020603050405020304" pitchFamily="18" charset="-78"/>
                <a:ea typeface="Calibri" panose="020F0502020204030204" pitchFamily="34" charset="0"/>
                <a:cs typeface="+mj-cs"/>
              </a:rPr>
              <a:t> Communication Functions      </a:t>
            </a:r>
          </a:p>
          <a:p>
            <a:pPr marL="342900" indent="-342900" algn="r" rtl="1">
              <a:lnSpc>
                <a:spcPct val="107000"/>
              </a:lnSpc>
              <a:spcAft>
                <a:spcPts val="800"/>
              </a:spcAft>
              <a:buFont typeface="Wingdings" panose="05000000000000000000" pitchFamily="2" charset="2"/>
              <a:buChar char="§"/>
            </a:pPr>
            <a:r>
              <a:rPr lang="ar-SA" sz="2400" b="1" dirty="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عناصر العملية </a:t>
            </a:r>
            <a:r>
              <a:rPr lang="ar-SA"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الاتصالية</a:t>
            </a:r>
            <a:r>
              <a:rPr lang="ar-EG"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400" b="1" dirty="0" smtClean="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  Elements </a:t>
            </a:r>
            <a:r>
              <a:rPr lang="en-US" sz="2400" b="1" dirty="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of Communication Process</a:t>
            </a:r>
          </a:p>
          <a:p>
            <a:pPr marL="342900" indent="-342900" algn="r" rtl="1">
              <a:lnSpc>
                <a:spcPct val="107000"/>
              </a:lnSpc>
              <a:spcAft>
                <a:spcPts val="800"/>
              </a:spcAft>
              <a:buFont typeface="Wingdings" panose="05000000000000000000" pitchFamily="2" charset="2"/>
              <a:buChar char="§"/>
            </a:pPr>
            <a:r>
              <a:rPr lang="ar-SA" sz="2400" b="1" dirty="0">
                <a:solidFill>
                  <a:srgbClr val="00B0F0"/>
                </a:solidFill>
                <a:latin typeface="Simplified Arabic" panose="02020603050405020304" pitchFamily="18" charset="-78"/>
                <a:ea typeface="Calibri" panose="020F0502020204030204" pitchFamily="34" charset="0"/>
                <a:cs typeface="Simplified Arabic" panose="02020603050405020304" pitchFamily="18" charset="-78"/>
              </a:rPr>
              <a:t>شروط كفاءة العملية الاتصالية، وأهم معوقاتها</a:t>
            </a:r>
            <a:endParaRPr lang="en-US" sz="2400" b="1" dirty="0">
              <a:solidFill>
                <a:srgbClr val="00B0F0"/>
              </a:solidFill>
              <a:latin typeface="Simplified Arabic" panose="02020603050405020304" pitchFamily="18" charset="-78"/>
              <a:ea typeface="Calibri" panose="020F0502020204030204" pitchFamily="34" charset="0"/>
              <a:cs typeface="Simplified Arabic" panose="02020603050405020304" pitchFamily="18" charset="-78"/>
            </a:endParaRPr>
          </a:p>
          <a:p>
            <a:pPr rtl="1">
              <a:lnSpc>
                <a:spcPct val="107000"/>
              </a:lnSpc>
              <a:spcAft>
                <a:spcPts val="800"/>
              </a:spcAft>
            </a:pPr>
            <a:r>
              <a:rPr lang="en-US" sz="2400" b="1" dirty="0">
                <a:solidFill>
                  <a:srgbClr val="00B0F0"/>
                </a:solidFill>
                <a:latin typeface="Simplified Arabic" panose="02020603050405020304" pitchFamily="18" charset="-78"/>
                <a:ea typeface="Calibri" panose="020F0502020204030204" pitchFamily="34" charset="0"/>
                <a:cs typeface="+mj-cs"/>
              </a:rPr>
              <a:t>Effective &amp;obstacles of the Communication Process</a:t>
            </a:r>
          </a:p>
          <a:p>
            <a:pPr lvl="0" algn="r" rtl="1">
              <a:lnSpc>
                <a:spcPct val="115000"/>
              </a:lnSpc>
              <a:spcAft>
                <a:spcPts val="0"/>
              </a:spcAft>
            </a:pPr>
            <a:endParaRPr lang="en-US" dirty="0">
              <a:ea typeface="Calibri"/>
              <a:cs typeface="Aria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1026" name="Picture 2" descr="C:\Users\NoteBook\Desktop\download.png"/>
          <p:cNvPicPr>
            <a:picLocks noChangeAspect="1" noChangeArrowheads="1"/>
          </p:cNvPicPr>
          <p:nvPr/>
        </p:nvPicPr>
        <p:blipFill>
          <a:blip r:embed="rId10">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145825" y="117987"/>
            <a:ext cx="1852852" cy="1296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3" name="Rounded Rectangle 2"/>
          <p:cNvSpPr/>
          <p:nvPr/>
        </p:nvSpPr>
        <p:spPr>
          <a:xfrm>
            <a:off x="10259960" y="84765"/>
            <a:ext cx="1704965" cy="679598"/>
          </a:xfrm>
          <a:prstGeom prst="roundRect">
            <a:avLst/>
          </a:prstGeom>
          <a:ln>
            <a:noFill/>
          </a:ln>
          <a:effectLst>
            <a:reflection blurRad="6350" stA="50000" endA="300" endPos="55000" dir="5400000" sy="-100000" algn="bl" rotWithShape="0"/>
          </a:effectLst>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ar-EG" sz="2400" b="1" dirty="0" smtClean="0">
                <a:solidFill>
                  <a:srgbClr val="852F4A"/>
                </a:solidFill>
              </a:rPr>
              <a:t>المحاضرة الثانية</a:t>
            </a:r>
            <a:endParaRPr lang="ar-EG" sz="2400" b="1" dirty="0">
              <a:solidFill>
                <a:srgbClr val="852F4A"/>
              </a:solidFill>
            </a:endParaRPr>
          </a:p>
        </p:txBody>
      </p:sp>
      <p:sp>
        <p:nvSpPr>
          <p:cNvPr id="5" name="Rounded Rectangle 4"/>
          <p:cNvSpPr/>
          <p:nvPr/>
        </p:nvSpPr>
        <p:spPr>
          <a:xfrm>
            <a:off x="1706413" y="1081770"/>
            <a:ext cx="9129252" cy="5308439"/>
          </a:xfrm>
          <a:prstGeom prst="roundRect">
            <a:avLst/>
          </a:prstGeom>
          <a:solidFill>
            <a:srgbClr val="6C263C">
              <a:alpha val="81961"/>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2" name="Rounded Rectangle 1"/>
          <p:cNvSpPr/>
          <p:nvPr/>
        </p:nvSpPr>
        <p:spPr>
          <a:xfrm>
            <a:off x="2282118" y="1180498"/>
            <a:ext cx="8528450" cy="545507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lnSpc>
                <a:spcPct val="107000"/>
              </a:lnSpc>
              <a:spcAft>
                <a:spcPts val="0"/>
              </a:spcAft>
              <a:buFont typeface="Wingdings" panose="05000000000000000000" pitchFamily="2" charset="2"/>
              <a:buChar char="Ø"/>
            </a:pPr>
            <a:r>
              <a:rPr lang="ar-EG" sz="2400" b="1" dirty="0">
                <a:latin typeface="Simplified Arabic" panose="02020603050405020304" pitchFamily="18" charset="-78"/>
                <a:ea typeface="Calibri" panose="020F0502020204030204" pitchFamily="34" charset="0"/>
                <a:cs typeface="Simplified Arabic" panose="02020603050405020304" pitchFamily="18" charset="-78"/>
              </a:rPr>
              <a:t>مفهوم </a:t>
            </a:r>
            <a:r>
              <a:rPr lang="ar-EG" sz="2400" b="1" dirty="0" smtClean="0">
                <a:latin typeface="Simplified Arabic" panose="02020603050405020304" pitchFamily="18" charset="-78"/>
                <a:ea typeface="Calibri" panose="020F0502020204030204" pitchFamily="34" charset="0"/>
                <a:cs typeface="Simplified Arabic" panose="02020603050405020304" pitchFamily="18" charset="-78"/>
              </a:rPr>
              <a:t>النموذج.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Model Concept    </a:t>
            </a:r>
          </a:p>
          <a:p>
            <a:pPr marL="342900" lvl="0" indent="-342900" algn="r" rtl="1">
              <a:lnSpc>
                <a:spcPct val="107000"/>
              </a:lnSpc>
              <a:spcAft>
                <a:spcPts val="0"/>
              </a:spcAft>
              <a:buFont typeface="Wingdings" panose="05000000000000000000" pitchFamily="2" charset="2"/>
              <a:buChar char="Ø"/>
            </a:pPr>
            <a:r>
              <a:rPr lang="ar-EG" sz="2400" b="1" dirty="0">
                <a:latin typeface="Simplified Arabic" panose="02020603050405020304" pitchFamily="18" charset="-78"/>
                <a:ea typeface="Calibri" panose="020F0502020204030204" pitchFamily="34" charset="0"/>
                <a:cs typeface="Simplified Arabic" panose="02020603050405020304" pitchFamily="18" charset="-78"/>
              </a:rPr>
              <a:t>وظائف </a:t>
            </a:r>
            <a:r>
              <a:rPr lang="ar-EG" sz="2400" b="1" dirty="0" smtClean="0">
                <a:latin typeface="Simplified Arabic" panose="02020603050405020304" pitchFamily="18" charset="-78"/>
                <a:ea typeface="Calibri" panose="020F0502020204030204" pitchFamily="34" charset="0"/>
                <a:cs typeface="Simplified Arabic" panose="02020603050405020304" pitchFamily="18" charset="-78"/>
              </a:rPr>
              <a:t>النموذج.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Model Functions</a:t>
            </a:r>
          </a:p>
          <a:p>
            <a:pPr marL="342900" indent="-342900" algn="r" rtl="1">
              <a:lnSpc>
                <a:spcPct val="107000"/>
              </a:lnSpc>
              <a:buFont typeface="Wingdings" panose="05000000000000000000" pitchFamily="2" charset="2"/>
              <a:buChar char="Ø"/>
            </a:pPr>
            <a:r>
              <a:rPr lang="ar-EG" sz="2400" b="1" dirty="0">
                <a:latin typeface="Simplified Arabic" panose="02020603050405020304" pitchFamily="18" charset="-78"/>
                <a:ea typeface="Calibri" panose="020F0502020204030204" pitchFamily="34" charset="0"/>
                <a:cs typeface="Simplified Arabic" panose="02020603050405020304" pitchFamily="18" charset="-78"/>
              </a:rPr>
              <a:t>أبرز أنواع نماذج </a:t>
            </a:r>
            <a:r>
              <a:rPr lang="ar-EG" sz="2400" b="1" dirty="0" smtClean="0">
                <a:latin typeface="Simplified Arabic" panose="02020603050405020304" pitchFamily="18" charset="-78"/>
                <a:ea typeface="Calibri" panose="020F0502020204030204" pitchFamily="34" charset="0"/>
                <a:cs typeface="Simplified Arabic" panose="02020603050405020304" pitchFamily="18" charset="-78"/>
              </a:rPr>
              <a:t>الاتصال.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Types of Models </a:t>
            </a:r>
            <a:endParaRPr lang="ar-EG" sz="2400" b="1" dirty="0">
              <a:solidFill>
                <a:schemeClr val="bg1"/>
              </a:solidFill>
              <a:latin typeface="Times New Roman" panose="02020603050405020304" pitchFamily="18" charset="0"/>
              <a:ea typeface="Calibri" panose="020F0502020204030204" pitchFamily="34" charset="0"/>
              <a:cs typeface="Arial" panose="020B0604020202020204" pitchFamily="34" charset="0"/>
            </a:endParaRPr>
          </a:p>
          <a:p>
            <a:pPr lvl="0" algn="r" rtl="1">
              <a:lnSpc>
                <a:spcPct val="107000"/>
              </a:lnSpc>
              <a:spcAft>
                <a:spcPts val="800"/>
              </a:spcAft>
              <a:tabLst>
                <a:tab pos="4164965" algn="l"/>
              </a:tabLst>
            </a:pP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أ. النموذج </a:t>
            </a:r>
            <a:r>
              <a:rPr lang="ar-EG" sz="20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الخطي أو أحادي الاتجاه </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linear Model</a:t>
            </a:r>
            <a:r>
              <a:rPr lang="ar-EG" sz="20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tabLst>
                <a:tab pos="4164965" algn="l"/>
              </a:tabLst>
            </a:pPr>
            <a:r>
              <a:rPr lang="ar-EG" sz="2000" b="1" dirty="0" smtClean="0">
                <a:solidFill>
                  <a:schemeClr val="bg1"/>
                </a:solidFill>
                <a:effectLst/>
                <a:latin typeface="Simplified Arabic" panose="02020603050405020304" pitchFamily="18" charset="-78"/>
                <a:ea typeface="Calibri" panose="020F0502020204030204" pitchFamily="34" charset="0"/>
                <a:cs typeface="Simplified Arabic" panose="02020603050405020304" pitchFamily="18" charset="-78"/>
              </a:rPr>
              <a:t>ب.</a:t>
            </a:r>
            <a:r>
              <a:rPr lang="ar-EG" sz="2000" dirty="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النموذج </a:t>
            </a:r>
            <a:r>
              <a:rPr lang="ar-EG" sz="20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التبادلي ( أو ثنائي الاتجاه)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Interactive Dual Model</a:t>
            </a:r>
          </a:p>
          <a:p>
            <a:pPr algn="justLow" rtl="1">
              <a:lnSpc>
                <a:spcPct val="107000"/>
              </a:lnSpc>
              <a:spcAft>
                <a:spcPts val="800"/>
              </a:spcAft>
              <a:tabLst>
                <a:tab pos="904875" algn="l"/>
              </a:tabLst>
            </a:pPr>
            <a:r>
              <a:rPr lang="ar-EG" sz="2000" b="1" dirty="0" smtClean="0">
                <a:solidFill>
                  <a:schemeClr val="bg1"/>
                </a:solidFill>
                <a:effectLst/>
                <a:latin typeface="Simplified Arabic" panose="02020603050405020304" pitchFamily="18" charset="-78"/>
                <a:ea typeface="Calibri" panose="020F0502020204030204" pitchFamily="34" charset="0"/>
                <a:cs typeface="Simplified Arabic" panose="02020603050405020304" pitchFamily="18" charset="-78"/>
              </a:rPr>
              <a:t>ج.</a:t>
            </a:r>
            <a:r>
              <a:rPr lang="ar-EG" sz="20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نموذج </a:t>
            </a:r>
            <a:r>
              <a:rPr lang="ar-EG" sz="20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الاتصال التفاعلي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Interactive  Model</a:t>
            </a: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r>
              <a:rPr lang="ar-EG" sz="2000" b="1" dirty="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endPar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endParaRPr>
          </a:p>
          <a:p>
            <a:pPr marL="342900" indent="-342900" algn="justLow" rtl="1">
              <a:lnSpc>
                <a:spcPct val="107000"/>
              </a:lnSpc>
              <a:spcAft>
                <a:spcPts val="800"/>
              </a:spcAft>
              <a:buFont typeface="Wingdings" panose="05000000000000000000" pitchFamily="2" charset="2"/>
              <a:buChar char="Ø"/>
              <a:tabLst>
                <a:tab pos="904875" algn="l"/>
              </a:tabLst>
            </a:pPr>
            <a:r>
              <a:rPr lang="ar-EG" sz="24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أهم النماذج الاتصالية. </a:t>
            </a:r>
          </a:p>
          <a:p>
            <a:pPr marL="342900" indent="-342900" algn="justLow" rtl="1">
              <a:lnSpc>
                <a:spcPct val="107000"/>
              </a:lnSpc>
              <a:spcAft>
                <a:spcPts val="800"/>
              </a:spcAft>
              <a:buFontTx/>
              <a:buChar char="-"/>
              <a:tabLst>
                <a:tab pos="904875" algn="l"/>
              </a:tabLst>
            </a:pP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نموذج شانون ويفر  </a:t>
            </a:r>
            <a:r>
              <a:rPr lang="en-US"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M</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Shannon Weaver</a:t>
            </a:r>
            <a:r>
              <a:rPr lang="ar-EG"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نموذج لازويل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M</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Lazwell</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p>
          <a:p>
            <a:pPr marL="342900" indent="-342900" algn="justLow" rtl="1">
              <a:lnSpc>
                <a:spcPct val="107000"/>
              </a:lnSpc>
              <a:spcAft>
                <a:spcPts val="800"/>
              </a:spcAft>
              <a:buFontTx/>
              <a:buChar char="-"/>
              <a:tabLst>
                <a:tab pos="904875" algn="l"/>
              </a:tabLst>
            </a:pP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نموذج شرام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M</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Schramm</a:t>
            </a: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 نموذج دوفلير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Defleur</a:t>
            </a:r>
            <a:r>
              <a:rPr lang="en-US"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en-US" sz="20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t>
            </a:r>
            <a:endPar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endParaRPr>
          </a:p>
          <a:p>
            <a:pPr algn="justLow" rtl="1">
              <a:lnSpc>
                <a:spcPct val="107000"/>
              </a:lnSpc>
              <a:spcAft>
                <a:spcPts val="800"/>
              </a:spcAft>
              <a:tabLst>
                <a:tab pos="904875" algn="l"/>
              </a:tabLst>
            </a:pP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a:t>
            </a:r>
            <a:r>
              <a:rPr lang="ar-EG" sz="2000" b="1" dirty="0" smtClean="0">
                <a:solidFill>
                  <a:prstClr val="white"/>
                </a:solidFill>
                <a:latin typeface="Calibri" panose="020F0502020204030204" pitchFamily="34" charset="0"/>
                <a:ea typeface="Calibri" panose="020F0502020204030204" pitchFamily="34" charset="0"/>
                <a:cs typeface="Simplified Arabic" panose="02020603050405020304" pitchFamily="18" charset="-78"/>
              </a:rPr>
              <a:t>نموذج </a:t>
            </a:r>
            <a:r>
              <a:rPr lang="ar-EG" sz="2000" b="1" dirty="0">
                <a:solidFill>
                  <a:prstClr val="white"/>
                </a:solidFill>
                <a:latin typeface="Calibri" panose="020F0502020204030204" pitchFamily="34" charset="0"/>
                <a:ea typeface="Calibri" panose="020F0502020204030204" pitchFamily="34" charset="0"/>
                <a:cs typeface="Simplified Arabic" panose="02020603050405020304" pitchFamily="18" charset="-78"/>
              </a:rPr>
              <a:t>وستلي وماكلين </a:t>
            </a:r>
            <a:r>
              <a:rPr lang="en-US" sz="2000" b="1" dirty="0">
                <a:solidFill>
                  <a:prstClr val="white"/>
                </a:solidFill>
                <a:latin typeface="Times New Roman" panose="02020603050405020304" pitchFamily="18" charset="0"/>
                <a:ea typeface="Calibri" panose="020F0502020204030204" pitchFamily="34" charset="0"/>
                <a:cs typeface="Arial" panose="020B0604020202020204" pitchFamily="34" charset="0"/>
              </a:rPr>
              <a:t>Westley &amp; Mclean </a:t>
            </a:r>
            <a:r>
              <a:rPr lang="en-US" sz="2000" b="1" dirty="0" smtClean="0">
                <a:solidFill>
                  <a:prstClr val="white"/>
                </a:solidFill>
                <a:latin typeface="Times New Roman" panose="02020603050405020304" pitchFamily="18" charset="0"/>
                <a:ea typeface="Calibri" panose="020F0502020204030204" pitchFamily="34" charset="0"/>
                <a:cs typeface="Arial" panose="020B0604020202020204" pitchFamily="34" charset="0"/>
              </a:rPr>
              <a:t>M</a:t>
            </a:r>
            <a:r>
              <a:rPr lang="ar-EG" sz="2000" b="1" dirty="0" smtClean="0">
                <a:solidFill>
                  <a:prstClr val="white"/>
                </a:solidFill>
                <a:latin typeface="Times New Roman" panose="02020603050405020304" pitchFamily="18" charset="0"/>
                <a:ea typeface="Calibri" panose="020F0502020204030204" pitchFamily="34" charset="0"/>
                <a:cs typeface="Arial" panose="020B0604020202020204" pitchFamily="34" charset="0"/>
              </a:rPr>
              <a:t>      - نموذج رايت </a:t>
            </a:r>
            <a:r>
              <a:rPr lang="en-US" sz="2000" b="1" dirty="0" smtClean="0">
                <a:solidFill>
                  <a:prstClr val="white"/>
                </a:solidFill>
                <a:latin typeface="Times New Roman" panose="02020603050405020304" pitchFamily="18" charset="0"/>
                <a:ea typeface="Calibri" panose="020F0502020204030204" pitchFamily="34" charset="0"/>
                <a:cs typeface="Arial" panose="020B0604020202020204" pitchFamily="34" charset="0"/>
              </a:rPr>
              <a:t>Right</a:t>
            </a:r>
            <a:endPar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endParaRPr>
          </a:p>
          <a:p>
            <a:pPr marL="342900" indent="-342900" algn="justLow" rtl="1">
              <a:lnSpc>
                <a:spcPct val="107000"/>
              </a:lnSpc>
              <a:spcAft>
                <a:spcPts val="800"/>
              </a:spcAft>
              <a:buFontTx/>
              <a:buChar char="-"/>
              <a:tabLst>
                <a:tab pos="904875" algn="l"/>
              </a:tabLst>
            </a:pP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 الخلاصة.                                 </a:t>
            </a:r>
            <a:r>
              <a:rPr lang="en-US" sz="20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Summary</a:t>
            </a:r>
            <a:endParaRPr lang="ar-EG" sz="2000" b="1" dirty="0">
              <a:solidFill>
                <a:schemeClr val="bg1"/>
              </a:solidFill>
              <a:latin typeface="Times New Roman" panose="02020603050405020304" pitchFamily="18" charset="0"/>
              <a:ea typeface="Calibri" panose="020F0502020204030204" pitchFamily="34" charset="0"/>
              <a:cs typeface="Arial" panose="020B0604020202020204" pitchFamily="34" charset="0"/>
            </a:endParaRPr>
          </a:p>
          <a:p>
            <a:pPr marL="342900" indent="-342900" algn="justLow" rtl="1">
              <a:lnSpc>
                <a:spcPct val="107000"/>
              </a:lnSpc>
              <a:spcAft>
                <a:spcPts val="800"/>
              </a:spcAft>
              <a:buFontTx/>
              <a:buChar char="-"/>
              <a:tabLst>
                <a:tab pos="904875" algn="l"/>
              </a:tabLst>
            </a:pPr>
            <a:r>
              <a:rPr lang="ar-EG" sz="2000" b="1" dirty="0" smtClean="0">
                <a:solidFill>
                  <a:schemeClr val="bg1"/>
                </a:solidFill>
                <a:latin typeface="Calibri" panose="020F0502020204030204" pitchFamily="34" charset="0"/>
                <a:ea typeface="Calibri" panose="020F0502020204030204" pitchFamily="34" charset="0"/>
                <a:cs typeface="Simplified Arabic" panose="02020603050405020304" pitchFamily="18" charset="-78"/>
              </a:rPr>
              <a:t>المصادر .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References</a:t>
            </a:r>
            <a:endParaRPr lang="ar-EG" sz="2000" b="1" dirty="0">
              <a:solidFill>
                <a:schemeClr val="bg1"/>
              </a:solidFill>
              <a:latin typeface="Times New Roman" panose="02020603050405020304" pitchFamily="18" charset="0"/>
              <a:ea typeface="Calibri" panose="020F0502020204030204" pitchFamily="34" charset="0"/>
              <a:cs typeface="Arial" panose="020B0604020202020204" pitchFamily="34" charset="0"/>
            </a:endParaRPr>
          </a:p>
        </p:txBody>
      </p:sp>
      <p:sp>
        <p:nvSpPr>
          <p:cNvPr id="7" name="Wave 6"/>
          <p:cNvSpPr/>
          <p:nvPr/>
        </p:nvSpPr>
        <p:spPr>
          <a:xfrm>
            <a:off x="5290271" y="188974"/>
            <a:ext cx="1961536" cy="1017012"/>
          </a:xfrm>
          <a:prstGeom prst="wav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400" b="1" dirty="0">
                <a:solidFill>
                  <a:srgbClr val="852F4A"/>
                </a:solidFill>
                <a:latin typeface="Simplified Arabic" panose="02020603050405020304" pitchFamily="18" charset="-78"/>
                <a:cs typeface="Simplified Arabic" panose="02020603050405020304" pitchFamily="18" charset="-78"/>
              </a:rPr>
              <a:t>المحاور الرئيسية </a:t>
            </a:r>
            <a:endParaRPr lang="en-US" sz="2400" b="1" dirty="0">
              <a:solidFill>
                <a:srgbClr val="852F4A"/>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904B7CA6-23A4-2E24-5FFC-ECEA38831F6A}"/>
              </a:ext>
            </a:extLst>
          </p:cNvPr>
          <p:cNvSpPr txBox="1"/>
          <p:nvPr/>
        </p:nvSpPr>
        <p:spPr>
          <a:xfrm>
            <a:off x="5032788" y="951839"/>
            <a:ext cx="5895767" cy="584775"/>
          </a:xfrm>
          <a:prstGeom prst="rect">
            <a:avLst/>
          </a:prstGeom>
          <a:noFill/>
        </p:spPr>
        <p:txBody>
          <a:bodyPr wrap="square" rtlCol="0">
            <a:spAutoFit/>
          </a:bodyPr>
          <a:lstStyle/>
          <a:p>
            <a:pPr algn="ctr" rtl="1"/>
            <a:r>
              <a:rPr lang="en-US" sz="3200" b="1" dirty="0" smtClean="0">
                <a:solidFill>
                  <a:srgbClr val="852F4A"/>
                </a:solidFill>
                <a:latin typeface="Tajawal Medium" panose="00000600000000000000" pitchFamily="2" charset="-78"/>
                <a:cs typeface="Tajawal Medium" panose="00000600000000000000" pitchFamily="2" charset="-78"/>
              </a:rPr>
              <a:t> </a:t>
            </a:r>
            <a:r>
              <a:rPr lang="ar-EG" sz="2800" b="1" dirty="0" smtClean="0">
                <a:solidFill>
                  <a:srgbClr val="852F4A"/>
                </a:solidFill>
                <a:latin typeface="Simplified Arabic" panose="02020603050405020304" pitchFamily="18" charset="-78"/>
                <a:cs typeface="Simplified Arabic" panose="02020603050405020304" pitchFamily="18" charset="-78"/>
              </a:rPr>
              <a:t>أولاً:مفهوم النموذج </a:t>
            </a:r>
            <a:r>
              <a:rPr lang="en-US" sz="2400" b="1" dirty="0" smtClean="0">
                <a:solidFill>
                  <a:srgbClr val="852F4A"/>
                </a:solidFill>
                <a:latin typeface="Rockwell Condensed" panose="02060603050405020104" pitchFamily="18" charset="0"/>
              </a:rPr>
              <a:t>Model Concept </a:t>
            </a:r>
            <a:endParaRPr lang="en-US" sz="2400" b="1" dirty="0">
              <a:solidFill>
                <a:srgbClr val="852F4A"/>
              </a:solidFill>
              <a:latin typeface="Rockwell Condensed" panose="02060603050405020104" pitchFamily="18" charset="0"/>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70876"/>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13111" y="193235"/>
            <a:ext cx="1091009" cy="707886"/>
          </a:xfrm>
          <a:prstGeom prst="rect">
            <a:avLst/>
          </a:prstGeom>
          <a:noFill/>
        </p:spPr>
        <p:txBody>
          <a:bodyPr wrap="square" rtlCol="0">
            <a:spAutoFit/>
          </a:bodyPr>
          <a:lstStyle/>
          <a:p>
            <a:pPr algn="ctr"/>
            <a:r>
              <a:rPr lang="ar-EG" sz="2000" b="1" dirty="0" smtClean="0">
                <a:solidFill>
                  <a:schemeClr val="bg1"/>
                </a:solidFill>
                <a:latin typeface="Simplified Arabic" panose="02020603050405020304" pitchFamily="18" charset="-78"/>
                <a:cs typeface="Simplified Arabic" panose="02020603050405020304" pitchFamily="18" charset="-78"/>
              </a:rPr>
              <a:t>المحاضرة الثانية</a:t>
            </a:r>
            <a:endParaRPr lang="en-US" sz="2000" b="1" dirty="0">
              <a:solidFill>
                <a:schemeClr val="bg1"/>
              </a:solidFill>
              <a:latin typeface="Simplified Arabic" panose="02020603050405020304" pitchFamily="18" charset="-78"/>
              <a:cs typeface="Simplified Arabic" panose="02020603050405020304" pitchFamily="18"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2168012" y="1627460"/>
            <a:ext cx="9634781" cy="4683921"/>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lnSpc>
                <a:spcPct val="107000"/>
              </a:lnSpc>
              <a:spcAft>
                <a:spcPts val="800"/>
              </a:spcAft>
            </a:pPr>
            <a:r>
              <a:rPr lang="ar-SA" sz="2000" b="1" dirty="0">
                <a:latin typeface="Calibri" panose="020F0502020204030204" pitchFamily="34" charset="0"/>
                <a:ea typeface="Calibri" panose="020F0502020204030204" pitchFamily="34" charset="0"/>
              </a:rPr>
              <a:t>النموذج </a:t>
            </a:r>
            <a:r>
              <a:rPr lang="ar-SA" sz="2000" b="1" dirty="0" smtClean="0">
                <a:latin typeface="Calibri" panose="020F0502020204030204" pitchFamily="34" charset="0"/>
                <a:ea typeface="Calibri" panose="020F0502020204030204" pitchFamily="34" charset="0"/>
              </a:rPr>
              <a:t>في </a:t>
            </a:r>
            <a:r>
              <a:rPr lang="ar-SA" sz="2000" b="1" dirty="0">
                <a:latin typeface="Calibri" panose="020F0502020204030204" pitchFamily="34" charset="0"/>
                <a:ea typeface="Calibri" panose="020F0502020204030204" pitchFamily="34" charset="0"/>
              </a:rPr>
              <a:t>الاشتقاق </a:t>
            </a:r>
            <a:r>
              <a:rPr lang="ar-SA" sz="2000" b="1" dirty="0" smtClean="0">
                <a:latin typeface="Calibri" panose="020F0502020204030204" pitchFamily="34" charset="0"/>
                <a:ea typeface="Calibri" panose="020F0502020204030204" pitchFamily="34" charset="0"/>
              </a:rPr>
              <a:t>اللغوي </a:t>
            </a:r>
            <a:r>
              <a:rPr lang="ar-SA" sz="2000" b="1" dirty="0">
                <a:latin typeface="Calibri" panose="020F0502020204030204" pitchFamily="34" charset="0"/>
                <a:ea typeface="Calibri" panose="020F0502020204030204" pitchFamily="34" charset="0"/>
              </a:rPr>
              <a:t>يعنى المثال والتصور والاقتداء والتوليف وتجميع الأجزاء</a:t>
            </a:r>
            <a:r>
              <a:rPr lang="en-US" sz="2000" b="1" dirty="0" smtClean="0">
                <a:latin typeface="Calibri" panose="020F0502020204030204" pitchFamily="34" charset="0"/>
                <a:ea typeface="Calibri" panose="020F0502020204030204" pitchFamily="34" charset="0"/>
                <a:cs typeface="Arial" panose="020B0604020202020204" pitchFamily="34" charset="0"/>
              </a:rPr>
              <a:t>. </a:t>
            </a:r>
            <a:r>
              <a:rPr lang="ar-SA" sz="2000" b="1" dirty="0" smtClean="0">
                <a:latin typeface="Calibri" panose="020F0502020204030204" pitchFamily="34" charset="0"/>
                <a:ea typeface="Calibri" panose="020F0502020204030204" pitchFamily="34" charset="0"/>
              </a:rPr>
              <a:t>وفى </a:t>
            </a:r>
            <a:r>
              <a:rPr lang="ar-SA" sz="2000" b="1" dirty="0">
                <a:latin typeface="Calibri" panose="020F0502020204030204" pitchFamily="34" charset="0"/>
                <a:ea typeface="Calibri" panose="020F0502020204030204" pitchFamily="34" charset="0"/>
              </a:rPr>
              <a:t>الإنجليزية</a:t>
            </a:r>
            <a:r>
              <a:rPr lang="en-US" sz="2000" b="1" dirty="0">
                <a:latin typeface="Calibri" panose="020F0502020204030204" pitchFamily="34" charset="0"/>
                <a:ea typeface="Calibri" panose="020F0502020204030204" pitchFamily="34" charset="0"/>
                <a:cs typeface="Arial" panose="020B0604020202020204" pitchFamily="34" charset="0"/>
              </a:rPr>
              <a:t> Model </a:t>
            </a:r>
            <a:r>
              <a:rPr lang="ar-SA" sz="2000" b="1" dirty="0">
                <a:latin typeface="Calibri" panose="020F0502020204030204" pitchFamily="34" charset="0"/>
                <a:ea typeface="Calibri" panose="020F0502020204030204" pitchFamily="34" charset="0"/>
              </a:rPr>
              <a:t>يشير إلى معنى البناء أو الشكل أو التشبيه الذى يوضح العناصر</a:t>
            </a:r>
            <a:r>
              <a:rPr lang="en-US" sz="2000" b="1" dirty="0">
                <a:latin typeface="Calibri" panose="020F0502020204030204" pitchFamily="34" charset="0"/>
                <a:ea typeface="Calibri" panose="020F0502020204030204" pitchFamily="34" charset="0"/>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b="1" dirty="0">
                <a:latin typeface="Calibri" panose="020F0502020204030204" pitchFamily="34" charset="0"/>
                <a:ea typeface="Calibri" panose="020F0502020204030204" pitchFamily="34" charset="0"/>
              </a:rPr>
              <a:t>ومفهوم </a:t>
            </a:r>
            <a:r>
              <a:rPr lang="ar-SA" sz="2000" b="1" dirty="0" smtClean="0">
                <a:latin typeface="Calibri" panose="020F0502020204030204" pitchFamily="34" charset="0"/>
                <a:ea typeface="Calibri" panose="020F0502020204030204" pitchFamily="34" charset="0"/>
              </a:rPr>
              <a:t>النموذج من </a:t>
            </a:r>
            <a:r>
              <a:rPr lang="ar-SA" sz="2000" b="1" dirty="0">
                <a:latin typeface="Calibri" panose="020F0502020204030204" pitchFamily="34" charset="0"/>
                <a:ea typeface="Calibri" panose="020F0502020204030204" pitchFamily="34" charset="0"/>
              </a:rPr>
              <a:t>الناحية العلمية </a:t>
            </a:r>
            <a:r>
              <a:rPr lang="en-US" sz="2000" b="1" dirty="0" smtClean="0">
                <a:latin typeface="Calibri" panose="020F0502020204030204" pitchFamily="34" charset="0"/>
                <a:ea typeface="Calibri" panose="020F0502020204030204" pitchFamily="34" charset="0"/>
                <a:cs typeface="Arial" panose="020B0604020202020204" pitchFamily="34" charset="0"/>
              </a:rPr>
              <a:t>: </a:t>
            </a:r>
            <a:r>
              <a:rPr lang="ar-EG" sz="2000" b="1" dirty="0" smtClean="0">
                <a:solidFill>
                  <a:schemeClr val="bg1"/>
                </a:solidFill>
                <a:ea typeface="Calibri" panose="020F0502020204030204" pitchFamily="34" charset="0"/>
              </a:rPr>
              <a:t>عبارة </a:t>
            </a:r>
            <a:r>
              <a:rPr lang="ar-EG" sz="2000" b="1" dirty="0">
                <a:solidFill>
                  <a:schemeClr val="bg1"/>
                </a:solidFill>
                <a:ea typeface="Calibri" panose="020F0502020204030204" pitchFamily="34" charset="0"/>
              </a:rPr>
              <a:t>عن توصيف مبسط لعملية الاتصال، يُعرض على هيئة رسم أو شكل يبين عناصر الاتصال، </a:t>
            </a:r>
            <a:r>
              <a:rPr lang="ar-EG" sz="2000" b="1" dirty="0" smtClean="0">
                <a:solidFill>
                  <a:schemeClr val="bg1"/>
                </a:solidFill>
                <a:ea typeface="Calibri" panose="020F0502020204030204" pitchFamily="34" charset="0"/>
              </a:rPr>
              <a:t>وتسلسلها </a:t>
            </a:r>
            <a:r>
              <a:rPr lang="ar-EG" sz="2000" b="1" dirty="0">
                <a:solidFill>
                  <a:schemeClr val="bg1"/>
                </a:solidFill>
                <a:ea typeface="Calibri" panose="020F0502020204030204" pitchFamily="34" charset="0"/>
              </a:rPr>
              <a:t>والعلاقة بينها</a:t>
            </a:r>
            <a:r>
              <a:rPr lang="ar-EG" sz="2000" b="1" dirty="0" smtClean="0">
                <a:solidFill>
                  <a:schemeClr val="bg1"/>
                </a:solidFill>
                <a:ea typeface="Calibri" panose="020F0502020204030204" pitchFamily="34" charset="0"/>
              </a:rPr>
              <a:t>. </a:t>
            </a:r>
            <a:r>
              <a:rPr lang="ar-EG" sz="2000" b="1" dirty="0">
                <a:solidFill>
                  <a:schemeClr val="bg1"/>
                </a:solidFill>
                <a:ea typeface="Calibri" panose="020F0502020204030204" pitchFamily="34" charset="0"/>
              </a:rPr>
              <a:t>والنماذج ذات فائدة كبرى لأنها تصور الموضوع المطروح بطريقة مرتبة توضح أبعاده بشكل مبسط.</a:t>
            </a:r>
            <a:endParaRPr lang="en-US" sz="2000" b="1" dirty="0" smtClean="0">
              <a:solidFill>
                <a:schemeClr val="bg1"/>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000" b="1" dirty="0" smtClean="0">
                <a:latin typeface="Calibri" panose="020F0502020204030204" pitchFamily="34" charset="0"/>
                <a:ea typeface="Calibri" panose="020F0502020204030204" pitchFamily="34" charset="0"/>
              </a:rPr>
              <a:t>فهي </a:t>
            </a:r>
            <a:r>
              <a:rPr lang="ar-SA" sz="2000" b="1" dirty="0">
                <a:latin typeface="Calibri" panose="020F0502020204030204" pitchFamily="34" charset="0"/>
                <a:ea typeface="Calibri" panose="020F0502020204030204" pitchFamily="34" charset="0"/>
              </a:rPr>
              <a:t>أدوات تصورية افتراضية للمتغيرات الهامة والعلاقات بينها</a:t>
            </a:r>
            <a:r>
              <a:rPr lang="en-US" sz="2000" b="1" dirty="0">
                <a:latin typeface="Calibri" panose="020F0502020204030204" pitchFamily="34" charset="0"/>
                <a:ea typeface="Calibri" panose="020F0502020204030204" pitchFamily="34" charset="0"/>
                <a:cs typeface="Arial" panose="020B0604020202020204" pitchFamily="34" charset="0"/>
              </a:rPr>
              <a:t>.</a:t>
            </a:r>
            <a:r>
              <a:rPr lang="en-US" sz="2000" b="1" dirty="0">
                <a:latin typeface="Arial" panose="020B0604020202020204" pitchFamily="34" charset="0"/>
                <a:ea typeface="Calibri" panose="020F0502020204030204" pitchFamily="34" charset="0"/>
                <a:cs typeface="Arial" panose="020B0604020202020204" pitchFamily="34" charset="0"/>
              </a:rPr>
              <a:t> </a:t>
            </a:r>
            <a:r>
              <a:rPr lang="ar-EG" sz="2000" b="1" dirty="0" smtClean="0">
                <a:latin typeface="Arial" panose="020B0604020202020204" pitchFamily="34" charset="0"/>
                <a:ea typeface="Calibri" panose="020F0502020204030204" pitchFamily="34" charset="0"/>
                <a:cs typeface="Arial" panose="020B0604020202020204" pitchFamily="34" charset="0"/>
              </a:rPr>
              <a:t>كما أنها </a:t>
            </a:r>
            <a:r>
              <a:rPr lang="ar-SA" sz="2000" b="1" dirty="0" smtClean="0">
                <a:latin typeface="Calibri" panose="020F0502020204030204" pitchFamily="34" charset="0"/>
                <a:ea typeface="Calibri" panose="020F0502020204030204" pitchFamily="34" charset="0"/>
              </a:rPr>
              <a:t>أدوات </a:t>
            </a:r>
            <a:r>
              <a:rPr lang="ar-SA" sz="2000" b="1" dirty="0">
                <a:latin typeface="Calibri" panose="020F0502020204030204" pitchFamily="34" charset="0"/>
                <a:ea typeface="Calibri" panose="020F0502020204030204" pitchFamily="34" charset="0"/>
              </a:rPr>
              <a:t>مادية ملموسة لمساعدتنا على فهم </a:t>
            </a:r>
            <a:r>
              <a:rPr lang="ar-SA" sz="2000" b="1" dirty="0" smtClean="0">
                <a:latin typeface="Calibri" panose="020F0502020204030204" pitchFamily="34" charset="0"/>
                <a:ea typeface="Calibri" panose="020F0502020204030204" pitchFamily="34" charset="0"/>
              </a:rPr>
              <a:t>أي </a:t>
            </a:r>
            <a:r>
              <a:rPr lang="ar-SA" sz="2000" b="1" dirty="0">
                <a:latin typeface="Calibri" panose="020F0502020204030204" pitchFamily="34" charset="0"/>
                <a:ea typeface="Calibri" panose="020F0502020204030204" pitchFamily="34" charset="0"/>
              </a:rPr>
              <a:t>نظام أو حدث معقد</a:t>
            </a:r>
            <a:r>
              <a:rPr lang="en-US" sz="2000" b="1" dirty="0">
                <a:latin typeface="Calibri" panose="020F0502020204030204" pitchFamily="34" charset="0"/>
                <a:ea typeface="Calibri" panose="020F0502020204030204" pitchFamily="34" charset="0"/>
                <a:cs typeface="Arial" panose="020B0604020202020204" pitchFamily="34" charset="0"/>
              </a:rPr>
              <a:t>.</a:t>
            </a:r>
            <a:r>
              <a:rPr lang="ar-SA" sz="2000" b="1" dirty="0">
                <a:latin typeface="Calibri" panose="020F0502020204030204" pitchFamily="34" charset="0"/>
                <a:ea typeface="Calibri" panose="020F0502020204030204" pitchFamily="34" charset="0"/>
              </a:rPr>
              <a:t> والنموذج هنا لا يقدم صورة مطابقة تماماً للأصل ولكنه يقدم نموذجاً تصورياً تصغر به الأشياء وتتمثل العلاقات </a:t>
            </a:r>
            <a:r>
              <a:rPr lang="ar-SA" sz="2000" b="1" dirty="0" smtClean="0">
                <a:latin typeface="Calibri" panose="020F0502020204030204" pitchFamily="34" charset="0"/>
                <a:ea typeface="Calibri" panose="020F0502020204030204" pitchFamily="34" charset="0"/>
              </a:rPr>
              <a:t>في </a:t>
            </a:r>
            <a:r>
              <a:rPr lang="ar-SA" sz="2000" b="1" dirty="0">
                <a:latin typeface="Calibri" panose="020F0502020204030204" pitchFamily="34" charset="0"/>
                <a:ea typeface="Calibri" panose="020F0502020204030204" pitchFamily="34" charset="0"/>
              </a:rPr>
              <a:t>رسومات ورموز</a:t>
            </a:r>
            <a:r>
              <a:rPr lang="en-US" sz="2000" b="1" dirty="0">
                <a:latin typeface="Calibri" panose="020F0502020204030204" pitchFamily="34" charset="0"/>
                <a:ea typeface="Calibri" panose="020F0502020204030204" pitchFamily="34" charset="0"/>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b="1" u="sng" dirty="0">
                <a:latin typeface="Calibri" panose="020F0502020204030204" pitchFamily="34" charset="0"/>
                <a:ea typeface="Calibri" panose="020F0502020204030204" pitchFamily="34" charset="0"/>
              </a:rPr>
              <a:t>هو إذن بناء </a:t>
            </a:r>
            <a:r>
              <a:rPr lang="ar-SA" sz="2000" b="1" u="sng" dirty="0" err="1">
                <a:latin typeface="Calibri" panose="020F0502020204030204" pitchFamily="34" charset="0"/>
                <a:ea typeface="Calibri" panose="020F0502020204030204" pitchFamily="34" charset="0"/>
              </a:rPr>
              <a:t>شكلى</a:t>
            </a:r>
            <a:r>
              <a:rPr lang="ar-SA" sz="2000" b="1" u="sng" dirty="0">
                <a:latin typeface="Calibri" panose="020F0502020204030204" pitchFamily="34" charset="0"/>
                <a:ea typeface="Calibri" panose="020F0502020204030204" pitchFamily="34" charset="0"/>
              </a:rPr>
              <a:t> أو </a:t>
            </a:r>
            <a:r>
              <a:rPr lang="ar-SA" sz="2000" b="1" u="sng" dirty="0" err="1">
                <a:latin typeface="Calibri" panose="020F0502020204030204" pitchFamily="34" charset="0"/>
                <a:ea typeface="Calibri" panose="020F0502020204030204" pitchFamily="34" charset="0"/>
              </a:rPr>
              <a:t>صورى</a:t>
            </a:r>
            <a:r>
              <a:rPr lang="ar-SA" sz="2000" b="1" u="sng" dirty="0">
                <a:latin typeface="Calibri" panose="020F0502020204030204" pitchFamily="34" charset="0"/>
                <a:ea typeface="Calibri" panose="020F0502020204030204" pitchFamily="34" charset="0"/>
              </a:rPr>
              <a:t> أو </a:t>
            </a:r>
            <a:r>
              <a:rPr lang="ar-SA" sz="2000" b="1" u="sng" dirty="0" err="1">
                <a:latin typeface="Calibri" panose="020F0502020204030204" pitchFamily="34" charset="0"/>
                <a:ea typeface="Calibri" panose="020F0502020204030204" pitchFamily="34" charset="0"/>
              </a:rPr>
              <a:t>رياضى</a:t>
            </a:r>
            <a:r>
              <a:rPr lang="ar-SA" sz="2000" b="1" u="sng" dirty="0">
                <a:latin typeface="Calibri" panose="020F0502020204030204" pitchFamily="34" charset="0"/>
                <a:ea typeface="Calibri" panose="020F0502020204030204" pitchFamily="34" charset="0"/>
              </a:rPr>
              <a:t> يعيد تقديم العناصر البنائية لأى حدث ويحاول تفسير علاقاته وفهم وظائف هذه الأحداث</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38865" y="1045355"/>
            <a:ext cx="10316071" cy="499855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b="1" dirty="0">
                <a:solidFill>
                  <a:srgbClr val="852F4A"/>
                </a:solidFill>
              </a:rPr>
              <a:t>مثال: للتوضيح، عندما يضع أحد </a:t>
            </a:r>
            <a:r>
              <a:rPr lang="ar-SA" sz="2000" b="1" dirty="0" smtClean="0">
                <a:solidFill>
                  <a:srgbClr val="852F4A"/>
                </a:solidFill>
              </a:rPr>
              <a:t>مصممي </a:t>
            </a:r>
            <a:r>
              <a:rPr lang="ar-SA" sz="2000" b="1" dirty="0">
                <a:solidFill>
                  <a:srgbClr val="852F4A"/>
                </a:solidFill>
              </a:rPr>
              <a:t>الأزياء نموذجاً</a:t>
            </a:r>
            <a:r>
              <a:rPr lang="en-US" sz="2000" b="1" dirty="0">
                <a:solidFill>
                  <a:srgbClr val="852F4A"/>
                </a:solidFill>
              </a:rPr>
              <a:t> Model </a:t>
            </a:r>
            <a:r>
              <a:rPr lang="ar-SA" sz="2000" b="1" dirty="0">
                <a:solidFill>
                  <a:srgbClr val="852F4A"/>
                </a:solidFill>
              </a:rPr>
              <a:t>لقميص جديد، فسوف يقدم هذا النموذج </a:t>
            </a:r>
            <a:r>
              <a:rPr lang="ar-SA" sz="2000" b="1" dirty="0" smtClean="0">
                <a:solidFill>
                  <a:srgbClr val="852F4A"/>
                </a:solidFill>
              </a:rPr>
              <a:t>في </a:t>
            </a:r>
            <a:r>
              <a:rPr lang="ar-SA" sz="2000" b="1" dirty="0">
                <a:solidFill>
                  <a:srgbClr val="852F4A"/>
                </a:solidFill>
              </a:rPr>
              <a:t>شكل رسومات أو يشرح لفظياً هذا النموذج، سوف يشمل النموذج العناصر الرئيسية فيه مثل الصدر والأكمام، الزراير والألوان</a:t>
            </a:r>
            <a:r>
              <a:rPr lang="en-US" sz="2000" b="1" dirty="0">
                <a:solidFill>
                  <a:srgbClr val="852F4A"/>
                </a:solidFill>
              </a:rPr>
              <a:t>.. </a:t>
            </a:r>
            <a:r>
              <a:rPr lang="ar-SA" sz="2000" b="1" dirty="0">
                <a:solidFill>
                  <a:srgbClr val="852F4A"/>
                </a:solidFill>
              </a:rPr>
              <a:t>ثم التناسق وطبيعة العلاقة بين هذه </a:t>
            </a:r>
            <a:r>
              <a:rPr lang="ar-SA" sz="2000" b="1" dirty="0" smtClean="0">
                <a:solidFill>
                  <a:srgbClr val="852F4A"/>
                </a:solidFill>
              </a:rPr>
              <a:t>العناصر</a:t>
            </a:r>
            <a:r>
              <a:rPr lang="ar-EG" sz="2000" b="1" dirty="0" smtClean="0">
                <a:solidFill>
                  <a:srgbClr val="852F4A"/>
                </a:solidFill>
              </a:rPr>
              <a:t> </a:t>
            </a:r>
            <a:r>
              <a:rPr lang="ar-SA" sz="2000" b="1" dirty="0" smtClean="0">
                <a:solidFill>
                  <a:srgbClr val="852F4A"/>
                </a:solidFill>
              </a:rPr>
              <a:t>ثم </a:t>
            </a:r>
            <a:r>
              <a:rPr lang="ar-SA" sz="2000" b="1" dirty="0">
                <a:solidFill>
                  <a:srgbClr val="852F4A"/>
                </a:solidFill>
              </a:rPr>
              <a:t>استخداماته أو نوعية </a:t>
            </a:r>
            <a:r>
              <a:rPr lang="ar-SA" sz="2000" b="1" dirty="0" smtClean="0">
                <a:solidFill>
                  <a:srgbClr val="852F4A"/>
                </a:solidFill>
              </a:rPr>
              <a:t>المستخدمين</a:t>
            </a:r>
            <a:r>
              <a:rPr lang="ar-EG" sz="2000" b="1" dirty="0">
                <a:solidFill>
                  <a:srgbClr val="852F4A"/>
                </a:solidFill>
              </a:rPr>
              <a:t>،</a:t>
            </a:r>
            <a:r>
              <a:rPr lang="en-US" sz="2000" b="1" dirty="0" smtClean="0">
                <a:solidFill>
                  <a:srgbClr val="852F4A"/>
                </a:solidFill>
              </a:rPr>
              <a:t> </a:t>
            </a:r>
            <a:r>
              <a:rPr lang="ar-SA" sz="2000" b="1" dirty="0">
                <a:solidFill>
                  <a:srgbClr val="852F4A"/>
                </a:solidFill>
              </a:rPr>
              <a:t>هذه الجوانب </a:t>
            </a:r>
            <a:r>
              <a:rPr lang="ar-SA" sz="2000" b="1" dirty="0" smtClean="0">
                <a:solidFill>
                  <a:srgbClr val="852F4A"/>
                </a:solidFill>
              </a:rPr>
              <a:t>هي </a:t>
            </a:r>
            <a:r>
              <a:rPr lang="ar-SA" sz="2000" b="1" dirty="0">
                <a:solidFill>
                  <a:srgbClr val="852F4A"/>
                </a:solidFill>
              </a:rPr>
              <a:t>تقريباً </a:t>
            </a:r>
            <a:r>
              <a:rPr lang="ar-SA" sz="2000" b="1" dirty="0" smtClean="0">
                <a:solidFill>
                  <a:srgbClr val="852F4A"/>
                </a:solidFill>
              </a:rPr>
              <a:t>التي </a:t>
            </a:r>
            <a:r>
              <a:rPr lang="ar-SA" sz="2000" b="1" dirty="0">
                <a:solidFill>
                  <a:srgbClr val="852F4A"/>
                </a:solidFill>
              </a:rPr>
              <a:t>يقدمها النموذج </a:t>
            </a:r>
            <a:r>
              <a:rPr lang="ar-SA" sz="2000" b="1" dirty="0" smtClean="0">
                <a:solidFill>
                  <a:srgbClr val="852F4A"/>
                </a:solidFill>
              </a:rPr>
              <a:t>في </a:t>
            </a:r>
            <a:r>
              <a:rPr lang="ar-SA" sz="2000" b="1" dirty="0">
                <a:solidFill>
                  <a:srgbClr val="852F4A"/>
                </a:solidFill>
              </a:rPr>
              <a:t>الإعلام عامة أو العلوم الاجتماعية بشكل أكثر عمومية، عندما يقول علماء الإعلام مثلاً أنَّ الاتصال يحتاج إلى مرسل ومستقبل ورسالة، يمكن عندئذ بناء نموذج </a:t>
            </a:r>
            <a:r>
              <a:rPr lang="ar-SA" sz="2000" b="1" dirty="0" smtClean="0">
                <a:solidFill>
                  <a:srgbClr val="852F4A"/>
                </a:solidFill>
              </a:rPr>
              <a:t>يوضح</a:t>
            </a:r>
            <a:r>
              <a:rPr lang="ar-EG" sz="2000" b="1" dirty="0">
                <a:solidFill>
                  <a:srgbClr val="852F4A"/>
                </a:solidFill>
              </a:rPr>
              <a:t> </a:t>
            </a:r>
            <a:r>
              <a:rPr lang="ar-SA" sz="2000" b="1" dirty="0" smtClean="0">
                <a:solidFill>
                  <a:srgbClr val="852F4A"/>
                </a:solidFill>
                <a:latin typeface="Calibri" panose="020F0502020204030204" pitchFamily="34" charset="0"/>
                <a:ea typeface="Calibri" panose="020F0502020204030204" pitchFamily="34" charset="0"/>
              </a:rPr>
              <a:t>وكما </a:t>
            </a:r>
            <a:r>
              <a:rPr lang="ar-SA" sz="2000" b="1" dirty="0">
                <a:solidFill>
                  <a:srgbClr val="852F4A"/>
                </a:solidFill>
                <a:latin typeface="Calibri" panose="020F0502020204030204" pitchFamily="34" charset="0"/>
                <a:ea typeface="Calibri" panose="020F0502020204030204" pitchFamily="34" charset="0"/>
              </a:rPr>
              <a:t>نرى </a:t>
            </a:r>
            <a:r>
              <a:rPr lang="ar-EG" sz="2000" b="1" dirty="0" smtClean="0">
                <a:solidFill>
                  <a:srgbClr val="852F4A"/>
                </a:solidFill>
                <a:latin typeface="Calibri" panose="020F0502020204030204" pitchFamily="34" charset="0"/>
                <a:ea typeface="Calibri" panose="020F0502020204030204" pitchFamily="34" charset="0"/>
              </a:rPr>
              <a:t>ب</a:t>
            </a:r>
            <a:r>
              <a:rPr lang="ar-SA" sz="2000" b="1" dirty="0" smtClean="0">
                <a:solidFill>
                  <a:srgbClr val="852F4A"/>
                </a:solidFill>
                <a:latin typeface="Calibri" panose="020F0502020204030204" pitchFamily="34" charset="0"/>
                <a:ea typeface="Calibri" panose="020F0502020204030204" pitchFamily="34" charset="0"/>
              </a:rPr>
              <a:t>الشكل</a:t>
            </a:r>
            <a:r>
              <a:rPr lang="ar-EG" sz="2000" b="1" dirty="0" smtClean="0">
                <a:solidFill>
                  <a:srgbClr val="852F4A"/>
                </a:solidFill>
                <a:latin typeface="Calibri" panose="020F0502020204030204" pitchFamily="34" charset="0"/>
                <a:ea typeface="Calibri" panose="020F0502020204030204" pitchFamily="34" charset="0"/>
              </a:rPr>
              <a:t> المرفق </a:t>
            </a:r>
            <a:r>
              <a:rPr lang="ar-SA" sz="2000" b="1" dirty="0" smtClean="0">
                <a:solidFill>
                  <a:srgbClr val="852F4A"/>
                </a:solidFill>
                <a:latin typeface="Calibri" panose="020F0502020204030204" pitchFamily="34" charset="0"/>
                <a:ea typeface="Calibri" panose="020F0502020204030204" pitchFamily="34" charset="0"/>
              </a:rPr>
              <a:t>عناصر </a:t>
            </a:r>
            <a:r>
              <a:rPr lang="ar-SA" sz="2000" b="1" dirty="0">
                <a:solidFill>
                  <a:srgbClr val="852F4A"/>
                </a:solidFill>
                <a:latin typeface="Calibri" panose="020F0502020204030204" pitchFamily="34" charset="0"/>
                <a:ea typeface="Calibri" panose="020F0502020204030204" pitchFamily="34" charset="0"/>
              </a:rPr>
              <a:t>النموذج الثلاثة، </a:t>
            </a:r>
            <a:r>
              <a:rPr lang="ar-EG" sz="2000" b="1" dirty="0" smtClean="0">
                <a:solidFill>
                  <a:srgbClr val="852F4A"/>
                </a:solidFill>
                <a:latin typeface="Calibri" panose="020F0502020204030204" pitchFamily="34" charset="0"/>
                <a:ea typeface="Calibri" panose="020F0502020204030204" pitchFamily="34" charset="0"/>
              </a:rPr>
              <a:t>وهي </a:t>
            </a:r>
            <a:r>
              <a:rPr lang="ar-SA" sz="2000" b="1" dirty="0" smtClean="0">
                <a:solidFill>
                  <a:srgbClr val="852F4A"/>
                </a:solidFill>
                <a:latin typeface="Calibri" panose="020F0502020204030204" pitchFamily="34" charset="0"/>
                <a:ea typeface="Calibri" panose="020F0502020204030204" pitchFamily="34" charset="0"/>
              </a:rPr>
              <a:t>العلاقة </a:t>
            </a:r>
            <a:r>
              <a:rPr lang="ar-SA" sz="2000" b="1" dirty="0">
                <a:solidFill>
                  <a:srgbClr val="852F4A"/>
                </a:solidFill>
                <a:latin typeface="Calibri" panose="020F0502020204030204" pitchFamily="34" charset="0"/>
                <a:ea typeface="Calibri" panose="020F0502020204030204" pitchFamily="34" charset="0"/>
              </a:rPr>
              <a:t>بين هذه العناصر، </a:t>
            </a:r>
            <a:r>
              <a:rPr lang="ar-EG" sz="2000" b="1" dirty="0" smtClean="0">
                <a:solidFill>
                  <a:srgbClr val="852F4A"/>
                </a:solidFill>
                <a:latin typeface="Calibri" panose="020F0502020204030204" pitchFamily="34" charset="0"/>
                <a:ea typeface="Calibri" panose="020F0502020204030204" pitchFamily="34" charset="0"/>
              </a:rPr>
              <a:t>و</a:t>
            </a:r>
            <a:r>
              <a:rPr lang="ar-SA" sz="2000" b="1" dirty="0" smtClean="0">
                <a:solidFill>
                  <a:srgbClr val="852F4A"/>
                </a:solidFill>
                <a:latin typeface="Calibri" panose="020F0502020204030204" pitchFamily="34" charset="0"/>
                <a:ea typeface="Calibri" panose="020F0502020204030204" pitchFamily="34" charset="0"/>
              </a:rPr>
              <a:t>الوظيفة </a:t>
            </a:r>
            <a:r>
              <a:rPr lang="ar-SA" sz="2000" b="1" dirty="0" smtClean="0">
                <a:solidFill>
                  <a:srgbClr val="852F4A"/>
                </a:solidFill>
                <a:latin typeface="Calibri" panose="020F0502020204030204" pitchFamily="34" charset="0"/>
                <a:ea typeface="Calibri" panose="020F0502020204030204" pitchFamily="34" charset="0"/>
              </a:rPr>
              <a:t>التي </a:t>
            </a:r>
            <a:r>
              <a:rPr lang="ar-SA" sz="2000" b="1" dirty="0">
                <a:solidFill>
                  <a:srgbClr val="852F4A"/>
                </a:solidFill>
                <a:latin typeface="Calibri" panose="020F0502020204030204" pitchFamily="34" charset="0"/>
                <a:ea typeface="Calibri" panose="020F0502020204030204" pitchFamily="34" charset="0"/>
              </a:rPr>
              <a:t>يقوم بها كل عنصر والعناصر كلها، ثم تقديمها </a:t>
            </a:r>
            <a:r>
              <a:rPr lang="ar-SA" sz="2000" b="1" dirty="0" smtClean="0">
                <a:solidFill>
                  <a:srgbClr val="852F4A"/>
                </a:solidFill>
                <a:latin typeface="Calibri" panose="020F0502020204030204" pitchFamily="34" charset="0"/>
                <a:ea typeface="Calibri" panose="020F0502020204030204" pitchFamily="34" charset="0"/>
              </a:rPr>
              <a:t>في </a:t>
            </a:r>
            <a:r>
              <a:rPr lang="ar-SA" sz="2000" b="1" dirty="0">
                <a:solidFill>
                  <a:srgbClr val="852F4A"/>
                </a:solidFill>
                <a:latin typeface="Calibri" panose="020F0502020204030204" pitchFamily="34" charset="0"/>
                <a:ea typeface="Calibri" panose="020F0502020204030204" pitchFamily="34" charset="0"/>
              </a:rPr>
              <a:t>شكل عبارات لفظية أو رسومات</a:t>
            </a:r>
            <a:r>
              <a:rPr lang="en-US" sz="2000" b="1" dirty="0" smtClean="0">
                <a:solidFill>
                  <a:srgbClr val="852F4A"/>
                </a:solidFill>
                <a:latin typeface="Calibri" panose="020F0502020204030204" pitchFamily="34" charset="0"/>
                <a:ea typeface="Calibri" panose="020F0502020204030204" pitchFamily="34" charset="0"/>
                <a:cs typeface="Arial" panose="020B0604020202020204" pitchFamily="34" charset="0"/>
              </a:rPr>
              <a:t>.</a:t>
            </a:r>
            <a:endParaRPr lang="ar-EG" sz="2000" b="1" dirty="0" smtClean="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 rtl="1"/>
            <a:endParaRPr lang="ar-EG" sz="2000" b="1" dirty="0" smtClean="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tabLst>
                <a:tab pos="3656330" algn="l"/>
              </a:tabLst>
            </a:pPr>
            <a:endParaRPr lang="ar-EG" sz="1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tabLst>
                <a:tab pos="3656330" algn="l"/>
              </a:tabLst>
            </a:pPr>
            <a:endParaRPr lang="en-US" sz="14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 rtl="1"/>
            <a:r>
              <a:rPr lang="ar-SA" sz="2000" b="1" dirty="0">
                <a:solidFill>
                  <a:srgbClr val="852F4A"/>
                </a:solidFill>
                <a:latin typeface="Calibri" panose="020F0502020204030204" pitchFamily="34" charset="0"/>
                <a:ea typeface="Calibri" panose="020F0502020204030204" pitchFamily="34" charset="0"/>
              </a:rPr>
              <a:t>وعملية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وضع</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هذه</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العلاقات</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في</a:t>
            </a:r>
            <a:r>
              <a:rPr lang="ar-SA" sz="2000" b="1" dirty="0" smtClean="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نماذج</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من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أهم</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عطاءات</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علماء</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الاتصال</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منذ عشرات</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السنين</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في</a:t>
            </a:r>
            <a:r>
              <a:rPr lang="ar-SA" sz="2000" b="1" dirty="0" smtClean="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محاولة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عملية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جادة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للتعبير</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عن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عملية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الاتصال</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في</a:t>
            </a:r>
            <a:r>
              <a:rPr lang="ar-SA" sz="2000" b="1" dirty="0" smtClean="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شكل صورة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أو</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رسمة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تبين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عدد</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الأجزاء</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المكونة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للظاهرة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الاتصالية، </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وتفسر</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الأسلوب الذى</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تعمل</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هذه</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المكونات</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بمقتضاه،</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خاصة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وأنَّه</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قد</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ثبت</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الناس</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يفهمون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الأشياء عن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طريق</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نماذج</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وتصورات</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فكرية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جاهزة،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فعندما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تقول</a:t>
            </a: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000" b="1" dirty="0">
                <a:solidFill>
                  <a:srgbClr val="852F4A"/>
                </a:solidFill>
                <a:latin typeface="Calibri" panose="020F0502020204030204" pitchFamily="34" charset="0"/>
                <a:ea typeface="Calibri" panose="020F0502020204030204" pitchFamily="34" charset="0"/>
              </a:rPr>
              <a:t>أنا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أفهم</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هذا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الشخص فأنت</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تفهمه</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طبقاً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لتصورك</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النموذجي</a:t>
            </a:r>
            <a:r>
              <a:rPr lang="ar-SA" sz="2000" b="1" dirty="0" smtClean="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الجاهز</a:t>
            </a:r>
            <a:r>
              <a:rPr lang="en-US" sz="2000" b="1" dirty="0" smtClean="0">
                <a:solidFill>
                  <a:srgbClr val="852F4A"/>
                </a:solidFill>
                <a:latin typeface="Calibri" panose="020F0502020204030204" pitchFamily="34" charset="0"/>
                <a:ea typeface="Calibri" panose="020F0502020204030204" pitchFamily="34" charset="0"/>
                <a:cs typeface="Arial" panose="020B0604020202020204" pitchFamily="34" charset="0"/>
              </a:rPr>
              <a:t>.</a:t>
            </a:r>
            <a:endParaRPr lang="ar-EG" sz="2000" b="1" dirty="0" smtClean="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 rtl="1"/>
            <a:endParaRPr lang="en-US" sz="2000" b="1" dirty="0" smtClean="0">
              <a:solidFill>
                <a:srgbClr val="852F4A"/>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2" y="376028"/>
            <a:ext cx="1034822" cy="707886"/>
          </a:xfrm>
          <a:prstGeom prst="rect">
            <a:avLst/>
          </a:prstGeom>
          <a:noFill/>
        </p:spPr>
        <p:txBody>
          <a:bodyPr wrap="square" rtlCol="0">
            <a:spAutoFit/>
          </a:bodyPr>
          <a:lstStyle/>
          <a:p>
            <a:pPr algn="ctr"/>
            <a:r>
              <a:rPr lang="ar-EG" sz="2000" b="1" dirty="0" smtClean="0">
                <a:solidFill>
                  <a:schemeClr val="bg1"/>
                </a:solidFill>
                <a:latin typeface="Tajawal Medium" panose="00000600000000000000" pitchFamily="2" charset="-78"/>
              </a:rPr>
              <a:t>المحاضرة الثانية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434991" y="-206973"/>
            <a:ext cx="2649477" cy="1166001"/>
          </a:xfrm>
          <a:prstGeom prst="rect">
            <a:avLst/>
          </a:prstGeom>
        </p:spPr>
      </p:pic>
      <p:pic>
        <p:nvPicPr>
          <p:cNvPr id="9" name="Picture 8" descr="C:\Users\NoteBook\Desktop\Untitled.png"/>
          <p:cNvPicPr/>
          <p:nvPr/>
        </p:nvPicPr>
        <p:blipFill>
          <a:blip r:embed="rId8">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2093817" y="3306018"/>
            <a:ext cx="3743960" cy="763270"/>
          </a:xfrm>
          <a:prstGeom prst="rect">
            <a:avLst/>
          </a:prstGeom>
          <a:noFill/>
          <a:ln>
            <a:noFill/>
          </a:ln>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875006" y="114158"/>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02891" y="1077938"/>
            <a:ext cx="10761492" cy="523344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400" b="1" dirty="0" smtClean="0">
                <a:solidFill>
                  <a:srgbClr val="852F4A"/>
                </a:solidFill>
                <a:latin typeface="Calibri" panose="020F0502020204030204" pitchFamily="34" charset="0"/>
                <a:ea typeface="Calibri" panose="020F0502020204030204" pitchFamily="34" charset="0"/>
                <a:cs typeface="Simplified Arabic" panose="02020603050405020304" pitchFamily="18" charset="-78"/>
              </a:rPr>
              <a:t>يمكن حصر وظائف أغلب النماذج الاتصالية في خمس وظائف وهي</a:t>
            </a:r>
            <a:r>
              <a:rPr lang="ar-EG" sz="2400" dirty="0" smtClean="0">
                <a:solidFill>
                  <a:srgbClr val="852F4A"/>
                </a:solidFill>
                <a:latin typeface="Calibri" panose="020F0502020204030204" pitchFamily="34" charset="0"/>
                <a:ea typeface="Calibri" panose="020F0502020204030204" pitchFamily="34" charset="0"/>
                <a:cs typeface="Simplified Arabic" panose="02020603050405020304" pitchFamily="18" charset="-78"/>
              </a:rPr>
              <a:t>:</a:t>
            </a:r>
          </a:p>
          <a:p>
            <a:pPr marL="457200" indent="-457200" algn="just" rtl="1">
              <a:lnSpc>
                <a:spcPct val="107000"/>
              </a:lnSpc>
              <a:spcAft>
                <a:spcPts val="800"/>
              </a:spcAft>
              <a:buAutoNum type="arabicPeriod"/>
              <a:tabLst>
                <a:tab pos="579120" algn="l"/>
              </a:tabLst>
            </a:pPr>
            <a:r>
              <a:rPr lang="ar-SA" sz="2400" dirty="0" smtClean="0">
                <a:solidFill>
                  <a:srgbClr val="852F4A"/>
                </a:solidFill>
                <a:latin typeface="Calibri" panose="020F0502020204030204" pitchFamily="34" charset="0"/>
                <a:ea typeface="Calibri" panose="020F0502020204030204" pitchFamily="34" charset="0"/>
              </a:rPr>
              <a:t>اختصار المعاني </a:t>
            </a:r>
            <a:r>
              <a:rPr lang="ar-SA" sz="2400" dirty="0">
                <a:solidFill>
                  <a:srgbClr val="852F4A"/>
                </a:solidFill>
                <a:latin typeface="Calibri" panose="020F0502020204030204" pitchFamily="34" charset="0"/>
                <a:ea typeface="Calibri" panose="020F0502020204030204" pitchFamily="34" charset="0"/>
              </a:rPr>
              <a:t>والتعبير عن الحقائق العلمية المختلفة</a:t>
            </a:r>
            <a:r>
              <a:rPr lang="en-US" sz="2400" dirty="0" smtClean="0">
                <a:solidFill>
                  <a:srgbClr val="852F4A"/>
                </a:solidFill>
                <a:latin typeface="Calibri" panose="020F0502020204030204" pitchFamily="34" charset="0"/>
                <a:ea typeface="Calibri" panose="020F0502020204030204" pitchFamily="34" charset="0"/>
              </a:rPr>
              <a:t>.</a:t>
            </a:r>
            <a:endParaRPr lang="en-US" dirty="0" smtClean="0">
              <a:solidFill>
                <a:srgbClr val="852F4A"/>
              </a:solidFill>
              <a:latin typeface="Calibri" panose="020F0502020204030204" pitchFamily="34" charset="0"/>
              <a:ea typeface="Calibri" panose="020F0502020204030204" pitchFamily="34" charset="0"/>
            </a:endParaRPr>
          </a:p>
          <a:p>
            <a:pPr marL="457200" indent="-457200" algn="just" rtl="1">
              <a:lnSpc>
                <a:spcPct val="107000"/>
              </a:lnSpc>
              <a:spcAft>
                <a:spcPts val="800"/>
              </a:spcAft>
              <a:buAutoNum type="arabicPeriod"/>
              <a:tabLst>
                <a:tab pos="579120" algn="l"/>
              </a:tabLst>
            </a:pPr>
            <a:r>
              <a:rPr lang="ar-SA" sz="2400" dirty="0" smtClean="0">
                <a:solidFill>
                  <a:srgbClr val="852F4A"/>
                </a:solidFill>
                <a:latin typeface="Calibri" panose="020F0502020204030204" pitchFamily="34" charset="0"/>
                <a:ea typeface="Calibri" panose="020F0502020204030204" pitchFamily="34" charset="0"/>
              </a:rPr>
              <a:t>تنظيم </a:t>
            </a:r>
            <a:r>
              <a:rPr lang="ar-SA" sz="2400" dirty="0">
                <a:solidFill>
                  <a:srgbClr val="852F4A"/>
                </a:solidFill>
                <a:latin typeface="Calibri" panose="020F0502020204030204" pitchFamily="34" charset="0"/>
                <a:ea typeface="Calibri" panose="020F0502020204030204" pitchFamily="34" charset="0"/>
              </a:rPr>
              <a:t>المعلومات وتحديد القوى المادية والمعنوية الحاكمة </a:t>
            </a:r>
            <a:r>
              <a:rPr lang="ar-SA" sz="2400" dirty="0" smtClean="0">
                <a:solidFill>
                  <a:srgbClr val="852F4A"/>
                </a:solidFill>
                <a:latin typeface="Calibri" panose="020F0502020204030204" pitchFamily="34" charset="0"/>
                <a:ea typeface="Calibri" panose="020F0502020204030204" pitchFamily="34" charset="0"/>
              </a:rPr>
              <a:t>للنموذج</a:t>
            </a:r>
            <a:r>
              <a:rPr lang="en-US" sz="2400" dirty="0" smtClean="0">
                <a:solidFill>
                  <a:srgbClr val="852F4A"/>
                </a:solidFill>
                <a:latin typeface="Calibri" panose="020F0502020204030204" pitchFamily="34" charset="0"/>
                <a:ea typeface="Calibri" panose="020F0502020204030204" pitchFamily="34" charset="0"/>
              </a:rPr>
              <a:t>.</a:t>
            </a:r>
          </a:p>
          <a:p>
            <a:pPr marL="457200" indent="-457200" algn="just" rtl="1">
              <a:lnSpc>
                <a:spcPct val="107000"/>
              </a:lnSpc>
              <a:spcAft>
                <a:spcPts val="800"/>
              </a:spcAft>
              <a:buAutoNum type="arabicPeriod"/>
              <a:tabLst>
                <a:tab pos="579120" algn="l"/>
              </a:tabLst>
            </a:pPr>
            <a:r>
              <a:rPr lang="ar-SA" sz="2400" b="1" dirty="0" smtClean="0">
                <a:solidFill>
                  <a:srgbClr val="852F4A"/>
                </a:solidFill>
                <a:latin typeface="Calibri" panose="020F0502020204030204" pitchFamily="34" charset="0"/>
                <a:ea typeface="Calibri" panose="020F0502020204030204" pitchFamily="34" charset="0"/>
              </a:rPr>
              <a:t>التحكم </a:t>
            </a:r>
            <a:r>
              <a:rPr lang="ar-SA" sz="2400" b="1" dirty="0">
                <a:solidFill>
                  <a:srgbClr val="852F4A"/>
                </a:solidFill>
                <a:latin typeface="Calibri" panose="020F0502020204030204" pitchFamily="34" charset="0"/>
                <a:ea typeface="Calibri" panose="020F0502020204030204" pitchFamily="34" charset="0"/>
              </a:rPr>
              <a:t>في الظواهر العلمية وتوظيفها لخدمة </a:t>
            </a:r>
            <a:r>
              <a:rPr lang="ar-SA" sz="2400" b="1" dirty="0" smtClean="0">
                <a:solidFill>
                  <a:srgbClr val="852F4A"/>
                </a:solidFill>
                <a:latin typeface="Calibri" panose="020F0502020204030204" pitchFamily="34" charset="0"/>
                <a:ea typeface="Calibri" panose="020F0502020204030204" pitchFamily="34" charset="0"/>
              </a:rPr>
              <a:t>الإنسان</a:t>
            </a:r>
            <a:r>
              <a:rPr lang="ar-EG" sz="2400" dirty="0" smtClean="0">
                <a:solidFill>
                  <a:srgbClr val="852F4A"/>
                </a:solidFill>
                <a:latin typeface="Calibri" panose="020F0502020204030204" pitchFamily="34" charset="0"/>
                <a:ea typeface="Calibri" panose="020F0502020204030204" pitchFamily="34" charset="0"/>
              </a:rPr>
              <a:t>:</a:t>
            </a:r>
            <a:r>
              <a:rPr lang="ar-SA" sz="2400" dirty="0" smtClean="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فالنموذج يعطينا تصوراً عن الظروف والمتغيرات، وعليه يمكن ممارسة عملية التحكم من </a:t>
            </a:r>
            <a:r>
              <a:rPr lang="ar-SA" sz="2400" dirty="0" smtClean="0">
                <a:solidFill>
                  <a:srgbClr val="852F4A"/>
                </a:solidFill>
                <a:latin typeface="Calibri" panose="020F0502020204030204" pitchFamily="34" charset="0"/>
                <a:ea typeface="Calibri" panose="020F0502020204030204" pitchFamily="34" charset="0"/>
              </a:rPr>
              <a:t>خلال</a:t>
            </a:r>
            <a:r>
              <a:rPr lang="en-US" sz="2400" dirty="0" smtClean="0">
                <a:solidFill>
                  <a:srgbClr val="852F4A"/>
                </a:solidFill>
                <a:latin typeface="Arial" panose="020B0604020202020204" pitchFamily="34" charset="0"/>
                <a:ea typeface="Calibri" panose="020F0502020204030204" pitchFamily="34" charset="0"/>
              </a:rPr>
              <a:t> </a:t>
            </a:r>
            <a:r>
              <a:rPr lang="ar-SA" sz="2400" dirty="0">
                <a:solidFill>
                  <a:srgbClr val="852F4A"/>
                </a:solidFill>
                <a:latin typeface="Arial" panose="020B0604020202020204" pitchFamily="34" charset="0"/>
                <a:ea typeface="Calibri" panose="020F0502020204030204" pitchFamily="34" charset="0"/>
              </a:rPr>
              <a:t>فهم</a:t>
            </a:r>
            <a:r>
              <a:rPr lang="ar-SA" sz="2400" dirty="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الظروف</a:t>
            </a:r>
            <a:r>
              <a:rPr lang="en-US" sz="2400" dirty="0" smtClean="0">
                <a:solidFill>
                  <a:srgbClr val="852F4A"/>
                </a:solidFill>
                <a:latin typeface="Calibri" panose="020F0502020204030204" pitchFamily="34" charset="0"/>
                <a:ea typeface="Calibri" panose="020F0502020204030204" pitchFamily="34" charset="0"/>
              </a:rPr>
              <a:t> </a:t>
            </a:r>
            <a:r>
              <a:rPr lang="ar-EG" sz="2400" dirty="0" smtClean="0">
                <a:solidFill>
                  <a:srgbClr val="852F4A"/>
                </a:solidFill>
                <a:latin typeface="Calibri" panose="020F0502020204030204" pitchFamily="34" charset="0"/>
                <a:ea typeface="Calibri" panose="020F0502020204030204" pitchFamily="34" charset="0"/>
              </a:rPr>
              <a:t>و</a:t>
            </a:r>
            <a:r>
              <a:rPr lang="en-US"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تحديد </a:t>
            </a:r>
            <a:r>
              <a:rPr lang="ar-SA" sz="2400" dirty="0">
                <a:solidFill>
                  <a:srgbClr val="852F4A"/>
                </a:solidFill>
                <a:latin typeface="Calibri" panose="020F0502020204030204" pitchFamily="34" charset="0"/>
                <a:ea typeface="Calibri" panose="020F0502020204030204" pitchFamily="34" charset="0"/>
              </a:rPr>
              <a:t>عناصر الظاهرة المبحوثة</a:t>
            </a:r>
            <a:r>
              <a:rPr lang="en-US" sz="2400" dirty="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بشكل </a:t>
            </a:r>
            <a:r>
              <a:rPr lang="ar-SA" sz="2400" dirty="0">
                <a:solidFill>
                  <a:srgbClr val="852F4A"/>
                </a:solidFill>
                <a:latin typeface="Calibri" panose="020F0502020204030204" pitchFamily="34" charset="0"/>
                <a:ea typeface="Calibri" panose="020F0502020204030204" pitchFamily="34" charset="0"/>
              </a:rPr>
              <a:t>مادى ملموس </a:t>
            </a:r>
            <a:r>
              <a:rPr lang="ar-SA" sz="2400" dirty="0" smtClean="0">
                <a:solidFill>
                  <a:srgbClr val="852F4A"/>
                </a:solidFill>
                <a:latin typeface="Calibri" panose="020F0502020204030204" pitchFamily="34" charset="0"/>
                <a:ea typeface="Calibri" panose="020F0502020204030204" pitchFamily="34" charset="0"/>
              </a:rPr>
              <a:t>نتمكن </a:t>
            </a:r>
            <a:r>
              <a:rPr lang="ar-SA" sz="2400" dirty="0">
                <a:solidFill>
                  <a:srgbClr val="852F4A"/>
                </a:solidFill>
                <a:latin typeface="Calibri" panose="020F0502020204030204" pitchFamily="34" charset="0"/>
                <a:ea typeface="Calibri" panose="020F0502020204030204" pitchFamily="34" charset="0"/>
              </a:rPr>
              <a:t>من خلاله </a:t>
            </a:r>
            <a:r>
              <a:rPr lang="ar-SA" sz="2400" dirty="0" smtClean="0">
                <a:solidFill>
                  <a:srgbClr val="852F4A"/>
                </a:solidFill>
                <a:latin typeface="Calibri" panose="020F0502020204030204" pitchFamily="34" charset="0"/>
                <a:ea typeface="Calibri" panose="020F0502020204030204" pitchFamily="34" charset="0"/>
              </a:rPr>
              <a:t>في </a:t>
            </a:r>
            <a:r>
              <a:rPr lang="ar-SA" sz="2400" dirty="0">
                <a:solidFill>
                  <a:srgbClr val="852F4A"/>
                </a:solidFill>
                <a:latin typeface="Calibri" panose="020F0502020204030204" pitchFamily="34" charset="0"/>
                <a:ea typeface="Calibri" panose="020F0502020204030204" pitchFamily="34" charset="0"/>
              </a:rPr>
              <a:t>التحكم</a:t>
            </a:r>
            <a:r>
              <a:rPr lang="en-US" sz="2400" dirty="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للوصول </a:t>
            </a:r>
            <a:r>
              <a:rPr lang="ar-SA" sz="2400" dirty="0">
                <a:solidFill>
                  <a:srgbClr val="852F4A"/>
                </a:solidFill>
                <a:latin typeface="Calibri" panose="020F0502020204030204" pitchFamily="34" charset="0"/>
                <a:ea typeface="Calibri" panose="020F0502020204030204" pitchFamily="34" charset="0"/>
              </a:rPr>
              <a:t>إلى المقصود</a:t>
            </a:r>
            <a:r>
              <a:rPr lang="en-US" sz="2400" dirty="0" smtClean="0">
                <a:solidFill>
                  <a:srgbClr val="852F4A"/>
                </a:solidFill>
                <a:latin typeface="Calibri" panose="020F0502020204030204" pitchFamily="34" charset="0"/>
                <a:ea typeface="Calibri" panose="020F0502020204030204" pitchFamily="34" charset="0"/>
              </a:rPr>
              <a:t>.</a:t>
            </a:r>
            <a:endParaRPr lang="en-US" dirty="0">
              <a:solidFill>
                <a:srgbClr val="852F4A"/>
              </a:solidFill>
              <a:latin typeface="Calibri" panose="020F0502020204030204" pitchFamily="34" charset="0"/>
              <a:ea typeface="Calibri" panose="020F0502020204030204" pitchFamily="34" charset="0"/>
            </a:endParaRPr>
          </a:p>
          <a:p>
            <a:pPr marL="457200" indent="-457200" algn="just" rtl="1">
              <a:lnSpc>
                <a:spcPct val="107000"/>
              </a:lnSpc>
              <a:spcAft>
                <a:spcPts val="800"/>
              </a:spcAft>
              <a:buAutoNum type="arabicPeriod"/>
              <a:tabLst>
                <a:tab pos="579120" algn="l"/>
              </a:tabLst>
            </a:pPr>
            <a:r>
              <a:rPr lang="ar-SA" sz="2400" b="1" dirty="0" smtClean="0">
                <a:solidFill>
                  <a:srgbClr val="852F4A"/>
                </a:solidFill>
                <a:latin typeface="Calibri" panose="020F0502020204030204" pitchFamily="34" charset="0"/>
                <a:ea typeface="Calibri" panose="020F0502020204030204" pitchFamily="34" charset="0"/>
              </a:rPr>
              <a:t>الت</a:t>
            </a:r>
            <a:r>
              <a:rPr lang="ar-EG" sz="2400" b="1" dirty="0" smtClean="0">
                <a:solidFill>
                  <a:srgbClr val="852F4A"/>
                </a:solidFill>
                <a:latin typeface="Calibri" panose="020F0502020204030204" pitchFamily="34" charset="0"/>
                <a:ea typeface="Calibri" panose="020F0502020204030204" pitchFamily="34" charset="0"/>
              </a:rPr>
              <a:t>ن</a:t>
            </a:r>
            <a:r>
              <a:rPr lang="ar-SA" sz="2400" b="1" dirty="0" smtClean="0">
                <a:solidFill>
                  <a:srgbClr val="852F4A"/>
                </a:solidFill>
                <a:latin typeface="Calibri" panose="020F0502020204030204" pitchFamily="34" charset="0"/>
                <a:ea typeface="Calibri" panose="020F0502020204030204" pitchFamily="34" charset="0"/>
              </a:rPr>
              <a:t>ب</a:t>
            </a:r>
            <a:r>
              <a:rPr lang="ar-EG" sz="2400" b="1" dirty="0" smtClean="0">
                <a:solidFill>
                  <a:srgbClr val="852F4A"/>
                </a:solidFill>
                <a:latin typeface="Calibri" panose="020F0502020204030204" pitchFamily="34" charset="0"/>
                <a:ea typeface="Calibri" panose="020F0502020204030204" pitchFamily="34" charset="0"/>
              </a:rPr>
              <a:t>ؤ والتوقع</a:t>
            </a:r>
            <a:r>
              <a:rPr lang="ar-EG"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فالنموذج </a:t>
            </a:r>
            <a:r>
              <a:rPr lang="ar-SA" sz="2400" dirty="0">
                <a:solidFill>
                  <a:srgbClr val="852F4A"/>
                </a:solidFill>
                <a:latin typeface="Calibri" panose="020F0502020204030204" pitchFamily="34" charset="0"/>
                <a:ea typeface="Calibri" panose="020F0502020204030204" pitchFamily="34" charset="0"/>
              </a:rPr>
              <a:t>يعطينا فهماً مبدئياً لظاهرة ما، هذا الفهم سوف يجعلنا نتوقع ونتنبأ بما قد يحدث </a:t>
            </a:r>
            <a:r>
              <a:rPr lang="ar-SA" sz="2400" dirty="0" smtClean="0">
                <a:solidFill>
                  <a:srgbClr val="852F4A"/>
                </a:solidFill>
                <a:latin typeface="Calibri" panose="020F0502020204030204" pitchFamily="34" charset="0"/>
                <a:ea typeface="Calibri" panose="020F0502020204030204" pitchFamily="34" charset="0"/>
              </a:rPr>
              <a:t>في </a:t>
            </a:r>
            <a:r>
              <a:rPr lang="ar-SA" sz="2400" dirty="0">
                <a:solidFill>
                  <a:srgbClr val="852F4A"/>
                </a:solidFill>
                <a:latin typeface="Calibri" panose="020F0502020204030204" pitchFamily="34" charset="0"/>
                <a:ea typeface="Calibri" panose="020F0502020204030204" pitchFamily="34" charset="0"/>
              </a:rPr>
              <a:t>المستقبل وفى المواقف المشابهة، </a:t>
            </a:r>
            <a:r>
              <a:rPr lang="ar-SA" sz="2400" dirty="0" smtClean="0">
                <a:solidFill>
                  <a:srgbClr val="852F4A"/>
                </a:solidFill>
                <a:latin typeface="Calibri" panose="020F0502020204030204" pitchFamily="34" charset="0"/>
                <a:ea typeface="Calibri" panose="020F0502020204030204" pitchFamily="34" charset="0"/>
              </a:rPr>
              <a:t>أي </a:t>
            </a:r>
            <a:r>
              <a:rPr lang="ar-SA" sz="2400" dirty="0">
                <a:solidFill>
                  <a:srgbClr val="852F4A"/>
                </a:solidFill>
                <a:latin typeface="Calibri" panose="020F0502020204030204" pitchFamily="34" charset="0"/>
                <a:ea typeface="Calibri" panose="020F0502020204030204" pitchFamily="34" charset="0"/>
              </a:rPr>
              <a:t>سوف نستفيد من النتائج </a:t>
            </a:r>
            <a:r>
              <a:rPr lang="ar-SA" sz="2400" dirty="0" smtClean="0">
                <a:solidFill>
                  <a:srgbClr val="852F4A"/>
                </a:solidFill>
                <a:latin typeface="Calibri" panose="020F0502020204030204" pitchFamily="34" charset="0"/>
                <a:ea typeface="Calibri" panose="020F0502020204030204" pitchFamily="34" charset="0"/>
              </a:rPr>
              <a:t>التي </a:t>
            </a:r>
            <a:r>
              <a:rPr lang="ar-SA" sz="2400" dirty="0">
                <a:solidFill>
                  <a:srgbClr val="852F4A"/>
                </a:solidFill>
                <a:latin typeface="Calibri" panose="020F0502020204030204" pitchFamily="34" charset="0"/>
                <a:ea typeface="Calibri" panose="020F0502020204030204" pitchFamily="34" charset="0"/>
              </a:rPr>
              <a:t>اتضحت من خلال النموذج ونقيم علاقات جديدة لم تكن موجودة عند وضع النموذج</a:t>
            </a:r>
            <a:r>
              <a:rPr lang="en-US" sz="2400" dirty="0" smtClean="0">
                <a:solidFill>
                  <a:srgbClr val="852F4A"/>
                </a:solidFill>
                <a:latin typeface="Calibri" panose="020F0502020204030204" pitchFamily="34" charset="0"/>
                <a:ea typeface="Calibri" panose="020F0502020204030204" pitchFamily="34" charset="0"/>
              </a:rPr>
              <a:t>.</a:t>
            </a:r>
            <a:endParaRPr lang="en-US" dirty="0" smtClean="0">
              <a:solidFill>
                <a:srgbClr val="852F4A"/>
              </a:solidFill>
              <a:latin typeface="Calibri" panose="020F0502020204030204" pitchFamily="34" charset="0"/>
              <a:ea typeface="Calibri" panose="020F0502020204030204" pitchFamily="34" charset="0"/>
            </a:endParaRPr>
          </a:p>
          <a:p>
            <a:pPr marL="457200" indent="-457200" algn="just" rtl="1">
              <a:lnSpc>
                <a:spcPct val="107000"/>
              </a:lnSpc>
              <a:spcAft>
                <a:spcPts val="800"/>
              </a:spcAft>
              <a:buAutoNum type="arabicPeriod"/>
              <a:tabLst>
                <a:tab pos="579120" algn="l"/>
              </a:tabLst>
            </a:pPr>
            <a:r>
              <a:rPr lang="ar-SA" sz="2400" b="1" dirty="0" smtClean="0">
                <a:solidFill>
                  <a:srgbClr val="852F4A"/>
                </a:solidFill>
                <a:latin typeface="Calibri" panose="020F0502020204030204" pitchFamily="34" charset="0"/>
                <a:ea typeface="Calibri" panose="020F0502020204030204" pitchFamily="34" charset="0"/>
              </a:rPr>
              <a:t>تطوير</a:t>
            </a:r>
            <a:r>
              <a:rPr lang="ar-SA" sz="2400" b="1" dirty="0" smtClean="0">
                <a:solidFill>
                  <a:srgbClr val="852F4A"/>
                </a:solidFill>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الأبحاث</a:t>
            </a:r>
            <a:r>
              <a:rPr lang="ar-SA" sz="2400" b="1" dirty="0">
                <a:solidFill>
                  <a:srgbClr val="852F4A"/>
                </a:solidFill>
                <a:ea typeface="Calibri" panose="020F0502020204030204" pitchFamily="34" charset="0"/>
              </a:rPr>
              <a:t> </a:t>
            </a:r>
            <a:r>
              <a:rPr lang="ar-SA" sz="2400" b="1" dirty="0" smtClean="0">
                <a:solidFill>
                  <a:srgbClr val="852F4A"/>
                </a:solidFill>
                <a:latin typeface="Calibri" panose="020F0502020204030204" pitchFamily="34" charset="0"/>
                <a:ea typeface="Calibri" panose="020F0502020204030204" pitchFamily="34" charset="0"/>
              </a:rPr>
              <a:t>العلمية</a:t>
            </a:r>
            <a:r>
              <a:rPr lang="en-US" sz="2400" dirty="0" smtClean="0">
                <a:solidFill>
                  <a:srgbClr val="852F4A"/>
                </a:solidFill>
                <a:latin typeface="Calibri" panose="020F0502020204030204" pitchFamily="34" charset="0"/>
                <a:ea typeface="Calibri" panose="020F0502020204030204" pitchFamily="34" charset="0"/>
              </a:rPr>
              <a:t>:</a:t>
            </a:r>
            <a:r>
              <a:rPr lang="ar-EG" sz="2400" dirty="0" smtClean="0">
                <a:solidFill>
                  <a:srgbClr val="852F4A"/>
                </a:solidFill>
                <a:latin typeface="Calibri" panose="020F0502020204030204" pitchFamily="34" charset="0"/>
                <a:ea typeface="Calibri" panose="020F0502020204030204" pitchFamily="34" charset="0"/>
              </a:rPr>
              <a:t> ففهم عمليات التأثيرات التي تحدث بمجال الإعلام، من شأنها مساعدة الباحثين على فهم القوانين والقواعد العلمية المنظمة للاتصال، وبما يساهم في تطوير قدرات الباحثين على استيعاب كافة المتغيرات. </a:t>
            </a:r>
            <a:endParaRPr lang="en-US" sz="2400" dirty="0" smtClean="0">
              <a:solidFill>
                <a:srgbClr val="852F4A"/>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96111" y="146971"/>
            <a:ext cx="1219640"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4522" y="191346"/>
            <a:ext cx="1142817" cy="707886"/>
          </a:xfrm>
          <a:prstGeom prst="rect">
            <a:avLst/>
          </a:prstGeom>
          <a:noFill/>
        </p:spPr>
        <p:txBody>
          <a:bodyPr wrap="square" rtlCol="0">
            <a:spAutoFit/>
          </a:bodyPr>
          <a:lstStyle/>
          <a:p>
            <a:pPr algn="ctr"/>
            <a:r>
              <a:rPr lang="ar-EG" sz="2000" b="1" dirty="0" smtClean="0">
                <a:solidFill>
                  <a:schemeClr val="bg1"/>
                </a:solidFill>
                <a:latin typeface="Tajawal Medium" panose="00000600000000000000" pitchFamily="2" charset="-78"/>
              </a:rPr>
              <a:t>المحاضرة الثانية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32824" y="617691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444136" y="-37712"/>
            <a:ext cx="2649477" cy="981319"/>
          </a:xfrm>
          <a:prstGeom prst="rect">
            <a:avLst/>
          </a:prstGeom>
        </p:spPr>
      </p:pic>
      <p:sp>
        <p:nvSpPr>
          <p:cNvPr id="4" name="Rounded Rectangle 3"/>
          <p:cNvSpPr/>
          <p:nvPr/>
        </p:nvSpPr>
        <p:spPr>
          <a:xfrm>
            <a:off x="3170903" y="321936"/>
            <a:ext cx="5410200" cy="79663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lnSpc>
                <a:spcPct val="107000"/>
              </a:lnSpc>
            </a:pPr>
            <a:r>
              <a:rPr lang="ar-EG" dirty="0"/>
              <a:t> </a:t>
            </a:r>
            <a:r>
              <a:rPr lang="ar-EG" dirty="0" smtClean="0"/>
              <a:t>   </a:t>
            </a:r>
            <a:r>
              <a:rPr lang="ar-EG" sz="2400" b="1" dirty="0" smtClean="0"/>
              <a:t>ثانياً: وظائف النموذج </a:t>
            </a:r>
            <a:r>
              <a:rPr lang="en-US" sz="2400" b="1" dirty="0" smtClean="0">
                <a:solidFill>
                  <a:prstClr val="white"/>
                </a:solidFill>
                <a:latin typeface="Times New Roman" panose="02020603050405020304" pitchFamily="18" charset="0"/>
                <a:ea typeface="Calibri" panose="020F0502020204030204" pitchFamily="34" charset="0"/>
                <a:cs typeface="Arial" panose="020B0604020202020204" pitchFamily="34" charset="0"/>
              </a:rPr>
              <a:t>Function of Model </a:t>
            </a:r>
            <a:endParaRPr lang="ar-EG" dirty="0"/>
          </a:p>
        </p:txBody>
      </p:sp>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55534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2342" y="883607"/>
            <a:ext cx="10719833" cy="5326415"/>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r" rtl="1">
              <a:lnSpc>
                <a:spcPct val="107000"/>
              </a:lnSpc>
              <a:spcAft>
                <a:spcPts val="800"/>
              </a:spcAft>
              <a:tabLst>
                <a:tab pos="3656330" algn="l"/>
              </a:tabLst>
            </a:pPr>
            <a:r>
              <a:rPr lang="ar-SA" sz="2400" b="1" dirty="0">
                <a:latin typeface="Calibri" panose="020F0502020204030204" pitchFamily="34" charset="0"/>
                <a:ea typeface="Calibri" panose="020F0502020204030204" pitchFamily="34" charset="0"/>
              </a:rPr>
              <a:t>- </a:t>
            </a:r>
            <a:r>
              <a:rPr lang="ar-SA" sz="2400" b="1" u="sng" dirty="0">
                <a:latin typeface="Calibri" panose="020F0502020204030204" pitchFamily="34" charset="0"/>
                <a:ea typeface="Calibri" panose="020F0502020204030204" pitchFamily="34" charset="0"/>
              </a:rPr>
              <a:t>قدَّم علماء الاتصال عدة تصنيفات لنماذج الاتصال ومنها: -</a:t>
            </a:r>
            <a:endParaRPr lang="en-US" sz="2400" b="1" u="sng"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tabLst>
                <a:tab pos="3656330" algn="l"/>
              </a:tabLst>
            </a:pPr>
            <a:r>
              <a:rPr lang="ar-EG" sz="2400" b="1" dirty="0">
                <a:solidFill>
                  <a:srgbClr val="FF0000"/>
                </a:solidFill>
              </a:rPr>
              <a:t>أ</a:t>
            </a:r>
            <a:r>
              <a:rPr lang="ar-SA" sz="2400" b="1" dirty="0" smtClean="0">
                <a:solidFill>
                  <a:srgbClr val="FF0000"/>
                </a:solidFill>
              </a:rPr>
              <a:t>: </a:t>
            </a:r>
            <a:r>
              <a:rPr lang="ar-SA" sz="2400" b="1" dirty="0">
                <a:solidFill>
                  <a:srgbClr val="FF0000"/>
                </a:solidFill>
              </a:rPr>
              <a:t>تصنيف النماذج </a:t>
            </a:r>
            <a:r>
              <a:rPr lang="ar-EG" sz="2400" b="1" dirty="0">
                <a:solidFill>
                  <a:srgbClr val="FF0000"/>
                </a:solidFill>
              </a:rPr>
              <a:t>الاتصالية </a:t>
            </a:r>
            <a:r>
              <a:rPr lang="ar-SA" sz="2400" b="1" dirty="0">
                <a:solidFill>
                  <a:srgbClr val="FF0000"/>
                </a:solidFill>
              </a:rPr>
              <a:t>من ناحية التكوين أو الهدف والتي بدورها تنقسم إلى</a:t>
            </a:r>
            <a:r>
              <a:rPr lang="en-US" sz="2400" b="1" dirty="0"/>
              <a:t>:</a:t>
            </a:r>
          </a:p>
          <a:p>
            <a:pPr marL="457200" lvl="0" indent="-457200" algn="just" rtl="1">
              <a:lnSpc>
                <a:spcPct val="107000"/>
              </a:lnSpc>
              <a:spcAft>
                <a:spcPts val="0"/>
              </a:spcAft>
              <a:buAutoNum type="arabicPeriod"/>
              <a:tabLst>
                <a:tab pos="3656330" algn="l"/>
              </a:tabLst>
            </a:pPr>
            <a:r>
              <a:rPr lang="ar-SA" sz="2400" b="1" dirty="0" smtClean="0">
                <a:solidFill>
                  <a:srgbClr val="FF0000"/>
                </a:solidFill>
                <a:latin typeface="Calibri" panose="020F0502020204030204" pitchFamily="34" charset="0"/>
                <a:ea typeface="Calibri" panose="020F0502020204030204" pitchFamily="34" charset="0"/>
                <a:cs typeface="+mj-cs"/>
              </a:rPr>
              <a:t>نماذج</a:t>
            </a:r>
            <a:r>
              <a:rPr lang="ar-SA" sz="2400" b="1" dirty="0" smtClean="0">
                <a:solidFill>
                  <a:srgbClr val="FF0000"/>
                </a:solidFill>
                <a:latin typeface="Times New Roman" panose="02020603050405020304" pitchFamily="18" charset="0"/>
                <a:ea typeface="Calibri" panose="020F0502020204030204" pitchFamily="34" charset="0"/>
                <a:cs typeface="+mj-cs"/>
              </a:rPr>
              <a:t> </a:t>
            </a:r>
            <a:r>
              <a:rPr lang="ar-SA" sz="2400" b="1" dirty="0">
                <a:solidFill>
                  <a:srgbClr val="FF0000"/>
                </a:solidFill>
                <a:latin typeface="Calibri" panose="020F0502020204030204" pitchFamily="34" charset="0"/>
                <a:ea typeface="Calibri" panose="020F0502020204030204" pitchFamily="34" charset="0"/>
                <a:cs typeface="+mj-cs"/>
              </a:rPr>
              <a:t>بنائية</a:t>
            </a:r>
            <a:r>
              <a:rPr lang="ar-SA" sz="2400" b="1" dirty="0">
                <a:solidFill>
                  <a:srgbClr val="FF0000"/>
                </a:solidFill>
                <a:latin typeface="Times New Roman" panose="02020603050405020304" pitchFamily="18" charset="0"/>
                <a:ea typeface="Calibri" panose="020F0502020204030204" pitchFamily="34" charset="0"/>
                <a:cs typeface="+mj-cs"/>
              </a:rPr>
              <a:t> </a:t>
            </a:r>
            <a:r>
              <a:rPr lang="en-US" sz="2400" b="1" dirty="0">
                <a:latin typeface="Times New Roman" panose="02020603050405020304" pitchFamily="18" charset="0"/>
                <a:ea typeface="Calibri" panose="020F0502020204030204" pitchFamily="34" charset="0"/>
                <a:cs typeface="+mj-cs"/>
              </a:rPr>
              <a:t>Structural</a:t>
            </a:r>
            <a:r>
              <a:rPr lang="en-US" sz="2400" dirty="0">
                <a:latin typeface="Times New Roman" panose="02020603050405020304" pitchFamily="18" charset="0"/>
                <a:ea typeface="Calibri" panose="020F0502020204030204" pitchFamily="34" charset="0"/>
                <a:cs typeface="+mj-cs"/>
              </a:rPr>
              <a:t>: </a:t>
            </a:r>
            <a:r>
              <a:rPr lang="ar-EG" sz="2400" dirty="0" smtClean="0">
                <a:latin typeface="Times New Roman" panose="02020603050405020304" pitchFamily="18" charset="0"/>
                <a:ea typeface="Calibri" panose="020F0502020204030204" pitchFamily="34" charset="0"/>
                <a:cs typeface="+mj-cs"/>
              </a:rPr>
              <a:t> </a:t>
            </a:r>
            <a:r>
              <a:rPr lang="ar-SA" sz="2400" dirty="0" smtClean="0">
                <a:latin typeface="Calibri" panose="020F0502020204030204" pitchFamily="34" charset="0"/>
                <a:ea typeface="Calibri" panose="020F0502020204030204" pitchFamily="34" charset="0"/>
                <a:cs typeface="+mj-cs"/>
              </a:rPr>
              <a:t>وهي</a:t>
            </a:r>
            <a:r>
              <a:rPr lang="ar-SA" sz="2400" dirty="0" smtClean="0">
                <a:latin typeface="Times New Roman" panose="02020603050405020304" pitchFamily="18" charset="0"/>
                <a:ea typeface="Calibri" panose="020F0502020204030204" pitchFamily="34" charset="0"/>
                <a:cs typeface="+mj-cs"/>
              </a:rPr>
              <a:t> </a:t>
            </a:r>
            <a:r>
              <a:rPr lang="ar-SA" sz="2400" dirty="0" smtClean="0">
                <a:latin typeface="Calibri" panose="020F0502020204030204" pitchFamily="34" charset="0"/>
                <a:ea typeface="Calibri" panose="020F0502020204030204" pitchFamily="34" charset="0"/>
                <a:cs typeface="+mj-cs"/>
              </a:rPr>
              <a:t>التي</a:t>
            </a:r>
            <a:r>
              <a:rPr lang="ar-SA" sz="2400" dirty="0" smtClean="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تصف</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الأجزاء</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المكونة</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للنظام وعناصره</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وعدده</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وحجمه</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وترتيب</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العناصر</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داخل</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النظام</a:t>
            </a:r>
            <a:r>
              <a:rPr lang="en-US" sz="2400" dirty="0" smtClean="0">
                <a:latin typeface="Times New Roman" panose="02020603050405020304" pitchFamily="18" charset="0"/>
                <a:ea typeface="Calibri" panose="020F0502020204030204" pitchFamily="34" charset="0"/>
                <a:cs typeface="+mj-cs"/>
              </a:rPr>
              <a:t>.</a:t>
            </a:r>
            <a:endParaRPr lang="ar-EG" sz="2400" dirty="0" smtClean="0">
              <a:latin typeface="Times New Roman" panose="02020603050405020304" pitchFamily="18" charset="0"/>
              <a:ea typeface="Calibri" panose="020F0502020204030204" pitchFamily="34" charset="0"/>
              <a:cs typeface="+mj-cs"/>
            </a:endParaRPr>
          </a:p>
          <a:p>
            <a:pPr marL="457200" lvl="0" indent="-457200" algn="just" rtl="1">
              <a:lnSpc>
                <a:spcPct val="107000"/>
              </a:lnSpc>
              <a:spcAft>
                <a:spcPts val="800"/>
              </a:spcAft>
              <a:buFont typeface="Times New Roman" panose="02020603050405020304" pitchFamily="18" charset="0"/>
              <a:buAutoNum type="arabicPeriod"/>
              <a:tabLst>
                <a:tab pos="3656330" algn="l"/>
              </a:tabLst>
            </a:pPr>
            <a:r>
              <a:rPr lang="ar-SA" sz="2400" b="1" dirty="0" smtClean="0">
                <a:solidFill>
                  <a:srgbClr val="FF0000"/>
                </a:solidFill>
                <a:latin typeface="Calibri" panose="020F0502020204030204" pitchFamily="34" charset="0"/>
                <a:ea typeface="Calibri" panose="020F0502020204030204" pitchFamily="34" charset="0"/>
                <a:cs typeface="+mj-cs"/>
              </a:rPr>
              <a:t>نماذج</a:t>
            </a:r>
            <a:r>
              <a:rPr lang="ar-SA" sz="2400" b="1" dirty="0" smtClean="0">
                <a:solidFill>
                  <a:srgbClr val="FF0000"/>
                </a:solidFill>
                <a:latin typeface="Times New Roman" panose="02020603050405020304" pitchFamily="18" charset="0"/>
                <a:ea typeface="Calibri" panose="020F0502020204030204" pitchFamily="34" charset="0"/>
                <a:cs typeface="+mj-cs"/>
              </a:rPr>
              <a:t> </a:t>
            </a:r>
            <a:r>
              <a:rPr lang="ar-SA" sz="2400" b="1" dirty="0">
                <a:solidFill>
                  <a:srgbClr val="FF0000"/>
                </a:solidFill>
                <a:latin typeface="Calibri" panose="020F0502020204030204" pitchFamily="34" charset="0"/>
                <a:ea typeface="Calibri" panose="020F0502020204030204" pitchFamily="34" charset="0"/>
                <a:cs typeface="+mj-cs"/>
              </a:rPr>
              <a:t>وظيفية</a:t>
            </a:r>
            <a:r>
              <a:rPr lang="ar-SA" sz="2400" b="1" dirty="0">
                <a:solidFill>
                  <a:srgbClr val="FF0000"/>
                </a:solidFill>
                <a:latin typeface="Times New Roman" panose="02020603050405020304" pitchFamily="18" charset="0"/>
                <a:ea typeface="Calibri" panose="020F0502020204030204" pitchFamily="34" charset="0"/>
                <a:cs typeface="+mj-cs"/>
              </a:rPr>
              <a:t> </a:t>
            </a:r>
            <a:r>
              <a:rPr lang="en-US" sz="2400" b="1" dirty="0" smtClean="0">
                <a:solidFill>
                  <a:srgbClr val="FF0000"/>
                </a:solidFill>
                <a:latin typeface="Times New Roman" panose="02020603050405020304" pitchFamily="18" charset="0"/>
                <a:ea typeface="Calibri" panose="020F0502020204030204" pitchFamily="34" charset="0"/>
                <a:cs typeface="+mj-cs"/>
              </a:rPr>
              <a:t> </a:t>
            </a:r>
            <a:r>
              <a:rPr lang="en-US" sz="2400" b="1" dirty="0" smtClean="0">
                <a:latin typeface="Times New Roman" panose="02020603050405020304" pitchFamily="18" charset="0"/>
                <a:ea typeface="Calibri" panose="020F0502020204030204" pitchFamily="34" charset="0"/>
                <a:cs typeface="+mj-cs"/>
              </a:rPr>
              <a:t>Functional</a:t>
            </a:r>
            <a:r>
              <a:rPr lang="en-US" sz="2400" b="1" dirty="0">
                <a:latin typeface="Times New Roman" panose="02020603050405020304" pitchFamily="18" charset="0"/>
                <a:ea typeface="Calibri" panose="020F0502020204030204" pitchFamily="34" charset="0"/>
                <a:cs typeface="+mj-cs"/>
              </a:rPr>
              <a:t>:</a:t>
            </a:r>
            <a:r>
              <a:rPr lang="en-US"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وهي</a:t>
            </a:r>
            <a:r>
              <a:rPr lang="ar-SA" sz="2400" dirty="0">
                <a:latin typeface="Times New Roman" panose="02020603050405020304" pitchFamily="18" charset="0"/>
                <a:ea typeface="Calibri" panose="020F0502020204030204" pitchFamily="34" charset="0"/>
                <a:cs typeface="+mj-cs"/>
              </a:rPr>
              <a:t> </a:t>
            </a:r>
            <a:r>
              <a:rPr lang="ar-SA" sz="2400" dirty="0" smtClean="0">
                <a:latin typeface="Calibri" panose="020F0502020204030204" pitchFamily="34" charset="0"/>
                <a:ea typeface="Calibri" panose="020F0502020204030204" pitchFamily="34" charset="0"/>
                <a:cs typeface="+mj-cs"/>
              </a:rPr>
              <a:t>التي</a:t>
            </a:r>
            <a:r>
              <a:rPr lang="ar-SA" sz="2400" dirty="0" smtClean="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تصف</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العلاقة</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بين</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العناصر واتجاهاتها</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والقوى</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الموجهة</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وأهدافها</a:t>
            </a:r>
            <a:r>
              <a:rPr lang="ar-SA" sz="2400" dirty="0">
                <a:latin typeface="Times New Roman" panose="02020603050405020304" pitchFamily="18" charset="0"/>
                <a:ea typeface="Calibri" panose="020F0502020204030204" pitchFamily="34" charset="0"/>
                <a:cs typeface="+mj-cs"/>
              </a:rPr>
              <a:t> </a:t>
            </a:r>
            <a:r>
              <a:rPr lang="ar-SA" sz="2400" dirty="0" smtClean="0">
                <a:latin typeface="Calibri" panose="020F0502020204030204" pitchFamily="34" charset="0"/>
                <a:ea typeface="Calibri" panose="020F0502020204030204" pitchFamily="34" charset="0"/>
                <a:cs typeface="+mj-cs"/>
              </a:rPr>
              <a:t>في</a:t>
            </a:r>
            <a:r>
              <a:rPr lang="ar-SA" sz="2400" dirty="0" smtClean="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التأثير</a:t>
            </a:r>
            <a:r>
              <a:rPr lang="en-US" sz="2400" dirty="0" smtClean="0">
                <a:latin typeface="Times New Roman" panose="02020603050405020304" pitchFamily="18" charset="0"/>
                <a:ea typeface="Calibri" panose="020F0502020204030204" pitchFamily="34" charset="0"/>
                <a:cs typeface="+mj-cs"/>
              </a:rPr>
              <a:t>.</a:t>
            </a:r>
            <a:endParaRPr lang="ar-EG" sz="2400" dirty="0" smtClean="0">
              <a:latin typeface="Times New Roman" panose="02020603050405020304" pitchFamily="18" charset="0"/>
              <a:ea typeface="Calibri" panose="020F0502020204030204" pitchFamily="34" charset="0"/>
              <a:cs typeface="+mj-cs"/>
            </a:endParaRPr>
          </a:p>
          <a:p>
            <a:pPr algn="r" rtl="1">
              <a:lnSpc>
                <a:spcPct val="107000"/>
              </a:lnSpc>
              <a:spcAft>
                <a:spcPts val="800"/>
              </a:spcAft>
              <a:tabLst>
                <a:tab pos="3656330" algn="l"/>
              </a:tabLst>
            </a:pPr>
            <a:r>
              <a:rPr lang="ar-EG" sz="2400" b="1" dirty="0" smtClean="0">
                <a:solidFill>
                  <a:srgbClr val="FF0000"/>
                </a:solidFill>
                <a:latin typeface="Calibri" panose="020F0502020204030204" pitchFamily="34" charset="0"/>
                <a:ea typeface="Calibri" panose="020F0502020204030204" pitchFamily="34" charset="0"/>
              </a:rPr>
              <a:t>ب</a:t>
            </a:r>
            <a:r>
              <a:rPr lang="ar-SA" sz="2400" b="1" dirty="0" smtClean="0">
                <a:solidFill>
                  <a:srgbClr val="FF0000"/>
                </a:solidFill>
                <a:latin typeface="Calibri" panose="020F0502020204030204" pitchFamily="34" charset="0"/>
                <a:ea typeface="Calibri" panose="020F0502020204030204" pitchFamily="34" charset="0"/>
              </a:rPr>
              <a:t>: تصنيف النماذج الاتصالية من ناحية مستوى أشكال الاتصال </a:t>
            </a:r>
            <a:r>
              <a:rPr lang="ar-EG" sz="2400" b="1" dirty="0" smtClean="0">
                <a:solidFill>
                  <a:srgbClr val="FF0000"/>
                </a:solidFill>
                <a:latin typeface="Calibri" panose="020F0502020204030204" pitchFamily="34" charset="0"/>
                <a:ea typeface="Calibri" panose="020F0502020204030204" pitchFamily="34" charset="0"/>
              </a:rPr>
              <a:t>والتي تنقسم </a:t>
            </a:r>
            <a:r>
              <a:rPr lang="ar-SA" sz="2400" b="1" dirty="0" smtClean="0">
                <a:solidFill>
                  <a:srgbClr val="FF0000"/>
                </a:solidFill>
                <a:latin typeface="Calibri" panose="020F0502020204030204" pitchFamily="34" charset="0"/>
                <a:ea typeface="Calibri" panose="020F0502020204030204" pitchFamily="34" charset="0"/>
              </a:rPr>
              <a:t>إلى</a:t>
            </a:r>
            <a:r>
              <a:rPr lang="en-US" sz="2400" dirty="0" smtClean="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0"/>
              </a:spcAft>
              <a:buFont typeface="Times New Roman" panose="02020603050405020304" pitchFamily="18" charset="0"/>
              <a:buAutoNum type="arabicPeriod"/>
              <a:tabLst>
                <a:tab pos="3656330" algn="l"/>
              </a:tabLst>
            </a:pPr>
            <a:r>
              <a:rPr lang="ar-SA" sz="2400" dirty="0">
                <a:latin typeface="Calibri" panose="020F0502020204030204" pitchFamily="34" charset="0"/>
                <a:ea typeface="Calibri" panose="020F0502020204030204" pitchFamily="34" charset="0"/>
                <a:cs typeface="+mj-cs"/>
              </a:rPr>
              <a:t>نماذج</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الاتصال</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الذاتي </a:t>
            </a:r>
            <a:r>
              <a:rPr lang="ar-EG" sz="2400" dirty="0">
                <a:latin typeface="Calibri" panose="020F0502020204030204" pitchFamily="34" charset="0"/>
                <a:ea typeface="Calibri" panose="020F0502020204030204" pitchFamily="34" charset="0"/>
                <a:cs typeface="+mj-cs"/>
              </a:rPr>
              <a:t>والتي تتم</a:t>
            </a:r>
            <a:r>
              <a:rPr lang="ar-EG"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داخل</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الأفراد</a:t>
            </a:r>
            <a:r>
              <a:rPr lang="en-US" sz="2400" dirty="0">
                <a:latin typeface="Times New Roman" panose="02020603050405020304" pitchFamily="18" charset="0"/>
                <a:ea typeface="Calibri" panose="020F0502020204030204" pitchFamily="34" charset="0"/>
                <a:cs typeface="+mj-cs"/>
              </a:rPr>
              <a:t>.</a:t>
            </a:r>
            <a:endParaRPr lang="en-US" dirty="0">
              <a:latin typeface="Times New Roman" panose="02020603050405020304" pitchFamily="18" charset="0"/>
              <a:ea typeface="Calibri" panose="020F0502020204030204" pitchFamily="34" charset="0"/>
              <a:cs typeface="+mj-cs"/>
            </a:endParaRPr>
          </a:p>
          <a:p>
            <a:pPr marL="342900" lvl="0" indent="-342900" algn="justLow" rtl="1">
              <a:lnSpc>
                <a:spcPct val="115000"/>
              </a:lnSpc>
              <a:spcAft>
                <a:spcPts val="0"/>
              </a:spcAft>
              <a:buFont typeface="Times New Roman" panose="02020603050405020304" pitchFamily="18" charset="0"/>
              <a:buAutoNum type="arabicPeriod"/>
              <a:tabLst>
                <a:tab pos="3656330" algn="l"/>
              </a:tabLst>
            </a:pPr>
            <a:r>
              <a:rPr lang="ar-SA" sz="2400" dirty="0">
                <a:latin typeface="Calibri" panose="020F0502020204030204" pitchFamily="34" charset="0"/>
                <a:ea typeface="Calibri" panose="020F0502020204030204" pitchFamily="34" charset="0"/>
                <a:cs typeface="+mj-cs"/>
              </a:rPr>
              <a:t>نماذج</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الاتصال</a:t>
            </a:r>
            <a:r>
              <a:rPr lang="ar-SA" sz="2400" dirty="0">
                <a:latin typeface="Times New Roman" panose="02020603050405020304" pitchFamily="18" charset="0"/>
                <a:ea typeface="Calibri" panose="020F0502020204030204" pitchFamily="34" charset="0"/>
                <a:cs typeface="+mj-cs"/>
              </a:rPr>
              <a:t> </a:t>
            </a:r>
            <a:r>
              <a:rPr lang="ar-SA" sz="2400" dirty="0" smtClean="0">
                <a:latin typeface="Calibri" panose="020F0502020204030204" pitchFamily="34" charset="0"/>
                <a:ea typeface="Calibri" panose="020F0502020204030204" pitchFamily="34" charset="0"/>
                <a:cs typeface="+mj-cs"/>
              </a:rPr>
              <a:t>الشخصي </a:t>
            </a:r>
            <a:r>
              <a:rPr lang="ar-EG" sz="2400" dirty="0">
                <a:latin typeface="Calibri" panose="020F0502020204030204" pitchFamily="34" charset="0"/>
                <a:ea typeface="Calibri" panose="020F0502020204030204" pitchFamily="34" charset="0"/>
                <a:cs typeface="+mj-cs"/>
              </a:rPr>
              <a:t>والتي تتم</a:t>
            </a:r>
            <a:r>
              <a:rPr lang="ar-EG"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بين</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فردين</a:t>
            </a:r>
            <a:r>
              <a:rPr lang="en-US" sz="2400" dirty="0">
                <a:latin typeface="Times New Roman" panose="02020603050405020304" pitchFamily="18" charset="0"/>
                <a:ea typeface="Calibri" panose="020F0502020204030204" pitchFamily="34" charset="0"/>
                <a:cs typeface="+mj-cs"/>
              </a:rPr>
              <a:t>.</a:t>
            </a:r>
            <a:endParaRPr lang="en-US" dirty="0">
              <a:latin typeface="Times New Roman" panose="02020603050405020304" pitchFamily="18" charset="0"/>
              <a:ea typeface="Calibri" panose="020F0502020204030204" pitchFamily="34" charset="0"/>
              <a:cs typeface="+mj-cs"/>
            </a:endParaRPr>
          </a:p>
          <a:p>
            <a:pPr marL="342900" lvl="0" indent="-342900" algn="justLow" rtl="1">
              <a:lnSpc>
                <a:spcPct val="115000"/>
              </a:lnSpc>
              <a:spcAft>
                <a:spcPts val="0"/>
              </a:spcAft>
              <a:buFont typeface="Times New Roman" panose="02020603050405020304" pitchFamily="18" charset="0"/>
              <a:buAutoNum type="arabicPeriod"/>
              <a:tabLst>
                <a:tab pos="3656330" algn="l"/>
              </a:tabLst>
            </a:pPr>
            <a:r>
              <a:rPr lang="ar-SA" sz="2400" dirty="0">
                <a:latin typeface="Calibri" panose="020F0502020204030204" pitchFamily="34" charset="0"/>
                <a:ea typeface="Calibri" panose="020F0502020204030204" pitchFamily="34" charset="0"/>
                <a:cs typeface="+mj-cs"/>
              </a:rPr>
              <a:t>نماذج</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الاتصال</a:t>
            </a:r>
            <a:r>
              <a:rPr lang="ar-SA" sz="2400" dirty="0">
                <a:latin typeface="Times New Roman" panose="02020603050405020304" pitchFamily="18" charset="0"/>
                <a:ea typeface="Calibri" panose="020F0502020204030204" pitchFamily="34" charset="0"/>
                <a:cs typeface="+mj-cs"/>
              </a:rPr>
              <a:t> </a:t>
            </a:r>
            <a:r>
              <a:rPr lang="ar-SA" sz="2400" dirty="0" smtClean="0">
                <a:latin typeface="Calibri" panose="020F0502020204030204" pitchFamily="34" charset="0"/>
                <a:ea typeface="Calibri" panose="020F0502020204030204" pitchFamily="34" charset="0"/>
                <a:cs typeface="+mj-cs"/>
              </a:rPr>
              <a:t>الجمعي</a:t>
            </a:r>
            <a:r>
              <a:rPr lang="ar-SA" sz="2400" dirty="0" smtClean="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بين</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جماعات</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كبيرة</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أو</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صغيرة</a:t>
            </a:r>
            <a:r>
              <a:rPr lang="en-US" sz="2400" dirty="0">
                <a:latin typeface="Times New Roman" panose="02020603050405020304" pitchFamily="18" charset="0"/>
                <a:ea typeface="Calibri" panose="020F0502020204030204" pitchFamily="34" charset="0"/>
                <a:cs typeface="+mj-cs"/>
              </a:rPr>
              <a:t>.</a:t>
            </a:r>
            <a:endParaRPr lang="en-US" dirty="0">
              <a:latin typeface="Times New Roman" panose="02020603050405020304" pitchFamily="18" charset="0"/>
              <a:ea typeface="Calibri" panose="020F0502020204030204" pitchFamily="34" charset="0"/>
              <a:cs typeface="+mj-cs"/>
            </a:endParaRPr>
          </a:p>
          <a:p>
            <a:pPr marL="342900" lvl="0" indent="-342900" algn="justLow" rtl="1">
              <a:lnSpc>
                <a:spcPct val="115000"/>
              </a:lnSpc>
              <a:spcAft>
                <a:spcPts val="0"/>
              </a:spcAft>
              <a:buFont typeface="Times New Roman" panose="02020603050405020304" pitchFamily="18" charset="0"/>
              <a:buAutoNum type="arabicPeriod"/>
              <a:tabLst>
                <a:tab pos="3656330" algn="l"/>
              </a:tabLst>
            </a:pPr>
            <a:r>
              <a:rPr lang="ar-SA" sz="2400" dirty="0">
                <a:latin typeface="Calibri" panose="020F0502020204030204" pitchFamily="34" charset="0"/>
                <a:ea typeface="Calibri" panose="020F0502020204030204" pitchFamily="34" charset="0"/>
                <a:cs typeface="+mj-cs"/>
              </a:rPr>
              <a:t>نماذج</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الاتصال</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عبر</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وسائل</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الإعلام</a:t>
            </a:r>
            <a:r>
              <a:rPr lang="ar-SA" sz="2400" dirty="0">
                <a:latin typeface="Times New Roman" panose="02020603050405020304" pitchFamily="18" charset="0"/>
                <a:ea typeface="Calibri" panose="020F0502020204030204" pitchFamily="34" charset="0"/>
                <a:cs typeface="+mj-cs"/>
              </a:rPr>
              <a:t> </a:t>
            </a:r>
            <a:r>
              <a:rPr lang="ar-SA" sz="2400" dirty="0" smtClean="0">
                <a:latin typeface="Calibri" panose="020F0502020204030204" pitchFamily="34" charset="0"/>
                <a:ea typeface="Calibri" panose="020F0502020204030204" pitchFamily="34" charset="0"/>
                <a:cs typeface="+mj-cs"/>
              </a:rPr>
              <a:t>الجماهيري</a:t>
            </a:r>
            <a:r>
              <a:rPr lang="en-US" sz="2400" dirty="0" smtClean="0">
                <a:latin typeface="Times New Roman" panose="02020603050405020304" pitchFamily="18" charset="0"/>
                <a:ea typeface="Calibri" panose="020F0502020204030204" pitchFamily="34" charset="0"/>
                <a:cs typeface="+mj-cs"/>
              </a:rPr>
              <a:t>.</a:t>
            </a:r>
            <a:endParaRPr lang="en-US" dirty="0">
              <a:latin typeface="Times New Roman" panose="02020603050405020304" pitchFamily="18" charset="0"/>
              <a:ea typeface="Calibri" panose="020F0502020204030204" pitchFamily="34" charset="0"/>
              <a:cs typeface="+mj-cs"/>
            </a:endParaRPr>
          </a:p>
          <a:p>
            <a:pPr marL="342900" lvl="0" indent="-342900" algn="justLow" rtl="1">
              <a:lnSpc>
                <a:spcPct val="115000"/>
              </a:lnSpc>
              <a:spcAft>
                <a:spcPts val="800"/>
              </a:spcAft>
              <a:buFont typeface="Times New Roman" panose="02020603050405020304" pitchFamily="18" charset="0"/>
              <a:buAutoNum type="arabicPeriod"/>
              <a:tabLst>
                <a:tab pos="3656330" algn="l"/>
              </a:tabLst>
            </a:pPr>
            <a:r>
              <a:rPr lang="ar-SA" sz="2400" dirty="0">
                <a:latin typeface="Calibri" panose="020F0502020204030204" pitchFamily="34" charset="0"/>
                <a:ea typeface="Calibri" panose="020F0502020204030204" pitchFamily="34" charset="0"/>
                <a:cs typeface="+mj-cs"/>
              </a:rPr>
              <a:t>نماذج</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الاتصال</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عبر</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الوسائط</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الرقمية</a:t>
            </a:r>
            <a:r>
              <a:rPr lang="ar-SA" sz="2400" dirty="0">
                <a:latin typeface="Times New Roman" panose="02020603050405020304" pitchFamily="18" charset="0"/>
                <a:ea typeface="Calibri" panose="020F0502020204030204" pitchFamily="34" charset="0"/>
                <a:cs typeface="+mj-cs"/>
              </a:rPr>
              <a:t> </a:t>
            </a:r>
            <a:r>
              <a:rPr lang="ar-SA" sz="2400" dirty="0">
                <a:latin typeface="Calibri" panose="020F0502020204030204" pitchFamily="34" charset="0"/>
                <a:ea typeface="Calibri" panose="020F0502020204030204" pitchFamily="34" charset="0"/>
                <a:cs typeface="+mj-cs"/>
              </a:rPr>
              <a:t>المتعددة</a:t>
            </a:r>
            <a:r>
              <a:rPr lang="en-US" sz="2400" dirty="0" smtClean="0">
                <a:latin typeface="Times New Roman" panose="02020603050405020304" pitchFamily="18" charset="0"/>
                <a:ea typeface="Calibri" panose="020F0502020204030204" pitchFamily="34" charset="0"/>
                <a:cs typeface="+mj-cs"/>
              </a:rPr>
              <a:t>.</a:t>
            </a:r>
            <a:endParaRPr lang="ar-EG" sz="2400" dirty="0" smtClean="0">
              <a:latin typeface="Times New Roman" panose="02020603050405020304" pitchFamily="18" charset="0"/>
              <a:ea typeface="Calibri" panose="020F0502020204030204" pitchFamily="34" charset="0"/>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626633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312351" y="6548767"/>
            <a:ext cx="1879649" cy="309233"/>
          </a:xfrm>
          <a:prstGeom prst="rect">
            <a:avLst/>
          </a:prstGeom>
        </p:spPr>
      </p:pic>
      <p:sp>
        <p:nvSpPr>
          <p:cNvPr id="2" name="Rounded Rectangle 1"/>
          <p:cNvSpPr/>
          <p:nvPr/>
        </p:nvSpPr>
        <p:spPr>
          <a:xfrm>
            <a:off x="11060746" y="24339"/>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المحاضرة الثانية </a:t>
            </a:r>
            <a:endParaRPr lang="ar-EG" b="1" dirty="0"/>
          </a:p>
        </p:txBody>
      </p:sp>
      <p:sp>
        <p:nvSpPr>
          <p:cNvPr id="4" name="Rounded Rectangle 3"/>
          <p:cNvSpPr/>
          <p:nvPr/>
        </p:nvSpPr>
        <p:spPr>
          <a:xfrm>
            <a:off x="3268184" y="163911"/>
            <a:ext cx="5322661" cy="719696"/>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07000"/>
              </a:lnSpc>
            </a:pPr>
            <a:r>
              <a:rPr lang="ar-EG" sz="2000" b="1" dirty="0" smtClean="0">
                <a:latin typeface="Simplified Arabic" panose="02020603050405020304" pitchFamily="18" charset="-78"/>
                <a:ea typeface="Calibri" panose="020F0502020204030204" pitchFamily="34" charset="0"/>
                <a:cs typeface="Simplified Arabic" panose="02020603050405020304" pitchFamily="18" charset="-78"/>
              </a:rPr>
              <a:t>ثالثاً: أبرز </a:t>
            </a:r>
            <a:r>
              <a:rPr lang="ar-EG" sz="2000" b="1" dirty="0">
                <a:latin typeface="Simplified Arabic" panose="02020603050405020304" pitchFamily="18" charset="-78"/>
                <a:ea typeface="Calibri" panose="020F0502020204030204" pitchFamily="34" charset="0"/>
                <a:cs typeface="Simplified Arabic" panose="02020603050405020304" pitchFamily="18" charset="-78"/>
              </a:rPr>
              <a:t>أنواع نماذج الاتصال.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Types of Models </a:t>
            </a:r>
            <a:endParaRPr lang="ar-EG" sz="2000" b="1" dirty="0">
              <a:solidFill>
                <a:schemeClr val="bg1"/>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7512" y="796414"/>
            <a:ext cx="1408208" cy="809793"/>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78145" y="796414"/>
            <a:ext cx="1552918" cy="830997"/>
          </a:xfrm>
          <a:prstGeom prst="rect">
            <a:avLst/>
          </a:prstGeom>
          <a:noFill/>
        </p:spPr>
        <p:txBody>
          <a:bodyPr wrap="square" rtlCol="0">
            <a:spAutoFit/>
          </a:bodyPr>
          <a:lstStyle/>
          <a:p>
            <a:pPr algn="ctr"/>
            <a:r>
              <a:rPr lang="ar-EG" sz="2400" b="1" dirty="0" smtClean="0">
                <a:solidFill>
                  <a:schemeClr val="bg1"/>
                </a:solidFill>
                <a:latin typeface="Tajawal Medium" panose="00000600000000000000" pitchFamily="2" charset="-78"/>
              </a:rPr>
              <a:t>المحاضرة الثانية</a:t>
            </a:r>
            <a:endParaRPr lang="en-US" sz="24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59"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131" y="6213548"/>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10312351" y="6495976"/>
            <a:ext cx="1879649" cy="309233"/>
          </a:xfrm>
          <a:prstGeom prst="rect">
            <a:avLst/>
          </a:prstGeom>
        </p:spPr>
      </p:pic>
      <p:sp>
        <p:nvSpPr>
          <p:cNvPr id="9" name="Rounded Rectangle 8"/>
          <p:cNvSpPr/>
          <p:nvPr/>
        </p:nvSpPr>
        <p:spPr>
          <a:xfrm>
            <a:off x="1830219" y="796414"/>
            <a:ext cx="10174968" cy="5530644"/>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07000"/>
              </a:lnSpc>
              <a:spcAft>
                <a:spcPts val="800"/>
              </a:spcAft>
              <a:tabLst>
                <a:tab pos="3656330" algn="l"/>
              </a:tabLst>
            </a:pPr>
            <a:r>
              <a:rPr lang="ar-EG" sz="2000" b="1" dirty="0" smtClean="0">
                <a:latin typeface="Calibri" panose="020F0502020204030204" pitchFamily="34" charset="0"/>
                <a:ea typeface="Calibri" panose="020F0502020204030204" pitchFamily="34" charset="0"/>
              </a:rPr>
              <a:t>ج: </a:t>
            </a:r>
            <a:r>
              <a:rPr lang="ar-SA" sz="2000" b="1" dirty="0">
                <a:latin typeface="Calibri" panose="020F0502020204030204" pitchFamily="34" charset="0"/>
                <a:ea typeface="Calibri" panose="020F0502020204030204" pitchFamily="34" charset="0"/>
              </a:rPr>
              <a:t>تصنيف النماذج </a:t>
            </a:r>
            <a:r>
              <a:rPr lang="ar-EG" sz="2000" b="1" dirty="0">
                <a:latin typeface="Calibri" panose="020F0502020204030204" pitchFamily="34" charset="0"/>
                <a:ea typeface="Calibri" panose="020F0502020204030204" pitchFamily="34" charset="0"/>
              </a:rPr>
              <a:t>الاتصالية </a:t>
            </a:r>
            <a:r>
              <a:rPr lang="ar-SA" sz="2000" b="1" dirty="0">
                <a:latin typeface="Calibri" panose="020F0502020204030204" pitchFamily="34" charset="0"/>
                <a:ea typeface="Calibri" panose="020F0502020204030204" pitchFamily="34" charset="0"/>
              </a:rPr>
              <a:t>من ناحية درجة التفاعل بين العناصر، والتي تنقسم إلى</a:t>
            </a:r>
            <a:r>
              <a:rPr lang="en-US" sz="2000" b="1" dirty="0">
                <a:latin typeface="Calibri" panose="020F0502020204030204" pitchFamily="34" charset="0"/>
                <a:ea typeface="Calibri" panose="020F0502020204030204" pitchFamily="34" charset="0"/>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07000"/>
              </a:lnSpc>
              <a:spcAft>
                <a:spcPts val="800"/>
              </a:spcAft>
              <a:buFont typeface="Times New Roman" panose="02020603050405020304" pitchFamily="18" charset="0"/>
              <a:buAutoNum type="arabicPeriod"/>
              <a:tabLst>
                <a:tab pos="3656330" algn="l"/>
              </a:tabLst>
            </a:pPr>
            <a:r>
              <a:rPr lang="ar-SA" sz="2000" b="1" dirty="0">
                <a:latin typeface="Calibri" panose="020F0502020204030204" pitchFamily="34" charset="0"/>
                <a:ea typeface="Calibri" panose="020F0502020204030204" pitchFamily="34" charset="0"/>
              </a:rPr>
              <a:t>ن</a:t>
            </a:r>
            <a:r>
              <a:rPr lang="ar-SA" sz="2000" b="1" dirty="0">
                <a:latin typeface="Times New Roman" panose="02020603050405020304" pitchFamily="18" charset="0"/>
                <a:ea typeface="Calibri" panose="020F0502020204030204" pitchFamily="34" charset="0"/>
              </a:rPr>
              <a:t>ماذج خطية </a:t>
            </a:r>
            <a:r>
              <a:rPr lang="en-US" sz="2000" b="1" dirty="0">
                <a:latin typeface="Times New Roman" panose="02020603050405020304" pitchFamily="18" charset="0"/>
                <a:ea typeface="Calibri" panose="020F0502020204030204" pitchFamily="34" charset="0"/>
                <a:cs typeface="Times New Roman" panose="02020603050405020304" pitchFamily="18" charset="0"/>
              </a:rPr>
              <a:t>Linear</a:t>
            </a:r>
            <a:r>
              <a:rPr lang="en-US" sz="2000" dirty="0">
                <a:latin typeface="Arial" panose="020B0604020202020204" pitchFamily="34" charset="0"/>
                <a:ea typeface="Calibri" panose="020F0502020204030204" pitchFamily="34" charset="0"/>
                <a:cs typeface="Arial" panose="020B0604020202020204" pitchFamily="34" charset="0"/>
              </a:rPr>
              <a:t> </a:t>
            </a:r>
            <a:r>
              <a:rPr lang="ar-EG" sz="2000" dirty="0" smtClean="0">
                <a:latin typeface="Arial" panose="020B0604020202020204" pitchFamily="34" charset="0"/>
                <a:ea typeface="Calibri" panose="020F0502020204030204" pitchFamily="34" charset="0"/>
                <a:cs typeface="Arial" panose="020B0604020202020204" pitchFamily="34" charset="0"/>
              </a:rPr>
              <a:t> </a:t>
            </a:r>
            <a:r>
              <a:rPr lang="ar-SA" sz="2000" dirty="0" smtClean="0">
                <a:latin typeface="Times New Roman" panose="02020603050405020304" pitchFamily="18" charset="0"/>
                <a:ea typeface="Calibri" panose="020F0502020204030204" pitchFamily="34" charset="0"/>
              </a:rPr>
              <a:t>أي </a:t>
            </a:r>
            <a:r>
              <a:rPr lang="ar-SA" sz="2000" dirty="0">
                <a:latin typeface="Times New Roman" panose="02020603050405020304" pitchFamily="18" charset="0"/>
                <a:ea typeface="Calibri" panose="020F0502020204030204" pitchFamily="34" charset="0"/>
              </a:rPr>
              <a:t>رسم حركة العلاقة بين المرسل والمستقبل مثلاً </a:t>
            </a:r>
            <a:r>
              <a:rPr lang="ar-SA" sz="2000" dirty="0" smtClean="0">
                <a:latin typeface="Times New Roman" panose="02020603050405020304" pitchFamily="18" charset="0"/>
                <a:ea typeface="Calibri" panose="020F0502020204030204" pitchFamily="34" charset="0"/>
              </a:rPr>
              <a:t>في </a:t>
            </a:r>
            <a:r>
              <a:rPr lang="ar-SA" sz="2000" dirty="0">
                <a:latin typeface="Times New Roman" panose="02020603050405020304" pitchFamily="18" charset="0"/>
                <a:ea typeface="Calibri" panose="020F0502020204030204" pitchFamily="34" charset="0"/>
              </a:rPr>
              <a:t>عملية الاتصال </a:t>
            </a:r>
            <a:r>
              <a:rPr lang="ar-SA" sz="2000" dirty="0" smtClean="0">
                <a:latin typeface="Times New Roman" panose="02020603050405020304" pitchFamily="18" charset="0"/>
                <a:ea typeface="Calibri" panose="020F0502020204030204" pitchFamily="34" charset="0"/>
              </a:rPr>
              <a:t>في </a:t>
            </a:r>
            <a:r>
              <a:rPr lang="ar-SA" sz="2000" dirty="0">
                <a:latin typeface="Times New Roman" panose="02020603050405020304" pitchFamily="18" charset="0"/>
                <a:ea typeface="Calibri" panose="020F0502020204030204" pitchFamily="34" charset="0"/>
              </a:rPr>
              <a:t>اتجاه خطى</a:t>
            </a:r>
            <a:r>
              <a:rPr lang="en-US" sz="2000" dirty="0">
                <a:latin typeface="Arial" panose="020B0604020202020204" pitchFamily="34" charset="0"/>
                <a:ea typeface="Calibri" panose="020F0502020204030204" pitchFamily="34" charset="0"/>
                <a:cs typeface="Arial" panose="020B0604020202020204" pitchFamily="34" charset="0"/>
              </a:rPr>
              <a:t>) </a:t>
            </a:r>
            <a:r>
              <a:rPr lang="ar-SA" sz="2000" dirty="0">
                <a:latin typeface="Times New Roman" panose="02020603050405020304" pitchFamily="18" charset="0"/>
                <a:ea typeface="Calibri" panose="020F0502020204030204" pitchFamily="34" charset="0"/>
              </a:rPr>
              <a:t>من </a:t>
            </a:r>
            <a:r>
              <a:rPr lang="ar-EG" sz="2000" dirty="0">
                <a:latin typeface="Times New Roman" panose="02020603050405020304" pitchFamily="18" charset="0"/>
                <a:ea typeface="Calibri" panose="020F0502020204030204" pitchFamily="34" charset="0"/>
              </a:rPr>
              <a:t>و</a:t>
            </a:r>
            <a:r>
              <a:rPr lang="ar-SA" sz="2000" dirty="0">
                <a:latin typeface="Times New Roman" panose="02020603050405020304" pitchFamily="18" charset="0"/>
                <a:ea typeface="Calibri" panose="020F0502020204030204" pitchFamily="34" charset="0"/>
              </a:rPr>
              <a:t>إلى</a:t>
            </a:r>
            <a:r>
              <a:rPr lang="en-US" sz="2000" dirty="0">
                <a:latin typeface="Arial" panose="020B0604020202020204" pitchFamily="34" charset="0"/>
                <a:ea typeface="Calibri" panose="020F0502020204030204" pitchFamily="34" charset="0"/>
                <a:cs typeface="Arial" panose="020B0604020202020204" pitchFamily="34" charset="0"/>
              </a:rPr>
              <a:t>( </a:t>
            </a:r>
            <a:r>
              <a:rPr lang="ar-SA" sz="2000" dirty="0">
                <a:latin typeface="Arial" panose="020B0604020202020204" pitchFamily="34" charset="0"/>
                <a:ea typeface="Calibri" panose="020F0502020204030204" pitchFamily="34" charset="0"/>
              </a:rPr>
              <a:t>دون</a:t>
            </a:r>
            <a:r>
              <a:rPr lang="ar-SA" sz="2000" dirty="0">
                <a:latin typeface="Times New Roman" panose="02020603050405020304" pitchFamily="18" charset="0"/>
                <a:ea typeface="Calibri" panose="020F0502020204030204" pitchFamily="34" charset="0"/>
              </a:rPr>
              <a:t> التركيز على التفاعل بينهما أو رجع الصدى </a:t>
            </a:r>
            <a:r>
              <a:rPr lang="en-US" sz="2000" b="1" dirty="0">
                <a:latin typeface="Times New Roman" panose="02020603050405020304" pitchFamily="18" charset="0"/>
                <a:ea typeface="Calibri" panose="020F0502020204030204" pitchFamily="34" charset="0"/>
                <a:cs typeface="Times New Roman" panose="02020603050405020304" pitchFamily="18" charset="0"/>
              </a:rPr>
              <a:t>Feedback</a:t>
            </a:r>
            <a:r>
              <a:rPr lang="en-US" sz="2000" dirty="0">
                <a:latin typeface="Arial" panose="020B0604020202020204" pitchFamily="34" charset="0"/>
                <a:ea typeface="Calibri" panose="020F0502020204030204" pitchFamily="34" charset="0"/>
                <a:cs typeface="Arial" panose="020B0604020202020204" pitchFamily="34" charset="0"/>
              </a:rPr>
              <a:t> </a:t>
            </a:r>
            <a:r>
              <a:rPr lang="ar-SA" sz="2000" dirty="0">
                <a:latin typeface="Times New Roman" panose="02020603050405020304" pitchFamily="18" charset="0"/>
                <a:ea typeface="Calibri" panose="020F0502020204030204" pitchFamily="34" charset="0"/>
              </a:rPr>
              <a:t>من المستقبل إلى المرسل ثم العكس</a:t>
            </a:r>
            <a:r>
              <a:rPr lang="en-US" sz="2000" dirty="0">
                <a:latin typeface="Arial" panose="020B0604020202020204" pitchFamily="34" charset="0"/>
                <a:ea typeface="Calibri" panose="020F0502020204030204" pitchFamily="34" charset="0"/>
                <a:cs typeface="Arial" panose="020B0604020202020204" pitchFamily="34" charset="0"/>
              </a:rPr>
              <a:t>. </a:t>
            </a:r>
            <a:r>
              <a:rPr lang="ar-SA" sz="2000" dirty="0">
                <a:latin typeface="Times New Roman" panose="02020603050405020304" pitchFamily="18" charset="0"/>
                <a:ea typeface="Calibri" panose="020F0502020204030204" pitchFamily="34" charset="0"/>
              </a:rPr>
              <a:t>وذلك مثل النموذج الخطى </a:t>
            </a:r>
            <a:r>
              <a:rPr lang="ar-SA" sz="2000" dirty="0" smtClean="0">
                <a:latin typeface="Times New Roman" panose="02020603050405020304" pitchFamily="18" charset="0"/>
                <a:ea typeface="Calibri" panose="020F0502020204030204" pitchFamily="34" charset="0"/>
              </a:rPr>
              <a:t>الآتي</a:t>
            </a:r>
            <a:r>
              <a:rPr lang="en-US" sz="2000" dirty="0" smtClean="0">
                <a:latin typeface="Arial" panose="020B0604020202020204" pitchFamily="34" charset="0"/>
                <a:ea typeface="Calibri" panose="020F0502020204030204" pitchFamily="34" charset="0"/>
                <a:cs typeface="Arial" panose="020B0604020202020204" pitchFamily="34" charset="0"/>
              </a:rPr>
              <a:t>:</a:t>
            </a:r>
            <a:endParaRPr lang="ar-EG" sz="2000" dirty="0" smtClean="0">
              <a:latin typeface="Arial" panose="020B0604020202020204" pitchFamily="34" charset="0"/>
              <a:ea typeface="Calibri" panose="020F0502020204030204" pitchFamily="34" charset="0"/>
              <a:cs typeface="Arial" panose="020B0604020202020204" pitchFamily="34" charset="0"/>
            </a:endParaRPr>
          </a:p>
          <a:p>
            <a:pPr marL="342900" lvl="0" indent="-342900" algn="justLow" rtl="1">
              <a:lnSpc>
                <a:spcPct val="107000"/>
              </a:lnSpc>
              <a:spcAft>
                <a:spcPts val="800"/>
              </a:spcAft>
              <a:buFont typeface="Times New Roman" panose="02020603050405020304" pitchFamily="18" charset="0"/>
              <a:buAutoNum type="arabicPeriod"/>
              <a:tabLst>
                <a:tab pos="3656330" algn="l"/>
              </a:tabLst>
            </a:pPr>
            <a:endParaRPr lang="ar-EG" sz="2000" dirty="0">
              <a:effectLst/>
              <a:latin typeface="Arial" panose="020B0604020202020204" pitchFamily="34" charset="0"/>
              <a:ea typeface="Calibri" panose="020F0502020204030204" pitchFamily="34" charset="0"/>
              <a:cs typeface="Arial" panose="020B0604020202020204" pitchFamily="34" charset="0"/>
            </a:endParaRPr>
          </a:p>
          <a:p>
            <a:pPr lvl="0" algn="justLow" rtl="1">
              <a:lnSpc>
                <a:spcPct val="107000"/>
              </a:lnSpc>
              <a:spcAft>
                <a:spcPts val="800"/>
              </a:spcAft>
              <a:tabLst>
                <a:tab pos="3656330" algn="l"/>
              </a:tabLst>
            </a:pPr>
            <a:endParaRPr lang="ar-EG" sz="2000" dirty="0">
              <a:effectLst/>
              <a:latin typeface="Arial" panose="020B0604020202020204" pitchFamily="34" charset="0"/>
              <a:ea typeface="Calibri" panose="020F0502020204030204" pitchFamily="34" charset="0"/>
              <a:cs typeface="Arial" panose="020B0604020202020204" pitchFamily="34" charset="0"/>
            </a:endParaRPr>
          </a:p>
          <a:p>
            <a:pPr lvl="0" algn="justLow" rtl="1">
              <a:lnSpc>
                <a:spcPct val="115000"/>
              </a:lnSpc>
              <a:spcAft>
                <a:spcPts val="800"/>
              </a:spcAft>
              <a:tabLst>
                <a:tab pos="3656330" algn="l"/>
              </a:tabLst>
            </a:pPr>
            <a:r>
              <a:rPr lang="ar-EG" sz="2000" b="1" dirty="0" smtClean="0">
                <a:latin typeface="Calibri" panose="020F0502020204030204" pitchFamily="34" charset="0"/>
                <a:ea typeface="Calibri" panose="020F0502020204030204" pitchFamily="34" charset="0"/>
              </a:rPr>
              <a:t>2. </a:t>
            </a:r>
            <a:r>
              <a:rPr lang="ar-SA" sz="2000" b="1" dirty="0" smtClean="0">
                <a:latin typeface="Calibri" panose="020F0502020204030204" pitchFamily="34" charset="0"/>
                <a:ea typeface="Calibri" panose="020F0502020204030204" pitchFamily="34" charset="0"/>
              </a:rPr>
              <a:t>نماذج</a:t>
            </a:r>
            <a:r>
              <a:rPr lang="ar-SA"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ar-SA" sz="2000" b="1" dirty="0">
                <a:latin typeface="Calibri" panose="020F0502020204030204" pitchFamily="34" charset="0"/>
                <a:ea typeface="Calibri" panose="020F0502020204030204" pitchFamily="34" charset="0"/>
              </a:rPr>
              <a:t>دائرية</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a:latin typeface="Times New Roman" panose="02020603050405020304" pitchFamily="18" charset="0"/>
                <a:ea typeface="Calibri" panose="020F0502020204030204" pitchFamily="34" charset="0"/>
                <a:cs typeface="Times New Roman" panose="02020603050405020304" pitchFamily="18" charset="0"/>
              </a:rPr>
              <a:t>Circular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ar-EG"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ar-SA" sz="2000" dirty="0" smtClean="0">
                <a:latin typeface="Calibri" panose="020F0502020204030204" pitchFamily="34" charset="0"/>
                <a:ea typeface="Calibri" panose="020F0502020204030204" pitchFamily="34" charset="0"/>
              </a:rPr>
              <a:t>التي</a:t>
            </a:r>
            <a:r>
              <a:rPr lang="ar-SA"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تبرز</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عملية</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التفاعل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ورجع</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الصدى</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وتعديل الرسالة</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وتفسير</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وتبنى</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الآراء</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أو</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تبادل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الأدوار.</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بمعنى</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أن</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المرسل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يرسل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ويستقبل </a:t>
            </a:r>
            <a:r>
              <a:rPr lang="ar-SA" sz="2000" dirty="0" err="1">
                <a:latin typeface="Calibri" panose="020F0502020204030204" pitchFamily="34" charset="0"/>
                <a:ea typeface="Calibri" panose="020F0502020204030204" pitchFamily="34" charset="0"/>
              </a:rPr>
              <a:t>فى</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نفس</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الوقت</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والمستقبل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يستقبل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ويرسل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أيضاً،</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وهكذا</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يعكس</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النموذج</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عملية التفاعل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smtClean="0">
                <a:latin typeface="Calibri" panose="020F0502020204030204" pitchFamily="34" charset="0"/>
                <a:ea typeface="Calibri" panose="020F0502020204030204" pitchFamily="34" charset="0"/>
              </a:rPr>
              <a:t>الإعلامي</a:t>
            </a:r>
            <a:r>
              <a:rPr lang="ar-SA"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ar-SA" sz="2000" dirty="0" smtClean="0">
                <a:latin typeface="Calibri" panose="020F0502020204030204" pitchFamily="34" charset="0"/>
                <a:ea typeface="Calibri" panose="020F0502020204030204" pitchFamily="34" charset="0"/>
              </a:rPr>
              <a:t>في</a:t>
            </a:r>
            <a:r>
              <a:rPr lang="ar-SA"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شكل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smtClean="0">
                <a:latin typeface="Calibri" panose="020F0502020204030204" pitchFamily="34" charset="0"/>
                <a:ea typeface="Calibri" panose="020F0502020204030204" pitchFamily="34" charset="0"/>
              </a:rPr>
              <a:t>دائري</a:t>
            </a:r>
            <a:r>
              <a:rPr lang="ar-SA"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متداخل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مثل</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هذا</a:t>
            </a:r>
            <a:r>
              <a:rPr lang="ar-SA" sz="2000" dirty="0">
                <a:latin typeface="Times New Roman" panose="02020603050405020304" pitchFamily="18" charset="0"/>
                <a:ea typeface="Calibri" panose="020F0502020204030204" pitchFamily="34" charset="0"/>
                <a:cs typeface="Times New Roman" panose="02020603050405020304" pitchFamily="18" charset="0"/>
              </a:rPr>
              <a:t> </a:t>
            </a:r>
            <a:r>
              <a:rPr lang="ar-SA" sz="2000" dirty="0">
                <a:latin typeface="Calibri" panose="020F0502020204030204" pitchFamily="34" charset="0"/>
                <a:ea typeface="Calibri" panose="020F0502020204030204" pitchFamily="34" charset="0"/>
              </a:rPr>
              <a:t>النموذج.</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 typeface="Times New Roman" panose="02020603050405020304" pitchFamily="18" charset="0"/>
              <a:buAutoNum type="arabicPeriod"/>
              <a:tabLst>
                <a:tab pos="3656330" algn="l"/>
              </a:tabLst>
            </a:pPr>
            <a:endParaRPr lang="ar-EG" sz="1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 typeface="Times New Roman" panose="02020603050405020304" pitchFamily="18" charset="0"/>
              <a:buAutoNum type="arabicPeriod"/>
              <a:tabLst>
                <a:tab pos="3656330" algn="l"/>
              </a:tabLst>
            </a:pPr>
            <a:endParaRPr lang="ar-EG" sz="1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 typeface="Times New Roman" panose="02020603050405020304" pitchFamily="18" charset="0"/>
              <a:buAutoNum type="arabicPeriod"/>
              <a:tabLst>
                <a:tab pos="3656330" algn="l"/>
              </a:tabLst>
            </a:pPr>
            <a:endParaRPr lang="ar-EG" sz="1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 typeface="Times New Roman" panose="02020603050405020304" pitchFamily="18" charset="0"/>
              <a:buAutoNum type="arabicPeriod"/>
              <a:tabLst>
                <a:tab pos="3656330" algn="l"/>
              </a:tabLst>
            </a:pP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3" name="Picture 12" descr="C:\Users\NoteBook\Desktop\4.png"/>
          <p:cNvPicPr/>
          <p:nvPr/>
        </p:nvPicPr>
        <p:blipFill>
          <a:blip r:embed="rId10">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783333" y="2507226"/>
            <a:ext cx="4026310" cy="6341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Picture 13" descr="C:\Users\NoteBook\Desktop\7.png"/>
          <p:cNvPicPr/>
          <p:nvPr/>
        </p:nvPicPr>
        <p:blipFill>
          <a:blip r:embed="rId11">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2626178" y="4415713"/>
            <a:ext cx="4170309" cy="19113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626180" y="546619"/>
            <a:ext cx="1282143" cy="692247"/>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522940" y="523759"/>
            <a:ext cx="1433849" cy="707886"/>
          </a:xfrm>
          <a:prstGeom prst="rect">
            <a:avLst/>
          </a:prstGeom>
          <a:noFill/>
        </p:spPr>
        <p:txBody>
          <a:bodyPr wrap="square" rtlCol="0">
            <a:spAutoFit/>
          </a:bodyPr>
          <a:lstStyle/>
          <a:p>
            <a:pPr algn="ctr"/>
            <a:r>
              <a:rPr lang="ar-EG" sz="2000" b="1" dirty="0" smtClean="0">
                <a:solidFill>
                  <a:schemeClr val="bg1"/>
                </a:solidFill>
                <a:latin typeface="Tajawal Medium" panose="00000600000000000000" pitchFamily="2" charset="-78"/>
              </a:rPr>
              <a:t>المحاضرة</a:t>
            </a:r>
          </a:p>
          <a:p>
            <a:pPr algn="ctr"/>
            <a:r>
              <a:rPr lang="ar-EG" sz="2000" b="1" dirty="0" smtClean="0">
                <a:solidFill>
                  <a:schemeClr val="bg1"/>
                </a:solidFill>
                <a:latin typeface="Tajawal Medium" panose="00000600000000000000" pitchFamily="2" charset="-78"/>
              </a:rPr>
              <a:t>الثانية</a:t>
            </a:r>
            <a:r>
              <a:rPr lang="ar-EG" sz="2000" b="1" dirty="0" smtClean="0">
                <a:solidFill>
                  <a:schemeClr val="bg1"/>
                </a:solidFill>
                <a:latin typeface="Tajawal Medium" panose="00000600000000000000" pitchFamily="2" charset="-78"/>
                <a:cs typeface="Tajawal Medium" panose="00000600000000000000" pitchFamily="2" charset="-78"/>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9" name="Rounded Rectangle 8"/>
          <p:cNvSpPr/>
          <p:nvPr/>
        </p:nvSpPr>
        <p:spPr>
          <a:xfrm>
            <a:off x="1263989" y="1238866"/>
            <a:ext cx="10225005" cy="4601496"/>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07000"/>
              </a:lnSpc>
              <a:spcAft>
                <a:spcPts val="800"/>
              </a:spcAft>
              <a:tabLst>
                <a:tab pos="579120" algn="l"/>
              </a:tabLst>
            </a:pPr>
            <a:r>
              <a:rPr lang="ar-EG" sz="2400" b="1" dirty="0" smtClean="0">
                <a:latin typeface="Calibri" panose="020F0502020204030204" pitchFamily="34" charset="0"/>
                <a:ea typeface="Calibri" panose="020F0502020204030204" pitchFamily="34" charset="0"/>
                <a:cs typeface="Simplified Arabic" panose="02020603050405020304" pitchFamily="18" charset="-78"/>
              </a:rPr>
              <a:t>د</a:t>
            </a:r>
            <a:r>
              <a:rPr lang="ar-SA" sz="2400" b="1" dirty="0" smtClean="0">
                <a:latin typeface="Calibri" panose="020F0502020204030204" pitchFamily="34" charset="0"/>
                <a:ea typeface="Calibri" panose="020F0502020204030204" pitchFamily="34" charset="0"/>
                <a:cs typeface="Simplified Arabic" panose="02020603050405020304" pitchFamily="18" charset="-78"/>
              </a:rPr>
              <a:t>: </a:t>
            </a:r>
            <a:r>
              <a:rPr lang="ar-SA" sz="2400" b="1" dirty="0">
                <a:latin typeface="Calibri" panose="020F0502020204030204" pitchFamily="34" charset="0"/>
                <a:ea typeface="Calibri" panose="020F0502020204030204" pitchFamily="34" charset="0"/>
                <a:cs typeface="Simplified Arabic" panose="02020603050405020304" pitchFamily="18" charset="-78"/>
              </a:rPr>
              <a:t>تصنيف النماذج من ناحية الشكل الذى تظهر فيه إلى</a:t>
            </a:r>
            <a:r>
              <a:rPr lang="en-US" sz="2400" dirty="0">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tabLst>
                <a:tab pos="579120" algn="l"/>
              </a:tabLst>
            </a:pPr>
            <a:r>
              <a:rPr lang="ar-SA" sz="2400" dirty="0">
                <a:latin typeface="Calibri" panose="020F0502020204030204" pitchFamily="34" charset="0"/>
                <a:ea typeface="Calibri" panose="020F0502020204030204" pitchFamily="34" charset="0"/>
                <a:cs typeface="Times New Roman" panose="02020603050405020304" pitchFamily="18" charset="0"/>
              </a:rPr>
              <a:t>1. </a:t>
            </a:r>
            <a:r>
              <a:rPr lang="ar-SA" sz="2400" dirty="0">
                <a:latin typeface="Calibri" panose="020F0502020204030204" pitchFamily="34" charset="0"/>
                <a:ea typeface="Calibri" panose="020F0502020204030204" pitchFamily="34" charset="0"/>
              </a:rPr>
              <a:t> </a:t>
            </a:r>
            <a:r>
              <a:rPr lang="ar-SA" sz="2400" b="1" dirty="0">
                <a:latin typeface="Calibri" panose="020F0502020204030204" pitchFamily="34" charset="0"/>
                <a:ea typeface="Calibri" panose="020F0502020204030204" pitchFamily="34" charset="0"/>
              </a:rPr>
              <a:t>نماذج </a:t>
            </a:r>
            <a:r>
              <a:rPr lang="ar-SA" sz="2400" b="1" dirty="0" smtClean="0">
                <a:latin typeface="Calibri" panose="020F0502020204030204" pitchFamily="34" charset="0"/>
                <a:ea typeface="Calibri" panose="020F0502020204030204" pitchFamily="34" charset="0"/>
              </a:rPr>
              <a:t>لفظية</a:t>
            </a:r>
            <a:r>
              <a:rPr lang="en-US" sz="2400" b="1" dirty="0" smtClean="0">
                <a:latin typeface="Calibri" panose="020F0502020204030204" pitchFamily="34" charset="0"/>
                <a:ea typeface="Calibri" panose="020F0502020204030204" pitchFamily="34" charset="0"/>
              </a:rPr>
              <a:t> </a:t>
            </a:r>
            <a:r>
              <a:rPr lang="en-US" sz="2400" dirty="0" smtClean="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rPr>
              <a:t>تبسط النموذج </a:t>
            </a:r>
            <a:r>
              <a:rPr lang="ar-SA" sz="2400" dirty="0" smtClean="0">
                <a:latin typeface="Calibri" panose="020F0502020204030204" pitchFamily="34" charset="0"/>
                <a:ea typeface="Calibri" panose="020F0502020204030204" pitchFamily="34" charset="0"/>
              </a:rPr>
              <a:t>في </a:t>
            </a:r>
            <a:r>
              <a:rPr lang="ar-SA" sz="2400" dirty="0">
                <a:latin typeface="Calibri" panose="020F0502020204030204" pitchFamily="34" charset="0"/>
                <a:ea typeface="Calibri" panose="020F0502020204030204" pitchFamily="34" charset="0"/>
              </a:rPr>
              <a:t>شكل سلسلة من العبارات اللفظية </a:t>
            </a:r>
            <a:r>
              <a:rPr lang="ar-SA" sz="2400" dirty="0" smtClean="0">
                <a:latin typeface="Calibri" panose="020F0502020204030204" pitchFamily="34" charset="0"/>
                <a:ea typeface="Calibri" panose="020F0502020204030204" pitchFamily="34" charset="0"/>
              </a:rPr>
              <a:t>التي </a:t>
            </a:r>
            <a:r>
              <a:rPr lang="ar-SA" sz="2400" dirty="0">
                <a:latin typeface="Calibri" panose="020F0502020204030204" pitchFamily="34" charset="0"/>
                <a:ea typeface="Calibri" panose="020F0502020204030204" pitchFamily="34" charset="0"/>
              </a:rPr>
              <a:t>توضح طبيعة الاتصال وعناصره وأهدافه</a:t>
            </a:r>
            <a:r>
              <a:rPr lang="en-US" sz="24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rPr>
              <a:t>وقد كتب أرسطو وأفلاطون وغيرهما من العلماء القدامى والمعاصرون نماذجهم بالألفاظ واللغات</a:t>
            </a:r>
            <a:r>
              <a:rPr lang="en-US" sz="2400" dirty="0">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tabLst>
                <a:tab pos="579120" algn="l"/>
              </a:tabLst>
            </a:pPr>
            <a:r>
              <a:rPr lang="ar-SA" sz="2400" b="1" dirty="0">
                <a:latin typeface="Calibri" panose="020F0502020204030204" pitchFamily="34" charset="0"/>
                <a:ea typeface="Calibri" panose="020F0502020204030204" pitchFamily="34" charset="0"/>
              </a:rPr>
              <a:t>مثال:</a:t>
            </a:r>
            <a:r>
              <a:rPr lang="ar-SA" sz="2400" dirty="0">
                <a:latin typeface="Calibri" panose="020F0502020204030204" pitchFamily="34" charset="0"/>
                <a:ea typeface="Calibri" panose="020F0502020204030204" pitchFamily="34" charset="0"/>
              </a:rPr>
              <a:t> نموذج هارولد </a:t>
            </a:r>
            <a:r>
              <a:rPr lang="ar-SA" sz="2400" dirty="0" smtClean="0">
                <a:latin typeface="Calibri" panose="020F0502020204030204" pitchFamily="34" charset="0"/>
                <a:ea typeface="Calibri" panose="020F0502020204030204" pitchFamily="34" charset="0"/>
              </a:rPr>
              <a:t>لا زويل </a:t>
            </a:r>
            <a:r>
              <a:rPr lang="ar-SA" sz="2400" dirty="0">
                <a:latin typeface="Calibri" panose="020F0502020204030204" pitchFamily="34" charset="0"/>
                <a:ea typeface="Calibri" panose="020F0502020204030204" pitchFamily="34" charset="0"/>
              </a:rPr>
              <a:t>الشهير</a:t>
            </a:r>
            <a:r>
              <a:rPr lang="en-US" sz="24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rPr>
              <a:t>من؟ يقول ماذا؟ لمن؟ </a:t>
            </a:r>
            <a:r>
              <a:rPr lang="ar-SA" sz="2400" dirty="0" smtClean="0">
                <a:latin typeface="Calibri" panose="020F0502020204030204" pitchFamily="34" charset="0"/>
                <a:ea typeface="Calibri" panose="020F0502020204030204" pitchFamily="34" charset="0"/>
              </a:rPr>
              <a:t>بأي </a:t>
            </a:r>
            <a:r>
              <a:rPr lang="ar-SA" sz="2400" dirty="0">
                <a:latin typeface="Calibri" panose="020F0502020204030204" pitchFamily="34" charset="0"/>
                <a:ea typeface="Calibri" panose="020F0502020204030204" pitchFamily="34" charset="0"/>
              </a:rPr>
              <a:t>وسيلة؟ </a:t>
            </a:r>
            <a:r>
              <a:rPr lang="ar-SA" sz="2400" dirty="0" smtClean="0">
                <a:latin typeface="Calibri" panose="020F0502020204030204" pitchFamily="34" charset="0"/>
                <a:ea typeface="Calibri" panose="020F0502020204030204" pitchFamily="34" charset="0"/>
              </a:rPr>
              <a:t>بأي </a:t>
            </a:r>
            <a:r>
              <a:rPr lang="ar-SA" sz="2400" dirty="0">
                <a:latin typeface="Calibri" panose="020F0502020204030204" pitchFamily="34" charset="0"/>
                <a:ea typeface="Calibri" panose="020F0502020204030204" pitchFamily="34" charset="0"/>
              </a:rPr>
              <a:t>تأثير؟</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tabLst>
                <a:tab pos="579120" algn="l"/>
              </a:tabLst>
            </a:pPr>
            <a:r>
              <a:rPr lang="ar-SA" sz="2400" dirty="0">
                <a:latin typeface="Calibri" panose="020F0502020204030204" pitchFamily="34" charset="0"/>
                <a:ea typeface="Calibri" panose="020F0502020204030204" pitchFamily="34" charset="0"/>
                <a:cs typeface="Times New Roman" panose="02020603050405020304" pitchFamily="18" charset="0"/>
              </a:rPr>
              <a:t>2.</a:t>
            </a:r>
            <a:r>
              <a:rPr lang="ar-SA" sz="2400" dirty="0">
                <a:latin typeface="Calibri" panose="020F0502020204030204" pitchFamily="34" charset="0"/>
                <a:ea typeface="Calibri" panose="020F0502020204030204" pitchFamily="34" charset="0"/>
              </a:rPr>
              <a:t>  </a:t>
            </a:r>
            <a:r>
              <a:rPr lang="ar-SA" sz="2400" b="1" dirty="0">
                <a:latin typeface="Calibri" panose="020F0502020204030204" pitchFamily="34" charset="0"/>
                <a:ea typeface="Calibri" panose="020F0502020204030204" pitchFamily="34" charset="0"/>
              </a:rPr>
              <a:t>نماذج صورية</a:t>
            </a:r>
            <a:r>
              <a:rPr lang="en-US" sz="2400" b="1" dirty="0">
                <a:latin typeface="Calibri" panose="020F0502020204030204" pitchFamily="34" charset="0"/>
                <a:ea typeface="Calibri" panose="020F0502020204030204" pitchFamily="34" charset="0"/>
                <a:cs typeface="Arial" panose="020B0604020202020204" pitchFamily="34" charset="0"/>
              </a:rPr>
              <a:t>:</a:t>
            </a:r>
            <a:r>
              <a:rPr lang="en-US" sz="24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rPr>
              <a:t>حيث يبسط النموذج </a:t>
            </a:r>
            <a:r>
              <a:rPr lang="ar-SA" sz="2400" dirty="0" smtClean="0">
                <a:latin typeface="Calibri" panose="020F0502020204030204" pitchFamily="34" charset="0"/>
                <a:ea typeface="Calibri" panose="020F0502020204030204" pitchFamily="34" charset="0"/>
              </a:rPr>
              <a:t>في  </a:t>
            </a:r>
            <a:r>
              <a:rPr lang="ar-EG" sz="2400" dirty="0">
                <a:latin typeface="Calibri" panose="020F0502020204030204" pitchFamily="34" charset="0"/>
                <a:ea typeface="Calibri" panose="020F0502020204030204" pitchFamily="34" charset="0"/>
              </a:rPr>
              <a:t>شكل </a:t>
            </a:r>
            <a:r>
              <a:rPr lang="ar-SA" sz="2400" dirty="0">
                <a:latin typeface="Calibri" panose="020F0502020204030204" pitchFamily="34" charset="0"/>
                <a:ea typeface="Calibri" panose="020F0502020204030204" pitchFamily="34" charset="0"/>
              </a:rPr>
              <a:t>صور أو حروف أو أرقام أو مجسمات أو رسومات تكون بديلاً عن الألفاظ وفى الغالب مصاحبة لهذه الألفاظ </a:t>
            </a:r>
            <a:r>
              <a:rPr lang="en-US" sz="2400" dirty="0" smtClean="0">
                <a:latin typeface="Calibri" panose="020F0502020204030204" pitchFamily="34" charset="0"/>
                <a:ea typeface="Calibri" panose="020F0502020204030204" pitchFamily="34" charset="0"/>
                <a:cs typeface="Arial" panose="020B0604020202020204" pitchFamily="34" charset="0"/>
              </a:rPr>
              <a:t>.</a:t>
            </a:r>
            <a:r>
              <a:rPr lang="ar-SA" sz="2400" dirty="0" smtClean="0">
                <a:latin typeface="Calibri" panose="020F0502020204030204" pitchFamily="34" charset="0"/>
                <a:ea typeface="Calibri" panose="020F0502020204030204" pitchFamily="34" charset="0"/>
              </a:rPr>
              <a:t>فهي </a:t>
            </a:r>
            <a:r>
              <a:rPr lang="ar-SA" sz="2400" dirty="0">
                <a:latin typeface="Calibri" panose="020F0502020204030204" pitchFamily="34" charset="0"/>
                <a:ea typeface="Calibri" panose="020F0502020204030204" pitchFamily="34" charset="0"/>
              </a:rPr>
              <a:t>إذن نماذج لفظية مصورة كأن ترسم مثلاً وجهين متقابلين توضح عليهما عملية الاتصال بين فردين أو غيرهما من أشكال البيان </a:t>
            </a:r>
            <a:r>
              <a:rPr lang="ar-SA" sz="2400" dirty="0" smtClean="0">
                <a:latin typeface="Calibri" panose="020F0502020204030204" pitchFamily="34" charset="0"/>
                <a:ea typeface="Calibri" panose="020F0502020204030204" pitchFamily="34" charset="0"/>
              </a:rPr>
              <a:t>اللفظي </a:t>
            </a:r>
            <a:r>
              <a:rPr lang="ar-SA" sz="2400" dirty="0">
                <a:latin typeface="Calibri" panose="020F0502020204030204" pitchFamily="34" charset="0"/>
                <a:ea typeface="Calibri" panose="020F0502020204030204" pitchFamily="34" charset="0"/>
              </a:rPr>
              <a:t>المصور</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06345" y="941216"/>
            <a:ext cx="7311664" cy="5253531"/>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r" rtl="1">
              <a:lnSpc>
                <a:spcPct val="107000"/>
              </a:lnSpc>
              <a:spcAft>
                <a:spcPts val="800"/>
              </a:spcAft>
              <a:tabLst>
                <a:tab pos="4164965" algn="l"/>
              </a:tabLst>
            </a:pPr>
            <a:r>
              <a:rPr lang="ar-EG" sz="2400" b="1" dirty="0">
                <a:solidFill>
                  <a:srgbClr val="000000"/>
                </a:solidFill>
                <a:latin typeface="Calibri" panose="020F0502020204030204" pitchFamily="34" charset="0"/>
                <a:ea typeface="Calibri" panose="020F0502020204030204" pitchFamily="34" charset="0"/>
                <a:cs typeface="Simplified Arabic" panose="02020603050405020304" pitchFamily="18" charset="-78"/>
              </a:rPr>
              <a:t>وفى هذا الإطار سنجد أن الباحثين قد طوروا ثلاثة نماذج رئيسية هي على النحو التالي:</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0"/>
              </a:spcAft>
              <a:buFont typeface="+mj-cs"/>
              <a:buAutoNum type="arabic1Minus"/>
              <a:tabLst>
                <a:tab pos="4164965" algn="l"/>
              </a:tabLst>
            </a:pPr>
            <a:r>
              <a:rPr lang="ar-EG" sz="2400" b="1" dirty="0">
                <a:solidFill>
                  <a:srgbClr val="C00000"/>
                </a:solidFill>
                <a:latin typeface="Calibri" panose="020F0502020204030204" pitchFamily="34" charset="0"/>
                <a:ea typeface="Calibri" panose="020F0502020204030204" pitchFamily="34" charset="0"/>
                <a:cs typeface="Simplified Arabic" panose="02020603050405020304" pitchFamily="18" charset="-78"/>
              </a:rPr>
              <a:t>النموذج الخطي أو أحادي الاتجاه (</a:t>
            </a:r>
            <a:r>
              <a:rPr lang="en-US" sz="2400" b="1" dirty="0">
                <a:solidFill>
                  <a:srgbClr val="C00000"/>
                </a:solidFill>
                <a:latin typeface="Simplified Arabic" panose="02020603050405020304" pitchFamily="18" charset="-78"/>
                <a:ea typeface="Calibri" panose="020F0502020204030204" pitchFamily="34" charset="0"/>
                <a:cs typeface="+mj-cs"/>
              </a:rPr>
              <a:t>linear Model</a:t>
            </a:r>
            <a:r>
              <a:rPr lang="ar-EG" sz="2400" b="1" dirty="0">
                <a:solidFill>
                  <a:srgbClr val="C00000"/>
                </a:solidFill>
                <a:latin typeface="Calibri" panose="020F0502020204030204" pitchFamily="34" charset="0"/>
                <a:ea typeface="Calibri" panose="020F0502020204030204" pitchFamily="34" charset="0"/>
                <a:cs typeface="Simplified Arabic" panose="02020603050405020304" pitchFamily="18" charset="-78"/>
              </a:rPr>
              <a:t>)</a:t>
            </a:r>
            <a:endParaRPr lang="en-US" sz="2400"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tabLst>
                <a:tab pos="4164965" algn="l"/>
              </a:tabLst>
            </a:pPr>
            <a:r>
              <a:rPr lang="ar-EG" sz="2400" dirty="0">
                <a:solidFill>
                  <a:srgbClr val="000000"/>
                </a:solidFill>
                <a:latin typeface="Calibri" panose="020F0502020204030204" pitchFamily="34" charset="0"/>
                <a:ea typeface="Calibri" panose="020F0502020204030204" pitchFamily="34" charset="0"/>
              </a:rPr>
              <a:t>منذ </a:t>
            </a:r>
            <a:r>
              <a:rPr lang="ar-EG" sz="2400" dirty="0" smtClean="0">
                <a:solidFill>
                  <a:srgbClr val="000000"/>
                </a:solidFill>
                <a:latin typeface="Calibri" panose="020F0502020204030204" pitchFamily="34" charset="0"/>
                <a:ea typeface="Calibri" panose="020F0502020204030204" pitchFamily="34" charset="0"/>
              </a:rPr>
              <a:t>ما يدني </a:t>
            </a:r>
            <a:r>
              <a:rPr lang="ar-EG" sz="2400" dirty="0">
                <a:solidFill>
                  <a:srgbClr val="000000"/>
                </a:solidFill>
                <a:latin typeface="Calibri" panose="020F0502020204030204" pitchFamily="34" charset="0"/>
                <a:ea typeface="Calibri" panose="020F0502020204030204" pitchFamily="34" charset="0"/>
              </a:rPr>
              <a:t>على الستين عاماً، نظر العلماء إلى الاتصال على أنه أمر يفعله شخص لشخص آخر، وبهذا يشبه الاتصال بإعطاء حقنة </a:t>
            </a:r>
            <a:r>
              <a:rPr lang="ar-EG" sz="2400" dirty="0" smtClean="0">
                <a:solidFill>
                  <a:srgbClr val="000000"/>
                </a:solidFill>
                <a:latin typeface="Calibri" panose="020F0502020204030204" pitchFamily="34" charset="0"/>
                <a:ea typeface="Calibri" panose="020F0502020204030204" pitchFamily="34" charset="0"/>
              </a:rPr>
              <a:t>في </a:t>
            </a:r>
            <a:r>
              <a:rPr lang="ar-EG" sz="2400" dirty="0">
                <a:solidFill>
                  <a:srgbClr val="000000"/>
                </a:solidFill>
                <a:latin typeface="Calibri" panose="020F0502020204030204" pitchFamily="34" charset="0"/>
                <a:ea typeface="Calibri" panose="020F0502020204030204" pitchFamily="34" charset="0"/>
              </a:rPr>
              <a:t>الجسد، حيث يقوم المرسل بوضع أفكاره ومشاعره </a:t>
            </a:r>
            <a:r>
              <a:rPr lang="ar-EG" sz="2400" dirty="0" smtClean="0">
                <a:solidFill>
                  <a:srgbClr val="000000"/>
                </a:solidFill>
                <a:latin typeface="Calibri" panose="020F0502020204030204" pitchFamily="34" charset="0"/>
                <a:ea typeface="Calibri" panose="020F0502020204030204" pitchFamily="34" charset="0"/>
              </a:rPr>
              <a:t>في </a:t>
            </a:r>
            <a:r>
              <a:rPr lang="ar-EG" sz="2400" dirty="0">
                <a:solidFill>
                  <a:srgbClr val="000000"/>
                </a:solidFill>
                <a:latin typeface="Calibri" panose="020F0502020204030204" pitchFamily="34" charset="0"/>
                <a:ea typeface="Calibri" panose="020F0502020204030204" pitchFamily="34" charset="0"/>
              </a:rPr>
              <a:t>رسالة، ثم يحقنها من خلال وسيلة معينة ( حديث، رسم، كتابة... الخ) إلى مستقبل يقوم بنقل رموزها بطريقة تشبه ما أراده المرسل، وإذا ما قدر للرسالة أن تمضي من غير التشويش </a:t>
            </a:r>
            <a:r>
              <a:rPr lang="ar-EG" sz="2400" dirty="0" smtClean="0">
                <a:solidFill>
                  <a:srgbClr val="000000"/>
                </a:solidFill>
                <a:latin typeface="Calibri" panose="020F0502020204030204" pitchFamily="34" charset="0"/>
                <a:ea typeface="Calibri" panose="020F0502020204030204" pitchFamily="34" charset="0"/>
              </a:rPr>
              <a:t>في </a:t>
            </a:r>
            <a:r>
              <a:rPr lang="ar-EG" sz="2400" dirty="0">
                <a:solidFill>
                  <a:srgbClr val="000000"/>
                </a:solidFill>
                <a:latin typeface="Calibri" panose="020F0502020204030204" pitchFamily="34" charset="0"/>
                <a:ea typeface="Calibri" panose="020F0502020204030204" pitchFamily="34" charset="0"/>
              </a:rPr>
              <a:t>خط واحد مستقيم، فأنه قد كتب لها النجاح، وقد يبدو هذا النموذج يسيراً، ولكنه البداية لفهم عملية الاتصال، ويمكننا رؤية هذا النموذج من خلال الشكل </a:t>
            </a:r>
            <a:r>
              <a:rPr lang="ar-EG" sz="2400" dirty="0" smtClean="0">
                <a:solidFill>
                  <a:srgbClr val="000000"/>
                </a:solidFill>
                <a:latin typeface="Calibri" panose="020F0502020204030204" pitchFamily="34" charset="0"/>
                <a:ea typeface="Calibri" panose="020F0502020204030204" pitchFamily="34" charset="0"/>
              </a:rPr>
              <a:t>التالي:</a:t>
            </a:r>
            <a:endParaRPr lang="ar-EG" sz="2400" dirty="0" smtClean="0">
              <a:solidFill>
                <a:srgbClr val="000000"/>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312351" y="6589344"/>
            <a:ext cx="1879649" cy="309233"/>
          </a:xfrm>
          <a:prstGeom prst="rect">
            <a:avLst/>
          </a:prstGeom>
        </p:spPr>
      </p:pic>
      <p:sp>
        <p:nvSpPr>
          <p:cNvPr id="2" name="Rounded Rectangle 1"/>
          <p:cNvSpPr/>
          <p:nvPr/>
        </p:nvSpPr>
        <p:spPr>
          <a:xfrm>
            <a:off x="10419670" y="150972"/>
            <a:ext cx="1498339" cy="74557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t>المحاضرة الثانية</a:t>
            </a:r>
            <a:endParaRPr lang="ar-EG" sz="2400" b="1" dirty="0"/>
          </a:p>
        </p:txBody>
      </p:sp>
      <p:pic>
        <p:nvPicPr>
          <p:cNvPr id="10" name="Picture 9" descr="C:\Users\NoteBook\Desktop\1.png"/>
          <p:cNvPicPr/>
          <p:nvPr/>
        </p:nvPicPr>
        <p:blipFill>
          <a:blip r:embed="rId7">
            <a:duotone>
              <a:prstClr val="black"/>
              <a:srgbClr val="D9C3A5">
                <a:tint val="50000"/>
                <a:satMod val="180000"/>
              </a:srgbClr>
            </a:duotone>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3619" y="2250820"/>
            <a:ext cx="4536998" cy="3251207"/>
          </a:xfrm>
          <a:prstGeom prst="rect">
            <a:avLst/>
          </a:prstGeom>
          <a:noFill/>
          <a:ln>
            <a:noFill/>
          </a:ln>
        </p:spPr>
      </p:pic>
    </p:spTree>
    <p:extLst>
      <p:ext uri="{BB962C8B-B14F-4D97-AF65-F5344CB8AC3E}">
        <p14:creationId xmlns:p14="http://schemas.microsoft.com/office/powerpoint/2010/main" val="3428399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1952" y="-6150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063578" y="788142"/>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0723" y="788143"/>
            <a:ext cx="11672814" cy="5447770"/>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1000"/>
              </a:spcAft>
            </a:pPr>
            <a:r>
              <a:rPr lang="ar-EG" sz="2400" b="1" dirty="0" smtClean="0">
                <a:solidFill>
                  <a:srgbClr val="6C263C"/>
                </a:solidFill>
                <a:ea typeface="Calibri" panose="020F0502020204030204" pitchFamily="34" charset="0"/>
              </a:rPr>
              <a:t>علماً بأن المرسل </a:t>
            </a:r>
            <a:r>
              <a:rPr lang="ar-EG" sz="2400" b="1" dirty="0">
                <a:solidFill>
                  <a:srgbClr val="6C263C"/>
                </a:solidFill>
                <a:ea typeface="Calibri" panose="020F0502020204030204" pitchFamily="34" charset="0"/>
              </a:rPr>
              <a:t>قد يكون رجلاً أو إمراة، والمستقبل قد يكون أحدهما.. وحينما يبدأ بالاتصال يختار رموزاً معينة ( لغة لفظية مثل عبارة السلام عليكم، أو لغة غير لفظية مثل الإشارة باليد للتحية، وقد يكون بهما جميعاً، إضافة إلى ابتسامة من الوجه) هذه الرموز تمثل الرسالة </a:t>
            </a:r>
            <a:r>
              <a:rPr lang="ar-EG" sz="2400" b="1" dirty="0" smtClean="0">
                <a:solidFill>
                  <a:srgbClr val="6C263C"/>
                </a:solidFill>
                <a:ea typeface="Calibri" panose="020F0502020204030204" pitchFamily="34" charset="0"/>
              </a:rPr>
              <a:t>التي </a:t>
            </a:r>
            <a:r>
              <a:rPr lang="ar-EG" sz="2400" b="1" dirty="0">
                <a:solidFill>
                  <a:srgbClr val="6C263C"/>
                </a:solidFill>
                <a:ea typeface="Calibri" panose="020F0502020204030204" pitchFamily="34" charset="0"/>
              </a:rPr>
              <a:t>ترسل للمستقبل الذى عليه أن يفك رموز الرسالة ( يحللها ويفهمها) ليتحقق الاتصال.. لا حظ أن هناك تشويشاً قد يحدث للرسالة، وهذا التشويش يشمل أموراً خارجية كأصوات لعب الأولاد أو مكيف الهواء أو رائحة الدخان </a:t>
            </a:r>
            <a:r>
              <a:rPr lang="ar-EG" sz="2400" b="1" dirty="0" smtClean="0">
                <a:solidFill>
                  <a:srgbClr val="6C263C"/>
                </a:solidFill>
                <a:ea typeface="Calibri" panose="020F0502020204030204" pitchFamily="34" charset="0"/>
              </a:rPr>
              <a:t>في </a:t>
            </a:r>
            <a:r>
              <a:rPr lang="ar-EG" sz="2400" b="1" dirty="0">
                <a:solidFill>
                  <a:srgbClr val="6C263C"/>
                </a:solidFill>
                <a:ea typeface="Calibri" panose="020F0502020204030204" pitchFamily="34" charset="0"/>
              </a:rPr>
              <a:t>مكان مزدحم.. هذا التشويش سيؤثر على الرسالة بكل تأكيد.. ويشمل التشويش أموراً نفسية لكل من المرسل والمستقبل بحسب حاله من الرضا أو الغضب أو الموقع </a:t>
            </a:r>
            <a:r>
              <a:rPr lang="ar-EG" sz="2400" b="1" dirty="0" smtClean="0">
                <a:solidFill>
                  <a:srgbClr val="6C263C"/>
                </a:solidFill>
                <a:ea typeface="Calibri" panose="020F0502020204030204" pitchFamily="34" charset="0"/>
              </a:rPr>
              <a:t>الاجتماعي </a:t>
            </a:r>
            <a:r>
              <a:rPr lang="ar-EG" sz="2400" b="1" dirty="0">
                <a:solidFill>
                  <a:srgbClr val="6C263C"/>
                </a:solidFill>
                <a:ea typeface="Calibri" panose="020F0502020204030204" pitchFamily="34" charset="0"/>
              </a:rPr>
              <a:t>الذى يفسر الرسالة على أنها من أعلى إلى أسفل أو العكس، وهكذا .. ومن أنواع التشويش </a:t>
            </a:r>
            <a:r>
              <a:rPr lang="ar-EG" sz="2400" b="1" dirty="0" smtClean="0">
                <a:solidFill>
                  <a:srgbClr val="6C263C"/>
                </a:solidFill>
                <a:ea typeface="Calibri" panose="020F0502020204030204" pitchFamily="34" charset="0"/>
              </a:rPr>
              <a:t>العضوي </a:t>
            </a:r>
            <a:r>
              <a:rPr lang="ar-EG" sz="2400" b="1" dirty="0">
                <a:solidFill>
                  <a:srgbClr val="6C263C"/>
                </a:solidFill>
                <a:ea typeface="Calibri" panose="020F0502020204030204" pitchFamily="34" charset="0"/>
              </a:rPr>
              <a:t>الذى يعني أن هناك عوامل بيولوجية تؤثر على الرسالة، مثل ضعف السمع أو المرض أو التعب البدني، وهكذا.</a:t>
            </a:r>
            <a:endParaRPr lang="en-US" b="1" dirty="0">
              <a:solidFill>
                <a:srgbClr val="6C263C"/>
              </a:solidFill>
              <a:ea typeface="Calibri"/>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623591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424590" y="6548767"/>
            <a:ext cx="1879649" cy="309233"/>
          </a:xfrm>
          <a:prstGeom prst="rect">
            <a:avLst/>
          </a:prstGeom>
        </p:spPr>
      </p:pic>
      <p:sp>
        <p:nvSpPr>
          <p:cNvPr id="2" name="Rounded Rectangle 1"/>
          <p:cNvSpPr/>
          <p:nvPr/>
        </p:nvSpPr>
        <p:spPr>
          <a:xfrm>
            <a:off x="10672915" y="0"/>
            <a:ext cx="1519085"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10851822" y="56583"/>
            <a:ext cx="1161270"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dirty="0" smtClean="0">
                <a:solidFill>
                  <a:srgbClr val="852F4A"/>
                </a:solidFill>
              </a:rPr>
              <a:t>ا</a:t>
            </a:r>
            <a:r>
              <a:rPr lang="ar-EG" b="1" dirty="0" smtClean="0">
                <a:solidFill>
                  <a:srgbClr val="852F4A"/>
                </a:solidFill>
              </a:rPr>
              <a:t>لمحاضرة الثانية</a:t>
            </a:r>
            <a:endParaRPr lang="ar-EG" dirty="0"/>
          </a:p>
        </p:txBody>
      </p:sp>
    </p:spTree>
    <p:extLst>
      <p:ext uri="{BB962C8B-B14F-4D97-AF65-F5344CB8AC3E}">
        <p14:creationId xmlns:p14="http://schemas.microsoft.com/office/powerpoint/2010/main" val="20889084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6513" y="-60890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88021" y="746955"/>
            <a:ext cx="4128422" cy="5192361"/>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037" y="546619"/>
            <a:ext cx="7245108" cy="5919377"/>
          </a:xfrm>
          <a:prstGeom prst="roundRect">
            <a:avLst>
              <a:gd name="adj" fmla="val 6140"/>
            </a:avLst>
          </a:prstGeom>
          <a:ln>
            <a:noFill/>
          </a:ln>
        </p:spPr>
        <p:style>
          <a:lnRef idx="2">
            <a:schemeClr val="dk1"/>
          </a:lnRef>
          <a:fillRef idx="1">
            <a:schemeClr val="lt1"/>
          </a:fillRef>
          <a:effectRef idx="0">
            <a:schemeClr val="dk1"/>
          </a:effectRef>
          <a:fontRef idx="minor">
            <a:schemeClr val="dk1"/>
          </a:fontRef>
        </p:style>
        <p:txBody>
          <a:bodyPr rtlCol="0" anchor="ctr"/>
          <a:lstStyle/>
          <a:p>
            <a:pPr algn="just" rtl="1">
              <a:spcAft>
                <a:spcPts val="800"/>
              </a:spcAft>
              <a:tabLst>
                <a:tab pos="4164965" algn="l"/>
              </a:tabLst>
            </a:pPr>
            <a:r>
              <a:rPr lang="en-US" sz="2400" b="1" dirty="0">
                <a:solidFill>
                  <a:srgbClr val="000000"/>
                </a:solidFill>
                <a:latin typeface="Simplified Arabic" panose="02020603050405020304" pitchFamily="18" charset="-78"/>
                <a:ea typeface="Calibri" panose="020F0502020204030204" pitchFamily="34" charset="0"/>
              </a:rPr>
              <a:t> </a:t>
            </a:r>
            <a:r>
              <a:rPr lang="ar-EG" sz="2400" b="1" dirty="0">
                <a:solidFill>
                  <a:srgbClr val="C00000"/>
                </a:solidFill>
                <a:latin typeface="Simplified Arabic" panose="02020603050405020304" pitchFamily="18" charset="-78"/>
                <a:ea typeface="Calibri" panose="020F0502020204030204" pitchFamily="34" charset="0"/>
              </a:rPr>
              <a:t>(ب) النموذج التبادلي </a:t>
            </a:r>
            <a:r>
              <a:rPr lang="ar-EG" sz="2400" b="1" dirty="0" smtClean="0">
                <a:solidFill>
                  <a:srgbClr val="C00000"/>
                </a:solidFill>
                <a:latin typeface="Simplified Arabic" panose="02020603050405020304" pitchFamily="18" charset="-78"/>
                <a:ea typeface="Calibri" panose="020F0502020204030204" pitchFamily="34" charset="0"/>
              </a:rPr>
              <a:t>(ثنائي </a:t>
            </a:r>
            <a:r>
              <a:rPr lang="ar-EG" sz="2400" b="1" dirty="0">
                <a:solidFill>
                  <a:srgbClr val="C00000"/>
                </a:solidFill>
                <a:latin typeface="Simplified Arabic" panose="02020603050405020304" pitchFamily="18" charset="-78"/>
                <a:ea typeface="Calibri" panose="020F0502020204030204" pitchFamily="34" charset="0"/>
              </a:rPr>
              <a:t>الاتجاه</a:t>
            </a:r>
            <a:r>
              <a:rPr lang="ar-EG" sz="2400" b="1" dirty="0" smtClean="0">
                <a:solidFill>
                  <a:srgbClr val="C00000"/>
                </a:solidFill>
                <a:latin typeface="Simplified Arabic" panose="02020603050405020304" pitchFamily="18" charset="-78"/>
                <a:ea typeface="Calibri" panose="020F0502020204030204" pitchFamily="34" charset="0"/>
              </a:rPr>
              <a:t>) </a:t>
            </a:r>
            <a:r>
              <a:rPr lang="en-US" sz="2400" b="1" dirty="0" smtClean="0">
                <a:solidFill>
                  <a:srgbClr val="C00000"/>
                </a:solidFill>
                <a:latin typeface="Simplified Arabic" panose="02020603050405020304" pitchFamily="18" charset="-78"/>
                <a:ea typeface="Calibri" panose="020F0502020204030204" pitchFamily="34" charset="0"/>
                <a:cs typeface="+mj-cs"/>
              </a:rPr>
              <a:t>Interactive </a:t>
            </a:r>
            <a:r>
              <a:rPr lang="en-US" sz="2400" b="1" dirty="0">
                <a:solidFill>
                  <a:srgbClr val="C00000"/>
                </a:solidFill>
                <a:latin typeface="Simplified Arabic" panose="02020603050405020304" pitchFamily="18" charset="-78"/>
                <a:ea typeface="Calibri" panose="020F0502020204030204" pitchFamily="34" charset="0"/>
                <a:cs typeface="+mj-cs"/>
              </a:rPr>
              <a:t>Dual Model</a:t>
            </a:r>
            <a:endParaRPr lang="en-US" sz="2400" b="1" dirty="0">
              <a:solidFill>
                <a:srgbClr val="C00000"/>
              </a:solidFill>
              <a:latin typeface="Calibri" panose="020F0502020204030204" pitchFamily="34" charset="0"/>
              <a:ea typeface="Calibri" panose="020F0502020204030204" pitchFamily="34" charset="0"/>
              <a:cs typeface="+mj-cs"/>
            </a:endParaRPr>
          </a:p>
          <a:p>
            <a:pPr algn="just" rtl="1">
              <a:lnSpc>
                <a:spcPct val="107000"/>
              </a:lnSpc>
              <a:spcAft>
                <a:spcPts val="800"/>
              </a:spcAft>
              <a:tabLst>
                <a:tab pos="4164965" algn="l"/>
              </a:tabLst>
            </a:pPr>
            <a:r>
              <a:rPr lang="ar-EG" sz="2400" dirty="0">
                <a:solidFill>
                  <a:srgbClr val="000000"/>
                </a:solidFill>
                <a:latin typeface="Calibri" panose="020F0502020204030204" pitchFamily="34" charset="0"/>
                <a:ea typeface="Calibri" panose="020F0502020204030204" pitchFamily="34" charset="0"/>
              </a:rPr>
              <a:t>النموذج ذو الاتجاه الواحد لتفسير عملية الاتصال سهل الفهم، إلا أنه لا يعكس العملية الاتصالية بدقة. فقد كان النموذج السابق ( ذو الاتجاه الواحد) يتجاهل رجع الصدى ورد الفعل من المستقبل تجاه ما يستقبله من رسائل، لكن النموذج الاتصالي التبادلي أو </a:t>
            </a:r>
            <a:r>
              <a:rPr lang="ar-EG" sz="2400" dirty="0" smtClean="0">
                <a:solidFill>
                  <a:srgbClr val="000000"/>
                </a:solidFill>
                <a:latin typeface="Calibri" panose="020F0502020204030204" pitchFamily="34" charset="0"/>
                <a:ea typeface="Calibri" panose="020F0502020204030204" pitchFamily="34" charset="0"/>
              </a:rPr>
              <a:t>(ثنائي </a:t>
            </a:r>
            <a:r>
              <a:rPr lang="ar-EG" sz="2400" dirty="0">
                <a:solidFill>
                  <a:srgbClr val="000000"/>
                </a:solidFill>
                <a:latin typeface="Calibri" panose="020F0502020204030204" pitchFamily="34" charset="0"/>
                <a:ea typeface="Calibri" panose="020F0502020204030204" pitchFamily="34" charset="0"/>
              </a:rPr>
              <a:t>الاتجاه) يتحول فيه المستقبل إلى مرسل ثم إلى مستقبل </a:t>
            </a:r>
            <a:r>
              <a:rPr lang="ar-EG" sz="2400" dirty="0" smtClean="0">
                <a:solidFill>
                  <a:srgbClr val="000000"/>
                </a:solidFill>
                <a:latin typeface="Calibri" panose="020F0502020204030204" pitchFamily="34" charset="0"/>
                <a:ea typeface="Calibri" panose="020F0502020204030204" pitchFamily="34" charset="0"/>
              </a:rPr>
              <a:t>في </a:t>
            </a:r>
            <a:r>
              <a:rPr lang="ar-EG" sz="2400" dirty="0">
                <a:solidFill>
                  <a:srgbClr val="000000"/>
                </a:solidFill>
                <a:latin typeface="Calibri" panose="020F0502020204030204" pitchFamily="34" charset="0"/>
                <a:ea typeface="Calibri" panose="020F0502020204030204" pitchFamily="34" charset="0"/>
              </a:rPr>
              <a:t>وقت قصير جدا، بل حتى </a:t>
            </a:r>
            <a:r>
              <a:rPr lang="ar-EG" sz="2400" dirty="0" smtClean="0">
                <a:solidFill>
                  <a:srgbClr val="000000"/>
                </a:solidFill>
                <a:latin typeface="Calibri" panose="020F0502020204030204" pitchFamily="34" charset="0"/>
                <a:ea typeface="Calibri" panose="020F0502020204030204" pitchFamily="34" charset="0"/>
              </a:rPr>
              <a:t>في </a:t>
            </a:r>
            <a:r>
              <a:rPr lang="ar-EG" sz="2400" dirty="0">
                <a:solidFill>
                  <a:srgbClr val="000000"/>
                </a:solidFill>
                <a:latin typeface="Calibri" panose="020F0502020204030204" pitchFamily="34" charset="0"/>
                <a:ea typeface="Calibri" panose="020F0502020204030204" pitchFamily="34" charset="0"/>
              </a:rPr>
              <a:t>الوقت نفسه. يمكن لنا أن نتصور كيف يتفاعل شخص مع خبر عن زواج أحد أصدقائه، حيث يتفاعل المستقبل مع الخبر، وتظهر أسارير الفرح على وجهه حتى قبل إتمام الخبر، ثم يرسل رسالة لفظية مستفسراً عن وقت الزواج، فيأتيه الجواب سريعاً أنه كان ليلة البارحة فيتحول الفرح إلى نوع من العتاب على عدم معرفته، وهكذا تتداخل الرسائل، ويصبح كلا من الطرفين مرسلاً ومستقبلاً </a:t>
            </a:r>
            <a:r>
              <a:rPr lang="ar-EG" sz="2400" dirty="0" smtClean="0">
                <a:solidFill>
                  <a:srgbClr val="000000"/>
                </a:solidFill>
                <a:latin typeface="Calibri" panose="020F0502020204030204" pitchFamily="34" charset="0"/>
                <a:ea typeface="Calibri" panose="020F0502020204030204" pitchFamily="34" charset="0"/>
              </a:rPr>
              <a:t>في </a:t>
            </a:r>
            <a:r>
              <a:rPr lang="ar-EG" sz="2400" dirty="0">
                <a:solidFill>
                  <a:srgbClr val="000000"/>
                </a:solidFill>
                <a:latin typeface="Calibri" panose="020F0502020204030204" pitchFamily="34" charset="0"/>
                <a:ea typeface="Calibri" panose="020F0502020204030204" pitchFamily="34" charset="0"/>
              </a:rPr>
              <a:t>آن واحد. بل حتي خلال استقبال الرسالة يقوم كل منا بتفسير الرسالة والتفكير بشأنها، وهذا ما يفسر اختلاف التفسيرات للرسالة الواحدة بين الناس</a:t>
            </a:r>
            <a:r>
              <a:rPr lang="ar-EG" sz="2400" dirty="0" smtClean="0">
                <a:solidFill>
                  <a:srgbClr val="000000"/>
                </a:solidFill>
                <a:latin typeface="Calibri" panose="020F0502020204030204" pitchFamily="34" charset="0"/>
                <a:ea typeface="Calibri" panose="020F0502020204030204" pitchFamily="34" charset="0"/>
              </a:rPr>
              <a:t>. ومن الممكن أن يحدث تشويش في هذه المرحلة بما يؤثر على فعالية الاتصال.</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57036" y="6449838"/>
            <a:ext cx="2167470" cy="408162"/>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322669" y="6571950"/>
            <a:ext cx="1879649" cy="337800"/>
          </a:xfrm>
          <a:prstGeom prst="rect">
            <a:avLst/>
          </a:prstGeom>
        </p:spPr>
      </p:pic>
      <p:pic>
        <p:nvPicPr>
          <p:cNvPr id="8" name="Picture 7" descr="C:\Users\NoteBook\Desktop\55.png"/>
          <p:cNvPicPr/>
          <p:nvPr/>
        </p:nvPicPr>
        <p:blipFill>
          <a:blip r:embed="rId7">
            <a:duotone>
              <a:prstClr val="black"/>
              <a:srgbClr val="D9C3A5">
                <a:tint val="50000"/>
                <a:satMod val="180000"/>
              </a:srgbClr>
            </a:duotone>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7302146" y="1659349"/>
            <a:ext cx="4900172" cy="3097997"/>
          </a:xfrm>
          <a:prstGeom prst="rect">
            <a:avLst/>
          </a:prstGeom>
          <a:noFill/>
          <a:ln>
            <a:noFill/>
          </a:ln>
        </p:spPr>
      </p:pic>
    </p:spTree>
    <p:extLst>
      <p:ext uri="{BB962C8B-B14F-4D97-AF65-F5344CB8AC3E}">
        <p14:creationId xmlns:p14="http://schemas.microsoft.com/office/powerpoint/2010/main" val="11290243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88246" y="-503135"/>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19325" y="905543"/>
            <a:ext cx="6783469" cy="511963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15000"/>
              </a:lnSpc>
              <a:spcAft>
                <a:spcPts val="1000"/>
              </a:spcAft>
            </a:pPr>
            <a:r>
              <a:rPr lang="ar-EG" sz="2800" b="1" dirty="0">
                <a:solidFill>
                  <a:srgbClr val="C00000"/>
                </a:solidFill>
                <a:ea typeface="Calibri"/>
              </a:rPr>
              <a:t>ج) نموذج الاتصال التفاعلي </a:t>
            </a:r>
            <a:r>
              <a:rPr lang="en-US" sz="2800" b="1" dirty="0" smtClean="0">
                <a:solidFill>
                  <a:srgbClr val="C00000"/>
                </a:solidFill>
                <a:ea typeface="Calibri"/>
                <a:cs typeface="+mj-cs"/>
              </a:rPr>
              <a:t>Interactive  Model</a:t>
            </a:r>
            <a:endParaRPr lang="en-US" sz="2800" b="1" dirty="0">
              <a:solidFill>
                <a:srgbClr val="C00000"/>
              </a:solidFill>
              <a:ea typeface="Calibri"/>
              <a:cs typeface="+mj-cs"/>
            </a:endParaRPr>
          </a:p>
          <a:p>
            <a:pPr algn="justLow" rtl="1">
              <a:lnSpc>
                <a:spcPct val="115000"/>
              </a:lnSpc>
              <a:spcAft>
                <a:spcPts val="1000"/>
              </a:spcAft>
            </a:pPr>
            <a:r>
              <a:rPr lang="ar-EG" sz="2000" b="1" dirty="0">
                <a:solidFill>
                  <a:srgbClr val="852F4A"/>
                </a:solidFill>
                <a:ea typeface="Calibri"/>
                <a:cs typeface="Arial"/>
              </a:rPr>
              <a:t>يحاول نموذج الاتصال التفاعلي أن يشمل كافة عناصر الاتصال الفاعلة كبيئة الاتصال، ورجع الصدى، وما سبق الاتصال، وما جاء بعده من سلوك اتصالي أو غيره. وهذه طبيعة العلاقات الاجتماعية، حيث إنها لا تنتهي، بل ينبني بعضها على بعض، فمدح أبيك لك على عمل قمت به هو نتاج أمور أخرى قمت بها، وموقف إيجابي منك، وقد يكون العكس صحيحاً، وهكذا.</a:t>
            </a:r>
          </a:p>
          <a:p>
            <a:pPr algn="justLow" rtl="1">
              <a:lnSpc>
                <a:spcPct val="115000"/>
              </a:lnSpc>
              <a:spcAft>
                <a:spcPts val="1000"/>
              </a:spcAft>
            </a:pPr>
            <a:r>
              <a:rPr lang="ar-EG" sz="2000" b="1" dirty="0">
                <a:solidFill>
                  <a:srgbClr val="852F4A"/>
                </a:solidFill>
                <a:ea typeface="Calibri"/>
                <a:cs typeface="Arial"/>
              </a:rPr>
              <a:t>الطبيعة التفاعلية للاتصال تشرح لنا طبيعة التأثير المتبادل الذى يحدث عندما نتفاعل مع بعضنا البعض، لأن الاتصال ليس ما يفعله شخص لشخص، ولكنه ما يفعله شخص مع شخص، فالاتصال يعتمد على العلاقة مع الطرف الآخر، وكلما كان الطرف الآخر أكثر مهارة </a:t>
            </a:r>
            <a:r>
              <a:rPr lang="ar-EG" sz="2000" b="1" dirty="0" smtClean="0">
                <a:solidFill>
                  <a:srgbClr val="852F4A"/>
                </a:solidFill>
                <a:ea typeface="Calibri"/>
                <a:cs typeface="Arial"/>
              </a:rPr>
              <a:t>في </a:t>
            </a:r>
            <a:r>
              <a:rPr lang="ar-EG" sz="2000" b="1" dirty="0">
                <a:solidFill>
                  <a:srgbClr val="852F4A"/>
                </a:solidFill>
                <a:ea typeface="Calibri"/>
                <a:cs typeface="Arial"/>
              </a:rPr>
              <a:t>الاتصال كانت فرص النجاح فيه أكبر.</a:t>
            </a:r>
          </a:p>
          <a:p>
            <a:pPr algn="justLow" rtl="1">
              <a:lnSpc>
                <a:spcPct val="115000"/>
              </a:lnSpc>
              <a:spcAft>
                <a:spcPts val="1000"/>
              </a:spcAft>
            </a:pPr>
            <a:r>
              <a:rPr lang="ar-EG" sz="2000" b="1" dirty="0">
                <a:solidFill>
                  <a:srgbClr val="852F4A"/>
                </a:solidFill>
                <a:ea typeface="Calibri"/>
                <a:cs typeface="Arial"/>
              </a:rPr>
              <a:t>ويشرح النموذج التالي هذه الطبيعة التفاعلية للاتصال </a:t>
            </a:r>
            <a:r>
              <a:rPr lang="ar-EG" sz="2000" b="1" dirty="0" smtClean="0">
                <a:solidFill>
                  <a:srgbClr val="852F4A"/>
                </a:solidFill>
                <a:ea typeface="Calibri"/>
                <a:cs typeface="Arial"/>
              </a:rPr>
              <a:t>التي </a:t>
            </a:r>
            <a:r>
              <a:rPr lang="ar-EG" sz="2000" b="1" dirty="0">
                <a:solidFill>
                  <a:srgbClr val="852F4A"/>
                </a:solidFill>
                <a:ea typeface="Calibri"/>
                <a:cs typeface="Arial"/>
              </a:rPr>
              <a:t>تشمل التبادل بين طرفي الاتصال والبيئة الاتصالية.</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2" name="Rounded Rectangle 1"/>
          <p:cNvSpPr/>
          <p:nvPr/>
        </p:nvSpPr>
        <p:spPr>
          <a:xfrm>
            <a:off x="10427110" y="25401"/>
            <a:ext cx="1764890"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smtClean="0"/>
              <a:t>المحاضرة الثانية</a:t>
            </a:r>
            <a:endParaRPr lang="ar-EG" sz="2000" b="1" dirty="0"/>
          </a:p>
        </p:txBody>
      </p:sp>
      <p:pic>
        <p:nvPicPr>
          <p:cNvPr id="5" name="Picture 4"/>
          <p:cNvPicPr>
            <a:picLocks noChangeAspect="1"/>
          </p:cNvPicPr>
          <p:nvPr/>
        </p:nvPicPr>
        <p:blipFill>
          <a:blip r:embed="rId7">
            <a:duotone>
              <a:prstClr val="black"/>
              <a:srgbClr val="D9C3A5">
                <a:tint val="50000"/>
                <a:satMod val="180000"/>
              </a:srgbClr>
            </a:duotone>
            <a:extLst>
              <a:ext uri="{BEBA8EAE-BF5A-486C-A8C5-ECC9F3942E4B}">
                <a14:imgProps xmlns:a14="http://schemas.microsoft.com/office/drawing/2010/main">
                  <a14:imgLayer r:embed="rId8">
                    <a14:imgEffect>
                      <a14:sharpenSoften amount="50000"/>
                    </a14:imgEffect>
                  </a14:imgLayer>
                </a14:imgProps>
              </a:ext>
            </a:extLst>
          </a:blip>
          <a:stretch>
            <a:fillRect/>
          </a:stretch>
        </p:blipFill>
        <p:spPr>
          <a:xfrm>
            <a:off x="0" y="1297858"/>
            <a:ext cx="5019325" cy="4247535"/>
          </a:xfrm>
          <a:prstGeom prst="rect">
            <a:avLst/>
          </a:prstGeom>
          <a:ln>
            <a:noFill/>
          </a:ln>
          <a:effectLst>
            <a:softEdge rad="112500"/>
          </a:effectLst>
        </p:spPr>
      </p:pic>
    </p:spTree>
    <p:extLst>
      <p:ext uri="{BB962C8B-B14F-4D97-AF65-F5344CB8AC3E}">
        <p14:creationId xmlns:p14="http://schemas.microsoft.com/office/powerpoint/2010/main" val="37386596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0" y="1"/>
            <a:ext cx="3330915" cy="423051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09479" y="-477425"/>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92637" y="106393"/>
            <a:ext cx="1355535" cy="752723"/>
          </a:xfrm>
          <a:prstGeom prst="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92637" y="106393"/>
            <a:ext cx="1355536"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a:t>
            </a:r>
          </a:p>
          <a:p>
            <a:pPr algn="ctr"/>
            <a:r>
              <a:rPr lang="ar-EG" sz="2000" b="1" dirty="0" smtClean="0">
                <a:solidFill>
                  <a:prstClr val="white"/>
                </a:solidFill>
                <a:latin typeface="Tajawal Medium" panose="00000600000000000000" pitchFamily="2" charset="-78"/>
              </a:rPr>
              <a:t>الثانية</a:t>
            </a:r>
            <a:endParaRPr lang="en-US" sz="2000" b="1"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22612" y="621996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176651" y="6536746"/>
            <a:ext cx="1879649" cy="309233"/>
          </a:xfrm>
          <a:prstGeom prst="rect">
            <a:avLst/>
          </a:prstGeom>
        </p:spPr>
      </p:pic>
      <p:sp>
        <p:nvSpPr>
          <p:cNvPr id="3" name="Rounded Rectangle 2"/>
          <p:cNvSpPr/>
          <p:nvPr/>
        </p:nvSpPr>
        <p:spPr>
          <a:xfrm flipH="1">
            <a:off x="1486581" y="1209599"/>
            <a:ext cx="10254619" cy="545226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lnSpc>
                <a:spcPct val="107000"/>
              </a:lnSpc>
              <a:spcAft>
                <a:spcPts val="800"/>
              </a:spcAft>
              <a:tabLst>
                <a:tab pos="579120" algn="l"/>
              </a:tabLst>
            </a:pPr>
            <a:r>
              <a:rPr lang="ar-SA" sz="2400" b="1" dirty="0">
                <a:latin typeface="Calibri" panose="020F0502020204030204" pitchFamily="34" charset="0"/>
                <a:ea typeface="Calibri" panose="020F0502020204030204" pitchFamily="34" charset="0"/>
                <a:cs typeface="+mj-cs"/>
              </a:rPr>
              <a:t>رغم الفائدة العلمية الكبرى لنمذجة عملية الاتصال، هناك عدد من المحاذير العلمية </a:t>
            </a:r>
            <a:r>
              <a:rPr lang="ar-SA" sz="2400" b="1" dirty="0" smtClean="0">
                <a:latin typeface="Calibri" panose="020F0502020204030204" pitchFamily="34" charset="0"/>
                <a:ea typeface="Calibri" panose="020F0502020204030204" pitchFamily="34" charset="0"/>
                <a:cs typeface="+mj-cs"/>
              </a:rPr>
              <a:t>التي ينبغي </a:t>
            </a:r>
            <a:r>
              <a:rPr lang="ar-SA" sz="2400" b="1" dirty="0">
                <a:latin typeface="Calibri" panose="020F0502020204030204" pitchFamily="34" charset="0"/>
                <a:ea typeface="Calibri" panose="020F0502020204030204" pitchFamily="34" charset="0"/>
                <a:cs typeface="+mj-cs"/>
              </a:rPr>
              <a:t>أن نتفهمها </a:t>
            </a:r>
            <a:r>
              <a:rPr lang="ar-SA" sz="2400" b="1" dirty="0" smtClean="0">
                <a:latin typeface="Calibri" panose="020F0502020204030204" pitchFamily="34" charset="0"/>
                <a:ea typeface="Calibri" panose="020F0502020204030204" pitchFamily="34" charset="0"/>
                <a:cs typeface="+mj-cs"/>
              </a:rPr>
              <a:t>في </a:t>
            </a:r>
            <a:r>
              <a:rPr lang="ar-SA" sz="2400" b="1" dirty="0">
                <a:latin typeface="Calibri" panose="020F0502020204030204" pitchFamily="34" charset="0"/>
                <a:ea typeface="Calibri" panose="020F0502020204030204" pitchFamily="34" charset="0"/>
                <a:cs typeface="+mj-cs"/>
              </a:rPr>
              <a:t>عملية وضع النموذج، وفى فهمه وتفسيره، وفى توظيفه </a:t>
            </a:r>
            <a:r>
              <a:rPr lang="ar-SA" sz="2400" b="1" dirty="0" smtClean="0">
                <a:latin typeface="Calibri" panose="020F0502020204030204" pitchFamily="34" charset="0"/>
                <a:ea typeface="Calibri" panose="020F0502020204030204" pitchFamily="34" charset="0"/>
                <a:cs typeface="+mj-cs"/>
              </a:rPr>
              <a:t>والاستفادة </a:t>
            </a:r>
            <a:r>
              <a:rPr lang="ar-SA" sz="2400" b="1" dirty="0">
                <a:latin typeface="Calibri" panose="020F0502020204030204" pitchFamily="34" charset="0"/>
                <a:ea typeface="Calibri" panose="020F0502020204030204" pitchFamily="34" charset="0"/>
                <a:cs typeface="+mj-cs"/>
              </a:rPr>
              <a:t>منه</a:t>
            </a:r>
            <a:r>
              <a:rPr lang="ar-EG" sz="2400" b="1" dirty="0">
                <a:latin typeface="Calibri" panose="020F0502020204030204" pitchFamily="34" charset="0"/>
                <a:ea typeface="Calibri" panose="020F0502020204030204" pitchFamily="34" charset="0"/>
                <a:cs typeface="+mj-cs"/>
              </a:rPr>
              <a:t>، </a:t>
            </a:r>
            <a:r>
              <a:rPr lang="ar-SA" sz="2400" b="1" dirty="0">
                <a:latin typeface="Calibri" panose="020F0502020204030204" pitchFamily="34" charset="0"/>
                <a:ea typeface="Calibri" panose="020F0502020204030204" pitchFamily="34" charset="0"/>
                <a:cs typeface="+mj-cs"/>
              </a:rPr>
              <a:t>منها </a:t>
            </a:r>
            <a:r>
              <a:rPr lang="ar-EG" sz="2400" b="1" dirty="0" err="1" smtClean="0">
                <a:latin typeface="Calibri" panose="020F0502020204030204" pitchFamily="34" charset="0"/>
                <a:ea typeface="Calibri" panose="020F0502020204030204" pitchFamily="34" charset="0"/>
                <a:cs typeface="+mj-cs"/>
              </a:rPr>
              <a:t>مايلي</a:t>
            </a:r>
            <a:r>
              <a:rPr lang="ar-EG" sz="2400" b="1" dirty="0">
                <a:latin typeface="Calibri" panose="020F0502020204030204" pitchFamily="34" charset="0"/>
                <a:ea typeface="Calibri" panose="020F0502020204030204" pitchFamily="34" charset="0"/>
                <a:cs typeface="+mj-cs"/>
              </a:rPr>
              <a:t>:</a:t>
            </a:r>
            <a:endParaRPr lang="en-US" sz="2400" b="1" dirty="0">
              <a:latin typeface="Calibri" panose="020F0502020204030204" pitchFamily="34" charset="0"/>
              <a:ea typeface="Calibri" panose="020F0502020204030204" pitchFamily="34" charset="0"/>
              <a:cs typeface="+mj-cs"/>
            </a:endParaRPr>
          </a:p>
          <a:p>
            <a:pPr algn="just" rtl="1">
              <a:lnSpc>
                <a:spcPct val="107000"/>
              </a:lnSpc>
              <a:spcAft>
                <a:spcPts val="800"/>
              </a:spcAft>
              <a:tabLst>
                <a:tab pos="579120" algn="l"/>
              </a:tabLst>
            </a:pPr>
            <a:r>
              <a:rPr lang="ar-SA" sz="2400" b="1" dirty="0">
                <a:latin typeface="Calibri" panose="020F0502020204030204" pitchFamily="34" charset="0"/>
                <a:ea typeface="Calibri" panose="020F0502020204030204" pitchFamily="34" charset="0"/>
                <a:cs typeface="+mj-cs"/>
              </a:rPr>
              <a:t>1. النموذج يتأثر بشخصية الباحث ليس فقط، بل بطبيعة الدراسة وأهدافها، ولذلك يظل النموذج تعبيراً جزئياً عن الظاهرة المبحوثة، وهذا ليس قصوراً بل تعبيراً طبيعياً عن حدود تطبيقه</a:t>
            </a:r>
            <a:r>
              <a:rPr lang="en-US" sz="2400" b="1" dirty="0">
                <a:latin typeface="Calibri" panose="020F0502020204030204" pitchFamily="34" charset="0"/>
                <a:ea typeface="Calibri" panose="020F0502020204030204" pitchFamily="34" charset="0"/>
                <a:cs typeface="+mj-cs"/>
              </a:rPr>
              <a:t>.</a:t>
            </a:r>
          </a:p>
          <a:p>
            <a:pPr algn="just" rtl="1">
              <a:lnSpc>
                <a:spcPct val="107000"/>
              </a:lnSpc>
              <a:spcAft>
                <a:spcPts val="800"/>
              </a:spcAft>
              <a:tabLst>
                <a:tab pos="579120" algn="l"/>
              </a:tabLst>
            </a:pPr>
            <a:r>
              <a:rPr lang="ar-SA" sz="2400" b="1" dirty="0">
                <a:latin typeface="Calibri" panose="020F0502020204030204" pitchFamily="34" charset="0"/>
                <a:ea typeface="Calibri" panose="020F0502020204030204" pitchFamily="34" charset="0"/>
                <a:cs typeface="+mj-cs"/>
              </a:rPr>
              <a:t>2. إغفال بعض العناصر المهمة </a:t>
            </a:r>
            <a:r>
              <a:rPr lang="ar-SA" sz="2400" b="1" dirty="0" smtClean="0">
                <a:latin typeface="Calibri" panose="020F0502020204030204" pitchFamily="34" charset="0"/>
                <a:ea typeface="Calibri" panose="020F0502020204030204" pitchFamily="34" charset="0"/>
                <a:cs typeface="+mj-cs"/>
              </a:rPr>
              <a:t>في </a:t>
            </a:r>
            <a:r>
              <a:rPr lang="ar-SA" sz="2400" b="1" dirty="0">
                <a:latin typeface="Calibri" panose="020F0502020204030204" pitchFamily="34" charset="0"/>
                <a:ea typeface="Calibri" panose="020F0502020204030204" pitchFamily="34" charset="0"/>
                <a:cs typeface="+mj-cs"/>
              </a:rPr>
              <a:t>توصيف عمليات الاتصال</a:t>
            </a:r>
            <a:r>
              <a:rPr lang="ar-EG" sz="2400" b="1" dirty="0">
                <a:latin typeface="Calibri" panose="020F0502020204030204" pitchFamily="34" charset="0"/>
                <a:ea typeface="Calibri" panose="020F0502020204030204" pitchFamily="34" charset="0"/>
                <a:cs typeface="+mj-cs"/>
              </a:rPr>
              <a:t>،  </a:t>
            </a:r>
            <a:r>
              <a:rPr lang="ar-SA" sz="2400" b="1" dirty="0">
                <a:latin typeface="Calibri" panose="020F0502020204030204" pitchFamily="34" charset="0"/>
                <a:ea typeface="Calibri" panose="020F0502020204030204" pitchFamily="34" charset="0"/>
                <a:cs typeface="+mj-cs"/>
              </a:rPr>
              <a:t>فالنموذج يغفل بعض المتغيرات، وقد لا يرتبها الترتيب الصحيح، أو يغفل طبيعة العلاقات المتداخلة ويركز على </a:t>
            </a:r>
            <a:r>
              <a:rPr lang="ar-EG" sz="2400" b="1" dirty="0">
                <a:latin typeface="Calibri" panose="020F0502020204030204" pitchFamily="34" charset="0"/>
                <a:ea typeface="Calibri" panose="020F0502020204030204" pitchFamily="34" charset="0"/>
                <a:cs typeface="+mj-cs"/>
              </a:rPr>
              <a:t>أخرى </a:t>
            </a:r>
            <a:r>
              <a:rPr lang="ar-SA" sz="2400" b="1" dirty="0">
                <a:latin typeface="Calibri" panose="020F0502020204030204" pitchFamily="34" charset="0"/>
                <a:ea typeface="Calibri" panose="020F0502020204030204" pitchFamily="34" charset="0"/>
                <a:cs typeface="+mj-cs"/>
              </a:rPr>
              <a:t>مثلاً كل نماذج الإعلام تبدأ من "المرسل" الذى وضع الرسالة </a:t>
            </a:r>
            <a:r>
              <a:rPr lang="ar-SA" sz="2400" b="1" dirty="0" smtClean="0">
                <a:latin typeface="Calibri" panose="020F0502020204030204" pitchFamily="34" charset="0"/>
                <a:ea typeface="Calibri" panose="020F0502020204030204" pitchFamily="34" charset="0"/>
                <a:cs typeface="+mj-cs"/>
              </a:rPr>
              <a:t>في </a:t>
            </a:r>
            <a:r>
              <a:rPr lang="ar-SA" sz="2400" b="1" dirty="0">
                <a:latin typeface="Calibri" panose="020F0502020204030204" pitchFamily="34" charset="0"/>
                <a:ea typeface="Calibri" panose="020F0502020204030204" pitchFamily="34" charset="0"/>
                <a:cs typeface="+mj-cs"/>
              </a:rPr>
              <a:t>رموز إعلامية وأوصلها </a:t>
            </a:r>
            <a:r>
              <a:rPr lang="ar-SA" sz="2400" b="1" dirty="0" smtClean="0">
                <a:latin typeface="Calibri" panose="020F0502020204030204" pitchFamily="34" charset="0"/>
                <a:ea typeface="Calibri" panose="020F0502020204030204" pitchFamily="34" charset="0"/>
                <a:cs typeface="+mj-cs"/>
              </a:rPr>
              <a:t>للمتلقي</a:t>
            </a:r>
            <a:r>
              <a:rPr lang="en-US" sz="2400" b="1" dirty="0" smtClean="0">
                <a:latin typeface="Calibri" panose="020F0502020204030204" pitchFamily="34" charset="0"/>
                <a:ea typeface="Calibri" panose="020F0502020204030204" pitchFamily="34" charset="0"/>
                <a:cs typeface="+mj-cs"/>
              </a:rPr>
              <a:t>.. </a:t>
            </a:r>
            <a:r>
              <a:rPr lang="ar-EG" sz="2400" b="1" dirty="0">
                <a:latin typeface="Calibri" panose="020F0502020204030204" pitchFamily="34" charset="0"/>
                <a:ea typeface="Calibri" panose="020F0502020204030204" pitchFamily="34" charset="0"/>
                <a:cs typeface="+mj-cs"/>
              </a:rPr>
              <a:t>بينما </a:t>
            </a:r>
            <a:r>
              <a:rPr lang="ar-SA" sz="2400" b="1" dirty="0">
                <a:latin typeface="Calibri" panose="020F0502020204030204" pitchFamily="34" charset="0"/>
                <a:ea typeface="Calibri" panose="020F0502020204030204" pitchFamily="34" charset="0"/>
                <a:cs typeface="+mj-cs"/>
              </a:rPr>
              <a:t>الدراسات والملاحظات العلمية تؤكد أن العملية</a:t>
            </a:r>
            <a:r>
              <a:rPr lang="en-US" sz="2400" b="1" dirty="0">
                <a:latin typeface="Calibri" panose="020F0502020204030204" pitchFamily="34" charset="0"/>
                <a:ea typeface="Calibri" panose="020F0502020204030204" pitchFamily="34" charset="0"/>
                <a:cs typeface="+mj-cs"/>
              </a:rPr>
              <a:t> Process </a:t>
            </a:r>
            <a:r>
              <a:rPr lang="ar-SA" sz="2400" b="1" dirty="0">
                <a:latin typeface="Calibri" panose="020F0502020204030204" pitchFamily="34" charset="0"/>
                <a:ea typeface="Calibri" panose="020F0502020204030204" pitchFamily="34" charset="0"/>
                <a:cs typeface="+mj-cs"/>
              </a:rPr>
              <a:t>لا تتم عبر هذا الإغفال والترتيب ببساطة</a:t>
            </a:r>
            <a:r>
              <a:rPr lang="en-US" sz="2400" b="1" dirty="0">
                <a:latin typeface="Calibri" panose="020F0502020204030204" pitchFamily="34" charset="0"/>
                <a:ea typeface="Calibri" panose="020F0502020204030204" pitchFamily="34" charset="0"/>
                <a:cs typeface="+mj-cs"/>
              </a:rPr>
              <a:t>..</a:t>
            </a:r>
            <a:r>
              <a:rPr lang="en-US" sz="2400" b="1" dirty="0">
                <a:latin typeface="Arial" panose="020B0604020202020204" pitchFamily="34" charset="0"/>
                <a:ea typeface="Calibri" panose="020F0502020204030204" pitchFamily="34" charset="0"/>
                <a:cs typeface="+mj-cs"/>
              </a:rPr>
              <a:t> </a:t>
            </a:r>
            <a:r>
              <a:rPr lang="ar-SA" sz="2400" b="1" dirty="0">
                <a:latin typeface="Arial" panose="020B0604020202020204" pitchFamily="34" charset="0"/>
                <a:ea typeface="Calibri" panose="020F0502020204030204" pitchFamily="34" charset="0"/>
                <a:cs typeface="+mj-cs"/>
              </a:rPr>
              <a:t>فالمرسل</a:t>
            </a:r>
            <a:r>
              <a:rPr lang="ar-SA" sz="2400" b="1" dirty="0">
                <a:latin typeface="Calibri" panose="020F0502020204030204" pitchFamily="34" charset="0"/>
                <a:ea typeface="Calibri" panose="020F0502020204030204" pitchFamily="34" charset="0"/>
                <a:cs typeface="+mj-cs"/>
              </a:rPr>
              <a:t> أساساً من أين استقى معلوماته وكيف بنى خبراته وكيف تأثر بالرسالة </a:t>
            </a:r>
            <a:r>
              <a:rPr lang="ar-SA" sz="2400" b="1" dirty="0" smtClean="0">
                <a:latin typeface="Calibri" panose="020F0502020204030204" pitchFamily="34" charset="0"/>
                <a:ea typeface="Calibri" panose="020F0502020204030204" pitchFamily="34" charset="0"/>
                <a:cs typeface="+mj-cs"/>
              </a:rPr>
              <a:t>والمتلقي </a:t>
            </a:r>
            <a:r>
              <a:rPr lang="ar-SA" sz="2400" b="1" dirty="0">
                <a:latin typeface="Calibri" panose="020F0502020204030204" pitchFamily="34" charset="0"/>
                <a:ea typeface="Calibri" panose="020F0502020204030204" pitchFamily="34" charset="0"/>
                <a:cs typeface="+mj-cs"/>
              </a:rPr>
              <a:t>قبل وضع رسالته، قد نفاجأ بأن الرسالة بدأت من </a:t>
            </a:r>
            <a:r>
              <a:rPr lang="ar-SA" sz="2400" b="1" dirty="0" smtClean="0">
                <a:latin typeface="Calibri" panose="020F0502020204030204" pitchFamily="34" charset="0"/>
                <a:ea typeface="Calibri" panose="020F0502020204030204" pitchFamily="34" charset="0"/>
                <a:cs typeface="+mj-cs"/>
              </a:rPr>
              <a:t>المتلقي، </a:t>
            </a:r>
            <a:r>
              <a:rPr lang="ar-SA" sz="2400" b="1" dirty="0">
                <a:latin typeface="Calibri" panose="020F0502020204030204" pitchFamily="34" charset="0"/>
                <a:ea typeface="Calibri" panose="020F0502020204030204" pitchFamily="34" charset="0"/>
                <a:cs typeface="+mj-cs"/>
              </a:rPr>
              <a:t>أو بدأت من المجتمع، أو أن الجمهور هو الذى رتبها </a:t>
            </a:r>
            <a:r>
              <a:rPr lang="ar-EG" sz="2400" b="1" dirty="0">
                <a:latin typeface="Calibri" panose="020F0502020204030204" pitchFamily="34" charset="0"/>
                <a:ea typeface="Calibri" panose="020F0502020204030204" pitchFamily="34" charset="0"/>
                <a:cs typeface="+mj-cs"/>
              </a:rPr>
              <a:t>، </a:t>
            </a:r>
            <a:r>
              <a:rPr lang="ar-SA" sz="2400" b="1" dirty="0">
                <a:latin typeface="Calibri" panose="020F0502020204030204" pitchFamily="34" charset="0"/>
                <a:ea typeface="Calibri" panose="020F0502020204030204" pitchFamily="34" charset="0"/>
                <a:cs typeface="+mj-cs"/>
              </a:rPr>
              <a:t>يقول أرثر كلارك </a:t>
            </a:r>
            <a:r>
              <a:rPr lang="en-US" sz="2400" b="1" dirty="0">
                <a:latin typeface="Calibri" panose="020F0502020204030204" pitchFamily="34" charset="0"/>
                <a:ea typeface="Calibri" panose="020F0502020204030204" pitchFamily="34" charset="0"/>
                <a:cs typeface="+mj-cs"/>
              </a:rPr>
              <a:t>Arthur Clarke</a:t>
            </a:r>
            <a:r>
              <a:rPr lang="ar-SA" sz="2400" b="1" dirty="0">
                <a:latin typeface="Calibri" panose="020F0502020204030204" pitchFamily="34" charset="0"/>
                <a:ea typeface="Calibri" panose="020F0502020204030204" pitchFamily="34" charset="0"/>
                <a:cs typeface="+mj-cs"/>
              </a:rPr>
              <a:t>لا يوجد خط فاصل بين أجزاء الاتصال، هذه الفواصل ستؤدى إلى إغفال طبيعة الاتصال الدائرية</a:t>
            </a:r>
            <a:r>
              <a:rPr lang="en-US" sz="2400" b="1" dirty="0">
                <a:latin typeface="Calibri" panose="020F0502020204030204" pitchFamily="34" charset="0"/>
                <a:ea typeface="Calibri" panose="020F0502020204030204" pitchFamily="34" charset="0"/>
                <a:cs typeface="+mj-cs"/>
              </a:rPr>
              <a:t>.</a:t>
            </a:r>
            <a:endParaRPr lang="en-US" sz="2400" b="1" dirty="0">
              <a:effectLst/>
              <a:latin typeface="Calibri" panose="020F0502020204030204" pitchFamily="34" charset="0"/>
              <a:ea typeface="Calibri" panose="020F0502020204030204" pitchFamily="34" charset="0"/>
              <a:cs typeface="+mj-cs"/>
            </a:endParaRPr>
          </a:p>
        </p:txBody>
      </p:sp>
      <p:sp>
        <p:nvSpPr>
          <p:cNvPr id="4" name="Rounded Rectangle 3"/>
          <p:cNvSpPr/>
          <p:nvPr/>
        </p:nvSpPr>
        <p:spPr>
          <a:xfrm>
            <a:off x="4552539" y="482754"/>
            <a:ext cx="3893574" cy="8554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852F4A"/>
                </a:solidFill>
              </a:rPr>
              <a:t>صعوبات وضع وتفسير النموذج </a:t>
            </a:r>
            <a:endParaRPr lang="ar-EG" sz="2400" b="1" dirty="0">
              <a:solidFill>
                <a:srgbClr val="852F4A"/>
              </a:solidFill>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90832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169783" y="6548767"/>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42523" y="-122802"/>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Rectangle 5"/>
          <p:cNvSpPr/>
          <p:nvPr/>
        </p:nvSpPr>
        <p:spPr>
          <a:xfrm>
            <a:off x="3085014" y="1043199"/>
            <a:ext cx="8802186" cy="5434758"/>
          </a:xfrm>
          <a:prstGeom prst="rect">
            <a:avLst/>
          </a:prstGeom>
          <a:ln>
            <a:noFill/>
          </a:ln>
        </p:spPr>
        <p:txBody>
          <a:bodyPr wrap="square">
            <a:spAutoFit/>
          </a:bodyPr>
          <a:lstStyle/>
          <a:p>
            <a:pPr algn="justLow" rtl="1">
              <a:lnSpc>
                <a:spcPct val="107000"/>
              </a:lnSpc>
              <a:spcAft>
                <a:spcPts val="800"/>
              </a:spcAft>
              <a:tabLst>
                <a:tab pos="579120" algn="l"/>
              </a:tabLst>
            </a:pPr>
            <a:r>
              <a:rPr lang="ar-SA" sz="2400" dirty="0">
                <a:solidFill>
                  <a:srgbClr val="6C263C"/>
                </a:solidFill>
                <a:latin typeface="Calibri" panose="020F0502020204030204" pitchFamily="34" charset="0"/>
                <a:ea typeface="Calibri" panose="020F0502020204030204" pitchFamily="34" charset="0"/>
              </a:rPr>
              <a:t>3. هذه النماذج نمت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بيئة الدراسات النفسية والاجتماعية، ورغم أنها تصلح أساساً علمياً رائعاً لفهم الإعلام، إلا أننا </a:t>
            </a:r>
            <a:r>
              <a:rPr lang="ar-SA" sz="2400" dirty="0" smtClean="0">
                <a:solidFill>
                  <a:srgbClr val="6C263C"/>
                </a:solidFill>
                <a:latin typeface="Calibri" panose="020F0502020204030204" pitchFamily="34" charset="0"/>
                <a:ea typeface="Calibri" panose="020F0502020204030204" pitchFamily="34" charset="0"/>
              </a:rPr>
              <a:t>ينبغي </a:t>
            </a:r>
            <a:r>
              <a:rPr lang="ar-SA" sz="2400" dirty="0">
                <a:solidFill>
                  <a:srgbClr val="6C263C"/>
                </a:solidFill>
                <a:latin typeface="Calibri" panose="020F0502020204030204" pitchFamily="34" charset="0"/>
                <a:ea typeface="Calibri" panose="020F0502020204030204" pitchFamily="34" charset="0"/>
              </a:rPr>
              <a:t>أن نفهم طبيعة كل نموذج وأن تُدرس النماذج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سياق </a:t>
            </a:r>
            <a:r>
              <a:rPr lang="ar-SA" sz="2400" dirty="0" smtClean="0">
                <a:solidFill>
                  <a:srgbClr val="6C263C"/>
                </a:solidFill>
                <a:latin typeface="Calibri" panose="020F0502020204030204" pitchFamily="34" charset="0"/>
                <a:ea typeface="Calibri" panose="020F0502020204030204" pitchFamily="34" charset="0"/>
              </a:rPr>
              <a:t>معرفي </a:t>
            </a:r>
            <a:r>
              <a:rPr lang="ar-SA" sz="2400" dirty="0">
                <a:solidFill>
                  <a:srgbClr val="6C263C"/>
                </a:solidFill>
                <a:latin typeface="Calibri" panose="020F0502020204030204" pitchFamily="34" charset="0"/>
                <a:ea typeface="Calibri" panose="020F0502020204030204" pitchFamily="34" charset="0"/>
              </a:rPr>
              <a:t>متكامل</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a:t>
            </a:r>
          </a:p>
          <a:p>
            <a:pPr algn="justLow" rtl="1">
              <a:lnSpc>
                <a:spcPct val="107000"/>
              </a:lnSpc>
              <a:spcAft>
                <a:spcPts val="800"/>
              </a:spcAft>
              <a:tabLst>
                <a:tab pos="579120" algn="l"/>
              </a:tabLst>
            </a:pPr>
            <a:r>
              <a:rPr lang="ar-EG" sz="2400" dirty="0" smtClean="0">
                <a:solidFill>
                  <a:srgbClr val="6C263C"/>
                </a:solidFill>
                <a:latin typeface="Calibri" panose="020F0502020204030204" pitchFamily="34" charset="0"/>
                <a:ea typeface="Calibri" panose="020F0502020204030204" pitchFamily="34" charset="0"/>
              </a:rPr>
              <a:t>4</a:t>
            </a:r>
            <a:r>
              <a:rPr lang="ar-SA" sz="2400" dirty="0" smtClean="0">
                <a:solidFill>
                  <a:srgbClr val="6C263C"/>
                </a:solidFill>
                <a:latin typeface="Calibri" panose="020F0502020204030204" pitchFamily="34" charset="0"/>
                <a:ea typeface="Calibri" panose="020F0502020204030204" pitchFamily="34" charset="0"/>
              </a:rPr>
              <a:t>.  </a:t>
            </a:r>
            <a:r>
              <a:rPr lang="ar-SA" sz="2400" dirty="0">
                <a:solidFill>
                  <a:srgbClr val="6C263C"/>
                </a:solidFill>
                <a:latin typeface="Calibri" panose="020F0502020204030204" pitchFamily="34" charset="0"/>
                <a:ea typeface="Calibri" panose="020F0502020204030204" pitchFamily="34" charset="0"/>
              </a:rPr>
              <a:t>قد يعانى النموذج من إشكالية استخدام العبارات اللغوية والأرقام والرسوم وغيرها من الرموز</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6C263C"/>
                </a:solidFill>
                <a:latin typeface="Calibri" panose="020F0502020204030204" pitchFamily="34" charset="0"/>
                <a:ea typeface="Calibri" panose="020F0502020204030204" pitchFamily="34" charset="0"/>
                <a:cs typeface="+mj-cs"/>
              </a:rPr>
              <a:t>codes</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6C263C"/>
                </a:solidFill>
                <a:latin typeface="Calibri" panose="020F0502020204030204" pitchFamily="34" charset="0"/>
                <a:ea typeface="Calibri" panose="020F0502020204030204" pitchFamily="34" charset="0"/>
              </a:rPr>
              <a:t>هذه الرموز </a:t>
            </a:r>
            <a:r>
              <a:rPr lang="ar-SA" sz="2400" dirty="0" smtClean="0">
                <a:solidFill>
                  <a:srgbClr val="6C263C"/>
                </a:solidFill>
                <a:latin typeface="Calibri" panose="020F0502020204030204" pitchFamily="34" charset="0"/>
                <a:ea typeface="Calibri" panose="020F0502020204030204" pitchFamily="34" charset="0"/>
              </a:rPr>
              <a:t>التي </a:t>
            </a:r>
            <a:r>
              <a:rPr lang="ar-SA" sz="2400" dirty="0">
                <a:solidFill>
                  <a:srgbClr val="6C263C"/>
                </a:solidFill>
                <a:latin typeface="Calibri" panose="020F0502020204030204" pitchFamily="34" charset="0"/>
                <a:ea typeface="Calibri" panose="020F0502020204030204" pitchFamily="34" charset="0"/>
              </a:rPr>
              <a:t>نستخدمها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فهم الظواهر الاجتماعية </a:t>
            </a:r>
            <a:r>
              <a:rPr lang="ar-SA" sz="2400" dirty="0" smtClean="0">
                <a:solidFill>
                  <a:srgbClr val="6C263C"/>
                </a:solidFill>
                <a:latin typeface="Calibri" panose="020F0502020204030204" pitchFamily="34" charset="0"/>
                <a:ea typeface="Calibri" panose="020F0502020204030204" pitchFamily="34" charset="0"/>
              </a:rPr>
              <a:t>هي </a:t>
            </a:r>
            <a:r>
              <a:rPr lang="ar-SA" sz="2400" dirty="0">
                <a:solidFill>
                  <a:srgbClr val="6C263C"/>
                </a:solidFill>
                <a:latin typeface="Calibri" panose="020F0502020204030204" pitchFamily="34" charset="0"/>
                <a:ea typeface="Calibri" panose="020F0502020204030204" pitchFamily="34" charset="0"/>
              </a:rPr>
              <a:t>نفسها ظاهرة اجتماعية قد تستعصى على الفهم السليم، عند وضع النموذج قد نضطر لوضع كلمات معينة ونحذف أخرى ونعدل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الرسومات</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a:t>
            </a:r>
            <a:r>
              <a:rPr lang="en-US" sz="2400" dirty="0">
                <a:solidFill>
                  <a:srgbClr val="6C263C"/>
                </a:solidFill>
                <a:latin typeface="Arial" panose="020B0604020202020204" pitchFamily="34" charset="0"/>
                <a:ea typeface="Calibri" panose="020F0502020204030204" pitchFamily="34" charset="0"/>
                <a:cs typeface="Arial" panose="020B0604020202020204" pitchFamily="34" charset="0"/>
              </a:rPr>
              <a:t> </a:t>
            </a:r>
            <a:r>
              <a:rPr lang="ar-SA" sz="2400" dirty="0" smtClean="0">
                <a:solidFill>
                  <a:srgbClr val="6C263C"/>
                </a:solidFill>
                <a:latin typeface="Arial" panose="020B0604020202020204" pitchFamily="34" charset="0"/>
                <a:ea typeface="Calibri" panose="020F0502020204030204" pitchFamily="34" charset="0"/>
              </a:rPr>
              <a:t>أي</a:t>
            </a:r>
            <a:r>
              <a:rPr lang="ar-SA" sz="2400" dirty="0" smtClean="0">
                <a:solidFill>
                  <a:srgbClr val="6C263C"/>
                </a:solidFill>
                <a:latin typeface="Calibri" panose="020F0502020204030204" pitchFamily="34" charset="0"/>
                <a:ea typeface="Calibri" panose="020F0502020204030204" pitchFamily="34" charset="0"/>
              </a:rPr>
              <a:t> </a:t>
            </a:r>
            <a:r>
              <a:rPr lang="ar-SA" sz="2400" dirty="0">
                <a:solidFill>
                  <a:srgbClr val="6C263C"/>
                </a:solidFill>
                <a:latin typeface="Calibri" panose="020F0502020204030204" pitchFamily="34" charset="0"/>
                <a:ea typeface="Calibri" panose="020F0502020204030204" pitchFamily="34" charset="0"/>
              </a:rPr>
              <a:t>أن وضع النموذج لن يكون موضوعياً، ويؤثر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الفهم المتحيز للنموذج</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a:t>
            </a:r>
          </a:p>
          <a:p>
            <a:pPr algn="justLow" rtl="1">
              <a:lnSpc>
                <a:spcPct val="107000"/>
              </a:lnSpc>
              <a:spcAft>
                <a:spcPts val="800"/>
              </a:spcAft>
              <a:tabLst>
                <a:tab pos="579120" algn="l"/>
              </a:tabLst>
            </a:pPr>
            <a:r>
              <a:rPr lang="ar-EG" sz="2400" dirty="0" smtClean="0">
                <a:solidFill>
                  <a:srgbClr val="6C263C"/>
                </a:solidFill>
                <a:latin typeface="Calibri" panose="020F0502020204030204" pitchFamily="34" charset="0"/>
                <a:ea typeface="Calibri" panose="020F0502020204030204" pitchFamily="34" charset="0"/>
              </a:rPr>
              <a:t>5</a:t>
            </a:r>
            <a:r>
              <a:rPr lang="ar-SA" sz="2400" dirty="0" smtClean="0">
                <a:solidFill>
                  <a:srgbClr val="6C263C"/>
                </a:solidFill>
                <a:latin typeface="Calibri" panose="020F0502020204030204" pitchFamily="34" charset="0"/>
                <a:ea typeface="Calibri" panose="020F0502020204030204" pitchFamily="34" charset="0"/>
              </a:rPr>
              <a:t>.  </a:t>
            </a:r>
            <a:r>
              <a:rPr lang="ar-SA" sz="2400" dirty="0">
                <a:solidFill>
                  <a:srgbClr val="6C263C"/>
                </a:solidFill>
                <a:latin typeface="Calibri" panose="020F0502020204030204" pitchFamily="34" charset="0"/>
                <a:ea typeface="Calibri" panose="020F0502020204030204" pitchFamily="34" charset="0"/>
              </a:rPr>
              <a:t>تجميد عملية الاتصال، فالنموذج يقدم عمليات الاتصال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الحالة الساكنة فالرسوم والإشارات المادية الجامدة أمامنا قد تخدعنا أو تصور لنا أن الإعلام جامد مثل جمود الخطوط أو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اتجاهات متدفقة مثل خطوط الخريطة أو الرسمة</a:t>
            </a:r>
            <a:r>
              <a:rPr lang="ar-EG" sz="2400" dirty="0">
                <a:solidFill>
                  <a:srgbClr val="6C263C"/>
                </a:solidFill>
                <a:latin typeface="Calibri" panose="020F0502020204030204" pitchFamily="34" charset="0"/>
                <a:ea typeface="Calibri" panose="020F0502020204030204" pitchFamily="34" charset="0"/>
              </a:rPr>
              <a:t>، لكن </a:t>
            </a:r>
            <a:r>
              <a:rPr lang="ar-SA" sz="2400" dirty="0">
                <a:solidFill>
                  <a:srgbClr val="6C263C"/>
                </a:solidFill>
                <a:latin typeface="Calibri" panose="020F0502020204030204" pitchFamily="34" charset="0"/>
                <a:ea typeface="Calibri" panose="020F0502020204030204" pitchFamily="34" charset="0"/>
              </a:rPr>
              <a:t>المؤكد أن عملية الإعلام ديناميكية متداخلة متحركة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كل الاتجاهات</a:t>
            </a:r>
            <a:r>
              <a:rPr lang="ar-EG" sz="2400" dirty="0">
                <a:solidFill>
                  <a:srgbClr val="6C263C"/>
                </a:solidFill>
                <a:latin typeface="Calibri" panose="020F0502020204030204" pitchFamily="34" charset="0"/>
                <a:ea typeface="Calibri" panose="020F0502020204030204" pitchFamily="34" charset="0"/>
              </a:rPr>
              <a:t>، </a:t>
            </a:r>
            <a:r>
              <a:rPr lang="ar-SA" sz="2400" dirty="0">
                <a:solidFill>
                  <a:srgbClr val="6C263C"/>
                </a:solidFill>
                <a:latin typeface="Calibri" panose="020F0502020204030204" pitchFamily="34" charset="0"/>
                <a:ea typeface="Calibri" panose="020F0502020204030204" pitchFamily="34" charset="0"/>
              </a:rPr>
              <a:t>وليست ساكنة كما قد يخدعنا النموذج</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a:t>
            </a:r>
            <a:endParaRPr lang="en-US" sz="2400" dirty="0">
              <a:solidFill>
                <a:srgbClr val="6C263C"/>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852289"/>
            <a:ext cx="10708303" cy="53087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mj-lt"/>
              <a:buAutoNum type="arabicPeriod"/>
              <a:tabLst>
                <a:tab pos="904875" algn="l"/>
              </a:tabLst>
            </a:pPr>
            <a:r>
              <a:rPr lang="ar-EG" sz="2400" b="1" dirty="0">
                <a:solidFill>
                  <a:srgbClr val="000000"/>
                </a:solidFill>
                <a:latin typeface="Calibri" panose="020F0502020204030204" pitchFamily="34" charset="0"/>
                <a:ea typeface="Calibri" panose="020F0502020204030204" pitchFamily="34" charset="0"/>
                <a:cs typeface="Simplified Arabic" panose="02020603050405020304" pitchFamily="18" charset="-78"/>
              </a:rPr>
              <a:t>نموذج شانون </a:t>
            </a:r>
            <a:r>
              <a:rPr lang="ar-EG" sz="2400" b="1" dirty="0" smtClean="0">
                <a:solidFill>
                  <a:srgbClr val="000000"/>
                </a:solidFill>
                <a:latin typeface="Calibri" panose="020F0502020204030204" pitchFamily="34" charset="0"/>
                <a:ea typeface="Calibri" panose="020F0502020204030204" pitchFamily="34" charset="0"/>
                <a:cs typeface="Simplified Arabic" panose="02020603050405020304" pitchFamily="18" charset="-78"/>
              </a:rPr>
              <a:t>ويفر ( المعلومات):</a:t>
            </a:r>
          </a:p>
          <a:p>
            <a:pPr indent="457200" algn="just" rtl="1">
              <a:lnSpc>
                <a:spcPct val="107000"/>
              </a:lnSpc>
              <a:spcAft>
                <a:spcPts val="800"/>
              </a:spcAft>
            </a:pPr>
            <a:r>
              <a:rPr lang="ar-SA" sz="2400" dirty="0">
                <a:solidFill>
                  <a:srgbClr val="6C263C"/>
                </a:solidFill>
                <a:latin typeface="Calibri" panose="020F0502020204030204" pitchFamily="34" charset="0"/>
                <a:ea typeface="Calibri" panose="020F0502020204030204" pitchFamily="34" charset="0"/>
              </a:rPr>
              <a:t>يهتم هذا النموذج برصد اتجاه المعلومات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خط واحد، وهو نموذج هام لدراسة عمليات الإعلام خاصة </a:t>
            </a:r>
            <a:r>
              <a:rPr lang="ar-EG" sz="2400" dirty="0" smtClean="0">
                <a:solidFill>
                  <a:srgbClr val="6C263C"/>
                </a:solidFill>
                <a:latin typeface="Calibri" panose="020F0502020204030204" pitchFamily="34" charset="0"/>
                <a:ea typeface="Calibri" panose="020F0502020204030204" pitchFamily="34" charset="0"/>
              </a:rPr>
              <a:t>ف</a:t>
            </a:r>
            <a:r>
              <a:rPr lang="ar-SA" sz="2400" dirty="0" smtClean="0">
                <a:solidFill>
                  <a:srgbClr val="6C263C"/>
                </a:solidFill>
                <a:latin typeface="Calibri" panose="020F0502020204030204" pitchFamily="34" charset="0"/>
                <a:ea typeface="Calibri" panose="020F0502020204030204" pitchFamily="34" charset="0"/>
              </a:rPr>
              <a:t>ى </a:t>
            </a:r>
            <a:r>
              <a:rPr lang="ar-SA" sz="2400" dirty="0">
                <a:solidFill>
                  <a:srgbClr val="6C263C"/>
                </a:solidFill>
                <a:latin typeface="Calibri" panose="020F0502020204030204" pitchFamily="34" charset="0"/>
                <a:ea typeface="Calibri" panose="020F0502020204030204" pitchFamily="34" charset="0"/>
              </a:rPr>
              <a:t>حالة التفاعلات بين الأفراد</a:t>
            </a:r>
            <a:r>
              <a:rPr lang="en-US" sz="2400" dirty="0" smtClean="0">
                <a:solidFill>
                  <a:srgbClr val="6C263C"/>
                </a:solidFill>
                <a:latin typeface="Calibri" panose="020F0502020204030204" pitchFamily="34" charset="0"/>
                <a:ea typeface="Calibri" panose="020F0502020204030204" pitchFamily="34" charset="0"/>
              </a:rPr>
              <a:t>.</a:t>
            </a:r>
            <a:r>
              <a:rPr lang="en-US" dirty="0" smtClean="0">
                <a:solidFill>
                  <a:srgbClr val="6C263C"/>
                </a:solidFill>
                <a:latin typeface="Calibri" panose="020F0502020204030204" pitchFamily="34" charset="0"/>
                <a:ea typeface="Calibri" panose="020F0502020204030204" pitchFamily="34" charset="0"/>
              </a:rPr>
              <a:t> </a:t>
            </a:r>
            <a:r>
              <a:rPr lang="ar-SA" sz="2400" dirty="0" smtClean="0">
                <a:solidFill>
                  <a:srgbClr val="6C263C"/>
                </a:solidFill>
                <a:latin typeface="Calibri" panose="020F0502020204030204" pitchFamily="34" charset="0"/>
                <a:ea typeface="Calibri" panose="020F0502020204030204" pitchFamily="34" charset="0"/>
              </a:rPr>
              <a:t>وضعه </a:t>
            </a:r>
            <a:r>
              <a:rPr lang="ar-SA" sz="2400" dirty="0">
                <a:solidFill>
                  <a:srgbClr val="6C263C"/>
                </a:solidFill>
                <a:latin typeface="Calibri" panose="020F0502020204030204" pitchFamily="34" charset="0"/>
                <a:ea typeface="Calibri" panose="020F0502020204030204" pitchFamily="34" charset="0"/>
              </a:rPr>
              <a:t>شانون</a:t>
            </a:r>
            <a:r>
              <a:rPr lang="en-US" sz="2400" dirty="0">
                <a:solidFill>
                  <a:srgbClr val="6C263C"/>
                </a:solidFill>
                <a:latin typeface="Calibri" panose="020F0502020204030204" pitchFamily="34" charset="0"/>
                <a:ea typeface="Calibri" panose="020F0502020204030204" pitchFamily="34" charset="0"/>
              </a:rPr>
              <a:t> </a:t>
            </a:r>
            <a:r>
              <a:rPr lang="en-US" sz="2400" b="1" dirty="0">
                <a:solidFill>
                  <a:srgbClr val="6C263C"/>
                </a:solidFill>
                <a:latin typeface="Berlin Sans FB Demi" panose="020E0802020502020306" pitchFamily="34" charset="0"/>
                <a:ea typeface="Calibri" panose="020F0502020204030204" pitchFamily="34" charset="0"/>
                <a:cs typeface="+mj-cs"/>
              </a:rPr>
              <a:t>Shanon</a:t>
            </a:r>
            <a:r>
              <a:rPr lang="en-US" sz="2400" dirty="0">
                <a:solidFill>
                  <a:srgbClr val="6C263C"/>
                </a:solidFill>
                <a:latin typeface="Calibri" panose="020F0502020204030204" pitchFamily="34" charset="0"/>
                <a:ea typeface="Calibri" panose="020F0502020204030204" pitchFamily="34" charset="0"/>
              </a:rPr>
              <a:t> </a:t>
            </a:r>
            <a:r>
              <a:rPr lang="ar-SA" sz="2400" dirty="0">
                <a:solidFill>
                  <a:srgbClr val="6C263C"/>
                </a:solidFill>
                <a:latin typeface="Calibri" panose="020F0502020204030204" pitchFamily="34" charset="0"/>
                <a:ea typeface="Calibri" panose="020F0502020204030204" pitchFamily="34" charset="0"/>
              </a:rPr>
              <a:t>وويفر</a:t>
            </a:r>
            <a:r>
              <a:rPr lang="en-US" sz="2400" dirty="0">
                <a:solidFill>
                  <a:srgbClr val="6C263C"/>
                </a:solidFill>
                <a:latin typeface="Calibri" panose="020F0502020204030204" pitchFamily="34" charset="0"/>
                <a:ea typeface="Calibri" panose="020F0502020204030204" pitchFamily="34" charset="0"/>
              </a:rPr>
              <a:t> </a:t>
            </a:r>
            <a:r>
              <a:rPr lang="en-US" sz="2400" b="1" dirty="0">
                <a:solidFill>
                  <a:srgbClr val="6C263C"/>
                </a:solidFill>
                <a:latin typeface="Berlin Sans FB Demi" panose="020E0802020502020306" pitchFamily="34" charset="0"/>
                <a:ea typeface="Calibri" panose="020F0502020204030204" pitchFamily="34" charset="0"/>
                <a:cs typeface="+mj-cs"/>
              </a:rPr>
              <a:t>Weaver</a:t>
            </a:r>
            <a:r>
              <a:rPr lang="en-US" sz="2400" dirty="0">
                <a:solidFill>
                  <a:srgbClr val="6C263C"/>
                </a:solidFill>
                <a:latin typeface="Calibri" panose="020F0502020204030204" pitchFamily="34" charset="0"/>
                <a:ea typeface="Calibri" panose="020F0502020204030204" pitchFamily="34" charset="0"/>
              </a:rPr>
              <a:t> </a:t>
            </a:r>
            <a:r>
              <a:rPr lang="ar-SA" sz="2400" dirty="0" smtClean="0">
                <a:solidFill>
                  <a:srgbClr val="6C263C"/>
                </a:solidFill>
                <a:latin typeface="Calibri" panose="020F0502020204030204" pitchFamily="34" charset="0"/>
                <a:ea typeface="Calibri" panose="020F0502020204030204" pitchFamily="34" charset="0"/>
              </a:rPr>
              <a:t>في كتابهما</a:t>
            </a:r>
            <a:r>
              <a:rPr lang="en-US" sz="2400" dirty="0" smtClean="0">
                <a:solidFill>
                  <a:srgbClr val="6C263C"/>
                </a:solidFill>
                <a:latin typeface="Calibri" panose="020F0502020204030204" pitchFamily="34" charset="0"/>
                <a:ea typeface="Calibri" panose="020F0502020204030204" pitchFamily="34" charset="0"/>
              </a:rPr>
              <a:t>:</a:t>
            </a:r>
          </a:p>
          <a:p>
            <a:pPr indent="457200" algn="ctr" rtl="1">
              <a:lnSpc>
                <a:spcPct val="107000"/>
              </a:lnSpc>
              <a:spcAft>
                <a:spcPts val="800"/>
              </a:spcAft>
            </a:pPr>
            <a:r>
              <a:rPr lang="en-US" sz="2400" b="1" dirty="0" smtClean="0">
                <a:solidFill>
                  <a:srgbClr val="6C263C"/>
                </a:solidFill>
                <a:latin typeface="Berlin Sans FB Demi" panose="020E0802020502020306" pitchFamily="34" charset="0"/>
                <a:ea typeface="Calibri" panose="020F0502020204030204" pitchFamily="34" charset="0"/>
                <a:cs typeface="+mj-cs"/>
              </a:rPr>
              <a:t>The Mathematical </a:t>
            </a:r>
            <a:r>
              <a:rPr lang="en-US" sz="2400" b="1" dirty="0">
                <a:solidFill>
                  <a:srgbClr val="6C263C"/>
                </a:solidFill>
                <a:latin typeface="Berlin Sans FB Demi" panose="020E0802020502020306" pitchFamily="34" charset="0"/>
                <a:ea typeface="Calibri" panose="020F0502020204030204" pitchFamily="34" charset="0"/>
                <a:cs typeface="+mj-cs"/>
              </a:rPr>
              <a:t>Theory of </a:t>
            </a:r>
            <a:r>
              <a:rPr lang="en-US" sz="2400" b="1" dirty="0" smtClean="0">
                <a:solidFill>
                  <a:srgbClr val="6C263C"/>
                </a:solidFill>
                <a:latin typeface="Berlin Sans FB Demi" panose="020E0802020502020306" pitchFamily="34" charset="0"/>
                <a:ea typeface="Calibri" panose="020F0502020204030204" pitchFamily="34" charset="0"/>
                <a:cs typeface="+mj-cs"/>
              </a:rPr>
              <a:t>Communication</a:t>
            </a:r>
            <a:r>
              <a:rPr lang="en-US" sz="2400" b="1" dirty="0" smtClean="0">
                <a:latin typeface="Berlin Sans FB Demi" panose="020E0802020502020306" pitchFamily="34" charset="0"/>
                <a:ea typeface="Calibri" panose="020F0502020204030204" pitchFamily="34" charset="0"/>
                <a:cs typeface="+mj-cs"/>
              </a:rPr>
              <a:t> </a:t>
            </a:r>
            <a:r>
              <a:rPr lang="ar-SA" sz="2400" dirty="0" smtClean="0">
                <a:latin typeface="Calibri" panose="020F0502020204030204" pitchFamily="34" charset="0"/>
                <a:ea typeface="Calibri" panose="020F0502020204030204" pitchFamily="34" charset="0"/>
              </a:rPr>
              <a:t>أ</a:t>
            </a:r>
            <a:endParaRPr lang="ar-EG" sz="2400" dirty="0" smtClean="0">
              <a:latin typeface="Calibri" panose="020F0502020204030204" pitchFamily="34" charset="0"/>
              <a:ea typeface="Calibri" panose="020F0502020204030204" pitchFamily="34" charset="0"/>
            </a:endParaRPr>
          </a:p>
          <a:p>
            <a:pPr algn="r" rtl="1">
              <a:lnSpc>
                <a:spcPct val="107000"/>
              </a:lnSpc>
              <a:spcAft>
                <a:spcPts val="800"/>
              </a:spcAft>
            </a:pPr>
            <a:r>
              <a:rPr lang="ar-SA" sz="2400" dirty="0" smtClean="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النظريات</a:t>
            </a:r>
            <a:r>
              <a:rPr lang="ar-SA" sz="2400" dirty="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الرياضية للاتصال</a:t>
            </a:r>
            <a:r>
              <a:rPr lang="ar-SA" sz="2400" dirty="0">
                <a:ea typeface="Calibri" panose="020F0502020204030204" pitchFamily="34" charset="0"/>
                <a:cs typeface="Calibri" panose="020F0502020204030204" pitchFamily="34" charset="0"/>
              </a:rPr>
              <a:t> </a:t>
            </a:r>
            <a:r>
              <a:rPr lang="ar-SA" sz="2400" b="1" dirty="0" smtClean="0">
                <a:solidFill>
                  <a:srgbClr val="6C263C"/>
                </a:solidFill>
                <a:latin typeface="Calibri" panose="020F0502020204030204" pitchFamily="34" charset="0"/>
                <a:ea typeface="Calibri" panose="020F0502020204030204" pitchFamily="34" charset="0"/>
              </a:rPr>
              <a:t>ويقوم </a:t>
            </a:r>
            <a:r>
              <a:rPr lang="ar-SA" sz="2400" b="1" dirty="0">
                <a:solidFill>
                  <a:srgbClr val="6C263C"/>
                </a:solidFill>
                <a:latin typeface="Calibri" panose="020F0502020204030204" pitchFamily="34" charset="0"/>
                <a:ea typeface="Calibri" panose="020F0502020204030204" pitchFamily="34" charset="0"/>
              </a:rPr>
              <a:t>هذا النموذج على المعطيات الآتية</a:t>
            </a:r>
            <a:r>
              <a:rPr lang="en-US" sz="2400" b="1" dirty="0" smtClean="0">
                <a:solidFill>
                  <a:srgbClr val="6C263C"/>
                </a:solidFill>
                <a:latin typeface="Calibri" panose="020F0502020204030204" pitchFamily="34" charset="0"/>
                <a:ea typeface="Calibri" panose="020F0502020204030204" pitchFamily="34" charset="0"/>
                <a:cs typeface="Arial" panose="020B0604020202020204" pitchFamily="34" charset="0"/>
              </a:rPr>
              <a:t>:</a:t>
            </a:r>
            <a:endParaRPr lang="en-US" dirty="0" smtClean="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EG" sz="2400" dirty="0" smtClean="0">
                <a:solidFill>
                  <a:srgbClr val="6C263C"/>
                </a:solidFill>
                <a:latin typeface="Calibri" panose="020F0502020204030204" pitchFamily="34" charset="0"/>
                <a:ea typeface="Calibri" panose="020F0502020204030204" pitchFamily="34" charset="0"/>
              </a:rPr>
              <a:t>- </a:t>
            </a:r>
            <a:r>
              <a:rPr lang="ar-SA" sz="2400" dirty="0" smtClean="0">
                <a:solidFill>
                  <a:srgbClr val="6C263C"/>
                </a:solidFill>
                <a:latin typeface="Calibri" panose="020F0502020204030204" pitchFamily="34" charset="0"/>
                <a:ea typeface="Calibri" panose="020F0502020204030204" pitchFamily="34" charset="0"/>
              </a:rPr>
              <a:t>يعتمد </a:t>
            </a:r>
            <a:r>
              <a:rPr lang="ar-EG" sz="2400" dirty="0">
                <a:solidFill>
                  <a:srgbClr val="6C263C"/>
                </a:solidFill>
                <a:latin typeface="Calibri" panose="020F0502020204030204" pitchFamily="34" charset="0"/>
                <a:ea typeface="Calibri" panose="020F0502020204030204" pitchFamily="34" charset="0"/>
              </a:rPr>
              <a:t>النموذج </a:t>
            </a:r>
            <a:r>
              <a:rPr lang="ar-SA" sz="2400" dirty="0">
                <a:solidFill>
                  <a:srgbClr val="6C263C"/>
                </a:solidFill>
                <a:latin typeface="Calibri" panose="020F0502020204030204" pitchFamily="34" charset="0"/>
                <a:ea typeface="Calibri" panose="020F0502020204030204" pitchFamily="34" charset="0"/>
              </a:rPr>
              <a:t>على العناصر اللفظية الخمسة الآتية</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6C263C"/>
                </a:solidFill>
                <a:latin typeface="Calibri" panose="020F0502020204030204" pitchFamily="34" charset="0"/>
                <a:ea typeface="Calibri" panose="020F0502020204030204" pitchFamily="34" charset="0"/>
              </a:rPr>
              <a:t>مصدر يختار رسالة</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 - </a:t>
            </a:r>
            <a:r>
              <a:rPr lang="ar-SA" sz="2400" dirty="0">
                <a:solidFill>
                  <a:srgbClr val="6C263C"/>
                </a:solidFill>
                <a:latin typeface="Calibri" panose="020F0502020204030204" pitchFamily="34" charset="0"/>
                <a:ea typeface="Calibri" panose="020F0502020204030204" pitchFamily="34" charset="0"/>
              </a:rPr>
              <a:t>يتم وضع الرسالة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كود</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 - </a:t>
            </a:r>
            <a:r>
              <a:rPr lang="ar-SA" sz="2400" dirty="0">
                <a:solidFill>
                  <a:srgbClr val="6C263C"/>
                </a:solidFill>
                <a:latin typeface="Calibri" panose="020F0502020204030204" pitchFamily="34" charset="0"/>
                <a:ea typeface="Calibri" panose="020F0502020204030204" pitchFamily="34" charset="0"/>
              </a:rPr>
              <a:t>بواسطة جهاز إرسال يحولها إلى الإشارات</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 - </a:t>
            </a:r>
            <a:r>
              <a:rPr lang="ar-SA" sz="2400" dirty="0">
                <a:solidFill>
                  <a:srgbClr val="6C263C"/>
                </a:solidFill>
                <a:latin typeface="Calibri" panose="020F0502020204030204" pitchFamily="34" charset="0"/>
                <a:ea typeface="Calibri" panose="020F0502020204030204" pitchFamily="34" charset="0"/>
              </a:rPr>
              <a:t>يقوم جهاز الاستقبال بفك الكود</a:t>
            </a:r>
            <a:r>
              <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rPr>
              <a:t> - </a:t>
            </a:r>
            <a:r>
              <a:rPr lang="ar-SA" sz="2400" dirty="0">
                <a:solidFill>
                  <a:srgbClr val="6C263C"/>
                </a:solidFill>
                <a:latin typeface="Calibri" panose="020F0502020204030204" pitchFamily="34" charset="0"/>
                <a:ea typeface="Calibri" panose="020F0502020204030204" pitchFamily="34" charset="0"/>
              </a:rPr>
              <a:t>يحولها إلى رسالة ذات هدف</a:t>
            </a:r>
            <a:r>
              <a:rPr lang="en-US" sz="2400" dirty="0" smtClean="0">
                <a:solidFill>
                  <a:srgbClr val="6C263C"/>
                </a:solidFill>
                <a:latin typeface="Calibri" panose="020F0502020204030204" pitchFamily="34" charset="0"/>
                <a:ea typeface="Calibri" panose="020F0502020204030204" pitchFamily="34" charset="0"/>
                <a:cs typeface="Arial" panose="020B0604020202020204" pitchFamily="34" charset="0"/>
              </a:rPr>
              <a:t>.</a:t>
            </a:r>
            <a:endParaRPr lang="en-US" dirty="0" smtClean="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EG" sz="2400" dirty="0" smtClean="0">
                <a:solidFill>
                  <a:srgbClr val="6C263C"/>
                </a:solidFill>
                <a:latin typeface="Calibri" panose="020F0502020204030204" pitchFamily="34" charset="0"/>
                <a:ea typeface="Calibri" panose="020F0502020204030204" pitchFamily="34" charset="0"/>
                <a:cs typeface="Arial" panose="020B0604020202020204" pitchFamily="34" charset="0"/>
              </a:rPr>
              <a:t>- كما </a:t>
            </a:r>
            <a:r>
              <a:rPr lang="ar-SA" sz="2400" dirty="0" smtClean="0">
                <a:solidFill>
                  <a:srgbClr val="6C263C"/>
                </a:solidFill>
                <a:latin typeface="Calibri" panose="020F0502020204030204" pitchFamily="34" charset="0"/>
                <a:ea typeface="Calibri" panose="020F0502020204030204" pitchFamily="34" charset="0"/>
              </a:rPr>
              <a:t>ركز </a:t>
            </a:r>
            <a:r>
              <a:rPr lang="ar-SA" sz="2400" dirty="0">
                <a:solidFill>
                  <a:srgbClr val="6C263C"/>
                </a:solidFill>
                <a:latin typeface="Calibri" panose="020F0502020204030204" pitchFamily="34" charset="0"/>
                <a:ea typeface="Calibri" panose="020F0502020204030204" pitchFamily="34" charset="0"/>
              </a:rPr>
              <a:t>على مفهوم </a:t>
            </a:r>
            <a:r>
              <a:rPr lang="ar-SA" sz="2400" b="1" dirty="0">
                <a:solidFill>
                  <a:srgbClr val="6C263C"/>
                </a:solidFill>
                <a:latin typeface="Calibri" panose="020F0502020204030204" pitchFamily="34" charset="0"/>
                <a:ea typeface="Calibri" panose="020F0502020204030204" pitchFamily="34" charset="0"/>
              </a:rPr>
              <a:t>التشويش </a:t>
            </a:r>
            <a:r>
              <a:rPr lang="en-US" sz="2400" b="1" dirty="0" smtClean="0">
                <a:solidFill>
                  <a:srgbClr val="6C263C"/>
                </a:solidFill>
                <a:latin typeface="Calibri" panose="020F0502020204030204" pitchFamily="34" charset="0"/>
                <a:ea typeface="Calibri" panose="020F0502020204030204" pitchFamily="34" charset="0"/>
              </a:rPr>
              <a:t> </a:t>
            </a:r>
            <a:r>
              <a:rPr lang="en-US" sz="2400" b="1" dirty="0" smtClean="0">
                <a:solidFill>
                  <a:srgbClr val="6C263C"/>
                </a:solidFill>
                <a:latin typeface="Berlin Sans FB Demi" panose="020E0802020502020306" pitchFamily="34" charset="0"/>
                <a:ea typeface="Calibri" panose="020F0502020204030204" pitchFamily="34" charset="0"/>
                <a:cs typeface="+mj-cs"/>
              </a:rPr>
              <a:t>Noise</a:t>
            </a:r>
            <a:r>
              <a:rPr lang="en-US" sz="2400" b="1" dirty="0" smtClean="0">
                <a:solidFill>
                  <a:srgbClr val="6C263C"/>
                </a:solidFill>
                <a:latin typeface="Calibri" panose="020F0502020204030204" pitchFamily="34" charset="0"/>
                <a:ea typeface="Calibri" panose="020F0502020204030204" pitchFamily="34" charset="0"/>
                <a:cs typeface="+mj-cs"/>
              </a:rPr>
              <a:t> </a:t>
            </a:r>
            <a:r>
              <a:rPr lang="ar-SA" sz="2400" dirty="0" smtClean="0">
                <a:solidFill>
                  <a:srgbClr val="6C263C"/>
                </a:solidFill>
                <a:latin typeface="Calibri" panose="020F0502020204030204" pitchFamily="34" charset="0"/>
                <a:ea typeface="Calibri" panose="020F0502020204030204" pitchFamily="34" charset="0"/>
              </a:rPr>
              <a:t>الذى </a:t>
            </a:r>
            <a:r>
              <a:rPr lang="ar-SA" sz="2400" dirty="0">
                <a:solidFill>
                  <a:srgbClr val="6C263C"/>
                </a:solidFill>
                <a:latin typeface="Calibri" panose="020F0502020204030204" pitchFamily="34" charset="0"/>
                <a:ea typeface="Calibri" panose="020F0502020204030204" pitchFamily="34" charset="0"/>
              </a:rPr>
              <a:t>يعنى ببساطة </a:t>
            </a:r>
            <a:r>
              <a:rPr lang="ar-SA" sz="2400" dirty="0" smtClean="0">
                <a:solidFill>
                  <a:srgbClr val="6C263C"/>
                </a:solidFill>
                <a:latin typeface="Calibri" panose="020F0502020204030204" pitchFamily="34" charset="0"/>
                <a:ea typeface="Calibri" panose="020F0502020204030204" pitchFamily="34" charset="0"/>
              </a:rPr>
              <a:t>أي شيء </a:t>
            </a:r>
            <a:r>
              <a:rPr lang="ar-SA" sz="2400" dirty="0">
                <a:solidFill>
                  <a:srgbClr val="6C263C"/>
                </a:solidFill>
                <a:latin typeface="Calibri" panose="020F0502020204030204" pitchFamily="34" charset="0"/>
                <a:ea typeface="Calibri" panose="020F0502020204030204" pitchFamily="34" charset="0"/>
              </a:rPr>
              <a:t>يحدث </a:t>
            </a:r>
            <a:r>
              <a:rPr lang="ar-SA" sz="2400" dirty="0" smtClean="0">
                <a:solidFill>
                  <a:srgbClr val="6C263C"/>
                </a:solidFill>
                <a:latin typeface="Calibri" panose="020F0502020204030204" pitchFamily="34" charset="0"/>
                <a:ea typeface="Calibri" panose="020F0502020204030204" pitchFamily="34" charset="0"/>
              </a:rPr>
              <a:t>في </a:t>
            </a:r>
            <a:r>
              <a:rPr lang="ar-SA" sz="2400" dirty="0">
                <a:solidFill>
                  <a:srgbClr val="6C263C"/>
                </a:solidFill>
                <a:latin typeface="Calibri" panose="020F0502020204030204" pitchFamily="34" charset="0"/>
                <a:ea typeface="Calibri" panose="020F0502020204030204" pitchFamily="34" charset="0"/>
              </a:rPr>
              <a:t>الرسالة مخالف لما وضعه فيها المصدر، </a:t>
            </a:r>
            <a:r>
              <a:rPr lang="ar-SA" sz="2400" dirty="0" smtClean="0">
                <a:solidFill>
                  <a:srgbClr val="6C263C"/>
                </a:solidFill>
                <a:latin typeface="Calibri" panose="020F0502020204030204" pitchFamily="34" charset="0"/>
                <a:ea typeface="Calibri" panose="020F0502020204030204" pitchFamily="34" charset="0"/>
              </a:rPr>
              <a:t>أي </a:t>
            </a:r>
            <a:r>
              <a:rPr lang="ar-SA" sz="2400" dirty="0">
                <a:solidFill>
                  <a:srgbClr val="6C263C"/>
                </a:solidFill>
                <a:latin typeface="Calibri" panose="020F0502020204030204" pitchFamily="34" charset="0"/>
                <a:ea typeface="Calibri" panose="020F0502020204030204" pitchFamily="34" charset="0"/>
              </a:rPr>
              <a:t>الاختلافات </a:t>
            </a:r>
            <a:r>
              <a:rPr lang="ar-SA" sz="2400" dirty="0" smtClean="0">
                <a:solidFill>
                  <a:srgbClr val="6C263C"/>
                </a:solidFill>
                <a:latin typeface="Calibri" panose="020F0502020204030204" pitchFamily="34" charset="0"/>
                <a:ea typeface="Calibri" panose="020F0502020204030204" pitchFamily="34" charset="0"/>
              </a:rPr>
              <a:t>التي </a:t>
            </a:r>
            <a:r>
              <a:rPr lang="ar-SA" sz="2400" dirty="0">
                <a:solidFill>
                  <a:srgbClr val="6C263C"/>
                </a:solidFill>
                <a:latin typeface="Calibri" panose="020F0502020204030204" pitchFamily="34" charset="0"/>
                <a:ea typeface="Calibri" panose="020F0502020204030204" pitchFamily="34" charset="0"/>
              </a:rPr>
              <a:t>تحدث بين الإشارات المرسلة من المرسل والإشارة المستقبلة من </a:t>
            </a:r>
            <a:r>
              <a:rPr lang="ar-SA" sz="2400" dirty="0" smtClean="0">
                <a:solidFill>
                  <a:srgbClr val="6C263C"/>
                </a:solidFill>
                <a:latin typeface="Calibri" panose="020F0502020204030204" pitchFamily="34" charset="0"/>
                <a:ea typeface="Calibri" panose="020F0502020204030204" pitchFamily="34" charset="0"/>
              </a:rPr>
              <a:t>المتلقي</a:t>
            </a:r>
            <a:endParaRPr lang="en-US" sz="2400" dirty="0" smtClean="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80308" y="42324"/>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2" y="343543"/>
            <a:ext cx="1034822"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159519"/>
            <a:ext cx="2167470" cy="476056"/>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793382" y="42324"/>
            <a:ext cx="2139173" cy="646324"/>
          </a:xfrm>
          <a:prstGeom prst="rect">
            <a:avLst/>
          </a:prstGeom>
        </p:spPr>
      </p:pic>
      <p:sp>
        <p:nvSpPr>
          <p:cNvPr id="3" name="Rounded Rectangle 2"/>
          <p:cNvSpPr/>
          <p:nvPr/>
        </p:nvSpPr>
        <p:spPr>
          <a:xfrm>
            <a:off x="4460188" y="847521"/>
            <a:ext cx="3975889" cy="646324"/>
          </a:xfrm>
          <a:prstGeom prst="roundRect">
            <a:avLst/>
          </a:prstGeom>
          <a:solidFill>
            <a:srgbClr val="6C263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smtClean="0"/>
              <a:t>أهم النماذج الاتصالية </a:t>
            </a:r>
            <a:endParaRPr lang="ar-EG" sz="2800" b="1" dirty="0"/>
          </a:p>
        </p:txBody>
      </p:sp>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521974"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2160" y="-4354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42523" y="-153637"/>
            <a:ext cx="2649477" cy="1103924"/>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smtClean="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smtClean="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ectangle 3"/>
          <p:cNvSpPr/>
          <p:nvPr/>
        </p:nvSpPr>
        <p:spPr>
          <a:xfrm>
            <a:off x="1519084" y="884903"/>
            <a:ext cx="10530348" cy="5545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Rectangle 5"/>
          <p:cNvSpPr/>
          <p:nvPr/>
        </p:nvSpPr>
        <p:spPr>
          <a:xfrm>
            <a:off x="2035277" y="1043199"/>
            <a:ext cx="10014155" cy="4446730"/>
          </a:xfrm>
          <a:prstGeom prst="rect">
            <a:avLst/>
          </a:prstGeom>
        </p:spPr>
        <p:txBody>
          <a:bodyPr wrap="square">
            <a:spAutoFit/>
          </a:bodyPr>
          <a:lstStyle/>
          <a:p>
            <a:pPr algn="justLow" rtl="1">
              <a:lnSpc>
                <a:spcPct val="107000"/>
              </a:lnSpc>
              <a:spcAft>
                <a:spcPts val="800"/>
              </a:spcAft>
            </a:pPr>
            <a:r>
              <a:rPr lang="ar-SA" sz="2800" dirty="0">
                <a:solidFill>
                  <a:srgbClr val="852F4A"/>
                </a:solidFill>
                <a:latin typeface="Calibri" panose="020F0502020204030204" pitchFamily="34" charset="0"/>
                <a:ea typeface="Calibri" panose="020F0502020204030204" pitchFamily="34" charset="0"/>
              </a:rPr>
              <a:t>والتشويش كما قدمه شانون قد يكون تشويشاً ميكانيكياً مادياً </a:t>
            </a:r>
            <a:r>
              <a:rPr lang="ar-SA" sz="2800" dirty="0" smtClean="0">
                <a:solidFill>
                  <a:srgbClr val="852F4A"/>
                </a:solidFill>
                <a:latin typeface="Calibri" panose="020F0502020204030204" pitchFamily="34" charset="0"/>
                <a:ea typeface="Calibri" panose="020F0502020204030204" pitchFamily="34" charset="0"/>
              </a:rPr>
              <a:t>في </a:t>
            </a:r>
            <a:r>
              <a:rPr lang="ar-SA" sz="2800" dirty="0">
                <a:solidFill>
                  <a:srgbClr val="852F4A"/>
                </a:solidFill>
                <a:latin typeface="Calibri" panose="020F0502020204030204" pitchFamily="34" charset="0"/>
                <a:ea typeface="Calibri" panose="020F0502020204030204" pitchFamily="34" charset="0"/>
              </a:rPr>
              <a:t>الرسالة مثل</a:t>
            </a:r>
            <a:r>
              <a:rPr lang="en-US" sz="2800" dirty="0">
                <a:solidFill>
                  <a:srgbClr val="852F4A"/>
                </a:solidFill>
                <a:latin typeface="Calibri" panose="020F0502020204030204" pitchFamily="34" charset="0"/>
                <a:ea typeface="Calibri" panose="020F0502020204030204" pitchFamily="34" charset="0"/>
                <a:cs typeface="Arial" panose="020B0604020202020204" pitchFamily="34" charset="0"/>
              </a:rPr>
              <a:t>:</a:t>
            </a:r>
            <a:r>
              <a:rPr lang="en-US" sz="2800" dirty="0">
                <a:solidFill>
                  <a:srgbClr val="852F4A"/>
                </a:solidFill>
                <a:latin typeface="Arial" panose="020B0604020202020204" pitchFamily="34" charset="0"/>
                <a:ea typeface="Calibri" panose="020F0502020204030204" pitchFamily="34" charset="0"/>
                <a:cs typeface="Arial" panose="020B0604020202020204" pitchFamily="34" charset="0"/>
              </a:rPr>
              <a:t> </a:t>
            </a:r>
            <a:r>
              <a:rPr lang="ar-SA" sz="2800" dirty="0">
                <a:solidFill>
                  <a:srgbClr val="852F4A"/>
                </a:solidFill>
                <a:latin typeface="Arial" panose="020B0604020202020204" pitchFamily="34" charset="0"/>
                <a:ea typeface="Calibri" panose="020F0502020204030204" pitchFamily="34" charset="0"/>
              </a:rPr>
              <a:t>ضعف</a:t>
            </a:r>
            <a:r>
              <a:rPr lang="ar-SA" sz="2800" dirty="0">
                <a:solidFill>
                  <a:srgbClr val="852F4A"/>
                </a:solidFill>
                <a:latin typeface="Calibri" panose="020F0502020204030204" pitchFamily="34" charset="0"/>
                <a:ea typeface="Calibri" panose="020F0502020204030204" pitchFamily="34" charset="0"/>
              </a:rPr>
              <a:t> الإرسال </a:t>
            </a:r>
            <a:r>
              <a:rPr lang="ar-SA" sz="2800" dirty="0" smtClean="0">
                <a:solidFill>
                  <a:srgbClr val="852F4A"/>
                </a:solidFill>
                <a:latin typeface="Calibri" panose="020F0502020204030204" pitchFamily="34" charset="0"/>
                <a:ea typeface="Calibri" panose="020F0502020204030204" pitchFamily="34" charset="0"/>
              </a:rPr>
              <a:t>الإذاعي </a:t>
            </a:r>
            <a:r>
              <a:rPr lang="ar-SA" sz="2800" dirty="0">
                <a:solidFill>
                  <a:srgbClr val="852F4A"/>
                </a:solidFill>
                <a:latin typeface="Calibri" panose="020F0502020204030204" pitchFamily="34" charset="0"/>
                <a:ea typeface="Calibri" panose="020F0502020204030204" pitchFamily="34" charset="0"/>
              </a:rPr>
              <a:t>أو ضوضاء الأولاد عند سماع نشرة الأخبار أو تآكل حروف الكلمات </a:t>
            </a:r>
            <a:r>
              <a:rPr lang="ar-SA" sz="2800" dirty="0" smtClean="0">
                <a:solidFill>
                  <a:srgbClr val="852F4A"/>
                </a:solidFill>
                <a:latin typeface="Calibri" panose="020F0502020204030204" pitchFamily="34" charset="0"/>
                <a:ea typeface="Calibri" panose="020F0502020204030204" pitchFamily="34" charset="0"/>
              </a:rPr>
              <a:t>في </a:t>
            </a:r>
            <a:r>
              <a:rPr lang="ar-SA" sz="2800" dirty="0">
                <a:solidFill>
                  <a:srgbClr val="852F4A"/>
                </a:solidFill>
                <a:latin typeface="Calibri" panose="020F0502020204030204" pitchFamily="34" charset="0"/>
                <a:ea typeface="Calibri" panose="020F0502020204030204" pitchFamily="34" charset="0"/>
              </a:rPr>
              <a:t>المقال </a:t>
            </a:r>
            <a:r>
              <a:rPr lang="ar-SA" sz="2800" dirty="0" smtClean="0">
                <a:solidFill>
                  <a:srgbClr val="852F4A"/>
                </a:solidFill>
                <a:latin typeface="Calibri" panose="020F0502020204030204" pitchFamily="34" charset="0"/>
                <a:ea typeface="Calibri" panose="020F0502020204030204" pitchFamily="34" charset="0"/>
              </a:rPr>
              <a:t>الصحفي </a:t>
            </a:r>
            <a:r>
              <a:rPr lang="ar-SA" sz="2800" dirty="0">
                <a:solidFill>
                  <a:srgbClr val="852F4A"/>
                </a:solidFill>
                <a:latin typeface="Calibri" panose="020F0502020204030204" pitchFamily="34" charset="0"/>
                <a:ea typeface="Calibri" panose="020F0502020204030204" pitchFamily="34" charset="0"/>
              </a:rPr>
              <a:t>المنشور، وقد يكون تشويشاً دلالياً </a:t>
            </a:r>
            <a:r>
              <a:rPr lang="ar-SA" sz="2800" dirty="0" smtClean="0">
                <a:solidFill>
                  <a:srgbClr val="852F4A"/>
                </a:solidFill>
                <a:latin typeface="Calibri" panose="020F0502020204030204" pitchFamily="34" charset="0"/>
                <a:ea typeface="Calibri" panose="020F0502020204030204" pitchFamily="34" charset="0"/>
              </a:rPr>
              <a:t>يحدث</a:t>
            </a:r>
            <a:r>
              <a:rPr lang="ar-EG" sz="2800" dirty="0" smtClean="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800" dirty="0" smtClean="0">
                <a:solidFill>
                  <a:srgbClr val="852F4A"/>
                </a:solidFill>
                <a:latin typeface="Calibri" panose="020F0502020204030204" pitchFamily="34" charset="0"/>
                <a:ea typeface="Calibri" panose="020F0502020204030204" pitchFamily="34" charset="0"/>
              </a:rPr>
              <a:t>داخل </a:t>
            </a:r>
            <a:r>
              <a:rPr lang="ar-SA" sz="2800" dirty="0">
                <a:solidFill>
                  <a:srgbClr val="852F4A"/>
                </a:solidFill>
                <a:latin typeface="Calibri" panose="020F0502020204030204" pitchFamily="34" charset="0"/>
                <a:ea typeface="Calibri" panose="020F0502020204030204" pitchFamily="34" charset="0"/>
              </a:rPr>
              <a:t>إدراك الفرد بسبب عدم قدرة الإنسان على التعلم وفهم اللغة</a:t>
            </a:r>
            <a:r>
              <a:rPr lang="en-US" sz="2800" dirty="0">
                <a:solidFill>
                  <a:srgbClr val="852F4A"/>
                </a:solidFill>
                <a:latin typeface="Calibri" panose="020F0502020204030204" pitchFamily="34" charset="0"/>
                <a:ea typeface="Calibri" panose="020F0502020204030204" pitchFamily="34" charset="0"/>
                <a:cs typeface="Arial" panose="020B0604020202020204" pitchFamily="34" charset="0"/>
              </a:rPr>
              <a:t>.</a:t>
            </a:r>
          </a:p>
          <a:p>
            <a:pPr algn="justLow" rtl="1">
              <a:lnSpc>
                <a:spcPct val="107000"/>
              </a:lnSpc>
              <a:spcAft>
                <a:spcPts val="800"/>
              </a:spcAft>
            </a:pPr>
            <a:r>
              <a:rPr lang="en-US" sz="28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800" b="1" dirty="0">
                <a:solidFill>
                  <a:srgbClr val="852F4A"/>
                </a:solidFill>
                <a:latin typeface="Calibri" panose="020F0502020204030204" pitchFamily="34" charset="0"/>
                <a:ea typeface="Calibri" panose="020F0502020204030204" pitchFamily="34" charset="0"/>
              </a:rPr>
              <a:t>الفقد </a:t>
            </a:r>
            <a:r>
              <a:rPr lang="en-US" sz="2800" b="1" dirty="0" smtClean="0">
                <a:solidFill>
                  <a:srgbClr val="852F4A"/>
                </a:solidFill>
                <a:latin typeface="Calibri" panose="020F0502020204030204" pitchFamily="34" charset="0"/>
                <a:ea typeface="Calibri" panose="020F0502020204030204" pitchFamily="34" charset="0"/>
              </a:rPr>
              <a:t> </a:t>
            </a:r>
            <a:r>
              <a:rPr lang="en-US" sz="2800" dirty="0" smtClean="0">
                <a:solidFill>
                  <a:srgbClr val="852F4A"/>
                </a:solidFill>
                <a:latin typeface="Berlin Sans FB Demi" panose="020E0802020502020306" pitchFamily="34" charset="0"/>
                <a:ea typeface="Calibri" panose="020F0502020204030204" pitchFamily="34" charset="0"/>
                <a:cs typeface="Arial" panose="020B0604020202020204" pitchFamily="34" charset="0"/>
              </a:rPr>
              <a:t>Entropy</a:t>
            </a:r>
            <a:r>
              <a:rPr lang="en-US" sz="2800" dirty="0" smtClean="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800" dirty="0">
                <a:solidFill>
                  <a:srgbClr val="852F4A"/>
                </a:solidFill>
                <a:latin typeface="Calibri" panose="020F0502020204030204" pitchFamily="34" charset="0"/>
                <a:ea typeface="Calibri" panose="020F0502020204030204" pitchFamily="34" charset="0"/>
              </a:rPr>
              <a:t>أحد عناصر هذا </a:t>
            </a:r>
            <a:r>
              <a:rPr lang="ar-SA" sz="2800" dirty="0" smtClean="0">
                <a:solidFill>
                  <a:srgbClr val="852F4A"/>
                </a:solidFill>
                <a:latin typeface="Calibri" panose="020F0502020204030204" pitchFamily="34" charset="0"/>
                <a:ea typeface="Calibri" panose="020F0502020204030204" pitchFamily="34" charset="0"/>
              </a:rPr>
              <a:t>النموذج</a:t>
            </a:r>
            <a:r>
              <a:rPr lang="ar-EG" sz="2800" dirty="0" smtClean="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800" dirty="0" smtClean="0">
                <a:solidFill>
                  <a:srgbClr val="852F4A"/>
                </a:solidFill>
                <a:latin typeface="Calibri" panose="020F0502020204030204" pitchFamily="34" charset="0"/>
                <a:ea typeface="Calibri" panose="020F0502020204030204" pitchFamily="34" charset="0"/>
              </a:rPr>
              <a:t>وهو </a:t>
            </a:r>
            <a:r>
              <a:rPr lang="ar-SA" sz="2800" dirty="0">
                <a:solidFill>
                  <a:srgbClr val="852F4A"/>
                </a:solidFill>
                <a:latin typeface="Calibri" panose="020F0502020204030204" pitchFamily="34" charset="0"/>
                <a:ea typeface="Calibri" panose="020F0502020204030204" pitchFamily="34" charset="0"/>
              </a:rPr>
              <a:t>يعنى الغموض أو عدم اليقين الذى يشعر به </a:t>
            </a:r>
            <a:r>
              <a:rPr lang="ar-SA" sz="2800" dirty="0" smtClean="0">
                <a:solidFill>
                  <a:srgbClr val="852F4A"/>
                </a:solidFill>
                <a:latin typeface="Calibri" panose="020F0502020204030204" pitchFamily="34" charset="0"/>
                <a:ea typeface="Calibri" panose="020F0502020204030204" pitchFamily="34" charset="0"/>
              </a:rPr>
              <a:t>المتلقي بسبب </a:t>
            </a:r>
            <a:r>
              <a:rPr lang="ar-SA" sz="2800" dirty="0">
                <a:solidFill>
                  <a:srgbClr val="852F4A"/>
                </a:solidFill>
                <a:latin typeface="Calibri" panose="020F0502020204030204" pitchFamily="34" charset="0"/>
                <a:ea typeface="Calibri" panose="020F0502020204030204" pitchFamily="34" charset="0"/>
              </a:rPr>
              <a:t>غموض </a:t>
            </a:r>
            <a:r>
              <a:rPr lang="ar-SA" sz="2800" dirty="0" smtClean="0">
                <a:solidFill>
                  <a:srgbClr val="852F4A"/>
                </a:solidFill>
                <a:latin typeface="Calibri" panose="020F0502020204030204" pitchFamily="34" charset="0"/>
                <a:ea typeface="Calibri" panose="020F0502020204030204" pitchFamily="34" charset="0"/>
              </a:rPr>
              <a:t>في </a:t>
            </a:r>
            <a:r>
              <a:rPr lang="ar-SA" sz="2800" dirty="0">
                <a:solidFill>
                  <a:srgbClr val="852F4A"/>
                </a:solidFill>
                <a:latin typeface="Calibri" panose="020F0502020204030204" pitchFamily="34" charset="0"/>
                <a:ea typeface="Calibri" panose="020F0502020204030204" pitchFamily="34" charset="0"/>
              </a:rPr>
              <a:t>المعلومات أو وجود نقص بها</a:t>
            </a:r>
            <a:r>
              <a:rPr lang="ar-EG" sz="2800" dirty="0" smtClean="0">
                <a:solidFill>
                  <a:srgbClr val="852F4A"/>
                </a:solidFill>
                <a:latin typeface="Calibri" panose="020F0502020204030204" pitchFamily="34" charset="0"/>
                <a:ea typeface="Calibri" panose="020F0502020204030204" pitchFamily="34" charset="0"/>
              </a:rPr>
              <a:t>. ف</a:t>
            </a:r>
            <a:r>
              <a:rPr lang="ar-SA" sz="2800" dirty="0" smtClean="0">
                <a:solidFill>
                  <a:srgbClr val="852F4A"/>
                </a:solidFill>
                <a:latin typeface="Calibri" panose="020F0502020204030204" pitchFamily="34" charset="0"/>
                <a:ea typeface="Calibri" panose="020F0502020204030204" pitchFamily="34" charset="0"/>
              </a:rPr>
              <a:t>وفرة</a:t>
            </a:r>
            <a:r>
              <a:rPr lang="ar-SA" sz="2800" dirty="0" smtClean="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المعلومات</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هنا</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يرتبط</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بكفاءة</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الوسيلة</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وقدرتها</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على</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نقل</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المعلومات</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دون</a:t>
            </a:r>
            <a:r>
              <a:rPr lang="ar-SA" sz="2800" dirty="0">
                <a:solidFill>
                  <a:srgbClr val="852F4A"/>
                </a:solidFill>
                <a:ea typeface="Calibri" panose="020F0502020204030204" pitchFamily="34" charset="0"/>
                <a:cs typeface="Calibri" panose="020F0502020204030204" pitchFamily="34" charset="0"/>
              </a:rPr>
              <a:t> </a:t>
            </a:r>
            <a:r>
              <a:rPr lang="ar-SA" sz="2800" dirty="0" smtClean="0">
                <a:solidFill>
                  <a:srgbClr val="852F4A"/>
                </a:solidFill>
                <a:latin typeface="Calibri" panose="020F0502020204030204" pitchFamily="34" charset="0"/>
                <a:ea typeface="Calibri" panose="020F0502020204030204" pitchFamily="34" charset="0"/>
              </a:rPr>
              <a:t>فقد</a:t>
            </a:r>
            <a:r>
              <a:rPr lang="ar-EG" sz="2800" dirty="0" smtClean="0">
                <a:solidFill>
                  <a:srgbClr val="852F4A"/>
                </a:solidFill>
                <a:latin typeface="Arial" panose="020B0604020202020204" pitchFamily="34" charset="0"/>
                <a:ea typeface="Calibri" panose="020F0502020204030204" pitchFamily="34" charset="0"/>
              </a:rPr>
              <a:t>، بينما </a:t>
            </a:r>
            <a:r>
              <a:rPr lang="ar-SA" sz="2800" dirty="0" smtClean="0">
                <a:solidFill>
                  <a:srgbClr val="852F4A"/>
                </a:solidFill>
                <a:latin typeface="Arial" panose="020B0604020202020204" pitchFamily="34" charset="0"/>
                <a:ea typeface="Calibri" panose="020F0502020204030204" pitchFamily="34" charset="0"/>
              </a:rPr>
              <a:t>قلة</a:t>
            </a:r>
            <a:r>
              <a:rPr lang="ar-SA" sz="2800" dirty="0" smtClean="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المعلومات</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يؤدى</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إلى</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التشويش،</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خاصة</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وأن</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ما</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يخرج</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من</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الوسيلة</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لن</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يكون أكثر</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مما</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يدخل</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بل</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هو</a:t>
            </a:r>
            <a:r>
              <a:rPr lang="ar-SA" sz="2800" dirty="0">
                <a:solidFill>
                  <a:srgbClr val="852F4A"/>
                </a:solidFill>
                <a:ea typeface="Calibri" panose="020F0502020204030204" pitchFamily="34" charset="0"/>
                <a:cs typeface="Calibri" panose="020F0502020204030204" pitchFamily="34" charset="0"/>
              </a:rPr>
              <a:t> </a:t>
            </a:r>
            <a:r>
              <a:rPr lang="ar-SA" sz="2800" dirty="0">
                <a:solidFill>
                  <a:srgbClr val="852F4A"/>
                </a:solidFill>
                <a:latin typeface="Calibri" panose="020F0502020204030204" pitchFamily="34" charset="0"/>
                <a:ea typeface="Calibri" panose="020F0502020204030204" pitchFamily="34" charset="0"/>
              </a:rPr>
              <a:t>أقل</a:t>
            </a:r>
            <a:r>
              <a:rPr lang="ar-SA" sz="2800" dirty="0">
                <a:solidFill>
                  <a:srgbClr val="852F4A"/>
                </a:solidFill>
                <a:ea typeface="Calibri" panose="020F0502020204030204" pitchFamily="34" charset="0"/>
                <a:cs typeface="Calibri" panose="020F0502020204030204" pitchFamily="34" charset="0"/>
              </a:rPr>
              <a:t> </a:t>
            </a:r>
            <a:r>
              <a:rPr lang="ar-SA" sz="2800" dirty="0" smtClean="0">
                <a:solidFill>
                  <a:srgbClr val="852F4A"/>
                </a:solidFill>
                <a:latin typeface="Calibri" panose="020F0502020204030204" pitchFamily="34" charset="0"/>
                <a:ea typeface="Calibri" panose="020F0502020204030204" pitchFamily="34" charset="0"/>
              </a:rPr>
              <a:t>في</a:t>
            </a:r>
            <a:r>
              <a:rPr lang="ar-SA" sz="2800" dirty="0" smtClean="0">
                <a:solidFill>
                  <a:srgbClr val="852F4A"/>
                </a:solidFill>
                <a:ea typeface="Calibri" panose="020F0502020204030204" pitchFamily="34" charset="0"/>
                <a:cs typeface="Calibri" panose="020F0502020204030204" pitchFamily="34" charset="0"/>
              </a:rPr>
              <a:t> </a:t>
            </a:r>
            <a:r>
              <a:rPr lang="ar-SA" sz="2800" dirty="0" smtClean="0">
                <a:solidFill>
                  <a:srgbClr val="852F4A"/>
                </a:solidFill>
                <a:latin typeface="Calibri" panose="020F0502020204030204" pitchFamily="34" charset="0"/>
                <a:ea typeface="Calibri" panose="020F0502020204030204" pitchFamily="34" charset="0"/>
              </a:rPr>
              <a:t>الغالب</a:t>
            </a:r>
            <a:endParaRPr lang="ar-EG" sz="2800" dirty="0" smtClean="0">
              <a:solidFill>
                <a:srgbClr val="852F4A"/>
              </a:solidFill>
              <a:latin typeface="Calibri" panose="020F0502020204030204" pitchFamily="34" charset="0"/>
              <a:ea typeface="Calibri" panose="020F0502020204030204" pitchFamily="34" charset="0"/>
            </a:endParaRPr>
          </a:p>
          <a:p>
            <a:pPr algn="justLow" rtl="1">
              <a:lnSpc>
                <a:spcPct val="107000"/>
              </a:lnSpc>
              <a:spcAft>
                <a:spcPts val="800"/>
              </a:spcAft>
            </a:pP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87797"/>
            <a:ext cx="10641144" cy="53202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 </a:t>
            </a:r>
            <a:r>
              <a:rPr lang="en-US" sz="2400" dirty="0" smtClean="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400" dirty="0">
                <a:solidFill>
                  <a:srgbClr val="852F4A"/>
                </a:solidFill>
                <a:latin typeface="Calibri" panose="020F0502020204030204" pitchFamily="34" charset="0"/>
                <a:ea typeface="Calibri" panose="020F0502020204030204" pitchFamily="34" charset="0"/>
              </a:rPr>
              <a:t>ركز النموذج</a:t>
            </a:r>
            <a:r>
              <a:rPr lang="en-US" sz="2400" dirty="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بسبب </a:t>
            </a:r>
            <a:r>
              <a:rPr lang="ar-SA" sz="2400" dirty="0">
                <a:solidFill>
                  <a:srgbClr val="852F4A"/>
                </a:solidFill>
                <a:latin typeface="Calibri" panose="020F0502020204030204" pitchFamily="34" charset="0"/>
                <a:ea typeface="Calibri" panose="020F0502020204030204" pitchFamily="34" charset="0"/>
              </a:rPr>
              <a:t>الفقد والتشويش</a:t>
            </a:r>
            <a:r>
              <a:rPr lang="en-US" sz="2400" dirty="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على </a:t>
            </a:r>
            <a:r>
              <a:rPr lang="ar-SA" sz="2400" dirty="0">
                <a:solidFill>
                  <a:srgbClr val="852F4A"/>
                </a:solidFill>
                <a:latin typeface="Calibri" panose="020F0502020204030204" pitchFamily="34" charset="0"/>
                <a:ea typeface="Calibri" panose="020F0502020204030204" pitchFamily="34" charset="0"/>
              </a:rPr>
              <a:t>مفهوم </a:t>
            </a:r>
            <a:r>
              <a:rPr lang="ar-SA" sz="2400" b="1" dirty="0">
                <a:solidFill>
                  <a:srgbClr val="852F4A"/>
                </a:solidFill>
                <a:latin typeface="Calibri" panose="020F0502020204030204" pitchFamily="34" charset="0"/>
                <a:ea typeface="Calibri" panose="020F0502020204030204" pitchFamily="34" charset="0"/>
              </a:rPr>
              <a:t>التطويل </a:t>
            </a:r>
            <a:r>
              <a:rPr lang="ar-SA" sz="2400" dirty="0">
                <a:solidFill>
                  <a:srgbClr val="852F4A"/>
                </a:solidFill>
                <a:latin typeface="Calibri" panose="020F0502020204030204" pitchFamily="34" charset="0"/>
                <a:ea typeface="Calibri" panose="020F0502020204030204" pitchFamily="34" charset="0"/>
              </a:rPr>
              <a:t>أو </a:t>
            </a:r>
            <a:r>
              <a:rPr lang="ar-SA" sz="2400" dirty="0" smtClean="0">
                <a:solidFill>
                  <a:srgbClr val="852F4A"/>
                </a:solidFill>
                <a:latin typeface="Calibri" panose="020F0502020204030204" pitchFamily="34" charset="0"/>
                <a:ea typeface="Calibri" panose="020F0502020204030204" pitchFamily="34" charset="0"/>
              </a:rPr>
              <a:t>الحشو</a:t>
            </a:r>
            <a:r>
              <a:rPr lang="en-US" sz="2400" dirty="0">
                <a:solidFill>
                  <a:srgbClr val="852F4A"/>
                </a:solidFill>
                <a:latin typeface="Calibri" panose="020F0502020204030204" pitchFamily="34" charset="0"/>
                <a:ea typeface="Calibri" panose="020F0502020204030204" pitchFamily="34" charset="0"/>
              </a:rPr>
              <a:t> </a:t>
            </a:r>
            <a:r>
              <a:rPr lang="en-US" sz="2400" dirty="0" smtClean="0">
                <a:solidFill>
                  <a:srgbClr val="852F4A"/>
                </a:solidFill>
                <a:latin typeface="Calibri" panose="020F0502020204030204" pitchFamily="34" charset="0"/>
                <a:ea typeface="Calibri" panose="020F0502020204030204" pitchFamily="34" charset="0"/>
              </a:rPr>
              <a:t>Redundancy </a:t>
            </a:r>
            <a:r>
              <a:rPr lang="en-US"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فالحشو في </a:t>
            </a:r>
            <a:r>
              <a:rPr lang="ar-SA" sz="2400" dirty="0">
                <a:solidFill>
                  <a:srgbClr val="852F4A"/>
                </a:solidFill>
                <a:latin typeface="Calibri" panose="020F0502020204030204" pitchFamily="34" charset="0"/>
                <a:ea typeface="Calibri" panose="020F0502020204030204" pitchFamily="34" charset="0"/>
              </a:rPr>
              <a:t>الكلمات والمترادفات والجمل مسألة موجودة </a:t>
            </a:r>
            <a:r>
              <a:rPr lang="ar-SA" sz="2400" dirty="0" smtClean="0">
                <a:solidFill>
                  <a:srgbClr val="852F4A"/>
                </a:solidFill>
                <a:latin typeface="Calibri" panose="020F0502020204030204" pitchFamily="34" charset="0"/>
                <a:ea typeface="Calibri" panose="020F0502020204030204" pitchFamily="34" charset="0"/>
              </a:rPr>
              <a:t>في </a:t>
            </a:r>
            <a:r>
              <a:rPr lang="ar-SA" sz="2400" dirty="0">
                <a:solidFill>
                  <a:srgbClr val="852F4A"/>
                </a:solidFill>
                <a:latin typeface="Calibri" panose="020F0502020204030204" pitchFamily="34" charset="0"/>
                <a:ea typeface="Calibri" panose="020F0502020204030204" pitchFamily="34" charset="0"/>
              </a:rPr>
              <a:t>كل لغات العالم، وقد ثبت أن استبعاد كثير من الحروف والجمل قد لا يفقد الرسالة </a:t>
            </a:r>
            <a:r>
              <a:rPr lang="ar-SA" sz="2400" dirty="0" smtClean="0">
                <a:solidFill>
                  <a:srgbClr val="852F4A"/>
                </a:solidFill>
                <a:latin typeface="Calibri" panose="020F0502020204030204" pitchFamily="34" charset="0"/>
                <a:ea typeface="Calibri" panose="020F0502020204030204" pitchFamily="34" charset="0"/>
              </a:rPr>
              <a:t>مقصدها</a:t>
            </a:r>
            <a:r>
              <a:rPr lang="ar-EG"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وفى </a:t>
            </a:r>
            <a:r>
              <a:rPr lang="ar-SA" sz="2400" dirty="0">
                <a:solidFill>
                  <a:srgbClr val="852F4A"/>
                </a:solidFill>
                <a:latin typeface="Calibri" panose="020F0502020204030204" pitchFamily="34" charset="0"/>
                <a:ea typeface="Calibri" panose="020F0502020204030204" pitchFamily="34" charset="0"/>
              </a:rPr>
              <a:t>دراسة على اللغات الأوروبية الكبرى ثبت أن نسبة الحشو قد تصل إلى</a:t>
            </a:r>
            <a:r>
              <a:rPr lang="en-US" sz="2400" dirty="0">
                <a:solidFill>
                  <a:srgbClr val="852F4A"/>
                </a:solidFill>
                <a:latin typeface="Calibri" panose="020F0502020204030204" pitchFamily="34" charset="0"/>
                <a:ea typeface="Calibri" panose="020F0502020204030204" pitchFamily="34" charset="0"/>
              </a:rPr>
              <a:t> </a:t>
            </a:r>
            <a:r>
              <a:rPr lang="en-US" sz="2400" dirty="0" smtClean="0">
                <a:solidFill>
                  <a:srgbClr val="852F4A"/>
                </a:solidFill>
                <a:latin typeface="Calibri" panose="020F0502020204030204" pitchFamily="34" charset="0"/>
                <a:ea typeface="Calibri" panose="020F0502020204030204" pitchFamily="34" charset="0"/>
              </a:rPr>
              <a:t> </a:t>
            </a:r>
            <a:r>
              <a:rPr lang="ar-EG" sz="2400" dirty="0" smtClean="0">
                <a:solidFill>
                  <a:srgbClr val="852F4A"/>
                </a:solidFill>
                <a:latin typeface="Calibri" panose="020F0502020204030204" pitchFamily="34" charset="0"/>
                <a:ea typeface="Calibri" panose="020F0502020204030204" pitchFamily="34" charset="0"/>
                <a:cs typeface="+mj-cs"/>
              </a:rPr>
              <a:t>50</a:t>
            </a:r>
            <a:r>
              <a:rPr lang="ar-EG"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من </a:t>
            </a:r>
            <a:r>
              <a:rPr lang="ar-SA" sz="2400" dirty="0">
                <a:solidFill>
                  <a:srgbClr val="852F4A"/>
                </a:solidFill>
                <a:latin typeface="Calibri" panose="020F0502020204030204" pitchFamily="34" charset="0"/>
                <a:ea typeface="Calibri" panose="020F0502020204030204" pitchFamily="34" charset="0"/>
              </a:rPr>
              <a:t>الصياغات الموجودة</a:t>
            </a:r>
            <a:r>
              <a:rPr lang="en-US" sz="2400" dirty="0">
                <a:solidFill>
                  <a:srgbClr val="852F4A"/>
                </a:solidFill>
                <a:latin typeface="Calibri" panose="020F0502020204030204" pitchFamily="34" charset="0"/>
                <a:ea typeface="Calibri" panose="020F0502020204030204" pitchFamily="34" charset="0"/>
              </a:rPr>
              <a:t>.</a:t>
            </a:r>
            <a:endParaRPr lang="en-US" dirty="0">
              <a:solidFill>
                <a:srgbClr val="852F4A"/>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ولكن </a:t>
            </a:r>
            <a:r>
              <a:rPr lang="ar-SA" sz="2400" dirty="0">
                <a:solidFill>
                  <a:srgbClr val="852F4A"/>
                </a:solidFill>
                <a:latin typeface="Calibri" panose="020F0502020204030204" pitchFamily="34" charset="0"/>
                <a:ea typeface="Calibri" panose="020F0502020204030204" pitchFamily="34" charset="0"/>
              </a:rPr>
              <a:t>بسبب الفقد الحادث </a:t>
            </a:r>
            <a:r>
              <a:rPr lang="ar-SA" sz="2400" dirty="0" smtClean="0">
                <a:solidFill>
                  <a:srgbClr val="852F4A"/>
                </a:solidFill>
                <a:latin typeface="Calibri" panose="020F0502020204030204" pitchFamily="34" charset="0"/>
                <a:ea typeface="Calibri" panose="020F0502020204030204" pitchFamily="34" charset="0"/>
              </a:rPr>
              <a:t>في </a:t>
            </a:r>
            <a:r>
              <a:rPr lang="ar-SA" sz="2400" dirty="0">
                <a:solidFill>
                  <a:srgbClr val="852F4A"/>
                </a:solidFill>
                <a:latin typeface="Calibri" panose="020F0502020204030204" pitchFamily="34" charset="0"/>
                <a:ea typeface="Calibri" panose="020F0502020204030204" pitchFamily="34" charset="0"/>
              </a:rPr>
              <a:t>عملية الاتصال فإن الإسهاب والإطالة يمكن أن تكون مفيدة وتقلل من نسبة الغموض وتزيد من ثقة </a:t>
            </a:r>
            <a:r>
              <a:rPr lang="ar-SA" sz="2400" dirty="0" smtClean="0">
                <a:solidFill>
                  <a:srgbClr val="852F4A"/>
                </a:solidFill>
                <a:latin typeface="Calibri" panose="020F0502020204030204" pitchFamily="34" charset="0"/>
                <a:ea typeface="Calibri" panose="020F0502020204030204" pitchFamily="34" charset="0"/>
              </a:rPr>
              <a:t>المتلقي في </a:t>
            </a:r>
            <a:r>
              <a:rPr lang="ar-SA" sz="2400" dirty="0">
                <a:solidFill>
                  <a:srgbClr val="852F4A"/>
                </a:solidFill>
                <a:latin typeface="Calibri" panose="020F0502020204030204" pitchFamily="34" charset="0"/>
                <a:ea typeface="Calibri" panose="020F0502020204030204" pitchFamily="34" charset="0"/>
              </a:rPr>
              <a:t>الرسالة وفى قدرة المصدر على بناء رسالته بمعانيها الهادفة</a:t>
            </a:r>
            <a:r>
              <a:rPr lang="en-US" sz="2400" dirty="0">
                <a:solidFill>
                  <a:srgbClr val="852F4A"/>
                </a:solidFill>
                <a:latin typeface="Calibri" panose="020F0502020204030204" pitchFamily="34" charset="0"/>
                <a:ea typeface="Calibri" panose="020F0502020204030204" pitchFamily="34" charset="0"/>
              </a:rPr>
              <a:t>.</a:t>
            </a:r>
            <a:endParaRPr lang="en-US" dirty="0">
              <a:solidFill>
                <a:srgbClr val="852F4A"/>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هذا </a:t>
            </a:r>
            <a:r>
              <a:rPr lang="ar-SA" sz="2400" dirty="0">
                <a:solidFill>
                  <a:srgbClr val="852F4A"/>
                </a:solidFill>
                <a:latin typeface="Calibri" panose="020F0502020204030204" pitchFamily="34" charset="0"/>
                <a:ea typeface="Calibri" panose="020F0502020204030204" pitchFamily="34" charset="0"/>
              </a:rPr>
              <a:t>النموذج صار أساساً علمياً لعدد من النماذج الهامة، حيث أضاف </a:t>
            </a:r>
            <a:r>
              <a:rPr lang="ar-SA" sz="2400" dirty="0" smtClean="0">
                <a:solidFill>
                  <a:srgbClr val="852F4A"/>
                </a:solidFill>
                <a:latin typeface="Calibri" panose="020F0502020204030204" pitchFamily="34" charset="0"/>
                <a:ea typeface="Calibri" panose="020F0502020204030204" pitchFamily="34" charset="0"/>
              </a:rPr>
              <a:t>نوربرت</a:t>
            </a:r>
            <a:r>
              <a:rPr lang="en-US" sz="2400" dirty="0" smtClean="0">
                <a:solidFill>
                  <a:srgbClr val="852F4A"/>
                </a:solidFill>
                <a:latin typeface="Calibri" panose="020F0502020204030204" pitchFamily="34" charset="0"/>
                <a:ea typeface="Calibri" panose="020F0502020204030204" pitchFamily="34" charset="0"/>
              </a:rPr>
              <a:t> </a:t>
            </a:r>
            <a:r>
              <a:rPr lang="ar-EG" sz="2400" dirty="0" smtClean="0">
                <a:solidFill>
                  <a:srgbClr val="852F4A"/>
                </a:solidFill>
                <a:latin typeface="Calibri" panose="020F0502020204030204" pitchFamily="34" charset="0"/>
                <a:ea typeface="Calibri" panose="020F0502020204030204" pitchFamily="34" charset="0"/>
              </a:rPr>
              <a:t>وديفلر </a:t>
            </a:r>
            <a:r>
              <a:rPr lang="ar-SA" sz="2400" dirty="0" smtClean="0">
                <a:solidFill>
                  <a:srgbClr val="852F4A"/>
                </a:solidFill>
                <a:latin typeface="Calibri" panose="020F0502020204030204" pitchFamily="34" charset="0"/>
                <a:ea typeface="Calibri" panose="020F0502020204030204" pitchFamily="34" charset="0"/>
              </a:rPr>
              <a:t>ما اعتبراه نقصاً في نموذج شانون وويفر وهو التأكيد على عملية التفاعل الدائرية بين العناصر الخمسة وإبراز رجع الصدى في بناءات النموذج</a:t>
            </a:r>
            <a:r>
              <a:rPr lang="en-US" sz="2400" dirty="0" smtClean="0">
                <a:solidFill>
                  <a:srgbClr val="852F4A"/>
                </a:solidFill>
                <a:latin typeface="Calibri" panose="020F0502020204030204" pitchFamily="34" charset="0"/>
                <a:ea typeface="Calibri" panose="020F0502020204030204" pitchFamily="34" charset="0"/>
              </a:rPr>
              <a:t>. </a:t>
            </a:r>
            <a:endParaRPr lang="en-US" dirty="0">
              <a:solidFill>
                <a:srgbClr val="852F4A"/>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6" y="146971"/>
            <a:ext cx="1219640"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3575" y="191346"/>
            <a:ext cx="1034822"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r>
              <a:rPr lang="en-US" sz="2000" b="1" dirty="0" smtClean="0">
                <a:solidFill>
                  <a:prstClr val="white"/>
                </a:solidFill>
                <a:latin typeface="Tajawal Medium" panose="00000600000000000000" pitchFamily="2" charset="-78"/>
              </a:rPr>
              <a:t>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10341" y="6368187"/>
            <a:ext cx="2167470" cy="470749"/>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312351" y="6529703"/>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538230" y="88987"/>
            <a:ext cx="2649477" cy="809825"/>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771335"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0" y="6430297"/>
            <a:ext cx="1879649" cy="42770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38230" y="56618"/>
            <a:ext cx="2649477" cy="651144"/>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pic>
        <p:nvPicPr>
          <p:cNvPr id="8" name="Picture 7" descr="C:\Users\NoteBook\Desktop\6666.png"/>
          <p:cNvPicPr/>
          <p:nvPr/>
        </p:nvPicPr>
        <p:blipFill>
          <a:blip r:embed="rId10">
            <a:duotone>
              <a:prstClr val="black"/>
              <a:schemeClr val="accent3">
                <a:tint val="45000"/>
                <a:satMod val="400000"/>
              </a:schemeClr>
            </a:duotone>
            <a:extLst>
              <a:ext uri="{BEBA8EAE-BF5A-486C-A8C5-ECC9F3942E4B}">
                <a14:imgProps xmlns:a14="http://schemas.microsoft.com/office/drawing/2010/main">
                  <a14:imgLayer r:embed="rId11">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374490" y="1394097"/>
            <a:ext cx="9438968" cy="4714165"/>
          </a:xfrm>
          <a:prstGeom prst="rect">
            <a:avLst/>
          </a:prstGeom>
          <a:noFill/>
          <a:ln>
            <a:noFill/>
          </a:ln>
        </p:spPr>
      </p:pic>
    </p:spTree>
    <p:extLst>
      <p:ext uri="{BB962C8B-B14F-4D97-AF65-F5344CB8AC3E}">
        <p14:creationId xmlns:p14="http://schemas.microsoft.com/office/powerpoint/2010/main" val="36299153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50941"/>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28544" y="760481"/>
            <a:ext cx="10708304" cy="569891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tabLst>
                <a:tab pos="904875" algn="l"/>
              </a:tabLst>
            </a:pPr>
            <a:r>
              <a:rPr lang="ar-EG" sz="2400" b="1" dirty="0" smtClean="0">
                <a:solidFill>
                  <a:srgbClr val="000000"/>
                </a:solidFill>
                <a:latin typeface="Calibri" panose="020F0502020204030204" pitchFamily="34" charset="0"/>
                <a:ea typeface="Calibri" panose="020F0502020204030204" pitchFamily="34" charset="0"/>
              </a:rPr>
              <a:t>يُعد </a:t>
            </a:r>
            <a:r>
              <a:rPr lang="ar-EG" sz="2400" b="1" dirty="0">
                <a:solidFill>
                  <a:srgbClr val="000000"/>
                </a:solidFill>
                <a:latin typeface="Calibri" panose="020F0502020204030204" pitchFamily="34" charset="0"/>
                <a:ea typeface="Calibri" panose="020F0502020204030204" pitchFamily="34" charset="0"/>
              </a:rPr>
              <a:t>ولبور شرام أحد رواد الاتصال الجماهيري، إذ اعتبره البعض الأب المؤسس </a:t>
            </a:r>
            <a:r>
              <a:rPr lang="ar-EG" sz="2400" b="1" dirty="0" smtClean="0">
                <a:solidFill>
                  <a:srgbClr val="000000"/>
                </a:solidFill>
                <a:latin typeface="Calibri" panose="020F0502020204030204" pitchFamily="34" charset="0"/>
                <a:ea typeface="Calibri" panose="020F0502020204030204" pitchFamily="34" charset="0"/>
              </a:rPr>
              <a:t>في </a:t>
            </a:r>
            <a:r>
              <a:rPr lang="ar-EG" sz="2400" b="1" dirty="0">
                <a:solidFill>
                  <a:srgbClr val="000000"/>
                </a:solidFill>
                <a:latin typeface="Calibri" panose="020F0502020204030204" pitchFamily="34" charset="0"/>
                <a:ea typeface="Calibri" panose="020F0502020204030204" pitchFamily="34" charset="0"/>
              </a:rPr>
              <a:t>ميدان دراسة الاتصال الجماهيري، ومن أشهر أعماله دراسة عمليات وتأثير الاتصال الجماهيري.</a:t>
            </a:r>
            <a:endParaRPr lang="en-US" sz="2400" b="1" dirty="0">
              <a:latin typeface="Calibri" panose="020F0502020204030204" pitchFamily="34" charset="0"/>
              <a:ea typeface="Calibri" panose="020F0502020204030204" pitchFamily="34" charset="0"/>
            </a:endParaRPr>
          </a:p>
          <a:p>
            <a:pPr algn="justLow" rtl="1">
              <a:lnSpc>
                <a:spcPct val="150000"/>
              </a:lnSpc>
              <a:spcAft>
                <a:spcPts val="800"/>
              </a:spcAft>
              <a:tabLst>
                <a:tab pos="904875" algn="l"/>
              </a:tabLst>
            </a:pPr>
            <a:r>
              <a:rPr lang="ar-EG" sz="2400" b="1" dirty="0">
                <a:solidFill>
                  <a:srgbClr val="000000"/>
                </a:solidFill>
                <a:latin typeface="Calibri" panose="020F0502020204030204" pitchFamily="34" charset="0"/>
                <a:ea typeface="Calibri" panose="020F0502020204030204" pitchFamily="34" charset="0"/>
              </a:rPr>
              <a:t>كان ولبور شرام قد صمم نموذج للاتصال لكنه لم يأخذ بعين الاعتبار </a:t>
            </a:r>
            <a:r>
              <a:rPr lang="ar-EG" sz="2400" b="1" dirty="0" smtClean="0">
                <a:solidFill>
                  <a:srgbClr val="000000"/>
                </a:solidFill>
                <a:latin typeface="Calibri" panose="020F0502020204030204" pitchFamily="34" charset="0"/>
                <a:ea typeface="Calibri" panose="020F0502020204030204" pitchFamily="34" charset="0"/>
              </a:rPr>
              <a:t>في </a:t>
            </a:r>
            <a:r>
              <a:rPr lang="ar-EG" sz="2400" b="1" dirty="0">
                <a:solidFill>
                  <a:srgbClr val="000000"/>
                </a:solidFill>
                <a:latin typeface="Calibri" panose="020F0502020204030204" pitchFamily="34" charset="0"/>
                <a:ea typeface="Calibri" panose="020F0502020204030204" pitchFamily="34" charset="0"/>
              </a:rPr>
              <a:t>حينه العديد من المتغيرات الاجتماعية والاقتصادية والثقافية والتكنولوجية </a:t>
            </a:r>
            <a:r>
              <a:rPr lang="ar-EG" sz="2400" b="1" dirty="0" smtClean="0">
                <a:solidFill>
                  <a:srgbClr val="000000"/>
                </a:solidFill>
                <a:latin typeface="Calibri" panose="020F0502020204030204" pitchFamily="34" charset="0"/>
                <a:ea typeface="Calibri" panose="020F0502020204030204" pitchFamily="34" charset="0"/>
              </a:rPr>
              <a:t>التي </a:t>
            </a:r>
            <a:r>
              <a:rPr lang="ar-EG" sz="2400" b="1" dirty="0">
                <a:solidFill>
                  <a:srgbClr val="000000"/>
                </a:solidFill>
                <a:latin typeface="Calibri" panose="020F0502020204030204" pitchFamily="34" charset="0"/>
                <a:ea typeface="Calibri" panose="020F0502020204030204" pitchFamily="34" charset="0"/>
              </a:rPr>
              <a:t>تؤثر </a:t>
            </a:r>
            <a:r>
              <a:rPr lang="ar-EG" sz="2400" b="1" dirty="0" smtClean="0">
                <a:solidFill>
                  <a:srgbClr val="000000"/>
                </a:solidFill>
                <a:latin typeface="Calibri" panose="020F0502020204030204" pitchFamily="34" charset="0"/>
                <a:ea typeface="Calibri" panose="020F0502020204030204" pitchFamily="34" charset="0"/>
              </a:rPr>
              <a:t>في </a:t>
            </a:r>
            <a:r>
              <a:rPr lang="ar-EG" sz="2400" b="1" dirty="0">
                <a:solidFill>
                  <a:srgbClr val="000000"/>
                </a:solidFill>
                <a:latin typeface="Calibri" panose="020F0502020204030204" pitchFamily="34" charset="0"/>
                <a:ea typeface="Calibri" panose="020F0502020204030204" pitchFamily="34" charset="0"/>
              </a:rPr>
              <a:t>عملية الاتصال الجماهيري، لذا فقد أعاد شرام تطوير هذا النموذج مرتين وفى المرة الأخيرة أكد شرام من خلال نموذجه المطور على أن العملية الاتصالية تتم </a:t>
            </a:r>
            <a:r>
              <a:rPr lang="ar-EG" sz="2400" b="1" dirty="0" smtClean="0">
                <a:solidFill>
                  <a:srgbClr val="000000"/>
                </a:solidFill>
                <a:latin typeface="Calibri" panose="020F0502020204030204" pitchFamily="34" charset="0"/>
                <a:ea typeface="Calibri" panose="020F0502020204030204" pitchFamily="34" charset="0"/>
              </a:rPr>
              <a:t>في </a:t>
            </a:r>
            <a:r>
              <a:rPr lang="ar-EG" sz="2400" b="1" dirty="0">
                <a:solidFill>
                  <a:srgbClr val="000000"/>
                </a:solidFill>
                <a:latin typeface="Calibri" panose="020F0502020204030204" pitchFamily="34" charset="0"/>
                <a:ea typeface="Calibri" panose="020F0502020204030204" pitchFamily="34" charset="0"/>
              </a:rPr>
              <a:t>اتجاهين بالنسبة للمرسل والمستقبل، وأكد فيه على أهمية الترميز كعملية أساسية فرعية يقوم بها كل فرد </a:t>
            </a:r>
            <a:r>
              <a:rPr lang="ar-EG" sz="2400" b="1" dirty="0" smtClean="0">
                <a:solidFill>
                  <a:srgbClr val="000000"/>
                </a:solidFill>
                <a:latin typeface="Calibri" panose="020F0502020204030204" pitchFamily="34" charset="0"/>
                <a:ea typeface="Calibri" panose="020F0502020204030204" pitchFamily="34" charset="0"/>
              </a:rPr>
              <a:t>في </a:t>
            </a:r>
            <a:r>
              <a:rPr lang="ar-EG" sz="2400" b="1" dirty="0">
                <a:solidFill>
                  <a:srgbClr val="000000"/>
                </a:solidFill>
                <a:latin typeface="Calibri" panose="020F0502020204030204" pitchFamily="34" charset="0"/>
                <a:ea typeface="Calibri" panose="020F0502020204030204" pitchFamily="34" charset="0"/>
              </a:rPr>
              <a:t>عملية الاتصال الجماهيري، مؤكداً أن الاتصال الذاتي الذى يتم بين الفرد وذاته هو الذى يسمح للفرد أن يتخذ قراراته بناء على المعلومات </a:t>
            </a:r>
            <a:r>
              <a:rPr lang="ar-EG" sz="2400" b="1" dirty="0" smtClean="0">
                <a:solidFill>
                  <a:srgbClr val="000000"/>
                </a:solidFill>
                <a:latin typeface="Calibri" panose="020F0502020204030204" pitchFamily="34" charset="0"/>
                <a:ea typeface="Calibri" panose="020F0502020204030204" pitchFamily="34" charset="0"/>
              </a:rPr>
              <a:t>التي </a:t>
            </a:r>
            <a:r>
              <a:rPr lang="ar-EG" sz="2400" b="1" dirty="0">
                <a:solidFill>
                  <a:srgbClr val="000000"/>
                </a:solidFill>
                <a:latin typeface="Calibri" panose="020F0502020204030204" pitchFamily="34" charset="0"/>
                <a:ea typeface="Calibri" panose="020F0502020204030204" pitchFamily="34" charset="0"/>
              </a:rPr>
              <a:t>يستقبلها، وبالتالي يمكنه من تنظيم إدراكه عن الأشخاص والأحداث والمواقف </a:t>
            </a:r>
            <a:r>
              <a:rPr lang="ar-EG" sz="2400" b="1" dirty="0" smtClean="0">
                <a:solidFill>
                  <a:srgbClr val="000000"/>
                </a:solidFill>
                <a:latin typeface="Calibri" panose="020F0502020204030204" pitchFamily="34" charset="0"/>
                <a:ea typeface="Calibri" panose="020F0502020204030204" pitchFamily="34" charset="0"/>
              </a:rPr>
              <a:t>التي </a:t>
            </a:r>
            <a:r>
              <a:rPr lang="ar-EG" sz="2400" b="1" dirty="0">
                <a:solidFill>
                  <a:srgbClr val="000000"/>
                </a:solidFill>
                <a:latin typeface="Calibri" panose="020F0502020204030204" pitchFamily="34" charset="0"/>
                <a:ea typeface="Calibri" panose="020F0502020204030204" pitchFamily="34" charset="0"/>
              </a:rPr>
              <a:t>يتعرض لها سواء كان مرسلاً أو مستقبلا</a:t>
            </a:r>
            <a:r>
              <a:rPr lang="ar-EG" sz="2400" b="1" dirty="0" smtClean="0">
                <a:solidFill>
                  <a:srgbClr val="000000"/>
                </a:solidFill>
                <a:latin typeface="Calibri" panose="020F0502020204030204" pitchFamily="34" charset="0"/>
                <a:ea typeface="Calibri" panose="020F0502020204030204" pitchFamily="34" charset="0"/>
              </a:rPr>
              <a:t>.</a:t>
            </a:r>
          </a:p>
          <a:p>
            <a:pPr algn="justLow" rtl="1">
              <a:lnSpc>
                <a:spcPct val="150000"/>
              </a:lnSpc>
              <a:spcAft>
                <a:spcPts val="800"/>
              </a:spcAft>
              <a:tabLst>
                <a:tab pos="904875" algn="l"/>
              </a:tabLst>
            </a:pPr>
            <a:endParaRPr lang="ar-EG" sz="2400" b="1" dirty="0" smtClean="0">
              <a:solidFill>
                <a:srgbClr val="00000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12995" y="73642"/>
            <a:ext cx="1210498"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5140" y="162392"/>
            <a:ext cx="1048353"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a:t>
            </a:r>
          </a:p>
          <a:p>
            <a:pPr algn="ctr"/>
            <a:r>
              <a:rPr lang="ar-EG" sz="2000" b="1" dirty="0" smtClean="0">
                <a:solidFill>
                  <a:prstClr val="white"/>
                </a:solidFill>
                <a:latin typeface="Tajawal Medium" panose="00000600000000000000" pitchFamily="2" charset="-78"/>
              </a:rPr>
              <a:t>الثانية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0755" y="6282814"/>
            <a:ext cx="2167470" cy="50077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308058" y="650491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542523" y="-69966"/>
            <a:ext cx="2649477" cy="697451"/>
          </a:xfrm>
          <a:prstGeom prst="rect">
            <a:avLst/>
          </a:prstGeom>
        </p:spPr>
      </p:pic>
      <p:sp>
        <p:nvSpPr>
          <p:cNvPr id="3" name="Rectangle 2"/>
          <p:cNvSpPr/>
          <p:nvPr/>
        </p:nvSpPr>
        <p:spPr>
          <a:xfrm>
            <a:off x="4026799" y="0"/>
            <a:ext cx="4601496" cy="767719"/>
          </a:xfrm>
          <a:prstGeom prst="rect">
            <a:avLst/>
          </a:prstGeom>
          <a:noFill/>
          <a:ln>
            <a:solidFill>
              <a:srgbClr val="6C263C"/>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chemeClr val="bg1"/>
                </a:solidFill>
                <a:cs typeface="+mj-cs"/>
              </a:rPr>
              <a:t>2.</a:t>
            </a:r>
            <a:r>
              <a:rPr lang="ar-EG" sz="2400" b="1" dirty="0" smtClean="0">
                <a:solidFill>
                  <a:schemeClr val="bg1"/>
                </a:solidFill>
              </a:rPr>
              <a:t> نموذج شرام ( كيف يتصل الإعلام)</a:t>
            </a:r>
            <a:r>
              <a:rPr lang="ar-EG" sz="2400" b="1" dirty="0" smtClean="0">
                <a:solidFill>
                  <a:srgbClr val="852F4A"/>
                </a:solidFill>
              </a:rPr>
              <a:t>.</a:t>
            </a:r>
            <a:endParaRPr lang="ar-EG" sz="2400" b="1" dirty="0">
              <a:solidFill>
                <a:srgbClr val="852F4A"/>
              </a:solidFill>
            </a:endParaRPr>
          </a:p>
        </p:txBody>
      </p:sp>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47421" y="6445934"/>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508298" y="19680"/>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399955" y="-43542"/>
            <a:ext cx="2649477" cy="79469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ectangle 1"/>
          <p:cNvSpPr/>
          <p:nvPr/>
        </p:nvSpPr>
        <p:spPr>
          <a:xfrm>
            <a:off x="2005781" y="690554"/>
            <a:ext cx="10043651" cy="5837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904875" algn="l"/>
              </a:tabLst>
            </a:pPr>
            <a:r>
              <a:rPr lang="ar-EG" sz="2400" b="1" dirty="0">
                <a:solidFill>
                  <a:srgbClr val="C00000"/>
                </a:solidFill>
                <a:latin typeface="Calibri" panose="020F0502020204030204" pitchFamily="34" charset="0"/>
                <a:ea typeface="Calibri" panose="020F0502020204030204" pitchFamily="34" charset="0"/>
              </a:rPr>
              <a:t>وتوسع شرام </a:t>
            </a:r>
            <a:r>
              <a:rPr lang="ar-EG" sz="2400" b="1" dirty="0" smtClean="0">
                <a:solidFill>
                  <a:srgbClr val="C00000"/>
                </a:solidFill>
                <a:latin typeface="Calibri" panose="020F0502020204030204" pitchFamily="34" charset="0"/>
                <a:ea typeface="Calibri" panose="020F0502020204030204" pitchFamily="34" charset="0"/>
              </a:rPr>
              <a:t>في </a:t>
            </a:r>
            <a:r>
              <a:rPr lang="ar-EG" sz="2400" b="1" dirty="0">
                <a:solidFill>
                  <a:srgbClr val="C00000"/>
                </a:solidFill>
                <a:latin typeface="Calibri" panose="020F0502020204030204" pitchFamily="34" charset="0"/>
                <a:ea typeface="Calibri" panose="020F0502020204030204" pitchFamily="34" charset="0"/>
              </a:rPr>
              <a:t>نموذجه ليشمل الظروف المحيطة بالعملية الاتصالية، ففي </a:t>
            </a:r>
            <a:r>
              <a:rPr lang="ar-EG" sz="2400" b="1" dirty="0" smtClean="0">
                <a:solidFill>
                  <a:srgbClr val="C00000"/>
                </a:solidFill>
                <a:latin typeface="Calibri" panose="020F0502020204030204" pitchFamily="34" charset="0"/>
                <a:ea typeface="Calibri" panose="020F0502020204030204" pitchFamily="34" charset="0"/>
              </a:rPr>
              <a:t>النموذج نجد </a:t>
            </a:r>
            <a:r>
              <a:rPr lang="ar-EG" sz="2400" b="1" dirty="0">
                <a:solidFill>
                  <a:srgbClr val="C00000"/>
                </a:solidFill>
                <a:latin typeface="Calibri" panose="020F0502020204030204" pitchFamily="34" charset="0"/>
                <a:ea typeface="Calibri" panose="020F0502020204030204" pitchFamily="34" charset="0"/>
              </a:rPr>
              <a:t>أن شرام يشير إلى الدوائر الكبيرة على أنها الإطار الدلالي، أو التجربة المتراكمة عند المرسل والمتلقي. والمنطقة المحصورة بين الدائرتين المتلاقيتين تمثل الخبرة المشتركة بينهما. والمصدر يستطيع وضع أفكار </a:t>
            </a:r>
            <a:r>
              <a:rPr lang="ar-EG" sz="2400" b="1" dirty="0" smtClean="0">
                <a:solidFill>
                  <a:srgbClr val="C00000"/>
                </a:solidFill>
                <a:latin typeface="Calibri" panose="020F0502020204030204" pitchFamily="34" charset="0"/>
                <a:ea typeface="Calibri" panose="020F0502020204030204" pitchFamily="34" charset="0"/>
              </a:rPr>
              <a:t>في </a:t>
            </a:r>
            <a:r>
              <a:rPr lang="ar-EG" sz="2400" b="1" dirty="0">
                <a:solidFill>
                  <a:srgbClr val="C00000"/>
                </a:solidFill>
                <a:latin typeface="Calibri" panose="020F0502020204030204" pitchFamily="34" charset="0"/>
                <a:ea typeface="Calibri" panose="020F0502020204030204" pitchFamily="34" charset="0"/>
              </a:rPr>
              <a:t>رموز، ويستطيع المتلقي أن يفك هذه الرموز فقط على أساس خبرة كل منهما. فإذا لم نكن قد تعلمنا اللغة الروسية. فأننا لا نستطيع أن نصيغ أفكارنا بالروسية، أو أن نفك رموز اللغة الروسية، وعلى هذا الأساس فإنه إذا كانت الدوائر فيها جزء كبير مشترك، يصبح الاتصال سهلا، أما إذا لم تتقابل الدوائر، وإذا لم يكن هناك تشابه </a:t>
            </a:r>
            <a:r>
              <a:rPr lang="ar-EG" sz="2400" b="1" dirty="0" smtClean="0">
                <a:solidFill>
                  <a:srgbClr val="C00000"/>
                </a:solidFill>
                <a:latin typeface="Calibri" panose="020F0502020204030204" pitchFamily="34" charset="0"/>
                <a:ea typeface="Calibri" panose="020F0502020204030204" pitchFamily="34" charset="0"/>
              </a:rPr>
              <a:t>في </a:t>
            </a:r>
            <a:r>
              <a:rPr lang="ar-EG" sz="2400" b="1" dirty="0">
                <a:solidFill>
                  <a:srgbClr val="C00000"/>
                </a:solidFill>
                <a:latin typeface="Calibri" panose="020F0502020204030204" pitchFamily="34" charset="0"/>
                <a:ea typeface="Calibri" panose="020F0502020204030204" pitchFamily="34" charset="0"/>
              </a:rPr>
              <a:t>الخبرة، يصبح الاتصال مستحيلا. وإذا كانت الدوائر فيها جزء صغير مشترك، أي إذا كانت خبرة المصدر والمتلقي غير متشابهة أو مختلفة إلى حد كبير، </a:t>
            </a:r>
            <a:r>
              <a:rPr lang="ar-EG" sz="2400" b="1" dirty="0" smtClean="0">
                <a:solidFill>
                  <a:srgbClr val="C00000"/>
                </a:solidFill>
                <a:latin typeface="Calibri" panose="020F0502020204030204" pitchFamily="34" charset="0"/>
                <a:ea typeface="Calibri" panose="020F0502020204030204" pitchFamily="34" charset="0"/>
              </a:rPr>
              <a:t>في </a:t>
            </a:r>
            <a:r>
              <a:rPr lang="ar-EG" sz="2400" b="1" dirty="0">
                <a:solidFill>
                  <a:srgbClr val="C00000"/>
                </a:solidFill>
                <a:latin typeface="Calibri" panose="020F0502020204030204" pitchFamily="34" charset="0"/>
                <a:ea typeface="Calibri" panose="020F0502020204030204" pitchFamily="34" charset="0"/>
              </a:rPr>
              <a:t>هذه الحالة يصبح من الصعب جدا نقل المعني المطلوب من شخص إلى آخر. وهذا يعكس الصعوبة الكبيرة </a:t>
            </a:r>
            <a:r>
              <a:rPr lang="ar-EG" sz="2400" b="1" dirty="0" smtClean="0">
                <a:solidFill>
                  <a:srgbClr val="C00000"/>
                </a:solidFill>
                <a:latin typeface="Calibri" panose="020F0502020204030204" pitchFamily="34" charset="0"/>
                <a:ea typeface="Calibri" panose="020F0502020204030204" pitchFamily="34" charset="0"/>
              </a:rPr>
              <a:t>التي </a:t>
            </a:r>
            <a:r>
              <a:rPr lang="ar-EG" sz="2400" b="1" dirty="0">
                <a:solidFill>
                  <a:srgbClr val="C00000"/>
                </a:solidFill>
                <a:latin typeface="Calibri" panose="020F0502020204030204" pitchFamily="34" charset="0"/>
                <a:ea typeface="Calibri" panose="020F0502020204030204" pitchFamily="34" charset="0"/>
              </a:rPr>
              <a:t>تواجه الفرد الذى يتصل بفرد آخر ينتمي إلى ثقافة أخرى تختلف اختلافا كبيراً عن ثقافته.</a:t>
            </a:r>
            <a:endParaRPr lang="en-US" sz="2400" b="1" dirty="0">
              <a:solidFill>
                <a:srgbClr val="C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6299153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9" y="0"/>
            <a:ext cx="3704208" cy="3721437"/>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7"/>
            <a:ext cx="2036258" cy="1582296"/>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54847" y="136842"/>
            <a:ext cx="1508482"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86702" y="199055"/>
            <a:ext cx="1091009"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endParaRPr lang="en-US" sz="2000" b="1"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0550" y="6286037"/>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312351" y="6445045"/>
            <a:ext cx="1879649" cy="389661"/>
          </a:xfrm>
          <a:prstGeom prst="rect">
            <a:avLst/>
          </a:prstGeom>
        </p:spPr>
      </p:pic>
      <p:sp>
        <p:nvSpPr>
          <p:cNvPr id="3" name="Rounded Rectangle 2"/>
          <p:cNvSpPr/>
          <p:nvPr/>
        </p:nvSpPr>
        <p:spPr>
          <a:xfrm flipH="1">
            <a:off x="2003727" y="899653"/>
            <a:ext cx="9799065" cy="5411728"/>
          </a:xfrm>
          <a:prstGeom prst="roundRect">
            <a:avLst/>
          </a:prstGeom>
          <a:solidFill>
            <a:srgbClr val="852F4A">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justLow" rtl="1">
              <a:lnSpc>
                <a:spcPct val="107000"/>
              </a:lnSpc>
              <a:spcAft>
                <a:spcPts val="800"/>
              </a:spcAft>
              <a:tabLst>
                <a:tab pos="904875" algn="l"/>
              </a:tabLst>
            </a:pPr>
            <a:endParaRPr lang="ar-EG" b="1" dirty="0" smtClean="0">
              <a:solidFill>
                <a:srgbClr val="000000"/>
              </a:solidFill>
              <a:latin typeface="Calibri" panose="020F0502020204030204" pitchFamily="34" charset="0"/>
              <a:ea typeface="Calibri" panose="020F0502020204030204" pitchFamily="34" charset="0"/>
              <a:cs typeface="Simplified Arabic" panose="02020603050405020304" pitchFamily="18" charset="-78"/>
            </a:endParaRPr>
          </a:p>
          <a:p>
            <a:pPr marL="457200" algn="justLow" rtl="1">
              <a:lnSpc>
                <a:spcPct val="107000"/>
              </a:lnSpc>
              <a:spcAft>
                <a:spcPts val="800"/>
              </a:spcAft>
              <a:tabLst>
                <a:tab pos="904875" algn="l"/>
              </a:tabLst>
            </a:pPr>
            <a:endParaRPr lang="ar-EG" b="1" dirty="0">
              <a:solidFill>
                <a:srgbClr val="000000"/>
              </a:solidFill>
              <a:latin typeface="Calibri" panose="020F0502020204030204" pitchFamily="34" charset="0"/>
              <a:ea typeface="Calibri" panose="020F0502020204030204" pitchFamily="34" charset="0"/>
              <a:cs typeface="Simplified Arabic" panose="02020603050405020304" pitchFamily="18" charset="-78"/>
            </a:endParaRPr>
          </a:p>
          <a:p>
            <a:pPr algn="justLow" rtl="1">
              <a:lnSpc>
                <a:spcPct val="107000"/>
              </a:lnSpc>
              <a:spcAft>
                <a:spcPts val="800"/>
              </a:spcAft>
              <a:tabLst>
                <a:tab pos="904875" algn="l"/>
              </a:tabLst>
            </a:pPr>
            <a:endParaRPr lang="ar-EG" sz="2400" b="1" dirty="0" smtClean="0">
              <a:solidFill>
                <a:schemeClr val="bg1"/>
              </a:solidFill>
              <a:latin typeface="Calibri" panose="020F0502020204030204" pitchFamily="34" charset="0"/>
              <a:ea typeface="Calibri" panose="020F0502020204030204" pitchFamily="34" charset="0"/>
            </a:endParaRPr>
          </a:p>
          <a:p>
            <a:pPr algn="justLow" rtl="1">
              <a:lnSpc>
                <a:spcPct val="107000"/>
              </a:lnSpc>
              <a:spcAft>
                <a:spcPts val="800"/>
              </a:spcAft>
              <a:tabLst>
                <a:tab pos="904875" algn="l"/>
              </a:tabLst>
            </a:pPr>
            <a:endParaRPr lang="ar-EG" sz="2400" b="1" dirty="0">
              <a:solidFill>
                <a:schemeClr val="bg1"/>
              </a:solidFill>
              <a:latin typeface="Calibri" panose="020F0502020204030204" pitchFamily="34" charset="0"/>
              <a:ea typeface="Calibri" panose="020F0502020204030204" pitchFamily="34" charset="0"/>
            </a:endParaRPr>
          </a:p>
          <a:p>
            <a:pPr algn="justLow" rtl="1">
              <a:lnSpc>
                <a:spcPct val="107000"/>
              </a:lnSpc>
              <a:spcAft>
                <a:spcPts val="800"/>
              </a:spcAft>
              <a:tabLst>
                <a:tab pos="904875" algn="l"/>
              </a:tabLst>
            </a:pPr>
            <a:endParaRPr lang="ar-EG" sz="2400" b="1" dirty="0" smtClean="0">
              <a:solidFill>
                <a:schemeClr val="bg1"/>
              </a:solidFill>
              <a:latin typeface="Calibri" panose="020F0502020204030204" pitchFamily="34" charset="0"/>
              <a:ea typeface="Calibri" panose="020F0502020204030204" pitchFamily="34" charset="0"/>
            </a:endParaRPr>
          </a:p>
          <a:p>
            <a:pPr algn="justLow" rtl="1">
              <a:lnSpc>
                <a:spcPct val="150000"/>
              </a:lnSpc>
              <a:spcAft>
                <a:spcPts val="800"/>
              </a:spcAft>
              <a:tabLst>
                <a:tab pos="904875" algn="l"/>
              </a:tabLst>
            </a:pPr>
            <a:r>
              <a:rPr lang="ar-EG" sz="2400" b="1" dirty="0" smtClean="0">
                <a:solidFill>
                  <a:schemeClr val="bg1"/>
                </a:solidFill>
                <a:latin typeface="Calibri" panose="020F0502020204030204" pitchFamily="34" charset="0"/>
                <a:ea typeface="Calibri" panose="020F0502020204030204" pitchFamily="34" charset="0"/>
              </a:rPr>
              <a:t>والرسالة </a:t>
            </a:r>
            <a:r>
              <a:rPr lang="ar-EG" sz="2400" b="1" dirty="0">
                <a:solidFill>
                  <a:schemeClr val="bg1"/>
                </a:solidFill>
                <a:latin typeface="Calibri" panose="020F0502020204030204" pitchFamily="34" charset="0"/>
                <a:ea typeface="Calibri" panose="020F0502020204030204" pitchFamily="34" charset="0"/>
              </a:rPr>
              <a:t>ليست بالبساطة </a:t>
            </a:r>
            <a:r>
              <a:rPr lang="ar-EG" sz="2400" b="1" dirty="0" smtClean="0">
                <a:solidFill>
                  <a:schemeClr val="bg1"/>
                </a:solidFill>
                <a:latin typeface="Calibri" panose="020F0502020204030204" pitchFamily="34" charset="0"/>
                <a:ea typeface="Calibri" panose="020F0502020204030204" pitchFamily="34" charset="0"/>
              </a:rPr>
              <a:t>التي </a:t>
            </a:r>
            <a:r>
              <a:rPr lang="ar-EG" sz="2400" b="1" dirty="0">
                <a:solidFill>
                  <a:schemeClr val="bg1"/>
                </a:solidFill>
                <a:latin typeface="Calibri" panose="020F0502020204030204" pitchFamily="34" charset="0"/>
                <a:ea typeface="Calibri" panose="020F0502020204030204" pitchFamily="34" charset="0"/>
              </a:rPr>
              <a:t>قد تبدو عليها ظاهريا، فكثير من المعاني تكمن خارج الكلمات المنطوقة. وطريقة نطق الكلام والحركات </a:t>
            </a:r>
            <a:r>
              <a:rPr lang="ar-EG" sz="2400" b="1" dirty="0" smtClean="0">
                <a:solidFill>
                  <a:schemeClr val="bg1"/>
                </a:solidFill>
                <a:latin typeface="Calibri" panose="020F0502020204030204" pitchFamily="34" charset="0"/>
                <a:ea typeface="Calibri" panose="020F0502020204030204" pitchFamily="34" charset="0"/>
              </a:rPr>
              <a:t>التي </a:t>
            </a:r>
            <a:r>
              <a:rPr lang="ar-EG" sz="2400" b="1" dirty="0">
                <a:solidFill>
                  <a:schemeClr val="bg1"/>
                </a:solidFill>
                <a:latin typeface="Calibri" panose="020F0502020204030204" pitchFamily="34" charset="0"/>
                <a:ea typeface="Calibri" panose="020F0502020204030204" pitchFamily="34" charset="0"/>
              </a:rPr>
              <a:t>يقوم بها الفرد حينما يتحدث تعطي مدلولات أو معان قد تختلف أو حتي تتناقض مع ما يقوله من كلمات</a:t>
            </a:r>
            <a:r>
              <a:rPr lang="ar-EG" sz="2400" b="1" dirty="0" smtClean="0">
                <a:solidFill>
                  <a:schemeClr val="bg1"/>
                </a:solidFill>
                <a:latin typeface="Calibri" panose="020F0502020204030204" pitchFamily="34" charset="0"/>
                <a:ea typeface="Calibri" panose="020F0502020204030204" pitchFamily="34" charset="0"/>
              </a:rPr>
              <a:t>.</a:t>
            </a:r>
            <a:r>
              <a:rPr lang="ar-EG" sz="2400" b="1" dirty="0">
                <a:solidFill>
                  <a:schemeClr val="bg1"/>
                </a:solidFill>
                <a:ea typeface="Calibri" panose="020F0502020204030204" pitchFamily="34" charset="0"/>
              </a:rPr>
              <a:t> وينظر شرام إلى عملية الاتصال الجماهيري على أنها عملية دائرية، فكل فرد يضع أفكاره </a:t>
            </a:r>
            <a:r>
              <a:rPr lang="ar-EG" sz="2400" b="1" dirty="0" smtClean="0">
                <a:solidFill>
                  <a:schemeClr val="bg1"/>
                </a:solidFill>
                <a:ea typeface="Calibri" panose="020F0502020204030204" pitchFamily="34" charset="0"/>
              </a:rPr>
              <a:t>في </a:t>
            </a:r>
            <a:r>
              <a:rPr lang="ar-EG" sz="2400" b="1" dirty="0">
                <a:solidFill>
                  <a:schemeClr val="bg1"/>
                </a:solidFill>
                <a:ea typeface="Calibri" panose="020F0502020204030204" pitchFamily="34" charset="0"/>
              </a:rPr>
              <a:t>كود ويفسر ما يتلقاه ويستجيب ويصحح هذا الاعتقاد القديم بأن الاتصال يتجه ناحية واحدة من المرسل إلى المتلقي</a:t>
            </a:r>
            <a:r>
              <a:rPr lang="ar-EG" sz="2400" b="1" dirty="0" smtClean="0">
                <a:solidFill>
                  <a:schemeClr val="bg1"/>
                </a:solidFill>
                <a:ea typeface="Calibri" panose="020F0502020204030204" pitchFamily="34" charset="0"/>
              </a:rPr>
              <a:t>.</a:t>
            </a:r>
            <a:endParaRPr lang="ar-EG" sz="2400" b="1" dirty="0" smtClean="0">
              <a:solidFill>
                <a:schemeClr val="bg1"/>
              </a:solidFill>
              <a:latin typeface="Calibri" panose="020F0502020204030204" pitchFamily="34" charset="0"/>
              <a:ea typeface="Calibri" panose="020F0502020204030204" pitchFamily="34" charset="0"/>
            </a:endParaRPr>
          </a:p>
          <a:p>
            <a:pPr algn="justLow" rtl="1">
              <a:lnSpc>
                <a:spcPct val="107000"/>
              </a:lnSpc>
              <a:spcAft>
                <a:spcPts val="800"/>
              </a:spcAft>
              <a:tabLst>
                <a:tab pos="904875" algn="l"/>
              </a:tabLst>
            </a:pPr>
            <a:endParaRPr lang="en-US" sz="2400" dirty="0">
              <a:solidFill>
                <a:schemeClr val="bg1"/>
              </a:solidFill>
              <a:effectLst/>
              <a:latin typeface="Calibri" panose="020F0502020204030204" pitchFamily="34" charset="0"/>
              <a:ea typeface="Calibri" panose="020F0502020204030204" pitchFamily="34" charset="0"/>
            </a:endParaRPr>
          </a:p>
        </p:txBody>
      </p:sp>
      <p:pic>
        <p:nvPicPr>
          <p:cNvPr id="6" name="Picture 5"/>
          <p:cNvPicPr>
            <a:picLocks noChangeAspect="1"/>
          </p:cNvPicPr>
          <p:nvPr/>
        </p:nvPicPr>
        <p:blipFill>
          <a:blip r:embed="rId9"/>
          <a:stretch>
            <a:fillRect/>
          </a:stretch>
        </p:blipFill>
        <p:spPr>
          <a:xfrm>
            <a:off x="3834029" y="1052134"/>
            <a:ext cx="6138459" cy="19861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796637"/>
            <a:ext cx="10190893" cy="52472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904875" algn="l"/>
              </a:tabLst>
            </a:pPr>
            <a:r>
              <a:rPr lang="ar-EG" sz="2400" b="1" dirty="0">
                <a:solidFill>
                  <a:srgbClr val="6C263C"/>
                </a:solidFill>
                <a:latin typeface="Calibri" panose="020F0502020204030204" pitchFamily="34" charset="0"/>
                <a:ea typeface="Calibri" panose="020F0502020204030204" pitchFamily="34" charset="0"/>
              </a:rPr>
              <a:t>والمعروف أن للنتائج الموجودة </a:t>
            </a:r>
            <a:r>
              <a:rPr lang="ar-EG" sz="2400" b="1" dirty="0" smtClean="0">
                <a:solidFill>
                  <a:srgbClr val="6C263C"/>
                </a:solidFill>
                <a:latin typeface="Calibri" panose="020F0502020204030204" pitchFamily="34" charset="0"/>
                <a:ea typeface="Calibri" panose="020F0502020204030204" pitchFamily="34" charset="0"/>
              </a:rPr>
              <a:t>في </a:t>
            </a:r>
            <a:r>
              <a:rPr lang="ar-EG" sz="2400" b="1" dirty="0">
                <a:solidFill>
                  <a:srgbClr val="6C263C"/>
                </a:solidFill>
                <a:latin typeface="Calibri" panose="020F0502020204030204" pitchFamily="34" charset="0"/>
                <a:ea typeface="Calibri" panose="020F0502020204030204" pitchFamily="34" charset="0"/>
              </a:rPr>
              <a:t>نموذج شرام، </a:t>
            </a:r>
            <a:r>
              <a:rPr lang="ar-EG" sz="2400" b="1" dirty="0" smtClean="0">
                <a:solidFill>
                  <a:srgbClr val="6C263C"/>
                </a:solidFill>
                <a:latin typeface="Calibri" panose="020F0502020204030204" pitchFamily="34" charset="0"/>
                <a:ea typeface="Calibri" panose="020F0502020204030204" pitchFamily="34" charset="0"/>
              </a:rPr>
              <a:t>والتي </a:t>
            </a:r>
            <a:r>
              <a:rPr lang="ar-EG" sz="2400" b="1" dirty="0">
                <a:solidFill>
                  <a:srgbClr val="6C263C"/>
                </a:solidFill>
                <a:latin typeface="Calibri" panose="020F0502020204030204" pitchFamily="34" charset="0"/>
                <a:ea typeface="Calibri" panose="020F0502020204030204" pitchFamily="34" charset="0"/>
              </a:rPr>
              <a:t>كانت لأبحاث </a:t>
            </a:r>
            <a:r>
              <a:rPr lang="ar-EG" sz="2400" b="1" dirty="0" smtClean="0">
                <a:solidFill>
                  <a:srgbClr val="6C263C"/>
                </a:solidFill>
                <a:latin typeface="Calibri" panose="020F0502020204030204" pitchFamily="34" charset="0"/>
                <a:ea typeface="Calibri" panose="020F0502020204030204" pitchFamily="34" charset="0"/>
              </a:rPr>
              <a:t>لزرفيلد </a:t>
            </a:r>
            <a:r>
              <a:rPr lang="ar-EG" sz="2400" b="1" dirty="0">
                <a:solidFill>
                  <a:srgbClr val="6C263C"/>
                </a:solidFill>
                <a:latin typeface="Calibri" panose="020F0502020204030204" pitchFamily="34" charset="0"/>
                <a:ea typeface="Calibri" panose="020F0502020204030204" pitchFamily="34" charset="0"/>
              </a:rPr>
              <a:t>الميدانية الفضل </a:t>
            </a:r>
            <a:r>
              <a:rPr lang="ar-EG" sz="2400" b="1" dirty="0" smtClean="0">
                <a:solidFill>
                  <a:srgbClr val="6C263C"/>
                </a:solidFill>
                <a:latin typeface="Calibri" panose="020F0502020204030204" pitchFamily="34" charset="0"/>
                <a:ea typeface="Calibri" panose="020F0502020204030204" pitchFamily="34" charset="0"/>
              </a:rPr>
              <a:t>في </a:t>
            </a:r>
            <a:r>
              <a:rPr lang="ar-EG" sz="2400" b="1" dirty="0">
                <a:solidFill>
                  <a:srgbClr val="6C263C"/>
                </a:solidFill>
                <a:latin typeface="Calibri" panose="020F0502020204030204" pitchFamily="34" charset="0"/>
                <a:ea typeface="Calibri" panose="020F0502020204030204" pitchFamily="34" charset="0"/>
              </a:rPr>
              <a:t>الوصول إلى مفهوم التجمعات</a:t>
            </a:r>
            <a:r>
              <a:rPr lang="en-US" sz="2400" b="1" dirty="0">
                <a:solidFill>
                  <a:srgbClr val="6C263C"/>
                </a:solidFill>
                <a:latin typeface="Simplified Arabic" panose="02020603050405020304" pitchFamily="18" charset="-78"/>
                <a:ea typeface="Calibri" panose="020F0502020204030204" pitchFamily="34" charset="0"/>
              </a:rPr>
              <a:t>Clusters  </a:t>
            </a:r>
            <a:r>
              <a:rPr lang="ar-EG" sz="2400" b="1" dirty="0" smtClean="0">
                <a:solidFill>
                  <a:srgbClr val="6C263C"/>
                </a:solidFill>
                <a:latin typeface="Simplified Arabic" panose="02020603050405020304" pitchFamily="18" charset="-78"/>
                <a:ea typeface="Calibri" panose="020F0502020204030204" pitchFamily="34" charset="0"/>
              </a:rPr>
              <a:t> وتقول </a:t>
            </a:r>
            <a:r>
              <a:rPr lang="ar-EG" sz="2400" b="1" dirty="0">
                <a:solidFill>
                  <a:srgbClr val="6C263C"/>
                </a:solidFill>
                <a:latin typeface="Simplified Arabic" panose="02020603050405020304" pitchFamily="18" charset="-78"/>
                <a:ea typeface="Calibri" panose="020F0502020204030204" pitchFamily="34" charset="0"/>
              </a:rPr>
              <a:t>أن وسائل الاتصال الجماهيري نادراً ما تؤثر بشكل مباشر على الجمهور. فكل فرد عضو </a:t>
            </a:r>
            <a:r>
              <a:rPr lang="ar-EG" sz="2400" b="1" dirty="0" smtClean="0">
                <a:solidFill>
                  <a:srgbClr val="6C263C"/>
                </a:solidFill>
                <a:latin typeface="Simplified Arabic" panose="02020603050405020304" pitchFamily="18" charset="-78"/>
                <a:ea typeface="Calibri" panose="020F0502020204030204" pitchFamily="34" charset="0"/>
              </a:rPr>
              <a:t>في </a:t>
            </a:r>
            <a:r>
              <a:rPr lang="ar-EG" sz="2400" b="1" dirty="0">
                <a:solidFill>
                  <a:srgbClr val="6C263C"/>
                </a:solidFill>
                <a:latin typeface="Simplified Arabic" panose="02020603050405020304" pitchFamily="18" charset="-78"/>
                <a:ea typeface="Calibri" panose="020F0502020204030204" pitchFamily="34" charset="0"/>
              </a:rPr>
              <a:t>جماعة </a:t>
            </a:r>
            <a:r>
              <a:rPr lang="ar-EG" sz="2400" b="1" dirty="0" smtClean="0">
                <a:solidFill>
                  <a:srgbClr val="6C263C"/>
                </a:solidFill>
                <a:latin typeface="Simplified Arabic" panose="02020603050405020304" pitchFamily="18" charset="-78"/>
                <a:ea typeface="Calibri" panose="020F0502020204030204" pitchFamily="34" charset="0"/>
              </a:rPr>
              <a:t>وتأثير </a:t>
            </a:r>
            <a:r>
              <a:rPr lang="ar-EG" sz="2400" b="1" dirty="0">
                <a:solidFill>
                  <a:srgbClr val="6C263C"/>
                </a:solidFill>
                <a:latin typeface="Simplified Arabic" panose="02020603050405020304" pitchFamily="18" charset="-78"/>
                <a:ea typeface="Calibri" panose="020F0502020204030204" pitchFamily="34" charset="0"/>
              </a:rPr>
              <a:t>وسائل الاتصال يصبح أسهل وأكبر إذا غذينا المجموعات الصغيرة بالأفكار والمعلومات عن طريق بعض الأفراد ( قادة الرأي) الذين يستقبلون الرسائل الإعلامية. وبهذا يصبح التأثير الرئيسي لوسائل الاتصال على الأفراد تأثير غير مباشر، بل يتم عن طريق وسطاء، وأن تأخذ </a:t>
            </a:r>
            <a:r>
              <a:rPr lang="ar-EG" sz="2400" b="1" dirty="0" smtClean="0">
                <a:solidFill>
                  <a:srgbClr val="6C263C"/>
                </a:solidFill>
                <a:latin typeface="Simplified Arabic" panose="02020603050405020304" pitchFamily="18" charset="-78"/>
                <a:ea typeface="Calibri" panose="020F0502020204030204" pitchFamily="34" charset="0"/>
              </a:rPr>
              <a:t>في </a:t>
            </a:r>
            <a:r>
              <a:rPr lang="ar-EG" sz="2400" b="1" dirty="0">
                <a:solidFill>
                  <a:srgbClr val="6C263C"/>
                </a:solidFill>
                <a:latin typeface="Simplified Arabic" panose="02020603050405020304" pitchFamily="18" charset="-78"/>
                <a:ea typeface="Calibri" panose="020F0502020204030204" pitchFamily="34" charset="0"/>
              </a:rPr>
              <a:t>الاعتبار أن الأفراد يتأثرون بآراء أفراد مثلهم </a:t>
            </a:r>
            <a:r>
              <a:rPr lang="ar-EG" sz="2400" b="1" dirty="0" smtClean="0">
                <a:solidFill>
                  <a:srgbClr val="6C263C"/>
                </a:solidFill>
                <a:latin typeface="Simplified Arabic" panose="02020603050405020304" pitchFamily="18" charset="-78"/>
                <a:ea typeface="Calibri" panose="020F0502020204030204" pitchFamily="34" charset="0"/>
              </a:rPr>
              <a:t>(هم </a:t>
            </a:r>
            <a:r>
              <a:rPr lang="ar-EG" sz="2400" b="1" dirty="0">
                <a:solidFill>
                  <a:srgbClr val="6C263C"/>
                </a:solidFill>
                <a:latin typeface="Simplified Arabic" panose="02020603050405020304" pitchFamily="18" charset="-78"/>
                <a:ea typeface="Calibri" panose="020F0502020204030204" pitchFamily="34" charset="0"/>
              </a:rPr>
              <a:t>غالباً قادة رأي </a:t>
            </a:r>
            <a:r>
              <a:rPr lang="ar-EG" sz="2400" b="1" dirty="0" smtClean="0">
                <a:solidFill>
                  <a:srgbClr val="6C263C"/>
                </a:solidFill>
                <a:latin typeface="Simplified Arabic" panose="02020603050405020304" pitchFamily="18" charset="-78"/>
                <a:ea typeface="Calibri" panose="020F0502020204030204" pitchFamily="34" charset="0"/>
              </a:rPr>
              <a:t>في </a:t>
            </a:r>
            <a:r>
              <a:rPr lang="ar-EG" sz="2400" b="1" dirty="0">
                <a:solidFill>
                  <a:srgbClr val="6C263C"/>
                </a:solidFill>
                <a:latin typeface="Simplified Arabic" panose="02020603050405020304" pitchFamily="18" charset="-78"/>
                <a:ea typeface="Calibri" panose="020F0502020204030204" pitchFamily="34" charset="0"/>
              </a:rPr>
              <a:t>جماعاتهم)، كذلك لا يهمل شرام عنصر رجع الصدى.</a:t>
            </a:r>
            <a:endParaRPr lang="en-US" sz="2400" b="1" dirty="0">
              <a:solidFill>
                <a:srgbClr val="6C263C"/>
              </a:solidFill>
              <a:effectLst/>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6" y="146971"/>
            <a:ext cx="1219640"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80308" y="235721"/>
            <a:ext cx="1210497"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538230" y="0"/>
            <a:ext cx="2649477"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149591" cy="3686394"/>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52809" y="24948"/>
            <a:ext cx="2457656" cy="461863"/>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399955" y="71622"/>
            <a:ext cx="2649477" cy="72442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194619" y="796044"/>
            <a:ext cx="10854813" cy="5515336"/>
          </a:xfrm>
          <a:prstGeom prst="roundRect">
            <a:avLst/>
          </a:prstGeom>
          <a:solidFill>
            <a:srgbClr val="852F4A">
              <a:alpha val="9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tabLst>
                <a:tab pos="904875" algn="l"/>
              </a:tabLst>
            </a:pPr>
            <a:r>
              <a:rPr lang="ar-EG" sz="2400" b="1" dirty="0" smtClean="0">
                <a:solidFill>
                  <a:schemeClr val="bg1"/>
                </a:solidFill>
                <a:latin typeface="Calibri" panose="020F0502020204030204" pitchFamily="34" charset="0"/>
                <a:ea typeface="Calibri" panose="020F0502020204030204" pitchFamily="34" charset="0"/>
              </a:rPr>
              <a:t>يكون </a:t>
            </a:r>
            <a:r>
              <a:rPr lang="ar-EG" sz="2400" b="1" dirty="0">
                <a:solidFill>
                  <a:schemeClr val="bg1"/>
                </a:solidFill>
                <a:latin typeface="Calibri" panose="020F0502020204030204" pitchFamily="34" charset="0"/>
                <a:ea typeface="Calibri" panose="020F0502020204030204" pitchFamily="34" charset="0"/>
              </a:rPr>
              <a:t>للاتصال تأثير إذا أدركنا مضمون الوسائل، </a:t>
            </a:r>
            <a:r>
              <a:rPr lang="ar-EG" sz="2400" b="1" dirty="0" smtClean="0">
                <a:solidFill>
                  <a:schemeClr val="bg1"/>
                </a:solidFill>
                <a:latin typeface="Calibri" panose="020F0502020204030204" pitchFamily="34" charset="0"/>
                <a:ea typeface="Calibri" panose="020F0502020204030204" pitchFamily="34" charset="0"/>
              </a:rPr>
              <a:t>لذلك </a:t>
            </a:r>
            <a:r>
              <a:rPr lang="ar-EG" sz="2400" b="1" dirty="0">
                <a:solidFill>
                  <a:schemeClr val="bg1"/>
                </a:solidFill>
                <a:latin typeface="Calibri" panose="020F0502020204030204" pitchFamily="34" charset="0"/>
                <a:ea typeface="Calibri" panose="020F0502020204030204" pitchFamily="34" charset="0"/>
              </a:rPr>
              <a:t>فهناك </a:t>
            </a:r>
            <a:r>
              <a:rPr lang="ar-EG" sz="2400" b="1" dirty="0" smtClean="0">
                <a:solidFill>
                  <a:schemeClr val="bg1"/>
                </a:solidFill>
                <a:latin typeface="Calibri" panose="020F0502020204030204" pitchFamily="34" charset="0"/>
                <a:ea typeface="Calibri" panose="020F0502020204030204" pitchFamily="34" charset="0"/>
              </a:rPr>
              <a:t>عدة شروط </a:t>
            </a:r>
            <a:r>
              <a:rPr lang="ar-EG" sz="2400" b="1" dirty="0">
                <a:solidFill>
                  <a:schemeClr val="bg1"/>
                </a:solidFill>
                <a:latin typeface="Calibri" panose="020F0502020204030204" pitchFamily="34" charset="0"/>
                <a:ea typeface="Calibri" panose="020F0502020204030204" pitchFamily="34" charset="0"/>
              </a:rPr>
              <a:t>ينبغي أن تحقق من أجل نجاح </a:t>
            </a:r>
            <a:r>
              <a:rPr lang="ar-EG" sz="2400" b="1" dirty="0" smtClean="0">
                <a:solidFill>
                  <a:schemeClr val="bg1"/>
                </a:solidFill>
                <a:latin typeface="Calibri" panose="020F0502020204030204" pitchFamily="34" charset="0"/>
                <a:ea typeface="Calibri" panose="020F0502020204030204" pitchFamily="34" charset="0"/>
              </a:rPr>
              <a:t>الرسائل وفقاً لرأي شرام، وهي :</a:t>
            </a:r>
            <a:endParaRPr lang="en-US" sz="2400" dirty="0">
              <a:solidFill>
                <a:schemeClr val="bg1"/>
              </a:solidFill>
              <a:latin typeface="Calibri" panose="020F0502020204030204" pitchFamily="34" charset="0"/>
              <a:ea typeface="Calibri" panose="020F0502020204030204" pitchFamily="34" charset="0"/>
            </a:endParaRPr>
          </a:p>
          <a:p>
            <a:pPr marL="342900" lvl="0" indent="-342900" algn="justLow" rtl="1">
              <a:lnSpc>
                <a:spcPct val="150000"/>
              </a:lnSpc>
              <a:spcAft>
                <a:spcPts val="0"/>
              </a:spcAft>
              <a:buFont typeface="+mj-lt"/>
              <a:buAutoNum type="arabicPeriod"/>
              <a:tabLst>
                <a:tab pos="904875" algn="l"/>
              </a:tabLst>
            </a:pPr>
            <a:r>
              <a:rPr lang="ar-EG" sz="2400" b="1" dirty="0">
                <a:solidFill>
                  <a:schemeClr val="bg1"/>
                </a:solidFill>
                <a:latin typeface="Calibri" panose="020F0502020204030204" pitchFamily="34" charset="0"/>
                <a:ea typeface="Calibri" panose="020F0502020204030204" pitchFamily="34" charset="0"/>
              </a:rPr>
              <a:t>يجب أن تكون الرسالة ملفتة للنظر.</a:t>
            </a:r>
            <a:endParaRPr lang="en-US" sz="2400" dirty="0">
              <a:solidFill>
                <a:schemeClr val="bg1"/>
              </a:solidFill>
              <a:latin typeface="Calibri" panose="020F0502020204030204" pitchFamily="34" charset="0"/>
              <a:ea typeface="Calibri" panose="020F0502020204030204" pitchFamily="34" charset="0"/>
            </a:endParaRPr>
          </a:p>
          <a:p>
            <a:pPr marL="342900" lvl="0" indent="-342900" algn="justLow" rtl="1">
              <a:lnSpc>
                <a:spcPct val="150000"/>
              </a:lnSpc>
              <a:spcAft>
                <a:spcPts val="0"/>
              </a:spcAft>
              <a:buFont typeface="+mj-lt"/>
              <a:buAutoNum type="arabicPeriod"/>
              <a:tabLst>
                <a:tab pos="904875" algn="l"/>
              </a:tabLst>
            </a:pPr>
            <a:r>
              <a:rPr lang="ar-EG" sz="2400" b="1" dirty="0">
                <a:solidFill>
                  <a:schemeClr val="bg1"/>
                </a:solidFill>
                <a:latin typeface="Calibri" panose="020F0502020204030204" pitchFamily="34" charset="0"/>
                <a:ea typeface="Calibri" panose="020F0502020204030204" pitchFamily="34" charset="0"/>
              </a:rPr>
              <a:t>ينبغي أن تحمل علاماتها خبرة مشتركة </a:t>
            </a:r>
            <a:r>
              <a:rPr lang="ar-EG" sz="2400" b="1" dirty="0" smtClean="0">
                <a:solidFill>
                  <a:schemeClr val="bg1"/>
                </a:solidFill>
                <a:latin typeface="Calibri" panose="020F0502020204030204" pitchFamily="34" charset="0"/>
                <a:ea typeface="Calibri" panose="020F0502020204030204" pitchFamily="34" charset="0"/>
              </a:rPr>
              <a:t>لتجارب متشابهة.</a:t>
            </a:r>
            <a:endParaRPr lang="en-US" sz="2400" dirty="0">
              <a:solidFill>
                <a:schemeClr val="bg1"/>
              </a:solidFill>
              <a:latin typeface="Calibri" panose="020F0502020204030204" pitchFamily="34" charset="0"/>
              <a:ea typeface="Calibri" panose="020F0502020204030204" pitchFamily="34" charset="0"/>
            </a:endParaRPr>
          </a:p>
          <a:p>
            <a:pPr marL="342900" lvl="0" indent="-342900" algn="justLow" rtl="1">
              <a:lnSpc>
                <a:spcPct val="150000"/>
              </a:lnSpc>
              <a:spcAft>
                <a:spcPts val="0"/>
              </a:spcAft>
              <a:buFont typeface="+mj-lt"/>
              <a:buAutoNum type="arabicPeriod"/>
              <a:tabLst>
                <a:tab pos="904875" algn="l"/>
              </a:tabLst>
            </a:pPr>
            <a:r>
              <a:rPr lang="ar-EG" sz="2400" b="1" dirty="0">
                <a:solidFill>
                  <a:schemeClr val="bg1"/>
                </a:solidFill>
                <a:latin typeface="Calibri" panose="020F0502020204030204" pitchFamily="34" charset="0"/>
                <a:ea typeface="Calibri" panose="020F0502020204030204" pitchFamily="34" charset="0"/>
              </a:rPr>
              <a:t>ينبغي أن تتعلق بحاجات </a:t>
            </a:r>
            <a:r>
              <a:rPr lang="ar-EG" sz="2400" b="1" dirty="0" smtClean="0">
                <a:solidFill>
                  <a:schemeClr val="bg1"/>
                </a:solidFill>
                <a:latin typeface="Calibri" panose="020F0502020204030204" pitchFamily="34" charset="0"/>
                <a:ea typeface="Calibri" panose="020F0502020204030204" pitchFamily="34" charset="0"/>
              </a:rPr>
              <a:t>المستقبل.</a:t>
            </a:r>
            <a:endParaRPr lang="en-US" sz="2400" dirty="0">
              <a:solidFill>
                <a:schemeClr val="bg1"/>
              </a:solidFill>
              <a:latin typeface="Calibri" panose="020F0502020204030204" pitchFamily="34" charset="0"/>
              <a:ea typeface="Calibri" panose="020F0502020204030204" pitchFamily="34" charset="0"/>
            </a:endParaRPr>
          </a:p>
          <a:p>
            <a:pPr marL="342900" lvl="0" indent="-342900" algn="justLow" rtl="1">
              <a:lnSpc>
                <a:spcPct val="150000"/>
              </a:lnSpc>
              <a:spcAft>
                <a:spcPts val="0"/>
              </a:spcAft>
              <a:buFont typeface="+mj-lt"/>
              <a:buAutoNum type="arabicPeriod"/>
              <a:tabLst>
                <a:tab pos="904875" algn="l"/>
              </a:tabLst>
            </a:pPr>
            <a:r>
              <a:rPr lang="ar-EG" sz="2400" b="1" dirty="0">
                <a:solidFill>
                  <a:schemeClr val="bg1"/>
                </a:solidFill>
                <a:latin typeface="Calibri" panose="020F0502020204030204" pitchFamily="34" charset="0"/>
                <a:ea typeface="Calibri" panose="020F0502020204030204" pitchFamily="34" charset="0"/>
              </a:rPr>
              <a:t>ينبغي أن تحتوى الرسالة على وسيلة لتحقيق هذه </a:t>
            </a:r>
            <a:r>
              <a:rPr lang="ar-EG" sz="2400" b="1" dirty="0" smtClean="0">
                <a:solidFill>
                  <a:schemeClr val="bg1"/>
                </a:solidFill>
                <a:latin typeface="Calibri" panose="020F0502020204030204" pitchFamily="34" charset="0"/>
                <a:ea typeface="Calibri" panose="020F0502020204030204" pitchFamily="34" charset="0"/>
              </a:rPr>
              <a:t>الحاجات.</a:t>
            </a:r>
            <a:endParaRPr lang="en-US" sz="2400" dirty="0">
              <a:solidFill>
                <a:schemeClr val="bg1"/>
              </a:solidFill>
              <a:latin typeface="Calibri" panose="020F0502020204030204" pitchFamily="34" charset="0"/>
              <a:ea typeface="Calibri" panose="020F0502020204030204" pitchFamily="34" charset="0"/>
            </a:endParaRPr>
          </a:p>
          <a:p>
            <a:pPr algn="justLow" rtl="1">
              <a:lnSpc>
                <a:spcPct val="150000"/>
              </a:lnSpc>
              <a:spcAft>
                <a:spcPts val="800"/>
              </a:spcAft>
              <a:tabLst>
                <a:tab pos="904875" algn="l"/>
              </a:tabLst>
            </a:pPr>
            <a:r>
              <a:rPr lang="ar-EG" sz="2400" b="1" dirty="0">
                <a:solidFill>
                  <a:schemeClr val="bg1"/>
                </a:solidFill>
                <a:latin typeface="Calibri" panose="020F0502020204030204" pitchFamily="34" charset="0"/>
                <a:ea typeface="Calibri" panose="020F0502020204030204" pitchFamily="34" charset="0"/>
              </a:rPr>
              <a:t>وتنجح الرسالة إذا توافر لها عاملان أساسيان: إذا تلاءمت مع مستوى </a:t>
            </a:r>
            <a:r>
              <a:rPr lang="ar-EG" sz="2400" b="1" dirty="0" smtClean="0">
                <a:solidFill>
                  <a:schemeClr val="bg1"/>
                </a:solidFill>
                <a:latin typeface="Calibri" panose="020F0502020204030204" pitchFamily="34" charset="0"/>
                <a:ea typeface="Calibri" panose="020F0502020204030204" pitchFamily="34" charset="0"/>
              </a:rPr>
              <a:t>الإدراك </a:t>
            </a:r>
            <a:r>
              <a:rPr lang="ar-EG" sz="2400" b="1" dirty="0">
                <a:solidFill>
                  <a:schemeClr val="bg1"/>
                </a:solidFill>
                <a:latin typeface="Calibri" panose="020F0502020204030204" pitchFamily="34" charset="0"/>
                <a:ea typeface="Calibri" panose="020F0502020204030204" pitchFamily="34" charset="0"/>
              </a:rPr>
              <a:t>للفرد والمجتمع، واتفقت مع الميول والاتجاهات والقيم والمعتقدات ومع الأهداف المستقبلية دون أن تجرح أو تصادم عواطفهم ومشاعرهم. والعامل الثاني: تنجح الرسالة إذا عرفت ظروف إرسالها- أين ومتي ترسل وما هي شخصية المستقبل ما هي العلاقات بين الجماعة </a:t>
            </a:r>
            <a:r>
              <a:rPr lang="ar-EG" sz="2400" b="1" dirty="0" smtClean="0">
                <a:solidFill>
                  <a:schemeClr val="bg1"/>
                </a:solidFill>
                <a:latin typeface="Calibri" panose="020F0502020204030204" pitchFamily="34" charset="0"/>
                <a:ea typeface="Calibri" panose="020F0502020204030204" pitchFamily="34" charset="0"/>
              </a:rPr>
              <a:t>التي </a:t>
            </a:r>
            <a:r>
              <a:rPr lang="ar-EG" sz="2400" b="1" dirty="0">
                <a:solidFill>
                  <a:schemeClr val="bg1"/>
                </a:solidFill>
                <a:latin typeface="Calibri" panose="020F0502020204030204" pitchFamily="34" charset="0"/>
                <a:ea typeface="Calibri" panose="020F0502020204030204" pitchFamily="34" charset="0"/>
              </a:rPr>
              <a:t>ينتمي إليها المرسل؟</a:t>
            </a:r>
            <a:endParaRPr lang="en-US" sz="2400" dirty="0">
              <a:solidFill>
                <a:schemeClr val="bg1"/>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092051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4125111" cy="4144297"/>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smtClean="0">
                <a:solidFill>
                  <a:srgbClr val="852F4A"/>
                </a:solidFill>
                <a:latin typeface="Tajawal Medium" panose="00000600000000000000" pitchFamily="2" charset="-78"/>
                <a:cs typeface="Tajawal Medium" panose="00000600000000000000" pitchFamily="2" charset="-78"/>
              </a:rPr>
              <a:t> </a:t>
            </a:r>
            <a:endParaRPr lang="en-US" sz="3200" b="1" dirty="0">
              <a:solidFill>
                <a:srgbClr val="852F4A"/>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65572" y="479268"/>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67681" y="-572560"/>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62232" y="129252"/>
            <a:ext cx="1091381" cy="100901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08" y="129252"/>
            <a:ext cx="1384936" cy="830997"/>
          </a:xfrm>
          <a:prstGeom prst="rect">
            <a:avLst/>
          </a:prstGeom>
          <a:noFill/>
        </p:spPr>
        <p:txBody>
          <a:bodyPr wrap="square" rtlCol="0">
            <a:spAutoFit/>
          </a:bodyPr>
          <a:lstStyle/>
          <a:p>
            <a:pPr algn="ctr"/>
            <a:r>
              <a:rPr lang="ar-EG" sz="2400" dirty="0" smtClean="0">
                <a:solidFill>
                  <a:prstClr val="white"/>
                </a:solidFill>
                <a:latin typeface="Tajawal Medium" panose="00000600000000000000" pitchFamily="2" charset="-78"/>
              </a:rPr>
              <a:t>المحاضرة الثانية</a:t>
            </a:r>
            <a:endParaRPr lang="en-US" sz="2800" dirty="0">
              <a:solidFill>
                <a:prstClr val="white"/>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0550" y="6266339"/>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394249" y="6400800"/>
            <a:ext cx="1879649" cy="410035"/>
          </a:xfrm>
          <a:prstGeom prst="rect">
            <a:avLst/>
          </a:prstGeom>
        </p:spPr>
      </p:pic>
      <p:sp>
        <p:nvSpPr>
          <p:cNvPr id="3" name="Rounded Rectangle 2"/>
          <p:cNvSpPr/>
          <p:nvPr/>
        </p:nvSpPr>
        <p:spPr>
          <a:xfrm flipH="1">
            <a:off x="1790952" y="524988"/>
            <a:ext cx="10011842" cy="5645622"/>
          </a:xfrm>
          <a:prstGeom prst="roundRect">
            <a:avLst/>
          </a:prstGeom>
          <a:solidFill>
            <a:srgbClr val="6C263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tabLst>
                <a:tab pos="904875" algn="l"/>
              </a:tabLst>
            </a:pPr>
            <a:r>
              <a:rPr lang="ar-EG" sz="2000" b="1" dirty="0" smtClean="0">
                <a:solidFill>
                  <a:schemeClr val="bg1"/>
                </a:solidFill>
                <a:latin typeface="Calibri" panose="020F0502020204030204" pitchFamily="34" charset="0"/>
                <a:ea typeface="Calibri" panose="020F0502020204030204" pitchFamily="34" charset="0"/>
              </a:rPr>
              <a:t>في </a:t>
            </a:r>
            <a:r>
              <a:rPr lang="ar-EG" sz="2000" b="1" dirty="0">
                <a:solidFill>
                  <a:schemeClr val="bg1"/>
                </a:solidFill>
                <a:latin typeface="Calibri" panose="020F0502020204030204" pitchFamily="34" charset="0"/>
                <a:ea typeface="Calibri" panose="020F0502020204030204" pitchFamily="34" charset="0"/>
              </a:rPr>
              <a:t>عام 1946 اقترح </a:t>
            </a:r>
            <a:r>
              <a:rPr lang="ar-EG" sz="2000" b="1" dirty="0" smtClean="0">
                <a:solidFill>
                  <a:schemeClr val="bg1"/>
                </a:solidFill>
                <a:latin typeface="Calibri" panose="020F0502020204030204" pitchFamily="34" charset="0"/>
                <a:ea typeface="Calibri" panose="020F0502020204030204" pitchFamily="34" charset="0"/>
              </a:rPr>
              <a:t>"لا زويل" </a:t>
            </a:r>
            <a:r>
              <a:rPr lang="ar-EG" sz="2000" b="1" dirty="0">
                <a:solidFill>
                  <a:schemeClr val="bg1"/>
                </a:solidFill>
                <a:latin typeface="Calibri" panose="020F0502020204030204" pitchFamily="34" charset="0"/>
                <a:ea typeface="Calibri" panose="020F0502020204030204" pitchFamily="34" charset="0"/>
              </a:rPr>
              <a:t>عالم السياسة الأمريكي، لتحديد مجالات أبحاث الاتصال أو شرح عملية الاتصال الإجابة على الأسئلة التالية:</a:t>
            </a:r>
            <a:endParaRPr lang="en-US" sz="2000" dirty="0">
              <a:solidFill>
                <a:schemeClr val="bg1"/>
              </a:solidFill>
              <a:latin typeface="Calibri" panose="020F0502020204030204" pitchFamily="34" charset="0"/>
              <a:ea typeface="Calibri" panose="020F0502020204030204" pitchFamily="34" charset="0"/>
            </a:endParaRPr>
          </a:p>
          <a:p>
            <a:pPr marL="228600" algn="justLow" rtl="1">
              <a:lnSpc>
                <a:spcPct val="107000"/>
              </a:lnSpc>
              <a:spcAft>
                <a:spcPts val="800"/>
              </a:spcAft>
              <a:tabLst>
                <a:tab pos="904875" algn="l"/>
              </a:tabLst>
            </a:pPr>
            <a:r>
              <a:rPr lang="en-US" sz="2000" b="1" dirty="0">
                <a:solidFill>
                  <a:schemeClr val="bg1"/>
                </a:solidFill>
                <a:latin typeface="Simplified Arabic" panose="02020603050405020304" pitchFamily="18" charset="-78"/>
                <a:ea typeface="Calibri" panose="020F0502020204030204" pitchFamily="34" charset="0"/>
              </a:rPr>
              <a:t>Who- </a:t>
            </a:r>
            <a:r>
              <a:rPr lang="ar-EG" sz="2000" b="1" dirty="0">
                <a:solidFill>
                  <a:schemeClr val="bg1"/>
                </a:solidFill>
                <a:latin typeface="Calibri" panose="020F0502020204030204" pitchFamily="34" charset="0"/>
                <a:ea typeface="Calibri" panose="020F0502020204030204" pitchFamily="34" charset="0"/>
              </a:rPr>
              <a:t> من ؟؟</a:t>
            </a:r>
            <a:endParaRPr lang="en-US" sz="2000" dirty="0">
              <a:solidFill>
                <a:schemeClr val="bg1"/>
              </a:solidFill>
              <a:latin typeface="Calibri" panose="020F0502020204030204" pitchFamily="34" charset="0"/>
              <a:ea typeface="Calibri" panose="020F0502020204030204" pitchFamily="34" charset="0"/>
            </a:endParaRPr>
          </a:p>
          <a:p>
            <a:pPr marL="228600" algn="justLow" rtl="1">
              <a:lnSpc>
                <a:spcPct val="107000"/>
              </a:lnSpc>
              <a:spcAft>
                <a:spcPts val="800"/>
              </a:spcAft>
              <a:tabLst>
                <a:tab pos="904875" algn="l"/>
              </a:tabLst>
            </a:pPr>
            <a:r>
              <a:rPr lang="en-US" sz="2000" b="1" dirty="0">
                <a:solidFill>
                  <a:schemeClr val="bg1"/>
                </a:solidFill>
                <a:latin typeface="Simplified Arabic" panose="02020603050405020304" pitchFamily="18" charset="-78"/>
                <a:ea typeface="Calibri" panose="020F0502020204030204" pitchFamily="34" charset="0"/>
              </a:rPr>
              <a:t>Says what</a:t>
            </a:r>
            <a:r>
              <a:rPr lang="ar-EG" sz="2000" b="1" dirty="0">
                <a:solidFill>
                  <a:schemeClr val="bg1"/>
                </a:solidFill>
                <a:latin typeface="Calibri" panose="020F0502020204030204" pitchFamily="34" charset="0"/>
                <a:ea typeface="Calibri" panose="020F0502020204030204" pitchFamily="34" charset="0"/>
              </a:rPr>
              <a:t>- ماذا يقول؟</a:t>
            </a:r>
            <a:endParaRPr lang="en-US" sz="2000" dirty="0">
              <a:solidFill>
                <a:schemeClr val="bg1"/>
              </a:solidFill>
              <a:latin typeface="Calibri" panose="020F0502020204030204" pitchFamily="34" charset="0"/>
              <a:ea typeface="Calibri" panose="020F0502020204030204" pitchFamily="34" charset="0"/>
            </a:endParaRPr>
          </a:p>
          <a:p>
            <a:pPr marL="228600" algn="justLow" rtl="1">
              <a:lnSpc>
                <a:spcPct val="107000"/>
              </a:lnSpc>
              <a:spcAft>
                <a:spcPts val="800"/>
              </a:spcAft>
              <a:tabLst>
                <a:tab pos="904875" algn="l"/>
              </a:tabLst>
            </a:pPr>
            <a:r>
              <a:rPr lang="en-US" sz="2000" b="1" dirty="0">
                <a:solidFill>
                  <a:schemeClr val="bg1"/>
                </a:solidFill>
                <a:latin typeface="Simplified Arabic" panose="02020603050405020304" pitchFamily="18" charset="-78"/>
                <a:ea typeface="Calibri" panose="020F0502020204030204" pitchFamily="34" charset="0"/>
              </a:rPr>
              <a:t>To whom</a:t>
            </a:r>
            <a:r>
              <a:rPr lang="ar-EG" sz="2000" b="1" dirty="0">
                <a:solidFill>
                  <a:schemeClr val="bg1"/>
                </a:solidFill>
                <a:latin typeface="Calibri" panose="020F0502020204030204" pitchFamily="34" charset="0"/>
                <a:ea typeface="Calibri" panose="020F0502020204030204" pitchFamily="34" charset="0"/>
              </a:rPr>
              <a:t> لمن؟</a:t>
            </a:r>
            <a:endParaRPr lang="en-US" sz="2000" dirty="0">
              <a:solidFill>
                <a:schemeClr val="bg1"/>
              </a:solidFill>
              <a:latin typeface="Calibri" panose="020F0502020204030204" pitchFamily="34" charset="0"/>
              <a:ea typeface="Calibri" panose="020F0502020204030204" pitchFamily="34" charset="0"/>
            </a:endParaRPr>
          </a:p>
          <a:p>
            <a:pPr marL="228600" algn="justLow" rtl="1">
              <a:lnSpc>
                <a:spcPct val="107000"/>
              </a:lnSpc>
              <a:spcAft>
                <a:spcPts val="800"/>
              </a:spcAft>
              <a:tabLst>
                <a:tab pos="904875" algn="l"/>
              </a:tabLst>
            </a:pPr>
            <a:r>
              <a:rPr lang="en-US" sz="2000" b="1" dirty="0">
                <a:solidFill>
                  <a:schemeClr val="bg1"/>
                </a:solidFill>
                <a:latin typeface="Simplified Arabic" panose="02020603050405020304" pitchFamily="18" charset="-78"/>
                <a:ea typeface="Calibri" panose="020F0502020204030204" pitchFamily="34" charset="0"/>
              </a:rPr>
              <a:t>In wish Channel</a:t>
            </a:r>
            <a:r>
              <a:rPr lang="ar-EG" sz="2000" b="1" dirty="0">
                <a:solidFill>
                  <a:schemeClr val="bg1"/>
                </a:solidFill>
                <a:latin typeface="Calibri" panose="020F0502020204030204" pitchFamily="34" charset="0"/>
                <a:ea typeface="Calibri" panose="020F0502020204030204" pitchFamily="34" charset="0"/>
              </a:rPr>
              <a:t> بأي وسيلة؟</a:t>
            </a:r>
            <a:endParaRPr lang="en-US" sz="2000" dirty="0">
              <a:solidFill>
                <a:schemeClr val="bg1"/>
              </a:solidFill>
              <a:latin typeface="Calibri" panose="020F0502020204030204" pitchFamily="34" charset="0"/>
              <a:ea typeface="Calibri" panose="020F0502020204030204" pitchFamily="34" charset="0"/>
            </a:endParaRPr>
          </a:p>
          <a:p>
            <a:pPr marL="228600" algn="justLow" rtl="1">
              <a:lnSpc>
                <a:spcPct val="107000"/>
              </a:lnSpc>
              <a:spcAft>
                <a:spcPts val="800"/>
              </a:spcAft>
              <a:tabLst>
                <a:tab pos="904875" algn="l"/>
              </a:tabLst>
            </a:pPr>
            <a:r>
              <a:rPr lang="en-US" sz="2000" b="1" dirty="0">
                <a:solidFill>
                  <a:schemeClr val="bg1"/>
                </a:solidFill>
                <a:latin typeface="Simplified Arabic" panose="02020603050405020304" pitchFamily="18" charset="-78"/>
                <a:ea typeface="Calibri" panose="020F0502020204030204" pitchFamily="34" charset="0"/>
              </a:rPr>
              <a:t>With What Effect</a:t>
            </a:r>
            <a:r>
              <a:rPr lang="ar-EG" sz="2000" b="1" dirty="0">
                <a:solidFill>
                  <a:schemeClr val="bg1"/>
                </a:solidFill>
                <a:latin typeface="Calibri" panose="020F0502020204030204" pitchFamily="34" charset="0"/>
                <a:ea typeface="Calibri" panose="020F0502020204030204" pitchFamily="34" charset="0"/>
              </a:rPr>
              <a:t> وبأي تأثير؟</a:t>
            </a:r>
            <a:endParaRPr lang="en-US" sz="2000" dirty="0">
              <a:solidFill>
                <a:schemeClr val="bg1"/>
              </a:solidFill>
              <a:latin typeface="Calibri" panose="020F0502020204030204" pitchFamily="34" charset="0"/>
              <a:ea typeface="Calibri" panose="020F0502020204030204" pitchFamily="34" charset="0"/>
            </a:endParaRPr>
          </a:p>
          <a:p>
            <a:pPr algn="justLow" rtl="1">
              <a:lnSpc>
                <a:spcPct val="150000"/>
              </a:lnSpc>
            </a:pPr>
            <a:r>
              <a:rPr lang="ar-EG" sz="2000" b="1" dirty="0">
                <a:solidFill>
                  <a:schemeClr val="bg1"/>
                </a:solidFill>
                <a:ea typeface="Calibri" panose="020F0502020204030204" pitchFamily="34" charset="0"/>
              </a:rPr>
              <a:t>ويقول لا </a:t>
            </a:r>
            <a:r>
              <a:rPr lang="ar-EG" sz="2000" b="1" dirty="0" smtClean="0">
                <a:solidFill>
                  <a:schemeClr val="bg1"/>
                </a:solidFill>
                <a:ea typeface="Calibri" panose="020F0502020204030204" pitchFamily="34" charset="0"/>
              </a:rPr>
              <a:t>زويل </a:t>
            </a:r>
            <a:r>
              <a:rPr lang="ar-EG" sz="2000" b="1" dirty="0">
                <a:solidFill>
                  <a:schemeClr val="bg1"/>
                </a:solidFill>
                <a:ea typeface="Calibri" panose="020F0502020204030204" pitchFamily="34" charset="0"/>
              </a:rPr>
              <a:t>أن دراسة الاتصال عملية تحاول أن تركز على الاجابة على سؤال واحد أو أكثر من تلك الأسئلة، ويقول أيضا إن أي عملية يمكن دراستها بطريقتين: فإما أن تدرس التكوين أو البناء </a:t>
            </a:r>
            <a:r>
              <a:rPr lang="en-US" sz="2000" b="1" dirty="0">
                <a:solidFill>
                  <a:schemeClr val="bg1"/>
                </a:solidFill>
                <a:latin typeface="Simplified Arabic" panose="02020603050405020304" pitchFamily="18" charset="-78"/>
                <a:ea typeface="Calibri" panose="020F0502020204030204" pitchFamily="34" charset="0"/>
                <a:cs typeface="+mj-cs"/>
              </a:rPr>
              <a:t>Structure </a:t>
            </a:r>
            <a:r>
              <a:rPr lang="ar-EG" sz="2000" b="1" dirty="0">
                <a:solidFill>
                  <a:schemeClr val="bg1"/>
                </a:solidFill>
                <a:latin typeface="Simplified Arabic" panose="02020603050405020304" pitchFamily="18" charset="-78"/>
                <a:ea typeface="Calibri" panose="020F0502020204030204" pitchFamily="34" charset="0"/>
                <a:cs typeface="+mj-cs"/>
              </a:rPr>
              <a:t> أو تدرس الوظيفة </a:t>
            </a:r>
            <a:r>
              <a:rPr lang="en-US" sz="2000" b="1" dirty="0">
                <a:solidFill>
                  <a:schemeClr val="bg1"/>
                </a:solidFill>
                <a:latin typeface="Simplified Arabic" panose="02020603050405020304" pitchFamily="18" charset="-78"/>
                <a:ea typeface="Calibri" panose="020F0502020204030204" pitchFamily="34" charset="0"/>
                <a:cs typeface="+mj-cs"/>
              </a:rPr>
              <a:t>Function </a:t>
            </a:r>
            <a:r>
              <a:rPr lang="ar-EG" sz="2000" b="1" dirty="0" smtClean="0">
                <a:solidFill>
                  <a:schemeClr val="bg1"/>
                </a:solidFill>
                <a:latin typeface="Simplified Arabic" panose="02020603050405020304" pitchFamily="18" charset="-78"/>
                <a:ea typeface="Calibri" panose="020F0502020204030204" pitchFamily="34" charset="0"/>
                <a:cs typeface="+mj-cs"/>
              </a:rPr>
              <a:t>.</a:t>
            </a:r>
          </a:p>
        </p:txBody>
      </p:sp>
      <p:sp>
        <p:nvSpPr>
          <p:cNvPr id="4" name="Rounded Rectangle 3"/>
          <p:cNvSpPr/>
          <p:nvPr/>
        </p:nvSpPr>
        <p:spPr>
          <a:xfrm>
            <a:off x="8236912" y="491359"/>
            <a:ext cx="3097161" cy="64418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t>3. نموذج لا زويل </a:t>
            </a:r>
            <a:endParaRPr lang="ar-EG" sz="2400" b="1" dirty="0"/>
          </a:p>
        </p:txBody>
      </p:sp>
      <p:pic>
        <p:nvPicPr>
          <p:cNvPr id="15" name="Picture 14" descr="C:\Users\NoteBook\Desktop\99.png"/>
          <p:cNvPicPr/>
          <p:nvPr/>
        </p:nvPicPr>
        <p:blipFill>
          <a:blip r:embed="rId9">
            <a:duotone>
              <a:prstClr val="black"/>
              <a:srgbClr val="D9C3A5">
                <a:tint val="50000"/>
                <a:satMod val="180000"/>
              </a:srgbClr>
            </a:duotone>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566219" y="2035277"/>
            <a:ext cx="5338915" cy="1976284"/>
          </a:xfrm>
          <a:prstGeom prst="rect">
            <a:avLst/>
          </a:prstGeom>
          <a:ln>
            <a:noFill/>
          </a:ln>
          <a:effectLst>
            <a:softEdge rad="112500"/>
          </a:effectLst>
        </p:spPr>
      </p:pic>
    </p:spTree>
    <p:extLst>
      <p:ext uri="{BB962C8B-B14F-4D97-AF65-F5344CB8AC3E}">
        <p14:creationId xmlns:p14="http://schemas.microsoft.com/office/powerpoint/2010/main" val="39086588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583856"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 y="0"/>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38230" y="15924"/>
            <a:ext cx="2649477" cy="69183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3229897" y="848870"/>
            <a:ext cx="8866799" cy="5462510"/>
          </a:xfrm>
          <a:prstGeom prst="roundRect">
            <a:avLst/>
          </a:prstGeom>
          <a:solidFill>
            <a:srgbClr val="6C263C">
              <a:alpha val="74902"/>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07000"/>
              </a:lnSpc>
              <a:spcAft>
                <a:spcPts val="800"/>
              </a:spcAft>
              <a:tabLst>
                <a:tab pos="904875" algn="l"/>
              </a:tabLst>
            </a:pPr>
            <a:r>
              <a:rPr lang="ar-EG" sz="2400" b="1" dirty="0" smtClean="0">
                <a:solidFill>
                  <a:schemeClr val="bg1"/>
                </a:solidFill>
                <a:latin typeface="Calibri" panose="020F0502020204030204" pitchFamily="34" charset="0"/>
                <a:ea typeface="Calibri" panose="020F0502020204030204" pitchFamily="34" charset="0"/>
              </a:rPr>
              <a:t>- </a:t>
            </a:r>
            <a:r>
              <a:rPr lang="ar-EG" sz="2800" b="1" dirty="0" smtClean="0">
                <a:solidFill>
                  <a:schemeClr val="bg1"/>
                </a:solidFill>
                <a:latin typeface="Calibri" panose="020F0502020204030204" pitchFamily="34" charset="0"/>
                <a:ea typeface="Calibri" panose="020F0502020204030204" pitchFamily="34" charset="0"/>
              </a:rPr>
              <a:t>الوظائف </a:t>
            </a:r>
            <a:r>
              <a:rPr lang="ar-EG" sz="2800" b="1" dirty="0">
                <a:solidFill>
                  <a:schemeClr val="bg1"/>
                </a:solidFill>
                <a:latin typeface="Calibri" panose="020F0502020204030204" pitchFamily="34" charset="0"/>
                <a:ea typeface="Calibri" panose="020F0502020204030204" pitchFamily="34" charset="0"/>
              </a:rPr>
              <a:t>الأساسية للاتصال </a:t>
            </a:r>
            <a:r>
              <a:rPr lang="ar-EG" sz="2800" b="1" dirty="0" smtClean="0">
                <a:solidFill>
                  <a:schemeClr val="bg1"/>
                </a:solidFill>
                <a:latin typeface="Calibri" panose="020F0502020204030204" pitchFamily="34" charset="0"/>
                <a:ea typeface="Calibri" panose="020F0502020204030204" pitchFamily="34" charset="0"/>
              </a:rPr>
              <a:t>من وجهة نظر </a:t>
            </a:r>
            <a:r>
              <a:rPr lang="ar-EG" sz="2800" b="1" dirty="0" err="1" smtClean="0">
                <a:solidFill>
                  <a:schemeClr val="bg1"/>
                </a:solidFill>
                <a:latin typeface="Calibri" panose="020F0502020204030204" pitchFamily="34" charset="0"/>
                <a:ea typeface="Calibri" panose="020F0502020204030204" pitchFamily="34" charset="0"/>
              </a:rPr>
              <a:t>لازويل</a:t>
            </a:r>
            <a:r>
              <a:rPr lang="ar-EG" sz="2800" b="1" dirty="0" smtClean="0">
                <a:solidFill>
                  <a:schemeClr val="bg1"/>
                </a:solidFill>
                <a:latin typeface="Calibri" panose="020F0502020204030204" pitchFamily="34" charset="0"/>
                <a:ea typeface="Calibri" panose="020F0502020204030204" pitchFamily="34" charset="0"/>
              </a:rPr>
              <a:t> هي</a:t>
            </a:r>
            <a:r>
              <a:rPr lang="ar-EG" sz="2400" b="1" dirty="0">
                <a:solidFill>
                  <a:schemeClr val="bg1"/>
                </a:solidFill>
                <a:latin typeface="Calibri" panose="020F0502020204030204" pitchFamily="34" charset="0"/>
                <a:ea typeface="Calibri" panose="020F0502020204030204" pitchFamily="34" charset="0"/>
              </a:rPr>
              <a:t>:</a:t>
            </a:r>
            <a:endParaRPr lang="en-US" sz="2400" dirty="0">
              <a:solidFill>
                <a:schemeClr val="bg1"/>
              </a:solidFill>
              <a:latin typeface="Calibri" panose="020F0502020204030204" pitchFamily="34" charset="0"/>
              <a:ea typeface="Calibri" panose="020F0502020204030204" pitchFamily="34" charset="0"/>
            </a:endParaRPr>
          </a:p>
          <a:p>
            <a:pPr marL="342900" lvl="0" indent="-342900" algn="justLow" rtl="1">
              <a:lnSpc>
                <a:spcPct val="150000"/>
              </a:lnSpc>
              <a:spcAft>
                <a:spcPts val="0"/>
              </a:spcAft>
              <a:buFont typeface="+mj-lt"/>
              <a:buAutoNum type="arabicPeriod"/>
              <a:tabLst>
                <a:tab pos="904875" algn="l"/>
              </a:tabLst>
            </a:pPr>
            <a:r>
              <a:rPr lang="ar-EG" sz="2400" b="1" dirty="0">
                <a:solidFill>
                  <a:schemeClr val="bg1"/>
                </a:solidFill>
                <a:latin typeface="Calibri" panose="020F0502020204030204" pitchFamily="34" charset="0"/>
                <a:ea typeface="Calibri" panose="020F0502020204030204" pitchFamily="34" charset="0"/>
              </a:rPr>
              <a:t>سرد الأخبار: أي إحاطة الجمهور بما يحدث في البيئة.</a:t>
            </a:r>
            <a:endParaRPr lang="en-US" sz="2400" dirty="0">
              <a:solidFill>
                <a:schemeClr val="bg1"/>
              </a:solidFill>
              <a:latin typeface="Calibri" panose="020F0502020204030204" pitchFamily="34" charset="0"/>
              <a:ea typeface="Calibri" panose="020F0502020204030204" pitchFamily="34" charset="0"/>
            </a:endParaRPr>
          </a:p>
          <a:p>
            <a:pPr marL="342900" lvl="0" indent="-342900" algn="justLow" rtl="1">
              <a:lnSpc>
                <a:spcPct val="150000"/>
              </a:lnSpc>
              <a:spcAft>
                <a:spcPts val="800"/>
              </a:spcAft>
              <a:buFont typeface="+mj-lt"/>
              <a:buAutoNum type="arabicPeriod"/>
              <a:tabLst>
                <a:tab pos="904875" algn="l"/>
              </a:tabLst>
            </a:pPr>
            <a:r>
              <a:rPr lang="ar-EG" sz="2400" b="1" dirty="0">
                <a:solidFill>
                  <a:schemeClr val="bg1"/>
                </a:solidFill>
                <a:latin typeface="Calibri" panose="020F0502020204030204" pitchFamily="34" charset="0"/>
                <a:ea typeface="Calibri" panose="020F0502020204030204" pitchFamily="34" charset="0"/>
              </a:rPr>
              <a:t>التوجيه عن طريق المقالات.</a:t>
            </a:r>
            <a:endParaRPr lang="en-US" sz="2400" dirty="0">
              <a:solidFill>
                <a:schemeClr val="bg1"/>
              </a:solidFill>
              <a:latin typeface="Calibri" panose="020F0502020204030204" pitchFamily="34" charset="0"/>
              <a:ea typeface="Calibri" panose="020F0502020204030204" pitchFamily="34" charset="0"/>
            </a:endParaRPr>
          </a:p>
          <a:p>
            <a:pPr algn="r" rtl="1">
              <a:lnSpc>
                <a:spcPct val="150000"/>
              </a:lnSpc>
            </a:pPr>
            <a:r>
              <a:rPr lang="ar-EG" sz="2400" b="1" dirty="0" smtClean="0">
                <a:solidFill>
                  <a:schemeClr val="bg1"/>
                </a:solidFill>
                <a:ea typeface="Calibri" panose="020F0502020204030204" pitchFamily="34" charset="0"/>
              </a:rPr>
              <a:t>3. نقل </a:t>
            </a:r>
            <a:r>
              <a:rPr lang="ar-EG" sz="2400" b="1" dirty="0">
                <a:solidFill>
                  <a:schemeClr val="bg1"/>
                </a:solidFill>
                <a:ea typeface="Calibri" panose="020F0502020204030204" pitchFamily="34" charset="0"/>
              </a:rPr>
              <a:t>التراث </a:t>
            </a:r>
            <a:r>
              <a:rPr lang="ar-EG" sz="2400" b="1" dirty="0" smtClean="0">
                <a:solidFill>
                  <a:schemeClr val="bg1"/>
                </a:solidFill>
                <a:ea typeface="Calibri" panose="020F0502020204030204" pitchFamily="34" charset="0"/>
              </a:rPr>
              <a:t>الاجتماعي </a:t>
            </a:r>
            <a:r>
              <a:rPr lang="ar-EG" sz="2400" b="1" dirty="0">
                <a:solidFill>
                  <a:schemeClr val="bg1"/>
                </a:solidFill>
                <a:ea typeface="Calibri" panose="020F0502020204030204" pitchFamily="34" charset="0"/>
              </a:rPr>
              <a:t>من جيل إلى آخر</a:t>
            </a:r>
            <a:r>
              <a:rPr lang="ar-EG" sz="2400" b="1" dirty="0" smtClean="0">
                <a:solidFill>
                  <a:schemeClr val="bg1"/>
                </a:solidFill>
                <a:ea typeface="Calibri" panose="020F0502020204030204" pitchFamily="34" charset="0"/>
              </a:rPr>
              <a:t>.</a:t>
            </a:r>
          </a:p>
          <a:p>
            <a:pPr algn="just" rtl="1">
              <a:lnSpc>
                <a:spcPct val="150000"/>
              </a:lnSpc>
            </a:pPr>
            <a:r>
              <a:rPr lang="ar-EG" sz="2400" b="1" dirty="0" smtClean="0">
                <a:solidFill>
                  <a:schemeClr val="bg1"/>
                </a:solidFill>
                <a:ea typeface="Calibri" panose="020F0502020204030204" pitchFamily="34" charset="0"/>
                <a:cs typeface="Simplified Arabic" panose="02020603050405020304" pitchFamily="18" charset="-78"/>
              </a:rPr>
              <a:t>وتبقي الميزة </a:t>
            </a:r>
            <a:r>
              <a:rPr lang="ar-EG" sz="2400" b="1" dirty="0">
                <a:solidFill>
                  <a:schemeClr val="bg1"/>
                </a:solidFill>
                <a:ea typeface="Calibri" panose="020F0502020204030204" pitchFamily="34" charset="0"/>
                <a:cs typeface="Simplified Arabic" panose="02020603050405020304" pitchFamily="18" charset="-78"/>
              </a:rPr>
              <a:t>الرئيسية لنموذج </a:t>
            </a:r>
            <a:r>
              <a:rPr lang="ar-EG" sz="2400" b="1" dirty="0" err="1" smtClean="0">
                <a:solidFill>
                  <a:schemeClr val="bg1"/>
                </a:solidFill>
                <a:ea typeface="Calibri" panose="020F0502020204030204" pitchFamily="34" charset="0"/>
                <a:cs typeface="Simplified Arabic" panose="02020603050405020304" pitchFamily="18" charset="-78"/>
              </a:rPr>
              <a:t>لازويل</a:t>
            </a:r>
            <a:r>
              <a:rPr lang="ar-EG" sz="2400" b="1" dirty="0" smtClean="0">
                <a:solidFill>
                  <a:schemeClr val="bg1"/>
                </a:solidFill>
                <a:ea typeface="Calibri" panose="020F0502020204030204" pitchFamily="34" charset="0"/>
                <a:cs typeface="Simplified Arabic" panose="02020603050405020304" pitchFamily="18" charset="-78"/>
              </a:rPr>
              <a:t> </a:t>
            </a:r>
            <a:r>
              <a:rPr lang="ar-EG" sz="2400" b="1" dirty="0">
                <a:solidFill>
                  <a:schemeClr val="bg1"/>
                </a:solidFill>
                <a:ea typeface="Calibri" panose="020F0502020204030204" pitchFamily="34" charset="0"/>
                <a:cs typeface="Simplified Arabic" panose="02020603050405020304" pitchFamily="18" charset="-78"/>
              </a:rPr>
              <a:t>هو التركيز والعرض الموجز لأهم عناصر الاتصال، وهو يستمر </a:t>
            </a:r>
            <a:r>
              <a:rPr lang="ar-EG" sz="2400" b="1" dirty="0" smtClean="0">
                <a:solidFill>
                  <a:schemeClr val="bg1"/>
                </a:solidFill>
                <a:ea typeface="Calibri" panose="020F0502020204030204" pitchFamily="34" charset="0"/>
                <a:cs typeface="Simplified Arabic" panose="02020603050405020304" pitchFamily="18" charset="-78"/>
              </a:rPr>
              <a:t>في </a:t>
            </a:r>
            <a:r>
              <a:rPr lang="ar-EG" sz="2400" b="1" dirty="0">
                <a:solidFill>
                  <a:schemeClr val="bg1"/>
                </a:solidFill>
                <a:ea typeface="Calibri" panose="020F0502020204030204" pitchFamily="34" charset="0"/>
                <a:cs typeface="Simplified Arabic" panose="02020603050405020304" pitchFamily="18" charset="-78"/>
              </a:rPr>
              <a:t>الحفاظ على </a:t>
            </a:r>
            <a:r>
              <a:rPr lang="ar-EG" sz="2400" b="1" dirty="0" smtClean="0">
                <a:solidFill>
                  <a:schemeClr val="bg1"/>
                </a:solidFill>
                <a:ea typeface="Calibri" panose="020F0502020204030204" pitchFamily="34" charset="0"/>
                <a:cs typeface="Simplified Arabic" panose="02020603050405020304" pitchFamily="18" charset="-78"/>
              </a:rPr>
              <a:t>فائدته.</a:t>
            </a:r>
          </a:p>
          <a:p>
            <a:pPr algn="justLow" rtl="1">
              <a:lnSpc>
                <a:spcPct val="150000"/>
              </a:lnSpc>
            </a:pPr>
            <a:endParaRPr lang="en-US" sz="2400" dirty="0">
              <a:solidFill>
                <a:schemeClr val="bg1"/>
              </a:solidFill>
              <a:ea typeface="Calibri"/>
            </a:endParaRPr>
          </a:p>
        </p:txBody>
      </p:sp>
    </p:spTree>
    <p:extLst>
      <p:ext uri="{BB962C8B-B14F-4D97-AF65-F5344CB8AC3E}">
        <p14:creationId xmlns:p14="http://schemas.microsoft.com/office/powerpoint/2010/main" val="36299153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847691"/>
            <a:ext cx="10438751" cy="532247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15000"/>
              </a:lnSpc>
              <a:spcAft>
                <a:spcPts val="0"/>
              </a:spcAft>
            </a:pPr>
            <a:r>
              <a:rPr lang="ar-EG" sz="2400" dirty="0" smtClean="0">
                <a:ea typeface="Calibri"/>
                <a:cs typeface="Arial"/>
              </a:rPr>
              <a:t>4</a:t>
            </a:r>
            <a:r>
              <a:rPr lang="ar-EG" sz="2400" b="1" dirty="0" smtClean="0">
                <a:solidFill>
                  <a:srgbClr val="852F4A"/>
                </a:solidFill>
                <a:ea typeface="Calibri"/>
                <a:cs typeface="Arial"/>
              </a:rPr>
              <a:t>4</a:t>
            </a:r>
            <a:r>
              <a:rPr lang="ar-EG" sz="2400" b="1" dirty="0" smtClean="0">
                <a:solidFill>
                  <a:srgbClr val="852F4A"/>
                </a:solidFill>
                <a:ea typeface="Calibri"/>
              </a:rPr>
              <a:t>. نموذج دوفلير.</a:t>
            </a:r>
          </a:p>
          <a:p>
            <a:pPr lvl="0" algn="just" rtl="1">
              <a:lnSpc>
                <a:spcPct val="115000"/>
              </a:lnSpc>
              <a:spcAft>
                <a:spcPts val="0"/>
              </a:spcAft>
            </a:pPr>
            <a:r>
              <a:rPr lang="ar-EG" sz="2400" b="1" dirty="0">
                <a:solidFill>
                  <a:srgbClr val="852F4A"/>
                </a:solidFill>
                <a:ea typeface="Calibri" panose="020F0502020204030204" pitchFamily="34" charset="0"/>
              </a:rPr>
              <a:t>يركز هذا النموذج على التشويش الذى يمكن أن يحدث </a:t>
            </a:r>
            <a:r>
              <a:rPr lang="ar-EG" sz="2400" b="1" dirty="0" smtClean="0">
                <a:solidFill>
                  <a:srgbClr val="852F4A"/>
                </a:solidFill>
                <a:ea typeface="Calibri" panose="020F0502020204030204" pitchFamily="34" charset="0"/>
              </a:rPr>
              <a:t>في أي </a:t>
            </a:r>
            <a:r>
              <a:rPr lang="ar-EG" sz="2400" b="1" dirty="0">
                <a:solidFill>
                  <a:srgbClr val="852F4A"/>
                </a:solidFill>
                <a:ea typeface="Calibri" panose="020F0502020204030204" pitchFamily="34" charset="0"/>
              </a:rPr>
              <a:t>مرحلة من مراحل الاتصال، فهو ليس محصوراً في مرحلة واحدة فقط، كما يبين الشكل وتحدث العملية الاتصالية </a:t>
            </a:r>
            <a:r>
              <a:rPr lang="ar-EG" sz="2400" b="1" dirty="0" smtClean="0">
                <a:solidFill>
                  <a:srgbClr val="852F4A"/>
                </a:solidFill>
                <a:ea typeface="Calibri" panose="020F0502020204030204" pitchFamily="34" charset="0"/>
              </a:rPr>
              <a:t>في </a:t>
            </a:r>
            <a:r>
              <a:rPr lang="ar-EG" sz="2400" b="1" dirty="0">
                <a:solidFill>
                  <a:srgbClr val="852F4A"/>
                </a:solidFill>
                <a:ea typeface="Calibri" panose="020F0502020204030204" pitchFamily="34" charset="0"/>
              </a:rPr>
              <a:t>مرحلتين: المرحلة الأولى عملية اتصالية عبر وسيلة إعلامية، والمرحلة الثانية عملية رجع </a:t>
            </a:r>
            <a:r>
              <a:rPr lang="ar-EG" sz="2400" b="1" dirty="0" smtClean="0">
                <a:solidFill>
                  <a:srgbClr val="852F4A"/>
                </a:solidFill>
                <a:ea typeface="Calibri" panose="020F0502020204030204" pitchFamily="34" charset="0"/>
              </a:rPr>
              <a:t>الصدى.</a:t>
            </a:r>
          </a:p>
          <a:p>
            <a:pPr lvl="0" algn="just" rtl="1">
              <a:lnSpc>
                <a:spcPct val="115000"/>
              </a:lnSpc>
              <a:spcAft>
                <a:spcPts val="0"/>
              </a:spcAft>
            </a:pPr>
            <a:endParaRPr lang="ar-EG" sz="2400" b="1" dirty="0" smtClean="0">
              <a:solidFill>
                <a:srgbClr val="852F4A"/>
              </a:solidFill>
              <a:ea typeface="Calibri" panose="020F0502020204030204" pitchFamily="34" charset="0"/>
            </a:endParaRPr>
          </a:p>
          <a:p>
            <a:pPr lvl="0" algn="just" rtl="1">
              <a:lnSpc>
                <a:spcPct val="115000"/>
              </a:lnSpc>
              <a:spcAft>
                <a:spcPts val="0"/>
              </a:spcAft>
            </a:pPr>
            <a:endParaRPr lang="ar-EG" sz="2400" b="1" dirty="0">
              <a:solidFill>
                <a:srgbClr val="852F4A"/>
              </a:solidFill>
              <a:ea typeface="Calibri" panose="020F0502020204030204" pitchFamily="34" charset="0"/>
            </a:endParaRPr>
          </a:p>
          <a:p>
            <a:pPr lvl="0" algn="just" rtl="1">
              <a:lnSpc>
                <a:spcPct val="115000"/>
              </a:lnSpc>
              <a:spcAft>
                <a:spcPts val="0"/>
              </a:spcAft>
            </a:pPr>
            <a:endParaRPr lang="ar-EG" sz="2400" b="1" dirty="0">
              <a:solidFill>
                <a:srgbClr val="852F4A"/>
              </a:solidFill>
              <a:ea typeface="Calibri" panose="020F0502020204030204" pitchFamily="34" charset="0"/>
            </a:endParaRPr>
          </a:p>
          <a:p>
            <a:pPr lvl="0" algn="just" rtl="1">
              <a:lnSpc>
                <a:spcPct val="115000"/>
              </a:lnSpc>
              <a:spcAft>
                <a:spcPts val="0"/>
              </a:spcAft>
            </a:pPr>
            <a:endParaRPr lang="ar-EG" sz="2400" b="1" dirty="0" smtClean="0">
              <a:solidFill>
                <a:srgbClr val="852F4A"/>
              </a:solidFill>
              <a:ea typeface="Calibri" panose="020F0502020204030204" pitchFamily="34" charset="0"/>
            </a:endParaRPr>
          </a:p>
          <a:p>
            <a:pPr lvl="0" algn="just" rtl="1">
              <a:lnSpc>
                <a:spcPct val="115000"/>
              </a:lnSpc>
              <a:spcAft>
                <a:spcPts val="0"/>
              </a:spcAft>
            </a:pPr>
            <a:endParaRPr lang="ar-EG" sz="2400" b="1" dirty="0" smtClean="0">
              <a:solidFill>
                <a:srgbClr val="852F4A"/>
              </a:solidFill>
              <a:ea typeface="Calibri" panose="020F0502020204030204" pitchFamily="34" charset="0"/>
            </a:endParaRPr>
          </a:p>
          <a:p>
            <a:pPr lvl="0" algn="just" rtl="1">
              <a:lnSpc>
                <a:spcPct val="115000"/>
              </a:lnSpc>
              <a:spcAft>
                <a:spcPts val="0"/>
              </a:spcAft>
            </a:pPr>
            <a:endParaRPr lang="ar-EG" sz="2400" b="1" dirty="0">
              <a:solidFill>
                <a:srgbClr val="852F4A"/>
              </a:solidFill>
              <a:ea typeface="Calibri" panose="020F0502020204030204" pitchFamily="34" charset="0"/>
            </a:endParaRPr>
          </a:p>
          <a:p>
            <a:pPr lvl="0" algn="just" rtl="1">
              <a:lnSpc>
                <a:spcPct val="115000"/>
              </a:lnSpc>
              <a:spcAft>
                <a:spcPts val="0"/>
              </a:spcAft>
            </a:pPr>
            <a:endParaRPr lang="ar-EG" sz="2400" b="1" dirty="0" smtClean="0">
              <a:solidFill>
                <a:srgbClr val="852F4A"/>
              </a:solidFill>
              <a:ea typeface="Calibri" panose="020F0502020204030204" pitchFamily="34" charset="0"/>
            </a:endParaRPr>
          </a:p>
          <a:p>
            <a:pPr lvl="0" algn="justLow" rtl="1">
              <a:lnSpc>
                <a:spcPct val="115000"/>
              </a:lnSpc>
              <a:spcAft>
                <a:spcPts val="0"/>
              </a:spcAft>
            </a:pPr>
            <a:endParaRPr lang="en-US" sz="1600" dirty="0">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3574" y="146971"/>
            <a:ext cx="1219640"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36421" y="6170165"/>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366786" y="-1000"/>
            <a:ext cx="2649477" cy="759941"/>
          </a:xfrm>
          <a:prstGeom prst="rect">
            <a:avLst/>
          </a:prstGeom>
        </p:spPr>
      </p:pic>
      <p:pic>
        <p:nvPicPr>
          <p:cNvPr id="9" name="Picture 8" descr="C:\Users\NoteBook\Desktop\6.png"/>
          <p:cNvPicPr/>
          <p:nvPr/>
        </p:nvPicPr>
        <p:blipFill>
          <a:blip r:embed="rId8">
            <a:duotone>
              <a:prstClr val="black"/>
              <a:srgbClr val="D9C3A5">
                <a:tint val="50000"/>
                <a:satMod val="180000"/>
              </a:srgbClr>
            </a:duotone>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303891" y="2816941"/>
            <a:ext cx="9111362" cy="310371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9" y="0"/>
            <a:ext cx="4404032" cy="4424516"/>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73443" y="159701"/>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73443" y="196299"/>
            <a:ext cx="1091009"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a:t>
            </a:r>
          </a:p>
          <a:p>
            <a:pPr algn="ctr"/>
            <a:r>
              <a:rPr lang="ar-EG" sz="2000" b="1" dirty="0" smtClean="0">
                <a:solidFill>
                  <a:prstClr val="white"/>
                </a:solidFill>
                <a:latin typeface="Tajawal Medium" panose="00000600000000000000" pitchFamily="2" charset="-78"/>
              </a:rPr>
              <a:t>الثانية</a:t>
            </a:r>
            <a:endParaRPr lang="en-US" sz="2000" b="1"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73443" y="6170165"/>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135921" y="6297561"/>
            <a:ext cx="1879649" cy="464265"/>
          </a:xfrm>
          <a:prstGeom prst="rect">
            <a:avLst/>
          </a:prstGeom>
        </p:spPr>
      </p:pic>
      <p:sp>
        <p:nvSpPr>
          <p:cNvPr id="3" name="Rounded Rectangle 2"/>
          <p:cNvSpPr/>
          <p:nvPr/>
        </p:nvSpPr>
        <p:spPr>
          <a:xfrm flipH="1">
            <a:off x="1264452" y="629166"/>
            <a:ext cx="10751118" cy="5963363"/>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spcAft>
                <a:spcPts val="800"/>
              </a:spcAft>
              <a:tabLst>
                <a:tab pos="1469390" algn="l"/>
              </a:tabLst>
            </a:pPr>
            <a:r>
              <a:rPr lang="ar-EG" sz="2400" dirty="0">
                <a:latin typeface="Calibri" panose="020F0502020204030204" pitchFamily="34" charset="0"/>
                <a:ea typeface="Calibri" panose="020F0502020204030204" pitchFamily="34" charset="0"/>
              </a:rPr>
              <a:t>يعتبر نموذج ملفن </a:t>
            </a:r>
            <a:r>
              <a:rPr lang="ar-EG" sz="2400" dirty="0" smtClean="0">
                <a:latin typeface="Calibri" panose="020F0502020204030204" pitchFamily="34" charset="0"/>
                <a:ea typeface="Calibri" panose="020F0502020204030204" pitchFamily="34" charset="0"/>
              </a:rPr>
              <a:t>دوفلير </a:t>
            </a:r>
            <a:r>
              <a:rPr lang="ar-EG" sz="2400" dirty="0">
                <a:latin typeface="Calibri" panose="020F0502020204030204" pitchFamily="34" charset="0"/>
                <a:ea typeface="Calibri" panose="020F0502020204030204" pitchFamily="34" charset="0"/>
              </a:rPr>
              <a:t>من أكثر النماذج اتساعاً وشمولية بحيث يكاد يضاهي النظرية الاجتماعية الكاملة من حيث أخذه بالأبعاد الثلاثة الأساسية لعملية الإعلام الجماهيري. النظام الاجتماعي باعتباره أعمالاً ومكانات مستقرة ومتكررة تحدث وفق نمط معين. ثم النظام الثقافي باعتباره مناخاً يعيش فيه النظام الاجتماعي ويتأثر ويؤثر فيه. ثم البعد السيكولوجي عند أولئك الذين يقومون بأدوار </a:t>
            </a:r>
            <a:r>
              <a:rPr lang="ar-EG" sz="2400" dirty="0" smtClean="0">
                <a:latin typeface="Calibri" panose="020F0502020204030204" pitchFamily="34" charset="0"/>
                <a:ea typeface="Calibri" panose="020F0502020204030204" pitchFamily="34" charset="0"/>
              </a:rPr>
              <a:t>في </a:t>
            </a:r>
            <a:r>
              <a:rPr lang="ar-EG" sz="2400" dirty="0">
                <a:latin typeface="Calibri" panose="020F0502020204030204" pitchFamily="34" charset="0"/>
                <a:ea typeface="Calibri" panose="020F0502020204030204" pitchFamily="34" charset="0"/>
              </a:rPr>
              <a:t>النظام الإعلامي. لهذا فالنظام الثقافي، والنظام </a:t>
            </a:r>
            <a:r>
              <a:rPr lang="ar-EG" sz="2400" dirty="0" smtClean="0">
                <a:latin typeface="Calibri" panose="020F0502020204030204" pitchFamily="34" charset="0"/>
                <a:ea typeface="Calibri" panose="020F0502020204030204" pitchFamily="34" charset="0"/>
              </a:rPr>
              <a:t>الاجتماعي، </a:t>
            </a:r>
            <a:r>
              <a:rPr lang="ar-EG" sz="2400" dirty="0">
                <a:latin typeface="Calibri" panose="020F0502020204030204" pitchFamily="34" charset="0"/>
                <a:ea typeface="Calibri" panose="020F0502020204030204" pitchFamily="34" charset="0"/>
              </a:rPr>
              <a:t>ونظم الشخصية ( البعد السيكولوجي) هي </a:t>
            </a:r>
            <a:r>
              <a:rPr lang="ar-EG" sz="2400" dirty="0" smtClean="0">
                <a:latin typeface="Calibri" panose="020F0502020204030204" pitchFamily="34" charset="0"/>
                <a:ea typeface="Calibri" panose="020F0502020204030204" pitchFamily="34" charset="0"/>
              </a:rPr>
              <a:t>في </a:t>
            </a:r>
            <a:r>
              <a:rPr lang="ar-EG" sz="2400" dirty="0">
                <a:latin typeface="Calibri" panose="020F0502020204030204" pitchFamily="34" charset="0"/>
                <a:ea typeface="Calibri" panose="020F0502020204030204" pitchFamily="34" charset="0"/>
              </a:rPr>
              <a:t>واقع الأمر أنواع مختلفة من التجريد لنفس المعلومات الأساسية، أي تجريد للسلوك العلني والرمزي الذى يقدم عليه الأفراد. وهي أيضا تجريدات صحيحة توفر أساساً لأنواع عديدة من التفسيرات والتنبؤات. وبشكل عام، قد يكون من الصعب أو من المستحيل علينا أن نفهم بشكل كامل واحدة من تلك التجريدات بدون الإشارة إلى التجريدات </a:t>
            </a:r>
            <a:r>
              <a:rPr lang="ar-EG" sz="2400" dirty="0" smtClean="0">
                <a:latin typeface="Calibri" panose="020F0502020204030204" pitchFamily="34" charset="0"/>
                <a:ea typeface="Calibri" panose="020F0502020204030204" pitchFamily="34" charset="0"/>
              </a:rPr>
              <a:t>الأخرى.</a:t>
            </a:r>
          </a:p>
          <a:p>
            <a:pPr lvl="0" algn="just" rtl="1">
              <a:lnSpc>
                <a:spcPct val="107000"/>
              </a:lnSpc>
              <a:spcAft>
                <a:spcPts val="800"/>
              </a:spcAft>
              <a:tabLst>
                <a:tab pos="1469390" algn="l"/>
              </a:tabLst>
            </a:pPr>
            <a:r>
              <a:rPr lang="ar-EG" sz="2400" dirty="0">
                <a:solidFill>
                  <a:schemeClr val="bg1"/>
                </a:solidFill>
                <a:latin typeface="Calibri" panose="020F0502020204030204" pitchFamily="34" charset="0"/>
                <a:ea typeface="Calibri" panose="020F0502020204030204" pitchFamily="34" charset="0"/>
              </a:rPr>
              <a:t>على أن دوفلير لم يقدم نظرية متكاملة </a:t>
            </a:r>
            <a:r>
              <a:rPr lang="ar-EG" sz="2400" dirty="0" smtClean="0">
                <a:solidFill>
                  <a:schemeClr val="bg1"/>
                </a:solidFill>
                <a:latin typeface="Calibri" panose="020F0502020204030204" pitchFamily="34" charset="0"/>
                <a:ea typeface="Calibri" panose="020F0502020204030204" pitchFamily="34" charset="0"/>
              </a:rPr>
              <a:t>في </a:t>
            </a:r>
            <a:r>
              <a:rPr lang="ar-EG" sz="2400" dirty="0">
                <a:solidFill>
                  <a:schemeClr val="bg1"/>
                </a:solidFill>
                <a:latin typeface="Calibri" panose="020F0502020204030204" pitchFamily="34" charset="0"/>
                <a:ea typeface="Calibri" panose="020F0502020204030204" pitchFamily="34" charset="0"/>
              </a:rPr>
              <a:t>التفاعل </a:t>
            </a:r>
            <a:r>
              <a:rPr lang="ar-EG" sz="2400" dirty="0" smtClean="0">
                <a:solidFill>
                  <a:schemeClr val="bg1"/>
                </a:solidFill>
                <a:latin typeface="Calibri" panose="020F0502020204030204" pitchFamily="34" charset="0"/>
                <a:ea typeface="Calibri" panose="020F0502020204030204" pitchFamily="34" charset="0"/>
              </a:rPr>
              <a:t>الاجتماعي </a:t>
            </a:r>
            <a:r>
              <a:rPr lang="ar-EG" sz="2400" dirty="0">
                <a:solidFill>
                  <a:schemeClr val="bg1"/>
                </a:solidFill>
                <a:latin typeface="Calibri" panose="020F0502020204030204" pitchFamily="34" charset="0"/>
                <a:ea typeface="Calibri" panose="020F0502020204030204" pitchFamily="34" charset="0"/>
              </a:rPr>
              <a:t>وربما </a:t>
            </a:r>
            <a:r>
              <a:rPr lang="ar-EG" sz="2400" dirty="0" smtClean="0">
                <a:solidFill>
                  <a:schemeClr val="bg1"/>
                </a:solidFill>
                <a:latin typeface="Calibri" panose="020F0502020204030204" pitchFamily="34" charset="0"/>
                <a:ea typeface="Calibri" panose="020F0502020204030204" pitchFamily="34" charset="0"/>
              </a:rPr>
              <a:t>في </a:t>
            </a:r>
            <a:r>
              <a:rPr lang="ar-EG" sz="2400" dirty="0">
                <a:solidFill>
                  <a:schemeClr val="bg1"/>
                </a:solidFill>
                <a:latin typeface="Calibri" panose="020F0502020204030204" pitchFamily="34" charset="0"/>
                <a:ea typeface="Calibri" panose="020F0502020204030204" pitchFamily="34" charset="0"/>
              </a:rPr>
              <a:t>الاتصال الجماهيري، إلا أن الميزة الأساسية لنموذج دوفلير هو أن نموذجه أشار إلى مؤسسة كانت مهملة </a:t>
            </a:r>
            <a:r>
              <a:rPr lang="ar-EG" sz="2400" dirty="0" smtClean="0">
                <a:solidFill>
                  <a:schemeClr val="bg1"/>
                </a:solidFill>
                <a:latin typeface="Calibri" panose="020F0502020204030204" pitchFamily="34" charset="0"/>
                <a:ea typeface="Calibri" panose="020F0502020204030204" pitchFamily="34" charset="0"/>
              </a:rPr>
              <a:t>في </a:t>
            </a:r>
            <a:r>
              <a:rPr lang="ar-EG" sz="2400" dirty="0">
                <a:solidFill>
                  <a:schemeClr val="bg1"/>
                </a:solidFill>
                <a:latin typeface="Calibri" panose="020F0502020204030204" pitchFamily="34" charset="0"/>
                <a:ea typeface="Calibri" panose="020F0502020204030204" pitchFamily="34" charset="0"/>
              </a:rPr>
              <a:t>الدراسات السابقة، وهى المؤسسات المسيطرة والمنظمة والمعجلة لعملية الاتصال الجماهيري، ومن الطبيعي أن دوفلير قد طبق نموذجه على ظروف المجتمع والنظام الأمريكي، ولكنه مفيد أيضا لظروف جميع أنظمة الاتصال الجماهيري في البلدان الرأسمالية الأخرى</a:t>
            </a:r>
            <a:r>
              <a:rPr lang="ar-EG" sz="2400" dirty="0">
                <a:solidFill>
                  <a:prstClr val="black"/>
                </a:solidFill>
                <a:latin typeface="Calibri" panose="020F0502020204030204" pitchFamily="34" charset="0"/>
                <a:ea typeface="Calibri" panose="020F0502020204030204" pitchFamily="34" charset="0"/>
              </a:rPr>
              <a:t>. </a:t>
            </a:r>
            <a:endParaRPr lang="en-US" sz="2400" dirty="0">
              <a:solidFill>
                <a:prstClr val="black"/>
              </a:solidFill>
              <a:latin typeface="Calibri" panose="020F0502020204030204" pitchFamily="34" charset="0"/>
              <a:ea typeface="Calibri" panose="020F0502020204030204" pitchFamily="34" charset="0"/>
            </a:endParaRPr>
          </a:p>
          <a:p>
            <a:pPr algn="just" rtl="1">
              <a:spcAft>
                <a:spcPts val="800"/>
              </a:spcAft>
              <a:tabLst>
                <a:tab pos="1469390" algn="l"/>
              </a:tabLst>
            </a:pPr>
            <a:endParaRPr lang="en-US"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0" y="895845"/>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3618" y="610519"/>
            <a:ext cx="7630906" cy="5700861"/>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 rtl="1">
              <a:lnSpc>
                <a:spcPct val="107000"/>
              </a:lnSpc>
              <a:spcAft>
                <a:spcPts val="800"/>
              </a:spcAft>
              <a:tabLst>
                <a:tab pos="1469390" algn="l"/>
              </a:tabLst>
            </a:pPr>
            <a:r>
              <a:rPr lang="ar-EG" sz="2400" b="1" dirty="0" smtClean="0">
                <a:solidFill>
                  <a:srgbClr val="6C263C"/>
                </a:solidFill>
                <a:effectLst/>
                <a:latin typeface="Calibri" panose="020F0502020204030204" pitchFamily="34" charset="0"/>
                <a:ea typeface="Calibri" panose="020F0502020204030204" pitchFamily="34" charset="0"/>
              </a:rPr>
              <a:t>5. نموذج وستلي وماكلين ( العلاقات الدائرية) .</a:t>
            </a:r>
          </a:p>
          <a:p>
            <a:pPr algn="just" rtl="1">
              <a:lnSpc>
                <a:spcPct val="150000"/>
              </a:lnSpc>
              <a:spcAft>
                <a:spcPts val="800"/>
              </a:spcAft>
              <a:tabLst>
                <a:tab pos="1636395" algn="l"/>
              </a:tabLst>
            </a:pPr>
            <a:r>
              <a:rPr lang="ar-SA" sz="2000" b="1" dirty="0">
                <a:solidFill>
                  <a:srgbClr val="852F4A"/>
                </a:solidFill>
                <a:latin typeface="Calibri" panose="020F0502020204030204" pitchFamily="34" charset="0"/>
                <a:ea typeface="Calibri" panose="020F0502020204030204" pitchFamily="34" charset="0"/>
              </a:rPr>
              <a:t>وضع النموذج بروس وستلى</a:t>
            </a:r>
            <a:r>
              <a:rPr lang="en-US" sz="2000" b="1" dirty="0">
                <a:solidFill>
                  <a:srgbClr val="852F4A"/>
                </a:solidFill>
                <a:latin typeface="Calibri" panose="020F0502020204030204" pitchFamily="34" charset="0"/>
                <a:ea typeface="Calibri" panose="020F0502020204030204" pitchFamily="34" charset="0"/>
              </a:rPr>
              <a:t> Bruce Westely </a:t>
            </a:r>
            <a:r>
              <a:rPr lang="ar-SA" sz="2000" b="1" dirty="0">
                <a:solidFill>
                  <a:srgbClr val="852F4A"/>
                </a:solidFill>
                <a:latin typeface="Calibri" panose="020F0502020204030204" pitchFamily="34" charset="0"/>
                <a:ea typeface="Calibri" panose="020F0502020204030204" pitchFamily="34" charset="0"/>
              </a:rPr>
              <a:t>ومالكولم ماكلين</a:t>
            </a:r>
            <a:r>
              <a:rPr lang="en-US" sz="2000" b="1" dirty="0">
                <a:solidFill>
                  <a:srgbClr val="852F4A"/>
                </a:solidFill>
                <a:latin typeface="Calibri" panose="020F0502020204030204" pitchFamily="34" charset="0"/>
                <a:ea typeface="Calibri" panose="020F0502020204030204" pitchFamily="34" charset="0"/>
              </a:rPr>
              <a:t> </a:t>
            </a:r>
            <a:r>
              <a:rPr lang="en-US" sz="2000" b="1" dirty="0" smtClean="0">
                <a:solidFill>
                  <a:srgbClr val="852F4A"/>
                </a:solidFill>
                <a:latin typeface="Calibri" panose="020F0502020204030204" pitchFamily="34" charset="0"/>
                <a:ea typeface="Calibri" panose="020F0502020204030204" pitchFamily="34" charset="0"/>
              </a:rPr>
              <a:t>Macolm Maclean </a:t>
            </a:r>
            <a:r>
              <a:rPr lang="ar-EG" sz="2000" b="1" dirty="0" smtClean="0">
                <a:solidFill>
                  <a:srgbClr val="852F4A"/>
                </a:solidFill>
                <a:latin typeface="Calibri" panose="020F0502020204030204" pitchFamily="34" charset="0"/>
                <a:ea typeface="Calibri" panose="020F0502020204030204" pitchFamily="34" charset="0"/>
              </a:rPr>
              <a:t> </a:t>
            </a:r>
            <a:endParaRPr lang="en-US" sz="2000" b="1" dirty="0">
              <a:solidFill>
                <a:srgbClr val="852F4A"/>
              </a:solidFill>
              <a:latin typeface="Calibri" panose="020F0502020204030204" pitchFamily="34" charset="0"/>
              <a:ea typeface="Calibri" panose="020F0502020204030204" pitchFamily="34" charset="0"/>
            </a:endParaRPr>
          </a:p>
          <a:p>
            <a:pPr algn="just" rtl="1">
              <a:lnSpc>
                <a:spcPct val="150000"/>
              </a:lnSpc>
              <a:spcAft>
                <a:spcPts val="800"/>
              </a:spcAft>
              <a:tabLst>
                <a:tab pos="1469390" algn="l"/>
              </a:tabLst>
            </a:pPr>
            <a:r>
              <a:rPr lang="ar-EG" sz="2000" b="1" dirty="0" smtClean="0">
                <a:solidFill>
                  <a:srgbClr val="852F4A"/>
                </a:solidFill>
                <a:latin typeface="Calibri" panose="020F0502020204030204" pitchFamily="34" charset="0"/>
                <a:ea typeface="Calibri" panose="020F0502020204030204" pitchFamily="34" charset="0"/>
              </a:rPr>
              <a:t>يركز </a:t>
            </a:r>
            <a:r>
              <a:rPr lang="ar-EG" sz="2000" b="1" dirty="0">
                <a:solidFill>
                  <a:srgbClr val="852F4A"/>
                </a:solidFill>
                <a:latin typeface="Calibri" panose="020F0502020204030204" pitchFamily="34" charset="0"/>
                <a:ea typeface="Calibri" panose="020F0502020204030204" pitchFamily="34" charset="0"/>
              </a:rPr>
              <a:t>هذا النموذج على دور حراس البوابة </a:t>
            </a:r>
            <a:r>
              <a:rPr lang="en-US" sz="2000" b="1" dirty="0">
                <a:solidFill>
                  <a:srgbClr val="852F4A"/>
                </a:solidFill>
                <a:latin typeface="Simplified Arabic" panose="02020603050405020304" pitchFamily="18" charset="-78"/>
                <a:ea typeface="Calibri" panose="020F0502020204030204" pitchFamily="34" charset="0"/>
              </a:rPr>
              <a:t>Gatekeepers</a:t>
            </a:r>
            <a:r>
              <a:rPr lang="ar-EG" sz="2000" b="1" dirty="0">
                <a:solidFill>
                  <a:srgbClr val="852F4A"/>
                </a:solidFill>
                <a:latin typeface="Calibri" panose="020F0502020204030204" pitchFamily="34" charset="0"/>
                <a:ea typeface="Calibri" panose="020F0502020204030204" pitchFamily="34" charset="0"/>
              </a:rPr>
              <a:t> </a:t>
            </a:r>
            <a:r>
              <a:rPr lang="ar-EG" sz="2000" b="1" dirty="0" smtClean="0">
                <a:solidFill>
                  <a:srgbClr val="852F4A"/>
                </a:solidFill>
                <a:latin typeface="Calibri" panose="020F0502020204030204" pitchFamily="34" charset="0"/>
                <a:ea typeface="Calibri" panose="020F0502020204030204" pitchFamily="34" charset="0"/>
              </a:rPr>
              <a:t>في </a:t>
            </a:r>
            <a:r>
              <a:rPr lang="ar-EG" sz="2000" b="1" dirty="0">
                <a:solidFill>
                  <a:srgbClr val="852F4A"/>
                </a:solidFill>
                <a:latin typeface="Calibri" panose="020F0502020204030204" pitchFamily="34" charset="0"/>
                <a:ea typeface="Calibri" panose="020F0502020204030204" pitchFamily="34" charset="0"/>
              </a:rPr>
              <a:t>العملية الاتصالية. وحراس البوابة هم الأشخاص الذين بإمكانهم أن يحذفوا أو يضيقوا أو يعدلوا على الرسالة الإعلامية، وهم موجودون على امتداد السلسلة </a:t>
            </a:r>
            <a:r>
              <a:rPr lang="ar-EG" sz="2000" b="1" dirty="0" smtClean="0">
                <a:solidFill>
                  <a:srgbClr val="852F4A"/>
                </a:solidFill>
                <a:latin typeface="Calibri" panose="020F0502020204030204" pitchFamily="34" charset="0"/>
                <a:ea typeface="Calibri" panose="020F0502020204030204" pitchFamily="34" charset="0"/>
              </a:rPr>
              <a:t>الاتصالية</a:t>
            </a:r>
          </a:p>
          <a:p>
            <a:pPr algn="just" rtl="1">
              <a:lnSpc>
                <a:spcPct val="150000"/>
              </a:lnSpc>
              <a:spcAft>
                <a:spcPts val="800"/>
              </a:spcAft>
              <a:tabLst>
                <a:tab pos="1636395" algn="l"/>
              </a:tabLst>
            </a:pPr>
            <a:r>
              <a:rPr lang="ar-SA" sz="2000" b="1" dirty="0">
                <a:solidFill>
                  <a:srgbClr val="852F4A"/>
                </a:solidFill>
                <a:latin typeface="Calibri" panose="020F0502020204030204" pitchFamily="34" charset="0"/>
                <a:ea typeface="Calibri" panose="020F0502020204030204" pitchFamily="34" charset="0"/>
              </a:rPr>
              <a:t>هذا النموذج له عدة خصوصيات هامة، فقد جمع بين الاتصال </a:t>
            </a:r>
            <a:r>
              <a:rPr lang="ar-SA" sz="2000" b="1" dirty="0" smtClean="0">
                <a:solidFill>
                  <a:srgbClr val="852F4A"/>
                </a:solidFill>
                <a:latin typeface="Calibri" panose="020F0502020204030204" pitchFamily="34" charset="0"/>
                <a:ea typeface="Calibri" panose="020F0502020204030204" pitchFamily="34" charset="0"/>
              </a:rPr>
              <a:t>الشخصي </a:t>
            </a:r>
            <a:r>
              <a:rPr lang="ar-SA" sz="2000" b="1" dirty="0">
                <a:solidFill>
                  <a:srgbClr val="852F4A"/>
                </a:solidFill>
                <a:latin typeface="Calibri" panose="020F0502020204030204" pitchFamily="34" charset="0"/>
                <a:ea typeface="Calibri" panose="020F0502020204030204" pitchFamily="34" charset="0"/>
              </a:rPr>
              <a:t>والاتصال </a:t>
            </a:r>
            <a:r>
              <a:rPr lang="ar-SA" sz="2000" b="1" dirty="0" smtClean="0">
                <a:solidFill>
                  <a:srgbClr val="852F4A"/>
                </a:solidFill>
                <a:latin typeface="Calibri" panose="020F0502020204030204" pitchFamily="34" charset="0"/>
                <a:ea typeface="Calibri" panose="020F0502020204030204" pitchFamily="34" charset="0"/>
              </a:rPr>
              <a:t>الجماهيري في </a:t>
            </a:r>
            <a:r>
              <a:rPr lang="ar-SA" sz="2000" b="1" dirty="0">
                <a:solidFill>
                  <a:srgbClr val="852F4A"/>
                </a:solidFill>
                <a:latin typeface="Calibri" panose="020F0502020204030204" pitchFamily="34" charset="0"/>
                <a:ea typeface="Calibri" panose="020F0502020204030204" pitchFamily="34" charset="0"/>
              </a:rPr>
              <a:t>علاقات دائرية تبدأ بهما جميعاً، كما ركز على رجع الصدى المتبادل، وراعى أن التأثير لا يتحقق بالرسائل المقصودة </a:t>
            </a:r>
            <a:r>
              <a:rPr lang="ar-SA" sz="2000" b="1" dirty="0" smtClean="0">
                <a:solidFill>
                  <a:srgbClr val="852F4A"/>
                </a:solidFill>
                <a:latin typeface="Calibri" panose="020F0502020204030204" pitchFamily="34" charset="0"/>
                <a:ea typeface="Calibri" panose="020F0502020204030204" pitchFamily="34" charset="0"/>
              </a:rPr>
              <a:t>والهادفة</a:t>
            </a:r>
            <a:r>
              <a:rPr lang="en-US" sz="2000" b="1" dirty="0">
                <a:solidFill>
                  <a:srgbClr val="852F4A"/>
                </a:solidFill>
                <a:latin typeface="Calibri" panose="020F0502020204030204" pitchFamily="34" charset="0"/>
                <a:ea typeface="Calibri" panose="020F0502020204030204" pitchFamily="34" charset="0"/>
              </a:rPr>
              <a:t> </a:t>
            </a:r>
            <a:r>
              <a:rPr lang="en-US" sz="2000" b="1" dirty="0">
                <a:solidFill>
                  <a:srgbClr val="852F4A"/>
                </a:solidFill>
                <a:latin typeface="Calibri" panose="020F0502020204030204" pitchFamily="34" charset="0"/>
                <a:ea typeface="Calibri" panose="020F0502020204030204" pitchFamily="34" charset="0"/>
                <a:cs typeface="+mj-cs"/>
              </a:rPr>
              <a:t>Purposive</a:t>
            </a:r>
            <a:r>
              <a:rPr lang="en-US" sz="2000" b="1" dirty="0">
                <a:solidFill>
                  <a:srgbClr val="852F4A"/>
                </a:solidFill>
                <a:latin typeface="Calibri" panose="020F0502020204030204" pitchFamily="34" charset="0"/>
                <a:ea typeface="Calibri" panose="020F0502020204030204" pitchFamily="34" charset="0"/>
              </a:rPr>
              <a:t> </a:t>
            </a:r>
            <a:r>
              <a:rPr lang="en-US" sz="2000" b="1" dirty="0" smtClean="0">
                <a:solidFill>
                  <a:srgbClr val="852F4A"/>
                </a:solidFill>
                <a:latin typeface="Calibri" panose="020F0502020204030204" pitchFamily="34" charset="0"/>
                <a:ea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من</a:t>
            </a:r>
            <a:r>
              <a:rPr lang="ar-SA" sz="2000" b="1" dirty="0" smtClean="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المصدر</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أو</a:t>
            </a:r>
            <a:r>
              <a:rPr lang="ar-SA" sz="2000" b="1" dirty="0">
                <a:solidFill>
                  <a:srgbClr val="852F4A"/>
                </a:solidFill>
                <a:ea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المتلقي</a:t>
            </a:r>
            <a:r>
              <a:rPr lang="ar-SA" sz="2000" b="1" dirty="0" smtClean="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بل</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يحدث</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أيضاً</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مع</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الرسائل</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غير</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الهادفة </a:t>
            </a:r>
            <a:r>
              <a:rPr lang="en-US" sz="2000" b="1" dirty="0">
                <a:solidFill>
                  <a:srgbClr val="852F4A"/>
                </a:solidFill>
                <a:latin typeface="Calibri" panose="020F0502020204030204" pitchFamily="34" charset="0"/>
                <a:ea typeface="Calibri" panose="020F0502020204030204" pitchFamily="34" charset="0"/>
              </a:rPr>
              <a:t>non purposive </a:t>
            </a:r>
            <a:r>
              <a:rPr lang="ar-SA" sz="2000" b="1" dirty="0">
                <a:solidFill>
                  <a:srgbClr val="852F4A"/>
                </a:solidFill>
                <a:latin typeface="Calibri" panose="020F0502020204030204" pitchFamily="34" charset="0"/>
                <a:ea typeface="Calibri" panose="020F0502020204030204" pitchFamily="34" charset="0"/>
              </a:rPr>
              <a:t>حيث</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يحوى</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المحتوى</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معلومات</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لم</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يقصدها</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المصدر</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أساساً أو</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يتعرف</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الجمهور</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لمقالات</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أو</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صور</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لم</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يهدف</a:t>
            </a:r>
            <a:r>
              <a:rPr lang="ar-SA" sz="2000" b="1" dirty="0">
                <a:solidFill>
                  <a:srgbClr val="852F4A"/>
                </a:solidFill>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التعرض</a:t>
            </a:r>
            <a:r>
              <a:rPr lang="ar-SA" sz="2000" b="1" dirty="0">
                <a:solidFill>
                  <a:srgbClr val="852F4A"/>
                </a:solidFill>
                <a:ea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عليها</a:t>
            </a:r>
            <a:r>
              <a:rPr lang="ar-EG" sz="1600" dirty="0" smtClean="0">
                <a:latin typeface="Calibri" panose="020F0502020204030204" pitchFamily="34" charset="0"/>
                <a:ea typeface="Calibri" panose="020F0502020204030204" pitchFamily="34" charset="0"/>
                <a:cs typeface="Arial" panose="020B0604020202020204" pitchFamily="34" charset="0"/>
              </a:rPr>
              <a:t>.</a:t>
            </a:r>
            <a:endParaRPr lang="ar-EG" sz="1400" dirty="0" smtClean="0">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pic>
        <p:nvPicPr>
          <p:cNvPr id="2" name="Picture 1"/>
          <p:cNvPicPr>
            <a:picLocks noChangeAspect="1"/>
          </p:cNvPicPr>
          <p:nvPr/>
        </p:nvPicPr>
        <p:blipFill>
          <a:blip r:embed="rId7"/>
          <a:stretch>
            <a:fillRect/>
          </a:stretch>
        </p:blipFill>
        <p:spPr>
          <a:xfrm>
            <a:off x="0" y="1815392"/>
            <a:ext cx="3969273" cy="2846617"/>
          </a:xfrm>
          <a:prstGeom prst="rect">
            <a:avLst/>
          </a:prstGeom>
        </p:spPr>
      </p:pic>
    </p:spTree>
    <p:extLst>
      <p:ext uri="{BB962C8B-B14F-4D97-AF65-F5344CB8AC3E}">
        <p14:creationId xmlns:p14="http://schemas.microsoft.com/office/powerpoint/2010/main" val="19369671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4198511" cy="4218039"/>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73443" y="290814"/>
            <a:ext cx="1190600" cy="677437"/>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23238" y="260365"/>
            <a:ext cx="1091009"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endParaRPr lang="en-US" sz="2000" b="1"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799" y="6162000"/>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312351" y="6405039"/>
            <a:ext cx="1879649" cy="309233"/>
          </a:xfrm>
          <a:prstGeom prst="rect">
            <a:avLst/>
          </a:prstGeom>
        </p:spPr>
      </p:pic>
      <p:sp>
        <p:nvSpPr>
          <p:cNvPr id="4" name="Rounded Rectangle 3"/>
          <p:cNvSpPr/>
          <p:nvPr/>
        </p:nvSpPr>
        <p:spPr>
          <a:xfrm>
            <a:off x="3923071" y="1047135"/>
            <a:ext cx="7879723" cy="499677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6" name="Rounded Rectangle 5"/>
          <p:cNvSpPr/>
          <p:nvPr/>
        </p:nvSpPr>
        <p:spPr>
          <a:xfrm>
            <a:off x="2199269" y="968251"/>
            <a:ext cx="9816301" cy="507566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lnSpc>
                <a:spcPct val="107000"/>
              </a:lnSpc>
              <a:spcAft>
                <a:spcPts val="800"/>
              </a:spcAft>
              <a:tabLst>
                <a:tab pos="1636395" algn="l"/>
              </a:tabLst>
            </a:pPr>
            <a:r>
              <a:rPr lang="ar-SA" sz="2400" b="1" dirty="0">
                <a:solidFill>
                  <a:srgbClr val="852F4A"/>
                </a:solidFill>
                <a:latin typeface="Calibri" panose="020F0502020204030204" pitchFamily="34" charset="0"/>
                <a:ea typeface="Calibri" panose="020F0502020204030204" pitchFamily="34" charset="0"/>
              </a:rPr>
              <a:t>ويتكون النموذج من العناصر الأربعة الآتية</a:t>
            </a:r>
            <a:r>
              <a:rPr lang="en-US" sz="2400" b="1" dirty="0">
                <a:solidFill>
                  <a:srgbClr val="852F4A"/>
                </a:solidFill>
                <a:latin typeface="Calibri" panose="020F0502020204030204" pitchFamily="34" charset="0"/>
                <a:ea typeface="Calibri" panose="020F0502020204030204" pitchFamily="34" charset="0"/>
              </a:rPr>
              <a:t>:</a:t>
            </a:r>
          </a:p>
          <a:p>
            <a:pPr algn="just" rtl="1">
              <a:lnSpc>
                <a:spcPct val="107000"/>
              </a:lnSpc>
              <a:spcAft>
                <a:spcPts val="800"/>
              </a:spcAft>
              <a:tabLst>
                <a:tab pos="1636395" algn="l"/>
              </a:tabLst>
            </a:pPr>
            <a:r>
              <a:rPr lang="ar-SA" sz="2400" b="1" dirty="0">
                <a:solidFill>
                  <a:srgbClr val="852F4A"/>
                </a:solidFill>
                <a:latin typeface="Calibri" panose="020F0502020204030204" pitchFamily="34" charset="0"/>
                <a:ea typeface="Calibri" panose="020F0502020204030204" pitchFamily="34" charset="0"/>
              </a:rPr>
              <a:t>أولاً</a:t>
            </a:r>
            <a:r>
              <a:rPr lang="en-US" sz="2400" b="1"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الفرد يشاهد الأحداث </a:t>
            </a:r>
            <a:r>
              <a:rPr lang="ar-SA" sz="2400" dirty="0" smtClean="0">
                <a:solidFill>
                  <a:srgbClr val="852F4A"/>
                </a:solidFill>
                <a:latin typeface="Calibri" panose="020F0502020204030204" pitchFamily="34" charset="0"/>
                <a:ea typeface="Calibri" panose="020F0502020204030204" pitchFamily="34" charset="0"/>
              </a:rPr>
              <a:t>والأشياء</a:t>
            </a:r>
            <a:r>
              <a:rPr lang="ar-EG"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فالاتصال في </a:t>
            </a:r>
            <a:r>
              <a:rPr lang="ar-SA" sz="2400" dirty="0">
                <a:solidFill>
                  <a:srgbClr val="852F4A"/>
                </a:solidFill>
                <a:latin typeface="Calibri" panose="020F0502020204030204" pitchFamily="34" charset="0"/>
                <a:ea typeface="Calibri" panose="020F0502020204030204" pitchFamily="34" charset="0"/>
              </a:rPr>
              <a:t>نظره يبدأ من الأفراد وليس من وسائل الاتصال، وهذا الفرد قد يكون مراسلاً لصحيفة فيختار بعد المشاهدة المعلومات </a:t>
            </a:r>
            <a:r>
              <a:rPr lang="ar-SA" sz="2400" dirty="0" smtClean="0">
                <a:solidFill>
                  <a:srgbClr val="852F4A"/>
                </a:solidFill>
                <a:latin typeface="Calibri" panose="020F0502020204030204" pitchFamily="34" charset="0"/>
                <a:ea typeface="Calibri" panose="020F0502020204030204" pitchFamily="34" charset="0"/>
              </a:rPr>
              <a:t>التي </a:t>
            </a:r>
            <a:r>
              <a:rPr lang="ar-SA" sz="2400" dirty="0">
                <a:solidFill>
                  <a:srgbClr val="852F4A"/>
                </a:solidFill>
                <a:latin typeface="Calibri" panose="020F0502020204030204" pitchFamily="34" charset="0"/>
                <a:ea typeface="Calibri" panose="020F0502020204030204" pitchFamily="34" charset="0"/>
              </a:rPr>
              <a:t>سوف ينشرها، الاختيار هنا سيتم عبر حواس مثل السمع </a:t>
            </a:r>
            <a:r>
              <a:rPr lang="ar-SA" sz="2400" dirty="0" smtClean="0">
                <a:solidFill>
                  <a:srgbClr val="852F4A"/>
                </a:solidFill>
                <a:latin typeface="Calibri" panose="020F0502020204030204" pitchFamily="34" charset="0"/>
                <a:ea typeface="Calibri" panose="020F0502020204030204" pitchFamily="34" charset="0"/>
              </a:rPr>
              <a:t>والبصر</a:t>
            </a:r>
            <a:r>
              <a:rPr lang="ar-EG"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كما </a:t>
            </a:r>
            <a:r>
              <a:rPr lang="ar-SA" sz="2400" dirty="0">
                <a:solidFill>
                  <a:srgbClr val="852F4A"/>
                </a:solidFill>
                <a:latin typeface="Calibri" panose="020F0502020204030204" pitchFamily="34" charset="0"/>
                <a:ea typeface="Calibri" panose="020F0502020204030204" pitchFamily="34" charset="0"/>
              </a:rPr>
              <a:t>يتم عبر احتياجاته وما يعتقد أنه صواب</a:t>
            </a:r>
            <a:r>
              <a:rPr lang="en-US" sz="2400" dirty="0">
                <a:solidFill>
                  <a:srgbClr val="852F4A"/>
                </a:solidFill>
                <a:latin typeface="Calibri" panose="020F0502020204030204" pitchFamily="34" charset="0"/>
                <a:ea typeface="Calibri" panose="020F0502020204030204" pitchFamily="34" charset="0"/>
              </a:rPr>
              <a:t>.</a:t>
            </a:r>
          </a:p>
          <a:p>
            <a:pPr algn="just" rtl="1">
              <a:lnSpc>
                <a:spcPct val="107000"/>
              </a:lnSpc>
              <a:spcAft>
                <a:spcPts val="800"/>
              </a:spcAft>
              <a:tabLst>
                <a:tab pos="1636395" algn="l"/>
              </a:tabLst>
            </a:pPr>
            <a:r>
              <a:rPr lang="ar-SA" sz="2400" b="1" dirty="0">
                <a:solidFill>
                  <a:srgbClr val="852F4A"/>
                </a:solidFill>
                <a:latin typeface="Calibri" panose="020F0502020204030204" pitchFamily="34" charset="0"/>
                <a:ea typeface="Calibri" panose="020F0502020204030204" pitchFamily="34" charset="0"/>
              </a:rPr>
              <a:t>ثانياً</a:t>
            </a:r>
            <a:r>
              <a:rPr lang="en-US" sz="2400" b="1"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ظهور مصدر للمعلومات</a:t>
            </a:r>
            <a:r>
              <a:rPr lang="en-US" sz="2400" dirty="0" smtClean="0">
                <a:solidFill>
                  <a:srgbClr val="852F4A"/>
                </a:solidFill>
                <a:latin typeface="Calibri" panose="020F0502020204030204" pitchFamily="34" charset="0"/>
                <a:ea typeface="Calibri" panose="020F0502020204030204" pitchFamily="34" charset="0"/>
              </a:rPr>
              <a:t>: </a:t>
            </a:r>
            <a:r>
              <a:rPr lang="ar-SA" sz="2400" dirty="0" smtClean="0">
                <a:solidFill>
                  <a:srgbClr val="852F4A"/>
                </a:solidFill>
                <a:latin typeface="Calibri" panose="020F0502020204030204" pitchFamily="34" charset="0"/>
                <a:ea typeface="Calibri" panose="020F0502020204030204" pitchFamily="34" charset="0"/>
              </a:rPr>
              <a:t>يعنى </a:t>
            </a:r>
            <a:r>
              <a:rPr lang="ar-SA" sz="2400" dirty="0">
                <a:solidFill>
                  <a:srgbClr val="852F4A"/>
                </a:solidFill>
                <a:latin typeface="Calibri" panose="020F0502020204030204" pitchFamily="34" charset="0"/>
                <a:ea typeface="Calibri" panose="020F0502020204030204" pitchFamily="34" charset="0"/>
              </a:rPr>
              <a:t>فرد أو جماعة أو نظام </a:t>
            </a:r>
            <a:r>
              <a:rPr lang="ar-SA" sz="2400" dirty="0" smtClean="0">
                <a:solidFill>
                  <a:srgbClr val="852F4A"/>
                </a:solidFill>
                <a:latin typeface="Calibri" panose="020F0502020204030204" pitchFamily="34" charset="0"/>
                <a:ea typeface="Calibri" panose="020F0502020204030204" pitchFamily="34" charset="0"/>
              </a:rPr>
              <a:t>اجتماعي </a:t>
            </a:r>
            <a:r>
              <a:rPr lang="ar-SA" sz="2400" dirty="0">
                <a:solidFill>
                  <a:srgbClr val="852F4A"/>
                </a:solidFill>
                <a:latin typeface="Calibri" panose="020F0502020204030204" pitchFamily="34" charset="0"/>
                <a:ea typeface="Calibri" panose="020F0502020204030204" pitchFamily="34" charset="0"/>
              </a:rPr>
              <a:t>تصدر عنه المعلومات ويقوم باختيار الأحداث الملائمة</a:t>
            </a:r>
            <a:r>
              <a:rPr lang="en-US" sz="2400"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مثل المدرس عندما يتصل بطلابه، أو الوزير عندما يتحدث، أو ضابط الشرطة عندما يفسر الحدث</a:t>
            </a:r>
            <a:r>
              <a:rPr lang="en-US" sz="2400"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هذا </a:t>
            </a:r>
            <a:r>
              <a:rPr lang="ar-SA" sz="2400" dirty="0" smtClean="0">
                <a:solidFill>
                  <a:srgbClr val="852F4A"/>
                </a:solidFill>
                <a:latin typeface="Calibri" panose="020F0502020204030204" pitchFamily="34" charset="0"/>
                <a:ea typeface="Calibri" panose="020F0502020204030204" pitchFamily="34" charset="0"/>
              </a:rPr>
              <a:t>المصدر</a:t>
            </a:r>
            <a:r>
              <a:rPr lang="en-US" sz="2400" dirty="0" smtClean="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أ</a:t>
            </a:r>
            <a:r>
              <a:rPr lang="en-US" sz="2400" dirty="0">
                <a:solidFill>
                  <a:srgbClr val="852F4A"/>
                </a:solidFill>
                <a:latin typeface="Calibri" panose="020F0502020204030204" pitchFamily="34" charset="0"/>
                <a:ea typeface="Calibri" panose="020F0502020204030204" pitchFamily="34" charset="0"/>
              </a:rPr>
              <a:t> </a:t>
            </a:r>
            <a:r>
              <a:rPr lang="en-US" sz="2400" dirty="0" smtClean="0">
                <a:solidFill>
                  <a:srgbClr val="852F4A"/>
                </a:solidFill>
                <a:latin typeface="Calibri" panose="020F0502020204030204" pitchFamily="34" charset="0"/>
                <a:ea typeface="Calibri" panose="020F0502020204030204" pitchFamily="34" charset="0"/>
              </a:rPr>
              <a:t>(</a:t>
            </a:r>
            <a:r>
              <a:rPr lang="ar-SA" sz="2400" dirty="0" smtClean="0">
                <a:solidFill>
                  <a:srgbClr val="852F4A"/>
                </a:solidFill>
                <a:latin typeface="Calibri" panose="020F0502020204030204" pitchFamily="34" charset="0"/>
                <a:ea typeface="Calibri" panose="020F0502020204030204" pitchFamily="34" charset="0"/>
              </a:rPr>
              <a:t>يتأثر </a:t>
            </a:r>
            <a:r>
              <a:rPr lang="ar-SA" sz="2400" dirty="0">
                <a:solidFill>
                  <a:srgbClr val="852F4A"/>
                </a:solidFill>
                <a:latin typeface="Calibri" panose="020F0502020204030204" pitchFamily="34" charset="0"/>
                <a:ea typeface="Calibri" panose="020F0502020204030204" pitchFamily="34" charset="0"/>
              </a:rPr>
              <a:t>بوجود </a:t>
            </a:r>
            <a:r>
              <a:rPr lang="ar-SA" sz="2400" dirty="0" smtClean="0">
                <a:solidFill>
                  <a:srgbClr val="852F4A"/>
                </a:solidFill>
                <a:latin typeface="Calibri" panose="020F0502020204030204" pitchFamily="34" charset="0"/>
                <a:ea typeface="Calibri" panose="020F0502020204030204" pitchFamily="34" charset="0"/>
              </a:rPr>
              <a:t>الفرد</a:t>
            </a:r>
            <a:r>
              <a:rPr lang="en-US" sz="2400" dirty="0" smtClean="0">
                <a:solidFill>
                  <a:srgbClr val="852F4A"/>
                </a:solidFill>
                <a:latin typeface="Calibri" panose="020F0502020204030204" pitchFamily="34" charset="0"/>
                <a:ea typeface="Calibri" panose="020F0502020204030204" pitchFamily="34" charset="0"/>
              </a:rPr>
              <a:t>)</a:t>
            </a:r>
            <a:r>
              <a:rPr lang="ar-SA" sz="2400" dirty="0">
                <a:solidFill>
                  <a:srgbClr val="852F4A"/>
                </a:solidFill>
                <a:latin typeface="Calibri" panose="020F0502020204030204" pitchFamily="34" charset="0"/>
                <a:ea typeface="Calibri" panose="020F0502020204030204" pitchFamily="34" charset="0"/>
              </a:rPr>
              <a:t>ب</a:t>
            </a:r>
            <a:r>
              <a:rPr lang="en-US" sz="2400" dirty="0">
                <a:solidFill>
                  <a:srgbClr val="852F4A"/>
                </a:solidFill>
                <a:latin typeface="Calibri" panose="020F0502020204030204" pitchFamily="34" charset="0"/>
                <a:ea typeface="Calibri" panose="020F0502020204030204" pitchFamily="34" charset="0"/>
              </a:rPr>
              <a:t>(</a:t>
            </a:r>
            <a:r>
              <a:rPr lang="ar-SA" sz="2400" dirty="0">
                <a:solidFill>
                  <a:srgbClr val="852F4A"/>
                </a:solidFill>
                <a:latin typeface="Calibri" panose="020F0502020204030204" pitchFamily="34" charset="0"/>
                <a:ea typeface="Calibri" panose="020F0502020204030204" pitchFamily="34" charset="0"/>
              </a:rPr>
              <a:t>الأحداث يمكن مشاهدتها بدون</a:t>
            </a:r>
            <a:r>
              <a:rPr lang="en-US" sz="2400"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أ</a:t>
            </a:r>
            <a:r>
              <a:rPr lang="en-US" sz="2400"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ولكن يحدث التأثير </a:t>
            </a:r>
            <a:r>
              <a:rPr lang="ar-SA" sz="2400" dirty="0" smtClean="0">
                <a:solidFill>
                  <a:srgbClr val="852F4A"/>
                </a:solidFill>
                <a:latin typeface="Calibri" panose="020F0502020204030204" pitchFamily="34" charset="0"/>
                <a:ea typeface="Calibri" panose="020F0502020204030204" pitchFamily="34" charset="0"/>
              </a:rPr>
              <a:t>بين</a:t>
            </a:r>
            <a:r>
              <a:rPr lang="en-US" sz="2400" dirty="0" smtClean="0">
                <a:solidFill>
                  <a:srgbClr val="852F4A"/>
                </a:solidFill>
                <a:latin typeface="Calibri" panose="020F0502020204030204" pitchFamily="34" charset="0"/>
                <a:ea typeface="Calibri" panose="020F0502020204030204" pitchFamily="34" charset="0"/>
              </a:rPr>
              <a:t>)</a:t>
            </a:r>
            <a:r>
              <a:rPr lang="ar-SA" sz="2400" dirty="0">
                <a:solidFill>
                  <a:srgbClr val="852F4A"/>
                </a:solidFill>
                <a:latin typeface="Calibri" panose="020F0502020204030204" pitchFamily="34" charset="0"/>
                <a:ea typeface="Calibri" panose="020F0502020204030204" pitchFamily="34" charset="0"/>
              </a:rPr>
              <a:t>أ</a:t>
            </a:r>
            <a:r>
              <a:rPr lang="en-US" sz="2400" dirty="0" smtClean="0">
                <a:solidFill>
                  <a:srgbClr val="852F4A"/>
                </a:solidFill>
                <a:latin typeface="Calibri" panose="020F0502020204030204" pitchFamily="34" charset="0"/>
                <a:ea typeface="Calibri" panose="020F0502020204030204" pitchFamily="34" charset="0"/>
              </a:rPr>
              <a:t>(</a:t>
            </a:r>
            <a:r>
              <a:rPr lang="ar-SA" sz="2400" dirty="0" smtClean="0">
                <a:solidFill>
                  <a:srgbClr val="852F4A"/>
                </a:solidFill>
                <a:latin typeface="Calibri" panose="020F0502020204030204" pitchFamily="34" charset="0"/>
                <a:ea typeface="Calibri" panose="020F0502020204030204" pitchFamily="34" charset="0"/>
              </a:rPr>
              <a:t>وبين</a:t>
            </a:r>
            <a:r>
              <a:rPr lang="en-US" sz="2400" dirty="0" smtClean="0">
                <a:solidFill>
                  <a:srgbClr val="852F4A"/>
                </a:solidFill>
                <a:latin typeface="Calibri" panose="020F0502020204030204" pitchFamily="34" charset="0"/>
                <a:ea typeface="Calibri" panose="020F0502020204030204" pitchFamily="34" charset="0"/>
              </a:rPr>
              <a:t> </a:t>
            </a:r>
            <a:r>
              <a:rPr lang="en-US" sz="2400" dirty="0">
                <a:solidFill>
                  <a:srgbClr val="852F4A"/>
                </a:solidFill>
                <a:latin typeface="Calibri" panose="020F0502020204030204" pitchFamily="34" charset="0"/>
                <a:ea typeface="Calibri" panose="020F0502020204030204" pitchFamily="34" charset="0"/>
              </a:rPr>
              <a:t>)</a:t>
            </a:r>
            <a:r>
              <a:rPr lang="ar-SA" sz="2400" dirty="0">
                <a:solidFill>
                  <a:srgbClr val="852F4A"/>
                </a:solidFill>
                <a:latin typeface="Calibri" panose="020F0502020204030204" pitchFamily="34" charset="0"/>
                <a:ea typeface="Calibri" panose="020F0502020204030204" pitchFamily="34" charset="0"/>
              </a:rPr>
              <a:t>ب</a:t>
            </a:r>
            <a:r>
              <a:rPr lang="en-US" sz="2400"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بسبب حاجة الجمهور لهذا. </a:t>
            </a:r>
            <a:r>
              <a:rPr lang="ar-EG" sz="2400" dirty="0">
                <a:solidFill>
                  <a:srgbClr val="852F4A"/>
                </a:solidFill>
                <a:latin typeface="Calibri" panose="020F0502020204030204" pitchFamily="34" charset="0"/>
                <a:ea typeface="Calibri" panose="020F0502020204030204" pitchFamily="34" charset="0"/>
              </a:rPr>
              <a:t>(</a:t>
            </a:r>
            <a:r>
              <a:rPr lang="ar-SA" sz="2400" dirty="0">
                <a:solidFill>
                  <a:srgbClr val="852F4A"/>
                </a:solidFill>
                <a:latin typeface="Calibri" panose="020F0502020204030204" pitchFamily="34" charset="0"/>
                <a:ea typeface="Calibri" panose="020F0502020204030204" pitchFamily="34" charset="0"/>
              </a:rPr>
              <a:t>يعنى الوزير مهم للإعلان عن الحدث رغم أن الحدث قد يراه الجمهور بدونه</a:t>
            </a:r>
            <a:r>
              <a:rPr lang="en-US" sz="2400" dirty="0">
                <a:solidFill>
                  <a:srgbClr val="852F4A"/>
                </a:solidFill>
                <a:latin typeface="Calibri" panose="020F0502020204030204" pitchFamily="34" charset="0"/>
                <a:ea typeface="Calibri" panose="020F0502020204030204" pitchFamily="34" charset="0"/>
              </a:rPr>
              <a:t>(.</a:t>
            </a:r>
            <a:endParaRPr lang="en-US" sz="2400" dirty="0">
              <a:solidFill>
                <a:srgbClr val="852F4A"/>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43606"/>
            <a:ext cx="10190893" cy="522391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tabLst>
                <a:tab pos="1636395" algn="l"/>
              </a:tabLst>
            </a:pPr>
            <a:r>
              <a:rPr lang="ar-SA" sz="2400" b="1" dirty="0">
                <a:solidFill>
                  <a:srgbClr val="852F4A"/>
                </a:solidFill>
                <a:latin typeface="Calibri" panose="020F0502020204030204" pitchFamily="34" charset="0"/>
                <a:ea typeface="Calibri" panose="020F0502020204030204" pitchFamily="34" charset="0"/>
              </a:rPr>
              <a:t>ثالثاً</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المعلومات الإخبارية أو احتياجات الجمهور</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عندما يكتب الكاتب أو يظهر قارئ النشرة الإخبارية، سوف يقدمون من خلال الوسائل الجماهيرية معلومات ومواقف مفهومة وهامة ومتوقعة</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المصدر المذيع لن يهتم بالمصدر</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الوزير</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إلا إذا كان مهتماً بالموضوع المهتم به عندما لا يكون لدى وزير الداخلية علاقة بالأحداث الكروية فلن يهتم به المذيع أو يسأل عن بطولة الأمم الأفريقية(المذيع أو </a:t>
            </a:r>
            <a:r>
              <a:rPr lang="ar-SA" sz="2400" b="1" dirty="0" smtClean="0">
                <a:solidFill>
                  <a:srgbClr val="852F4A"/>
                </a:solidFill>
                <a:latin typeface="Calibri" panose="020F0502020204030204" pitchFamily="34" charset="0"/>
                <a:ea typeface="Calibri" panose="020F0502020204030204" pitchFamily="34" charset="0"/>
              </a:rPr>
              <a:t>الصحفي</a:t>
            </a:r>
            <a:r>
              <a:rPr lang="en-US" sz="2400" b="1" dirty="0" smtClean="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هنا سوف يختار ما يقوله المصدر</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الوزير</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وسوف يتجاهل بعض ما يقوله وسوف يصيغ ما يقوله </a:t>
            </a:r>
            <a:r>
              <a:rPr lang="ar-SA" sz="2400" b="1" dirty="0" smtClean="0">
                <a:solidFill>
                  <a:srgbClr val="852F4A"/>
                </a:solidFill>
                <a:latin typeface="Calibri" panose="020F0502020204030204" pitchFamily="34" charset="0"/>
                <a:ea typeface="Calibri" panose="020F0502020204030204" pitchFamily="34" charset="0"/>
              </a:rPr>
              <a:t>في </a:t>
            </a:r>
            <a:r>
              <a:rPr lang="ar-SA" sz="2400" b="1" dirty="0">
                <a:solidFill>
                  <a:srgbClr val="852F4A"/>
                </a:solidFill>
                <a:latin typeface="Calibri" panose="020F0502020204030204" pitchFamily="34" charset="0"/>
                <a:ea typeface="Calibri" panose="020F0502020204030204" pitchFamily="34" charset="0"/>
              </a:rPr>
              <a:t>رسائل لغوية طبقاً لاحتياجات الجمهور</a:t>
            </a:r>
            <a:r>
              <a:rPr lang="en-US" sz="2400" b="1" dirty="0">
                <a:solidFill>
                  <a:srgbClr val="852F4A"/>
                </a:solidFill>
                <a:latin typeface="Calibri" panose="020F0502020204030204" pitchFamily="34" charset="0"/>
                <a:ea typeface="Calibri" panose="020F0502020204030204" pitchFamily="34" charset="0"/>
              </a:rPr>
              <a:t>.</a:t>
            </a:r>
            <a:r>
              <a:rPr lang="en-US" sz="2400" b="1" dirty="0">
                <a:solidFill>
                  <a:srgbClr val="852F4A"/>
                </a:solidFill>
                <a:latin typeface="Arial" panose="020B0604020202020204" pitchFamily="34" charset="0"/>
                <a:ea typeface="Calibri" panose="020F0502020204030204" pitchFamily="34" charset="0"/>
              </a:rPr>
              <a:t> </a:t>
            </a:r>
            <a:r>
              <a:rPr lang="ar-SA" sz="2400" b="1" dirty="0">
                <a:solidFill>
                  <a:srgbClr val="852F4A"/>
                </a:solidFill>
                <a:latin typeface="Arial" panose="020B0604020202020204" pitchFamily="34" charset="0"/>
                <a:ea typeface="Calibri" panose="020F0502020204030204" pitchFamily="34" charset="0"/>
              </a:rPr>
              <a:t>وقد</a:t>
            </a:r>
            <a:r>
              <a:rPr lang="ar-SA" sz="2400" b="1" dirty="0">
                <a:solidFill>
                  <a:srgbClr val="852F4A"/>
                </a:solidFill>
                <a:latin typeface="Calibri" panose="020F0502020204030204" pitchFamily="34" charset="0"/>
                <a:ea typeface="Calibri" panose="020F0502020204030204" pitchFamily="34" charset="0"/>
              </a:rPr>
              <a:t> نتساءل</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لماذا يهتم </a:t>
            </a:r>
            <a:r>
              <a:rPr lang="ar-SA" sz="2400" b="1" dirty="0" smtClean="0">
                <a:solidFill>
                  <a:srgbClr val="852F4A"/>
                </a:solidFill>
                <a:latin typeface="Calibri" panose="020F0502020204030204" pitchFamily="34" charset="0"/>
                <a:ea typeface="Calibri" panose="020F0502020204030204" pitchFamily="34" charset="0"/>
              </a:rPr>
              <a:t>الصحفي</a:t>
            </a:r>
            <a:r>
              <a:rPr lang="en-US" sz="2400" b="1" dirty="0" smtClean="0">
                <a:solidFill>
                  <a:srgbClr val="852F4A"/>
                </a:solidFill>
                <a:latin typeface="Calibri" panose="020F0502020204030204" pitchFamily="34" charset="0"/>
                <a:ea typeface="Calibri" panose="020F0502020204030204" pitchFamily="34" charset="0"/>
              </a:rPr>
              <a:t> </a:t>
            </a:r>
            <a:r>
              <a:rPr lang="en-US" sz="2400" b="1" dirty="0">
                <a:solidFill>
                  <a:srgbClr val="852F4A"/>
                </a:solidFill>
                <a:latin typeface="Calibri" panose="020F0502020204030204" pitchFamily="34" charset="0"/>
                <a:ea typeface="Calibri" panose="020F0502020204030204" pitchFamily="34" charset="0"/>
              </a:rPr>
              <a:t>)</a:t>
            </a:r>
            <a:r>
              <a:rPr lang="ar-SA" sz="2400" b="1" dirty="0">
                <a:solidFill>
                  <a:srgbClr val="852F4A"/>
                </a:solidFill>
                <a:latin typeface="Calibri" panose="020F0502020204030204" pitchFamily="34" charset="0"/>
                <a:ea typeface="Calibri" panose="020F0502020204030204" pitchFamily="34" charset="0"/>
              </a:rPr>
              <a:t>أ</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بمصادر المعلومات</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ب</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لخدمة الجمهور</a:t>
            </a:r>
            <a:r>
              <a:rPr lang="en-US" sz="2400" b="1" dirty="0">
                <a:solidFill>
                  <a:srgbClr val="852F4A"/>
                </a:solidFill>
                <a:latin typeface="Calibri" panose="020F0502020204030204" pitchFamily="34" charset="0"/>
                <a:ea typeface="Calibri" panose="020F0502020204030204" pitchFamily="34" charset="0"/>
              </a:rPr>
              <a:t> ) </a:t>
            </a:r>
            <a:r>
              <a:rPr lang="ar-SA" sz="2400" b="1" dirty="0">
                <a:solidFill>
                  <a:srgbClr val="852F4A"/>
                </a:solidFill>
                <a:latin typeface="Calibri" panose="020F0502020204030204" pitchFamily="34" charset="0"/>
                <a:ea typeface="Calibri" panose="020F0502020204030204" pitchFamily="34" charset="0"/>
              </a:rPr>
              <a:t>ج</a:t>
            </a:r>
            <a:r>
              <a:rPr lang="en-US" sz="2400" b="1" dirty="0">
                <a:solidFill>
                  <a:srgbClr val="852F4A"/>
                </a:solidFill>
                <a:latin typeface="Calibri" panose="020F0502020204030204" pitchFamily="34" charset="0"/>
                <a:ea typeface="Calibri" panose="020F0502020204030204" pitchFamily="34" charset="0"/>
              </a:rPr>
              <a:t>(</a:t>
            </a:r>
            <a:r>
              <a:rPr lang="ar-SA" sz="2400" b="1" dirty="0">
                <a:solidFill>
                  <a:srgbClr val="852F4A"/>
                </a:solidFill>
                <a:latin typeface="Calibri" panose="020F0502020204030204" pitchFamily="34" charset="0"/>
                <a:ea typeface="Calibri" panose="020F0502020204030204" pitchFamily="34" charset="0"/>
              </a:rPr>
              <a:t>؟ لأن</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أ</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مع الأيام يشعر أن وظيفته </a:t>
            </a:r>
            <a:r>
              <a:rPr lang="ar-SA" sz="2400" b="1" dirty="0" smtClean="0">
                <a:solidFill>
                  <a:srgbClr val="852F4A"/>
                </a:solidFill>
                <a:latin typeface="Calibri" panose="020F0502020204030204" pitchFamily="34" charset="0"/>
                <a:ea typeface="Calibri" panose="020F0502020204030204" pitchFamily="34" charset="0"/>
              </a:rPr>
              <a:t>هي </a:t>
            </a:r>
            <a:r>
              <a:rPr lang="ar-SA" sz="2400" b="1" dirty="0">
                <a:solidFill>
                  <a:srgbClr val="852F4A"/>
                </a:solidFill>
                <a:latin typeface="Calibri" panose="020F0502020204030204" pitchFamily="34" charset="0"/>
                <a:ea typeface="Calibri" panose="020F0502020204030204" pitchFamily="34" charset="0"/>
              </a:rPr>
              <a:t>خدمة الجماهير ولن يستمر </a:t>
            </a:r>
            <a:r>
              <a:rPr lang="ar-SA" sz="2400" b="1" dirty="0" smtClean="0">
                <a:solidFill>
                  <a:srgbClr val="852F4A"/>
                </a:solidFill>
                <a:latin typeface="Calibri" panose="020F0502020204030204" pitchFamily="34" charset="0"/>
                <a:ea typeface="Calibri" panose="020F0502020204030204" pitchFamily="34" charset="0"/>
              </a:rPr>
              <a:t>في </a:t>
            </a:r>
            <a:r>
              <a:rPr lang="ar-SA" sz="2400" b="1" dirty="0">
                <a:solidFill>
                  <a:srgbClr val="852F4A"/>
                </a:solidFill>
                <a:latin typeface="Calibri" panose="020F0502020204030204" pitchFamily="34" charset="0"/>
                <a:ea typeface="Calibri" panose="020F0502020204030204" pitchFamily="34" charset="0"/>
              </a:rPr>
              <a:t>عمله إلا إذا حقق هذا وأنه يعمل كوكيل او ممثل </a:t>
            </a:r>
            <a:r>
              <a:rPr lang="ar-SA" sz="2400" b="1" dirty="0" smtClean="0">
                <a:solidFill>
                  <a:srgbClr val="852F4A"/>
                </a:solidFill>
                <a:latin typeface="Calibri" panose="020F0502020204030204" pitchFamily="34" charset="0"/>
                <a:ea typeface="Calibri" panose="020F0502020204030204" pitchFamily="34" charset="0"/>
              </a:rPr>
              <a:t>للمتلقي، </a:t>
            </a:r>
            <a:r>
              <a:rPr lang="ar-SA" sz="2400" b="1" dirty="0">
                <a:solidFill>
                  <a:srgbClr val="852F4A"/>
                </a:solidFill>
                <a:latin typeface="Calibri" panose="020F0502020204030204" pitchFamily="34" charset="0"/>
                <a:ea typeface="Calibri" panose="020F0502020204030204" pitchFamily="34" charset="0"/>
              </a:rPr>
              <a:t>وعليه أن يشبع احتياجاته، والأهم أن كل هذا يتم </a:t>
            </a:r>
            <a:r>
              <a:rPr lang="ar-SA" sz="2400" b="1" dirty="0" smtClean="0">
                <a:solidFill>
                  <a:srgbClr val="852F4A"/>
                </a:solidFill>
                <a:latin typeface="Calibri" panose="020F0502020204030204" pitchFamily="34" charset="0"/>
                <a:ea typeface="Calibri" panose="020F0502020204030204" pitchFamily="34" charset="0"/>
              </a:rPr>
              <a:t>في </a:t>
            </a:r>
            <a:r>
              <a:rPr lang="ar-SA" sz="2400" b="1" dirty="0">
                <a:solidFill>
                  <a:srgbClr val="852F4A"/>
                </a:solidFill>
                <a:latin typeface="Calibri" panose="020F0502020204030204" pitchFamily="34" charset="0"/>
                <a:ea typeface="Calibri" panose="020F0502020204030204" pitchFamily="34" charset="0"/>
              </a:rPr>
              <a:t>سياق النظام </a:t>
            </a:r>
            <a:r>
              <a:rPr lang="ar-SA" sz="2400" b="1" dirty="0" smtClean="0">
                <a:solidFill>
                  <a:srgbClr val="852F4A"/>
                </a:solidFill>
                <a:latin typeface="Calibri" panose="020F0502020204030204" pitchFamily="34" charset="0"/>
                <a:ea typeface="Calibri" panose="020F0502020204030204" pitchFamily="34" charset="0"/>
              </a:rPr>
              <a:t>الاجتماعي </a:t>
            </a:r>
            <a:r>
              <a:rPr lang="ar-SA" sz="2400" b="1" dirty="0">
                <a:solidFill>
                  <a:srgbClr val="852F4A"/>
                </a:solidFill>
                <a:latin typeface="Calibri" panose="020F0502020204030204" pitchFamily="34" charset="0"/>
                <a:ea typeface="Calibri" panose="020F0502020204030204" pitchFamily="34" charset="0"/>
              </a:rPr>
              <a:t>وحاجاته، فالفرد والمراسل والمصدر داخل هذا النظام ولكل أدواره </a:t>
            </a:r>
            <a:r>
              <a:rPr lang="ar-SA" sz="2400" b="1">
                <a:solidFill>
                  <a:srgbClr val="852F4A"/>
                </a:solidFill>
                <a:latin typeface="Calibri" panose="020F0502020204030204" pitchFamily="34" charset="0"/>
                <a:ea typeface="Calibri" panose="020F0502020204030204" pitchFamily="34" charset="0"/>
              </a:rPr>
              <a:t>الوظيفية </a:t>
            </a:r>
            <a:r>
              <a:rPr lang="ar-SA" sz="2400" b="1" smtClean="0">
                <a:solidFill>
                  <a:srgbClr val="852F4A"/>
                </a:solidFill>
                <a:latin typeface="Calibri" panose="020F0502020204030204" pitchFamily="34" charset="0"/>
                <a:ea typeface="Calibri" panose="020F0502020204030204" pitchFamily="34" charset="0"/>
              </a:rPr>
              <a:t>واحتياجاته</a:t>
            </a:r>
            <a:r>
              <a:rPr lang="en-US" sz="2400" b="1" smtClean="0">
                <a:solidFill>
                  <a:srgbClr val="852F4A"/>
                </a:solidFill>
                <a:latin typeface="Calibri" panose="020F0502020204030204" pitchFamily="34" charset="0"/>
                <a:ea typeface="Calibri" panose="020F0502020204030204" pitchFamily="34" charset="0"/>
              </a:rPr>
              <a:t>.</a:t>
            </a:r>
            <a:endParaRPr lang="en-US" sz="2400" b="1" dirty="0">
              <a:solidFill>
                <a:srgbClr val="852F4A"/>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21677"/>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170165"/>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422870" y="0"/>
            <a:ext cx="2649477" cy="940958"/>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4173794" y="1414508"/>
            <a:ext cx="7433187" cy="447009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 rtl="1">
              <a:lnSpc>
                <a:spcPct val="200000"/>
              </a:lnSpc>
              <a:spcAft>
                <a:spcPts val="800"/>
              </a:spcAft>
              <a:tabLst>
                <a:tab pos="1636395" algn="l"/>
              </a:tabLst>
            </a:pPr>
            <a:r>
              <a:rPr lang="ar-SA" sz="2400" b="1" dirty="0">
                <a:solidFill>
                  <a:srgbClr val="852F4A"/>
                </a:solidFill>
                <a:latin typeface="Calibri" panose="020F0502020204030204" pitchFamily="34" charset="0"/>
                <a:ea typeface="Calibri" panose="020F0502020204030204" pitchFamily="34" charset="0"/>
              </a:rPr>
              <a:t>رابعاً</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smtClean="0">
                <a:solidFill>
                  <a:srgbClr val="852F4A"/>
                </a:solidFill>
                <a:latin typeface="Calibri" panose="020F0502020204030204" pitchFamily="34" charset="0"/>
                <a:ea typeface="Calibri" panose="020F0502020204030204" pitchFamily="34" charset="0"/>
              </a:rPr>
              <a:t>علاقات الصحفي</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a:solidFill>
                  <a:srgbClr val="852F4A"/>
                </a:solidFill>
                <a:latin typeface="Calibri" panose="020F0502020204030204" pitchFamily="34" charset="0"/>
                <a:ea typeface="Calibri" panose="020F0502020204030204" pitchFamily="34" charset="0"/>
              </a:rPr>
              <a:t>أ</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smtClean="0">
                <a:solidFill>
                  <a:srgbClr val="852F4A"/>
                </a:solidFill>
                <a:latin typeface="Calibri" panose="020F0502020204030204" pitchFamily="34" charset="0"/>
                <a:ea typeface="Calibri" panose="020F0502020204030204" pitchFamily="34" charset="0"/>
              </a:rPr>
              <a:t>بالمصدر</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a:solidFill>
                  <a:srgbClr val="852F4A"/>
                </a:solidFill>
                <a:latin typeface="Calibri" panose="020F0502020204030204" pitchFamily="34" charset="0"/>
                <a:ea typeface="Calibri" panose="020F0502020204030204" pitchFamily="34" charset="0"/>
              </a:rPr>
              <a:t>ب</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smtClean="0">
                <a:solidFill>
                  <a:srgbClr val="852F4A"/>
                </a:solidFill>
                <a:latin typeface="Calibri" panose="020F0502020204030204" pitchFamily="34" charset="0"/>
                <a:ea typeface="Calibri" panose="020F0502020204030204" pitchFamily="34" charset="0"/>
              </a:rPr>
              <a:t>وعلاقات</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a:solidFill>
                  <a:srgbClr val="852F4A"/>
                </a:solidFill>
                <a:latin typeface="Calibri" panose="020F0502020204030204" pitchFamily="34" charset="0"/>
                <a:ea typeface="Calibri" panose="020F0502020204030204" pitchFamily="34" charset="0"/>
              </a:rPr>
              <a:t>أ</a:t>
            </a:r>
            <a:r>
              <a:rPr lang="en-US" sz="2400" b="1" dirty="0">
                <a:solidFill>
                  <a:srgbClr val="852F4A"/>
                </a:solidFill>
                <a:latin typeface="Calibri" panose="020F0502020204030204" pitchFamily="34" charset="0"/>
                <a:ea typeface="Calibri" panose="020F0502020204030204" pitchFamily="34" charset="0"/>
              </a:rPr>
              <a:t>( </a:t>
            </a:r>
            <a:r>
              <a:rPr lang="ar-SA" sz="2400" b="1" dirty="0" smtClean="0">
                <a:solidFill>
                  <a:srgbClr val="852F4A"/>
                </a:solidFill>
                <a:latin typeface="Calibri" panose="020F0502020204030204" pitchFamily="34" charset="0"/>
                <a:ea typeface="Calibri" panose="020F0502020204030204" pitchFamily="34" charset="0"/>
              </a:rPr>
              <a:t>بالوسيلة</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a:solidFill>
                  <a:srgbClr val="852F4A"/>
                </a:solidFill>
                <a:latin typeface="Calibri" panose="020F0502020204030204" pitchFamily="34" charset="0"/>
                <a:ea typeface="Calibri" panose="020F0502020204030204" pitchFamily="34" charset="0"/>
              </a:rPr>
              <a:t>ج</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smtClean="0">
                <a:solidFill>
                  <a:srgbClr val="852F4A"/>
                </a:solidFill>
                <a:latin typeface="Arial" panose="020B0604020202020204" pitchFamily="34" charset="0"/>
                <a:ea typeface="Calibri" panose="020F0502020204030204" pitchFamily="34" charset="0"/>
              </a:rPr>
              <a:t>وعلاقات</a:t>
            </a:r>
            <a:r>
              <a:rPr lang="ar-SA" sz="2400" b="1" dirty="0" smtClean="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الجمهور</a:t>
            </a:r>
            <a:r>
              <a:rPr lang="en-US" sz="2400" b="1" dirty="0">
                <a:solidFill>
                  <a:srgbClr val="852F4A"/>
                </a:solidFill>
                <a:latin typeface="Calibri" panose="020F0502020204030204" pitchFamily="34" charset="0"/>
                <a:ea typeface="Calibri" panose="020F0502020204030204" pitchFamily="34" charset="0"/>
              </a:rPr>
              <a:t> </a:t>
            </a:r>
            <a:r>
              <a:rPr lang="en-US" sz="2400" b="1" dirty="0" smtClean="0">
                <a:solidFill>
                  <a:srgbClr val="852F4A"/>
                </a:solidFill>
                <a:latin typeface="Calibri" panose="020F0502020204030204" pitchFamily="34" charset="0"/>
                <a:ea typeface="Calibri" panose="020F0502020204030204" pitchFamily="34" charset="0"/>
              </a:rPr>
              <a:t>)</a:t>
            </a:r>
            <a:r>
              <a:rPr lang="ar-EG" sz="2400" b="1" dirty="0" smtClean="0">
                <a:solidFill>
                  <a:srgbClr val="852F4A"/>
                </a:solidFill>
                <a:latin typeface="Calibri" panose="020F0502020204030204" pitchFamily="34" charset="0"/>
                <a:ea typeface="Calibri" panose="020F0502020204030204" pitchFamily="34" charset="0"/>
              </a:rPr>
              <a:t>هـــ</a:t>
            </a:r>
            <a:r>
              <a:rPr lang="en-US" sz="2400" b="1" dirty="0" smtClean="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بالصحفي وعلاقات المصدر بالجمهور</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كلها يحدث فيها تأثر وتأثير</a:t>
            </a:r>
            <a:r>
              <a:rPr lang="en-US" sz="2400" b="1" dirty="0">
                <a:solidFill>
                  <a:srgbClr val="852F4A"/>
                </a:solidFill>
                <a:latin typeface="Calibri" panose="020F0502020204030204" pitchFamily="34" charset="0"/>
                <a:ea typeface="Calibri" panose="020F0502020204030204" pitchFamily="34" charset="0"/>
              </a:rPr>
              <a:t>.. </a:t>
            </a:r>
            <a:r>
              <a:rPr lang="ar-SA" sz="2400" b="1" dirty="0">
                <a:solidFill>
                  <a:srgbClr val="852F4A"/>
                </a:solidFill>
                <a:latin typeface="Calibri" panose="020F0502020204030204" pitchFamily="34" charset="0"/>
                <a:ea typeface="Calibri" panose="020F0502020204030204" pitchFamily="34" charset="0"/>
              </a:rPr>
              <a:t>عمليات التأثير المرتد</a:t>
            </a:r>
            <a:r>
              <a:rPr lang="en-US" sz="2400" b="1" dirty="0">
                <a:solidFill>
                  <a:srgbClr val="852F4A"/>
                </a:solidFill>
                <a:latin typeface="Calibri" panose="020F0502020204030204" pitchFamily="34" charset="0"/>
                <a:ea typeface="Calibri" panose="020F0502020204030204" pitchFamily="34" charset="0"/>
              </a:rPr>
              <a:t> Feedback </a:t>
            </a:r>
            <a:r>
              <a:rPr lang="ar-SA" sz="2400" b="1" dirty="0">
                <a:solidFill>
                  <a:srgbClr val="852F4A"/>
                </a:solidFill>
                <a:latin typeface="Calibri" panose="020F0502020204030204" pitchFamily="34" charset="0"/>
                <a:ea typeface="Calibri" panose="020F0502020204030204" pitchFamily="34" charset="0"/>
              </a:rPr>
              <a:t>قد تكون مقصودة وقد تكون غير مقصودة، وكل منها يمثل بوابات في عملية الاتصال، وكل هذه العناصر أو العمليات تتم في علاقات دائرية مستمرة</a:t>
            </a:r>
            <a:r>
              <a:rPr lang="en-US" sz="2400" b="1" dirty="0">
                <a:solidFill>
                  <a:srgbClr val="852F4A"/>
                </a:solidFill>
                <a:latin typeface="Calibri" panose="020F0502020204030204" pitchFamily="34" charset="0"/>
                <a:ea typeface="Calibri" panose="020F0502020204030204" pitchFamily="34" charset="0"/>
              </a:rPr>
              <a:t>.</a:t>
            </a:r>
          </a:p>
        </p:txBody>
      </p:sp>
    </p:spTree>
    <p:extLst>
      <p:ext uri="{BB962C8B-B14F-4D97-AF65-F5344CB8AC3E}">
        <p14:creationId xmlns:p14="http://schemas.microsoft.com/office/powerpoint/2010/main" val="35092051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35627" y="943607"/>
            <a:ext cx="10688908" cy="51593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1000"/>
              </a:spcAft>
            </a:pPr>
            <a:r>
              <a:rPr lang="ar-EG" sz="2000" dirty="0">
                <a:ea typeface="Calibri"/>
                <a:cs typeface="Simplified Arabic"/>
              </a:rPr>
              <a:t> </a:t>
            </a:r>
            <a:r>
              <a:rPr lang="ar-EG" sz="2400" b="1" dirty="0" smtClean="0">
                <a:solidFill>
                  <a:srgbClr val="0070C0"/>
                </a:solidFill>
                <a:ea typeface="Calibri"/>
                <a:cs typeface="Simplified Arabic"/>
              </a:rPr>
              <a:t>  </a:t>
            </a:r>
            <a:endParaRPr lang="ar-EG" sz="2000" dirty="0">
              <a:solidFill>
                <a:srgbClr val="6C263C"/>
              </a:solidFill>
              <a:ea typeface="Calibri"/>
              <a:cs typeface="Simplified Arabic"/>
            </a:endParaRPr>
          </a:p>
          <a:p>
            <a:pPr algn="just" rtl="1">
              <a:lnSpc>
                <a:spcPct val="107000"/>
              </a:lnSpc>
              <a:spcAft>
                <a:spcPts val="800"/>
              </a:spcAft>
            </a:pPr>
            <a:r>
              <a:rPr lang="ar-EG" sz="2400" b="1" dirty="0" smtClean="0">
                <a:solidFill>
                  <a:srgbClr val="6C263C"/>
                </a:solidFill>
                <a:ea typeface="Calibri"/>
                <a:cs typeface="+mj-cs"/>
              </a:rPr>
              <a:t>6</a:t>
            </a:r>
            <a:r>
              <a:rPr lang="ar-EG" sz="2400" dirty="0" smtClean="0">
                <a:solidFill>
                  <a:srgbClr val="6C263C"/>
                </a:solidFill>
                <a:ea typeface="Calibri"/>
              </a:rPr>
              <a:t>.</a:t>
            </a:r>
            <a:r>
              <a:rPr lang="ar-EG" sz="2400" dirty="0" smtClean="0">
                <a:solidFill>
                  <a:srgbClr val="852F4A"/>
                </a:solidFill>
                <a:ea typeface="Calibri"/>
              </a:rPr>
              <a:t> </a:t>
            </a:r>
            <a:r>
              <a:rPr lang="ar-SA" sz="2400" b="1" dirty="0">
                <a:solidFill>
                  <a:srgbClr val="852F4A"/>
                </a:solidFill>
                <a:latin typeface="Calibri" panose="020F0502020204030204" pitchFamily="34" charset="0"/>
                <a:ea typeface="Calibri" panose="020F0502020204030204" pitchFamily="34" charset="0"/>
              </a:rPr>
              <a:t>نموذج </a:t>
            </a:r>
            <a:r>
              <a:rPr lang="ar-SA" sz="2400" b="1" dirty="0" smtClean="0">
                <a:solidFill>
                  <a:srgbClr val="852F4A"/>
                </a:solidFill>
                <a:latin typeface="Calibri" panose="020F0502020204030204" pitchFamily="34" charset="0"/>
                <a:ea typeface="Calibri" panose="020F0502020204030204" pitchFamily="34" charset="0"/>
              </a:rPr>
              <a:t>رايت</a:t>
            </a:r>
            <a:r>
              <a:rPr lang="en-US" sz="2400" b="1" dirty="0" smtClean="0">
                <a:solidFill>
                  <a:srgbClr val="852F4A"/>
                </a:solidFill>
                <a:latin typeface="Calibri" panose="020F0502020204030204" pitchFamily="34" charset="0"/>
                <a:ea typeface="Calibri" panose="020F0502020204030204" pitchFamily="34" charset="0"/>
              </a:rPr>
              <a:t>)</a:t>
            </a:r>
            <a:r>
              <a:rPr lang="ar-SA" sz="2400" b="1" dirty="0">
                <a:solidFill>
                  <a:srgbClr val="852F4A"/>
                </a:solidFill>
                <a:latin typeface="Calibri" panose="020F0502020204030204" pitchFamily="34" charset="0"/>
                <a:ea typeface="Calibri" panose="020F0502020204030204" pitchFamily="34" charset="0"/>
              </a:rPr>
              <a:t>الوظيفة </a:t>
            </a:r>
            <a:r>
              <a:rPr lang="ar-SA" sz="2400" b="1" dirty="0" smtClean="0">
                <a:solidFill>
                  <a:srgbClr val="852F4A"/>
                </a:solidFill>
                <a:latin typeface="Calibri" panose="020F0502020204030204" pitchFamily="34" charset="0"/>
                <a:ea typeface="Calibri" panose="020F0502020204030204" pitchFamily="34" charset="0"/>
              </a:rPr>
              <a:t>والدور</a:t>
            </a:r>
            <a:r>
              <a:rPr lang="en-US" sz="2400" b="1" dirty="0" smtClean="0">
                <a:solidFill>
                  <a:srgbClr val="852F4A"/>
                </a:solidFill>
                <a:latin typeface="Calibri" panose="020F0502020204030204" pitchFamily="34" charset="0"/>
                <a:ea typeface="Calibri" panose="020F0502020204030204" pitchFamily="34" charset="0"/>
              </a:rPr>
              <a:t>(</a:t>
            </a:r>
            <a:endParaRPr lang="en-US" sz="2400" dirty="0">
              <a:solidFill>
                <a:srgbClr val="852F4A"/>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smtClean="0">
                <a:solidFill>
                  <a:srgbClr val="852F4A"/>
                </a:solidFill>
                <a:latin typeface="Calibri" panose="020F0502020204030204" pitchFamily="34" charset="0"/>
                <a:ea typeface="Calibri" panose="020F0502020204030204" pitchFamily="34" charset="0"/>
              </a:rPr>
              <a:t>وضع </a:t>
            </a:r>
            <a:r>
              <a:rPr lang="ar-SA" sz="2400" dirty="0">
                <a:solidFill>
                  <a:srgbClr val="852F4A"/>
                </a:solidFill>
                <a:latin typeface="Calibri" panose="020F0502020204030204" pitchFamily="34" charset="0"/>
                <a:ea typeface="Calibri" panose="020F0502020204030204" pitchFamily="34" charset="0"/>
              </a:rPr>
              <a:t>هذا النموذج تشارلز رايت</a:t>
            </a:r>
            <a:r>
              <a:rPr lang="en-US" sz="2400" dirty="0">
                <a:solidFill>
                  <a:srgbClr val="852F4A"/>
                </a:solidFill>
                <a:latin typeface="Calibri" panose="020F0502020204030204" pitchFamily="34" charset="0"/>
                <a:ea typeface="Calibri" panose="020F0502020204030204" pitchFamily="34" charset="0"/>
              </a:rPr>
              <a:t> Charles Wright </a:t>
            </a:r>
            <a:r>
              <a:rPr lang="ar-SA" sz="2400" dirty="0" smtClean="0">
                <a:solidFill>
                  <a:srgbClr val="852F4A"/>
                </a:solidFill>
                <a:latin typeface="Calibri" panose="020F0502020204030204" pitchFamily="34" charset="0"/>
                <a:ea typeface="Calibri" panose="020F0502020204030204" pitchFamily="34" charset="0"/>
              </a:rPr>
              <a:t>في </a:t>
            </a:r>
            <a:r>
              <a:rPr lang="ar-SA" sz="2400" dirty="0">
                <a:solidFill>
                  <a:srgbClr val="852F4A"/>
                </a:solidFill>
                <a:latin typeface="Calibri" panose="020F0502020204030204" pitchFamily="34" charset="0"/>
                <a:ea typeface="Calibri" panose="020F0502020204030204" pitchFamily="34" charset="0"/>
              </a:rPr>
              <a:t>دراسته </a:t>
            </a:r>
            <a:r>
              <a:rPr lang="ar-SA" sz="2400" dirty="0" smtClean="0">
                <a:solidFill>
                  <a:srgbClr val="852F4A"/>
                </a:solidFill>
                <a:latin typeface="Calibri" panose="020F0502020204030204" pitchFamily="34" charset="0"/>
                <a:ea typeface="Calibri" panose="020F0502020204030204" pitchFamily="34" charset="0"/>
              </a:rPr>
              <a:t>التحليل الوظيفي </a:t>
            </a:r>
            <a:r>
              <a:rPr lang="ar-SA" sz="2400" dirty="0">
                <a:solidFill>
                  <a:srgbClr val="852F4A"/>
                </a:solidFill>
                <a:latin typeface="Calibri" panose="020F0502020204030204" pitchFamily="34" charset="0"/>
                <a:ea typeface="Calibri" panose="020F0502020204030204" pitchFamily="34" charset="0"/>
              </a:rPr>
              <a:t>للاتصال </a:t>
            </a:r>
            <a:r>
              <a:rPr lang="ar-SA" sz="2400" dirty="0" smtClean="0">
                <a:solidFill>
                  <a:srgbClr val="852F4A"/>
                </a:solidFill>
                <a:latin typeface="Calibri" panose="020F0502020204030204" pitchFamily="34" charset="0"/>
                <a:ea typeface="Calibri" panose="020F0502020204030204" pitchFamily="34" charset="0"/>
              </a:rPr>
              <a:t>الجماهيري</a:t>
            </a:r>
            <a:r>
              <a:rPr lang="en-US" sz="2400" dirty="0" smtClean="0">
                <a:solidFill>
                  <a:srgbClr val="852F4A"/>
                </a:solidFill>
                <a:latin typeface="Calibri" panose="020F0502020204030204" pitchFamily="34" charset="0"/>
                <a:ea typeface="Calibri" panose="020F0502020204030204" pitchFamily="34" charset="0"/>
              </a:rPr>
              <a:t>  </a:t>
            </a:r>
            <a:r>
              <a:rPr lang="en-US" sz="2400" dirty="0">
                <a:solidFill>
                  <a:srgbClr val="852F4A"/>
                </a:solidFill>
                <a:latin typeface="Calibri" panose="020F0502020204030204" pitchFamily="34" charset="0"/>
                <a:ea typeface="Calibri" panose="020F0502020204030204" pitchFamily="34" charset="0"/>
              </a:rPr>
              <a:t>Functional Analysis and </a:t>
            </a:r>
            <a:r>
              <a:rPr lang="en-US" sz="2400" dirty="0" smtClean="0">
                <a:solidFill>
                  <a:srgbClr val="852F4A"/>
                </a:solidFill>
                <a:latin typeface="Calibri" panose="020F0502020204030204" pitchFamily="34" charset="0"/>
                <a:ea typeface="Calibri" panose="020F0502020204030204" pitchFamily="34" charset="0"/>
              </a:rPr>
              <a:t>Mass Communication </a:t>
            </a:r>
            <a:r>
              <a:rPr lang="ar-EG" sz="2400" dirty="0" smtClean="0">
                <a:solidFill>
                  <a:srgbClr val="852F4A"/>
                </a:solidFill>
                <a:latin typeface="Calibri" panose="020F0502020204030204" pitchFamily="34" charset="0"/>
                <a:ea typeface="Calibri" panose="020F0502020204030204" pitchFamily="34" charset="0"/>
              </a:rPr>
              <a:t> وذلك منذ سنة </a:t>
            </a:r>
            <a:r>
              <a:rPr lang="ar-EG" sz="2400" b="1" dirty="0" smtClean="0">
                <a:solidFill>
                  <a:srgbClr val="852F4A"/>
                </a:solidFill>
                <a:latin typeface="Calibri" panose="020F0502020204030204" pitchFamily="34" charset="0"/>
                <a:ea typeface="Calibri" panose="020F0502020204030204" pitchFamily="34" charset="0"/>
                <a:cs typeface="+mj-cs"/>
              </a:rPr>
              <a:t>1960</a:t>
            </a:r>
            <a:endParaRPr lang="en-US" sz="2400" b="1" dirty="0">
              <a:solidFill>
                <a:srgbClr val="852F4A"/>
              </a:solidFill>
              <a:latin typeface="Calibri" panose="020F0502020204030204" pitchFamily="34" charset="0"/>
              <a:ea typeface="Calibri" panose="020F0502020204030204" pitchFamily="34" charset="0"/>
              <a:cs typeface="+mj-cs"/>
            </a:endParaRPr>
          </a:p>
          <a:p>
            <a:pPr algn="just" rtl="1">
              <a:lnSpc>
                <a:spcPct val="107000"/>
              </a:lnSpc>
              <a:spcAft>
                <a:spcPts val="800"/>
              </a:spcAft>
            </a:pPr>
            <a:r>
              <a:rPr lang="ar-SA" sz="2400" dirty="0" smtClean="0">
                <a:solidFill>
                  <a:srgbClr val="852F4A"/>
                </a:solidFill>
                <a:latin typeface="Calibri" panose="020F0502020204030204" pitchFamily="34" charset="0"/>
                <a:ea typeface="Calibri" panose="020F0502020204030204" pitchFamily="34" charset="0"/>
              </a:rPr>
              <a:t>يركز </a:t>
            </a:r>
            <a:r>
              <a:rPr lang="ar-SA" sz="2400" dirty="0">
                <a:solidFill>
                  <a:srgbClr val="852F4A"/>
                </a:solidFill>
                <a:latin typeface="Calibri" panose="020F0502020204030204" pitchFamily="34" charset="0"/>
                <a:ea typeface="Calibri" panose="020F0502020204030204" pitchFamily="34" charset="0"/>
              </a:rPr>
              <a:t>هذا النموذج على الوظائف والأدوار </a:t>
            </a:r>
            <a:r>
              <a:rPr lang="ar-SA" sz="2400" dirty="0" smtClean="0">
                <a:solidFill>
                  <a:srgbClr val="852F4A"/>
                </a:solidFill>
                <a:latin typeface="Calibri" panose="020F0502020204030204" pitchFamily="34" charset="0"/>
                <a:ea typeface="Calibri" panose="020F0502020204030204" pitchFamily="34" charset="0"/>
              </a:rPr>
              <a:t>التي </a:t>
            </a:r>
            <a:r>
              <a:rPr lang="ar-SA" sz="2400" dirty="0">
                <a:solidFill>
                  <a:srgbClr val="852F4A"/>
                </a:solidFill>
                <a:latin typeface="Calibri" panose="020F0502020204030204" pitchFamily="34" charset="0"/>
                <a:ea typeface="Calibri" panose="020F0502020204030204" pitchFamily="34" charset="0"/>
              </a:rPr>
              <a:t>يقوم بها الإعلام</a:t>
            </a:r>
            <a:r>
              <a:rPr lang="en-US" sz="2400"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يجيب عن السؤال البارز</a:t>
            </a:r>
            <a:r>
              <a:rPr lang="en-US" sz="2400" dirty="0">
                <a:solidFill>
                  <a:srgbClr val="852F4A"/>
                </a:solidFill>
                <a:latin typeface="Calibri" panose="020F0502020204030204" pitchFamily="34" charset="0"/>
                <a:ea typeface="Calibri" panose="020F0502020204030204" pitchFamily="34" charset="0"/>
              </a:rPr>
              <a:t>: </a:t>
            </a:r>
            <a:r>
              <a:rPr lang="ar-SA" sz="2400" dirty="0">
                <a:solidFill>
                  <a:srgbClr val="852F4A"/>
                </a:solidFill>
                <a:latin typeface="Calibri" panose="020F0502020204030204" pitchFamily="34" charset="0"/>
                <a:ea typeface="Calibri" panose="020F0502020204030204" pitchFamily="34" charset="0"/>
              </a:rPr>
              <a:t>ما المهام الظاهرة أو الكامنة </a:t>
            </a:r>
            <a:r>
              <a:rPr lang="ar-SA" sz="2400" dirty="0" smtClean="0">
                <a:solidFill>
                  <a:srgbClr val="852F4A"/>
                </a:solidFill>
                <a:latin typeface="Calibri" panose="020F0502020204030204" pitchFamily="34" charset="0"/>
                <a:ea typeface="Calibri" panose="020F0502020204030204" pitchFamily="34" charset="0"/>
              </a:rPr>
              <a:t>التي </a:t>
            </a:r>
            <a:r>
              <a:rPr lang="ar-SA" sz="2400" dirty="0">
                <a:solidFill>
                  <a:srgbClr val="852F4A"/>
                </a:solidFill>
                <a:latin typeface="Calibri" panose="020F0502020204030204" pitchFamily="34" charset="0"/>
                <a:ea typeface="Calibri" panose="020F0502020204030204" pitchFamily="34" charset="0"/>
              </a:rPr>
              <a:t>تعود على المجتمع والجماعات الفرعية والأفراد وراء المقالات والمواقع أو النشرات أو الأفلام</a:t>
            </a:r>
            <a:r>
              <a:rPr lang="en-US" sz="2400" dirty="0">
                <a:solidFill>
                  <a:srgbClr val="852F4A"/>
                </a:solidFill>
                <a:latin typeface="Calibri" panose="020F0502020204030204" pitchFamily="34" charset="0"/>
                <a:ea typeface="Calibri" panose="020F0502020204030204" pitchFamily="34" charset="0"/>
              </a:rPr>
              <a:t>..</a:t>
            </a:r>
            <a:r>
              <a:rPr lang="ar-SA" sz="2400" dirty="0">
                <a:solidFill>
                  <a:srgbClr val="852F4A"/>
                </a:solidFill>
                <a:latin typeface="Calibri" panose="020F0502020204030204" pitchFamily="34" charset="0"/>
                <a:ea typeface="Calibri" panose="020F0502020204030204" pitchFamily="34" charset="0"/>
              </a:rPr>
              <a:t>؟</a:t>
            </a:r>
            <a:endParaRPr lang="en-US" sz="2400" dirty="0">
              <a:solidFill>
                <a:srgbClr val="852F4A"/>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a:solidFill>
                  <a:srgbClr val="852F4A"/>
                </a:solidFill>
                <a:latin typeface="Calibri" panose="020F0502020204030204" pitchFamily="34" charset="0"/>
                <a:ea typeface="Calibri" panose="020F0502020204030204" pitchFamily="34" charset="0"/>
              </a:rPr>
              <a:t>وقد دارت هذه الوظائف بين الإخبار والتفسير والتوجيه ونقل الثقافات العامة فضلاً عن الترفيه، وتكاد هذه الوظائف تكون </a:t>
            </a:r>
            <a:r>
              <a:rPr lang="ar-SA" sz="2400" dirty="0" smtClean="0">
                <a:solidFill>
                  <a:srgbClr val="852F4A"/>
                </a:solidFill>
                <a:latin typeface="Calibri" panose="020F0502020204030204" pitchFamily="34" charset="0"/>
                <a:ea typeface="Calibri" panose="020F0502020204030204" pitchFamily="34" charset="0"/>
              </a:rPr>
              <a:t>هي </a:t>
            </a:r>
            <a:r>
              <a:rPr lang="ar-SA" sz="2400" dirty="0">
                <a:solidFill>
                  <a:srgbClr val="852F4A"/>
                </a:solidFill>
                <a:latin typeface="Calibri" panose="020F0502020204030204" pitchFamily="34" charset="0"/>
                <a:ea typeface="Calibri" panose="020F0502020204030204" pitchFamily="34" charset="0"/>
              </a:rPr>
              <a:t>القوائم المشتركة عند كل باحث </a:t>
            </a:r>
            <a:r>
              <a:rPr lang="ar-SA" sz="2400" dirty="0" smtClean="0">
                <a:solidFill>
                  <a:srgbClr val="852F4A"/>
                </a:solidFill>
                <a:latin typeface="Calibri" panose="020F0502020204030204" pitchFamily="34" charset="0"/>
                <a:ea typeface="Calibri" panose="020F0502020204030204" pitchFamily="34" charset="0"/>
              </a:rPr>
              <a:t>في </a:t>
            </a:r>
            <a:r>
              <a:rPr lang="ar-SA" sz="2400" dirty="0">
                <a:solidFill>
                  <a:srgbClr val="852F4A"/>
                </a:solidFill>
                <a:latin typeface="Calibri" panose="020F0502020204030204" pitchFamily="34" charset="0"/>
                <a:ea typeface="Calibri" panose="020F0502020204030204" pitchFamily="34" charset="0"/>
              </a:rPr>
              <a:t>الإعلام، كما قارن رايت بين الوظائف الظاهرة أو الكامنة، وبين الوظائف المطلوبة وغير المطلوبة باعتبارها جميعاً وظائف يؤديها الإعلام رغم اختلاف بعضها عن بعض</a:t>
            </a:r>
            <a:r>
              <a:rPr lang="en-US" sz="2400" dirty="0">
                <a:solidFill>
                  <a:srgbClr val="852F4A"/>
                </a:solidFill>
                <a:latin typeface="Calibri" panose="020F0502020204030204" pitchFamily="34" charset="0"/>
                <a:ea typeface="Calibri" panose="020F0502020204030204" pitchFamily="34" charset="0"/>
              </a:rPr>
              <a:t>.</a:t>
            </a:r>
          </a:p>
          <a:p>
            <a:pPr algn="r" rtl="1">
              <a:lnSpc>
                <a:spcPct val="107000"/>
              </a:lnSpc>
              <a:spcAft>
                <a:spcPts val="800"/>
              </a:spcAft>
            </a:pPr>
            <a:endParaRPr lang="en-US" sz="1200"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1000"/>
              </a:spcAft>
            </a:pPr>
            <a:endParaRPr lang="en-US" sz="1600" dirty="0">
              <a:solidFill>
                <a:srgbClr val="852F4A"/>
              </a:solidFill>
              <a:ea typeface="Calibri"/>
              <a:cs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5982" y="146971"/>
            <a:ext cx="1166342" cy="9001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51892" y="6219132"/>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308058" y="6341806"/>
            <a:ext cx="1879649" cy="460441"/>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538230" y="-222394"/>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 y="0"/>
            <a:ext cx="3919588" cy="3937819"/>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879553" y="-441675"/>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13281" y="186634"/>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63076" y="252362"/>
            <a:ext cx="1091009"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a:t>
            </a:r>
            <a:endParaRPr lang="en-US" sz="2000" b="1"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150077"/>
            <a:ext cx="2167470" cy="485498"/>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036162" y="6452826"/>
            <a:ext cx="1879649" cy="309233"/>
          </a:xfrm>
          <a:prstGeom prst="rect">
            <a:avLst/>
          </a:prstGeom>
        </p:spPr>
      </p:pic>
      <p:sp>
        <p:nvSpPr>
          <p:cNvPr id="3" name="Rounded Rectangle 2"/>
          <p:cNvSpPr/>
          <p:nvPr/>
        </p:nvSpPr>
        <p:spPr>
          <a:xfrm flipH="1">
            <a:off x="2262447" y="960248"/>
            <a:ext cx="9540346" cy="5351133"/>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lnSpc>
                <a:spcPct val="107000"/>
              </a:lnSpc>
              <a:spcAft>
                <a:spcPts val="800"/>
              </a:spcAft>
            </a:pPr>
            <a:r>
              <a:rPr lang="ar-SA" sz="2400" b="1" dirty="0">
                <a:solidFill>
                  <a:schemeClr val="bg1"/>
                </a:solidFill>
                <a:latin typeface="Calibri" panose="020F0502020204030204" pitchFamily="34" charset="0"/>
                <a:ea typeface="Calibri" panose="020F0502020204030204" pitchFamily="34" charset="0"/>
              </a:rPr>
              <a:t>وسوف نركز هنا مع رايت على وظيفة الأخبار </a:t>
            </a:r>
            <a:r>
              <a:rPr lang="ar-SA" sz="2400" b="1" dirty="0" smtClean="0">
                <a:solidFill>
                  <a:schemeClr val="bg1"/>
                </a:solidFill>
                <a:latin typeface="Calibri" panose="020F0502020204030204" pitchFamily="34" charset="0"/>
                <a:ea typeface="Calibri" panose="020F0502020204030204" pitchFamily="34" charset="0"/>
              </a:rPr>
              <a:t>التي </a:t>
            </a:r>
            <a:r>
              <a:rPr lang="ar-SA" sz="2400" b="1" dirty="0">
                <a:solidFill>
                  <a:schemeClr val="bg1"/>
                </a:solidFill>
                <a:latin typeface="Calibri" panose="020F0502020204030204" pitchFamily="34" charset="0"/>
                <a:ea typeface="Calibri" panose="020F0502020204030204" pitchFamily="34" charset="0"/>
              </a:rPr>
              <a:t>تتلخص الأهداف المطلوبة عندئذٍ من نشر الأخبار </a:t>
            </a:r>
            <a:r>
              <a:rPr lang="ar-SA" sz="2400" b="1" dirty="0" smtClean="0">
                <a:solidFill>
                  <a:schemeClr val="bg1"/>
                </a:solidFill>
                <a:latin typeface="Calibri" panose="020F0502020204030204" pitchFamily="34" charset="0"/>
                <a:ea typeface="Calibri" panose="020F0502020204030204" pitchFamily="34" charset="0"/>
              </a:rPr>
              <a:t>في</a:t>
            </a:r>
            <a:r>
              <a:rPr lang="en-US" sz="2400" b="1" dirty="0" smtClean="0">
                <a:solidFill>
                  <a:schemeClr val="bg1"/>
                </a:solidFill>
                <a:latin typeface="Calibri" panose="020F0502020204030204" pitchFamily="34" charset="0"/>
                <a:ea typeface="Calibri" panose="020F0502020204030204" pitchFamily="34" charset="0"/>
              </a:rPr>
              <a:t>:</a:t>
            </a:r>
            <a:endParaRPr lang="en-US" sz="2400" b="1" dirty="0">
              <a:solidFill>
                <a:schemeClr val="bg1"/>
              </a:solidFill>
              <a:latin typeface="Calibri" panose="020F0502020204030204" pitchFamily="34" charset="0"/>
              <a:ea typeface="Calibri" panose="020F0502020204030204" pitchFamily="34" charset="0"/>
            </a:endParaRPr>
          </a:p>
          <a:p>
            <a:pPr algn="just" rtl="1">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rPr>
              <a:t>• </a:t>
            </a:r>
            <a:r>
              <a:rPr lang="ar-SA" sz="2400" dirty="0">
                <a:solidFill>
                  <a:schemeClr val="bg1"/>
                </a:solidFill>
                <a:latin typeface="Calibri" panose="020F0502020204030204" pitchFamily="34" charset="0"/>
                <a:ea typeface="Calibri" panose="020F0502020204030204" pitchFamily="34" charset="0"/>
              </a:rPr>
              <a:t>سريان المعلومات يوفر غالباً إنذاراً سريعاً عن التهديدات الاجتماعية أو السياسية والمخاطر البيئية مثل الأوبئة والزلازل والحرائق</a:t>
            </a:r>
            <a:r>
              <a:rPr lang="en-US" sz="2400" dirty="0">
                <a:solidFill>
                  <a:schemeClr val="bg1"/>
                </a:solidFill>
                <a:latin typeface="Calibri" panose="020F0502020204030204" pitchFamily="34" charset="0"/>
                <a:ea typeface="Calibri" panose="020F0502020204030204" pitchFamily="34" charset="0"/>
              </a:rPr>
              <a:t>.. </a:t>
            </a:r>
            <a:r>
              <a:rPr lang="ar-SA" sz="2400" dirty="0">
                <a:solidFill>
                  <a:schemeClr val="bg1"/>
                </a:solidFill>
                <a:latin typeface="Calibri" panose="020F0502020204030204" pitchFamily="34" charset="0"/>
                <a:ea typeface="Calibri" panose="020F0502020204030204" pitchFamily="34" charset="0"/>
              </a:rPr>
              <a:t>هذه الإنذارات </a:t>
            </a:r>
            <a:r>
              <a:rPr lang="ar-SA" sz="2400" dirty="0" smtClean="0">
                <a:solidFill>
                  <a:schemeClr val="bg1"/>
                </a:solidFill>
                <a:latin typeface="Calibri" panose="020F0502020204030204" pitchFamily="34" charset="0"/>
                <a:ea typeface="Calibri" panose="020F0502020204030204" pitchFamily="34" charset="0"/>
              </a:rPr>
              <a:t>التي </a:t>
            </a:r>
            <a:r>
              <a:rPr lang="ar-SA" sz="2400" dirty="0">
                <a:solidFill>
                  <a:schemeClr val="bg1"/>
                </a:solidFill>
                <a:latin typeface="Calibri" panose="020F0502020204030204" pitchFamily="34" charset="0"/>
                <a:ea typeface="Calibri" panose="020F0502020204030204" pitchFamily="34" charset="0"/>
              </a:rPr>
              <a:t>يقدمها الإعلام للجميع توفر شعوراً بالمساواة بين الجميع وقد يشعر بها الطبقات</a:t>
            </a:r>
            <a:endParaRPr lang="en-US" sz="2400" dirty="0">
              <a:solidFill>
                <a:schemeClr val="bg1"/>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a:solidFill>
                  <a:schemeClr val="bg1"/>
                </a:solidFill>
                <a:latin typeface="Calibri" panose="020F0502020204030204" pitchFamily="34" charset="0"/>
                <a:ea typeface="Calibri" panose="020F0502020204030204" pitchFamily="34" charset="0"/>
              </a:rPr>
              <a:t>الدنيا أو الأقليات أكثر من غيرهم</a:t>
            </a:r>
            <a:r>
              <a:rPr lang="en-US" sz="2400" dirty="0">
                <a:solidFill>
                  <a:schemeClr val="bg1"/>
                </a:solidFill>
                <a:latin typeface="Calibri" panose="020F0502020204030204" pitchFamily="34" charset="0"/>
                <a:ea typeface="Calibri" panose="020F0502020204030204" pitchFamily="34" charset="0"/>
              </a:rPr>
              <a:t> )</a:t>
            </a:r>
            <a:r>
              <a:rPr lang="ar-SA" sz="2400" dirty="0">
                <a:solidFill>
                  <a:schemeClr val="bg1"/>
                </a:solidFill>
                <a:latin typeface="Calibri" panose="020F0502020204030204" pitchFamily="34" charset="0"/>
                <a:ea typeface="Calibri" panose="020F0502020204030204" pitchFamily="34" charset="0"/>
              </a:rPr>
              <a:t>فالتنبيه على الأمطار أو انقطاع المياه أو التوعية الصحية يشعر العامة أن الجميع </a:t>
            </a:r>
            <a:r>
              <a:rPr lang="ar-SA" sz="2400" dirty="0" smtClean="0">
                <a:solidFill>
                  <a:schemeClr val="bg1"/>
                </a:solidFill>
                <a:latin typeface="Calibri" panose="020F0502020204030204" pitchFamily="34" charset="0"/>
                <a:ea typeface="Calibri" panose="020F0502020204030204" pitchFamily="34" charset="0"/>
              </a:rPr>
              <a:t>متساوي.</a:t>
            </a:r>
            <a:endParaRPr lang="en-US" sz="2400" dirty="0">
              <a:solidFill>
                <a:schemeClr val="bg1"/>
              </a:solidFill>
              <a:latin typeface="Calibri" panose="020F0502020204030204" pitchFamily="34" charset="0"/>
              <a:ea typeface="Calibri" panose="020F0502020204030204" pitchFamily="34" charset="0"/>
            </a:endParaRPr>
          </a:p>
          <a:p>
            <a:pPr algn="just" rtl="1">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rPr>
              <a:t>• </a:t>
            </a:r>
            <a:r>
              <a:rPr lang="ar-SA" sz="2400" dirty="0">
                <a:solidFill>
                  <a:schemeClr val="bg1"/>
                </a:solidFill>
                <a:latin typeface="Calibri" panose="020F0502020204030204" pitchFamily="34" charset="0"/>
                <a:ea typeface="Calibri" panose="020F0502020204030204" pitchFamily="34" charset="0"/>
              </a:rPr>
              <a:t>الأخبار تحقق الاحتياجات اليومية للأفراد والجماعات، كما تحقق المعلومات عن الأحداث الروتينية العامة</a:t>
            </a:r>
            <a:r>
              <a:rPr lang="en-US" sz="2400" dirty="0">
                <a:solidFill>
                  <a:schemeClr val="bg1"/>
                </a:solidFill>
                <a:latin typeface="Calibri" panose="020F0502020204030204" pitchFamily="34" charset="0"/>
                <a:ea typeface="Calibri" panose="020F0502020204030204" pitchFamily="34" charset="0"/>
              </a:rPr>
              <a:t>.</a:t>
            </a:r>
          </a:p>
          <a:p>
            <a:pPr algn="just" rtl="1">
              <a:lnSpc>
                <a:spcPct val="107000"/>
              </a:lnSpc>
              <a:spcAft>
                <a:spcPts val="800"/>
              </a:spcAft>
            </a:pPr>
            <a:r>
              <a:rPr lang="en-US" sz="2400" dirty="0">
                <a:solidFill>
                  <a:schemeClr val="bg1"/>
                </a:solidFill>
                <a:latin typeface="Calibri" panose="020F0502020204030204" pitchFamily="34" charset="0"/>
                <a:ea typeface="Calibri" panose="020F0502020204030204" pitchFamily="34" charset="0"/>
              </a:rPr>
              <a:t>• </a:t>
            </a:r>
            <a:r>
              <a:rPr lang="ar-SA" sz="2400" dirty="0">
                <a:solidFill>
                  <a:schemeClr val="bg1"/>
                </a:solidFill>
                <a:latin typeface="Calibri" panose="020F0502020204030204" pitchFamily="34" charset="0"/>
                <a:ea typeface="Calibri" panose="020F0502020204030204" pitchFamily="34" charset="0"/>
              </a:rPr>
              <a:t>إضفاء هيبة ومكانة على من يتعرف على المعلومات، مركز الأفراد </a:t>
            </a:r>
            <a:r>
              <a:rPr lang="ar-SA" sz="2400" dirty="0" smtClean="0">
                <a:solidFill>
                  <a:schemeClr val="bg1"/>
                </a:solidFill>
                <a:latin typeface="Calibri" panose="020F0502020204030204" pitchFamily="34" charset="0"/>
                <a:ea typeface="Calibri" panose="020F0502020204030204" pitchFamily="34" charset="0"/>
              </a:rPr>
              <a:t>في </a:t>
            </a:r>
            <a:r>
              <a:rPr lang="ar-SA" sz="2400" dirty="0">
                <a:solidFill>
                  <a:schemeClr val="bg1"/>
                </a:solidFill>
                <a:latin typeface="Calibri" panose="020F0502020204030204" pitchFamily="34" charset="0"/>
                <a:ea typeface="Calibri" panose="020F0502020204030204" pitchFamily="34" charset="0"/>
              </a:rPr>
              <a:t>المجتمع يرتبط كثيراً بمعرفة ما يدور من أحداث، كما أن المعلومات تضفى نوعاً من الشرعية على الجماعات الصغيرة والأفراد</a:t>
            </a:r>
            <a:r>
              <a:rPr lang="en-US" sz="2400" dirty="0" smtClean="0">
                <a:solidFill>
                  <a:schemeClr val="bg1"/>
                </a:solidFill>
                <a:latin typeface="Calibri" panose="020F0502020204030204" pitchFamily="34" charset="0"/>
                <a:ea typeface="Calibri" panose="020F0502020204030204" pitchFamily="34" charset="0"/>
              </a:rPr>
              <a:t>.</a:t>
            </a:r>
            <a:endParaRPr lang="en-US" sz="2400" dirty="0">
              <a:solidFill>
                <a:schemeClr val="bg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4771035" cy="4793226"/>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73443"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73034" y="152112"/>
            <a:ext cx="1091009" cy="707886"/>
          </a:xfrm>
          <a:prstGeom prst="rect">
            <a:avLst/>
          </a:prstGeom>
          <a:noFill/>
        </p:spPr>
        <p:txBody>
          <a:bodyPr wrap="square" rtlCol="0">
            <a:spAutoFit/>
          </a:bodyPr>
          <a:lstStyle/>
          <a:p>
            <a:pPr algn="ctr"/>
            <a:r>
              <a:rPr lang="ar-EG" sz="2000" b="1" dirty="0" smtClean="0">
                <a:solidFill>
                  <a:prstClr val="white"/>
                </a:solidFill>
                <a:latin typeface="Tajawal Medium" panose="00000600000000000000" pitchFamily="2" charset="-78"/>
              </a:rPr>
              <a:t>المحاضرة الثانية </a:t>
            </a:r>
            <a:endParaRPr lang="en-US" sz="2000" b="1" dirty="0">
              <a:solidFill>
                <a:prstClr val="white"/>
              </a:solidFill>
              <a:latin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3" name="Rounded Rectangle 2"/>
          <p:cNvSpPr/>
          <p:nvPr/>
        </p:nvSpPr>
        <p:spPr>
          <a:xfrm flipH="1">
            <a:off x="3385472" y="1106220"/>
            <a:ext cx="8417319" cy="4586657"/>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 rtl="1">
              <a:lnSpc>
                <a:spcPct val="150000"/>
              </a:lnSpc>
              <a:spcAft>
                <a:spcPts val="800"/>
              </a:spcAft>
              <a:buFont typeface="Wingdings" panose="05000000000000000000" pitchFamily="2" charset="2"/>
              <a:buChar char="§"/>
            </a:pPr>
            <a:r>
              <a:rPr lang="ar-SA" sz="2400" dirty="0" smtClean="0">
                <a:latin typeface="Calibri" panose="020F0502020204030204" pitchFamily="34" charset="0"/>
                <a:ea typeface="Calibri" panose="020F0502020204030204" pitchFamily="34" charset="0"/>
              </a:rPr>
              <a:t>سريان </a:t>
            </a:r>
            <a:r>
              <a:rPr lang="ar-SA" sz="2400" dirty="0">
                <a:latin typeface="Calibri" panose="020F0502020204030204" pitchFamily="34" charset="0"/>
                <a:ea typeface="Calibri" panose="020F0502020204030204" pitchFamily="34" charset="0"/>
              </a:rPr>
              <a:t>المعلومات وتكرارها يحقق نوعاً من تطبيق أنماط اجتماعية وقيمية معينة  فالأخبار حول الفساد أو العنصرية بين الدول ...هذا وغيره يطبق أنماطاً اجتماعية معينة ويرسخ شرعية أم عدم شرعية بعض القيم</a:t>
            </a:r>
            <a:r>
              <a:rPr lang="en-US" sz="2400" dirty="0">
                <a:latin typeface="Calibri" panose="020F0502020204030204" pitchFamily="34" charset="0"/>
                <a:ea typeface="Calibri" panose="020F0502020204030204" pitchFamily="34" charset="0"/>
              </a:rPr>
              <a:t>. </a:t>
            </a:r>
            <a:r>
              <a:rPr lang="ar-SA" sz="2400" dirty="0">
                <a:latin typeface="Calibri" panose="020F0502020204030204" pitchFamily="34" charset="0"/>
                <a:ea typeface="Calibri" panose="020F0502020204030204" pitchFamily="34" charset="0"/>
              </a:rPr>
              <a:t>وسائل الإعلام تعمل على إعادة تأكيد </a:t>
            </a:r>
            <a:r>
              <a:rPr lang="ar-EG" sz="2400" dirty="0">
                <a:latin typeface="Calibri" panose="020F0502020204030204" pitchFamily="34" charset="0"/>
                <a:ea typeface="Calibri" panose="020F0502020204030204" pitchFamily="34" charset="0"/>
              </a:rPr>
              <a:t>هذه </a:t>
            </a:r>
            <a:r>
              <a:rPr lang="ar-SA" sz="2400" dirty="0">
                <a:latin typeface="Calibri" panose="020F0502020204030204" pitchFamily="34" charset="0"/>
                <a:ea typeface="Calibri" panose="020F0502020204030204" pitchFamily="34" charset="0"/>
              </a:rPr>
              <a:t>الأنماط الاجتماعية بفضح الانحرافات </a:t>
            </a:r>
            <a:r>
              <a:rPr lang="ar-SA" sz="2400" dirty="0" smtClean="0">
                <a:latin typeface="Calibri" panose="020F0502020204030204" pitchFamily="34" charset="0"/>
                <a:ea typeface="Calibri" panose="020F0502020204030204" pitchFamily="34" charset="0"/>
              </a:rPr>
              <a:t>للرأي </a:t>
            </a:r>
            <a:r>
              <a:rPr lang="ar-SA" sz="2400" dirty="0">
                <a:latin typeface="Calibri" panose="020F0502020204030204" pitchFamily="34" charset="0"/>
                <a:ea typeface="Calibri" panose="020F0502020204030204" pitchFamily="34" charset="0"/>
              </a:rPr>
              <a:t>العام والسيطرة على السلوكيات المعيبة</a:t>
            </a:r>
            <a:r>
              <a:rPr lang="en-US" sz="2400" dirty="0" smtClean="0">
                <a:latin typeface="Calibri" panose="020F0502020204030204" pitchFamily="34" charset="0"/>
                <a:ea typeface="Calibri" panose="020F0502020204030204" pitchFamily="34" charset="0"/>
              </a:rPr>
              <a:t>.</a:t>
            </a:r>
            <a:endParaRPr lang="ar-EG" sz="2400" dirty="0" smtClean="0">
              <a:latin typeface="Calibri" panose="020F0502020204030204" pitchFamily="34" charset="0"/>
              <a:ea typeface="Calibri" panose="020F0502020204030204" pitchFamily="34" charset="0"/>
            </a:endParaRPr>
          </a:p>
          <a:p>
            <a:pPr marL="342900" indent="-342900" algn="just" rtl="1">
              <a:lnSpc>
                <a:spcPct val="150000"/>
              </a:lnSpc>
              <a:spcAft>
                <a:spcPts val="800"/>
              </a:spcAft>
              <a:buFont typeface="Wingdings" panose="05000000000000000000" pitchFamily="2" charset="2"/>
              <a:buChar char="§"/>
            </a:pPr>
            <a:r>
              <a:rPr lang="ar-SA" sz="2400" dirty="0" smtClean="0">
                <a:latin typeface="Calibri" panose="020F0502020204030204" pitchFamily="34" charset="0"/>
                <a:ea typeface="Calibri" panose="020F0502020204030204" pitchFamily="34" charset="0"/>
              </a:rPr>
              <a:t>الأخبار</a:t>
            </a:r>
            <a:r>
              <a:rPr lang="ar-SA" sz="2400" dirty="0" smtClean="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تساعد</a:t>
            </a:r>
            <a:r>
              <a:rPr lang="ar-SA" sz="2400" dirty="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على</a:t>
            </a:r>
            <a:r>
              <a:rPr lang="ar-SA" sz="2400" dirty="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تحقيق</a:t>
            </a:r>
            <a:r>
              <a:rPr lang="ar-SA" sz="2400" dirty="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الاتصال</a:t>
            </a:r>
            <a:r>
              <a:rPr lang="ar-SA" sz="2400" dirty="0">
                <a:ea typeface="Calibri" panose="020F0502020204030204" pitchFamily="34" charset="0"/>
                <a:cs typeface="Calibri" panose="020F0502020204030204" pitchFamily="34" charset="0"/>
              </a:rPr>
              <a:t> </a:t>
            </a:r>
            <a:r>
              <a:rPr lang="ar-SA" sz="2400" dirty="0" smtClean="0">
                <a:latin typeface="Calibri" panose="020F0502020204030204" pitchFamily="34" charset="0"/>
                <a:ea typeface="Calibri" panose="020F0502020204030204" pitchFamily="34" charset="0"/>
              </a:rPr>
              <a:t>الثقافي</a:t>
            </a:r>
            <a:r>
              <a:rPr lang="ar-SA" sz="2400" dirty="0" smtClean="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وتطويره</a:t>
            </a:r>
            <a:r>
              <a:rPr lang="ar-SA" sz="2400" dirty="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بالسلب</a:t>
            </a:r>
            <a:r>
              <a:rPr lang="ar-SA" sz="2400" dirty="0">
                <a:ea typeface="Calibri" panose="020F0502020204030204" pitchFamily="34" charset="0"/>
                <a:cs typeface="Calibri" panose="020F0502020204030204" pitchFamily="34" charset="0"/>
              </a:rPr>
              <a:t> </a:t>
            </a:r>
            <a:r>
              <a:rPr lang="ar-SA" sz="2400" dirty="0">
                <a:latin typeface="Calibri" panose="020F0502020204030204" pitchFamily="34" charset="0"/>
                <a:ea typeface="Calibri" panose="020F0502020204030204" pitchFamily="34" charset="0"/>
              </a:rPr>
              <a:t>أو</a:t>
            </a:r>
            <a:r>
              <a:rPr lang="ar-SA" sz="2400" dirty="0">
                <a:ea typeface="Calibri" panose="020F0502020204030204" pitchFamily="34" charset="0"/>
                <a:cs typeface="Calibri" panose="020F0502020204030204" pitchFamily="34" charset="0"/>
              </a:rPr>
              <a:t> </a:t>
            </a:r>
            <a:r>
              <a:rPr lang="ar-SA" sz="2400" dirty="0" smtClean="0">
                <a:latin typeface="Calibri" panose="020F0502020204030204" pitchFamily="34" charset="0"/>
                <a:ea typeface="Calibri" panose="020F0502020204030204" pitchFamily="34" charset="0"/>
              </a:rPr>
              <a:t>الإيجاب</a:t>
            </a:r>
            <a:r>
              <a:rPr lang="ar-EG" sz="2400" dirty="0" smtClean="0">
                <a:latin typeface="Calibri" panose="020F0502020204030204" pitchFamily="34" charset="0"/>
                <a:ea typeface="Calibri" panose="020F0502020204030204" pitchFamily="34" charset="0"/>
              </a:rPr>
              <a:t>.</a:t>
            </a:r>
            <a:endParaRPr lang="en-US" sz="2400" dirty="0">
              <a:effectLst/>
              <a:latin typeface="Calibri" panose="020F0502020204030204" pitchFamily="34" charset="0"/>
              <a:ea typeface="Calibri" panose="020F0502020204030204" pitchFamily="34" charset="0"/>
            </a:endParaRPr>
          </a:p>
          <a:p>
            <a:pPr algn="just" rtl="1">
              <a:lnSpc>
                <a:spcPct val="107000"/>
              </a:lnSpc>
              <a:spcAft>
                <a:spcPts val="800"/>
              </a:spcAft>
            </a:pPr>
            <a:endParaRPr lang="en-US" sz="2400" dirty="0" smtClean="0">
              <a:latin typeface="Calibri" panose="020F0502020204030204" pitchFamily="34" charset="0"/>
              <a:ea typeface="Calibri" panose="020F0502020204030204" pitchFamily="34" charset="0"/>
            </a:endParaRPr>
          </a:p>
          <a:p>
            <a:pPr algn="just" rtl="1">
              <a:lnSpc>
                <a:spcPct val="107000"/>
              </a:lnSpc>
              <a:spcAft>
                <a:spcPts val="800"/>
              </a:spcAft>
            </a:pPr>
            <a:endParaRPr lang="en-US" sz="2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90865889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5407" y="721231"/>
            <a:ext cx="10718542" cy="5899382"/>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 rtl="1">
              <a:lnSpc>
                <a:spcPct val="107000"/>
              </a:lnSpc>
              <a:spcAft>
                <a:spcPts val="800"/>
              </a:spcAft>
            </a:pPr>
            <a:r>
              <a:rPr lang="ar-SA" sz="2000" b="1" dirty="0">
                <a:solidFill>
                  <a:srgbClr val="852F4A"/>
                </a:solidFill>
                <a:latin typeface="Calibri" panose="020F0502020204030204" pitchFamily="34" charset="0"/>
                <a:ea typeface="Calibri" panose="020F0502020204030204" pitchFamily="34" charset="0"/>
              </a:rPr>
              <a:t>أما الأهداف غير المطلوبة فتتلخص </a:t>
            </a:r>
            <a:r>
              <a:rPr lang="ar-SA" sz="2000" b="1" dirty="0" smtClean="0">
                <a:solidFill>
                  <a:srgbClr val="852F4A"/>
                </a:solidFill>
                <a:latin typeface="Calibri" panose="020F0502020204030204" pitchFamily="34" charset="0"/>
                <a:ea typeface="Calibri" panose="020F0502020204030204" pitchFamily="34" charset="0"/>
              </a:rPr>
              <a:t>في</a:t>
            </a:r>
            <a:r>
              <a:rPr lang="en-US" sz="2000" b="1" dirty="0" smtClean="0">
                <a:solidFill>
                  <a:srgbClr val="852F4A"/>
                </a:solidFill>
                <a:latin typeface="Calibri" panose="020F0502020204030204" pitchFamily="34" charset="0"/>
                <a:ea typeface="Calibri" panose="020F0502020204030204" pitchFamily="34" charset="0"/>
                <a:cs typeface="Arial" panose="020B0604020202020204" pitchFamily="34" charset="0"/>
              </a:rPr>
              <a:t>:</a:t>
            </a:r>
            <a:endPar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000" b="1" dirty="0">
                <a:solidFill>
                  <a:srgbClr val="852F4A"/>
                </a:solidFill>
                <a:latin typeface="Calibri" panose="020F0502020204030204" pitchFamily="34" charset="0"/>
                <a:ea typeface="Calibri" panose="020F0502020204030204" pitchFamily="34" charset="0"/>
              </a:rPr>
              <a:t>تعرض المجتمع لعدم الاستقرار خاصة عند عدم القدرة على فرض رقابة على نوعية الأخبار</a:t>
            </a: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000" b="1" dirty="0">
                <a:solidFill>
                  <a:srgbClr val="852F4A"/>
                </a:solidFill>
                <a:latin typeface="Calibri" panose="020F0502020204030204" pitchFamily="34" charset="0"/>
                <a:ea typeface="Calibri" panose="020F0502020204030204" pitchFamily="34" charset="0"/>
              </a:rPr>
              <a:t>أخبار المجتمعات الأخرى المتقدمة قد يزيد درجة الحسد والكراهية وينشر الخوف والإحباط عند العامة والجماعات الفرعية</a:t>
            </a:r>
            <a:endPar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000" b="1" dirty="0">
                <a:solidFill>
                  <a:srgbClr val="852F4A"/>
                </a:solidFill>
                <a:latin typeface="Calibri" panose="020F0502020204030204" pitchFamily="34" charset="0"/>
                <a:ea typeface="Calibri" panose="020F0502020204030204" pitchFamily="34" charset="0"/>
              </a:rPr>
              <a:t>قد تجعل الأخبار الأفراد والجماعات يشعرون بالذعر وعدم القدرة على حل هذا القدر من المشاكل، وقد يصاب قدر من الناس باللامبالاة السياسية والاجتماعية، أو حدوث انقسام </a:t>
            </a:r>
            <a:r>
              <a:rPr lang="ar-SA" sz="2000" b="1" dirty="0" smtClean="0">
                <a:solidFill>
                  <a:srgbClr val="852F4A"/>
                </a:solidFill>
                <a:latin typeface="Calibri" panose="020F0502020204030204" pitchFamily="34" charset="0"/>
                <a:ea typeface="Calibri" panose="020F0502020204030204" pitchFamily="34" charset="0"/>
              </a:rPr>
              <a:t>سطحي </a:t>
            </a:r>
            <a:r>
              <a:rPr lang="ar-SA" sz="2000" b="1" dirty="0">
                <a:solidFill>
                  <a:srgbClr val="852F4A"/>
                </a:solidFill>
                <a:latin typeface="Calibri" panose="020F0502020204030204" pitchFamily="34" charset="0"/>
                <a:ea typeface="Calibri" panose="020F0502020204030204" pitchFamily="34" charset="0"/>
              </a:rPr>
              <a:t>غير مفيد.</a:t>
            </a:r>
            <a:endPar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000" b="1" dirty="0">
                <a:solidFill>
                  <a:srgbClr val="852F4A"/>
                </a:solidFill>
                <a:latin typeface="Calibri" panose="020F0502020204030204" pitchFamily="34" charset="0"/>
                <a:ea typeface="Calibri" panose="020F0502020204030204" pitchFamily="34" charset="0"/>
              </a:rPr>
              <a:t>ازدياد جرعات الأخبار تستنزف مجهودات الناس، وتعلم البعض الانحراف</a:t>
            </a: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pP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000" b="1" dirty="0">
                <a:solidFill>
                  <a:srgbClr val="852F4A"/>
                </a:solidFill>
                <a:latin typeface="Calibri" panose="020F0502020204030204" pitchFamily="34" charset="0"/>
                <a:ea typeface="Calibri" panose="020F0502020204030204" pitchFamily="34" charset="0"/>
              </a:rPr>
              <a:t>بعض الجماعات أو الصفوة قد تتعرض لضياع نفوذها أو كشف أسرارها للخصوم أو فقد السيطرة على أعضائها بسبب سريان الأخبار </a:t>
            </a:r>
            <a:r>
              <a:rPr lang="ar-SA" sz="2000" b="1" dirty="0" smtClean="0">
                <a:solidFill>
                  <a:srgbClr val="852F4A"/>
                </a:solidFill>
                <a:latin typeface="Calibri" panose="020F0502020204030204" pitchFamily="34" charset="0"/>
                <a:ea typeface="Calibri" panose="020F0502020204030204" pitchFamily="34" charset="0"/>
              </a:rPr>
              <a:t>في </a:t>
            </a:r>
            <a:r>
              <a:rPr lang="ar-SA" sz="2000" b="1" dirty="0">
                <a:solidFill>
                  <a:srgbClr val="852F4A"/>
                </a:solidFill>
                <a:latin typeface="Calibri" panose="020F0502020204030204" pitchFamily="34" charset="0"/>
                <a:ea typeface="Calibri" panose="020F0502020204030204" pitchFamily="34" charset="0"/>
              </a:rPr>
              <a:t>كل مكان</a:t>
            </a: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pP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000" b="1" dirty="0">
                <a:solidFill>
                  <a:srgbClr val="852F4A"/>
                </a:solidFill>
                <a:latin typeface="Calibri" panose="020F0502020204030204" pitchFamily="34" charset="0"/>
                <a:ea typeface="Calibri" panose="020F0502020204030204" pitchFamily="34" charset="0"/>
              </a:rPr>
              <a:t>قد تصبح الأخبار وسيلة للغزو </a:t>
            </a:r>
            <a:r>
              <a:rPr lang="ar-SA" sz="2000" b="1" dirty="0" smtClean="0">
                <a:solidFill>
                  <a:srgbClr val="852F4A"/>
                </a:solidFill>
                <a:latin typeface="Calibri" panose="020F0502020204030204" pitchFamily="34" charset="0"/>
                <a:ea typeface="Calibri" panose="020F0502020204030204" pitchFamily="34" charset="0"/>
              </a:rPr>
              <a:t>الفكري </a:t>
            </a:r>
            <a:r>
              <a:rPr lang="ar-SA" sz="2000" b="1" dirty="0">
                <a:solidFill>
                  <a:srgbClr val="852F4A"/>
                </a:solidFill>
                <a:latin typeface="Calibri" panose="020F0502020204030204" pitchFamily="34" charset="0"/>
                <a:ea typeface="Calibri" panose="020F0502020204030204" pitchFamily="34" charset="0"/>
              </a:rPr>
              <a:t>من الدول الأجنبية وإشاعة التقاليد الضارة</a:t>
            </a:r>
            <a:r>
              <a:rPr lang="ar-EG" sz="2000" b="1" dirty="0">
                <a:solidFill>
                  <a:srgbClr val="852F4A"/>
                </a:solidFill>
                <a:latin typeface="Calibri" panose="020F0502020204030204" pitchFamily="34" charset="0"/>
                <a:ea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وقد شاع هذا مع النمو </a:t>
            </a:r>
            <a:r>
              <a:rPr lang="ar-SA" sz="2000" b="1" dirty="0" smtClean="0">
                <a:solidFill>
                  <a:srgbClr val="852F4A"/>
                </a:solidFill>
                <a:latin typeface="Calibri" panose="020F0502020204030204" pitchFamily="34" charset="0"/>
                <a:ea typeface="Calibri" panose="020F0502020204030204" pitchFamily="34" charset="0"/>
              </a:rPr>
              <a:t>الطاغي </a:t>
            </a:r>
            <a:r>
              <a:rPr lang="ar-SA" sz="2000" b="1" dirty="0">
                <a:solidFill>
                  <a:srgbClr val="852F4A"/>
                </a:solidFill>
                <a:latin typeface="Calibri" panose="020F0502020204030204" pitchFamily="34" charset="0"/>
                <a:ea typeface="Calibri" panose="020F0502020204030204" pitchFamily="34" charset="0"/>
              </a:rPr>
              <a:t>للاتصال </a:t>
            </a:r>
            <a:r>
              <a:rPr lang="ar-SA" sz="2000" b="1" dirty="0" smtClean="0">
                <a:solidFill>
                  <a:srgbClr val="852F4A"/>
                </a:solidFill>
                <a:latin typeface="Calibri" panose="020F0502020204030204" pitchFamily="34" charset="0"/>
                <a:ea typeface="Calibri" panose="020F0502020204030204" pitchFamily="34" charset="0"/>
              </a:rPr>
              <a:t>الإلكتروني</a:t>
            </a:r>
            <a:r>
              <a:rPr lang="en-US" sz="2000" b="1" dirty="0" smtClean="0">
                <a:solidFill>
                  <a:srgbClr val="852F4A"/>
                </a:solidFill>
                <a:latin typeface="Calibri" panose="020F0502020204030204" pitchFamily="34" charset="0"/>
                <a:ea typeface="Calibri" panose="020F0502020204030204" pitchFamily="34" charset="0"/>
                <a:cs typeface="Arial" panose="020B0604020202020204" pitchFamily="34" charset="0"/>
              </a:rPr>
              <a:t>.</a:t>
            </a:r>
            <a:endPar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 rtl="1"/>
            <a:r>
              <a:rPr lang="ar-SA" sz="2000" b="1" dirty="0">
                <a:solidFill>
                  <a:srgbClr val="852F4A"/>
                </a:solidFill>
                <a:latin typeface="Calibri" panose="020F0502020204030204" pitchFamily="34" charset="0"/>
                <a:ea typeface="Calibri" panose="020F0502020204030204" pitchFamily="34" charset="0"/>
              </a:rPr>
              <a:t>أمَّا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الهدف</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غير</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المرغوب</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في</a:t>
            </a:r>
            <a:r>
              <a:rPr lang="ar-SA" sz="2000" b="1" dirty="0" smtClean="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مجال</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الترفيه</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فإن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وسائل</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الإعلام</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تحول</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أنظار الناس</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بالترفيه</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عن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القضايا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الجادة،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وتجنب</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الناس</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العمل</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المفيد،</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وتهبط</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بمستوى الذوق</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العام،</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وتتيح</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الاسترخاء</a:t>
            </a:r>
            <a:r>
              <a:rPr lang="ar-SA" sz="2000" b="1" dirty="0" smtClean="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أو</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الهروب</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كما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تضعف</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التسلية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السطحية</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النواحي </a:t>
            </a:r>
            <a:r>
              <a:rPr lang="ar-SA" sz="2000" b="1" dirty="0">
                <a:solidFill>
                  <a:srgbClr val="852F4A"/>
                </a:solidFill>
                <a:latin typeface="Calibri" panose="020F0502020204030204" pitchFamily="34" charset="0"/>
                <a:ea typeface="Calibri" panose="020F0502020204030204" pitchFamily="34" charset="0"/>
              </a:rPr>
              <a:t>الجمالية</a:t>
            </a: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ar-SA" sz="2000" b="1" dirty="0">
                <a:solidFill>
                  <a:srgbClr val="852F4A"/>
                </a:solidFill>
                <a:latin typeface="Calibri" panose="020F0502020204030204" pitchFamily="34" charset="0"/>
                <a:ea typeface="Calibri" panose="020F0502020204030204" pitchFamily="34" charset="0"/>
              </a:rPr>
              <a:t>فالثقافات</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الجماهيرية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المتدنية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تبتلع</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ثقافة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الصفوة</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العليا</a:t>
            </a: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a:t>
            </a:r>
            <a:r>
              <a:rPr lang="ar-SA" sz="2000" b="1" dirty="0">
                <a:solidFill>
                  <a:srgbClr val="852F4A"/>
                </a:solidFill>
                <a:latin typeface="Calibri" panose="020F0502020204030204" pitchFamily="34" charset="0"/>
                <a:ea typeface="Calibri" panose="020F0502020204030204" pitchFamily="34" charset="0"/>
              </a:rPr>
              <a:t>. وبهذا يمكن القول إن</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التحليل</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الوظيفي</a:t>
            </a:r>
            <a:r>
              <a:rPr lang="en-US" sz="2000" b="1" dirty="0" smtClean="0">
                <a:solidFill>
                  <a:srgbClr val="852F4A"/>
                </a:solidFill>
                <a:latin typeface="Calibri" panose="020F0502020204030204" pitchFamily="34" charset="0"/>
                <a:ea typeface="Calibri" panose="020F0502020204030204" pitchFamily="34" charset="0"/>
                <a:cs typeface="Arial" panose="020B0604020202020204" pitchFamily="34" charset="0"/>
              </a:rPr>
              <a:t> </a:t>
            </a:r>
            <a:r>
              <a:rPr lang="en-US" sz="2000" b="1" dirty="0">
                <a:solidFill>
                  <a:srgbClr val="852F4A"/>
                </a:solidFill>
                <a:latin typeface="Calibri" panose="020F0502020204030204" pitchFamily="34" charset="0"/>
                <a:ea typeface="Calibri" panose="020F0502020204030204" pitchFamily="34" charset="0"/>
                <a:cs typeface="Arial" panose="020B0604020202020204" pitchFamily="34" charset="0"/>
              </a:rPr>
              <a:t>Functional Analysis </a:t>
            </a:r>
            <a:r>
              <a:rPr lang="ar-SA" sz="2000" b="1" dirty="0">
                <a:solidFill>
                  <a:srgbClr val="852F4A"/>
                </a:solidFill>
                <a:latin typeface="Calibri" panose="020F0502020204030204" pitchFamily="34" charset="0"/>
                <a:ea typeface="Calibri" panose="020F0502020204030204" pitchFamily="34" charset="0"/>
              </a:rPr>
              <a:t>كما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قدمه</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رايت</a:t>
            </a:r>
            <a:r>
              <a:rPr lang="ar-SA" sz="2000" b="1" dirty="0">
                <a:solidFill>
                  <a:srgbClr val="852F4A"/>
                </a:solidFill>
                <a:ea typeface="Calibri" panose="020F0502020204030204" pitchFamily="34" charset="0"/>
                <a:cs typeface="Calibri" panose="020F0502020204030204" pitchFamily="34" charset="0"/>
              </a:rPr>
              <a:t> </a:t>
            </a:r>
            <a:r>
              <a:rPr lang="ar-SA" sz="2000" b="1" dirty="0" err="1">
                <a:solidFill>
                  <a:srgbClr val="852F4A"/>
                </a:solidFill>
                <a:latin typeface="Calibri" panose="020F0502020204030204" pitchFamily="34" charset="0"/>
                <a:ea typeface="Calibri" panose="020F0502020204030204" pitchFamily="34" charset="0"/>
              </a:rPr>
              <a:t>فى</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نموذجه يعد</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تفسيراً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مقبولاً</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لأهداف</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الإعلام</a:t>
            </a:r>
            <a:r>
              <a:rPr lang="ar-SA" sz="2000" b="1" dirty="0">
                <a:solidFill>
                  <a:srgbClr val="852F4A"/>
                </a:solidFill>
                <a:ea typeface="Calibri" panose="020F0502020204030204" pitchFamily="34" charset="0"/>
                <a:cs typeface="Calibri" panose="020F0502020204030204" pitchFamily="34" charset="0"/>
              </a:rPr>
              <a:t> </a:t>
            </a:r>
            <a:r>
              <a:rPr lang="ar-SA" sz="2000" b="1" dirty="0" smtClean="0">
                <a:solidFill>
                  <a:srgbClr val="852F4A"/>
                </a:solidFill>
                <a:latin typeface="Calibri" panose="020F0502020204030204" pitchFamily="34" charset="0"/>
                <a:ea typeface="Calibri" panose="020F0502020204030204" pitchFamily="34" charset="0"/>
              </a:rPr>
              <a:t>في</a:t>
            </a:r>
            <a:r>
              <a:rPr lang="ar-SA" sz="2000" b="1" dirty="0" smtClean="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معظم</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المجتمعات</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رغم</a:t>
            </a:r>
            <a:r>
              <a:rPr lang="ar-SA" sz="2000" b="1" dirty="0">
                <a:solidFill>
                  <a:srgbClr val="852F4A"/>
                </a:solidFill>
                <a:ea typeface="Calibri" panose="020F0502020204030204" pitchFamily="34" charset="0"/>
                <a:cs typeface="Calibri" panose="020F0502020204030204" pitchFamily="34" charset="0"/>
              </a:rPr>
              <a:t> </a:t>
            </a:r>
            <a:r>
              <a:rPr lang="ar-SA" sz="2000" b="1" dirty="0">
                <a:solidFill>
                  <a:srgbClr val="852F4A"/>
                </a:solidFill>
                <a:latin typeface="Calibri" panose="020F0502020204030204" pitchFamily="34" charset="0"/>
                <a:ea typeface="Calibri" panose="020F0502020204030204" pitchFamily="34" charset="0"/>
              </a:rPr>
              <a:t>الانتقادات</a:t>
            </a:r>
            <a:endParaRPr lang="en-US" sz="2000" b="1" dirty="0">
              <a:solidFill>
                <a:srgbClr val="852F4A"/>
              </a:solidFill>
              <a:ea typeface="Calibri"/>
              <a:cs typeface="Aria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626633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618773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95692" y="125170"/>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538230" y="-6072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5516327" y="1414509"/>
            <a:ext cx="6533106"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0" y="648929"/>
            <a:ext cx="12049432" cy="566245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smtClean="0">
                <a:solidFill>
                  <a:srgbClr val="6C263C"/>
                </a:solidFill>
              </a:rPr>
              <a:t>خاتمة</a:t>
            </a:r>
            <a:endParaRPr lang="en-US" sz="2800" b="1" dirty="0" smtClean="0">
              <a:solidFill>
                <a:srgbClr val="6C263C"/>
              </a:solidFill>
            </a:endParaRPr>
          </a:p>
          <a:p>
            <a:pPr algn="just" rtl="1">
              <a:lnSpc>
                <a:spcPct val="106000"/>
              </a:lnSpc>
              <a:spcAft>
                <a:spcPts val="800"/>
              </a:spcAft>
            </a:pPr>
            <a:r>
              <a:rPr lang="ar-EG" sz="2400" dirty="0" smtClean="0">
                <a:solidFill>
                  <a:srgbClr val="6C263C"/>
                </a:solidFill>
                <a:latin typeface="Simplified Arabic" panose="02020603050405020304" pitchFamily="18" charset="-78"/>
                <a:ea typeface="Calibri" panose="020F0502020204030204" pitchFamily="34" charset="0"/>
                <a:cs typeface="Simplified Arabic" panose="02020603050405020304" pitchFamily="18" charset="-78"/>
              </a:rPr>
              <a:t>جاءت هذه المحاضرة الثانية من المقرر تحت عنوان: </a:t>
            </a:r>
            <a:r>
              <a:rPr lang="ar-EG" sz="2400" b="1" dirty="0">
                <a:solidFill>
                  <a:srgbClr val="6C263C"/>
                </a:solidFill>
                <a:latin typeface="Simplified Arabic" panose="02020603050405020304" pitchFamily="18" charset="-78"/>
                <a:ea typeface="Calibri" panose="020F0502020204030204" pitchFamily="34" charset="0"/>
                <a:cs typeface="Simplified Arabic" panose="02020603050405020304" pitchFamily="18" charset="-78"/>
              </a:rPr>
              <a:t>النماذج الاتصالية </a:t>
            </a:r>
            <a:r>
              <a:rPr lang="ar-EG" sz="2400" b="1" dirty="0" smtClean="0">
                <a:solidFill>
                  <a:srgbClr val="6C263C"/>
                </a:solidFill>
                <a:latin typeface="Simplified Arabic" panose="02020603050405020304" pitchFamily="18" charset="-78"/>
                <a:ea typeface="Calibri" panose="020F0502020204030204" pitchFamily="34" charset="0"/>
                <a:cs typeface="Simplified Arabic" panose="02020603050405020304" pitchFamily="18" charset="-78"/>
              </a:rPr>
              <a:t>....العلاقات </a:t>
            </a:r>
            <a:r>
              <a:rPr lang="ar-EG" sz="2400" b="1" dirty="0">
                <a:solidFill>
                  <a:srgbClr val="6C263C"/>
                </a:solidFill>
                <a:latin typeface="Simplified Arabic" panose="02020603050405020304" pitchFamily="18" charset="-78"/>
                <a:ea typeface="Calibri" panose="020F0502020204030204" pitchFamily="34" charset="0"/>
                <a:cs typeface="Simplified Arabic" panose="02020603050405020304" pitchFamily="18" charset="-78"/>
              </a:rPr>
              <a:t>الأساسية بين عمليات التعرض </a:t>
            </a:r>
            <a:r>
              <a:rPr lang="ar-EG" sz="2400" b="1" dirty="0" smtClean="0">
                <a:solidFill>
                  <a:srgbClr val="6C263C"/>
                </a:solidFill>
                <a:latin typeface="Simplified Arabic" panose="02020603050405020304" pitchFamily="18" charset="-78"/>
                <a:ea typeface="Calibri" panose="020F0502020204030204" pitchFamily="34" charset="0"/>
                <a:cs typeface="Simplified Arabic" panose="02020603050405020304" pitchFamily="18" charset="-78"/>
              </a:rPr>
              <a:t>والاستجابة</a:t>
            </a:r>
            <a:r>
              <a:rPr lang="ar-EG" sz="2400" dirty="0" smtClean="0">
                <a:solidFill>
                  <a:srgbClr val="6C263C"/>
                </a:solidFill>
                <a:latin typeface="Simplified Arabic" panose="02020603050405020304" pitchFamily="18" charset="-78"/>
                <a:ea typeface="Calibri" panose="020F0502020204030204" pitchFamily="34" charset="0"/>
                <a:cs typeface="Simplified Arabic" panose="02020603050405020304" pitchFamily="18" charset="-78"/>
              </a:rPr>
              <a:t>، وتناولنا بها عدة نقاط شملت المفهوم العلمي للنموذج وهو </a:t>
            </a:r>
            <a:r>
              <a:rPr lang="ar-EG" sz="2400" dirty="0" smtClean="0">
                <a:solidFill>
                  <a:srgbClr val="6C263C"/>
                </a:solidFill>
                <a:latin typeface="Calibri" panose="020F0502020204030204" pitchFamily="34" charset="0"/>
                <a:ea typeface="Calibri" panose="020F0502020204030204" pitchFamily="34" charset="0"/>
              </a:rPr>
              <a:t>عبارة </a:t>
            </a:r>
            <a:r>
              <a:rPr lang="ar-EG" sz="2400" dirty="0">
                <a:solidFill>
                  <a:srgbClr val="6C263C"/>
                </a:solidFill>
                <a:latin typeface="Calibri" panose="020F0502020204030204" pitchFamily="34" charset="0"/>
                <a:ea typeface="Calibri" panose="020F0502020204030204" pitchFamily="34" charset="0"/>
              </a:rPr>
              <a:t>عن توصيف مبسط لعملية الاتصال، يُعرض على هيئة رسم أو شكل يبين عناصر الاتصال</a:t>
            </a:r>
            <a:r>
              <a:rPr lang="ar-EG" sz="2400">
                <a:solidFill>
                  <a:srgbClr val="6C263C"/>
                </a:solidFill>
                <a:latin typeface="Calibri" panose="020F0502020204030204" pitchFamily="34" charset="0"/>
                <a:ea typeface="Calibri" panose="020F0502020204030204" pitchFamily="34" charset="0"/>
              </a:rPr>
              <a:t>، </a:t>
            </a:r>
            <a:r>
              <a:rPr lang="ar-EG" sz="2400" smtClean="0">
                <a:solidFill>
                  <a:srgbClr val="6C263C"/>
                </a:solidFill>
                <a:latin typeface="Calibri" panose="020F0502020204030204" pitchFamily="34" charset="0"/>
                <a:ea typeface="Calibri" panose="020F0502020204030204" pitchFamily="34" charset="0"/>
              </a:rPr>
              <a:t>وتسلسلها </a:t>
            </a:r>
            <a:r>
              <a:rPr lang="ar-EG" sz="2400" dirty="0">
                <a:solidFill>
                  <a:srgbClr val="6C263C"/>
                </a:solidFill>
                <a:latin typeface="Calibri" panose="020F0502020204030204" pitchFamily="34" charset="0"/>
                <a:ea typeface="Calibri" panose="020F0502020204030204" pitchFamily="34" charset="0"/>
              </a:rPr>
              <a:t>والعلاقة </a:t>
            </a:r>
            <a:r>
              <a:rPr lang="ar-EG" sz="2400" dirty="0" smtClean="0">
                <a:solidFill>
                  <a:srgbClr val="6C263C"/>
                </a:solidFill>
                <a:latin typeface="Calibri" panose="020F0502020204030204" pitchFamily="34" charset="0"/>
                <a:ea typeface="Calibri" panose="020F0502020204030204" pitchFamily="34" charset="0"/>
              </a:rPr>
              <a:t>بينها، </a:t>
            </a:r>
            <a:r>
              <a:rPr lang="ar-EG" sz="2400" dirty="0">
                <a:solidFill>
                  <a:srgbClr val="6C263C"/>
                </a:solidFill>
                <a:latin typeface="Calibri" panose="020F0502020204030204" pitchFamily="34" charset="0"/>
                <a:ea typeface="Calibri" panose="020F0502020204030204" pitchFamily="34" charset="0"/>
              </a:rPr>
              <a:t>والنماذج ذات فائدة كبرى لأنها تصور الموضوع المطروح بطريقة مرتبة توضح أبعاده بشكل مبسط</a:t>
            </a:r>
            <a:r>
              <a:rPr lang="ar-EG" sz="2400" dirty="0" smtClean="0">
                <a:solidFill>
                  <a:srgbClr val="6C263C"/>
                </a:solidFill>
                <a:latin typeface="Calibri" panose="020F0502020204030204" pitchFamily="34" charset="0"/>
                <a:ea typeface="Calibri" panose="020F0502020204030204" pitchFamily="34" charset="0"/>
              </a:rPr>
              <a:t>. </a:t>
            </a:r>
          </a:p>
          <a:p>
            <a:pPr algn="just" rtl="1">
              <a:lnSpc>
                <a:spcPct val="106000"/>
              </a:lnSpc>
              <a:spcAft>
                <a:spcPts val="800"/>
              </a:spcAft>
            </a:pPr>
            <a:r>
              <a:rPr lang="ar-EG" sz="2400" dirty="0" smtClean="0">
                <a:solidFill>
                  <a:srgbClr val="6C263C"/>
                </a:solidFill>
                <a:latin typeface="Calibri" panose="020F0502020204030204" pitchFamily="34" charset="0"/>
                <a:ea typeface="Calibri" panose="020F0502020204030204" pitchFamily="34" charset="0"/>
              </a:rPr>
              <a:t>وتمثلت أبرز وظائف النماذج في ( تنظيم المعلومات، التنبؤ والتوقع، التوجيه ، والضبط، وتطوير الأبحاث العلمية).</a:t>
            </a:r>
          </a:p>
          <a:p>
            <a:pPr algn="just" rtl="1">
              <a:lnSpc>
                <a:spcPct val="106000"/>
              </a:lnSpc>
              <a:spcAft>
                <a:spcPts val="800"/>
              </a:spcAft>
            </a:pPr>
            <a:r>
              <a:rPr lang="ar-EG" sz="2400" dirty="0" smtClean="0">
                <a:solidFill>
                  <a:srgbClr val="6C263C"/>
                </a:solidFill>
                <a:latin typeface="Calibri" panose="020F0502020204030204" pitchFamily="34" charset="0"/>
                <a:ea typeface="Times New Roman" panose="02020603050405020304" pitchFamily="18" charset="0"/>
              </a:rPr>
              <a:t>وقد قسم العلماء والباحثون النماذج الاتصالية لعدة تصنيفات فمن </a:t>
            </a:r>
            <a:r>
              <a:rPr lang="ar-EG" sz="2400" b="1" dirty="0" smtClean="0">
                <a:solidFill>
                  <a:srgbClr val="6C263C"/>
                </a:solidFill>
                <a:latin typeface="Calibri" panose="020F0502020204030204" pitchFamily="34" charset="0"/>
                <a:ea typeface="Times New Roman" panose="02020603050405020304" pitchFamily="18" charset="0"/>
              </a:rPr>
              <a:t>ناحية التكوين أو الهدف </a:t>
            </a:r>
            <a:r>
              <a:rPr lang="ar-EG" sz="2400" dirty="0" smtClean="0">
                <a:solidFill>
                  <a:srgbClr val="6C263C"/>
                </a:solidFill>
                <a:latin typeface="Calibri" panose="020F0502020204030204" pitchFamily="34" charset="0"/>
                <a:ea typeface="Times New Roman" panose="02020603050405020304" pitchFamily="18" charset="0"/>
              </a:rPr>
              <a:t>فقد انقسمت إلى نماذج ( بنائية، وظيفية)، ومن </a:t>
            </a:r>
            <a:r>
              <a:rPr lang="ar-EG" sz="2400" b="1" dirty="0" smtClean="0">
                <a:solidFill>
                  <a:srgbClr val="6C263C"/>
                </a:solidFill>
                <a:latin typeface="Calibri" panose="020F0502020204030204" pitchFamily="34" charset="0"/>
                <a:ea typeface="Times New Roman" panose="02020603050405020304" pitchFamily="18" charset="0"/>
              </a:rPr>
              <a:t>ناحية مستوي أشكال الاتصال </a:t>
            </a:r>
            <a:r>
              <a:rPr lang="ar-EG" sz="2400" dirty="0" smtClean="0">
                <a:solidFill>
                  <a:srgbClr val="6C263C"/>
                </a:solidFill>
                <a:latin typeface="Calibri" panose="020F0502020204030204" pitchFamily="34" charset="0"/>
                <a:ea typeface="Times New Roman" panose="02020603050405020304" pitchFamily="18" charset="0"/>
              </a:rPr>
              <a:t>انقسمت إلى نموذج ( ذاتي، شخصي، جمعي، عبر وسائل الاتصال الجماهيري، عبر الوسائط الرقمية المتعددة) ومن حيث </a:t>
            </a:r>
            <a:r>
              <a:rPr lang="ar-EG" sz="2400" b="1" dirty="0" smtClean="0">
                <a:solidFill>
                  <a:srgbClr val="6C263C"/>
                </a:solidFill>
                <a:latin typeface="Calibri" panose="020F0502020204030204" pitchFamily="34" charset="0"/>
                <a:ea typeface="Times New Roman" panose="02020603050405020304" pitchFamily="18" charset="0"/>
              </a:rPr>
              <a:t>درجة التفاعل بين العناصر </a:t>
            </a:r>
            <a:r>
              <a:rPr lang="ar-EG" sz="2400" dirty="0" smtClean="0">
                <a:solidFill>
                  <a:srgbClr val="6C263C"/>
                </a:solidFill>
                <a:latin typeface="Calibri" panose="020F0502020204030204" pitchFamily="34" charset="0"/>
                <a:ea typeface="Times New Roman" panose="02020603050405020304" pitchFamily="18" charset="0"/>
              </a:rPr>
              <a:t>فقد انقسمت إلى نماذج ( خطية، ودائرية) ومن </a:t>
            </a:r>
            <a:r>
              <a:rPr lang="ar-EG" sz="2400" b="1" dirty="0" smtClean="0">
                <a:solidFill>
                  <a:srgbClr val="6C263C"/>
                </a:solidFill>
                <a:latin typeface="Calibri" panose="020F0502020204030204" pitchFamily="34" charset="0"/>
                <a:ea typeface="Times New Roman" panose="02020603050405020304" pitchFamily="18" charset="0"/>
              </a:rPr>
              <a:t>ناحية الشكل </a:t>
            </a:r>
            <a:r>
              <a:rPr lang="ar-EG" sz="2400" dirty="0" smtClean="0">
                <a:solidFill>
                  <a:srgbClr val="6C263C"/>
                </a:solidFill>
                <a:latin typeface="Calibri" panose="020F0502020204030204" pitchFamily="34" charset="0"/>
                <a:ea typeface="Times New Roman" panose="02020603050405020304" pitchFamily="18" charset="0"/>
              </a:rPr>
              <a:t>انقسمت إلى نماذج ( لفظية، وصورية) كما استعرض العلماء عدة تصنيفات أخري للنماذج ومنها نماذج خطية أو أحادية الاتجاه، ونماذج ثنائية الاتجاه " تبادلية"، ونماذج اتصال تفاعلية.</a:t>
            </a:r>
          </a:p>
          <a:p>
            <a:pPr algn="just" rtl="1">
              <a:lnSpc>
                <a:spcPct val="106000"/>
              </a:lnSpc>
              <a:spcAft>
                <a:spcPts val="800"/>
              </a:spcAft>
            </a:pPr>
            <a:r>
              <a:rPr lang="ar-EG" sz="2400" dirty="0" smtClean="0">
                <a:solidFill>
                  <a:srgbClr val="6C263C"/>
                </a:solidFill>
                <a:latin typeface="Calibri" panose="020F0502020204030204" pitchFamily="34" charset="0"/>
                <a:ea typeface="Times New Roman" panose="02020603050405020304" pitchFamily="18" charset="0"/>
              </a:rPr>
              <a:t>وقد استعرضنا بالتفصيل عدة نماذج اتصالية لعدد من علماء الاتصال كان منهم نموذج (شانون ويفر، نموذج شرام، نموذج لا زويل، نموذج دوفلير، نموذج وستلي وماكلين، ونموذج رايت) .</a:t>
            </a:r>
            <a:endParaRPr lang="ar-EG" sz="2800" b="1" dirty="0" smtClean="0">
              <a:solidFill>
                <a:srgbClr val="8E5A6D"/>
              </a:solidFill>
            </a:endParaRPr>
          </a:p>
          <a:p>
            <a:pPr algn="ctr"/>
            <a:endParaRPr lang="ar-EG" dirty="0">
              <a:solidFill>
                <a:srgbClr val="8E5A6D"/>
              </a:solidFill>
            </a:endParaRPr>
          </a:p>
        </p:txBody>
      </p:sp>
    </p:spTree>
    <p:extLst>
      <p:ext uri="{BB962C8B-B14F-4D97-AF65-F5344CB8AC3E}">
        <p14:creationId xmlns:p14="http://schemas.microsoft.com/office/powerpoint/2010/main" val="35092051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0" y="26123"/>
            <a:ext cx="4533617" cy="4554703"/>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0" y="6294906"/>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333203" y="6430297"/>
            <a:ext cx="1879649" cy="427703"/>
          </a:xfrm>
          <a:prstGeom prst="rect">
            <a:avLst/>
          </a:prstGeom>
        </p:spPr>
      </p:pic>
      <p:sp>
        <p:nvSpPr>
          <p:cNvPr id="3" name="Rounded Rectangle 2"/>
          <p:cNvSpPr/>
          <p:nvPr/>
        </p:nvSpPr>
        <p:spPr>
          <a:xfrm flipH="1">
            <a:off x="1165123" y="899652"/>
            <a:ext cx="10637671"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1000"/>
              </a:spcAft>
            </a:pPr>
            <a:r>
              <a:rPr lang="ar-EG" sz="2400" b="1" dirty="0" smtClean="0">
                <a:solidFill>
                  <a:schemeClr val="bg1"/>
                </a:solidFill>
                <a:ea typeface="Calibri"/>
                <a:cs typeface="Arial"/>
              </a:rPr>
              <a:t>المصادر والمراجع :-</a:t>
            </a:r>
          </a:p>
          <a:p>
            <a:pPr algn="justLow" rtl="1">
              <a:lnSpc>
                <a:spcPct val="115000"/>
              </a:lnSpc>
              <a:spcAft>
                <a:spcPts val="0"/>
              </a:spcAft>
            </a:pPr>
            <a:r>
              <a:rPr lang="ar-SA" sz="2400" dirty="0">
                <a:latin typeface="Calibri" panose="020F0502020204030204" pitchFamily="34" charset="0"/>
                <a:ea typeface="Calibri" panose="020F0502020204030204" pitchFamily="34" charset="0"/>
              </a:rPr>
              <a:t>- كمال الحاج، نظريات الإعلام والاتصال، </a:t>
            </a:r>
            <a:r>
              <a:rPr lang="ar-SA" sz="2400" b="1" dirty="0">
                <a:latin typeface="Calibri" panose="020F0502020204030204" pitchFamily="34" charset="0"/>
                <a:ea typeface="Calibri" panose="020F0502020204030204" pitchFamily="34" charset="0"/>
              </a:rPr>
              <a:t>الجامعة الافتراضية السورية</a:t>
            </a:r>
            <a:r>
              <a:rPr lang="ar-SA" sz="2400" dirty="0">
                <a:latin typeface="Calibri" panose="020F0502020204030204" pitchFamily="34" charset="0"/>
                <a:ea typeface="Calibri" panose="020F0502020204030204" pitchFamily="34" charset="0"/>
              </a:rPr>
              <a:t>، 2020.</a:t>
            </a:r>
            <a:endParaRPr lang="en-US" sz="2400" dirty="0">
              <a:latin typeface="Calibri" panose="020F0502020204030204" pitchFamily="34" charset="0"/>
              <a:ea typeface="Calibri" panose="020F0502020204030204" pitchFamily="34" charset="0"/>
            </a:endParaRPr>
          </a:p>
          <a:p>
            <a:pPr algn="justLow" rtl="1">
              <a:lnSpc>
                <a:spcPct val="115000"/>
              </a:lnSpc>
              <a:spcAft>
                <a:spcPts val="0"/>
              </a:spcAft>
            </a:pPr>
            <a:r>
              <a:rPr lang="ar-SA" sz="2400" dirty="0">
                <a:latin typeface="Calibri" panose="020F0502020204030204" pitchFamily="34" charset="0"/>
                <a:ea typeface="Calibri" panose="020F0502020204030204" pitchFamily="34" charset="0"/>
              </a:rPr>
              <a:t>- رضا عكاشه، تأثيرات الإعلام " نظريات ونماذج الاتصال </a:t>
            </a:r>
            <a:r>
              <a:rPr lang="ar-SA" sz="2400" dirty="0" smtClean="0">
                <a:latin typeface="Calibri" panose="020F0502020204030204" pitchFamily="34" charset="0"/>
                <a:ea typeface="Calibri" panose="020F0502020204030204" pitchFamily="34" charset="0"/>
              </a:rPr>
              <a:t>في </a:t>
            </a:r>
            <a:r>
              <a:rPr lang="ar-SA" sz="2400" dirty="0">
                <a:latin typeface="Calibri" panose="020F0502020204030204" pitchFamily="34" charset="0"/>
                <a:ea typeface="Calibri" panose="020F0502020204030204" pitchFamily="34" charset="0"/>
              </a:rPr>
              <a:t>مجال المنصات الرقمية"، ط4، يناير 2020.</a:t>
            </a:r>
            <a:endParaRPr lang="en-US" sz="2400" dirty="0">
              <a:latin typeface="Calibri" panose="020F0502020204030204" pitchFamily="34" charset="0"/>
              <a:ea typeface="Calibri" panose="020F0502020204030204" pitchFamily="34" charset="0"/>
            </a:endParaRPr>
          </a:p>
          <a:p>
            <a:pPr algn="justLow" rtl="1">
              <a:lnSpc>
                <a:spcPct val="115000"/>
              </a:lnSpc>
              <a:spcAft>
                <a:spcPts val="0"/>
              </a:spcAft>
            </a:pPr>
            <a:r>
              <a:rPr lang="ar-SA" sz="2400" dirty="0">
                <a:latin typeface="Calibri" panose="020F0502020204030204" pitchFamily="34" charset="0"/>
                <a:ea typeface="Calibri" panose="020F0502020204030204" pitchFamily="34" charset="0"/>
              </a:rPr>
              <a:t>- هشام </a:t>
            </a:r>
            <a:r>
              <a:rPr lang="ar-SA" sz="2400" dirty="0" smtClean="0">
                <a:latin typeface="Calibri" panose="020F0502020204030204" pitchFamily="34" charset="0"/>
                <a:ea typeface="Calibri" panose="020F0502020204030204" pitchFamily="34" charset="0"/>
              </a:rPr>
              <a:t>رشدي </a:t>
            </a:r>
            <a:r>
              <a:rPr lang="ar-SA" sz="2400" dirty="0">
                <a:latin typeface="Calibri" panose="020F0502020204030204" pitchFamily="34" charset="0"/>
                <a:ea typeface="Calibri" panose="020F0502020204030204" pitchFamily="34" charset="0"/>
              </a:rPr>
              <a:t>خير الله، محاضرات </a:t>
            </a:r>
            <a:r>
              <a:rPr lang="ar-SA" sz="2400" dirty="0" smtClean="0">
                <a:latin typeface="Calibri" panose="020F0502020204030204" pitchFamily="34" charset="0"/>
                <a:ea typeface="Calibri" panose="020F0502020204030204" pitchFamily="34" charset="0"/>
              </a:rPr>
              <a:t>في </a:t>
            </a:r>
            <a:r>
              <a:rPr lang="ar-SA" sz="2400" dirty="0">
                <a:latin typeface="Calibri" panose="020F0502020204030204" pitchFamily="34" charset="0"/>
                <a:ea typeface="Calibri" panose="020F0502020204030204" pitchFamily="34" charset="0"/>
              </a:rPr>
              <a:t>نظريات الإعلام، </a:t>
            </a:r>
            <a:r>
              <a:rPr lang="ar-SA" sz="2400" b="1" dirty="0">
                <a:latin typeface="Calibri" panose="020F0502020204030204" pitchFamily="34" charset="0"/>
                <a:ea typeface="Calibri" panose="020F0502020204030204" pitchFamily="34" charset="0"/>
              </a:rPr>
              <a:t>جامعة المنوفية، كلية التربية النوعية</a:t>
            </a:r>
            <a:r>
              <a:rPr lang="ar-SA" sz="2400" dirty="0">
                <a:latin typeface="Calibri" panose="020F0502020204030204" pitchFamily="34" charset="0"/>
                <a:ea typeface="Calibri" panose="020F0502020204030204" pitchFamily="34" charset="0"/>
              </a:rPr>
              <a:t>، قسم العلوم الاجتماعية والإعلام، 2020.</a:t>
            </a:r>
            <a:endParaRPr lang="en-US" sz="2400" dirty="0">
              <a:latin typeface="Calibri" panose="020F0502020204030204" pitchFamily="34" charset="0"/>
              <a:ea typeface="Calibri" panose="020F0502020204030204" pitchFamily="34" charset="0"/>
            </a:endParaRPr>
          </a:p>
          <a:p>
            <a:pPr algn="justLow" rtl="1">
              <a:lnSpc>
                <a:spcPct val="115000"/>
              </a:lnSpc>
              <a:spcAft>
                <a:spcPts val="0"/>
              </a:spcAft>
            </a:pPr>
            <a:r>
              <a:rPr lang="ar-SA" sz="2400" dirty="0">
                <a:latin typeface="Calibri" panose="020F0502020204030204" pitchFamily="34" charset="0"/>
                <a:ea typeface="Calibri" panose="020F0502020204030204" pitchFamily="34" charset="0"/>
              </a:rPr>
              <a:t>- مارك بالنافز، ستيفاني هيميلرمك، بريان شوسميث، (ترجمة: عاطف حطيبه)، نظريات ومناهج الإعلام، القاهرة، </a:t>
            </a:r>
            <a:r>
              <a:rPr lang="ar-SA" sz="2400" b="1" dirty="0">
                <a:latin typeface="Calibri" panose="020F0502020204030204" pitchFamily="34" charset="0"/>
                <a:ea typeface="Calibri" panose="020F0502020204030204" pitchFamily="34" charset="0"/>
              </a:rPr>
              <a:t>دار النشر للجامعات،</a:t>
            </a:r>
            <a:r>
              <a:rPr lang="ar-SA" sz="2400" dirty="0">
                <a:latin typeface="Calibri" panose="020F0502020204030204" pitchFamily="34" charset="0"/>
                <a:ea typeface="Calibri" panose="020F0502020204030204" pitchFamily="34" charset="0"/>
              </a:rPr>
              <a:t> 2017.</a:t>
            </a:r>
            <a:endParaRPr lang="en-US" sz="2400" dirty="0">
              <a:latin typeface="Calibri" panose="020F0502020204030204" pitchFamily="34" charset="0"/>
              <a:ea typeface="Calibri" panose="020F0502020204030204" pitchFamily="34" charset="0"/>
            </a:endParaRPr>
          </a:p>
          <a:p>
            <a:pPr algn="r" rtl="1">
              <a:lnSpc>
                <a:spcPct val="115000"/>
              </a:lnSpc>
              <a:spcAft>
                <a:spcPts val="1000"/>
              </a:spcAft>
            </a:pPr>
            <a:r>
              <a:rPr lang="ar-SA" sz="2400" dirty="0">
                <a:latin typeface="Calibri" panose="020F0502020204030204" pitchFamily="34" charset="0"/>
                <a:ea typeface="Calibri" panose="020F0502020204030204" pitchFamily="34" charset="0"/>
              </a:rPr>
              <a:t>- محمد على أبو العلا، نظريات الاتصال المعاصرة </a:t>
            </a:r>
            <a:r>
              <a:rPr lang="ar-SA" sz="2400" dirty="0" smtClean="0">
                <a:latin typeface="Calibri" panose="020F0502020204030204" pitchFamily="34" charset="0"/>
                <a:ea typeface="Calibri" panose="020F0502020204030204" pitchFamily="34" charset="0"/>
              </a:rPr>
              <a:t>في </a:t>
            </a:r>
            <a:r>
              <a:rPr lang="ar-SA" sz="2400" dirty="0">
                <a:latin typeface="Calibri" panose="020F0502020204030204" pitchFamily="34" charset="0"/>
                <a:ea typeface="Calibri" panose="020F0502020204030204" pitchFamily="34" charset="0"/>
              </a:rPr>
              <a:t>ضوء تكنولوجيا الاتصال والعولمة، </a:t>
            </a:r>
            <a:r>
              <a:rPr lang="ar-SA" sz="2400" b="1" dirty="0">
                <a:latin typeface="Calibri" panose="020F0502020204030204" pitchFamily="34" charset="0"/>
                <a:ea typeface="Calibri" panose="020F0502020204030204" pitchFamily="34" charset="0"/>
              </a:rPr>
              <a:t>دار العلم والإيمان للنشر والتوزيع،</a:t>
            </a:r>
            <a:r>
              <a:rPr lang="ar-SA" sz="2400" dirty="0">
                <a:latin typeface="Calibri" panose="020F0502020204030204" pitchFamily="34" charset="0"/>
                <a:ea typeface="Calibri" panose="020F0502020204030204" pitchFamily="34" charset="0"/>
              </a:rPr>
              <a:t> 2013.</a:t>
            </a:r>
            <a:endParaRPr lang="en-US" sz="2400" dirty="0">
              <a:latin typeface="Calibri" panose="020F0502020204030204" pitchFamily="34" charset="0"/>
              <a:ea typeface="Calibri" panose="020F0502020204030204" pitchFamily="34" charset="0"/>
            </a:endParaRPr>
          </a:p>
          <a:p>
            <a:pPr algn="justLow" rtl="1">
              <a:lnSpc>
                <a:spcPct val="115000"/>
              </a:lnSpc>
              <a:spcAft>
                <a:spcPts val="0"/>
              </a:spcAft>
            </a:pPr>
            <a:r>
              <a:rPr lang="ar-SA" sz="2400" dirty="0">
                <a:latin typeface="Calibri" panose="020F0502020204030204" pitchFamily="34" charset="0"/>
                <a:ea typeface="Calibri" panose="020F0502020204030204" pitchFamily="34" charset="0"/>
              </a:rPr>
              <a:t>- محمد عبد الحميد، نظريات الإعلام واتجاهات التأثير، </a:t>
            </a:r>
            <a:r>
              <a:rPr lang="ar-SA" sz="2400" b="1" dirty="0">
                <a:latin typeface="Calibri" panose="020F0502020204030204" pitchFamily="34" charset="0"/>
                <a:ea typeface="Calibri" panose="020F0502020204030204" pitchFamily="34" charset="0"/>
              </a:rPr>
              <a:t>عالم الكتب</a:t>
            </a:r>
            <a:r>
              <a:rPr lang="ar-SA" sz="2400" dirty="0">
                <a:latin typeface="Calibri" panose="020F0502020204030204" pitchFamily="34" charset="0"/>
                <a:ea typeface="Calibri" panose="020F0502020204030204" pitchFamily="34" charset="0"/>
              </a:rPr>
              <a:t>، ط3، 2004.</a:t>
            </a:r>
            <a:endParaRPr lang="en-US" sz="2400" dirty="0">
              <a:latin typeface="Calibri" panose="020F0502020204030204" pitchFamily="34" charset="0"/>
              <a:ea typeface="Calibri" panose="020F0502020204030204" pitchFamily="34" charset="0"/>
            </a:endParaRPr>
          </a:p>
          <a:p>
            <a:pPr algn="ctr" rtl="1">
              <a:lnSpc>
                <a:spcPct val="115000"/>
              </a:lnSpc>
              <a:spcAft>
                <a:spcPts val="1000"/>
              </a:spcAft>
            </a:pPr>
            <a:endParaRPr lang="en-US" sz="2800" b="1" dirty="0">
              <a:solidFill>
                <a:schemeClr val="bg1"/>
              </a:solidFill>
              <a:ea typeface="Calibri"/>
              <a:cs typeface="Arial"/>
            </a:endParaRPr>
          </a:p>
        </p:txBody>
      </p:sp>
    </p:spTree>
    <p:extLst>
      <p:ext uri="{BB962C8B-B14F-4D97-AF65-F5344CB8AC3E}">
        <p14:creationId xmlns:p14="http://schemas.microsoft.com/office/powerpoint/2010/main" val="22854518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250362" y="1406666"/>
            <a:ext cx="4524565" cy="923330"/>
          </a:xfrm>
          <a:prstGeom prst="rect">
            <a:avLst/>
          </a:prstGeom>
          <a:noFill/>
        </p:spPr>
        <p:txBody>
          <a:bodyPr wrap="square" rtlCol="0">
            <a:spAutoFit/>
          </a:bodyPr>
          <a:lstStyle/>
          <a:p>
            <a:r>
              <a:rPr lang="en-US" sz="5400" b="1" dirty="0" smtClean="0">
                <a:solidFill>
                  <a:schemeClr val="bg1"/>
                </a:solidFill>
                <a:latin typeface="Shonar Bangla" panose="020B0502040204020203" pitchFamily="34" charset="0"/>
                <a:cs typeface="Shonar Bangla" panose="020B0502040204020203" pitchFamily="34" charset="0"/>
              </a:rPr>
              <a:t>Thank You</a:t>
            </a:r>
            <a:endParaRPr lang="en-US" sz="5400" b="1" dirty="0">
              <a:solidFill>
                <a:schemeClr val="bg1"/>
              </a:solidFill>
              <a:latin typeface="Shonar Bangla" panose="020B0502040204020203" pitchFamily="34" charset="0"/>
              <a:cs typeface="Shonar Bangla" panose="020B0502040204020203" pitchFamily="34"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706315" y="1745916"/>
            <a:ext cx="2898320" cy="116816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391074" y="-23031"/>
            <a:ext cx="2649477" cy="81337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58765" y="7112"/>
            <a:ext cx="2758843" cy="612320"/>
          </a:xfrm>
          <a:prstGeom prst="rect">
            <a:avLst/>
          </a:prstGeom>
        </p:spPr>
      </p:pic>
      <p:sp>
        <p:nvSpPr>
          <p:cNvPr id="3" name="Rounded Rectangle 2"/>
          <p:cNvSpPr/>
          <p:nvPr/>
        </p:nvSpPr>
        <p:spPr>
          <a:xfrm>
            <a:off x="1538186" y="2171482"/>
            <a:ext cx="9183891" cy="1140134"/>
          </a:xfrm>
          <a:prstGeom prst="roundRect">
            <a:avLst/>
          </a:prstGeom>
          <a:solidFill>
            <a:srgbClr val="2E75B6">
              <a:alpha val="72157"/>
            </a:srgb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rtl="1">
              <a:lnSpc>
                <a:spcPct val="115000"/>
              </a:lnSpc>
              <a:spcAft>
                <a:spcPts val="0"/>
              </a:spcAft>
            </a:pPr>
            <a:r>
              <a:rPr lang="ar-EG" sz="2400" b="1" dirty="0">
                <a:ea typeface="Calibri"/>
                <a:cs typeface="Simplified Arabic"/>
              </a:rPr>
              <a:t>لمزيد من الاستفسارات، يمكنكم التواصل معي عبر البريد الإلكتروني التالي</a:t>
            </a:r>
            <a:r>
              <a:rPr lang="ar-EG" sz="2400" dirty="0">
                <a:ea typeface="Calibri"/>
                <a:cs typeface="Simplified Arabic"/>
              </a:rPr>
              <a:t>:</a:t>
            </a:r>
            <a:endParaRPr lang="en-US" sz="2400" dirty="0">
              <a:ea typeface="Calibri"/>
              <a:cs typeface="Arial"/>
            </a:endParaRPr>
          </a:p>
          <a:p>
            <a:pPr algn="ctr" rtl="1">
              <a:lnSpc>
                <a:spcPct val="115000"/>
              </a:lnSpc>
              <a:spcAft>
                <a:spcPts val="0"/>
              </a:spcAft>
            </a:pPr>
            <a:r>
              <a:rPr lang="en-US" sz="2400" b="1" dirty="0">
                <a:latin typeface="Times New Roman"/>
                <a:ea typeface="Calibri"/>
                <a:cs typeface="Arial"/>
              </a:rPr>
              <a:t>Shereen.farouk@esu.ac.ae</a:t>
            </a:r>
            <a:endParaRPr lang="en-US" sz="2400" b="1" dirty="0">
              <a:ea typeface="Calibri"/>
              <a:cs typeface="Arial"/>
            </a:endParaRPr>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2521</TotalTime>
  <Words>4723</Words>
  <Application>Microsoft Office PowerPoint</Application>
  <PresentationFormat>Widescreen</PresentationFormat>
  <Paragraphs>233</Paragraphs>
  <Slides>40</Slides>
  <Notes>19</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Arial</vt:lpstr>
      <vt:lpstr>Berlin Sans FB Demi</vt:lpstr>
      <vt:lpstr>Calibri</vt:lpstr>
      <vt:lpstr>Calibri Light</vt:lpstr>
      <vt:lpstr>mohammad bold art 1</vt:lpstr>
      <vt:lpstr>Roboto Light</vt:lpstr>
      <vt:lpstr>Rockwell Condensed</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154</cp:revision>
  <dcterms:created xsi:type="dcterms:W3CDTF">2023-04-29T09:08:23Z</dcterms:created>
  <dcterms:modified xsi:type="dcterms:W3CDTF">2023-05-31T07:36:11Z</dcterms:modified>
</cp:coreProperties>
</file>