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 id="2147483666" r:id="rId5"/>
  </p:sldMasterIdLst>
  <p:notesMasterIdLst>
    <p:notesMasterId r:id="rId49"/>
  </p:notesMasterIdLst>
  <p:sldIdLst>
    <p:sldId id="480" r:id="rId6"/>
    <p:sldId id="271" r:id="rId7"/>
    <p:sldId id="535" r:id="rId8"/>
    <p:sldId id="534" r:id="rId9"/>
    <p:sldId id="533" r:id="rId10"/>
    <p:sldId id="532" r:id="rId11"/>
    <p:sldId id="531" r:id="rId12"/>
    <p:sldId id="530" r:id="rId13"/>
    <p:sldId id="529" r:id="rId14"/>
    <p:sldId id="528" r:id="rId15"/>
    <p:sldId id="527" r:id="rId16"/>
    <p:sldId id="526" r:id="rId17"/>
    <p:sldId id="525" r:id="rId18"/>
    <p:sldId id="524" r:id="rId19"/>
    <p:sldId id="523" r:id="rId20"/>
    <p:sldId id="522" r:id="rId21"/>
    <p:sldId id="521" r:id="rId22"/>
    <p:sldId id="520" r:id="rId23"/>
    <p:sldId id="519" r:id="rId24"/>
    <p:sldId id="518" r:id="rId25"/>
    <p:sldId id="517" r:id="rId26"/>
    <p:sldId id="516" r:id="rId27"/>
    <p:sldId id="515" r:id="rId28"/>
    <p:sldId id="514" r:id="rId29"/>
    <p:sldId id="513" r:id="rId30"/>
    <p:sldId id="512" r:id="rId31"/>
    <p:sldId id="511" r:id="rId32"/>
    <p:sldId id="510" r:id="rId33"/>
    <p:sldId id="509" r:id="rId34"/>
    <p:sldId id="508" r:id="rId35"/>
    <p:sldId id="507" r:id="rId36"/>
    <p:sldId id="506" r:id="rId37"/>
    <p:sldId id="505" r:id="rId38"/>
    <p:sldId id="504" r:id="rId39"/>
    <p:sldId id="503" r:id="rId40"/>
    <p:sldId id="502" r:id="rId41"/>
    <p:sldId id="501" r:id="rId42"/>
    <p:sldId id="494" r:id="rId43"/>
    <p:sldId id="500" r:id="rId44"/>
    <p:sldId id="499" r:id="rId45"/>
    <p:sldId id="498" r:id="rId46"/>
    <p:sldId id="497" r:id="rId47"/>
    <p:sldId id="349"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271"/>
            <p14:sldId id="535"/>
            <p14:sldId id="534"/>
            <p14:sldId id="533"/>
            <p14:sldId id="532"/>
            <p14:sldId id="531"/>
            <p14:sldId id="530"/>
            <p14:sldId id="529"/>
            <p14:sldId id="528"/>
            <p14:sldId id="527"/>
            <p14:sldId id="526"/>
            <p14:sldId id="525"/>
            <p14:sldId id="524"/>
            <p14:sldId id="523"/>
            <p14:sldId id="522"/>
            <p14:sldId id="521"/>
            <p14:sldId id="520"/>
            <p14:sldId id="519"/>
            <p14:sldId id="518"/>
            <p14:sldId id="517"/>
            <p14:sldId id="516"/>
            <p14:sldId id="515"/>
            <p14:sldId id="514"/>
            <p14:sldId id="513"/>
            <p14:sldId id="512"/>
            <p14:sldId id="511"/>
            <p14:sldId id="510"/>
            <p14:sldId id="509"/>
            <p14:sldId id="508"/>
            <p14:sldId id="507"/>
            <p14:sldId id="506"/>
            <p14:sldId id="505"/>
            <p14:sldId id="504"/>
            <p14:sldId id="503"/>
            <p14:sldId id="502"/>
            <p14:sldId id="501"/>
            <p14:sldId id="494"/>
            <p14:sldId id="500"/>
            <p14:sldId id="499"/>
            <p14:sldId id="498"/>
            <p14:sldId id="497"/>
          </p14:sldIdLst>
        </p14:section>
        <p14:section name="Untitled Section" id="{2F6AD2C2-46A9-4BC4-94FF-3A698A8E8EFB}">
          <p14:sldIdLst>
            <p14:sldId id="349"/>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77" d="100"/>
          <a:sy n="77" d="100"/>
        </p:scale>
        <p:origin x="883" y="8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8" Type="http://schemas.openxmlformats.org/officeDocument/2006/relationships/slide" Target="slides/slide3.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8/11/2024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761379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832995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826242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635832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037391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539404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120471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714716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129369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965029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980396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573151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852977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547042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5420577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282833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13045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797539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837235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324847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438745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192283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619596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895300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832012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8580100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08358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6266988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1355548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8575493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US" dirty="0"/>
          </a:p>
        </p:txBody>
      </p:sp>
    </p:spTree>
    <p:extLst>
      <p:ext uri="{BB962C8B-B14F-4D97-AF65-F5344CB8AC3E}">
        <p14:creationId xmlns:p14="http://schemas.microsoft.com/office/powerpoint/2010/main" val="403837220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2442480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7337645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175240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9959565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7275765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3630660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9839402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5363715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4992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8/11/2024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8/11/2024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8/11/2024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8/11/2024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8/11/2024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8/11/2024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8/11/2024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874578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952540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8/11/2024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358974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8/11/2024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574195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8/11/2024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553510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8/11/2024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3345544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8/11/2024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01702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517147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467279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271395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752447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4676865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372634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894312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4039721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17" Type="http://schemas.openxmlformats.org/officeDocument/2006/relationships/image" Target="../media/image1.png"/><Relationship Id="rId2" Type="http://schemas.openxmlformats.org/officeDocument/2006/relationships/slideLayout" Target="../slideLayouts/slideLayout15.xml"/><Relationship Id="rId16" Type="http://schemas.openxmlformats.org/officeDocument/2006/relationships/theme" Target="../theme/theme2.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slideLayout" Target="../slideLayouts/slideLayout2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8/11/2024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8/11/2024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176505536"/>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 id="2147483680" r:id="rId14"/>
    <p:sldLayoutId id="2147483681"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7.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7.xml"/><Relationship Id="rId5" Type="http://schemas.openxmlformats.org/officeDocument/2006/relationships/image" Target="../media/image35.png"/><Relationship Id="rId4" Type="http://schemas.openxmlformats.org/officeDocument/2006/relationships/image" Target="../media/image34.png"/></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image" Target="../media/image42.png"/></Relationships>
</file>

<file path=ppt/slides/_rels/slide4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jpeg"/><Relationship Id="rId1" Type="http://schemas.openxmlformats.org/officeDocument/2006/relationships/slideLayout" Target="../slideLayouts/slideLayout13.xml"/><Relationship Id="rId5" Type="http://schemas.openxmlformats.org/officeDocument/2006/relationships/image" Target="../media/image46.png"/><Relationship Id="rId4" Type="http://schemas.openxmlformats.org/officeDocument/2006/relationships/image" Target="../media/image4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337633" y="3983218"/>
            <a:ext cx="5216525" cy="954107"/>
          </a:xfrm>
          <a:prstGeom prst="rect">
            <a:avLst/>
          </a:prstGeom>
          <a:noFill/>
        </p:spPr>
        <p:txBody>
          <a:bodyPr wrap="square" rtlCol="0">
            <a:spAutoFit/>
          </a:bodyPr>
          <a:lstStyle/>
          <a:p>
            <a:r>
              <a:rPr lang="en-US" sz="2800" b="1" dirty="0">
                <a:latin typeface="Alexandria" charset="0"/>
                <a:cs typeface="Alexandria" charset="0"/>
              </a:rPr>
              <a:t>Prepared by </a:t>
            </a:r>
          </a:p>
          <a:p>
            <a:r>
              <a:rPr lang="en-US" sz="2800" b="1" dirty="0">
                <a:latin typeface="Alexandria" charset="0"/>
                <a:cs typeface="Alexandria" charset="0"/>
              </a:rPr>
              <a:t>Dr. Hoda </a:t>
            </a:r>
            <a:r>
              <a:rPr lang="en-US" sz="2800" b="1" dirty="0" err="1">
                <a:latin typeface="Alexandria" charset="0"/>
                <a:cs typeface="Alexandria" charset="0"/>
              </a:rPr>
              <a:t>Metwally</a:t>
            </a:r>
            <a:endParaRPr lang="en-US" sz="2800" b="1" dirty="0">
              <a:latin typeface="Alexandria" charset="0"/>
              <a:cs typeface="Alexandria" charset="0"/>
            </a:endParaRPr>
          </a:p>
        </p:txBody>
      </p:sp>
      <p:sp>
        <p:nvSpPr>
          <p:cNvPr id="31" name="TextBox 30"/>
          <p:cNvSpPr txBox="1"/>
          <p:nvPr/>
        </p:nvSpPr>
        <p:spPr>
          <a:xfrm>
            <a:off x="673669" y="2424037"/>
            <a:ext cx="3284745" cy="1446550"/>
          </a:xfrm>
          <a:prstGeom prst="rect">
            <a:avLst/>
          </a:prstGeom>
          <a:noFill/>
        </p:spPr>
        <p:txBody>
          <a:bodyPr wrap="none" rtlCol="0">
            <a:spAutoFit/>
          </a:bodyPr>
          <a:lstStyle/>
          <a:p>
            <a:r>
              <a:rPr lang="en-US" sz="4400" b="1" dirty="0">
                <a:solidFill>
                  <a:srgbClr val="00B0F0"/>
                </a:solidFill>
                <a:latin typeface="Alexandria" charset="0"/>
                <a:cs typeface="Alexandria" charset="0"/>
              </a:rPr>
              <a:t>Project cost </a:t>
            </a:r>
          </a:p>
          <a:p>
            <a:r>
              <a:rPr lang="en-US" sz="4400" b="1" dirty="0">
                <a:solidFill>
                  <a:srgbClr val="00B0F0"/>
                </a:solidFill>
                <a:latin typeface="Alexandria" charset="0"/>
                <a:cs typeface="Alexandria" charset="0"/>
              </a:rPr>
              <a:t>management</a:t>
            </a:r>
          </a:p>
        </p:txBody>
      </p:sp>
      <p:sp>
        <p:nvSpPr>
          <p:cNvPr id="34" name="Rectangle: Rounded Corners 33"/>
          <p:cNvSpPr/>
          <p:nvPr/>
        </p:nvSpPr>
        <p:spPr>
          <a:xfrm>
            <a:off x="337633" y="592938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10</a:t>
            </a:r>
          </a:p>
        </p:txBody>
      </p:sp>
      <p:sp>
        <p:nvSpPr>
          <p:cNvPr id="46" name="TextBox 45"/>
          <p:cNvSpPr txBox="1"/>
          <p:nvPr/>
        </p:nvSpPr>
        <p:spPr>
          <a:xfrm>
            <a:off x="329269" y="5104240"/>
            <a:ext cx="1146468" cy="400110"/>
          </a:xfrm>
          <a:prstGeom prst="rect">
            <a:avLst/>
          </a:prstGeom>
          <a:noFill/>
        </p:spPr>
        <p:txBody>
          <a:bodyPr wrap="none" rtlCol="0">
            <a:spAutoFit/>
          </a:bodyPr>
          <a:lstStyle/>
          <a:p>
            <a:r>
              <a:rPr lang="en-US" sz="2000" dirty="0">
                <a:latin typeface="Alexandria" charset="0"/>
                <a:cs typeface="Alexandria" charset="0"/>
              </a:rPr>
              <a:t>PMG 227</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00B0F0"/>
              </a:solidFill>
              <a:effectLst/>
              <a:uLnTx/>
              <a:uFillTx/>
              <a:latin typeface="Calibri"/>
              <a:ea typeface="Roboto Light" panose="02000000000000000000" pitchFamily="2" charset="0"/>
              <a:cs typeface="+mn-cs"/>
            </a:endParaRPr>
          </a:p>
        </p:txBody>
      </p:sp>
      <p:sp>
        <p:nvSpPr>
          <p:cNvPr id="6" name="Rectangle 5"/>
          <p:cNvSpPr/>
          <p:nvPr/>
        </p:nvSpPr>
        <p:spPr>
          <a:xfrm>
            <a:off x="2626178" y="500900"/>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2" name="TextBox 41"/>
          <p:cNvSpPr txBox="1"/>
          <p:nvPr/>
        </p:nvSpPr>
        <p:spPr>
          <a:xfrm>
            <a:off x="6184928" y="1607061"/>
            <a:ext cx="3167794"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4472C4">
                    <a:lumMod val="75000"/>
                  </a:srgbClr>
                </a:solidFill>
                <a:effectLst/>
                <a:uLnTx/>
                <a:uFillTx/>
                <a:latin typeface="Alexandria" charset="0"/>
                <a:ea typeface="+mn-ea"/>
                <a:cs typeface="Alexandria" charset="0"/>
              </a:rPr>
              <a:t>Lecture 10</a:t>
            </a:r>
          </a:p>
        </p:txBody>
      </p:sp>
      <p:sp>
        <p:nvSpPr>
          <p:cNvPr id="2" name="TextBox 1"/>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F5C0F8DF-5175-7056-D702-0089694F90AA}"/>
              </a:ext>
            </a:extLst>
          </p:cNvPr>
          <p:cNvSpPr txBox="1"/>
          <p:nvPr/>
        </p:nvSpPr>
        <p:spPr>
          <a:xfrm>
            <a:off x="1132460" y="2080261"/>
            <a:ext cx="8339531" cy="144655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00B0F0"/>
                </a:solidFill>
                <a:effectLst/>
                <a:uLnTx/>
                <a:uFillTx/>
                <a:latin typeface="Alexandria" charset="0"/>
                <a:ea typeface="+mn-ea"/>
                <a:cs typeface="Alexandria" charset="0"/>
              </a:rPr>
              <a:t>Project Cost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00B0F0"/>
                </a:solidFill>
                <a:effectLst/>
                <a:uLnTx/>
                <a:uFillTx/>
                <a:latin typeface="Alexandria" charset="0"/>
                <a:ea typeface="+mn-ea"/>
                <a:cs typeface="Alexandria" charset="0"/>
              </a:rPr>
              <a:t>Management</a:t>
            </a:r>
          </a:p>
        </p:txBody>
      </p:sp>
      <p:sp>
        <p:nvSpPr>
          <p:cNvPr id="10" name="TextBox 9">
            <a:extLst>
              <a:ext uri="{FF2B5EF4-FFF2-40B4-BE49-F238E27FC236}">
                <a16:creationId xmlns:a16="http://schemas.microsoft.com/office/drawing/2014/main" id="{BC69BB15-40EF-F1FD-1B93-3E09FD9A94CC}"/>
              </a:ext>
            </a:extLst>
          </p:cNvPr>
          <p:cNvSpPr txBox="1"/>
          <p:nvPr/>
        </p:nvSpPr>
        <p:spPr>
          <a:xfrm>
            <a:off x="1023730" y="3167390"/>
            <a:ext cx="5565913" cy="224676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en-US" sz="2800" b="1" dirty="0">
              <a:solidFill>
                <a:prstClr val="black"/>
              </a:solidFill>
              <a:latin typeface="Times New Roman" panose="02020603050405020304" pitchFamily="18" charset="0"/>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en-US" sz="2800" b="1" noProof="0" dirty="0">
              <a:solidFill>
                <a:prstClr val="black"/>
              </a:solidFill>
              <a:latin typeface="Times New Roman" panose="02020603050405020304" pitchFamily="18" charset="0"/>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Lean Six Sigma</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4" name="Picture 3">
            <a:extLst>
              <a:ext uri="{FF2B5EF4-FFF2-40B4-BE49-F238E27FC236}">
                <a16:creationId xmlns:a16="http://schemas.microsoft.com/office/drawing/2014/main" id="{62DAD0A4-7B8E-F54B-EB71-0836C6751BD8}"/>
              </a:ext>
            </a:extLst>
          </p:cNvPr>
          <p:cNvPicPr>
            <a:picLocks noChangeAspect="1"/>
          </p:cNvPicPr>
          <p:nvPr/>
        </p:nvPicPr>
        <p:blipFill rotWithShape="1">
          <a:blip r:embed="rId4"/>
          <a:srcRect t="4829"/>
          <a:stretch/>
        </p:blipFill>
        <p:spPr>
          <a:xfrm>
            <a:off x="1656730" y="1182756"/>
            <a:ext cx="8878539" cy="4732615"/>
          </a:xfrm>
          <a:prstGeom prst="rect">
            <a:avLst/>
          </a:prstGeom>
        </p:spPr>
      </p:pic>
    </p:spTree>
    <p:extLst>
      <p:ext uri="{BB962C8B-B14F-4D97-AF65-F5344CB8AC3E}">
        <p14:creationId xmlns:p14="http://schemas.microsoft.com/office/powerpoint/2010/main" val="507980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4" name="Picture 3">
            <a:extLst>
              <a:ext uri="{FF2B5EF4-FFF2-40B4-BE49-F238E27FC236}">
                <a16:creationId xmlns:a16="http://schemas.microsoft.com/office/drawing/2014/main" id="{6F723900-C857-FF9C-7EAA-D0F454F4EA01}"/>
              </a:ext>
            </a:extLst>
          </p:cNvPr>
          <p:cNvPicPr>
            <a:picLocks noChangeAspect="1"/>
          </p:cNvPicPr>
          <p:nvPr/>
        </p:nvPicPr>
        <p:blipFill>
          <a:blip r:embed="rId4"/>
          <a:stretch>
            <a:fillRect/>
          </a:stretch>
        </p:blipFill>
        <p:spPr>
          <a:xfrm>
            <a:off x="1337598" y="937865"/>
            <a:ext cx="9516803" cy="4982270"/>
          </a:xfrm>
          <a:prstGeom prst="rect">
            <a:avLst/>
          </a:prstGeom>
        </p:spPr>
      </p:pic>
    </p:spTree>
    <p:extLst>
      <p:ext uri="{BB962C8B-B14F-4D97-AF65-F5344CB8AC3E}">
        <p14:creationId xmlns:p14="http://schemas.microsoft.com/office/powerpoint/2010/main" val="3365375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DF4A891E-2B57-968E-334A-5D0B9912BE7A}"/>
              </a:ext>
            </a:extLst>
          </p:cNvPr>
          <p:cNvPicPr>
            <a:picLocks noChangeAspect="1"/>
          </p:cNvPicPr>
          <p:nvPr/>
        </p:nvPicPr>
        <p:blipFill rotWithShape="1">
          <a:blip r:embed="rId4"/>
          <a:srcRect r="12139"/>
          <a:stretch/>
        </p:blipFill>
        <p:spPr>
          <a:xfrm>
            <a:off x="381000" y="400049"/>
            <a:ext cx="7419975" cy="3257551"/>
          </a:xfrm>
          <a:prstGeom prst="rect">
            <a:avLst/>
          </a:prstGeom>
        </p:spPr>
      </p:pic>
      <p:pic>
        <p:nvPicPr>
          <p:cNvPr id="4" name="Picture 3">
            <a:extLst>
              <a:ext uri="{FF2B5EF4-FFF2-40B4-BE49-F238E27FC236}">
                <a16:creationId xmlns:a16="http://schemas.microsoft.com/office/drawing/2014/main" id="{83B1C933-ECDE-8662-5B68-E68F2F066990}"/>
              </a:ext>
            </a:extLst>
          </p:cNvPr>
          <p:cNvPicPr>
            <a:picLocks noChangeAspect="1"/>
          </p:cNvPicPr>
          <p:nvPr/>
        </p:nvPicPr>
        <p:blipFill>
          <a:blip r:embed="rId5"/>
          <a:stretch>
            <a:fillRect/>
          </a:stretch>
        </p:blipFill>
        <p:spPr>
          <a:xfrm>
            <a:off x="3326985" y="3428999"/>
            <a:ext cx="8664990" cy="3028951"/>
          </a:xfrm>
          <a:prstGeom prst="rect">
            <a:avLst/>
          </a:prstGeom>
        </p:spPr>
      </p:pic>
    </p:spTree>
    <p:extLst>
      <p:ext uri="{BB962C8B-B14F-4D97-AF65-F5344CB8AC3E}">
        <p14:creationId xmlns:p14="http://schemas.microsoft.com/office/powerpoint/2010/main" val="27486697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345A0D58-F02E-194B-B096-A9F7FB2C323F}"/>
              </a:ext>
            </a:extLst>
          </p:cNvPr>
          <p:cNvPicPr>
            <a:picLocks noChangeAspect="1"/>
          </p:cNvPicPr>
          <p:nvPr/>
        </p:nvPicPr>
        <p:blipFill rotWithShape="1">
          <a:blip r:embed="rId4"/>
          <a:srcRect t="1076" r="3842"/>
          <a:stretch/>
        </p:blipFill>
        <p:spPr>
          <a:xfrm>
            <a:off x="1244919" y="1143000"/>
            <a:ext cx="9578794" cy="4486274"/>
          </a:xfrm>
          <a:prstGeom prst="rect">
            <a:avLst/>
          </a:prstGeom>
        </p:spPr>
      </p:pic>
    </p:spTree>
    <p:extLst>
      <p:ext uri="{BB962C8B-B14F-4D97-AF65-F5344CB8AC3E}">
        <p14:creationId xmlns:p14="http://schemas.microsoft.com/office/powerpoint/2010/main" val="15280275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9E0BB0FF-5E76-C7BF-045D-1C3ED895BF31}"/>
              </a:ext>
            </a:extLst>
          </p:cNvPr>
          <p:cNvPicPr>
            <a:picLocks noChangeAspect="1"/>
          </p:cNvPicPr>
          <p:nvPr/>
        </p:nvPicPr>
        <p:blipFill>
          <a:blip r:embed="rId4"/>
          <a:stretch>
            <a:fillRect/>
          </a:stretch>
        </p:blipFill>
        <p:spPr>
          <a:xfrm>
            <a:off x="1791851" y="1072692"/>
            <a:ext cx="8608298" cy="4712616"/>
          </a:xfrm>
          <a:prstGeom prst="rect">
            <a:avLst/>
          </a:prstGeom>
        </p:spPr>
      </p:pic>
    </p:spTree>
    <p:extLst>
      <p:ext uri="{BB962C8B-B14F-4D97-AF65-F5344CB8AC3E}">
        <p14:creationId xmlns:p14="http://schemas.microsoft.com/office/powerpoint/2010/main" val="17626255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BE0E431E-CEC6-3916-0523-D8EA7190F1E7}"/>
              </a:ext>
            </a:extLst>
          </p:cNvPr>
          <p:cNvPicPr>
            <a:picLocks noChangeAspect="1"/>
          </p:cNvPicPr>
          <p:nvPr/>
        </p:nvPicPr>
        <p:blipFill>
          <a:blip r:embed="rId4"/>
          <a:stretch>
            <a:fillRect/>
          </a:stretch>
        </p:blipFill>
        <p:spPr>
          <a:xfrm>
            <a:off x="381000" y="725229"/>
            <a:ext cx="8239436" cy="2517103"/>
          </a:xfrm>
          <a:prstGeom prst="rect">
            <a:avLst/>
          </a:prstGeom>
        </p:spPr>
      </p:pic>
      <p:pic>
        <p:nvPicPr>
          <p:cNvPr id="4" name="Picture 3">
            <a:extLst>
              <a:ext uri="{FF2B5EF4-FFF2-40B4-BE49-F238E27FC236}">
                <a16:creationId xmlns:a16="http://schemas.microsoft.com/office/drawing/2014/main" id="{C24F3B19-7817-278C-6100-C0136140792F}"/>
              </a:ext>
            </a:extLst>
          </p:cNvPr>
          <p:cNvPicPr>
            <a:picLocks noChangeAspect="1"/>
          </p:cNvPicPr>
          <p:nvPr/>
        </p:nvPicPr>
        <p:blipFill>
          <a:blip r:embed="rId5"/>
          <a:stretch>
            <a:fillRect/>
          </a:stretch>
        </p:blipFill>
        <p:spPr>
          <a:xfrm>
            <a:off x="2870366" y="3318531"/>
            <a:ext cx="8492958" cy="3006036"/>
          </a:xfrm>
          <a:prstGeom prst="rect">
            <a:avLst/>
          </a:prstGeom>
        </p:spPr>
      </p:pic>
    </p:spTree>
    <p:extLst>
      <p:ext uri="{BB962C8B-B14F-4D97-AF65-F5344CB8AC3E}">
        <p14:creationId xmlns:p14="http://schemas.microsoft.com/office/powerpoint/2010/main" val="14886064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DD3735A7-D8C4-B4D1-CE2D-23F475545876}"/>
              </a:ext>
            </a:extLst>
          </p:cNvPr>
          <p:cNvPicPr>
            <a:picLocks noChangeAspect="1"/>
          </p:cNvPicPr>
          <p:nvPr/>
        </p:nvPicPr>
        <p:blipFill>
          <a:blip r:embed="rId4"/>
          <a:stretch>
            <a:fillRect/>
          </a:stretch>
        </p:blipFill>
        <p:spPr>
          <a:xfrm>
            <a:off x="1863102" y="1124674"/>
            <a:ext cx="8465795" cy="4608652"/>
          </a:xfrm>
          <a:prstGeom prst="rect">
            <a:avLst/>
          </a:prstGeom>
        </p:spPr>
      </p:pic>
    </p:spTree>
    <p:extLst>
      <p:ext uri="{BB962C8B-B14F-4D97-AF65-F5344CB8AC3E}">
        <p14:creationId xmlns:p14="http://schemas.microsoft.com/office/powerpoint/2010/main" val="8422812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4BB06E3B-E4FD-CA5A-214B-7A2D955D7C63}"/>
              </a:ext>
            </a:extLst>
          </p:cNvPr>
          <p:cNvPicPr>
            <a:picLocks noChangeAspect="1"/>
          </p:cNvPicPr>
          <p:nvPr/>
        </p:nvPicPr>
        <p:blipFill>
          <a:blip r:embed="rId4"/>
          <a:stretch>
            <a:fillRect/>
          </a:stretch>
        </p:blipFill>
        <p:spPr>
          <a:xfrm>
            <a:off x="457992" y="400049"/>
            <a:ext cx="5160966" cy="857251"/>
          </a:xfrm>
          <a:prstGeom prst="rect">
            <a:avLst/>
          </a:prstGeom>
        </p:spPr>
      </p:pic>
      <p:pic>
        <p:nvPicPr>
          <p:cNvPr id="4" name="Picture 3">
            <a:extLst>
              <a:ext uri="{FF2B5EF4-FFF2-40B4-BE49-F238E27FC236}">
                <a16:creationId xmlns:a16="http://schemas.microsoft.com/office/drawing/2014/main" id="{31AC9592-A127-4087-BD56-5F3C77573972}"/>
              </a:ext>
            </a:extLst>
          </p:cNvPr>
          <p:cNvPicPr>
            <a:picLocks noChangeAspect="1"/>
          </p:cNvPicPr>
          <p:nvPr/>
        </p:nvPicPr>
        <p:blipFill>
          <a:blip r:embed="rId5"/>
          <a:stretch>
            <a:fillRect/>
          </a:stretch>
        </p:blipFill>
        <p:spPr>
          <a:xfrm>
            <a:off x="1908374" y="1257300"/>
            <a:ext cx="8375251" cy="5143466"/>
          </a:xfrm>
          <a:prstGeom prst="rect">
            <a:avLst/>
          </a:prstGeom>
        </p:spPr>
      </p:pic>
    </p:spTree>
    <p:extLst>
      <p:ext uri="{BB962C8B-B14F-4D97-AF65-F5344CB8AC3E}">
        <p14:creationId xmlns:p14="http://schemas.microsoft.com/office/powerpoint/2010/main" val="5754444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71051952-6362-31A3-EC28-256738C58A29}"/>
              </a:ext>
            </a:extLst>
          </p:cNvPr>
          <p:cNvPicPr>
            <a:picLocks noChangeAspect="1"/>
          </p:cNvPicPr>
          <p:nvPr/>
        </p:nvPicPr>
        <p:blipFill>
          <a:blip r:embed="rId4"/>
          <a:stretch>
            <a:fillRect/>
          </a:stretch>
        </p:blipFill>
        <p:spPr>
          <a:xfrm>
            <a:off x="186184" y="496152"/>
            <a:ext cx="4462659" cy="3261643"/>
          </a:xfrm>
          <a:prstGeom prst="rect">
            <a:avLst/>
          </a:prstGeom>
        </p:spPr>
      </p:pic>
      <p:pic>
        <p:nvPicPr>
          <p:cNvPr id="4" name="Picture 3">
            <a:extLst>
              <a:ext uri="{FF2B5EF4-FFF2-40B4-BE49-F238E27FC236}">
                <a16:creationId xmlns:a16="http://schemas.microsoft.com/office/drawing/2014/main" id="{33DE78FB-C54F-BF48-0EE0-B45008662900}"/>
              </a:ext>
            </a:extLst>
          </p:cNvPr>
          <p:cNvPicPr>
            <a:picLocks noChangeAspect="1"/>
          </p:cNvPicPr>
          <p:nvPr/>
        </p:nvPicPr>
        <p:blipFill>
          <a:blip r:embed="rId5"/>
          <a:stretch>
            <a:fillRect/>
          </a:stretch>
        </p:blipFill>
        <p:spPr>
          <a:xfrm>
            <a:off x="5054735" y="1311067"/>
            <a:ext cx="6863179" cy="4961771"/>
          </a:xfrm>
          <a:prstGeom prst="rect">
            <a:avLst/>
          </a:prstGeom>
        </p:spPr>
      </p:pic>
    </p:spTree>
    <p:extLst>
      <p:ext uri="{BB962C8B-B14F-4D97-AF65-F5344CB8AC3E}">
        <p14:creationId xmlns:p14="http://schemas.microsoft.com/office/powerpoint/2010/main" val="31704700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9FBA9D33-374D-8500-F7A1-F1BECD06329B}"/>
              </a:ext>
            </a:extLst>
          </p:cNvPr>
          <p:cNvPicPr>
            <a:picLocks noChangeAspect="1"/>
          </p:cNvPicPr>
          <p:nvPr/>
        </p:nvPicPr>
        <p:blipFill>
          <a:blip r:embed="rId4"/>
          <a:stretch>
            <a:fillRect/>
          </a:stretch>
        </p:blipFill>
        <p:spPr>
          <a:xfrm>
            <a:off x="289056" y="682514"/>
            <a:ext cx="11613887" cy="5492972"/>
          </a:xfrm>
          <a:prstGeom prst="rect">
            <a:avLst/>
          </a:prstGeom>
        </p:spPr>
      </p:pic>
    </p:spTree>
    <p:extLst>
      <p:ext uri="{BB962C8B-B14F-4D97-AF65-F5344CB8AC3E}">
        <p14:creationId xmlns:p14="http://schemas.microsoft.com/office/powerpoint/2010/main" val="32650786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343E131B-9C65-304B-90BC-AC5BD9BCDCB7}"/>
              </a:ext>
            </a:extLst>
          </p:cNvPr>
          <p:cNvPicPr>
            <a:picLocks noChangeAspect="1"/>
          </p:cNvPicPr>
          <p:nvPr/>
        </p:nvPicPr>
        <p:blipFill>
          <a:blip r:embed="rId4"/>
          <a:stretch>
            <a:fillRect/>
          </a:stretch>
        </p:blipFill>
        <p:spPr>
          <a:xfrm>
            <a:off x="1047750" y="490871"/>
            <a:ext cx="7591425" cy="5876257"/>
          </a:xfrm>
          <a:prstGeom prst="rect">
            <a:avLst/>
          </a:prstGeom>
        </p:spPr>
      </p:pic>
    </p:spTree>
    <p:extLst>
      <p:ext uri="{BB962C8B-B14F-4D97-AF65-F5344CB8AC3E}">
        <p14:creationId xmlns:p14="http://schemas.microsoft.com/office/powerpoint/2010/main" val="27454241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8CB2AEA8-0162-F7DE-BB2E-13F48B8311F1}"/>
              </a:ext>
            </a:extLst>
          </p:cNvPr>
          <p:cNvPicPr>
            <a:picLocks noChangeAspect="1"/>
          </p:cNvPicPr>
          <p:nvPr/>
        </p:nvPicPr>
        <p:blipFill>
          <a:blip r:embed="rId4"/>
          <a:stretch>
            <a:fillRect/>
          </a:stretch>
        </p:blipFill>
        <p:spPr>
          <a:xfrm>
            <a:off x="381001" y="1160556"/>
            <a:ext cx="11610974" cy="5306918"/>
          </a:xfrm>
          <a:prstGeom prst="rect">
            <a:avLst/>
          </a:prstGeom>
        </p:spPr>
      </p:pic>
    </p:spTree>
    <p:extLst>
      <p:ext uri="{BB962C8B-B14F-4D97-AF65-F5344CB8AC3E}">
        <p14:creationId xmlns:p14="http://schemas.microsoft.com/office/powerpoint/2010/main" val="35207178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120A79AE-C607-199B-8899-486A2FC9EE4A}"/>
              </a:ext>
            </a:extLst>
          </p:cNvPr>
          <p:cNvPicPr>
            <a:picLocks noChangeAspect="1"/>
          </p:cNvPicPr>
          <p:nvPr/>
        </p:nvPicPr>
        <p:blipFill>
          <a:blip r:embed="rId4"/>
          <a:stretch>
            <a:fillRect/>
          </a:stretch>
        </p:blipFill>
        <p:spPr>
          <a:xfrm>
            <a:off x="1958173" y="1028700"/>
            <a:ext cx="8275654" cy="4994364"/>
          </a:xfrm>
          <a:prstGeom prst="rect">
            <a:avLst/>
          </a:prstGeom>
        </p:spPr>
      </p:pic>
    </p:spTree>
    <p:extLst>
      <p:ext uri="{BB962C8B-B14F-4D97-AF65-F5344CB8AC3E}">
        <p14:creationId xmlns:p14="http://schemas.microsoft.com/office/powerpoint/2010/main" val="213222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5BF3D602-31FB-0878-0E5B-339BEEA96D5C}"/>
              </a:ext>
            </a:extLst>
          </p:cNvPr>
          <p:cNvPicPr>
            <a:picLocks noChangeAspect="1"/>
          </p:cNvPicPr>
          <p:nvPr/>
        </p:nvPicPr>
        <p:blipFill>
          <a:blip r:embed="rId4"/>
          <a:stretch>
            <a:fillRect/>
          </a:stretch>
        </p:blipFill>
        <p:spPr>
          <a:xfrm>
            <a:off x="1691070" y="1794694"/>
            <a:ext cx="8809859" cy="3268612"/>
          </a:xfrm>
          <a:prstGeom prst="rect">
            <a:avLst/>
          </a:prstGeom>
        </p:spPr>
      </p:pic>
    </p:spTree>
    <p:extLst>
      <p:ext uri="{BB962C8B-B14F-4D97-AF65-F5344CB8AC3E}">
        <p14:creationId xmlns:p14="http://schemas.microsoft.com/office/powerpoint/2010/main" val="34175759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89FE86B4-3E25-71E1-4881-E95416EE684D}"/>
              </a:ext>
            </a:extLst>
          </p:cNvPr>
          <p:cNvPicPr>
            <a:picLocks noChangeAspect="1"/>
          </p:cNvPicPr>
          <p:nvPr/>
        </p:nvPicPr>
        <p:blipFill>
          <a:blip r:embed="rId4"/>
          <a:stretch>
            <a:fillRect/>
          </a:stretch>
        </p:blipFill>
        <p:spPr>
          <a:xfrm>
            <a:off x="1786141" y="1351032"/>
            <a:ext cx="8619718" cy="4155936"/>
          </a:xfrm>
          <a:prstGeom prst="rect">
            <a:avLst/>
          </a:prstGeom>
        </p:spPr>
      </p:pic>
    </p:spTree>
    <p:extLst>
      <p:ext uri="{BB962C8B-B14F-4D97-AF65-F5344CB8AC3E}">
        <p14:creationId xmlns:p14="http://schemas.microsoft.com/office/powerpoint/2010/main" val="7603542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A8E9887E-4D47-67C7-AC87-951979690CDC}"/>
              </a:ext>
            </a:extLst>
          </p:cNvPr>
          <p:cNvPicPr>
            <a:picLocks noChangeAspect="1"/>
          </p:cNvPicPr>
          <p:nvPr/>
        </p:nvPicPr>
        <p:blipFill>
          <a:blip r:embed="rId4"/>
          <a:stretch>
            <a:fillRect/>
          </a:stretch>
        </p:blipFill>
        <p:spPr>
          <a:xfrm>
            <a:off x="1989863" y="1423467"/>
            <a:ext cx="8212273" cy="4011066"/>
          </a:xfrm>
          <a:prstGeom prst="rect">
            <a:avLst/>
          </a:prstGeom>
        </p:spPr>
      </p:pic>
    </p:spTree>
    <p:extLst>
      <p:ext uri="{BB962C8B-B14F-4D97-AF65-F5344CB8AC3E}">
        <p14:creationId xmlns:p14="http://schemas.microsoft.com/office/powerpoint/2010/main" val="18615629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4" name="Picture 3">
            <a:extLst>
              <a:ext uri="{FF2B5EF4-FFF2-40B4-BE49-F238E27FC236}">
                <a16:creationId xmlns:a16="http://schemas.microsoft.com/office/drawing/2014/main" id="{EA8B7D33-8F57-0176-9D38-1DAEDE865695}"/>
              </a:ext>
            </a:extLst>
          </p:cNvPr>
          <p:cNvPicPr>
            <a:picLocks noChangeAspect="1"/>
          </p:cNvPicPr>
          <p:nvPr/>
        </p:nvPicPr>
        <p:blipFill>
          <a:blip r:embed="rId4"/>
          <a:stretch>
            <a:fillRect/>
          </a:stretch>
        </p:blipFill>
        <p:spPr>
          <a:xfrm>
            <a:off x="2099705" y="847364"/>
            <a:ext cx="7992590" cy="5163271"/>
          </a:xfrm>
          <a:prstGeom prst="rect">
            <a:avLst/>
          </a:prstGeom>
        </p:spPr>
      </p:pic>
    </p:spTree>
    <p:extLst>
      <p:ext uri="{BB962C8B-B14F-4D97-AF65-F5344CB8AC3E}">
        <p14:creationId xmlns:p14="http://schemas.microsoft.com/office/powerpoint/2010/main" val="7784313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4472D939-8BB7-A3C6-7D0A-46BBF073F5A9}"/>
              </a:ext>
            </a:extLst>
          </p:cNvPr>
          <p:cNvPicPr>
            <a:picLocks noChangeAspect="1"/>
          </p:cNvPicPr>
          <p:nvPr/>
        </p:nvPicPr>
        <p:blipFill>
          <a:blip r:embed="rId4"/>
          <a:stretch>
            <a:fillRect/>
          </a:stretch>
        </p:blipFill>
        <p:spPr>
          <a:xfrm>
            <a:off x="1255544" y="927021"/>
            <a:ext cx="8388823" cy="5401524"/>
          </a:xfrm>
          <a:prstGeom prst="rect">
            <a:avLst/>
          </a:prstGeom>
        </p:spPr>
      </p:pic>
    </p:spTree>
    <p:extLst>
      <p:ext uri="{BB962C8B-B14F-4D97-AF65-F5344CB8AC3E}">
        <p14:creationId xmlns:p14="http://schemas.microsoft.com/office/powerpoint/2010/main" val="17938651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C96E020D-BAB8-D25E-9F76-73E341A1ECD6}"/>
              </a:ext>
            </a:extLst>
          </p:cNvPr>
          <p:cNvPicPr>
            <a:picLocks noChangeAspect="1"/>
          </p:cNvPicPr>
          <p:nvPr/>
        </p:nvPicPr>
        <p:blipFill>
          <a:blip r:embed="rId4"/>
          <a:stretch>
            <a:fillRect/>
          </a:stretch>
        </p:blipFill>
        <p:spPr>
          <a:xfrm>
            <a:off x="2014374" y="2197501"/>
            <a:ext cx="8163252" cy="2462997"/>
          </a:xfrm>
          <a:prstGeom prst="rect">
            <a:avLst/>
          </a:prstGeom>
        </p:spPr>
      </p:pic>
    </p:spTree>
    <p:extLst>
      <p:ext uri="{BB962C8B-B14F-4D97-AF65-F5344CB8AC3E}">
        <p14:creationId xmlns:p14="http://schemas.microsoft.com/office/powerpoint/2010/main" val="8603237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E483AC84-C989-4DC5-C65B-72FF99ABB7F5}"/>
              </a:ext>
            </a:extLst>
          </p:cNvPr>
          <p:cNvPicPr>
            <a:picLocks noChangeAspect="1"/>
          </p:cNvPicPr>
          <p:nvPr/>
        </p:nvPicPr>
        <p:blipFill>
          <a:blip r:embed="rId4"/>
          <a:stretch>
            <a:fillRect/>
          </a:stretch>
        </p:blipFill>
        <p:spPr>
          <a:xfrm>
            <a:off x="1815889" y="1088171"/>
            <a:ext cx="7407282" cy="5297883"/>
          </a:xfrm>
          <a:prstGeom prst="rect">
            <a:avLst/>
          </a:prstGeom>
        </p:spPr>
      </p:pic>
    </p:spTree>
    <p:extLst>
      <p:ext uri="{BB962C8B-B14F-4D97-AF65-F5344CB8AC3E}">
        <p14:creationId xmlns:p14="http://schemas.microsoft.com/office/powerpoint/2010/main" val="15312336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28BA63DD-2036-6FDD-006A-D8C0E9BA5785}"/>
              </a:ext>
            </a:extLst>
          </p:cNvPr>
          <p:cNvPicPr>
            <a:picLocks noChangeAspect="1"/>
          </p:cNvPicPr>
          <p:nvPr/>
        </p:nvPicPr>
        <p:blipFill>
          <a:blip r:embed="rId4"/>
          <a:stretch>
            <a:fillRect/>
          </a:stretch>
        </p:blipFill>
        <p:spPr>
          <a:xfrm>
            <a:off x="1509881" y="761877"/>
            <a:ext cx="7760881" cy="5870957"/>
          </a:xfrm>
          <a:prstGeom prst="rect">
            <a:avLst/>
          </a:prstGeom>
        </p:spPr>
      </p:pic>
    </p:spTree>
    <p:extLst>
      <p:ext uri="{BB962C8B-B14F-4D97-AF65-F5344CB8AC3E}">
        <p14:creationId xmlns:p14="http://schemas.microsoft.com/office/powerpoint/2010/main" val="36800001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2EF0B28E-7D47-7220-F0A7-1630A8E220E0}"/>
              </a:ext>
            </a:extLst>
          </p:cNvPr>
          <p:cNvPicPr>
            <a:picLocks noChangeAspect="1"/>
          </p:cNvPicPr>
          <p:nvPr/>
        </p:nvPicPr>
        <p:blipFill>
          <a:blip r:embed="rId4"/>
          <a:stretch>
            <a:fillRect/>
          </a:stretch>
        </p:blipFill>
        <p:spPr>
          <a:xfrm>
            <a:off x="1926483" y="1181098"/>
            <a:ext cx="8339034" cy="4085930"/>
          </a:xfrm>
          <a:prstGeom prst="rect">
            <a:avLst/>
          </a:prstGeom>
        </p:spPr>
      </p:pic>
    </p:spTree>
    <p:extLst>
      <p:ext uri="{BB962C8B-B14F-4D97-AF65-F5344CB8AC3E}">
        <p14:creationId xmlns:p14="http://schemas.microsoft.com/office/powerpoint/2010/main" val="20668484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4" name="Picture 3">
            <a:extLst>
              <a:ext uri="{FF2B5EF4-FFF2-40B4-BE49-F238E27FC236}">
                <a16:creationId xmlns:a16="http://schemas.microsoft.com/office/drawing/2014/main" id="{19CBBECD-B566-5620-96D2-AF96C19B8E4B}"/>
              </a:ext>
            </a:extLst>
          </p:cNvPr>
          <p:cNvPicPr>
            <a:picLocks noChangeAspect="1"/>
          </p:cNvPicPr>
          <p:nvPr/>
        </p:nvPicPr>
        <p:blipFill>
          <a:blip r:embed="rId4"/>
          <a:stretch>
            <a:fillRect/>
          </a:stretch>
        </p:blipFill>
        <p:spPr>
          <a:xfrm>
            <a:off x="2395021" y="828312"/>
            <a:ext cx="7401958" cy="5201376"/>
          </a:xfrm>
          <a:prstGeom prst="rect">
            <a:avLst/>
          </a:prstGeom>
        </p:spPr>
      </p:pic>
    </p:spTree>
    <p:extLst>
      <p:ext uri="{BB962C8B-B14F-4D97-AF65-F5344CB8AC3E}">
        <p14:creationId xmlns:p14="http://schemas.microsoft.com/office/powerpoint/2010/main" val="37865032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E7068C61-1B87-52BD-C5A8-93D81FDA8DA1}"/>
              </a:ext>
            </a:extLst>
          </p:cNvPr>
          <p:cNvPicPr>
            <a:picLocks noChangeAspect="1"/>
          </p:cNvPicPr>
          <p:nvPr/>
        </p:nvPicPr>
        <p:blipFill>
          <a:blip r:embed="rId4"/>
          <a:stretch>
            <a:fillRect/>
          </a:stretch>
        </p:blipFill>
        <p:spPr>
          <a:xfrm>
            <a:off x="95070" y="203200"/>
            <a:ext cx="7986452" cy="3023878"/>
          </a:xfrm>
          <a:prstGeom prst="rect">
            <a:avLst/>
          </a:prstGeom>
        </p:spPr>
      </p:pic>
      <p:pic>
        <p:nvPicPr>
          <p:cNvPr id="4" name="Picture 3">
            <a:extLst>
              <a:ext uri="{FF2B5EF4-FFF2-40B4-BE49-F238E27FC236}">
                <a16:creationId xmlns:a16="http://schemas.microsoft.com/office/drawing/2014/main" id="{A6FBB6A2-AC36-400F-4B3C-6BBC90C59C03}"/>
              </a:ext>
            </a:extLst>
          </p:cNvPr>
          <p:cNvPicPr>
            <a:picLocks noChangeAspect="1"/>
          </p:cNvPicPr>
          <p:nvPr/>
        </p:nvPicPr>
        <p:blipFill>
          <a:blip r:embed="rId5"/>
          <a:stretch>
            <a:fillRect/>
          </a:stretch>
        </p:blipFill>
        <p:spPr>
          <a:xfrm>
            <a:off x="7508749" y="3198394"/>
            <a:ext cx="4518109" cy="3259557"/>
          </a:xfrm>
          <a:prstGeom prst="rect">
            <a:avLst/>
          </a:prstGeom>
        </p:spPr>
      </p:pic>
    </p:spTree>
    <p:extLst>
      <p:ext uri="{BB962C8B-B14F-4D97-AF65-F5344CB8AC3E}">
        <p14:creationId xmlns:p14="http://schemas.microsoft.com/office/powerpoint/2010/main" val="33237361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DE612778-A013-64FA-9E4F-C9A1A2FA2A63}"/>
              </a:ext>
            </a:extLst>
          </p:cNvPr>
          <p:cNvPicPr>
            <a:picLocks noChangeAspect="1"/>
          </p:cNvPicPr>
          <p:nvPr/>
        </p:nvPicPr>
        <p:blipFill>
          <a:blip r:embed="rId4"/>
          <a:stretch>
            <a:fillRect/>
          </a:stretch>
        </p:blipFill>
        <p:spPr>
          <a:xfrm>
            <a:off x="2166787" y="1017823"/>
            <a:ext cx="7858425" cy="4822354"/>
          </a:xfrm>
          <a:prstGeom prst="rect">
            <a:avLst/>
          </a:prstGeom>
        </p:spPr>
      </p:pic>
    </p:spTree>
    <p:extLst>
      <p:ext uri="{BB962C8B-B14F-4D97-AF65-F5344CB8AC3E}">
        <p14:creationId xmlns:p14="http://schemas.microsoft.com/office/powerpoint/2010/main" val="356824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405C1BE6-8DE5-9561-EEBE-43C1258FCC0A}"/>
              </a:ext>
            </a:extLst>
          </p:cNvPr>
          <p:cNvPicPr>
            <a:picLocks noChangeAspect="1"/>
          </p:cNvPicPr>
          <p:nvPr/>
        </p:nvPicPr>
        <p:blipFill>
          <a:blip r:embed="rId4"/>
          <a:stretch>
            <a:fillRect/>
          </a:stretch>
        </p:blipFill>
        <p:spPr>
          <a:xfrm>
            <a:off x="1986940" y="2054233"/>
            <a:ext cx="8218120" cy="2749534"/>
          </a:xfrm>
          <a:prstGeom prst="rect">
            <a:avLst/>
          </a:prstGeom>
        </p:spPr>
      </p:pic>
    </p:spTree>
    <p:extLst>
      <p:ext uri="{BB962C8B-B14F-4D97-AF65-F5344CB8AC3E}">
        <p14:creationId xmlns:p14="http://schemas.microsoft.com/office/powerpoint/2010/main" val="12047934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4" name="Picture 3">
            <a:extLst>
              <a:ext uri="{FF2B5EF4-FFF2-40B4-BE49-F238E27FC236}">
                <a16:creationId xmlns:a16="http://schemas.microsoft.com/office/drawing/2014/main" id="{AFD0A400-857B-A253-FC5D-1E153E89AEE6}"/>
              </a:ext>
            </a:extLst>
          </p:cNvPr>
          <p:cNvPicPr>
            <a:picLocks noChangeAspect="1"/>
          </p:cNvPicPr>
          <p:nvPr/>
        </p:nvPicPr>
        <p:blipFill>
          <a:blip r:embed="rId4"/>
          <a:stretch>
            <a:fillRect/>
          </a:stretch>
        </p:blipFill>
        <p:spPr>
          <a:xfrm>
            <a:off x="2182029" y="1090981"/>
            <a:ext cx="7827942" cy="4676037"/>
          </a:xfrm>
          <a:prstGeom prst="rect">
            <a:avLst/>
          </a:prstGeom>
        </p:spPr>
      </p:pic>
    </p:spTree>
    <p:extLst>
      <p:ext uri="{BB962C8B-B14F-4D97-AF65-F5344CB8AC3E}">
        <p14:creationId xmlns:p14="http://schemas.microsoft.com/office/powerpoint/2010/main" val="37597649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5D32EF52-186D-821E-A850-7C93A23D3FFF}"/>
              </a:ext>
            </a:extLst>
          </p:cNvPr>
          <p:cNvPicPr>
            <a:picLocks noChangeAspect="1"/>
          </p:cNvPicPr>
          <p:nvPr/>
        </p:nvPicPr>
        <p:blipFill>
          <a:blip r:embed="rId4"/>
          <a:stretch>
            <a:fillRect/>
          </a:stretch>
        </p:blipFill>
        <p:spPr>
          <a:xfrm>
            <a:off x="2127160" y="1785985"/>
            <a:ext cx="7937680" cy="3286029"/>
          </a:xfrm>
          <a:prstGeom prst="rect">
            <a:avLst/>
          </a:prstGeom>
        </p:spPr>
      </p:pic>
    </p:spTree>
    <p:extLst>
      <p:ext uri="{BB962C8B-B14F-4D97-AF65-F5344CB8AC3E}">
        <p14:creationId xmlns:p14="http://schemas.microsoft.com/office/powerpoint/2010/main" val="31185662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7F580D74-01D3-401D-880D-CED334AEFE71}"/>
              </a:ext>
            </a:extLst>
          </p:cNvPr>
          <p:cNvPicPr>
            <a:picLocks noChangeAspect="1"/>
          </p:cNvPicPr>
          <p:nvPr/>
        </p:nvPicPr>
        <p:blipFill>
          <a:blip r:embed="rId4"/>
          <a:stretch>
            <a:fillRect/>
          </a:stretch>
        </p:blipFill>
        <p:spPr>
          <a:xfrm>
            <a:off x="334780" y="874554"/>
            <a:ext cx="11522439" cy="5108891"/>
          </a:xfrm>
          <a:prstGeom prst="rect">
            <a:avLst/>
          </a:prstGeom>
        </p:spPr>
      </p:pic>
    </p:spTree>
    <p:extLst>
      <p:ext uri="{BB962C8B-B14F-4D97-AF65-F5344CB8AC3E}">
        <p14:creationId xmlns:p14="http://schemas.microsoft.com/office/powerpoint/2010/main" val="465528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2C2467BA-8FA3-24B1-8F8E-987199C943BD}"/>
              </a:ext>
            </a:extLst>
          </p:cNvPr>
          <p:cNvSpPr txBox="1"/>
          <p:nvPr/>
        </p:nvSpPr>
        <p:spPr>
          <a:xfrm>
            <a:off x="695739" y="526773"/>
            <a:ext cx="10734261" cy="489364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prstClr val="black"/>
                </a:solidFill>
                <a:effectLst/>
                <a:uLnTx/>
                <a:uFillTx/>
                <a:latin typeface="Calibri" panose="020F0502020204030204"/>
                <a:ea typeface="+mn-ea"/>
                <a:cs typeface="+mn-cs"/>
              </a:rPr>
              <a:t>Summary: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          Six sigma </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is deﬁned as a business process that allows companies to improve their bottom line by designing and monitoring everyday business activities in ways that minimize waste and resources while increasing customer satisfaction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Six sigma could also be described as an improvement program for reducing variation, which focuses on continuous improvements.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Improvement projects are driven in a wide range of areas and at different levels of</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complexity, in order to reduce variation. The main purpose of reducing variation on 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product or a service is to satisfy customers. The goal of six sigma is that only 3.4 of</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a million customers should be unsatisﬁed. The major components for a successful six sigma implementation are management involvement , organization, infrastructure, training and statistical tools. There are improvement methodologies in six sigma for already existing processes and  for new processes. </a:t>
            </a:r>
          </a:p>
        </p:txBody>
      </p:sp>
    </p:spTree>
    <p:extLst>
      <p:ext uri="{BB962C8B-B14F-4D97-AF65-F5344CB8AC3E}">
        <p14:creationId xmlns:p14="http://schemas.microsoft.com/office/powerpoint/2010/main" val="40004550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984FFA5A-B6E0-1BBC-FCA1-051B37E2622B}"/>
              </a:ext>
            </a:extLst>
          </p:cNvPr>
          <p:cNvSpPr txBox="1"/>
          <p:nvPr/>
        </p:nvSpPr>
        <p:spPr>
          <a:xfrm>
            <a:off x="3048828" y="551289"/>
            <a:ext cx="6097656" cy="575542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The methodology used to improve an existing process can be divided into </a:t>
            </a: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ﬁve phases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Tx/>
              <a:buAutoNum type="arabicParenBoth"/>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Deﬁne: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Deﬁne which process or product that needs improvement. Deﬁne the most suitable team members to work with the improvement. Deﬁne the customers of the process, their needs and requirements, and create a map of the process that should be improved.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(2) </a:t>
            </a: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Measure: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Identify the key factors that have the most inﬂuence on the process, and decide upon how to measure them.</a:t>
            </a:r>
          </a:p>
        </p:txBody>
      </p:sp>
    </p:spTree>
    <p:extLst>
      <p:ext uri="{BB962C8B-B14F-4D97-AF65-F5344CB8AC3E}">
        <p14:creationId xmlns:p14="http://schemas.microsoft.com/office/powerpoint/2010/main" val="15441976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4EC464C6-651E-5CE6-EC06-8F441F626FC7}"/>
              </a:ext>
            </a:extLst>
          </p:cNvPr>
          <p:cNvSpPr txBox="1"/>
          <p:nvPr/>
        </p:nvSpPr>
        <p:spPr>
          <a:xfrm>
            <a:off x="3048828" y="797511"/>
            <a:ext cx="6097656" cy="526297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(3) </a:t>
            </a: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Analyze:</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Analyze the factors that need improvements.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(4) </a:t>
            </a: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Improve</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Design and implement the most effective solution. Cost-beneﬁt analyses should be used to identify the best solution.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(5) </a:t>
            </a: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Control</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Verify if the implementation was successful and ensure that the improvement sustains over time.</a:t>
            </a:r>
          </a:p>
        </p:txBody>
      </p:sp>
    </p:spTree>
    <p:extLst>
      <p:ext uri="{BB962C8B-B14F-4D97-AF65-F5344CB8AC3E}">
        <p14:creationId xmlns:p14="http://schemas.microsoft.com/office/powerpoint/2010/main" val="27813141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17EBD538-6398-34F1-4C71-897318291E10}"/>
              </a:ext>
            </a:extLst>
          </p:cNvPr>
          <p:cNvSpPr txBox="1"/>
          <p:nvPr/>
        </p:nvSpPr>
        <p:spPr>
          <a:xfrm>
            <a:off x="3048828" y="2459504"/>
            <a:ext cx="6097656" cy="193899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ED7D31">
                    <a:lumMod val="75000"/>
                  </a:srgbClr>
                </a:solidFill>
                <a:effectLst/>
                <a:uLnTx/>
                <a:uFillTx/>
                <a:latin typeface="Calibri" panose="020F0502020204030204"/>
                <a:ea typeface="+mn-ea"/>
                <a:cs typeface="+mn-cs"/>
              </a:rPr>
              <a:t>Some similarities and differences between TQM, six sigma and lean </a:t>
            </a:r>
            <a:endParaRPr kumimoji="0" lang="en-US" sz="1800" b="1" i="0" u="none" strike="noStrike" kern="1200" cap="none" spc="0" normalizeH="0" baseline="0" noProof="0" dirty="0">
              <a:ln>
                <a:noFill/>
              </a:ln>
              <a:solidFill>
                <a:srgbClr val="ED7D31">
                  <a:lumMod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30202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0635D234-A4AD-FA08-3460-831F3CE970DA}"/>
              </a:ext>
            </a:extLst>
          </p:cNvPr>
          <p:cNvPicPr>
            <a:picLocks noChangeAspect="1"/>
          </p:cNvPicPr>
          <p:nvPr/>
        </p:nvPicPr>
        <p:blipFill>
          <a:blip r:embed="rId4"/>
          <a:stretch>
            <a:fillRect/>
          </a:stretch>
        </p:blipFill>
        <p:spPr>
          <a:xfrm>
            <a:off x="485775" y="1914524"/>
            <a:ext cx="11506200" cy="4257675"/>
          </a:xfrm>
          <a:prstGeom prst="rect">
            <a:avLst/>
          </a:prstGeom>
        </p:spPr>
      </p:pic>
    </p:spTree>
    <p:extLst>
      <p:ext uri="{BB962C8B-B14F-4D97-AF65-F5344CB8AC3E}">
        <p14:creationId xmlns:p14="http://schemas.microsoft.com/office/powerpoint/2010/main" val="26698887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E09F6E9B-E219-2098-3CB1-2A52E3DB5D5B}"/>
              </a:ext>
            </a:extLst>
          </p:cNvPr>
          <p:cNvSpPr txBox="1"/>
          <p:nvPr/>
        </p:nvSpPr>
        <p:spPr>
          <a:xfrm>
            <a:off x="1053547" y="437321"/>
            <a:ext cx="10316817" cy="5508880"/>
          </a:xfrm>
          <a:prstGeom prst="rect">
            <a:avLst/>
          </a:prstGeom>
          <a:noFill/>
        </p:spPr>
        <p:txBody>
          <a:bodyPr wrap="square">
            <a:spAutoFit/>
          </a:bodyPr>
          <a:lstStyle/>
          <a:p>
            <a:pPr marL="0" marR="0" lvl="0" indent="0" algn="ctr" defTabSz="914400" rtl="0" eaLnBrk="1" fontAlgn="auto" latinLnBrk="0" hangingPunct="1">
              <a:lnSpc>
                <a:spcPct val="115000"/>
              </a:lnSpc>
              <a:spcBef>
                <a:spcPts val="0"/>
              </a:spcBef>
              <a:spcAft>
                <a:spcPts val="1000"/>
              </a:spcAft>
              <a:buClrTx/>
              <a:buSzTx/>
              <a:buFontTx/>
              <a:buNone/>
              <a:tabLst/>
              <a:defRPr/>
            </a:pPr>
            <a:r>
              <a:rPr kumimoji="0" lang="en-US" sz="2400" b="1" i="0" u="sng" strike="noStrike" kern="1200" cap="none" spc="0" normalizeH="0" baseline="0" noProof="0" dirty="0">
                <a:ln>
                  <a:noFill/>
                </a:ln>
                <a:solidFill>
                  <a:srgbClr val="ED7D31">
                    <a:lumMod val="75000"/>
                  </a:srgbClr>
                </a:solidFill>
                <a:effectLst/>
                <a:uLnTx/>
                <a:uFillTx/>
                <a:latin typeface="Calibri" panose="020F0502020204030204" pitchFamily="34" charset="0"/>
                <a:ea typeface="Times New Roman" panose="02020603050405020304" pitchFamily="18" charset="0"/>
                <a:cs typeface="Arial" panose="020B0604020202020204" pitchFamily="34" charset="0"/>
              </a:rPr>
              <a:t>Lean Six Sigma Integration</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1" i="0"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Now  we will show each applicable lean tool in six sigma project phase:</a:t>
            </a: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endParaRPr>
          </a:p>
          <a:p>
            <a:pPr marL="342900" marR="0" lvl="0" indent="-342900" algn="l" defTabSz="914400" rtl="0" eaLnBrk="1" fontAlgn="auto" latinLnBrk="0" hangingPunct="1">
              <a:lnSpc>
                <a:spcPct val="115000"/>
              </a:lnSpc>
              <a:spcBef>
                <a:spcPts val="0"/>
              </a:spcBef>
              <a:spcAft>
                <a:spcPts val="1000"/>
              </a:spcAft>
              <a:buClrTx/>
              <a:buSzTx/>
              <a:buFont typeface="+mj-lt"/>
              <a:buAutoNum type="arabicPeriod"/>
              <a:tabLst/>
              <a:defRPr/>
            </a:pPr>
            <a:r>
              <a:rPr kumimoji="0" lang="en-US" sz="2400" b="1" i="1"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Define phase:</a:t>
            </a:r>
            <a:endParaRPr kumimoji="0" lang="en-US" sz="2400" b="0" i="0"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-Introduce lean, Value Stream Map, Financial analysis : identify waste &amp; quantify it financially. Understand the </a:t>
            </a:r>
            <a:r>
              <a:rPr kumimoji="0" lang="en-US" sz="24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Voice Of Customer</a:t>
            </a: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 &amp; prepare for the </a:t>
            </a:r>
            <a:r>
              <a:rPr kumimoji="0" lang="en-US" sz="24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Value Stream Map</a:t>
            </a: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-Introduce process baseline performance including VSM metrics, inventory :lead times, cycle time.</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-Value added &amp; non value added activities &amp; downtime.</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-Identify the LSS suitable tools approach to the selected project; determine if the focus is on the product flow or variability.</a:t>
            </a:r>
          </a:p>
        </p:txBody>
      </p:sp>
    </p:spTree>
    <p:extLst>
      <p:ext uri="{BB962C8B-B14F-4D97-AF65-F5344CB8AC3E}">
        <p14:creationId xmlns:p14="http://schemas.microsoft.com/office/powerpoint/2010/main" val="31407336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F941ABDA-251F-1DAB-F81E-3C4327B12F0F}"/>
              </a:ext>
            </a:extLst>
          </p:cNvPr>
          <p:cNvSpPr txBox="1"/>
          <p:nvPr/>
        </p:nvSpPr>
        <p:spPr>
          <a:xfrm>
            <a:off x="457200" y="327991"/>
            <a:ext cx="10972800" cy="6190092"/>
          </a:xfrm>
          <a:prstGeom prst="rect">
            <a:avLst/>
          </a:prstGeom>
          <a:noFill/>
        </p:spPr>
        <p:txBody>
          <a:bodyPr wrap="square">
            <a:spAutoFit/>
          </a:bodyPr>
          <a:lstStyle/>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1" i="1"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2-Measure</a:t>
            </a: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-Measure the baseline performance of the current process using the lean metrics</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-Present the data graphically.</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-Map the current state value stream,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-Measure process capability (defects per million opportunities -&amp; process sigma level )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-Identify waste &amp; quantify it financially.(identify &amp; quantify cost of variation &amp; defects)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-Use value stream metrics which include inventory , lead times, cycle time value added &amp; non value added activities &amp; downtime.</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-Use a cause &amp; effect diagram to brainstorm potential variables or inputs that affect process output.</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-Use a Kaizen event approach &amp; identify any quick improvement actions that don't need further analysis (just do it items)</a:t>
            </a:r>
          </a:p>
        </p:txBody>
      </p:sp>
    </p:spTree>
    <p:extLst>
      <p:ext uri="{BB962C8B-B14F-4D97-AF65-F5344CB8AC3E}">
        <p14:creationId xmlns:p14="http://schemas.microsoft.com/office/powerpoint/2010/main" val="20230182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68509AD0-C1B2-B11D-8728-0F788486D044}"/>
              </a:ext>
            </a:extLst>
          </p:cNvPr>
          <p:cNvSpPr txBox="1"/>
          <p:nvPr/>
        </p:nvSpPr>
        <p:spPr>
          <a:xfrm>
            <a:off x="1013791" y="715617"/>
            <a:ext cx="10744201" cy="5893601"/>
          </a:xfrm>
          <a:prstGeom prst="rect">
            <a:avLst/>
          </a:prstGeom>
          <a:noFill/>
        </p:spPr>
        <p:txBody>
          <a:bodyPr wrap="square">
            <a:spAutoFit/>
          </a:bodyPr>
          <a:lstStyle/>
          <a:p>
            <a:pPr marL="228600" marR="0" lvl="0" indent="0" algn="l" defTabSz="914400" rtl="0" eaLnBrk="1" fontAlgn="auto" latinLnBrk="0" hangingPunct="1">
              <a:lnSpc>
                <a:spcPct val="115000"/>
              </a:lnSpc>
              <a:spcBef>
                <a:spcPts val="0"/>
              </a:spcBef>
              <a:spcAft>
                <a:spcPts val="1000"/>
              </a:spcAft>
              <a:buClrTx/>
              <a:buSzTx/>
              <a:buFontTx/>
              <a:buNone/>
              <a:tabLst/>
              <a:defRPr/>
            </a:pPr>
            <a:r>
              <a:rPr kumimoji="0" lang="en-US" sz="2400" b="1" i="0"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3-Analyze:</a:t>
            </a:r>
          </a:p>
          <a:p>
            <a:pPr marL="22860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-Implement  the quick hits that don't require further analysis.</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-Use graphical tools to investigate the reasons for variation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-Analyze current state VSM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.Ex: Analyze unnecessary steps &amp; ways to minimize waste within &amp; between steps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 analyze flow of products &amp; information , lead times, cycle time, rework &amp; downtime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 Create a lean future VSM to implement the next phase.</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1" i="0"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4-Improve</a:t>
            </a: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 Optimize &amp; standardize the process , eliminate unnecessary steps or at least minimize waste within it, develop standard operating procedures &amp; best practices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 -Build an improvement implementation action plan</a:t>
            </a:r>
          </a:p>
        </p:txBody>
      </p:sp>
    </p:spTree>
    <p:extLst>
      <p:ext uri="{BB962C8B-B14F-4D97-AF65-F5344CB8AC3E}">
        <p14:creationId xmlns:p14="http://schemas.microsoft.com/office/powerpoint/2010/main" val="6369246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A759B93D-6996-96B6-7D35-FAD428FF6810}"/>
              </a:ext>
            </a:extLst>
          </p:cNvPr>
          <p:cNvSpPr txBox="1"/>
          <p:nvPr/>
        </p:nvSpPr>
        <p:spPr>
          <a:xfrm>
            <a:off x="834886" y="477078"/>
            <a:ext cx="10595113" cy="5084149"/>
          </a:xfrm>
          <a:prstGeom prst="rect">
            <a:avLst/>
          </a:prstGeom>
          <a:noFill/>
        </p:spPr>
        <p:txBody>
          <a:bodyPr wrap="square">
            <a:spAutoFit/>
          </a:bodyPr>
          <a:lstStyle/>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-Use a Kaizen event to implement improvements:</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 Ex: improve time &amp; use 5s approach, use  mistake-proofing techniques and use visual workplace approach.</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1" i="0"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5-Control</a:t>
            </a: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-Update sigma level.</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-Design a control plan using the mistake –proofing approach; design and implement corrective actions , design an audit plan.</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-Reconfirm the financial analysis  by conducting cost benefit analysis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-Hand over responsibilities , train process owner on using the control plan and monitor continuously . </a:t>
            </a:r>
            <a:r>
              <a:rPr kumimoji="0" lang="en-US" sz="2400" b="1" i="0"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 </a:t>
            </a: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2863857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4" name="Picture 3">
            <a:extLst>
              <a:ext uri="{FF2B5EF4-FFF2-40B4-BE49-F238E27FC236}">
                <a16:creationId xmlns:a16="http://schemas.microsoft.com/office/drawing/2014/main" id="{238D704F-5365-B54F-3978-F4EC67F931AD}"/>
              </a:ext>
            </a:extLst>
          </p:cNvPr>
          <p:cNvPicPr>
            <a:picLocks noChangeAspect="1"/>
          </p:cNvPicPr>
          <p:nvPr/>
        </p:nvPicPr>
        <p:blipFill>
          <a:blip r:embed="rId4"/>
          <a:stretch>
            <a:fillRect/>
          </a:stretch>
        </p:blipFill>
        <p:spPr>
          <a:xfrm>
            <a:off x="3119022" y="942628"/>
            <a:ext cx="5953956" cy="4972744"/>
          </a:xfrm>
          <a:prstGeom prst="rect">
            <a:avLst/>
          </a:prstGeom>
        </p:spPr>
      </p:pic>
    </p:spTree>
    <p:extLst>
      <p:ext uri="{BB962C8B-B14F-4D97-AF65-F5344CB8AC3E}">
        <p14:creationId xmlns:p14="http://schemas.microsoft.com/office/powerpoint/2010/main" val="21281614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0E3FF362-E34C-F7F6-A7C0-FEC0542A37F2}"/>
              </a:ext>
            </a:extLst>
          </p:cNvPr>
          <p:cNvSpPr txBox="1"/>
          <p:nvPr/>
        </p:nvSpPr>
        <p:spPr>
          <a:xfrm>
            <a:off x="1252330" y="243513"/>
            <a:ext cx="7894154" cy="600164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1"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1">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rPr>
              <a:t>Critical </a:t>
            </a: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Success factors of LSS: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1-Management support &amp; commitment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2- Company Financial Capability.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3- Culture change by using facts to show need for using LSS.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4-Clear definition of strategy &amp; goal of the project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5- Frequent information sharing, communication &amp; assessment on Lean &amp; Six Sigma results.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6-Using six sigma as the infrastructure for applying lean tools.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7- Staff involvement , rewards &amp; recognition.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8- Effective training &amp; program improvement efforts.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4885064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44AF61BF-60DF-47DE-949D-D2F3856F6347}"/>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ACC9A911-23AF-4D6B-960B-1A780C58D828}">
  <ds:schemaRefs>
    <ds:schemaRef ds:uri="http://schemas.microsoft.com/office/2006/metadata/properties"/>
    <ds:schemaRef ds:uri="http://www.w3.org/2000/xmlns/"/>
    <ds:schemaRef ds:uri="aca13214-df29-4e3c-a050-857c0bf7bd8e"/>
    <ds:schemaRef ds:uri="http://schemas.microsoft.com/office/infopath/2007/PartnerControls"/>
    <ds:schemaRef ds:uri="688354b5-287c-4cda-825e-1d7935aea40e"/>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otalTime>83</TotalTime>
  <Words>841</Words>
  <Application>Microsoft Office PowerPoint</Application>
  <PresentationFormat>Widescreen</PresentationFormat>
  <Paragraphs>86</Paragraphs>
  <Slides>43</Slides>
  <Notes>41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43</vt:i4>
      </vt:variant>
    </vt:vector>
  </HeadingPairs>
  <TitlesOfParts>
    <vt:vector size="50" baseType="lpstr">
      <vt:lpstr>Alexandria</vt:lpstr>
      <vt:lpstr>Arial</vt:lpstr>
      <vt:lpstr>Calibri</vt:lpstr>
      <vt:lpstr>Calibri Light</vt:lpstr>
      <vt:lpstr>Times New Roman</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hodametwally</cp:lastModifiedBy>
  <cp:revision>34</cp:revision>
  <dcterms:created xsi:type="dcterms:W3CDTF">2023-04-29T09:08:00Z</dcterms:created>
  <dcterms:modified xsi:type="dcterms:W3CDTF">2024-08-10T21:43:45Z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