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482" r:id="rId3"/>
    <p:sldId id="483" r:id="rId4"/>
    <p:sldId id="506" r:id="rId5"/>
    <p:sldId id="519" r:id="rId6"/>
    <p:sldId id="313" r:id="rId7"/>
    <p:sldId id="512" r:id="rId8"/>
    <p:sldId id="507" r:id="rId9"/>
    <p:sldId id="508" r:id="rId10"/>
    <p:sldId id="487" r:id="rId11"/>
    <p:sldId id="488" r:id="rId12"/>
    <p:sldId id="513" r:id="rId13"/>
    <p:sldId id="276" r:id="rId14"/>
    <p:sldId id="491" r:id="rId15"/>
    <p:sldId id="489" r:id="rId16"/>
    <p:sldId id="490" r:id="rId17"/>
    <p:sldId id="481" r:id="rId18"/>
    <p:sldId id="509" r:id="rId19"/>
    <p:sldId id="510" r:id="rId20"/>
    <p:sldId id="492" r:id="rId21"/>
    <p:sldId id="256" r:id="rId22"/>
    <p:sldId id="511" r:id="rId23"/>
    <p:sldId id="502" r:id="rId24"/>
    <p:sldId id="503" r:id="rId25"/>
    <p:sldId id="504" r:id="rId26"/>
    <p:sldId id="493" r:id="rId27"/>
    <p:sldId id="494" r:id="rId28"/>
    <p:sldId id="495" r:id="rId29"/>
    <p:sldId id="306" r:id="rId30"/>
    <p:sldId id="496" r:id="rId31"/>
    <p:sldId id="497" r:id="rId32"/>
    <p:sldId id="498" r:id="rId33"/>
    <p:sldId id="499" r:id="rId34"/>
    <p:sldId id="500" r:id="rId35"/>
    <p:sldId id="514" r:id="rId36"/>
    <p:sldId id="515" r:id="rId37"/>
    <p:sldId id="516" r:id="rId38"/>
    <p:sldId id="517" r:id="rId39"/>
    <p:sldId id="518" r:id="rId40"/>
    <p:sldId id="52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483"/>
            <p14:sldId id="506"/>
            <p14:sldId id="519"/>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517107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4716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3059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81944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5976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jpe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0.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image" Target="../media/image18.jpg"/><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29269" y="1952394"/>
            <a:ext cx="3666388"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E-Commerce</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6339" y="5843657"/>
            <a:ext cx="282000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D25821D-32E3-1744-D45D-EFF56DBB9607}"/>
              </a:ext>
            </a:extLst>
          </p:cNvPr>
          <p:cNvSpPr txBox="1"/>
          <p:nvPr/>
        </p:nvSpPr>
        <p:spPr>
          <a:xfrm>
            <a:off x="329269" y="3590249"/>
            <a:ext cx="4886463"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Prepared by </a:t>
            </a:r>
            <a:r>
              <a:rPr lang="en-US" sz="2800" b="1" dirty="0">
                <a:latin typeface="Times New Roman" panose="02020603050405020304" pitchFamily="18" charset="0"/>
                <a:cs typeface="Times New Roman" panose="02020603050405020304" pitchFamily="18" charset="0"/>
              </a:rPr>
              <a:t>Dr. Magdy Alhaj</a:t>
            </a:r>
          </a:p>
          <a:p>
            <a:endParaRPr lang="en-US" sz="2800" b="1" dirty="0">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4A4085FE-0CB5-6D60-CFED-B3C6D31BF4E2}"/>
              </a:ext>
            </a:extLst>
          </p:cNvPr>
          <p:cNvSpPr txBox="1"/>
          <p:nvPr/>
        </p:nvSpPr>
        <p:spPr>
          <a:xfrm>
            <a:off x="932438" y="4593841"/>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212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636941" y="2864682"/>
            <a:ext cx="6831305" cy="1311128"/>
          </a:xfrm>
          <a:prstGeom prst="rect">
            <a:avLst/>
          </a:prstGeom>
          <a:noFill/>
        </p:spPr>
        <p:txBody>
          <a:bodyPr wrap="square" rtlCol="0">
            <a:spAutoFit/>
          </a:bodyPr>
          <a:lstStyle/>
          <a:p>
            <a:pPr lvl="0" algn="ctr">
              <a:lnSpc>
                <a:spcPct val="90000"/>
              </a:lnSpc>
              <a:spcBef>
                <a:spcPts val="1000"/>
              </a:spcBef>
              <a:defRPr/>
            </a:pPr>
            <a:r>
              <a:rPr lang="en-US" sz="4400" b="1" dirty="0">
                <a:solidFill>
                  <a:srgbClr val="00B0F0"/>
                </a:solidFill>
              </a:rPr>
              <a:t>Introduction to e-business and e-commerce.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605394" y="4995645"/>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212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Picture 5">
            <a:extLst>
              <a:ext uri="{FF2B5EF4-FFF2-40B4-BE49-F238E27FC236}">
                <a16:creationId xmlns:a16="http://schemas.microsoft.com/office/drawing/2014/main" id="{679E5A06-926E-4344-AEE0-B538628DDE6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60560" y="81121"/>
            <a:ext cx="2493302" cy="1162472"/>
          </a:xfrm>
          <a:prstGeom prst="rect">
            <a:avLst/>
          </a:prstGeom>
        </p:spPr>
      </p:pic>
    </p:spTree>
    <p:extLst>
      <p:ext uri="{BB962C8B-B14F-4D97-AF65-F5344CB8AC3E}">
        <p14:creationId xmlns:p14="http://schemas.microsoft.com/office/powerpoint/2010/main" val="2242568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912163" y="18668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3929133" y="244393"/>
            <a:ext cx="6151080"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COURSE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2962074" y="16955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1560" y="41318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Rounded Corners 1">
            <a:extLst>
              <a:ext uri="{FF2B5EF4-FFF2-40B4-BE49-F238E27FC236}">
                <a16:creationId xmlns:a16="http://schemas.microsoft.com/office/drawing/2014/main" id="{EED97A62-5FEF-3842-29AE-C1FEF8B23550}"/>
              </a:ext>
            </a:extLst>
          </p:cNvPr>
          <p:cNvSpPr/>
          <p:nvPr/>
        </p:nvSpPr>
        <p:spPr>
          <a:xfrm>
            <a:off x="1376736" y="1299789"/>
            <a:ext cx="9918461" cy="50375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accent6">
                    <a:lumMod val="75000"/>
                  </a:schemeClr>
                </a:solidFill>
                <a:effectLst/>
                <a:uLnTx/>
                <a:uFillTx/>
                <a:latin typeface="Calibri" panose="020F0502020204030204"/>
                <a:ea typeface="+mn-ea"/>
                <a:cs typeface="+mn-cs"/>
              </a:rPr>
              <a:t>Lecture 1: Introduction to e-business and e-commerce</a:t>
            </a: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2: E-commerce fundamentals.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3: E-business infrastructure.</a:t>
            </a:r>
            <a:endParaRPr kumimoji="0" lang="ar-SA" sz="2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a:t>
            </a: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4: - E-environment.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5: E-business strategy</a:t>
            </a:r>
            <a:r>
              <a:rPr kumimoji="0" lang="ar-SA" sz="2600" b="1" i="0" u="none" strike="noStrike" kern="1200" cap="none" spc="0" normalizeH="0" baseline="0" noProof="0" dirty="0">
                <a:ln>
                  <a:noFill/>
                </a:ln>
                <a:solidFill>
                  <a:schemeClr val="tx1"/>
                </a:solidFill>
                <a:effectLst/>
                <a:uLnTx/>
                <a:uFillTx/>
                <a:latin typeface="Calibri" panose="020F0502020204030204"/>
                <a:ea typeface="+mn-ea"/>
                <a:cs typeface="Arial" panose="020B0604020202020204" pitchFamily="34" charset="0"/>
              </a:rPr>
              <a:t>.</a:t>
            </a:r>
            <a:endPar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chemeClr val="tx1"/>
                </a:solidFill>
                <a:effectLst/>
                <a:uLnTx/>
                <a:uFillTx/>
                <a:latin typeface="Calibri" panose="020F0502020204030204"/>
                <a:ea typeface="+mn-ea"/>
                <a:cs typeface="+mn-cs"/>
              </a:rPr>
              <a:t>Lecture 6: E-procurement.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7: E-marketing.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8: Customer relationship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9: Analysis and design.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Lecture 10: Implementation and maintenance.</a:t>
            </a:r>
          </a:p>
        </p:txBody>
      </p:sp>
      <p:pic>
        <p:nvPicPr>
          <p:cNvPr id="4" name="Picture 3">
            <a:extLst>
              <a:ext uri="{FF2B5EF4-FFF2-40B4-BE49-F238E27FC236}">
                <a16:creationId xmlns:a16="http://schemas.microsoft.com/office/drawing/2014/main" id="{B06E4976-6E32-4BE1-BB95-A5081264D0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142292"/>
            <a:ext cx="1791397" cy="835217"/>
          </a:xfrm>
          <a:prstGeom prst="rect">
            <a:avLst/>
          </a:prstGeom>
        </p:spPr>
      </p:pic>
    </p:spTree>
    <p:extLst>
      <p:ext uri="{BB962C8B-B14F-4D97-AF65-F5344CB8AC3E}">
        <p14:creationId xmlns:p14="http://schemas.microsoft.com/office/powerpoint/2010/main" val="305651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3084646" y="459602"/>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6" name="Rectangle 5">
            <a:extLst>
              <a:ext uri="{FF2B5EF4-FFF2-40B4-BE49-F238E27FC236}">
                <a16:creationId xmlns:a16="http://schemas.microsoft.com/office/drawing/2014/main" id="{336FC386-E519-2FE1-2AAF-D94BF66B7A0F}"/>
              </a:ext>
            </a:extLst>
          </p:cNvPr>
          <p:cNvSpPr/>
          <p:nvPr/>
        </p:nvSpPr>
        <p:spPr>
          <a:xfrm>
            <a:off x="2912162" y="31543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49474" y="570486"/>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2974944" y="35541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Rounded Corners 6">
            <a:extLst>
              <a:ext uri="{FF2B5EF4-FFF2-40B4-BE49-F238E27FC236}">
                <a16:creationId xmlns:a16="http://schemas.microsoft.com/office/drawing/2014/main" id="{536AFAE2-DB63-B774-D7AC-CEA629953A9A}"/>
              </a:ext>
            </a:extLst>
          </p:cNvPr>
          <p:cNvSpPr/>
          <p:nvPr/>
        </p:nvSpPr>
        <p:spPr>
          <a:xfrm>
            <a:off x="1962364" y="1378723"/>
            <a:ext cx="9918461" cy="49961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Introduction.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The impact of the electronic communications on traditional businesses.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What is the difference between e-commerce and e-business?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E-commerce defined. </a:t>
            </a:r>
          </a:p>
          <a:p>
            <a:pPr marL="228600" marR="0" lvl="0" indent="-228600" algn="l" defTabSz="914400" rtl="0" eaLnBrk="1" fontAlgn="auto" latinLnBrk="0" hangingPunct="1">
              <a:lnSpc>
                <a:spcPct val="90000"/>
              </a:lnSpc>
              <a:spcBef>
                <a:spcPts val="1000"/>
              </a:spcBef>
              <a:spcAft>
                <a:spcPts val="0"/>
              </a:spcAft>
              <a:buClrTx/>
              <a:buSzTx/>
              <a:buFontTx/>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E-business defined.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Traditional Commerce v/s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5. Benefits of Doing Business Electronically.</a:t>
            </a:r>
          </a:p>
          <a:p>
            <a:pPr>
              <a:lnSpc>
                <a:spcPct val="90000"/>
              </a:lnSpc>
              <a:spcBef>
                <a:spcPts val="1000"/>
              </a:spcBef>
              <a:defRPr/>
            </a:pPr>
            <a:r>
              <a:rPr lang="en-US" sz="2800" dirty="0">
                <a:solidFill>
                  <a:prstClr val="black"/>
                </a:solidFill>
                <a:latin typeface="Calibri" panose="020F0502020204030204"/>
                <a:cs typeface="Arial" panose="020B0604020202020204" pitchFamily="34" charset="0"/>
              </a:rPr>
              <a:t>6- factors in E -Commerce success.</a:t>
            </a:r>
          </a:p>
        </p:txBody>
      </p:sp>
      <p:pic>
        <p:nvPicPr>
          <p:cNvPr id="11" name="Picture 10">
            <a:extLst>
              <a:ext uri="{FF2B5EF4-FFF2-40B4-BE49-F238E27FC236}">
                <a16:creationId xmlns:a16="http://schemas.microsoft.com/office/drawing/2014/main" id="{E46954F5-F582-4D1A-8DF5-4A9847595C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0560" y="81121"/>
            <a:ext cx="2493302" cy="1162472"/>
          </a:xfrm>
          <a:prstGeom prst="rect">
            <a:avLst/>
          </a:prstGeom>
        </p:spPr>
      </p:pic>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5D09794-69EE-7E82-2371-5E30D2E52882}"/>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After completing this chapter the student should be able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Define the meaning and scope of e-business and e-commerce and their different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Summarize the main reasons for adoption of e-commerce and e-business and barriers that may restrict adoption.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Outline the ongoing business challenges of managing e-business and e-commerce in an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4E7FBECC-DB90-EEA0-9391-586BFE65566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7D5A5A31-4B7E-2B13-CA60-821C3FBAFB30}"/>
              </a:ext>
            </a:extLst>
          </p:cNvPr>
          <p:cNvSpPr txBox="1"/>
          <p:nvPr/>
        </p:nvSpPr>
        <p:spPr>
          <a:xfrm>
            <a:off x="3890001" y="929729"/>
            <a:ext cx="6063186" cy="707886"/>
          </a:xfrm>
          <a:prstGeom prst="rect">
            <a:avLst/>
          </a:prstGeom>
          <a:noFill/>
        </p:spPr>
        <p:txBody>
          <a:bodyPr wrap="square" rtlCol="0">
            <a:spAutoFit/>
          </a:bodyPr>
          <a:lstStyle/>
          <a:p>
            <a:pPr algn="ctr"/>
            <a:r>
              <a:rPr lang="en-US" sz="4000" b="1" dirty="0">
                <a:solidFill>
                  <a:srgbClr val="00B0F0"/>
                </a:solidFill>
                <a:cs typeface="Tajawal Medium" panose="00000600000000000000" pitchFamily="2" charset="-78"/>
              </a:rPr>
              <a:t>LEARNING OBJECTIVES</a:t>
            </a:r>
          </a:p>
        </p:txBody>
      </p:sp>
      <p:sp>
        <p:nvSpPr>
          <p:cNvPr id="8" name="Rectangle 7">
            <a:extLst>
              <a:ext uri="{FF2B5EF4-FFF2-40B4-BE49-F238E27FC236}">
                <a16:creationId xmlns:a16="http://schemas.microsoft.com/office/drawing/2014/main" id="{EE76AC3E-0E12-617A-B4AA-6FD3AF8D440C}"/>
              </a:ext>
            </a:extLst>
          </p:cNvPr>
          <p:cNvSpPr/>
          <p:nvPr/>
        </p:nvSpPr>
        <p:spPr>
          <a:xfrm>
            <a:off x="2316262" y="7315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6D1B9893-4451-5844-BCA2-7E2FA4669EFE}"/>
              </a:ext>
            </a:extLst>
          </p:cNvPr>
          <p:cNvSpPr txBox="1"/>
          <p:nvPr/>
        </p:nvSpPr>
        <p:spPr>
          <a:xfrm>
            <a:off x="2403349" y="92972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A55800C-66E3-E059-39EA-3A908585A158}"/>
              </a:ext>
            </a:extLst>
          </p:cNvPr>
          <p:cNvSpPr txBox="1"/>
          <p:nvPr/>
        </p:nvSpPr>
        <p:spPr>
          <a:xfrm>
            <a:off x="2472363" y="69499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11" name="Picture 10">
            <a:extLst>
              <a:ext uri="{FF2B5EF4-FFF2-40B4-BE49-F238E27FC236}">
                <a16:creationId xmlns:a16="http://schemas.microsoft.com/office/drawing/2014/main" id="{DFBA49FA-BC0E-42B5-85A0-B1FCE3246D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0560" y="81121"/>
            <a:ext cx="2493302" cy="1162472"/>
          </a:xfrm>
          <a:prstGeom prst="rect">
            <a:avLst/>
          </a:prstGeom>
        </p:spPr>
      </p:pic>
    </p:spTree>
    <p:extLst>
      <p:ext uri="{BB962C8B-B14F-4D97-AF65-F5344CB8AC3E}">
        <p14:creationId xmlns:p14="http://schemas.microsoft.com/office/powerpoint/2010/main" val="1537706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8327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1962364" y="2004490"/>
            <a:ext cx="991846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Introduction: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Organizations have now been applying technologies based on the Internet, World Wide Web and wireless communications to transform their businesses for over 15 years since the creation of the first web site (http://info.cern.ch)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by Sir Tim Berners-Lee in 1991.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Deploying these technologies has offered many opportunities for innovative e-businesses to be created based on new approaches to business. Table 1.1 highlights some of the best-known examples.</a:t>
            </a:r>
          </a:p>
        </p:txBody>
      </p:sp>
      <p:sp>
        <p:nvSpPr>
          <p:cNvPr id="10" name="TextBox 9">
            <a:extLst>
              <a:ext uri="{FF2B5EF4-FFF2-40B4-BE49-F238E27FC236}">
                <a16:creationId xmlns:a16="http://schemas.microsoft.com/office/drawing/2014/main" id="{DC8941DE-0A6F-830A-5DA9-65DA7DD9D4F0}"/>
              </a:ext>
            </a:extLst>
          </p:cNvPr>
          <p:cNvSpPr txBox="1"/>
          <p:nvPr/>
        </p:nvSpPr>
        <p:spPr>
          <a:xfrm>
            <a:off x="4558828" y="198498"/>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DC8C7F4C-4ACE-40EE-B502-67B8FFF998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05440" y="81121"/>
            <a:ext cx="1548422" cy="7219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3E83CC9-6514-04EC-6268-7487FCC33E24}"/>
              </a:ext>
            </a:extLst>
          </p:cNvPr>
          <p:cNvSpPr txBox="1"/>
          <p:nvPr/>
        </p:nvSpPr>
        <p:spPr>
          <a:xfrm>
            <a:off x="4200641" y="500481"/>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4" name="Content Placeholder 2">
            <a:extLst>
              <a:ext uri="{FF2B5EF4-FFF2-40B4-BE49-F238E27FC236}">
                <a16:creationId xmlns:a16="http://schemas.microsoft.com/office/drawing/2014/main" id="{009E1AF6-AA2F-B983-C23D-233FDBD507CF}"/>
              </a:ext>
            </a:extLst>
          </p:cNvPr>
          <p:cNvPicPr>
            <a:picLocks noChangeAspect="1"/>
          </p:cNvPicPr>
          <p:nvPr/>
        </p:nvPicPr>
        <p:blipFill>
          <a:blip r:embed="rId3"/>
          <a:stretch>
            <a:fillRect/>
          </a:stretch>
        </p:blipFill>
        <p:spPr>
          <a:xfrm>
            <a:off x="3173684" y="1938308"/>
            <a:ext cx="8134053" cy="4594291"/>
          </a:xfrm>
          <a:prstGeom prst="rect">
            <a:avLst/>
          </a:prstGeom>
        </p:spPr>
      </p:pic>
      <p:pic>
        <p:nvPicPr>
          <p:cNvPr id="12" name="Picture 11">
            <a:extLst>
              <a:ext uri="{FF2B5EF4-FFF2-40B4-BE49-F238E27FC236}">
                <a16:creationId xmlns:a16="http://schemas.microsoft.com/office/drawing/2014/main" id="{69294DF6-BB99-47A8-8E2C-70859136ED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21514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1778000" y="2287935"/>
            <a:ext cx="10053399" cy="4182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E-business and e-commerce is an exciting area to be involved with, since many new opportunities and challenges arise yearly, monthly and even daily.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Innovation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a given, with the continuous introduction of new technologies, new business models and new communications approaches.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For example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Google innovates relentlessly. Its service has developed a long way since 1998 (Figure 1.1) with billions of pages now indexed and other services such as web mail, pay per click adverts, analytics and social networks all part of its offering.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1330CBA0-E2E8-C344-51A8-38A9C09254E6}"/>
              </a:ext>
            </a:extLst>
          </p:cNvPr>
          <p:cNvSpPr txBox="1"/>
          <p:nvPr/>
        </p:nvSpPr>
        <p:spPr>
          <a:xfrm>
            <a:off x="4338604" y="613364"/>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3" name="Picture 12">
            <a:extLst>
              <a:ext uri="{FF2B5EF4-FFF2-40B4-BE49-F238E27FC236}">
                <a16:creationId xmlns:a16="http://schemas.microsoft.com/office/drawing/2014/main" id="{50E02558-34CB-4D42-8B5B-6961ED7817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529190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6A6B378D-212B-A689-7C0F-55FEC75A5B26}"/>
              </a:ext>
            </a:extLst>
          </p:cNvPr>
          <p:cNvSpPr txBox="1"/>
          <p:nvPr/>
        </p:nvSpPr>
        <p:spPr>
          <a:xfrm>
            <a:off x="4269626" y="352773"/>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4" name="Content Placeholder 2">
            <a:extLst>
              <a:ext uri="{FF2B5EF4-FFF2-40B4-BE49-F238E27FC236}">
                <a16:creationId xmlns:a16="http://schemas.microsoft.com/office/drawing/2014/main" id="{237EC196-0EE1-E2EE-1280-494AF58AE0F0}"/>
              </a:ext>
            </a:extLst>
          </p:cNvPr>
          <p:cNvPicPr>
            <a:picLocks noChangeAspect="1"/>
          </p:cNvPicPr>
          <p:nvPr/>
        </p:nvPicPr>
        <p:blipFill>
          <a:blip r:embed="rId3"/>
          <a:stretch>
            <a:fillRect/>
          </a:stretch>
        </p:blipFill>
        <p:spPr>
          <a:xfrm>
            <a:off x="2148841" y="1856978"/>
            <a:ext cx="9525048" cy="4553948"/>
          </a:xfrm>
          <a:prstGeom prst="rect">
            <a:avLst/>
          </a:prstGeom>
        </p:spPr>
      </p:pic>
      <p:pic>
        <p:nvPicPr>
          <p:cNvPr id="12" name="Picture 11">
            <a:extLst>
              <a:ext uri="{FF2B5EF4-FFF2-40B4-BE49-F238E27FC236}">
                <a16:creationId xmlns:a16="http://schemas.microsoft.com/office/drawing/2014/main" id="{51F4AA33-9B4A-4734-99CB-DCD334B559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118595"/>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The impact of the electronic communications on traditional businesses: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During the same period managers at established businesses have had to determine how to apply new electronic communications technologies to transform their organizations. existing businesses have evolved their approaches to e-business through a series of stages. Innovation in e-business is relentless, with the continuous introduction of new technologies, new business models and new communications approaches. </a:t>
            </a:r>
          </a:p>
        </p:txBody>
      </p:sp>
      <p:sp>
        <p:nvSpPr>
          <p:cNvPr id="9" name="TextBox 8">
            <a:extLst>
              <a:ext uri="{FF2B5EF4-FFF2-40B4-BE49-F238E27FC236}">
                <a16:creationId xmlns:a16="http://schemas.microsoft.com/office/drawing/2014/main" id="{0A5E094D-827B-94C6-DBB7-08D04FCB8F37}"/>
              </a:ext>
            </a:extLst>
          </p:cNvPr>
          <p:cNvSpPr txBox="1"/>
          <p:nvPr/>
        </p:nvSpPr>
        <p:spPr>
          <a:xfrm>
            <a:off x="4248820" y="424987"/>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762394D0-4755-476D-BF26-BF1B604455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148840" y="2097720"/>
            <a:ext cx="9731986" cy="3987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So all organizations have to review new electronic and Internet-based communications approaches for their potential to make their business more competitive and also manage ongoing risks such as security and performance . For example, </a:t>
            </a: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current opportunities </a:t>
            </a: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which many businesses are reviewing the benefits, costs and risks of implementing include: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055B2AB-6FA0-A924-D9AA-69BA7D98F6D3}"/>
              </a:ext>
            </a:extLst>
          </p:cNvPr>
          <p:cNvSpPr txBox="1"/>
          <p:nvPr/>
        </p:nvSpPr>
        <p:spPr>
          <a:xfrm>
            <a:off x="4258765" y="401938"/>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3" name="Picture 12">
            <a:extLst>
              <a:ext uri="{FF2B5EF4-FFF2-40B4-BE49-F238E27FC236}">
                <a16:creationId xmlns:a16="http://schemas.microsoft.com/office/drawing/2014/main" id="{5D91AB79-7861-4433-B218-0BB18AAB4D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2716099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2237307"/>
            <a:ext cx="9379583" cy="4042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the growth in popularity of social networks: such as Bebo, Facebook  and MySpace, virtual worlds such as Habbo Hotel and Second Life, and blogs created by many individuals and businesses;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 rich media: such as online video and interactive applications into their web sites;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B180C773-683E-EA40-6325-7A1CD143B912}"/>
              </a:ext>
            </a:extLst>
          </p:cNvPr>
          <p:cNvSpPr txBox="1"/>
          <p:nvPr/>
        </p:nvSpPr>
        <p:spPr>
          <a:xfrm>
            <a:off x="4258765" y="413313"/>
            <a:ext cx="651928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3" name="Picture 12">
            <a:extLst>
              <a:ext uri="{FF2B5EF4-FFF2-40B4-BE49-F238E27FC236}">
                <a16:creationId xmlns:a16="http://schemas.microsoft.com/office/drawing/2014/main" id="{F50E3800-BA06-4CBD-A291-A8358F9DD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07559" y="1929084"/>
            <a:ext cx="10473265" cy="4145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selection of mobile commerce services: which exploit the usage of mobile phones and other portable wireless devices such as laptops around the world.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using location-based tracking of goods and inventory as they are manufactured and transported.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7" name="TextBox 6">
            <a:extLst>
              <a:ext uri="{FF2B5EF4-FFF2-40B4-BE49-F238E27FC236}">
                <a16:creationId xmlns:a16="http://schemas.microsoft.com/office/drawing/2014/main" id="{107CF61A-42FB-C45D-B445-698CAE477A1D}"/>
              </a:ext>
            </a:extLst>
          </p:cNvPr>
          <p:cNvSpPr txBox="1"/>
          <p:nvPr/>
        </p:nvSpPr>
        <p:spPr>
          <a:xfrm>
            <a:off x="2465748" y="505045"/>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9" name="Picture 8">
            <a:extLst>
              <a:ext uri="{FF2B5EF4-FFF2-40B4-BE49-F238E27FC236}">
                <a16:creationId xmlns:a16="http://schemas.microsoft.com/office/drawing/2014/main" id="{FE6CB63A-604C-4D9C-A063-1682940ACA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1199628" y="1832061"/>
            <a:ext cx="103027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3. What is the difference between e-commerce and e-business?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rapid advancement of technology and its application to business has been accompanied by a range of new terminology and jargon. The use of the term 'electronic commerce’ has been supplemented by additional terms such as e-business and e-marketing, and more specialist terms such as e-CRM, e-tail and e-procurement. </a:t>
            </a: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A42898B1-F5C7-A5A6-30CE-1D0648704D75}"/>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0" name="Picture 9">
            <a:extLst>
              <a:ext uri="{FF2B5EF4-FFF2-40B4-BE49-F238E27FC236}">
                <a16:creationId xmlns:a16="http://schemas.microsoft.com/office/drawing/2014/main" id="{46C259F3-7979-466D-B3E8-460220A7FB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40567945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1199628" y="1832061"/>
            <a:ext cx="1058142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E-commerce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Electronic commerce (e-commerce) is often thought simply to refer to buying and selling using the Internet; people immediately think of consumer retail purchases from companies such as Amazon. But e-commerce involves much more than electronically mediated financial transactions between organizations and customers. E-commerce should be considered as all electronically mediated transactions between an organization and any third party it deals with. </a:t>
            </a:r>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6" name="TextBox 5">
            <a:extLst>
              <a:ext uri="{FF2B5EF4-FFF2-40B4-BE49-F238E27FC236}">
                <a16:creationId xmlns:a16="http://schemas.microsoft.com/office/drawing/2014/main" id="{5CD00A12-BC75-79CE-0463-E4A14C1C96D7}"/>
              </a:ext>
            </a:extLst>
          </p:cNvPr>
          <p:cNvSpPr txBox="1"/>
          <p:nvPr/>
        </p:nvSpPr>
        <p:spPr>
          <a:xfrm>
            <a:off x="2372787" y="48722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0" name="Picture 9">
            <a:extLst>
              <a:ext uri="{FF2B5EF4-FFF2-40B4-BE49-F238E27FC236}">
                <a16:creationId xmlns:a16="http://schemas.microsoft.com/office/drawing/2014/main" id="{5FE7735B-5183-402D-B034-A98CF51E7C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1387010" y="2038319"/>
            <a:ext cx="10115349" cy="40006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By this definition, non-financial transactions such as customer requests for further information would also be considered to be part of e-commerce.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Kalakota and Whinston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refer to a range of different perspectives for e-commerce: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TextBox 5">
            <a:extLst>
              <a:ext uri="{FF2B5EF4-FFF2-40B4-BE49-F238E27FC236}">
                <a16:creationId xmlns:a16="http://schemas.microsoft.com/office/drawing/2014/main" id="{A4ED1D2F-1738-306B-8492-5E34B53EDF58}"/>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0" name="Picture 9">
            <a:extLst>
              <a:ext uri="{FF2B5EF4-FFF2-40B4-BE49-F238E27FC236}">
                <a16:creationId xmlns:a16="http://schemas.microsoft.com/office/drawing/2014/main" id="{6DBB30F4-DF76-4444-928E-531A50D80A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22550161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541123" y="1994417"/>
            <a:ext cx="9955551" cy="411869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1. A communications perspective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delivery of information, products or services or payment by electronic means.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2. A business process perspective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application of technology towards the automation of business transactions and workflows.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42D5331-A824-28B1-B4DC-3620693F7F2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C2FDF187-250C-48D7-A984-A3CEA954BD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1067709" y="1902847"/>
            <a:ext cx="10734675" cy="445290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3.  A service perspective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enabling cost cutting at the same time as increasing the speed and quality of service delivery.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4.  An online perspective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buying and selling of products and information online.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FEFED8A8-A028-451C-E795-88093A42BACB}"/>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8D8C1B99-6055-4062-8BD1-8B8FAFA1C2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968330" y="1879337"/>
            <a:ext cx="10734675" cy="452142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Electronic commerce (e-commerce)</a:t>
            </a:r>
            <a:b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electronically mediated information exchanges between an organization and its external stakeholders. </a:t>
            </a:r>
          </a:p>
          <a:p>
            <a:pPr marL="228600" marR="0" lvl="0" indent="-228600" algn="l" defTabSz="914400" rtl="0" eaLnBrk="1" fontAlgn="auto" latinLnBrk="0" hangingPunct="1">
              <a:lnSpc>
                <a:spcPct val="90000"/>
              </a:lnSpc>
              <a:spcBef>
                <a:spcPts val="1000"/>
              </a:spcBef>
              <a:spcAft>
                <a:spcPts val="0"/>
              </a:spcAft>
              <a:buClrTx/>
              <a:buSzTx/>
              <a:buFontTx/>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Electronic commerce (EC) </a:t>
            </a:r>
          </a:p>
          <a:p>
            <a:pPr marL="228600" marR="0" lvl="0" indent="-228600" algn="l" defTabSz="914400" rtl="0" eaLnBrk="1" fontAlgn="auto" latinLnBrk="0" hangingPunct="1">
              <a:lnSpc>
                <a:spcPct val="90000"/>
              </a:lnSpc>
              <a:spcBef>
                <a:spcPts val="1000"/>
              </a:spcBef>
              <a:spcAft>
                <a:spcPts val="0"/>
              </a:spcAft>
              <a:buClrTx/>
              <a:buSzTx/>
              <a:buFontTx/>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process of buying, selling, or exchanging products, services, or information via computer  networks.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exchange or buying and selling of goods and services by electronic means.</a:t>
            </a:r>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6" name="TextBox 5">
            <a:extLst>
              <a:ext uri="{FF2B5EF4-FFF2-40B4-BE49-F238E27FC236}">
                <a16:creationId xmlns:a16="http://schemas.microsoft.com/office/drawing/2014/main" id="{CFCB461E-79DD-5CC7-19F6-3784E1F6225B}"/>
              </a:ext>
            </a:extLst>
          </p:cNvPr>
          <p:cNvSpPr txBox="1"/>
          <p:nvPr/>
        </p:nvSpPr>
        <p:spPr>
          <a:xfrm>
            <a:off x="2372787" y="447040"/>
            <a:ext cx="8864173"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0" name="Picture 9">
            <a:extLst>
              <a:ext uri="{FF2B5EF4-FFF2-40B4-BE49-F238E27FC236}">
                <a16:creationId xmlns:a16="http://schemas.microsoft.com/office/drawing/2014/main" id="{DA66AEAA-E082-4B90-85CE-98878078DF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613196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5165C5F8-C5B5-3C7D-C4F8-77D3D3337AF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sp>
        <p:nvSpPr>
          <p:cNvPr id="6" name="Rectangle: Rounded Corners 5">
            <a:extLst>
              <a:ext uri="{FF2B5EF4-FFF2-40B4-BE49-F238E27FC236}">
                <a16:creationId xmlns:a16="http://schemas.microsoft.com/office/drawing/2014/main" id="{C245AE3E-3C35-BFC8-8A0E-E4F288241C6F}"/>
              </a:ext>
            </a:extLst>
          </p:cNvPr>
          <p:cNvSpPr/>
          <p:nvPr/>
        </p:nvSpPr>
        <p:spPr>
          <a:xfrm>
            <a:off x="1592495" y="1808178"/>
            <a:ext cx="9959083" cy="4281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E-business defined: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Let’s start from the definition by IBM (www.ibm.com/e-business), which was one of the first suppliers to use the term in 1997 to promote its services: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e-business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the transformation of key business processes through the use of Internet technologies.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2DB9B3C9-A9DE-4FCC-A846-590AE1E3A9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8645409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37690" y="1821481"/>
            <a:ext cx="10520737" cy="4539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alt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E-business</a:t>
            </a:r>
          </a:p>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A broader definition of EC that includes not just the buying and selling of goods and services, but also servicing customers, collaborating with business partners, and conducting electronic transactions within an organization.</a:t>
            </a:r>
          </a:p>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Electronic business (e-business)</a:t>
            </a:r>
          </a:p>
          <a:p>
            <a:pPr marL="228600" marR="0" lvl="0" indent="-228600" algn="just" defTabSz="914400" rtl="0" eaLnBrk="1" fontAlgn="auto" latinLnBrk="0" hangingPunct="1">
              <a:lnSpc>
                <a:spcPct val="90000"/>
              </a:lnSpc>
              <a:spcBef>
                <a:spcPts val="100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All electronically mediated information exchanges, both within an organization and with external stakeholders supporting the range of</a:t>
            </a:r>
            <a:b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business processes.</a:t>
            </a:r>
            <a:endPar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10926"/>
            <a:ext cx="2616200" cy="400110"/>
          </a:xfrm>
          <a:prstGeom prst="rect">
            <a:avLst/>
          </a:prstGeom>
          <a:noFill/>
        </p:spPr>
        <p:txBody>
          <a:bodyPr wrap="square" rtlCol="0">
            <a:spAutoFit/>
          </a:bodyPr>
          <a:lstStyle/>
          <a:p>
            <a:pPr algn="ctr"/>
            <a:r>
              <a:rPr lang="en-US" sz="2000" dirty="0"/>
              <a:t>www.midocean.ae</a:t>
            </a:r>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BA327A28-FDDB-4733-0B78-46F50A401CB4}"/>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9" name="Picture 8">
            <a:extLst>
              <a:ext uri="{FF2B5EF4-FFF2-40B4-BE49-F238E27FC236}">
                <a16:creationId xmlns:a16="http://schemas.microsoft.com/office/drawing/2014/main" id="{DA04C8B4-461B-44CB-8820-40518BAD91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32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An process that an organization conducts over a computer-mediated network</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Production</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procurement, ordering, stock replenishment, payment processing, production control, etc.</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Customer-focused </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marketing, selling, customer order processing, etc.</a:t>
            </a:r>
          </a:p>
          <a:p>
            <a:pPr marL="685800" marR="0" lvl="1" indent="-228600" algn="just"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Internal or management-focused</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employee service, training, recruiting, information sharing, etc.</a:t>
            </a: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AEF5E786-B3AB-C8C4-382B-A69EA6C69DEA}"/>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B4EE0F8D-CEE3-44A9-82A5-90AE53D897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6968952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2501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5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Electronic-Business Infrastructure:</a:t>
            </a:r>
          </a:p>
          <a:p>
            <a:pPr marL="0" marR="0" lvl="0" indent="0" algn="l" defTabSz="914400" rtl="0" eaLnBrk="1" fontAlgn="auto" latinLnBrk="0" hangingPunct="1">
              <a:lnSpc>
                <a:spcPct val="105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The share of total </a:t>
            </a:r>
            <a:r>
              <a:rPr kumimoji="0" lang="en-US" altLang="ar-SA" sz="2800" b="0" i="0" u="none" strike="noStrike" kern="1200" cap="none" spc="0" normalizeH="0" baseline="0" noProof="0" dirty="0">
                <a:ln>
                  <a:noFill/>
                </a:ln>
                <a:solidFill>
                  <a:srgbClr val="CC0000"/>
                </a:solidFill>
                <a:effectLst/>
                <a:uLnTx/>
                <a:uFillTx/>
                <a:latin typeface="Calibri" panose="020F0502020204030204"/>
                <a:ea typeface="+mn-ea"/>
                <a:cs typeface="Arial" panose="020B0604020202020204" pitchFamily="34" charset="0"/>
              </a:rPr>
              <a:t>economic infrastructure</a:t>
            </a: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used to support e-business processes and conduct e-commerce transactions.</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Hardware</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Software</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Telecommunication networks</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Support services</a:t>
            </a:r>
          </a:p>
          <a:p>
            <a:pPr marL="685800" marR="0" lvl="1" indent="-228600" algn="l" defTabSz="914400" rtl="0" eaLnBrk="1" fontAlgn="auto" latinLnBrk="0" hangingPunct="1">
              <a:lnSpc>
                <a:spcPct val="105000"/>
              </a:lnSpc>
              <a:spcBef>
                <a:spcPts val="500"/>
              </a:spcBef>
              <a:spcAft>
                <a:spcPts val="0"/>
              </a:spcAft>
              <a:buClrTx/>
              <a:buSzTx/>
              <a:buFont typeface="Arial" panose="020B0604020202020204" pitchFamily="34" charset="0"/>
              <a:buChar char="•"/>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Human resources</a:t>
            </a: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604999D8-5105-5F2F-8BFB-1B6FE2DD6F26}"/>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2" name="Picture 11">
            <a:extLst>
              <a:ext uri="{FF2B5EF4-FFF2-40B4-BE49-F238E27FC236}">
                <a16:creationId xmlns:a16="http://schemas.microsoft.com/office/drawing/2014/main" id="{FB778891-7482-461D-8419-3B2C411941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5040660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979844" y="1933302"/>
            <a:ext cx="10515600" cy="43416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15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importance of electronic commerce</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a:t>
            </a:r>
            <a:endParaRPr kumimoji="0" 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342900" marR="0" lvl="0" indent="-342900" algn="l" defTabSz="914400" rtl="0" eaLnBrk="1" fontAlgn="auto" latinLnBrk="0" hangingPunct="1">
              <a:lnSpc>
                <a:spcPct val="115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Commerce Can Broaden Your Brand &amp; Expand Your Business.</a:t>
            </a:r>
          </a:p>
          <a:p>
            <a:pPr marL="342900" marR="0" lvl="0" indent="-342900" algn="l" defTabSz="914400" rtl="0" eaLnBrk="1" fontAlgn="auto" latinLnBrk="0" hangingPunct="1">
              <a:lnSpc>
                <a:spcPct val="115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 Commerce Can Be Done With Fewer Overheads &amp; Fewer Risk.</a:t>
            </a:r>
          </a:p>
          <a:p>
            <a:pPr marL="342900" marR="0" lvl="0" indent="-342900" algn="l" defTabSz="914400" rtl="0" eaLnBrk="1" fontAlgn="auto" latinLnBrk="0" hangingPunct="1">
              <a:lnSpc>
                <a:spcPct val="115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Commerce Helps Businesses Go Global.</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3" name="TextBox 2">
            <a:extLst>
              <a:ext uri="{FF2B5EF4-FFF2-40B4-BE49-F238E27FC236}">
                <a16:creationId xmlns:a16="http://schemas.microsoft.com/office/drawing/2014/main" id="{26977691-CD0F-1C31-3795-072F544A2D68}"/>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A5BECE60-759B-4AFA-B575-F9DBD005BE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945C1C-4C9B-D7DF-32D0-E8A91353AB8D}"/>
              </a:ext>
            </a:extLst>
          </p:cNvPr>
          <p:cNvSpPr/>
          <p:nvPr/>
        </p:nvSpPr>
        <p:spPr>
          <a:xfrm>
            <a:off x="1199628" y="1913809"/>
            <a:ext cx="10278438" cy="4109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It’s More Convenient.  </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Increase Your Reach. </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 - Commerce Offers Better Marketing Opportunities.</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Improve the Image of Your Business.</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Scalable.</a:t>
            </a:r>
          </a:p>
          <a:p>
            <a:pPr marL="342900" marR="0" lvl="0" indent="-342900" algn="l" defTabSz="914400" rtl="0" eaLnBrk="1" fontAlgn="auto" latinLnBrk="0" hangingPunct="1">
              <a:lnSpc>
                <a:spcPct val="10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Security shows Business reliability.</a:t>
            </a: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id="{DF1F0E23-BAAB-6C51-4F2D-E7FC622FD603}"/>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2" name="Picture 11">
            <a:extLst>
              <a:ext uri="{FF2B5EF4-FFF2-40B4-BE49-F238E27FC236}">
                <a16:creationId xmlns:a16="http://schemas.microsoft.com/office/drawing/2014/main" id="{67A067C6-C5AD-4A24-BB6E-53B7044A0B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E-Commerce advantages:</a:t>
            </a:r>
            <a:endPar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E-Commerce advantages can be broadly classified in three major categories: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Advantages to Organizations.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Advantages to Consumers.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Advantages to Society.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327BF00C-C5A2-43FE-E822-E08ED683DD79}"/>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765FA3E0-079C-4D7F-BED0-79CE388839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E3CDEABC-2CD0-6DF1-48E6-213032B3B0AC}"/>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sp>
        <p:nvSpPr>
          <p:cNvPr id="4" name="Rectangle: Rounded Corners 3">
            <a:extLst>
              <a:ext uri="{FF2B5EF4-FFF2-40B4-BE49-F238E27FC236}">
                <a16:creationId xmlns:a16="http://schemas.microsoft.com/office/drawing/2014/main" id="{4B731E13-05A9-8FF4-B3C7-503B294F9E39}"/>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Content Placeholder 2">
            <a:extLst>
              <a:ext uri="{FF2B5EF4-FFF2-40B4-BE49-F238E27FC236}">
                <a16:creationId xmlns:a16="http://schemas.microsoft.com/office/drawing/2014/main" id="{A2FFA2BB-BD8C-F53E-8A26-99706A2FC173}"/>
              </a:ext>
            </a:extLst>
          </p:cNvPr>
          <p:cNvSpPr txBox="1">
            <a:spLocks/>
          </p:cNvSpPr>
          <p:nvPr/>
        </p:nvSpPr>
        <p:spPr>
          <a:xfrm>
            <a:off x="838200" y="1825625"/>
            <a:ext cx="5181600" cy="435133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b="1" dirty="0"/>
              <a:t> Security</a:t>
            </a:r>
          </a:p>
          <a:p>
            <a:pPr>
              <a:lnSpc>
                <a:spcPct val="110000"/>
              </a:lnSpc>
            </a:pPr>
            <a:r>
              <a:rPr lang="en-US" b="1" dirty="0"/>
              <a:t>Site crash</a:t>
            </a:r>
          </a:p>
          <a:p>
            <a:pPr>
              <a:lnSpc>
                <a:spcPct val="110000"/>
              </a:lnSpc>
            </a:pPr>
            <a:r>
              <a:rPr lang="en-US" b="1" dirty="0"/>
              <a:t>No possibility of tried and tested product</a:t>
            </a:r>
          </a:p>
          <a:p>
            <a:pPr>
              <a:lnSpc>
                <a:spcPct val="110000"/>
              </a:lnSpc>
            </a:pPr>
            <a:r>
              <a:rPr lang="en-US" b="1" dirty="0"/>
              <a:t>Late delivery</a:t>
            </a:r>
          </a:p>
          <a:p>
            <a:pPr>
              <a:lnSpc>
                <a:spcPct val="110000"/>
              </a:lnSpc>
            </a:pPr>
            <a:r>
              <a:rPr lang="en-US" b="1" dirty="0"/>
              <a:t>Some products are difficult to buy online</a:t>
            </a:r>
          </a:p>
          <a:p>
            <a:pPr>
              <a:lnSpc>
                <a:spcPct val="110000"/>
              </a:lnSpc>
            </a:pPr>
            <a:r>
              <a:rPr lang="en-US" b="1" dirty="0"/>
              <a:t>Lack of privacy</a:t>
            </a:r>
          </a:p>
          <a:p>
            <a:endParaRPr lang="ar-SA" dirty="0"/>
          </a:p>
        </p:txBody>
      </p:sp>
      <p:sp>
        <p:nvSpPr>
          <p:cNvPr id="12" name="Content Placeholder 3">
            <a:extLst>
              <a:ext uri="{FF2B5EF4-FFF2-40B4-BE49-F238E27FC236}">
                <a16:creationId xmlns:a16="http://schemas.microsoft.com/office/drawing/2014/main" id="{7C6E6F11-229B-E044-6C72-53D1210179EE}"/>
              </a:ext>
            </a:extLst>
          </p:cNvPr>
          <p:cNvSpPr txBox="1">
            <a:spLocks/>
          </p:cNvSpPr>
          <p:nvPr/>
        </p:nvSpPr>
        <p:spPr>
          <a:xfrm>
            <a:off x="6172200" y="1825625"/>
            <a:ext cx="5181600" cy="4351338"/>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b="1" dirty="0"/>
              <a:t>Tax issues</a:t>
            </a:r>
          </a:p>
          <a:p>
            <a:pPr>
              <a:lnSpc>
                <a:spcPct val="110000"/>
              </a:lnSpc>
            </a:pPr>
            <a:r>
              <a:rPr lang="en-US" b="1" dirty="0"/>
              <a:t>Legal issues</a:t>
            </a:r>
          </a:p>
          <a:p>
            <a:pPr>
              <a:lnSpc>
                <a:spcPct val="110000"/>
              </a:lnSpc>
            </a:pPr>
            <a:r>
              <a:rPr lang="en-US" b="1" dirty="0"/>
              <a:t>Huge technological cost</a:t>
            </a:r>
          </a:p>
          <a:p>
            <a:pPr>
              <a:lnSpc>
                <a:spcPct val="110000"/>
              </a:lnSpc>
            </a:pPr>
            <a:r>
              <a:rPr lang="en-US" b="1" dirty="0"/>
              <a:t>Shipping problems</a:t>
            </a:r>
          </a:p>
          <a:p>
            <a:pPr>
              <a:lnSpc>
                <a:spcPct val="110000"/>
              </a:lnSpc>
            </a:pPr>
            <a:r>
              <a:rPr lang="en-US" b="1" dirty="0"/>
              <a:t>High </a:t>
            </a:r>
            <a:r>
              <a:rPr lang="en-US" b="1" dirty="0" err="1"/>
              <a:t>labour</a:t>
            </a:r>
            <a:r>
              <a:rPr lang="en-US" b="1" dirty="0"/>
              <a:t> cost</a:t>
            </a:r>
          </a:p>
          <a:p>
            <a:pPr>
              <a:lnSpc>
                <a:spcPct val="110000"/>
              </a:lnSpc>
            </a:pPr>
            <a:r>
              <a:rPr lang="en-US" b="1" dirty="0"/>
              <a:t>Credit card fraud</a:t>
            </a:r>
          </a:p>
          <a:p>
            <a:endParaRPr lang="ar-SA" dirty="0"/>
          </a:p>
        </p:txBody>
      </p:sp>
      <p:pic>
        <p:nvPicPr>
          <p:cNvPr id="13" name="Picture 12">
            <a:extLst>
              <a:ext uri="{FF2B5EF4-FFF2-40B4-BE49-F238E27FC236}">
                <a16:creationId xmlns:a16="http://schemas.microsoft.com/office/drawing/2014/main" id="{C72BEF4F-D946-4445-8744-8796F77D13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2039248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361080"/>
            <a:ext cx="2616200" cy="400110"/>
          </a:xfrm>
          <a:prstGeom prst="rect">
            <a:avLst/>
          </a:prstGeom>
          <a:noFill/>
        </p:spPr>
        <p:txBody>
          <a:bodyPr wrap="square" rtlCol="0">
            <a:spAutoFit/>
          </a:bodyPr>
          <a:lstStyle/>
          <a:p>
            <a:pPr algn="ctr"/>
            <a:r>
              <a:rPr lang="en-US" sz="2000" dirty="0"/>
              <a:t>www.midocean.ae</a:t>
            </a:r>
          </a:p>
        </p:txBody>
      </p:sp>
      <p:sp>
        <p:nvSpPr>
          <p:cNvPr id="3" name="TextBox 2">
            <a:extLst>
              <a:ext uri="{FF2B5EF4-FFF2-40B4-BE49-F238E27FC236}">
                <a16:creationId xmlns:a16="http://schemas.microsoft.com/office/drawing/2014/main" id="{71C6D20D-A78B-059C-DBC3-11B2D3928906}"/>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sp>
        <p:nvSpPr>
          <p:cNvPr id="15" name="TextBox 14">
            <a:extLst>
              <a:ext uri="{FF2B5EF4-FFF2-40B4-BE49-F238E27FC236}">
                <a16:creationId xmlns:a16="http://schemas.microsoft.com/office/drawing/2014/main" id="{70DA7C86-660D-DAE8-CD32-62270A0064E2}"/>
              </a:ext>
            </a:extLst>
          </p:cNvPr>
          <p:cNvSpPr txBox="1"/>
          <p:nvPr/>
        </p:nvSpPr>
        <p:spPr>
          <a:xfrm>
            <a:off x="946131" y="1686851"/>
            <a:ext cx="7420510" cy="5355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rgbClr val="FF0000"/>
                </a:solidFill>
                <a:effectLst/>
                <a:uLnTx/>
                <a:uFillTx/>
                <a:latin typeface="Calibri" panose="020F0502020204030204"/>
                <a:ea typeface="+mn-ea"/>
                <a:cs typeface="+mn-cs"/>
              </a:rPr>
              <a:t>4. Traditional Commerce v/s E-Commerce.</a:t>
            </a:r>
          </a:p>
        </p:txBody>
      </p:sp>
      <p:graphicFrame>
        <p:nvGraphicFramePr>
          <p:cNvPr id="16" name="Content Placeholder 6">
            <a:extLst>
              <a:ext uri="{FF2B5EF4-FFF2-40B4-BE49-F238E27FC236}">
                <a16:creationId xmlns:a16="http://schemas.microsoft.com/office/drawing/2014/main" id="{47481EFB-29C3-5065-6D44-3298D1E6012D}"/>
              </a:ext>
            </a:extLst>
          </p:cNvPr>
          <p:cNvGraphicFramePr>
            <a:graphicFrameLocks noGrp="1"/>
          </p:cNvGraphicFramePr>
          <p:nvPr>
            <p:ph idx="1"/>
          </p:nvPr>
        </p:nvGraphicFramePr>
        <p:xfrm>
          <a:off x="946131" y="2242810"/>
          <a:ext cx="9084184" cy="4204016"/>
        </p:xfrm>
        <a:graphic>
          <a:graphicData uri="http://schemas.openxmlformats.org/drawingml/2006/table">
            <a:tbl>
              <a:tblPr>
                <a:tableStyleId>{22838BEF-8BB2-4498-84A7-C5851F593DF1}</a:tableStyleId>
              </a:tblPr>
              <a:tblGrid>
                <a:gridCol w="906944">
                  <a:extLst>
                    <a:ext uri="{9D8B030D-6E8A-4147-A177-3AD203B41FA5}">
                      <a16:colId xmlns:a16="http://schemas.microsoft.com/office/drawing/2014/main" val="669875143"/>
                    </a:ext>
                  </a:extLst>
                </a:gridCol>
                <a:gridCol w="3521999">
                  <a:extLst>
                    <a:ext uri="{9D8B030D-6E8A-4147-A177-3AD203B41FA5}">
                      <a16:colId xmlns:a16="http://schemas.microsoft.com/office/drawing/2014/main" val="3347159646"/>
                    </a:ext>
                  </a:extLst>
                </a:gridCol>
                <a:gridCol w="4655241">
                  <a:extLst>
                    <a:ext uri="{9D8B030D-6E8A-4147-A177-3AD203B41FA5}">
                      <a16:colId xmlns:a16="http://schemas.microsoft.com/office/drawing/2014/main" val="117310997"/>
                    </a:ext>
                  </a:extLst>
                </a:gridCol>
              </a:tblGrid>
              <a:tr h="335091">
                <a:tc>
                  <a:txBody>
                    <a:bodyPr/>
                    <a:lstStyle/>
                    <a:p>
                      <a:pPr algn="l" fontAlgn="t"/>
                      <a:r>
                        <a:rPr lang="en-US" sz="2000" b="1" dirty="0">
                          <a:effectLst/>
                        </a:rPr>
                        <a:t>Sr. No.</a:t>
                      </a:r>
                    </a:p>
                  </a:txBody>
                  <a:tcPr marL="30202" marR="30202" marT="30202" marB="30202"/>
                </a:tc>
                <a:tc>
                  <a:txBody>
                    <a:bodyPr/>
                    <a:lstStyle/>
                    <a:p>
                      <a:pPr algn="ctr" fontAlgn="t"/>
                      <a:r>
                        <a:rPr lang="en-US" sz="2000" b="1" dirty="0">
                          <a:effectLst/>
                        </a:rPr>
                        <a:t>Traditional Commerce</a:t>
                      </a:r>
                    </a:p>
                  </a:txBody>
                  <a:tcPr marL="30202" marR="30202" marT="30202" marB="30202"/>
                </a:tc>
                <a:tc>
                  <a:txBody>
                    <a:bodyPr/>
                    <a:lstStyle/>
                    <a:p>
                      <a:pPr algn="ctr" fontAlgn="t"/>
                      <a:r>
                        <a:rPr lang="en-US" sz="2000" b="1" dirty="0">
                          <a:effectLst/>
                        </a:rPr>
                        <a:t>E-Commerce</a:t>
                      </a:r>
                    </a:p>
                  </a:txBody>
                  <a:tcPr marL="30202" marR="30202" marT="30202" marB="30202"/>
                </a:tc>
                <a:extLst>
                  <a:ext uri="{0D108BD9-81ED-4DB2-BD59-A6C34878D82A}">
                    <a16:rowId xmlns:a16="http://schemas.microsoft.com/office/drawing/2014/main" val="2075695661"/>
                  </a:ext>
                </a:extLst>
              </a:tr>
              <a:tr h="1052086">
                <a:tc>
                  <a:txBody>
                    <a:bodyPr/>
                    <a:lstStyle/>
                    <a:p>
                      <a:pPr algn="ctr" fontAlgn="t"/>
                      <a:r>
                        <a:rPr lang="ar-SA" sz="2000" b="1" dirty="0">
                          <a:effectLst/>
                        </a:rPr>
                        <a:t>1</a:t>
                      </a:r>
                    </a:p>
                  </a:txBody>
                  <a:tcPr marL="30202" marR="30202" marT="30202" marB="30202"/>
                </a:tc>
                <a:tc>
                  <a:txBody>
                    <a:bodyPr/>
                    <a:lstStyle/>
                    <a:p>
                      <a:pPr fontAlgn="t"/>
                      <a:r>
                        <a:rPr lang="en-US" sz="2000" b="1" dirty="0">
                          <a:effectLst/>
                        </a:rPr>
                        <a:t>Heavy dependency on information exchange from person to person.</a:t>
                      </a:r>
                    </a:p>
                  </a:txBody>
                  <a:tcPr marL="30202" marR="30202" marT="30202" marB="30202"/>
                </a:tc>
                <a:tc>
                  <a:txBody>
                    <a:bodyPr/>
                    <a:lstStyle/>
                    <a:p>
                      <a:pPr fontAlgn="t"/>
                      <a:r>
                        <a:rPr lang="en-US" sz="2000" b="1" dirty="0">
                          <a:effectLst/>
                        </a:rPr>
                        <a:t>Information sharing is made easy via electronic communication channels making little dependency on person to person information exchange.</a:t>
                      </a:r>
                    </a:p>
                  </a:txBody>
                  <a:tcPr marL="30202" marR="30202" marT="30202" marB="30202"/>
                </a:tc>
                <a:extLst>
                  <a:ext uri="{0D108BD9-81ED-4DB2-BD59-A6C34878D82A}">
                    <a16:rowId xmlns:a16="http://schemas.microsoft.com/office/drawing/2014/main" val="3649851652"/>
                  </a:ext>
                </a:extLst>
              </a:tr>
              <a:tr h="1302692">
                <a:tc>
                  <a:txBody>
                    <a:bodyPr/>
                    <a:lstStyle/>
                    <a:p>
                      <a:pPr algn="ctr" fontAlgn="t"/>
                      <a:r>
                        <a:rPr lang="ar-SA" sz="2000" b="1" dirty="0">
                          <a:effectLst/>
                        </a:rPr>
                        <a:t>2</a:t>
                      </a:r>
                    </a:p>
                  </a:txBody>
                  <a:tcPr marL="30202" marR="30202" marT="30202" marB="30202"/>
                </a:tc>
                <a:tc>
                  <a:txBody>
                    <a:bodyPr/>
                    <a:lstStyle/>
                    <a:p>
                      <a:pPr fontAlgn="t"/>
                      <a:r>
                        <a:rPr lang="en-US" sz="2000" b="1" dirty="0">
                          <a:effectLst/>
                        </a:rPr>
                        <a:t>Communication/ transaction are done in synchronous way. Manual intervention is required for each communication or transaction.</a:t>
                      </a:r>
                    </a:p>
                  </a:txBody>
                  <a:tcPr marL="30202" marR="30202" marT="30202" marB="30202"/>
                </a:tc>
                <a:tc>
                  <a:txBody>
                    <a:bodyPr/>
                    <a:lstStyle/>
                    <a:p>
                      <a:pPr fontAlgn="t"/>
                      <a:r>
                        <a:rPr lang="en-US" sz="2000" b="1" dirty="0">
                          <a:effectLst/>
                        </a:rPr>
                        <a:t>Communication or transaction can be done in asynchronous way. Electronics system automatically handles when to pass communication to required person or do the transactions.</a:t>
                      </a:r>
                    </a:p>
                  </a:txBody>
                  <a:tcPr marL="30202" marR="30202" marT="30202" marB="30202"/>
                </a:tc>
                <a:extLst>
                  <a:ext uri="{0D108BD9-81ED-4DB2-BD59-A6C34878D82A}">
                    <a16:rowId xmlns:a16="http://schemas.microsoft.com/office/drawing/2014/main" val="3989404367"/>
                  </a:ext>
                </a:extLst>
              </a:tr>
              <a:tr h="801481">
                <a:tc>
                  <a:txBody>
                    <a:bodyPr/>
                    <a:lstStyle/>
                    <a:p>
                      <a:pPr algn="ctr" fontAlgn="t"/>
                      <a:r>
                        <a:rPr lang="ar-SA" sz="2000" b="1" dirty="0">
                          <a:effectLst/>
                        </a:rPr>
                        <a:t>3</a:t>
                      </a:r>
                    </a:p>
                  </a:txBody>
                  <a:tcPr marL="30202" marR="30202" marT="30202" marB="30202"/>
                </a:tc>
                <a:tc>
                  <a:txBody>
                    <a:bodyPr/>
                    <a:lstStyle/>
                    <a:p>
                      <a:pPr fontAlgn="t"/>
                      <a:r>
                        <a:rPr lang="en-US" sz="2000" b="1" dirty="0">
                          <a:effectLst/>
                        </a:rPr>
                        <a:t>It is difficult to establish and maintain standard practices in traditional commerce.</a:t>
                      </a:r>
                    </a:p>
                  </a:txBody>
                  <a:tcPr marL="30202" marR="30202" marT="30202" marB="30202"/>
                </a:tc>
                <a:tc>
                  <a:txBody>
                    <a:bodyPr/>
                    <a:lstStyle/>
                    <a:p>
                      <a:pPr fontAlgn="t"/>
                      <a:r>
                        <a:rPr lang="en-US" sz="2000" b="1" dirty="0">
                          <a:effectLst/>
                        </a:rPr>
                        <a:t>A uniform strategy can be easily established and maintain in e-commerce.</a:t>
                      </a:r>
                    </a:p>
                  </a:txBody>
                  <a:tcPr marL="30202" marR="30202" marT="30202" marB="30202"/>
                </a:tc>
                <a:extLst>
                  <a:ext uri="{0D108BD9-81ED-4DB2-BD59-A6C34878D82A}">
                    <a16:rowId xmlns:a16="http://schemas.microsoft.com/office/drawing/2014/main" val="1134090025"/>
                  </a:ext>
                </a:extLst>
              </a:tr>
            </a:tbl>
          </a:graphicData>
        </a:graphic>
      </p:graphicFrame>
      <p:pic>
        <p:nvPicPr>
          <p:cNvPr id="11" name="Picture 10">
            <a:extLst>
              <a:ext uri="{FF2B5EF4-FFF2-40B4-BE49-F238E27FC236}">
                <a16:creationId xmlns:a16="http://schemas.microsoft.com/office/drawing/2014/main" id="{8CB30D6D-B236-42EE-AA3A-9651311A95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952945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040ED97A-6662-ED62-148E-52C212282026}"/>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graphicFrame>
        <p:nvGraphicFramePr>
          <p:cNvPr id="3" name="Content Placeholder 6">
            <a:extLst>
              <a:ext uri="{FF2B5EF4-FFF2-40B4-BE49-F238E27FC236}">
                <a16:creationId xmlns:a16="http://schemas.microsoft.com/office/drawing/2014/main" id="{515AF8A9-A465-897B-0882-B0AB502C5949}"/>
              </a:ext>
            </a:extLst>
          </p:cNvPr>
          <p:cNvGraphicFramePr>
            <a:graphicFrameLocks/>
          </p:cNvGraphicFramePr>
          <p:nvPr/>
        </p:nvGraphicFramePr>
        <p:xfrm>
          <a:off x="1582590" y="1843767"/>
          <a:ext cx="9026820" cy="4354147"/>
        </p:xfrm>
        <a:graphic>
          <a:graphicData uri="http://schemas.openxmlformats.org/drawingml/2006/table">
            <a:tbl>
              <a:tblPr>
                <a:tableStyleId>{22838BEF-8BB2-4498-84A7-C5851F593DF1}</a:tableStyleId>
              </a:tblPr>
              <a:tblGrid>
                <a:gridCol w="881169">
                  <a:extLst>
                    <a:ext uri="{9D8B030D-6E8A-4147-A177-3AD203B41FA5}">
                      <a16:colId xmlns:a16="http://schemas.microsoft.com/office/drawing/2014/main" val="669875143"/>
                    </a:ext>
                  </a:extLst>
                </a:gridCol>
                <a:gridCol w="3421900">
                  <a:extLst>
                    <a:ext uri="{9D8B030D-6E8A-4147-A177-3AD203B41FA5}">
                      <a16:colId xmlns:a16="http://schemas.microsoft.com/office/drawing/2014/main" val="3347159646"/>
                    </a:ext>
                  </a:extLst>
                </a:gridCol>
                <a:gridCol w="4723751">
                  <a:extLst>
                    <a:ext uri="{9D8B030D-6E8A-4147-A177-3AD203B41FA5}">
                      <a16:colId xmlns:a16="http://schemas.microsoft.com/office/drawing/2014/main" val="117310997"/>
                    </a:ext>
                  </a:extLst>
                </a:gridCol>
              </a:tblGrid>
              <a:tr h="663212">
                <a:tc>
                  <a:txBody>
                    <a:bodyPr/>
                    <a:lstStyle/>
                    <a:p>
                      <a:pPr algn="l" fontAlgn="t"/>
                      <a:r>
                        <a:rPr lang="en-US" sz="2000" b="1" dirty="0">
                          <a:effectLst/>
                        </a:rPr>
                        <a:t>Sr. No.</a:t>
                      </a:r>
                    </a:p>
                  </a:txBody>
                  <a:tcPr marL="30202" marR="30202" marT="30202" marB="30202"/>
                </a:tc>
                <a:tc>
                  <a:txBody>
                    <a:bodyPr/>
                    <a:lstStyle/>
                    <a:p>
                      <a:pPr algn="ctr" fontAlgn="t"/>
                      <a:r>
                        <a:rPr lang="en-US" sz="2000" b="1" dirty="0">
                          <a:effectLst/>
                        </a:rPr>
                        <a:t>Traditional Commerce</a:t>
                      </a:r>
                    </a:p>
                  </a:txBody>
                  <a:tcPr marL="30202" marR="30202" marT="30202" marB="30202"/>
                </a:tc>
                <a:tc>
                  <a:txBody>
                    <a:bodyPr/>
                    <a:lstStyle/>
                    <a:p>
                      <a:pPr algn="ctr" fontAlgn="t"/>
                      <a:r>
                        <a:rPr lang="en-US" sz="2000" b="1" dirty="0">
                          <a:effectLst/>
                        </a:rPr>
                        <a:t>E-Commerce</a:t>
                      </a:r>
                    </a:p>
                  </a:txBody>
                  <a:tcPr marL="30202" marR="30202" marT="30202" marB="30202"/>
                </a:tc>
                <a:extLst>
                  <a:ext uri="{0D108BD9-81ED-4DB2-BD59-A6C34878D82A}">
                    <a16:rowId xmlns:a16="http://schemas.microsoft.com/office/drawing/2014/main" val="2075695661"/>
                  </a:ext>
                </a:extLst>
              </a:tr>
              <a:tr h="952253">
                <a:tc>
                  <a:txBody>
                    <a:bodyPr/>
                    <a:lstStyle/>
                    <a:p>
                      <a:pPr algn="ctr" fontAlgn="t"/>
                      <a:r>
                        <a:rPr lang="ar-SA" sz="2000" b="1" dirty="0">
                          <a:effectLst/>
                        </a:rPr>
                        <a:t>4</a:t>
                      </a:r>
                    </a:p>
                  </a:txBody>
                  <a:tcPr marL="30202" marR="30202" marT="30202" marB="30202"/>
                </a:tc>
                <a:tc>
                  <a:txBody>
                    <a:bodyPr/>
                    <a:lstStyle/>
                    <a:p>
                      <a:pPr fontAlgn="t"/>
                      <a:r>
                        <a:rPr lang="en-US" sz="2000" b="1" dirty="0">
                          <a:effectLst/>
                        </a:rPr>
                        <a:t>Communications of business depends upon individual skills.</a:t>
                      </a:r>
                    </a:p>
                  </a:txBody>
                  <a:tcPr marL="30202" marR="30202" marT="30202" marB="30202"/>
                </a:tc>
                <a:tc>
                  <a:txBody>
                    <a:bodyPr/>
                    <a:lstStyle/>
                    <a:p>
                      <a:pPr fontAlgn="t"/>
                      <a:r>
                        <a:rPr lang="en-US" sz="2000" b="1" dirty="0">
                          <a:effectLst/>
                        </a:rPr>
                        <a:t>In e-Commerce or Electronic Market, there is no human intervention.</a:t>
                      </a:r>
                    </a:p>
                  </a:txBody>
                  <a:tcPr marL="30202" marR="30202" marT="30202" marB="30202"/>
                </a:tc>
                <a:extLst>
                  <a:ext uri="{0D108BD9-81ED-4DB2-BD59-A6C34878D82A}">
                    <a16:rowId xmlns:a16="http://schemas.microsoft.com/office/drawing/2014/main" val="658524481"/>
                  </a:ext>
                </a:extLst>
              </a:tr>
              <a:tr h="1369341">
                <a:tc>
                  <a:txBody>
                    <a:bodyPr/>
                    <a:lstStyle/>
                    <a:p>
                      <a:pPr algn="ctr" fontAlgn="t"/>
                      <a:r>
                        <a:rPr lang="ar-SA" sz="2000" b="1" dirty="0">
                          <a:effectLst/>
                        </a:rPr>
                        <a:t>5</a:t>
                      </a:r>
                    </a:p>
                  </a:txBody>
                  <a:tcPr marL="30202" marR="30202" marT="30202" marB="30202"/>
                </a:tc>
                <a:tc>
                  <a:txBody>
                    <a:bodyPr/>
                    <a:lstStyle/>
                    <a:p>
                      <a:pPr fontAlgn="t"/>
                      <a:r>
                        <a:rPr lang="en-US" sz="2000" b="1" dirty="0">
                          <a:effectLst/>
                        </a:rPr>
                        <a:t>Unavailability of a uniform platform as traditional commerce depends heavily on personal communication.</a:t>
                      </a:r>
                    </a:p>
                  </a:txBody>
                  <a:tcPr marL="30202" marR="30202" marT="30202" marB="30202"/>
                </a:tc>
                <a:tc>
                  <a:txBody>
                    <a:bodyPr/>
                    <a:lstStyle/>
                    <a:p>
                      <a:pPr fontAlgn="t"/>
                      <a:r>
                        <a:rPr lang="en-US" sz="2000" b="1" dirty="0">
                          <a:effectLst/>
                        </a:rPr>
                        <a:t>E-Commerce website provides user a platform where al l information is available at one place.</a:t>
                      </a:r>
                    </a:p>
                  </a:txBody>
                  <a:tcPr marL="30202" marR="30202" marT="30202" marB="30202"/>
                </a:tc>
                <a:extLst>
                  <a:ext uri="{0D108BD9-81ED-4DB2-BD59-A6C34878D82A}">
                    <a16:rowId xmlns:a16="http://schemas.microsoft.com/office/drawing/2014/main" val="2075977057"/>
                  </a:ext>
                </a:extLst>
              </a:tr>
              <a:tr h="1369341">
                <a:tc>
                  <a:txBody>
                    <a:bodyPr/>
                    <a:lstStyle/>
                    <a:p>
                      <a:pPr algn="ctr" fontAlgn="t"/>
                      <a:r>
                        <a:rPr lang="ar-SA" sz="2000" b="1" dirty="0">
                          <a:effectLst/>
                        </a:rPr>
                        <a:t>6</a:t>
                      </a:r>
                    </a:p>
                  </a:txBody>
                  <a:tcPr marL="30202" marR="30202" marT="30202" marB="30202"/>
                </a:tc>
                <a:tc>
                  <a:txBody>
                    <a:bodyPr/>
                    <a:lstStyle/>
                    <a:p>
                      <a:pPr fontAlgn="t"/>
                      <a:r>
                        <a:rPr lang="en-US" sz="2000" b="1" dirty="0">
                          <a:effectLst/>
                        </a:rPr>
                        <a:t>No uniform platform for information sharing as it depends heavily on personal communication.</a:t>
                      </a:r>
                    </a:p>
                  </a:txBody>
                  <a:tcPr marL="30202" marR="30202" marT="30202" marB="30202"/>
                </a:tc>
                <a:tc>
                  <a:txBody>
                    <a:bodyPr/>
                    <a:lstStyle/>
                    <a:p>
                      <a:pPr fontAlgn="t"/>
                      <a:r>
                        <a:rPr lang="en-US" sz="2000" b="1" dirty="0">
                          <a:effectLst/>
                        </a:rPr>
                        <a:t>E-Commerce provides a universal platform to support commercial / business activities across the globe.</a:t>
                      </a:r>
                    </a:p>
                  </a:txBody>
                  <a:tcPr marL="30202" marR="30202" marT="30202" marB="30202"/>
                </a:tc>
                <a:extLst>
                  <a:ext uri="{0D108BD9-81ED-4DB2-BD59-A6C34878D82A}">
                    <a16:rowId xmlns:a16="http://schemas.microsoft.com/office/drawing/2014/main" val="1234528374"/>
                  </a:ext>
                </a:extLst>
              </a:tr>
            </a:tbl>
          </a:graphicData>
        </a:graphic>
      </p:graphicFrame>
      <p:pic>
        <p:nvPicPr>
          <p:cNvPr id="12" name="Picture 11">
            <a:extLst>
              <a:ext uri="{FF2B5EF4-FFF2-40B4-BE49-F238E27FC236}">
                <a16:creationId xmlns:a16="http://schemas.microsoft.com/office/drawing/2014/main" id="{D376A8EF-C23A-41CA-B862-9691F7BC85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1130948" y="1933302"/>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5- Benefits of Doing Business Electronically:</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Reducing The Cost of Executing Transactions.</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Increasing the Speed of Business.</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Doing Business Any Time Anywhere.</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Improving Workflow.</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TextBox 7">
            <a:extLst>
              <a:ext uri="{FF2B5EF4-FFF2-40B4-BE49-F238E27FC236}">
                <a16:creationId xmlns:a16="http://schemas.microsoft.com/office/drawing/2014/main" id="{4803B737-9E04-0466-7410-2B71085DE5DA}"/>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0" name="Picture 9">
            <a:extLst>
              <a:ext uri="{FF2B5EF4-FFF2-40B4-BE49-F238E27FC236}">
                <a16:creationId xmlns:a16="http://schemas.microsoft.com/office/drawing/2014/main" id="{DC724CF1-5005-4C6C-89FB-3697079AAC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836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99628" y="2003940"/>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 Benefits of Doing Business Electronically cont. …:</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1. Reducing Errors and Improving Quality</a:t>
            </a:r>
          </a:p>
          <a:p>
            <a:pPr marL="0" marR="0" lvl="0" indent="0" algn="l" defTabSz="914400" rtl="0" eaLnBrk="1" fontAlgn="auto" latinLnBrk="0" hangingPunct="1">
              <a:lnSpc>
                <a:spcPct val="90000"/>
              </a:lnSpc>
              <a:spcBef>
                <a:spcPts val="10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2. Collaborating With Suppliers</a:t>
            </a:r>
          </a:p>
          <a:p>
            <a:pPr marL="457200" marR="0" lvl="1" indent="0" algn="l" defTabSz="914400" rtl="0" eaLnBrk="1" fontAlgn="auto" latinLnBrk="0" hangingPunct="1">
              <a:lnSpc>
                <a:spcPct val="90000"/>
              </a:lnSpc>
              <a:spcBef>
                <a:spcPts val="5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Joint product design</a:t>
            </a:r>
          </a:p>
          <a:p>
            <a:pPr marL="457200" marR="0" lvl="1" indent="0" algn="l" defTabSz="914400" rtl="0" eaLnBrk="1" fontAlgn="auto" latinLnBrk="0" hangingPunct="1">
              <a:lnSpc>
                <a:spcPct val="90000"/>
              </a:lnSpc>
              <a:spcBef>
                <a:spcPts val="5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Synchronized production</a:t>
            </a:r>
          </a:p>
          <a:p>
            <a:pPr marL="457200" marR="0" lvl="1" indent="0" algn="l" defTabSz="914400" rtl="0" eaLnBrk="1" fontAlgn="auto" latinLnBrk="0" hangingPunct="1">
              <a:lnSpc>
                <a:spcPct val="90000"/>
              </a:lnSpc>
              <a:spcBef>
                <a:spcPts val="500"/>
              </a:spcBef>
              <a:spcAft>
                <a:spcPts val="0"/>
              </a:spcAft>
              <a:buClr>
                <a:srgbClr val="800000"/>
              </a:buClr>
              <a:buSzTx/>
              <a:buFont typeface="Arial" panose="020B0604020202020204" pitchFamily="34" charset="0"/>
              <a:buNone/>
              <a:tabLst/>
              <a:defRPr/>
            </a:pPr>
            <a:r>
              <a:rPr kumimoji="0" lang="en-US" alt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 Servicing end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SA" sz="28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E3D84465-C5D2-D1EB-2666-B2F9099550D1}"/>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0" name="Picture 9">
            <a:extLst>
              <a:ext uri="{FF2B5EF4-FFF2-40B4-BE49-F238E27FC236}">
                <a16:creationId xmlns:a16="http://schemas.microsoft.com/office/drawing/2014/main" id="{AB918A3B-EE70-46BB-A15C-F0F2D80024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760288" y="1516752"/>
            <a:ext cx="11065268" cy="51424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srgbClr val="FF0000"/>
                </a:solidFill>
                <a:effectLst/>
                <a:uLnTx/>
                <a:uFillTx/>
                <a:latin typeface="Calibri" panose="020F0502020204030204"/>
                <a:ea typeface="+mn-ea"/>
                <a:cs typeface="+mn-cs"/>
              </a:rPr>
              <a:t>- E-Commerce - Business Models and types: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dirty="0">
                <a:ln>
                  <a:noFill/>
                </a:ln>
                <a:solidFill>
                  <a:prstClr val="black"/>
                </a:solidFill>
                <a:effectLst/>
                <a:uLnTx/>
                <a:uFillTx/>
                <a:latin typeface="Calibri" panose="020F0502020204030204"/>
                <a:ea typeface="+mn-ea"/>
                <a:cs typeface="+mn-cs"/>
              </a:rPr>
              <a:t>E-commerce business models can generally be categorized into the following categories.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Business - to - Business (B2B).</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Business - to - Consumer (B2C).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Consumer - to - Consumer (C2C).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Consumer - to - Business (C2B).</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Business - to - Government (B2G).</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Government - to - Business (G2B).</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 Government - to - Citizen (G2C).</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0DA4EDAB-E650-B611-5AB4-1785D7A218E4}"/>
              </a:ext>
            </a:extLst>
          </p:cNvPr>
          <p:cNvSpPr txBox="1"/>
          <p:nvPr/>
        </p:nvSpPr>
        <p:spPr>
          <a:xfrm>
            <a:off x="4859819" y="6582999"/>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7842D219-AAAC-5A7E-54EC-6FAFDFBF35CD}"/>
              </a:ext>
            </a:extLst>
          </p:cNvPr>
          <p:cNvSpPr txBox="1"/>
          <p:nvPr/>
        </p:nvSpPr>
        <p:spPr>
          <a:xfrm>
            <a:off x="2350587" y="23876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0B8E3568-6B5D-45C2-9ECB-236F91384D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40779586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7" name="TextBox 6">
            <a:extLst>
              <a:ext uri="{FF2B5EF4-FFF2-40B4-BE49-F238E27FC236}">
                <a16:creationId xmlns:a16="http://schemas.microsoft.com/office/drawing/2014/main" id="{3F9041B7-A567-81FD-6742-7336E1821399}"/>
              </a:ext>
            </a:extLst>
          </p:cNvPr>
          <p:cNvSpPr txBox="1"/>
          <p:nvPr/>
        </p:nvSpPr>
        <p:spPr>
          <a:xfrm>
            <a:off x="2269512" y="496766"/>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sp>
        <p:nvSpPr>
          <p:cNvPr id="3" name="Rectangle: Rounded Corners 2">
            <a:extLst>
              <a:ext uri="{FF2B5EF4-FFF2-40B4-BE49-F238E27FC236}">
                <a16:creationId xmlns:a16="http://schemas.microsoft.com/office/drawing/2014/main" id="{B90EC091-57BC-6FA1-913C-EB2AE4DB9575}"/>
              </a:ext>
            </a:extLst>
          </p:cNvPr>
          <p:cNvSpPr/>
          <p:nvPr/>
        </p:nvSpPr>
        <p:spPr>
          <a:xfrm>
            <a:off x="1199628" y="1913808"/>
            <a:ext cx="10278438" cy="4486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Examples of E-Commerce:</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Retailing and Marketing.</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Entertainment and Travel.</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Education and Learning.</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Banking and Investment.</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Health-Care.</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Auction.</a:t>
            </a: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Personal and Business Service.</a:t>
            </a:r>
          </a:p>
        </p:txBody>
      </p:sp>
      <p:pic>
        <p:nvPicPr>
          <p:cNvPr id="9" name="Picture 8">
            <a:extLst>
              <a:ext uri="{FF2B5EF4-FFF2-40B4-BE49-F238E27FC236}">
                <a16:creationId xmlns:a16="http://schemas.microsoft.com/office/drawing/2014/main" id="{7B40A6D4-1B99-46DA-A5CB-D182B2796A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1326157" y="1801088"/>
            <a:ext cx="10283523" cy="45556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Key </a:t>
            </a:r>
            <a:r>
              <a:rPr kumimoji="0" lang="en-US" altLang="ar-SA" sz="3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Business</a:t>
            </a: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Drivers of E-Commerce:</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Internet.</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Information.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Collaboration.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Agility.</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Speed.</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Service.</a:t>
            </a:r>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TextBox 9">
            <a:extLst>
              <a:ext uri="{FF2B5EF4-FFF2-40B4-BE49-F238E27FC236}">
                <a16:creationId xmlns:a16="http://schemas.microsoft.com/office/drawing/2014/main" id="{DB9FF1C9-07B5-5DCF-026C-B5D1C3217062}"/>
              </a:ext>
            </a:extLst>
          </p:cNvPr>
          <p:cNvSpPr txBox="1"/>
          <p:nvPr/>
        </p:nvSpPr>
        <p:spPr>
          <a:xfrm>
            <a:off x="2389627" y="441886"/>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9" name="Picture 8">
            <a:extLst>
              <a:ext uri="{FF2B5EF4-FFF2-40B4-BE49-F238E27FC236}">
                <a16:creationId xmlns:a16="http://schemas.microsoft.com/office/drawing/2014/main" id="{456A1848-3D34-4898-8C3B-1EF1E93F8E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40773709-0ACE-0B98-05DB-950A26B53295}"/>
              </a:ext>
            </a:extLst>
          </p:cNvPr>
          <p:cNvSpPr txBox="1"/>
          <p:nvPr/>
        </p:nvSpPr>
        <p:spPr>
          <a:xfrm>
            <a:off x="2372787" y="497380"/>
            <a:ext cx="8797635"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sp>
        <p:nvSpPr>
          <p:cNvPr id="3" name="Rectangle: Rounded Corners 2">
            <a:extLst>
              <a:ext uri="{FF2B5EF4-FFF2-40B4-BE49-F238E27FC236}">
                <a16:creationId xmlns:a16="http://schemas.microsoft.com/office/drawing/2014/main" id="{73F4E34C-6D45-A3F9-B8CA-5A89E2A1E5B4}"/>
              </a:ext>
            </a:extLst>
          </p:cNvPr>
          <p:cNvSpPr/>
          <p:nvPr/>
        </p:nvSpPr>
        <p:spPr>
          <a:xfrm>
            <a:off x="1199628" y="1913808"/>
            <a:ext cx="10278438" cy="4486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Competitive Advantages of E-Commerce: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Offers personalized products/services.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Enables customer self-service.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Reduces lead time.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Reduces overall cost for seller and customers.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Improves utilization of resources throughout the supply chain.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Increases customer satisfaction and loyalty.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Expands to global marketplace.</a:t>
            </a:r>
          </a:p>
        </p:txBody>
      </p:sp>
      <p:pic>
        <p:nvPicPr>
          <p:cNvPr id="9" name="Picture 8">
            <a:extLst>
              <a:ext uri="{FF2B5EF4-FFF2-40B4-BE49-F238E27FC236}">
                <a16:creationId xmlns:a16="http://schemas.microsoft.com/office/drawing/2014/main" id="{04596A0F-8AFF-444C-B7DB-F903D972A8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56CD0C88-1049-85D6-4585-F17B80ACA1D2}"/>
              </a:ext>
            </a:extLst>
          </p:cNvPr>
          <p:cNvSpPr/>
          <p:nvPr/>
        </p:nvSpPr>
        <p:spPr>
          <a:xfrm>
            <a:off x="2517064" y="749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777700" y="402917"/>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21020" y="1602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619910" y="1618753"/>
            <a:ext cx="9390579" cy="48748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B2C E-commerce Implementation Strategies:</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Educate the customer.</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Make the shopping fun.</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Serve customers well.</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Personalize the sales pitch.</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Cross sell and up sell.</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Low price.</a:t>
            </a:r>
          </a:p>
          <a:p>
            <a:pPr marL="0" marR="0" lvl="0" indent="0" algn="l" defTabSz="914400" rtl="0" eaLnBrk="1" fontAlgn="auto" latinLnBrk="0" hangingPunct="1">
              <a:lnSpc>
                <a:spcPct val="11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Painless returns.</a:t>
            </a:r>
          </a:p>
        </p:txBody>
      </p:sp>
      <p:sp>
        <p:nvSpPr>
          <p:cNvPr id="3" name="TextBox 2">
            <a:extLst>
              <a:ext uri="{FF2B5EF4-FFF2-40B4-BE49-F238E27FC236}">
                <a16:creationId xmlns:a16="http://schemas.microsoft.com/office/drawing/2014/main" id="{72141AEE-F953-BEE7-10E4-736DE8ADCF09}"/>
              </a:ext>
            </a:extLst>
          </p:cNvPr>
          <p:cNvSpPr txBox="1"/>
          <p:nvPr/>
        </p:nvSpPr>
        <p:spPr>
          <a:xfrm>
            <a:off x="4002461" y="-159698"/>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6080D4E0-9927-40ED-BD54-110F4141B8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rPr>
              <a:t>- Ways to Improve E-Commerce Operations:</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Technology (hardware and software).</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Business Process Reengineering.</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Agile production (mass customization).</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Just-in-time system.</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Supply chain management.</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Business intelligence.</a:t>
            </a: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alt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Customer relationship management.</a:t>
            </a:r>
          </a:p>
        </p:txBody>
      </p:sp>
      <p:sp>
        <p:nvSpPr>
          <p:cNvPr id="8" name="TextBox 7">
            <a:extLst>
              <a:ext uri="{FF2B5EF4-FFF2-40B4-BE49-F238E27FC236}">
                <a16:creationId xmlns:a16="http://schemas.microsoft.com/office/drawing/2014/main" id="{CA3C984D-6C69-61BB-DAAE-1A9D483BE7F9}"/>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2" name="Picture 11">
            <a:extLst>
              <a:ext uri="{FF2B5EF4-FFF2-40B4-BE49-F238E27FC236}">
                <a16:creationId xmlns:a16="http://schemas.microsoft.com/office/drawing/2014/main" id="{D51C780C-B5A4-46AF-91AC-32FE131334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 factors in E -Commerce success: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importance of e Commerce for your business can’t be denied, and therefore, check the top 5 factors in e Commerce success: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High-quality products are important in order to keep your customers loyal to your business, make sure you procure your goods from trusted suppliers.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product pricing is important, you don’t want it to be too low for customers to doubt the quality of it or too high that they can’t afford to buy it.</a:t>
            </a:r>
            <a:endParaRPr kumimoji="0" lang="ar-SA" sz="2800" b="1" i="0" u="none" strike="noStrike" kern="1200" cap="none" spc="0" normalizeH="0" baseline="0" noProof="0" dirty="0">
              <a:ln>
                <a:noFill/>
              </a:ln>
              <a:solidFill>
                <a:prstClr val="black"/>
              </a:solidFill>
              <a:effectLst/>
              <a:uLnTx/>
              <a:uFillTx/>
              <a:latin typeface="Aharoni" panose="02010803020104030203" pitchFamily="2" charset="-79"/>
              <a:ea typeface="+mn-ea"/>
              <a:cs typeface="Aharoni" panose="02010803020104030203" pitchFamily="2" charset="-79"/>
            </a:endParaRPr>
          </a:p>
        </p:txBody>
      </p:sp>
      <p:sp>
        <p:nvSpPr>
          <p:cNvPr id="8" name="TextBox 7">
            <a:extLst>
              <a:ext uri="{FF2B5EF4-FFF2-40B4-BE49-F238E27FC236}">
                <a16:creationId xmlns:a16="http://schemas.microsoft.com/office/drawing/2014/main" id="{3DE32E4F-8515-4C0F-3E42-4817E18C82EC}"/>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2" name="Picture 11">
            <a:extLst>
              <a:ext uri="{FF2B5EF4-FFF2-40B4-BE49-F238E27FC236}">
                <a16:creationId xmlns:a16="http://schemas.microsoft.com/office/drawing/2014/main" id="{4C0D3EC5-1E5A-4DC9-BF51-FF59BCE4B1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214927"/>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Make your store accessible on many devices such as mobile devices. You can do things to make your online store viewed better on mobile devices like optimizing your images and using responsive design.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first impression lasts forever, so make sure you have a good-looking website and make the best eye-catching designs if possible.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AA73D5D6-CE4F-89BB-B0B9-31452BBCD37B}"/>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2" name="Picture 11">
            <a:extLst>
              <a:ext uri="{FF2B5EF4-FFF2-40B4-BE49-F238E27FC236}">
                <a16:creationId xmlns:a16="http://schemas.microsoft.com/office/drawing/2014/main" id="{4BD03B51-6664-4D33-A6CE-6C1148BD65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056C2D3-032A-E3D8-23A3-00D4A9376278}"/>
              </a:ext>
            </a:extLst>
          </p:cNvPr>
          <p:cNvSpPr/>
          <p:nvPr/>
        </p:nvSpPr>
        <p:spPr>
          <a:xfrm>
            <a:off x="2352782" y="2214927"/>
            <a:ext cx="9257015" cy="3865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Lastly, security is a top priority. It is one of the main concerns with e Commerce for consumers and business owners, as their personal and financial information is being handled online.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8E1BAB9F-DF91-C598-2491-A064DE2B2CB1}"/>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CC503D-2C93-3B53-ECFD-BB576AFD1803}"/>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08DFB246-F984-0273-3BBF-9012C9EF1A35}"/>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2CF0461-F1AF-EA2C-14FF-ABB66C18A193}"/>
              </a:ext>
            </a:extLst>
          </p:cNvPr>
          <p:cNvSpPr txBox="1"/>
          <p:nvPr/>
        </p:nvSpPr>
        <p:spPr>
          <a:xfrm>
            <a:off x="4074291" y="537135"/>
            <a:ext cx="6477270"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sp>
        <p:nvSpPr>
          <p:cNvPr id="10" name="TextBox 9">
            <a:extLst>
              <a:ext uri="{FF2B5EF4-FFF2-40B4-BE49-F238E27FC236}">
                <a16:creationId xmlns:a16="http://schemas.microsoft.com/office/drawing/2014/main" id="{1A046AAC-6E5E-31E6-B3E4-017D33E1F7C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1" name="Picture Placeholder 4">
            <a:extLst>
              <a:ext uri="{FF2B5EF4-FFF2-40B4-BE49-F238E27FC236}">
                <a16:creationId xmlns:a16="http://schemas.microsoft.com/office/drawing/2014/main" id="{AD12DA9D-130F-515F-393A-5AC83D3B36DD}"/>
              </a:ext>
            </a:extLst>
          </p:cNvPr>
          <p:cNvPicPr>
            <a:picLocks noChangeAspect="1"/>
          </p:cNvPicPr>
          <p:nvPr/>
        </p:nvPicPr>
        <p:blipFill>
          <a:blip r:embed="rId2" cstate="hq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12" name="Picture 11">
            <a:extLst>
              <a:ext uri="{FF2B5EF4-FFF2-40B4-BE49-F238E27FC236}">
                <a16:creationId xmlns:a16="http://schemas.microsoft.com/office/drawing/2014/main" id="{7995820D-7A2D-439D-A1C8-F95A375C1A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33136487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References: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E-Business and E-Commerce Management : strategy, implementation and practice, fourth edition.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By: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dave</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 </a:t>
            </a:r>
            <a:r>
              <a:rPr kumimoji="0" lang="en-US" sz="3200" b="0" i="0" u="none" strike="noStrike" kern="1200" cap="none" spc="0" normalizeH="0" baseline="0" noProof="0" dirty="0" err="1">
                <a:ln>
                  <a:noFill/>
                </a:ln>
                <a:solidFill>
                  <a:schemeClr val="bg1"/>
                </a:solidFill>
                <a:effectLst/>
                <a:uLnTx/>
                <a:uFillTx/>
                <a:latin typeface="Calibri" panose="020F0502020204030204"/>
                <a:ea typeface="+mn-ea"/>
                <a:cs typeface="+mn-cs"/>
              </a:rPr>
              <a:t>chaffey</a:t>
            </a:r>
            <a:r>
              <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rPr>
              <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bg1"/>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Chapter 1</a:t>
            </a:r>
          </a:p>
        </p:txBody>
      </p:sp>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pic>
        <p:nvPicPr>
          <p:cNvPr id="9" name="Picture 8">
            <a:extLst>
              <a:ext uri="{FF2B5EF4-FFF2-40B4-BE49-F238E27FC236}">
                <a16:creationId xmlns:a16="http://schemas.microsoft.com/office/drawing/2014/main" id="{DDB46AA0-FEDA-2657-455B-08CDF2C6F3E2}"/>
              </a:ext>
            </a:extLst>
          </p:cNvPr>
          <p:cNvPicPr>
            <a:picLocks noChangeAspect="1"/>
          </p:cNvPicPr>
          <p:nvPr/>
        </p:nvPicPr>
        <p:blipFill>
          <a:blip r:embed="rId8"/>
          <a:stretch>
            <a:fillRect/>
          </a:stretch>
        </p:blipFill>
        <p:spPr>
          <a:xfrm>
            <a:off x="6202649" y="1456713"/>
            <a:ext cx="5048323" cy="4437165"/>
          </a:xfrm>
          <a:prstGeom prst="rect">
            <a:avLst/>
          </a:prstGeom>
        </p:spPr>
      </p:pic>
      <p:sp>
        <p:nvSpPr>
          <p:cNvPr id="12" name="TextBox 11">
            <a:extLst>
              <a:ext uri="{FF2B5EF4-FFF2-40B4-BE49-F238E27FC236}">
                <a16:creationId xmlns:a16="http://schemas.microsoft.com/office/drawing/2014/main" id="{0A2EF626-0528-DC0C-BB79-5CAC896EE626}"/>
              </a:ext>
            </a:extLst>
          </p:cNvPr>
          <p:cNvSpPr txBox="1"/>
          <p:nvPr/>
        </p:nvSpPr>
        <p:spPr>
          <a:xfrm>
            <a:off x="2300485" y="462538"/>
            <a:ext cx="8699646"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TITLE OF LECTURE</a:t>
            </a:r>
          </a:p>
          <a:p>
            <a:pPr algn="ctr"/>
            <a:r>
              <a:rPr lang="en-US" sz="3200" b="1" dirty="0">
                <a:latin typeface="Tajawal Medium" panose="00000600000000000000" pitchFamily="2" charset="-78"/>
                <a:cs typeface="Tajawal Medium" panose="00000600000000000000" pitchFamily="2" charset="-78"/>
              </a:rPr>
              <a:t>Introduction to e-business and e-commerce</a:t>
            </a:r>
          </a:p>
        </p:txBody>
      </p:sp>
      <p:pic>
        <p:nvPicPr>
          <p:cNvPr id="11" name="Picture 10">
            <a:extLst>
              <a:ext uri="{FF2B5EF4-FFF2-40B4-BE49-F238E27FC236}">
                <a16:creationId xmlns:a16="http://schemas.microsoft.com/office/drawing/2014/main" id="{1FA84AEA-162F-4395-93BE-B5710303227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251440" y="81121"/>
            <a:ext cx="1802422" cy="840358"/>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E44472E-84D4-47D2-BC5C-D0411627DE56}"/>
</file>

<file path=customXml/itemProps2.xml><?xml version="1.0" encoding="utf-8"?>
<ds:datastoreItem xmlns:ds="http://schemas.openxmlformats.org/officeDocument/2006/customXml" ds:itemID="{94C69F39-2B65-4B74-AE40-5E2BC35DF595}"/>
</file>

<file path=customXml/itemProps3.xml><?xml version="1.0" encoding="utf-8"?>
<ds:datastoreItem xmlns:ds="http://schemas.openxmlformats.org/officeDocument/2006/customXml" ds:itemID="{5DAC7347-39A3-44EC-A548-FAFD8AEFA26A}"/>
</file>

<file path=docProps/app.xml><?xml version="1.0" encoding="utf-8"?>
<Properties xmlns="http://schemas.openxmlformats.org/officeDocument/2006/extended-properties" xmlns:vt="http://schemas.openxmlformats.org/officeDocument/2006/docPropsVTypes">
  <TotalTime>762</TotalTime>
  <Words>2496</Words>
  <Application>Microsoft Office PowerPoint</Application>
  <PresentationFormat>Widescreen</PresentationFormat>
  <Paragraphs>394</Paragraphs>
  <Slides>41</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Aharoni</vt: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23</cp:revision>
  <dcterms:created xsi:type="dcterms:W3CDTF">2023-04-29T09:08:23Z</dcterms:created>
  <dcterms:modified xsi:type="dcterms:W3CDTF">2024-09-28T07:04:33Z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