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1.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20.xml" ContentType="application/vnd.openxmlformats-officedocument.presentationml.slide+xml"/>
  <Override PartName="/ppt/slides/slide10.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3.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8" r:id="rId1"/>
  </p:sldMasterIdLst>
  <p:notesMasterIdLst>
    <p:notesMasterId r:id="rId46"/>
  </p:notesMasterIdLst>
  <p:sldIdLst>
    <p:sldId id="480" r:id="rId2"/>
    <p:sldId id="303" r:id="rId3"/>
    <p:sldId id="271" r:id="rId4"/>
    <p:sldId id="481" r:id="rId5"/>
    <p:sldId id="484" r:id="rId6"/>
    <p:sldId id="482" r:id="rId7"/>
    <p:sldId id="483" r:id="rId8"/>
    <p:sldId id="485" r:id="rId9"/>
    <p:sldId id="488" r:id="rId10"/>
    <p:sldId id="486" r:id="rId11"/>
    <p:sldId id="487" r:id="rId12"/>
    <p:sldId id="489" r:id="rId13"/>
    <p:sldId id="490" r:id="rId14"/>
    <p:sldId id="491" r:id="rId15"/>
    <p:sldId id="492" r:id="rId16"/>
    <p:sldId id="493" r:id="rId17"/>
    <p:sldId id="495" r:id="rId18"/>
    <p:sldId id="494"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22" r:id="rId32"/>
    <p:sldId id="508" r:id="rId33"/>
    <p:sldId id="509" r:id="rId34"/>
    <p:sldId id="521" r:id="rId35"/>
    <p:sldId id="523" r:id="rId36"/>
    <p:sldId id="524" r:id="rId37"/>
    <p:sldId id="525" r:id="rId38"/>
    <p:sldId id="526" r:id="rId39"/>
    <p:sldId id="527" r:id="rId40"/>
    <p:sldId id="528" r:id="rId41"/>
    <p:sldId id="529" r:id="rId42"/>
    <p:sldId id="530" r:id="rId43"/>
    <p:sldId id="531" r:id="rId44"/>
    <p:sldId id="532"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4"/>
            <p14:sldId id="482"/>
            <p14:sldId id="483"/>
            <p14:sldId id="485"/>
            <p14:sldId id="488"/>
            <p14:sldId id="486"/>
            <p14:sldId id="487"/>
            <p14:sldId id="489"/>
            <p14:sldId id="490"/>
            <p14:sldId id="491"/>
            <p14:sldId id="492"/>
            <p14:sldId id="493"/>
            <p14:sldId id="495"/>
            <p14:sldId id="494"/>
            <p14:sldId id="496"/>
            <p14:sldId id="497"/>
            <p14:sldId id="498"/>
            <p14:sldId id="499"/>
            <p14:sldId id="500"/>
            <p14:sldId id="501"/>
            <p14:sldId id="502"/>
            <p14:sldId id="503"/>
            <p14:sldId id="504"/>
            <p14:sldId id="505"/>
            <p14:sldId id="506"/>
            <p14:sldId id="507"/>
            <p14:sldId id="522"/>
            <p14:sldId id="508"/>
            <p14:sldId id="509"/>
            <p14:sldId id="521"/>
            <p14:sldId id="523"/>
            <p14:sldId id="524"/>
            <p14:sldId id="525"/>
            <p14:sldId id="526"/>
            <p14:sldId id="527"/>
            <p14:sldId id="528"/>
            <p14:sldId id="529"/>
            <p14:sldId id="530"/>
            <p14:sldId id="531"/>
            <p14:sldId id="532"/>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672" y="32"/>
      </p:cViewPr>
      <p:guideLst>
        <p:guide orient="horz" pos="2160"/>
        <p:guide pos="3840"/>
      </p:guideLst>
    </p:cSldViewPr>
  </p:slideViewPr>
  <p:notesTextViewPr>
    <p:cViewPr>
      <p:scale>
        <a:sx n="1" d="1"/>
        <a:sy n="1" d="1"/>
      </p:scale>
      <p:origin x="0" y="0"/>
    </p:cViewPr>
  </p:notesTextViewPr>
  <p:sorterViewPr>
    <p:cViewPr>
      <p:scale>
        <a:sx n="100" d="100"/>
        <a:sy n="100" d="100"/>
      </p:scale>
      <p:origin x="0" y="1055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741071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21076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227791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6532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59725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627957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62252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891050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029680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73537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34596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34746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222391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17909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547284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377072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65416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512767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07325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07503479"/>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 id="2147483660" r:id="rId18"/>
    <p:sldLayoutId id="2147483662" r:id="rId19"/>
    <p:sldLayoutId id="2147483664" r:id="rId20"/>
    <p:sldLayoutId id="2147483667" r:id="rId21"/>
    <p:sldLayoutId id="2147483687" r:id="rId2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7.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2.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601884" y="3794396"/>
            <a:ext cx="5389775" cy="1261884"/>
          </a:xfrm>
          <a:prstGeom prst="rect">
            <a:avLst/>
          </a:prstGeom>
          <a:noFill/>
        </p:spPr>
        <p:txBody>
          <a:bodyPr wrap="square" rtlCol="0">
            <a:spAutoFit/>
          </a:bodyPr>
          <a:lstStyle/>
          <a:p>
            <a:pPr algn="ctr"/>
            <a:r>
              <a:rPr lang="ar-EG" sz="2800" b="1" dirty="0" smtClean="0">
                <a:solidFill>
                  <a:srgbClr val="FF0000"/>
                </a:solidFill>
                <a:latin typeface="Alexandria" pitchFamily="2" charset="-78"/>
                <a:cs typeface="Alexandria" pitchFamily="2" charset="-78"/>
              </a:rPr>
              <a:t>مقرر الحكومة الرقمية </a:t>
            </a:r>
          </a:p>
          <a:p>
            <a:pPr algn="ctr"/>
            <a:r>
              <a:rPr lang="en-US" sz="2400" dirty="0" smtClean="0">
                <a:latin typeface="Alexandria" pitchFamily="2" charset="-78"/>
                <a:cs typeface="Alexandria" pitchFamily="2" charset="-78"/>
              </a:rPr>
              <a:t>LAW625</a:t>
            </a:r>
          </a:p>
          <a:p>
            <a:pPr algn="ctr"/>
            <a:endParaRPr lang="en-US" sz="2400" dirty="0">
              <a:solidFill>
                <a:schemeClr val="bg1"/>
              </a:solidFill>
              <a:latin typeface="Alexandria" pitchFamily="2" charset="-78"/>
              <a:cs typeface="Alexandria" pitchFamily="2" charset="-78"/>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108643" y="1937901"/>
            <a:ext cx="4759721" cy="1200329"/>
          </a:xfrm>
          <a:prstGeom prst="rect">
            <a:avLst/>
          </a:prstGeom>
          <a:noFill/>
        </p:spPr>
        <p:txBody>
          <a:bodyPr wrap="square" rtlCol="0">
            <a:spAutoFit/>
          </a:bodyPr>
          <a:lstStyle/>
          <a:p>
            <a:r>
              <a:rPr lang="ar-EG" sz="2800" b="1" dirty="0" smtClean="0">
                <a:solidFill>
                  <a:srgbClr val="00B0F0"/>
                </a:solidFill>
                <a:latin typeface="Alexandria" pitchFamily="2" charset="-78"/>
                <a:cs typeface="Alexandria" pitchFamily="2" charset="-78"/>
              </a:rPr>
              <a:t>ماجستير القانون الرقمي </a:t>
            </a:r>
            <a:endParaRPr lang="ar-EG" sz="2800" b="1" dirty="0">
              <a:solidFill>
                <a:srgbClr val="00B0F0"/>
              </a:solidFill>
              <a:latin typeface="Alexandria" pitchFamily="2" charset="-78"/>
              <a:cs typeface="Alexandria" pitchFamily="2" charset="-78"/>
            </a:endParaRPr>
          </a:p>
          <a:p>
            <a:r>
              <a:rPr lang="ar-EG" sz="4400" b="1" dirty="0" smtClean="0">
                <a:solidFill>
                  <a:srgbClr val="00B0F0"/>
                </a:solidFill>
                <a:latin typeface="Alexandria" pitchFamily="2" charset="-78"/>
                <a:cs typeface="Alexandria" pitchFamily="2" charset="-78"/>
              </a:rPr>
              <a:t> </a:t>
            </a:r>
            <a:endParaRPr lang="en-US" sz="4400" b="1" dirty="0">
              <a:solidFill>
                <a:srgbClr val="00B0F0"/>
              </a:solidFill>
              <a:latin typeface="Alexandria" pitchFamily="2" charset="-78"/>
              <a:cs typeface="Alexandria" pitchFamily="2" charset="-78"/>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648181"/>
            <a:ext cx="5628985" cy="5787343"/>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4"/>
          <a:stretch>
            <a:fillRect/>
          </a:stretch>
        </p:blipFill>
        <p:spPr>
          <a:xfrm>
            <a:off x="113685" y="312516"/>
            <a:ext cx="2956816" cy="138391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23961"/>
    </mc:Choice>
    <mc:Fallback xmlns="">
      <p:transition spd="slow" advTm="2396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1"/>
            <a:ext cx="12284596" cy="565440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8283797" y="1849285"/>
            <a:ext cx="3483646" cy="1261884"/>
          </a:xfrm>
          <a:prstGeom prst="rect">
            <a:avLst/>
          </a:prstGeom>
          <a:noFill/>
        </p:spPr>
        <p:txBody>
          <a:bodyPr wrap="none" rtlCol="0">
            <a:spAutoFit/>
          </a:bodyPr>
          <a:lstStyle/>
          <a:p>
            <a:r>
              <a:rPr lang="ar-EG" sz="3200" b="1" dirty="0" smtClean="0">
                <a:solidFill>
                  <a:srgbClr val="00B0F0"/>
                </a:solidFill>
                <a:latin typeface="Alexandria" pitchFamily="2" charset="-78"/>
                <a:cs typeface="Alexandria" pitchFamily="2" charset="-78"/>
              </a:rPr>
              <a:t>الحكومة الرقمية</a:t>
            </a:r>
          </a:p>
          <a:p>
            <a:endParaRPr lang="ar-EG" sz="4400" b="1" dirty="0" smtClean="0">
              <a:solidFill>
                <a:srgbClr val="00B0F0"/>
              </a:solidFill>
              <a:latin typeface="Alexandria" pitchFamily="2" charset="-78"/>
              <a:cs typeface="Alexandria" pitchFamily="2" charset="-78"/>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5856791" y="3148315"/>
            <a:ext cx="5104434" cy="165423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solidFill>
                  <a:schemeClr val="tx1"/>
                </a:solidFill>
                <a:latin typeface="Alexandria" pitchFamily="2" charset="-78"/>
                <a:cs typeface="Alexandria" pitchFamily="2" charset="-78"/>
              </a:rPr>
              <a:t>المحاضرة السابعة</a:t>
            </a:r>
          </a:p>
          <a:p>
            <a:pPr algn="ctr"/>
            <a:r>
              <a:rPr lang="ar-EG" sz="2400" b="1" dirty="0" smtClean="0">
                <a:solidFill>
                  <a:schemeClr val="tx1"/>
                </a:solidFill>
                <a:latin typeface="Alexandria" pitchFamily="2" charset="-78"/>
                <a:cs typeface="Alexandria" pitchFamily="2" charset="-78"/>
              </a:rPr>
              <a:t>القرار الإداري الالكتروني </a:t>
            </a:r>
            <a:r>
              <a:rPr lang="ar-EG" sz="2400" b="1" dirty="0">
                <a:solidFill>
                  <a:schemeClr val="tx1"/>
                </a:solidFill>
                <a:latin typeface="Alexandria" pitchFamily="2" charset="-78"/>
                <a:cs typeface="Alexandria" pitchFamily="2" charset="-78"/>
              </a:rPr>
              <a:t/>
            </a:r>
            <a:br>
              <a:rPr lang="ar-EG" sz="2400" b="1" dirty="0">
                <a:solidFill>
                  <a:schemeClr val="tx1"/>
                </a:solidFill>
                <a:latin typeface="Alexandria" pitchFamily="2" charset="-78"/>
                <a:cs typeface="Alexandria" pitchFamily="2" charset="-78"/>
              </a:rPr>
            </a:br>
            <a:r>
              <a:rPr lang="ar-EG" sz="2400" b="1" dirty="0" smtClean="0">
                <a:solidFill>
                  <a:schemeClr val="tx1"/>
                </a:solidFill>
                <a:latin typeface="Alexandria" pitchFamily="2" charset="-78"/>
                <a:cs typeface="Alexandria" pitchFamily="2" charset="-78"/>
              </a:rPr>
              <a:t>أركان القرار)</a:t>
            </a:r>
            <a:r>
              <a:rPr lang="en-US" sz="2800" b="1" dirty="0" smtClean="0">
                <a:solidFill>
                  <a:schemeClr val="tx1"/>
                </a:solidFill>
                <a:latin typeface="Alexandria" pitchFamily="2" charset="-78"/>
                <a:cs typeface="Alexandria" pitchFamily="2" charset="-78"/>
              </a:rPr>
              <a:t>)</a:t>
            </a:r>
            <a:endParaRPr lang="en-US" sz="2800" b="1" dirty="0">
              <a:solidFill>
                <a:schemeClr val="tx1"/>
              </a:solidFill>
              <a:latin typeface="Alexandria" pitchFamily="2" charset="-78"/>
              <a:cs typeface="Alexandria" pitchFamily="2" charset="-78"/>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2870522" y="4802552"/>
            <a:ext cx="4502551" cy="707886"/>
          </a:xfrm>
          <a:prstGeom prst="rect">
            <a:avLst/>
          </a:prstGeom>
          <a:noFill/>
        </p:spPr>
        <p:txBody>
          <a:bodyPr wrap="square" rtlCol="0">
            <a:spAutoFit/>
          </a:bodyPr>
          <a:lstStyle/>
          <a:p>
            <a:r>
              <a:rPr lang="en-US" sz="2000" dirty="0">
                <a:solidFill>
                  <a:schemeClr val="accent1">
                    <a:lumMod val="50000"/>
                  </a:schemeClr>
                </a:solidFill>
                <a:latin typeface="Alexandria" pitchFamily="2" charset="-78"/>
                <a:cs typeface="Alexandria" pitchFamily="2" charset="-78"/>
              </a:rPr>
              <a:t>Prepared by Dr</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Haytham</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Eissa</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Manaa</a:t>
            </a:r>
            <a:r>
              <a:rPr lang="en-US" sz="2000" dirty="0">
                <a:solidFill>
                  <a:schemeClr val="accent1">
                    <a:lumMod val="50000"/>
                  </a:schemeClr>
                </a:solidFill>
                <a:latin typeface="Alexandria" pitchFamily="2" charset="-78"/>
                <a:cs typeface="Alexandria" pitchFamily="2" charset="-78"/>
              </a:rPr>
              <a:t>	</a:t>
            </a:r>
          </a:p>
        </p:txBody>
      </p:sp>
      <p:pic>
        <p:nvPicPr>
          <p:cNvPr id="6" name="Picture 5"/>
          <p:cNvPicPr>
            <a:picLocks noChangeAspect="1"/>
          </p:cNvPicPr>
          <p:nvPr/>
        </p:nvPicPr>
        <p:blipFill>
          <a:blip r:embed="rId4"/>
          <a:stretch>
            <a:fillRect/>
          </a:stretch>
        </p:blipFill>
        <p:spPr>
          <a:xfrm>
            <a:off x="9165971" y="305476"/>
            <a:ext cx="2956816" cy="1383912"/>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65628"/>
    </mc:Choice>
    <mc:Fallback xmlns="">
      <p:transition spd="slow" advTm="16562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388962" y="1123950"/>
            <a:ext cx="9675278" cy="4488913"/>
          </a:xfrm>
        </p:spPr>
      </p:pic>
      <p:sp>
        <p:nvSpPr>
          <p:cNvPr id="6" name="Rectangle 5">
            <a:extLst>
              <a:ext uri="{FF2B5EF4-FFF2-40B4-BE49-F238E27FC236}">
                <a16:creationId xmlns=""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 xmlns:a16="http://schemas.microsoft.com/office/drawing/2014/main" id="{FFBC9732-D32E-DCF9-3982-D4B68F971747}"/>
              </a:ext>
            </a:extLst>
          </p:cNvPr>
          <p:cNvSpPr/>
          <p:nvPr/>
        </p:nvSpPr>
        <p:spPr>
          <a:xfrm>
            <a:off x="127321" y="4884389"/>
            <a:ext cx="5994873" cy="1643527"/>
          </a:xfrm>
          <a:prstGeom prst="rect">
            <a:avLst/>
          </a:prstGeom>
          <a:noFill/>
        </p:spPr>
        <p:txBody>
          <a:bodyPr wrap="square">
            <a:spAutoFit/>
          </a:bodyPr>
          <a:lstStyle/>
          <a:p>
            <a:pPr algn="r">
              <a:lnSpc>
                <a:spcPct val="120000"/>
              </a:lnSpc>
            </a:pPr>
            <a:r>
              <a:rPr lang="ar-EG" sz="2800" b="1" dirty="0" smtClean="0">
                <a:latin typeface="Alexandria" pitchFamily="2" charset="-78"/>
                <a:cs typeface="Alexandria" pitchFamily="2" charset="-78"/>
              </a:rPr>
              <a:t>أركان القرار الإداري الالكتروني  </a:t>
            </a:r>
          </a:p>
          <a:p>
            <a:pPr algn="r">
              <a:lnSpc>
                <a:spcPct val="120000"/>
              </a:lnSpc>
            </a:pPr>
            <a:endParaRPr lang="ar-EG" sz="2800" b="1" dirty="0" smtClean="0">
              <a:solidFill>
                <a:schemeClr val="bg1"/>
              </a:solidFill>
              <a:latin typeface="Alexandria" pitchFamily="2" charset="-78"/>
              <a:cs typeface="Alexandria" pitchFamily="2" charset="-78"/>
            </a:endParaRPr>
          </a:p>
          <a:p>
            <a:pPr algn="r">
              <a:lnSpc>
                <a:spcPct val="120000"/>
              </a:lnSpc>
            </a:pPr>
            <a:r>
              <a:rPr lang="ar-EG" sz="2800" b="1" dirty="0" smtClean="0">
                <a:solidFill>
                  <a:schemeClr val="bg1"/>
                </a:solidFill>
                <a:latin typeface="Alexandria" pitchFamily="2" charset="-78"/>
                <a:cs typeface="Alexandria" pitchFamily="2" charset="-78"/>
              </a:rPr>
              <a:t> </a:t>
            </a: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1339" y="1259391"/>
            <a:ext cx="3748142" cy="584775"/>
          </a:xfrm>
          <a:prstGeom prst="rect">
            <a:avLst/>
          </a:prstGeom>
          <a:noFill/>
        </p:spPr>
        <p:txBody>
          <a:bodyPr wrap="none" rtlCol="0">
            <a:spAutoFit/>
          </a:bodyPr>
          <a:lstStyle/>
          <a:p>
            <a:r>
              <a:rPr lang="ar-EG" sz="3200" b="1" dirty="0" smtClean="0">
                <a:solidFill>
                  <a:srgbClr val="FF0000"/>
                </a:solidFill>
                <a:latin typeface="Alexandria" pitchFamily="2" charset="-78"/>
                <a:cs typeface="Alexandria" pitchFamily="2" charset="-78"/>
              </a:rPr>
              <a:t>موضوع المحاضرة</a:t>
            </a:r>
            <a:endParaRPr lang="en-US" sz="3200" b="1" dirty="0">
              <a:solidFill>
                <a:srgbClr val="FF0000"/>
              </a:solidFill>
              <a:latin typeface="Alexandria" pitchFamily="2" charset="-78"/>
              <a:cs typeface="Alexandria" pitchFamily="2" charset="-78"/>
            </a:endParaRPr>
          </a:p>
        </p:txBody>
      </p:sp>
      <p:pic>
        <p:nvPicPr>
          <p:cNvPr id="3" name="Picture 2"/>
          <p:cNvPicPr>
            <a:picLocks noChangeAspect="1"/>
          </p:cNvPicPr>
          <p:nvPr/>
        </p:nvPicPr>
        <p:blipFill>
          <a:blip r:embed="rId3"/>
          <a:stretch>
            <a:fillRect/>
          </a:stretch>
        </p:blipFill>
        <p:spPr>
          <a:xfrm>
            <a:off x="9235184" y="-70249"/>
            <a:ext cx="2956816" cy="1383912"/>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23428"/>
    </mc:Choice>
    <mc:Fallback xmlns="">
      <p:transition spd="slow" advTm="234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64268" y="910287"/>
            <a:ext cx="10515600" cy="1325563"/>
          </a:xfrm>
        </p:spPr>
        <p:txBody>
          <a:bodyPr>
            <a:normAutofit/>
          </a:bodyPr>
          <a:lstStyle/>
          <a:p>
            <a:pPr algn="ctr"/>
            <a:r>
              <a:rPr lang="ar-EG" dirty="0" smtClean="0">
                <a:cs typeface="Alexandria" pitchFamily="2" charset="-78"/>
              </a:rPr>
              <a:t>أركان القرار </a:t>
            </a:r>
            <a:r>
              <a:rPr lang="ar-EG" dirty="0">
                <a:cs typeface="Alexandria" pitchFamily="2" charset="-78"/>
              </a:rPr>
              <a:t>الإداري الالكتروني </a:t>
            </a:r>
          </a:p>
        </p:txBody>
      </p:sp>
      <p:sp>
        <p:nvSpPr>
          <p:cNvPr id="3" name="عنصر نائب للمحتوى 2"/>
          <p:cNvSpPr>
            <a:spLocks noGrp="1"/>
          </p:cNvSpPr>
          <p:nvPr>
            <p:ph idx="1"/>
          </p:nvPr>
        </p:nvSpPr>
        <p:spPr>
          <a:xfrm>
            <a:off x="2187615" y="1805651"/>
            <a:ext cx="7841908" cy="3599728"/>
          </a:xfrm>
        </p:spPr>
        <p:txBody>
          <a:bodyPr>
            <a:normAutofit/>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نكمل هنا حديثنا عن أركان القرار الإداري الالكتروني، وهي نفس الأركان الخاصة بالقرار الإداري في صورته العادية، ليس هناك اختلاف في الجوهر كما قلنا في السابق.</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a:t>
            </a:fld>
            <a:endParaRPr lang="en-US"/>
          </a:p>
        </p:txBody>
      </p:sp>
      <p:pic>
        <p:nvPicPr>
          <p:cNvPr id="7" name="Picture 6"/>
          <p:cNvPicPr>
            <a:picLocks noChangeAspect="1"/>
          </p:cNvPicPr>
          <p:nvPr/>
        </p:nvPicPr>
        <p:blipFill>
          <a:blip r:embed="rId2"/>
          <a:stretch>
            <a:fillRect/>
          </a:stretch>
        </p:blipFill>
        <p:spPr>
          <a:xfrm>
            <a:off x="9235184" y="-25943"/>
            <a:ext cx="2956816" cy="1383912"/>
          </a:xfrm>
          <a:prstGeom prst="rect">
            <a:avLst/>
          </a:prstGeom>
        </p:spPr>
      </p:pic>
    </p:spTree>
    <p:extLst>
      <p:ext uri="{BB962C8B-B14F-4D97-AF65-F5344CB8AC3E}">
        <p14:creationId xmlns:p14="http://schemas.microsoft.com/office/powerpoint/2010/main" val="3886263778"/>
      </p:ext>
    </p:extLst>
  </p:cSld>
  <p:clrMapOvr>
    <a:masterClrMapping/>
  </p:clrMapOvr>
  <mc:AlternateContent xmlns:mc="http://schemas.openxmlformats.org/markup-compatibility/2006" xmlns:p14="http://schemas.microsoft.com/office/powerpoint/2010/main">
    <mc:Choice Requires="p14">
      <p:transition spd="slow" p14:dur="2000" advTm="36859"/>
    </mc:Choice>
    <mc:Fallback xmlns="">
      <p:transition spd="slow" advTm="3685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500132" y="1388962"/>
            <a:ext cx="8287473" cy="4467828"/>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وحيث إنه قد تحدثنا في المحاضرة السابقة عن ركن الاختصاص فإننا نتحدث في هذه المحاضرة عن الأركان التالية:</a:t>
            </a:r>
          </a:p>
          <a:p>
            <a:pPr marL="0" indent="0" algn="r">
              <a:lnSpc>
                <a:spcPct val="150000"/>
              </a:lnSpc>
              <a:buNone/>
            </a:pPr>
            <a:r>
              <a:rPr lang="ar-EG" dirty="0">
                <a:latin typeface="Alexandria" pitchFamily="2" charset="-78"/>
                <a:cs typeface="Alexandria" pitchFamily="2" charset="-78"/>
              </a:rPr>
              <a:t>-</a:t>
            </a:r>
            <a:r>
              <a:rPr lang="ar-EG" dirty="0" smtClean="0">
                <a:latin typeface="Alexandria" pitchFamily="2" charset="-78"/>
                <a:cs typeface="Alexandria" pitchFamily="2" charset="-78"/>
              </a:rPr>
              <a:t>الشكل </a:t>
            </a:r>
          </a:p>
          <a:p>
            <a:pPr marL="0" indent="0" algn="r">
              <a:lnSpc>
                <a:spcPct val="150000"/>
              </a:lnSpc>
              <a:buNone/>
            </a:pPr>
            <a:r>
              <a:rPr lang="ar-EG" dirty="0" smtClean="0">
                <a:latin typeface="Alexandria" pitchFamily="2" charset="-78"/>
                <a:cs typeface="Alexandria" pitchFamily="2" charset="-78"/>
              </a:rPr>
              <a:t>-المحل </a:t>
            </a:r>
          </a:p>
          <a:p>
            <a:pPr marL="0" indent="0" algn="r">
              <a:lnSpc>
                <a:spcPct val="150000"/>
              </a:lnSpc>
              <a:buNone/>
            </a:pPr>
            <a:r>
              <a:rPr lang="ar-EG" dirty="0" smtClean="0">
                <a:latin typeface="Alexandria" pitchFamily="2" charset="-78"/>
                <a:cs typeface="Alexandria" pitchFamily="2" charset="-78"/>
              </a:rPr>
              <a:t>-الغاية </a:t>
            </a:r>
          </a:p>
          <a:p>
            <a:pPr marL="0" indent="0" algn="r">
              <a:lnSpc>
                <a:spcPct val="150000"/>
              </a:lnSpc>
              <a:buNone/>
            </a:pPr>
            <a:r>
              <a:rPr lang="ar-EG" dirty="0" smtClean="0">
                <a:latin typeface="Alexandria" pitchFamily="2" charset="-78"/>
                <a:cs typeface="Alexandria" pitchFamily="2" charset="-78"/>
              </a:rPr>
              <a:t>-السبب </a:t>
            </a:r>
          </a:p>
          <a:p>
            <a:pPr marL="0" indent="0" algn="r">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5</a:t>
            </a:fld>
            <a:endParaRPr lang="en-US"/>
          </a:p>
        </p:txBody>
      </p:sp>
      <p:pic>
        <p:nvPicPr>
          <p:cNvPr id="7" name="Picture 6"/>
          <p:cNvPicPr>
            <a:picLocks noChangeAspect="1"/>
          </p:cNvPicPr>
          <p:nvPr/>
        </p:nvPicPr>
        <p:blipFill>
          <a:blip r:embed="rId2"/>
          <a:stretch>
            <a:fillRect/>
          </a:stretch>
        </p:blipFill>
        <p:spPr>
          <a:xfrm>
            <a:off x="8714484" y="197446"/>
            <a:ext cx="2956816" cy="1383912"/>
          </a:xfrm>
          <a:prstGeom prst="rect">
            <a:avLst/>
          </a:prstGeom>
        </p:spPr>
      </p:pic>
    </p:spTree>
    <p:extLst>
      <p:ext uri="{BB962C8B-B14F-4D97-AF65-F5344CB8AC3E}">
        <p14:creationId xmlns:p14="http://schemas.microsoft.com/office/powerpoint/2010/main" val="126646033"/>
      </p:ext>
    </p:extLst>
  </p:cSld>
  <p:clrMapOvr>
    <a:masterClrMapping/>
  </p:clrMapOvr>
  <mc:AlternateContent xmlns:mc="http://schemas.openxmlformats.org/markup-compatibility/2006" xmlns:p14="http://schemas.microsoft.com/office/powerpoint/2010/main">
    <mc:Choice Requires="p14">
      <p:transition spd="slow" p14:dur="2000" advTm="30529"/>
    </mc:Choice>
    <mc:Fallback xmlns="">
      <p:transition spd="slow" advTm="3052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algn="ctr"/>
            <a:r>
              <a:rPr lang="ar-EG" sz="4800" dirty="0">
                <a:solidFill>
                  <a:schemeClr val="bg1"/>
                </a:solidFill>
                <a:cs typeface="Alexandria" pitchFamily="2" charset="-78"/>
              </a:rPr>
              <a:t/>
            </a:r>
            <a:br>
              <a:rPr lang="ar-EG" sz="4800" dirty="0">
                <a:solidFill>
                  <a:schemeClr val="bg1"/>
                </a:solidFill>
                <a:cs typeface="Alexandria" pitchFamily="2" charset="-78"/>
              </a:rPr>
            </a:br>
            <a:r>
              <a:rPr lang="ar-EG" sz="4800" dirty="0" smtClean="0">
                <a:solidFill>
                  <a:schemeClr val="bg1"/>
                </a:solidFill>
                <a:cs typeface="Alexandria" pitchFamily="2" charset="-78"/>
              </a:rPr>
              <a:t/>
            </a:r>
            <a:br>
              <a:rPr lang="ar-EG" sz="4800" dirty="0" smtClean="0">
                <a:solidFill>
                  <a:schemeClr val="bg1"/>
                </a:solidFill>
                <a:cs typeface="Alexandria" pitchFamily="2" charset="-78"/>
              </a:rPr>
            </a:br>
            <a:r>
              <a:rPr lang="ar-EG" sz="4800" dirty="0" smtClean="0">
                <a:cs typeface="Alexandria" pitchFamily="2" charset="-78"/>
              </a:rPr>
              <a:t>-الشكل</a:t>
            </a:r>
            <a:r>
              <a:rPr lang="ar-EG" sz="4800" dirty="0" smtClean="0">
                <a:solidFill>
                  <a:schemeClr val="bg1"/>
                </a:solidFill>
                <a:cs typeface="Alexandria" pitchFamily="2" charset="-78"/>
              </a:rPr>
              <a:t> </a:t>
            </a:r>
            <a:endParaRPr lang="en-US" sz="4800" dirty="0">
              <a:solidFill>
                <a:schemeClr val="bg1"/>
              </a:solidFill>
            </a:endParaRPr>
          </a:p>
        </p:txBody>
      </p:sp>
      <p:sp>
        <p:nvSpPr>
          <p:cNvPr id="3" name="عنصر نائب للمحتوى 2"/>
          <p:cNvSpPr>
            <a:spLocks noGrp="1"/>
          </p:cNvSpPr>
          <p:nvPr>
            <p:ph idx="1"/>
          </p:nvPr>
        </p:nvSpPr>
        <p:spPr>
          <a:xfrm>
            <a:off x="2095017" y="2314937"/>
            <a:ext cx="7882359" cy="3078866"/>
          </a:xfrm>
        </p:spPr>
        <p:txBody>
          <a:bodyPr>
            <a:normAutofit fontScale="92500" lnSpcReduction="1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الشكل هو المظهر الخارجي للقرار الإداري، فهو القالب الذي تعبر من خلاله الإدارة عن إرادتها المنفردة في إحداث أثر قانوني معين على النحو الذي وضحناه في السابق.</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6</a:t>
            </a:fld>
            <a:endParaRPr lang="en-US"/>
          </a:p>
        </p:txBody>
      </p:sp>
      <p:pic>
        <p:nvPicPr>
          <p:cNvPr id="7" name="Picture 6"/>
          <p:cNvPicPr>
            <a:picLocks noChangeAspect="1"/>
          </p:cNvPicPr>
          <p:nvPr/>
        </p:nvPicPr>
        <p:blipFill>
          <a:blip r:embed="rId2"/>
          <a:stretch>
            <a:fillRect/>
          </a:stretch>
        </p:blipFill>
        <p:spPr>
          <a:xfrm>
            <a:off x="9019284" y="217580"/>
            <a:ext cx="2956816" cy="1383912"/>
          </a:xfrm>
          <a:prstGeom prst="rect">
            <a:avLst/>
          </a:prstGeom>
        </p:spPr>
      </p:pic>
    </p:spTree>
    <p:extLst>
      <p:ext uri="{BB962C8B-B14F-4D97-AF65-F5344CB8AC3E}">
        <p14:creationId xmlns:p14="http://schemas.microsoft.com/office/powerpoint/2010/main" val="2475422790"/>
      </p:ext>
    </p:extLst>
  </p:cSld>
  <p:clrMapOvr>
    <a:masterClrMapping/>
  </p:clrMapOvr>
  <mc:AlternateContent xmlns:mc="http://schemas.openxmlformats.org/markup-compatibility/2006" xmlns:p14="http://schemas.microsoft.com/office/powerpoint/2010/main">
    <mc:Choice Requires="p14">
      <p:transition spd="slow" p14:dur="2000" advTm="97250"/>
    </mc:Choice>
    <mc:Fallback xmlns="">
      <p:transition spd="slow" advTm="9725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22338" y="1805651"/>
            <a:ext cx="7697166" cy="3206187"/>
          </a:xfrm>
        </p:spPr>
        <p:txBody>
          <a:bodyPr/>
          <a:lstStyle/>
          <a:p>
            <a:pPr marL="0" indent="0" algn="just" rtl="1">
              <a:lnSpc>
                <a:spcPct val="150000"/>
              </a:lnSpc>
              <a:buNone/>
            </a:pPr>
            <a:r>
              <a:rPr lang="ar-EG" dirty="0" smtClean="0">
                <a:latin typeface="Alexandria" pitchFamily="2" charset="-78"/>
                <a:cs typeface="Alexandria" pitchFamily="2" charset="-78"/>
              </a:rPr>
              <a:t> ويرتبط بذلك كافة الإجراءات أو الخطوات التي يجب على الإدارة اتخاذها والمرور بها لاتخاذ القرار على نحو سليم، كالعرض على جهة معينة أو الإعلان عن أمر معين أو غير ذلك.</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7</a:t>
            </a:fld>
            <a:endParaRPr lang="en-US"/>
          </a:p>
        </p:txBody>
      </p:sp>
      <p:pic>
        <p:nvPicPr>
          <p:cNvPr id="6" name="Picture 5"/>
          <p:cNvPicPr>
            <a:picLocks noChangeAspect="1"/>
          </p:cNvPicPr>
          <p:nvPr/>
        </p:nvPicPr>
        <p:blipFill>
          <a:blip r:embed="rId2"/>
          <a:stretch>
            <a:fillRect/>
          </a:stretch>
        </p:blipFill>
        <p:spPr>
          <a:xfrm>
            <a:off x="8897762" y="227308"/>
            <a:ext cx="2956816" cy="1383912"/>
          </a:xfrm>
          <a:prstGeom prst="rect">
            <a:avLst/>
          </a:prstGeom>
        </p:spPr>
      </p:pic>
    </p:spTree>
    <p:extLst>
      <p:ext uri="{BB962C8B-B14F-4D97-AF65-F5344CB8AC3E}">
        <p14:creationId xmlns:p14="http://schemas.microsoft.com/office/powerpoint/2010/main" val="2732254774"/>
      </p:ext>
    </p:extLst>
  </p:cSld>
  <p:clrMapOvr>
    <a:masterClrMapping/>
  </p:clrMapOvr>
  <mc:AlternateContent xmlns:mc="http://schemas.openxmlformats.org/markup-compatibility/2006" xmlns:p14="http://schemas.microsoft.com/office/powerpoint/2010/main">
    <mc:Choice Requires="p14">
      <p:transition spd="slow" p14:dur="2000" advTm="236930"/>
    </mc:Choice>
    <mc:Fallback xmlns="">
      <p:transition spd="slow" advTm="23693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3" y="1898247"/>
            <a:ext cx="7413645" cy="3287211"/>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والقاعدة في هذا الشأن أن الإدارة لا تتقيد بشكل معين لإصدار القرار الإداري، فقد يتخذ القرار الإداري أي شكل دون أن ينال ذلك من وجوده على نحو صحيح، سواء كان شكلا كتابيا أو في صورة شفهية أو بأي طريقة مفهومة لأصحاب المصلحة المتفاعلين مع الحكومة.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8</a:t>
            </a:fld>
            <a:endParaRPr lang="en-US"/>
          </a:p>
        </p:txBody>
      </p:sp>
      <p:pic>
        <p:nvPicPr>
          <p:cNvPr id="7" name="Picture 6"/>
          <p:cNvPicPr>
            <a:picLocks noChangeAspect="1"/>
          </p:cNvPicPr>
          <p:nvPr/>
        </p:nvPicPr>
        <p:blipFill>
          <a:blip r:embed="rId2"/>
          <a:stretch>
            <a:fillRect/>
          </a:stretch>
        </p:blipFill>
        <p:spPr>
          <a:xfrm>
            <a:off x="9019284" y="237036"/>
            <a:ext cx="2956816" cy="1383912"/>
          </a:xfrm>
          <a:prstGeom prst="rect">
            <a:avLst/>
          </a:prstGeom>
        </p:spPr>
      </p:pic>
    </p:spTree>
    <p:extLst>
      <p:ext uri="{BB962C8B-B14F-4D97-AF65-F5344CB8AC3E}">
        <p14:creationId xmlns:p14="http://schemas.microsoft.com/office/powerpoint/2010/main" val="1023902879"/>
      </p:ext>
    </p:extLst>
  </p:cSld>
  <p:clrMapOvr>
    <a:masterClrMapping/>
  </p:clrMapOvr>
  <mc:AlternateContent xmlns:mc="http://schemas.openxmlformats.org/markup-compatibility/2006" xmlns:p14="http://schemas.microsoft.com/office/powerpoint/2010/main">
    <mc:Choice Requires="p14">
      <p:transition spd="slow" p14:dur="2000" advTm="83088"/>
    </mc:Choice>
    <mc:Fallback xmlns="">
      <p:transition spd="slow" advTm="8308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47777" y="2199190"/>
            <a:ext cx="7940233" cy="2615878"/>
          </a:xfrm>
        </p:spPr>
        <p:txBody>
          <a:bodyPr>
            <a:normAutofit lnSpcReduction="10000"/>
          </a:bodyPr>
          <a:lstStyle/>
          <a:p>
            <a:pPr marL="0" lvl="0" indent="0" algn="just" rtl="1">
              <a:lnSpc>
                <a:spcPct val="150000"/>
              </a:lnSpc>
              <a:buNone/>
            </a:pPr>
            <a:r>
              <a:rPr lang="ar-EG" dirty="0" smtClean="0">
                <a:cs typeface="Alexandria" pitchFamily="2" charset="-78"/>
              </a:rPr>
              <a:t>ومع ذلك فقد يشترط القانون صدور القرار في شكل معين كأن يصدر في صورة مكتوبة على سبيل المثال أو وجوب أن يمر بإجراءات معينة حتى يصدر بصورة صحيحة.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9</a:t>
            </a:fld>
            <a:endParaRPr lang="en-US"/>
          </a:p>
        </p:txBody>
      </p:sp>
      <p:pic>
        <p:nvPicPr>
          <p:cNvPr id="6" name="Picture 5"/>
          <p:cNvPicPr>
            <a:picLocks noChangeAspect="1"/>
          </p:cNvPicPr>
          <p:nvPr/>
        </p:nvPicPr>
        <p:blipFill>
          <a:blip r:embed="rId2"/>
          <a:stretch>
            <a:fillRect/>
          </a:stretch>
        </p:blipFill>
        <p:spPr>
          <a:xfrm>
            <a:off x="9235184" y="44637"/>
            <a:ext cx="2956816" cy="1383912"/>
          </a:xfrm>
          <a:prstGeom prst="rect">
            <a:avLst/>
          </a:prstGeom>
        </p:spPr>
      </p:pic>
    </p:spTree>
    <p:extLst>
      <p:ext uri="{BB962C8B-B14F-4D97-AF65-F5344CB8AC3E}">
        <p14:creationId xmlns:p14="http://schemas.microsoft.com/office/powerpoint/2010/main" val="2213295364"/>
      </p:ext>
    </p:extLst>
  </p:cSld>
  <p:clrMapOvr>
    <a:masterClrMapping/>
  </p:clrMapOvr>
  <mc:AlternateContent xmlns:mc="http://schemas.openxmlformats.org/markup-compatibility/2006" xmlns:p14="http://schemas.microsoft.com/office/powerpoint/2010/main">
    <mc:Choice Requires="p14">
      <p:transition spd="slow" p14:dur="2000" advTm="80859"/>
    </mc:Choice>
    <mc:Fallback xmlns="">
      <p:transition spd="slow" advTm="80859"/>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29742" y="1875100"/>
            <a:ext cx="7627716" cy="3854368"/>
          </a:xfrm>
        </p:spPr>
        <p:txBody>
          <a:bodyPr>
            <a:normAutofit lnSpcReduction="10000"/>
          </a:bodyPr>
          <a:lstStyle/>
          <a:p>
            <a:pPr marL="0" indent="0" algn="just" rtl="1">
              <a:lnSpc>
                <a:spcPct val="150000"/>
              </a:lnSpc>
              <a:buNone/>
            </a:pPr>
            <a:r>
              <a:rPr lang="ar-EG" dirty="0" smtClean="0">
                <a:cs typeface="Alexandria" pitchFamily="2" charset="-78"/>
              </a:rPr>
              <a:t>ويميز الفقه والقضاء بين نوعين من الشكليات في هذا الشأن: </a:t>
            </a:r>
          </a:p>
          <a:p>
            <a:pPr marL="0" indent="0" algn="just" rtl="1">
              <a:lnSpc>
                <a:spcPct val="150000"/>
              </a:lnSpc>
              <a:buNone/>
            </a:pPr>
            <a:r>
              <a:rPr lang="ar-EG" b="1" u="sng" dirty="0" smtClean="0">
                <a:cs typeface="Alexandria" pitchFamily="2" charset="-78"/>
              </a:rPr>
              <a:t>(أ)-الشكليات الجوهرية : </a:t>
            </a:r>
            <a:r>
              <a:rPr lang="ar-EG" dirty="0" smtClean="0">
                <a:cs typeface="Alexandria" pitchFamily="2" charset="-78"/>
              </a:rPr>
              <a:t>تتعلق بالمصالح الأساسية للأفراد أو الصالح العام ويترتب على عدم اتباعها التأثير على وجود القرار أو صحته، مثال ذلك تسبيب القرار التأديبي.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10</a:t>
            </a:fld>
            <a:endParaRPr lang="en-US"/>
          </a:p>
        </p:txBody>
      </p:sp>
      <p:pic>
        <p:nvPicPr>
          <p:cNvPr id="6" name="Picture 5"/>
          <p:cNvPicPr>
            <a:picLocks noChangeAspect="1"/>
          </p:cNvPicPr>
          <p:nvPr/>
        </p:nvPicPr>
        <p:blipFill>
          <a:blip r:embed="rId2"/>
          <a:stretch>
            <a:fillRect/>
          </a:stretch>
        </p:blipFill>
        <p:spPr>
          <a:xfrm>
            <a:off x="9019284" y="177747"/>
            <a:ext cx="2956816" cy="1383912"/>
          </a:xfrm>
          <a:prstGeom prst="rect">
            <a:avLst/>
          </a:prstGeom>
        </p:spPr>
      </p:pic>
    </p:spTree>
    <p:extLst>
      <p:ext uri="{BB962C8B-B14F-4D97-AF65-F5344CB8AC3E}">
        <p14:creationId xmlns:p14="http://schemas.microsoft.com/office/powerpoint/2010/main" val="284141663"/>
      </p:ext>
    </p:extLst>
  </p:cSld>
  <p:clrMapOvr>
    <a:masterClrMapping/>
  </p:clrMapOvr>
  <mc:AlternateContent xmlns:mc="http://schemas.openxmlformats.org/markup-compatibility/2006" xmlns:p14="http://schemas.microsoft.com/office/powerpoint/2010/main">
    <mc:Choice Requires="p14">
      <p:transition spd="slow" p14:dur="2000" advTm="123093"/>
    </mc:Choice>
    <mc:Fallback xmlns="">
      <p:transition spd="slow" advTm="12309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78328" y="1782500"/>
            <a:ext cx="7390497" cy="3495556"/>
          </a:xfrm>
        </p:spPr>
        <p:txBody>
          <a:bodyPr>
            <a:normAutofit/>
          </a:bodyPr>
          <a:lstStyle/>
          <a:p>
            <a:pPr marL="0" indent="0" algn="just" rtl="1">
              <a:lnSpc>
                <a:spcPct val="150000"/>
              </a:lnSpc>
              <a:buNone/>
            </a:pPr>
            <a:r>
              <a:rPr lang="ar-EG" b="1" u="sng" dirty="0" smtClean="0">
                <a:latin typeface="Alexandria" pitchFamily="2" charset="-78"/>
                <a:cs typeface="Alexandria" pitchFamily="2" charset="-78"/>
              </a:rPr>
              <a:t>(ب)- الشكليات الثانوية: </a:t>
            </a:r>
            <a:r>
              <a:rPr lang="ar-EG" dirty="0" smtClean="0">
                <a:latin typeface="Alexandria" pitchFamily="2" charset="-78"/>
                <a:cs typeface="Alexandria" pitchFamily="2" charset="-78"/>
              </a:rPr>
              <a:t>لا تتعلق بالمصالح الأساسية للأفراد أو الصالح العام، ويترك للإدارة حرية استيفائها، ولا يؤثر عدم اتباعها على وجود القرار أو صحته، مثال ذلك ذكر مكان صدور القرار في الأحوال العادية.</a:t>
            </a:r>
            <a:r>
              <a:rPr lang="ar-EG" b="1" u="sng" dirty="0" smtClean="0">
                <a:latin typeface="Alexandria" pitchFamily="2" charset="-78"/>
                <a:cs typeface="Alexandria" pitchFamily="2" charset="-78"/>
              </a:rPr>
              <a:t>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11</a:t>
            </a:fld>
            <a:endParaRPr lang="en-US"/>
          </a:p>
        </p:txBody>
      </p:sp>
      <p:pic>
        <p:nvPicPr>
          <p:cNvPr id="7" name="Picture 6"/>
          <p:cNvPicPr>
            <a:picLocks noChangeAspect="1"/>
          </p:cNvPicPr>
          <p:nvPr/>
        </p:nvPicPr>
        <p:blipFill>
          <a:blip r:embed="rId2"/>
          <a:stretch>
            <a:fillRect/>
          </a:stretch>
        </p:blipFill>
        <p:spPr>
          <a:xfrm>
            <a:off x="9235184" y="130031"/>
            <a:ext cx="2956816" cy="1383912"/>
          </a:xfrm>
          <a:prstGeom prst="rect">
            <a:avLst/>
          </a:prstGeom>
        </p:spPr>
      </p:pic>
    </p:spTree>
    <p:extLst>
      <p:ext uri="{BB962C8B-B14F-4D97-AF65-F5344CB8AC3E}">
        <p14:creationId xmlns:p14="http://schemas.microsoft.com/office/powerpoint/2010/main" val="1923790213"/>
      </p:ext>
    </p:extLst>
  </p:cSld>
  <p:clrMapOvr>
    <a:masterClrMapping/>
  </p:clrMapOvr>
  <mc:AlternateContent xmlns:mc="http://schemas.openxmlformats.org/markup-compatibility/2006" xmlns:p14="http://schemas.microsoft.com/office/powerpoint/2010/main">
    <mc:Choice Requires="p14">
      <p:transition spd="slow" p14:dur="2000" advTm="66033"/>
    </mc:Choice>
    <mc:Fallback xmlns="">
      <p:transition spd="slow" advTm="6603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488557" y="1875099"/>
            <a:ext cx="7176304" cy="3460830"/>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وينطبق على القرار الإداري الالكتروني ما ينطبق على القرار الإداري العادي من قواعد في هذا الشأن، فإذا اشترط القانون الشكل الكتابي أو المرور بإجراءات معينة لإصدار القرار الإداري  فإنه يجب استيفاء ذلك بالنسبة للقرار الالكتروني.                           </a:t>
            </a:r>
          </a:p>
          <a:p>
            <a:pPr marL="0" indent="0" algn="just" rtl="1">
              <a:lnSpc>
                <a:spcPct val="150000"/>
              </a:lnSpc>
              <a:buNone/>
            </a:pPr>
            <a:r>
              <a:rPr lang="ar-EG" dirty="0" smtClean="0">
                <a:solidFill>
                  <a:schemeClr val="bg1"/>
                </a:solidFill>
                <a:latin typeface="Alexandria" pitchFamily="2" charset="-78"/>
                <a:cs typeface="Alexandria" pitchFamily="2" charset="-78"/>
              </a:rPr>
              <a:t>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12</a:t>
            </a:fld>
            <a:endParaRPr lang="en-US"/>
          </a:p>
        </p:txBody>
      </p:sp>
      <p:pic>
        <p:nvPicPr>
          <p:cNvPr id="7" name="Picture 6"/>
          <p:cNvPicPr>
            <a:picLocks noChangeAspect="1"/>
          </p:cNvPicPr>
          <p:nvPr/>
        </p:nvPicPr>
        <p:blipFill>
          <a:blip r:embed="rId2"/>
          <a:stretch>
            <a:fillRect/>
          </a:stretch>
        </p:blipFill>
        <p:spPr>
          <a:xfrm>
            <a:off x="9131226" y="275946"/>
            <a:ext cx="2956816" cy="1383912"/>
          </a:xfrm>
          <a:prstGeom prst="rect">
            <a:avLst/>
          </a:prstGeom>
        </p:spPr>
      </p:pic>
    </p:spTree>
    <p:extLst>
      <p:ext uri="{BB962C8B-B14F-4D97-AF65-F5344CB8AC3E}">
        <p14:creationId xmlns:p14="http://schemas.microsoft.com/office/powerpoint/2010/main" val="259768672"/>
      </p:ext>
    </p:extLst>
  </p:cSld>
  <p:clrMapOvr>
    <a:masterClrMapping/>
  </p:clrMapOvr>
  <mc:AlternateContent xmlns:mc="http://schemas.openxmlformats.org/markup-compatibility/2006" xmlns:p14="http://schemas.microsoft.com/office/powerpoint/2010/main">
    <mc:Choice Requires="p14">
      <p:transition spd="slow" p14:dur="2000" advTm="86644"/>
    </mc:Choice>
    <mc:Fallback xmlns="">
      <p:transition spd="slow" advTm="8664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24628" y="2048719"/>
            <a:ext cx="7905509" cy="3240911"/>
          </a:xfrm>
        </p:spPr>
        <p:txBody>
          <a:bodyPr>
            <a:normAutofit/>
          </a:bodyPr>
          <a:lstStyle/>
          <a:p>
            <a:pPr marL="0" indent="0" algn="just" rtl="1">
              <a:lnSpc>
                <a:spcPct val="150000"/>
              </a:lnSpc>
              <a:buNone/>
            </a:pPr>
            <a:r>
              <a:rPr lang="ar-EG" dirty="0" smtClean="0">
                <a:latin typeface="Alexandria" pitchFamily="2" charset="-78"/>
                <a:cs typeface="Alexandria" pitchFamily="2" charset="-78"/>
              </a:rPr>
              <a:t>وبالتالي يتعين تصميم نموذج القرار الإداري الالكتروني بحيث يميز بين أمرين:</a:t>
            </a:r>
          </a:p>
          <a:p>
            <a:pPr marL="0" indent="0" algn="just" rtl="1">
              <a:lnSpc>
                <a:spcPct val="150000"/>
              </a:lnSpc>
              <a:buNone/>
            </a:pPr>
            <a:r>
              <a:rPr lang="ar-EG" dirty="0" smtClean="0">
                <a:latin typeface="Alexandria" pitchFamily="2" charset="-78"/>
                <a:cs typeface="Alexandria" pitchFamily="2" charset="-78"/>
              </a:rPr>
              <a:t> -الشكليات الجوهرية التي لا يستطيع الموظف المختص إصدار القرار الكترونيا دون استيفائها.</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13</a:t>
            </a:fld>
            <a:endParaRPr lang="en-US"/>
          </a:p>
        </p:txBody>
      </p:sp>
      <p:pic>
        <p:nvPicPr>
          <p:cNvPr id="7" name="Picture 6"/>
          <p:cNvPicPr>
            <a:picLocks noChangeAspect="1"/>
          </p:cNvPicPr>
          <p:nvPr/>
        </p:nvPicPr>
        <p:blipFill>
          <a:blip r:embed="rId2"/>
          <a:stretch>
            <a:fillRect/>
          </a:stretch>
        </p:blipFill>
        <p:spPr>
          <a:xfrm>
            <a:off x="9019284" y="131447"/>
            <a:ext cx="2956816" cy="1383912"/>
          </a:xfrm>
          <a:prstGeom prst="rect">
            <a:avLst/>
          </a:prstGeom>
        </p:spPr>
      </p:pic>
    </p:spTree>
    <p:extLst>
      <p:ext uri="{BB962C8B-B14F-4D97-AF65-F5344CB8AC3E}">
        <p14:creationId xmlns:p14="http://schemas.microsoft.com/office/powerpoint/2010/main" val="3605201899"/>
      </p:ext>
    </p:extLst>
  </p:cSld>
  <p:clrMapOvr>
    <a:masterClrMapping/>
  </p:clrMapOvr>
  <mc:AlternateContent xmlns:mc="http://schemas.openxmlformats.org/markup-compatibility/2006" xmlns:p14="http://schemas.microsoft.com/office/powerpoint/2010/main">
    <mc:Choice Requires="p14">
      <p:transition spd="slow" p14:dur="2000" advTm="150655"/>
    </mc:Choice>
    <mc:Fallback xmlns="">
      <p:transition spd="slow" advTm="15065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476982" y="1944548"/>
            <a:ext cx="7326775" cy="3229336"/>
          </a:xfrm>
        </p:spPr>
        <p:txBody>
          <a:bodyPr>
            <a:normAutofit fontScale="85000" lnSpcReduction="20000"/>
          </a:bodyPr>
          <a:lstStyle/>
          <a:p>
            <a:pPr marL="0" indent="0" algn="just" rtl="1">
              <a:lnSpc>
                <a:spcPct val="150000"/>
              </a:lnSpc>
              <a:buNone/>
            </a:pPr>
            <a:r>
              <a:rPr lang="ar-EG" dirty="0">
                <a:latin typeface="Alexandria" pitchFamily="2" charset="-78"/>
                <a:cs typeface="Alexandria" pitchFamily="2" charset="-78"/>
              </a:rPr>
              <a:t>-</a:t>
            </a:r>
            <a:r>
              <a:rPr lang="ar-EG" dirty="0" smtClean="0">
                <a:latin typeface="Alexandria" pitchFamily="2" charset="-78"/>
                <a:cs typeface="Alexandria" pitchFamily="2" charset="-78"/>
              </a:rPr>
              <a:t>الشكليات الثانوية التي يترك للإدارة حرية استيفائها، بحيث يمكن للموظف المختص إصدار القرار دون اتباعها على النحو الذي وضحناه في السابق.</a:t>
            </a:r>
          </a:p>
          <a:p>
            <a:pPr marL="0" indent="0" algn="just" rtl="1">
              <a:lnSpc>
                <a:spcPct val="150000"/>
              </a:lnSpc>
              <a:buNone/>
            </a:pPr>
            <a:r>
              <a:rPr lang="ar-EG" dirty="0" smtClean="0">
                <a:latin typeface="Alexandria" pitchFamily="2" charset="-78"/>
                <a:cs typeface="Alexandria" pitchFamily="2" charset="-78"/>
              </a:rPr>
              <a:t>ويمكن ترجمة ذلك في التعليمات البرمجية المستخدمة في بناء النموذج الالكتروني للقرار أو خطوات إصداره.</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14</a:t>
            </a:fld>
            <a:endParaRPr lang="en-US"/>
          </a:p>
        </p:txBody>
      </p:sp>
      <p:pic>
        <p:nvPicPr>
          <p:cNvPr id="7" name="Picture 6"/>
          <p:cNvPicPr>
            <a:picLocks noChangeAspect="1"/>
          </p:cNvPicPr>
          <p:nvPr/>
        </p:nvPicPr>
        <p:blipFill>
          <a:blip r:embed="rId2"/>
          <a:stretch>
            <a:fillRect/>
          </a:stretch>
        </p:blipFill>
        <p:spPr>
          <a:xfrm>
            <a:off x="9019284" y="246763"/>
            <a:ext cx="2956816" cy="1383912"/>
          </a:xfrm>
          <a:prstGeom prst="rect">
            <a:avLst/>
          </a:prstGeom>
        </p:spPr>
      </p:pic>
    </p:spTree>
    <p:extLst>
      <p:ext uri="{BB962C8B-B14F-4D97-AF65-F5344CB8AC3E}">
        <p14:creationId xmlns:p14="http://schemas.microsoft.com/office/powerpoint/2010/main" val="3185910944"/>
      </p:ext>
    </p:extLst>
  </p:cSld>
  <p:clrMapOvr>
    <a:masterClrMapping/>
  </p:clrMapOvr>
  <mc:AlternateContent xmlns:mc="http://schemas.openxmlformats.org/markup-compatibility/2006" xmlns:p14="http://schemas.microsoft.com/office/powerpoint/2010/main">
    <mc:Choice Requires="p14">
      <p:transition spd="slow" p14:dur="2000" advTm="48358"/>
    </mc:Choice>
    <mc:Fallback xmlns="">
      <p:transition spd="slow" advTm="48358"/>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13994" y="1956122"/>
            <a:ext cx="7928659" cy="3136739"/>
          </a:xfrm>
        </p:spPr>
        <p:txBody>
          <a:bodyPr>
            <a:normAutofit fontScale="85000" lnSpcReduction="20000"/>
          </a:bodyPr>
          <a:lstStyle/>
          <a:p>
            <a:pPr marL="0" indent="0" algn="just" rtl="1">
              <a:lnSpc>
                <a:spcPct val="150000"/>
              </a:lnSpc>
              <a:buNone/>
            </a:pPr>
            <a:r>
              <a:rPr lang="ar-EG" dirty="0" smtClean="0">
                <a:latin typeface="Alexandria" pitchFamily="2" charset="-78"/>
                <a:cs typeface="Alexandria" pitchFamily="2" charset="-78"/>
              </a:rPr>
              <a:t>والسؤال الذي يثار في هذا السياق هو: ما مدى إمكانية استيفاء الشكل المطلوب بصورة رقمية دون التأثير على وجود القرار أو تنفيذه؟</a:t>
            </a:r>
          </a:p>
          <a:p>
            <a:pPr marL="0" indent="0" algn="just" rtl="1">
              <a:lnSpc>
                <a:spcPct val="150000"/>
              </a:lnSpc>
              <a:buNone/>
            </a:pPr>
            <a:r>
              <a:rPr lang="ar-EG" dirty="0" smtClean="0">
                <a:latin typeface="Alexandria" pitchFamily="2" charset="-78"/>
                <a:cs typeface="Alexandria" pitchFamily="2" charset="-78"/>
              </a:rPr>
              <a:t>بمعنى لو كان الشكل المطلوب لإصدار القرار هو صدوره في صورة مكتوبة، هل يمكن استيفاء ذلك عن طريق الكتابة الالكترونية؟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15</a:t>
            </a:fld>
            <a:endParaRPr lang="en-US"/>
          </a:p>
        </p:txBody>
      </p:sp>
      <p:pic>
        <p:nvPicPr>
          <p:cNvPr id="7" name="Picture 6"/>
          <p:cNvPicPr>
            <a:picLocks noChangeAspect="1"/>
          </p:cNvPicPr>
          <p:nvPr/>
        </p:nvPicPr>
        <p:blipFill>
          <a:blip r:embed="rId2"/>
          <a:stretch>
            <a:fillRect/>
          </a:stretch>
        </p:blipFill>
        <p:spPr>
          <a:xfrm>
            <a:off x="8839396" y="237035"/>
            <a:ext cx="2956816" cy="1383912"/>
          </a:xfrm>
          <a:prstGeom prst="rect">
            <a:avLst/>
          </a:prstGeom>
        </p:spPr>
      </p:pic>
    </p:spTree>
    <p:extLst>
      <p:ext uri="{BB962C8B-B14F-4D97-AF65-F5344CB8AC3E}">
        <p14:creationId xmlns:p14="http://schemas.microsoft.com/office/powerpoint/2010/main" val="2443977928"/>
      </p:ext>
    </p:extLst>
  </p:cSld>
  <p:clrMapOvr>
    <a:masterClrMapping/>
  </p:clrMapOvr>
  <mc:AlternateContent xmlns:mc="http://schemas.openxmlformats.org/markup-compatibility/2006" xmlns:p14="http://schemas.microsoft.com/office/powerpoint/2010/main">
    <mc:Choice Requires="p14">
      <p:transition spd="slow" p14:dur="2000" advTm="102060"/>
    </mc:Choice>
    <mc:Fallback xmlns="">
      <p:transition spd="slow" advTm="10206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32972" y="1794075"/>
            <a:ext cx="8125428" cy="4467829"/>
          </a:xfrm>
        </p:spPr>
        <p:txBody>
          <a:bodyPr>
            <a:normAutofit fontScale="92500" lnSpcReduction="1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أو لو أن القانون يوجب توقيع القرار، فهل يمكن استيفاء ذلك عن طريق التوقيع الالكتروني؟ </a:t>
            </a:r>
          </a:p>
          <a:p>
            <a:pPr marL="0" indent="0" algn="just" rtl="1">
              <a:lnSpc>
                <a:spcPct val="150000"/>
              </a:lnSpc>
              <a:buNone/>
            </a:pPr>
            <a:r>
              <a:rPr lang="ar-EG" dirty="0" smtClean="0">
                <a:latin typeface="Alexandria" pitchFamily="2" charset="-78"/>
                <a:cs typeface="Alexandria" pitchFamily="2" charset="-78"/>
              </a:rPr>
              <a:t>ونفس الشيء، لو تطلب القانون العرض على لجنة معينة كإجراء من إجراءات صدور القرار، فهل يمكن اجتماع اللجنة عبر الانترنت على سبيل المثال دون أن ينال ذلك من وجود القرار أو إمكانية تنفيذه؟</a:t>
            </a:r>
          </a:p>
          <a:p>
            <a:pPr marL="0" indent="0" algn="just" rtl="1">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16</a:t>
            </a:fld>
            <a:endParaRPr lang="en-US"/>
          </a:p>
        </p:txBody>
      </p:sp>
      <p:pic>
        <p:nvPicPr>
          <p:cNvPr id="6" name="Picture 5"/>
          <p:cNvPicPr>
            <a:picLocks noChangeAspect="1"/>
          </p:cNvPicPr>
          <p:nvPr/>
        </p:nvPicPr>
        <p:blipFill>
          <a:blip r:embed="rId2"/>
          <a:stretch>
            <a:fillRect/>
          </a:stretch>
        </p:blipFill>
        <p:spPr>
          <a:xfrm>
            <a:off x="9019284" y="410163"/>
            <a:ext cx="2956816" cy="1383912"/>
          </a:xfrm>
          <a:prstGeom prst="rect">
            <a:avLst/>
          </a:prstGeom>
        </p:spPr>
      </p:pic>
    </p:spTree>
    <p:extLst>
      <p:ext uri="{BB962C8B-B14F-4D97-AF65-F5344CB8AC3E}">
        <p14:creationId xmlns:p14="http://schemas.microsoft.com/office/powerpoint/2010/main" val="4103845114"/>
      </p:ext>
    </p:extLst>
  </p:cSld>
  <p:clrMapOvr>
    <a:masterClrMapping/>
  </p:clrMapOvr>
  <mc:AlternateContent xmlns:mc="http://schemas.openxmlformats.org/markup-compatibility/2006" xmlns:p14="http://schemas.microsoft.com/office/powerpoint/2010/main">
    <mc:Choice Requires="p14">
      <p:transition spd="slow" p14:dur="2000" advTm="80510"/>
    </mc:Choice>
    <mc:Fallback xmlns="">
      <p:transition spd="slow" advTm="8051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86673" y="2002420"/>
            <a:ext cx="7419373" cy="3391383"/>
          </a:xfrm>
        </p:spPr>
        <p:txBody>
          <a:bodyPr>
            <a:normAutofit/>
          </a:bodyPr>
          <a:lstStyle/>
          <a:p>
            <a:pPr marL="0" indent="0" algn="just" rtl="1">
              <a:lnSpc>
                <a:spcPct val="150000"/>
              </a:lnSpc>
              <a:buNone/>
            </a:pPr>
            <a:r>
              <a:rPr lang="ar-EG" dirty="0" smtClean="0">
                <a:latin typeface="Alexandria" pitchFamily="2" charset="-78"/>
                <a:cs typeface="Alexandria" pitchFamily="2" charset="-78"/>
              </a:rPr>
              <a:t>  وهناك مبدأ في هذا الشأن يعود الفضل في إرسائه إلى لجنة الأمم المتحدة للقانون التجاري الدولي، وهو مبدأ التكافؤ الوظيفي بين الوسائل التقليدية والوسائل الالكترونية.</a:t>
            </a:r>
            <a:endParaRPr lang="ar-EG" dirty="0">
              <a:latin typeface="Alexandria" pitchFamily="2" charset="-78"/>
              <a:cs typeface="Alexandria" pitchFamily="2" charset="-78"/>
            </a:endParaRPr>
          </a:p>
          <a:p>
            <a:pPr marL="0" indent="0" algn="r" rtl="1">
              <a:lnSpc>
                <a:spcPct val="150000"/>
              </a:lnSpc>
              <a:buNone/>
            </a:pPr>
            <a:endParaRPr lang="ar-EG" dirty="0" smtClean="0">
              <a:solidFill>
                <a:schemeClr val="bg1"/>
              </a:solidFill>
              <a:latin typeface="Alexandria" pitchFamily="2" charset="-78"/>
              <a:cs typeface="Alexandria" pitchFamily="2" charset="-78"/>
            </a:endParaRPr>
          </a:p>
          <a:p>
            <a:pPr marL="0" indent="0" algn="r" rtl="1">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17</a:t>
            </a:fld>
            <a:endParaRPr lang="en-US"/>
          </a:p>
        </p:txBody>
      </p:sp>
      <p:pic>
        <p:nvPicPr>
          <p:cNvPr id="7" name="Picture 6"/>
          <p:cNvPicPr>
            <a:picLocks noChangeAspect="1"/>
          </p:cNvPicPr>
          <p:nvPr/>
        </p:nvPicPr>
        <p:blipFill>
          <a:blip r:embed="rId2"/>
          <a:stretch>
            <a:fillRect/>
          </a:stretch>
        </p:blipFill>
        <p:spPr>
          <a:xfrm>
            <a:off x="8868579" y="421861"/>
            <a:ext cx="2956816" cy="1383912"/>
          </a:xfrm>
          <a:prstGeom prst="rect">
            <a:avLst/>
          </a:prstGeom>
        </p:spPr>
      </p:pic>
    </p:spTree>
    <p:extLst>
      <p:ext uri="{BB962C8B-B14F-4D97-AF65-F5344CB8AC3E}">
        <p14:creationId xmlns:p14="http://schemas.microsoft.com/office/powerpoint/2010/main" val="658053460"/>
      </p:ext>
    </p:extLst>
  </p:cSld>
  <p:clrMapOvr>
    <a:masterClrMapping/>
  </p:clrMapOvr>
  <mc:AlternateContent xmlns:mc="http://schemas.openxmlformats.org/markup-compatibility/2006" xmlns:p14="http://schemas.microsoft.com/office/powerpoint/2010/main">
    <mc:Choice Requires="p14">
      <p:transition spd="slow" p14:dur="2000" advTm="163030"/>
    </mc:Choice>
    <mc:Fallback xmlns="">
      <p:transition spd="slow" advTm="16303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47777" y="2384384"/>
            <a:ext cx="8518967" cy="3368233"/>
          </a:xfrm>
        </p:spPr>
        <p:txBody>
          <a:bodyPr>
            <a:normAutofit fontScale="85000" lnSpcReduction="2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ومضمون هذا المبدأ هو عدم تأثر الإجراء أيا كانت طبيعته من ناحية الوجود القانوني أو الصحة أو النفاذ إذا ما تم القيام به في صورة الكترونية. </a:t>
            </a:r>
          </a:p>
          <a:p>
            <a:pPr marL="0" indent="0" algn="just" rtl="1">
              <a:lnSpc>
                <a:spcPct val="150000"/>
              </a:lnSpc>
              <a:buNone/>
            </a:pPr>
            <a:r>
              <a:rPr lang="ar-EG" dirty="0" smtClean="0">
                <a:latin typeface="Alexandria" pitchFamily="2" charset="-78"/>
                <a:cs typeface="Alexandria" pitchFamily="2" charset="-78"/>
              </a:rPr>
              <a:t>أي أن تتمتع مخرجات الأساليب الالكترونية لإجراء المعاملة بذات الحجية القانونية المقررة قانونا لمخرجات </a:t>
            </a:r>
            <a:r>
              <a:rPr lang="ar-EG" dirty="0">
                <a:latin typeface="Alexandria" pitchFamily="2" charset="-78"/>
                <a:cs typeface="Alexandria" pitchFamily="2" charset="-78"/>
              </a:rPr>
              <a:t>ا</a:t>
            </a:r>
            <a:r>
              <a:rPr lang="ar-EG" dirty="0" smtClean="0">
                <a:latin typeface="Alexandria" pitchFamily="2" charset="-78"/>
                <a:cs typeface="Alexandria" pitchFamily="2" charset="-78"/>
              </a:rPr>
              <a:t>لأساليب التقليدية.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18</a:t>
            </a:fld>
            <a:endParaRPr lang="en-US"/>
          </a:p>
        </p:txBody>
      </p:sp>
      <p:pic>
        <p:nvPicPr>
          <p:cNvPr id="7" name="Picture 6"/>
          <p:cNvPicPr>
            <a:picLocks noChangeAspect="1"/>
          </p:cNvPicPr>
          <p:nvPr/>
        </p:nvPicPr>
        <p:blipFill>
          <a:blip r:embed="rId2"/>
          <a:stretch>
            <a:fillRect/>
          </a:stretch>
        </p:blipFill>
        <p:spPr>
          <a:xfrm>
            <a:off x="9019284" y="207852"/>
            <a:ext cx="2956816" cy="1383912"/>
          </a:xfrm>
          <a:prstGeom prst="rect">
            <a:avLst/>
          </a:prstGeom>
        </p:spPr>
      </p:pic>
    </p:spTree>
    <p:extLst>
      <p:ext uri="{BB962C8B-B14F-4D97-AF65-F5344CB8AC3E}">
        <p14:creationId xmlns:p14="http://schemas.microsoft.com/office/powerpoint/2010/main" val="2882136120"/>
      </p:ext>
    </p:extLst>
  </p:cSld>
  <p:clrMapOvr>
    <a:masterClrMapping/>
  </p:clrMapOvr>
  <mc:AlternateContent xmlns:mc="http://schemas.openxmlformats.org/markup-compatibility/2006" xmlns:p14="http://schemas.microsoft.com/office/powerpoint/2010/main">
    <mc:Choice Requires="p14">
      <p:transition spd="slow" p14:dur="2000" advTm="93382"/>
    </mc:Choice>
    <mc:Fallback xmlns="">
      <p:transition spd="slow" advTm="9338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98249" y="1770927"/>
            <a:ext cx="7928657" cy="3970116"/>
          </a:xfrm>
        </p:spPr>
        <p:txBody>
          <a:bodyPr>
            <a:normAutofit fontScale="85000" lnSpcReduction="10000"/>
          </a:bodyPr>
          <a:lstStyle/>
          <a:p>
            <a:pPr marL="0" indent="0" algn="just" rtl="1">
              <a:lnSpc>
                <a:spcPct val="150000"/>
              </a:lnSpc>
              <a:buNone/>
            </a:pPr>
            <a:r>
              <a:rPr lang="ar-EG" dirty="0" smtClean="0">
                <a:latin typeface="Alexandria" pitchFamily="2" charset="-78"/>
                <a:cs typeface="Alexandria" pitchFamily="2" charset="-78"/>
              </a:rPr>
              <a:t>حيث اعتمدت اللجنة عام 1985 توصية إلى الحكومات والمنظمات الدولية بشأن القيمة القانونية لسجلات الحاسب، تتضمن ضرورة مراجعة الحكومات للقوانين بهدف إزالة المعوقات أمام قبول سجلات الحاسوب عندما تكون الكتابة متطلبا لإجراء المعاملة أو تنفيذها وكذلك السماح باستخدام وسائل المصادقة الالكترونية، في الحالات التي يتطلب فيها التوقيع اليدوي.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19</a:t>
            </a:fld>
            <a:endParaRPr lang="en-US"/>
          </a:p>
        </p:txBody>
      </p:sp>
      <p:pic>
        <p:nvPicPr>
          <p:cNvPr id="7" name="Picture 6"/>
          <p:cNvPicPr>
            <a:picLocks noChangeAspect="1"/>
          </p:cNvPicPr>
          <p:nvPr/>
        </p:nvPicPr>
        <p:blipFill>
          <a:blip r:embed="rId2"/>
          <a:stretch>
            <a:fillRect/>
          </a:stretch>
        </p:blipFill>
        <p:spPr>
          <a:xfrm>
            <a:off x="9235184" y="295402"/>
            <a:ext cx="2956816" cy="1383912"/>
          </a:xfrm>
          <a:prstGeom prst="rect">
            <a:avLst/>
          </a:prstGeom>
        </p:spPr>
      </p:pic>
    </p:spTree>
    <p:extLst>
      <p:ext uri="{BB962C8B-B14F-4D97-AF65-F5344CB8AC3E}">
        <p14:creationId xmlns:p14="http://schemas.microsoft.com/office/powerpoint/2010/main" val="3495611741"/>
      </p:ext>
    </p:extLst>
  </p:cSld>
  <p:clrMapOvr>
    <a:masterClrMapping/>
  </p:clrMapOvr>
  <mc:AlternateContent xmlns:mc="http://schemas.openxmlformats.org/markup-compatibility/2006" xmlns:p14="http://schemas.microsoft.com/office/powerpoint/2010/main">
    <mc:Choice Requires="p14">
      <p:transition spd="slow" p14:dur="2000" advTm="164602"/>
    </mc:Choice>
    <mc:Fallback xmlns="">
      <p:transition spd="slow" advTm="16460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13995" y="1863525"/>
            <a:ext cx="7326775" cy="3761772"/>
          </a:xfrm>
        </p:spPr>
        <p:txBody>
          <a:bodyPr>
            <a:normAutofit fontScale="92500" lnSpcReduction="10000"/>
          </a:bodyPr>
          <a:lstStyle/>
          <a:p>
            <a:pPr marL="0" indent="0" algn="r" rtl="1">
              <a:lnSpc>
                <a:spcPct val="150000"/>
              </a:lnSpc>
              <a:buNone/>
            </a:pPr>
            <a:r>
              <a:rPr lang="ar-EG" dirty="0" smtClean="0">
                <a:latin typeface="Alexandria" pitchFamily="2" charset="-78"/>
                <a:cs typeface="Alexandria" pitchFamily="2" charset="-78"/>
              </a:rPr>
              <a:t>كما تضمنت التوصية مراجعة القواعد القانونية في الإثبات بحيث يسمح بتقديم سجلات الحاسب كأدلة في المنازعات أمام القضاء.</a:t>
            </a:r>
          </a:p>
          <a:p>
            <a:pPr marL="0" indent="0" algn="r" rtl="1">
              <a:lnSpc>
                <a:spcPct val="150000"/>
              </a:lnSpc>
              <a:buNone/>
            </a:pPr>
            <a:r>
              <a:rPr lang="ar-EG" dirty="0" smtClean="0">
                <a:latin typeface="Alexandria" pitchFamily="2" charset="-78"/>
                <a:cs typeface="Alexandria" pitchFamily="2" charset="-78"/>
              </a:rPr>
              <a:t>كما أوصت اللجنة المنظمات الدولية احترام المبدأ المذكور عند اعتمادها للنصوص التي تتعلق بالتجارة.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20</a:t>
            </a:fld>
            <a:endParaRPr lang="en-US"/>
          </a:p>
        </p:txBody>
      </p:sp>
      <p:pic>
        <p:nvPicPr>
          <p:cNvPr id="7" name="Picture 6"/>
          <p:cNvPicPr>
            <a:picLocks noChangeAspect="1"/>
          </p:cNvPicPr>
          <p:nvPr/>
        </p:nvPicPr>
        <p:blipFill>
          <a:blip r:embed="rId2"/>
          <a:stretch>
            <a:fillRect/>
          </a:stretch>
        </p:blipFill>
        <p:spPr>
          <a:xfrm>
            <a:off x="9235184" y="217580"/>
            <a:ext cx="2956816" cy="1383912"/>
          </a:xfrm>
          <a:prstGeom prst="rect">
            <a:avLst/>
          </a:prstGeom>
        </p:spPr>
      </p:pic>
    </p:spTree>
    <p:extLst>
      <p:ext uri="{BB962C8B-B14F-4D97-AF65-F5344CB8AC3E}">
        <p14:creationId xmlns:p14="http://schemas.microsoft.com/office/powerpoint/2010/main" val="3970582274"/>
      </p:ext>
    </p:extLst>
  </p:cSld>
  <p:clrMapOvr>
    <a:masterClrMapping/>
  </p:clrMapOvr>
  <mc:AlternateContent xmlns:mc="http://schemas.openxmlformats.org/markup-compatibility/2006" xmlns:p14="http://schemas.microsoft.com/office/powerpoint/2010/main">
    <mc:Choice Requires="p14">
      <p:transition spd="slow" p14:dur="2000" advTm="71824"/>
    </mc:Choice>
    <mc:Fallback xmlns="">
      <p:transition spd="slow" advTm="7182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3" y="2500132"/>
            <a:ext cx="6898511" cy="3333510"/>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وظهر هذا المبدأ في قانون </a:t>
            </a:r>
            <a:r>
              <a:rPr lang="ar-EG" dirty="0" err="1" smtClean="0">
                <a:latin typeface="Alexandria" pitchFamily="2" charset="-78"/>
                <a:cs typeface="Alexandria" pitchFamily="2" charset="-78"/>
              </a:rPr>
              <a:t>الأونسيترال</a:t>
            </a:r>
            <a:r>
              <a:rPr lang="ar-EG" dirty="0" smtClean="0">
                <a:latin typeface="Alexandria" pitchFamily="2" charset="-78"/>
                <a:cs typeface="Alexandria" pitchFamily="2" charset="-78"/>
              </a:rPr>
              <a:t> النموذجي للتجارة الالكترونية في المادة الخامسة منه والتي نصت على أنه: لا تفقد المعلومات مفعولها القانوني أو صحتها أو قابليتها للتنفيذ لمجرد أنها في شكل رسالة بيانات.</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21</a:t>
            </a:fld>
            <a:endParaRPr lang="en-US"/>
          </a:p>
        </p:txBody>
      </p:sp>
      <p:pic>
        <p:nvPicPr>
          <p:cNvPr id="6" name="Picture 5"/>
          <p:cNvPicPr>
            <a:picLocks noChangeAspect="1"/>
          </p:cNvPicPr>
          <p:nvPr/>
        </p:nvPicPr>
        <p:blipFill>
          <a:blip r:embed="rId2"/>
          <a:stretch>
            <a:fillRect/>
          </a:stretch>
        </p:blipFill>
        <p:spPr>
          <a:xfrm>
            <a:off x="9235184" y="188397"/>
            <a:ext cx="2956816" cy="1383912"/>
          </a:xfrm>
          <a:prstGeom prst="rect">
            <a:avLst/>
          </a:prstGeom>
        </p:spPr>
      </p:pic>
    </p:spTree>
    <p:extLst>
      <p:ext uri="{BB962C8B-B14F-4D97-AF65-F5344CB8AC3E}">
        <p14:creationId xmlns:p14="http://schemas.microsoft.com/office/powerpoint/2010/main" val="1524933799"/>
      </p:ext>
    </p:extLst>
  </p:cSld>
  <p:clrMapOvr>
    <a:masterClrMapping/>
  </p:clrMapOvr>
  <mc:AlternateContent xmlns:mc="http://schemas.openxmlformats.org/markup-compatibility/2006" xmlns:p14="http://schemas.microsoft.com/office/powerpoint/2010/main">
    <mc:Choice Requires="p14">
      <p:transition spd="slow" p14:dur="2000" advTm="86359"/>
    </mc:Choice>
    <mc:Fallback xmlns="">
      <p:transition spd="slow" advTm="8635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17226" y="1863524"/>
            <a:ext cx="7847636" cy="3819646"/>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وقد عرف القانون النموذجي الخاص بالتجارة الالكترونية رسالة البيانات بأنها: المعلومات التي يتم انشاؤها أو إرسالها أو استلامها أو تخزينها بوسائل الكترونية أو ضوئية أو بوسائل مشابهة، بما في ذلك على سبيل المثال لا الحصر التبادل الالكتروني للبيانات أو البريد الالكتروني أو البرق أو التلكس أو النسخ الرقمي.</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22</a:t>
            </a:fld>
            <a:endParaRPr lang="en-US"/>
          </a:p>
        </p:txBody>
      </p:sp>
      <p:pic>
        <p:nvPicPr>
          <p:cNvPr id="7" name="Picture 6"/>
          <p:cNvPicPr>
            <a:picLocks noChangeAspect="1"/>
          </p:cNvPicPr>
          <p:nvPr/>
        </p:nvPicPr>
        <p:blipFill>
          <a:blip r:embed="rId2"/>
          <a:stretch>
            <a:fillRect/>
          </a:stretch>
        </p:blipFill>
        <p:spPr>
          <a:xfrm>
            <a:off x="9019284" y="373222"/>
            <a:ext cx="2956816" cy="1383912"/>
          </a:xfrm>
          <a:prstGeom prst="rect">
            <a:avLst/>
          </a:prstGeom>
        </p:spPr>
      </p:pic>
    </p:spTree>
    <p:extLst>
      <p:ext uri="{BB962C8B-B14F-4D97-AF65-F5344CB8AC3E}">
        <p14:creationId xmlns:p14="http://schemas.microsoft.com/office/powerpoint/2010/main" val="242021655"/>
      </p:ext>
    </p:extLst>
  </p:cSld>
  <p:clrMapOvr>
    <a:masterClrMapping/>
  </p:clrMapOvr>
  <mc:AlternateContent xmlns:mc="http://schemas.openxmlformats.org/markup-compatibility/2006" xmlns:p14="http://schemas.microsoft.com/office/powerpoint/2010/main">
    <mc:Choice Requires="p14">
      <p:transition spd="slow" p14:dur="2000" advTm="73129"/>
    </mc:Choice>
    <mc:Fallback xmlns="">
      <p:transition spd="slow" advTm="7312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3" y="2037144"/>
            <a:ext cx="7413645" cy="3067291"/>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وقد نصت عدد من المواد في القانون النموذجي على تطبيق المبدأ المذكور في المسائل المختلفة، مثل الكتابة، التوقيع، الاثبات، الاحتفاظ برسالة البيانات، تكوين العقود وغير ذلك.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23</a:t>
            </a:fld>
            <a:endParaRPr lang="en-US"/>
          </a:p>
        </p:txBody>
      </p:sp>
      <p:pic>
        <p:nvPicPr>
          <p:cNvPr id="7" name="Picture 6"/>
          <p:cNvPicPr>
            <a:picLocks noChangeAspect="1"/>
          </p:cNvPicPr>
          <p:nvPr/>
        </p:nvPicPr>
        <p:blipFill>
          <a:blip r:embed="rId2"/>
          <a:stretch>
            <a:fillRect/>
          </a:stretch>
        </p:blipFill>
        <p:spPr>
          <a:xfrm>
            <a:off x="9019284" y="275947"/>
            <a:ext cx="2956816" cy="1383912"/>
          </a:xfrm>
          <a:prstGeom prst="rect">
            <a:avLst/>
          </a:prstGeom>
        </p:spPr>
      </p:pic>
    </p:spTree>
    <p:extLst>
      <p:ext uri="{BB962C8B-B14F-4D97-AF65-F5344CB8AC3E}">
        <p14:creationId xmlns:p14="http://schemas.microsoft.com/office/powerpoint/2010/main" val="1443019762"/>
      </p:ext>
    </p:extLst>
  </p:cSld>
  <p:clrMapOvr>
    <a:masterClrMapping/>
  </p:clrMapOvr>
  <mc:AlternateContent xmlns:mc="http://schemas.openxmlformats.org/markup-compatibility/2006" xmlns:p14="http://schemas.microsoft.com/office/powerpoint/2010/main">
    <mc:Choice Requires="p14">
      <p:transition spd="slow" p14:dur="2000" advTm="112557"/>
    </mc:Choice>
    <mc:Fallback xmlns="">
      <p:transition spd="slow" advTm="11255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22274" y="1698769"/>
            <a:ext cx="8032830" cy="3981691"/>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وقد نص على هذا المعنى أيضا القانون النموذجي للتوقيعات الالكترونية لعام </a:t>
            </a:r>
            <a:r>
              <a:rPr lang="ar-EG" dirty="0">
                <a:latin typeface="Alexandria" pitchFamily="2" charset="-78"/>
                <a:cs typeface="Alexandria" pitchFamily="2" charset="-78"/>
              </a:rPr>
              <a:t>2001 في المادة 6 منه التي جاء بها: حيثما يشترط القانون وجود توقيع من </a:t>
            </a:r>
            <a:r>
              <a:rPr lang="ar-EG" dirty="0" smtClean="0">
                <a:latin typeface="Alexandria" pitchFamily="2" charset="-78"/>
                <a:cs typeface="Alexandria" pitchFamily="2" charset="-78"/>
              </a:rPr>
              <a:t>شخص، </a:t>
            </a:r>
            <a:r>
              <a:rPr lang="ar-EG" dirty="0">
                <a:latin typeface="Alexandria" pitchFamily="2" charset="-78"/>
                <a:cs typeface="Alexandria" pitchFamily="2" charset="-78"/>
              </a:rPr>
              <a:t>يعد ذلك الاشتراط مستوفى بالنسبة إلى رسالة </a:t>
            </a:r>
            <a:r>
              <a:rPr lang="ar-EG" dirty="0" smtClean="0">
                <a:latin typeface="Alexandria" pitchFamily="2" charset="-78"/>
                <a:cs typeface="Alexandria" pitchFamily="2" charset="-78"/>
              </a:rPr>
              <a:t>البيانات </a:t>
            </a:r>
            <a:r>
              <a:rPr lang="ar-EG" dirty="0">
                <a:latin typeface="Alexandria" pitchFamily="2" charset="-78"/>
                <a:cs typeface="Alexandria" pitchFamily="2" charset="-78"/>
              </a:rPr>
              <a:t>إذا استخدم توقيع </a:t>
            </a:r>
            <a:r>
              <a:rPr lang="ar-EG" dirty="0" smtClean="0">
                <a:latin typeface="Alexandria" pitchFamily="2" charset="-78"/>
                <a:cs typeface="Alexandria" pitchFamily="2" charset="-78"/>
              </a:rPr>
              <a:t>إلكتروني </a:t>
            </a:r>
            <a:r>
              <a:rPr lang="ar-EG" dirty="0">
                <a:latin typeface="Alexandria" pitchFamily="2" charset="-78"/>
                <a:cs typeface="Alexandria" pitchFamily="2" charset="-78"/>
              </a:rPr>
              <a:t>موثوق به بالقدر المناسب للغرض الذى أنشئت أو أبلغت من أجله رسالة البيانات </a:t>
            </a:r>
            <a:r>
              <a:rPr lang="ar-EG" dirty="0" smtClean="0">
                <a:latin typeface="Alexandria" pitchFamily="2" charset="-78"/>
                <a:cs typeface="Alexandria" pitchFamily="2" charset="-78"/>
              </a:rPr>
              <a:t>في </a:t>
            </a:r>
            <a:r>
              <a:rPr lang="ar-EG" dirty="0">
                <a:latin typeface="Alexandria" pitchFamily="2" charset="-78"/>
                <a:cs typeface="Alexandria" pitchFamily="2" charset="-78"/>
              </a:rPr>
              <a:t>ضوء كل الظروف بما </a:t>
            </a:r>
            <a:r>
              <a:rPr lang="ar-EG" dirty="0" smtClean="0">
                <a:latin typeface="Alexandria" pitchFamily="2" charset="-78"/>
                <a:cs typeface="Alexandria" pitchFamily="2" charset="-78"/>
              </a:rPr>
              <a:t>في </a:t>
            </a:r>
            <a:r>
              <a:rPr lang="ar-EG" dirty="0">
                <a:latin typeface="Alexandria" pitchFamily="2" charset="-78"/>
                <a:cs typeface="Alexandria" pitchFamily="2" charset="-78"/>
              </a:rPr>
              <a:t>ذلك </a:t>
            </a:r>
            <a:r>
              <a:rPr lang="ar-EG" dirty="0" smtClean="0">
                <a:latin typeface="Alexandria" pitchFamily="2" charset="-78"/>
                <a:cs typeface="Alexandria" pitchFamily="2" charset="-78"/>
              </a:rPr>
              <a:t>أي </a:t>
            </a:r>
            <a:r>
              <a:rPr lang="ar-EG" dirty="0">
                <a:latin typeface="Alexandria" pitchFamily="2" charset="-78"/>
                <a:cs typeface="Alexandria" pitchFamily="2" charset="-78"/>
              </a:rPr>
              <a:t>اتفاق </a:t>
            </a:r>
            <a:r>
              <a:rPr lang="ar-EG" dirty="0" smtClean="0">
                <a:latin typeface="Alexandria" pitchFamily="2" charset="-78"/>
                <a:cs typeface="Alexandria" pitchFamily="2" charset="-78"/>
              </a:rPr>
              <a:t>ذي صلة.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24</a:t>
            </a:fld>
            <a:endParaRPr lang="en-US"/>
          </a:p>
        </p:txBody>
      </p:sp>
      <p:pic>
        <p:nvPicPr>
          <p:cNvPr id="7" name="Picture 6"/>
          <p:cNvPicPr>
            <a:picLocks noChangeAspect="1"/>
          </p:cNvPicPr>
          <p:nvPr/>
        </p:nvPicPr>
        <p:blipFill>
          <a:blip r:embed="rId2"/>
          <a:stretch>
            <a:fillRect/>
          </a:stretch>
        </p:blipFill>
        <p:spPr>
          <a:xfrm>
            <a:off x="9131226" y="314857"/>
            <a:ext cx="2956816" cy="1383912"/>
          </a:xfrm>
          <a:prstGeom prst="rect">
            <a:avLst/>
          </a:prstGeom>
        </p:spPr>
      </p:pic>
    </p:spTree>
    <p:extLst>
      <p:ext uri="{BB962C8B-B14F-4D97-AF65-F5344CB8AC3E}">
        <p14:creationId xmlns:p14="http://schemas.microsoft.com/office/powerpoint/2010/main" val="2652798462"/>
      </p:ext>
    </p:extLst>
  </p:cSld>
  <p:clrMapOvr>
    <a:masterClrMapping/>
  </p:clrMapOvr>
  <mc:AlternateContent xmlns:mc="http://schemas.openxmlformats.org/markup-compatibility/2006" xmlns:p14="http://schemas.microsoft.com/office/powerpoint/2010/main">
    <mc:Choice Requires="p14">
      <p:transition spd="slow" p14:dur="2000" advTm="210632"/>
    </mc:Choice>
    <mc:Fallback xmlns="">
      <p:transition spd="slow" advTm="21063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155130" y="1522231"/>
            <a:ext cx="9485188" cy="4815069"/>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وقد تأثرت قوانين الدول التي صدرت لتنظيم المعاملات الالكترونية بالقواعد التي أصدرتها </a:t>
            </a:r>
            <a:r>
              <a:rPr lang="ar-EG" dirty="0" err="1" smtClean="0">
                <a:latin typeface="Alexandria" pitchFamily="2" charset="-78"/>
                <a:cs typeface="Alexandria" pitchFamily="2" charset="-78"/>
              </a:rPr>
              <a:t>الأونسيترال</a:t>
            </a:r>
            <a:r>
              <a:rPr lang="ar-EG" dirty="0" smtClean="0">
                <a:latin typeface="Alexandria" pitchFamily="2" charset="-78"/>
                <a:cs typeface="Alexandria" pitchFamily="2" charset="-78"/>
              </a:rPr>
              <a:t> فيما يتعلق بهذا الشأن، ومن ذلك على سبيل المثال، قانون التوقيع الالكتروني المصري رقم 15 لسنة 2004، والذي نص في المادة 14 </a:t>
            </a:r>
            <a:r>
              <a:rPr lang="ar-EG" dirty="0">
                <a:latin typeface="Alexandria" pitchFamily="2" charset="-78"/>
                <a:cs typeface="Alexandria" pitchFamily="2" charset="-78"/>
              </a:rPr>
              <a:t>على أنه</a:t>
            </a:r>
            <a:r>
              <a:rPr lang="ar-EG" dirty="0" smtClean="0">
                <a:latin typeface="Alexandria" pitchFamily="2" charset="-78"/>
                <a:cs typeface="Alexandria" pitchFamily="2" charset="-78"/>
              </a:rPr>
              <a:t>: للتوقيع الالكتروني، </a:t>
            </a:r>
            <a:r>
              <a:rPr lang="ar-EG" dirty="0">
                <a:latin typeface="Alexandria" pitchFamily="2" charset="-78"/>
                <a:cs typeface="Alexandria" pitchFamily="2" charset="-78"/>
              </a:rPr>
              <a:t>في نطاق المعاملات المدنية والتجارية </a:t>
            </a:r>
            <a:r>
              <a:rPr lang="ar-EG" dirty="0" smtClean="0">
                <a:latin typeface="Alexandria" pitchFamily="2" charset="-78"/>
                <a:cs typeface="Alexandria" pitchFamily="2" charset="-78"/>
              </a:rPr>
              <a:t>والإدارية، </a:t>
            </a:r>
            <a:r>
              <a:rPr lang="ar-EG" dirty="0">
                <a:latin typeface="Alexandria" pitchFamily="2" charset="-78"/>
                <a:cs typeface="Alexandria" pitchFamily="2" charset="-78"/>
              </a:rPr>
              <a:t>ذات الحجية المقررة للتوقيعات في أحكام قانون الإثبات في المواد المدنية والتجارية ، إذا روعي في إنشائه وإتمامه الشروط المنصوص عليها في هذا القانون والضوابط الفنية والتقنية التي تحددها اللائحة التنفيذية لهذا القانون .</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25</a:t>
            </a:fld>
            <a:endParaRPr lang="en-US"/>
          </a:p>
        </p:txBody>
      </p:sp>
      <p:pic>
        <p:nvPicPr>
          <p:cNvPr id="7" name="Picture 6"/>
          <p:cNvPicPr>
            <a:picLocks noChangeAspect="1"/>
          </p:cNvPicPr>
          <p:nvPr/>
        </p:nvPicPr>
        <p:blipFill>
          <a:blip r:embed="rId2"/>
          <a:stretch>
            <a:fillRect/>
          </a:stretch>
        </p:blipFill>
        <p:spPr>
          <a:xfrm>
            <a:off x="9019284" y="159215"/>
            <a:ext cx="2956816" cy="1383912"/>
          </a:xfrm>
          <a:prstGeom prst="rect">
            <a:avLst/>
          </a:prstGeom>
        </p:spPr>
      </p:pic>
    </p:spTree>
    <p:extLst>
      <p:ext uri="{BB962C8B-B14F-4D97-AF65-F5344CB8AC3E}">
        <p14:creationId xmlns:p14="http://schemas.microsoft.com/office/powerpoint/2010/main" val="3284554821"/>
      </p:ext>
    </p:extLst>
  </p:cSld>
  <p:clrMapOvr>
    <a:masterClrMapping/>
  </p:clrMapOvr>
  <mc:AlternateContent xmlns:mc="http://schemas.openxmlformats.org/markup-compatibility/2006" xmlns:p14="http://schemas.microsoft.com/office/powerpoint/2010/main">
    <mc:Choice Requires="p14">
      <p:transition spd="slow" p14:dur="2000" advTm="122633"/>
    </mc:Choice>
    <mc:Fallback xmlns="">
      <p:transition spd="slow" advTm="12263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70927" y="2002420"/>
            <a:ext cx="8750459" cy="3634451"/>
          </a:xfrm>
        </p:spPr>
        <p:txBody>
          <a:bodyPr>
            <a:normAutofit fontScale="85000" lnSpcReduction="10000"/>
          </a:bodyPr>
          <a:lstStyle/>
          <a:p>
            <a:pPr marL="0" indent="0" algn="just" rtl="1">
              <a:lnSpc>
                <a:spcPct val="150000"/>
              </a:lnSpc>
              <a:buNone/>
            </a:pPr>
            <a:r>
              <a:rPr lang="ar-EG" dirty="0">
                <a:latin typeface="Alexandria" pitchFamily="2" charset="-78"/>
                <a:cs typeface="Alexandria" pitchFamily="2" charset="-78"/>
              </a:rPr>
              <a:t>كما تنص المادة 14 على أنه: للكتابة الالكترونية وللمحررات الالكترونية ، في نطاق المعاملات المدنية والتجارية والإدارية، ذات الحجية المقررة للكتابة والمحررات الرسمية والعرفية في أحكام قانون الإثبات في المواد المدنية والتجارية ، متى استوفت الشروط المنصوص عليها في هذا القانون وفقا للضوابط الفنية والتقنية التي تحددها اللائحة التنفيذية لهذا القانون.</a:t>
            </a:r>
            <a:endParaRPr lang="ar-EG" dirty="0" smtClean="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26</a:t>
            </a:fld>
            <a:endParaRPr lang="en-US"/>
          </a:p>
        </p:txBody>
      </p:sp>
      <p:pic>
        <p:nvPicPr>
          <p:cNvPr id="7" name="Picture 6"/>
          <p:cNvPicPr>
            <a:picLocks noChangeAspect="1"/>
          </p:cNvPicPr>
          <p:nvPr/>
        </p:nvPicPr>
        <p:blipFill>
          <a:blip r:embed="rId2"/>
          <a:stretch>
            <a:fillRect/>
          </a:stretch>
        </p:blipFill>
        <p:spPr>
          <a:xfrm>
            <a:off x="9042978" y="130031"/>
            <a:ext cx="2956816" cy="1383912"/>
          </a:xfrm>
          <a:prstGeom prst="rect">
            <a:avLst/>
          </a:prstGeom>
        </p:spPr>
      </p:pic>
    </p:spTree>
    <p:extLst>
      <p:ext uri="{BB962C8B-B14F-4D97-AF65-F5344CB8AC3E}">
        <p14:creationId xmlns:p14="http://schemas.microsoft.com/office/powerpoint/2010/main" val="2596560528"/>
      </p:ext>
    </p:extLst>
  </p:cSld>
  <p:clrMapOvr>
    <a:masterClrMapping/>
  </p:clrMapOvr>
  <mc:AlternateContent xmlns:mc="http://schemas.openxmlformats.org/markup-compatibility/2006" xmlns:p14="http://schemas.microsoft.com/office/powerpoint/2010/main">
    <mc:Choice Requires="p14">
      <p:transition spd="slow" p14:dur="2000" advTm="74629"/>
    </mc:Choice>
    <mc:Fallback xmlns="">
      <p:transition spd="slow" advTm="7462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solidFill>
                  <a:schemeClr val="bg1"/>
                </a:solidFill>
                <a:cs typeface="Alexandria" pitchFamily="2" charset="-78"/>
              </a:rPr>
              <a:t/>
            </a:r>
            <a:br>
              <a:rPr lang="ar-EG" dirty="0" smtClean="0">
                <a:solidFill>
                  <a:schemeClr val="bg1"/>
                </a:solidFill>
                <a:cs typeface="Alexandria" pitchFamily="2" charset="-78"/>
              </a:rPr>
            </a:br>
            <a:r>
              <a:rPr lang="ar-EG" dirty="0" smtClean="0">
                <a:cs typeface="Alexandria" pitchFamily="2" charset="-78"/>
              </a:rPr>
              <a:t>3- المحل</a:t>
            </a:r>
            <a:r>
              <a:rPr lang="ar-EG" dirty="0" smtClean="0">
                <a:solidFill>
                  <a:schemeClr val="bg1"/>
                </a:solidFill>
                <a:cs typeface="Alexandria" pitchFamily="2" charset="-78"/>
              </a:rPr>
              <a:t> </a:t>
            </a:r>
            <a:endParaRPr lang="en-US" dirty="0">
              <a:solidFill>
                <a:schemeClr val="bg1"/>
              </a:solidFill>
            </a:endParaRPr>
          </a:p>
        </p:txBody>
      </p:sp>
      <p:sp>
        <p:nvSpPr>
          <p:cNvPr id="3" name="عنصر نائب للمحتوى 2"/>
          <p:cNvSpPr>
            <a:spLocks noGrp="1"/>
          </p:cNvSpPr>
          <p:nvPr>
            <p:ph idx="1"/>
          </p:nvPr>
        </p:nvSpPr>
        <p:spPr>
          <a:xfrm>
            <a:off x="1909822" y="1863524"/>
            <a:ext cx="7824487" cy="3565003"/>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المحل هو الأثر القانوني الحال والمباشر الذي يترتب على صدور القرار، فهو موضوع القرار الإداري، ويتمثل ذلك في إنشاء مركز قانوني معين لم يكن موجود قبل صدور القرار، مثال ذلك القرار الإداري بتعيين موظف أو الترخيص بفتح منشأة معينة، فالمحل هنا في المثالين تعيين الموظف أو فتح المحل. </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27</a:t>
            </a:fld>
            <a:endParaRPr lang="en-US"/>
          </a:p>
        </p:txBody>
      </p:sp>
      <p:pic>
        <p:nvPicPr>
          <p:cNvPr id="7" name="Picture 6"/>
          <p:cNvPicPr>
            <a:picLocks noChangeAspect="1"/>
          </p:cNvPicPr>
          <p:nvPr/>
        </p:nvPicPr>
        <p:blipFill>
          <a:blip r:embed="rId2"/>
          <a:stretch>
            <a:fillRect/>
          </a:stretch>
        </p:blipFill>
        <p:spPr>
          <a:xfrm>
            <a:off x="9235184" y="78732"/>
            <a:ext cx="2956816" cy="1383912"/>
          </a:xfrm>
          <a:prstGeom prst="rect">
            <a:avLst/>
          </a:prstGeom>
        </p:spPr>
      </p:pic>
    </p:spTree>
    <p:extLst>
      <p:ext uri="{BB962C8B-B14F-4D97-AF65-F5344CB8AC3E}">
        <p14:creationId xmlns:p14="http://schemas.microsoft.com/office/powerpoint/2010/main" val="52439381"/>
      </p:ext>
    </p:extLst>
  </p:cSld>
  <p:clrMapOvr>
    <a:masterClrMapping/>
  </p:clrMapOvr>
  <mc:AlternateContent xmlns:mc="http://schemas.openxmlformats.org/markup-compatibility/2006" xmlns:p14="http://schemas.microsoft.com/office/powerpoint/2010/main">
    <mc:Choice Requires="p14">
      <p:transition spd="slow" p14:dur="2000" advTm="150693"/>
    </mc:Choice>
    <mc:Fallback xmlns="">
      <p:transition spd="slow" advTm="150693"/>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01529" y="2347257"/>
            <a:ext cx="7344198" cy="2801073"/>
          </a:xfrm>
        </p:spPr>
        <p:txBody>
          <a:bodyPr>
            <a:normAutofit/>
          </a:bodyPr>
          <a:lstStyle/>
          <a:p>
            <a:pPr marL="0" indent="0" algn="just" rtl="1">
              <a:lnSpc>
                <a:spcPct val="150000"/>
              </a:lnSpc>
              <a:buNone/>
            </a:pPr>
            <a:r>
              <a:rPr lang="ar-EG" dirty="0" smtClean="0">
                <a:latin typeface="Alexandria" pitchFamily="2" charset="-78"/>
                <a:cs typeface="Alexandria" pitchFamily="2" charset="-78"/>
              </a:rPr>
              <a:t>والمثال على تعديل المركز القانوني، ترقية موظف من درجة إلى درجة أعلى، أما المثال على إلغاء مركز قانوني فهو فصل موظف من الخدمة.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28</a:t>
            </a:fld>
            <a:endParaRPr lang="en-US"/>
          </a:p>
        </p:txBody>
      </p:sp>
      <p:pic>
        <p:nvPicPr>
          <p:cNvPr id="7" name="Picture 6"/>
          <p:cNvPicPr>
            <a:picLocks noChangeAspect="1"/>
          </p:cNvPicPr>
          <p:nvPr/>
        </p:nvPicPr>
        <p:blipFill>
          <a:blip r:embed="rId2"/>
          <a:stretch>
            <a:fillRect/>
          </a:stretch>
        </p:blipFill>
        <p:spPr>
          <a:xfrm>
            <a:off x="9121499" y="79175"/>
            <a:ext cx="2956816" cy="1383912"/>
          </a:xfrm>
          <a:prstGeom prst="rect">
            <a:avLst/>
          </a:prstGeom>
        </p:spPr>
      </p:pic>
    </p:spTree>
    <p:extLst>
      <p:ext uri="{BB962C8B-B14F-4D97-AF65-F5344CB8AC3E}">
        <p14:creationId xmlns:p14="http://schemas.microsoft.com/office/powerpoint/2010/main" val="3025075219"/>
      </p:ext>
    </p:extLst>
  </p:cSld>
  <p:clrMapOvr>
    <a:masterClrMapping/>
  </p:clrMapOvr>
  <mc:AlternateContent xmlns:mc="http://schemas.openxmlformats.org/markup-compatibility/2006" xmlns:p14="http://schemas.microsoft.com/office/powerpoint/2010/main">
    <mc:Choice Requires="p14">
      <p:transition spd="slow" p14:dur="2000" advTm="42178"/>
    </mc:Choice>
    <mc:Fallback xmlns="">
      <p:transition spd="slow" advTm="42178"/>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82499" y="1805652"/>
            <a:ext cx="7257329" cy="3020991"/>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ويجب أن يكون هذا المحل جائزا من الناحية القانونية، أي متفقا مع القواعد القانونية التي تنظم النشاط موضوع القرار، أيا كان مصدر هذه القواعد طالما أنها ملزمة.</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29</a:t>
            </a:fld>
            <a:endParaRPr lang="en-US"/>
          </a:p>
        </p:txBody>
      </p:sp>
      <p:pic>
        <p:nvPicPr>
          <p:cNvPr id="7" name="Picture 6"/>
          <p:cNvPicPr>
            <a:picLocks noChangeAspect="1"/>
          </p:cNvPicPr>
          <p:nvPr/>
        </p:nvPicPr>
        <p:blipFill>
          <a:blip r:embed="rId2"/>
          <a:stretch>
            <a:fillRect/>
          </a:stretch>
        </p:blipFill>
        <p:spPr>
          <a:xfrm>
            <a:off x="8897762" y="275945"/>
            <a:ext cx="2956816" cy="1383912"/>
          </a:xfrm>
          <a:prstGeom prst="rect">
            <a:avLst/>
          </a:prstGeom>
        </p:spPr>
      </p:pic>
    </p:spTree>
    <p:extLst>
      <p:ext uri="{BB962C8B-B14F-4D97-AF65-F5344CB8AC3E}">
        <p14:creationId xmlns:p14="http://schemas.microsoft.com/office/powerpoint/2010/main" val="2630652691"/>
      </p:ext>
    </p:extLst>
  </p:cSld>
  <p:clrMapOvr>
    <a:masterClrMapping/>
  </p:clrMapOvr>
  <mc:AlternateContent xmlns:mc="http://schemas.openxmlformats.org/markup-compatibility/2006" xmlns:p14="http://schemas.microsoft.com/office/powerpoint/2010/main">
    <mc:Choice Requires="p14">
      <p:transition spd="slow" p14:dur="2000" advTm="50089"/>
    </mc:Choice>
    <mc:Fallback xmlns="">
      <p:transition spd="slow" advTm="5008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18167" y="1794077"/>
            <a:ext cx="7176304" cy="3588151"/>
          </a:xfrm>
        </p:spPr>
        <p:txBody>
          <a:bodyPr>
            <a:normAutofit/>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كما يجب أن يكون تحقيق المحل أو الأثر المترتب على القرار ممكنا من الناحية الواقعية، فإذا كان مستحيلا استحالة مطلقة كان القرار منعدما غير موجود.</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30</a:t>
            </a:fld>
            <a:endParaRPr lang="en-US"/>
          </a:p>
        </p:txBody>
      </p:sp>
      <p:pic>
        <p:nvPicPr>
          <p:cNvPr id="7" name="Picture 6"/>
          <p:cNvPicPr>
            <a:picLocks noChangeAspect="1"/>
          </p:cNvPicPr>
          <p:nvPr/>
        </p:nvPicPr>
        <p:blipFill>
          <a:blip r:embed="rId2"/>
          <a:stretch>
            <a:fillRect/>
          </a:stretch>
        </p:blipFill>
        <p:spPr>
          <a:xfrm>
            <a:off x="9235184" y="410165"/>
            <a:ext cx="2956816" cy="1383912"/>
          </a:xfrm>
          <a:prstGeom prst="rect">
            <a:avLst/>
          </a:prstGeom>
        </p:spPr>
      </p:pic>
    </p:spTree>
    <p:extLst>
      <p:ext uri="{BB962C8B-B14F-4D97-AF65-F5344CB8AC3E}">
        <p14:creationId xmlns:p14="http://schemas.microsoft.com/office/powerpoint/2010/main" val="3466894437"/>
      </p:ext>
    </p:extLst>
  </p:cSld>
  <p:clrMapOvr>
    <a:masterClrMapping/>
  </p:clrMapOvr>
  <mc:AlternateContent xmlns:mc="http://schemas.openxmlformats.org/markup-compatibility/2006" xmlns:p14="http://schemas.microsoft.com/office/powerpoint/2010/main">
    <mc:Choice Requires="p14">
      <p:transition spd="slow" p14:dur="2000" advTm="48537"/>
    </mc:Choice>
    <mc:Fallback xmlns="">
      <p:transition spd="slow" advTm="4853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29742" y="1875100"/>
            <a:ext cx="7581417" cy="3750196"/>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ووضع ذلك في السياق الرقمي يثير مسألتين: الأولى: كيف يمكن للوسائل الالكترونية أن تعمل على تحقيق انسجام محل القرار مع القواعد القانونية السائدة. الثانية: هل يمكن للنظام الالكتروني ممارسة السلطة التقديرية للإدارة وتحديد اللحظة المناسبة للتدخل بإصدار القرار الإداري.</a:t>
            </a:r>
            <a:endParaRPr lang="en-US" dirty="0">
              <a:latin typeface="Alexandria" pitchFamily="2" charset="-78"/>
              <a:cs typeface="Alexandria" pitchFamily="2" charset="-78"/>
            </a:endParaRP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31</a:t>
            </a:fld>
            <a:endParaRPr lang="en-US"/>
          </a:p>
        </p:txBody>
      </p:sp>
      <p:pic>
        <p:nvPicPr>
          <p:cNvPr id="7" name="Picture 6"/>
          <p:cNvPicPr>
            <a:picLocks noChangeAspect="1"/>
          </p:cNvPicPr>
          <p:nvPr/>
        </p:nvPicPr>
        <p:blipFill>
          <a:blip r:embed="rId2"/>
          <a:stretch>
            <a:fillRect/>
          </a:stretch>
        </p:blipFill>
        <p:spPr>
          <a:xfrm>
            <a:off x="9019284" y="125661"/>
            <a:ext cx="2956816" cy="1383912"/>
          </a:xfrm>
          <a:prstGeom prst="rect">
            <a:avLst/>
          </a:prstGeom>
        </p:spPr>
      </p:pic>
    </p:spTree>
    <p:extLst>
      <p:ext uri="{BB962C8B-B14F-4D97-AF65-F5344CB8AC3E}">
        <p14:creationId xmlns:p14="http://schemas.microsoft.com/office/powerpoint/2010/main" val="1893572373"/>
      </p:ext>
    </p:extLst>
  </p:cSld>
  <p:clrMapOvr>
    <a:masterClrMapping/>
  </p:clrMapOvr>
  <mc:AlternateContent xmlns:mc="http://schemas.openxmlformats.org/markup-compatibility/2006" xmlns:p14="http://schemas.microsoft.com/office/powerpoint/2010/main">
    <mc:Choice Requires="p14">
      <p:transition spd="slow" p14:dur="2000" advTm="106043"/>
    </mc:Choice>
    <mc:Fallback xmlns="">
      <p:transition spd="slow" advTm="106043"/>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cs typeface="Alexandria" pitchFamily="2" charset="-78"/>
              </a:rPr>
              <a:t/>
            </a:r>
            <a:br>
              <a:rPr lang="ar-EG" dirty="0" smtClean="0">
                <a:solidFill>
                  <a:schemeClr val="bg1"/>
                </a:solidFill>
                <a:cs typeface="Alexandria" pitchFamily="2" charset="-78"/>
              </a:rPr>
            </a:br>
            <a:r>
              <a:rPr lang="ar-EG" dirty="0">
                <a:solidFill>
                  <a:schemeClr val="bg1"/>
                </a:solidFill>
                <a:cs typeface="Alexandria" pitchFamily="2" charset="-78"/>
              </a:rPr>
              <a:t/>
            </a:r>
            <a:br>
              <a:rPr lang="ar-EG" dirty="0">
                <a:solidFill>
                  <a:schemeClr val="bg1"/>
                </a:solidFill>
                <a:cs typeface="Alexandria" pitchFamily="2" charset="-78"/>
              </a:rPr>
            </a:br>
            <a:r>
              <a:rPr lang="ar-EG" dirty="0" smtClean="0">
                <a:solidFill>
                  <a:schemeClr val="bg1"/>
                </a:solidFill>
                <a:cs typeface="Alexandria" pitchFamily="2" charset="-78"/>
              </a:rPr>
              <a:t> </a:t>
            </a:r>
            <a:endParaRPr lang="en-US" dirty="0">
              <a:solidFill>
                <a:schemeClr val="bg1"/>
              </a:solidFill>
            </a:endParaRPr>
          </a:p>
        </p:txBody>
      </p:sp>
      <p:sp>
        <p:nvSpPr>
          <p:cNvPr id="3" name="عنصر نائب للمحتوى 2"/>
          <p:cNvSpPr>
            <a:spLocks noGrp="1"/>
          </p:cNvSpPr>
          <p:nvPr>
            <p:ph idx="1"/>
          </p:nvPr>
        </p:nvSpPr>
        <p:spPr>
          <a:xfrm>
            <a:off x="2280213" y="2384385"/>
            <a:ext cx="7257326" cy="3321933"/>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وبالنسبة للمسألة الأولى فإن نموذج القرار الإداري الالكتروني يمكنه تحقيق الانسجام مع القواعد القانونية السائدة، وذلك عن طريق ترجمة هذه القواعد إلى تعليمات برمجية تحدد طرقا لا يتجاوزها الموظف المختص إلا عند حدوث الأخطاء.</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32</a:t>
            </a:fld>
            <a:endParaRPr lang="en-US"/>
          </a:p>
        </p:txBody>
      </p:sp>
      <p:pic>
        <p:nvPicPr>
          <p:cNvPr id="7" name="Picture 6"/>
          <p:cNvPicPr>
            <a:picLocks noChangeAspect="1"/>
          </p:cNvPicPr>
          <p:nvPr/>
        </p:nvPicPr>
        <p:blipFill>
          <a:blip r:embed="rId2"/>
          <a:stretch>
            <a:fillRect/>
          </a:stretch>
        </p:blipFill>
        <p:spPr>
          <a:xfrm>
            <a:off x="8858852" y="365125"/>
            <a:ext cx="2956816" cy="1383912"/>
          </a:xfrm>
          <a:prstGeom prst="rect">
            <a:avLst/>
          </a:prstGeom>
        </p:spPr>
      </p:pic>
    </p:spTree>
    <p:extLst>
      <p:ext uri="{BB962C8B-B14F-4D97-AF65-F5344CB8AC3E}">
        <p14:creationId xmlns:p14="http://schemas.microsoft.com/office/powerpoint/2010/main" val="928695839"/>
      </p:ext>
    </p:extLst>
  </p:cSld>
  <p:clrMapOvr>
    <a:masterClrMapping/>
  </p:clrMapOvr>
  <mc:AlternateContent xmlns:mc="http://schemas.openxmlformats.org/markup-compatibility/2006" xmlns:p14="http://schemas.microsoft.com/office/powerpoint/2010/main">
    <mc:Choice Requires="p14">
      <p:transition spd="slow" p14:dur="2000" advTm="47550"/>
    </mc:Choice>
    <mc:Fallback xmlns="">
      <p:transition spd="slow" advTm="4755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892" y="2164467"/>
            <a:ext cx="7685590" cy="3044141"/>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أما المسألة الثانية والمتعلقة بممارسة السلطة التقديرية من جانب الأنظمة دون تدخل بشري بصورة مستقلة، فهذا هو ما يمكن أن تقوم به نماذج الذكاء الاصطناعي في المستقبل بصورة كبيرة، وقد أصبح له تطبيقات في عصرنا الحالي.</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33</a:t>
            </a:fld>
            <a:endParaRPr lang="en-US"/>
          </a:p>
        </p:txBody>
      </p:sp>
      <p:pic>
        <p:nvPicPr>
          <p:cNvPr id="7" name="Picture 6"/>
          <p:cNvPicPr>
            <a:picLocks noChangeAspect="1"/>
          </p:cNvPicPr>
          <p:nvPr/>
        </p:nvPicPr>
        <p:blipFill>
          <a:blip r:embed="rId2"/>
          <a:stretch>
            <a:fillRect/>
          </a:stretch>
        </p:blipFill>
        <p:spPr>
          <a:xfrm>
            <a:off x="9019284" y="480227"/>
            <a:ext cx="2956816" cy="1383912"/>
          </a:xfrm>
          <a:prstGeom prst="rect">
            <a:avLst/>
          </a:prstGeom>
        </p:spPr>
      </p:pic>
    </p:spTree>
    <p:extLst>
      <p:ext uri="{BB962C8B-B14F-4D97-AF65-F5344CB8AC3E}">
        <p14:creationId xmlns:p14="http://schemas.microsoft.com/office/powerpoint/2010/main" val="2871193901"/>
      </p:ext>
    </p:extLst>
  </p:cSld>
  <p:clrMapOvr>
    <a:masterClrMapping/>
  </p:clrMapOvr>
  <mc:AlternateContent xmlns:mc="http://schemas.openxmlformats.org/markup-compatibility/2006" xmlns:p14="http://schemas.microsoft.com/office/powerpoint/2010/main">
    <mc:Choice Requires="p14">
      <p:transition spd="slow" p14:dur="2000" advTm="154630"/>
    </mc:Choice>
    <mc:Fallback xmlns="">
      <p:transition spd="slow" advTm="15463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ar-EG" dirty="0" smtClean="0">
                <a:cs typeface="Alexandria" pitchFamily="2" charset="-78"/>
              </a:rPr>
              <a:t>4-السبب</a:t>
            </a:r>
            <a:endParaRPr lang="en-US" dirty="0"/>
          </a:p>
        </p:txBody>
      </p:sp>
      <p:sp>
        <p:nvSpPr>
          <p:cNvPr id="3" name="عنصر نائب للمحتوى 2"/>
          <p:cNvSpPr>
            <a:spLocks noGrp="1"/>
          </p:cNvSpPr>
          <p:nvPr>
            <p:ph idx="1"/>
          </p:nvPr>
        </p:nvSpPr>
        <p:spPr>
          <a:xfrm>
            <a:off x="2245488" y="2060293"/>
            <a:ext cx="7118431" cy="3287211"/>
          </a:xfrm>
        </p:spPr>
        <p:txBody>
          <a:bodyPr>
            <a:normAutofit fontScale="92500" lnSpcReduction="20000"/>
          </a:bodyPr>
          <a:lstStyle/>
          <a:p>
            <a:pPr marL="0" lvl="0" indent="0" algn="just" rtl="1">
              <a:lnSpc>
                <a:spcPct val="150000"/>
              </a:lnSpc>
              <a:buNone/>
            </a:pPr>
            <a:r>
              <a:rPr lang="ar-EG" dirty="0" smtClean="0">
                <a:latin typeface="Alexandria" pitchFamily="2" charset="-78"/>
                <a:cs typeface="Alexandria" pitchFamily="2" charset="-78"/>
              </a:rPr>
              <a:t>السبب هو الحالة الواقعية أو القانونية التي تدفع الإدارة إلى إصدار القرار الإداري</a:t>
            </a:r>
            <a:r>
              <a:rPr lang="ar-EG" dirty="0">
                <a:latin typeface="Alexandria" pitchFamily="2" charset="-78"/>
                <a:cs typeface="Alexandria" pitchFamily="2" charset="-78"/>
              </a:rPr>
              <a:t>.</a:t>
            </a:r>
            <a:r>
              <a:rPr lang="ar-EG" dirty="0" smtClean="0">
                <a:latin typeface="Alexandria" pitchFamily="2" charset="-78"/>
                <a:cs typeface="Alexandria" pitchFamily="2" charset="-78"/>
              </a:rPr>
              <a:t> وبخصوص الحالة الواقعية فالأمثلة على ذلك كثيرة، منها وباء يهدد البلاد ويحتاج إلى قرارات من الإدارة لمواجهته أو كارثة مثل الزلازل والفيضانات وغير ذلك.</a:t>
            </a:r>
            <a:endParaRPr lang="en-US" dirty="0"/>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34</a:t>
            </a:fld>
            <a:endParaRPr lang="en-US"/>
          </a:p>
        </p:txBody>
      </p:sp>
      <p:pic>
        <p:nvPicPr>
          <p:cNvPr id="7" name="Picture 6"/>
          <p:cNvPicPr>
            <a:picLocks noChangeAspect="1"/>
          </p:cNvPicPr>
          <p:nvPr/>
        </p:nvPicPr>
        <p:blipFill>
          <a:blip r:embed="rId2"/>
          <a:stretch>
            <a:fillRect/>
          </a:stretch>
        </p:blipFill>
        <p:spPr>
          <a:xfrm>
            <a:off x="8878307" y="171958"/>
            <a:ext cx="2956816" cy="1383912"/>
          </a:xfrm>
          <a:prstGeom prst="rect">
            <a:avLst/>
          </a:prstGeom>
        </p:spPr>
      </p:pic>
    </p:spTree>
    <p:extLst>
      <p:ext uri="{BB962C8B-B14F-4D97-AF65-F5344CB8AC3E}">
        <p14:creationId xmlns:p14="http://schemas.microsoft.com/office/powerpoint/2010/main" val="1607483704"/>
      </p:ext>
    </p:extLst>
  </p:cSld>
  <p:clrMapOvr>
    <a:masterClrMapping/>
  </p:clrMapOvr>
  <mc:AlternateContent xmlns:mc="http://schemas.openxmlformats.org/markup-compatibility/2006" xmlns:p14="http://schemas.microsoft.com/office/powerpoint/2010/main">
    <mc:Choice Requires="p14">
      <p:transition spd="slow" p14:dur="2000" advTm="101206"/>
    </mc:Choice>
    <mc:Fallback xmlns="">
      <p:transition spd="slow" advTm="10120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06592" y="1967696"/>
            <a:ext cx="7523546" cy="3634452"/>
          </a:xfrm>
        </p:spPr>
        <p:txBody>
          <a:bodyPr>
            <a:normAutofit/>
          </a:bodyPr>
          <a:lstStyle/>
          <a:p>
            <a:pPr marL="0" indent="0" algn="just" rtl="1">
              <a:lnSpc>
                <a:spcPct val="150000"/>
              </a:lnSpc>
              <a:buNone/>
            </a:pPr>
            <a:r>
              <a:rPr lang="ar-EG" dirty="0" smtClean="0">
                <a:latin typeface="Alexandria" pitchFamily="2" charset="-78"/>
                <a:cs typeface="Alexandria" pitchFamily="2" charset="-78"/>
              </a:rPr>
              <a:t>أما بخصوص الحالة القانونية فالمثال على ذلك توفر شروط تعيين الموظف وفقا للقانون أو قيام أسباب تأديب الموظف أو غير ذلك من الأمثلة على الأسباب القانونية التي تدفع الإدارة إلى التدخل وإصدار القرار الإداري.</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35</a:t>
            </a:fld>
            <a:endParaRPr lang="en-US"/>
          </a:p>
        </p:txBody>
      </p:sp>
      <p:pic>
        <p:nvPicPr>
          <p:cNvPr id="6" name="Picture 5"/>
          <p:cNvPicPr>
            <a:picLocks noChangeAspect="1"/>
          </p:cNvPicPr>
          <p:nvPr/>
        </p:nvPicPr>
        <p:blipFill>
          <a:blip r:embed="rId2"/>
          <a:stretch>
            <a:fillRect/>
          </a:stretch>
        </p:blipFill>
        <p:spPr>
          <a:xfrm>
            <a:off x="8610600" y="431588"/>
            <a:ext cx="2956816" cy="1383912"/>
          </a:xfrm>
          <a:prstGeom prst="rect">
            <a:avLst/>
          </a:prstGeom>
        </p:spPr>
      </p:pic>
    </p:spTree>
    <p:extLst>
      <p:ext uri="{BB962C8B-B14F-4D97-AF65-F5344CB8AC3E}">
        <p14:creationId xmlns:p14="http://schemas.microsoft.com/office/powerpoint/2010/main" val="1737356479"/>
      </p:ext>
    </p:extLst>
  </p:cSld>
  <p:clrMapOvr>
    <a:masterClrMapping/>
  </p:clrMapOvr>
  <mc:AlternateContent xmlns:mc="http://schemas.openxmlformats.org/markup-compatibility/2006" xmlns:p14="http://schemas.microsoft.com/office/powerpoint/2010/main">
    <mc:Choice Requires="p14">
      <p:transition spd="slow" p14:dur="2000" advTm="57648"/>
    </mc:Choice>
    <mc:Fallback xmlns="">
      <p:transition spd="slow" advTm="5764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2" y="2037144"/>
            <a:ext cx="8356921" cy="3125165"/>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ويجب أن يتوافر في السبب شرطان: </a:t>
            </a:r>
          </a:p>
          <a:p>
            <a:pPr marL="0" indent="0" algn="just" rtl="1">
              <a:lnSpc>
                <a:spcPct val="150000"/>
              </a:lnSpc>
              <a:buNone/>
            </a:pPr>
            <a:r>
              <a:rPr lang="ar-EG" u="sng" dirty="0" smtClean="0">
                <a:latin typeface="Alexandria" pitchFamily="2" charset="-78"/>
                <a:cs typeface="Alexandria" pitchFamily="2" charset="-78"/>
              </a:rPr>
              <a:t>الأول:  أن يكون السبب موجودا حتى صدور القرار</a:t>
            </a:r>
          </a:p>
          <a:p>
            <a:pPr marL="0" indent="0" algn="just" rtl="1">
              <a:lnSpc>
                <a:spcPct val="150000"/>
              </a:lnSpc>
              <a:buNone/>
            </a:pPr>
            <a:r>
              <a:rPr lang="ar-EG" dirty="0" smtClean="0">
                <a:latin typeface="Alexandria" pitchFamily="2" charset="-78"/>
                <a:cs typeface="Alexandria" pitchFamily="2" charset="-78"/>
              </a:rPr>
              <a:t>وهذا يعني أنه إذا زال السبب قبل صدور القرار فإنه يصبح باطلا غير موجود، مثال ذلك منح مواطن ترخيص بفتح محل لم يقدم طلبا بذلك.</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36</a:t>
            </a:fld>
            <a:endParaRPr lang="en-US"/>
          </a:p>
        </p:txBody>
      </p:sp>
      <p:pic>
        <p:nvPicPr>
          <p:cNvPr id="8" name="Picture 7"/>
          <p:cNvPicPr>
            <a:picLocks noChangeAspect="1"/>
          </p:cNvPicPr>
          <p:nvPr/>
        </p:nvPicPr>
        <p:blipFill>
          <a:blip r:embed="rId2"/>
          <a:stretch>
            <a:fillRect/>
          </a:stretch>
        </p:blipFill>
        <p:spPr>
          <a:xfrm>
            <a:off x="8714484" y="363496"/>
            <a:ext cx="2956816" cy="1383912"/>
          </a:xfrm>
          <a:prstGeom prst="rect">
            <a:avLst/>
          </a:prstGeom>
        </p:spPr>
      </p:pic>
    </p:spTree>
    <p:extLst>
      <p:ext uri="{BB962C8B-B14F-4D97-AF65-F5344CB8AC3E}">
        <p14:creationId xmlns:p14="http://schemas.microsoft.com/office/powerpoint/2010/main" val="2252781543"/>
      </p:ext>
    </p:extLst>
  </p:cSld>
  <p:clrMapOvr>
    <a:masterClrMapping/>
  </p:clrMapOvr>
  <mc:AlternateContent xmlns:mc="http://schemas.openxmlformats.org/markup-compatibility/2006" xmlns:p14="http://schemas.microsoft.com/office/powerpoint/2010/main">
    <mc:Choice Requires="p14">
      <p:transition spd="slow" p14:dur="2000" advTm="130472"/>
    </mc:Choice>
    <mc:Fallback xmlns="">
      <p:transition spd="slow" advTm="13047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14938" y="1840376"/>
            <a:ext cx="7182150" cy="2639027"/>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ويمكن التحقق من توافر هذا الشرط عن طريق نموذج اصدار القرار الاداري الالكتروني من خلال إضافة السبب من وراء القرار. </a:t>
            </a:r>
          </a:p>
          <a:p>
            <a:pPr marL="0" indent="0" algn="just" rtl="1">
              <a:lnSpc>
                <a:spcPct val="150000"/>
              </a:lnSpc>
              <a:buNone/>
            </a:pPr>
            <a:endParaRPr lang="en-US" dirty="0">
              <a:solidFill>
                <a:schemeClr val="bg1"/>
              </a:solidFill>
              <a:latin typeface="Simplified Arabic" pitchFamily="18" charset="-78"/>
              <a:cs typeface="Simplified Arabic" pitchFamily="18"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37</a:t>
            </a:fld>
            <a:endParaRPr lang="en-US"/>
          </a:p>
        </p:txBody>
      </p:sp>
      <p:pic>
        <p:nvPicPr>
          <p:cNvPr id="7" name="Picture 6"/>
          <p:cNvPicPr>
            <a:picLocks noChangeAspect="1"/>
          </p:cNvPicPr>
          <p:nvPr/>
        </p:nvPicPr>
        <p:blipFill>
          <a:blip r:embed="rId2"/>
          <a:stretch>
            <a:fillRect/>
          </a:stretch>
        </p:blipFill>
        <p:spPr>
          <a:xfrm>
            <a:off x="8897762" y="209947"/>
            <a:ext cx="2956816" cy="1383912"/>
          </a:xfrm>
          <a:prstGeom prst="rect">
            <a:avLst/>
          </a:prstGeom>
        </p:spPr>
      </p:pic>
    </p:spTree>
    <p:extLst>
      <p:ext uri="{BB962C8B-B14F-4D97-AF65-F5344CB8AC3E}">
        <p14:creationId xmlns:p14="http://schemas.microsoft.com/office/powerpoint/2010/main" val="1008871707"/>
      </p:ext>
    </p:extLst>
  </p:cSld>
  <p:clrMapOvr>
    <a:masterClrMapping/>
  </p:clrMapOvr>
  <mc:AlternateContent xmlns:mc="http://schemas.openxmlformats.org/markup-compatibility/2006" xmlns:p14="http://schemas.microsoft.com/office/powerpoint/2010/main">
    <mc:Choice Requires="p14">
      <p:transition spd="slow" p14:dur="2000" advTm="47181"/>
    </mc:Choice>
    <mc:Fallback xmlns="">
      <p:transition spd="slow" advTm="4718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25571" y="2083443"/>
            <a:ext cx="7292049" cy="3646026"/>
          </a:xfrm>
        </p:spPr>
        <p:txBody>
          <a:bodyPr>
            <a:normAutofit/>
          </a:bodyPr>
          <a:lstStyle/>
          <a:p>
            <a:pPr marL="0" indent="0" algn="just" rtl="1">
              <a:lnSpc>
                <a:spcPct val="150000"/>
              </a:lnSpc>
              <a:buNone/>
            </a:pPr>
            <a:r>
              <a:rPr lang="ar-EG" u="sng" dirty="0" smtClean="0">
                <a:latin typeface="Alexandria" pitchFamily="2" charset="-78"/>
                <a:cs typeface="Alexandria" pitchFamily="2" charset="-78"/>
              </a:rPr>
              <a:t>الثاني: أن يكون السبب مشروعا</a:t>
            </a:r>
          </a:p>
          <a:p>
            <a:pPr marL="0" indent="0" algn="just" rtl="1">
              <a:lnSpc>
                <a:spcPct val="150000"/>
              </a:lnSpc>
              <a:buNone/>
            </a:pPr>
            <a:r>
              <a:rPr lang="ar-EG" dirty="0" smtClean="0">
                <a:latin typeface="Alexandria" pitchFamily="2" charset="-78"/>
                <a:cs typeface="Alexandria" pitchFamily="2" charset="-78"/>
              </a:rPr>
              <a:t>وهذا يعني أن يتفق سبب إصدار القرار مع القواعد القانونية المرتبطة بموضوعه، ويمكن التحقق من ذلك عبر النموذج الالكتروني للقرار الإداري الالكتروني.</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38</a:t>
            </a:fld>
            <a:endParaRPr lang="en-US"/>
          </a:p>
        </p:txBody>
      </p:sp>
      <p:pic>
        <p:nvPicPr>
          <p:cNvPr id="7" name="Picture 6"/>
          <p:cNvPicPr>
            <a:picLocks noChangeAspect="1"/>
          </p:cNvPicPr>
          <p:nvPr/>
        </p:nvPicPr>
        <p:blipFill>
          <a:blip r:embed="rId2"/>
          <a:stretch>
            <a:fillRect/>
          </a:stretch>
        </p:blipFill>
        <p:spPr>
          <a:xfrm>
            <a:off x="8980743" y="72650"/>
            <a:ext cx="2956816" cy="1383912"/>
          </a:xfrm>
          <a:prstGeom prst="rect">
            <a:avLst/>
          </a:prstGeom>
        </p:spPr>
      </p:pic>
    </p:spTree>
    <p:extLst>
      <p:ext uri="{BB962C8B-B14F-4D97-AF65-F5344CB8AC3E}">
        <p14:creationId xmlns:p14="http://schemas.microsoft.com/office/powerpoint/2010/main" val="2610912449"/>
      </p:ext>
    </p:extLst>
  </p:cSld>
  <p:clrMapOvr>
    <a:masterClrMapping/>
  </p:clrMapOvr>
  <mc:AlternateContent xmlns:mc="http://schemas.openxmlformats.org/markup-compatibility/2006" xmlns:p14="http://schemas.microsoft.com/office/powerpoint/2010/main">
    <mc:Choice Requires="p14">
      <p:transition spd="slow" p14:dur="2000" advTm="94063"/>
    </mc:Choice>
    <mc:Fallback xmlns="">
      <p:transition spd="slow" advTm="94063"/>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627453" y="2187614"/>
            <a:ext cx="6869636" cy="3240913"/>
          </a:xfrm>
        </p:spPr>
        <p:txBody>
          <a:bodyPr/>
          <a:lstStyle/>
          <a:p>
            <a:pPr marL="0" indent="0" algn="just" rtl="1">
              <a:lnSpc>
                <a:spcPct val="150000"/>
              </a:lnSpc>
              <a:buNone/>
            </a:pPr>
            <a:r>
              <a:rPr lang="ar-EG" dirty="0" smtClean="0">
                <a:latin typeface="Alexandria" pitchFamily="2" charset="-78"/>
                <a:cs typeface="Alexandria" pitchFamily="2" charset="-78"/>
              </a:rPr>
              <a:t>والقاعدة العامة أن الإدارة غير ملزمة بتسبيب قراراتها ويفترض أن قراراتها تستند إلى سبب صحيح، ومن يدعي غير ذلك فإن عليه إثبات العكس.</a:t>
            </a:r>
          </a:p>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39</a:t>
            </a:fld>
            <a:endParaRPr lang="en-US"/>
          </a:p>
        </p:txBody>
      </p:sp>
      <p:pic>
        <p:nvPicPr>
          <p:cNvPr id="7" name="Picture 6"/>
          <p:cNvPicPr>
            <a:picLocks noChangeAspect="1"/>
          </p:cNvPicPr>
          <p:nvPr/>
        </p:nvPicPr>
        <p:blipFill>
          <a:blip r:embed="rId2"/>
          <a:stretch>
            <a:fillRect/>
          </a:stretch>
        </p:blipFill>
        <p:spPr>
          <a:xfrm>
            <a:off x="8839396" y="339791"/>
            <a:ext cx="2956816" cy="1383912"/>
          </a:xfrm>
          <a:prstGeom prst="rect">
            <a:avLst/>
          </a:prstGeom>
        </p:spPr>
      </p:pic>
    </p:spTree>
    <p:extLst>
      <p:ext uri="{BB962C8B-B14F-4D97-AF65-F5344CB8AC3E}">
        <p14:creationId xmlns:p14="http://schemas.microsoft.com/office/powerpoint/2010/main" val="2504445557"/>
      </p:ext>
    </p:extLst>
  </p:cSld>
  <p:clrMapOvr>
    <a:masterClrMapping/>
  </p:clrMapOvr>
  <mc:AlternateContent xmlns:mc="http://schemas.openxmlformats.org/markup-compatibility/2006" xmlns:p14="http://schemas.microsoft.com/office/powerpoint/2010/main">
    <mc:Choice Requires="p14">
      <p:transition spd="slow" p14:dur="2000" advTm="98255"/>
    </mc:Choice>
    <mc:Fallback xmlns="">
      <p:transition spd="slow" advTm="98255"/>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45489" y="1909823"/>
            <a:ext cx="7251600" cy="3483980"/>
          </a:xfrm>
        </p:spPr>
        <p:txBody>
          <a:bodyPr>
            <a:normAutofit/>
          </a:bodyPr>
          <a:lstStyle/>
          <a:p>
            <a:pPr marL="0" indent="0" algn="just" rtl="1">
              <a:lnSpc>
                <a:spcPct val="150000"/>
              </a:lnSpc>
              <a:buNone/>
            </a:pPr>
            <a:r>
              <a:rPr lang="ar-EG" dirty="0" smtClean="0">
                <a:latin typeface="Alexandria" pitchFamily="2" charset="-78"/>
                <a:cs typeface="Alexandria" pitchFamily="2" charset="-78"/>
              </a:rPr>
              <a:t>وعلى الرغم من ذلك فإنه لا يوجد ما يمنع الإدارة من إضافة حقل للنموذج الالكتروني  للقرار الإداري يتعلق بذكر أسباب القرار، سواء القانونية أو الواقعية.</a:t>
            </a:r>
            <a:endParaRPr lang="ar-EG"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40</a:t>
            </a:fld>
            <a:endParaRPr lang="en-US"/>
          </a:p>
        </p:txBody>
      </p:sp>
      <p:pic>
        <p:nvPicPr>
          <p:cNvPr id="7" name="Picture 6"/>
          <p:cNvPicPr>
            <a:picLocks noChangeAspect="1"/>
          </p:cNvPicPr>
          <p:nvPr/>
        </p:nvPicPr>
        <p:blipFill>
          <a:blip r:embed="rId2"/>
          <a:stretch>
            <a:fillRect/>
          </a:stretch>
        </p:blipFill>
        <p:spPr>
          <a:xfrm>
            <a:off x="8946401" y="353767"/>
            <a:ext cx="2956816" cy="1383912"/>
          </a:xfrm>
          <a:prstGeom prst="rect">
            <a:avLst/>
          </a:prstGeom>
        </p:spPr>
      </p:pic>
    </p:spTree>
    <p:extLst>
      <p:ext uri="{BB962C8B-B14F-4D97-AF65-F5344CB8AC3E}">
        <p14:creationId xmlns:p14="http://schemas.microsoft.com/office/powerpoint/2010/main" val="2040309381"/>
      </p:ext>
    </p:extLst>
  </p:cSld>
  <p:clrMapOvr>
    <a:masterClrMapping/>
  </p:clrMapOvr>
  <mc:AlternateContent xmlns:mc="http://schemas.openxmlformats.org/markup-compatibility/2006" xmlns:p14="http://schemas.microsoft.com/office/powerpoint/2010/main">
    <mc:Choice Requires="p14">
      <p:transition spd="slow" p14:dur="2000" advTm="114858"/>
    </mc:Choice>
    <mc:Fallback xmlns="">
      <p:transition spd="slow" advTm="114858"/>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ar-EG" dirty="0" smtClean="0">
                <a:solidFill>
                  <a:schemeClr val="bg1"/>
                </a:solidFill>
              </a:rPr>
              <a:t/>
            </a:r>
            <a:br>
              <a:rPr lang="ar-EG" dirty="0" smtClean="0">
                <a:solidFill>
                  <a:schemeClr val="bg1"/>
                </a:solidFill>
              </a:rPr>
            </a:br>
            <a:r>
              <a:rPr lang="ar-EG" dirty="0" smtClean="0">
                <a:latin typeface="Alexandria" pitchFamily="2" charset="-78"/>
                <a:cs typeface="Alexandria" pitchFamily="2" charset="-78"/>
              </a:rPr>
              <a:t>5-الغاية</a:t>
            </a:r>
            <a:endParaRPr lang="en-US" dirty="0">
              <a:latin typeface="Alexandria" pitchFamily="2" charset="-78"/>
              <a:cs typeface="Alexandria" pitchFamily="2" charset="-78"/>
            </a:endParaRPr>
          </a:p>
        </p:txBody>
      </p:sp>
      <p:sp>
        <p:nvSpPr>
          <p:cNvPr id="3" name="عنصر نائب للمحتوى 2"/>
          <p:cNvSpPr>
            <a:spLocks noGrp="1"/>
          </p:cNvSpPr>
          <p:nvPr>
            <p:ph idx="1"/>
          </p:nvPr>
        </p:nvSpPr>
        <p:spPr>
          <a:xfrm>
            <a:off x="2361235" y="2048718"/>
            <a:ext cx="7135854" cy="3634451"/>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الغاية هي الهدف النهائي الذي تسعى الإدارة إلى الوصول إليه من خلال القرار.</a:t>
            </a:r>
          </a:p>
          <a:p>
            <a:pPr marL="0" indent="0" algn="just" rtl="1">
              <a:lnSpc>
                <a:spcPct val="150000"/>
              </a:lnSpc>
              <a:buNone/>
            </a:pPr>
            <a:r>
              <a:rPr lang="ar-EG" dirty="0" smtClean="0">
                <a:latin typeface="Alexandria" pitchFamily="2" charset="-78"/>
                <a:cs typeface="Alexandria" pitchFamily="2" charset="-78"/>
              </a:rPr>
              <a:t>وهذا الهدف النهائي هو تحقيق المصلحة العامة فإذا سعت الإدارة إلى غير ذلك من مصالح أو منافع خاصة فإن القرار يعد معيبا بعيب إساءة استعمال السلطة.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41</a:t>
            </a:fld>
            <a:endParaRPr lang="en-US"/>
          </a:p>
        </p:txBody>
      </p:sp>
      <p:pic>
        <p:nvPicPr>
          <p:cNvPr id="6" name="Picture 5"/>
          <p:cNvPicPr>
            <a:picLocks noChangeAspect="1"/>
          </p:cNvPicPr>
          <p:nvPr/>
        </p:nvPicPr>
        <p:blipFill>
          <a:blip r:embed="rId2"/>
          <a:stretch>
            <a:fillRect/>
          </a:stretch>
        </p:blipFill>
        <p:spPr>
          <a:xfrm>
            <a:off x="9092316" y="139759"/>
            <a:ext cx="2956816" cy="1383912"/>
          </a:xfrm>
          <a:prstGeom prst="rect">
            <a:avLst/>
          </a:prstGeom>
        </p:spPr>
      </p:pic>
    </p:spTree>
    <p:extLst>
      <p:ext uri="{BB962C8B-B14F-4D97-AF65-F5344CB8AC3E}">
        <p14:creationId xmlns:p14="http://schemas.microsoft.com/office/powerpoint/2010/main" val="27003516"/>
      </p:ext>
    </p:extLst>
  </p:cSld>
  <p:clrMapOvr>
    <a:masterClrMapping/>
  </p:clrMapOvr>
  <mc:AlternateContent xmlns:mc="http://schemas.openxmlformats.org/markup-compatibility/2006" xmlns:p14="http://schemas.microsoft.com/office/powerpoint/2010/main">
    <mc:Choice Requires="p14">
      <p:transition spd="slow" p14:dur="2000" advTm="173591"/>
    </mc:Choice>
    <mc:Fallback xmlns="">
      <p:transition spd="slow" advTm="17359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3345084" y="1794077"/>
            <a:ext cx="6574420" cy="3078866"/>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latin typeface="Alexandria" pitchFamily="2" charset="-78"/>
                <a:cs typeface="Alexandria" pitchFamily="2" charset="-78"/>
              </a:rPr>
              <a:t>ومع ذلك يمكن للمشرع تخصيص هدف معين يجب أن تسعى الإدارة إلى تحقيقه بحيث لا يجوز لها الانحراف عن ذلك.</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42</a:t>
            </a:fld>
            <a:endParaRPr lang="en-US"/>
          </a:p>
        </p:txBody>
      </p:sp>
      <p:pic>
        <p:nvPicPr>
          <p:cNvPr id="7" name="Picture 6"/>
          <p:cNvPicPr>
            <a:picLocks noChangeAspect="1"/>
          </p:cNvPicPr>
          <p:nvPr/>
        </p:nvPicPr>
        <p:blipFill>
          <a:blip r:embed="rId2"/>
          <a:stretch>
            <a:fillRect/>
          </a:stretch>
        </p:blipFill>
        <p:spPr>
          <a:xfrm>
            <a:off x="9235184" y="207853"/>
            <a:ext cx="2956816" cy="1383912"/>
          </a:xfrm>
          <a:prstGeom prst="rect">
            <a:avLst/>
          </a:prstGeom>
        </p:spPr>
      </p:pic>
    </p:spTree>
    <p:extLst>
      <p:ext uri="{BB962C8B-B14F-4D97-AF65-F5344CB8AC3E}">
        <p14:creationId xmlns:p14="http://schemas.microsoft.com/office/powerpoint/2010/main" val="2491263917"/>
      </p:ext>
    </p:extLst>
  </p:cSld>
  <p:clrMapOvr>
    <a:masterClrMapping/>
  </p:clrMapOvr>
  <mc:AlternateContent xmlns:mc="http://schemas.openxmlformats.org/markup-compatibility/2006" xmlns:p14="http://schemas.microsoft.com/office/powerpoint/2010/main">
    <mc:Choice Requires="p14">
      <p:transition spd="slow" p14:dur="2000" advTm="76081"/>
    </mc:Choice>
    <mc:Fallback xmlns="">
      <p:transition spd="slow" advTm="7608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44546" y="1979273"/>
            <a:ext cx="7928659" cy="3402956"/>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ويمكن تصميم النموذج الالكتروني للقرار بحيث يمنع الموظف المختص من إصدار القرار لغير الأهداف التي حددها المشرع أو إضافة حقل يلزمه ببيان أوجه المصلحة العامة التي تسعى الإدارة إلى تحقيقها من خلال القرار.</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43</a:t>
            </a:fld>
            <a:endParaRPr lang="en-US"/>
          </a:p>
        </p:txBody>
      </p:sp>
      <p:pic>
        <p:nvPicPr>
          <p:cNvPr id="7" name="Picture 6"/>
          <p:cNvPicPr>
            <a:picLocks noChangeAspect="1"/>
          </p:cNvPicPr>
          <p:nvPr/>
        </p:nvPicPr>
        <p:blipFill>
          <a:blip r:embed="rId2"/>
          <a:stretch>
            <a:fillRect/>
          </a:stretch>
        </p:blipFill>
        <p:spPr>
          <a:xfrm>
            <a:off x="9019284" y="313196"/>
            <a:ext cx="2956816" cy="1383912"/>
          </a:xfrm>
          <a:prstGeom prst="rect">
            <a:avLst/>
          </a:prstGeom>
        </p:spPr>
      </p:pic>
    </p:spTree>
    <p:extLst>
      <p:ext uri="{BB962C8B-B14F-4D97-AF65-F5344CB8AC3E}">
        <p14:creationId xmlns:p14="http://schemas.microsoft.com/office/powerpoint/2010/main" val="471618206"/>
      </p:ext>
    </p:extLst>
  </p:cSld>
  <p:clrMapOvr>
    <a:masterClrMapping/>
  </p:clrMapOvr>
  <mc:AlternateContent xmlns:mc="http://schemas.openxmlformats.org/markup-compatibility/2006" xmlns:p14="http://schemas.microsoft.com/office/powerpoint/2010/main">
    <mc:Choice Requires="p14">
      <p:transition spd="slow" p14:dur="2000" advTm="166373"/>
    </mc:Choice>
    <mc:Fallback xmlns="">
      <p:transition spd="slow" advTm="16637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7">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74694"/>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8"/>
          <a:stretch>
            <a:fillRect/>
          </a:stretch>
        </p:blipFill>
        <p:spPr>
          <a:xfrm>
            <a:off x="9019284" y="170004"/>
            <a:ext cx="2956816" cy="1383912"/>
          </a:xfrm>
          <a:prstGeom prst="rect">
            <a:avLst/>
          </a:prstGeom>
        </p:spPr>
      </p:pic>
    </p:spTree>
    <p:extLst>
      <p:ext uri="{BB962C8B-B14F-4D97-AF65-F5344CB8AC3E}">
        <p14:creationId xmlns:p14="http://schemas.microsoft.com/office/powerpoint/2010/main" val="2764874689"/>
      </p:ext>
    </p:extLst>
  </p:cSld>
  <p:clrMapOvr>
    <a:masterClrMapping/>
  </p:clrMapOvr>
  <mc:AlternateContent xmlns:mc="http://schemas.openxmlformats.org/markup-compatibility/2006" xmlns:p14="http://schemas.microsoft.com/office/powerpoint/2010/main">
    <mc:Choice Requires="p14">
      <p:transition spd="slow" p14:dur="2000" advTm="543695"/>
    </mc:Choice>
    <mc:Fallback xmlns="">
      <p:transition spd="slow" advTm="543695"/>
    </mc:Fallback>
  </mc:AlternateContent>
  <p:timing>
    <p:tnLst>
      <p:par>
        <p:cTn id="1" dur="indefinite" restart="never" nodeType="tmRoot"/>
      </p:par>
    </p:tnLst>
  </p:timing>
</p:sld>
</file>

<file path=ppt/theme/theme1.xml><?xml version="1.0" encoding="utf-8"?>
<a:theme xmlns:a="http://schemas.openxmlformats.org/drawingml/2006/main" name="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24" id="{F4E9B020-F857-4984-87D4-CDC2032A1507}" vid="{518D7A3B-2651-42B0-99AB-B4EF026B508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AF66E7A-2685-4731-9555-6AAFBD16B46D}"/>
</file>

<file path=customXml/itemProps2.xml><?xml version="1.0" encoding="utf-8"?>
<ds:datastoreItem xmlns:ds="http://schemas.openxmlformats.org/officeDocument/2006/customXml" ds:itemID="{9B183990-366C-4F76-856F-20BC7CD15C92}"/>
</file>

<file path=customXml/itemProps3.xml><?xml version="1.0" encoding="utf-8"?>
<ds:datastoreItem xmlns:ds="http://schemas.openxmlformats.org/officeDocument/2006/customXml" ds:itemID="{5E15F208-6039-4888-AEE7-7DCAA80354A0}"/>
</file>

<file path=docProps/app.xml><?xml version="1.0" encoding="utf-8"?>
<Properties xmlns="http://schemas.openxmlformats.org/officeDocument/2006/extended-properties" xmlns:vt="http://schemas.openxmlformats.org/officeDocument/2006/docPropsVTypes">
  <Template>2024</Template>
  <TotalTime>6221</TotalTime>
  <Words>1608</Words>
  <Application>Microsoft Office PowerPoint</Application>
  <PresentationFormat>Widescreen</PresentationFormat>
  <Paragraphs>123</Paragraphs>
  <Slides>44</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Alexandria</vt:lpstr>
      <vt:lpstr>Arial</vt:lpstr>
      <vt:lpstr>Calibri</vt:lpstr>
      <vt:lpstr>Calibri Light</vt:lpstr>
      <vt:lpstr>Roboto Light</vt:lpstr>
      <vt:lpstr>Simplified Arabic</vt:lpstr>
      <vt:lpstr>Times New Roman</vt:lpstr>
      <vt:lpstr>2024</vt:lpstr>
      <vt:lpstr>PowerPoint Presentation</vt:lpstr>
      <vt:lpstr>PowerPoint Presentation</vt:lpstr>
      <vt:lpstr>PowerPoint Presentation</vt:lpstr>
      <vt:lpstr>أركان القرار الإداري الالكتروني </vt:lpstr>
      <vt:lpstr>PowerPoint Presentation</vt:lpstr>
      <vt:lpstr>  -الشكل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3- المحل </vt:lpstr>
      <vt:lpstr>PowerPoint Presentation</vt:lpstr>
      <vt:lpstr>PowerPoint Presentation</vt:lpstr>
      <vt:lpstr>PowerPoint Presentation</vt:lpstr>
      <vt:lpstr>PowerPoint Presentation</vt:lpstr>
      <vt:lpstr>   </vt:lpstr>
      <vt:lpstr>PowerPoint Presentation</vt:lpstr>
      <vt:lpstr>4-السبب</vt:lpstr>
      <vt:lpstr>PowerPoint Presentation</vt:lpstr>
      <vt:lpstr>PowerPoint Presentation</vt:lpstr>
      <vt:lpstr>PowerPoint Presentation</vt:lpstr>
      <vt:lpstr>PowerPoint Presentation</vt:lpstr>
      <vt:lpstr>PowerPoint Presentation</vt:lpstr>
      <vt:lpstr>PowerPoint Presentation</vt:lpstr>
      <vt:lpstr> 5-الغاية</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989</cp:revision>
  <dcterms:created xsi:type="dcterms:W3CDTF">2023-04-29T09:08:23Z</dcterms:created>
  <dcterms:modified xsi:type="dcterms:W3CDTF">2026-03-19T08:22:03Z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