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541" r:id="rId2"/>
    <p:sldId id="553" r:id="rId3"/>
    <p:sldId id="313" r:id="rId4"/>
    <p:sldId id="354" r:id="rId5"/>
    <p:sldId id="548" r:id="rId6"/>
    <p:sldId id="4598" r:id="rId7"/>
    <p:sldId id="542" r:id="rId8"/>
    <p:sldId id="546" r:id="rId9"/>
    <p:sldId id="484" r:id="rId10"/>
    <p:sldId id="501" r:id="rId11"/>
    <p:sldId id="4608" r:id="rId12"/>
    <p:sldId id="4602" r:id="rId13"/>
    <p:sldId id="4610" r:id="rId14"/>
    <p:sldId id="4606" r:id="rId15"/>
    <p:sldId id="4612" r:id="rId16"/>
    <p:sldId id="4614" r:id="rId17"/>
    <p:sldId id="256" r:id="rId18"/>
    <p:sldId id="551" r:id="rId19"/>
    <p:sldId id="505" r:id="rId20"/>
    <p:sldId id="507" r:id="rId21"/>
    <p:sldId id="508" r:id="rId22"/>
    <p:sldId id="509" r:id="rId23"/>
    <p:sldId id="510" r:id="rId24"/>
    <p:sldId id="512" r:id="rId25"/>
    <p:sldId id="513" r:id="rId26"/>
    <p:sldId id="514" r:id="rId27"/>
    <p:sldId id="515" r:id="rId28"/>
    <p:sldId id="516" r:id="rId29"/>
    <p:sldId id="518" r:id="rId30"/>
    <p:sldId id="519" r:id="rId31"/>
    <p:sldId id="520" r:id="rId32"/>
    <p:sldId id="521" r:id="rId33"/>
    <p:sldId id="4600" r:id="rId34"/>
    <p:sldId id="522" r:id="rId35"/>
    <p:sldId id="524" r:id="rId36"/>
    <p:sldId id="526" r:id="rId37"/>
    <p:sldId id="527" r:id="rId38"/>
    <p:sldId id="529" r:id="rId39"/>
    <p:sldId id="530" r:id="rId40"/>
    <p:sldId id="531" r:id="rId41"/>
    <p:sldId id="533" r:id="rId42"/>
    <p:sldId id="534" r:id="rId43"/>
    <p:sldId id="535" r:id="rId44"/>
    <p:sldId id="499" r:id="rId45"/>
    <p:sldId id="539" r:id="rId46"/>
    <p:sldId id="545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553"/>
            <p14:sldId id="313"/>
          </p14:sldIdLst>
        </p14:section>
        <p14:section name="Default Section" id="{0501A040-F19E-4F74-B017-AE8D96A531E9}">
          <p14:sldIdLst>
            <p14:sldId id="354"/>
            <p14:sldId id="548"/>
            <p14:sldId id="4598"/>
            <p14:sldId id="542"/>
            <p14:sldId id="546"/>
            <p14:sldId id="484"/>
            <p14:sldId id="501"/>
            <p14:sldId id="4608"/>
            <p14:sldId id="4602"/>
            <p14:sldId id="4610"/>
            <p14:sldId id="4606"/>
            <p14:sldId id="4612"/>
            <p14:sldId id="4614"/>
            <p14:sldId id="256"/>
            <p14:sldId id="551"/>
            <p14:sldId id="505"/>
            <p14:sldId id="507"/>
            <p14:sldId id="508"/>
            <p14:sldId id="509"/>
            <p14:sldId id="510"/>
            <p14:sldId id="512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00"/>
            <p14:sldId id="522"/>
            <p14:sldId id="524"/>
            <p14:sldId id="526"/>
            <p14:sldId id="527"/>
            <p14:sldId id="529"/>
            <p14:sldId id="530"/>
            <p14:sldId id="531"/>
            <p14:sldId id="533"/>
            <p14:sldId id="534"/>
            <p14:sldId id="535"/>
            <p14:sldId id="499"/>
            <p14:sldId id="539"/>
            <p14:sldId id="545"/>
          </p14:sldIdLst>
        </p14:section>
        <p14:section name="Untitled Section" id="{85AF33EF-4114-44C9-89CB-586DDC8E9F27}">
          <p14:sldIdLst/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55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50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81282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5161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8" r:id="rId14"/>
    <p:sldLayoutId id="2147483669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2126549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37940" y="3325187"/>
            <a:ext cx="63502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49161" y="4073465"/>
            <a:ext cx="262863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4609" y="4905777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154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280251"/>
            <a:ext cx="8578137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49998-7991-B5CF-DB77-CCC312DB1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233F5-CA2E-81E9-9A9D-0E618533C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98AB2F6-D872-2B56-E18F-EF8B87090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23"/>
            <a:ext cx="12192000" cy="620941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1B77594-9ED1-D8E5-FE4A-B53AACCA1B2C}"/>
              </a:ext>
            </a:extLst>
          </p:cNvPr>
          <p:cNvSpPr txBox="1"/>
          <p:nvPr/>
        </p:nvSpPr>
        <p:spPr>
          <a:xfrm>
            <a:off x="3229640" y="6424549"/>
            <a:ext cx="609777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2447567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F1803-1249-3E73-EA73-F5C2B593A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20A32F-8F8F-CA5A-8D20-5F705184FF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933AD3-09C9-18BA-A8A0-E38958B86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1D3067-AE46-2CB8-E8BF-6B6F00FEF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3311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B48CB80-70C3-5D00-5F71-68F2DD0FF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CE68ED-5A4F-DDB5-CECB-525843168F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819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60464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401" y="1241891"/>
            <a:ext cx="11308080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493400"/>
            <a:ext cx="11287760" cy="47025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44077" y="63922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ED125-2317-0819-6ACD-29324715F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0834927-EB52-B020-244B-EFB9C11EA1C7}"/>
              </a:ext>
            </a:extLst>
          </p:cNvPr>
          <p:cNvSpPr/>
          <p:nvPr/>
        </p:nvSpPr>
        <p:spPr>
          <a:xfrm>
            <a:off x="8508514" y="1060464"/>
            <a:ext cx="3592046" cy="52098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B0E2A7-802F-2819-CDA7-8DAECDE33491}"/>
              </a:ext>
            </a:extLst>
          </p:cNvPr>
          <p:cNvSpPr/>
          <p:nvPr/>
        </p:nvSpPr>
        <p:spPr>
          <a:xfrm>
            <a:off x="365304" y="1451315"/>
            <a:ext cx="11308080" cy="44281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 Minimize costs and maximize productivity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Ensure consistent quality and delivery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Resilience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lang="en-US" sz="28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13EEA0-FFDE-D76A-B392-33436429EC7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F840C5F-A0C8-EDC3-CC20-6DB32C552D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CEE4AB8-77CA-5578-1DC3-1266B3B02C8B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887D4-A9D7-8641-4305-50B1F0DC1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898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7EF92-C91E-AF46-816F-9CAFFBF8E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DFF6144-3722-C765-4C63-F4F472ACAD8E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8E4BE0-A3F7-15B7-3E46-3BD1100DE1C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2B018F-EAB1-5A7C-937D-ECFE2EFC97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925B80-BA77-6A4E-1397-1DBC96D253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73460C-416E-342A-99A4-79A90CCD818C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605C88-C135-1134-CF97-9F91CF9AC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049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948F6-66CB-C732-28C2-79656C50E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A529808-1092-3790-B44B-2DFE5A6609C3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B8F6DD-D296-25C1-34BC-64E6000D2858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B30554-5CBB-519B-5BE0-8990D68BA4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2F031A-AC4A-544F-1FC2-6210C82DA9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DF7475-3537-3B80-6E52-868609D1D39E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13BA94-B0D8-1E3B-8E26-E4593B044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3997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C770A-326F-1AF7-AC04-DABB02F38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F94FAD-FA44-7EB1-0A16-E5AEDC40EDC4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0A33AC-4B70-C295-82D3-531848F90B1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Blockchain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Cloud computing: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DEE09A-70AD-E5B2-8907-65C3F0C49F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6BCEEBC-061C-BF42-3397-B9135A1207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96AFE1-1C87-B0F0-7EBB-E4654182F530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1270C-BC28-0B95-A8F4-9A2BA5EEF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3234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A5378C-8387-7194-9338-2FA623D83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A05BAC2-3660-B59F-250A-14265A05023B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565A0D-4E8A-2E29-EE18-B50F09D01FE3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 management: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41F49E-1D96-1346-A532-331DECA2365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9FA2379-A3C6-ABDC-F3C5-6D9A6DFBF1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21E3AC-95D4-427B-0668-F694025E9B28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9C0842-F091-AEAC-7F69-F601259F1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1728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B5E09-F2CE-E639-155E-4BD6369B7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5305D52-1776-8E06-3D29-DE85AD5A0F12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E6CFB8-EF62-240D-7D4A-6166FA8AE77B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  <a:endParaRPr lang="en-US" sz="2800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957275-93F7-37C8-8826-606785349A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1548DB9-72DD-24E4-B3B2-4075E30A9B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45ADFE-B19F-5E4F-9DB7-7B55E8D2B051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E43892-5E4F-D627-2BCD-E023E8639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1945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94697"/>
            <a:ext cx="3581886" cy="545431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670760" y="129447"/>
            <a:ext cx="4939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Structure </a:t>
            </a:r>
          </a:p>
        </p:txBody>
      </p:sp>
      <p:pic>
        <p:nvPicPr>
          <p:cNvPr id="9" name="Google Shape;16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1680" y="1243174"/>
            <a:ext cx="10612119" cy="4857908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9F3BB-8D40-F908-880A-6A161F7DB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31508-0DBC-3ED2-3B59-8DC6872BE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962E2-A755-6ABD-AD43-756523ED6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243A5D-B9AB-2F61-A5D4-9D7F72FA0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053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00310" y="356087"/>
            <a:ext cx="619769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281" y="1761613"/>
            <a:ext cx="5940274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just">
              <a:buClrTx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P&amp;G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manufacturing plant receives raw materials from a variety of suppliers. </a:t>
            </a:r>
          </a:p>
          <a:p>
            <a:pPr lvl="0" algn="just"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just">
              <a:buClrTx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example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the packaging material may come from Tenneco packaging, while Tenneco receives raw materials to manufacture the packaging from other suppliers. </a:t>
            </a:r>
          </a:p>
          <a:p>
            <a:pPr lvl="0" algn="just">
              <a:buClrTx/>
            </a:pPr>
            <a:endParaRPr kumimoji="0" lang="en-US" sz="28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0447" y="1670172"/>
            <a:ext cx="5659101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248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94658"/>
            <a:ext cx="3571726" cy="5424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7839" y="1391920"/>
            <a:ext cx="11382985" cy="4785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42668" y="64186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356087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77710"/>
            <a:ext cx="3541246" cy="547864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25120" y="1241892"/>
            <a:ext cx="11430000" cy="49252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 billion in 2006, by adopting new supply chain strategies to         $102.301 billion in 2023,</a:t>
            </a:r>
            <a:r>
              <a:rPr lang="en-US" sz="2800" b="0" i="0" dirty="0">
                <a:solidFill>
                  <a:srgbClr val="E8E8E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$88.425 billion in 2024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 billion sales in 1980 jumped to $ 648 billion in 2024.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 billion in 2018 to $73.293 billion in 2024.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billion in 2010 to $391 billion in 2024.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billion in 2010 to $ 620 billion in 2024.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33802" y="6423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67826" y="165259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1124350"/>
            <a:ext cx="3357880" cy="516828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40081" y="1543346"/>
            <a:ext cx="1093216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 Computer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Seven-Eleven Japan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examples of companies that have built their success on superior design, planning, and operation of their supply chain. </a:t>
            </a: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289780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1" y="1543345"/>
            <a:ext cx="11003280" cy="4749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been a leader in using supply chain design, planning, and operation to achieve success.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its beginning, the company invested heavily in transportation and information infrastructure to facilitate the effective flow of goods and information.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designed its supply chain with clusters of stores around distribution centers to facilitate frequent replenishment at its retail stores in a cost-effective manner. Frequent replenishment allows stores to match supply and demand more effectively than the competition.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71289" y="420524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034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717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89280" y="1543346"/>
            <a:ext cx="11135360" cy="46237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Successful supply chain management requires many decisions relating to the flow of information, products, and funds.</a:t>
            </a:r>
          </a:p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Each decision should be made to raise the supply chain surplus. </a:t>
            </a: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decisions fall into three categories or phases, depending on the frequency of each decision and the time frame during which a decision phase has an impact.</a:t>
            </a: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a result, each category of decisions must consider uncertainty over the decision horizon.</a:t>
            </a:r>
          </a:p>
          <a:p>
            <a:pPr lvl="0" algn="just"/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47459" y="357399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6584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543346"/>
            <a:ext cx="1106424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63521" y="339450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02380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0" y="1138967"/>
            <a:ext cx="11094720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73185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440" y="279159"/>
            <a:ext cx="5583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86561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906777" y="1216506"/>
            <a:ext cx="4150846" cy="507612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1" y="1543346"/>
            <a:ext cx="1106424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9535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48640" y="1387011"/>
            <a:ext cx="11064239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5384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68348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89280" y="1543346"/>
            <a:ext cx="1129154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72934" y="356087"/>
            <a:ext cx="42226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75360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318018"/>
            <a:ext cx="11247119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two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cycles,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4933" y="224463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615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18161" y="1543346"/>
            <a:ext cx="1096264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4675" y="293014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A1D11-7694-D6B4-5220-D8DED17DE2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2B12C8A-B508-B00A-000D-55DBB8B2700A}"/>
              </a:ext>
            </a:extLst>
          </p:cNvPr>
          <p:cNvSpPr/>
          <p:nvPr/>
        </p:nvSpPr>
        <p:spPr>
          <a:xfrm>
            <a:off x="10572009" y="1520495"/>
            <a:ext cx="1540234" cy="474983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840134-57BE-7051-BC2F-19DB92EFA426}"/>
              </a:ext>
            </a:extLst>
          </p:cNvPr>
          <p:cNvSpPr txBox="1"/>
          <p:nvPr/>
        </p:nvSpPr>
        <p:spPr>
          <a:xfrm>
            <a:off x="9066428" y="6292631"/>
            <a:ext cx="28143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422E728-E7D4-1A27-B026-1CC745D625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5799" y="79526"/>
            <a:ext cx="2479773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2EC5DD8-637C-B4B5-377D-9B05358F66D9}"/>
              </a:ext>
            </a:extLst>
          </p:cNvPr>
          <p:cNvSpPr/>
          <p:nvPr/>
        </p:nvSpPr>
        <p:spPr>
          <a:xfrm>
            <a:off x="3142434" y="405121"/>
            <a:ext cx="656460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Cycle View of Supply Chain Processes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A5E2C7B-DC61-71BF-79DD-B2313D6D7C77}"/>
              </a:ext>
            </a:extLst>
          </p:cNvPr>
          <p:cNvGrpSpPr/>
          <p:nvPr/>
        </p:nvGrpSpPr>
        <p:grpSpPr>
          <a:xfrm>
            <a:off x="670560" y="1625810"/>
            <a:ext cx="9723120" cy="4569888"/>
            <a:chOff x="4042093" y="358534"/>
            <a:chExt cx="5801071" cy="5982073"/>
          </a:xfrm>
        </p:grpSpPr>
        <p:sp>
          <p:nvSpPr>
            <p:cNvPr id="9" name="Google Shape;84;p13">
              <a:extLst>
                <a:ext uri="{FF2B5EF4-FFF2-40B4-BE49-F238E27FC236}">
                  <a16:creationId xmlns:a16="http://schemas.microsoft.com/office/drawing/2014/main" id="{5E8C6F43-D028-051C-9C15-CB030F073128}"/>
                </a:ext>
              </a:extLst>
            </p:cNvPr>
            <p:cNvSpPr/>
            <p:nvPr/>
          </p:nvSpPr>
          <p:spPr>
            <a:xfrm>
              <a:off x="4042093" y="559739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 panose="02020603050405020304" pitchFamily="18" charset="0"/>
                  <a:ea typeface="Times New Roman"/>
                  <a:cs typeface="Times New Roman" panose="02020603050405020304" pitchFamily="18" charset="0"/>
                  <a:sym typeface="Times New Roman"/>
                </a:rPr>
                <a:t>Customer Order Cycle</a:t>
              </a:r>
              <a:endParaRPr sz="25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endParaRPr>
            </a:p>
          </p:txBody>
        </p:sp>
        <p:sp>
          <p:nvSpPr>
            <p:cNvPr id="10" name="Google Shape;85;p13">
              <a:extLst>
                <a:ext uri="{FF2B5EF4-FFF2-40B4-BE49-F238E27FC236}">
                  <a16:creationId xmlns:a16="http://schemas.microsoft.com/office/drawing/2014/main" id="{D519A199-C70A-E078-8079-FC878883D3C1}"/>
                </a:ext>
              </a:extLst>
            </p:cNvPr>
            <p:cNvSpPr/>
            <p:nvPr/>
          </p:nvSpPr>
          <p:spPr>
            <a:xfrm>
              <a:off x="4042093" y="1978003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/>
                  <a:ea typeface="Times New Roman"/>
                  <a:cs typeface="Times New Roman"/>
                  <a:sym typeface="Times New Roman"/>
                </a:rPr>
                <a:t>Replenishment Cycle</a:t>
              </a:r>
              <a:endParaRPr sz="2500" b="1" dirty="0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1" name="Google Shape;86;p13">
              <a:extLst>
                <a:ext uri="{FF2B5EF4-FFF2-40B4-BE49-F238E27FC236}">
                  <a16:creationId xmlns:a16="http://schemas.microsoft.com/office/drawing/2014/main" id="{879A7D85-8827-AA10-9E24-B0EC9FB6E294}"/>
                </a:ext>
              </a:extLst>
            </p:cNvPr>
            <p:cNvSpPr/>
            <p:nvPr/>
          </p:nvSpPr>
          <p:spPr>
            <a:xfrm>
              <a:off x="4042093" y="3396266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/>
                  <a:ea typeface="Times New Roman"/>
                  <a:cs typeface="Times New Roman"/>
                  <a:sym typeface="Times New Roman"/>
                </a:rPr>
                <a:t>Manufacturing Cycle</a:t>
              </a:r>
              <a:endParaRPr sz="2500" b="1" dirty="0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2" name="Google Shape;87;p13">
              <a:extLst>
                <a:ext uri="{FF2B5EF4-FFF2-40B4-BE49-F238E27FC236}">
                  <a16:creationId xmlns:a16="http://schemas.microsoft.com/office/drawing/2014/main" id="{20F7BBBE-D4A7-36C4-3122-541DC8E734BC}"/>
                </a:ext>
              </a:extLst>
            </p:cNvPr>
            <p:cNvSpPr/>
            <p:nvPr/>
          </p:nvSpPr>
          <p:spPr>
            <a:xfrm>
              <a:off x="4042093" y="4814530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>
                  <a:latin typeface="Times New Roman"/>
                  <a:ea typeface="Times New Roman"/>
                  <a:cs typeface="Times New Roman"/>
                  <a:sym typeface="Times New Roman"/>
                </a:rPr>
                <a:t>Procurement Cycle</a:t>
              </a:r>
              <a:endParaRPr sz="2500" b="1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3" name="Arrow: Curved Left 37">
              <a:extLst>
                <a:ext uri="{FF2B5EF4-FFF2-40B4-BE49-F238E27FC236}">
                  <a16:creationId xmlns:a16="http://schemas.microsoft.com/office/drawing/2014/main" id="{A2D06437-C458-D490-04C0-EF1100046530}"/>
                </a:ext>
              </a:extLst>
            </p:cNvPr>
            <p:cNvSpPr/>
            <p:nvPr/>
          </p:nvSpPr>
          <p:spPr>
            <a:xfrm flipV="1">
              <a:off x="9074189" y="4685079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95F4D9F-025C-F919-2FFF-78ED28179019}"/>
                </a:ext>
              </a:extLst>
            </p:cNvPr>
            <p:cNvSpPr txBox="1"/>
            <p:nvPr/>
          </p:nvSpPr>
          <p:spPr>
            <a:xfrm>
              <a:off x="7971157" y="5823039"/>
              <a:ext cx="850854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Supplier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CFA4F63-3196-51E8-0603-2075AEFB76C4}"/>
                </a:ext>
              </a:extLst>
            </p:cNvPr>
            <p:cNvSpPr txBox="1"/>
            <p:nvPr/>
          </p:nvSpPr>
          <p:spPr>
            <a:xfrm>
              <a:off x="7763302" y="4534403"/>
              <a:ext cx="1310887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Manufacturer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BB8A6E4-B8CA-2D8F-6301-A298490078A4}"/>
                </a:ext>
              </a:extLst>
            </p:cNvPr>
            <p:cNvSpPr txBox="1"/>
            <p:nvPr/>
          </p:nvSpPr>
          <p:spPr>
            <a:xfrm>
              <a:off x="7948254" y="3137482"/>
              <a:ext cx="1076550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Distributor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9A7E06B-2C3D-E0A1-E577-552C963C22F9}"/>
                </a:ext>
              </a:extLst>
            </p:cNvPr>
            <p:cNvSpPr txBox="1"/>
            <p:nvPr/>
          </p:nvSpPr>
          <p:spPr>
            <a:xfrm>
              <a:off x="7832208" y="1791466"/>
              <a:ext cx="958849" cy="5237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Retailer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D66AEF7-E728-1F04-A97A-E250A8E13227}"/>
                </a:ext>
              </a:extLst>
            </p:cNvPr>
            <p:cNvSpPr txBox="1"/>
            <p:nvPr/>
          </p:nvSpPr>
          <p:spPr>
            <a:xfrm>
              <a:off x="7939321" y="505638"/>
              <a:ext cx="958848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Customer</a:t>
              </a:r>
            </a:p>
          </p:txBody>
        </p:sp>
        <p:sp>
          <p:nvSpPr>
            <p:cNvPr id="20" name="Arrow: Curved Left 47">
              <a:extLst>
                <a:ext uri="{FF2B5EF4-FFF2-40B4-BE49-F238E27FC236}">
                  <a16:creationId xmlns:a16="http://schemas.microsoft.com/office/drawing/2014/main" id="{0F9824B6-4AB4-BB67-3ED6-FC30B501D20F}"/>
                </a:ext>
              </a:extLst>
            </p:cNvPr>
            <p:cNvSpPr/>
            <p:nvPr/>
          </p:nvSpPr>
          <p:spPr>
            <a:xfrm flipV="1">
              <a:off x="9100767" y="3266816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21" name="Arrow: Curved Left 48">
              <a:extLst>
                <a:ext uri="{FF2B5EF4-FFF2-40B4-BE49-F238E27FC236}">
                  <a16:creationId xmlns:a16="http://schemas.microsoft.com/office/drawing/2014/main" id="{307D2A7D-9C53-9BEE-E126-4ABC767B83B2}"/>
                </a:ext>
              </a:extLst>
            </p:cNvPr>
            <p:cNvSpPr/>
            <p:nvPr/>
          </p:nvSpPr>
          <p:spPr>
            <a:xfrm flipV="1">
              <a:off x="9146297" y="1812675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22" name="Arrow: Curved Left 49">
              <a:extLst>
                <a:ext uri="{FF2B5EF4-FFF2-40B4-BE49-F238E27FC236}">
                  <a16:creationId xmlns:a16="http://schemas.microsoft.com/office/drawing/2014/main" id="{6C59153C-E769-2069-3EA8-2DF8E8E92A52}"/>
                </a:ext>
              </a:extLst>
            </p:cNvPr>
            <p:cNvSpPr/>
            <p:nvPr/>
          </p:nvSpPr>
          <p:spPr>
            <a:xfrm flipV="1">
              <a:off x="9146297" y="358534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</p:grp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478704-1D2D-107E-413B-36B93AABC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2853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8552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598" y="1155869"/>
            <a:ext cx="11094722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277378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6394"/>
            <a:ext cx="3561566" cy="519393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41892"/>
            <a:ext cx="11115040" cy="48236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lang="en-US" sz="2800" b="1" dirty="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326063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83428"/>
            <a:ext cx="4128422" cy="51869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05529" y="129320"/>
            <a:ext cx="65365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</a:t>
            </a:r>
            <a:b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Processes</a:t>
            </a:r>
          </a:p>
        </p:txBody>
      </p:sp>
      <p:sp>
        <p:nvSpPr>
          <p:cNvPr id="8" name="Rectangle 7"/>
          <p:cNvSpPr/>
          <p:nvPr/>
        </p:nvSpPr>
        <p:spPr>
          <a:xfrm>
            <a:off x="404949" y="1755438"/>
            <a:ext cx="5368834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consists of six sub processes as shown: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starts with the supplier marketing the product to customers.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buyer then places an order that is received by the supplier.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supplier supplies the order, which is received by the buyer.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buyer may return some of the product or other recycled material to the supplier or a third party. The cycle of activities then begins all over again.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3783" y="1402080"/>
            <a:ext cx="5995851" cy="48495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53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84020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41893"/>
            <a:ext cx="10842171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08" y="272729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68624"/>
            <a:ext cx="3571726" cy="520170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12241"/>
            <a:ext cx="11033760" cy="47345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processes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fall into one of two categories depending on the timing of their execution relative to customer demand.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(reactive).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(speculative).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The Push/pull boundary 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separates push processes from pull processes.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6417" y="335854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5916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42720"/>
            <a:ext cx="10842171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373240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109472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485612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14978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02081"/>
            <a:ext cx="11023600" cy="4754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2506" y="356087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57688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503680"/>
            <a:ext cx="11125200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0433" y="323323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0903" y="283094"/>
            <a:ext cx="536454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886" y="1731819"/>
            <a:ext cx="11488939" cy="442223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16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3108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68960" y="1651000"/>
            <a:ext cx="11054080" cy="43942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7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3555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07799" y="1000060"/>
            <a:ext cx="57751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9613"/>
            <a:ext cx="84173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6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6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3EECD9E-207C-4641-A6C7-B2C57D677797}"/>
</file>

<file path=customXml/itemProps2.xml><?xml version="1.0" encoding="utf-8"?>
<ds:datastoreItem xmlns:ds="http://schemas.openxmlformats.org/officeDocument/2006/customXml" ds:itemID="{29CDFEAF-E8AE-4F13-88C0-960CFF84B5F6}"/>
</file>

<file path=customXml/itemProps3.xml><?xml version="1.0" encoding="utf-8"?>
<ds:datastoreItem xmlns:ds="http://schemas.openxmlformats.org/officeDocument/2006/customXml" ds:itemID="{90402CE3-B51F-421C-AABE-4231D41515D6}"/>
</file>

<file path=docProps/app.xml><?xml version="1.0" encoding="utf-8"?>
<Properties xmlns="http://schemas.openxmlformats.org/officeDocument/2006/extended-properties" xmlns:vt="http://schemas.openxmlformats.org/officeDocument/2006/docPropsVTypes">
  <TotalTime>4274</TotalTime>
  <Words>2617</Words>
  <Application>Microsoft Office PowerPoint</Application>
  <PresentationFormat>Widescreen</PresentationFormat>
  <Paragraphs>376</Paragraphs>
  <Slides>46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98</cp:revision>
  <dcterms:created xsi:type="dcterms:W3CDTF">2023-04-29T09:08:23Z</dcterms:created>
  <dcterms:modified xsi:type="dcterms:W3CDTF">2025-02-01T13:21:44Z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