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7" r:id="rId2"/>
    <p:sldId id="462" r:id="rId3"/>
    <p:sldId id="569" r:id="rId4"/>
    <p:sldId id="570" r:id="rId5"/>
    <p:sldId id="623" r:id="rId6"/>
    <p:sldId id="624" r:id="rId7"/>
    <p:sldId id="625" r:id="rId8"/>
    <p:sldId id="626" r:id="rId9"/>
    <p:sldId id="627" r:id="rId10"/>
    <p:sldId id="628" r:id="rId11"/>
    <p:sldId id="629" r:id="rId12"/>
    <p:sldId id="630" r:id="rId13"/>
    <p:sldId id="631" r:id="rId14"/>
    <p:sldId id="582" r:id="rId15"/>
    <p:sldId id="583" r:id="rId16"/>
    <p:sldId id="584" r:id="rId17"/>
    <p:sldId id="585" r:id="rId18"/>
    <p:sldId id="586" r:id="rId19"/>
    <p:sldId id="587" r:id="rId20"/>
    <p:sldId id="588" r:id="rId21"/>
    <p:sldId id="590" r:id="rId22"/>
    <p:sldId id="591" r:id="rId23"/>
    <p:sldId id="592" r:id="rId24"/>
    <p:sldId id="566" r:id="rId25"/>
    <p:sldId id="567" r:id="rId26"/>
    <p:sldId id="620" r:id="rId27"/>
    <p:sldId id="621" r:id="rId28"/>
    <p:sldId id="622" r:id="rId29"/>
    <p:sldId id="618" r:id="rId30"/>
    <p:sldId id="619" r:id="rId31"/>
    <p:sldId id="568" r:id="rId32"/>
    <p:sldId id="603" r:id="rId33"/>
    <p:sldId id="596" r:id="rId34"/>
    <p:sldId id="602" r:id="rId35"/>
    <p:sldId id="598" r:id="rId36"/>
    <p:sldId id="597" r:id="rId37"/>
    <p:sldId id="600" r:id="rId38"/>
    <p:sldId id="599" r:id="rId39"/>
    <p:sldId id="601" r:id="rId40"/>
    <p:sldId id="604" r:id="rId41"/>
    <p:sldId id="606" r:id="rId42"/>
    <p:sldId id="607" r:id="rId43"/>
    <p:sldId id="614" r:id="rId44"/>
    <p:sldId id="609" r:id="rId45"/>
    <p:sldId id="612" r:id="rId46"/>
    <p:sldId id="613" r:id="rId47"/>
    <p:sldId id="617" r:id="rId48"/>
    <p:sldId id="616" r:id="rId49"/>
    <p:sldId id="297" r:id="rId50"/>
    <p:sldId id="260" r:id="rId51"/>
    <p:sldId id="3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76" y="6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116863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403991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3.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6.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8.emf"/><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6.wdp"/></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7.wdp"/><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8587"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a:solidFill>
                  <a:srgbClr val="FF9518"/>
                </a:solidFill>
                <a:latin typeface="Tajawal Medium" panose="00000600000000000000" pitchFamily="2" charset="-78"/>
                <a:cs typeface="Tajawal Medium" panose="00000600000000000000" pitchFamily="2" charset="-78"/>
              </a:rPr>
              <a:t>W7 </a:t>
            </a:r>
            <a:r>
              <a:rPr lang="en-US" sz="2800" dirty="0">
                <a:solidFill>
                  <a:srgbClr val="FF9518"/>
                </a:solidFill>
                <a:latin typeface="Tajawal Medium" panose="00000600000000000000" pitchFamily="2" charset="-78"/>
                <a:cs typeface="Tajawal Medium" panose="00000600000000000000" pitchFamily="2" charset="-78"/>
              </a:rPr>
              <a:t>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3976"/>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536467"/>
            <a:ext cx="6698815" cy="47545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a:p>
            <a:pPr marL="569913" lvl="2" indent="-58738"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07831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Digital leadership, however, doesn’t just happen like that, it has to be learned. Simply knowing the current technologies and transferring traditional management tools one-to-one to the virtual space is not enough to meet the demands of modern everyday working life. Instead, you need a new way of working, tailored to digital transformation and true “digital leaders” who lead by example.</a:t>
            </a:r>
          </a:p>
          <a:p>
            <a:pPr algn="just"/>
            <a:endParaRPr lang="en-US" sz="20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digital leaders and the strengths they should have.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8 components of digital leadership</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79382" y="173711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034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C02157F-6D71-0042-3FFD-3F13272D340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5338113" y="0"/>
            <a:ext cx="6853888" cy="6858000"/>
          </a:xfrm>
          <a:prstGeom prst="rect">
            <a:avLst/>
          </a:prstGeom>
        </p:spPr>
      </p:pic>
      <p:sp>
        <p:nvSpPr>
          <p:cNvPr id="7" name="TextBox 6">
            <a:extLst>
              <a:ext uri="{FF2B5EF4-FFF2-40B4-BE49-F238E27FC236}">
                <a16:creationId xmlns:a16="http://schemas.microsoft.com/office/drawing/2014/main" id="{3C0B6ACD-7257-2200-ACB6-9518189F77B5}"/>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2172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pSp>
        <p:nvGrpSpPr>
          <p:cNvPr id="15" name="Group 14">
            <a:extLst>
              <a:ext uri="{FF2B5EF4-FFF2-40B4-BE49-F238E27FC236}">
                <a16:creationId xmlns:a16="http://schemas.microsoft.com/office/drawing/2014/main" id="{5896C45E-5570-5E68-F184-64FD1EB6CDCB}"/>
              </a:ext>
            </a:extLst>
          </p:cNvPr>
          <p:cNvGrpSpPr/>
          <p:nvPr/>
        </p:nvGrpSpPr>
        <p:grpSpPr>
          <a:xfrm>
            <a:off x="5261722" y="236724"/>
            <a:ext cx="6930278" cy="6341462"/>
            <a:chOff x="3905538" y="1374070"/>
            <a:chExt cx="5416591" cy="4873295"/>
          </a:xfrm>
        </p:grpSpPr>
        <p:pic>
          <p:nvPicPr>
            <p:cNvPr id="13" name="Picture 12" descr="Diagram&#10;&#10;Description automatically generated">
              <a:extLst>
                <a:ext uri="{FF2B5EF4-FFF2-40B4-BE49-F238E27FC236}">
                  <a16:creationId xmlns:a16="http://schemas.microsoft.com/office/drawing/2014/main" id="{82A68D99-D3D6-1851-C6FA-393079F14B7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5538" y="1374070"/>
              <a:ext cx="5416591" cy="4873295"/>
            </a:xfrm>
            <a:prstGeom prst="rect">
              <a:avLst/>
            </a:prstGeom>
          </p:spPr>
        </p:pic>
        <p:sp>
          <p:nvSpPr>
            <p:cNvPr id="14" name="Rectangle 13">
              <a:extLst>
                <a:ext uri="{FF2B5EF4-FFF2-40B4-BE49-F238E27FC236}">
                  <a16:creationId xmlns:a16="http://schemas.microsoft.com/office/drawing/2014/main" id="{DA4E0D4E-F205-814B-30BC-ACD502DCF66A}"/>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
        <p:nvSpPr>
          <p:cNvPr id="7" name="TextBox 6">
            <a:extLst>
              <a:ext uri="{FF2B5EF4-FFF2-40B4-BE49-F238E27FC236}">
                <a16:creationId xmlns:a16="http://schemas.microsoft.com/office/drawing/2014/main" id="{95BBD1A9-3143-61C4-DB2C-8A19B3BCACD4}"/>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9890E2D-EFCD-0261-D67F-E20FF6E051A8}"/>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27198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20" name="TextBox 19">
            <a:extLst>
              <a:ext uri="{FF2B5EF4-FFF2-40B4-BE49-F238E27FC236}">
                <a16:creationId xmlns:a16="http://schemas.microsoft.com/office/drawing/2014/main" id="{0F8204DB-09B9-F120-FAED-110CD4941DDC}"/>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E67E628C-7A06-3F12-2F2D-1994C20FD631}"/>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7359" t="3304" r="6788" b="4248"/>
          <a:stretch/>
        </p:blipFill>
        <p:spPr>
          <a:xfrm>
            <a:off x="6513342" y="0"/>
            <a:ext cx="4423832" cy="6737698"/>
          </a:xfrm>
          <a:prstGeom prst="rect">
            <a:avLst/>
          </a:prstGeom>
        </p:spPr>
      </p:pic>
      <p:pic>
        <p:nvPicPr>
          <p:cNvPr id="11" name="Picture 10" descr="Diagram&#10;&#10;Description automatically generated">
            <a:extLst>
              <a:ext uri="{FF2B5EF4-FFF2-40B4-BE49-F238E27FC236}">
                <a16:creationId xmlns:a16="http://schemas.microsoft.com/office/drawing/2014/main" id="{4C5A29B0-D750-FC49-4533-7A337DE00F1B}"/>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520042" y="1588240"/>
            <a:ext cx="3461014" cy="3902293"/>
          </a:xfrm>
          <a:prstGeom prst="rect">
            <a:avLst/>
          </a:prstGeom>
        </p:spPr>
      </p:pic>
      <p:sp>
        <p:nvSpPr>
          <p:cNvPr id="3" name="TextBox 2">
            <a:extLst>
              <a:ext uri="{FF2B5EF4-FFF2-40B4-BE49-F238E27FC236}">
                <a16:creationId xmlns:a16="http://schemas.microsoft.com/office/drawing/2014/main" id="{2453E6C9-1D12-F288-9BD4-F37E1277C0F3}"/>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1972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86133" y="984939"/>
            <a:ext cx="386195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a:t>
            </a:r>
          </a:p>
        </p:txBody>
      </p:sp>
      <p:pic>
        <p:nvPicPr>
          <p:cNvPr id="4" name="Picture 3" descr="A picture containing bubble, compact disk&#10;&#10;Description automatically generated">
            <a:extLst>
              <a:ext uri="{FF2B5EF4-FFF2-40B4-BE49-F238E27FC236}">
                <a16:creationId xmlns:a16="http://schemas.microsoft.com/office/drawing/2014/main" id="{7EE8953C-F759-869B-F786-415A9BD35266}"/>
              </a:ext>
            </a:extLst>
          </p:cNvPr>
          <p:cNvPicPr>
            <a:picLocks noChangeAspect="1"/>
          </p:cNvPicPr>
          <p:nvPr/>
        </p:nvPicPr>
        <p:blipFill rotWithShape="1">
          <a:blip r:embed="rId3">
            <a:extLst>
              <a:ext uri="{28A0092B-C50C-407E-A947-70E740481C1C}">
                <a14:useLocalDpi xmlns:a14="http://schemas.microsoft.com/office/drawing/2010/main" val="0"/>
              </a:ext>
            </a:extLst>
          </a:blip>
          <a:srcRect b="4642"/>
          <a:stretch/>
        </p:blipFill>
        <p:spPr>
          <a:xfrm>
            <a:off x="4595878" y="1911270"/>
            <a:ext cx="7144084" cy="4530447"/>
          </a:xfrm>
          <a:prstGeom prst="rect">
            <a:avLst/>
          </a:prstGeom>
        </p:spPr>
      </p:pic>
    </p:spTree>
    <p:extLst>
      <p:ext uri="{BB962C8B-B14F-4D97-AF65-F5344CB8AC3E}">
        <p14:creationId xmlns:p14="http://schemas.microsoft.com/office/powerpoint/2010/main" val="2943595238"/>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members of the organization to consolidate knowledge gained through their </a:t>
            </a:r>
            <a:r>
              <a:rPr lang="en-US" sz="2400" b="1" dirty="0">
                <a:solidFill>
                  <a:srgbClr val="FF0000"/>
                </a:solidFill>
                <a:latin typeface="Tajawal ExtraBold" panose="00000800000000000000" pitchFamily="2" charset="-78"/>
                <a:cs typeface="Tajawal ExtraBold" panose="00000800000000000000" pitchFamily="2" charset="-78"/>
              </a:rPr>
              <a:t>individual</a:t>
            </a:r>
            <a:r>
              <a:rPr lang="en-US" sz="2400" b="1" dirty="0">
                <a:solidFill>
                  <a:srgbClr val="0A1F61"/>
                </a:solidFill>
                <a:latin typeface="Tajawal ExtraBold" panose="00000800000000000000" pitchFamily="2" charset="-78"/>
                <a:cs typeface="Tajawal ExtraBold" panose="00000800000000000000" pitchFamily="2" charset="-78"/>
              </a:rPr>
              <a:t>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a:t>
            </a:r>
            <a:r>
              <a:rPr lang="en-US" sz="2400" b="1" dirty="0">
                <a:solidFill>
                  <a:srgbClr val="FF0000"/>
                </a:solidFill>
                <a:latin typeface="Tajawal ExtraBold" panose="00000800000000000000" pitchFamily="2" charset="-78"/>
                <a:cs typeface="Tajawal ExtraBold" panose="00000800000000000000" pitchFamily="2" charset="-78"/>
              </a:rPr>
              <a:t>between members </a:t>
            </a:r>
            <a:r>
              <a:rPr lang="en-US" sz="2400" b="1" dirty="0">
                <a:solidFill>
                  <a:srgbClr val="0A1F61"/>
                </a:solidFill>
                <a:latin typeface="Tajawal ExtraBold" panose="00000800000000000000" pitchFamily="2" charset="-78"/>
                <a:cs typeface="Tajawal ExtraBold" panose="00000800000000000000" pitchFamily="2" charset="-78"/>
              </a:rPr>
              <a:t>of the organization </a:t>
            </a:r>
            <a:r>
              <a:rPr lang="en-US" sz="2400" b="1" dirty="0">
                <a:solidFill>
                  <a:srgbClr val="FF0000"/>
                </a:solidFill>
                <a:latin typeface="Tajawal ExtraBold" panose="00000800000000000000" pitchFamily="2" charset="-78"/>
                <a:cs typeface="Tajawal ExtraBold" panose="00000800000000000000" pitchFamily="2" charset="-78"/>
              </a:rPr>
              <a:t>or groups</a:t>
            </a:r>
            <a:r>
              <a:rPr lang="en-US" sz="2400" b="1" dirty="0">
                <a:solidFill>
                  <a:srgbClr val="0A1F61"/>
                </a:solidFill>
                <a:latin typeface="Tajawal ExtraBold" panose="00000800000000000000" pitchFamily="2" charset="-78"/>
                <a:cs typeface="Tajawal ExtraBold" panose="00000800000000000000" pitchFamily="2" charset="-78"/>
              </a:rPr>
              <a:t>, and they bring </a:t>
            </a:r>
            <a:r>
              <a:rPr lang="en-US" sz="2400" b="1" dirty="0">
                <a:solidFill>
                  <a:srgbClr val="FF0000"/>
                </a:solidFill>
                <a:latin typeface="Tajawal ExtraBold" panose="00000800000000000000" pitchFamily="2" charset="-78"/>
                <a:cs typeface="Tajawal ExtraBold" panose="00000800000000000000" pitchFamily="2" charset="-78"/>
              </a:rPr>
              <a:t>outside knowledge </a:t>
            </a:r>
            <a:r>
              <a:rPr lang="en-US" sz="2400" b="1" dirty="0">
                <a:solidFill>
                  <a:srgbClr val="0A1F61"/>
                </a:solidFill>
                <a:latin typeface="Tajawal ExtraBold" panose="00000800000000000000" pitchFamily="2" charset="-78"/>
                <a:cs typeface="Tajawal ExtraBold" panose="00000800000000000000" pitchFamily="2" charset="-78"/>
              </a:rPr>
              <a:t>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a:t>
            </a:r>
            <a:r>
              <a:rPr lang="en-US" sz="2400" b="1" dirty="0">
                <a:solidFill>
                  <a:srgbClr val="FF0000"/>
                </a:solidFill>
                <a:latin typeface="Tajawal ExtraBold" panose="00000800000000000000" pitchFamily="2" charset="-78"/>
                <a:cs typeface="Tajawal ExtraBold" panose="00000800000000000000" pitchFamily="2" charset="-78"/>
              </a:rPr>
              <a:t>effective communication </a:t>
            </a:r>
            <a:r>
              <a:rPr lang="en-US" sz="2400" b="1" dirty="0">
                <a:solidFill>
                  <a:srgbClr val="0A1F61"/>
                </a:solidFill>
                <a:latin typeface="Tajawal ExtraBold" panose="00000800000000000000" pitchFamily="2" charset="-78"/>
                <a:cs typeface="Tajawal ExtraBold" panose="00000800000000000000" pitchFamily="2" charset="-78"/>
              </a:rPr>
              <a:t>with </a:t>
            </a:r>
            <a:r>
              <a:rPr lang="en-US" sz="2400" b="1" dirty="0">
                <a:solidFill>
                  <a:srgbClr val="0070C0"/>
                </a:solidFill>
                <a:latin typeface="Tajawal ExtraBold" panose="00000800000000000000" pitchFamily="2" charset="-78"/>
                <a:cs typeface="Tajawal ExtraBold" panose="00000800000000000000" pitchFamily="2" charset="-78"/>
              </a:rPr>
              <a:t>employees</a:t>
            </a:r>
            <a:r>
              <a:rPr lang="en-US" sz="2400" b="1" dirty="0">
                <a:solidFill>
                  <a:srgbClr val="0A1F61"/>
                </a:solidFill>
                <a:latin typeface="Tajawal ExtraBold" panose="00000800000000000000" pitchFamily="2" charset="-78"/>
                <a:cs typeface="Tajawal ExtraBold" panose="00000800000000000000" pitchFamily="2" charset="-78"/>
              </a:rPr>
              <a:t>, the executive </a:t>
            </a:r>
            <a:r>
              <a:rPr lang="en-US" sz="2400" b="1" dirty="0">
                <a:solidFill>
                  <a:srgbClr val="0070C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and the </a:t>
            </a:r>
            <a:r>
              <a:rPr lang="en-US" sz="2400" b="1" dirty="0">
                <a:solidFill>
                  <a:srgbClr val="0070C0"/>
                </a:solidFill>
                <a:latin typeface="Tajawal ExtraBold" panose="00000800000000000000" pitchFamily="2" charset="-78"/>
                <a:cs typeface="Tajawal ExtraBold" panose="00000800000000000000" pitchFamily="2" charset="-78"/>
              </a:rPr>
              <a:t>information technology team </a:t>
            </a:r>
            <a:r>
              <a:rPr lang="en-US" sz="2400" b="1" dirty="0">
                <a:solidFill>
                  <a:srgbClr val="0A1F61"/>
                </a:solidFill>
                <a:latin typeface="Tajawal ExtraBold" panose="00000800000000000000" pitchFamily="2" charset="-78"/>
                <a:cs typeface="Tajawal ExtraBold" panose="00000800000000000000" pitchFamily="2" charset="-78"/>
              </a:rPr>
              <a:t>inside the business, as well as coordinating across these three groups in order to realize </a:t>
            </a:r>
            <a:r>
              <a:rPr lang="en-US" sz="2400" b="1" dirty="0">
                <a:solidFill>
                  <a:srgbClr val="0070C0"/>
                </a:solidFill>
                <a:latin typeface="Tajawal ExtraBold" panose="00000800000000000000" pitchFamily="2" charset="-78"/>
                <a:cs typeface="Tajawal ExtraBold" panose="00000800000000000000" pitchFamily="2" charset="-78"/>
              </a:rPr>
              <a:t>digitalization or digital applications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a:t>
            </a:r>
            <a:r>
              <a:rPr lang="ar-EG" sz="2400" b="1" dirty="0">
                <a:solidFill>
                  <a:srgbClr val="0A1F61"/>
                </a:solidFill>
                <a:latin typeface="Tajawal ExtraBold" panose="00000800000000000000" pitchFamily="2" charset="-78"/>
                <a:cs typeface="Tajawal ExtraBold" panose="00000800000000000000" pitchFamily="2" charset="-78"/>
              </a:rPr>
              <a:t> مشاكل بين الوحدات</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Additionally, the digital leader's </a:t>
            </a:r>
            <a:r>
              <a:rPr lang="en-US" sz="2400" b="1" dirty="0">
                <a:solidFill>
                  <a:srgbClr val="FF0000"/>
                </a:solidFill>
                <a:latin typeface="Tajawal ExtraBold" panose="00000800000000000000" pitchFamily="2" charset="-78"/>
                <a:cs typeface="Tajawal ExtraBold" panose="00000800000000000000" pitchFamily="2" charset="-78"/>
              </a:rPr>
              <a:t>expertise of business, digital literacy, and management science</a:t>
            </a:r>
            <a:r>
              <a:rPr lang="en-US" sz="2400" b="1" dirty="0">
                <a:solidFill>
                  <a:srgbClr val="0A1F61"/>
                </a:solidFill>
                <a:latin typeface="Tajawal ExtraBold" panose="00000800000000000000" pitchFamily="2" charset="-78"/>
                <a:cs typeface="Tajawal ExtraBold" panose="00000800000000000000" pitchFamily="2" charset="-78"/>
              </a:rPr>
              <a:t> will enhance the success of the open, unbiased, and empathic </a:t>
            </a:r>
            <a:r>
              <a:rPr lang="en-US" sz="2400" b="1" dirty="0">
                <a:solidFill>
                  <a:srgbClr val="FF0000"/>
                </a:solidFill>
                <a:latin typeface="Tajawal ExtraBold" panose="00000800000000000000" pitchFamily="2" charset="-78"/>
                <a:cs typeface="Tajawal ExtraBold" panose="00000800000000000000" pitchFamily="2" charset="-78"/>
              </a:rPr>
              <a:t>policies and behaviors </a:t>
            </a:r>
            <a:r>
              <a:rPr lang="en-US" sz="2400" b="1" dirty="0">
                <a:solidFill>
                  <a:srgbClr val="0A1F61"/>
                </a:solidFill>
                <a:latin typeface="Tajawal ExtraBold" panose="00000800000000000000" pitchFamily="2" charset="-78"/>
                <a:cs typeface="Tajawal ExtraBold" panose="00000800000000000000" pitchFamily="2" charset="-78"/>
              </a:rPr>
              <a:t>that the digital leader is expected to exhibit.</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Successful digital leaders </a:t>
            </a:r>
            <a:r>
              <a:rPr lang="en-US" sz="2400" b="1" dirty="0">
                <a:solidFill>
                  <a:srgbClr val="0A1F61"/>
                </a:solidFill>
                <a:latin typeface="Tajawal ExtraBold" panose="00000800000000000000" pitchFamily="2" charset="-78"/>
                <a:cs typeface="Tajawal ExtraBold" panose="00000800000000000000" pitchFamily="2" charset="-78"/>
              </a:rPr>
              <a:t>of the future will possess great coaching abilities, enabling them to foster dynamic, empowering, and high-performance cultures. </a:t>
            </a:r>
          </a:p>
        </p:txBody>
      </p:sp>
    </p:spTree>
    <p:extLst>
      <p:ext uri="{BB962C8B-B14F-4D97-AF65-F5344CB8AC3E}">
        <p14:creationId xmlns:p14="http://schemas.microsoft.com/office/powerpoint/2010/main" val="1398641217"/>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4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49533"/>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characterized by an inventive mindset</a:t>
            </a:r>
            <a:r>
              <a:rPr lang="ar-EG" sz="2400" b="1" dirty="0">
                <a:solidFill>
                  <a:srgbClr val="0A1F61"/>
                </a:solidFill>
                <a:latin typeface="Tajawal ExtraBold" panose="00000800000000000000" pitchFamily="2" charset="-78"/>
                <a:cs typeface="Tajawal ExtraBold" panose="00000800000000000000" pitchFamily="2" charset="-78"/>
              </a:rPr>
              <a:t> عقلية مبتكرة</a:t>
            </a:r>
            <a:r>
              <a:rPr lang="en-US" sz="2400" b="1" dirty="0">
                <a:solidFill>
                  <a:srgbClr val="0A1F61"/>
                </a:solidFill>
                <a:latin typeface="Tajawal ExtraBold" panose="00000800000000000000" pitchFamily="2" charset="-78"/>
                <a:cs typeface="Tajawal ExtraBold" panose="00000800000000000000" pitchFamily="2" charset="-78"/>
              </a:rPr>
              <a:t>, networking intelligence, adaptability, motivational coaching, digital intelligence, democratic compromise behaviors, and a capacity to learn from their failures. </a:t>
            </a:r>
          </a:p>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with vision, courage, inspiration, intellectual stimulation, passion, strategic thinking/planning, focus, collaboration, innovation, adaptability, communication, emotional intelligence, spiritual intelligence, responsibilities and accountability, technology, entrepreneurial, and adaptive ideas should be able to shape societies, solve problems, and think critically. </a:t>
            </a:r>
          </a:p>
        </p:txBody>
      </p:sp>
    </p:spTree>
    <p:extLst>
      <p:ext uri="{BB962C8B-B14F-4D97-AF65-F5344CB8AC3E}">
        <p14:creationId xmlns:p14="http://schemas.microsoft.com/office/powerpoint/2010/main" val="3217735369"/>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26160" y="1308743"/>
            <a:ext cx="1104651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a:t>
            </a:r>
            <a:r>
              <a:rPr lang="en-US" sz="2400" b="1" dirty="0">
                <a:solidFill>
                  <a:srgbClr val="FF0000"/>
                </a:solidFill>
                <a:latin typeface="Tajawal ExtraBold" panose="00000800000000000000" pitchFamily="2" charset="-78"/>
                <a:cs typeface="Tajawal ExtraBold" panose="00000800000000000000" pitchFamily="2" charset="-78"/>
              </a:rPr>
              <a:t>vision</a:t>
            </a:r>
            <a:r>
              <a:rPr lang="en-US" sz="2400" b="1" dirty="0">
                <a:solidFill>
                  <a:srgbClr val="0A1F61"/>
                </a:solidFill>
                <a:latin typeface="Tajawal ExtraBold" panose="00000800000000000000" pitchFamily="2" charset="-78"/>
                <a:cs typeface="Tajawal ExtraBold" panose="00000800000000000000" pitchFamily="2" charset="-78"/>
              </a:rPr>
              <a:t> for businesses to achieve their </a:t>
            </a:r>
            <a:r>
              <a:rPr lang="en-US" sz="2400" b="1" dirty="0">
                <a:solidFill>
                  <a:srgbClr val="FF0000"/>
                </a:solidFill>
                <a:latin typeface="Tajawal ExtraBold" panose="00000800000000000000" pitchFamily="2" charset="-78"/>
                <a:cs typeface="Tajawal ExtraBold" panose="00000800000000000000" pitchFamily="2" charset="-78"/>
              </a:rPr>
              <a:t>digital goals</a:t>
            </a:r>
            <a:r>
              <a:rPr lang="en-US" sz="2400" b="1" dirty="0">
                <a:solidFill>
                  <a:srgbClr val="0A1F61"/>
                </a:solidFill>
                <a:latin typeface="Tajawal ExtraBold" panose="00000800000000000000" pitchFamily="2" charset="-78"/>
                <a:cs typeface="Tajawal ExtraBold" panose="00000800000000000000" pitchFamily="2" charset="-78"/>
              </a:rPr>
              <a:t>, and the ability to </a:t>
            </a:r>
            <a:r>
              <a:rPr lang="en-US" sz="2400" b="1" dirty="0">
                <a:solidFill>
                  <a:srgbClr val="FF0000"/>
                </a:solidFill>
                <a:latin typeface="Tajawal ExtraBold" panose="00000800000000000000" pitchFamily="2" charset="-78"/>
                <a:cs typeface="Tajawal ExtraBold" panose="00000800000000000000" pitchFamily="2" charset="-78"/>
              </a:rPr>
              <a:t>adjust their ideas and policies to changing situations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a:t>
            </a:r>
            <a:r>
              <a:rPr lang="en-US" sz="2400" b="1" dirty="0">
                <a:solidFill>
                  <a:srgbClr val="FF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practices are inextricably</a:t>
            </a:r>
            <a:r>
              <a:rPr lang="ar-EG" sz="2400" b="1" dirty="0">
                <a:solidFill>
                  <a:srgbClr val="0A1F61"/>
                </a:solidFill>
                <a:latin typeface="Tajawal ExtraBold" panose="00000800000000000000" pitchFamily="2" charset="-78"/>
                <a:cs typeface="Tajawal ExtraBold" panose="00000800000000000000" pitchFamily="2" charset="-78"/>
              </a:rPr>
              <a:t> بشكل لا ينفصم</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linked to emotional intelligence </a:t>
            </a:r>
            <a:r>
              <a:rPr lang="en-US" sz="2400" b="1" dirty="0">
                <a:solidFill>
                  <a:srgbClr val="0A1F61"/>
                </a:solidFill>
                <a:latin typeface="Tajawal ExtraBold" panose="00000800000000000000" pitchFamily="2" charset="-78"/>
                <a:cs typeface="Tajawal ExtraBold" panose="00000800000000000000" pitchFamily="2" charset="-78"/>
              </a:rPr>
              <a:t>and leadership types such as transformational and transactional leadership</a:t>
            </a:r>
          </a:p>
        </p:txBody>
      </p:sp>
      <p:sp>
        <p:nvSpPr>
          <p:cNvPr id="10" name="Rectangle: Rounded Corners 9">
            <a:extLst>
              <a:ext uri="{FF2B5EF4-FFF2-40B4-BE49-F238E27FC236}">
                <a16:creationId xmlns:a16="http://schemas.microsoft.com/office/drawing/2014/main" id="{141E0457-9364-2E30-9F5B-A8CD9F474441}"/>
              </a:ext>
            </a:extLst>
          </p:cNvPr>
          <p:cNvSpPr/>
          <p:nvPr/>
        </p:nvSpPr>
        <p:spPr>
          <a:xfrm>
            <a:off x="11289" y="1869012"/>
            <a:ext cx="1649757" cy="3381154"/>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Emotional Intelligence </a:t>
            </a:r>
            <a:r>
              <a:rPr lang="en-US" b="1" dirty="0">
                <a:ln w="0"/>
                <a:solidFill>
                  <a:schemeClr val="tx1"/>
                </a:solidFill>
                <a:effectLst>
                  <a:outerShdw blurRad="38100" dist="19050" dir="2700000" algn="tl" rotWithShape="0">
                    <a:schemeClr val="dk1">
                      <a:alpha val="40000"/>
                    </a:schemeClr>
                  </a:outerShdw>
                </a:effectLst>
              </a:rPr>
              <a:t>is the ability to manage both your own emotions and understand the emotions of people around you.</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a:t>
            </a:r>
            <a:r>
              <a:rPr lang="ar-EG" sz="2400" b="1" dirty="0">
                <a:solidFill>
                  <a:srgbClr val="0A1F61"/>
                </a:solidFill>
                <a:latin typeface="Tajawal ExtraBold" panose="00000800000000000000" pitchFamily="2" charset="-78"/>
                <a:cs typeface="Tajawal ExtraBold" panose="00000800000000000000" pitchFamily="2" charset="-78"/>
              </a:rPr>
              <a:t> قائد رشيق / مرن</a:t>
            </a:r>
            <a:r>
              <a:rPr lang="en-US" sz="2400" b="1" dirty="0">
                <a:solidFill>
                  <a:srgbClr val="0A1F61"/>
                </a:solidFill>
                <a:latin typeface="Tajawal ExtraBold" panose="00000800000000000000" pitchFamily="2" charset="-78"/>
                <a:cs typeface="Tajawal ExtraBold" panose="00000800000000000000" pitchFamily="2" charset="-78"/>
              </a:rPr>
              <a:t>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a:t>
            </a:r>
            <a:r>
              <a:rPr lang="ar-EG" sz="2000" b="1" dirty="0">
                <a:cs typeface="Tajawal ExtraBold" panose="00000800000000000000" pitchFamily="2" charset="-78"/>
              </a:rPr>
              <a:t>الخبير الاستراتيجي الرقمي</a:t>
            </a:r>
            <a:r>
              <a:rPr lang="en-US" sz="2000" b="1" dirty="0">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stays ahead of </a:t>
            </a:r>
            <a:r>
              <a:rPr lang="en-US" sz="2000" b="1" dirty="0">
                <a:solidFill>
                  <a:srgbClr val="FF0000"/>
                </a:solidFill>
                <a:latin typeface="Tajawal ExtraBold" panose="00000800000000000000" pitchFamily="2" charset="-78"/>
                <a:cs typeface="Tajawal ExtraBold" panose="00000800000000000000" pitchFamily="2" charset="-78"/>
              </a:rPr>
              <a:t>emerging trends and technologies</a:t>
            </a:r>
            <a:r>
              <a:rPr lang="en-US" sz="2000" b="1" dirty="0">
                <a:solidFill>
                  <a:srgbClr val="0A1F61"/>
                </a:solidFill>
                <a:latin typeface="Tajawal ExtraBold" panose="00000800000000000000" pitchFamily="2" charset="-78"/>
                <a:cs typeface="Tajawal ExtraBold" panose="00000800000000000000" pitchFamily="2" charset="-78"/>
              </a:rPr>
              <a:t>, experiments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ar-EG" sz="2000" b="1" dirty="0">
                <a:latin typeface="Tajawal ExtraBold" panose="00000800000000000000" pitchFamily="2" charset="-78"/>
                <a:cs typeface="Tajawal ExtraBold" panose="00000800000000000000" pitchFamily="2" charset="-78"/>
              </a:rPr>
              <a:t>مبتكر رقمي </a:t>
            </a:r>
            <a:r>
              <a:rPr lang="en-US" sz="2000" b="1" dirty="0">
                <a:solidFill>
                  <a:srgbClr val="0A1F61"/>
                </a:solidFill>
                <a:latin typeface="Tajawal ExtraBold" panose="00000800000000000000" pitchFamily="2" charset="-78"/>
                <a:cs typeface="Tajawal ExtraBold" panose="00000800000000000000" pitchFamily="2" charset="-78"/>
              </a:rPr>
              <a:t>disrupts the status quo</a:t>
            </a:r>
            <a:r>
              <a:rPr lang="ar-EG" sz="2000" dirty="0"/>
              <a:t>تعطيل الوضع الراهن</a:t>
            </a:r>
            <a:r>
              <a:rPr lang="en-US" sz="2000" b="1" dirty="0">
                <a:solidFill>
                  <a:srgbClr val="0A1F61"/>
                </a:solidFill>
                <a:latin typeface="Tajawal ExtraBold" panose="00000800000000000000" pitchFamily="2" charset="-78"/>
                <a:cs typeface="Tajawal ExtraBold" panose="00000800000000000000" pitchFamily="2" charset="-78"/>
              </a:rPr>
              <a:t> and keeps </a:t>
            </a:r>
            <a:r>
              <a:rPr lang="en-US" sz="2000" b="1" dirty="0">
                <a:solidFill>
                  <a:srgbClr val="FF0000"/>
                </a:solidFill>
                <a:latin typeface="Tajawal ExtraBold" panose="00000800000000000000" pitchFamily="2" charset="-78"/>
                <a:cs typeface="Tajawal ExtraBold" panose="00000800000000000000" pitchFamily="2" charset="-78"/>
              </a:rPr>
              <a:t>moving</a:t>
            </a:r>
            <a:r>
              <a:rPr lang="en-US" sz="2000" b="1" dirty="0">
                <a:solidFill>
                  <a:srgbClr val="0A1F61"/>
                </a:solidFill>
                <a:latin typeface="Tajawal ExtraBold" panose="00000800000000000000" pitchFamily="2" charset="-78"/>
                <a:cs typeface="Tajawal ExtraBold" panose="00000800000000000000" pitchFamily="2" charset="-78"/>
              </a:rPr>
              <a:t> the organization </a:t>
            </a:r>
            <a:r>
              <a:rPr lang="en-US" sz="2000" b="1" dirty="0">
                <a:solidFill>
                  <a:srgbClr val="FF0000"/>
                </a:solidFill>
                <a:latin typeface="Tajawal ExtraBold" panose="00000800000000000000" pitchFamily="2" charset="-78"/>
                <a:cs typeface="Tajawal ExtraBold" panose="00000800000000000000" pitchFamily="2" charset="-78"/>
              </a:rPr>
              <a:t>toward the vision </a:t>
            </a:r>
            <a:r>
              <a:rPr lang="en-US" sz="2000" b="1" dirty="0">
                <a:solidFill>
                  <a:srgbClr val="0A1F61"/>
                </a:solidFill>
                <a:latin typeface="Tajawal ExtraBold" panose="00000800000000000000" pitchFamily="2" charset="-78"/>
                <a:cs typeface="Tajawal ExtraBold" panose="00000800000000000000" pitchFamily="2" charset="-78"/>
              </a:rPr>
              <a:t>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ar-EG" sz="2000" b="1" dirty="0">
                <a:cs typeface="Tajawal ExtraBold" panose="00000800000000000000" pitchFamily="2" charset="-78"/>
              </a:rPr>
              <a:t>محرك رقمي</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92" t="23450" r="24581" b="9185"/>
          <a:stretch/>
        </p:blipFill>
        <p:spPr>
          <a:xfrm>
            <a:off x="7718959" y="1065755"/>
            <a:ext cx="4411837" cy="4373144"/>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Digital Leader Model</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700623"/>
            <a:ext cx="7279574" cy="4524315"/>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 Model </a:t>
            </a:r>
            <a:r>
              <a:rPr lang="en-US" sz="2400" b="1" dirty="0">
                <a:solidFill>
                  <a:srgbClr val="0A1F61"/>
                </a:solidFill>
                <a:latin typeface="Tajawal ExtraBold" panose="00000800000000000000" pitchFamily="2" charset="-78"/>
                <a:cs typeface="Tajawal ExtraBold" panose="00000800000000000000" pitchFamily="2" charset="-78"/>
              </a:rPr>
              <a:t>shows the important skills sets that are required to be a digital leader. </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Leading change</a:t>
            </a:r>
            <a:r>
              <a:rPr lang="ar-EG" sz="2400" dirty="0"/>
              <a:t>قيادة التغيير</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about steering</a:t>
            </a:r>
            <a:r>
              <a:rPr lang="ar-EG" sz="2400" dirty="0"/>
              <a:t>توجيه</a:t>
            </a:r>
            <a:r>
              <a:rPr lang="en-US" sz="2400" b="1" dirty="0">
                <a:solidFill>
                  <a:srgbClr val="0A1F61"/>
                </a:solidFill>
                <a:latin typeface="Tajawal ExtraBold" panose="00000800000000000000" pitchFamily="2" charset="-78"/>
                <a:cs typeface="Tajawal ExtraBold" panose="00000800000000000000" pitchFamily="2" charset="-78"/>
              </a:rPr>
              <a:t> people in a volatile work environment</a:t>
            </a:r>
            <a:r>
              <a:rPr lang="ar-EG" sz="2400" dirty="0"/>
              <a:t>بيئة عمل متقلبة</a:t>
            </a:r>
            <a:r>
              <a:rPr lang="en-US" sz="2400" b="1" dirty="0">
                <a:solidFill>
                  <a:srgbClr val="0A1F61"/>
                </a:solidFill>
                <a:latin typeface="Tajawal ExtraBold" panose="00000800000000000000" pitchFamily="2" charset="-78"/>
                <a:cs typeface="Tajawal ExtraBold" panose="00000800000000000000" pitchFamily="2" charset="-78"/>
              </a:rPr>
              <a:t>, promoting and inspiring collaboration</a:t>
            </a:r>
            <a:r>
              <a:rPr lang="ar-EG" sz="2400" dirty="0"/>
              <a:t>تعزيز التعاون وإلهامه</a:t>
            </a:r>
            <a:r>
              <a:rPr lang="en-US" sz="2400" b="1" dirty="0">
                <a:solidFill>
                  <a:srgbClr val="0A1F61"/>
                </a:solidFill>
                <a:latin typeface="Tajawal ExtraBold" panose="00000800000000000000" pitchFamily="2" charset="-78"/>
                <a:cs typeface="Tajawal ExtraBold" panose="00000800000000000000" pitchFamily="2" charset="-78"/>
              </a:rPr>
              <a:t>, empowering team members to embrace change </a:t>
            </a:r>
            <a:r>
              <a:rPr lang="ar-EG" sz="2400" dirty="0"/>
              <a:t>تبني التغيير</a:t>
            </a:r>
            <a:r>
              <a:rPr lang="en-US" sz="2400" b="1" dirty="0">
                <a:solidFill>
                  <a:srgbClr val="0A1F61"/>
                </a:solidFill>
                <a:latin typeface="Tajawal ExtraBold" panose="00000800000000000000" pitchFamily="2" charset="-78"/>
                <a:cs typeface="Tajawal ExtraBold" panose="00000800000000000000" pitchFamily="2" charset="-78"/>
              </a:rPr>
              <a:t>and drive their self-development</a:t>
            </a:r>
            <a:r>
              <a:rPr lang="ar-EG" sz="2400" dirty="0"/>
              <a:t>دفع تطويرهم الذاتي</a:t>
            </a:r>
            <a:r>
              <a:rPr lang="en-US" sz="2400" b="1" dirty="0">
                <a:solidFill>
                  <a:srgbClr val="0A1F61"/>
                </a:solidFill>
                <a:latin typeface="Tajawal ExtraBold" panose="00000800000000000000" pitchFamily="2" charset="-78"/>
                <a:cs typeface="Tajawal ExtraBold" panose="00000800000000000000" pitchFamily="2" charset="-78"/>
              </a:rPr>
              <a:t>, being self-aware and be willing to move into the role of a humble facilitator</a:t>
            </a:r>
            <a:r>
              <a:rPr lang="ar-EG" sz="2400" dirty="0"/>
              <a:t>الميسر المتواضع</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7"/>
          <a:stretch>
            <a:fillRect/>
          </a:stretch>
        </p:blipFill>
        <p:spPr>
          <a:xfrm>
            <a:off x="2440788" y="6293629"/>
            <a:ext cx="9902229" cy="204838"/>
          </a:xfrm>
          <a:prstGeom prst="rect">
            <a:avLst/>
          </a:prstGeom>
        </p:spPr>
      </p:pic>
      <p:sp>
        <p:nvSpPr>
          <p:cNvPr id="11" name="TextBox 10">
            <a:extLst>
              <a:ext uri="{FF2B5EF4-FFF2-40B4-BE49-F238E27FC236}">
                <a16:creationId xmlns:a16="http://schemas.microsoft.com/office/drawing/2014/main" id="{87D2A7AD-FE02-5C5E-4F9B-563A6AA65EDE}"/>
              </a:ext>
            </a:extLst>
          </p:cNvPr>
          <p:cNvSpPr txBox="1"/>
          <p:nvPr/>
        </p:nvSpPr>
        <p:spPr>
          <a:xfrm>
            <a:off x="9208819" y="4007324"/>
            <a:ext cx="816428" cy="307777"/>
          </a:xfrm>
          <a:prstGeom prst="rect">
            <a:avLst/>
          </a:prstGeom>
          <a:noFill/>
        </p:spPr>
        <p:txBody>
          <a:bodyPr wrap="square">
            <a:spAutoFit/>
          </a:bodyPr>
          <a:lstStyle/>
          <a:p>
            <a:r>
              <a:rPr lang="en-US" sz="1400" b="1" dirty="0" err="1"/>
              <a:t>التواضع</a:t>
            </a:r>
            <a:endParaRPr lang="en-US" sz="1400" b="1" dirty="0"/>
          </a:p>
        </p:txBody>
      </p:sp>
      <p:sp>
        <p:nvSpPr>
          <p:cNvPr id="15" name="TextBox 14">
            <a:extLst>
              <a:ext uri="{FF2B5EF4-FFF2-40B4-BE49-F238E27FC236}">
                <a16:creationId xmlns:a16="http://schemas.microsoft.com/office/drawing/2014/main" id="{1F3A3325-8FB4-177C-1386-A602BA1B406A}"/>
              </a:ext>
            </a:extLst>
          </p:cNvPr>
          <p:cNvSpPr txBox="1"/>
          <p:nvPr/>
        </p:nvSpPr>
        <p:spPr>
          <a:xfrm>
            <a:off x="10514269" y="3952796"/>
            <a:ext cx="1077685" cy="307777"/>
          </a:xfrm>
          <a:prstGeom prst="rect">
            <a:avLst/>
          </a:prstGeom>
          <a:noFill/>
        </p:spPr>
        <p:txBody>
          <a:bodyPr wrap="square">
            <a:spAutoFit/>
          </a:bodyPr>
          <a:lstStyle/>
          <a:p>
            <a:r>
              <a:rPr lang="en-US" sz="1400" b="1" dirty="0" err="1"/>
              <a:t>دعم</a:t>
            </a:r>
            <a:r>
              <a:rPr lang="en-US" sz="1400" b="1" dirty="0"/>
              <a:t> </a:t>
            </a:r>
            <a:r>
              <a:rPr lang="en-US" sz="1400" b="1" dirty="0" err="1"/>
              <a:t>التعاون</a:t>
            </a:r>
            <a:endParaRPr lang="en-US" sz="1400" b="1" dirty="0"/>
          </a:p>
        </p:txBody>
      </p:sp>
      <p:sp>
        <p:nvSpPr>
          <p:cNvPr id="19" name="TextBox 18">
            <a:extLst>
              <a:ext uri="{FF2B5EF4-FFF2-40B4-BE49-F238E27FC236}">
                <a16:creationId xmlns:a16="http://schemas.microsoft.com/office/drawing/2014/main" id="{A65F9C81-1074-F261-9632-3633568B9464}"/>
              </a:ext>
            </a:extLst>
          </p:cNvPr>
          <p:cNvSpPr txBox="1"/>
          <p:nvPr/>
        </p:nvSpPr>
        <p:spPr>
          <a:xfrm>
            <a:off x="10217243" y="1776273"/>
            <a:ext cx="1148937" cy="307777"/>
          </a:xfrm>
          <a:prstGeom prst="rect">
            <a:avLst/>
          </a:prstGeom>
          <a:noFill/>
        </p:spPr>
        <p:txBody>
          <a:bodyPr wrap="square">
            <a:spAutoFit/>
          </a:bodyPr>
          <a:lstStyle/>
          <a:p>
            <a:r>
              <a:rPr lang="en-US" sz="1400" b="1" dirty="0" err="1"/>
              <a:t>قابلية</a:t>
            </a:r>
            <a:r>
              <a:rPr lang="en-US" sz="1400" b="1" dirty="0"/>
              <a:t> </a:t>
            </a:r>
            <a:r>
              <a:rPr lang="en-US" sz="1400" b="1" dirty="0" err="1"/>
              <a:t>التعلم</a:t>
            </a:r>
            <a:endParaRPr lang="en-US" sz="1400" b="1" dirty="0"/>
          </a:p>
        </p:txBody>
      </p:sp>
      <p:sp>
        <p:nvSpPr>
          <p:cNvPr id="21" name="TextBox 20">
            <a:extLst>
              <a:ext uri="{FF2B5EF4-FFF2-40B4-BE49-F238E27FC236}">
                <a16:creationId xmlns:a16="http://schemas.microsoft.com/office/drawing/2014/main" id="{262FDBD6-7948-3ECC-ADE5-9F0E9A4FF2E2}"/>
              </a:ext>
            </a:extLst>
          </p:cNvPr>
          <p:cNvSpPr txBox="1"/>
          <p:nvPr/>
        </p:nvSpPr>
        <p:spPr>
          <a:xfrm>
            <a:off x="10649187" y="3155546"/>
            <a:ext cx="1077685" cy="307777"/>
          </a:xfrm>
          <a:prstGeom prst="rect">
            <a:avLst/>
          </a:prstGeom>
          <a:noFill/>
        </p:spPr>
        <p:txBody>
          <a:bodyPr wrap="square">
            <a:spAutoFit/>
          </a:bodyPr>
          <a:lstStyle/>
          <a:p>
            <a:r>
              <a:rPr lang="en-US" sz="1400" b="1" dirty="0" err="1"/>
              <a:t>حب</a:t>
            </a:r>
            <a:r>
              <a:rPr lang="en-US" sz="1400" b="1" dirty="0"/>
              <a:t> </a:t>
            </a:r>
            <a:r>
              <a:rPr lang="en-US" sz="1400" b="1" dirty="0" err="1"/>
              <a:t>الاستطلاع</a:t>
            </a:r>
            <a:endParaRPr lang="en-US" sz="1400" b="1" dirty="0"/>
          </a:p>
        </p:txBody>
      </p:sp>
      <p:sp>
        <p:nvSpPr>
          <p:cNvPr id="23" name="TextBox 22">
            <a:extLst>
              <a:ext uri="{FF2B5EF4-FFF2-40B4-BE49-F238E27FC236}">
                <a16:creationId xmlns:a16="http://schemas.microsoft.com/office/drawing/2014/main" id="{2EE14E8D-E733-12CB-8CC8-909CDA703D2C}"/>
              </a:ext>
            </a:extLst>
          </p:cNvPr>
          <p:cNvSpPr txBox="1"/>
          <p:nvPr/>
        </p:nvSpPr>
        <p:spPr>
          <a:xfrm>
            <a:off x="8822871" y="1725140"/>
            <a:ext cx="1588324" cy="307777"/>
          </a:xfrm>
          <a:prstGeom prst="rect">
            <a:avLst/>
          </a:prstGeom>
          <a:noFill/>
        </p:spPr>
        <p:txBody>
          <a:bodyPr wrap="square">
            <a:spAutoFit/>
          </a:bodyPr>
          <a:lstStyle/>
          <a:p>
            <a:r>
              <a:rPr lang="en-US" sz="1400" b="1" dirty="0" err="1"/>
              <a:t>التعامل</a:t>
            </a:r>
            <a:r>
              <a:rPr lang="en-US" sz="1400" b="1" dirty="0"/>
              <a:t> </a:t>
            </a:r>
            <a:r>
              <a:rPr lang="en-US" sz="1400" b="1" dirty="0" err="1"/>
              <a:t>مع</a:t>
            </a:r>
            <a:r>
              <a:rPr lang="en-US" sz="1400" b="1" dirty="0"/>
              <a:t> </a:t>
            </a:r>
            <a:r>
              <a:rPr lang="en-US" sz="1400" b="1" dirty="0" err="1"/>
              <a:t>البيانات</a:t>
            </a:r>
            <a:endParaRPr lang="en-US" sz="1400" b="1" dirty="0"/>
          </a:p>
        </p:txBody>
      </p:sp>
      <p:sp>
        <p:nvSpPr>
          <p:cNvPr id="25" name="TextBox 24">
            <a:extLst>
              <a:ext uri="{FF2B5EF4-FFF2-40B4-BE49-F238E27FC236}">
                <a16:creationId xmlns:a16="http://schemas.microsoft.com/office/drawing/2014/main" id="{343045D4-089E-53E6-52A6-DD2F77A2B1D2}"/>
              </a:ext>
            </a:extLst>
          </p:cNvPr>
          <p:cNvSpPr txBox="1"/>
          <p:nvPr/>
        </p:nvSpPr>
        <p:spPr>
          <a:xfrm>
            <a:off x="7836983" y="3160818"/>
            <a:ext cx="1205321" cy="307777"/>
          </a:xfrm>
          <a:prstGeom prst="rect">
            <a:avLst/>
          </a:prstGeom>
          <a:noFill/>
        </p:spPr>
        <p:txBody>
          <a:bodyPr wrap="square">
            <a:spAutoFit/>
          </a:bodyPr>
          <a:lstStyle/>
          <a:p>
            <a:r>
              <a:rPr lang="en-US" sz="1400" b="1" dirty="0" err="1"/>
              <a:t>الحل</a:t>
            </a:r>
            <a:r>
              <a:rPr lang="en-US" sz="1400" b="1" dirty="0"/>
              <a:t> </a:t>
            </a:r>
            <a:r>
              <a:rPr lang="en-US" sz="1400" b="1" dirty="0" err="1"/>
              <a:t>الاستراتيجي</a:t>
            </a:r>
            <a:endParaRPr lang="en-US" sz="1400" b="1" dirty="0"/>
          </a:p>
        </p:txBody>
      </p:sp>
      <p:sp>
        <p:nvSpPr>
          <p:cNvPr id="27" name="TextBox 26">
            <a:extLst>
              <a:ext uri="{FF2B5EF4-FFF2-40B4-BE49-F238E27FC236}">
                <a16:creationId xmlns:a16="http://schemas.microsoft.com/office/drawing/2014/main" id="{BC2279A0-C191-A2D1-AB18-66650FE3292C}"/>
              </a:ext>
            </a:extLst>
          </p:cNvPr>
          <p:cNvSpPr txBox="1"/>
          <p:nvPr/>
        </p:nvSpPr>
        <p:spPr>
          <a:xfrm>
            <a:off x="9381496" y="2523025"/>
            <a:ext cx="1267691" cy="338554"/>
          </a:xfrm>
          <a:prstGeom prst="rect">
            <a:avLst/>
          </a:prstGeom>
          <a:noFill/>
        </p:spPr>
        <p:txBody>
          <a:bodyPr wrap="square">
            <a:spAutoFit/>
          </a:bodyPr>
          <a:lstStyle/>
          <a:p>
            <a:r>
              <a:rPr lang="en-US" sz="1600" b="1" dirty="0" err="1"/>
              <a:t>التحمل</a:t>
            </a:r>
            <a:r>
              <a:rPr lang="en-US" sz="1600" b="1" dirty="0"/>
              <a:t> </a:t>
            </a:r>
            <a:r>
              <a:rPr lang="en-US" sz="1600" b="1" dirty="0" err="1"/>
              <a:t>العقلي</a:t>
            </a:r>
            <a:endParaRPr lang="en-US" sz="1600" b="1" dirty="0"/>
          </a:p>
        </p:txBody>
      </p:sp>
    </p:spTree>
    <p:extLst>
      <p:ext uri="{BB962C8B-B14F-4D97-AF65-F5344CB8AC3E}">
        <p14:creationId xmlns:p14="http://schemas.microsoft.com/office/powerpoint/2010/main" val="1699893401"/>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To overcome the </a:t>
            </a:r>
            <a:r>
              <a:rPr lang="en-US" sz="2400" b="1" dirty="0">
                <a:solidFill>
                  <a:srgbClr val="C00000"/>
                </a:solidFill>
                <a:latin typeface="Tajawal ExtraBold" panose="00000800000000000000" pitchFamily="2" charset="-78"/>
                <a:cs typeface="Tajawal ExtraBold" panose="00000800000000000000" pitchFamily="2" charset="-78"/>
              </a:rPr>
              <a:t>challenges</a:t>
            </a:r>
            <a:r>
              <a:rPr lang="en-US" sz="2400" b="1" dirty="0">
                <a:solidFill>
                  <a:srgbClr val="0A1F61"/>
                </a:solidFill>
                <a:latin typeface="Tajawal ExtraBold" panose="00000800000000000000" pitchFamily="2" charset="-78"/>
                <a:cs typeface="Tajawal ExtraBold" panose="00000800000000000000" pitchFamily="2" charset="-78"/>
              </a:rPr>
              <a:t> derived from the digital transformation, </a:t>
            </a:r>
            <a:r>
              <a:rPr lang="en-US" sz="2400" b="1" dirty="0">
                <a:solidFill>
                  <a:srgbClr val="C00000"/>
                </a:solidFill>
                <a:latin typeface="Tajawal ExtraBold" panose="00000800000000000000" pitchFamily="2" charset="-78"/>
                <a:cs typeface="Tajawal ExtraBold" panose="00000800000000000000" pitchFamily="2" charset="-78"/>
              </a:rPr>
              <a:t>leaders are required to develop a combination of digital and human skills</a:t>
            </a:r>
            <a:r>
              <a:rPr lang="en-US" sz="2400" b="1" dirty="0">
                <a:solidFill>
                  <a:srgbClr val="0A1F61"/>
                </a:solidFill>
                <a:latin typeface="Tajawal ExtraBold" panose="00000800000000000000" pitchFamily="2" charset="-78"/>
                <a:cs typeface="Tajawal ExtraBold" panose="00000800000000000000" pitchFamily="2" charset="-78"/>
              </a:rPr>
              <a:t>, mainly related to the ability to communicate effectively in a digitalized context, </a:t>
            </a:r>
            <a:r>
              <a:rPr lang="en-US" sz="2400" b="1" dirty="0">
                <a:solidFill>
                  <a:srgbClr val="FF0000"/>
                </a:solidFill>
                <a:latin typeface="Tajawal ExtraBold" panose="00000800000000000000" pitchFamily="2" charset="-78"/>
                <a:cs typeface="Tajawal ExtraBold" panose="00000800000000000000" pitchFamily="2" charset="-78"/>
              </a:rPr>
              <a:t>create cohesion between geographically distant followers</a:t>
            </a:r>
            <a:r>
              <a:rPr lang="en-US" sz="2400" b="1" dirty="0">
                <a:solidFill>
                  <a:srgbClr val="0A1F61"/>
                </a:solidFill>
                <a:latin typeface="Tajawal ExtraBold" panose="00000800000000000000" pitchFamily="2" charset="-78"/>
                <a:cs typeface="Tajawal ExtraBold" panose="00000800000000000000" pitchFamily="2" charset="-78"/>
              </a:rPr>
              <a:t>, foster initiative and </a:t>
            </a:r>
            <a:r>
              <a:rPr lang="en-US" sz="2400" b="1" dirty="0">
                <a:solidFill>
                  <a:srgbClr val="FF0000"/>
                </a:solidFill>
                <a:latin typeface="Tajawal ExtraBold" panose="00000800000000000000" pitchFamily="2" charset="-78"/>
                <a:cs typeface="Tajawal ExtraBold" panose="00000800000000000000" pitchFamily="2" charset="-78"/>
              </a:rPr>
              <a:t>change attitudes</a:t>
            </a:r>
            <a:r>
              <a:rPr lang="en-US" sz="2400" b="1" dirty="0">
                <a:solidFill>
                  <a:srgbClr val="0A1F61"/>
                </a:solidFill>
                <a:latin typeface="Tajawal ExtraBold" panose="00000800000000000000" pitchFamily="2" charset="-78"/>
                <a:cs typeface="Tajawal ExtraBold" panose="00000800000000000000" pitchFamily="2" charset="-78"/>
              </a:rPr>
              <a:t>, and deal with complex and fast problem solving.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Inspirational leaders</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solidFill>
                  <a:srgbClr val="0A1F61"/>
                </a:solidFill>
                <a:latin typeface="Tajawal ExtraBold" panose="00000800000000000000" pitchFamily="2" charset="-78"/>
                <a:cs typeface="Tajawal ExtraBold" panose="00000800000000000000" pitchFamily="2" charset="-78"/>
              </a:rPr>
              <a:t>القادة الملهمون</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will remain pivotal</a:t>
            </a:r>
            <a:r>
              <a:rPr lang="ar-EG" sz="2400" b="1" dirty="0">
                <a:solidFill>
                  <a:srgbClr val="0A1F61"/>
                </a:solidFill>
                <a:latin typeface="Tajawal ExtraBold" panose="00000800000000000000" pitchFamily="2" charset="-78"/>
                <a:cs typeface="Tajawal ExtraBold" panose="00000800000000000000" pitchFamily="2" charset="-78"/>
              </a:rPr>
              <a:t> محوري</a:t>
            </a:r>
            <a:r>
              <a:rPr lang="en-US" sz="2400" b="1" dirty="0">
                <a:solidFill>
                  <a:srgbClr val="0A1F61"/>
                </a:solidFill>
                <a:latin typeface="Tajawal ExtraBold" panose="00000800000000000000" pitchFamily="2" charset="-78"/>
                <a:cs typeface="Tajawal ExtraBold" panose="00000800000000000000" pitchFamily="2" charset="-78"/>
              </a:rPr>
              <a:t> in making the right decisions, as </a:t>
            </a:r>
            <a:r>
              <a:rPr lang="en-US" sz="2400" b="1" dirty="0">
                <a:solidFill>
                  <a:srgbClr val="C00000"/>
                </a:solidFill>
                <a:latin typeface="Tajawal ExtraBold" panose="00000800000000000000" pitchFamily="2" charset="-78"/>
                <a:cs typeface="Tajawal ExtraBold" panose="00000800000000000000" pitchFamily="2" charset="-78"/>
              </a:rPr>
              <a:t>“humans will continue to enjoy a strong comparative advantage over machines.”</a:t>
            </a:r>
          </a:p>
        </p:txBody>
      </p:sp>
      <p:sp>
        <p:nvSpPr>
          <p:cNvPr id="11" name="TextBox 10">
            <a:extLst>
              <a:ext uri="{FF2B5EF4-FFF2-40B4-BE49-F238E27FC236}">
                <a16:creationId xmlns:a16="http://schemas.microsoft.com/office/drawing/2014/main" id="{BD2254C7-1C25-4381-A45D-46525EEDAE98}"/>
              </a:ext>
            </a:extLst>
          </p:cNvPr>
          <p:cNvSpPr txBox="1"/>
          <p:nvPr/>
        </p:nvSpPr>
        <p:spPr>
          <a:xfrm>
            <a:off x="7647709" y="5543587"/>
            <a:ext cx="4544291" cy="369332"/>
          </a:xfrm>
          <a:prstGeom prst="rect">
            <a:avLst/>
          </a:prstGeom>
          <a:noFill/>
        </p:spPr>
        <p:txBody>
          <a:bodyPr wrap="square">
            <a:spAutoFit/>
          </a:bodyPr>
          <a:lstStyle/>
          <a:p>
            <a:pPr algn="r" rtl="1"/>
            <a:r>
              <a:rPr lang="en-US" b="1" dirty="0"/>
              <a:t>"</a:t>
            </a:r>
            <a:r>
              <a:rPr lang="en-US" b="1" dirty="0" err="1"/>
              <a:t>سيستمر</a:t>
            </a:r>
            <a:r>
              <a:rPr lang="en-US" b="1" dirty="0"/>
              <a:t> </a:t>
            </a:r>
            <a:r>
              <a:rPr lang="en-US" b="1" dirty="0" err="1"/>
              <a:t>البشر</a:t>
            </a:r>
            <a:r>
              <a:rPr lang="en-US" b="1" dirty="0"/>
              <a:t> في </a:t>
            </a:r>
            <a:r>
              <a:rPr lang="en-US" b="1" dirty="0" err="1"/>
              <a:t>التمتع</a:t>
            </a:r>
            <a:r>
              <a:rPr lang="en-US" b="1" dirty="0"/>
              <a:t> </a:t>
            </a:r>
            <a:r>
              <a:rPr lang="en-US" b="1" dirty="0" err="1"/>
              <a:t>بميزة</a:t>
            </a:r>
            <a:r>
              <a:rPr lang="en-US" b="1" dirty="0"/>
              <a:t> </a:t>
            </a:r>
            <a:r>
              <a:rPr lang="en-US" b="1" dirty="0" err="1"/>
              <a:t>نسبية</a:t>
            </a:r>
            <a:r>
              <a:rPr lang="en-US" b="1" dirty="0"/>
              <a:t> </a:t>
            </a:r>
            <a:r>
              <a:rPr lang="en-US" b="1" dirty="0" err="1"/>
              <a:t>قوية</a:t>
            </a:r>
            <a:r>
              <a:rPr lang="en-US" b="1" dirty="0"/>
              <a:t> </a:t>
            </a:r>
            <a:r>
              <a:rPr lang="en-US" b="1" dirty="0" err="1"/>
              <a:t>على</a:t>
            </a:r>
            <a:r>
              <a:rPr lang="en-US" b="1" dirty="0"/>
              <a:t> </a:t>
            </a:r>
            <a:r>
              <a:rPr lang="en-US" b="1" dirty="0" err="1"/>
              <a:t>الآلات</a:t>
            </a:r>
            <a:r>
              <a:rPr lang="en-US" b="1" dirty="0"/>
              <a:t>."</a:t>
            </a:r>
          </a:p>
        </p:txBody>
      </p:sp>
    </p:spTree>
    <p:extLst>
      <p:ext uri="{BB962C8B-B14F-4D97-AF65-F5344CB8AC3E}">
        <p14:creationId xmlns:p14="http://schemas.microsoft.com/office/powerpoint/2010/main" val="2968030108"/>
      </p:ext>
    </p:extLst>
  </p:cSld>
  <p:clrMapOvr>
    <a:masterClrMapping/>
  </p:clrMapOvr>
  <mc:AlternateContent xmlns:mc="http://schemas.openxmlformats.org/markup-compatibility/2006" xmlns:p14="http://schemas.microsoft.com/office/powerpoint/2010/main">
    <mc:Choice Requires="p14">
      <p:transition p14:dur="10" advTm="356200"/>
    </mc:Choice>
    <mc:Fallback xmlns="">
      <p:transition advTm="3562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5118931" y="273409"/>
            <a:ext cx="6097978" cy="1661993"/>
          </a:xfrm>
          <a:prstGeom prst="rect">
            <a:avLst/>
          </a:prstGeom>
          <a:noFill/>
        </p:spPr>
        <p:txBody>
          <a:bodyPr wrap="square">
            <a:spAutoFit/>
          </a:bodyPr>
          <a:lstStyle/>
          <a:p>
            <a:pPr marL="60325" algn="ctr"/>
            <a:r>
              <a:rPr lang="en-US" sz="6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ExtraBold" panose="00000800000000000000" pitchFamily="2" charset="-78"/>
                <a:cs typeface="Tajawal ExtraBold" panose="00000800000000000000" pitchFamily="2" charset="-78"/>
              </a:rPr>
              <a:t>8</a:t>
            </a:r>
            <a:r>
              <a:rPr lang="en-US" sz="3600" b="1" dirty="0">
                <a:solidFill>
                  <a:srgbClr val="0A1F61"/>
                </a:solidFill>
                <a:latin typeface="Tajawal ExtraBold" panose="00000800000000000000" pitchFamily="2" charset="-78"/>
                <a:cs typeface="Tajawal ExtraBold" panose="00000800000000000000" pitchFamily="2" charset="-78"/>
              </a:rPr>
              <a:t> Components of </a:t>
            </a:r>
          </a:p>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Leadership </a:t>
            </a:r>
          </a:p>
        </p:txBody>
      </p:sp>
      <p:pic>
        <p:nvPicPr>
          <p:cNvPr id="12" name="Picture 11" descr="A picture containing music&#10;&#10;Description automatically generated">
            <a:extLst>
              <a:ext uri="{FF2B5EF4-FFF2-40B4-BE49-F238E27FC236}">
                <a16:creationId xmlns:a16="http://schemas.microsoft.com/office/drawing/2014/main" id="{7B61CF8F-3863-820C-B009-7716AAD0E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4" y="2208810"/>
            <a:ext cx="8234136" cy="4714043"/>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Media competence</a:t>
            </a:r>
            <a:r>
              <a:rPr lang="ar-EG" sz="2000" b="1" dirty="0">
                <a:solidFill>
                  <a:srgbClr val="0A1F61"/>
                </a:solidFill>
                <a:latin typeface="Tajawal ExtraBold" panose="00000800000000000000" pitchFamily="2" charset="-78"/>
                <a:cs typeface="Tajawal ExtraBold" panose="00000800000000000000" pitchFamily="2" charset="-78"/>
              </a:rPr>
              <a:t> الكفاءة الإعلامية </a:t>
            </a:r>
            <a:r>
              <a:rPr lang="en-US" sz="2000" b="1" dirty="0">
                <a:solidFill>
                  <a:srgbClr val="0A1F61"/>
                </a:solidFill>
                <a:latin typeface="Tajawal ExtraBold" panose="00000800000000000000" pitchFamily="2" charset="-78"/>
                <a:cs typeface="Tajawal ExtraBold" panose="00000800000000000000" pitchFamily="2" charset="-78"/>
              </a:rPr>
              <a:t>: An effective digital leader is technically savvy</a:t>
            </a:r>
            <a:r>
              <a:rPr lang="ar-EG" sz="2000" b="1" dirty="0">
                <a:solidFill>
                  <a:srgbClr val="0A1F61"/>
                </a:solidFill>
                <a:latin typeface="Tajawal ExtraBold" panose="00000800000000000000" pitchFamily="2" charset="-78"/>
                <a:cs typeface="Tajawal ExtraBold" panose="00000800000000000000" pitchFamily="2" charset="-78"/>
              </a:rPr>
              <a:t>ذكي في الفنيات </a:t>
            </a:r>
            <a:r>
              <a:rPr lang="en-US" sz="2000" b="1" dirty="0">
                <a:solidFill>
                  <a:srgbClr val="0A1F61"/>
                </a:solidFill>
                <a:latin typeface="Tajawal ExtraBold" panose="00000800000000000000" pitchFamily="2" charset="-78"/>
                <a:cs typeface="Tajawal ExtraBold" panose="00000800000000000000" pitchFamily="2" charset="-78"/>
              </a:rPr>
              <a:t> and knows digital programs and media so well they can use them optimally </a:t>
            </a:r>
            <a:r>
              <a:rPr lang="ar-EG" sz="2000" dirty="0">
                <a:solidFill>
                  <a:srgbClr val="0A1F61"/>
                </a:solidFill>
                <a:latin typeface="Tajawal ExtraBold" panose="00000800000000000000" pitchFamily="2" charset="-78"/>
                <a:cs typeface="Tajawal ExtraBold" panose="00000800000000000000" pitchFamily="2" charset="-78"/>
              </a:rPr>
              <a:t>الأمثل</a:t>
            </a:r>
            <a:r>
              <a:rPr lang="en-US" sz="2000" b="1" dirty="0">
                <a:solidFill>
                  <a:srgbClr val="0A1F61"/>
                </a:solidFill>
                <a:latin typeface="Tajawal ExtraBold" panose="00000800000000000000" pitchFamily="2" charset="-78"/>
                <a:cs typeface="Tajawal ExtraBold" panose="00000800000000000000" pitchFamily="2" charset="-78"/>
              </a:rPr>
              <a:t>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Agility</a:t>
            </a:r>
            <a:r>
              <a:rPr lang="ar-EG" sz="2000" b="1" dirty="0">
                <a:solidFill>
                  <a:srgbClr val="0A1F61"/>
                </a:solidFill>
                <a:latin typeface="Tajawal ExtraBold" panose="00000800000000000000" pitchFamily="2" charset="-78"/>
                <a:cs typeface="Tajawal ExtraBold" panose="00000800000000000000" pitchFamily="2" charset="-78"/>
              </a:rPr>
              <a:t>الرشاقة</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to </a:t>
            </a:r>
            <a:r>
              <a:rPr lang="en-US" sz="2000" b="1" dirty="0">
                <a:solidFill>
                  <a:srgbClr val="C00000"/>
                </a:solidFill>
                <a:latin typeface="Tajawal ExtraBold" panose="00000800000000000000" pitchFamily="2" charset="-78"/>
                <a:cs typeface="Tajawal ExtraBold" panose="00000800000000000000" pitchFamily="2" charset="-78"/>
              </a:rPr>
              <a:t>react flexibly </a:t>
            </a:r>
            <a:r>
              <a:rPr lang="en-US" sz="2000" b="1" dirty="0">
                <a:solidFill>
                  <a:srgbClr val="0A1F61"/>
                </a:solidFill>
                <a:latin typeface="Tajawal ExtraBold" panose="00000800000000000000" pitchFamily="2" charset="-78"/>
                <a:cs typeface="Tajawal ExtraBold" panose="00000800000000000000" pitchFamily="2" charset="-78"/>
              </a:rPr>
              <a:t>to these changes is essential to remain competitive. </a:t>
            </a:r>
            <a:r>
              <a:rPr lang="en-US" sz="2000" b="1" dirty="0">
                <a:solidFill>
                  <a:srgbClr val="C00000"/>
                </a:solidFill>
                <a:latin typeface="Tajawal ExtraBold" panose="00000800000000000000" pitchFamily="2" charset="-78"/>
                <a:cs typeface="Tajawal ExtraBold" panose="00000800000000000000" pitchFamily="2" charset="-78"/>
              </a:rPr>
              <a:t>Complex tasks </a:t>
            </a:r>
            <a:r>
              <a:rPr lang="en-US" sz="2000" b="1" dirty="0">
                <a:solidFill>
                  <a:srgbClr val="0A1F61"/>
                </a:solidFill>
                <a:latin typeface="Tajawal ExtraBold" panose="00000800000000000000" pitchFamily="2" charset="-78"/>
                <a:cs typeface="Tajawal ExtraBold" panose="00000800000000000000" pitchFamily="2" charset="-78"/>
              </a:rPr>
              <a:t>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187532" y="1303434"/>
            <a:ext cx="7160820"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3. Personal responsibility and autonomy</a:t>
            </a:r>
            <a:r>
              <a:rPr lang="ar-EG" sz="2000" b="1" dirty="0">
                <a:solidFill>
                  <a:srgbClr val="0A1F61"/>
                </a:solidFill>
                <a:latin typeface="Tajawal ExtraBold" panose="00000800000000000000" pitchFamily="2" charset="-78"/>
                <a:cs typeface="Tajawal ExtraBold" panose="00000800000000000000" pitchFamily="2" charset="-78"/>
              </a:rPr>
              <a:t> المسؤولية الشخصية والاستقلالية </a:t>
            </a:r>
            <a:r>
              <a:rPr lang="en-US" sz="2000" b="1" dirty="0">
                <a:solidFill>
                  <a:srgbClr val="0A1F61"/>
                </a:solidFill>
                <a:latin typeface="Tajawal ExtraBold" panose="00000800000000000000" pitchFamily="2" charset="-78"/>
                <a:cs typeface="Tajawal ExtraBold" panose="00000800000000000000" pitchFamily="2" charset="-78"/>
              </a:rPr>
              <a:t>: Digital leadership means </a:t>
            </a:r>
            <a:r>
              <a:rPr lang="en-US" sz="2000" b="1" dirty="0">
                <a:solidFill>
                  <a:srgbClr val="FF0000"/>
                </a:solidFill>
                <a:latin typeface="Tajawal ExtraBold" panose="00000800000000000000" pitchFamily="2" charset="-78"/>
                <a:cs typeface="Tajawal ExtraBold" panose="00000800000000000000" pitchFamily="2" charset="-78"/>
              </a:rPr>
              <a:t>creating the framework for teams </a:t>
            </a:r>
            <a:r>
              <a:rPr lang="en-US" sz="2000" b="1" dirty="0">
                <a:solidFill>
                  <a:srgbClr val="0A1F61"/>
                </a:solidFill>
                <a:latin typeface="Tajawal ExtraBold" panose="00000800000000000000" pitchFamily="2" charset="-78"/>
                <a:cs typeface="Tajawal ExtraBold" panose="00000800000000000000" pitchFamily="2" charset="-78"/>
              </a:rPr>
              <a:t>to work autonomously. An open culture of feedback, individual appreciation and plenty of room for maneuver ensure that employees are motivated to get to work and are willing to contribute to the company achieving its goals. </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4. Interconnected thinking and acting</a:t>
            </a:r>
            <a:r>
              <a:rPr lang="ar-EG" sz="2000" b="1" dirty="0">
                <a:solidFill>
                  <a:srgbClr val="0A1F61"/>
                </a:solidFill>
                <a:latin typeface="Tajawal ExtraBold" panose="00000800000000000000" pitchFamily="2" charset="-78"/>
                <a:cs typeface="Tajawal ExtraBold" panose="00000800000000000000" pitchFamily="2" charset="-78"/>
              </a:rPr>
              <a:t> التفكير المترابط والعمل </a:t>
            </a:r>
            <a:r>
              <a:rPr lang="en-US" sz="2000" b="1" dirty="0">
                <a:solidFill>
                  <a:srgbClr val="0A1F61"/>
                </a:solidFill>
                <a:latin typeface="Tajawal ExtraBold" panose="00000800000000000000" pitchFamily="2" charset="-78"/>
                <a:cs typeface="Tajawal ExtraBold" panose="00000800000000000000" pitchFamily="2" charset="-78"/>
              </a:rPr>
              <a:t>: digital leaders </a:t>
            </a:r>
            <a:r>
              <a:rPr lang="en-US" sz="2000" b="1" dirty="0">
                <a:solidFill>
                  <a:srgbClr val="FF0000"/>
                </a:solidFill>
                <a:latin typeface="Tajawal ExtraBold" panose="00000800000000000000" pitchFamily="2" charset="-78"/>
                <a:cs typeface="Tajawal ExtraBold" panose="00000800000000000000" pitchFamily="2" charset="-78"/>
              </a:rPr>
              <a:t>must link existing knowledge within their network in a meaningful way and bring employees together </a:t>
            </a:r>
            <a:r>
              <a:rPr lang="en-US" sz="2000" b="1" dirty="0">
                <a:solidFill>
                  <a:srgbClr val="0A1F61"/>
                </a:solidFill>
                <a:latin typeface="Tajawal ExtraBold" panose="00000800000000000000" pitchFamily="2" charset="-78"/>
                <a:cs typeface="Tajawal ExtraBold" panose="00000800000000000000" pitchFamily="2" charset="-78"/>
              </a:rPr>
              <a:t>in interdisciplinary teams. After all, it is practically essential these days for people to work on projects across departments or companies.</a:t>
            </a:r>
          </a:p>
        </p:txBody>
      </p:sp>
    </p:spTree>
    <p:extLst>
      <p:ext uri="{BB962C8B-B14F-4D97-AF65-F5344CB8AC3E}">
        <p14:creationId xmlns:p14="http://schemas.microsoft.com/office/powerpoint/2010/main" val="1411030643"/>
      </p:ext>
    </p:extLst>
  </p:cSld>
  <p:clrMapOvr>
    <a:masterClrMapping/>
  </p:clrMapOvr>
  <mc:AlternateContent xmlns:mc="http://schemas.openxmlformats.org/markup-compatibility/2006" xmlns:p14="http://schemas.microsoft.com/office/powerpoint/2010/main">
    <mc:Choice Requires="p14">
      <p:transition p14:dur="10" advTm="228300"/>
    </mc:Choice>
    <mc:Fallback xmlns="">
      <p:transition advTm="2283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5. Innovation and vision</a:t>
            </a:r>
            <a:r>
              <a:rPr lang="ar-EG" sz="2000" b="1" dirty="0">
                <a:solidFill>
                  <a:srgbClr val="0A1F61"/>
                </a:solidFill>
                <a:latin typeface="Tajawal ExtraBold" panose="00000800000000000000" pitchFamily="2" charset="-78"/>
                <a:cs typeface="Tajawal ExtraBold" panose="00000800000000000000" pitchFamily="2" charset="-78"/>
              </a:rPr>
              <a:t>الابتكار والرؤية</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Good digital leaders take a courageous approach, develop innovative solutions and a vision together with their team, and strive to use creative approaches to solve tomorrow’s problems today. e.g. launching new digital initiatives or revising business processes.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6. Clear communication</a:t>
            </a:r>
            <a:r>
              <a:rPr lang="ar-EG" sz="2000" b="1" dirty="0">
                <a:solidFill>
                  <a:srgbClr val="0A1F61"/>
                </a:solidFill>
                <a:latin typeface="Tajawal ExtraBold" panose="00000800000000000000" pitchFamily="2" charset="-78"/>
                <a:cs typeface="Tajawal ExtraBold" panose="00000800000000000000" pitchFamily="2" charset="-78"/>
              </a:rPr>
              <a:t> تواصل واضح </a:t>
            </a:r>
            <a:r>
              <a:rPr lang="en-US" sz="2000" b="1" dirty="0">
                <a:solidFill>
                  <a:srgbClr val="0A1F61"/>
                </a:solidFill>
                <a:latin typeface="Tajawal ExtraBold" panose="00000800000000000000" pitchFamily="2" charset="-78"/>
                <a:cs typeface="Tajawal ExtraBold" panose="00000800000000000000" pitchFamily="2" charset="-78"/>
              </a:rPr>
              <a:t>: Communicating openly and clearly is one of the most important digital leadership skills. When teams work independently and from different locations, it is all the more crucial that there is plenty of communication. </a:t>
            </a:r>
          </a:p>
        </p:txBody>
      </p:sp>
    </p:spTree>
    <p:extLst>
      <p:ext uri="{BB962C8B-B14F-4D97-AF65-F5344CB8AC3E}">
        <p14:creationId xmlns:p14="http://schemas.microsoft.com/office/powerpoint/2010/main" val="1947126527"/>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440657"/>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7. People in focus</a:t>
            </a:r>
            <a:r>
              <a:rPr lang="ar-EG" sz="2000" dirty="0">
                <a:effectLst/>
                <a:latin typeface="Segoe UI Web (Arabic)"/>
              </a:rPr>
              <a:t>الأشخاص في مقدمة الاهتمام </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Employees, with their needs, potential, strengths and weaknesses, are the focus of digital leadership. A better approach would be to use digital business models that put the employee at the center and that are based on structural support and inspiration.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8. Transparency</a:t>
            </a:r>
            <a:r>
              <a:rPr lang="ar-EG" sz="2000" dirty="0">
                <a:effectLst/>
                <a:latin typeface="Segoe UI Web (Arabic)"/>
              </a:rPr>
              <a:t>الشفافية</a:t>
            </a:r>
            <a:r>
              <a:rPr lang="en-US" sz="2000" b="1" dirty="0">
                <a:solidFill>
                  <a:srgbClr val="0A1F61"/>
                </a:solidFill>
                <a:latin typeface="Tajawal ExtraBold" panose="00000800000000000000" pitchFamily="2" charset="-78"/>
                <a:cs typeface="Tajawal ExtraBold" panose="00000800000000000000" pitchFamily="2" charset="-78"/>
              </a:rPr>
              <a:t>, in terms of corporate values and goals or strategies for the future: </a:t>
            </a:r>
            <a:r>
              <a:rPr lang="en-US" sz="2000" b="1" dirty="0">
                <a:solidFill>
                  <a:srgbClr val="C00000"/>
                </a:solidFill>
                <a:latin typeface="Tajawal ExtraBold" panose="00000800000000000000" pitchFamily="2" charset="-78"/>
                <a:cs typeface="Tajawal ExtraBold" panose="00000800000000000000" pitchFamily="2" charset="-78"/>
              </a:rPr>
              <a:t>Employees no longer just want to know what they have to do, but also why they should do it. </a:t>
            </a:r>
            <a:r>
              <a:rPr lang="en-US" sz="2000" b="1" dirty="0">
                <a:solidFill>
                  <a:srgbClr val="0A1F61"/>
                </a:solidFill>
                <a:latin typeface="Tajawal ExtraBold" panose="00000800000000000000" pitchFamily="2" charset="-78"/>
                <a:cs typeface="Tajawal ExtraBold" panose="00000800000000000000" pitchFamily="2" charset="-78"/>
              </a:rPr>
              <a:t>Communicating this “purpose” transparently and providing all employees with the necessary information at all times is the main task of digital leaders.</a:t>
            </a:r>
          </a:p>
          <a:p>
            <a:pPr marL="517525" algn="just">
              <a:lnSpc>
                <a:spcPts val="3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0278635"/>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4086" y="133888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8 key leadership strengths</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2" name="Picture 1" descr="Graphical user interface&#10;&#10;Description automatically generated with low confidence">
            <a:extLst>
              <a:ext uri="{FF2B5EF4-FFF2-40B4-BE49-F238E27FC236}">
                <a16:creationId xmlns:a16="http://schemas.microsoft.com/office/drawing/2014/main" id="{C1626636-390D-3887-804B-168D65DFC0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t="13813" b="715"/>
          <a:stretch/>
        </p:blipFill>
        <p:spPr>
          <a:xfrm>
            <a:off x="4477395" y="2574979"/>
            <a:ext cx="7273674" cy="3253524"/>
          </a:xfrm>
          <a:prstGeom prst="rect">
            <a:avLst/>
          </a:prstGeom>
        </p:spPr>
      </p:pic>
    </p:spTree>
    <p:extLst>
      <p:ext uri="{BB962C8B-B14F-4D97-AF65-F5344CB8AC3E}">
        <p14:creationId xmlns:p14="http://schemas.microsoft.com/office/powerpoint/2010/main" val="31672296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r>
              <a:rPr lang="ar-EG" sz="2400" dirty="0">
                <a:effectLst/>
                <a:latin typeface="Segoe UI Web (Arabic)"/>
              </a:rPr>
              <a:t> </a:t>
            </a:r>
            <a:r>
              <a:rPr lang="ar-EG" sz="2400" b="1" dirty="0">
                <a:solidFill>
                  <a:srgbClr val="FFFF00"/>
                </a:solidFill>
                <a:effectLst/>
                <a:latin typeface="Segoe UI Web (Arabic)"/>
              </a:rPr>
              <a:t>الوعي الذاتي</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Self-awareness is, in essence, </a:t>
            </a:r>
            <a:r>
              <a:rPr lang="en-US" sz="2400" b="1" dirty="0">
                <a:solidFill>
                  <a:srgbClr val="FF0000"/>
                </a:solidFill>
                <a:latin typeface="Tajawal ExtraBold" panose="00000800000000000000" pitchFamily="2" charset="-78"/>
                <a:cs typeface="Tajawal ExtraBold" panose="00000800000000000000" pitchFamily="2" charset="-78"/>
              </a:rPr>
              <a:t>the ability to monitor your own emotions and reactions as a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Practicing self-awareness allows you to </a:t>
            </a:r>
            <a:r>
              <a:rPr lang="en-US" sz="2400" b="1" dirty="0">
                <a:solidFill>
                  <a:srgbClr val="FF0000"/>
                </a:solidFill>
                <a:latin typeface="Tajawal ExtraBold" panose="00000800000000000000" pitchFamily="2" charset="-78"/>
                <a:cs typeface="Tajawal ExtraBold" panose="00000800000000000000" pitchFamily="2" charset="-78"/>
              </a:rPr>
              <a:t>better react </a:t>
            </a:r>
            <a:r>
              <a:rPr lang="en-US" sz="2400" b="1" dirty="0">
                <a:solidFill>
                  <a:srgbClr val="0A1F61"/>
                </a:solidFill>
                <a:latin typeface="Tajawal ExtraBold" panose="00000800000000000000" pitchFamily="2" charset="-78"/>
                <a:cs typeface="Tajawal ExtraBold" panose="00000800000000000000" pitchFamily="2" charset="-78"/>
              </a:rPr>
              <a:t>to situations or people who may trigger you.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Developing self-awareness better equips you as a leader to become </a:t>
            </a:r>
            <a:r>
              <a:rPr lang="en-US" sz="2400" b="1" dirty="0">
                <a:solidFill>
                  <a:srgbClr val="FF0000"/>
                </a:solidFill>
                <a:latin typeface="Tajawal ExtraBold" panose="00000800000000000000" pitchFamily="2" charset="-78"/>
                <a:cs typeface="Tajawal ExtraBold" panose="00000800000000000000" pitchFamily="2" charset="-78"/>
              </a:rPr>
              <a:t>aware of your emotions </a:t>
            </a:r>
            <a:r>
              <a:rPr lang="en-US" sz="2400" b="1" dirty="0">
                <a:solidFill>
                  <a:srgbClr val="0A1F61"/>
                </a:solidFill>
                <a:latin typeface="Tajawal ExtraBold" panose="00000800000000000000" pitchFamily="2" charset="-78"/>
                <a:cs typeface="Tajawal ExtraBold" panose="00000800000000000000" pitchFamily="2" charset="-78"/>
              </a:rPr>
              <a:t>and build a toolkit for how to handle them in a professional situation.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more self-aware can lead to </a:t>
            </a:r>
            <a:r>
              <a:rPr lang="en-US" sz="2400" b="1" dirty="0">
                <a:solidFill>
                  <a:srgbClr val="C00000"/>
                </a:solidFill>
                <a:latin typeface="Tajawal ExtraBold" panose="00000800000000000000" pitchFamily="2" charset="-78"/>
                <a:cs typeface="Tajawal ExtraBold" panose="00000800000000000000" pitchFamily="2" charset="-78"/>
              </a:rPr>
              <a:t>avoiding unnecessary conflict</a:t>
            </a:r>
            <a:r>
              <a:rPr lang="en-US" sz="2400" b="1" dirty="0">
                <a:solidFill>
                  <a:srgbClr val="0A1F61"/>
                </a:solidFill>
                <a:latin typeface="Tajawal ExtraBold" panose="00000800000000000000" pitchFamily="2" charset="-78"/>
                <a:cs typeface="Tajawal ExtraBold" panose="00000800000000000000" pitchFamily="2" charset="-78"/>
              </a:rPr>
              <a:t>. It will also help you set a good example for your team.</a:t>
            </a:r>
            <a:endParaRPr lang="en-US" sz="2400" b="1" i="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42371456"/>
      </p:ext>
    </p:extLst>
  </p:cSld>
  <p:clrMapOvr>
    <a:masterClrMapping/>
  </p:clrMapOvr>
  <mc:AlternateContent xmlns:mc="http://schemas.openxmlformats.org/markup-compatibility/2006" xmlns:p14="http://schemas.microsoft.com/office/powerpoint/2010/main">
    <mc:Choice Requires="p14">
      <p:transition p14:dur="10" advTm="363000"/>
    </mc:Choice>
    <mc:Fallback xmlns="">
      <p:transition advTm="36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r>
              <a:rPr lang="ar-EG" sz="2400" dirty="0">
                <a:effectLst/>
                <a:latin typeface="Segoe UI Web (Arabic)"/>
              </a:rPr>
              <a:t> </a:t>
            </a:r>
            <a:r>
              <a:rPr lang="ar-EG" sz="2400" b="1" dirty="0">
                <a:solidFill>
                  <a:srgbClr val="FFFF00"/>
                </a:solidFill>
                <a:latin typeface="Segoe UI Web (Arabic)"/>
              </a:rPr>
              <a:t>الوعي الذاتي</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display self-awareness are also able to </a:t>
            </a:r>
            <a:r>
              <a:rPr lang="en-US" sz="2400" b="1" dirty="0">
                <a:solidFill>
                  <a:srgbClr val="FF0000"/>
                </a:solidFill>
                <a:latin typeface="Tajawal ExtraBold" panose="00000800000000000000" pitchFamily="2" charset="-78"/>
                <a:cs typeface="Tajawal ExtraBold" panose="00000800000000000000" pitchFamily="2" charset="-78"/>
              </a:rPr>
              <a:t>adapt their leadership style</a:t>
            </a:r>
            <a:r>
              <a:rPr lang="en-US" sz="2400" b="1" dirty="0">
                <a:solidFill>
                  <a:srgbClr val="0A1F61"/>
                </a:solidFill>
                <a:latin typeface="Tajawal ExtraBold" panose="00000800000000000000" pitchFamily="2" charset="-78"/>
                <a:cs typeface="Tajawal ExtraBold" panose="00000800000000000000" pitchFamily="2" charset="-78"/>
              </a:rPr>
              <a:t> to the needs of their team. </a:t>
            </a:r>
            <a:r>
              <a:rPr lang="en-US" sz="2000" b="1" i="1" dirty="0">
                <a:solidFill>
                  <a:srgbClr val="0A1F61"/>
                </a:solidFill>
                <a:latin typeface="Tajawal ExtraBold" panose="00000800000000000000" pitchFamily="2" charset="-78"/>
                <a:cs typeface="Tajawal ExtraBold" panose="00000800000000000000" pitchFamily="2" charset="-78"/>
              </a:rPr>
              <a:t>For example, if a team is feeling stressed or under increased pressure, a leader with good self-awareness will know how to provide the support and encouragement needed.</a:t>
            </a:r>
          </a:p>
          <a:p>
            <a:pPr marL="974725"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Here are some </a:t>
            </a:r>
            <a:r>
              <a:rPr lang="en-US" sz="2400" b="1" i="1" dirty="0">
                <a:solidFill>
                  <a:srgbClr val="FF0000"/>
                </a:solidFill>
                <a:latin typeface="Tajawal ExtraBold" panose="00000800000000000000" pitchFamily="2" charset="-78"/>
                <a:cs typeface="Tajawal ExtraBold" panose="00000800000000000000" pitchFamily="2" charset="-78"/>
              </a:rPr>
              <a:t>quick tips </a:t>
            </a:r>
            <a:r>
              <a:rPr lang="en-US" sz="2400" b="1" i="1" dirty="0">
                <a:solidFill>
                  <a:srgbClr val="0A1F61"/>
                </a:solidFill>
                <a:latin typeface="Tajawal ExtraBold" panose="00000800000000000000" pitchFamily="2" charset="-78"/>
                <a:cs typeface="Tajawal ExtraBold" panose="00000800000000000000" pitchFamily="2" charset="-78"/>
              </a:rPr>
              <a:t>to help you become more self-aware as a leader:</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1.	Keep an open mind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2.	Stay focused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3.	Understand your own strengths and weaknesses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4.	Know your emotional triggers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5.	Practice self-discipline</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6.	Seek feedback from your team</a:t>
            </a:r>
          </a:p>
        </p:txBody>
      </p:sp>
    </p:spTree>
    <p:extLst>
      <p:ext uri="{BB962C8B-B14F-4D97-AF65-F5344CB8AC3E}">
        <p14:creationId xmlns:p14="http://schemas.microsoft.com/office/powerpoint/2010/main" val="2658220758"/>
      </p:ext>
    </p:extLst>
  </p:cSld>
  <p:clrMapOvr>
    <a:masterClrMapping/>
  </p:clrMapOvr>
  <mc:AlternateContent xmlns:mc="http://schemas.openxmlformats.org/markup-compatibility/2006" xmlns:p14="http://schemas.microsoft.com/office/powerpoint/2010/main">
    <mc:Choice Requires="p14">
      <p:transition p14:dur="10" advTm="287000"/>
    </mc:Choice>
    <mc:Fallback xmlns="">
      <p:transition advTm="28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is communication. To be an effective leader, you must be able to communicate effectively. Your success, and that of your organization is reliant on it.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leader, you need to be a skilled communicator in relationships at many levels, and with a wide range of different audiences.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Therefore, it is vital that you are able to </a:t>
            </a:r>
            <a:r>
              <a:rPr lang="en-US" sz="2400" b="1" dirty="0">
                <a:solidFill>
                  <a:srgbClr val="FF0000"/>
                </a:solidFill>
                <a:latin typeface="Tajawal ExtraBold" panose="00000800000000000000" pitchFamily="2" charset="-78"/>
                <a:cs typeface="Tajawal ExtraBold" panose="00000800000000000000" pitchFamily="2" charset="-78"/>
              </a:rPr>
              <a:t>think clearly, and critically </a:t>
            </a:r>
            <a:r>
              <a:rPr lang="en-US" sz="2400" b="1" dirty="0">
                <a:solidFill>
                  <a:srgbClr val="0A1F61"/>
                </a:solidFill>
                <a:latin typeface="Tajawal ExtraBold" panose="00000800000000000000" pitchFamily="2" charset="-78"/>
                <a:cs typeface="Tajawal ExtraBold" panose="00000800000000000000" pitchFamily="2" charset="-78"/>
              </a:rPr>
              <a:t>you must learn to handle the </a:t>
            </a:r>
            <a:r>
              <a:rPr lang="en-US" sz="2400" b="1" dirty="0">
                <a:solidFill>
                  <a:srgbClr val="FF0000"/>
                </a:solidFill>
                <a:latin typeface="Tajawal ExtraBold" panose="00000800000000000000" pitchFamily="2" charset="-78"/>
                <a:cs typeface="Tajawal ExtraBold" panose="00000800000000000000" pitchFamily="2" charset="-78"/>
              </a:rPr>
              <a:t>rapid flow of information within your organization, and among customers, partners, employees, and other stakeholders and influencers.</a:t>
            </a:r>
          </a:p>
        </p:txBody>
      </p:sp>
    </p:spTree>
    <p:extLst>
      <p:ext uri="{BB962C8B-B14F-4D97-AF65-F5344CB8AC3E}">
        <p14:creationId xmlns:p14="http://schemas.microsoft.com/office/powerpoint/2010/main" val="193263550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communication as a leader must be purposeful, and intentional.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know when, what and exactly </a:t>
            </a:r>
            <a:r>
              <a:rPr lang="en-US" sz="2400" b="1" dirty="0">
                <a:solidFill>
                  <a:srgbClr val="FF0000"/>
                </a:solidFill>
                <a:latin typeface="Tajawal ExtraBold" panose="00000800000000000000" pitchFamily="2" charset="-78"/>
                <a:cs typeface="Tajawal ExtraBold" panose="00000800000000000000" pitchFamily="2" charset="-78"/>
              </a:rPr>
              <a:t>how to communicate is an art.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Delivering effective communication is vital to gain trust, align in pursuit of targets and goals, and inspire change.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lack strong communication skills often find themselves in situations where information is misunderstood or lacking. This can ultimately lead to relationships souring and place barriers between you, and your teams which can inhibit success.</a:t>
            </a:r>
          </a:p>
        </p:txBody>
      </p:sp>
    </p:spTree>
    <p:extLst>
      <p:ext uri="{BB962C8B-B14F-4D97-AF65-F5344CB8AC3E}">
        <p14:creationId xmlns:p14="http://schemas.microsoft.com/office/powerpoint/2010/main" val="77356890"/>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93234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Communication</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Non-Verbal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a:t>
            </a: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14400" lvl="1" indent="-457200" algn="just">
              <a:lnSpc>
                <a:spcPts val="3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ACTIVELY Listen—Not Hear</a:t>
            </a:r>
          </a:p>
        </p:txBody>
      </p:sp>
      <p:pic>
        <p:nvPicPr>
          <p:cNvPr id="10" name="Picture 9">
            <a:extLst>
              <a:ext uri="{FF2B5EF4-FFF2-40B4-BE49-F238E27FC236}">
                <a16:creationId xmlns:a16="http://schemas.microsoft.com/office/drawing/2014/main" id="{16507FA4-5EF6-80DA-DAE6-B978FA2F839A}"/>
              </a:ext>
            </a:extLst>
          </p:cNvPr>
          <p:cNvPicPr>
            <a:picLocks noChangeAspect="1"/>
          </p:cNvPicPr>
          <p:nvPr/>
        </p:nvPicPr>
        <p:blipFill rotWithShape="1">
          <a:blip r:embed="rId6"/>
          <a:srcRect l="21216" t="33593" r="25097" b="13593"/>
          <a:stretch/>
        </p:blipFill>
        <p:spPr>
          <a:xfrm>
            <a:off x="6424231" y="1380247"/>
            <a:ext cx="5600944" cy="3099336"/>
          </a:xfrm>
          <a:prstGeom prst="rect">
            <a:avLst/>
          </a:prstGeom>
          <a:ln w="57150">
            <a:solidFill>
              <a:srgbClr val="C00000"/>
            </a:solidFill>
          </a:ln>
        </p:spPr>
      </p:pic>
      <p:sp>
        <p:nvSpPr>
          <p:cNvPr id="12" name="TextBox 11">
            <a:extLst>
              <a:ext uri="{FF2B5EF4-FFF2-40B4-BE49-F238E27FC236}">
                <a16:creationId xmlns:a16="http://schemas.microsoft.com/office/drawing/2014/main" id="{6FEB11D3-7EAB-EB55-C75D-ACAF45657B2A}"/>
              </a:ext>
            </a:extLst>
          </p:cNvPr>
          <p:cNvSpPr txBox="1"/>
          <p:nvPr/>
        </p:nvSpPr>
        <p:spPr>
          <a:xfrm>
            <a:off x="1007129" y="4485609"/>
            <a:ext cx="10189030" cy="1701235"/>
          </a:xfrm>
          <a:prstGeom prst="rect">
            <a:avLst/>
          </a:prstGeom>
          <a:noFill/>
        </p:spPr>
        <p:txBody>
          <a:bodyPr wrap="square" rtlCol="0">
            <a:spAutoFit/>
          </a:bodyPr>
          <a:lstStyle/>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Listen ACTIVELY to your customers, your supervisors, your colleagues, and anyone else who comes inContact with your business.</a:t>
            </a:r>
          </a:p>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 is one of the main KEYS to SUCCESS</a:t>
            </a:r>
          </a:p>
        </p:txBody>
      </p:sp>
    </p:spTree>
    <p:extLst>
      <p:ext uri="{BB962C8B-B14F-4D97-AF65-F5344CB8AC3E}">
        <p14:creationId xmlns:p14="http://schemas.microsoft.com/office/powerpoint/2010/main" val="158481285"/>
      </p:ext>
    </p:extLst>
  </p:cSld>
  <p:clrMapOvr>
    <a:masterClrMapping/>
  </p:clrMapOvr>
  <mc:AlternateContent xmlns:mc="http://schemas.openxmlformats.org/markup-compatibility/2006" xmlns:p14="http://schemas.microsoft.com/office/powerpoint/2010/main">
    <mc:Choice Requires="p14">
      <p:transition p14:dur="10" advTm="173200"/>
    </mc:Choice>
    <mc:Fallback xmlns="">
      <p:transition advTm="1732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52197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Did You Know That</a:t>
            </a: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55%Body Language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38%Tone</a:t>
            </a:r>
            <a:r>
              <a:rPr lang="ar-EG" sz="2400" b="1" i="1" dirty="0">
                <a:solidFill>
                  <a:srgbClr val="0A1F61"/>
                </a:solidFill>
                <a:latin typeface="Tajawal ExtraBold" panose="00000800000000000000" pitchFamily="2" charset="-78"/>
                <a:cs typeface="Tajawal ExtraBold" panose="00000800000000000000" pitchFamily="2" charset="-78"/>
              </a:rPr>
              <a:t>نبرة/ نغمة / لهجة</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7%Verbal</a:t>
            </a:r>
          </a:p>
          <a:p>
            <a:pPr marL="974725" lvl="1" algn="just">
              <a:lnSpc>
                <a:spcPts val="3200"/>
              </a:lnSpc>
            </a:pPr>
            <a:r>
              <a:rPr lang="en-US" sz="2400" b="1" i="1" dirty="0">
                <a:solidFill>
                  <a:srgbClr val="C00000"/>
                </a:solidFill>
                <a:latin typeface="Tajawal ExtraBold" panose="00000800000000000000" pitchFamily="2" charset="-78"/>
                <a:cs typeface="Tajawal ExtraBold" panose="00000800000000000000" pitchFamily="2" charset="-78"/>
              </a:rPr>
              <a:t>100%TOTAL</a:t>
            </a:r>
          </a:p>
        </p:txBody>
      </p:sp>
      <p:sp>
        <p:nvSpPr>
          <p:cNvPr id="9" name="TextBox 8">
            <a:extLst>
              <a:ext uri="{FF2B5EF4-FFF2-40B4-BE49-F238E27FC236}">
                <a16:creationId xmlns:a16="http://schemas.microsoft.com/office/drawing/2014/main" id="{4FB9776B-5749-01B4-E2DE-D2938E67F6C1}"/>
              </a:ext>
            </a:extLst>
          </p:cNvPr>
          <p:cNvSpPr txBox="1"/>
          <p:nvPr/>
        </p:nvSpPr>
        <p:spPr>
          <a:xfrm>
            <a:off x="5423313" y="1468139"/>
            <a:ext cx="6423407"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P’s of Office Meeting Protocol</a:t>
            </a:r>
          </a:p>
          <a:p>
            <a:pPr marL="517525"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Punctual</a:t>
            </a:r>
            <a:r>
              <a:rPr lang="ar-EG" sz="2400" b="1" i="1" dirty="0">
                <a:solidFill>
                  <a:srgbClr val="0A1F61"/>
                </a:solidFill>
                <a:latin typeface="Tajawal ExtraBold" panose="00000800000000000000" pitchFamily="2" charset="-78"/>
                <a:cs typeface="Tajawal ExtraBold" panose="00000800000000000000" pitchFamily="2" charset="-78"/>
              </a:rPr>
              <a:t>منضبط</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Prepared</a:t>
            </a:r>
            <a:r>
              <a:rPr lang="ar-EG" sz="2400" b="1" i="1" dirty="0">
                <a:solidFill>
                  <a:srgbClr val="0A1F61"/>
                </a:solidFill>
                <a:latin typeface="Tajawal ExtraBold" panose="00000800000000000000" pitchFamily="2" charset="-78"/>
                <a:cs typeface="Tajawal ExtraBold" panose="00000800000000000000" pitchFamily="2" charset="-78"/>
              </a:rPr>
              <a:t>مستعد</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Participatory</a:t>
            </a:r>
            <a:r>
              <a:rPr lang="ar-EG" sz="2400" b="1" i="1" dirty="0">
                <a:solidFill>
                  <a:srgbClr val="0A1F61"/>
                </a:solidFill>
                <a:cs typeface="Tajawal ExtraBold" panose="00000800000000000000" pitchFamily="2" charset="-78"/>
              </a:rPr>
              <a:t>تشاركي</a:t>
            </a:r>
            <a:endParaRPr lang="en-US" sz="2400" b="1" i="1" dirty="0">
              <a:solidFill>
                <a:srgbClr val="0A1F61"/>
              </a:solidFill>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Positive</a:t>
            </a:r>
            <a:r>
              <a:rPr lang="ar-EG" sz="2400" b="1" i="1" dirty="0">
                <a:solidFill>
                  <a:srgbClr val="0A1F61"/>
                </a:solidFill>
                <a:latin typeface="Tajawal ExtraBold" panose="00000800000000000000" pitchFamily="2" charset="-78"/>
                <a:cs typeface="Tajawal ExtraBold" panose="00000800000000000000" pitchFamily="2" charset="-78"/>
              </a:rPr>
              <a:t>إيجابي </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Productive</a:t>
            </a:r>
            <a:r>
              <a:rPr lang="ar-EG" sz="2400" b="1" i="1" dirty="0">
                <a:solidFill>
                  <a:srgbClr val="0A1F61"/>
                </a:solidFill>
                <a:cs typeface="Tajawal ExtraBold" panose="00000800000000000000" pitchFamily="2" charset="-78"/>
              </a:rPr>
              <a:t>منتج</a:t>
            </a:r>
            <a:endParaRPr lang="en-US" sz="2400" b="1" i="1" dirty="0">
              <a:solidFill>
                <a:srgbClr val="0A1F61"/>
              </a:solidFill>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Polite</a:t>
            </a:r>
            <a:r>
              <a:rPr lang="ar-EG" sz="2400" b="1" i="1" dirty="0">
                <a:solidFill>
                  <a:srgbClr val="0A1F61"/>
                </a:solidFill>
                <a:latin typeface="Tajawal ExtraBold" panose="00000800000000000000" pitchFamily="2" charset="-78"/>
                <a:cs typeface="Tajawal ExtraBold" panose="00000800000000000000" pitchFamily="2" charset="-78"/>
              </a:rPr>
              <a:t>مهذب </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Proactive</a:t>
            </a:r>
            <a:r>
              <a:rPr lang="ar-EG" sz="2400" b="1" i="1" dirty="0">
                <a:solidFill>
                  <a:srgbClr val="0A1F61"/>
                </a:solidFill>
                <a:latin typeface="Tajawal ExtraBold" panose="00000800000000000000" pitchFamily="2" charset="-78"/>
                <a:cs typeface="Tajawal ExtraBold" panose="00000800000000000000" pitchFamily="2" charset="-78"/>
              </a:rPr>
              <a:t>استباقي</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Professional</a:t>
            </a:r>
          </a:p>
        </p:txBody>
      </p:sp>
      <p:sp>
        <p:nvSpPr>
          <p:cNvPr id="10" name="Left Brace 9">
            <a:extLst>
              <a:ext uri="{FF2B5EF4-FFF2-40B4-BE49-F238E27FC236}">
                <a16:creationId xmlns:a16="http://schemas.microsoft.com/office/drawing/2014/main" id="{97F6FC52-D6F5-AEB8-9A21-FFCF9261D2C3}"/>
              </a:ext>
            </a:extLst>
          </p:cNvPr>
          <p:cNvSpPr/>
          <p:nvPr/>
        </p:nvSpPr>
        <p:spPr>
          <a:xfrm>
            <a:off x="2004793" y="2410691"/>
            <a:ext cx="248532" cy="783771"/>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CB5DB016-BC43-6200-79C5-8FB808A7828F}"/>
              </a:ext>
            </a:extLst>
          </p:cNvPr>
          <p:cNvSpPr txBox="1"/>
          <p:nvPr/>
        </p:nvSpPr>
        <p:spPr>
          <a:xfrm>
            <a:off x="1409762" y="2540966"/>
            <a:ext cx="585417" cy="523220"/>
          </a:xfrm>
          <a:prstGeom prst="rect">
            <a:avLst/>
          </a:prstGeom>
          <a:noFill/>
        </p:spPr>
        <p:txBody>
          <a:bodyPr wrap="none" rtlCol="0">
            <a:spAutoFit/>
          </a:bodyPr>
          <a:lstStyle/>
          <a:p>
            <a:r>
              <a:rPr lang="ar-EG" sz="2800" b="1" dirty="0">
                <a:solidFill>
                  <a:srgbClr val="C00000"/>
                </a:solidFill>
              </a:rPr>
              <a:t>93</a:t>
            </a:r>
            <a:endParaRPr lang="en-US" sz="2800" b="1" dirty="0">
              <a:solidFill>
                <a:srgbClr val="C00000"/>
              </a:solidFill>
            </a:endParaRPr>
          </a:p>
        </p:txBody>
      </p:sp>
    </p:spTree>
    <p:extLst>
      <p:ext uri="{BB962C8B-B14F-4D97-AF65-F5344CB8AC3E}">
        <p14:creationId xmlns:p14="http://schemas.microsoft.com/office/powerpoint/2010/main" val="1247164031"/>
      </p:ext>
    </p:extLst>
  </p:cSld>
  <p:clrMapOvr>
    <a:masterClrMapping/>
  </p:clrMapOvr>
  <mc:AlternateContent xmlns:mc="http://schemas.openxmlformats.org/markup-compatibility/2006" xmlns:p14="http://schemas.microsoft.com/office/powerpoint/2010/main">
    <mc:Choice Requires="p14">
      <p:transition p14:dur="10" advTm="305000"/>
    </mc:Choice>
    <mc:Fallback xmlns="">
      <p:transition advTm="30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5321" y="390107"/>
            <a:ext cx="5774338"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r>
              <a:rPr lang="ar-EG" sz="2400" b="1" dirty="0">
                <a:solidFill>
                  <a:srgbClr val="FFFF00"/>
                </a:solidFill>
                <a:latin typeface="Segoe UI Web (Arabic)"/>
              </a:rPr>
              <a:t>مهارات العرض</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E86967F-0470-6AFF-A69F-C1D251DA2984}"/>
              </a:ext>
            </a:extLst>
          </p:cNvPr>
          <p:cNvSpPr txBox="1"/>
          <p:nvPr/>
        </p:nvSpPr>
        <p:spPr>
          <a:xfrm>
            <a:off x="1156350" y="1303434"/>
            <a:ext cx="10778351" cy="49944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good presentation skills must include:</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Know Your Audience's Needs and connect with your audience.</a:t>
            </a:r>
          </a:p>
          <a:p>
            <a:pPr marL="1774825" lvl="2" indent="-34290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Leaders match information with the needs and desires of others who share their vision. Persuasion, enlightenment and inspiration require engaging not only the minds but also the hearts of listeners. </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Sharpen your message: The 3 Cs: Have a Clear, Concise, and Consistent Message.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Clarity: Identifying your main ideas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Keep it concise: Aim for short, direct sentences.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Consistency in communication usually means two things: repetition and frequency</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Tell a story with data and specific examples</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Effective Nonverbal Communication</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Closing statement</a:t>
            </a:r>
          </a:p>
        </p:txBody>
      </p:sp>
    </p:spTree>
    <p:extLst>
      <p:ext uri="{BB962C8B-B14F-4D97-AF65-F5344CB8AC3E}">
        <p14:creationId xmlns:p14="http://schemas.microsoft.com/office/powerpoint/2010/main" val="2896566913"/>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82242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r>
              <a:rPr lang="ar-EG" sz="2400" b="1" dirty="0">
                <a:solidFill>
                  <a:srgbClr val="FFFF00"/>
                </a:solidFill>
                <a:latin typeface="Segoe UI Web (Arabic)"/>
              </a:rPr>
              <a:t> مهارات العرض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94F4064C-15F2-722E-5E66-CF3EFD8FB9AF}"/>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024581" y="1388965"/>
            <a:ext cx="9812920" cy="5356219"/>
          </a:xfrm>
          <a:prstGeom prst="rect">
            <a:avLst/>
          </a:prstGeom>
        </p:spPr>
      </p:pic>
    </p:spTree>
    <p:extLst>
      <p:ext uri="{BB962C8B-B14F-4D97-AF65-F5344CB8AC3E}">
        <p14:creationId xmlns:p14="http://schemas.microsoft.com/office/powerpoint/2010/main" val="1870193631"/>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dirty="0">
                <a:effectLst/>
                <a:latin typeface="Segoe UI Web (Arabic)"/>
              </a:rPr>
              <a:t> </a:t>
            </a:r>
            <a:r>
              <a:rPr lang="ar-EG" sz="2400" b="1" dirty="0">
                <a:solidFill>
                  <a:srgbClr val="FFFF00"/>
                </a:solidFill>
                <a:latin typeface="Segoe UI Web (Arabic)"/>
              </a:rPr>
              <a:t>التفاوض</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47133" y="1363976"/>
            <a:ext cx="10901563" cy="505593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process of interaction by which two or more parties who consider they need to be jointly involved in an outcome, but who initially have different objectives, seek by the use of argument and persuasion to resolve their differences in order to achieve a mutually acceptable solution.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Getting to YES</a:t>
            </a:r>
          </a:p>
          <a:p>
            <a:pPr marL="974725" indent="-457200" algn="ctr">
              <a:lnSpc>
                <a:spcPts val="3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What is Negotiation?</a:t>
            </a:r>
          </a:p>
          <a:p>
            <a:pPr marL="517525" algn="ctr">
              <a:lnSpc>
                <a:spcPts val="3000"/>
              </a:lnSpc>
            </a:pPr>
            <a:r>
              <a:rPr lang="en-US" sz="2400" b="1" i="1" dirty="0">
                <a:solidFill>
                  <a:srgbClr val="C00000"/>
                </a:solidFill>
                <a:latin typeface="Tajawal ExtraBold" panose="00000800000000000000" pitchFamily="2" charset="-78"/>
                <a:cs typeface="Tajawal ExtraBold" panose="00000800000000000000" pitchFamily="2" charset="-78"/>
              </a:rPr>
              <a:t>The only game where both parties WIN</a:t>
            </a:r>
          </a:p>
          <a:p>
            <a:pPr marL="860425" indent="-342900">
              <a:lnSpc>
                <a:spcPts val="3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Negotiation </a:t>
            </a:r>
            <a:r>
              <a:rPr lang="en-US" sz="2400" b="1" i="1" dirty="0">
                <a:ln w="12700" cmpd="sng">
                  <a:solidFill>
                    <a:schemeClr val="accent4"/>
                  </a:solidFill>
                  <a:prstDash val="solid"/>
                </a:ln>
                <a:solidFill>
                  <a:srgbClr val="FFC000"/>
                </a:solidFill>
                <a:latin typeface="Tajawal ExtraBold" panose="00000800000000000000" pitchFamily="2" charset="-78"/>
                <a:cs typeface="Tajawal ExtraBold" panose="00000800000000000000" pitchFamily="2" charset="-78"/>
              </a:rPr>
              <a:t>Golden</a:t>
            </a:r>
            <a:r>
              <a:rPr lang="en-US" sz="2400" b="1" i="1" dirty="0">
                <a:solidFill>
                  <a:srgbClr val="0A1F61"/>
                </a:solidFill>
                <a:latin typeface="Tajawal ExtraBold" panose="00000800000000000000" pitchFamily="2" charset="-78"/>
                <a:cs typeface="Tajawal ExtraBold" panose="00000800000000000000" pitchFamily="2" charset="-78"/>
              </a:rPr>
              <a:t> Rules</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Don‘t Give it--Trade it</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There is Always a Better Offer than 1st one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Everything is Open to Change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Always Aim High</a:t>
            </a:r>
          </a:p>
        </p:txBody>
      </p:sp>
      <p:sp>
        <p:nvSpPr>
          <p:cNvPr id="10" name="Scroll: Vertical 9">
            <a:extLst>
              <a:ext uri="{FF2B5EF4-FFF2-40B4-BE49-F238E27FC236}">
                <a16:creationId xmlns:a16="http://schemas.microsoft.com/office/drawing/2014/main" id="{28A31405-BDEE-34A7-AC99-01803ECD37B7}"/>
              </a:ext>
            </a:extLst>
          </p:cNvPr>
          <p:cNvSpPr/>
          <p:nvPr/>
        </p:nvSpPr>
        <p:spPr>
          <a:xfrm>
            <a:off x="8507316" y="4643044"/>
            <a:ext cx="3606140" cy="1610201"/>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Basic Concepts </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Two Parties</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No Unilaterally imposed decision</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Negotiation is a process</a:t>
            </a:r>
          </a:p>
        </p:txBody>
      </p:sp>
      <p:pic>
        <p:nvPicPr>
          <p:cNvPr id="12" name="Picture 11" descr="Icon&#10;&#10;Description automatically generated">
            <a:extLst>
              <a:ext uri="{FF2B5EF4-FFF2-40B4-BE49-F238E27FC236}">
                <a16:creationId xmlns:a16="http://schemas.microsoft.com/office/drawing/2014/main" id="{7C57B530-A1CA-E03D-FD75-6629C289B6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35067" y="4036273"/>
            <a:ext cx="1539739" cy="1539739"/>
          </a:xfrm>
          <a:prstGeom prst="rect">
            <a:avLst/>
          </a:prstGeom>
        </p:spPr>
      </p:pic>
    </p:spTree>
    <p:extLst>
      <p:ext uri="{BB962C8B-B14F-4D97-AF65-F5344CB8AC3E}">
        <p14:creationId xmlns:p14="http://schemas.microsoft.com/office/powerpoint/2010/main" val="3743897242"/>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b="1" dirty="0">
                <a:solidFill>
                  <a:srgbClr val="FFFF00"/>
                </a:solidFill>
                <a:latin typeface="Segoe UI Web (Arabic)"/>
              </a:rPr>
              <a:t> التفاوض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402019"/>
            <a:ext cx="10705869" cy="4682820"/>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 negotiation, an effective leader will look to understand the needs and interests of those they lead and work to satisfy those needs. </a:t>
            </a:r>
            <a:r>
              <a:rPr lang="en-US" sz="2400" b="1" dirty="0">
                <a:solidFill>
                  <a:srgbClr val="FF0000"/>
                </a:solidFill>
                <a:latin typeface="Tajawal ExtraBold" panose="00000800000000000000" pitchFamily="2" charset="-78"/>
                <a:cs typeface="Tajawal ExtraBold" panose="00000800000000000000" pitchFamily="2" charset="-78"/>
              </a:rPr>
              <a:t>Effective negotiators are able to find common ground between parties, build trust, and manage conflict</a:t>
            </a:r>
            <a:r>
              <a:rPr lang="en-US" sz="2400" b="1" dirty="0">
                <a:solidFill>
                  <a:srgbClr val="0A1F61"/>
                </a:solidFill>
                <a:latin typeface="Tajawal ExtraBold" panose="00000800000000000000" pitchFamily="2" charset="-78"/>
                <a:cs typeface="Tajawal ExtraBold" panose="00000800000000000000" pitchFamily="2" charset="-78"/>
              </a:rPr>
              <a:t>. They are also able to see </a:t>
            </a:r>
            <a:r>
              <a:rPr lang="en-US" sz="2400" b="1" dirty="0">
                <a:solidFill>
                  <a:srgbClr val="FF0000"/>
                </a:solidFill>
                <a:latin typeface="Tajawal ExtraBold" panose="00000800000000000000" pitchFamily="2" charset="-78"/>
                <a:cs typeface="Tajawal ExtraBold" panose="00000800000000000000" pitchFamily="2" charset="-78"/>
              </a:rPr>
              <a:t>the “big picture” and possess long-term thinking</a:t>
            </a:r>
            <a:r>
              <a:rPr lang="en-US" sz="24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way we view things determines how they will be perceived in reality. As an effective negotiator, it’s vital to keep your viewpoints open and avoid involving ego and bias. This ultimately means you need to keep your emotions in check throughout any negotiation. Managing emotions can have a positive impact in any negotiation situation. This can ultimately translate into easier negotiations, problem-solving, and decision-making.</a:t>
            </a:r>
          </a:p>
        </p:txBody>
      </p:sp>
    </p:spTree>
    <p:extLst>
      <p:ext uri="{BB962C8B-B14F-4D97-AF65-F5344CB8AC3E}">
        <p14:creationId xmlns:p14="http://schemas.microsoft.com/office/powerpoint/2010/main" val="2508834004"/>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b="1" dirty="0">
                <a:solidFill>
                  <a:srgbClr val="FFFF00"/>
                </a:solidFill>
                <a:latin typeface="Segoe UI Web (Arabic)"/>
              </a:rPr>
              <a:t> التفاوض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303055"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r>
              <a:rPr lang="ar-EG" sz="2400" dirty="0">
                <a:effectLst/>
                <a:latin typeface="Segoe UI Web (Arabic)"/>
              </a:rPr>
              <a:t> </a:t>
            </a:r>
            <a:r>
              <a:rPr lang="ar-EG" sz="2400" b="1" dirty="0">
                <a:solidFill>
                  <a:srgbClr val="FFFF00"/>
                </a:solidFill>
                <a:latin typeface="Segoe UI Web (Arabic)"/>
              </a:rPr>
              <a:t>التفكير النقدي</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452839"/>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Critical Thinking:</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Is a manner of reasoning which places intellectual standards and principles on ordered thinking structures and processes.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Involves contemplation and reasoning</a:t>
            </a:r>
            <a:r>
              <a:rPr lang="ar-EG" sz="2200" b="1" dirty="0">
                <a:solidFill>
                  <a:srgbClr val="0A1F61"/>
                </a:solidFill>
                <a:latin typeface="Tajawal ExtraBold" panose="00000800000000000000" pitchFamily="2" charset="-78"/>
                <a:cs typeface="Tajawal ExtraBold" panose="00000800000000000000" pitchFamily="2" charset="-78"/>
              </a:rPr>
              <a:t> التأمل والاستدلال </a:t>
            </a:r>
            <a:r>
              <a:rPr lang="en-US" sz="2200" b="1" dirty="0">
                <a:solidFill>
                  <a:srgbClr val="0A1F61"/>
                </a:solidFill>
                <a:latin typeface="Tajawal ExtraBold" panose="00000800000000000000" pitchFamily="2" charset="-78"/>
                <a:cs typeface="Tajawal ExtraBold" panose="00000800000000000000" pitchFamily="2" charset="-78"/>
              </a:rPr>
              <a:t> with regard to what results will be brought about if any of a </a:t>
            </a:r>
            <a:r>
              <a:rPr lang="en-US" sz="2200" b="1" dirty="0">
                <a:solidFill>
                  <a:srgbClr val="FF0000"/>
                </a:solidFill>
                <a:latin typeface="Tajawal ExtraBold" panose="00000800000000000000" pitchFamily="2" charset="-78"/>
                <a:cs typeface="Tajawal ExtraBold" panose="00000800000000000000" pitchFamily="2" charset="-78"/>
              </a:rPr>
              <a:t>number of alternatives </a:t>
            </a:r>
            <a:r>
              <a:rPr lang="en-US" sz="2200" b="1" dirty="0">
                <a:solidFill>
                  <a:srgbClr val="0A1F61"/>
                </a:solidFill>
                <a:latin typeface="Tajawal ExtraBold" panose="00000800000000000000" pitchFamily="2" charset="-78"/>
                <a:cs typeface="Tajawal ExtraBold" panose="00000800000000000000" pitchFamily="2" charset="-78"/>
              </a:rPr>
              <a:t>are </a:t>
            </a:r>
            <a:r>
              <a:rPr lang="en-US" sz="2200" b="1" dirty="0">
                <a:solidFill>
                  <a:srgbClr val="FF0000"/>
                </a:solidFill>
                <a:latin typeface="Tajawal ExtraBold" panose="00000800000000000000" pitchFamily="2" charset="-78"/>
                <a:cs typeface="Tajawal ExtraBold" panose="00000800000000000000" pitchFamily="2" charset="-78"/>
              </a:rPr>
              <a:t>chosen in a decision-making </a:t>
            </a:r>
            <a:r>
              <a:rPr lang="en-US" sz="2200" b="1" dirty="0">
                <a:solidFill>
                  <a:srgbClr val="0A1F61"/>
                </a:solidFill>
                <a:latin typeface="Tajawal ExtraBold" panose="00000800000000000000" pitchFamily="2" charset="-78"/>
                <a:cs typeface="Tajawal ExtraBold" panose="00000800000000000000" pitchFamily="2" charset="-78"/>
              </a:rPr>
              <a:t>or action process.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Focuses on important aspects of information; it involves the asking of </a:t>
            </a:r>
            <a:r>
              <a:rPr lang="en-US" sz="2200" b="1" dirty="0">
                <a:solidFill>
                  <a:srgbClr val="FF0000"/>
                </a:solidFill>
                <a:latin typeface="Tajawal ExtraBold" panose="00000800000000000000" pitchFamily="2" charset="-78"/>
                <a:cs typeface="Tajawal ExtraBold" panose="00000800000000000000" pitchFamily="2" charset="-78"/>
              </a:rPr>
              <a:t>questions about data</a:t>
            </a:r>
            <a:r>
              <a:rPr lang="en-US" sz="2200" b="1" dirty="0">
                <a:solidFill>
                  <a:srgbClr val="0A1F61"/>
                </a:solidFill>
                <a:latin typeface="Tajawal ExtraBold" panose="00000800000000000000" pitchFamily="2" charset="-78"/>
                <a:cs typeface="Tajawal ExtraBold" panose="00000800000000000000" pitchFamily="2" charset="-78"/>
              </a:rPr>
              <a:t>, then </a:t>
            </a:r>
            <a:r>
              <a:rPr lang="en-US" sz="2200" b="1" dirty="0">
                <a:solidFill>
                  <a:srgbClr val="FF0000"/>
                </a:solidFill>
                <a:latin typeface="Tajawal ExtraBold" panose="00000800000000000000" pitchFamily="2" charset="-78"/>
                <a:cs typeface="Tajawal ExtraBold" panose="00000800000000000000" pitchFamily="2" charset="-78"/>
              </a:rPr>
              <a:t>creating arguments and ideas</a:t>
            </a:r>
            <a:r>
              <a:rPr lang="ar-EG" sz="2200" b="1" dirty="0">
                <a:solidFill>
                  <a:srgbClr val="FF0000"/>
                </a:solidFill>
                <a:latin typeface="Tajawal ExtraBold" panose="00000800000000000000" pitchFamily="2" charset="-78"/>
                <a:cs typeface="Tajawal ExtraBold" panose="00000800000000000000" pitchFamily="2" charset="-78"/>
              </a:rPr>
              <a:t> خلق الحجج والأفكار</a:t>
            </a:r>
            <a:r>
              <a:rPr lang="en-US" sz="2200" b="1" dirty="0">
                <a:solidFill>
                  <a:srgbClr val="FF0000"/>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that help in decision-making and problem-solving processes.</a:t>
            </a:r>
          </a:p>
          <a:p>
            <a:pPr marL="855663" lvl="1"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critical thinking, an individual must utilize control over the following thought-process attributes:</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Direction provided by the person.</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done by individual.</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Self-discipline applied.</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Self-correction made by the critical thinker.</a:t>
            </a:r>
          </a:p>
        </p:txBody>
      </p:sp>
      <p:sp>
        <p:nvSpPr>
          <p:cNvPr id="10" name="TextBox 9">
            <a:extLst>
              <a:ext uri="{FF2B5EF4-FFF2-40B4-BE49-F238E27FC236}">
                <a16:creationId xmlns:a16="http://schemas.microsoft.com/office/drawing/2014/main" id="{11E2F0CF-4E36-00D1-B02F-4B03882C1FC2}"/>
              </a:ext>
            </a:extLst>
          </p:cNvPr>
          <p:cNvSpPr txBox="1"/>
          <p:nvPr/>
        </p:nvSpPr>
        <p:spPr>
          <a:xfrm>
            <a:off x="4998720" y="1307930"/>
            <a:ext cx="6846034" cy="369332"/>
          </a:xfrm>
          <a:prstGeom prst="rect">
            <a:avLst/>
          </a:prstGeom>
          <a:noFill/>
        </p:spPr>
        <p:txBody>
          <a:bodyPr wrap="square">
            <a:spAutoFit/>
          </a:bodyPr>
          <a:lstStyle/>
          <a:p>
            <a:pPr algn="r" rtl="1"/>
            <a:r>
              <a:rPr lang="en-US" b="1" dirty="0" err="1"/>
              <a:t>هو</a:t>
            </a:r>
            <a:r>
              <a:rPr lang="en-US" b="1" dirty="0"/>
              <a:t> </a:t>
            </a:r>
            <a:r>
              <a:rPr lang="en-US" b="1" dirty="0" err="1"/>
              <a:t>طريقة</a:t>
            </a:r>
            <a:r>
              <a:rPr lang="en-US" b="1" dirty="0"/>
              <a:t> </a:t>
            </a:r>
            <a:r>
              <a:rPr lang="en-US" b="1" dirty="0" err="1"/>
              <a:t>للتفكير</a:t>
            </a:r>
            <a:r>
              <a:rPr lang="en-US" b="1" dirty="0"/>
              <a:t> </a:t>
            </a:r>
            <a:r>
              <a:rPr lang="en-US" b="1" dirty="0" err="1"/>
              <a:t>تضع</a:t>
            </a:r>
            <a:r>
              <a:rPr lang="en-US" b="1" dirty="0"/>
              <a:t> </a:t>
            </a:r>
            <a:r>
              <a:rPr lang="en-US" b="1" dirty="0" err="1"/>
              <a:t>المعايير</a:t>
            </a:r>
            <a:r>
              <a:rPr lang="en-US" b="1" dirty="0"/>
              <a:t> </a:t>
            </a:r>
            <a:r>
              <a:rPr lang="en-US" b="1" dirty="0" err="1"/>
              <a:t>والمبادئ</a:t>
            </a:r>
            <a:r>
              <a:rPr lang="en-US" b="1" dirty="0"/>
              <a:t> </a:t>
            </a:r>
            <a:r>
              <a:rPr lang="en-US" b="1" dirty="0" err="1"/>
              <a:t>الفكرية</a:t>
            </a:r>
            <a:r>
              <a:rPr lang="en-US" b="1" dirty="0"/>
              <a:t> على </a:t>
            </a:r>
            <a:r>
              <a:rPr lang="en-US" b="1" dirty="0" err="1"/>
              <a:t>هياكل</a:t>
            </a:r>
            <a:r>
              <a:rPr lang="en-US" b="1" dirty="0"/>
              <a:t> </a:t>
            </a:r>
            <a:r>
              <a:rPr lang="en-US" b="1" dirty="0" err="1"/>
              <a:t>وعمليات</a:t>
            </a:r>
            <a:r>
              <a:rPr lang="en-US" b="1" dirty="0"/>
              <a:t> </a:t>
            </a:r>
            <a:r>
              <a:rPr lang="en-US" b="1" dirty="0" err="1"/>
              <a:t>التفكير</a:t>
            </a:r>
            <a:r>
              <a:rPr lang="en-US" b="1" dirty="0"/>
              <a:t> </a:t>
            </a:r>
            <a:r>
              <a:rPr lang="en-US" b="1" dirty="0" err="1"/>
              <a:t>المنظمة</a:t>
            </a:r>
            <a:r>
              <a:rPr lang="en-US" b="1" dirty="0"/>
              <a:t>.</a:t>
            </a:r>
          </a:p>
        </p:txBody>
      </p:sp>
      <p:sp>
        <p:nvSpPr>
          <p:cNvPr id="13" name="TextBox 12">
            <a:extLst>
              <a:ext uri="{FF2B5EF4-FFF2-40B4-BE49-F238E27FC236}">
                <a16:creationId xmlns:a16="http://schemas.microsoft.com/office/drawing/2014/main" id="{AB4441CE-C8DD-EDB0-2B84-7CF0806F4B6E}"/>
              </a:ext>
            </a:extLst>
          </p:cNvPr>
          <p:cNvSpPr txBox="1"/>
          <p:nvPr/>
        </p:nvSpPr>
        <p:spPr>
          <a:xfrm>
            <a:off x="7813040" y="5212051"/>
            <a:ext cx="3408680" cy="1200329"/>
          </a:xfrm>
          <a:prstGeom prst="rect">
            <a:avLst/>
          </a:prstGeom>
          <a:noFill/>
        </p:spPr>
        <p:txBody>
          <a:bodyPr wrap="square">
            <a:spAutoFit/>
          </a:bodyPr>
          <a:lstStyle/>
          <a:p>
            <a:pPr algn="r" rtl="1"/>
            <a:r>
              <a:rPr lang="en-US" b="1" dirty="0" err="1"/>
              <a:t>الاتجاه</a:t>
            </a:r>
            <a:r>
              <a:rPr lang="en-US" b="1" dirty="0"/>
              <a:t> </a:t>
            </a:r>
            <a:r>
              <a:rPr lang="en-US" b="1" dirty="0" err="1"/>
              <a:t>المقدم</a:t>
            </a:r>
            <a:r>
              <a:rPr lang="en-US" b="1" dirty="0"/>
              <a:t> من </a:t>
            </a:r>
            <a:r>
              <a:rPr lang="en-US" b="1" dirty="0" err="1"/>
              <a:t>قبل</a:t>
            </a:r>
            <a:r>
              <a:rPr lang="en-US" b="1" dirty="0"/>
              <a:t> </a:t>
            </a:r>
            <a:r>
              <a:rPr lang="en-US" b="1" dirty="0" err="1"/>
              <a:t>الشخص</a:t>
            </a:r>
            <a:r>
              <a:rPr lang="en-US" b="1" dirty="0"/>
              <a:t>.</a:t>
            </a:r>
            <a:endParaRPr lang="ar-EG" b="1" dirty="0"/>
          </a:p>
          <a:p>
            <a:pPr algn="r" rtl="1"/>
            <a:r>
              <a:rPr lang="en-US" b="1" dirty="0" err="1"/>
              <a:t>المراقبة</a:t>
            </a:r>
            <a:r>
              <a:rPr lang="en-US" b="1" dirty="0"/>
              <a:t> </a:t>
            </a:r>
            <a:r>
              <a:rPr lang="en-US" b="1" dirty="0" err="1"/>
              <a:t>تتم</a:t>
            </a:r>
            <a:r>
              <a:rPr lang="en-US" b="1" dirty="0"/>
              <a:t> من </a:t>
            </a:r>
            <a:r>
              <a:rPr lang="en-US" b="1" dirty="0" err="1"/>
              <a:t>قبل</a:t>
            </a:r>
            <a:r>
              <a:rPr lang="en-US" b="1" dirty="0"/>
              <a:t> </a:t>
            </a:r>
            <a:r>
              <a:rPr lang="en-US" b="1" dirty="0" err="1"/>
              <a:t>الأفراد</a:t>
            </a:r>
            <a:r>
              <a:rPr lang="en-US" b="1" dirty="0"/>
              <a:t>.</a:t>
            </a:r>
            <a:endParaRPr lang="ar-EG" b="1" dirty="0"/>
          </a:p>
          <a:p>
            <a:pPr algn="r" rtl="1"/>
            <a:r>
              <a:rPr lang="en-US" b="1" dirty="0" err="1"/>
              <a:t>تطبيق</a:t>
            </a:r>
            <a:r>
              <a:rPr lang="en-US" b="1" dirty="0"/>
              <a:t> </a:t>
            </a:r>
            <a:r>
              <a:rPr lang="en-US" b="1" dirty="0" err="1"/>
              <a:t>الانضباط</a:t>
            </a:r>
            <a:r>
              <a:rPr lang="en-US" b="1" dirty="0"/>
              <a:t> </a:t>
            </a:r>
            <a:r>
              <a:rPr lang="en-US" b="1" dirty="0" err="1"/>
              <a:t>الذاتي</a:t>
            </a:r>
            <a:r>
              <a:rPr lang="en-US" b="1" dirty="0"/>
              <a:t>.</a:t>
            </a:r>
            <a:endParaRPr lang="ar-EG" b="1" dirty="0"/>
          </a:p>
          <a:p>
            <a:pPr algn="r" rtl="1"/>
            <a:r>
              <a:rPr lang="en-US" b="1" dirty="0" err="1"/>
              <a:t>التصحيح</a:t>
            </a:r>
            <a:r>
              <a:rPr lang="en-US" b="1" dirty="0"/>
              <a:t> </a:t>
            </a:r>
            <a:r>
              <a:rPr lang="en-US" b="1" dirty="0" err="1"/>
              <a:t>الذاتي</a:t>
            </a:r>
            <a:r>
              <a:rPr lang="en-US" b="1" dirty="0"/>
              <a:t> الذي </a:t>
            </a:r>
            <a:r>
              <a:rPr lang="en-US" b="1" dirty="0" err="1"/>
              <a:t>يقوم</a:t>
            </a:r>
            <a:r>
              <a:rPr lang="en-US" b="1" dirty="0"/>
              <a:t> </a:t>
            </a:r>
            <a:r>
              <a:rPr lang="en-US" b="1" dirty="0" err="1"/>
              <a:t>به</a:t>
            </a:r>
            <a:r>
              <a:rPr lang="en-US" b="1" dirty="0"/>
              <a:t> </a:t>
            </a:r>
            <a:r>
              <a:rPr lang="en-US" b="1" dirty="0" err="1"/>
              <a:t>المفكر</a:t>
            </a:r>
            <a:r>
              <a:rPr lang="en-US" b="1" dirty="0"/>
              <a:t> </a:t>
            </a:r>
            <a:r>
              <a:rPr lang="en-US" b="1" dirty="0" err="1"/>
              <a:t>الناقد</a:t>
            </a:r>
            <a:r>
              <a:rPr lang="en-US" b="1" dirty="0"/>
              <a:t>.</a:t>
            </a:r>
          </a:p>
        </p:txBody>
      </p:sp>
    </p:spTree>
    <p:extLst>
      <p:ext uri="{BB962C8B-B14F-4D97-AF65-F5344CB8AC3E}">
        <p14:creationId xmlns:p14="http://schemas.microsoft.com/office/powerpoint/2010/main" val="412621"/>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218095"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r>
              <a:rPr lang="ar-EG" sz="2400" b="1" dirty="0">
                <a:solidFill>
                  <a:srgbClr val="FFFF00"/>
                </a:solidFill>
                <a:latin typeface="Segoe UI Web (Arabic)"/>
              </a:rPr>
              <a:t>التفكير النقدي</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Critical thinkers: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a:t>
            </a:r>
            <a:r>
              <a:rPr lang="ar-EG" sz="2000" b="1" dirty="0">
                <a:solidFill>
                  <a:srgbClr val="0A1F61"/>
                </a:solidFill>
                <a:latin typeface="Tajawal ExtraBold" panose="00000800000000000000" pitchFamily="2" charset="-78"/>
                <a:cs typeface="Tajawal ExtraBold" panose="00000800000000000000" pitchFamily="2" charset="-78"/>
              </a:rPr>
              <a:t> الأساس المنطقي</a:t>
            </a:r>
            <a:r>
              <a:rPr lang="en-US" sz="2000" b="1" dirty="0">
                <a:solidFill>
                  <a:srgbClr val="0A1F61"/>
                </a:solidFill>
                <a:latin typeface="Tajawal ExtraBold" panose="00000800000000000000" pitchFamily="2" charset="-78"/>
                <a:cs typeface="Tajawal ExtraBold" panose="00000800000000000000" pitchFamily="2" charset="-78"/>
              </a:rPr>
              <a:t>,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framing of arguments.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arguments used in the critical thinking process are based on individual assumptions of reality, values, and ethics.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fully aware of the patterns of inductive and deductive reasoning and how they are used in critical thinking (inductive reasoning involves going from the known data to previously unknown information; deductive reasoning involves supporting an idea with evidence and examples).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emotions can affect judgment.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willing to give fair hearing to all sides of an issue.</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Recognize implications and suggestions that are made by media sources.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Can detect reasoning errors.</a:t>
            </a:r>
          </a:p>
        </p:txBody>
      </p:sp>
    </p:spTree>
    <p:extLst>
      <p:ext uri="{BB962C8B-B14F-4D97-AF65-F5344CB8AC3E}">
        <p14:creationId xmlns:p14="http://schemas.microsoft.com/office/powerpoint/2010/main" val="2558650772"/>
      </p:ext>
    </p:extLst>
  </p:cSld>
  <p:clrMapOvr>
    <a:masterClrMapping/>
  </p:clrMapOvr>
  <mc:AlternateContent xmlns:mc="http://schemas.openxmlformats.org/markup-compatibility/2006" xmlns:p14="http://schemas.microsoft.com/office/powerpoint/2010/main">
    <mc:Choice Requires="p14">
      <p:transition p14:dur="10" advTm="50100"/>
    </mc:Choice>
    <mc:Fallback xmlns="">
      <p:transition advTm="501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12727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r>
              <a:rPr lang="ar-EG" sz="2400" b="1" dirty="0">
                <a:solidFill>
                  <a:srgbClr val="FFFF00"/>
                </a:solidFill>
                <a:latin typeface="Segoe UI Web (Arabic)"/>
              </a:rPr>
              <a:t>مهارات حل النزاعات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4401911"/>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a:t>
            </a:r>
            <a:r>
              <a:rPr lang="en-US" sz="2000" b="1" dirty="0">
                <a:solidFill>
                  <a:srgbClr val="FF0000"/>
                </a:solidFill>
                <a:latin typeface="Tajawal ExtraBold" panose="00000800000000000000" pitchFamily="2" charset="-78"/>
                <a:cs typeface="Tajawal ExtraBold" panose="00000800000000000000" pitchFamily="2" charset="-78"/>
              </a:rPr>
              <a:t>Conflict occurs when two or more people’s interests are not in alignment with each other. </a:t>
            </a:r>
            <a:r>
              <a:rPr lang="en-US" sz="2000" b="1" dirty="0">
                <a:solidFill>
                  <a:srgbClr val="0A1F61"/>
                </a:solidFill>
                <a:latin typeface="Tajawal ExtraBold" panose="00000800000000000000" pitchFamily="2" charset="-78"/>
                <a:cs typeface="Tajawal ExtraBold" panose="00000800000000000000" pitchFamily="2" charset="-78"/>
              </a:rPr>
              <a:t>It can also occur due to an individual’s biases, </a:t>
            </a:r>
            <a:r>
              <a:rPr lang="en-US" sz="2000" b="1" dirty="0">
                <a:solidFill>
                  <a:srgbClr val="FF0000"/>
                </a:solidFill>
                <a:latin typeface="Tajawal ExtraBold" panose="00000800000000000000" pitchFamily="2" charset="-78"/>
                <a:cs typeface="Tajawal ExtraBold" panose="00000800000000000000" pitchFamily="2" charset="-78"/>
              </a:rPr>
              <a:t>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between co-workers, managers and employees, or different departments within the company. </a:t>
            </a:r>
            <a:r>
              <a:rPr lang="en-US" sz="2000" b="1" dirty="0">
                <a:solidFill>
                  <a:srgbClr val="FF0000"/>
                </a:solidFill>
                <a:latin typeface="Tajawal ExtraBold" panose="00000800000000000000" pitchFamily="2" charset="-78"/>
                <a:cs typeface="Tajawal ExtraBold" panose="00000800000000000000" pitchFamily="2" charset="-78"/>
              </a:rPr>
              <a:t>While conflict can sometimes be beneficial, allowing for creativity and different perspectives </a:t>
            </a:r>
            <a:r>
              <a:rPr lang="en-US" sz="2000" b="1" dirty="0">
                <a:solidFill>
                  <a:srgbClr val="0A1F61"/>
                </a:solidFill>
                <a:latin typeface="Tajawal ExtraBold" panose="00000800000000000000" pitchFamily="2" charset="-78"/>
                <a:cs typeface="Tajawal ExtraBold" panose="00000800000000000000" pitchFamily="2" charset="-78"/>
              </a:rPr>
              <a:t>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Generally, </a:t>
            </a:r>
            <a:r>
              <a:rPr lang="en-US" sz="2000" b="1" dirty="0">
                <a:solidFill>
                  <a:srgbClr val="FF0000"/>
                </a:solidFill>
                <a:latin typeface="Tajawal ExtraBold" panose="00000800000000000000" pitchFamily="2" charset="-78"/>
                <a:cs typeface="Tajawal ExtraBold" panose="00000800000000000000" pitchFamily="2" charset="-78"/>
              </a:rPr>
              <a:t>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6704079"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7. Creative Problem Solving</a:t>
            </a:r>
            <a:r>
              <a:rPr lang="ar-EG" sz="2400" dirty="0">
                <a:effectLst/>
                <a:latin typeface="Segoe UI Web (Arabic)"/>
              </a:rPr>
              <a:t> </a:t>
            </a:r>
            <a:r>
              <a:rPr lang="ar-EG" sz="2400" b="1" dirty="0">
                <a:solidFill>
                  <a:srgbClr val="FFFF00"/>
                </a:solidFill>
                <a:latin typeface="Segoe UI Web (Arabic)"/>
              </a:rPr>
              <a:t>الحل الإبداعي للمشكلات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
        <p:nvSpPr>
          <p:cNvPr id="13" name="TextBox 12">
            <a:extLst>
              <a:ext uri="{FF2B5EF4-FFF2-40B4-BE49-F238E27FC236}">
                <a16:creationId xmlns:a16="http://schemas.microsoft.com/office/drawing/2014/main" id="{2281FFF0-BFD6-8B43-6734-3D8D609600F2}"/>
              </a:ext>
            </a:extLst>
          </p:cNvPr>
          <p:cNvSpPr txBox="1"/>
          <p:nvPr/>
        </p:nvSpPr>
        <p:spPr>
          <a:xfrm>
            <a:off x="8032639" y="2874482"/>
            <a:ext cx="1437640" cy="369332"/>
          </a:xfrm>
          <a:prstGeom prst="rect">
            <a:avLst/>
          </a:prstGeom>
          <a:noFill/>
        </p:spPr>
        <p:txBody>
          <a:bodyPr wrap="square">
            <a:spAutoFit/>
          </a:bodyPr>
          <a:lstStyle/>
          <a:p>
            <a:pPr algn="r" rtl="1"/>
            <a:r>
              <a:rPr lang="en-US" b="1" dirty="0" err="1"/>
              <a:t>الإبداع</a:t>
            </a:r>
            <a:r>
              <a:rPr lang="en-US" b="1" dirty="0"/>
              <a:t> </a:t>
            </a:r>
            <a:r>
              <a:rPr lang="en-US" b="1" dirty="0" err="1"/>
              <a:t>الخطي</a:t>
            </a:r>
            <a:endParaRPr lang="en-US" b="1" dirty="0"/>
          </a:p>
        </p:txBody>
      </p:sp>
      <p:sp>
        <p:nvSpPr>
          <p:cNvPr id="15" name="TextBox 14">
            <a:extLst>
              <a:ext uri="{FF2B5EF4-FFF2-40B4-BE49-F238E27FC236}">
                <a16:creationId xmlns:a16="http://schemas.microsoft.com/office/drawing/2014/main" id="{261A0FED-6FB3-F1FD-C2FE-F1BD6DC0EE11}"/>
              </a:ext>
            </a:extLst>
          </p:cNvPr>
          <p:cNvSpPr txBox="1"/>
          <p:nvPr/>
        </p:nvSpPr>
        <p:spPr>
          <a:xfrm>
            <a:off x="7899754" y="4235741"/>
            <a:ext cx="1320568" cy="369332"/>
          </a:xfrm>
          <a:prstGeom prst="rect">
            <a:avLst/>
          </a:prstGeom>
          <a:noFill/>
        </p:spPr>
        <p:txBody>
          <a:bodyPr wrap="square">
            <a:spAutoFit/>
          </a:bodyPr>
          <a:lstStyle/>
          <a:p>
            <a:pPr algn="r" rtl="1"/>
            <a:r>
              <a:rPr lang="en-US" b="1" dirty="0" err="1"/>
              <a:t>الإبداع</a:t>
            </a:r>
            <a:r>
              <a:rPr lang="en-US" b="1" dirty="0"/>
              <a:t> </a:t>
            </a:r>
            <a:r>
              <a:rPr lang="en-US" b="1" dirty="0" err="1"/>
              <a:t>الجانبي</a:t>
            </a:r>
            <a:endParaRPr lang="en-US" b="1" dirty="0"/>
          </a:p>
        </p:txBody>
      </p:sp>
      <p:sp>
        <p:nvSpPr>
          <p:cNvPr id="16" name="Rectangle: Rounded Corners 15">
            <a:extLst>
              <a:ext uri="{FF2B5EF4-FFF2-40B4-BE49-F238E27FC236}">
                <a16:creationId xmlns:a16="http://schemas.microsoft.com/office/drawing/2014/main" id="{947D5A0F-E0B4-042E-9739-E231B03F72D7}"/>
              </a:ext>
            </a:extLst>
          </p:cNvPr>
          <p:cNvSpPr/>
          <p:nvPr/>
        </p:nvSpPr>
        <p:spPr>
          <a:xfrm>
            <a:off x="2295321" y="4588047"/>
            <a:ext cx="4135959" cy="1669944"/>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ln w="0"/>
                <a:solidFill>
                  <a:srgbClr val="C00000"/>
                </a:solidFill>
                <a:effectLst>
                  <a:outerShdw blurRad="38100" dist="19050" dir="2700000" algn="tl" rotWithShape="0">
                    <a:schemeClr val="dk1">
                      <a:alpha val="40000"/>
                    </a:schemeClr>
                  </a:outerShdw>
                </a:effectLst>
              </a:rPr>
              <a:t>Linear thinking </a:t>
            </a:r>
            <a:r>
              <a:rPr lang="en-US" b="1" dirty="0">
                <a:ln w="0"/>
                <a:solidFill>
                  <a:schemeClr val="tx1"/>
                </a:solidFill>
                <a:effectLst>
                  <a:outerShdw blurRad="38100" dist="19050" dir="2700000" algn="tl" rotWithShape="0">
                    <a:schemeClr val="dk1">
                      <a:alpha val="40000"/>
                    </a:schemeClr>
                  </a:outerShdw>
                </a:effectLst>
              </a:rPr>
              <a:t>focuses on logical and deductive reasoning where you go from one step to the other. On the other hand, </a:t>
            </a:r>
            <a:r>
              <a:rPr lang="en-US" sz="2000" b="1" dirty="0">
                <a:ln w="0"/>
                <a:solidFill>
                  <a:srgbClr val="C00000"/>
                </a:solidFill>
                <a:effectLst>
                  <a:outerShdw blurRad="38100" dist="19050" dir="2700000" algn="tl" rotWithShape="0">
                    <a:schemeClr val="dk1">
                      <a:alpha val="40000"/>
                    </a:schemeClr>
                  </a:outerShdw>
                </a:effectLst>
              </a:rPr>
              <a:t>lateral thinking </a:t>
            </a:r>
            <a:r>
              <a:rPr lang="en-US" b="1" dirty="0">
                <a:ln w="0"/>
                <a:solidFill>
                  <a:schemeClr val="tx1"/>
                </a:solidFill>
                <a:effectLst>
                  <a:outerShdw blurRad="38100" dist="19050" dir="2700000" algn="tl" rotWithShape="0">
                    <a:schemeClr val="dk1">
                      <a:alpha val="40000"/>
                    </a:schemeClr>
                  </a:outerShdw>
                </a:effectLst>
              </a:rPr>
              <a:t>focuses on finding more creative, “out of the box” solutions to problems.</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6704079"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7. Creative Problem Solving</a:t>
            </a:r>
            <a:r>
              <a:rPr lang="ar-EG" sz="2400" dirty="0">
                <a:effectLst/>
                <a:latin typeface="Segoe UI Web (Arabic)"/>
              </a:rPr>
              <a:t> </a:t>
            </a:r>
            <a:r>
              <a:rPr lang="ar-EG" sz="2400" b="1" dirty="0">
                <a:solidFill>
                  <a:srgbClr val="FFFF00"/>
                </a:solidFill>
                <a:latin typeface="Segoe UI Web (Arabic)"/>
              </a:rPr>
              <a:t>الحل الإبداعي للمشكلات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1" y="1358330"/>
            <a:ext cx="10809723" cy="4068486"/>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the Mind Works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is placed in zones (files)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Logical links are automatically created (index)</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from all the senses can be converted and stored as regular data</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“Accept that creativity is not something that we learn, </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it‘s something that we‘ve forgotten but can relearn”</a:t>
            </a:r>
          </a:p>
          <a:p>
            <a:pPr marL="517525" algn="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Edward de Bono</a:t>
            </a:r>
          </a:p>
          <a:p>
            <a:pPr marL="517525" algn="just">
              <a:lnSpc>
                <a:spcPts val="2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517525"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Which do YOU think came first Problem-Solving or Decision Making?</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you don‘t have a problem to solve or improve; or an opportunity to seize or are looking for one, then you don‘t have a decision to make.</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6789065"/>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291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اتخاذ القرار</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711674"/>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The decision-making process 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a:t>
            </a:r>
            <a:r>
              <a:rPr lang="ar-EG" sz="2400" b="1" dirty="0">
                <a:solidFill>
                  <a:srgbClr val="C00000"/>
                </a:solidFill>
                <a:latin typeface="Tajawal ExtraBold" panose="00000800000000000000" pitchFamily="2" charset="-78"/>
                <a:cs typeface="Tajawal ExtraBold" panose="00000800000000000000" pitchFamily="2" charset="-78"/>
              </a:rPr>
              <a:t> قرارات مبرمجة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Programmed decisions 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0909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 اتخاذ القرار</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a:t>
            </a:r>
            <a:r>
              <a:rPr lang="ar-EG" sz="2400" b="1" dirty="0">
                <a:solidFill>
                  <a:srgbClr val="C00000"/>
                </a:solidFill>
                <a:latin typeface="Tajawal ExtraBold" panose="00000800000000000000" pitchFamily="2" charset="-78"/>
                <a:cs typeface="Tajawal ExtraBold" panose="00000800000000000000" pitchFamily="2" charset="-78"/>
              </a:rPr>
              <a:t> قرارات غير مبرمجة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Non-programmed decisions 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0909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 اتخاذ القرار</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94409" y="1358330"/>
            <a:ext cx="10778265" cy="4984185"/>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Decision-Making Process</a:t>
            </a:r>
          </a:p>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Decision making is a process. The rational or classical model of decision making involves the following:</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1.Problem definition and identification.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2.The setting of priorities, criteria, and objectives.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3.The consideration of causes and development of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4.Analysis of perceived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5.Selection of an alternative.</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6.Development of a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7.Implementation of the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8.Follow up and control—till you reach follow through.</a:t>
            </a:r>
          </a:p>
        </p:txBody>
      </p:sp>
    </p:spTree>
    <p:extLst>
      <p:ext uri="{BB962C8B-B14F-4D97-AF65-F5344CB8AC3E}">
        <p14:creationId xmlns:p14="http://schemas.microsoft.com/office/powerpoint/2010/main" val="4012280898"/>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779163" y="1768714"/>
            <a:ext cx="10055058" cy="3876702"/>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dirty="0">
                <a:effectLst/>
              </a:rPr>
              <a:t>Alp </a:t>
            </a:r>
            <a:r>
              <a:rPr lang="en-US" dirty="0" err="1">
                <a:effectLst/>
              </a:rPr>
              <a:t>Erdoğan</a:t>
            </a:r>
            <a:r>
              <a:rPr lang="en-US" dirty="0">
                <a:effectLst/>
              </a:rPr>
              <a:t>, F., &amp; </a:t>
            </a:r>
            <a:r>
              <a:rPr lang="en-US" dirty="0" err="1">
                <a:effectLst/>
              </a:rPr>
              <a:t>Sağbaş</a:t>
            </a:r>
            <a:r>
              <a:rPr lang="en-US" dirty="0">
                <a:effectLst/>
              </a:rPr>
              <a:t>, M. (2022, February 20). </a:t>
            </a:r>
            <a:r>
              <a:rPr lang="en-US" i="1" dirty="0">
                <a:effectLst/>
              </a:rPr>
              <a:t>Digital Leadership: A Systematic Conceptual Literature Review</a:t>
            </a:r>
            <a:r>
              <a:rPr lang="en-US" dirty="0">
                <a:effectLst/>
              </a:rPr>
              <a:t>. Research Gate. Retrieved March 1, 2023, from https://www.researchgate.net/publication/358729671_Digital_Leadership_A_Systematic_Conceptual_Literature_Review </a:t>
            </a:r>
          </a:p>
          <a:p>
            <a:pPr marL="285750" indent="-285750">
              <a:buFont typeface="Wingdings" panose="05000000000000000000" pitchFamily="2" charset="2"/>
              <a:buChar char="q"/>
            </a:pPr>
            <a:r>
              <a:rPr lang="en-US" dirty="0" err="1">
                <a:effectLst/>
              </a:rPr>
              <a:t>Impey</a:t>
            </a:r>
            <a:r>
              <a:rPr lang="en-US" dirty="0">
                <a:effectLst/>
              </a:rPr>
              <a:t>, C. (2020, January 24). </a:t>
            </a:r>
            <a:r>
              <a:rPr lang="en-US" i="1" dirty="0">
                <a:effectLst/>
              </a:rPr>
              <a:t>Clear, concise, consistent – The three Cs of effective communication </a:t>
            </a:r>
            <a:r>
              <a:rPr lang="en-US" dirty="0">
                <a:effectLst/>
              </a:rPr>
              <a:t>. Clear, concise, consistent – the three Cs of effective communication. Retrieved March 1, 2023, from https://www.bccpa.ca/news-events/latest-news/2020/clear-concise-consistent-the-three-cs-of-effective-communication/ </a:t>
            </a:r>
          </a:p>
          <a:p>
            <a:pPr marL="285750" indent="-285750">
              <a:buFont typeface="Wingdings" panose="05000000000000000000" pitchFamily="2" charset="2"/>
              <a:buChar char="q"/>
            </a:pPr>
            <a:r>
              <a:rPr lang="en-US" dirty="0">
                <a:effectLst/>
              </a:rPr>
              <a:t>Mimi. (n.d.). </a:t>
            </a:r>
            <a:r>
              <a:rPr lang="en-US" i="1" dirty="0">
                <a:effectLst/>
              </a:rPr>
              <a:t>Presentation skills for leaders</a:t>
            </a:r>
            <a:r>
              <a:rPr lang="en-US" dirty="0">
                <a:effectLst/>
              </a:rPr>
              <a:t>. Bliss Communications. Retrieved March 1, 2023, from https://www.mimibliss.com/what-we-do </a:t>
            </a:r>
          </a:p>
          <a:p>
            <a:pPr marL="285750" indent="-285750">
              <a:buFont typeface="Wingdings" panose="05000000000000000000" pitchFamily="2" charset="2"/>
              <a:buChar char="q"/>
            </a:pPr>
            <a:r>
              <a:rPr lang="en-US" dirty="0" err="1">
                <a:effectLst/>
              </a:rPr>
              <a:t>Genard</a:t>
            </a:r>
            <a:r>
              <a:rPr lang="en-US" dirty="0">
                <a:effectLst/>
              </a:rPr>
              <a:t>, G. (2017, November 19). </a:t>
            </a:r>
            <a:r>
              <a:rPr lang="en-US" i="1" dirty="0">
                <a:effectLst/>
              </a:rPr>
              <a:t>Leadership skills: The 5 essential speaking techniques</a:t>
            </a:r>
            <a:r>
              <a:rPr lang="en-US" dirty="0">
                <a:effectLst/>
              </a:rPr>
              <a:t>. </a:t>
            </a:r>
            <a:r>
              <a:rPr lang="en-US" dirty="0" err="1">
                <a:effectLst/>
              </a:rPr>
              <a:t>Genard</a:t>
            </a:r>
            <a:r>
              <a:rPr lang="en-US" dirty="0">
                <a:effectLst/>
              </a:rPr>
              <a:t> Method Public Speaking Training. Retrieved March 1, 2023, from https://www.genardmethod.com/blog/leadership-skills-the-5-essential-speaking-techniques </a:t>
            </a:r>
          </a:p>
          <a:p>
            <a:pPr marL="285750" indent="-285750">
              <a:buFont typeface="Wingdings" panose="05000000000000000000" pitchFamily="2" charset="2"/>
              <a:buChar char="q"/>
            </a:pPr>
            <a:r>
              <a:rPr lang="en-US" dirty="0">
                <a:effectLst/>
              </a:rPr>
              <a:t>Model, S. (2022, December 21). </a:t>
            </a:r>
            <a:r>
              <a:rPr lang="en-US" i="1" dirty="0">
                <a:effectLst/>
              </a:rPr>
              <a:t>Presentation skills 101: A guide to presentation success</a:t>
            </a:r>
            <a:r>
              <a:rPr lang="en-US" dirty="0">
                <a:effectLst/>
              </a:rPr>
              <a:t>. </a:t>
            </a:r>
            <a:r>
              <a:rPr lang="en-US" dirty="0" err="1">
                <a:effectLst/>
              </a:rPr>
              <a:t>SlideModel</a:t>
            </a:r>
            <a:r>
              <a:rPr lang="en-US" dirty="0">
                <a:effectLst/>
              </a:rPr>
              <a:t>. Retrieved March 9, 2023, from https://slidemodel.com/presentation-skills-guide/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6527</TotalTime>
  <Words>4295</Words>
  <Application>Microsoft Office PowerPoint</Application>
  <PresentationFormat>Widescreen</PresentationFormat>
  <Paragraphs>385</Paragraphs>
  <Slides>51</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Segoe UI Web (Arabic)</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159</cp:revision>
  <dcterms:created xsi:type="dcterms:W3CDTF">2021-08-03T13:03:26Z</dcterms:created>
  <dcterms:modified xsi:type="dcterms:W3CDTF">2024-07-24T18:03:19Z</dcterms:modified>
</cp:coreProperties>
</file>