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6"/>
  </p:notesMasterIdLst>
  <p:sldIdLst>
    <p:sldId id="480" r:id="rId3"/>
    <p:sldId id="303" r:id="rId4"/>
    <p:sldId id="627" r:id="rId5"/>
    <p:sldId id="639" r:id="rId6"/>
    <p:sldId id="612" r:id="rId7"/>
    <p:sldId id="496" r:id="rId8"/>
    <p:sldId id="575" r:id="rId9"/>
    <p:sldId id="576" r:id="rId10"/>
    <p:sldId id="577" r:id="rId11"/>
    <p:sldId id="574" r:id="rId12"/>
    <p:sldId id="517" r:id="rId13"/>
    <p:sldId id="587" r:id="rId14"/>
    <p:sldId id="591" r:id="rId15"/>
    <p:sldId id="592" r:id="rId16"/>
    <p:sldId id="640" r:id="rId17"/>
    <p:sldId id="595" r:id="rId18"/>
    <p:sldId id="599" r:id="rId19"/>
    <p:sldId id="578" r:id="rId20"/>
    <p:sldId id="629" r:id="rId21"/>
    <p:sldId id="582" r:id="rId22"/>
    <p:sldId id="556" r:id="rId23"/>
    <p:sldId id="485" r:id="rId24"/>
    <p:sldId id="519" r:id="rId25"/>
    <p:sldId id="520" r:id="rId26"/>
    <p:sldId id="521" r:id="rId27"/>
    <p:sldId id="616" r:id="rId28"/>
    <p:sldId id="618" r:id="rId29"/>
    <p:sldId id="565" r:id="rId30"/>
    <p:sldId id="535" r:id="rId31"/>
    <p:sldId id="622" r:id="rId32"/>
    <p:sldId id="624" r:id="rId33"/>
    <p:sldId id="641" r:id="rId34"/>
    <p:sldId id="630" r:id="rId35"/>
    <p:sldId id="631" r:id="rId36"/>
    <p:sldId id="632" r:id="rId37"/>
    <p:sldId id="633" r:id="rId38"/>
    <p:sldId id="634" r:id="rId39"/>
    <p:sldId id="635" r:id="rId40"/>
    <p:sldId id="636" r:id="rId41"/>
    <p:sldId id="637" r:id="rId42"/>
    <p:sldId id="638" r:id="rId43"/>
    <p:sldId id="602" r:id="rId44"/>
    <p:sldId id="60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7"/>
            <p14:sldId id="639"/>
            <p14:sldId id="612"/>
            <p14:sldId id="496"/>
            <p14:sldId id="575"/>
            <p14:sldId id="576"/>
            <p14:sldId id="577"/>
            <p14:sldId id="574"/>
            <p14:sldId id="517"/>
            <p14:sldId id="587"/>
            <p14:sldId id="591"/>
            <p14:sldId id="592"/>
            <p14:sldId id="640"/>
            <p14:sldId id="595"/>
            <p14:sldId id="599"/>
            <p14:sldId id="578"/>
            <p14:sldId id="629"/>
            <p14:sldId id="582"/>
            <p14:sldId id="556"/>
            <p14:sldId id="485"/>
            <p14:sldId id="519"/>
            <p14:sldId id="520"/>
            <p14:sldId id="521"/>
            <p14:sldId id="616"/>
            <p14:sldId id="618"/>
            <p14:sldId id="565"/>
            <p14:sldId id="535"/>
            <p14:sldId id="622"/>
            <p14:sldId id="624"/>
            <p14:sldId id="641"/>
            <p14:sldId id="630"/>
            <p14:sldId id="631"/>
            <p14:sldId id="632"/>
            <p14:sldId id="633"/>
            <p14:sldId id="634"/>
            <p14:sldId id="635"/>
            <p14:sldId id="636"/>
            <p14:sldId id="637"/>
            <p14:sldId id="638"/>
            <p14:sldId id="602"/>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704" autoAdjust="0"/>
  </p:normalViewPr>
  <p:slideViewPr>
    <p:cSldViewPr snapToGrid="0">
      <p:cViewPr varScale="1">
        <p:scale>
          <a:sx n="59" d="100"/>
          <a:sy n="59" d="100"/>
        </p:scale>
        <p:origin x="34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256757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4029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2510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8657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931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1649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37127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7177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811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88322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61900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2261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08529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44264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11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02981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6239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11/8/2023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523830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2.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60.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44450"/>
            <a:ext cx="1363023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smtClean="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6292735" cy="923330"/>
          </a:xfrm>
          <a:prstGeom prst="rect">
            <a:avLst/>
          </a:prstGeom>
          <a:noFill/>
        </p:spPr>
        <p:txBody>
          <a:bodyPr wrap="square" rtlCol="0">
            <a:spAutoFit/>
          </a:bodyPr>
          <a:lstStyle/>
          <a:p>
            <a:r>
              <a:rPr lang="ar-EG" sz="5400" b="1" i="1" u="sng" dirty="0" smtClean="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6</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89648"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PRL (611)</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152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42246" y="3991159"/>
            <a:ext cx="8053892" cy="1446550"/>
          </a:xfrm>
          <a:prstGeom prst="rect">
            <a:avLst/>
          </a:prstGeom>
          <a:noFill/>
        </p:spPr>
        <p:txBody>
          <a:bodyPr wrap="square" rtlCol="0">
            <a:spAutoFit/>
          </a:bodyPr>
          <a:lstStyle/>
          <a:p>
            <a:pPr algn="ctr"/>
            <a:r>
              <a:rPr lang="ar-EG" sz="4400" b="1" dirty="0" smtClean="0">
                <a:solidFill>
                  <a:srgbClr val="00B0F0"/>
                </a:solidFill>
                <a:latin typeface="Times New Roman" panose="02020603050405020304" pitchFamily="18" charset="0"/>
                <a:cs typeface="Times New Roman" panose="02020603050405020304" pitchFamily="18" charset="0"/>
              </a:rPr>
              <a:t>نماذج </a:t>
            </a:r>
            <a:r>
              <a:rPr lang="ar-EG" sz="4400" b="1" dirty="0">
                <a:solidFill>
                  <a:srgbClr val="00B0F0"/>
                </a:solidFill>
                <a:latin typeface="Times New Roman" panose="02020603050405020304" pitchFamily="18" charset="0"/>
                <a:cs typeface="Times New Roman" panose="02020603050405020304" pitchFamily="18" charset="0"/>
              </a:rPr>
              <a:t>ونظريات التسويق الإجتماعي وسلوك المستهلك</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13224" y="540255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338107"/>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6044916"/>
            <a:ext cx="4886463" cy="523220"/>
          </a:xfrm>
          <a:prstGeom prst="rect">
            <a:avLst/>
          </a:prstGeom>
          <a:noFill/>
        </p:spPr>
        <p:txBody>
          <a:bodyPr wrap="square" rtlCol="0">
            <a:spAutoFit/>
          </a:bodyPr>
          <a:lstStyle/>
          <a:p>
            <a:pPr algn="ctr"/>
            <a:r>
              <a:rPr lang="ar-EG" sz="2400" dirty="0" smtClean="0">
                <a:solidFill>
                  <a:srgbClr val="00B0F0"/>
                </a:solidFill>
                <a:latin typeface="Times New Roman" panose="02020603050405020304" pitchFamily="18" charset="0"/>
                <a:cs typeface="Times New Roman" panose="02020603050405020304" pitchFamily="18" charset="0"/>
              </a:rPr>
              <a:t>إ</a:t>
            </a:r>
            <a:r>
              <a:rPr lang="ar-EG" sz="2800" b="1" dirty="0" smtClean="0">
                <a:solidFill>
                  <a:srgbClr val="00B0F0"/>
                </a:solidFill>
                <a:latin typeface="Times New Roman" panose="02020603050405020304" pitchFamily="18" charset="0"/>
                <a:cs typeface="Times New Roman" panose="02020603050405020304" pitchFamily="18" charset="0"/>
              </a:rPr>
              <a:t>عداد</a:t>
            </a:r>
            <a:r>
              <a:rPr lang="ar-EG" sz="2400" dirty="0" smtClean="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47445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79" y="1742353"/>
            <a:ext cx="10555025" cy="4524315"/>
          </a:xfrm>
          <a:prstGeom prst="rect">
            <a:avLst/>
          </a:prstGeom>
          <a:noFill/>
        </p:spPr>
        <p:txBody>
          <a:bodyPr wrap="square" rtlCol="0">
            <a:spAutoFit/>
          </a:bodyPr>
          <a:lstStyle/>
          <a:p>
            <a:pPr lvl="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يُعتبر التسويق الاجتماعي من المجالات الجديرة بالاهتمام؛ لكونه يهتم بالقضايا و المشكلات المتعلقة بصحة و رفاهية المواطن خاصة في الدول النامية؛ لارتفاع نسبة الأمية بها، و زيادة الإقبال على متابعة وسائل الاتصال الجماهيري.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التسويق الاجتماعي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Social Marketing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كما عرفه كوتلر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Kotler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هو " عملية تطبيق مباديء التسويق و تقنياته؛ لخلق، و اتصال، وتوصيل قيمة للتأثير في سلوك الجمهور المستهدف الذي يفيد المجتمع (الصحة العامة، الأمان، البيئة، المجتمعات)، و أيضاً الجمهور المستهدف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gn="just"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يسعى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التسويق الإجتماعي لتطبيق مبادئ السلوك الصحيحة ذات الفائدة على الفرد والمجتمع والبيئة ، مما يعني تبني سلوك جديد مفيد مثل ممارسة الرياضة ، أو التخلي عن سلوك حالي غير مرغوب فيه مثل التدخين وقد تركز جهود التسويق الإجتماعي على منع الناس من بدء سلوك غير مرغوب فيه</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gn="just"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وفيما يلي أبرز نظريات ونماذج التسويق الإجتماعي.....</a:t>
            </a: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rtl="1">
              <a:spcBef>
                <a:spcPts val="600"/>
              </a:spcBef>
              <a:defRPr/>
            </a:pPr>
            <a:endPar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914401" y="568712"/>
            <a:ext cx="7145866" cy="707886"/>
          </a:xfrm>
          <a:prstGeom prst="rect">
            <a:avLst/>
          </a:prstGeom>
        </p:spPr>
        <p:txBody>
          <a:bodyPr wrap="square">
            <a:spAutoFit/>
          </a:bodyPr>
          <a:lstStyle/>
          <a:p>
            <a:pPr algn="ctr" rtl="1"/>
            <a:r>
              <a:rPr lang="ar-EG" sz="4000" b="1" u="sng" dirty="0" smtClean="0">
                <a:solidFill>
                  <a:schemeClr val="bg1"/>
                </a:solidFill>
                <a:effectLst>
                  <a:outerShdw blurRad="38100" dist="38100" dir="2700000" algn="tl">
                    <a:srgbClr val="000000">
                      <a:alpha val="43137"/>
                    </a:srgbClr>
                  </a:outerShdw>
                </a:effectLst>
              </a:rPr>
              <a:t>نظريات ونماذج التسويق الإجتماعي</a:t>
            </a:r>
            <a:endParaRPr lang="en-US" sz="3200" b="1" u="sng"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92710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47445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914401" y="568712"/>
            <a:ext cx="7145866" cy="707886"/>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000" b="1" i="0" u="sng"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نشر </a:t>
            </a:r>
            <a:r>
              <a:rPr kumimoji="0" lang="ar-EG" sz="4000" b="1"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المبتكرات </a:t>
            </a:r>
            <a:r>
              <a:rPr kumimoji="0" lang="en-US" sz="3200" b="1"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Diffusion of Innovation</a:t>
            </a:r>
          </a:p>
        </p:txBody>
      </p:sp>
      <p:pic>
        <p:nvPicPr>
          <p:cNvPr id="4" name="Picture 3"/>
          <p:cNvPicPr>
            <a:picLocks noChangeAspect="1"/>
          </p:cNvPicPr>
          <p:nvPr/>
        </p:nvPicPr>
        <p:blipFill>
          <a:blip r:embed="rId3"/>
          <a:stretch>
            <a:fillRect/>
          </a:stretch>
        </p:blipFill>
        <p:spPr>
          <a:xfrm>
            <a:off x="617279" y="1474453"/>
            <a:ext cx="10812720" cy="4715271"/>
          </a:xfrm>
          <a:prstGeom prst="rect">
            <a:avLst/>
          </a:prstGeom>
        </p:spPr>
      </p:pic>
    </p:spTree>
    <p:extLst>
      <p:ext uri="{BB962C8B-B14F-4D97-AF65-F5344CB8AC3E}">
        <p14:creationId xmlns:p14="http://schemas.microsoft.com/office/powerpoint/2010/main" val="3167657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47445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7703" y="1736062"/>
            <a:ext cx="10616593" cy="3616375"/>
          </a:xfrm>
          <a:prstGeom prst="rect">
            <a:avLst/>
          </a:prstGeom>
          <a:noFill/>
        </p:spPr>
        <p:txBody>
          <a:bodyPr wrap="square" rtlCol="0">
            <a:spAutoFit/>
          </a:bodyPr>
          <a:lstStyle/>
          <a:p>
            <a:pPr lvl="0" algn="just" rtl="1">
              <a:spcBef>
                <a:spcPts val="600"/>
              </a:spcBef>
              <a:defRPr/>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استقى روجرز جذور نظرية انتشار وتبني المبتكرات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من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عالم الاجتماع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الفرنسي</a:t>
            </a:r>
            <a:r>
              <a:rPr lang="en-US"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G.Tarde</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الذي ناقش عام 1903 مصطلح "تبني" الأفكار وأن عملية انتشار المبتكرات تحتاج لمن يدعمها ويتبناها؛ لتصبح حقائق واقعية. </a:t>
            </a:r>
          </a:p>
          <a:p>
            <a:pPr lvl="0" algn="just" rtl="1">
              <a:spcBef>
                <a:spcPts val="600"/>
              </a:spcBef>
              <a:defRPr/>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وطور روجرز النظرية عام 1962، وطبقت النظرية وقتها على طرق تبني المزارعين للأفكار الجديدة المتعلقة بأساليب الزراعة الحديثة، وتنظيم الأسرة، كما طبقت في مجالات الصحة العامة، والتغذية والعدالة الجنائية والعمل الاجتماعي والتسويق. وبينما وضعها بعض الباحثين في إطار محدد مرتبط بالتنمية توقف الاهتمام بها وتطبيقها لفترة من الوقت ولكن مع ظهور الإنترنت وتكنولوجيا الاتصال عادت ليتم تطبيقها من جديد في تسويق المبتكرات.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914401" y="568712"/>
            <a:ext cx="7145866" cy="707886"/>
          </a:xfrm>
          <a:prstGeom prst="rect">
            <a:avLst/>
          </a:prstGeom>
        </p:spPr>
        <p:txBody>
          <a:bodyPr wrap="square">
            <a:spAutoFit/>
          </a:bodyPr>
          <a:lstStyle/>
          <a:p>
            <a:pPr algn="r" rtl="1"/>
            <a:r>
              <a:rPr lang="ar-EG" sz="4000" b="1" u="sng" dirty="0" smtClean="0">
                <a:solidFill>
                  <a:schemeClr val="bg1"/>
                </a:solidFill>
                <a:effectLst>
                  <a:outerShdw blurRad="38100" dist="38100" dir="2700000" algn="tl">
                    <a:srgbClr val="000000">
                      <a:alpha val="43137"/>
                    </a:srgbClr>
                  </a:outerShdw>
                </a:effectLst>
              </a:rPr>
              <a:t>نشر </a:t>
            </a:r>
            <a:r>
              <a:rPr lang="ar-EG" sz="4000" b="1" u="sng" dirty="0">
                <a:solidFill>
                  <a:schemeClr val="bg1"/>
                </a:solidFill>
                <a:effectLst>
                  <a:outerShdw blurRad="38100" dist="38100" dir="2700000" algn="tl">
                    <a:srgbClr val="000000">
                      <a:alpha val="43137"/>
                    </a:srgbClr>
                  </a:outerShdw>
                </a:effectLst>
              </a:rPr>
              <a:t>المبتكرات </a:t>
            </a:r>
            <a:r>
              <a:rPr lang="en-US" sz="3200" b="1" u="sng" dirty="0">
                <a:solidFill>
                  <a:schemeClr val="bg1"/>
                </a:solidFill>
                <a:effectLst>
                  <a:outerShdw blurRad="38100" dist="38100" dir="2700000" algn="tl">
                    <a:srgbClr val="000000">
                      <a:alpha val="43137"/>
                    </a:srgbClr>
                  </a:outerShdw>
                </a:effectLst>
              </a:rPr>
              <a:t>Diffusion of Innovation</a:t>
            </a:r>
          </a:p>
        </p:txBody>
      </p:sp>
    </p:spTree>
    <p:extLst>
      <p:ext uri="{BB962C8B-B14F-4D97-AF65-F5344CB8AC3E}">
        <p14:creationId xmlns:p14="http://schemas.microsoft.com/office/powerpoint/2010/main" val="3714340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50063" y="2273414"/>
            <a:ext cx="10091874" cy="3539430"/>
          </a:xfrm>
          <a:prstGeom prst="rect">
            <a:avLst/>
          </a:prstGeom>
          <a:noFill/>
        </p:spPr>
        <p:txBody>
          <a:bodyPr wrap="square" rtlCol="0">
            <a:spAutoFit/>
          </a:bodyPr>
          <a:lstStyle/>
          <a:p>
            <a:pPr algn="just" rtl="1">
              <a:spcBef>
                <a:spcPts val="600"/>
              </a:spcBef>
            </a:pPr>
            <a:r>
              <a:rPr lang="ar-EG" sz="28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والانتشار</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 هو العملية التي يتم من خلالها توصيل الابتكار عبر قنوات معينة بين أعضاء النظام الاجتماعي، والابتكار هو فكرة أو ممارسة جديدة من قبل فرد أو جماعة، والتبني يعني أن الشخص </a:t>
            </a:r>
            <a:r>
              <a:rPr lang="ar-EG" sz="2800" dirty="0" smtClean="0">
                <a:latin typeface="Times New Roman" panose="02020603050405020304" pitchFamily="18" charset="0"/>
                <a:ea typeface="Times New Roman" panose="02020603050405020304" pitchFamily="18" charset="0"/>
                <a:cs typeface="Times New Roman" panose="02020603050405020304" pitchFamily="18" charset="0"/>
              </a:rPr>
              <a:t>يفعل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شيئاً مختلفاً عما كان عليه سابقاً (شراء أو استخدام منتج جديد، واكتساب سلوك جديد)، وبناء عليه يتم انتشاره، وبالطبع لا يحدث تبني الفكرة أو السلوك أن المنتج الجديد (أي "المبتكر") في وقت واحد في النظام الاجتماعي؛ بل هي عملية يكون فيها بعض الناس أكثر استعداداً لتبني الابتكار من غيرهم، وقد وجد الباحثون أن الأشخاص الذين يتبنون الابتكار مبكراً لديهم خصائص مختلفة عن الأشخاص الذين يتبنون الابتكار لاحقاً.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3980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17600" y="2090461"/>
            <a:ext cx="9939868" cy="4047262"/>
          </a:xfrm>
          <a:prstGeom prst="rect">
            <a:avLst/>
          </a:prstGeom>
          <a:noFill/>
        </p:spPr>
        <p:txBody>
          <a:bodyPr wrap="square" rtlCol="0">
            <a:spAutoFit/>
          </a:bodyPr>
          <a:lstStyle/>
          <a:p>
            <a:pPr lvl="0" algn="just" rtl="1">
              <a:spcBef>
                <a:spcPts val="600"/>
              </a:spcBef>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وعرف إيفيت روجرز </a:t>
            </a:r>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انتشار وتبني المبتكرات</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على أنها عملية فيها إبداع متصل، مهتمة بالإفكار الجديدة، وفق نظام اجتماعي، يستخدم الأعضاء فيها نوعاً خاصاً من الاتصال لتبادل أفكارهم عبر القنوات الاتصالية، وهي عملية تحتاج وقت لتنتقل وليتبناها أفراد المجتمع. </a:t>
            </a:r>
          </a:p>
          <a:p>
            <a:pPr lvl="0" algn="just" rtl="1">
              <a:spcBef>
                <a:spcPts val="600"/>
              </a:spcBef>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فقرار تبني سلوك جديد أو منتج جديد عادة ما يكون نتيجة لسلسلة طويلة من الأحداث التي تبدأ بالوعي والمعرفة، ثم الإقناع، والقرار، ثم التنفيذ والتأكيد على هذا الاختيار، ويمكن النظر إلى هذه النظرية على أنها رؤية أوسع من نظرية التبادل لأن تبني سلوك جديد يتطلب قدرة الأشخاص على رؤية مزاياه، وهناك خمسة عوامل رئيسية تؤثر على  تبني المبتكرات، وكل عامل من هذه العوامل يلعب دوراً مختلفاً في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الفئات الخمس المتبناه: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2136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83143" y="1904082"/>
            <a:ext cx="10080994" cy="3847207"/>
          </a:xfrm>
          <a:prstGeom prst="rect">
            <a:avLst/>
          </a:prstGeom>
          <a:noFill/>
        </p:spPr>
        <p:txBody>
          <a:bodyPr wrap="square" rtlCol="0">
            <a:spAutoFit/>
          </a:bodyPr>
          <a:lstStyle/>
          <a:p>
            <a:pPr lvl="0" algn="just" rtl="1">
              <a:spcBef>
                <a:spcPts val="600"/>
              </a:spcBef>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800" b="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الميزة </a:t>
            </a:r>
            <a:r>
              <a:rPr lang="ar-EG" sz="2800" b="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النسبية</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أو الدرجة التي يُنظر فيها إلى المبتكر على أنه أفضل من الفكرة أو المنتج المنافس وبه ميزة محددة.</a:t>
            </a:r>
          </a:p>
          <a:p>
            <a:pPr lvl="0" algn="just" rtl="1">
              <a:spcBef>
                <a:spcPts val="600"/>
              </a:spcBef>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800" b="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التوافق</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:مدى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اتساق المبتكر مع قيم وخبرات واحتياجات المتبنين المحتملين.</a:t>
            </a:r>
          </a:p>
          <a:p>
            <a:pPr lvl="0" algn="just" rtl="1">
              <a:spcBef>
                <a:spcPts val="600"/>
              </a:spcBef>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800" b="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التعقيد</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مدى صعوبة فهم الابتكار أو استخدامه. </a:t>
            </a:r>
          </a:p>
          <a:p>
            <a:pPr lvl="0" algn="just" rtl="1">
              <a:spcBef>
                <a:spcPts val="600"/>
              </a:spcBef>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800" b="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سهولة </a:t>
            </a:r>
            <a:r>
              <a:rPr lang="ar-EG" sz="2800" b="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المحاولة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مدى إمكانية اختبار الابتكار أو تجربته قبل الالتزام بالتبني. </a:t>
            </a:r>
          </a:p>
          <a:p>
            <a:pPr lvl="0" algn="just" rtl="1">
              <a:spcBef>
                <a:spcPts val="600"/>
              </a:spcBef>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800" b="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القابلية للتداول:</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مدى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تقديم الابتكار لنتائج فعلية ملموسة ويتم نشر الابتكارات من خلال قنوات الاتصال وهي الوسيلة التي تنتقل بها الرسائل من فرد إلى آخر، وتتدفق الرسائل في قنوات اتصالية في مدة زمنية معينة بين أفراد نظام اجتماعي واحد. </a:t>
            </a:r>
            <a:endPar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67190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94440" y="1904091"/>
            <a:ext cx="10058400" cy="4478149"/>
          </a:xfrm>
          <a:prstGeom prst="rect">
            <a:avLst/>
          </a:prstGeom>
          <a:noFill/>
        </p:spPr>
        <p:txBody>
          <a:bodyPr wrap="square" rtlCol="0">
            <a:spAutoFit/>
          </a:bodyPr>
          <a:lstStyle/>
          <a:p>
            <a:pPr lvl="0" algn="just" rtl="1">
              <a:spcBef>
                <a:spcPts val="600"/>
              </a:spcBef>
              <a:defRPr/>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ويتم نشر الابتكارات من خلال قنوات الاتصال وهي الوسيلة التي تنتقل بها الرسائل من فرد إلى آخر، وتتدفق الرسائل في قنوات اتصالية في مدة زمنية معينة بين أفراد نظام اجتماعي واحد. </a:t>
            </a:r>
          </a:p>
          <a:p>
            <a:pPr lvl="0" algn="just" rtl="1">
              <a:spcBef>
                <a:spcPts val="600"/>
              </a:spcBef>
              <a:defRPr/>
            </a:pPr>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وتوجد أنواع مختلفة من قنوات الاتصال</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لكل منها خصائص مختلفة فيما يتعلق بنشر الابتكارات، ومنها وسائل الإعلام والاتصال الشخصي، وتعد وسائل الإعلام مهمة في البداية لنشر الوعي حول الابتكار، وبمرور الوقت يصبح الاتصال الشخصي أكثر أهمية حيث يلجأ الناس إلى أقرانهم للحصول على آراء حول الأفكار الجديدة وتقييمها والمساهمة بشكل فعال في تشكيل وتبني المواقف، وتعتبر عملية انتشار المبتكرات عملية تشاركية تحدث بين أفراد المجتمع بينما التبني سواء بالإيجاب أم السلب عملية خاصة بالشخص نفسه</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87330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967187"/>
            <a:ext cx="10616593" cy="954107"/>
          </a:xfrm>
          <a:prstGeom prst="rect">
            <a:avLst/>
          </a:prstGeom>
          <a:noFill/>
        </p:spPr>
        <p:txBody>
          <a:bodyPr wrap="square" rtlCol="0">
            <a:spAutoFit/>
          </a:bodyPr>
          <a:lstStyle/>
          <a:p>
            <a:pPr lvl="0" algn="just" rtl="1">
              <a:spcBef>
                <a:spcPts val="600"/>
              </a:spcBef>
              <a:defRPr/>
            </a:pP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الوقت أيضاً عنصر مهم</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فعملية الانتشار تتضح بمرور الوقت، لتوضيح مدى تغيير حالتهم الداخلية تدريجياً (المعرفة أو قرار التنبي) والسلوك العلني (البني الفعلي أو الرفض).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818147" y="3202987"/>
            <a:ext cx="5791200" cy="2935642"/>
          </a:xfrm>
          <a:prstGeom prst="rect">
            <a:avLst/>
          </a:prstGeom>
        </p:spPr>
      </p:pic>
    </p:spTree>
    <p:extLst>
      <p:ext uri="{BB962C8B-B14F-4D97-AF65-F5344CB8AC3E}">
        <p14:creationId xmlns:p14="http://schemas.microsoft.com/office/powerpoint/2010/main" val="959290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1487" y="1737951"/>
            <a:ext cx="11169026" cy="4247317"/>
          </a:xfrm>
          <a:prstGeom prst="rect">
            <a:avLst/>
          </a:prstGeom>
          <a:noFill/>
        </p:spPr>
        <p:txBody>
          <a:bodyPr wrap="square" rtlCol="0">
            <a:spAutoFit/>
          </a:bodyPr>
          <a:lstStyle/>
          <a:p>
            <a:pPr indent="247650" algn="justLow" rtl="1">
              <a:spcBef>
                <a:spcPts val="600"/>
              </a:spcBef>
            </a:pPr>
            <a:r>
              <a:rPr lang="ar-EG" sz="2400" b="1" u="sng" dirty="0" smtClean="0">
                <a:latin typeface="Times New Roman" panose="02020603050405020304" pitchFamily="18" charset="0"/>
                <a:ea typeface="Times New Roman" panose="02020603050405020304" pitchFamily="18" charset="0"/>
                <a:cs typeface="+mj-cs"/>
              </a:rPr>
              <a:t>تشمل </a:t>
            </a:r>
            <a:r>
              <a:rPr lang="ar-EG" sz="2400" b="1" u="sng" dirty="0">
                <a:latin typeface="Times New Roman" panose="02020603050405020304" pitchFamily="18" charset="0"/>
                <a:ea typeface="Times New Roman" panose="02020603050405020304" pitchFamily="18" charset="0"/>
                <a:cs typeface="+mj-cs"/>
              </a:rPr>
              <a:t>مراحل اتخاذ القرار حول الابتكار: </a:t>
            </a:r>
          </a:p>
          <a:p>
            <a:pPr indent="247650" algn="justLow" rtl="1">
              <a:spcBef>
                <a:spcPts val="600"/>
              </a:spcBef>
            </a:pPr>
            <a:r>
              <a:rPr lang="ar-EG" sz="2400" b="1" dirty="0" smtClean="0">
                <a:latin typeface="Times New Roman" panose="02020603050405020304" pitchFamily="18" charset="0"/>
                <a:ea typeface="Times New Roman" panose="02020603050405020304" pitchFamily="18" charset="0"/>
                <a:cs typeface="+mj-cs"/>
              </a:rPr>
              <a:t>•المعرفة </a:t>
            </a:r>
            <a:r>
              <a:rPr lang="ar-EG" sz="2400" b="1" dirty="0">
                <a:latin typeface="Times New Roman" panose="02020603050405020304" pitchFamily="18" charset="0"/>
                <a:ea typeface="Times New Roman" panose="02020603050405020304" pitchFamily="18" charset="0"/>
                <a:cs typeface="+mj-cs"/>
              </a:rPr>
              <a:t>وهي التعرف على نوعية الابتكار والحصول على معلومات حول وظائفه.</a:t>
            </a:r>
          </a:p>
          <a:p>
            <a:pPr indent="247650" algn="justLow" rtl="1">
              <a:spcBef>
                <a:spcPts val="600"/>
              </a:spcBef>
            </a:pPr>
            <a:r>
              <a:rPr lang="ar-EG" sz="2400" b="1" dirty="0" smtClean="0">
                <a:latin typeface="Times New Roman" panose="02020603050405020304" pitchFamily="18" charset="0"/>
                <a:ea typeface="Times New Roman" panose="02020603050405020304" pitchFamily="18" charset="0"/>
                <a:cs typeface="+mj-cs"/>
              </a:rPr>
              <a:t>•الإقناع </a:t>
            </a:r>
            <a:r>
              <a:rPr lang="ar-EG" sz="2400" b="1" dirty="0">
                <a:latin typeface="Times New Roman" panose="02020603050405020304" pitchFamily="18" charset="0"/>
                <a:ea typeface="Times New Roman" panose="02020603050405020304" pitchFamily="18" charset="0"/>
                <a:cs typeface="+mj-cs"/>
              </a:rPr>
              <a:t>وهنا يحدد الشخص موقفاً مؤيداً أو غير مؤيدٍ للابتكار.</a:t>
            </a:r>
          </a:p>
          <a:p>
            <a:pPr marL="401638" indent="-153988" algn="just" rtl="1">
              <a:spcBef>
                <a:spcPts val="600"/>
              </a:spcBef>
            </a:pPr>
            <a:r>
              <a:rPr lang="ar-EG" sz="2400" b="1" dirty="0" smtClean="0">
                <a:latin typeface="Times New Roman" panose="02020603050405020304" pitchFamily="18" charset="0"/>
                <a:ea typeface="Times New Roman" panose="02020603050405020304" pitchFamily="18" charset="0"/>
                <a:cs typeface="+mj-cs"/>
              </a:rPr>
              <a:t>•القرار </a:t>
            </a:r>
            <a:r>
              <a:rPr lang="ar-EG" sz="2400" b="1" dirty="0">
                <a:latin typeface="Times New Roman" panose="02020603050405020304" pitchFamily="18" charset="0"/>
                <a:ea typeface="Times New Roman" panose="02020603050405020304" pitchFamily="18" charset="0"/>
                <a:cs typeface="+mj-cs"/>
              </a:rPr>
              <a:t>وهنا يدرك الفرد الابتكار وقد شكل موقفاً تجاهه ليقرر في مرحلة معينة، ما إذا كان </a:t>
            </a:r>
            <a:r>
              <a:rPr lang="ar-EG" sz="2400" b="1" dirty="0" smtClean="0">
                <a:latin typeface="Times New Roman" panose="02020603050405020304" pitchFamily="18" charset="0"/>
                <a:ea typeface="Times New Roman" panose="02020603050405020304" pitchFamily="18" charset="0"/>
                <a:cs typeface="+mj-cs"/>
              </a:rPr>
              <a:t>  سيتبنى </a:t>
            </a:r>
            <a:r>
              <a:rPr lang="ar-EG" sz="2400" b="1" dirty="0">
                <a:latin typeface="Times New Roman" panose="02020603050405020304" pitchFamily="18" charset="0"/>
                <a:ea typeface="Times New Roman" panose="02020603050405020304" pitchFamily="18" charset="0"/>
                <a:cs typeface="+mj-cs"/>
              </a:rPr>
              <a:t>الابتكار أو يرفضه.</a:t>
            </a:r>
          </a:p>
          <a:p>
            <a:pPr indent="247650" algn="justLow" rtl="1">
              <a:spcBef>
                <a:spcPts val="600"/>
              </a:spcBef>
            </a:pPr>
            <a:r>
              <a:rPr lang="ar-EG" sz="2400" b="1" dirty="0" smtClean="0">
                <a:latin typeface="Times New Roman" panose="02020603050405020304" pitchFamily="18" charset="0"/>
                <a:ea typeface="Times New Roman" panose="02020603050405020304" pitchFamily="18" charset="0"/>
                <a:cs typeface="+mj-cs"/>
              </a:rPr>
              <a:t>•وأخيراً </a:t>
            </a:r>
            <a:r>
              <a:rPr lang="ar-EG" sz="2400" b="1" dirty="0">
                <a:latin typeface="Times New Roman" panose="02020603050405020304" pitchFamily="18" charset="0"/>
                <a:ea typeface="Times New Roman" panose="02020603050405020304" pitchFamily="18" charset="0"/>
                <a:cs typeface="+mj-cs"/>
              </a:rPr>
              <a:t>التنفيذ إذ يبدأ في استخدام الابتكار.</a:t>
            </a:r>
          </a:p>
          <a:p>
            <a:pPr marL="336550" indent="-88900" algn="justLow" rtl="1">
              <a:spcBef>
                <a:spcPts val="600"/>
              </a:spcBef>
            </a:pPr>
            <a:r>
              <a:rPr lang="ar-EG" sz="2400" b="1" dirty="0" smtClean="0">
                <a:latin typeface="Times New Roman" panose="02020603050405020304" pitchFamily="18" charset="0"/>
                <a:ea typeface="Times New Roman" panose="02020603050405020304" pitchFamily="18" charset="0"/>
                <a:cs typeface="+mj-cs"/>
              </a:rPr>
              <a:t>•التأكيد </a:t>
            </a:r>
            <a:r>
              <a:rPr lang="ar-EG" sz="2400" b="1" dirty="0">
                <a:latin typeface="Times New Roman" panose="02020603050405020304" pitchFamily="18" charset="0"/>
                <a:ea typeface="Times New Roman" panose="02020603050405020304" pitchFamily="18" charset="0"/>
                <a:cs typeface="+mj-cs"/>
              </a:rPr>
              <a:t>بعد الاستخدام، إذ تعزز المعلومات قرار الشخص، ولو كانت متضاربة، يحدث عكس التبني، أي يتخلي عنه نتيجة ما تعرض له من رسائل جديدة</a:t>
            </a:r>
            <a:r>
              <a:rPr lang="ar-EG" sz="2400" b="1" dirty="0" smtClean="0">
                <a:latin typeface="Times New Roman" panose="02020603050405020304" pitchFamily="18" charset="0"/>
                <a:ea typeface="Times New Roman" panose="02020603050405020304" pitchFamily="18" charset="0"/>
                <a:cs typeface="+mj-cs"/>
              </a:rPr>
              <a:t>.</a:t>
            </a:r>
          </a:p>
          <a:p>
            <a:pPr marL="336550" indent="-88900" algn="justLow" rtl="1">
              <a:spcBef>
                <a:spcPts val="600"/>
              </a:spcBef>
            </a:pP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والتبني</a:t>
            </a:r>
            <a:r>
              <a:rPr lang="ar-EG" sz="2400" b="1" dirty="0">
                <a:latin typeface="Times New Roman" panose="02020603050405020304" pitchFamily="18" charset="0"/>
                <a:ea typeface="Times New Roman" panose="02020603050405020304" pitchFamily="18" charset="0"/>
                <a:cs typeface="+mj-cs"/>
              </a:rPr>
              <a:t> هو المرحلة التي يمر بها المستهلك حتى  يصل لقرار بشأن استخدام المنتج أو الفكرة أو السلوك من عدمه ويشير معدل التبني إلى الفترة التي يستغرقها لتكون مقبولة لدى المستهلكين.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604211" y="784433"/>
            <a:ext cx="4155006" cy="707886"/>
          </a:xfrm>
          <a:prstGeom prst="rect">
            <a:avLst/>
          </a:prstGeom>
        </p:spPr>
        <p:txBody>
          <a:bodyPr wrap="square">
            <a:spAutoFit/>
          </a:bodyPr>
          <a:lstStyle/>
          <a:p>
            <a:pPr indent="247650" algn="justLow" rtl="1">
              <a:spcBef>
                <a:spcPts val="600"/>
              </a:spcBef>
            </a:pPr>
            <a:r>
              <a:rPr lang="ar-EG" sz="40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عملية قرار الابتكار</a:t>
            </a:r>
          </a:p>
        </p:txBody>
      </p:sp>
    </p:spTree>
    <p:extLst>
      <p:ext uri="{BB962C8B-B14F-4D97-AF65-F5344CB8AC3E}">
        <p14:creationId xmlns:p14="http://schemas.microsoft.com/office/powerpoint/2010/main" val="96889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8" y="1772299"/>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913643" y="3058543"/>
            <a:ext cx="1601123" cy="1288868"/>
          </a:xfrm>
          <a:prstGeom prst="rect">
            <a:avLst/>
          </a:prstGeom>
        </p:spPr>
      </p:pic>
      <p:pic>
        <p:nvPicPr>
          <p:cNvPr id="4" name="Picture 3"/>
          <p:cNvPicPr>
            <a:picLocks noChangeAspect="1"/>
          </p:cNvPicPr>
          <p:nvPr/>
        </p:nvPicPr>
        <p:blipFill>
          <a:blip r:embed="rId4"/>
          <a:stretch>
            <a:fillRect/>
          </a:stretch>
        </p:blipFill>
        <p:spPr>
          <a:xfrm>
            <a:off x="2933425" y="3058543"/>
            <a:ext cx="1494196" cy="1288869"/>
          </a:xfrm>
          <a:prstGeom prst="rect">
            <a:avLst/>
          </a:prstGeom>
        </p:spPr>
      </p:pic>
      <p:pic>
        <p:nvPicPr>
          <p:cNvPr id="5" name="Picture 4"/>
          <p:cNvPicPr>
            <a:picLocks noChangeAspect="1"/>
          </p:cNvPicPr>
          <p:nvPr/>
        </p:nvPicPr>
        <p:blipFill>
          <a:blip r:embed="rId5"/>
          <a:stretch>
            <a:fillRect/>
          </a:stretch>
        </p:blipFill>
        <p:spPr>
          <a:xfrm>
            <a:off x="4781784" y="3179369"/>
            <a:ext cx="1593308" cy="1047216"/>
          </a:xfrm>
          <a:prstGeom prst="rect">
            <a:avLst/>
          </a:prstGeom>
        </p:spPr>
      </p:pic>
      <p:pic>
        <p:nvPicPr>
          <p:cNvPr id="6" name="Picture 5"/>
          <p:cNvPicPr>
            <a:picLocks noChangeAspect="1"/>
          </p:cNvPicPr>
          <p:nvPr/>
        </p:nvPicPr>
        <p:blipFill>
          <a:blip r:embed="rId6"/>
          <a:stretch>
            <a:fillRect/>
          </a:stretch>
        </p:blipFill>
        <p:spPr>
          <a:xfrm>
            <a:off x="6753420" y="3154379"/>
            <a:ext cx="1400802" cy="1047216"/>
          </a:xfrm>
          <a:prstGeom prst="rect">
            <a:avLst/>
          </a:prstGeom>
        </p:spPr>
      </p:pic>
      <p:pic>
        <p:nvPicPr>
          <p:cNvPr id="7" name="Picture 6"/>
          <p:cNvPicPr>
            <a:picLocks noChangeAspect="1"/>
          </p:cNvPicPr>
          <p:nvPr/>
        </p:nvPicPr>
        <p:blipFill>
          <a:blip r:embed="rId7"/>
          <a:stretch>
            <a:fillRect/>
          </a:stretch>
        </p:blipFill>
        <p:spPr>
          <a:xfrm>
            <a:off x="8729787" y="3179369"/>
            <a:ext cx="1402202" cy="1048603"/>
          </a:xfrm>
          <a:prstGeom prst="rect">
            <a:avLst/>
          </a:prstGeom>
        </p:spPr>
      </p:pic>
      <p:graphicFrame>
        <p:nvGraphicFramePr>
          <p:cNvPr id="11" name="Table 10"/>
          <p:cNvGraphicFramePr>
            <a:graphicFrameLocks noGrp="1"/>
          </p:cNvGraphicFramePr>
          <p:nvPr>
            <p:extLst>
              <p:ext uri="{D42A27DB-BD31-4B8C-83A1-F6EECF244321}">
                <p14:modId xmlns:p14="http://schemas.microsoft.com/office/powerpoint/2010/main" val="3727202775"/>
              </p:ext>
            </p:extLst>
          </p:nvPr>
        </p:nvGraphicFramePr>
        <p:xfrm>
          <a:off x="823063" y="4761050"/>
          <a:ext cx="9865893" cy="426720"/>
        </p:xfrm>
        <a:graphic>
          <a:graphicData uri="http://schemas.openxmlformats.org/drawingml/2006/table">
            <a:tbl>
              <a:tblPr rtl="1" firstRow="1" firstCol="1" lastRow="1" lastCol="1" bandRow="1" bandCol="1">
                <a:tableStyleId>{5C22544A-7EE6-4342-B048-85BDC9FD1C3A}</a:tableStyleId>
              </a:tblPr>
              <a:tblGrid>
                <a:gridCol w="1232182">
                  <a:extLst>
                    <a:ext uri="{9D8B030D-6E8A-4147-A177-3AD203B41FA5}">
                      <a16:colId xmlns:a16="http://schemas.microsoft.com/office/drawing/2014/main" val="3728867339"/>
                    </a:ext>
                  </a:extLst>
                </a:gridCol>
                <a:gridCol w="524269">
                  <a:extLst>
                    <a:ext uri="{9D8B030D-6E8A-4147-A177-3AD203B41FA5}">
                      <a16:colId xmlns:a16="http://schemas.microsoft.com/office/drawing/2014/main" val="3404958602"/>
                    </a:ext>
                  </a:extLst>
                </a:gridCol>
                <a:gridCol w="1657768">
                  <a:extLst>
                    <a:ext uri="{9D8B030D-6E8A-4147-A177-3AD203B41FA5}">
                      <a16:colId xmlns:a16="http://schemas.microsoft.com/office/drawing/2014/main" val="3097900158"/>
                    </a:ext>
                  </a:extLst>
                </a:gridCol>
                <a:gridCol w="524269">
                  <a:extLst>
                    <a:ext uri="{9D8B030D-6E8A-4147-A177-3AD203B41FA5}">
                      <a16:colId xmlns:a16="http://schemas.microsoft.com/office/drawing/2014/main" val="2840682403"/>
                    </a:ext>
                  </a:extLst>
                </a:gridCol>
                <a:gridCol w="2010123">
                  <a:extLst>
                    <a:ext uri="{9D8B030D-6E8A-4147-A177-3AD203B41FA5}">
                      <a16:colId xmlns:a16="http://schemas.microsoft.com/office/drawing/2014/main" val="777447318"/>
                    </a:ext>
                  </a:extLst>
                </a:gridCol>
                <a:gridCol w="524269">
                  <a:extLst>
                    <a:ext uri="{9D8B030D-6E8A-4147-A177-3AD203B41FA5}">
                      <a16:colId xmlns:a16="http://schemas.microsoft.com/office/drawing/2014/main" val="1399080293"/>
                    </a:ext>
                  </a:extLst>
                </a:gridCol>
                <a:gridCol w="1941138">
                  <a:extLst>
                    <a:ext uri="{9D8B030D-6E8A-4147-A177-3AD203B41FA5}">
                      <a16:colId xmlns:a16="http://schemas.microsoft.com/office/drawing/2014/main" val="3801452602"/>
                    </a:ext>
                  </a:extLst>
                </a:gridCol>
                <a:gridCol w="320517">
                  <a:extLst>
                    <a:ext uri="{9D8B030D-6E8A-4147-A177-3AD203B41FA5}">
                      <a16:colId xmlns:a16="http://schemas.microsoft.com/office/drawing/2014/main" val="3185517633"/>
                    </a:ext>
                  </a:extLst>
                </a:gridCol>
                <a:gridCol w="1131358">
                  <a:extLst>
                    <a:ext uri="{9D8B030D-6E8A-4147-A177-3AD203B41FA5}">
                      <a16:colId xmlns:a16="http://schemas.microsoft.com/office/drawing/2014/main" val="3155338674"/>
                    </a:ext>
                  </a:extLst>
                </a:gridCol>
              </a:tblGrid>
              <a:tr h="0">
                <a:tc>
                  <a:txBody>
                    <a:bodyPr/>
                    <a:lstStyle/>
                    <a:p>
                      <a:pPr marL="0" marR="0" algn="ctr" rtl="1">
                        <a:spcBef>
                          <a:spcPts val="600"/>
                        </a:spcBef>
                        <a:spcAft>
                          <a:spcPts val="0"/>
                        </a:spcAft>
                      </a:pPr>
                      <a:r>
                        <a:rPr lang="ar-EG" sz="2800" dirty="0" smtClean="0">
                          <a:effectLst/>
                        </a:rPr>
                        <a:t>المعرفة</a:t>
                      </a:r>
                      <a:endParaRPr lang="en-US"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endParaRPr lang="en-US"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r>
                        <a:rPr lang="ar-EG" sz="2800" dirty="0">
                          <a:effectLst/>
                        </a:rPr>
                        <a:t>الإقناع</a:t>
                      </a:r>
                      <a:endParaRPr lang="en-US"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r>
                        <a:rPr lang="ar-EG" sz="2800">
                          <a:effectLst/>
                        </a:rPr>
                        <a:t> </a:t>
                      </a:r>
                      <a:endParaRPr lang="en-US" sz="28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r>
                        <a:rPr lang="ar-EG" sz="2800">
                          <a:effectLst/>
                        </a:rPr>
                        <a:t>القرار</a:t>
                      </a:r>
                      <a:endParaRPr lang="en-US" sz="28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r>
                        <a:rPr lang="ar-EG" sz="2800">
                          <a:effectLst/>
                        </a:rPr>
                        <a:t> </a:t>
                      </a:r>
                      <a:endParaRPr lang="en-US" sz="28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r>
                        <a:rPr lang="ar-EG" sz="2800">
                          <a:effectLst/>
                        </a:rPr>
                        <a:t>التنفيذ</a:t>
                      </a:r>
                      <a:endParaRPr lang="en-US" sz="28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r>
                        <a:rPr lang="ar-EG" sz="2800">
                          <a:effectLst/>
                        </a:rPr>
                        <a:t> </a:t>
                      </a:r>
                      <a:endParaRPr lang="en-US" sz="28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r>
                        <a:rPr lang="ar-EG" sz="2800" dirty="0">
                          <a:effectLst/>
                        </a:rPr>
                        <a:t>التأكيد</a:t>
                      </a:r>
                      <a:endParaRPr lang="en-US" sz="2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14067251"/>
                  </a:ext>
                </a:extLst>
              </a:tr>
            </a:tbl>
          </a:graphicData>
        </a:graphic>
      </p:graphicFrame>
      <p:sp>
        <p:nvSpPr>
          <p:cNvPr id="13" name="Rectangle 12"/>
          <p:cNvSpPr/>
          <p:nvPr/>
        </p:nvSpPr>
        <p:spPr>
          <a:xfrm>
            <a:off x="1505896" y="889678"/>
            <a:ext cx="7128875" cy="646331"/>
          </a:xfrm>
          <a:prstGeom prst="rect">
            <a:avLst/>
          </a:prstGeom>
        </p:spPr>
        <p:txBody>
          <a:bodyPr wrap="none">
            <a:spAutoFit/>
          </a:bodyPr>
          <a:lstStyle/>
          <a:p>
            <a:r>
              <a:rPr lang="ar-EG" sz="3600" b="1" u="sng" dirty="0">
                <a:solidFill>
                  <a:schemeClr val="bg1"/>
                </a:solidFill>
              </a:rPr>
              <a:t>نموذج يوضح مراحل اتخاذ القرار حول الابتكار</a:t>
            </a:r>
            <a:endParaRPr lang="en-US" sz="3600" b="1" u="sng" dirty="0">
              <a:solidFill>
                <a:schemeClr val="bg1"/>
              </a:solidFill>
            </a:endParaRPr>
          </a:p>
        </p:txBody>
      </p:sp>
    </p:spTree>
    <p:extLst>
      <p:ext uri="{BB962C8B-B14F-4D97-AF65-F5344CB8AC3E}">
        <p14:creationId xmlns:p14="http://schemas.microsoft.com/office/powerpoint/2010/main" val="47745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310" y="1691785"/>
            <a:ext cx="10950258" cy="4462760"/>
          </a:xfrm>
          <a:prstGeom prst="rect">
            <a:avLst/>
          </a:prstGeom>
          <a:noFill/>
        </p:spPr>
        <p:txBody>
          <a:bodyPr wrap="square" rtlCol="0">
            <a:spAutoFit/>
          </a:bodyPr>
          <a:lstStyle/>
          <a:p>
            <a:pPr lvl="0" algn="justLow"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1. </a:t>
            </a:r>
            <a:r>
              <a:rPr lang="ar-EG" sz="24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مرحلة </a:t>
            </a:r>
            <a:r>
              <a:rPr lang="ar-EG" sz="2400" b="1" i="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الوعي بالفكرة</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وفي هذه المرحلة يسمع الشخص أو يعلم عن الفكرة الجديدة لأول مرة ولا يمكن الجزم أن كان هذا الوعي عفوياً أو مقصوداً وهو يقود للمرحلة الثانية.</a:t>
            </a:r>
          </a:p>
          <a:p>
            <a:pPr lvl="0" algn="justLow" rtl="1">
              <a:spcBef>
                <a:spcPts val="600"/>
              </a:spcBef>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2</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مرحلة </a:t>
            </a:r>
            <a:r>
              <a:rPr lang="ar-EG" sz="2400" b="1" i="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الاهتمام</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أو رغبة لدى الشخص في التعرف على واقع الفكرة وجمع المزيد من المعلومات عنها ليصبح أكثر ارتباطا بالابتكار. </a:t>
            </a:r>
          </a:p>
          <a:p>
            <a:pPr lvl="0" algn="justLow" rtl="1">
              <a:spcBef>
                <a:spcPts val="600"/>
              </a:spcBef>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مرحلة </a:t>
            </a:r>
            <a:r>
              <a:rPr lang="ar-EG" sz="2400" b="1" i="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التقييم</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أو موازنة ما جمعه من معلومات في ضوء موقفه وسلوكه لينتهي به الأمر إلى اتخاذ قرار يرفض الفكرة أو يجربها. </a:t>
            </a:r>
          </a:p>
          <a:p>
            <a:pPr lvl="0" algn="justLow" rtl="1">
              <a:spcBef>
                <a:spcPts val="600"/>
              </a:spcBef>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4</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مرحلة </a:t>
            </a:r>
            <a:r>
              <a:rPr lang="ar-EG" sz="2400" b="1" i="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التجريب</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يستخدم الشخص الفكرة المستحدثة على نطاق ضيق على سبيل التجربة كي يحدد فائدتها وفق ظروف خاصة، فإذا اقتنع بفائدتها فإنه يقرر تبنيها وتطبيقها على نطاق أوسع أو العكس في حالة عدم جدواها. </a:t>
            </a:r>
          </a:p>
          <a:p>
            <a:pPr lvl="0" algn="justLow" rtl="1">
              <a:spcBef>
                <a:spcPts val="600"/>
              </a:spcBef>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5</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مرحلة </a:t>
            </a:r>
            <a:r>
              <a:rPr lang="ar-EG" sz="2400" b="1" i="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التبني</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تتميز هذه المرحلة بالثبات النسبي، فالشخص قد انتهى إلى قرار تبني الفكرة المستحدثة بعد</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إقناعه بجدواها.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2445402" y="872609"/>
            <a:ext cx="5085046" cy="584775"/>
          </a:xfrm>
          <a:prstGeom prst="rect">
            <a:avLst/>
          </a:prstGeom>
        </p:spPr>
        <p:txBody>
          <a:bodyPr wrap="none">
            <a:spAutoFit/>
          </a:bodyPr>
          <a:lstStyle/>
          <a:p>
            <a:pPr lvl="0" algn="justLow" rtl="1">
              <a:spcBef>
                <a:spcPts val="600"/>
              </a:spcBef>
            </a:pPr>
            <a:r>
              <a:rPr lang="ar-EG" sz="32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وتمر عملية التبني بخمس مراحل هي</a:t>
            </a:r>
            <a:r>
              <a:rPr lang="ar-EG"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9012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6845" y="2111385"/>
            <a:ext cx="10799379" cy="2385268"/>
          </a:xfrm>
          <a:prstGeom prst="rect">
            <a:avLst/>
          </a:prstGeom>
          <a:noFill/>
        </p:spPr>
        <p:txBody>
          <a:bodyPr wrap="square" rtlCol="0">
            <a:spAutoFit/>
          </a:bodyPr>
          <a:lstStyle/>
          <a:p>
            <a:pPr lvl="0" algn="justLow" rtl="1">
              <a:spcBef>
                <a:spcPts val="600"/>
              </a:spcBef>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قسم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روجرز في نظريته الجمهور إلى خمس أنواع، هم المبتكرون ويشكلون نسبة 2.5% من الجمهور وهم أول من يأخذون الفكرة ويقدمونها للنظام الاجتماعي، ويليهم المتبنون الأوائل ويمثلون 13.5% وهم يعرفون الفكرة ويبدئون بتقديمها إلى أقرانهم، ثم الغالبية المتقدمة بنسبة 34% ثم الغالبية المتأخرة بنسبة 34% وأخيراً المتلكئون بنسبة 16% من الجمهور.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وتكون الغالبية العظمى في الفئة المتوسطة، ومن الضروري فهم خصائص السكان المستهدفين عند الترويج لأحد الابتكارات، فلكل فئة استراتيجيات جذب مختلفة.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3393774" y="596384"/>
            <a:ext cx="2820003" cy="769441"/>
          </a:xfrm>
          <a:prstGeom prst="rect">
            <a:avLst/>
          </a:prstGeom>
        </p:spPr>
        <p:txBody>
          <a:bodyPr wrap="none">
            <a:spAutoFit/>
          </a:bodyPr>
          <a:lstStyle/>
          <a:p>
            <a:pPr lvl="0" algn="justLow" rtl="1">
              <a:spcBef>
                <a:spcPts val="600"/>
              </a:spcBef>
            </a:pPr>
            <a:r>
              <a:rPr lang="ar-EG" sz="44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أنواع الجمهور</a:t>
            </a:r>
          </a:p>
        </p:txBody>
      </p:sp>
    </p:spTree>
    <p:extLst>
      <p:ext uri="{BB962C8B-B14F-4D97-AF65-F5344CB8AC3E}">
        <p14:creationId xmlns:p14="http://schemas.microsoft.com/office/powerpoint/2010/main" val="368483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3393774" y="596384"/>
            <a:ext cx="2820003" cy="769441"/>
          </a:xfrm>
          <a:prstGeom prst="rect">
            <a:avLst/>
          </a:prstGeom>
        </p:spPr>
        <p:txBody>
          <a:bodyPr wrap="none">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4400" b="1" i="0" u="sng"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أنواع الجمهور</a:t>
            </a:r>
          </a:p>
        </p:txBody>
      </p:sp>
      <p:pic>
        <p:nvPicPr>
          <p:cNvPr id="5" name="Picture 4"/>
          <p:cNvPicPr>
            <a:picLocks noChangeAspect="1"/>
          </p:cNvPicPr>
          <p:nvPr/>
        </p:nvPicPr>
        <p:blipFill rotWithShape="1">
          <a:blip r:embed="rId3"/>
          <a:srcRect l="-582" t="15192" r="582" b="-1101"/>
          <a:stretch/>
        </p:blipFill>
        <p:spPr>
          <a:xfrm>
            <a:off x="449179" y="2261937"/>
            <a:ext cx="11020925" cy="3753852"/>
          </a:xfrm>
          <a:prstGeom prst="rect">
            <a:avLst/>
          </a:prstGeom>
        </p:spPr>
      </p:pic>
    </p:spTree>
    <p:extLst>
      <p:ext uri="{BB962C8B-B14F-4D97-AF65-F5344CB8AC3E}">
        <p14:creationId xmlns:p14="http://schemas.microsoft.com/office/powerpoint/2010/main" val="3930089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5637" y="1843604"/>
            <a:ext cx="11239548" cy="4154984"/>
          </a:xfrm>
          <a:prstGeom prst="rect">
            <a:avLst/>
          </a:prstGeom>
          <a:noFill/>
        </p:spPr>
        <p:txBody>
          <a:bodyPr wrap="square" rtlCol="0">
            <a:spAutoFit/>
          </a:bodyPr>
          <a:lstStyle/>
          <a:p>
            <a:pPr indent="16510" algn="justLow" rtl="1"/>
            <a:r>
              <a:rPr lang="ar-EG" sz="2400" b="1" u="sng" dirty="0" smtClean="0">
                <a:latin typeface="Times New Roman" panose="02020603050405020304" pitchFamily="18" charset="0"/>
                <a:ea typeface="Times New Roman" panose="02020603050405020304" pitchFamily="18" charset="0"/>
                <a:cs typeface="+mj-cs"/>
              </a:rPr>
              <a:t>المبتكرون</a:t>
            </a:r>
            <a:r>
              <a:rPr lang="ar-EG" sz="2400" dirty="0" smtClean="0">
                <a:latin typeface="Times New Roman" panose="02020603050405020304" pitchFamily="18" charset="0"/>
                <a:ea typeface="Times New Roman" panose="02020603050405020304" pitchFamily="18" charset="0"/>
                <a:cs typeface="+mj-cs"/>
              </a:rPr>
              <a:t> </a:t>
            </a:r>
            <a:r>
              <a:rPr lang="ar-EG" sz="2400" dirty="0">
                <a:latin typeface="Times New Roman" panose="02020603050405020304" pitchFamily="18" charset="0"/>
                <a:ea typeface="Times New Roman" panose="02020603050405020304" pitchFamily="18" charset="0"/>
                <a:cs typeface="+mj-cs"/>
              </a:rPr>
              <a:t>هم أول من يجرب الابتكار، وإذ يفعلون فليس لأن لديهم احتياج محدد، ولكن لمجرد أنهم يرغبون في تجربة الجديد، ولديهم فرصة للتعرض للمعلومات عن المبتكر، وهم على استعداد تام لتحمل المخاطر.</a:t>
            </a:r>
          </a:p>
          <a:p>
            <a:pPr indent="16510" algn="justLow" rtl="1"/>
            <a:r>
              <a:rPr lang="ar-EG" sz="2400" b="1" u="sng" dirty="0" smtClean="0">
                <a:latin typeface="Times New Roman" panose="02020603050405020304" pitchFamily="18" charset="0"/>
                <a:ea typeface="Times New Roman" panose="02020603050405020304" pitchFamily="18" charset="0"/>
                <a:cs typeface="+mj-cs"/>
              </a:rPr>
              <a:t>المتبنون </a:t>
            </a:r>
            <a:r>
              <a:rPr lang="ar-EG" sz="2400" b="1" u="sng" dirty="0">
                <a:latin typeface="Times New Roman" panose="02020603050405020304" pitchFamily="18" charset="0"/>
                <a:ea typeface="Times New Roman" panose="02020603050405020304" pitchFamily="18" charset="0"/>
                <a:cs typeface="+mj-cs"/>
              </a:rPr>
              <a:t>الأوائل </a:t>
            </a:r>
            <a:r>
              <a:rPr lang="ar-EG" sz="2400" dirty="0">
                <a:latin typeface="Times New Roman" panose="02020603050405020304" pitchFamily="18" charset="0"/>
                <a:ea typeface="Times New Roman" panose="02020603050405020304" pitchFamily="18" charset="0"/>
                <a:cs typeface="+mj-cs"/>
              </a:rPr>
              <a:t>هم الذين يتبنون الخدمة في وقت مبكر لأنهم في حاجة لاستخدامها، ويمثلون قادة الرأي، ويتمتعون بأدوار قيادية، ويتبنون فرص التغيير، وهم مدركون بالفعل الحاجة إلى التغيير ولذا يكونوا مرتاحين جداً لتبني أفكار جديدة، وربما لا يحتاجون إلى معلومات لإقناعهم بالتغيير. </a:t>
            </a:r>
          </a:p>
          <a:p>
            <a:pPr indent="16510" algn="justLow" rtl="1"/>
            <a:r>
              <a:rPr lang="ar-EG" sz="2400" b="1" dirty="0" smtClean="0">
                <a:latin typeface="Times New Roman" panose="02020603050405020304" pitchFamily="18" charset="0"/>
                <a:ea typeface="Times New Roman" panose="02020603050405020304" pitchFamily="18" charset="0"/>
                <a:cs typeface="+mj-cs"/>
              </a:rPr>
              <a:t>ال</a:t>
            </a:r>
            <a:r>
              <a:rPr lang="ar-EG" sz="2400" b="1" u="sng" dirty="0" smtClean="0">
                <a:latin typeface="Times New Roman" panose="02020603050405020304" pitchFamily="18" charset="0"/>
                <a:ea typeface="Times New Roman" panose="02020603050405020304" pitchFamily="18" charset="0"/>
                <a:cs typeface="+mj-cs"/>
              </a:rPr>
              <a:t>أغلبية </a:t>
            </a:r>
            <a:r>
              <a:rPr lang="ar-EG" sz="2400" b="1" u="sng" dirty="0">
                <a:latin typeface="Times New Roman" panose="02020603050405020304" pitchFamily="18" charset="0"/>
                <a:ea typeface="Times New Roman" panose="02020603050405020304" pitchFamily="18" charset="0"/>
                <a:cs typeface="+mj-cs"/>
              </a:rPr>
              <a:t>المبكرة </a:t>
            </a:r>
            <a:r>
              <a:rPr lang="ar-EG" sz="2400" dirty="0">
                <a:latin typeface="Times New Roman" panose="02020603050405020304" pitchFamily="18" charset="0"/>
                <a:ea typeface="Times New Roman" panose="02020603050405020304" pitchFamily="18" charset="0"/>
                <a:cs typeface="+mj-cs"/>
              </a:rPr>
              <a:t>يستغرقون وقتا أطول من المتبنون الأوائل للدخول في عملية تبني الفكرة أو شراء المنتج، ونادراً ما يكون هؤلاء الأشخاص قادة، لكنهم يتبنون أفكاراً جديدة قبل الشخص العادي، ويحتاجون عادةً إلى رؤية دليل على أن الابتكار يعمل قبل أن يكونوا مستعدين لاعتماده، ومن الاستراتيجيات التي تجذب هذه الفئة قصص النجاح والأدلة على فعالية الابتكار.</a:t>
            </a:r>
          </a:p>
          <a:p>
            <a:pPr indent="16510" algn="justLow" rtl="1"/>
            <a:r>
              <a:rPr lang="ar-EG" sz="2400" b="1" u="sng" dirty="0" smtClean="0">
                <a:latin typeface="Times New Roman" panose="02020603050405020304" pitchFamily="18" charset="0"/>
                <a:ea typeface="Times New Roman" panose="02020603050405020304" pitchFamily="18" charset="0"/>
                <a:cs typeface="+mj-cs"/>
              </a:rPr>
              <a:t>الأغلبية المتأخرة </a:t>
            </a:r>
            <a:r>
              <a:rPr lang="ar-EG" sz="2400" dirty="0" smtClean="0">
                <a:latin typeface="Times New Roman" panose="02020603050405020304" pitchFamily="18" charset="0"/>
                <a:ea typeface="Times New Roman" panose="02020603050405020304" pitchFamily="18" charset="0"/>
                <a:cs typeface="+mj-cs"/>
              </a:rPr>
              <a:t>هؤلاء يتشككون في التغيير، ولن يتبنوا أي ابتكار إلا بعد تجربته من قبل الأغلبية ويتأثرون بالجماعة المرجعية والأقران بعد أن قاموا بتقييم الخدمة.</a:t>
            </a:r>
            <a:endParaRPr lang="ar-EG" sz="2400" dirty="0">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855805" y="601837"/>
            <a:ext cx="7874913" cy="707886"/>
          </a:xfrm>
          <a:prstGeom prst="rect">
            <a:avLst/>
          </a:prstGeom>
        </p:spPr>
        <p:txBody>
          <a:bodyPr wrap="none">
            <a:spAutoFit/>
          </a:bodyPr>
          <a:lstStyle/>
          <a:p>
            <a:pPr indent="16510" algn="justLow" rtl="1"/>
            <a:r>
              <a:rPr lang="ar-EG" sz="40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Simplified Arabic" panose="02020603050405020304" pitchFamily="18" charset="-78"/>
              </a:rPr>
              <a:t>تصنيف الجمهور </a:t>
            </a:r>
            <a:r>
              <a:rPr lang="ar-EG" sz="40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Simplified Arabic" panose="02020603050405020304" pitchFamily="18" charset="-78"/>
              </a:rPr>
              <a:t>طبقا لنظرية انتشار المبتكرات</a:t>
            </a:r>
          </a:p>
        </p:txBody>
      </p:sp>
    </p:spTree>
    <p:extLst>
      <p:ext uri="{BB962C8B-B14F-4D97-AF65-F5344CB8AC3E}">
        <p14:creationId xmlns:p14="http://schemas.microsoft.com/office/powerpoint/2010/main" val="1395298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16510" algn="justLow" rtl="1"/>
            <a:r>
              <a:rPr lang="ar-EG" sz="2400" u="sng" dirty="0">
                <a:solidFill>
                  <a:prstClr val="black"/>
                </a:solidFill>
                <a:latin typeface="Times New Roman" panose="02020603050405020304" pitchFamily="18" charset="0"/>
                <a:ea typeface="Times New Roman" panose="02020603050405020304" pitchFamily="18" charset="0"/>
                <a:cs typeface="+mj-cs"/>
              </a:rPr>
              <a:t>المتلكئون</a:t>
            </a:r>
            <a:r>
              <a:rPr lang="ar-EG" sz="2400" dirty="0">
                <a:solidFill>
                  <a:prstClr val="black"/>
                </a:solidFill>
                <a:latin typeface="Times New Roman" panose="02020603050405020304" pitchFamily="18" charset="0"/>
                <a:ea typeface="Times New Roman" panose="02020603050405020304" pitchFamily="18" charset="0"/>
                <a:cs typeface="+mj-cs"/>
              </a:rPr>
              <a:t> لا يهتمون لأمر المبتكر، وهؤلاء الناس ملزمون بالتقاليد ومحافظون للغاية، وهم متشككون للغاية في التغيير ويفضلون شراء منتجات مألوفة لهم أو تبني أفكار يعرفونها، وهم المجموعة الأصعب في الانضمام لتبني المبتكر، ومن الاستراتيجيات التي تجذب هذه الفئة هي نداءات التخويف والضغط من الأشخاص في المجموعات الأخرى.</a:t>
            </a:r>
          </a:p>
          <a:p>
            <a:pPr lvl="0" indent="16510" algn="justLow" rtl="1"/>
            <a:r>
              <a:rPr lang="ar-EG" sz="2400" dirty="0">
                <a:solidFill>
                  <a:prstClr val="black"/>
                </a:solidFill>
                <a:latin typeface="Times New Roman" panose="02020603050405020304" pitchFamily="18" charset="0"/>
                <a:ea typeface="Times New Roman" panose="02020603050405020304" pitchFamily="18" charset="0"/>
                <a:cs typeface="+mj-cs"/>
              </a:rPr>
              <a:t> و قد تعرضت النظرية للنقد، حيث أنه " كنتيجة لوصف و تحليل عناصر روجر الخاصة بنظرية انتشار المبتكرات؛ ظهرت العديد من الموضوعات. أولاً، أصبح من الواضح أن النظرية مبنية على بحث بدأ بـ و مازال يركز بشكل أساسي الانتشار و التبني عن طريق الأفراد بدلاً من حدوث ذلك داخل المنظمات. ثانياً، هناك حاجة للوصف الكامل للتفاعل بين المبتكرات؛ المتبني، و النسق الاجتماعي، و مؤثرات التبني الأخرى؛ خاصة كيف ترتبط وحدات النظرية هذه بانتشار المبتكرات داخل المنظمات. كما أنه تم انتزاع افتراضات منطقية من النظرية يمكن اختبارها إمبيريقياً؛ و بالتالي كان يمكن تطوير النظرية و تطبيقاتها. و أخيراً، و بينما يتعاظم حجم البحث المرتبط بالمبتكرات داخل المنظمات؛ تحدث القليلون عن الانتشار عبر المنظمات في نظرية روجر، تاركين فجوة حقيقية في منطقة عظيمة الأهمية و القيمة في مجالات مثل الصحة العامة والتعليم.</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6845" y="2074378"/>
            <a:ext cx="10799379" cy="284693"/>
          </a:xfrm>
          <a:prstGeom prst="rect">
            <a:avLst/>
          </a:prstGeom>
          <a:noFill/>
        </p:spPr>
        <p:txBody>
          <a:bodyPr wrap="square" rtlCol="0">
            <a:spAutoFit/>
          </a:bodyPr>
          <a:lstStyle/>
          <a:p>
            <a:pPr indent="457200" algn="justLow" rtl="1">
              <a:lnSpc>
                <a:spcPts val="1200"/>
              </a:lnSpc>
            </a:pPr>
            <a:r>
              <a:rPr lang="ar-EG" sz="2000" b="1" dirty="0" smtClean="0">
                <a:solidFill>
                  <a:srgbClr val="FF0000"/>
                </a:solidFill>
                <a:latin typeface="Times New Roman" panose="02020603050405020304" pitchFamily="18" charset="0"/>
                <a:ea typeface="Times New Roman" panose="02020603050405020304" pitchFamily="18" charset="0"/>
                <a:cs typeface="Simplified Arabic" panose="02020603050405020304" pitchFamily="18" charset="-78"/>
              </a:rPr>
              <a:t> </a:t>
            </a:r>
            <a:endParaRPr lang="en-US"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52410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6443" y="2061968"/>
            <a:ext cx="11339113" cy="3262432"/>
          </a:xfrm>
          <a:prstGeom prst="rect">
            <a:avLst/>
          </a:prstGeom>
          <a:noFill/>
        </p:spPr>
        <p:txBody>
          <a:bodyPr wrap="square" rtlCol="0">
            <a:spAutoFit/>
          </a:bodyPr>
          <a:lstStyle/>
          <a:p>
            <a:pPr lvl="0" indent="247650" algn="justLow" rtl="1">
              <a:spcBef>
                <a:spcPts val="600"/>
              </a:spcBef>
            </a:pPr>
            <a:r>
              <a:rPr lang="ar-EG" sz="2800" b="1" i="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نظرية </a:t>
            </a:r>
            <a:r>
              <a:rPr lang="ar-EG" sz="2800" b="1" i="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التسويق الاجتماعي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هي إطار عمل مفيد في تخطيط وتصميم وتنفيذ وتقييم الحملات الاجتماعية مع مشاركة المعلومات كهدف رئيسي لها. وبدلاً من الاعتماد على إعلانات الخدمة العامة لإعطاء المعلومات، تؤطر النظرية لأهمية توزيع وتوصيل المعلومات باتباع خطة متكاملة.</a:t>
            </a:r>
          </a:p>
          <a:p>
            <a:pPr lvl="0" indent="247650" algn="justLow" rtl="1">
              <a:spcBef>
                <a:spcPts val="600"/>
              </a:spcBef>
            </a:pP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ويحاول التسويق الاجتماعي فهم العوامل الاجتماعية والنفسية التي تقاوم عملية التغيير في المجتمع، وتزيد من القبول والاستجابة لها، ويتم استخدام تقنيات التسويق مثل تجزئة السوق ونظرية التبادل وأبحاث المستهلك على نطاق واسع. </a:t>
            </a:r>
          </a:p>
          <a:p>
            <a:pPr lvl="0" indent="247650" algn="justLow" rtl="1">
              <a:spcBef>
                <a:spcPts val="600"/>
              </a:spcBef>
            </a:pPr>
            <a:endPar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2875266" y="789315"/>
            <a:ext cx="4063933" cy="646331"/>
          </a:xfrm>
          <a:prstGeom prst="rect">
            <a:avLst/>
          </a:prstGeom>
        </p:spPr>
        <p:txBody>
          <a:bodyPr wrap="none">
            <a:spAutoFit/>
          </a:bodyPr>
          <a:lstStyle/>
          <a:p>
            <a:r>
              <a:rPr lang="ar-EG" sz="3600" b="1" u="sng" dirty="0" smtClean="0">
                <a:solidFill>
                  <a:schemeClr val="bg1"/>
                </a:solidFill>
              </a:rPr>
              <a:t>نظرية </a:t>
            </a:r>
            <a:r>
              <a:rPr lang="ar-EG" sz="3600" b="1" u="sng" dirty="0">
                <a:solidFill>
                  <a:schemeClr val="bg1"/>
                </a:solidFill>
              </a:rPr>
              <a:t>التسويق الاجتماعي</a:t>
            </a:r>
            <a:endParaRPr lang="en-US" sz="3600" b="1" u="sng" dirty="0">
              <a:solidFill>
                <a:schemeClr val="bg1"/>
              </a:solidFill>
            </a:endParaRPr>
          </a:p>
        </p:txBody>
      </p:sp>
    </p:spTree>
    <p:extLst>
      <p:ext uri="{BB962C8B-B14F-4D97-AF65-F5344CB8AC3E}">
        <p14:creationId xmlns:p14="http://schemas.microsoft.com/office/powerpoint/2010/main" val="1716092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6443" y="1936810"/>
            <a:ext cx="11339113" cy="4047262"/>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يمكن اعتبار نظرية التسويق الاجتماعي كامتداد منطقي لنظريات الإقناع، ولنظرية الانتشار. و تهدف النظرية إلى زيادة فاعلية حملات وسائل الإعلام القائمة على المعلومات؛ من خلال الفهم المتعمق، و معالجة الجوانب الاجتماعية، والعوامل السيكولوجية. و تقوم نظرية التسويق الاجتماعي بهذا؛ عن طريق تحديد تنوع مستوى النسق الاجتماعي، و توضح العوائق السيكولوجية لانسياب المعلومات و تأثيرها من خلال وسائل الإعلام؛ و تتضمن استراتيجيات للتغلب عليها؛ بعضها استراتيجيات مبدعة، أما البعض الآخر فيتضمن القوة الغاشمة للتشبع الإعلاني.</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800" b="1" i="1" u="sng"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وهناك </a:t>
            </a:r>
            <a:r>
              <a:rPr kumimoji="0" lang="ar-EG" sz="2800" b="1" i="1"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نوعان من التسويق الاجتماعي</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التسويق الاجتماعي التشغيلي والتسويق الاجتماعي الاستراتيجي، حيث يستخدم التسويق الاجتماعي التشغيلي لتغيير السلوك، بينما يستخدم التسويق الاجتماعي الاستراتيجي لتشكيل سياسات واستراتيجيات تطوير جديدة.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21341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594520"/>
            <a:ext cx="11049324" cy="4201150"/>
          </a:xfrm>
          <a:prstGeom prst="rect">
            <a:avLst/>
          </a:prstGeom>
          <a:noFill/>
        </p:spPr>
        <p:txBody>
          <a:bodyPr wrap="square" rtlCol="0">
            <a:spAutoFit/>
          </a:bodyPr>
          <a:lstStyle/>
          <a:p>
            <a:pPr lvl="0" indent="247650" algn="justLow" rtl="1">
              <a:spcBef>
                <a:spcPts val="600"/>
              </a:spcBef>
              <a:defRPr/>
            </a:pPr>
            <a:r>
              <a:rPr lang="ar-EG" sz="2800" b="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المنتج</a:t>
            </a:r>
            <a:endParaRPr lang="ar-EG" sz="2800" b="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Low" rtl="1">
              <a:spcBef>
                <a:spcPts val="600"/>
              </a:spcBef>
              <a:defRPr/>
            </a:pP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يتم تشجيع السكان المستهدفين على شراء أو استخدام المنتجات المطلوبة اجتماعياً مثل تنظيم الأسرة، ومياه الشرب النظيفة، والادخار والائتمان، والأغذية الصحية، وما إلى ذلك. فالمنتجات المستدامة التي تفيد المجتمع هي هدف التسويق الاجتماعي، ويمكن أن يكون المنتج ملموساً مثل الأشياء المادية أو الخدمات غير الملموسة. </a:t>
            </a:r>
          </a:p>
          <a:p>
            <a:pPr lvl="0" indent="247650" algn="justLow" rtl="1">
              <a:spcBef>
                <a:spcPts val="600"/>
              </a:spcBef>
              <a:defRPr/>
            </a:pPr>
            <a:r>
              <a:rPr lang="ar-EG" sz="2800" b="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السعر</a:t>
            </a:r>
          </a:p>
          <a:p>
            <a:pPr lvl="0" indent="247650" algn="justLow" rtl="1">
              <a:spcBef>
                <a:spcPts val="600"/>
              </a:spcBef>
              <a:defRPr/>
            </a:pP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يمكن أن يكون السعر في التسويق الاجتماعي نقدياً أو غير نقدي. السعر النقدي هو سعر شراء المنتج، السعر غير النقدي هو التكاليف النفسية والاجتماعية مثل تغيير العادات أو الوقت أو الجهد، إذا كان السعر أقل ما يمكن، يكون التغيير أكثر عمقاً.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2309497" y="552820"/>
            <a:ext cx="4956806" cy="707886"/>
          </a:xfrm>
          <a:prstGeom prst="rect">
            <a:avLst/>
          </a:prstGeom>
        </p:spPr>
        <p:txBody>
          <a:bodyPr wrap="none">
            <a:spAutoFit/>
          </a:bodyPr>
          <a:lstStyle/>
          <a:p>
            <a:pPr lvl="0" indent="247650" algn="justLow" rtl="1">
              <a:spcBef>
                <a:spcPts val="600"/>
              </a:spcBef>
              <a:defRPr/>
            </a:pPr>
            <a:r>
              <a:rPr lang="ar-EG" sz="40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مكونات التسويق الاجتماعي</a:t>
            </a:r>
          </a:p>
        </p:txBody>
      </p:sp>
    </p:spTree>
    <p:extLst>
      <p:ext uri="{BB962C8B-B14F-4D97-AF65-F5344CB8AC3E}">
        <p14:creationId xmlns:p14="http://schemas.microsoft.com/office/powerpoint/2010/main" val="220141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01897" y="2087383"/>
            <a:ext cx="10043485" cy="3339376"/>
          </a:xfrm>
          <a:prstGeom prst="rect">
            <a:avLst/>
          </a:prstGeom>
          <a:noFill/>
        </p:spPr>
        <p:txBody>
          <a:bodyPr wrap="square" rtlCol="0">
            <a:spAutoFit/>
          </a:bodyPr>
          <a:lstStyle/>
          <a:p>
            <a:pPr indent="245110" algn="justLow" rtl="1">
              <a:spcBef>
                <a:spcPts val="600"/>
              </a:spcBef>
            </a:pPr>
            <a:r>
              <a:rPr lang="ar-EG"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المكان</a:t>
            </a:r>
          </a:p>
          <a:p>
            <a:pPr indent="245110" algn="justLow" rtl="1">
              <a:spcBef>
                <a:spcPts val="600"/>
              </a:spcBef>
            </a:pPr>
            <a:r>
              <a:rPr lang="ar-EG" sz="2800" dirty="0">
                <a:latin typeface="Times New Roman" panose="02020603050405020304" pitchFamily="18" charset="0"/>
                <a:ea typeface="Times New Roman" panose="02020603050405020304" pitchFamily="18" charset="0"/>
                <a:cs typeface="+mj-cs"/>
              </a:rPr>
              <a:t>مكان السكان المستهدفين، وهو موقع توزيع المنتج، وتكون الحملة ناجحة إذا كان من السهل الوصول إلى المكان.</a:t>
            </a:r>
          </a:p>
          <a:p>
            <a:pPr indent="245110" algn="justLow" rtl="1">
              <a:spcBef>
                <a:spcPts val="600"/>
              </a:spcBef>
            </a:pPr>
            <a:r>
              <a:rPr lang="ar-EG" sz="2800" b="1" u="sng" dirty="0">
                <a:latin typeface="Times New Roman" panose="02020603050405020304" pitchFamily="18" charset="0"/>
                <a:ea typeface="Times New Roman" panose="02020603050405020304" pitchFamily="18" charset="0"/>
                <a:cs typeface="+mj-cs"/>
              </a:rPr>
              <a:t>الترويج</a:t>
            </a:r>
          </a:p>
          <a:p>
            <a:pPr indent="245110" algn="justLow" rtl="1">
              <a:spcBef>
                <a:spcPts val="600"/>
              </a:spcBef>
            </a:pPr>
            <a:r>
              <a:rPr lang="ar-EG" sz="2800" dirty="0">
                <a:latin typeface="Times New Roman" panose="02020603050405020304" pitchFamily="18" charset="0"/>
                <a:ea typeface="Times New Roman" panose="02020603050405020304" pitchFamily="18" charset="0"/>
                <a:cs typeface="+mj-cs"/>
              </a:rPr>
              <a:t>يشمل الترويج الاستراتيجيات المستخدمة لإعلام الجمهور المستهدف بالمنتج ومدى توفره والصفات المرغوبة مثل الإعلانات التلفزيونية والراديو والرسائل النصية القصيرة والإنترنت والرسوم البيانية والأفلام الوثائقية والعلاقات العامة.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26141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rtl="1">
              <a:spcBef>
                <a:spcPts val="600"/>
              </a:spcBef>
              <a:spcAft>
                <a:spcPts val="0"/>
              </a:spcAft>
              <a:buFont typeface="Times New Roman" panose="02020603050405020304" pitchFamily="18" charset="0"/>
              <a:buChar char="-"/>
              <a:tabLst>
                <a:tab pos="228600" algn="l"/>
              </a:tabLst>
            </a:pPr>
            <a:r>
              <a:rPr lang="ar-EG" b="1">
                <a:latin typeface="Times New Roman" panose="02020603050405020304" pitchFamily="18" charset="0"/>
                <a:ea typeface="Times New Roman" panose="02020603050405020304" pitchFamily="18" charset="0"/>
                <a:cs typeface="Simplified Arabic" panose="02020603050405020304" pitchFamily="18" charset="-78"/>
              </a:rPr>
              <a:t>المرحلة الثانية: بناء الانطباع</a:t>
            </a:r>
            <a:endParaRPr lang="en-US" sz="1400">
              <a:latin typeface="Times New Roman" panose="02020603050405020304" pitchFamily="18" charset="0"/>
              <a:ea typeface="Times New Roman" panose="02020603050405020304" pitchFamily="18" charset="0"/>
              <a:cs typeface="Simplified Arabic" panose="02020603050405020304" pitchFamily="18" charset="-78"/>
            </a:endParaRPr>
          </a:p>
          <a:p>
            <a:pPr indent="245110" algn="justLow" rtl="1">
              <a:spcBef>
                <a:spcPts val="600"/>
              </a:spcBef>
            </a:pPr>
            <a:r>
              <a:rPr lang="ar-EG">
                <a:latin typeface="Times New Roman" panose="02020603050405020304" pitchFamily="18" charset="0"/>
                <a:ea typeface="Times New Roman" panose="02020603050405020304" pitchFamily="18" charset="0"/>
                <a:cs typeface="Simplified Arabic" panose="02020603050405020304" pitchFamily="18" charset="-78"/>
              </a:rPr>
              <a:t>وتنطوي على حاجة متزايدة لتقليل التنافر فيقوم مقدمو الخدمة بتعديل وزيادة الميزات وفقاً لاحتياجات المشاركين، وهنا يميل عدد المشاركين إلى الزيادة بسرعة أكبر مما كان عليه في المرحلة السابقة، وكذلك  ينمو معدل المشاهدين، ويحاول مقدمو الخدمة مساعدة المستخدمين في التعبير عن أنفسهم بطريقة ملائمة، وتعزيز مناقشة الموضوعات حول المنتجات من أجل المزيد من الحوار، أو حتى لإنشاء جمهور زائف ينشر آراء مؤيدة أو معارضة. </a:t>
            </a:r>
            <a:endParaRPr lang="en-US" sz="1400">
              <a:latin typeface="Times New Roman" panose="02020603050405020304" pitchFamily="18" charset="0"/>
              <a:ea typeface="Times New Roman" panose="02020603050405020304" pitchFamily="18" charset="0"/>
            </a:endParaRPr>
          </a:p>
          <a:p>
            <a:pPr indent="245110" algn="justLow" rtl="1">
              <a:spcBef>
                <a:spcPts val="600"/>
              </a:spcBef>
            </a:pPr>
            <a:r>
              <a:rPr lang="ar-EG">
                <a:latin typeface="Times New Roman" panose="02020603050405020304" pitchFamily="18" charset="0"/>
                <a:ea typeface="Times New Roman" panose="02020603050405020304" pitchFamily="18" charset="0"/>
                <a:cs typeface="Simplified Arabic" panose="02020603050405020304" pitchFamily="18" charset="-78"/>
              </a:rPr>
              <a:t>في هذه المرحلة أدوار الفاعلين والجمهور تكون قابلة للتبادل، فالتغذية الراجعة قد تكون بمزيد من التعليقات ليس فقط عن المنتج ولكن في المجال الخاص به، أي ليس فقط بناء انطباع معين عن تناول الطعام ولكن يمكن إضافة بناء انطباع عن المطعم بنشر تعليقات مؤيدة ومناقشة موضوعات متعلقة بالبيئة والطهاة وجودة الطعام والمأكولات، وهنا يتم توسيع الصدى بوجه عام عن المنظمة.</a:t>
            </a:r>
            <a:endParaRPr lang="en-US" sz="1400">
              <a:effectLst/>
              <a:latin typeface="Times New Roman" panose="02020603050405020304" pitchFamily="18" charset="0"/>
              <a:ea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9731" y="1891840"/>
            <a:ext cx="10452538" cy="4462760"/>
          </a:xfrm>
          <a:prstGeom prst="rect">
            <a:avLst/>
          </a:prstGeom>
          <a:noFill/>
        </p:spPr>
        <p:txBody>
          <a:bodyPr wrap="square" rtlCol="0">
            <a:spAutoFit/>
          </a:bodyPr>
          <a:lstStyle/>
          <a:p>
            <a:pPr marL="342900" marR="0" lvl="0" indent="-342900" algn="just" rtl="1">
              <a:spcBef>
                <a:spcPts val="600"/>
              </a:spcBef>
              <a:spcAft>
                <a:spcPts val="0"/>
              </a:spcAft>
              <a:buFont typeface="Times New Roman" panose="02020603050405020304" pitchFamily="18" charset="0"/>
              <a:buChar char="-"/>
              <a:tabLst>
                <a:tab pos="228600" algn="l"/>
              </a:tabLst>
            </a:pPr>
            <a:r>
              <a:rPr lang="ar-EG" sz="2400" b="1" u="sng"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تحليل </a:t>
            </a: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الجمهور المستهدف وتقسيمه</a:t>
            </a:r>
          </a:p>
          <a:p>
            <a:pPr marL="342900" marR="0" lvl="0" indent="-342900" algn="just" rtl="1">
              <a:spcBef>
                <a:spcPts val="600"/>
              </a:spcBef>
              <a:spcAft>
                <a:spcPts val="0"/>
              </a:spcAft>
              <a:buFont typeface="Times New Roman" panose="02020603050405020304" pitchFamily="18" charset="0"/>
              <a:buChar char="-"/>
              <a:tabLst>
                <a:tab pos="228600" algn="l"/>
              </a:tabLst>
            </a:pPr>
            <a:r>
              <a:rPr lang="ar-EG" sz="2400" dirty="0">
                <a:latin typeface="Times New Roman" panose="02020603050405020304" pitchFamily="18" charset="0"/>
                <a:ea typeface="Times New Roman" panose="02020603050405020304" pitchFamily="18" charset="0"/>
                <a:cs typeface="+mj-cs"/>
              </a:rPr>
              <a:t>الخطوة الأولى للتسويق الاجتماعي هي تحديد السكان المستهدفين، يجب أأولاً تحليل مجموعة معينة من السكان التي هي في أمس الحاجة إلى المنتج أو الوعي لإحداث تغيير اجتماعي، يتم تحليل الجمهور في مرحلة ما قبل الإنتاج وكذلك في مرحلة الإنتاج، وتحتوي المجموعة على مجموعات فرعية مختلفة يجب أيضاً تحليلها عن طريق تقسيمها وهو ما يُعرف باسم تقسيم الجمهور. </a:t>
            </a:r>
          </a:p>
          <a:p>
            <a:pPr marL="342900" marR="0" lvl="0" indent="-342900" algn="just" rtl="1">
              <a:spcBef>
                <a:spcPts val="600"/>
              </a:spcBef>
              <a:spcAft>
                <a:spcPts val="0"/>
              </a:spcAft>
              <a:buFont typeface="Times New Roman" panose="02020603050405020304" pitchFamily="18" charset="0"/>
              <a:buChar char="-"/>
              <a:tabLst>
                <a:tab pos="228600" algn="l"/>
              </a:tabLst>
            </a:pPr>
            <a:r>
              <a:rPr lang="ar-EG" sz="2400" b="1" u="sng"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خلق </a:t>
            </a: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الوعي</a:t>
            </a:r>
          </a:p>
          <a:p>
            <a:pPr marL="342900" marR="0" lvl="0" indent="-342900" algn="just" rtl="1">
              <a:spcBef>
                <a:spcPts val="600"/>
              </a:spcBef>
              <a:spcAft>
                <a:spcPts val="0"/>
              </a:spcAft>
              <a:buFont typeface="Times New Roman" panose="02020603050405020304" pitchFamily="18" charset="0"/>
              <a:buChar char="-"/>
              <a:tabLst>
                <a:tab pos="228600" algn="l"/>
              </a:tabLst>
            </a:pPr>
            <a:r>
              <a:rPr lang="ar-EG" sz="2400" dirty="0">
                <a:latin typeface="Times New Roman" panose="02020603050405020304" pitchFamily="18" charset="0"/>
                <a:ea typeface="Times New Roman" panose="02020603050405020304" pitchFamily="18" charset="0"/>
                <a:cs typeface="+mj-cs"/>
              </a:rPr>
              <a:t>على الرغم من أن التسويق الاجتماعي قد لا يكون مؤثراً في بعض الأحيان لتغيير أنماط سلوك الناس، إلا أنه على الأقل يوفر الوعي، ويعرف الناس على البدائل التي يمكن تبنيها حتى  يستفيدوا منها في المستقبل، فعندما يتم استخدام قنوات مختلفة لخلق الوعي، يتعرف الناس على أشياء جديدة لم يكونوا يعرفونها لأن الوعي هو الخطوة الأولى للتغيير.</a:t>
            </a:r>
          </a:p>
          <a:p>
            <a:pPr marL="342900" marR="0" lvl="0" indent="-342900" algn="just" rtl="1">
              <a:spcBef>
                <a:spcPts val="600"/>
              </a:spcBef>
              <a:spcAft>
                <a:spcPts val="0"/>
              </a:spcAft>
              <a:buFont typeface="Times New Roman" panose="02020603050405020304" pitchFamily="18" charset="0"/>
              <a:buChar char="-"/>
              <a:tabLst>
                <a:tab pos="228600" algn="l"/>
              </a:tabLst>
            </a:pPr>
            <a:r>
              <a:rPr lang="ar-EG" sz="2400" dirty="0" smtClean="0">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191414" y="802838"/>
            <a:ext cx="6724919" cy="646331"/>
          </a:xfrm>
          <a:prstGeom prst="rect">
            <a:avLst/>
          </a:prstGeom>
        </p:spPr>
        <p:txBody>
          <a:bodyPr wrap="none">
            <a:spAutoFit/>
          </a:bodyPr>
          <a:lstStyle/>
          <a:p>
            <a:pPr marR="0" lvl="0" algn="just" rtl="1">
              <a:spcBef>
                <a:spcPts val="600"/>
              </a:spcBef>
              <a:spcAft>
                <a:spcPts val="0"/>
              </a:spcAft>
              <a:tabLst>
                <a:tab pos="228600" algn="l"/>
              </a:tabLst>
            </a:pPr>
            <a:r>
              <a:rPr lang="ar-EG" sz="36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السمات الرئيسية لنظرية التسويق </a:t>
            </a:r>
            <a:r>
              <a:rPr lang="ar-EG" sz="36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الإجتماعي</a:t>
            </a:r>
            <a:endParaRPr lang="ar-EG" sz="36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940986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2100" y="2047125"/>
            <a:ext cx="10443079" cy="3647152"/>
          </a:xfrm>
          <a:prstGeom prst="rect">
            <a:avLst/>
          </a:prstGeom>
          <a:noFill/>
        </p:spPr>
        <p:txBody>
          <a:bodyPr wrap="square" rtlCol="0">
            <a:spAutoFit/>
          </a:bodyPr>
          <a:lstStyle/>
          <a:p>
            <a:pPr marR="0" lvl="0" algn="justLow" rtl="1">
              <a:spcBef>
                <a:spcPts val="600"/>
              </a:spcBef>
              <a:spcAft>
                <a:spcPts val="0"/>
              </a:spcAft>
              <a:tabLst>
                <a:tab pos="63500" algn="l"/>
              </a:tabLst>
            </a:pPr>
            <a:r>
              <a:rPr lang="ar-EG" sz="2400" dirty="0" smtClean="0">
                <a:solidFill>
                  <a:prstClr val="black"/>
                </a:solidFill>
                <a:cs typeface="+mj-cs"/>
              </a:rPr>
              <a:t>•</a:t>
            </a:r>
            <a:r>
              <a:rPr lang="ar-EG" sz="2400" b="1" u="sng" dirty="0" smtClean="0">
                <a:solidFill>
                  <a:prstClr val="black"/>
                </a:solidFill>
                <a:effectLst>
                  <a:outerShdw blurRad="38100" dist="38100" dir="2700000" algn="tl">
                    <a:srgbClr val="000000">
                      <a:alpha val="43137"/>
                    </a:srgbClr>
                  </a:outerShdw>
                </a:effectLst>
                <a:cs typeface="+mj-cs"/>
              </a:rPr>
              <a:t>زيادة </a:t>
            </a:r>
            <a:r>
              <a:rPr lang="ar-EG" sz="2400" b="1" u="sng" dirty="0">
                <a:solidFill>
                  <a:prstClr val="black"/>
                </a:solidFill>
                <a:effectLst>
                  <a:outerShdw blurRad="38100" dist="38100" dir="2700000" algn="tl">
                    <a:srgbClr val="000000">
                      <a:alpha val="43137"/>
                    </a:srgbClr>
                  </a:outerShdw>
                </a:effectLst>
                <a:cs typeface="+mj-cs"/>
              </a:rPr>
              <a:t>الاهتمام عن طريق التعليم والمتعة </a:t>
            </a:r>
            <a:r>
              <a:rPr lang="en-US" sz="2400" b="1" u="sng" dirty="0">
                <a:solidFill>
                  <a:prstClr val="black"/>
                </a:solidFill>
                <a:effectLst>
                  <a:outerShdw blurRad="38100" dist="38100" dir="2700000" algn="tl">
                    <a:srgbClr val="000000">
                      <a:alpha val="43137"/>
                    </a:srgbClr>
                  </a:outerShdw>
                </a:effectLst>
                <a:cs typeface="+mj-cs"/>
              </a:rPr>
              <a:t>Edutainment</a:t>
            </a:r>
          </a:p>
          <a:p>
            <a:pPr marR="0" lvl="0" algn="justLow" rtl="1">
              <a:spcBef>
                <a:spcPts val="600"/>
              </a:spcBef>
              <a:spcAft>
                <a:spcPts val="0"/>
              </a:spcAft>
              <a:tabLst>
                <a:tab pos="63500" algn="l"/>
              </a:tabLst>
            </a:pPr>
            <a:r>
              <a:rPr lang="ar-EG" sz="2400" dirty="0">
                <a:solidFill>
                  <a:prstClr val="black"/>
                </a:solidFill>
                <a:cs typeface="+mj-cs"/>
              </a:rPr>
              <a:t>يتم تعزيز الرسالة بشكل متكرر، وبمرور الوقت يتم اعتبار الرسالة ذات مصداقية من قبل المجموعة المستهدفة، وتحتوي الرسالة على التعليم وفي نفس الوقت المتعة، فيولي الناس اهتماماً بالحصول على المعلومات وفي نفس الوقت بالاستمتاع بمحتواها، ما يزيد اهتمامهم ويجذب انتباههم بسبب ما شاهدوه من صور أو سمعوه من موسيقى.</a:t>
            </a:r>
          </a:p>
          <a:p>
            <a:pPr marR="0" lvl="0" algn="justLow" rtl="1">
              <a:spcBef>
                <a:spcPts val="600"/>
              </a:spcBef>
              <a:spcAft>
                <a:spcPts val="0"/>
              </a:spcAft>
              <a:tabLst>
                <a:tab pos="63500" algn="l"/>
              </a:tabLst>
            </a:pPr>
            <a:r>
              <a:rPr lang="ar-EG" sz="2400" dirty="0" smtClean="0">
                <a:solidFill>
                  <a:prstClr val="black"/>
                </a:solidFill>
                <a:cs typeface="+mj-cs"/>
              </a:rPr>
              <a:t>•.</a:t>
            </a:r>
            <a:r>
              <a:rPr lang="ar-EG" sz="2400" b="1" u="sng" dirty="0" smtClean="0">
                <a:solidFill>
                  <a:prstClr val="black"/>
                </a:solidFill>
                <a:cs typeface="+mj-cs"/>
              </a:rPr>
              <a:t>النتيجة </a:t>
            </a:r>
            <a:r>
              <a:rPr lang="ar-EG" sz="2400" b="1" u="sng" dirty="0">
                <a:solidFill>
                  <a:prstClr val="black"/>
                </a:solidFill>
                <a:cs typeface="+mj-cs"/>
              </a:rPr>
              <a:t>المرغوبة</a:t>
            </a:r>
          </a:p>
          <a:p>
            <a:pPr marR="0" lvl="0" algn="justLow" rtl="1">
              <a:spcBef>
                <a:spcPts val="600"/>
              </a:spcBef>
              <a:spcAft>
                <a:spcPts val="0"/>
              </a:spcAft>
              <a:tabLst>
                <a:tab pos="63500" algn="l"/>
              </a:tabLst>
            </a:pPr>
            <a:r>
              <a:rPr lang="ar-EG" sz="2400" dirty="0">
                <a:solidFill>
                  <a:prstClr val="black"/>
                </a:solidFill>
                <a:cs typeface="+mj-cs"/>
              </a:rPr>
              <a:t>يجب أن تكون المعلومات مثيرة للاهتمام ولا تُنسى بحيث لا يعتبر الناس عملية التسويق الاجتماعي عملية تعليمية بل ممتعة أيضاً، وعندما يصل هذا النوع من المعلومات إلى المجموعة المستهدفة المقصودة، تتحقق النتيجة المرجوة فتصبح الرسالة متأصلة في أذهان الجمهور.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7164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720510"/>
            <a:ext cx="10812719" cy="4755148"/>
          </a:xfrm>
          <a:prstGeom prst="rect">
            <a:avLst/>
          </a:prstGeom>
          <a:solidFill>
            <a:schemeClr val="bg1"/>
          </a:solidFill>
        </p:spPr>
        <p:txBody>
          <a:bodyPr wrap="square" rtlCol="0">
            <a:spAutoFit/>
          </a:bodyPr>
          <a:lstStyle/>
          <a:p>
            <a:pPr indent="233363" algn="justLow" rtl="1">
              <a:spcBef>
                <a:spcPts val="600"/>
              </a:spcBef>
            </a:pPr>
            <a:r>
              <a:rPr lang="ar-EG" sz="3200" dirty="0" smtClean="0">
                <a:latin typeface="Times New Roman" panose="02020603050405020304" pitchFamily="18" charset="0"/>
                <a:ea typeface="Times New Roman" panose="02020603050405020304" pitchFamily="18" charset="0"/>
                <a:cs typeface="+mj-cs"/>
              </a:rPr>
              <a:t>•</a:t>
            </a:r>
            <a:r>
              <a:rPr lang="ar-EG" sz="3200" b="1" u="sng"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الخطوة الأولى</a:t>
            </a:r>
            <a:r>
              <a:rPr lang="ar-EG" sz="3200" dirty="0" smtClean="0">
                <a:latin typeface="Times New Roman" panose="02020603050405020304" pitchFamily="18" charset="0"/>
                <a:ea typeface="Times New Roman" panose="02020603050405020304" pitchFamily="18" charset="0"/>
                <a:cs typeface="+mj-cs"/>
              </a:rPr>
              <a:t>: </a:t>
            </a:r>
            <a:r>
              <a:rPr lang="ar-EG" sz="3200" dirty="0">
                <a:latin typeface="Times New Roman" panose="02020603050405020304" pitchFamily="18" charset="0"/>
                <a:ea typeface="Times New Roman" panose="02020603050405020304" pitchFamily="18" charset="0"/>
                <a:cs typeface="+mj-cs"/>
              </a:rPr>
              <a:t>تحفيز وعي الجمهور نحو  موضوع الحملة، باستخدام الحملات الإعلامية التي تهدف لتكثيف المعرفة، هذه الخطوة من أكثر الطرق سهولة ولكنها الأكثر تكلفة؛ ويتم هذا عن طريق الحملات الإعلانية.</a:t>
            </a:r>
          </a:p>
          <a:p>
            <a:pPr indent="282575" algn="justLow" rtl="1">
              <a:spcBef>
                <a:spcPts val="600"/>
              </a:spcBef>
            </a:pPr>
            <a:r>
              <a:rPr lang="ar-EG" sz="3200" dirty="0" smtClean="0">
                <a:latin typeface="Times New Roman" panose="02020603050405020304" pitchFamily="18" charset="0"/>
                <a:ea typeface="Times New Roman" panose="02020603050405020304" pitchFamily="18" charset="0"/>
                <a:cs typeface="+mj-cs"/>
              </a:rPr>
              <a:t>•</a:t>
            </a:r>
            <a:r>
              <a:rPr lang="ar-EG" sz="3200" b="1" u="sng"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الخطوة </a:t>
            </a:r>
            <a:r>
              <a:rPr lang="ar-EG" sz="32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الثانية</a:t>
            </a:r>
            <a:r>
              <a:rPr lang="ar-EG" sz="3200" dirty="0">
                <a:latin typeface="Times New Roman" panose="02020603050405020304" pitchFamily="18" charset="0"/>
                <a:ea typeface="Times New Roman" panose="02020603050405020304" pitchFamily="18" charset="0"/>
                <a:cs typeface="+mj-cs"/>
              </a:rPr>
              <a:t>: تدعيم الرسائل الإعلامية بالاتصالات الشخصية لفئات معينة من الجمهور، وهذا يقلل من التكاليف الترويجية، وفي الوقت نفسه يزيد الفاعلية أو التأثير ويتم هذا عبر الاتصالات المباشرة (بالتليفون أو الزيارات). </a:t>
            </a:r>
          </a:p>
          <a:p>
            <a:pPr indent="282575" algn="justLow" rtl="1">
              <a:spcBef>
                <a:spcPts val="600"/>
              </a:spcBef>
            </a:pPr>
            <a:r>
              <a:rPr lang="ar-EG" sz="3200" dirty="0" smtClean="0">
                <a:latin typeface="Times New Roman" panose="02020603050405020304" pitchFamily="18" charset="0"/>
                <a:ea typeface="Times New Roman" panose="02020603050405020304" pitchFamily="18" charset="0"/>
                <a:cs typeface="+mj-cs"/>
              </a:rPr>
              <a:t>•</a:t>
            </a:r>
            <a:r>
              <a:rPr lang="ar-EG" sz="3200" b="1" u="sng"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الخطوة </a:t>
            </a:r>
            <a:r>
              <a:rPr lang="ar-EG" sz="32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الثالثة</a:t>
            </a:r>
            <a:r>
              <a:rPr lang="ar-EG" sz="3200" dirty="0">
                <a:latin typeface="Times New Roman" panose="02020603050405020304" pitchFamily="18" charset="0"/>
                <a:ea typeface="Times New Roman" panose="02020603050405020304" pitchFamily="18" charset="0"/>
                <a:cs typeface="+mj-cs"/>
              </a:rPr>
              <a:t>: غرس صورة ذهنية عن القضية، ويتم هذا عندما يكون من الصعب زيادة اهتمام المتلقين، بهدف الربط بين الفكرة ومصلحة الجمهور.</a:t>
            </a:r>
          </a:p>
          <a:p>
            <a:pPr indent="459740" algn="justLow" rtl="1">
              <a:spcBef>
                <a:spcPts val="600"/>
              </a:spcBef>
            </a:pPr>
            <a:endParaRPr lang="ar-EG" sz="3200" dirty="0" smtClean="0">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37022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8200" y="17300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1080" y="2403425"/>
            <a:ext cx="10629840" cy="2675604"/>
          </a:xfrm>
          <a:prstGeom prst="rect">
            <a:avLst/>
          </a:prstGeom>
          <a:noFill/>
        </p:spPr>
        <p:txBody>
          <a:bodyPr wrap="square" rtlCol="0">
            <a:spAutoFit/>
          </a:bodyPr>
          <a:lstStyle/>
          <a:p>
            <a:pPr lvl="0" algn="just" rtl="1">
              <a:lnSpc>
                <a:spcPct val="90000"/>
              </a:lnSpc>
              <a:spcBef>
                <a:spcPts val="1000"/>
              </a:spcBef>
            </a:pPr>
            <a:r>
              <a:rPr lang="ar-EG" sz="2800" dirty="0" smtClean="0">
                <a:cs typeface="+mj-cs"/>
              </a:rPr>
              <a:t>•</a:t>
            </a:r>
            <a:r>
              <a:rPr lang="ar-EG" sz="2800" b="1" u="sng" dirty="0" smtClean="0">
                <a:cs typeface="+mj-cs"/>
              </a:rPr>
              <a:t>الخطوة </a:t>
            </a:r>
            <a:r>
              <a:rPr lang="ar-EG" sz="2800" b="1" u="sng" dirty="0">
                <a:cs typeface="+mj-cs"/>
              </a:rPr>
              <a:t>الرابعة: </a:t>
            </a:r>
            <a:r>
              <a:rPr lang="ar-EG" sz="2800" dirty="0">
                <a:cs typeface="+mj-cs"/>
              </a:rPr>
              <a:t>تصميم رسائل جديدة وتعزيز الرسائل داخل الفئات المستهدفة للوصول إلى نتائج سلوكية مرجوة، مثل أخذ قرار معين أو القيام بسلوك محدد. </a:t>
            </a:r>
          </a:p>
          <a:p>
            <a:pPr lvl="0" algn="just" rtl="1">
              <a:lnSpc>
                <a:spcPct val="90000"/>
              </a:lnSpc>
              <a:spcBef>
                <a:spcPts val="1000"/>
              </a:spcBef>
            </a:pPr>
            <a:r>
              <a:rPr lang="ar-EG" sz="2800" dirty="0" smtClean="0">
                <a:cs typeface="+mj-cs"/>
              </a:rPr>
              <a:t>•</a:t>
            </a:r>
            <a:r>
              <a:rPr lang="ar-EG" sz="2800" b="1" u="sng" dirty="0" smtClean="0">
                <a:cs typeface="+mj-cs"/>
              </a:rPr>
              <a:t>الخطوة </a:t>
            </a:r>
            <a:r>
              <a:rPr lang="ar-EG" sz="2800" b="1" u="sng" dirty="0">
                <a:cs typeface="+mj-cs"/>
              </a:rPr>
              <a:t>الخامسة</a:t>
            </a:r>
            <a:r>
              <a:rPr lang="ar-EG" sz="2800" dirty="0">
                <a:cs typeface="+mj-cs"/>
              </a:rPr>
              <a:t>: صناعة أحداث محددة لضمان زيادة اهتمام الجمهور، لحثهم على اتخاذ القرار.</a:t>
            </a:r>
          </a:p>
          <a:p>
            <a:pPr lvl="0" algn="just" rtl="1">
              <a:lnSpc>
                <a:spcPct val="90000"/>
              </a:lnSpc>
              <a:spcBef>
                <a:spcPts val="1000"/>
              </a:spcBef>
            </a:pPr>
            <a:r>
              <a:rPr lang="ar-EG" sz="2800" dirty="0" smtClean="0">
                <a:cs typeface="+mj-cs"/>
              </a:rPr>
              <a:t>•</a:t>
            </a:r>
            <a:r>
              <a:rPr lang="ar-EG" sz="2800" b="1" u="sng" dirty="0" smtClean="0">
                <a:cs typeface="+mj-cs"/>
              </a:rPr>
              <a:t>الخطوة </a:t>
            </a:r>
            <a:r>
              <a:rPr lang="ar-EG" sz="2800" b="1" u="sng" dirty="0">
                <a:cs typeface="+mj-cs"/>
              </a:rPr>
              <a:t>السادسة: </a:t>
            </a:r>
            <a:r>
              <a:rPr lang="ar-EG" sz="2800" dirty="0">
                <a:cs typeface="+mj-cs"/>
              </a:rPr>
              <a:t>تنشيط فئات الجمهور لحثهم على اتخاذ فعل محدد بما في ذلك الاستعانة بالمندوبين، وعرض المزايا التي يحصل عليها الأفراد نتيجة تغيير الاتجاه.</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1268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7270" y="18131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73475" y="2247331"/>
            <a:ext cx="10340310" cy="2879763"/>
          </a:xfrm>
          <a:prstGeom prst="rect">
            <a:avLst/>
          </a:prstGeom>
          <a:noFill/>
        </p:spPr>
        <p:txBody>
          <a:bodyPr wrap="square" rtlCol="0">
            <a:spAutoFit/>
          </a:bodyPr>
          <a:lstStyle/>
          <a:p>
            <a:pPr lvl="0" algn="just" rtl="1">
              <a:lnSpc>
                <a:spcPct val="90000"/>
              </a:lnSpc>
              <a:spcBef>
                <a:spcPts val="1000"/>
              </a:spcBef>
            </a:pPr>
            <a:r>
              <a:rPr lang="ar-EG" sz="2400" dirty="0" smtClean="0">
                <a:solidFill>
                  <a:prstClr val="black"/>
                </a:solidFill>
                <a:cs typeface="Times New Roman" panose="02020603050405020304" pitchFamily="18" charset="0"/>
              </a:rPr>
              <a:t>يستخدم </a:t>
            </a:r>
            <a:r>
              <a:rPr lang="ar-EG" sz="2400" dirty="0">
                <a:solidFill>
                  <a:prstClr val="black"/>
                </a:solidFill>
                <a:cs typeface="Times New Roman" panose="02020603050405020304" pitchFamily="18" charset="0"/>
              </a:rPr>
              <a:t>التسويق الاجتماعي للترويج لأشياء </a:t>
            </a:r>
            <a:r>
              <a:rPr lang="ar-EG" sz="2400">
                <a:solidFill>
                  <a:prstClr val="black"/>
                </a:solidFill>
                <a:cs typeface="Times New Roman" panose="02020603050405020304" pitchFamily="18" charset="0"/>
              </a:rPr>
              <a:t>ملموسة </a:t>
            </a:r>
            <a:r>
              <a:rPr lang="ar-EG" sz="2400" smtClean="0">
                <a:solidFill>
                  <a:prstClr val="black"/>
                </a:solidFill>
                <a:cs typeface="Times New Roman" panose="02020603050405020304" pitchFamily="18" charset="0"/>
              </a:rPr>
              <a:t>أو </a:t>
            </a:r>
            <a:r>
              <a:rPr lang="ar-EG" sz="2400" dirty="0">
                <a:solidFill>
                  <a:prstClr val="black"/>
                </a:solidFill>
                <a:cs typeface="Times New Roman" panose="02020603050405020304" pitchFamily="18" charset="0"/>
              </a:rPr>
              <a:t>أشياء غير ملموسة مثل مفهوم تنظيم الأسرة، وبمرور الوقت استخدمت النظرية في قضايا مرتبطة بمعالجة الجفاف، والتطعيم، والمخاطر الصحية للتدخين، والنظام الغذائي الصحي، واستخدام الخوذة في القيادة، والقيادة البطيئة، واتباع قواعد المرور، واستخدام الهواتف أثناء القيادة، وفيروس نقص المناعة البشرية وتعاطي المخدرات، وأمراض القلب والأوعية الدموية، والأمراض المعدية الأخرى، ومشاكل الصرف الصحي، وتلوث البيئة...الخ.</a:t>
            </a:r>
          </a:p>
          <a:p>
            <a:pPr lvl="0" algn="just" rtl="1">
              <a:lnSpc>
                <a:spcPct val="90000"/>
              </a:lnSpc>
              <a:spcBef>
                <a:spcPts val="1000"/>
              </a:spcBef>
            </a:pPr>
            <a:r>
              <a:rPr lang="ar-EG" sz="2400" dirty="0">
                <a:solidFill>
                  <a:prstClr val="black"/>
                </a:solidFill>
                <a:cs typeface="Times New Roman" panose="02020603050405020304" pitchFamily="18" charset="0"/>
              </a:rPr>
              <a:t>وهناك حالات قد تتقارب فيها أهداف التسويق التجاري والاجتماعي، على الرغم من اختلاف الدوافع، فقد يشجع التسويق التجاري والاجتماعي على استخدام أدوية معينة، هنا الدافع الأول يكون زيادة الأرباح، ولكن الهدف الأخير هو تقليل حالات الإصابة بالمرض.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254856" y="917378"/>
            <a:ext cx="5602816" cy="590931"/>
          </a:xfrm>
          <a:prstGeom prst="rect">
            <a:avLst/>
          </a:prstGeom>
        </p:spPr>
        <p:txBody>
          <a:bodyPr wrap="none">
            <a:spAutoFit/>
          </a:bodyPr>
          <a:lstStyle/>
          <a:p>
            <a:pPr lvl="0" algn="ctr" rtl="1">
              <a:lnSpc>
                <a:spcPct val="90000"/>
              </a:lnSpc>
              <a:spcBef>
                <a:spcPts val="1000"/>
              </a:spcBef>
            </a:pPr>
            <a:r>
              <a:rPr lang="ar-EG" sz="3600" b="1" u="sng" dirty="0">
                <a:solidFill>
                  <a:schemeClr val="bg1"/>
                </a:solidFill>
                <a:cs typeface="Times New Roman" panose="02020603050405020304" pitchFamily="18" charset="0"/>
              </a:rPr>
              <a:t>أمثلة على نظرية التسويق الاجتماعي</a:t>
            </a:r>
          </a:p>
        </p:txBody>
      </p:sp>
    </p:spTree>
    <p:extLst>
      <p:ext uri="{BB962C8B-B14F-4D97-AF65-F5344CB8AC3E}">
        <p14:creationId xmlns:p14="http://schemas.microsoft.com/office/powerpoint/2010/main" val="1865122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845" y="2090237"/>
            <a:ext cx="10340310" cy="3596882"/>
          </a:xfrm>
          <a:prstGeom prst="rect">
            <a:avLst/>
          </a:prstGeom>
          <a:noFill/>
        </p:spPr>
        <p:txBody>
          <a:bodyPr wrap="square" rtlCol="0">
            <a:spAutoFit/>
          </a:bodyPr>
          <a:lstStyle/>
          <a:p>
            <a:pPr lvl="0" algn="just" rtl="1">
              <a:lnSpc>
                <a:spcPct val="90000"/>
              </a:lnSpc>
              <a:spcBef>
                <a:spcPts val="1000"/>
              </a:spcBef>
            </a:pPr>
            <a:r>
              <a:rPr lang="ar-EG" sz="2400" dirty="0" smtClean="0">
                <a:solidFill>
                  <a:prstClr val="black"/>
                </a:solidFill>
                <a:cs typeface="Times New Roman" panose="02020603050405020304" pitchFamily="18" charset="0"/>
              </a:rPr>
              <a:t>طور </a:t>
            </a:r>
            <a:r>
              <a:rPr lang="ar-EG" sz="2400" dirty="0">
                <a:solidFill>
                  <a:prstClr val="black"/>
                </a:solidFill>
                <a:cs typeface="Times New Roman" panose="02020603050405020304" pitchFamily="18" charset="0"/>
              </a:rPr>
              <a:t>هوارد نموذج قرار المستهلك الأول في عام 1963، ثم طوره هوارد وشيث عام1969 لتصبح "نظرية سلوك المشتري" (أونموذج هواد وشيث) والتي توفرتكاملاً لتحليل التأثير المشتلك للعوامل الاجتماعية والنفسية والتسويقية على سلوك الشراء أو تفضيل المستهلكين والمشترين في ترتيب منطقي لمعالجة المعلومات. ويحاول شرح سلوك اختيار العلامة التجارية العقلاني رغم محدودية المعلومات، كما أنه يوفر وصفاً قابلاً للاختبار تجريبياً للسلوك من حيث الأداء المعرفي مع نتائجه. </a:t>
            </a:r>
          </a:p>
          <a:p>
            <a:pPr lvl="0" algn="just" rtl="1">
              <a:lnSpc>
                <a:spcPct val="90000"/>
              </a:lnSpc>
              <a:spcBef>
                <a:spcPts val="1000"/>
              </a:spcBef>
            </a:pPr>
            <a:r>
              <a:rPr lang="ar-EG" sz="2400" dirty="0">
                <a:solidFill>
                  <a:prstClr val="black"/>
                </a:solidFill>
                <a:cs typeface="Times New Roman" panose="02020603050405020304" pitchFamily="18" charset="0"/>
              </a:rPr>
              <a:t>ويتضمن النموذج ثلاث مستويات لصنع القرار: </a:t>
            </a:r>
          </a:p>
          <a:p>
            <a:pPr lvl="0" algn="just" rtl="1">
              <a:lnSpc>
                <a:spcPct val="90000"/>
              </a:lnSpc>
              <a:spcBef>
                <a:spcPts val="1000"/>
              </a:spcBef>
            </a:pPr>
            <a:r>
              <a:rPr lang="ar-EG" sz="2400" dirty="0" smtClean="0">
                <a:solidFill>
                  <a:prstClr val="black"/>
                </a:solidFill>
                <a:cs typeface="Times New Roman" panose="02020603050405020304" pitchFamily="18" charset="0"/>
              </a:rPr>
              <a:t>-حل </a:t>
            </a:r>
            <a:r>
              <a:rPr lang="ar-EG" sz="2400" dirty="0">
                <a:solidFill>
                  <a:prstClr val="black"/>
                </a:solidFill>
                <a:cs typeface="Times New Roman" panose="02020603050405020304" pitchFamily="18" charset="0"/>
              </a:rPr>
              <a:t>مشكلة بنطاق واسع.</a:t>
            </a:r>
          </a:p>
          <a:p>
            <a:pPr lvl="0" algn="just" rtl="1">
              <a:lnSpc>
                <a:spcPct val="90000"/>
              </a:lnSpc>
              <a:spcBef>
                <a:spcPts val="1000"/>
              </a:spcBef>
            </a:pPr>
            <a:r>
              <a:rPr lang="ar-EG" sz="2400" dirty="0" smtClean="0">
                <a:solidFill>
                  <a:prstClr val="black"/>
                </a:solidFill>
                <a:cs typeface="Times New Roman" panose="02020603050405020304" pitchFamily="18" charset="0"/>
              </a:rPr>
              <a:t>-حل </a:t>
            </a:r>
            <a:r>
              <a:rPr lang="ar-EG" sz="2400" dirty="0">
                <a:solidFill>
                  <a:prstClr val="black"/>
                </a:solidFill>
                <a:cs typeface="Times New Roman" panose="02020603050405020304" pitchFamily="18" charset="0"/>
              </a:rPr>
              <a:t>مشكلة بنطاق محدود.</a:t>
            </a:r>
          </a:p>
          <a:p>
            <a:pPr lvl="0" algn="just" rtl="1">
              <a:lnSpc>
                <a:spcPct val="90000"/>
              </a:lnSpc>
              <a:spcBef>
                <a:spcPts val="1000"/>
              </a:spcBef>
            </a:pPr>
            <a:r>
              <a:rPr lang="ar-EG" sz="2400" dirty="0" smtClean="0">
                <a:solidFill>
                  <a:prstClr val="black"/>
                </a:solidFill>
                <a:cs typeface="Times New Roman" panose="02020603050405020304" pitchFamily="18" charset="0"/>
              </a:rPr>
              <a:t>-سلوك </a:t>
            </a:r>
            <a:r>
              <a:rPr lang="ar-EG" sz="2400" dirty="0">
                <a:solidFill>
                  <a:prstClr val="black"/>
                </a:solidFill>
                <a:cs typeface="Times New Roman" panose="02020603050405020304" pitchFamily="18" charset="0"/>
              </a:rPr>
              <a:t>الاستجابة </a:t>
            </a:r>
            <a:r>
              <a:rPr lang="ar-EG" sz="2400" dirty="0" smtClean="0">
                <a:solidFill>
                  <a:prstClr val="black"/>
                </a:solidFill>
                <a:cs typeface="Times New Roman" panose="02020603050405020304" pitchFamily="18" charset="0"/>
              </a:rPr>
              <a:t>الروتينية</a:t>
            </a:r>
            <a:endParaRPr lang="ar-EG" sz="2400" dirty="0">
              <a:solidFill>
                <a:prstClr val="black"/>
              </a:solidFill>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3274982" y="892809"/>
            <a:ext cx="3092513" cy="535531"/>
          </a:xfrm>
          <a:prstGeom prst="rect">
            <a:avLst/>
          </a:prstGeom>
        </p:spPr>
        <p:txBody>
          <a:bodyPr wrap="none">
            <a:spAutoFit/>
          </a:bodyPr>
          <a:lstStyle/>
          <a:p>
            <a:pPr lvl="0" algn="just" rtl="1">
              <a:lnSpc>
                <a:spcPct val="90000"/>
              </a:lnSpc>
              <a:spcBef>
                <a:spcPts val="1000"/>
              </a:spcBef>
            </a:pPr>
            <a:r>
              <a:rPr lang="ar-EG" sz="3200" b="1" u="sng" dirty="0">
                <a:solidFill>
                  <a:schemeClr val="bg1"/>
                </a:solidFill>
                <a:effectLst>
                  <a:outerShdw blurRad="38100" dist="38100" dir="2700000" algn="tl">
                    <a:srgbClr val="000000">
                      <a:alpha val="43137"/>
                    </a:srgbClr>
                  </a:outerShdw>
                </a:effectLst>
                <a:cs typeface="Times New Roman" panose="02020603050405020304" pitchFamily="18" charset="0"/>
              </a:rPr>
              <a:t>نظرية سلوك المشتري</a:t>
            </a:r>
          </a:p>
        </p:txBody>
      </p:sp>
    </p:spTree>
    <p:extLst>
      <p:ext uri="{BB962C8B-B14F-4D97-AF65-F5344CB8AC3E}">
        <p14:creationId xmlns:p14="http://schemas.microsoft.com/office/powerpoint/2010/main" val="2925665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4843" y="1883482"/>
            <a:ext cx="10391833" cy="4722318"/>
          </a:xfrm>
          <a:prstGeom prst="rect">
            <a:avLst/>
          </a:prstGeom>
          <a:noFill/>
        </p:spPr>
        <p:txBody>
          <a:bodyPr wrap="square" rtlCol="0">
            <a:spAutoFit/>
          </a:bodyPr>
          <a:lstStyle/>
          <a:p>
            <a:pPr lvl="0" algn="just" rtl="1">
              <a:lnSpc>
                <a:spcPct val="90000"/>
              </a:lnSpc>
              <a:spcBef>
                <a:spcPts val="1000"/>
              </a:spcBef>
              <a:defRPr/>
            </a:pPr>
            <a:r>
              <a:rPr lang="ar-EG" sz="2400" b="1" dirty="0">
                <a:solidFill>
                  <a:prstClr val="black"/>
                </a:solidFill>
              </a:rPr>
              <a:t>وهي المرحلة الأولى من اتخاذ القرار</a:t>
            </a:r>
            <a:r>
              <a:rPr lang="ar-EG" sz="2400" dirty="0">
                <a:solidFill>
                  <a:prstClr val="black"/>
                </a:solidFill>
              </a:rPr>
              <a:t>، حيث يكون المشتري جديداً في السوق ليس لديه إلا معلومات قليلة عن العلامات التجارية وليس لديه أي تفضيل لمنتج أو خدمة معينة، لذا يسعى المستهلك بنشاط للحصول على المعلومات عبر عدد من البدائل قبل اتخاذ قرار الشراء. حل المشكلات الموسع</a:t>
            </a:r>
          </a:p>
          <a:p>
            <a:pPr lvl="0" algn="just" rtl="1">
              <a:lnSpc>
                <a:spcPct val="90000"/>
              </a:lnSpc>
              <a:spcBef>
                <a:spcPts val="1000"/>
              </a:spcBef>
              <a:defRPr/>
            </a:pPr>
            <a:r>
              <a:rPr lang="ar-EG" sz="2400" b="1" dirty="0" smtClean="0">
                <a:solidFill>
                  <a:prstClr val="black"/>
                </a:solidFill>
              </a:rPr>
              <a:t>حل </a:t>
            </a:r>
            <a:r>
              <a:rPr lang="ar-EG" sz="2400" b="1" dirty="0">
                <a:solidFill>
                  <a:prstClr val="black"/>
                </a:solidFill>
              </a:rPr>
              <a:t>المشكلات المحدود</a:t>
            </a:r>
          </a:p>
          <a:p>
            <a:pPr lvl="0" algn="just" rtl="1">
              <a:lnSpc>
                <a:spcPct val="90000"/>
              </a:lnSpc>
              <a:spcBef>
                <a:spcPts val="1000"/>
              </a:spcBef>
              <a:defRPr/>
            </a:pPr>
            <a:r>
              <a:rPr lang="ar-EG" sz="2400" dirty="0">
                <a:solidFill>
                  <a:prstClr val="black"/>
                </a:solidFill>
              </a:rPr>
              <a:t>في هذا المستوى، يكون لدى المشتري معلومات غير كافية أو غير كاملة عن المنتج أو السوق أو العلامات التجارية، في بعض الأحيان يخلط المشتري بين البدائل المختلفة، لذلك، لاتخاذ قرار الشراء، فإنه يبحث عن دراسة مقارنة لمختلف العلامات التجارية والمنتجات المتوقفرة في السوق.</a:t>
            </a:r>
          </a:p>
          <a:p>
            <a:pPr lvl="0" algn="just" rtl="1">
              <a:lnSpc>
                <a:spcPct val="90000"/>
              </a:lnSpc>
              <a:spcBef>
                <a:spcPts val="1000"/>
              </a:spcBef>
              <a:defRPr/>
            </a:pPr>
            <a:r>
              <a:rPr lang="ar-EG" sz="2400" b="1" dirty="0">
                <a:solidFill>
                  <a:prstClr val="black"/>
                </a:solidFill>
              </a:rPr>
              <a:t>سلوك الاستجابة الروتينية</a:t>
            </a:r>
          </a:p>
          <a:p>
            <a:pPr lvl="0" algn="just" rtl="1">
              <a:lnSpc>
                <a:spcPct val="90000"/>
              </a:lnSpc>
              <a:spcBef>
                <a:spcPts val="1000"/>
              </a:spcBef>
              <a:defRPr/>
            </a:pPr>
            <a:r>
              <a:rPr lang="ar-EG" sz="2400" dirty="0">
                <a:solidFill>
                  <a:prstClr val="black"/>
                </a:solidFill>
              </a:rPr>
              <a:t>مرحلة سلوك الاستجابة المعتاد تتم حيث يكون المشتري على دراية تامة بالمنتجات التي تقدمها العلامات التجارية المختلفة وميزات وإيجابيات وسلبيات كل منتج، فيكون قادر على تقييم ومقارنة الخيارات المتعددة المتاحة في السوق، وهنا، يقرر المشتري مقدماً المنتج الذي سيتم شراؤه. </a:t>
            </a:r>
          </a:p>
          <a:p>
            <a:pPr lvl="0" algn="just" rtl="1">
              <a:lnSpc>
                <a:spcPct val="90000"/>
              </a:lnSpc>
              <a:spcBef>
                <a:spcPts val="1000"/>
              </a:spcBef>
              <a:defRPr/>
            </a:pPr>
            <a:endParaRPr lang="ar-EG" sz="24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899516" y="304562"/>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75627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598516" y="1692426"/>
            <a:ext cx="10208029" cy="4365701"/>
          </a:xfrm>
          <a:prstGeom prst="rect">
            <a:avLst/>
          </a:prstGeom>
        </p:spPr>
      </p:pic>
      <p:sp>
        <p:nvSpPr>
          <p:cNvPr id="4" name="Rectangle 3"/>
          <p:cNvSpPr/>
          <p:nvPr/>
        </p:nvSpPr>
        <p:spPr>
          <a:xfrm>
            <a:off x="745491" y="703457"/>
            <a:ext cx="6869188" cy="646331"/>
          </a:xfrm>
          <a:prstGeom prst="rect">
            <a:avLst/>
          </a:prstGeom>
        </p:spPr>
        <p:txBody>
          <a:bodyPr wrap="none">
            <a:spAutoFit/>
          </a:bodyPr>
          <a:lstStyle/>
          <a:p>
            <a:pPr algn="ctr"/>
            <a:r>
              <a:rPr lang="ar-EG" dirty="0"/>
              <a:t> </a:t>
            </a:r>
            <a:r>
              <a:rPr lang="ar-EG" sz="3600" b="1" u="sng" dirty="0" smtClean="0">
                <a:solidFill>
                  <a:schemeClr val="bg1"/>
                </a:solidFill>
              </a:rPr>
              <a:t>شكل يوضح متغيرات </a:t>
            </a:r>
            <a:r>
              <a:rPr lang="ar-EG" sz="3600" b="1" u="sng" dirty="0">
                <a:solidFill>
                  <a:schemeClr val="bg1"/>
                </a:solidFill>
              </a:rPr>
              <a:t>نظرية سلوك المشتري </a:t>
            </a:r>
            <a:endParaRPr lang="en-US" sz="3600" b="1" u="sng" dirty="0">
              <a:solidFill>
                <a:schemeClr val="bg1"/>
              </a:solidFill>
            </a:endParaRPr>
          </a:p>
        </p:txBody>
      </p:sp>
    </p:spTree>
    <p:extLst>
      <p:ext uri="{BB962C8B-B14F-4D97-AF65-F5344CB8AC3E}">
        <p14:creationId xmlns:p14="http://schemas.microsoft.com/office/powerpoint/2010/main" val="161815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1244" y="2110444"/>
            <a:ext cx="10359031" cy="3277820"/>
          </a:xfrm>
          <a:prstGeom prst="rect">
            <a:avLst/>
          </a:prstGeom>
          <a:noFill/>
        </p:spPr>
        <p:txBody>
          <a:bodyPr wrap="square" rtlCol="0">
            <a:spAutoFit/>
          </a:bodyPr>
          <a:lstStyle/>
          <a:p>
            <a:pPr lvl="0" indent="247650" algn="justLow" rtl="1">
              <a:spcBef>
                <a:spcPts val="600"/>
              </a:spcBef>
            </a:pPr>
            <a:r>
              <a:rPr lang="ar-EG" sz="24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المدخلات: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تشير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مدخلات التحفيز إلى فكرة أو دليل معلومات حول العلامة التجارية ومنتجاتها من حيث جودة المنتج، والتميز، والسعر، والخدمة المقدمة، والتوافر. ويمكن تصنيفها على النحو التالي:</a:t>
            </a:r>
          </a:p>
          <a:p>
            <a:pPr lvl="0" indent="247650" algn="justLow" rtl="1">
              <a:spcBef>
                <a:spcPts val="600"/>
              </a:spcBef>
            </a:pPr>
            <a:r>
              <a:rPr lang="ar-EG" sz="2400" b="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المحفزات المهمة</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هي السمات الملموسة للمنتج والعلامة التجارية، وتشمل سعر المنتج وجودته وتوافره وخصائصه المميزة وخدمته. </a:t>
            </a:r>
          </a:p>
          <a:p>
            <a:pPr lvl="0" indent="247650" algn="justLow" rtl="1">
              <a:spcBef>
                <a:spcPts val="600"/>
              </a:spcBef>
            </a:pPr>
            <a:r>
              <a:rPr lang="ar-EG" sz="2400" b="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المحفزات الرمزية</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إذ تخلق إستراتيجيات التسويق مثل الإعلان والدعاية تأثيراً نفسياً على تصور المشتري للسمات المرئية للمنتج. </a:t>
            </a:r>
          </a:p>
          <a:p>
            <a:pPr lvl="0" indent="247650" algn="justLow" rtl="1">
              <a:spcBef>
                <a:spcPts val="600"/>
              </a:spcBef>
            </a:pPr>
            <a:r>
              <a:rPr lang="ar-EG" sz="2400" b="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المحفزات الاجتماعية</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وتتكون من العوامل البيئية المختلفة التي تعتبر مصدر معلومات للمشترينخ، وتشمل الأسرة والطبقة الاجتماعية والجماعات المرجعية</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55222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1244" y="2203691"/>
            <a:ext cx="10359031" cy="3354765"/>
          </a:xfrm>
          <a:prstGeom prst="rect">
            <a:avLst/>
          </a:prstGeom>
          <a:noFill/>
        </p:spPr>
        <p:txBody>
          <a:bodyPr wrap="square" rtlCol="0">
            <a:spAutoFit/>
          </a:bodyPr>
          <a:lstStyle/>
          <a:p>
            <a:pPr lvl="0" indent="247650" algn="justLow" rtl="1">
              <a:spcBef>
                <a:spcPts val="600"/>
              </a:spcBef>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400" b="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التراكيب </a:t>
            </a:r>
            <a:r>
              <a:rPr lang="ar-EG" sz="2400" b="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الإدراكية</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وتحدد هذه المكونات مشتريات المستهلك وتصور المعلومات المقدمة في مرحلة المدخلات. وهي عنصر أساسي لأنها تدفع المشتري نحو اختيار العلامة التجارية وتشمل: </a:t>
            </a:r>
          </a:p>
          <a:p>
            <a:pPr lvl="0" indent="24765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الحساسية للمعلومات: أو مستوى فهم المشتري وانفتاحه على المعلومات التي يتلقاها.</a:t>
            </a:r>
          </a:p>
          <a:p>
            <a:pPr lvl="0" indent="24765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التحيز الإدراكي: فعلى أساس الإدراك الفردي لكل علامة تجارية، يكون المشتري متحيزاً تجاه علامة تجارية معينة.</a:t>
            </a:r>
          </a:p>
          <a:p>
            <a:pPr lvl="0" indent="24765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البحث عن المعلومات: يسعى المشتري أيضاً للحصول على مزيد من المعلومات لضمان اتخاذ القرار الصحيح.</a:t>
            </a:r>
          </a:p>
          <a:p>
            <a:pPr lvl="0" indent="24765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وتعمل هذه التركيبات الإدراكية مجتمعة على التحكم في وتصفية ومعالجة المحفزات التي يتم تلقيها.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67581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1244" y="2234469"/>
            <a:ext cx="10359031" cy="1646605"/>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600"/>
              </a:spcBef>
              <a:spcAft>
                <a:spcPts val="0"/>
              </a:spcAft>
              <a:buClrTx/>
              <a:buSzTx/>
              <a:buFontTx/>
              <a:buAutoNum type="arabic1Minus"/>
              <a:tabLst/>
              <a:defRPr/>
            </a:pPr>
            <a:r>
              <a:rPr lang="ar-EG" sz="2400" b="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المدخل السلوكي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يتطرق هذا المدخل إلى أنه يمكن إكتساب السلوك من خلال الأحداث الخارجية </a:t>
            </a:r>
          </a:p>
          <a:p>
            <a:pPr marL="457200" marR="0" lvl="0" indent="-457200" algn="r" defTabSz="914400" rtl="1" eaLnBrk="1" fontAlgn="auto" latinLnBrk="0" hangingPunct="1">
              <a:lnSpc>
                <a:spcPct val="100000"/>
              </a:lnSpc>
              <a:spcBef>
                <a:spcPts val="600"/>
              </a:spcBef>
              <a:spcAft>
                <a:spcPts val="0"/>
              </a:spcAft>
              <a:buClrTx/>
              <a:buSzTx/>
              <a:buFontTx/>
              <a:buAutoNum type="arabic1Minus"/>
              <a:tabLst/>
              <a:defRPr/>
            </a:pPr>
            <a:r>
              <a:rPr kumimoji="0" lang="ar-EG" sz="2400" b="1" i="0"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المدخل المعرفي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يؤكد على أن السلوك يرجع إلى الإدراك الشخصي وينظر هذا</a:t>
            </a:r>
            <a:r>
              <a:rPr kumimoji="0" lang="ar-EG" sz="24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المدخل للفرد على أنه يقوم بمعالجة المعلومات ،فمهما كانت قوة السلوك لابد من ال‘تراف بدور البيئة والتجربة الإجتماعية التي تعطي المستهلك المعلومات أو المدخلات التي تساعد في صنع القرار الداخلي .</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39169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1244" y="1872832"/>
            <a:ext cx="10359031" cy="4016484"/>
          </a:xfrm>
          <a:prstGeom prst="rect">
            <a:avLst/>
          </a:prstGeom>
          <a:noFill/>
        </p:spPr>
        <p:txBody>
          <a:bodyPr wrap="square" rtlCol="0">
            <a:spAutoFit/>
          </a:bodyPr>
          <a:lstStyle/>
          <a:p>
            <a:pPr marR="0" lvl="0" indent="49213" algn="r" defTabSz="914400" rtl="1" eaLnBrk="1" fontAlgn="auto" latinLnBrk="0" hangingPunct="1">
              <a:lnSpc>
                <a:spcPct val="100000"/>
              </a:lnSpc>
              <a:spcBef>
                <a:spcPts val="600"/>
              </a:spcBef>
              <a:spcAft>
                <a:spcPts val="0"/>
              </a:spcAft>
              <a:buClrTx/>
              <a:buSzTx/>
              <a:buFontTx/>
              <a:buNone/>
              <a:tabLst/>
              <a:defRPr/>
            </a:pPr>
            <a:r>
              <a:rPr kumimoji="0" lang="ar-EG" sz="2400" i="0"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400" i="0"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نظرية الفعل المبرر هي</a:t>
            </a:r>
            <a:r>
              <a:rPr kumimoji="0" lang="ar-EG" sz="2400" i="0" strike="noStrike" kern="1200" cap="none" spc="0" normalizeH="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 واحدة من النماذج الكلاسيكية للإقناع ، وأرسى أسسها   النظرية ؛ الباحث مارتن فيشبين ، وتشرح العلاقة بين المواقف والسلوكيات داخل الفعل البشري ، وتتنبأ بالمواقف السلوكية للأفراد على أساس المواقف والنوايا السابقة ،وتفسر النظرية سلوك الفرد بناء على النية الموجودة لديه، والنية هي مدى إستعداد شخص ما للإنخراط في سلوك معين ، وتتحدد النية من خلال متغيرين :</a:t>
            </a:r>
          </a:p>
          <a:p>
            <a:pPr marR="0" lvl="0" indent="49213" algn="just" defTabSz="914400" rtl="1" eaLnBrk="1" fontAlgn="auto" latinLnBrk="0" hangingPunct="1">
              <a:lnSpc>
                <a:spcPct val="100000"/>
              </a:lnSpc>
              <a:spcBef>
                <a:spcPts val="600"/>
              </a:spcBef>
              <a:spcAft>
                <a:spcPts val="0"/>
              </a:spcAft>
              <a:buClrTx/>
              <a:buSzTx/>
              <a:buFontTx/>
              <a:buNone/>
              <a:tabLst/>
              <a:defRPr/>
            </a:pPr>
            <a:r>
              <a:rPr lang="ar-EG" sz="2400" baseline="0"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الأول</a:t>
            </a:r>
            <a:r>
              <a:rPr lang="ar-EG" sz="2400"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 هو الإتجاه نحو السلوك  والتي نعكس شعور الفرد الإيجابي أو السلبي نحو تنفيذ سلوك معين .</a:t>
            </a:r>
          </a:p>
          <a:p>
            <a:pPr marR="0" lvl="0" indent="49213" algn="just" defTabSz="914400" rtl="1" eaLnBrk="1" fontAlgn="auto" latinLnBrk="0" hangingPunct="1">
              <a:lnSpc>
                <a:spcPct val="100000"/>
              </a:lnSpc>
              <a:spcBef>
                <a:spcPts val="600"/>
              </a:spcBef>
              <a:spcAft>
                <a:spcPts val="0"/>
              </a:spcAft>
              <a:buClrTx/>
              <a:buSzTx/>
              <a:buFontTx/>
              <a:buNone/>
              <a:tabLst/>
              <a:defRPr/>
            </a:pPr>
            <a:r>
              <a:rPr kumimoji="0" lang="ar-EG" sz="2400" i="0"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الثاني</a:t>
            </a:r>
            <a:r>
              <a:rPr kumimoji="0" lang="ar-EG" sz="2400" i="0" strike="noStrike" kern="1200" cap="none" spc="0" normalizeH="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 هو المعايير الشخصية والتي تشير لإدراك الفرد للضغوط الإجتماعية نحو تنفيذ أو عدم تنفيذ سلوك معين.</a:t>
            </a:r>
          </a:p>
          <a:p>
            <a:pPr marR="0" lvl="0" indent="49213" algn="just" defTabSz="914400" rtl="1" eaLnBrk="1" fontAlgn="auto" latinLnBrk="0" hangingPunct="1">
              <a:lnSpc>
                <a:spcPct val="100000"/>
              </a:lnSpc>
              <a:spcBef>
                <a:spcPts val="600"/>
              </a:spcBef>
              <a:spcAft>
                <a:spcPts val="0"/>
              </a:spcAft>
              <a:buClrTx/>
              <a:buSzTx/>
              <a:buFontTx/>
              <a:buNone/>
              <a:tabLst/>
              <a:defRPr/>
            </a:pPr>
            <a:r>
              <a:rPr lang="ar-EG" sz="2400" baseline="0"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ويتم تشكيل المواقف عبر سلسلة من المعتقدات مما ينتج قيمة وضعها في نتيجة السلوك إذا إعتبرت نتيجة السلوك إيجابية أو قيمة أو مفيدة أو مرغوب فيها فسيكون موقف الشخص مفضل</a:t>
            </a:r>
            <a:r>
              <a:rPr lang="ar-EG" sz="2400"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مع إحتمال أكبر لمشاركتة في السلوك .</a:t>
            </a:r>
            <a:endParaRPr kumimoji="0" lang="ar-EG" sz="2400" i="0"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2233903" y="699742"/>
            <a:ext cx="4083169" cy="830997"/>
          </a:xfrm>
          <a:prstGeom prst="rect">
            <a:avLst/>
          </a:prstGeom>
        </p:spPr>
        <p:txBody>
          <a:bodyPr wrap="none">
            <a:spAutoFit/>
          </a:bodyPr>
          <a:lstStyle/>
          <a:p>
            <a:r>
              <a:rPr lang="ar-EG" sz="4800" b="1" u="sng" dirty="0">
                <a:solidFill>
                  <a:schemeClr val="bg1"/>
                </a:solidFill>
              </a:rPr>
              <a:t>نظرية الفعل المبرر </a:t>
            </a:r>
            <a:endParaRPr lang="en-US" sz="4800" b="1" u="sng" dirty="0">
              <a:solidFill>
                <a:schemeClr val="bg1"/>
              </a:solidFill>
            </a:endParaRPr>
          </a:p>
        </p:txBody>
      </p:sp>
    </p:spTree>
    <p:extLst>
      <p:ext uri="{BB962C8B-B14F-4D97-AF65-F5344CB8AC3E}">
        <p14:creationId xmlns:p14="http://schemas.microsoft.com/office/powerpoint/2010/main" val="2484267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1244" y="1872832"/>
            <a:ext cx="10359031" cy="1200329"/>
          </a:xfrm>
          <a:prstGeom prst="rect">
            <a:avLst/>
          </a:prstGeom>
          <a:noFill/>
        </p:spPr>
        <p:txBody>
          <a:bodyPr wrap="square" rtlCol="0">
            <a:spAutoFit/>
          </a:bodyPr>
          <a:lstStyle/>
          <a:p>
            <a:pPr marL="0" marR="0" lvl="0" indent="49213" algn="r" defTabSz="914400" rtl="1" eaLnBrk="1" fontAlgn="auto" latinLnBrk="0" hangingPunct="1">
              <a:lnSpc>
                <a:spcPct val="100000"/>
              </a:lnSpc>
              <a:spcBef>
                <a:spcPts val="600"/>
              </a:spcBef>
              <a:spcAft>
                <a:spcPts val="0"/>
              </a:spcAft>
              <a:buClrTx/>
              <a:buSzTx/>
              <a:buFontTx/>
              <a:buNone/>
              <a:tabLst/>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وقد بنيت فروض النظرية بإعتبار أن السلوك يتحدد من خلال النية ، والنية تتحدد من خلال الإتجاهات والمعايير الشخصية ،أما الإتجاهات والمعايير الشخصية ،فهي تحدد من خلال مجموعة من المعتقدات المتعلقة بنتائج القيام بسلوك معين وتوقعات معينة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81295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0564" y="1728350"/>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8957828" y="3149345"/>
            <a:ext cx="2095927" cy="10940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chemeClr val="tx1"/>
                </a:solidFill>
              </a:rPr>
              <a:t>السلوك </a:t>
            </a:r>
            <a:endParaRPr lang="en-US" sz="2400" b="1" dirty="0">
              <a:solidFill>
                <a:schemeClr val="tx1"/>
              </a:solidFill>
            </a:endParaRPr>
          </a:p>
        </p:txBody>
      </p:sp>
      <p:pic>
        <p:nvPicPr>
          <p:cNvPr id="4" name="Picture 3"/>
          <p:cNvPicPr>
            <a:picLocks noChangeAspect="1"/>
          </p:cNvPicPr>
          <p:nvPr/>
        </p:nvPicPr>
        <p:blipFill>
          <a:blip r:embed="rId3"/>
          <a:stretch>
            <a:fillRect/>
          </a:stretch>
        </p:blipFill>
        <p:spPr>
          <a:xfrm>
            <a:off x="5856982" y="2824595"/>
            <a:ext cx="2282002" cy="883611"/>
          </a:xfrm>
          <a:prstGeom prst="rect">
            <a:avLst/>
          </a:prstGeom>
        </p:spPr>
      </p:pic>
      <p:pic>
        <p:nvPicPr>
          <p:cNvPr id="5" name="Picture 4"/>
          <p:cNvPicPr>
            <a:picLocks noChangeAspect="1"/>
          </p:cNvPicPr>
          <p:nvPr/>
        </p:nvPicPr>
        <p:blipFill>
          <a:blip r:embed="rId3"/>
          <a:stretch>
            <a:fillRect/>
          </a:stretch>
        </p:blipFill>
        <p:spPr>
          <a:xfrm>
            <a:off x="5886924" y="4234285"/>
            <a:ext cx="2230538" cy="860361"/>
          </a:xfrm>
          <a:prstGeom prst="rect">
            <a:avLst/>
          </a:prstGeom>
        </p:spPr>
      </p:pic>
      <p:pic>
        <p:nvPicPr>
          <p:cNvPr id="7" name="Picture 6"/>
          <p:cNvPicPr>
            <a:picLocks noChangeAspect="1"/>
          </p:cNvPicPr>
          <p:nvPr/>
        </p:nvPicPr>
        <p:blipFill>
          <a:blip r:embed="rId3"/>
          <a:stretch>
            <a:fillRect/>
          </a:stretch>
        </p:blipFill>
        <p:spPr>
          <a:xfrm>
            <a:off x="3102061" y="2521700"/>
            <a:ext cx="1987886" cy="681164"/>
          </a:xfrm>
          <a:prstGeom prst="rect">
            <a:avLst/>
          </a:prstGeom>
        </p:spPr>
      </p:pic>
      <p:pic>
        <p:nvPicPr>
          <p:cNvPr id="9" name="Picture 8"/>
          <p:cNvPicPr>
            <a:picLocks noChangeAspect="1"/>
          </p:cNvPicPr>
          <p:nvPr/>
        </p:nvPicPr>
        <p:blipFill>
          <a:blip r:embed="rId3"/>
          <a:stretch>
            <a:fillRect/>
          </a:stretch>
        </p:blipFill>
        <p:spPr>
          <a:xfrm>
            <a:off x="3127697" y="4496379"/>
            <a:ext cx="2028565" cy="694745"/>
          </a:xfrm>
          <a:prstGeom prst="rect">
            <a:avLst/>
          </a:prstGeom>
        </p:spPr>
      </p:pic>
      <p:pic>
        <p:nvPicPr>
          <p:cNvPr id="10" name="Picture 9"/>
          <p:cNvPicPr>
            <a:picLocks noChangeAspect="1"/>
          </p:cNvPicPr>
          <p:nvPr/>
        </p:nvPicPr>
        <p:blipFill>
          <a:blip r:embed="rId3"/>
          <a:stretch>
            <a:fillRect/>
          </a:stretch>
        </p:blipFill>
        <p:spPr>
          <a:xfrm>
            <a:off x="831274" y="2048490"/>
            <a:ext cx="1681196" cy="661076"/>
          </a:xfrm>
          <a:prstGeom prst="rect">
            <a:avLst/>
          </a:prstGeom>
        </p:spPr>
      </p:pic>
      <p:pic>
        <p:nvPicPr>
          <p:cNvPr id="11" name="Picture 10"/>
          <p:cNvPicPr>
            <a:picLocks noChangeAspect="1"/>
          </p:cNvPicPr>
          <p:nvPr/>
        </p:nvPicPr>
        <p:blipFill>
          <a:blip r:embed="rId3"/>
          <a:stretch>
            <a:fillRect/>
          </a:stretch>
        </p:blipFill>
        <p:spPr>
          <a:xfrm>
            <a:off x="831274" y="2842308"/>
            <a:ext cx="1692279" cy="579871"/>
          </a:xfrm>
          <a:prstGeom prst="rect">
            <a:avLst/>
          </a:prstGeom>
        </p:spPr>
      </p:pic>
      <p:pic>
        <p:nvPicPr>
          <p:cNvPr id="12" name="Picture 11"/>
          <p:cNvPicPr>
            <a:picLocks noChangeAspect="1"/>
          </p:cNvPicPr>
          <p:nvPr/>
        </p:nvPicPr>
        <p:blipFill>
          <a:blip r:embed="rId3"/>
          <a:stretch>
            <a:fillRect/>
          </a:stretch>
        </p:blipFill>
        <p:spPr>
          <a:xfrm>
            <a:off x="811720" y="4151485"/>
            <a:ext cx="1720304" cy="614541"/>
          </a:xfrm>
          <a:prstGeom prst="rect">
            <a:avLst/>
          </a:prstGeom>
        </p:spPr>
      </p:pic>
      <p:pic>
        <p:nvPicPr>
          <p:cNvPr id="13" name="Picture 12"/>
          <p:cNvPicPr>
            <a:picLocks noChangeAspect="1"/>
          </p:cNvPicPr>
          <p:nvPr/>
        </p:nvPicPr>
        <p:blipFill>
          <a:blip r:embed="rId3"/>
          <a:stretch>
            <a:fillRect/>
          </a:stretch>
        </p:blipFill>
        <p:spPr>
          <a:xfrm>
            <a:off x="831274" y="4843752"/>
            <a:ext cx="1720304" cy="589474"/>
          </a:xfrm>
          <a:prstGeom prst="rect">
            <a:avLst/>
          </a:prstGeom>
        </p:spPr>
      </p:pic>
      <p:sp>
        <p:nvSpPr>
          <p:cNvPr id="14" name="Rectangle 13"/>
          <p:cNvSpPr/>
          <p:nvPr/>
        </p:nvSpPr>
        <p:spPr>
          <a:xfrm>
            <a:off x="982825" y="2063235"/>
            <a:ext cx="1596043" cy="646331"/>
          </a:xfrm>
          <a:prstGeom prst="rect">
            <a:avLst/>
          </a:prstGeom>
        </p:spPr>
        <p:txBody>
          <a:bodyPr wrap="square">
            <a:spAutoFit/>
          </a:bodyPr>
          <a:lstStyle/>
          <a:p>
            <a:r>
              <a:rPr lang="ar-EG" b="1" dirty="0"/>
              <a:t>المعتقدات حول عواقب السلوك </a:t>
            </a:r>
          </a:p>
        </p:txBody>
      </p:sp>
      <p:sp>
        <p:nvSpPr>
          <p:cNvPr id="15" name="Rectangle 14"/>
          <p:cNvSpPr/>
          <p:nvPr/>
        </p:nvSpPr>
        <p:spPr>
          <a:xfrm>
            <a:off x="798560" y="2983317"/>
            <a:ext cx="1649549" cy="400110"/>
          </a:xfrm>
          <a:prstGeom prst="rect">
            <a:avLst/>
          </a:prstGeom>
        </p:spPr>
        <p:txBody>
          <a:bodyPr wrap="square">
            <a:spAutoFit/>
          </a:bodyPr>
          <a:lstStyle/>
          <a:p>
            <a:pPr algn="ctr"/>
            <a:r>
              <a:rPr lang="ar-EG" sz="2000" b="1" dirty="0"/>
              <a:t>تقييم النتائج </a:t>
            </a:r>
          </a:p>
        </p:txBody>
      </p:sp>
      <p:sp>
        <p:nvSpPr>
          <p:cNvPr id="16" name="Rectangle 15"/>
          <p:cNvSpPr/>
          <p:nvPr/>
        </p:nvSpPr>
        <p:spPr>
          <a:xfrm>
            <a:off x="798560" y="4119695"/>
            <a:ext cx="1628526" cy="646331"/>
          </a:xfrm>
          <a:prstGeom prst="rect">
            <a:avLst/>
          </a:prstGeom>
        </p:spPr>
        <p:txBody>
          <a:bodyPr wrap="square">
            <a:spAutoFit/>
          </a:bodyPr>
          <a:lstStyle/>
          <a:p>
            <a:pPr algn="ctr"/>
            <a:r>
              <a:rPr lang="ar-EG" b="1" dirty="0"/>
              <a:t>المعتقدات حول تصورات الآخرين </a:t>
            </a:r>
          </a:p>
        </p:txBody>
      </p:sp>
      <p:sp>
        <p:nvSpPr>
          <p:cNvPr id="17" name="Rectangle 16"/>
          <p:cNvSpPr/>
          <p:nvPr/>
        </p:nvSpPr>
        <p:spPr>
          <a:xfrm>
            <a:off x="1029709" y="4928929"/>
            <a:ext cx="1284326" cy="369332"/>
          </a:xfrm>
          <a:prstGeom prst="rect">
            <a:avLst/>
          </a:prstGeom>
        </p:spPr>
        <p:txBody>
          <a:bodyPr wrap="none">
            <a:spAutoFit/>
          </a:bodyPr>
          <a:lstStyle/>
          <a:p>
            <a:r>
              <a:rPr lang="ar-EG" b="1" dirty="0"/>
              <a:t>الدافع للإمتثال </a:t>
            </a:r>
          </a:p>
        </p:txBody>
      </p:sp>
      <p:sp>
        <p:nvSpPr>
          <p:cNvPr id="18" name="Rectangle 17"/>
          <p:cNvSpPr/>
          <p:nvPr/>
        </p:nvSpPr>
        <p:spPr>
          <a:xfrm>
            <a:off x="3260800" y="2503014"/>
            <a:ext cx="1485193" cy="646331"/>
          </a:xfrm>
          <a:prstGeom prst="rect">
            <a:avLst/>
          </a:prstGeom>
        </p:spPr>
        <p:txBody>
          <a:bodyPr wrap="square">
            <a:spAutoFit/>
          </a:bodyPr>
          <a:lstStyle/>
          <a:p>
            <a:pPr algn="ctr"/>
            <a:r>
              <a:rPr lang="ar-EG" b="1" dirty="0"/>
              <a:t>الإتجاه نحو السلوك </a:t>
            </a:r>
          </a:p>
        </p:txBody>
      </p:sp>
      <p:sp>
        <p:nvSpPr>
          <p:cNvPr id="19" name="Rectangle 18"/>
          <p:cNvSpPr/>
          <p:nvPr/>
        </p:nvSpPr>
        <p:spPr>
          <a:xfrm>
            <a:off x="6163963" y="3092580"/>
            <a:ext cx="1649811" cy="461665"/>
          </a:xfrm>
          <a:prstGeom prst="rect">
            <a:avLst/>
          </a:prstGeom>
        </p:spPr>
        <p:txBody>
          <a:bodyPr wrap="none">
            <a:spAutoFit/>
          </a:bodyPr>
          <a:lstStyle/>
          <a:p>
            <a:pPr algn="ctr"/>
            <a:r>
              <a:rPr lang="ar-EG" sz="2400" b="1" dirty="0"/>
              <a:t>النيه السلوكية </a:t>
            </a:r>
          </a:p>
        </p:txBody>
      </p:sp>
      <p:sp>
        <p:nvSpPr>
          <p:cNvPr id="20" name="Rectangle 19"/>
          <p:cNvSpPr/>
          <p:nvPr/>
        </p:nvSpPr>
        <p:spPr>
          <a:xfrm>
            <a:off x="6076755" y="4236212"/>
            <a:ext cx="2046479" cy="830997"/>
          </a:xfrm>
          <a:prstGeom prst="rect">
            <a:avLst/>
          </a:prstGeom>
        </p:spPr>
        <p:txBody>
          <a:bodyPr wrap="square">
            <a:spAutoFit/>
          </a:bodyPr>
          <a:lstStyle/>
          <a:p>
            <a:pPr algn="ctr"/>
            <a:r>
              <a:rPr lang="ar-EG" sz="2400" b="1" dirty="0"/>
              <a:t>العوامل المتداخلة الأخرى </a:t>
            </a:r>
          </a:p>
        </p:txBody>
      </p:sp>
      <p:sp>
        <p:nvSpPr>
          <p:cNvPr id="21" name="Rectangle 20"/>
          <p:cNvSpPr/>
          <p:nvPr/>
        </p:nvSpPr>
        <p:spPr>
          <a:xfrm>
            <a:off x="3103582" y="4442860"/>
            <a:ext cx="2037686" cy="707886"/>
          </a:xfrm>
          <a:prstGeom prst="rect">
            <a:avLst/>
          </a:prstGeom>
        </p:spPr>
        <p:txBody>
          <a:bodyPr wrap="square">
            <a:spAutoFit/>
          </a:bodyPr>
          <a:lstStyle/>
          <a:p>
            <a:pPr algn="ctr"/>
            <a:r>
              <a:rPr lang="ar-EG" sz="2000" b="1" dirty="0"/>
              <a:t>القواعد الذاتية للسلوك </a:t>
            </a:r>
          </a:p>
        </p:txBody>
      </p:sp>
      <p:cxnSp>
        <p:nvCxnSpPr>
          <p:cNvPr id="23" name="Straight Arrow Connector 22"/>
          <p:cNvCxnSpPr/>
          <p:nvPr/>
        </p:nvCxnSpPr>
        <p:spPr>
          <a:xfrm flipV="1">
            <a:off x="8312727" y="4442860"/>
            <a:ext cx="615142" cy="4860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8138984" y="3422179"/>
            <a:ext cx="78888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5141268" y="2766578"/>
            <a:ext cx="664393" cy="5568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V="1">
            <a:off x="5156262" y="4496379"/>
            <a:ext cx="649399" cy="5708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2578868" y="2379028"/>
            <a:ext cx="471384" cy="3875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V="1">
            <a:off x="2578868" y="2983317"/>
            <a:ext cx="471384" cy="4001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2578868" y="4442860"/>
            <a:ext cx="471384" cy="2430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2669160" y="5067209"/>
            <a:ext cx="377274" cy="3660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44" name="Picture 43"/>
          <p:cNvPicPr>
            <a:picLocks noChangeAspect="1"/>
          </p:cNvPicPr>
          <p:nvPr/>
        </p:nvPicPr>
        <p:blipFill>
          <a:blip r:embed="rId4"/>
          <a:stretch>
            <a:fillRect/>
          </a:stretch>
        </p:blipFill>
        <p:spPr>
          <a:xfrm>
            <a:off x="2448109" y="341108"/>
            <a:ext cx="4596782" cy="1286367"/>
          </a:xfrm>
          <a:prstGeom prst="rect">
            <a:avLst/>
          </a:prstGeom>
        </p:spPr>
      </p:pic>
    </p:spTree>
    <p:extLst>
      <p:ext uri="{BB962C8B-B14F-4D97-AF65-F5344CB8AC3E}">
        <p14:creationId xmlns:p14="http://schemas.microsoft.com/office/powerpoint/2010/main" val="3885133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1244" y="1872832"/>
            <a:ext cx="10359031" cy="2754600"/>
          </a:xfrm>
          <a:prstGeom prst="rect">
            <a:avLst/>
          </a:prstGeom>
          <a:noFill/>
        </p:spPr>
        <p:txBody>
          <a:bodyPr wrap="square" rtlCol="0">
            <a:spAutoFit/>
          </a:bodyPr>
          <a:lstStyle/>
          <a:p>
            <a:pPr lvl="0" indent="49213" algn="r" rtl="1">
              <a:spcBef>
                <a:spcPts val="600"/>
              </a:spcBef>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نتناول </a:t>
            </a: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نظرية السلوك المخطط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لعالم النفس أيساك أجزن </a:t>
            </a:r>
            <a:r>
              <a:rPr lang="en-US" sz="24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Icek</a:t>
            </a:r>
            <a:r>
              <a:rPr lang="en-US"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Ajzen</a:t>
            </a:r>
            <a:r>
              <a:rPr lang="en-US"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والتي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تعتبر واحدة من أشهر النظريات المفسرة للسلوك الإنساني، فقد سعى أجزن من خلال نظرية السلوك المخطط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Theory of planned behavior)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إلى تحليل السلوك الإنساني، وقد أشار أجزن إلى أن قدرة الفرد على السيطرة على سلوكه تتناسب مع دوافعه لتحقيق ذلك السلوك، كما أن قدرة الفرد على ضبط سلوكه تتناسب مع كفاءته الذاتية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self-efficacy)،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وتكمن أهمية السلوك المخطط لأجزن في أنها تقدم تحليلاً للسلوك الإنساني مما يساعد في فهم كيفية تشكيل السلوك.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49213" algn="r" rtl="1">
              <a:spcBef>
                <a:spcPts val="600"/>
              </a:spcBef>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3513559" y="843512"/>
            <a:ext cx="4004622" cy="707886"/>
          </a:xfrm>
          <a:prstGeom prst="rect">
            <a:avLst/>
          </a:prstGeom>
        </p:spPr>
        <p:txBody>
          <a:bodyPr wrap="none">
            <a:spAutoFit/>
          </a:bodyPr>
          <a:lstStyle/>
          <a:p>
            <a:pPr algn="ctr"/>
            <a:r>
              <a:rPr lang="ar-EG" sz="4000" b="1" u="sng" dirty="0">
                <a:solidFill>
                  <a:schemeClr val="bg1"/>
                </a:solidFill>
                <a:effectLst>
                  <a:outerShdw blurRad="38100" dist="38100" dir="2700000" algn="tl">
                    <a:srgbClr val="000000">
                      <a:alpha val="43137"/>
                    </a:srgbClr>
                  </a:outerShdw>
                </a:effectLst>
              </a:rPr>
              <a:t>نظرية السلوك المخطط </a:t>
            </a:r>
            <a:endParaRPr lang="en-US" sz="4000" b="1" u="sng" dirty="0">
              <a:solidFill>
                <a:schemeClr val="bg1"/>
              </a:solidFill>
              <a:effectLst>
                <a:outerShdw blurRad="38100" dist="38100" dir="2700000" algn="tl">
                  <a:srgbClr val="000000">
                    <a:alpha val="43137"/>
                  </a:srgbClr>
                </a:outerShdw>
              </a:effectLst>
            </a:endParaRPr>
          </a:p>
        </p:txBody>
      </p:sp>
      <p:pic>
        <p:nvPicPr>
          <p:cNvPr id="4" name="Picture 3"/>
          <p:cNvPicPr>
            <a:picLocks noChangeAspect="1"/>
          </p:cNvPicPr>
          <p:nvPr/>
        </p:nvPicPr>
        <p:blipFill rotWithShape="1">
          <a:blip r:embed="rId3"/>
          <a:srcRect l="11083" t="10687" r="21679" b="31870"/>
          <a:stretch/>
        </p:blipFill>
        <p:spPr>
          <a:xfrm>
            <a:off x="434399" y="3749162"/>
            <a:ext cx="5318008" cy="2308966"/>
          </a:xfrm>
          <a:prstGeom prst="rect">
            <a:avLst/>
          </a:prstGeom>
        </p:spPr>
      </p:pic>
    </p:spTree>
    <p:extLst>
      <p:ext uri="{BB962C8B-B14F-4D97-AF65-F5344CB8AC3E}">
        <p14:creationId xmlns:p14="http://schemas.microsoft.com/office/powerpoint/2010/main" val="4190917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64029" y="2357580"/>
            <a:ext cx="9729402" cy="3416320"/>
          </a:xfrm>
          <a:prstGeom prst="rect">
            <a:avLst/>
          </a:prstGeom>
          <a:noFill/>
        </p:spPr>
        <p:txBody>
          <a:bodyPr wrap="square" rtlCol="0">
            <a:spAutoFit/>
          </a:bodyPr>
          <a:lstStyle/>
          <a:p>
            <a:pPr lvl="0" indent="49213" algn="just" rtl="1">
              <a:spcBef>
                <a:spcPts val="600"/>
              </a:spcBef>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لا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شك أن النظرية السلوكية لأجزن تساعدنا في فهم السلوك الإنساني على نحو أفضل، حيث تعتمد على ملاحظة وتحليل السلوك الإنساني من خلال فهم الدوافع والنوايا المسببة له، وهنا تتجلى أهمية نظرية السلوك المخطط، الأمر الذي يساهم في تحسين عملية تغيير السلوك إلى الأفضل، كما أشرنا في المثال السابق حيث أراد الفرد الإقلاع عن سلوك التدخين. كما أن إدراك الآباء والقائمين على التربية لأساسيات الفعل المكونة للسلوك الإنساني يسهم في إكساب الأبناء سلوكيات نافعة، وتخليهم عن السلوكيات الضارة. وبالرغم من أهمية نظرية السلوك المخطط إلا أنها لا تزال عاجزة عن تحقيق أثر ملموس على أرض الواقع فيما يتعلق بتطبيقات النظرية، وهذا راجع بالأساس إلى التشكيك في فهم أجزن لتكون السلوك الإنساني، والتشكيك في أهمية نظرية السلوك المخطط، وهو ما سنتناوله في نقد نظرية السلوك المخطط لأجزن</a:t>
            </a:r>
            <a:endPar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2976555" y="843512"/>
            <a:ext cx="5078634" cy="70788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sng"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أهمية نظرية </a:t>
            </a:r>
            <a:r>
              <a:rPr kumimoji="0" lang="ar-EG" sz="4000" b="1"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السلوك المخطط </a:t>
            </a:r>
            <a:endParaRPr kumimoji="0" lang="en-US" sz="4000" b="1"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spTree>
    <p:extLst>
      <p:ext uri="{BB962C8B-B14F-4D97-AF65-F5344CB8AC3E}">
        <p14:creationId xmlns:p14="http://schemas.microsoft.com/office/powerpoint/2010/main" val="1526316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2055" y="2359725"/>
            <a:ext cx="10457410" cy="3385542"/>
          </a:xfrm>
          <a:prstGeom prst="rect">
            <a:avLst/>
          </a:prstGeom>
          <a:noFill/>
        </p:spPr>
        <p:txBody>
          <a:bodyPr wrap="square" rtlCol="0">
            <a:spAutoFit/>
          </a:bodyPr>
          <a:lstStyle/>
          <a:p>
            <a:pPr marL="0" marR="0" lvl="0" indent="49213" algn="just" defTabSz="914400" rtl="1" eaLnBrk="1" fontAlgn="auto" latinLnBrk="0" hangingPunct="1">
              <a:lnSpc>
                <a:spcPct val="100000"/>
              </a:lnSpc>
              <a:spcBef>
                <a:spcPts val="600"/>
              </a:spcBef>
              <a:spcAft>
                <a:spcPts val="0"/>
              </a:spcAft>
              <a:buClrTx/>
              <a:buSzTx/>
              <a:buFontTx/>
              <a:buNone/>
              <a:tabLst/>
              <a:defRPr/>
            </a:pPr>
            <a:r>
              <a:rPr kumimoji="0" lang="ar-EG" sz="20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وقد استخدمت النظرية لشرح النوايا السلوكية المرتبطة بالتدخير وشرب الكحوليات وإستخدام الخدمات الصحية وتعاطي المخدرات ومحصلة السلوك تعتمد على كل من الدوافع (النية) والقدرة (التحكم في السلوك </a:t>
            </a:r>
            <a:r>
              <a:rPr lang="ar-EG" sz="2000" b="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وإفترضت النظرية أن هناك متغيرات تؤثر في قيام الفرد بسلوك محدد هي : </a:t>
            </a:r>
          </a:p>
          <a:p>
            <a:pPr marL="0" marR="0" lvl="0" indent="49213" algn="just" defTabSz="914400" rtl="1" eaLnBrk="1" fontAlgn="auto" latinLnBrk="0" hangingPunct="1">
              <a:lnSpc>
                <a:spcPct val="100000"/>
              </a:lnSpc>
              <a:spcBef>
                <a:spcPts val="600"/>
              </a:spcBef>
              <a:spcAft>
                <a:spcPts val="0"/>
              </a:spcAft>
              <a:buClrTx/>
              <a:buSzTx/>
              <a:buFontTx/>
              <a:buNone/>
              <a:tabLst/>
              <a:defRPr/>
            </a:pPr>
            <a:r>
              <a:rPr kumimoji="0" lang="ar-EG" sz="2000" b="1" i="0" u="none"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الإتجاهات</a:t>
            </a:r>
            <a:r>
              <a:rPr kumimoji="0" lang="ar-EG" sz="2000" b="1"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نحو السلوك أو المعتقدات أو التقييم المرتبط بأداء سلوك محدد .</a:t>
            </a:r>
          </a:p>
          <a:p>
            <a:pPr marL="0" marR="0" lvl="0" indent="49213" algn="just" defTabSz="914400" rtl="1" eaLnBrk="1" fontAlgn="auto" latinLnBrk="0" hangingPunct="1">
              <a:lnSpc>
                <a:spcPct val="100000"/>
              </a:lnSpc>
              <a:spcBef>
                <a:spcPts val="600"/>
              </a:spcBef>
              <a:spcAft>
                <a:spcPts val="0"/>
              </a:spcAft>
              <a:buClrTx/>
              <a:buSzTx/>
              <a:buFontTx/>
              <a:buNone/>
              <a:tabLst/>
              <a:defRPr/>
            </a:pPr>
            <a:r>
              <a:rPr lang="ar-EG" sz="2000" b="1" baseline="0"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النية</a:t>
            </a:r>
            <a:r>
              <a:rPr lang="ar-EG" sz="20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السلوكية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وتشير للعوامل التحفيزية التي تؤثر على سلوك معين فكلما زادت النية القوية زادت إحتمالية تنفيذ السلوك .</a:t>
            </a:r>
          </a:p>
          <a:p>
            <a:pPr marL="0" marR="0" lvl="0" indent="49213" algn="just" defTabSz="914400" rtl="1" eaLnBrk="1" fontAlgn="auto" latinLnBrk="0" hangingPunct="1">
              <a:lnSpc>
                <a:spcPct val="100000"/>
              </a:lnSpc>
              <a:spcBef>
                <a:spcPts val="600"/>
              </a:spcBef>
              <a:spcAft>
                <a:spcPts val="0"/>
              </a:spcAft>
              <a:buClrTx/>
              <a:buSzTx/>
              <a:buFontTx/>
              <a:buNone/>
              <a:tabLst/>
              <a:defRPr/>
            </a:pPr>
            <a:r>
              <a:rPr kumimoji="0" lang="ar-EG" sz="20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المعايير الذاتية أو الشخصية ،وتشير للإعتقاد حول ما إذا كان معظم الناس يوافقون أو لا يوافقون على السلوك .</a:t>
            </a:r>
          </a:p>
          <a:p>
            <a:pPr marL="0" marR="0" lvl="0" indent="49213" algn="just" defTabSz="914400" rtl="1" eaLnBrk="1" fontAlgn="auto" latinLnBrk="0" hangingPunct="1">
              <a:lnSpc>
                <a:spcPct val="100000"/>
              </a:lnSpc>
              <a:spcBef>
                <a:spcPts val="600"/>
              </a:spcBef>
              <a:spcAft>
                <a:spcPts val="0"/>
              </a:spcAft>
              <a:buClrTx/>
              <a:buSzTx/>
              <a:buFontTx/>
              <a:buNone/>
              <a:tabLst/>
              <a:defRPr/>
            </a:pP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الأعراف الإجتماعية وتشير لقواعد السلوك العرفية في الجماعة أو في سياق ثقافي أكبر.</a:t>
            </a:r>
          </a:p>
          <a:p>
            <a:pPr marL="0" marR="0" lvl="0" indent="49213" algn="just" defTabSz="914400" rtl="1" eaLnBrk="1" fontAlgn="auto" latinLnBrk="0" hangingPunct="1">
              <a:lnSpc>
                <a:spcPct val="100000"/>
              </a:lnSpc>
              <a:spcBef>
                <a:spcPts val="600"/>
              </a:spcBef>
              <a:spcAft>
                <a:spcPts val="0"/>
              </a:spcAft>
              <a:buClrTx/>
              <a:buSzTx/>
              <a:buFontTx/>
              <a:buNone/>
              <a:tabLst/>
              <a:defRPr/>
            </a:pPr>
            <a:r>
              <a:rPr kumimoji="0" lang="ar-EG" sz="20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القوة المتصورة</a:t>
            </a:r>
            <a:r>
              <a:rPr kumimoji="0" lang="ar-EG" sz="2000" b="1"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وتشيرالى تصور مدى وجود عوامل قد تسهل أو تعرقل أداء السلوك وتسيطر على السلوك المتصور للشخص.</a:t>
            </a:r>
            <a:endParaRPr kumimoji="0" lang="ar-EG" sz="20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49213" algn="just"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87268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9106"/>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2055" y="1922617"/>
            <a:ext cx="10457410" cy="4478149"/>
          </a:xfrm>
          <a:prstGeom prst="rect">
            <a:avLst/>
          </a:prstGeom>
          <a:noFill/>
        </p:spPr>
        <p:txBody>
          <a:bodyPr wrap="square" rtlCol="0">
            <a:spAutoFit/>
          </a:bodyPr>
          <a:lstStyle/>
          <a:p>
            <a:pPr marL="0" marR="0" lvl="0" indent="49213" algn="just" defTabSz="914400" rtl="1" eaLnBrk="1" fontAlgn="auto" latinLnBrk="0" hangingPunct="1">
              <a:lnSpc>
                <a:spcPct val="100000"/>
              </a:lnSpc>
              <a:spcBef>
                <a:spcPts val="600"/>
              </a:spcBef>
              <a:spcAft>
                <a:spcPts val="0"/>
              </a:spcAft>
              <a:buClrTx/>
              <a:buSzTx/>
              <a:buFontTx/>
              <a:buNone/>
              <a:tabLst/>
              <a:defRPr/>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رغم أن النظرية كان لها دور فعال في مواجهة بعض السلوكيات الصحية الخطيرة كالقيادة السريعة والتدخين وتأييد سلوكيات صحية إيجابية مرتبطة بالمأكولات قليلة السعرات وممارسة الرياضة إلا أن البعض وجه نقد في أنها :</a:t>
            </a:r>
            <a:r>
              <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a:p>
            <a:pPr lvl="0" indent="49213" algn="r"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يفترض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الشخص قد حصل على الفرص والموارد ليكون ناجحاً في أداء السلوك المطلوب، بغض النظر عن النية. </a:t>
            </a:r>
          </a:p>
          <a:p>
            <a:pPr lvl="0" indent="49213" algn="r"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لا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تأخذ في الحسبان المتغيرات الأخرى التي تدخل في النية والدوافع السلوكية، مثل الخوف أو التهديد أو الحالة المزاجية أو الخبرة السابقة. </a:t>
            </a:r>
          </a:p>
          <a:p>
            <a:pPr lvl="0" indent="49213" algn="r"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رغم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أنها تأخذ في الاعتبار التأثيرات المعيارية، لكنها مازالت لا تأخذ في الاعتبار العوامل البيئية أو الاقتصادية التي قد تؤثر على نية الشخص لأداء السلوك.</a:t>
            </a:r>
          </a:p>
          <a:p>
            <a:pPr marL="0" marR="0" lvl="0" indent="49213" algn="just" defTabSz="914400" rtl="1" eaLnBrk="1" fontAlgn="auto" latinLnBrk="0" hangingPunct="1">
              <a:lnSpc>
                <a:spcPct val="100000"/>
              </a:lnSpc>
              <a:spcBef>
                <a:spcPts val="600"/>
              </a:spcBef>
              <a:spcAft>
                <a:spcPts val="0"/>
              </a:spcAft>
              <a:buClrTx/>
              <a:buSzTx/>
              <a:buFontTx/>
              <a:buNone/>
              <a:tabLst/>
              <a:defRPr/>
            </a:pPr>
            <a:endParaRPr kumimoji="0" lang="ar-EG" sz="20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49213" algn="just"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2244942" y="725222"/>
            <a:ext cx="4507965" cy="646331"/>
          </a:xfrm>
          <a:prstGeom prst="rect">
            <a:avLst/>
          </a:prstGeom>
        </p:spPr>
        <p:txBody>
          <a:bodyPr wrap="none">
            <a:spAutoFit/>
          </a:bodyPr>
          <a:lstStyle/>
          <a:p>
            <a:r>
              <a:rPr lang="ar-EG" sz="3600" b="1" u="sng" dirty="0">
                <a:solidFill>
                  <a:schemeClr val="bg1"/>
                </a:solidFill>
                <a:effectLst>
                  <a:outerShdw blurRad="38100" dist="38100" dir="2700000" algn="tl">
                    <a:srgbClr val="000000">
                      <a:alpha val="43137"/>
                    </a:srgbClr>
                  </a:outerShdw>
                </a:effectLst>
              </a:rPr>
              <a:t>حدود نظرية السلوك المخطط </a:t>
            </a:r>
          </a:p>
        </p:txBody>
      </p:sp>
    </p:spTree>
    <p:extLst>
      <p:ext uri="{BB962C8B-B14F-4D97-AF65-F5344CB8AC3E}">
        <p14:creationId xmlns:p14="http://schemas.microsoft.com/office/powerpoint/2010/main" val="4172205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9106"/>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2055" y="1922617"/>
            <a:ext cx="10457410" cy="1723549"/>
          </a:xfrm>
          <a:prstGeom prst="rect">
            <a:avLst/>
          </a:prstGeom>
          <a:noFill/>
        </p:spPr>
        <p:txBody>
          <a:bodyPr wrap="square" rtlCol="0">
            <a:spAutoFit/>
          </a:bodyPr>
          <a:lstStyle/>
          <a:p>
            <a:pPr lvl="0" indent="49213" algn="just" rtl="1">
              <a:spcBef>
                <a:spcPts val="600"/>
              </a:spcBef>
            </a:pP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تفترض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السلوك هو نتيجة لعملية اتخاذ القرار، ولا تعتبر أنه يمكن أن تتغير بمرور الوقت. </a:t>
            </a:r>
          </a:p>
          <a:p>
            <a:pPr lvl="0" indent="49213" algn="just"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غم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أهيمة إضافة "السيطرة السلوكية المتصورة" إلا أنه لا يوضح أي شيء عن التحكم الفعلي في السلوك. </a:t>
            </a:r>
          </a:p>
          <a:p>
            <a:pPr lvl="0" indent="49213" algn="just"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لم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توضح وقت الإطار الزمني بين "النية" و "السلوك".</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612055" y="3646166"/>
            <a:ext cx="4725454" cy="2277412"/>
          </a:xfrm>
          <a:prstGeom prst="rect">
            <a:avLst/>
          </a:prstGeom>
        </p:spPr>
      </p:pic>
    </p:spTree>
    <p:extLst>
      <p:ext uri="{BB962C8B-B14F-4D97-AF65-F5344CB8AC3E}">
        <p14:creationId xmlns:p14="http://schemas.microsoft.com/office/powerpoint/2010/main" val="1792950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9106"/>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2055" y="1922617"/>
            <a:ext cx="10457410" cy="400110"/>
          </a:xfrm>
          <a:prstGeom prst="rect">
            <a:avLst/>
          </a:prstGeom>
          <a:noFill/>
        </p:spPr>
        <p:txBody>
          <a:bodyPr wrap="square" rtlCol="0">
            <a:spAutoFit/>
          </a:bodyPr>
          <a:lstStyle/>
          <a:p>
            <a:pPr marL="0" marR="0" lvl="0" indent="49213" algn="just" defTabSz="914400" rtl="1" eaLnBrk="1" fontAlgn="auto" latinLnBrk="0" hangingPunct="1">
              <a:lnSpc>
                <a:spcPct val="100000"/>
              </a:lnSpc>
              <a:spcBef>
                <a:spcPts val="600"/>
              </a:spcBef>
              <a:spcAft>
                <a:spcPts val="0"/>
              </a:spcAft>
              <a:buClrTx/>
              <a:buSzTx/>
              <a:buFontTx/>
              <a:buNone/>
              <a:tabLst/>
              <a:defRPr/>
            </a:pPr>
            <a:r>
              <a:rPr kumimoji="0" lang="ar-EG" sz="20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p:cNvPicPr>
            <a:picLocks noChangeAspect="1"/>
          </p:cNvPicPr>
          <p:nvPr/>
        </p:nvPicPr>
        <p:blipFill rotWithShape="1">
          <a:blip r:embed="rId3"/>
          <a:srcRect l="-1789" t="392" r="488" b="8329"/>
          <a:stretch/>
        </p:blipFill>
        <p:spPr>
          <a:xfrm>
            <a:off x="612055" y="1947635"/>
            <a:ext cx="10354571" cy="3877048"/>
          </a:xfrm>
          <a:prstGeom prst="rect">
            <a:avLst/>
          </a:prstGeom>
        </p:spPr>
      </p:pic>
    </p:spTree>
    <p:extLst>
      <p:ext uri="{BB962C8B-B14F-4D97-AF65-F5344CB8AC3E}">
        <p14:creationId xmlns:p14="http://schemas.microsoft.com/office/powerpoint/2010/main" val="2436517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97269"/>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12808" y="2081038"/>
            <a:ext cx="10166384" cy="3693319"/>
          </a:xfrm>
          <a:prstGeom prst="rect">
            <a:avLst/>
          </a:prstGeom>
          <a:noFill/>
        </p:spPr>
        <p:txBody>
          <a:bodyPr wrap="square" rtlCol="0">
            <a:spAutoFit/>
          </a:bodyPr>
          <a:lstStyle/>
          <a:p>
            <a:pPr lvl="0" indent="247650" algn="justLow" rtl="1">
              <a:spcBef>
                <a:spcPts val="600"/>
              </a:spcBef>
              <a:defRPr/>
            </a:pP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ويعتبر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نموذج </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So, Sparks &amp; King (2014)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من النماذج الرائدة التي عملت على قياس معدل اندماج الجمهور عبر وسائل التواصل الاجتماعي من خلال خمس عناصر هي: </a:t>
            </a:r>
            <a:endPar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Low" rtl="1">
              <a:spcBef>
                <a:spcPts val="600"/>
              </a:spcBef>
              <a:defRPr/>
            </a:pP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1) الهوية </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Identification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كمكون عاطفي يتصور فيها المستهلك نفسه متوحدا بالعلامة التجارية أو منتميا لها. </a:t>
            </a:r>
          </a:p>
          <a:p>
            <a:pPr lvl="0" indent="247650" algn="justLow" rtl="1">
              <a:spcBef>
                <a:spcPts val="600"/>
              </a:spcBef>
              <a:defRPr/>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(2) الحماس </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Enthusiasm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ويصف درجة حماس المستهلك باستخدام العلامة التجارية.</a:t>
            </a:r>
          </a:p>
          <a:p>
            <a:pPr lvl="0" indent="247650" algn="justLow" rtl="1">
              <a:spcBef>
                <a:spcPts val="600"/>
              </a:spcBef>
              <a:defRPr/>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 الاهتمام </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Attention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ليوضح درجة الانتباه، والتركيز لدى المستهلك عن العلامة التجارية.</a:t>
            </a:r>
          </a:p>
          <a:p>
            <a:pPr lvl="0" indent="247650" algn="justLow" rtl="1">
              <a:spcBef>
                <a:spcPts val="600"/>
              </a:spcBef>
              <a:defRPr/>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(4) الانهماك </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Absorption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وصول المستهلك لحالة يكون فيها مستمتعاً وسعيداً أنه مؤيداً للعلامة التجارية. وهي توازي مفهوم التفاني في النماذج الأخرى حيث يكون المستهلك متحمساً وملهماً وفخوراً باستخدام العلامة التجارية. </a:t>
            </a:r>
          </a:p>
          <a:p>
            <a:pPr lvl="0" indent="247650" algn="justLow" rtl="1">
              <a:spcBef>
                <a:spcPts val="600"/>
              </a:spcBef>
              <a:defRPr/>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(5) التفاعل </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Interaction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كمكون سلوكي حيث يقوم المستهلك بمشاركة كل ما يخص العلامة التجارية سواء عبر الإنترنت أو وجها لوجه.</a:t>
            </a:r>
          </a:p>
          <a:p>
            <a:pPr lvl="0" indent="247650" algn="justLow" rtl="1">
              <a:spcBef>
                <a:spcPts val="600"/>
              </a:spcBef>
              <a:defRPr/>
            </a:pP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563025" y="710437"/>
            <a:ext cx="8449749" cy="646331"/>
          </a:xfrm>
          <a:prstGeom prst="rect">
            <a:avLst/>
          </a:prstGeom>
        </p:spPr>
        <p:txBody>
          <a:bodyPr wrap="none">
            <a:spAutoFit/>
          </a:bodyPr>
          <a:lstStyle/>
          <a:p>
            <a:r>
              <a:rPr lang="ar-EG" sz="3600" b="1" u="sng" dirty="0">
                <a:solidFill>
                  <a:schemeClr val="bg1"/>
                </a:solidFill>
                <a:effectLst>
                  <a:outerShdw blurRad="38100" dist="38100" dir="2700000" algn="tl">
                    <a:srgbClr val="000000">
                      <a:alpha val="43137"/>
                    </a:srgbClr>
                  </a:outerShdw>
                </a:effectLst>
              </a:rPr>
              <a:t>نموذج اندماج المستهلك عبر وسائل التواصل الاجتماعي</a:t>
            </a:r>
          </a:p>
        </p:txBody>
      </p:sp>
    </p:spTree>
    <p:extLst>
      <p:ext uri="{BB962C8B-B14F-4D97-AF65-F5344CB8AC3E}">
        <p14:creationId xmlns:p14="http://schemas.microsoft.com/office/powerpoint/2010/main" val="1059728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270959" y="1410089"/>
            <a:ext cx="9866733" cy="44837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310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3246</TotalTime>
  <Words>3967</Words>
  <Application>Microsoft Office PowerPoint</Application>
  <PresentationFormat>Widescreen</PresentationFormat>
  <Paragraphs>211</Paragraphs>
  <Slides>43</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43</vt:i4>
      </vt:variant>
    </vt:vector>
  </HeadingPairs>
  <TitlesOfParts>
    <vt:vector size="50" baseType="lpstr">
      <vt:lpstr>Arial</vt:lpstr>
      <vt:lpstr>Calibri</vt:lpstr>
      <vt:lpstr>Calibri Light</vt:lpstr>
      <vt:lpstr>Simplified Arabic</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210</cp:revision>
  <dcterms:created xsi:type="dcterms:W3CDTF">2023-04-29T09:08:23Z</dcterms:created>
  <dcterms:modified xsi:type="dcterms:W3CDTF">2023-11-08T17:33:45Z</dcterms:modified>
</cp:coreProperties>
</file>