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31.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3.xml" ContentType="application/inkml+xml"/>
  <Override PartName="/ppt/ink/ink13.xml" ContentType="application/inkml+xml"/>
  <Override PartName="/ppt/ink/ink4.xml" ContentType="application/inkml+xml"/>
  <Override PartName="/ppt/ink/ink8.xml" ContentType="application/inkml+xml"/>
  <Override PartName="/ppt/ink/ink1.xml" ContentType="application/inkml+xml"/>
  <Override PartName="/ppt/ink/ink5.xml" ContentType="application/inkml+xml"/>
  <Override PartName="/ppt/ink/ink2.xml" ContentType="application/inkml+xml"/>
  <Override PartName="/ppt/ink/ink7.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6.xml" ContentType="application/inkml+xml"/>
  <Override PartName="/ppt/ink/ink14.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2.xml" ContentType="application/vnd.openxmlformats-officedocument.presentationml.tags+xml"/>
  <Override PartName="/ppt/tags/tag1.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14.xml" ContentType="application/vnd.openxmlformats-officedocument.presentationml.tags+xml"/>
  <Override PartName="/ppt/tags/tag3.xml" ContentType="application/vnd.openxmlformats-officedocument.presentationml.tags+xml"/>
  <Override PartName="/ppt/tags/tag15.xml" ContentType="application/vnd.openxmlformats-officedocument.presentationml.tags+xml"/>
  <Override PartName="/ppt/tags/tag11.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7.xml" ContentType="application/vnd.openxmlformats-officedocument.presentationml.tags+xml"/>
  <Override PartName="/ppt/tags/tag4.xml" ContentType="application/vnd.openxmlformats-officedocument.presentationml.tags+xml"/>
  <Override PartName="/ppt/tags/tag24.xml" ContentType="application/vnd.openxmlformats-officedocument.presentationml.tags+xml"/>
  <Override PartName="/ppt/tags/tag34.xml" ContentType="application/vnd.openxmlformats-officedocument.presentationml.tags+xml"/>
  <Override PartName="/ppt/tags/tag5.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9.xml" ContentType="application/vnd.openxmlformats-officedocument.presentationml.tags+xml"/>
  <Override PartName="/ppt/tags/tag21.xml" ContentType="application/vnd.openxmlformats-officedocument.presentationml.tags+xml"/>
  <Override PartName="/ppt/tags/tag28.xml" ContentType="application/vnd.openxmlformats-officedocument.presentationml.tags+xml"/>
  <Override PartName="/ppt/tags/tag10.xml" ContentType="application/vnd.openxmlformats-officedocument.presentationml.tags+xml"/>
  <Override PartName="/ppt/tags/tag6.xml" ContentType="application/vnd.openxmlformats-officedocument.presentationml.tags+xml"/>
  <Override PartName="/ppt/tags/tag20.xml" ContentType="application/vnd.openxmlformats-officedocument.presentationml.tags+xml"/>
  <Override PartName="/ppt/tags/tag29.xml" ContentType="application/vnd.openxmlformats-officedocument.presentationml.tags+xml"/>
  <Override PartName="/ppt/tags/tag25.xml" ContentType="application/vnd.openxmlformats-officedocument.presentationml.tags+xml"/>
  <Override PartName="/ppt/tags/tag30.xml" ContentType="application/vnd.openxmlformats-officedocument.presentationml.tags+xml"/>
  <Override PartName="/ppt/tags/tag23.xml" ContentType="application/vnd.openxmlformats-officedocument.presentationml.tags+xml"/>
  <Override PartName="/ppt/tags/tag31.xml" ContentType="application/vnd.openxmlformats-officedocument.presentationml.tags+xml"/>
  <Override PartName="/ppt/tags/tag26.xml" ContentType="application/vnd.openxmlformats-officedocument.presentationml.tags+xml"/>
  <Override PartName="/ppt/tags/tag32.xml" ContentType="application/vnd.openxmlformats-officedocument.presentationml.tags+xml"/>
  <Override PartName="/ppt/tags/tag22.xml" ContentType="application/vnd.openxmlformats-officedocument.presentationml.tags+xml"/>
  <Override PartName="/ppt/tags/tag3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4"/>
  </p:notesMasterIdLst>
  <p:sldIdLst>
    <p:sldId id="578" r:id="rId4"/>
    <p:sldId id="579" r:id="rId5"/>
    <p:sldId id="509" r:id="rId6"/>
    <p:sldId id="259" r:id="rId7"/>
    <p:sldId id="510" r:id="rId8"/>
    <p:sldId id="512" r:id="rId9"/>
    <p:sldId id="511" r:id="rId10"/>
    <p:sldId id="516" r:id="rId11"/>
    <p:sldId id="515" r:id="rId12"/>
    <p:sldId id="517" r:id="rId13"/>
    <p:sldId id="518" r:id="rId14"/>
    <p:sldId id="557" r:id="rId15"/>
    <p:sldId id="519" r:id="rId16"/>
    <p:sldId id="521" r:id="rId17"/>
    <p:sldId id="541" r:id="rId18"/>
    <p:sldId id="542" r:id="rId19"/>
    <p:sldId id="461" r:id="rId20"/>
    <p:sldId id="398" r:id="rId21"/>
    <p:sldId id="383" r:id="rId22"/>
    <p:sldId id="526" r:id="rId23"/>
    <p:sldId id="527" r:id="rId24"/>
    <p:sldId id="529" r:id="rId25"/>
    <p:sldId id="528" r:id="rId26"/>
    <p:sldId id="530" r:id="rId27"/>
    <p:sldId id="531" r:id="rId28"/>
    <p:sldId id="533" r:id="rId29"/>
    <p:sldId id="532" r:id="rId30"/>
    <p:sldId id="534" r:id="rId31"/>
    <p:sldId id="535" r:id="rId32"/>
    <p:sldId id="536" r:id="rId33"/>
    <p:sldId id="537" r:id="rId34"/>
    <p:sldId id="543" r:id="rId35"/>
    <p:sldId id="538" r:id="rId36"/>
    <p:sldId id="544" r:id="rId37"/>
    <p:sldId id="539" r:id="rId38"/>
    <p:sldId id="545" r:id="rId39"/>
    <p:sldId id="554" r:id="rId40"/>
    <p:sldId id="555" r:id="rId41"/>
    <p:sldId id="556" r:id="rId42"/>
    <p:sldId id="55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30" autoAdjust="0"/>
    <p:restoredTop sz="93447" autoAdjust="0"/>
  </p:normalViewPr>
  <p:slideViewPr>
    <p:cSldViewPr snapToGrid="0">
      <p:cViewPr varScale="1">
        <p:scale>
          <a:sx n="58" d="100"/>
          <a:sy n="58" d="100"/>
        </p:scale>
        <p:origin x="284"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07:52:57.039"/>
    </inkml:context>
    <inkml:brush xml:id="br0">
      <inkml:brushProperty name="width" value="0.08819" units="cm"/>
      <inkml:brushProperty name="height" value="0.35278" units="cm"/>
      <inkml:brushProperty name="color" value="#92D050"/>
      <inkml:brushProperty name="tip" value="rectangle"/>
      <inkml:brushProperty name="rasterOp" value="maskPen"/>
    </inkml:brush>
  </inkml:definitions>
  <inkml:trace contextRef="#ctx0" brushRef="#br0">11077 5415 0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11/12/2024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92450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3365762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851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09802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3231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360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47945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1949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95897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463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801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271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6555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142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25</a:t>
            </a:fld>
            <a:endParaRPr lang="x-none"/>
          </a:p>
        </p:txBody>
      </p:sp>
    </p:spTree>
    <p:extLst>
      <p:ext uri="{BB962C8B-B14F-4D97-AF65-F5344CB8AC3E}">
        <p14:creationId xmlns:p14="http://schemas.microsoft.com/office/powerpoint/2010/main" val="12740156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9665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3265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9197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8112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4959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82608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50068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7156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0835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57398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39424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289517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6831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75051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00186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72343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432277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970823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51728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823891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635861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464796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271548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22668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4519675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13" Type="http://schemas.openxmlformats.org/officeDocument/2006/relationships/image" Target="../media/image5.png"/><Relationship Id="rId18" Type="http://schemas.openxmlformats.org/officeDocument/2006/relationships/image" Target="../media/image10.svg"/><Relationship Id="rId3" Type="http://schemas.openxmlformats.org/officeDocument/2006/relationships/notesSlide" Target="../notesSlides/notesSlide6.xml"/><Relationship Id="rId12" Type="http://schemas.openxmlformats.org/officeDocument/2006/relationships/image" Target="../media/image42.png"/><Relationship Id="rId17" Type="http://schemas.openxmlformats.org/officeDocument/2006/relationships/image" Target="../media/image9.png"/><Relationship Id="rId2" Type="http://schemas.openxmlformats.org/officeDocument/2006/relationships/slideLayout" Target="../slideLayouts/slideLayout7.xml"/><Relationship Id="rId16" Type="http://schemas.openxmlformats.org/officeDocument/2006/relationships/image" Target="../media/image8.svg"/><Relationship Id="rId1" Type="http://schemas.openxmlformats.org/officeDocument/2006/relationships/tags" Target="../tags/tag4.xml"/><Relationship Id="rId15" Type="http://schemas.openxmlformats.org/officeDocument/2006/relationships/image" Target="../media/image7.png"/><Relationship Id="rId19" Type="http://schemas.openxmlformats.org/officeDocument/2006/relationships/image" Target="../media/image11.jpeg"/><Relationship Id="rId4" Type="http://schemas.openxmlformats.org/officeDocument/2006/relationships/customXml" Target="../ink/ink2.xml"/><Relationship Id="rId14" Type="http://schemas.openxmlformats.org/officeDocument/2006/relationships/image" Target="../media/image6.svg"/></Relationships>
</file>

<file path=ppt/slides/_rels/slide7.xml.rels><?xml version="1.0" encoding="UTF-8" standalone="yes"?>
<Relationships xmlns="http://schemas.openxmlformats.org/package/2006/relationships"><Relationship Id="rId13" Type="http://schemas.openxmlformats.org/officeDocument/2006/relationships/image" Target="../media/image5.png"/><Relationship Id="rId3" Type="http://schemas.openxmlformats.org/officeDocument/2006/relationships/notesSlide" Target="../notesSlides/notesSlide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customXml" Target="../ink/ink3.xml"/><Relationship Id="rId14" Type="http://schemas.openxmlformats.org/officeDocument/2006/relationships/image" Target="../media/image6.svg"/></Relationships>
</file>

<file path=ppt/slides/_rels/slide8.xml.rels><?xml version="1.0" encoding="UTF-8" standalone="yes"?>
<Relationships xmlns="http://schemas.openxmlformats.org/package/2006/relationships"><Relationship Id="rId13" Type="http://schemas.openxmlformats.org/officeDocument/2006/relationships/image" Target="../media/image5.png"/><Relationship Id="rId3" Type="http://schemas.openxmlformats.org/officeDocument/2006/relationships/notesSlide" Target="../notesSlides/notesSlide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customXml" Target="../ink/ink4.xml"/><Relationship Id="rId14" Type="http://schemas.openxmlformats.org/officeDocument/2006/relationships/image" Target="../media/image6.svg"/></Relationships>
</file>

<file path=ppt/slides/_rels/slide9.xml.rels><?xml version="1.0" encoding="UTF-8" standalone="yes"?>
<Relationships xmlns="http://schemas.openxmlformats.org/package/2006/relationships"><Relationship Id="rId13" Type="http://schemas.openxmlformats.org/officeDocument/2006/relationships/image" Target="../media/image7.png"/><Relationship Id="rId3" Type="http://schemas.openxmlformats.org/officeDocument/2006/relationships/notesSlide" Target="../notesSlides/notesSlide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5.xml"/><Relationship Id="rId14" Type="http://schemas.openxmlformats.org/officeDocument/2006/relationships/image" Target="../media/image8.svg"/></Relationships>
</file>

<file path=ppt/slides/_rels/slide10.xml.rels><?xml version="1.0" encoding="UTF-8" standalone="yes"?>
<Relationships xmlns="http://schemas.openxmlformats.org/package/2006/relationships"><Relationship Id="rId13" Type="http://schemas.openxmlformats.org/officeDocument/2006/relationships/image" Target="../media/image7.png"/><Relationship Id="rId3" Type="http://schemas.openxmlformats.org/officeDocument/2006/relationships/notesSlide" Target="../notesSlides/notesSlide1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6.xml"/><Relationship Id="rId14" Type="http://schemas.openxmlformats.org/officeDocument/2006/relationships/image" Target="../media/image8.svg"/></Relationships>
</file>

<file path=ppt/slides/_rels/slide11.xml.rels><?xml version="1.0" encoding="UTF-8" standalone="yes"?>
<Relationships xmlns="http://schemas.openxmlformats.org/package/2006/relationships"><Relationship Id="rId13" Type="http://schemas.openxmlformats.org/officeDocument/2006/relationships/image" Target="../media/image9.png"/><Relationship Id="rId3" Type="http://schemas.openxmlformats.org/officeDocument/2006/relationships/notesSlide" Target="../notesSlides/notesSlide1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ustomXml" Target="../ink/ink7.xml"/><Relationship Id="rId14" Type="http://schemas.openxmlformats.org/officeDocument/2006/relationships/image" Target="../media/image10.svg"/></Relationships>
</file>

<file path=ppt/slides/_rels/slide12.xml.rels><?xml version="1.0" encoding="UTF-8" standalone="yes"?>
<Relationships xmlns="http://schemas.openxmlformats.org/package/2006/relationships"><Relationship Id="rId13" Type="http://schemas.openxmlformats.org/officeDocument/2006/relationships/image" Target="../media/image9.png"/><Relationship Id="rId3" Type="http://schemas.openxmlformats.org/officeDocument/2006/relationships/notesSlide" Target="../notesSlides/notesSlide1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customXml" Target="../ink/ink8.xml"/><Relationship Id="rId14" Type="http://schemas.openxmlformats.org/officeDocument/2006/relationships/image" Target="../media/image10.svg"/></Relationships>
</file>

<file path=ppt/slides/_rels/slide13.xml.rels><?xml version="1.0" encoding="UTF-8" standalone="yes"?>
<Relationships xmlns="http://schemas.openxmlformats.org/package/2006/relationships"><Relationship Id="rId13" Type="http://schemas.openxmlformats.org/officeDocument/2006/relationships/image" Target="../media/image9.png"/><Relationship Id="rId3" Type="http://schemas.openxmlformats.org/officeDocument/2006/relationships/notesSlide" Target="../notesSlides/notesSlide1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customXml" Target="../ink/ink9.xml"/><Relationship Id="rId1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customXml" Target="../ink/ink10.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customXml" Target="../ink/ink1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customXml" Target="../ink/ink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customXml" Target="../ink/ink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8.sv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0.sv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8.xml"/><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9.xml"/><Relationship Id="rId5" Type="http://schemas.openxmlformats.org/officeDocument/2006/relationships/image" Target="../media/image10.sv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30.xml"/><Relationship Id="rId5" Type="http://schemas.openxmlformats.org/officeDocument/2006/relationships/image" Target="../media/image10.sv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10.sv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33.xml"/><Relationship Id="rId5" Type="http://schemas.openxmlformats.org/officeDocument/2006/relationships/image" Target="../media/image10.sv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customXml" Target="../ink/ink1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321460" y="1560476"/>
            <a:ext cx="6417460" cy="4428481"/>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a:t>
            </a:r>
            <a:r>
              <a:rPr lang="en-GB" sz="4400" b="1" dirty="0">
                <a:latin typeface="Sakkal Majalla" panose="02000000000000000000" pitchFamily="2" charset="-78"/>
                <a:ea typeface="Poppins ExtraBold"/>
                <a:cs typeface="Sakkal Majalla" panose="02000000000000000000" pitchFamily="2" charset="-78"/>
                <a:sym typeface="Poppins ExtraBold"/>
              </a:rPr>
              <a:t>7</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
        <p:nvSpPr>
          <p:cNvPr id="2" name="TextBox 1">
            <a:extLst>
              <a:ext uri="{FF2B5EF4-FFF2-40B4-BE49-F238E27FC236}">
                <a16:creationId xmlns:a16="http://schemas.microsoft.com/office/drawing/2014/main" id="{0000A17A-9419-99D9-7689-3D1C0FE306CB}"/>
              </a:ext>
            </a:extLst>
          </p:cNvPr>
          <p:cNvSpPr txBox="1"/>
          <p:nvPr/>
        </p:nvSpPr>
        <p:spPr>
          <a:xfrm>
            <a:off x="526015" y="608803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073714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t="-17000" b="-17000"/>
          </a:stretch>
        </a:blipFill>
        <a:effectLst/>
      </p:bgPr>
    </p:bg>
    <p:spTree>
      <p:nvGrpSpPr>
        <p:cNvPr id="1" name=""/>
        <p:cNvGrpSpPr/>
        <p:nvPr/>
      </p:nvGrpSpPr>
      <p:grpSpPr>
        <a:xfrm>
          <a:off x="0" y="0"/>
          <a:ext cx="0" cy="0"/>
          <a:chOff x="0" y="0"/>
          <a:chExt cx="0" cy="0"/>
        </a:xfrm>
      </p:grpSpPr>
      <p:sp>
        <p:nvSpPr>
          <p:cNvPr id="2" name="Flowchart: Alternate Process 1">
            <a:extLst>
              <a:ext uri="{FF2B5EF4-FFF2-40B4-BE49-F238E27FC236}">
                <a16:creationId xmlns:a16="http://schemas.microsoft.com/office/drawing/2014/main" id="{E023A676-3FF1-B377-876C-915008BD1E7C}"/>
              </a:ext>
            </a:extLst>
          </p:cNvPr>
          <p:cNvSpPr/>
          <p:nvPr/>
        </p:nvSpPr>
        <p:spPr>
          <a:xfrm>
            <a:off x="3260786" y="2536988"/>
            <a:ext cx="8801126"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7</a:t>
            </a:r>
          </a:p>
          <a:p>
            <a:pPr marL="0" marR="0" lvl="0" indent="0" algn="ctr" defTabSz="914400" rtl="0" eaLnBrk="1" fontAlgn="auto" latinLnBrk="0" hangingPunct="1">
              <a:spcBef>
                <a:spcPts val="0"/>
              </a:spcBef>
              <a:spcAft>
                <a:spcPts val="0"/>
              </a:spcAft>
              <a:buClrTx/>
              <a:buSzTx/>
              <a:buFontTx/>
              <a:buNone/>
              <a:tabLst/>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Planning business messages</a:t>
            </a:r>
          </a:p>
          <a:p>
            <a:pPr marL="0" marR="0" lvl="0" indent="0" algn="ctr" defTabSz="914400" rtl="0" eaLnBrk="1" fontAlgn="auto" latinLnBrk="0" hangingPunct="1">
              <a:spcBef>
                <a:spcPts val="0"/>
              </a:spcBef>
              <a:spcAft>
                <a:spcPts val="0"/>
              </a:spcAft>
              <a:buClrTx/>
              <a:buSzTx/>
              <a:buFontTx/>
              <a:buNone/>
              <a:tabLst/>
              <a:defRPr/>
            </a:pPr>
            <a:r>
              <a:rPr lang="ar-EG"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تخطيط الرسائل الخاصة بالعمل </a:t>
            </a:r>
            <a:endPar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Audio 3">
            <a:hlinkClick r:id="" action="ppaction://media"/>
            <a:extLst>
              <a:ext uri="{FF2B5EF4-FFF2-40B4-BE49-F238E27FC236}">
                <a16:creationId xmlns:a16="http://schemas.microsoft.com/office/drawing/2014/main" id="{0FB8A9DF-6968-BB59-4359-3EC8B3446B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9992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432649" y="0"/>
            <a:ext cx="13741275"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Test your knowledge for the </a:t>
            </a:r>
            <a:r>
              <a:rPr lang="en-US" sz="3200" b="1" kern="0" dirty="0">
                <a:solidFill>
                  <a:srgbClr val="FF0000"/>
                </a:solidFill>
                <a:effectLst>
                  <a:outerShdw blurRad="38100" dist="38100" dir="2700000" algn="tl">
                    <a:srgbClr val="C0C0C0"/>
                  </a:outerShdw>
                </a:effectLst>
                <a:latin typeface="Tahoma"/>
              </a:rPr>
              <a:t>previous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0000"/>
                </a:solidFill>
                <a:effectLst>
                  <a:outerShdw blurRad="38100" dist="38100" dir="2700000" algn="tl">
                    <a:srgbClr val="C0C0C0"/>
                  </a:outerShdw>
                </a:effectLst>
                <a:latin typeface="Tahoma"/>
              </a:rPr>
              <a:t>lecture </a:t>
            </a:r>
            <a:endPar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615741" y="1511542"/>
            <a:ext cx="4894327" cy="38349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indent="0">
              <a:spcAft>
                <a:spcPts val="600"/>
              </a:spcAft>
              <a:buFont typeface="Wingdings" panose="05000000000000000000" pitchFamily="2" charset="2"/>
              <a:buChar char="q"/>
              <a:defRPr/>
            </a:pPr>
            <a:r>
              <a:rPr lang="en-US" sz="2000" b="0" kern="0" dirty="0">
                <a:solidFill>
                  <a:srgbClr val="000000"/>
                </a:solidFill>
                <a:effectLst>
                  <a:outerShdw blurRad="50800" dist="38100" dir="8100000" algn="tr" rotWithShape="0">
                    <a:srgbClr val="808080">
                      <a:alpha val="40000"/>
                    </a:srgbClr>
                  </a:outerShdw>
                </a:effectLst>
                <a:latin typeface="Arial"/>
              </a:rPr>
              <a:t>Categories of Nonverbal Communication</a:t>
            </a:r>
          </a:p>
          <a:p>
            <a:pPr marL="0" indent="0">
              <a:spcAft>
                <a:spcPts val="600"/>
              </a:spcAft>
              <a:buFont typeface="Wingdings" panose="05000000000000000000" pitchFamily="2" charset="2"/>
              <a:buChar char="q"/>
              <a:defRPr/>
            </a:pPr>
            <a:r>
              <a:rPr lang="en-US" sz="2000" b="0" kern="0" dirty="0">
                <a:solidFill>
                  <a:srgbClr val="000000"/>
                </a:solidFill>
                <a:effectLst>
                  <a:outerShdw blurRad="50800" dist="38100" dir="8100000" algn="tr" rotWithShape="0">
                    <a:srgbClr val="808080">
                      <a:alpha val="40000"/>
                    </a:srgbClr>
                  </a:outerShdw>
                </a:effectLst>
                <a:latin typeface="Arial"/>
              </a:rPr>
              <a:t>Identify nonverbal signals.  </a:t>
            </a:r>
          </a:p>
          <a:p>
            <a:pPr marL="0" indent="0">
              <a:spcAft>
                <a:spcPts val="600"/>
              </a:spcAft>
              <a:buFont typeface="Wingdings" panose="05000000000000000000" pitchFamily="2" charset="2"/>
              <a:buChar char="q"/>
              <a:defRPr/>
            </a:pPr>
            <a:r>
              <a:rPr lang="en-US" sz="2000" b="0" kern="0" dirty="0">
                <a:solidFill>
                  <a:srgbClr val="000000"/>
                </a:solidFill>
                <a:effectLst>
                  <a:outerShdw blurRad="50800" dist="38100" dir="8100000" algn="tr" rotWithShape="0">
                    <a:srgbClr val="808080">
                      <a:alpha val="40000"/>
                    </a:srgbClr>
                  </a:outerShdw>
                </a:effectLst>
                <a:latin typeface="Arial"/>
              </a:rPr>
              <a:t>Gestures and postures </a:t>
            </a:r>
          </a:p>
          <a:p>
            <a:pPr marL="0" indent="0">
              <a:spcAft>
                <a:spcPts val="600"/>
              </a:spcAft>
              <a:buFont typeface="Wingdings" panose="05000000000000000000" pitchFamily="2" charset="2"/>
              <a:buChar char="q"/>
              <a:defRPr/>
            </a:pPr>
            <a:r>
              <a:rPr lang="en-US" sz="2000" b="0" kern="0" dirty="0">
                <a:solidFill>
                  <a:srgbClr val="000000"/>
                </a:solidFill>
                <a:effectLst>
                  <a:outerShdw blurRad="50800" dist="38100" dir="8100000" algn="tr" rotWithShape="0">
                    <a:srgbClr val="808080">
                      <a:alpha val="40000"/>
                    </a:srgbClr>
                  </a:outerShdw>
                </a:effectLst>
                <a:latin typeface="Arial"/>
              </a:rPr>
              <a:t>Misreading and Faking</a:t>
            </a:r>
          </a:p>
          <a:p>
            <a:pPr marL="0" indent="0">
              <a:spcAft>
                <a:spcPts val="600"/>
              </a:spcAft>
              <a:buFont typeface="Wingdings" panose="05000000000000000000" pitchFamily="2" charset="2"/>
              <a:buChar char="q"/>
              <a:defRPr/>
            </a:pPr>
            <a:r>
              <a:rPr lang="en-US" sz="2000" b="0" kern="0" dirty="0">
                <a:solidFill>
                  <a:srgbClr val="000000"/>
                </a:solidFill>
                <a:effectLst>
                  <a:outerShdw blurRad="50800" dist="38100" dir="8100000" algn="tr" rotWithShape="0">
                    <a:srgbClr val="808080">
                      <a:alpha val="40000"/>
                    </a:srgbClr>
                  </a:outerShdw>
                </a:effectLst>
                <a:latin typeface="Arial"/>
              </a:rPr>
              <a:t>How to communicate online.</a:t>
            </a:r>
          </a:p>
          <a:p>
            <a:pPr marL="0" indent="0">
              <a:spcAft>
                <a:spcPts val="600"/>
              </a:spcAft>
              <a:buFont typeface="Wingdings" panose="05000000000000000000" pitchFamily="2" charset="2"/>
              <a:buChar char="q"/>
              <a:defRPr/>
            </a:pPr>
            <a:r>
              <a:rPr lang="ar-EG" sz="2000" b="0" kern="0" dirty="0">
                <a:solidFill>
                  <a:srgbClr val="000000"/>
                </a:solidFill>
                <a:effectLst>
                  <a:outerShdw blurRad="50800" dist="38100" dir="8100000" algn="tr" rotWithShape="0">
                    <a:srgbClr val="808080">
                      <a:alpha val="40000"/>
                    </a:srgbClr>
                  </a:outerShdw>
                </a:effectLst>
                <a:latin typeface="Arial"/>
              </a:rPr>
              <a:t> </a:t>
            </a:r>
            <a:r>
              <a:rPr lang="ar-EG" sz="2000" b="0" kern="0" dirty="0" err="1">
                <a:solidFill>
                  <a:srgbClr val="000000"/>
                </a:solidFill>
                <a:effectLst>
                  <a:outerShdw blurRad="50800" dist="38100" dir="8100000" algn="tr" rotWithShape="0">
                    <a:srgbClr val="808080">
                      <a:alpha val="40000"/>
                    </a:srgbClr>
                  </a:outerShdw>
                </a:effectLst>
                <a:latin typeface="Arial"/>
              </a:rPr>
              <a:t>Develop</a:t>
            </a:r>
            <a:r>
              <a:rPr lang="ar-EG" sz="2000" b="0" kern="0" dirty="0">
                <a:solidFill>
                  <a:srgbClr val="000000"/>
                </a:solidFill>
                <a:effectLst>
                  <a:outerShdw blurRad="50800" dist="38100" dir="8100000" algn="tr" rotWithShape="0">
                    <a:srgbClr val="808080">
                      <a:alpha val="40000"/>
                    </a:srgbClr>
                  </a:outerShdw>
                </a:effectLst>
                <a:latin typeface="Arial"/>
              </a:rPr>
              <a:t> your </a:t>
            </a:r>
            <a:r>
              <a:rPr lang="ar-EG" sz="2000" b="0" kern="0" dirty="0" err="1">
                <a:solidFill>
                  <a:srgbClr val="000000"/>
                </a:solidFill>
                <a:effectLst>
                  <a:outerShdw blurRad="50800" dist="38100" dir="8100000" algn="tr" rotWithShape="0">
                    <a:srgbClr val="808080">
                      <a:alpha val="40000"/>
                    </a:srgbClr>
                  </a:outerShdw>
                </a:effectLst>
                <a:latin typeface="Arial"/>
              </a:rPr>
              <a:t>business</a:t>
            </a:r>
            <a:r>
              <a:rPr lang="ar-EG" sz="2000" b="0" kern="0" dirty="0">
                <a:solidFill>
                  <a:srgbClr val="000000"/>
                </a:solidFill>
                <a:effectLst>
                  <a:outerShdw blurRad="50800" dist="38100" dir="8100000" algn="tr" rotWithShape="0">
                    <a:srgbClr val="808080">
                      <a:alpha val="40000"/>
                    </a:srgbClr>
                  </a:outerShdw>
                </a:effectLst>
                <a:latin typeface="Arial"/>
              </a:rPr>
              <a:t> </a:t>
            </a:r>
            <a:r>
              <a:rPr lang="ar-EG" sz="2000" b="0" kern="0" dirty="0" err="1">
                <a:solidFill>
                  <a:srgbClr val="000000"/>
                </a:solidFill>
                <a:effectLst>
                  <a:outerShdw blurRad="50800" dist="38100" dir="8100000" algn="tr" rotWithShape="0">
                    <a:srgbClr val="808080">
                      <a:alpha val="40000"/>
                    </a:srgbClr>
                  </a:outerShdw>
                </a:effectLst>
                <a:latin typeface="Arial"/>
              </a:rPr>
              <a:t>etiquette</a:t>
            </a:r>
            <a:r>
              <a:rPr lang="ar-EG" sz="2000" b="0" kern="0" dirty="0">
                <a:solidFill>
                  <a:srgbClr val="000000"/>
                </a:solidFill>
                <a:effectLst>
                  <a:outerShdw blurRad="50800" dist="38100" dir="8100000" algn="tr" rotWithShape="0">
                    <a:srgbClr val="808080">
                      <a:alpha val="40000"/>
                    </a:srgbClr>
                  </a:outerShdw>
                </a:effectLst>
                <a:latin typeface="Arial"/>
              </a:rPr>
              <a:t> </a:t>
            </a:r>
            <a:r>
              <a:rPr lang="ar-EG" sz="2000" b="0" kern="0" dirty="0" err="1">
                <a:solidFill>
                  <a:srgbClr val="000000"/>
                </a:solidFill>
                <a:effectLst>
                  <a:outerShdw blurRad="50800" dist="38100" dir="8100000" algn="tr" rotWithShape="0">
                    <a:srgbClr val="808080">
                      <a:alpha val="40000"/>
                    </a:srgbClr>
                  </a:outerShdw>
                </a:effectLst>
                <a:latin typeface="Arial"/>
              </a:rPr>
              <a:t>in</a:t>
            </a:r>
            <a:r>
              <a:rPr lang="en-US" sz="2000" b="0" kern="0" dirty="0">
                <a:solidFill>
                  <a:srgbClr val="000000"/>
                </a:solidFill>
                <a:effectLst>
                  <a:outerShdw blurRad="50800" dist="38100" dir="8100000" algn="tr" rotWithShape="0">
                    <a:srgbClr val="808080">
                      <a:alpha val="40000"/>
                    </a:srgbClr>
                  </a:outerShdw>
                </a:effectLst>
                <a:latin typeface="Arial"/>
              </a:rPr>
              <a:t> your workplace and social setting. </a:t>
            </a:r>
          </a:p>
        </p:txBody>
      </p:sp>
      <p:sp>
        <p:nvSpPr>
          <p:cNvPr id="2" name="Content Placeholder 2">
            <a:extLst>
              <a:ext uri="{FF2B5EF4-FFF2-40B4-BE49-F238E27FC236}">
                <a16:creationId xmlns:a16="http://schemas.microsoft.com/office/drawing/2014/main" id="{BA6BCE35-0F1A-2BE2-F001-C57BC176E910}"/>
              </a:ext>
            </a:extLst>
          </p:cNvPr>
          <p:cNvSpPr txBox="1">
            <a:spLocks/>
          </p:cNvSpPr>
          <p:nvPr/>
        </p:nvSpPr>
        <p:spPr bwMode="auto">
          <a:xfrm>
            <a:off x="5896303" y="1511542"/>
            <a:ext cx="4480259" cy="38349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indent="0" algn="r" rtl="1">
              <a:spcAft>
                <a:spcPts val="600"/>
              </a:spcAft>
              <a:buFont typeface="Wingdings" panose="05000000000000000000" pitchFamily="2" charset="2"/>
              <a:buChar char="q"/>
              <a:defRPr/>
            </a:pPr>
            <a:r>
              <a:rPr lang="ar-EG" sz="2000" b="0" kern="0" dirty="0">
                <a:solidFill>
                  <a:srgbClr val="000000"/>
                </a:solidFill>
                <a:effectLst>
                  <a:outerShdw blurRad="50800" dist="38100" dir="8100000" algn="tr" rotWithShape="0">
                    <a:srgbClr val="808080">
                      <a:alpha val="40000"/>
                    </a:srgbClr>
                  </a:outerShdw>
                </a:effectLst>
                <a:latin typeface="Arial"/>
              </a:rPr>
              <a:t>فئات التواصل غير اللفظي
تحديد الإشارات غير اللفظية.  
الإيماءات والمواقف 
القراءة الخاطئة والتزييف
كيفية التواصل عبر الإنترنت.
 طور آداب عملك في مكان عملك وبيئتك الاجتماعية.</a:t>
            </a:r>
            <a:endParaRPr lang="en-US" sz="2000" b="0"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0" end="0"/>
                                            </p:txEl>
                                          </p:spTgt>
                                        </p:tgtEl>
                                        <p:attrNameLst>
                                          <p:attrName>style.visibility</p:attrName>
                                        </p:attrNameLst>
                                      </p:cBhvr>
                                      <p:to>
                                        <p:strVal val="visible"/>
                                      </p:to>
                                    </p:set>
                                    <p:anim calcmode="lin" valueType="num">
                                      <p:cBhvr additive="base">
                                        <p:cTn id="4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07134" y="610776"/>
            <a:ext cx="5569063" cy="584775"/>
          </a:xfrm>
          <a:prstGeom prst="rect">
            <a:avLst/>
          </a:prstGeom>
          <a:noFill/>
        </p:spPr>
        <p:txBody>
          <a:bodyPr wrap="square" rtlCol="0">
            <a:spAutoFit/>
          </a:bodyPr>
          <a:lstStyle/>
          <a:p>
            <a:r>
              <a:rPr lang="en-US" sz="3200" b="1" kern="0" dirty="0">
                <a:solidFill>
                  <a:srgbClr val="FF0000"/>
                </a:solidFill>
                <a:effectLst>
                  <a:outerShdw blurRad="38100" dist="38100" dir="2700000" algn="tl">
                    <a:srgbClr val="C0C0C0"/>
                  </a:outerShdw>
                </a:effectLst>
                <a:latin typeface="Tahoma"/>
                <a:ea typeface="+mj-ea"/>
                <a:cs typeface="+mj-cs"/>
              </a:rPr>
              <a:t>Learning objectives </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73941" y="1371600"/>
            <a:ext cx="4303899"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Using the Three-Step Writing Process</a:t>
            </a:r>
          </a:p>
          <a:p>
            <a:pPr marL="228600" lvl="0" indent="-228600">
              <a:spcBef>
                <a:spcPct val="30000"/>
              </a:spcBef>
              <a:buFont typeface="+mj-lt"/>
              <a:buAutoNum type="arabicPeriod"/>
              <a:defRPr/>
            </a:pPr>
            <a:r>
              <a:rPr lang="en-US" sz="2000" b="0" kern="0" dirty="0">
                <a:solidFill>
                  <a:srgbClr val="000000"/>
                </a:solidFill>
                <a:effectLst>
                  <a:outerShdw blurRad="50800" dist="38100" dir="8100000" algn="tr" rotWithShape="0">
                    <a:srgbClr val="808080">
                      <a:alpha val="40000"/>
                    </a:srgbClr>
                  </a:outerShdw>
                </a:effectLst>
                <a:latin typeface="Arial"/>
              </a:rPr>
              <a:t>Explain what it means to analyze the situation when planning a message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How to define your purpose to plan for </a:t>
            </a:r>
            <a:r>
              <a:rPr lang="ar-EG" sz="2000" b="0" kern="0" dirty="0">
                <a:solidFill>
                  <a:srgbClr val="000000"/>
                </a:solidFill>
                <a:effectLst>
                  <a:outerShdw blurRad="50800" dist="38100" dir="8100000" algn="tr" rotWithShape="0">
                    <a:srgbClr val="808080">
                      <a:alpha val="40000"/>
                    </a:srgbClr>
                  </a:outerShdw>
                </a:effectLst>
                <a:latin typeface="Arial"/>
              </a:rPr>
              <a:t>your</a:t>
            </a:r>
            <a:r>
              <a:rPr lang="en-US" sz="2000" b="0" kern="0" dirty="0">
                <a:solidFill>
                  <a:srgbClr val="000000"/>
                </a:solidFill>
                <a:effectLst>
                  <a:outerShdw blurRad="50800" dist="38100" dir="8100000" algn="tr" rotWithShape="0">
                    <a:srgbClr val="808080">
                      <a:alpha val="40000"/>
                    </a:srgbClr>
                  </a:outerShdw>
                </a:effectLst>
                <a:latin typeface="Arial"/>
              </a:rPr>
              <a:t>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lang="en-US" sz="2400"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C2E5C19B-1A22-4001-B278-A6AF280D5159}"/>
              </a:ext>
            </a:extLst>
          </p:cNvPr>
          <p:cNvSpPr txBox="1">
            <a:spLocks/>
          </p:cNvSpPr>
          <p:nvPr/>
        </p:nvSpPr>
        <p:spPr bwMode="auto">
          <a:xfrm>
            <a:off x="6096000" y="1574800"/>
            <a:ext cx="4303899" cy="341376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Aft>
                <a:spcPts val="1200"/>
              </a:spcAft>
              <a:buFont typeface="+mj-lt"/>
              <a:buAutoNum type="arabicPeriod"/>
              <a:defRPr/>
            </a:pPr>
            <a:r>
              <a:rPr lang="ar-EG" sz="2000" b="0" kern="0">
                <a:solidFill>
                  <a:srgbClr val="000000"/>
                </a:solidFill>
                <a:effectLst>
                  <a:outerShdw blurRad="50800" dist="38100" dir="8100000" algn="tr" rotWithShape="0">
                    <a:srgbClr val="808080">
                      <a:alpha val="40000"/>
                    </a:srgbClr>
                  </a:outerShdw>
                </a:effectLst>
                <a:latin typeface="Arial"/>
              </a:rPr>
              <a:t>استخدام عملية الكتابة المكونة من ثلاث خطوات
شرح ما يعنيه تحليل الموقف عند التخطيط لرسالة
كيفية تحديد الغرض من التخطيط لرسالتك. 
كيف تحلل الغرض من التدليك الخاص بك.
كيفية تعريف جمهورك.</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 calcmode="lin" valueType="num">
                                      <p:cBhvr additive="base">
                                        <p:cTn id="3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45580840-5E60-AAB0-DD18-3013EF27A29B}"/>
              </a:ext>
            </a:extLst>
          </p:cNvPr>
          <p:cNvSpPr txBox="1">
            <a:spLocks/>
          </p:cNvSpPr>
          <p:nvPr/>
        </p:nvSpPr>
        <p:spPr bwMode="auto">
          <a:xfrm>
            <a:off x="1561622" y="2319582"/>
            <a:ext cx="8229600" cy="2374338"/>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a:solidFill>
                  <a:srgbClr val="FFFFFF"/>
                </a:solidFill>
                <a:latin typeface="Tahoma"/>
              </a:rPr>
              <a:t>فهم عملية الكتابة المكونة من ثلاث خطوات</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Understanding the Three-Step Writing Process</a:t>
            </a:r>
          </a:p>
        </p:txBody>
      </p:sp>
    </p:spTree>
    <p:custDataLst>
      <p:tags r:id="rId1"/>
    </p:custDataLst>
    <p:extLst>
      <p:ext uri="{BB962C8B-B14F-4D97-AF65-F5344CB8AC3E}">
        <p14:creationId xmlns:p14="http://schemas.microsoft.com/office/powerpoint/2010/main" val="130266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1926510" y="1607566"/>
            <a:ext cx="2609850" cy="1623749"/>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AutoShape 27">
            <a:extLst>
              <a:ext uri="{FF2B5EF4-FFF2-40B4-BE49-F238E27FC236}">
                <a16:creationId xmlns:a16="http://schemas.microsoft.com/office/drawing/2014/main" id="{032E6490-B8D7-0178-8DF6-CB6C3B10A60F}"/>
              </a:ext>
            </a:extLst>
          </p:cNvPr>
          <p:cNvSpPr>
            <a:spLocks noChangeArrowheads="1"/>
          </p:cNvSpPr>
          <p:nvPr/>
        </p:nvSpPr>
        <p:spPr bwMode="auto">
          <a:xfrm>
            <a:off x="5113653" y="2643016"/>
            <a:ext cx="2609850" cy="1623749"/>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5" name="AutoShape 27">
            <a:extLst>
              <a:ext uri="{FF2B5EF4-FFF2-40B4-BE49-F238E27FC236}">
                <a16:creationId xmlns:a16="http://schemas.microsoft.com/office/drawing/2014/main" id="{D5073B36-E81C-86B6-F53A-0140563E2168}"/>
              </a:ext>
            </a:extLst>
          </p:cNvPr>
          <p:cNvSpPr>
            <a:spLocks noChangeArrowheads="1"/>
          </p:cNvSpPr>
          <p:nvPr/>
        </p:nvSpPr>
        <p:spPr bwMode="auto">
          <a:xfrm>
            <a:off x="7876742" y="3921945"/>
            <a:ext cx="2609850" cy="1420073"/>
          </a:xfrm>
          <a:prstGeom prst="rightArrow">
            <a:avLst>
              <a:gd name="adj1" fmla="val 50000"/>
              <a:gd name="adj2" fmla="val 61898"/>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6" name="Text Box 32">
            <a:extLst>
              <a:ext uri="{FF2B5EF4-FFF2-40B4-BE49-F238E27FC236}">
                <a16:creationId xmlns:a16="http://schemas.microsoft.com/office/drawing/2014/main" id="{0F9F67EF-6651-596B-C398-91ADE5443669}"/>
              </a:ext>
            </a:extLst>
          </p:cNvPr>
          <p:cNvSpPr txBox="1">
            <a:spLocks noChangeArrowheads="1"/>
          </p:cNvSpPr>
          <p:nvPr/>
        </p:nvSpPr>
        <p:spPr bwMode="auto">
          <a:xfrm>
            <a:off x="5611544" y="3069028"/>
            <a:ext cx="1849436" cy="830997"/>
          </a:xfrm>
          <a:prstGeom prst="rect">
            <a:avLst/>
          </a:prstGeom>
          <a:noFill/>
          <a:ln w="9525">
            <a:noFill/>
            <a:miter lim="800000"/>
            <a:headEnd/>
            <a:tailEnd/>
          </a:ln>
          <a:effec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mn-ea"/>
                <a:cs typeface="+mn-cs"/>
              </a:rPr>
              <a:t>Writing</a:t>
            </a:r>
            <a:endParaRPr kumimoji="0" lang="ar-EG" sz="2400" b="1" i="0" u="none" strike="noStrike" kern="1200" cap="none" spc="0" normalizeH="0" baseline="0" noProof="0" dirty="0">
              <a:ln>
                <a:noFill/>
              </a:ln>
              <a:solidFill>
                <a:srgbClr val="000000"/>
              </a:solidFill>
              <a:effectLst/>
              <a:uLnTx/>
              <a:uFillTx/>
              <a:latin typeface="Tahoma"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ar-EG" sz="2400" b="1" dirty="0">
                <a:solidFill>
                  <a:srgbClr val="000000"/>
                </a:solidFill>
                <a:latin typeface="Tahoma" pitchFamily="34" charset="0"/>
              </a:rPr>
              <a:t>الكتابة </a:t>
            </a:r>
            <a:endParaRPr kumimoji="0" lang="en-US" sz="2400" b="1" i="0" u="none" strike="noStrike" kern="1200" cap="none" spc="0" normalizeH="0" baseline="0" noProof="0" dirty="0">
              <a:ln>
                <a:noFill/>
              </a:ln>
              <a:solidFill>
                <a:srgbClr val="000000"/>
              </a:solidFill>
              <a:effectLst/>
              <a:uLnTx/>
              <a:uFillTx/>
              <a:latin typeface="Tahoma" pitchFamily="34" charset="0"/>
              <a:ea typeface="+mn-ea"/>
              <a:cs typeface="+mn-cs"/>
            </a:endParaRPr>
          </a:p>
        </p:txBody>
      </p:sp>
      <p:sp>
        <p:nvSpPr>
          <p:cNvPr id="18" name="Text Box 31">
            <a:extLst>
              <a:ext uri="{FF2B5EF4-FFF2-40B4-BE49-F238E27FC236}">
                <a16:creationId xmlns:a16="http://schemas.microsoft.com/office/drawing/2014/main" id="{D6698420-C53E-74C4-367B-4F0F60C38E8F}"/>
              </a:ext>
            </a:extLst>
          </p:cNvPr>
          <p:cNvSpPr txBox="1">
            <a:spLocks noChangeArrowheads="1"/>
          </p:cNvSpPr>
          <p:nvPr/>
        </p:nvSpPr>
        <p:spPr bwMode="auto">
          <a:xfrm>
            <a:off x="7876741" y="4329495"/>
            <a:ext cx="2219325" cy="707886"/>
          </a:xfrm>
          <a:prstGeom prst="rect">
            <a:avLst/>
          </a:prstGeom>
          <a:noFill/>
          <a:ln w="9525">
            <a:noFill/>
            <a:miter lim="800000"/>
            <a:headEnd/>
            <a:tailEnd/>
          </a:ln>
          <a:effectLst/>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ahoma" pitchFamily="34" charset="0"/>
                <a:ea typeface="+mn-ea"/>
                <a:cs typeface="+mn-cs"/>
              </a:rPr>
              <a:t>Completing</a:t>
            </a:r>
            <a:r>
              <a:rPr lang="ar-EG" sz="2000" b="1" dirty="0">
                <a:solidFill>
                  <a:srgbClr val="000000"/>
                </a:solidFill>
                <a:latin typeface="Tahoma" pitchFamily="34" charset="0"/>
              </a:rPr>
              <a:t>
اكتمال </a:t>
            </a:r>
            <a:endParaRPr kumimoji="0" lang="en-US" sz="2000" b="1" i="0" u="none" strike="noStrike" kern="1200" cap="none" spc="0" normalizeH="0" baseline="0" noProof="0" dirty="0">
              <a:ln>
                <a:noFill/>
              </a:ln>
              <a:solidFill>
                <a:srgbClr val="000000"/>
              </a:solidFill>
              <a:effectLst/>
              <a:uLnTx/>
              <a:uFillTx/>
              <a:latin typeface="Tahoma" pitchFamily="34" charset="0"/>
              <a:ea typeface="+mn-ea"/>
              <a:cs typeface="+mn-cs"/>
            </a:endParaRPr>
          </a:p>
        </p:txBody>
      </p:sp>
      <p:sp>
        <p:nvSpPr>
          <p:cNvPr id="20" name="TextBox 19">
            <a:extLst>
              <a:ext uri="{FF2B5EF4-FFF2-40B4-BE49-F238E27FC236}">
                <a16:creationId xmlns:a16="http://schemas.microsoft.com/office/drawing/2014/main" id="{E5215A04-3484-7ACD-FF9A-ADDCB9C6C55B}"/>
              </a:ext>
            </a:extLst>
          </p:cNvPr>
          <p:cNvSpPr txBox="1"/>
          <p:nvPr/>
        </p:nvSpPr>
        <p:spPr>
          <a:xfrm>
            <a:off x="2693018" y="470250"/>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pic>
        <p:nvPicPr>
          <p:cNvPr id="7" name="Graphic 6" descr="Badge 1 with solid fill">
            <a:extLst>
              <a:ext uri="{FF2B5EF4-FFF2-40B4-BE49-F238E27FC236}">
                <a16:creationId xmlns:a16="http://schemas.microsoft.com/office/drawing/2014/main" id="{3B4EA784-7E7C-5CBD-7B59-4D2F9F4C59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7035" y="1239691"/>
            <a:ext cx="659845" cy="659845"/>
          </a:xfrm>
          <a:prstGeom prst="rect">
            <a:avLst/>
          </a:prstGeom>
        </p:spPr>
      </p:pic>
      <p:pic>
        <p:nvPicPr>
          <p:cNvPr id="21" name="Graphic 20" descr="Badge with solid fill">
            <a:extLst>
              <a:ext uri="{FF2B5EF4-FFF2-40B4-BE49-F238E27FC236}">
                <a16:creationId xmlns:a16="http://schemas.microsoft.com/office/drawing/2014/main" id="{B9658A7D-9358-5D38-01E6-E1D4F6C9130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577008" y="2154628"/>
            <a:ext cx="914400" cy="914400"/>
          </a:xfrm>
          <a:prstGeom prst="rect">
            <a:avLst/>
          </a:prstGeom>
        </p:spPr>
      </p:pic>
      <p:pic>
        <p:nvPicPr>
          <p:cNvPr id="23" name="Graphic 22" descr="Badge 3 with solid fill">
            <a:extLst>
              <a:ext uri="{FF2B5EF4-FFF2-40B4-BE49-F238E27FC236}">
                <a16:creationId xmlns:a16="http://schemas.microsoft.com/office/drawing/2014/main" id="{8D65C274-3FCE-613F-206A-A8197FAB6046}"/>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181667" y="3252720"/>
            <a:ext cx="914400" cy="914400"/>
          </a:xfrm>
          <a:prstGeom prst="rect">
            <a:avLst/>
          </a:prstGeom>
        </p:spPr>
      </p:pic>
      <p:pic>
        <p:nvPicPr>
          <p:cNvPr id="30" name="Picture 29" descr="shutterstock_11952889.jpg">
            <a:extLst>
              <a:ext uri="{FF2B5EF4-FFF2-40B4-BE49-F238E27FC236}">
                <a16:creationId xmlns:a16="http://schemas.microsoft.com/office/drawing/2014/main" id="{4DA14097-D96A-2E96-5C67-38507E76F9DA}"/>
              </a:ext>
            </a:extLst>
          </p:cNvPr>
          <p:cNvPicPr>
            <a:picLocks noChangeAspect="1"/>
          </p:cNvPicPr>
          <p:nvPr/>
        </p:nvPicPr>
        <p:blipFill>
          <a:blip r:embed="rId19" cstate="print"/>
          <a:srcRect/>
          <a:stretch>
            <a:fillRect/>
          </a:stretch>
        </p:blipFill>
        <p:spPr>
          <a:xfrm>
            <a:off x="1583280" y="3193000"/>
            <a:ext cx="2885219" cy="2272991"/>
          </a:xfrm>
          <a:prstGeom prst="rect">
            <a:avLst/>
          </a:prstGeom>
        </p:spPr>
      </p:pic>
      <p:sp>
        <p:nvSpPr>
          <p:cNvPr id="2" name="Text Box 30">
            <a:extLst>
              <a:ext uri="{FF2B5EF4-FFF2-40B4-BE49-F238E27FC236}">
                <a16:creationId xmlns:a16="http://schemas.microsoft.com/office/drawing/2014/main" id="{4C60030E-07E2-55DF-B51A-CED4FFCD1CF9}"/>
              </a:ext>
            </a:extLst>
          </p:cNvPr>
          <p:cNvSpPr txBox="1">
            <a:spLocks noChangeArrowheads="1"/>
          </p:cNvSpPr>
          <p:nvPr/>
        </p:nvSpPr>
        <p:spPr bwMode="auto">
          <a:xfrm>
            <a:off x="1821200" y="1899536"/>
            <a:ext cx="1852656" cy="954107"/>
          </a:xfrm>
          <a:prstGeom prst="rect">
            <a:avLst/>
          </a:prstGeom>
          <a:noFill/>
          <a:ln w="9525">
            <a:noFill/>
            <a:miter lim="800000"/>
            <a:headEnd/>
            <a:tailEnd/>
          </a:ln>
          <a:effectLst/>
        </p:spPr>
        <p:txBody>
          <a:bodyPr wrap="squar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endParaRPr kumimoji="0" lang="ar-EG" sz="2800" b="1" i="0" u="none" strike="noStrike" kern="1200" cap="none" spc="0" normalizeH="0" baseline="0" noProof="0" dirty="0">
              <a:ln>
                <a:noFill/>
              </a:ln>
              <a:solidFill>
                <a:prstClr val="black"/>
              </a:solidFill>
              <a:effectLst/>
              <a:uLnTx/>
              <a:uFillTx/>
              <a:latin typeface="Tahoma" pitchFamily="34" charset="0"/>
              <a:ea typeface="+mn-ea"/>
              <a:cs typeface="+mn-cs"/>
            </a:endParaRPr>
          </a:p>
          <a:p>
            <a:pPr marL="0" marR="0" lvl="0" indent="0" algn="r" defTabSz="914400" rtl="1" eaLnBrk="0" fontAlgn="auto" latinLnBrk="0" hangingPunct="0">
              <a:lnSpc>
                <a:spcPct val="100000"/>
              </a:lnSpc>
              <a:spcBef>
                <a:spcPts val="0"/>
              </a:spcBef>
              <a:spcAft>
                <a:spcPts val="0"/>
              </a:spcAft>
              <a:buClrTx/>
              <a:buSzTx/>
              <a:buFontTx/>
              <a:buNone/>
              <a:tabLst/>
              <a:defRPr/>
            </a:pPr>
            <a:r>
              <a:rPr lang="ar-EG" sz="2800" b="1" dirty="0">
                <a:solidFill>
                  <a:prstClr val="black"/>
                </a:solidFill>
                <a:latin typeface="Tahoma" pitchFamily="34" charset="0"/>
              </a:rPr>
              <a:t>التخطيط</a:t>
            </a:r>
            <a:endPar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2897653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42418" y="431553"/>
            <a:ext cx="8196378" cy="769441"/>
          </a:xfrm>
          <a:prstGeom prst="rect">
            <a:avLst/>
          </a:prstGeom>
          <a:noFill/>
        </p:spPr>
        <p:txBody>
          <a:bodyPr wrap="square">
            <a:spAutoFit/>
          </a:bodyPr>
          <a:lstStyle/>
          <a:p>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sz="1400" dirty="0">
              <a:solidFill>
                <a:srgbClr val="FF0000"/>
              </a:solidFill>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1377847" y="2139686"/>
            <a:ext cx="3787786" cy="306807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b="1" u="sng" dirty="0">
                <a:solidFill>
                  <a:schemeClr val="accent5">
                    <a:lumMod val="50000"/>
                  </a:schemeClr>
                </a:solidFill>
                <a:effectLst>
                  <a:outerShdw blurRad="38100" dist="38100" dir="2700000" algn="tl">
                    <a:srgbClr val="000000">
                      <a:alpha val="43137"/>
                    </a:srgbClr>
                  </a:outerShdw>
                </a:effectLst>
                <a:latin typeface="Tahoma" pitchFamily="34" charset="0"/>
              </a:rPr>
              <a:t>Planning</a:t>
            </a:r>
          </a:p>
          <a:p>
            <a:r>
              <a:rPr lang="en-US" b="1" u="sng" dirty="0">
                <a:solidFill>
                  <a:schemeClr val="accent5">
                    <a:lumMod val="50000"/>
                  </a:schemeClr>
                </a:solidFill>
                <a:effectLst>
                  <a:outerShdw blurRad="38100" dist="38100" dir="2700000" algn="tl">
                    <a:srgbClr val="000000">
                      <a:alpha val="43137"/>
                    </a:srgbClr>
                  </a:outerShdw>
                </a:effectLst>
                <a:latin typeface="Tahoma" pitchFamily="34" charset="0"/>
              </a:rPr>
              <a:t>To plan any message,</a:t>
            </a:r>
          </a:p>
          <a:p>
            <a:pPr marL="514350" indent="-514350">
              <a:buFont typeface="+mj-lt"/>
              <a:buAutoNum type="arabicPeriod"/>
            </a:pPr>
            <a:r>
              <a:rPr lang="en-US" b="1" dirty="0">
                <a:solidFill>
                  <a:schemeClr val="tx1"/>
                </a:solidFill>
                <a:latin typeface="Tahoma" pitchFamily="34" charset="0"/>
              </a:rPr>
              <a:t>first analyze the situation by defining your purpose and developing a profile of your audience. </a:t>
            </a:r>
          </a:p>
          <a:p>
            <a:pPr marL="514350" indent="-514350">
              <a:buFont typeface="+mj-lt"/>
              <a:buAutoNum type="arabicPeriod"/>
            </a:pPr>
            <a:r>
              <a:rPr lang="en-US" b="1" dirty="0">
                <a:solidFill>
                  <a:schemeClr val="tx1"/>
                </a:solidFill>
                <a:latin typeface="Tahoma" pitchFamily="34" charset="0"/>
              </a:rPr>
              <a:t>Gather information that will meet your audience’s needs.</a:t>
            </a: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072372" y="1160740"/>
            <a:ext cx="8767093" cy="853636"/>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2800" b="1" dirty="0">
                <a:solidFill>
                  <a:schemeClr val="accent5">
                    <a:lumMod val="50000"/>
                  </a:schemeClr>
                </a:solidFill>
                <a:latin typeface="Tahoma" pitchFamily="34" charset="0"/>
              </a:rPr>
              <a:t>رسائل التخطيط هي محور هذا الفصل</a:t>
            </a:r>
          </a:p>
          <a:p>
            <a:pPr algn="ctr" eaLnBrk="0" fontAlgn="base" hangingPunct="0">
              <a:spcBef>
                <a:spcPct val="0"/>
              </a:spcBef>
              <a:spcAft>
                <a:spcPct val="0"/>
              </a:spcAft>
            </a:pPr>
            <a:r>
              <a:rPr lang="en-US" sz="2800" b="1" dirty="0">
                <a:solidFill>
                  <a:schemeClr val="accent5">
                    <a:lumMod val="50000"/>
                  </a:schemeClr>
                </a:solidFill>
                <a:latin typeface="Tahoma" pitchFamily="34" charset="0"/>
              </a:rPr>
              <a:t>Planning messages is the focus this chapter </a:t>
            </a:r>
          </a:p>
        </p:txBody>
      </p:sp>
      <p:pic>
        <p:nvPicPr>
          <p:cNvPr id="23" name="Graphic 22" descr="Badge 1 with solid fill">
            <a:extLst>
              <a:ext uri="{FF2B5EF4-FFF2-40B4-BE49-F238E27FC236}">
                <a16:creationId xmlns:a16="http://schemas.microsoft.com/office/drawing/2014/main" id="{1687F95D-3926-774D-01D3-002EB8828F8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60639" y="1182175"/>
            <a:ext cx="585130" cy="585130"/>
          </a:xfrm>
          <a:prstGeom prst="rect">
            <a:avLst/>
          </a:prstGeom>
        </p:spPr>
      </p:pic>
      <p:sp>
        <p:nvSpPr>
          <p:cNvPr id="2" name="Rectangle: Rounded Corners 1">
            <a:extLst>
              <a:ext uri="{FF2B5EF4-FFF2-40B4-BE49-F238E27FC236}">
                <a16:creationId xmlns:a16="http://schemas.microsoft.com/office/drawing/2014/main" id="{6449432D-9117-60F5-29A1-A0E1823C7413}"/>
              </a:ext>
            </a:extLst>
          </p:cNvPr>
          <p:cNvSpPr/>
          <p:nvPr/>
        </p:nvSpPr>
        <p:spPr>
          <a:xfrm>
            <a:off x="6598352" y="2220966"/>
            <a:ext cx="3292158" cy="306807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r" rtl="1"/>
            <a:r>
              <a:rPr lang="ar-EG" b="1" u="sng" dirty="0">
                <a:solidFill>
                  <a:schemeClr val="accent5">
                    <a:lumMod val="50000"/>
                  </a:schemeClr>
                </a:solidFill>
                <a:effectLst>
                  <a:outerShdw blurRad="38100" dist="38100" dir="2700000" algn="tl">
                    <a:srgbClr val="000000">
                      <a:alpha val="43137"/>
                    </a:srgbClr>
                  </a:outerShdw>
                </a:effectLst>
                <a:latin typeface="Tahoma" pitchFamily="34" charset="0"/>
              </a:rPr>
              <a:t>التخطيط</a:t>
            </a:r>
          </a:p>
          <a:p>
            <a:pPr algn="r" rtl="1"/>
            <a:r>
              <a:rPr lang="ar-EG" b="1" dirty="0">
                <a:solidFill>
                  <a:schemeClr val="accent5">
                    <a:lumMod val="50000"/>
                  </a:schemeClr>
                </a:solidFill>
                <a:effectLst>
                  <a:outerShdw blurRad="38100" dist="38100" dir="2700000" algn="tl">
                    <a:srgbClr val="000000">
                      <a:alpha val="43137"/>
                    </a:srgbClr>
                  </a:outerShdw>
                </a:effectLst>
                <a:latin typeface="Tahoma" pitchFamily="34" charset="0"/>
              </a:rPr>
              <a:t>
للتخطيط لأي رسالة،
قم أولا بتحليل الموقف من خلال تحديد هدفك وتطوير ملف تعريف لجمهورك. 
اجمع المعلومات التي تلبي احتياجات جمهورك.</a:t>
            </a:r>
            <a:endParaRPr lang="en-US" b="1" dirty="0">
              <a:solidFill>
                <a:schemeClr val="tx1"/>
              </a:solidFill>
              <a:latin typeface="Tahoma" pitchFamily="34" charset="0"/>
            </a:endParaRPr>
          </a:p>
        </p:txBody>
      </p:sp>
    </p:spTree>
    <p:custDataLst>
      <p:tags r:id="rId1"/>
    </p:custDataLst>
    <p:extLst>
      <p:ext uri="{BB962C8B-B14F-4D97-AF65-F5344CB8AC3E}">
        <p14:creationId xmlns:p14="http://schemas.microsoft.com/office/powerpoint/2010/main" val="4069507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06019" y="37833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1442297" y="1917426"/>
            <a:ext cx="4221630" cy="35941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rPr>
              <a:t>To plan any message,</a:t>
            </a:r>
          </a:p>
          <a:p>
            <a:pPr lvl="0">
              <a:defRPr/>
            </a:pPr>
            <a:r>
              <a:rPr lang="en-US" sz="2000" b="1" dirty="0">
                <a:solidFill>
                  <a:schemeClr val="tx1"/>
                </a:solidFill>
                <a:latin typeface="Tahoma" pitchFamily="34" charset="0"/>
              </a:rPr>
              <a:t>3. Next, select the right </a:t>
            </a:r>
            <a:r>
              <a:rPr lang="en-US" sz="2000" b="1" u="sng" dirty="0">
                <a:solidFill>
                  <a:schemeClr val="tx1"/>
                </a:solidFill>
                <a:latin typeface="Tahoma" pitchFamily="34" charset="0"/>
              </a:rPr>
              <a:t>medium</a:t>
            </a:r>
            <a:r>
              <a:rPr lang="en-US" sz="2000" b="1" dirty="0">
                <a:solidFill>
                  <a:schemeClr val="tx1"/>
                </a:solidFill>
                <a:latin typeface="Tahoma" pitchFamily="34" charset="0"/>
              </a:rPr>
              <a:t> (oral, written, or</a:t>
            </a:r>
            <a:r>
              <a:rPr lang="ar-EG" sz="2000" b="1" dirty="0">
                <a:solidFill>
                  <a:schemeClr val="tx1"/>
                </a:solidFill>
                <a:latin typeface="Tahoma" pitchFamily="34" charset="0"/>
              </a:rPr>
              <a:t> </a:t>
            </a:r>
            <a:r>
              <a:rPr lang="en-US" sz="2000" b="1" dirty="0">
                <a:solidFill>
                  <a:schemeClr val="tx1"/>
                </a:solidFill>
                <a:latin typeface="Tahoma" pitchFamily="34" charset="0"/>
              </a:rPr>
              <a:t>visual) to deliver your message.</a:t>
            </a:r>
          </a:p>
          <a:p>
            <a:pPr marR="0" lvl="0" defTabSz="914400" rtl="0" eaLnBrk="1" fontAlgn="auto" latinLnBrk="0" hangingPunct="1">
              <a:lnSpc>
                <a:spcPct val="100000"/>
              </a:lnSpc>
              <a:spcBef>
                <a:spcPts val="0"/>
              </a:spcBef>
              <a:spcAft>
                <a:spcPts val="0"/>
              </a:spcAft>
              <a:buClrTx/>
              <a:buSzTx/>
              <a:tabLst/>
              <a:defRPr/>
            </a:pPr>
            <a:r>
              <a:rPr lang="en-US" sz="2000" b="1" dirty="0">
                <a:solidFill>
                  <a:schemeClr val="tx1"/>
                </a:solidFill>
                <a:latin typeface="Tahoma" pitchFamily="34" charset="0"/>
              </a:rPr>
              <a:t>4. Then, organize the information by defining your </a:t>
            </a:r>
            <a:r>
              <a:rPr lang="en-US" sz="2000" b="1" u="sng" dirty="0">
                <a:solidFill>
                  <a:schemeClr val="tx1"/>
                </a:solidFill>
                <a:latin typeface="Tahoma" pitchFamily="34" charset="0"/>
              </a:rPr>
              <a:t>main idea</a:t>
            </a:r>
            <a:r>
              <a:rPr lang="en-US" sz="2000" b="1" dirty="0">
                <a:solidFill>
                  <a:schemeClr val="tx1"/>
                </a:solidFill>
                <a:latin typeface="Tahoma" pitchFamily="34" charset="0"/>
              </a:rPr>
              <a:t>, limiting your scope, selecting an approach, and outlining your content.. </a:t>
            </a:r>
            <a:endParaRPr lang="en-US" sz="2000" b="1" u="sng" dirty="0">
              <a:solidFill>
                <a:srgbClr val="4472C4">
                  <a:lumMod val="50000"/>
                </a:srgbClr>
              </a:solidFill>
              <a:effectLst>
                <a:outerShdw blurRad="38100" dist="38100" dir="2700000" algn="tl">
                  <a:srgbClr val="000000">
                    <a:alpha val="43137"/>
                  </a:srgbClr>
                </a:outerShdw>
              </a:effectLst>
              <a:latin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189054" y="1106822"/>
            <a:ext cx="9010176"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defRPr/>
            </a:pPr>
            <a:r>
              <a:rPr lang="ar-EG" sz="2400" b="1" dirty="0">
                <a:solidFill>
                  <a:schemeClr val="accent5">
                    <a:lumMod val="50000"/>
                  </a:schemeClr>
                </a:solidFill>
                <a:latin typeface="Tahoma" pitchFamily="34" charset="0"/>
              </a:rPr>
              <a:t>رسائل التخطيط هي محور هذا الفصل</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Planning messages is the focus </a:t>
            </a:r>
            <a:r>
              <a:rPr kumimoji="0" lang="ar-EG" sz="2400" b="1" i="0" u="none" strike="noStrike" kern="1200" cap="none" spc="0" normalizeH="0" baseline="0" noProof="0" dirty="0" err="1">
                <a:ln>
                  <a:noFill/>
                </a:ln>
                <a:solidFill>
                  <a:srgbClr val="4472C4">
                    <a:lumMod val="50000"/>
                  </a:srgbClr>
                </a:solidFill>
                <a:effectLst/>
                <a:uLnTx/>
                <a:uFillTx/>
                <a:latin typeface="Tahoma" pitchFamily="34" charset="0"/>
                <a:ea typeface="+mn-ea"/>
                <a:cs typeface="+mn-cs"/>
              </a:rPr>
              <a:t>of</a:t>
            </a:r>
            <a:r>
              <a:rPr kumimoji="0" lang="ar-EG" sz="24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 </a:t>
            </a:r>
            <a:r>
              <a:rPr kumimoji="0" lang="en-US" sz="24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this chapter </a:t>
            </a:r>
          </a:p>
        </p:txBody>
      </p:sp>
      <p:pic>
        <p:nvPicPr>
          <p:cNvPr id="5" name="Graphic 4" descr="Badge 1 with solid fill">
            <a:extLst>
              <a:ext uri="{FF2B5EF4-FFF2-40B4-BE49-F238E27FC236}">
                <a16:creationId xmlns:a16="http://schemas.microsoft.com/office/drawing/2014/main" id="{302C1951-D9F9-80D5-A2C9-1FFCBECB317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1533" y="1066831"/>
            <a:ext cx="750764" cy="750764"/>
          </a:xfrm>
          <a:prstGeom prst="rect">
            <a:avLst/>
          </a:prstGeom>
        </p:spPr>
      </p:pic>
      <p:sp>
        <p:nvSpPr>
          <p:cNvPr id="2" name="Rectangle: Rounded Corners 1">
            <a:extLst>
              <a:ext uri="{FF2B5EF4-FFF2-40B4-BE49-F238E27FC236}">
                <a16:creationId xmlns:a16="http://schemas.microsoft.com/office/drawing/2014/main" id="{59D86C31-6C26-5AD7-9913-ED4BC093CB11}"/>
              </a:ext>
            </a:extLst>
          </p:cNvPr>
          <p:cNvSpPr/>
          <p:nvPr/>
        </p:nvSpPr>
        <p:spPr>
          <a:xfrm>
            <a:off x="6248734" y="1917426"/>
            <a:ext cx="4221630" cy="35941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r" rtl="1">
              <a:defRPr/>
            </a:pPr>
            <a:r>
              <a:rPr lang="ar-EG" sz="2400" b="1" u="sng" dirty="0">
                <a:solidFill>
                  <a:srgbClr val="4472C4">
                    <a:lumMod val="50000"/>
                  </a:srgbClr>
                </a:solidFill>
                <a:effectLst>
                  <a:outerShdw blurRad="38100" dist="38100" dir="2700000" algn="tl">
                    <a:srgbClr val="000000">
                      <a:alpha val="43137"/>
                    </a:srgbClr>
                  </a:outerShdw>
                </a:effectLst>
                <a:latin typeface="Tahoma" pitchFamily="34" charset="0"/>
              </a:rPr>
              <a:t>للتخطيط لأي رسالة،</a:t>
            </a:r>
            <a:r>
              <a:rPr lang="ar-EG" sz="2400" b="1" dirty="0">
                <a:solidFill>
                  <a:srgbClr val="4472C4">
                    <a:lumMod val="50000"/>
                  </a:srgbClr>
                </a:solidFill>
                <a:effectLst>
                  <a:outerShdw blurRad="38100" dist="38100" dir="2700000" algn="tl">
                    <a:srgbClr val="000000">
                      <a:alpha val="43137"/>
                    </a:srgbClr>
                  </a:outerShdw>
                </a:effectLst>
                <a:latin typeface="Tahoma" pitchFamily="34" charset="0"/>
              </a:rPr>
              <a:t>
3. بعد ذلك ، حدد الوسيط المناسب (شفهيا أو مكتوبا أو مرئيا) لتوصيل رسالتك.
4. بعد ذلك ، قم بتنظيم المعلومات عن طريق تحديد فكرتك الرئيسية ، والحد من نطاقك ، واختيار نهج ، وتحديد المحتوى الخاص بك .</a:t>
            </a:r>
            <a:endParaRPr kumimoji="0" lang="en-US" sz="2400" b="1" i="0"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69073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9140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42442" y="960114"/>
            <a:ext cx="722198" cy="722198"/>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1564640" y="2030142"/>
            <a:ext cx="4297680" cy="3363055"/>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nSpc>
                <a:spcPct val="150000"/>
              </a:lnSpc>
            </a:pPr>
            <a:r>
              <a:rPr lang="en-US" b="1" dirty="0">
                <a:solidFill>
                  <a:srgbClr val="000000"/>
                </a:solidFill>
                <a:latin typeface="Tahoma" pitchFamily="34" charset="0"/>
              </a:rPr>
              <a:t>Writing</a:t>
            </a:r>
          </a:p>
          <a:p>
            <a:pPr>
              <a:lnSpc>
                <a:spcPct val="150000"/>
              </a:lnSpc>
            </a:pPr>
            <a:r>
              <a:rPr lang="en-US" b="1" dirty="0">
                <a:solidFill>
                  <a:schemeClr val="tx1"/>
                </a:solidFill>
                <a:latin typeface="Tahoma" pitchFamily="34" charset="0"/>
              </a:rPr>
              <a:t>Once you’ve planned your message, </a:t>
            </a:r>
            <a:r>
              <a:rPr lang="ar-EG" b="1" dirty="0">
                <a:solidFill>
                  <a:schemeClr val="tx1"/>
                </a:solidFill>
                <a:latin typeface="Tahoma" pitchFamily="34" charset="0"/>
              </a:rPr>
              <a:t> </a:t>
            </a:r>
            <a:r>
              <a:rPr lang="en-US" b="1" dirty="0">
                <a:solidFill>
                  <a:schemeClr val="tx1"/>
                </a:solidFill>
                <a:latin typeface="Tahoma" pitchFamily="34" charset="0"/>
              </a:rPr>
              <a:t>adapt to your audience with sensitivity, relationship skills, and style. </a:t>
            </a:r>
          </a:p>
          <a:p>
            <a:endParaRPr lang="en-US" b="1" u="sng" dirty="0">
              <a:solidFill>
                <a:schemeClr val="accent5">
                  <a:lumMod val="50000"/>
                </a:schemeClr>
              </a:solidFill>
              <a:effectLst>
                <a:outerShdw blurRad="38100" dist="38100" dir="2700000" algn="tl">
                  <a:srgbClr val="000000">
                    <a:alpha val="43137"/>
                  </a:srgbClr>
                </a:outerShdw>
              </a:effectLst>
              <a:latin typeface="Tahoma" pitchFamily="34" charset="0"/>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203541" y="1183959"/>
            <a:ext cx="9049632" cy="76944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000" b="1" dirty="0">
                <a:solidFill>
                  <a:srgbClr val="4472C4">
                    <a:lumMod val="50000"/>
                  </a:srgbClr>
                </a:solidFill>
                <a:latin typeface="Tahoma" pitchFamily="34" charset="0"/>
              </a:rPr>
              <a:t>تتم مناقشة كتابة رسائل العمل في المحاضرة التالية.</a:t>
            </a:r>
          </a:p>
          <a:p>
            <a:pPr lvl="0" algn="ctr" eaLnBrk="0" fontAlgn="base" hangingPunct="0">
              <a:spcBef>
                <a:spcPct val="0"/>
              </a:spcBef>
              <a:spcAft>
                <a:spcPct val="0"/>
              </a:spcAft>
              <a:defRPr/>
            </a:pPr>
            <a:r>
              <a:rPr kumimoji="0" lang="en-US" sz="20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
        <p:nvSpPr>
          <p:cNvPr id="2" name="Rectangle: Rounded Corners 1">
            <a:extLst>
              <a:ext uri="{FF2B5EF4-FFF2-40B4-BE49-F238E27FC236}">
                <a16:creationId xmlns:a16="http://schemas.microsoft.com/office/drawing/2014/main" id="{F075E3A5-9997-F0A9-07E2-5CE134332673}"/>
              </a:ext>
            </a:extLst>
          </p:cNvPr>
          <p:cNvSpPr/>
          <p:nvPr/>
        </p:nvSpPr>
        <p:spPr>
          <a:xfrm>
            <a:off x="7114340" y="2030143"/>
            <a:ext cx="3165259" cy="3363055"/>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r" rtl="1">
              <a:lnSpc>
                <a:spcPct val="150000"/>
              </a:lnSpc>
            </a:pPr>
            <a:r>
              <a:rPr lang="ar-EG" sz="2400" b="1" dirty="0">
                <a:solidFill>
                  <a:srgbClr val="000000"/>
                </a:solidFill>
                <a:latin typeface="Tahoma" pitchFamily="34" charset="0"/>
              </a:rPr>
              <a:t>الكتابة 
بمجرد التخطيط لرسالتك ، 
تكيف مع جمهورك بحساسية ومهارات في العلاقات والأسلوب.</a:t>
            </a:r>
            <a:endParaRPr lang="en-US" sz="2400" b="1" u="sng" dirty="0">
              <a:solidFill>
                <a:schemeClr val="accent5">
                  <a:lumMod val="50000"/>
                </a:schemeClr>
              </a:solidFill>
              <a:effectLst>
                <a:outerShdw blurRad="38100" dist="38100" dir="2700000" algn="tl">
                  <a:srgbClr val="000000">
                    <a:alpha val="43137"/>
                  </a:srgbClr>
                </a:outerShdw>
              </a:effectLst>
              <a:latin typeface="Tahoma" pitchFamily="34" charset="0"/>
            </a:endParaRPr>
          </a:p>
        </p:txBody>
      </p:sp>
    </p:spTree>
    <p:custDataLst>
      <p:tags r:id="rId1"/>
    </p:custDataLst>
    <p:extLst>
      <p:ext uri="{BB962C8B-B14F-4D97-AF65-F5344CB8AC3E}">
        <p14:creationId xmlns:p14="http://schemas.microsoft.com/office/powerpoint/2010/main" val="162725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202065" y="449713"/>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76170" y="1005937"/>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1232358" y="2008618"/>
            <a:ext cx="4254042" cy="3550576"/>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eaLnBrk="0" fontAlgn="base" hangingPunct="0">
              <a:lnSpc>
                <a:spcPct val="150000"/>
              </a:lnSpc>
              <a:spcBef>
                <a:spcPct val="0"/>
              </a:spcBef>
              <a:spcAft>
                <a:spcPct val="0"/>
              </a:spcAft>
            </a:pPr>
            <a:r>
              <a:rPr kumimoji="0" lang="en-US" sz="2000" b="1" i="0" u="none" strike="noStrike" kern="1200" cap="none" spc="0" normalizeH="0" baseline="0" noProof="0" dirty="0">
                <a:ln>
                  <a:noFill/>
                </a:ln>
                <a:solidFill>
                  <a:srgbClr val="000000"/>
                </a:solidFill>
                <a:effectLst/>
                <a:uLnTx/>
                <a:uFillTx/>
                <a:latin typeface="Tahoma" pitchFamily="34" charset="0"/>
                <a:ea typeface="+mn-ea"/>
                <a:cs typeface="+mn-cs"/>
              </a:rPr>
              <a:t>Writing</a:t>
            </a:r>
          </a:p>
          <a:p>
            <a:pPr eaLnBrk="0" fontAlgn="base" hangingPunct="0">
              <a:lnSpc>
                <a:spcPct val="150000"/>
              </a:lnSpc>
              <a:spcBef>
                <a:spcPct val="0"/>
              </a:spcBef>
              <a:spcAft>
                <a:spcPct val="0"/>
              </a:spcAft>
            </a:pPr>
            <a:r>
              <a:rPr lang="en-US" sz="2000" b="1" dirty="0">
                <a:solidFill>
                  <a:srgbClr val="000000"/>
                </a:solidFill>
                <a:latin typeface="Tahoma" pitchFamily="34" charset="0"/>
              </a:rPr>
              <a:t>Then you’re ready to compose your message by choosing </a:t>
            </a:r>
            <a:r>
              <a:rPr lang="en-US" sz="2000" b="1" dirty="0">
                <a:solidFill>
                  <a:srgbClr val="C00000"/>
                </a:solidFill>
                <a:latin typeface="Tahoma" pitchFamily="34" charset="0"/>
              </a:rPr>
              <a:t>strong words</a:t>
            </a:r>
            <a:r>
              <a:rPr lang="en-US" sz="2000" b="1" dirty="0">
                <a:solidFill>
                  <a:srgbClr val="000000"/>
                </a:solidFill>
                <a:latin typeface="Tahoma" pitchFamily="34" charset="0"/>
              </a:rPr>
              <a:t>, creating effective </a:t>
            </a:r>
            <a:r>
              <a:rPr lang="en-US" sz="2000" b="1" dirty="0">
                <a:solidFill>
                  <a:srgbClr val="C00000"/>
                </a:solidFill>
                <a:latin typeface="Tahoma" pitchFamily="34" charset="0"/>
              </a:rPr>
              <a:t>sentences,</a:t>
            </a:r>
            <a:r>
              <a:rPr lang="en-US" sz="2000" b="1" dirty="0">
                <a:solidFill>
                  <a:srgbClr val="000000"/>
                </a:solidFill>
                <a:latin typeface="Tahoma" pitchFamily="34" charset="0"/>
              </a:rPr>
              <a:t> and developing coherent </a:t>
            </a:r>
            <a:r>
              <a:rPr lang="en-US" sz="2000" b="1" dirty="0">
                <a:solidFill>
                  <a:srgbClr val="C00000"/>
                </a:solidFill>
                <a:latin typeface="Tahoma" pitchFamily="34" charset="0"/>
              </a:rPr>
              <a:t>paragraphs</a:t>
            </a:r>
            <a:r>
              <a:rPr lang="en-US" sz="2000" b="1" dirty="0">
                <a:solidFill>
                  <a:srgbClr val="000000"/>
                </a:solidFill>
                <a:latin typeface="Tahoma"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381782" y="1094557"/>
            <a:ext cx="8928866"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b="1" dirty="0">
                <a:solidFill>
                  <a:srgbClr val="4472C4">
                    <a:lumMod val="50000"/>
                  </a:srgbClr>
                </a:solidFill>
                <a:latin typeface="Tahoma" pitchFamily="34" charset="0"/>
              </a:rPr>
              <a:t>تتم مناقشة كتابة رسائل العمل في المحاضرة التالية.</a:t>
            </a:r>
          </a:p>
          <a:p>
            <a:pPr lvl="0" algn="ctr" eaLnBrk="0" fontAlgn="base" hangingPunct="0">
              <a:spcBef>
                <a:spcPct val="0"/>
              </a:spcBef>
              <a:spcAft>
                <a:spcPct val="0"/>
              </a:spcAft>
              <a:defRPr/>
            </a:pPr>
            <a:r>
              <a:rPr kumimoji="0" lang="en-US"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
        <p:nvSpPr>
          <p:cNvPr id="2" name="Rectangle: Rounded Corners 1">
            <a:extLst>
              <a:ext uri="{FF2B5EF4-FFF2-40B4-BE49-F238E27FC236}">
                <a16:creationId xmlns:a16="http://schemas.microsoft.com/office/drawing/2014/main" id="{DD4059EB-9D30-F9B7-36ED-82605C07C082}"/>
              </a:ext>
            </a:extLst>
          </p:cNvPr>
          <p:cNvSpPr/>
          <p:nvPr/>
        </p:nvSpPr>
        <p:spPr>
          <a:xfrm>
            <a:off x="6096000" y="2086110"/>
            <a:ext cx="4440621" cy="3473084"/>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lvl="0" algn="r" rtl="1">
              <a:defRPr/>
            </a:pPr>
            <a:r>
              <a:rPr lang="ar-EG" sz="3200" b="1" dirty="0">
                <a:solidFill>
                  <a:srgbClr val="000000"/>
                </a:solidFill>
                <a:latin typeface="Times New Roman" pitchFamily="18" charset="0"/>
              </a:rPr>
              <a:t>الكتابة</a:t>
            </a:r>
            <a:r>
              <a:rPr lang="ar-EG" sz="3200" dirty="0">
                <a:solidFill>
                  <a:srgbClr val="000000"/>
                </a:solidFill>
                <a:latin typeface="Times New Roman" pitchFamily="18" charset="0"/>
              </a:rPr>
              <a:t> 
ثم تكون جاهزا لكتابة رسالتك عن طريق اختيار كلمات قوية وإنشاء جمل فعالة وتطوير فقرات متماسكة.</a:t>
            </a:r>
            <a:endParaRPr kumimoji="0" lang="en-US" sz="32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58108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79028" y="394482"/>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930198" y="1856267"/>
            <a:ext cx="4810522" cy="3494969"/>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eaLnBrk="0" fontAlgn="base" hangingPunct="0">
              <a:lnSpc>
                <a:spcPct val="150000"/>
              </a:lnSpc>
              <a:spcBef>
                <a:spcPct val="30000"/>
              </a:spcBef>
              <a:spcAft>
                <a:spcPct val="0"/>
              </a:spcAft>
              <a:defRPr/>
            </a:pPr>
            <a:r>
              <a:rPr kumimoji="0" lang="en-US" sz="2400" b="1" i="0" u="none" strike="noStrike" kern="1200" cap="none" spc="0" normalizeH="0" baseline="0" noProof="0" dirty="0">
                <a:ln>
                  <a:noFill/>
                </a:ln>
                <a:solidFill>
                  <a:srgbClr val="000000"/>
                </a:solidFill>
                <a:effectLst/>
                <a:uLnTx/>
                <a:uFillTx/>
                <a:latin typeface="Tahoma" pitchFamily="34" charset="0"/>
                <a:ea typeface="+mn-ea"/>
                <a:cs typeface="+mn-cs"/>
              </a:rPr>
              <a:t>Completing</a:t>
            </a:r>
            <a:endParaRPr lang="ar-EG" sz="2400" b="1" dirty="0">
              <a:solidFill>
                <a:srgbClr val="000000"/>
              </a:solidFill>
              <a:latin typeface="Tahoma" pitchFamily="34" charset="0"/>
            </a:endParaRP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400" b="1" dirty="0">
                <a:solidFill>
                  <a:srgbClr val="000000"/>
                </a:solidFill>
                <a:latin typeface="Tahoma" pitchFamily="34" charset="0"/>
              </a:rPr>
              <a:t>Completing business messages.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400" b="1" dirty="0">
                <a:solidFill>
                  <a:schemeClr val="accent4"/>
                </a:solidFill>
                <a:latin typeface="Tahoma" pitchFamily="34" charset="0"/>
              </a:rPr>
              <a:t>After writing your first draft, </a:t>
            </a:r>
          </a:p>
          <a:p>
            <a:pPr marR="0" lvl="0" algn="l" defTabSz="914400" rtl="0" eaLnBrk="0" fontAlgn="base" latinLnBrk="0" hangingPunct="0">
              <a:lnSpc>
                <a:spcPct val="150000"/>
              </a:lnSpc>
              <a:spcBef>
                <a:spcPct val="30000"/>
              </a:spcBef>
              <a:spcAft>
                <a:spcPct val="0"/>
              </a:spcAft>
              <a:buClrTx/>
              <a:buSzTx/>
              <a:tabLst/>
              <a:defRPr/>
            </a:pPr>
            <a:endParaRPr lang="en-US" sz="2400" b="1" dirty="0">
              <a:solidFill>
                <a:schemeClr val="tx1"/>
              </a:solidFill>
              <a:latin typeface="Tahoma" pitchFamily="34" charset="0"/>
            </a:endParaRPr>
          </a:p>
        </p:txBody>
      </p:sp>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67266" y="962187"/>
            <a:ext cx="746574" cy="746574"/>
          </a:xfrm>
          <a:prstGeom prst="rect">
            <a:avLst/>
          </a:prstGeom>
        </p:spPr>
      </p:pic>
      <p:sp>
        <p:nvSpPr>
          <p:cNvPr id="2" name="Rectangle: Rounded Corners 1">
            <a:extLst>
              <a:ext uri="{FF2B5EF4-FFF2-40B4-BE49-F238E27FC236}">
                <a16:creationId xmlns:a16="http://schemas.microsoft.com/office/drawing/2014/main" id="{4C1D0A30-3821-A09D-7EB8-FFA0707605B8}"/>
              </a:ext>
            </a:extLst>
          </p:cNvPr>
          <p:cNvSpPr/>
          <p:nvPr/>
        </p:nvSpPr>
        <p:spPr>
          <a:xfrm>
            <a:off x="6451282" y="1927387"/>
            <a:ext cx="4272042" cy="3494969"/>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r" rtl="1" eaLnBrk="0" fontAlgn="base" hangingPunct="0">
              <a:lnSpc>
                <a:spcPct val="150000"/>
              </a:lnSpc>
              <a:spcBef>
                <a:spcPct val="30000"/>
              </a:spcBef>
              <a:spcAft>
                <a:spcPct val="0"/>
              </a:spcAft>
              <a:defRPr/>
            </a:pPr>
            <a:r>
              <a:rPr lang="ar-EG" sz="2400" b="1" dirty="0">
                <a:solidFill>
                  <a:srgbClr val="000000"/>
                </a:solidFill>
                <a:latin typeface="Tahoma" pitchFamily="34" charset="0"/>
              </a:rPr>
              <a:t>إكمال
استكمال رسائل العمل.
بعد كتابة مسودتك الأولى ،</a:t>
            </a:r>
            <a:endParaRPr lang="en-US" sz="2400" b="1" dirty="0">
              <a:solidFill>
                <a:schemeClr val="tx1"/>
              </a:solidFill>
              <a:latin typeface="Tahoma" pitchFamily="34" charset="0"/>
            </a:endParaRPr>
          </a:p>
        </p:txBody>
      </p:sp>
    </p:spTree>
    <p:custDataLst>
      <p:tags r:id="rId1"/>
    </p:custDataLst>
    <p:extLst>
      <p:ext uri="{BB962C8B-B14F-4D97-AF65-F5344CB8AC3E}">
        <p14:creationId xmlns:p14="http://schemas.microsoft.com/office/powerpoint/2010/main" val="2547717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45509" y="51731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1261866" y="1485048"/>
            <a:ext cx="4415242" cy="388790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revise your message to make sure it is clear, concise, and correct. </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b="1" i="0" u="none" strike="noStrike" kern="1200" cap="none" spc="0" normalizeH="0" baseline="0" noProof="0" dirty="0">
                <a:ln>
                  <a:noFill/>
                </a:ln>
                <a:solidFill>
                  <a:prstClr val="black"/>
                </a:solidFill>
                <a:effectLst/>
                <a:uLnTx/>
                <a:uFillTx/>
                <a:latin typeface="Tahoma" pitchFamily="34" charset="0"/>
                <a:ea typeface="+mn-ea"/>
                <a:cs typeface="+mn-cs"/>
              </a:rPr>
              <a:t>Next produce your message, giving it an attractive, professional appearance</a:t>
            </a:r>
            <a:r>
              <a:rPr kumimoji="0" lang="en-US" sz="2000" b="1" i="0" u="none" strike="noStrike" kern="1200" cap="none" spc="0" normalizeH="0" baseline="0" noProof="0" dirty="0">
                <a:ln>
                  <a:noFill/>
                </a:ln>
                <a:solidFill>
                  <a:prstClr val="black"/>
                </a:solidFill>
                <a:effectLst/>
                <a:uLnTx/>
                <a:uFillTx/>
                <a:latin typeface="Tahoma" pitchFamily="34" charset="0"/>
                <a:ea typeface="+mn-ea"/>
                <a:cs typeface="+mn-cs"/>
              </a:rPr>
              <a:t>. </a:t>
            </a:r>
          </a:p>
        </p:txBody>
      </p:sp>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25652" y="962188"/>
            <a:ext cx="588521" cy="588521"/>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1386080" y="1673459"/>
            <a:ext cx="1659429" cy="400110"/>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 name="Rectangle: Rounded Corners 1">
            <a:extLst>
              <a:ext uri="{FF2B5EF4-FFF2-40B4-BE49-F238E27FC236}">
                <a16:creationId xmlns:a16="http://schemas.microsoft.com/office/drawing/2014/main" id="{05C4B62F-7AFF-2BA2-9E5F-2EA160D8DA71}"/>
              </a:ext>
            </a:extLst>
          </p:cNvPr>
          <p:cNvSpPr/>
          <p:nvPr/>
        </p:nvSpPr>
        <p:spPr>
          <a:xfrm>
            <a:off x="5996490" y="1465866"/>
            <a:ext cx="4415242" cy="388790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lvl="0" indent="-457200" algn="r" rtl="1" eaLnBrk="0" fontAlgn="base" hangingPunct="0">
              <a:lnSpc>
                <a:spcPct val="150000"/>
              </a:lnSpc>
              <a:spcBef>
                <a:spcPct val="30000"/>
              </a:spcBef>
              <a:spcAft>
                <a:spcPct val="0"/>
              </a:spcAft>
              <a:buFont typeface="Wingdings" panose="05000000000000000000" pitchFamily="2" charset="2"/>
              <a:buChar char="§"/>
              <a:defRPr/>
            </a:pPr>
            <a:r>
              <a:rPr lang="ar-EG" b="1">
                <a:solidFill>
                  <a:srgbClr val="4472C4">
                    <a:lumMod val="50000"/>
                  </a:srgbClr>
                </a:solidFill>
                <a:latin typeface="Tahoma" pitchFamily="34" charset="0"/>
              </a:rPr>
              <a:t>راجع رسالتك للتأكد من أنها واضحة وموجزة وصحيحة. 
بعد ذلك ، أنتج رسالتك ، مما يمنحها مظهرا جذابا واحترافيا.</a:t>
            </a:r>
            <a:endParaRPr kumimoji="0" lang="en-US" sz="20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3" name="Text Box 31">
            <a:extLst>
              <a:ext uri="{FF2B5EF4-FFF2-40B4-BE49-F238E27FC236}">
                <a16:creationId xmlns:a16="http://schemas.microsoft.com/office/drawing/2014/main" id="{A555B514-D315-A023-7BD4-C69E310C30D6}"/>
              </a:ext>
            </a:extLst>
          </p:cNvPr>
          <p:cNvSpPr txBox="1">
            <a:spLocks noChangeArrowheads="1"/>
          </p:cNvSpPr>
          <p:nvPr/>
        </p:nvSpPr>
        <p:spPr bwMode="auto">
          <a:xfrm>
            <a:off x="8599996" y="1873514"/>
            <a:ext cx="1659429" cy="400110"/>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87421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164357" y="53045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1238661" y="1444027"/>
            <a:ext cx="4547459" cy="396994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chemeClr val="accent2">
                    <a:lumMod val="75000"/>
                  </a:schemeClr>
                </a:solidFill>
                <a:effectLst/>
                <a:uLnTx/>
                <a:uFillTx/>
                <a:latin typeface="Tahoma" pitchFamily="34" charset="0"/>
                <a:ea typeface="+mn-ea"/>
                <a:cs typeface="+mn-cs"/>
              </a:rPr>
              <a:t>Proofread the final product for typos, spelling errors, and other mechanical problems.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b="1" i="0" u="none" strike="noStrike" kern="1200" cap="none" spc="0" normalizeH="0" baseline="0" noProof="0" dirty="0">
                <a:ln>
                  <a:noFill/>
                </a:ln>
                <a:solidFill>
                  <a:srgbClr val="000000"/>
                </a:solidFill>
                <a:effectLst/>
                <a:uLnTx/>
                <a:uFillTx/>
                <a:latin typeface="Tahoma" pitchFamily="34" charset="0"/>
                <a:ea typeface="+mn-ea"/>
                <a:cs typeface="+mn-cs"/>
              </a:rPr>
              <a:t> </a:t>
            </a:r>
            <a:r>
              <a:rPr kumimoji="0" lang="en-US"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Finally, distribute your message using the best combination of </a:t>
            </a:r>
            <a:r>
              <a:rPr kumimoji="0" lang="en-US" b="1" i="0" u="none" strike="noStrike" kern="1200" cap="none" spc="0" normalizeH="0" baseline="0" noProof="0" dirty="0">
                <a:ln>
                  <a:noFill/>
                </a:ln>
                <a:solidFill>
                  <a:srgbClr val="C00000"/>
                </a:solidFill>
                <a:effectLst/>
                <a:uLnTx/>
                <a:uFillTx/>
                <a:latin typeface="Tahoma" pitchFamily="34" charset="0"/>
                <a:ea typeface="+mn-ea"/>
                <a:cs typeface="+mn-cs"/>
              </a:rPr>
              <a:t>personal</a:t>
            </a:r>
            <a:r>
              <a:rPr kumimoji="0" lang="en-US"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 and </a:t>
            </a:r>
            <a:r>
              <a:rPr kumimoji="0" lang="en-US" b="1" i="0" u="none" strike="noStrike" kern="1200" cap="none" spc="0" normalizeH="0" baseline="0" noProof="0" dirty="0">
                <a:ln>
                  <a:noFill/>
                </a:ln>
                <a:solidFill>
                  <a:srgbClr val="C00000"/>
                </a:solidFill>
                <a:effectLst/>
                <a:uLnTx/>
                <a:uFillTx/>
                <a:latin typeface="Tahoma" pitchFamily="34" charset="0"/>
                <a:ea typeface="+mn-ea"/>
                <a:cs typeface="+mn-cs"/>
              </a:rPr>
              <a:t>technological </a:t>
            </a:r>
            <a:r>
              <a:rPr kumimoji="0" lang="en-US"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tools. </a:t>
            </a:r>
          </a:p>
        </p:txBody>
      </p:sp>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80212" y="842698"/>
            <a:ext cx="671142" cy="671142"/>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1771114" y="1501690"/>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 name="Rectangle: Rounded Corners 1">
            <a:extLst>
              <a:ext uri="{FF2B5EF4-FFF2-40B4-BE49-F238E27FC236}">
                <a16:creationId xmlns:a16="http://schemas.microsoft.com/office/drawing/2014/main" id="{842B255D-5D12-E4FD-1991-D7217275E143}"/>
              </a:ext>
            </a:extLst>
          </p:cNvPr>
          <p:cNvSpPr/>
          <p:nvPr/>
        </p:nvSpPr>
        <p:spPr>
          <a:xfrm>
            <a:off x="6543040" y="1473263"/>
            <a:ext cx="3877846" cy="396994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lvl="0" indent="-457200" algn="r" rtl="1" eaLnBrk="0" fontAlgn="base" hangingPunct="0">
              <a:lnSpc>
                <a:spcPct val="150000"/>
              </a:lnSpc>
              <a:spcBef>
                <a:spcPct val="30000"/>
              </a:spcBef>
              <a:spcAft>
                <a:spcPct val="0"/>
              </a:spcAft>
              <a:buFont typeface="Wingdings" panose="05000000000000000000" pitchFamily="2" charset="2"/>
              <a:buChar char="q"/>
              <a:defRPr/>
            </a:pPr>
            <a:r>
              <a:rPr lang="ar-EG" sz="2000" b="1" dirty="0">
                <a:solidFill>
                  <a:schemeClr val="tx1"/>
                </a:solidFill>
                <a:latin typeface="Tahoma" pitchFamily="34" charset="0"/>
              </a:rPr>
              <a:t>قم بتدقيق المنتج النهائي بحثا عن الأخطاء المطبعية والأخطاء الإملائية والمشاكل الميكانيكية الأخرى.
 أخيرا ، قم بتوزيع رسالتك باستخدام أفضل مزيج من الأدوات الشخصية والتكنولوجية.</a:t>
            </a:r>
            <a:endParaRPr kumimoji="0" lang="en-US" sz="2000" b="1" i="0" u="none" strike="noStrike" kern="1200" cap="none" spc="0" normalizeH="0" baseline="0" noProof="0" dirty="0">
              <a:ln>
                <a:noFill/>
              </a:ln>
              <a:solidFill>
                <a:schemeClr val="tx1"/>
              </a:solidFill>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393704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86681"/>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286470" y="1460888"/>
            <a:ext cx="4067849" cy="3685240"/>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The more you use the process, the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easier and faster </a:t>
            </a: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it will become. </a:t>
            </a:r>
          </a:p>
        </p:txBody>
      </p:sp>
      <p:sp>
        <p:nvSpPr>
          <p:cNvPr id="2" name="TextBox 1">
            <a:extLst>
              <a:ext uri="{FF2B5EF4-FFF2-40B4-BE49-F238E27FC236}">
                <a16:creationId xmlns:a16="http://schemas.microsoft.com/office/drawing/2014/main" id="{3A11D730-6FAA-5C06-544B-7E27497DFA67}"/>
              </a:ext>
            </a:extLst>
          </p:cNvPr>
          <p:cNvSpPr txBox="1"/>
          <p:nvPr/>
        </p:nvSpPr>
        <p:spPr>
          <a:xfrm>
            <a:off x="6258560" y="2321325"/>
            <a:ext cx="3362959" cy="2215350"/>
          </a:xfrm>
          <a:prstGeom prst="rect">
            <a:avLst/>
          </a:prstGeom>
          <a:noFill/>
        </p:spPr>
        <p:txBody>
          <a:bodyPr wrap="square">
            <a:spAutoFit/>
          </a:bodyPr>
          <a:lstStyle/>
          <a:p>
            <a:pPr marL="342900" lvl="0" indent="-342900" algn="r" rtl="1">
              <a:lnSpc>
                <a:spcPct val="150000"/>
              </a:lnSpc>
              <a:buFont typeface="Wingdings" panose="05000000000000000000" pitchFamily="2" charset="2"/>
              <a:buChar char="q"/>
              <a:defRPr/>
            </a:pPr>
            <a:r>
              <a:rPr lang="ar-EG" sz="3200" b="1" kern="0" dirty="0">
                <a:solidFill>
                  <a:srgbClr val="7030A0"/>
                </a:solidFill>
                <a:effectLst>
                  <a:outerShdw blurRad="38100" dist="38100" dir="2700000" algn="tl">
                    <a:srgbClr val="C0C0C0"/>
                  </a:outerShdw>
                </a:effectLst>
                <a:latin typeface="Tahoma"/>
              </a:rPr>
              <a:t> كلما زاد استخدامك للعملية ، أصبحت أسهل وأسرع.</a:t>
            </a:r>
            <a:endPar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3267684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872409" y="518316"/>
            <a:ext cx="81963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1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316253" y="1758510"/>
            <a:ext cx="4139667" cy="3340979"/>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As a rule, use about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half your time for planning</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one-quarter for writing</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and the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remaining quarter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for </a:t>
            </a:r>
            <a:r>
              <a:rPr kumimoji="0" lang="en-US" sz="2400" b="1" i="0" u="none" strike="noStrike" kern="0" cap="none" spc="0" normalizeH="0" baseline="0" noProof="0" dirty="0">
                <a:ln>
                  <a:noFill/>
                </a:ln>
                <a:solidFill>
                  <a:srgbClr val="C00000"/>
                </a:solidFill>
                <a:effectLst>
                  <a:outerShdw blurRad="38100" dist="38100" dir="2700000" algn="tl">
                    <a:srgbClr val="C0C0C0"/>
                  </a:outerShdw>
                </a:effectLst>
                <a:highlight>
                  <a:srgbClr val="FFFF00"/>
                </a:highlight>
                <a:uLnTx/>
                <a:uFillTx/>
                <a:latin typeface="Tahoma"/>
                <a:ea typeface="+mn-ea"/>
                <a:cs typeface="+mn-cs"/>
              </a:rPr>
              <a:t>completing </a:t>
            </a: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the project.</a:t>
            </a:r>
          </a:p>
        </p:txBody>
      </p:sp>
      <p:sp>
        <p:nvSpPr>
          <p:cNvPr id="2" name="TextBox 1">
            <a:extLst>
              <a:ext uri="{FF2B5EF4-FFF2-40B4-BE49-F238E27FC236}">
                <a16:creationId xmlns:a16="http://schemas.microsoft.com/office/drawing/2014/main" id="{47B61EE2-3C2C-216E-3585-74201F11D565}"/>
              </a:ext>
            </a:extLst>
          </p:cNvPr>
          <p:cNvSpPr txBox="1"/>
          <p:nvPr/>
        </p:nvSpPr>
        <p:spPr>
          <a:xfrm>
            <a:off x="6736082" y="2309718"/>
            <a:ext cx="3499585" cy="2238562"/>
          </a:xfrm>
          <a:prstGeom prst="rect">
            <a:avLst/>
          </a:prstGeom>
          <a:noFill/>
        </p:spPr>
        <p:txBody>
          <a:bodyPr wrap="square">
            <a:spAutoFit/>
          </a:bodyPr>
          <a:lstStyle/>
          <a:p>
            <a:pPr marL="342900" lvl="0" indent="-342900" algn="r" rtl="1">
              <a:lnSpc>
                <a:spcPct val="150000"/>
              </a:lnSpc>
              <a:buFont typeface="Wingdings" panose="05000000000000000000" pitchFamily="2" charset="2"/>
              <a:buChar char="q"/>
              <a:defRPr/>
            </a:pPr>
            <a:r>
              <a:rPr lang="ar-EG" sz="2400" b="1" kern="0">
                <a:solidFill>
                  <a:srgbClr val="FF0000"/>
                </a:solidFill>
                <a:effectLst>
                  <a:outerShdw blurRad="38100" dist="38100" dir="2700000" algn="tl">
                    <a:srgbClr val="C0C0C0"/>
                  </a:outerShdw>
                </a:effectLst>
                <a:latin typeface="Tahoma"/>
              </a:rPr>
              <a:t>كقاعدة عامة ، استخدم حوالي نصف وقتك للتخطيط ، وربع للكتابة ، والربع المتبقي لإكمال المشروع.</a:t>
            </a:r>
            <a:endPar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4010227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664738" y="51866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659963" y="1613227"/>
            <a:ext cx="3582597" cy="323614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approaching your writing</a:t>
            </a:r>
            <a:endParaRPr kumimoji="0" lang="ar-EG" sz="28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28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 projects with the three steps in mind always </a:t>
            </a:r>
            <a:r>
              <a:rPr kumimoji="0" lang="ar-EG" sz="2800" b="1" i="0" u="none" strike="noStrike" kern="0" cap="none" spc="0" normalizeH="0" baseline="0" noProof="0" dirty="0" err="1">
                <a:ln>
                  <a:noFill/>
                </a:ln>
                <a:solidFill>
                  <a:srgbClr val="5B9BD5">
                    <a:lumMod val="50000"/>
                  </a:srgbClr>
                </a:solidFill>
                <a:effectLst>
                  <a:outerShdw blurRad="38100" dist="38100" dir="2700000" algn="tl">
                    <a:srgbClr val="C0C0C0"/>
                  </a:outerShdw>
                </a:effectLst>
                <a:uLnTx/>
                <a:uFillTx/>
                <a:latin typeface="Tahoma"/>
                <a:ea typeface="+mn-ea"/>
                <a:cs typeface="+mn-cs"/>
              </a:rPr>
              <a:t>help</a:t>
            </a:r>
            <a:r>
              <a:rPr kumimoji="0" lang="en-US" sz="28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a:t>
            </a:r>
          </a:p>
        </p:txBody>
      </p:sp>
      <p:sp>
        <p:nvSpPr>
          <p:cNvPr id="2" name="TextBox 1">
            <a:extLst>
              <a:ext uri="{FF2B5EF4-FFF2-40B4-BE49-F238E27FC236}">
                <a16:creationId xmlns:a16="http://schemas.microsoft.com/office/drawing/2014/main" id="{2AA53FE7-4FF2-5C66-9152-242BD0406D1F}"/>
              </a:ext>
            </a:extLst>
          </p:cNvPr>
          <p:cNvSpPr txBox="1"/>
          <p:nvPr/>
        </p:nvSpPr>
        <p:spPr>
          <a:xfrm>
            <a:off x="6412812" y="1704667"/>
            <a:ext cx="3582597" cy="2596352"/>
          </a:xfrm>
          <a:prstGeom prst="rect">
            <a:avLst/>
          </a:prstGeom>
          <a:noFill/>
        </p:spPr>
        <p:txBody>
          <a:bodyPr wrap="square">
            <a:spAutoFit/>
          </a:bodyPr>
          <a:lstStyle/>
          <a:p>
            <a:pPr marL="342900" lvl="0" indent="-342900" algn="r" rtl="1">
              <a:lnSpc>
                <a:spcPct val="150000"/>
              </a:lnSpc>
              <a:buFont typeface="Wingdings" panose="05000000000000000000" pitchFamily="2" charset="2"/>
              <a:buChar char="q"/>
              <a:defRPr/>
            </a:pPr>
            <a:r>
              <a:rPr lang="ar-EG" sz="2800" b="1" kern="0" dirty="0">
                <a:solidFill>
                  <a:srgbClr val="5B9BD5">
                    <a:lumMod val="50000"/>
                  </a:srgbClr>
                </a:solidFill>
                <a:effectLst>
                  <a:outerShdw blurRad="38100" dist="38100" dir="2700000" algn="tl">
                    <a:srgbClr val="C0C0C0"/>
                  </a:outerShdw>
                </a:effectLst>
                <a:latin typeface="Tahoma"/>
              </a:rPr>
              <a:t>الاقتراب من كتابتك للمشاريع مع وضع الخطوات الثلاث في الاعتبار تساعد دائما.</a:t>
            </a:r>
            <a:endParaRPr kumimoji="0" lang="en-US" sz="28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400647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77505" y="1299863"/>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Adapt to </a:t>
              </a:r>
            </a:p>
            <a:p>
              <a:pPr algn="ctr" eaLnBrk="0" fontAlgn="base" hangingPunct="0">
                <a:spcBef>
                  <a:spcPct val="0"/>
                </a:spcBef>
                <a:spcAft>
                  <a:spcPct val="0"/>
                </a:spcAft>
              </a:pPr>
              <a:r>
                <a:rPr lang="en-US" sz="2800" dirty="0">
                  <a:solidFill>
                    <a:srgbClr val="000000"/>
                  </a:solidFill>
                  <a:latin typeface="Arial Narrow" pitchFamily="34" charset="0"/>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Compose</a:t>
              </a:r>
            </a:p>
            <a:p>
              <a:pPr algn="ctr" eaLnBrk="0" fontAlgn="base" hangingPunct="0">
                <a:spcBef>
                  <a:spcPct val="0"/>
                </a:spcBef>
                <a:spcAft>
                  <a:spcPct val="0"/>
                </a:spcAft>
              </a:pPr>
              <a:r>
                <a:rPr lang="en-US" sz="2800" dirty="0">
                  <a:solidFill>
                    <a:srgbClr val="000000"/>
                  </a:solidFill>
                  <a:latin typeface="Arial Narrow" pitchFamily="34" charset="0"/>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Writing</a:t>
                </a:r>
              </a:p>
            </p:txBody>
          </p:sp>
        </p:grpSp>
      </p:grpSp>
      <p:sp>
        <p:nvSpPr>
          <p:cNvPr id="16" name="TextBox 15">
            <a:extLst>
              <a:ext uri="{FF2B5EF4-FFF2-40B4-BE49-F238E27FC236}">
                <a16:creationId xmlns:a16="http://schemas.microsoft.com/office/drawing/2014/main" id="{3E659099-D290-AAA4-B251-ADD6A045A8B4}"/>
              </a:ext>
            </a:extLst>
          </p:cNvPr>
          <p:cNvSpPr txBox="1"/>
          <p:nvPr/>
        </p:nvSpPr>
        <p:spPr>
          <a:xfrm>
            <a:off x="2806113" y="376533"/>
            <a:ext cx="7680488" cy="923330"/>
          </a:xfrm>
          <a:prstGeom prst="rect">
            <a:avLst/>
          </a:prstGeom>
          <a:noFill/>
        </p:spPr>
        <p:txBody>
          <a:bodyPr wrap="square">
            <a:spAutoFit/>
          </a:bodyPr>
          <a:lstStyle/>
          <a:p>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dirty="0">
              <a:solidFill>
                <a:srgbClr val="FF0000"/>
              </a:solidFill>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6F0CAF40-D2F6-A947-ED78-FF0F9783A3A9}"/>
              </a:ext>
            </a:extLst>
          </p:cNvPr>
          <p:cNvSpPr txBox="1">
            <a:spLocks/>
          </p:cNvSpPr>
          <p:nvPr/>
        </p:nvSpPr>
        <p:spPr bwMode="auto">
          <a:xfrm>
            <a:off x="1918511" y="230089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a:solidFill>
                  <a:srgbClr val="FFFFFF"/>
                </a:solidFill>
                <a:latin typeface="Tahoma"/>
              </a:rPr>
              <a:t>تحليل الوضع</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Analyzing the Situation</a:t>
            </a: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116211" y="75033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a:defRPr/>
            </a:pPr>
            <a:r>
              <a:rPr lang="ar-EG" sz="3600" b="1" kern="0" dirty="0">
                <a:solidFill>
                  <a:srgbClr val="FFFFFF"/>
                </a:solidFill>
                <a:effectLst>
                  <a:outerShdw blurRad="38100" dist="38100" dir="2700000" algn="tl">
                    <a:srgbClr val="000000"/>
                  </a:outerShdw>
                </a:effectLst>
                <a:latin typeface="Tahoma"/>
              </a:rPr>
              <a:t>تحديد الغرض</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05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350330" y="2024307"/>
            <a:ext cx="3844517" cy="1503452"/>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General</a:t>
            </a:r>
            <a:endParaRPr kumimoji="0" lang="ar-EG"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5400" b="1" kern="0" dirty="0">
                <a:solidFill>
                  <a:srgbClr val="000000"/>
                </a:solidFill>
                <a:effectLst>
                  <a:outerShdw blurRad="50800" dist="127000" dir="8100000" algn="tr" rotWithShape="0">
                    <a:srgbClr val="808080">
                      <a:alpha val="38039"/>
                    </a:srgbClr>
                  </a:outerShdw>
                </a:effectLst>
                <a:latin typeface="Arial"/>
              </a:rPr>
              <a:t>غرض عام </a:t>
            </a:r>
            <a:endPar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840534" y="2955757"/>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غرض خاص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7731" y="933634"/>
            <a:ext cx="914400" cy="907370"/>
          </a:xfrm>
          <a:prstGeom prst="rect">
            <a:avLst/>
          </a:prstGeom>
        </p:spPr>
      </p:pic>
    </p:spTree>
    <p:custDataLst>
      <p:tags r:id="rId1"/>
    </p:custDataLst>
    <p:extLst>
      <p:ext uri="{BB962C8B-B14F-4D97-AF65-F5344CB8AC3E}">
        <p14:creationId xmlns:p14="http://schemas.microsoft.com/office/powerpoint/2010/main" val="3040644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43808" y="1246458"/>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الغرض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219489" y="2724997"/>
            <a:ext cx="4572000" cy="270953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defRPr/>
            </a:pPr>
            <a:r>
              <a:rPr lang="en-US" sz="2800" b="1" kern="0" dirty="0">
                <a:solidFill>
                  <a:srgbClr val="000000"/>
                </a:solidFill>
                <a:effectLst>
                  <a:outerShdw blurRad="50800" dist="127000" dir="8100000" algn="tr" rotWithShape="0">
                    <a:srgbClr val="808080">
                      <a:alpha val="38039"/>
                    </a:srgbClr>
                  </a:outerShdw>
                </a:effectLst>
                <a:latin typeface="Arial"/>
              </a:rPr>
              <a:t>General</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All business messages have a general purpose: to inform, to persuade, or to collaborate with your audience. </a:t>
            </a:r>
          </a:p>
        </p:txBody>
      </p:sp>
      <p:pic>
        <p:nvPicPr>
          <p:cNvPr id="7" name="Graphic 6" descr="Badge 1 with solid fill">
            <a:extLst>
              <a:ext uri="{FF2B5EF4-FFF2-40B4-BE49-F238E27FC236}">
                <a16:creationId xmlns:a16="http://schemas.microsoft.com/office/drawing/2014/main" id="{B5B5D324-53D1-C8FD-7F4D-6377FA6A1D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930" y="1606035"/>
            <a:ext cx="914400" cy="914400"/>
          </a:xfrm>
          <a:prstGeom prst="rect">
            <a:avLst/>
          </a:prstGeom>
        </p:spPr>
      </p:pic>
      <p:sp>
        <p:nvSpPr>
          <p:cNvPr id="2" name="Flowchart: Alternate Process 1">
            <a:extLst>
              <a:ext uri="{FF2B5EF4-FFF2-40B4-BE49-F238E27FC236}">
                <a16:creationId xmlns:a16="http://schemas.microsoft.com/office/drawing/2014/main" id="{7747EE25-5F2F-809C-74AD-11E24A3984F5}"/>
              </a:ext>
            </a:extLst>
          </p:cNvPr>
          <p:cNvSpPr/>
          <p:nvPr/>
        </p:nvSpPr>
        <p:spPr bwMode="auto">
          <a:xfrm>
            <a:off x="5791489" y="2709409"/>
            <a:ext cx="4572000" cy="270953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defRPr/>
            </a:pPr>
            <a:r>
              <a:rPr lang="ar-EG" sz="2800" b="1" kern="0">
                <a:solidFill>
                  <a:srgbClr val="000000"/>
                </a:solidFill>
                <a:effectLst>
                  <a:outerShdw blurRad="50800" dist="127000" dir="8100000" algn="tr" rotWithShape="0">
                    <a:srgbClr val="808080">
                      <a:alpha val="38039"/>
                    </a:srgbClr>
                  </a:outerShdw>
                </a:effectLst>
                <a:latin typeface="Arial"/>
              </a:rPr>
              <a:t>عام
جميع رسائل النشاط التجاري لها غرض عام: إعلام جمهورك أو إقناعه أو التعاون معه.</a:t>
            </a:r>
            <a:endParaRPr kumimoji="0" lang="en-US" sz="280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836451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80727"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201603" y="1444204"/>
            <a:ext cx="5006158" cy="396958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defRPr/>
            </a:pPr>
            <a:r>
              <a:rPr lang="en-US" sz="2400" b="1" kern="0" dirty="0">
                <a:solidFill>
                  <a:srgbClr val="000000"/>
                </a:solidFill>
                <a:effectLst>
                  <a:outerShdw blurRad="50800" dist="127000" dir="8100000" algn="tr" rotWithShape="0">
                    <a:srgbClr val="808080">
                      <a:alpha val="38039"/>
                    </a:srgbClr>
                  </a:outerShdw>
                </a:effectLst>
                <a:latin typeface="Arial"/>
              </a:rPr>
              <a:t>Specific</a:t>
            </a:r>
          </a:p>
          <a:p>
            <a:pPr algn="ctr" eaLnBrk="0" fontAlgn="base" hangingPunct="0">
              <a:spcBef>
                <a:spcPct val="0"/>
              </a:spcBef>
              <a:spcAft>
                <a:spcPct val="0"/>
              </a:spcAft>
              <a:defRPr/>
            </a:pPr>
            <a:r>
              <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To help you define the specific purpose of your message, ask yourself what you hope to accomplish with your message and what your audience should do or think after receiving your message. </a:t>
            </a:r>
          </a:p>
        </p:txBody>
      </p:sp>
      <p:sp>
        <p:nvSpPr>
          <p:cNvPr id="2" name="Flowchart: Alternate Process 1">
            <a:extLst>
              <a:ext uri="{FF2B5EF4-FFF2-40B4-BE49-F238E27FC236}">
                <a16:creationId xmlns:a16="http://schemas.microsoft.com/office/drawing/2014/main" id="{2017448B-4342-D60D-3499-8F6B59216E0F}"/>
              </a:ext>
            </a:extLst>
          </p:cNvPr>
          <p:cNvSpPr/>
          <p:nvPr/>
        </p:nvSpPr>
        <p:spPr bwMode="auto">
          <a:xfrm>
            <a:off x="6576881" y="1444205"/>
            <a:ext cx="3887919" cy="396958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defRPr/>
            </a:pPr>
            <a:r>
              <a:rPr lang="ar-EG" sz="2400" b="1" kern="0" dirty="0">
                <a:solidFill>
                  <a:srgbClr val="000000"/>
                </a:solidFill>
                <a:effectLst>
                  <a:outerShdw blurRad="50800" dist="127000" dir="8100000" algn="tr" rotWithShape="0">
                    <a:srgbClr val="808080">
                      <a:alpha val="38039"/>
                    </a:srgbClr>
                  </a:outerShdw>
                </a:effectLst>
                <a:latin typeface="Arial"/>
              </a:rPr>
              <a:t>غرض خاص 
لمساعدتك في تحديد الغرض المحدد من رسالتك ، اسأل نفسك عما تأمل في تحقيقه برسالتك وما يجب أن يفعله جمهورك أو يفكر فيه بعد تلقي رسالتك.</a:t>
            </a:r>
            <a:endPar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4473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887935" y="453395"/>
            <a:ext cx="5957106" cy="139572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ar-EG"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kern="0" dirty="0">
                <a:solidFill>
                  <a:srgbClr val="FFFFFF"/>
                </a:solidFill>
                <a:effectLst>
                  <a:outerShdw blurRad="38100" dist="38100" dir="2700000" algn="tl">
                    <a:srgbClr val="000000"/>
                  </a:outerShdw>
                </a:effectLst>
                <a:latin typeface="Tahoma"/>
              </a:rPr>
              <a:t>تحليل الغرض </a:t>
            </a:r>
            <a:endParaRPr kumimoji="0" lang="en-GB" sz="105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082741" y="2300275"/>
            <a:ext cx="4484939" cy="3410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Once you have </a:t>
            </a: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highlight>
                  <a:srgbClr val="FFFF00"/>
                </a:highlight>
                <a:uLnTx/>
                <a:uFillTx/>
                <a:latin typeface="Arial"/>
                <a:ea typeface="+mn-ea"/>
                <a:cs typeface="+mn-cs"/>
              </a:rPr>
              <a:t>defined </a:t>
            </a: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your specific purpose, you can decide whether that purpose merits the time and effort required for you to prepare and send it.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Test your purpose by asking four questions:</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7494" y="1263955"/>
            <a:ext cx="914400" cy="914400"/>
          </a:xfrm>
          <a:prstGeom prst="rect">
            <a:avLst/>
          </a:prstGeom>
        </p:spPr>
      </p:pic>
      <p:sp>
        <p:nvSpPr>
          <p:cNvPr id="2" name="Flowchart: Alternate Process 1">
            <a:extLst>
              <a:ext uri="{FF2B5EF4-FFF2-40B4-BE49-F238E27FC236}">
                <a16:creationId xmlns:a16="http://schemas.microsoft.com/office/drawing/2014/main" id="{7385EECE-F66A-13F3-604D-0E8CE3D20850}"/>
              </a:ext>
            </a:extLst>
          </p:cNvPr>
          <p:cNvSpPr/>
          <p:nvPr/>
        </p:nvSpPr>
        <p:spPr bwMode="auto">
          <a:xfrm>
            <a:off x="6390640" y="2178355"/>
            <a:ext cx="4190299" cy="3410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2000" kern="0">
                <a:solidFill>
                  <a:srgbClr val="000000"/>
                </a:solidFill>
                <a:effectLst>
                  <a:outerShdw blurRad="50800" dist="127000" dir="8100000" algn="tr" rotWithShape="0">
                    <a:srgbClr val="808080">
                      <a:alpha val="38039"/>
                    </a:srgbClr>
                  </a:outerShdw>
                </a:effectLst>
                <a:latin typeface="Arial"/>
              </a:rPr>
              <a:t>بمجرد تحديد الغرض المحدد الخاص بك ، يمكنك أن تقرر ما إذا كان هذا الغرض يستحق الوقت والجهد اللازمين لك لإعداده وإرساله. 
اختبر هدفك عن طريق طرح أربعة أسئلة:</a:t>
            </a:r>
            <a:endPar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047653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38969" y="518973"/>
            <a:ext cx="8421431" cy="1177551"/>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ar-EG"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kern="0" dirty="0">
                <a:solidFill>
                  <a:srgbClr val="FFFFFF"/>
                </a:solidFill>
                <a:effectLst>
                  <a:outerShdw blurRad="38100" dist="38100" dir="2700000" algn="tl">
                    <a:srgbClr val="000000"/>
                  </a:outerShdw>
                </a:effectLst>
                <a:latin typeface="Tahoma"/>
              </a:rPr>
              <a:t>تحليل الغرض </a:t>
            </a:r>
            <a:endParaRPr kumimoji="0" lang="en-GB" sz="105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807745FF-B4AD-A872-D5CF-D9C46A510C0A}"/>
              </a:ext>
            </a:extLst>
          </p:cNvPr>
          <p:cNvSpPr/>
          <p:nvPr/>
        </p:nvSpPr>
        <p:spPr bwMode="auto">
          <a:xfrm>
            <a:off x="1382257" y="1660067"/>
            <a:ext cx="4713744" cy="71524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uLnTx/>
                <a:uFillTx/>
                <a:latin typeface="Arial"/>
              </a:rPr>
              <a:t>Will your message change anything?</a:t>
            </a:r>
          </a:p>
        </p:txBody>
      </p:sp>
      <p:sp>
        <p:nvSpPr>
          <p:cNvPr id="11" name="Rectangle 10">
            <a:extLst>
              <a:ext uri="{FF2B5EF4-FFF2-40B4-BE49-F238E27FC236}">
                <a16:creationId xmlns:a16="http://schemas.microsoft.com/office/drawing/2014/main" id="{AB06DEE8-CE41-BF93-7382-89A268E2A74A}"/>
              </a:ext>
            </a:extLst>
          </p:cNvPr>
          <p:cNvSpPr/>
          <p:nvPr/>
        </p:nvSpPr>
        <p:spPr bwMode="auto">
          <a:xfrm>
            <a:off x="1382257" y="2499623"/>
            <a:ext cx="4713743" cy="529678"/>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uLnTx/>
                <a:uFillTx/>
                <a:latin typeface="Arial"/>
              </a:rPr>
              <a:t>Is your purpose realistic?</a:t>
            </a:r>
          </a:p>
        </p:txBody>
      </p:sp>
      <p:sp>
        <p:nvSpPr>
          <p:cNvPr id="13" name="Rectangle 12">
            <a:extLst>
              <a:ext uri="{FF2B5EF4-FFF2-40B4-BE49-F238E27FC236}">
                <a16:creationId xmlns:a16="http://schemas.microsoft.com/office/drawing/2014/main" id="{E4BD9BC1-81AA-7F86-842F-9A95B9F4DD53}"/>
              </a:ext>
            </a:extLst>
          </p:cNvPr>
          <p:cNvSpPr/>
          <p:nvPr/>
        </p:nvSpPr>
        <p:spPr bwMode="auto">
          <a:xfrm>
            <a:off x="1382257" y="3223087"/>
            <a:ext cx="4713742" cy="529678"/>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b="1" i="0" u="none" strike="noStrike" kern="0" cap="none" spc="0" normalizeH="0" baseline="0" noProof="0" dirty="0">
                <a:ln>
                  <a:noFill/>
                </a:ln>
                <a:solidFill>
                  <a:srgbClr val="000000"/>
                </a:solidFill>
                <a:effectLst/>
                <a:uLnTx/>
                <a:uFillTx/>
                <a:latin typeface="Arial"/>
              </a:rPr>
              <a:t>Is the timing right for your message?</a:t>
            </a:r>
          </a:p>
        </p:txBody>
      </p:sp>
      <p:sp>
        <p:nvSpPr>
          <p:cNvPr id="19" name="Rectangle 18">
            <a:extLst>
              <a:ext uri="{FF2B5EF4-FFF2-40B4-BE49-F238E27FC236}">
                <a16:creationId xmlns:a16="http://schemas.microsoft.com/office/drawing/2014/main" id="{5AAE1827-0460-8BCB-B0FD-E49E7B68710D}"/>
              </a:ext>
            </a:extLst>
          </p:cNvPr>
          <p:cNvSpPr/>
          <p:nvPr/>
        </p:nvSpPr>
        <p:spPr bwMode="auto">
          <a:xfrm>
            <a:off x="1382257" y="4040708"/>
            <a:ext cx="4582795" cy="641059"/>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uLnTx/>
                <a:uFillTx/>
                <a:latin typeface="Arial"/>
              </a:rPr>
              <a:t>Will your purpose be acceptable?</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95192" y="975164"/>
            <a:ext cx="914400" cy="914400"/>
          </a:xfrm>
          <a:prstGeom prst="rect">
            <a:avLst/>
          </a:prstGeom>
        </p:spPr>
      </p:pic>
      <p:sp>
        <p:nvSpPr>
          <p:cNvPr id="2" name="Rectangle 1">
            <a:extLst>
              <a:ext uri="{FF2B5EF4-FFF2-40B4-BE49-F238E27FC236}">
                <a16:creationId xmlns:a16="http://schemas.microsoft.com/office/drawing/2014/main" id="{D808E5F2-8434-99E9-620A-7EE0F8624C8C}"/>
              </a:ext>
            </a:extLst>
          </p:cNvPr>
          <p:cNvSpPr/>
          <p:nvPr/>
        </p:nvSpPr>
        <p:spPr bwMode="auto">
          <a:xfrm>
            <a:off x="6168666" y="1678296"/>
            <a:ext cx="4713744" cy="71524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buFont typeface="Arial" pitchFamily="34" charset="0"/>
              <a:buChar char="•"/>
              <a:defRPr/>
            </a:pPr>
            <a:r>
              <a:rPr lang="ar-EG" sz="2000" b="1" kern="0">
                <a:solidFill>
                  <a:srgbClr val="000000"/>
                </a:solidFill>
                <a:latin typeface="Arial"/>
              </a:rPr>
              <a:t>هل ستغير رسالتك أي شيء؟</a:t>
            </a:r>
            <a:endParaRPr kumimoji="0" lang="en-US" sz="2000" b="1" i="0" u="none" strike="noStrike" kern="0" cap="none" spc="0" normalizeH="0" baseline="0" noProof="0" dirty="0">
              <a:ln>
                <a:noFill/>
              </a:ln>
              <a:solidFill>
                <a:srgbClr val="000000"/>
              </a:solidFill>
              <a:effectLst/>
              <a:uLnTx/>
              <a:uFillTx/>
              <a:latin typeface="Arial"/>
            </a:endParaRPr>
          </a:p>
        </p:txBody>
      </p:sp>
      <p:sp>
        <p:nvSpPr>
          <p:cNvPr id="3" name="Rectangle 2">
            <a:extLst>
              <a:ext uri="{FF2B5EF4-FFF2-40B4-BE49-F238E27FC236}">
                <a16:creationId xmlns:a16="http://schemas.microsoft.com/office/drawing/2014/main" id="{64894EAE-7D50-0087-B283-CE5E0EDE3AA1}"/>
              </a:ext>
            </a:extLst>
          </p:cNvPr>
          <p:cNvSpPr/>
          <p:nvPr/>
        </p:nvSpPr>
        <p:spPr bwMode="auto">
          <a:xfrm>
            <a:off x="6168666" y="2504454"/>
            <a:ext cx="4713743" cy="529678"/>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buFont typeface="Arial" pitchFamily="34" charset="0"/>
              <a:buChar char="•"/>
              <a:defRPr/>
            </a:pPr>
            <a:r>
              <a:rPr lang="ar-EG" sz="2000" b="1" kern="0">
                <a:solidFill>
                  <a:srgbClr val="000000"/>
                </a:solidFill>
                <a:latin typeface="Arial"/>
              </a:rPr>
              <a:t>هل هدفك واقعي؟</a:t>
            </a:r>
            <a:endParaRPr kumimoji="0" lang="en-US" sz="2000" b="1" i="0" u="none" strike="noStrike" kern="0" cap="none" spc="0" normalizeH="0" baseline="0" noProof="0" dirty="0">
              <a:ln>
                <a:noFill/>
              </a:ln>
              <a:solidFill>
                <a:srgbClr val="000000"/>
              </a:solidFill>
              <a:effectLst/>
              <a:uLnTx/>
              <a:uFillTx/>
              <a:latin typeface="Arial"/>
            </a:endParaRPr>
          </a:p>
        </p:txBody>
      </p:sp>
      <p:sp>
        <p:nvSpPr>
          <p:cNvPr id="4" name="Rectangle 3">
            <a:extLst>
              <a:ext uri="{FF2B5EF4-FFF2-40B4-BE49-F238E27FC236}">
                <a16:creationId xmlns:a16="http://schemas.microsoft.com/office/drawing/2014/main" id="{D8A97BB3-1071-EDA8-D128-4D948EADB15B}"/>
              </a:ext>
            </a:extLst>
          </p:cNvPr>
          <p:cNvSpPr/>
          <p:nvPr/>
        </p:nvSpPr>
        <p:spPr bwMode="auto">
          <a:xfrm>
            <a:off x="6299613" y="3223087"/>
            <a:ext cx="4582795" cy="529678"/>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buFont typeface="Arial" pitchFamily="34" charset="0"/>
              <a:buChar char="•"/>
              <a:defRPr/>
            </a:pPr>
            <a:r>
              <a:rPr lang="ar-EG" b="1" kern="0">
                <a:solidFill>
                  <a:srgbClr val="000000"/>
                </a:solidFill>
                <a:latin typeface="Arial"/>
              </a:rPr>
              <a:t>هل التوقيت مناسب لرسالتك؟</a:t>
            </a:r>
            <a:endParaRPr kumimoji="0" lang="en-US" b="1" i="0" u="none" strike="noStrike" kern="0" cap="none" spc="0" normalizeH="0" baseline="0" noProof="0" dirty="0">
              <a:ln>
                <a:noFill/>
              </a:ln>
              <a:solidFill>
                <a:srgbClr val="000000"/>
              </a:solidFill>
              <a:effectLst/>
              <a:uLnTx/>
              <a:uFillTx/>
              <a:latin typeface="Arial"/>
            </a:endParaRPr>
          </a:p>
        </p:txBody>
      </p:sp>
      <p:sp>
        <p:nvSpPr>
          <p:cNvPr id="5" name="Rectangle 4">
            <a:extLst>
              <a:ext uri="{FF2B5EF4-FFF2-40B4-BE49-F238E27FC236}">
                <a16:creationId xmlns:a16="http://schemas.microsoft.com/office/drawing/2014/main" id="{90FB9416-EDE7-4D35-DB5A-8267EFE67DAB}"/>
              </a:ext>
            </a:extLst>
          </p:cNvPr>
          <p:cNvSpPr/>
          <p:nvPr/>
        </p:nvSpPr>
        <p:spPr bwMode="auto">
          <a:xfrm>
            <a:off x="6299613" y="3941720"/>
            <a:ext cx="4582795" cy="641059"/>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buFont typeface="Arial" pitchFamily="34" charset="0"/>
              <a:buChar char="•"/>
              <a:defRPr/>
            </a:pPr>
            <a:r>
              <a:rPr lang="ar-EG" sz="2000" b="1" kern="0">
                <a:solidFill>
                  <a:srgbClr val="000000"/>
                </a:solidFill>
                <a:latin typeface="Arial"/>
              </a:rPr>
              <a:t>هل سيكون هدفك مقبولا؟</a:t>
            </a:r>
            <a:endParaRPr kumimoji="0" lang="en-US" sz="2000" b="1" i="0" u="none" strike="noStrike" kern="0" cap="none" spc="0" normalizeH="0" baseline="0" noProof="0" dirty="0">
              <a:ln>
                <a:noFill/>
              </a:ln>
              <a:solidFill>
                <a:srgbClr val="000000"/>
              </a:solidFill>
              <a:effectLst/>
              <a:uLnTx/>
              <a:uFillTx/>
              <a:latin typeface="Arial"/>
            </a:endParaRPr>
          </a:p>
        </p:txBody>
      </p:sp>
    </p:spTree>
    <p:custDataLst>
      <p:tags r:id="rId1"/>
    </p:custDataLst>
    <p:extLst>
      <p:ext uri="{BB962C8B-B14F-4D97-AF65-F5344CB8AC3E}">
        <p14:creationId xmlns:p14="http://schemas.microsoft.com/office/powerpoint/2010/main" val="1598545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71783" y="7621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837440" y="1350188"/>
            <a:ext cx="851712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0884" y="1573975"/>
            <a:ext cx="914400" cy="914400"/>
          </a:xfrm>
          <a:prstGeom prst="rect">
            <a:avLst/>
          </a:prstGeom>
        </p:spPr>
      </p:pic>
      <p:sp>
        <p:nvSpPr>
          <p:cNvPr id="7" name="TextBox 6">
            <a:extLst>
              <a:ext uri="{FF2B5EF4-FFF2-40B4-BE49-F238E27FC236}">
                <a16:creationId xmlns:a16="http://schemas.microsoft.com/office/drawing/2014/main" id="{C503DB57-8BAA-B57B-392B-2337F77CDBC0}"/>
              </a:ext>
            </a:extLst>
          </p:cNvPr>
          <p:cNvSpPr txBox="1"/>
          <p:nvPr/>
        </p:nvSpPr>
        <p:spPr>
          <a:xfrm>
            <a:off x="1998407" y="1573975"/>
            <a:ext cx="4544633" cy="311931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400" kern="0" dirty="0">
                <a:solidFill>
                  <a:srgbClr val="000000"/>
                </a:solidFill>
                <a:effectLst>
                  <a:outerShdw blurRad="50800" dist="127000" dir="8100000" algn="tr" rotWithShape="0">
                    <a:srgbClr val="808080">
                      <a:alpha val="38039"/>
                    </a:srgbClr>
                  </a:outerShdw>
                </a:effectLst>
                <a:latin typeface="Arial"/>
              </a:rPr>
              <a:t>Once you are satisfied (1)</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2400" kern="0" dirty="0">
                <a:solidFill>
                  <a:srgbClr val="000000"/>
                </a:solidFill>
                <a:effectLst>
                  <a:outerShdw blurRad="50800" dist="127000" dir="8100000" algn="tr" rotWithShape="0">
                    <a:srgbClr val="808080">
                      <a:alpha val="38039"/>
                    </a:srgbClr>
                  </a:outerShdw>
                </a:effectLst>
                <a:latin typeface="Arial"/>
              </a:rPr>
              <a:t>that you have a clear and meaningful purpos</a:t>
            </a:r>
            <a:r>
              <a:rPr lang="en-US" sz="2000" kern="0" dirty="0">
                <a:solidFill>
                  <a:srgbClr val="000000"/>
                </a:solidFill>
                <a:effectLst>
                  <a:outerShdw blurRad="50800" dist="127000" dir="8100000" algn="tr" rotWithShape="0">
                    <a:srgbClr val="808080">
                      <a:alpha val="38039"/>
                    </a:srgbClr>
                  </a:outerShdw>
                </a:effectLst>
                <a:latin typeface="Arial"/>
              </a:rPr>
              <a:t>e</a:t>
            </a:r>
            <a:r>
              <a:rPr lang="en-US" sz="2400" kern="0" dirty="0">
                <a:solidFill>
                  <a:srgbClr val="000000"/>
                </a:solidFill>
                <a:effectLst>
                  <a:outerShdw blurRad="50800" dist="127000" dir="8100000" algn="tr" rotWithShape="0">
                    <a:srgbClr val="808080">
                      <a:alpha val="38039"/>
                    </a:srgbClr>
                  </a:outerShdw>
                </a:effectLst>
                <a:latin typeface="Arial"/>
              </a:rPr>
              <a:t> and (2)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2400" kern="0" dirty="0">
                <a:solidFill>
                  <a:srgbClr val="000000"/>
                </a:solidFill>
                <a:effectLst>
                  <a:outerShdw blurRad="50800" dist="127000" dir="8100000" algn="tr" rotWithShape="0">
                    <a:srgbClr val="808080">
                      <a:alpha val="38039"/>
                    </a:srgbClr>
                  </a:outerShdw>
                </a:effectLst>
                <a:latin typeface="Arial"/>
              </a:rPr>
              <a:t>that now is a smart time to proceed, your next step is to understand the members of your audience and their needs.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Times New Roman" pitchFamily="18" charset="0"/>
                <a:ea typeface="+mn-ea"/>
                <a:cs typeface="+mn-cs"/>
              </a:rPr>
              <a:t> </a:t>
            </a:r>
          </a:p>
        </p:txBody>
      </p:sp>
      <p:sp>
        <p:nvSpPr>
          <p:cNvPr id="2" name="TextBox 1">
            <a:extLst>
              <a:ext uri="{FF2B5EF4-FFF2-40B4-BE49-F238E27FC236}">
                <a16:creationId xmlns:a16="http://schemas.microsoft.com/office/drawing/2014/main" id="{54E3BBE2-3C98-BE05-8B33-5D94098EA865}"/>
              </a:ext>
            </a:extLst>
          </p:cNvPr>
          <p:cNvSpPr txBox="1"/>
          <p:nvPr/>
        </p:nvSpPr>
        <p:spPr>
          <a:xfrm>
            <a:off x="6543040" y="1990870"/>
            <a:ext cx="3508313" cy="1938992"/>
          </a:xfrm>
          <a:prstGeom prst="rect">
            <a:avLst/>
          </a:prstGeom>
          <a:noFill/>
        </p:spPr>
        <p:txBody>
          <a:bodyPr wrap="square">
            <a:spAutoFit/>
          </a:bodyPr>
          <a:lstStyle/>
          <a:p>
            <a:pPr lvl="0" algn="r" rtl="1" eaLnBrk="0" fontAlgn="base" hangingPunct="0">
              <a:spcBef>
                <a:spcPct val="30000"/>
              </a:spcBef>
              <a:spcAft>
                <a:spcPct val="0"/>
              </a:spcAft>
              <a:defRPr/>
            </a:pPr>
            <a:r>
              <a:rPr lang="ar-EG" sz="2400" kern="0" dirty="0">
                <a:solidFill>
                  <a:srgbClr val="000000"/>
                </a:solidFill>
                <a:effectLst>
                  <a:outerShdw blurRad="50800" dist="127000" dir="8100000" algn="tr" rotWithShape="0">
                    <a:srgbClr val="808080">
                      <a:alpha val="38039"/>
                    </a:srgbClr>
                  </a:outerShdw>
                </a:effectLst>
                <a:latin typeface="Arial"/>
              </a:rPr>
              <a:t>بمجرد أن تشعر بالرضا (1) أن لديك غرضا واضحا وذا مغزى و (2) هذا هو الوقت الذكي للمضي قدما ، خطوتك التالية هي فهم أعضاء جمهورك واحتياجاتهم.</a:t>
            </a:r>
            <a:endParaRPr kumimoji="0" lang="en-US" sz="105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4175478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09796" y="-13681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026442" y="1477061"/>
            <a:ext cx="4673317" cy="358261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9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9242" y="1042224"/>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211775" y="1608386"/>
            <a:ext cx="4673317" cy="3309054"/>
          </a:xfrm>
          <a:prstGeom prst="rect">
            <a:avLst/>
          </a:prstGeom>
        </p:spPr>
        <p:txBody>
          <a:bodyPr/>
          <a:lstStyle/>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Primary Members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Size and Location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Composition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Understanding</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Expectations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Reactions </a:t>
            </a:r>
          </a:p>
        </p:txBody>
      </p:sp>
      <p:sp>
        <p:nvSpPr>
          <p:cNvPr id="2" name="Flowchart: Alternate Process 1">
            <a:extLst>
              <a:ext uri="{FF2B5EF4-FFF2-40B4-BE49-F238E27FC236}">
                <a16:creationId xmlns:a16="http://schemas.microsoft.com/office/drawing/2014/main" id="{E43F7AB0-99AB-880B-AA2C-A19950BD6999}"/>
              </a:ext>
            </a:extLst>
          </p:cNvPr>
          <p:cNvSpPr/>
          <p:nvPr/>
        </p:nvSpPr>
        <p:spPr bwMode="auto">
          <a:xfrm>
            <a:off x="6070425" y="1471603"/>
            <a:ext cx="4673317" cy="358261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9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
        <p:nvSpPr>
          <p:cNvPr id="3" name="Content Placeholder 12">
            <a:extLst>
              <a:ext uri="{FF2B5EF4-FFF2-40B4-BE49-F238E27FC236}">
                <a16:creationId xmlns:a16="http://schemas.microsoft.com/office/drawing/2014/main" id="{8B383E3A-6A25-5FD3-7964-825AD3B88FC1}"/>
              </a:ext>
            </a:extLst>
          </p:cNvPr>
          <p:cNvSpPr txBox="1">
            <a:spLocks/>
          </p:cNvSpPr>
          <p:nvPr/>
        </p:nvSpPr>
        <p:spPr>
          <a:xfrm>
            <a:off x="6306909" y="1608385"/>
            <a:ext cx="3979634" cy="3309054"/>
          </a:xfrm>
          <a:prstGeom prst="rect">
            <a:avLst/>
          </a:prstGeom>
        </p:spPr>
        <p:txBody>
          <a:bodyPr/>
          <a:lstStyle/>
          <a:p>
            <a:pPr marL="342900" indent="-342900" algn="r" rtl="1" eaLnBrk="0" fontAlgn="base" hangingPunct="0">
              <a:spcBef>
                <a:spcPts val="600"/>
              </a:spcBef>
              <a:spcAft>
                <a:spcPts val="600"/>
              </a:spcAft>
              <a:buFontTx/>
              <a:buChar char="•"/>
              <a:defRPr/>
            </a:pPr>
            <a:r>
              <a:rPr lang="ar-EG" sz="2800" kern="0" dirty="0">
                <a:solidFill>
                  <a:srgbClr val="000000"/>
                </a:solidFill>
                <a:effectLst>
                  <a:outerShdw blurRad="50800" dist="38100" dir="8100000" algn="tr" rotWithShape="0">
                    <a:srgbClr val="808080">
                      <a:alpha val="40000"/>
                    </a:srgbClr>
                  </a:outerShdw>
                </a:effectLst>
                <a:latin typeface="Arial"/>
              </a:rPr>
              <a:t>الأعضاء الأساسيون
الحجم والموقع
تكوين
فهم
توقعات
ردود الفعل</a:t>
            </a:r>
            <a:endParaRPr lang="en-US" sz="2800"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3326724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21151" y="29108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ar-EG"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800" b="1" kern="0" dirty="0">
                <a:solidFill>
                  <a:srgbClr val="FFFFFF"/>
                </a:solidFill>
                <a:effectLst>
                  <a:outerShdw blurRad="38100" dist="38100" dir="2700000" algn="tl">
                    <a:srgbClr val="000000"/>
                  </a:outerShdw>
                </a:effectLst>
                <a:latin typeface="Tahoma"/>
              </a:rPr>
              <a:t>استوضح الجمهور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376855" y="1796195"/>
            <a:ext cx="4477407" cy="3193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The more you know about your audience, their needs, and their expectations, the more effectively you’ll be able to communicate with them. </a:t>
            </a:r>
          </a:p>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Analyzing your audience involves the following steps:</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63514" y="1107858"/>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31567" y="2935925"/>
            <a:ext cx="5100227" cy="328844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Flowchart: Alternate Process 1">
            <a:extLst>
              <a:ext uri="{FF2B5EF4-FFF2-40B4-BE49-F238E27FC236}">
                <a16:creationId xmlns:a16="http://schemas.microsoft.com/office/drawing/2014/main" id="{C27E5F83-5E28-CDA5-66AF-1240A5C4B215}"/>
              </a:ext>
            </a:extLst>
          </p:cNvPr>
          <p:cNvSpPr/>
          <p:nvPr/>
        </p:nvSpPr>
        <p:spPr bwMode="auto">
          <a:xfrm>
            <a:off x="6096000" y="1796195"/>
            <a:ext cx="4056993" cy="3193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457200" lvl="0" indent="-457200" algn="ctr" rtl="1" eaLnBrk="0" fontAlgn="base" hangingPunct="0">
              <a:spcBef>
                <a:spcPct val="0"/>
              </a:spcBef>
              <a:spcAft>
                <a:spcPct val="0"/>
              </a:spcAft>
              <a:buFont typeface="Wingdings" panose="05000000000000000000" pitchFamily="2" charset="2"/>
              <a:buChar char="q"/>
              <a:defRPr/>
            </a:pPr>
            <a:r>
              <a:rPr lang="ar-EG" sz="2400" kern="0">
                <a:solidFill>
                  <a:srgbClr val="000000"/>
                </a:solidFill>
                <a:effectLst>
                  <a:outerShdw blurRad="50800" dist="127000" dir="8100000" algn="tr" rotWithShape="0">
                    <a:srgbClr val="808080">
                      <a:alpha val="38039"/>
                    </a:srgbClr>
                  </a:outerShdw>
                </a:effectLst>
                <a:latin typeface="Arial"/>
              </a:rPr>
              <a:t>كلما زادت معرفتك بجمهورك واحتياجاتهم وتوقعاتهم ، زادت قدرتك على التواصل معهم بشكل فعال. 
يتضمن تحليل جمهورك الخطوات التالية:</a:t>
            </a:r>
            <a:endPar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612410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65977"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4201" y="979714"/>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341269" y="1551720"/>
            <a:ext cx="4754731" cy="3412167"/>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 </a:t>
            </a:r>
          </a:p>
        </p:txBody>
      </p:sp>
      <p:sp>
        <p:nvSpPr>
          <p:cNvPr id="2" name="Content Placeholder 12">
            <a:extLst>
              <a:ext uri="{FF2B5EF4-FFF2-40B4-BE49-F238E27FC236}">
                <a16:creationId xmlns:a16="http://schemas.microsoft.com/office/drawing/2014/main" id="{5D4D0D85-FF24-5B6B-DB6D-B4AE2BA79633}"/>
              </a:ext>
            </a:extLst>
          </p:cNvPr>
          <p:cNvSpPr txBox="1">
            <a:spLocks/>
          </p:cNvSpPr>
          <p:nvPr/>
        </p:nvSpPr>
        <p:spPr>
          <a:xfrm>
            <a:off x="5831989" y="1551720"/>
            <a:ext cx="4754731" cy="3412167"/>
          </a:xfrm>
          <a:prstGeom prst="rect">
            <a:avLst/>
          </a:prstGeom>
        </p:spPr>
        <p:txBody>
          <a:bodyPr/>
          <a:lstStyle/>
          <a:p>
            <a:pPr marL="342900" lvl="0" indent="-342900" eaLnBrk="0" fontAlgn="base" hangingPunct="0">
              <a:spcBef>
                <a:spcPts val="600"/>
              </a:spcBef>
              <a:spcAft>
                <a:spcPts val="600"/>
              </a:spcAft>
              <a:buFontTx/>
              <a:buChar char="•"/>
              <a:defRPr/>
            </a:pPr>
            <a:r>
              <a:rPr lang="ar-EG" sz="2800" kern="0">
                <a:solidFill>
                  <a:srgbClr val="000000"/>
                </a:solidFill>
                <a:effectLst>
                  <a:outerShdw blurRad="50800" dist="38100" dir="8100000" algn="tr" rotWithShape="0">
                    <a:srgbClr val="808080">
                      <a:alpha val="40000"/>
                    </a:srgbClr>
                  </a:outerShdw>
                </a:effectLst>
                <a:latin typeface="Arial"/>
              </a:rPr>
              <a:t>الأعضاء الأساسيون
الحجم والموقع
تكوين
فهم
توقعات
ردود الفعل</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223939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0788"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314619" y="1630882"/>
            <a:ext cx="3836501"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Identify the primary audience. If you can reach the decision makers or opinion molders in your audience, other audience members will fall in line.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76139" y="1176982"/>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273979" y="1740921"/>
            <a:ext cx="4343400" cy="514599"/>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p:txBody>
      </p:sp>
      <p:sp>
        <p:nvSpPr>
          <p:cNvPr id="2" name="Content Placeholder 12">
            <a:extLst>
              <a:ext uri="{FF2B5EF4-FFF2-40B4-BE49-F238E27FC236}">
                <a16:creationId xmlns:a16="http://schemas.microsoft.com/office/drawing/2014/main" id="{6EBAEA0F-FD3E-C442-5A3F-C7CE1E91C8A3}"/>
              </a:ext>
            </a:extLst>
          </p:cNvPr>
          <p:cNvSpPr txBox="1">
            <a:spLocks/>
          </p:cNvSpPr>
          <p:nvPr/>
        </p:nvSpPr>
        <p:spPr>
          <a:xfrm>
            <a:off x="5442463" y="1740920"/>
            <a:ext cx="4343400" cy="514599"/>
          </a:xfrm>
          <a:prstGeom prst="rect">
            <a:avLst/>
          </a:prstGeom>
        </p:spPr>
        <p:txBody>
          <a:bodyPr/>
          <a:lstStyle/>
          <a:p>
            <a:pPr marL="342900" lvl="0" indent="-342900" algn="r" rtl="1" eaLnBrk="0" fontAlgn="base" hangingPunct="0">
              <a:spcBef>
                <a:spcPts val="600"/>
              </a:spcBef>
              <a:spcAft>
                <a:spcPts val="600"/>
              </a:spcAft>
              <a:buFontTx/>
              <a:buChar char="•"/>
              <a:defRPr/>
            </a:pPr>
            <a:r>
              <a:rPr lang="ar-EG" sz="2800" b="1" kern="0" dirty="0">
                <a:solidFill>
                  <a:srgbClr val="000000"/>
                </a:solidFill>
                <a:effectLst>
                  <a:outerShdw blurRad="50800" dist="38100" dir="8100000" algn="tr" rotWithShape="0">
                    <a:srgbClr val="808080">
                      <a:alpha val="40000"/>
                    </a:srgbClr>
                  </a:outerShdw>
                </a:effectLst>
                <a:latin typeface="Arial"/>
              </a:rPr>
              <a:t>الأعضاء الأساسيون</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Flowchart: Alternate Process 2">
            <a:extLst>
              <a:ext uri="{FF2B5EF4-FFF2-40B4-BE49-F238E27FC236}">
                <a16:creationId xmlns:a16="http://schemas.microsoft.com/office/drawing/2014/main" id="{843BDCC4-BA00-468F-21B0-E1EE99707A8B}"/>
              </a:ext>
            </a:extLst>
          </p:cNvPr>
          <p:cNvSpPr/>
          <p:nvPr/>
        </p:nvSpPr>
        <p:spPr bwMode="auto">
          <a:xfrm>
            <a:off x="6237689" y="2590800"/>
            <a:ext cx="3836501" cy="211392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000" kern="0">
                <a:solidFill>
                  <a:srgbClr val="000000"/>
                </a:solidFill>
                <a:effectLst>
                  <a:outerShdw blurRad="50800" dist="127000" dir="8100000" algn="tr" rotWithShape="0">
                    <a:srgbClr val="808080">
                      <a:alpha val="38039"/>
                    </a:srgbClr>
                  </a:outerShdw>
                </a:effectLst>
                <a:latin typeface="Arial"/>
              </a:rPr>
              <a:t>تحديد الجمهور الأساسي. إذا تمكنت من الوصول إلى صانعي القرار أو صانعي الرأي في جمهورك ، فسيتماشى أعضاء الجمهور الآخرون.</a:t>
            </a:r>
            <a:endParaRPr kumimoji="0" lang="en-US" sz="20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384428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34002" y="2733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ar-EG"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00659" y="106615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479950" y="1753580"/>
            <a:ext cx="4351158" cy="3811288"/>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R="0" lvl="0" algn="l" defTabSz="914400" rtl="0" eaLnBrk="0" fontAlgn="base" latinLnBrk="0" hangingPunct="0">
              <a:lnSpc>
                <a:spcPct val="100000"/>
              </a:lnSpc>
              <a:spcBef>
                <a:spcPts val="600"/>
              </a:spcBef>
              <a:spcAft>
                <a:spcPts val="600"/>
              </a:spcAft>
              <a:buClrTx/>
              <a:buSzTx/>
              <a:tabLst/>
              <a:defRPr/>
            </a:pPr>
            <a:r>
              <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size and geographic distribution of your audience. </a:t>
            </a:r>
          </a:p>
          <a:p>
            <a:pPr marR="0" lvl="0" algn="l" defTabSz="914400" rtl="0" eaLnBrk="0" fontAlgn="base" latinLnBrk="0" hangingPunct="0">
              <a:lnSpc>
                <a:spcPct val="100000"/>
              </a:lnSpc>
              <a:spcBef>
                <a:spcPts val="600"/>
              </a:spcBef>
              <a:spcAft>
                <a:spcPts val="600"/>
              </a:spcAft>
              <a:buClrTx/>
              <a:buSzTx/>
              <a:tabLst/>
              <a:defRPr/>
            </a:pPr>
            <a:r>
              <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 report for wide distribution requires a more </a:t>
            </a:r>
            <a:r>
              <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highlight>
                  <a:srgbClr val="FFFF00"/>
                </a:highlight>
                <a:uLnTx/>
                <a:uFillTx/>
                <a:latin typeface="Arial"/>
                <a:ea typeface="+mn-ea"/>
                <a:cs typeface="+mn-cs"/>
              </a:rPr>
              <a:t>formal style, organization, and format </a:t>
            </a:r>
            <a:r>
              <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than one directed to three or four people in your department. </a:t>
            </a:r>
          </a:p>
          <a:p>
            <a:pPr marR="0" lvl="0" algn="l" defTabSz="914400" rtl="0" eaLnBrk="0" fontAlgn="base" latinLnBrk="0" hangingPunct="0">
              <a:lnSpc>
                <a:spcPct val="100000"/>
              </a:lnSpc>
              <a:spcBef>
                <a:spcPts val="600"/>
              </a:spcBef>
              <a:spcAft>
                <a:spcPts val="600"/>
              </a:spcAft>
              <a:buClrTx/>
              <a:buSzTx/>
              <a:tabLst/>
              <a:defRPr/>
            </a:pPr>
            <a:endParaRPr kumimoji="0" lang="en-US" sz="16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12">
            <a:extLst>
              <a:ext uri="{FF2B5EF4-FFF2-40B4-BE49-F238E27FC236}">
                <a16:creationId xmlns:a16="http://schemas.microsoft.com/office/drawing/2014/main" id="{E592822A-D4FB-4664-55DA-E3493F0C3191}"/>
              </a:ext>
            </a:extLst>
          </p:cNvPr>
          <p:cNvSpPr txBox="1">
            <a:spLocks/>
          </p:cNvSpPr>
          <p:nvPr/>
        </p:nvSpPr>
        <p:spPr>
          <a:xfrm>
            <a:off x="6068796" y="1828156"/>
            <a:ext cx="4246880" cy="3811288"/>
          </a:xfrm>
          <a:prstGeom prst="rect">
            <a:avLst/>
          </a:prstGeom>
        </p:spPr>
        <p:txBody>
          <a:bodyPr/>
          <a:lstStyle/>
          <a:p>
            <a:pPr marL="342900" lvl="0" indent="-342900" algn="r" rtl="1" eaLnBrk="0" fontAlgn="base" hangingPunct="0">
              <a:spcBef>
                <a:spcPts val="600"/>
              </a:spcBef>
              <a:spcAft>
                <a:spcPts val="600"/>
              </a:spcAft>
              <a:buFontTx/>
              <a:buChar char="•"/>
              <a:defRPr/>
            </a:pPr>
            <a:r>
              <a:rPr lang="ar-EG" b="1" kern="0" dirty="0">
                <a:solidFill>
                  <a:srgbClr val="000000"/>
                </a:solidFill>
                <a:effectLst>
                  <a:outerShdw blurRad="50800" dist="38100" dir="8100000" algn="tr" rotWithShape="0">
                    <a:srgbClr val="808080">
                      <a:alpha val="40000"/>
                    </a:srgbClr>
                  </a:outerShdw>
                </a:effectLst>
                <a:latin typeface="Arial"/>
              </a:rPr>
              <a:t>الحجم والموقع
حدد حجم جمهورك وتوزيعه الجغرافي. 
يتطلب التقرير للتوزيع على نطاق واسع أسلوبا وتنظيما وتنسيقا أكثر رسمية من التقرير الموجه إلى ثلاثة أو أربعة أشخاص في قسمك.</a:t>
            </a:r>
            <a:endParaRPr kumimoji="0" lang="en-US" sz="16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40725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390415" y="6517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0763" y="702159"/>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453087" y="1502189"/>
            <a:ext cx="4148925"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r>
              <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p>
          <a:p>
            <a:pPr eaLnBrk="0" fontAlgn="base" hangingPunct="0">
              <a:spcBef>
                <a:spcPts val="600"/>
              </a:spcBef>
              <a:spcAft>
                <a:spcPts val="600"/>
              </a:spcAft>
              <a:defRPr/>
            </a:pPr>
            <a:r>
              <a:rPr lang="en-US" b="1" kern="1200" dirty="0">
                <a:solidFill>
                  <a:schemeClr val="tx1"/>
                </a:solidFill>
                <a:latin typeface="Times New Roman" pitchFamily="18" charset="0"/>
                <a:ea typeface="+mn-ea"/>
                <a:cs typeface="+mn-cs"/>
              </a:rPr>
              <a:t>Determine the composition of the audience. </a:t>
            </a:r>
            <a:r>
              <a:rPr lang="en-US" kern="1200" dirty="0">
                <a:solidFill>
                  <a:schemeClr val="tx1"/>
                </a:solidFill>
                <a:latin typeface="Times New Roman" pitchFamily="18" charset="0"/>
                <a:ea typeface="+mn-ea"/>
                <a:cs typeface="+mn-cs"/>
              </a:rPr>
              <a:t>Look for common denominators</a:t>
            </a:r>
            <a:r>
              <a:rPr lang="ar-EG" kern="1200" dirty="0">
                <a:solidFill>
                  <a:schemeClr val="tx1"/>
                </a:solidFill>
                <a:latin typeface="Times New Roman" pitchFamily="18" charset="0"/>
                <a:ea typeface="+mn-ea"/>
                <a:cs typeface="+mn-cs"/>
              </a:rPr>
              <a:t>القواسم المشتركة </a:t>
            </a:r>
            <a:r>
              <a:rPr lang="en-US" kern="1200" dirty="0">
                <a:solidFill>
                  <a:schemeClr val="tx1"/>
                </a:solidFill>
                <a:latin typeface="Times New Roman" pitchFamily="18" charset="0"/>
                <a:ea typeface="+mn-ea"/>
                <a:cs typeface="+mn-cs"/>
              </a:rPr>
              <a:t> that tie audience members together across differences in culture, status, or attitude.</a:t>
            </a:r>
          </a:p>
          <a:p>
            <a:pPr eaLnBrk="0" fontAlgn="base" hangingPunct="0">
              <a:spcBef>
                <a:spcPts val="600"/>
              </a:spcBef>
              <a:spcAft>
                <a:spcPts val="600"/>
              </a:spcAft>
              <a:defRPr/>
            </a:pPr>
            <a:r>
              <a:rPr lang="en-US" kern="1200" dirty="0">
                <a:solidFill>
                  <a:schemeClr val="tx1"/>
                </a:solidFill>
                <a:latin typeface="Times New Roman" pitchFamily="18" charset="0"/>
                <a:ea typeface="+mn-ea"/>
                <a:cs typeface="+mn-cs"/>
              </a:rPr>
              <a:t>Include evidence that touches on everyone’s area of interest. </a:t>
            </a:r>
          </a:p>
          <a:p>
            <a:pPr marR="0" lvl="0" algn="l" defTabSz="914400" rtl="0" eaLnBrk="0" fontAlgn="base" latinLnBrk="0" hangingPunct="0">
              <a:lnSpc>
                <a:spcPct val="100000"/>
              </a:lnSpc>
              <a:spcBef>
                <a:spcPts val="600"/>
              </a:spcBef>
              <a:spcAft>
                <a:spcPts val="600"/>
              </a:spcAft>
              <a:buClrTx/>
              <a:buSzTx/>
              <a:tabLst/>
              <a:defRPr/>
            </a:pPr>
            <a:endPar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12">
            <a:extLst>
              <a:ext uri="{FF2B5EF4-FFF2-40B4-BE49-F238E27FC236}">
                <a16:creationId xmlns:a16="http://schemas.microsoft.com/office/drawing/2014/main" id="{C7BE0CD9-A397-F30C-3270-4B2647ADEE3B}"/>
              </a:ext>
            </a:extLst>
          </p:cNvPr>
          <p:cNvSpPr txBox="1">
            <a:spLocks/>
          </p:cNvSpPr>
          <p:nvPr/>
        </p:nvSpPr>
        <p:spPr>
          <a:xfrm>
            <a:off x="5728138" y="1502189"/>
            <a:ext cx="4272052" cy="4114800"/>
          </a:xfrm>
          <a:prstGeom prst="rect">
            <a:avLst/>
          </a:prstGeom>
        </p:spPr>
        <p:txBody>
          <a:bodyPr/>
          <a:lstStyle/>
          <a:p>
            <a:pPr marL="342900" marR="0" lvl="0" indent="-342900" algn="r" defTabSz="914400" rtl="1" eaLnBrk="0" fontAlgn="base" latinLnBrk="0" hangingPunct="0">
              <a:lnSpc>
                <a:spcPct val="100000"/>
              </a:lnSpc>
              <a:spcBef>
                <a:spcPts val="600"/>
              </a:spcBef>
              <a:spcAft>
                <a:spcPts val="600"/>
              </a:spcAft>
              <a:buClrTx/>
              <a:buSzTx/>
              <a:buFontTx/>
              <a:buChar char="•"/>
              <a:tabLst/>
              <a:defRPr/>
            </a:pPr>
            <a:r>
              <a:rPr kumimoji="0" lang="ar-EG"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التكوين </a:t>
            </a:r>
            <a:endPar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algn="r" rtl="1" eaLnBrk="0" fontAlgn="base" hangingPunct="0">
              <a:spcBef>
                <a:spcPts val="600"/>
              </a:spcBef>
              <a:spcAft>
                <a:spcPts val="600"/>
              </a:spcAft>
              <a:defRPr/>
            </a:pPr>
            <a:r>
              <a:rPr lang="ar-EG" b="1" dirty="0">
                <a:latin typeface="Times New Roman" pitchFamily="18" charset="0"/>
              </a:rPr>
              <a:t>تحديد تكوين الجمهور. ابحث عن القواسم المشتركة التي تربط أعضاء الجمهور معا عبر الاختلافات في الثقافة أو المكانة أو الموقف.
قم بتضمين الأدلة التي تمس مجال اهتمام الجميع.</a:t>
            </a:r>
            <a:endPar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398629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931585" y="-594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870840" y="1884453"/>
            <a:ext cx="4733843" cy="34615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400" kern="0" dirty="0">
                <a:solidFill>
                  <a:srgbClr val="000000"/>
                </a:solidFill>
                <a:effectLst>
                  <a:outerShdw blurRad="50800" dist="127000" dir="8100000" algn="tr" rotWithShape="0">
                    <a:srgbClr val="808080">
                      <a:alpha val="38039"/>
                    </a:srgbClr>
                  </a:outerShdw>
                </a:effectLst>
                <a:latin typeface="Arial"/>
              </a:rPr>
              <a:t>Test</a:t>
            </a:r>
            <a:r>
              <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 your audience’s level of understanding.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If audience members share your general background, they’ll understand your material without difficulty. If not, you must educate them.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0082" y="891724"/>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729078" y="1191270"/>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r>
              <a:rPr kumimoji="0" lang="ar-EG"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الفهم </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Flowchart: Alternate Process 1">
            <a:extLst>
              <a:ext uri="{FF2B5EF4-FFF2-40B4-BE49-F238E27FC236}">
                <a16:creationId xmlns:a16="http://schemas.microsoft.com/office/drawing/2014/main" id="{67FFB65E-0727-903C-2C8D-CBBD6E44C3FF}"/>
              </a:ext>
            </a:extLst>
          </p:cNvPr>
          <p:cNvSpPr/>
          <p:nvPr/>
        </p:nvSpPr>
        <p:spPr bwMode="auto">
          <a:xfrm>
            <a:off x="6800194" y="1884454"/>
            <a:ext cx="3520966" cy="34615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rtl="1" eaLnBrk="0" fontAlgn="base" hangingPunct="0">
              <a:spcBef>
                <a:spcPct val="0"/>
              </a:spcBef>
              <a:spcAft>
                <a:spcPct val="0"/>
              </a:spcAft>
              <a:defRPr/>
            </a:pPr>
            <a:r>
              <a:rPr lang="ar-EG" sz="2400" kern="0" dirty="0">
                <a:solidFill>
                  <a:srgbClr val="000000"/>
                </a:solidFill>
                <a:effectLst>
                  <a:outerShdw blurRad="50800" dist="127000" dir="8100000" algn="tr" rotWithShape="0">
                    <a:srgbClr val="808080">
                      <a:alpha val="38039"/>
                    </a:srgbClr>
                  </a:outerShdw>
                </a:effectLst>
                <a:latin typeface="Arial"/>
              </a:rPr>
              <a:t>اختبر مستوى فهم جمهورك. 
إذا شارك أعضاء الجمهور خلفيتك العامة ، فسوف يفهمون المواد الخاصة بك دون صعوبة. إذا لم يكن كذلك ، يجب عليك تثقيفهم.</a:t>
            </a:r>
            <a:endPar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889994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43438" y="63607"/>
            <a:ext cx="8421431" cy="850794"/>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517103" y="2289726"/>
            <a:ext cx="4343400" cy="2654996"/>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Include only enough information to accomplish your objective. </a:t>
            </a:r>
          </a:p>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Everything else is irrelevant and must be eliminated.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903" y="137532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189841" y="1339451"/>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r>
              <a:rPr kumimoji="0" lang="ar-EG"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الفهم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Flowchart: Alternate Process 1">
            <a:extLst>
              <a:ext uri="{FF2B5EF4-FFF2-40B4-BE49-F238E27FC236}">
                <a16:creationId xmlns:a16="http://schemas.microsoft.com/office/drawing/2014/main" id="{9818FBC6-6F69-3A34-3D09-67F8808A240C}"/>
              </a:ext>
            </a:extLst>
          </p:cNvPr>
          <p:cNvSpPr/>
          <p:nvPr/>
        </p:nvSpPr>
        <p:spPr bwMode="auto">
          <a:xfrm>
            <a:off x="6554153" y="2257576"/>
            <a:ext cx="4343400" cy="2654996"/>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lvl="0" algn="ctr" rtl="1" eaLnBrk="0" fontAlgn="base" hangingPunct="0">
              <a:spcBef>
                <a:spcPct val="0"/>
              </a:spcBef>
              <a:spcAft>
                <a:spcPct val="0"/>
              </a:spcAft>
              <a:defRPr/>
            </a:pPr>
            <a:r>
              <a:rPr lang="ar-EG" sz="2400" kern="0" dirty="0">
                <a:solidFill>
                  <a:srgbClr val="000000"/>
                </a:solidFill>
                <a:effectLst>
                  <a:outerShdw blurRad="50800" dist="127000" dir="8100000" algn="tr" rotWithShape="0">
                    <a:srgbClr val="808080">
                      <a:alpha val="38039"/>
                    </a:srgbClr>
                  </a:outerShdw>
                </a:effectLst>
                <a:latin typeface="Arial"/>
              </a:rPr>
              <a:t>قم بتضمين معلومات كافية فقط لتحقيق هدفك. 
كل شيء آخر غير ذي صلة يجب القضاء عليه.</a:t>
            </a:r>
            <a:endParaRPr kumimoji="0" lang="en-US" sz="24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2670637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26220" y="-17090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29949" y="84730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302857" y="1583026"/>
            <a:ext cx="4120481" cy="3892863"/>
          </a:xfrm>
          <a:prstGeom prst="rect">
            <a:avLst/>
          </a:prstGeom>
        </p:spPr>
        <p:txBody>
          <a:bodyPr/>
          <a:lstStyle/>
          <a:p>
            <a:pPr marL="342900" marR="0" lvl="0" indent="-342900" algn="l" defTabSz="91440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indent="-342900" algn="l" eaLnBrk="0" fontAlgn="base" hangingPunct="0">
              <a:spcBef>
                <a:spcPts val="600"/>
              </a:spcBef>
              <a:spcAft>
                <a:spcPts val="600"/>
              </a:spcAft>
              <a:buFontTx/>
              <a:buChar char="•"/>
              <a:defRPr/>
            </a:pPr>
            <a:r>
              <a:rPr lang="en-US" sz="2400" b="1" kern="1200" dirty="0">
                <a:solidFill>
                  <a:schemeClr val="tx1"/>
                </a:solidFill>
                <a:latin typeface="Times New Roman" pitchFamily="18" charset="0"/>
                <a:ea typeface="+mn-ea"/>
                <a:cs typeface="+mn-cs"/>
              </a:rPr>
              <a:t>Understand your audience’s expectations and preferences. </a:t>
            </a:r>
            <a:r>
              <a:rPr lang="en-US" sz="2400" kern="1200" dirty="0">
                <a:solidFill>
                  <a:schemeClr val="tx1"/>
                </a:solidFill>
                <a:latin typeface="Times New Roman" pitchFamily="18" charset="0"/>
                <a:ea typeface="+mn-ea"/>
                <a:cs typeface="+mn-cs"/>
              </a:rPr>
              <a:t>Will members of your audience expect complete details, </a:t>
            </a:r>
          </a:p>
          <a:p>
            <a:pPr marL="342900" indent="-342900" algn="l" eaLnBrk="0" fontAlgn="base" hangingPunct="0">
              <a:spcBef>
                <a:spcPts val="600"/>
              </a:spcBef>
              <a:spcAft>
                <a:spcPts val="600"/>
              </a:spcAft>
              <a:buFontTx/>
              <a:buChar char="•"/>
              <a:defRPr/>
            </a:pPr>
            <a:r>
              <a:rPr lang="en-US" sz="2400" kern="1200" dirty="0">
                <a:solidFill>
                  <a:schemeClr val="tx1"/>
                </a:solidFill>
                <a:latin typeface="Times New Roman" pitchFamily="18" charset="0"/>
                <a:ea typeface="+mn-ea"/>
                <a:cs typeface="+mn-cs"/>
              </a:rPr>
              <a:t>or will a summary of the main points suffice? </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12">
            <a:extLst>
              <a:ext uri="{FF2B5EF4-FFF2-40B4-BE49-F238E27FC236}">
                <a16:creationId xmlns:a16="http://schemas.microsoft.com/office/drawing/2014/main" id="{A045E3B6-1406-4E1C-B159-D80242AA5D44}"/>
              </a:ext>
            </a:extLst>
          </p:cNvPr>
          <p:cNvSpPr txBox="1">
            <a:spLocks/>
          </p:cNvSpPr>
          <p:nvPr/>
        </p:nvSpPr>
        <p:spPr>
          <a:xfrm>
            <a:off x="6096000" y="1589501"/>
            <a:ext cx="4120481" cy="3892863"/>
          </a:xfrm>
          <a:prstGeom prst="rect">
            <a:avLst/>
          </a:prstGeom>
        </p:spPr>
        <p:txBody>
          <a:bodyPr/>
          <a:lstStyle/>
          <a:p>
            <a:pPr marL="342900" lvl="0" indent="-342900" algn="r" rtl="1" eaLnBrk="0" fontAlgn="base" hangingPunct="0">
              <a:spcBef>
                <a:spcPts val="600"/>
              </a:spcBef>
              <a:spcAft>
                <a:spcPts val="600"/>
              </a:spcAft>
              <a:buFontTx/>
              <a:buChar char="•"/>
              <a:defRPr/>
            </a:pPr>
            <a:r>
              <a:rPr lang="ar-EG" sz="2400" b="1" kern="0">
                <a:solidFill>
                  <a:srgbClr val="000000"/>
                </a:solidFill>
                <a:effectLst>
                  <a:outerShdw blurRad="50800" dist="38100" dir="8100000" algn="tr" rotWithShape="0">
                    <a:srgbClr val="808080">
                      <a:alpha val="40000"/>
                    </a:srgbClr>
                  </a:outerShdw>
                </a:effectLst>
                <a:latin typeface="Arial"/>
              </a:rPr>
              <a:t>توقعات.
افهم توقعات جمهورك وتفضيلاته. هل يتوقع أعضاء جمهورك تفاصيل كاملة ، 
أم أن ملخصا للنقاط الرئيسية سيكون كافيا؟</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75958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81135" y="1642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755" y="1186660"/>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414208" y="1643859"/>
            <a:ext cx="3431061" cy="2823037"/>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Do they want an e-mail, or will they expect a formal memo? </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12">
            <a:extLst>
              <a:ext uri="{FF2B5EF4-FFF2-40B4-BE49-F238E27FC236}">
                <a16:creationId xmlns:a16="http://schemas.microsoft.com/office/drawing/2014/main" id="{5BF21055-BEAB-232C-5C5D-B90B6EB11A37}"/>
              </a:ext>
            </a:extLst>
          </p:cNvPr>
          <p:cNvSpPr txBox="1">
            <a:spLocks/>
          </p:cNvSpPr>
          <p:nvPr/>
        </p:nvSpPr>
        <p:spPr>
          <a:xfrm>
            <a:off x="6947905" y="1764728"/>
            <a:ext cx="3431061" cy="2823037"/>
          </a:xfrm>
          <a:prstGeom prst="rect">
            <a:avLst/>
          </a:prstGeom>
        </p:spPr>
        <p:txBody>
          <a:bodyPr/>
          <a:lstStyle/>
          <a:p>
            <a:pPr marL="342900" lvl="0" indent="-342900" algn="r" rtl="1" eaLnBrk="0" fontAlgn="base" hangingPunct="0">
              <a:spcBef>
                <a:spcPts val="600"/>
              </a:spcBef>
              <a:spcAft>
                <a:spcPts val="600"/>
              </a:spcAft>
              <a:buFontTx/>
              <a:buChar char="•"/>
              <a:defRPr/>
            </a:pPr>
            <a:r>
              <a:rPr lang="ar-EG" sz="2800" b="1" kern="0">
                <a:solidFill>
                  <a:srgbClr val="000000"/>
                </a:solidFill>
                <a:effectLst>
                  <a:outerShdw blurRad="50800" dist="38100" dir="8100000" algn="tr" rotWithShape="0">
                    <a:srgbClr val="808080">
                      <a:alpha val="40000"/>
                    </a:srgbClr>
                  </a:outerShdw>
                </a:effectLst>
                <a:latin typeface="Arial"/>
              </a:rPr>
              <a:t>توقعات.
هل يريدون بريدا إلكترونيا ، أم أنهم سيتوقعون مذكرة رسمية؟</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694240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80756" y="-3058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9304" y="968104"/>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311899" y="1882504"/>
            <a:ext cx="3617453" cy="2908693"/>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r>
              <a:rPr lang="en-US" sz="2400" b="1" kern="1200" dirty="0">
                <a:solidFill>
                  <a:schemeClr val="tx1"/>
                </a:solidFill>
                <a:latin typeface="Times New Roman" pitchFamily="18" charset="0"/>
                <a:ea typeface="+mn-ea"/>
                <a:cs typeface="+mn-cs"/>
              </a:rPr>
              <a:t>Forecast your audience’s probable reaction. </a:t>
            </a:r>
            <a:r>
              <a:rPr lang="en-US" sz="2400" kern="1200" dirty="0">
                <a:solidFill>
                  <a:schemeClr val="tx1"/>
                </a:solidFill>
                <a:latin typeface="Times New Roman" pitchFamily="18" charset="0"/>
                <a:ea typeface="+mn-ea"/>
                <a:cs typeface="+mn-cs"/>
              </a:rPr>
              <a:t>If you expect a favorable response, state conclusions and recommendations up front and offer minimal evidence. </a:t>
            </a:r>
          </a:p>
          <a:p>
            <a:pPr marR="0" lvl="0" algn="l" defTabSz="914400" rtl="0" eaLnBrk="0" fontAlgn="base" latinLnBrk="0" hangingPunct="0">
              <a:lnSpc>
                <a:spcPct val="100000"/>
              </a:lnSpc>
              <a:spcBef>
                <a:spcPts val="600"/>
              </a:spcBef>
              <a:spcAft>
                <a:spcPts val="600"/>
              </a:spcAft>
              <a:buClrTx/>
              <a:buSzTx/>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p:txBody>
      </p:sp>
      <p:sp>
        <p:nvSpPr>
          <p:cNvPr id="2" name="Content Placeholder 12">
            <a:extLst>
              <a:ext uri="{FF2B5EF4-FFF2-40B4-BE49-F238E27FC236}">
                <a16:creationId xmlns:a16="http://schemas.microsoft.com/office/drawing/2014/main" id="{DE99E941-3705-8A8D-1638-5FF31DCE2FA0}"/>
              </a:ext>
            </a:extLst>
          </p:cNvPr>
          <p:cNvSpPr txBox="1">
            <a:spLocks/>
          </p:cNvSpPr>
          <p:nvPr/>
        </p:nvSpPr>
        <p:spPr>
          <a:xfrm>
            <a:off x="6572327" y="2066435"/>
            <a:ext cx="3617453" cy="2908693"/>
          </a:xfrm>
          <a:prstGeom prst="rect">
            <a:avLst/>
          </a:prstGeom>
        </p:spPr>
        <p:txBody>
          <a:bodyPr/>
          <a:lstStyle/>
          <a:p>
            <a:pPr marL="342900" lvl="0" indent="-342900" algn="r" rtl="1" eaLnBrk="0" fontAlgn="base" hangingPunct="0">
              <a:spcBef>
                <a:spcPts val="600"/>
              </a:spcBef>
              <a:spcAft>
                <a:spcPts val="600"/>
              </a:spcAft>
              <a:buFontTx/>
              <a:buChar char="•"/>
              <a:defRPr/>
            </a:pPr>
            <a:r>
              <a:rPr lang="ar-EG" sz="2400" b="1" kern="0">
                <a:solidFill>
                  <a:srgbClr val="000000"/>
                </a:solidFill>
                <a:effectLst>
                  <a:outerShdw blurRad="50800" dist="38100" dir="8100000" algn="tr" rotWithShape="0">
                    <a:srgbClr val="808080">
                      <a:alpha val="40000"/>
                    </a:srgbClr>
                  </a:outerShdw>
                </a:effectLst>
                <a:latin typeface="Arial"/>
              </a:rPr>
              <a:t>ردود الفعل
توقع رد الفعل المحتمل لجمهورك. إذا كنت تتوقع استجابة إيجابية ، فاذكر الاستنتاجات والتوصيات مقدما وقدم الحد الأدنى من الأدلة.</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994828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22538"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755" y="816777"/>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1203304" y="1629283"/>
            <a:ext cx="4009827" cy="282385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mn-cs"/>
              </a:rPr>
              <a:t>Forecast your audience’s probable reaction. </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If you expect doubts  introduce conclusions gradually and include more evidence.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 </a:t>
            </a:r>
          </a:p>
        </p:txBody>
      </p:sp>
      <p:sp>
        <p:nvSpPr>
          <p:cNvPr id="2" name="Content Placeholder 12">
            <a:extLst>
              <a:ext uri="{FF2B5EF4-FFF2-40B4-BE49-F238E27FC236}">
                <a16:creationId xmlns:a16="http://schemas.microsoft.com/office/drawing/2014/main" id="{D73F7EBB-EA1C-CA20-D2F9-11AE5A1F1CF7}"/>
              </a:ext>
            </a:extLst>
          </p:cNvPr>
          <p:cNvSpPr txBox="1">
            <a:spLocks/>
          </p:cNvSpPr>
          <p:nvPr/>
        </p:nvSpPr>
        <p:spPr>
          <a:xfrm>
            <a:off x="6096000" y="1629283"/>
            <a:ext cx="4009827" cy="2823852"/>
          </a:xfrm>
          <a:prstGeom prst="rect">
            <a:avLst/>
          </a:prstGeom>
        </p:spPr>
        <p:txBody>
          <a:bodyPr/>
          <a:lstStyle/>
          <a:p>
            <a:pPr marL="342900" lvl="0" indent="-342900" algn="r" rtl="1" eaLnBrk="0" fontAlgn="base" hangingPunct="0">
              <a:spcBef>
                <a:spcPts val="600"/>
              </a:spcBef>
              <a:spcAft>
                <a:spcPts val="600"/>
              </a:spcAft>
              <a:buFontTx/>
              <a:buChar char="•"/>
              <a:defRPr/>
            </a:pPr>
            <a:r>
              <a:rPr lang="ar-EG" sz="2800" kern="0">
                <a:solidFill>
                  <a:srgbClr val="000000"/>
                </a:solidFill>
                <a:effectLst>
                  <a:outerShdw blurRad="50800" dist="38100" dir="8100000" algn="tr" rotWithShape="0">
                    <a:srgbClr val="808080">
                      <a:alpha val="40000"/>
                    </a:srgbClr>
                  </a:outerShdw>
                </a:effectLst>
                <a:latin typeface="Arial"/>
              </a:rPr>
              <a:t>ردود الفعل
توقع رد الفعل المحتمل لجمهورك. إذا كنت تتوقع الشكوك ، فقدم الاستنتاجات تدريجيا وقم بتضمين المزيد من الأدلة.</a:t>
            </a: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912505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68078" y="13335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17" name="Title 16">
            <a:extLst>
              <a:ext uri="{FF2B5EF4-FFF2-40B4-BE49-F238E27FC236}">
                <a16:creationId xmlns:a16="http://schemas.microsoft.com/office/drawing/2014/main" id="{C8C29B78-BA7E-A6A9-C4B2-BFCCE5DA8785}"/>
              </a:ext>
            </a:extLst>
          </p:cNvPr>
          <p:cNvSpPr>
            <a:spLocks noGrp="1"/>
          </p:cNvSpPr>
          <p:nvPr>
            <p:ph type="title"/>
          </p:nvPr>
        </p:nvSpPr>
        <p:spPr>
          <a:xfrm>
            <a:off x="3197728" y="157077"/>
            <a:ext cx="7469171" cy="1600200"/>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41034002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86932" y="13335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7" name="Title 6">
            <a:extLst>
              <a:ext uri="{FF2B5EF4-FFF2-40B4-BE49-F238E27FC236}">
                <a16:creationId xmlns:a16="http://schemas.microsoft.com/office/drawing/2014/main" id="{BEE145CC-C633-FB0E-D2EC-9193C52B8B13}"/>
              </a:ext>
            </a:extLst>
          </p:cNvPr>
          <p:cNvSpPr>
            <a:spLocks noGrp="1"/>
          </p:cNvSpPr>
          <p:nvPr>
            <p:ph type="title"/>
          </p:nvPr>
        </p:nvSpPr>
        <p:spPr>
          <a:xfrm>
            <a:off x="2740057" y="416667"/>
            <a:ext cx="6997831" cy="743262"/>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1446032312"/>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691339" y="219171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Gathering Information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37295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A64AD12A-B12E-898B-3D41-FC4E300EEA0A}"/>
                  </a:ext>
                </a:extLst>
              </p14:cNvPr>
              <p14:cNvContentPartPr/>
              <p14:nvPr/>
            </p14:nvContentPartPr>
            <p14:xfrm>
              <a:off x="3987720" y="1949400"/>
              <a:ext cx="360" cy="360"/>
            </p14:xfrm>
          </p:contentPart>
        </mc:Choice>
        <mc:Fallback xmlns="">
          <p:pic>
            <p:nvPicPr>
              <p:cNvPr id="13" name="Ink 12">
                <a:extLst>
                  <a:ext uri="{FF2B5EF4-FFF2-40B4-BE49-F238E27FC236}">
                    <a16:creationId xmlns:a16="http://schemas.microsoft.com/office/drawing/2014/main" id="{A64AD12A-B12E-898B-3D41-FC4E300EEA0A}"/>
                  </a:ext>
                </a:extLst>
              </p:cNvPr>
              <p:cNvPicPr/>
              <p:nvPr/>
            </p:nvPicPr>
            <p:blipFill>
              <a:blip r:embed="rId8"/>
              <a:stretch>
                <a:fillRect/>
              </a:stretch>
            </p:blipFill>
            <p:spPr>
              <a:xfrm>
                <a:off x="3971880" y="1886040"/>
                <a:ext cx="31680" cy="127080"/>
              </a:xfrm>
              <a:prstGeom prst="rect">
                <a:avLst/>
              </a:prstGeom>
            </p:spPr>
          </p:pic>
        </mc:Fallback>
      </mc:AlternateContent>
    </p:spTree>
    <p:extLst>
      <p:ext uri="{BB962C8B-B14F-4D97-AF65-F5344CB8AC3E}">
        <p14:creationId xmlns:p14="http://schemas.microsoft.com/office/powerpoint/2010/main" val="21219034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4|11.4|3.9|10.3|13.4|13.7"/>
</p:tagLst>
</file>

<file path=ppt/tags/tag2.xml><?xml version="1.0" encoding="utf-8"?>
<p:tagLst xmlns:a="http://schemas.openxmlformats.org/drawingml/2006/main" xmlns:r="http://schemas.openxmlformats.org/officeDocument/2006/relationships" xmlns:p="http://schemas.openxmlformats.org/presentationml/2006/main">
  <p:tag name="TIMING" val="|12.1|36.4|2.4|30.9|14.3"/>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6.2|0.9|1"/>
</p:tagLst>
</file>

<file path=ppt/tags/tag5.xml><?xml version="1.0" encoding="utf-8"?>
<p:tagLst xmlns:a="http://schemas.openxmlformats.org/drawingml/2006/main" xmlns:r="http://schemas.openxmlformats.org/officeDocument/2006/relationships" xmlns:p="http://schemas.openxmlformats.org/presentationml/2006/main">
  <p:tag name="TIMING" val="|17|6.1"/>
</p:tagLst>
</file>

<file path=ppt/tags/tag6.xml><?xml version="1.0" encoding="utf-8"?>
<p:tagLst xmlns:a="http://schemas.openxmlformats.org/drawingml/2006/main" xmlns:r="http://schemas.openxmlformats.org/officeDocument/2006/relationships" xmlns:p="http://schemas.openxmlformats.org/presentationml/2006/main">
  <p:tag name="TIMING" val="|17|6.1"/>
</p:tagLst>
</file>

<file path=ppt/tags/tag7.xml><?xml version="1.0" encoding="utf-8"?>
<p:tagLst xmlns:a="http://schemas.openxmlformats.org/drawingml/2006/main" xmlns:r="http://schemas.openxmlformats.org/officeDocument/2006/relationships" xmlns:p="http://schemas.openxmlformats.org/presentationml/2006/main">
  <p:tag name="TIMING" val="|17|6.1"/>
</p:tagLst>
</file>

<file path=ppt/tags/tag8.xml><?xml version="1.0" encoding="utf-8"?>
<p:tagLst xmlns:a="http://schemas.openxmlformats.org/drawingml/2006/main" xmlns:r="http://schemas.openxmlformats.org/officeDocument/2006/relationships" xmlns:p="http://schemas.openxmlformats.org/presentationml/2006/main">
  <p:tag name="TIMING" val="|17|6.1"/>
</p:tagLst>
</file>

<file path=ppt/tags/tag9.xml><?xml version="1.0" encoding="utf-8"?>
<p:tagLst xmlns:a="http://schemas.openxmlformats.org/drawingml/2006/main" xmlns:r="http://schemas.openxmlformats.org/officeDocument/2006/relationships" xmlns:p="http://schemas.openxmlformats.org/presentationml/2006/main">
  <p:tag name="TIMING" val="|17|6.1"/>
</p:tagLst>
</file>

<file path=ppt/tags/tag10.xml><?xml version="1.0" encoding="utf-8"?>
<p:tagLst xmlns:a="http://schemas.openxmlformats.org/drawingml/2006/main" xmlns:r="http://schemas.openxmlformats.org/officeDocument/2006/relationships" xmlns:p="http://schemas.openxmlformats.org/presentationml/2006/main">
  <p:tag name="TIMING" val="|17|6.1"/>
</p:tagLst>
</file>

<file path=ppt/tags/tag11.xml><?xml version="1.0" encoding="utf-8"?>
<p:tagLst xmlns:a="http://schemas.openxmlformats.org/drawingml/2006/main" xmlns:r="http://schemas.openxmlformats.org/officeDocument/2006/relationships" xmlns:p="http://schemas.openxmlformats.org/presentationml/2006/main">
  <p:tag name="TIMING" val="|17|6.1"/>
</p:tagLst>
</file>

<file path=ppt/tags/tag12.xml><?xml version="1.0" encoding="utf-8"?>
<p:tagLst xmlns:a="http://schemas.openxmlformats.org/drawingml/2006/main" xmlns:r="http://schemas.openxmlformats.org/officeDocument/2006/relationships" xmlns:p="http://schemas.openxmlformats.org/presentationml/2006/main">
  <p:tag name="TIMING" val="|17|6.1"/>
</p:tagLst>
</file>

<file path=ppt/tags/tag13.xml><?xml version="1.0" encoding="utf-8"?>
<p:tagLst xmlns:a="http://schemas.openxmlformats.org/drawingml/2006/main" xmlns:r="http://schemas.openxmlformats.org/officeDocument/2006/relationships" xmlns:p="http://schemas.openxmlformats.org/presentationml/2006/main">
  <p:tag name="TIMING" val="|17|6.1"/>
</p:tagLst>
</file>

<file path=ppt/tags/tag14.xml><?xml version="1.0" encoding="utf-8"?>
<p:tagLst xmlns:a="http://schemas.openxmlformats.org/drawingml/2006/main" xmlns:r="http://schemas.openxmlformats.org/officeDocument/2006/relationships" xmlns:p="http://schemas.openxmlformats.org/presentationml/2006/main">
  <p:tag name="TIMING" val="|17|6.1"/>
</p:tagLst>
</file>

<file path=ppt/tags/tag15.xml><?xml version="1.0" encoding="utf-8"?>
<p:tagLst xmlns:a="http://schemas.openxmlformats.org/drawingml/2006/main" xmlns:r="http://schemas.openxmlformats.org/officeDocument/2006/relationships" xmlns:p="http://schemas.openxmlformats.org/presentationml/2006/main">
  <p:tag name="TIMING" val="|17|6.1"/>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ags/tag30.xml><?xml version="1.0" encoding="utf-8"?>
<p:tagLst xmlns:a="http://schemas.openxmlformats.org/drawingml/2006/main" xmlns:r="http://schemas.openxmlformats.org/officeDocument/2006/relationships" xmlns:p="http://schemas.openxmlformats.org/presentationml/2006/main">
  <p:tag name="TIMING" val="|41.8"/>
</p:tagLst>
</file>

<file path=ppt/tags/tag31.xml><?xml version="1.0" encoding="utf-8"?>
<p:tagLst xmlns:a="http://schemas.openxmlformats.org/drawingml/2006/main" xmlns:r="http://schemas.openxmlformats.org/officeDocument/2006/relationships" xmlns:p="http://schemas.openxmlformats.org/presentationml/2006/main">
  <p:tag name="TIMING" val="|41.8"/>
</p:tagLst>
</file>

<file path=ppt/tags/tag32.xml><?xml version="1.0" encoding="utf-8"?>
<p:tagLst xmlns:a="http://schemas.openxmlformats.org/drawingml/2006/main" xmlns:r="http://schemas.openxmlformats.org/officeDocument/2006/relationships" xmlns:p="http://schemas.openxmlformats.org/presentationml/2006/main">
  <p:tag name="TIMING" val="|41.8"/>
</p:tagLst>
</file>

<file path=ppt/tags/tag33.xml><?xml version="1.0" encoding="utf-8"?>
<p:tagLst xmlns:a="http://schemas.openxmlformats.org/drawingml/2006/main" xmlns:r="http://schemas.openxmlformats.org/officeDocument/2006/relationships" xmlns:p="http://schemas.openxmlformats.org/presentationml/2006/main">
  <p:tag name="TIMING" val="|41.8"/>
</p:tagLst>
</file>

<file path=ppt/tags/tag34.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534867-C02E-4377-A799-9E8D1C37DD64}"/>
</file>

<file path=customXml/itemProps2.xml><?xml version="1.0" encoding="utf-8"?>
<ds:datastoreItem xmlns:ds="http://schemas.openxmlformats.org/officeDocument/2006/customXml" ds:itemID="{6D546B1B-0908-4387-A75A-007ADABCCA3A}"/>
</file>

<file path=customXml/itemProps3.xml><?xml version="1.0" encoding="utf-8"?>
<ds:datastoreItem xmlns:ds="http://schemas.openxmlformats.org/officeDocument/2006/customXml" ds:itemID="{3018E408-7580-4D72-8C08-ECF8F1C5CAE9}"/>
</file>

<file path=docProps/app.xml><?xml version="1.0" encoding="utf-8"?>
<Properties xmlns="http://schemas.openxmlformats.org/officeDocument/2006/extended-properties" xmlns:vt="http://schemas.openxmlformats.org/officeDocument/2006/docPropsVTypes">
  <TotalTime>8810</TotalTime>
  <Words>6737</Words>
  <Application>Microsoft Office PowerPoint</Application>
  <PresentationFormat>Widescreen</PresentationFormat>
  <Paragraphs>336</Paragraphs>
  <Slides>40</Slides>
  <Notes>32</Notes>
  <HiddenSlides>0</HiddenSlides>
  <MMClips>1</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Arial</vt:lpstr>
      <vt:lpstr>Arial Narrow</vt:lpstr>
      <vt:lpstr>Calibri</vt:lpstr>
      <vt:lpstr>Calibri Light</vt:lpstr>
      <vt:lpstr>Sakkal Majalla</vt:lpstr>
      <vt:lpstr>Tahoma</vt:lpstr>
      <vt:lpstr>Times New Roman</vt:lpstr>
      <vt:lpstr>Wingdings</vt:lpstr>
      <vt:lpstr>Office Theme</vt:lpstr>
      <vt:lpstr>Default Design</vt:lpstr>
      <vt:lpstr>1_Office Theme</vt:lpstr>
      <vt:lpstr>PRESENTATION AND WRITING SKILLS  مهارات العرض والكتابة          lecture No. 7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Three-Step Process</vt:lpstr>
      <vt:lpstr>Three-Step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161</cp:revision>
  <dcterms:created xsi:type="dcterms:W3CDTF">2021-08-03T13:03:26Z</dcterms:created>
  <dcterms:modified xsi:type="dcterms:W3CDTF">2024-11-12T06:36:06Z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