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7"/>
  </p:notesMasterIdLst>
  <p:sldIdLst>
    <p:sldId id="480" r:id="rId2"/>
    <p:sldId id="303" r:id="rId3"/>
    <p:sldId id="613" r:id="rId4"/>
    <p:sldId id="543" r:id="rId5"/>
    <p:sldId id="614" r:id="rId6"/>
    <p:sldId id="571" r:id="rId7"/>
    <p:sldId id="572" r:id="rId8"/>
    <p:sldId id="573" r:id="rId9"/>
    <p:sldId id="574" r:id="rId10"/>
    <p:sldId id="575" r:id="rId11"/>
    <p:sldId id="576" r:id="rId12"/>
    <p:sldId id="577" r:id="rId13"/>
    <p:sldId id="578" r:id="rId14"/>
    <p:sldId id="579" r:id="rId15"/>
    <p:sldId id="580" r:id="rId16"/>
    <p:sldId id="545" r:id="rId17"/>
    <p:sldId id="546" r:id="rId18"/>
    <p:sldId id="615" r:id="rId19"/>
    <p:sldId id="548" r:id="rId20"/>
    <p:sldId id="585" r:id="rId21"/>
    <p:sldId id="587" r:id="rId22"/>
    <p:sldId id="588" r:id="rId23"/>
    <p:sldId id="589" r:id="rId24"/>
    <p:sldId id="590" r:id="rId25"/>
    <p:sldId id="618" r:id="rId26"/>
    <p:sldId id="617" r:id="rId27"/>
    <p:sldId id="599" r:id="rId28"/>
    <p:sldId id="600" r:id="rId29"/>
    <p:sldId id="601" r:id="rId30"/>
    <p:sldId id="603" r:id="rId31"/>
    <p:sldId id="604" r:id="rId32"/>
    <p:sldId id="607" r:id="rId33"/>
    <p:sldId id="608" r:id="rId34"/>
    <p:sldId id="591" r:id="rId35"/>
    <p:sldId id="609" r:id="rId36"/>
    <p:sldId id="610" r:id="rId37"/>
    <p:sldId id="611" r:id="rId38"/>
    <p:sldId id="619" r:id="rId39"/>
    <p:sldId id="592" r:id="rId40"/>
    <p:sldId id="594" r:id="rId41"/>
    <p:sldId id="595" r:id="rId42"/>
    <p:sldId id="596" r:id="rId43"/>
    <p:sldId id="597" r:id="rId44"/>
    <p:sldId id="616"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13"/>
            <p14:sldId id="543"/>
            <p14:sldId id="614"/>
            <p14:sldId id="571"/>
            <p14:sldId id="572"/>
            <p14:sldId id="573"/>
            <p14:sldId id="574"/>
            <p14:sldId id="575"/>
            <p14:sldId id="576"/>
            <p14:sldId id="577"/>
            <p14:sldId id="578"/>
            <p14:sldId id="579"/>
            <p14:sldId id="580"/>
            <p14:sldId id="545"/>
            <p14:sldId id="546"/>
            <p14:sldId id="615"/>
            <p14:sldId id="548"/>
            <p14:sldId id="585"/>
            <p14:sldId id="587"/>
            <p14:sldId id="588"/>
            <p14:sldId id="589"/>
            <p14:sldId id="590"/>
            <p14:sldId id="618"/>
            <p14:sldId id="617"/>
            <p14:sldId id="599"/>
            <p14:sldId id="600"/>
            <p14:sldId id="601"/>
            <p14:sldId id="603"/>
            <p14:sldId id="604"/>
            <p14:sldId id="607"/>
            <p14:sldId id="608"/>
            <p14:sldId id="591"/>
            <p14:sldId id="609"/>
            <p14:sldId id="610"/>
            <p14:sldId id="611"/>
            <p14:sldId id="619"/>
            <p14:sldId id="592"/>
            <p14:sldId id="594"/>
            <p14:sldId id="595"/>
            <p14:sldId id="596"/>
            <p14:sldId id="597"/>
            <p14:sldId id="61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9" d="100"/>
          <a:sy n="49" d="100"/>
        </p:scale>
        <p:origin x="36" y="2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7.svg"/><Relationship Id="rId2" Type="http://schemas.openxmlformats.org/officeDocument/2006/relationships/image" Target="../media/image27.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30.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646331"/>
          </a:xfrm>
          <a:prstGeom prst="rect">
            <a:avLst/>
          </a:prstGeom>
          <a:noFill/>
        </p:spPr>
        <p:txBody>
          <a:bodyPr wrap="square" rtlCol="0">
            <a:spAutoFit/>
          </a:bodyPr>
          <a:lstStyle/>
          <a:p>
            <a:r>
              <a:rPr lang="ar-EG" sz="3600" b="1" dirty="0">
                <a:latin typeface="Times New Roman" panose="02020603050405020304" pitchFamily="18" charset="0"/>
                <a:cs typeface="Times New Roman" panose="02020603050405020304" pitchFamily="18" charset="0"/>
              </a:rPr>
              <a:t>إعداد د/ميرهان محسن </a:t>
            </a:r>
            <a:endParaRPr lang="en-US" sz="3600" b="1"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475302" y="2497454"/>
            <a:ext cx="5347939" cy="769441"/>
          </a:xfrm>
          <a:prstGeom prst="rect">
            <a:avLst/>
          </a:prstGeom>
          <a:noFill/>
        </p:spPr>
        <p:txBody>
          <a:bodyPr wrap="none" rtlCol="0">
            <a:spAutoFit/>
          </a:bodyPr>
          <a:lstStyle/>
          <a:p>
            <a:r>
              <a:rPr lang="ar-EG" sz="4400" b="1" dirty="0">
                <a:latin typeface="Times New Roman" panose="02020603050405020304" pitchFamily="18" charset="0"/>
                <a:cs typeface="Times New Roman" panose="02020603050405020304" pitchFamily="18" charset="0"/>
              </a:rPr>
              <a:t>مقرر حملات العلاقات العامة</a:t>
            </a:r>
            <a:r>
              <a:rPr lang="ar-EG" sz="4400" b="1" dirty="0">
                <a:solidFill>
                  <a:srgbClr val="00B0F0"/>
                </a:solidFill>
                <a:latin typeface="Times New Roman" panose="02020603050405020304" pitchFamily="18" charset="0"/>
                <a:cs typeface="Times New Roman" panose="02020603050405020304" pitchFamily="18" charset="0"/>
              </a:rPr>
              <a:t>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475302" y="574426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475302" y="6457890"/>
            <a:ext cx="1133900"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PRL 622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630381" y="2606857"/>
            <a:ext cx="5457759" cy="1200329"/>
          </a:xfrm>
          <a:prstGeom prst="rect">
            <a:avLst/>
          </a:prstGeom>
          <a:noFill/>
        </p:spPr>
        <p:txBody>
          <a:bodyPr wrap="square" rtlCol="0">
            <a:spAutoFit/>
          </a:bodyPr>
          <a:lstStyle/>
          <a:p>
            <a:pPr algn="ctr"/>
            <a:r>
              <a:rPr lang="ar-EG" sz="3600" b="1" u="sng" dirty="0">
                <a:latin typeface="Times New Roman" panose="02020603050405020304" pitchFamily="18" charset="0"/>
                <a:cs typeface="Times New Roman" panose="02020603050405020304" pitchFamily="18" charset="0"/>
              </a:rPr>
              <a:t>تابع- التخطيط الإستراتيجي لحملات العلاقات العامة </a:t>
            </a:r>
            <a:endParaRPr lang="en-US" sz="3600" b="1" u="sng" dirty="0">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3</a:t>
            </a:r>
          </a:p>
        </p:txBody>
      </p:sp>
      <p:sp>
        <p:nvSpPr>
          <p:cNvPr id="11" name="TextBox 10"/>
          <p:cNvSpPr txBox="1"/>
          <p:nvPr/>
        </p:nvSpPr>
        <p:spPr>
          <a:xfrm>
            <a:off x="6370224" y="4802552"/>
            <a:ext cx="1133900"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PRL 622</a:t>
            </a:r>
          </a:p>
        </p:txBody>
      </p:sp>
      <p:sp>
        <p:nvSpPr>
          <p:cNvPr id="13" name="TextBox 12"/>
          <p:cNvSpPr txBox="1"/>
          <p:nvPr/>
        </p:nvSpPr>
        <p:spPr>
          <a:xfrm>
            <a:off x="459185" y="5830966"/>
            <a:ext cx="4886463" cy="707886"/>
          </a:xfrm>
          <a:prstGeom prst="rect">
            <a:avLst/>
          </a:prstGeom>
          <a:noFill/>
        </p:spPr>
        <p:txBody>
          <a:bodyPr wrap="square" rtlCol="0">
            <a:spAutoFit/>
          </a:bodyPr>
          <a:lstStyle/>
          <a:p>
            <a:r>
              <a:rPr lang="ar-EG" sz="2400" dirty="0">
                <a:solidFill>
                  <a:srgbClr val="00B0F0"/>
                </a:solidFill>
                <a:latin typeface="Times New Roman" panose="02020603050405020304" pitchFamily="18" charset="0"/>
                <a:cs typeface="Times New Roman" panose="02020603050405020304" pitchFamily="18" charset="0"/>
              </a:rPr>
              <a:t>إ</a:t>
            </a:r>
            <a:r>
              <a:rPr lang="ar-EG" sz="4000" b="1" dirty="0">
                <a:solidFill>
                  <a:srgbClr val="00B0F0"/>
                </a:solidFill>
                <a:latin typeface="Times New Roman" panose="02020603050405020304" pitchFamily="18" charset="0"/>
                <a:cs typeface="Times New Roman" panose="02020603050405020304" pitchFamily="18" charset="0"/>
              </a:rPr>
              <a:t>عداد / د.ميرهان محسن</a:t>
            </a:r>
            <a:r>
              <a:rPr lang="ar-EG" sz="2400" dirty="0">
                <a:solidFill>
                  <a:srgbClr val="00B0F0"/>
                </a:solidFill>
                <a:latin typeface="Times New Roman" panose="02020603050405020304" pitchFamily="18" charset="0"/>
                <a:cs typeface="Times New Roman" panose="02020603050405020304" pitchFamily="18" charset="0"/>
              </a:rPr>
              <a:t> </a:t>
            </a:r>
            <a:endParaRPr lang="en-US" sz="2400" dirty="0">
              <a:solidFill>
                <a:srgbClr val="00B0F0"/>
              </a:solidFill>
              <a:latin typeface="Times New Roman" panose="02020603050405020304" pitchFamily="18" charset="0"/>
              <a:cs typeface="Times New Roman" panose="02020603050405020304" pitchFamily="18" charset="0"/>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1" eaLnBrk="1" fontAlgn="base" latinLnBrk="0" hangingPunct="1">
              <a:lnSpc>
                <a:spcPct val="100000"/>
              </a:lnSpc>
              <a:spcBef>
                <a:spcPct val="20000"/>
              </a:spcBef>
              <a:spcAft>
                <a:spcPct val="0"/>
              </a:spcAft>
              <a:buClrTx/>
              <a:buSzTx/>
              <a:buFontTx/>
              <a:buNone/>
              <a:tabLst/>
              <a:defRPr/>
            </a:pPr>
            <a:endParaRPr kumimoji="0" lang="ar-EG" altLang="en-US" sz="2800" b="0" i="0" u="none" strike="noStrike" kern="1200" cap="none" spc="0" normalizeH="0" baseline="0" noProof="0" dirty="0">
              <a:ln>
                <a:noFill/>
              </a:ln>
              <a:solidFill>
                <a:srgbClr val="000000"/>
              </a:solidFill>
              <a:effectLst/>
              <a:uLnTx/>
              <a:uFillTx/>
              <a:latin typeface="Arial"/>
              <a:ea typeface="+mn-ea"/>
              <a:cs typeface="Arial"/>
            </a:endParaRPr>
          </a:p>
        </p:txBody>
      </p:sp>
      <p:pic>
        <p:nvPicPr>
          <p:cNvPr id="5" name="Picture 4"/>
          <p:cNvPicPr>
            <a:picLocks noChangeAspect="1"/>
          </p:cNvPicPr>
          <p:nvPr/>
        </p:nvPicPr>
        <p:blipFill>
          <a:blip r:embed="rId3"/>
          <a:stretch>
            <a:fillRect/>
          </a:stretch>
        </p:blipFill>
        <p:spPr>
          <a:xfrm>
            <a:off x="617280" y="1714260"/>
            <a:ext cx="10812720" cy="4341647"/>
          </a:xfrm>
          <a:prstGeom prst="rect">
            <a:avLst/>
          </a:prstGeom>
        </p:spPr>
      </p:pic>
    </p:spTree>
    <p:extLst>
      <p:ext uri="{BB962C8B-B14F-4D97-AF65-F5344CB8AC3E}">
        <p14:creationId xmlns:p14="http://schemas.microsoft.com/office/powerpoint/2010/main" val="1367200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6082748" y="2028825"/>
            <a:ext cx="5088836"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just" rtl="1" eaLnBrk="1" hangingPunct="1"/>
            <a:r>
              <a:rPr lang="ar-EG" altLang="en-US" sz="2800" dirty="0">
                <a:solidFill>
                  <a:srgbClr val="000000"/>
                </a:solidFill>
                <a:latin typeface="Arial"/>
                <a:cs typeface="Arial"/>
              </a:rPr>
              <a:t>بعد تحديد الوضع الراهن والاهداف والجمهور،  تأتي مرحلة تحديد طريقة معالجة الرسالة أو الرسائل التي تنقلها إلى الجمهور المستهدف بحيث تحقق الأهداف المرجوة من الحملة، ويجب أن تتسم هذه الرسائل بالوضوح، حتى لا تسبب أي نوع من عدم الفهم.</a:t>
            </a:r>
          </a:p>
        </p:txBody>
      </p:sp>
      <p:sp>
        <p:nvSpPr>
          <p:cNvPr id="6" name="Title 1"/>
          <p:cNvSpPr txBox="1">
            <a:spLocks/>
          </p:cNvSpPr>
          <p:nvPr/>
        </p:nvSpPr>
        <p:spPr bwMode="auto">
          <a:xfrm>
            <a:off x="1766403" y="807134"/>
            <a:ext cx="6821005"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normAutofit fontScale="90000"/>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ar-SA" sz="31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الخطوة السا</a:t>
            </a:r>
            <a:r>
              <a:rPr kumimoji="0" lang="ar-EG" sz="31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بعة</a:t>
            </a:r>
            <a:r>
              <a:rPr kumimoji="0" lang="ar-SA" sz="31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 تحديد رسالة </a:t>
            </a:r>
            <a:r>
              <a:rPr kumimoji="0" lang="ar-EG" sz="31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وطبيعة المعالجة </a:t>
            </a:r>
            <a:r>
              <a:rPr kumimoji="0" lang="ar-SA" sz="31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الحملة</a:t>
            </a:r>
            <a:r>
              <a:rPr kumimoji="0" lang="ar-SA" sz="2700" b="1" i="0" u="none" strike="noStrike" kern="1200" cap="none" spc="0" normalizeH="0" baseline="0" noProof="0" dirty="0">
                <a:ln>
                  <a:noFill/>
                </a:ln>
                <a:solidFill>
                  <a:srgbClr val="000000"/>
                </a:solidFill>
                <a:effectLst/>
                <a:uLnTx/>
                <a:uFillTx/>
                <a:latin typeface="Arial"/>
                <a:ea typeface="+mj-ea"/>
                <a:cs typeface="Arial"/>
              </a:rPr>
              <a:t>:</a:t>
            </a:r>
            <a:endParaRPr kumimoji="0" lang="en-US" sz="2700" b="0" i="0" u="none" strike="noStrike" kern="1200" cap="none" spc="0" normalizeH="0" baseline="0" noProof="0" dirty="0">
              <a:ln>
                <a:noFill/>
              </a:ln>
              <a:solidFill>
                <a:srgbClr val="000000"/>
              </a:solidFill>
              <a:effectLst/>
              <a:uLnTx/>
              <a:uFillTx/>
              <a:latin typeface="Arial"/>
              <a:ea typeface="+mj-ea"/>
              <a:cs typeface="Arial"/>
            </a:endParaRPr>
          </a:p>
        </p:txBody>
      </p:sp>
      <p:pic>
        <p:nvPicPr>
          <p:cNvPr id="2" name="Picture 1"/>
          <p:cNvPicPr>
            <a:picLocks noChangeAspect="1"/>
          </p:cNvPicPr>
          <p:nvPr/>
        </p:nvPicPr>
        <p:blipFill>
          <a:blip r:embed="rId3"/>
          <a:stretch>
            <a:fillRect/>
          </a:stretch>
        </p:blipFill>
        <p:spPr>
          <a:xfrm>
            <a:off x="906532" y="1877573"/>
            <a:ext cx="4917800" cy="3986514"/>
          </a:xfrm>
          <a:prstGeom prst="rect">
            <a:avLst/>
          </a:prstGeom>
        </p:spPr>
      </p:pic>
    </p:spTree>
    <p:extLst>
      <p:ext uri="{BB962C8B-B14F-4D97-AF65-F5344CB8AC3E}">
        <p14:creationId xmlns:p14="http://schemas.microsoft.com/office/powerpoint/2010/main" val="41768112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591662" y="1685494"/>
            <a:ext cx="5784575"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800" b="1" i="0" u="none" strike="noStrike" kern="1200" cap="none" spc="0" normalizeH="0" baseline="0" noProof="0" dirty="0">
                <a:ln>
                  <a:noFill/>
                </a:ln>
                <a:solidFill>
                  <a:srgbClr val="000000"/>
                </a:solidFill>
                <a:effectLst/>
                <a:uLnTx/>
                <a:uFillTx/>
                <a:latin typeface="Arial"/>
                <a:ea typeface="+mn-ea"/>
                <a:cs typeface="Arial"/>
              </a:rPr>
              <a:t>وتعني الأدوات </a:t>
            </a: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التي يتم بواسطتها تنفيذ الإستراتيجية، ويكمن التحدي في هذه المرحلة في القدرة على اختيار الوسائل التي تحقق النتائج المرجوة بكفاءة عالية.</a:t>
            </a:r>
          </a:p>
          <a:p>
            <a:pPr algn="just" rtl="1" eaLnBrk="1" hangingPunct="1">
              <a:defRPr/>
            </a:pP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يُعد اختيار وسيلة أو قناة الاتصال الأساس الحقيقي لنجاح حملة العلاقات العامة ؛ لأنّ كل وسيلة إعلامية لها خصائص قد لا تتوفر في الوسائل الأخرى ، كما أنّ الخصائص الديموغرافية للجمهور المستهدف تلعب دوراً كبيراً في عملية تحديد الوسائل الإعلامية المناسبة لتنفيذ الحملة .</a:t>
            </a:r>
            <a:endParaRPr lang="ar-EG" altLang="en-US" sz="2800" dirty="0">
              <a:solidFill>
                <a:srgbClr val="000000"/>
              </a:solidFill>
              <a:latin typeface="Arial"/>
              <a:cs typeface="Arial"/>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a:t>
            </a:r>
          </a:p>
        </p:txBody>
      </p:sp>
      <p:sp>
        <p:nvSpPr>
          <p:cNvPr id="8" name="Title 1"/>
          <p:cNvSpPr txBox="1">
            <a:spLocks/>
          </p:cNvSpPr>
          <p:nvPr/>
        </p:nvSpPr>
        <p:spPr bwMode="auto">
          <a:xfrm>
            <a:off x="1289326" y="955245"/>
            <a:ext cx="5824538"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SA" altLang="en-US" sz="3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الخطوة الثامنة: وسيلة التنفيذ</a:t>
            </a:r>
            <a:r>
              <a:rPr kumimoji="0" lang="ar-EG" altLang="en-US" sz="3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 (الوسائل الإعلامية ) </a:t>
            </a:r>
            <a:endParaRPr kumimoji="0" lang="ar-EG" altLang="en-US" sz="3000" b="0"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endParaRPr>
          </a:p>
        </p:txBody>
      </p:sp>
      <p:pic>
        <p:nvPicPr>
          <p:cNvPr id="2" name="Picture 1"/>
          <p:cNvPicPr>
            <a:picLocks noChangeAspect="1"/>
          </p:cNvPicPr>
          <p:nvPr/>
        </p:nvPicPr>
        <p:blipFill>
          <a:blip r:embed="rId3"/>
          <a:stretch>
            <a:fillRect/>
          </a:stretch>
        </p:blipFill>
        <p:spPr>
          <a:xfrm>
            <a:off x="381000" y="1685494"/>
            <a:ext cx="5006009" cy="4370413"/>
          </a:xfrm>
          <a:prstGeom prst="rect">
            <a:avLst/>
          </a:prstGeom>
        </p:spPr>
      </p:pic>
    </p:spTree>
    <p:extLst>
      <p:ext uri="{BB962C8B-B14F-4D97-AF65-F5344CB8AC3E}">
        <p14:creationId xmlns:p14="http://schemas.microsoft.com/office/powerpoint/2010/main" val="947111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0" y="978754"/>
            <a:ext cx="10257183" cy="954107"/>
          </a:xfrm>
          <a:prstGeom prst="rect">
            <a:avLst/>
          </a:prstGeom>
          <a:noFill/>
        </p:spPr>
        <p:txBody>
          <a:bodyPr wrap="square" rtlCol="0">
            <a:spAutoFit/>
          </a:bodyPr>
          <a:lstStyle/>
          <a:p>
            <a:pPr lvl="0" algn="just" rtl="1"/>
            <a:r>
              <a:rPr lang="ar-EG" sz="2800" b="1" u="sng" dirty="0">
                <a:solidFill>
                  <a:prstClr val="black"/>
                </a:solidFill>
                <a:latin typeface="Times New Roman" panose="02020603050405020304" pitchFamily="18" charset="0"/>
                <a:cs typeface="Times New Roman" panose="02020603050405020304" pitchFamily="18" charset="0"/>
              </a:rPr>
              <a:t>و بشكل عام تقوم المعايير التي يتم على ضوئها اختيار الوسيلة الإعلامية على الآتي :</a:t>
            </a:r>
          </a:p>
          <a:p>
            <a:pPr lvl="0" algn="just" rtl="1"/>
            <a:r>
              <a:rPr lang="ar-EG" sz="2800" dirty="0">
                <a:solidFill>
                  <a:prstClr val="black"/>
                </a:solidFill>
                <a:latin typeface="Times New Roman" panose="02020603050405020304" pitchFamily="18" charset="0"/>
                <a:cs typeface="Times New Roman" panose="02020603050405020304" pitchFamily="18" charset="0"/>
              </a:rPr>
              <a:t>. </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0" y="1685495"/>
            <a:ext cx="10812720" cy="4386133"/>
          </a:xfrm>
          <a:prstGeom prst="rect">
            <a:avLst/>
          </a:prstGeom>
        </p:spPr>
      </p:pic>
    </p:spTree>
    <p:extLst>
      <p:ext uri="{BB962C8B-B14F-4D97-AF65-F5344CB8AC3E}">
        <p14:creationId xmlns:p14="http://schemas.microsoft.com/office/powerpoint/2010/main" val="198928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78333" y="971717"/>
            <a:ext cx="10257183" cy="954107"/>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sng"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و من أهم التصنيفات لوسائل الإعلام المستخدمة في حملات العلاقات العامة </a:t>
            </a:r>
            <a:r>
              <a:rPr kumimoji="0" lang="ar-EG" sz="2800" i="0"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617280" y="1714260"/>
            <a:ext cx="10812720" cy="4341647"/>
          </a:xfrm>
          <a:prstGeom prst="rect">
            <a:avLst/>
          </a:prstGeom>
        </p:spPr>
      </p:pic>
    </p:spTree>
    <p:extLst>
      <p:ext uri="{BB962C8B-B14F-4D97-AF65-F5344CB8AC3E}">
        <p14:creationId xmlns:p14="http://schemas.microsoft.com/office/powerpoint/2010/main" val="4058809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17280" y="1885542"/>
            <a:ext cx="10554303" cy="3970318"/>
          </a:xfrm>
          <a:prstGeom prst="rect">
            <a:avLst/>
          </a:prstGeom>
          <a:noFill/>
        </p:spPr>
        <p:txBody>
          <a:bodyPr wrap="square" rtlCol="0">
            <a:spAutoFit/>
          </a:bodyPr>
          <a:lstStyle/>
          <a:p>
            <a:pPr lvl="0" algn="just" rtl="1"/>
            <a:r>
              <a:rPr lang="ar-EG" sz="2800" b="1" u="sng" dirty="0">
                <a:solidFill>
                  <a:prstClr val="black"/>
                </a:solidFill>
                <a:latin typeface="Times New Roman" panose="02020603050405020304" pitchFamily="18" charset="0"/>
                <a:cs typeface="Times New Roman" panose="02020603050405020304" pitchFamily="18" charset="0"/>
              </a:rPr>
              <a:t>وقدرة الوسيلة على نقل الرسالة الإعلامية من حيث :</a:t>
            </a:r>
          </a:p>
          <a:p>
            <a:pPr lvl="0" algn="just" rtl="1"/>
            <a:r>
              <a:rPr lang="ar-EG" sz="2800" dirty="0">
                <a:solidFill>
                  <a:prstClr val="black"/>
                </a:solidFill>
                <a:latin typeface="Times New Roman" panose="02020603050405020304" pitchFamily="18" charset="0"/>
                <a:cs typeface="Times New Roman" panose="02020603050405020304" pitchFamily="18" charset="0"/>
              </a:rPr>
              <a:t>جذب الإنتباه </a:t>
            </a:r>
          </a:p>
          <a:p>
            <a:pPr lvl="0" algn="just" rtl="1"/>
            <a:r>
              <a:rPr lang="ar-EG" sz="2800" dirty="0">
                <a:solidFill>
                  <a:prstClr val="black"/>
                </a:solidFill>
                <a:latin typeface="Times New Roman" panose="02020603050405020304" pitchFamily="18" charset="0"/>
                <a:cs typeface="Times New Roman" panose="02020603050405020304" pitchFamily="18" charset="0"/>
              </a:rPr>
              <a:t>خلق الإدراك </a:t>
            </a:r>
          </a:p>
          <a:p>
            <a:pPr lvl="0" algn="just" rtl="1"/>
            <a:r>
              <a:rPr lang="ar-EG" sz="2800" dirty="0">
                <a:solidFill>
                  <a:prstClr val="black"/>
                </a:solidFill>
                <a:latin typeface="Times New Roman" panose="02020603050405020304" pitchFamily="18" charset="0"/>
                <a:cs typeface="Times New Roman" panose="02020603050405020304" pitchFamily="18" charset="0"/>
              </a:rPr>
              <a:t>فهم المضمون </a:t>
            </a:r>
          </a:p>
          <a:p>
            <a:pPr lvl="0" algn="just" rtl="1"/>
            <a:r>
              <a:rPr lang="ar-EG" sz="2800" dirty="0">
                <a:solidFill>
                  <a:prstClr val="black"/>
                </a:solidFill>
                <a:latin typeface="Times New Roman" panose="02020603050405020304" pitchFamily="18" charset="0"/>
                <a:cs typeface="Times New Roman" panose="02020603050405020304" pitchFamily="18" charset="0"/>
              </a:rPr>
              <a:t>تقبل الرساله </a:t>
            </a:r>
          </a:p>
          <a:p>
            <a:pPr lvl="0" algn="just" rtl="1"/>
            <a:r>
              <a:rPr lang="ar-EG" sz="2800" dirty="0">
                <a:solidFill>
                  <a:prstClr val="black"/>
                </a:solidFill>
                <a:latin typeface="Times New Roman" panose="02020603050405020304" pitchFamily="18" charset="0"/>
                <a:cs typeface="Times New Roman" panose="02020603050405020304" pitchFamily="18" charset="0"/>
              </a:rPr>
              <a:t>إمكانية إعادتها في ذهن المتلقى </a:t>
            </a:r>
          </a:p>
          <a:p>
            <a:pPr lvl="0" algn="just" rtl="1"/>
            <a:r>
              <a:rPr lang="ar-EG" sz="2800" dirty="0">
                <a:solidFill>
                  <a:prstClr val="black"/>
                </a:solidFill>
                <a:latin typeface="Times New Roman" panose="02020603050405020304" pitchFamily="18" charset="0"/>
                <a:cs typeface="Times New Roman" panose="02020603050405020304" pitchFamily="18" charset="0"/>
              </a:rPr>
              <a:t>مصداقيتها </a:t>
            </a:r>
          </a:p>
          <a:p>
            <a:pPr lvl="0" algn="just" rtl="1"/>
            <a:r>
              <a:rPr lang="ar-EG" sz="2800" dirty="0">
                <a:solidFill>
                  <a:prstClr val="black"/>
                </a:solidFill>
                <a:latin typeface="Times New Roman" panose="02020603050405020304" pitchFamily="18" charset="0"/>
                <a:cs typeface="Times New Roman" panose="02020603050405020304" pitchFamily="18" charset="0"/>
              </a:rPr>
              <a:t>تحقيق الأثر المطلوب منها لدى المتلقي .</a:t>
            </a:r>
          </a:p>
          <a:p>
            <a:pPr lvl="0" algn="just" rtl="1"/>
            <a:r>
              <a:rPr lang="ar-EG" sz="2800" dirty="0">
                <a:solidFill>
                  <a:prstClr val="black"/>
                </a:solidFill>
                <a:latin typeface="Times New Roman" panose="02020603050405020304" pitchFamily="18" charset="0"/>
                <a:cs typeface="Times New Roman" panose="02020603050405020304" pitchFamily="18" charset="0"/>
              </a:rPr>
              <a:t>قدرة الوسيله على إيصال المعلومات في الوقت وبالأسلوب  والسرعة اللازمة.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0" y="1685495"/>
            <a:ext cx="3636668" cy="2932893"/>
          </a:xfrm>
          <a:prstGeom prst="rect">
            <a:avLst/>
          </a:prstGeom>
        </p:spPr>
      </p:pic>
    </p:spTree>
    <p:extLst>
      <p:ext uri="{BB962C8B-B14F-4D97-AF65-F5344CB8AC3E}">
        <p14:creationId xmlns:p14="http://schemas.microsoft.com/office/powerpoint/2010/main" val="1193768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4400" y="1968371"/>
            <a:ext cx="10257183" cy="3108543"/>
          </a:xfrm>
          <a:prstGeom prst="rect">
            <a:avLst/>
          </a:prstGeom>
          <a:noFill/>
        </p:spPr>
        <p:txBody>
          <a:bodyPr wrap="square" rtlCol="0">
            <a:spAutoFit/>
          </a:bodyPr>
          <a:lstStyle/>
          <a:p>
            <a:pPr lvl="0" algn="just" rtl="1"/>
            <a:r>
              <a:rPr lang="ar-EG" sz="2800" b="1" dirty="0">
                <a:solidFill>
                  <a:prstClr val="black"/>
                </a:solidFill>
                <a:latin typeface="Times New Roman" panose="02020603050405020304" pitchFamily="18" charset="0"/>
                <a:cs typeface="Times New Roman" panose="02020603050405020304" pitchFamily="18" charset="0"/>
              </a:rPr>
              <a:t>وسائل الاتصال الجماهيري .</a:t>
            </a:r>
          </a:p>
          <a:p>
            <a:pPr lvl="0" algn="just" rtl="1"/>
            <a:r>
              <a:rPr lang="ar-EG" sz="2800" dirty="0">
                <a:solidFill>
                  <a:prstClr val="black"/>
                </a:solidFill>
                <a:latin typeface="Times New Roman" panose="02020603050405020304" pitchFamily="18" charset="0"/>
                <a:cs typeface="Times New Roman" panose="02020603050405020304" pitchFamily="18" charset="0"/>
              </a:rPr>
              <a:t>تشمل وسائل الاتصال الجماهيري بصورة أساسية الصحافة المكتوبة والإلكترونية ، المحطات الإذاعية و القنوات التلفزيونية ، بالإضافة إلى المواقع الإلكترونية المنتشرة على شبكة الإنترنت كالمنتديات و المدونات ومواقع الفيس بوك وتويترو غيرها .</a:t>
            </a:r>
          </a:p>
          <a:p>
            <a:pPr lvl="0" algn="just" rtl="1"/>
            <a:r>
              <a:rPr lang="ar-EG" sz="2800" dirty="0">
                <a:solidFill>
                  <a:prstClr val="black"/>
                </a:solidFill>
                <a:latin typeface="Times New Roman" panose="02020603050405020304" pitchFamily="18" charset="0"/>
                <a:cs typeface="Times New Roman" panose="02020603050405020304" pitchFamily="18" charset="0"/>
              </a:rPr>
              <a:t>و تتميز وسائل الاتصال الجماهيري بقدرتها العالية على إيصال الرسائل الإعلامية إلى جماهير عريضة وواسعة و في أماكن متباعدة زمانياً و مكانياً في داخل حدود الدولة و خارجها.</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591840" y="1026597"/>
            <a:ext cx="8236550" cy="584775"/>
          </a:xfrm>
          <a:prstGeom prst="rect">
            <a:avLst/>
          </a:prstGeom>
        </p:spPr>
        <p:txBody>
          <a:bodyPr wrap="none">
            <a:spAutoFit/>
          </a:bodyPr>
          <a:lstStyle/>
          <a:p>
            <a:pPr lvl="0" algn="just" rtl="1"/>
            <a:r>
              <a:rPr lang="ar-EG" sz="3200" b="1" u="sng" dirty="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أنواع وسائل الاتصال التي تُستخدم في حملات العلاقات العامة:</a:t>
            </a:r>
          </a:p>
        </p:txBody>
      </p:sp>
    </p:spTree>
    <p:extLst>
      <p:ext uri="{BB962C8B-B14F-4D97-AF65-F5344CB8AC3E}">
        <p14:creationId xmlns:p14="http://schemas.microsoft.com/office/powerpoint/2010/main" val="8646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4400" y="1968371"/>
            <a:ext cx="10257183" cy="3108543"/>
          </a:xfrm>
          <a:prstGeom prst="rect">
            <a:avLst/>
          </a:prstGeom>
          <a:noFill/>
        </p:spPr>
        <p:txBody>
          <a:bodyPr wrap="square" rtlCol="0">
            <a:spAutoFit/>
          </a:bodyPr>
          <a:lstStyle/>
          <a:p>
            <a:pPr lvl="0" algn="just" rtl="1"/>
            <a:r>
              <a:rPr lang="ar-EG" sz="2800" dirty="0">
                <a:solidFill>
                  <a:prstClr val="black"/>
                </a:solidFill>
                <a:latin typeface="Times New Roman" panose="02020603050405020304" pitchFamily="18" charset="0"/>
                <a:cs typeface="Times New Roman" panose="02020603050405020304" pitchFamily="18" charset="0"/>
              </a:rPr>
              <a:t> </a:t>
            </a:r>
            <a:r>
              <a:rPr lang="ar-EG" sz="2800" b="1" u="sng" dirty="0">
                <a:solidFill>
                  <a:prstClr val="black"/>
                </a:solidFill>
                <a:latin typeface="Times New Roman" panose="02020603050405020304" pitchFamily="18" charset="0"/>
                <a:cs typeface="Times New Roman" panose="02020603050405020304" pitchFamily="18" charset="0"/>
              </a:rPr>
              <a:t>وسائل الاتصال الجمعي أو الوسائل الشعبية المساندة لوسائل الاتصال الجماهيري </a:t>
            </a:r>
            <a:r>
              <a:rPr lang="ar-EG" sz="2800" dirty="0">
                <a:solidFill>
                  <a:prstClr val="black"/>
                </a:solidFill>
                <a:latin typeface="Times New Roman" panose="02020603050405020304" pitchFamily="18" charset="0"/>
                <a:cs typeface="Times New Roman" panose="02020603050405020304" pitchFamily="18" charset="0"/>
              </a:rPr>
              <a:t>تتمثل وسائل الاتصال الجمعي في الوسائل ذات الطابع الشعبي و التي تتعلق بحدث جماهيري معين كالمسرح و المهرجانات الخطابية و المعارض و العروض الشعبية و الترفيهية و احتفالات المسابقات و تقديم الجوائز ...الخ ، و مميزات هذه الوسائل أنها تُساعد و تُساند وسائل الاتصال الجماهيري إذ أنها تُؤثر على أعداد لا بأس بها من الجماهير و تُعطي مساندة قوية للحملة ، إلا أنّ من أهم عيوب هذا المستوى من الاتصال هو محدودية الجمهور ، و ضيق مساحة الحيز الجغرافي الذي يُغطيه هذا المستوى من الاتصال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91493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17280" y="1808082"/>
            <a:ext cx="10633816" cy="4401205"/>
          </a:xfrm>
          <a:prstGeom prst="rect">
            <a:avLst/>
          </a:prstGeom>
          <a:noFill/>
        </p:spPr>
        <p:txBody>
          <a:bodyPr wrap="square" rtlCol="0">
            <a:spAutoFit/>
          </a:bodyPr>
          <a:lstStyle/>
          <a:p>
            <a:pPr lvl="0" algn="just" rtl="1"/>
            <a:r>
              <a:rPr lang="ar-EG" sz="2800" b="1" dirty="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وسائل الاتصال الشخصي .</a:t>
            </a:r>
          </a:p>
          <a:p>
            <a:pPr lvl="0" algn="just" rtl="1"/>
            <a:r>
              <a:rPr lang="ar-EG" sz="2800" dirty="0">
                <a:solidFill>
                  <a:prstClr val="black"/>
                </a:solidFill>
                <a:latin typeface="Times New Roman" panose="02020603050405020304" pitchFamily="18" charset="0"/>
                <a:cs typeface="Times New Roman" panose="02020603050405020304" pitchFamily="18" charset="0"/>
              </a:rPr>
              <a:t>يتخذ الاتصال الشخصي في حملات العلاقات العامة إحدى الصور التالية : </a:t>
            </a:r>
          </a:p>
          <a:p>
            <a:pPr lvl="0" algn="just" rtl="1"/>
            <a:r>
              <a:rPr lang="ar-EG" sz="2800" dirty="0">
                <a:solidFill>
                  <a:prstClr val="black"/>
                </a:solidFill>
                <a:latin typeface="Times New Roman" panose="02020603050405020304" pitchFamily="18" charset="0"/>
                <a:cs typeface="Times New Roman" panose="02020603050405020304" pitchFamily="18" charset="0"/>
              </a:rPr>
              <a:t>الخطب الرسمية </a:t>
            </a:r>
          </a:p>
          <a:p>
            <a:pPr lvl="0" algn="just" rtl="1"/>
            <a:r>
              <a:rPr lang="ar-EG" sz="2800" dirty="0">
                <a:solidFill>
                  <a:prstClr val="black"/>
                </a:solidFill>
                <a:latin typeface="Times New Roman" panose="02020603050405020304" pitchFamily="18" charset="0"/>
                <a:cs typeface="Times New Roman" panose="02020603050405020304" pitchFamily="18" charset="0"/>
              </a:rPr>
              <a:t>مؤتمرات المائدة المستديرة </a:t>
            </a:r>
          </a:p>
          <a:p>
            <a:pPr lvl="0" algn="just" rtl="1"/>
            <a:r>
              <a:rPr lang="ar-EG" sz="2800" dirty="0">
                <a:solidFill>
                  <a:prstClr val="black"/>
                </a:solidFill>
                <a:latin typeface="Times New Roman" panose="02020603050405020304" pitchFamily="18" charset="0"/>
                <a:cs typeface="Times New Roman" panose="02020603050405020304" pitchFamily="18" charset="0"/>
              </a:rPr>
              <a:t>مناقشات المتخصصين </a:t>
            </a:r>
          </a:p>
          <a:p>
            <a:pPr lvl="0" algn="just" rtl="1"/>
            <a:r>
              <a:rPr lang="ar-EG" sz="2800" dirty="0">
                <a:solidFill>
                  <a:prstClr val="black"/>
                </a:solidFill>
                <a:latin typeface="Times New Roman" panose="02020603050405020304" pitchFamily="18" charset="0"/>
                <a:cs typeface="Times New Roman" panose="02020603050405020304" pitchFamily="18" charset="0"/>
              </a:rPr>
              <a:t>المناقشات المفتوحة </a:t>
            </a:r>
          </a:p>
          <a:p>
            <a:pPr lvl="0" algn="just" rtl="1"/>
            <a:r>
              <a:rPr lang="ar-EG" sz="2800" dirty="0">
                <a:solidFill>
                  <a:prstClr val="black"/>
                </a:solidFill>
                <a:latin typeface="Times New Roman" panose="02020603050405020304" pitchFamily="18" charset="0"/>
                <a:cs typeface="Times New Roman" panose="02020603050405020304" pitchFamily="18" charset="0"/>
              </a:rPr>
              <a:t>المحادثات غيرالرسمية </a:t>
            </a:r>
          </a:p>
          <a:p>
            <a:pPr lvl="0" algn="just" rtl="1"/>
            <a:r>
              <a:rPr lang="ar-EG" sz="2800" dirty="0">
                <a:solidFill>
                  <a:prstClr val="black"/>
                </a:solidFill>
                <a:latin typeface="Times New Roman" panose="02020603050405020304" pitchFamily="18" charset="0"/>
                <a:cs typeface="Times New Roman" panose="02020603050405020304" pitchFamily="18" charset="0"/>
              </a:rPr>
              <a:t>الاتصال بقادة الرأي </a:t>
            </a:r>
          </a:p>
          <a:p>
            <a:pPr lvl="0" algn="just" rtl="1"/>
            <a:r>
              <a:rPr lang="ar-EG" sz="2800" dirty="0">
                <a:solidFill>
                  <a:prstClr val="black"/>
                </a:solidFill>
                <a:latin typeface="Times New Roman" panose="02020603050405020304" pitchFamily="18" charset="0"/>
                <a:cs typeface="Times New Roman" panose="02020603050405020304" pitchFamily="18" charset="0"/>
              </a:rPr>
              <a:t>مجلة المنظمة والوسائل السمعية والبصرية الخاصة والنشرات والكتيبات التي تشكل أشكالاً مختلفة لوسائل الاتصال الخاصة في المنظمة.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3970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95048" y="2102939"/>
            <a:ext cx="10257183" cy="2246769"/>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 بالإضافة إلى هذه الوسائل ؛ هنالك الوسائل التعليمية و الإيضاحية ، التي تُستخدم في توضيح الرسالة الإعلامية في الحملة و زيادة القدرة الإقناعية لدى المرسل أو القائم بالحملة ، و تشمل الوسائل التعليمية : الملصقات و المطويات و المجسمات و الأشرطة السمعية و البصرية ، و من الأفضل في جميع الأحوال استخدام كافة وسائل الاتصال المتوفرة ؛ بسبب أنّ كل وسيلة تدعم و تقوي تأثير الوسيلة الأُخرى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176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513419" y="1775855"/>
            <a:ext cx="6659744" cy="440120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وسائل التواصل الإجتماعي</a:t>
            </a:r>
            <a:r>
              <a:rPr kumimoji="0" lang="ar-EG" sz="28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ar-EG" sz="2800" b="0"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:تعد وسائل التواصل الإجتماعي من الوسائل الفاعلة في حملات العلاقات العامة حيث انها تمنح الحملة مساحه كبيرة لنشر المعلومات والبيانات عن المؤسسات بطرق وآليات  وأساليب متعددة ومختلفة مما يؤدي للاستفادة من التقنيات الحديثة بإنتاج رسائل إتصالية ذات مضامين هادفة لبناء صورة إيجابية للمؤسسات وخدماتها وأفكارها ،  </a:t>
            </a:r>
            <a:r>
              <a:rPr lang="ar-EG" sz="2800" noProof="0" dirty="0">
                <a:solidFill>
                  <a:prstClr val="black"/>
                </a:solidFill>
                <a:latin typeface="Times New Roman" panose="02020603050405020304" pitchFamily="18" charset="0"/>
                <a:cs typeface="Times New Roman" panose="02020603050405020304" pitchFamily="18" charset="0"/>
              </a:rPr>
              <a:t>ول</a:t>
            </a:r>
            <a:r>
              <a:rPr kumimoji="0" lang="ar-EG" sz="2800" b="0"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تعزيز التواصل والتفاعل بين المؤسسة وجمهورها مما يزيد قدرتها على فهم رغبات وإحتياجات جمهورها والتكيف مع تلك الرغبات</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7280" y="1760388"/>
            <a:ext cx="3863009" cy="4295519"/>
          </a:xfrm>
          <a:prstGeom prst="rect">
            <a:avLst/>
          </a:prstGeom>
        </p:spPr>
      </p:pic>
    </p:spTree>
    <p:extLst>
      <p:ext uri="{BB962C8B-B14F-4D97-AF65-F5344CB8AC3E}">
        <p14:creationId xmlns:p14="http://schemas.microsoft.com/office/powerpoint/2010/main" val="3974358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56164" y="2040859"/>
            <a:ext cx="10534951" cy="3539430"/>
          </a:xfrm>
          <a:prstGeom prst="rect">
            <a:avLst/>
          </a:prstGeom>
          <a:noFill/>
        </p:spPr>
        <p:txBody>
          <a:bodyPr wrap="square" rtlCol="0">
            <a:spAutoFit/>
          </a:bodyPr>
          <a:lstStyle/>
          <a:p>
            <a:pPr lvl="0" algn="just" rtl="1"/>
            <a:r>
              <a:rPr lang="ar-EG" sz="2800" b="1" dirty="0">
                <a:solidFill>
                  <a:prstClr val="black"/>
                </a:solidFill>
                <a:latin typeface="Times New Roman" panose="02020603050405020304" pitchFamily="18" charset="0"/>
                <a:cs typeface="Times New Roman" panose="02020603050405020304" pitchFamily="18" charset="0"/>
              </a:rPr>
              <a:t>وسائل الاتصال الإجتماعي:</a:t>
            </a:r>
          </a:p>
          <a:p>
            <a:pPr lvl="0" algn="just" rtl="1"/>
            <a:r>
              <a:rPr lang="ar-EG" sz="2800" b="1" dirty="0">
                <a:solidFill>
                  <a:prstClr val="black"/>
                </a:solidFill>
                <a:latin typeface="Times New Roman" panose="02020603050405020304" pitchFamily="18" charset="0"/>
                <a:cs typeface="Times New Roman" panose="02020603050405020304" pitchFamily="18" charset="0"/>
              </a:rPr>
              <a:t> </a:t>
            </a:r>
            <a:r>
              <a:rPr lang="ar-EG" sz="2800" dirty="0">
                <a:solidFill>
                  <a:prstClr val="black"/>
                </a:solidFill>
                <a:latin typeface="Times New Roman" panose="02020603050405020304" pitchFamily="18" charset="0"/>
                <a:cs typeface="Times New Roman" panose="02020603050405020304" pitchFamily="18" charset="0"/>
              </a:rPr>
              <a:t>توفر البيئة المناسبة لتكييف المؤسسة مع رغبات الجمهور من خلال إستفادتها من عملية التفاعل المبني على معرفة ردود أفعال الجمهور ، وتختلف إستخدامات وتطبيقات وسائل التواصل الإجتماعي في ممارسة مهنة العلاقات العامة ،حيث أصبح لتطبيقات هذه الوسائل قوة فاعلة في عديد من المؤسسات المختلفة .</a:t>
            </a:r>
          </a:p>
          <a:p>
            <a:pPr lvl="0" algn="just" rtl="1"/>
            <a:r>
              <a:rPr lang="ar-EG" sz="2800" dirty="0">
                <a:solidFill>
                  <a:prstClr val="black"/>
                </a:solidFill>
                <a:latin typeface="Times New Roman" panose="02020603050405020304" pitchFamily="18" charset="0"/>
                <a:cs typeface="Times New Roman" panose="02020603050405020304" pitchFamily="18" charset="0"/>
              </a:rPr>
              <a:t>ولا شك أن وسائل التواصل الإجتماعي أدت إلى تغير الدور الذي تقوم به إدارات العلاقات العامة في التواصل مع الجمهور، مما فرض عليها ضرورة إستخدام هذه الوسائل حتى تستطيع أن تقدم نفسها بصورة إيجابية ، من خلال الرد على الإنتقادات والإستفسارات التي تصل إليها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78834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95048" y="2268175"/>
            <a:ext cx="10257183" cy="2677656"/>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وتسعى المنظمات من خلال حملات العلاقات العامة ؛ لإستخدام وسائل التواصل المختلفة مثل الفيس بوك والتويتر واليوتيوب ، وذلك للتروي</a:t>
            </a:r>
            <a:r>
              <a:rPr lang="ar-EG" sz="2800" dirty="0">
                <a:solidFill>
                  <a:prstClr val="black"/>
                </a:solidFill>
                <a:latin typeface="Times New Roman" panose="02020603050405020304" pitchFamily="18" charset="0"/>
                <a:cs typeface="Times New Roman" panose="02020603050405020304" pitchFamily="18" charset="0"/>
              </a:rPr>
              <a:t>ج والإعلان عن حملاتها وللتواصل مع الجماهير ولنشر معلومات عبر حساباتها على تلك الوسائل ، إضافة إلى الموقع الإلكتروني الرسمي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ويستخدم</a:t>
            </a:r>
            <a:r>
              <a:rPr kumimoji="0" lang="ar-EG" sz="2800" b="0"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ممارسو العلاقات العامة وسائل التواصل الإجتماعي لتحقيق التفاعل الرقمي في المدونات والفيس بوك وتويتر وماي سبيس ولينكدإن وغيرها من المساحات .</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94089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6226452" y="1628633"/>
            <a:ext cx="5004766"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just" rtl="1" eaLnBrk="1" hangingPunct="1"/>
            <a:r>
              <a:rPr lang="ar-EG" altLang="en-US" sz="2800" dirty="0">
                <a:solidFill>
                  <a:srgbClr val="000000"/>
                </a:solidFill>
                <a:latin typeface="Arial"/>
                <a:cs typeface="Arial"/>
              </a:rPr>
              <a:t>من المهم كذلك </a:t>
            </a:r>
            <a:r>
              <a:rPr lang="ar-EG" altLang="en-US" sz="2800" b="1" dirty="0">
                <a:solidFill>
                  <a:srgbClr val="000000"/>
                </a:solidFill>
                <a:latin typeface="Arial"/>
                <a:cs typeface="Arial"/>
              </a:rPr>
              <a:t>تحديد الفترة الزمنية </a:t>
            </a:r>
            <a:r>
              <a:rPr lang="ar-EG" altLang="en-US" sz="2800" dirty="0">
                <a:solidFill>
                  <a:srgbClr val="000000"/>
                </a:solidFill>
                <a:latin typeface="Arial"/>
                <a:cs typeface="Arial"/>
              </a:rPr>
              <a:t>التي سيتم فيها تنفيذ الحملة، وقد يكون من المفيد تحديد الوقت لكل عملية أو مرحلة، وهذا يساعد في اختيار الأدوات الأكثر فعالية والتي سوف تنجح في تنفيذ الخطط في الوقت المحدد.</a:t>
            </a:r>
          </a:p>
          <a:p>
            <a:pPr lvl="0" algn="just" rtl="1" eaLnBrk="1" hangingPunct="1"/>
            <a:r>
              <a:rPr lang="ar-EG" altLang="en-US" sz="2800" b="1" dirty="0">
                <a:solidFill>
                  <a:srgbClr val="000000"/>
                </a:solidFill>
                <a:latin typeface="Arial"/>
                <a:cs typeface="Arial"/>
              </a:rPr>
              <a:t>أما الجدولة </a:t>
            </a:r>
            <a:r>
              <a:rPr lang="ar-EG" altLang="en-US" sz="2800" dirty="0">
                <a:solidFill>
                  <a:srgbClr val="000000"/>
                </a:solidFill>
                <a:latin typeface="Arial"/>
                <a:cs typeface="Arial"/>
              </a:rPr>
              <a:t>فتعنى عدد مرات إذاعة وبث ونشر إعلانات الحملة فى كل وسيلة اتصالية على مدار الفترة الزمنية الخاصة بالحملة.</a:t>
            </a:r>
          </a:p>
        </p:txBody>
      </p:sp>
      <p:sp>
        <p:nvSpPr>
          <p:cNvPr id="2" name="Rectangle 1"/>
          <p:cNvSpPr/>
          <p:nvPr/>
        </p:nvSpPr>
        <p:spPr>
          <a:xfrm>
            <a:off x="2540030" y="807134"/>
            <a:ext cx="5998758" cy="584775"/>
          </a:xfrm>
          <a:prstGeom prst="rect">
            <a:avLst/>
          </a:prstGeom>
        </p:spPr>
        <p:txBody>
          <a:bodyPr wrap="none">
            <a:spAutoFit/>
          </a:bodyPr>
          <a:lstStyle/>
          <a:p>
            <a:pPr lvl="0" algn="ctr">
              <a:spcBef>
                <a:spcPct val="20000"/>
              </a:spcBef>
              <a:defRPr/>
            </a:pPr>
            <a:r>
              <a:rPr lang="ar-SA" sz="3200" b="1" u="sng" dirty="0">
                <a:latin typeface="Arial"/>
                <a:cs typeface="Arial"/>
              </a:rPr>
              <a:t>الخطوة التاسعة: وقت التنفيذ</a:t>
            </a:r>
            <a:r>
              <a:rPr lang="ar-EG" sz="3200" b="1" u="sng" dirty="0">
                <a:latin typeface="Arial"/>
                <a:cs typeface="Arial"/>
              </a:rPr>
              <a:t> </a:t>
            </a:r>
            <a:r>
              <a:rPr lang="ar-SA" sz="3200" b="1" u="sng" dirty="0">
                <a:latin typeface="Arial"/>
                <a:cs typeface="Arial"/>
              </a:rPr>
              <a:t>وجدولة الحملة</a:t>
            </a:r>
            <a:endParaRPr lang="en-US" sz="3200" b="1" u="sng" dirty="0">
              <a:latin typeface="Arial"/>
              <a:cs typeface="Arial"/>
            </a:endParaRPr>
          </a:p>
        </p:txBody>
      </p:sp>
      <p:pic>
        <p:nvPicPr>
          <p:cNvPr id="3" name="Picture 2"/>
          <p:cNvPicPr>
            <a:picLocks noChangeAspect="1"/>
          </p:cNvPicPr>
          <p:nvPr/>
        </p:nvPicPr>
        <p:blipFill>
          <a:blip r:embed="rId3"/>
          <a:stretch>
            <a:fillRect/>
          </a:stretch>
        </p:blipFill>
        <p:spPr>
          <a:xfrm>
            <a:off x="617280" y="1732097"/>
            <a:ext cx="5280991" cy="4323809"/>
          </a:xfrm>
          <a:prstGeom prst="rect">
            <a:avLst/>
          </a:prstGeom>
        </p:spPr>
      </p:pic>
    </p:spTree>
    <p:extLst>
      <p:ext uri="{BB962C8B-B14F-4D97-AF65-F5344CB8AC3E}">
        <p14:creationId xmlns:p14="http://schemas.microsoft.com/office/powerpoint/2010/main" val="1536875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188226" y="1901337"/>
            <a:ext cx="5706116"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just" rtl="1" eaLnBrk="1" hangingPunct="1"/>
            <a:r>
              <a:rPr lang="ar-EG" altLang="en-US" sz="2800" dirty="0">
                <a:solidFill>
                  <a:srgbClr val="000000"/>
                </a:solidFill>
                <a:latin typeface="Arial"/>
                <a:cs typeface="Arial"/>
              </a:rPr>
              <a:t>يعد توفير الميزانية للحملة من أهم الأدوات اللازمة للقيام بالمهام، كما أن رصد ميزانية متاحة سوف يمكن من إدارة التكاليف وتوزيع الحصص على الأنشطة واستمرار النشاط دون توقف، ويتم توزيع الميزانية لعدد من البنود تشمل:</a:t>
            </a:r>
            <a:br>
              <a:rPr lang="ar-EG" altLang="en-US" sz="2800" dirty="0">
                <a:solidFill>
                  <a:srgbClr val="000000"/>
                </a:solidFill>
                <a:latin typeface="Arial"/>
                <a:cs typeface="Arial"/>
              </a:rPr>
            </a:br>
            <a:r>
              <a:rPr lang="ar-EG" altLang="en-US" sz="2800" dirty="0">
                <a:solidFill>
                  <a:srgbClr val="000000"/>
                </a:solidFill>
                <a:latin typeface="Arial"/>
                <a:cs typeface="Arial"/>
              </a:rPr>
              <a:t>الإعداد للحملة، القيام بالأبحاث، ووضع المبادئ، ووضع الخطة وقائمة المصاريف؛ لتنفيذ الحملة؛ للرقابة على التنفيذ، وتحليل الفاعلية، ووضع العلاقات والإرتباطات بينها وتحديد النتائج.</a:t>
            </a:r>
            <a:endParaRPr kumimoji="0" lang="ar-EG" altLang="en-US" sz="2800" b="0" i="0" u="none" strike="noStrike" kern="1200" cap="none" spc="0" normalizeH="0" baseline="0" noProof="0" dirty="0">
              <a:ln>
                <a:noFill/>
              </a:ln>
              <a:solidFill>
                <a:srgbClr val="000000"/>
              </a:solidFill>
              <a:effectLst/>
              <a:uLnTx/>
              <a:uFillTx/>
              <a:latin typeface="Arial"/>
              <a:ea typeface="+mn-ea"/>
              <a:cs typeface="Arial"/>
            </a:endParaRPr>
          </a:p>
        </p:txBody>
      </p:sp>
      <p:sp>
        <p:nvSpPr>
          <p:cNvPr id="8" name="Title 1"/>
          <p:cNvSpPr txBox="1">
            <a:spLocks/>
          </p:cNvSpPr>
          <p:nvPr/>
        </p:nvSpPr>
        <p:spPr bwMode="auto">
          <a:xfrm>
            <a:off x="1249569" y="615056"/>
            <a:ext cx="5824538"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SA" altLang="en-US" sz="27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الخطوة العاشرة: الميزانية</a:t>
            </a:r>
            <a:endParaRPr kumimoji="0" lang="en-US" altLang="en-US" sz="2700" b="0"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endParaRPr>
          </a:p>
        </p:txBody>
      </p:sp>
      <p:pic>
        <p:nvPicPr>
          <p:cNvPr id="2" name="Picture 1"/>
          <p:cNvPicPr>
            <a:picLocks noChangeAspect="1"/>
          </p:cNvPicPr>
          <p:nvPr/>
        </p:nvPicPr>
        <p:blipFill>
          <a:blip r:embed="rId3"/>
          <a:stretch>
            <a:fillRect/>
          </a:stretch>
        </p:blipFill>
        <p:spPr>
          <a:xfrm>
            <a:off x="617280" y="1685495"/>
            <a:ext cx="4149592" cy="4370411"/>
          </a:xfrm>
          <a:prstGeom prst="rect">
            <a:avLst/>
          </a:prstGeom>
        </p:spPr>
      </p:pic>
    </p:spTree>
    <p:extLst>
      <p:ext uri="{BB962C8B-B14F-4D97-AF65-F5344CB8AC3E}">
        <p14:creationId xmlns:p14="http://schemas.microsoft.com/office/powerpoint/2010/main" val="3595856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021705" y="1774108"/>
            <a:ext cx="6014968"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1" eaLnBrk="1" fontAlgn="base" latinLnBrk="0" hangingPunct="1">
              <a:lnSpc>
                <a:spcPct val="100000"/>
              </a:lnSpc>
              <a:spcBef>
                <a:spcPct val="20000"/>
              </a:spcBef>
              <a:spcAft>
                <a:spcPct val="0"/>
              </a:spcAft>
              <a:buClrTx/>
              <a:buSzTx/>
              <a:buFontTx/>
              <a:buNone/>
              <a:tabLst/>
              <a:defRPr/>
            </a:pP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أثناء تنفيذ حملات العلاقات العامة تستخدم تقييمات مبدئية ونهائية لفاعلية الأداء،  ويمكن أن تتضمن عملية التقييم:</a:t>
            </a:r>
            <a:br>
              <a:rPr kumimoji="0" lang="ar-EG" altLang="en-US" sz="2800" b="0" i="0" u="none" strike="noStrike" kern="1200" cap="none" spc="0" normalizeH="0" baseline="0" noProof="0" dirty="0">
                <a:ln>
                  <a:noFill/>
                </a:ln>
                <a:solidFill>
                  <a:srgbClr val="000000"/>
                </a:solidFill>
                <a:effectLst/>
                <a:uLnTx/>
                <a:uFillTx/>
                <a:latin typeface="Arial"/>
                <a:ea typeface="+mn-ea"/>
                <a:cs typeface="Arial"/>
              </a:rPr>
            </a:b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 تحليل استخدام الموارد للقيام بالأعمال المخططة؛</a:t>
            </a:r>
            <a:br>
              <a:rPr kumimoji="0" lang="ar-EG" altLang="en-US" sz="2800" b="0" i="0" u="none" strike="noStrike" kern="1200" cap="none" spc="0" normalizeH="0" baseline="0" noProof="0" dirty="0">
                <a:ln>
                  <a:noFill/>
                </a:ln>
                <a:solidFill>
                  <a:srgbClr val="000000"/>
                </a:solidFill>
                <a:effectLst/>
                <a:uLnTx/>
                <a:uFillTx/>
                <a:latin typeface="Arial"/>
                <a:ea typeface="+mn-ea"/>
                <a:cs typeface="Arial"/>
              </a:rPr>
            </a:b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 تحديد فاعلية بعض عناصر الحملة للمساعدة على إكتشاف وتجنب العناصر غير الفاعلة في النظام؛</a:t>
            </a:r>
            <a:br>
              <a:rPr kumimoji="0" lang="ar-EG" altLang="en-US" sz="2800" b="0" i="0" u="none" strike="noStrike" kern="1200" cap="none" spc="0" normalizeH="0" baseline="0" noProof="0" dirty="0">
                <a:ln>
                  <a:noFill/>
                </a:ln>
                <a:solidFill>
                  <a:srgbClr val="000000"/>
                </a:solidFill>
                <a:effectLst/>
                <a:uLnTx/>
                <a:uFillTx/>
                <a:latin typeface="Arial"/>
                <a:ea typeface="+mn-ea"/>
                <a:cs typeface="Arial"/>
              </a:rPr>
            </a:b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 وضع روابط بين الإجراءات المستخدمة والنتائج التي تم التوصل إليها.</a:t>
            </a:r>
            <a:br>
              <a:rPr kumimoji="0" lang="ar-EG" altLang="en-US" sz="2800" b="0" i="0" u="none" strike="noStrike" kern="1200" cap="none" spc="0" normalizeH="0" baseline="0" noProof="0" dirty="0">
                <a:ln>
                  <a:noFill/>
                </a:ln>
                <a:solidFill>
                  <a:srgbClr val="000000"/>
                </a:solidFill>
                <a:effectLst/>
                <a:uLnTx/>
                <a:uFillTx/>
                <a:latin typeface="Arial"/>
                <a:ea typeface="+mn-ea"/>
                <a:cs typeface="Arial"/>
              </a:rPr>
            </a:br>
            <a:endParaRPr kumimoji="0" lang="ar-EG" altLang="en-US" sz="2800" b="0" i="0" u="none" strike="noStrike" kern="1200" cap="none" spc="0" normalizeH="0" baseline="0" noProof="0" dirty="0">
              <a:ln>
                <a:noFill/>
              </a:ln>
              <a:solidFill>
                <a:srgbClr val="000000"/>
              </a:solidFill>
              <a:effectLst/>
              <a:uLnTx/>
              <a:uFillTx/>
              <a:latin typeface="Arial"/>
              <a:ea typeface="+mn-ea"/>
              <a:cs typeface="Arial"/>
            </a:endParaRPr>
          </a:p>
        </p:txBody>
      </p:sp>
      <p:sp>
        <p:nvSpPr>
          <p:cNvPr id="8" name="Title 1"/>
          <p:cNvSpPr txBox="1">
            <a:spLocks/>
          </p:cNvSpPr>
          <p:nvPr/>
        </p:nvSpPr>
        <p:spPr bwMode="auto">
          <a:xfrm>
            <a:off x="1269448" y="807134"/>
            <a:ext cx="5824538"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SA" altLang="en-US" sz="3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الخطوة </a:t>
            </a:r>
            <a:r>
              <a:rPr kumimoji="0" lang="ar-EG" altLang="en-US" sz="3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الحادية عشرة </a:t>
            </a:r>
            <a:r>
              <a:rPr kumimoji="0" lang="ar-SA" altLang="en-US" sz="3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 التقييم</a:t>
            </a:r>
            <a:endParaRPr kumimoji="0" lang="en-US" altLang="en-US" sz="3000" b="0"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endParaRPr>
          </a:p>
        </p:txBody>
      </p:sp>
      <p:pic>
        <p:nvPicPr>
          <p:cNvPr id="2" name="Picture 1"/>
          <p:cNvPicPr>
            <a:picLocks noChangeAspect="1"/>
          </p:cNvPicPr>
          <p:nvPr/>
        </p:nvPicPr>
        <p:blipFill>
          <a:blip r:embed="rId3"/>
          <a:stretch>
            <a:fillRect/>
          </a:stretch>
        </p:blipFill>
        <p:spPr>
          <a:xfrm>
            <a:off x="617280" y="1685495"/>
            <a:ext cx="3684897" cy="4370412"/>
          </a:xfrm>
          <a:prstGeom prst="rect">
            <a:avLst/>
          </a:prstGeom>
        </p:spPr>
      </p:pic>
    </p:spTree>
    <p:extLst>
      <p:ext uri="{BB962C8B-B14F-4D97-AF65-F5344CB8AC3E}">
        <p14:creationId xmlns:p14="http://schemas.microsoft.com/office/powerpoint/2010/main" val="4093625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6370819" y="1774108"/>
            <a:ext cx="4665853"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r" rtl="1" eaLnBrk="1" hangingPunct="1"/>
            <a:br>
              <a:rPr lang="ar-EG" altLang="en-US" sz="2800" dirty="0">
                <a:solidFill>
                  <a:srgbClr val="000000"/>
                </a:solidFill>
                <a:latin typeface="Arial"/>
                <a:cs typeface="Arial"/>
              </a:rPr>
            </a:br>
            <a:r>
              <a:rPr lang="ar-EG" altLang="en-US" sz="2800" dirty="0">
                <a:solidFill>
                  <a:srgbClr val="000000"/>
                </a:solidFill>
                <a:latin typeface="Arial"/>
                <a:cs typeface="Arial"/>
              </a:rPr>
              <a:t>– تحديد نتائج كل خطوة من خطوات حملة من حملات العلاقات العامة.</a:t>
            </a:r>
            <a:br>
              <a:rPr lang="ar-EG" altLang="en-US" sz="2800" dirty="0">
                <a:solidFill>
                  <a:srgbClr val="000000"/>
                </a:solidFill>
                <a:latin typeface="Arial"/>
                <a:cs typeface="Arial"/>
              </a:rPr>
            </a:br>
            <a:r>
              <a:rPr lang="ar-EG" altLang="en-US" sz="2800" dirty="0">
                <a:solidFill>
                  <a:srgbClr val="000000"/>
                </a:solidFill>
                <a:latin typeface="Arial"/>
                <a:cs typeface="Arial"/>
              </a:rPr>
              <a:t>– إعداد مقترحات مستقبلية.</a:t>
            </a:r>
            <a:br>
              <a:rPr lang="ar-EG" altLang="en-US" sz="2800" dirty="0">
                <a:solidFill>
                  <a:srgbClr val="000000"/>
                </a:solidFill>
                <a:latin typeface="Arial"/>
                <a:cs typeface="Arial"/>
              </a:rPr>
            </a:br>
            <a:r>
              <a:rPr lang="ar-EG" altLang="en-US" sz="2800" dirty="0">
                <a:solidFill>
                  <a:srgbClr val="000000"/>
                </a:solidFill>
                <a:latin typeface="Arial"/>
                <a:cs typeface="Arial"/>
              </a:rPr>
              <a:t>– إعداد تقارير الحملة</a:t>
            </a:r>
          </a:p>
          <a:p>
            <a:pPr lvl="0" algn="r" rtl="1" eaLnBrk="1" hangingPunct="1"/>
            <a:endParaRPr kumimoji="0" lang="ar-EG" altLang="en-US" sz="2800" b="0" i="0" u="none" strike="noStrike" kern="1200" cap="none" spc="0" normalizeH="0" baseline="0" noProof="0" dirty="0">
              <a:ln>
                <a:noFill/>
              </a:ln>
              <a:solidFill>
                <a:srgbClr val="000000"/>
              </a:solidFill>
              <a:effectLst/>
              <a:uLnTx/>
              <a:uFillTx/>
              <a:latin typeface="Arial"/>
              <a:ea typeface="+mn-ea"/>
              <a:cs typeface="Arial"/>
            </a:endParaRPr>
          </a:p>
        </p:txBody>
      </p:sp>
      <p:pic>
        <p:nvPicPr>
          <p:cNvPr id="3" name="Picture 2"/>
          <p:cNvPicPr>
            <a:picLocks noChangeAspect="1"/>
          </p:cNvPicPr>
          <p:nvPr/>
        </p:nvPicPr>
        <p:blipFill>
          <a:blip r:embed="rId3"/>
          <a:stretch>
            <a:fillRect/>
          </a:stretch>
        </p:blipFill>
        <p:spPr>
          <a:xfrm>
            <a:off x="824459" y="1918741"/>
            <a:ext cx="5711251" cy="4030818"/>
          </a:xfrm>
          <a:prstGeom prst="rect">
            <a:avLst/>
          </a:prstGeom>
        </p:spPr>
      </p:pic>
    </p:spTree>
    <p:extLst>
      <p:ext uri="{BB962C8B-B14F-4D97-AF65-F5344CB8AC3E}">
        <p14:creationId xmlns:p14="http://schemas.microsoft.com/office/powerpoint/2010/main" val="129768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974361" y="2028825"/>
            <a:ext cx="10197223"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just" rtl="1" eaLnBrk="1" hangingPunct="1"/>
            <a:r>
              <a:rPr lang="ar-EG" altLang="en-US" sz="2800" dirty="0">
                <a:solidFill>
                  <a:srgbClr val="000000"/>
                </a:solidFill>
                <a:latin typeface="Arial"/>
                <a:cs typeface="Arial"/>
              </a:rPr>
              <a:t>أسهمت العلاقات العامة الرقمية في وجود مقاييس جديدة لقياس تأثير حملات العلاقات العامة ،يجب مراعاتها أثناء قياس تأثير حملات العلاقات العامة </a:t>
            </a:r>
            <a:r>
              <a:rPr lang="ar-EG" altLang="en-US" sz="2800" b="1" dirty="0">
                <a:solidFill>
                  <a:srgbClr val="000000"/>
                </a:solidFill>
                <a:latin typeface="Arial"/>
                <a:cs typeface="Arial"/>
              </a:rPr>
              <a:t>وتتضمن:</a:t>
            </a:r>
          </a:p>
          <a:p>
            <a:pPr lvl="0" algn="just" rtl="1" eaLnBrk="1" hangingPunct="1"/>
            <a:r>
              <a:rPr lang="ar-EG" altLang="en-US" sz="2800" dirty="0">
                <a:solidFill>
                  <a:srgbClr val="000000"/>
                </a:solidFill>
                <a:latin typeface="Arial"/>
                <a:cs typeface="Arial"/>
              </a:rPr>
              <a:t> قياس حالة المبيعات، والوصول الي عدد أكبر من الجمهور، كذلك التفاعل في وسائل التواصل مقياس أخر لنجاح الحملات، أيضً أنطباعات الجمهور المستهدف، والاشارات أو </a:t>
            </a:r>
            <a:r>
              <a:rPr lang="en-US" altLang="en-US" sz="2800" dirty="0">
                <a:solidFill>
                  <a:srgbClr val="000000"/>
                </a:solidFill>
                <a:latin typeface="Arial"/>
                <a:cs typeface="Arial"/>
              </a:rPr>
              <a:t>mention</a:t>
            </a:r>
            <a:r>
              <a:rPr lang="ar-EG" altLang="en-US" sz="2800" dirty="0">
                <a:solidFill>
                  <a:srgbClr val="000000"/>
                </a:solidFill>
                <a:latin typeface="Arial"/>
                <a:cs typeface="Arial"/>
              </a:rPr>
              <a:t> للعلامة التجارية ، وذكرها في وسائل التواصل، ومن المقاييس المهمة أيضا حركة الزوار على موقك الإلكتروني، واستقطاب العملاء المحتملين للتسجيل في الموقع وترتيب الكلمات الرئيسية.</a:t>
            </a:r>
            <a:endParaRPr kumimoji="0" lang="ar-EG" altLang="en-US" sz="2800" b="0" i="0" u="none" strike="noStrike" kern="1200" cap="none" spc="0" normalizeH="0" baseline="0" noProof="0" dirty="0">
              <a:ln>
                <a:noFill/>
              </a:ln>
              <a:solidFill>
                <a:srgbClr val="000000"/>
              </a:solidFill>
              <a:effectLst/>
              <a:uLnTx/>
              <a:uFillTx/>
              <a:latin typeface="Arial"/>
              <a:ea typeface="+mn-ea"/>
              <a:cs typeface="Arial"/>
            </a:endParaRPr>
          </a:p>
        </p:txBody>
      </p:sp>
    </p:spTree>
    <p:extLst>
      <p:ext uri="{BB962C8B-B14F-4D97-AF65-F5344CB8AC3E}">
        <p14:creationId xmlns:p14="http://schemas.microsoft.com/office/powerpoint/2010/main" val="3678630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3745602" y="669832"/>
            <a:ext cx="390203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914400" y="1968371"/>
            <a:ext cx="10257183" cy="4401205"/>
          </a:xfrm>
          <a:prstGeom prst="rect">
            <a:avLst/>
          </a:prstGeom>
          <a:noFill/>
        </p:spPr>
        <p:txBody>
          <a:bodyPr wrap="square" rtlCol="0">
            <a:spAutoFit/>
          </a:bodyPr>
          <a:lstStyle/>
          <a:p>
            <a:pPr lvl="0" algn="just" rtl="1"/>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lang="ar-EG" sz="2800" dirty="0">
                <a:latin typeface="Times New Roman" panose="02020603050405020304" pitchFamily="18" charset="0"/>
                <a:cs typeface="Times New Roman" panose="02020603050405020304" pitchFamily="18" charset="0"/>
              </a:rPr>
              <a:t>يعتبريمثل الاقناع تحدياً لمخططى ومصممى برامج الاتصال فى مجال التسويق الاجتماعى، وهناك عدة استراتيجيات يمكن استخدامها للوصول بالجمهور الى مرحلة الاقناع.</a:t>
            </a:r>
          </a:p>
          <a:p>
            <a:pPr lvl="0" algn="just" rtl="1"/>
            <a:endParaRPr lang="ar-EG" sz="2800" dirty="0">
              <a:latin typeface="Times New Roman" panose="02020603050405020304" pitchFamily="18" charset="0"/>
              <a:cs typeface="Times New Roman" panose="02020603050405020304" pitchFamily="18" charset="0"/>
            </a:endParaRPr>
          </a:p>
          <a:p>
            <a:pPr lvl="0" algn="just" rtl="1"/>
            <a:r>
              <a:rPr lang="ar-EG" sz="2800" dirty="0">
                <a:latin typeface="Times New Roman" panose="02020603050405020304" pitchFamily="18" charset="0"/>
                <a:cs typeface="Times New Roman" panose="02020603050405020304" pitchFamily="18" charset="0"/>
              </a:rPr>
              <a:t>ويعد نموذج ”رولر“ أحد اهم النماذج التى تشرح استراتيجيات الاتصال المستخدمة فى مجال التسويق الاجتماعى وصولا به الى مرحلة الاقناع وذلك على النحو التالى:</a:t>
            </a:r>
          </a:p>
          <a:p>
            <a:pPr lvl="0" algn="just" rtl="1"/>
            <a:r>
              <a:rPr lang="ar-EG" sz="2800" b="1" dirty="0">
                <a:latin typeface="Times New Roman" panose="02020603050405020304" pitchFamily="18" charset="0"/>
                <a:cs typeface="Times New Roman" panose="02020603050405020304" pitchFamily="18" charset="0"/>
              </a:rPr>
              <a:t>نموذج رولر،يقوم على فرضية اساسية وهى:</a:t>
            </a:r>
          </a:p>
          <a:p>
            <a:pPr lvl="0" algn="just" rtl="1"/>
            <a:r>
              <a:rPr lang="ar-EG" sz="2800" dirty="0">
                <a:latin typeface="Times New Roman" panose="02020603050405020304" pitchFamily="18" charset="0"/>
                <a:cs typeface="Times New Roman" panose="02020603050405020304" pitchFamily="18" charset="0"/>
              </a:rPr>
              <a:t>انه يصعب استخدام استراتيجية واحدة للاتصال فى مجال التسويق الاجتماعى وانه لا توجد استراتيجية مثلى وانما يمكن استخدام الاستراتيجية الانسب لكل موقف اتصالى</a:t>
            </a:r>
          </a:p>
          <a:p>
            <a:pPr lvl="0" algn="just" rtl="1"/>
            <a:endParaRPr lang="ar-EG" sz="2800" dirty="0">
              <a:latin typeface="Times New Roman" panose="02020603050405020304" pitchFamily="18" charset="0"/>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2"/>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EG" altLang="en-US" sz="4400" b="1" i="0" u="sng" strike="noStrike" kern="1200" cap="none" spc="0" normalizeH="0" baseline="0" noProof="0" dirty="0">
                <a:ln>
                  <a:noFill/>
                </a:ln>
                <a:solidFill>
                  <a:srgbClr val="000000"/>
                </a:solidFill>
                <a:effectLst/>
                <a:uLnTx/>
                <a:uFillTx/>
                <a:latin typeface="Arial"/>
                <a:ea typeface="+mj-ea"/>
                <a:cs typeface="Arial"/>
              </a:rPr>
              <a:t>المداخل الاقناعية المستخدمة فى حملات العلاقات العامة</a:t>
            </a:r>
            <a:endParaRPr kumimoji="0" lang="en-US" altLang="en-US" sz="4400" b="1" i="0" u="sng" strike="noStrike" kern="1200" cap="none" spc="0" normalizeH="0" baseline="0" noProof="0" dirty="0">
              <a:ln>
                <a:noFill/>
              </a:ln>
              <a:solidFill>
                <a:srgbClr val="000000"/>
              </a:solidFill>
              <a:effectLst/>
              <a:uLnTx/>
              <a:uFillTx/>
              <a:latin typeface="Arial"/>
              <a:ea typeface="+mj-ea"/>
              <a:cs typeface="Arial"/>
            </a:endParaRPr>
          </a:p>
        </p:txBody>
      </p:sp>
    </p:spTree>
    <p:extLst>
      <p:ext uri="{BB962C8B-B14F-4D97-AF65-F5344CB8AC3E}">
        <p14:creationId xmlns:p14="http://schemas.microsoft.com/office/powerpoint/2010/main" val="921846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0" y="1685495"/>
            <a:ext cx="10812720" cy="4370412"/>
          </a:xfrm>
          <a:prstGeom prst="rect">
            <a:avLst/>
          </a:prstGeom>
        </p:spPr>
      </p:pic>
    </p:spTree>
    <p:extLst>
      <p:ext uri="{BB962C8B-B14F-4D97-AF65-F5344CB8AC3E}">
        <p14:creationId xmlns:p14="http://schemas.microsoft.com/office/powerpoint/2010/main" val="3834383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95048" y="1860649"/>
            <a:ext cx="10257183" cy="3970318"/>
          </a:xfrm>
          <a:prstGeom prst="rect">
            <a:avLst/>
          </a:prstGeom>
          <a:noFill/>
        </p:spPr>
        <p:txBody>
          <a:bodyPr wrap="square" rtlCol="0">
            <a:spAutoFit/>
          </a:bodyPr>
          <a:lstStyle/>
          <a:p>
            <a:pPr lvl="0" algn="just" rtl="1"/>
            <a:r>
              <a:rPr lang="ar-EG" sz="2800" dirty="0">
                <a:solidFill>
                  <a:prstClr val="black"/>
                </a:solidFill>
                <a:latin typeface="Times New Roman" panose="02020603050405020304" pitchFamily="18" charset="0"/>
                <a:cs typeface="Times New Roman" panose="02020603050405020304" pitchFamily="18" charset="0"/>
              </a:rPr>
              <a:t>-</a:t>
            </a:r>
            <a:r>
              <a:rPr lang="ar-EG" sz="2800" b="1" dirty="0">
                <a:solidFill>
                  <a:prstClr val="black"/>
                </a:solidFill>
                <a:latin typeface="Times New Roman" panose="02020603050405020304" pitchFamily="18" charset="0"/>
                <a:cs typeface="Times New Roman" panose="02020603050405020304" pitchFamily="18" charset="0"/>
              </a:rPr>
              <a:t>إستراتيجية الإعلام </a:t>
            </a:r>
            <a:r>
              <a:rPr lang="ar-EG" sz="2800" dirty="0">
                <a:solidFill>
                  <a:prstClr val="black"/>
                </a:solidFill>
                <a:latin typeface="Times New Roman" panose="02020603050405020304" pitchFamily="18" charset="0"/>
                <a:cs typeface="Times New Roman" panose="02020603050405020304" pitchFamily="18" charset="0"/>
              </a:rPr>
              <a:t>: تهدف لتقديم معلومات إلى الجماهير لمساعدتهم في تكوين الرأي واتخاذ القرار .</a:t>
            </a:r>
          </a:p>
          <a:p>
            <a:pPr lvl="0" algn="just" rtl="1"/>
            <a:r>
              <a:rPr lang="ar-EG" sz="2800" b="1" dirty="0">
                <a:solidFill>
                  <a:prstClr val="black"/>
                </a:solidFill>
                <a:latin typeface="Times New Roman" panose="02020603050405020304" pitchFamily="18" charset="0"/>
                <a:cs typeface="Times New Roman" panose="02020603050405020304" pitchFamily="18" charset="0"/>
              </a:rPr>
              <a:t>إستراتيجية الاقناع:</a:t>
            </a:r>
          </a:p>
          <a:p>
            <a:pPr lvl="0" algn="just" rtl="1"/>
            <a:r>
              <a:rPr lang="ar-EG" sz="2800" dirty="0">
                <a:solidFill>
                  <a:prstClr val="black"/>
                </a:solidFill>
                <a:latin typeface="Times New Roman" panose="02020603050405020304" pitchFamily="18" charset="0"/>
                <a:cs typeface="Times New Roman" panose="02020603050405020304" pitchFamily="18" charset="0"/>
              </a:rPr>
              <a:t>وتعد استراتيجية الاقناع هى الاستراتيجية الاساسية فى الاعلان والدعايه ، وتسعى هذه الاستراتيجية الى التغيير المقصود فى معارف واتجاهات وسلوكيات جمهور معين.</a:t>
            </a:r>
          </a:p>
          <a:p>
            <a:pPr lvl="0" algn="just" rtl="1"/>
            <a:r>
              <a:rPr lang="ar-EG" sz="2800" dirty="0">
                <a:solidFill>
                  <a:prstClr val="black"/>
                </a:solidFill>
                <a:latin typeface="Times New Roman" panose="02020603050405020304" pitchFamily="18" charset="0"/>
                <a:cs typeface="Times New Roman" panose="02020603050405020304" pitchFamily="18" charset="0"/>
              </a:rPr>
              <a:t>- </a:t>
            </a:r>
            <a:r>
              <a:rPr lang="ar-EG" sz="2800" b="1" dirty="0">
                <a:solidFill>
                  <a:prstClr val="black"/>
                </a:solidFill>
                <a:latin typeface="Times New Roman" panose="02020603050405020304" pitchFamily="18" charset="0"/>
                <a:cs typeface="Times New Roman" panose="02020603050405020304" pitchFamily="18" charset="0"/>
              </a:rPr>
              <a:t>استراتيجية بناء الاجماع:</a:t>
            </a:r>
          </a:p>
          <a:p>
            <a:pPr lvl="0" algn="just" rtl="1"/>
            <a:r>
              <a:rPr lang="ar-EG" sz="2800" dirty="0">
                <a:solidFill>
                  <a:prstClr val="black"/>
                </a:solidFill>
                <a:latin typeface="Times New Roman" panose="02020603050405020304" pitchFamily="18" charset="0"/>
                <a:cs typeface="Times New Roman" panose="02020603050405020304" pitchFamily="18" charset="0"/>
              </a:rPr>
              <a:t>وهى استراتيجية تستخدم الاتصال فى اتجاهين حيث تستخدم هذه الاسترتيجية لبناء علاقات استراتيجية بين المنظمة وبيئتها الخارجية او بين المنظمة والعاملين فيها، وعادة ما تطبق هذه الاستراتيجية عند تصميم برامج المسئولية الاجتماعية.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96027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726242" y="2292030"/>
            <a:ext cx="5455969" cy="2677656"/>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استراتيجية الحوار:</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حيث يتم اشراك الجمهور لمعرفة ارائة ووجهات نظره ويتم استخدام هذه الاستراتيجية فى المناقشات المتعلقة بجوانب المشكله وابعادها ويكمن الاساس النظرى لاستراتيجية الحوار فى نظريات الاتصال الشخصى.</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901688" y="1983559"/>
            <a:ext cx="4000500" cy="3774283"/>
          </a:xfrm>
          <a:prstGeom prst="rect">
            <a:avLst/>
          </a:prstGeom>
        </p:spPr>
      </p:pic>
    </p:spTree>
    <p:extLst>
      <p:ext uri="{BB962C8B-B14F-4D97-AF65-F5344CB8AC3E}">
        <p14:creationId xmlns:p14="http://schemas.microsoft.com/office/powerpoint/2010/main" val="3007359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1" eaLnBrk="1" fontAlgn="base" latinLnBrk="0" hangingPunct="1">
              <a:lnSpc>
                <a:spcPct val="100000"/>
              </a:lnSpc>
              <a:spcBef>
                <a:spcPct val="20000"/>
              </a:spcBef>
              <a:spcAft>
                <a:spcPct val="0"/>
              </a:spcAft>
              <a:buClrTx/>
              <a:buSzTx/>
              <a:buFontTx/>
              <a:buNone/>
              <a:tabLst/>
              <a:defRPr/>
            </a:pPr>
            <a:endParaRPr kumimoji="0" lang="ar-EG" altLang="en-US" sz="2800" b="0" i="0" u="none" strike="noStrike" kern="1200" cap="none" spc="0" normalizeH="0" baseline="0" noProof="0" dirty="0">
              <a:ln>
                <a:noFill/>
              </a:ln>
              <a:solidFill>
                <a:srgbClr val="000000"/>
              </a:solidFill>
              <a:effectLst/>
              <a:uLnTx/>
              <a:uFillTx/>
              <a:latin typeface="Arial"/>
              <a:ea typeface="+mn-ea"/>
              <a:cs typeface="Arial"/>
            </a:endParaRPr>
          </a:p>
        </p:txBody>
      </p:sp>
      <p:sp>
        <p:nvSpPr>
          <p:cNvPr id="2" name="Rectangle 1"/>
          <p:cNvSpPr/>
          <p:nvPr/>
        </p:nvSpPr>
        <p:spPr>
          <a:xfrm>
            <a:off x="359763" y="345551"/>
            <a:ext cx="9874863" cy="646331"/>
          </a:xfrm>
          <a:prstGeom prst="rect">
            <a:avLst/>
          </a:prstGeom>
        </p:spPr>
        <p:txBody>
          <a:bodyPr wrap="square">
            <a:spAutoFit/>
          </a:bodyPr>
          <a:lstStyle/>
          <a:p>
            <a:pPr marL="0" marR="0" lvl="0" indent="0" algn="ctr" defTabSz="914400" rtl="1" eaLnBrk="1" fontAlgn="base" latinLnBrk="0" hangingPunct="1">
              <a:lnSpc>
                <a:spcPct val="100000"/>
              </a:lnSpc>
              <a:spcBef>
                <a:spcPct val="20000"/>
              </a:spcBef>
              <a:spcAft>
                <a:spcPct val="0"/>
              </a:spcAft>
              <a:buClrTx/>
              <a:buSzTx/>
              <a:buFontTx/>
              <a:buNone/>
              <a:tabLst/>
              <a:defRPr/>
            </a:pPr>
            <a:r>
              <a:rPr kumimoji="0" lang="ar-EG" altLang="en-US" sz="3600" b="1" i="0" u="sng" strike="noStrike" kern="1200" cap="none" spc="0" normalizeH="0" baseline="0" noProof="0" dirty="0">
                <a:ln>
                  <a:noFill/>
                </a:ln>
                <a:solidFill>
                  <a:srgbClr val="000000"/>
                </a:solidFill>
                <a:effectLst/>
                <a:uLnTx/>
                <a:uFillTx/>
                <a:latin typeface="Arial"/>
                <a:ea typeface="+mn-ea"/>
                <a:cs typeface="Arial"/>
              </a:rPr>
              <a:t>إستراتيجيات إقناعية حديثة تطبق في حملات العلاقات العامة </a:t>
            </a:r>
          </a:p>
        </p:txBody>
      </p:sp>
      <p:pic>
        <p:nvPicPr>
          <p:cNvPr id="3" name="Picture 2"/>
          <p:cNvPicPr>
            <a:picLocks noChangeAspect="1"/>
          </p:cNvPicPr>
          <p:nvPr/>
        </p:nvPicPr>
        <p:blipFill rotWithShape="1">
          <a:blip r:embed="rId3"/>
          <a:srcRect t="31483"/>
          <a:stretch/>
        </p:blipFill>
        <p:spPr>
          <a:xfrm>
            <a:off x="617280" y="1685496"/>
            <a:ext cx="10812720" cy="4370412"/>
          </a:xfrm>
          <a:prstGeom prst="rect">
            <a:avLst/>
          </a:prstGeom>
        </p:spPr>
      </p:pic>
    </p:spTree>
    <p:extLst>
      <p:ext uri="{BB962C8B-B14F-4D97-AF65-F5344CB8AC3E}">
        <p14:creationId xmlns:p14="http://schemas.microsoft.com/office/powerpoint/2010/main" val="3583554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800" b="1" i="1" u="none" strike="noStrike" kern="1200" cap="none" spc="0" normalizeH="0" baseline="0" noProof="0" dirty="0">
                <a:ln>
                  <a:noFill/>
                </a:ln>
                <a:solidFill>
                  <a:srgbClr val="000000"/>
                </a:solidFill>
                <a:effectLst/>
                <a:uLnTx/>
                <a:uFillTx/>
                <a:latin typeface="Arial"/>
                <a:ea typeface="+mn-ea"/>
                <a:cs typeface="Arial"/>
              </a:rPr>
              <a:t>1.التركيز على المحتوى التفاعلي</a:t>
            </a: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 كالقصص الرقمية والموشن جرافيك والفيديوهات الحية ومشاركات وسائل التواصل وفعاليات الأون لاين، والكتب الالكترونية، ومقالات المدونات والروابط، وجداول البيانات. يراهن كثير من خبراء الاتصال أن البيانات الصحفية المنشورة في الاعلام التقليدي في طريقها للاندثار والاتجاه حاليا إلى البيانات الرقمية التي تتضمن الفيديوهات والروابط وتنشر في وسائل التواصل الاجتماعي والمواقع الالكتروني.</a:t>
            </a:r>
          </a:p>
        </p:txBody>
      </p:sp>
    </p:spTree>
    <p:extLst>
      <p:ext uri="{BB962C8B-B14F-4D97-AF65-F5344CB8AC3E}">
        <p14:creationId xmlns:p14="http://schemas.microsoft.com/office/powerpoint/2010/main" val="3571536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1289154" y="2028825"/>
            <a:ext cx="9882430"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2- لم يعد استهداف وسائل الاعلام التقليدية معمول به لدى محترفي العلاقات العامة بل برز اتجاه للدمج بين وسائل الاعلام المختلفة او ما يسمى بنموذج بيسو "</a:t>
            </a:r>
            <a:r>
              <a:rPr kumimoji="0" lang="en-US" altLang="en-US" sz="2800" b="0" i="0" u="none" strike="noStrike" kern="1200" cap="none" spc="0" normalizeH="0" baseline="0" noProof="0" dirty="0">
                <a:ln>
                  <a:noFill/>
                </a:ln>
                <a:solidFill>
                  <a:srgbClr val="000000"/>
                </a:solidFill>
                <a:effectLst/>
                <a:uLnTx/>
                <a:uFillTx/>
                <a:latin typeface="Arial"/>
                <a:ea typeface="+mn-ea"/>
                <a:cs typeface="Arial"/>
              </a:rPr>
              <a:t>PESO" </a:t>
            </a: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وهي اختصار لكلمات </a:t>
            </a:r>
            <a:r>
              <a:rPr kumimoji="0" lang="en-US" altLang="en-US" sz="2800" b="0" i="0" u="none" strike="noStrike" kern="1200" cap="none" spc="0" normalizeH="0" baseline="0" noProof="0" dirty="0">
                <a:ln>
                  <a:noFill/>
                </a:ln>
                <a:solidFill>
                  <a:srgbClr val="000000"/>
                </a:solidFill>
                <a:effectLst/>
                <a:uLnTx/>
                <a:uFillTx/>
                <a:latin typeface="Arial"/>
                <a:ea typeface="+mn-ea"/>
                <a:cs typeface="Arial"/>
              </a:rPr>
              <a:t>Paid, </a:t>
            </a:r>
            <a:r>
              <a:rPr kumimoji="0" lang="en-US" altLang="en-US" sz="2800" b="0" i="0" u="none" strike="noStrike" kern="1200" cap="none" spc="0" normalizeH="0" baseline="0" noProof="0" dirty="0" err="1">
                <a:ln>
                  <a:noFill/>
                </a:ln>
                <a:solidFill>
                  <a:srgbClr val="000000"/>
                </a:solidFill>
                <a:effectLst/>
                <a:uLnTx/>
                <a:uFillTx/>
                <a:latin typeface="Arial"/>
                <a:ea typeface="+mn-ea"/>
                <a:cs typeface="Arial"/>
              </a:rPr>
              <a:t>Erand</a:t>
            </a:r>
            <a:r>
              <a:rPr kumimoji="0" lang="en-US" altLang="en-US" sz="2800" b="0" i="0" u="none" strike="noStrike" kern="1200" cap="none" spc="0" normalizeH="0" baseline="0" noProof="0" dirty="0">
                <a:ln>
                  <a:noFill/>
                </a:ln>
                <a:solidFill>
                  <a:srgbClr val="000000"/>
                </a:solidFill>
                <a:effectLst/>
                <a:uLnTx/>
                <a:uFillTx/>
                <a:latin typeface="Arial"/>
                <a:ea typeface="+mn-ea"/>
                <a:cs typeface="Arial"/>
              </a:rPr>
              <a:t>, Shard, </a:t>
            </a:r>
            <a:r>
              <a:rPr kumimoji="0" lang="en-US" altLang="en-US" sz="2800" b="0" i="0" u="none" strike="noStrike" kern="1200" cap="none" spc="0" normalizeH="0" baseline="0" noProof="0" dirty="0" err="1">
                <a:ln>
                  <a:noFill/>
                </a:ln>
                <a:solidFill>
                  <a:srgbClr val="000000"/>
                </a:solidFill>
                <a:effectLst/>
                <a:uLnTx/>
                <a:uFillTx/>
                <a:latin typeface="Arial"/>
                <a:ea typeface="+mn-ea"/>
                <a:cs typeface="Arial"/>
              </a:rPr>
              <a:t>Ownd</a:t>
            </a:r>
            <a:r>
              <a:rPr kumimoji="0" lang="en-US" altLang="en-US" sz="2800" b="0" i="0" u="none" strike="noStrike" kern="1200" cap="none" spc="0" normalizeH="0" baseline="0" noProof="0" dirty="0">
                <a:ln>
                  <a:noFill/>
                </a:ln>
                <a:solidFill>
                  <a:srgbClr val="000000"/>
                </a:solidFill>
                <a:effectLst/>
                <a:uLnTx/>
                <a:uFillTx/>
                <a:latin typeface="Arial"/>
                <a:ea typeface="+mn-ea"/>
                <a:cs typeface="Arial"/>
              </a:rPr>
              <a:t> </a:t>
            </a: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وتعني: الجمع بين العلاقات العامة ووسائل التواصل الاجتماعي:</a:t>
            </a:r>
          </a:p>
          <a:p>
            <a:pPr marL="0" marR="0" lvl="0" indent="0" algn="just" defTabSz="914400" rtl="1" eaLnBrk="1" fontAlgn="base" latinLnBrk="0" hangingPunct="1">
              <a:lnSpc>
                <a:spcPct val="100000"/>
              </a:lnSpc>
              <a:spcBef>
                <a:spcPct val="20000"/>
              </a:spcBef>
              <a:spcAft>
                <a:spcPct val="0"/>
              </a:spcAft>
              <a:buClrTx/>
              <a:buSzTx/>
              <a:buFontTx/>
              <a:buNone/>
              <a:tabLst/>
              <a:defRPr/>
            </a:pPr>
            <a:endParaRPr kumimoji="0" lang="ar-EG" altLang="en-US" sz="2800" b="0" i="0" u="none" strike="noStrike" kern="1200" cap="none" spc="0" normalizeH="0" baseline="0" noProof="0" dirty="0">
              <a:ln>
                <a:noFill/>
              </a:ln>
              <a:solidFill>
                <a:srgbClr val="000000"/>
              </a:solidFill>
              <a:effectLst/>
              <a:uLnTx/>
              <a:uFillTx/>
              <a:latin typeface="Arial"/>
              <a:ea typeface="+mn-ea"/>
              <a:cs typeface="Arial"/>
            </a:endParaRPr>
          </a:p>
        </p:txBody>
      </p:sp>
    </p:spTree>
    <p:extLst>
      <p:ext uri="{BB962C8B-B14F-4D97-AF65-F5344CB8AC3E}">
        <p14:creationId xmlns:p14="http://schemas.microsoft.com/office/powerpoint/2010/main" val="2504367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en-US" altLang="en-US" sz="2800" b="0" i="0" u="none" strike="noStrike" kern="1200" cap="none" spc="0" normalizeH="0" baseline="0" noProof="0" dirty="0">
                <a:ln>
                  <a:noFill/>
                </a:ln>
                <a:solidFill>
                  <a:srgbClr val="000000"/>
                </a:solidFill>
                <a:effectLst/>
                <a:uLnTx/>
                <a:uFillTx/>
                <a:latin typeface="Arial"/>
                <a:ea typeface="+mn-ea"/>
                <a:cs typeface="Arial"/>
              </a:rPr>
              <a:t>Paid</a:t>
            </a: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هي القنوات المدفوعة مثل الإعلانات الرقمية او رعاية المشاركات والتي تنشر رسالتك، وتتحكم في توزيعها</a:t>
            </a: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en-US" altLang="en-US" sz="2800" b="0" i="0" u="none" strike="noStrike" kern="1200" cap="none" spc="0" normalizeH="0" baseline="0" noProof="0" dirty="0" err="1">
                <a:ln>
                  <a:noFill/>
                </a:ln>
                <a:solidFill>
                  <a:srgbClr val="000000"/>
                </a:solidFill>
                <a:effectLst/>
                <a:uLnTx/>
                <a:uFillTx/>
                <a:latin typeface="Arial"/>
                <a:ea typeface="+mn-ea"/>
                <a:cs typeface="Arial"/>
              </a:rPr>
              <a:t>Erand</a:t>
            </a:r>
            <a:r>
              <a:rPr kumimoji="0" lang="en-US" altLang="en-US" sz="2800" b="0" i="0" u="none" strike="noStrike" kern="1200" cap="none" spc="0" normalizeH="0" baseline="0" noProof="0" dirty="0">
                <a:ln>
                  <a:noFill/>
                </a:ln>
                <a:solidFill>
                  <a:srgbClr val="000000"/>
                </a:solidFill>
                <a:effectLst/>
                <a:uLnTx/>
                <a:uFillTx/>
                <a:latin typeface="Arial"/>
                <a:ea typeface="+mn-ea"/>
                <a:cs typeface="Arial"/>
              </a:rPr>
              <a:t> </a:t>
            </a: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التغطية المنشورة لمؤسستك أو رسالة أو رسالة شخص من طرف ثالث موثوق به، مثل العلاقة مع الصحفيين أو المدونين او المؤثرين في وسائل التواصل</a:t>
            </a: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en-US" altLang="en-US" sz="2800" b="0" i="0" u="none" strike="noStrike" kern="1200" cap="none" spc="0" normalizeH="0" baseline="0" noProof="0" dirty="0">
                <a:ln>
                  <a:noFill/>
                </a:ln>
                <a:solidFill>
                  <a:srgbClr val="000000"/>
                </a:solidFill>
                <a:effectLst/>
                <a:uLnTx/>
                <a:uFillTx/>
                <a:latin typeface="Arial"/>
                <a:ea typeface="+mn-ea"/>
                <a:cs typeface="Arial"/>
              </a:rPr>
              <a:t>Shard </a:t>
            </a: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هي وسائل اتواصل الاجتماعي والتي من خلالها يتم نشر المشاركات.</a:t>
            </a: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en-US" altLang="en-US" sz="2800" b="0" i="0" u="none" strike="noStrike" kern="1200" cap="none" spc="0" normalizeH="0" baseline="0" noProof="0" dirty="0" err="1">
                <a:ln>
                  <a:noFill/>
                </a:ln>
                <a:solidFill>
                  <a:srgbClr val="000000"/>
                </a:solidFill>
                <a:effectLst/>
                <a:uLnTx/>
                <a:uFillTx/>
                <a:latin typeface="Arial"/>
                <a:ea typeface="+mn-ea"/>
                <a:cs typeface="Arial"/>
              </a:rPr>
              <a:t>Owend</a:t>
            </a:r>
            <a:r>
              <a:rPr kumimoji="0" lang="en-US" altLang="en-US" sz="2800" b="0" i="0" u="none" strike="noStrike" kern="1200" cap="none" spc="0" normalizeH="0" baseline="0" noProof="0" dirty="0">
                <a:ln>
                  <a:noFill/>
                </a:ln>
                <a:solidFill>
                  <a:srgbClr val="000000"/>
                </a:solidFill>
                <a:effectLst/>
                <a:uLnTx/>
                <a:uFillTx/>
                <a:latin typeface="Arial"/>
                <a:ea typeface="+mn-ea"/>
                <a:cs typeface="Arial"/>
              </a:rPr>
              <a:t> </a:t>
            </a: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هي وسائل التي تمتلكها كالمحتوى او الرسائل والكتابة والنشر من خلال المدونات الخاصة بك أو القنوات الأخرى</a:t>
            </a:r>
          </a:p>
        </p:txBody>
      </p:sp>
    </p:spTree>
    <p:extLst>
      <p:ext uri="{BB962C8B-B14F-4D97-AF65-F5344CB8AC3E}">
        <p14:creationId xmlns:p14="http://schemas.microsoft.com/office/powerpoint/2010/main" val="286061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1184223" y="2028825"/>
            <a:ext cx="9987361"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800" b="1" i="0" u="none" strike="noStrike" kern="1200" cap="none" spc="0" normalizeH="0" baseline="0" noProof="0" dirty="0">
                <a:ln>
                  <a:noFill/>
                </a:ln>
                <a:solidFill>
                  <a:srgbClr val="000000"/>
                </a:solidFill>
                <a:effectLst/>
                <a:uLnTx/>
                <a:uFillTx/>
                <a:latin typeface="Arial"/>
                <a:ea typeface="+mn-ea"/>
                <a:cs typeface="Arial"/>
              </a:rPr>
              <a:t>3-التعاون مع المؤثرين في وسائل التواصل الاجتماعي </a:t>
            </a: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يلقى اهتمام كبير خصوصا المؤثرين في المنصات الرقمية، فهم يسهمون في تسويق المحتوى وتعزيز العلامة التجارية وانتشارها. وتستهدف الشركات لتسويق منتجاتها ثلاثة أنواع من التسويق هي:</a:t>
            </a:r>
          </a:p>
          <a:p>
            <a:pPr algn="just" rtl="1" eaLnBrk="1" hangingPunct="1">
              <a:defRPr/>
            </a:pP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النوع الأول:</a:t>
            </a:r>
            <a:r>
              <a:rPr lang="en-US" altLang="en-US" sz="2800" dirty="0">
                <a:solidFill>
                  <a:srgbClr val="000000"/>
                </a:solidFill>
                <a:latin typeface="Arial"/>
                <a:cs typeface="Arial"/>
              </a:rPr>
              <a:t>celebrity Marketing </a:t>
            </a:r>
            <a:r>
              <a:rPr lang="ar-EG" altLang="en-US" sz="2800" dirty="0">
                <a:solidFill>
                  <a:srgbClr val="000000"/>
                </a:solidFill>
                <a:latin typeface="Arial"/>
                <a:cs typeface="Arial"/>
              </a:rPr>
              <a:t> ، </a:t>
            </a: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 التعاون مع مشاهير الفن، ولاعبي كورة القدم. </a:t>
            </a:r>
          </a:p>
          <a:p>
            <a:pPr algn="just" rtl="1" eaLnBrk="1" hangingPunct="1">
              <a:defRPr/>
            </a:pP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والقسم الثاني:</a:t>
            </a:r>
            <a:r>
              <a:rPr lang="en-US" altLang="en-US" sz="2800" dirty="0">
                <a:solidFill>
                  <a:srgbClr val="000000"/>
                </a:solidFill>
                <a:latin typeface="Arial"/>
                <a:cs typeface="Arial"/>
              </a:rPr>
              <a:t>influencers marketing </a:t>
            </a: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 التسويق عبر من خلال المؤثرين في وسائل التواصل.</a:t>
            </a:r>
          </a:p>
          <a:p>
            <a:pPr lvl="0" algn="just" rtl="1" eaLnBrk="1" hangingPunct="1">
              <a:defRPr/>
            </a:pP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القسم </a:t>
            </a:r>
            <a:r>
              <a:rPr kumimoji="0" lang="ar-BH" altLang="en-US" sz="2800" b="0" i="0" u="none" strike="noStrike" kern="1200" cap="none" spc="0" normalizeH="0" baseline="0" noProof="0" dirty="0">
                <a:ln>
                  <a:noFill/>
                </a:ln>
                <a:solidFill>
                  <a:srgbClr val="000000"/>
                </a:solidFill>
                <a:effectLst/>
                <a:uLnTx/>
                <a:uFillTx/>
                <a:latin typeface="Arial"/>
                <a:ea typeface="+mn-ea"/>
                <a:cs typeface="Arial"/>
              </a:rPr>
              <a:t> الثالث </a:t>
            </a: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التسويق من خلال النشطاء </a:t>
            </a:r>
            <a:r>
              <a:rPr lang="en-US" altLang="en-US" sz="2800" dirty="0">
                <a:solidFill>
                  <a:srgbClr val="000000"/>
                </a:solidFill>
                <a:latin typeface="Arial"/>
                <a:cs typeface="Arial"/>
              </a:rPr>
              <a:t>Micro </a:t>
            </a:r>
            <a:r>
              <a:rPr lang="en-US" altLang="en-US" sz="2800" dirty="0" err="1">
                <a:solidFill>
                  <a:srgbClr val="000000"/>
                </a:solidFill>
                <a:latin typeface="Arial"/>
                <a:cs typeface="Arial"/>
              </a:rPr>
              <a:t>markrting</a:t>
            </a:r>
            <a:r>
              <a:rPr lang="en-US" altLang="en-US" sz="2800" dirty="0">
                <a:solidFill>
                  <a:srgbClr val="000000"/>
                </a:solidFill>
                <a:latin typeface="Arial"/>
                <a:cs typeface="Arial"/>
              </a:rPr>
              <a:t> </a:t>
            </a:r>
            <a:r>
              <a:rPr lang="ar-EG" altLang="en-US" sz="2800" dirty="0">
                <a:solidFill>
                  <a:srgbClr val="000000"/>
                </a:solidFill>
                <a:latin typeface="Arial"/>
                <a:cs typeface="Arial"/>
              </a:rPr>
              <a:t>في الشبكات </a:t>
            </a: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الاجتماعية.</a:t>
            </a:r>
          </a:p>
        </p:txBody>
      </p:sp>
    </p:spTree>
    <p:extLst>
      <p:ext uri="{BB962C8B-B14F-4D97-AF65-F5344CB8AC3E}">
        <p14:creationId xmlns:p14="http://schemas.microsoft.com/office/powerpoint/2010/main" val="2769014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724939" y="2028825"/>
            <a:ext cx="5446645"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800" b="1" i="0" u="none" strike="noStrike" kern="1200" cap="none" spc="0" normalizeH="0" baseline="0" noProof="0" dirty="0">
                <a:ln>
                  <a:noFill/>
                </a:ln>
                <a:solidFill>
                  <a:srgbClr val="000000"/>
                </a:solidFill>
                <a:effectLst/>
                <a:uLnTx/>
                <a:uFillTx/>
                <a:latin typeface="Arial"/>
                <a:ea typeface="+mn-ea"/>
                <a:cs typeface="Arial"/>
              </a:rPr>
              <a:t>ولاشك ان إستخدام المؤثرون في الإقناع في حملات العلاقات العامة من العوامل المؤثرة للغاية ، سيما وأن المؤثرون اصبح لهم قوة تأثير لا يستهان بها ليس فقط في حملات العلاقات العامة بل أيضا في الحملات الإعلانية والتسويقية .</a:t>
            </a:r>
            <a:endParaRPr kumimoji="0" lang="ar-EG" altLang="en-US" sz="2800" b="0" i="0" u="none" strike="noStrike" kern="1200" cap="none" spc="0" normalizeH="0" baseline="0" noProof="0" dirty="0">
              <a:ln>
                <a:noFill/>
              </a:ln>
              <a:solidFill>
                <a:srgbClr val="000000"/>
              </a:solidFill>
              <a:effectLst/>
              <a:uLnTx/>
              <a:uFillTx/>
              <a:latin typeface="Arial"/>
              <a:ea typeface="+mn-ea"/>
              <a:cs typeface="Arial"/>
            </a:endParaRPr>
          </a:p>
        </p:txBody>
      </p:sp>
      <p:pic>
        <p:nvPicPr>
          <p:cNvPr id="3" name="Picture 2"/>
          <p:cNvPicPr>
            <a:picLocks noChangeAspect="1"/>
          </p:cNvPicPr>
          <p:nvPr/>
        </p:nvPicPr>
        <p:blipFill>
          <a:blip r:embed="rId3"/>
          <a:stretch>
            <a:fillRect/>
          </a:stretch>
        </p:blipFill>
        <p:spPr>
          <a:xfrm>
            <a:off x="746488" y="1958971"/>
            <a:ext cx="4849243" cy="3823459"/>
          </a:xfrm>
          <a:prstGeom prst="rect">
            <a:avLst/>
          </a:prstGeom>
        </p:spPr>
      </p:pic>
    </p:spTree>
    <p:extLst>
      <p:ext uri="{BB962C8B-B14F-4D97-AF65-F5344CB8AC3E}">
        <p14:creationId xmlns:p14="http://schemas.microsoft.com/office/powerpoint/2010/main" val="42338475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800" b="1" i="0" u="none" strike="noStrike" kern="1200" cap="none" spc="0" normalizeH="0" baseline="0" noProof="0" dirty="0">
                <a:ln>
                  <a:noFill/>
                </a:ln>
                <a:solidFill>
                  <a:srgbClr val="000000"/>
                </a:solidFill>
                <a:effectLst/>
                <a:uLnTx/>
                <a:uFillTx/>
                <a:latin typeface="Arial"/>
                <a:ea typeface="+mn-ea"/>
                <a:cs typeface="Arial"/>
              </a:rPr>
              <a:t>أولا التكنيكات العقلانية: </a:t>
            </a: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هي تلك العملية المقصود بها جذب المستهلك إلى السلعة أو الخدمة من خلال الاعتماد على إبراز عوامل منطقية عقلانية مرتبطة بالسلعة مثل السعر أو التغليف أو غيرها من العوامل المادية، التي تسهم في إبراز مميزات وإيجابيات السلعة إلى المستهلك مما يدفعه في النهاية إلى شراء المنتج. </a:t>
            </a:r>
          </a:p>
        </p:txBody>
      </p:sp>
      <p:sp>
        <p:nvSpPr>
          <p:cNvPr id="2" name="Rectangle 1"/>
          <p:cNvSpPr/>
          <p:nvPr/>
        </p:nvSpPr>
        <p:spPr>
          <a:xfrm>
            <a:off x="1478176" y="1007547"/>
            <a:ext cx="6981398" cy="646331"/>
          </a:xfrm>
          <a:prstGeom prst="rect">
            <a:avLst/>
          </a:prstGeom>
        </p:spPr>
        <p:txBody>
          <a:bodyPr wrap="none">
            <a:spAutoFit/>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3600" b="1" i="0" u="sng" strike="noStrike" kern="1200" cap="none" spc="0" normalizeH="0" baseline="0" noProof="0" dirty="0">
                <a:ln>
                  <a:noFill/>
                </a:ln>
                <a:solidFill>
                  <a:srgbClr val="000000"/>
                </a:solidFill>
                <a:effectLst/>
                <a:uLnTx/>
                <a:uFillTx/>
                <a:latin typeface="Arial"/>
                <a:ea typeface="+mn-ea"/>
                <a:cs typeface="Arial"/>
              </a:rPr>
              <a:t>التكتيكات الإقناعية في حملات العلاقات العامة </a:t>
            </a:r>
            <a:endParaRPr kumimoji="0" lang="ar-EG" altLang="en-US" sz="3600" b="0" i="0" u="sng" strike="noStrike" kern="1200" cap="none" spc="0" normalizeH="0" baseline="0" noProof="0" dirty="0">
              <a:ln>
                <a:noFill/>
              </a:ln>
              <a:solidFill>
                <a:srgbClr val="000000"/>
              </a:solidFill>
              <a:effectLst/>
              <a:uLnTx/>
              <a:uFillTx/>
              <a:latin typeface="Arial"/>
              <a:ea typeface="+mn-ea"/>
              <a:cs typeface="Arial"/>
            </a:endParaRPr>
          </a:p>
        </p:txBody>
      </p:sp>
    </p:spTree>
    <p:extLst>
      <p:ext uri="{BB962C8B-B14F-4D97-AF65-F5344CB8AC3E}">
        <p14:creationId xmlns:p14="http://schemas.microsoft.com/office/powerpoint/2010/main" val="1660438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يتميز استخدام التكنيكات  المنطقية من قبل الشركات بمجموعة من المميزات التي يمكن أن تستفيد منها في الترويج للسلعة أو الخدمة والتي تتضمن:</a:t>
            </a: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1- أن التكنيكات العقلية تقوم على استخدام الحقائق والتفاصيل الموجودة فعليًا في السلعة، بعيدًا عن الأمور العاطفية التي تكون غير مقنعة للجمهور في كثير من الأحيان، فهي تعتمد بشكل أساس على قوة الإقناع والحجة المستمدة من المعلومات والحقائق</a:t>
            </a: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2- أن التكنيكات المنطقية تكون موجهة إلى مخاطبة الجانب المنطقي والعقلي لدى المستهلك، من خلال إبراز الفوائد التي تتمتع بها السلعة مما يؤثر على سلوكه الشرائي </a:t>
            </a:r>
          </a:p>
        </p:txBody>
      </p:sp>
      <p:sp>
        <p:nvSpPr>
          <p:cNvPr id="2" name="Rectangle 1"/>
          <p:cNvSpPr/>
          <p:nvPr/>
        </p:nvSpPr>
        <p:spPr>
          <a:xfrm>
            <a:off x="438375" y="362056"/>
            <a:ext cx="9446399" cy="132343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sng" strike="noStrike" kern="1200" cap="none" spc="0" normalizeH="0" baseline="0" noProof="0" dirty="0">
                <a:ln>
                  <a:noFill/>
                </a:ln>
                <a:solidFill>
                  <a:prstClr val="black"/>
                </a:solidFill>
                <a:effectLst/>
                <a:uLnTx/>
                <a:uFillTx/>
                <a:latin typeface="Calibri"/>
                <a:ea typeface="+mn-ea"/>
                <a:cs typeface="Arial" panose="020B0604020202020204" pitchFamily="34" charset="0"/>
              </a:rPr>
              <a:t>مميزات التكنيكات المنطقية</a:t>
            </a:r>
            <a:r>
              <a:rPr kumimoji="0" lang="ar-EG" sz="4000" b="1" i="0" u="sng" strike="noStrike" kern="1200" cap="none" spc="0" normalizeH="0" noProof="0" dirty="0">
                <a:ln>
                  <a:noFill/>
                </a:ln>
                <a:solidFill>
                  <a:prstClr val="black"/>
                </a:solidFill>
                <a:effectLst/>
                <a:uLnTx/>
                <a:uFillTx/>
                <a:latin typeface="Calibri"/>
                <a:ea typeface="+mn-ea"/>
                <a:cs typeface="Arial" panose="020B0604020202020204" pitchFamily="34" charset="0"/>
              </a:rPr>
              <a:t> </a:t>
            </a:r>
            <a:r>
              <a:rPr kumimoji="0" lang="ar-EG" sz="4000" b="1" i="0" u="sng" strike="noStrike" kern="1200" cap="none" spc="0" normalizeH="0" baseline="0" noProof="0" dirty="0">
                <a:ln>
                  <a:noFill/>
                </a:ln>
                <a:solidFill>
                  <a:prstClr val="black"/>
                </a:solidFill>
                <a:effectLst/>
                <a:uLnTx/>
                <a:uFillTx/>
                <a:latin typeface="Calibri"/>
                <a:ea typeface="+mn-ea"/>
                <a:cs typeface="Arial" panose="020B0604020202020204" pitchFamily="34" charset="0"/>
              </a:rPr>
              <a:t>العقلانية في حملات العلاقات العامة</a:t>
            </a:r>
            <a:endParaRPr kumimoji="0" lang="en-US" sz="4000" b="1" i="0" u="sng" strike="noStrike" kern="1200" cap="none" spc="0" normalizeH="0" baseline="0" noProof="0" dirty="0">
              <a:ln>
                <a:noFill/>
              </a:ln>
              <a:solidFill>
                <a:prstClr val="black"/>
              </a:solidFill>
              <a:effectLst/>
              <a:uLnTx/>
              <a:uFillTx/>
              <a:latin typeface="Calibri"/>
              <a:ea typeface="+mn-ea"/>
            </a:endParaRPr>
          </a:p>
        </p:txBody>
      </p:sp>
    </p:spTree>
    <p:extLst>
      <p:ext uri="{BB962C8B-B14F-4D97-AF65-F5344CB8AC3E}">
        <p14:creationId xmlns:p14="http://schemas.microsoft.com/office/powerpoint/2010/main" val="66415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617280" y="168549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3-أن التكنيكات المنطقية تهدف إلى تكوين قناعات قوية </a:t>
            </a:r>
            <a:r>
              <a:rPr kumimoji="0" lang="en-US" altLang="en-US" sz="2800" b="0" i="0" u="none" strike="noStrike" kern="1200" cap="none" spc="0" normalizeH="0" baseline="0" noProof="0" dirty="0">
                <a:ln>
                  <a:noFill/>
                </a:ln>
                <a:solidFill>
                  <a:srgbClr val="000000"/>
                </a:solidFill>
                <a:effectLst/>
                <a:uLnTx/>
                <a:uFillTx/>
                <a:latin typeface="Arial"/>
                <a:ea typeface="+mn-ea"/>
                <a:cs typeface="Arial"/>
              </a:rPr>
              <a:t>strong conviction </a:t>
            </a: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متعلقة بالسلعة من خلال الهرمية في بناء تلك القناعات، والتي تبدأ بالوعي ثم المعرفة ثم التفضيل ثم الاقتناع، وأخيرًا القيام بعملية شراء المنتج.  </a:t>
            </a: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4-أن التكنيكات المنطقية تهدف إلى التركيز على سلوكيات وممارسات وحاجات المستهلك النفعية إلى السلعة أو الخدمة التي مكنها تلبية تلك الحاجات أو الممارسات.</a:t>
            </a: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 5-أن تلك التكنيكات  يمكن استخدامها من قبل الشركات والمشاريع الصغيرة وذلك لإبراز المزايا التي تتمتع بها السلعة مما يحقق لها ميزة تسويقية تنافسية يمكنها من الانتشار في أسرع وقت. </a:t>
            </a: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6-أنها تساعد الشركات من إمكانية تسويق المنتج في أكثر من منطقة جغرافية في وقت واحد</a:t>
            </a:r>
          </a:p>
        </p:txBody>
      </p:sp>
    </p:spTree>
    <p:extLst>
      <p:ext uri="{BB962C8B-B14F-4D97-AF65-F5344CB8AC3E}">
        <p14:creationId xmlns:p14="http://schemas.microsoft.com/office/powerpoint/2010/main" val="2533845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4400" y="1968371"/>
            <a:ext cx="10257183" cy="2677656"/>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 أن تكون الرسالة بسيطة فالبساطة هى قمة الابداع.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2- أن تكون واضحة ومعلوماتها محددة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3 – تكرار الرسالة اكثر من مرة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4- تقديم الرسالة من خلال صيغ مختلفه حتى لا يصاب الجمهور بالملل من كثرة تكرارها.</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5- لابد ان تكون بداية الرسالة قادرة على جذب الانتباه حتى تدفع الجمهور الى قراءتها او الاستماع أو مشاهدتها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2"/>
          <p:cNvSpPr txBox="1">
            <a:spLocks noChangeArrowheads="1"/>
          </p:cNvSpPr>
          <p:nvPr/>
        </p:nvSpPr>
        <p:spPr bwMode="auto">
          <a:xfrm>
            <a:off x="457199" y="274638"/>
            <a:ext cx="9402417"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EG" altLang="en-US" sz="4400" b="1" i="0" u="sng" strike="noStrike" kern="1200" cap="none" spc="0" normalizeH="0" baseline="0" noProof="0" dirty="0">
                <a:ln>
                  <a:noFill/>
                </a:ln>
                <a:solidFill>
                  <a:srgbClr val="000000"/>
                </a:solidFill>
                <a:effectLst/>
                <a:uLnTx/>
                <a:uFillTx/>
                <a:latin typeface="Arial"/>
                <a:ea typeface="+mj-ea"/>
                <a:cs typeface="Arial"/>
              </a:rPr>
              <a:t>شروط الرسالة الاقناعية الناجحه فى الحملات</a:t>
            </a:r>
            <a:endParaRPr kumimoji="0" lang="en-US" altLang="en-US" sz="4400" b="0" i="0" u="none" strike="noStrike" kern="1200" cap="none" spc="0" normalizeH="0" baseline="0" noProof="0" dirty="0">
              <a:ln>
                <a:noFill/>
              </a:ln>
              <a:solidFill>
                <a:srgbClr val="000000"/>
              </a:solidFill>
              <a:effectLst/>
              <a:uLnTx/>
              <a:uFillTx/>
              <a:latin typeface="Arial"/>
              <a:ea typeface="+mj-ea"/>
              <a:cs typeface="Arial"/>
            </a:endParaRPr>
          </a:p>
        </p:txBody>
      </p:sp>
      <p:pic>
        <p:nvPicPr>
          <p:cNvPr id="2" name="Picture 1"/>
          <p:cNvPicPr>
            <a:picLocks noChangeAspect="1"/>
          </p:cNvPicPr>
          <p:nvPr/>
        </p:nvPicPr>
        <p:blipFill>
          <a:blip r:embed="rId3"/>
          <a:stretch>
            <a:fillRect/>
          </a:stretch>
        </p:blipFill>
        <p:spPr>
          <a:xfrm>
            <a:off x="914400" y="4131857"/>
            <a:ext cx="2381250" cy="1924050"/>
          </a:xfrm>
          <a:prstGeom prst="rect">
            <a:avLst/>
          </a:prstGeom>
        </p:spPr>
      </p:pic>
    </p:spTree>
    <p:extLst>
      <p:ext uri="{BB962C8B-B14F-4D97-AF65-F5344CB8AC3E}">
        <p14:creationId xmlns:p14="http://schemas.microsoft.com/office/powerpoint/2010/main" val="2359233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وهي ذلك الأسلوب الدعائي الذي يعتمد عليه المعلن في إقناع المستهلك بالسلعة من خلال إثارة مشاعر وعواطف المستهلك، مثل : </a:t>
            </a: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-أشكال وأنماط التكنيكات العاطفية المستخدمة في الإعلانات الموجهة للمرأة</a:t>
            </a: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استخدام التكنيكات المتعلقة بالمرح والسعادة </a:t>
            </a:r>
            <a:r>
              <a:rPr kumimoji="0" lang="en-US" altLang="en-US" sz="2800" b="0" i="0" u="none" strike="noStrike" kern="1200" cap="none" spc="0" normalizeH="0" baseline="0" noProof="0" dirty="0">
                <a:ln>
                  <a:noFill/>
                </a:ln>
                <a:solidFill>
                  <a:srgbClr val="000000"/>
                </a:solidFill>
                <a:effectLst/>
                <a:uLnTx/>
                <a:uFillTx/>
                <a:latin typeface="Arial"/>
                <a:ea typeface="+mn-ea"/>
                <a:cs typeface="Arial"/>
              </a:rPr>
              <a:t>Fun/Happiness.</a:t>
            </a: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استخدام التكنيكات المتعلقة بالدعابة </a:t>
            </a:r>
            <a:r>
              <a:rPr kumimoji="0" lang="en-US" altLang="en-US" sz="2800" b="0" i="0" u="none" strike="noStrike" kern="1200" cap="none" spc="0" normalizeH="0" baseline="0" noProof="0" dirty="0">
                <a:ln>
                  <a:noFill/>
                </a:ln>
                <a:solidFill>
                  <a:srgbClr val="000000"/>
                </a:solidFill>
                <a:effectLst/>
                <a:uLnTx/>
                <a:uFillTx/>
                <a:latin typeface="Arial"/>
                <a:ea typeface="+mn-ea"/>
                <a:cs typeface="Arial"/>
              </a:rPr>
              <a:t>Humor.</a:t>
            </a: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استخدام التكنيكات المعتمدة على توظيف الأطفال والأقران </a:t>
            </a:r>
            <a:r>
              <a:rPr kumimoji="0" lang="en-US" altLang="en-US" sz="2800" b="0" i="0" u="none" strike="noStrike" kern="1200" cap="none" spc="0" normalizeH="0" baseline="0" noProof="0" dirty="0">
                <a:ln>
                  <a:noFill/>
                </a:ln>
                <a:solidFill>
                  <a:srgbClr val="000000"/>
                </a:solidFill>
                <a:effectLst/>
                <a:uLnTx/>
                <a:uFillTx/>
                <a:latin typeface="Arial"/>
                <a:ea typeface="+mn-ea"/>
                <a:cs typeface="Arial"/>
              </a:rPr>
              <a:t>Presence of Children&amp; peers.</a:t>
            </a: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استخدام التكنيكات المتعلقة بمفاهيم الجمال </a:t>
            </a:r>
          </a:p>
        </p:txBody>
      </p:sp>
      <p:sp>
        <p:nvSpPr>
          <p:cNvPr id="2" name="Rectangle 1"/>
          <p:cNvSpPr/>
          <p:nvPr/>
        </p:nvSpPr>
        <p:spPr>
          <a:xfrm>
            <a:off x="2081052" y="760531"/>
            <a:ext cx="5791970" cy="584775"/>
          </a:xfrm>
          <a:prstGeom prst="rect">
            <a:avLst/>
          </a:prstGeom>
        </p:spPr>
        <p:txBody>
          <a:bodyPr wrap="none">
            <a:spAutoFit/>
          </a:bodyPr>
          <a:lstStyle/>
          <a:p>
            <a:pPr marR="0" lvl="0" algn="r" defTabSz="914400" rtl="1" eaLnBrk="0" fontAlgn="base" latinLnBrk="0" hangingPunct="0">
              <a:lnSpc>
                <a:spcPct val="100000"/>
              </a:lnSpc>
              <a:spcBef>
                <a:spcPct val="20000"/>
              </a:spcBef>
              <a:spcAft>
                <a:spcPct val="0"/>
              </a:spcAft>
              <a:buClrTx/>
              <a:buSzTx/>
              <a:tabLst/>
              <a:defRPr/>
            </a:pPr>
            <a:r>
              <a:rPr kumimoji="0" lang="ar-EG" sz="3200" b="1" i="0" u="sng" strike="noStrike" kern="0" cap="none" spc="0" normalizeH="0" baseline="0" noProof="0" dirty="0">
                <a:ln>
                  <a:noFill/>
                </a:ln>
                <a:effectLst/>
                <a:uLnTx/>
                <a:uFillTx/>
                <a:latin typeface="Arial Narrow"/>
                <a:ea typeface="+mn-ea"/>
                <a:cs typeface="Arial" panose="020B0604020202020204" pitchFamily="34" charset="0"/>
              </a:rPr>
              <a:t>التكنيكات العاطفية </a:t>
            </a:r>
            <a:r>
              <a:rPr kumimoji="0" lang="en-US" sz="3200" b="1" i="0" u="sng" strike="noStrike" kern="0" cap="none" spc="0" normalizeH="0" baseline="0" noProof="0" dirty="0">
                <a:ln>
                  <a:noFill/>
                </a:ln>
                <a:effectLst/>
                <a:uLnTx/>
                <a:uFillTx/>
                <a:latin typeface="Arial Narrow"/>
                <a:ea typeface="+mn-ea"/>
                <a:cs typeface="+mn-cs"/>
              </a:rPr>
              <a:t>Emotional Appeals:</a:t>
            </a:r>
          </a:p>
        </p:txBody>
      </p:sp>
    </p:spTree>
    <p:extLst>
      <p:ext uri="{BB962C8B-B14F-4D97-AF65-F5344CB8AC3E}">
        <p14:creationId xmlns:p14="http://schemas.microsoft.com/office/powerpoint/2010/main" val="1549661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استخدام التكنيكات المتعلقة بالمكانة الاجتماعية من خلال الاستعانة بالمشاهير والممثلين </a:t>
            </a:r>
            <a:r>
              <a:rPr kumimoji="0" lang="en-US" altLang="en-US" sz="2800" b="0" i="0" u="none" strike="noStrike" kern="1200" cap="none" spc="0" normalizeH="0" baseline="0" noProof="0" dirty="0">
                <a:ln>
                  <a:noFill/>
                </a:ln>
                <a:solidFill>
                  <a:srgbClr val="000000"/>
                </a:solidFill>
                <a:effectLst/>
                <a:uLnTx/>
                <a:uFillTx/>
                <a:latin typeface="Arial"/>
                <a:ea typeface="+mn-ea"/>
                <a:cs typeface="Arial"/>
              </a:rPr>
              <a:t>Social status like presence of celebrities.</a:t>
            </a: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استخدام التكنيكات المتعلقة بإثارة مشاعر الخوف لدى المرأة </a:t>
            </a:r>
            <a:r>
              <a:rPr kumimoji="0" lang="en-US" altLang="en-US" sz="2800" b="0" i="0" u="none" strike="noStrike" kern="1200" cap="none" spc="0" normalizeH="0" baseline="0" noProof="0" dirty="0">
                <a:ln>
                  <a:noFill/>
                </a:ln>
                <a:solidFill>
                  <a:srgbClr val="000000"/>
                </a:solidFill>
                <a:effectLst/>
                <a:uLnTx/>
                <a:uFillTx/>
                <a:latin typeface="Arial"/>
                <a:ea typeface="+mn-ea"/>
                <a:cs typeface="Arial"/>
              </a:rPr>
              <a:t>Fear Appeals.</a:t>
            </a: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استخدام التكنيكات المعتمدة على الرياضة واللياقة البدنية </a:t>
            </a:r>
            <a:r>
              <a:rPr kumimoji="0" lang="en-US" altLang="en-US" sz="2800" b="0" i="0" u="none" strike="noStrike" kern="1200" cap="none" spc="0" normalizeH="0" baseline="0" noProof="0" dirty="0">
                <a:ln>
                  <a:noFill/>
                </a:ln>
                <a:solidFill>
                  <a:srgbClr val="000000"/>
                </a:solidFill>
                <a:effectLst/>
                <a:uLnTx/>
                <a:uFillTx/>
                <a:latin typeface="Arial"/>
                <a:ea typeface="+mn-ea"/>
                <a:cs typeface="Arial"/>
              </a:rPr>
              <a:t>Sports&amp; Physical performance</a:t>
            </a: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استخدام التكنيكات المعتمدة على الإثارة والحركة والمغامرة </a:t>
            </a:r>
            <a:r>
              <a:rPr kumimoji="0" lang="en-US" altLang="en-US" sz="2800" b="0" i="0" u="none" strike="noStrike" kern="1200" cap="none" spc="0" normalizeH="0" baseline="0" noProof="0" dirty="0">
                <a:ln>
                  <a:noFill/>
                </a:ln>
                <a:solidFill>
                  <a:srgbClr val="000000"/>
                </a:solidFill>
                <a:effectLst/>
                <a:uLnTx/>
                <a:uFillTx/>
                <a:latin typeface="Arial"/>
                <a:ea typeface="+mn-ea"/>
                <a:cs typeface="Arial"/>
              </a:rPr>
              <a:t>Action &amp;Adventure.</a:t>
            </a: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استخدام التكنيكات المعتمدة على توظيف الموسيقي </a:t>
            </a:r>
            <a:r>
              <a:rPr kumimoji="0" lang="en-US" altLang="en-US" sz="2800" b="0" i="0" u="none" strike="noStrike" kern="1200" cap="none" spc="0" normalizeH="0" baseline="0" noProof="0" dirty="0">
                <a:ln>
                  <a:noFill/>
                </a:ln>
                <a:solidFill>
                  <a:srgbClr val="000000"/>
                </a:solidFill>
                <a:effectLst/>
                <a:uLnTx/>
                <a:uFillTx/>
                <a:latin typeface="Arial"/>
                <a:ea typeface="+mn-ea"/>
                <a:cs typeface="Arial"/>
              </a:rPr>
              <a:t>Musical Appeals</a:t>
            </a: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استخدام التكنيكات المعتمدة على الجمال المادي والجاذبية </a:t>
            </a:r>
            <a:r>
              <a:rPr kumimoji="0" lang="en-US" altLang="en-US" sz="2800" b="0" i="0" u="none" strike="noStrike" kern="1200" cap="none" spc="0" normalizeH="0" baseline="0" noProof="0" dirty="0">
                <a:ln>
                  <a:noFill/>
                </a:ln>
                <a:solidFill>
                  <a:srgbClr val="000000"/>
                </a:solidFill>
                <a:effectLst/>
                <a:uLnTx/>
                <a:uFillTx/>
                <a:latin typeface="Arial"/>
                <a:ea typeface="+mn-ea"/>
                <a:cs typeface="Arial"/>
              </a:rPr>
              <a:t>physical Appearance</a:t>
            </a:r>
          </a:p>
        </p:txBody>
      </p:sp>
    </p:spTree>
    <p:extLst>
      <p:ext uri="{BB962C8B-B14F-4D97-AF65-F5344CB8AC3E}">
        <p14:creationId xmlns:p14="http://schemas.microsoft.com/office/powerpoint/2010/main" val="2642879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6207243" y="1953070"/>
            <a:ext cx="5111675"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1-أنها تعد من أفضل الأساليب لمخاطبة عقل قلب ومشاعر المستهلك. </a:t>
            </a: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2- أنها تساعد في تذكر السلعة بسهولة، إذ أنه ليس من السهل على المستهلك خاصة المرأة بنسيان السلعة التي تركت انطباع جيد</a:t>
            </a:r>
          </a:p>
          <a:p>
            <a:pPr marL="0" marR="0" lvl="0" indent="0" algn="just" defTabSz="914400" rtl="1" eaLnBrk="1" fontAlgn="base" latinLnBrk="0" hangingPunct="1">
              <a:lnSpc>
                <a:spcPct val="100000"/>
              </a:lnSpc>
              <a:spcBef>
                <a:spcPct val="20000"/>
              </a:spcBef>
              <a:spcAft>
                <a:spcPct val="0"/>
              </a:spcAft>
              <a:buClrTx/>
              <a:buSzTx/>
              <a:buFontTx/>
              <a:buNone/>
              <a:tabLst/>
              <a:defRPr/>
            </a:pPr>
            <a:endParaRPr kumimoji="0" lang="en-US" altLang="en-US" sz="2800" b="0" i="0" u="none" strike="noStrike" kern="1200" cap="none" spc="0" normalizeH="0" baseline="0" noProof="0" dirty="0">
              <a:ln>
                <a:noFill/>
              </a:ln>
              <a:solidFill>
                <a:srgbClr val="000000"/>
              </a:solidFill>
              <a:effectLst/>
              <a:uLnTx/>
              <a:uFillTx/>
              <a:latin typeface="Arial"/>
              <a:ea typeface="+mn-ea"/>
              <a:cs typeface="Arial"/>
            </a:endParaRPr>
          </a:p>
        </p:txBody>
      </p:sp>
      <p:sp>
        <p:nvSpPr>
          <p:cNvPr id="2" name="Rectangle 1"/>
          <p:cNvSpPr/>
          <p:nvPr/>
        </p:nvSpPr>
        <p:spPr>
          <a:xfrm>
            <a:off x="1579053" y="959832"/>
            <a:ext cx="4628191" cy="523220"/>
          </a:xfrm>
          <a:prstGeom prst="rect">
            <a:avLst/>
          </a:prstGeom>
        </p:spPr>
        <p:txBody>
          <a:bodyPr wrap="non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altLang="en-US" sz="2800" b="1" i="0" u="sng" strike="noStrike" kern="1200" cap="none" spc="0" normalizeH="0" baseline="0" noProof="0" dirty="0">
                <a:ln>
                  <a:noFill/>
                </a:ln>
                <a:solidFill>
                  <a:srgbClr val="000000"/>
                </a:solidFill>
                <a:effectLst/>
                <a:uLnTx/>
                <a:uFillTx/>
                <a:latin typeface="Arial"/>
                <a:ea typeface="+mn-ea"/>
                <a:cs typeface="Arial"/>
              </a:rPr>
              <a:t>مميزات الاستعانة باللتكنيكات  العاطفية</a:t>
            </a:r>
          </a:p>
        </p:txBody>
      </p:sp>
      <p:pic>
        <p:nvPicPr>
          <p:cNvPr id="3" name="Picture 2"/>
          <p:cNvPicPr>
            <a:picLocks noChangeAspect="1"/>
          </p:cNvPicPr>
          <p:nvPr/>
        </p:nvPicPr>
        <p:blipFill>
          <a:blip r:embed="rId3"/>
          <a:stretch>
            <a:fillRect/>
          </a:stretch>
        </p:blipFill>
        <p:spPr>
          <a:xfrm>
            <a:off x="986158" y="1953070"/>
            <a:ext cx="4957442" cy="3835262"/>
          </a:xfrm>
          <a:prstGeom prst="rect">
            <a:avLst/>
          </a:prstGeom>
        </p:spPr>
      </p:pic>
    </p:spTree>
    <p:extLst>
      <p:ext uri="{BB962C8B-B14F-4D97-AF65-F5344CB8AC3E}">
        <p14:creationId xmlns:p14="http://schemas.microsoft.com/office/powerpoint/2010/main" val="2826245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934278" y="1953070"/>
            <a:ext cx="10384641"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lang="ar-EG" altLang="en-US" sz="2800" dirty="0">
                <a:solidFill>
                  <a:srgbClr val="000000"/>
                </a:solidFill>
                <a:latin typeface="Arial"/>
                <a:cs typeface="Arial"/>
              </a:rPr>
              <a:t>- </a:t>
            </a: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كذلك تساعد التكنيكات العاطفية على استمرار ولاء الجمهور للسلعة من خلال قيام المعلن بتوظيف بعض الرموز والكلمات التي يفضلها المستهلك، وهو ما تقوم به كثير من الشركات عند مخاطبة المرأة، حيث تعمل شركة مثل </a:t>
            </a:r>
            <a:r>
              <a:rPr kumimoji="0" lang="en-US" altLang="en-US" sz="2800" b="0" i="0" u="none" strike="noStrike" kern="1200" cap="none" spc="0" normalizeH="0" baseline="0" noProof="0" dirty="0">
                <a:ln>
                  <a:noFill/>
                </a:ln>
                <a:solidFill>
                  <a:srgbClr val="000000"/>
                </a:solidFill>
                <a:effectLst/>
                <a:uLnTx/>
                <a:uFillTx/>
                <a:latin typeface="Arial"/>
                <a:ea typeface="+mn-ea"/>
                <a:cs typeface="Arial"/>
              </a:rPr>
              <a:t>Unilever </a:t>
            </a: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على توظيف بعض العبارات الإسلامية التي ترغب بها المرأة المسلمة في اندونيسيا مثل تسمية منتجها باسم </a:t>
            </a:r>
            <a:r>
              <a:rPr kumimoji="0" lang="en-US" altLang="en-US" sz="2800" b="0" i="0" u="none" strike="noStrike" kern="1200" cap="none" spc="0" normalizeH="0" baseline="0" noProof="0" dirty="0">
                <a:ln>
                  <a:noFill/>
                </a:ln>
                <a:solidFill>
                  <a:srgbClr val="000000"/>
                </a:solidFill>
                <a:effectLst/>
                <a:uLnTx/>
                <a:uFillTx/>
                <a:latin typeface="Arial"/>
                <a:ea typeface="+mn-ea"/>
                <a:cs typeface="Arial"/>
              </a:rPr>
              <a:t>Hijab Body Lotion </a:t>
            </a:r>
            <a:r>
              <a:rPr kumimoji="0" lang="ar-EG" altLang="en-US" sz="2800" b="0" i="0" u="none" strike="noStrike" kern="1200" cap="none" spc="0" normalizeH="0" baseline="0" noProof="0" dirty="0">
                <a:ln>
                  <a:noFill/>
                </a:ln>
                <a:solidFill>
                  <a:srgbClr val="000000"/>
                </a:solidFill>
                <a:effectLst/>
                <a:uLnTx/>
                <a:uFillTx/>
                <a:latin typeface="Arial"/>
                <a:ea typeface="+mn-ea"/>
                <a:cs typeface="Arial"/>
              </a:rPr>
              <a:t>والذي كان له دور كبير في الترويج للمنتج لشعور المرأة في إندونيسيا بأن ذلك المنتج صنع خصيصا للمرأة المسلمة المحجبة. </a:t>
            </a:r>
          </a:p>
          <a:p>
            <a:pPr marL="0" marR="0" lvl="0" indent="0" algn="just" defTabSz="914400" rtl="1" eaLnBrk="1" fontAlgn="base" latinLnBrk="0" hangingPunct="1">
              <a:lnSpc>
                <a:spcPct val="100000"/>
              </a:lnSpc>
              <a:spcBef>
                <a:spcPct val="20000"/>
              </a:spcBef>
              <a:spcAft>
                <a:spcPct val="0"/>
              </a:spcAft>
              <a:buClrTx/>
              <a:buSzTx/>
              <a:buFontTx/>
              <a:buNone/>
              <a:tabLst/>
              <a:defRPr/>
            </a:pPr>
            <a:endParaRPr kumimoji="0" lang="en-US" altLang="en-US" sz="2800" b="0" i="0" u="none" strike="noStrike" kern="1200" cap="none" spc="0" normalizeH="0" baseline="0" noProof="0" dirty="0">
              <a:ln>
                <a:noFill/>
              </a:ln>
              <a:solidFill>
                <a:srgbClr val="000000"/>
              </a:solidFill>
              <a:effectLst/>
              <a:uLnTx/>
              <a:uFillTx/>
              <a:latin typeface="Arial"/>
              <a:ea typeface="+mn-ea"/>
              <a:cs typeface="Arial"/>
            </a:endParaRPr>
          </a:p>
        </p:txBody>
      </p:sp>
    </p:spTree>
    <p:extLst>
      <p:ext uri="{BB962C8B-B14F-4D97-AF65-F5344CB8AC3E}">
        <p14:creationId xmlns:p14="http://schemas.microsoft.com/office/powerpoint/2010/main" val="2518255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7200" y="152888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4400" y="1968371"/>
            <a:ext cx="10257183" cy="3539430"/>
          </a:xfrm>
          <a:prstGeom prst="rect">
            <a:avLst/>
          </a:prstGeom>
          <a:noFill/>
        </p:spPr>
        <p:txBody>
          <a:bodyPr wrap="square" rtlCol="0">
            <a:spAutoFit/>
          </a:bodyPr>
          <a:lstStyle/>
          <a:p>
            <a:pPr lvl="0" algn="just" rtl="1"/>
            <a:r>
              <a:rPr lang="ar-EG" sz="2800" dirty="0">
                <a:solidFill>
                  <a:prstClr val="black"/>
                </a:solidFill>
                <a:latin typeface="Times New Roman" panose="02020603050405020304" pitchFamily="18" charset="0"/>
                <a:cs typeface="Times New Roman" panose="02020603050405020304" pitchFamily="18" charset="0"/>
              </a:rPr>
              <a:t>- لابد وان تكون النهايه أمر يحث على الاستجابة السلوكية.</a:t>
            </a:r>
          </a:p>
          <a:p>
            <a:pPr lvl="0" algn="just" rtl="1"/>
            <a:r>
              <a:rPr lang="ar-EG" sz="2800" dirty="0">
                <a:solidFill>
                  <a:prstClr val="black"/>
                </a:solidFill>
                <a:latin typeface="Times New Roman" panose="02020603050405020304" pitchFamily="18" charset="0"/>
                <a:cs typeface="Times New Roman" panose="02020603050405020304" pitchFamily="18" charset="0"/>
              </a:rPr>
              <a:t>- استخدام التكامل بين الاتصال الجماهيرى، الاتصال الشخصى فى توصيل الرساله الاتصالية.</a:t>
            </a:r>
          </a:p>
          <a:p>
            <a:pPr lvl="0" algn="just" rtl="1"/>
            <a:r>
              <a:rPr lang="ar-EG" sz="2800" dirty="0">
                <a:solidFill>
                  <a:prstClr val="black"/>
                </a:solidFill>
                <a:latin typeface="Times New Roman" panose="02020603050405020304" pitchFamily="18" charset="0"/>
                <a:cs typeface="Times New Roman" panose="02020603050405020304" pitchFamily="18" charset="0"/>
              </a:rPr>
              <a:t>- يجب تصميم الرسال الاتصاليه على اساس معرفه احتياجات ورغبات الجمهور المستهدف.</a:t>
            </a:r>
          </a:p>
          <a:p>
            <a:pPr lvl="0" algn="just" rtl="1"/>
            <a:r>
              <a:rPr lang="ar-EG" sz="2800" dirty="0">
                <a:solidFill>
                  <a:prstClr val="black"/>
                </a:solidFill>
                <a:latin typeface="Times New Roman" panose="02020603050405020304" pitchFamily="18" charset="0"/>
                <a:cs typeface="Times New Roman" panose="02020603050405020304" pitchFamily="18" charset="0"/>
              </a:rPr>
              <a:t>- الاستفادة من المنظمات غير الربحية والمؤسسات الحكومية والجمعيات الاهلية فى تدعيم الرسائل الاتصالية.</a:t>
            </a:r>
          </a:p>
          <a:p>
            <a:pPr lvl="0" algn="just" rtl="1"/>
            <a:r>
              <a:rPr lang="ar-EG" sz="2800" dirty="0">
                <a:solidFill>
                  <a:prstClr val="black"/>
                </a:solidFill>
                <a:latin typeface="Times New Roman" panose="02020603050405020304" pitchFamily="18" charset="0"/>
                <a:cs typeface="Times New Roman" panose="02020603050405020304" pitchFamily="18" charset="0"/>
              </a:rPr>
              <a:t>- معرفة المشكلات والصعوبات التى تعوق انتشار الرسائل الاتصالية بين الجمهور المستهدف</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27742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4400" y="1968371"/>
            <a:ext cx="10257183" cy="3539430"/>
          </a:xfrm>
          <a:prstGeom prst="rect">
            <a:avLst/>
          </a:prstGeom>
          <a:noFill/>
        </p:spPr>
        <p:txBody>
          <a:bodyPr wrap="square" rtlCol="0">
            <a:spAutoFit/>
          </a:bodyPr>
          <a:lstStyle/>
          <a:p>
            <a:pPr lvl="0" algn="just" rtl="1"/>
            <a:r>
              <a:rPr lang="ar-EG" sz="2800" b="1" u="sng" dirty="0">
                <a:solidFill>
                  <a:prstClr val="black"/>
                </a:solidFill>
                <a:latin typeface="Times New Roman" panose="02020603050405020304" pitchFamily="18" charset="0"/>
                <a:cs typeface="Times New Roman" panose="02020603050405020304" pitchFamily="18" charset="0"/>
              </a:rPr>
              <a:t>تبادل المنفعة </a:t>
            </a:r>
            <a:r>
              <a:rPr lang="ar-EG" sz="2800" dirty="0">
                <a:solidFill>
                  <a:prstClr val="black"/>
                </a:solidFill>
                <a:latin typeface="Times New Roman" panose="02020603050405020304" pitchFamily="18" charset="0"/>
                <a:cs typeface="Times New Roman" panose="02020603050405020304" pitchFamily="18" charset="0"/>
              </a:rPr>
              <a:t>: يمکن استخدام طريقة تبادل المنفعة بهدف الإقناع والتأثير بالآخرين، حيث إن مبدأ المعاملة بالمثل هو من أکثر المبادئ نجاحاً في التعامل مع الناس، لأنه ينطوي في داخله على التعاون مع الآخرين وهو من أهم قواعد البقاء في الحياة، لأن الناس يميلون في العادة للرغبة في رد الجميل عند الحصول على شيء ما، کما أنه وعند استخدام هذه الطريقة لإقناع الطرف الآخر يمکن تحقيق نتيجة جيدة وإيجابية من خلال توفير معلومات إيجابية وذات فائدة بالنسبة إليه، لأن المرء يميل بطبيعته لمن يقدم له المعلومات السارة ويشعر بالنفور من الذين يجلبون له الأخبار غير السارة.</a:t>
            </a:r>
          </a:p>
          <a:p>
            <a:pPr lvl="0" algn="just" rtl="1"/>
            <a:endParaRPr lang="ar-EG" sz="2800" dirty="0">
              <a:solidFill>
                <a:prstClr val="black"/>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3088904" y="698975"/>
            <a:ext cx="3655168" cy="646331"/>
          </a:xfrm>
          <a:prstGeom prst="rect">
            <a:avLst/>
          </a:prstGeom>
        </p:spPr>
        <p:txBody>
          <a:bodyPr wrap="none">
            <a:spAutoFit/>
          </a:bodyPr>
          <a:lstStyle/>
          <a:p>
            <a:pPr lvl="0" rtl="1"/>
            <a:r>
              <a:rPr lang="ar-EG" sz="3600" b="1" u="sng" dirty="0">
                <a:solidFill>
                  <a:prstClr val="black"/>
                </a:solidFill>
                <a:latin typeface="Times New Roman" panose="02020603050405020304" pitchFamily="18" charset="0"/>
                <a:cs typeface="Times New Roman" panose="02020603050405020304" pitchFamily="18" charset="0"/>
              </a:rPr>
              <a:t>أساليب الاقناع التفاعلية</a:t>
            </a:r>
          </a:p>
        </p:txBody>
      </p:sp>
    </p:spTree>
    <p:extLst>
      <p:ext uri="{BB962C8B-B14F-4D97-AF65-F5344CB8AC3E}">
        <p14:creationId xmlns:p14="http://schemas.microsoft.com/office/powerpoint/2010/main" val="31019128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4400" y="1968371"/>
            <a:ext cx="10257183" cy="3970318"/>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r>
              <a:rPr kumimoji="0" lang="ar-EG" sz="28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اختيار کلمات قوية للإقناع: </a:t>
            </a: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يجب على الشخص عند القيام بمحاولة إقناع شخص بشيء ما أن يقوم باختيار الکلمات المناسبة والتي من شأنها أن تثير استجابته، ويمکن ذلک عن طريق صياغة الموضوع بالعبارات القوية والرئيسية التي تجلب انتباهه، على سبيل المثال إذا کان يريد إقناع شخص ما بالتأمين على السيارة التي يملکها يجب عليه أن لا يستخدم جمل منفرة مثل </a:t>
            </a:r>
            <a:r>
              <a:rPr kumimoji="0" lang="ar-EG" sz="28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(هناك </a:t>
            </a: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آلاف الحوادث کل يوم)، بل عليه اختيار طريقة أفضل مثل جملة (هناك آلاف الوفيات المرتبطة بحوادث السيارات کل يوم) حيث أن کلمة الموت أقوى وأکثر تأثيراً من کلمة الحادث والتي قد تجلب انتباهه وتسترعي سمعه.</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46735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4400" y="1968371"/>
            <a:ext cx="10257183" cy="2677656"/>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ايجاد حاجة: </a:t>
            </a: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يعد ايجاد الحاجة لدى الطرف الآخر أحد أهم طرق الإقناع التي تنطوي على تحفيز الرغبة لديه أو خلق نوع من أنواع الجاذبية اتجاه شيء ما موجود من قبل، وغالباً ما تتضمن هذه الطريقة في الإقناع استجابة لاحتياجات الشخص الاساسية مثل المأوى وتحقيق الذات، بالإضافة للمحبة والاحترام، وبالعادة يقوم المسوقون لمنتجاتهم الخاصة بالترکيز على هذه الطريقة من خلال الإشارة إلى أن المنتج المقصود سيساعد المستهلک حتى يصبح سعيداً وآمناً.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24317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659217" y="1968371"/>
            <a:ext cx="4512366" cy="2677656"/>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800" dirty="0">
                <a:solidFill>
                  <a:prstClr val="black"/>
                </a:solidFill>
                <a:latin typeface="Times New Roman" panose="02020603050405020304" pitchFamily="18" charset="0"/>
                <a:cs typeface="Times New Roman" panose="02020603050405020304" pitchFamily="18" charset="0"/>
              </a:rPr>
              <a:t>ختاماً فإن حملات العلاقات العامة بحاجه إلى تكامل مراحل تخطيطها على أكمل وجه ،ولاشك أن حملات العلاقات العامة تحتاج إلى كثير من الأساليب والتكتيكات الإقناعية  حتى تؤثر بشكل فاعل في الجمهور.</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960593" y="1876239"/>
            <a:ext cx="5539576" cy="3689674"/>
          </a:xfrm>
          <a:prstGeom prst="rect">
            <a:avLst/>
          </a:prstGeom>
        </p:spPr>
      </p:pic>
    </p:spTree>
    <p:extLst>
      <p:ext uri="{BB962C8B-B14F-4D97-AF65-F5344CB8AC3E}">
        <p14:creationId xmlns:p14="http://schemas.microsoft.com/office/powerpoint/2010/main" val="3506440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1" eaLnBrk="1" fontAlgn="base" latinLnBrk="0" hangingPunct="1">
              <a:lnSpc>
                <a:spcPct val="100000"/>
              </a:lnSpc>
              <a:spcBef>
                <a:spcPct val="20000"/>
              </a:spcBef>
              <a:spcAft>
                <a:spcPct val="0"/>
              </a:spcAft>
              <a:buClrTx/>
              <a:buSzTx/>
              <a:buFontTx/>
              <a:buNone/>
              <a:tabLst/>
              <a:defRPr/>
            </a:pPr>
            <a:endParaRPr kumimoji="0" lang="ar-EG" altLang="en-US" sz="2800" b="0" i="0" u="none" strike="noStrike" kern="1200" cap="none" spc="0" normalizeH="0" baseline="0" noProof="0" dirty="0">
              <a:ln>
                <a:noFill/>
              </a:ln>
              <a:solidFill>
                <a:srgbClr val="000000"/>
              </a:solidFill>
              <a:effectLst/>
              <a:uLnTx/>
              <a:uFillTx/>
              <a:latin typeface="Arial"/>
              <a:ea typeface="+mn-ea"/>
              <a:cs typeface="Arial"/>
            </a:endParaRPr>
          </a:p>
        </p:txBody>
      </p:sp>
      <p:sp>
        <p:nvSpPr>
          <p:cNvPr id="2" name="Rectangle 1"/>
          <p:cNvSpPr/>
          <p:nvPr/>
        </p:nvSpPr>
        <p:spPr>
          <a:xfrm>
            <a:off x="359763" y="345551"/>
            <a:ext cx="9874863" cy="646331"/>
          </a:xfrm>
          <a:prstGeom prst="rect">
            <a:avLst/>
          </a:prstGeom>
        </p:spPr>
        <p:txBody>
          <a:bodyPr wrap="square">
            <a:spAutoFit/>
          </a:bodyPr>
          <a:lstStyle/>
          <a:p>
            <a:pPr marL="0" marR="0" lvl="0" indent="0" algn="ctr" defTabSz="914400" rtl="1" eaLnBrk="1" fontAlgn="base" latinLnBrk="0" hangingPunct="1">
              <a:lnSpc>
                <a:spcPct val="100000"/>
              </a:lnSpc>
              <a:spcBef>
                <a:spcPct val="20000"/>
              </a:spcBef>
              <a:spcAft>
                <a:spcPct val="0"/>
              </a:spcAft>
              <a:buClrTx/>
              <a:buSzTx/>
              <a:buFontTx/>
              <a:buNone/>
              <a:tabLst/>
              <a:defRPr/>
            </a:pPr>
            <a:r>
              <a:rPr lang="ar-EG" altLang="en-US" sz="3600" b="1" u="sng" dirty="0">
                <a:solidFill>
                  <a:srgbClr val="000000"/>
                </a:solidFill>
                <a:latin typeface="Arial"/>
                <a:cs typeface="Arial"/>
              </a:rPr>
              <a:t>مراجع إضافية لهذه المحاضرة</a:t>
            </a:r>
            <a:endParaRPr kumimoji="0" lang="ar-EG" altLang="en-US" sz="3600" b="1" i="0" u="sng" strike="noStrike" kern="1200" cap="none" spc="0" normalizeH="0" baseline="0" noProof="0" dirty="0">
              <a:ln>
                <a:noFill/>
              </a:ln>
              <a:solidFill>
                <a:srgbClr val="000000"/>
              </a:solidFill>
              <a:effectLst/>
              <a:uLnTx/>
              <a:uFillTx/>
              <a:latin typeface="Arial"/>
              <a:ea typeface="+mn-ea"/>
              <a:cs typeface="Arial"/>
            </a:endParaRPr>
          </a:p>
        </p:txBody>
      </p:sp>
      <p:sp>
        <p:nvSpPr>
          <p:cNvPr id="3" name="Rectangle 2"/>
          <p:cNvSpPr/>
          <p:nvPr/>
        </p:nvSpPr>
        <p:spPr>
          <a:xfrm>
            <a:off x="756850" y="2028825"/>
            <a:ext cx="9815875" cy="147732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https://www.linkedin.com/pulse/%D8%A7%D9%84%D8%A7%D8%B3%D8%AA%D8%B1%D8%A7%D8%AA%D9%8A%D8%AC%D9%8A%D8%A7%D8%AA-%D8%A7%D9%84%D8%AC%D8%AF%D9%8A%D8%AF%D8%A9-%D9%84%D9%84%D8%B9%D9%84%D8%A7%D9%82%D8%A7%D8%AA-%D8%A7%D9%84%D8%B9%D8%A7%D9%85%D8%A9-naif-althayt/</a:t>
            </a:r>
          </a:p>
        </p:txBody>
      </p:sp>
    </p:spTree>
    <p:extLst>
      <p:ext uri="{BB962C8B-B14F-4D97-AF65-F5344CB8AC3E}">
        <p14:creationId xmlns:p14="http://schemas.microsoft.com/office/powerpoint/2010/main" val="2062679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1652</TotalTime>
  <Words>2877</Words>
  <Application>Microsoft Office PowerPoint</Application>
  <PresentationFormat>Widescreen</PresentationFormat>
  <Paragraphs>176</Paragraphs>
  <Slides>45</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45</vt:i4>
      </vt:variant>
    </vt:vector>
  </HeadingPairs>
  <TitlesOfParts>
    <vt:vector size="51" baseType="lpstr">
      <vt:lpstr>Arial</vt:lpstr>
      <vt:lpstr>Arial Narrow</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Merhan Mohsan Mohammed</cp:lastModifiedBy>
  <cp:revision>86</cp:revision>
  <dcterms:created xsi:type="dcterms:W3CDTF">2023-04-29T09:08:00Z</dcterms:created>
  <dcterms:modified xsi:type="dcterms:W3CDTF">2024-06-15T18:23:42Z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