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3"/>
  </p:notesMasterIdLst>
  <p:sldIdLst>
    <p:sldId id="480" r:id="rId2"/>
    <p:sldId id="303" r:id="rId3"/>
    <p:sldId id="313" r:id="rId4"/>
    <p:sldId id="276" r:id="rId5"/>
    <p:sldId id="529" r:id="rId6"/>
    <p:sldId id="530" r:id="rId7"/>
    <p:sldId id="531" r:id="rId8"/>
    <p:sldId id="532" r:id="rId9"/>
    <p:sldId id="533" r:id="rId10"/>
    <p:sldId id="534" r:id="rId11"/>
    <p:sldId id="535" r:id="rId12"/>
    <p:sldId id="536" r:id="rId13"/>
    <p:sldId id="537" r:id="rId14"/>
    <p:sldId id="538" r:id="rId15"/>
    <p:sldId id="539" r:id="rId16"/>
    <p:sldId id="540" r:id="rId17"/>
    <p:sldId id="541" r:id="rId18"/>
    <p:sldId id="559" r:id="rId19"/>
    <p:sldId id="542" r:id="rId20"/>
    <p:sldId id="543" r:id="rId21"/>
    <p:sldId id="544" r:id="rId22"/>
    <p:sldId id="545" r:id="rId23"/>
    <p:sldId id="546" r:id="rId24"/>
    <p:sldId id="547" r:id="rId25"/>
    <p:sldId id="548" r:id="rId26"/>
    <p:sldId id="549" r:id="rId27"/>
    <p:sldId id="550" r:id="rId28"/>
    <p:sldId id="551" r:id="rId29"/>
    <p:sldId id="552" r:id="rId30"/>
    <p:sldId id="553" r:id="rId31"/>
    <p:sldId id="554" r:id="rId32"/>
    <p:sldId id="555" r:id="rId33"/>
    <p:sldId id="556" r:id="rId34"/>
    <p:sldId id="557" r:id="rId35"/>
    <p:sldId id="558" r:id="rId36"/>
    <p:sldId id="525" r:id="rId37"/>
    <p:sldId id="526" r:id="rId38"/>
    <p:sldId id="527" r:id="rId39"/>
    <p:sldId id="528" r:id="rId40"/>
    <p:sldId id="524" r:id="rId41"/>
    <p:sldId id="349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276"/>
            <p14:sldId id="529"/>
            <p14:sldId id="530"/>
            <p14:sldId id="531"/>
            <p14:sldId id="532"/>
            <p14:sldId id="533"/>
            <p14:sldId id="534"/>
            <p14:sldId id="535"/>
            <p14:sldId id="536"/>
            <p14:sldId id="537"/>
            <p14:sldId id="538"/>
            <p14:sldId id="539"/>
            <p14:sldId id="540"/>
            <p14:sldId id="541"/>
            <p14:sldId id="559"/>
            <p14:sldId id="542"/>
            <p14:sldId id="543"/>
            <p14:sldId id="544"/>
            <p14:sldId id="545"/>
            <p14:sldId id="546"/>
            <p14:sldId id="547"/>
            <p14:sldId id="548"/>
            <p14:sldId id="549"/>
            <p14:sldId id="550"/>
            <p14:sldId id="551"/>
            <p14:sldId id="552"/>
            <p14:sldId id="553"/>
            <p14:sldId id="554"/>
            <p14:sldId id="555"/>
            <p14:sldId id="556"/>
            <p14:sldId id="557"/>
            <p14:sldId id="558"/>
            <p14:sldId id="525"/>
            <p14:sldId id="526"/>
            <p14:sldId id="527"/>
            <p14:sldId id="528"/>
            <p14:sldId id="524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83" d="100"/>
          <a:sy n="83" d="100"/>
        </p:scale>
        <p:origin x="82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316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1/16/2024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1/16/2024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1/16/2024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1/16/2024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7" Type="http://schemas.openxmlformats.org/officeDocument/2006/relationships/image" Target="../media/image7.sv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Alfaisal Hasan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108644" y="2424037"/>
            <a:ext cx="4095417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Probability and </a:t>
            </a:r>
            <a:endParaRPr lang="en-US" sz="4400" b="1" dirty="0" smtClean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Statistics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94617" y="6015708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3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74145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 201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Probability and Statistics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4095417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Probability and </a:t>
            </a:r>
            <a:endParaRPr lang="en-US" sz="4400" b="1" dirty="0" smtClean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Statistics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3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74145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 201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Probability and Statistics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Alfaisal Hasan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/>
              <a:t>Chapter 1: Introduction To Statistics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2: Descriptive Statistics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</a:rPr>
              <a:t>Chapter 3: Probability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4: Discrete Probability Distributions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5: Normal Probability Distributions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6: Confidence Intervals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7: Hypothesis Testing with One Sample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8: Hypothesis Testing with Two Samples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9: Correlation And Regression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10: Chi-Square Tests and The </a:t>
            </a:r>
            <a:r>
              <a:rPr lang="en-US" i="1" dirty="0"/>
              <a:t>F</a:t>
            </a:r>
            <a:r>
              <a:rPr lang="en-US" dirty="0"/>
              <a:t>-Distribution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Probability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96697" y="1752794"/>
            <a:ext cx="9666288" cy="304698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3.1  Basic Concepts of Probability and Counting</a:t>
            </a:r>
          </a:p>
          <a:p>
            <a:pPr>
              <a:lnSpc>
                <a:spcPct val="20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3.2  Conditional Probability and the Multiplication Rule</a:t>
            </a:r>
          </a:p>
          <a:p>
            <a:pPr>
              <a:lnSpc>
                <a:spcPct val="20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3.3  The Addition Rule</a:t>
            </a:r>
          </a:p>
          <a:p>
            <a:pPr>
              <a:lnSpc>
                <a:spcPct val="20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4 Additional Topics in Probability and Counting</a:t>
            </a:r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27201" y="1019069"/>
            <a:ext cx="710071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Basic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concepts of Probability and Counting 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98761" y="2014831"/>
            <a:ext cx="9666288" cy="397031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 the sample space of a probability experiment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 simple events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Distinguish among classical probability, empirical probability, and subjective probability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Determine the probability of the complement of an event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 a tree diagram and the Fundamental Counting  Principle to find probabilities</a:t>
            </a:r>
          </a:p>
        </p:txBody>
      </p:sp>
    </p:spTree>
    <p:extLst>
      <p:ext uri="{BB962C8B-B14F-4D97-AF65-F5344CB8AC3E}">
        <p14:creationId xmlns:p14="http://schemas.microsoft.com/office/powerpoint/2010/main" val="1064541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04623" y="1019069"/>
            <a:ext cx="71232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Probability and Statistics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10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3435683" y="1973176"/>
            <a:ext cx="5880100" cy="41573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4135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197060" y="519953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Probability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Experiments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614520" y="1133356"/>
            <a:ext cx="8590635" cy="517064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Probability experiment</a:t>
            </a:r>
          </a:p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 action, or trial, through which specific results (counts, measurements, or responses) are obtained.</a:t>
            </a:r>
          </a:p>
          <a:p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Outcome</a:t>
            </a:r>
          </a:p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result of a single trial in a probability experiment.</a:t>
            </a:r>
          </a:p>
          <a:p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Sample Space</a:t>
            </a:r>
          </a:p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set of all possible outcomes of a probability experiment.</a:t>
            </a:r>
          </a:p>
          <a:p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Event</a:t>
            </a:r>
          </a:p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Consists of one or more outcomes and is a subset of the sample space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dirty="0" smtClean="0"/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4277326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Probability Experiments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962182" y="2089978"/>
            <a:ext cx="9711232" cy="304698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Probability experiment:   Roll a die</a:t>
            </a:r>
          </a:p>
          <a:p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Outcome:  {3}</a:t>
            </a:r>
          </a:p>
          <a:p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Sample space:   {1,  2,  3,  4,   5,   6}</a:t>
            </a:r>
          </a:p>
          <a:p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Event:  {Die is odd}={1, 3, 5}</a:t>
            </a:r>
          </a:p>
          <a:p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4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6807" y="2638630"/>
            <a:ext cx="1384300" cy="1216025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</p:pic>
    </p:spTree>
    <p:extLst>
      <p:ext uri="{BB962C8B-B14F-4D97-AF65-F5344CB8AC3E}">
        <p14:creationId xmlns:p14="http://schemas.microsoft.com/office/powerpoint/2010/main" val="1477909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275645" y="1019069"/>
            <a:ext cx="75522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Identifying the Sample Space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4338" t="34667" r="11812" b="15614"/>
          <a:stretch/>
        </p:blipFill>
        <p:spPr>
          <a:xfrm>
            <a:off x="1687442" y="1809801"/>
            <a:ext cx="8324660" cy="4323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2065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Types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Probabilities 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23796" t="38000" r="21076" b="22708"/>
          <a:stretch/>
        </p:blipFill>
        <p:spPr>
          <a:xfrm>
            <a:off x="1336771" y="2122311"/>
            <a:ext cx="9489274" cy="3804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0350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711627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Example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Finding Classical Probability 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1634" t="37384" r="13273" b="18513"/>
          <a:stretch/>
        </p:blipFill>
        <p:spPr>
          <a:xfrm>
            <a:off x="1936813" y="2097354"/>
            <a:ext cx="8144165" cy="3667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8882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666502" y="434923"/>
            <a:ext cx="75292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Finding Empirical Probabilities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26314" t="37496" r="9314" b="24127"/>
          <a:stretch/>
        </p:blipFill>
        <p:spPr>
          <a:xfrm>
            <a:off x="666501" y="1991510"/>
            <a:ext cx="10287230" cy="3449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9391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Subjective Probabilities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385454" y="1978768"/>
            <a:ext cx="8987906" cy="275460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Subjective Probability</a:t>
            </a:r>
          </a:p>
          <a:p>
            <a:pPr>
              <a:lnSpc>
                <a:spcPct val="150000"/>
              </a:lnSpc>
            </a:pP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Intuition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educated guesses, and estimates.</a:t>
            </a:r>
          </a:p>
          <a:p>
            <a:pPr>
              <a:lnSpc>
                <a:spcPct val="15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e.g. A doctor may feel a patient has a 90% chance of a full recovery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Probability = 0.9 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ts val="580"/>
              </a:spcBef>
              <a:defRPr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22718" y="3819092"/>
            <a:ext cx="2400300" cy="2447925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4086548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Definition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Complementary Events</a:t>
            </a:r>
          </a:p>
        </p:txBody>
      </p:sp>
      <p:sp>
        <p:nvSpPr>
          <p:cNvPr id="8" name="Rectangle 7"/>
          <p:cNvSpPr/>
          <p:nvPr/>
        </p:nvSpPr>
        <p:spPr>
          <a:xfrm>
            <a:off x="1014365" y="1897239"/>
            <a:ext cx="8091055" cy="3200876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Tx/>
              <a:buNone/>
              <a:defRPr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Complement of event </a:t>
            </a:r>
            <a:r>
              <a:rPr lang="en-US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31775" indent="-231775" fontAlgn="auto">
              <a:spcBef>
                <a:spcPts val="580"/>
              </a:spcBef>
              <a:spcAft>
                <a:spcPts val="0"/>
              </a:spcAft>
              <a:buFontTx/>
              <a:buNone/>
              <a:defRPr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set of all outcomes in a sample space that are not included in event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31775" indent="-231775" fontAlgn="auto">
              <a:spcBef>
                <a:spcPts val="580"/>
              </a:spcBef>
              <a:spcAft>
                <a:spcPts val="0"/>
              </a:spcAft>
              <a:buFont typeface="Arial" charset="0"/>
              <a:buChar char="•"/>
              <a:defRPr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P(E</a:t>
            </a:r>
            <a:r>
              <a:rPr lang="en-US" sz="24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′) + P(E) =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31775" indent="-231775" fontAlgn="auto" latinLnBrk="1">
              <a:spcBef>
                <a:spcPts val="0"/>
              </a:spcBef>
              <a:spcAft>
                <a:spcPts val="0"/>
              </a:spcAft>
              <a:buFont typeface="Arial" charset="0"/>
              <a:buChar char="•"/>
              <a:defRPr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P(E) = 1 – P(E</a:t>
            </a:r>
            <a:r>
              <a:rPr lang="en-US" sz="24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′)</a:t>
            </a:r>
          </a:p>
          <a:p>
            <a:pPr marL="231775" indent="-231775" fontAlgn="auto" latinLnBrk="1">
              <a:spcBef>
                <a:spcPts val="0"/>
              </a:spcBef>
              <a:spcAft>
                <a:spcPts val="0"/>
              </a:spcAft>
              <a:buFont typeface="Arial" charset="0"/>
              <a:buChar char="•"/>
              <a:defRPr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P(E ′) = 1 – P(E)</a:t>
            </a:r>
          </a:p>
        </p:txBody>
      </p:sp>
      <p:grpSp>
        <p:nvGrpSpPr>
          <p:cNvPr id="9" name="Group 8"/>
          <p:cNvGrpSpPr>
            <a:grpSpLocks/>
          </p:cNvGrpSpPr>
          <p:nvPr/>
        </p:nvGrpSpPr>
        <p:grpSpPr bwMode="auto">
          <a:xfrm>
            <a:off x="6733021" y="3559589"/>
            <a:ext cx="3503613" cy="2201863"/>
            <a:chOff x="1689100" y="3889375"/>
            <a:chExt cx="3503613" cy="2201863"/>
          </a:xfrm>
          <a:solidFill>
            <a:schemeClr val="accent6">
              <a:lumMod val="40000"/>
              <a:lumOff val="60000"/>
            </a:schemeClr>
          </a:solidFill>
        </p:grpSpPr>
        <p:sp>
          <p:nvSpPr>
            <p:cNvPr id="10" name="Rectangle 9"/>
            <p:cNvSpPr/>
            <p:nvPr/>
          </p:nvSpPr>
          <p:spPr>
            <a:xfrm>
              <a:off x="1689100" y="3889375"/>
              <a:ext cx="3503613" cy="2201863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2105025" y="4122738"/>
              <a:ext cx="1674813" cy="1673225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4184650" y="4230688"/>
              <a:ext cx="852488" cy="523875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sz="2800" i="1" dirty="0">
                  <a:latin typeface="+mn-lt"/>
                  <a:cs typeface="Arial" charset="0"/>
                </a:rPr>
                <a:t>E</a:t>
              </a:r>
              <a:r>
                <a:rPr lang="en-US" sz="2800" dirty="0">
                  <a:cs typeface="Arial" charset="0"/>
                </a:rPr>
                <a:t> ′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2647950" y="4554538"/>
              <a:ext cx="852488" cy="52228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sz="2800" i="1" dirty="0">
                  <a:latin typeface="+mn-lt"/>
                  <a:cs typeface="Arial" charset="0"/>
                </a:rPr>
                <a:t>E</a:t>
              </a:r>
              <a:endParaRPr lang="en-US" sz="2800" dirty="0">
                <a:latin typeface="+mn-lt"/>
                <a:cs typeface="Arial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86208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Range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Probabilities Rule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1486" t="36938" r="16387" b="23009"/>
          <a:stretch/>
        </p:blipFill>
        <p:spPr>
          <a:xfrm>
            <a:off x="1962684" y="2212621"/>
            <a:ext cx="8279845" cy="3578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5968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004712" y="596370"/>
            <a:ext cx="911013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Section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3.2 Conditional Probability and the                        Multiplication Rule 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1956365" y="2043075"/>
                <a:ext cx="8991600" cy="3815981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>
                <a:spAutoFit/>
              </a:bodyPr>
              <a:lstStyle/>
              <a:p>
                <a:pPr algn="just">
                  <a:buFont typeface="Arial" charset="0"/>
                  <a:buNone/>
                </a:pPr>
                <a:r>
                  <a:rPr lang="en-US" sz="24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Conditional Probability</a:t>
                </a:r>
              </a:p>
              <a:p>
                <a:pPr algn="just"/>
                <a:r>
                  <a:rPr lang="en-US" sz="24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probability of an event occurring, given that another event has already occurred</a:t>
                </a:r>
              </a:p>
              <a:p>
                <a:pPr algn="just"/>
                <a:r>
                  <a:rPr lang="en-US" sz="24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Denoted </a:t>
                </a:r>
                <a:r>
                  <a:rPr lang="en-US" sz="2400" i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</a:t>
                </a:r>
                <a:r>
                  <a:rPr lang="en-US" sz="24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en-US" sz="2400" i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</a:t>
                </a:r>
                <a:r>
                  <a:rPr lang="en-US" sz="24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| </a:t>
                </a:r>
                <a:r>
                  <a:rPr lang="en-US" sz="2400" i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en-US" sz="24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 (read “probability of </a:t>
                </a:r>
                <a:r>
                  <a:rPr lang="en-US" sz="2400" i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</a:t>
                </a:r>
                <a:r>
                  <a:rPr lang="en-US" sz="24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given </a:t>
                </a:r>
                <a:r>
                  <a:rPr lang="en-US" sz="2400" i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A”)</a:t>
                </a:r>
              </a:p>
              <a:p>
                <a:pPr algn="just"/>
                <a:endParaRPr lang="en-US" sz="2400" i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>
                  <a:buFont typeface="Wingdings 2" pitchFamily="18" charset="2"/>
                  <a:buNone/>
                </a:pPr>
                <a:r>
                  <a:rPr lang="en-US" sz="24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Conditional Probability Rule:</a:t>
                </a:r>
              </a:p>
              <a:p>
                <a:pPr algn="just">
                  <a:buFont typeface="Wingdings 2" pitchFamily="18" charset="2"/>
                  <a:buNone/>
                </a:pPr>
                <a:endParaRPr lang="en-US" sz="24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𝑃</m:t>
                      </m:r>
                      <m:d>
                        <m:dPr>
                          <m:ctrlPr>
                            <a:rPr 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𝐵</m:t>
                          </m:r>
                        </m:e>
                        <m:e>
                          <m:r>
                            <a:rPr 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𝐴</m:t>
                          </m:r>
                        </m:e>
                      </m:d>
                      <m:r>
                        <a:rPr lang="en-US" sz="24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𝑃</m:t>
                          </m:r>
                          <m:r>
                            <a:rPr 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𝐵</m:t>
                          </m:r>
                          <m:r>
                            <a:rPr 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𝑎𝑛𝑑</m:t>
                          </m:r>
                          <m:r>
                            <a:rPr 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𝐴</m:t>
                          </m:r>
                          <m:r>
                            <a:rPr 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num>
                        <m:den>
                          <m:r>
                            <a:rPr 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𝑃</m:t>
                          </m:r>
                          <m:r>
                            <a:rPr 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𝐴</m:t>
                          </m:r>
                          <m:r>
                            <a:rPr 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den>
                      </m:f>
                    </m:oMath>
                  </m:oMathPara>
                </a14:m>
                <a:endParaRPr lang="en-US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>
                  <a:buFont typeface="Wingdings 2" pitchFamily="18" charset="2"/>
                  <a:buNone/>
                </a:pPr>
                <a:endParaRPr lang="en-US" sz="24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56365" y="2043075"/>
                <a:ext cx="8991600" cy="3815981"/>
              </a:xfrm>
              <a:prstGeom prst="rect">
                <a:avLst/>
              </a:prstGeom>
              <a:blipFill>
                <a:blip r:embed="rId3"/>
                <a:stretch>
                  <a:fillRect l="-1085" t="-1278" r="-101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69578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817511" y="1019069"/>
            <a:ext cx="70103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Finding Conditional Probabilities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0025" t="37615" r="13490" b="23380"/>
          <a:stretch/>
        </p:blipFill>
        <p:spPr>
          <a:xfrm>
            <a:off x="1655382" y="2269067"/>
            <a:ext cx="8922308" cy="3465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6144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817511" y="1019069"/>
            <a:ext cx="70103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Solution: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Finding Conditional Probabilities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3371" t="36221" r="11246" b="15160"/>
          <a:stretch/>
        </p:blipFill>
        <p:spPr>
          <a:xfrm>
            <a:off x="1436385" y="1764850"/>
            <a:ext cx="8989921" cy="44391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2160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03022" y="1019069"/>
            <a:ext cx="789406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Example: Probabilities from Contingency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Table</a:t>
            </a:r>
            <a:r>
              <a:rPr lang="en-US" altLang="en-US" sz="2800" dirty="0">
                <a:latin typeface="Arial Unicode MS" pitchFamily="34" charset="-128"/>
              </a:rPr>
              <a:t/>
            </a:r>
            <a:br>
              <a:rPr lang="en-US" altLang="en-US" sz="2800" dirty="0">
                <a:latin typeface="Arial Unicode MS" pitchFamily="34" charset="-128"/>
              </a:rPr>
            </a:br>
            <a:r>
              <a:rPr lang="en-US" altLang="en-US" sz="2800" dirty="0">
                <a:latin typeface="Arial Unicode MS" pitchFamily="34" charset="-128"/>
              </a:rPr>
              <a:t>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/>
          <a:srcRect l="28896" t="34467" r="7573" b="11414"/>
          <a:stretch/>
        </p:blipFill>
        <p:spPr>
          <a:xfrm>
            <a:off x="1884189" y="1675365"/>
            <a:ext cx="8947231" cy="4287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7507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1540" t="36839" r="15439" b="16147"/>
          <a:stretch/>
        </p:blipFill>
        <p:spPr>
          <a:xfrm>
            <a:off x="2332527" y="2133599"/>
            <a:ext cx="8177429" cy="4078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469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027727" y="581780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Imagine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60458" y="1448055"/>
            <a:ext cx="7669429" cy="4695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8493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Multiplication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Rule</a:t>
            </a:r>
            <a:b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2524" t="36911" r="11952" b="19540"/>
          <a:stretch/>
        </p:blipFill>
        <p:spPr>
          <a:xfrm>
            <a:off x="1569156" y="2154971"/>
            <a:ext cx="8997245" cy="3969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3813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26127" y="735790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Compare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“A and B” to “A or B”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1876" t="38454" r="13662" b="17800"/>
          <a:stretch/>
        </p:blipFill>
        <p:spPr>
          <a:xfrm>
            <a:off x="1700255" y="2025571"/>
            <a:ext cx="8479394" cy="3831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811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Mutually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Exclusive Events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2544" t="37501" r="8616" b="16484"/>
          <a:stretch/>
        </p:blipFill>
        <p:spPr>
          <a:xfrm>
            <a:off x="1777521" y="2232821"/>
            <a:ext cx="8730814" cy="3840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5809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Non-Mutually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Exclusive Events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2077" t="37736" r="12599" b="13910"/>
          <a:stretch/>
        </p:blipFill>
        <p:spPr>
          <a:xfrm>
            <a:off x="1920115" y="1826421"/>
            <a:ext cx="9005908" cy="4427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6567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422401" y="1019069"/>
            <a:ext cx="740551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Section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3.3: The Additive Rule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1845" t="37932" r="9628" b="28438"/>
          <a:stretch/>
        </p:blipFill>
        <p:spPr>
          <a:xfrm>
            <a:off x="1239035" y="2560197"/>
            <a:ext cx="9891810" cy="3197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590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Additive Rule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1315" t="37019" r="17387" b="14657"/>
          <a:stretch/>
        </p:blipFill>
        <p:spPr>
          <a:xfrm>
            <a:off x="2011986" y="1714704"/>
            <a:ext cx="8332144" cy="4415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4957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Additive Rule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2525" t="35140" r="8105" b="14879"/>
          <a:stretch/>
        </p:blipFill>
        <p:spPr>
          <a:xfrm>
            <a:off x="2033258" y="2077346"/>
            <a:ext cx="8372381" cy="3964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0813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Additive Rule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2064" t="35406" r="12408" b="10574"/>
          <a:stretch/>
        </p:blipFill>
        <p:spPr>
          <a:xfrm>
            <a:off x="2430683" y="2038260"/>
            <a:ext cx="7853159" cy="4297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2263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Additive Rule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1807" t="36641" r="12989" b="13736"/>
          <a:stretch/>
        </p:blipFill>
        <p:spPr>
          <a:xfrm>
            <a:off x="1847544" y="1919111"/>
            <a:ext cx="8662411" cy="4380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0681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835379" y="1019069"/>
            <a:ext cx="79925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4 Additional Topics in Probability and Counting</a:t>
            </a:r>
          </a:p>
        </p:txBody>
      </p:sp>
      <p:sp>
        <p:nvSpPr>
          <p:cNvPr id="8" name="Rectangle 7"/>
          <p:cNvSpPr/>
          <p:nvPr/>
        </p:nvSpPr>
        <p:spPr>
          <a:xfrm>
            <a:off x="3048000" y="2136339"/>
            <a:ext cx="6096000" cy="1384995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1- Permutation</a:t>
            </a:r>
          </a:p>
          <a:p>
            <a:pPr>
              <a:buFont typeface="Arial" charset="0"/>
              <a:buNone/>
            </a:pP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charset="0"/>
              <a:buNone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2- Combination </a:t>
            </a:r>
          </a:p>
        </p:txBody>
      </p:sp>
    </p:spTree>
    <p:extLst>
      <p:ext uri="{BB962C8B-B14F-4D97-AF65-F5344CB8AC3E}">
        <p14:creationId xmlns:p14="http://schemas.microsoft.com/office/powerpoint/2010/main" val="3849650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Permutation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2001" t="38530" r="15770" b="23082"/>
          <a:stretch/>
        </p:blipFill>
        <p:spPr>
          <a:xfrm>
            <a:off x="1274422" y="2280354"/>
            <a:ext cx="8792213" cy="36350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5863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Permutation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1754" t="37367" r="20441" b="14901"/>
          <a:stretch/>
        </p:blipFill>
        <p:spPr>
          <a:xfrm>
            <a:off x="2513149" y="2030128"/>
            <a:ext cx="7195295" cy="4041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1087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72356" y="794060"/>
            <a:ext cx="64346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Combination 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1728" t="38249" r="13285" b="24682"/>
          <a:stretch/>
        </p:blipFill>
        <p:spPr>
          <a:xfrm>
            <a:off x="1595674" y="2423762"/>
            <a:ext cx="8503809" cy="3224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053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Combination  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2056" t="35230" r="8789" b="13390"/>
          <a:stretch/>
        </p:blipFill>
        <p:spPr>
          <a:xfrm>
            <a:off x="2025570" y="2349661"/>
            <a:ext cx="8206451" cy="4009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5582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065867" y="2101124"/>
            <a:ext cx="6096000" cy="646331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/>
          <a:p>
            <a:r>
              <a:rPr lang="en-US" dirty="0">
                <a:latin typeface="Poppins"/>
              </a:rPr>
              <a:t>The number of ways of forming 4-digit code from 9 numbers in which no digits is repeated 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3941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622529" y="2171034"/>
            <a:ext cx="6096000" cy="1200329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/>
          <a:p>
            <a:r>
              <a:rPr lang="en-US" dirty="0">
                <a:latin typeface="Poppins"/>
              </a:rPr>
              <a:t>The probability of an event for obtaining an odd number from a die = 1.0</a:t>
            </a:r>
          </a:p>
          <a:p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1912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622529" y="2301291"/>
            <a:ext cx="6096000" cy="923330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/>
          <a:p>
            <a:r>
              <a:rPr lang="en-US" dirty="0">
                <a:solidFill>
                  <a:srgbClr val="212121"/>
                </a:solidFill>
                <a:latin typeface="Poppins"/>
              </a:rPr>
              <a:t>The probability of an event for obtaining </a:t>
            </a:r>
            <a:r>
              <a:rPr lang="en-US" dirty="0" smtClean="0">
                <a:solidFill>
                  <a:srgbClr val="212121"/>
                </a:solidFill>
                <a:latin typeface="Poppins"/>
              </a:rPr>
              <a:t>9 </a:t>
            </a:r>
            <a:r>
              <a:rPr lang="en-US" dirty="0">
                <a:solidFill>
                  <a:srgbClr val="212121"/>
                </a:solidFill>
                <a:latin typeface="Poppins"/>
              </a:rPr>
              <a:t>from a die = </a:t>
            </a:r>
            <a:r>
              <a:rPr lang="en-US" dirty="0" smtClean="0">
                <a:solidFill>
                  <a:srgbClr val="212121"/>
                </a:solidFill>
                <a:latin typeface="Poppins"/>
              </a:rPr>
              <a:t>1.0</a:t>
            </a:r>
            <a:endParaRPr lang="en-US" dirty="0">
              <a:solidFill>
                <a:srgbClr val="212121"/>
              </a:solidFill>
              <a:latin typeface="Poppins"/>
            </a:endParaRPr>
          </a:p>
          <a:p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266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513149" y="2335157"/>
            <a:ext cx="6096000" cy="1200329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/>
          <a:p>
            <a:r>
              <a:rPr lang="en-US" dirty="0" smtClean="0">
                <a:latin typeface="Poppins"/>
              </a:rPr>
              <a:t>If the </a:t>
            </a:r>
            <a:r>
              <a:rPr lang="en-US" dirty="0">
                <a:latin typeface="Poppins"/>
              </a:rPr>
              <a:t>probability of an event </a:t>
            </a:r>
            <a:r>
              <a:rPr lang="en-US" dirty="0" smtClean="0">
                <a:latin typeface="Poppins"/>
              </a:rPr>
              <a:t>is equal to 0.3, </a:t>
            </a:r>
          </a:p>
          <a:p>
            <a:r>
              <a:rPr lang="en-US" dirty="0" smtClean="0">
                <a:latin typeface="Poppins"/>
              </a:rPr>
              <a:t>Find the probability of its complement event </a:t>
            </a:r>
            <a:endParaRPr lang="en-US" dirty="0">
              <a:latin typeface="Poppins"/>
            </a:endParaRPr>
          </a:p>
          <a:p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4533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Chapter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Summary </a:t>
            </a:r>
          </a:p>
        </p:txBody>
      </p:sp>
      <p:sp>
        <p:nvSpPr>
          <p:cNvPr id="8" name="Rectangle 7"/>
          <p:cNvSpPr/>
          <p:nvPr/>
        </p:nvSpPr>
        <p:spPr>
          <a:xfrm>
            <a:off x="651740" y="2415032"/>
            <a:ext cx="3347605" cy="1218966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200000"/>
              </a:lnSpc>
            </a:pP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Concepts of Probability and Counting</a:t>
            </a:r>
          </a:p>
        </p:txBody>
      </p:sp>
      <p:sp>
        <p:nvSpPr>
          <p:cNvPr id="10" name="Rectangle 9"/>
          <p:cNvSpPr/>
          <p:nvPr/>
        </p:nvSpPr>
        <p:spPr>
          <a:xfrm>
            <a:off x="1745673" y="4444232"/>
            <a:ext cx="4543475" cy="1595327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200000"/>
              </a:lnSpc>
            </a:pP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Multiplication </a:t>
            </a:r>
            <a:r>
              <a:rPr lang="en-US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Rule: </a:t>
            </a:r>
            <a:r>
              <a:rPr lang="en-US" sz="28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 and ) </a:t>
            </a:r>
          </a:p>
          <a:p>
            <a:pPr>
              <a:lnSpc>
                <a:spcPct val="200000"/>
              </a:lnSpc>
            </a:pPr>
            <a:r>
              <a:rPr lang="en-US" alt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P(A and B) = P(A) x P(B|A) </a:t>
            </a:r>
            <a:endParaRPr lang="en-US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200000"/>
              </a:lnSpc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4594620" y="1926421"/>
                <a:ext cx="3587405" cy="2097365"/>
              </a:xfrm>
              <a:prstGeom prst="rect">
                <a:avLst/>
              </a:prstGeom>
              <a:solidFill>
                <a:schemeClr val="bg2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en-US" sz="20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0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0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0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0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Conditional Probability:</a:t>
                </a:r>
              </a:p>
              <a:p>
                <a:endParaRPr lang="en-US" sz="20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𝑷</m:t>
                      </m:r>
                      <m:d>
                        <m:dPr>
                          <m:ctrlPr>
                            <a:rPr lang="en-US" sz="20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0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0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𝑩</m:t>
                          </m:r>
                        </m:e>
                        <m:e>
                          <m:r>
                            <a:rPr lang="en-US" sz="20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𝑨</m:t>
                          </m:r>
                        </m:e>
                      </m:d>
                      <m:r>
                        <a:rPr lang="en-US" sz="20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en-US" sz="20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𝑷</m:t>
                          </m:r>
                          <m:r>
                            <a:rPr lang="en-US" sz="20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0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𝑩</m:t>
                          </m:r>
                          <m:r>
                            <a:rPr lang="en-US" sz="20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0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𝒂𝒏𝒅</m:t>
                          </m:r>
                          <m:r>
                            <a:rPr lang="en-US" sz="20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0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𝑨</m:t>
                          </m:r>
                          <m:r>
                            <a:rPr lang="en-US" sz="20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num>
                        <m:den>
                          <m:r>
                            <a:rPr lang="en-US" sz="20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𝑷</m:t>
                          </m:r>
                          <m:r>
                            <a:rPr lang="en-US" sz="20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0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𝑨</m:t>
                          </m:r>
                          <m:r>
                            <a:rPr lang="en-US" sz="20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den>
                      </m:f>
                    </m:oMath>
                  </m:oMathPara>
                </a14:m>
                <a:endParaRPr lang="en-US" sz="20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0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0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0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0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94620" y="1926421"/>
                <a:ext cx="3587405" cy="209736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Rectangle 12"/>
          <p:cNvSpPr/>
          <p:nvPr/>
        </p:nvSpPr>
        <p:spPr>
          <a:xfrm>
            <a:off x="6662593" y="4469397"/>
            <a:ext cx="4727525" cy="1616337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200000"/>
              </a:lnSpc>
            </a:pPr>
            <a:r>
              <a:rPr lang="en-US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Addition </a:t>
            </a:r>
            <a:r>
              <a:rPr lang="en-US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Rule: </a:t>
            </a:r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(or)</a:t>
            </a:r>
          </a:p>
          <a:p>
            <a:endParaRPr lang="en-US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P(A </a:t>
            </a:r>
            <a:r>
              <a:rPr lang="en-US" alt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 </a:t>
            </a:r>
            <a:r>
              <a:rPr lang="en-US" alt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B) = P(A) + P(B) – </a:t>
            </a:r>
            <a:r>
              <a:rPr lang="en-US" altLang="en-US" sz="20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P(A and B)</a:t>
            </a:r>
          </a:p>
          <a:p>
            <a:endParaRPr lang="en-US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8601805" y="1926421"/>
            <a:ext cx="2788313" cy="2213845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200000"/>
              </a:lnSpc>
            </a:pPr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Additional Topics in Probability and Counting</a:t>
            </a:r>
            <a:endParaRPr lang="en-US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charset="0"/>
              <a:buNone/>
            </a:pPr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1- 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Permutation</a:t>
            </a:r>
          </a:p>
          <a:p>
            <a:pPr>
              <a:buFont typeface="Arial" charset="0"/>
              <a:buNone/>
            </a:pPr>
            <a:endParaRPr lang="en-US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charset="0"/>
              <a:buNone/>
            </a:pP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2- Combination </a:t>
            </a:r>
          </a:p>
          <a:p>
            <a:endParaRPr lang="en-US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1521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704</TotalTime>
  <Words>692</Words>
  <Application>Microsoft Office PowerPoint</Application>
  <PresentationFormat>Widescreen</PresentationFormat>
  <Paragraphs>223</Paragraphs>
  <Slides>41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50" baseType="lpstr">
      <vt:lpstr>Arial</vt:lpstr>
      <vt:lpstr>Arial Unicode MS</vt:lpstr>
      <vt:lpstr>Calibri</vt:lpstr>
      <vt:lpstr>Calibri Light</vt:lpstr>
      <vt:lpstr>Cambria Math</vt:lpstr>
      <vt:lpstr>Poppins</vt:lpstr>
      <vt:lpstr>Times New Roman</vt:lpstr>
      <vt:lpstr>Wingdings 2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Dr.Al Faisal</cp:lastModifiedBy>
  <cp:revision>37</cp:revision>
  <dcterms:created xsi:type="dcterms:W3CDTF">2023-04-29T09:08:23Z</dcterms:created>
  <dcterms:modified xsi:type="dcterms:W3CDTF">2024-01-16T08:46:39Z</dcterms:modified>
</cp:coreProperties>
</file>