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19"/>
  </p:notesMasterIdLst>
  <p:sldIdLst>
    <p:sldId id="480" r:id="rId2"/>
    <p:sldId id="303" r:id="rId3"/>
    <p:sldId id="256" r:id="rId4"/>
    <p:sldId id="482" r:id="rId5"/>
    <p:sldId id="483" r:id="rId6"/>
    <p:sldId id="313" r:id="rId7"/>
    <p:sldId id="488" r:id="rId8"/>
    <p:sldId id="306" r:id="rId9"/>
    <p:sldId id="489" r:id="rId10"/>
    <p:sldId id="490" r:id="rId11"/>
    <p:sldId id="491" r:id="rId12"/>
    <p:sldId id="492" r:id="rId13"/>
    <p:sldId id="493" r:id="rId14"/>
    <p:sldId id="485" r:id="rId15"/>
    <p:sldId id="486" r:id="rId16"/>
    <p:sldId id="487"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82"/>
            <p14:sldId id="483"/>
            <p14:sldId id="313"/>
            <p14:sldId id="488"/>
            <p14:sldId id="306"/>
            <p14:sldId id="489"/>
            <p14:sldId id="490"/>
            <p14:sldId id="491"/>
            <p14:sldId id="492"/>
            <p14:sldId id="493"/>
            <p14:sldId id="485"/>
            <p14:sldId id="486"/>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5" d="100"/>
          <a:sy n="55" d="100"/>
        </p:scale>
        <p:origin x="107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570F9-6F10-A8CD-B043-A1F01988398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BF7E582-200B-D5DE-188A-F74BE3140D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2255708-A38C-F3A8-41D5-6B5CE625D13B}"/>
              </a:ext>
            </a:extLst>
          </p:cNvPr>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a:extLst>
              <a:ext uri="{FF2B5EF4-FFF2-40B4-BE49-F238E27FC236}">
                <a16:creationId xmlns:a16="http://schemas.microsoft.com/office/drawing/2014/main" id="{B475FFE8-555F-4937-E241-A1CC936885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8873A0-8DBE-747D-4205-E59180A106B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285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55FFE-F88B-5563-9F3A-1F7EA6412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6D9EAC5-869A-1171-D270-1FC65C1FDCA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4FE2D5-4603-2CCE-8210-8CA6124FB4F7}"/>
              </a:ext>
            </a:extLst>
          </p:cNvPr>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a:extLst>
              <a:ext uri="{FF2B5EF4-FFF2-40B4-BE49-F238E27FC236}">
                <a16:creationId xmlns:a16="http://schemas.microsoft.com/office/drawing/2014/main" id="{F51FB5D1-56E5-8705-CAAF-94755DB284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83809A-874C-E422-2F96-3F5FBB10D77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51590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1ED16-0617-3971-5C8A-38AEE4DDD93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724107F-C099-2492-CF0C-C7FCC881D24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DFC88E3-15B1-A709-A5DE-03E2AB2FF038}"/>
              </a:ext>
            </a:extLst>
          </p:cNvPr>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a:extLst>
              <a:ext uri="{FF2B5EF4-FFF2-40B4-BE49-F238E27FC236}">
                <a16:creationId xmlns:a16="http://schemas.microsoft.com/office/drawing/2014/main" id="{BC913FE9-442F-EB38-7D14-D1F3CCF47B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4A54EA-094F-78D4-0B08-0FA56DC4C1A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7544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52841-7C82-C952-1996-D2FA18E4BB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A52A53C-2530-E6E0-8331-00D28C00027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B3C531D-9F75-4344-B379-1D1B963F844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FC5C963-71F4-4A71-A692-0BB4DA84BC26}"/>
              </a:ext>
            </a:extLst>
          </p:cNvPr>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a:extLst>
              <a:ext uri="{FF2B5EF4-FFF2-40B4-BE49-F238E27FC236}">
                <a16:creationId xmlns:a16="http://schemas.microsoft.com/office/drawing/2014/main" id="{DE9AD380-727A-D96A-CC67-152ADBEE08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CFCC9FA-8D14-A6F4-BF6D-46751DE5757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2034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09B09-1B77-FDC2-309B-5F218603297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DAB33E3-A62F-F9B0-1B36-BCD69C6420B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9A27AF-E259-8840-83ED-263D4D4011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C2EEEB1-AEB6-3654-7B8C-2BE3E0C651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F6B79A-F86C-5849-66FC-53E000020F5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7B0702E-1734-E781-91CB-3BAFAB6EB4A5}"/>
              </a:ext>
            </a:extLst>
          </p:cNvPr>
          <p:cNvSpPr>
            <a:spLocks noGrp="1"/>
          </p:cNvSpPr>
          <p:nvPr>
            <p:ph type="dt" sz="half" idx="10"/>
          </p:nvPr>
        </p:nvSpPr>
        <p:spPr/>
        <p:txBody>
          <a:bodyPr/>
          <a:lstStyle/>
          <a:p>
            <a:fld id="{7AD86B2E-B702-4422-B277-3A08C7449694}" type="datetimeFigureOut">
              <a:rPr lang="en-US" smtClean="0"/>
              <a:t>1/26/2024</a:t>
            </a:fld>
            <a:endParaRPr lang="en-US"/>
          </a:p>
        </p:txBody>
      </p:sp>
      <p:sp>
        <p:nvSpPr>
          <p:cNvPr id="8" name="Footer Placeholder 7">
            <a:extLst>
              <a:ext uri="{FF2B5EF4-FFF2-40B4-BE49-F238E27FC236}">
                <a16:creationId xmlns:a16="http://schemas.microsoft.com/office/drawing/2014/main" id="{73F54FEA-B087-3CC0-E0F9-8B503212CE5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8B6715F-324C-E5E2-0430-2B6FCFF048B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5508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A63FC-F605-0666-D92B-1834F68176A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8C581C1-CDB9-D75E-2804-3966B31A3FF1}"/>
              </a:ext>
            </a:extLst>
          </p:cNvPr>
          <p:cNvSpPr>
            <a:spLocks noGrp="1"/>
          </p:cNvSpPr>
          <p:nvPr>
            <p:ph type="dt" sz="half" idx="10"/>
          </p:nvPr>
        </p:nvSpPr>
        <p:spPr/>
        <p:txBody>
          <a:bodyPr/>
          <a:lstStyle/>
          <a:p>
            <a:fld id="{7AD86B2E-B702-4422-B277-3A08C7449694}" type="datetimeFigureOut">
              <a:rPr lang="en-US" smtClean="0"/>
              <a:t>1/26/2024</a:t>
            </a:fld>
            <a:endParaRPr lang="en-US"/>
          </a:p>
        </p:txBody>
      </p:sp>
      <p:sp>
        <p:nvSpPr>
          <p:cNvPr id="4" name="Footer Placeholder 3">
            <a:extLst>
              <a:ext uri="{FF2B5EF4-FFF2-40B4-BE49-F238E27FC236}">
                <a16:creationId xmlns:a16="http://schemas.microsoft.com/office/drawing/2014/main" id="{F82C9B49-5AEF-8BF7-8D75-357FD6826A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83C7F0E-1717-DCC2-C3CA-442E030D33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0159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31F92D8-7171-CA8A-5F9E-6DB40837D7D5}"/>
              </a:ext>
            </a:extLst>
          </p:cNvPr>
          <p:cNvSpPr>
            <a:spLocks noGrp="1"/>
          </p:cNvSpPr>
          <p:nvPr>
            <p:ph type="dt" sz="half" idx="10"/>
          </p:nvPr>
        </p:nvSpPr>
        <p:spPr/>
        <p:txBody>
          <a:bodyPr/>
          <a:lstStyle/>
          <a:p>
            <a:fld id="{7AD86B2E-B702-4422-B277-3A08C7449694}" type="datetimeFigureOut">
              <a:rPr lang="en-US" smtClean="0"/>
              <a:t>1/26/2024</a:t>
            </a:fld>
            <a:endParaRPr lang="en-US"/>
          </a:p>
        </p:txBody>
      </p:sp>
      <p:sp>
        <p:nvSpPr>
          <p:cNvPr id="3" name="Footer Placeholder 2">
            <a:extLst>
              <a:ext uri="{FF2B5EF4-FFF2-40B4-BE49-F238E27FC236}">
                <a16:creationId xmlns:a16="http://schemas.microsoft.com/office/drawing/2014/main" id="{3B2ED353-810B-449A-2BFD-3BFDA3818F7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0F3FA4A-AF23-B40A-F2FA-602C530075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9463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4EECA-F1CA-F0F3-4294-B50721D3E7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CFC1180-E810-B77E-BA49-1CEB5A63DD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FF4B062-8328-3603-E15D-99A416B0F7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F03F199-41A4-ADA7-FD6F-6C4F926CD0D5}"/>
              </a:ext>
            </a:extLst>
          </p:cNvPr>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a:extLst>
              <a:ext uri="{FF2B5EF4-FFF2-40B4-BE49-F238E27FC236}">
                <a16:creationId xmlns:a16="http://schemas.microsoft.com/office/drawing/2014/main" id="{3CC078FC-C56B-A8EB-3A78-A186E2C6DE2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DE61A4D-9E89-C7B8-C7E2-39040A3AAD3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8175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D528AD-8AC8-7020-B6CF-254B4FD81D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5EFBDAA-9BBC-9815-7069-64D02212CE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533CA43-374A-CD14-8C66-57FB6AB1C2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5F246F-158B-F73A-605B-B8137EB6136A}"/>
              </a:ext>
            </a:extLst>
          </p:cNvPr>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a:extLst>
              <a:ext uri="{FF2B5EF4-FFF2-40B4-BE49-F238E27FC236}">
                <a16:creationId xmlns:a16="http://schemas.microsoft.com/office/drawing/2014/main" id="{BA124C30-B6CA-F5B5-1AB2-703123E6E1D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3C6F740-7992-573F-82C5-F88A8057BF29}"/>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9236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94674-81FD-E455-9417-8DB3BD5087C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0E04782-9BB1-0430-74E6-AEF9B6D0764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CF12F9-2611-D148-4445-7F0EF5069AB6}"/>
              </a:ext>
            </a:extLst>
          </p:cNvPr>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a:extLst>
              <a:ext uri="{FF2B5EF4-FFF2-40B4-BE49-F238E27FC236}">
                <a16:creationId xmlns:a16="http://schemas.microsoft.com/office/drawing/2014/main" id="{B5C925B9-D4BA-B076-A5DB-748FCB047D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B41B0F6-9DAD-4CE3-B7A3-8FB5F3360A1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6493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1C8D87-92A4-A5A1-0495-80348C8D03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1B7E954-1258-9C34-4AED-FD08B0FF086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D07C0F-1E6F-F83F-900F-402910CA6CB7}"/>
              </a:ext>
            </a:extLst>
          </p:cNvPr>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a:extLst>
              <a:ext uri="{FF2B5EF4-FFF2-40B4-BE49-F238E27FC236}">
                <a16:creationId xmlns:a16="http://schemas.microsoft.com/office/drawing/2014/main" id="{49955D74-1BB3-FC14-42C9-B7170352E1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F3F01A-EA21-2191-AC89-C1D6FFCA58E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24503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54385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06582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84793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87933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00833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4A022E0-2B67-9FBB-8772-A21EBE385F8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9E3B53E-E0F2-A04A-C17F-28EA8A455A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06C631-A8A0-F11B-5E0A-125E90B2187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1/26/2024</a:t>
            </a:fld>
            <a:endParaRPr lang="en-US"/>
          </a:p>
        </p:txBody>
      </p:sp>
      <p:sp>
        <p:nvSpPr>
          <p:cNvPr id="5" name="Footer Placeholder 4">
            <a:extLst>
              <a:ext uri="{FF2B5EF4-FFF2-40B4-BE49-F238E27FC236}">
                <a16:creationId xmlns:a16="http://schemas.microsoft.com/office/drawing/2014/main" id="{AF848631-F147-A978-189E-90FD4199E2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A0723D3-F9C7-958F-EB80-4F22A71402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55242623"/>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png"/><Relationship Id="rId1" Type="http://schemas.openxmlformats.org/officeDocument/2006/relationships/slideLayout" Target="../slideLayouts/slideLayout1.xml"/><Relationship Id="rId5" Type="http://schemas.openxmlformats.org/officeDocument/2006/relationships/image" Target="../media/image19.emf"/><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4.pn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4.png"/><Relationship Id="rId5" Type="http://schemas.openxmlformats.org/officeDocument/2006/relationships/image" Target="../media/image26.svg"/><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36949" y="4292548"/>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Heba Ziad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40069" y="1675089"/>
            <a:ext cx="6216716" cy="2123658"/>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DIGITAL MARKETING STRATEGY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9756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Introduction lecture</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166380"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Digital Marketing Strategy</a:t>
            </a:r>
          </a:p>
          <a:p>
            <a:r>
              <a:rPr lang="en-US" sz="2000" dirty="0">
                <a:latin typeface="Times New Roman" panose="02020603050405020304" pitchFamily="18" charset="0"/>
                <a:cs typeface="Times New Roman" panose="02020603050405020304" pitchFamily="18" charset="0"/>
              </a:rPr>
              <a:t>COURSE CODE –MKT711 </a:t>
            </a:r>
          </a:p>
        </p:txBody>
      </p:sp>
      <p:sp>
        <p:nvSpPr>
          <p:cNvPr id="14" name="Oval 13">
            <a:extLst>
              <a:ext uri="{FF2B5EF4-FFF2-40B4-BE49-F238E27FC236}">
                <a16:creationId xmlns:a16="http://schemas.microsoft.com/office/drawing/2014/main" id="{46F3C90B-EB3F-EA91-08C5-03400C278827}"/>
              </a:ext>
            </a:extLst>
          </p:cNvPr>
          <p:cNvSpPr/>
          <p:nvPr/>
        </p:nvSpPr>
        <p:spPr>
          <a:xfrm>
            <a:off x="6240382" y="-636588"/>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4D4BBE4C-F848-171B-B1D2-F2124CDAA7FB}"/>
              </a:ext>
            </a:extLst>
          </p:cNvPr>
          <p:cNvPicPr>
            <a:picLocks noChangeAspect="1"/>
          </p:cNvPicPr>
          <p:nvPr/>
        </p:nvPicPr>
        <p:blipFill>
          <a:blip r:embed="rId4"/>
          <a:stretch>
            <a:fillRect/>
          </a:stretch>
        </p:blipFill>
        <p:spPr>
          <a:xfrm>
            <a:off x="145075" y="160625"/>
            <a:ext cx="2469094" cy="1164437"/>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695216" y="2804684"/>
            <a:ext cx="4226784"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DIGITAL MARKETING STRATEGY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Introduction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16638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COURSE CODE –MKT711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Heba Ziad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6144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526165" y="1164477"/>
            <a:ext cx="879055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575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901693"/>
            <a:ext cx="8417320" cy="3477875"/>
          </a:xfrm>
          <a:prstGeom prst="rect">
            <a:avLst/>
          </a:prstGeom>
          <a:noFill/>
        </p:spPr>
        <p:txBody>
          <a:bodyPr wrap="square" rtlCol="0">
            <a:spAutoFit/>
          </a:bodyPr>
          <a:lstStyle/>
          <a:p>
            <a:r>
              <a:rPr lang="en-US" sz="2000" b="1" dirty="0">
                <a:solidFill>
                  <a:srgbClr val="2D3956"/>
                </a:solidFill>
                <a:latin typeface="Times New Roman" panose="02020603050405020304" pitchFamily="18" charset="0"/>
                <a:cs typeface="Times New Roman" panose="02020603050405020304" pitchFamily="18" charset="0"/>
              </a:rPr>
              <a:t>Course outline </a:t>
            </a:r>
          </a:p>
          <a:p>
            <a:endParaRPr lang="en-US" sz="2000" b="1" dirty="0">
              <a:solidFill>
                <a:srgbClr val="2D3956"/>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dirty="0">
                <a:solidFill>
                  <a:srgbClr val="2D3956"/>
                </a:solidFill>
                <a:latin typeface="Times New Roman" panose="02020603050405020304" pitchFamily="18" charset="0"/>
                <a:cs typeface="Times New Roman" panose="02020603050405020304" pitchFamily="18" charset="0"/>
              </a:rPr>
              <a:t>Course description</a:t>
            </a:r>
          </a:p>
          <a:p>
            <a:pPr marL="342900" indent="-342900">
              <a:buFont typeface="Wingdings" panose="05000000000000000000" pitchFamily="2" charset="2"/>
              <a:buChar char="Ø"/>
            </a:pPr>
            <a:r>
              <a:rPr lang="en-US" sz="2000" dirty="0">
                <a:solidFill>
                  <a:srgbClr val="2D3956"/>
                </a:solidFill>
                <a:latin typeface="Times New Roman" panose="02020603050405020304" pitchFamily="18" charset="0"/>
                <a:cs typeface="Times New Roman" panose="02020603050405020304" pitchFamily="18" charset="0"/>
              </a:rPr>
              <a:t>Learning outcomes</a:t>
            </a:r>
          </a:p>
          <a:p>
            <a:pPr marL="342900" indent="-342900">
              <a:buFont typeface="Wingdings" panose="05000000000000000000" pitchFamily="2" charset="2"/>
              <a:buChar char="Ø"/>
            </a:pPr>
            <a:r>
              <a:rPr lang="en-US" sz="2000" dirty="0">
                <a:solidFill>
                  <a:srgbClr val="2D3956"/>
                </a:solidFill>
                <a:latin typeface="Times New Roman" panose="02020603050405020304" pitchFamily="18" charset="0"/>
                <a:cs typeface="Times New Roman" panose="02020603050405020304" pitchFamily="18" charset="0"/>
              </a:rPr>
              <a:t>Chapters</a:t>
            </a:r>
          </a:p>
          <a:p>
            <a:pPr marL="342900" indent="-342900">
              <a:buFont typeface="Wingdings" panose="05000000000000000000" pitchFamily="2" charset="2"/>
              <a:buChar char="Ø"/>
            </a:pPr>
            <a:r>
              <a:rPr lang="en-US" sz="2000" dirty="0">
                <a:solidFill>
                  <a:srgbClr val="2D3956"/>
                </a:solidFill>
                <a:latin typeface="Times New Roman" panose="02020603050405020304" pitchFamily="18" charset="0"/>
                <a:cs typeface="Times New Roman" panose="02020603050405020304" pitchFamily="18" charset="0"/>
              </a:rPr>
              <a:t>Parts of course </a:t>
            </a:r>
          </a:p>
          <a:p>
            <a:pPr marL="342900" indent="-342900">
              <a:buFont typeface="Wingdings" panose="05000000000000000000" pitchFamily="2" charset="2"/>
              <a:buChar char="Ø"/>
            </a:pPr>
            <a:r>
              <a:rPr lang="en-US" sz="2000" dirty="0">
                <a:solidFill>
                  <a:srgbClr val="2D3956"/>
                </a:solidFill>
                <a:latin typeface="Times New Roman" panose="02020603050405020304" pitchFamily="18" charset="0"/>
                <a:cs typeface="Times New Roman" panose="02020603050405020304" pitchFamily="18" charset="0"/>
              </a:rPr>
              <a:t>References</a:t>
            </a:r>
          </a:p>
          <a:p>
            <a:pPr marL="342900" indent="-342900">
              <a:buFont typeface="Wingdings" panose="05000000000000000000" pitchFamily="2" charset="2"/>
              <a:buChar char="Ø"/>
            </a:pPr>
            <a:r>
              <a:rPr lang="en-US" sz="2000" dirty="0">
                <a:solidFill>
                  <a:srgbClr val="2D3956"/>
                </a:solidFill>
                <a:latin typeface="Times New Roman" panose="02020603050405020304" pitchFamily="18" charset="0"/>
                <a:cs typeface="Times New Roman" panose="02020603050405020304" pitchFamily="18" charset="0"/>
              </a:rPr>
              <a:t>Assessment </a:t>
            </a: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86170" y="1101083"/>
            <a:ext cx="94064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8013" y="143343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48640" marR="548640" algn="just">
              <a:lnSpc>
                <a:spcPct val="107000"/>
              </a:lnSpc>
              <a:spcBef>
                <a:spcPts val="1000"/>
              </a:spcBef>
              <a:spcAft>
                <a:spcPts val="800"/>
              </a:spcAft>
            </a:pPr>
            <a:r>
              <a:rPr lang="en-US" sz="2000"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This course aims to introduce students to the basic concepts, role and importance OF digital marketing strategy that support digital marketing Implementation, this course also aims to understand the Marketing Strategy in the Digital Age and R</a:t>
            </a:r>
            <a:r>
              <a:rPr lang="en-US" sz="1600"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ecognize</a:t>
            </a:r>
            <a:r>
              <a:rPr lang="en-US" sz="2000"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Current and emerging technologies that support Digital Marketing Strategy: An Integrated Approach to Online Marketing.</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504382" y="1718375"/>
            <a:ext cx="8417320" cy="1015663"/>
          </a:xfrm>
          <a:prstGeom prst="rect">
            <a:avLst/>
          </a:prstGeom>
          <a:noFill/>
        </p:spPr>
        <p:txBody>
          <a:bodyPr wrap="square" rtlCol="0">
            <a:spAutoFit/>
          </a:bodyPr>
          <a:lstStyle/>
          <a:p>
            <a:r>
              <a:rPr lang="en-US" sz="2000" b="1" dirty="0">
                <a:solidFill>
                  <a:srgbClr val="2D3956"/>
                </a:solidFill>
                <a:latin typeface="Times New Roman" panose="02020603050405020304" pitchFamily="18" charset="0"/>
                <a:cs typeface="Times New Roman" panose="02020603050405020304" pitchFamily="18" charset="0"/>
              </a:rPr>
              <a:t>Course Description</a:t>
            </a: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690344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9280" y="1545190"/>
            <a:ext cx="10861040" cy="4337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27760" y="1566535"/>
            <a:ext cx="10231120" cy="4506618"/>
          </a:xfrm>
          <a:prstGeom prst="rect">
            <a:avLst/>
          </a:prstGeom>
          <a:noFill/>
        </p:spPr>
        <p:txBody>
          <a:bodyPr wrap="square" rtlCol="0">
            <a:spAutoFit/>
          </a:bodyPr>
          <a:lstStyle/>
          <a:p>
            <a:pPr>
              <a:lnSpc>
                <a:spcPct val="107000"/>
              </a:lnSpc>
              <a:spcAft>
                <a:spcPts val="800"/>
              </a:spcAft>
            </a:pPr>
            <a:r>
              <a:rPr lang="en-US" sz="2000" b="1" i="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the end of this course, the student will be able to:</a:t>
            </a:r>
            <a:endParaRPr lang="ar-JO" sz="2000" b="1" i="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endParaRPr>
          </a:p>
          <a:p>
            <a:pPr>
              <a:lnSpc>
                <a:spcPct val="107000"/>
              </a:lnSpc>
              <a:spcAft>
                <a:spcPts val="800"/>
              </a:spcAft>
            </a:pP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cap="small"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DEVELOPING DIGITAL MARKETING STRATEGIES</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INTEGRATING DIGITAL INTO WIDER ORGANIZATION STRATEGY</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BARRIERS, CONSIDERATIONS AND DATA PROTECTION IN DIGITAL MARKETING STRATEGY</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FIND THE TECHNOLOGY THAT WILL BEST SUPPORT DIGITAL MARKETING STRATEGY IN DIFFERENT ECOSYSTEM</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cap="small"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LEARN ABOUT THE INTEGRATING DIGITAL CHANGE INTO YOUR WIDER ORGANIZATION</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cap="small"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RECOGNIZE USING CHANNEL STRATEGY TO REACH YOUR CUSTOMERS</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cap="small"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EXAMINE CRTICAL STRATEGIC ISSUES BY COLLECTING COMPLEX STRATEGIC INFORMATION</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cap="small"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REALISE MARKETING AUTOMATION, MESSAGING AND EMAIL MARKETING - </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cap="small"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UNDERSTAND CONVERSION, RETENTION AND MEASUREMENT </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800"/>
              </a:spcAft>
              <a:buFont typeface="Wingdings" panose="05000000000000000000" pitchFamily="2" charset="2"/>
              <a:buChar char=""/>
            </a:pPr>
            <a:r>
              <a:rPr lang="en-US" sz="1600" cap="small"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DELIVERING AND PUTTING TOGETHER YOUR DIGITAL MARKETING STRATEGY</a:t>
            </a:r>
            <a:r>
              <a:rPr lang="en-US" sz="16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32758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CHAPTERS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4647298"/>
          </a:xfrm>
          <a:prstGeom prst="rect">
            <a:avLst/>
          </a:prstGeom>
          <a:noFill/>
        </p:spPr>
        <p:txBody>
          <a:bodyPr wrap="square" rtlCol="0">
            <a:spAutoFit/>
          </a:bodyPr>
          <a:lstStyle/>
          <a:p>
            <a:pPr lvl="0"/>
            <a:r>
              <a:rPr lang="en-US" sz="2000" b="1" dirty="0">
                <a:latin typeface="Times New Roman" panose="02020603050405020304" pitchFamily="18" charset="0"/>
                <a:cs typeface="Times New Roman" panose="02020603050405020304" pitchFamily="18" charset="0"/>
              </a:rPr>
              <a:t>The main innovations included in the chapters are as follow</a:t>
            </a:r>
            <a:endParaRPr lang="ar-JO" sz="2000" b="1" dirty="0">
              <a:latin typeface="Times New Roman" panose="02020603050405020304" pitchFamily="18" charset="0"/>
              <a:cs typeface="Times New Roman" panose="02020603050405020304" pitchFamily="18" charset="0"/>
            </a:endParaRPr>
          </a:p>
          <a:p>
            <a:pPr lvl="0"/>
            <a:endParaRPr lang="en-US" sz="2000" b="1" dirty="0">
              <a:latin typeface="Times New Roman" panose="02020603050405020304" pitchFamily="18"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US" dirty="0">
                <a:latin typeface="Times New Roman" panose="02020603050405020304" pitchFamily="18" charset="0"/>
              </a:rPr>
              <a:t>CHAPTER 1 - </a:t>
            </a:r>
            <a:r>
              <a:rPr lang="en-US" dirty="0">
                <a:latin typeface="Times New Roman" panose="02020603050405020304" pitchFamily="18" charset="0"/>
                <a:ea typeface="Calibri" panose="020F0502020204030204" pitchFamily="34" charset="0"/>
              </a:rPr>
              <a:t>The foundations of digital marketing</a:t>
            </a:r>
            <a:endParaRPr lang="en-US" dirty="0">
              <a:latin typeface="Calibri" panose="020F0502020204030204" pitchFamily="34" charset="0"/>
              <a:ea typeface="Calibri" panose="020F0502020204030204" pitchFamily="34" charset="0"/>
            </a:endParaRPr>
          </a:p>
          <a:p>
            <a:pPr marL="342900" lvl="0" indent="-342900">
              <a:lnSpc>
                <a:spcPct val="107000"/>
              </a:lnSpc>
              <a:spcAft>
                <a:spcPts val="800"/>
              </a:spcAft>
              <a:buFont typeface="Wingdings" panose="05000000000000000000" pitchFamily="2" charset="2"/>
              <a:buChar char=""/>
            </a:pPr>
            <a:r>
              <a:rPr lang="en-US" dirty="0">
                <a:latin typeface="Times New Roman" panose="02020603050405020304" pitchFamily="18" charset="0"/>
              </a:rPr>
              <a:t>CHAPTER 2 - </a:t>
            </a:r>
            <a:r>
              <a:rPr lang="en-US" dirty="0">
                <a:latin typeface="Times New Roman" panose="02020603050405020304" pitchFamily="18" charset="0"/>
                <a:ea typeface="Calibri" panose="020F0502020204030204" pitchFamily="34" charset="0"/>
              </a:rPr>
              <a:t>Upgrading Digital Marketing Strategy: Strategic Platform for Digital Marketing</a:t>
            </a:r>
            <a:endParaRPr lang="en-US" dirty="0">
              <a:latin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US" dirty="0">
                <a:latin typeface="Times New Roman" panose="02020603050405020304" pitchFamily="18" charset="0"/>
              </a:rPr>
              <a:t>CHAPTER 3 – </a:t>
            </a:r>
            <a:r>
              <a:rPr lang="en-US" dirty="0">
                <a:latin typeface="Times New Roman" panose="02020603050405020304" pitchFamily="18" charset="0"/>
                <a:ea typeface="Calibri" panose="020F0502020204030204" pitchFamily="34" charset="0"/>
              </a:rPr>
              <a:t>Integrating digital change into your wider organization</a:t>
            </a:r>
            <a:endParaRPr lang="ar-JO" dirty="0">
              <a:latin typeface="Times New Roman" panose="02020603050405020304" pitchFamily="18"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US" dirty="0">
                <a:latin typeface="Times New Roman" panose="02020603050405020304" pitchFamily="18" charset="0"/>
              </a:rPr>
              <a:t>CHAPTER 4 - </a:t>
            </a:r>
            <a:r>
              <a:rPr lang="en-US" dirty="0">
                <a:latin typeface="Times New Roman" panose="02020603050405020304" pitchFamily="18" charset="0"/>
                <a:ea typeface="Calibri" panose="020F0502020204030204" pitchFamily="34" charset="0"/>
              </a:rPr>
              <a:t>Using channel strategy to reach your customers</a:t>
            </a:r>
            <a:endParaRPr lang="en-US" dirty="0">
              <a:latin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US" dirty="0">
                <a:latin typeface="Times New Roman" panose="02020603050405020304" pitchFamily="18" charset="0"/>
              </a:rPr>
              <a:t>CHAPTER 5 – </a:t>
            </a:r>
            <a:r>
              <a:rPr lang="en-US" dirty="0">
                <a:latin typeface="Times New Roman" panose="02020603050405020304" pitchFamily="18" charset="0"/>
                <a:ea typeface="Calibri" panose="020F0502020204030204" pitchFamily="34" charset="0"/>
              </a:rPr>
              <a:t>Marketing automation, messaging and email marketing - The unsung heroes</a:t>
            </a:r>
            <a:endParaRPr lang="ar-JO" dirty="0">
              <a:latin typeface="Times New Roman" panose="02020603050405020304" pitchFamily="18"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US" dirty="0">
                <a:latin typeface="Times New Roman" panose="02020603050405020304" pitchFamily="18" charset="0"/>
              </a:rPr>
              <a:t>CHAPTER 6 -</a:t>
            </a:r>
            <a:r>
              <a:rPr lang="en-US" dirty="0">
                <a:latin typeface="Times New Roman" panose="02020603050405020304" pitchFamily="18" charset="0"/>
                <a:ea typeface="Calibri" panose="020F0502020204030204" pitchFamily="34" charset="0"/>
              </a:rPr>
              <a:t>Conversion, retention and measurement</a:t>
            </a:r>
            <a:endParaRPr lang="en-US" dirty="0">
              <a:latin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US" dirty="0">
                <a:latin typeface="Times New Roman" panose="02020603050405020304" pitchFamily="18" charset="0"/>
              </a:rPr>
              <a:t>CHAPTER 7 -</a:t>
            </a:r>
            <a:r>
              <a:rPr lang="en-US" dirty="0">
                <a:latin typeface="Times New Roman" panose="02020603050405020304" pitchFamily="18" charset="0"/>
                <a:ea typeface="Calibri" panose="020F0502020204030204" pitchFamily="34" charset="0"/>
              </a:rPr>
              <a:t>Tailoring your final digital marketing strategy</a:t>
            </a:r>
            <a:endParaRPr lang="en-US" sz="1600" dirty="0">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142240" y="1146192"/>
            <a:ext cx="11938000" cy="5588032"/>
          </a:xfrm>
          <a:prstGeom prst="rect">
            <a:avLst/>
          </a:prstGeom>
        </p:spPr>
      </p:pic>
      <p:sp>
        <p:nvSpPr>
          <p:cNvPr id="18" name="Rectangle 17">
            <a:extLst>
              <a:ext uri="{FF2B5EF4-FFF2-40B4-BE49-F238E27FC236}">
                <a16:creationId xmlns:a16="http://schemas.microsoft.com/office/drawing/2014/main" id="{9BFC32B8-BDEE-2CBC-DFF5-CD482608568C}"/>
              </a:ext>
            </a:extLst>
          </p:cNvPr>
          <p:cNvSpPr/>
          <p:nvPr/>
        </p:nvSpPr>
        <p:spPr>
          <a:xfrm>
            <a:off x="10093654" y="6267463"/>
            <a:ext cx="1986586" cy="5334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206911" y="633411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1232019" y="6211003"/>
            <a:ext cx="819100" cy="646331"/>
          </a:xfrm>
          <a:prstGeom prst="rect">
            <a:avLst/>
          </a:prstGeom>
          <a:noFill/>
        </p:spPr>
        <p:txBody>
          <a:bodyPr wrap="square" rtlCol="0">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01</a:t>
            </a:r>
            <a:endParaRPr lang="en-US" sz="105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340860" y="6252915"/>
            <a:ext cx="2616200" cy="400110"/>
          </a:xfrm>
          <a:prstGeom prst="rect">
            <a:avLst/>
          </a:prstGeom>
          <a:noFill/>
        </p:spPr>
        <p:txBody>
          <a:bodyPr wrap="square" rtlCol="0">
            <a:spAutoFit/>
          </a:bodyPr>
          <a:lstStyle/>
          <a:p>
            <a:pPr algn="ctr"/>
            <a:r>
              <a:rPr lang="en-US" sz="2000" dirty="0">
                <a:solidFill>
                  <a:schemeClr val="accent1">
                    <a:lumMod val="50000"/>
                  </a:schemeClr>
                </a:solidFill>
              </a:rPr>
              <a:t>www.midocean.ae</a:t>
            </a:r>
          </a:p>
        </p:txBody>
      </p:sp>
    </p:spTree>
    <p:extLst>
      <p:ext uri="{BB962C8B-B14F-4D97-AF65-F5344CB8AC3E}">
        <p14:creationId xmlns:p14="http://schemas.microsoft.com/office/powerpoint/2010/main" val="250237850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stretch>
            <a:fillRect/>
          </a:stretch>
        </p:blipFill>
        <p:spPr>
          <a:xfrm>
            <a:off x="6090683" y="1395719"/>
            <a:ext cx="5557520" cy="2585317"/>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133854" y="1397680"/>
            <a:ext cx="4962145" cy="4414561"/>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333333"/>
                </a:solidFill>
                <a:latin typeface="book antiqua" panose="02040602050305030304" pitchFamily="18" charset="0"/>
              </a:rPr>
              <a:t>Because a strategy helps you in </a:t>
            </a:r>
            <a:r>
              <a:rPr lang="en-US" b="1" dirty="0">
                <a:solidFill>
                  <a:srgbClr val="333333"/>
                </a:solidFill>
                <a:latin typeface="book antiqua" panose="02040602050305030304" pitchFamily="18" charset="0"/>
              </a:rPr>
              <a:t>“setting the direction to the destination you want to reach.”</a:t>
            </a:r>
          </a:p>
          <a:p>
            <a:pPr algn="ctr"/>
            <a:r>
              <a:rPr lang="en-US" dirty="0">
                <a:solidFill>
                  <a:srgbClr val="333333"/>
                </a:solidFill>
                <a:latin typeface="book antiqua" panose="02040602050305030304" pitchFamily="18" charset="0"/>
              </a:rPr>
              <a:t>Digital marketing strategies are the tools companies use to advertise themselves in the digital world and draw in customers through websites, search engines, social media, email, and online ads.</a:t>
            </a: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62022"/>
          </a:xfrm>
          <a:prstGeom prst="rect">
            <a:avLst/>
          </a:prstGeom>
        </p:spPr>
        <p:txBody>
          <a:bodyPr wrap="square">
            <a:spAutoFit/>
          </a:bodyPr>
          <a:lstStyle/>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973645"/>
            <a:ext cx="5342697" cy="845424"/>
          </a:xfrm>
          <a:prstGeom prst="rect">
            <a:avLst/>
          </a:prstGeom>
        </p:spPr>
        <p:txBody>
          <a:bodyPr wrap="square">
            <a:spAutoFit/>
          </a:bodyPr>
          <a:lstStyle/>
          <a:p>
            <a:pPr algn="just">
              <a:lnSpc>
                <a:spcPct val="120000"/>
              </a:lnSpc>
            </a:pPr>
            <a:r>
              <a:rPr lang="en-US" sz="1400" dirty="0">
                <a:latin typeface="Times New Roman" panose="02020603050405020304" pitchFamily="18" charset="0"/>
                <a:cs typeface="Times New Roman" panose="02020603050405020304" pitchFamily="18" charset="0"/>
              </a:rPr>
              <a:t>Digital marketing strategies are the techniques and approaches businesses use to promote their products, services, or brands through online platforms.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7255197" y="3991025"/>
            <a:ext cx="4113898"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What is digital marketing strategy?</a:t>
            </a:r>
          </a:p>
        </p:txBody>
      </p:sp>
      <p:sp>
        <p:nvSpPr>
          <p:cNvPr id="18" name="Rectangle 17">
            <a:extLst>
              <a:ext uri="{FF2B5EF4-FFF2-40B4-BE49-F238E27FC236}">
                <a16:creationId xmlns:a16="http://schemas.microsoft.com/office/drawing/2014/main" id="{9BFC32B8-BDEE-2CBC-DFF5-CD482608568C}"/>
              </a:ext>
            </a:extLst>
          </p:cNvPr>
          <p:cNvSpPr/>
          <p:nvPr/>
        </p:nvSpPr>
        <p:spPr>
          <a:xfrm>
            <a:off x="5968336" y="389089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872075" y="395594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6119991" y="415600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96000" y="1307401"/>
            <a:ext cx="5017211" cy="2817559"/>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133855" y="1397680"/>
            <a:ext cx="49621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333333"/>
                </a:solidFill>
                <a:latin typeface="Times New Roman" panose="02020603050405020304" pitchFamily="18" charset="0"/>
                <a:cs typeface="Times New Roman" panose="02020603050405020304" pitchFamily="18" charset="0"/>
              </a:rPr>
              <a:t>T</a:t>
            </a:r>
            <a:r>
              <a:rPr lang="en-US" dirty="0">
                <a:solidFill>
                  <a:srgbClr val="333333"/>
                </a:solidFill>
                <a:latin typeface="Times New Roman" panose="02020603050405020304" pitchFamily="18" charset="0"/>
                <a:cs typeface="Times New Roman" panose="02020603050405020304" pitchFamily="18" charset="0"/>
              </a:rPr>
              <a:t>ypes of digital marketing strategy.</a:t>
            </a:r>
          </a:p>
          <a:p>
            <a:pPr algn="ctr"/>
            <a:r>
              <a:rPr lang="en-US" dirty="0">
                <a:solidFill>
                  <a:srgbClr val="333333"/>
                </a:solidFill>
                <a:latin typeface="Times New Roman" panose="02020603050405020304" pitchFamily="18" charset="0"/>
                <a:cs typeface="Times New Roman" panose="02020603050405020304" pitchFamily="18" charset="0"/>
              </a:rPr>
              <a:t>There are many digital marketing strategies out there. Some deliver better results than others, so we’ll examine the 11 most effective digital marketing strategies used in current industry.</a:t>
            </a:r>
            <a:endParaRPr lang="id-ID"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62022"/>
          </a:xfrm>
          <a:prstGeom prst="rect">
            <a:avLst/>
          </a:prstGeom>
        </p:spPr>
        <p:txBody>
          <a:bodyPr wrap="square">
            <a:spAutoFit/>
          </a:bodyPr>
          <a:lstStyle/>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99313" y="3988278"/>
            <a:ext cx="4113898"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Types of digital marketing strategy</a:t>
            </a:r>
          </a:p>
        </p:txBody>
      </p:sp>
      <p:sp>
        <p:nvSpPr>
          <p:cNvPr id="18" name="Rectangle 17">
            <a:extLst>
              <a:ext uri="{FF2B5EF4-FFF2-40B4-BE49-F238E27FC236}">
                <a16:creationId xmlns:a16="http://schemas.microsoft.com/office/drawing/2014/main" id="{9BFC32B8-BDEE-2CBC-DFF5-CD482608568C}"/>
              </a:ext>
            </a:extLst>
          </p:cNvPr>
          <p:cNvSpPr/>
          <p:nvPr/>
        </p:nvSpPr>
        <p:spPr>
          <a:xfrm>
            <a:off x="5881607" y="340401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891966" y="345920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6067357" y="369589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0313480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8078102" y="4602420"/>
            <a:ext cx="4113898" cy="830997"/>
          </a:xfrm>
          <a:prstGeom prst="rect">
            <a:avLst/>
          </a:prstGeom>
          <a:noFill/>
        </p:spPr>
        <p:txBody>
          <a:bodyPr wrap="square" rtlCol="0">
            <a:spAutoFit/>
          </a:bodyPr>
          <a:lstStyle/>
          <a:p>
            <a:pPr algn="ctr"/>
            <a:r>
              <a:rPr lang="en-US" sz="2400" b="1" dirty="0">
                <a:solidFill>
                  <a:srgbClr val="00B0F0"/>
                </a:solidFill>
                <a:latin typeface="Times New Roman" panose="02020603050405020304" pitchFamily="18" charset="0"/>
                <a:cs typeface="Times New Roman" panose="02020603050405020304" pitchFamily="18" charset="0"/>
              </a:rPr>
              <a:t>Type Of Digital Marketing strategy</a:t>
            </a:r>
          </a:p>
        </p:txBody>
      </p:sp>
      <p:sp>
        <p:nvSpPr>
          <p:cNvPr id="18" name="Rectangle 17">
            <a:extLst>
              <a:ext uri="{FF2B5EF4-FFF2-40B4-BE49-F238E27FC236}">
                <a16:creationId xmlns:a16="http://schemas.microsoft.com/office/drawing/2014/main" id="{9BFC32B8-BDEE-2CBC-DFF5-CD482608568C}"/>
              </a:ext>
            </a:extLst>
          </p:cNvPr>
          <p:cNvSpPr/>
          <p:nvPr/>
        </p:nvSpPr>
        <p:spPr>
          <a:xfrm>
            <a:off x="10043860" y="5642873"/>
            <a:ext cx="1355660" cy="5922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027220" y="5730240"/>
            <a:ext cx="1372300"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 01</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264625" y="633980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340561" y="358191"/>
            <a:ext cx="7320079" cy="7109639"/>
          </a:xfrm>
          <a:prstGeom prst="rect">
            <a:avLst/>
          </a:prstGeom>
        </p:spPr>
        <p:txBody>
          <a:bodyPr wrap="square">
            <a:spAutoFit/>
          </a:bodyPr>
          <a:lstStyle/>
          <a:p>
            <a:endParaRPr lang="en-US" b="1" dirty="0">
              <a:latin typeface="Nunito Sans"/>
            </a:endParaRPr>
          </a:p>
          <a:p>
            <a:pPr algn="just"/>
            <a:r>
              <a:rPr lang="en-US" sz="2000" b="1" dirty="0">
                <a:latin typeface="Times New Roman" panose="02020603050405020304" pitchFamily="18" charset="0"/>
                <a:cs typeface="Times New Roman" panose="02020603050405020304" pitchFamily="18" charset="0"/>
              </a:rPr>
              <a:t>1. Search Engine Optimization (SEO)</a:t>
            </a:r>
          </a:p>
          <a:p>
            <a:pPr algn="just"/>
            <a:r>
              <a:rPr lang="en-US" dirty="0">
                <a:latin typeface="Times New Roman" panose="02020603050405020304" pitchFamily="18" charset="0"/>
                <a:cs typeface="Times New Roman" panose="02020603050405020304" pitchFamily="18" charset="0"/>
              </a:rPr>
              <a:t>Search Engine Optimization involves implementing techniques and strategies to enhance website ranking, visibility, and traffic in search engines.</a:t>
            </a:r>
          </a:p>
          <a:p>
            <a:pPr algn="just"/>
            <a:endParaRPr lang="en-US"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A finance company may improve its website content using relevant keywords like loans, investment to appear on the first page of a search engine.</a:t>
            </a:r>
          </a:p>
          <a:p>
            <a:pPr algn="just"/>
            <a:endParaRPr lang="en-US" b="1" dirty="0">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2. Pay-Per-Click Advertising (PPC)</a:t>
            </a:r>
          </a:p>
          <a:p>
            <a:pPr algn="just"/>
            <a:r>
              <a:rPr lang="en-US" dirty="0">
                <a:latin typeface="Times New Roman" panose="02020603050405020304" pitchFamily="18" charset="0"/>
                <a:cs typeface="Times New Roman" panose="02020603050405020304" pitchFamily="18" charset="0"/>
              </a:rPr>
              <a:t>Pay-Per-Click, also known as Cost-Per-Click (CPC), is an online advertising model where advertisers pay publishers only when any users click on their ad.</a:t>
            </a:r>
          </a:p>
          <a:p>
            <a:pPr algn="just"/>
            <a:endParaRPr lang="en-US"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Advertisers may use specific keywords related to their products to target audiences on popular platforms like Google Ads, Facebook Ads, etc.</a:t>
            </a:r>
          </a:p>
          <a:p>
            <a:pPr algn="just"/>
            <a:endParaRPr lang="en-US" dirty="0">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3. Content Marketing</a:t>
            </a:r>
          </a:p>
          <a:p>
            <a:pPr algn="just"/>
            <a:r>
              <a:rPr lang="en-US" dirty="0">
                <a:latin typeface="Times New Roman" panose="02020603050405020304" pitchFamily="18" charset="0"/>
                <a:cs typeface="Times New Roman" panose="02020603050405020304" pitchFamily="18" charset="0"/>
              </a:rPr>
              <a:t>Content marketing is creating, delivering, and sharing valuable and useful content to attract target audiences to increase brand awareness.</a:t>
            </a:r>
          </a:p>
          <a:p>
            <a:pPr algn="just"/>
            <a:endParaRPr lang="en-US"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An IT-based company can publish blogs, articles, videos, podcasts, and infographics to provide useful product information.</a:t>
            </a:r>
          </a:p>
          <a:p>
            <a:pPr algn="just"/>
            <a:endParaRPr lang="en-US" dirty="0">
              <a:solidFill>
                <a:schemeClr val="bg1"/>
              </a:solidFill>
              <a:latin typeface="-apple-system"/>
            </a:endParaRPr>
          </a:p>
          <a:p>
            <a:pPr algn="just"/>
            <a:endParaRPr lang="en-US" b="0" i="0" dirty="0">
              <a:solidFill>
                <a:schemeClr val="bg1"/>
              </a:solidFill>
              <a:effectLst/>
              <a:latin typeface="-apple-system"/>
            </a:endParaRPr>
          </a:p>
        </p:txBody>
      </p:sp>
      <p:pic>
        <p:nvPicPr>
          <p:cNvPr id="5" name="Picture 4"/>
          <p:cNvPicPr>
            <a:picLocks noChangeAspect="1"/>
          </p:cNvPicPr>
          <p:nvPr/>
        </p:nvPicPr>
        <p:blipFill>
          <a:blip r:embed="rId3"/>
          <a:stretch>
            <a:fillRect/>
          </a:stretch>
        </p:blipFill>
        <p:spPr>
          <a:xfrm>
            <a:off x="7914641" y="1353128"/>
            <a:ext cx="4277360" cy="3144564"/>
          </a:xfrm>
          <a:prstGeom prst="rect">
            <a:avLst/>
          </a:prstGeom>
        </p:spPr>
      </p:pic>
    </p:spTree>
    <p:extLst>
      <p:ext uri="{BB962C8B-B14F-4D97-AF65-F5344CB8AC3E}">
        <p14:creationId xmlns:p14="http://schemas.microsoft.com/office/powerpoint/2010/main" val="410594832"/>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8807566" y="4384971"/>
            <a:ext cx="2787562" cy="830997"/>
          </a:xfrm>
          <a:prstGeom prst="rect">
            <a:avLst/>
          </a:prstGeom>
          <a:noFill/>
        </p:spPr>
        <p:txBody>
          <a:bodyPr wrap="square" rtlCol="0">
            <a:spAutoFit/>
          </a:bodyPr>
          <a:lstStyle/>
          <a:p>
            <a:pPr algn="ctr"/>
            <a:r>
              <a:rPr lang="en-US" sz="2400" b="1" dirty="0">
                <a:solidFill>
                  <a:srgbClr val="00B0F0"/>
                </a:solidFill>
                <a:latin typeface="Times New Roman" panose="02020603050405020304" pitchFamily="18" charset="0"/>
                <a:cs typeface="Times New Roman" panose="02020603050405020304" pitchFamily="18" charset="0"/>
              </a:rPr>
              <a:t>Type Of Digital Marketing strategy</a:t>
            </a:r>
          </a:p>
        </p:txBody>
      </p:sp>
      <p:sp>
        <p:nvSpPr>
          <p:cNvPr id="18" name="Rectangle 17">
            <a:extLst>
              <a:ext uri="{FF2B5EF4-FFF2-40B4-BE49-F238E27FC236}">
                <a16:creationId xmlns:a16="http://schemas.microsoft.com/office/drawing/2014/main" id="{9BFC32B8-BDEE-2CBC-DFF5-CD482608568C}"/>
              </a:ext>
            </a:extLst>
          </p:cNvPr>
          <p:cNvSpPr/>
          <p:nvPr/>
        </p:nvSpPr>
        <p:spPr>
          <a:xfrm>
            <a:off x="11041121" y="5338220"/>
            <a:ext cx="1004851"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1023601" y="5476240"/>
            <a:ext cx="103989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1108437" y="5719693"/>
            <a:ext cx="819100" cy="523220"/>
          </a:xfrm>
          <a:prstGeom prst="rect">
            <a:avLst/>
          </a:prstGeom>
          <a:noFill/>
        </p:spPr>
        <p:txBody>
          <a:bodyPr wrap="square" rtlCol="0">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01</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447292" y="63266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344104" y="650282"/>
            <a:ext cx="7885495" cy="6555641"/>
          </a:xfrm>
          <a:prstGeom prst="rect">
            <a:avLst/>
          </a:prstGeom>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4. Social Media Marketing</a:t>
            </a:r>
          </a:p>
          <a:p>
            <a:pPr algn="just"/>
            <a:r>
              <a:rPr lang="en-US" dirty="0">
                <a:latin typeface="Times New Roman" panose="02020603050405020304" pitchFamily="18" charset="0"/>
                <a:cs typeface="Times New Roman" panose="02020603050405020304" pitchFamily="18" charset="0"/>
              </a:rPr>
              <a:t>Social Media Marketing refers to using social media platforms to promote business products, increase brand awareness and build relationships with potential audiences.</a:t>
            </a:r>
          </a:p>
          <a:p>
            <a:pPr algn="just"/>
            <a:endParaRPr lang="en-US"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An </a:t>
            </a:r>
            <a:r>
              <a:rPr lang="en-US" b="1" dirty="0">
                <a:latin typeface="Times New Roman" panose="02020603050405020304" pitchFamily="18" charset="0"/>
                <a:cs typeface="Times New Roman" panose="02020603050405020304" pitchFamily="18" charset="0"/>
              </a:rPr>
              <a:t>e-commerce</a:t>
            </a:r>
            <a:r>
              <a:rPr lang="en-US" dirty="0">
                <a:latin typeface="Times New Roman" panose="02020603050405020304" pitchFamily="18" charset="0"/>
                <a:cs typeface="Times New Roman" panose="02020603050405020304" pitchFamily="18" charset="0"/>
              </a:rPr>
              <a:t> company may use Facebook, Instagram, or Twitter to reach a wide range of customers, increasing their sales and website traffic.</a:t>
            </a:r>
          </a:p>
          <a:p>
            <a:pPr algn="just"/>
            <a:endParaRPr lang="en-US" dirty="0">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5. Email Marketing</a:t>
            </a:r>
          </a:p>
          <a:p>
            <a:pPr algn="just"/>
            <a:r>
              <a:rPr lang="en-US" dirty="0">
                <a:latin typeface="Times New Roman" panose="02020603050405020304" pitchFamily="18" charset="0"/>
                <a:cs typeface="Times New Roman" panose="02020603050405020304" pitchFamily="18" charset="0"/>
              </a:rPr>
              <a:t>Email marketing is a digital strategy for building customer loyalty, promoting products, and increasing sales. It involves sending emails and newsletters to target subscribers.</a:t>
            </a:r>
          </a:p>
          <a:p>
            <a:pPr algn="just"/>
            <a:endParaRPr lang="en-US"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A fashion brand company can send promotional and exclusive discount emails to their subscribers to promote the latest arrivals of their products.</a:t>
            </a:r>
          </a:p>
          <a:p>
            <a:pPr algn="just"/>
            <a:endParaRPr lang="en-US" dirty="0">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6. Influencer Marketing</a:t>
            </a:r>
          </a:p>
          <a:p>
            <a:pPr algn="just"/>
            <a:r>
              <a:rPr lang="en-US" dirty="0">
                <a:latin typeface="Times New Roman" panose="02020603050405020304" pitchFamily="18" charset="0"/>
                <a:cs typeface="Times New Roman" panose="02020603050405020304" pitchFamily="18" charset="0"/>
              </a:rPr>
              <a:t>Influencer marketing is a collaboration between influencers, like famous social media personalities and brands, to promote brands’ products.</a:t>
            </a:r>
          </a:p>
          <a:p>
            <a:pPr algn="just"/>
            <a:endParaRPr lang="en-US"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Beauty companies can partner with popular Instagram influencers to endorse their beauty products through sponsored posts or product reviews.</a:t>
            </a:r>
          </a:p>
          <a:p>
            <a:pPr lvl="0" algn="just"/>
            <a:endParaRPr lang="en-US" dirty="0">
              <a:solidFill>
                <a:prstClr val="white"/>
              </a:solidFill>
              <a:latin typeface="-apple-system"/>
            </a:endParaRPr>
          </a:p>
          <a:p>
            <a:pPr lvl="0" algn="just"/>
            <a:endParaRPr lang="en-US" dirty="0">
              <a:solidFill>
                <a:prstClr val="white"/>
              </a:solidFill>
              <a:latin typeface="-apple-system"/>
            </a:endParaRPr>
          </a:p>
        </p:txBody>
      </p:sp>
      <p:pic>
        <p:nvPicPr>
          <p:cNvPr id="3" name="Picture 2"/>
          <p:cNvPicPr>
            <a:picLocks noChangeAspect="1"/>
          </p:cNvPicPr>
          <p:nvPr/>
        </p:nvPicPr>
        <p:blipFill>
          <a:blip r:embed="rId3"/>
          <a:stretch>
            <a:fillRect/>
          </a:stretch>
        </p:blipFill>
        <p:spPr>
          <a:xfrm>
            <a:off x="8321041" y="1528039"/>
            <a:ext cx="3742452" cy="2734680"/>
          </a:xfrm>
          <a:prstGeom prst="rect">
            <a:avLst/>
          </a:prstGeom>
        </p:spPr>
      </p:pic>
    </p:spTree>
    <p:extLst>
      <p:ext uri="{BB962C8B-B14F-4D97-AF65-F5344CB8AC3E}">
        <p14:creationId xmlns:p14="http://schemas.microsoft.com/office/powerpoint/2010/main" val="254061074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404100" y="4289057"/>
            <a:ext cx="4113898"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Type Of Digital Marketing strategy</a:t>
            </a:r>
          </a:p>
        </p:txBody>
      </p:sp>
      <p:sp>
        <p:nvSpPr>
          <p:cNvPr id="18" name="Rectangle 17">
            <a:extLst>
              <a:ext uri="{FF2B5EF4-FFF2-40B4-BE49-F238E27FC236}">
                <a16:creationId xmlns:a16="http://schemas.microsoft.com/office/drawing/2014/main" id="{9BFC32B8-BDEE-2CBC-DFF5-CD482608568C}"/>
              </a:ext>
            </a:extLst>
          </p:cNvPr>
          <p:cNvSpPr/>
          <p:nvPr/>
        </p:nvSpPr>
        <p:spPr>
          <a:xfrm>
            <a:off x="10215576" y="561236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285111" y="1049837"/>
            <a:ext cx="6096000" cy="5139869"/>
          </a:xfrm>
          <a:prstGeom prst="rect">
            <a:avLst/>
          </a:prstGeom>
        </p:spPr>
        <p:txBody>
          <a:bodyPr>
            <a:spAutoFit/>
          </a:bodyPr>
          <a:lstStyle/>
          <a:p>
            <a:pPr algn="just"/>
            <a:r>
              <a:rPr lang="en-US" sz="2000" b="1" dirty="0">
                <a:latin typeface="Times New Roman" panose="02020603050405020304" pitchFamily="18" charset="0"/>
                <a:cs typeface="Times New Roman" panose="02020603050405020304" pitchFamily="18" charset="0"/>
              </a:rPr>
              <a:t>7. Affiliate Marketing</a:t>
            </a:r>
          </a:p>
          <a:p>
            <a:pPr algn="just"/>
            <a:r>
              <a:rPr lang="en-US" dirty="0">
                <a:latin typeface="Times New Roman" panose="02020603050405020304" pitchFamily="18" charset="0"/>
                <a:cs typeface="Times New Roman" panose="02020603050405020304" pitchFamily="18" charset="0"/>
              </a:rPr>
              <a:t>Affiliate marketing is a cost-effective online strategy where companies compensate affiliates for promoting their brand, sales and driving website traffic.</a:t>
            </a:r>
          </a:p>
          <a:p>
            <a:pPr algn="just"/>
            <a:endParaRPr lang="en-US"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Affiliates can use their blogs, websites, and social media profile to promote the company’s products and earn commissions for every sale made through their unique affiliate links.</a:t>
            </a:r>
          </a:p>
          <a:p>
            <a:pPr algn="just"/>
            <a:endParaRPr lang="en-US" dirty="0">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8. Video Marketing</a:t>
            </a:r>
          </a:p>
          <a:p>
            <a:pPr algn="just"/>
            <a:r>
              <a:rPr lang="en-US" dirty="0">
                <a:latin typeface="Times New Roman" panose="02020603050405020304" pitchFamily="18" charset="0"/>
                <a:cs typeface="Times New Roman" panose="02020603050405020304" pitchFamily="18" charset="0"/>
              </a:rPr>
              <a:t>Video marketing is creating and sharing content to educate, entertain, promote products, and increase brand visibility.</a:t>
            </a:r>
          </a:p>
          <a:p>
            <a:pPr algn="just"/>
            <a:endParaRPr lang="en-US"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A training company can upload product videos, sponsored videos, tutorials, or customer testimonials on platforms like YouTube.</a:t>
            </a:r>
          </a:p>
          <a:p>
            <a:endParaRPr lang="en-US" b="0" i="0" dirty="0">
              <a:solidFill>
                <a:srgbClr val="4D5968"/>
              </a:solidFill>
              <a:effectLst/>
              <a:latin typeface="-apple-system"/>
            </a:endParaRPr>
          </a:p>
        </p:txBody>
      </p:sp>
      <p:pic>
        <p:nvPicPr>
          <p:cNvPr id="3" name="Picture 2"/>
          <p:cNvPicPr>
            <a:picLocks noChangeAspect="1"/>
          </p:cNvPicPr>
          <p:nvPr/>
        </p:nvPicPr>
        <p:blipFill>
          <a:blip r:embed="rId3"/>
          <a:stretch>
            <a:fillRect/>
          </a:stretch>
        </p:blipFill>
        <p:spPr>
          <a:xfrm>
            <a:off x="7404100" y="1423904"/>
            <a:ext cx="3834105" cy="2740176"/>
          </a:xfrm>
          <a:prstGeom prst="rect">
            <a:avLst/>
          </a:prstGeom>
        </p:spPr>
      </p:pic>
      <p:pic>
        <p:nvPicPr>
          <p:cNvPr id="5" name="Picture 4"/>
          <p:cNvPicPr>
            <a:picLocks noChangeAspect="1"/>
          </p:cNvPicPr>
          <p:nvPr/>
        </p:nvPicPr>
        <p:blipFill>
          <a:blip r:embed="rId4"/>
          <a:stretch>
            <a:fillRect/>
          </a:stretch>
        </p:blipFill>
        <p:spPr>
          <a:xfrm>
            <a:off x="10229546" y="5737345"/>
            <a:ext cx="1176630" cy="841321"/>
          </a:xfrm>
          <a:prstGeom prst="rect">
            <a:avLst/>
          </a:prstGeom>
        </p:spPr>
      </p:pic>
    </p:spTree>
    <p:extLst>
      <p:ext uri="{BB962C8B-B14F-4D97-AF65-F5344CB8AC3E}">
        <p14:creationId xmlns:p14="http://schemas.microsoft.com/office/powerpoint/2010/main" val="370271650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170357" y="4214663"/>
            <a:ext cx="4113898"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Type Of Digital Marketing strategy</a:t>
            </a:r>
          </a:p>
        </p:txBody>
      </p:sp>
      <p:sp>
        <p:nvSpPr>
          <p:cNvPr id="18" name="Rectangle 17">
            <a:extLst>
              <a:ext uri="{FF2B5EF4-FFF2-40B4-BE49-F238E27FC236}">
                <a16:creationId xmlns:a16="http://schemas.microsoft.com/office/drawing/2014/main" id="{9BFC32B8-BDEE-2CBC-DFF5-CD482608568C}"/>
              </a:ext>
            </a:extLst>
          </p:cNvPr>
          <p:cNvSpPr/>
          <p:nvPr/>
        </p:nvSpPr>
        <p:spPr>
          <a:xfrm>
            <a:off x="10093655" y="55991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193246" y="5798715"/>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 01</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260214" y="1212844"/>
            <a:ext cx="6384426" cy="4585871"/>
          </a:xfrm>
          <a:prstGeom prst="rect">
            <a:avLst/>
          </a:prstGeom>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9. Mobile Marketing</a:t>
            </a:r>
          </a:p>
          <a:p>
            <a:pPr algn="just"/>
            <a:r>
              <a:rPr lang="en-US" dirty="0">
                <a:latin typeface="Times New Roman" panose="02020603050405020304" pitchFamily="18" charset="0"/>
                <a:cs typeface="Times New Roman" panose="02020603050405020304" pitchFamily="18" charset="0"/>
              </a:rPr>
              <a:t>Mobile marketing involves advertising brands using SMS, MMS, mobile applications, mobile websites, in-game advertising, etc.</a:t>
            </a:r>
          </a:p>
          <a:p>
            <a:pPr algn="just"/>
            <a:endParaRPr lang="en-US"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A jewelry company can send new branch launches or sales discount information via SMS to customers or display ads within popular mobile apps.</a:t>
            </a:r>
          </a:p>
          <a:p>
            <a:pPr algn="just"/>
            <a:endParaRPr lang="en-US" dirty="0">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10. Remarketing</a:t>
            </a:r>
          </a:p>
          <a:p>
            <a:pPr algn="just"/>
            <a:r>
              <a:rPr lang="en-US" dirty="0">
                <a:latin typeface="Times New Roman" panose="02020603050405020304" pitchFamily="18" charset="0"/>
                <a:cs typeface="Times New Roman" panose="02020603050405020304" pitchFamily="18" charset="0"/>
              </a:rPr>
              <a:t>Remarketing or retargeting is reaching out to previously engaged customers for a brand’s product or services.</a:t>
            </a:r>
          </a:p>
          <a:p>
            <a:pPr algn="just"/>
            <a:endParaRPr lang="en-US"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A sportswear company can send new arrival ads to customers to remind them of the brand so they can purchase their products or can ask for feedback.</a:t>
            </a:r>
          </a:p>
          <a:p>
            <a:endParaRPr lang="en-US" b="0" i="0" dirty="0">
              <a:solidFill>
                <a:srgbClr val="4D5968"/>
              </a:solidFill>
              <a:effectLst/>
              <a:latin typeface="-apple-system"/>
            </a:endParaRPr>
          </a:p>
        </p:txBody>
      </p:sp>
      <p:pic>
        <p:nvPicPr>
          <p:cNvPr id="3" name="Picture 2"/>
          <p:cNvPicPr>
            <a:picLocks noChangeAspect="1"/>
          </p:cNvPicPr>
          <p:nvPr/>
        </p:nvPicPr>
        <p:blipFill>
          <a:blip r:embed="rId3"/>
          <a:stretch>
            <a:fillRect/>
          </a:stretch>
        </p:blipFill>
        <p:spPr>
          <a:xfrm>
            <a:off x="6979920" y="1412437"/>
            <a:ext cx="4460240" cy="2637258"/>
          </a:xfrm>
          <a:prstGeom prst="rect">
            <a:avLst/>
          </a:prstGeom>
        </p:spPr>
      </p:pic>
    </p:spTree>
    <p:extLst>
      <p:ext uri="{BB962C8B-B14F-4D97-AF65-F5344CB8AC3E}">
        <p14:creationId xmlns:p14="http://schemas.microsoft.com/office/powerpoint/2010/main" val="1784911871"/>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0" y="0"/>
            <a:ext cx="12191999" cy="68579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/11737 | September 2020 By (author): Milton Kotler </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stretch>
            <a:fillRect/>
          </a:stretch>
        </p:blipFill>
        <p:spPr>
          <a:xfrm>
            <a:off x="7062546" y="1579816"/>
            <a:ext cx="3152775" cy="3530665"/>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395816" y="3458165"/>
            <a:ext cx="2560320" cy="461665"/>
          </a:xfrm>
          <a:prstGeom prst="rect">
            <a:avLst/>
          </a:prstGeom>
          <a:noFill/>
        </p:spPr>
        <p:txBody>
          <a:bodyPr wrap="square" rtlCol="0">
            <a:spAutoFit/>
          </a:bodyPr>
          <a:lstStyle/>
          <a:p>
            <a:r>
              <a:rPr lang="en-US" sz="2400" b="1" dirty="0">
                <a:solidFill>
                  <a:srgbClr val="2D3956"/>
                </a:solidFill>
                <a:latin typeface="Times New Roman" panose="02020603050405020304" pitchFamily="18" charset="0"/>
                <a:cs typeface="Times New Roman" panose="02020603050405020304" pitchFamily="18" charset="0"/>
              </a:rPr>
              <a:t>REFERENCES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p:cNvPicPr>
            <a:picLocks noChangeAspect="1"/>
          </p:cNvPicPr>
          <p:nvPr/>
        </p:nvPicPr>
        <p:blipFill>
          <a:blip r:embed="rId4"/>
          <a:stretch>
            <a:fillRect/>
          </a:stretch>
        </p:blipFill>
        <p:spPr>
          <a:xfrm>
            <a:off x="3371373" y="1545189"/>
            <a:ext cx="3080114" cy="3542206"/>
          </a:xfrm>
          <a:prstGeom prst="rect">
            <a:avLst/>
          </a:prstGeom>
        </p:spPr>
      </p:pic>
      <p:sp>
        <p:nvSpPr>
          <p:cNvPr id="7" name="Right Arrow 6"/>
          <p:cNvSpPr/>
          <p:nvPr/>
        </p:nvSpPr>
        <p:spPr>
          <a:xfrm>
            <a:off x="2632649" y="3458165"/>
            <a:ext cx="434037" cy="487680"/>
          </a:xfrm>
          <a:prstGeom prst="rightArrow">
            <a:avLst>
              <a:gd name="adj1" fmla="val 50000"/>
              <a:gd name="adj2" fmla="val 61704"/>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8" name="Picture 7"/>
          <p:cNvPicPr>
            <a:picLocks noChangeAspect="1"/>
          </p:cNvPicPr>
          <p:nvPr/>
        </p:nvPicPr>
        <p:blipFill>
          <a:blip r:embed="rId5"/>
          <a:stretch>
            <a:fillRect/>
          </a:stretch>
        </p:blipFill>
        <p:spPr>
          <a:xfrm>
            <a:off x="648407" y="5530302"/>
            <a:ext cx="8526046" cy="842142"/>
          </a:xfrm>
          <a:prstGeom prst="rect">
            <a:avLst/>
          </a:prstGeom>
        </p:spPr>
      </p:pic>
    </p:spTree>
    <p:extLst>
      <p:ext uri="{BB962C8B-B14F-4D97-AF65-F5344CB8AC3E}">
        <p14:creationId xmlns:p14="http://schemas.microsoft.com/office/powerpoint/2010/main" val="1582342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212844"/>
            <a:ext cx="9387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2678896" y="1584800"/>
            <a:ext cx="6834208" cy="3688400"/>
          </a:xfrm>
          <a:prstGeom prst="rect">
            <a:avLst/>
          </a:prstGeom>
        </p:spPr>
      </p:pic>
      <p:pic>
        <p:nvPicPr>
          <p:cNvPr id="6" name="Picture 5"/>
          <p:cNvPicPr>
            <a:picLocks noChangeAspect="1"/>
          </p:cNvPicPr>
          <p:nvPr/>
        </p:nvPicPr>
        <p:blipFill>
          <a:blip r:embed="rId4"/>
          <a:stretch>
            <a:fillRect/>
          </a:stretch>
        </p:blipFill>
        <p:spPr>
          <a:xfrm>
            <a:off x="1267796" y="4016199"/>
            <a:ext cx="3572566" cy="1121761"/>
          </a:xfrm>
          <a:prstGeom prst="rect">
            <a:avLst/>
          </a:prstGeom>
        </p:spPr>
      </p:pic>
    </p:spTree>
    <p:extLst>
      <p:ext uri="{BB962C8B-B14F-4D97-AF65-F5344CB8AC3E}">
        <p14:creationId xmlns:p14="http://schemas.microsoft.com/office/powerpoint/2010/main" val="1978759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74319" y="1164477"/>
            <a:ext cx="914309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 y="641591"/>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3"/>
          <a:stretch>
            <a:fillRect/>
          </a:stretch>
        </p:blipFill>
        <p:spPr>
          <a:xfrm>
            <a:off x="2930731" y="1704578"/>
            <a:ext cx="6212362" cy="3968840"/>
          </a:xfrm>
          <a:prstGeom prst="rect">
            <a:avLst/>
          </a:prstGeom>
        </p:spPr>
      </p:pic>
      <p:pic>
        <p:nvPicPr>
          <p:cNvPr id="8" name="Picture 7"/>
          <p:cNvPicPr>
            <a:picLocks noChangeAspect="1"/>
          </p:cNvPicPr>
          <p:nvPr/>
        </p:nvPicPr>
        <p:blipFill>
          <a:blip r:embed="rId4"/>
          <a:stretch>
            <a:fillRect/>
          </a:stretch>
        </p:blipFill>
        <p:spPr>
          <a:xfrm>
            <a:off x="1181062" y="3932257"/>
            <a:ext cx="3792041" cy="2066723"/>
          </a:xfrm>
          <a:prstGeom prst="rect">
            <a:avLst/>
          </a:prstGeom>
        </p:spPr>
      </p:pic>
    </p:spTree>
    <p:extLst>
      <p:ext uri="{BB962C8B-B14F-4D97-AF65-F5344CB8AC3E}">
        <p14:creationId xmlns:p14="http://schemas.microsoft.com/office/powerpoint/2010/main" val="37934686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0"/>
            <a:ext cx="12192000" cy="5893878"/>
          </a:xfrm>
          <a:prstGeom prst="rect">
            <a:avLst/>
          </a:prstGeom>
        </p:spPr>
      </p:pic>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8"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764</TotalTime>
  <Words>1067</Words>
  <Application>Microsoft Office PowerPoint</Application>
  <PresentationFormat>Widescreen</PresentationFormat>
  <Paragraphs>135</Paragraphs>
  <Slides>17</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17</vt:i4>
      </vt:variant>
    </vt:vector>
  </HeadingPairs>
  <TitlesOfParts>
    <vt:vector size="27" baseType="lpstr">
      <vt:lpstr>-apple-system</vt:lpstr>
      <vt:lpstr>Arial</vt:lpstr>
      <vt:lpstr>book antiqua</vt:lpstr>
      <vt:lpstr>Calibri</vt:lpstr>
      <vt:lpstr>Calibri Light</vt:lpstr>
      <vt:lpstr>Nunito Sans</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74</cp:revision>
  <dcterms:created xsi:type="dcterms:W3CDTF">2023-04-29T09:08:23Z</dcterms:created>
  <dcterms:modified xsi:type="dcterms:W3CDTF">2024-01-25T22:45:54Z</dcterms:modified>
</cp:coreProperties>
</file>