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y="6858000" cx="12192000"/>
  <p:notesSz cx="6858000" cy="9144000"/>
  <p:embeddedFontLst>
    <p:embeddedFont>
      <p:font typeface="Tajawal ExtraBold"/>
      <p:bold r:id="rId27"/>
    </p:embeddedFont>
    <p:embeddedFont>
      <p:font typeface="Tajawal Medium"/>
      <p:regular r:id="rId28"/>
      <p:bold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hprbsQC/93jsGbhOw1syXptLL5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font" Target="fonts/TajawalMedium-regular.fntdata"/><Relationship Id="rId27" Type="http://schemas.openxmlformats.org/officeDocument/2006/relationships/font" Target="fonts/TajawalExtraBold-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TajawalMedium-bold.fntdata"/><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6" name="Google Shape;13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2" name="Google Shape;372;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4"/>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7" name="Shape 17"/>
        <p:cNvGrpSpPr/>
        <p:nvPr/>
      </p:nvGrpSpPr>
      <p:grpSpPr>
        <a:xfrm>
          <a:off x="0" y="0"/>
          <a:ext cx="0" cy="0"/>
          <a:chOff x="0" y="0"/>
          <a:chExt cx="0" cy="0"/>
        </a:xfrm>
      </p:grpSpPr>
      <p:sp>
        <p:nvSpPr>
          <p:cNvPr id="18" name="Google Shape;18;p25"/>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19" name="Shape 19"/>
        <p:cNvGrpSpPr/>
        <p:nvPr/>
      </p:nvGrpSpPr>
      <p:grpSpPr>
        <a:xfrm>
          <a:off x="0" y="0"/>
          <a:ext cx="0" cy="0"/>
          <a:chOff x="0" y="0"/>
          <a:chExt cx="0" cy="0"/>
        </a:xfrm>
      </p:grpSpPr>
      <p:sp>
        <p:nvSpPr>
          <p:cNvPr id="20" name="Google Shape;20;p26"/>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2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7" name="Shape 27"/>
        <p:cNvGrpSpPr/>
        <p:nvPr/>
      </p:nvGrpSpPr>
      <p:grpSpPr>
        <a:xfrm>
          <a:off x="0" y="0"/>
          <a:ext cx="0" cy="0"/>
          <a:chOff x="0" y="0"/>
          <a:chExt cx="0" cy="0"/>
        </a:xfrm>
      </p:grpSpPr>
      <p:sp>
        <p:nvSpPr>
          <p:cNvPr id="28" name="Google Shape;28;p28"/>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1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1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9" name="Shape 29"/>
        <p:cNvGrpSpPr/>
        <p:nvPr/>
      </p:nvGrpSpPr>
      <p:grpSpPr>
        <a:xfrm>
          <a:off x="0" y="0"/>
          <a:ext cx="0" cy="0"/>
          <a:chOff x="0" y="0"/>
          <a:chExt cx="0" cy="0"/>
        </a:xfrm>
      </p:grpSpPr>
      <p:sp>
        <p:nvSpPr>
          <p:cNvPr id="30" name="Google Shape;30;p29"/>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31" name="Shape 31"/>
        <p:cNvGrpSpPr/>
        <p:nvPr/>
      </p:nvGrpSpPr>
      <p:grpSpPr>
        <a:xfrm>
          <a:off x="0" y="0"/>
          <a:ext cx="0" cy="0"/>
          <a:chOff x="0" y="0"/>
          <a:chExt cx="0" cy="0"/>
        </a:xfrm>
      </p:grpSpPr>
      <p:sp>
        <p:nvSpPr>
          <p:cNvPr id="32" name="Google Shape;32;p30"/>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3" name="Shape 33"/>
        <p:cNvGrpSpPr/>
        <p:nvPr/>
      </p:nvGrpSpPr>
      <p:grpSpPr>
        <a:xfrm>
          <a:off x="0" y="0"/>
          <a:ext cx="0" cy="0"/>
          <a:chOff x="0" y="0"/>
          <a:chExt cx="0" cy="0"/>
        </a:xfrm>
      </p:grpSpPr>
      <p:sp>
        <p:nvSpPr>
          <p:cNvPr id="34" name="Google Shape;34;p31"/>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3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3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3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3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3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3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3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3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3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39"/>
          <p:cNvSpPr/>
          <p:nvPr>
            <p:ph idx="2" type="pic"/>
          </p:nvPr>
        </p:nvSpPr>
        <p:spPr>
          <a:xfrm>
            <a:off x="5183188" y="987425"/>
            <a:ext cx="6172200" cy="4873625"/>
          </a:xfrm>
          <a:prstGeom prst="rect">
            <a:avLst/>
          </a:prstGeom>
          <a:noFill/>
          <a:ln>
            <a:noFill/>
          </a:ln>
        </p:spPr>
      </p:sp>
      <p:sp>
        <p:nvSpPr>
          <p:cNvPr id="82" name="Google Shape;82;p3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4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4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4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39.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jpg"/><Relationship Id="rId4" Type="http://schemas.openxmlformats.org/officeDocument/2006/relationships/image" Target="../media/image16.png"/><Relationship Id="rId5"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9.jpg"/><Relationship Id="rId4" Type="http://schemas.openxmlformats.org/officeDocument/2006/relationships/image" Target="../media/image16.png"/><Relationship Id="rId5"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16.png"/><Relationship Id="rId5" Type="http://schemas.openxmlformats.org/officeDocument/2006/relationships/image" Target="../media/image13.png"/><Relationship Id="rId6"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1.jpg"/><Relationship Id="rId6" Type="http://schemas.openxmlformats.org/officeDocument/2006/relationships/image" Target="../media/image8.png"/><Relationship Id="rId7" Type="http://schemas.openxmlformats.org/officeDocument/2006/relationships/image" Target="../media/image35.png"/><Relationship Id="rId8"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3.png"/><Relationship Id="rId5"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21.jp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13.png"/><Relationship Id="rId7"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21.jp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13.png"/><Relationship Id="rId7"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21.jp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13.png"/><Relationship Id="rId7"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1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2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2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33.png"/><Relationship Id="rId7" Type="http://schemas.openxmlformats.org/officeDocument/2006/relationships/hyperlink" Target="https://www.emarketer.com/content/global-digital-ad-spending-update-q2-2020"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3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3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26.png"/><Relationship Id="rId7" Type="http://schemas.openxmlformats.org/officeDocument/2006/relationships/hyperlink" Target="https://gs.statcounter.com/search-engine-market-shar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30.jpg"/><Relationship Id="rId7"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17.png"/><Relationship Id="rId6" Type="http://schemas.openxmlformats.org/officeDocument/2006/relationships/image" Target="../media/image3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17.png"/><Relationship Id="rId6" Type="http://schemas.openxmlformats.org/officeDocument/2006/relationships/image" Target="../media/image3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2.xml"/><Relationship Id="rId3" Type="http://schemas.openxmlformats.org/officeDocument/2006/relationships/image" Target="../media/image38.png"/><Relationship Id="rId4" Type="http://schemas.openxmlformats.org/officeDocument/2006/relationships/image" Target="../media/image29.png"/><Relationship Id="rId5" Type="http://schemas.openxmlformats.org/officeDocument/2006/relationships/image" Target="../media/image17.png"/><Relationship Id="rId6"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06" name="Google Shape;106;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 name="Google Shape;107;p1"/>
          <p:cNvSpPr txBox="1"/>
          <p:nvPr/>
        </p:nvSpPr>
        <p:spPr>
          <a:xfrm>
            <a:off x="7213235" y="4393038"/>
            <a:ext cx="4886463"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1" i="0" lang="en-US" sz="2000" u="none" cap="none" strike="noStrike">
                <a:solidFill>
                  <a:srgbClr val="2D3956"/>
                </a:solidFill>
                <a:latin typeface="Tajawal Medium"/>
                <a:ea typeface="Tajawal Medium"/>
                <a:cs typeface="Tajawal Medium"/>
                <a:sym typeface="Tajawal Medium"/>
              </a:rPr>
              <a:t>Prepared by Dr. HEBA AWAWDEH</a:t>
            </a:r>
            <a:endParaRPr b="1" i="0" sz="2000" u="none" cap="none" strike="noStrike">
              <a:solidFill>
                <a:srgbClr val="2D3956"/>
              </a:solidFill>
              <a:latin typeface="Tajawal Medium"/>
              <a:ea typeface="Tajawal Medium"/>
              <a:cs typeface="Tajawal Medium"/>
              <a:sym typeface="Tajawal Medium"/>
            </a:endParaRPr>
          </a:p>
        </p:txBody>
      </p:sp>
      <p:sp>
        <p:nvSpPr>
          <p:cNvPr id="108" name="Google Shape;108;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 name="Google Shape;109;p1"/>
          <p:cNvSpPr txBox="1"/>
          <p:nvPr/>
        </p:nvSpPr>
        <p:spPr>
          <a:xfrm>
            <a:off x="6550866" y="2424037"/>
            <a:ext cx="5641134" cy="132343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DIGITAL MARKETING</a:t>
            </a:r>
            <a:endParaRPr/>
          </a:p>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APPLICATIONS</a:t>
            </a:r>
            <a:endParaRPr b="1" i="0" sz="4000" u="none" cap="none" strike="noStrike">
              <a:solidFill>
                <a:srgbClr val="8E5A6D"/>
              </a:solidFill>
              <a:latin typeface="Tajawal Medium"/>
              <a:ea typeface="Tajawal Medium"/>
              <a:cs typeface="Tajawal Medium"/>
              <a:sym typeface="Tajawal Medium"/>
            </a:endParaRPr>
          </a:p>
        </p:txBody>
      </p:sp>
      <p:sp>
        <p:nvSpPr>
          <p:cNvPr id="110" name="Google Shape;110;p1"/>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INTRO</a:t>
            </a:r>
            <a:endParaRPr b="1" i="0" sz="2800" u="none" cap="none" strike="noStrike">
              <a:solidFill>
                <a:srgbClr val="2D3956"/>
              </a:solidFill>
              <a:latin typeface="Tajawal Medium"/>
              <a:ea typeface="Tajawal Medium"/>
              <a:cs typeface="Tajawal Medium"/>
              <a:sym typeface="Tajawal Medium"/>
            </a:endParaRPr>
          </a:p>
        </p:txBody>
      </p:sp>
      <p:pic>
        <p:nvPicPr>
          <p:cNvPr id="111" name="Google Shape;111;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12" name="Google Shape;112;p1"/>
          <p:cNvSpPr/>
          <p:nvPr/>
        </p:nvSpPr>
        <p:spPr>
          <a:xfrm rot="4043456">
            <a:off x="-1195569" y="4256637"/>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3" name="Google Shape;113;p1"/>
          <p:cNvSpPr/>
          <p:nvPr/>
        </p:nvSpPr>
        <p:spPr>
          <a:xfrm>
            <a:off x="-39134" y="1752222"/>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4" name="Google Shape;114;p1"/>
          <p:cNvSpPr txBox="1"/>
          <p:nvPr/>
        </p:nvSpPr>
        <p:spPr>
          <a:xfrm>
            <a:off x="7081460" y="5327472"/>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115" name="Google Shape;115;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grpSp>
        <p:nvGrpSpPr>
          <p:cNvPr id="121" name="Google Shape;121;p2"/>
          <p:cNvGrpSpPr/>
          <p:nvPr/>
        </p:nvGrpSpPr>
        <p:grpSpPr>
          <a:xfrm>
            <a:off x="321733" y="0"/>
            <a:ext cx="2024825" cy="1879600"/>
            <a:chOff x="321733" y="0"/>
            <a:chExt cx="2024825" cy="1879600"/>
          </a:xfrm>
        </p:grpSpPr>
        <p:sp>
          <p:nvSpPr>
            <p:cNvPr id="122" name="Google Shape;122;p2"/>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3" name="Google Shape;123;p2"/>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24" name="Google Shape;124;p2"/>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 name="Google Shape;125;p2"/>
          <p:cNvSpPr txBox="1"/>
          <p:nvPr/>
        </p:nvSpPr>
        <p:spPr>
          <a:xfrm>
            <a:off x="7305537" y="2691364"/>
            <a:ext cx="4886463" cy="255454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Course outline </a:t>
            </a:r>
            <a:endParaRPr/>
          </a:p>
          <a:p>
            <a:pPr indent="-342900" lvl="0" marL="342900" marR="0" rtl="0" algn="l">
              <a:lnSpc>
                <a:spcPct val="100000"/>
              </a:lnSpc>
              <a:spcBef>
                <a:spcPts val="0"/>
              </a:spcBef>
              <a:spcAft>
                <a:spcPts val="0"/>
              </a:spcAft>
              <a:buClr>
                <a:srgbClr val="2D3956"/>
              </a:buClr>
              <a:buSzPts val="2000"/>
              <a:buFont typeface="Noto Sans Symbols"/>
              <a:buChar char="▪"/>
            </a:pPr>
            <a:r>
              <a:rPr b="0" i="0" lang="en-US" sz="2000" u="none" cap="none" strike="noStrike">
                <a:solidFill>
                  <a:srgbClr val="2D3956"/>
                </a:solidFill>
                <a:latin typeface="Times New Roman"/>
                <a:ea typeface="Times New Roman"/>
                <a:cs typeface="Times New Roman"/>
                <a:sym typeface="Times New Roman"/>
              </a:rPr>
              <a:t>Course description</a:t>
            </a:r>
            <a:endParaRPr/>
          </a:p>
          <a:p>
            <a:pPr indent="-342900" lvl="0" marL="342900" marR="0" rtl="0" algn="l">
              <a:lnSpc>
                <a:spcPct val="100000"/>
              </a:lnSpc>
              <a:spcBef>
                <a:spcPts val="0"/>
              </a:spcBef>
              <a:spcAft>
                <a:spcPts val="0"/>
              </a:spcAft>
              <a:buClr>
                <a:srgbClr val="2D3956"/>
              </a:buClr>
              <a:buSzPts val="2000"/>
              <a:buFont typeface="Noto Sans Symbols"/>
              <a:buChar char="▪"/>
            </a:pPr>
            <a:r>
              <a:rPr b="0" i="0" lang="en-US" sz="2000" u="none" cap="none" strike="noStrike">
                <a:solidFill>
                  <a:srgbClr val="2D3956"/>
                </a:solidFill>
                <a:latin typeface="Times New Roman"/>
                <a:ea typeface="Times New Roman"/>
                <a:cs typeface="Times New Roman"/>
                <a:sym typeface="Times New Roman"/>
              </a:rPr>
              <a:t>Learning outcomes</a:t>
            </a:r>
            <a:endParaRPr/>
          </a:p>
          <a:p>
            <a:pPr indent="-342900" lvl="0" marL="342900" marR="0" rtl="0" algn="l">
              <a:lnSpc>
                <a:spcPct val="100000"/>
              </a:lnSpc>
              <a:spcBef>
                <a:spcPts val="0"/>
              </a:spcBef>
              <a:spcAft>
                <a:spcPts val="0"/>
              </a:spcAft>
              <a:buClr>
                <a:srgbClr val="2D3956"/>
              </a:buClr>
              <a:buSzPts val="2000"/>
              <a:buFont typeface="Noto Sans Symbols"/>
              <a:buChar char="▪"/>
            </a:pPr>
            <a:r>
              <a:rPr b="0" i="0" lang="en-US" sz="2000" u="none" cap="none" strike="noStrike">
                <a:solidFill>
                  <a:srgbClr val="2D3956"/>
                </a:solidFill>
                <a:latin typeface="Times New Roman"/>
                <a:ea typeface="Times New Roman"/>
                <a:cs typeface="Times New Roman"/>
                <a:sym typeface="Times New Roman"/>
              </a:rPr>
              <a:t>Chapters</a:t>
            </a:r>
            <a:endParaRPr/>
          </a:p>
          <a:p>
            <a:pPr indent="-342900" lvl="0" marL="342900" marR="0" rtl="0" algn="l">
              <a:lnSpc>
                <a:spcPct val="100000"/>
              </a:lnSpc>
              <a:spcBef>
                <a:spcPts val="0"/>
              </a:spcBef>
              <a:spcAft>
                <a:spcPts val="0"/>
              </a:spcAft>
              <a:buClr>
                <a:srgbClr val="2D3956"/>
              </a:buClr>
              <a:buSzPts val="2000"/>
              <a:buFont typeface="Noto Sans Symbols"/>
              <a:buChar char="▪"/>
            </a:pPr>
            <a:r>
              <a:rPr b="0" i="0" lang="en-US" sz="2000" u="none" cap="none" strike="noStrike">
                <a:solidFill>
                  <a:srgbClr val="2D3956"/>
                </a:solidFill>
                <a:latin typeface="Times New Roman"/>
                <a:ea typeface="Times New Roman"/>
                <a:cs typeface="Times New Roman"/>
                <a:sym typeface="Times New Roman"/>
              </a:rPr>
              <a:t>Parts of course </a:t>
            </a:r>
            <a:endParaRPr/>
          </a:p>
          <a:p>
            <a:pPr indent="-342900" lvl="0" marL="342900" marR="0" rtl="0" algn="l">
              <a:lnSpc>
                <a:spcPct val="100000"/>
              </a:lnSpc>
              <a:spcBef>
                <a:spcPts val="0"/>
              </a:spcBef>
              <a:spcAft>
                <a:spcPts val="0"/>
              </a:spcAft>
              <a:buClr>
                <a:srgbClr val="2D3956"/>
              </a:buClr>
              <a:buSzPts val="2000"/>
              <a:buFont typeface="Noto Sans Symbols"/>
              <a:buChar char="▪"/>
            </a:pPr>
            <a:r>
              <a:rPr b="0" i="0" lang="en-US" sz="2000" u="none" cap="none" strike="noStrike">
                <a:solidFill>
                  <a:srgbClr val="2D3956"/>
                </a:solidFill>
                <a:latin typeface="Times New Roman"/>
                <a:ea typeface="Times New Roman"/>
                <a:cs typeface="Times New Roman"/>
                <a:sym typeface="Times New Roman"/>
              </a:rPr>
              <a:t>References</a:t>
            </a:r>
            <a:endParaRPr/>
          </a:p>
          <a:p>
            <a:pPr indent="-342900" lvl="0" marL="342900" marR="0" rtl="0" algn="l">
              <a:lnSpc>
                <a:spcPct val="100000"/>
              </a:lnSpc>
              <a:spcBef>
                <a:spcPts val="0"/>
              </a:spcBef>
              <a:spcAft>
                <a:spcPts val="0"/>
              </a:spcAft>
              <a:buClr>
                <a:srgbClr val="2D3956"/>
              </a:buClr>
              <a:buSzPts val="2000"/>
              <a:buFont typeface="Noto Sans Symbols"/>
              <a:buChar char="▪"/>
            </a:pPr>
            <a:r>
              <a:rPr b="0" i="0" lang="en-US" sz="2000" u="none" cap="none" strike="noStrike">
                <a:solidFill>
                  <a:srgbClr val="2D3956"/>
                </a:solidFill>
                <a:latin typeface="Times New Roman"/>
                <a:ea typeface="Times New Roman"/>
                <a:cs typeface="Times New Roman"/>
                <a:sym typeface="Times New Roman"/>
              </a:rPr>
              <a:t>Assessment </a:t>
            </a:r>
            <a:endParaRPr b="0" i="0" sz="20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000"/>
              <a:buFont typeface="Calibri"/>
              <a:buNone/>
            </a:pPr>
            <a:r>
              <a:t/>
            </a:r>
            <a:endParaRPr b="1" i="0" sz="2000" u="none" cap="none" strike="noStrike">
              <a:solidFill>
                <a:srgbClr val="2D3956"/>
              </a:solidFill>
              <a:latin typeface="Tajawal Medium"/>
              <a:ea typeface="Tajawal Medium"/>
              <a:cs typeface="Tajawal Medium"/>
              <a:sym typeface="Tajawal Medium"/>
            </a:endParaRPr>
          </a:p>
        </p:txBody>
      </p:sp>
      <p:sp>
        <p:nvSpPr>
          <p:cNvPr id="126" name="Google Shape;126;p2"/>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 name="Google Shape;127;p2"/>
          <p:cNvSpPr txBox="1"/>
          <p:nvPr/>
        </p:nvSpPr>
        <p:spPr>
          <a:xfrm>
            <a:off x="6229133" y="1286363"/>
            <a:ext cx="5641134"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E5A6D"/>
              </a:buClr>
              <a:buSzPts val="3600"/>
              <a:buFont typeface="Times New Roman"/>
              <a:buNone/>
            </a:pPr>
            <a:r>
              <a:rPr b="1" i="0" lang="en-US" sz="3600" u="none" cap="none" strike="noStrike">
                <a:solidFill>
                  <a:srgbClr val="8E5A6D"/>
                </a:solidFill>
                <a:latin typeface="Times New Roman"/>
                <a:ea typeface="Times New Roman"/>
                <a:cs typeface="Times New Roman"/>
                <a:sym typeface="Times New Roman"/>
              </a:rPr>
              <a:t>DIGITAL MARKETING</a:t>
            </a:r>
            <a:endParaRPr/>
          </a:p>
          <a:p>
            <a:pPr indent="0" lvl="0" marL="0" marR="0" rtl="0" algn="ctr">
              <a:lnSpc>
                <a:spcPct val="100000"/>
              </a:lnSpc>
              <a:spcBef>
                <a:spcPts val="0"/>
              </a:spcBef>
              <a:spcAft>
                <a:spcPts val="0"/>
              </a:spcAft>
              <a:buClr>
                <a:srgbClr val="8E5A6D"/>
              </a:buClr>
              <a:buSzPts val="3600"/>
              <a:buFont typeface="Times New Roman"/>
              <a:buNone/>
            </a:pPr>
            <a:r>
              <a:rPr b="1" i="0" lang="en-US" sz="3600" u="none" cap="none" strike="noStrike">
                <a:solidFill>
                  <a:srgbClr val="8E5A6D"/>
                </a:solidFill>
                <a:latin typeface="Times New Roman"/>
                <a:ea typeface="Times New Roman"/>
                <a:cs typeface="Times New Roman"/>
                <a:sym typeface="Times New Roman"/>
              </a:rPr>
              <a:t>APPLICATIONS</a:t>
            </a:r>
            <a:endParaRPr b="1" i="0" sz="3600" u="none" cap="none" strike="noStrike">
              <a:solidFill>
                <a:srgbClr val="8E5A6D"/>
              </a:solidFill>
              <a:latin typeface="Times New Roman"/>
              <a:ea typeface="Times New Roman"/>
              <a:cs typeface="Times New Roman"/>
              <a:sym typeface="Times New Roman"/>
            </a:endParaRPr>
          </a:p>
        </p:txBody>
      </p:sp>
      <p:sp>
        <p:nvSpPr>
          <p:cNvPr id="128" name="Google Shape;128;p2"/>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INTRO</a:t>
            </a:r>
            <a:endParaRPr b="1" i="0" sz="2800" u="none" cap="none" strike="noStrike">
              <a:solidFill>
                <a:srgbClr val="2D3956"/>
              </a:solidFill>
              <a:latin typeface="Tajawal Medium"/>
              <a:ea typeface="Tajawal Medium"/>
              <a:cs typeface="Tajawal Medium"/>
              <a:sym typeface="Tajawal Medium"/>
            </a:endParaRPr>
          </a:p>
        </p:txBody>
      </p:sp>
      <p:pic>
        <p:nvPicPr>
          <p:cNvPr id="129" name="Google Shape;129;p2"/>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30" name="Google Shape;130;p2"/>
          <p:cNvSpPr/>
          <p:nvPr/>
        </p:nvSpPr>
        <p:spPr>
          <a:xfrm rot="4043456">
            <a:off x="-1148190" y="4249383"/>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1" name="Google Shape;131;p2"/>
          <p:cNvSpPr/>
          <p:nvPr/>
        </p:nvSpPr>
        <p:spPr>
          <a:xfrm>
            <a:off x="-50377" y="1714500"/>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 name="Google Shape;132;p2"/>
          <p:cNvSpPr txBox="1"/>
          <p:nvPr/>
        </p:nvSpPr>
        <p:spPr>
          <a:xfrm>
            <a:off x="7081460" y="5327472"/>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133" name="Google Shape;133;p2"/>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3"/>
          <p:cNvPicPr preferRelativeResize="0"/>
          <p:nvPr/>
        </p:nvPicPr>
        <p:blipFill rotWithShape="1">
          <a:blip r:embed="rId3">
            <a:alphaModFix/>
          </a:blip>
          <a:srcRect b="0" l="0" r="0" t="0"/>
          <a:stretch/>
        </p:blipFill>
        <p:spPr>
          <a:xfrm rot="-2640000">
            <a:off x="192044" y="1256085"/>
            <a:ext cx="4336001" cy="2336672"/>
          </a:xfrm>
          <a:prstGeom prst="rect">
            <a:avLst/>
          </a:prstGeom>
          <a:noFill/>
          <a:ln cap="flat" cmpd="sng" w="9525">
            <a:solidFill>
              <a:srgbClr val="852F4A"/>
            </a:solidFill>
            <a:prstDash val="solid"/>
            <a:round/>
            <a:headEnd len="sm" w="sm" type="none"/>
            <a:tailEnd len="sm" w="sm" type="none"/>
          </a:ln>
        </p:spPr>
      </p:pic>
      <p:sp>
        <p:nvSpPr>
          <p:cNvPr id="140" name="Google Shape;140;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3"/>
          <p:cNvSpPr txBox="1"/>
          <p:nvPr/>
        </p:nvSpPr>
        <p:spPr>
          <a:xfrm>
            <a:off x="4689259" y="1412953"/>
            <a:ext cx="411389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u="none" cap="none" strike="noStrike">
                <a:solidFill>
                  <a:schemeClr val="dk1"/>
                </a:solidFill>
                <a:latin typeface="Times New Roman"/>
                <a:ea typeface="Times New Roman"/>
                <a:cs typeface="Times New Roman"/>
                <a:sym typeface="Times New Roman"/>
              </a:rPr>
              <a:t>Course Description</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800">
              <a:solidFill>
                <a:srgbClr val="2D3956"/>
              </a:solidFill>
              <a:latin typeface="Tajawal Medium"/>
              <a:ea typeface="Tajawal Medium"/>
              <a:cs typeface="Tajawal Medium"/>
              <a:sym typeface="Tajawal Medium"/>
            </a:endParaRPr>
          </a:p>
        </p:txBody>
      </p:sp>
      <p:sp>
        <p:nvSpPr>
          <p:cNvPr id="142" name="Google Shape;142;p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144" name="Google Shape;144;p3"/>
          <p:cNvSpPr txBox="1"/>
          <p:nvPr/>
        </p:nvSpPr>
        <p:spPr>
          <a:xfrm>
            <a:off x="3598250" y="2495028"/>
            <a:ext cx="84173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p:txBody>
      </p:sp>
      <p:sp>
        <p:nvSpPr>
          <p:cNvPr id="145" name="Google Shape;145;p3"/>
          <p:cNvSpPr txBox="1"/>
          <p:nvPr/>
        </p:nvSpPr>
        <p:spPr>
          <a:xfrm>
            <a:off x="4689259" y="2495028"/>
            <a:ext cx="7025220" cy="2858539"/>
          </a:xfrm>
          <a:prstGeom prst="rect">
            <a:avLst/>
          </a:prstGeom>
          <a:noFill/>
          <a:ln>
            <a:noFill/>
          </a:ln>
        </p:spPr>
        <p:txBody>
          <a:bodyPr anchorCtr="0" anchor="t" bIns="45700" lIns="91425" spcFirstLastPara="1" rIns="91425" wrap="square" tIns="45700">
            <a:spAutoFit/>
          </a:bodyPr>
          <a:lstStyle/>
          <a:p>
            <a:pPr indent="0" lvl="0" marL="548640" marR="548640" rtl="0" algn="ctr">
              <a:lnSpc>
                <a:spcPct val="107000"/>
              </a:lnSpc>
              <a:spcBef>
                <a:spcPts val="0"/>
              </a:spcBef>
              <a:spcAft>
                <a:spcPts val="0"/>
              </a:spcAft>
              <a:buNone/>
            </a:pPr>
            <a:r>
              <a:rPr i="1" lang="en-US" sz="2400">
                <a:solidFill>
                  <a:srgbClr val="404040"/>
                </a:solidFill>
                <a:latin typeface="Calibri"/>
                <a:ea typeface="Calibri"/>
                <a:cs typeface="Calibri"/>
                <a:sym typeface="Calibri"/>
              </a:rPr>
              <a:t>This course aims to introduce students to the basic concepts, role and importance OF applications that support digital marketing Implementation, this course also aims to Recognize Current and emerging technologies that support social media marketing applications</a:t>
            </a:r>
            <a:endParaRPr i="1" sz="2400">
              <a:solidFill>
                <a:srgbClr val="404040"/>
              </a:solidFill>
              <a:latin typeface="Calibri"/>
              <a:ea typeface="Calibri"/>
              <a:cs typeface="Calibri"/>
              <a:sym typeface="Calibri"/>
            </a:endParaRPr>
          </a:p>
        </p:txBody>
      </p:sp>
      <p:pic>
        <p:nvPicPr>
          <p:cNvPr id="146" name="Google Shape;146;p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147" name="Google Shape;147;p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148" name="Google Shape;148;p3"/>
          <p:cNvSpPr/>
          <p:nvPr/>
        </p:nvSpPr>
        <p:spPr>
          <a:xfrm>
            <a:off x="2701858" y="268638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49" name="Google Shape;149;p3"/>
          <p:cNvSpPr txBox="1"/>
          <p:nvPr/>
        </p:nvSpPr>
        <p:spPr>
          <a:xfrm>
            <a:off x="2751653" y="3069272"/>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800">
              <a:solidFill>
                <a:schemeClr val="lt1"/>
              </a:solidFill>
              <a:latin typeface="Tajawal Medium"/>
              <a:ea typeface="Tajawal Medium"/>
              <a:cs typeface="Tajawal Medium"/>
              <a:sym typeface="Tajawal Medium"/>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id="154" name="Google Shape;154;p4"/>
          <p:cNvPicPr preferRelativeResize="0"/>
          <p:nvPr/>
        </p:nvPicPr>
        <p:blipFill rotWithShape="1">
          <a:blip r:embed="rId3">
            <a:alphaModFix/>
          </a:blip>
          <a:srcRect b="0" l="0" r="0" t="0"/>
          <a:stretch/>
        </p:blipFill>
        <p:spPr>
          <a:xfrm>
            <a:off x="1088986" y="6168110"/>
            <a:ext cx="2170364" cy="597460"/>
          </a:xfrm>
          <a:prstGeom prst="rect">
            <a:avLst/>
          </a:prstGeom>
          <a:noFill/>
          <a:ln>
            <a:noFill/>
          </a:ln>
        </p:spPr>
      </p:pic>
      <p:pic>
        <p:nvPicPr>
          <p:cNvPr id="155" name="Google Shape;155;p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56" name="Google Shape;156;p4"/>
          <p:cNvPicPr preferRelativeResize="0"/>
          <p:nvPr/>
        </p:nvPicPr>
        <p:blipFill rotWithShape="1">
          <a:blip r:embed="rId5">
            <a:alphaModFix/>
          </a:blip>
          <a:srcRect b="0" l="0" r="0" t="0"/>
          <a:stretch/>
        </p:blipFill>
        <p:spPr>
          <a:xfrm>
            <a:off x="1088986" y="929322"/>
            <a:ext cx="2324100" cy="1971675"/>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pic>
        <p:nvPicPr>
          <p:cNvPr id="157" name="Google Shape;157;p4"/>
          <p:cNvPicPr preferRelativeResize="0"/>
          <p:nvPr>
            <p:ph idx="2" type="pic"/>
          </p:nvPr>
        </p:nvPicPr>
        <p:blipFill rotWithShape="1">
          <a:blip r:embed="rId5">
            <a:alphaModFix/>
          </a:blip>
          <a:srcRect b="0" l="7778" r="7777" t="0"/>
          <a:stretch/>
        </p:blipFill>
        <p:spPr>
          <a:xfrm>
            <a:off x="0" y="-1"/>
            <a:ext cx="6797040" cy="7040879"/>
          </a:xfrm>
          <a:prstGeom prst="rect">
            <a:avLst/>
          </a:prstGeom>
          <a:solidFill>
            <a:srgbClr val="D8D8D8">
              <a:alpha val="49803"/>
            </a:srgbClr>
          </a:solidFill>
          <a:ln>
            <a:noFill/>
          </a:ln>
        </p:spPr>
      </p:pic>
      <p:pic>
        <p:nvPicPr>
          <p:cNvPr id="158" name="Google Shape;158;p4"/>
          <p:cNvPicPr preferRelativeResize="0"/>
          <p:nvPr/>
        </p:nvPicPr>
        <p:blipFill rotWithShape="1">
          <a:blip r:embed="rId6">
            <a:alphaModFix/>
          </a:blip>
          <a:srcRect b="0" l="0" r="0" t="0"/>
          <a:stretch/>
        </p:blipFill>
        <p:spPr>
          <a:xfrm>
            <a:off x="3904612" y="2681181"/>
            <a:ext cx="1194920" cy="987638"/>
          </a:xfrm>
          <a:prstGeom prst="rect">
            <a:avLst/>
          </a:prstGeom>
          <a:noFill/>
          <a:ln>
            <a:noFill/>
          </a:ln>
        </p:spPr>
      </p:pic>
      <p:pic>
        <p:nvPicPr>
          <p:cNvPr id="159" name="Google Shape;159;p4"/>
          <p:cNvPicPr preferRelativeResize="0"/>
          <p:nvPr/>
        </p:nvPicPr>
        <p:blipFill rotWithShape="1">
          <a:blip r:embed="rId7">
            <a:alphaModFix/>
          </a:blip>
          <a:srcRect b="0" l="0" r="0" t="0"/>
          <a:stretch/>
        </p:blipFill>
        <p:spPr>
          <a:xfrm>
            <a:off x="3956432" y="2906753"/>
            <a:ext cx="1091279" cy="536494"/>
          </a:xfrm>
          <a:prstGeom prst="rect">
            <a:avLst/>
          </a:prstGeom>
          <a:noFill/>
          <a:ln>
            <a:noFill/>
          </a:ln>
        </p:spPr>
      </p:pic>
      <p:sp>
        <p:nvSpPr>
          <p:cNvPr id="160" name="Google Shape;160;p4"/>
          <p:cNvSpPr txBox="1"/>
          <p:nvPr/>
        </p:nvSpPr>
        <p:spPr>
          <a:xfrm>
            <a:off x="5845265" y="1761626"/>
            <a:ext cx="5412000" cy="3786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cap="none" strike="noStrike">
                <a:solidFill>
                  <a:schemeClr val="dk1"/>
                </a:solidFill>
                <a:latin typeface="Times New Roman"/>
                <a:ea typeface="Times New Roman"/>
                <a:cs typeface="Times New Roman"/>
                <a:sym typeface="Times New Roman"/>
              </a:rPr>
              <a:t>THE</a:t>
            </a:r>
            <a:r>
              <a:rPr b="1" i="0" lang="en-US" sz="2000" u="none" cap="none" strike="noStrike">
                <a:solidFill>
                  <a:schemeClr val="dk1"/>
                </a:solidFill>
                <a:latin typeface="Times New Roman"/>
                <a:ea typeface="Times New Roman"/>
                <a:cs typeface="Times New Roman"/>
                <a:sym typeface="Times New Roman"/>
              </a:rPr>
              <a:t> 2 KEY QUESTIONS TO THIS COURSE IS NOT </a:t>
            </a:r>
            <a:r>
              <a:rPr b="1" lang="en-US" sz="2000">
                <a:solidFill>
                  <a:schemeClr val="dk1"/>
                </a:solidFill>
                <a:latin typeface="Times New Roman"/>
                <a:ea typeface="Times New Roman"/>
                <a:cs typeface="Times New Roman"/>
                <a:sym typeface="Times New Roman"/>
              </a:rPr>
              <a:t>WHETHER</a:t>
            </a:r>
            <a:r>
              <a:rPr b="1" i="0" lang="en-US" sz="2000" u="none" cap="none" strike="noStrike">
                <a:solidFill>
                  <a:schemeClr val="dk1"/>
                </a:solidFill>
                <a:latin typeface="Times New Roman"/>
                <a:ea typeface="Times New Roman"/>
                <a:cs typeface="Times New Roman"/>
                <a:sym typeface="Times New Roman"/>
              </a:rPr>
              <a:t> TO </a:t>
            </a:r>
            <a:r>
              <a:rPr b="1" lang="en-US" sz="2000">
                <a:solidFill>
                  <a:schemeClr val="dk1"/>
                </a:solidFill>
                <a:latin typeface="Times New Roman"/>
                <a:ea typeface="Times New Roman"/>
                <a:cs typeface="Times New Roman"/>
                <a:sym typeface="Times New Roman"/>
              </a:rPr>
              <a:t>DEPLOY &amp;</a:t>
            </a:r>
            <a:r>
              <a:rPr b="1" i="0" lang="en-US" sz="2000" u="none" cap="none" strike="noStrike">
                <a:solidFill>
                  <a:schemeClr val="dk1"/>
                </a:solidFill>
                <a:latin typeface="Times New Roman"/>
                <a:ea typeface="Times New Roman"/>
                <a:cs typeface="Times New Roman"/>
                <a:sym typeface="Times New Roman"/>
              </a:rPr>
              <a:t> USE  INTERNET TECHNOLOGY – COMPANIES HAVE NO CHOICE IF THEY WANT TO STAY COMPETITIVE – BUT HOW TO DEPLOY &amp; </a:t>
            </a:r>
            <a:r>
              <a:rPr b="1" lang="en-US" sz="2000">
                <a:solidFill>
                  <a:schemeClr val="dk1"/>
                </a:solidFill>
                <a:latin typeface="Times New Roman"/>
                <a:ea typeface="Times New Roman"/>
                <a:cs typeface="Times New Roman"/>
                <a:sym typeface="Times New Roman"/>
              </a:rPr>
              <a:t>USE </a:t>
            </a:r>
            <a:r>
              <a:rPr b="1" i="0" lang="en-US" sz="2000" u="none" cap="none" strike="noStrike">
                <a:solidFill>
                  <a:schemeClr val="dk1"/>
                </a:solidFill>
                <a:latin typeface="Times New Roman"/>
                <a:ea typeface="Times New Roman"/>
                <a:cs typeface="Times New Roman"/>
                <a:sym typeface="Times New Roman"/>
              </a:rPr>
              <a:t>IT ?</a:t>
            </a:r>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Times New Roman"/>
              <a:buNone/>
            </a:pPr>
            <a:r>
              <a:rPr b="1" lang="en-US" sz="2000">
                <a:solidFill>
                  <a:schemeClr val="dk1"/>
                </a:solidFill>
                <a:latin typeface="Times New Roman"/>
                <a:ea typeface="Times New Roman"/>
                <a:cs typeface="Times New Roman"/>
                <a:sym typeface="Times New Roman"/>
              </a:rPr>
              <a:t>WHAT ARE THE MARKETING COMMUNICATIONS TECHNIQUES THAT BUSINESS NEED TO MASTER TO MAKE EFFECTIVE USE OF DIGITAL MARKETING?</a:t>
            </a:r>
            <a:endParaRPr b="1" i="0" sz="2000" u="none" cap="none" strike="noStrike">
              <a:solidFill>
                <a:schemeClr val="dk1"/>
              </a:solidFill>
              <a:latin typeface="Times New Roman"/>
              <a:ea typeface="Times New Roman"/>
              <a:cs typeface="Times New Roman"/>
              <a:sym typeface="Times New Roman"/>
            </a:endParaRPr>
          </a:p>
        </p:txBody>
      </p:sp>
      <p:pic>
        <p:nvPicPr>
          <p:cNvPr id="161" name="Google Shape;161;p4"/>
          <p:cNvPicPr preferRelativeResize="0"/>
          <p:nvPr/>
        </p:nvPicPr>
        <p:blipFill rotWithShape="1">
          <a:blip r:embed="rId8">
            <a:alphaModFix/>
          </a:blip>
          <a:srcRect b="0" l="0" r="0" t="0"/>
          <a:stretch/>
        </p:blipFill>
        <p:spPr>
          <a:xfrm>
            <a:off x="9229219" y="-344853"/>
            <a:ext cx="2877561" cy="25483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67" name="Google Shape;167;p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8" name="Google Shape;168;p5"/>
          <p:cNvSpPr txBox="1"/>
          <p:nvPr/>
        </p:nvSpPr>
        <p:spPr>
          <a:xfrm>
            <a:off x="1986138" y="437584"/>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Tajawal Medium"/>
                <a:ea typeface="Tajawal Medium"/>
                <a:cs typeface="Tajawal Medium"/>
                <a:sym typeface="Tajawal Medium"/>
              </a:rPr>
              <a:t>Learning Outcomes</a:t>
            </a:r>
            <a:endParaRPr/>
          </a:p>
        </p:txBody>
      </p:sp>
      <p:sp>
        <p:nvSpPr>
          <p:cNvPr id="169" name="Google Shape;169;p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5"/>
          <p:cNvSpPr txBox="1"/>
          <p:nvPr/>
        </p:nvSpPr>
        <p:spPr>
          <a:xfrm>
            <a:off x="552283" y="612496"/>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intro</a:t>
            </a:r>
            <a:endParaRPr sz="2800">
              <a:solidFill>
                <a:schemeClr val="lt1"/>
              </a:solidFill>
              <a:latin typeface="Tajawal Medium"/>
              <a:ea typeface="Tajawal Medium"/>
              <a:cs typeface="Tajawal Medium"/>
              <a:sym typeface="Tajawal Medium"/>
            </a:endParaRPr>
          </a:p>
        </p:txBody>
      </p:sp>
      <p:sp>
        <p:nvSpPr>
          <p:cNvPr id="171" name="Google Shape;171;p5"/>
          <p:cNvSpPr txBox="1"/>
          <p:nvPr/>
        </p:nvSpPr>
        <p:spPr>
          <a:xfrm>
            <a:off x="1986138" y="2019690"/>
            <a:ext cx="8417320" cy="33547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000">
                <a:solidFill>
                  <a:schemeClr val="dk1"/>
                </a:solidFill>
                <a:latin typeface="Calibri"/>
                <a:ea typeface="Calibri"/>
                <a:cs typeface="Calibri"/>
                <a:sym typeface="Calibri"/>
              </a:rPr>
              <a:t>At the end of this course, the student will be able to:</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cap="small">
                <a:solidFill>
                  <a:schemeClr val="dk1"/>
                </a:solidFill>
                <a:latin typeface="Calibri"/>
                <a:ea typeface="Calibri"/>
                <a:cs typeface="Calibri"/>
                <a:sym typeface="Calibri"/>
              </a:rPr>
              <a:t>Developing</a:t>
            </a:r>
            <a:r>
              <a:rPr lang="en-US" sz="2000" cap="small">
                <a:solidFill>
                  <a:schemeClr val="dk1"/>
                </a:solidFill>
                <a:latin typeface="Calibri"/>
                <a:ea typeface="Calibri"/>
                <a:cs typeface="Calibri"/>
                <a:sym typeface="Calibri"/>
              </a:rPr>
              <a:t> digital marketing strategies</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600" cap="small">
                <a:solidFill>
                  <a:schemeClr val="dk1"/>
                </a:solidFill>
                <a:latin typeface="Calibri"/>
                <a:ea typeface="Calibri"/>
                <a:cs typeface="Calibri"/>
                <a:sym typeface="Calibri"/>
              </a:rPr>
              <a:t>UNDERSTAND</a:t>
            </a:r>
            <a:r>
              <a:rPr lang="en-US" sz="2000" cap="small">
                <a:solidFill>
                  <a:schemeClr val="dk1"/>
                </a:solidFill>
                <a:latin typeface="Calibri"/>
                <a:ea typeface="Calibri"/>
                <a:cs typeface="Calibri"/>
                <a:sym typeface="Calibri"/>
              </a:rPr>
              <a:t> </a:t>
            </a:r>
            <a:r>
              <a:rPr lang="en-US" sz="1600" cap="small">
                <a:solidFill>
                  <a:schemeClr val="dk1"/>
                </a:solidFill>
                <a:latin typeface="Calibri"/>
                <a:ea typeface="Calibri"/>
                <a:cs typeface="Calibri"/>
                <a:sym typeface="Calibri"/>
              </a:rPr>
              <a:t>DIGITAL MARKETING FUNDAMENTALS </a:t>
            </a:r>
            <a:endParaRPr sz="16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600" cap="small">
                <a:solidFill>
                  <a:schemeClr val="dk1"/>
                </a:solidFill>
                <a:latin typeface="Calibri"/>
                <a:ea typeface="Calibri"/>
                <a:cs typeface="Calibri"/>
                <a:sym typeface="Calibri"/>
              </a:rPr>
              <a:t>DEFINE</a:t>
            </a:r>
            <a:r>
              <a:rPr lang="en-US" sz="2000" cap="small">
                <a:solidFill>
                  <a:schemeClr val="dk1"/>
                </a:solidFill>
                <a:latin typeface="Calibri"/>
                <a:ea typeface="Calibri"/>
                <a:cs typeface="Calibri"/>
                <a:sym typeface="Calibri"/>
              </a:rPr>
              <a:t> </a:t>
            </a:r>
            <a:r>
              <a:rPr lang="en-US" sz="1800" cap="small">
                <a:solidFill>
                  <a:schemeClr val="dk1"/>
                </a:solidFill>
                <a:latin typeface="Calibri"/>
                <a:ea typeface="Calibri"/>
                <a:cs typeface="Calibri"/>
                <a:sym typeface="Calibri"/>
              </a:rPr>
              <a:t>What are the 8 Types of Digital Marketing?</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cap="small">
                <a:solidFill>
                  <a:schemeClr val="dk1"/>
                </a:solidFill>
                <a:latin typeface="Calibri"/>
                <a:ea typeface="Calibri"/>
                <a:cs typeface="Calibri"/>
                <a:sym typeface="Calibri"/>
              </a:rPr>
              <a:t>Learn </a:t>
            </a:r>
            <a:r>
              <a:rPr lang="en-US" sz="1800" cap="small">
                <a:solidFill>
                  <a:schemeClr val="dk1"/>
                </a:solidFill>
                <a:latin typeface="Calibri"/>
                <a:ea typeface="Calibri"/>
                <a:cs typeface="Calibri"/>
                <a:sym typeface="Calibri"/>
              </a:rPr>
              <a:t>about the best applications you need in </a:t>
            </a:r>
            <a:r>
              <a:rPr lang="en-US" sz="1400" cap="small">
                <a:solidFill>
                  <a:schemeClr val="dk1"/>
                </a:solidFill>
                <a:latin typeface="Calibri"/>
                <a:ea typeface="Calibri"/>
                <a:cs typeface="Calibri"/>
                <a:sym typeface="Calibri"/>
              </a:rPr>
              <a:t>DIGITAL</a:t>
            </a:r>
            <a:r>
              <a:rPr lang="en-US" sz="1800" cap="small">
                <a:solidFill>
                  <a:schemeClr val="dk1"/>
                </a:solidFill>
                <a:latin typeface="Calibri"/>
                <a:ea typeface="Calibri"/>
                <a:cs typeface="Calibri"/>
                <a:sym typeface="Calibri"/>
              </a:rPr>
              <a:t>-marketing</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cap="small">
                <a:solidFill>
                  <a:schemeClr val="dk1"/>
                </a:solidFill>
                <a:latin typeface="Calibri"/>
                <a:ea typeface="Calibri"/>
                <a:cs typeface="Calibri"/>
                <a:sym typeface="Calibri"/>
              </a:rPr>
              <a:t>Recognize</a:t>
            </a:r>
            <a:r>
              <a:rPr lang="en-US" sz="2000" cap="small">
                <a:solidFill>
                  <a:schemeClr val="dk1"/>
                </a:solidFill>
                <a:latin typeface="Calibri"/>
                <a:ea typeface="Calibri"/>
                <a:cs typeface="Calibri"/>
                <a:sym typeface="Calibri"/>
              </a:rPr>
              <a:t> </a:t>
            </a:r>
            <a:r>
              <a:rPr lang="en-US" sz="1800" cap="small">
                <a:solidFill>
                  <a:schemeClr val="dk1"/>
                </a:solidFill>
                <a:latin typeface="Calibri"/>
                <a:ea typeface="Calibri"/>
                <a:cs typeface="Calibri"/>
                <a:sym typeface="Calibri"/>
              </a:rPr>
              <a:t>Current and emerging technologies that </a:t>
            </a:r>
            <a:r>
              <a:rPr lang="en-US" sz="1600" cap="small">
                <a:solidFill>
                  <a:schemeClr val="dk1"/>
                </a:solidFill>
                <a:latin typeface="Calibri"/>
                <a:ea typeface="Calibri"/>
                <a:cs typeface="Calibri"/>
                <a:sym typeface="Calibri"/>
              </a:rPr>
              <a:t>SUPPORT SOCIAL MEDIA MARKETING APPLICATIONS</a:t>
            </a:r>
            <a:endParaRPr sz="16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cap="small">
                <a:solidFill>
                  <a:schemeClr val="dk1"/>
                </a:solidFill>
                <a:latin typeface="Calibri"/>
                <a:ea typeface="Calibri"/>
                <a:cs typeface="Calibri"/>
                <a:sym typeface="Calibri"/>
              </a:rPr>
              <a:t>Understand</a:t>
            </a:r>
            <a:r>
              <a:rPr lang="en-US" sz="2000" cap="small">
                <a:solidFill>
                  <a:schemeClr val="dk1"/>
                </a:solidFill>
                <a:latin typeface="Calibri"/>
                <a:ea typeface="Calibri"/>
                <a:cs typeface="Calibri"/>
                <a:sym typeface="Calibri"/>
              </a:rPr>
              <a:t> the infrastructure of social media</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cap="small">
                <a:solidFill>
                  <a:schemeClr val="dk1"/>
                </a:solidFill>
                <a:latin typeface="Calibri"/>
                <a:ea typeface="Calibri"/>
                <a:cs typeface="Calibri"/>
                <a:sym typeface="Calibri"/>
              </a:rPr>
              <a:t>REALISE</a:t>
            </a:r>
            <a:r>
              <a:rPr lang="en-US" sz="2000" cap="small">
                <a:solidFill>
                  <a:schemeClr val="dk1"/>
                </a:solidFill>
                <a:latin typeface="Calibri"/>
                <a:ea typeface="Calibri"/>
                <a:cs typeface="Calibri"/>
                <a:sym typeface="Calibri"/>
              </a:rPr>
              <a:t> </a:t>
            </a:r>
            <a:r>
              <a:rPr lang="en-US" sz="1600" cap="small">
                <a:solidFill>
                  <a:schemeClr val="dk1"/>
                </a:solidFill>
                <a:latin typeface="Calibri"/>
                <a:ea typeface="Calibri"/>
                <a:cs typeface="Calibri"/>
                <a:sym typeface="Calibri"/>
              </a:rPr>
              <a:t>DIGITAL MARKETING: IMPLEMENTATION AND PRACTICES</a:t>
            </a:r>
            <a:endParaRPr sz="16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pic>
        <p:nvPicPr>
          <p:cNvPr id="172" name="Google Shape;172;p5"/>
          <p:cNvPicPr preferRelativeResize="0"/>
          <p:nvPr/>
        </p:nvPicPr>
        <p:blipFill rotWithShape="1">
          <a:blip r:embed="rId3">
            <a:alphaModFix/>
          </a:blip>
          <a:srcRect b="0" l="0" r="0" t="0"/>
          <a:stretch/>
        </p:blipFill>
        <p:spPr>
          <a:xfrm>
            <a:off x="249828" y="6050532"/>
            <a:ext cx="2167470" cy="591661"/>
          </a:xfrm>
          <a:prstGeom prst="rect">
            <a:avLst/>
          </a:prstGeom>
          <a:noFill/>
          <a:ln>
            <a:noFill/>
          </a:ln>
        </p:spPr>
      </p:pic>
      <p:pic>
        <p:nvPicPr>
          <p:cNvPr id="173" name="Google Shape;173;p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74" name="Google Shape;174;p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181" name="Google Shape;181;p6"/>
          <p:cNvSpPr/>
          <p:nvPr/>
        </p:nvSpPr>
        <p:spPr>
          <a:xfrm>
            <a:off x="907527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lt1"/>
                </a:solidFill>
                <a:latin typeface="Calibri"/>
                <a:ea typeface="Calibri"/>
                <a:cs typeface="Calibri"/>
                <a:sym typeface="Calibri"/>
              </a:rPr>
              <a:t>TOPICS</a:t>
            </a:r>
            <a:endParaRPr/>
          </a:p>
        </p:txBody>
      </p:sp>
      <p:sp>
        <p:nvSpPr>
          <p:cNvPr id="182" name="Google Shape;182;p6"/>
          <p:cNvSpPr/>
          <p:nvPr/>
        </p:nvSpPr>
        <p:spPr>
          <a:xfrm>
            <a:off x="1181062" y="1285192"/>
            <a:ext cx="9345750"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3" name="Google Shape;183;p6"/>
          <p:cNvSpPr txBox="1"/>
          <p:nvPr/>
        </p:nvSpPr>
        <p:spPr>
          <a:xfrm>
            <a:off x="1675976" y="1834291"/>
            <a:ext cx="8417320" cy="36933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a:solidFill>
                  <a:schemeClr val="dk1"/>
                </a:solidFill>
                <a:latin typeface="Calibri"/>
                <a:ea typeface="Calibri"/>
                <a:cs typeface="Calibri"/>
                <a:sym typeface="Calibri"/>
              </a:rPr>
              <a:t>The main innovations included in the chapters are as follow</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1 - </a:t>
            </a:r>
            <a:r>
              <a:rPr lang="en-US" sz="1800" cap="small">
                <a:solidFill>
                  <a:schemeClr val="dk1"/>
                </a:solidFill>
                <a:latin typeface="Calibri"/>
                <a:ea typeface="Calibri"/>
                <a:cs typeface="Calibri"/>
                <a:sym typeface="Calibri"/>
              </a:rPr>
              <a:t>INTRODUCING DIGITAL MARKETING</a:t>
            </a:r>
            <a:r>
              <a:rPr b="1" lang="en-US" sz="1800" cap="small">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2 -</a:t>
            </a:r>
            <a:r>
              <a:rPr lang="en-US" sz="1800" cap="small">
                <a:solidFill>
                  <a:schemeClr val="dk1"/>
                </a:solidFill>
                <a:latin typeface="Calibri"/>
                <a:ea typeface="Calibri"/>
                <a:cs typeface="Calibri"/>
                <a:sym typeface="Calibri"/>
              </a:rPr>
              <a:t> ONLINE MARKETPLACE ANALYSIS MICRO-ENVIRONMENT</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3</a:t>
            </a:r>
            <a:r>
              <a:rPr lang="en-US" sz="1800" cap="small">
                <a:solidFill>
                  <a:schemeClr val="dk1"/>
                </a:solidFill>
                <a:latin typeface="Calibri"/>
                <a:ea typeface="Calibri"/>
                <a:cs typeface="Calibri"/>
                <a:sym typeface="Calibri"/>
              </a:rPr>
              <a:t> - THE DIGITAL MACRO -ENVIRONMENT</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chemeClr val="dk1"/>
                </a:solidFill>
                <a:latin typeface="Calibri"/>
                <a:ea typeface="Calibri"/>
                <a:cs typeface="Calibri"/>
                <a:sym typeface="Calibri"/>
              </a:rPr>
              <a:t>CHAPTER 4 - </a:t>
            </a:r>
            <a:r>
              <a:rPr lang="en-US" sz="1800">
                <a:solidFill>
                  <a:schemeClr val="dk1"/>
                </a:solidFill>
                <a:latin typeface="Calibri"/>
                <a:ea typeface="Calibri"/>
                <a:cs typeface="Calibri"/>
                <a:sym typeface="Calibri"/>
              </a:rPr>
              <a:t>DIGITAL MARKETING STRATEGY DEVELOPMENT</a:t>
            </a:r>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5 -</a:t>
            </a:r>
            <a:r>
              <a:rPr lang="en-US" sz="1800" cap="small">
                <a:solidFill>
                  <a:schemeClr val="dk1"/>
                </a:solidFill>
                <a:latin typeface="Calibri"/>
                <a:ea typeface="Calibri"/>
                <a:cs typeface="Calibri"/>
                <a:sym typeface="Calibri"/>
              </a:rPr>
              <a:t> DIGITAL MEDIA AND THE MARKETING MIX</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6</a:t>
            </a:r>
            <a:r>
              <a:rPr lang="en-US" sz="1800" cap="small">
                <a:solidFill>
                  <a:schemeClr val="dk1"/>
                </a:solidFill>
                <a:latin typeface="Calibri"/>
                <a:ea typeface="Calibri"/>
                <a:cs typeface="Calibri"/>
                <a:sym typeface="Calibri"/>
              </a:rPr>
              <a:t> - RELATIONSHIP MARKETING USING DIGITAL PLATFORMS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7</a:t>
            </a:r>
            <a:r>
              <a:rPr lang="en-US" sz="1800" cap="small">
                <a:solidFill>
                  <a:schemeClr val="dk1"/>
                </a:solidFill>
                <a:latin typeface="Calibri"/>
                <a:ea typeface="Calibri"/>
                <a:cs typeface="Calibri"/>
                <a:sym typeface="Calibri"/>
              </a:rPr>
              <a:t> - DELIVERING THE DIGITAL CUSTOMER EXPERIENCE</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8</a:t>
            </a:r>
            <a:r>
              <a:rPr lang="en-US" sz="1800" cap="small">
                <a:solidFill>
                  <a:schemeClr val="dk1"/>
                </a:solidFill>
                <a:latin typeface="Calibri"/>
                <a:ea typeface="Calibri"/>
                <a:cs typeface="Calibri"/>
                <a:sym typeface="Calibri"/>
              </a:rPr>
              <a:t> - CAMPAIGN PLANNING FOR DIGITAL MEDIA</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9</a:t>
            </a:r>
            <a:r>
              <a:rPr lang="en-US" sz="1800" cap="small">
                <a:solidFill>
                  <a:schemeClr val="dk1"/>
                </a:solidFill>
                <a:latin typeface="Calibri"/>
                <a:ea typeface="Calibri"/>
                <a:cs typeface="Calibri"/>
                <a:sym typeface="Calibri"/>
              </a:rPr>
              <a:t> - MARKETING COMMUNICATIONS USING DIGITAL MEDIA CHANNELS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cap="small">
                <a:solidFill>
                  <a:schemeClr val="dk1"/>
                </a:solidFill>
                <a:latin typeface="Calibri"/>
                <a:ea typeface="Calibri"/>
                <a:cs typeface="Calibri"/>
                <a:sym typeface="Calibri"/>
              </a:rPr>
              <a:t>CHAPTER 10</a:t>
            </a:r>
            <a:r>
              <a:rPr lang="en-US" sz="1800" cap="small">
                <a:solidFill>
                  <a:schemeClr val="dk1"/>
                </a:solidFill>
                <a:latin typeface="Calibri"/>
                <a:ea typeface="Calibri"/>
                <a:cs typeface="Calibri"/>
                <a:sym typeface="Calibri"/>
              </a:rPr>
              <a:t> -EVALUATION AND IMPROVEMENT OF DIGITAL CHANNEL PERFORMANCE</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pic>
        <p:nvPicPr>
          <p:cNvPr id="184" name="Google Shape;184;p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85" name="Google Shape;185;p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7"/>
          <p:cNvSpPr/>
          <p:nvPr/>
        </p:nvSpPr>
        <p:spPr>
          <a:xfrm>
            <a:off x="1133854" y="1397680"/>
            <a:ext cx="4955591"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91" name="Google Shape;191;p7"/>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192" name="Google Shape;192;p7"/>
          <p:cNvSpPr/>
          <p:nvPr/>
        </p:nvSpPr>
        <p:spPr>
          <a:xfrm>
            <a:off x="1308298" y="1549486"/>
            <a:ext cx="4222539" cy="4098301"/>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None/>
            </a:pPr>
            <a:r>
              <a:rPr b="1" lang="en-US" sz="2000">
                <a:solidFill>
                  <a:schemeClr val="lt1"/>
                </a:solidFill>
                <a:latin typeface="Tajawal ExtraBold"/>
                <a:ea typeface="Tajawal ExtraBold"/>
                <a:cs typeface="Tajawal ExtraBold"/>
                <a:sym typeface="Tajawal ExtraBold"/>
              </a:rPr>
              <a:t>PART 1 </a:t>
            </a:r>
            <a:r>
              <a:rPr lang="en-US" sz="1400">
                <a:solidFill>
                  <a:schemeClr val="lt1"/>
                </a:solidFill>
                <a:latin typeface="Tajawal ExtraBold"/>
                <a:ea typeface="Tajawal ExtraBold"/>
                <a:cs typeface="Tajawal ExtraBold"/>
                <a:sym typeface="Tajawal ExtraBold"/>
              </a:rPr>
              <a:t>INTRODUCE THE OPPORTUNITIES AND CHALLENGES OF DIGITAL MARKETING AND EXPLAINS THE DIFFERENT TYPE OF DIGITAL MARKETING PLATFORMS AND MEDIA CHANNELS AVAILABLE TO ENGAGE AUDIENCE ONLINE.IT ALSO INTRODUCE A PLANNING FRAMEWORK THAT CAN BE USED TO </a:t>
            </a:r>
            <a:r>
              <a:rPr lang="en-US">
                <a:solidFill>
                  <a:schemeClr val="lt1"/>
                </a:solidFill>
                <a:latin typeface="Tajawal ExtraBold"/>
                <a:ea typeface="Tajawal ExtraBold"/>
                <a:cs typeface="Tajawal ExtraBold"/>
                <a:sym typeface="Tajawal ExtraBold"/>
              </a:rPr>
              <a:t>STRUCTURE</a:t>
            </a:r>
            <a:r>
              <a:rPr lang="en-US" sz="1400">
                <a:solidFill>
                  <a:schemeClr val="lt1"/>
                </a:solidFill>
                <a:latin typeface="Tajawal ExtraBold"/>
                <a:ea typeface="Tajawal ExtraBold"/>
                <a:cs typeface="Tajawal ExtraBold"/>
                <a:sym typeface="Tajawal ExtraBold"/>
              </a:rPr>
              <a:t> DIGITAL MARKETING </a:t>
            </a:r>
            <a:r>
              <a:rPr lang="en-US">
                <a:solidFill>
                  <a:schemeClr val="lt1"/>
                </a:solidFill>
                <a:latin typeface="Tajawal ExtraBold"/>
                <a:ea typeface="Tajawal ExtraBold"/>
                <a:cs typeface="Tajawal ExtraBold"/>
                <a:sym typeface="Tajawal ExtraBold"/>
              </a:rPr>
              <a:t>STRATEGIES</a:t>
            </a:r>
            <a:r>
              <a:rPr lang="en-US" sz="1400">
                <a:solidFill>
                  <a:schemeClr val="lt1"/>
                </a:solidFill>
                <a:latin typeface="Tajawal ExtraBold"/>
                <a:ea typeface="Tajawal ExtraBold"/>
                <a:cs typeface="Tajawal ExtraBold"/>
                <a:sym typeface="Tajawal ExtraBold"/>
              </a:rPr>
              <a:t> AND PROVIDE A FOUNDATION FOR DEVELOPING AN INTEGRATED DIGITAL MARKETING STRATEGY BY REVIEWING HOW THE ONLINE MARKETPLACE OF AN ORGANIZATION CAN BE ASSESSED AS A PART OF SITUATION ANALYSIS </a:t>
            </a:r>
            <a:endParaRPr sz="1400">
              <a:solidFill>
                <a:schemeClr val="lt1"/>
              </a:solidFill>
              <a:latin typeface="Calibri"/>
              <a:ea typeface="Calibri"/>
              <a:cs typeface="Calibri"/>
              <a:sym typeface="Calibri"/>
            </a:endParaRPr>
          </a:p>
          <a:p>
            <a:pPr indent="0" lvl="0" marL="0" marR="0" rtl="0" algn="l">
              <a:lnSpc>
                <a:spcPct val="120000"/>
              </a:lnSpc>
              <a:spcBef>
                <a:spcPts val="0"/>
              </a:spcBef>
              <a:spcAft>
                <a:spcPts val="0"/>
              </a:spcAft>
              <a:buNone/>
            </a:pPr>
            <a:r>
              <a:t/>
            </a:r>
            <a:endParaRPr sz="1600">
              <a:solidFill>
                <a:schemeClr val="lt1"/>
              </a:solidFill>
              <a:latin typeface="Calibri"/>
              <a:ea typeface="Calibri"/>
              <a:cs typeface="Calibri"/>
              <a:sym typeface="Calibri"/>
            </a:endParaRPr>
          </a:p>
        </p:txBody>
      </p:sp>
      <p:sp>
        <p:nvSpPr>
          <p:cNvPr id="193" name="Google Shape;193;p7"/>
          <p:cNvSpPr/>
          <p:nvPr/>
        </p:nvSpPr>
        <p:spPr>
          <a:xfrm>
            <a:off x="6310823" y="4804209"/>
            <a:ext cx="4747323" cy="410882"/>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None/>
            </a:pPr>
            <a:r>
              <a:rPr b="1" lang="en-US" sz="1800">
                <a:solidFill>
                  <a:srgbClr val="0A1F61"/>
                </a:solidFill>
                <a:latin typeface="Calibri"/>
                <a:ea typeface="Calibri"/>
                <a:cs typeface="Calibri"/>
                <a:sym typeface="Calibri"/>
              </a:rPr>
              <a:t>DIGITAL MARKETING FUNDEMENTAL</a:t>
            </a:r>
            <a:endParaRPr b="1" sz="1800">
              <a:solidFill>
                <a:srgbClr val="595959"/>
              </a:solidFill>
              <a:latin typeface="Calibri"/>
              <a:ea typeface="Calibri"/>
              <a:cs typeface="Calibri"/>
              <a:sym typeface="Calibri"/>
            </a:endParaRPr>
          </a:p>
        </p:txBody>
      </p:sp>
      <p:sp>
        <p:nvSpPr>
          <p:cNvPr id="194" name="Google Shape;194;p7"/>
          <p:cNvSpPr txBox="1"/>
          <p:nvPr/>
        </p:nvSpPr>
        <p:spPr>
          <a:xfrm>
            <a:off x="6944248" y="3996751"/>
            <a:ext cx="411389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rgbClr val="2D3956"/>
                </a:solidFill>
                <a:latin typeface="Tajawal Medium"/>
                <a:ea typeface="Tajawal Medium"/>
                <a:cs typeface="Tajawal Medium"/>
                <a:sym typeface="Tajawal Medium"/>
              </a:rPr>
              <a:t>PART 1</a:t>
            </a:r>
            <a:r>
              <a:rPr b="1" lang="en-US" sz="2800">
                <a:solidFill>
                  <a:srgbClr val="2D3956"/>
                </a:solidFill>
                <a:latin typeface="Tajawal Medium"/>
                <a:ea typeface="Tajawal Medium"/>
                <a:cs typeface="Tajawal Medium"/>
                <a:sym typeface="Tajawal Medium"/>
              </a:rPr>
              <a:t> </a:t>
            </a:r>
            <a:endParaRPr b="1" sz="2800">
              <a:solidFill>
                <a:srgbClr val="2D3956"/>
              </a:solidFill>
              <a:latin typeface="Tajawal Medium"/>
              <a:ea typeface="Tajawal Medium"/>
              <a:cs typeface="Tajawal Medium"/>
              <a:sym typeface="Tajawal Medium"/>
            </a:endParaRPr>
          </a:p>
        </p:txBody>
      </p:sp>
      <p:sp>
        <p:nvSpPr>
          <p:cNvPr id="195" name="Google Shape;195;p7"/>
          <p:cNvSpPr/>
          <p:nvPr/>
        </p:nvSpPr>
        <p:spPr>
          <a:xfrm>
            <a:off x="5641526" y="350502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96" name="Google Shape;196;p7"/>
          <p:cNvSpPr txBox="1"/>
          <p:nvPr/>
        </p:nvSpPr>
        <p:spPr>
          <a:xfrm>
            <a:off x="5692422" y="3499567"/>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000">
              <a:solidFill>
                <a:schemeClr val="lt1"/>
              </a:solidFill>
              <a:latin typeface="Tajawal Medium"/>
              <a:ea typeface="Tajawal Medium"/>
              <a:cs typeface="Tajawal Medium"/>
              <a:sym typeface="Tajawal Medium"/>
            </a:endParaRPr>
          </a:p>
        </p:txBody>
      </p:sp>
      <p:sp>
        <p:nvSpPr>
          <p:cNvPr id="197" name="Google Shape;197;p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98" name="Google Shape;198;p7"/>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199" name="Google Shape;199;p7"/>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200" name="Google Shape;200;p7"/>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201" name="Google Shape;201;p7"/>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8"/>
          <p:cNvSpPr/>
          <p:nvPr/>
        </p:nvSpPr>
        <p:spPr>
          <a:xfrm>
            <a:off x="1133854" y="1397680"/>
            <a:ext cx="4955591"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7" name="Google Shape;207;p8"/>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208" name="Google Shape;208;p8"/>
          <p:cNvSpPr/>
          <p:nvPr/>
        </p:nvSpPr>
        <p:spPr>
          <a:xfrm>
            <a:off x="1308298" y="1549486"/>
            <a:ext cx="4222539" cy="3711785"/>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None/>
            </a:pPr>
            <a:r>
              <a:rPr b="1" lang="en-US" sz="2000">
                <a:solidFill>
                  <a:schemeClr val="lt1"/>
                </a:solidFill>
                <a:latin typeface="Calibri"/>
                <a:ea typeface="Calibri"/>
                <a:cs typeface="Calibri"/>
                <a:sym typeface="Calibri"/>
              </a:rPr>
              <a:t>IN PART 2 </a:t>
            </a:r>
            <a:r>
              <a:rPr lang="en-US" sz="1600">
                <a:solidFill>
                  <a:schemeClr val="lt1"/>
                </a:solidFill>
                <a:latin typeface="Calibri"/>
                <a:ea typeface="Calibri"/>
                <a:cs typeface="Calibri"/>
                <a:sym typeface="Calibri"/>
              </a:rPr>
              <a:t>WE EXPLORE DIGITAL MARKETING STRATEGY DEVELOPMENT BY COMBINING TRADITIONAL APPROACHES TO  STRATEGIC MARKETING PLANNING WITH DEPLOYING DIGITAL MEDIA ,DATA AND TECHNOLOGY .AND ALSO PRESENT A </a:t>
            </a:r>
            <a:r>
              <a:rPr lang="en-US" sz="1600">
                <a:solidFill>
                  <a:schemeClr val="lt1"/>
                </a:solidFill>
                <a:latin typeface="Calibri"/>
                <a:ea typeface="Calibri"/>
                <a:cs typeface="Calibri"/>
                <a:sym typeface="Calibri"/>
              </a:rPr>
              <a:t>FRAMEWORK</a:t>
            </a:r>
            <a:r>
              <a:rPr lang="en-US" sz="1600">
                <a:solidFill>
                  <a:schemeClr val="lt1"/>
                </a:solidFill>
                <a:latin typeface="Calibri"/>
                <a:ea typeface="Calibri"/>
                <a:cs typeface="Calibri"/>
                <a:sym typeface="Calibri"/>
              </a:rPr>
              <a:t> FOR DEVELOPING DIGITAL MARKETING </a:t>
            </a:r>
            <a:r>
              <a:rPr lang="en-US" sz="1600">
                <a:solidFill>
                  <a:schemeClr val="lt1"/>
                </a:solidFill>
                <a:latin typeface="Calibri"/>
                <a:ea typeface="Calibri"/>
                <a:cs typeface="Calibri"/>
                <a:sym typeface="Calibri"/>
              </a:rPr>
              <a:t>STRATEGIES</a:t>
            </a:r>
            <a:r>
              <a:rPr lang="en-US" sz="1600">
                <a:solidFill>
                  <a:schemeClr val="lt1"/>
                </a:solidFill>
                <a:latin typeface="Calibri"/>
                <a:ea typeface="Calibri"/>
                <a:cs typeface="Calibri"/>
                <a:sym typeface="Calibri"/>
              </a:rPr>
              <a:t> AND IN THIS PART WE WILL </a:t>
            </a:r>
            <a:r>
              <a:rPr lang="en-US" sz="1600">
                <a:solidFill>
                  <a:schemeClr val="lt1"/>
                </a:solidFill>
                <a:latin typeface="Calibri"/>
                <a:ea typeface="Calibri"/>
                <a:cs typeface="Calibri"/>
                <a:sym typeface="Calibri"/>
              </a:rPr>
              <a:t>DISCUSS</a:t>
            </a:r>
            <a:r>
              <a:rPr lang="en-US" sz="1600">
                <a:solidFill>
                  <a:schemeClr val="lt1"/>
                </a:solidFill>
                <a:latin typeface="Calibri"/>
                <a:ea typeface="Calibri"/>
                <a:cs typeface="Calibri"/>
                <a:sym typeface="Calibri"/>
              </a:rPr>
              <a:t> THE OPPORTUNITIES FOR </a:t>
            </a:r>
            <a:r>
              <a:rPr lang="en-US" sz="1600">
                <a:solidFill>
                  <a:schemeClr val="lt1"/>
                </a:solidFill>
                <a:latin typeface="Calibri"/>
                <a:ea typeface="Calibri"/>
                <a:cs typeface="Calibri"/>
                <a:sym typeface="Calibri"/>
              </a:rPr>
              <a:t>VARYING</a:t>
            </a:r>
            <a:r>
              <a:rPr lang="en-US" sz="1600">
                <a:solidFill>
                  <a:schemeClr val="lt1"/>
                </a:solidFill>
                <a:latin typeface="Calibri"/>
                <a:ea typeface="Calibri"/>
                <a:cs typeface="Calibri"/>
                <a:sym typeface="Calibri"/>
              </a:rPr>
              <a:t> THE MARKETING MIX ONLINE AND REVIEW </a:t>
            </a:r>
            <a:r>
              <a:rPr lang="en-US" sz="1600">
                <a:solidFill>
                  <a:schemeClr val="lt1"/>
                </a:solidFill>
                <a:latin typeface="Calibri"/>
                <a:ea typeface="Calibri"/>
                <a:cs typeface="Calibri"/>
                <a:sym typeface="Calibri"/>
              </a:rPr>
              <a:t>STRATEGIES</a:t>
            </a:r>
            <a:r>
              <a:rPr lang="en-US" sz="1600">
                <a:solidFill>
                  <a:schemeClr val="lt1"/>
                </a:solidFill>
                <a:latin typeface="Calibri"/>
                <a:ea typeface="Calibri"/>
                <a:cs typeface="Calibri"/>
                <a:sym typeface="Calibri"/>
              </a:rPr>
              <a:t> FOR DIGITAL CUSTOMER RELATIONSHIP MANAGEMENT.</a:t>
            </a:r>
            <a:endParaRPr sz="1600">
              <a:solidFill>
                <a:schemeClr val="lt1"/>
              </a:solidFill>
              <a:latin typeface="Calibri"/>
              <a:ea typeface="Calibri"/>
              <a:cs typeface="Calibri"/>
              <a:sym typeface="Calibri"/>
            </a:endParaRPr>
          </a:p>
        </p:txBody>
      </p:sp>
      <p:sp>
        <p:nvSpPr>
          <p:cNvPr id="209" name="Google Shape;209;p8"/>
          <p:cNvSpPr/>
          <p:nvPr/>
        </p:nvSpPr>
        <p:spPr>
          <a:xfrm>
            <a:off x="6310823" y="4804209"/>
            <a:ext cx="4747323" cy="424732"/>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None/>
            </a:pPr>
            <a:r>
              <a:rPr b="1" lang="en-US" sz="1800">
                <a:solidFill>
                  <a:srgbClr val="0A1F61"/>
                </a:solidFill>
                <a:latin typeface="Calibri"/>
                <a:ea typeface="Calibri"/>
                <a:cs typeface="Calibri"/>
                <a:sym typeface="Calibri"/>
              </a:rPr>
              <a:t>DIGITAL MARKETING STRATEGY DEVELOPMENT</a:t>
            </a:r>
            <a:endParaRPr b="1" sz="1800">
              <a:solidFill>
                <a:srgbClr val="595959"/>
              </a:solidFill>
              <a:latin typeface="Calibri"/>
              <a:ea typeface="Calibri"/>
              <a:cs typeface="Calibri"/>
              <a:sym typeface="Calibri"/>
            </a:endParaRPr>
          </a:p>
        </p:txBody>
      </p:sp>
      <p:sp>
        <p:nvSpPr>
          <p:cNvPr id="210" name="Google Shape;210;p8"/>
          <p:cNvSpPr txBox="1"/>
          <p:nvPr/>
        </p:nvSpPr>
        <p:spPr>
          <a:xfrm>
            <a:off x="6944248" y="3996751"/>
            <a:ext cx="411389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rgbClr val="2D3956"/>
                </a:solidFill>
                <a:latin typeface="Tajawal Medium"/>
                <a:ea typeface="Tajawal Medium"/>
                <a:cs typeface="Tajawal Medium"/>
                <a:sym typeface="Tajawal Medium"/>
              </a:rPr>
              <a:t>PART 2</a:t>
            </a:r>
            <a:r>
              <a:rPr b="1" lang="en-US" sz="2800">
                <a:solidFill>
                  <a:srgbClr val="2D3956"/>
                </a:solidFill>
                <a:latin typeface="Tajawal Medium"/>
                <a:ea typeface="Tajawal Medium"/>
                <a:cs typeface="Tajawal Medium"/>
                <a:sym typeface="Tajawal Medium"/>
              </a:rPr>
              <a:t> </a:t>
            </a:r>
            <a:endParaRPr b="1" sz="2800">
              <a:solidFill>
                <a:srgbClr val="2D3956"/>
              </a:solidFill>
              <a:latin typeface="Tajawal Medium"/>
              <a:ea typeface="Tajawal Medium"/>
              <a:cs typeface="Tajawal Medium"/>
              <a:sym typeface="Tajawal Medium"/>
            </a:endParaRPr>
          </a:p>
        </p:txBody>
      </p:sp>
      <p:sp>
        <p:nvSpPr>
          <p:cNvPr id="211" name="Google Shape;211;p8"/>
          <p:cNvSpPr/>
          <p:nvPr/>
        </p:nvSpPr>
        <p:spPr>
          <a:xfrm>
            <a:off x="5641526" y="350502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12" name="Google Shape;212;p8"/>
          <p:cNvSpPr txBox="1"/>
          <p:nvPr/>
        </p:nvSpPr>
        <p:spPr>
          <a:xfrm>
            <a:off x="5692422" y="3499567"/>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000">
              <a:solidFill>
                <a:schemeClr val="lt1"/>
              </a:solidFill>
              <a:latin typeface="Tajawal Medium"/>
              <a:ea typeface="Tajawal Medium"/>
              <a:cs typeface="Tajawal Medium"/>
              <a:sym typeface="Tajawal Medium"/>
            </a:endParaRPr>
          </a:p>
        </p:txBody>
      </p:sp>
      <p:sp>
        <p:nvSpPr>
          <p:cNvPr id="213" name="Google Shape;213;p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14" name="Google Shape;214;p8"/>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215" name="Google Shape;215;p8"/>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216" name="Google Shape;216;p8"/>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217" name="Google Shape;217;p8"/>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9"/>
          <p:cNvSpPr/>
          <p:nvPr/>
        </p:nvSpPr>
        <p:spPr>
          <a:xfrm>
            <a:off x="1133854" y="1397680"/>
            <a:ext cx="4955591" cy="4467092"/>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23" name="Google Shape;223;p9"/>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224" name="Google Shape;224;p9"/>
          <p:cNvSpPr/>
          <p:nvPr/>
        </p:nvSpPr>
        <p:spPr>
          <a:xfrm>
            <a:off x="1308298" y="1549486"/>
            <a:ext cx="4222539" cy="2825389"/>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None/>
            </a:pPr>
            <a:r>
              <a:rPr b="1" lang="en-US" sz="2000">
                <a:solidFill>
                  <a:schemeClr val="lt1"/>
                </a:solidFill>
                <a:latin typeface="Calibri"/>
                <a:ea typeface="Calibri"/>
                <a:cs typeface="Calibri"/>
                <a:sym typeface="Calibri"/>
              </a:rPr>
              <a:t>IN PART 3, </a:t>
            </a:r>
            <a:r>
              <a:rPr lang="en-US" sz="1600">
                <a:solidFill>
                  <a:schemeClr val="lt1"/>
                </a:solidFill>
                <a:latin typeface="Calibri"/>
                <a:ea typeface="Calibri"/>
                <a:cs typeface="Calibri"/>
                <a:sym typeface="Calibri"/>
              </a:rPr>
              <a:t>PRACTICAL SUCCES FACTORS FOR IMPLEMENTING AND MANAGING DIGITAL MARKETING STRATEGY ARE DESCRIBED ,INCLUDING WEBSITE AND APPLICATIONS DEVELOPMENT TO ENSURE A QUALITY CUSTOMER EXPERIENCE </a:t>
            </a:r>
            <a:endParaRPr/>
          </a:p>
          <a:p>
            <a:pPr indent="0" lvl="0" marL="0" marR="0" rtl="0" algn="ctr">
              <a:lnSpc>
                <a:spcPct val="120000"/>
              </a:lnSpc>
              <a:spcBef>
                <a:spcPts val="0"/>
              </a:spcBef>
              <a:spcAft>
                <a:spcPts val="0"/>
              </a:spcAft>
              <a:buNone/>
            </a:pPr>
            <a:r>
              <a:rPr lang="en-US" sz="1600">
                <a:solidFill>
                  <a:schemeClr val="lt1"/>
                </a:solidFill>
                <a:latin typeface="Calibri"/>
                <a:ea typeface="Calibri"/>
                <a:cs typeface="Calibri"/>
                <a:sym typeface="Calibri"/>
              </a:rPr>
              <a:t>AND MARKETING COMMUNICATIONS TO PROMOTE A SITE AND THE EVALUATION OF COMPANY DIGITAL PRESENCES</a:t>
            </a:r>
            <a:endParaRPr sz="1600">
              <a:solidFill>
                <a:schemeClr val="lt1"/>
              </a:solidFill>
              <a:latin typeface="Calibri"/>
              <a:ea typeface="Calibri"/>
              <a:cs typeface="Calibri"/>
              <a:sym typeface="Calibri"/>
            </a:endParaRPr>
          </a:p>
        </p:txBody>
      </p:sp>
      <p:sp>
        <p:nvSpPr>
          <p:cNvPr id="225" name="Google Shape;225;p9"/>
          <p:cNvSpPr/>
          <p:nvPr/>
        </p:nvSpPr>
        <p:spPr>
          <a:xfrm>
            <a:off x="6310823" y="4804209"/>
            <a:ext cx="4747323" cy="757130"/>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None/>
            </a:pPr>
            <a:r>
              <a:rPr b="1" lang="en-US" sz="1800">
                <a:solidFill>
                  <a:srgbClr val="0A1F61"/>
                </a:solidFill>
                <a:latin typeface="Calibri"/>
                <a:ea typeface="Calibri"/>
                <a:cs typeface="Calibri"/>
                <a:sym typeface="Calibri"/>
              </a:rPr>
              <a:t>DIGITAL MARKETING IMPLEMENTATION AND PRACTICE</a:t>
            </a:r>
            <a:endParaRPr b="1" sz="1800">
              <a:solidFill>
                <a:srgbClr val="595959"/>
              </a:solidFill>
              <a:latin typeface="Calibri"/>
              <a:ea typeface="Calibri"/>
              <a:cs typeface="Calibri"/>
              <a:sym typeface="Calibri"/>
            </a:endParaRPr>
          </a:p>
        </p:txBody>
      </p:sp>
      <p:sp>
        <p:nvSpPr>
          <p:cNvPr id="226" name="Google Shape;226;p9"/>
          <p:cNvSpPr txBox="1"/>
          <p:nvPr/>
        </p:nvSpPr>
        <p:spPr>
          <a:xfrm>
            <a:off x="6944248" y="3996751"/>
            <a:ext cx="411389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rgbClr val="2D3956"/>
                </a:solidFill>
                <a:latin typeface="Tajawal Medium"/>
                <a:ea typeface="Tajawal Medium"/>
                <a:cs typeface="Tajawal Medium"/>
                <a:sym typeface="Tajawal Medium"/>
              </a:rPr>
              <a:t>PART 3</a:t>
            </a:r>
            <a:r>
              <a:rPr b="1" lang="en-US" sz="2800">
                <a:solidFill>
                  <a:srgbClr val="2D3956"/>
                </a:solidFill>
                <a:latin typeface="Tajawal Medium"/>
                <a:ea typeface="Tajawal Medium"/>
                <a:cs typeface="Tajawal Medium"/>
                <a:sym typeface="Tajawal Medium"/>
              </a:rPr>
              <a:t> </a:t>
            </a:r>
            <a:endParaRPr b="1" sz="2800">
              <a:solidFill>
                <a:srgbClr val="2D3956"/>
              </a:solidFill>
              <a:latin typeface="Tajawal Medium"/>
              <a:ea typeface="Tajawal Medium"/>
              <a:cs typeface="Tajawal Medium"/>
              <a:sym typeface="Tajawal Medium"/>
            </a:endParaRPr>
          </a:p>
        </p:txBody>
      </p:sp>
      <p:sp>
        <p:nvSpPr>
          <p:cNvPr id="227" name="Google Shape;227;p9"/>
          <p:cNvSpPr/>
          <p:nvPr/>
        </p:nvSpPr>
        <p:spPr>
          <a:xfrm>
            <a:off x="5641526" y="350502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8" name="Google Shape;228;p9"/>
          <p:cNvSpPr txBox="1"/>
          <p:nvPr/>
        </p:nvSpPr>
        <p:spPr>
          <a:xfrm>
            <a:off x="5692422" y="3499567"/>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INTRO</a:t>
            </a:r>
            <a:endParaRPr sz="2000">
              <a:solidFill>
                <a:schemeClr val="lt1"/>
              </a:solidFill>
              <a:latin typeface="Tajawal Medium"/>
              <a:ea typeface="Tajawal Medium"/>
              <a:cs typeface="Tajawal Medium"/>
              <a:sym typeface="Tajawal Medium"/>
            </a:endParaRPr>
          </a:p>
        </p:txBody>
      </p:sp>
      <p:sp>
        <p:nvSpPr>
          <p:cNvPr id="229" name="Google Shape;229;p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30" name="Google Shape;230;p9"/>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231" name="Google Shape;231;p9"/>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232" name="Google Shape;232;p9"/>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233" name="Google Shape;233;p9"/>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0"/>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239" name="Google Shape;239;p1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40" name="Google Shape;240;p1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41" name="Google Shape;241;p1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242" name="Google Shape;242;p10"/>
          <p:cNvPicPr preferRelativeResize="0"/>
          <p:nvPr/>
        </p:nvPicPr>
        <p:blipFill rotWithShape="1">
          <a:blip r:embed="rId6">
            <a:alphaModFix/>
          </a:blip>
          <a:srcRect b="0" l="0" r="0" t="0"/>
          <a:stretch/>
        </p:blipFill>
        <p:spPr>
          <a:xfrm>
            <a:off x="6410960" y="1786863"/>
            <a:ext cx="5392797" cy="3396088"/>
          </a:xfrm>
          <a:prstGeom prst="rect">
            <a:avLst/>
          </a:prstGeom>
          <a:noFill/>
          <a:ln>
            <a:noFill/>
          </a:ln>
        </p:spPr>
      </p:pic>
      <p:sp>
        <p:nvSpPr>
          <p:cNvPr id="243" name="Google Shape;243;p10"/>
          <p:cNvSpPr/>
          <p:nvPr/>
        </p:nvSpPr>
        <p:spPr>
          <a:xfrm>
            <a:off x="5715404" y="4033632"/>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244" name="Google Shape;244;p10"/>
          <p:cNvSpPr/>
          <p:nvPr/>
        </p:nvSpPr>
        <p:spPr>
          <a:xfrm>
            <a:off x="365760" y="1786863"/>
            <a:ext cx="5770880" cy="22467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With new technologies emerging and consumer behavior (7ws) changing rapidly,</a:t>
            </a:r>
            <a:endParaRPr/>
          </a:p>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 businesses were eager to stay ahead of the curve </a:t>
            </a:r>
            <a:endParaRPr b="1"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and adopt the latest marketing trends.</a:t>
            </a:r>
            <a:endParaRPr b="1"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Why are digital marketing statistics important?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1"/>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250" name="Google Shape;250;p1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51" name="Google Shape;251;p11"/>
          <p:cNvSpPr txBox="1"/>
          <p:nvPr/>
        </p:nvSpPr>
        <p:spPr>
          <a:xfrm>
            <a:off x="8038553" y="4545867"/>
            <a:ext cx="3935931"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Times New Roman"/>
              <a:buNone/>
            </a:pPr>
            <a:r>
              <a:rPr b="1" i="0" lang="en-US" sz="2400" u="none" cap="none" strike="noStrike">
                <a:solidFill>
                  <a:srgbClr val="000000"/>
                </a:solidFill>
                <a:latin typeface="Times New Roman"/>
                <a:ea typeface="Times New Roman"/>
                <a:cs typeface="Times New Roman"/>
                <a:sym typeface="Times New Roman"/>
              </a:rPr>
              <a:t>Why are digital marketing statistics important?</a:t>
            </a:r>
            <a:endParaRPr/>
          </a:p>
        </p:txBody>
      </p:sp>
      <p:pic>
        <p:nvPicPr>
          <p:cNvPr id="252" name="Google Shape;252;p1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53" name="Google Shape;253;p1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254" name="Google Shape;254;p11"/>
          <p:cNvPicPr preferRelativeResize="0"/>
          <p:nvPr/>
        </p:nvPicPr>
        <p:blipFill rotWithShape="1">
          <a:blip r:embed="rId6">
            <a:alphaModFix/>
          </a:blip>
          <a:srcRect b="0" l="0" r="0" t="0"/>
          <a:stretch/>
        </p:blipFill>
        <p:spPr>
          <a:xfrm>
            <a:off x="7563731" y="1786863"/>
            <a:ext cx="4240026" cy="2448197"/>
          </a:xfrm>
          <a:prstGeom prst="rect">
            <a:avLst/>
          </a:prstGeom>
          <a:noFill/>
          <a:ln>
            <a:noFill/>
          </a:ln>
        </p:spPr>
      </p:pic>
      <p:sp>
        <p:nvSpPr>
          <p:cNvPr id="255" name="Google Shape;255;p11"/>
          <p:cNvSpPr/>
          <p:nvPr/>
        </p:nvSpPr>
        <p:spPr>
          <a:xfrm>
            <a:off x="7128640" y="3998797"/>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256" name="Google Shape;256;p11"/>
          <p:cNvSpPr txBox="1"/>
          <p:nvPr/>
        </p:nvSpPr>
        <p:spPr>
          <a:xfrm>
            <a:off x="416296" y="1514268"/>
            <a:ext cx="6919224" cy="400109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We need to prove the point of our work with digital marketing statistics, but here are a few other reasons why making data-backed decision in marketing  is so important:</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rgbClr val="000000"/>
              </a:buClr>
              <a:buSzPts val="1800"/>
              <a:buFont typeface="Noto Sans Symbols"/>
              <a:buChar char="⮚"/>
            </a:pPr>
            <a:r>
              <a:rPr b="1" i="0" lang="en-US" sz="1800" u="none" cap="none" strike="noStrike">
                <a:solidFill>
                  <a:srgbClr val="000000"/>
                </a:solidFill>
                <a:latin typeface="Times New Roman"/>
                <a:ea typeface="Times New Roman"/>
                <a:cs typeface="Times New Roman"/>
                <a:sym typeface="Times New Roman"/>
              </a:rPr>
              <a:t>Statistics help you prioritize your efforts.</a:t>
            </a:r>
            <a:r>
              <a:rPr b="0" i="0" lang="en-US" sz="1800" u="none" cap="none" strike="noStrike">
                <a:solidFill>
                  <a:srgbClr val="000000"/>
                </a:solidFill>
                <a:latin typeface="Times New Roman"/>
                <a:ea typeface="Times New Roman"/>
                <a:cs typeface="Times New Roman"/>
                <a:sym typeface="Times New Roman"/>
              </a:rPr>
              <a:t> If you’re implementing a multi- channel marketing strategy, you’ll want to know how certain platforms will perform compared to others. With statistics to back your choices, you’re able to know what channels might require more resources over others.</a:t>
            </a:r>
            <a:endParaRPr/>
          </a:p>
          <a:p>
            <a:pPr indent="-285750" lvl="0" marL="285750" marR="0" rtl="0" algn="l">
              <a:lnSpc>
                <a:spcPct val="100000"/>
              </a:lnSpc>
              <a:spcBef>
                <a:spcPts val="0"/>
              </a:spcBef>
              <a:spcAft>
                <a:spcPts val="0"/>
              </a:spcAft>
              <a:buClr>
                <a:srgbClr val="000000"/>
              </a:buClr>
              <a:buSzPts val="1800"/>
              <a:buFont typeface="Noto Sans Symbols"/>
              <a:buChar char="⮚"/>
            </a:pPr>
            <a:r>
              <a:rPr b="1" i="0" lang="en-US" sz="1800" u="none" cap="none" strike="noStrike">
                <a:solidFill>
                  <a:srgbClr val="000000"/>
                </a:solidFill>
                <a:latin typeface="Times New Roman"/>
                <a:ea typeface="Times New Roman"/>
                <a:cs typeface="Times New Roman"/>
                <a:sym typeface="Times New Roman"/>
              </a:rPr>
              <a:t>Digital marketing statistics help you stay competitive.</a:t>
            </a:r>
            <a:r>
              <a:rPr b="0" i="0" lang="en-US" sz="1800" u="none" cap="none" strike="noStrike">
                <a:solidFill>
                  <a:srgbClr val="000000"/>
                </a:solidFill>
                <a:latin typeface="Times New Roman"/>
                <a:ea typeface="Times New Roman"/>
                <a:cs typeface="Times New Roman"/>
                <a:sym typeface="Times New Roman"/>
              </a:rPr>
              <a:t> With these data points, you’re able to know what others are doing—which can help you jump ahead of your competitors.</a:t>
            </a:r>
            <a:endParaRPr/>
          </a:p>
          <a:p>
            <a:pPr indent="0" lvl="0" marL="0" marR="0" rtl="0" algn="l">
              <a:lnSpc>
                <a:spcPct val="100000"/>
              </a:lnSpc>
              <a:spcBef>
                <a:spcPts val="0"/>
              </a:spcBef>
              <a:spcAft>
                <a:spcPts val="0"/>
              </a:spcAft>
              <a:buClr>
                <a:schemeClr val="dk1"/>
              </a:buClr>
              <a:buSzPts val="2000"/>
              <a:buFont typeface="Calibri"/>
              <a:buNone/>
            </a:pPr>
            <a:r>
              <a:t/>
            </a:r>
            <a:endParaRPr b="0" i="0" sz="20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2"/>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262" name="Google Shape;262;p1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63" name="Google Shape;263;p12"/>
          <p:cNvSpPr txBox="1"/>
          <p:nvPr/>
        </p:nvSpPr>
        <p:spPr>
          <a:xfrm>
            <a:off x="7563730" y="4545867"/>
            <a:ext cx="3935931"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Times New Roman"/>
              <a:buNone/>
            </a:pPr>
            <a:r>
              <a:rPr b="1" i="0" lang="en-US" sz="2400" u="none" cap="none" strike="noStrike">
                <a:solidFill>
                  <a:srgbClr val="000000"/>
                </a:solidFill>
                <a:latin typeface="Times New Roman"/>
                <a:ea typeface="Times New Roman"/>
                <a:cs typeface="Times New Roman"/>
                <a:sym typeface="Times New Roman"/>
              </a:rPr>
              <a:t>Why are digital marketing statistics important?</a:t>
            </a:r>
            <a:endParaRPr/>
          </a:p>
        </p:txBody>
      </p:sp>
      <p:pic>
        <p:nvPicPr>
          <p:cNvPr id="264" name="Google Shape;264;p1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65" name="Google Shape;265;p1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266" name="Google Shape;266;p12"/>
          <p:cNvPicPr preferRelativeResize="0"/>
          <p:nvPr/>
        </p:nvPicPr>
        <p:blipFill rotWithShape="1">
          <a:blip r:embed="rId6">
            <a:alphaModFix/>
          </a:blip>
          <a:srcRect b="0" l="0" r="0" t="0"/>
          <a:stretch/>
        </p:blipFill>
        <p:spPr>
          <a:xfrm>
            <a:off x="6797041" y="1514268"/>
            <a:ext cx="5006716" cy="2720792"/>
          </a:xfrm>
          <a:prstGeom prst="rect">
            <a:avLst/>
          </a:prstGeom>
          <a:noFill/>
          <a:ln>
            <a:noFill/>
          </a:ln>
        </p:spPr>
      </p:pic>
      <p:sp>
        <p:nvSpPr>
          <p:cNvPr id="267" name="Google Shape;267;p12"/>
          <p:cNvSpPr/>
          <p:nvPr/>
        </p:nvSpPr>
        <p:spPr>
          <a:xfrm>
            <a:off x="6034375" y="3829368"/>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268" name="Google Shape;268;p12"/>
          <p:cNvSpPr txBox="1"/>
          <p:nvPr/>
        </p:nvSpPr>
        <p:spPr>
          <a:xfrm>
            <a:off x="416296" y="1514268"/>
            <a:ext cx="5903224" cy="230832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800"/>
              <a:buFont typeface="Noto Sans Symbols"/>
              <a:buChar char="⮚"/>
            </a:pPr>
            <a:r>
              <a:rPr b="1" i="0" lang="en-US" sz="1800" u="none" cap="none" strike="noStrike">
                <a:solidFill>
                  <a:srgbClr val="000000"/>
                </a:solidFill>
                <a:latin typeface="Calibri"/>
                <a:ea typeface="Calibri"/>
                <a:cs typeface="Calibri"/>
                <a:sym typeface="Calibri"/>
              </a:rPr>
              <a:t>Stay on top of trends. </a:t>
            </a:r>
            <a:r>
              <a:rPr b="0" i="0" lang="en-US" sz="1800" u="none" cap="none" strike="noStrike">
                <a:solidFill>
                  <a:srgbClr val="000000"/>
                </a:solidFill>
                <a:latin typeface="Calibri"/>
                <a:ea typeface="Calibri"/>
                <a:cs typeface="Calibri"/>
                <a:sym typeface="Calibri"/>
              </a:rPr>
              <a:t>Data reveals patterns and digital marketing trends that can help you to identify strategies and platforms where it might make sense to be an early adopter.</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Noto Sans Symbols"/>
              <a:buChar char="⮚"/>
            </a:pPr>
            <a:r>
              <a:rPr b="1" i="0" lang="en-US" sz="1800" u="none" cap="none" strike="noStrike">
                <a:solidFill>
                  <a:srgbClr val="000000"/>
                </a:solidFill>
                <a:latin typeface="Calibri"/>
                <a:ea typeface="Calibri"/>
                <a:cs typeface="Calibri"/>
                <a:sym typeface="Calibri"/>
              </a:rPr>
              <a:t>Data can make room for other strategies.</a:t>
            </a:r>
            <a:r>
              <a:rPr b="0" i="0" lang="en-US" sz="1800" u="none" cap="none" strike="noStrike">
                <a:solidFill>
                  <a:srgbClr val="000000"/>
                </a:solidFill>
                <a:latin typeface="Calibri"/>
                <a:ea typeface="Calibri"/>
                <a:cs typeface="Calibri"/>
                <a:sym typeface="Calibri"/>
              </a:rPr>
              <a:t> When you’re leveraging digital marketing statistics, you have full confidence in what’s going to work. </a:t>
            </a:r>
            <a:endParaRPr b="0" i="0" sz="20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3"/>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274" name="Google Shape;274;p1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75" name="Google Shape;275;p13"/>
          <p:cNvSpPr txBox="1"/>
          <p:nvPr/>
        </p:nvSpPr>
        <p:spPr>
          <a:xfrm>
            <a:off x="6961106" y="683271"/>
            <a:ext cx="484168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Digital Marketing Industry: Statistics Overview</a:t>
            </a:r>
            <a:endParaRPr/>
          </a:p>
        </p:txBody>
      </p:sp>
      <p:pic>
        <p:nvPicPr>
          <p:cNvPr id="276" name="Google Shape;276;p1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77" name="Google Shape;277;p1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278" name="Google Shape;278;p13"/>
          <p:cNvPicPr preferRelativeResize="0"/>
          <p:nvPr/>
        </p:nvPicPr>
        <p:blipFill rotWithShape="1">
          <a:blip r:embed="rId6">
            <a:alphaModFix/>
          </a:blip>
          <a:srcRect b="0" l="0" r="0" t="0"/>
          <a:stretch/>
        </p:blipFill>
        <p:spPr>
          <a:xfrm>
            <a:off x="6287895" y="1535255"/>
            <a:ext cx="5491773" cy="4073065"/>
          </a:xfrm>
          <a:prstGeom prst="rect">
            <a:avLst/>
          </a:prstGeom>
          <a:noFill/>
          <a:ln>
            <a:noFill/>
          </a:ln>
        </p:spPr>
      </p:pic>
      <p:sp>
        <p:nvSpPr>
          <p:cNvPr id="279" name="Google Shape;279;p13"/>
          <p:cNvSpPr/>
          <p:nvPr/>
        </p:nvSpPr>
        <p:spPr>
          <a:xfrm>
            <a:off x="5511410" y="286968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280" name="Google Shape;280;p13"/>
          <p:cNvSpPr txBox="1"/>
          <p:nvPr/>
        </p:nvSpPr>
        <p:spPr>
          <a:xfrm>
            <a:off x="416296" y="1514268"/>
            <a:ext cx="5192024" cy="461664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How big is the online advertising industry?</a:t>
            </a:r>
            <a:endParaRPr/>
          </a:p>
          <a:p>
            <a:pPr indent="0" lvl="0" marL="0" marR="0" rtl="0" algn="ctr">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Digital ad spend worldwide is estimated at $441 billion in 2022 ad projected to reach </a:t>
            </a:r>
            <a:r>
              <a:rPr b="0" i="0" lang="en-US" sz="2400" u="sng" cap="none" strike="noStrike">
                <a:solidFill>
                  <a:srgbClr val="000000"/>
                </a:solidFill>
                <a:latin typeface="Times New Roman"/>
                <a:ea typeface="Times New Roman"/>
                <a:cs typeface="Times New Roman"/>
                <a:sym typeface="Times New Roman"/>
                <a:hlinkClick r:id="rId7">
                  <a:extLst>
                    <a:ext uri="{A12FA001-AC4F-418D-AE19-62706E023703}">
                      <ahyp:hlinkClr val="tx"/>
                    </a:ext>
                  </a:extLst>
                </a:hlinkClick>
              </a:rPr>
              <a:t>$485 billion</a:t>
            </a:r>
            <a:r>
              <a:rPr b="0" i="0" lang="en-US" sz="2400" u="none" cap="none" strike="noStrike">
                <a:solidFill>
                  <a:srgbClr val="000000"/>
                </a:solidFill>
                <a:latin typeface="Times New Roman"/>
                <a:ea typeface="Times New Roman"/>
                <a:cs typeface="Times New Roman"/>
                <a:sym typeface="Times New Roman"/>
              </a:rPr>
              <a:t> in 2023.</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457200" lvl="0" marL="457200" marR="0" rtl="0" algn="ctr">
              <a:lnSpc>
                <a:spcPct val="100000"/>
              </a:lnSpc>
              <a:spcBef>
                <a:spcPts val="0"/>
              </a:spcBef>
              <a:spcAft>
                <a:spcPts val="0"/>
              </a:spcAft>
              <a:buClr>
                <a:srgbClr val="000000"/>
              </a:buClr>
              <a:buSzPts val="2800"/>
              <a:buFont typeface="Noto Sans Symbols"/>
              <a:buChar char="✔"/>
            </a:pPr>
            <a:r>
              <a:rPr b="0" i="0" lang="en-US" sz="2800" u="none" cap="none" strike="noStrike">
                <a:solidFill>
                  <a:srgbClr val="000000"/>
                </a:solidFill>
                <a:latin typeface="Times New Roman"/>
                <a:ea typeface="Times New Roman"/>
                <a:cs typeface="Times New Roman"/>
                <a:sym typeface="Times New Roman"/>
              </a:rPr>
              <a:t>The annual growth rate for digital media is higher than that of offline media.</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4"/>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286" name="Google Shape;286;p1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87" name="Google Shape;287;p14"/>
          <p:cNvSpPr txBox="1"/>
          <p:nvPr/>
        </p:nvSpPr>
        <p:spPr>
          <a:xfrm>
            <a:off x="6961106" y="683271"/>
            <a:ext cx="484168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Digital Marketing Industry: Statistics Overview</a:t>
            </a:r>
            <a:endParaRPr/>
          </a:p>
        </p:txBody>
      </p:sp>
      <p:pic>
        <p:nvPicPr>
          <p:cNvPr id="288" name="Google Shape;288;p1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89" name="Google Shape;289;p1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290" name="Google Shape;290;p14"/>
          <p:cNvPicPr preferRelativeResize="0"/>
          <p:nvPr/>
        </p:nvPicPr>
        <p:blipFill rotWithShape="1">
          <a:blip r:embed="rId6">
            <a:alphaModFix/>
          </a:blip>
          <a:srcRect b="0" l="0" r="0" t="0"/>
          <a:stretch/>
        </p:blipFill>
        <p:spPr>
          <a:xfrm>
            <a:off x="6069807" y="1535255"/>
            <a:ext cx="5927950" cy="4073065"/>
          </a:xfrm>
          <a:prstGeom prst="rect">
            <a:avLst/>
          </a:prstGeom>
          <a:noFill/>
          <a:ln>
            <a:noFill/>
          </a:ln>
        </p:spPr>
      </p:pic>
      <p:sp>
        <p:nvSpPr>
          <p:cNvPr id="291" name="Google Shape;291;p14"/>
          <p:cNvSpPr/>
          <p:nvPr/>
        </p:nvSpPr>
        <p:spPr>
          <a:xfrm>
            <a:off x="5511410" y="286968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292" name="Google Shape;292;p14"/>
          <p:cNvSpPr txBox="1"/>
          <p:nvPr/>
        </p:nvSpPr>
        <p:spPr>
          <a:xfrm>
            <a:off x="416296" y="1514268"/>
            <a:ext cx="5242824" cy="31700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Times New Roman"/>
              <a:buNone/>
            </a:pPr>
            <a:r>
              <a:rPr b="0" i="0" lang="en-US" sz="2000" u="none" cap="none" strike="noStrike">
                <a:solidFill>
                  <a:srgbClr val="000000"/>
                </a:solidFill>
                <a:latin typeface="Times New Roman"/>
                <a:ea typeface="Times New Roman"/>
                <a:cs typeface="Times New Roman"/>
                <a:sym typeface="Times New Roman"/>
              </a:rPr>
              <a:t>This statistic shows the shift in ad spending from desktop to mobile phones, which is important for digital marketers to understand in order to optimize their campaigns for the most effective results.</a:t>
            </a:r>
            <a:endParaRPr/>
          </a:p>
          <a:p>
            <a:pPr indent="0" lvl="0" marL="0" marR="0" rtl="0" algn="l">
              <a:lnSpc>
                <a:spcPct val="100000"/>
              </a:lnSpc>
              <a:spcBef>
                <a:spcPts val="0"/>
              </a:spcBef>
              <a:spcAft>
                <a:spcPts val="0"/>
              </a:spcAft>
              <a:buClr>
                <a:schemeClr val="dk1"/>
              </a:buClr>
              <a:buSzPts val="2000"/>
              <a:buFont typeface="Calibri"/>
              <a:buNone/>
            </a:pPr>
            <a:r>
              <a:t/>
            </a:r>
            <a:endParaRPr b="0"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The global digital advertising and marketing market is estimated to grow from $350 billion in 2020 to $786.2 billion by 2026, with a compound annual growth rate of 9%.</a:t>
            </a:r>
            <a:endParaRPr b="0" i="0" sz="20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5"/>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298" name="Google Shape;298;p1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99" name="Google Shape;299;p15"/>
          <p:cNvSpPr txBox="1"/>
          <p:nvPr/>
        </p:nvSpPr>
        <p:spPr>
          <a:xfrm>
            <a:off x="6961106" y="683271"/>
            <a:ext cx="484168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Digital Marketing Industry: Statistics Overview</a:t>
            </a:r>
            <a:endParaRPr/>
          </a:p>
        </p:txBody>
      </p:sp>
      <p:pic>
        <p:nvPicPr>
          <p:cNvPr id="300" name="Google Shape;300;p1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01" name="Google Shape;301;p1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02" name="Google Shape;302;p15"/>
          <p:cNvPicPr preferRelativeResize="0"/>
          <p:nvPr/>
        </p:nvPicPr>
        <p:blipFill rotWithShape="1">
          <a:blip r:embed="rId6">
            <a:alphaModFix/>
          </a:blip>
          <a:srcRect b="0" l="0" r="0" t="0"/>
          <a:stretch/>
        </p:blipFill>
        <p:spPr>
          <a:xfrm>
            <a:off x="6287895" y="1650919"/>
            <a:ext cx="5491773" cy="4392995"/>
          </a:xfrm>
          <a:prstGeom prst="rect">
            <a:avLst/>
          </a:prstGeom>
          <a:noFill/>
          <a:ln>
            <a:noFill/>
          </a:ln>
        </p:spPr>
      </p:pic>
      <p:sp>
        <p:nvSpPr>
          <p:cNvPr id="303" name="Google Shape;303;p15"/>
          <p:cNvSpPr/>
          <p:nvPr/>
        </p:nvSpPr>
        <p:spPr>
          <a:xfrm>
            <a:off x="5511410" y="286968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304" name="Google Shape;304;p15"/>
          <p:cNvSpPr txBox="1"/>
          <p:nvPr/>
        </p:nvSpPr>
        <p:spPr>
          <a:xfrm>
            <a:off x="416296" y="1514268"/>
            <a:ext cx="5192024" cy="458587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2023 social media marketing statistics</a:t>
            </a:r>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Social media marketing statistics prove just how fast the space is growing, </a:t>
            </a:r>
            <a:endParaRPr b="0" i="0" sz="18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How big is the social media market?</a:t>
            </a:r>
            <a:endParaRPr/>
          </a:p>
          <a:p>
            <a:pPr indent="0" lvl="0" marL="0" marR="0" rtl="0" algn="ctr">
              <a:lnSpc>
                <a:spcPct val="100000"/>
              </a:lnSpc>
              <a:spcBef>
                <a:spcPts val="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The social media market size is estimated to be worth $72.2 billion.</a:t>
            </a:r>
            <a:endParaRPr/>
          </a:p>
          <a:p>
            <a:pPr indent="0" lvl="0" marL="0" marR="0" rtl="0" algn="ctr">
              <a:lnSpc>
                <a:spcPct val="100000"/>
              </a:lnSpc>
              <a:spcBef>
                <a:spcPts val="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What percentage of marketing is done on social media?</a:t>
            </a:r>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Times New Roman"/>
              <a:buNone/>
            </a:pPr>
            <a:r>
              <a:rPr b="1" i="0" lang="en-US" sz="1800" u="none" cap="none" strike="noStrike">
                <a:solidFill>
                  <a:srgbClr val="000000"/>
                </a:solidFill>
                <a:latin typeface="Times New Roman"/>
                <a:ea typeface="Times New Roman"/>
                <a:cs typeface="Times New Roman"/>
                <a:sym typeface="Times New Roman"/>
              </a:rPr>
              <a:t>How many businesses use social media for marketing?</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6"/>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10" name="Google Shape;310;p1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311" name="Google Shape;311;p16"/>
          <p:cNvSpPr txBox="1"/>
          <p:nvPr/>
        </p:nvSpPr>
        <p:spPr>
          <a:xfrm>
            <a:off x="6961106" y="683271"/>
            <a:ext cx="484168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Digital Marketing Industry: Statistics Overview</a:t>
            </a:r>
            <a:endParaRPr/>
          </a:p>
        </p:txBody>
      </p:sp>
      <p:pic>
        <p:nvPicPr>
          <p:cNvPr id="312" name="Google Shape;312;p1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13" name="Google Shape;313;p1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14" name="Google Shape;314;p16"/>
          <p:cNvPicPr preferRelativeResize="0"/>
          <p:nvPr/>
        </p:nvPicPr>
        <p:blipFill rotWithShape="1">
          <a:blip r:embed="rId6">
            <a:alphaModFix/>
          </a:blip>
          <a:srcRect b="0" l="0" r="0" t="0"/>
          <a:stretch/>
        </p:blipFill>
        <p:spPr>
          <a:xfrm>
            <a:off x="6287895" y="2428709"/>
            <a:ext cx="5491773" cy="2837415"/>
          </a:xfrm>
          <a:prstGeom prst="rect">
            <a:avLst/>
          </a:prstGeom>
          <a:noFill/>
          <a:ln>
            <a:noFill/>
          </a:ln>
        </p:spPr>
      </p:pic>
      <p:sp>
        <p:nvSpPr>
          <p:cNvPr id="315" name="Google Shape;315;p16"/>
          <p:cNvSpPr/>
          <p:nvPr/>
        </p:nvSpPr>
        <p:spPr>
          <a:xfrm>
            <a:off x="5511410" y="286968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316" name="Google Shape;316;p16"/>
          <p:cNvSpPr txBox="1"/>
          <p:nvPr/>
        </p:nvSpPr>
        <p:spPr>
          <a:xfrm>
            <a:off x="319386" y="2428709"/>
            <a:ext cx="5192024" cy="227754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Times New Roman"/>
              <a:buNone/>
            </a:pPr>
            <a:r>
              <a:rPr b="1" i="0" lang="en-US" sz="2000" u="none" cap="none" strike="noStrike">
                <a:solidFill>
                  <a:srgbClr val="000000"/>
                </a:solidFill>
                <a:latin typeface="Times New Roman"/>
                <a:ea typeface="Times New Roman"/>
                <a:cs typeface="Times New Roman"/>
                <a:sym typeface="Times New Roman"/>
              </a:rPr>
              <a:t>2023 social media marketing statistics</a:t>
            </a:r>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00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Is digital marketing in demand in 2023?</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17"/>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22" name="Google Shape;322;p1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323" name="Google Shape;323;p17"/>
          <p:cNvSpPr txBox="1"/>
          <p:nvPr/>
        </p:nvSpPr>
        <p:spPr>
          <a:xfrm>
            <a:off x="6961106" y="683271"/>
            <a:ext cx="484168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Digital Marketing Industry: Statistics Overview</a:t>
            </a:r>
            <a:endParaRPr/>
          </a:p>
        </p:txBody>
      </p:sp>
      <p:pic>
        <p:nvPicPr>
          <p:cNvPr id="324" name="Google Shape;324;p1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25" name="Google Shape;325;p1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26" name="Google Shape;326;p17"/>
          <p:cNvPicPr preferRelativeResize="0"/>
          <p:nvPr/>
        </p:nvPicPr>
        <p:blipFill rotWithShape="1">
          <a:blip r:embed="rId6">
            <a:alphaModFix/>
          </a:blip>
          <a:srcRect b="0" l="0" r="0" t="0"/>
          <a:stretch/>
        </p:blipFill>
        <p:spPr>
          <a:xfrm>
            <a:off x="6268720" y="1849121"/>
            <a:ext cx="5080000" cy="4194794"/>
          </a:xfrm>
          <a:prstGeom prst="rect">
            <a:avLst/>
          </a:prstGeom>
          <a:noFill/>
          <a:ln>
            <a:noFill/>
          </a:ln>
        </p:spPr>
      </p:pic>
      <p:sp>
        <p:nvSpPr>
          <p:cNvPr id="327" name="Google Shape;327;p17"/>
          <p:cNvSpPr/>
          <p:nvPr/>
        </p:nvSpPr>
        <p:spPr>
          <a:xfrm>
            <a:off x="5511410" y="286968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328" name="Google Shape;328;p17"/>
          <p:cNvSpPr txBox="1"/>
          <p:nvPr/>
        </p:nvSpPr>
        <p:spPr>
          <a:xfrm>
            <a:off x="319386" y="1849121"/>
            <a:ext cx="5192024" cy="258532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Calibri"/>
              <a:buNone/>
            </a:pPr>
            <a:r>
              <a:t/>
            </a:r>
            <a:endParaRPr b="1" i="0" sz="2400" u="none" cap="none" strike="noStrike">
              <a:solidFill>
                <a:srgbClr val="00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Is digital marketing in demand in 2023?</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a:p>
            <a:pPr indent="-285750" lvl="0" marL="285750" marR="0" rtl="0" algn="ctr">
              <a:lnSpc>
                <a:spcPct val="100000"/>
              </a:lnSpc>
              <a:spcBef>
                <a:spcPts val="0"/>
              </a:spcBef>
              <a:spcAft>
                <a:spcPts val="0"/>
              </a:spcAft>
              <a:buClr>
                <a:srgbClr val="404040"/>
              </a:buClr>
              <a:buSzPts val="1800"/>
              <a:buFont typeface="Noto Sans Symbols"/>
              <a:buChar char="✔"/>
            </a:pPr>
            <a:r>
              <a:rPr b="0" i="0" lang="en-US" sz="1800" u="none" cap="none" strike="noStrike">
                <a:solidFill>
                  <a:srgbClr val="404040"/>
                </a:solidFill>
                <a:latin typeface="Times New Roman"/>
                <a:ea typeface="Times New Roman"/>
                <a:cs typeface="Times New Roman"/>
                <a:sym typeface="Times New Roman"/>
              </a:rPr>
              <a:t>Google holds </a:t>
            </a:r>
            <a:r>
              <a:rPr b="0" i="0" lang="en-US" sz="1800" u="sng" cap="none" strike="noStrike">
                <a:solidFill>
                  <a:srgbClr val="1665CF"/>
                </a:solidFill>
                <a:latin typeface="Times New Roman"/>
                <a:ea typeface="Times New Roman"/>
                <a:cs typeface="Times New Roman"/>
                <a:sym typeface="Times New Roman"/>
                <a:hlinkClick r:id="rId7">
                  <a:extLst>
                    <a:ext uri="{A12FA001-AC4F-418D-AE19-62706E023703}">
                      <ahyp:hlinkClr val="tx"/>
                    </a:ext>
                  </a:extLst>
                </a:hlinkClick>
              </a:rPr>
              <a:t>92%</a:t>
            </a:r>
            <a:r>
              <a:rPr b="0" i="0" lang="en-US" sz="1800" u="none" cap="none" strike="noStrike">
                <a:solidFill>
                  <a:srgbClr val="404040"/>
                </a:solidFill>
                <a:latin typeface="Times New Roman"/>
                <a:ea typeface="Times New Roman"/>
                <a:cs typeface="Times New Roman"/>
                <a:sym typeface="Times New Roman"/>
              </a:rPr>
              <a:t> of the total worldwide search engine market share.</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18"/>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34" name="Google Shape;334;p1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335" name="Google Shape;335;p18"/>
          <p:cNvSpPr txBox="1"/>
          <p:nvPr/>
        </p:nvSpPr>
        <p:spPr>
          <a:xfrm>
            <a:off x="6961106" y="683271"/>
            <a:ext cx="484168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Digital Marketing Industry: Statistics Overview</a:t>
            </a:r>
            <a:endParaRPr/>
          </a:p>
        </p:txBody>
      </p:sp>
      <p:pic>
        <p:nvPicPr>
          <p:cNvPr id="336" name="Google Shape;336;p1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37" name="Google Shape;337;p1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38" name="Google Shape;338;p18"/>
          <p:cNvPicPr preferRelativeResize="0"/>
          <p:nvPr/>
        </p:nvPicPr>
        <p:blipFill rotWithShape="1">
          <a:blip r:embed="rId6">
            <a:alphaModFix/>
          </a:blip>
          <a:srcRect b="0" l="0" r="0" t="0"/>
          <a:stretch/>
        </p:blipFill>
        <p:spPr>
          <a:xfrm>
            <a:off x="6471920" y="1849121"/>
            <a:ext cx="5080000" cy="3380509"/>
          </a:xfrm>
          <a:prstGeom prst="rect">
            <a:avLst/>
          </a:prstGeom>
          <a:noFill/>
          <a:ln>
            <a:noFill/>
          </a:ln>
        </p:spPr>
      </p:pic>
      <p:sp>
        <p:nvSpPr>
          <p:cNvPr id="339" name="Google Shape;339;p18"/>
          <p:cNvSpPr/>
          <p:nvPr/>
        </p:nvSpPr>
        <p:spPr>
          <a:xfrm>
            <a:off x="5511410" y="286968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INTRO</a:t>
            </a:r>
            <a:endParaRPr b="1" i="0" sz="1800" u="none" cap="none" strike="noStrike">
              <a:solidFill>
                <a:srgbClr val="FFFFFF"/>
              </a:solidFill>
              <a:latin typeface="Calibri"/>
              <a:ea typeface="Calibri"/>
              <a:cs typeface="Calibri"/>
              <a:sym typeface="Calibri"/>
            </a:endParaRPr>
          </a:p>
        </p:txBody>
      </p:sp>
      <p:sp>
        <p:nvSpPr>
          <p:cNvPr id="340" name="Google Shape;340;p18"/>
          <p:cNvSpPr txBox="1"/>
          <p:nvPr/>
        </p:nvSpPr>
        <p:spPr>
          <a:xfrm>
            <a:off x="319386" y="1849121"/>
            <a:ext cx="5192024" cy="310854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Calibri"/>
              <a:buNone/>
            </a:pPr>
            <a:r>
              <a:rPr b="0" i="1" lang="en-US" sz="2800" u="none" cap="none" strike="noStrike">
                <a:solidFill>
                  <a:srgbClr val="000000"/>
                </a:solidFill>
                <a:latin typeface="Calibri"/>
                <a:ea typeface="Calibri"/>
                <a:cs typeface="Calibri"/>
                <a:sym typeface="Calibri"/>
              </a:rPr>
              <a:t>In conclusion, the world of digital marketing was evolving at a rapid pace, and businesses were embracing these new trends to stay ahead of the competition and meet the changing needs of consumers.</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19"/>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6" name="Google Shape;346;p19"/>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7" name="Google Shape;347;p19"/>
          <p:cNvSpPr/>
          <p:nvPr/>
        </p:nvSpPr>
        <p:spPr>
          <a:xfrm>
            <a:off x="5806748" y="573523"/>
            <a:ext cx="1116793"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INTRO</a:t>
            </a:r>
            <a:endParaRPr b="1" sz="1800">
              <a:solidFill>
                <a:schemeClr val="lt1"/>
              </a:solidFill>
              <a:latin typeface="Calibri"/>
              <a:ea typeface="Calibri"/>
              <a:cs typeface="Calibri"/>
              <a:sym typeface="Calibri"/>
            </a:endParaRPr>
          </a:p>
        </p:txBody>
      </p:sp>
      <p:grpSp>
        <p:nvGrpSpPr>
          <p:cNvPr id="348" name="Google Shape;348;p19"/>
          <p:cNvGrpSpPr/>
          <p:nvPr/>
        </p:nvGrpSpPr>
        <p:grpSpPr>
          <a:xfrm flipH="1">
            <a:off x="6977774" y="4418471"/>
            <a:ext cx="4023343" cy="1191416"/>
            <a:chOff x="645649" y="1388017"/>
            <a:chExt cx="4023343" cy="1191416"/>
          </a:xfrm>
        </p:grpSpPr>
        <p:sp>
          <p:nvSpPr>
            <p:cNvPr id="349" name="Google Shape;349;p1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350" name="Google Shape;350;p19"/>
            <p:cNvSpPr/>
            <p:nvPr/>
          </p:nvSpPr>
          <p:spPr>
            <a:xfrm>
              <a:off x="645651" y="1923548"/>
              <a:ext cx="4023341" cy="655885"/>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lang="en-US" sz="1600">
                  <a:solidFill>
                    <a:schemeClr val="lt1"/>
                  </a:solidFill>
                  <a:latin typeface="Calibri"/>
                  <a:ea typeface="Calibri"/>
                  <a:cs typeface="Calibri"/>
                  <a:sym typeface="Calibri"/>
                </a:rPr>
                <a:t>A wonderful serenity has taken possession of my entire soul, like these sweet</a:t>
              </a:r>
              <a:endParaRPr/>
            </a:p>
          </p:txBody>
        </p:sp>
      </p:grpSp>
      <p:sp>
        <p:nvSpPr>
          <p:cNvPr id="351" name="Google Shape;351;p19"/>
          <p:cNvSpPr/>
          <p:nvPr/>
        </p:nvSpPr>
        <p:spPr>
          <a:xfrm>
            <a:off x="2626178" y="500900"/>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52" name="Google Shape;352;p1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353" name="Google Shape;353;p19"/>
          <p:cNvSpPr txBox="1"/>
          <p:nvPr/>
        </p:nvSpPr>
        <p:spPr>
          <a:xfrm>
            <a:off x="6923541" y="828205"/>
            <a:ext cx="323828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rgbClr val="8E5A6D"/>
                </a:solidFill>
                <a:latin typeface="Tajawal Medium"/>
                <a:ea typeface="Tajawal Medium"/>
                <a:cs typeface="Tajawal Medium"/>
                <a:sym typeface="Tajawal Medium"/>
              </a:rPr>
              <a:t>REFERENCES</a:t>
            </a:r>
            <a:endParaRPr b="1" sz="4000">
              <a:solidFill>
                <a:srgbClr val="8E5A6D"/>
              </a:solidFill>
              <a:latin typeface="Tajawal Medium"/>
              <a:ea typeface="Tajawal Medium"/>
              <a:cs typeface="Tajawal Medium"/>
              <a:sym typeface="Tajawal Medium"/>
            </a:endParaRPr>
          </a:p>
        </p:txBody>
      </p:sp>
      <p:pic>
        <p:nvPicPr>
          <p:cNvPr id="354" name="Google Shape;354;p1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55" name="Google Shape;355;p1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56" name="Google Shape;356;p19"/>
          <p:cNvPicPr preferRelativeResize="0"/>
          <p:nvPr/>
        </p:nvPicPr>
        <p:blipFill rotWithShape="1">
          <a:blip r:embed="rId6">
            <a:alphaModFix/>
          </a:blip>
          <a:srcRect b="0" l="0" r="0" t="0"/>
          <a:stretch/>
        </p:blipFill>
        <p:spPr>
          <a:xfrm>
            <a:off x="1105630" y="1123950"/>
            <a:ext cx="4958141" cy="3741834"/>
          </a:xfrm>
          <a:prstGeom prst="rect">
            <a:avLst/>
          </a:prstGeom>
          <a:noFill/>
          <a:ln>
            <a:noFill/>
          </a:ln>
        </p:spPr>
      </p:pic>
      <p:pic>
        <p:nvPicPr>
          <p:cNvPr id="357" name="Google Shape;357;p19"/>
          <p:cNvPicPr preferRelativeResize="0"/>
          <p:nvPr/>
        </p:nvPicPr>
        <p:blipFill rotWithShape="1">
          <a:blip r:embed="rId7">
            <a:alphaModFix/>
          </a:blip>
          <a:srcRect b="0" l="0" r="0" t="0"/>
          <a:stretch/>
        </p:blipFill>
        <p:spPr>
          <a:xfrm>
            <a:off x="6122194" y="2024495"/>
            <a:ext cx="4948824" cy="371254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20"/>
          <p:cNvSpPr/>
          <p:nvPr/>
        </p:nvSpPr>
        <p:spPr>
          <a:xfrm flipH="1" rot="10800000">
            <a:off x="132669" y="0"/>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4" name="Google Shape;364;p20"/>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365" name="Google Shape;365;p20"/>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366" name="Google Shape;366;p20"/>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367" name="Google Shape;367;p2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descr="Assessment - Handwriting image" id="368" name="Google Shape;368;p20"/>
          <p:cNvPicPr preferRelativeResize="0"/>
          <p:nvPr/>
        </p:nvPicPr>
        <p:blipFill rotWithShape="1">
          <a:blip r:embed="rId6">
            <a:alphaModFix/>
          </a:blip>
          <a:srcRect b="0" l="0" r="0" t="0"/>
          <a:stretch/>
        </p:blipFill>
        <p:spPr>
          <a:xfrm>
            <a:off x="3178618" y="1699681"/>
            <a:ext cx="6258559" cy="3117179"/>
          </a:xfrm>
          <a:prstGeom prst="rect">
            <a:avLst/>
          </a:prstGeom>
          <a:solidFill>
            <a:schemeClr val="lt1"/>
          </a:solidFill>
          <a:ln cap="flat" cmpd="sng" w="57150">
            <a:solidFill>
              <a:schemeClr val="accent4"/>
            </a:solidFill>
            <a:prstDash val="solid"/>
            <a:miter lim="800000"/>
            <a:headEnd len="sm" w="sm" type="none"/>
            <a:tailEnd len="sm" w="sm" type="none"/>
          </a:ln>
        </p:spPr>
      </p:pic>
      <p:sp>
        <p:nvSpPr>
          <p:cNvPr id="369" name="Google Shape;369;p20"/>
          <p:cNvSpPr/>
          <p:nvPr/>
        </p:nvSpPr>
        <p:spPr>
          <a:xfrm>
            <a:off x="1013031" y="3555151"/>
            <a:ext cx="3516608" cy="1063187"/>
          </a:xfrm>
          <a:prstGeom prst="roundRect">
            <a:avLst>
              <a:gd fmla="val 16667" name="adj"/>
            </a:avLst>
          </a:prstGeom>
          <a:solidFill>
            <a:srgbClr val="DDEAF6"/>
          </a:solidFill>
          <a:ln cap="flat" cmpd="sng" w="57150">
            <a:solidFill>
              <a:srgbClr val="FFD96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669BBC"/>
                </a:solidFill>
                <a:latin typeface="Calibri"/>
                <a:ea typeface="Calibri"/>
                <a:cs typeface="Calibri"/>
                <a:sym typeface="Calibri"/>
              </a:rPr>
              <a:t>Weekly Tests </a:t>
            </a:r>
            <a:endParaRPr b="1" sz="3600">
              <a:solidFill>
                <a:srgbClr val="669BBC"/>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21"/>
          <p:cNvSpPr/>
          <p:nvPr/>
        </p:nvSpPr>
        <p:spPr>
          <a:xfrm flipH="1" rot="10800000">
            <a:off x="-1" y="-943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6" name="Google Shape;376;p21"/>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377" name="Google Shape;377;p21"/>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378" name="Google Shape;378;p21"/>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379" name="Google Shape;379;p2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380" name="Google Shape;380;p21"/>
          <p:cNvPicPr preferRelativeResize="0"/>
          <p:nvPr/>
        </p:nvPicPr>
        <p:blipFill rotWithShape="1">
          <a:blip r:embed="rId6">
            <a:alphaModFix/>
          </a:blip>
          <a:srcRect b="0" l="0" r="0" t="0"/>
          <a:stretch/>
        </p:blipFill>
        <p:spPr>
          <a:xfrm>
            <a:off x="2905760" y="1300816"/>
            <a:ext cx="6055359" cy="3809664"/>
          </a:xfrm>
          <a:prstGeom prst="rect">
            <a:avLst/>
          </a:prstGeom>
          <a:noFill/>
          <a:ln cap="flat" cmpd="sng" w="76200">
            <a:solidFill>
              <a:srgbClr val="FFD966"/>
            </a:solidFill>
            <a:prstDash val="solid"/>
            <a:round/>
            <a:headEnd len="sm" w="sm" type="none"/>
            <a:tailEnd len="sm" w="sm" type="none"/>
          </a:ln>
        </p:spPr>
      </p:pic>
      <p:sp>
        <p:nvSpPr>
          <p:cNvPr id="381" name="Google Shape;381;p21"/>
          <p:cNvSpPr/>
          <p:nvPr/>
        </p:nvSpPr>
        <p:spPr>
          <a:xfrm>
            <a:off x="670560" y="3205648"/>
            <a:ext cx="3737159" cy="1809329"/>
          </a:xfrm>
          <a:prstGeom prst="roundRect">
            <a:avLst>
              <a:gd fmla="val 16667" name="adj"/>
            </a:avLst>
          </a:prstGeom>
          <a:solidFill>
            <a:schemeClr val="lt1"/>
          </a:solidFill>
          <a:ln cap="flat" cmpd="sng" w="57150">
            <a:solidFill>
              <a:srgbClr val="FFD96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669BBC"/>
                </a:solidFill>
                <a:latin typeface="Calibri"/>
                <a:ea typeface="Calibri"/>
                <a:cs typeface="Calibri"/>
                <a:sym typeface="Calibri"/>
              </a:rPr>
              <a:t>Weekly Discussion session </a:t>
            </a:r>
            <a:endParaRPr b="1" sz="3600">
              <a:solidFill>
                <a:srgbClr val="669BBC"/>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pic>
        <p:nvPicPr>
          <p:cNvPr id="386" name="Google Shape;386;p22"/>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387" name="Google Shape;387;p22"/>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8" name="Google Shape;388;p22"/>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ajawal Medium"/>
                <a:ea typeface="Tajawal Medium"/>
                <a:cs typeface="Tajawal Medium"/>
                <a:sym typeface="Tajawal Medium"/>
              </a:rPr>
              <a:t>Thank You</a:t>
            </a:r>
            <a:endParaRPr/>
          </a:p>
        </p:txBody>
      </p:sp>
      <p:pic>
        <p:nvPicPr>
          <p:cNvPr id="389" name="Google Shape;389;p22"/>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390" name="Google Shape;390;p22"/>
          <p:cNvSpPr/>
          <p:nvPr/>
        </p:nvSpPr>
        <p:spPr>
          <a:xfrm flipH="1" rot="5400000">
            <a:off x="-870224" y="340573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391" name="Google Shape;391;p2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392" name="Google Shape;392;p22"/>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