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Lst>
  <p:notesMasterIdLst>
    <p:notesMasterId r:id="rId4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Lst>
  <p:sldSz cx="12192000" cy="6858000"/>
  <p:notesSz cx="6858000" cy="9144000"/>
  <p:embeddedFontLst>
    <p:embeddedFont>
      <p:font typeface="Fira Sans Extra Condensed Medium" charset="0"/>
      <p:regular r:id="rId43"/>
      <p:bold r:id="rId44"/>
      <p:italic r:id="rId45"/>
      <p:boldItalic r:id="rId46"/>
    </p:embeddedFont>
    <p:embeddedFont>
      <p:font typeface="Tajawal Medium" charset="-78"/>
      <p:regular r:id="rId47"/>
      <p:bold r:id="rId48"/>
    </p:embeddedFont>
    <p:embeddedFont>
      <p:font typeface="Calibri" pitchFamily="34" charset="0"/>
      <p:regular r:id="rId49"/>
      <p:bold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2" roundtripDataSignature="AMtx7mjm8zBAn0PdGy7agpb7nnbwE6wDU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C0A4CEAF-60BB-4F95-B2F4-77DBA78F4269}">
  <a:tblStyle styleId="{C0A4CEAF-60BB-4F95-B2F4-77DBA78F4269}"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a:tcStyle>
        <a:tcBdr/>
        <a:fill>
          <a:solidFill>
            <a:srgbClr val="D0DEEF"/>
          </a:solidFill>
        </a:fill>
      </a:tcStyle>
    </a:band1H>
    <a:band2H>
      <a:tcTxStyle/>
      <a:tcStyle>
        <a:tcBdr/>
      </a:tcStyle>
    </a:band2H>
    <a:band1V>
      <a:tcTxStyle/>
      <a:tcStyle>
        <a:tcBdr/>
        <a:fill>
          <a:solidFill>
            <a:srgbClr val="D0DEEF"/>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444" y="21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52"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fr-FR"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3580175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8" name="Google Shape;11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4" name="Google Shape;184;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Google Shape;195;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7" name="Google Shape;20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8" name="Google Shape;218;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9" name="Google Shape;229;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0" name="Google Shape;240;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1" name="Google Shape;25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8" name="Google Shape;26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1" name="Google Shape;301;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0" name="Google Shape;350;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3"/>
        <p:cNvGrpSpPr/>
        <p:nvPr/>
      </p:nvGrpSpPr>
      <p:grpSpPr>
        <a:xfrm>
          <a:off x="0" y="0"/>
          <a:ext cx="0" cy="0"/>
          <a:chOff x="0" y="0"/>
          <a:chExt cx="0" cy="0"/>
        </a:xfrm>
      </p:grpSpPr>
      <p:sp>
        <p:nvSpPr>
          <p:cNvPr id="364" name="Google Shape;364;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5" name="Google Shape;365;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1" name="Google Shape;381;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7" name="Google Shape;397;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p:cNvGrpSpPr/>
        <p:nvPr/>
      </p:nvGrpSpPr>
      <p:grpSpPr>
        <a:xfrm>
          <a:off x="0" y="0"/>
          <a:ext cx="0" cy="0"/>
          <a:chOff x="0" y="0"/>
          <a:chExt cx="0" cy="0"/>
        </a:xfrm>
      </p:grpSpPr>
      <p:sp>
        <p:nvSpPr>
          <p:cNvPr id="412" name="Google Shape;412;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3" name="Google Shape;413;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9" name="Google Shape;429;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6" name="Google Shape;446;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3" name="Google Shape;463;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9" name="Google Shape;479;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6" name="Google Shape;496;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2" name="Google Shape;51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9" name="Google Shape;52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4" name="Google Shape;544;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9"/>
        <p:cNvGrpSpPr/>
        <p:nvPr/>
      </p:nvGrpSpPr>
      <p:grpSpPr>
        <a:xfrm>
          <a:off x="0" y="0"/>
          <a:ext cx="0" cy="0"/>
          <a:chOff x="0" y="0"/>
          <a:chExt cx="0" cy="0"/>
        </a:xfrm>
      </p:grpSpPr>
      <p:sp>
        <p:nvSpPr>
          <p:cNvPr id="560" name="Google Shape;560;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1" name="Google Shape;561;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7" name="Google Shape;577;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3" name="Google Shape;593;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9" name="Google Shape;609;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5" name="Google Shape;625;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1" name="Google Shape;641;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5"/>
        <p:cNvGrpSpPr/>
        <p:nvPr/>
      </p:nvGrpSpPr>
      <p:grpSpPr>
        <a:xfrm>
          <a:off x="0" y="0"/>
          <a:ext cx="0" cy="0"/>
          <a:chOff x="0" y="0"/>
          <a:chExt cx="0" cy="0"/>
        </a:xfrm>
      </p:grpSpPr>
      <p:sp>
        <p:nvSpPr>
          <p:cNvPr id="656" name="Google Shape;656;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7" name="Google Shape;657;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3" name="Google Shape;673;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7"/>
        <p:cNvGrpSpPr/>
        <p:nvPr/>
      </p:nvGrpSpPr>
      <p:grpSpPr>
        <a:xfrm>
          <a:off x="0" y="0"/>
          <a:ext cx="0" cy="0"/>
          <a:chOff x="0" y="0"/>
          <a:chExt cx="0" cy="0"/>
        </a:xfrm>
      </p:grpSpPr>
      <p:sp>
        <p:nvSpPr>
          <p:cNvPr id="688" name="Google Shape;688;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9" name="Google Shape;689;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2"/>
        <p:cNvGrpSpPr/>
        <p:nvPr/>
      </p:nvGrpSpPr>
      <p:grpSpPr>
        <a:xfrm>
          <a:off x="0" y="0"/>
          <a:ext cx="0" cy="0"/>
          <a:chOff x="0" y="0"/>
          <a:chExt cx="0" cy="0"/>
        </a:xfrm>
      </p:grpSpPr>
      <p:sp>
        <p:nvSpPr>
          <p:cNvPr id="703" name="Google Shape;703;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4" name="Google Shape;704;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7"/>
        <p:cNvGrpSpPr/>
        <p:nvPr/>
      </p:nvGrpSpPr>
      <p:grpSpPr>
        <a:xfrm>
          <a:off x="0" y="0"/>
          <a:ext cx="0" cy="0"/>
          <a:chOff x="0" y="0"/>
          <a:chExt cx="0" cy="0"/>
        </a:xfrm>
      </p:grpSpPr>
      <p:sp>
        <p:nvSpPr>
          <p:cNvPr id="718" name="Google Shape;718;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9" name="Google Shape;719;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4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4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4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4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4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4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4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4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4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4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4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4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4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5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50"/>
          <p:cNvSpPr>
            <a:spLocks noGrp="1"/>
          </p:cNvSpPr>
          <p:nvPr>
            <p:ph type="pic" idx="2"/>
          </p:nvPr>
        </p:nvSpPr>
        <p:spPr>
          <a:xfrm>
            <a:off x="5183188" y="987425"/>
            <a:ext cx="6172200" cy="4873625"/>
          </a:xfrm>
          <a:prstGeom prst="rect">
            <a:avLst/>
          </a:prstGeom>
          <a:noFill/>
          <a:ln>
            <a:noFill/>
          </a:ln>
        </p:spPr>
      </p:sp>
      <p:sp>
        <p:nvSpPr>
          <p:cNvPr id="68" name="Google Shape;68;p5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5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5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fr-F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FR"/>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3.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4.jp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23.gif"/><Relationship Id="rId4" Type="http://schemas.openxmlformats.org/officeDocument/2006/relationships/image" Target="../media/image8.png"/><Relationship Id="rId9" Type="http://schemas.openxmlformats.org/officeDocument/2006/relationships/image" Target="../media/image22.png"/></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1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24.jpg"/><Relationship Id="rId4" Type="http://schemas.openxmlformats.org/officeDocument/2006/relationships/image" Target="../media/image8.png"/><Relationship Id="rId9" Type="http://schemas.openxmlformats.org/officeDocument/2006/relationships/image" Target="../media/image22.png"/></Relationships>
</file>

<file path=ppt/slides/_rels/slide1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1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1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1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23.gif"/><Relationship Id="rId4" Type="http://schemas.openxmlformats.org/officeDocument/2006/relationships/image" Target="../media/image8.png"/><Relationship Id="rId9" Type="http://schemas.openxmlformats.org/officeDocument/2006/relationships/image" Target="../media/image22.png"/></Relationships>
</file>

<file path=ppt/slides/_rels/slide2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2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2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25.png"/><Relationship Id="rId4" Type="http://schemas.openxmlformats.org/officeDocument/2006/relationships/image" Target="../media/image8.png"/><Relationship Id="rId9" Type="http://schemas.openxmlformats.org/officeDocument/2006/relationships/image" Target="../media/image22.png"/></Relationships>
</file>

<file path=ppt/slides/_rels/slide2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2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2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26.png"/><Relationship Id="rId4" Type="http://schemas.openxmlformats.org/officeDocument/2006/relationships/image" Target="../media/image8.png"/><Relationship Id="rId9" Type="http://schemas.openxmlformats.org/officeDocument/2006/relationships/image" Target="../media/image22.png"/></Relationships>
</file>

<file path=ppt/slides/_rels/slide2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2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23.gif"/><Relationship Id="rId4" Type="http://schemas.openxmlformats.org/officeDocument/2006/relationships/image" Target="../media/image8.png"/><Relationship Id="rId9" Type="http://schemas.openxmlformats.org/officeDocument/2006/relationships/image" Target="../media/image22.png"/></Relationships>
</file>

<file path=ppt/slides/_rels/slide2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3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3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3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3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3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3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3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3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3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3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22.png"/></Relationships>
</file>

<file path=ppt/slides/_rels/slide4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2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9" name="Google Shape;89;p1"/>
          <p:cNvSpPr/>
          <p:nvPr/>
        </p:nvSpPr>
        <p:spPr>
          <a:xfrm rot="10800000">
            <a:off x="-79022" y="82127"/>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a:stretch/>
        </p:blipFill>
        <p:spPr>
          <a:xfrm>
            <a:off x="5015865" y="3125470"/>
            <a:ext cx="5258435" cy="2209800"/>
          </a:xfrm>
          <a:prstGeom prst="rect">
            <a:avLst/>
          </a:prstGeom>
          <a:noFill/>
          <a:ln>
            <a:noFill/>
          </a:ln>
        </p:spPr>
      </p:pic>
      <p:sp>
        <p:nvSpPr>
          <p:cNvPr id="94" name="Google Shape;94;p1"/>
          <p:cNvSpPr txBox="1"/>
          <p:nvPr/>
        </p:nvSpPr>
        <p:spPr>
          <a:xfrm>
            <a:off x="474133" y="715791"/>
            <a:ext cx="4900295" cy="20916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2800" b="0" i="0" u="none" strike="noStrike" cap="none">
                <a:solidFill>
                  <a:schemeClr val="lt1"/>
                </a:solidFill>
                <a:latin typeface="Tajawal Medium"/>
                <a:ea typeface="Tajawal Medium"/>
                <a:cs typeface="Tajawal Medium"/>
                <a:sym typeface="Tajawal Medium"/>
              </a:rPr>
              <a:t>Project Monitoring Course</a:t>
            </a:r>
            <a:endParaRPr sz="2800">
              <a:solidFill>
                <a:schemeClr val="lt1"/>
              </a:solidFill>
              <a:latin typeface="Tajawal Medium"/>
              <a:ea typeface="Tajawal Medium"/>
              <a:cs typeface="Tajawal Medium"/>
              <a:sym typeface="Tajawal Medium"/>
            </a:endParaRPr>
          </a:p>
          <a:p>
            <a:pPr marL="0" marR="0" lvl="0" indent="0" algn="l" rtl="0">
              <a:spcBef>
                <a:spcPts val="0"/>
              </a:spcBef>
              <a:spcAft>
                <a:spcPts val="0"/>
              </a:spcAft>
              <a:buNone/>
            </a:pPr>
            <a:r>
              <a:rPr lang="fr-FR" sz="2800">
                <a:solidFill>
                  <a:srgbClr val="FF0000"/>
                </a:solidFill>
                <a:latin typeface="Tajawal Medium"/>
                <a:ea typeface="Tajawal Medium"/>
                <a:cs typeface="Tajawal Medium"/>
                <a:sym typeface="Tajawal Medium"/>
              </a:rPr>
              <a:t>Prepared &amp; presented by:</a:t>
            </a:r>
            <a:endParaRPr/>
          </a:p>
          <a:p>
            <a:pPr marL="0" marR="0" lvl="0" indent="0" algn="l" rtl="0">
              <a:spcBef>
                <a:spcPts val="0"/>
              </a:spcBef>
              <a:spcAft>
                <a:spcPts val="0"/>
              </a:spcAft>
              <a:buNone/>
            </a:pPr>
            <a:r>
              <a:rPr lang="fr-FR" sz="2800">
                <a:solidFill>
                  <a:srgbClr val="FF0000"/>
                </a:solidFill>
                <a:latin typeface="Tajawal Medium"/>
                <a:ea typeface="Tajawal Medium"/>
                <a:cs typeface="Tajawal Medium"/>
                <a:sym typeface="Tajawal Medium"/>
              </a:rPr>
              <a:t>     Dr. Dhouha Melliti</a:t>
            </a:r>
            <a:endParaRPr sz="2800">
              <a:solidFill>
                <a:srgbClr val="C00000"/>
              </a:solidFill>
              <a:latin typeface="Tajawal Medium"/>
              <a:ea typeface="Tajawal Medium"/>
              <a:cs typeface="Tajawal Medium"/>
              <a:sym typeface="Tajawal Medium"/>
            </a:endParaRPr>
          </a:p>
          <a:p>
            <a:pPr marL="0" marR="0" lvl="0" indent="0" algn="ctr" rtl="0">
              <a:spcBef>
                <a:spcPts val="0"/>
              </a:spcBef>
              <a:spcAft>
                <a:spcPts val="0"/>
              </a:spcAft>
              <a:buNone/>
            </a:pPr>
            <a:r>
              <a:rPr lang="fr-FR" sz="1800">
                <a:solidFill>
                  <a:srgbClr val="C00000"/>
                </a:solidFill>
                <a:highlight>
                  <a:srgbClr val="00FFFF"/>
                </a:highlight>
                <a:latin typeface="Tajawal Medium"/>
                <a:ea typeface="Tajawal Medium"/>
                <a:cs typeface="Tajawal Medium"/>
                <a:sym typeface="Tajawal Medium"/>
              </a:rPr>
              <a:t>2022-2023</a:t>
            </a:r>
            <a:endParaRPr sz="2800">
              <a:solidFill>
                <a:srgbClr val="C00000"/>
              </a:solidFill>
              <a:latin typeface="Tajawal Medium"/>
              <a:ea typeface="Tajawal Medium"/>
              <a:cs typeface="Tajawal Medium"/>
              <a:sym typeface="Tajawal Medium"/>
            </a:endParaRPr>
          </a:p>
          <a:p>
            <a:pPr marL="0" marR="0" lvl="0" indent="0" algn="l" rtl="0">
              <a:spcBef>
                <a:spcPts val="0"/>
              </a:spcBef>
              <a:spcAft>
                <a:spcPts val="0"/>
              </a:spcAft>
              <a:buNone/>
            </a:pPr>
            <a:endParaRPr sz="2800">
              <a:solidFill>
                <a:srgbClr val="C00000"/>
              </a:solidFill>
              <a:latin typeface="Tajawal Medium"/>
              <a:ea typeface="Tajawal Medium"/>
              <a:cs typeface="Tajawal Medium"/>
              <a:sym typeface="Tajawal Medium"/>
            </a:endParaRPr>
          </a:p>
        </p:txBody>
      </p:sp>
      <p:sp>
        <p:nvSpPr>
          <p:cNvPr id="95" name="Google Shape;95;p1"/>
          <p:cNvSpPr txBox="1"/>
          <p:nvPr/>
        </p:nvSpPr>
        <p:spPr>
          <a:xfrm>
            <a:off x="5223510" y="3096260"/>
            <a:ext cx="5207000" cy="224536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b="1">
                <a:solidFill>
                  <a:schemeClr val="lt1"/>
                </a:solidFill>
                <a:latin typeface="Tajawal Medium"/>
                <a:ea typeface="Tajawal Medium"/>
                <a:cs typeface="Tajawal Medium"/>
                <a:sym typeface="Tajawal Medium"/>
              </a:rPr>
              <a:t>Lecture 02</a:t>
            </a:r>
            <a:r>
              <a:rPr lang="fr-FR" sz="2800">
                <a:solidFill>
                  <a:schemeClr val="lt1"/>
                </a:solidFill>
                <a:latin typeface="Tajawal Medium"/>
                <a:ea typeface="Tajawal Medium"/>
                <a:cs typeface="Tajawal Medium"/>
                <a:sym typeface="Tajawal Medium"/>
              </a:rPr>
              <a:t>: </a:t>
            </a:r>
            <a:r>
              <a:rPr lang="fr-FR" sz="2400" b="1" u="sng">
                <a:solidFill>
                  <a:srgbClr val="FEE599"/>
                </a:solidFill>
                <a:latin typeface="Tajawal Medium"/>
                <a:ea typeface="Tajawal Medium"/>
                <a:cs typeface="Tajawal Medium"/>
                <a:sym typeface="Tajawal Medium"/>
              </a:rPr>
              <a:t>Part(1)</a:t>
            </a:r>
            <a:endParaRPr sz="2800" b="1">
              <a:solidFill>
                <a:srgbClr val="FFC000"/>
              </a:solidFill>
              <a:latin typeface="Tajawal Medium"/>
              <a:ea typeface="Tajawal Medium"/>
              <a:cs typeface="Tajawal Medium"/>
              <a:sym typeface="Tajawal Medium"/>
            </a:endParaRPr>
          </a:p>
          <a:p>
            <a:pPr marL="0" marR="0" lvl="0" indent="0" algn="ctr" rtl="0">
              <a:spcBef>
                <a:spcPts val="0"/>
              </a:spcBef>
              <a:spcAft>
                <a:spcPts val="0"/>
              </a:spcAft>
              <a:buNone/>
            </a:pPr>
            <a:r>
              <a:rPr lang="fr-FR" sz="2800">
                <a:solidFill>
                  <a:srgbClr val="FF0000"/>
                </a:solidFill>
                <a:latin typeface="Tajawal Medium"/>
                <a:ea typeface="Tajawal Medium"/>
                <a:cs typeface="Tajawal Medium"/>
                <a:sym typeface="Tajawal Medium"/>
              </a:rPr>
              <a:t> Norms, standards and management </a:t>
            </a:r>
            <a:endParaRPr/>
          </a:p>
          <a:p>
            <a:pPr marL="0" marR="0" lvl="0" indent="0" algn="ctr" rtl="0">
              <a:spcBef>
                <a:spcPts val="0"/>
              </a:spcBef>
              <a:spcAft>
                <a:spcPts val="0"/>
              </a:spcAft>
              <a:buNone/>
            </a:pPr>
            <a:r>
              <a:rPr lang="fr-FR" sz="2800">
                <a:solidFill>
                  <a:srgbClr val="FF0000"/>
                </a:solidFill>
                <a:latin typeface="Tajawal Medium"/>
                <a:ea typeface="Tajawal Medium"/>
                <a:cs typeface="Tajawal Medium"/>
                <a:sym typeface="Tajawal Medium"/>
              </a:rPr>
              <a:t>for monitoring and evaluation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01" name="Google Shape;101;p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 name="Google Shape;102;p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3" name="Google Shape;103;p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4" name="Google Shape;104;p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05" name="Google Shape;105;p2"/>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06" name="Google Shape;106;p2"/>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107" name="Google Shape;107;p2"/>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08" name="Google Shape;108;p2"/>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109" name="Google Shape;109;p2"/>
          <p:cNvPicPr preferRelativeResize="0"/>
          <p:nvPr/>
        </p:nvPicPr>
        <p:blipFill rotWithShape="1">
          <a:blip r:embed="rId9">
            <a:alphaModFix/>
          </a:blip>
          <a:srcRect/>
          <a:stretch/>
        </p:blipFill>
        <p:spPr>
          <a:xfrm>
            <a:off x="8654943" y="533330"/>
            <a:ext cx="3267424" cy="5907194"/>
          </a:xfrm>
          <a:prstGeom prst="rect">
            <a:avLst/>
          </a:prstGeom>
          <a:noFill/>
          <a:ln>
            <a:noFill/>
          </a:ln>
        </p:spPr>
      </p:pic>
      <p:sp>
        <p:nvSpPr>
          <p:cNvPr id="110" name="Google Shape;110;p2"/>
          <p:cNvSpPr txBox="1"/>
          <p:nvPr/>
        </p:nvSpPr>
        <p:spPr>
          <a:xfrm>
            <a:off x="2504327" y="543490"/>
            <a:ext cx="393382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rgbClr val="FF9518"/>
                </a:solidFill>
                <a:latin typeface="Tajawal Medium"/>
                <a:ea typeface="Tajawal Medium"/>
                <a:cs typeface="Tajawal Medium"/>
                <a:sym typeface="Tajawal Medium"/>
              </a:rPr>
              <a:t>General Introduction</a:t>
            </a:r>
            <a:endParaRPr/>
          </a:p>
        </p:txBody>
      </p:sp>
      <p:sp>
        <p:nvSpPr>
          <p:cNvPr id="111" name="Google Shape;111;p2"/>
          <p:cNvSpPr txBox="1"/>
          <p:nvPr/>
        </p:nvSpPr>
        <p:spPr>
          <a:xfrm>
            <a:off x="52657" y="2367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12" name="Google Shape;112;p2"/>
          <p:cNvSpPr/>
          <p:nvPr/>
        </p:nvSpPr>
        <p:spPr>
          <a:xfrm>
            <a:off x="1400175" y="2203450"/>
            <a:ext cx="6496685" cy="2609215"/>
          </a:xfrm>
          <a:prstGeom prst="ribbon">
            <a:avLst>
              <a:gd name="adj1" fmla="val 16667"/>
              <a:gd name="adj2" fmla="val 50000"/>
            </a:avLst>
          </a:prstGeom>
          <a:gradFill>
            <a:gsLst>
              <a:gs pos="0">
                <a:srgbClr val="B4D4A5"/>
              </a:gs>
              <a:gs pos="50000">
                <a:srgbClr val="A8CD97"/>
              </a:gs>
              <a:gs pos="100000">
                <a:srgbClr val="9BC985"/>
              </a:gs>
            </a:gsLst>
            <a:lin ang="5400000" scaled="0"/>
          </a:gra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113" name="Google Shape;113;p2"/>
          <p:cNvSpPr txBox="1"/>
          <p:nvPr/>
        </p:nvSpPr>
        <p:spPr>
          <a:xfrm>
            <a:off x="3454400" y="2959735"/>
            <a:ext cx="2648585" cy="24301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000" b="1">
                <a:solidFill>
                  <a:schemeClr val="dk1"/>
                </a:solidFill>
                <a:latin typeface="Calibri"/>
                <a:ea typeface="Calibri"/>
                <a:cs typeface="Calibri"/>
                <a:sym typeface="Calibri"/>
              </a:rPr>
              <a:t>«</a:t>
            </a:r>
            <a:r>
              <a:rPr lang="fr-FR" sz="2800" b="1">
                <a:solidFill>
                  <a:schemeClr val="dk1"/>
                </a:solidFill>
                <a:latin typeface="Times New Roman"/>
                <a:ea typeface="Times New Roman"/>
                <a:cs typeface="Times New Roman"/>
                <a:sym typeface="Times New Roman"/>
              </a:rPr>
              <a:t>The future was created to be changed» Paolo Coelho</a:t>
            </a:r>
            <a:endParaRPr/>
          </a:p>
          <a:p>
            <a:pPr marL="0" marR="0" lvl="0" indent="0" algn="ctr" rtl="0">
              <a:spcBef>
                <a:spcPts val="0"/>
              </a:spcBef>
              <a:spcAft>
                <a:spcPts val="0"/>
              </a:spcAft>
              <a:buNone/>
            </a:pPr>
            <a:endParaRPr sz="2000" i="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2000" i="1">
              <a:solidFill>
                <a:schemeClr val="dk1"/>
              </a:solidFill>
              <a:latin typeface="Times New Roman"/>
              <a:ea typeface="Times New Roman"/>
              <a:cs typeface="Times New Roman"/>
              <a:sym typeface="Times New Roman"/>
            </a:endParaRPr>
          </a:p>
        </p:txBody>
      </p:sp>
      <p:sp>
        <p:nvSpPr>
          <p:cNvPr id="114" name="Google Shape;114;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a:t>
            </a:fld>
            <a:endParaRPr/>
          </a:p>
        </p:txBody>
      </p:sp>
      <p:sp>
        <p:nvSpPr>
          <p:cNvPr id="115" name="Google Shape;115;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pic>
        <p:nvPicPr>
          <p:cNvPr id="120" name="Google Shape;120;p3"/>
          <p:cNvPicPr preferRelativeResize="0"/>
          <p:nvPr/>
        </p:nvPicPr>
        <p:blipFill rotWithShape="1">
          <a:blip r:embed="rId3">
            <a:alphaModFix/>
          </a:blip>
          <a:srcRect/>
          <a:stretch/>
        </p:blipFill>
        <p:spPr>
          <a:xfrm>
            <a:off x="523875" y="397510"/>
            <a:ext cx="7933690" cy="840740"/>
          </a:xfrm>
          <a:prstGeom prst="rect">
            <a:avLst/>
          </a:prstGeom>
          <a:noFill/>
          <a:ln>
            <a:noFill/>
          </a:ln>
        </p:spPr>
      </p:pic>
      <p:sp>
        <p:nvSpPr>
          <p:cNvPr id="121" name="Google Shape;121;p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2" name="Google Shape;122;p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3" name="Google Shape;123;p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24" name="Google Shape;124;p3"/>
          <p:cNvPicPr preferRelativeResize="0"/>
          <p:nvPr/>
        </p:nvPicPr>
        <p:blipFill rotWithShape="1">
          <a:blip r:embed="rId4">
            <a:alphaModFix/>
          </a:blip>
          <a:srcRect/>
          <a:stretch/>
        </p:blipFill>
        <p:spPr>
          <a:xfrm>
            <a:off x="82145" y="5742659"/>
            <a:ext cx="1222425" cy="1096206"/>
          </a:xfrm>
          <a:prstGeom prst="rect">
            <a:avLst/>
          </a:prstGeom>
          <a:noFill/>
          <a:ln>
            <a:noFill/>
          </a:ln>
        </p:spPr>
      </p:pic>
      <p:pic>
        <p:nvPicPr>
          <p:cNvPr id="125" name="Google Shape;125;p3"/>
          <p:cNvPicPr preferRelativeResize="0"/>
          <p:nvPr/>
        </p:nvPicPr>
        <p:blipFill rotWithShape="1">
          <a:blip r:embed="rId5">
            <a:alphaModFix/>
          </a:blip>
          <a:srcRect/>
          <a:stretch/>
        </p:blipFill>
        <p:spPr>
          <a:xfrm>
            <a:off x="2440788" y="6416604"/>
            <a:ext cx="9902229" cy="204838"/>
          </a:xfrm>
          <a:prstGeom prst="rect">
            <a:avLst/>
          </a:prstGeom>
          <a:noFill/>
          <a:ln>
            <a:noFill/>
          </a:ln>
        </p:spPr>
      </p:pic>
      <p:pic>
        <p:nvPicPr>
          <p:cNvPr id="126" name="Google Shape;126;p3"/>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127" name="Google Shape;127;p3"/>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28" name="Google Shape;128;p3"/>
          <p:cNvPicPr preferRelativeResize="0"/>
          <p:nvPr/>
        </p:nvPicPr>
        <p:blipFill rotWithShape="1">
          <a:blip r:embed="rId8">
            <a:alphaModFix/>
          </a:blip>
          <a:srcRect/>
          <a:stretch/>
        </p:blipFill>
        <p:spPr>
          <a:xfrm>
            <a:off x="8708266" y="554566"/>
            <a:ext cx="3179850" cy="5748868"/>
          </a:xfrm>
          <a:prstGeom prst="rect">
            <a:avLst/>
          </a:prstGeom>
          <a:noFill/>
          <a:ln>
            <a:noFill/>
          </a:ln>
        </p:spPr>
      </p:pic>
      <p:sp>
        <p:nvSpPr>
          <p:cNvPr id="129" name="Google Shape;129;p3"/>
          <p:cNvSpPr txBox="1"/>
          <p:nvPr/>
        </p:nvSpPr>
        <p:spPr>
          <a:xfrm>
            <a:off x="52657" y="35356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30" name="Google Shape;130;p3"/>
          <p:cNvSpPr txBox="1"/>
          <p:nvPr/>
        </p:nvSpPr>
        <p:spPr>
          <a:xfrm>
            <a:off x="752475" y="1504315"/>
            <a:ext cx="6598920" cy="1198880"/>
          </a:xfrm>
          <a:prstGeom prst="rect">
            <a:avLst/>
          </a:prstGeom>
          <a:noFill/>
          <a:ln>
            <a:noFill/>
          </a:ln>
        </p:spPr>
        <p:txBody>
          <a:bodyPr spcFirstLastPara="1" wrap="square" lIns="91425" tIns="45700" rIns="91425" bIns="45700" anchor="t" anchorCtr="0">
            <a:spAutoFit/>
          </a:bodyPr>
          <a:lstStyle/>
          <a:p>
            <a:pPr marL="342900" marR="0" lvl="0" indent="-190500" algn="ctr" rtl="0">
              <a:lnSpc>
                <a:spcPct val="15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0" marR="0" lvl="0" indent="0" algn="ctr" rtl="0">
              <a:lnSpc>
                <a:spcPct val="150000"/>
              </a:lnSpc>
              <a:spcBef>
                <a:spcPts val="0"/>
              </a:spcBef>
              <a:spcAft>
                <a:spcPts val="0"/>
              </a:spcAft>
              <a:buNone/>
            </a:pPr>
            <a:endParaRPr sz="2400" b="1">
              <a:solidFill>
                <a:schemeClr val="dk1"/>
              </a:solidFill>
              <a:latin typeface="Times New Roman"/>
              <a:ea typeface="Times New Roman"/>
              <a:cs typeface="Times New Roman"/>
              <a:sym typeface="Times New Roman"/>
            </a:endParaRPr>
          </a:p>
        </p:txBody>
      </p:sp>
      <p:sp>
        <p:nvSpPr>
          <p:cNvPr id="131" name="Google Shape;131;p3"/>
          <p:cNvSpPr txBox="1"/>
          <p:nvPr/>
        </p:nvSpPr>
        <p:spPr>
          <a:xfrm>
            <a:off x="339725" y="1604645"/>
            <a:ext cx="8171815" cy="489267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Clr>
                <a:schemeClr val="dk1"/>
              </a:buClr>
              <a:buSzPts val="2400"/>
              <a:buFont typeface="Noto Sans Symbols"/>
              <a:buNone/>
            </a:pPr>
            <a:r>
              <a:rPr lang="fr-FR" sz="2400" b="1">
                <a:solidFill>
                  <a:schemeClr val="dk1"/>
                </a:solidFill>
                <a:latin typeface="Times New Roman"/>
                <a:ea typeface="Times New Roman"/>
                <a:cs typeface="Times New Roman"/>
                <a:sym typeface="Times New Roman"/>
              </a:rPr>
              <a:t>By the end of this session, the participants will be able to:</a:t>
            </a:r>
            <a:endParaRPr/>
          </a:p>
          <a:p>
            <a:pPr marL="0" marR="0" lvl="0" indent="0" algn="just" rtl="0">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342900" marR="0" lvl="0" indent="-342900" algn="just" rtl="0">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Understand </a:t>
            </a:r>
            <a:r>
              <a:rPr lang="fr-FR" sz="2400" b="1">
                <a:solidFill>
                  <a:schemeClr val="dk1"/>
                </a:solidFill>
                <a:highlight>
                  <a:srgbClr val="FFFF00"/>
                </a:highlight>
                <a:latin typeface="Times New Roman"/>
                <a:ea typeface="Times New Roman"/>
                <a:cs typeface="Times New Roman"/>
                <a:sym typeface="Times New Roman"/>
              </a:rPr>
              <a:t>conceptual frameworks,</a:t>
            </a:r>
            <a:r>
              <a:rPr lang="fr-FR" sz="2400" b="1">
                <a:solidFill>
                  <a:schemeClr val="dk1"/>
                </a:solidFill>
                <a:latin typeface="Times New Roman"/>
                <a:ea typeface="Times New Roman"/>
                <a:cs typeface="Times New Roman"/>
                <a:sym typeface="Times New Roman"/>
              </a:rPr>
              <a:t> </a:t>
            </a:r>
            <a:r>
              <a:rPr lang="fr-FR" sz="2400" b="1">
                <a:solidFill>
                  <a:schemeClr val="dk1"/>
                </a:solidFill>
                <a:highlight>
                  <a:srgbClr val="FFFF00"/>
                </a:highlight>
                <a:latin typeface="Times New Roman"/>
                <a:ea typeface="Times New Roman"/>
                <a:cs typeface="Times New Roman"/>
                <a:sym typeface="Times New Roman"/>
              </a:rPr>
              <a:t>principles, and guideline</a:t>
            </a:r>
            <a:r>
              <a:rPr lang="fr-FR" sz="2400" b="1">
                <a:solidFill>
                  <a:schemeClr val="dk1"/>
                </a:solidFill>
                <a:latin typeface="Times New Roman"/>
                <a:ea typeface="Times New Roman"/>
                <a:cs typeface="Times New Roman"/>
                <a:sym typeface="Times New Roman"/>
              </a:rPr>
              <a:t>s necessary for the effective design and operation of project monitoring and evaluation systems,</a:t>
            </a:r>
            <a:endParaRPr/>
          </a:p>
          <a:p>
            <a:pPr marL="0" marR="0" lvl="0" indent="0" algn="just" rtl="0">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342900" marR="0" lvl="0" indent="-342900" algn="just" rtl="0">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To highlight </a:t>
            </a:r>
            <a:r>
              <a:rPr lang="fr-FR" sz="2400" b="1">
                <a:solidFill>
                  <a:schemeClr val="dk1"/>
                </a:solidFill>
                <a:highlight>
                  <a:srgbClr val="00FF00"/>
                </a:highlight>
                <a:latin typeface="Times New Roman"/>
                <a:ea typeface="Times New Roman"/>
                <a:cs typeface="Times New Roman"/>
                <a:sym typeface="Times New Roman"/>
              </a:rPr>
              <a:t>results-based monitoring and evaluation</a:t>
            </a:r>
            <a:r>
              <a:rPr lang="fr-FR" sz="2400" b="1">
                <a:solidFill>
                  <a:schemeClr val="dk1"/>
                </a:solidFill>
                <a:latin typeface="Times New Roman"/>
                <a:ea typeface="Times New Roman"/>
                <a:cs typeface="Times New Roman"/>
                <a:sym typeface="Times New Roman"/>
              </a:rPr>
              <a:t> and the </a:t>
            </a:r>
            <a:r>
              <a:rPr lang="fr-FR" sz="2400" b="1">
                <a:solidFill>
                  <a:schemeClr val="dk1"/>
                </a:solidFill>
                <a:highlight>
                  <a:srgbClr val="00FF00"/>
                </a:highlight>
                <a:latin typeface="Times New Roman"/>
                <a:ea typeface="Times New Roman"/>
                <a:cs typeface="Times New Roman"/>
                <a:sym typeface="Times New Roman"/>
              </a:rPr>
              <a:t>key steps for implementation</a:t>
            </a:r>
            <a:r>
              <a:rPr lang="fr-FR" sz="2400" b="1">
                <a:solidFill>
                  <a:schemeClr val="dk1"/>
                </a:solidFill>
                <a:latin typeface="Times New Roman"/>
                <a:ea typeface="Times New Roman"/>
                <a:cs typeface="Times New Roman"/>
                <a:sym typeface="Times New Roman"/>
              </a:rPr>
              <a:t>.</a:t>
            </a:r>
            <a:endParaRPr/>
          </a:p>
          <a:p>
            <a:pPr marL="0" marR="0" lvl="0" indent="0" algn="just" rtl="0">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342900" marR="0" lvl="0" indent="-342900" algn="just" rtl="0">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To set out the</a:t>
            </a:r>
            <a:r>
              <a:rPr lang="fr-FR" sz="2400" b="1">
                <a:solidFill>
                  <a:schemeClr val="dk1"/>
                </a:solidFill>
                <a:highlight>
                  <a:srgbClr val="00FFFF"/>
                </a:highlight>
                <a:latin typeface="Times New Roman"/>
                <a:ea typeface="Times New Roman"/>
                <a:cs typeface="Times New Roman"/>
                <a:sym typeface="Times New Roman"/>
              </a:rPr>
              <a:t> key principles for developing indicators</a:t>
            </a:r>
            <a:r>
              <a:rPr lang="fr-FR" sz="2400" b="1">
                <a:solidFill>
                  <a:schemeClr val="dk1"/>
                </a:solidFill>
                <a:latin typeface="Times New Roman"/>
                <a:ea typeface="Times New Roman"/>
                <a:cs typeface="Times New Roman"/>
                <a:sym typeface="Times New Roman"/>
              </a:rPr>
              <a:t>.</a:t>
            </a:r>
            <a:endParaRPr/>
          </a:p>
          <a:p>
            <a:pPr marL="342900" marR="0" lvl="0" indent="-342900" algn="just" rtl="0">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Understand what </a:t>
            </a:r>
            <a:r>
              <a:rPr lang="fr-FR" sz="2400" b="1">
                <a:solidFill>
                  <a:schemeClr val="dk1"/>
                </a:solidFill>
                <a:highlight>
                  <a:srgbClr val="FF00FF"/>
                </a:highlight>
                <a:latin typeface="Times New Roman"/>
                <a:ea typeface="Times New Roman"/>
                <a:cs typeface="Times New Roman"/>
                <a:sym typeface="Times New Roman"/>
              </a:rPr>
              <a:t>elements are essential to successful M&amp;E</a:t>
            </a:r>
            <a:r>
              <a:rPr lang="fr-FR" sz="2400" b="1">
                <a:solidFill>
                  <a:schemeClr val="dk1"/>
                </a:solidFill>
                <a:latin typeface="Times New Roman"/>
                <a:ea typeface="Times New Roman"/>
                <a:cs typeface="Times New Roman"/>
                <a:sym typeface="Times New Roman"/>
              </a:rPr>
              <a:t>, and what must be avoided.</a:t>
            </a:r>
            <a:endParaRPr/>
          </a:p>
          <a:p>
            <a:pPr marL="342900" marR="0" lvl="0" indent="-190500" algn="just" rtl="0">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p:txBody>
      </p:sp>
      <p:pic>
        <p:nvPicPr>
          <p:cNvPr id="132" name="Google Shape;132;p3" descr="jeu-flechettes-3d-pour-cible-fleche-bullseye_23-2148938923"/>
          <p:cNvPicPr preferRelativeResize="0"/>
          <p:nvPr/>
        </p:nvPicPr>
        <p:blipFill rotWithShape="1">
          <a:blip r:embed="rId9">
            <a:alphaModFix/>
          </a:blip>
          <a:srcRect/>
          <a:stretch/>
        </p:blipFill>
        <p:spPr>
          <a:xfrm>
            <a:off x="8707120" y="1819275"/>
            <a:ext cx="3219450" cy="3219450"/>
          </a:xfrm>
          <a:prstGeom prst="rect">
            <a:avLst/>
          </a:prstGeom>
          <a:noFill/>
          <a:ln>
            <a:noFill/>
          </a:ln>
        </p:spPr>
      </p:pic>
      <p:sp>
        <p:nvSpPr>
          <p:cNvPr id="133" name="Google Shape;133;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3</a:t>
            </a:fld>
            <a:endParaRPr/>
          </a:p>
        </p:txBody>
      </p:sp>
      <p:sp>
        <p:nvSpPr>
          <p:cNvPr id="134" name="Google Shape;134;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135" name="Google Shape;135;p3"/>
          <p:cNvSpPr txBox="1"/>
          <p:nvPr/>
        </p:nvSpPr>
        <p:spPr>
          <a:xfrm>
            <a:off x="2529410" y="543490"/>
            <a:ext cx="5139690" cy="9531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b="1">
                <a:solidFill>
                  <a:srgbClr val="FE4444"/>
                </a:solidFill>
                <a:latin typeface="Times New Roman"/>
                <a:ea typeface="Times New Roman"/>
                <a:cs typeface="Times New Roman"/>
                <a:sym typeface="Times New Roman"/>
              </a:rPr>
              <a:t>S</a:t>
            </a:r>
            <a:r>
              <a:rPr lang="fr-FR" sz="2800">
                <a:solidFill>
                  <a:srgbClr val="FF9518"/>
                </a:solidFill>
                <a:latin typeface="Tajawal Medium"/>
                <a:ea typeface="Tajawal Medium"/>
                <a:cs typeface="Tajawal Medium"/>
                <a:sym typeface="Tajawal Medium"/>
              </a:rPr>
              <a:t>ession Learning Outcomes</a:t>
            </a:r>
            <a:r>
              <a:rPr lang="fr-FR" sz="2800" b="1">
                <a:solidFill>
                  <a:srgbClr val="FE4444"/>
                </a:solidFill>
                <a:latin typeface="Times New Roman"/>
                <a:ea typeface="Times New Roman"/>
                <a:cs typeface="Times New Roman"/>
                <a:sym typeface="Times New Roman"/>
              </a:rPr>
              <a:t>:</a:t>
            </a:r>
            <a:endParaRPr sz="2800" b="1">
              <a:solidFill>
                <a:srgbClr val="FE4444"/>
              </a:solidFill>
              <a:latin typeface="Times New Roman"/>
              <a:ea typeface="Times New Roman"/>
              <a:cs typeface="Times New Roman"/>
              <a:sym typeface="Times New Roman"/>
            </a:endParaRPr>
          </a:p>
          <a:p>
            <a:pPr marL="0" marR="0" lvl="0" indent="0" algn="ctr" rtl="0">
              <a:spcBef>
                <a:spcPts val="0"/>
              </a:spcBef>
              <a:spcAft>
                <a:spcPts val="0"/>
              </a:spcAft>
              <a:buNone/>
            </a:pP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pic>
        <p:nvPicPr>
          <p:cNvPr id="140" name="Google Shape;140;p4"/>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141" name="Google Shape;141;p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2" name="Google Shape;142;p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3" name="Google Shape;143;p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44" name="Google Shape;144;p4"/>
          <p:cNvPicPr preferRelativeResize="0"/>
          <p:nvPr/>
        </p:nvPicPr>
        <p:blipFill rotWithShape="1">
          <a:blip r:embed="rId4">
            <a:alphaModFix/>
          </a:blip>
          <a:srcRect/>
          <a:stretch/>
        </p:blipFill>
        <p:spPr>
          <a:xfrm>
            <a:off x="23725" y="5669634"/>
            <a:ext cx="1222425" cy="1096206"/>
          </a:xfrm>
          <a:prstGeom prst="rect">
            <a:avLst/>
          </a:prstGeom>
          <a:noFill/>
          <a:ln>
            <a:noFill/>
          </a:ln>
        </p:spPr>
      </p:pic>
      <p:pic>
        <p:nvPicPr>
          <p:cNvPr id="145" name="Google Shape;145;p4"/>
          <p:cNvPicPr preferRelativeResize="0"/>
          <p:nvPr/>
        </p:nvPicPr>
        <p:blipFill rotWithShape="1">
          <a:blip r:embed="rId5">
            <a:alphaModFix/>
          </a:blip>
          <a:srcRect/>
          <a:stretch/>
        </p:blipFill>
        <p:spPr>
          <a:xfrm>
            <a:off x="2019783" y="6478834"/>
            <a:ext cx="9902229" cy="204838"/>
          </a:xfrm>
          <a:prstGeom prst="rect">
            <a:avLst/>
          </a:prstGeom>
          <a:noFill/>
          <a:ln>
            <a:noFill/>
          </a:ln>
        </p:spPr>
      </p:pic>
      <p:pic>
        <p:nvPicPr>
          <p:cNvPr id="146" name="Google Shape;146;p4"/>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147" name="Google Shape;147;p4"/>
          <p:cNvPicPr preferRelativeResize="0"/>
          <p:nvPr/>
        </p:nvPicPr>
        <p:blipFill rotWithShape="1">
          <a:blip r:embed="rId7">
            <a:alphaModFix/>
          </a:blip>
          <a:srcRect/>
          <a:stretch/>
        </p:blipFill>
        <p:spPr>
          <a:xfrm>
            <a:off x="9833969" y="-27434"/>
            <a:ext cx="2483250" cy="6912868"/>
          </a:xfrm>
          <a:prstGeom prst="rect">
            <a:avLst/>
          </a:prstGeom>
          <a:noFill/>
          <a:ln>
            <a:noFill/>
          </a:ln>
        </p:spPr>
      </p:pic>
      <p:pic>
        <p:nvPicPr>
          <p:cNvPr id="148" name="Google Shape;148;p4"/>
          <p:cNvPicPr preferRelativeResize="0"/>
          <p:nvPr/>
        </p:nvPicPr>
        <p:blipFill rotWithShape="1">
          <a:blip r:embed="rId8">
            <a:alphaModFix/>
          </a:blip>
          <a:srcRect/>
          <a:stretch/>
        </p:blipFill>
        <p:spPr>
          <a:xfrm>
            <a:off x="8708266" y="554566"/>
            <a:ext cx="3179850" cy="5748868"/>
          </a:xfrm>
          <a:prstGeom prst="rect">
            <a:avLst/>
          </a:prstGeom>
          <a:noFill/>
          <a:ln>
            <a:noFill/>
          </a:ln>
        </p:spPr>
      </p:pic>
      <p:pic>
        <p:nvPicPr>
          <p:cNvPr id="149" name="Google Shape;149;p4"/>
          <p:cNvPicPr preferRelativeResize="0"/>
          <p:nvPr/>
        </p:nvPicPr>
        <p:blipFill rotWithShape="1">
          <a:blip r:embed="rId9">
            <a:alphaModFix/>
          </a:blip>
          <a:srcRect/>
          <a:stretch/>
        </p:blipFill>
        <p:spPr>
          <a:xfrm>
            <a:off x="8654943" y="533330"/>
            <a:ext cx="3267424" cy="5907194"/>
          </a:xfrm>
          <a:prstGeom prst="rect">
            <a:avLst/>
          </a:prstGeom>
          <a:noFill/>
          <a:ln>
            <a:noFill/>
          </a:ln>
        </p:spPr>
      </p:pic>
      <p:sp>
        <p:nvSpPr>
          <p:cNvPr id="150" name="Google Shape;150;p4"/>
          <p:cNvSpPr txBox="1"/>
          <p:nvPr/>
        </p:nvSpPr>
        <p:spPr>
          <a:xfrm>
            <a:off x="3144725" y="543490"/>
            <a:ext cx="2653030"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rgbClr val="FF9518"/>
                </a:solidFill>
                <a:latin typeface="Tajawal Medium"/>
                <a:ea typeface="Tajawal Medium"/>
                <a:cs typeface="Tajawal Medium"/>
                <a:sym typeface="Tajawal Medium"/>
              </a:rPr>
              <a:t>pre-requisites</a:t>
            </a:r>
            <a:endParaRPr sz="2800">
              <a:solidFill>
                <a:srgbClr val="FF9518"/>
              </a:solidFill>
              <a:latin typeface="Tajawal Medium"/>
              <a:ea typeface="Tajawal Medium"/>
              <a:cs typeface="Tajawal Medium"/>
              <a:sym typeface="Tajawal Medium"/>
            </a:endParaRPr>
          </a:p>
        </p:txBody>
      </p:sp>
      <p:sp>
        <p:nvSpPr>
          <p:cNvPr id="151" name="Google Shape;151;p4"/>
          <p:cNvSpPr txBox="1"/>
          <p:nvPr/>
        </p:nvSpPr>
        <p:spPr>
          <a:xfrm>
            <a:off x="52657" y="49961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52" name="Google Shape;152;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4</a:t>
            </a:fld>
            <a:endParaRPr/>
          </a:p>
        </p:txBody>
      </p:sp>
      <p:sp>
        <p:nvSpPr>
          <p:cNvPr id="153" name="Google Shape;153;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154" name="Google Shape;154;p4"/>
          <p:cNvSpPr txBox="1"/>
          <p:nvPr/>
        </p:nvSpPr>
        <p:spPr>
          <a:xfrm>
            <a:off x="523875" y="1542415"/>
            <a:ext cx="7869555" cy="4921885"/>
          </a:xfrm>
          <a:prstGeom prst="rect">
            <a:avLst/>
          </a:prstGeom>
          <a:noFill/>
          <a:ln>
            <a:noFill/>
          </a:ln>
        </p:spPr>
        <p:txBody>
          <a:bodyPr spcFirstLastPara="1" wrap="square" lIns="91425" tIns="45700" rIns="91425" bIns="45700" anchor="t" anchorCtr="0">
            <a:spAutoFit/>
          </a:bodyPr>
          <a:lstStyle/>
          <a:p>
            <a:pPr marL="457835" marR="0" lvl="0" indent="-457835" algn="ctr" rtl="0">
              <a:lnSpc>
                <a:spcPct val="110000"/>
              </a:lnSpc>
              <a:spcBef>
                <a:spcPts val="0"/>
              </a:spcBef>
              <a:spcAft>
                <a:spcPts val="0"/>
              </a:spcAft>
              <a:buNone/>
            </a:pPr>
            <a:r>
              <a:rPr lang="fr-FR" sz="2800" b="1">
                <a:solidFill>
                  <a:srgbClr val="14CD68"/>
                </a:solidFill>
                <a:latin typeface="Times New Roman"/>
                <a:ea typeface="Times New Roman"/>
                <a:cs typeface="Times New Roman"/>
                <a:sym typeface="Times New Roman"/>
              </a:rPr>
              <a:t>1.  small reminder...</a:t>
            </a:r>
            <a:endParaRPr sz="2800" b="1">
              <a:solidFill>
                <a:srgbClr val="14CD68"/>
              </a:solidFill>
              <a:latin typeface="Times New Roman"/>
              <a:ea typeface="Times New Roman"/>
              <a:cs typeface="Times New Roman"/>
              <a:sym typeface="Times New Roman"/>
            </a:endParaRPr>
          </a:p>
          <a:p>
            <a:pPr marL="457835" marR="0" lvl="0" indent="-457835" algn="ctr" rtl="0">
              <a:lnSpc>
                <a:spcPct val="120000"/>
              </a:lnSpc>
              <a:spcBef>
                <a:spcPts val="0"/>
              </a:spcBef>
              <a:spcAft>
                <a:spcPts val="0"/>
              </a:spcAft>
              <a:buNone/>
            </a:pPr>
            <a:r>
              <a:rPr lang="fr-FR" sz="2400" b="1">
                <a:solidFill>
                  <a:srgbClr val="E30000"/>
                </a:solidFill>
                <a:latin typeface="Times New Roman"/>
                <a:ea typeface="Times New Roman"/>
                <a:cs typeface="Times New Roman"/>
                <a:sym typeface="Times New Roman"/>
              </a:rPr>
              <a:t>What is M&amp;E?</a:t>
            </a:r>
            <a:endParaRPr/>
          </a:p>
          <a:p>
            <a:pPr marL="457835" marR="0" lvl="0" indent="-457835" algn="ctr" rtl="0">
              <a:lnSpc>
                <a:spcPct val="120000"/>
              </a:lnSpc>
              <a:spcBef>
                <a:spcPts val="0"/>
              </a:spcBef>
              <a:spcAft>
                <a:spcPts val="0"/>
              </a:spcAft>
              <a:buNone/>
            </a:pPr>
            <a:endParaRPr sz="2000" b="1">
              <a:solidFill>
                <a:schemeClr val="dk1"/>
              </a:solidFill>
              <a:latin typeface="Times New Roman"/>
              <a:ea typeface="Times New Roman"/>
              <a:cs typeface="Times New Roman"/>
              <a:sym typeface="Times New Roman"/>
            </a:endParaRPr>
          </a:p>
          <a:p>
            <a:pPr marL="342900" marR="0" lvl="0" indent="-342900" algn="just" rtl="0">
              <a:lnSpc>
                <a:spcPct val="120000"/>
              </a:lnSpc>
              <a:spcBef>
                <a:spcPts val="0"/>
              </a:spcBef>
              <a:spcAft>
                <a:spcPts val="0"/>
              </a:spcAft>
              <a:buClr>
                <a:schemeClr val="dk1"/>
              </a:buClr>
              <a:buSzPts val="2000"/>
              <a:buFont typeface="Noto Sans Symbols"/>
              <a:buChar char="⮚"/>
            </a:pPr>
            <a:r>
              <a:rPr lang="fr-FR" sz="2000" b="0">
                <a:solidFill>
                  <a:schemeClr val="dk1"/>
                </a:solidFill>
                <a:latin typeface="Times New Roman"/>
                <a:ea typeface="Times New Roman"/>
                <a:cs typeface="Times New Roman"/>
                <a:sym typeface="Times New Roman"/>
              </a:rPr>
              <a:t>    </a:t>
            </a:r>
            <a:r>
              <a:rPr lang="fr-FR" sz="2400" b="0">
                <a:solidFill>
                  <a:schemeClr val="dk1"/>
                </a:solidFill>
                <a:latin typeface="Times New Roman"/>
                <a:ea typeface="Times New Roman"/>
                <a:cs typeface="Times New Roman"/>
                <a:sym typeface="Times New Roman"/>
              </a:rPr>
              <a:t>    </a:t>
            </a:r>
            <a:r>
              <a:rPr lang="fr-FR" sz="2400" b="1">
                <a:solidFill>
                  <a:schemeClr val="dk1"/>
                </a:solidFill>
                <a:latin typeface="Times New Roman"/>
                <a:ea typeface="Times New Roman"/>
                <a:cs typeface="Times New Roman"/>
                <a:sym typeface="Times New Roman"/>
              </a:rPr>
              <a:t>M&amp;E is </a:t>
            </a:r>
            <a:r>
              <a:rPr lang="fr-FR" sz="2400" b="1" u="sng">
                <a:solidFill>
                  <a:schemeClr val="dk1"/>
                </a:solidFill>
                <a:latin typeface="Times New Roman"/>
                <a:ea typeface="Times New Roman"/>
                <a:cs typeface="Times New Roman"/>
                <a:sym typeface="Times New Roman"/>
              </a:rPr>
              <a:t>a process of continual gathering of information and assessment</a:t>
            </a:r>
            <a:r>
              <a:rPr lang="fr-FR" sz="2400" b="1">
                <a:solidFill>
                  <a:schemeClr val="dk1"/>
                </a:solidFill>
                <a:latin typeface="Times New Roman"/>
                <a:ea typeface="Times New Roman"/>
                <a:cs typeface="Times New Roman"/>
                <a:sym typeface="Times New Roman"/>
              </a:rPr>
              <a:t> of it in order to determine whether progress is being made towards pre-specified goals and objectives, and to highlight whether there are any unintended (positive or negative) effects from a project and its activities. It is an integral part of the project cycle and of good management practice.</a:t>
            </a:r>
            <a:endParaRPr/>
          </a:p>
          <a:p>
            <a:pPr marL="0" marR="0" lvl="0" indent="0" algn="just" rtl="0">
              <a:lnSpc>
                <a:spcPct val="12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159" name="Google Shape;159;p5"/>
          <p:cNvPicPr preferRelativeResize="0"/>
          <p:nvPr/>
        </p:nvPicPr>
        <p:blipFill rotWithShape="1">
          <a:blip r:embed="rId3">
            <a:alphaModFix/>
          </a:blip>
          <a:srcRect/>
          <a:stretch/>
        </p:blipFill>
        <p:spPr>
          <a:xfrm>
            <a:off x="23725" y="5903314"/>
            <a:ext cx="1222425" cy="1096206"/>
          </a:xfrm>
          <a:prstGeom prst="rect">
            <a:avLst/>
          </a:prstGeom>
          <a:noFill/>
          <a:ln>
            <a:noFill/>
          </a:ln>
        </p:spPr>
      </p:pic>
      <p:pic>
        <p:nvPicPr>
          <p:cNvPr id="160" name="Google Shape;160;p5"/>
          <p:cNvPicPr preferRelativeResize="0"/>
          <p:nvPr/>
        </p:nvPicPr>
        <p:blipFill rotWithShape="1">
          <a:blip r:embed="rId4">
            <a:alphaModFix/>
          </a:blip>
          <a:srcRect/>
          <a:stretch/>
        </p:blipFill>
        <p:spPr>
          <a:xfrm>
            <a:off x="9833969" y="-27434"/>
            <a:ext cx="2483250" cy="6912868"/>
          </a:xfrm>
          <a:prstGeom prst="rect">
            <a:avLst/>
          </a:prstGeom>
          <a:noFill/>
          <a:ln>
            <a:noFill/>
          </a:ln>
        </p:spPr>
      </p:pic>
      <p:pic>
        <p:nvPicPr>
          <p:cNvPr id="161" name="Google Shape;161;p5"/>
          <p:cNvPicPr preferRelativeResize="0"/>
          <p:nvPr/>
        </p:nvPicPr>
        <p:blipFill rotWithShape="1">
          <a:blip r:embed="rId5">
            <a:alphaModFix/>
          </a:blip>
          <a:srcRect/>
          <a:stretch/>
        </p:blipFill>
        <p:spPr>
          <a:xfrm>
            <a:off x="9575165" y="367030"/>
            <a:ext cx="2347595" cy="5882005"/>
          </a:xfrm>
          <a:prstGeom prst="rect">
            <a:avLst/>
          </a:prstGeom>
          <a:noFill/>
          <a:ln>
            <a:noFill/>
          </a:ln>
        </p:spPr>
      </p:pic>
      <p:pic>
        <p:nvPicPr>
          <p:cNvPr id="162" name="Google Shape;162;p5"/>
          <p:cNvPicPr preferRelativeResize="0"/>
          <p:nvPr/>
        </p:nvPicPr>
        <p:blipFill rotWithShape="1">
          <a:blip r:embed="rId6">
            <a:alphaModFix/>
          </a:blip>
          <a:srcRect/>
          <a:stretch/>
        </p:blipFill>
        <p:spPr>
          <a:xfrm>
            <a:off x="-107950" y="-102235"/>
            <a:ext cx="9683115" cy="1610360"/>
          </a:xfrm>
          <a:prstGeom prst="rect">
            <a:avLst/>
          </a:prstGeom>
          <a:noFill/>
          <a:ln>
            <a:noFill/>
          </a:ln>
        </p:spPr>
      </p:pic>
      <p:sp>
        <p:nvSpPr>
          <p:cNvPr id="163" name="Google Shape;163;p5"/>
          <p:cNvSpPr txBox="1"/>
          <p:nvPr/>
        </p:nvSpPr>
        <p:spPr>
          <a:xfrm>
            <a:off x="52657" y="2367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64" name="Google Shape;164;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5</a:t>
            </a:fld>
            <a:endParaRPr/>
          </a:p>
        </p:txBody>
      </p:sp>
      <p:sp>
        <p:nvSpPr>
          <p:cNvPr id="165" name="Google Shape;165;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166" name="Google Shape;166;p5"/>
          <p:cNvSpPr txBox="1"/>
          <p:nvPr/>
        </p:nvSpPr>
        <p:spPr>
          <a:xfrm>
            <a:off x="681355" y="1743075"/>
            <a:ext cx="7929245" cy="6681470"/>
          </a:xfrm>
          <a:prstGeom prst="rect">
            <a:avLst/>
          </a:prstGeom>
          <a:noFill/>
          <a:ln>
            <a:noFill/>
          </a:ln>
        </p:spPr>
        <p:txBody>
          <a:bodyPr spcFirstLastPara="1" wrap="square" lIns="91425" tIns="45700" rIns="91425" bIns="45700" anchor="t" anchorCtr="0">
            <a:spAutoFit/>
          </a:bodyPr>
          <a:lstStyle/>
          <a:p>
            <a:pPr marL="342900" marR="0" lvl="0" indent="-342900" algn="just" rtl="0">
              <a:lnSpc>
                <a:spcPct val="140000"/>
              </a:lnSpc>
              <a:spcBef>
                <a:spcPts val="0"/>
              </a:spcBef>
              <a:spcAft>
                <a:spcPts val="0"/>
              </a:spcAft>
              <a:buClr>
                <a:srgbClr val="C00000"/>
              </a:buClr>
              <a:buSzPts val="2400"/>
              <a:buFont typeface="Noto Sans Symbols"/>
              <a:buChar char="⮚"/>
            </a:pPr>
            <a:r>
              <a:rPr lang="fr-FR" sz="2400" b="1">
                <a:solidFill>
                  <a:srgbClr val="C00000"/>
                </a:solidFill>
                <a:latin typeface="Times New Roman"/>
                <a:ea typeface="Times New Roman"/>
                <a:cs typeface="Times New Roman"/>
                <a:sym typeface="Times New Roman"/>
              </a:rPr>
              <a:t>Monitoring</a:t>
            </a:r>
            <a:r>
              <a:rPr lang="fr-FR" sz="2400" b="1">
                <a:solidFill>
                  <a:schemeClr val="dk1"/>
                </a:solidFill>
                <a:latin typeface="Times New Roman"/>
                <a:ea typeface="Times New Roman"/>
                <a:cs typeface="Times New Roman"/>
                <a:sym typeface="Times New Roman"/>
              </a:rPr>
              <a:t> is carried out in order </a:t>
            </a:r>
            <a:r>
              <a:rPr lang="fr-FR" sz="2400" b="1">
                <a:solidFill>
                  <a:srgbClr val="00B050"/>
                </a:solidFill>
                <a:latin typeface="Times New Roman"/>
                <a:ea typeface="Times New Roman"/>
                <a:cs typeface="Times New Roman"/>
                <a:sym typeface="Times New Roman"/>
              </a:rPr>
              <a:t>to track progress and performance</a:t>
            </a:r>
            <a:r>
              <a:rPr lang="fr-FR" sz="2400" b="1">
                <a:solidFill>
                  <a:schemeClr val="dk1"/>
                </a:solidFill>
                <a:latin typeface="Times New Roman"/>
                <a:ea typeface="Times New Roman"/>
                <a:cs typeface="Times New Roman"/>
                <a:sym typeface="Times New Roman"/>
              </a:rPr>
              <a:t> as a basis for decision-making at various steps in the process of an initiative or project.</a:t>
            </a:r>
            <a:endParaRPr/>
          </a:p>
          <a:p>
            <a:pPr marL="0" marR="0" lvl="0" indent="0" algn="just" rtl="0">
              <a:lnSpc>
                <a:spcPct val="14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342900" marR="0" lvl="0" indent="-342900" algn="just" rtl="0">
              <a:lnSpc>
                <a:spcPct val="140000"/>
              </a:lnSpc>
              <a:spcBef>
                <a:spcPts val="0"/>
              </a:spcBef>
              <a:spcAft>
                <a:spcPts val="0"/>
              </a:spcAft>
              <a:buClr>
                <a:srgbClr val="2E75B5"/>
              </a:buClr>
              <a:buSzPts val="2400"/>
              <a:buFont typeface="Noto Sans Symbols"/>
              <a:buChar char="⮚"/>
            </a:pPr>
            <a:r>
              <a:rPr lang="fr-FR" sz="2400" b="1">
                <a:solidFill>
                  <a:srgbClr val="2E75B5"/>
                </a:solidFill>
                <a:latin typeface="Times New Roman"/>
                <a:ea typeface="Times New Roman"/>
                <a:cs typeface="Times New Roman"/>
                <a:sym typeface="Times New Roman"/>
              </a:rPr>
              <a:t> Evaluation,</a:t>
            </a:r>
            <a:r>
              <a:rPr lang="fr-FR" sz="2400" b="1">
                <a:solidFill>
                  <a:schemeClr val="dk1"/>
                </a:solidFill>
                <a:latin typeface="Times New Roman"/>
                <a:ea typeface="Times New Roman"/>
                <a:cs typeface="Times New Roman"/>
                <a:sym typeface="Times New Roman"/>
              </a:rPr>
              <a:t> on the other hand is a more generalised assessment of data or experience</a:t>
            </a:r>
            <a:r>
              <a:rPr lang="fr-FR" sz="2400" b="1">
                <a:solidFill>
                  <a:srgbClr val="00B050"/>
                </a:solidFill>
                <a:latin typeface="Times New Roman"/>
                <a:ea typeface="Times New Roman"/>
                <a:cs typeface="Times New Roman"/>
                <a:sym typeface="Times New Roman"/>
              </a:rPr>
              <a:t> to establish to what extent the initiative </a:t>
            </a:r>
            <a:r>
              <a:rPr lang="fr-FR" sz="2400" b="1">
                <a:solidFill>
                  <a:schemeClr val="dk1"/>
                </a:solidFill>
                <a:latin typeface="Times New Roman"/>
                <a:ea typeface="Times New Roman"/>
                <a:cs typeface="Times New Roman"/>
                <a:sym typeface="Times New Roman"/>
              </a:rPr>
              <a:t>has achieved its goals or objectives.</a:t>
            </a:r>
            <a:endParaRPr sz="2400" b="1">
              <a:solidFill>
                <a:schemeClr val="dk1"/>
              </a:solidFill>
              <a:latin typeface="Times New Roman"/>
              <a:ea typeface="Times New Roman"/>
              <a:cs typeface="Times New Roman"/>
              <a:sym typeface="Times New Roman"/>
            </a:endParaRPr>
          </a:p>
          <a:p>
            <a:pPr marL="0" marR="0" lvl="0" indent="0" algn="l" rtl="0">
              <a:lnSpc>
                <a:spcPct val="160000"/>
              </a:lnSpc>
              <a:spcBef>
                <a:spcPts val="0"/>
              </a:spcBef>
              <a:spcAft>
                <a:spcPts val="0"/>
              </a:spcAft>
              <a:buNone/>
            </a:pPr>
            <a:endParaRPr sz="2400" b="1">
              <a:solidFill>
                <a:schemeClr val="dk1"/>
              </a:solidFill>
              <a:latin typeface="Times New Roman"/>
              <a:ea typeface="Times New Roman"/>
              <a:cs typeface="Times New Roman"/>
              <a:sym typeface="Times New Roman"/>
            </a:endParaRPr>
          </a:p>
          <a:p>
            <a:pPr marL="0" marR="0" lvl="0" indent="0" algn="l" rtl="0">
              <a:lnSpc>
                <a:spcPct val="160000"/>
              </a:lnSpc>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67" name="Google Shape;167;p5"/>
          <p:cNvPicPr preferRelativeResize="0"/>
          <p:nvPr/>
        </p:nvPicPr>
        <p:blipFill rotWithShape="1">
          <a:blip r:embed="rId7">
            <a:alphaModFix/>
          </a:blip>
          <a:srcRect/>
          <a:stretch/>
        </p:blipFill>
        <p:spPr>
          <a:xfrm>
            <a:off x="2019783" y="6259759"/>
            <a:ext cx="9902229" cy="204838"/>
          </a:xfrm>
          <a:prstGeom prst="rect">
            <a:avLst/>
          </a:prstGeom>
          <a:noFill/>
          <a:ln>
            <a:noFill/>
          </a:ln>
        </p:spPr>
      </p:pic>
      <p:sp>
        <p:nvSpPr>
          <p:cNvPr id="168" name="Google Shape;168;p5"/>
          <p:cNvSpPr txBox="1"/>
          <p:nvPr/>
        </p:nvSpPr>
        <p:spPr>
          <a:xfrm>
            <a:off x="4064840" y="543490"/>
            <a:ext cx="2653030"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rgbClr val="FF9518"/>
                </a:solidFill>
                <a:latin typeface="Tajawal Medium"/>
                <a:ea typeface="Tajawal Medium"/>
                <a:cs typeface="Tajawal Medium"/>
                <a:sym typeface="Tajawal Medium"/>
              </a:rPr>
              <a:t>pre-requisites</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pic>
        <p:nvPicPr>
          <p:cNvPr id="173" name="Google Shape;173;p6"/>
          <p:cNvPicPr preferRelativeResize="0"/>
          <p:nvPr/>
        </p:nvPicPr>
        <p:blipFill rotWithShape="1">
          <a:blip r:embed="rId3">
            <a:alphaModFix/>
          </a:blip>
          <a:srcRect/>
          <a:stretch/>
        </p:blipFill>
        <p:spPr>
          <a:xfrm>
            <a:off x="23725" y="5903314"/>
            <a:ext cx="1222425" cy="1096206"/>
          </a:xfrm>
          <a:prstGeom prst="rect">
            <a:avLst/>
          </a:prstGeom>
          <a:noFill/>
          <a:ln>
            <a:noFill/>
          </a:ln>
        </p:spPr>
      </p:pic>
      <p:pic>
        <p:nvPicPr>
          <p:cNvPr id="174" name="Google Shape;174;p6"/>
          <p:cNvPicPr preferRelativeResize="0"/>
          <p:nvPr/>
        </p:nvPicPr>
        <p:blipFill rotWithShape="1">
          <a:blip r:embed="rId4">
            <a:alphaModFix/>
          </a:blip>
          <a:srcRect/>
          <a:stretch/>
        </p:blipFill>
        <p:spPr>
          <a:xfrm>
            <a:off x="9833969" y="-27434"/>
            <a:ext cx="2483250" cy="6912868"/>
          </a:xfrm>
          <a:prstGeom prst="rect">
            <a:avLst/>
          </a:prstGeom>
          <a:noFill/>
          <a:ln>
            <a:noFill/>
          </a:ln>
        </p:spPr>
      </p:pic>
      <p:pic>
        <p:nvPicPr>
          <p:cNvPr id="175" name="Google Shape;175;p6"/>
          <p:cNvPicPr preferRelativeResize="0"/>
          <p:nvPr/>
        </p:nvPicPr>
        <p:blipFill rotWithShape="1">
          <a:blip r:embed="rId5">
            <a:alphaModFix/>
          </a:blip>
          <a:srcRect/>
          <a:stretch/>
        </p:blipFill>
        <p:spPr>
          <a:xfrm>
            <a:off x="8722995" y="367030"/>
            <a:ext cx="3199765" cy="5896610"/>
          </a:xfrm>
          <a:prstGeom prst="rect">
            <a:avLst/>
          </a:prstGeom>
          <a:noFill/>
          <a:ln>
            <a:noFill/>
          </a:ln>
        </p:spPr>
      </p:pic>
      <p:pic>
        <p:nvPicPr>
          <p:cNvPr id="176" name="Google Shape;176;p6"/>
          <p:cNvPicPr preferRelativeResize="0"/>
          <p:nvPr/>
        </p:nvPicPr>
        <p:blipFill rotWithShape="1">
          <a:blip r:embed="rId6">
            <a:alphaModFix/>
          </a:blip>
          <a:srcRect/>
          <a:stretch/>
        </p:blipFill>
        <p:spPr>
          <a:xfrm>
            <a:off x="-107950" y="-102235"/>
            <a:ext cx="8717915" cy="1610360"/>
          </a:xfrm>
          <a:prstGeom prst="rect">
            <a:avLst/>
          </a:prstGeom>
          <a:noFill/>
          <a:ln>
            <a:noFill/>
          </a:ln>
        </p:spPr>
      </p:pic>
      <p:sp>
        <p:nvSpPr>
          <p:cNvPr id="177" name="Google Shape;177;p6"/>
          <p:cNvSpPr txBox="1"/>
          <p:nvPr/>
        </p:nvSpPr>
        <p:spPr>
          <a:xfrm>
            <a:off x="2184400" y="441960"/>
            <a:ext cx="615505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rgbClr val="FF9518"/>
                </a:solidFill>
                <a:latin typeface="Tajawal Medium"/>
                <a:ea typeface="Tajawal Medium"/>
                <a:cs typeface="Tajawal Medium"/>
                <a:sym typeface="Tajawal Medium"/>
              </a:rPr>
              <a:t>pre-requisites</a:t>
            </a:r>
            <a:endParaRPr/>
          </a:p>
        </p:txBody>
      </p:sp>
      <p:sp>
        <p:nvSpPr>
          <p:cNvPr id="178" name="Google Shape;178;p6"/>
          <p:cNvSpPr txBox="1"/>
          <p:nvPr/>
        </p:nvSpPr>
        <p:spPr>
          <a:xfrm>
            <a:off x="52657" y="2367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79" name="Google Shape;17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6</a:t>
            </a:fld>
            <a:endParaRPr/>
          </a:p>
        </p:txBody>
      </p:sp>
      <p:sp>
        <p:nvSpPr>
          <p:cNvPr id="180" name="Google Shape;180;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181" name="Google Shape;181;p6"/>
          <p:cNvSpPr txBox="1"/>
          <p:nvPr/>
        </p:nvSpPr>
        <p:spPr>
          <a:xfrm>
            <a:off x="614045" y="1529080"/>
            <a:ext cx="8021955" cy="4670425"/>
          </a:xfrm>
          <a:prstGeom prst="rect">
            <a:avLst/>
          </a:prstGeom>
          <a:noFill/>
          <a:ln>
            <a:noFill/>
          </a:ln>
        </p:spPr>
        <p:txBody>
          <a:bodyPr spcFirstLastPara="1" wrap="square" lIns="91425" tIns="45700" rIns="91425" bIns="45700" anchor="t" anchorCtr="0">
            <a:spAutoFit/>
          </a:bodyPr>
          <a:lstStyle/>
          <a:p>
            <a:pPr marL="457835" marR="0" lvl="0" indent="-457835" algn="ctr" rtl="0">
              <a:lnSpc>
                <a:spcPct val="120000"/>
              </a:lnSpc>
              <a:spcBef>
                <a:spcPts val="0"/>
              </a:spcBef>
              <a:spcAft>
                <a:spcPts val="0"/>
              </a:spcAft>
              <a:buNone/>
            </a:pPr>
            <a:r>
              <a:rPr lang="fr-FR" sz="2400" b="1">
                <a:solidFill>
                  <a:srgbClr val="E30000"/>
                </a:solidFill>
                <a:latin typeface="Times New Roman"/>
                <a:ea typeface="Times New Roman"/>
                <a:cs typeface="Times New Roman"/>
                <a:sym typeface="Times New Roman"/>
              </a:rPr>
              <a:t>The key reasons for M&amp;E can be summarised under </a:t>
            </a:r>
            <a:endParaRPr/>
          </a:p>
          <a:p>
            <a:pPr marL="457835" marR="0" lvl="0" indent="-457835" algn="ctr" rtl="0">
              <a:lnSpc>
                <a:spcPct val="120000"/>
              </a:lnSpc>
              <a:spcBef>
                <a:spcPts val="0"/>
              </a:spcBef>
              <a:spcAft>
                <a:spcPts val="0"/>
              </a:spcAft>
              <a:buNone/>
            </a:pPr>
            <a:r>
              <a:rPr lang="fr-FR" sz="2400" b="1">
                <a:solidFill>
                  <a:srgbClr val="E30000"/>
                </a:solidFill>
                <a:latin typeface="Times New Roman"/>
                <a:ea typeface="Times New Roman"/>
                <a:cs typeface="Times New Roman"/>
                <a:sym typeface="Times New Roman"/>
              </a:rPr>
              <a:t>4 headings</a:t>
            </a:r>
            <a:endParaRPr/>
          </a:p>
          <a:p>
            <a:pPr marL="0" marR="0" lvl="0" indent="0" algn="ctr" rtl="0">
              <a:spcBef>
                <a:spcPts val="0"/>
              </a:spcBef>
              <a:spcAft>
                <a:spcPts val="0"/>
              </a:spcAft>
              <a:buNone/>
            </a:pPr>
            <a:endParaRPr sz="2400" b="1">
              <a:solidFill>
                <a:schemeClr val="dk1"/>
              </a:solidFill>
              <a:latin typeface="Times New Roman"/>
              <a:ea typeface="Times New Roman"/>
              <a:cs typeface="Times New Roman"/>
              <a:sym typeface="Times New Roman"/>
            </a:endParaRPr>
          </a:p>
          <a:p>
            <a:pPr marL="457200" marR="0" lvl="0" indent="-457200" algn="ctr" rtl="0">
              <a:spcBef>
                <a:spcPts val="0"/>
              </a:spcBef>
              <a:spcAft>
                <a:spcPts val="0"/>
              </a:spcAft>
              <a:buClr>
                <a:schemeClr val="dk1"/>
              </a:buClr>
              <a:buSzPts val="2400"/>
              <a:buFont typeface="Calibri"/>
              <a:buAutoNum type="arabicPeriod"/>
            </a:pPr>
            <a:r>
              <a:rPr lang="fr-FR" sz="2400" b="1">
                <a:solidFill>
                  <a:schemeClr val="dk1"/>
                </a:solidFill>
                <a:highlight>
                  <a:srgbClr val="00FF00"/>
                </a:highlight>
                <a:latin typeface="Times New Roman"/>
                <a:ea typeface="Times New Roman"/>
                <a:cs typeface="Times New Roman"/>
                <a:sym typeface="Times New Roman"/>
              </a:rPr>
              <a:t>For accountability</a:t>
            </a:r>
            <a:r>
              <a:rPr lang="fr-FR" sz="2400" b="1">
                <a:solidFill>
                  <a:schemeClr val="dk1"/>
                </a:solidFill>
                <a:latin typeface="Times New Roman"/>
                <a:ea typeface="Times New Roman"/>
                <a:cs typeface="Times New Roman"/>
                <a:sym typeface="Times New Roman"/>
              </a:rPr>
              <a:t>: demonstrating to donors, taxpayers, beneficiaries and implementing partners that expenditure, actions and results are as agreed or can reasonably be expected in the situation.</a:t>
            </a:r>
            <a:endParaRPr/>
          </a:p>
          <a:p>
            <a:pPr marL="0" marR="0" lvl="0" indent="0" algn="ctr" rtl="0">
              <a:spcBef>
                <a:spcPts val="0"/>
              </a:spcBef>
              <a:spcAft>
                <a:spcPts val="0"/>
              </a:spcAft>
              <a:buClr>
                <a:schemeClr val="dk1"/>
              </a:buClr>
              <a:buSzPts val="2400"/>
              <a:buFont typeface="Calibri"/>
              <a:buNone/>
            </a:pPr>
            <a:endParaRPr sz="2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fr-FR" sz="2400" b="1">
                <a:solidFill>
                  <a:schemeClr val="dk1"/>
                </a:solidFill>
                <a:latin typeface="Times New Roman"/>
                <a:ea typeface="Times New Roman"/>
                <a:cs typeface="Times New Roman"/>
                <a:sym typeface="Times New Roman"/>
              </a:rPr>
              <a:t>2. </a:t>
            </a:r>
            <a:r>
              <a:rPr lang="fr-FR" sz="2400" b="1">
                <a:solidFill>
                  <a:schemeClr val="dk1"/>
                </a:solidFill>
                <a:highlight>
                  <a:srgbClr val="00FFFF"/>
                </a:highlight>
                <a:latin typeface="Times New Roman"/>
                <a:ea typeface="Times New Roman"/>
                <a:cs typeface="Times New Roman"/>
                <a:sym typeface="Times New Roman"/>
              </a:rPr>
              <a:t>For operational management</a:t>
            </a:r>
            <a:r>
              <a:rPr lang="fr-FR" sz="2400" b="1">
                <a:solidFill>
                  <a:schemeClr val="dk1"/>
                </a:solidFill>
                <a:latin typeface="Times New Roman"/>
                <a:ea typeface="Times New Roman"/>
                <a:cs typeface="Times New Roman"/>
                <a:sym typeface="Times New Roman"/>
              </a:rPr>
              <a:t>: provision of the information needed to co-ordinate the human, financial and physical resources committed to the project or programme, and to improve performance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pic>
        <p:nvPicPr>
          <p:cNvPr id="186" name="Google Shape;186;p7"/>
          <p:cNvPicPr preferRelativeResize="0"/>
          <p:nvPr/>
        </p:nvPicPr>
        <p:blipFill rotWithShape="1">
          <a:blip r:embed="rId3">
            <a:alphaModFix/>
          </a:blip>
          <a:srcRect/>
          <a:stretch/>
        </p:blipFill>
        <p:spPr>
          <a:xfrm>
            <a:off x="23725" y="5903314"/>
            <a:ext cx="1222425" cy="1096206"/>
          </a:xfrm>
          <a:prstGeom prst="rect">
            <a:avLst/>
          </a:prstGeom>
          <a:noFill/>
          <a:ln>
            <a:noFill/>
          </a:ln>
        </p:spPr>
      </p:pic>
      <p:pic>
        <p:nvPicPr>
          <p:cNvPr id="187" name="Google Shape;187;p7"/>
          <p:cNvPicPr preferRelativeResize="0"/>
          <p:nvPr/>
        </p:nvPicPr>
        <p:blipFill rotWithShape="1">
          <a:blip r:embed="rId4">
            <a:alphaModFix/>
          </a:blip>
          <a:srcRect/>
          <a:stretch/>
        </p:blipFill>
        <p:spPr>
          <a:xfrm>
            <a:off x="9833969" y="-27434"/>
            <a:ext cx="2483250" cy="6912868"/>
          </a:xfrm>
          <a:prstGeom prst="rect">
            <a:avLst/>
          </a:prstGeom>
          <a:noFill/>
          <a:ln>
            <a:noFill/>
          </a:ln>
        </p:spPr>
      </p:pic>
      <p:pic>
        <p:nvPicPr>
          <p:cNvPr id="188" name="Google Shape;188;p7"/>
          <p:cNvPicPr preferRelativeResize="0"/>
          <p:nvPr/>
        </p:nvPicPr>
        <p:blipFill rotWithShape="1">
          <a:blip r:embed="rId5">
            <a:alphaModFix/>
          </a:blip>
          <a:srcRect/>
          <a:stretch/>
        </p:blipFill>
        <p:spPr>
          <a:xfrm>
            <a:off x="9575165" y="367030"/>
            <a:ext cx="2347595" cy="5896610"/>
          </a:xfrm>
          <a:prstGeom prst="rect">
            <a:avLst/>
          </a:prstGeom>
          <a:noFill/>
          <a:ln>
            <a:noFill/>
          </a:ln>
        </p:spPr>
      </p:pic>
      <p:pic>
        <p:nvPicPr>
          <p:cNvPr id="189" name="Google Shape;189;p7"/>
          <p:cNvPicPr preferRelativeResize="0"/>
          <p:nvPr/>
        </p:nvPicPr>
        <p:blipFill rotWithShape="1">
          <a:blip r:embed="rId6">
            <a:alphaModFix/>
          </a:blip>
          <a:srcRect/>
          <a:stretch/>
        </p:blipFill>
        <p:spPr>
          <a:xfrm>
            <a:off x="-108036" y="-102235"/>
            <a:ext cx="9533101" cy="1610200"/>
          </a:xfrm>
          <a:prstGeom prst="rect">
            <a:avLst/>
          </a:prstGeom>
          <a:noFill/>
          <a:ln>
            <a:noFill/>
          </a:ln>
        </p:spPr>
      </p:pic>
      <p:sp>
        <p:nvSpPr>
          <p:cNvPr id="190" name="Google Shape;190;p7"/>
          <p:cNvSpPr txBox="1"/>
          <p:nvPr/>
        </p:nvSpPr>
        <p:spPr>
          <a:xfrm>
            <a:off x="2440940" y="497840"/>
            <a:ext cx="6576060" cy="9531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 1: General introducton</a:t>
            </a:r>
            <a:r>
              <a:rPr lang="fr-FR" sz="2800">
                <a:solidFill>
                  <a:srgbClr val="FF9518"/>
                </a:solidFill>
                <a:latin typeface="Tajawal Medium"/>
                <a:ea typeface="Tajawal Medium"/>
                <a:cs typeface="Tajawal Medium"/>
                <a:sym typeface="Tajawal Medium"/>
              </a:rPr>
              <a:t> </a:t>
            </a:r>
            <a:endParaRPr/>
          </a:p>
          <a:p>
            <a:pPr marL="514350" marR="0" lvl="0" indent="-336550" algn="ctr" rtl="0">
              <a:spcBef>
                <a:spcPts val="0"/>
              </a:spcBef>
              <a:spcAft>
                <a:spcPts val="0"/>
              </a:spcAft>
              <a:buClr>
                <a:schemeClr val="dk1"/>
              </a:buClr>
              <a:buSzPts val="2800"/>
              <a:buFont typeface="Calibri"/>
              <a:buNone/>
            </a:pPr>
            <a:endParaRPr sz="2800">
              <a:solidFill>
                <a:srgbClr val="FF9518"/>
              </a:solidFill>
              <a:latin typeface="Tajawal Medium"/>
              <a:ea typeface="Tajawal Medium"/>
              <a:cs typeface="Tajawal Medium"/>
              <a:sym typeface="Tajawal Medium"/>
            </a:endParaRPr>
          </a:p>
        </p:txBody>
      </p:sp>
      <p:sp>
        <p:nvSpPr>
          <p:cNvPr id="191" name="Google Shape;191;p7"/>
          <p:cNvSpPr txBox="1"/>
          <p:nvPr/>
        </p:nvSpPr>
        <p:spPr>
          <a:xfrm>
            <a:off x="52657" y="309749"/>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92" name="Google Shape;192;p7"/>
          <p:cNvSpPr txBox="1"/>
          <p:nvPr/>
        </p:nvSpPr>
        <p:spPr>
          <a:xfrm>
            <a:off x="920115" y="1953895"/>
            <a:ext cx="8404225" cy="347662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endParaRPr sz="2800" b="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fr-FR" sz="2400" b="1">
                <a:solidFill>
                  <a:schemeClr val="dk1"/>
                </a:solidFill>
                <a:latin typeface="Times New Roman"/>
                <a:ea typeface="Times New Roman"/>
                <a:cs typeface="Times New Roman"/>
                <a:sym typeface="Times New Roman"/>
              </a:rPr>
              <a:t>3.</a:t>
            </a:r>
            <a:r>
              <a:rPr lang="fr-FR" sz="2400" b="1">
                <a:solidFill>
                  <a:schemeClr val="dk1"/>
                </a:solidFill>
                <a:highlight>
                  <a:srgbClr val="FFFF00"/>
                </a:highlight>
                <a:latin typeface="Times New Roman"/>
                <a:ea typeface="Times New Roman"/>
                <a:cs typeface="Times New Roman"/>
                <a:sym typeface="Times New Roman"/>
              </a:rPr>
              <a:t> For strategic management</a:t>
            </a:r>
            <a:r>
              <a:rPr lang="fr-FR" sz="2400" b="1">
                <a:solidFill>
                  <a:schemeClr val="dk1"/>
                </a:solidFill>
                <a:latin typeface="Times New Roman"/>
                <a:ea typeface="Times New Roman"/>
                <a:cs typeface="Times New Roman"/>
                <a:sym typeface="Times New Roman"/>
              </a:rPr>
              <a:t>: provision of information to inform setting and adjustment of objectives and strategies.</a:t>
            </a:r>
            <a:endParaRPr/>
          </a:p>
          <a:p>
            <a:pPr marL="0" marR="0" lvl="0" indent="0" algn="ctr" rtl="0">
              <a:spcBef>
                <a:spcPts val="0"/>
              </a:spcBef>
              <a:spcAft>
                <a:spcPts val="0"/>
              </a:spcAft>
              <a:buNone/>
            </a:pPr>
            <a:endParaRPr sz="2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2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fr-FR" sz="2400" b="1">
                <a:solidFill>
                  <a:schemeClr val="dk1"/>
                </a:solidFill>
                <a:latin typeface="Times New Roman"/>
                <a:ea typeface="Times New Roman"/>
                <a:cs typeface="Times New Roman"/>
                <a:sym typeface="Times New Roman"/>
              </a:rPr>
              <a:t>4. </a:t>
            </a:r>
            <a:r>
              <a:rPr lang="fr-FR" sz="2400" b="1">
                <a:solidFill>
                  <a:schemeClr val="dk1"/>
                </a:solidFill>
                <a:highlight>
                  <a:srgbClr val="FF00FF"/>
                </a:highlight>
                <a:latin typeface="Times New Roman"/>
                <a:ea typeface="Times New Roman"/>
                <a:cs typeface="Times New Roman"/>
                <a:sym typeface="Times New Roman"/>
              </a:rPr>
              <a:t>For capacity building</a:t>
            </a:r>
            <a:r>
              <a:rPr lang="fr-FR" sz="2400" b="1">
                <a:solidFill>
                  <a:schemeClr val="dk1"/>
                </a:solidFill>
                <a:latin typeface="Times New Roman"/>
                <a:ea typeface="Times New Roman"/>
                <a:cs typeface="Times New Roman"/>
                <a:sym typeface="Times New Roman"/>
              </a:rPr>
              <a:t>: building the capacity, self-reliance and confidence of beneficiaries and implementing staff and partners to effectively initiate and implement development initiatives.</a:t>
            </a:r>
            <a:endParaRPr sz="2400" b="1">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197" name="Google Shape;197;p8"/>
          <p:cNvPicPr preferRelativeResize="0"/>
          <p:nvPr/>
        </p:nvPicPr>
        <p:blipFill rotWithShape="1">
          <a:blip r:embed="rId3">
            <a:alphaModFix/>
          </a:blip>
          <a:srcRect/>
          <a:stretch/>
        </p:blipFill>
        <p:spPr>
          <a:xfrm>
            <a:off x="23725" y="5903314"/>
            <a:ext cx="1222425" cy="1096206"/>
          </a:xfrm>
          <a:prstGeom prst="rect">
            <a:avLst/>
          </a:prstGeom>
          <a:noFill/>
          <a:ln>
            <a:noFill/>
          </a:ln>
        </p:spPr>
      </p:pic>
      <p:pic>
        <p:nvPicPr>
          <p:cNvPr id="198" name="Google Shape;198;p8"/>
          <p:cNvPicPr preferRelativeResize="0"/>
          <p:nvPr/>
        </p:nvPicPr>
        <p:blipFill rotWithShape="1">
          <a:blip r:embed="rId4">
            <a:alphaModFix/>
          </a:blip>
          <a:srcRect/>
          <a:stretch/>
        </p:blipFill>
        <p:spPr>
          <a:xfrm>
            <a:off x="9833969" y="-27434"/>
            <a:ext cx="2483250" cy="6912868"/>
          </a:xfrm>
          <a:prstGeom prst="rect">
            <a:avLst/>
          </a:prstGeom>
          <a:noFill/>
          <a:ln>
            <a:noFill/>
          </a:ln>
        </p:spPr>
      </p:pic>
      <p:pic>
        <p:nvPicPr>
          <p:cNvPr id="199" name="Google Shape;199;p8"/>
          <p:cNvPicPr preferRelativeResize="0"/>
          <p:nvPr/>
        </p:nvPicPr>
        <p:blipFill rotWithShape="1">
          <a:blip r:embed="rId5">
            <a:alphaModFix/>
          </a:blip>
          <a:srcRect/>
          <a:stretch/>
        </p:blipFill>
        <p:spPr>
          <a:xfrm>
            <a:off x="9575165" y="367030"/>
            <a:ext cx="2347595" cy="5896610"/>
          </a:xfrm>
          <a:prstGeom prst="rect">
            <a:avLst/>
          </a:prstGeom>
          <a:noFill/>
          <a:ln>
            <a:noFill/>
          </a:ln>
        </p:spPr>
      </p:pic>
      <p:pic>
        <p:nvPicPr>
          <p:cNvPr id="200" name="Google Shape;200;p8"/>
          <p:cNvPicPr preferRelativeResize="0"/>
          <p:nvPr/>
        </p:nvPicPr>
        <p:blipFill rotWithShape="1">
          <a:blip r:embed="rId6">
            <a:alphaModFix/>
          </a:blip>
          <a:srcRect/>
          <a:stretch/>
        </p:blipFill>
        <p:spPr>
          <a:xfrm>
            <a:off x="-108036" y="-102235"/>
            <a:ext cx="9533101" cy="1610200"/>
          </a:xfrm>
          <a:prstGeom prst="rect">
            <a:avLst/>
          </a:prstGeom>
          <a:noFill/>
          <a:ln>
            <a:noFill/>
          </a:ln>
        </p:spPr>
      </p:pic>
      <p:sp>
        <p:nvSpPr>
          <p:cNvPr id="201" name="Google Shape;201;p8"/>
          <p:cNvSpPr txBox="1"/>
          <p:nvPr/>
        </p:nvSpPr>
        <p:spPr>
          <a:xfrm>
            <a:off x="173990" y="2115185"/>
            <a:ext cx="9401175" cy="4742815"/>
          </a:xfrm>
          <a:prstGeom prst="rect">
            <a:avLst/>
          </a:prstGeom>
          <a:noFill/>
          <a:ln>
            <a:noFill/>
          </a:ln>
        </p:spPr>
        <p:txBody>
          <a:bodyPr spcFirstLastPara="1" wrap="square" lIns="91425" tIns="45700" rIns="91425" bIns="45700" anchor="t" anchorCtr="0">
            <a:spAutoFit/>
          </a:bodyPr>
          <a:lstStyle/>
          <a:p>
            <a:pPr marL="342900" marR="0" lvl="0" indent="-342900" algn="ctr" rtl="0">
              <a:lnSpc>
                <a:spcPct val="140000"/>
              </a:lnSpc>
              <a:spcBef>
                <a:spcPts val="0"/>
              </a:spcBef>
              <a:spcAft>
                <a:spcPts val="0"/>
              </a:spcAft>
              <a:buClr>
                <a:srgbClr val="7B32B2"/>
              </a:buClr>
              <a:buSzPts val="2400"/>
              <a:buFont typeface="Arial"/>
              <a:buChar char="•"/>
            </a:pPr>
            <a:r>
              <a:rPr lang="fr-FR" sz="2400" b="1">
                <a:solidFill>
                  <a:srgbClr val="7B32B2"/>
                </a:solidFill>
                <a:latin typeface="Arial"/>
                <a:ea typeface="Arial"/>
                <a:cs typeface="Arial"/>
                <a:sym typeface="Arial"/>
              </a:rPr>
              <a:t>Monitoring and evaluation of projects can be a powerful means to measure their performance, track progress towards achieving desired goals, and demonstrate that systems are in place that support organisations in learning from experience and adaptive management.</a:t>
            </a:r>
            <a:endParaRPr/>
          </a:p>
          <a:p>
            <a:pPr marL="342900" marR="0" lvl="0" indent="-342900" algn="ctr" rtl="0">
              <a:lnSpc>
                <a:spcPct val="140000"/>
              </a:lnSpc>
              <a:spcBef>
                <a:spcPts val="0"/>
              </a:spcBef>
              <a:spcAft>
                <a:spcPts val="0"/>
              </a:spcAft>
              <a:buClr>
                <a:srgbClr val="7B32B2"/>
              </a:buClr>
              <a:buSzPts val="2400"/>
              <a:buFont typeface="Arial"/>
              <a:buChar char="•"/>
            </a:pPr>
            <a:r>
              <a:rPr lang="fr-FR" sz="2400" b="1">
                <a:solidFill>
                  <a:srgbClr val="7B32B2"/>
                </a:solidFill>
                <a:latin typeface="Arial"/>
                <a:ea typeface="Arial"/>
                <a:cs typeface="Arial"/>
                <a:sym typeface="Arial"/>
              </a:rPr>
              <a:t>Used carefully at all stages of a project cycle, monitoring and evaluation can help to strengthen project design and implementation and stimulate partnerships with project stakeholders.</a:t>
            </a:r>
            <a:endParaRPr/>
          </a:p>
        </p:txBody>
      </p:sp>
      <p:sp>
        <p:nvSpPr>
          <p:cNvPr id="202" name="Google Shape;202;p8"/>
          <p:cNvSpPr txBox="1"/>
          <p:nvPr/>
        </p:nvSpPr>
        <p:spPr>
          <a:xfrm>
            <a:off x="2567940" y="441325"/>
            <a:ext cx="615505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b="1">
                <a:solidFill>
                  <a:srgbClr val="FF9518"/>
                </a:solidFill>
                <a:latin typeface="Tajawal Medium"/>
                <a:ea typeface="Tajawal Medium"/>
                <a:cs typeface="Tajawal Medium"/>
                <a:sym typeface="Tajawal Medium"/>
              </a:rPr>
              <a:t>Session 1: General introducton</a:t>
            </a:r>
            <a:r>
              <a:rPr lang="fr-FR" sz="2800">
                <a:solidFill>
                  <a:srgbClr val="FF9518"/>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sp>
        <p:nvSpPr>
          <p:cNvPr id="203" name="Google Shape;203;p8"/>
          <p:cNvSpPr/>
          <p:nvPr/>
        </p:nvSpPr>
        <p:spPr>
          <a:xfrm>
            <a:off x="4867275" y="1285875"/>
            <a:ext cx="558165" cy="1010285"/>
          </a:xfrm>
          <a:prstGeom prst="downArrow">
            <a:avLst>
              <a:gd name="adj1" fmla="val 50000"/>
              <a:gd name="adj2" fmla="val 50000"/>
            </a:avLst>
          </a:prstGeom>
          <a:solidFill>
            <a:schemeClr val="accent2"/>
          </a:solidFill>
          <a:ln w="12700" cap="flat" cmpd="sng">
            <a:solidFill>
              <a:srgbClr val="AC5B2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4" name="Google Shape;204;p8"/>
          <p:cNvSpPr txBox="1"/>
          <p:nvPr/>
        </p:nvSpPr>
        <p:spPr>
          <a:xfrm>
            <a:off x="52657" y="368169"/>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pic>
        <p:nvPicPr>
          <p:cNvPr id="209" name="Google Shape;209;p9"/>
          <p:cNvPicPr preferRelativeResize="0"/>
          <p:nvPr/>
        </p:nvPicPr>
        <p:blipFill rotWithShape="1">
          <a:blip r:embed="rId3">
            <a:alphaModFix/>
          </a:blip>
          <a:srcRect/>
          <a:stretch/>
        </p:blipFill>
        <p:spPr>
          <a:xfrm>
            <a:off x="9833969" y="-27434"/>
            <a:ext cx="2483250" cy="6912868"/>
          </a:xfrm>
          <a:prstGeom prst="rect">
            <a:avLst/>
          </a:prstGeom>
          <a:noFill/>
          <a:ln>
            <a:noFill/>
          </a:ln>
        </p:spPr>
      </p:pic>
      <p:pic>
        <p:nvPicPr>
          <p:cNvPr id="210" name="Google Shape;210;p9"/>
          <p:cNvPicPr preferRelativeResize="0"/>
          <p:nvPr/>
        </p:nvPicPr>
        <p:blipFill rotWithShape="1">
          <a:blip r:embed="rId4">
            <a:alphaModFix/>
          </a:blip>
          <a:srcRect/>
          <a:stretch/>
        </p:blipFill>
        <p:spPr>
          <a:xfrm>
            <a:off x="9575165" y="367030"/>
            <a:ext cx="2347595" cy="5896610"/>
          </a:xfrm>
          <a:prstGeom prst="rect">
            <a:avLst/>
          </a:prstGeom>
          <a:noFill/>
          <a:ln>
            <a:noFill/>
          </a:ln>
        </p:spPr>
      </p:pic>
      <p:pic>
        <p:nvPicPr>
          <p:cNvPr id="211" name="Google Shape;211;p9"/>
          <p:cNvPicPr preferRelativeResize="0"/>
          <p:nvPr/>
        </p:nvPicPr>
        <p:blipFill rotWithShape="1">
          <a:blip r:embed="rId5">
            <a:alphaModFix/>
          </a:blip>
          <a:srcRect/>
          <a:stretch/>
        </p:blipFill>
        <p:spPr>
          <a:xfrm>
            <a:off x="-108036" y="-87630"/>
            <a:ext cx="9533101" cy="1610200"/>
          </a:xfrm>
          <a:prstGeom prst="rect">
            <a:avLst/>
          </a:prstGeom>
          <a:noFill/>
          <a:ln>
            <a:noFill/>
          </a:ln>
        </p:spPr>
      </p:pic>
      <p:sp>
        <p:nvSpPr>
          <p:cNvPr id="212" name="Google Shape;212;p9"/>
          <p:cNvSpPr txBox="1"/>
          <p:nvPr/>
        </p:nvSpPr>
        <p:spPr>
          <a:xfrm>
            <a:off x="142875" y="1523365"/>
            <a:ext cx="9116695" cy="4876165"/>
          </a:xfrm>
          <a:prstGeom prst="rect">
            <a:avLst/>
          </a:prstGeom>
          <a:noFill/>
          <a:ln w="2857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457835" marR="0" lvl="0" indent="-457835" algn="ctr" rtl="0">
              <a:lnSpc>
                <a:spcPct val="110000"/>
              </a:lnSpc>
              <a:spcBef>
                <a:spcPts val="0"/>
              </a:spcBef>
              <a:spcAft>
                <a:spcPts val="0"/>
              </a:spcAft>
              <a:buNone/>
            </a:pPr>
            <a:r>
              <a:rPr lang="fr-FR" sz="2800" b="1">
                <a:solidFill>
                  <a:srgbClr val="14CD68"/>
                </a:solidFill>
                <a:latin typeface="Times New Roman"/>
                <a:ea typeface="Times New Roman"/>
                <a:cs typeface="Times New Roman"/>
                <a:sym typeface="Times New Roman"/>
              </a:rPr>
              <a:t> 2. Why a M&amp;E system?</a:t>
            </a:r>
            <a:endParaRPr/>
          </a:p>
          <a:p>
            <a:pPr marL="457835" marR="0" lvl="0" indent="-457835" algn="ctr" rtl="0">
              <a:lnSpc>
                <a:spcPct val="110000"/>
              </a:lnSpc>
              <a:spcBef>
                <a:spcPts val="0"/>
              </a:spcBef>
              <a:spcAft>
                <a:spcPts val="0"/>
              </a:spcAft>
              <a:buNone/>
            </a:pPr>
            <a:endParaRPr sz="2800" b="1">
              <a:solidFill>
                <a:srgbClr val="14CD68"/>
              </a:solidFill>
              <a:latin typeface="Times New Roman"/>
              <a:ea typeface="Times New Roman"/>
              <a:cs typeface="Times New Roman"/>
              <a:sym typeface="Times New Roman"/>
            </a:endParaRPr>
          </a:p>
          <a:p>
            <a:pPr marL="342900" marR="0" lvl="0" indent="-342900" algn="ctr" rtl="0">
              <a:lnSpc>
                <a:spcPct val="130000"/>
              </a:lnSpc>
              <a:spcBef>
                <a:spcPts val="0"/>
              </a:spcBef>
              <a:spcAft>
                <a:spcPts val="0"/>
              </a:spcAft>
              <a:buClr>
                <a:srgbClr val="14CD68"/>
              </a:buClr>
              <a:buSzPts val="2400"/>
              <a:buFont typeface="Noto Sans Symbols"/>
              <a:buChar char="⮚"/>
            </a:pPr>
            <a:r>
              <a:rPr lang="fr-FR" sz="2400" b="1">
                <a:solidFill>
                  <a:srgbClr val="14CD68"/>
                </a:solidFill>
                <a:latin typeface="Times New Roman"/>
                <a:ea typeface="Times New Roman"/>
                <a:cs typeface="Times New Roman"/>
                <a:sym typeface="Times New Roman"/>
              </a:rPr>
              <a:t></a:t>
            </a:r>
            <a:r>
              <a:rPr lang="fr-FR" sz="2400" b="1">
                <a:solidFill>
                  <a:srgbClr val="007BD3"/>
                </a:solidFill>
                <a:latin typeface="Times New Roman"/>
                <a:ea typeface="Times New Roman"/>
                <a:cs typeface="Times New Roman"/>
                <a:sym typeface="Times New Roman"/>
              </a:rPr>
              <a:t>Improve project and programme design through the feedback provided from mid- term, terminal and ex post evaluations;</a:t>
            </a:r>
            <a:endParaRPr sz="2400" b="1">
              <a:solidFill>
                <a:srgbClr val="007BD3"/>
              </a:solidFill>
              <a:latin typeface="Times New Roman"/>
              <a:ea typeface="Times New Roman"/>
              <a:cs typeface="Times New Roman"/>
              <a:sym typeface="Times New Roman"/>
            </a:endParaRPr>
          </a:p>
          <a:p>
            <a:pPr marL="342900" marR="0" lvl="0" indent="-342900" algn="ctr" rtl="0">
              <a:lnSpc>
                <a:spcPct val="13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a:t>
            </a:r>
            <a:r>
              <a:rPr lang="fr-FR" sz="2400" b="1">
                <a:solidFill>
                  <a:srgbClr val="E30000"/>
                </a:solidFill>
                <a:latin typeface="Times New Roman"/>
                <a:ea typeface="Times New Roman"/>
                <a:cs typeface="Times New Roman"/>
                <a:sym typeface="Times New Roman"/>
              </a:rPr>
              <a:t>Inform and influence sector and country assistance strategy through analysis of the outcomes and impact of interventions, and the strengths and weaknesses of their implementation, enabling governments and organisations to develop a knowledge base of the types of interventions that are successful (ie what works, what does not and why?</a:t>
            </a:r>
            <a:endParaRPr sz="2400" b="1" i="1">
              <a:solidFill>
                <a:srgbClr val="7B32B2"/>
              </a:solidFill>
              <a:latin typeface="Times New Roman"/>
              <a:ea typeface="Times New Roman"/>
              <a:cs typeface="Times New Roman"/>
              <a:sym typeface="Times New Roman"/>
            </a:endParaRPr>
          </a:p>
        </p:txBody>
      </p:sp>
      <p:sp>
        <p:nvSpPr>
          <p:cNvPr id="213" name="Google Shape;213;p9"/>
          <p:cNvSpPr txBox="1"/>
          <p:nvPr/>
        </p:nvSpPr>
        <p:spPr>
          <a:xfrm>
            <a:off x="2567940" y="382905"/>
            <a:ext cx="615505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b="1">
                <a:solidFill>
                  <a:srgbClr val="FF9518"/>
                </a:solidFill>
                <a:latin typeface="Tajawal Medium"/>
                <a:ea typeface="Tajawal Medium"/>
                <a:cs typeface="Tajawal Medium"/>
                <a:sym typeface="Tajawal Medium"/>
              </a:rPr>
              <a:t>Session 1: General introducton</a:t>
            </a:r>
            <a:r>
              <a:rPr lang="fr-FR" sz="2800">
                <a:solidFill>
                  <a:srgbClr val="FF9518"/>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sp>
        <p:nvSpPr>
          <p:cNvPr id="214" name="Google Shape;214;p9"/>
          <p:cNvSpPr txBox="1"/>
          <p:nvPr/>
        </p:nvSpPr>
        <p:spPr>
          <a:xfrm>
            <a:off x="52657" y="309749"/>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pic>
        <p:nvPicPr>
          <p:cNvPr id="215" name="Google Shape;215;p9"/>
          <p:cNvPicPr preferRelativeResize="0"/>
          <p:nvPr/>
        </p:nvPicPr>
        <p:blipFill rotWithShape="1">
          <a:blip r:embed="rId6">
            <a:alphaModFix/>
          </a:blip>
          <a:srcRect/>
          <a:stretch/>
        </p:blipFill>
        <p:spPr>
          <a:xfrm>
            <a:off x="23725" y="5903314"/>
            <a:ext cx="1222425" cy="109620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pic>
        <p:nvPicPr>
          <p:cNvPr id="220" name="Google Shape;220;p10"/>
          <p:cNvPicPr preferRelativeResize="0"/>
          <p:nvPr/>
        </p:nvPicPr>
        <p:blipFill rotWithShape="1">
          <a:blip r:embed="rId3">
            <a:alphaModFix/>
          </a:blip>
          <a:srcRect/>
          <a:stretch/>
        </p:blipFill>
        <p:spPr>
          <a:xfrm>
            <a:off x="23725" y="5903314"/>
            <a:ext cx="1222425" cy="1096206"/>
          </a:xfrm>
          <a:prstGeom prst="rect">
            <a:avLst/>
          </a:prstGeom>
          <a:noFill/>
          <a:ln>
            <a:noFill/>
          </a:ln>
        </p:spPr>
      </p:pic>
      <p:pic>
        <p:nvPicPr>
          <p:cNvPr id="221" name="Google Shape;221;p10"/>
          <p:cNvPicPr preferRelativeResize="0"/>
          <p:nvPr/>
        </p:nvPicPr>
        <p:blipFill rotWithShape="1">
          <a:blip r:embed="rId4">
            <a:alphaModFix/>
          </a:blip>
          <a:srcRect/>
          <a:stretch/>
        </p:blipFill>
        <p:spPr>
          <a:xfrm>
            <a:off x="9833969" y="-27434"/>
            <a:ext cx="2483250" cy="6912868"/>
          </a:xfrm>
          <a:prstGeom prst="rect">
            <a:avLst/>
          </a:prstGeom>
          <a:noFill/>
          <a:ln>
            <a:noFill/>
          </a:ln>
        </p:spPr>
      </p:pic>
      <p:pic>
        <p:nvPicPr>
          <p:cNvPr id="222" name="Google Shape;222;p10"/>
          <p:cNvPicPr preferRelativeResize="0"/>
          <p:nvPr/>
        </p:nvPicPr>
        <p:blipFill rotWithShape="1">
          <a:blip r:embed="rId5">
            <a:alphaModFix/>
          </a:blip>
          <a:srcRect/>
          <a:stretch/>
        </p:blipFill>
        <p:spPr>
          <a:xfrm>
            <a:off x="9575165" y="367030"/>
            <a:ext cx="2347595" cy="5896610"/>
          </a:xfrm>
          <a:prstGeom prst="rect">
            <a:avLst/>
          </a:prstGeom>
          <a:noFill/>
          <a:ln>
            <a:noFill/>
          </a:ln>
        </p:spPr>
      </p:pic>
      <p:pic>
        <p:nvPicPr>
          <p:cNvPr id="223" name="Google Shape;223;p10"/>
          <p:cNvPicPr preferRelativeResize="0"/>
          <p:nvPr/>
        </p:nvPicPr>
        <p:blipFill rotWithShape="1">
          <a:blip r:embed="rId6">
            <a:alphaModFix/>
          </a:blip>
          <a:srcRect/>
          <a:stretch/>
        </p:blipFill>
        <p:spPr>
          <a:xfrm>
            <a:off x="-108036" y="-102235"/>
            <a:ext cx="9533101" cy="1610200"/>
          </a:xfrm>
          <a:prstGeom prst="rect">
            <a:avLst/>
          </a:prstGeom>
          <a:noFill/>
          <a:ln>
            <a:noFill/>
          </a:ln>
        </p:spPr>
      </p:pic>
      <p:sp>
        <p:nvSpPr>
          <p:cNvPr id="224" name="Google Shape;224;p10"/>
          <p:cNvSpPr txBox="1"/>
          <p:nvPr/>
        </p:nvSpPr>
        <p:spPr>
          <a:xfrm>
            <a:off x="2567940" y="368300"/>
            <a:ext cx="615505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b="1">
                <a:solidFill>
                  <a:srgbClr val="FF9518"/>
                </a:solidFill>
                <a:latin typeface="Tajawal Medium"/>
                <a:ea typeface="Tajawal Medium"/>
                <a:cs typeface="Tajawal Medium"/>
                <a:sym typeface="Tajawal Medium"/>
              </a:rPr>
              <a:t>Session 1: General introducton</a:t>
            </a:r>
            <a:r>
              <a:rPr lang="fr-FR" sz="2800">
                <a:solidFill>
                  <a:srgbClr val="FF9518"/>
                </a:solidFill>
                <a:latin typeface="Tajawal Medium"/>
                <a:ea typeface="Tajawal Medium"/>
                <a:cs typeface="Tajawal Medium"/>
                <a:sym typeface="Tajawal Medium"/>
              </a:rPr>
              <a:t> </a:t>
            </a:r>
            <a:endParaRPr sz="2800">
              <a:solidFill>
                <a:srgbClr val="FF9518"/>
              </a:solidFill>
              <a:latin typeface="Tajawal Medium"/>
              <a:ea typeface="Tajawal Medium"/>
              <a:cs typeface="Tajawal Medium"/>
              <a:sym typeface="Tajawal Medium"/>
            </a:endParaRPr>
          </a:p>
        </p:txBody>
      </p:sp>
      <p:sp>
        <p:nvSpPr>
          <p:cNvPr id="225" name="Google Shape;225;p10"/>
          <p:cNvSpPr txBox="1"/>
          <p:nvPr/>
        </p:nvSpPr>
        <p:spPr>
          <a:xfrm>
            <a:off x="99695" y="1537970"/>
            <a:ext cx="9402445" cy="4961890"/>
          </a:xfrm>
          <a:prstGeom prst="rect">
            <a:avLst/>
          </a:prstGeom>
          <a:noFill/>
          <a:ln w="2857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342900" marR="0" lvl="0" indent="-342900" algn="ctr" rtl="0">
              <a:lnSpc>
                <a:spcPct val="110000"/>
              </a:lnSpc>
              <a:spcBef>
                <a:spcPts val="0"/>
              </a:spcBef>
              <a:spcAft>
                <a:spcPts val="0"/>
              </a:spcAft>
              <a:buClr>
                <a:schemeClr val="dk1"/>
              </a:buClr>
              <a:buSzPts val="2400"/>
              <a:buFont typeface="Noto Sans Symbols"/>
              <a:buChar char="⮚"/>
            </a:pPr>
            <a:r>
              <a:rPr lang="fr-FR" sz="2400" b="1" i="1">
                <a:solidFill>
                  <a:schemeClr val="dk1"/>
                </a:solidFill>
                <a:latin typeface="Arial"/>
                <a:ea typeface="Arial"/>
                <a:cs typeface="Arial"/>
                <a:sym typeface="Arial"/>
              </a:rPr>
              <a:t></a:t>
            </a:r>
            <a:r>
              <a:rPr lang="fr-FR" sz="2400" b="1">
                <a:solidFill>
                  <a:srgbClr val="14CD68"/>
                </a:solidFill>
                <a:latin typeface="Times New Roman"/>
                <a:ea typeface="Times New Roman"/>
                <a:cs typeface="Times New Roman"/>
                <a:sym typeface="Times New Roman"/>
              </a:rPr>
              <a:t>Provide regular feedback on project performance and show any need for ‘mid- course’ corrections</a:t>
            </a:r>
            <a:endParaRPr/>
          </a:p>
          <a:p>
            <a:pPr marL="2540" marR="0" lvl="0" indent="-2540" algn="ctr" rtl="0">
              <a:lnSpc>
                <a:spcPct val="110000"/>
              </a:lnSpc>
              <a:spcBef>
                <a:spcPts val="0"/>
              </a:spcBef>
              <a:spcAft>
                <a:spcPts val="0"/>
              </a:spcAft>
              <a:buNone/>
            </a:pPr>
            <a:r>
              <a:rPr lang="fr-FR" sz="2400" b="1">
                <a:solidFill>
                  <a:srgbClr val="14CD68"/>
                </a:solidFill>
                <a:latin typeface="Times New Roman"/>
                <a:ea typeface="Times New Roman"/>
                <a:cs typeface="Times New Roman"/>
                <a:sym typeface="Times New Roman"/>
              </a:rPr>
              <a:t>identify problems early and propose solutions</a:t>
            </a:r>
            <a:endParaRPr/>
          </a:p>
          <a:p>
            <a:pPr marL="2540" marR="0" lvl="0" indent="-2540" algn="ctr" rtl="0">
              <a:lnSpc>
                <a:spcPct val="110000"/>
              </a:lnSpc>
              <a:spcBef>
                <a:spcPts val="0"/>
              </a:spcBef>
              <a:spcAft>
                <a:spcPts val="0"/>
              </a:spcAft>
              <a:buNone/>
            </a:pPr>
            <a:r>
              <a:rPr lang="fr-FR" sz="2400" b="1">
                <a:solidFill>
                  <a:srgbClr val="14CD68"/>
                </a:solidFill>
                <a:latin typeface="Times New Roman"/>
                <a:ea typeface="Times New Roman"/>
                <a:cs typeface="Times New Roman"/>
                <a:sym typeface="Times New Roman"/>
              </a:rPr>
              <a:t>monitor access to project services and outcomes by the target population;</a:t>
            </a:r>
            <a:endParaRPr/>
          </a:p>
          <a:p>
            <a:pPr marL="342900" marR="0" lvl="0" indent="-342900" algn="ctr" rtl="0">
              <a:lnSpc>
                <a:spcPct val="110000"/>
              </a:lnSpc>
              <a:spcBef>
                <a:spcPts val="0"/>
              </a:spcBef>
              <a:spcAft>
                <a:spcPts val="0"/>
              </a:spcAft>
              <a:buClr>
                <a:srgbClr val="0070C0"/>
              </a:buClr>
              <a:buSzPts val="2400"/>
              <a:buFont typeface="Noto Sans Symbols"/>
              <a:buChar char="⮚"/>
            </a:pPr>
            <a:r>
              <a:rPr lang="fr-FR" sz="2400" b="1">
                <a:solidFill>
                  <a:srgbClr val="0070C0"/>
                </a:solidFill>
                <a:latin typeface="Times New Roman"/>
                <a:ea typeface="Times New Roman"/>
                <a:cs typeface="Times New Roman"/>
                <a:sym typeface="Times New Roman"/>
              </a:rPr>
              <a:t>Evaluate achievement of project objectives</a:t>
            </a:r>
            <a:endParaRPr/>
          </a:p>
          <a:p>
            <a:pPr marL="2540" marR="0" lvl="0" indent="-2540" algn="ctr" rtl="0">
              <a:lnSpc>
                <a:spcPct val="110000"/>
              </a:lnSpc>
              <a:spcBef>
                <a:spcPts val="0"/>
              </a:spcBef>
              <a:spcAft>
                <a:spcPts val="0"/>
              </a:spcAft>
              <a:buNone/>
            </a:pPr>
            <a:r>
              <a:rPr lang="fr-FR" sz="2400" b="1">
                <a:solidFill>
                  <a:srgbClr val="0070C0"/>
                </a:solidFill>
                <a:latin typeface="Times New Roman"/>
                <a:ea typeface="Times New Roman"/>
                <a:cs typeface="Times New Roman"/>
                <a:sym typeface="Times New Roman"/>
              </a:rPr>
              <a:t>measure the impact of the project on various indicators (including those relating to project objectives and other areas of concern)</a:t>
            </a:r>
            <a:endParaRPr/>
          </a:p>
          <a:p>
            <a:pPr marL="342900" marR="0" lvl="0" indent="-342900" algn="ctr" rtl="0">
              <a:lnSpc>
                <a:spcPct val="110000"/>
              </a:lnSpc>
              <a:spcBef>
                <a:spcPts val="0"/>
              </a:spcBef>
              <a:spcAft>
                <a:spcPts val="0"/>
              </a:spcAft>
              <a:buClr>
                <a:srgbClr val="E30000"/>
              </a:buClr>
              <a:buSzPts val="2400"/>
              <a:buFont typeface="Noto Sans Symbols"/>
              <a:buChar char="⮚"/>
            </a:pPr>
            <a:r>
              <a:rPr lang="fr-FR" sz="2400" b="1">
                <a:solidFill>
                  <a:srgbClr val="E30000"/>
                </a:solidFill>
                <a:latin typeface="Times New Roman"/>
                <a:ea typeface="Times New Roman"/>
                <a:cs typeface="Times New Roman"/>
                <a:sym typeface="Times New Roman"/>
              </a:rPr>
              <a:t>Incorporate stakeholder views and promote participation, ownership and accountability</a:t>
            </a:r>
            <a:endParaRPr/>
          </a:p>
          <a:p>
            <a:pPr marL="342900" marR="0" lvl="0" indent="-342900" algn="ctr" rtl="0">
              <a:lnSpc>
                <a:spcPct val="110000"/>
              </a:lnSpc>
              <a:spcBef>
                <a:spcPts val="0"/>
              </a:spcBef>
              <a:spcAft>
                <a:spcPts val="0"/>
              </a:spcAft>
              <a:buClr>
                <a:srgbClr val="7B32B2"/>
              </a:buClr>
              <a:buSzPts val="2400"/>
              <a:buFont typeface="Noto Sans Symbols"/>
              <a:buChar char="⮚"/>
            </a:pPr>
            <a:r>
              <a:rPr lang="fr-FR" sz="2400" b="1">
                <a:solidFill>
                  <a:srgbClr val="7B32B2"/>
                </a:solidFill>
                <a:latin typeface="Times New Roman"/>
                <a:ea typeface="Times New Roman"/>
                <a:cs typeface="Times New Roman"/>
                <a:sym typeface="Times New Roman"/>
              </a:rPr>
              <a:t>     provide the evidential basis for building consensus between         stakeholder</a:t>
            </a:r>
            <a:endParaRPr sz="2800" b="1" i="1">
              <a:solidFill>
                <a:schemeClr val="dk1"/>
              </a:solidFill>
              <a:latin typeface="Arial"/>
              <a:ea typeface="Arial"/>
              <a:cs typeface="Arial"/>
              <a:sym typeface="Arial"/>
            </a:endParaRPr>
          </a:p>
        </p:txBody>
      </p:sp>
      <p:sp>
        <p:nvSpPr>
          <p:cNvPr id="226" name="Google Shape;226;p10"/>
          <p:cNvSpPr txBox="1"/>
          <p:nvPr/>
        </p:nvSpPr>
        <p:spPr>
          <a:xfrm>
            <a:off x="52657" y="29514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11"/>
          <p:cNvPicPr preferRelativeResize="0"/>
          <p:nvPr/>
        </p:nvPicPr>
        <p:blipFill rotWithShape="1">
          <a:blip r:embed="rId3">
            <a:alphaModFix/>
          </a:blip>
          <a:srcRect/>
          <a:stretch/>
        </p:blipFill>
        <p:spPr>
          <a:xfrm>
            <a:off x="23725" y="5903314"/>
            <a:ext cx="1222425" cy="1096206"/>
          </a:xfrm>
          <a:prstGeom prst="rect">
            <a:avLst/>
          </a:prstGeom>
          <a:noFill/>
          <a:ln>
            <a:noFill/>
          </a:ln>
        </p:spPr>
      </p:pic>
      <p:pic>
        <p:nvPicPr>
          <p:cNvPr id="232" name="Google Shape;232;p11"/>
          <p:cNvPicPr preferRelativeResize="0"/>
          <p:nvPr/>
        </p:nvPicPr>
        <p:blipFill rotWithShape="1">
          <a:blip r:embed="rId4">
            <a:alphaModFix/>
          </a:blip>
          <a:srcRect/>
          <a:stretch/>
        </p:blipFill>
        <p:spPr>
          <a:xfrm>
            <a:off x="9833969" y="-27434"/>
            <a:ext cx="2483250" cy="6912868"/>
          </a:xfrm>
          <a:prstGeom prst="rect">
            <a:avLst/>
          </a:prstGeom>
          <a:noFill/>
          <a:ln>
            <a:noFill/>
          </a:ln>
        </p:spPr>
      </p:pic>
      <p:pic>
        <p:nvPicPr>
          <p:cNvPr id="233" name="Google Shape;233;p11"/>
          <p:cNvPicPr preferRelativeResize="0"/>
          <p:nvPr/>
        </p:nvPicPr>
        <p:blipFill rotWithShape="1">
          <a:blip r:embed="rId5">
            <a:alphaModFix/>
          </a:blip>
          <a:srcRect/>
          <a:stretch/>
        </p:blipFill>
        <p:spPr>
          <a:xfrm>
            <a:off x="9575165" y="367030"/>
            <a:ext cx="2347595" cy="5896610"/>
          </a:xfrm>
          <a:prstGeom prst="rect">
            <a:avLst/>
          </a:prstGeom>
          <a:noFill/>
          <a:ln>
            <a:noFill/>
          </a:ln>
        </p:spPr>
      </p:pic>
      <p:pic>
        <p:nvPicPr>
          <p:cNvPr id="234" name="Google Shape;234;p11"/>
          <p:cNvPicPr preferRelativeResize="0"/>
          <p:nvPr/>
        </p:nvPicPr>
        <p:blipFill rotWithShape="1">
          <a:blip r:embed="rId6">
            <a:alphaModFix/>
          </a:blip>
          <a:srcRect/>
          <a:stretch/>
        </p:blipFill>
        <p:spPr>
          <a:xfrm>
            <a:off x="-108036" y="-87630"/>
            <a:ext cx="9533101" cy="1610200"/>
          </a:xfrm>
          <a:prstGeom prst="rect">
            <a:avLst/>
          </a:prstGeom>
          <a:noFill/>
          <a:ln>
            <a:noFill/>
          </a:ln>
        </p:spPr>
      </p:pic>
      <p:sp>
        <p:nvSpPr>
          <p:cNvPr id="235" name="Google Shape;235;p11"/>
          <p:cNvSpPr txBox="1"/>
          <p:nvPr/>
        </p:nvSpPr>
        <p:spPr>
          <a:xfrm>
            <a:off x="2112645" y="382905"/>
            <a:ext cx="731202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236" name="Google Shape;236;p11"/>
          <p:cNvSpPr txBox="1"/>
          <p:nvPr/>
        </p:nvSpPr>
        <p:spPr>
          <a:xfrm>
            <a:off x="397510" y="1941195"/>
            <a:ext cx="9079865" cy="3448685"/>
          </a:xfrm>
          <a:prstGeom prst="rect">
            <a:avLst/>
          </a:prstGeom>
          <a:noFill/>
          <a:ln w="2857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None/>
            </a:pPr>
            <a:r>
              <a:rPr lang="fr-FR" sz="2400" b="1" i="1">
                <a:solidFill>
                  <a:srgbClr val="007BD3"/>
                </a:solidFill>
                <a:latin typeface="Times New Roman"/>
                <a:ea typeface="Times New Roman"/>
                <a:cs typeface="Times New Roman"/>
                <a:sym typeface="Times New Roman"/>
              </a:rPr>
              <a:t>2.1- M&amp;E systems and common deficiencies</a:t>
            </a:r>
            <a:endParaRPr/>
          </a:p>
          <a:p>
            <a:pPr marL="2540" marR="0" lvl="0" indent="-2540" algn="ctr" rtl="0">
              <a:lnSpc>
                <a:spcPct val="130000"/>
              </a:lnSpc>
              <a:spcBef>
                <a:spcPts val="0"/>
              </a:spcBef>
              <a:spcAft>
                <a:spcPts val="0"/>
              </a:spcAft>
              <a:buNone/>
            </a:pPr>
            <a:endParaRPr sz="2400" b="1" i="1">
              <a:solidFill>
                <a:srgbClr val="007BD3"/>
              </a:solidFill>
              <a:latin typeface="Times New Roman"/>
              <a:ea typeface="Times New Roman"/>
              <a:cs typeface="Times New Roman"/>
              <a:sym typeface="Times New Roman"/>
            </a:endParaRPr>
          </a:p>
          <a:p>
            <a:pPr marL="342900" marR="0" lvl="0" indent="-342900" algn="ctr" rtl="0">
              <a:lnSpc>
                <a:spcPct val="130000"/>
              </a:lnSpc>
              <a:spcBef>
                <a:spcPts val="0"/>
              </a:spcBef>
              <a:spcAft>
                <a:spcPts val="0"/>
              </a:spcAft>
              <a:buClr>
                <a:schemeClr val="dk1"/>
              </a:buClr>
              <a:buSzPts val="2400"/>
              <a:buFont typeface="Arial"/>
              <a:buChar char="•"/>
            </a:pPr>
            <a:r>
              <a:rPr lang="fr-FR" sz="2400" b="1" i="1">
                <a:solidFill>
                  <a:schemeClr val="dk1"/>
                </a:solidFill>
                <a:latin typeface="Times New Roman"/>
                <a:ea typeface="Times New Roman"/>
                <a:cs typeface="Times New Roman"/>
                <a:sym typeface="Times New Roman"/>
              </a:rPr>
              <a:t>A monitoring and evaluation system is made up of the set of interlinked activities that must be undertaken in a co-ordinated way to plan for M&amp;E, to collect and analyse data, to report information, and to support decision-making and the implementation of improvements.</a:t>
            </a:r>
            <a:endParaRPr sz="2400" b="1" i="1">
              <a:solidFill>
                <a:schemeClr val="dk1"/>
              </a:solidFill>
              <a:latin typeface="Times New Roman"/>
              <a:ea typeface="Times New Roman"/>
              <a:cs typeface="Times New Roman"/>
              <a:sym typeface="Times New Roman"/>
            </a:endParaRPr>
          </a:p>
        </p:txBody>
      </p:sp>
      <p:sp>
        <p:nvSpPr>
          <p:cNvPr id="237" name="Google Shape;237;p11"/>
          <p:cNvSpPr txBox="1"/>
          <p:nvPr/>
        </p:nvSpPr>
        <p:spPr>
          <a:xfrm>
            <a:off x="52657" y="38277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2" name="Google Shape;242;p12"/>
          <p:cNvPicPr preferRelativeResize="0"/>
          <p:nvPr/>
        </p:nvPicPr>
        <p:blipFill rotWithShape="1">
          <a:blip r:embed="rId3">
            <a:alphaModFix/>
          </a:blip>
          <a:srcRect/>
          <a:stretch/>
        </p:blipFill>
        <p:spPr>
          <a:xfrm>
            <a:off x="-34695" y="5771869"/>
            <a:ext cx="1222425" cy="1096206"/>
          </a:xfrm>
          <a:prstGeom prst="rect">
            <a:avLst/>
          </a:prstGeom>
          <a:noFill/>
          <a:ln>
            <a:noFill/>
          </a:ln>
        </p:spPr>
      </p:pic>
      <p:pic>
        <p:nvPicPr>
          <p:cNvPr id="243" name="Google Shape;243;p12"/>
          <p:cNvPicPr preferRelativeResize="0"/>
          <p:nvPr/>
        </p:nvPicPr>
        <p:blipFill rotWithShape="1">
          <a:blip r:embed="rId4">
            <a:alphaModFix/>
          </a:blip>
          <a:srcRect/>
          <a:stretch/>
        </p:blipFill>
        <p:spPr>
          <a:xfrm>
            <a:off x="9833969" y="-27434"/>
            <a:ext cx="2483250" cy="6912868"/>
          </a:xfrm>
          <a:prstGeom prst="rect">
            <a:avLst/>
          </a:prstGeom>
          <a:noFill/>
          <a:ln>
            <a:noFill/>
          </a:ln>
        </p:spPr>
      </p:pic>
      <p:pic>
        <p:nvPicPr>
          <p:cNvPr id="244" name="Google Shape;244;p12"/>
          <p:cNvPicPr preferRelativeResize="0"/>
          <p:nvPr/>
        </p:nvPicPr>
        <p:blipFill rotWithShape="1">
          <a:blip r:embed="rId5">
            <a:alphaModFix/>
          </a:blip>
          <a:srcRect/>
          <a:stretch/>
        </p:blipFill>
        <p:spPr>
          <a:xfrm>
            <a:off x="9575165" y="367030"/>
            <a:ext cx="2347595" cy="5896610"/>
          </a:xfrm>
          <a:prstGeom prst="rect">
            <a:avLst/>
          </a:prstGeom>
          <a:noFill/>
          <a:ln>
            <a:noFill/>
          </a:ln>
        </p:spPr>
      </p:pic>
      <p:pic>
        <p:nvPicPr>
          <p:cNvPr id="245" name="Google Shape;245;p12"/>
          <p:cNvPicPr preferRelativeResize="0"/>
          <p:nvPr/>
        </p:nvPicPr>
        <p:blipFill rotWithShape="1">
          <a:blip r:embed="rId6">
            <a:alphaModFix/>
          </a:blip>
          <a:srcRect/>
          <a:stretch/>
        </p:blipFill>
        <p:spPr>
          <a:xfrm>
            <a:off x="-108036" y="-102235"/>
            <a:ext cx="9533101" cy="1610200"/>
          </a:xfrm>
          <a:prstGeom prst="rect">
            <a:avLst/>
          </a:prstGeom>
          <a:noFill/>
          <a:ln>
            <a:noFill/>
          </a:ln>
        </p:spPr>
      </p:pic>
      <p:sp>
        <p:nvSpPr>
          <p:cNvPr id="246" name="Google Shape;246;p12"/>
          <p:cNvSpPr txBox="1"/>
          <p:nvPr/>
        </p:nvSpPr>
        <p:spPr>
          <a:xfrm>
            <a:off x="2433955" y="368300"/>
            <a:ext cx="6927215" cy="11988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sz="2400" b="1">
              <a:solidFill>
                <a:srgbClr val="FF9518"/>
              </a:solidFill>
              <a:latin typeface="Tajawal Medium"/>
              <a:ea typeface="Tajawal Medium"/>
              <a:cs typeface="Tajawal Medium"/>
              <a:sym typeface="Tajawal Medium"/>
            </a:endParaRPr>
          </a:p>
          <a:p>
            <a:pPr marL="0" marR="0" lvl="0" indent="0" algn="ctr" rtl="0">
              <a:spcBef>
                <a:spcPts val="0"/>
              </a:spcBef>
              <a:spcAft>
                <a:spcPts val="0"/>
              </a:spcAft>
              <a:buNone/>
            </a:pPr>
            <a:endParaRPr sz="2400" b="1">
              <a:solidFill>
                <a:srgbClr val="FF9518"/>
              </a:solidFill>
              <a:latin typeface="Tajawal Medium"/>
              <a:ea typeface="Tajawal Medium"/>
              <a:cs typeface="Tajawal Medium"/>
              <a:sym typeface="Tajawal Medium"/>
            </a:endParaRPr>
          </a:p>
        </p:txBody>
      </p:sp>
      <p:sp>
        <p:nvSpPr>
          <p:cNvPr id="247" name="Google Shape;247;p12"/>
          <p:cNvSpPr txBox="1"/>
          <p:nvPr/>
        </p:nvSpPr>
        <p:spPr>
          <a:xfrm>
            <a:off x="266065" y="1154430"/>
            <a:ext cx="9305925" cy="5967730"/>
          </a:xfrm>
          <a:prstGeom prst="rect">
            <a:avLst/>
          </a:prstGeom>
          <a:noFill/>
          <a:ln>
            <a:noFill/>
          </a:ln>
        </p:spPr>
        <p:txBody>
          <a:bodyPr spcFirstLastPara="1" wrap="square" lIns="91425" tIns="45700" rIns="91425" bIns="45700" anchor="t" anchorCtr="0">
            <a:spAutoFit/>
          </a:bodyPr>
          <a:lstStyle/>
          <a:p>
            <a:pPr marL="457835" marR="0" lvl="0" indent="-457835" algn="ctr" rtl="0">
              <a:lnSpc>
                <a:spcPct val="80000"/>
              </a:lnSpc>
              <a:spcBef>
                <a:spcPts val="0"/>
              </a:spcBef>
              <a:spcAft>
                <a:spcPts val="0"/>
              </a:spcAft>
              <a:buNone/>
            </a:pPr>
            <a:r>
              <a:rPr lang="fr-FR" sz="2000" b="1">
                <a:solidFill>
                  <a:schemeClr val="dk1"/>
                </a:solidFill>
                <a:latin typeface="Arial"/>
                <a:ea typeface="Arial"/>
                <a:cs typeface="Arial"/>
                <a:sym typeface="Arial"/>
              </a:rPr>
              <a:t>	</a:t>
            </a:r>
            <a:endParaRPr/>
          </a:p>
          <a:p>
            <a:pPr marL="457835" marR="0" lvl="0" indent="-457835" algn="ctr" rtl="0">
              <a:lnSpc>
                <a:spcPct val="30000"/>
              </a:lnSpc>
              <a:spcBef>
                <a:spcPts val="0"/>
              </a:spcBef>
              <a:spcAft>
                <a:spcPts val="0"/>
              </a:spcAft>
              <a:buNone/>
            </a:pPr>
            <a:r>
              <a:rPr lang="fr-FR" sz="2400" b="1">
                <a:solidFill>
                  <a:srgbClr val="14CD68"/>
                </a:solidFill>
                <a:latin typeface="Times New Roman"/>
                <a:ea typeface="Times New Roman"/>
                <a:cs typeface="Times New Roman"/>
                <a:sym typeface="Times New Roman"/>
              </a:rPr>
              <a:t>6 components of a project M&amp;E system</a:t>
            </a:r>
            <a:endParaRPr/>
          </a:p>
          <a:p>
            <a:pPr marL="457835" marR="0" lvl="0" indent="-457835" algn="ctr" rtl="0">
              <a:lnSpc>
                <a:spcPct val="30000"/>
              </a:lnSpc>
              <a:spcBef>
                <a:spcPts val="0"/>
              </a:spcBef>
              <a:spcAft>
                <a:spcPts val="0"/>
              </a:spcAft>
              <a:buNone/>
            </a:pPr>
            <a:endParaRPr sz="2400" b="1">
              <a:solidFill>
                <a:srgbClr val="14CD68"/>
              </a:solidFill>
              <a:latin typeface="Times New Roman"/>
              <a:ea typeface="Times New Roman"/>
              <a:cs typeface="Times New Roman"/>
              <a:sym typeface="Times New Roman"/>
            </a:endParaRPr>
          </a:p>
          <a:p>
            <a:pPr marL="457835" marR="0" lvl="0" indent="-457835" algn="ctr" rtl="0">
              <a:lnSpc>
                <a:spcPct val="30000"/>
              </a:lnSpc>
              <a:spcBef>
                <a:spcPts val="0"/>
              </a:spcBef>
              <a:spcAft>
                <a:spcPts val="0"/>
              </a:spcAft>
              <a:buNone/>
            </a:pPr>
            <a:endParaRPr sz="2800" b="1">
              <a:solidFill>
                <a:srgbClr val="14CD68"/>
              </a:solidFill>
              <a:latin typeface="Times New Roman"/>
              <a:ea typeface="Times New Roman"/>
              <a:cs typeface="Times New Roman"/>
              <a:sym typeface="Times New Roman"/>
            </a:endParaRPr>
          </a:p>
          <a:p>
            <a:pPr marL="0" marR="0" lvl="0" indent="0" algn="ctr" rtl="0">
              <a:lnSpc>
                <a:spcPct val="30000"/>
              </a:lnSpc>
              <a:spcBef>
                <a:spcPts val="0"/>
              </a:spcBef>
              <a:spcAft>
                <a:spcPts val="0"/>
              </a:spcAft>
              <a:buNone/>
            </a:pPr>
            <a:r>
              <a:rPr lang="fr-FR" sz="2400" b="1">
                <a:solidFill>
                  <a:schemeClr val="dk1"/>
                </a:solidFill>
                <a:latin typeface="Times New Roman"/>
                <a:ea typeface="Times New Roman"/>
                <a:cs typeface="Times New Roman"/>
                <a:sym typeface="Times New Roman"/>
              </a:rPr>
              <a:t>–</a:t>
            </a:r>
            <a:r>
              <a:rPr lang="fr-FR" sz="2400" b="1">
                <a:solidFill>
                  <a:srgbClr val="C00000"/>
                </a:solidFill>
                <a:latin typeface="Times New Roman"/>
                <a:ea typeface="Times New Roman"/>
                <a:cs typeface="Times New Roman"/>
                <a:sym typeface="Times New Roman"/>
              </a:rPr>
              <a:t>Clear statements</a:t>
            </a:r>
            <a:r>
              <a:rPr lang="fr-FR" sz="2400" b="1">
                <a:solidFill>
                  <a:schemeClr val="dk1"/>
                </a:solidFill>
                <a:latin typeface="Times New Roman"/>
                <a:ea typeface="Times New Roman"/>
                <a:cs typeface="Times New Roman"/>
                <a:sym typeface="Times New Roman"/>
              </a:rPr>
              <a:t> of measurable objectives for the project .</a:t>
            </a:r>
            <a:endParaRPr sz="2400" b="1">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None/>
            </a:pPr>
            <a:r>
              <a:rPr lang="fr-FR" sz="2400" b="1">
                <a:solidFill>
                  <a:srgbClr val="C00000"/>
                </a:solidFill>
                <a:latin typeface="Times New Roman"/>
                <a:ea typeface="Times New Roman"/>
                <a:cs typeface="Times New Roman"/>
                <a:sym typeface="Times New Roman"/>
              </a:rPr>
              <a:t>–A structured set of indicators</a:t>
            </a:r>
            <a:r>
              <a:rPr lang="fr-FR" sz="2400" b="1">
                <a:solidFill>
                  <a:schemeClr val="dk1"/>
                </a:solidFill>
                <a:latin typeface="Times New Roman"/>
                <a:ea typeface="Times New Roman"/>
                <a:cs typeface="Times New Roman"/>
                <a:sym typeface="Times New Roman"/>
              </a:rPr>
              <a:t> covering: inputs, process, outputs, outcomes, impact, and exogenous factors.</a:t>
            </a:r>
            <a:endParaRPr/>
          </a:p>
          <a:p>
            <a:pPr marL="0" marR="0" lvl="0" indent="0" algn="ctr" rtl="0">
              <a:spcBef>
                <a:spcPts val="0"/>
              </a:spcBef>
              <a:spcAft>
                <a:spcPts val="0"/>
              </a:spcAft>
              <a:buNone/>
            </a:pPr>
            <a:r>
              <a:rPr lang="fr-FR" sz="2400" b="1">
                <a:solidFill>
                  <a:schemeClr val="dk1"/>
                </a:solidFill>
                <a:latin typeface="Times New Roman"/>
                <a:ea typeface="Times New Roman"/>
                <a:cs typeface="Times New Roman"/>
                <a:sym typeface="Times New Roman"/>
              </a:rPr>
              <a:t>–</a:t>
            </a:r>
            <a:r>
              <a:rPr lang="fr-FR" sz="2400" b="1">
                <a:solidFill>
                  <a:srgbClr val="C00000"/>
                </a:solidFill>
                <a:latin typeface="Times New Roman"/>
                <a:ea typeface="Times New Roman"/>
                <a:cs typeface="Times New Roman"/>
                <a:sym typeface="Times New Roman"/>
              </a:rPr>
              <a:t>Data collection mechanisms</a:t>
            </a:r>
            <a:r>
              <a:rPr lang="fr-FR" sz="2400" b="1">
                <a:solidFill>
                  <a:schemeClr val="dk1"/>
                </a:solidFill>
                <a:latin typeface="Times New Roman"/>
                <a:ea typeface="Times New Roman"/>
                <a:cs typeface="Times New Roman"/>
                <a:sym typeface="Times New Roman"/>
              </a:rPr>
              <a:t> capable of monitoring progress over time, including baselines and a means to compare progress and achievements against targets.</a:t>
            </a:r>
            <a:endParaRPr/>
          </a:p>
          <a:p>
            <a:pPr marL="0" marR="0" lvl="0" indent="0" algn="ctr" rtl="0">
              <a:spcBef>
                <a:spcPts val="0"/>
              </a:spcBef>
              <a:spcAft>
                <a:spcPts val="0"/>
              </a:spcAft>
              <a:buNone/>
            </a:pPr>
            <a:r>
              <a:rPr lang="fr-FR" sz="2400" b="1">
                <a:solidFill>
                  <a:schemeClr val="dk1"/>
                </a:solidFill>
                <a:latin typeface="Times New Roman"/>
                <a:ea typeface="Times New Roman"/>
                <a:cs typeface="Times New Roman"/>
                <a:sym typeface="Times New Roman"/>
              </a:rPr>
              <a:t>–</a:t>
            </a:r>
            <a:r>
              <a:rPr lang="fr-FR" sz="2400" b="1">
                <a:solidFill>
                  <a:srgbClr val="C00000"/>
                </a:solidFill>
                <a:latin typeface="Times New Roman"/>
                <a:ea typeface="Times New Roman"/>
                <a:cs typeface="Times New Roman"/>
                <a:sym typeface="Times New Roman"/>
              </a:rPr>
              <a:t>Where applicable building</a:t>
            </a:r>
            <a:r>
              <a:rPr lang="fr-FR" sz="2400" b="1">
                <a:solidFill>
                  <a:schemeClr val="dk1"/>
                </a:solidFill>
                <a:latin typeface="Times New Roman"/>
                <a:ea typeface="Times New Roman"/>
                <a:cs typeface="Times New Roman"/>
                <a:sym typeface="Times New Roman"/>
              </a:rPr>
              <a:t> on baselines and data collection with an evaluation framework and methodology capable of establishing causation (ie capable of attributing observed change to given interventions or other factors).</a:t>
            </a:r>
            <a:endParaRPr/>
          </a:p>
          <a:p>
            <a:pPr marL="0" marR="0" lvl="0" indent="0" algn="ctr" rtl="0">
              <a:spcBef>
                <a:spcPts val="0"/>
              </a:spcBef>
              <a:spcAft>
                <a:spcPts val="0"/>
              </a:spcAft>
              <a:buNone/>
            </a:pPr>
            <a:r>
              <a:rPr lang="fr-FR" sz="2400" b="1">
                <a:solidFill>
                  <a:srgbClr val="C00000"/>
                </a:solidFill>
                <a:latin typeface="Times New Roman"/>
                <a:ea typeface="Times New Roman"/>
                <a:cs typeface="Times New Roman"/>
                <a:sym typeface="Times New Roman"/>
              </a:rPr>
              <a:t>–Clear mechanisms for reporting </a:t>
            </a:r>
            <a:r>
              <a:rPr lang="fr-FR" sz="2400" b="1">
                <a:solidFill>
                  <a:schemeClr val="dk1"/>
                </a:solidFill>
                <a:latin typeface="Times New Roman"/>
                <a:ea typeface="Times New Roman"/>
                <a:cs typeface="Times New Roman"/>
                <a:sym typeface="Times New Roman"/>
              </a:rPr>
              <a:t>and use of M&amp;E results in decision-making.</a:t>
            </a:r>
            <a:endParaRPr/>
          </a:p>
          <a:p>
            <a:pPr marL="0" marR="0" lvl="0" indent="0" algn="ctr" rtl="0">
              <a:spcBef>
                <a:spcPts val="0"/>
              </a:spcBef>
              <a:spcAft>
                <a:spcPts val="0"/>
              </a:spcAft>
              <a:buNone/>
            </a:pPr>
            <a:r>
              <a:rPr lang="fr-FR" sz="2400" b="1">
                <a:solidFill>
                  <a:schemeClr val="dk1"/>
                </a:solidFill>
                <a:latin typeface="Times New Roman"/>
                <a:ea typeface="Times New Roman"/>
                <a:cs typeface="Times New Roman"/>
                <a:sym typeface="Times New Roman"/>
              </a:rPr>
              <a:t>–</a:t>
            </a:r>
            <a:r>
              <a:rPr lang="fr-FR" sz="2400" b="1">
                <a:solidFill>
                  <a:srgbClr val="C00000"/>
                </a:solidFill>
                <a:latin typeface="Times New Roman"/>
                <a:ea typeface="Times New Roman"/>
                <a:cs typeface="Times New Roman"/>
                <a:sym typeface="Times New Roman"/>
              </a:rPr>
              <a:t>Sustainable organisational arrangements </a:t>
            </a:r>
            <a:r>
              <a:rPr lang="fr-FR" sz="2400" b="1">
                <a:solidFill>
                  <a:schemeClr val="dk1"/>
                </a:solidFill>
                <a:latin typeface="Times New Roman"/>
                <a:ea typeface="Times New Roman"/>
                <a:cs typeface="Times New Roman"/>
                <a:sym typeface="Times New Roman"/>
              </a:rPr>
              <a:t>for data collection, management, analysis, and reporting.</a:t>
            </a:r>
            <a:endParaRPr/>
          </a:p>
          <a:p>
            <a:pPr marL="0" marR="0" lvl="0" indent="0" algn="just" rtl="0">
              <a:spcBef>
                <a:spcPts val="0"/>
              </a:spcBef>
              <a:spcAft>
                <a:spcPts val="0"/>
              </a:spcAft>
              <a:buNone/>
            </a:pPr>
            <a:r>
              <a:rPr lang="fr-FR" sz="2400" b="1">
                <a:solidFill>
                  <a:schemeClr val="dk1"/>
                </a:solidFill>
                <a:latin typeface="Times New Roman"/>
                <a:ea typeface="Times New Roman"/>
                <a:cs typeface="Times New Roman"/>
                <a:sym typeface="Times New Roman"/>
              </a:rPr>
              <a:t>–</a:t>
            </a:r>
            <a:endParaRPr/>
          </a:p>
        </p:txBody>
      </p:sp>
      <p:sp>
        <p:nvSpPr>
          <p:cNvPr id="248" name="Google Shape;248;p12"/>
          <p:cNvSpPr txBox="1"/>
          <p:nvPr/>
        </p:nvSpPr>
        <p:spPr>
          <a:xfrm>
            <a:off x="27257" y="365629"/>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pic>
        <p:nvPicPr>
          <p:cNvPr id="253" name="Google Shape;253;p13"/>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254" name="Google Shape;254;p13"/>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255" name="Google Shape;255;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56" name="Google Shape;256;p1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57" name="Google Shape;257;p13"/>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258" name="Google Shape;258;p13"/>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259" name="Google Shape;259;p13"/>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260" name="Google Shape;260;p13"/>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261" name="Google Shape;261;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13</a:t>
            </a:fld>
            <a:endParaRPr/>
          </a:p>
        </p:txBody>
      </p:sp>
      <p:sp>
        <p:nvSpPr>
          <p:cNvPr id="262" name="Google Shape;26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pic>
        <p:nvPicPr>
          <p:cNvPr id="263" name="Google Shape;263;p13" descr="project-management"/>
          <p:cNvPicPr preferRelativeResize="0"/>
          <p:nvPr/>
        </p:nvPicPr>
        <p:blipFill rotWithShape="1">
          <a:blip r:embed="rId10">
            <a:alphaModFix/>
          </a:blip>
          <a:srcRect/>
          <a:stretch/>
        </p:blipFill>
        <p:spPr>
          <a:xfrm>
            <a:off x="9098280" y="4318000"/>
            <a:ext cx="2475230" cy="1985645"/>
          </a:xfrm>
          <a:prstGeom prst="rect">
            <a:avLst/>
          </a:prstGeom>
          <a:noFill/>
          <a:ln>
            <a:noFill/>
          </a:ln>
        </p:spPr>
      </p:pic>
      <p:sp>
        <p:nvSpPr>
          <p:cNvPr id="264" name="Google Shape;264;p13"/>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265" name="Google Shape;265;p13"/>
          <p:cNvSpPr txBox="1"/>
          <p:nvPr/>
        </p:nvSpPr>
        <p:spPr>
          <a:xfrm>
            <a:off x="154940" y="1273810"/>
            <a:ext cx="8360410" cy="4725670"/>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2540" marR="0" lvl="0" indent="-2540" algn="ctr" rtl="0">
              <a:lnSpc>
                <a:spcPct val="10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2.2-Key design principles for project monitoring and evaluation</a:t>
            </a:r>
            <a:endParaRPr/>
          </a:p>
          <a:p>
            <a:pPr marL="2540" marR="0" lvl="0" indent="-2540" algn="ctr" rtl="0">
              <a:lnSpc>
                <a:spcPct val="10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342900" marR="0" lvl="0" indent="-342900" algn="ctr" rtl="0">
              <a:lnSpc>
                <a:spcPct val="10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Project M&amp;E design can be guided by</a:t>
            </a:r>
            <a:r>
              <a:rPr lang="fr-FR" sz="2000" b="1">
                <a:solidFill>
                  <a:schemeClr val="dk1"/>
                </a:solidFill>
                <a:highlight>
                  <a:srgbClr val="00FFFF"/>
                </a:highlight>
                <a:latin typeface="Times New Roman"/>
                <a:ea typeface="Times New Roman"/>
                <a:cs typeface="Times New Roman"/>
                <a:sym typeface="Times New Roman"/>
              </a:rPr>
              <a:t> the concept of project logic and logical framework analysis.</a:t>
            </a:r>
            <a:r>
              <a:rPr lang="fr-FR" sz="2000" b="1">
                <a:solidFill>
                  <a:schemeClr val="dk1"/>
                </a:solidFill>
                <a:latin typeface="Times New Roman"/>
                <a:ea typeface="Times New Roman"/>
                <a:cs typeface="Times New Roman"/>
                <a:sym typeface="Times New Roman"/>
              </a:rPr>
              <a:t> </a:t>
            </a:r>
            <a:endParaRPr/>
          </a:p>
          <a:p>
            <a:pPr marL="0" marR="0" lvl="0" indent="0" algn="ctr" rtl="0">
              <a:lnSpc>
                <a:spcPct val="13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342900" algn="ctr" rtl="0">
              <a:lnSpc>
                <a:spcPct val="13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Implicitly or explicitly a good project design will be based on </a:t>
            </a:r>
            <a:r>
              <a:rPr lang="fr-FR" sz="2000" b="1">
                <a:solidFill>
                  <a:srgbClr val="C00000"/>
                </a:solidFill>
                <a:latin typeface="Times New Roman"/>
                <a:ea typeface="Times New Roman"/>
                <a:cs typeface="Times New Roman"/>
                <a:sym typeface="Times New Roman"/>
              </a:rPr>
              <a:t>a clear and logical project strategy</a:t>
            </a:r>
            <a:r>
              <a:rPr lang="fr-FR" sz="2000" b="1">
                <a:solidFill>
                  <a:schemeClr val="dk1"/>
                </a:solidFill>
                <a:latin typeface="Times New Roman"/>
                <a:ea typeface="Times New Roman"/>
                <a:cs typeface="Times New Roman"/>
                <a:sym typeface="Times New Roman"/>
              </a:rPr>
              <a:t>. </a:t>
            </a:r>
            <a:endParaRPr/>
          </a:p>
          <a:p>
            <a:pPr marL="0" marR="0" lvl="0" indent="0" algn="ctr" rtl="0">
              <a:lnSpc>
                <a:spcPct val="13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342900" algn="ctr" rtl="0">
              <a:lnSpc>
                <a:spcPct val="13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This is usually made explicit in the form of </a:t>
            </a:r>
            <a:r>
              <a:rPr lang="fr-FR" sz="2000" b="1">
                <a:solidFill>
                  <a:schemeClr val="dk1"/>
                </a:solidFill>
                <a:highlight>
                  <a:srgbClr val="00FF00"/>
                </a:highlight>
                <a:latin typeface="Times New Roman"/>
                <a:ea typeface="Times New Roman"/>
                <a:cs typeface="Times New Roman"/>
                <a:sym typeface="Times New Roman"/>
              </a:rPr>
              <a:t>a logical hierarchy of relationships</a:t>
            </a:r>
            <a:r>
              <a:rPr lang="fr-FR" sz="2000" b="1">
                <a:solidFill>
                  <a:schemeClr val="dk1"/>
                </a:solidFill>
                <a:latin typeface="Times New Roman"/>
                <a:ea typeface="Times New Roman"/>
                <a:cs typeface="Times New Roman"/>
                <a:sym typeface="Times New Roman"/>
              </a:rPr>
              <a:t> between the </a:t>
            </a:r>
            <a:r>
              <a:rPr lang="fr-FR" sz="2000" b="1" u="sng">
                <a:solidFill>
                  <a:schemeClr val="dk1"/>
                </a:solidFill>
                <a:latin typeface="Times New Roman"/>
                <a:ea typeface="Times New Roman"/>
                <a:cs typeface="Times New Roman"/>
                <a:sym typeface="Times New Roman"/>
              </a:rPr>
              <a:t>various project elements; progress at each level </a:t>
            </a:r>
            <a:r>
              <a:rPr lang="fr-FR" sz="2000" b="1">
                <a:solidFill>
                  <a:schemeClr val="dk1"/>
                </a:solidFill>
                <a:latin typeface="Times New Roman"/>
                <a:ea typeface="Times New Roman"/>
                <a:cs typeface="Times New Roman"/>
                <a:sym typeface="Times New Roman"/>
              </a:rPr>
              <a:t>being a precondition for achievement at the next higher level. </a:t>
            </a:r>
            <a:endParaRPr sz="2000" b="1" i="1">
              <a:solidFill>
                <a:srgbClr val="007BD3"/>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pic>
        <p:nvPicPr>
          <p:cNvPr id="270" name="Google Shape;270;p14"/>
          <p:cNvPicPr preferRelativeResize="0"/>
          <p:nvPr/>
        </p:nvPicPr>
        <p:blipFill rotWithShape="1">
          <a:blip r:embed="rId3">
            <a:alphaModFix/>
          </a:blip>
          <a:srcRect/>
          <a:stretch/>
        </p:blipFill>
        <p:spPr>
          <a:xfrm>
            <a:off x="-72160" y="5799809"/>
            <a:ext cx="1222425" cy="1096206"/>
          </a:xfrm>
          <a:prstGeom prst="rect">
            <a:avLst/>
          </a:prstGeom>
          <a:noFill/>
          <a:ln>
            <a:noFill/>
          </a:ln>
        </p:spPr>
      </p:pic>
      <p:pic>
        <p:nvPicPr>
          <p:cNvPr id="271" name="Google Shape;271;p14"/>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272" name="Google Shape;272;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73" name="Google Shape;273;p1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74" name="Google Shape;274;p14"/>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275" name="Google Shape;275;p14"/>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276" name="Google Shape;276;p14"/>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277" name="Google Shape;277;p14"/>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278" name="Google Shape;278;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14</a:t>
            </a:fld>
            <a:endParaRPr/>
          </a:p>
        </p:txBody>
      </p:sp>
      <p:sp>
        <p:nvSpPr>
          <p:cNvPr id="279" name="Google Shape;27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280" name="Google Shape;280;p14"/>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281" name="Google Shape;281;p14"/>
          <p:cNvSpPr txBox="1"/>
          <p:nvPr/>
        </p:nvSpPr>
        <p:spPr>
          <a:xfrm>
            <a:off x="130810" y="1592580"/>
            <a:ext cx="8360410" cy="57086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chemeClr val="dk1"/>
              </a:buClr>
              <a:buSzPts val="2400"/>
              <a:buFont typeface="Arial"/>
              <a:buNone/>
            </a:pPr>
            <a:r>
              <a:rPr lang="fr-FR" sz="2400" b="1" i="1" u="sng">
                <a:solidFill>
                  <a:schemeClr val="dk1"/>
                </a:solidFill>
                <a:latin typeface="Times New Roman"/>
                <a:ea typeface="Times New Roman"/>
                <a:cs typeface="Times New Roman"/>
                <a:sym typeface="Times New Roman"/>
              </a:rPr>
              <a:t>A logical structure for project monitoring and evaluation</a:t>
            </a:r>
            <a:endParaRPr/>
          </a:p>
        </p:txBody>
      </p:sp>
      <p:graphicFrame>
        <p:nvGraphicFramePr>
          <p:cNvPr id="282" name="Google Shape;282;p14"/>
          <p:cNvGraphicFramePr/>
          <p:nvPr/>
        </p:nvGraphicFramePr>
        <p:xfrm>
          <a:off x="134620" y="2331085"/>
          <a:ext cx="3000000" cy="3000000"/>
        </p:xfrm>
        <a:graphic>
          <a:graphicData uri="http://schemas.openxmlformats.org/drawingml/2006/table">
            <a:tbl>
              <a:tblPr firstRow="1" bandRow="1">
                <a:noFill/>
                <a:tableStyleId>{C0A4CEAF-60BB-4F95-B2F4-77DBA78F4269}</a:tableStyleId>
              </a:tblPr>
              <a:tblGrid>
                <a:gridCol w="2095500"/>
                <a:gridCol w="2095500"/>
                <a:gridCol w="2095500"/>
                <a:gridCol w="2095500"/>
              </a:tblGrid>
              <a:tr h="381000">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Project</a:t>
                      </a:r>
                      <a:endParaRPr/>
                    </a:p>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logic</a:t>
                      </a:r>
                      <a:endParaRPr sz="1600" b="1" u="none" strike="noStrike" cap="none">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Types of</a:t>
                      </a:r>
                      <a:endParaRPr/>
                    </a:p>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indicator</a:t>
                      </a:r>
                      <a:endParaRPr sz="1600" b="1" u="none" strike="noStrike" cap="none">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Focus of </a:t>
                      </a:r>
                      <a:endParaRPr/>
                    </a:p>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M&amp;E</a:t>
                      </a:r>
                      <a:endParaRPr sz="1600" b="1" u="none" strike="noStrike" cap="none">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Characteristics</a:t>
                      </a:r>
                      <a:endParaRPr sz="1600" b="1" u="none" strike="noStrike" cap="none">
                        <a:latin typeface="Times New Roman"/>
                        <a:ea typeface="Times New Roman"/>
                        <a:cs typeface="Times New Roman"/>
                        <a:sym typeface="Times New Roman"/>
                      </a:endParaRPr>
                    </a:p>
                  </a:txBody>
                  <a:tcPr marL="0" marR="0" marT="0" marB="0"/>
                </a:tc>
              </a:tr>
              <a:tr h="731525">
                <a:tc>
                  <a:txBody>
                    <a:bodyPr/>
                    <a:lstStyle/>
                    <a:p>
                      <a:pPr marL="0" marR="0" lvl="0" indent="0" algn="ctr" rtl="0">
                        <a:spcBef>
                          <a:spcPts val="0"/>
                        </a:spcBef>
                        <a:spcAft>
                          <a:spcPts val="0"/>
                        </a:spcAft>
                        <a:buClr>
                          <a:schemeClr val="dk1"/>
                        </a:buClr>
                        <a:buSzPts val="1400"/>
                        <a:buFont typeface="Calibri"/>
                        <a:buNone/>
                      </a:pPr>
                      <a:endParaRPr sz="1400" b="1" u="none" strike="noStrike" cap="none">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Goal</a:t>
                      </a:r>
                      <a:endParaRPr sz="1400" b="1" u="none" strike="noStrike" cap="none">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 </a:t>
                      </a:r>
                      <a:endParaRPr/>
                    </a:p>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Impact</a:t>
                      </a:r>
                      <a:endParaRPr sz="1400" b="1" u="none" strike="noStrike" cap="none">
                        <a:latin typeface="Times New Roman"/>
                        <a:ea typeface="Times New Roman"/>
                        <a:cs typeface="Times New Roman"/>
                        <a:sym typeface="Times New Roman"/>
                      </a:endParaRPr>
                    </a:p>
                  </a:txBody>
                  <a:tcPr marL="0" marR="0" marT="0" marB="0"/>
                </a:tc>
                <a:tc rowSpan="2">
                  <a:txBody>
                    <a:bodyPr/>
                    <a:lstStyle/>
                    <a:p>
                      <a:pPr marL="0" marR="0" lvl="0" indent="0" algn="ctr" rtl="0">
                        <a:spcBef>
                          <a:spcPts val="0"/>
                        </a:spcBef>
                        <a:spcAft>
                          <a:spcPts val="0"/>
                        </a:spcAft>
                        <a:buClr>
                          <a:schemeClr val="dk1"/>
                        </a:buClr>
                        <a:buSzPts val="2000"/>
                        <a:buFont typeface="Calibri"/>
                        <a:buNone/>
                      </a:pPr>
                      <a:endParaRPr sz="2000" b="1" u="none" strike="noStrike" cap="none">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2000"/>
                        <a:buFont typeface="Times New Roman"/>
                        <a:buNone/>
                      </a:pPr>
                      <a:r>
                        <a:rPr lang="fr-FR" sz="2000" b="1" u="none" strike="noStrike" cap="none">
                          <a:latin typeface="Times New Roman"/>
                          <a:ea typeface="Times New Roman"/>
                          <a:cs typeface="Times New Roman"/>
                          <a:sym typeface="Times New Roman"/>
                        </a:rPr>
                        <a:t> Results</a:t>
                      </a:r>
                      <a:endParaRPr/>
                    </a:p>
                    <a:p>
                      <a:pPr marL="0" marR="0" lvl="0" indent="0" algn="ctr" rtl="0">
                        <a:spcBef>
                          <a:spcPts val="0"/>
                        </a:spcBef>
                        <a:spcAft>
                          <a:spcPts val="0"/>
                        </a:spcAft>
                        <a:buClr>
                          <a:schemeClr val="dk1"/>
                        </a:buClr>
                        <a:buSzPts val="2000"/>
                        <a:buFont typeface="Times New Roman"/>
                        <a:buNone/>
                      </a:pPr>
                      <a:r>
                        <a:rPr lang="fr-FR" sz="2000" b="1" u="none" strike="noStrike" cap="none">
                          <a:latin typeface="Times New Roman"/>
                          <a:ea typeface="Times New Roman"/>
                          <a:cs typeface="Times New Roman"/>
                          <a:sym typeface="Times New Roman"/>
                        </a:rPr>
                        <a:t>monitoring</a:t>
                      </a:r>
                      <a:endParaRPr/>
                    </a:p>
                    <a:p>
                      <a:pPr marL="0" marR="0" lvl="0" indent="0" algn="ctr" rtl="0">
                        <a:spcBef>
                          <a:spcPts val="0"/>
                        </a:spcBef>
                        <a:spcAft>
                          <a:spcPts val="0"/>
                        </a:spcAft>
                        <a:buClr>
                          <a:schemeClr val="dk1"/>
                        </a:buClr>
                        <a:buSzPts val="2000"/>
                        <a:buFont typeface="Times New Roman"/>
                        <a:buNone/>
                      </a:pPr>
                      <a:r>
                        <a:rPr lang="fr-FR" sz="2000" b="1" u="none" strike="noStrike" cap="none">
                          <a:latin typeface="Times New Roman"/>
                          <a:ea typeface="Times New Roman"/>
                          <a:cs typeface="Times New Roman"/>
                          <a:sym typeface="Times New Roman"/>
                        </a:rPr>
                        <a:t> </a:t>
                      </a:r>
                      <a:endParaRPr sz="2000" b="1" u="none" strike="noStrike" cap="none">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long-term widespreadimprovementinsociety</a:t>
                      </a:r>
                      <a:endParaRPr sz="1600" b="1" u="none" strike="noStrike" cap="none">
                        <a:latin typeface="Times New Roman"/>
                        <a:ea typeface="Times New Roman"/>
                        <a:cs typeface="Times New Roman"/>
                        <a:sym typeface="Times New Roman"/>
                      </a:endParaRPr>
                    </a:p>
                  </a:txBody>
                  <a:tcPr marL="0" marR="0" marT="0" marB="0"/>
                </a:tc>
              </a:tr>
              <a:tr h="487675">
                <a:tc>
                  <a:txBody>
                    <a:bodyPr/>
                    <a:lstStyle/>
                    <a:p>
                      <a:pPr marL="0" marR="0" lvl="0" indent="0" algn="ctr" rtl="0">
                        <a:spcBef>
                          <a:spcPts val="0"/>
                        </a:spcBef>
                        <a:spcAft>
                          <a:spcPts val="0"/>
                        </a:spcAft>
                        <a:buClr>
                          <a:schemeClr val="dk1"/>
                        </a:buClr>
                        <a:buSzPts val="1400"/>
                        <a:buFont typeface="Calibri"/>
                        <a:buNone/>
                      </a:pPr>
                      <a:endParaRPr sz="1400" b="1" u="none" strike="noStrike" cap="none">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 Purpose</a:t>
                      </a:r>
                      <a:endParaRPr sz="1400" b="1" u="none" strike="noStrike" cap="none">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400"/>
                        <a:buFont typeface="Calibri"/>
                        <a:buNone/>
                      </a:pPr>
                      <a:endParaRPr sz="1400" b="1" u="none" strike="noStrike" cap="none">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 Outcome</a:t>
                      </a:r>
                      <a:endParaRPr sz="1400" b="1" u="none" strike="noStrike" cap="none">
                        <a:latin typeface="Times New Roman"/>
                        <a:ea typeface="Times New Roman"/>
                        <a:cs typeface="Times New Roman"/>
                        <a:sym typeface="Times New Roman"/>
                      </a:endParaRPr>
                    </a:p>
                  </a:txBody>
                  <a:tcPr marL="0" marR="0" marT="0" marB="0"/>
                </a:tc>
                <a:tc vMerge="1">
                  <a:txBody>
                    <a:bodyPr/>
                    <a:lstStyle/>
                    <a:p>
                      <a:endParaRPr lang="ar-SA"/>
                    </a:p>
                  </a:txBody>
                  <a:tcPr/>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intermediateeffectsforbeneficiaries</a:t>
                      </a:r>
                      <a:endParaRPr sz="1600" b="1" u="none" strike="noStrike" cap="none">
                        <a:latin typeface="Times New Roman"/>
                        <a:ea typeface="Times New Roman"/>
                        <a:cs typeface="Times New Roman"/>
                        <a:sym typeface="Times New Roman"/>
                      </a:endParaRPr>
                    </a:p>
                  </a:txBody>
                  <a:tcPr marL="0" marR="0" marT="0" marB="0"/>
                </a:tc>
              </a:tr>
              <a:tr h="381000">
                <a:tc>
                  <a:txBody>
                    <a:bodyPr/>
                    <a:lstStyle/>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 </a:t>
                      </a:r>
                      <a:endParaRPr/>
                    </a:p>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Outputs</a:t>
                      </a:r>
                      <a:endParaRPr sz="1400" b="1" u="none" strike="noStrike" cap="none">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 </a:t>
                      </a:r>
                      <a:endParaRPr/>
                    </a:p>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Output</a:t>
                      </a:r>
                      <a:endParaRPr sz="1400" b="1" u="none" strike="noStrike" cap="none">
                        <a:latin typeface="Times New Roman"/>
                        <a:ea typeface="Times New Roman"/>
                        <a:cs typeface="Times New Roman"/>
                        <a:sym typeface="Times New Roman"/>
                      </a:endParaRPr>
                    </a:p>
                  </a:txBody>
                  <a:tcPr marL="0" marR="0" marT="0" marB="0"/>
                </a:tc>
                <a:tc rowSpan="3">
                  <a:txBody>
                    <a:bodyPr/>
                    <a:lstStyle/>
                    <a:p>
                      <a:pPr marL="0" marR="0" lvl="0" indent="0" algn="ctr" rtl="0">
                        <a:spcBef>
                          <a:spcPts val="0"/>
                        </a:spcBef>
                        <a:spcAft>
                          <a:spcPts val="0"/>
                        </a:spcAft>
                        <a:buClr>
                          <a:schemeClr val="dk1"/>
                        </a:buClr>
                        <a:buSzPts val="2000"/>
                        <a:buFont typeface="Times New Roman"/>
                        <a:buNone/>
                      </a:pPr>
                      <a:r>
                        <a:rPr lang="fr-FR" sz="2000" b="1" u="none" strike="noStrike" cap="none">
                          <a:latin typeface="Times New Roman"/>
                          <a:ea typeface="Times New Roman"/>
                          <a:cs typeface="Times New Roman"/>
                          <a:sym typeface="Times New Roman"/>
                        </a:rPr>
                        <a:t>  </a:t>
                      </a:r>
                      <a:endParaRPr/>
                    </a:p>
                    <a:p>
                      <a:pPr marL="0" marR="0" lvl="0" indent="0" algn="ctr" rtl="0">
                        <a:spcBef>
                          <a:spcPts val="0"/>
                        </a:spcBef>
                        <a:spcAft>
                          <a:spcPts val="0"/>
                        </a:spcAft>
                        <a:buClr>
                          <a:schemeClr val="dk1"/>
                        </a:buClr>
                        <a:buSzPts val="2000"/>
                        <a:buFont typeface="Times New Roman"/>
                        <a:buNone/>
                      </a:pPr>
                      <a:r>
                        <a:rPr lang="fr-FR" sz="2000" b="1" u="none" strike="noStrike" cap="none">
                          <a:latin typeface="Times New Roman"/>
                          <a:ea typeface="Times New Roman"/>
                          <a:cs typeface="Times New Roman"/>
                          <a:sym typeface="Times New Roman"/>
                        </a:rPr>
                        <a:t>Implementation monitoring</a:t>
                      </a:r>
                      <a:endParaRPr sz="2000" b="1" u="none" strike="noStrike" cap="none">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capitalgoods,productsandservicesproduced</a:t>
                      </a:r>
                      <a:endParaRPr sz="1600" b="1" u="none" strike="noStrike" cap="none">
                        <a:latin typeface="Times New Roman"/>
                        <a:ea typeface="Times New Roman"/>
                        <a:cs typeface="Times New Roman"/>
                        <a:sym typeface="Times New Roman"/>
                      </a:endParaRPr>
                    </a:p>
                  </a:txBody>
                  <a:tcPr marL="0" marR="0" marT="0" marB="0"/>
                </a:tc>
              </a:tr>
              <a:tr h="381000">
                <a:tc>
                  <a:txBody>
                    <a:bodyPr/>
                    <a:lstStyle/>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 </a:t>
                      </a:r>
                      <a:endParaRPr/>
                    </a:p>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Activities</a:t>
                      </a:r>
                      <a:endParaRPr sz="1400" b="1" u="none" strike="noStrike" cap="none">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400"/>
                        <a:buFont typeface="Calibri"/>
                        <a:buNone/>
                      </a:pPr>
                      <a:endParaRPr sz="1400" b="1" u="none" strike="noStrike" cap="none">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 Process</a:t>
                      </a:r>
                      <a:endParaRPr sz="1400" b="1" u="none" strike="noStrike" cap="none">
                        <a:latin typeface="Times New Roman"/>
                        <a:ea typeface="Times New Roman"/>
                        <a:cs typeface="Times New Roman"/>
                        <a:sym typeface="Times New Roman"/>
                      </a:endParaRPr>
                    </a:p>
                  </a:txBody>
                  <a:tcPr marL="0" marR="0" marT="0" marB="0"/>
                </a:tc>
                <a:tc vMerge="1">
                  <a:txBody>
                    <a:bodyPr/>
                    <a:lstStyle/>
                    <a:p>
                      <a:endParaRPr lang="ar-SA"/>
                    </a:p>
                  </a:txBody>
                  <a:tcPr/>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tasks undertaken to transforminputsto outputs</a:t>
                      </a:r>
                      <a:endParaRPr sz="1600" b="1" u="none" strike="noStrike" cap="none">
                        <a:latin typeface="Times New Roman"/>
                        <a:ea typeface="Times New Roman"/>
                        <a:cs typeface="Times New Roman"/>
                        <a:sym typeface="Times New Roman"/>
                      </a:endParaRPr>
                    </a:p>
                  </a:txBody>
                  <a:tcPr marL="0" marR="0" marT="0" marB="0"/>
                </a:tc>
              </a:tr>
              <a:tr h="381000">
                <a:tc>
                  <a:txBody>
                    <a:bodyPr/>
                    <a:lstStyle/>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Inputs</a:t>
                      </a:r>
                      <a:endParaRPr sz="1400" b="1" u="none" strike="noStrike" cap="none">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400"/>
                        <a:buFont typeface="Times New Roman"/>
                        <a:buNone/>
                      </a:pPr>
                      <a:r>
                        <a:rPr lang="fr-FR" sz="1400" b="1" u="none" strike="noStrike" cap="none">
                          <a:latin typeface="Times New Roman"/>
                          <a:ea typeface="Times New Roman"/>
                          <a:cs typeface="Times New Roman"/>
                          <a:sym typeface="Times New Roman"/>
                        </a:rPr>
                        <a:t>Input</a:t>
                      </a:r>
                      <a:endParaRPr sz="1400" b="1" u="none" strike="noStrike" cap="none">
                        <a:latin typeface="Times New Roman"/>
                        <a:ea typeface="Times New Roman"/>
                        <a:cs typeface="Times New Roman"/>
                        <a:sym typeface="Times New Roman"/>
                      </a:endParaRPr>
                    </a:p>
                  </a:txBody>
                  <a:tcPr marL="0" marR="0" marT="0" marB="0"/>
                </a:tc>
                <a:tc vMerge="1">
                  <a:txBody>
                    <a:bodyPr/>
                    <a:lstStyle/>
                    <a:p>
                      <a:endParaRPr lang="ar-SA"/>
                    </a:p>
                  </a:txBody>
                  <a:tcPr/>
                </a:tc>
                <a:tc>
                  <a:txBody>
                    <a:bodyPr/>
                    <a:lstStyle/>
                    <a:p>
                      <a:pPr marL="0" marR="0" lvl="0" indent="0" algn="ctr" rtl="0">
                        <a:spcBef>
                          <a:spcPts val="0"/>
                        </a:spcBef>
                        <a:spcAft>
                          <a:spcPts val="0"/>
                        </a:spcAft>
                        <a:buClr>
                          <a:schemeClr val="dk1"/>
                        </a:buClr>
                        <a:buSzPts val="1600"/>
                        <a:buFont typeface="Times New Roman"/>
                        <a:buNone/>
                      </a:pPr>
                      <a:r>
                        <a:rPr lang="fr-FR" sz="1600" b="1" u="none" strike="noStrike" cap="none">
                          <a:latin typeface="Times New Roman"/>
                          <a:ea typeface="Times New Roman"/>
                          <a:cs typeface="Times New Roman"/>
                          <a:sym typeface="Times New Roman"/>
                        </a:rPr>
                        <a:t>humanandmaterialresources</a:t>
                      </a:r>
                      <a:endParaRPr sz="1600" b="1" u="none" strike="noStrike" cap="none">
                        <a:latin typeface="Times New Roman"/>
                        <a:ea typeface="Times New Roman"/>
                        <a:cs typeface="Times New Roman"/>
                        <a:sym typeface="Times New Roman"/>
                      </a:endParaRPr>
                    </a:p>
                  </a:txBody>
                  <a:tcPr marL="0" marR="0" marT="0" marB="0"/>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7" name="Google Shape;287;p15"/>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288" name="Google Shape;288;p15"/>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289" name="Google Shape;289;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90" name="Google Shape;290;p1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291" name="Google Shape;291;p15"/>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292" name="Google Shape;292;p15"/>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293" name="Google Shape;293;p15"/>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294" name="Google Shape;294;p15"/>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295" name="Google Shape;295;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15</a:t>
            </a:fld>
            <a:endParaRPr/>
          </a:p>
        </p:txBody>
      </p:sp>
      <p:sp>
        <p:nvSpPr>
          <p:cNvPr id="296" name="Google Shape;296;p15"/>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297" name="Google Shape;297;p15"/>
          <p:cNvSpPr txBox="1"/>
          <p:nvPr/>
        </p:nvSpPr>
        <p:spPr>
          <a:xfrm>
            <a:off x="147320" y="2245995"/>
            <a:ext cx="8488680" cy="1568450"/>
          </a:xfrm>
          <a:prstGeom prst="rect">
            <a:avLst/>
          </a:prstGeom>
          <a:noFill/>
          <a:ln>
            <a:noFill/>
          </a:ln>
        </p:spPr>
        <p:txBody>
          <a:bodyPr spcFirstLastPara="1" wrap="square" lIns="91425" tIns="45700" rIns="91425" bIns="45700" anchor="t" anchorCtr="0">
            <a:spAutoFit/>
          </a:bodyPr>
          <a:lstStyle/>
          <a:p>
            <a:pPr marL="457200" marR="0" lvl="1" indent="0" algn="l" rtl="0">
              <a:spcBef>
                <a:spcPts val="0"/>
              </a:spcBef>
              <a:spcAft>
                <a:spcPts val="0"/>
              </a:spcAft>
              <a:buNone/>
            </a:pPr>
            <a:r>
              <a:rPr lang="fr-FR" sz="2400" b="1" i="0" u="none" strike="noStrike" cap="none">
                <a:solidFill>
                  <a:schemeClr val="dk1"/>
                </a:solidFill>
                <a:latin typeface="Times New Roman"/>
                <a:ea typeface="Times New Roman"/>
                <a:cs typeface="Times New Roman"/>
                <a:sym typeface="Times New Roman"/>
              </a:rPr>
              <a:t>Moving from monitoring to evaluation </a:t>
            </a:r>
            <a:r>
              <a:rPr lang="fr-FR" sz="2400" b="1" i="0" u="none" strike="noStrike" cap="none">
                <a:solidFill>
                  <a:schemeClr val="dk1"/>
                </a:solidFill>
                <a:highlight>
                  <a:srgbClr val="FF00FF"/>
                </a:highlight>
                <a:latin typeface="Times New Roman"/>
                <a:ea typeface="Times New Roman"/>
                <a:cs typeface="Times New Roman"/>
                <a:sym typeface="Times New Roman"/>
              </a:rPr>
              <a:t>requires the use of criteria, defines core criteria</a:t>
            </a:r>
            <a:r>
              <a:rPr lang="fr-FR" sz="2400" b="1" i="0" u="none" strike="noStrike" cap="none">
                <a:solidFill>
                  <a:schemeClr val="dk1"/>
                </a:solidFill>
                <a:latin typeface="Times New Roman"/>
                <a:ea typeface="Times New Roman"/>
                <a:cs typeface="Times New Roman"/>
                <a:sym typeface="Times New Roman"/>
              </a:rPr>
              <a:t> commonly used in the evaluation of development projects, and of sector and policy level interventions.</a:t>
            </a:r>
            <a:endParaRPr sz="2400" b="1" i="0" u="none" strike="noStrike" cap="none">
              <a:solidFill>
                <a:schemeClr val="dk1"/>
              </a:solidFill>
              <a:latin typeface="Times New Roman"/>
              <a:ea typeface="Times New Roman"/>
              <a:cs typeface="Times New Roman"/>
              <a:sym typeface="Times New Roman"/>
            </a:endParaRPr>
          </a:p>
        </p:txBody>
      </p:sp>
      <p:pic>
        <p:nvPicPr>
          <p:cNvPr id="298" name="Google Shape;298;p15" descr="626x431-31586335824519"/>
          <p:cNvPicPr preferRelativeResize="0"/>
          <p:nvPr/>
        </p:nvPicPr>
        <p:blipFill rotWithShape="1">
          <a:blip r:embed="rId10">
            <a:alphaModFix/>
          </a:blip>
          <a:srcRect/>
          <a:stretch/>
        </p:blipFill>
        <p:spPr>
          <a:xfrm>
            <a:off x="2414905" y="3755390"/>
            <a:ext cx="3551555" cy="29464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pic>
        <p:nvPicPr>
          <p:cNvPr id="303" name="Google Shape;303;p16"/>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304" name="Google Shape;304;p16"/>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305" name="Google Shape;305;p1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06" name="Google Shape;306;p1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07" name="Google Shape;307;p16"/>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308" name="Google Shape;308;p16"/>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309" name="Google Shape;309;p16"/>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310" name="Google Shape;310;p16"/>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11" name="Google Shape;311;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16</a:t>
            </a:fld>
            <a:endParaRPr/>
          </a:p>
        </p:txBody>
      </p:sp>
      <p:sp>
        <p:nvSpPr>
          <p:cNvPr id="312" name="Google Shape;312;p16"/>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313" name="Google Shape;313;p16"/>
          <p:cNvSpPr txBox="1"/>
          <p:nvPr/>
        </p:nvSpPr>
        <p:spPr>
          <a:xfrm>
            <a:off x="204470" y="1127125"/>
            <a:ext cx="8441690" cy="5631180"/>
          </a:xfrm>
          <a:prstGeom prst="rect">
            <a:avLst/>
          </a:prstGeom>
          <a:noFill/>
          <a:ln>
            <a:noFill/>
          </a:ln>
        </p:spPr>
        <p:txBody>
          <a:bodyPr spcFirstLastPara="1" wrap="square" lIns="91425" tIns="45700" rIns="91425" bIns="45700" anchor="t" anchorCtr="0">
            <a:spAutoFit/>
          </a:bodyPr>
          <a:lstStyle/>
          <a:p>
            <a:pPr marL="335915" marR="0" lvl="0" indent="-335915" algn="l" rtl="0">
              <a:lnSpc>
                <a:spcPct val="100000"/>
              </a:lnSpc>
              <a:spcBef>
                <a:spcPts val="0"/>
              </a:spcBef>
              <a:spcAft>
                <a:spcPts val="0"/>
              </a:spcAft>
              <a:buNone/>
            </a:pPr>
            <a:endParaRPr sz="2400" b="1" i="1">
              <a:solidFill>
                <a:srgbClr val="C00000"/>
              </a:solidFill>
              <a:latin typeface="Times New Roman"/>
              <a:ea typeface="Times New Roman"/>
              <a:cs typeface="Times New Roman"/>
              <a:sym typeface="Times New Roman"/>
            </a:endParaRPr>
          </a:p>
          <a:p>
            <a:pPr marL="335915" marR="0" lvl="0" indent="-335915" algn="l" rtl="0">
              <a:lnSpc>
                <a:spcPct val="100000"/>
              </a:lnSpc>
              <a:spcBef>
                <a:spcPts val="0"/>
              </a:spcBef>
              <a:spcAft>
                <a:spcPts val="0"/>
              </a:spcAft>
              <a:buNone/>
            </a:pPr>
            <a:r>
              <a:rPr lang="fr-FR" sz="2400" b="1" i="1">
                <a:solidFill>
                  <a:srgbClr val="C00000"/>
                </a:solidFill>
                <a:latin typeface="Times New Roman"/>
                <a:ea typeface="Times New Roman"/>
                <a:cs typeface="Times New Roman"/>
                <a:sym typeface="Times New Roman"/>
              </a:rPr>
              <a:t>Evaluation criteria</a:t>
            </a:r>
            <a:endParaRPr/>
          </a:p>
          <a:p>
            <a:pPr marL="335915" marR="0" lvl="0" indent="-335915" algn="l" rtl="0">
              <a:lnSpc>
                <a:spcPct val="100000"/>
              </a:lnSpc>
              <a:spcBef>
                <a:spcPts val="0"/>
              </a:spcBef>
              <a:spcAft>
                <a:spcPts val="0"/>
              </a:spcAft>
              <a:buNone/>
            </a:pPr>
            <a:endParaRPr sz="2400" b="1" i="1">
              <a:solidFill>
                <a:srgbClr val="C00000"/>
              </a:solidFill>
              <a:latin typeface="Times New Roman"/>
              <a:ea typeface="Times New Roman"/>
              <a:cs typeface="Times New Roman"/>
              <a:sym typeface="Times New Roman"/>
            </a:endParaRPr>
          </a:p>
          <a:p>
            <a:pPr marL="335915" marR="0" lvl="0" indent="-335915" algn="l" rtl="0">
              <a:lnSpc>
                <a:spcPct val="100000"/>
              </a:lnSpc>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lnSpc>
                <a:spcPct val="100000"/>
              </a:lnSpc>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a:p>
            <a:pPr marL="335915" marR="0" lvl="0" indent="-335915"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314" name="Google Shape;314;p16"/>
          <p:cNvGrpSpPr/>
          <p:nvPr/>
        </p:nvGrpSpPr>
        <p:grpSpPr>
          <a:xfrm>
            <a:off x="3822221" y="1758031"/>
            <a:ext cx="4744169" cy="689649"/>
            <a:chOff x="2974899" y="1151846"/>
            <a:chExt cx="2330667" cy="689649"/>
          </a:xfrm>
        </p:grpSpPr>
        <p:sp>
          <p:nvSpPr>
            <p:cNvPr id="315" name="Google Shape;315;p16"/>
            <p:cNvSpPr/>
            <p:nvPr/>
          </p:nvSpPr>
          <p:spPr>
            <a:xfrm>
              <a:off x="2992936" y="1165509"/>
              <a:ext cx="2312630" cy="633141"/>
            </a:xfrm>
            <a:custGeom>
              <a:avLst/>
              <a:gdLst/>
              <a:ahLst/>
              <a:cxnLst/>
              <a:rect l="l" t="t" r="r" b="b"/>
              <a:pathLst>
                <a:path w="81892" h="22420" extrusionOk="0">
                  <a:moveTo>
                    <a:pt x="12955" y="0"/>
                  </a:moveTo>
                  <a:cubicBezTo>
                    <a:pt x="7228" y="0"/>
                    <a:pt x="2513" y="4286"/>
                    <a:pt x="1834" y="9823"/>
                  </a:cubicBezTo>
                  <a:lnTo>
                    <a:pt x="1" y="11204"/>
                  </a:lnTo>
                  <a:lnTo>
                    <a:pt x="1834" y="12585"/>
                  </a:lnTo>
                  <a:cubicBezTo>
                    <a:pt x="2513" y="18133"/>
                    <a:pt x="7228" y="22419"/>
                    <a:pt x="12955" y="22419"/>
                  </a:cubicBezTo>
                  <a:lnTo>
                    <a:pt x="70676" y="22419"/>
                  </a:lnTo>
                  <a:cubicBezTo>
                    <a:pt x="76867" y="22419"/>
                    <a:pt x="81892" y="17395"/>
                    <a:pt x="81892" y="11204"/>
                  </a:cubicBezTo>
                  <a:cubicBezTo>
                    <a:pt x="81892" y="5013"/>
                    <a:pt x="76867" y="0"/>
                    <a:pt x="70676" y="0"/>
                  </a:cubicBezTo>
                  <a:close/>
                </a:path>
              </a:pathLst>
            </a:custGeom>
            <a:solidFill>
              <a:srgbClr val="D8E2F3"/>
            </a:solidFill>
            <a:ln w="9525" cap="flat" cmpd="sng">
              <a:solidFill>
                <a:srgbClr val="1E4E79"/>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None/>
              </a:pPr>
              <a:endParaRPr sz="1800">
                <a:solidFill>
                  <a:srgbClr val="FFFFFF"/>
                </a:solidFill>
                <a:latin typeface="Fira Sans Extra Condensed Medium"/>
                <a:ea typeface="Fira Sans Extra Condensed Medium"/>
                <a:cs typeface="Fira Sans Extra Condensed Medium"/>
                <a:sym typeface="Fira Sans Extra Condensed Medium"/>
              </a:endParaRPr>
            </a:p>
            <a:p>
              <a:pPr marL="0" marR="0" lvl="0" indent="0" algn="ctr" rtl="0">
                <a:lnSpc>
                  <a:spcPct val="90000"/>
                </a:lnSpc>
                <a:spcBef>
                  <a:spcPts val="0"/>
                </a:spcBef>
                <a:spcAft>
                  <a:spcPts val="0"/>
                </a:spcAft>
                <a:buNone/>
              </a:pPr>
              <a:r>
                <a:rPr lang="fr-FR" sz="1800" b="1">
                  <a:solidFill>
                    <a:schemeClr val="dk1"/>
                  </a:solidFill>
                  <a:latin typeface="Times New Roman"/>
                  <a:ea typeface="Times New Roman"/>
                  <a:cs typeface="Times New Roman"/>
                  <a:sym typeface="Times New Roman"/>
                </a:rPr>
                <a:t> The effect of the project on its wider environment</a:t>
              </a:r>
              <a:endParaRPr/>
            </a:p>
          </p:txBody>
        </p:sp>
        <p:sp>
          <p:nvSpPr>
            <p:cNvPr id="316" name="Google Shape;316;p16"/>
            <p:cNvSpPr/>
            <p:nvPr/>
          </p:nvSpPr>
          <p:spPr>
            <a:xfrm>
              <a:off x="2974899" y="1151846"/>
              <a:ext cx="412586" cy="689649"/>
            </a:xfrm>
            <a:custGeom>
              <a:avLst/>
              <a:gdLst/>
              <a:ahLst/>
              <a:cxnLst/>
              <a:rect l="l" t="t" r="r" b="b"/>
              <a:pathLst>
                <a:path w="14610" h="24421" fill="none" extrusionOk="0">
                  <a:moveTo>
                    <a:pt x="14610" y="24421"/>
                  </a:moveTo>
                  <a:cubicBezTo>
                    <a:pt x="8597" y="24421"/>
                    <a:pt x="3489" y="20027"/>
                    <a:pt x="2560" y="14134"/>
                  </a:cubicBezTo>
                  <a:lnTo>
                    <a:pt x="1" y="12205"/>
                  </a:lnTo>
                  <a:lnTo>
                    <a:pt x="2560" y="10276"/>
                  </a:lnTo>
                  <a:cubicBezTo>
                    <a:pt x="3489" y="4382"/>
                    <a:pt x="8597" y="1"/>
                    <a:pt x="14610" y="1"/>
                  </a:cubicBezTo>
                </a:path>
              </a:pathLst>
            </a:custGeom>
            <a:solidFill>
              <a:srgbClr val="D8D8D8"/>
            </a:solidFill>
            <a:ln w="9525" cap="rnd" cmpd="sng">
              <a:solidFill>
                <a:srgbClr val="1E4E79"/>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pSp>
      <p:grpSp>
        <p:nvGrpSpPr>
          <p:cNvPr id="317" name="Google Shape;317;p16"/>
          <p:cNvGrpSpPr/>
          <p:nvPr/>
        </p:nvGrpSpPr>
        <p:grpSpPr>
          <a:xfrm>
            <a:off x="2683595" y="2006410"/>
            <a:ext cx="1088441" cy="152665"/>
            <a:chOff x="2312034" y="1418825"/>
            <a:chExt cx="1088441" cy="152665"/>
          </a:xfrm>
        </p:grpSpPr>
        <p:sp>
          <p:nvSpPr>
            <p:cNvPr id="318" name="Google Shape;318;p16"/>
            <p:cNvSpPr/>
            <p:nvPr/>
          </p:nvSpPr>
          <p:spPr>
            <a:xfrm>
              <a:off x="2312034" y="1418825"/>
              <a:ext cx="152665" cy="152665"/>
            </a:xfrm>
            <a:custGeom>
              <a:avLst/>
              <a:gdLst/>
              <a:ahLst/>
              <a:cxnLst/>
              <a:rect l="l" t="t" r="r" b="b"/>
              <a:pathLst>
                <a:path w="5406" h="5406" extrusionOk="0">
                  <a:moveTo>
                    <a:pt x="2703" y="0"/>
                  </a:moveTo>
                  <a:cubicBezTo>
                    <a:pt x="1215" y="0"/>
                    <a:pt x="0" y="1215"/>
                    <a:pt x="0" y="2703"/>
                  </a:cubicBezTo>
                  <a:cubicBezTo>
                    <a:pt x="0" y="4191"/>
                    <a:pt x="1215" y="5406"/>
                    <a:pt x="2703" y="5406"/>
                  </a:cubicBezTo>
                  <a:cubicBezTo>
                    <a:pt x="4203" y="5406"/>
                    <a:pt x="5406" y="4191"/>
                    <a:pt x="5406" y="2703"/>
                  </a:cubicBezTo>
                  <a:cubicBezTo>
                    <a:pt x="5406" y="1215"/>
                    <a:pt x="4203" y="0"/>
                    <a:pt x="2703" y="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cxnSp>
          <p:nvCxnSpPr>
            <p:cNvPr id="319" name="Google Shape;319;p16"/>
            <p:cNvCxnSpPr/>
            <p:nvPr/>
          </p:nvCxnSpPr>
          <p:spPr>
            <a:xfrm>
              <a:off x="2574575" y="1495175"/>
              <a:ext cx="825900" cy="0"/>
            </a:xfrm>
            <a:prstGeom prst="straightConnector1">
              <a:avLst/>
            </a:prstGeom>
            <a:noFill/>
            <a:ln w="9525" cap="flat" cmpd="sng">
              <a:solidFill>
                <a:srgbClr val="000000"/>
              </a:solidFill>
              <a:prstDash val="solid"/>
              <a:round/>
              <a:headEnd type="none" w="sm" len="sm"/>
              <a:tailEnd type="none" w="sm" len="sm"/>
            </a:ln>
          </p:spPr>
        </p:cxnSp>
      </p:grpSp>
      <p:sp>
        <p:nvSpPr>
          <p:cNvPr id="320" name="Google Shape;320;p16"/>
          <p:cNvSpPr txBox="1"/>
          <p:nvPr/>
        </p:nvSpPr>
        <p:spPr>
          <a:xfrm>
            <a:off x="1532255" y="1812925"/>
            <a:ext cx="1312545" cy="4603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2400" b="1">
                <a:solidFill>
                  <a:schemeClr val="dk1"/>
                </a:solidFill>
                <a:latin typeface="Times New Roman"/>
                <a:ea typeface="Times New Roman"/>
                <a:cs typeface="Times New Roman"/>
                <a:sym typeface="Times New Roman"/>
              </a:rPr>
              <a:t>Impact </a:t>
            </a:r>
            <a:endParaRPr/>
          </a:p>
        </p:txBody>
      </p:sp>
      <p:sp>
        <p:nvSpPr>
          <p:cNvPr id="321" name="Google Shape;321;p16"/>
          <p:cNvSpPr/>
          <p:nvPr/>
        </p:nvSpPr>
        <p:spPr>
          <a:xfrm>
            <a:off x="3844331" y="2627700"/>
            <a:ext cx="4707454" cy="633141"/>
          </a:xfrm>
          <a:custGeom>
            <a:avLst/>
            <a:gdLst/>
            <a:ahLst/>
            <a:cxnLst/>
            <a:rect l="l" t="t" r="r" b="b"/>
            <a:pathLst>
              <a:path w="81892" h="22420" extrusionOk="0">
                <a:moveTo>
                  <a:pt x="12955" y="0"/>
                </a:moveTo>
                <a:cubicBezTo>
                  <a:pt x="7228" y="0"/>
                  <a:pt x="2513" y="4286"/>
                  <a:pt x="1834" y="9823"/>
                </a:cubicBezTo>
                <a:lnTo>
                  <a:pt x="1" y="11204"/>
                </a:lnTo>
                <a:lnTo>
                  <a:pt x="1834" y="12585"/>
                </a:lnTo>
                <a:cubicBezTo>
                  <a:pt x="2513" y="18133"/>
                  <a:pt x="7228" y="22419"/>
                  <a:pt x="12955" y="22419"/>
                </a:cubicBezTo>
                <a:lnTo>
                  <a:pt x="70676" y="22419"/>
                </a:lnTo>
                <a:cubicBezTo>
                  <a:pt x="76867" y="22419"/>
                  <a:pt x="81892" y="17395"/>
                  <a:pt x="81892" y="11204"/>
                </a:cubicBezTo>
                <a:cubicBezTo>
                  <a:pt x="81892" y="5013"/>
                  <a:pt x="76867" y="0"/>
                  <a:pt x="70676" y="0"/>
                </a:cubicBezTo>
                <a:close/>
              </a:path>
            </a:pathLst>
          </a:custGeom>
          <a:solidFill>
            <a:srgbClr val="7B7B7B"/>
          </a:solidFill>
          <a:ln w="9525" cap="flat" cmpd="sng">
            <a:solidFill>
              <a:srgbClr val="1E4E79"/>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None/>
            </a:pPr>
            <a:r>
              <a:rPr lang="fr-FR" sz="1800" b="1">
                <a:solidFill>
                  <a:srgbClr val="FFFFFF"/>
                </a:solidFill>
                <a:latin typeface="Times New Roman"/>
                <a:ea typeface="Times New Roman"/>
                <a:cs typeface="Times New Roman"/>
                <a:sym typeface="Times New Roman"/>
              </a:rPr>
              <a:t>The appropriateness of project objectives to the problems intended to be addressed</a:t>
            </a:r>
            <a:endParaRPr/>
          </a:p>
        </p:txBody>
      </p:sp>
      <p:grpSp>
        <p:nvGrpSpPr>
          <p:cNvPr id="322" name="Google Shape;322;p16"/>
          <p:cNvGrpSpPr/>
          <p:nvPr/>
        </p:nvGrpSpPr>
        <p:grpSpPr>
          <a:xfrm>
            <a:off x="2708360" y="2863660"/>
            <a:ext cx="1088441" cy="152665"/>
            <a:chOff x="2312034" y="1418825"/>
            <a:chExt cx="1088441" cy="152665"/>
          </a:xfrm>
        </p:grpSpPr>
        <p:sp>
          <p:nvSpPr>
            <p:cNvPr id="323" name="Google Shape;323;p16"/>
            <p:cNvSpPr/>
            <p:nvPr/>
          </p:nvSpPr>
          <p:spPr>
            <a:xfrm>
              <a:off x="2312034" y="1418825"/>
              <a:ext cx="152665" cy="152665"/>
            </a:xfrm>
            <a:custGeom>
              <a:avLst/>
              <a:gdLst/>
              <a:ahLst/>
              <a:cxnLst/>
              <a:rect l="l" t="t" r="r" b="b"/>
              <a:pathLst>
                <a:path w="5406" h="5406" extrusionOk="0">
                  <a:moveTo>
                    <a:pt x="2703" y="0"/>
                  </a:moveTo>
                  <a:cubicBezTo>
                    <a:pt x="1215" y="0"/>
                    <a:pt x="0" y="1215"/>
                    <a:pt x="0" y="2703"/>
                  </a:cubicBezTo>
                  <a:cubicBezTo>
                    <a:pt x="0" y="4191"/>
                    <a:pt x="1215" y="5406"/>
                    <a:pt x="2703" y="5406"/>
                  </a:cubicBezTo>
                  <a:cubicBezTo>
                    <a:pt x="4203" y="5406"/>
                    <a:pt x="5406" y="4191"/>
                    <a:pt x="5406" y="2703"/>
                  </a:cubicBezTo>
                  <a:cubicBezTo>
                    <a:pt x="5406" y="1215"/>
                    <a:pt x="4203" y="0"/>
                    <a:pt x="2703" y="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cxnSp>
          <p:nvCxnSpPr>
            <p:cNvPr id="324" name="Google Shape;324;p16"/>
            <p:cNvCxnSpPr/>
            <p:nvPr/>
          </p:nvCxnSpPr>
          <p:spPr>
            <a:xfrm>
              <a:off x="2574575" y="1495175"/>
              <a:ext cx="825900" cy="0"/>
            </a:xfrm>
            <a:prstGeom prst="straightConnector1">
              <a:avLst/>
            </a:prstGeom>
            <a:noFill/>
            <a:ln w="9525" cap="flat" cmpd="sng">
              <a:solidFill>
                <a:srgbClr val="000000"/>
              </a:solidFill>
              <a:prstDash val="solid"/>
              <a:round/>
              <a:headEnd type="none" w="sm" len="sm"/>
              <a:tailEnd type="none" w="sm" len="sm"/>
            </a:ln>
          </p:spPr>
        </p:cxnSp>
      </p:grpSp>
      <p:sp>
        <p:nvSpPr>
          <p:cNvPr id="325" name="Google Shape;325;p16"/>
          <p:cNvSpPr txBox="1"/>
          <p:nvPr/>
        </p:nvSpPr>
        <p:spPr>
          <a:xfrm>
            <a:off x="1149985" y="2663190"/>
            <a:ext cx="1558290" cy="4603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2400" b="1">
                <a:solidFill>
                  <a:schemeClr val="dk1"/>
                </a:solidFill>
                <a:latin typeface="Times New Roman"/>
                <a:ea typeface="Times New Roman"/>
                <a:cs typeface="Times New Roman"/>
                <a:sym typeface="Times New Roman"/>
              </a:rPr>
              <a:t>Relevance</a:t>
            </a:r>
            <a:endParaRPr/>
          </a:p>
        </p:txBody>
      </p:sp>
      <p:grpSp>
        <p:nvGrpSpPr>
          <p:cNvPr id="326" name="Google Shape;326;p16"/>
          <p:cNvGrpSpPr/>
          <p:nvPr/>
        </p:nvGrpSpPr>
        <p:grpSpPr>
          <a:xfrm>
            <a:off x="3778406" y="3395561"/>
            <a:ext cx="4758774" cy="689649"/>
            <a:chOff x="2974899" y="1356316"/>
            <a:chExt cx="2337842" cy="689649"/>
          </a:xfrm>
        </p:grpSpPr>
        <p:sp>
          <p:nvSpPr>
            <p:cNvPr id="327" name="Google Shape;327;p16"/>
            <p:cNvSpPr/>
            <p:nvPr/>
          </p:nvSpPr>
          <p:spPr>
            <a:xfrm>
              <a:off x="3000111" y="1384584"/>
              <a:ext cx="2312630" cy="633141"/>
            </a:xfrm>
            <a:custGeom>
              <a:avLst/>
              <a:gdLst/>
              <a:ahLst/>
              <a:cxnLst/>
              <a:rect l="l" t="t" r="r" b="b"/>
              <a:pathLst>
                <a:path w="81892" h="22420" extrusionOk="0">
                  <a:moveTo>
                    <a:pt x="12955" y="0"/>
                  </a:moveTo>
                  <a:cubicBezTo>
                    <a:pt x="7228" y="0"/>
                    <a:pt x="2513" y="4286"/>
                    <a:pt x="1834" y="9823"/>
                  </a:cubicBezTo>
                  <a:lnTo>
                    <a:pt x="1" y="11204"/>
                  </a:lnTo>
                  <a:lnTo>
                    <a:pt x="1834" y="12585"/>
                  </a:lnTo>
                  <a:cubicBezTo>
                    <a:pt x="2513" y="18133"/>
                    <a:pt x="7228" y="22419"/>
                    <a:pt x="12955" y="22419"/>
                  </a:cubicBezTo>
                  <a:lnTo>
                    <a:pt x="70676" y="22419"/>
                  </a:lnTo>
                  <a:cubicBezTo>
                    <a:pt x="76867" y="22419"/>
                    <a:pt x="81892" y="17395"/>
                    <a:pt x="81892" y="11204"/>
                  </a:cubicBezTo>
                  <a:cubicBezTo>
                    <a:pt x="81892" y="5013"/>
                    <a:pt x="76867" y="0"/>
                    <a:pt x="70676" y="0"/>
                  </a:cubicBezTo>
                  <a:close/>
                </a:path>
              </a:pathLst>
            </a:custGeom>
            <a:solidFill>
              <a:srgbClr val="9CC2E5"/>
            </a:solidFill>
            <a:ln w="9525" cap="flat" cmpd="sng">
              <a:solidFill>
                <a:srgbClr val="1E4E79"/>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None/>
              </a:pPr>
              <a:endParaRPr sz="1800">
                <a:solidFill>
                  <a:srgbClr val="FFFFFF"/>
                </a:solidFill>
                <a:latin typeface="Fira Sans Extra Condensed Medium"/>
                <a:ea typeface="Fira Sans Extra Condensed Medium"/>
                <a:cs typeface="Fira Sans Extra Condensed Medium"/>
                <a:sym typeface="Fira Sans Extra Condensed Medium"/>
              </a:endParaRPr>
            </a:p>
            <a:p>
              <a:pPr marL="0" marR="0" lvl="0" indent="0" algn="ctr" rtl="0">
                <a:lnSpc>
                  <a:spcPct val="60000"/>
                </a:lnSpc>
                <a:spcBef>
                  <a:spcPts val="0"/>
                </a:spcBef>
                <a:spcAft>
                  <a:spcPts val="0"/>
                </a:spcAft>
                <a:buNone/>
              </a:pPr>
              <a:r>
                <a:rPr lang="fr-FR" sz="1800" b="1">
                  <a:solidFill>
                    <a:schemeClr val="dk1"/>
                  </a:solidFill>
                  <a:latin typeface="Times New Roman"/>
                  <a:ea typeface="Times New Roman"/>
                  <a:cs typeface="Times New Roman"/>
                  <a:sym typeface="Times New Roman"/>
                </a:rPr>
                <a:t> How the outputs contributed to the achievement of project purpose and  goal(s) </a:t>
              </a:r>
              <a:endParaRPr/>
            </a:p>
            <a:p>
              <a:pPr marL="0" marR="0" lvl="0" indent="0" algn="ctr" rtl="0">
                <a:spcBef>
                  <a:spcPts val="0"/>
                </a:spcBef>
                <a:spcAft>
                  <a:spcPts val="0"/>
                </a:spcAft>
                <a:buClr>
                  <a:schemeClr val="dk1"/>
                </a:buClr>
                <a:buSzPts val="1100"/>
                <a:buFont typeface="Arial"/>
                <a:buNone/>
              </a:pPr>
              <a:endParaRPr sz="1800">
                <a:solidFill>
                  <a:srgbClr val="FFFFFF"/>
                </a:solidFill>
                <a:latin typeface="Times New Roman"/>
                <a:ea typeface="Times New Roman"/>
                <a:cs typeface="Times New Roman"/>
                <a:sym typeface="Times New Roman"/>
              </a:endParaRPr>
            </a:p>
          </p:txBody>
        </p:sp>
        <p:sp>
          <p:nvSpPr>
            <p:cNvPr id="328" name="Google Shape;328;p16"/>
            <p:cNvSpPr/>
            <p:nvPr/>
          </p:nvSpPr>
          <p:spPr>
            <a:xfrm>
              <a:off x="2974899" y="1356316"/>
              <a:ext cx="412586" cy="689649"/>
            </a:xfrm>
            <a:custGeom>
              <a:avLst/>
              <a:gdLst/>
              <a:ahLst/>
              <a:cxnLst/>
              <a:rect l="l" t="t" r="r" b="b"/>
              <a:pathLst>
                <a:path w="14610" h="24421" fill="none" extrusionOk="0">
                  <a:moveTo>
                    <a:pt x="14610" y="24421"/>
                  </a:moveTo>
                  <a:cubicBezTo>
                    <a:pt x="8597" y="24421"/>
                    <a:pt x="3489" y="20027"/>
                    <a:pt x="2560" y="14134"/>
                  </a:cubicBezTo>
                  <a:lnTo>
                    <a:pt x="1" y="12205"/>
                  </a:lnTo>
                  <a:lnTo>
                    <a:pt x="2560" y="10276"/>
                  </a:lnTo>
                  <a:cubicBezTo>
                    <a:pt x="3489" y="4382"/>
                    <a:pt x="8597" y="1"/>
                    <a:pt x="14610" y="1"/>
                  </a:cubicBezTo>
                </a:path>
              </a:pathLst>
            </a:custGeom>
            <a:solidFill>
              <a:srgbClr val="D8D8D8"/>
            </a:solid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pSp>
      <p:grpSp>
        <p:nvGrpSpPr>
          <p:cNvPr id="329" name="Google Shape;329;p16"/>
          <p:cNvGrpSpPr/>
          <p:nvPr/>
        </p:nvGrpSpPr>
        <p:grpSpPr>
          <a:xfrm>
            <a:off x="2572470" y="3633280"/>
            <a:ext cx="1088441" cy="152665"/>
            <a:chOff x="2312034" y="1418825"/>
            <a:chExt cx="1088441" cy="152665"/>
          </a:xfrm>
        </p:grpSpPr>
        <p:sp>
          <p:nvSpPr>
            <p:cNvPr id="330" name="Google Shape;330;p16"/>
            <p:cNvSpPr/>
            <p:nvPr/>
          </p:nvSpPr>
          <p:spPr>
            <a:xfrm>
              <a:off x="2312034" y="1418825"/>
              <a:ext cx="152665" cy="152665"/>
            </a:xfrm>
            <a:custGeom>
              <a:avLst/>
              <a:gdLst/>
              <a:ahLst/>
              <a:cxnLst/>
              <a:rect l="l" t="t" r="r" b="b"/>
              <a:pathLst>
                <a:path w="5406" h="5406" extrusionOk="0">
                  <a:moveTo>
                    <a:pt x="2703" y="0"/>
                  </a:moveTo>
                  <a:cubicBezTo>
                    <a:pt x="1215" y="0"/>
                    <a:pt x="0" y="1215"/>
                    <a:pt x="0" y="2703"/>
                  </a:cubicBezTo>
                  <a:cubicBezTo>
                    <a:pt x="0" y="4191"/>
                    <a:pt x="1215" y="5406"/>
                    <a:pt x="2703" y="5406"/>
                  </a:cubicBezTo>
                  <a:cubicBezTo>
                    <a:pt x="4203" y="5406"/>
                    <a:pt x="5406" y="4191"/>
                    <a:pt x="5406" y="2703"/>
                  </a:cubicBezTo>
                  <a:cubicBezTo>
                    <a:pt x="5406" y="1215"/>
                    <a:pt x="4203" y="0"/>
                    <a:pt x="2703" y="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cxnSp>
          <p:nvCxnSpPr>
            <p:cNvPr id="331" name="Google Shape;331;p16"/>
            <p:cNvCxnSpPr/>
            <p:nvPr/>
          </p:nvCxnSpPr>
          <p:spPr>
            <a:xfrm>
              <a:off x="2574575" y="1495175"/>
              <a:ext cx="825900" cy="0"/>
            </a:xfrm>
            <a:prstGeom prst="straightConnector1">
              <a:avLst/>
            </a:prstGeom>
            <a:noFill/>
            <a:ln w="9525" cap="flat" cmpd="sng">
              <a:solidFill>
                <a:srgbClr val="000000"/>
              </a:solidFill>
              <a:prstDash val="solid"/>
              <a:round/>
              <a:headEnd type="none" w="sm" len="sm"/>
              <a:tailEnd type="none" w="sm" len="sm"/>
            </a:ln>
          </p:spPr>
        </p:cxnSp>
      </p:grpSp>
      <p:sp>
        <p:nvSpPr>
          <p:cNvPr id="332" name="Google Shape;332;p16"/>
          <p:cNvSpPr txBox="1"/>
          <p:nvPr/>
        </p:nvSpPr>
        <p:spPr>
          <a:xfrm>
            <a:off x="725170" y="3410585"/>
            <a:ext cx="1877060" cy="4603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2400" b="1">
                <a:solidFill>
                  <a:schemeClr val="dk1"/>
                </a:solidFill>
                <a:latin typeface="Times New Roman"/>
                <a:ea typeface="Times New Roman"/>
                <a:cs typeface="Times New Roman"/>
                <a:sym typeface="Times New Roman"/>
              </a:rPr>
              <a:t>Effectiveness</a:t>
            </a:r>
            <a:endParaRPr sz="2400" b="1">
              <a:solidFill>
                <a:schemeClr val="dk1"/>
              </a:solidFill>
              <a:latin typeface="Calibri"/>
              <a:ea typeface="Calibri"/>
              <a:cs typeface="Calibri"/>
              <a:sym typeface="Calibri"/>
            </a:endParaRPr>
          </a:p>
        </p:txBody>
      </p:sp>
      <p:grpSp>
        <p:nvGrpSpPr>
          <p:cNvPr id="333" name="Google Shape;333;p16"/>
          <p:cNvGrpSpPr/>
          <p:nvPr/>
        </p:nvGrpSpPr>
        <p:grpSpPr>
          <a:xfrm>
            <a:off x="3836826" y="4210767"/>
            <a:ext cx="4758774" cy="689649"/>
            <a:chOff x="2996424" y="1414736"/>
            <a:chExt cx="2337842" cy="689649"/>
          </a:xfrm>
        </p:grpSpPr>
        <p:sp>
          <p:nvSpPr>
            <p:cNvPr id="334" name="Google Shape;334;p16"/>
            <p:cNvSpPr/>
            <p:nvPr/>
          </p:nvSpPr>
          <p:spPr>
            <a:xfrm>
              <a:off x="3021636" y="1428399"/>
              <a:ext cx="2312630" cy="633141"/>
            </a:xfrm>
            <a:custGeom>
              <a:avLst/>
              <a:gdLst/>
              <a:ahLst/>
              <a:cxnLst/>
              <a:rect l="l" t="t" r="r" b="b"/>
              <a:pathLst>
                <a:path w="81892" h="22420" extrusionOk="0">
                  <a:moveTo>
                    <a:pt x="12955" y="0"/>
                  </a:moveTo>
                  <a:cubicBezTo>
                    <a:pt x="7228" y="0"/>
                    <a:pt x="2513" y="4286"/>
                    <a:pt x="1834" y="9823"/>
                  </a:cubicBezTo>
                  <a:lnTo>
                    <a:pt x="1" y="11204"/>
                  </a:lnTo>
                  <a:lnTo>
                    <a:pt x="1834" y="12585"/>
                  </a:lnTo>
                  <a:cubicBezTo>
                    <a:pt x="2513" y="18133"/>
                    <a:pt x="7228" y="22419"/>
                    <a:pt x="12955" y="22419"/>
                  </a:cubicBezTo>
                  <a:lnTo>
                    <a:pt x="70676" y="22419"/>
                  </a:lnTo>
                  <a:cubicBezTo>
                    <a:pt x="76867" y="22419"/>
                    <a:pt x="81892" y="17395"/>
                    <a:pt x="81892" y="11204"/>
                  </a:cubicBezTo>
                  <a:cubicBezTo>
                    <a:pt x="81892" y="5013"/>
                    <a:pt x="76867" y="0"/>
                    <a:pt x="70676" y="0"/>
                  </a:cubicBezTo>
                  <a:close/>
                </a:path>
              </a:pathLst>
            </a:custGeom>
            <a:solidFill>
              <a:srgbClr val="C55A11"/>
            </a:solidFill>
            <a:ln w="9525" cap="flat" cmpd="sng">
              <a:solidFill>
                <a:srgbClr val="1E4E79"/>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None/>
              </a:pPr>
              <a:endParaRPr sz="1800">
                <a:solidFill>
                  <a:srgbClr val="FFFFFF"/>
                </a:solidFill>
                <a:latin typeface="Fira Sans Extra Condensed Medium"/>
                <a:ea typeface="Fira Sans Extra Condensed Medium"/>
                <a:cs typeface="Fira Sans Extra Condensed Medium"/>
                <a:sym typeface="Fira Sans Extra Condensed Medium"/>
              </a:endParaRPr>
            </a:p>
            <a:p>
              <a:pPr marL="0" marR="0" lvl="0" indent="0" algn="ctr" rtl="0">
                <a:spcBef>
                  <a:spcPts val="0"/>
                </a:spcBef>
                <a:spcAft>
                  <a:spcPts val="0"/>
                </a:spcAft>
                <a:buNone/>
              </a:pPr>
              <a:r>
                <a:rPr lang="fr-FR" sz="1800" b="1">
                  <a:solidFill>
                    <a:srgbClr val="FFFFFF"/>
                  </a:solidFill>
                  <a:latin typeface="Times New Roman"/>
                  <a:ea typeface="Times New Roman"/>
                  <a:cs typeface="Times New Roman"/>
                  <a:sym typeface="Times New Roman"/>
                </a:rPr>
                <a:t>Whether project outputs have been achieved at reasonable cost</a:t>
              </a:r>
              <a:endParaRPr/>
            </a:p>
            <a:p>
              <a:pPr marL="0" marR="0" lvl="0" indent="0" algn="ctr" rtl="0">
                <a:spcBef>
                  <a:spcPts val="0"/>
                </a:spcBef>
                <a:spcAft>
                  <a:spcPts val="0"/>
                </a:spcAft>
                <a:buClr>
                  <a:schemeClr val="dk1"/>
                </a:buClr>
                <a:buSzPts val="1100"/>
                <a:buFont typeface="Arial"/>
                <a:buNone/>
              </a:pPr>
              <a:endParaRPr sz="1800">
                <a:solidFill>
                  <a:srgbClr val="FFFFFF"/>
                </a:solidFill>
                <a:latin typeface="Calibri"/>
                <a:ea typeface="Calibri"/>
                <a:cs typeface="Calibri"/>
                <a:sym typeface="Calibri"/>
              </a:endParaRPr>
            </a:p>
          </p:txBody>
        </p:sp>
        <p:sp>
          <p:nvSpPr>
            <p:cNvPr id="335" name="Google Shape;335;p16"/>
            <p:cNvSpPr/>
            <p:nvPr/>
          </p:nvSpPr>
          <p:spPr>
            <a:xfrm>
              <a:off x="2996424" y="1414736"/>
              <a:ext cx="412586" cy="689649"/>
            </a:xfrm>
            <a:custGeom>
              <a:avLst/>
              <a:gdLst/>
              <a:ahLst/>
              <a:cxnLst/>
              <a:rect l="l" t="t" r="r" b="b"/>
              <a:pathLst>
                <a:path w="14610" h="24421" fill="none" extrusionOk="0">
                  <a:moveTo>
                    <a:pt x="14610" y="24421"/>
                  </a:moveTo>
                  <a:cubicBezTo>
                    <a:pt x="8597" y="24421"/>
                    <a:pt x="3489" y="20027"/>
                    <a:pt x="2560" y="14134"/>
                  </a:cubicBezTo>
                  <a:lnTo>
                    <a:pt x="1" y="12205"/>
                  </a:lnTo>
                  <a:lnTo>
                    <a:pt x="2560" y="10276"/>
                  </a:lnTo>
                  <a:cubicBezTo>
                    <a:pt x="3489" y="4382"/>
                    <a:pt x="8597" y="1"/>
                    <a:pt x="14610" y="1"/>
                  </a:cubicBezTo>
                </a:path>
              </a:pathLst>
            </a:custGeom>
            <a:solidFill>
              <a:srgbClr val="D8D8D8"/>
            </a:solid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pSp>
      <p:grpSp>
        <p:nvGrpSpPr>
          <p:cNvPr id="336" name="Google Shape;336;p16"/>
          <p:cNvGrpSpPr/>
          <p:nvPr/>
        </p:nvGrpSpPr>
        <p:grpSpPr>
          <a:xfrm>
            <a:off x="2611840" y="4417505"/>
            <a:ext cx="1088441" cy="152665"/>
            <a:chOff x="2312034" y="1418825"/>
            <a:chExt cx="1088441" cy="152665"/>
          </a:xfrm>
        </p:grpSpPr>
        <p:sp>
          <p:nvSpPr>
            <p:cNvPr id="337" name="Google Shape;337;p16"/>
            <p:cNvSpPr/>
            <p:nvPr/>
          </p:nvSpPr>
          <p:spPr>
            <a:xfrm>
              <a:off x="2312034" y="1418825"/>
              <a:ext cx="152665" cy="152665"/>
            </a:xfrm>
            <a:custGeom>
              <a:avLst/>
              <a:gdLst/>
              <a:ahLst/>
              <a:cxnLst/>
              <a:rect l="l" t="t" r="r" b="b"/>
              <a:pathLst>
                <a:path w="5406" h="5406" extrusionOk="0">
                  <a:moveTo>
                    <a:pt x="2703" y="0"/>
                  </a:moveTo>
                  <a:cubicBezTo>
                    <a:pt x="1215" y="0"/>
                    <a:pt x="0" y="1215"/>
                    <a:pt x="0" y="2703"/>
                  </a:cubicBezTo>
                  <a:cubicBezTo>
                    <a:pt x="0" y="4191"/>
                    <a:pt x="1215" y="5406"/>
                    <a:pt x="2703" y="5406"/>
                  </a:cubicBezTo>
                  <a:cubicBezTo>
                    <a:pt x="4203" y="5406"/>
                    <a:pt x="5406" y="4191"/>
                    <a:pt x="5406" y="2703"/>
                  </a:cubicBezTo>
                  <a:cubicBezTo>
                    <a:pt x="5406" y="1215"/>
                    <a:pt x="4203" y="0"/>
                    <a:pt x="2703" y="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cxnSp>
          <p:nvCxnSpPr>
            <p:cNvPr id="338" name="Google Shape;338;p16"/>
            <p:cNvCxnSpPr/>
            <p:nvPr/>
          </p:nvCxnSpPr>
          <p:spPr>
            <a:xfrm>
              <a:off x="2574575" y="1495175"/>
              <a:ext cx="825900" cy="0"/>
            </a:xfrm>
            <a:prstGeom prst="straightConnector1">
              <a:avLst/>
            </a:prstGeom>
            <a:noFill/>
            <a:ln w="9525" cap="flat" cmpd="sng">
              <a:solidFill>
                <a:srgbClr val="000000"/>
              </a:solidFill>
              <a:prstDash val="solid"/>
              <a:round/>
              <a:headEnd type="none" w="sm" len="sm"/>
              <a:tailEnd type="none" w="sm" len="sm"/>
            </a:ln>
          </p:spPr>
        </p:cxnSp>
      </p:grpSp>
      <p:sp>
        <p:nvSpPr>
          <p:cNvPr id="339" name="Google Shape;339;p16"/>
          <p:cNvSpPr txBox="1"/>
          <p:nvPr/>
        </p:nvSpPr>
        <p:spPr>
          <a:xfrm>
            <a:off x="1100455" y="4224020"/>
            <a:ext cx="1877060" cy="4603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2400" b="1">
                <a:solidFill>
                  <a:schemeClr val="dk1"/>
                </a:solidFill>
                <a:latin typeface="Times New Roman"/>
                <a:ea typeface="Times New Roman"/>
                <a:cs typeface="Times New Roman"/>
                <a:sym typeface="Times New Roman"/>
              </a:rPr>
              <a:t>Efficiency</a:t>
            </a:r>
            <a:endParaRPr sz="2400" b="1">
              <a:solidFill>
                <a:schemeClr val="dk1"/>
              </a:solidFill>
              <a:latin typeface="Calibri"/>
              <a:ea typeface="Calibri"/>
              <a:cs typeface="Calibri"/>
              <a:sym typeface="Calibri"/>
            </a:endParaRPr>
          </a:p>
        </p:txBody>
      </p:sp>
      <p:grpSp>
        <p:nvGrpSpPr>
          <p:cNvPr id="340" name="Google Shape;340;p16"/>
          <p:cNvGrpSpPr/>
          <p:nvPr/>
        </p:nvGrpSpPr>
        <p:grpSpPr>
          <a:xfrm>
            <a:off x="3792376" y="5010527"/>
            <a:ext cx="4773379" cy="689649"/>
            <a:chOff x="2989249" y="1151846"/>
            <a:chExt cx="2345017" cy="689649"/>
          </a:xfrm>
        </p:grpSpPr>
        <p:sp>
          <p:nvSpPr>
            <p:cNvPr id="341" name="Google Shape;341;p16"/>
            <p:cNvSpPr/>
            <p:nvPr/>
          </p:nvSpPr>
          <p:spPr>
            <a:xfrm>
              <a:off x="3021636" y="1180114"/>
              <a:ext cx="2312630" cy="633141"/>
            </a:xfrm>
            <a:custGeom>
              <a:avLst/>
              <a:gdLst/>
              <a:ahLst/>
              <a:cxnLst/>
              <a:rect l="l" t="t" r="r" b="b"/>
              <a:pathLst>
                <a:path w="81892" h="22420" extrusionOk="0">
                  <a:moveTo>
                    <a:pt x="12955" y="0"/>
                  </a:moveTo>
                  <a:cubicBezTo>
                    <a:pt x="7228" y="0"/>
                    <a:pt x="2513" y="4286"/>
                    <a:pt x="1834" y="9823"/>
                  </a:cubicBezTo>
                  <a:lnTo>
                    <a:pt x="1" y="11204"/>
                  </a:lnTo>
                  <a:lnTo>
                    <a:pt x="1834" y="12585"/>
                  </a:lnTo>
                  <a:cubicBezTo>
                    <a:pt x="2513" y="18133"/>
                    <a:pt x="7228" y="22419"/>
                    <a:pt x="12955" y="22419"/>
                  </a:cubicBezTo>
                  <a:lnTo>
                    <a:pt x="70676" y="22419"/>
                  </a:lnTo>
                  <a:cubicBezTo>
                    <a:pt x="76867" y="22419"/>
                    <a:pt x="81892" y="17395"/>
                    <a:pt x="81892" y="11204"/>
                  </a:cubicBezTo>
                  <a:cubicBezTo>
                    <a:pt x="81892" y="5013"/>
                    <a:pt x="76867" y="0"/>
                    <a:pt x="70676" y="0"/>
                  </a:cubicBezTo>
                  <a:close/>
                </a:path>
              </a:pathLst>
            </a:custGeom>
            <a:solidFill>
              <a:srgbClr val="FFF2CC"/>
            </a:solidFill>
            <a:ln w="9525" cap="flat" cmpd="sng">
              <a:solidFill>
                <a:srgbClr val="1E4E79"/>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spcBef>
                  <a:spcPts val="0"/>
                </a:spcBef>
                <a:spcAft>
                  <a:spcPts val="0"/>
                </a:spcAft>
                <a:buNone/>
              </a:pPr>
              <a:r>
                <a:rPr lang="fr-FR" sz="1800" b="1">
                  <a:solidFill>
                    <a:schemeClr val="dk1"/>
                  </a:solidFill>
                  <a:latin typeface="Times New Roman"/>
                  <a:ea typeface="Times New Roman"/>
                  <a:cs typeface="Times New Roman"/>
                  <a:sym typeface="Times New Roman"/>
                </a:rPr>
                <a:t> Benefits produced by the project continue to flow after external funding has ended</a:t>
              </a:r>
              <a:r>
                <a:rPr lang="fr-FR" sz="1800">
                  <a:solidFill>
                    <a:srgbClr val="FFFFFF"/>
                  </a:solidFill>
                  <a:latin typeface="Fira Sans Extra Condensed Medium"/>
                  <a:ea typeface="Fira Sans Extra Condensed Medium"/>
                  <a:cs typeface="Fira Sans Extra Condensed Medium"/>
                  <a:sym typeface="Fira Sans Extra Condensed Medium"/>
                </a:rPr>
                <a:t>.</a:t>
              </a:r>
              <a:endParaRPr sz="1800">
                <a:solidFill>
                  <a:srgbClr val="FFFFFF"/>
                </a:solidFill>
                <a:latin typeface="Calibri"/>
                <a:ea typeface="Calibri"/>
                <a:cs typeface="Calibri"/>
                <a:sym typeface="Calibri"/>
              </a:endParaRPr>
            </a:p>
          </p:txBody>
        </p:sp>
        <p:sp>
          <p:nvSpPr>
            <p:cNvPr id="342" name="Google Shape;342;p16"/>
            <p:cNvSpPr/>
            <p:nvPr/>
          </p:nvSpPr>
          <p:spPr>
            <a:xfrm>
              <a:off x="2989249" y="1151846"/>
              <a:ext cx="412586" cy="689649"/>
            </a:xfrm>
            <a:custGeom>
              <a:avLst/>
              <a:gdLst/>
              <a:ahLst/>
              <a:cxnLst/>
              <a:rect l="l" t="t" r="r" b="b"/>
              <a:pathLst>
                <a:path w="14610" h="24421" fill="none" extrusionOk="0">
                  <a:moveTo>
                    <a:pt x="14610" y="24421"/>
                  </a:moveTo>
                  <a:cubicBezTo>
                    <a:pt x="8597" y="24421"/>
                    <a:pt x="3489" y="20027"/>
                    <a:pt x="2560" y="14134"/>
                  </a:cubicBezTo>
                  <a:lnTo>
                    <a:pt x="1" y="12205"/>
                  </a:lnTo>
                  <a:lnTo>
                    <a:pt x="2560" y="10276"/>
                  </a:lnTo>
                  <a:cubicBezTo>
                    <a:pt x="3489" y="4382"/>
                    <a:pt x="8597" y="1"/>
                    <a:pt x="14610" y="1"/>
                  </a:cubicBezTo>
                </a:path>
              </a:pathLst>
            </a:custGeom>
            <a:solidFill>
              <a:srgbClr val="D8D8D8"/>
            </a:solid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grpSp>
      <p:grpSp>
        <p:nvGrpSpPr>
          <p:cNvPr id="343" name="Google Shape;343;p16"/>
          <p:cNvGrpSpPr/>
          <p:nvPr/>
        </p:nvGrpSpPr>
        <p:grpSpPr>
          <a:xfrm>
            <a:off x="2607395" y="5260150"/>
            <a:ext cx="1088441" cy="152665"/>
            <a:chOff x="2312034" y="1418825"/>
            <a:chExt cx="1088441" cy="152665"/>
          </a:xfrm>
        </p:grpSpPr>
        <p:sp>
          <p:nvSpPr>
            <p:cNvPr id="344" name="Google Shape;344;p16"/>
            <p:cNvSpPr/>
            <p:nvPr/>
          </p:nvSpPr>
          <p:spPr>
            <a:xfrm>
              <a:off x="2312034" y="1418825"/>
              <a:ext cx="152665" cy="152665"/>
            </a:xfrm>
            <a:custGeom>
              <a:avLst/>
              <a:gdLst/>
              <a:ahLst/>
              <a:cxnLst/>
              <a:rect l="l" t="t" r="r" b="b"/>
              <a:pathLst>
                <a:path w="5406" h="5406" extrusionOk="0">
                  <a:moveTo>
                    <a:pt x="2703" y="0"/>
                  </a:moveTo>
                  <a:cubicBezTo>
                    <a:pt x="1215" y="0"/>
                    <a:pt x="0" y="1215"/>
                    <a:pt x="0" y="2703"/>
                  </a:cubicBezTo>
                  <a:cubicBezTo>
                    <a:pt x="0" y="4191"/>
                    <a:pt x="1215" y="5406"/>
                    <a:pt x="2703" y="5406"/>
                  </a:cubicBezTo>
                  <a:cubicBezTo>
                    <a:pt x="4203" y="5406"/>
                    <a:pt x="5406" y="4191"/>
                    <a:pt x="5406" y="2703"/>
                  </a:cubicBezTo>
                  <a:cubicBezTo>
                    <a:pt x="5406" y="1215"/>
                    <a:pt x="4203" y="0"/>
                    <a:pt x="2703" y="0"/>
                  </a:cubicBezTo>
                  <a:close/>
                </a:path>
              </a:pathLst>
            </a:custGeom>
            <a:solidFill>
              <a:schemeClr val="accen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cxnSp>
          <p:nvCxnSpPr>
            <p:cNvPr id="345" name="Google Shape;345;p16"/>
            <p:cNvCxnSpPr/>
            <p:nvPr/>
          </p:nvCxnSpPr>
          <p:spPr>
            <a:xfrm>
              <a:off x="2574575" y="1495175"/>
              <a:ext cx="825900" cy="0"/>
            </a:xfrm>
            <a:prstGeom prst="straightConnector1">
              <a:avLst/>
            </a:prstGeom>
            <a:noFill/>
            <a:ln w="9525" cap="flat" cmpd="sng">
              <a:solidFill>
                <a:srgbClr val="000000"/>
              </a:solidFill>
              <a:prstDash val="solid"/>
              <a:round/>
              <a:headEnd type="none" w="sm" len="sm"/>
              <a:tailEnd type="none" w="sm" len="sm"/>
            </a:ln>
          </p:spPr>
        </p:cxnSp>
      </p:grpSp>
      <p:sp>
        <p:nvSpPr>
          <p:cNvPr id="346" name="Google Shape;346;p16"/>
          <p:cNvSpPr txBox="1"/>
          <p:nvPr/>
        </p:nvSpPr>
        <p:spPr>
          <a:xfrm>
            <a:off x="633730" y="5066665"/>
            <a:ext cx="2003425" cy="4603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2400" b="1">
                <a:solidFill>
                  <a:schemeClr val="dk1"/>
                </a:solidFill>
                <a:latin typeface="Times New Roman"/>
                <a:ea typeface="Times New Roman"/>
                <a:cs typeface="Times New Roman"/>
                <a:sym typeface="Times New Roman"/>
              </a:rPr>
              <a:t>Sustainability</a:t>
            </a:r>
            <a:endParaRPr sz="2400" b="1">
              <a:solidFill>
                <a:schemeClr val="dk1"/>
              </a:solidFill>
              <a:latin typeface="Calibri"/>
              <a:ea typeface="Calibri"/>
              <a:cs typeface="Calibri"/>
              <a:sym typeface="Calibri"/>
            </a:endParaRPr>
          </a:p>
        </p:txBody>
      </p:sp>
      <p:sp>
        <p:nvSpPr>
          <p:cNvPr id="347" name="Google Shape;347;p16"/>
          <p:cNvSpPr/>
          <p:nvPr/>
        </p:nvSpPr>
        <p:spPr>
          <a:xfrm>
            <a:off x="3802536" y="2581652"/>
            <a:ext cx="839836" cy="689649"/>
          </a:xfrm>
          <a:custGeom>
            <a:avLst/>
            <a:gdLst/>
            <a:ahLst/>
            <a:cxnLst/>
            <a:rect l="l" t="t" r="r" b="b"/>
            <a:pathLst>
              <a:path w="14610" h="24421" fill="none" extrusionOk="0">
                <a:moveTo>
                  <a:pt x="14610" y="24421"/>
                </a:moveTo>
                <a:cubicBezTo>
                  <a:pt x="8597" y="24421"/>
                  <a:pt x="3489" y="20027"/>
                  <a:pt x="2560" y="14134"/>
                </a:cubicBezTo>
                <a:lnTo>
                  <a:pt x="1" y="12205"/>
                </a:lnTo>
                <a:lnTo>
                  <a:pt x="2560" y="10276"/>
                </a:lnTo>
                <a:cubicBezTo>
                  <a:pt x="3489" y="4382"/>
                  <a:pt x="8597" y="1"/>
                  <a:pt x="14610" y="1"/>
                </a:cubicBezTo>
              </a:path>
            </a:pathLst>
          </a:custGeom>
          <a:solidFill>
            <a:srgbClr val="D8D8D8"/>
          </a:solid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4"/>
                                        </p:tgtEl>
                                        <p:attrNameLst>
                                          <p:attrName>style.visibility</p:attrName>
                                        </p:attrNameLst>
                                      </p:cBhvr>
                                      <p:to>
                                        <p:strVal val="visible"/>
                                      </p:to>
                                    </p:set>
                                    <p:animEffect transition="in" filter="fade">
                                      <p:cBhvr>
                                        <p:cTn id="7" dur="500"/>
                                        <p:tgtEl>
                                          <p:spTgt spid="314"/>
                                        </p:tgtEl>
                                      </p:cBhvr>
                                    </p:animEffect>
                                  </p:childTnLst>
                                </p:cTn>
                              </p:par>
                              <p:par>
                                <p:cTn id="8" presetID="10" presetClass="entr" presetSubtype="0" fill="hold" nodeType="withEffect">
                                  <p:stCondLst>
                                    <p:cond delay="0"/>
                                  </p:stCondLst>
                                  <p:childTnLst>
                                    <p:set>
                                      <p:cBhvr>
                                        <p:cTn id="9" dur="1" fill="hold">
                                          <p:stCondLst>
                                            <p:cond delay="0"/>
                                          </p:stCondLst>
                                        </p:cTn>
                                        <p:tgtEl>
                                          <p:spTgt spid="317"/>
                                        </p:tgtEl>
                                        <p:attrNameLst>
                                          <p:attrName>style.visibility</p:attrName>
                                        </p:attrNameLst>
                                      </p:cBhvr>
                                      <p:to>
                                        <p:strVal val="visible"/>
                                      </p:to>
                                    </p:set>
                                    <p:animEffect transition="in" filter="fade">
                                      <p:cBhvr>
                                        <p:cTn id="10" dur="500"/>
                                        <p:tgtEl>
                                          <p:spTgt spid="317"/>
                                        </p:tgtEl>
                                      </p:cBhvr>
                                    </p:animEffect>
                                  </p:childTnLst>
                                </p:cTn>
                              </p:par>
                              <p:par>
                                <p:cTn id="11" presetID="10" presetClass="entr" presetSubtype="0" fill="hold" nodeType="withEffect">
                                  <p:stCondLst>
                                    <p:cond delay="0"/>
                                  </p:stCondLst>
                                  <p:childTnLst>
                                    <p:set>
                                      <p:cBhvr>
                                        <p:cTn id="12" dur="1" fill="hold">
                                          <p:stCondLst>
                                            <p:cond delay="0"/>
                                          </p:stCondLst>
                                        </p:cTn>
                                        <p:tgtEl>
                                          <p:spTgt spid="322"/>
                                        </p:tgtEl>
                                        <p:attrNameLst>
                                          <p:attrName>style.visibility</p:attrName>
                                        </p:attrNameLst>
                                      </p:cBhvr>
                                      <p:to>
                                        <p:strVal val="visible"/>
                                      </p:to>
                                    </p:set>
                                    <p:animEffect transition="in" filter="fade">
                                      <p:cBhvr>
                                        <p:cTn id="13" dur="500"/>
                                        <p:tgtEl>
                                          <p:spTgt spid="32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26"/>
                                        </p:tgtEl>
                                        <p:attrNameLst>
                                          <p:attrName>style.visibility</p:attrName>
                                        </p:attrNameLst>
                                      </p:cBhvr>
                                      <p:to>
                                        <p:strVal val="visible"/>
                                      </p:to>
                                    </p:set>
                                    <p:animEffect transition="in" filter="fade">
                                      <p:cBhvr>
                                        <p:cTn id="18" dur="500"/>
                                        <p:tgtEl>
                                          <p:spTgt spid="326"/>
                                        </p:tgtEl>
                                      </p:cBhvr>
                                    </p:animEffect>
                                  </p:childTnLst>
                                </p:cTn>
                              </p:par>
                              <p:par>
                                <p:cTn id="19" presetID="10" presetClass="entr" presetSubtype="0" fill="hold" nodeType="withEffect">
                                  <p:stCondLst>
                                    <p:cond delay="0"/>
                                  </p:stCondLst>
                                  <p:childTnLst>
                                    <p:set>
                                      <p:cBhvr>
                                        <p:cTn id="20" dur="1" fill="hold">
                                          <p:stCondLst>
                                            <p:cond delay="0"/>
                                          </p:stCondLst>
                                        </p:cTn>
                                        <p:tgtEl>
                                          <p:spTgt spid="329"/>
                                        </p:tgtEl>
                                        <p:attrNameLst>
                                          <p:attrName>style.visibility</p:attrName>
                                        </p:attrNameLst>
                                      </p:cBhvr>
                                      <p:to>
                                        <p:strVal val="visible"/>
                                      </p:to>
                                    </p:set>
                                    <p:animEffect transition="in" filter="fade">
                                      <p:cBhvr>
                                        <p:cTn id="21" dur="500"/>
                                        <p:tgtEl>
                                          <p:spTgt spid="32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33"/>
                                        </p:tgtEl>
                                        <p:attrNameLst>
                                          <p:attrName>style.visibility</p:attrName>
                                        </p:attrNameLst>
                                      </p:cBhvr>
                                      <p:to>
                                        <p:strVal val="visible"/>
                                      </p:to>
                                    </p:set>
                                    <p:animEffect transition="in" filter="fade">
                                      <p:cBhvr>
                                        <p:cTn id="26" dur="500"/>
                                        <p:tgtEl>
                                          <p:spTgt spid="333"/>
                                        </p:tgtEl>
                                      </p:cBhvr>
                                    </p:animEffect>
                                  </p:childTnLst>
                                </p:cTn>
                              </p:par>
                              <p:par>
                                <p:cTn id="27" presetID="10" presetClass="entr" presetSubtype="0" fill="hold" nodeType="withEffect">
                                  <p:stCondLst>
                                    <p:cond delay="0"/>
                                  </p:stCondLst>
                                  <p:childTnLst>
                                    <p:set>
                                      <p:cBhvr>
                                        <p:cTn id="28" dur="1" fill="hold">
                                          <p:stCondLst>
                                            <p:cond delay="0"/>
                                          </p:stCondLst>
                                        </p:cTn>
                                        <p:tgtEl>
                                          <p:spTgt spid="336"/>
                                        </p:tgtEl>
                                        <p:attrNameLst>
                                          <p:attrName>style.visibility</p:attrName>
                                        </p:attrNameLst>
                                      </p:cBhvr>
                                      <p:to>
                                        <p:strVal val="visible"/>
                                      </p:to>
                                    </p:set>
                                    <p:animEffect transition="in" filter="fade">
                                      <p:cBhvr>
                                        <p:cTn id="29" dur="500"/>
                                        <p:tgtEl>
                                          <p:spTgt spid="336"/>
                                        </p:tgtEl>
                                      </p:cBhvr>
                                    </p:animEffect>
                                  </p:childTnLst>
                                </p:cTn>
                              </p:par>
                              <p:par>
                                <p:cTn id="30" presetID="10" presetClass="entr" presetSubtype="0" fill="hold" nodeType="withEffect">
                                  <p:stCondLst>
                                    <p:cond delay="0"/>
                                  </p:stCondLst>
                                  <p:childTnLst>
                                    <p:set>
                                      <p:cBhvr>
                                        <p:cTn id="31" dur="1" fill="hold">
                                          <p:stCondLst>
                                            <p:cond delay="0"/>
                                          </p:stCondLst>
                                        </p:cTn>
                                        <p:tgtEl>
                                          <p:spTgt spid="340"/>
                                        </p:tgtEl>
                                        <p:attrNameLst>
                                          <p:attrName>style.visibility</p:attrName>
                                        </p:attrNameLst>
                                      </p:cBhvr>
                                      <p:to>
                                        <p:strVal val="visible"/>
                                      </p:to>
                                    </p:set>
                                    <p:animEffect transition="in" filter="fade">
                                      <p:cBhvr>
                                        <p:cTn id="32" dur="500"/>
                                        <p:tgtEl>
                                          <p:spTgt spid="340"/>
                                        </p:tgtEl>
                                      </p:cBhvr>
                                    </p:animEffect>
                                  </p:childTnLst>
                                </p:cTn>
                              </p:par>
                              <p:par>
                                <p:cTn id="33" presetID="10" presetClass="entr" presetSubtype="0" fill="hold" nodeType="withEffect">
                                  <p:stCondLst>
                                    <p:cond delay="0"/>
                                  </p:stCondLst>
                                  <p:childTnLst>
                                    <p:set>
                                      <p:cBhvr>
                                        <p:cTn id="34" dur="1" fill="hold">
                                          <p:stCondLst>
                                            <p:cond delay="0"/>
                                          </p:stCondLst>
                                        </p:cTn>
                                        <p:tgtEl>
                                          <p:spTgt spid="343"/>
                                        </p:tgtEl>
                                        <p:attrNameLst>
                                          <p:attrName>style.visibility</p:attrName>
                                        </p:attrNameLst>
                                      </p:cBhvr>
                                      <p:to>
                                        <p:strVal val="visible"/>
                                      </p:to>
                                    </p:set>
                                    <p:animEffect transition="in" filter="fade">
                                      <p:cBhvr>
                                        <p:cTn id="35" dur="500"/>
                                        <p:tgtEl>
                                          <p:spTgt spid="3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pic>
        <p:nvPicPr>
          <p:cNvPr id="352" name="Google Shape;352;p17"/>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353" name="Google Shape;353;p17"/>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354" name="Google Shape;354;p1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55" name="Google Shape;355;p1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56" name="Google Shape;356;p17"/>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357" name="Google Shape;357;p17"/>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358" name="Google Shape;358;p17"/>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359" name="Google Shape;359;p17"/>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60" name="Google Shape;36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17</a:t>
            </a:fld>
            <a:endParaRPr/>
          </a:p>
        </p:txBody>
      </p:sp>
      <p:sp>
        <p:nvSpPr>
          <p:cNvPr id="361" name="Google Shape;361;p17"/>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362" name="Google Shape;362;p17"/>
          <p:cNvSpPr txBox="1"/>
          <p:nvPr/>
        </p:nvSpPr>
        <p:spPr>
          <a:xfrm>
            <a:off x="69215" y="1551305"/>
            <a:ext cx="8488680" cy="7477760"/>
          </a:xfrm>
          <a:prstGeom prst="rect">
            <a:avLst/>
          </a:prstGeom>
          <a:noFill/>
          <a:ln>
            <a:noFill/>
          </a:ln>
        </p:spPr>
        <p:txBody>
          <a:bodyPr spcFirstLastPara="1" wrap="square" lIns="91425" tIns="45700" rIns="91425" bIns="45700" anchor="t" anchorCtr="0">
            <a:spAutoFit/>
          </a:bodyPr>
          <a:lstStyle/>
          <a:p>
            <a:pPr marL="457200" marR="0" lvl="1" indent="0" algn="ctr" rtl="0">
              <a:spcBef>
                <a:spcPts val="0"/>
              </a:spcBef>
              <a:spcAft>
                <a:spcPts val="0"/>
              </a:spcAft>
              <a:buNone/>
            </a:pPr>
            <a:r>
              <a:rPr lang="fr-FR" sz="2400" b="1" i="1" u="none" strike="noStrike" cap="none">
                <a:solidFill>
                  <a:srgbClr val="007BD3"/>
                </a:solidFill>
                <a:latin typeface="Times New Roman"/>
                <a:ea typeface="Times New Roman"/>
                <a:cs typeface="Times New Roman"/>
                <a:sym typeface="Times New Roman"/>
              </a:rPr>
              <a:t>2.3- The challenges of outcome and impact monitoring and evaluation</a:t>
            </a:r>
            <a:endParaRPr/>
          </a:p>
          <a:p>
            <a:pPr marL="457200" marR="0" lvl="1" indent="0" algn="ctr" rtl="0">
              <a:spcBef>
                <a:spcPts val="0"/>
              </a:spcBef>
              <a:spcAft>
                <a:spcPts val="0"/>
              </a:spcAft>
              <a:buNone/>
            </a:pPr>
            <a:endParaRPr sz="2400" b="1" i="1" u="none" strike="noStrike" cap="none">
              <a:solidFill>
                <a:srgbClr val="007BD3"/>
              </a:solidFill>
              <a:latin typeface="Times New Roman"/>
              <a:ea typeface="Times New Roman"/>
              <a:cs typeface="Times New Roman"/>
              <a:sym typeface="Times New Roman"/>
            </a:endParaRPr>
          </a:p>
          <a:p>
            <a:pPr marL="457200" marR="0" lvl="1" indent="0" algn="just" rtl="0">
              <a:spcBef>
                <a:spcPts val="0"/>
              </a:spcBef>
              <a:spcAft>
                <a:spcPts val="0"/>
              </a:spcAft>
              <a:buNone/>
            </a:pPr>
            <a:r>
              <a:rPr lang="fr-FR" sz="2400" b="1" i="0" u="none" strike="noStrike" cap="none">
                <a:solidFill>
                  <a:schemeClr val="dk1"/>
                </a:solidFill>
                <a:latin typeface="Times New Roman"/>
                <a:ea typeface="Times New Roman"/>
                <a:cs typeface="Times New Roman"/>
                <a:sym typeface="Times New Roman"/>
              </a:rPr>
              <a:t> </a:t>
            </a:r>
            <a:r>
              <a:rPr lang="fr-FR" sz="2400" b="1" i="0" u="none" strike="noStrike" cap="none">
                <a:solidFill>
                  <a:schemeClr val="dk1"/>
                </a:solidFill>
                <a:highlight>
                  <a:srgbClr val="00FF00"/>
                </a:highlight>
                <a:latin typeface="Times New Roman"/>
                <a:ea typeface="Times New Roman"/>
                <a:cs typeface="Times New Roman"/>
                <a:sym typeface="Times New Roman"/>
              </a:rPr>
              <a:t>‘inputs</a:t>
            </a:r>
            <a:r>
              <a:rPr lang="fr-FR" sz="2400" b="1" i="0" u="none" strike="noStrike" cap="none">
                <a:solidFill>
                  <a:schemeClr val="dk1"/>
                </a:solidFill>
                <a:latin typeface="Times New Roman"/>
                <a:ea typeface="Times New Roman"/>
                <a:cs typeface="Times New Roman"/>
                <a:sym typeface="Times New Roman"/>
              </a:rPr>
              <a:t>’,</a:t>
            </a:r>
            <a:r>
              <a:rPr lang="fr-FR" sz="2400" b="1" i="0" u="none" strike="noStrike" cap="none">
                <a:solidFill>
                  <a:schemeClr val="dk1"/>
                </a:solidFill>
                <a:highlight>
                  <a:srgbClr val="FFFF00"/>
                </a:highlight>
                <a:latin typeface="Times New Roman"/>
                <a:ea typeface="Times New Roman"/>
                <a:cs typeface="Times New Roman"/>
                <a:sym typeface="Times New Roman"/>
              </a:rPr>
              <a:t> ‘activities’</a:t>
            </a:r>
            <a:r>
              <a:rPr lang="fr-FR" sz="2400" b="1" i="0" u="none" strike="noStrike" cap="none">
                <a:solidFill>
                  <a:schemeClr val="dk1"/>
                </a:solidFill>
                <a:latin typeface="Times New Roman"/>
                <a:ea typeface="Times New Roman"/>
                <a:cs typeface="Times New Roman"/>
                <a:sym typeface="Times New Roman"/>
              </a:rPr>
              <a:t> and </a:t>
            </a:r>
            <a:r>
              <a:rPr lang="fr-FR" sz="2400" b="1" i="0" u="none" strike="noStrike" cap="none">
                <a:solidFill>
                  <a:schemeClr val="dk1"/>
                </a:solidFill>
                <a:highlight>
                  <a:srgbClr val="00FFFF"/>
                </a:highlight>
                <a:latin typeface="Times New Roman"/>
                <a:ea typeface="Times New Roman"/>
                <a:cs typeface="Times New Roman"/>
                <a:sym typeface="Times New Roman"/>
              </a:rPr>
              <a:t>‘outputs’ </a:t>
            </a:r>
            <a:r>
              <a:rPr lang="fr-FR" sz="2400" b="1" i="0" u="none" strike="noStrike" cap="none">
                <a:solidFill>
                  <a:schemeClr val="dk1"/>
                </a:solidFill>
                <a:latin typeface="Times New Roman"/>
                <a:ea typeface="Times New Roman"/>
                <a:cs typeface="Times New Roman"/>
                <a:sym typeface="Times New Roman"/>
              </a:rPr>
              <a:t>are within the direct control of project management, </a:t>
            </a:r>
            <a:r>
              <a:rPr lang="fr-FR" sz="2400" b="1" i="0" u="none" strike="noStrike" cap="none">
                <a:solidFill>
                  <a:schemeClr val="dk1"/>
                </a:solidFill>
                <a:highlight>
                  <a:srgbClr val="FF00FF"/>
                </a:highlight>
                <a:latin typeface="Times New Roman"/>
                <a:ea typeface="Times New Roman"/>
                <a:cs typeface="Times New Roman"/>
                <a:sym typeface="Times New Roman"/>
              </a:rPr>
              <a:t>‘implementation monitoring’</a:t>
            </a:r>
            <a:r>
              <a:rPr lang="fr-FR" sz="2400" b="1" i="0" u="none" strike="noStrike" cap="none">
                <a:solidFill>
                  <a:schemeClr val="dk1"/>
                </a:solidFill>
                <a:latin typeface="Times New Roman"/>
                <a:ea typeface="Times New Roman"/>
                <a:cs typeface="Times New Roman"/>
                <a:sym typeface="Times New Roman"/>
              </a:rPr>
              <a:t> and </a:t>
            </a:r>
            <a:r>
              <a:rPr lang="fr-FR" sz="2400" b="1" i="0" u="none" strike="noStrike" cap="none">
                <a:solidFill>
                  <a:schemeClr val="dk1"/>
                </a:solidFill>
                <a:highlight>
                  <a:srgbClr val="FF00FF"/>
                </a:highlight>
                <a:latin typeface="Times New Roman"/>
                <a:ea typeface="Times New Roman"/>
                <a:cs typeface="Times New Roman"/>
                <a:sym typeface="Times New Roman"/>
              </a:rPr>
              <a:t>evaluation</a:t>
            </a:r>
            <a:r>
              <a:rPr lang="fr-FR" sz="2400" b="1" i="0" u="none" strike="noStrike" cap="none">
                <a:solidFill>
                  <a:schemeClr val="dk1"/>
                </a:solidFill>
                <a:latin typeface="Times New Roman"/>
                <a:ea typeface="Times New Roman"/>
                <a:cs typeface="Times New Roman"/>
                <a:sym typeface="Times New Roman"/>
              </a:rPr>
              <a:t> is a core management function, and achievable largely through internal record-keeping and analysis.</a:t>
            </a:r>
            <a:endParaRPr/>
          </a:p>
          <a:p>
            <a:pPr marL="457200" marR="0" lvl="1" indent="0" algn="just" rtl="0">
              <a:spcBef>
                <a:spcPts val="0"/>
              </a:spcBef>
              <a:spcAft>
                <a:spcPts val="0"/>
              </a:spcAft>
              <a:buNone/>
            </a:pPr>
            <a:r>
              <a:rPr lang="fr-FR" sz="2400" b="1" i="0" u="none" strike="noStrike" cap="none">
                <a:solidFill>
                  <a:srgbClr val="C00000"/>
                </a:solidFill>
                <a:latin typeface="Times New Roman"/>
                <a:ea typeface="Times New Roman"/>
                <a:cs typeface="Times New Roman"/>
                <a:sym typeface="Times New Roman"/>
              </a:rPr>
              <a:t> Indicators</a:t>
            </a:r>
            <a:r>
              <a:rPr lang="fr-FR" sz="2400" b="1" i="0" u="none" strike="noStrike" cap="none">
                <a:solidFill>
                  <a:schemeClr val="dk1"/>
                </a:solidFill>
                <a:latin typeface="Times New Roman"/>
                <a:ea typeface="Times New Roman"/>
                <a:cs typeface="Times New Roman"/>
                <a:sym typeface="Times New Roman"/>
              </a:rPr>
              <a:t> of inputs, process and outputs are usually generated by project management, and/or by government and funding agency accounting and reporting requirements. </a:t>
            </a:r>
            <a:endParaRPr/>
          </a:p>
          <a:p>
            <a:pPr marL="457200" marR="0" lvl="1" indent="0" algn="l" rtl="0">
              <a:spcBef>
                <a:spcPts val="0"/>
              </a:spcBef>
              <a:spcAft>
                <a:spcPts val="0"/>
              </a:spcAft>
              <a:buNone/>
            </a:pPr>
            <a:endParaRPr sz="2400" b="1" i="0" u="none" strike="noStrike" cap="none">
              <a:solidFill>
                <a:schemeClr val="dk1"/>
              </a:solidFill>
              <a:latin typeface="Times New Roman"/>
              <a:ea typeface="Times New Roman"/>
              <a:cs typeface="Times New Roman"/>
              <a:sym typeface="Times New Roman"/>
            </a:endParaRPr>
          </a:p>
          <a:p>
            <a:pPr marL="457200" marR="0" lvl="1" indent="0" algn="l" rtl="0">
              <a:spcBef>
                <a:spcPts val="0"/>
              </a:spcBef>
              <a:spcAft>
                <a:spcPts val="0"/>
              </a:spcAft>
              <a:buNone/>
            </a:pPr>
            <a:endParaRPr sz="2400" b="1" i="0" u="none" strike="noStrike" cap="none">
              <a:solidFill>
                <a:schemeClr val="dk1"/>
              </a:solidFill>
              <a:latin typeface="Times New Roman"/>
              <a:ea typeface="Times New Roman"/>
              <a:cs typeface="Times New Roman"/>
              <a:sym typeface="Times New Roman"/>
            </a:endParaRPr>
          </a:p>
          <a:p>
            <a:pPr marL="457200" marR="0" lvl="1" indent="0" algn="l" rtl="0">
              <a:spcBef>
                <a:spcPts val="0"/>
              </a:spcBef>
              <a:spcAft>
                <a:spcPts val="0"/>
              </a:spcAft>
              <a:buNone/>
            </a:pPr>
            <a:endParaRPr sz="2400" b="1" i="0" u="none" strike="noStrike" cap="none">
              <a:solidFill>
                <a:schemeClr val="dk1"/>
              </a:solidFill>
              <a:latin typeface="Times New Roman"/>
              <a:ea typeface="Times New Roman"/>
              <a:cs typeface="Times New Roman"/>
              <a:sym typeface="Times New Roman"/>
            </a:endParaRPr>
          </a:p>
          <a:p>
            <a:pPr marL="457200" marR="0" lvl="1" indent="0" algn="l" rtl="0">
              <a:spcBef>
                <a:spcPts val="0"/>
              </a:spcBef>
              <a:spcAft>
                <a:spcPts val="0"/>
              </a:spcAft>
              <a:buNone/>
            </a:pPr>
            <a:endParaRPr sz="2400" b="1" i="0" u="none" strike="noStrike" cap="none">
              <a:solidFill>
                <a:schemeClr val="dk1"/>
              </a:solidFill>
              <a:latin typeface="Times New Roman"/>
              <a:ea typeface="Times New Roman"/>
              <a:cs typeface="Times New Roman"/>
              <a:sym typeface="Times New Roman"/>
            </a:endParaRPr>
          </a:p>
          <a:p>
            <a:pPr marL="457200" marR="0" lvl="1" indent="0" algn="l" rtl="0">
              <a:spcBef>
                <a:spcPts val="0"/>
              </a:spcBef>
              <a:spcAft>
                <a:spcPts val="0"/>
              </a:spcAft>
              <a:buNone/>
            </a:pPr>
            <a:endParaRPr sz="2400" b="1" i="0" u="none" strike="noStrike" cap="none">
              <a:solidFill>
                <a:schemeClr val="dk1"/>
              </a:solidFill>
              <a:latin typeface="Times New Roman"/>
              <a:ea typeface="Times New Roman"/>
              <a:cs typeface="Times New Roman"/>
              <a:sym typeface="Times New Roman"/>
            </a:endParaRPr>
          </a:p>
          <a:p>
            <a:pPr marL="457200" marR="0" lvl="1" indent="0" algn="l" rtl="0">
              <a:spcBef>
                <a:spcPts val="0"/>
              </a:spcBef>
              <a:spcAft>
                <a:spcPts val="0"/>
              </a:spcAft>
              <a:buNone/>
            </a:pPr>
            <a:endParaRPr sz="2400" b="1" i="0" u="none" strike="noStrike" cap="none">
              <a:solidFill>
                <a:schemeClr val="dk1"/>
              </a:solidFill>
              <a:latin typeface="Times New Roman"/>
              <a:ea typeface="Times New Roman"/>
              <a:cs typeface="Times New Roman"/>
              <a:sym typeface="Times New Roman"/>
            </a:endParaRPr>
          </a:p>
          <a:p>
            <a:pPr marL="457200" marR="0" lvl="1" indent="0" algn="l" rtl="0">
              <a:spcBef>
                <a:spcPts val="0"/>
              </a:spcBef>
              <a:spcAft>
                <a:spcPts val="0"/>
              </a:spcAft>
              <a:buNone/>
            </a:pPr>
            <a:endParaRPr sz="2400" b="1" i="0" u="none" strike="noStrike" cap="none">
              <a:solidFill>
                <a:schemeClr val="dk1"/>
              </a:solidFill>
              <a:latin typeface="Times New Roman"/>
              <a:ea typeface="Times New Roman"/>
              <a:cs typeface="Times New Roman"/>
              <a:sym typeface="Times New Roman"/>
            </a:endParaRPr>
          </a:p>
          <a:p>
            <a:pPr marL="457200" marR="0" lvl="1" indent="0" algn="l" rtl="0">
              <a:spcBef>
                <a:spcPts val="0"/>
              </a:spcBef>
              <a:spcAft>
                <a:spcPts val="0"/>
              </a:spcAft>
              <a:buNone/>
            </a:pPr>
            <a:endParaRPr sz="2400" b="1" i="0" u="none" strike="noStrike" cap="none">
              <a:solidFill>
                <a:schemeClr val="dk1"/>
              </a:solidFill>
              <a:latin typeface="Times New Roman"/>
              <a:ea typeface="Times New Roman"/>
              <a:cs typeface="Times New Roman"/>
              <a:sym typeface="Times New Roman"/>
            </a:endParaRPr>
          </a:p>
          <a:p>
            <a:pPr marL="457200" marR="0" lvl="1" indent="0" algn="l" rtl="0">
              <a:spcBef>
                <a:spcPts val="0"/>
              </a:spcBef>
              <a:spcAft>
                <a:spcPts val="0"/>
              </a:spcAft>
              <a:buNone/>
            </a:pPr>
            <a:endParaRPr sz="2400" b="1" i="0" u="none" strike="noStrike" cap="none">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6"/>
        <p:cNvGrpSpPr/>
        <p:nvPr/>
      </p:nvGrpSpPr>
      <p:grpSpPr>
        <a:xfrm>
          <a:off x="0" y="0"/>
          <a:ext cx="0" cy="0"/>
          <a:chOff x="0" y="0"/>
          <a:chExt cx="0" cy="0"/>
        </a:xfrm>
      </p:grpSpPr>
      <p:pic>
        <p:nvPicPr>
          <p:cNvPr id="367" name="Google Shape;367;p18"/>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368" name="Google Shape;368;p18"/>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369" name="Google Shape;369;p1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70" name="Google Shape;370;p1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71" name="Google Shape;371;p18"/>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372" name="Google Shape;372;p18"/>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373" name="Google Shape;373;p18"/>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374" name="Google Shape;374;p18"/>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75" name="Google Shape;37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18</a:t>
            </a:fld>
            <a:endParaRPr/>
          </a:p>
        </p:txBody>
      </p:sp>
      <p:sp>
        <p:nvSpPr>
          <p:cNvPr id="376" name="Google Shape;376;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377" name="Google Shape;377;p18"/>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378" name="Google Shape;378;p18"/>
          <p:cNvSpPr txBox="1"/>
          <p:nvPr/>
        </p:nvSpPr>
        <p:spPr>
          <a:xfrm>
            <a:off x="184150" y="601980"/>
            <a:ext cx="8360410" cy="570293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342900" marR="0" lvl="0" indent="-342900" algn="just" rtl="0">
              <a:lnSpc>
                <a:spcPct val="9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The key points to note here are that the monitoring and evaluation of outcome and impact indicators will require considerable</a:t>
            </a:r>
            <a:r>
              <a:rPr lang="fr-FR" sz="2800" b="1">
                <a:solidFill>
                  <a:srgbClr val="00B050"/>
                </a:solidFill>
                <a:latin typeface="Times New Roman"/>
                <a:ea typeface="Times New Roman"/>
                <a:cs typeface="Times New Roman"/>
                <a:sym typeface="Times New Roman"/>
              </a:rPr>
              <a:t> time and resources. </a:t>
            </a:r>
            <a:endParaRPr/>
          </a:p>
          <a:p>
            <a:pPr marL="342900" marR="0" lvl="0" indent="-342900" algn="just" rtl="0">
              <a:lnSpc>
                <a:spcPct val="13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This particularly applies when </a:t>
            </a:r>
            <a:r>
              <a:rPr lang="fr-FR" sz="2000" b="1" u="sng">
                <a:solidFill>
                  <a:srgbClr val="7030A0"/>
                </a:solidFill>
                <a:latin typeface="Times New Roman"/>
                <a:ea typeface="Times New Roman"/>
                <a:cs typeface="Times New Roman"/>
                <a:sym typeface="Times New Roman"/>
              </a:rPr>
              <a:t>‘formal’ methods</a:t>
            </a:r>
            <a:r>
              <a:rPr lang="fr-FR" sz="2000" b="1">
                <a:solidFill>
                  <a:schemeClr val="dk1"/>
                </a:solidFill>
                <a:latin typeface="Times New Roman"/>
                <a:ea typeface="Times New Roman"/>
                <a:cs typeface="Times New Roman"/>
                <a:sym typeface="Times New Roman"/>
              </a:rPr>
              <a:t> that can produce results with statistical validity are to be used, but it also applies to the use of more qualitative methods and to a focus on </a:t>
            </a:r>
            <a:r>
              <a:rPr lang="fr-FR" sz="2000" b="1" u="sng">
                <a:solidFill>
                  <a:srgbClr val="7030A0"/>
                </a:solidFill>
                <a:latin typeface="Times New Roman"/>
                <a:ea typeface="Times New Roman"/>
                <a:cs typeface="Times New Roman"/>
                <a:sym typeface="Times New Roman"/>
              </a:rPr>
              <a:t>processes as well as outcomes and impacts. </a:t>
            </a:r>
            <a:endParaRPr/>
          </a:p>
          <a:p>
            <a:pPr marL="342900" marR="0" lvl="0" indent="-342900" algn="just" rtl="0">
              <a:lnSpc>
                <a:spcPct val="13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Thus</a:t>
            </a:r>
            <a:r>
              <a:rPr lang="fr-FR" sz="2000" b="1">
                <a:solidFill>
                  <a:srgbClr val="C00000"/>
                </a:solidFill>
                <a:latin typeface="Times New Roman"/>
                <a:ea typeface="Times New Roman"/>
                <a:cs typeface="Times New Roman"/>
                <a:sym typeface="Times New Roman"/>
              </a:rPr>
              <a:t> adequate human resources and expertise</a:t>
            </a:r>
            <a:r>
              <a:rPr lang="fr-FR" sz="2000" b="1">
                <a:solidFill>
                  <a:schemeClr val="dk1"/>
                </a:solidFill>
                <a:latin typeface="Times New Roman"/>
                <a:ea typeface="Times New Roman"/>
                <a:cs typeface="Times New Roman"/>
                <a:sym typeface="Times New Roman"/>
              </a:rPr>
              <a:t> are essential for what is, for all practical purposes, these methodological challenges and requirements for staff with applied research skills may be beyond the capacity of the project management organisation, and the services of    external specialists (consultants) will be required.</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pic>
        <p:nvPicPr>
          <p:cNvPr id="383" name="Google Shape;383;p19"/>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384" name="Google Shape;384;p19"/>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385" name="Google Shape;385;p1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86" name="Google Shape;386;p1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87" name="Google Shape;387;p19"/>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388" name="Google Shape;388;p19"/>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389" name="Google Shape;389;p19"/>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390" name="Google Shape;390;p19"/>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91" name="Google Shape;391;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19</a:t>
            </a:fld>
            <a:endParaRPr/>
          </a:p>
        </p:txBody>
      </p:sp>
      <p:pic>
        <p:nvPicPr>
          <p:cNvPr id="392" name="Google Shape;392;p19" descr="project-management"/>
          <p:cNvPicPr preferRelativeResize="0"/>
          <p:nvPr/>
        </p:nvPicPr>
        <p:blipFill rotWithShape="1">
          <a:blip r:embed="rId10">
            <a:alphaModFix/>
          </a:blip>
          <a:srcRect/>
          <a:stretch/>
        </p:blipFill>
        <p:spPr>
          <a:xfrm>
            <a:off x="9098280" y="4318000"/>
            <a:ext cx="2475230" cy="1985645"/>
          </a:xfrm>
          <a:prstGeom prst="rect">
            <a:avLst/>
          </a:prstGeom>
          <a:noFill/>
          <a:ln>
            <a:noFill/>
          </a:ln>
        </p:spPr>
      </p:pic>
      <p:sp>
        <p:nvSpPr>
          <p:cNvPr id="393" name="Google Shape;393;p19"/>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394" name="Google Shape;394;p19"/>
          <p:cNvSpPr txBox="1"/>
          <p:nvPr/>
        </p:nvSpPr>
        <p:spPr>
          <a:xfrm>
            <a:off x="219710" y="1214755"/>
            <a:ext cx="8360410" cy="72936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2400"/>
              <a:buFont typeface="Noto Sans Symbols"/>
              <a:buNone/>
            </a:pPr>
            <a:endParaRPr sz="2400" b="1" i="1">
              <a:solidFill>
                <a:srgbClr val="007BD3"/>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7BD3"/>
              </a:buClr>
              <a:buSzPts val="2400"/>
              <a:buFont typeface="Noto Sans Symbols"/>
              <a:buNone/>
            </a:pPr>
            <a:r>
              <a:rPr lang="fr-FR" sz="2400" b="1" i="1">
                <a:solidFill>
                  <a:srgbClr val="007BD3"/>
                </a:solidFill>
                <a:latin typeface="Times New Roman"/>
                <a:ea typeface="Times New Roman"/>
                <a:cs typeface="Times New Roman"/>
                <a:sym typeface="Times New Roman"/>
              </a:rPr>
              <a:t>2.4-The role of leading indicators</a:t>
            </a:r>
            <a:endParaRPr/>
          </a:p>
          <a:p>
            <a:pPr marL="0" marR="0" lvl="0" indent="0" algn="ctr" rtl="0">
              <a:lnSpc>
                <a:spcPct val="100000"/>
              </a:lnSpc>
              <a:spcBef>
                <a:spcPts val="0"/>
              </a:spcBef>
              <a:spcAft>
                <a:spcPts val="0"/>
              </a:spcAft>
              <a:buClr>
                <a:schemeClr val="dk1"/>
              </a:buClr>
              <a:buSzPts val="2400"/>
              <a:buFont typeface="Noto Sans Symbols"/>
              <a:buNone/>
            </a:pPr>
            <a:endParaRPr sz="2400" b="1" i="1">
              <a:solidFill>
                <a:srgbClr val="007BD3"/>
              </a:solidFill>
              <a:latin typeface="Times New Roman"/>
              <a:ea typeface="Times New Roman"/>
              <a:cs typeface="Times New Roman"/>
              <a:sym typeface="Times New Roman"/>
            </a:endParaRPr>
          </a:p>
          <a:p>
            <a:pPr marL="342900" marR="0" lvl="0" indent="-342900" algn="ctr" rtl="0">
              <a:lnSpc>
                <a:spcPct val="100000"/>
              </a:lnSpc>
              <a:spcBef>
                <a:spcPts val="0"/>
              </a:spcBef>
              <a:spcAft>
                <a:spcPts val="0"/>
              </a:spcAft>
              <a:buClr>
                <a:schemeClr val="dk1"/>
              </a:buClr>
              <a:buSzPts val="2400"/>
              <a:buFont typeface="Arial"/>
              <a:buChar char="•"/>
            </a:pPr>
            <a:r>
              <a:rPr lang="fr-FR" sz="2400" b="1">
                <a:solidFill>
                  <a:schemeClr val="dk1"/>
                </a:solidFill>
                <a:latin typeface="Times New Roman"/>
                <a:ea typeface="Times New Roman"/>
                <a:cs typeface="Times New Roman"/>
                <a:sym typeface="Times New Roman"/>
              </a:rPr>
              <a:t>Whether </a:t>
            </a:r>
            <a:r>
              <a:rPr lang="fr-FR" sz="2400" b="1">
                <a:solidFill>
                  <a:schemeClr val="dk1"/>
                </a:solidFill>
                <a:highlight>
                  <a:srgbClr val="FFFF00"/>
                </a:highlight>
                <a:latin typeface="Times New Roman"/>
                <a:ea typeface="Times New Roman"/>
                <a:cs typeface="Times New Roman"/>
                <a:sym typeface="Times New Roman"/>
              </a:rPr>
              <a:t>‘results monitoring</a:t>
            </a:r>
            <a:r>
              <a:rPr lang="fr-FR" sz="2400" b="1">
                <a:solidFill>
                  <a:schemeClr val="dk1"/>
                </a:solidFill>
                <a:latin typeface="Times New Roman"/>
                <a:ea typeface="Times New Roman"/>
                <a:cs typeface="Times New Roman"/>
                <a:sym typeface="Times New Roman"/>
              </a:rPr>
              <a:t>’ and </a:t>
            </a:r>
            <a:r>
              <a:rPr lang="fr-FR" sz="2400" b="1">
                <a:solidFill>
                  <a:schemeClr val="dk1"/>
                </a:solidFill>
                <a:highlight>
                  <a:srgbClr val="00FF00"/>
                </a:highlight>
                <a:latin typeface="Times New Roman"/>
                <a:ea typeface="Times New Roman"/>
                <a:cs typeface="Times New Roman"/>
                <a:sym typeface="Times New Roman"/>
              </a:rPr>
              <a:t>evaluation</a:t>
            </a:r>
            <a:r>
              <a:rPr lang="fr-FR" sz="2400" b="1">
                <a:solidFill>
                  <a:schemeClr val="dk1"/>
                </a:solidFill>
                <a:latin typeface="Times New Roman"/>
                <a:ea typeface="Times New Roman"/>
                <a:cs typeface="Times New Roman"/>
                <a:sym typeface="Times New Roman"/>
              </a:rPr>
              <a:t> is carried out by project management or by specialists, information about project outcomes and impact will rarely be available</a:t>
            </a:r>
            <a:r>
              <a:rPr lang="fr-FR" sz="2400" b="1">
                <a:solidFill>
                  <a:srgbClr val="C00000"/>
                </a:solidFill>
                <a:latin typeface="Times New Roman"/>
                <a:ea typeface="Times New Roman"/>
                <a:cs typeface="Times New Roman"/>
                <a:sym typeface="Times New Roman"/>
              </a:rPr>
              <a:t> to inform and improve project management during the early or mid stages of the project. </a:t>
            </a:r>
            <a:endParaRPr/>
          </a:p>
          <a:p>
            <a:pPr marL="0" marR="0" lvl="0" indent="0" algn="ctr" rtl="0">
              <a:lnSpc>
                <a:spcPct val="100000"/>
              </a:lnSpc>
              <a:spcBef>
                <a:spcPts val="0"/>
              </a:spcBef>
              <a:spcAft>
                <a:spcPts val="0"/>
              </a:spcAft>
              <a:buClr>
                <a:schemeClr val="dk1"/>
              </a:buClr>
              <a:buSzPts val="2400"/>
              <a:buFont typeface="Arial"/>
              <a:buNone/>
            </a:pPr>
            <a:endParaRPr sz="2400" b="1">
              <a:solidFill>
                <a:schemeClr val="dk1"/>
              </a:solidFill>
              <a:latin typeface="Times New Roman"/>
              <a:ea typeface="Times New Roman"/>
              <a:cs typeface="Times New Roman"/>
              <a:sym typeface="Times New Roman"/>
            </a:endParaRPr>
          </a:p>
          <a:p>
            <a:pPr marL="342900" marR="0" lvl="0" indent="-342900" algn="ctr" rtl="0">
              <a:lnSpc>
                <a:spcPct val="100000"/>
              </a:lnSpc>
              <a:spcBef>
                <a:spcPts val="0"/>
              </a:spcBef>
              <a:spcAft>
                <a:spcPts val="0"/>
              </a:spcAft>
              <a:buClr>
                <a:schemeClr val="dk1"/>
              </a:buClr>
              <a:buSzPts val="2400"/>
              <a:buFont typeface="Arial"/>
              <a:buChar char="•"/>
            </a:pPr>
            <a:r>
              <a:rPr lang="fr-FR" sz="2400" b="1">
                <a:solidFill>
                  <a:schemeClr val="dk1"/>
                </a:solidFill>
                <a:latin typeface="Times New Roman"/>
                <a:ea typeface="Times New Roman"/>
                <a:cs typeface="Times New Roman"/>
                <a:sym typeface="Times New Roman"/>
              </a:rPr>
              <a:t> It will therefore usually be important for project managers </a:t>
            </a:r>
            <a:r>
              <a:rPr lang="fr-FR" sz="2400" b="1">
                <a:solidFill>
                  <a:schemeClr val="dk1"/>
                </a:solidFill>
                <a:highlight>
                  <a:srgbClr val="00FFFF"/>
                </a:highlight>
                <a:latin typeface="Times New Roman"/>
                <a:ea typeface="Times New Roman"/>
                <a:cs typeface="Times New Roman"/>
                <a:sym typeface="Times New Roman"/>
              </a:rPr>
              <a:t>to identify and use some ‘leading indicators’ of project performance</a:t>
            </a:r>
            <a:r>
              <a:rPr lang="fr-FR" sz="2400" b="1">
                <a:solidFill>
                  <a:schemeClr val="dk1"/>
                </a:solidFill>
                <a:latin typeface="Times New Roman"/>
                <a:ea typeface="Times New Roman"/>
                <a:cs typeface="Times New Roman"/>
                <a:sym typeface="Times New Roman"/>
              </a:rPr>
              <a:t> during the early stages of implementation.</a:t>
            </a:r>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399" name="Google Shape;399;p20"/>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400" name="Google Shape;400;p20"/>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401" name="Google Shape;401;p2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02" name="Google Shape;402;p2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03" name="Google Shape;403;p20"/>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404" name="Google Shape;404;p20"/>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405" name="Google Shape;405;p20"/>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406" name="Google Shape;406;p20"/>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07" name="Google Shape;407;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20</a:t>
            </a:fld>
            <a:endParaRPr/>
          </a:p>
        </p:txBody>
      </p:sp>
      <p:sp>
        <p:nvSpPr>
          <p:cNvPr id="408" name="Google Shape;40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409" name="Google Shape;409;p20"/>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410" name="Google Shape;410;p20"/>
          <p:cNvSpPr txBox="1"/>
          <p:nvPr/>
        </p:nvSpPr>
        <p:spPr>
          <a:xfrm>
            <a:off x="154940" y="923290"/>
            <a:ext cx="8360410" cy="789622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0" marR="0" lvl="0" indent="0" algn="ctr" rtl="0">
              <a:lnSpc>
                <a:spcPct val="100000"/>
              </a:lnSpc>
              <a:spcBef>
                <a:spcPts val="0"/>
              </a:spcBef>
              <a:spcAft>
                <a:spcPts val="0"/>
              </a:spcAft>
              <a:buClr>
                <a:schemeClr val="dk1"/>
              </a:buClr>
              <a:buSzPts val="2400"/>
              <a:buFont typeface="Arial"/>
              <a:buNone/>
            </a:pPr>
            <a:endParaRPr sz="2400" b="1">
              <a:solidFill>
                <a:schemeClr val="dk1"/>
              </a:solidFill>
              <a:latin typeface="Times New Roman"/>
              <a:ea typeface="Times New Roman"/>
              <a:cs typeface="Times New Roman"/>
              <a:sym typeface="Times New Roman"/>
            </a:endParaRPr>
          </a:p>
          <a:p>
            <a:pPr marL="342900" marR="0" lvl="0" indent="-342900" algn="ctr" rtl="0">
              <a:lnSpc>
                <a:spcPct val="100000"/>
              </a:lnSpc>
              <a:spcBef>
                <a:spcPts val="0"/>
              </a:spcBef>
              <a:spcAft>
                <a:spcPts val="0"/>
              </a:spcAft>
              <a:buClr>
                <a:schemeClr val="dk1"/>
              </a:buClr>
              <a:buSzPts val="2400"/>
              <a:buFont typeface="Arial"/>
              <a:buChar char="•"/>
            </a:pPr>
            <a:r>
              <a:rPr lang="fr-FR" sz="2400" b="1">
                <a:solidFill>
                  <a:schemeClr val="dk1"/>
                </a:solidFill>
                <a:highlight>
                  <a:srgbClr val="00FFFF"/>
                </a:highlight>
                <a:latin typeface="Times New Roman"/>
                <a:ea typeface="Times New Roman"/>
                <a:cs typeface="Times New Roman"/>
                <a:sym typeface="Times New Roman"/>
              </a:rPr>
              <a:t>Leading indicators</a:t>
            </a:r>
            <a:r>
              <a:rPr lang="fr-FR" sz="2400" b="1">
                <a:solidFill>
                  <a:schemeClr val="dk1"/>
                </a:solidFill>
                <a:latin typeface="Times New Roman"/>
                <a:ea typeface="Times New Roman"/>
                <a:cs typeface="Times New Roman"/>
                <a:sym typeface="Times New Roman"/>
              </a:rPr>
              <a:t>, sometimes also called </a:t>
            </a:r>
            <a:r>
              <a:rPr lang="fr-FR" sz="2400" b="1">
                <a:solidFill>
                  <a:schemeClr val="dk1"/>
                </a:solidFill>
                <a:highlight>
                  <a:srgbClr val="00FFFF"/>
                </a:highlight>
                <a:latin typeface="Times New Roman"/>
                <a:ea typeface="Times New Roman"/>
                <a:cs typeface="Times New Roman"/>
                <a:sym typeface="Times New Roman"/>
              </a:rPr>
              <a:t>‘early outcome indicators’</a:t>
            </a:r>
            <a:r>
              <a:rPr lang="fr-FR" sz="2400" b="1">
                <a:solidFill>
                  <a:schemeClr val="dk1"/>
                </a:solidFill>
                <a:latin typeface="Times New Roman"/>
                <a:ea typeface="Times New Roman"/>
                <a:cs typeface="Times New Roman"/>
                <a:sym typeface="Times New Roman"/>
              </a:rPr>
              <a:t>, are those that can provide an early indication of whether </a:t>
            </a:r>
            <a:r>
              <a:rPr lang="fr-FR" sz="2400" b="1">
                <a:solidFill>
                  <a:srgbClr val="C00000"/>
                </a:solidFill>
                <a:latin typeface="Times New Roman"/>
                <a:ea typeface="Times New Roman"/>
                <a:cs typeface="Times New Roman"/>
                <a:sym typeface="Times New Roman"/>
              </a:rPr>
              <a:t>an expected change</a:t>
            </a:r>
            <a:r>
              <a:rPr lang="fr-FR" sz="2400" b="1">
                <a:solidFill>
                  <a:schemeClr val="dk1"/>
                </a:solidFill>
                <a:latin typeface="Times New Roman"/>
                <a:ea typeface="Times New Roman"/>
                <a:cs typeface="Times New Roman"/>
                <a:sym typeface="Times New Roman"/>
              </a:rPr>
              <a:t> will occur, </a:t>
            </a:r>
            <a:r>
              <a:rPr lang="fr-FR" sz="2400" b="1">
                <a:solidFill>
                  <a:srgbClr val="007BD3"/>
                </a:solidFill>
                <a:latin typeface="Times New Roman"/>
                <a:ea typeface="Times New Roman"/>
                <a:cs typeface="Times New Roman"/>
                <a:sym typeface="Times New Roman"/>
              </a:rPr>
              <a:t>before project implementation </a:t>
            </a:r>
            <a:r>
              <a:rPr lang="fr-FR" sz="2400" b="1">
                <a:solidFill>
                  <a:schemeClr val="dk1"/>
                </a:solidFill>
                <a:latin typeface="Times New Roman"/>
                <a:ea typeface="Times New Roman"/>
                <a:cs typeface="Times New Roman"/>
                <a:sym typeface="Times New Roman"/>
              </a:rPr>
              <a:t>is complete, and </a:t>
            </a:r>
            <a:r>
              <a:rPr lang="fr-FR" sz="2400" b="1">
                <a:solidFill>
                  <a:srgbClr val="14CD68"/>
                </a:solidFill>
                <a:latin typeface="Times New Roman"/>
                <a:ea typeface="Times New Roman"/>
                <a:cs typeface="Times New Roman"/>
                <a:sym typeface="Times New Roman"/>
              </a:rPr>
              <a:t>before the expected change has taken place</a:t>
            </a:r>
            <a:r>
              <a:rPr lang="fr-FR" sz="2400" b="1">
                <a:solidFill>
                  <a:schemeClr val="dk1"/>
                </a:solidFill>
                <a:latin typeface="Times New Roman"/>
                <a:ea typeface="Times New Roman"/>
                <a:cs typeface="Times New Roman"/>
                <a:sym typeface="Times New Roman"/>
              </a:rPr>
              <a:t>. </a:t>
            </a:r>
            <a:endParaRPr/>
          </a:p>
          <a:p>
            <a:pPr marL="342900" marR="0" lvl="0" indent="-190500" algn="ctr" rtl="0">
              <a:lnSpc>
                <a:spcPct val="100000"/>
              </a:lnSpc>
              <a:spcBef>
                <a:spcPts val="0"/>
              </a:spcBef>
              <a:spcAft>
                <a:spcPts val="0"/>
              </a:spcAft>
              <a:buClr>
                <a:schemeClr val="dk1"/>
              </a:buClr>
              <a:buSzPts val="2400"/>
              <a:buFont typeface="Arial"/>
              <a:buNone/>
            </a:pPr>
            <a:endParaRPr sz="2400" b="1">
              <a:solidFill>
                <a:schemeClr val="dk1"/>
              </a:solidFill>
              <a:latin typeface="Times New Roman"/>
              <a:ea typeface="Times New Roman"/>
              <a:cs typeface="Times New Roman"/>
              <a:sym typeface="Times New Roman"/>
            </a:endParaRPr>
          </a:p>
          <a:p>
            <a:pPr marL="342900" marR="0" lvl="0" indent="-342900" algn="ctr" rtl="0">
              <a:lnSpc>
                <a:spcPct val="100000"/>
              </a:lnSpc>
              <a:spcBef>
                <a:spcPts val="0"/>
              </a:spcBef>
              <a:spcAft>
                <a:spcPts val="0"/>
              </a:spcAft>
              <a:buClr>
                <a:schemeClr val="dk1"/>
              </a:buClr>
              <a:buSzPts val="2400"/>
              <a:buFont typeface="Arial"/>
              <a:buChar char="•"/>
            </a:pPr>
            <a:r>
              <a:rPr lang="fr-FR" sz="2400" b="1">
                <a:solidFill>
                  <a:schemeClr val="dk1"/>
                </a:solidFill>
                <a:latin typeface="Times New Roman"/>
                <a:ea typeface="Times New Roman"/>
                <a:cs typeface="Times New Roman"/>
                <a:sym typeface="Times New Roman"/>
              </a:rPr>
              <a:t>This approach has also been referred to in the literature as </a:t>
            </a:r>
            <a:r>
              <a:rPr lang="fr-FR" sz="2400" b="1">
                <a:solidFill>
                  <a:schemeClr val="dk1"/>
                </a:solidFill>
                <a:highlight>
                  <a:srgbClr val="00FFFF"/>
                </a:highlight>
                <a:latin typeface="Times New Roman"/>
                <a:ea typeface="Times New Roman"/>
                <a:cs typeface="Times New Roman"/>
                <a:sym typeface="Times New Roman"/>
              </a:rPr>
              <a:t>‘beneficiary contact monitoring’</a:t>
            </a:r>
            <a:endParaRPr/>
          </a:p>
          <a:p>
            <a:pPr marL="342900" marR="0" lvl="0" indent="-190500" algn="ctr" rtl="0">
              <a:lnSpc>
                <a:spcPct val="100000"/>
              </a:lnSpc>
              <a:spcBef>
                <a:spcPts val="0"/>
              </a:spcBef>
              <a:spcAft>
                <a:spcPts val="0"/>
              </a:spcAft>
              <a:buClr>
                <a:schemeClr val="dk1"/>
              </a:buClr>
              <a:buSzPts val="2400"/>
              <a:buFont typeface="Arial"/>
              <a:buNone/>
            </a:pPr>
            <a:endParaRPr sz="2400" b="1">
              <a:solidFill>
                <a:schemeClr val="dk1"/>
              </a:solidFill>
              <a:latin typeface="Times New Roman"/>
              <a:ea typeface="Times New Roman"/>
              <a:cs typeface="Times New Roman"/>
              <a:sym typeface="Times New Roman"/>
            </a:endParaRPr>
          </a:p>
          <a:p>
            <a:pPr marL="342900" marR="0" lvl="0" indent="-342900" algn="ctr" rtl="0">
              <a:lnSpc>
                <a:spcPct val="100000"/>
              </a:lnSpc>
              <a:spcBef>
                <a:spcPts val="0"/>
              </a:spcBef>
              <a:spcAft>
                <a:spcPts val="0"/>
              </a:spcAft>
              <a:buClr>
                <a:schemeClr val="dk1"/>
              </a:buClr>
              <a:buSzPts val="2400"/>
              <a:buFont typeface="Arial"/>
              <a:buChar char="•"/>
            </a:pPr>
            <a:r>
              <a:rPr lang="fr-FR" sz="2400" b="1">
                <a:solidFill>
                  <a:schemeClr val="dk1"/>
                </a:solidFill>
                <a:latin typeface="Times New Roman"/>
                <a:ea typeface="Times New Roman"/>
                <a:cs typeface="Times New Roman"/>
                <a:sym typeface="Times New Roman"/>
              </a:rPr>
              <a:t>Other leading indicators might be identified to provide early warning about the non- fulfilment of necessary external conditions</a:t>
            </a:r>
            <a:endParaRPr/>
          </a:p>
          <a:p>
            <a:pPr marL="342900" marR="0" lvl="0" indent="-190500" algn="ctr" rtl="0">
              <a:lnSpc>
                <a:spcPct val="100000"/>
              </a:lnSpc>
              <a:spcBef>
                <a:spcPts val="0"/>
              </a:spcBef>
              <a:spcAft>
                <a:spcPts val="0"/>
              </a:spcAft>
              <a:buClr>
                <a:schemeClr val="dk1"/>
              </a:buClr>
              <a:buSzPts val="2400"/>
              <a:buFont typeface="Arial"/>
              <a:buNone/>
            </a:pPr>
            <a:endParaRPr sz="2400" b="1">
              <a:solidFill>
                <a:schemeClr val="dk1"/>
              </a:solidFill>
              <a:latin typeface="Times New Roman"/>
              <a:ea typeface="Times New Roman"/>
              <a:cs typeface="Times New Roman"/>
              <a:sym typeface="Times New Roman"/>
            </a:endParaRPr>
          </a:p>
          <a:p>
            <a:pPr marL="342900" marR="0" lvl="0" indent="-215900" algn="ctr" rtl="0">
              <a:lnSpc>
                <a:spcPct val="100000"/>
              </a:lnSpc>
              <a:spcBef>
                <a:spcPts val="0"/>
              </a:spcBef>
              <a:spcAft>
                <a:spcPts val="0"/>
              </a:spcAft>
              <a:buClr>
                <a:schemeClr val="dk1"/>
              </a:buClr>
              <a:buSzPts val="2000"/>
              <a:buFont typeface="Arial"/>
              <a:buNone/>
            </a:pPr>
            <a:endParaRPr sz="2000" b="1">
              <a:solidFill>
                <a:schemeClr val="dk1"/>
              </a:solidFill>
              <a:latin typeface="Times New Roman"/>
              <a:ea typeface="Times New Roman"/>
              <a:cs typeface="Times New Roman"/>
              <a:sym typeface="Times New Roman"/>
            </a:endParaRPr>
          </a:p>
          <a:p>
            <a:pPr marL="342900" marR="0" lvl="0" indent="-215900" algn="ctr" rtl="0">
              <a:lnSpc>
                <a:spcPct val="100000"/>
              </a:lnSpc>
              <a:spcBef>
                <a:spcPts val="0"/>
              </a:spcBef>
              <a:spcAft>
                <a:spcPts val="0"/>
              </a:spcAft>
              <a:buClr>
                <a:schemeClr val="dk1"/>
              </a:buClr>
              <a:buSzPts val="2000"/>
              <a:buFont typeface="Arial"/>
              <a:buNone/>
            </a:pPr>
            <a:endParaRPr sz="2000" b="1">
              <a:solidFill>
                <a:schemeClr val="dk1"/>
              </a:solidFill>
              <a:latin typeface="Times New Roman"/>
              <a:ea typeface="Times New Roman"/>
              <a:cs typeface="Times New Roman"/>
              <a:sym typeface="Times New Roman"/>
            </a:endParaRPr>
          </a:p>
          <a:p>
            <a:pPr marL="342900" marR="0" lvl="0" indent="-215900" algn="ctr" rtl="0">
              <a:lnSpc>
                <a:spcPct val="100000"/>
              </a:lnSpc>
              <a:spcBef>
                <a:spcPts val="0"/>
              </a:spcBef>
              <a:spcAft>
                <a:spcPts val="0"/>
              </a:spcAft>
              <a:buClr>
                <a:schemeClr val="dk1"/>
              </a:buClr>
              <a:buSzPts val="2000"/>
              <a:buFont typeface="Arial"/>
              <a:buNone/>
            </a:pPr>
            <a:endParaRPr sz="2000" b="1">
              <a:solidFill>
                <a:schemeClr val="dk1"/>
              </a:solidFill>
              <a:latin typeface="Times New Roman"/>
              <a:ea typeface="Times New Roman"/>
              <a:cs typeface="Times New Roman"/>
              <a:sym typeface="Times New Roman"/>
            </a:endParaRPr>
          </a:p>
          <a:p>
            <a:pPr marL="342900" marR="0" lvl="0" indent="-215900" algn="ctr" rtl="0">
              <a:lnSpc>
                <a:spcPct val="100000"/>
              </a:lnSpc>
              <a:spcBef>
                <a:spcPts val="0"/>
              </a:spcBef>
              <a:spcAft>
                <a:spcPts val="0"/>
              </a:spcAft>
              <a:buClr>
                <a:schemeClr val="dk1"/>
              </a:buClr>
              <a:buSzPts val="2000"/>
              <a:buFont typeface="Arial"/>
              <a:buNone/>
            </a:pPr>
            <a:endParaRPr sz="2000" b="1">
              <a:solidFill>
                <a:schemeClr val="dk1"/>
              </a:solidFill>
              <a:latin typeface="Times New Roman"/>
              <a:ea typeface="Times New Roman"/>
              <a:cs typeface="Times New Roman"/>
              <a:sym typeface="Times New Roman"/>
            </a:endParaRPr>
          </a:p>
          <a:p>
            <a:pPr marL="342900" marR="0" lvl="0" indent="-215900" algn="ctr" rtl="0">
              <a:lnSpc>
                <a:spcPct val="100000"/>
              </a:lnSpc>
              <a:spcBef>
                <a:spcPts val="0"/>
              </a:spcBef>
              <a:spcAft>
                <a:spcPts val="0"/>
              </a:spcAft>
              <a:buClr>
                <a:schemeClr val="dk1"/>
              </a:buClr>
              <a:buSzPts val="2000"/>
              <a:buFont typeface="Arial"/>
              <a:buNone/>
            </a:pPr>
            <a:endParaRPr sz="2000" b="1">
              <a:solidFill>
                <a:schemeClr val="dk1"/>
              </a:solidFill>
              <a:latin typeface="Times New Roman"/>
              <a:ea typeface="Times New Roman"/>
              <a:cs typeface="Times New Roman"/>
              <a:sym typeface="Times New Roman"/>
            </a:endParaRPr>
          </a:p>
          <a:p>
            <a:pPr marL="342900" marR="0" lvl="0" indent="-215900" algn="ctr" rtl="0">
              <a:lnSpc>
                <a:spcPct val="100000"/>
              </a:lnSpc>
              <a:spcBef>
                <a:spcPts val="0"/>
              </a:spcBef>
              <a:spcAft>
                <a:spcPts val="0"/>
              </a:spcAft>
              <a:buClr>
                <a:schemeClr val="dk1"/>
              </a:buClr>
              <a:buSzPts val="2000"/>
              <a:buFont typeface="Arial"/>
              <a:buNone/>
            </a:pPr>
            <a:endParaRPr sz="2000" b="1">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14"/>
        <p:cNvGrpSpPr/>
        <p:nvPr/>
      </p:nvGrpSpPr>
      <p:grpSpPr>
        <a:xfrm>
          <a:off x="0" y="0"/>
          <a:ext cx="0" cy="0"/>
          <a:chOff x="0" y="0"/>
          <a:chExt cx="0" cy="0"/>
        </a:xfrm>
      </p:grpSpPr>
      <p:pic>
        <p:nvPicPr>
          <p:cNvPr id="415" name="Google Shape;415;p21"/>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416" name="Google Shape;416;p21"/>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417" name="Google Shape;417;p2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18" name="Google Shape;418;p2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19" name="Google Shape;419;p21"/>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420" name="Google Shape;420;p21"/>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421" name="Google Shape;421;p21"/>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422" name="Google Shape;422;p21"/>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23" name="Google Shape;42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21</a:t>
            </a:fld>
            <a:endParaRPr/>
          </a:p>
        </p:txBody>
      </p:sp>
      <p:sp>
        <p:nvSpPr>
          <p:cNvPr id="424" name="Google Shape;424;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425" name="Google Shape;425;p21"/>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426" name="Google Shape;426;p21"/>
          <p:cNvSpPr txBox="1"/>
          <p:nvPr/>
        </p:nvSpPr>
        <p:spPr>
          <a:xfrm>
            <a:off x="154940" y="631190"/>
            <a:ext cx="8360410" cy="8757920"/>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342900" algn="ctr" rtl="0">
              <a:lnSpc>
                <a:spcPct val="100000"/>
              </a:lnSpc>
              <a:spcBef>
                <a:spcPts val="0"/>
              </a:spcBef>
              <a:spcAft>
                <a:spcPts val="0"/>
              </a:spcAft>
              <a:buClr>
                <a:schemeClr val="dk1"/>
              </a:buClr>
              <a:buSzPts val="2400"/>
              <a:buFont typeface="Arial"/>
              <a:buChar char="•"/>
            </a:pPr>
            <a:r>
              <a:rPr lang="fr-FR" sz="2400" b="1">
                <a:solidFill>
                  <a:schemeClr val="dk1"/>
                </a:solidFill>
                <a:latin typeface="Times New Roman"/>
                <a:ea typeface="Times New Roman"/>
                <a:cs typeface="Times New Roman"/>
                <a:sym typeface="Times New Roman"/>
              </a:rPr>
              <a:t>For both</a:t>
            </a:r>
            <a:r>
              <a:rPr lang="fr-FR" sz="2400" b="1">
                <a:solidFill>
                  <a:schemeClr val="dk1"/>
                </a:solidFill>
                <a:highlight>
                  <a:srgbClr val="FF00FF"/>
                </a:highlight>
                <a:latin typeface="Times New Roman"/>
                <a:ea typeface="Times New Roman"/>
                <a:cs typeface="Times New Roman"/>
                <a:sym typeface="Times New Roman"/>
              </a:rPr>
              <a:t> leading and final indicators of outcomes and impact a degree of pragmatism</a:t>
            </a:r>
            <a:r>
              <a:rPr lang="fr-FR" sz="2400" b="1">
                <a:solidFill>
                  <a:schemeClr val="dk1"/>
                </a:solidFill>
                <a:latin typeface="Times New Roman"/>
                <a:ea typeface="Times New Roman"/>
                <a:cs typeface="Times New Roman"/>
                <a:sym typeface="Times New Roman"/>
              </a:rPr>
              <a:t> may often be necessary in the choice of indicators and data collection methods, depending on project characteristics and available resources</a:t>
            </a:r>
            <a:endParaRPr/>
          </a:p>
          <a:p>
            <a:pPr marL="342900" marR="0" lvl="0" indent="-190500" algn="ctr" rtl="0">
              <a:lnSpc>
                <a:spcPct val="100000"/>
              </a:lnSpc>
              <a:spcBef>
                <a:spcPts val="0"/>
              </a:spcBef>
              <a:spcAft>
                <a:spcPts val="0"/>
              </a:spcAft>
              <a:buClr>
                <a:schemeClr val="dk1"/>
              </a:buClr>
              <a:buSzPts val="2400"/>
              <a:buFont typeface="Arial"/>
              <a:buNone/>
            </a:pPr>
            <a:endParaRPr sz="2400" b="1">
              <a:solidFill>
                <a:schemeClr val="dk1"/>
              </a:solidFill>
              <a:latin typeface="Times New Roman"/>
              <a:ea typeface="Times New Roman"/>
              <a:cs typeface="Times New Roman"/>
              <a:sym typeface="Times New Roman"/>
            </a:endParaRPr>
          </a:p>
          <a:p>
            <a:pPr marL="342900" marR="0" lvl="0" indent="-342900" algn="ctr" rtl="0">
              <a:lnSpc>
                <a:spcPct val="100000"/>
              </a:lnSpc>
              <a:spcBef>
                <a:spcPts val="0"/>
              </a:spcBef>
              <a:spcAft>
                <a:spcPts val="0"/>
              </a:spcAft>
              <a:buClr>
                <a:schemeClr val="dk1"/>
              </a:buClr>
              <a:buSzPts val="2400"/>
              <a:buFont typeface="Arial"/>
              <a:buChar char="•"/>
            </a:pPr>
            <a:r>
              <a:rPr lang="fr-FR" sz="2400" b="1">
                <a:solidFill>
                  <a:schemeClr val="dk1"/>
                </a:solidFill>
                <a:latin typeface="Times New Roman"/>
                <a:ea typeface="Times New Roman"/>
                <a:cs typeface="Times New Roman"/>
                <a:sym typeface="Times New Roman"/>
              </a:rPr>
              <a:t>It is also pragmatic </a:t>
            </a:r>
            <a:r>
              <a:rPr lang="fr-FR" sz="2400" b="1">
                <a:solidFill>
                  <a:schemeClr val="dk1"/>
                </a:solidFill>
                <a:highlight>
                  <a:srgbClr val="C0C0C0"/>
                </a:highlight>
                <a:latin typeface="Times New Roman"/>
                <a:ea typeface="Times New Roman"/>
                <a:cs typeface="Times New Roman"/>
                <a:sym typeface="Times New Roman"/>
              </a:rPr>
              <a:t>to recognise that the practical problems of attributing causality</a:t>
            </a:r>
            <a:r>
              <a:rPr lang="fr-FR" sz="2400" b="1">
                <a:solidFill>
                  <a:schemeClr val="dk1"/>
                </a:solidFill>
                <a:latin typeface="Times New Roman"/>
                <a:ea typeface="Times New Roman"/>
                <a:cs typeface="Times New Roman"/>
                <a:sym typeface="Times New Roman"/>
              </a:rPr>
              <a:t>, and </a:t>
            </a:r>
            <a:r>
              <a:rPr lang="fr-FR" sz="2400" b="1">
                <a:solidFill>
                  <a:schemeClr val="dk1"/>
                </a:solidFill>
                <a:highlight>
                  <a:srgbClr val="00FFFF"/>
                </a:highlight>
                <a:latin typeface="Times New Roman"/>
                <a:ea typeface="Times New Roman"/>
                <a:cs typeface="Times New Roman"/>
                <a:sym typeface="Times New Roman"/>
              </a:rPr>
              <a:t>the complexity of the statistical analysis</a:t>
            </a:r>
            <a:r>
              <a:rPr lang="fr-FR" sz="2400" b="1">
                <a:solidFill>
                  <a:schemeClr val="dk1"/>
                </a:solidFill>
                <a:latin typeface="Times New Roman"/>
                <a:ea typeface="Times New Roman"/>
                <a:cs typeface="Times New Roman"/>
                <a:sym typeface="Times New Roman"/>
              </a:rPr>
              <a:t> involved, may mean that it is more cost- effective to rely on leading indicators such as delivery of services and beneficiary response than </a:t>
            </a:r>
            <a:r>
              <a:rPr lang="fr-FR" sz="2400" b="1">
                <a:solidFill>
                  <a:schemeClr val="dk1"/>
                </a:solidFill>
                <a:highlight>
                  <a:srgbClr val="00FF00"/>
                </a:highlight>
                <a:latin typeface="Times New Roman"/>
                <a:ea typeface="Times New Roman"/>
                <a:cs typeface="Times New Roman"/>
                <a:sym typeface="Times New Roman"/>
              </a:rPr>
              <a:t>to attempt to measure actual impacts for many projects</a:t>
            </a:r>
            <a:r>
              <a:rPr lang="fr-FR" sz="2400" b="1">
                <a:solidFill>
                  <a:schemeClr val="dk1"/>
                </a:solidFill>
                <a:latin typeface="Times New Roman"/>
                <a:ea typeface="Times New Roman"/>
                <a:cs typeface="Times New Roman"/>
                <a:sym typeface="Times New Roman"/>
              </a:rPr>
              <a:t>.</a:t>
            </a:r>
            <a:endParaRPr/>
          </a:p>
          <a:p>
            <a:pPr marL="342900" marR="0" lvl="0" indent="-190500" algn="just" rtl="0">
              <a:lnSpc>
                <a:spcPct val="10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pic>
        <p:nvPicPr>
          <p:cNvPr id="431" name="Google Shape;431;p22"/>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432" name="Google Shape;432;p22"/>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433" name="Google Shape;433;p2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34" name="Google Shape;434;p2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35" name="Google Shape;435;p22"/>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436" name="Google Shape;436;p22"/>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437" name="Google Shape;437;p22"/>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438" name="Google Shape;438;p22"/>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39" name="Google Shape;439;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22</a:t>
            </a:fld>
            <a:endParaRPr/>
          </a:p>
        </p:txBody>
      </p:sp>
      <p:sp>
        <p:nvSpPr>
          <p:cNvPr id="440" name="Google Shape;440;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441" name="Google Shape;441;p22"/>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442" name="Google Shape;442;p22"/>
          <p:cNvSpPr txBox="1"/>
          <p:nvPr/>
        </p:nvSpPr>
        <p:spPr>
          <a:xfrm>
            <a:off x="136525" y="814705"/>
            <a:ext cx="8454390" cy="591248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007BD3"/>
              </a:buClr>
              <a:buSzPts val="2400"/>
              <a:buFont typeface="Noto Sans Symbols"/>
              <a:buNone/>
            </a:pPr>
            <a:r>
              <a:rPr lang="fr-FR" sz="2400" b="1" i="1">
                <a:solidFill>
                  <a:srgbClr val="007BD3"/>
                </a:solidFill>
                <a:latin typeface="Times New Roman"/>
                <a:ea typeface="Times New Roman"/>
                <a:cs typeface="Times New Roman"/>
                <a:sym typeface="Times New Roman"/>
              </a:rPr>
              <a:t>2.5-Results-based monitoring and evaluation</a:t>
            </a: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400"/>
              <a:buFont typeface="Noto Sans Symbols"/>
              <a:buNone/>
            </a:pPr>
            <a:r>
              <a:rPr lang="fr-FR" sz="2400" b="1">
                <a:solidFill>
                  <a:schemeClr val="dk1"/>
                </a:solidFill>
                <a:highlight>
                  <a:srgbClr val="00FFFF"/>
                </a:highlight>
                <a:latin typeface="Times New Roman"/>
                <a:ea typeface="Times New Roman"/>
                <a:cs typeface="Times New Roman"/>
                <a:sym typeface="Times New Roman"/>
              </a:rPr>
              <a:t>Results-based monitoring and evaluation:</a:t>
            </a:r>
            <a:endParaRPr/>
          </a:p>
          <a:p>
            <a:pPr marL="342900" marR="0" lvl="0" indent="-342900" algn="just" rtl="0">
              <a:lnSpc>
                <a:spcPct val="12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 Places particular emphasis on outcomes and impact.</a:t>
            </a:r>
            <a:endParaRPr/>
          </a:p>
          <a:p>
            <a:pPr marL="342900" marR="0" lvl="0" indent="-342900" algn="just" rtl="0">
              <a:lnSpc>
                <a:spcPct val="12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Emphasises that it is not sufficient simply</a:t>
            </a:r>
            <a:r>
              <a:rPr lang="fr-FR" sz="2400" b="1" i="1">
                <a:solidFill>
                  <a:srgbClr val="7B32B2"/>
                </a:solidFill>
                <a:latin typeface="Times New Roman"/>
                <a:ea typeface="Times New Roman"/>
                <a:cs typeface="Times New Roman"/>
                <a:sym typeface="Times New Roman"/>
              </a:rPr>
              <a:t> to determine that planned outputs have been delivered on time and on budget</a:t>
            </a:r>
            <a:r>
              <a:rPr lang="fr-FR" sz="2400" b="1">
                <a:solidFill>
                  <a:schemeClr val="dk1"/>
                </a:solidFill>
                <a:latin typeface="Times New Roman"/>
                <a:ea typeface="Times New Roman"/>
                <a:cs typeface="Times New Roman"/>
                <a:sym typeface="Times New Roman"/>
              </a:rPr>
              <a:t>.</a:t>
            </a:r>
            <a:endParaRPr sz="2400" b="1">
              <a:solidFill>
                <a:schemeClr val="dk1"/>
              </a:solidFill>
              <a:latin typeface="Times New Roman"/>
              <a:ea typeface="Times New Roman"/>
              <a:cs typeface="Times New Roman"/>
              <a:sym typeface="Times New Roman"/>
            </a:endParaRPr>
          </a:p>
          <a:p>
            <a:pPr marL="342900" marR="0" lvl="0" indent="-342900" algn="just" rtl="0">
              <a:lnSpc>
                <a:spcPct val="12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Needs to build up on monitoring and evaluation systems that are initially </a:t>
            </a:r>
            <a:r>
              <a:rPr lang="fr-FR" sz="2400" b="1" i="1">
                <a:solidFill>
                  <a:srgbClr val="7B32B2"/>
                </a:solidFill>
                <a:latin typeface="Times New Roman"/>
                <a:ea typeface="Times New Roman"/>
                <a:cs typeface="Times New Roman"/>
                <a:sym typeface="Times New Roman"/>
              </a:rPr>
              <a:t>focused on the implementation and performance of projects</a:t>
            </a:r>
            <a:r>
              <a:rPr lang="fr-FR" sz="2400" b="1">
                <a:solidFill>
                  <a:schemeClr val="dk1"/>
                </a:solidFill>
                <a:latin typeface="Times New Roman"/>
                <a:ea typeface="Times New Roman"/>
                <a:cs typeface="Times New Roman"/>
                <a:sym typeface="Times New Roman"/>
              </a:rPr>
              <a:t>, but which can progress to evaluation of outcomes and impact as implementation proceeds.</a:t>
            </a:r>
            <a:endParaRPr sz="2400" b="1">
              <a:solidFill>
                <a:schemeClr val="dk1"/>
              </a:solidFill>
              <a:latin typeface="Times New Roman"/>
              <a:ea typeface="Times New Roman"/>
              <a:cs typeface="Times New Roman"/>
              <a:sym typeface="Times New Roman"/>
            </a:endParaRPr>
          </a:p>
          <a:p>
            <a:pPr marL="342900" marR="0" lvl="0" indent="-190500" algn="ctr" rtl="0">
              <a:lnSpc>
                <a:spcPct val="12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342900" marR="0" lvl="0" indent="-190500" algn="just" rtl="0">
              <a:lnSpc>
                <a:spcPct val="12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p:txBody>
      </p:sp>
      <p:pic>
        <p:nvPicPr>
          <p:cNvPr id="443" name="Google Shape;443;p22" descr="L'UX design et l'ergonomie dans une application mobile- Digit-U"/>
          <p:cNvPicPr preferRelativeResize="0"/>
          <p:nvPr/>
        </p:nvPicPr>
        <p:blipFill rotWithShape="1">
          <a:blip r:embed="rId10">
            <a:alphaModFix/>
          </a:blip>
          <a:srcRect/>
          <a:stretch/>
        </p:blipFill>
        <p:spPr>
          <a:xfrm>
            <a:off x="8649970" y="4361180"/>
            <a:ext cx="3441065" cy="228409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3"/>
                                        </p:tgtEl>
                                        <p:attrNameLst>
                                          <p:attrName>style.visibility</p:attrName>
                                        </p:attrNameLst>
                                      </p:cBhvr>
                                      <p:to>
                                        <p:strVal val="visible"/>
                                      </p:to>
                                    </p:set>
                                    <p:animEffect transition="in" filter="fade">
                                      <p:cBhvr>
                                        <p:cTn id="7" dur="500"/>
                                        <p:tgtEl>
                                          <p:spTgt spid="4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pic>
        <p:nvPicPr>
          <p:cNvPr id="448" name="Google Shape;448;p23"/>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449" name="Google Shape;449;p23"/>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450" name="Google Shape;450;p2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51" name="Google Shape;451;p2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52" name="Google Shape;452;p23"/>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453" name="Google Shape;453;p23"/>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454" name="Google Shape;454;p23"/>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455" name="Google Shape;455;p23"/>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56" name="Google Shape;456;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23</a:t>
            </a:fld>
            <a:endParaRPr/>
          </a:p>
        </p:txBody>
      </p:sp>
      <p:sp>
        <p:nvSpPr>
          <p:cNvPr id="457" name="Google Shape;457;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458" name="Google Shape;458;p23"/>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459" name="Google Shape;459;p23"/>
          <p:cNvSpPr txBox="1"/>
          <p:nvPr/>
        </p:nvSpPr>
        <p:spPr>
          <a:xfrm>
            <a:off x="213360" y="1200785"/>
            <a:ext cx="8360410" cy="463359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342900" marR="0" lvl="0" indent="-342900" algn="just" rtl="0">
              <a:lnSpc>
                <a:spcPct val="10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A results-based management approach should enhance </a:t>
            </a:r>
            <a:r>
              <a:rPr lang="fr-FR" sz="2400" b="1">
                <a:solidFill>
                  <a:schemeClr val="dk1"/>
                </a:solidFill>
                <a:highlight>
                  <a:srgbClr val="00FFFF"/>
                </a:highlight>
                <a:latin typeface="Times New Roman"/>
                <a:ea typeface="Times New Roman"/>
                <a:cs typeface="Times New Roman"/>
                <a:sym typeface="Times New Roman"/>
              </a:rPr>
              <a:t>public sector performance</a:t>
            </a:r>
            <a:r>
              <a:rPr lang="fr-FR" sz="2400" b="1">
                <a:solidFill>
                  <a:schemeClr val="dk1"/>
                </a:solidFill>
                <a:latin typeface="Times New Roman"/>
                <a:ea typeface="Times New Roman"/>
                <a:cs typeface="Times New Roman"/>
                <a:sym typeface="Times New Roman"/>
              </a:rPr>
              <a:t>, and for which ‘inputs’, ‘activities’ and ‘outputs’ may not be fully specified in advance.</a:t>
            </a:r>
            <a:endParaRPr sz="2400" b="1">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400"/>
              <a:buFont typeface="Noto Sans Symbols"/>
              <a:buNone/>
            </a:pPr>
            <a:r>
              <a:rPr lang="fr-FR" sz="2400" b="1">
                <a:solidFill>
                  <a:schemeClr val="dk1"/>
                </a:solidFill>
                <a:latin typeface="Times New Roman"/>
                <a:ea typeface="Times New Roman"/>
                <a:cs typeface="Times New Roman"/>
                <a:sym typeface="Times New Roman"/>
              </a:rPr>
              <a:t> For all projects, a focus on results-based management also puts pressure on the project manager and other members of the task team to change or adapt the project if it is not demonstrating that it can achieve the desired outcomes; looking ahead at achievements, rather than inwardly and narrowly at processes.</a:t>
            </a:r>
            <a:endParaRPr/>
          </a:p>
        </p:txBody>
      </p:sp>
      <p:sp>
        <p:nvSpPr>
          <p:cNvPr id="460" name="Google Shape;460;p23"/>
          <p:cNvSpPr/>
          <p:nvPr/>
        </p:nvSpPr>
        <p:spPr>
          <a:xfrm>
            <a:off x="3907790" y="2993390"/>
            <a:ext cx="1417955" cy="527685"/>
          </a:xfrm>
          <a:prstGeom prst="curvedDownArrow">
            <a:avLst>
              <a:gd name="adj1" fmla="val 25000"/>
              <a:gd name="adj2" fmla="val 50000"/>
              <a:gd name="adj3" fmla="val 25000"/>
            </a:avLst>
          </a:prstGeom>
          <a:solidFill>
            <a:schemeClr val="accent4"/>
          </a:solidFill>
          <a:ln w="12700" cap="flat" cmpd="sng">
            <a:solidFill>
              <a:srgbClr val="BA8C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pic>
        <p:nvPicPr>
          <p:cNvPr id="465" name="Google Shape;465;p24"/>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466" name="Google Shape;466;p24"/>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467" name="Google Shape;467;p2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68" name="Google Shape;468;p2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69" name="Google Shape;469;p24"/>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470" name="Google Shape;470;p24"/>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471" name="Google Shape;471;p24"/>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472" name="Google Shape;472;p24"/>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73" name="Google Shape;47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24</a:t>
            </a:fld>
            <a:endParaRPr/>
          </a:p>
        </p:txBody>
      </p:sp>
      <p:sp>
        <p:nvSpPr>
          <p:cNvPr id="474" name="Google Shape;474;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475" name="Google Shape;475;p24"/>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476" name="Google Shape;476;p24"/>
          <p:cNvSpPr txBox="1"/>
          <p:nvPr/>
        </p:nvSpPr>
        <p:spPr>
          <a:xfrm>
            <a:off x="154940" y="1361440"/>
            <a:ext cx="8360410" cy="951166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2.7-Contemporary evaluation challenges and responses</a:t>
            </a:r>
            <a:endParaRPr/>
          </a:p>
          <a:p>
            <a:pPr marL="342900" marR="0" lvl="0" indent="-342900" algn="ctr" rtl="0">
              <a:lnSpc>
                <a:spcPct val="130000"/>
              </a:lnSpc>
              <a:spcBef>
                <a:spcPts val="0"/>
              </a:spcBef>
              <a:spcAft>
                <a:spcPts val="0"/>
              </a:spcAft>
              <a:buClr>
                <a:schemeClr val="dk1"/>
              </a:buClr>
              <a:buSzPts val="2400"/>
              <a:buFont typeface="Noto Sans Symbols"/>
              <a:buChar char="⮚"/>
            </a:pPr>
            <a:r>
              <a:rPr lang="fr-FR" sz="2400" b="1" i="1">
                <a:solidFill>
                  <a:schemeClr val="dk1"/>
                </a:solidFill>
                <a:latin typeface="Times New Roman"/>
                <a:ea typeface="Times New Roman"/>
                <a:cs typeface="Times New Roman"/>
                <a:sym typeface="Times New Roman"/>
              </a:rPr>
              <a:t>‘</a:t>
            </a:r>
            <a:r>
              <a:rPr lang="fr-FR" sz="2400" b="1" i="1">
                <a:solidFill>
                  <a:srgbClr val="C00000"/>
                </a:solidFill>
                <a:latin typeface="Times New Roman"/>
                <a:ea typeface="Times New Roman"/>
                <a:cs typeface="Times New Roman"/>
                <a:sym typeface="Times New Roman"/>
              </a:rPr>
              <a:t>Outcome mapping</a:t>
            </a:r>
            <a:r>
              <a:rPr lang="fr-FR" sz="2400" b="1">
                <a:solidFill>
                  <a:schemeClr val="dk1"/>
                </a:solidFill>
                <a:latin typeface="Times New Roman"/>
                <a:ea typeface="Times New Roman"/>
                <a:cs typeface="Times New Roman"/>
                <a:sym typeface="Times New Roman"/>
              </a:rPr>
              <a:t>’ is an approach that focuses on change processes and their outcomes.</a:t>
            </a:r>
            <a:endParaRPr/>
          </a:p>
          <a:p>
            <a:pPr marL="342900" marR="0" lvl="0" indent="-342900" algn="ctr" rtl="0">
              <a:lnSpc>
                <a:spcPct val="130000"/>
              </a:lnSpc>
              <a:spcBef>
                <a:spcPts val="0"/>
              </a:spcBef>
              <a:spcAft>
                <a:spcPts val="0"/>
              </a:spcAft>
              <a:buClr>
                <a:schemeClr val="dk1"/>
              </a:buClr>
              <a:buSzPts val="2400"/>
              <a:buFont typeface="Noto Sans Symbols"/>
              <a:buChar char="⮚"/>
            </a:pPr>
            <a:r>
              <a:rPr lang="fr-FR" sz="2400" b="1">
                <a:solidFill>
                  <a:schemeClr val="dk1"/>
                </a:solidFill>
                <a:highlight>
                  <a:srgbClr val="FFFF00"/>
                </a:highlight>
                <a:latin typeface="Times New Roman"/>
                <a:ea typeface="Times New Roman"/>
                <a:cs typeface="Times New Roman"/>
                <a:sym typeface="Times New Roman"/>
              </a:rPr>
              <a:t> It defines the limits of a project’s </a:t>
            </a:r>
            <a:r>
              <a:rPr lang="fr-FR" sz="2400" b="1">
                <a:solidFill>
                  <a:schemeClr val="dk1"/>
                </a:solidFill>
                <a:latin typeface="Times New Roman"/>
                <a:ea typeface="Times New Roman"/>
                <a:cs typeface="Times New Roman"/>
                <a:sym typeface="Times New Roman"/>
              </a:rPr>
              <a:t>or programme’s influence, promotes strategies that fit the situation and recognises the importance of the actions and contributions of all the stakeholders involved. </a:t>
            </a:r>
            <a:endParaRPr/>
          </a:p>
          <a:p>
            <a:pPr marL="342900" marR="0" lvl="0" indent="-342900" algn="ctr" rtl="0">
              <a:lnSpc>
                <a:spcPct val="130000"/>
              </a:lnSpc>
              <a:spcBef>
                <a:spcPts val="0"/>
              </a:spcBef>
              <a:spcAft>
                <a:spcPts val="0"/>
              </a:spcAft>
              <a:buClr>
                <a:schemeClr val="dk1"/>
              </a:buClr>
              <a:buSzPts val="2400"/>
              <a:buFont typeface="Noto Sans Symbols"/>
              <a:buChar char="⮚"/>
            </a:pPr>
            <a:r>
              <a:rPr lang="fr-FR" sz="2400" b="1">
                <a:solidFill>
                  <a:schemeClr val="dk1"/>
                </a:solidFill>
                <a:highlight>
                  <a:srgbClr val="FFFF00"/>
                </a:highlight>
                <a:latin typeface="Times New Roman"/>
                <a:ea typeface="Times New Roman"/>
                <a:cs typeface="Times New Roman"/>
                <a:sym typeface="Times New Roman"/>
              </a:rPr>
              <a:t>M&amp;E focuses on monitoring and reporting the changes</a:t>
            </a:r>
            <a:r>
              <a:rPr lang="fr-FR" sz="2400" b="1">
                <a:solidFill>
                  <a:schemeClr val="dk1"/>
                </a:solidFill>
                <a:latin typeface="Times New Roman"/>
                <a:ea typeface="Times New Roman"/>
                <a:cs typeface="Times New Roman"/>
                <a:sym typeface="Times New Roman"/>
              </a:rPr>
              <a:t> in behaviour of the actors involved in or directly influenced by the project, with project performance assessed in terms of its contribution in making</a:t>
            </a:r>
            <a:r>
              <a:rPr lang="fr-FR" sz="2400" b="1" i="1">
                <a:solidFill>
                  <a:srgbClr val="007BD3"/>
                </a:solidFill>
                <a:latin typeface="Times New Roman"/>
                <a:ea typeface="Times New Roman"/>
                <a:cs typeface="Times New Roman"/>
                <a:sym typeface="Times New Roman"/>
              </a:rPr>
              <a:t> those changes. </a:t>
            </a:r>
            <a:endParaRPr/>
          </a:p>
          <a:p>
            <a:pPr marL="2540" marR="0" lvl="0" indent="-2540" algn="ctr" rtl="0">
              <a:lnSpc>
                <a:spcPct val="13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2540" marR="0" lvl="0" indent="-2540" algn="ctr" rtl="0">
              <a:lnSpc>
                <a:spcPct val="13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2540" marR="0" lvl="0" indent="-2540" algn="ctr" rtl="0">
              <a:lnSpc>
                <a:spcPct val="13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2540" marR="0" lvl="0" indent="-2540" algn="ctr" rtl="0">
              <a:lnSpc>
                <a:spcPct val="13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2540" marR="0" lvl="0" indent="-2540" algn="ctr" rtl="0">
              <a:lnSpc>
                <a:spcPct val="13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2540" marR="0" lvl="0" indent="-2540" algn="ctr" rtl="0">
              <a:lnSpc>
                <a:spcPct val="13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2540" marR="0" lvl="0" indent="-2540" algn="ctr" rtl="0">
              <a:lnSpc>
                <a:spcPct val="13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pic>
        <p:nvPicPr>
          <p:cNvPr id="481" name="Google Shape;481;p25"/>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482" name="Google Shape;482;p25"/>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483" name="Google Shape;483;p2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84" name="Google Shape;484;p2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485" name="Google Shape;485;p25"/>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486" name="Google Shape;486;p25"/>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487" name="Google Shape;487;p25"/>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488" name="Google Shape;488;p25"/>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89" name="Google Shape;48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25</a:t>
            </a:fld>
            <a:endParaRPr/>
          </a:p>
        </p:txBody>
      </p:sp>
      <p:sp>
        <p:nvSpPr>
          <p:cNvPr id="490" name="Google Shape;490;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491" name="Google Shape;491;p25"/>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492" name="Google Shape;492;p25"/>
          <p:cNvSpPr txBox="1"/>
          <p:nvPr/>
        </p:nvSpPr>
        <p:spPr>
          <a:xfrm>
            <a:off x="154940" y="923290"/>
            <a:ext cx="7999095" cy="528002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2540" marR="0" lvl="0" indent="-2540" algn="ctr" rtl="0">
              <a:lnSpc>
                <a:spcPct val="130000"/>
              </a:lnSpc>
              <a:spcBef>
                <a:spcPts val="0"/>
              </a:spcBef>
              <a:spcAft>
                <a:spcPts val="0"/>
              </a:spcAft>
              <a:buClr>
                <a:schemeClr val="dk1"/>
              </a:buClr>
              <a:buSzPts val="2000"/>
              <a:buFont typeface="Arial"/>
              <a:buNone/>
            </a:pPr>
            <a:endParaRPr sz="2000" b="1" i="1" u="sng">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Noto Sans Symbols"/>
              <a:buNone/>
            </a:pPr>
            <a:r>
              <a:rPr lang="fr-FR" sz="2000" b="1" i="1" u="sng">
                <a:solidFill>
                  <a:schemeClr val="dk1"/>
                </a:solidFill>
                <a:latin typeface="Times New Roman"/>
                <a:ea typeface="Times New Roman"/>
                <a:cs typeface="Times New Roman"/>
                <a:sym typeface="Times New Roman"/>
              </a:rPr>
              <a:t>The logical framework sequence including pathways between different elements</a:t>
            </a:r>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p:txBody>
      </p:sp>
      <p:pic>
        <p:nvPicPr>
          <p:cNvPr id="493" name="Google Shape;493;p25"/>
          <p:cNvPicPr preferRelativeResize="0"/>
          <p:nvPr/>
        </p:nvPicPr>
        <p:blipFill rotWithShape="1">
          <a:blip r:embed="rId10">
            <a:alphaModFix/>
          </a:blip>
          <a:srcRect/>
          <a:stretch/>
        </p:blipFill>
        <p:spPr>
          <a:xfrm>
            <a:off x="103505" y="2998470"/>
            <a:ext cx="8549005" cy="203644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pic>
        <p:nvPicPr>
          <p:cNvPr id="498" name="Google Shape;498;p26"/>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499" name="Google Shape;499;p26"/>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500" name="Google Shape;500;p2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01" name="Google Shape;501;p2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02" name="Google Shape;502;p26"/>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503" name="Google Shape;503;p26"/>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504" name="Google Shape;504;p26"/>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505" name="Google Shape;505;p26"/>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06" name="Google Shape;506;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26</a:t>
            </a:fld>
            <a:endParaRPr/>
          </a:p>
        </p:txBody>
      </p:sp>
      <p:sp>
        <p:nvSpPr>
          <p:cNvPr id="507" name="Google Shape;507;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508" name="Google Shape;508;p26"/>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509" name="Google Shape;509;p26"/>
          <p:cNvSpPr txBox="1"/>
          <p:nvPr/>
        </p:nvSpPr>
        <p:spPr>
          <a:xfrm>
            <a:off x="154940" y="923290"/>
            <a:ext cx="8360410" cy="7562850"/>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2540" marR="0" lvl="0" indent="-2540" algn="ctr" rtl="0">
              <a:lnSpc>
                <a:spcPct val="130000"/>
              </a:lnSpc>
              <a:spcBef>
                <a:spcPts val="0"/>
              </a:spcBef>
              <a:spcAft>
                <a:spcPts val="0"/>
              </a:spcAft>
              <a:buClr>
                <a:schemeClr val="dk1"/>
              </a:buClr>
              <a:buSzPts val="2400"/>
              <a:buFont typeface="Arial"/>
              <a:buNone/>
            </a:pPr>
            <a:endParaRPr sz="2400" b="1" i="1">
              <a:solidFill>
                <a:srgbClr val="007BD3"/>
              </a:solidFill>
              <a:latin typeface="Times New Roman"/>
              <a:ea typeface="Times New Roman"/>
              <a:cs typeface="Times New Roman"/>
              <a:sym typeface="Times New Roman"/>
            </a:endParaRPr>
          </a:p>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457835" marR="0" lvl="0" indent="-457835" algn="ctr" rtl="0">
              <a:lnSpc>
                <a:spcPct val="100000"/>
              </a:lnSpc>
              <a:spcBef>
                <a:spcPts val="0"/>
              </a:spcBef>
              <a:spcAft>
                <a:spcPts val="0"/>
              </a:spcAft>
              <a:buClr>
                <a:srgbClr val="14CD68"/>
              </a:buClr>
              <a:buSzPts val="2400"/>
              <a:buFont typeface="Times New Roman"/>
              <a:buNone/>
            </a:pPr>
            <a:r>
              <a:rPr lang="fr-FR" sz="2400" b="1">
                <a:solidFill>
                  <a:srgbClr val="14CD68"/>
                </a:solidFill>
                <a:latin typeface="Times New Roman"/>
                <a:ea typeface="Times New Roman"/>
                <a:cs typeface="Times New Roman"/>
                <a:sym typeface="Times New Roman"/>
              </a:rPr>
              <a:t>3. COMPONENTS OF MONITORING AND EVALUATION SYSTEMS</a:t>
            </a:r>
            <a:endParaRPr/>
          </a:p>
          <a:p>
            <a:pPr marL="457835" marR="0" lvl="0" indent="-457835" algn="ctr" rtl="0">
              <a:lnSpc>
                <a:spcPct val="100000"/>
              </a:lnSpc>
              <a:spcBef>
                <a:spcPts val="0"/>
              </a:spcBef>
              <a:spcAft>
                <a:spcPts val="0"/>
              </a:spcAft>
              <a:buClr>
                <a:schemeClr val="dk1"/>
              </a:buClr>
              <a:buSzPts val="2400"/>
              <a:buFont typeface="Calibri"/>
              <a:buNone/>
            </a:pPr>
            <a:endParaRPr sz="2400" b="1">
              <a:solidFill>
                <a:srgbClr val="14CD68"/>
              </a:solidFill>
              <a:latin typeface="Times New Roman"/>
              <a:ea typeface="Times New Roman"/>
              <a:cs typeface="Times New Roman"/>
              <a:sym typeface="Times New Roman"/>
            </a:endParaRPr>
          </a:p>
          <a:p>
            <a:pPr marL="457835" marR="0" lvl="0" indent="-457835" algn="ctr" rtl="0">
              <a:lnSpc>
                <a:spcPct val="100000"/>
              </a:lnSpc>
              <a:spcBef>
                <a:spcPts val="0"/>
              </a:spcBef>
              <a:spcAft>
                <a:spcPts val="0"/>
              </a:spcAft>
              <a:buClr>
                <a:schemeClr val="dk1"/>
              </a:buClr>
              <a:buSzPts val="2000"/>
              <a:buFont typeface="Calibri"/>
              <a:buNone/>
            </a:pPr>
            <a:endParaRPr sz="2000" b="1">
              <a:solidFill>
                <a:schemeClr val="dk1"/>
              </a:solidFill>
              <a:latin typeface="Times New Roman"/>
              <a:ea typeface="Times New Roman"/>
              <a:cs typeface="Times New Roman"/>
              <a:sym typeface="Times New Roman"/>
            </a:endParaRPr>
          </a:p>
          <a:p>
            <a:pPr marL="342900" marR="0" lvl="0" indent="-342900" algn="ctr" rtl="0">
              <a:lnSpc>
                <a:spcPct val="100000"/>
              </a:lnSpc>
              <a:spcBef>
                <a:spcPts val="0"/>
              </a:spcBef>
              <a:spcAft>
                <a:spcPts val="0"/>
              </a:spcAft>
              <a:buClr>
                <a:schemeClr val="dk1"/>
              </a:buClr>
              <a:buSzPts val="2400"/>
              <a:buFont typeface="Arial"/>
              <a:buChar char="•"/>
            </a:pPr>
            <a:r>
              <a:rPr lang="fr-FR" sz="2400" b="1">
                <a:solidFill>
                  <a:schemeClr val="dk1"/>
                </a:solidFill>
                <a:latin typeface="Times New Roman"/>
                <a:ea typeface="Times New Roman"/>
                <a:cs typeface="Times New Roman"/>
                <a:sym typeface="Times New Roman"/>
              </a:rPr>
              <a:t>This section provides guidance on how to plan and implement a project M&amp;E system. It reviews the main steps and approaches required and concludes with a discussion of how to create a learning environment for project implementation.</a:t>
            </a:r>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pic>
        <p:nvPicPr>
          <p:cNvPr id="514" name="Google Shape;514;p27"/>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515" name="Google Shape;515;p27"/>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516" name="Google Shape;516;p2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17" name="Google Shape;517;p2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18" name="Google Shape;518;p27"/>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519" name="Google Shape;519;p27"/>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520" name="Google Shape;520;p27"/>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521" name="Google Shape;521;p27"/>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22" name="Google Shape;522;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27</a:t>
            </a:fld>
            <a:endParaRPr/>
          </a:p>
        </p:txBody>
      </p:sp>
      <p:sp>
        <p:nvSpPr>
          <p:cNvPr id="523" name="Google Shape;523;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pic>
        <p:nvPicPr>
          <p:cNvPr id="524" name="Google Shape;524;p27" descr="project-management"/>
          <p:cNvPicPr preferRelativeResize="0"/>
          <p:nvPr/>
        </p:nvPicPr>
        <p:blipFill rotWithShape="1">
          <a:blip r:embed="rId10">
            <a:alphaModFix/>
          </a:blip>
          <a:srcRect/>
          <a:stretch/>
        </p:blipFill>
        <p:spPr>
          <a:xfrm>
            <a:off x="9098280" y="4318000"/>
            <a:ext cx="2475230" cy="1985645"/>
          </a:xfrm>
          <a:prstGeom prst="rect">
            <a:avLst/>
          </a:prstGeom>
          <a:noFill/>
          <a:ln>
            <a:noFill/>
          </a:ln>
        </p:spPr>
      </p:pic>
      <p:sp>
        <p:nvSpPr>
          <p:cNvPr id="525" name="Google Shape;525;p27"/>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526" name="Google Shape;526;p27"/>
          <p:cNvSpPr txBox="1"/>
          <p:nvPr/>
        </p:nvSpPr>
        <p:spPr>
          <a:xfrm>
            <a:off x="154940" y="1507490"/>
            <a:ext cx="8360410" cy="3895090"/>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0" marR="0" lvl="0" indent="0" algn="ctr" rtl="0">
              <a:lnSpc>
                <a:spcPct val="100000"/>
              </a:lnSpc>
              <a:spcBef>
                <a:spcPts val="0"/>
              </a:spcBef>
              <a:spcAft>
                <a:spcPts val="0"/>
              </a:spcAft>
              <a:buClr>
                <a:srgbClr val="007BD3"/>
              </a:buClr>
              <a:buSzPts val="2400"/>
              <a:buFont typeface="Noto Sans Symbols"/>
              <a:buNone/>
            </a:pPr>
            <a:r>
              <a:rPr lang="fr-FR" sz="2400" b="1" i="1">
                <a:solidFill>
                  <a:srgbClr val="007BD3"/>
                </a:solidFill>
                <a:latin typeface="Times New Roman"/>
                <a:ea typeface="Times New Roman"/>
                <a:cs typeface="Times New Roman"/>
                <a:sym typeface="Times New Roman"/>
              </a:rPr>
              <a:t>3.1-Planning and implementing a project monitoring and evaluation system</a:t>
            </a:r>
            <a:endParaRPr/>
          </a:p>
          <a:p>
            <a:pPr marL="0" marR="0" lvl="0" indent="0" algn="ctr" rtl="0">
              <a:lnSpc>
                <a:spcPct val="100000"/>
              </a:lnSpc>
              <a:spcBef>
                <a:spcPts val="0"/>
              </a:spcBef>
              <a:spcAft>
                <a:spcPts val="0"/>
              </a:spcAft>
              <a:buClr>
                <a:schemeClr val="dk1"/>
              </a:buClr>
              <a:buSzPts val="2400"/>
              <a:buFont typeface="Noto Sans Symbols"/>
              <a:buNone/>
            </a:pPr>
            <a:endParaRPr sz="2400" b="1" i="1">
              <a:solidFill>
                <a:srgbClr val="007BD3"/>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chemeClr val="dk1"/>
              </a:buClr>
              <a:buSzPts val="2400"/>
              <a:buFont typeface="Noto Sans Symbols"/>
              <a:buNone/>
            </a:pPr>
            <a:endParaRPr sz="2400" b="1" i="1">
              <a:solidFill>
                <a:srgbClr val="007BD3"/>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Setting up a project M&amp;E system involves nine steps.</a:t>
            </a:r>
            <a:endParaRPr/>
          </a:p>
          <a:p>
            <a:pPr marL="0" marR="0" lvl="0" indent="0" algn="l" rtl="0">
              <a:lnSpc>
                <a:spcPct val="10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342900" marR="0" lvl="0" indent="-342900" algn="l" rtl="0">
              <a:lnSpc>
                <a:spcPct val="10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These need to be considered in the planning stage and then fulfilled at project start-up and throughout project implementation.</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pic>
        <p:nvPicPr>
          <p:cNvPr id="531" name="Google Shape;531;p28"/>
          <p:cNvPicPr preferRelativeResize="0"/>
          <p:nvPr/>
        </p:nvPicPr>
        <p:blipFill rotWithShape="1">
          <a:blip r:embed="rId3">
            <a:alphaModFix/>
          </a:blip>
          <a:srcRect/>
          <a:stretch/>
        </p:blipFill>
        <p:spPr>
          <a:xfrm>
            <a:off x="2414753" y="6721404"/>
            <a:ext cx="9902229" cy="204838"/>
          </a:xfrm>
          <a:prstGeom prst="rect">
            <a:avLst/>
          </a:prstGeom>
          <a:noFill/>
          <a:ln>
            <a:noFill/>
          </a:ln>
        </p:spPr>
      </p:pic>
      <p:pic>
        <p:nvPicPr>
          <p:cNvPr id="532" name="Google Shape;532;p2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33" name="Google Shape;533;p28"/>
          <p:cNvPicPr preferRelativeResize="0"/>
          <p:nvPr/>
        </p:nvPicPr>
        <p:blipFill rotWithShape="1">
          <a:blip r:embed="rId5">
            <a:alphaModFix/>
          </a:blip>
          <a:srcRect/>
          <a:stretch/>
        </p:blipFill>
        <p:spPr>
          <a:xfrm>
            <a:off x="9833969" y="-27434"/>
            <a:ext cx="2483250" cy="6912868"/>
          </a:xfrm>
          <a:prstGeom prst="rect">
            <a:avLst/>
          </a:prstGeom>
          <a:noFill/>
          <a:ln>
            <a:noFill/>
          </a:ln>
        </p:spPr>
      </p:pic>
      <p:pic>
        <p:nvPicPr>
          <p:cNvPr id="534" name="Google Shape;534;p28"/>
          <p:cNvPicPr preferRelativeResize="0"/>
          <p:nvPr/>
        </p:nvPicPr>
        <p:blipFill rotWithShape="1">
          <a:blip r:embed="rId6">
            <a:alphaModFix/>
          </a:blip>
          <a:srcRect/>
          <a:stretch/>
        </p:blipFill>
        <p:spPr>
          <a:xfrm>
            <a:off x="8708266" y="554566"/>
            <a:ext cx="3179850" cy="5748868"/>
          </a:xfrm>
          <a:prstGeom prst="rect">
            <a:avLst/>
          </a:prstGeom>
          <a:noFill/>
          <a:ln>
            <a:noFill/>
          </a:ln>
        </p:spPr>
      </p:pic>
      <p:pic>
        <p:nvPicPr>
          <p:cNvPr id="535" name="Google Shape;535;p28"/>
          <p:cNvPicPr preferRelativeResize="0"/>
          <p:nvPr/>
        </p:nvPicPr>
        <p:blipFill rotWithShape="1">
          <a:blip r:embed="rId7">
            <a:alphaModFix/>
          </a:blip>
          <a:srcRect/>
          <a:stretch/>
        </p:blipFill>
        <p:spPr>
          <a:xfrm>
            <a:off x="8654943" y="533330"/>
            <a:ext cx="3267424" cy="5907194"/>
          </a:xfrm>
          <a:prstGeom prst="rect">
            <a:avLst/>
          </a:prstGeom>
          <a:noFill/>
          <a:ln>
            <a:noFill/>
          </a:ln>
        </p:spPr>
      </p:pic>
      <p:pic>
        <p:nvPicPr>
          <p:cNvPr id="536" name="Google Shape;536;p28"/>
          <p:cNvPicPr preferRelativeResize="0"/>
          <p:nvPr/>
        </p:nvPicPr>
        <p:blipFill rotWithShape="1">
          <a:blip r:embed="rId8">
            <a:alphaModFix/>
          </a:blip>
          <a:srcRect/>
          <a:stretch/>
        </p:blipFill>
        <p:spPr>
          <a:xfrm>
            <a:off x="-6350" y="-63500"/>
            <a:ext cx="8542020" cy="1614805"/>
          </a:xfrm>
          <a:prstGeom prst="rect">
            <a:avLst/>
          </a:prstGeom>
          <a:noFill/>
          <a:ln>
            <a:noFill/>
          </a:ln>
        </p:spPr>
      </p:pic>
      <p:sp>
        <p:nvSpPr>
          <p:cNvPr id="537" name="Google Shape;537;p28"/>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38" name="Google Shape;538;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28</a:t>
            </a:fld>
            <a:endParaRPr/>
          </a:p>
        </p:txBody>
      </p:sp>
      <p:sp>
        <p:nvSpPr>
          <p:cNvPr id="539" name="Google Shape;539;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540" name="Google Shape;540;p28"/>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541" name="Google Shape;541;p28"/>
          <p:cNvSpPr txBox="1"/>
          <p:nvPr/>
        </p:nvSpPr>
        <p:spPr>
          <a:xfrm>
            <a:off x="190500" y="873125"/>
            <a:ext cx="8360410" cy="918908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sz="2000" b="1">
              <a:solidFill>
                <a:schemeClr val="dk1"/>
              </a:solidFill>
              <a:latin typeface="Times New Roman"/>
              <a:ea typeface="Times New Roman"/>
              <a:cs typeface="Times New Roman"/>
              <a:sym typeface="Times New Roman"/>
            </a:endParaRPr>
          </a:p>
          <a:p>
            <a:pPr marL="0" marR="0" lvl="0" indent="0" algn="ctr" rtl="0">
              <a:lnSpc>
                <a:spcPct val="100000"/>
              </a:lnSpc>
              <a:spcBef>
                <a:spcPts val="0"/>
              </a:spcBef>
              <a:spcAft>
                <a:spcPts val="0"/>
              </a:spcAft>
              <a:buClr>
                <a:srgbClr val="FF0000"/>
              </a:buClr>
              <a:buSzPts val="2000"/>
              <a:buFont typeface="Noto Sans Symbols"/>
              <a:buNone/>
            </a:pPr>
            <a:r>
              <a:rPr lang="fr-FR" sz="2000" b="1">
                <a:solidFill>
                  <a:srgbClr val="FF0000"/>
                </a:solidFill>
                <a:latin typeface="Times New Roman"/>
                <a:ea typeface="Times New Roman"/>
                <a:cs typeface="Times New Roman"/>
                <a:sym typeface="Times New Roman"/>
              </a:rPr>
              <a:t>Steps in planning a project M&amp;E system</a:t>
            </a:r>
            <a:endParaRPr/>
          </a:p>
          <a:p>
            <a:pPr marL="0" marR="0" lvl="0" indent="0" algn="ctr" rtl="0">
              <a:lnSpc>
                <a:spcPct val="100000"/>
              </a:lnSpc>
              <a:spcBef>
                <a:spcPts val="0"/>
              </a:spcBef>
              <a:spcAft>
                <a:spcPts val="0"/>
              </a:spcAft>
              <a:buClr>
                <a:schemeClr val="dk1"/>
              </a:buClr>
              <a:buSzPts val="2000"/>
              <a:buFont typeface="Noto Sans Symbols"/>
              <a:buNone/>
            </a:pPr>
            <a:endParaRPr sz="2000" b="1">
              <a:solidFill>
                <a:srgbClr val="FF0000"/>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Clr>
                <a:srgbClr val="7B32B2"/>
              </a:buClr>
              <a:buSzPts val="2000"/>
              <a:buFont typeface="Noto Sans Symbols"/>
              <a:buNone/>
            </a:pPr>
            <a:r>
              <a:rPr lang="fr-FR" sz="2000" b="1">
                <a:solidFill>
                  <a:srgbClr val="7B32B2"/>
                </a:solidFill>
                <a:latin typeface="Times New Roman"/>
                <a:ea typeface="Times New Roman"/>
                <a:cs typeface="Times New Roman"/>
                <a:sym typeface="Times New Roman"/>
              </a:rPr>
              <a:t>1. Assess the existing readiness and capacity for monitoring and evaluation</a:t>
            </a:r>
            <a:endParaRPr/>
          </a:p>
          <a:p>
            <a:pPr marL="0" marR="0" lvl="0" indent="0" algn="just" rtl="0">
              <a:lnSpc>
                <a:spcPct val="150000"/>
              </a:lnSpc>
              <a:spcBef>
                <a:spcPts val="0"/>
              </a:spcBef>
              <a:spcAft>
                <a:spcPts val="0"/>
              </a:spcAft>
              <a:buClr>
                <a:srgbClr val="7B32B2"/>
              </a:buClr>
              <a:buSzPts val="2000"/>
              <a:buFont typeface="Noto Sans Symbols"/>
              <a:buNone/>
            </a:pPr>
            <a:r>
              <a:rPr lang="fr-FR" sz="2000" b="1">
                <a:solidFill>
                  <a:srgbClr val="7B32B2"/>
                </a:solidFill>
                <a:latin typeface="Times New Roman"/>
                <a:ea typeface="Times New Roman"/>
                <a:cs typeface="Times New Roman"/>
                <a:sym typeface="Times New Roman"/>
              </a:rPr>
              <a:t>2. Establish the purpose and scope of M&amp;E</a:t>
            </a:r>
            <a:endParaRPr/>
          </a:p>
          <a:p>
            <a:pPr marL="0" marR="0" lvl="0" indent="0" algn="just" rtl="0">
              <a:lnSpc>
                <a:spcPct val="150000"/>
              </a:lnSpc>
              <a:spcBef>
                <a:spcPts val="0"/>
              </a:spcBef>
              <a:spcAft>
                <a:spcPts val="0"/>
              </a:spcAft>
              <a:buClr>
                <a:srgbClr val="7B32B2"/>
              </a:buClr>
              <a:buSzPts val="2000"/>
              <a:buFont typeface="Noto Sans Symbols"/>
              <a:buNone/>
            </a:pPr>
            <a:r>
              <a:rPr lang="fr-FR" sz="2000" b="1">
                <a:solidFill>
                  <a:srgbClr val="7B32B2"/>
                </a:solidFill>
                <a:latin typeface="Times New Roman"/>
                <a:ea typeface="Times New Roman"/>
                <a:cs typeface="Times New Roman"/>
                <a:sym typeface="Times New Roman"/>
              </a:rPr>
              <a:t>3. Identify and agree with stakeholders the project’s outcomes and development goal(s)</a:t>
            </a:r>
            <a:endParaRPr/>
          </a:p>
          <a:p>
            <a:pPr marL="0" marR="0" lvl="0" indent="0" algn="just" rtl="0">
              <a:lnSpc>
                <a:spcPct val="150000"/>
              </a:lnSpc>
              <a:spcBef>
                <a:spcPts val="0"/>
              </a:spcBef>
              <a:spcAft>
                <a:spcPts val="0"/>
              </a:spcAft>
              <a:buClr>
                <a:srgbClr val="7B32B2"/>
              </a:buClr>
              <a:buSzPts val="2000"/>
              <a:buFont typeface="Noto Sans Symbols"/>
              <a:buNone/>
            </a:pPr>
            <a:r>
              <a:rPr lang="fr-FR" sz="2000" b="1">
                <a:solidFill>
                  <a:srgbClr val="7B32B2"/>
                </a:solidFill>
                <a:latin typeface="Times New Roman"/>
                <a:ea typeface="Times New Roman"/>
                <a:cs typeface="Times New Roman"/>
                <a:sym typeface="Times New Roman"/>
              </a:rPr>
              <a:t>4. Select key indicators and an evaluation framework</a:t>
            </a:r>
            <a:endParaRPr/>
          </a:p>
          <a:p>
            <a:pPr marL="0" marR="0" lvl="0" indent="0" algn="just" rtl="0">
              <a:lnSpc>
                <a:spcPct val="150000"/>
              </a:lnSpc>
              <a:spcBef>
                <a:spcPts val="0"/>
              </a:spcBef>
              <a:spcAft>
                <a:spcPts val="0"/>
              </a:spcAft>
              <a:buClr>
                <a:srgbClr val="7B32B2"/>
              </a:buClr>
              <a:buSzPts val="2000"/>
              <a:buFont typeface="Noto Sans Symbols"/>
              <a:buNone/>
            </a:pPr>
            <a:r>
              <a:rPr lang="fr-FR" sz="2000" b="1">
                <a:solidFill>
                  <a:srgbClr val="7B32B2"/>
                </a:solidFill>
                <a:latin typeface="Times New Roman"/>
                <a:ea typeface="Times New Roman"/>
                <a:cs typeface="Times New Roman"/>
                <a:sym typeface="Times New Roman"/>
              </a:rPr>
              <a:t>5. Set baselines and plan data collection and analysis</a:t>
            </a:r>
            <a:endParaRPr/>
          </a:p>
          <a:p>
            <a:pPr marL="0" marR="0" lvl="0" indent="0" algn="just" rtl="0">
              <a:lnSpc>
                <a:spcPct val="150000"/>
              </a:lnSpc>
              <a:spcBef>
                <a:spcPts val="0"/>
              </a:spcBef>
              <a:spcAft>
                <a:spcPts val="0"/>
              </a:spcAft>
              <a:buClr>
                <a:srgbClr val="7B32B2"/>
              </a:buClr>
              <a:buSzPts val="2000"/>
              <a:buFont typeface="Noto Sans Symbols"/>
              <a:buNone/>
            </a:pPr>
            <a:r>
              <a:rPr lang="fr-FR" sz="2000" b="1">
                <a:solidFill>
                  <a:srgbClr val="7B32B2"/>
                </a:solidFill>
                <a:latin typeface="Times New Roman"/>
                <a:ea typeface="Times New Roman"/>
                <a:cs typeface="Times New Roman"/>
                <a:sym typeface="Times New Roman"/>
              </a:rPr>
              <a:t>6. Select results targets</a:t>
            </a:r>
            <a:endParaRPr/>
          </a:p>
          <a:p>
            <a:pPr marL="0" marR="0" lvl="0" indent="0" algn="just" rtl="0">
              <a:lnSpc>
                <a:spcPct val="150000"/>
              </a:lnSpc>
              <a:spcBef>
                <a:spcPts val="0"/>
              </a:spcBef>
              <a:spcAft>
                <a:spcPts val="0"/>
              </a:spcAft>
              <a:buClr>
                <a:srgbClr val="7B32B2"/>
              </a:buClr>
              <a:buSzPts val="2000"/>
              <a:buFont typeface="Noto Sans Symbols"/>
              <a:buNone/>
            </a:pPr>
            <a:r>
              <a:rPr lang="fr-FR" sz="2000" b="1">
                <a:solidFill>
                  <a:srgbClr val="7B32B2"/>
                </a:solidFill>
                <a:latin typeface="Times New Roman"/>
                <a:ea typeface="Times New Roman"/>
                <a:cs typeface="Times New Roman"/>
                <a:sym typeface="Times New Roman"/>
              </a:rPr>
              <a:t>7.  Plan monitoring, data analysis, communication and reporting</a:t>
            </a:r>
            <a:endParaRPr/>
          </a:p>
          <a:p>
            <a:pPr marL="0" marR="0" lvl="0" indent="0" algn="just" rtl="0">
              <a:lnSpc>
                <a:spcPct val="150000"/>
              </a:lnSpc>
              <a:spcBef>
                <a:spcPts val="0"/>
              </a:spcBef>
              <a:spcAft>
                <a:spcPts val="0"/>
              </a:spcAft>
              <a:buClr>
                <a:srgbClr val="7B32B2"/>
              </a:buClr>
              <a:buSzPts val="2000"/>
              <a:buFont typeface="Noto Sans Symbols"/>
              <a:buNone/>
            </a:pPr>
            <a:r>
              <a:rPr lang="fr-FR" sz="2000" b="1">
                <a:solidFill>
                  <a:srgbClr val="7B32B2"/>
                </a:solidFill>
                <a:latin typeface="Times New Roman"/>
                <a:ea typeface="Times New Roman"/>
                <a:cs typeface="Times New Roman"/>
                <a:sym typeface="Times New Roman"/>
              </a:rPr>
              <a:t>8. Plan the form and timing of critical reflection and interim evaluations</a:t>
            </a:r>
            <a:endParaRPr/>
          </a:p>
          <a:p>
            <a:pPr marL="0" marR="0" lvl="0" indent="0" algn="just" rtl="0">
              <a:lnSpc>
                <a:spcPct val="150000"/>
              </a:lnSpc>
              <a:spcBef>
                <a:spcPts val="0"/>
              </a:spcBef>
              <a:spcAft>
                <a:spcPts val="0"/>
              </a:spcAft>
              <a:buClr>
                <a:srgbClr val="7B32B2"/>
              </a:buClr>
              <a:buSzPts val="2000"/>
              <a:buFont typeface="Noto Sans Symbols"/>
              <a:buNone/>
            </a:pPr>
            <a:r>
              <a:rPr lang="fr-FR" sz="2000" b="1">
                <a:solidFill>
                  <a:srgbClr val="7B32B2"/>
                </a:solidFill>
                <a:latin typeface="Times New Roman"/>
                <a:ea typeface="Times New Roman"/>
                <a:cs typeface="Times New Roman"/>
                <a:sym typeface="Times New Roman"/>
              </a:rPr>
              <a:t>9.Plan for the necessary conditions and capacities</a:t>
            </a:r>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pic>
        <p:nvPicPr>
          <p:cNvPr id="546" name="Google Shape;546;p29"/>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547" name="Google Shape;547;p29"/>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548" name="Google Shape;548;p2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49" name="Google Shape;549;p2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50" name="Google Shape;550;p29"/>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551" name="Google Shape;551;p29"/>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552" name="Google Shape;552;p29"/>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553" name="Google Shape;553;p29"/>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54" name="Google Shape;554;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29</a:t>
            </a:fld>
            <a:endParaRPr/>
          </a:p>
        </p:txBody>
      </p:sp>
      <p:sp>
        <p:nvSpPr>
          <p:cNvPr id="555" name="Google Shape;555;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556" name="Google Shape;556;p29"/>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557" name="Google Shape;557;p29"/>
          <p:cNvSpPr txBox="1"/>
          <p:nvPr/>
        </p:nvSpPr>
        <p:spPr>
          <a:xfrm>
            <a:off x="154940" y="923290"/>
            <a:ext cx="8360410" cy="878840"/>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342900" marR="0" lvl="0" indent="-21590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p:txBody>
      </p:sp>
      <p:sp>
        <p:nvSpPr>
          <p:cNvPr id="558" name="Google Shape;558;p29"/>
          <p:cNvSpPr txBox="1"/>
          <p:nvPr/>
        </p:nvSpPr>
        <p:spPr>
          <a:xfrm>
            <a:off x="153035" y="1463675"/>
            <a:ext cx="8449945" cy="5210810"/>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C00000"/>
              </a:buClr>
              <a:buSzPts val="2400"/>
              <a:buFont typeface="Arial"/>
              <a:buNone/>
            </a:pPr>
            <a:r>
              <a:rPr lang="fr-FR" sz="2400" b="1">
                <a:solidFill>
                  <a:srgbClr val="C00000"/>
                </a:solidFill>
                <a:latin typeface="Times New Roman"/>
                <a:ea typeface="Times New Roman"/>
                <a:cs typeface="Times New Roman"/>
                <a:sym typeface="Times New Roman"/>
              </a:rPr>
              <a:t>Key points for each of these nine steps</a:t>
            </a:r>
            <a:endParaRPr sz="2400" b="1">
              <a:solidFill>
                <a:srgbClr val="007BD3"/>
              </a:solidFill>
              <a:latin typeface="Times New Roman"/>
              <a:ea typeface="Times New Roman"/>
              <a:cs typeface="Times New Roman"/>
              <a:sym typeface="Times New Roman"/>
            </a:endParaRPr>
          </a:p>
          <a:p>
            <a:pPr marL="2540" marR="0" lvl="0" indent="-2540" algn="ctr" rtl="0">
              <a:lnSpc>
                <a:spcPct val="130000"/>
              </a:lnSpc>
              <a:spcBef>
                <a:spcPts val="0"/>
              </a:spcBef>
              <a:spcAft>
                <a:spcPts val="0"/>
              </a:spcAft>
              <a:buClr>
                <a:srgbClr val="007BD3"/>
              </a:buClr>
              <a:buSzPts val="2400"/>
              <a:buFont typeface="Arial"/>
              <a:buNone/>
            </a:pPr>
            <a:r>
              <a:rPr lang="fr-FR" sz="2400" b="1">
                <a:solidFill>
                  <a:srgbClr val="007BD3"/>
                </a:solidFill>
                <a:latin typeface="Times New Roman"/>
                <a:ea typeface="Times New Roman"/>
                <a:cs typeface="Times New Roman"/>
                <a:sym typeface="Times New Roman"/>
              </a:rPr>
              <a:t>(1)Assess the existing readiness and capacity for monitoring and evaluation</a:t>
            </a:r>
            <a:endParaRPr/>
          </a:p>
          <a:p>
            <a:pPr marL="2540" marR="0" lvl="0" indent="-2540" algn="l" rtl="0">
              <a:lnSpc>
                <a:spcPct val="130000"/>
              </a:lnSpc>
              <a:spcBef>
                <a:spcPts val="0"/>
              </a:spcBef>
              <a:spcAft>
                <a:spcPts val="0"/>
              </a:spcAft>
              <a:buClr>
                <a:srgbClr val="007BD3"/>
              </a:buClr>
              <a:buSzPts val="2400"/>
              <a:buFont typeface="Arial"/>
              <a:buNone/>
            </a:pPr>
            <a:r>
              <a:rPr lang="fr-FR" sz="2400" b="1">
                <a:solidFill>
                  <a:srgbClr val="007BD3"/>
                </a:solidFill>
                <a:latin typeface="Times New Roman"/>
                <a:ea typeface="Times New Roman"/>
                <a:cs typeface="Times New Roman"/>
                <a:sym typeface="Times New Roman"/>
              </a:rPr>
              <a:t></a:t>
            </a:r>
            <a:r>
              <a:rPr lang="fr-FR" sz="2000" b="1">
                <a:solidFill>
                  <a:schemeClr val="dk1"/>
                </a:solidFill>
                <a:latin typeface="Times New Roman"/>
                <a:ea typeface="Times New Roman"/>
                <a:cs typeface="Times New Roman"/>
                <a:sym typeface="Times New Roman"/>
              </a:rPr>
              <a:t>Review current capacity within the organisation and its partners which will be responsible for </a:t>
            </a:r>
            <a:r>
              <a:rPr lang="fr-FR" sz="2000" b="1">
                <a:solidFill>
                  <a:srgbClr val="C00000"/>
                </a:solidFill>
                <a:latin typeface="Times New Roman"/>
                <a:ea typeface="Times New Roman"/>
                <a:cs typeface="Times New Roman"/>
                <a:sym typeface="Times New Roman"/>
              </a:rPr>
              <a:t>project implementation, covering: technical skills, managerial skills, existence and quality of data systems, available technology and existing budgetary provision.</a:t>
            </a:r>
            <a:endParaRPr/>
          </a:p>
          <a:p>
            <a:pPr marL="2540" marR="0" lvl="0" indent="-2540" algn="l" rtl="0">
              <a:lnSpc>
                <a:spcPct val="130000"/>
              </a:lnSpc>
              <a:spcBef>
                <a:spcPts val="0"/>
              </a:spcBef>
              <a:spcAft>
                <a:spcPts val="0"/>
              </a:spcAft>
              <a:buClr>
                <a:schemeClr val="dk1"/>
              </a:buClr>
              <a:buSzPts val="2000"/>
              <a:buFont typeface="Arial"/>
              <a:buNone/>
            </a:pPr>
            <a:r>
              <a:rPr lang="fr-FR" sz="2000" b="1">
                <a:solidFill>
                  <a:schemeClr val="dk1"/>
                </a:solidFill>
                <a:latin typeface="Times New Roman"/>
                <a:ea typeface="Times New Roman"/>
                <a:cs typeface="Times New Roman"/>
                <a:sym typeface="Times New Roman"/>
              </a:rPr>
              <a:t>Identify any barriers to M&amp;E of the project such as </a:t>
            </a:r>
            <a:r>
              <a:rPr lang="fr-FR" sz="2000" b="1" u="sng">
                <a:solidFill>
                  <a:schemeClr val="dk1"/>
                </a:solidFill>
                <a:latin typeface="Times New Roman"/>
                <a:ea typeface="Times New Roman"/>
                <a:cs typeface="Times New Roman"/>
                <a:sym typeface="Times New Roman"/>
              </a:rPr>
              <a:t>a lack of political will, expertise or experience</a:t>
            </a:r>
            <a:r>
              <a:rPr lang="fr-FR" sz="2000" b="1">
                <a:solidFill>
                  <a:schemeClr val="dk1"/>
                </a:solidFill>
                <a:latin typeface="Times New Roman"/>
                <a:ea typeface="Times New Roman"/>
                <a:cs typeface="Times New Roman"/>
                <a:sym typeface="Times New Roman"/>
              </a:rPr>
              <a:t>.</a:t>
            </a:r>
            <a:endParaRPr/>
          </a:p>
          <a:p>
            <a:pPr marL="2540" marR="0" lvl="0" indent="-2540" algn="l" rtl="0">
              <a:lnSpc>
                <a:spcPct val="130000"/>
              </a:lnSpc>
              <a:spcBef>
                <a:spcPts val="0"/>
              </a:spcBef>
              <a:spcAft>
                <a:spcPts val="0"/>
              </a:spcAft>
              <a:buClr>
                <a:schemeClr val="dk1"/>
              </a:buClr>
              <a:buSzPts val="2000"/>
              <a:buFont typeface="Arial"/>
              <a:buNone/>
            </a:pPr>
            <a:r>
              <a:rPr lang="fr-FR" sz="2000" b="1">
                <a:solidFill>
                  <a:schemeClr val="dk1"/>
                </a:solidFill>
                <a:latin typeface="Times New Roman"/>
                <a:ea typeface="Times New Roman"/>
                <a:cs typeface="Times New Roman"/>
                <a:sym typeface="Times New Roman"/>
              </a:rPr>
              <a:t>What other organisations such as universities, private consultants or government agencies have the capacity to provide technical assistance and/or training?</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62"/>
        <p:cNvGrpSpPr/>
        <p:nvPr/>
      </p:nvGrpSpPr>
      <p:grpSpPr>
        <a:xfrm>
          <a:off x="0" y="0"/>
          <a:ext cx="0" cy="0"/>
          <a:chOff x="0" y="0"/>
          <a:chExt cx="0" cy="0"/>
        </a:xfrm>
      </p:grpSpPr>
      <p:pic>
        <p:nvPicPr>
          <p:cNvPr id="563" name="Google Shape;563;p30"/>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564" name="Google Shape;564;p30"/>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565" name="Google Shape;565;p3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66" name="Google Shape;566;p30"/>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67" name="Google Shape;567;p30"/>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568" name="Google Shape;568;p30"/>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569" name="Google Shape;569;p30"/>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570" name="Google Shape;570;p30"/>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71" name="Google Shape;571;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30</a:t>
            </a:fld>
            <a:endParaRPr/>
          </a:p>
        </p:txBody>
      </p:sp>
      <p:sp>
        <p:nvSpPr>
          <p:cNvPr id="572" name="Google Shape;572;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573" name="Google Shape;573;p30"/>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574" name="Google Shape;574;p30"/>
          <p:cNvSpPr txBox="1"/>
          <p:nvPr/>
        </p:nvSpPr>
        <p:spPr>
          <a:xfrm>
            <a:off x="154940" y="1419860"/>
            <a:ext cx="8360410" cy="517969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(2)Establish the purpose and scope</a:t>
            </a:r>
            <a:endParaRPr/>
          </a:p>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Why is M&amp;E needed and how comprehensive should the system be?</a:t>
            </a:r>
            <a:endParaRPr/>
          </a:p>
          <a:p>
            <a:pPr marL="342900" marR="0" lvl="0" indent="-342900" algn="just" rtl="0">
              <a:lnSpc>
                <a:spcPct val="130000"/>
              </a:lnSpc>
              <a:spcBef>
                <a:spcPts val="0"/>
              </a:spcBef>
              <a:spcAft>
                <a:spcPts val="0"/>
              </a:spcAft>
              <a:buClr>
                <a:srgbClr val="007BD3"/>
              </a:buClr>
              <a:buSzPts val="2400"/>
              <a:buFont typeface="Noto Sans Symbols"/>
              <a:buChar char="✔"/>
            </a:pPr>
            <a:r>
              <a:rPr lang="fr-FR" sz="2400" b="1" i="1">
                <a:solidFill>
                  <a:srgbClr val="007BD3"/>
                </a:solidFill>
                <a:latin typeface="Times New Roman"/>
                <a:ea typeface="Times New Roman"/>
                <a:cs typeface="Times New Roman"/>
                <a:sym typeface="Times New Roman"/>
              </a:rPr>
              <a:t></a:t>
            </a:r>
            <a:r>
              <a:rPr lang="fr-FR" sz="2000" b="1">
                <a:solidFill>
                  <a:schemeClr val="dk1"/>
                </a:solidFill>
                <a:latin typeface="Times New Roman"/>
                <a:ea typeface="Times New Roman"/>
                <a:cs typeface="Times New Roman"/>
                <a:sym typeface="Times New Roman"/>
              </a:rPr>
              <a:t>What are national requirements with regard to M&amp;E?</a:t>
            </a:r>
            <a:endParaRPr/>
          </a:p>
          <a:p>
            <a:pPr marL="342900" marR="0" lvl="0" indent="-342900" algn="just" rtl="0">
              <a:lnSpc>
                <a:spcPct val="13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In particular, what should be the scope and degree of rigour of the evaluation of final project impact?</a:t>
            </a:r>
            <a:endParaRPr/>
          </a:p>
          <a:p>
            <a:pPr marL="342900" marR="0" lvl="0" indent="-342900" algn="just" rtl="0">
              <a:lnSpc>
                <a:spcPct val="13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Should the M&amp;E process be participatory? </a:t>
            </a:r>
            <a:endParaRPr/>
          </a:p>
          <a:p>
            <a:pPr marL="342900" marR="0" lvl="0" indent="-342900" algn="just" rtl="0">
              <a:lnSpc>
                <a:spcPct val="13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In planning and implementing project M&amp;E it is important to recognise the potential benefits of stakeholder participation. There can be benefits from this at all stages of the project cycle including monitoring and evaluation. </a:t>
            </a:r>
            <a:endParaRPr sz="2400" b="1">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78"/>
        <p:cNvGrpSpPr/>
        <p:nvPr/>
      </p:nvGrpSpPr>
      <p:grpSpPr>
        <a:xfrm>
          <a:off x="0" y="0"/>
          <a:ext cx="0" cy="0"/>
          <a:chOff x="0" y="0"/>
          <a:chExt cx="0" cy="0"/>
        </a:xfrm>
      </p:grpSpPr>
      <p:pic>
        <p:nvPicPr>
          <p:cNvPr id="579" name="Google Shape;579;p31"/>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580" name="Google Shape;580;p31"/>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581" name="Google Shape;581;p3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82" name="Google Shape;582;p3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83" name="Google Shape;583;p31"/>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584" name="Google Shape;584;p31"/>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585" name="Google Shape;585;p31"/>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586" name="Google Shape;586;p31"/>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87" name="Google Shape;587;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31</a:t>
            </a:fld>
            <a:endParaRPr/>
          </a:p>
        </p:txBody>
      </p:sp>
      <p:sp>
        <p:nvSpPr>
          <p:cNvPr id="588" name="Google Shape;588;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589" name="Google Shape;589;p31"/>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590" name="Google Shape;590;p31"/>
          <p:cNvSpPr txBox="1"/>
          <p:nvPr/>
        </p:nvSpPr>
        <p:spPr>
          <a:xfrm>
            <a:off x="184150" y="1259205"/>
            <a:ext cx="8360410" cy="5256530"/>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(3)Identify and agree with main stakeholders the project’s outcomes and development objective(s)</a:t>
            </a:r>
            <a:endParaRPr/>
          </a:p>
          <a:p>
            <a:pPr marL="2540" marR="0" lvl="0" indent="-2540" algn="l"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a:t>
            </a:r>
            <a:r>
              <a:rPr lang="fr-FR" sz="2400" b="1">
                <a:solidFill>
                  <a:schemeClr val="dk1"/>
                </a:solidFill>
                <a:latin typeface="Times New Roman"/>
                <a:ea typeface="Times New Roman"/>
                <a:cs typeface="Times New Roman"/>
                <a:sym typeface="Times New Roman"/>
              </a:rPr>
              <a:t>Setting a development goal and the project purpose or </a:t>
            </a:r>
            <a:r>
              <a:rPr lang="fr-FR" sz="2400" b="1">
                <a:solidFill>
                  <a:schemeClr val="dk1"/>
                </a:solidFill>
                <a:highlight>
                  <a:srgbClr val="FFFF00"/>
                </a:highlight>
                <a:latin typeface="Times New Roman"/>
                <a:ea typeface="Times New Roman"/>
                <a:cs typeface="Times New Roman"/>
                <a:sym typeface="Times New Roman"/>
              </a:rPr>
              <a:t>expected outcomes</a:t>
            </a:r>
            <a:r>
              <a:rPr lang="fr-FR" sz="2400" b="1">
                <a:solidFill>
                  <a:schemeClr val="dk1"/>
                </a:solidFill>
                <a:latin typeface="Times New Roman"/>
                <a:ea typeface="Times New Roman"/>
                <a:cs typeface="Times New Roman"/>
                <a:sym typeface="Times New Roman"/>
              </a:rPr>
              <a:t> is essential in </a:t>
            </a:r>
            <a:r>
              <a:rPr lang="fr-FR" sz="2400" b="1">
                <a:solidFill>
                  <a:srgbClr val="C00000"/>
                </a:solidFill>
                <a:latin typeface="Times New Roman"/>
                <a:ea typeface="Times New Roman"/>
                <a:cs typeface="Times New Roman"/>
                <a:sym typeface="Times New Roman"/>
              </a:rPr>
              <a:t>building a M&amp;E system</a:t>
            </a:r>
            <a:r>
              <a:rPr lang="fr-FR" sz="2400" b="1">
                <a:solidFill>
                  <a:schemeClr val="dk1"/>
                </a:solidFill>
                <a:latin typeface="Times New Roman"/>
                <a:ea typeface="Times New Roman"/>
                <a:cs typeface="Times New Roman"/>
                <a:sym typeface="Times New Roman"/>
              </a:rPr>
              <a:t>.</a:t>
            </a:r>
            <a:endParaRPr/>
          </a:p>
          <a:p>
            <a:pPr marL="2540" marR="0" lvl="0" indent="-2540" algn="l" rtl="0">
              <a:lnSpc>
                <a:spcPct val="130000"/>
              </a:lnSpc>
              <a:spcBef>
                <a:spcPts val="0"/>
              </a:spcBef>
              <a:spcAft>
                <a:spcPts val="0"/>
              </a:spcAft>
              <a:buClr>
                <a:schemeClr val="dk1"/>
              </a:buClr>
              <a:buSzPts val="2400"/>
              <a:buFont typeface="Arial"/>
              <a:buNone/>
            </a:pPr>
            <a:r>
              <a:rPr lang="fr-FR" sz="2400" b="1">
                <a:solidFill>
                  <a:schemeClr val="dk1"/>
                </a:solidFill>
                <a:latin typeface="Times New Roman"/>
                <a:ea typeface="Times New Roman"/>
                <a:cs typeface="Times New Roman"/>
                <a:sym typeface="Times New Roman"/>
              </a:rPr>
              <a:t> In project design the specification of outputs, activities and inputs follows from this, and</a:t>
            </a:r>
            <a:r>
              <a:rPr lang="fr-FR" sz="2400" b="1">
                <a:solidFill>
                  <a:schemeClr val="dk1"/>
                </a:solidFill>
                <a:highlight>
                  <a:srgbClr val="FFFF00"/>
                </a:highlight>
                <a:latin typeface="Times New Roman"/>
                <a:ea typeface="Times New Roman"/>
                <a:cs typeface="Times New Roman"/>
                <a:sym typeface="Times New Roman"/>
              </a:rPr>
              <a:t> the expectation that achievement of outcomes</a:t>
            </a:r>
            <a:r>
              <a:rPr lang="fr-FR" sz="2400" b="1">
                <a:solidFill>
                  <a:schemeClr val="dk1"/>
                </a:solidFill>
                <a:latin typeface="Times New Roman"/>
                <a:ea typeface="Times New Roman"/>
                <a:cs typeface="Times New Roman"/>
                <a:sym typeface="Times New Roman"/>
              </a:rPr>
              <a:t> </a:t>
            </a:r>
            <a:r>
              <a:rPr lang="fr-FR" sz="2400" b="1">
                <a:solidFill>
                  <a:srgbClr val="C00000"/>
                </a:solidFill>
                <a:latin typeface="Times New Roman"/>
                <a:ea typeface="Times New Roman"/>
                <a:cs typeface="Times New Roman"/>
                <a:sym typeface="Times New Roman"/>
              </a:rPr>
              <a:t>will contribute to the higher level development goal(s) provides the justification for the project</a:t>
            </a:r>
            <a:r>
              <a:rPr lang="fr-FR" sz="2400" b="1">
                <a:solidFill>
                  <a:schemeClr val="dk1"/>
                </a:solidFill>
                <a:latin typeface="Times New Roman"/>
                <a:ea typeface="Times New Roman"/>
                <a:cs typeface="Times New Roman"/>
                <a:sym typeface="Times New Roman"/>
              </a:rPr>
              <a:t>.</a:t>
            </a:r>
            <a:endParaRPr/>
          </a:p>
          <a:p>
            <a:pPr marL="2540" marR="0" lvl="0" indent="-2540" algn="ctr" rtl="0">
              <a:lnSpc>
                <a:spcPct val="130000"/>
              </a:lnSpc>
              <a:spcBef>
                <a:spcPts val="0"/>
              </a:spcBef>
              <a:spcAft>
                <a:spcPts val="0"/>
              </a:spcAft>
              <a:buClr>
                <a:schemeClr val="dk1"/>
              </a:buClr>
              <a:buSzPts val="2400"/>
              <a:buFont typeface="Arial"/>
              <a:buNone/>
            </a:pPr>
            <a:r>
              <a:rPr lang="fr-FR" sz="2400" b="1">
                <a:solidFill>
                  <a:schemeClr val="dk1"/>
                </a:solidFill>
                <a:latin typeface="Times New Roman"/>
                <a:ea typeface="Times New Roman"/>
                <a:cs typeface="Times New Roman"/>
                <a:sym typeface="Times New Roman"/>
              </a:rPr>
              <a:t>In M&amp;E design, indicators, baselines and targets are   similarly derived from the setting of goals and outcomes. </a:t>
            </a:r>
            <a:endParaRPr/>
          </a:p>
          <a:p>
            <a:pPr marL="0" marR="0" lvl="0" indent="0" algn="just" rtl="0">
              <a:lnSpc>
                <a:spcPct val="10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94"/>
        <p:cNvGrpSpPr/>
        <p:nvPr/>
      </p:nvGrpSpPr>
      <p:grpSpPr>
        <a:xfrm>
          <a:off x="0" y="0"/>
          <a:ext cx="0" cy="0"/>
          <a:chOff x="0" y="0"/>
          <a:chExt cx="0" cy="0"/>
        </a:xfrm>
      </p:grpSpPr>
      <p:pic>
        <p:nvPicPr>
          <p:cNvPr id="595" name="Google Shape;595;p32"/>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596" name="Google Shape;596;p32"/>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597" name="Google Shape;597;p3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98" name="Google Shape;598;p3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599" name="Google Shape;599;p32"/>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600" name="Google Shape;600;p32"/>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601" name="Google Shape;601;p32"/>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602" name="Google Shape;602;p32"/>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03" name="Google Shape;603;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32</a:t>
            </a:fld>
            <a:endParaRPr/>
          </a:p>
        </p:txBody>
      </p:sp>
      <p:sp>
        <p:nvSpPr>
          <p:cNvPr id="604" name="Google Shape;604;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605" name="Google Shape;605;p32"/>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606" name="Google Shape;606;p32"/>
          <p:cNvSpPr txBox="1"/>
          <p:nvPr/>
        </p:nvSpPr>
        <p:spPr>
          <a:xfrm>
            <a:off x="154940" y="923290"/>
            <a:ext cx="8360410" cy="544385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0" marR="0" lvl="0" indent="0" algn="ctr" rtl="0">
              <a:lnSpc>
                <a:spcPct val="90000"/>
              </a:lnSpc>
              <a:spcBef>
                <a:spcPts val="0"/>
              </a:spcBef>
              <a:spcAft>
                <a:spcPts val="0"/>
              </a:spcAft>
              <a:buClr>
                <a:srgbClr val="007BD3"/>
              </a:buClr>
              <a:buSzPts val="2400"/>
              <a:buFont typeface="Noto Sans Symbols"/>
              <a:buNone/>
            </a:pPr>
            <a:r>
              <a:rPr lang="fr-FR" sz="2400" b="1" i="1">
                <a:solidFill>
                  <a:srgbClr val="007BD3"/>
                </a:solidFill>
                <a:latin typeface="Times New Roman"/>
                <a:ea typeface="Times New Roman"/>
                <a:cs typeface="Times New Roman"/>
                <a:sym typeface="Times New Roman"/>
              </a:rPr>
              <a:t>(4)Select key indicators and an evaluation framework</a:t>
            </a:r>
            <a:endParaRPr/>
          </a:p>
          <a:p>
            <a:pPr marL="0" marR="0" lvl="0" indent="0" algn="ctr" rtl="0">
              <a:lnSpc>
                <a:spcPct val="90000"/>
              </a:lnSpc>
              <a:spcBef>
                <a:spcPts val="0"/>
              </a:spcBef>
              <a:spcAft>
                <a:spcPts val="0"/>
              </a:spcAft>
              <a:buClr>
                <a:schemeClr val="dk1"/>
              </a:buClr>
              <a:buSzPts val="2400"/>
              <a:buFont typeface="Noto Sans Symbols"/>
              <a:buNone/>
            </a:pPr>
            <a:endParaRPr sz="2400" b="1" i="1">
              <a:solidFill>
                <a:srgbClr val="007BD3"/>
              </a:solidFill>
              <a:latin typeface="Times New Roman"/>
              <a:ea typeface="Times New Roman"/>
              <a:cs typeface="Times New Roman"/>
              <a:sym typeface="Times New Roman"/>
            </a:endParaRPr>
          </a:p>
          <a:p>
            <a:pPr marL="342900" marR="0" lvl="0" indent="-342900" algn="just" rtl="0">
              <a:lnSpc>
                <a:spcPct val="90000"/>
              </a:lnSpc>
              <a:spcBef>
                <a:spcPts val="0"/>
              </a:spcBef>
              <a:spcAft>
                <a:spcPts val="0"/>
              </a:spcAft>
              <a:buClr>
                <a:srgbClr val="007BD3"/>
              </a:buClr>
              <a:buSzPts val="2400"/>
              <a:buFont typeface="Noto Sans Symbols"/>
              <a:buChar char="✔"/>
            </a:pPr>
            <a:r>
              <a:rPr lang="fr-FR" sz="2400" b="1" i="1">
                <a:solidFill>
                  <a:srgbClr val="007BD3"/>
                </a:solidFill>
                <a:latin typeface="Times New Roman"/>
                <a:ea typeface="Times New Roman"/>
                <a:cs typeface="Times New Roman"/>
                <a:sym typeface="Times New Roman"/>
              </a:rPr>
              <a:t></a:t>
            </a:r>
            <a:r>
              <a:rPr lang="fr-FR" sz="2400" b="1">
                <a:solidFill>
                  <a:schemeClr val="dk1"/>
                </a:solidFill>
                <a:highlight>
                  <a:srgbClr val="00FFFF"/>
                </a:highlight>
                <a:latin typeface="Times New Roman"/>
                <a:ea typeface="Times New Roman"/>
                <a:cs typeface="Times New Roman"/>
                <a:sym typeface="Times New Roman"/>
              </a:rPr>
              <a:t>Indicators</a:t>
            </a:r>
            <a:r>
              <a:rPr lang="fr-FR" sz="2400" b="1">
                <a:solidFill>
                  <a:schemeClr val="dk1"/>
                </a:solidFill>
                <a:latin typeface="Times New Roman"/>
                <a:ea typeface="Times New Roman"/>
                <a:cs typeface="Times New Roman"/>
                <a:sym typeface="Times New Roman"/>
              </a:rPr>
              <a:t> are </a:t>
            </a:r>
            <a:r>
              <a:rPr lang="fr-FR" sz="2400" b="1" u="sng">
                <a:solidFill>
                  <a:srgbClr val="C00000"/>
                </a:solidFill>
                <a:latin typeface="Times New Roman"/>
                <a:ea typeface="Times New Roman"/>
                <a:cs typeface="Times New Roman"/>
                <a:sym typeface="Times New Roman"/>
              </a:rPr>
              <a:t>the qualitative or quantitative variables</a:t>
            </a:r>
            <a:r>
              <a:rPr lang="fr-FR" sz="2400" b="1">
                <a:solidFill>
                  <a:schemeClr val="dk1"/>
                </a:solidFill>
                <a:latin typeface="Times New Roman"/>
                <a:ea typeface="Times New Roman"/>
                <a:cs typeface="Times New Roman"/>
                <a:sym typeface="Times New Roman"/>
              </a:rPr>
              <a:t> that measure </a:t>
            </a:r>
            <a:r>
              <a:rPr lang="fr-FR" sz="2400" b="1">
                <a:solidFill>
                  <a:srgbClr val="0070C0"/>
                </a:solidFill>
                <a:latin typeface="Times New Roman"/>
                <a:ea typeface="Times New Roman"/>
                <a:cs typeface="Times New Roman"/>
                <a:sym typeface="Times New Roman"/>
              </a:rPr>
              <a:t>project performance and achievements</a:t>
            </a:r>
            <a:r>
              <a:rPr lang="fr-FR" sz="2400" b="1">
                <a:solidFill>
                  <a:schemeClr val="dk1"/>
                </a:solidFill>
                <a:latin typeface="Times New Roman"/>
                <a:ea typeface="Times New Roman"/>
                <a:cs typeface="Times New Roman"/>
                <a:sym typeface="Times New Roman"/>
              </a:rPr>
              <a:t>.</a:t>
            </a:r>
            <a:endParaRPr/>
          </a:p>
          <a:p>
            <a:pPr marL="342900" marR="0" lvl="0" indent="-342900" algn="just" rtl="0">
              <a:lnSpc>
                <a:spcPct val="12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Indicators should be developed for all levels of project logic,  indicators are needed </a:t>
            </a:r>
            <a:r>
              <a:rPr lang="fr-FR" sz="2400" b="1">
                <a:solidFill>
                  <a:srgbClr val="C00000"/>
                </a:solidFill>
                <a:latin typeface="Times New Roman"/>
                <a:ea typeface="Times New Roman"/>
                <a:cs typeface="Times New Roman"/>
                <a:sym typeface="Times New Roman"/>
              </a:rPr>
              <a:t>to monitor progress with respect to inputs, activities, outputs, outcomes and impact, to feedback on areas of success</a:t>
            </a:r>
            <a:r>
              <a:rPr lang="fr-FR" sz="2400" b="1">
                <a:solidFill>
                  <a:schemeClr val="dk1"/>
                </a:solidFill>
                <a:latin typeface="Times New Roman"/>
                <a:ea typeface="Times New Roman"/>
                <a:cs typeface="Times New Roman"/>
                <a:sym typeface="Times New Roman"/>
              </a:rPr>
              <a:t> and where improvement is required.</a:t>
            </a:r>
            <a:endParaRPr/>
          </a:p>
          <a:p>
            <a:pPr marL="342900" marR="0" lvl="0" indent="-342900" algn="just" rtl="0">
              <a:lnSpc>
                <a:spcPct val="120000"/>
              </a:lnSpc>
              <a:spcBef>
                <a:spcPts val="0"/>
              </a:spcBef>
              <a:spcAft>
                <a:spcPts val="0"/>
              </a:spcAft>
              <a:buClr>
                <a:schemeClr val="dk1"/>
              </a:buClr>
              <a:buSzPts val="2400"/>
              <a:buFont typeface="Noto Sans Symbols"/>
              <a:buChar char="✔"/>
            </a:pPr>
            <a:r>
              <a:rPr lang="fr-FR" sz="2400" b="1">
                <a:solidFill>
                  <a:schemeClr val="dk1"/>
                </a:solidFill>
                <a:highlight>
                  <a:srgbClr val="00FFFF"/>
                </a:highlight>
                <a:latin typeface="Times New Roman"/>
                <a:ea typeface="Times New Roman"/>
                <a:cs typeface="Times New Roman"/>
                <a:sym typeface="Times New Roman"/>
              </a:rPr>
              <a:t>Each indicator initially selected </a:t>
            </a:r>
            <a:r>
              <a:rPr lang="fr-FR" sz="2400" b="1">
                <a:solidFill>
                  <a:schemeClr val="dk1"/>
                </a:solidFill>
                <a:latin typeface="Times New Roman"/>
                <a:ea typeface="Times New Roman"/>
                <a:cs typeface="Times New Roman"/>
                <a:sym typeface="Times New Roman"/>
              </a:rPr>
              <a:t>for inclusion in the M&amp;E programme </a:t>
            </a:r>
            <a:r>
              <a:rPr lang="fr-FR" sz="2400" b="1">
                <a:solidFill>
                  <a:srgbClr val="C00000"/>
                </a:solidFill>
                <a:latin typeface="Times New Roman"/>
                <a:ea typeface="Times New Roman"/>
                <a:cs typeface="Times New Roman"/>
                <a:sym typeface="Times New Roman"/>
              </a:rPr>
              <a:t>needs to be carefully scrutinised and tested before acceptance</a:t>
            </a:r>
            <a:r>
              <a:rPr lang="fr-FR" sz="2400" b="1">
                <a:solidFill>
                  <a:schemeClr val="dk1"/>
                </a:solidFill>
                <a:latin typeface="Times New Roman"/>
                <a:ea typeface="Times New Roman"/>
                <a:cs typeface="Times New Roman"/>
                <a:sym typeface="Times New Roman"/>
              </a:rPr>
              <a:t>. Criteria against which indicators can be tested to ensure that they are suitable for inclusion.</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10"/>
        <p:cNvGrpSpPr/>
        <p:nvPr/>
      </p:nvGrpSpPr>
      <p:grpSpPr>
        <a:xfrm>
          <a:off x="0" y="0"/>
          <a:ext cx="0" cy="0"/>
          <a:chOff x="0" y="0"/>
          <a:chExt cx="0" cy="0"/>
        </a:xfrm>
      </p:grpSpPr>
      <p:pic>
        <p:nvPicPr>
          <p:cNvPr id="611" name="Google Shape;611;p33"/>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612" name="Google Shape;612;p33"/>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613" name="Google Shape;613;p3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14" name="Google Shape;614;p33"/>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15" name="Google Shape;615;p33"/>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616" name="Google Shape;616;p33"/>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617" name="Google Shape;617;p33"/>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618" name="Google Shape;618;p33"/>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19" name="Google Shape;619;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33</a:t>
            </a:fld>
            <a:endParaRPr/>
          </a:p>
        </p:txBody>
      </p:sp>
      <p:sp>
        <p:nvSpPr>
          <p:cNvPr id="620" name="Google Shape;620;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621" name="Google Shape;621;p33"/>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622" name="Google Shape;622;p33"/>
          <p:cNvSpPr txBox="1"/>
          <p:nvPr/>
        </p:nvSpPr>
        <p:spPr>
          <a:xfrm>
            <a:off x="154940" y="923290"/>
            <a:ext cx="8360410" cy="6181090"/>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2540" marR="0" lvl="0" indent="-2540" algn="ctr" rtl="0">
              <a:lnSpc>
                <a:spcPct val="90000"/>
              </a:lnSpc>
              <a:spcBef>
                <a:spcPts val="0"/>
              </a:spcBef>
              <a:spcAft>
                <a:spcPts val="0"/>
              </a:spcAft>
              <a:buNone/>
            </a:pPr>
            <a:r>
              <a:rPr lang="fr-FR" sz="2400" b="1" i="1">
                <a:solidFill>
                  <a:srgbClr val="007BD3"/>
                </a:solidFill>
                <a:latin typeface="Times New Roman"/>
                <a:ea typeface="Times New Roman"/>
                <a:cs typeface="Times New Roman"/>
                <a:sym typeface="Times New Roman"/>
              </a:rPr>
              <a:t>(5)Set baselines and plan data collection and analysis</a:t>
            </a:r>
            <a:endParaRPr/>
          </a:p>
          <a:p>
            <a:pPr marL="2540" marR="0" lvl="0" indent="-2540" algn="ctr" rtl="0">
              <a:lnSpc>
                <a:spcPct val="90000"/>
              </a:lnSpc>
              <a:spcBef>
                <a:spcPts val="0"/>
              </a:spcBef>
              <a:spcAft>
                <a:spcPts val="0"/>
              </a:spcAft>
              <a:buNone/>
            </a:pPr>
            <a:endParaRPr sz="2400" b="1">
              <a:solidFill>
                <a:schemeClr val="dk1"/>
              </a:solidFill>
              <a:latin typeface="Times New Roman"/>
              <a:ea typeface="Times New Roman"/>
              <a:cs typeface="Times New Roman"/>
              <a:sym typeface="Times New Roman"/>
            </a:endParaRPr>
          </a:p>
          <a:p>
            <a:pPr marL="342900" marR="0" lvl="0" indent="-342900" algn="just" rtl="0">
              <a:lnSpc>
                <a:spcPct val="13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a:t>
            </a:r>
            <a:r>
              <a:rPr lang="fr-FR" sz="2400" b="1">
                <a:solidFill>
                  <a:schemeClr val="dk1"/>
                </a:solidFill>
                <a:highlight>
                  <a:srgbClr val="00FF00"/>
                </a:highlight>
                <a:latin typeface="Times New Roman"/>
                <a:ea typeface="Times New Roman"/>
                <a:cs typeface="Times New Roman"/>
                <a:sym typeface="Times New Roman"/>
              </a:rPr>
              <a:t>The baseline</a:t>
            </a:r>
            <a:r>
              <a:rPr lang="fr-FR" sz="2400" b="1">
                <a:solidFill>
                  <a:schemeClr val="dk1"/>
                </a:solidFill>
                <a:latin typeface="Times New Roman"/>
                <a:ea typeface="Times New Roman"/>
                <a:cs typeface="Times New Roman"/>
                <a:sym typeface="Times New Roman"/>
              </a:rPr>
              <a:t> is </a:t>
            </a:r>
            <a:r>
              <a:rPr lang="fr-FR" sz="2400" b="1">
                <a:solidFill>
                  <a:srgbClr val="C00000"/>
                </a:solidFill>
                <a:latin typeface="Times New Roman"/>
                <a:ea typeface="Times New Roman"/>
                <a:cs typeface="Times New Roman"/>
                <a:sym typeface="Times New Roman"/>
              </a:rPr>
              <a:t>the first measurement of an indicator</a:t>
            </a:r>
            <a:r>
              <a:rPr lang="fr-FR" sz="2400" b="1">
                <a:solidFill>
                  <a:schemeClr val="dk1"/>
                </a:solidFill>
                <a:latin typeface="Times New Roman"/>
                <a:ea typeface="Times New Roman"/>
                <a:cs typeface="Times New Roman"/>
                <a:sym typeface="Times New Roman"/>
              </a:rPr>
              <a:t>, which sets the pre- project condition against which change can be tracked and evaluated.</a:t>
            </a:r>
            <a:endParaRPr/>
          </a:p>
          <a:p>
            <a:pPr marL="342900" marR="0" lvl="0" indent="-342900" algn="just" rtl="0">
              <a:lnSpc>
                <a:spcPct val="14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 </a:t>
            </a:r>
            <a:r>
              <a:rPr lang="fr-FR" sz="2400" b="1">
                <a:solidFill>
                  <a:schemeClr val="dk1"/>
                </a:solidFill>
                <a:highlight>
                  <a:srgbClr val="00FF00"/>
                </a:highlight>
                <a:latin typeface="Times New Roman"/>
                <a:ea typeface="Times New Roman"/>
                <a:cs typeface="Times New Roman"/>
                <a:sym typeface="Times New Roman"/>
              </a:rPr>
              <a:t>Baseline data</a:t>
            </a:r>
            <a:r>
              <a:rPr lang="fr-FR" sz="2400" b="1">
                <a:solidFill>
                  <a:schemeClr val="dk1"/>
                </a:solidFill>
                <a:latin typeface="Times New Roman"/>
                <a:ea typeface="Times New Roman"/>
                <a:cs typeface="Times New Roman"/>
                <a:sym typeface="Times New Roman"/>
              </a:rPr>
              <a:t> must be gathered for the key indicators and this may require implementation of a baseline survey unless existing data sources are adequate.</a:t>
            </a:r>
            <a:endParaRPr/>
          </a:p>
          <a:p>
            <a:pPr marL="342900" marR="0" lvl="0" indent="-342900" algn="just" rtl="0">
              <a:lnSpc>
                <a:spcPct val="14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Subsequent data gathering and repeat surveys for the implementation period of the project and beyond should then be planned.</a:t>
            </a:r>
            <a:endParaRPr/>
          </a:p>
          <a:p>
            <a:pPr marL="342900" marR="0" lvl="0" indent="-190500" algn="just" rtl="0">
              <a:lnSpc>
                <a:spcPct val="11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26"/>
        <p:cNvGrpSpPr/>
        <p:nvPr/>
      </p:nvGrpSpPr>
      <p:grpSpPr>
        <a:xfrm>
          <a:off x="0" y="0"/>
          <a:ext cx="0" cy="0"/>
          <a:chOff x="0" y="0"/>
          <a:chExt cx="0" cy="0"/>
        </a:xfrm>
      </p:grpSpPr>
      <p:pic>
        <p:nvPicPr>
          <p:cNvPr id="627" name="Google Shape;627;p34"/>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628" name="Google Shape;628;p34"/>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629" name="Google Shape;629;p3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30" name="Google Shape;630;p3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31" name="Google Shape;631;p34"/>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632" name="Google Shape;632;p34"/>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633" name="Google Shape;633;p34"/>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634" name="Google Shape;634;p34"/>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35" name="Google Shape;635;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34</a:t>
            </a:fld>
            <a:endParaRPr/>
          </a:p>
        </p:txBody>
      </p:sp>
      <p:sp>
        <p:nvSpPr>
          <p:cNvPr id="636" name="Google Shape;636;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637" name="Google Shape;637;p34"/>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638" name="Google Shape;638;p34"/>
          <p:cNvSpPr txBox="1"/>
          <p:nvPr/>
        </p:nvSpPr>
        <p:spPr>
          <a:xfrm>
            <a:off x="154940" y="733425"/>
            <a:ext cx="8441055" cy="566483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2540" marR="0" lvl="0" indent="-2540" algn="ctr" rtl="0">
              <a:lnSpc>
                <a:spcPct val="130000"/>
              </a:lnSpc>
              <a:spcBef>
                <a:spcPts val="0"/>
              </a:spcBef>
              <a:spcAft>
                <a:spcPts val="0"/>
              </a:spcAft>
              <a:buNone/>
            </a:pPr>
            <a:r>
              <a:rPr lang="fr-FR" sz="2400" b="1" i="1">
                <a:solidFill>
                  <a:srgbClr val="007BD3"/>
                </a:solidFill>
                <a:latin typeface="Times New Roman"/>
                <a:ea typeface="Times New Roman"/>
                <a:cs typeface="Times New Roman"/>
                <a:sym typeface="Times New Roman"/>
              </a:rPr>
              <a:t>(6)Select results targets</a:t>
            </a:r>
            <a:endParaRPr/>
          </a:p>
          <a:p>
            <a:pPr marL="2540" marR="0" lvl="0" indent="-2540" algn="ctr" rtl="0">
              <a:lnSpc>
                <a:spcPct val="130000"/>
              </a:lnSpc>
              <a:spcBef>
                <a:spcPts val="0"/>
              </a:spcBef>
              <a:spcAft>
                <a:spcPts val="0"/>
              </a:spcAft>
              <a:buNone/>
            </a:pPr>
            <a:endParaRPr sz="2400" b="1" i="1">
              <a:solidFill>
                <a:srgbClr val="007BD3"/>
              </a:solidFill>
              <a:latin typeface="Times New Roman"/>
              <a:ea typeface="Times New Roman"/>
              <a:cs typeface="Times New Roman"/>
              <a:sym typeface="Times New Roman"/>
            </a:endParaRPr>
          </a:p>
          <a:p>
            <a:pPr marL="342900" marR="0" lvl="0" indent="-342900" algn="just" rtl="0">
              <a:lnSpc>
                <a:spcPct val="7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a:t>
            </a:r>
            <a:r>
              <a:rPr lang="fr-FR" sz="2400" b="1">
                <a:solidFill>
                  <a:schemeClr val="dk1"/>
                </a:solidFill>
                <a:latin typeface="Times New Roman"/>
                <a:ea typeface="Times New Roman"/>
                <a:cs typeface="Times New Roman"/>
                <a:sym typeface="Times New Roman"/>
              </a:rPr>
              <a:t>Following definition of outcomes,</a:t>
            </a:r>
            <a:r>
              <a:rPr lang="fr-FR" sz="2400" b="1">
                <a:solidFill>
                  <a:schemeClr val="dk1"/>
                </a:solidFill>
                <a:highlight>
                  <a:srgbClr val="00FF00"/>
                </a:highlight>
                <a:latin typeface="Times New Roman"/>
                <a:ea typeface="Times New Roman"/>
                <a:cs typeface="Times New Roman"/>
                <a:sym typeface="Times New Roman"/>
              </a:rPr>
              <a:t> indicators and baselines, target setting</a:t>
            </a:r>
            <a:r>
              <a:rPr lang="fr-FR" sz="2400" b="1">
                <a:solidFill>
                  <a:schemeClr val="dk1"/>
                </a:solidFill>
                <a:latin typeface="Times New Roman"/>
                <a:ea typeface="Times New Roman"/>
                <a:cs typeface="Times New Roman"/>
                <a:sym typeface="Times New Roman"/>
              </a:rPr>
              <a:t> is a </a:t>
            </a:r>
            <a:r>
              <a:rPr lang="fr-FR" sz="2400" b="1" u="sng">
                <a:solidFill>
                  <a:schemeClr val="dk1"/>
                </a:solidFill>
                <a:latin typeface="Times New Roman"/>
                <a:ea typeface="Times New Roman"/>
                <a:cs typeface="Times New Roman"/>
                <a:sym typeface="Times New Roman"/>
              </a:rPr>
              <a:t>key step in building a results-based approach.</a:t>
            </a:r>
            <a:endParaRPr/>
          </a:p>
          <a:p>
            <a:pPr marL="0" marR="0" lvl="0" indent="0" algn="just" rtl="0">
              <a:lnSpc>
                <a:spcPct val="7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342900" marR="0" lvl="0" indent="-342900" algn="just" rtl="0">
              <a:lnSpc>
                <a:spcPct val="70000"/>
              </a:lnSpc>
              <a:spcBef>
                <a:spcPts val="0"/>
              </a:spcBef>
              <a:spcAft>
                <a:spcPts val="0"/>
              </a:spcAft>
              <a:buClr>
                <a:schemeClr val="dk1"/>
              </a:buClr>
              <a:buSzPts val="2400"/>
              <a:buFont typeface="Noto Sans Symbols"/>
              <a:buChar char="✔"/>
            </a:pPr>
            <a:r>
              <a:rPr lang="fr-FR" sz="2400" b="1">
                <a:solidFill>
                  <a:schemeClr val="dk1"/>
                </a:solidFill>
                <a:highlight>
                  <a:srgbClr val="00FFFF"/>
                </a:highlight>
                <a:latin typeface="Times New Roman"/>
                <a:ea typeface="Times New Roman"/>
                <a:cs typeface="Times New Roman"/>
                <a:sym typeface="Times New Roman"/>
              </a:rPr>
              <a:t> A target</a:t>
            </a:r>
            <a:r>
              <a:rPr lang="fr-FR" sz="2400" b="1">
                <a:solidFill>
                  <a:schemeClr val="dk1"/>
                </a:solidFill>
                <a:latin typeface="Times New Roman"/>
                <a:ea typeface="Times New Roman"/>
                <a:cs typeface="Times New Roman"/>
                <a:sym typeface="Times New Roman"/>
              </a:rPr>
              <a:t> is a specification of the quantity, quality, timing and location to be realised for a key indicator by a given date. </a:t>
            </a:r>
            <a:endParaRPr/>
          </a:p>
          <a:p>
            <a:pPr marL="0" marR="0" lvl="0" indent="0" algn="just" rtl="0">
              <a:lnSpc>
                <a:spcPct val="7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342900" marR="0" lvl="0" indent="-342900" algn="just" rtl="0">
              <a:lnSpc>
                <a:spcPct val="7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Starting from the baseline level for an indicator the desired improvement is defined</a:t>
            </a:r>
            <a:r>
              <a:rPr lang="fr-FR" sz="2400" b="1" u="sng">
                <a:solidFill>
                  <a:schemeClr val="dk1"/>
                </a:solidFill>
                <a:latin typeface="Times New Roman"/>
                <a:ea typeface="Times New Roman"/>
                <a:cs typeface="Times New Roman"/>
                <a:sym typeface="Times New Roman"/>
              </a:rPr>
              <a:t> taking account of planned resource provision and activities</a:t>
            </a:r>
            <a:r>
              <a:rPr lang="fr-FR" sz="2400" b="1">
                <a:solidFill>
                  <a:schemeClr val="dk1"/>
                </a:solidFill>
                <a:latin typeface="Times New Roman"/>
                <a:ea typeface="Times New Roman"/>
                <a:cs typeface="Times New Roman"/>
                <a:sym typeface="Times New Roman"/>
              </a:rPr>
              <a:t>, to arrive at a performance target for that indicator.</a:t>
            </a:r>
            <a:endParaRPr/>
          </a:p>
          <a:p>
            <a:pPr marL="0" marR="0" lvl="0" indent="0" algn="just" rtl="0">
              <a:lnSpc>
                <a:spcPct val="70000"/>
              </a:lnSpc>
              <a:spcBef>
                <a:spcPts val="0"/>
              </a:spcBef>
              <a:spcAft>
                <a:spcPts val="0"/>
              </a:spcAft>
              <a:buClr>
                <a:schemeClr val="dk1"/>
              </a:buClr>
              <a:buSzPts val="2400"/>
              <a:buFont typeface="Noto Sans Symbols"/>
              <a:buNone/>
            </a:pPr>
            <a:endParaRPr sz="2400" b="1">
              <a:solidFill>
                <a:schemeClr val="dk1"/>
              </a:solidFill>
              <a:latin typeface="Times New Roman"/>
              <a:ea typeface="Times New Roman"/>
              <a:cs typeface="Times New Roman"/>
              <a:sym typeface="Times New Roman"/>
            </a:endParaRPr>
          </a:p>
          <a:p>
            <a:pPr marL="342900" marR="0" lvl="0" indent="-342900" algn="just" rtl="0">
              <a:lnSpc>
                <a:spcPct val="70000"/>
              </a:lnSpc>
              <a:spcBef>
                <a:spcPts val="0"/>
              </a:spcBef>
              <a:spcAft>
                <a:spcPts val="0"/>
              </a:spcAft>
              <a:buClr>
                <a:schemeClr val="dk1"/>
              </a:buClr>
              <a:buSzPts val="2400"/>
              <a:buFont typeface="Noto Sans Symbols"/>
              <a:buChar char="✔"/>
            </a:pPr>
            <a:r>
              <a:rPr lang="fr-FR" sz="2400" b="1">
                <a:solidFill>
                  <a:schemeClr val="dk1"/>
                </a:solidFill>
                <a:latin typeface="Times New Roman"/>
                <a:ea typeface="Times New Roman"/>
                <a:cs typeface="Times New Roman"/>
                <a:sym typeface="Times New Roman"/>
              </a:rPr>
              <a:t> Most targets are set annually, but some could be set quarterly or for longer periods. Targets do not have to be single numerical values and sometimes a range of achievement may be more appropriate.</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pic>
        <p:nvPicPr>
          <p:cNvPr id="643" name="Google Shape;643;p35"/>
          <p:cNvPicPr preferRelativeResize="0"/>
          <p:nvPr/>
        </p:nvPicPr>
        <p:blipFill rotWithShape="1">
          <a:blip r:embed="rId3">
            <a:alphaModFix/>
          </a:blip>
          <a:srcRect/>
          <a:stretch/>
        </p:blipFill>
        <p:spPr>
          <a:xfrm>
            <a:off x="59285" y="5814414"/>
            <a:ext cx="1222425" cy="1096206"/>
          </a:xfrm>
          <a:prstGeom prst="rect">
            <a:avLst/>
          </a:prstGeom>
          <a:noFill/>
          <a:ln>
            <a:noFill/>
          </a:ln>
        </p:spPr>
      </p:pic>
      <p:pic>
        <p:nvPicPr>
          <p:cNvPr id="644" name="Google Shape;644;p35"/>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645" name="Google Shape;645;p3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46" name="Google Shape;646;p35"/>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47" name="Google Shape;647;p35"/>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648" name="Google Shape;648;p35"/>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649" name="Google Shape;649;p35"/>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650" name="Google Shape;650;p35"/>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51" name="Google Shape;651;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35</a:t>
            </a:fld>
            <a:endParaRPr/>
          </a:p>
        </p:txBody>
      </p:sp>
      <p:sp>
        <p:nvSpPr>
          <p:cNvPr id="652" name="Google Shape;652;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653" name="Google Shape;653;p35"/>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654" name="Google Shape;654;p35"/>
          <p:cNvSpPr txBox="1"/>
          <p:nvPr/>
        </p:nvSpPr>
        <p:spPr>
          <a:xfrm>
            <a:off x="154940" y="923290"/>
            <a:ext cx="8360410" cy="513143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0" marR="0" lvl="0" indent="0" algn="ctr" rtl="0">
              <a:lnSpc>
                <a:spcPct val="130000"/>
              </a:lnSpc>
              <a:spcBef>
                <a:spcPts val="0"/>
              </a:spcBef>
              <a:spcAft>
                <a:spcPts val="0"/>
              </a:spcAft>
              <a:buClr>
                <a:srgbClr val="007BD3"/>
              </a:buClr>
              <a:buSzPts val="2400"/>
              <a:buFont typeface="Noto Sans Symbols"/>
              <a:buNone/>
            </a:pPr>
            <a:r>
              <a:rPr lang="fr-FR" sz="2400" b="1" i="1">
                <a:solidFill>
                  <a:srgbClr val="007BD3"/>
                </a:solidFill>
                <a:latin typeface="Times New Roman"/>
                <a:ea typeface="Times New Roman"/>
                <a:cs typeface="Times New Roman"/>
                <a:sym typeface="Times New Roman"/>
              </a:rPr>
              <a:t>(7)Plan monitoring, data analysis, communication, and reporting</a:t>
            </a:r>
            <a:endParaRPr/>
          </a:p>
          <a:p>
            <a:pPr marL="342900" marR="0" lvl="0" indent="-342900" algn="just" rtl="0">
              <a:lnSpc>
                <a:spcPct val="130000"/>
              </a:lnSpc>
              <a:spcBef>
                <a:spcPts val="0"/>
              </a:spcBef>
              <a:spcAft>
                <a:spcPts val="0"/>
              </a:spcAft>
              <a:buClr>
                <a:schemeClr val="dk1"/>
              </a:buClr>
              <a:buSzPts val="2000"/>
              <a:buFont typeface="Noto Sans Symbols"/>
              <a:buChar char="✔"/>
            </a:pPr>
            <a:r>
              <a:rPr lang="fr-FR" sz="2000" b="1">
                <a:solidFill>
                  <a:schemeClr val="dk1"/>
                </a:solidFill>
                <a:highlight>
                  <a:srgbClr val="FFFF00"/>
                </a:highlight>
                <a:latin typeface="Times New Roman"/>
                <a:ea typeface="Times New Roman"/>
                <a:cs typeface="Times New Roman"/>
                <a:sym typeface="Times New Roman"/>
              </a:rPr>
              <a:t>‘Implementation monitoring’ </a:t>
            </a:r>
            <a:r>
              <a:rPr lang="fr-FR" sz="2000" b="1">
                <a:solidFill>
                  <a:schemeClr val="dk1"/>
                </a:solidFill>
                <a:latin typeface="Times New Roman"/>
                <a:ea typeface="Times New Roman"/>
                <a:cs typeface="Times New Roman"/>
                <a:sym typeface="Times New Roman"/>
              </a:rPr>
              <a:t>tracking the inputs, activities and outputs in annual or multiyear work plans, and</a:t>
            </a:r>
            <a:r>
              <a:rPr lang="fr-FR" sz="2000" b="1">
                <a:solidFill>
                  <a:schemeClr val="dk1"/>
                </a:solidFill>
                <a:highlight>
                  <a:srgbClr val="00FF00"/>
                </a:highlight>
                <a:latin typeface="Times New Roman"/>
                <a:ea typeface="Times New Roman"/>
                <a:cs typeface="Times New Roman"/>
                <a:sym typeface="Times New Roman"/>
              </a:rPr>
              <a:t> ‘results monitoring’</a:t>
            </a:r>
            <a:r>
              <a:rPr lang="fr-FR" sz="2000" b="1">
                <a:solidFill>
                  <a:schemeClr val="dk1"/>
                </a:solidFill>
                <a:latin typeface="Times New Roman"/>
                <a:ea typeface="Times New Roman"/>
                <a:cs typeface="Times New Roman"/>
                <a:sym typeface="Times New Roman"/>
              </a:rPr>
              <a:t> tracking achievement of outcomes and impact, are both needed.</a:t>
            </a:r>
            <a:endParaRPr/>
          </a:p>
          <a:p>
            <a:pPr marL="342900" marR="0" lvl="0" indent="-342900" algn="just" rtl="0">
              <a:lnSpc>
                <a:spcPct val="13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 The demands for information at each level of management need to be established, responsibilities allocated, and plans made for:</a:t>
            </a:r>
            <a:endParaRPr/>
          </a:p>
          <a:p>
            <a:pPr marL="0" marR="0" lvl="0" indent="0" algn="just" rtl="0">
              <a:lnSpc>
                <a:spcPct val="130000"/>
              </a:lnSpc>
              <a:spcBef>
                <a:spcPts val="0"/>
              </a:spcBef>
              <a:spcAft>
                <a:spcPts val="0"/>
              </a:spcAft>
              <a:buClr>
                <a:schemeClr val="dk1"/>
              </a:buClr>
              <a:buSzPts val="2000"/>
              <a:buFont typeface="Noto Sans Symbols"/>
              <a:buNone/>
            </a:pPr>
            <a:r>
              <a:rPr lang="fr-FR" sz="2000" b="1">
                <a:solidFill>
                  <a:schemeClr val="dk1"/>
                </a:solidFill>
                <a:latin typeface="Times New Roman"/>
                <a:ea typeface="Times New Roman"/>
                <a:cs typeface="Times New Roman"/>
                <a:sym typeface="Times New Roman"/>
              </a:rPr>
              <a:t>       – what data to be collected and when;</a:t>
            </a:r>
            <a:endParaRPr/>
          </a:p>
          <a:p>
            <a:pPr marL="0" marR="0" lvl="0" indent="0" algn="just" rtl="0">
              <a:lnSpc>
                <a:spcPct val="130000"/>
              </a:lnSpc>
              <a:spcBef>
                <a:spcPts val="0"/>
              </a:spcBef>
              <a:spcAft>
                <a:spcPts val="0"/>
              </a:spcAft>
              <a:buClr>
                <a:schemeClr val="dk1"/>
              </a:buClr>
              <a:buSzPts val="2000"/>
              <a:buFont typeface="Noto Sans Symbols"/>
              <a:buNone/>
            </a:pPr>
            <a:r>
              <a:rPr lang="fr-FR" sz="2000" b="1">
                <a:solidFill>
                  <a:schemeClr val="dk1"/>
                </a:solidFill>
                <a:latin typeface="Times New Roman"/>
                <a:ea typeface="Times New Roman"/>
                <a:cs typeface="Times New Roman"/>
                <a:sym typeface="Times New Roman"/>
              </a:rPr>
              <a:t>       – how data are collected and analysed;</a:t>
            </a:r>
            <a:endParaRPr/>
          </a:p>
          <a:p>
            <a:pPr marL="0" marR="0" lvl="0" indent="0" algn="just" rtl="0">
              <a:lnSpc>
                <a:spcPct val="130000"/>
              </a:lnSpc>
              <a:spcBef>
                <a:spcPts val="0"/>
              </a:spcBef>
              <a:spcAft>
                <a:spcPts val="0"/>
              </a:spcAft>
              <a:buClr>
                <a:schemeClr val="dk1"/>
              </a:buClr>
              <a:buSzPts val="2000"/>
              <a:buFont typeface="Noto Sans Symbols"/>
              <a:buNone/>
            </a:pPr>
            <a:r>
              <a:rPr lang="fr-FR" sz="2000" b="1">
                <a:solidFill>
                  <a:schemeClr val="dk1"/>
                </a:solidFill>
                <a:latin typeface="Times New Roman"/>
                <a:ea typeface="Times New Roman"/>
                <a:cs typeface="Times New Roman"/>
                <a:sym typeface="Times New Roman"/>
              </a:rPr>
              <a:t>       –who collects and analyses data;</a:t>
            </a:r>
            <a:endParaRPr/>
          </a:p>
          <a:p>
            <a:pPr marL="0" marR="0" lvl="0" indent="0" algn="just" rtl="0">
              <a:lnSpc>
                <a:spcPct val="130000"/>
              </a:lnSpc>
              <a:spcBef>
                <a:spcPts val="0"/>
              </a:spcBef>
              <a:spcAft>
                <a:spcPts val="0"/>
              </a:spcAft>
              <a:buClr>
                <a:schemeClr val="dk1"/>
              </a:buClr>
              <a:buSzPts val="2000"/>
              <a:buFont typeface="Noto Sans Symbols"/>
              <a:buNone/>
            </a:pPr>
            <a:r>
              <a:rPr lang="fr-FR" sz="2000" b="1">
                <a:solidFill>
                  <a:schemeClr val="dk1"/>
                </a:solidFill>
                <a:latin typeface="Times New Roman"/>
                <a:ea typeface="Times New Roman"/>
                <a:cs typeface="Times New Roman"/>
                <a:sym typeface="Times New Roman"/>
              </a:rPr>
              <a:t>       –who reports information, and in what form, to whom and when?</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58"/>
        <p:cNvGrpSpPr/>
        <p:nvPr/>
      </p:nvGrpSpPr>
      <p:grpSpPr>
        <a:xfrm>
          <a:off x="0" y="0"/>
          <a:ext cx="0" cy="0"/>
          <a:chOff x="0" y="0"/>
          <a:chExt cx="0" cy="0"/>
        </a:xfrm>
      </p:grpSpPr>
      <p:pic>
        <p:nvPicPr>
          <p:cNvPr id="659" name="Google Shape;659;p36"/>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660" name="Google Shape;660;p36"/>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661" name="Google Shape;661;p3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62" name="Google Shape;662;p36"/>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63" name="Google Shape;663;p36"/>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664" name="Google Shape;664;p36"/>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665" name="Google Shape;665;p36"/>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666" name="Google Shape;666;p36"/>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67" name="Google Shape;667;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36</a:t>
            </a:fld>
            <a:endParaRPr/>
          </a:p>
        </p:txBody>
      </p:sp>
      <p:sp>
        <p:nvSpPr>
          <p:cNvPr id="668" name="Google Shape;668;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669" name="Google Shape;669;p36"/>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670" name="Google Shape;670;p36"/>
          <p:cNvSpPr txBox="1"/>
          <p:nvPr/>
        </p:nvSpPr>
        <p:spPr>
          <a:xfrm>
            <a:off x="154940" y="923290"/>
            <a:ext cx="8360410" cy="648017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0" marR="0" lvl="0" indent="0" algn="ctr" rtl="0">
              <a:lnSpc>
                <a:spcPct val="100000"/>
              </a:lnSpc>
              <a:spcBef>
                <a:spcPts val="0"/>
              </a:spcBef>
              <a:spcAft>
                <a:spcPts val="0"/>
              </a:spcAft>
              <a:buClr>
                <a:srgbClr val="007BD3"/>
              </a:buClr>
              <a:buSzPts val="2400"/>
              <a:buFont typeface="Noto Sans Symbols"/>
              <a:buNone/>
            </a:pPr>
            <a:r>
              <a:rPr lang="fr-FR" sz="2400" b="1" i="1">
                <a:solidFill>
                  <a:srgbClr val="007BD3"/>
                </a:solidFill>
                <a:latin typeface="Times New Roman"/>
                <a:ea typeface="Times New Roman"/>
                <a:cs typeface="Times New Roman"/>
                <a:sym typeface="Times New Roman"/>
              </a:rPr>
              <a:t>  (8) Plan the form and timing of critical reflection and interim evaluations</a:t>
            </a:r>
            <a:endParaRPr/>
          </a:p>
          <a:p>
            <a:pPr marL="0" marR="0" lvl="0" indent="0" algn="ctr" rtl="0">
              <a:lnSpc>
                <a:spcPct val="100000"/>
              </a:lnSpc>
              <a:spcBef>
                <a:spcPts val="0"/>
              </a:spcBef>
              <a:spcAft>
                <a:spcPts val="0"/>
              </a:spcAft>
              <a:buClr>
                <a:schemeClr val="dk1"/>
              </a:buClr>
              <a:buSzPts val="2400"/>
              <a:buFont typeface="Noto Sans Symbols"/>
              <a:buNone/>
            </a:pPr>
            <a:endParaRPr sz="2400" b="1" i="1">
              <a:solidFill>
                <a:srgbClr val="007BD3"/>
              </a:solidFill>
              <a:latin typeface="Times New Roman"/>
              <a:ea typeface="Times New Roman"/>
              <a:cs typeface="Times New Roman"/>
              <a:sym typeface="Times New Roman"/>
            </a:endParaRPr>
          </a:p>
          <a:p>
            <a:pPr marL="342900" marR="0" lvl="0" indent="-342900" algn="just" rtl="0">
              <a:lnSpc>
                <a:spcPct val="12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For managers evaluation should be</a:t>
            </a:r>
            <a:r>
              <a:rPr lang="fr-FR" sz="2000" b="1">
                <a:solidFill>
                  <a:schemeClr val="dk1"/>
                </a:solidFill>
                <a:highlight>
                  <a:srgbClr val="00FF00"/>
                </a:highlight>
                <a:latin typeface="Times New Roman"/>
                <a:ea typeface="Times New Roman"/>
                <a:cs typeface="Times New Roman"/>
                <a:sym typeface="Times New Roman"/>
              </a:rPr>
              <a:t> a continuously available mode of analysis</a:t>
            </a:r>
            <a:r>
              <a:rPr lang="fr-FR" sz="2000" b="1">
                <a:solidFill>
                  <a:schemeClr val="dk1"/>
                </a:solidFill>
                <a:latin typeface="Times New Roman"/>
                <a:ea typeface="Times New Roman"/>
                <a:cs typeface="Times New Roman"/>
                <a:sym typeface="Times New Roman"/>
              </a:rPr>
              <a:t> utilised whenever evaluation results can be useful. Scheduling of events such as management team meetings can, however, be useful to ensure that analysis of progress and critical reflection takes place.</a:t>
            </a:r>
            <a:endParaRPr/>
          </a:p>
          <a:p>
            <a:pPr marL="0" marR="0" lvl="0" indent="0" algn="just" rtl="0">
              <a:lnSpc>
                <a:spcPct val="12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342900" algn="just" rtl="0">
              <a:lnSpc>
                <a:spcPct val="12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Similarly, periodic project review workshops</a:t>
            </a:r>
            <a:r>
              <a:rPr lang="fr-FR" sz="2000" b="1">
                <a:solidFill>
                  <a:schemeClr val="dk1"/>
                </a:solidFill>
                <a:highlight>
                  <a:srgbClr val="00FFFF"/>
                </a:highlight>
                <a:latin typeface="Times New Roman"/>
                <a:ea typeface="Times New Roman"/>
                <a:cs typeface="Times New Roman"/>
                <a:sym typeface="Times New Roman"/>
              </a:rPr>
              <a:t> to facilitate analysis and discussion</a:t>
            </a:r>
            <a:r>
              <a:rPr lang="fr-FR" sz="2000" b="1">
                <a:solidFill>
                  <a:schemeClr val="dk1"/>
                </a:solidFill>
                <a:latin typeface="Times New Roman"/>
                <a:ea typeface="Times New Roman"/>
                <a:cs typeface="Times New Roman"/>
                <a:sym typeface="Times New Roman"/>
              </a:rPr>
              <a:t> </a:t>
            </a:r>
            <a:r>
              <a:rPr lang="fr-FR" sz="2000" b="1" u="sng">
                <a:solidFill>
                  <a:srgbClr val="C00000"/>
                </a:solidFill>
                <a:latin typeface="Times New Roman"/>
                <a:ea typeface="Times New Roman"/>
                <a:cs typeface="Times New Roman"/>
                <a:sym typeface="Times New Roman"/>
              </a:rPr>
              <a:t>with project partners and other stakeholders</a:t>
            </a:r>
            <a:r>
              <a:rPr lang="fr-FR" sz="2000" b="1">
                <a:solidFill>
                  <a:schemeClr val="dk1"/>
                </a:solidFill>
                <a:latin typeface="Times New Roman"/>
                <a:ea typeface="Times New Roman"/>
                <a:cs typeface="Times New Roman"/>
                <a:sym typeface="Times New Roman"/>
              </a:rPr>
              <a:t> may be necessary.</a:t>
            </a:r>
            <a:endParaRPr/>
          </a:p>
          <a:p>
            <a:pPr marL="342900" marR="0" lvl="0" indent="-342900" algn="just" rtl="0">
              <a:lnSpc>
                <a:spcPct val="12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 Supervision requirements of governments and funding agencies may </a:t>
            </a:r>
            <a:r>
              <a:rPr lang="fr-FR" sz="2000" b="1" u="sng">
                <a:solidFill>
                  <a:srgbClr val="C00000"/>
                </a:solidFill>
                <a:latin typeface="Times New Roman"/>
                <a:ea typeface="Times New Roman"/>
                <a:cs typeface="Times New Roman"/>
                <a:sym typeface="Times New Roman"/>
              </a:rPr>
              <a:t>require periodic and formalised evaluation</a:t>
            </a:r>
            <a:r>
              <a:rPr lang="fr-FR" sz="2000" b="1">
                <a:solidFill>
                  <a:schemeClr val="dk1"/>
                </a:solidFill>
                <a:latin typeface="Times New Roman"/>
                <a:ea typeface="Times New Roman"/>
                <a:cs typeface="Times New Roman"/>
                <a:sym typeface="Times New Roman"/>
              </a:rPr>
              <a:t>s to take place.</a:t>
            </a:r>
            <a:endParaRPr/>
          </a:p>
          <a:p>
            <a:pPr marL="342900" marR="0" lvl="0" indent="-215900" algn="just" rtl="0">
              <a:lnSpc>
                <a:spcPct val="12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2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215900" algn="just" rtl="0">
              <a:lnSpc>
                <a:spcPct val="12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74"/>
        <p:cNvGrpSpPr/>
        <p:nvPr/>
      </p:nvGrpSpPr>
      <p:grpSpPr>
        <a:xfrm>
          <a:off x="0" y="0"/>
          <a:ext cx="0" cy="0"/>
          <a:chOff x="0" y="0"/>
          <a:chExt cx="0" cy="0"/>
        </a:xfrm>
      </p:grpSpPr>
      <p:pic>
        <p:nvPicPr>
          <p:cNvPr id="675" name="Google Shape;675;p37"/>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676" name="Google Shape;676;p37"/>
          <p:cNvPicPr preferRelativeResize="0"/>
          <p:nvPr/>
        </p:nvPicPr>
        <p:blipFill rotWithShape="1">
          <a:blip r:embed="rId4">
            <a:alphaModFix/>
          </a:blip>
          <a:srcRect/>
          <a:stretch/>
        </p:blipFill>
        <p:spPr>
          <a:xfrm>
            <a:off x="2414753" y="6721404"/>
            <a:ext cx="9902229" cy="204838"/>
          </a:xfrm>
          <a:prstGeom prst="rect">
            <a:avLst/>
          </a:prstGeom>
          <a:noFill/>
          <a:ln>
            <a:noFill/>
          </a:ln>
        </p:spPr>
      </p:pic>
      <p:pic>
        <p:nvPicPr>
          <p:cNvPr id="677" name="Google Shape;677;p3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78" name="Google Shape;678;p37"/>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79" name="Google Shape;679;p37"/>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680" name="Google Shape;680;p37"/>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681" name="Google Shape;681;p37"/>
          <p:cNvPicPr preferRelativeResize="0"/>
          <p:nvPr/>
        </p:nvPicPr>
        <p:blipFill rotWithShape="1">
          <a:blip r:embed="rId9">
            <a:alphaModFix/>
          </a:blip>
          <a:srcRect/>
          <a:stretch/>
        </p:blipFill>
        <p:spPr>
          <a:xfrm>
            <a:off x="-6350" y="-63500"/>
            <a:ext cx="8542020" cy="1614805"/>
          </a:xfrm>
          <a:prstGeom prst="rect">
            <a:avLst/>
          </a:prstGeom>
          <a:noFill/>
          <a:ln>
            <a:noFill/>
          </a:ln>
        </p:spPr>
      </p:pic>
      <p:sp>
        <p:nvSpPr>
          <p:cNvPr id="682" name="Google Shape;682;p37"/>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83" name="Google Shape;683;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37</a:t>
            </a:fld>
            <a:endParaRPr/>
          </a:p>
        </p:txBody>
      </p:sp>
      <p:sp>
        <p:nvSpPr>
          <p:cNvPr id="684" name="Google Shape;684;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685" name="Google Shape;685;p37"/>
          <p:cNvSpPr txBox="1"/>
          <p:nvPr/>
        </p:nvSpPr>
        <p:spPr>
          <a:xfrm>
            <a:off x="2157095" y="384810"/>
            <a:ext cx="6251575" cy="82994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400" b="1">
                <a:solidFill>
                  <a:srgbClr val="FF9518"/>
                </a:solidFill>
                <a:latin typeface="Tajawal Medium"/>
                <a:ea typeface="Tajawal Medium"/>
                <a:cs typeface="Tajawal Medium"/>
                <a:sym typeface="Tajawal Medium"/>
              </a:rPr>
              <a:t>Session2. DESIGN AND IMPLEMENTATION OF M&amp;E SYSTEMS</a:t>
            </a:r>
            <a:endParaRPr/>
          </a:p>
        </p:txBody>
      </p:sp>
      <p:sp>
        <p:nvSpPr>
          <p:cNvPr id="686" name="Google Shape;686;p37"/>
          <p:cNvSpPr txBox="1"/>
          <p:nvPr/>
        </p:nvSpPr>
        <p:spPr>
          <a:xfrm>
            <a:off x="130175" y="850265"/>
            <a:ext cx="8502015" cy="5680075"/>
          </a:xfrm>
          <a:prstGeom prst="rect">
            <a:avLst/>
          </a:prstGeom>
          <a:noFill/>
          <a:ln>
            <a:noFill/>
          </a:ln>
        </p:spPr>
        <p:txBody>
          <a:bodyPr spcFirstLastPara="1" wrap="square" lIns="91425" tIns="45700" rIns="91425" bIns="45700" anchor="t" anchorCtr="0">
            <a:spAutoFit/>
          </a:bodyPr>
          <a:lstStyle/>
          <a:p>
            <a:pPr marL="2540" marR="0" lvl="0" indent="-2540" algn="ctr" rtl="0">
              <a:lnSpc>
                <a:spcPct val="130000"/>
              </a:lnSpc>
              <a:spcBef>
                <a:spcPts val="0"/>
              </a:spcBef>
              <a:spcAft>
                <a:spcPts val="0"/>
              </a:spcAft>
              <a:buClr>
                <a:srgbClr val="007BD3"/>
              </a:buClr>
              <a:buSzPts val="2400"/>
              <a:buFont typeface="Arial"/>
              <a:buNone/>
            </a:pPr>
            <a:r>
              <a:rPr lang="fr-FR" sz="2400" b="1" i="1">
                <a:solidFill>
                  <a:srgbClr val="007BD3"/>
                </a:solidFill>
                <a:latin typeface="Times New Roman"/>
                <a:ea typeface="Times New Roman"/>
                <a:cs typeface="Times New Roman"/>
                <a:sym typeface="Times New Roman"/>
              </a:rPr>
              <a:t> </a:t>
            </a:r>
            <a:endParaRPr/>
          </a:p>
          <a:p>
            <a:pPr marL="0" marR="0" lvl="0" indent="0" algn="ctr" rtl="0">
              <a:lnSpc>
                <a:spcPct val="100000"/>
              </a:lnSpc>
              <a:spcBef>
                <a:spcPts val="0"/>
              </a:spcBef>
              <a:spcAft>
                <a:spcPts val="0"/>
              </a:spcAft>
              <a:buNone/>
            </a:pPr>
            <a:r>
              <a:rPr lang="fr-FR" sz="2400" b="1" i="1">
                <a:solidFill>
                  <a:srgbClr val="007BD3"/>
                </a:solidFill>
                <a:latin typeface="Times New Roman"/>
                <a:ea typeface="Times New Roman"/>
                <a:cs typeface="Times New Roman"/>
                <a:sym typeface="Times New Roman"/>
              </a:rPr>
              <a:t>(9)Plan for the necessary conditions and capacities</a:t>
            </a:r>
            <a:endParaRPr/>
          </a:p>
          <a:p>
            <a:pPr marL="0" marR="0" lvl="0" indent="0" algn="just" rtl="0">
              <a:lnSpc>
                <a:spcPct val="100000"/>
              </a:lnSpc>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342900" marR="0" lvl="0" indent="-342900" algn="just" rtl="0">
              <a:lnSpc>
                <a:spcPct val="12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  It is necessary </a:t>
            </a:r>
            <a:r>
              <a:rPr lang="fr-FR" sz="2000" b="1">
                <a:solidFill>
                  <a:schemeClr val="dk1"/>
                </a:solidFill>
                <a:highlight>
                  <a:srgbClr val="00FFFF"/>
                </a:highlight>
                <a:latin typeface="Times New Roman"/>
                <a:ea typeface="Times New Roman"/>
                <a:cs typeface="Times New Roman"/>
                <a:sym typeface="Times New Roman"/>
              </a:rPr>
              <a:t>to plan the organisational structure for M&amp;E</a:t>
            </a:r>
            <a:r>
              <a:rPr lang="fr-FR" sz="2000" b="1">
                <a:solidFill>
                  <a:schemeClr val="dk1"/>
                </a:solidFill>
                <a:latin typeface="Times New Roman"/>
                <a:ea typeface="Times New Roman"/>
                <a:cs typeface="Times New Roman"/>
                <a:sym typeface="Times New Roman"/>
              </a:rPr>
              <a:t> including whether a M&amp;E unit specific to the project is needed.</a:t>
            </a:r>
            <a:endParaRPr/>
          </a:p>
          <a:p>
            <a:pPr marL="342900" marR="0" lvl="0" indent="-342900" algn="just" rtl="0">
              <a:lnSpc>
                <a:spcPct val="12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 Appropriate organisational structures for M&amp;E should be discussed with partners and other stakeholders. Each partner’s responsibilities and information requirements should be considered.</a:t>
            </a:r>
            <a:endParaRPr/>
          </a:p>
          <a:p>
            <a:pPr marL="342900" marR="0" lvl="0" indent="-342900" algn="just" rtl="0">
              <a:lnSpc>
                <a:spcPct val="12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 Planning should cover: </a:t>
            </a:r>
            <a:r>
              <a:rPr lang="fr-FR" sz="2000" b="1">
                <a:solidFill>
                  <a:schemeClr val="dk1"/>
                </a:solidFill>
                <a:highlight>
                  <a:srgbClr val="FFFF00"/>
                </a:highlight>
                <a:latin typeface="Times New Roman"/>
                <a:ea typeface="Times New Roman"/>
                <a:cs typeface="Times New Roman"/>
                <a:sym typeface="Times New Roman"/>
              </a:rPr>
              <a:t>staffing levels and types, responsibilities and internal linkages, incentives and training needs, relationships with partners and stakeholders, horizontal and vertical lines of communication and authority, physical resource needs and budge</a:t>
            </a:r>
            <a:r>
              <a:rPr lang="fr-FR" sz="2000" b="1">
                <a:solidFill>
                  <a:schemeClr val="dk1"/>
                </a:solidFill>
                <a:latin typeface="Times New Roman"/>
                <a:ea typeface="Times New Roman"/>
                <a:cs typeface="Times New Roman"/>
                <a:sym typeface="Times New Roman"/>
              </a:rPr>
              <a:t>t.</a:t>
            </a:r>
            <a:endParaRPr/>
          </a:p>
          <a:p>
            <a:pPr marL="342900" marR="0" lvl="0" indent="-342900" algn="just" rtl="0">
              <a:lnSpc>
                <a:spcPct val="120000"/>
              </a:lnSpc>
              <a:spcBef>
                <a:spcPts val="0"/>
              </a:spcBef>
              <a:spcAft>
                <a:spcPts val="0"/>
              </a:spcAft>
              <a:buClr>
                <a:schemeClr val="dk1"/>
              </a:buClr>
              <a:buSzPts val="2000"/>
              <a:buFont typeface="Noto Sans Symbols"/>
              <a:buChar char="✔"/>
            </a:pPr>
            <a:r>
              <a:rPr lang="fr-FR" sz="2000" b="1">
                <a:solidFill>
                  <a:schemeClr val="dk1"/>
                </a:solidFill>
                <a:latin typeface="Times New Roman"/>
                <a:ea typeface="Times New Roman"/>
                <a:cs typeface="Times New Roman"/>
                <a:sym typeface="Times New Roman"/>
              </a:rPr>
              <a:t>Monitoring and ongoing evaluation should normally be the responsibility</a:t>
            </a:r>
            <a:r>
              <a:rPr lang="fr-FR" sz="2000" b="1">
                <a:solidFill>
                  <a:srgbClr val="C00000"/>
                </a:solidFill>
                <a:latin typeface="Times New Roman"/>
                <a:ea typeface="Times New Roman"/>
                <a:cs typeface="Times New Roman"/>
                <a:sym typeface="Times New Roman"/>
              </a:rPr>
              <a:t> of the project managers</a:t>
            </a:r>
            <a:r>
              <a:rPr lang="fr-FR" sz="2000" b="1">
                <a:solidFill>
                  <a:schemeClr val="dk1"/>
                </a:solidFill>
                <a:latin typeface="Times New Roman"/>
                <a:ea typeface="Times New Roman"/>
                <a:cs typeface="Times New Roman"/>
                <a:sym typeface="Times New Roman"/>
              </a:rPr>
              <a:t>. Impact evaluation may often require the expertise and capacity of external specialists.</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90"/>
        <p:cNvGrpSpPr/>
        <p:nvPr/>
      </p:nvGrpSpPr>
      <p:grpSpPr>
        <a:xfrm>
          <a:off x="0" y="0"/>
          <a:ext cx="0" cy="0"/>
          <a:chOff x="0" y="0"/>
          <a:chExt cx="0" cy="0"/>
        </a:xfrm>
      </p:grpSpPr>
      <p:pic>
        <p:nvPicPr>
          <p:cNvPr id="691" name="Google Shape;691;p38"/>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692" name="Google Shape;692;p3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93" name="Google Shape;693;p3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94" name="Google Shape;694;p38"/>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695" name="Google Shape;695;p38"/>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696" name="Google Shape;696;p38"/>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697" name="Google Shape;697;p38"/>
          <p:cNvPicPr preferRelativeResize="0"/>
          <p:nvPr/>
        </p:nvPicPr>
        <p:blipFill rotWithShape="1">
          <a:blip r:embed="rId9">
            <a:alphaModFix/>
          </a:blip>
          <a:srcRect/>
          <a:stretch/>
        </p:blipFill>
        <p:spPr>
          <a:xfrm>
            <a:off x="-6350" y="-48895"/>
            <a:ext cx="8542020" cy="1614805"/>
          </a:xfrm>
          <a:prstGeom prst="rect">
            <a:avLst/>
          </a:prstGeom>
          <a:noFill/>
          <a:ln>
            <a:noFill/>
          </a:ln>
        </p:spPr>
      </p:pic>
      <p:sp>
        <p:nvSpPr>
          <p:cNvPr id="698" name="Google Shape;698;p38"/>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99" name="Google Shape;699;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38</a:t>
            </a:fld>
            <a:endParaRPr/>
          </a:p>
        </p:txBody>
      </p:sp>
      <p:graphicFrame>
        <p:nvGraphicFramePr>
          <p:cNvPr id="700" name="Google Shape;700;p38"/>
          <p:cNvGraphicFramePr/>
          <p:nvPr/>
        </p:nvGraphicFramePr>
        <p:xfrm>
          <a:off x="76835" y="1317625"/>
          <a:ext cx="3000000" cy="3000000"/>
        </p:xfrm>
        <a:graphic>
          <a:graphicData uri="http://schemas.openxmlformats.org/drawingml/2006/table">
            <a:tbl>
              <a:tblPr firstRow="1" bandRow="1">
                <a:noFill/>
                <a:tableStyleId>{C0A4CEAF-60BB-4F95-B2F4-77DBA78F4269}</a:tableStyleId>
              </a:tblPr>
              <a:tblGrid>
                <a:gridCol w="4266575"/>
                <a:gridCol w="4266575"/>
              </a:tblGrid>
              <a:tr h="493400">
                <a:tc>
                  <a:txBody>
                    <a:bodyPr/>
                    <a:lstStyle/>
                    <a:p>
                      <a:pPr marL="0" marR="0" lvl="0" indent="0" algn="ctr" rtl="0">
                        <a:spcBef>
                          <a:spcPts val="0"/>
                        </a:spcBef>
                        <a:spcAft>
                          <a:spcPts val="0"/>
                        </a:spcAft>
                        <a:buClr>
                          <a:schemeClr val="dk1"/>
                        </a:buClr>
                        <a:buSzPts val="1800"/>
                        <a:buFont typeface="Times New Roman"/>
                        <a:buNone/>
                      </a:pPr>
                      <a:r>
                        <a:rPr lang="fr-FR" sz="1800" u="none" strike="noStrike" cap="none">
                          <a:latin typeface="Times New Roman"/>
                          <a:ea typeface="Times New Roman"/>
                          <a:cs typeface="Times New Roman"/>
                          <a:sym typeface="Times New Roman"/>
                        </a:rPr>
                        <a:t>Criteria</a:t>
                      </a:r>
                      <a:endParaRPr/>
                    </a:p>
                  </a:txBody>
                  <a:tcPr marL="91450" marR="91450" marT="45725" marB="45725"/>
                </a:tc>
                <a:tc>
                  <a:txBody>
                    <a:bodyPr/>
                    <a:lstStyle/>
                    <a:p>
                      <a:pPr marL="0" marR="0" lvl="0" indent="0" algn="ctr" rtl="0">
                        <a:spcBef>
                          <a:spcPts val="0"/>
                        </a:spcBef>
                        <a:spcAft>
                          <a:spcPts val="0"/>
                        </a:spcAft>
                        <a:buClr>
                          <a:schemeClr val="dk1"/>
                        </a:buClr>
                        <a:buSzPts val="1800"/>
                        <a:buFont typeface="Times New Roman"/>
                        <a:buNone/>
                      </a:pPr>
                      <a:r>
                        <a:rPr lang="fr-FR" sz="1800" u="none" strike="noStrike" cap="none">
                          <a:latin typeface="Times New Roman"/>
                          <a:ea typeface="Times New Roman"/>
                          <a:cs typeface="Times New Roman"/>
                          <a:sym typeface="Times New Roman"/>
                        </a:rPr>
                        <a:t>Description</a:t>
                      </a:r>
                      <a:endParaRPr/>
                    </a:p>
                  </a:txBody>
                  <a:tcPr marL="91450" marR="91450" marT="45725" marB="45725"/>
                </a:tc>
              </a:tr>
              <a:tr h="1090925">
                <a:tc>
                  <a:txBody>
                    <a:bodyPr/>
                    <a:lstStyle/>
                    <a:p>
                      <a:pPr marL="0" marR="0" lvl="0" indent="0" algn="ctr" rtl="0">
                        <a:spcBef>
                          <a:spcPts val="0"/>
                        </a:spcBef>
                        <a:spcAft>
                          <a:spcPts val="0"/>
                        </a:spcAft>
                        <a:buClr>
                          <a:schemeClr val="dk1"/>
                        </a:buClr>
                        <a:buSzPts val="1800"/>
                        <a:buFont typeface="Calibri"/>
                        <a:buNone/>
                      </a:pPr>
                      <a:endParaRPr sz="1800" b="1"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Clr>
                          <a:srgbClr val="C00000"/>
                        </a:buClr>
                        <a:buSzPts val="2400"/>
                        <a:buFont typeface="Times New Roman"/>
                        <a:buNone/>
                      </a:pPr>
                      <a:r>
                        <a:rPr lang="fr-FR" sz="2400" b="1" u="none" strike="noStrike" cap="none">
                          <a:solidFill>
                            <a:srgbClr val="C00000"/>
                          </a:solidFill>
                          <a:latin typeface="Times New Roman"/>
                          <a:ea typeface="Times New Roman"/>
                          <a:cs typeface="Times New Roman"/>
                          <a:sym typeface="Times New Roman"/>
                        </a:rPr>
                        <a:t>Relevant</a:t>
                      </a:r>
                      <a:endParaRPr sz="2400" b="1"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2400"/>
                        <a:buFont typeface="Calibri"/>
                        <a:buNone/>
                      </a:pPr>
                      <a:endParaRPr sz="2400" b="1" u="none" strike="noStrike" cap="none">
                        <a:solidFill>
                          <a:srgbClr val="C0000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800"/>
                        <a:buFont typeface="Times New Roman"/>
                        <a:buNone/>
                      </a:pPr>
                      <a:r>
                        <a:rPr lang="fr-FR" sz="1800" b="1" u="none" strike="noStrike" cap="none">
                          <a:latin typeface="Times New Roman"/>
                          <a:ea typeface="Times New Roman"/>
                          <a:cs typeface="Times New Roman"/>
                          <a:sym typeface="Times New Roman"/>
                        </a:rPr>
                        <a:t>Indicators must be</a:t>
                      </a:r>
                      <a:r>
                        <a:rPr lang="fr-FR" sz="1800" b="1" u="none" strike="noStrike" cap="none">
                          <a:solidFill>
                            <a:schemeClr val="dk1"/>
                          </a:solidFill>
                          <a:latin typeface="Times New Roman"/>
                          <a:ea typeface="Times New Roman"/>
                          <a:cs typeface="Times New Roman"/>
                          <a:sym typeface="Times New Roman"/>
                        </a:rPr>
                        <a:t> </a:t>
                      </a:r>
                      <a:r>
                        <a:rPr lang="fr-FR" sz="1800" b="1" u="none" strike="noStrike" cap="none">
                          <a:solidFill>
                            <a:schemeClr val="dk1"/>
                          </a:solidFill>
                          <a:highlight>
                            <a:srgbClr val="FFFF00"/>
                          </a:highlight>
                          <a:latin typeface="Times New Roman"/>
                          <a:ea typeface="Times New Roman"/>
                          <a:cs typeface="Times New Roman"/>
                          <a:sym typeface="Times New Roman"/>
                        </a:rPr>
                        <a:t>representative of the most important</a:t>
                      </a:r>
                      <a:r>
                        <a:rPr lang="fr-FR" sz="1800" b="1" u="none" strike="noStrike" cap="none">
                          <a:solidFill>
                            <a:srgbClr val="00B050"/>
                          </a:solidFill>
                          <a:highlight>
                            <a:srgbClr val="FFFF00"/>
                          </a:highlight>
                          <a:latin typeface="Times New Roman"/>
                          <a:ea typeface="Times New Roman"/>
                          <a:cs typeface="Times New Roman"/>
                          <a:sym typeface="Times New Roman"/>
                        </a:rPr>
                        <a:t> </a:t>
                      </a:r>
                      <a:r>
                        <a:rPr lang="fr-FR" sz="1800" b="1" u="none" strike="noStrike" cap="none">
                          <a:highlight>
                            <a:srgbClr val="FFFF00"/>
                          </a:highlight>
                          <a:latin typeface="Times New Roman"/>
                          <a:ea typeface="Times New Roman"/>
                          <a:cs typeface="Times New Roman"/>
                          <a:sym typeface="Times New Roman"/>
                        </a:rPr>
                        <a:t>aspects</a:t>
                      </a:r>
                      <a:r>
                        <a:rPr lang="fr-FR" sz="1800" b="1" u="none" strike="noStrike" cap="none">
                          <a:latin typeface="Times New Roman"/>
                          <a:ea typeface="Times New Roman"/>
                          <a:cs typeface="Times New Roman"/>
                          <a:sym typeface="Times New Roman"/>
                        </a:rPr>
                        <a:t> of implementation and of the out comes and impactsintended.</a:t>
                      </a:r>
                      <a:endParaRPr sz="1800" b="1" u="none" strike="noStrike" cap="none">
                        <a:latin typeface="Times New Roman"/>
                        <a:ea typeface="Times New Roman"/>
                        <a:cs typeface="Times New Roman"/>
                        <a:sym typeface="Times New Roman"/>
                      </a:endParaRPr>
                    </a:p>
                  </a:txBody>
                  <a:tcPr marL="0" marR="0" marT="0" marB="0"/>
                </a:tc>
              </a:tr>
              <a:tr h="2468875">
                <a:tc>
                  <a:txBody>
                    <a:bodyPr/>
                    <a:lstStyle/>
                    <a:p>
                      <a:pPr marL="0" marR="0" lvl="0" indent="0" algn="ctr" rtl="0">
                        <a:spcBef>
                          <a:spcPts val="0"/>
                        </a:spcBef>
                        <a:spcAft>
                          <a:spcPts val="0"/>
                        </a:spcAft>
                        <a:buClr>
                          <a:schemeClr val="dk1"/>
                        </a:buClr>
                        <a:buSzPts val="1800"/>
                        <a:buFont typeface="Calibri"/>
                        <a:buNone/>
                      </a:pPr>
                      <a:endParaRPr sz="1800" b="1"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800"/>
                        <a:buFont typeface="Calibri"/>
                        <a:buNone/>
                      </a:pPr>
                      <a:endParaRPr sz="1800" b="1"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Clr>
                          <a:schemeClr val="dk1"/>
                        </a:buClr>
                        <a:buSzPts val="1800"/>
                        <a:buFont typeface="Calibri"/>
                        <a:buNone/>
                      </a:pPr>
                      <a:endParaRPr sz="1800" b="1"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Clr>
                          <a:srgbClr val="C00000"/>
                        </a:buClr>
                        <a:buSzPts val="2400"/>
                        <a:buFont typeface="Times New Roman"/>
                        <a:buNone/>
                      </a:pPr>
                      <a:r>
                        <a:rPr lang="fr-FR" sz="2400" b="1" u="none" strike="noStrike" cap="none">
                          <a:solidFill>
                            <a:srgbClr val="C00000"/>
                          </a:solidFill>
                          <a:latin typeface="Times New Roman"/>
                          <a:ea typeface="Times New Roman"/>
                          <a:cs typeface="Times New Roman"/>
                          <a:sym typeface="Times New Roman"/>
                        </a:rPr>
                        <a:t>Clear</a:t>
                      </a:r>
                      <a:endParaRPr/>
                    </a:p>
                  </a:txBody>
                  <a:tcPr marL="0" marR="0" marT="0" marB="0"/>
                </a:tc>
                <a:tc>
                  <a:txBody>
                    <a:bodyPr/>
                    <a:lstStyle/>
                    <a:p>
                      <a:pPr marL="0" marR="0" lvl="0" indent="0" algn="ctr" rtl="0">
                        <a:spcBef>
                          <a:spcPts val="0"/>
                        </a:spcBef>
                        <a:spcAft>
                          <a:spcPts val="0"/>
                        </a:spcAft>
                        <a:buClr>
                          <a:schemeClr val="dk1"/>
                        </a:buClr>
                        <a:buSzPts val="1800"/>
                        <a:buFont typeface="Times New Roman"/>
                        <a:buNone/>
                      </a:pPr>
                      <a:r>
                        <a:rPr lang="fr-FR" sz="1800" b="1" u="none" strike="noStrike" cap="none">
                          <a:latin typeface="Times New Roman"/>
                          <a:ea typeface="Times New Roman"/>
                          <a:cs typeface="Times New Roman"/>
                          <a:sym typeface="Times New Roman"/>
                        </a:rPr>
                        <a:t>I Any adjectives used to describe the qualities of anindicatorneedtobepreciselydefined.Forexample:</a:t>
                      </a:r>
                      <a:r>
                        <a:rPr lang="fr-FR" sz="1800" b="1" u="none" strike="noStrike" cap="none">
                          <a:solidFill>
                            <a:srgbClr val="0000FF"/>
                          </a:solidFill>
                          <a:latin typeface="Times New Roman"/>
                          <a:ea typeface="Times New Roman"/>
                          <a:cs typeface="Times New Roman"/>
                          <a:sym typeface="Times New Roman"/>
                        </a:rPr>
                        <a:t>whatismeantby‘improvedservicedelivery?’an indicator may be ‘the area of degraded land’ but whatcriteriawillbeusedtoclassifysuchland?for households what is included in ‘farm income’ and whatin‘non-farm income?’</a:t>
                      </a:r>
                      <a:endParaRPr sz="1800" b="1" u="none" strike="noStrike" cap="none">
                        <a:solidFill>
                          <a:srgbClr val="0000FF"/>
                        </a:solidFill>
                        <a:latin typeface="Times New Roman"/>
                        <a:ea typeface="Times New Roman"/>
                        <a:cs typeface="Times New Roman"/>
                        <a:sym typeface="Times New Roman"/>
                      </a:endParaRPr>
                    </a:p>
                  </a:txBody>
                  <a:tcPr marL="0" marR="0" marT="0" marB="0"/>
                </a:tc>
              </a:tr>
              <a:tr h="1645925">
                <a:tc>
                  <a:txBody>
                    <a:bodyPr/>
                    <a:lstStyle/>
                    <a:p>
                      <a:pPr marL="0" marR="0" lvl="0" indent="0" algn="ctr" rtl="0">
                        <a:spcBef>
                          <a:spcPts val="0"/>
                        </a:spcBef>
                        <a:spcAft>
                          <a:spcPts val="0"/>
                        </a:spcAft>
                        <a:buClr>
                          <a:schemeClr val="dk1"/>
                        </a:buClr>
                        <a:buSzPts val="1800"/>
                        <a:buFont typeface="Calibri"/>
                        <a:buNone/>
                      </a:pPr>
                      <a:endParaRPr sz="1800" b="1"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Clr>
                          <a:srgbClr val="C00000"/>
                        </a:buClr>
                        <a:buSzPts val="2400"/>
                        <a:buFont typeface="Times New Roman"/>
                        <a:buNone/>
                      </a:pPr>
                      <a:r>
                        <a:rPr lang="fr-FR" sz="2400" b="1" u="none" strike="noStrike" cap="none">
                          <a:solidFill>
                            <a:srgbClr val="C00000"/>
                          </a:solidFill>
                          <a:latin typeface="Times New Roman"/>
                          <a:ea typeface="Times New Roman"/>
                          <a:cs typeface="Times New Roman"/>
                          <a:sym typeface="Times New Roman"/>
                        </a:rPr>
                        <a:t>Measurable</a:t>
                      </a:r>
                      <a:endParaRPr sz="2400" b="1" u="none" strike="noStrike" cap="none">
                        <a:solidFill>
                          <a:srgbClr val="C00000"/>
                        </a:solidFill>
                        <a:latin typeface="Times New Roman"/>
                        <a:ea typeface="Times New Roman"/>
                        <a:cs typeface="Times New Roman"/>
                        <a:sym typeface="Times New Roman"/>
                      </a:endParaRPr>
                    </a:p>
                  </a:txBody>
                  <a:tcPr marL="0" marR="0" marT="0" marB="0"/>
                </a:tc>
                <a:tc>
                  <a:txBody>
                    <a:bodyPr/>
                    <a:lstStyle/>
                    <a:p>
                      <a:pPr marL="0" marR="0" lvl="0" indent="0" algn="ctr" rtl="0">
                        <a:spcBef>
                          <a:spcPts val="0"/>
                        </a:spcBef>
                        <a:spcAft>
                          <a:spcPts val="0"/>
                        </a:spcAft>
                        <a:buClr>
                          <a:schemeClr val="dk1"/>
                        </a:buClr>
                        <a:buSzPts val="1800"/>
                        <a:buFont typeface="Times New Roman"/>
                        <a:buNone/>
                      </a:pPr>
                      <a:r>
                        <a:rPr lang="fr-FR" sz="1800" b="1" u="none" strike="noStrike" cap="none">
                          <a:latin typeface="Times New Roman"/>
                          <a:ea typeface="Times New Roman"/>
                          <a:cs typeface="Times New Roman"/>
                          <a:sym typeface="Times New Roman"/>
                        </a:rPr>
                        <a:t>There must be practical ways to measure the indicator, either</a:t>
                      </a:r>
                      <a:r>
                        <a:rPr lang="fr-FR" sz="1800" b="1" u="none" strike="noStrike" cap="none">
                          <a:highlight>
                            <a:srgbClr val="FF00FF"/>
                          </a:highlight>
                          <a:latin typeface="Times New Roman"/>
                          <a:ea typeface="Times New Roman"/>
                          <a:cs typeface="Times New Roman"/>
                          <a:sym typeface="Times New Roman"/>
                        </a:rPr>
                        <a:t> inquantitative or qualitative terms</a:t>
                      </a:r>
                      <a:r>
                        <a:rPr lang="fr-FR" sz="1800" b="1" u="none" strike="noStrike" cap="none">
                          <a:latin typeface="Times New Roman"/>
                          <a:ea typeface="Times New Roman"/>
                          <a:cs typeface="Times New Roman"/>
                          <a:sym typeface="Times New Roman"/>
                        </a:rPr>
                        <a:t>,that are within the capability of the monitoring organisation. It must be possible</a:t>
                      </a:r>
                      <a:r>
                        <a:rPr lang="fr-FR" sz="1800" b="1" u="none" strike="noStrike" cap="none">
                          <a:highlight>
                            <a:srgbClr val="FF00FF"/>
                          </a:highlight>
                          <a:latin typeface="Times New Roman"/>
                          <a:ea typeface="Times New Roman"/>
                          <a:cs typeface="Times New Roman"/>
                          <a:sym typeface="Times New Roman"/>
                        </a:rPr>
                        <a:t> to collect,process and analyse data intime </a:t>
                      </a:r>
                      <a:r>
                        <a:rPr lang="fr-FR" sz="1800" b="1" u="none" strike="noStrike" cap="none">
                          <a:latin typeface="Times New Roman"/>
                          <a:ea typeface="Times New Roman"/>
                          <a:cs typeface="Times New Roman"/>
                          <a:sym typeface="Times New Roman"/>
                        </a:rPr>
                        <a:t>and within budget.</a:t>
                      </a:r>
                      <a:endParaRPr sz="1800" b="1" u="none" strike="noStrike" cap="none">
                        <a:latin typeface="Times New Roman"/>
                        <a:ea typeface="Times New Roman"/>
                        <a:cs typeface="Times New Roman"/>
                        <a:sym typeface="Times New Roman"/>
                      </a:endParaRPr>
                    </a:p>
                  </a:txBody>
                  <a:tcPr marL="0" marR="0" marT="0" marB="0"/>
                </a:tc>
              </a:tr>
            </a:tbl>
          </a:graphicData>
        </a:graphic>
      </p:graphicFrame>
      <p:sp>
        <p:nvSpPr>
          <p:cNvPr id="701" name="Google Shape;701;p38"/>
          <p:cNvSpPr txBox="1"/>
          <p:nvPr/>
        </p:nvSpPr>
        <p:spPr>
          <a:xfrm>
            <a:off x="2431415" y="589280"/>
            <a:ext cx="5080000" cy="460375"/>
          </a:xfrm>
          <a:prstGeom prst="rect">
            <a:avLst/>
          </a:prstGeom>
          <a:noFill/>
          <a:ln>
            <a:noFill/>
          </a:ln>
        </p:spPr>
        <p:txBody>
          <a:bodyPr spcFirstLastPara="1" wrap="square" lIns="91425" tIns="45700" rIns="91425" bIns="45700" anchor="t" anchorCtr="0">
            <a:spAutoFit/>
          </a:bodyPr>
          <a:lstStyle/>
          <a:p>
            <a:pPr marL="337820" marR="0" lvl="0" indent="-337820" algn="ctr" rtl="0">
              <a:spcBef>
                <a:spcPts val="0"/>
              </a:spcBef>
              <a:spcAft>
                <a:spcPts val="0"/>
              </a:spcAft>
              <a:buNone/>
            </a:pPr>
            <a:r>
              <a:rPr lang="fr-FR" sz="2000" b="1" i="1">
                <a:solidFill>
                  <a:srgbClr val="FF0000"/>
                </a:solidFill>
                <a:latin typeface="Times New Roman"/>
                <a:ea typeface="Times New Roman"/>
                <a:cs typeface="Times New Roman"/>
                <a:sym typeface="Times New Roman"/>
              </a:rPr>
              <a:t> </a:t>
            </a:r>
            <a:r>
              <a:rPr lang="fr-FR" sz="2400" b="1">
                <a:solidFill>
                  <a:srgbClr val="FEE599"/>
                </a:solidFill>
                <a:latin typeface="Times New Roman"/>
                <a:ea typeface="Times New Roman"/>
                <a:cs typeface="Times New Roman"/>
                <a:sym typeface="Times New Roman"/>
              </a:rPr>
              <a:t>Criteria for selection of indicators</a:t>
            </a:r>
            <a:endParaRPr sz="2400" b="1">
              <a:solidFill>
                <a:srgbClr val="FEE599"/>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05"/>
        <p:cNvGrpSpPr/>
        <p:nvPr/>
      </p:nvGrpSpPr>
      <p:grpSpPr>
        <a:xfrm>
          <a:off x="0" y="0"/>
          <a:ext cx="0" cy="0"/>
          <a:chOff x="0" y="0"/>
          <a:chExt cx="0" cy="0"/>
        </a:xfrm>
      </p:grpSpPr>
      <p:pic>
        <p:nvPicPr>
          <p:cNvPr id="706" name="Google Shape;706;p39"/>
          <p:cNvPicPr preferRelativeResize="0"/>
          <p:nvPr/>
        </p:nvPicPr>
        <p:blipFill rotWithShape="1">
          <a:blip r:embed="rId3">
            <a:alphaModFix/>
          </a:blip>
          <a:srcRect/>
          <a:stretch/>
        </p:blipFill>
        <p:spPr>
          <a:xfrm>
            <a:off x="219940" y="5712179"/>
            <a:ext cx="1222425" cy="1096206"/>
          </a:xfrm>
          <a:prstGeom prst="rect">
            <a:avLst/>
          </a:prstGeom>
          <a:noFill/>
          <a:ln>
            <a:noFill/>
          </a:ln>
        </p:spPr>
      </p:pic>
      <p:pic>
        <p:nvPicPr>
          <p:cNvPr id="707" name="Google Shape;707;p3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708" name="Google Shape;708;p3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709" name="Google Shape;709;p39"/>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710" name="Google Shape;710;p39"/>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711" name="Google Shape;711;p39"/>
          <p:cNvPicPr preferRelativeResize="0"/>
          <p:nvPr/>
        </p:nvPicPr>
        <p:blipFill rotWithShape="1">
          <a:blip r:embed="rId8">
            <a:alphaModFix/>
          </a:blip>
          <a:srcRect/>
          <a:stretch/>
        </p:blipFill>
        <p:spPr>
          <a:xfrm>
            <a:off x="8654943" y="533330"/>
            <a:ext cx="3267424" cy="5907194"/>
          </a:xfrm>
          <a:prstGeom prst="rect">
            <a:avLst/>
          </a:prstGeom>
          <a:noFill/>
          <a:ln>
            <a:noFill/>
          </a:ln>
        </p:spPr>
      </p:pic>
      <p:pic>
        <p:nvPicPr>
          <p:cNvPr id="712" name="Google Shape;712;p39"/>
          <p:cNvPicPr preferRelativeResize="0"/>
          <p:nvPr/>
        </p:nvPicPr>
        <p:blipFill rotWithShape="1">
          <a:blip r:embed="rId9">
            <a:alphaModFix/>
          </a:blip>
          <a:srcRect/>
          <a:stretch/>
        </p:blipFill>
        <p:spPr>
          <a:xfrm>
            <a:off x="-6350" y="-48895"/>
            <a:ext cx="8542020" cy="1614805"/>
          </a:xfrm>
          <a:prstGeom prst="rect">
            <a:avLst/>
          </a:prstGeom>
          <a:noFill/>
          <a:ln>
            <a:noFill/>
          </a:ln>
        </p:spPr>
      </p:pic>
      <p:sp>
        <p:nvSpPr>
          <p:cNvPr id="713" name="Google Shape;713;p39"/>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714" name="Google Shape;714;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39</a:t>
            </a:fld>
            <a:endParaRPr/>
          </a:p>
        </p:txBody>
      </p:sp>
      <p:sp>
        <p:nvSpPr>
          <p:cNvPr id="715" name="Google Shape;715;p39"/>
          <p:cNvSpPr txBox="1"/>
          <p:nvPr/>
        </p:nvSpPr>
        <p:spPr>
          <a:xfrm>
            <a:off x="2431415" y="589280"/>
            <a:ext cx="5080000" cy="460375"/>
          </a:xfrm>
          <a:prstGeom prst="rect">
            <a:avLst/>
          </a:prstGeom>
          <a:noFill/>
          <a:ln>
            <a:noFill/>
          </a:ln>
        </p:spPr>
        <p:txBody>
          <a:bodyPr spcFirstLastPara="1" wrap="square" lIns="91425" tIns="45700" rIns="91425" bIns="45700" anchor="t" anchorCtr="0">
            <a:spAutoFit/>
          </a:bodyPr>
          <a:lstStyle/>
          <a:p>
            <a:pPr marL="337820" marR="0" lvl="0" indent="-337820" algn="ctr" rtl="0">
              <a:spcBef>
                <a:spcPts val="0"/>
              </a:spcBef>
              <a:spcAft>
                <a:spcPts val="0"/>
              </a:spcAft>
              <a:buNone/>
            </a:pPr>
            <a:r>
              <a:rPr lang="fr-FR" sz="2000" b="1" i="1">
                <a:solidFill>
                  <a:srgbClr val="FF0000"/>
                </a:solidFill>
                <a:latin typeface="Times New Roman"/>
                <a:ea typeface="Times New Roman"/>
                <a:cs typeface="Times New Roman"/>
                <a:sym typeface="Times New Roman"/>
              </a:rPr>
              <a:t> </a:t>
            </a:r>
            <a:r>
              <a:rPr lang="fr-FR" sz="2400" b="1">
                <a:solidFill>
                  <a:srgbClr val="FEE599"/>
                </a:solidFill>
                <a:latin typeface="Times New Roman"/>
                <a:ea typeface="Times New Roman"/>
                <a:cs typeface="Times New Roman"/>
                <a:sym typeface="Times New Roman"/>
              </a:rPr>
              <a:t>Criteria for selection of indicators</a:t>
            </a:r>
            <a:endParaRPr sz="2400" b="1">
              <a:solidFill>
                <a:srgbClr val="FEE599"/>
              </a:solidFill>
              <a:latin typeface="Times New Roman"/>
              <a:ea typeface="Times New Roman"/>
              <a:cs typeface="Times New Roman"/>
              <a:sym typeface="Times New Roman"/>
            </a:endParaRPr>
          </a:p>
        </p:txBody>
      </p:sp>
      <p:graphicFrame>
        <p:nvGraphicFramePr>
          <p:cNvPr id="716" name="Google Shape;716;p39"/>
          <p:cNvGraphicFramePr/>
          <p:nvPr/>
        </p:nvGraphicFramePr>
        <p:xfrm>
          <a:off x="130175" y="1463675"/>
          <a:ext cx="3000000" cy="3000000"/>
        </p:xfrm>
        <a:graphic>
          <a:graphicData uri="http://schemas.openxmlformats.org/drawingml/2006/table">
            <a:tbl>
              <a:tblPr firstRow="1" bandRow="1">
                <a:noFill/>
                <a:tableStyleId>{C0A4CEAF-60BB-4F95-B2F4-77DBA78F4269}</a:tableStyleId>
              </a:tblPr>
              <a:tblGrid>
                <a:gridCol w="4239900"/>
                <a:gridCol w="4239900"/>
              </a:tblGrid>
              <a:tr h="1472575">
                <a:tc>
                  <a:txBody>
                    <a:bodyPr/>
                    <a:lstStyle/>
                    <a:p>
                      <a:pPr marL="0" marR="0" lvl="0" indent="0" algn="ctr" rtl="0">
                        <a:spcBef>
                          <a:spcPts val="0"/>
                        </a:spcBef>
                        <a:spcAft>
                          <a:spcPts val="0"/>
                        </a:spcAft>
                        <a:buClr>
                          <a:schemeClr val="dk1"/>
                        </a:buClr>
                        <a:buSzPts val="2400"/>
                        <a:buFont typeface="Calibri"/>
                        <a:buNone/>
                      </a:pPr>
                      <a:endParaRPr sz="2400" b="1"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Clr>
                          <a:srgbClr val="C00000"/>
                        </a:buClr>
                        <a:buSzPts val="2400"/>
                        <a:buFont typeface="Times New Roman"/>
                        <a:buNone/>
                      </a:pPr>
                      <a:r>
                        <a:rPr lang="fr-FR" sz="2400" b="1" u="none" strike="noStrike" cap="none">
                          <a:solidFill>
                            <a:srgbClr val="C00000"/>
                          </a:solidFill>
                          <a:latin typeface="Times New Roman"/>
                          <a:ea typeface="Times New Roman"/>
                          <a:cs typeface="Times New Roman"/>
                          <a:sym typeface="Times New Roman"/>
                        </a:rPr>
                        <a:t>Specific</a:t>
                      </a:r>
                      <a:endParaRPr/>
                    </a:p>
                  </a:txBody>
                  <a:tcPr marL="0" marR="0" marT="0" marB="0"/>
                </a:tc>
                <a:tc>
                  <a:txBody>
                    <a:bodyPr/>
                    <a:lstStyle/>
                    <a:p>
                      <a:pPr marL="0" marR="0" lvl="0" indent="0" algn="ctr" rtl="0">
                        <a:spcBef>
                          <a:spcPts val="0"/>
                        </a:spcBef>
                        <a:spcAft>
                          <a:spcPts val="0"/>
                        </a:spcAft>
                        <a:buClr>
                          <a:schemeClr val="dk1"/>
                        </a:buClr>
                        <a:buSzPts val="1800"/>
                        <a:buFont typeface="Times New Roman"/>
                        <a:buNone/>
                      </a:pPr>
                      <a:r>
                        <a:rPr lang="fr-FR" sz="1800" b="1" u="none" strike="noStrike" cap="none">
                          <a:latin typeface="Times New Roman"/>
                          <a:ea typeface="Times New Roman"/>
                          <a:cs typeface="Times New Roman"/>
                          <a:sym typeface="Times New Roman"/>
                        </a:rPr>
                        <a:t>Indicators should</a:t>
                      </a:r>
                      <a:r>
                        <a:rPr lang="fr-FR" sz="1800" b="1" u="none" strike="noStrike" cap="none">
                          <a:highlight>
                            <a:srgbClr val="00FFFF"/>
                          </a:highlight>
                          <a:latin typeface="Times New Roman"/>
                          <a:ea typeface="Times New Roman"/>
                          <a:cs typeface="Times New Roman"/>
                          <a:sym typeface="Times New Roman"/>
                        </a:rPr>
                        <a:t> measure specific changes,and be specific to at timeframe,</a:t>
                      </a:r>
                      <a:r>
                        <a:rPr lang="fr-FR" sz="1800" b="1" u="none" strike="noStrike" cap="none">
                          <a:latin typeface="Times New Roman"/>
                          <a:ea typeface="Times New Roman"/>
                          <a:cs typeface="Times New Roman"/>
                          <a:sym typeface="Times New Roman"/>
                        </a:rPr>
                        <a:t>location and target orother stakeholder group.</a:t>
                      </a:r>
                      <a:endParaRPr/>
                    </a:p>
                  </a:txBody>
                  <a:tcPr marL="0" marR="0" marT="0" marB="0"/>
                </a:tc>
              </a:tr>
              <a:tr h="1472575">
                <a:tc>
                  <a:txBody>
                    <a:bodyPr/>
                    <a:lstStyle/>
                    <a:p>
                      <a:pPr marL="0" marR="0" lvl="0" indent="0" algn="ctr" rtl="0">
                        <a:spcBef>
                          <a:spcPts val="0"/>
                        </a:spcBef>
                        <a:spcAft>
                          <a:spcPts val="0"/>
                        </a:spcAft>
                        <a:buClr>
                          <a:schemeClr val="dk1"/>
                        </a:buClr>
                        <a:buSzPts val="2400"/>
                        <a:buFont typeface="Calibri"/>
                        <a:buNone/>
                      </a:pPr>
                      <a:endParaRPr sz="2400" b="1"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Clr>
                          <a:srgbClr val="C00000"/>
                        </a:buClr>
                        <a:buSzPts val="2400"/>
                        <a:buFont typeface="Times New Roman"/>
                        <a:buNone/>
                      </a:pPr>
                      <a:r>
                        <a:rPr lang="fr-FR" sz="2400" b="1" u="none" strike="noStrike" cap="none">
                          <a:solidFill>
                            <a:srgbClr val="C00000"/>
                          </a:solidFill>
                          <a:latin typeface="Times New Roman"/>
                          <a:ea typeface="Times New Roman"/>
                          <a:cs typeface="Times New Roman"/>
                          <a:sym typeface="Times New Roman"/>
                        </a:rPr>
                        <a:t>Consistent</a:t>
                      </a:r>
                      <a:endParaRPr/>
                    </a:p>
                  </a:txBody>
                  <a:tcPr marL="91450" marR="91450" marT="45725" marB="45725"/>
                </a:tc>
                <a:tc>
                  <a:txBody>
                    <a:bodyPr/>
                    <a:lstStyle/>
                    <a:p>
                      <a:pPr marL="0" marR="0" lvl="0" indent="0" algn="ctr" rtl="0">
                        <a:spcBef>
                          <a:spcPts val="0"/>
                        </a:spcBef>
                        <a:spcAft>
                          <a:spcPts val="0"/>
                        </a:spcAft>
                        <a:buClr>
                          <a:schemeClr val="dk1"/>
                        </a:buClr>
                        <a:buSzPts val="2000"/>
                        <a:buFont typeface="Times New Roman"/>
                        <a:buNone/>
                      </a:pPr>
                      <a:r>
                        <a:rPr lang="fr-FR" sz="2000" u="none" strike="noStrike" cap="none">
                          <a:latin typeface="Times New Roman"/>
                          <a:ea typeface="Times New Roman"/>
                          <a:cs typeface="Times New Roman"/>
                          <a:sym typeface="Times New Roman"/>
                        </a:rPr>
                        <a:t>T</a:t>
                      </a:r>
                      <a:r>
                        <a:rPr lang="fr-FR" sz="2000" b="1" u="none" strike="noStrike" cap="none">
                          <a:latin typeface="Times New Roman"/>
                          <a:ea typeface="Times New Roman"/>
                          <a:cs typeface="Times New Roman"/>
                          <a:sym typeface="Times New Roman"/>
                        </a:rPr>
                        <a:t>he values of the indicators should be</a:t>
                      </a:r>
                      <a:r>
                        <a:rPr lang="fr-FR" sz="2000" b="1" u="none" strike="noStrike" cap="none">
                          <a:highlight>
                            <a:srgbClr val="00FF00"/>
                          </a:highlight>
                          <a:latin typeface="Times New Roman"/>
                          <a:ea typeface="Times New Roman"/>
                          <a:cs typeface="Times New Roman"/>
                          <a:sym typeface="Times New Roman"/>
                        </a:rPr>
                        <a:t> reliable and comparable</a:t>
                      </a:r>
                      <a:r>
                        <a:rPr lang="fr-FR" sz="2000" b="1" u="none" strike="noStrike" cap="none">
                          <a:latin typeface="Times New Roman"/>
                          <a:ea typeface="Times New Roman"/>
                          <a:cs typeface="Times New Roman"/>
                          <a:sym typeface="Times New Roman"/>
                        </a:rPr>
                        <a:t> over time when collected using the same methods</a:t>
                      </a:r>
                      <a:endParaRPr/>
                    </a:p>
                  </a:txBody>
                  <a:tcPr marL="91450" marR="91450" marT="45725" marB="45725"/>
                </a:tc>
              </a:tr>
              <a:tr h="1584950">
                <a:tc>
                  <a:txBody>
                    <a:bodyPr/>
                    <a:lstStyle/>
                    <a:p>
                      <a:pPr marL="0" marR="0" lvl="0" indent="0" algn="ctr" rtl="0">
                        <a:spcBef>
                          <a:spcPts val="0"/>
                        </a:spcBef>
                        <a:spcAft>
                          <a:spcPts val="0"/>
                        </a:spcAft>
                        <a:buClr>
                          <a:schemeClr val="dk1"/>
                        </a:buClr>
                        <a:buSzPts val="2400"/>
                        <a:buFont typeface="Calibri"/>
                        <a:buNone/>
                      </a:pPr>
                      <a:endParaRPr sz="2400" b="1" u="none" strike="noStrike" cap="none">
                        <a:solidFill>
                          <a:srgbClr val="C00000"/>
                        </a:solidFill>
                        <a:latin typeface="Times New Roman"/>
                        <a:ea typeface="Times New Roman"/>
                        <a:cs typeface="Times New Roman"/>
                        <a:sym typeface="Times New Roman"/>
                      </a:endParaRPr>
                    </a:p>
                    <a:p>
                      <a:pPr marL="0" marR="0" lvl="0" indent="0" algn="ctr" rtl="0">
                        <a:spcBef>
                          <a:spcPts val="0"/>
                        </a:spcBef>
                        <a:spcAft>
                          <a:spcPts val="0"/>
                        </a:spcAft>
                        <a:buClr>
                          <a:srgbClr val="C00000"/>
                        </a:buClr>
                        <a:buSzPts val="2400"/>
                        <a:buFont typeface="Times New Roman"/>
                        <a:buNone/>
                      </a:pPr>
                      <a:r>
                        <a:rPr lang="fr-FR" sz="2400" b="1" u="none" strike="noStrike" cap="none">
                          <a:solidFill>
                            <a:srgbClr val="C00000"/>
                          </a:solidFill>
                          <a:latin typeface="Times New Roman"/>
                          <a:ea typeface="Times New Roman"/>
                          <a:cs typeface="Times New Roman"/>
                          <a:sym typeface="Times New Roman"/>
                        </a:rPr>
                        <a:t>Sensitive</a:t>
                      </a:r>
                      <a:endParaRPr/>
                    </a:p>
                  </a:txBody>
                  <a:tcPr marL="0" marR="0" marT="0" marB="0"/>
                </a:tc>
                <a:tc>
                  <a:txBody>
                    <a:bodyPr/>
                    <a:lstStyle/>
                    <a:p>
                      <a:pPr marL="0" marR="0" lvl="0" indent="0" algn="ctr" rtl="0">
                        <a:spcBef>
                          <a:spcPts val="0"/>
                        </a:spcBef>
                        <a:spcAft>
                          <a:spcPts val="0"/>
                        </a:spcAft>
                        <a:buClr>
                          <a:schemeClr val="dk1"/>
                        </a:buClr>
                        <a:buSzPts val="2000"/>
                        <a:buFont typeface="Times New Roman"/>
                        <a:buNone/>
                      </a:pPr>
                      <a:r>
                        <a:rPr lang="fr-FR" sz="2000" b="1" u="none" strike="noStrike" cap="none">
                          <a:latin typeface="Times New Roman"/>
                          <a:ea typeface="Times New Roman"/>
                          <a:cs typeface="Times New Roman"/>
                          <a:sym typeface="Times New Roman"/>
                        </a:rPr>
                        <a:t>Indicators should be</a:t>
                      </a:r>
                      <a:r>
                        <a:rPr lang="fr-FR" sz="2000" b="1" u="none" strike="noStrike" cap="none">
                          <a:highlight>
                            <a:srgbClr val="C0C0C0"/>
                          </a:highlight>
                          <a:latin typeface="Times New Roman"/>
                          <a:ea typeface="Times New Roman"/>
                          <a:cs typeface="Times New Roman"/>
                          <a:sym typeface="Times New Roman"/>
                        </a:rPr>
                        <a:t> sensitive to the expected changes</a:t>
                      </a:r>
                      <a:r>
                        <a:rPr lang="fr-FR" sz="2000" b="1" u="none" strike="noStrike" cap="none">
                          <a:latin typeface="Times New Roman"/>
                          <a:ea typeface="Times New Roman"/>
                          <a:cs typeface="Times New Roman"/>
                          <a:sym typeface="Times New Roman"/>
                        </a:rPr>
                        <a:t>. It is especially important that leading indicators are capable of revealing short-term movements.</a:t>
                      </a:r>
                      <a:endParaRPr/>
                    </a:p>
                  </a:txBody>
                  <a:tcPr marL="0" marR="0" marT="0" marB="0"/>
                </a:tc>
              </a:tr>
              <a:tr h="914400">
                <a:tc>
                  <a:txBody>
                    <a:bodyPr/>
                    <a:lstStyle/>
                    <a:p>
                      <a:pPr marL="0" marR="0" lvl="0" indent="0" algn="ctr" rtl="0">
                        <a:spcBef>
                          <a:spcPts val="0"/>
                        </a:spcBef>
                        <a:spcAft>
                          <a:spcPts val="0"/>
                        </a:spcAft>
                        <a:buClr>
                          <a:srgbClr val="C00000"/>
                        </a:buClr>
                        <a:buSzPts val="2400"/>
                        <a:buFont typeface="Times New Roman"/>
                        <a:buNone/>
                      </a:pPr>
                      <a:r>
                        <a:rPr lang="fr-FR" sz="2400" b="1" u="none" strike="noStrike" cap="none">
                          <a:solidFill>
                            <a:srgbClr val="C00000"/>
                          </a:solidFill>
                          <a:latin typeface="Times New Roman"/>
                          <a:ea typeface="Times New Roman"/>
                          <a:cs typeface="Times New Roman"/>
                          <a:sym typeface="Times New Roman"/>
                        </a:rPr>
                        <a:t>Attributable</a:t>
                      </a:r>
                      <a:endParaRPr/>
                    </a:p>
                  </a:txBody>
                  <a:tcPr marL="0" marR="0" marT="0" marB="0"/>
                </a:tc>
                <a:tc>
                  <a:txBody>
                    <a:bodyPr/>
                    <a:lstStyle/>
                    <a:p>
                      <a:pPr marL="0" marR="0" lvl="0" indent="0" algn="ctr" rtl="0">
                        <a:spcBef>
                          <a:spcPts val="0"/>
                        </a:spcBef>
                        <a:spcAft>
                          <a:spcPts val="0"/>
                        </a:spcAft>
                        <a:buClr>
                          <a:schemeClr val="dk1"/>
                        </a:buClr>
                        <a:buSzPts val="2000"/>
                        <a:buFont typeface="Times New Roman"/>
                        <a:buNone/>
                      </a:pPr>
                      <a:r>
                        <a:rPr lang="fr-FR" sz="2000" b="1" u="none" strike="noStrike" cap="none">
                          <a:latin typeface="Times New Roman"/>
                          <a:ea typeface="Times New Roman"/>
                          <a:cs typeface="Times New Roman"/>
                          <a:sym typeface="Times New Roman"/>
                        </a:rPr>
                        <a:t>Based on an established or probable relationship </a:t>
                      </a:r>
                      <a:r>
                        <a:rPr lang="fr-FR" sz="2000" b="1" u="none" strike="noStrike" cap="none">
                          <a:highlight>
                            <a:srgbClr val="00FFFF"/>
                          </a:highlight>
                          <a:latin typeface="Times New Roman"/>
                          <a:ea typeface="Times New Roman"/>
                          <a:cs typeface="Times New Roman"/>
                          <a:sym typeface="Times New Roman"/>
                        </a:rPr>
                        <a:t>expected to cause the intended change</a:t>
                      </a:r>
                      <a:endParaRPr/>
                    </a:p>
                  </a:txBody>
                  <a:tcPr marL="0" marR="0" marT="0" marB="0"/>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20"/>
        <p:cNvGrpSpPr/>
        <p:nvPr/>
      </p:nvGrpSpPr>
      <p:grpSpPr>
        <a:xfrm>
          <a:off x="0" y="0"/>
          <a:ext cx="0" cy="0"/>
          <a:chOff x="0" y="0"/>
          <a:chExt cx="0" cy="0"/>
        </a:xfrm>
      </p:grpSpPr>
      <p:pic>
        <p:nvPicPr>
          <p:cNvPr id="721" name="Google Shape;721;p40"/>
          <p:cNvPicPr preferRelativeResize="0"/>
          <p:nvPr/>
        </p:nvPicPr>
        <p:blipFill rotWithShape="1">
          <a:blip r:embed="rId3">
            <a:alphaModFix/>
          </a:blip>
          <a:srcRect/>
          <a:stretch/>
        </p:blipFill>
        <p:spPr>
          <a:xfrm>
            <a:off x="1476858" y="5949244"/>
            <a:ext cx="9902229" cy="204838"/>
          </a:xfrm>
          <a:prstGeom prst="rect">
            <a:avLst/>
          </a:prstGeom>
          <a:noFill/>
          <a:ln>
            <a:noFill/>
          </a:ln>
        </p:spPr>
      </p:pic>
      <p:pic>
        <p:nvPicPr>
          <p:cNvPr id="722" name="Google Shape;722;p4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23" name="Google Shape;723;p40"/>
          <p:cNvPicPr preferRelativeResize="0"/>
          <p:nvPr/>
        </p:nvPicPr>
        <p:blipFill rotWithShape="1">
          <a:blip r:embed="rId5">
            <a:alphaModFix/>
          </a:blip>
          <a:srcRect/>
          <a:stretch/>
        </p:blipFill>
        <p:spPr>
          <a:xfrm>
            <a:off x="9833969" y="-27434"/>
            <a:ext cx="2483250" cy="6912868"/>
          </a:xfrm>
          <a:prstGeom prst="rect">
            <a:avLst/>
          </a:prstGeom>
          <a:noFill/>
          <a:ln>
            <a:noFill/>
          </a:ln>
        </p:spPr>
      </p:pic>
      <p:pic>
        <p:nvPicPr>
          <p:cNvPr id="724" name="Google Shape;724;p40"/>
          <p:cNvPicPr preferRelativeResize="0"/>
          <p:nvPr/>
        </p:nvPicPr>
        <p:blipFill rotWithShape="1">
          <a:blip r:embed="rId6">
            <a:alphaModFix/>
          </a:blip>
          <a:srcRect/>
          <a:stretch/>
        </p:blipFill>
        <p:spPr>
          <a:xfrm>
            <a:off x="8708266" y="554566"/>
            <a:ext cx="3179850" cy="5748868"/>
          </a:xfrm>
          <a:prstGeom prst="rect">
            <a:avLst/>
          </a:prstGeom>
          <a:noFill/>
          <a:ln>
            <a:noFill/>
          </a:ln>
        </p:spPr>
      </p:pic>
      <p:pic>
        <p:nvPicPr>
          <p:cNvPr id="725" name="Google Shape;725;p40"/>
          <p:cNvPicPr preferRelativeResize="0"/>
          <p:nvPr/>
        </p:nvPicPr>
        <p:blipFill rotWithShape="1">
          <a:blip r:embed="rId7">
            <a:alphaModFix/>
          </a:blip>
          <a:srcRect/>
          <a:stretch/>
        </p:blipFill>
        <p:spPr>
          <a:xfrm>
            <a:off x="8654943" y="533330"/>
            <a:ext cx="3267424" cy="5907194"/>
          </a:xfrm>
          <a:prstGeom prst="rect">
            <a:avLst/>
          </a:prstGeom>
          <a:noFill/>
          <a:ln>
            <a:noFill/>
          </a:ln>
        </p:spPr>
      </p:pic>
      <p:sp>
        <p:nvSpPr>
          <p:cNvPr id="726" name="Google Shape;726;p40"/>
          <p:cNvSpPr txBox="1"/>
          <p:nvPr/>
        </p:nvSpPr>
        <p:spPr>
          <a:xfrm>
            <a:off x="265430" y="1739265"/>
            <a:ext cx="7998460" cy="3987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fr-FR" sz="2000" b="1">
                <a:solidFill>
                  <a:srgbClr val="14CD68"/>
                </a:solidFill>
                <a:latin typeface="Calibri"/>
                <a:ea typeface="Calibri"/>
                <a:cs typeface="Calibri"/>
                <a:sym typeface="Calibri"/>
              </a:rPr>
              <a:t> </a:t>
            </a:r>
            <a:endParaRPr sz="2000" b="1">
              <a:solidFill>
                <a:schemeClr val="dk1"/>
              </a:solidFill>
              <a:latin typeface="Times New Roman"/>
              <a:ea typeface="Times New Roman"/>
              <a:cs typeface="Times New Roman"/>
              <a:sym typeface="Times New Roman"/>
            </a:endParaRPr>
          </a:p>
        </p:txBody>
      </p:sp>
      <p:pic>
        <p:nvPicPr>
          <p:cNvPr id="727" name="Google Shape;727;p40"/>
          <p:cNvPicPr preferRelativeResize="0"/>
          <p:nvPr/>
        </p:nvPicPr>
        <p:blipFill rotWithShape="1">
          <a:blip r:embed="rId8">
            <a:alphaModFix/>
          </a:blip>
          <a:srcRect/>
          <a:stretch/>
        </p:blipFill>
        <p:spPr>
          <a:xfrm>
            <a:off x="-6350" y="-63500"/>
            <a:ext cx="8542020" cy="1614805"/>
          </a:xfrm>
          <a:prstGeom prst="rect">
            <a:avLst/>
          </a:prstGeom>
          <a:noFill/>
          <a:ln>
            <a:noFill/>
          </a:ln>
        </p:spPr>
      </p:pic>
      <p:sp>
        <p:nvSpPr>
          <p:cNvPr id="728" name="Google Shape;728;p40"/>
          <p:cNvSpPr txBox="1"/>
          <p:nvPr/>
        </p:nvSpPr>
        <p:spPr>
          <a:xfrm>
            <a:off x="27257" y="351024"/>
            <a:ext cx="1923415" cy="52197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729" name="Google Shape;729;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fr-FR"/>
              <a:t>40</a:t>
            </a:fld>
            <a:endParaRPr/>
          </a:p>
        </p:txBody>
      </p:sp>
      <p:sp>
        <p:nvSpPr>
          <p:cNvPr id="730" name="Google Shape;730;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endParaRPr/>
          </a:p>
        </p:txBody>
      </p:sp>
      <p:sp>
        <p:nvSpPr>
          <p:cNvPr id="731" name="Google Shape;731;p40"/>
          <p:cNvSpPr/>
          <p:nvPr/>
        </p:nvSpPr>
        <p:spPr>
          <a:xfrm>
            <a:off x="584835" y="1551940"/>
            <a:ext cx="7454900" cy="4232910"/>
          </a:xfrm>
          <a:prstGeom prst="rect">
            <a:avLst/>
          </a:prstGeom>
          <a:blipFill rotWithShape="1">
            <a:blip r:embed="rId9">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32" name="Google Shape;732;p40"/>
          <p:cNvPicPr preferRelativeResize="0"/>
          <p:nvPr/>
        </p:nvPicPr>
        <p:blipFill rotWithShape="1">
          <a:blip r:embed="rId10">
            <a:alphaModFix/>
          </a:blip>
          <a:srcRect/>
          <a:stretch/>
        </p:blipFill>
        <p:spPr>
          <a:xfrm>
            <a:off x="131040" y="5503264"/>
            <a:ext cx="1222425" cy="1096206"/>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3261</Words>
  <Application>Microsoft Office PowerPoint</Application>
  <PresentationFormat>مخصص</PresentationFormat>
  <Paragraphs>475</Paragraphs>
  <Slides>40</Slides>
  <Notes>40</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40</vt:i4>
      </vt:variant>
    </vt:vector>
  </HeadingPairs>
  <TitlesOfParts>
    <vt:vector size="47" baseType="lpstr">
      <vt:lpstr>Arial</vt:lpstr>
      <vt:lpstr>Times New Roman</vt:lpstr>
      <vt:lpstr>Noto Sans Symbols</vt:lpstr>
      <vt:lpstr>Fira Sans Extra Condensed Medium</vt:lpstr>
      <vt:lpstr>Tajawal Medium</vt:lpstr>
      <vt:lpstr>Calibri</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LENOVO</dc:creator>
  <cp:lastModifiedBy>Maher</cp:lastModifiedBy>
  <cp:revision>1</cp:revision>
  <dcterms:created xsi:type="dcterms:W3CDTF">2021-08-03T13:03:00Z</dcterms:created>
  <dcterms:modified xsi:type="dcterms:W3CDTF">2022-10-14T14:42:16Z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604FD88A5C424E7F87026A8D26E176E3</vt:lpwstr>
  </property>
  <property fmtid="{D5CDD505-2E9C-101B-9397-08002B2CF9AE}" pid="3" name="KSOProductBuildVer">
    <vt:lpwstr>1036-11.2.0.11341</vt:lpwstr>
  </property>
</Properties>
</file>