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66" r:id="rId2"/>
    <p:sldMasterId id="2147483678" r:id="rId3"/>
  </p:sldMasterIdLst>
  <p:notesMasterIdLst>
    <p:notesMasterId r:id="rId38"/>
  </p:notesMasterIdLst>
  <p:sldIdLst>
    <p:sldId id="300" r:id="rId4"/>
    <p:sldId id="260" r:id="rId5"/>
    <p:sldId id="312" r:id="rId6"/>
    <p:sldId id="318" r:id="rId7"/>
    <p:sldId id="319" r:id="rId8"/>
    <p:sldId id="330" r:id="rId9"/>
    <p:sldId id="331" r:id="rId10"/>
    <p:sldId id="332" r:id="rId11"/>
    <p:sldId id="333" r:id="rId12"/>
    <p:sldId id="334" r:id="rId13"/>
    <p:sldId id="335" r:id="rId14"/>
    <p:sldId id="336" r:id="rId15"/>
    <p:sldId id="337" r:id="rId16"/>
    <p:sldId id="307" r:id="rId17"/>
    <p:sldId id="320" r:id="rId18"/>
    <p:sldId id="321" r:id="rId19"/>
    <p:sldId id="317" r:id="rId20"/>
    <p:sldId id="324" r:id="rId21"/>
    <p:sldId id="315" r:id="rId22"/>
    <p:sldId id="295" r:id="rId23"/>
    <p:sldId id="303" r:id="rId24"/>
    <p:sldId id="325" r:id="rId25"/>
    <p:sldId id="306" r:id="rId26"/>
    <p:sldId id="301" r:id="rId27"/>
    <p:sldId id="261" r:id="rId28"/>
    <p:sldId id="272" r:id="rId29"/>
    <p:sldId id="273" r:id="rId30"/>
    <p:sldId id="262" r:id="rId31"/>
    <p:sldId id="266" r:id="rId32"/>
    <p:sldId id="328" r:id="rId33"/>
    <p:sldId id="329" r:id="rId34"/>
    <p:sldId id="305" r:id="rId35"/>
    <p:sldId id="326" r:id="rId36"/>
    <p:sldId id="267" r:id="rId37"/>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868" autoAdjust="0"/>
    <p:restoredTop sz="94259" autoAdjust="0"/>
  </p:normalViewPr>
  <p:slideViewPr>
    <p:cSldViewPr snapToGrid="0">
      <p:cViewPr varScale="1">
        <p:scale>
          <a:sx n="76" d="100"/>
          <a:sy n="76" d="100"/>
        </p:scale>
        <p:origin x="372" y="1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F5F059-942B-48C8-8793-51F2842614DA}" type="doc">
      <dgm:prSet loTypeId="urn:microsoft.com/office/officeart/2005/8/layout/arrow2" loCatId="process" qsTypeId="urn:microsoft.com/office/officeart/2005/8/quickstyle/simple1" qsCatId="simple" csTypeId="urn:microsoft.com/office/officeart/2005/8/colors/accent0_3" csCatId="mainScheme" phldr="1"/>
      <dgm:spPr/>
    </dgm:pt>
    <dgm:pt modelId="{3D83D302-8E7E-4B36-B924-47674E099500}">
      <dgm:prSet phldrT="[Text]" custT="1"/>
      <dgm:spPr/>
      <dgm:t>
        <a:bodyPr/>
        <a:lstStyle/>
        <a:p>
          <a:r>
            <a:rPr lang="en-US" sz="4800" b="1" dirty="0">
              <a:latin typeface="Times New Roman" pitchFamily="18" charset="0"/>
              <a:cs typeface="Times New Roman" pitchFamily="18" charset="0"/>
            </a:rPr>
            <a:t>Mission</a:t>
          </a:r>
        </a:p>
      </dgm:t>
    </dgm:pt>
    <dgm:pt modelId="{C5D87122-B086-43FD-8DB5-0AA5947A95F6}" type="parTrans" cxnId="{8FEA7666-E019-4815-8621-505346F88773}">
      <dgm:prSet/>
      <dgm:spPr/>
      <dgm:t>
        <a:bodyPr/>
        <a:lstStyle/>
        <a:p>
          <a:endParaRPr lang="en-US"/>
        </a:p>
      </dgm:t>
    </dgm:pt>
    <dgm:pt modelId="{D6F11667-A03D-43A6-B9C7-C640A3388040}" type="sibTrans" cxnId="{8FEA7666-E019-4815-8621-505346F88773}">
      <dgm:prSet/>
      <dgm:spPr/>
      <dgm:t>
        <a:bodyPr/>
        <a:lstStyle/>
        <a:p>
          <a:endParaRPr lang="en-US"/>
        </a:p>
      </dgm:t>
    </dgm:pt>
    <dgm:pt modelId="{EDCDA346-DC09-46C9-9A8B-5201F6C36748}">
      <dgm:prSet phldrT="[Text]" custT="1"/>
      <dgm:spPr/>
      <dgm:t>
        <a:bodyPr/>
        <a:lstStyle/>
        <a:p>
          <a:r>
            <a:rPr lang="en-US" sz="4800" b="1" dirty="0">
              <a:latin typeface="Times New Roman" pitchFamily="18" charset="0"/>
              <a:cs typeface="Times New Roman" pitchFamily="18" charset="0"/>
            </a:rPr>
            <a:t>Vision</a:t>
          </a:r>
        </a:p>
      </dgm:t>
    </dgm:pt>
    <dgm:pt modelId="{8DF8390F-2678-4FDD-BE84-97B6135E1F8F}" type="parTrans" cxnId="{4F504BF4-2F4E-4E87-A61F-36BF0FF57739}">
      <dgm:prSet/>
      <dgm:spPr/>
      <dgm:t>
        <a:bodyPr/>
        <a:lstStyle/>
        <a:p>
          <a:endParaRPr lang="en-US"/>
        </a:p>
      </dgm:t>
    </dgm:pt>
    <dgm:pt modelId="{9DA8193D-5141-4617-A311-48C16D8247B0}" type="sibTrans" cxnId="{4F504BF4-2F4E-4E87-A61F-36BF0FF57739}">
      <dgm:prSet/>
      <dgm:spPr/>
      <dgm:t>
        <a:bodyPr/>
        <a:lstStyle/>
        <a:p>
          <a:endParaRPr lang="en-US"/>
        </a:p>
      </dgm:t>
    </dgm:pt>
    <dgm:pt modelId="{0454F76B-F6D5-4066-A5EC-49C8339D6EFC}">
      <dgm:prSet phldrT="[Text]" custT="1"/>
      <dgm:spPr/>
      <dgm:t>
        <a:bodyPr/>
        <a:lstStyle/>
        <a:p>
          <a:r>
            <a:rPr lang="en-US" sz="3600" b="1" dirty="0">
              <a:latin typeface="Times New Roman" pitchFamily="18" charset="0"/>
              <a:cs typeface="Times New Roman" pitchFamily="18" charset="0"/>
            </a:rPr>
            <a:t>Organizational Culture</a:t>
          </a:r>
        </a:p>
      </dgm:t>
    </dgm:pt>
    <dgm:pt modelId="{F5084FBC-16C6-4E9A-B7DC-85C5B49AEAA7}" type="parTrans" cxnId="{453C3936-E8A0-460B-9EDA-8D75663365C4}">
      <dgm:prSet/>
      <dgm:spPr/>
      <dgm:t>
        <a:bodyPr/>
        <a:lstStyle/>
        <a:p>
          <a:endParaRPr lang="en-US"/>
        </a:p>
      </dgm:t>
    </dgm:pt>
    <dgm:pt modelId="{78930B60-641C-45D1-A0D8-1A568DA98A33}" type="sibTrans" cxnId="{453C3936-E8A0-460B-9EDA-8D75663365C4}">
      <dgm:prSet/>
      <dgm:spPr/>
      <dgm:t>
        <a:bodyPr/>
        <a:lstStyle/>
        <a:p>
          <a:endParaRPr lang="en-US"/>
        </a:p>
      </dgm:t>
    </dgm:pt>
    <dgm:pt modelId="{D75F2C2D-4524-4B17-8274-93A6675D939C}" type="pres">
      <dgm:prSet presAssocID="{0DF5F059-942B-48C8-8793-51F2842614DA}" presName="arrowDiagram" presStyleCnt="0">
        <dgm:presLayoutVars>
          <dgm:chMax val="5"/>
          <dgm:dir/>
          <dgm:resizeHandles val="exact"/>
        </dgm:presLayoutVars>
      </dgm:prSet>
      <dgm:spPr/>
    </dgm:pt>
    <dgm:pt modelId="{EB4FE3EE-7CCD-416D-B267-93FFAAD04CF5}" type="pres">
      <dgm:prSet presAssocID="{0DF5F059-942B-48C8-8793-51F2842614DA}" presName="arrow" presStyleLbl="bgShp" presStyleIdx="0" presStyleCnt="1"/>
      <dgm:spPr/>
    </dgm:pt>
    <dgm:pt modelId="{70D818E2-164A-42FA-A666-EF5AAEB893DD}" type="pres">
      <dgm:prSet presAssocID="{0DF5F059-942B-48C8-8793-51F2842614DA}" presName="arrowDiagram3" presStyleCnt="0"/>
      <dgm:spPr/>
    </dgm:pt>
    <dgm:pt modelId="{4E6E058F-F43E-4139-A9F6-99409F74E455}" type="pres">
      <dgm:prSet presAssocID="{3D83D302-8E7E-4B36-B924-47674E099500}" presName="bullet3a" presStyleLbl="node1" presStyleIdx="0" presStyleCnt="3"/>
      <dgm:spPr/>
    </dgm:pt>
    <dgm:pt modelId="{75DB2F34-9431-4D8D-A4B3-7E3B01D37576}" type="pres">
      <dgm:prSet presAssocID="{3D83D302-8E7E-4B36-B924-47674E099500}" presName="textBox3a" presStyleLbl="revTx" presStyleIdx="0" presStyleCnt="3" custScaleX="168353">
        <dgm:presLayoutVars>
          <dgm:bulletEnabled val="1"/>
        </dgm:presLayoutVars>
      </dgm:prSet>
      <dgm:spPr/>
    </dgm:pt>
    <dgm:pt modelId="{124DEA10-2EFF-41A7-8CB6-2B4A07A9FF82}" type="pres">
      <dgm:prSet presAssocID="{EDCDA346-DC09-46C9-9A8B-5201F6C36748}" presName="bullet3b" presStyleLbl="node1" presStyleIdx="1" presStyleCnt="3"/>
      <dgm:spPr/>
    </dgm:pt>
    <dgm:pt modelId="{E142C165-C54F-4284-B0F6-1AEF01BF2CC2}" type="pres">
      <dgm:prSet presAssocID="{EDCDA346-DC09-46C9-9A8B-5201F6C36748}" presName="textBox3b" presStyleLbl="revTx" presStyleIdx="1" presStyleCnt="3" custScaleX="162281" custLinFactNeighborX="-64261" custLinFactNeighborY="15126">
        <dgm:presLayoutVars>
          <dgm:bulletEnabled val="1"/>
        </dgm:presLayoutVars>
      </dgm:prSet>
      <dgm:spPr/>
    </dgm:pt>
    <dgm:pt modelId="{A3B77BB2-3C12-453B-B8A5-2CD79A3121F9}" type="pres">
      <dgm:prSet presAssocID="{0454F76B-F6D5-4066-A5EC-49C8339D6EFC}" presName="bullet3c" presStyleLbl="node1" presStyleIdx="2" presStyleCnt="3" custLinFactX="100000" custLinFactNeighborX="161199" custLinFactNeighborY="-47357"/>
      <dgm:spPr/>
    </dgm:pt>
    <dgm:pt modelId="{AF789036-681C-4538-9EAD-493C7AEA1CB5}" type="pres">
      <dgm:prSet presAssocID="{0454F76B-F6D5-4066-A5EC-49C8339D6EFC}" presName="textBox3c" presStyleLbl="revTx" presStyleIdx="2" presStyleCnt="3" custScaleX="267958">
        <dgm:presLayoutVars>
          <dgm:bulletEnabled val="1"/>
        </dgm:presLayoutVars>
      </dgm:prSet>
      <dgm:spPr/>
    </dgm:pt>
  </dgm:ptLst>
  <dgm:cxnLst>
    <dgm:cxn modelId="{453C3936-E8A0-460B-9EDA-8D75663365C4}" srcId="{0DF5F059-942B-48C8-8793-51F2842614DA}" destId="{0454F76B-F6D5-4066-A5EC-49C8339D6EFC}" srcOrd="2" destOrd="0" parTransId="{F5084FBC-16C6-4E9A-B7DC-85C5B49AEAA7}" sibTransId="{78930B60-641C-45D1-A0D8-1A568DA98A33}"/>
    <dgm:cxn modelId="{8FEA7666-E019-4815-8621-505346F88773}" srcId="{0DF5F059-942B-48C8-8793-51F2842614DA}" destId="{3D83D302-8E7E-4B36-B924-47674E099500}" srcOrd="0" destOrd="0" parTransId="{C5D87122-B086-43FD-8DB5-0AA5947A95F6}" sibTransId="{D6F11667-A03D-43A6-B9C7-C640A3388040}"/>
    <dgm:cxn modelId="{FFFCE04E-BB93-4BE0-BB11-A3C424983527}" type="presOf" srcId="{0454F76B-F6D5-4066-A5EC-49C8339D6EFC}" destId="{AF789036-681C-4538-9EAD-493C7AEA1CB5}" srcOrd="0" destOrd="0" presId="urn:microsoft.com/office/officeart/2005/8/layout/arrow2"/>
    <dgm:cxn modelId="{381E30A0-8EDB-4CAB-9AD4-AC17E6DD9C39}" type="presOf" srcId="{EDCDA346-DC09-46C9-9A8B-5201F6C36748}" destId="{E142C165-C54F-4284-B0F6-1AEF01BF2CC2}" srcOrd="0" destOrd="0" presId="urn:microsoft.com/office/officeart/2005/8/layout/arrow2"/>
    <dgm:cxn modelId="{D9A238A9-9C4D-44FD-B5B1-713D07BAF89B}" type="presOf" srcId="{0DF5F059-942B-48C8-8793-51F2842614DA}" destId="{D75F2C2D-4524-4B17-8274-93A6675D939C}" srcOrd="0" destOrd="0" presId="urn:microsoft.com/office/officeart/2005/8/layout/arrow2"/>
    <dgm:cxn modelId="{4FD71DCC-4FBF-40D3-A766-43477021E54E}" type="presOf" srcId="{3D83D302-8E7E-4B36-B924-47674E099500}" destId="{75DB2F34-9431-4D8D-A4B3-7E3B01D37576}" srcOrd="0" destOrd="0" presId="urn:microsoft.com/office/officeart/2005/8/layout/arrow2"/>
    <dgm:cxn modelId="{4F504BF4-2F4E-4E87-A61F-36BF0FF57739}" srcId="{0DF5F059-942B-48C8-8793-51F2842614DA}" destId="{EDCDA346-DC09-46C9-9A8B-5201F6C36748}" srcOrd="1" destOrd="0" parTransId="{8DF8390F-2678-4FDD-BE84-97B6135E1F8F}" sibTransId="{9DA8193D-5141-4617-A311-48C16D8247B0}"/>
    <dgm:cxn modelId="{9A9ABF0F-271D-48DF-AAE2-FDC3A75DB87B}" type="presParOf" srcId="{D75F2C2D-4524-4B17-8274-93A6675D939C}" destId="{EB4FE3EE-7CCD-416D-B267-93FFAAD04CF5}" srcOrd="0" destOrd="0" presId="urn:microsoft.com/office/officeart/2005/8/layout/arrow2"/>
    <dgm:cxn modelId="{1900740C-2B13-448A-B4F7-035395F70FF9}" type="presParOf" srcId="{D75F2C2D-4524-4B17-8274-93A6675D939C}" destId="{70D818E2-164A-42FA-A666-EF5AAEB893DD}" srcOrd="1" destOrd="0" presId="urn:microsoft.com/office/officeart/2005/8/layout/arrow2"/>
    <dgm:cxn modelId="{12AC19C8-951E-4AA8-83F4-59EE856E6393}" type="presParOf" srcId="{70D818E2-164A-42FA-A666-EF5AAEB893DD}" destId="{4E6E058F-F43E-4139-A9F6-99409F74E455}" srcOrd="0" destOrd="0" presId="urn:microsoft.com/office/officeart/2005/8/layout/arrow2"/>
    <dgm:cxn modelId="{42DE7611-C65C-466A-BF6B-45D819490072}" type="presParOf" srcId="{70D818E2-164A-42FA-A666-EF5AAEB893DD}" destId="{75DB2F34-9431-4D8D-A4B3-7E3B01D37576}" srcOrd="1" destOrd="0" presId="urn:microsoft.com/office/officeart/2005/8/layout/arrow2"/>
    <dgm:cxn modelId="{575735D7-4494-470C-83DB-27A226FD3585}" type="presParOf" srcId="{70D818E2-164A-42FA-A666-EF5AAEB893DD}" destId="{124DEA10-2EFF-41A7-8CB6-2B4A07A9FF82}" srcOrd="2" destOrd="0" presId="urn:microsoft.com/office/officeart/2005/8/layout/arrow2"/>
    <dgm:cxn modelId="{62D78C09-62BF-4E10-8264-051B7DFA6921}" type="presParOf" srcId="{70D818E2-164A-42FA-A666-EF5AAEB893DD}" destId="{E142C165-C54F-4284-B0F6-1AEF01BF2CC2}" srcOrd="3" destOrd="0" presId="urn:microsoft.com/office/officeart/2005/8/layout/arrow2"/>
    <dgm:cxn modelId="{D3D2C57C-ABEF-4A8D-8810-84F02EE2AE61}" type="presParOf" srcId="{70D818E2-164A-42FA-A666-EF5AAEB893DD}" destId="{A3B77BB2-3C12-453B-B8A5-2CD79A3121F9}" srcOrd="4" destOrd="0" presId="urn:microsoft.com/office/officeart/2005/8/layout/arrow2"/>
    <dgm:cxn modelId="{D4662448-C962-4833-BA8D-0E01417D40DD}" type="presParOf" srcId="{70D818E2-164A-42FA-A666-EF5AAEB893DD}" destId="{AF789036-681C-4538-9EAD-493C7AEA1CB5}" srcOrd="5"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FE3EE-7CCD-416D-B267-93FFAAD04CF5}">
      <dsp:nvSpPr>
        <dsp:cNvPr id="0" name=""/>
        <dsp:cNvSpPr/>
      </dsp:nvSpPr>
      <dsp:spPr>
        <a:xfrm>
          <a:off x="1152673" y="0"/>
          <a:ext cx="5967360" cy="3729600"/>
        </a:xfrm>
        <a:prstGeom prst="swooshArrow">
          <a:avLst>
            <a:gd name="adj1" fmla="val 25000"/>
            <a:gd name="adj2" fmla="val 2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6E058F-F43E-4139-A9F6-99409F74E455}">
      <dsp:nvSpPr>
        <dsp:cNvPr id="0" name=""/>
        <dsp:cNvSpPr/>
      </dsp:nvSpPr>
      <dsp:spPr>
        <a:xfrm>
          <a:off x="1910527" y="2574169"/>
          <a:ext cx="155151" cy="155151"/>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B2F34-9431-4D8D-A4B3-7E3B01D37576}">
      <dsp:nvSpPr>
        <dsp:cNvPr id="0" name=""/>
        <dsp:cNvSpPr/>
      </dsp:nvSpPr>
      <dsp:spPr>
        <a:xfrm>
          <a:off x="1512915" y="2651745"/>
          <a:ext cx="2340771" cy="1077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11" tIns="0" rIns="0" bIns="0" numCol="1" spcCol="1270" anchor="t" anchorCtr="0">
          <a:noAutofit/>
        </a:bodyPr>
        <a:lstStyle/>
        <a:p>
          <a:pPr marL="0" lvl="0" indent="0" algn="l" defTabSz="2133600">
            <a:lnSpc>
              <a:spcPct val="90000"/>
            </a:lnSpc>
            <a:spcBef>
              <a:spcPct val="0"/>
            </a:spcBef>
            <a:spcAft>
              <a:spcPct val="35000"/>
            </a:spcAft>
            <a:buNone/>
          </a:pPr>
          <a:r>
            <a:rPr lang="en-US" sz="4800" b="1" kern="1200" dirty="0">
              <a:latin typeface="Times New Roman" pitchFamily="18" charset="0"/>
              <a:cs typeface="Times New Roman" pitchFamily="18" charset="0"/>
            </a:rPr>
            <a:t>Mission</a:t>
          </a:r>
        </a:p>
      </dsp:txBody>
      <dsp:txXfrm>
        <a:off x="1512915" y="2651745"/>
        <a:ext cx="2340771" cy="1077854"/>
      </dsp:txXfrm>
    </dsp:sp>
    <dsp:sp modelId="{124DEA10-2EFF-41A7-8CB6-2B4A07A9FF82}">
      <dsp:nvSpPr>
        <dsp:cNvPr id="0" name=""/>
        <dsp:cNvSpPr/>
      </dsp:nvSpPr>
      <dsp:spPr>
        <a:xfrm>
          <a:off x="3280036" y="1560464"/>
          <a:ext cx="280465" cy="280465"/>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42C165-C54F-4284-B0F6-1AEF01BF2CC2}">
      <dsp:nvSpPr>
        <dsp:cNvPr id="0" name=""/>
        <dsp:cNvSpPr/>
      </dsp:nvSpPr>
      <dsp:spPr>
        <a:xfrm>
          <a:off x="2053961" y="1700697"/>
          <a:ext cx="2324133" cy="2028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613" tIns="0" rIns="0" bIns="0" numCol="1" spcCol="1270" anchor="t" anchorCtr="0">
          <a:noAutofit/>
        </a:bodyPr>
        <a:lstStyle/>
        <a:p>
          <a:pPr marL="0" lvl="0" indent="0" algn="l" defTabSz="2133600">
            <a:lnSpc>
              <a:spcPct val="90000"/>
            </a:lnSpc>
            <a:spcBef>
              <a:spcPct val="0"/>
            </a:spcBef>
            <a:spcAft>
              <a:spcPct val="35000"/>
            </a:spcAft>
            <a:buNone/>
          </a:pPr>
          <a:r>
            <a:rPr lang="en-US" sz="4800" b="1" kern="1200" dirty="0">
              <a:latin typeface="Times New Roman" pitchFamily="18" charset="0"/>
              <a:cs typeface="Times New Roman" pitchFamily="18" charset="0"/>
            </a:rPr>
            <a:t>Vision</a:t>
          </a:r>
        </a:p>
      </dsp:txBody>
      <dsp:txXfrm>
        <a:off x="2053961" y="1700697"/>
        <a:ext cx="2324133" cy="2028902"/>
      </dsp:txXfrm>
    </dsp:sp>
    <dsp:sp modelId="{A3B77BB2-3C12-453B-B8A5-2CD79A3121F9}">
      <dsp:nvSpPr>
        <dsp:cNvPr id="0" name=""/>
        <dsp:cNvSpPr/>
      </dsp:nvSpPr>
      <dsp:spPr>
        <a:xfrm>
          <a:off x="5940162" y="759901"/>
          <a:ext cx="387878" cy="387878"/>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789036-681C-4538-9EAD-493C7AEA1CB5}">
      <dsp:nvSpPr>
        <dsp:cNvPr id="0" name=""/>
        <dsp:cNvSpPr/>
      </dsp:nvSpPr>
      <dsp:spPr>
        <a:xfrm>
          <a:off x="3918248" y="1137527"/>
          <a:ext cx="3837604" cy="2592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5529" tIns="0" rIns="0" bIns="0" numCol="1" spcCol="1270" anchor="t" anchorCtr="0">
          <a:noAutofit/>
        </a:bodyPr>
        <a:lstStyle/>
        <a:p>
          <a:pPr marL="0" lvl="0" indent="0" algn="l" defTabSz="1600200">
            <a:lnSpc>
              <a:spcPct val="90000"/>
            </a:lnSpc>
            <a:spcBef>
              <a:spcPct val="0"/>
            </a:spcBef>
            <a:spcAft>
              <a:spcPct val="35000"/>
            </a:spcAft>
            <a:buNone/>
          </a:pPr>
          <a:r>
            <a:rPr lang="en-US" sz="3600" b="1" kern="1200" dirty="0">
              <a:latin typeface="Times New Roman" pitchFamily="18" charset="0"/>
              <a:cs typeface="Times New Roman" pitchFamily="18" charset="0"/>
            </a:rPr>
            <a:t>Organizational Culture</a:t>
          </a:r>
        </a:p>
      </dsp:txBody>
      <dsp:txXfrm>
        <a:off x="3918248" y="1137527"/>
        <a:ext cx="3837604" cy="2592072"/>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2FEAD9EA-6FB9-41B2-81F3-565C83777453}" type="datetimeFigureOut">
              <a:rPr lang="en-US" smtClean="0"/>
              <a:pPr/>
              <a:t>2/25/2021</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26204BF1-7785-416E-A03E-8D02C996EF7F}" type="slidenum">
              <a:rPr lang="en-US" smtClean="0"/>
              <a:pPr/>
              <a:t>‹#›</a:t>
            </a:fld>
            <a:endParaRPr lang="en-US"/>
          </a:p>
        </p:txBody>
      </p:sp>
    </p:spTree>
    <p:extLst>
      <p:ext uri="{BB962C8B-B14F-4D97-AF65-F5344CB8AC3E}">
        <p14:creationId xmlns:p14="http://schemas.microsoft.com/office/powerpoint/2010/main" val="594490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692993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671577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914355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12746598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1582888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1260524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2458849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46984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40371289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925950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3608206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29487551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796207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984949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2958353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388070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4837763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dirty="0"/>
          </a:p>
        </p:txBody>
      </p:sp>
    </p:spTree>
    <p:extLst>
      <p:ext uri="{BB962C8B-B14F-4D97-AF65-F5344CB8AC3E}">
        <p14:creationId xmlns:p14="http://schemas.microsoft.com/office/powerpoint/2010/main" val="5832444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387357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Notes Placeholder">
            <a:extLst>
              <a:ext uri="{FF2B5EF4-FFF2-40B4-BE49-F238E27FC236}">
                <a16:creationId xmlns:a16="http://schemas.microsoft.com/office/drawing/2014/main" id="{C4661FB7-C4BB-4E0D-96DC-94EC144D238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537354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039423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Notes Placeholder">
            <a:extLst>
              <a:ext uri="{FF2B5EF4-FFF2-40B4-BE49-F238E27FC236}">
                <a16:creationId xmlns:a16="http://schemas.microsoft.com/office/drawing/2014/main" id="{7A3F0AFA-B991-4D13-80A2-2C7CC122E6FF}"/>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987408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Notes Placeholder">
            <a:extLst>
              <a:ext uri="{FF2B5EF4-FFF2-40B4-BE49-F238E27FC236}">
                <a16:creationId xmlns:a16="http://schemas.microsoft.com/office/drawing/2014/main" id="{16B2B9E7-7D10-4AD1-9C1D-89A5308C9C5C}"/>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6755793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Notes Placeholder">
            <a:extLst>
              <a:ext uri="{FF2B5EF4-FFF2-40B4-BE49-F238E27FC236}">
                <a16:creationId xmlns:a16="http://schemas.microsoft.com/office/drawing/2014/main" id="{5EE4418D-1D29-41A4-99D7-13C2C92BCF74}"/>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29156749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1967775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otes Placeholder">
            <a:extLst>
              <a:ext uri="{FF2B5EF4-FFF2-40B4-BE49-F238E27FC236}">
                <a16:creationId xmlns:a16="http://schemas.microsoft.com/office/drawing/2014/main" id="{8C5F2F07-107C-4E9C-8CCA-C76C961B8401}"/>
              </a:ext>
            </a:extLst>
          </p:cNvPr>
          <p:cNvSpPr>
            <a:spLocks noGrp="1"/>
          </p:cNvSpPr>
          <p:nvPr>
            <p:ph type="body" idx="1"/>
          </p:nvPr>
        </p:nvSpPr>
        <p:spPr bwMode="auto">
          <a:xfrm>
            <a:off x="-2147483648" y="-2147483648"/>
            <a:ext cx="0" cy="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extLst>
      <p:ext uri="{BB962C8B-B14F-4D97-AF65-F5344CB8AC3E}">
        <p14:creationId xmlns:p14="http://schemas.microsoft.com/office/powerpoint/2010/main" val="34358874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79"/>
          </a:xfrm>
          <a:prstGeom prst="rect">
            <a:avLst/>
          </a:prstGeom>
        </p:spPr>
        <p:txBody>
          <a:bodyPr/>
          <a:lstStyle>
            <a:lvl1pPr>
              <a:defRPr/>
            </a:lvl1pPr>
          </a:lstStyle>
          <a:p>
            <a:endParaRPr/>
          </a:p>
        </p:txBody>
      </p:sp>
      <p:sp>
        <p:nvSpPr>
          <p:cNvPr id="3" name="Holder 3"/>
          <p:cNvSpPr>
            <a:spLocks noGrp="1"/>
          </p:cNvSpPr>
          <p:nvPr>
            <p:ph type="subTitle" idx="4"/>
          </p:nvPr>
        </p:nvSpPr>
        <p:spPr>
          <a:xfrm>
            <a:off x="1828800" y="3840480"/>
            <a:ext cx="8534399" cy="1714500"/>
          </a:xfrm>
          <a:prstGeom prst="rect">
            <a:avLst/>
          </a:prstGeom>
        </p:spPr>
        <p:txBody>
          <a:bodyPr/>
          <a:lstStyle>
            <a:lvl1pPr>
              <a:defRPr/>
            </a:lvl1pPr>
          </a:lstStyle>
          <a:p>
            <a:endParaRPr/>
          </a:p>
        </p:txBody>
      </p:sp>
      <p:sp>
        <p:nvSpPr>
          <p:cNvPr id="4" name="Holder 4">
            <a:extLst>
              <a:ext uri="{FF2B5EF4-FFF2-40B4-BE49-F238E27FC236}">
                <a16:creationId xmlns:a16="http://schemas.microsoft.com/office/drawing/2014/main" id="{E7F6D656-CBC0-4977-8A83-EBEA442B13A7}"/>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id="{118A6C24-1F6B-473F-A21A-A900F17509A3}"/>
              </a:ext>
            </a:extLst>
          </p:cNvPr>
          <p:cNvSpPr>
            <a:spLocks noGrp="1"/>
          </p:cNvSpPr>
          <p:nvPr>
            <p:ph type="dt" sz="half" idx="11"/>
          </p:nvPr>
        </p:nvSpPr>
        <p:spPr/>
        <p:txBody>
          <a:bodyPr/>
          <a:lstStyle>
            <a:lvl1pPr>
              <a:defRPr/>
            </a:lvl1pPr>
          </a:lstStyle>
          <a:p>
            <a:pPr>
              <a:defRPr/>
            </a:pPr>
            <a:fld id="{6CB015B3-A393-448E-B883-052FBE3A1FA7}" type="datetimeFigureOut">
              <a:rPr lang="en-US"/>
              <a:pPr>
                <a:defRPr/>
              </a:pPr>
              <a:t>2/25/2021</a:t>
            </a:fld>
            <a:endParaRPr lang="en-US"/>
          </a:p>
        </p:txBody>
      </p:sp>
      <p:sp>
        <p:nvSpPr>
          <p:cNvPr id="6" name="Holder 6">
            <a:extLst>
              <a:ext uri="{FF2B5EF4-FFF2-40B4-BE49-F238E27FC236}">
                <a16:creationId xmlns:a16="http://schemas.microsoft.com/office/drawing/2014/main" id="{4938127F-AB7D-47AB-8F56-1B4B7F6CF247}"/>
              </a:ext>
            </a:extLst>
          </p:cNvPr>
          <p:cNvSpPr>
            <a:spLocks noGrp="1"/>
          </p:cNvSpPr>
          <p:nvPr>
            <p:ph type="sldNum" sz="quarter" idx="12"/>
          </p:nvPr>
        </p:nvSpPr>
        <p:spPr/>
        <p:txBody>
          <a:bodyPr/>
          <a:lstStyle>
            <a:lvl1pPr>
              <a:defRPr/>
            </a:lvl1pPr>
          </a:lstStyle>
          <a:p>
            <a:fld id="{AA8E6FEF-CE87-4855-99C5-F8107912F9F1}" type="slidenum">
              <a:rPr lang="en-US" altLang="en-US"/>
              <a:pPr/>
              <a:t>‹#›</a:t>
            </a:fld>
            <a:endParaRPr lang="en-US" altLang="en-US"/>
          </a:p>
        </p:txBody>
      </p:sp>
    </p:spTree>
    <p:extLst>
      <p:ext uri="{BB962C8B-B14F-4D97-AF65-F5344CB8AC3E}">
        <p14:creationId xmlns:p14="http://schemas.microsoft.com/office/powerpoint/2010/main" val="1017296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type="body" idx="1"/>
          </p:nvPr>
        </p:nvSpPr>
        <p:spPr/>
        <p:txBody>
          <a:bodyPr/>
          <a:lstStyle>
            <a:lvl1pPr>
              <a:defRPr sz="2400" b="0" i="0">
                <a:solidFill>
                  <a:schemeClr val="tx1"/>
                </a:solidFill>
                <a:latin typeface="Times New Roman"/>
                <a:cs typeface="Times New Roman"/>
              </a:defRPr>
            </a:lvl1pPr>
          </a:lstStyle>
          <a:p>
            <a:endParaRPr/>
          </a:p>
        </p:txBody>
      </p:sp>
      <p:sp>
        <p:nvSpPr>
          <p:cNvPr id="4" name="Holder 4">
            <a:extLst>
              <a:ext uri="{FF2B5EF4-FFF2-40B4-BE49-F238E27FC236}">
                <a16:creationId xmlns:a16="http://schemas.microsoft.com/office/drawing/2014/main" id="{406695A3-CFB8-4D4D-850F-98D7ED2DF4BD}"/>
              </a:ext>
            </a:extLst>
          </p:cNvPr>
          <p:cNvSpPr>
            <a:spLocks noGrp="1"/>
          </p:cNvSpPr>
          <p:nvPr>
            <p:ph type="ftr" sz="quarter" idx="10"/>
          </p:nvPr>
        </p:nvSpPr>
        <p:spPr/>
        <p:txBody>
          <a:bodyPr/>
          <a:lstStyle>
            <a:lvl1pPr>
              <a:defRPr/>
            </a:lvl1pPr>
          </a:lstStyle>
          <a:p>
            <a:pPr>
              <a:defRPr/>
            </a:pPr>
            <a:endParaRPr/>
          </a:p>
        </p:txBody>
      </p:sp>
      <p:sp>
        <p:nvSpPr>
          <p:cNvPr id="5" name="Holder 5">
            <a:extLst>
              <a:ext uri="{FF2B5EF4-FFF2-40B4-BE49-F238E27FC236}">
                <a16:creationId xmlns:a16="http://schemas.microsoft.com/office/drawing/2014/main" id="{B98D13B4-A1A3-4045-A6A5-AEB10BD32494}"/>
              </a:ext>
            </a:extLst>
          </p:cNvPr>
          <p:cNvSpPr>
            <a:spLocks noGrp="1"/>
          </p:cNvSpPr>
          <p:nvPr>
            <p:ph type="dt" sz="half" idx="11"/>
          </p:nvPr>
        </p:nvSpPr>
        <p:spPr/>
        <p:txBody>
          <a:bodyPr/>
          <a:lstStyle>
            <a:lvl1pPr>
              <a:defRPr/>
            </a:lvl1pPr>
          </a:lstStyle>
          <a:p>
            <a:pPr>
              <a:defRPr/>
            </a:pPr>
            <a:fld id="{D99FB6E4-B101-44D0-BD1E-6CAF91C16CAF}" type="datetimeFigureOut">
              <a:rPr lang="en-US"/>
              <a:pPr>
                <a:defRPr/>
              </a:pPr>
              <a:t>2/25/2021</a:t>
            </a:fld>
            <a:endParaRPr lang="en-US"/>
          </a:p>
        </p:txBody>
      </p:sp>
      <p:sp>
        <p:nvSpPr>
          <p:cNvPr id="6" name="Holder 6">
            <a:extLst>
              <a:ext uri="{FF2B5EF4-FFF2-40B4-BE49-F238E27FC236}">
                <a16:creationId xmlns:a16="http://schemas.microsoft.com/office/drawing/2014/main" id="{B27F0E7C-632F-41E3-9A3A-D6CFF68AEEE5}"/>
              </a:ext>
            </a:extLst>
          </p:cNvPr>
          <p:cNvSpPr>
            <a:spLocks noGrp="1"/>
          </p:cNvSpPr>
          <p:nvPr>
            <p:ph type="sldNum" sz="quarter" idx="12"/>
          </p:nvPr>
        </p:nvSpPr>
        <p:spPr/>
        <p:txBody>
          <a:bodyPr/>
          <a:lstStyle>
            <a:lvl1pPr>
              <a:defRPr/>
            </a:lvl1pPr>
          </a:lstStyle>
          <a:p>
            <a:fld id="{E74A7D1A-64B6-49FF-AFBE-F7716D824859}" type="slidenum">
              <a:rPr lang="en-US" altLang="en-US"/>
              <a:pPr/>
              <a:t>‹#›</a:t>
            </a:fld>
            <a:endParaRPr lang="en-US" altLang="en-US"/>
          </a:p>
        </p:txBody>
      </p:sp>
    </p:spTree>
    <p:extLst>
      <p:ext uri="{BB962C8B-B14F-4D97-AF65-F5344CB8AC3E}">
        <p14:creationId xmlns:p14="http://schemas.microsoft.com/office/powerpoint/2010/main" val="2520167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a:lstStyle>
            <a:lvl1pPr>
              <a:defRPr/>
            </a:lvl1pPr>
          </a:lstStyle>
          <a:p>
            <a:endParaRPr/>
          </a:p>
        </p:txBody>
      </p:sp>
      <p:sp>
        <p:nvSpPr>
          <p:cNvPr id="4" name="Holder 4"/>
          <p:cNvSpPr>
            <a:spLocks noGrp="1"/>
          </p:cNvSpPr>
          <p:nvPr>
            <p:ph sz="half" idx="3"/>
          </p:nvPr>
        </p:nvSpPr>
        <p:spPr>
          <a:xfrm>
            <a:off x="6278879" y="1577340"/>
            <a:ext cx="5303520" cy="4526280"/>
          </a:xfrm>
          <a:prstGeom prst="rect">
            <a:avLst/>
          </a:prstGeom>
        </p:spPr>
        <p:txBody>
          <a:bodyPr/>
          <a:lstStyle>
            <a:lvl1pPr>
              <a:defRPr/>
            </a:lvl1pPr>
          </a:lstStyle>
          <a:p>
            <a:endParaRPr/>
          </a:p>
        </p:txBody>
      </p:sp>
      <p:sp>
        <p:nvSpPr>
          <p:cNvPr id="5" name="Holder 4">
            <a:extLst>
              <a:ext uri="{FF2B5EF4-FFF2-40B4-BE49-F238E27FC236}">
                <a16:creationId xmlns:a16="http://schemas.microsoft.com/office/drawing/2014/main" id="{BDE2CA22-522E-4856-B371-B4C986B95B19}"/>
              </a:ext>
            </a:extLst>
          </p:cNvPr>
          <p:cNvSpPr>
            <a:spLocks noGrp="1"/>
          </p:cNvSpPr>
          <p:nvPr>
            <p:ph type="ftr" sz="quarter" idx="10"/>
          </p:nvPr>
        </p:nvSpPr>
        <p:spPr/>
        <p:txBody>
          <a:bodyPr/>
          <a:lstStyle>
            <a:lvl1pPr>
              <a:defRPr/>
            </a:lvl1pPr>
          </a:lstStyle>
          <a:p>
            <a:pPr>
              <a:defRPr/>
            </a:pPr>
            <a:endParaRPr/>
          </a:p>
        </p:txBody>
      </p:sp>
      <p:sp>
        <p:nvSpPr>
          <p:cNvPr id="6" name="Holder 5">
            <a:extLst>
              <a:ext uri="{FF2B5EF4-FFF2-40B4-BE49-F238E27FC236}">
                <a16:creationId xmlns:a16="http://schemas.microsoft.com/office/drawing/2014/main" id="{13876EE3-7AB7-47F8-9F0E-4F6D7D1CE224}"/>
              </a:ext>
            </a:extLst>
          </p:cNvPr>
          <p:cNvSpPr>
            <a:spLocks noGrp="1"/>
          </p:cNvSpPr>
          <p:nvPr>
            <p:ph type="dt" sz="half" idx="11"/>
          </p:nvPr>
        </p:nvSpPr>
        <p:spPr/>
        <p:txBody>
          <a:bodyPr/>
          <a:lstStyle>
            <a:lvl1pPr>
              <a:defRPr/>
            </a:lvl1pPr>
          </a:lstStyle>
          <a:p>
            <a:pPr>
              <a:defRPr/>
            </a:pPr>
            <a:fld id="{EC670401-3AD9-4AD1-B4DD-D18C00661CD6}" type="datetimeFigureOut">
              <a:rPr lang="en-US"/>
              <a:pPr>
                <a:defRPr/>
              </a:pPr>
              <a:t>2/25/2021</a:t>
            </a:fld>
            <a:endParaRPr lang="en-US"/>
          </a:p>
        </p:txBody>
      </p:sp>
      <p:sp>
        <p:nvSpPr>
          <p:cNvPr id="7" name="Holder 6">
            <a:extLst>
              <a:ext uri="{FF2B5EF4-FFF2-40B4-BE49-F238E27FC236}">
                <a16:creationId xmlns:a16="http://schemas.microsoft.com/office/drawing/2014/main" id="{363D2912-1705-431C-BA42-EF4B938B8D3B}"/>
              </a:ext>
            </a:extLst>
          </p:cNvPr>
          <p:cNvSpPr>
            <a:spLocks noGrp="1"/>
          </p:cNvSpPr>
          <p:nvPr>
            <p:ph type="sldNum" sz="quarter" idx="12"/>
          </p:nvPr>
        </p:nvSpPr>
        <p:spPr/>
        <p:txBody>
          <a:bodyPr/>
          <a:lstStyle>
            <a:lvl1pPr>
              <a:defRPr/>
            </a:lvl1pPr>
          </a:lstStyle>
          <a:p>
            <a:fld id="{F154169E-6052-47BA-B270-2C9C3AFF4DF5}" type="slidenum">
              <a:rPr lang="en-US" altLang="en-US"/>
              <a:pPr/>
              <a:t>‹#›</a:t>
            </a:fld>
            <a:endParaRPr lang="en-US" altLang="en-US"/>
          </a:p>
        </p:txBody>
      </p:sp>
    </p:spTree>
    <p:extLst>
      <p:ext uri="{BB962C8B-B14F-4D97-AF65-F5344CB8AC3E}">
        <p14:creationId xmlns:p14="http://schemas.microsoft.com/office/powerpoint/2010/main" val="36133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3" name="bk object 16">
            <a:extLst>
              <a:ext uri="{FF2B5EF4-FFF2-40B4-BE49-F238E27FC236}">
                <a16:creationId xmlns:a16="http://schemas.microsoft.com/office/drawing/2014/main" id="{5CD8495F-B5C0-41D7-995E-3D1A63C0AD03}"/>
              </a:ext>
            </a:extLst>
          </p:cNvPr>
          <p:cNvSpPr>
            <a:spLocks noChangeArrowheads="1"/>
          </p:cNvSpPr>
          <p:nvPr/>
        </p:nvSpPr>
        <p:spPr bwMode="auto">
          <a:xfrm>
            <a:off x="0" y="0"/>
            <a:ext cx="12190413" cy="6858000"/>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4" name="bk object 17">
            <a:extLst>
              <a:ext uri="{FF2B5EF4-FFF2-40B4-BE49-F238E27FC236}">
                <a16:creationId xmlns:a16="http://schemas.microsoft.com/office/drawing/2014/main" id="{CB119C15-4264-4507-AA0F-7494CA5057F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rgbClr val="BA1C1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5" name="bk object 18">
            <a:extLst>
              <a:ext uri="{FF2B5EF4-FFF2-40B4-BE49-F238E27FC236}">
                <a16:creationId xmlns:a16="http://schemas.microsoft.com/office/drawing/2014/main" id="{CE8D0C29-C1B2-403E-BCBD-A2104EA507E7}"/>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6" name="bk object 19">
            <a:extLst>
              <a:ext uri="{FF2B5EF4-FFF2-40B4-BE49-F238E27FC236}">
                <a16:creationId xmlns:a16="http://schemas.microsoft.com/office/drawing/2014/main" id="{F60CEEF9-BFFE-41B9-91FF-16B1315D7066}"/>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7" name="bk object 20">
            <a:extLst>
              <a:ext uri="{FF2B5EF4-FFF2-40B4-BE49-F238E27FC236}">
                <a16:creationId xmlns:a16="http://schemas.microsoft.com/office/drawing/2014/main" id="{D854AF96-5757-4CF5-9B82-480B3226A865}"/>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8" name="bk object 21">
            <a:extLst>
              <a:ext uri="{FF2B5EF4-FFF2-40B4-BE49-F238E27FC236}">
                <a16:creationId xmlns:a16="http://schemas.microsoft.com/office/drawing/2014/main" id="{8EA77CD8-713A-4AAE-90D8-78F5B78179E5}"/>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rgbClr val="8C1515"/>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9" name="bk object 22">
            <a:extLst>
              <a:ext uri="{FF2B5EF4-FFF2-40B4-BE49-F238E27FC236}">
                <a16:creationId xmlns:a16="http://schemas.microsoft.com/office/drawing/2014/main" id="{7C0B8467-D40D-4320-A368-C756B3B4211B}"/>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2" name="Holder 2"/>
          <p:cNvSpPr>
            <a:spLocks noGrp="1"/>
          </p:cNvSpPr>
          <p:nvPr>
            <p:ph type="title"/>
          </p:nvPr>
        </p:nvSpPr>
        <p:spPr/>
        <p:txBody>
          <a:bodyPr/>
          <a:lstStyle>
            <a:lvl1pPr>
              <a:defRPr sz="4000" b="0" i="0">
                <a:solidFill>
                  <a:schemeClr val="tx1"/>
                </a:solidFill>
                <a:latin typeface="Times New Roman"/>
                <a:cs typeface="Times New Roman"/>
              </a:defRPr>
            </a:lvl1pPr>
          </a:lstStyle>
          <a:p>
            <a:endParaRPr/>
          </a:p>
        </p:txBody>
      </p:sp>
      <p:sp>
        <p:nvSpPr>
          <p:cNvPr id="10" name="Holder 3">
            <a:extLst>
              <a:ext uri="{FF2B5EF4-FFF2-40B4-BE49-F238E27FC236}">
                <a16:creationId xmlns:a16="http://schemas.microsoft.com/office/drawing/2014/main" id="{6BDE019B-72A0-4EB6-BC18-D9B751711F78}"/>
              </a:ext>
            </a:extLst>
          </p:cNvPr>
          <p:cNvSpPr>
            <a:spLocks noGrp="1"/>
          </p:cNvSpPr>
          <p:nvPr>
            <p:ph type="ftr" sz="quarter" idx="10"/>
          </p:nvPr>
        </p:nvSpPr>
        <p:spPr/>
        <p:txBody>
          <a:bodyPr/>
          <a:lstStyle>
            <a:lvl1pPr algn="ctr">
              <a:defRPr>
                <a:solidFill>
                  <a:schemeClr val="tx1">
                    <a:tint val="75000"/>
                  </a:schemeClr>
                </a:solidFill>
              </a:defRPr>
            </a:lvl1pPr>
          </a:lstStyle>
          <a:p>
            <a:pPr>
              <a:defRPr/>
            </a:pPr>
            <a:endParaRPr/>
          </a:p>
        </p:txBody>
      </p:sp>
      <p:sp>
        <p:nvSpPr>
          <p:cNvPr id="11" name="Holder 4">
            <a:extLst>
              <a:ext uri="{FF2B5EF4-FFF2-40B4-BE49-F238E27FC236}">
                <a16:creationId xmlns:a16="http://schemas.microsoft.com/office/drawing/2014/main" id="{FA6F0FDD-C84B-4FE1-AFBA-9E917D96270A}"/>
              </a:ext>
            </a:extLst>
          </p:cNvPr>
          <p:cNvSpPr>
            <a:spLocks noGrp="1"/>
          </p:cNvSpPr>
          <p:nvPr>
            <p:ph type="dt" sz="half" idx="11"/>
          </p:nvPr>
        </p:nvSpPr>
        <p:spPr/>
        <p:txBody>
          <a:bodyPr/>
          <a:lstStyle>
            <a:lvl1pPr algn="l">
              <a:defRPr>
                <a:solidFill>
                  <a:schemeClr val="tx1">
                    <a:tint val="75000"/>
                  </a:schemeClr>
                </a:solidFill>
              </a:defRPr>
            </a:lvl1pPr>
          </a:lstStyle>
          <a:p>
            <a:pPr>
              <a:defRPr/>
            </a:pPr>
            <a:fld id="{B8C9DF00-9D8B-4598-BEDD-85E8D1654667}" type="datetimeFigureOut">
              <a:rPr lang="en-US"/>
              <a:pPr>
                <a:defRPr/>
              </a:pPr>
              <a:t>2/25/2021</a:t>
            </a:fld>
            <a:endParaRPr lang="en-US"/>
          </a:p>
        </p:txBody>
      </p:sp>
      <p:sp>
        <p:nvSpPr>
          <p:cNvPr id="12" name="Holder 5">
            <a:extLst>
              <a:ext uri="{FF2B5EF4-FFF2-40B4-BE49-F238E27FC236}">
                <a16:creationId xmlns:a16="http://schemas.microsoft.com/office/drawing/2014/main" id="{8A6AFF13-3291-4495-8012-80CDD4F58DEA}"/>
              </a:ext>
            </a:extLst>
          </p:cNvPr>
          <p:cNvSpPr>
            <a:spLocks noGrp="1"/>
          </p:cNvSpPr>
          <p:nvPr>
            <p:ph type="sldNum" sz="quarter" idx="12"/>
          </p:nvPr>
        </p:nvSpPr>
        <p:spPr/>
        <p:txBody>
          <a:bodyPr/>
          <a:lstStyle>
            <a:lvl1pPr>
              <a:defRPr/>
            </a:lvl1pPr>
          </a:lstStyle>
          <a:p>
            <a:fld id="{32E67950-B86A-42A3-9F41-086DF12CFF85}" type="slidenum">
              <a:rPr lang="en-US" altLang="en-US"/>
              <a:pPr/>
              <a:t>‹#›</a:t>
            </a:fld>
            <a:endParaRPr lang="en-US" altLang="en-US"/>
          </a:p>
        </p:txBody>
      </p:sp>
    </p:spTree>
    <p:extLst>
      <p:ext uri="{BB962C8B-B14F-4D97-AF65-F5344CB8AC3E}">
        <p14:creationId xmlns:p14="http://schemas.microsoft.com/office/powerpoint/2010/main" val="291785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4">
            <a:extLst>
              <a:ext uri="{FF2B5EF4-FFF2-40B4-BE49-F238E27FC236}">
                <a16:creationId xmlns:a16="http://schemas.microsoft.com/office/drawing/2014/main" id="{52A000E1-2FBC-4761-921D-13539615221F}"/>
              </a:ext>
            </a:extLst>
          </p:cNvPr>
          <p:cNvSpPr>
            <a:spLocks noGrp="1"/>
          </p:cNvSpPr>
          <p:nvPr>
            <p:ph type="ftr" sz="quarter" idx="10"/>
          </p:nvPr>
        </p:nvSpPr>
        <p:spPr/>
        <p:txBody>
          <a:bodyPr/>
          <a:lstStyle>
            <a:lvl1pPr>
              <a:defRPr/>
            </a:lvl1pPr>
          </a:lstStyle>
          <a:p>
            <a:pPr>
              <a:defRPr/>
            </a:pPr>
            <a:endParaRPr/>
          </a:p>
        </p:txBody>
      </p:sp>
      <p:sp>
        <p:nvSpPr>
          <p:cNvPr id="3" name="Holder 5">
            <a:extLst>
              <a:ext uri="{FF2B5EF4-FFF2-40B4-BE49-F238E27FC236}">
                <a16:creationId xmlns:a16="http://schemas.microsoft.com/office/drawing/2014/main" id="{4161ADC7-1CE3-47FA-9497-368855A9C6DF}"/>
              </a:ext>
            </a:extLst>
          </p:cNvPr>
          <p:cNvSpPr>
            <a:spLocks noGrp="1"/>
          </p:cNvSpPr>
          <p:nvPr>
            <p:ph type="dt" sz="half" idx="11"/>
          </p:nvPr>
        </p:nvSpPr>
        <p:spPr/>
        <p:txBody>
          <a:bodyPr/>
          <a:lstStyle>
            <a:lvl1pPr>
              <a:defRPr/>
            </a:lvl1pPr>
          </a:lstStyle>
          <a:p>
            <a:pPr>
              <a:defRPr/>
            </a:pPr>
            <a:fld id="{1F28E137-3AE5-480D-899F-8C26F3E8EDD2}" type="datetimeFigureOut">
              <a:rPr lang="en-US"/>
              <a:pPr>
                <a:defRPr/>
              </a:pPr>
              <a:t>2/25/2021</a:t>
            </a:fld>
            <a:endParaRPr lang="en-US"/>
          </a:p>
        </p:txBody>
      </p:sp>
      <p:sp>
        <p:nvSpPr>
          <p:cNvPr id="4" name="Holder 6">
            <a:extLst>
              <a:ext uri="{FF2B5EF4-FFF2-40B4-BE49-F238E27FC236}">
                <a16:creationId xmlns:a16="http://schemas.microsoft.com/office/drawing/2014/main" id="{0869AEEF-1179-47CD-A935-9C637C1DAADB}"/>
              </a:ext>
            </a:extLst>
          </p:cNvPr>
          <p:cNvSpPr>
            <a:spLocks noGrp="1"/>
          </p:cNvSpPr>
          <p:nvPr>
            <p:ph type="sldNum" sz="quarter" idx="12"/>
          </p:nvPr>
        </p:nvSpPr>
        <p:spPr/>
        <p:txBody>
          <a:bodyPr/>
          <a:lstStyle>
            <a:lvl1pPr>
              <a:defRPr/>
            </a:lvl1pPr>
          </a:lstStyle>
          <a:p>
            <a:fld id="{14750AC2-5778-49E7-A6DF-9A1927F003E5}" type="slidenum">
              <a:rPr lang="en-US" altLang="en-US"/>
              <a:pPr/>
              <a:t>‹#›</a:t>
            </a:fld>
            <a:endParaRPr lang="en-US" altLang="en-US"/>
          </a:p>
        </p:txBody>
      </p:sp>
    </p:spTree>
    <p:extLst>
      <p:ext uri="{BB962C8B-B14F-4D97-AF65-F5344CB8AC3E}">
        <p14:creationId xmlns:p14="http://schemas.microsoft.com/office/powerpoint/2010/main" val="386092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0892074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9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244805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491889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24010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953494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1013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532070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179716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807251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4028131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392749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75342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8522280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168541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359775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53202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5885614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4912272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916011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55869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1520537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7989371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bk object 16">
            <a:extLst>
              <a:ext uri="{FF2B5EF4-FFF2-40B4-BE49-F238E27FC236}">
                <a16:creationId xmlns:a16="http://schemas.microsoft.com/office/drawing/2014/main" id="{55BDCF1A-E53A-483B-8B08-BFA81C25652C}"/>
              </a:ext>
            </a:extLst>
          </p:cNvPr>
          <p:cNvSpPr>
            <a:spLocks noChangeArrowheads="1"/>
          </p:cNvSpPr>
          <p:nvPr/>
        </p:nvSpPr>
        <p:spPr bwMode="auto">
          <a:xfrm>
            <a:off x="0" y="0"/>
            <a:ext cx="12190413" cy="685800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endParaRPr lang="en-US" altLang="en-US"/>
          </a:p>
        </p:txBody>
      </p:sp>
      <p:sp>
        <p:nvSpPr>
          <p:cNvPr id="1027" name="Holder 2">
            <a:extLst>
              <a:ext uri="{FF2B5EF4-FFF2-40B4-BE49-F238E27FC236}">
                <a16:creationId xmlns:a16="http://schemas.microsoft.com/office/drawing/2014/main" id="{447F42CD-61F7-401D-A07A-E70293716ACF}"/>
              </a:ext>
            </a:extLst>
          </p:cNvPr>
          <p:cNvSpPr>
            <a:spLocks noGrp="1"/>
          </p:cNvSpPr>
          <p:nvPr>
            <p:ph type="title"/>
          </p:nvPr>
        </p:nvSpPr>
        <p:spPr bwMode="auto">
          <a:xfrm>
            <a:off x="1312863" y="247650"/>
            <a:ext cx="9566275" cy="111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1028" name="Holder 3">
            <a:extLst>
              <a:ext uri="{FF2B5EF4-FFF2-40B4-BE49-F238E27FC236}">
                <a16:creationId xmlns:a16="http://schemas.microsoft.com/office/drawing/2014/main" id="{E621A89A-A225-41F4-9830-8F8406DF88F7}"/>
              </a:ext>
            </a:extLst>
          </p:cNvPr>
          <p:cNvSpPr>
            <a:spLocks noGrp="1"/>
          </p:cNvSpPr>
          <p:nvPr>
            <p:ph type="body" idx="1"/>
          </p:nvPr>
        </p:nvSpPr>
        <p:spPr bwMode="auto">
          <a:xfrm>
            <a:off x="811213" y="1263650"/>
            <a:ext cx="10569575" cy="478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lvl="0"/>
            <a:endParaRPr lang="en-US" altLang="en-US"/>
          </a:p>
        </p:txBody>
      </p:sp>
      <p:sp>
        <p:nvSpPr>
          <p:cNvPr id="4" name="Holder 4">
            <a:extLst>
              <a:ext uri="{FF2B5EF4-FFF2-40B4-BE49-F238E27FC236}">
                <a16:creationId xmlns:a16="http://schemas.microsoft.com/office/drawing/2014/main" id="{6BF5653F-C8CD-4570-87A9-BF54D1F4F4AE}"/>
              </a:ext>
            </a:extLst>
          </p:cNvPr>
          <p:cNvSpPr>
            <a:spLocks noGrp="1"/>
          </p:cNvSpPr>
          <p:nvPr>
            <p:ph type="ftr" sz="quarter" idx="5"/>
          </p:nvPr>
        </p:nvSpPr>
        <p:spPr>
          <a:xfrm>
            <a:off x="4144963" y="6378575"/>
            <a:ext cx="3902075" cy="342900"/>
          </a:xfrm>
          <a:prstGeom prst="rect">
            <a:avLst/>
          </a:prstGeom>
        </p:spPr>
        <p:txBody>
          <a:bodyPr wrap="square" lIns="0" tIns="0" rIns="0" bIns="0">
            <a:spAutoFit/>
          </a:bodyPr>
          <a:lstStyle>
            <a:lvl1pPr algn="ctr" fontAlgn="auto">
              <a:spcBef>
                <a:spcPts val="0"/>
              </a:spcBef>
              <a:spcAft>
                <a:spcPts val="0"/>
              </a:spcAft>
              <a:defRPr>
                <a:solidFill>
                  <a:schemeClr val="tx1">
                    <a:tint val="75000"/>
                  </a:schemeClr>
                </a:solidFill>
                <a:latin typeface="+mn-lt"/>
                <a:cs typeface="+mn-cs"/>
              </a:defRPr>
            </a:lvl1pPr>
          </a:lstStyle>
          <a:p>
            <a:pPr>
              <a:defRPr/>
            </a:pPr>
            <a:endParaRPr/>
          </a:p>
        </p:txBody>
      </p:sp>
      <p:sp>
        <p:nvSpPr>
          <p:cNvPr id="5" name="Holder 5">
            <a:extLst>
              <a:ext uri="{FF2B5EF4-FFF2-40B4-BE49-F238E27FC236}">
                <a16:creationId xmlns:a16="http://schemas.microsoft.com/office/drawing/2014/main" id="{BFFEF434-B8E7-4CF0-BAC9-45B61D6AC989}"/>
              </a:ext>
            </a:extLst>
          </p:cNvPr>
          <p:cNvSpPr>
            <a:spLocks noGrp="1"/>
          </p:cNvSpPr>
          <p:nvPr>
            <p:ph type="dt" sz="half" idx="6"/>
          </p:nvPr>
        </p:nvSpPr>
        <p:spPr>
          <a:xfrm>
            <a:off x="609600" y="6378575"/>
            <a:ext cx="2803525" cy="342900"/>
          </a:xfrm>
          <a:prstGeom prst="rect">
            <a:avLst/>
          </a:prstGeom>
        </p:spPr>
        <p:txBody>
          <a:bodyPr wrap="square" lIns="0" tIns="0" rIns="0" bIns="0">
            <a:spAutoFit/>
          </a:bodyPr>
          <a:lstStyle>
            <a:lvl1pPr algn="l" fontAlgn="auto">
              <a:spcBef>
                <a:spcPts val="0"/>
              </a:spcBef>
              <a:spcAft>
                <a:spcPts val="0"/>
              </a:spcAft>
              <a:defRPr>
                <a:solidFill>
                  <a:schemeClr val="tx1">
                    <a:tint val="75000"/>
                  </a:schemeClr>
                </a:solidFill>
                <a:latin typeface="+mn-lt"/>
                <a:cs typeface="+mn-cs"/>
              </a:defRPr>
            </a:lvl1pPr>
          </a:lstStyle>
          <a:p>
            <a:pPr>
              <a:defRPr/>
            </a:pPr>
            <a:fld id="{09AB8B78-0FAD-42A3-8C7F-0F22151089D0}" type="datetimeFigureOut">
              <a:rPr lang="en-US"/>
              <a:pPr>
                <a:defRPr/>
              </a:pPr>
              <a:t>2/25/2021</a:t>
            </a:fld>
            <a:endParaRPr lang="en-US"/>
          </a:p>
        </p:txBody>
      </p:sp>
      <p:sp>
        <p:nvSpPr>
          <p:cNvPr id="6" name="Holder 6">
            <a:extLst>
              <a:ext uri="{FF2B5EF4-FFF2-40B4-BE49-F238E27FC236}">
                <a16:creationId xmlns:a16="http://schemas.microsoft.com/office/drawing/2014/main" id="{666DA122-050C-489C-8857-41A589C3832A}"/>
              </a:ext>
            </a:extLst>
          </p:cNvPr>
          <p:cNvSpPr>
            <a:spLocks noGrp="1"/>
          </p:cNvSpPr>
          <p:nvPr>
            <p:ph type="sldNum" sz="quarter" idx="7"/>
          </p:nvPr>
        </p:nvSpPr>
        <p:spPr>
          <a:xfrm>
            <a:off x="8778875" y="6378575"/>
            <a:ext cx="2803525" cy="342900"/>
          </a:xfrm>
          <a:prstGeom prst="rect">
            <a:avLst/>
          </a:prstGeom>
        </p:spPr>
        <p:txBody>
          <a:bodyPr vert="horz" wrap="square" lIns="0" tIns="0" rIns="0" bIns="0" numCol="1" anchor="t" anchorCtr="0" compatLnSpc="1">
            <a:prstTxWarp prst="textNoShape">
              <a:avLst/>
            </a:prstTxWarp>
            <a:spAutoFit/>
          </a:bodyPr>
          <a:lstStyle>
            <a:lvl1pPr algn="r">
              <a:defRPr>
                <a:solidFill>
                  <a:srgbClr val="898989"/>
                </a:solidFill>
              </a:defRPr>
            </a:lvl1pPr>
          </a:lstStyle>
          <a:p>
            <a:fld id="{1F994A58-22F2-45BB-83FE-224DFEDAA755}" type="slidenum">
              <a:rPr lang="en-US" altLang="en-US"/>
              <a:pPr/>
              <a:t>‹#›</a:t>
            </a:fld>
            <a:endParaRPr lang="en-US" altLang="en-US"/>
          </a:p>
        </p:txBody>
      </p:sp>
    </p:spTree>
    <p:extLst>
      <p:ext uri="{BB962C8B-B14F-4D97-AF65-F5344CB8AC3E}">
        <p14:creationId xmlns:p14="http://schemas.microsoft.com/office/powerpoint/2010/main" val="13279670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anose="020F0502020204030204" pitchFamily="34" charset="0"/>
        </a:defRPr>
      </a:lvl2pPr>
      <a:lvl3pPr algn="ctr" rtl="0" eaLnBrk="0" fontAlgn="base" hangingPunct="0">
        <a:spcBef>
          <a:spcPct val="0"/>
        </a:spcBef>
        <a:spcAft>
          <a:spcPct val="0"/>
        </a:spcAft>
        <a:defRPr>
          <a:solidFill>
            <a:schemeClr val="tx2"/>
          </a:solidFill>
          <a:latin typeface="Calibri" panose="020F0502020204030204" pitchFamily="34" charset="0"/>
        </a:defRPr>
      </a:lvl3pPr>
      <a:lvl4pPr algn="ctr" rtl="0" eaLnBrk="0" fontAlgn="base" hangingPunct="0">
        <a:spcBef>
          <a:spcPct val="0"/>
        </a:spcBef>
        <a:spcAft>
          <a:spcPct val="0"/>
        </a:spcAft>
        <a:defRPr>
          <a:solidFill>
            <a:schemeClr val="tx2"/>
          </a:solidFill>
          <a:latin typeface="Calibri" panose="020F0502020204030204" pitchFamily="34" charset="0"/>
        </a:defRPr>
      </a:lvl4pPr>
      <a:lvl5pPr algn="ctr" rtl="0" eaLnBrk="0" fontAlgn="base" hangingPunct="0">
        <a:spcBef>
          <a:spcPct val="0"/>
        </a:spcBef>
        <a:spcAft>
          <a:spcPct val="0"/>
        </a:spcAft>
        <a:defRPr>
          <a:solidFill>
            <a:schemeClr val="tx2"/>
          </a:solidFill>
          <a:latin typeface="Calibri" panose="020F0502020204030204" pitchFamily="34" charset="0"/>
        </a:defRPr>
      </a:lvl5pPr>
      <a:lvl6pPr marL="457200" algn="ctr" rtl="0" eaLnBrk="0" fontAlgn="base" hangingPunct="0">
        <a:spcBef>
          <a:spcPct val="0"/>
        </a:spcBef>
        <a:spcAft>
          <a:spcPct val="0"/>
        </a:spcAft>
        <a:defRPr>
          <a:solidFill>
            <a:schemeClr val="tx2"/>
          </a:solidFill>
          <a:latin typeface="Calibri" panose="020F0502020204030204" pitchFamily="34" charset="0"/>
        </a:defRPr>
      </a:lvl6pPr>
      <a:lvl7pPr marL="914400" algn="ctr" rtl="0" eaLnBrk="0" fontAlgn="base" hangingPunct="0">
        <a:spcBef>
          <a:spcPct val="0"/>
        </a:spcBef>
        <a:spcAft>
          <a:spcPct val="0"/>
        </a:spcAft>
        <a:defRPr>
          <a:solidFill>
            <a:schemeClr val="tx2"/>
          </a:solidFill>
          <a:latin typeface="Calibri" panose="020F0502020204030204" pitchFamily="34" charset="0"/>
        </a:defRPr>
      </a:lvl7pPr>
      <a:lvl8pPr marL="1371600" algn="ctr" rtl="0" eaLnBrk="0" fontAlgn="base" hangingPunct="0">
        <a:spcBef>
          <a:spcPct val="0"/>
        </a:spcBef>
        <a:spcAft>
          <a:spcPct val="0"/>
        </a:spcAft>
        <a:defRPr>
          <a:solidFill>
            <a:schemeClr val="tx2"/>
          </a:solidFill>
          <a:latin typeface="Calibri" panose="020F0502020204030204" pitchFamily="34" charset="0"/>
        </a:defRPr>
      </a:lvl8pPr>
      <a:lvl9pPr marL="1828800" algn="ctr" rtl="0" eaLnBrk="0" fontAlgn="base" hangingPunct="0">
        <a:spcBef>
          <a:spcPct val="0"/>
        </a:spcBef>
        <a:spcAft>
          <a:spcPct val="0"/>
        </a:spcAft>
        <a:defRPr>
          <a:solidFill>
            <a:schemeClr val="tx2"/>
          </a:solidFill>
          <a:latin typeface="Calibri" panose="020F0502020204030204"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35109669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685800" rtl="0" eaLnBrk="1" latinLnBrk="0" hangingPunct="1">
        <a:lnSpc>
          <a:spcPct val="90000"/>
        </a:lnSpc>
        <a:spcBef>
          <a:spcPct val="0"/>
        </a:spcBef>
        <a:buNone/>
        <a:defRPr sz="3300" b="1" kern="1200">
          <a:solidFill>
            <a:srgbClr val="53728A"/>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2/25/2021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289188234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weetgreen.com/our-story/"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about.linkedin.com/" TargetMode="External"/><Relationship Id="rId4" Type="http://schemas.openxmlformats.org/officeDocument/2006/relationships/hyperlink" Target="https://about.nike.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orporate.ford.com/company.html?gnav=footer-aboutford"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4242197" y="1516157"/>
            <a:ext cx="6425804" cy="2581835"/>
          </a:xfrm>
          <a:solidFill>
            <a:srgbClr val="53728A"/>
          </a:solidFill>
        </p:spPr>
        <p:txBody>
          <a:bodyPr vert="horz" lIns="205740" tIns="68580" rIns="137160" bIns="68580" rtlCol="0" anchor="b">
            <a:normAutofit fontScale="90000"/>
          </a:bodyPr>
          <a:lstStyle/>
          <a:p>
            <a:pPr algn="l">
              <a:lnSpc>
                <a:spcPct val="100000"/>
              </a:lnSpc>
            </a:pP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br>
              <a:rPr lang="en-US" sz="4000" dirty="0">
                <a:solidFill>
                  <a:schemeClr val="bg1"/>
                </a:solidFill>
                <a:latin typeface="Times New Roman" panose="02020603050405020304" pitchFamily="18" charset="0"/>
                <a:cs typeface="Times New Roman" panose="02020603050405020304" pitchFamily="18" charset="0"/>
              </a:rPr>
            </a:b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Mission, Vision, Objectives and Culture of Organization</a:t>
            </a:r>
            <a:br>
              <a:rPr lang="en-US"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4</a:t>
            </a:r>
            <a:br>
              <a:rPr lang="en-US" sz="2100" dirty="0">
                <a:solidFill>
                  <a:schemeClr val="bg1"/>
                </a:solidFill>
                <a:latin typeface="+mn-lt"/>
              </a:rPr>
            </a:br>
            <a:br>
              <a:rPr lang="en-US" sz="2400" dirty="0">
                <a:solidFill>
                  <a:schemeClr val="bg1"/>
                </a:solidFill>
                <a:latin typeface="+mn-lt"/>
              </a:rPr>
            </a:br>
            <a:r>
              <a:rPr lang="en-US" sz="2400" dirty="0">
                <a:solidFill>
                  <a:schemeClr val="bg1"/>
                </a:solidFill>
                <a:latin typeface="+mn-lt"/>
              </a:rPr>
              <a:t>Prepared by/ Dr. Walaa Mohamed</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4242197" y="4170761"/>
            <a:ext cx="6425804" cy="1171085"/>
          </a:xfrm>
          <a:solidFill>
            <a:schemeClr val="tx1">
              <a:lumMod val="65000"/>
              <a:lumOff val="35000"/>
            </a:schemeClr>
          </a:solidFill>
        </p:spPr>
        <p:txBody>
          <a:bodyPr vert="horz" lIns="205740" tIns="68580" rIns="137160" bIns="68580" rtlCol="0">
            <a:normAutofit/>
          </a:bodyPr>
          <a:lstStyle/>
          <a:p>
            <a:pPr algn="l"/>
            <a:r>
              <a:rPr lang="en-US" b="1" dirty="0">
                <a:solidFill>
                  <a:schemeClr val="bg1">
                    <a:lumMod val="95000"/>
                  </a:schemeClr>
                </a:solidFill>
              </a:rPr>
              <a:t>PMG101</a:t>
            </a:r>
          </a:p>
          <a:p>
            <a:pPr algn="l"/>
            <a:r>
              <a:rPr lang="en-US" sz="24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1524002" y="1516157"/>
            <a:ext cx="2636213" cy="382568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250" b="1" i="0" u="none" strike="noStrike" kern="1200" cap="none" spc="0" normalizeH="0" baseline="0" noProof="0" dirty="0">
                <a:ln>
                  <a:noFill/>
                </a:ln>
                <a:solidFill>
                  <a:srgbClr val="53728A"/>
                </a:solidFill>
                <a:effectLst/>
                <a:uLnTx/>
                <a:uFillTx/>
                <a:latin typeface="Calibri"/>
                <a:ea typeface="+mn-ea"/>
                <a:cs typeface="+mn-cs"/>
              </a:rPr>
              <a:t>Everyone’s Smart</a:t>
            </a:r>
            <a:br>
              <a:rPr kumimoji="0" lang="en-US" sz="2250" b="1" i="0" u="none" strike="noStrike" kern="1200" cap="none" spc="0" normalizeH="0" baseline="0" noProof="0" dirty="0">
                <a:ln>
                  <a:noFill/>
                </a:ln>
                <a:solidFill>
                  <a:srgbClr val="53728A"/>
                </a:solidFill>
                <a:effectLst/>
                <a:uLnTx/>
                <a:uFillTx/>
                <a:latin typeface="Calibri"/>
                <a:ea typeface="+mn-ea"/>
                <a:cs typeface="+mn-cs"/>
              </a:rPr>
            </a:br>
            <a:r>
              <a:rPr kumimoji="0" lang="en-US" sz="2250" b="1" i="0" u="none" strike="noStrike" kern="1200" cap="none" spc="0" normalizeH="0" baseline="0" noProof="0" dirty="0">
                <a:ln>
                  <a:noFill/>
                </a:ln>
                <a:solidFill>
                  <a:srgbClr val="53728A"/>
                </a:solidFill>
                <a:effectLst/>
                <a:uLnTx/>
                <a:uFillTx/>
                <a:latin typeface="Calibri"/>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cstate="print">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1583744" y="2168340"/>
            <a:ext cx="2020907" cy="1109379"/>
          </a:xfrm>
          <a:prstGeom prst="rect">
            <a:avLst/>
          </a:prstGeom>
        </p:spPr>
      </p:pic>
    </p:spTree>
    <p:extLst>
      <p:ext uri="{BB962C8B-B14F-4D97-AF65-F5344CB8AC3E}">
        <p14:creationId xmlns:p14="http://schemas.microsoft.com/office/powerpoint/2010/main" val="1189060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814422" y="168617"/>
            <a:ext cx="10226765" cy="876682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ctr" defTabSz="914400" rtl="0" eaLnBrk="1" fontAlgn="base" latinLnBrk="0" hangingPunct="1">
              <a:lnSpc>
                <a:spcPct val="150000"/>
              </a:lnSpc>
              <a:spcBef>
                <a:spcPct val="0"/>
              </a:spcBef>
              <a:spcAft>
                <a:spcPct val="0"/>
              </a:spcAft>
              <a:buClr>
                <a:srgbClr val="8C1515"/>
              </a:buClr>
              <a:buSzPct val="144000"/>
              <a:tabLst>
                <a:tab pos="300038" algn="l"/>
              </a:tabLst>
              <a:defRPr/>
            </a:pPr>
            <a:r>
              <a:rPr kumimoji="0" lang="en-US" altLang="en-US" sz="32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Learning Objectives</a:t>
            </a:r>
          </a:p>
          <a:p>
            <a:pPr marL="12700" marR="0" lvl="0" indent="0" algn="just" defTabSz="914400" rtl="0" eaLnBrk="1" fontAlgn="base" latinLnBrk="0" hangingPunct="1">
              <a:spcBef>
                <a:spcPct val="0"/>
              </a:spcBef>
              <a:spcAft>
                <a:spcPct val="0"/>
              </a:spcAft>
              <a:buClr>
                <a:srgbClr val="8C1515"/>
              </a:buClr>
              <a:buSzPct val="144000"/>
              <a:tabLst>
                <a:tab pos="300038" algn="l"/>
              </a:tabLst>
              <a:defRPr/>
            </a:pPr>
            <a:endParaRPr kumimoji="0" lang="en-US" altLang="en-US" sz="28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800" dirty="0">
                <a:solidFill>
                  <a:prstClr val="black"/>
                </a:solidFill>
                <a:latin typeface="Times New Roman" panose="02020603050405020304" pitchFamily="18" charset="0"/>
                <a:cs typeface="Times New Roman" panose="02020603050405020304" pitchFamily="18" charset="0"/>
              </a:rPr>
              <a:t>Define problem.</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mission, vision, goals and objectives.</a:t>
            </a:r>
          </a:p>
          <a:p>
            <a:pPr marL="469900" indent="-457200" algn="just" rtl="0" fontAlgn="base">
              <a:lnSpc>
                <a:spcPct val="150000"/>
              </a:lnSpc>
              <a:spcBef>
                <a:spcPct val="0"/>
              </a:spcBef>
              <a:spcAft>
                <a:spcPct val="0"/>
              </a:spcAft>
              <a:buClr>
                <a:srgbClr val="8C1515"/>
              </a:buClr>
              <a:buSzPct val="144000"/>
              <a:buFontTx/>
              <a:buChar char="-"/>
              <a:defRPr/>
            </a:pPr>
            <a:r>
              <a:rPr lang="en-US" altLang="en-US" sz="2800" dirty="0">
                <a:solidFill>
                  <a:prstClr val="black"/>
                </a:solidFill>
                <a:latin typeface="Times New Roman" panose="02020603050405020304" pitchFamily="18" charset="0"/>
                <a:cs typeface="Times New Roman" panose="02020603050405020304" pitchFamily="18" charset="0"/>
              </a:rPr>
              <a:t>Understand organizational culture and its impact on project management.</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800" dirty="0">
                <a:solidFill>
                  <a:prstClr val="black"/>
                </a:solidFill>
                <a:latin typeface="Times New Roman" panose="02020603050405020304" pitchFamily="18" charset="0"/>
                <a:cs typeface="Times New Roman" panose="02020603050405020304" pitchFamily="18" charset="0"/>
              </a:rPr>
              <a:t>Understand dimensions of organizational culture.</a:t>
            </a:r>
          </a:p>
          <a:p>
            <a:pPr marL="469900" indent="-457200" algn="just" rtl="0" fontAlgn="base">
              <a:lnSpc>
                <a:spcPct val="150000"/>
              </a:lnSpc>
              <a:spcBef>
                <a:spcPct val="0"/>
              </a:spcBef>
              <a:spcAft>
                <a:spcPct val="0"/>
              </a:spcAft>
              <a:buClr>
                <a:srgbClr val="8C1515"/>
              </a:buClr>
              <a:buSzPct val="144000"/>
              <a:buFontTx/>
              <a:buChar char="-"/>
              <a:defRPr/>
            </a:pPr>
            <a:r>
              <a:rPr lang="en-US" altLang="en-US" sz="2800" dirty="0">
                <a:latin typeface="Times New Roman" panose="02020603050405020304" pitchFamily="18" charset="0"/>
                <a:cs typeface="Times New Roman" panose="02020603050405020304" pitchFamily="18" charset="0"/>
              </a:rPr>
              <a:t>Cultural dimensions of an Organization supportive to project management.</a:t>
            </a:r>
            <a:endParaRPr lang="en-US" sz="2800" dirty="0">
              <a:latin typeface="Times New Roman" panose="02020603050405020304" pitchFamily="18" charset="0"/>
              <a:cs typeface="Times New Roman" panose="02020603050405020304" pitchFamily="18" charset="0"/>
            </a:endParaRPr>
          </a:p>
          <a:p>
            <a:pPr marL="12700" indent="0" algn="just" rtl="0" fontAlgn="base">
              <a:lnSpc>
                <a:spcPct val="150000"/>
              </a:lnSpc>
              <a:spcBef>
                <a:spcPct val="0"/>
              </a:spcBef>
              <a:spcAft>
                <a:spcPct val="0"/>
              </a:spcAft>
              <a:buClr>
                <a:srgbClr val="8C1515"/>
              </a:buClr>
              <a:buSzPct val="144000"/>
              <a:defRPr/>
            </a:pPr>
            <a:endParaRPr lang="en-US" altLang="en-US" sz="2800" b="1" dirty="0">
              <a:latin typeface="Times New Roman" panose="02020603050405020304" pitchFamily="18" charset="0"/>
              <a:cs typeface="Times New Roman" panose="02020603050405020304" pitchFamily="18" charset="0"/>
            </a:endParaRPr>
          </a:p>
          <a:p>
            <a:pPr marL="12700" indent="0" algn="just" rtl="0" fontAlgn="base">
              <a:lnSpc>
                <a:spcPct val="150000"/>
              </a:lnSpc>
              <a:spcBef>
                <a:spcPct val="0"/>
              </a:spcBef>
              <a:spcAft>
                <a:spcPct val="0"/>
              </a:spcAft>
              <a:buClr>
                <a:srgbClr val="8C1515"/>
              </a:buClr>
              <a:buSzPct val="144000"/>
              <a:defRPr/>
            </a:pPr>
            <a:r>
              <a:rPr lang="en-US" altLang="en-US" sz="2800" b="1" dirty="0">
                <a:latin typeface="Times New Roman" panose="02020603050405020304" pitchFamily="18" charset="0"/>
                <a:cs typeface="Times New Roman" panose="02020603050405020304" pitchFamily="18" charset="0"/>
              </a:rPr>
              <a:t> </a:t>
            </a:r>
            <a:br>
              <a:rPr lang="en-US" altLang="en-US" sz="2800" b="1" dirty="0">
                <a:latin typeface="Times New Roman" panose="02020603050405020304" pitchFamily="18" charset="0"/>
                <a:cs typeface="Times New Roman" panose="02020603050405020304" pitchFamily="18" charset="0"/>
              </a:rPr>
            </a:br>
            <a:endParaRPr lang="en-US" altLang="en-US" sz="2800" b="1" dirty="0">
              <a:solidFill>
                <a:prstClr val="black"/>
              </a:solidFill>
              <a:latin typeface="Times New Roman" panose="02020603050405020304" pitchFamily="18" charset="0"/>
              <a:cs typeface="Times New Roman" panose="02020603050405020304" pitchFamily="18" charset="0"/>
            </a:endParaRP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164C7261-4C10-4E97-BE17-55D6221853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3503010"/>
          </a:xfrm>
          <a:prstGeom prst="rect">
            <a:avLst/>
          </a:prstGeom>
          <a:noFill/>
        </p:spPr>
        <p:txBody>
          <a:bodyPr wrap="square">
            <a:spAutoFit/>
          </a:bodyPr>
          <a:lstStyle/>
          <a:p>
            <a:pPr marL="299085" marR="0" lvl="0" indent="-287020" algn="just"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Every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project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some kind,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but people are</a:t>
            </a:r>
            <a:r>
              <a:rPr kumimoji="0" lang="en-US" sz="2800" b="0" i="0" u="none" strike="noStrike" kern="1200" cap="none" spc="-3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inclined to skip </a:t>
            </a:r>
            <a:r>
              <a:rPr kumimoji="0" lang="en-US" sz="2800" b="0" i="0" u="none" strike="noStrike" kern="1200" cap="none" spc="-2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over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This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is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big</a:t>
            </a:r>
            <a:r>
              <a:rPr kumimoji="0" lang="en-US" sz="2800" b="0" i="0" u="none" strike="noStrike" kern="1200" cap="none" spc="-29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mistake.</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99085" marR="0" lvl="0" indent="-287020" algn="just" defTabSz="914400" rtl="0" eaLnBrk="1" fontAlgn="auto" latinLnBrk="0" hangingPunct="1">
              <a:lnSpc>
                <a:spcPct val="150000"/>
              </a:lnSpc>
              <a:spcBef>
                <a:spcPts val="1175"/>
              </a:spcBef>
              <a:spcAft>
                <a:spcPts val="0"/>
              </a:spcAft>
              <a:buClr>
                <a:srgbClr val="83992A"/>
              </a:buClr>
              <a:buSzPct val="114583"/>
              <a:buFont typeface="Arial"/>
              <a:buChar char="•"/>
              <a:tabLst>
                <a:tab pos="299085" algn="l"/>
                <a:tab pos="299720" algn="l"/>
              </a:tabLst>
              <a:defRPr/>
            </a:pP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3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way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you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define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determines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how you</a:t>
            </a:r>
            <a:r>
              <a:rPr kumimoji="0" lang="en-US" sz="2800" b="0" i="0" u="none" strike="noStrike" kern="1200" cap="none" spc="5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will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 it is critical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proper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be</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developed.</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object 2">
            <a:extLst>
              <a:ext uri="{FF2B5EF4-FFF2-40B4-BE49-F238E27FC236}">
                <a16:creationId xmlns:a16="http://schemas.microsoft.com/office/drawing/2014/main" id="{F4D9BEE1-5727-43C7-A9C0-2574DB7BF44D}"/>
              </a:ext>
            </a:extLst>
          </p:cNvPr>
          <p:cNvSpPr txBox="1">
            <a:spLocks noGrp="1"/>
          </p:cNvSpPr>
          <p:nvPr>
            <p:ph type="title"/>
          </p:nvPr>
        </p:nvSpPr>
        <p:spPr>
          <a:xfrm>
            <a:off x="3963737" y="408982"/>
            <a:ext cx="4747260" cy="505908"/>
          </a:xfrm>
          <a:prstGeom prst="rect">
            <a:avLst/>
          </a:prstGeom>
        </p:spPr>
        <p:txBody>
          <a:bodyPr vert="horz" wrap="square" lIns="0" tIns="13335" rIns="0" bIns="0" rtlCol="0">
            <a:spAutoFit/>
          </a:bodyPr>
          <a:lstStyle/>
          <a:p>
            <a:pPr marL="12700">
              <a:lnSpc>
                <a:spcPct val="100000"/>
              </a:lnSpc>
              <a:spcBef>
                <a:spcPts val="105"/>
              </a:spcBef>
            </a:pPr>
            <a:r>
              <a:rPr sz="3200" b="1" dirty="0">
                <a:latin typeface="Times New Roman" panose="02020603050405020304" pitchFamily="18" charset="0"/>
                <a:cs typeface="Times New Roman" panose="02020603050405020304" pitchFamily="18" charset="0"/>
              </a:rPr>
              <a:t>Defining the</a:t>
            </a:r>
            <a:r>
              <a:rPr sz="3200" b="1" spc="-50" dirty="0">
                <a:latin typeface="Times New Roman" panose="02020603050405020304" pitchFamily="18" charset="0"/>
                <a:cs typeface="Times New Roman" panose="02020603050405020304" pitchFamily="18" charset="0"/>
              </a:rPr>
              <a:t> </a:t>
            </a:r>
            <a:r>
              <a:rPr sz="3200" b="1" spc="-5" dirty="0">
                <a:latin typeface="Times New Roman" panose="02020603050405020304" pitchFamily="18" charset="0"/>
                <a:cs typeface="Times New Roman" panose="02020603050405020304" pitchFamily="18" charset="0"/>
              </a:rPr>
              <a:t>problem</a:t>
            </a:r>
          </a:p>
        </p:txBody>
      </p:sp>
      <p:pic>
        <p:nvPicPr>
          <p:cNvPr id="13" name="عنصر نائب للمحتوى 6">
            <a:extLst>
              <a:ext uri="{FF2B5EF4-FFF2-40B4-BE49-F238E27FC236}">
                <a16:creationId xmlns:a16="http://schemas.microsoft.com/office/drawing/2014/main" id="{707B18E5-C814-4B1B-967A-89856AFEC2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7539" y="122663"/>
            <a:ext cx="904461" cy="981221"/>
          </a:xfrm>
          <a:prstGeom prst="rect">
            <a:avLst/>
          </a:prstGeom>
        </p:spPr>
      </p:pic>
    </p:spTree>
    <p:extLst>
      <p:ext uri="{BB962C8B-B14F-4D97-AF65-F5344CB8AC3E}">
        <p14:creationId xmlns:p14="http://schemas.microsoft.com/office/powerpoint/2010/main" val="402281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4230132"/>
          </a:xfrm>
          <a:prstGeom prst="rect">
            <a:avLst/>
          </a:prstGeom>
          <a:noFill/>
        </p:spPr>
        <p:txBody>
          <a:bodyPr wrap="square">
            <a:spAutoFit/>
          </a:bodyPr>
          <a:lstStyle/>
          <a:p>
            <a:pPr marL="299085" marR="5080" indent="-287020" algn="just" rtl="0">
              <a:lnSpc>
                <a:spcPct val="150000"/>
              </a:lnSpc>
              <a:spcBef>
                <a:spcPts val="100"/>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 Statement </a:t>
            </a:r>
            <a:r>
              <a:rPr lang="en-US" sz="2800" dirty="0">
                <a:solidFill>
                  <a:srgbClr val="252525"/>
                </a:solidFill>
                <a:latin typeface="Garamond"/>
                <a:cs typeface="Garamond"/>
              </a:rPr>
              <a:t>defines </a:t>
            </a:r>
            <a:r>
              <a:rPr lang="en-US" sz="2800" spc="-5" dirty="0">
                <a:solidFill>
                  <a:srgbClr val="252525"/>
                </a:solidFill>
                <a:latin typeface="Garamond"/>
                <a:cs typeface="Garamond"/>
              </a:rPr>
              <a:t>the </a:t>
            </a:r>
            <a:r>
              <a:rPr lang="en-US" sz="2800" spc="-10" dirty="0">
                <a:solidFill>
                  <a:srgbClr val="252525"/>
                </a:solidFill>
                <a:latin typeface="Garamond"/>
                <a:cs typeface="Garamond"/>
              </a:rPr>
              <a:t>company's </a:t>
            </a:r>
            <a:r>
              <a:rPr lang="en-US" sz="2800" spc="-15" dirty="0">
                <a:solidFill>
                  <a:srgbClr val="252525"/>
                </a:solidFill>
                <a:latin typeface="Garamond"/>
                <a:cs typeface="Garamond"/>
              </a:rPr>
              <a:t>business, </a:t>
            </a:r>
            <a:r>
              <a:rPr lang="en-US" sz="2800" dirty="0">
                <a:solidFill>
                  <a:srgbClr val="252525"/>
                </a:solidFill>
                <a:latin typeface="Garamond"/>
                <a:cs typeface="Garamond"/>
              </a:rPr>
              <a:t>its </a:t>
            </a:r>
            <a:r>
              <a:rPr lang="en-US" sz="2800" spc="-15" dirty="0">
                <a:solidFill>
                  <a:srgbClr val="252525"/>
                </a:solidFill>
                <a:latin typeface="Garamond"/>
                <a:cs typeface="Garamond"/>
              </a:rPr>
              <a:t>objectives </a:t>
            </a:r>
            <a:r>
              <a:rPr lang="en-US" sz="2800" spc="-5" dirty="0">
                <a:solidFill>
                  <a:srgbClr val="252525"/>
                </a:solidFill>
                <a:latin typeface="Garamond"/>
                <a:cs typeface="Garamond"/>
              </a:rPr>
              <a:t>and </a:t>
            </a:r>
            <a:r>
              <a:rPr lang="en-US" sz="2800" dirty="0">
                <a:solidFill>
                  <a:srgbClr val="252525"/>
                </a:solidFill>
                <a:latin typeface="Garamond"/>
                <a:cs typeface="Garamond"/>
              </a:rPr>
              <a:t>its  </a:t>
            </a:r>
            <a:r>
              <a:rPr lang="en-US" sz="2800" spc="-10" dirty="0">
                <a:solidFill>
                  <a:srgbClr val="252525"/>
                </a:solidFill>
                <a:latin typeface="Garamond"/>
                <a:cs typeface="Garamond"/>
              </a:rPr>
              <a:t>approach </a:t>
            </a:r>
            <a:r>
              <a:rPr lang="en-US" sz="2800" dirty="0">
                <a:solidFill>
                  <a:srgbClr val="252525"/>
                </a:solidFill>
                <a:latin typeface="Garamond"/>
                <a:cs typeface="Garamond"/>
              </a:rPr>
              <a:t>to </a:t>
            </a:r>
            <a:r>
              <a:rPr lang="en-US" sz="2800" spc="-10" dirty="0">
                <a:solidFill>
                  <a:srgbClr val="252525"/>
                </a:solidFill>
                <a:latin typeface="Garamond"/>
                <a:cs typeface="Garamond"/>
              </a:rPr>
              <a:t>reach </a:t>
            </a:r>
            <a:r>
              <a:rPr lang="en-US" sz="2800" dirty="0">
                <a:solidFill>
                  <a:srgbClr val="252525"/>
                </a:solidFill>
                <a:latin typeface="Garamond"/>
                <a:cs typeface="Garamond"/>
              </a:rPr>
              <a:t>those</a:t>
            </a:r>
            <a:r>
              <a:rPr lang="en-US" sz="2800" spc="15" dirty="0">
                <a:solidFill>
                  <a:srgbClr val="252525"/>
                </a:solidFill>
                <a:latin typeface="Garamond"/>
                <a:cs typeface="Garamond"/>
              </a:rPr>
              <a:t> </a:t>
            </a:r>
            <a:r>
              <a:rPr lang="en-US" sz="2800" spc="-20" dirty="0">
                <a:solidFill>
                  <a:srgbClr val="252525"/>
                </a:solidFill>
                <a:latin typeface="Garamond"/>
                <a:cs typeface="Garamond"/>
              </a:rPr>
              <a:t>objectives.</a:t>
            </a:r>
          </a:p>
          <a:p>
            <a:pPr marL="12065" marR="5080" algn="just" rtl="0">
              <a:lnSpc>
                <a:spcPct val="150000"/>
              </a:lnSpc>
              <a:spcBef>
                <a:spcPts val="100"/>
              </a:spcBef>
              <a:buClr>
                <a:srgbClr val="83992A"/>
              </a:buClr>
              <a:buSzPct val="114583"/>
              <a:tabLst>
                <a:tab pos="299085" algn="l"/>
                <a:tab pos="299720" algn="l"/>
              </a:tabLst>
            </a:pP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a:t>
            </a:r>
            <a:r>
              <a:rPr lang="en-US" sz="2800" spc="-5" dirty="0">
                <a:solidFill>
                  <a:srgbClr val="252525"/>
                </a:solidFill>
                <a:latin typeface="Garamond"/>
                <a:cs typeface="Garamond"/>
              </a:rPr>
              <a:t> </a:t>
            </a:r>
            <a:r>
              <a:rPr lang="en-US" sz="2800" b="1" dirty="0">
                <a:solidFill>
                  <a:srgbClr val="252525"/>
                </a:solidFill>
                <a:latin typeface="Garamond"/>
                <a:cs typeface="Garamond"/>
              </a:rPr>
              <a:t>statement </a:t>
            </a:r>
            <a:r>
              <a:rPr lang="en-US" sz="2800" spc="-5" dirty="0">
                <a:solidFill>
                  <a:srgbClr val="252525"/>
                </a:solidFill>
                <a:latin typeface="Garamond"/>
                <a:cs typeface="Garamond"/>
              </a:rPr>
              <a:t>describes an organization's </a:t>
            </a:r>
            <a:r>
              <a:rPr lang="en-US" sz="2800" dirty="0">
                <a:solidFill>
                  <a:srgbClr val="252525"/>
                </a:solidFill>
                <a:latin typeface="Garamond"/>
                <a:cs typeface="Garamond"/>
              </a:rPr>
              <a:t>purpose </a:t>
            </a:r>
            <a:r>
              <a:rPr lang="en-US" sz="2800" spc="-5" dirty="0">
                <a:solidFill>
                  <a:srgbClr val="252525"/>
                </a:solidFill>
                <a:latin typeface="Garamond"/>
                <a:cs typeface="Garamond"/>
              </a:rPr>
              <a:t>and </a:t>
            </a:r>
            <a:r>
              <a:rPr lang="en-US" sz="2800" spc="-10" dirty="0">
                <a:solidFill>
                  <a:srgbClr val="252525"/>
                </a:solidFill>
                <a:latin typeface="Garamond"/>
                <a:cs typeface="Garamond"/>
              </a:rPr>
              <a:t>answers</a:t>
            </a:r>
            <a:r>
              <a:rPr lang="en-US" sz="2800" spc="60" dirty="0">
                <a:solidFill>
                  <a:srgbClr val="252525"/>
                </a:solidFill>
                <a:latin typeface="Garamond"/>
                <a:cs typeface="Garamond"/>
              </a:rPr>
              <a:t> </a:t>
            </a:r>
            <a:r>
              <a:rPr lang="en-US" sz="2800" dirty="0">
                <a:solidFill>
                  <a:srgbClr val="252525"/>
                </a:solidFill>
                <a:latin typeface="Garamond"/>
                <a:cs typeface="Garamond"/>
              </a:rPr>
              <a:t>the </a:t>
            </a:r>
            <a:r>
              <a:rPr lang="en-US" sz="2800" spc="-5" dirty="0">
                <a:solidFill>
                  <a:srgbClr val="252525"/>
                </a:solidFill>
                <a:latin typeface="Garamond"/>
                <a:cs typeface="Garamond"/>
              </a:rPr>
              <a:t>questions </a:t>
            </a:r>
            <a:r>
              <a:rPr lang="en-US" sz="2800" dirty="0">
                <a:solidFill>
                  <a:srgbClr val="252525"/>
                </a:solidFill>
                <a:latin typeface="Garamond"/>
                <a:cs typeface="Garamond"/>
              </a:rPr>
              <a:t>"What </a:t>
            </a:r>
            <a:r>
              <a:rPr lang="en-US" sz="2800" spc="-5" dirty="0">
                <a:solidFill>
                  <a:srgbClr val="252525"/>
                </a:solidFill>
                <a:latin typeface="Garamond"/>
                <a:cs typeface="Garamond"/>
              </a:rPr>
              <a:t>business are </a:t>
            </a:r>
            <a:r>
              <a:rPr lang="en-US" sz="2800" spc="-20" dirty="0">
                <a:solidFill>
                  <a:srgbClr val="252525"/>
                </a:solidFill>
                <a:latin typeface="Garamond"/>
                <a:cs typeface="Garamond"/>
              </a:rPr>
              <a:t>we </a:t>
            </a:r>
            <a:r>
              <a:rPr lang="en-US" sz="2800" spc="-5" dirty="0">
                <a:solidFill>
                  <a:srgbClr val="252525"/>
                </a:solidFill>
                <a:latin typeface="Garamond"/>
                <a:cs typeface="Garamond"/>
              </a:rPr>
              <a:t>in?" and </a:t>
            </a:r>
            <a:r>
              <a:rPr lang="en-US" sz="2800" dirty="0">
                <a:solidFill>
                  <a:srgbClr val="252525"/>
                </a:solidFill>
                <a:latin typeface="Garamond"/>
                <a:cs typeface="Garamond"/>
              </a:rPr>
              <a:t>"What is </a:t>
            </a:r>
            <a:r>
              <a:rPr lang="en-US" sz="2800" spc="-5" dirty="0">
                <a:solidFill>
                  <a:srgbClr val="252525"/>
                </a:solidFill>
                <a:latin typeface="Garamond"/>
                <a:cs typeface="Garamond"/>
              </a:rPr>
              <a:t>our business</a:t>
            </a:r>
            <a:r>
              <a:rPr lang="en-US" sz="2800" spc="5" dirty="0">
                <a:solidFill>
                  <a:srgbClr val="252525"/>
                </a:solidFill>
                <a:latin typeface="Garamond"/>
                <a:cs typeface="Garamond"/>
              </a:rPr>
              <a:t> </a:t>
            </a:r>
            <a:r>
              <a:rPr lang="en-US" sz="2800" dirty="0">
                <a:solidFill>
                  <a:srgbClr val="252525"/>
                </a:solidFill>
                <a:latin typeface="Garamond"/>
                <a:cs typeface="Garamond"/>
              </a:rPr>
              <a:t>for?</a:t>
            </a: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endParaRPr lang="en-US" sz="2800" dirty="0">
              <a:latin typeface="Garamond"/>
              <a:cs typeface="Garamond"/>
            </a:endParaRPr>
          </a:p>
        </p:txBody>
      </p:sp>
      <p:sp>
        <p:nvSpPr>
          <p:cNvPr id="13" name="object 2">
            <a:extLst>
              <a:ext uri="{FF2B5EF4-FFF2-40B4-BE49-F238E27FC236}">
                <a16:creationId xmlns:a16="http://schemas.microsoft.com/office/drawing/2014/main" id="{4D77B678-B750-4BB0-BB58-AF3B76A8BA94}"/>
              </a:ext>
            </a:extLst>
          </p:cNvPr>
          <p:cNvSpPr txBox="1">
            <a:spLocks noGrp="1"/>
          </p:cNvSpPr>
          <p:nvPr>
            <p:ph type="title"/>
          </p:nvPr>
        </p:nvSpPr>
        <p:spPr>
          <a:xfrm>
            <a:off x="1312863" y="247650"/>
            <a:ext cx="9566275"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M</a:t>
            </a:r>
            <a:r>
              <a:rPr b="1" dirty="0">
                <a:latin typeface="Times New Roman" panose="02020603050405020304" pitchFamily="18" charset="0"/>
                <a:cs typeface="Times New Roman" panose="02020603050405020304" pitchFamily="18" charset="0"/>
              </a:rPr>
              <a:t>ission</a:t>
            </a:r>
          </a:p>
        </p:txBody>
      </p:sp>
      <p:pic>
        <p:nvPicPr>
          <p:cNvPr id="12" name="عنصر نائب للمحتوى 6">
            <a:extLst>
              <a:ext uri="{FF2B5EF4-FFF2-40B4-BE49-F238E27FC236}">
                <a16:creationId xmlns:a16="http://schemas.microsoft.com/office/drawing/2014/main" id="{56E15ABF-3F7B-4AF0-B597-A12D2A20E7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7539" y="71548"/>
            <a:ext cx="904461" cy="981221"/>
          </a:xfrm>
          <a:prstGeom prst="rect">
            <a:avLst/>
          </a:prstGeom>
        </p:spPr>
      </p:pic>
    </p:spTree>
    <p:extLst>
      <p:ext uri="{BB962C8B-B14F-4D97-AF65-F5344CB8AC3E}">
        <p14:creationId xmlns:p14="http://schemas.microsoft.com/office/powerpoint/2010/main" val="4270968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5026504"/>
          </a:xfrm>
          <a:prstGeom prst="rect">
            <a:avLst/>
          </a:prstGeom>
          <a:noFill/>
        </p:spPr>
        <p:txBody>
          <a:bodyPr wrap="square">
            <a:spAutoFit/>
          </a:bodyPr>
          <a:lstStyle/>
          <a:p>
            <a:pPr marL="375285" indent="-363220" algn="just" rtl="0">
              <a:lnSpc>
                <a:spcPct val="150000"/>
              </a:lnSpc>
              <a:spcBef>
                <a:spcPts val="810"/>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10" dirty="0">
                <a:solidFill>
                  <a:srgbClr val="252525"/>
                </a:solidFill>
                <a:latin typeface="Times New Roman" panose="02020603050405020304" pitchFamily="18" charset="0"/>
                <a:cs typeface="Times New Roman" panose="02020603050405020304" pitchFamily="18" charset="0"/>
              </a:rPr>
              <a:t>Vision </a:t>
            </a:r>
            <a:r>
              <a:rPr lang="en-US" sz="2800" b="1" spc="-5"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describes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desired </a:t>
            </a:r>
            <a:r>
              <a:rPr lang="en-US" sz="2800" dirty="0">
                <a:solidFill>
                  <a:srgbClr val="252525"/>
                </a:solidFill>
                <a:latin typeface="Times New Roman" panose="02020603050405020304" pitchFamily="18" charset="0"/>
                <a:cs typeface="Times New Roman" panose="02020603050405020304" pitchFamily="18" charset="0"/>
              </a:rPr>
              <a:t>future </a:t>
            </a:r>
            <a:r>
              <a:rPr lang="en-US" sz="2800" spc="-5" dirty="0">
                <a:solidFill>
                  <a:srgbClr val="252525"/>
                </a:solidFill>
                <a:latin typeface="Times New Roman" panose="02020603050405020304" pitchFamily="18" charset="0"/>
                <a:cs typeface="Times New Roman" panose="02020603050405020304" pitchFamily="18" charset="0"/>
              </a:rPr>
              <a:t>position of </a:t>
            </a:r>
            <a:r>
              <a:rPr lang="en-US" sz="2800" dirty="0">
                <a:solidFill>
                  <a:srgbClr val="252525"/>
                </a:solidFill>
                <a:latin typeface="Times New Roman" panose="02020603050405020304" pitchFamily="18" charset="0"/>
                <a:cs typeface="Times New Roman" panose="02020603050405020304" pitchFamily="18" charset="0"/>
              </a:rPr>
              <a:t>the</a:t>
            </a:r>
            <a:r>
              <a:rPr lang="en-US" sz="2800" spc="-245" dirty="0">
                <a:solidFill>
                  <a:srgbClr val="252525"/>
                </a:solidFill>
                <a:latin typeface="Times New Roman" panose="02020603050405020304" pitchFamily="18" charset="0"/>
                <a:cs typeface="Times New Roman" panose="02020603050405020304" pitchFamily="18" charset="0"/>
              </a:rPr>
              <a:t> </a:t>
            </a:r>
            <a:r>
              <a:rPr lang="en-US" sz="2800" spc="-30" dirty="0">
                <a:solidFill>
                  <a:srgbClr val="252525"/>
                </a:solidFill>
                <a:latin typeface="Times New Roman" panose="02020603050405020304" pitchFamily="18" charset="0"/>
                <a:cs typeface="Times New Roman" panose="02020603050405020304" pitchFamily="18" charset="0"/>
              </a:rPr>
              <a:t>company.</a:t>
            </a:r>
          </a:p>
          <a:p>
            <a:pPr marL="12065" algn="just" rtl="0">
              <a:lnSpc>
                <a:spcPct val="150000"/>
              </a:lnSpc>
              <a:spcBef>
                <a:spcPts val="810"/>
              </a:spcBef>
              <a:buClr>
                <a:srgbClr val="83992A"/>
              </a:buClr>
              <a:buSzPct val="114583"/>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5" dirty="0">
                <a:solidFill>
                  <a:srgbClr val="252525"/>
                </a:solidFill>
                <a:latin typeface="Times New Roman" panose="02020603050405020304" pitchFamily="18" charset="0"/>
                <a:cs typeface="Times New Roman" panose="02020603050405020304" pitchFamily="18" charset="0"/>
              </a:rPr>
              <a:t>vision </a:t>
            </a:r>
            <a:r>
              <a:rPr lang="en-US" sz="2800" b="1"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provides strategic direction and describes what</a:t>
            </a:r>
            <a:r>
              <a:rPr lang="en-US" sz="2800" spc="5" dirty="0">
                <a:solidFill>
                  <a:srgbClr val="252525"/>
                </a:solidFill>
                <a:latin typeface="Times New Roman" panose="02020603050405020304" pitchFamily="18" charset="0"/>
                <a:cs typeface="Times New Roman" panose="02020603050405020304" pitchFamily="18" charset="0"/>
              </a:rPr>
              <a:t>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10" dirty="0">
                <a:solidFill>
                  <a:srgbClr val="252525"/>
                </a:solidFill>
                <a:latin typeface="Times New Roman" panose="02020603050405020304" pitchFamily="18" charset="0"/>
                <a:cs typeface="Times New Roman" panose="02020603050405020304" pitchFamily="18" charset="0"/>
              </a:rPr>
              <a:t>owner </a:t>
            </a:r>
            <a:r>
              <a:rPr lang="en-US" sz="2800" spc="-5" dirty="0">
                <a:solidFill>
                  <a:srgbClr val="252525"/>
                </a:solidFill>
                <a:latin typeface="Times New Roman" panose="02020603050405020304" pitchFamily="18" charset="0"/>
                <a:cs typeface="Times New Roman" panose="02020603050405020304" pitchFamily="18" charset="0"/>
              </a:rPr>
              <a:t>or founder </a:t>
            </a:r>
            <a:r>
              <a:rPr lang="en-US" sz="2800" spc="-15" dirty="0">
                <a:solidFill>
                  <a:srgbClr val="252525"/>
                </a:solidFill>
                <a:latin typeface="Times New Roman" panose="02020603050405020304" pitchFamily="18" charset="0"/>
                <a:cs typeface="Times New Roman" panose="02020603050405020304" pitchFamily="18" charset="0"/>
              </a:rPr>
              <a:t>wants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company </a:t>
            </a:r>
            <a:r>
              <a:rPr lang="en-US" sz="2800" dirty="0">
                <a:solidFill>
                  <a:srgbClr val="252525"/>
                </a:solidFill>
                <a:latin typeface="Times New Roman" panose="02020603050405020304" pitchFamily="18" charset="0"/>
                <a:cs typeface="Times New Roman" panose="02020603050405020304" pitchFamily="18" charset="0"/>
              </a:rPr>
              <a:t>to </a:t>
            </a:r>
            <a:r>
              <a:rPr lang="en-US" sz="2800" spc="-20" dirty="0">
                <a:solidFill>
                  <a:srgbClr val="252525"/>
                </a:solidFill>
                <a:latin typeface="Times New Roman" panose="02020603050405020304" pitchFamily="18" charset="0"/>
                <a:cs typeface="Times New Roman" panose="02020603050405020304" pitchFamily="18" charset="0"/>
              </a:rPr>
              <a:t>achieve </a:t>
            </a:r>
            <a:r>
              <a:rPr lang="en-US" sz="2800" dirty="0">
                <a:solidFill>
                  <a:srgbClr val="252525"/>
                </a:solidFill>
                <a:latin typeface="Times New Roman" panose="02020603050405020304" pitchFamily="18" charset="0"/>
                <a:cs typeface="Times New Roman" panose="02020603050405020304" pitchFamily="18" charset="0"/>
              </a:rPr>
              <a:t>in the</a:t>
            </a:r>
            <a:r>
              <a:rPr lang="en-US" sz="2800" spc="70" dirty="0">
                <a:solidFill>
                  <a:srgbClr val="252525"/>
                </a:solidFill>
                <a:latin typeface="Times New Roman" panose="02020603050405020304" pitchFamily="18" charset="0"/>
                <a:cs typeface="Times New Roman" panose="02020603050405020304" pitchFamily="18" charset="0"/>
              </a:rPr>
              <a:t> </a:t>
            </a:r>
            <a:r>
              <a:rPr lang="en-US" sz="2800" spc="-10" dirty="0">
                <a:solidFill>
                  <a:srgbClr val="252525"/>
                </a:solidFill>
                <a:latin typeface="Times New Roman" panose="02020603050405020304" pitchFamily="18" charset="0"/>
                <a:cs typeface="Times New Roman" panose="02020603050405020304" pitchFamily="18" charset="0"/>
              </a:rPr>
              <a:t>future.</a:t>
            </a: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2" name="object 2">
            <a:extLst>
              <a:ext uri="{FF2B5EF4-FFF2-40B4-BE49-F238E27FC236}">
                <a16:creationId xmlns:a16="http://schemas.microsoft.com/office/drawing/2014/main" id="{F4D9BEE1-5727-43C7-A9C0-2574DB7BF44D}"/>
              </a:ext>
            </a:extLst>
          </p:cNvPr>
          <p:cNvSpPr txBox="1">
            <a:spLocks noGrp="1"/>
          </p:cNvSpPr>
          <p:nvPr>
            <p:ph type="title"/>
          </p:nvPr>
        </p:nvSpPr>
        <p:spPr>
          <a:xfrm>
            <a:off x="3963737" y="408982"/>
            <a:ext cx="4747260"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Vision</a:t>
            </a:r>
            <a:endParaRPr b="1" spc="-5" dirty="0">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id="{237E95CD-2CD9-4C8F-897C-12A69173E4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56779"/>
            <a:ext cx="904461" cy="981221"/>
          </a:xfrm>
          <a:prstGeom prst="rect">
            <a:avLst/>
          </a:prstGeom>
        </p:spPr>
      </p:pic>
    </p:spTree>
    <p:extLst>
      <p:ext uri="{BB962C8B-B14F-4D97-AF65-F5344CB8AC3E}">
        <p14:creationId xmlns:p14="http://schemas.microsoft.com/office/powerpoint/2010/main" val="34815537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22412" y="167197"/>
            <a:ext cx="10467975" cy="6272999"/>
          </a:xfrm>
          <a:prstGeom prst="rect">
            <a:avLst/>
          </a:prstGeom>
          <a:noFill/>
        </p:spPr>
        <p:txBody>
          <a:bodyPr wrap="square">
            <a:spAutoFit/>
          </a:bodyPr>
          <a:lstStyle/>
          <a:p>
            <a:pPr algn="ctr" fontAlgn="base"/>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Sometimes the terms “mission statement” and “vision statement” are used interchangeably or even combined into a single statement.</a:t>
            </a:r>
          </a:p>
          <a:p>
            <a:pPr algn="just" rtl="0" fontAlgn="base">
              <a:lnSpc>
                <a:spcPct val="15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But they mean </a:t>
            </a:r>
            <a:r>
              <a:rPr lang="en-US" sz="2800" b="0" i="0" u="sng" dirty="0">
                <a:solidFill>
                  <a:srgbClr val="091E42"/>
                </a:solidFill>
                <a:effectLst/>
                <a:latin typeface="Times New Roman" panose="02020603050405020304" pitchFamily="18" charset="0"/>
                <a:cs typeface="Times New Roman" panose="02020603050405020304" pitchFamily="18" charset="0"/>
              </a:rPr>
              <a:t>two very different things</a:t>
            </a:r>
            <a:r>
              <a:rPr lang="en-US" sz="2800" b="0" i="0" dirty="0">
                <a:solidFill>
                  <a:srgbClr val="091E42"/>
                </a:solidFill>
                <a:effectLst/>
                <a:latin typeface="Times New Roman" panose="02020603050405020304" pitchFamily="18" charset="0"/>
                <a:cs typeface="Times New Roman" panose="02020603050405020304" pitchFamily="18" charset="0"/>
              </a:rPr>
              <a:t>.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mission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your company is doing right now, while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vision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 hope to achieve in the future – where you are in this moment versus where you’re going. </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id="{50751EB7-820F-4343-B30E-85FE5A4E2C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30388" y="0"/>
            <a:ext cx="904461" cy="981221"/>
          </a:xfrm>
          <a:prstGeom prst="rect">
            <a:avLst/>
          </a:prstGeom>
        </p:spPr>
      </p:pic>
    </p:spTree>
    <p:extLst>
      <p:ext uri="{BB962C8B-B14F-4D97-AF65-F5344CB8AC3E}">
        <p14:creationId xmlns:p14="http://schemas.microsoft.com/office/powerpoint/2010/main" val="999681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2151062" y="0"/>
            <a:ext cx="9949657" cy="6502293"/>
          </a:xfrm>
          <a:prstGeom prst="rect">
            <a:avLst/>
          </a:prstGeom>
          <a:noFill/>
        </p:spPr>
        <p:txBody>
          <a:bodyPr wrap="square">
            <a:spAutoFit/>
          </a:bodyPr>
          <a:lstStyle/>
          <a:p>
            <a:pPr algn="ctr" fontAlgn="base">
              <a:lnSpc>
                <a:spcPct val="120000"/>
              </a:lnSpc>
            </a:pPr>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lnSpc>
                <a:spcPct val="120000"/>
              </a:lnSpc>
            </a:pPr>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For example, if someone asks you, “So, what do you do?” you might say, “I’m a software developer at a mid-size software company”.</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But, what if they asked you, “What do you want to be doing five or 10 years from now?” Your answer might be a bit different, right?</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Maybe you’d say, “My goal is to move into a management position where I oversee all of the company’s developers”.</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FCA1717C-2AAF-4951-A857-2551000159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96258" y="0"/>
            <a:ext cx="904461" cy="981221"/>
          </a:xfrm>
          <a:prstGeom prst="rect">
            <a:avLst/>
          </a:prstGeom>
        </p:spPr>
      </p:pic>
    </p:spTree>
    <p:extLst>
      <p:ext uri="{BB962C8B-B14F-4D97-AF65-F5344CB8AC3E}">
        <p14:creationId xmlns:p14="http://schemas.microsoft.com/office/powerpoint/2010/main" val="2640645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2151062" y="0"/>
            <a:ext cx="10040938" cy="6514604"/>
          </a:xfrm>
          <a:prstGeom prst="rect">
            <a:avLst/>
          </a:prstGeom>
          <a:noFill/>
        </p:spPr>
        <p:txBody>
          <a:bodyPr wrap="square">
            <a:spAutoFit/>
          </a:bodyPr>
          <a:lstStyle/>
          <a:p>
            <a:pPr algn="ctr" fontAlgn="base"/>
            <a:r>
              <a:rPr lang="en-US" sz="2800" b="1" i="0" dirty="0">
                <a:solidFill>
                  <a:srgbClr val="253858"/>
                </a:solidFill>
                <a:effectLst/>
                <a:latin typeface="Times New Roman" panose="02020603050405020304" pitchFamily="18" charset="0"/>
                <a:cs typeface="Times New Roman" panose="02020603050405020304" pitchFamily="18" charset="0"/>
              </a:rPr>
              <a:t>Mission statement examples</a:t>
            </a:r>
          </a:p>
          <a:p>
            <a:pPr algn="ctr" fontAlgn="base"/>
            <a:endParaRPr lang="en-US" sz="2800" b="1" i="0" dirty="0">
              <a:solidFill>
                <a:srgbClr val="253858"/>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We’ve put together a mini list of inspiration to help you get started. Below are some winning mission statements from a few well-known companies:</a:t>
            </a:r>
          </a:p>
          <a:p>
            <a:pPr algn="l"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3"/>
              </a:rPr>
              <a:t>Sweetgreen</a:t>
            </a:r>
            <a:r>
              <a:rPr lang="en-US" sz="2400" b="0" i="0" dirty="0">
                <a:solidFill>
                  <a:srgbClr val="091E42"/>
                </a:solidFill>
                <a:effectLst/>
                <a:latin typeface="Times New Roman" panose="02020603050405020304" pitchFamily="18" charset="0"/>
                <a:cs typeface="Times New Roman" panose="02020603050405020304" pitchFamily="18" charset="0"/>
              </a:rPr>
              <a:t>: “Our mission is to inspire healthier communities by connecting people to real food.”</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4"/>
              </a:rPr>
              <a:t>Nike</a:t>
            </a:r>
            <a:r>
              <a:rPr lang="en-US" sz="2400" b="0" i="0" dirty="0">
                <a:solidFill>
                  <a:srgbClr val="091E42"/>
                </a:solidFill>
                <a:effectLst/>
                <a:latin typeface="Times New Roman" panose="02020603050405020304" pitchFamily="18" charset="0"/>
                <a:cs typeface="Times New Roman" panose="02020603050405020304" pitchFamily="18" charset="0"/>
              </a:rPr>
              <a:t>: “Bring inspiration and innovation to every athlete* in the world. *If you have a body, you are an athlete.” </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5"/>
              </a:rPr>
              <a:t>LinkedIn</a:t>
            </a:r>
            <a:r>
              <a:rPr lang="en-US" sz="2400" b="0" i="0" dirty="0">
                <a:solidFill>
                  <a:srgbClr val="091E42"/>
                </a:solidFill>
                <a:effectLst/>
                <a:latin typeface="Times New Roman" panose="02020603050405020304" pitchFamily="18" charset="0"/>
                <a:cs typeface="Times New Roman" panose="02020603050405020304" pitchFamily="18" charset="0"/>
              </a:rPr>
              <a:t>: “Connect the world’s professionals to make them more productive and successful.”</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FF0B14EC-63B4-4167-848F-A51ECD045A8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64208" y="-31738"/>
            <a:ext cx="904461" cy="981221"/>
          </a:xfrm>
          <a:prstGeom prst="rect">
            <a:avLst/>
          </a:prstGeom>
        </p:spPr>
      </p:pic>
    </p:spTree>
    <p:extLst>
      <p:ext uri="{BB962C8B-B14F-4D97-AF65-F5344CB8AC3E}">
        <p14:creationId xmlns:p14="http://schemas.microsoft.com/office/powerpoint/2010/main" val="530270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484026" y="0"/>
            <a:ext cx="10707974" cy="6483826"/>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let’s just keep this simple for now. In its most basic form, your mission statement should capture: </a:t>
            </a:r>
          </a:p>
          <a:p>
            <a:pPr algn="just" rtl="0" fontAlgn="base"/>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What your company offers your customers (why do you exist?)</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Who your company serves (who are your target customers?)</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Why your company stands out (what makes you different from your competitors?</a:t>
            </a:r>
          </a:p>
          <a:p>
            <a:pPr algn="l" fontAlgn="base"/>
            <a:endParaRPr lang="en-US" sz="2800" b="0" i="0" dirty="0">
              <a:solidFill>
                <a:srgbClr val="253858"/>
              </a:solidFill>
              <a:effectLst/>
              <a:latin typeface="Charlie Display"/>
            </a:endParaRP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83E9AB5B-7C5E-4959-A007-55A6849136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val="304918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7043275"/>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l"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 example, imagine that you work for a software company that developed an app that uses highly tailored personality tests to match candidates with dream jobs. You might create something like this: </a:t>
            </a:r>
          </a:p>
          <a:p>
            <a:pPr algn="l"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What your company offers your customers?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An easy solution to finding a dream job.</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Who your company serves?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Young professionals who feel lost about their next career steps.</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Why your company stands out?</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Your personality assessments are patented and highly rated.</a:t>
            </a: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BAB754FC-7D9E-4987-996B-DB5102384B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val="405103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7412607"/>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Vision statement examples</a:t>
            </a:r>
          </a:p>
          <a:p>
            <a:pPr algn="l" fontAlgn="base"/>
            <a:endParaRPr lang="en-US" sz="2800" b="0" i="0" dirty="0">
              <a:solidFill>
                <a:srgbClr val="253858"/>
              </a:solidFill>
              <a:effectLst/>
              <a:latin typeface="Charlie Display"/>
            </a:endParaRPr>
          </a:p>
          <a:p>
            <a:pPr algn="just"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Forecasting the future of your company – and with such bravado – makes creating a vision statement a strange (and somewhat braggy and therefore slightly uncomfortable) task. But, seriously, that’s what a vision is all about. See below for examples of companies who have taken this task and owned it.</a:t>
            </a:r>
          </a:p>
          <a:p>
            <a:pPr algn="just"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400" b="1" i="0" u="none" strike="noStrike" dirty="0">
                <a:solidFill>
                  <a:schemeClr val="tx2">
                    <a:lumMod val="60000"/>
                    <a:lumOff val="40000"/>
                  </a:schemeClr>
                </a:solidFill>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Ford</a:t>
            </a:r>
            <a:r>
              <a:rPr lang="en-US" sz="2400" b="1" i="0" dirty="0">
                <a:solidFill>
                  <a:schemeClr val="tx2">
                    <a:lumMod val="60000"/>
                    <a:lumOff val="40000"/>
                  </a:schemeClr>
                </a:solidFill>
                <a:effectLst/>
                <a:latin typeface="Times New Roman" panose="02020603050405020304" pitchFamily="18" charset="0"/>
                <a:cs typeface="Times New Roman" panose="02020603050405020304" pitchFamily="18" charset="0"/>
              </a:rPr>
              <a:t>: </a:t>
            </a:r>
            <a:r>
              <a:rPr lang="en-US" sz="2400" b="0" i="0" dirty="0">
                <a:solidFill>
                  <a:srgbClr val="091E42"/>
                </a:solidFill>
                <a:effectLst/>
                <a:latin typeface="Times New Roman" panose="02020603050405020304" pitchFamily="18" charset="0"/>
                <a:cs typeface="Times New Roman" panose="02020603050405020304" pitchFamily="18" charset="0"/>
              </a:rPr>
              <a:t>“To become the world’s most trusted company.”</a:t>
            </a:r>
          </a:p>
          <a:p>
            <a:pPr algn="just" rtl="0" fontAlgn="base">
              <a:lnSpc>
                <a:spcPct val="150000"/>
              </a:lnSpc>
            </a:pPr>
            <a:endParaRPr lang="en-US" sz="2400" b="0" i="0" dirty="0">
              <a:solidFill>
                <a:srgbClr val="091E42"/>
              </a:solidFill>
              <a:effectLst/>
              <a:latin typeface="Times New Roman" panose="02020603050405020304" pitchFamily="18" charset="0"/>
              <a:cs typeface="Times New Roman" panose="02020603050405020304" pitchFamily="18" charset="0"/>
            </a:endParaRPr>
          </a:p>
          <a:p>
            <a:pPr algn="l">
              <a:lnSpc>
                <a:spcPct val="150000"/>
              </a:lnSpc>
            </a:pPr>
            <a:r>
              <a:rPr lang="en-US" sz="2400" b="1" i="0" u="sng" dirty="0">
                <a:solidFill>
                  <a:schemeClr val="tx2">
                    <a:lumMod val="60000"/>
                    <a:lumOff val="40000"/>
                  </a:schemeClr>
                </a:solidFill>
                <a:effectLst/>
                <a:latin typeface="Times New Roman" panose="02020603050405020304" pitchFamily="18" charset="0"/>
                <a:cs typeface="Times New Roman" panose="02020603050405020304" pitchFamily="18" charset="0"/>
              </a:rPr>
              <a:t>McDonald’s:</a:t>
            </a:r>
            <a:r>
              <a:rPr lang="en-US" sz="2400" b="1" i="0" u="sng" dirty="0">
                <a:solidFill>
                  <a:srgbClr val="214293"/>
                </a:solidFill>
                <a:effectLst/>
                <a:latin typeface="Times New Roman" panose="02020603050405020304" pitchFamily="18" charset="0"/>
                <a:cs typeface="Times New Roman" panose="02020603050405020304" pitchFamily="18" charset="0"/>
              </a:rPr>
              <a:t> </a:t>
            </a:r>
            <a:r>
              <a:rPr lang="en-US" sz="2400" b="0" i="0" dirty="0">
                <a:solidFill>
                  <a:srgbClr val="424242"/>
                </a:solidFill>
                <a:effectLst/>
                <a:latin typeface="Times New Roman" panose="02020603050405020304" pitchFamily="18" charset="0"/>
                <a:cs typeface="Times New Roman" panose="02020603050405020304" pitchFamily="18" charset="0"/>
              </a:rPr>
              <a:t>“To be the best quick service restaurant experience. Being the best means providing outstanding quality, service, cleanliness and value, so that we make every customer in every restaurant smile.”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id="{9D27FA69-E68C-474D-8B9A-6D3FFC6E91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val="1337645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7412607"/>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buFont typeface="+mj-lt"/>
              <a:buAutoNum type="arabicPeriod"/>
            </a:pPr>
            <a:r>
              <a:rPr lang="en-US" sz="2400" b="0" i="0" dirty="0">
                <a:solidFill>
                  <a:srgbClr val="000031"/>
                </a:solidFill>
                <a:effectLst/>
                <a:latin typeface="Open Sans"/>
              </a:rPr>
              <a:t> </a:t>
            </a:r>
            <a:r>
              <a:rPr lang="en-US" sz="2400" b="0" i="0" dirty="0">
                <a:solidFill>
                  <a:srgbClr val="000031"/>
                </a:solidFill>
                <a:effectLst/>
                <a:latin typeface="Times New Roman" panose="02020603050405020304" pitchFamily="18" charset="0"/>
                <a:cs typeface="Times New Roman" panose="02020603050405020304" pitchFamily="18" charset="0"/>
              </a:rPr>
              <a:t>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concise and easy to understand</a:t>
            </a:r>
            <a:r>
              <a:rPr lang="en-US" sz="2400" b="0" i="0" dirty="0">
                <a:solidFill>
                  <a:srgbClr val="000031"/>
                </a:solidFill>
                <a:effectLst/>
                <a:latin typeface="Times New Roman" panose="02020603050405020304" pitchFamily="18" charset="0"/>
                <a:cs typeface="Times New Roman" panose="02020603050405020304" pitchFamily="18" charset="0"/>
              </a:rPr>
              <a:t>. It is best when your project vision statement is not only easy to understand, but also easy to remember. The shorter and clearer you make it, the less grey area there is for your team members to interpret in their own way. Also, if they can easily remember it, they are more likely to follow it.</a:t>
            </a:r>
          </a:p>
          <a:p>
            <a:pPr algn="just" rtl="0">
              <a:buFont typeface="+mj-lt"/>
              <a:buAutoNum type="arabicPeriod"/>
            </a:pPr>
            <a:r>
              <a:rPr lang="en-US" sz="2400" dirty="0">
                <a:solidFill>
                  <a:srgbClr val="000031"/>
                </a:solidFill>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Specify, but do not limit</a:t>
            </a:r>
            <a:r>
              <a:rPr lang="en-US" sz="2400" b="1" i="0" dirty="0">
                <a:solidFill>
                  <a:srgbClr val="000031"/>
                </a:solidFill>
                <a:effectLst/>
                <a:latin typeface="Times New Roman" panose="02020603050405020304" pitchFamily="18" charset="0"/>
                <a:cs typeface="Times New Roman" panose="02020603050405020304" pitchFamily="18" charset="0"/>
              </a:rPr>
              <a:t>.</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define the end goal and additional criteria that will make project a success. However, it should not be focused on one specific way to achieve this end goal. Instead, it should allow multiple paths to the desired result and encourage action from both stakeholders and the team.</a:t>
            </a:r>
          </a:p>
          <a:p>
            <a:pPr algn="just" rtl="0">
              <a:buFont typeface="+mj-lt"/>
              <a:buAutoNum type="arabicPeriod"/>
            </a:pPr>
            <a:r>
              <a:rPr lang="en-US" sz="2400" b="0" i="0" dirty="0">
                <a:solidFill>
                  <a:srgbClr val="000031"/>
                </a:solidFill>
                <a:effectLst/>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Look into the future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a project vision statement, your focus should be on what you aim to achieve in a certain time frame. Instead of focusing on what you want now, look 5, 10, 20 years ahead and set your goals on where you want to be. Thus, driving your operation forward and aiming to reach certain results in a certain time frame.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id="{B9D0DE4C-ACE2-4839-BDC2-EADAF67C87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val="1253570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884362" y="0"/>
            <a:ext cx="10307637" cy="6555641"/>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endParaRPr lang="en-US" sz="2400" b="0" i="0" dirty="0">
              <a:solidFill>
                <a:srgbClr val="000031"/>
              </a:solidFill>
              <a:effectLst/>
              <a:latin typeface="Open Sans"/>
            </a:endParaRP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4. 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inspirational and challenging</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be about something that the whole team is excited to achieve. At the same time, this goal should be something of a challenge that would be possible long-term and not in the near future. This way your team is excited to work hard in order to get something that is possible along the way.</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5. 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Don’t be too specific</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your vision, leave some space for changes. It is impossible to know what will happen in the next five years, thus keeping some vagueness to your goal means it won’t become inapplicable down the road.</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6. 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Write about who you are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The best vision statements are about who you are as a company or team and who you wish to become.</a:t>
            </a:r>
          </a:p>
          <a:p>
            <a:pPr algn="just" rtl="0"/>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pic>
        <p:nvPicPr>
          <p:cNvPr id="13" name="عنصر نائب للمحتوى 6">
            <a:extLst>
              <a:ext uri="{FF2B5EF4-FFF2-40B4-BE49-F238E27FC236}">
                <a16:creationId xmlns:a16="http://schemas.microsoft.com/office/drawing/2014/main" id="{025F6B5D-6ACD-4030-888D-30BDC0D448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9237" y="69023"/>
            <a:ext cx="904461" cy="800408"/>
          </a:xfrm>
          <a:prstGeom prst="rect">
            <a:avLst/>
          </a:prstGeom>
        </p:spPr>
      </p:pic>
    </p:spTree>
    <p:extLst>
      <p:ext uri="{BB962C8B-B14F-4D97-AF65-F5344CB8AC3E}">
        <p14:creationId xmlns:p14="http://schemas.microsoft.com/office/powerpoint/2010/main" val="4260831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30" name="Picture 6" descr="Image result for vision and mission of 10 companies pdf">
            <a:extLst>
              <a:ext uri="{FF2B5EF4-FFF2-40B4-BE49-F238E27FC236}">
                <a16:creationId xmlns:a16="http://schemas.microsoft.com/office/drawing/2014/main" id="{1C6449D0-D30C-44C2-8D78-A0B0CA509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412" y="0"/>
            <a:ext cx="106695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4654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BE403C4A-3934-49E5-8F55-65248BC49720}"/>
              </a:ext>
            </a:extLst>
          </p:cNvPr>
          <p:cNvSpPr txBox="1"/>
          <p:nvPr/>
        </p:nvSpPr>
        <p:spPr>
          <a:xfrm>
            <a:off x="1573212" y="1666213"/>
            <a:ext cx="10467975" cy="523220"/>
          </a:xfrm>
          <a:prstGeom prst="rect">
            <a:avLst/>
          </a:prstGeom>
          <a:noFill/>
        </p:spPr>
        <p:txBody>
          <a:bodyPr wrap="square">
            <a:spAutoFit/>
          </a:bodyPr>
          <a:lstStyle/>
          <a:p>
            <a:pPr algn="just" rtl="0" eaLnBrk="1" hangingPunct="1">
              <a:spcBef>
                <a:spcPct val="50000"/>
              </a:spcBef>
              <a:buFontTx/>
              <a:buNone/>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عنوان 1">
            <a:extLst>
              <a:ext uri="{FF2B5EF4-FFF2-40B4-BE49-F238E27FC236}">
                <a16:creationId xmlns:a16="http://schemas.microsoft.com/office/drawing/2014/main" id="{9ABFD870-B648-4D4D-86D9-54BB183A861A}"/>
              </a:ext>
            </a:extLst>
          </p:cNvPr>
          <p:cNvSpPr>
            <a:spLocks noGrp="1"/>
          </p:cNvSpPr>
          <p:nvPr>
            <p:ph type="title"/>
          </p:nvPr>
        </p:nvSpPr>
        <p:spPr>
          <a:xfrm>
            <a:off x="1312863" y="299804"/>
            <a:ext cx="10728324" cy="5996385"/>
          </a:xfrm>
        </p:spPr>
        <p:txBody>
          <a:bodyPr/>
          <a:lstStyle/>
          <a:p>
            <a:pPr marL="408305" marR="49530" indent="-396240">
              <a:lnSpc>
                <a:spcPct val="114000"/>
              </a:lnSpc>
              <a:spcBef>
                <a:spcPts val="484"/>
              </a:spcBef>
            </a:pPr>
            <a:b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3200" b="1" spc="-10" dirty="0">
                <a:solidFill>
                  <a:schemeClr val="tx1">
                    <a:lumMod val="95000"/>
                    <a:lumOff val="5000"/>
                  </a:schemeClr>
                </a:solidFill>
                <a:latin typeface="Times New Roman" panose="02020603050405020304" pitchFamily="18" charset="0"/>
                <a:cs typeface="Times New Roman" panose="02020603050405020304" pitchFamily="18" charset="0"/>
              </a:rPr>
              <a:t>Project’s Goals and Objectives</a:t>
            </a:r>
            <a:br>
              <a:rPr lang="en-US" sz="3600" b="1" spc="-10" dirty="0">
                <a:solidFill>
                  <a:schemeClr val="tx1">
                    <a:lumMod val="95000"/>
                    <a:lumOff val="5000"/>
                  </a:schemeClr>
                </a:solidFill>
                <a:latin typeface="Times New Roman" panose="02020603050405020304" pitchFamily="18" charset="0"/>
                <a:cs typeface="Times New Roman" panose="02020603050405020304" pitchFamily="18" charset="0"/>
              </a:rPr>
            </a:br>
            <a:b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Projects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planned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implemented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their goals 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objectives set by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owners of the project</a:t>
            </a:r>
            <a:r>
              <a:rPr lang="en-US" sz="2800" spc="-20" dirty="0">
                <a:solidFill>
                  <a:schemeClr val="tx1">
                    <a:lumMod val="95000"/>
                    <a:lumOff val="5000"/>
                  </a:schemeClr>
                </a:solidFill>
                <a:latin typeface="Times New Roman" panose="02020603050405020304" pitchFamily="18" charset="0"/>
                <a:cs typeface="Times New Roman" panose="02020603050405020304" pitchFamily="18" charset="0"/>
              </a:rPr>
              <a:t>.</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Goals 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objectives must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defined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the</a:t>
            </a:r>
            <a:r>
              <a:rPr lang="en-US" sz="28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outset.</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r>
              <a:rPr lang="en-US" sz="2800" b="1"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are outcomes  of the project whilst </a:t>
            </a:r>
            <a:r>
              <a:rPr lang="en-US" sz="28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that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will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result </a:t>
            </a:r>
            <a:r>
              <a:rPr lang="en-US" sz="2800" dirty="0">
                <a:solidFill>
                  <a:schemeClr val="tx1">
                    <a:lumMod val="95000"/>
                    <a:lumOff val="5000"/>
                  </a:schemeClr>
                </a:solidFill>
                <a:latin typeface="Times New Roman" panose="02020603050405020304" pitchFamily="18" charset="0"/>
                <a:cs typeface="Times New Roman" panose="02020603050405020304" pitchFamily="18" charset="0"/>
              </a:rPr>
              <a:t>in the </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desired</a:t>
            </a:r>
            <a:r>
              <a:rPr lang="en-US" sz="2800" spc="1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dirty="0">
                <a:solidFill>
                  <a:schemeClr val="tx1">
                    <a:lumMod val="95000"/>
                    <a:lumOff val="5000"/>
                  </a:schemeClr>
                </a:solidFill>
                <a:latin typeface="Times New Roman" panose="02020603050405020304" pitchFamily="18" charset="0"/>
                <a:cs typeface="Times New Roman" panose="02020603050405020304" pitchFamily="18" charset="0"/>
              </a:rPr>
              <a:t>outcome.</a:t>
            </a:r>
            <a:br>
              <a:rPr lang="en-US" sz="2800" dirty="0">
                <a:solidFill>
                  <a:schemeClr val="tx1">
                    <a:lumMod val="95000"/>
                    <a:lumOff val="5000"/>
                  </a:schemeClr>
                </a:solidFill>
                <a:latin typeface="Times New Roman" panose="02020603050405020304" pitchFamily="18" charset="0"/>
                <a:cs typeface="Times New Roman" panose="02020603050405020304" pitchFamily="18" charset="0"/>
              </a:rPr>
            </a:br>
            <a:endParaRPr lang="en-US" sz="2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2" name="عنصر نائب للمحتوى 6">
            <a:extLst>
              <a:ext uri="{FF2B5EF4-FFF2-40B4-BE49-F238E27FC236}">
                <a16:creationId xmlns:a16="http://schemas.microsoft.com/office/drawing/2014/main" id="{A6180458-23A6-4CE2-A589-035C2009A0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71200"/>
            <a:ext cx="904461" cy="981221"/>
          </a:xfrm>
          <a:prstGeom prst="rect">
            <a:avLst/>
          </a:prstGeom>
        </p:spPr>
      </p:pic>
    </p:spTree>
    <p:extLst>
      <p:ext uri="{BB962C8B-B14F-4D97-AF65-F5344CB8AC3E}">
        <p14:creationId xmlns:p14="http://schemas.microsoft.com/office/powerpoint/2010/main" val="3554099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object 2">
            <a:extLst>
              <a:ext uri="{FF2B5EF4-FFF2-40B4-BE49-F238E27FC236}">
                <a16:creationId xmlns:a16="http://schemas.microsoft.com/office/drawing/2014/main" id="{F4D9BEE1-5727-43C7-A9C0-2574DB7BF44D}"/>
              </a:ext>
            </a:extLst>
          </p:cNvPr>
          <p:cNvSpPr txBox="1">
            <a:spLocks noGrp="1"/>
          </p:cNvSpPr>
          <p:nvPr>
            <p:ph type="title"/>
          </p:nvPr>
        </p:nvSpPr>
        <p:spPr>
          <a:xfrm>
            <a:off x="3963737" y="408982"/>
            <a:ext cx="4747260" cy="629018"/>
          </a:xfrm>
          <a:prstGeom prst="rect">
            <a:avLst/>
          </a:prstGeom>
        </p:spPr>
        <p:txBody>
          <a:bodyPr vert="horz" wrap="square" lIns="0" tIns="13335" rIns="0" bIns="0" rtlCol="0">
            <a:spAutoFit/>
          </a:bodyPr>
          <a:lstStyle/>
          <a:p>
            <a:pPr marL="12700">
              <a:lnSpc>
                <a:spcPct val="100000"/>
              </a:lnSpc>
              <a:spcBef>
                <a:spcPts val="105"/>
              </a:spcBef>
            </a:pPr>
            <a:r>
              <a:rPr lang="en-US" b="1" dirty="0">
                <a:latin typeface="Garamond"/>
                <a:cs typeface="Garamond"/>
              </a:rPr>
              <a:t>Objectives</a:t>
            </a:r>
            <a:endParaRPr b="1" spc="-5" dirty="0">
              <a:latin typeface="Garamond"/>
              <a:cs typeface="Garamond"/>
            </a:endParaRPr>
          </a:p>
        </p:txBody>
      </p:sp>
      <p:pic>
        <p:nvPicPr>
          <p:cNvPr id="3" name="صورة 2" descr="صورة تحتوي على نص&#10;&#10;تم إنشاء الوصف تلقائياً">
            <a:extLst>
              <a:ext uri="{FF2B5EF4-FFF2-40B4-BE49-F238E27FC236}">
                <a16:creationId xmlns:a16="http://schemas.microsoft.com/office/drawing/2014/main" id="{3BF09B6E-01D2-4C8A-AAEE-CA2434198C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2394" y="1038000"/>
            <a:ext cx="9549606" cy="5820000"/>
          </a:xfrm>
          <a:prstGeom prst="rect">
            <a:avLst/>
          </a:prstGeom>
        </p:spPr>
      </p:pic>
      <p:pic>
        <p:nvPicPr>
          <p:cNvPr id="11" name="عنصر نائب للمحتوى 6">
            <a:extLst>
              <a:ext uri="{FF2B5EF4-FFF2-40B4-BE49-F238E27FC236}">
                <a16:creationId xmlns:a16="http://schemas.microsoft.com/office/drawing/2014/main" id="{D39A2A9D-5651-4A3B-8A4A-0C8E83E1E7E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42308" y="56779"/>
            <a:ext cx="904461" cy="981221"/>
          </a:xfrm>
          <a:prstGeom prst="rect">
            <a:avLst/>
          </a:prstGeom>
        </p:spPr>
      </p:pic>
    </p:spTree>
    <p:extLst>
      <p:ext uri="{BB962C8B-B14F-4D97-AF65-F5344CB8AC3E}">
        <p14:creationId xmlns:p14="http://schemas.microsoft.com/office/powerpoint/2010/main" val="4214727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مربع نص 9">
            <a:extLst>
              <a:ext uri="{FF2B5EF4-FFF2-40B4-BE49-F238E27FC236}">
                <a16:creationId xmlns:a16="http://schemas.microsoft.com/office/drawing/2014/main" id="{D685D1EF-437D-4B12-8AFC-4EE7133294A3}"/>
              </a:ext>
            </a:extLst>
          </p:cNvPr>
          <p:cNvSpPr txBox="1"/>
          <p:nvPr/>
        </p:nvSpPr>
        <p:spPr>
          <a:xfrm>
            <a:off x="1785625" y="443177"/>
            <a:ext cx="10384280" cy="6348726"/>
          </a:xfrm>
          <a:prstGeom prst="rect">
            <a:avLst/>
          </a:prstGeom>
          <a:noFill/>
        </p:spPr>
        <p:txBody>
          <a:bodyPr wrap="square">
            <a:spAutoFit/>
          </a:bodyPr>
          <a:lstStyle/>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Objectives help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define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project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its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purpose.</a:t>
            </a:r>
          </a:p>
          <a:p>
            <a:pPr marL="12700" algn="just" rtl="0">
              <a:spcBef>
                <a:spcPts val="95"/>
              </a:spcBef>
            </a:pPr>
            <a:endParaRPr lang="en-US" sz="2400" spc="-1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Objectives need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40" dirty="0">
                <a:solidFill>
                  <a:schemeClr val="tx1">
                    <a:lumMod val="95000"/>
                    <a:lumOff val="5000"/>
                  </a:schemeClr>
                </a:solidFill>
                <a:latin typeface="Times New Roman" panose="02020603050405020304" pitchFamily="18" charset="0"/>
                <a:cs typeface="Times New Roman" panose="02020603050405020304" pitchFamily="18" charset="0"/>
              </a:rPr>
              <a:t>SMART: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spcBef>
                <a:spcPts val="25"/>
              </a:spcBef>
            </a:pP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594360" indent="-12509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Specific: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stated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specific</a:t>
            </a:r>
            <a:r>
              <a:rPr lang="en-US" sz="2400" spc="8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outcomes.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19875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Measurable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so, the end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of each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 can be  identified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measured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against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success</a:t>
            </a:r>
            <a:r>
              <a:rPr lang="en-US" sz="2400" spc="10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criteria.</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5080" algn="just" rtl="0">
              <a:lnSpc>
                <a:spcPct val="130000"/>
              </a:lnSpc>
              <a:spcBef>
                <a:spcPts val="5"/>
              </a:spcBef>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Achievable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attainable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given 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available  resources,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time, and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technology,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accordance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required</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quality.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93408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Relevant:</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ensure that your objectives are relevant to the company vision.</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433070"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Timely bounded: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planned and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attained tasks according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base line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prioritization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hierarchy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1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needs.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id="{10E141D7-2463-475D-9342-23B079E0DD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0"/>
            <a:ext cx="904461" cy="981221"/>
          </a:xfrm>
          <a:prstGeom prst="rect">
            <a:avLst/>
          </a:prstGeom>
        </p:spPr>
      </p:pic>
    </p:spTree>
    <p:extLst>
      <p:ext uri="{BB962C8B-B14F-4D97-AF65-F5344CB8AC3E}">
        <p14:creationId xmlns:p14="http://schemas.microsoft.com/office/powerpoint/2010/main" val="9998762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1"/>
          </p:nvPr>
        </p:nvSpPr>
        <p:spPr>
          <a:xfrm>
            <a:off x="18287" y="19778"/>
            <a:ext cx="11977141" cy="2267608"/>
          </a:xfrm>
          <a:prstGeom prst="rect">
            <a:avLst/>
          </a:prstGeom>
        </p:spPr>
        <p:txBody>
          <a:bodyPr vert="horz" wrap="square" lIns="0" tIns="12700" rIns="0" bIns="0" numCol="1" rtlCol="0" anchor="t" anchorCtr="0" compatLnSpc="1">
            <a:prstTxWarp prst="textNoShape">
              <a:avLst/>
            </a:prstTxWarp>
            <a:spAutoFit/>
          </a:bodyPr>
          <a:lstStyle/>
          <a:p>
            <a:pPr marL="12700" marR="5080" algn="ctr">
              <a:lnSpc>
                <a:spcPct val="150000"/>
              </a:lnSpc>
              <a:spcBef>
                <a:spcPts val="100"/>
              </a:spcBef>
            </a:pPr>
            <a:r>
              <a:rPr lang="en-US" sz="2800" b="1" spc="-5" dirty="0">
                <a:highlight>
                  <a:srgbClr val="FFFF00"/>
                </a:highlight>
              </a:rPr>
              <a:t>Developing Objectives</a:t>
            </a:r>
          </a:p>
          <a:p>
            <a:pPr marL="12700" marR="5080">
              <a:lnSpc>
                <a:spcPct val="150000"/>
              </a:lnSpc>
              <a:spcBef>
                <a:spcPts val="100"/>
              </a:spcBef>
            </a:pPr>
            <a:r>
              <a:rPr spc="-5" dirty="0"/>
              <a:t>Objectives </a:t>
            </a:r>
            <a:r>
              <a:rPr spc="-15" dirty="0"/>
              <a:t>are </a:t>
            </a:r>
            <a:r>
              <a:rPr spc="-5" dirty="0"/>
              <a:t>developed </a:t>
            </a:r>
            <a:r>
              <a:rPr dirty="0"/>
              <a:t>within the limits </a:t>
            </a:r>
            <a:r>
              <a:rPr spc="-5" dirty="0"/>
              <a:t>set </a:t>
            </a:r>
            <a:r>
              <a:rPr spc="-10" dirty="0"/>
              <a:t>by </a:t>
            </a:r>
            <a:r>
              <a:rPr dirty="0"/>
              <a:t>the </a:t>
            </a:r>
            <a:r>
              <a:rPr spc="-10" dirty="0"/>
              <a:t>project </a:t>
            </a:r>
            <a:r>
              <a:rPr dirty="0"/>
              <a:t>triple  </a:t>
            </a:r>
            <a:r>
              <a:rPr spc="-15" dirty="0"/>
              <a:t>constraints </a:t>
            </a:r>
            <a:r>
              <a:rPr dirty="0"/>
              <a:t>– also </a:t>
            </a:r>
            <a:r>
              <a:rPr spc="-5" dirty="0"/>
              <a:t>known </a:t>
            </a:r>
            <a:r>
              <a:rPr dirty="0"/>
              <a:t>as </a:t>
            </a:r>
            <a:r>
              <a:rPr spc="-5" dirty="0"/>
              <a:t>primary objectives </a:t>
            </a:r>
            <a:r>
              <a:rPr dirty="0"/>
              <a:t>- </a:t>
            </a:r>
            <a:r>
              <a:rPr spc="-5" dirty="0"/>
              <a:t>of </a:t>
            </a:r>
            <a:r>
              <a:rPr dirty="0"/>
              <a:t>time,  </a:t>
            </a:r>
            <a:r>
              <a:rPr spc="-10" dirty="0"/>
              <a:t>resources, </a:t>
            </a:r>
            <a:r>
              <a:rPr dirty="0"/>
              <a:t>and </a:t>
            </a:r>
            <a:r>
              <a:rPr spc="-10" dirty="0"/>
              <a:t>scope, </a:t>
            </a:r>
            <a:r>
              <a:rPr dirty="0"/>
              <a:t>in </a:t>
            </a:r>
            <a:r>
              <a:rPr spc="-10" dirty="0"/>
              <a:t>accordance </a:t>
            </a:r>
            <a:r>
              <a:rPr dirty="0"/>
              <a:t>with </a:t>
            </a:r>
            <a:r>
              <a:rPr spc="-10" dirty="0"/>
              <a:t>required </a:t>
            </a:r>
            <a:r>
              <a:rPr spc="-5" dirty="0"/>
              <a:t>quality </a:t>
            </a:r>
            <a:r>
              <a:rPr spc="-20" dirty="0"/>
              <a:t>for  </a:t>
            </a:r>
            <a:r>
              <a:rPr spc="-10" dirty="0"/>
              <a:t>project</a:t>
            </a:r>
            <a:r>
              <a:rPr spc="-35" dirty="0"/>
              <a:t> </a:t>
            </a:r>
            <a:r>
              <a:rPr spc="-5" dirty="0"/>
              <a:t>output</a:t>
            </a:r>
            <a:r>
              <a:rPr lang="en-US" spc="-5" dirty="0"/>
              <a:t>.</a:t>
            </a:r>
            <a:endParaRPr spc="-5" dirty="0"/>
          </a:p>
        </p:txBody>
      </p:sp>
      <p:sp>
        <p:nvSpPr>
          <p:cNvPr id="4" name="object 4"/>
          <p:cNvSpPr/>
          <p:nvPr/>
        </p:nvSpPr>
        <p:spPr>
          <a:xfrm>
            <a:off x="4522852" y="2420873"/>
            <a:ext cx="2581275" cy="2190750"/>
          </a:xfrm>
          <a:custGeom>
            <a:avLst/>
            <a:gdLst/>
            <a:ahLst/>
            <a:cxnLst/>
            <a:rect l="l" t="t" r="r" b="b"/>
            <a:pathLst>
              <a:path w="2581275" h="2190750">
                <a:moveTo>
                  <a:pt x="1290574" y="0"/>
                </a:moveTo>
                <a:lnTo>
                  <a:pt x="0" y="2190750"/>
                </a:lnTo>
                <a:lnTo>
                  <a:pt x="2581275" y="2190750"/>
                </a:lnTo>
                <a:lnTo>
                  <a:pt x="1290574" y="0"/>
                </a:lnTo>
                <a:close/>
              </a:path>
            </a:pathLst>
          </a:custGeom>
          <a:solidFill>
            <a:srgbClr val="FFFFFF"/>
          </a:solidFill>
        </p:spPr>
        <p:txBody>
          <a:bodyPr wrap="square" lIns="0" tIns="0" rIns="0" bIns="0" rtlCol="0"/>
          <a:lstStyle/>
          <a:p>
            <a:endParaRPr/>
          </a:p>
        </p:txBody>
      </p:sp>
      <p:sp>
        <p:nvSpPr>
          <p:cNvPr id="5" name="object 5"/>
          <p:cNvSpPr/>
          <p:nvPr/>
        </p:nvSpPr>
        <p:spPr>
          <a:xfrm>
            <a:off x="4522852" y="2420873"/>
            <a:ext cx="2581275" cy="2190750"/>
          </a:xfrm>
          <a:custGeom>
            <a:avLst/>
            <a:gdLst/>
            <a:ahLst/>
            <a:cxnLst/>
            <a:rect l="l" t="t" r="r" b="b"/>
            <a:pathLst>
              <a:path w="2581275" h="2190750">
                <a:moveTo>
                  <a:pt x="0" y="2190750"/>
                </a:moveTo>
                <a:lnTo>
                  <a:pt x="1290574" y="0"/>
                </a:lnTo>
                <a:lnTo>
                  <a:pt x="2581275" y="2190750"/>
                </a:lnTo>
                <a:lnTo>
                  <a:pt x="0" y="2190750"/>
                </a:lnTo>
                <a:close/>
              </a:path>
            </a:pathLst>
          </a:custGeom>
          <a:ln w="25400">
            <a:solidFill>
              <a:srgbClr val="000000"/>
            </a:solidFill>
          </a:ln>
        </p:spPr>
        <p:txBody>
          <a:bodyPr wrap="square" lIns="0" tIns="0" rIns="0" bIns="0" rtlCol="0"/>
          <a:lstStyle/>
          <a:p>
            <a:endParaRPr/>
          </a:p>
        </p:txBody>
      </p:sp>
      <p:sp>
        <p:nvSpPr>
          <p:cNvPr id="6" name="object 6"/>
          <p:cNvSpPr/>
          <p:nvPr/>
        </p:nvSpPr>
        <p:spPr>
          <a:xfrm>
            <a:off x="4998720" y="3797809"/>
            <a:ext cx="804672" cy="633983"/>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5170423" y="3776980"/>
            <a:ext cx="631190" cy="461645"/>
          </a:xfrm>
          <a:custGeom>
            <a:avLst/>
            <a:gdLst/>
            <a:ahLst/>
            <a:cxnLst/>
            <a:rect l="l" t="t" r="r" b="b"/>
            <a:pathLst>
              <a:path w="631189" h="461645">
                <a:moveTo>
                  <a:pt x="84935" y="299319"/>
                </a:moveTo>
                <a:lnTo>
                  <a:pt x="77755" y="300577"/>
                </a:lnTo>
                <a:lnTo>
                  <a:pt x="71576" y="304454"/>
                </a:lnTo>
                <a:lnTo>
                  <a:pt x="67183" y="310642"/>
                </a:lnTo>
                <a:lnTo>
                  <a:pt x="0" y="461264"/>
                </a:lnTo>
                <a:lnTo>
                  <a:pt x="69422" y="454660"/>
                </a:lnTo>
                <a:lnTo>
                  <a:pt x="41910" y="454660"/>
                </a:lnTo>
                <a:lnTo>
                  <a:pt x="19558" y="423799"/>
                </a:lnTo>
                <a:lnTo>
                  <a:pt x="76833" y="382598"/>
                </a:lnTo>
                <a:lnTo>
                  <a:pt x="101980" y="326136"/>
                </a:lnTo>
                <a:lnTo>
                  <a:pt x="103651" y="318742"/>
                </a:lnTo>
                <a:lnTo>
                  <a:pt x="102393" y="311562"/>
                </a:lnTo>
                <a:lnTo>
                  <a:pt x="98516" y="305383"/>
                </a:lnTo>
                <a:lnTo>
                  <a:pt x="92328" y="300990"/>
                </a:lnTo>
                <a:lnTo>
                  <a:pt x="84935" y="299319"/>
                </a:lnTo>
                <a:close/>
              </a:path>
              <a:path w="631189" h="461645">
                <a:moveTo>
                  <a:pt x="76833" y="382598"/>
                </a:moveTo>
                <a:lnTo>
                  <a:pt x="19558" y="423799"/>
                </a:lnTo>
                <a:lnTo>
                  <a:pt x="41910" y="454660"/>
                </a:lnTo>
                <a:lnTo>
                  <a:pt x="52503" y="447040"/>
                </a:lnTo>
                <a:lnTo>
                  <a:pt x="48133" y="447040"/>
                </a:lnTo>
                <a:lnTo>
                  <a:pt x="28955" y="420243"/>
                </a:lnTo>
                <a:lnTo>
                  <a:pt x="61449" y="417140"/>
                </a:lnTo>
                <a:lnTo>
                  <a:pt x="76833" y="382598"/>
                </a:lnTo>
                <a:close/>
              </a:path>
              <a:path w="631189" h="461645">
                <a:moveTo>
                  <a:pt x="160654" y="407670"/>
                </a:moveTo>
                <a:lnTo>
                  <a:pt x="99064" y="413549"/>
                </a:lnTo>
                <a:lnTo>
                  <a:pt x="41910" y="454660"/>
                </a:lnTo>
                <a:lnTo>
                  <a:pt x="69422" y="454660"/>
                </a:lnTo>
                <a:lnTo>
                  <a:pt x="164211" y="445643"/>
                </a:lnTo>
                <a:lnTo>
                  <a:pt x="181355" y="424815"/>
                </a:lnTo>
                <a:lnTo>
                  <a:pt x="179210" y="417599"/>
                </a:lnTo>
                <a:lnTo>
                  <a:pt x="174577" y="411956"/>
                </a:lnTo>
                <a:lnTo>
                  <a:pt x="168157" y="408455"/>
                </a:lnTo>
                <a:lnTo>
                  <a:pt x="160654" y="407670"/>
                </a:lnTo>
                <a:close/>
              </a:path>
              <a:path w="631189" h="461645">
                <a:moveTo>
                  <a:pt x="61449" y="417140"/>
                </a:moveTo>
                <a:lnTo>
                  <a:pt x="28955" y="420243"/>
                </a:lnTo>
                <a:lnTo>
                  <a:pt x="48133" y="447040"/>
                </a:lnTo>
                <a:lnTo>
                  <a:pt x="61449" y="417140"/>
                </a:lnTo>
                <a:close/>
              </a:path>
              <a:path w="631189" h="461645">
                <a:moveTo>
                  <a:pt x="99064" y="413549"/>
                </a:moveTo>
                <a:lnTo>
                  <a:pt x="61449" y="417140"/>
                </a:lnTo>
                <a:lnTo>
                  <a:pt x="48133" y="447040"/>
                </a:lnTo>
                <a:lnTo>
                  <a:pt x="52503" y="447040"/>
                </a:lnTo>
                <a:lnTo>
                  <a:pt x="99064" y="413549"/>
                </a:lnTo>
                <a:close/>
              </a:path>
              <a:path w="631189" h="461645">
                <a:moveTo>
                  <a:pt x="608711" y="0"/>
                </a:moveTo>
                <a:lnTo>
                  <a:pt x="76833" y="382598"/>
                </a:lnTo>
                <a:lnTo>
                  <a:pt x="61449" y="417140"/>
                </a:lnTo>
                <a:lnTo>
                  <a:pt x="99064" y="413549"/>
                </a:lnTo>
                <a:lnTo>
                  <a:pt x="630936" y="30988"/>
                </a:lnTo>
                <a:lnTo>
                  <a:pt x="608711" y="0"/>
                </a:lnTo>
                <a:close/>
              </a:path>
            </a:pathLst>
          </a:custGeom>
          <a:solidFill>
            <a:srgbClr val="000000"/>
          </a:solidFill>
        </p:spPr>
        <p:txBody>
          <a:bodyPr wrap="square" lIns="0" tIns="0" rIns="0" bIns="0" rtlCol="0"/>
          <a:lstStyle/>
          <a:p>
            <a:endParaRPr/>
          </a:p>
        </p:txBody>
      </p:sp>
      <p:sp>
        <p:nvSpPr>
          <p:cNvPr id="8" name="object 8"/>
          <p:cNvSpPr/>
          <p:nvPr/>
        </p:nvSpPr>
        <p:spPr>
          <a:xfrm>
            <a:off x="5618989" y="2977896"/>
            <a:ext cx="341375" cy="839723"/>
          </a:xfrm>
          <a:prstGeom prst="rect">
            <a:avLst/>
          </a:prstGeom>
          <a:blipFill>
            <a:blip r:embed="rId3" cstate="print"/>
            <a:stretch>
              <a:fillRect/>
            </a:stretch>
          </a:blipFill>
        </p:spPr>
        <p:txBody>
          <a:bodyPr wrap="square" lIns="0" tIns="0" rIns="0" bIns="0" rtlCol="0"/>
          <a:lstStyle/>
          <a:p>
            <a:endParaRPr/>
          </a:p>
        </p:txBody>
      </p:sp>
      <p:sp>
        <p:nvSpPr>
          <p:cNvPr id="9" name="object 9"/>
          <p:cNvSpPr/>
          <p:nvPr/>
        </p:nvSpPr>
        <p:spPr>
          <a:xfrm>
            <a:off x="5704097" y="3126233"/>
            <a:ext cx="171450" cy="667385"/>
          </a:xfrm>
          <a:custGeom>
            <a:avLst/>
            <a:gdLst/>
            <a:ahLst/>
            <a:cxnLst/>
            <a:rect l="l" t="t" r="r" b="b"/>
            <a:pathLst>
              <a:path w="171450" h="667385">
                <a:moveTo>
                  <a:pt x="85514" y="75691"/>
                </a:moveTo>
                <a:lnTo>
                  <a:pt x="66528" y="108240"/>
                </a:lnTo>
                <a:lnTo>
                  <a:pt x="66528" y="666876"/>
                </a:lnTo>
                <a:lnTo>
                  <a:pt x="104628" y="666876"/>
                </a:lnTo>
                <a:lnTo>
                  <a:pt x="104501" y="108240"/>
                </a:lnTo>
                <a:lnTo>
                  <a:pt x="85514" y="75691"/>
                </a:lnTo>
                <a:close/>
              </a:path>
              <a:path w="171450" h="667385">
                <a:moveTo>
                  <a:pt x="85578" y="0"/>
                </a:moveTo>
                <a:lnTo>
                  <a:pt x="2393" y="142620"/>
                </a:lnTo>
                <a:lnTo>
                  <a:pt x="0" y="149742"/>
                </a:lnTo>
                <a:lnTo>
                  <a:pt x="488" y="157019"/>
                </a:lnTo>
                <a:lnTo>
                  <a:pt x="3643" y="163605"/>
                </a:lnTo>
                <a:lnTo>
                  <a:pt x="9251" y="168655"/>
                </a:lnTo>
                <a:lnTo>
                  <a:pt x="16444" y="171049"/>
                </a:lnTo>
                <a:lnTo>
                  <a:pt x="23745" y="170561"/>
                </a:lnTo>
                <a:lnTo>
                  <a:pt x="30307" y="167405"/>
                </a:lnTo>
                <a:lnTo>
                  <a:pt x="35286" y="161797"/>
                </a:lnTo>
                <a:lnTo>
                  <a:pt x="66401" y="108457"/>
                </a:lnTo>
                <a:lnTo>
                  <a:pt x="66528" y="37845"/>
                </a:lnTo>
                <a:lnTo>
                  <a:pt x="107618" y="37845"/>
                </a:lnTo>
                <a:lnTo>
                  <a:pt x="85578" y="0"/>
                </a:lnTo>
                <a:close/>
              </a:path>
              <a:path w="171450" h="667385">
                <a:moveTo>
                  <a:pt x="107618" y="37845"/>
                </a:moveTo>
                <a:lnTo>
                  <a:pt x="104628" y="37845"/>
                </a:lnTo>
                <a:lnTo>
                  <a:pt x="104628" y="108457"/>
                </a:lnTo>
                <a:lnTo>
                  <a:pt x="135743" y="161797"/>
                </a:lnTo>
                <a:lnTo>
                  <a:pt x="140793" y="167405"/>
                </a:lnTo>
                <a:lnTo>
                  <a:pt x="147379" y="170561"/>
                </a:lnTo>
                <a:lnTo>
                  <a:pt x="154656" y="171049"/>
                </a:lnTo>
                <a:lnTo>
                  <a:pt x="161778" y="168655"/>
                </a:lnTo>
                <a:lnTo>
                  <a:pt x="167457" y="163605"/>
                </a:lnTo>
                <a:lnTo>
                  <a:pt x="170636" y="157019"/>
                </a:lnTo>
                <a:lnTo>
                  <a:pt x="171100" y="149742"/>
                </a:lnTo>
                <a:lnTo>
                  <a:pt x="168636" y="142620"/>
                </a:lnTo>
                <a:lnTo>
                  <a:pt x="107618" y="37845"/>
                </a:lnTo>
                <a:close/>
              </a:path>
              <a:path w="171450" h="667385">
                <a:moveTo>
                  <a:pt x="104628" y="47497"/>
                </a:moveTo>
                <a:lnTo>
                  <a:pt x="101961" y="47497"/>
                </a:lnTo>
                <a:lnTo>
                  <a:pt x="85514" y="75691"/>
                </a:lnTo>
                <a:lnTo>
                  <a:pt x="104628" y="108457"/>
                </a:lnTo>
                <a:lnTo>
                  <a:pt x="104628" y="47497"/>
                </a:lnTo>
                <a:close/>
              </a:path>
              <a:path w="171450" h="667385">
                <a:moveTo>
                  <a:pt x="104628" y="37845"/>
                </a:moveTo>
                <a:lnTo>
                  <a:pt x="66528" y="37845"/>
                </a:lnTo>
                <a:lnTo>
                  <a:pt x="66528" y="108240"/>
                </a:lnTo>
                <a:lnTo>
                  <a:pt x="85514" y="75691"/>
                </a:lnTo>
                <a:lnTo>
                  <a:pt x="69068" y="47497"/>
                </a:lnTo>
                <a:lnTo>
                  <a:pt x="104628" y="47497"/>
                </a:lnTo>
                <a:lnTo>
                  <a:pt x="104628" y="37845"/>
                </a:lnTo>
                <a:close/>
              </a:path>
              <a:path w="171450" h="667385">
                <a:moveTo>
                  <a:pt x="101961" y="47497"/>
                </a:moveTo>
                <a:lnTo>
                  <a:pt x="69068" y="47497"/>
                </a:lnTo>
                <a:lnTo>
                  <a:pt x="85514" y="75691"/>
                </a:lnTo>
                <a:lnTo>
                  <a:pt x="101961" y="47497"/>
                </a:lnTo>
                <a:close/>
              </a:path>
            </a:pathLst>
          </a:custGeom>
          <a:solidFill>
            <a:srgbClr val="000000"/>
          </a:solidFill>
        </p:spPr>
        <p:txBody>
          <a:bodyPr wrap="square" lIns="0" tIns="0" rIns="0" bIns="0" rtlCol="0"/>
          <a:lstStyle/>
          <a:p>
            <a:endParaRPr/>
          </a:p>
        </p:txBody>
      </p:sp>
      <p:sp>
        <p:nvSpPr>
          <p:cNvPr id="10" name="object 10"/>
          <p:cNvSpPr/>
          <p:nvPr/>
        </p:nvSpPr>
        <p:spPr>
          <a:xfrm>
            <a:off x="5777485" y="3797809"/>
            <a:ext cx="797051" cy="605027"/>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5779008" y="3776726"/>
            <a:ext cx="624840" cy="432434"/>
          </a:xfrm>
          <a:custGeom>
            <a:avLst/>
            <a:gdLst/>
            <a:ahLst/>
            <a:cxnLst/>
            <a:rect l="l" t="t" r="r" b="b"/>
            <a:pathLst>
              <a:path w="624839" h="432435">
                <a:moveTo>
                  <a:pt x="462788" y="383159"/>
                </a:moveTo>
                <a:lnTo>
                  <a:pt x="455273" y="384131"/>
                </a:lnTo>
                <a:lnTo>
                  <a:pt x="448960" y="387794"/>
                </a:lnTo>
                <a:lnTo>
                  <a:pt x="444482" y="393553"/>
                </a:lnTo>
                <a:lnTo>
                  <a:pt x="442467" y="400812"/>
                </a:lnTo>
                <a:lnTo>
                  <a:pt x="443440" y="408344"/>
                </a:lnTo>
                <a:lnTo>
                  <a:pt x="447103" y="414686"/>
                </a:lnTo>
                <a:lnTo>
                  <a:pt x="452862" y="419171"/>
                </a:lnTo>
                <a:lnTo>
                  <a:pt x="460120" y="421131"/>
                </a:lnTo>
                <a:lnTo>
                  <a:pt x="624713" y="432307"/>
                </a:lnTo>
                <a:lnTo>
                  <a:pt x="622096" y="426847"/>
                </a:lnTo>
                <a:lnTo>
                  <a:pt x="582802" y="426847"/>
                </a:lnTo>
                <a:lnTo>
                  <a:pt x="524630" y="387385"/>
                </a:lnTo>
                <a:lnTo>
                  <a:pt x="462788" y="383159"/>
                </a:lnTo>
                <a:close/>
              </a:path>
              <a:path w="624839" h="432435">
                <a:moveTo>
                  <a:pt x="524630" y="387385"/>
                </a:moveTo>
                <a:lnTo>
                  <a:pt x="582802" y="426847"/>
                </a:lnTo>
                <a:lnTo>
                  <a:pt x="587878" y="419354"/>
                </a:lnTo>
                <a:lnTo>
                  <a:pt x="576326" y="419354"/>
                </a:lnTo>
                <a:lnTo>
                  <a:pt x="562252" y="389955"/>
                </a:lnTo>
                <a:lnTo>
                  <a:pt x="524630" y="387385"/>
                </a:lnTo>
                <a:close/>
              </a:path>
              <a:path w="624839" h="432435">
                <a:moveTo>
                  <a:pt x="535428" y="272768"/>
                </a:moveTo>
                <a:lnTo>
                  <a:pt x="528065" y="274574"/>
                </a:lnTo>
                <a:lnTo>
                  <a:pt x="522069" y="279149"/>
                </a:lnTo>
                <a:lnTo>
                  <a:pt x="518382" y="285464"/>
                </a:lnTo>
                <a:lnTo>
                  <a:pt x="517314" y="292683"/>
                </a:lnTo>
                <a:lnTo>
                  <a:pt x="519175" y="299974"/>
                </a:lnTo>
                <a:lnTo>
                  <a:pt x="545932" y="355866"/>
                </a:lnTo>
                <a:lnTo>
                  <a:pt x="604138" y="395350"/>
                </a:lnTo>
                <a:lnTo>
                  <a:pt x="582802" y="426847"/>
                </a:lnTo>
                <a:lnTo>
                  <a:pt x="622096" y="426847"/>
                </a:lnTo>
                <a:lnTo>
                  <a:pt x="553465" y="283591"/>
                </a:lnTo>
                <a:lnTo>
                  <a:pt x="548961" y="277538"/>
                </a:lnTo>
                <a:lnTo>
                  <a:pt x="542670" y="273843"/>
                </a:lnTo>
                <a:lnTo>
                  <a:pt x="535428" y="272768"/>
                </a:lnTo>
                <a:close/>
              </a:path>
              <a:path w="624839" h="432435">
                <a:moveTo>
                  <a:pt x="562252" y="389955"/>
                </a:moveTo>
                <a:lnTo>
                  <a:pt x="576326" y="419354"/>
                </a:lnTo>
                <a:lnTo>
                  <a:pt x="594740" y="392175"/>
                </a:lnTo>
                <a:lnTo>
                  <a:pt x="562252" y="389955"/>
                </a:lnTo>
                <a:close/>
              </a:path>
              <a:path w="624839" h="432435">
                <a:moveTo>
                  <a:pt x="545932" y="355866"/>
                </a:moveTo>
                <a:lnTo>
                  <a:pt x="562252" y="389955"/>
                </a:lnTo>
                <a:lnTo>
                  <a:pt x="594740" y="392175"/>
                </a:lnTo>
                <a:lnTo>
                  <a:pt x="576326" y="419354"/>
                </a:lnTo>
                <a:lnTo>
                  <a:pt x="587878" y="419354"/>
                </a:lnTo>
                <a:lnTo>
                  <a:pt x="604138" y="395350"/>
                </a:lnTo>
                <a:lnTo>
                  <a:pt x="545932" y="355866"/>
                </a:lnTo>
                <a:close/>
              </a:path>
              <a:path w="624839" h="432435">
                <a:moveTo>
                  <a:pt x="21336" y="0"/>
                </a:moveTo>
                <a:lnTo>
                  <a:pt x="0" y="31496"/>
                </a:lnTo>
                <a:lnTo>
                  <a:pt x="524630" y="387385"/>
                </a:lnTo>
                <a:lnTo>
                  <a:pt x="562252" y="389955"/>
                </a:lnTo>
                <a:lnTo>
                  <a:pt x="545932" y="355866"/>
                </a:lnTo>
                <a:lnTo>
                  <a:pt x="21336" y="0"/>
                </a:lnTo>
                <a:close/>
              </a:path>
            </a:pathLst>
          </a:custGeom>
          <a:solidFill>
            <a:srgbClr val="000000"/>
          </a:solidFill>
        </p:spPr>
        <p:txBody>
          <a:bodyPr wrap="square" lIns="0" tIns="0" rIns="0" bIns="0" rtlCol="0"/>
          <a:lstStyle/>
          <a:p>
            <a:endParaRPr/>
          </a:p>
        </p:txBody>
      </p:sp>
      <p:sp>
        <p:nvSpPr>
          <p:cNvPr id="12" name="object 12"/>
          <p:cNvSpPr/>
          <p:nvPr/>
        </p:nvSpPr>
        <p:spPr>
          <a:xfrm>
            <a:off x="5580126" y="2859023"/>
            <a:ext cx="474980" cy="285750"/>
          </a:xfrm>
          <a:custGeom>
            <a:avLst/>
            <a:gdLst/>
            <a:ahLst/>
            <a:cxnLst/>
            <a:rect l="l" t="t" r="r" b="b"/>
            <a:pathLst>
              <a:path w="474979" h="285750">
                <a:moveTo>
                  <a:pt x="0" y="285750"/>
                </a:moveTo>
                <a:lnTo>
                  <a:pt x="474979" y="285750"/>
                </a:lnTo>
                <a:lnTo>
                  <a:pt x="474979" y="0"/>
                </a:lnTo>
                <a:lnTo>
                  <a:pt x="0" y="0"/>
                </a:lnTo>
                <a:lnTo>
                  <a:pt x="0" y="285750"/>
                </a:lnTo>
                <a:close/>
              </a:path>
            </a:pathLst>
          </a:custGeom>
          <a:solidFill>
            <a:srgbClr val="FFFFFF"/>
          </a:solidFill>
        </p:spPr>
        <p:txBody>
          <a:bodyPr wrap="square" lIns="0" tIns="0" rIns="0" bIns="0" rtlCol="0"/>
          <a:lstStyle/>
          <a:p>
            <a:endParaRPr/>
          </a:p>
        </p:txBody>
      </p:sp>
      <p:sp>
        <p:nvSpPr>
          <p:cNvPr id="13" name="object 13"/>
          <p:cNvSpPr txBox="1"/>
          <p:nvPr/>
        </p:nvSpPr>
        <p:spPr>
          <a:xfrm>
            <a:off x="5659628" y="2885058"/>
            <a:ext cx="276860" cy="182742"/>
          </a:xfrm>
          <a:prstGeom prst="rect">
            <a:avLst/>
          </a:prstGeom>
        </p:spPr>
        <p:txBody>
          <a:bodyPr vert="horz" wrap="square" lIns="0" tIns="13335" rIns="0" bIns="0" rtlCol="0">
            <a:spAutoFit/>
          </a:bodyPr>
          <a:lstStyle/>
          <a:p>
            <a:pPr marL="12700">
              <a:spcBef>
                <a:spcPts val="105"/>
              </a:spcBef>
            </a:pPr>
            <a:r>
              <a:rPr sz="1100" spc="-5" dirty="0">
                <a:latin typeface="Calibri"/>
                <a:cs typeface="Calibri"/>
              </a:rPr>
              <a:t>C</a:t>
            </a:r>
            <a:r>
              <a:rPr sz="1100" dirty="0">
                <a:latin typeface="Calibri"/>
                <a:cs typeface="Calibri"/>
              </a:rPr>
              <a:t>o</a:t>
            </a:r>
            <a:r>
              <a:rPr sz="1100" spc="-5" dirty="0">
                <a:latin typeface="Calibri"/>
                <a:cs typeface="Calibri"/>
              </a:rPr>
              <a:t>st</a:t>
            </a:r>
            <a:endParaRPr sz="1100">
              <a:latin typeface="Calibri"/>
              <a:cs typeface="Calibri"/>
            </a:endParaRPr>
          </a:p>
        </p:txBody>
      </p:sp>
      <p:sp>
        <p:nvSpPr>
          <p:cNvPr id="14" name="object 14"/>
          <p:cNvSpPr/>
          <p:nvPr/>
        </p:nvSpPr>
        <p:spPr>
          <a:xfrm>
            <a:off x="5503926" y="3663569"/>
            <a:ext cx="601980" cy="285750"/>
          </a:xfrm>
          <a:custGeom>
            <a:avLst/>
            <a:gdLst/>
            <a:ahLst/>
            <a:cxnLst/>
            <a:rect l="l" t="t" r="r" b="b"/>
            <a:pathLst>
              <a:path w="601979" h="285750">
                <a:moveTo>
                  <a:pt x="0" y="285749"/>
                </a:moveTo>
                <a:lnTo>
                  <a:pt x="601979" y="285749"/>
                </a:lnTo>
                <a:lnTo>
                  <a:pt x="601979" y="0"/>
                </a:lnTo>
                <a:lnTo>
                  <a:pt x="0" y="0"/>
                </a:lnTo>
                <a:lnTo>
                  <a:pt x="0" y="285749"/>
                </a:lnTo>
                <a:close/>
              </a:path>
            </a:pathLst>
          </a:custGeom>
          <a:solidFill>
            <a:srgbClr val="FFFFFF"/>
          </a:solidFill>
        </p:spPr>
        <p:txBody>
          <a:bodyPr wrap="square" lIns="0" tIns="0" rIns="0" bIns="0" rtlCol="0"/>
          <a:lstStyle/>
          <a:p>
            <a:endParaRPr/>
          </a:p>
        </p:txBody>
      </p:sp>
      <p:sp>
        <p:nvSpPr>
          <p:cNvPr id="15" name="object 15"/>
          <p:cNvSpPr txBox="1"/>
          <p:nvPr/>
        </p:nvSpPr>
        <p:spPr>
          <a:xfrm>
            <a:off x="5583174" y="3689731"/>
            <a:ext cx="434975" cy="182101"/>
          </a:xfrm>
          <a:prstGeom prst="rect">
            <a:avLst/>
          </a:prstGeom>
        </p:spPr>
        <p:txBody>
          <a:bodyPr vert="horz" wrap="square" lIns="0" tIns="12700" rIns="0" bIns="0" rtlCol="0">
            <a:spAutoFit/>
          </a:bodyPr>
          <a:lstStyle/>
          <a:p>
            <a:pPr marL="12700">
              <a:spcBef>
                <a:spcPts val="100"/>
              </a:spcBef>
            </a:pPr>
            <a:r>
              <a:rPr sz="1100" dirty="0">
                <a:latin typeface="Calibri"/>
                <a:cs typeface="Calibri"/>
              </a:rPr>
              <a:t>Qu</a:t>
            </a:r>
            <a:r>
              <a:rPr sz="1100" spc="-5" dirty="0">
                <a:latin typeface="Calibri"/>
                <a:cs typeface="Calibri"/>
              </a:rPr>
              <a:t>a</a:t>
            </a:r>
            <a:r>
              <a:rPr sz="1100" dirty="0">
                <a:latin typeface="Calibri"/>
                <a:cs typeface="Calibri"/>
              </a:rPr>
              <a:t>l</a:t>
            </a:r>
            <a:r>
              <a:rPr sz="1100" spc="-5" dirty="0">
                <a:latin typeface="Calibri"/>
                <a:cs typeface="Calibri"/>
              </a:rPr>
              <a:t>i</a:t>
            </a:r>
            <a:r>
              <a:rPr sz="1100" dirty="0">
                <a:latin typeface="Calibri"/>
                <a:cs typeface="Calibri"/>
              </a:rPr>
              <a:t>ty</a:t>
            </a:r>
            <a:endParaRPr sz="1100">
              <a:latin typeface="Calibri"/>
              <a:cs typeface="Calibri"/>
            </a:endParaRPr>
          </a:p>
        </p:txBody>
      </p:sp>
      <p:sp>
        <p:nvSpPr>
          <p:cNvPr id="16" name="object 16"/>
          <p:cNvSpPr/>
          <p:nvPr/>
        </p:nvSpPr>
        <p:spPr>
          <a:xfrm>
            <a:off x="6239255" y="4209034"/>
            <a:ext cx="533400" cy="285750"/>
          </a:xfrm>
          <a:custGeom>
            <a:avLst/>
            <a:gdLst/>
            <a:ahLst/>
            <a:cxnLst/>
            <a:rect l="l" t="t" r="r" b="b"/>
            <a:pathLst>
              <a:path w="533400" h="285750">
                <a:moveTo>
                  <a:pt x="0" y="285750"/>
                </a:moveTo>
                <a:lnTo>
                  <a:pt x="533400" y="285750"/>
                </a:lnTo>
                <a:lnTo>
                  <a:pt x="533400" y="0"/>
                </a:lnTo>
                <a:lnTo>
                  <a:pt x="0" y="0"/>
                </a:lnTo>
                <a:lnTo>
                  <a:pt x="0" y="285750"/>
                </a:lnTo>
                <a:close/>
              </a:path>
            </a:pathLst>
          </a:custGeom>
          <a:solidFill>
            <a:srgbClr val="FFFFFF"/>
          </a:solidFill>
        </p:spPr>
        <p:txBody>
          <a:bodyPr wrap="square" lIns="0" tIns="0" rIns="0" bIns="0" rtlCol="0"/>
          <a:lstStyle/>
          <a:p>
            <a:endParaRPr/>
          </a:p>
        </p:txBody>
      </p:sp>
      <p:sp>
        <p:nvSpPr>
          <p:cNvPr id="17" name="object 17"/>
          <p:cNvSpPr txBox="1"/>
          <p:nvPr/>
        </p:nvSpPr>
        <p:spPr>
          <a:xfrm>
            <a:off x="6318631" y="4235323"/>
            <a:ext cx="366395" cy="182101"/>
          </a:xfrm>
          <a:prstGeom prst="rect">
            <a:avLst/>
          </a:prstGeom>
        </p:spPr>
        <p:txBody>
          <a:bodyPr vert="horz" wrap="square" lIns="0" tIns="12700" rIns="0" bIns="0" rtlCol="0">
            <a:spAutoFit/>
          </a:bodyPr>
          <a:lstStyle/>
          <a:p>
            <a:pPr marL="12700">
              <a:spcBef>
                <a:spcPts val="100"/>
              </a:spcBef>
            </a:pPr>
            <a:r>
              <a:rPr sz="1100" spc="-5" dirty="0">
                <a:latin typeface="Calibri"/>
                <a:cs typeface="Calibri"/>
              </a:rPr>
              <a:t>Sc</a:t>
            </a:r>
            <a:r>
              <a:rPr sz="1100" dirty="0">
                <a:latin typeface="Calibri"/>
                <a:cs typeface="Calibri"/>
              </a:rPr>
              <a:t>o</a:t>
            </a:r>
            <a:r>
              <a:rPr sz="1100" spc="-5" dirty="0">
                <a:latin typeface="Calibri"/>
                <a:cs typeface="Calibri"/>
              </a:rPr>
              <a:t>p</a:t>
            </a:r>
            <a:r>
              <a:rPr sz="1100" dirty="0">
                <a:latin typeface="Calibri"/>
                <a:cs typeface="Calibri"/>
              </a:rPr>
              <a:t>e</a:t>
            </a:r>
            <a:endParaRPr sz="1100">
              <a:latin typeface="Calibri"/>
              <a:cs typeface="Calibri"/>
            </a:endParaRPr>
          </a:p>
        </p:txBody>
      </p:sp>
      <p:sp>
        <p:nvSpPr>
          <p:cNvPr id="18" name="object 18"/>
          <p:cNvSpPr/>
          <p:nvPr/>
        </p:nvSpPr>
        <p:spPr>
          <a:xfrm>
            <a:off x="4892421" y="4238244"/>
            <a:ext cx="533400" cy="285750"/>
          </a:xfrm>
          <a:custGeom>
            <a:avLst/>
            <a:gdLst/>
            <a:ahLst/>
            <a:cxnLst/>
            <a:rect l="l" t="t" r="r" b="b"/>
            <a:pathLst>
              <a:path w="533400" h="285750">
                <a:moveTo>
                  <a:pt x="0" y="285749"/>
                </a:moveTo>
                <a:lnTo>
                  <a:pt x="533400" y="285749"/>
                </a:lnTo>
                <a:lnTo>
                  <a:pt x="533400" y="0"/>
                </a:lnTo>
                <a:lnTo>
                  <a:pt x="0" y="0"/>
                </a:lnTo>
                <a:lnTo>
                  <a:pt x="0" y="285749"/>
                </a:lnTo>
                <a:close/>
              </a:path>
            </a:pathLst>
          </a:custGeom>
          <a:solidFill>
            <a:srgbClr val="FFFFFF"/>
          </a:solidFill>
        </p:spPr>
        <p:txBody>
          <a:bodyPr wrap="square" lIns="0" tIns="0" rIns="0" bIns="0" rtlCol="0"/>
          <a:lstStyle/>
          <a:p>
            <a:endParaRPr/>
          </a:p>
        </p:txBody>
      </p:sp>
      <p:sp>
        <p:nvSpPr>
          <p:cNvPr id="19" name="object 19"/>
          <p:cNvSpPr txBox="1"/>
          <p:nvPr/>
        </p:nvSpPr>
        <p:spPr>
          <a:xfrm>
            <a:off x="4971669" y="4264534"/>
            <a:ext cx="308610" cy="182101"/>
          </a:xfrm>
          <a:prstGeom prst="rect">
            <a:avLst/>
          </a:prstGeom>
        </p:spPr>
        <p:txBody>
          <a:bodyPr vert="horz" wrap="square" lIns="0" tIns="12700" rIns="0" bIns="0" rtlCol="0">
            <a:spAutoFit/>
          </a:bodyPr>
          <a:lstStyle/>
          <a:p>
            <a:pPr marL="12700">
              <a:spcBef>
                <a:spcPts val="100"/>
              </a:spcBef>
            </a:pPr>
            <a:r>
              <a:rPr sz="1100" spc="-5" dirty="0">
                <a:latin typeface="Calibri"/>
                <a:cs typeface="Calibri"/>
              </a:rPr>
              <a:t>Ti</a:t>
            </a:r>
            <a:r>
              <a:rPr sz="1100" spc="5" dirty="0">
                <a:latin typeface="Calibri"/>
                <a:cs typeface="Calibri"/>
              </a:rPr>
              <a:t>m</a:t>
            </a:r>
            <a:r>
              <a:rPr sz="1100" dirty="0">
                <a:latin typeface="Calibri"/>
                <a:cs typeface="Calibri"/>
              </a:rPr>
              <a:t>e</a:t>
            </a:r>
            <a:endParaRPr sz="1100">
              <a:latin typeface="Calibri"/>
              <a:cs typeface="Calibri"/>
            </a:endParaRPr>
          </a:p>
        </p:txBody>
      </p:sp>
      <p:sp>
        <p:nvSpPr>
          <p:cNvPr id="20" name="object 20"/>
          <p:cNvSpPr txBox="1"/>
          <p:nvPr/>
        </p:nvSpPr>
        <p:spPr>
          <a:xfrm>
            <a:off x="0" y="4889120"/>
            <a:ext cx="11977141" cy="1054456"/>
          </a:xfrm>
          <a:prstGeom prst="rect">
            <a:avLst/>
          </a:prstGeom>
        </p:spPr>
        <p:txBody>
          <a:bodyPr vert="horz" wrap="square" lIns="0" tIns="12700" rIns="0" bIns="0" rtlCol="0">
            <a:spAutoFit/>
          </a:bodyPr>
          <a:lstStyle/>
          <a:p>
            <a:pPr marL="12700" marR="5080" algn="just" rtl="0">
              <a:lnSpc>
                <a:spcPct val="150000"/>
              </a:lnSpc>
              <a:spcBef>
                <a:spcPts val="10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Sometimes,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satisfying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all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three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primary objectives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full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almost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impossible.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Preferences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applied 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deciding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relative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importance of </a:t>
            </a:r>
            <a:r>
              <a:rPr sz="2400" dirty="0">
                <a:solidFill>
                  <a:schemeClr val="tx1">
                    <a:lumMod val="95000"/>
                    <a:lumOff val="5000"/>
                  </a:schemeClr>
                </a:solidFill>
                <a:latin typeface="Times New Roman" panose="02020603050405020304" pitchFamily="18" charset="0"/>
                <a:cs typeface="Times New Roman" panose="02020603050405020304" pitchFamily="18" charset="0"/>
              </a:rPr>
              <a:t>each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relation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to</a:t>
            </a:r>
            <a:r>
              <a:rPr sz="2400" spc="-55" dirty="0">
                <a:solidFill>
                  <a:schemeClr val="tx1">
                    <a:lumMod val="95000"/>
                    <a:lumOff val="5000"/>
                  </a:schemeClr>
                </a:solidFill>
                <a:latin typeface="Times New Roman" panose="02020603050405020304" pitchFamily="18" charset="0"/>
                <a:cs typeface="Times New Roman" panose="02020603050405020304" pitchFamily="18" charset="0"/>
              </a:rPr>
              <a:t>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 name="مربع نص 9">
            <a:extLst>
              <a:ext uri="{FF2B5EF4-FFF2-40B4-BE49-F238E27FC236}">
                <a16:creationId xmlns:a16="http://schemas.microsoft.com/office/drawing/2014/main" id="{03EE4B39-9B5A-4873-A6E2-9F5A6AA0FAB9}"/>
              </a:ext>
            </a:extLst>
          </p:cNvPr>
          <p:cNvSpPr txBox="1"/>
          <p:nvPr/>
        </p:nvSpPr>
        <p:spPr>
          <a:xfrm>
            <a:off x="1687514" y="314793"/>
            <a:ext cx="10408442" cy="6005555"/>
          </a:xfrm>
          <a:prstGeom prst="rect">
            <a:avLst/>
          </a:prstGeom>
          <a:noFill/>
        </p:spPr>
        <p:txBody>
          <a:bodyPr wrap="square">
            <a:spAutoFit/>
          </a:bodyPr>
          <a:lstStyle/>
          <a:p>
            <a:pPr marL="84455" marR="5080" algn="just" rtl="0">
              <a:lnSpc>
                <a:spcPct val="130000"/>
              </a:lnSpc>
              <a:spcBef>
                <a:spcPts val="100"/>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desired outcomes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whilst </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set of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for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achieving</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640080" algn="just" rtl="0">
              <a:lnSpc>
                <a:spcPct val="130000"/>
              </a:lnSpc>
              <a:spcBef>
                <a:spcPts val="161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-They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need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developed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outset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communicated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everyone</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involved.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304800" algn="just" rtl="0">
              <a:lnSpc>
                <a:spcPct val="130000"/>
              </a:lnSpc>
              <a:spcBef>
                <a:spcPts val="1614"/>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-Project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aligned 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order to gain approval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contribute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overall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strategy.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lnSpc>
                <a:spcPct val="130000"/>
              </a:lnSpc>
              <a:spcBef>
                <a:spcPts val="2135"/>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should 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SMART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within the limits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9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triple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spcBef>
                <a:spcPts val="25"/>
              </a:spcBef>
            </a:pP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278130" algn="just" rtl="0">
              <a:lnSpc>
                <a:spcPct val="130000"/>
              </a:lnSpc>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broad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long-</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 outcomes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specific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a:t>
            </a:r>
            <a:r>
              <a:rPr lang="en-US" sz="2400" spc="-50"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able</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sh</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rt-</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erm</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will</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arti</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ul</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oje</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ct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g</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oal</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3532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A4EB31B-C701-4F0E-87B2-0E6F130AAB4C}"/>
              </a:ext>
            </a:extLst>
          </p:cNvPr>
          <p:cNvSpPr>
            <a:spLocks noGrp="1"/>
          </p:cNvSpPr>
          <p:nvPr>
            <p:ph type="title"/>
          </p:nvPr>
        </p:nvSpPr>
        <p:spPr>
          <a:xfrm>
            <a:off x="1752600" y="274639"/>
            <a:ext cx="8458200" cy="492443"/>
          </a:xfrm>
        </p:spPr>
        <p:txBody>
          <a:bodyPr/>
          <a:lstStyle/>
          <a:p>
            <a:r>
              <a:rPr lang="en-US" altLang="en-US" sz="3200" b="1">
                <a:latin typeface="Times New Roman" panose="02020603050405020304" pitchFamily="18" charset="0"/>
                <a:cs typeface="Times New Roman" panose="02020603050405020304" pitchFamily="18" charset="0"/>
              </a:rPr>
              <a:t>MISSION and VISION              ORGANIZING</a:t>
            </a:r>
          </a:p>
        </p:txBody>
      </p:sp>
      <p:sp>
        <p:nvSpPr>
          <p:cNvPr id="9219" name="Rectangle 3">
            <a:extLst>
              <a:ext uri="{FF2B5EF4-FFF2-40B4-BE49-F238E27FC236}">
                <a16:creationId xmlns:a16="http://schemas.microsoft.com/office/drawing/2014/main" id="{1404B601-2DF5-4B97-B6F5-A14CD6E77F4D}"/>
              </a:ext>
            </a:extLst>
          </p:cNvPr>
          <p:cNvSpPr>
            <a:spLocks noGrp="1"/>
          </p:cNvSpPr>
          <p:nvPr>
            <p:ph type="body" idx="1"/>
          </p:nvPr>
        </p:nvSpPr>
        <p:spPr>
          <a:xfrm>
            <a:off x="1981200" y="1066801"/>
            <a:ext cx="8229600" cy="2868478"/>
          </a:xfrm>
        </p:spPr>
        <p:txBody>
          <a:bodyPr/>
          <a:lstStyle/>
          <a:p>
            <a:r>
              <a:rPr lang="en-US" altLang="en-US" sz="2800" dirty="0"/>
              <a:t>-Facilitates strategy </a:t>
            </a:r>
          </a:p>
          <a:p>
            <a:r>
              <a:rPr lang="en-US" altLang="en-US" sz="2800" dirty="0"/>
              <a:t>-Defines roles and responsibilities </a:t>
            </a:r>
          </a:p>
          <a:p>
            <a:r>
              <a:rPr lang="en-US" altLang="en-US" sz="2800" dirty="0"/>
              <a:t>-Encourages coordinated efforts</a:t>
            </a:r>
          </a:p>
          <a:p>
            <a:r>
              <a:rPr lang="en-US" altLang="en-US" sz="2800" dirty="0"/>
              <a:t>-Creates and supports culture.</a:t>
            </a:r>
          </a:p>
          <a:p>
            <a:pPr>
              <a:buFont typeface="Arial" panose="020B0604020202020204" pitchFamily="34" charset="0"/>
              <a:buNone/>
            </a:pPr>
            <a:endParaRPr lang="en-US" altLang="en-US" dirty="0"/>
          </a:p>
          <a:p>
            <a:endParaRPr lang="en-US" altLang="en-US" dirty="0"/>
          </a:p>
        </p:txBody>
      </p:sp>
      <p:sp>
        <p:nvSpPr>
          <p:cNvPr id="9220" name="AutoShape 5">
            <a:extLst>
              <a:ext uri="{FF2B5EF4-FFF2-40B4-BE49-F238E27FC236}">
                <a16:creationId xmlns:a16="http://schemas.microsoft.com/office/drawing/2014/main" id="{30C908CD-5083-44B1-A582-00C4BDCFA822}"/>
              </a:ext>
            </a:extLst>
          </p:cNvPr>
          <p:cNvSpPr>
            <a:spLocks noChangeArrowheads="1"/>
          </p:cNvSpPr>
          <p:nvPr/>
        </p:nvSpPr>
        <p:spPr bwMode="auto">
          <a:xfrm>
            <a:off x="6172201" y="381001"/>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MS PGothic" panose="020B0600070205080204" pitchFamily="34" charset="-128"/>
              </a:defRPr>
            </a:lvl1pPr>
            <a:lvl2pPr marL="742950" indent="-285750" eaLnBrk="0" hangingPunct="0">
              <a:defRPr>
                <a:solidFill>
                  <a:schemeClr val="tx1"/>
                </a:solidFill>
                <a:latin typeface="Arial" panose="020B0604020202020204" pitchFamily="34" charset="0"/>
                <a:ea typeface="MS PGothic" panose="020B0600070205080204" pitchFamily="34" charset="-128"/>
              </a:defRPr>
            </a:lvl2pPr>
            <a:lvl3pPr marL="1143000" indent="-228600" eaLnBrk="0" hangingPunct="0">
              <a:defRPr>
                <a:solidFill>
                  <a:schemeClr val="tx1"/>
                </a:solidFill>
                <a:latin typeface="Arial" panose="020B0604020202020204" pitchFamily="34" charset="0"/>
                <a:ea typeface="MS PGothic" panose="020B0600070205080204" pitchFamily="34" charset="-128"/>
              </a:defRPr>
            </a:lvl3pPr>
            <a:lvl4pPr marL="1600200" indent="-228600" eaLnBrk="0" hangingPunct="0">
              <a:defRPr>
                <a:solidFill>
                  <a:schemeClr val="tx1"/>
                </a:solidFill>
                <a:latin typeface="Arial" panose="020B0604020202020204" pitchFamily="34" charset="0"/>
                <a:ea typeface="MS PGothic" panose="020B0600070205080204" pitchFamily="34" charset="-128"/>
              </a:defRPr>
            </a:lvl4pPr>
            <a:lvl5pPr marL="2057400" indent="-228600" eaLnBrk="0" hangingPunct="0">
              <a:defRPr>
                <a:solidFill>
                  <a:schemeClr val="tx1"/>
                </a:solidFill>
                <a:latin typeface="Arial" panose="020B0604020202020204" pitchFamily="34" charset="0"/>
                <a:ea typeface="MS PGothic" panose="020B0600070205080204" pitchFamily="34" charset="-128"/>
              </a:defRPr>
            </a:lvl5pPr>
            <a:lvl6pPr marL="25146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algn="l" rtl="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eaLnBrk="1" hangingPunct="1"/>
            <a:endParaRPr lang="en-US" altLang="en-US"/>
          </a:p>
        </p:txBody>
      </p:sp>
      <p:graphicFrame>
        <p:nvGraphicFramePr>
          <p:cNvPr id="2" name="Diagram 1">
            <a:extLst>
              <a:ext uri="{FF2B5EF4-FFF2-40B4-BE49-F238E27FC236}">
                <a16:creationId xmlns:a16="http://schemas.microsoft.com/office/drawing/2014/main" id="{91DEE775-6E83-4FF4-988A-E1AB02A7B24D}"/>
              </a:ext>
            </a:extLst>
          </p:cNvPr>
          <p:cNvGraphicFramePr/>
          <p:nvPr/>
        </p:nvGraphicFramePr>
        <p:xfrm>
          <a:off x="1756037" y="2821500"/>
          <a:ext cx="8908526" cy="372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bject 3">
            <a:extLst>
              <a:ext uri="{FF2B5EF4-FFF2-40B4-BE49-F238E27FC236}">
                <a16:creationId xmlns:a16="http://schemas.microsoft.com/office/drawing/2014/main" id="{CACF5C8F-122B-4FC3-95FA-C7BC8689B6D1}"/>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 name="object 2">
            <a:extLst>
              <a:ext uri="{FF2B5EF4-FFF2-40B4-BE49-F238E27FC236}">
                <a16:creationId xmlns:a16="http://schemas.microsoft.com/office/drawing/2014/main" id="{30772FF0-84BA-4DE4-8F1A-291E3560C64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6">
            <a:extLst>
              <a:ext uri="{FF2B5EF4-FFF2-40B4-BE49-F238E27FC236}">
                <a16:creationId xmlns:a16="http://schemas.microsoft.com/office/drawing/2014/main" id="{4E756A17-5B78-499C-A5E3-9D9387890A26}"/>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7">
            <a:extLst>
              <a:ext uri="{FF2B5EF4-FFF2-40B4-BE49-F238E27FC236}">
                <a16:creationId xmlns:a16="http://schemas.microsoft.com/office/drawing/2014/main" id="{80F3C00D-1255-4A32-B3B1-EB7E8CE43434}"/>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0" name="عنصر نائب للمحتوى 6">
            <a:extLst>
              <a:ext uri="{FF2B5EF4-FFF2-40B4-BE49-F238E27FC236}">
                <a16:creationId xmlns:a16="http://schemas.microsoft.com/office/drawing/2014/main" id="{F55B3FA9-4A43-4C59-89BF-D280738A31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947763" y="242656"/>
            <a:ext cx="904461" cy="98122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0A249005-2379-4E96-8888-6DC8C809DC1C}"/>
              </a:ext>
            </a:extLst>
          </p:cNvPr>
          <p:cNvSpPr txBox="1">
            <a:spLocks noGrp="1"/>
          </p:cNvSpPr>
          <p:nvPr>
            <p:ph type="title"/>
          </p:nvPr>
        </p:nvSpPr>
        <p:spPr>
          <a:xfrm>
            <a:off x="1377950" y="0"/>
            <a:ext cx="9566275" cy="787651"/>
          </a:xfrm>
        </p:spPr>
        <p:txBody>
          <a:bodyPr tIns="231393" rtlCol="0"/>
          <a:lstStyle/>
          <a:p>
            <a:pPr marL="2900045" eaLnBrk="1" fontAlgn="auto" hangingPunct="1">
              <a:spcBef>
                <a:spcPts val="0"/>
              </a:spcBef>
              <a:spcAft>
                <a:spcPts val="0"/>
              </a:spcAft>
              <a:defRPr/>
            </a:pPr>
            <a:r>
              <a:rPr lang="en-US" sz="3600" b="1" spc="-10" dirty="0"/>
              <a:t>What</a:t>
            </a:r>
            <a:r>
              <a:rPr lang="en-US" sz="3600" b="1" spc="-40" dirty="0"/>
              <a:t> </a:t>
            </a:r>
            <a:r>
              <a:rPr lang="en-US" sz="3600" b="1" spc="-10" dirty="0"/>
              <a:t>Went</a:t>
            </a:r>
            <a:r>
              <a:rPr lang="en-US" sz="3600" b="1" spc="-40" dirty="0"/>
              <a:t> </a:t>
            </a:r>
            <a:r>
              <a:rPr lang="en-US" sz="3600" b="1" spc="-10" dirty="0"/>
              <a:t>Wrong?</a:t>
            </a:r>
            <a:endParaRPr sz="3600" b="1" u="sng" spc="-20" dirty="0"/>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مربع نص 10">
            <a:extLst>
              <a:ext uri="{FF2B5EF4-FFF2-40B4-BE49-F238E27FC236}">
                <a16:creationId xmlns:a16="http://schemas.microsoft.com/office/drawing/2014/main" id="{7F201256-BBA4-4973-AE3A-3BC14E221DC2}"/>
              </a:ext>
            </a:extLst>
          </p:cNvPr>
          <p:cNvSpPr txBox="1"/>
          <p:nvPr/>
        </p:nvSpPr>
        <p:spPr>
          <a:xfrm>
            <a:off x="2866350" y="994831"/>
            <a:ext cx="9325650" cy="5809604"/>
          </a:xfrm>
          <a:prstGeom prst="rect">
            <a:avLst/>
          </a:prstGeom>
          <a:noFill/>
        </p:spPr>
        <p:txBody>
          <a:bodyPr wrap="square">
            <a:spAutoFit/>
          </a:bodyPr>
          <a:lstStyle/>
          <a:p>
            <a:pPr marL="368300" marR="17780" indent="-342900" algn="just" rtl="0">
              <a:lnSpc>
                <a:spcPct val="150000"/>
              </a:lnSpc>
              <a:spcBef>
                <a:spcPts val="100"/>
              </a:spcBef>
              <a:buFont typeface="Calibri"/>
              <a:buChar char="▪"/>
              <a:tabLst>
                <a:tab pos="367665" algn="l"/>
                <a:tab pos="368300" algn="l"/>
              </a:tabLst>
            </a:pP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paper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titled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Study</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Project Failure,” </a:t>
            </a:r>
            <a:r>
              <a:rPr lang="en-US" sz="2400" spc="-10" dirty="0">
                <a:latin typeface="Times New Roman" panose="02020603050405020304" pitchFamily="18" charset="0"/>
                <a:cs typeface="Times New Roman" panose="02020603050405020304" pitchFamily="18" charset="0"/>
              </a:rPr>
              <a:t>two </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researchers examined </a:t>
            </a:r>
            <a:r>
              <a:rPr lang="en-US" sz="2400" spc="-5" dirty="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success and </a:t>
            </a:r>
            <a:r>
              <a:rPr lang="en-US" sz="2400" spc="-5" dirty="0">
                <a:latin typeface="Times New Roman" panose="02020603050405020304" pitchFamily="18" charset="0"/>
                <a:cs typeface="Times New Roman" panose="02020603050405020304" pitchFamily="18" charset="0"/>
              </a:rPr>
              <a:t>failure </a:t>
            </a:r>
            <a:r>
              <a:rPr lang="en-US" sz="2400" spc="5" dirty="0">
                <a:latin typeface="Times New Roman" panose="02020603050405020304" pitchFamily="18" charset="0"/>
                <a:cs typeface="Times New Roman" panose="02020603050405020304" pitchFamily="18" charset="0"/>
              </a:rPr>
              <a:t>of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214</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projects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over an</a:t>
            </a:r>
            <a:r>
              <a:rPr lang="en-US" sz="2400" spc="-5" dirty="0">
                <a:latin typeface="Times New Roman" panose="02020603050405020304" pitchFamily="18" charset="0"/>
                <a:cs typeface="Times New Roman" panose="02020603050405020304" pitchFamily="18" charset="0"/>
              </a:rPr>
              <a:t> eight-year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period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several</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European</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countries.</a:t>
            </a:r>
          </a:p>
          <a:p>
            <a:pPr marL="368300" marR="476884" indent="-342900" algn="just" rtl="0">
              <a:lnSpc>
                <a:spcPct val="150000"/>
              </a:lnSpc>
              <a:spcBef>
                <a:spcPts val="640"/>
              </a:spcBef>
              <a:buFont typeface="Calibri"/>
              <a:buChar char="▪"/>
              <a:tabLst>
                <a:tab pos="368300" algn="l"/>
              </a:tabLst>
            </a:pPr>
            <a:r>
              <a:rPr lang="en-US" sz="2400" dirty="0">
                <a:latin typeface="Times New Roman" panose="02020603050405020304" pitchFamily="18" charset="0"/>
                <a:cs typeface="Times New Roman" panose="02020603050405020304" pitchFamily="18" charset="0"/>
              </a:rPr>
              <a:t>The researchers found that </a:t>
            </a:r>
            <a:r>
              <a:rPr lang="en-US" sz="2400" spc="-5" dirty="0">
                <a:latin typeface="Times New Roman" panose="02020603050405020304" pitchFamily="18" charset="0"/>
                <a:cs typeface="Times New Roman" panose="02020603050405020304" pitchFamily="18" charset="0"/>
              </a:rPr>
              <a:t>only </a:t>
            </a:r>
            <a:r>
              <a:rPr lang="en-US" sz="2400" dirty="0">
                <a:latin typeface="Times New Roman" panose="02020603050405020304" pitchFamily="18" charset="0"/>
                <a:cs typeface="Times New Roman" panose="02020603050405020304" pitchFamily="18" charset="0"/>
              </a:rPr>
              <a:t>one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eight </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(12.5 </a:t>
            </a:r>
            <a:r>
              <a:rPr lang="en-US" sz="2400" dirty="0">
                <a:latin typeface="Times New Roman" panose="02020603050405020304" pitchFamily="18" charset="0"/>
                <a:cs typeface="Times New Roman" panose="02020603050405020304" pitchFamily="18" charset="0"/>
              </a:rPr>
              <a:t>percent) </a:t>
            </a:r>
            <a:r>
              <a:rPr lang="en-US" sz="2400" spc="-5" dirty="0">
                <a:latin typeface="Times New Roman" panose="02020603050405020304" pitchFamily="18" charset="0"/>
                <a:cs typeface="Times New Roman" panose="02020603050405020304" pitchFamily="18" charset="0"/>
              </a:rPr>
              <a:t>were </a:t>
            </a:r>
            <a:r>
              <a:rPr lang="en-US" sz="2400" dirty="0">
                <a:latin typeface="Times New Roman" panose="02020603050405020304" pitchFamily="18" charset="0"/>
                <a:cs typeface="Times New Roman" panose="02020603050405020304" pitchFamily="18" charset="0"/>
              </a:rPr>
              <a:t>considered successful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terms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meeting scope,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time,</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cost</a:t>
            </a:r>
            <a:r>
              <a:rPr lang="en-US" sz="2400" spc="-5" dirty="0">
                <a:latin typeface="Times New Roman" panose="02020603050405020304" pitchFamily="18" charset="0"/>
                <a:cs typeface="Times New Roman" panose="02020603050405020304" pitchFamily="18" charset="0"/>
              </a:rPr>
              <a:t> goals.</a:t>
            </a:r>
            <a:endParaRPr lang="en-US" sz="2400" dirty="0">
              <a:latin typeface="Times New Roman" panose="02020603050405020304" pitchFamily="18" charset="0"/>
              <a:cs typeface="Times New Roman" panose="02020603050405020304" pitchFamily="18" charset="0"/>
            </a:endParaRPr>
          </a:p>
          <a:p>
            <a:pPr marL="368300" marR="556895" indent="-342900" algn="just" rtl="0">
              <a:lnSpc>
                <a:spcPct val="150000"/>
              </a:lnSpc>
              <a:spcBef>
                <a:spcPts val="640"/>
              </a:spcBef>
              <a:buFont typeface="Calibri"/>
              <a:buChar char="▪"/>
              <a:tabLst>
                <a:tab pos="368300" algn="l"/>
              </a:tabLst>
            </a:pPr>
            <a:r>
              <a:rPr lang="en-US" sz="2400" u="sng" dirty="0">
                <a:latin typeface="Times New Roman" panose="02020603050405020304" pitchFamily="18" charset="0"/>
                <a:cs typeface="Times New Roman" panose="02020603050405020304" pitchFamily="18" charset="0"/>
              </a:rPr>
              <a:t>The </a:t>
            </a:r>
            <a:r>
              <a:rPr lang="en-US" sz="2400" u="sng" spc="-5" dirty="0">
                <a:latin typeface="Times New Roman" panose="02020603050405020304" pitchFamily="18" charset="0"/>
                <a:cs typeface="Times New Roman" panose="02020603050405020304" pitchFamily="18" charset="0"/>
              </a:rPr>
              <a:t>authors </a:t>
            </a:r>
            <a:r>
              <a:rPr lang="en-US" sz="2400" u="sng" dirty="0">
                <a:latin typeface="Times New Roman" panose="02020603050405020304" pitchFamily="18" charset="0"/>
                <a:cs typeface="Times New Roman" panose="02020603050405020304" pitchFamily="18" charset="0"/>
              </a:rPr>
              <a:t>said </a:t>
            </a:r>
            <a:r>
              <a:rPr lang="en-US" sz="2400" u="sng" spc="-5" dirty="0">
                <a:latin typeface="Times New Roman" panose="02020603050405020304" pitchFamily="18" charset="0"/>
                <a:cs typeface="Times New Roman" panose="02020603050405020304" pitchFamily="18" charset="0"/>
              </a:rPr>
              <a:t>that </a:t>
            </a:r>
            <a:r>
              <a:rPr lang="en-US" sz="2400" b="1" u="sng" spc="-5" dirty="0">
                <a:solidFill>
                  <a:srgbClr val="FF0000"/>
                </a:solidFill>
                <a:highlight>
                  <a:srgbClr val="FFFF00"/>
                </a:highlight>
                <a:latin typeface="Times New Roman" panose="02020603050405020304" pitchFamily="18" charset="0"/>
                <a:cs typeface="Times New Roman" panose="02020603050405020304" pitchFamily="18" charset="0"/>
              </a:rPr>
              <a:t>the culture </a:t>
            </a:r>
            <a:r>
              <a:rPr lang="en-US" sz="2400" u="sng" spc="-10" dirty="0">
                <a:latin typeface="Times New Roman" panose="02020603050405020304" pitchFamily="18" charset="0"/>
                <a:cs typeface="Times New Roman" panose="02020603050405020304" pitchFamily="18" charset="0"/>
              </a:rPr>
              <a:t>within </a:t>
            </a:r>
            <a:r>
              <a:rPr lang="en-US" sz="2400" u="sng" spc="5" dirty="0">
                <a:latin typeface="Times New Roman" panose="02020603050405020304" pitchFamily="18" charset="0"/>
                <a:cs typeface="Times New Roman" panose="02020603050405020304" pitchFamily="18" charset="0"/>
              </a:rPr>
              <a:t>many </a:t>
            </a:r>
            <a:r>
              <a:rPr lang="en-US" sz="2400" u="sng" spc="-710"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organizations</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is</a:t>
            </a:r>
            <a:r>
              <a:rPr lang="en-US" sz="2400" u="sng" spc="5"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often</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to</a:t>
            </a:r>
            <a:r>
              <a:rPr lang="en-US" sz="2400" u="sng" spc="5"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blame.</a:t>
            </a:r>
          </a:p>
          <a:p>
            <a:pPr marL="368300" marR="55244" indent="-342900" algn="just" rtl="0">
              <a:lnSpc>
                <a:spcPct val="150000"/>
              </a:lnSpc>
              <a:spcBef>
                <a:spcPts val="650"/>
              </a:spcBef>
              <a:buFont typeface="Calibri"/>
              <a:buChar char="▪"/>
              <a:tabLst>
                <a:tab pos="367665" algn="l"/>
                <a:tab pos="368300" algn="l"/>
              </a:tabLst>
            </a:pPr>
            <a:r>
              <a:rPr lang="en-US" sz="2400" dirty="0">
                <a:latin typeface="Times New Roman" panose="02020603050405020304" pitchFamily="18" charset="0"/>
                <a:cs typeface="Times New Roman" panose="02020603050405020304" pitchFamily="18" charset="0"/>
              </a:rPr>
              <a:t>Among other </a:t>
            </a:r>
            <a:r>
              <a:rPr lang="en-US" sz="2400" spc="-5" dirty="0">
                <a:latin typeface="Times New Roman" panose="02020603050405020304" pitchFamily="18" charset="0"/>
                <a:cs typeface="Times New Roman" panose="02020603050405020304" pitchFamily="18" charset="0"/>
              </a:rPr>
              <a:t>things, </a:t>
            </a:r>
            <a:r>
              <a:rPr lang="en-US" sz="2400" dirty="0">
                <a:latin typeface="Times New Roman" panose="02020603050405020304" pitchFamily="18" charset="0"/>
                <a:cs typeface="Times New Roman" panose="02020603050405020304" pitchFamily="18" charset="0"/>
              </a:rPr>
              <a:t>people often do not discuss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important leadership, stakeholder, and </a:t>
            </a:r>
            <a:r>
              <a:rPr lang="en-US" sz="2400" spc="-5" dirty="0">
                <a:latin typeface="Times New Roman" panose="02020603050405020304" pitchFamily="18" charset="0"/>
                <a:cs typeface="Times New Roman" panose="02020603050405020304" pitchFamily="18" charset="0"/>
              </a:rPr>
              <a:t>risk </a:t>
            </a:r>
            <a:r>
              <a:rPr lang="en-US" sz="2400" dirty="0">
                <a:latin typeface="Times New Roman" panose="02020603050405020304" pitchFamily="18" charset="0"/>
                <a:cs typeface="Times New Roman" panose="02020603050405020304" pitchFamily="18" charset="0"/>
              </a:rPr>
              <a:t> management</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issues.</a:t>
            </a:r>
          </a:p>
        </p:txBody>
      </p:sp>
      <p:pic>
        <p:nvPicPr>
          <p:cNvPr id="12" name="عنصر نائب للمحتوى 6">
            <a:extLst>
              <a:ext uri="{FF2B5EF4-FFF2-40B4-BE49-F238E27FC236}">
                <a16:creationId xmlns:a16="http://schemas.microsoft.com/office/drawing/2014/main" id="{BA524800-2474-4B15-B37F-4CAA04233C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55350" y="0"/>
            <a:ext cx="1120775" cy="981221"/>
          </a:xfrm>
          <a:prstGeom prst="rect">
            <a:avLst/>
          </a:prstGeom>
        </p:spPr>
      </p:pic>
    </p:spTree>
    <p:extLst>
      <p:ext uri="{BB962C8B-B14F-4D97-AF65-F5344CB8AC3E}">
        <p14:creationId xmlns:p14="http://schemas.microsoft.com/office/powerpoint/2010/main" val="1940089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87634"/>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مربع نص 17">
            <a:extLst>
              <a:ext uri="{FF2B5EF4-FFF2-40B4-BE49-F238E27FC236}">
                <a16:creationId xmlns:a16="http://schemas.microsoft.com/office/drawing/2014/main" id="{6C7F8DE4-0DF6-4FC4-AA82-A3ACBBD5954F}"/>
              </a:ext>
            </a:extLst>
          </p:cNvPr>
          <p:cNvSpPr txBox="1"/>
          <p:nvPr/>
        </p:nvSpPr>
        <p:spPr>
          <a:xfrm>
            <a:off x="1743543" y="0"/>
            <a:ext cx="10408444" cy="6858609"/>
          </a:xfrm>
          <a:prstGeom prst="rect">
            <a:avLst/>
          </a:prstGeom>
          <a:noFill/>
        </p:spPr>
        <p:txBody>
          <a:bodyPr wrap="square">
            <a:spAutoFit/>
          </a:bodyPr>
          <a:lstStyle/>
          <a:p>
            <a:pPr algn="ctr" rtl="0" eaLnBrk="1" hangingPunct="1">
              <a:lnSpc>
                <a:spcPct val="150000"/>
              </a:lnSpc>
              <a:buFontTx/>
              <a:buNone/>
            </a:pPr>
            <a:r>
              <a:rPr lang="en-US" altLang="en-US" sz="3200" b="1" dirty="0">
                <a:highlight>
                  <a:srgbClr val="FFFF00"/>
                </a:highlight>
                <a:latin typeface="Times New Roman" panose="02020603050405020304" pitchFamily="18" charset="0"/>
                <a:cs typeface="Times New Roman" panose="02020603050405020304" pitchFamily="18" charset="0"/>
              </a:rPr>
              <a:t>Organizational Culture</a:t>
            </a:r>
          </a:p>
          <a:p>
            <a:pPr algn="just" rtl="0" eaLnBrk="1" hangingPunct="1">
              <a:lnSpc>
                <a:spcPct val="150000"/>
              </a:lnSpc>
              <a:buFontTx/>
              <a:buNone/>
            </a:pPr>
            <a:r>
              <a:rPr lang="en-US" altLang="en-US" sz="2400" dirty="0">
                <a:latin typeface="Times New Roman" panose="02020603050405020304" pitchFamily="18" charset="0"/>
                <a:cs typeface="Times New Roman" panose="02020603050405020304" pitchFamily="18" charset="0"/>
              </a:rPr>
              <a:t>The </a:t>
            </a:r>
            <a:r>
              <a:rPr lang="en-US" altLang="en-US" sz="2400" b="1" i="1" dirty="0">
                <a:solidFill>
                  <a:srgbClr val="FF0000"/>
                </a:solidFill>
                <a:latin typeface="Times New Roman" panose="02020603050405020304" pitchFamily="18" charset="0"/>
                <a:cs typeface="Times New Roman" panose="02020603050405020304" pitchFamily="18" charset="0"/>
              </a:rPr>
              <a:t>unwritten</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i="1" dirty="0">
                <a:solidFill>
                  <a:srgbClr val="FF0000"/>
                </a:solidFill>
                <a:latin typeface="Times New Roman" panose="02020603050405020304" pitchFamily="18" charset="0"/>
                <a:cs typeface="Times New Roman" panose="02020603050405020304" pitchFamily="18" charset="0"/>
              </a:rPr>
              <a:t>rules </a:t>
            </a:r>
            <a:r>
              <a:rPr lang="en-US" altLang="en-US" sz="2400" dirty="0">
                <a:latin typeface="Times New Roman" panose="02020603050405020304" pitchFamily="18" charset="0"/>
                <a:cs typeface="Times New Roman" panose="02020603050405020304" pitchFamily="18" charset="0"/>
              </a:rPr>
              <a:t>of behavior, or norms that are used to </a:t>
            </a:r>
            <a:r>
              <a:rPr lang="en-US" altLang="en-US" sz="2400" b="1" i="1" dirty="0">
                <a:solidFill>
                  <a:srgbClr val="FF0000"/>
                </a:solidFill>
                <a:latin typeface="Times New Roman" panose="02020603050405020304" pitchFamily="18" charset="0"/>
                <a:cs typeface="Times New Roman" panose="02020603050405020304" pitchFamily="18" charset="0"/>
              </a:rPr>
              <a:t>shape and guide behavior</a:t>
            </a:r>
            <a:r>
              <a:rPr lang="en-US" altLang="en-US" sz="2400" dirty="0">
                <a:latin typeface="Times New Roman" panose="02020603050405020304" pitchFamily="18" charset="0"/>
                <a:cs typeface="Times New Roman" panose="02020603050405020304" pitchFamily="18" charset="0"/>
              </a:rPr>
              <a:t>, is shared by </a:t>
            </a:r>
            <a:r>
              <a:rPr lang="en-US" altLang="en-US" sz="2400" b="1" i="1" dirty="0">
                <a:solidFill>
                  <a:srgbClr val="FF0000"/>
                </a:solidFill>
                <a:latin typeface="Times New Roman" panose="02020603050405020304" pitchFamily="18" charset="0"/>
                <a:cs typeface="Times New Roman" panose="02020603050405020304" pitchFamily="18" charset="0"/>
              </a:rPr>
              <a:t>some subset of organization</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members and is </a:t>
            </a:r>
            <a:r>
              <a:rPr lang="en-US" altLang="en-US" sz="2400" b="1" i="1" dirty="0">
                <a:solidFill>
                  <a:srgbClr val="FF0000"/>
                </a:solidFill>
                <a:latin typeface="Times New Roman" panose="02020603050405020304" pitchFamily="18" charset="0"/>
                <a:cs typeface="Times New Roman" panose="02020603050405020304" pitchFamily="18" charset="0"/>
              </a:rPr>
              <a:t>taught to all new members</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of the company.</a:t>
            </a:r>
          </a:p>
          <a:p>
            <a:pPr algn="just" rtl="0" eaLnBrk="1" hangingPunct="1">
              <a:lnSpc>
                <a:spcPct val="150000"/>
              </a:lnSpc>
              <a:buFontTx/>
              <a:buNone/>
            </a:pPr>
            <a:r>
              <a:rPr lang="en-US" altLang="en-US" sz="2400" b="1" dirty="0">
                <a:latin typeface="Times New Roman" panose="02020603050405020304" pitchFamily="18" charset="0"/>
                <a:cs typeface="Times New Roman" panose="02020603050405020304" pitchFamily="18" charset="0"/>
              </a:rPr>
              <a:t>Key factors that affect culture development: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-Technology</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-Environment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-Geographical location</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-Reward systems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-Rules and procedures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-Key organizational members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-Critical incidents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5784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0A249005-2379-4E96-8888-6DC8C809DC1C}"/>
              </a:ext>
            </a:extLst>
          </p:cNvPr>
          <p:cNvSpPr txBox="1">
            <a:spLocks noGrp="1"/>
          </p:cNvSpPr>
          <p:nvPr>
            <p:ph type="title"/>
          </p:nvPr>
        </p:nvSpPr>
        <p:spPr>
          <a:xfrm>
            <a:off x="1312863" y="247650"/>
            <a:ext cx="9566275" cy="787651"/>
          </a:xfrm>
        </p:spPr>
        <p:txBody>
          <a:bodyPr tIns="231393" rtlCol="0"/>
          <a:lstStyle/>
          <a:p>
            <a:pPr marL="2900045" algn="l" eaLnBrk="1" fontAlgn="auto" hangingPunct="1">
              <a:spcBef>
                <a:spcPts val="0"/>
              </a:spcBef>
              <a:spcAft>
                <a:spcPts val="0"/>
              </a:spcAft>
              <a:defRPr/>
            </a:pPr>
            <a:r>
              <a:rPr sz="3600" b="1" u="sng" spc="-20" dirty="0"/>
              <a:t>Organ</a:t>
            </a:r>
            <a:r>
              <a:rPr sz="3600" b="1" u="sng" spc="-5" dirty="0"/>
              <a:t>i</a:t>
            </a:r>
            <a:r>
              <a:rPr sz="3600" b="1" u="sng" spc="-20" dirty="0"/>
              <a:t>zat</a:t>
            </a:r>
            <a:r>
              <a:rPr sz="3600" b="1" u="sng" spc="-10" dirty="0"/>
              <a:t>i</a:t>
            </a:r>
            <a:r>
              <a:rPr sz="3600" b="1" u="sng" spc="-20" dirty="0"/>
              <a:t>onal</a:t>
            </a:r>
            <a:r>
              <a:rPr sz="3600" b="1" u="sng" spc="-5" dirty="0"/>
              <a:t> </a:t>
            </a:r>
            <a:r>
              <a:rPr sz="3600" b="1" u="sng" spc="-15" dirty="0"/>
              <a:t>cult</a:t>
            </a:r>
            <a:r>
              <a:rPr sz="3600" b="1" u="sng" spc="-10" dirty="0"/>
              <a:t>u</a:t>
            </a:r>
            <a:r>
              <a:rPr sz="3600" b="1" u="sng" spc="-20" dirty="0"/>
              <a:t>re</a:t>
            </a:r>
          </a:p>
        </p:txBody>
      </p:sp>
      <p:sp>
        <p:nvSpPr>
          <p:cNvPr id="9" name="object 9">
            <a:extLst>
              <a:ext uri="{FF2B5EF4-FFF2-40B4-BE49-F238E27FC236}">
                <a16:creationId xmlns:a16="http://schemas.microsoft.com/office/drawing/2014/main" id="{7415FD32-C9E8-46D7-A773-597BA502F215}"/>
              </a:ext>
            </a:extLst>
          </p:cNvPr>
          <p:cNvSpPr txBox="1"/>
          <p:nvPr/>
        </p:nvSpPr>
        <p:spPr>
          <a:xfrm>
            <a:off x="1632744" y="1292879"/>
            <a:ext cx="10408443" cy="4981172"/>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300038" marR="0" lvl="0" indent="-287338" algn="just" defTabSz="914400" rtl="0" eaLnBrk="1" fontAlgn="base" latinLnBrk="0" hangingPunct="1">
              <a:lnSpc>
                <a:spcPct val="150000"/>
              </a:lnSpc>
              <a:spcBef>
                <a:spcPct val="0"/>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Organizations have personalities, which are referred to as “cultures”.</a:t>
            </a:r>
          </a:p>
          <a:p>
            <a:pPr marL="300038" marR="0" lvl="0" indent="-287338" algn="just" defTabSz="914400" rtl="0" eaLnBrk="1" fontAlgn="base" latinLnBrk="0" hangingPunct="1">
              <a:lnSpc>
                <a:spcPct val="150000"/>
              </a:lnSpc>
              <a:spcBef>
                <a:spcPts val="1225"/>
              </a:spcBef>
              <a:spcAft>
                <a:spcPct val="0"/>
              </a:spcAft>
              <a:buClr>
                <a:srgbClr val="8C1515"/>
              </a:buClr>
              <a:buSzPct val="144000"/>
              <a:buFont typeface="Arial" panose="020B0604020202020204" pitchFamily="34" charset="0"/>
              <a:buChar char="•"/>
              <a:tabLst>
                <a:tab pos="300038" algn="l"/>
              </a:tabLst>
              <a:defRPr/>
            </a:pP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One of three of the most important contextual issues for project management.</a:t>
            </a:r>
          </a:p>
          <a:p>
            <a:pPr marL="300038" marR="0" lvl="0" indent="-287338" algn="just" defTabSz="914400" rtl="0" eaLnBrk="1" fontAlgn="base" latinLnBrk="0" hangingPunct="1">
              <a:lnSpc>
                <a:spcPct val="150000"/>
              </a:lnSpc>
              <a:spcBef>
                <a:spcPts val="1388"/>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helps to create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concept of organizational 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roots and implications for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management</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00038" marR="0" lvl="0" indent="-287338" algn="just" defTabSz="914400" rtl="0" eaLnBrk="1" fontAlgn="base" latinLnBrk="0" hangingPunct="1">
              <a:lnSpc>
                <a:spcPct val="150000"/>
              </a:lnSpc>
              <a:spcBef>
                <a:spcPts val="988"/>
              </a:spcBef>
              <a:spcAft>
                <a:spcPct val="0"/>
              </a:spcAft>
              <a:buClr>
                <a:srgbClr val="8C1515"/>
              </a:buClr>
              <a:buSzPct val="144000"/>
              <a:buFont typeface="Arial" panose="020B0604020202020204" pitchFamily="34" charset="0"/>
              <a:buChar char="•"/>
              <a:tabLst>
                <a:tab pos="300038" algn="l"/>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 is </a:t>
            </a: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system of shared meaning held by members that distinguishes the organization from other organizations.</a:t>
            </a:r>
          </a:p>
          <a:p>
            <a:pPr marL="300038" marR="0" lvl="0" indent="-287338" algn="just" defTabSz="914400" rtl="0" eaLnBrk="1" fontAlgn="base" latinLnBrk="0" hangingPunct="1">
              <a:lnSpc>
                <a:spcPct val="150000"/>
              </a:lnSpc>
              <a:spcBef>
                <a:spcPts val="1163"/>
              </a:spcBef>
              <a:spcAft>
                <a:spcPct val="0"/>
              </a:spcAft>
              <a:buClr>
                <a:srgbClr val="8C1515"/>
              </a:buClr>
              <a:buSzPct val="144000"/>
              <a:buFont typeface="Arial" panose="020B0604020202020204" pitchFamily="34" charset="0"/>
              <a:buChar char="•"/>
              <a:tabLst>
                <a:tab pos="300038" algn="l"/>
              </a:tabLst>
              <a:defRPr/>
            </a:pP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cultures govern how that organization’s members behave.</a:t>
            </a:r>
          </a:p>
        </p:txBody>
      </p:sp>
      <p:pic>
        <p:nvPicPr>
          <p:cNvPr id="10" name="عنصر نائب للمحتوى 6">
            <a:extLst>
              <a:ext uri="{FF2B5EF4-FFF2-40B4-BE49-F238E27FC236}">
                <a16:creationId xmlns:a16="http://schemas.microsoft.com/office/drawing/2014/main" id="{A5049A87-5D01-4756-AB5D-04508CAB16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95100" y="54080"/>
            <a:ext cx="904461" cy="981221"/>
          </a:xfrm>
          <a:prstGeom prst="rect">
            <a:avLst/>
          </a:prstGeom>
        </p:spPr>
      </p:pic>
    </p:spTree>
    <p:extLst>
      <p:ext uri="{BB962C8B-B14F-4D97-AF65-F5344CB8AC3E}">
        <p14:creationId xmlns:p14="http://schemas.microsoft.com/office/powerpoint/2010/main" val="1281979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object 2">
            <a:extLst>
              <a:ext uri="{FF2B5EF4-FFF2-40B4-BE49-F238E27FC236}">
                <a16:creationId xmlns:a16="http://schemas.microsoft.com/office/drawing/2014/main" id="{D84BA075-DA4C-4EEC-AA4E-B172EA727728}"/>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3" name="object 3">
            <a:extLst>
              <a:ext uri="{FF2B5EF4-FFF2-40B4-BE49-F238E27FC236}">
                <a16:creationId xmlns:a16="http://schemas.microsoft.com/office/drawing/2014/main" id="{D96B6BD3-D95C-4C09-ABE2-02597656995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4" name="object 4">
            <a:extLst>
              <a:ext uri="{FF2B5EF4-FFF2-40B4-BE49-F238E27FC236}">
                <a16:creationId xmlns:a16="http://schemas.microsoft.com/office/drawing/2014/main" id="{30A785A3-3721-449D-8A9E-6394AF8BEB3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5" name="object 5">
            <a:extLst>
              <a:ext uri="{FF2B5EF4-FFF2-40B4-BE49-F238E27FC236}">
                <a16:creationId xmlns:a16="http://schemas.microsoft.com/office/drawing/2014/main" id="{72ACD0B3-5C8C-40ED-85DA-128182319FEE}"/>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6" name="object 6">
            <a:extLst>
              <a:ext uri="{FF2B5EF4-FFF2-40B4-BE49-F238E27FC236}">
                <a16:creationId xmlns:a16="http://schemas.microsoft.com/office/drawing/2014/main" id="{D32ADC4E-7C60-4EC4-B3B4-9FB15C85DDB0}"/>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5127" name="object 7">
            <a:extLst>
              <a:ext uri="{FF2B5EF4-FFF2-40B4-BE49-F238E27FC236}">
                <a16:creationId xmlns:a16="http://schemas.microsoft.com/office/drawing/2014/main" id="{D56ABC4E-BD7F-4E25-9BFC-EA3E7D3D9C56}"/>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7415FD32-C9E8-46D7-A773-597BA502F215}"/>
              </a:ext>
            </a:extLst>
          </p:cNvPr>
          <p:cNvSpPr txBox="1"/>
          <p:nvPr/>
        </p:nvSpPr>
        <p:spPr>
          <a:xfrm>
            <a:off x="1701628" y="206201"/>
            <a:ext cx="10408443" cy="6581610"/>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algn="ctr"/>
            <a:r>
              <a:rPr lang="en-US" sz="3600" b="1" i="0" dirty="0">
                <a:solidFill>
                  <a:schemeClr val="tx1">
                    <a:lumMod val="95000"/>
                    <a:lumOff val="5000"/>
                  </a:schemeClr>
                </a:solidFill>
                <a:effectLst/>
                <a:latin typeface="Times New Roman" panose="02020603050405020304" pitchFamily="18" charset="0"/>
              </a:rPr>
              <a:t>How An Organization’s Culture Is Established</a:t>
            </a:r>
          </a:p>
          <a:p>
            <a:pPr algn="ctr"/>
            <a:endParaRPr lang="en-US" sz="3600" b="1" i="0" dirty="0">
              <a:solidFill>
                <a:schemeClr val="tx1">
                  <a:lumMod val="95000"/>
                  <a:lumOff val="5000"/>
                </a:schemeClr>
              </a:solidFill>
              <a:effectLst/>
              <a:latin typeface="Times New Roman" panose="02020603050405020304" pitchFamily="18" charset="0"/>
            </a:endParaRPr>
          </a:p>
          <a:p>
            <a:pPr algn="just" rtl="0">
              <a:lnSpc>
                <a:spcPct val="150000"/>
              </a:lnSpc>
            </a:pPr>
            <a:r>
              <a:rPr lang="en-US" sz="2400" b="0" i="0" dirty="0">
                <a:solidFill>
                  <a:schemeClr val="tx1">
                    <a:lumMod val="95000"/>
                    <a:lumOff val="5000"/>
                  </a:schemeClr>
                </a:solidFill>
                <a:effectLst/>
                <a:latin typeface="Times New Roman" panose="02020603050405020304" pitchFamily="18" charset="0"/>
              </a:rPr>
              <a:t>    An organization’s current customs, traditions and general way of doing things are largely due to what it has done before and the degree of success it has had with  those endeavors. </a:t>
            </a:r>
            <a:r>
              <a:rPr lang="en-US" sz="2400" b="0" i="0" dirty="0">
                <a:solidFill>
                  <a:schemeClr val="tx1">
                    <a:lumMod val="95000"/>
                    <a:lumOff val="5000"/>
                  </a:schemeClr>
                </a:solidFill>
                <a:effectLst/>
                <a:highlight>
                  <a:srgbClr val="FFFF00"/>
                </a:highlight>
                <a:latin typeface="Times New Roman" panose="02020603050405020304" pitchFamily="18" charset="0"/>
              </a:rPr>
              <a:t>The original source of an organization’s culture usually reflects the vision, mission and values of the organization’s founder(s). </a:t>
            </a:r>
            <a:r>
              <a:rPr lang="en-US" sz="2400" b="0" i="0" dirty="0">
                <a:solidFill>
                  <a:schemeClr val="tx1">
                    <a:lumMod val="95000"/>
                    <a:lumOff val="5000"/>
                  </a:schemeClr>
                </a:solidFill>
                <a:effectLst/>
                <a:latin typeface="Times New Roman" panose="02020603050405020304" pitchFamily="18" charset="0"/>
              </a:rPr>
              <a:t>Because they have the original idea, they usually have unique ways of carrying it out. Typically, they’re not usually constrained by old customs or approaches. Thus, they establish the early culture by projecting an image  of what the organization should be. However, over time, many people will influence and shape an organization’s culture.</a:t>
            </a:r>
          </a:p>
          <a:p>
            <a:pPr marL="12700" marR="0" lvl="0" indent="0" algn="just" defTabSz="914400" rtl="0" eaLnBrk="1" fontAlgn="base" latinLnBrk="0" hangingPunct="1">
              <a:lnSpc>
                <a:spcPct val="150000"/>
              </a:lnSpc>
              <a:spcBef>
                <a:spcPct val="0"/>
              </a:spcBef>
              <a:spcAft>
                <a:spcPct val="0"/>
              </a:spcAft>
              <a:buClr>
                <a:srgbClr val="8C1515"/>
              </a:buClr>
              <a:buSzPct val="144000"/>
              <a:tabLst>
                <a:tab pos="300038" algn="l"/>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52367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2" name="object 8">
            <a:extLst>
              <a:ext uri="{FF2B5EF4-FFF2-40B4-BE49-F238E27FC236}">
                <a16:creationId xmlns:a16="http://schemas.microsoft.com/office/drawing/2014/main" id="{B8CC6D95-40A6-4445-9DEC-6E259B73084D}"/>
              </a:ext>
            </a:extLst>
          </p:cNvPr>
          <p:cNvSpPr>
            <a:spLocks noChangeArrowheads="1"/>
          </p:cNvSpPr>
          <p:nvPr/>
        </p:nvSpPr>
        <p:spPr bwMode="auto">
          <a:xfrm>
            <a:off x="5724939" y="2286000"/>
            <a:ext cx="6467061" cy="4468813"/>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CF2E7F96-3F28-449C-9C8D-8680B89E0A29}"/>
              </a:ext>
            </a:extLst>
          </p:cNvPr>
          <p:cNvSpPr txBox="1">
            <a:spLocks noGrp="1"/>
          </p:cNvSpPr>
          <p:nvPr>
            <p:ph type="title"/>
          </p:nvPr>
        </p:nvSpPr>
        <p:spPr>
          <a:xfrm>
            <a:off x="1312863" y="247650"/>
            <a:ext cx="9566275" cy="492443"/>
          </a:xfrm>
        </p:spPr>
        <p:txBody>
          <a:bodyPr rtlCol="0"/>
          <a:lstStyle/>
          <a:p>
            <a:pPr marL="1086485" eaLnBrk="1" fontAlgn="auto" hangingPunct="1">
              <a:spcBef>
                <a:spcPts val="0"/>
              </a:spcBef>
              <a:spcAft>
                <a:spcPts val="0"/>
              </a:spcAft>
              <a:defRPr/>
            </a:pPr>
            <a:r>
              <a:rPr sz="3200" b="1" spc="-20" dirty="0"/>
              <a:t>Charac</a:t>
            </a:r>
            <a:r>
              <a:rPr sz="3200" b="1" spc="-5" dirty="0"/>
              <a:t>t</a:t>
            </a:r>
            <a:r>
              <a:rPr sz="3200" b="1" spc="-15" dirty="0"/>
              <a:t>eristi</a:t>
            </a:r>
            <a:r>
              <a:rPr sz="3200" b="1" spc="-35" dirty="0"/>
              <a:t>c</a:t>
            </a:r>
            <a:r>
              <a:rPr sz="3200" b="1" spc="-20" dirty="0"/>
              <a:t>s</a:t>
            </a:r>
            <a:r>
              <a:rPr sz="3200" b="1" spc="-5" dirty="0"/>
              <a:t> </a:t>
            </a:r>
            <a:r>
              <a:rPr sz="3200" b="1" spc="-20" dirty="0"/>
              <a:t>of</a:t>
            </a:r>
            <a:r>
              <a:rPr sz="3200" b="1" spc="-5" dirty="0"/>
              <a:t> </a:t>
            </a:r>
            <a:r>
              <a:rPr sz="3200" b="1" spc="-15" dirty="0"/>
              <a:t>o</a:t>
            </a:r>
            <a:r>
              <a:rPr sz="3200" b="1" spc="-20" dirty="0"/>
              <a:t>rganization's</a:t>
            </a:r>
            <a:r>
              <a:rPr sz="3200" b="1" spc="10" dirty="0"/>
              <a:t> </a:t>
            </a:r>
            <a:r>
              <a:rPr sz="3200" b="1" spc="-20" dirty="0"/>
              <a:t>cultur</a:t>
            </a:r>
            <a:r>
              <a:rPr sz="3200" b="1" spc="-15" dirty="0"/>
              <a:t>e</a:t>
            </a:r>
            <a:endParaRPr sz="3200" b="1" spc="-10" dirty="0"/>
          </a:p>
        </p:txBody>
      </p:sp>
      <p:sp>
        <p:nvSpPr>
          <p:cNvPr id="10" name="object 10">
            <a:extLst>
              <a:ext uri="{FF2B5EF4-FFF2-40B4-BE49-F238E27FC236}">
                <a16:creationId xmlns:a16="http://schemas.microsoft.com/office/drawing/2014/main" id="{5AEFE67A-4BF9-4A8C-AD14-9E7F4ACA32B6}"/>
              </a:ext>
            </a:extLst>
          </p:cNvPr>
          <p:cNvSpPr txBox="1"/>
          <p:nvPr/>
        </p:nvSpPr>
        <p:spPr>
          <a:xfrm>
            <a:off x="1562100" y="1476375"/>
            <a:ext cx="7800975" cy="4468813"/>
          </a:xfrm>
          <a:prstGeom prst="rect">
            <a:avLst/>
          </a:prstGeom>
        </p:spPr>
        <p:txBody>
          <a:bodyPr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Seven characteristics that capture the essence of an organization's culture:</a:t>
            </a:r>
          </a:p>
          <a:p>
            <a:pPr marL="12700" marR="0" lvl="0" indent="0" algn="l" defTabSz="914400" rtl="0" eaLnBrk="1" fontAlgn="base" latinLnBrk="0" hangingPunct="1">
              <a:lnSpc>
                <a:spcPct val="100000"/>
              </a:lnSpc>
              <a:spcBef>
                <a:spcPts val="1200"/>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and Risk Taking;</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Attention to Detail;</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Orientation;</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Aggressiveness;</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Stability.</a:t>
            </a:r>
          </a:p>
        </p:txBody>
      </p:sp>
      <p:pic>
        <p:nvPicPr>
          <p:cNvPr id="11" name="عنصر نائب للمحتوى 6">
            <a:extLst>
              <a:ext uri="{FF2B5EF4-FFF2-40B4-BE49-F238E27FC236}">
                <a16:creationId xmlns:a16="http://schemas.microsoft.com/office/drawing/2014/main" id="{886C807A-ABFD-4AA8-B1F1-A6D51D9041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2569" y="103187"/>
            <a:ext cx="904461" cy="981221"/>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CF2E7F96-3F28-449C-9C8D-8680B89E0A29}"/>
              </a:ext>
            </a:extLst>
          </p:cNvPr>
          <p:cNvSpPr txBox="1">
            <a:spLocks noGrp="1"/>
          </p:cNvSpPr>
          <p:nvPr>
            <p:ph type="title"/>
          </p:nvPr>
        </p:nvSpPr>
        <p:spPr>
          <a:xfrm>
            <a:off x="1312863" y="247650"/>
            <a:ext cx="9566275" cy="553998"/>
          </a:xfrm>
        </p:spPr>
        <p:txBody>
          <a:bodyPr rtlCol="0"/>
          <a:lstStyle/>
          <a:p>
            <a:pPr marL="1086485" eaLnBrk="1" fontAlgn="auto" hangingPunct="1">
              <a:spcBef>
                <a:spcPts val="0"/>
              </a:spcBef>
              <a:spcAft>
                <a:spcPts val="0"/>
              </a:spcAft>
              <a:defRPr/>
            </a:pPr>
            <a:r>
              <a:rPr sz="3600" b="1" spc="-20" dirty="0"/>
              <a:t>Charac</a:t>
            </a:r>
            <a:r>
              <a:rPr sz="3600" b="1" spc="-5" dirty="0"/>
              <a:t>t</a:t>
            </a:r>
            <a:r>
              <a:rPr sz="3600" b="1" spc="-15" dirty="0"/>
              <a:t>eristi</a:t>
            </a:r>
            <a:r>
              <a:rPr sz="3600" b="1" spc="-35" dirty="0"/>
              <a:t>c</a:t>
            </a:r>
            <a:r>
              <a:rPr sz="3600" b="1" spc="-20" dirty="0"/>
              <a:t>s</a:t>
            </a:r>
            <a:r>
              <a:rPr sz="3600" b="1" spc="-5" dirty="0"/>
              <a:t> </a:t>
            </a:r>
            <a:r>
              <a:rPr sz="3600" b="1" spc="-20" dirty="0"/>
              <a:t>of</a:t>
            </a:r>
            <a:r>
              <a:rPr sz="3600" b="1" spc="-5" dirty="0"/>
              <a:t> </a:t>
            </a:r>
            <a:r>
              <a:rPr sz="3600" b="1" spc="-15" dirty="0"/>
              <a:t>o</a:t>
            </a:r>
            <a:r>
              <a:rPr sz="3600" b="1" spc="-20" dirty="0"/>
              <a:t>rganization's</a:t>
            </a:r>
            <a:r>
              <a:rPr sz="3600" b="1" spc="10" dirty="0"/>
              <a:t> </a:t>
            </a:r>
            <a:r>
              <a:rPr sz="3600" b="1" spc="-20" dirty="0"/>
              <a:t>cultur</a:t>
            </a:r>
            <a:r>
              <a:rPr sz="3600" b="1" spc="-15" dirty="0"/>
              <a:t>e</a:t>
            </a:r>
            <a:endParaRPr spc="-10" dirty="0"/>
          </a:p>
        </p:txBody>
      </p:sp>
      <p:sp>
        <p:nvSpPr>
          <p:cNvPr id="10" name="object 10">
            <a:extLst>
              <a:ext uri="{FF2B5EF4-FFF2-40B4-BE49-F238E27FC236}">
                <a16:creationId xmlns:a16="http://schemas.microsoft.com/office/drawing/2014/main" id="{5AEFE67A-4BF9-4A8C-AD14-9E7F4ACA32B6}"/>
              </a:ext>
            </a:extLst>
          </p:cNvPr>
          <p:cNvSpPr txBox="1"/>
          <p:nvPr/>
        </p:nvSpPr>
        <p:spPr>
          <a:xfrm>
            <a:off x="1562100" y="1476375"/>
            <a:ext cx="10479087" cy="5365571"/>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 Innovation and Risk-taking: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encouraged to be innovative and to take risks.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2. Attention to Detail: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expected to exhibit precision, analysis and attention to detail.</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 Outcome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managers focus on results or outcomes rather than on techniques and processes used to achieve these outcomes.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4. People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management decisions take into consideration the effect of decisions on people within the organization.</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id="{A5F1F027-0F88-4D38-8C61-161C6A9864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7539" y="0"/>
            <a:ext cx="904461" cy="981221"/>
          </a:xfrm>
          <a:prstGeom prst="rect">
            <a:avLst/>
          </a:prstGeom>
        </p:spPr>
      </p:pic>
    </p:spTree>
    <p:extLst>
      <p:ext uri="{BB962C8B-B14F-4D97-AF65-F5344CB8AC3E}">
        <p14:creationId xmlns:p14="http://schemas.microsoft.com/office/powerpoint/2010/main" val="7574253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object 2">
            <a:extLst>
              <a:ext uri="{FF2B5EF4-FFF2-40B4-BE49-F238E27FC236}">
                <a16:creationId xmlns:a16="http://schemas.microsoft.com/office/drawing/2014/main" id="{733748EA-02D1-4D56-8D44-6C65B4994B13}"/>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7" name="object 3">
            <a:extLst>
              <a:ext uri="{FF2B5EF4-FFF2-40B4-BE49-F238E27FC236}">
                <a16:creationId xmlns:a16="http://schemas.microsoft.com/office/drawing/2014/main" id="{A2833E8C-F0A5-4576-9AC8-2110E641D2C6}"/>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8" name="object 4">
            <a:extLst>
              <a:ext uri="{FF2B5EF4-FFF2-40B4-BE49-F238E27FC236}">
                <a16:creationId xmlns:a16="http://schemas.microsoft.com/office/drawing/2014/main" id="{726D8996-D42A-49B4-BEA4-D4ADFE74EB02}"/>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49" name="object 5">
            <a:extLst>
              <a:ext uri="{FF2B5EF4-FFF2-40B4-BE49-F238E27FC236}">
                <a16:creationId xmlns:a16="http://schemas.microsoft.com/office/drawing/2014/main" id="{5B88A62E-C703-4F3C-9557-8DAA03906520}"/>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0" name="object 6">
            <a:extLst>
              <a:ext uri="{FF2B5EF4-FFF2-40B4-BE49-F238E27FC236}">
                <a16:creationId xmlns:a16="http://schemas.microsoft.com/office/drawing/2014/main" id="{E0EA4ACE-723F-423B-9CE1-E20AD5E8CB1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6151" name="object 7">
            <a:extLst>
              <a:ext uri="{FF2B5EF4-FFF2-40B4-BE49-F238E27FC236}">
                <a16:creationId xmlns:a16="http://schemas.microsoft.com/office/drawing/2014/main" id="{AE368BC5-034C-4725-8F06-B5D78F1F6030}"/>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CF2E7F96-3F28-449C-9C8D-8680B89E0A29}"/>
              </a:ext>
            </a:extLst>
          </p:cNvPr>
          <p:cNvSpPr txBox="1">
            <a:spLocks noGrp="1"/>
          </p:cNvSpPr>
          <p:nvPr>
            <p:ph type="title"/>
          </p:nvPr>
        </p:nvSpPr>
        <p:spPr>
          <a:xfrm>
            <a:off x="1312863" y="247650"/>
            <a:ext cx="9566275" cy="553998"/>
          </a:xfrm>
        </p:spPr>
        <p:txBody>
          <a:bodyPr rtlCol="0"/>
          <a:lstStyle/>
          <a:p>
            <a:pPr marL="1086485" eaLnBrk="1" fontAlgn="auto" hangingPunct="1">
              <a:spcBef>
                <a:spcPts val="0"/>
              </a:spcBef>
              <a:spcAft>
                <a:spcPts val="0"/>
              </a:spcAft>
              <a:defRPr/>
            </a:pPr>
            <a:r>
              <a:rPr sz="3600" b="1" spc="-20" dirty="0"/>
              <a:t>Charac</a:t>
            </a:r>
            <a:r>
              <a:rPr sz="3600" b="1" spc="-5" dirty="0"/>
              <a:t>t</a:t>
            </a:r>
            <a:r>
              <a:rPr sz="3600" b="1" spc="-15" dirty="0"/>
              <a:t>eristi</a:t>
            </a:r>
            <a:r>
              <a:rPr sz="3600" b="1" spc="-35" dirty="0"/>
              <a:t>c</a:t>
            </a:r>
            <a:r>
              <a:rPr sz="3600" b="1" spc="-20" dirty="0"/>
              <a:t>s</a:t>
            </a:r>
            <a:r>
              <a:rPr sz="3600" b="1" spc="-5" dirty="0"/>
              <a:t> </a:t>
            </a:r>
            <a:r>
              <a:rPr sz="3600" b="1" spc="-20" dirty="0"/>
              <a:t>of</a:t>
            </a:r>
            <a:r>
              <a:rPr sz="3600" b="1" spc="-5" dirty="0"/>
              <a:t> </a:t>
            </a:r>
            <a:r>
              <a:rPr sz="3600" b="1" spc="-15" dirty="0"/>
              <a:t>o</a:t>
            </a:r>
            <a:r>
              <a:rPr sz="3600" b="1" spc="-20" dirty="0"/>
              <a:t>rganization's</a:t>
            </a:r>
            <a:r>
              <a:rPr sz="3600" b="1" spc="10" dirty="0"/>
              <a:t> </a:t>
            </a:r>
            <a:r>
              <a:rPr sz="3600" b="1" spc="-20" dirty="0"/>
              <a:t>cultur</a:t>
            </a:r>
            <a:r>
              <a:rPr sz="3600" b="1" spc="-15" dirty="0"/>
              <a:t>e</a:t>
            </a:r>
            <a:endParaRPr sz="3600" b="1" spc="-10" dirty="0"/>
          </a:p>
        </p:txBody>
      </p:sp>
      <p:sp>
        <p:nvSpPr>
          <p:cNvPr id="10" name="object 10">
            <a:extLst>
              <a:ext uri="{FF2B5EF4-FFF2-40B4-BE49-F238E27FC236}">
                <a16:creationId xmlns:a16="http://schemas.microsoft.com/office/drawing/2014/main" id="{5AEFE67A-4BF9-4A8C-AD14-9E7F4ACA32B6}"/>
              </a:ext>
            </a:extLst>
          </p:cNvPr>
          <p:cNvSpPr txBox="1"/>
          <p:nvPr/>
        </p:nvSpPr>
        <p:spPr>
          <a:xfrm>
            <a:off x="1562100" y="1476375"/>
            <a:ext cx="10479087" cy="3462807"/>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 Team Orientation: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work activities are organized around teams rather than individuals.</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6. Aggressiveness: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people are aggressive and competitive rather than easy-going and cooperative.</a:t>
            </a:r>
          </a:p>
          <a:p>
            <a:pPr marL="0" marR="0" algn="just" rtl="0">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7. Stability: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degree to which organizational activities emphasize maintaining the status quo </a:t>
            </a:r>
            <a:r>
              <a:rPr lang="ar-EG" sz="2400" dirty="0">
                <a:effectLst/>
                <a:latin typeface="Times New Roman" panose="02020603050405020304" pitchFamily="18" charset="0"/>
                <a:ea typeface="Calibri" panose="020F0502020204030204" pitchFamily="34" charset="0"/>
                <a:cs typeface="Times New Roman" panose="02020603050405020304" pitchFamily="18" charset="0"/>
              </a:rPr>
              <a:t>الوضع الراهن</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in contrast to growth or change.</a:t>
            </a: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1" name="عنصر نائب للمحتوى 6">
            <a:extLst>
              <a:ext uri="{FF2B5EF4-FFF2-40B4-BE49-F238E27FC236}">
                <a16:creationId xmlns:a16="http://schemas.microsoft.com/office/drawing/2014/main" id="{CBA1FB29-D7BD-4442-BDA6-ED662029A4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34038"/>
            <a:ext cx="904461" cy="981221"/>
          </a:xfrm>
          <a:prstGeom prst="rect">
            <a:avLst/>
          </a:prstGeom>
        </p:spPr>
      </p:pic>
    </p:spTree>
    <p:extLst>
      <p:ext uri="{BB962C8B-B14F-4D97-AF65-F5344CB8AC3E}">
        <p14:creationId xmlns:p14="http://schemas.microsoft.com/office/powerpoint/2010/main" val="6969243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object 2">
            <a:extLst>
              <a:ext uri="{FF2B5EF4-FFF2-40B4-BE49-F238E27FC236}">
                <a16:creationId xmlns:a16="http://schemas.microsoft.com/office/drawing/2014/main" id="{0A5FB45D-84C0-45DE-BF1F-26A90790862D}"/>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1" name="object 3">
            <a:extLst>
              <a:ext uri="{FF2B5EF4-FFF2-40B4-BE49-F238E27FC236}">
                <a16:creationId xmlns:a16="http://schemas.microsoft.com/office/drawing/2014/main" id="{FFC700C7-AFEE-4EE7-B0F9-DE59F26BC28A}"/>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2" name="object 4">
            <a:extLst>
              <a:ext uri="{FF2B5EF4-FFF2-40B4-BE49-F238E27FC236}">
                <a16:creationId xmlns:a16="http://schemas.microsoft.com/office/drawing/2014/main" id="{E45BF25C-FD29-485A-9ABF-B9ED048B62CC}"/>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3" name="object 5">
            <a:extLst>
              <a:ext uri="{FF2B5EF4-FFF2-40B4-BE49-F238E27FC236}">
                <a16:creationId xmlns:a16="http://schemas.microsoft.com/office/drawing/2014/main" id="{FAB8C2F2-C6CE-4372-8E09-4F5D81B4AC33}"/>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4" name="object 6">
            <a:extLst>
              <a:ext uri="{FF2B5EF4-FFF2-40B4-BE49-F238E27FC236}">
                <a16:creationId xmlns:a16="http://schemas.microsoft.com/office/drawing/2014/main" id="{11CBDEE2-4981-40B2-AF30-43D5A2BFDECF}"/>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7175" name="object 7">
            <a:extLst>
              <a:ext uri="{FF2B5EF4-FFF2-40B4-BE49-F238E27FC236}">
                <a16:creationId xmlns:a16="http://schemas.microsoft.com/office/drawing/2014/main" id="{5EEFAE81-271E-4EA3-839D-2990BCB31D8C}"/>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8F237562-6747-4B57-BA5C-67093DEA42AB}"/>
              </a:ext>
            </a:extLst>
          </p:cNvPr>
          <p:cNvSpPr txBox="1">
            <a:spLocks noGrp="1"/>
          </p:cNvSpPr>
          <p:nvPr>
            <p:ph type="title"/>
          </p:nvPr>
        </p:nvSpPr>
        <p:spPr>
          <a:xfrm>
            <a:off x="1377950" y="34318"/>
            <a:ext cx="10814050" cy="557845"/>
          </a:xfrm>
        </p:spPr>
        <p:txBody>
          <a:bodyPr/>
          <a:lstStyle/>
          <a:p>
            <a:pPr marL="4419600" indent="-3609975" algn="l" eaLnBrk="1" hangingPunct="1">
              <a:lnSpc>
                <a:spcPts val="4775"/>
              </a:lnSpc>
            </a:pPr>
            <a:r>
              <a:rPr lang="en-US" altLang="en-US" sz="3200" b="1" dirty="0">
                <a:latin typeface="Times New Roman" panose="02020603050405020304" pitchFamily="18" charset="0"/>
                <a:cs typeface="Times New Roman" panose="02020603050405020304" pitchFamily="18" charset="0"/>
              </a:rPr>
              <a:t>Functions and Liabilities of Organizational Culture</a:t>
            </a:r>
          </a:p>
        </p:txBody>
      </p:sp>
      <p:sp>
        <p:nvSpPr>
          <p:cNvPr id="9" name="object 9">
            <a:extLst>
              <a:ext uri="{FF2B5EF4-FFF2-40B4-BE49-F238E27FC236}">
                <a16:creationId xmlns:a16="http://schemas.microsoft.com/office/drawing/2014/main" id="{45A9587A-A991-4AFB-B83D-835D29A097D0}"/>
              </a:ext>
            </a:extLst>
          </p:cNvPr>
          <p:cNvSpPr txBox="1"/>
          <p:nvPr/>
        </p:nvSpPr>
        <p:spPr>
          <a:xfrm>
            <a:off x="1586706" y="779461"/>
            <a:ext cx="10396537" cy="4193456"/>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Functions of Organizational Culture</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Increasing organizational commitment and the consistency of employee behavior; aids employees by reducing ambiguity.</a:t>
            </a:r>
          </a:p>
          <a:p>
            <a:pPr lvl="0" algn="l" rtl="0" fontAlgn="base">
              <a:spcBef>
                <a:spcPts val="625"/>
              </a:spcBef>
              <a:spcAft>
                <a:spcPct val="0"/>
              </a:spcAf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a:r>
            <a:r>
              <a:rPr lang="en-US" altLang="en-US" sz="2000" b="1" dirty="0">
                <a:solidFill>
                  <a:prstClr val="black"/>
                </a:solidFill>
                <a:highlight>
                  <a:srgbClr val="FFFF00"/>
                </a:highlight>
                <a:latin typeface="Times New Roman" panose="02020603050405020304" pitchFamily="18" charset="0"/>
                <a:cs typeface="Times New Roman" panose="02020603050405020304" pitchFamily="18" charset="0"/>
              </a:rPr>
              <a:t>four </a:t>
            </a:r>
            <a:r>
              <a:rPr kumimoji="0" lang="en-US" altLang="en-US" sz="20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basic functions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culture that help achieve these benefits:</a:t>
            </a:r>
          </a:p>
          <a:p>
            <a:pPr marL="295910" indent="-283845" algn="just" rtl="0">
              <a:lnSpc>
                <a:spcPct val="100000"/>
              </a:lnSpc>
              <a:spcBef>
                <a:spcPts val="7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Brings </a:t>
            </a:r>
            <a:r>
              <a:rPr lang="en-US" sz="2000" spc="5" dirty="0">
                <a:latin typeface="Times New Roman" panose="02020603050405020304" pitchFamily="18" charset="0"/>
                <a:cs typeface="Times New Roman" panose="02020603050405020304" pitchFamily="18" charset="0"/>
              </a:rPr>
              <a:t>all </a:t>
            </a:r>
            <a:r>
              <a:rPr lang="en-US" sz="2000" dirty="0">
                <a:latin typeface="Times New Roman" panose="02020603050405020304" pitchFamily="18" charset="0"/>
                <a:cs typeface="Times New Roman" panose="02020603050405020304" pitchFamily="18" charset="0"/>
              </a:rPr>
              <a:t>the employees at a common</a:t>
            </a:r>
            <a:r>
              <a:rPr lang="en-US" sz="2000" spc="-18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platform.</a:t>
            </a:r>
          </a:p>
          <a:p>
            <a:pPr marL="295910" marR="30988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decides the </a:t>
            </a:r>
            <a:r>
              <a:rPr lang="en-US" sz="2000" spc="5" dirty="0">
                <a:latin typeface="Times New Roman" panose="02020603050405020304" pitchFamily="18" charset="0"/>
                <a:cs typeface="Times New Roman" panose="02020603050405020304" pitchFamily="18" charset="0"/>
              </a:rPr>
              <a:t>way </a:t>
            </a:r>
            <a:r>
              <a:rPr lang="en-US" sz="2000" dirty="0">
                <a:latin typeface="Times New Roman" panose="02020603050405020304" pitchFamily="18" charset="0"/>
                <a:cs typeface="Times New Roman" panose="02020603050405020304" pitchFamily="18" charset="0"/>
              </a:rPr>
              <a:t>employees interact</a:t>
            </a:r>
            <a:r>
              <a:rPr lang="en-US" sz="2000" spc="-21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their</a:t>
            </a:r>
            <a:r>
              <a:rPr lang="en-US" sz="2000" spc="-4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Creation of sense of identity.</a:t>
            </a:r>
          </a:p>
          <a:p>
            <a:pPr marL="295910" marR="5080" indent="-283845" algn="just" rtl="0">
              <a:lnSpc>
                <a:spcPct val="100000"/>
              </a:lnSpc>
              <a:spcBef>
                <a:spcPts val="6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represents the predefined policies</a:t>
            </a:r>
            <a:r>
              <a:rPr lang="en-US" sz="2000" spc="-17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which  </a:t>
            </a:r>
            <a:r>
              <a:rPr lang="en-US" sz="2000" dirty="0">
                <a:latin typeface="Times New Roman" panose="02020603050405020304" pitchFamily="18" charset="0"/>
                <a:cs typeface="Times New Roman" panose="02020603050405020304" pitchFamily="18" charset="0"/>
              </a:rPr>
              <a:t>guide the employees and give </a:t>
            </a:r>
            <a:r>
              <a:rPr lang="en-US" sz="2000" spc="5" dirty="0">
                <a:latin typeface="Times New Roman" panose="02020603050405020304" pitchFamily="18" charset="0"/>
                <a:cs typeface="Times New Roman" panose="02020603050405020304" pitchFamily="18" charset="0"/>
              </a:rPr>
              <a:t>them </a:t>
            </a:r>
            <a:r>
              <a:rPr lang="en-US" sz="2000" dirty="0">
                <a:latin typeface="Times New Roman" panose="02020603050405020304" pitchFamily="18" charset="0"/>
                <a:cs typeface="Times New Roman" panose="02020603050405020304" pitchFamily="18" charset="0"/>
              </a:rPr>
              <a:t>a sense of  direction at the</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marR="5080" indent="-283845" algn="just" rtl="0">
              <a:lnSpc>
                <a:spcPct val="80000"/>
              </a:lnSpc>
              <a:spcBef>
                <a:spcPts val="605"/>
              </a:spcBef>
              <a:buClr>
                <a:srgbClr val="676A54"/>
              </a:buClr>
              <a:buSzPct val="79687"/>
              <a:buFont typeface="Wingdings"/>
              <a:buChar char=""/>
              <a:tabLst>
                <a:tab pos="296545" algn="l"/>
              </a:tabLst>
            </a:pPr>
            <a:endParaRPr lang="en-US" sz="2000" dirty="0">
              <a:latin typeface="Times New Roman" panose="02020603050405020304" pitchFamily="18" charset="0"/>
              <a:cs typeface="Times New Roman" panose="02020603050405020304" pitchFamily="18" charset="0"/>
            </a:endParaRPr>
          </a:p>
          <a:p>
            <a:pPr marL="12700" marR="0" lvl="0" indent="0" algn="l" defTabSz="914400" rtl="0" eaLnBrk="1" fontAlgn="base" latinLnBrk="0" hangingPunct="1">
              <a:spcBef>
                <a:spcPts val="775"/>
              </a:spcBef>
              <a:spcAft>
                <a:spcPct val="0"/>
              </a:spcAft>
              <a:buClrTx/>
              <a:buSzTx/>
              <a:buFontTx/>
              <a:buNone/>
              <a:tabLst/>
              <a:defRPr/>
            </a:pPr>
            <a:r>
              <a:rPr kumimoji="0" lang="en-US" altLang="en-US" sz="2000" b="1" i="1"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Culture as a Barrier</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Because culture is difficult to change in the short run and defines proper behavior, it may create barriers in the organization:</a:t>
            </a:r>
          </a:p>
        </p:txBody>
      </p:sp>
      <p:sp>
        <p:nvSpPr>
          <p:cNvPr id="11" name="object 11">
            <a:extLst>
              <a:ext uri="{FF2B5EF4-FFF2-40B4-BE49-F238E27FC236}">
                <a16:creationId xmlns:a16="http://schemas.microsoft.com/office/drawing/2014/main" id="{88D40E75-999A-4D13-AFDD-230F3D481B4A}"/>
              </a:ext>
            </a:extLst>
          </p:cNvPr>
          <p:cNvSpPr txBox="1"/>
          <p:nvPr/>
        </p:nvSpPr>
        <p:spPr>
          <a:xfrm>
            <a:off x="2019300" y="5459413"/>
            <a:ext cx="2081213" cy="280987"/>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40"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Div</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rsit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y</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7180" name="object 12">
            <a:extLst>
              <a:ext uri="{FF2B5EF4-FFF2-40B4-BE49-F238E27FC236}">
                <a16:creationId xmlns:a16="http://schemas.microsoft.com/office/drawing/2014/main" id="{DACD2EC8-F9FA-4BD2-8EA8-CF2FAF316935}"/>
              </a:ext>
            </a:extLst>
          </p:cNvPr>
          <p:cNvSpPr>
            <a:spLocks/>
          </p:cNvSpPr>
          <p:nvPr/>
        </p:nvSpPr>
        <p:spPr bwMode="auto">
          <a:xfrm>
            <a:off x="2032000" y="5699125"/>
            <a:ext cx="1984375" cy="0"/>
          </a:xfrm>
          <a:custGeom>
            <a:avLst/>
            <a:gdLst>
              <a:gd name="T0" fmla="*/ 0 w 1985010"/>
              <a:gd name="T1" fmla="*/ 1984502 w 1985010"/>
            </a:gdLst>
            <a:ahLst/>
            <a:cxnLst>
              <a:cxn ang="0">
                <a:pos x="T0" y="0"/>
              </a:cxn>
              <a:cxn ang="0">
                <a:pos x="T1" y="0"/>
              </a:cxn>
            </a:cxnLst>
            <a:rect l="0" t="0" r="r" b="b"/>
            <a:pathLst>
              <a:path w="1985010">
                <a:moveTo>
                  <a:pt x="0" y="0"/>
                </a:moveTo>
                <a:lnTo>
                  <a:pt x="1984502" y="0"/>
                </a:lnTo>
              </a:path>
            </a:pathLst>
          </a:custGeom>
          <a:noFill/>
          <a:ln w="13459">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3" name="object 13">
            <a:extLst>
              <a:ext uri="{FF2B5EF4-FFF2-40B4-BE49-F238E27FC236}">
                <a16:creationId xmlns:a16="http://schemas.microsoft.com/office/drawing/2014/main" id="{480BBFAC-EC90-4CF5-AAE6-78B488E8635F}"/>
              </a:ext>
            </a:extLst>
          </p:cNvPr>
          <p:cNvSpPr txBox="1"/>
          <p:nvPr/>
        </p:nvSpPr>
        <p:spPr>
          <a:xfrm>
            <a:off x="1684337" y="5011034"/>
            <a:ext cx="4791414" cy="1923604"/>
          </a:xfrm>
          <a:prstGeom prst="rect">
            <a:avLst/>
          </a:prstGeom>
        </p:spPr>
        <p:txBody>
          <a:bodyPr wrap="square" lIns="0" tIns="0" rIns="0" bIns="0">
            <a:spAutoFit/>
          </a:bodyPr>
          <a:lstStyle>
            <a:lvl1pPr marL="12700">
              <a:tabLst>
                <a:tab pos="468313" algn="l"/>
              </a:tabLst>
              <a:defRPr>
                <a:solidFill>
                  <a:schemeClr val="tx1"/>
                </a:solidFill>
                <a:latin typeface="Calibri" panose="020F0502020204030204" pitchFamily="34" charset="0"/>
              </a:defRPr>
            </a:lvl1pPr>
            <a:lvl2pPr marL="742950" indent="-285750">
              <a:tabLst>
                <a:tab pos="468313" algn="l"/>
              </a:tabLst>
              <a:defRPr>
                <a:solidFill>
                  <a:schemeClr val="tx1"/>
                </a:solidFill>
                <a:latin typeface="Calibri" panose="020F0502020204030204" pitchFamily="34" charset="0"/>
              </a:defRPr>
            </a:lvl2pPr>
            <a:lvl3pPr marL="1143000" indent="-228600">
              <a:tabLst>
                <a:tab pos="468313" algn="l"/>
              </a:tabLst>
              <a:defRPr>
                <a:solidFill>
                  <a:schemeClr val="tx1"/>
                </a:solidFill>
                <a:latin typeface="Calibri" panose="020F0502020204030204" pitchFamily="34" charset="0"/>
              </a:defRPr>
            </a:lvl3pPr>
            <a:lvl4pPr marL="1600200" indent="-228600">
              <a:tabLst>
                <a:tab pos="468313" algn="l"/>
              </a:tabLst>
              <a:defRPr>
                <a:solidFill>
                  <a:schemeClr val="tx1"/>
                </a:solidFill>
                <a:latin typeface="Calibri" panose="020F0502020204030204" pitchFamily="34" charset="0"/>
              </a:defRPr>
            </a:lvl4pPr>
            <a:lvl5pPr marL="2057400" indent="-228600">
              <a:tabLst>
                <a:tab pos="468313"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468313"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468313"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468313"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468313" algn="l"/>
              </a:tabLs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a.   </a:t>
            </a:r>
            <a:r>
              <a:rPr kumimoji="0" lang="en-US" altLang="en-US" sz="2000" b="0" i="0" u="sng"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mn-ea"/>
                <a:cs typeface="Times New Roman" panose="02020603050405020304" pitchFamily="18" charset="0"/>
              </a:rPr>
              <a:t>Barrier to change</a:t>
            </a:r>
          </a:p>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b.</a:t>
            </a: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c.</a:t>
            </a: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bject 14">
            <a:extLst>
              <a:ext uri="{FF2B5EF4-FFF2-40B4-BE49-F238E27FC236}">
                <a16:creationId xmlns:a16="http://schemas.microsoft.com/office/drawing/2014/main" id="{519E836F-764D-46EF-A05D-B09345B37A64}"/>
              </a:ext>
            </a:extLst>
          </p:cNvPr>
          <p:cNvSpPr txBox="1"/>
          <p:nvPr/>
        </p:nvSpPr>
        <p:spPr>
          <a:xfrm>
            <a:off x="2019300" y="5838825"/>
            <a:ext cx="3735388" cy="61555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 Acquis</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n</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s </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nd</a:t>
            </a:r>
            <a:r>
              <a:rPr kumimoji="0" sz="2000" b="0" i="0" u="none" strike="noStrike" kern="1200" cap="none" spc="-18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M</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er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g</a:t>
            </a:r>
            <a:r>
              <a:rPr kumimoji="0" sz="2000" b="0" i="0" u="none" strike="noStrike" kern="1200" cap="none" spc="-15"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s</a:t>
            </a:r>
            <a:endParaRPr kumimoji="0" lang="en-US" sz="2000" b="0" i="0" u="none" strike="noStrike" kern="1200" cap="none" spc="10" normalizeH="0" baseline="0" noProof="0" dirty="0">
              <a:ln>
                <a:noFill/>
              </a:ln>
              <a:solidFill>
                <a:prstClr val="black"/>
              </a:solidFill>
              <a:effectLst/>
              <a:uLnTx/>
              <a:uFillTx/>
              <a:latin typeface="Times New Roman"/>
              <a:ea typeface="+mn-ea"/>
              <a:cs typeface="Times New Roman"/>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7183" name="object 15">
            <a:extLst>
              <a:ext uri="{FF2B5EF4-FFF2-40B4-BE49-F238E27FC236}">
                <a16:creationId xmlns:a16="http://schemas.microsoft.com/office/drawing/2014/main" id="{783B6C90-C193-4138-A28E-3EE2C6C316B5}"/>
              </a:ext>
            </a:extLst>
          </p:cNvPr>
          <p:cNvSpPr>
            <a:spLocks/>
          </p:cNvSpPr>
          <p:nvPr/>
        </p:nvSpPr>
        <p:spPr bwMode="auto">
          <a:xfrm>
            <a:off x="2032000" y="6078538"/>
            <a:ext cx="3646488" cy="0"/>
          </a:xfrm>
          <a:custGeom>
            <a:avLst/>
            <a:gdLst>
              <a:gd name="T0" fmla="*/ 0 w 3646170"/>
              <a:gd name="T1" fmla="*/ 3646043 w 3646170"/>
            </a:gdLst>
            <a:ahLst/>
            <a:cxnLst>
              <a:cxn ang="0">
                <a:pos x="T0" y="0"/>
              </a:cxn>
              <a:cxn ang="0">
                <a:pos x="T1" y="0"/>
              </a:cxn>
            </a:cxnLst>
            <a:rect l="0" t="0" r="r" b="b"/>
            <a:pathLst>
              <a:path w="3646170">
                <a:moveTo>
                  <a:pt x="0" y="0"/>
                </a:moveTo>
                <a:lnTo>
                  <a:pt x="3646043" y="0"/>
                </a:lnTo>
              </a:path>
            </a:pathLst>
          </a:custGeom>
          <a:noFill/>
          <a:ln w="1346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5" name="عنصر نائب للمحتوى 6">
            <a:extLst>
              <a:ext uri="{FF2B5EF4-FFF2-40B4-BE49-F238E27FC236}">
                <a16:creationId xmlns:a16="http://schemas.microsoft.com/office/drawing/2014/main" id="{6B7C133F-985F-4BEB-8FBB-F3F67D6EFD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2569" y="34318"/>
            <a:ext cx="904461" cy="745143"/>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8" name="object 8">
            <a:extLst>
              <a:ext uri="{FF2B5EF4-FFF2-40B4-BE49-F238E27FC236}">
                <a16:creationId xmlns:a16="http://schemas.microsoft.com/office/drawing/2014/main" id="{861ECD1C-E7D1-4C0D-9048-26B9556D622D}"/>
              </a:ext>
            </a:extLst>
          </p:cNvPr>
          <p:cNvSpPr txBox="1"/>
          <p:nvPr/>
        </p:nvSpPr>
        <p:spPr>
          <a:xfrm>
            <a:off x="2036763" y="165100"/>
            <a:ext cx="8912225" cy="49244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Organizat</a:t>
            </a:r>
            <a:r>
              <a:rPr kumimoji="0" sz="3200" b="1" i="0" u="none" strike="noStrike" kern="1200" cap="none" spc="-15" normalizeH="0" baseline="0" noProof="0" dirty="0">
                <a:ln>
                  <a:noFill/>
                </a:ln>
                <a:solidFill>
                  <a:prstClr val="black"/>
                </a:solidFill>
                <a:effectLst/>
                <a:uLnTx/>
                <a:uFillTx/>
                <a:latin typeface="Times New Roman"/>
                <a:ea typeface="+mn-ea"/>
                <a:cs typeface="Times New Roman"/>
              </a:rPr>
              <a:t>i</a:t>
            </a: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onal Culture and Project Management</a:t>
            </a:r>
          </a:p>
        </p:txBody>
      </p:sp>
      <p:sp>
        <p:nvSpPr>
          <p:cNvPr id="9" name="object 9">
            <a:extLst>
              <a:ext uri="{FF2B5EF4-FFF2-40B4-BE49-F238E27FC236}">
                <a16:creationId xmlns:a16="http://schemas.microsoft.com/office/drawing/2014/main" id="{C3ECE5DF-CF6A-4172-8411-4570BC6E76D3}"/>
              </a:ext>
            </a:extLst>
          </p:cNvPr>
          <p:cNvSpPr txBox="1"/>
          <p:nvPr/>
        </p:nvSpPr>
        <p:spPr>
          <a:xfrm>
            <a:off x="2259012" y="789471"/>
            <a:ext cx="9932988" cy="5823967"/>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2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can affect project management in at least four ways:</a:t>
            </a:r>
          </a:p>
          <a:p>
            <a:pPr marL="12700" marR="0" lvl="0" indent="0" algn="just" defTabSz="914400" rtl="0" eaLnBrk="1" fontAlgn="base" latinLnBrk="0" hangingPunct="1">
              <a:lnSpc>
                <a:spcPct val="120000"/>
              </a:lnSpc>
              <a:spcBef>
                <a:spcPts val="11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Departmental interaction;</a:t>
            </a:r>
          </a:p>
          <a:p>
            <a:pPr marL="12700" marR="0" lvl="0" indent="0" algn="just" defTabSz="914400" rtl="0" eaLnBrk="1" fontAlgn="base" latinLnBrk="0" hangingPunct="1">
              <a:lnSpc>
                <a:spcPct val="120000"/>
              </a:lnSpc>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commitment to goals;</a:t>
            </a:r>
          </a:p>
          <a:p>
            <a:pPr marL="12700" marR="0" lvl="0" indent="0" algn="just" defTabSz="914400" rtl="0" eaLnBrk="1" fontAlgn="base" latinLnBrk="0" hangingPunct="1">
              <a:lnSpc>
                <a:spcPct val="120000"/>
              </a:lnSpc>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a:t>
            </a:r>
          </a:p>
          <a:p>
            <a:pPr marL="12700" marR="0" lvl="0" indent="0" algn="just" defTabSz="914400" rtl="0" eaLnBrk="1" fontAlgn="base" latinLnBrk="0" hangingPunct="1">
              <a:lnSpc>
                <a:spcPct val="120000"/>
              </a:lnSpc>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a:t>
            </a:r>
          </a:p>
          <a:p>
            <a:pPr marL="12700" marR="0" lvl="0" indent="0" algn="just" defTabSz="914400" rtl="0" eaLnBrk="1" fontAlgn="base" latinLnBrk="0" hangingPunct="1">
              <a:lnSpc>
                <a:spcPct val="120000"/>
              </a:lnSpc>
              <a:spcBef>
                <a:spcPts val="10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culture can powerfully affect the way in which departments within an organization view the process of project management.</a:t>
            </a:r>
          </a:p>
          <a:p>
            <a:pPr marL="12700" marR="0" lvl="0" indent="0" algn="just" defTabSz="914400" rtl="0" eaLnBrk="1" fontAlgn="base" latinLnBrk="0" hangingPunct="1">
              <a:lnSpc>
                <a:spcPct val="120000"/>
              </a:lnSpc>
              <a:spcBef>
                <a:spcPts val="1213"/>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culture also influences the way in which employees commit themselves to the goals of their projects as opposed to other, potentially competing goals.</a:t>
            </a:r>
          </a:p>
          <a:p>
            <a:pPr marL="12700" marR="0" lvl="0" indent="0" algn="just" defTabSz="914400" rtl="0" eaLnBrk="1" fontAlgn="base" latinLnBrk="0" hangingPunct="1">
              <a:lnSpc>
                <a:spcPct val="120000"/>
              </a:lnSpc>
              <a:spcBef>
                <a:spcPts val="1188"/>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Through symbols, stories, and other signs, companies signal their commitment to project management.</a:t>
            </a:r>
          </a:p>
        </p:txBody>
      </p:sp>
      <p:pic>
        <p:nvPicPr>
          <p:cNvPr id="10" name="عنصر نائب للمحتوى 6">
            <a:extLst>
              <a:ext uri="{FF2B5EF4-FFF2-40B4-BE49-F238E27FC236}">
                <a16:creationId xmlns:a16="http://schemas.microsoft.com/office/drawing/2014/main" id="{6E5D2D9F-FA67-43AE-BA58-24F0262CF7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36726" y="54953"/>
            <a:ext cx="904461" cy="981221"/>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pic>
        <p:nvPicPr>
          <p:cNvPr id="10" name="Picture 5">
            <a:extLst>
              <a:ext uri="{FF2B5EF4-FFF2-40B4-BE49-F238E27FC236}">
                <a16:creationId xmlns:a16="http://schemas.microsoft.com/office/drawing/2014/main" id="{96D8D852-F33A-44FF-91CC-6DD191FCA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397" y="1023049"/>
            <a:ext cx="9748603" cy="5834951"/>
          </a:xfrm>
          <a:prstGeom prst="rect">
            <a:avLst/>
          </a:prstGeom>
          <a:noFill/>
          <a:extLst>
            <a:ext uri="{909E8E84-426E-40DD-AFC4-6F175D3DCCD1}">
              <a14:hiddenFill xmlns:a14="http://schemas.microsoft.com/office/drawing/2010/main">
                <a:solidFill>
                  <a:srgbClr val="FFFFFF"/>
                </a:solidFill>
              </a14:hiddenFill>
            </a:ext>
          </a:extLst>
        </p:spPr>
      </p:pic>
      <p:sp>
        <p:nvSpPr>
          <p:cNvPr id="13" name="مربع نص 12">
            <a:extLst>
              <a:ext uri="{FF2B5EF4-FFF2-40B4-BE49-F238E27FC236}">
                <a16:creationId xmlns:a16="http://schemas.microsoft.com/office/drawing/2014/main" id="{ED90C876-EE55-4710-A77F-05F0FFBC58AD}"/>
              </a:ext>
            </a:extLst>
          </p:cNvPr>
          <p:cNvSpPr txBox="1"/>
          <p:nvPr/>
        </p:nvSpPr>
        <p:spPr>
          <a:xfrm>
            <a:off x="2443397" y="257544"/>
            <a:ext cx="8514413"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14" name="عنصر نائب للمحتوى 6">
            <a:extLst>
              <a:ext uri="{FF2B5EF4-FFF2-40B4-BE49-F238E27FC236}">
                <a16:creationId xmlns:a16="http://schemas.microsoft.com/office/drawing/2014/main" id="{2FE5EED4-5C71-4FFF-9807-F34B5F1882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6726" y="0"/>
            <a:ext cx="904461" cy="981221"/>
          </a:xfrm>
          <a:prstGeom prst="rect">
            <a:avLst/>
          </a:prstGeom>
        </p:spPr>
      </p:pic>
    </p:spTree>
    <p:extLst>
      <p:ext uri="{BB962C8B-B14F-4D97-AF65-F5344CB8AC3E}">
        <p14:creationId xmlns:p14="http://schemas.microsoft.com/office/powerpoint/2010/main" val="525982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Vertical)">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object 2">
            <a:extLst>
              <a:ext uri="{FF2B5EF4-FFF2-40B4-BE49-F238E27FC236}">
                <a16:creationId xmlns:a16="http://schemas.microsoft.com/office/drawing/2014/main" id="{BAF2377F-F025-4D40-8439-FAB3B937B059}"/>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7" name="object 3">
            <a:extLst>
              <a:ext uri="{FF2B5EF4-FFF2-40B4-BE49-F238E27FC236}">
                <a16:creationId xmlns:a16="http://schemas.microsoft.com/office/drawing/2014/main" id="{57B617B3-765D-47B9-8DFD-F01CACE1D4A9}"/>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8" name="object 4">
            <a:extLst>
              <a:ext uri="{FF2B5EF4-FFF2-40B4-BE49-F238E27FC236}">
                <a16:creationId xmlns:a16="http://schemas.microsoft.com/office/drawing/2014/main" id="{F6AFEEC3-2E3B-4082-9565-64BFCE558E0B}"/>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69" name="object 5">
            <a:extLst>
              <a:ext uri="{FF2B5EF4-FFF2-40B4-BE49-F238E27FC236}">
                <a16:creationId xmlns:a16="http://schemas.microsoft.com/office/drawing/2014/main" id="{CF39D775-53C5-4DBE-87EE-183911DF729A}"/>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0" name="object 6">
            <a:extLst>
              <a:ext uri="{FF2B5EF4-FFF2-40B4-BE49-F238E27FC236}">
                <a16:creationId xmlns:a16="http://schemas.microsoft.com/office/drawing/2014/main" id="{ACE24F9D-51F1-44DF-9803-38FD0166547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1271" name="object 7">
            <a:extLst>
              <a:ext uri="{FF2B5EF4-FFF2-40B4-BE49-F238E27FC236}">
                <a16:creationId xmlns:a16="http://schemas.microsoft.com/office/drawing/2014/main" id="{E734882C-E161-4D12-A255-9AFF2D6AA80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3" name="مربع نص 12">
            <a:extLst>
              <a:ext uri="{FF2B5EF4-FFF2-40B4-BE49-F238E27FC236}">
                <a16:creationId xmlns:a16="http://schemas.microsoft.com/office/drawing/2014/main" id="{ED90C876-EE55-4710-A77F-05F0FFBC58AD}"/>
              </a:ext>
            </a:extLst>
          </p:cNvPr>
          <p:cNvSpPr txBox="1"/>
          <p:nvPr/>
        </p:nvSpPr>
        <p:spPr>
          <a:xfrm>
            <a:off x="1723869" y="0"/>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a:br>
            <a:r>
              <a:rPr lang="en-US" altLang="en-US" sz="2800" b="1"/>
              <a:t>to </a:t>
            </a:r>
            <a:r>
              <a:rPr lang="en-US" altLang="en-US" sz="2800" b="1" dirty="0"/>
              <a:t>Project Management</a:t>
            </a:r>
            <a:endParaRPr lang="en-US" sz="2800" b="1" dirty="0">
              <a:latin typeface="Times New Roman" panose="02020603050405020304" pitchFamily="18" charset="0"/>
              <a:cs typeface="Times New Roman" panose="02020603050405020304" pitchFamily="18" charset="0"/>
            </a:endParaRPr>
          </a:p>
        </p:txBody>
      </p:sp>
      <p:pic>
        <p:nvPicPr>
          <p:cNvPr id="11" name="Picture 4">
            <a:extLst>
              <a:ext uri="{FF2B5EF4-FFF2-40B4-BE49-F238E27FC236}">
                <a16:creationId xmlns:a16="http://schemas.microsoft.com/office/drawing/2014/main" id="{494E5F6A-C1B5-400B-9E5E-2A8530EE48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2624" y="1527930"/>
            <a:ext cx="10239375" cy="5157683"/>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عنصر نائب للمحتوى 6">
            <a:extLst>
              <a:ext uri="{FF2B5EF4-FFF2-40B4-BE49-F238E27FC236}">
                <a16:creationId xmlns:a16="http://schemas.microsoft.com/office/drawing/2014/main" id="{8369F57B-009B-4655-989F-7F556EBEFE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36726" y="172387"/>
            <a:ext cx="904461" cy="981221"/>
          </a:xfrm>
          <a:prstGeom prst="rect">
            <a:avLst/>
          </a:prstGeom>
        </p:spPr>
      </p:pic>
    </p:spTree>
    <p:extLst>
      <p:ext uri="{BB962C8B-B14F-4D97-AF65-F5344CB8AC3E}">
        <p14:creationId xmlns:p14="http://schemas.microsoft.com/office/powerpoint/2010/main" val="1926614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684338" y="0"/>
            <a:ext cx="10356850" cy="6699783"/>
          </a:xfrm>
        </p:spPr>
        <p:txBody>
          <a:bodyPr/>
          <a:lstStyle/>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r>
              <a:rPr lang="en-US" altLang="en-US" b="1" dirty="0"/>
              <a:t>Challenges for Project Managers in Navigating Organizational Cultures:</a:t>
            </a:r>
          </a:p>
          <a:p>
            <a:pPr>
              <a:lnSpc>
                <a:spcPct val="150000"/>
              </a:lnSpc>
              <a:spcBef>
                <a:spcPct val="35000"/>
              </a:spcBef>
            </a:pPr>
            <a:br>
              <a:rPr lang="en-US" altLang="en-US" dirty="0"/>
            </a:br>
            <a:r>
              <a:rPr lang="en-US" altLang="en-US" sz="2400" dirty="0">
                <a:latin typeface="Times New Roman" panose="02020603050405020304" pitchFamily="18" charset="0"/>
                <a:cs typeface="Times New Roman" panose="02020603050405020304" pitchFamily="18" charset="0"/>
              </a:rPr>
              <a:t>-   Interacting with the culture of the parent organization.</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the project’s clients or customer organizations.</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other organizations connected to the project.</a:t>
            </a:r>
          </a:p>
          <a:p>
            <a:pPr lvl="1" algn="just">
              <a:lnSpc>
                <a:spcPct val="150000"/>
              </a:lnSpc>
              <a:spcBef>
                <a:spcPct val="35000"/>
              </a:spcBef>
            </a:pPr>
            <a:endParaRPr lang="en-US" altLang="en-US" sz="2400" dirty="0">
              <a:latin typeface="Times New Roman" panose="02020603050405020304" pitchFamily="18" charset="0"/>
              <a:cs typeface="Times New Roman" panose="02020603050405020304" pitchFamily="18" charset="0"/>
            </a:endParaRPr>
          </a:p>
          <a:p>
            <a:pPr lvl="1" algn="just">
              <a:lnSpc>
                <a:spcPct val="150000"/>
              </a:lnSpc>
              <a:spcBef>
                <a:spcPct val="35000"/>
              </a:spcBef>
            </a:pPr>
            <a:r>
              <a:rPr lang="en-US" altLang="en-US" sz="2400" dirty="0">
                <a:latin typeface="Times New Roman" panose="02020603050405020304" pitchFamily="18" charset="0"/>
                <a:cs typeface="Times New Roman" panose="02020603050405020304" pitchFamily="18" charset="0"/>
              </a:rPr>
              <a:t> </a:t>
            </a:r>
            <a:br>
              <a:rPr lang="en-US" altLang="en-US" sz="2400"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p:txBody>
      </p:sp>
      <p:sp>
        <p:nvSpPr>
          <p:cNvPr id="11" name="AutoShape 2">
            <a:extLst>
              <a:ext uri="{FF2B5EF4-FFF2-40B4-BE49-F238E27FC236}">
                <a16:creationId xmlns:a16="http://schemas.microsoft.com/office/drawing/2014/main" id="{B06278F0-65BB-4A02-B008-C4DD1BCED8B2}"/>
              </a:ext>
            </a:extLst>
          </p:cNvPr>
          <p:cNvSpPr txBox="1">
            <a:spLocks noChangeArrowheads="1"/>
          </p:cNvSpPr>
          <p:nvPr/>
        </p:nvSpPr>
        <p:spPr bwMode="blackWhite">
          <a:xfrm>
            <a:off x="2587625" y="0"/>
            <a:ext cx="8207375" cy="1365250"/>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rgbClr val="808080">
                <a:alpha val="50000"/>
              </a:srgbClr>
            </a:outerShdw>
          </a:effectLst>
        </p:spPr>
        <p:txBody>
          <a:bodyPr vert="horz" wrap="square" lIns="91440" tIns="137160" rIns="91440" bIns="137160" numCol="1" anchor="t" anchorCtr="0" compatLnSpc="1">
            <a:prstTxWarp prst="textNoShape">
              <a:avLst/>
            </a:prstTxWarp>
            <a:spAutoFit/>
          </a:bodyPr>
          <a:lstStyle>
            <a:lvl1pPr algn="ctr" rtl="0" fontAlgn="base">
              <a:spcBef>
                <a:spcPct val="0"/>
              </a:spcBef>
              <a:spcAft>
                <a:spcPct val="0"/>
              </a:spcAft>
              <a:defRPr sz="3200" kern="1200">
                <a:solidFill>
                  <a:srgbClr val="FFFFFF"/>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2pPr>
            <a:lvl3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3pPr>
            <a:lvl4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4pPr>
            <a:lvl5pPr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Implications of Organizational Culture </a:t>
            </a:r>
            <a:b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br>
            <a:r>
              <a:rPr kumimoji="0" lang="en-US" altLang="en-US" sz="32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Arial"/>
                <a:ea typeface="+mj-ea"/>
                <a:cs typeface="+mj-cs"/>
              </a:rPr>
              <a:t>for Organizing Projects</a:t>
            </a:r>
          </a:p>
        </p:txBody>
      </p:sp>
      <p:pic>
        <p:nvPicPr>
          <p:cNvPr id="12" name="عنصر نائب للمحتوى 6">
            <a:extLst>
              <a:ext uri="{FF2B5EF4-FFF2-40B4-BE49-F238E27FC236}">
                <a16:creationId xmlns:a16="http://schemas.microsoft.com/office/drawing/2014/main" id="{C30C9F14-4909-4979-AF6C-420D049C49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43090" y="158217"/>
            <a:ext cx="904461" cy="981221"/>
          </a:xfrm>
          <a:prstGeom prst="rect">
            <a:avLst/>
          </a:prstGeom>
        </p:spPr>
      </p:pic>
    </p:spTree>
    <p:extLst>
      <p:ext uri="{BB962C8B-B14F-4D97-AF65-F5344CB8AC3E}">
        <p14:creationId xmlns:p14="http://schemas.microsoft.com/office/powerpoint/2010/main" val="38959753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object 2">
            <a:extLst>
              <a:ext uri="{FF2B5EF4-FFF2-40B4-BE49-F238E27FC236}">
                <a16:creationId xmlns:a16="http://schemas.microsoft.com/office/drawing/2014/main" id="{366618D7-5BAB-48B8-9A22-D182B735F276}"/>
              </a:ext>
            </a:extLst>
          </p:cNvPr>
          <p:cNvSpPr>
            <a:spLocks/>
          </p:cNvSpPr>
          <p:nvPr/>
        </p:nvSpPr>
        <p:spPr bwMode="auto">
          <a:xfrm>
            <a:off x="457200" y="0"/>
            <a:ext cx="1120775" cy="5329238"/>
          </a:xfrm>
          <a:custGeom>
            <a:avLst/>
            <a:gdLst>
              <a:gd name="T0" fmla="*/ 868044 w 1121410"/>
              <a:gd name="T1" fmla="*/ 0 h 5329555"/>
              <a:gd name="T2" fmla="*/ 0 w 1121410"/>
              <a:gd name="T3" fmla="*/ 5286375 h 5329555"/>
              <a:gd name="T4" fmla="*/ 247650 w 1121410"/>
              <a:gd name="T5" fmla="*/ 5329555 h 5329555"/>
              <a:gd name="T6" fmla="*/ 1121409 w 1121410"/>
              <a:gd name="T7" fmla="*/ 0 h 5329555"/>
              <a:gd name="T8" fmla="*/ 868044 w 1121410"/>
              <a:gd name="T9" fmla="*/ 0 h 5329555"/>
            </a:gdLst>
            <a:ahLst/>
            <a:cxnLst>
              <a:cxn ang="0">
                <a:pos x="T0" y="T1"/>
              </a:cxn>
              <a:cxn ang="0">
                <a:pos x="T2" y="T3"/>
              </a:cxn>
              <a:cxn ang="0">
                <a:pos x="T4" y="T5"/>
              </a:cxn>
              <a:cxn ang="0">
                <a:pos x="T6" y="T7"/>
              </a:cxn>
              <a:cxn ang="0">
                <a:pos x="T8" y="T9"/>
              </a:cxn>
            </a:cxnLst>
            <a:rect l="0" t="0" r="r" b="b"/>
            <a:pathLst>
              <a:path w="1121410" h="5329555">
                <a:moveTo>
                  <a:pt x="868044" y="0"/>
                </a:moveTo>
                <a:lnTo>
                  <a:pt x="0" y="5286375"/>
                </a:lnTo>
                <a:lnTo>
                  <a:pt x="247650" y="5329555"/>
                </a:lnTo>
                <a:lnTo>
                  <a:pt x="1121409" y="0"/>
                </a:lnTo>
                <a:lnTo>
                  <a:pt x="868044" y="0"/>
                </a:lnTo>
              </a:path>
            </a:pathLst>
          </a:custGeom>
          <a:solidFill>
            <a:schemeClr val="accent1">
              <a:lumMod val="75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1" name="object 3">
            <a:extLst>
              <a:ext uri="{FF2B5EF4-FFF2-40B4-BE49-F238E27FC236}">
                <a16:creationId xmlns:a16="http://schemas.microsoft.com/office/drawing/2014/main" id="{72DC250E-352B-444F-AC9E-166EB9EBE56E}"/>
              </a:ext>
            </a:extLst>
          </p:cNvPr>
          <p:cNvSpPr>
            <a:spLocks/>
          </p:cNvSpPr>
          <p:nvPr/>
        </p:nvSpPr>
        <p:spPr bwMode="auto">
          <a:xfrm>
            <a:off x="150813" y="0"/>
            <a:ext cx="1116012" cy="5276850"/>
          </a:xfrm>
          <a:custGeom>
            <a:avLst/>
            <a:gdLst>
              <a:gd name="T0" fmla="*/ 864234 w 1116965"/>
              <a:gd name="T1" fmla="*/ 0 h 5277485"/>
              <a:gd name="T2" fmla="*/ 0 w 1116965"/>
              <a:gd name="T3" fmla="*/ 5239385 h 5277485"/>
              <a:gd name="T4" fmla="*/ 248920 w 1116965"/>
              <a:gd name="T5" fmla="*/ 5277485 h 5277485"/>
              <a:gd name="T6" fmla="*/ 1116964 w 1116965"/>
              <a:gd name="T7" fmla="*/ 0 h 5277485"/>
              <a:gd name="T8" fmla="*/ 864234 w 1116965"/>
              <a:gd name="T9" fmla="*/ 0 h 5277485"/>
            </a:gdLst>
            <a:ahLst/>
            <a:cxnLst>
              <a:cxn ang="0">
                <a:pos x="T0" y="T1"/>
              </a:cxn>
              <a:cxn ang="0">
                <a:pos x="T2" y="T3"/>
              </a:cxn>
              <a:cxn ang="0">
                <a:pos x="T4" y="T5"/>
              </a:cxn>
              <a:cxn ang="0">
                <a:pos x="T6" y="T7"/>
              </a:cxn>
              <a:cxn ang="0">
                <a:pos x="T8" y="T9"/>
              </a:cxn>
            </a:cxnLst>
            <a:rect l="0" t="0" r="r" b="b"/>
            <a:pathLst>
              <a:path w="1116965" h="5277485">
                <a:moveTo>
                  <a:pt x="864234" y="0"/>
                </a:moveTo>
                <a:lnTo>
                  <a:pt x="0" y="5239385"/>
                </a:lnTo>
                <a:lnTo>
                  <a:pt x="248920" y="5277485"/>
                </a:lnTo>
                <a:lnTo>
                  <a:pt x="1116964" y="0"/>
                </a:lnTo>
                <a:lnTo>
                  <a:pt x="864234" y="0"/>
                </a:lnTo>
              </a:path>
            </a:pathLst>
          </a:custGeom>
          <a:solidFill>
            <a:srgbClr val="575757"/>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2" name="object 4">
            <a:extLst>
              <a:ext uri="{FF2B5EF4-FFF2-40B4-BE49-F238E27FC236}">
                <a16:creationId xmlns:a16="http://schemas.microsoft.com/office/drawing/2014/main" id="{605C1C2F-F8C7-4694-9189-FBEEA478C817}"/>
              </a:ext>
            </a:extLst>
          </p:cNvPr>
          <p:cNvSpPr>
            <a:spLocks/>
          </p:cNvSpPr>
          <p:nvPr/>
        </p:nvSpPr>
        <p:spPr bwMode="auto">
          <a:xfrm>
            <a:off x="150813" y="5238750"/>
            <a:ext cx="1227137" cy="1619250"/>
          </a:xfrm>
          <a:custGeom>
            <a:avLst/>
            <a:gdLst>
              <a:gd name="T0" fmla="*/ 0 w 1228090"/>
              <a:gd name="T1" fmla="*/ 0 h 1618615"/>
              <a:gd name="T2" fmla="*/ 1174115 w 1228090"/>
              <a:gd name="T3" fmla="*/ 1618615 h 1618615"/>
              <a:gd name="T4" fmla="*/ 1228090 w 1228090"/>
              <a:gd name="T5" fmla="*/ 1618615 h 1618615"/>
              <a:gd name="T6" fmla="*/ 0 w 1228090"/>
              <a:gd name="T7" fmla="*/ 0 h 1618615"/>
            </a:gdLst>
            <a:ahLst/>
            <a:cxnLst>
              <a:cxn ang="0">
                <a:pos x="T0" y="T1"/>
              </a:cxn>
              <a:cxn ang="0">
                <a:pos x="T2" y="T3"/>
              </a:cxn>
              <a:cxn ang="0">
                <a:pos x="T4" y="T5"/>
              </a:cxn>
              <a:cxn ang="0">
                <a:pos x="T6" y="T7"/>
              </a:cxn>
            </a:cxnLst>
            <a:rect l="0" t="0" r="r" b="b"/>
            <a:pathLst>
              <a:path w="1228090" h="1618615">
                <a:moveTo>
                  <a:pt x="0" y="0"/>
                </a:moveTo>
                <a:lnTo>
                  <a:pt x="1174115" y="1618615"/>
                </a:lnTo>
                <a:lnTo>
                  <a:pt x="1228090" y="1618615"/>
                </a:lnTo>
                <a:lnTo>
                  <a:pt x="0" y="0"/>
                </a:lnTo>
                <a:close/>
              </a:path>
            </a:pathLst>
          </a:custGeom>
          <a:solidFill>
            <a:srgbClr val="24242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3" name="object 5">
            <a:extLst>
              <a:ext uri="{FF2B5EF4-FFF2-40B4-BE49-F238E27FC236}">
                <a16:creationId xmlns:a16="http://schemas.microsoft.com/office/drawing/2014/main" id="{4DC9A522-04B7-4A6A-B7CB-3EB0060BF75B}"/>
              </a:ext>
            </a:extLst>
          </p:cNvPr>
          <p:cNvSpPr>
            <a:spLocks/>
          </p:cNvSpPr>
          <p:nvPr/>
        </p:nvSpPr>
        <p:spPr bwMode="auto">
          <a:xfrm>
            <a:off x="457200" y="5291138"/>
            <a:ext cx="1495425" cy="1566862"/>
          </a:xfrm>
          <a:custGeom>
            <a:avLst/>
            <a:gdLst>
              <a:gd name="T0" fmla="*/ 0 w 1494789"/>
              <a:gd name="T1" fmla="*/ 0 h 1566545"/>
              <a:gd name="T2" fmla="*/ 1442720 w 1494789"/>
              <a:gd name="T3" fmla="*/ 1566545 h 1566545"/>
              <a:gd name="T4" fmla="*/ 1494790 w 1494789"/>
              <a:gd name="T5" fmla="*/ 1566545 h 1566545"/>
              <a:gd name="T6" fmla="*/ 0 w 1494789"/>
              <a:gd name="T7" fmla="*/ 0 h 1566545"/>
            </a:gdLst>
            <a:ahLst/>
            <a:cxnLst>
              <a:cxn ang="0">
                <a:pos x="T0" y="T1"/>
              </a:cxn>
              <a:cxn ang="0">
                <a:pos x="T2" y="T3"/>
              </a:cxn>
              <a:cxn ang="0">
                <a:pos x="T4" y="T5"/>
              </a:cxn>
              <a:cxn ang="0">
                <a:pos x="T6" y="T7"/>
              </a:cxn>
            </a:cxnLst>
            <a:rect l="0" t="0" r="r" b="b"/>
            <a:pathLst>
              <a:path w="1494789" h="1566545">
                <a:moveTo>
                  <a:pt x="0" y="0"/>
                </a:moveTo>
                <a:lnTo>
                  <a:pt x="1442720" y="1566545"/>
                </a:lnTo>
                <a:lnTo>
                  <a:pt x="1494790" y="1566545"/>
                </a:lnTo>
                <a:lnTo>
                  <a:pt x="0" y="0"/>
                </a:lnTo>
                <a:close/>
              </a:path>
            </a:pathLst>
          </a:custGeom>
          <a:solidFill>
            <a:srgbClr val="5E0D0D"/>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4" name="object 6">
            <a:extLst>
              <a:ext uri="{FF2B5EF4-FFF2-40B4-BE49-F238E27FC236}">
                <a16:creationId xmlns:a16="http://schemas.microsoft.com/office/drawing/2014/main" id="{695A21E2-00B8-4C6A-9EDE-8E5D018C59EB}"/>
              </a:ext>
            </a:extLst>
          </p:cNvPr>
          <p:cNvSpPr>
            <a:spLocks/>
          </p:cNvSpPr>
          <p:nvPr/>
        </p:nvSpPr>
        <p:spPr bwMode="auto">
          <a:xfrm>
            <a:off x="457200" y="5286375"/>
            <a:ext cx="2130425" cy="1571625"/>
          </a:xfrm>
          <a:custGeom>
            <a:avLst/>
            <a:gdLst>
              <a:gd name="T0" fmla="*/ 0 w 2130425"/>
              <a:gd name="T1" fmla="*/ 0 h 1570990"/>
              <a:gd name="T2" fmla="*/ 0 w 2130425"/>
              <a:gd name="T3" fmla="*/ 4445 h 1570990"/>
              <a:gd name="T4" fmla="*/ 1495425 w 2130425"/>
              <a:gd name="T5" fmla="*/ 1570990 h 1570990"/>
              <a:gd name="T6" fmla="*/ 2130425 w 2130425"/>
              <a:gd name="T7" fmla="*/ 1570990 h 1570990"/>
              <a:gd name="T8" fmla="*/ 247650 w 2130425"/>
              <a:gd name="T9" fmla="*/ 42545 h 1570990"/>
              <a:gd name="T10" fmla="*/ 0 w 2130425"/>
              <a:gd name="T11" fmla="*/ 0 h 1570990"/>
            </a:gdLst>
            <a:ahLst/>
            <a:cxnLst>
              <a:cxn ang="0">
                <a:pos x="T0" y="T1"/>
              </a:cxn>
              <a:cxn ang="0">
                <a:pos x="T2" y="T3"/>
              </a:cxn>
              <a:cxn ang="0">
                <a:pos x="T4" y="T5"/>
              </a:cxn>
              <a:cxn ang="0">
                <a:pos x="T6" y="T7"/>
              </a:cxn>
              <a:cxn ang="0">
                <a:pos x="T8" y="T9"/>
              </a:cxn>
              <a:cxn ang="0">
                <a:pos x="T10" y="T11"/>
              </a:cxn>
            </a:cxnLst>
            <a:rect l="0" t="0" r="r" b="b"/>
            <a:pathLst>
              <a:path w="2130425" h="1570990">
                <a:moveTo>
                  <a:pt x="0" y="0"/>
                </a:moveTo>
                <a:lnTo>
                  <a:pt x="0" y="4445"/>
                </a:lnTo>
                <a:lnTo>
                  <a:pt x="1495425" y="1570990"/>
                </a:lnTo>
                <a:lnTo>
                  <a:pt x="2130425" y="1570990"/>
                </a:lnTo>
                <a:lnTo>
                  <a:pt x="247650" y="42545"/>
                </a:lnTo>
                <a:lnTo>
                  <a:pt x="0" y="0"/>
                </a:lnTo>
                <a:close/>
              </a:path>
            </a:pathLst>
          </a:custGeom>
          <a:solidFill>
            <a:schemeClr val="accent1">
              <a:lumMod val="50000"/>
            </a:schemeClr>
          </a:solidFill>
          <a:ln>
            <a:noFill/>
          </a:ln>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12295" name="object 7">
            <a:extLst>
              <a:ext uri="{FF2B5EF4-FFF2-40B4-BE49-F238E27FC236}">
                <a16:creationId xmlns:a16="http://schemas.microsoft.com/office/drawing/2014/main" id="{CF064E3E-105C-4F7F-B7F0-C25352C132DD}"/>
              </a:ext>
            </a:extLst>
          </p:cNvPr>
          <p:cNvSpPr>
            <a:spLocks/>
          </p:cNvSpPr>
          <p:nvPr/>
        </p:nvSpPr>
        <p:spPr bwMode="auto">
          <a:xfrm>
            <a:off x="150813" y="5238750"/>
            <a:ext cx="1693862" cy="1619250"/>
          </a:xfrm>
          <a:custGeom>
            <a:avLst/>
            <a:gdLst>
              <a:gd name="T0" fmla="*/ 0 w 1694180"/>
              <a:gd name="T1" fmla="*/ 0 h 1618615"/>
              <a:gd name="T2" fmla="*/ 1228090 w 1694180"/>
              <a:gd name="T3" fmla="*/ 1618615 h 1618615"/>
              <a:gd name="T4" fmla="*/ 1694180 w 1694180"/>
              <a:gd name="T5" fmla="*/ 1618615 h 1618615"/>
              <a:gd name="T6" fmla="*/ 243840 w 1694180"/>
              <a:gd name="T7" fmla="*/ 43180 h 1618615"/>
              <a:gd name="T8" fmla="*/ 248920 w 1694180"/>
              <a:gd name="T9" fmla="*/ 43180 h 1618615"/>
              <a:gd name="T10" fmla="*/ 248920 w 1694180"/>
              <a:gd name="T11" fmla="*/ 38100 h 1618615"/>
              <a:gd name="T12" fmla="*/ 243840 w 1694180"/>
              <a:gd name="T13" fmla="*/ 38100 h 1618615"/>
              <a:gd name="T14" fmla="*/ 0 w 1694180"/>
              <a:gd name="T15" fmla="*/ 0 h 16186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4180" h="1618615">
                <a:moveTo>
                  <a:pt x="0" y="0"/>
                </a:moveTo>
                <a:lnTo>
                  <a:pt x="1228090" y="1618615"/>
                </a:lnTo>
                <a:lnTo>
                  <a:pt x="1694180" y="1618615"/>
                </a:lnTo>
                <a:lnTo>
                  <a:pt x="243840" y="43180"/>
                </a:lnTo>
                <a:lnTo>
                  <a:pt x="248920" y="43180"/>
                </a:lnTo>
                <a:lnTo>
                  <a:pt x="248920" y="38100"/>
                </a:lnTo>
                <a:lnTo>
                  <a:pt x="243840" y="38100"/>
                </a:lnTo>
                <a:lnTo>
                  <a:pt x="0" y="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
        <p:nvSpPr>
          <p:cNvPr id="9" name="object 9">
            <a:extLst>
              <a:ext uri="{FF2B5EF4-FFF2-40B4-BE49-F238E27FC236}">
                <a16:creationId xmlns:a16="http://schemas.microsoft.com/office/drawing/2014/main" id="{17D6D0DF-0AD9-4129-B41C-B022D7D528CB}"/>
              </a:ext>
            </a:extLst>
          </p:cNvPr>
          <p:cNvSpPr txBox="1">
            <a:spLocks noGrp="1"/>
          </p:cNvSpPr>
          <p:nvPr>
            <p:ph type="body" idx="1"/>
          </p:nvPr>
        </p:nvSpPr>
        <p:spPr>
          <a:xfrm>
            <a:off x="1573212" y="179882"/>
            <a:ext cx="10467975" cy="6481774"/>
          </a:xfrm>
        </p:spPr>
        <p:txBody>
          <a:bodyPr/>
          <a:lstStyle/>
          <a:p>
            <a:pPr algn="ctr"/>
            <a:r>
              <a:rPr lang="en-US" sz="3200" b="1" i="1" dirty="0">
                <a:solidFill>
                  <a:schemeClr val="tx1">
                    <a:lumMod val="95000"/>
                    <a:lumOff val="5000"/>
                  </a:schemeClr>
                </a:solidFill>
                <a:highlight>
                  <a:srgbClr val="FFFF00"/>
                </a:highlight>
                <a:latin typeface="Comic Sans MS"/>
                <a:cs typeface="Comic Sans MS"/>
              </a:rPr>
              <a:t>Conclusion </a:t>
            </a:r>
            <a:r>
              <a:rPr lang="en-US" sz="3200" b="1" i="1" spc="-5" dirty="0">
                <a:solidFill>
                  <a:schemeClr val="tx1">
                    <a:lumMod val="95000"/>
                    <a:lumOff val="5000"/>
                  </a:schemeClr>
                </a:solidFill>
                <a:highlight>
                  <a:srgbClr val="FFFF00"/>
                </a:highlight>
                <a:latin typeface="Comic Sans MS"/>
                <a:cs typeface="Comic Sans MS"/>
              </a:rPr>
              <a:t>drawn</a:t>
            </a:r>
            <a:r>
              <a:rPr lang="en-US" sz="3200" b="1" i="1" spc="-60" dirty="0">
                <a:solidFill>
                  <a:schemeClr val="tx1">
                    <a:lumMod val="95000"/>
                    <a:lumOff val="5000"/>
                  </a:schemeClr>
                </a:solidFill>
                <a:highlight>
                  <a:srgbClr val="FFFF00"/>
                </a:highlight>
                <a:latin typeface="Comic Sans MS"/>
                <a:cs typeface="Comic Sans MS"/>
              </a:rPr>
              <a:t> </a:t>
            </a:r>
            <a:r>
              <a:rPr lang="en-US" sz="3200" b="1" i="1" dirty="0">
                <a:solidFill>
                  <a:schemeClr val="tx1">
                    <a:lumMod val="95000"/>
                    <a:lumOff val="5000"/>
                  </a:schemeClr>
                </a:solidFill>
                <a:highlight>
                  <a:srgbClr val="FFFF00"/>
                </a:highlight>
                <a:latin typeface="Comic Sans MS"/>
                <a:cs typeface="Comic Sans MS"/>
              </a:rPr>
              <a:t>at</a:t>
            </a:r>
          </a:p>
          <a:p>
            <a:pPr algn="ctr"/>
            <a:r>
              <a:rPr lang="en-US" sz="3200" b="1" i="1" dirty="0">
                <a:solidFill>
                  <a:schemeClr val="tx1">
                    <a:lumMod val="95000"/>
                    <a:lumOff val="5000"/>
                  </a:schemeClr>
                </a:solidFill>
                <a:effectLst/>
                <a:highlight>
                  <a:srgbClr val="FFFF00"/>
                </a:highlight>
                <a:latin typeface="Times New Roman" panose="02020603050405020304" pitchFamily="18" charset="0"/>
              </a:rPr>
              <a:t>                 </a:t>
            </a:r>
            <a:r>
              <a:rPr lang="en-US" sz="3200" b="1" i="1" u="heavy" spc="-10" dirty="0">
                <a:solidFill>
                  <a:schemeClr val="tx1">
                    <a:lumMod val="95000"/>
                    <a:lumOff val="5000"/>
                  </a:schemeClr>
                </a:solidFill>
                <a:highlight>
                  <a:srgbClr val="FFFF00"/>
                </a:highlight>
                <a:uFill>
                  <a:solidFill>
                    <a:srgbClr val="A7AA94"/>
                  </a:solidFill>
                </a:uFill>
                <a:latin typeface="Comic Sans MS"/>
                <a:cs typeface="Comic Sans MS"/>
              </a:rPr>
              <a:t>last</a:t>
            </a:r>
            <a:r>
              <a:rPr lang="en-US" sz="3200" b="1" i="1" u="heavy" spc="-10" dirty="0">
                <a:solidFill>
                  <a:schemeClr val="tx1">
                    <a:lumMod val="95000"/>
                    <a:lumOff val="5000"/>
                  </a:schemeClr>
                </a:solidFill>
                <a:highlight>
                  <a:srgbClr val="FFFF00"/>
                </a:highlight>
                <a:uFill>
                  <a:solidFill>
                    <a:srgbClr val="A7AA94"/>
                  </a:solidFill>
                </a:uFill>
                <a:latin typeface="Verdana"/>
                <a:cs typeface="Verdana"/>
              </a:rPr>
              <a:t>…..</a:t>
            </a:r>
            <a:endParaRPr lang="en-US" sz="3200" b="1" i="1" dirty="0">
              <a:solidFill>
                <a:schemeClr val="tx1">
                  <a:lumMod val="95000"/>
                  <a:lumOff val="5000"/>
                </a:schemeClr>
              </a:solidFill>
              <a:highlight>
                <a:srgbClr val="FFFF00"/>
              </a:highlight>
              <a:latin typeface="Verdana"/>
              <a:cs typeface="Verdana"/>
            </a:endParaRPr>
          </a:p>
          <a:p>
            <a:pPr algn="ctr"/>
            <a:endParaRPr lang="en-US" b="0" i="0" dirty="0">
              <a:solidFill>
                <a:srgbClr val="706769"/>
              </a:solidFill>
              <a:effectLst/>
              <a:latin typeface="Times New Roman" panose="02020603050405020304" pitchFamily="18" charset="0"/>
            </a:endParaRPr>
          </a:p>
          <a:p>
            <a:pPr marL="295910" indent="-283845">
              <a:buClr>
                <a:srgbClr val="A7AA94"/>
              </a:buClr>
              <a:buSzPct val="79687"/>
              <a:buFont typeface="Wingdings"/>
              <a:buChar char=""/>
              <a:tabLst>
                <a:tab pos="296545" algn="l"/>
              </a:tabLst>
            </a:pPr>
            <a:r>
              <a:rPr lang="en-US" sz="4000" b="1" i="1" dirty="0">
                <a:solidFill>
                  <a:schemeClr val="tx1">
                    <a:lumMod val="95000"/>
                    <a:lumOff val="5000"/>
                  </a:schemeClr>
                </a:solidFill>
                <a:latin typeface="Monotype Corsiva"/>
                <a:cs typeface="Monotype Corsiva"/>
              </a:rPr>
              <a:t>Remember ,that the best culture </a:t>
            </a:r>
            <a:r>
              <a:rPr lang="en-US" sz="4000" b="1" i="1" spc="5" dirty="0">
                <a:solidFill>
                  <a:schemeClr val="tx1">
                    <a:lumMod val="95000"/>
                    <a:lumOff val="5000"/>
                  </a:schemeClr>
                </a:solidFill>
                <a:latin typeface="Monotype Corsiva"/>
                <a:cs typeface="Monotype Corsiva"/>
              </a:rPr>
              <a:t>makes</a:t>
            </a:r>
            <a:r>
              <a:rPr lang="en-US" sz="4000" b="1" i="1" spc="-215" dirty="0">
                <a:solidFill>
                  <a:schemeClr val="tx1">
                    <a:lumMod val="95000"/>
                    <a:lumOff val="5000"/>
                  </a:schemeClr>
                </a:solidFill>
                <a:latin typeface="Monotype Corsiva"/>
                <a:cs typeface="Monotype Corsiva"/>
              </a:rPr>
              <a:t> </a:t>
            </a:r>
            <a:r>
              <a:rPr lang="en-US" sz="4000" b="1" i="1" spc="5" dirty="0">
                <a:solidFill>
                  <a:schemeClr val="tx1">
                    <a:lumMod val="95000"/>
                    <a:lumOff val="5000"/>
                  </a:schemeClr>
                </a:solidFill>
                <a:latin typeface="Monotype Corsiva"/>
                <a:cs typeface="Monotype Corsiva"/>
              </a:rPr>
              <a:t>all </a:t>
            </a:r>
            <a:r>
              <a:rPr lang="en-US" sz="4000" b="1" i="1" dirty="0">
                <a:solidFill>
                  <a:schemeClr val="tx1">
                    <a:lumMod val="95000"/>
                    <a:lumOff val="5000"/>
                  </a:schemeClr>
                </a:solidFill>
                <a:latin typeface="Monotype Corsiva"/>
                <a:cs typeface="Monotype Corsiva"/>
              </a:rPr>
              <a:t>employees </a:t>
            </a:r>
            <a:r>
              <a:rPr lang="en-US" sz="4000" b="1" i="1" spc="5" dirty="0">
                <a:solidFill>
                  <a:schemeClr val="tx1">
                    <a:lumMod val="95000"/>
                    <a:lumOff val="5000"/>
                  </a:schemeClr>
                </a:solidFill>
                <a:latin typeface="Monotype Corsiva"/>
                <a:cs typeface="Monotype Corsiva"/>
              </a:rPr>
              <a:t>feel </a:t>
            </a:r>
            <a:r>
              <a:rPr lang="en-US" sz="4000" b="1" i="1" dirty="0">
                <a:solidFill>
                  <a:schemeClr val="tx1">
                    <a:lumMod val="95000"/>
                    <a:lumOff val="5000"/>
                  </a:schemeClr>
                </a:solidFill>
                <a:latin typeface="Monotype Corsiva"/>
                <a:cs typeface="Monotype Corsiva"/>
              </a:rPr>
              <a:t>safe and welcome, never</a:t>
            </a:r>
            <a:r>
              <a:rPr lang="en-US" sz="4000" b="1" i="1" spc="-190"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excluded  or</a:t>
            </a:r>
            <a:r>
              <a:rPr lang="en-US" sz="4000" b="1" i="1" spc="-2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uncomfortable.</a:t>
            </a:r>
            <a:endParaRPr lang="en-US" sz="4000" dirty="0">
              <a:solidFill>
                <a:schemeClr val="tx1">
                  <a:lumMod val="95000"/>
                  <a:lumOff val="5000"/>
                </a:schemeClr>
              </a:solidFill>
              <a:latin typeface="Monotype Corsiva"/>
              <a:cs typeface="Monotype Corsiva"/>
            </a:endParaRPr>
          </a:p>
          <a:p>
            <a:pPr>
              <a:lnSpc>
                <a:spcPct val="100000"/>
              </a:lnSpc>
              <a:spcBef>
                <a:spcPts val="45"/>
              </a:spcBef>
            </a:pPr>
            <a:endParaRPr lang="en-US" sz="4000" dirty="0">
              <a:solidFill>
                <a:schemeClr val="tx1">
                  <a:lumMod val="95000"/>
                  <a:lumOff val="5000"/>
                </a:schemeClr>
              </a:solidFill>
              <a:latin typeface="Monotype Corsiva"/>
              <a:cs typeface="Monotype Corsiva"/>
            </a:endParaRPr>
          </a:p>
          <a:p>
            <a:pPr marL="295910" marR="5080" indent="-283845">
              <a:lnSpc>
                <a:spcPct val="100000"/>
              </a:lnSpc>
              <a:spcBef>
                <a:spcPts val="5"/>
              </a:spcBef>
              <a:buClr>
                <a:srgbClr val="A7AA94"/>
              </a:buClr>
              <a:buSzPct val="79687"/>
              <a:buFont typeface="Wingdings"/>
              <a:buChar char=""/>
              <a:tabLst>
                <a:tab pos="296545" algn="l"/>
              </a:tabLst>
            </a:pPr>
            <a:r>
              <a:rPr lang="en-US" sz="4000" b="1" i="1" dirty="0">
                <a:solidFill>
                  <a:schemeClr val="tx1">
                    <a:lumMod val="95000"/>
                    <a:lumOff val="5000"/>
                  </a:schemeClr>
                </a:solidFill>
                <a:latin typeface="Monotype Corsiva"/>
                <a:cs typeface="Monotype Corsiva"/>
              </a:rPr>
              <a:t>Focusing on "culture fit” alone makes it</a:t>
            </a:r>
            <a:r>
              <a:rPr lang="en-US" sz="4000" b="1" i="1" spc="-17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difficult  </a:t>
            </a:r>
            <a:r>
              <a:rPr lang="en-US" sz="4000" b="1" i="1" spc="-5" dirty="0">
                <a:solidFill>
                  <a:schemeClr val="tx1">
                    <a:lumMod val="95000"/>
                    <a:lumOff val="5000"/>
                  </a:schemeClr>
                </a:solidFill>
                <a:latin typeface="Monotype Corsiva"/>
                <a:cs typeface="Monotype Corsiva"/>
              </a:rPr>
              <a:t>to </a:t>
            </a:r>
            <a:r>
              <a:rPr lang="en-US" sz="4000" b="1" i="1" dirty="0">
                <a:solidFill>
                  <a:schemeClr val="tx1">
                    <a:lumMod val="95000"/>
                    <a:lumOff val="5000"/>
                  </a:schemeClr>
                </a:solidFill>
                <a:latin typeface="Monotype Corsiva"/>
                <a:cs typeface="Monotype Corsiva"/>
              </a:rPr>
              <a:t>hire and welcome employees who are different  than the prevailing culture, </a:t>
            </a:r>
            <a:r>
              <a:rPr lang="en-US" sz="4000" b="1" i="1" spc="5" dirty="0">
                <a:solidFill>
                  <a:schemeClr val="tx1">
                    <a:lumMod val="95000"/>
                    <a:lumOff val="5000"/>
                  </a:schemeClr>
                </a:solidFill>
                <a:latin typeface="Monotype Corsiva"/>
                <a:cs typeface="Monotype Corsiva"/>
              </a:rPr>
              <a:t>even </a:t>
            </a:r>
            <a:r>
              <a:rPr lang="en-US" sz="4000" b="1" i="1" dirty="0">
                <a:solidFill>
                  <a:schemeClr val="tx1">
                    <a:lumMod val="95000"/>
                    <a:lumOff val="5000"/>
                  </a:schemeClr>
                </a:solidFill>
                <a:latin typeface="Monotype Corsiva"/>
                <a:cs typeface="Monotype Corsiva"/>
              </a:rPr>
              <a:t>if they’d be an  asset and great counterbalance at your</a:t>
            </a:r>
            <a:r>
              <a:rPr lang="en-US" sz="4000" b="1" i="1" spc="-125" dirty="0">
                <a:solidFill>
                  <a:schemeClr val="tx1">
                    <a:lumMod val="95000"/>
                    <a:lumOff val="5000"/>
                  </a:schemeClr>
                </a:solidFill>
                <a:latin typeface="Monotype Corsiva"/>
                <a:cs typeface="Monotype Corsiva"/>
              </a:rPr>
              <a:t> </a:t>
            </a:r>
            <a:r>
              <a:rPr lang="en-US" sz="4000" b="1" i="1" dirty="0">
                <a:solidFill>
                  <a:schemeClr val="tx1">
                    <a:lumMod val="95000"/>
                    <a:lumOff val="5000"/>
                  </a:schemeClr>
                </a:solidFill>
                <a:latin typeface="Monotype Corsiva"/>
                <a:cs typeface="Monotype Corsiva"/>
              </a:rPr>
              <a:t>company.</a:t>
            </a:r>
            <a:endParaRPr lang="en-US" sz="4000" dirty="0">
              <a:solidFill>
                <a:schemeClr val="tx1">
                  <a:lumMod val="95000"/>
                  <a:lumOff val="5000"/>
                </a:schemeClr>
              </a:solidFill>
              <a:latin typeface="Monotype Corsiva"/>
              <a:cs typeface="Monotype Corsiva"/>
            </a:endParaRPr>
          </a:p>
          <a:p>
            <a:pPr marL="762000" eaLnBrk="1" hangingPunct="1">
              <a:spcBef>
                <a:spcPts val="1175"/>
              </a:spcBef>
            </a:pPr>
            <a:endParaRPr lang="en-US" altLang="en-US" dirty="0">
              <a:latin typeface="Times New Roman" panose="02020603050405020304" pitchFamily="18" charset="0"/>
              <a:cs typeface="Times New Roman" panose="02020603050405020304" pitchFamily="18" charset="0"/>
            </a:endParaRPr>
          </a:p>
        </p:txBody>
      </p:sp>
      <p:pic>
        <p:nvPicPr>
          <p:cNvPr id="10" name="عنصر نائب للمحتوى 6">
            <a:extLst>
              <a:ext uri="{FF2B5EF4-FFF2-40B4-BE49-F238E27FC236}">
                <a16:creationId xmlns:a16="http://schemas.microsoft.com/office/drawing/2014/main" id="{2A8ECAB2-7881-4306-84D8-516F3C6AB3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47763" y="242656"/>
            <a:ext cx="904461" cy="981221"/>
          </a:xfrm>
          <a:prstGeom prst="rect">
            <a:avLst/>
          </a:prstGeom>
        </p:spPr>
      </p:pic>
    </p:spTree>
    <p:extLst>
      <p:ext uri="{BB962C8B-B14F-4D97-AF65-F5344CB8AC3E}">
        <p14:creationId xmlns:p14="http://schemas.microsoft.com/office/powerpoint/2010/main" val="1125634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E36215"/>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1465</TotalTime>
  <Words>2364</Words>
  <Application>Microsoft Office PowerPoint</Application>
  <PresentationFormat>شاشة عريضة</PresentationFormat>
  <Paragraphs>197</Paragraphs>
  <Slides>34</Slides>
  <Notes>30</Notes>
  <HiddenSlides>0</HiddenSlides>
  <MMClips>0</MMClips>
  <ScaleCrop>false</ScaleCrop>
  <HeadingPairs>
    <vt:vector size="6" baseType="variant">
      <vt:variant>
        <vt:lpstr>الخطوط المستخدمة</vt:lpstr>
      </vt:variant>
      <vt:variant>
        <vt:i4>12</vt:i4>
      </vt:variant>
      <vt:variant>
        <vt:lpstr>نسق</vt:lpstr>
      </vt:variant>
      <vt:variant>
        <vt:i4>3</vt:i4>
      </vt:variant>
      <vt:variant>
        <vt:lpstr>عناوين الشرائح</vt:lpstr>
      </vt:variant>
      <vt:variant>
        <vt:i4>34</vt:i4>
      </vt:variant>
    </vt:vector>
  </HeadingPairs>
  <TitlesOfParts>
    <vt:vector size="49" baseType="lpstr">
      <vt:lpstr>Arial</vt:lpstr>
      <vt:lpstr>Calibri</vt:lpstr>
      <vt:lpstr>Calibri Light</vt:lpstr>
      <vt:lpstr>Charlie Display</vt:lpstr>
      <vt:lpstr>Comic Sans MS</vt:lpstr>
      <vt:lpstr>Garamond</vt:lpstr>
      <vt:lpstr>Monotype Corsiva</vt:lpstr>
      <vt:lpstr>Montserrat</vt:lpstr>
      <vt:lpstr>Open Sans</vt:lpstr>
      <vt:lpstr>Times New Roman</vt:lpstr>
      <vt:lpstr>Verdana</vt:lpstr>
      <vt:lpstr>Wingdings</vt:lpstr>
      <vt:lpstr>Office Theme</vt:lpstr>
      <vt:lpstr>1_Office Theme</vt:lpstr>
      <vt:lpstr>2_Office Theme</vt:lpstr>
      <vt:lpstr>   Mission, Vision, Objectives and Culture of Organization Chapter 4  Prepared by/ Dr. Walaa Mohamed</vt:lpstr>
      <vt:lpstr>عرض تقديمي في PowerPoint</vt:lpstr>
      <vt:lpstr>Defining the problem</vt:lpstr>
      <vt:lpstr>Mission</vt:lpstr>
      <vt:lpstr>Vision</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Project’s Goals and Objectives  Projects are planned and implemented in terms of  their goals and objectives set by the owners of the project.  Goals and objectives must be clearly defined and  established at the outset.  Goals are outcomes  of the project whilst objectives are activities  that will result in the desired outcome. </vt:lpstr>
      <vt:lpstr>Objectives</vt:lpstr>
      <vt:lpstr>عرض تقديمي في PowerPoint</vt:lpstr>
      <vt:lpstr>عرض تقديمي في PowerPoint</vt:lpstr>
      <vt:lpstr>عرض تقديمي في PowerPoint</vt:lpstr>
      <vt:lpstr>MISSION and VISION              ORGANIZING</vt:lpstr>
      <vt:lpstr>What Went Wrong?</vt:lpstr>
      <vt:lpstr>عرض تقديمي في PowerPoint</vt:lpstr>
      <vt:lpstr>Organizational culture</vt:lpstr>
      <vt:lpstr>عرض تقديمي في PowerPoint</vt:lpstr>
      <vt:lpstr>Characteristics of organization's culture</vt:lpstr>
      <vt:lpstr>Characteristics of organization's culture</vt:lpstr>
      <vt:lpstr>Characteristics of organization's culture</vt:lpstr>
      <vt:lpstr>Functions and Liabilities of Organizational Culture</vt:lpstr>
      <vt:lpstr>عرض تقديمي في PowerPoint</vt:lpstr>
      <vt:lpstr>عرض تقديمي في PowerPoint</vt:lpstr>
      <vt:lpstr>عرض تقديمي في PowerPoint</vt:lpstr>
      <vt:lpstr>عرض تقديمي في PowerPoint</vt:lpstr>
      <vt:lpstr>عرض تقديمي في PowerPoint</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omar183013@fci.bu.edu.eg</cp:lastModifiedBy>
  <cp:revision>88</cp:revision>
  <dcterms:created xsi:type="dcterms:W3CDTF">2021-01-29T12:55:31Z</dcterms:created>
  <dcterms:modified xsi:type="dcterms:W3CDTF">2021-02-25T00:58:05Z</dcterms:modified>
</cp:coreProperties>
</file>