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0" r:id="rId5"/>
    <p:sldId id="303" r:id="rId6"/>
    <p:sldId id="313" r:id="rId7"/>
    <p:sldId id="276" r:id="rId8"/>
    <p:sldId id="501" r:id="rId9"/>
    <p:sldId id="502" r:id="rId10"/>
    <p:sldId id="496" r:id="rId11"/>
    <p:sldId id="537" r:id="rId12"/>
    <p:sldId id="499" r:id="rId13"/>
    <p:sldId id="538" r:id="rId14"/>
    <p:sldId id="541" r:id="rId15"/>
    <p:sldId id="542" r:id="rId16"/>
    <p:sldId id="543" r:id="rId17"/>
    <p:sldId id="544" r:id="rId18"/>
    <p:sldId id="545" r:id="rId19"/>
    <p:sldId id="547" r:id="rId20"/>
    <p:sldId id="555" r:id="rId21"/>
    <p:sldId id="556" r:id="rId22"/>
    <p:sldId id="548" r:id="rId23"/>
    <p:sldId id="539" r:id="rId24"/>
    <p:sldId id="540" r:id="rId25"/>
    <p:sldId id="500" r:id="rId26"/>
    <p:sldId id="550" r:id="rId27"/>
    <p:sldId id="549" r:id="rId28"/>
    <p:sldId id="551" r:id="rId29"/>
    <p:sldId id="552" r:id="rId30"/>
    <p:sldId id="553" r:id="rId31"/>
    <p:sldId id="554" r:id="rId32"/>
    <p:sldId id="498" r:id="rId33"/>
    <p:sldId id="503" r:id="rId34"/>
    <p:sldId id="557" r:id="rId35"/>
    <p:sldId id="558" r:id="rId36"/>
    <p:sldId id="559" r:id="rId37"/>
    <p:sldId id="560" r:id="rId38"/>
    <p:sldId id="561" r:id="rId39"/>
    <p:sldId id="562" r:id="rId40"/>
    <p:sldId id="563" r:id="rId41"/>
    <p:sldId id="564" r:id="rId42"/>
    <p:sldId id="566" r:id="rId43"/>
    <p:sldId id="567" r:id="rId44"/>
    <p:sldId id="568" r:id="rId45"/>
    <p:sldId id="569" r:id="rId46"/>
    <p:sldId id="570"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501"/>
            <p14:sldId id="502"/>
            <p14:sldId id="496"/>
            <p14:sldId id="537"/>
            <p14:sldId id="499"/>
            <p14:sldId id="538"/>
            <p14:sldId id="541"/>
            <p14:sldId id="542"/>
            <p14:sldId id="543"/>
            <p14:sldId id="544"/>
            <p14:sldId id="545"/>
            <p14:sldId id="547"/>
            <p14:sldId id="555"/>
            <p14:sldId id="556"/>
            <p14:sldId id="548"/>
            <p14:sldId id="539"/>
            <p14:sldId id="540"/>
            <p14:sldId id="500"/>
            <p14:sldId id="550"/>
            <p14:sldId id="549"/>
            <p14:sldId id="551"/>
            <p14:sldId id="552"/>
            <p14:sldId id="553"/>
            <p14:sldId id="554"/>
            <p14:sldId id="498"/>
            <p14:sldId id="503"/>
            <p14:sldId id="557"/>
            <p14:sldId id="558"/>
            <p14:sldId id="559"/>
            <p14:sldId id="560"/>
            <p14:sldId id="561"/>
            <p14:sldId id="562"/>
            <p14:sldId id="563"/>
            <p14:sldId id="564"/>
            <p14:sldId id="566"/>
            <p14:sldId id="567"/>
            <p14:sldId id="568"/>
            <p14:sldId id="569"/>
            <p14:sldId id="57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046393C-DCF5-7DB5-959F-0AD9FDA3980F}" v="4" dt="2025-04-30T14:47:08.05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9" d="100"/>
          <a:sy n="79" d="100"/>
        </p:scale>
        <p:origin x="78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2875519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B66634-6E7E-1040-DF6F-A00C565EFA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0F86406-C6CB-8EE4-B826-03F9E740408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0DDB3E3-E3C7-3C38-3191-05AB3868A59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64D37C0-1CBC-C2BF-6B32-78E1C69F221E}"/>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3035322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D02BF0-195D-00B3-CDDD-1ECBE5338B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B5F32A3-447F-4DDA-23AC-6214E25FBE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0257D98-5BBD-E5F2-19CD-76EA5225F11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031F781-AEC8-DD05-B5B1-A45A71238ABA}"/>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1331103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0791316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346D28-C28E-1FE5-450D-2C3EABB5D9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9AC9D7-34BA-2E78-DD0A-C6F54F5E2C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4993EB6-DDA1-2A25-8783-DBE182FD2B7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ECD4300-11B7-BA8D-BF8E-4EC663F9D594}"/>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3166724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5AA191-A2CE-ED11-CB02-DC6D5FFE61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94A3D91-A3EB-CB7C-C003-37CC69877F3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F7604DB-A4FE-304F-8D35-F7974EAF9C3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494265-19F2-9B5A-9AB6-F3097B778140}"/>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0958018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21001D-0280-EEFA-B0FB-D3D49C698D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8C9F60-74A0-3E31-C802-E5A3E354409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9990222-8BC8-C7D0-0ED7-EB840A34637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9AAFDE8-D41A-1690-28C0-AEDB4C083BC3}"/>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9500075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311D5E-AA30-866E-842B-9267286AB5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F75EBA3-630D-4BBC-1A64-A9EA391181A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C0EC1E-25EB-E897-880B-F8FCBE70018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7DAC6D3-971A-E4F6-13F9-1C665C887E14}"/>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79476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8EE55B-9413-493C-3EEB-09E51EE120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A1FF58-48B1-DFC8-F838-07198676E8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FB91EA2-D350-3AA8-C656-D368F799DF5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BDBD337-C64C-D237-D1C3-DAC11A66784F}"/>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41177702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80757C-1EE6-F238-0CA7-0A21044CEE9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99B1F49-F098-A24A-70D2-FE381768C04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2354FC-5501-0DE6-E965-D035E5303A8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835241-831D-0FB2-CAB4-E5B8143BCA8B}"/>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6607034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1195375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84767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16.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18.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19.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20.png"/></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21.png"/></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lIns="91440" tIns="45720" rIns="91440" bIns="45720" rtlCol="0" anchor="t">
            <a:spAutoFit/>
          </a:bodyPr>
          <a:lstStyle/>
          <a:p>
            <a:r>
              <a:rPr lang="en-US" sz="2000" dirty="0">
                <a:latin typeface="Alexandria"/>
                <a:cs typeface="Alexandria" charset="0"/>
              </a:rPr>
              <a:t>Prepared by Dr. Wesam Ahmed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207" y="580666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2</a:t>
            </a:r>
          </a:p>
        </p:txBody>
      </p:sp>
      <p:sp>
        <p:nvSpPr>
          <p:cNvPr id="46" name="TextBox 45"/>
          <p:cNvSpPr txBox="1"/>
          <p:nvPr/>
        </p:nvSpPr>
        <p:spPr>
          <a:xfrm>
            <a:off x="169868" y="5098781"/>
            <a:ext cx="2954655" cy="707886"/>
          </a:xfrm>
          <a:prstGeom prst="rect">
            <a:avLst/>
          </a:prstGeom>
          <a:noFill/>
        </p:spPr>
        <p:txBody>
          <a:bodyPr wrap="none" rtlCol="0">
            <a:spAutoFit/>
          </a:bodyPr>
          <a:lstStyle/>
          <a:p>
            <a:r>
              <a:rPr lang="en-US" sz="2000" dirty="0">
                <a:latin typeface="Alexandria" charset="0"/>
                <a:cs typeface="Alexandria" charset="0"/>
              </a:rPr>
              <a:t>IT393‎</a:t>
            </a:r>
          </a:p>
          <a:p>
            <a:r>
              <a:rPr lang="en-US" sz="2000" dirty="0">
                <a:latin typeface="Alexandria" charset="0"/>
                <a:cs typeface="Alexandria" charset="0"/>
              </a:rPr>
              <a:t>Business Intelligence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191498" y="3220096"/>
            <a:ext cx="5816256" cy="954107"/>
          </a:xfrm>
          <a:prstGeom prst="rect">
            <a:avLst/>
          </a:prstGeom>
          <a:noFill/>
        </p:spPr>
        <p:txBody>
          <a:bodyPr wrap="square" rtlCol="0">
            <a:spAutoFit/>
          </a:bodyPr>
          <a:lstStyle/>
          <a:p>
            <a:r>
              <a:rPr lang="en-US" sz="2800" b="1" dirty="0">
                <a:solidFill>
                  <a:srgbClr val="00B0F0"/>
                </a:solidFill>
                <a:latin typeface="Alexandria" charset="0"/>
              </a:rPr>
              <a:t>Descriptive Analytics I: Nature</a:t>
            </a:r>
          </a:p>
          <a:p>
            <a:r>
              <a:rPr lang="en-US" sz="2800" b="1" dirty="0">
                <a:solidFill>
                  <a:srgbClr val="00B0F0"/>
                </a:solidFill>
                <a:latin typeface="Alexandria" charset="0"/>
              </a:rPr>
              <a:t>of Data, Statistical Modeling</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2</a:t>
            </a:r>
          </a:p>
        </p:txBody>
      </p:sp>
      <p:sp>
        <p:nvSpPr>
          <p:cNvPr id="11" name="TextBox 10"/>
          <p:cNvSpPr txBox="1"/>
          <p:nvPr/>
        </p:nvSpPr>
        <p:spPr>
          <a:xfrm>
            <a:off x="6393369" y="4757816"/>
            <a:ext cx="2954655" cy="707886"/>
          </a:xfrm>
          <a:prstGeom prst="rect">
            <a:avLst/>
          </a:prstGeom>
          <a:noFill/>
        </p:spPr>
        <p:txBody>
          <a:bodyPr wrap="none" rtlCol="0">
            <a:spAutoFit/>
          </a:bodyPr>
          <a:lstStyle/>
          <a:p>
            <a:r>
              <a:rPr lang="en-US" sz="2000" dirty="0">
                <a:latin typeface="Alexandria" charset="0"/>
                <a:cs typeface="Alexandria" charset="0"/>
              </a:rPr>
              <a:t>IT393‎</a:t>
            </a:r>
          </a:p>
          <a:p>
            <a:r>
              <a:rPr lang="en-US" sz="2000" dirty="0">
                <a:latin typeface="Alexandria" charset="0"/>
                <a:cs typeface="Alexandria" charset="0"/>
              </a:rPr>
              <a:t>Business Intelligence	</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Wesam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830997"/>
          </a:xfrm>
          <a:prstGeom prst="rect">
            <a:avLst/>
          </a:prstGeom>
          <a:noFill/>
        </p:spPr>
        <p:txBody>
          <a:bodyPr wrap="square" rtlCol="0">
            <a:spAutoFit/>
          </a:bodyPr>
          <a:lstStyle/>
          <a:p>
            <a:r>
              <a:rPr lang="en-US" sz="2400" b="1" dirty="0">
                <a:solidFill>
                  <a:srgbClr val="00B0F0"/>
                </a:solidFill>
                <a:latin typeface="Alexandria" charset="0"/>
              </a:rPr>
              <a:t>Learning Objectives:</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572287" y="1412953"/>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B00E75E3-23B7-5E78-805A-4E8C3A7B0909}"/>
              </a:ext>
            </a:extLst>
          </p:cNvPr>
          <p:cNvSpPr txBox="1"/>
          <p:nvPr/>
        </p:nvSpPr>
        <p:spPr>
          <a:xfrm>
            <a:off x="3465860" y="2197587"/>
            <a:ext cx="8806525" cy="5609228"/>
          </a:xfrm>
          <a:prstGeom prst="rect">
            <a:avLst/>
          </a:prstGeom>
          <a:noFill/>
        </p:spPr>
        <p:txBody>
          <a:bodyPr wrap="square">
            <a:spAutoFit/>
          </a:bodyPr>
          <a:lstStyle/>
          <a:p>
            <a:pPr algn="l"/>
            <a:endParaRPr lang="en-US" sz="1050" b="0" i="0" u="none" strike="noStrike" baseline="0" dirty="0">
              <a:solidFill>
                <a:srgbClr val="000000"/>
              </a:solidFill>
              <a:latin typeface="Arial" panose="020B0604020202020204" pitchFamily="34" charset="0"/>
            </a:endParaRPr>
          </a:p>
          <a:p>
            <a:pPr marL="461963" marR="20920" indent="-461963" algn="just">
              <a:lnSpc>
                <a:spcPct val="200000"/>
              </a:lnSpc>
            </a:pPr>
            <a:r>
              <a:rPr lang="en-US" sz="2400" b="1" dirty="0">
                <a:solidFill>
                  <a:srgbClr val="00B0F0"/>
                </a:solidFill>
                <a:latin typeface="Alexandria" charset="0"/>
              </a:rPr>
              <a:t>1.1</a:t>
            </a:r>
            <a:r>
              <a:rPr lang="en-US" sz="2400" dirty="0">
                <a:latin typeface="Times New Roman" panose="02020603050405020304" pitchFamily="18" charset="0"/>
                <a:cs typeface="Times New Roman" panose="02020603050405020304" pitchFamily="18" charset="0"/>
              </a:rPr>
              <a:t> Understand the nature of data as it relates to business intelligence (BI) and analytics</a:t>
            </a:r>
          </a:p>
          <a:p>
            <a:pPr marR="20920" algn="just">
              <a:lnSpc>
                <a:spcPct val="200000"/>
              </a:lnSpc>
            </a:pPr>
            <a:r>
              <a:rPr lang="en-US" sz="2400" b="1" dirty="0">
                <a:solidFill>
                  <a:srgbClr val="00B0F0"/>
                </a:solidFill>
                <a:latin typeface="Alexandria" charset="0"/>
              </a:rPr>
              <a:t>1.2 </a:t>
            </a:r>
            <a:r>
              <a:rPr lang="en-US" sz="2400" dirty="0">
                <a:latin typeface="Times New Roman" panose="02020603050405020304" pitchFamily="18" charset="0"/>
                <a:cs typeface="Times New Roman" panose="02020603050405020304" pitchFamily="18" charset="0"/>
              </a:rPr>
              <a:t>Learn the methods used to make real world data analytics ready</a:t>
            </a:r>
          </a:p>
          <a:p>
            <a:pPr marL="461963" indent="-461963" algn="just">
              <a:lnSpc>
                <a:spcPct val="200000"/>
              </a:lnSpc>
            </a:pPr>
            <a:r>
              <a:rPr lang="en-US" sz="2400" b="1" dirty="0">
                <a:solidFill>
                  <a:srgbClr val="00B0F0"/>
                </a:solidFill>
                <a:latin typeface="Alexandria" charset="0"/>
              </a:rPr>
              <a:t>1.3</a:t>
            </a:r>
            <a:r>
              <a:rPr lang="en-US" sz="2400" dirty="0">
                <a:latin typeface="Times New Roman" panose="02020603050405020304" pitchFamily="18" charset="0"/>
                <a:cs typeface="Times New Roman" panose="02020603050405020304" pitchFamily="18" charset="0"/>
              </a:rPr>
              <a:t> Describe statistical modeling and its relationship to business analytics</a:t>
            </a:r>
          </a:p>
          <a:p>
            <a:pPr algn="just">
              <a:lnSpc>
                <a:spcPct val="200000"/>
              </a:lnSpc>
            </a:pPr>
            <a:r>
              <a:rPr lang="en-US" sz="2400" b="1" dirty="0">
                <a:solidFill>
                  <a:srgbClr val="00B0F0"/>
                </a:solidFill>
                <a:latin typeface="Alexandria" charset="0"/>
              </a:rPr>
              <a:t>1.4</a:t>
            </a:r>
            <a:r>
              <a:rPr lang="en-US" dirty="0"/>
              <a:t> </a:t>
            </a:r>
            <a:r>
              <a:rPr lang="en-US" sz="2400" dirty="0">
                <a:latin typeface="Times New Roman" panose="02020603050405020304" pitchFamily="18" charset="0"/>
                <a:cs typeface="Times New Roman" panose="02020603050405020304" pitchFamily="18" charset="0"/>
              </a:rPr>
              <a:t>Learn about descriptive and inferential statistics</a:t>
            </a:r>
          </a:p>
          <a:p>
            <a:pPr marR="17990">
              <a:lnSpc>
                <a:spcPct val="150000"/>
              </a:lnSpc>
            </a:pPr>
            <a:endParaRPr lang="en-US" sz="2400" dirty="0">
              <a:latin typeface="Times New Roman" panose="02020603050405020304" pitchFamily="18" charset="0"/>
              <a:cs typeface="Times New Roman" panose="02020603050405020304" pitchFamily="18" charset="0"/>
            </a:endParaRPr>
          </a:p>
          <a:p>
            <a:pPr marR="17990"/>
            <a:endParaRPr lang="en-US" sz="2400"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p:cNvSpPr txBox="1"/>
          <p:nvPr/>
        </p:nvSpPr>
        <p:spPr>
          <a:xfrm>
            <a:off x="2346764" y="987280"/>
            <a:ext cx="6917816" cy="646331"/>
          </a:xfrm>
          <a:prstGeom prst="rect">
            <a:avLst/>
          </a:prstGeom>
          <a:noFill/>
        </p:spPr>
        <p:txBody>
          <a:bodyPr wrap="square" rtlCol="0">
            <a:spAutoFit/>
          </a:bodyPr>
          <a:lstStyle/>
          <a:p>
            <a:endParaRPr lang="en-US" dirty="0"/>
          </a:p>
          <a:p>
            <a:r>
              <a:rPr lang="en-US" b="1" dirty="0"/>
              <a:t>A Simple Taxonomy of Data:</a:t>
            </a:r>
            <a:endParaRPr lang="en-US" sz="2000" b="1" dirty="0">
              <a:latin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id="{63353EDE-ED16-8F30-A2E2-C0E13AF87011}"/>
              </a:ext>
            </a:extLst>
          </p:cNvPr>
          <p:cNvPicPr>
            <a:picLocks noChangeAspect="1"/>
          </p:cNvPicPr>
          <p:nvPr/>
        </p:nvPicPr>
        <p:blipFill>
          <a:blip r:embed="rId4"/>
          <a:stretch>
            <a:fillRect/>
          </a:stretch>
        </p:blipFill>
        <p:spPr>
          <a:xfrm>
            <a:off x="2851602" y="1748288"/>
            <a:ext cx="6634042" cy="3681571"/>
          </a:xfrm>
          <a:prstGeom prst="rect">
            <a:avLst/>
          </a:prstGeom>
        </p:spPr>
      </p:pic>
      <p:sp>
        <p:nvSpPr>
          <p:cNvPr id="12" name="TextBox 11">
            <a:extLst>
              <a:ext uri="{FF2B5EF4-FFF2-40B4-BE49-F238E27FC236}">
                <a16:creationId xmlns:a16="http://schemas.microsoft.com/office/drawing/2014/main" id="{E3B87877-68AD-2F9C-0914-13E892A3D1CE}"/>
              </a:ext>
            </a:extLst>
          </p:cNvPr>
          <p:cNvSpPr txBox="1"/>
          <p:nvPr/>
        </p:nvSpPr>
        <p:spPr>
          <a:xfrm>
            <a:off x="3636438" y="5558217"/>
            <a:ext cx="5064369" cy="369332"/>
          </a:xfrm>
          <a:prstGeom prst="rect">
            <a:avLst/>
          </a:prstGeom>
          <a:noFill/>
        </p:spPr>
        <p:txBody>
          <a:bodyPr wrap="square" rtlCol="0">
            <a:spAutoFit/>
          </a:bodyPr>
          <a:lstStyle/>
          <a:p>
            <a:r>
              <a:rPr lang="en-US" dirty="0"/>
              <a:t>         Figure 2.1 A Simple Taxonomy of Data</a:t>
            </a: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506DE2-BD82-7E4B-D2D2-4845F401818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F71F77-4FF5-60C5-B8F7-AABCE9D66BA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4FA44056-0417-02D1-044D-A4CECAC52BCF}"/>
              </a:ext>
            </a:extLst>
          </p:cNvPr>
          <p:cNvSpPr txBox="1"/>
          <p:nvPr/>
        </p:nvSpPr>
        <p:spPr>
          <a:xfrm>
            <a:off x="2346764" y="971892"/>
            <a:ext cx="6917816" cy="677108"/>
          </a:xfrm>
          <a:prstGeom prst="rect">
            <a:avLst/>
          </a:prstGeom>
          <a:noFill/>
        </p:spPr>
        <p:txBody>
          <a:bodyPr wrap="square" rtlCol="0">
            <a:spAutoFit/>
          </a:bodyPr>
          <a:lstStyle/>
          <a:p>
            <a:endParaRPr lang="en-US" dirty="0"/>
          </a:p>
          <a:p>
            <a:r>
              <a:rPr lang="en-US" sz="2000" b="1" dirty="0"/>
              <a:t>A Simple Taxonomy of Data:</a:t>
            </a:r>
            <a:endParaRPr lang="en-US" sz="2400" b="1" dirty="0">
              <a:latin typeface="Alexandria" charset="0"/>
            </a:endParaRPr>
          </a:p>
        </p:txBody>
      </p:sp>
      <p:sp>
        <p:nvSpPr>
          <p:cNvPr id="5" name="Rectangle 4">
            <a:extLst>
              <a:ext uri="{FF2B5EF4-FFF2-40B4-BE49-F238E27FC236}">
                <a16:creationId xmlns:a16="http://schemas.microsoft.com/office/drawing/2014/main" id="{EB025456-B80C-402C-6C5F-543E436A478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07C3BA5C-52B5-61BB-9089-57C4D6037A0C}"/>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a:extLst>
              <a:ext uri="{FF2B5EF4-FFF2-40B4-BE49-F238E27FC236}">
                <a16:creationId xmlns:a16="http://schemas.microsoft.com/office/drawing/2014/main" id="{8B8C9572-6B21-A568-2F5B-91B064C78086}"/>
              </a:ext>
            </a:extLst>
          </p:cNvPr>
          <p:cNvSpPr txBox="1"/>
          <p:nvPr/>
        </p:nvSpPr>
        <p:spPr>
          <a:xfrm>
            <a:off x="617280" y="2176832"/>
            <a:ext cx="10541000" cy="3724096"/>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b="1" dirty="0"/>
              <a:t>Numeric data </a:t>
            </a:r>
            <a:r>
              <a:rPr lang="en-US" dirty="0"/>
              <a:t>represent the </a:t>
            </a:r>
            <a:r>
              <a:rPr lang="en-US" dirty="0">
                <a:solidFill>
                  <a:srgbClr val="FF0000"/>
                </a:solidFill>
              </a:rPr>
              <a:t>numeric values of specific variables</a:t>
            </a:r>
            <a:r>
              <a:rPr lang="en-US" dirty="0"/>
              <a:t>. Examples of numerically valued variables include </a:t>
            </a:r>
            <a:r>
              <a:rPr lang="en-US" dirty="0">
                <a:solidFill>
                  <a:srgbClr val="FF0000"/>
                </a:solidFill>
              </a:rPr>
              <a:t>age, number of children, total household income (in U.S. dollars), travel distance (in miles), and temperature (in Fahrenheit degrees). </a:t>
            </a:r>
          </a:p>
          <a:p>
            <a:pPr marL="285750" indent="-285750" algn="just">
              <a:lnSpc>
                <a:spcPct val="150000"/>
              </a:lnSpc>
              <a:buFont typeface="Arial" panose="020B0604020202020204" pitchFamily="34" charset="0"/>
              <a:buChar char="•"/>
            </a:pPr>
            <a:r>
              <a:rPr lang="en-US" dirty="0"/>
              <a:t>Numeric values representing a variable can be </a:t>
            </a:r>
            <a:r>
              <a:rPr lang="en-US" dirty="0">
                <a:solidFill>
                  <a:srgbClr val="FF0000"/>
                </a:solidFill>
              </a:rPr>
              <a:t>integer (taking only whole numbers)</a:t>
            </a:r>
            <a:r>
              <a:rPr lang="en-US" dirty="0"/>
              <a:t> or </a:t>
            </a:r>
            <a:r>
              <a:rPr lang="en-US" dirty="0">
                <a:solidFill>
                  <a:srgbClr val="FF0000"/>
                </a:solidFill>
              </a:rPr>
              <a:t>real (taking also the fractional number). </a:t>
            </a:r>
          </a:p>
          <a:p>
            <a:pPr marL="285750" indent="-285750" algn="just">
              <a:lnSpc>
                <a:spcPct val="150000"/>
              </a:lnSpc>
              <a:buFont typeface="Arial" panose="020B0604020202020204" pitchFamily="34" charset="0"/>
              <a:buChar char="•"/>
            </a:pPr>
            <a:r>
              <a:rPr lang="en-US" dirty="0"/>
              <a:t>The numeric data may also be called </a:t>
            </a:r>
            <a:r>
              <a:rPr lang="en-US" dirty="0">
                <a:solidFill>
                  <a:srgbClr val="FF0000"/>
                </a:solidFill>
              </a:rPr>
              <a:t>continuous data </a:t>
            </a:r>
            <a:r>
              <a:rPr lang="en-US" dirty="0"/>
              <a:t>represents scalable measurements, and it is possible for </a:t>
            </a:r>
            <a:r>
              <a:rPr lang="en-US" dirty="0">
                <a:solidFill>
                  <a:srgbClr val="FF0000"/>
                </a:solidFill>
              </a:rPr>
              <a:t>the data to contain an infinite number of fractional values. </a:t>
            </a:r>
            <a:r>
              <a:rPr lang="en-US" dirty="0"/>
              <a:t>Unlike </a:t>
            </a:r>
            <a:r>
              <a:rPr lang="en-US" dirty="0">
                <a:solidFill>
                  <a:srgbClr val="FF0000"/>
                </a:solidFill>
              </a:rPr>
              <a:t>a discrete variable</a:t>
            </a:r>
            <a:r>
              <a:rPr lang="en-US" dirty="0"/>
              <a:t>, which represents finite, countable data.</a:t>
            </a:r>
          </a:p>
          <a:p>
            <a:endParaRPr lang="en-US" sz="2000" dirty="0">
              <a:solidFill>
                <a:srgbClr val="FF0000"/>
              </a:solidFill>
            </a:endParaRPr>
          </a:p>
        </p:txBody>
      </p:sp>
      <p:pic>
        <p:nvPicPr>
          <p:cNvPr id="7" name="Graphic 21">
            <a:extLst>
              <a:ext uri="{FF2B5EF4-FFF2-40B4-BE49-F238E27FC236}">
                <a16:creationId xmlns:a16="http://schemas.microsoft.com/office/drawing/2014/main" id="{F8CC5591-3DA6-4995-C846-0A07F03C60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549994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B48A34-57CF-AD4C-6025-268FE7FE967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BDC4B1-2DEB-D439-3E7A-5FE71DF3C4FF}"/>
              </a:ext>
            </a:extLst>
          </p:cNvPr>
          <p:cNvSpPr/>
          <p:nvPr/>
        </p:nvSpPr>
        <p:spPr>
          <a:xfrm>
            <a:off x="689640" y="200091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r>
              <a:rPr lang="en-US" dirty="0">
                <a:solidFill>
                  <a:schemeClr val="tx1"/>
                </a:solidFill>
              </a:rPr>
              <a:t>Other data types, </a:t>
            </a:r>
            <a:r>
              <a:rPr lang="en-US" dirty="0">
                <a:solidFill>
                  <a:srgbClr val="FF0000"/>
                </a:solidFill>
              </a:rPr>
              <a:t>including textual, spatial, imagery, video, and voice,</a:t>
            </a:r>
            <a:r>
              <a:rPr lang="en-US" dirty="0">
                <a:solidFill>
                  <a:schemeClr val="tx1"/>
                </a:solidFill>
              </a:rPr>
              <a:t> need to be converted into some form of </a:t>
            </a:r>
            <a:r>
              <a:rPr lang="en-US" dirty="0">
                <a:solidFill>
                  <a:srgbClr val="FF0000"/>
                </a:solidFill>
              </a:rPr>
              <a:t>categorical or numeric representation before they can be processed by analytics methods</a:t>
            </a:r>
            <a:r>
              <a:rPr lang="en-US" dirty="0">
                <a:solidFill>
                  <a:schemeClr val="tx1"/>
                </a:solidFill>
              </a:rPr>
              <a:t> . </a:t>
            </a:r>
          </a:p>
          <a:p>
            <a:pPr algn="just">
              <a:lnSpc>
                <a:spcPct val="150000"/>
              </a:lnSpc>
            </a:pPr>
            <a:r>
              <a:rPr lang="en-US" dirty="0">
                <a:solidFill>
                  <a:srgbClr val="FF0000"/>
                </a:solidFill>
              </a:rPr>
              <a:t>analytics (i.e., data mining) methods and machine-learning algorithms </a:t>
            </a:r>
            <a:r>
              <a:rPr lang="en-US" dirty="0">
                <a:solidFill>
                  <a:schemeClr val="tx1"/>
                </a:solidFill>
              </a:rPr>
              <a:t>are very selective about the type of data that they can handle. </a:t>
            </a:r>
            <a:r>
              <a:rPr lang="en-US" dirty="0">
                <a:solidFill>
                  <a:srgbClr val="FF0000"/>
                </a:solidFill>
              </a:rPr>
              <a:t>Providing them with incompatible data types may lead to incorrect models </a:t>
            </a:r>
            <a:r>
              <a:rPr lang="en-US" dirty="0">
                <a:solidFill>
                  <a:schemeClr val="tx1"/>
                </a:solidFill>
              </a:rPr>
              <a:t>or (more often) halt the model development process. </a:t>
            </a:r>
          </a:p>
          <a:p>
            <a:pPr algn="just">
              <a:lnSpc>
                <a:spcPct val="150000"/>
              </a:lnSpc>
            </a:pPr>
            <a:r>
              <a:rPr lang="en-US" dirty="0">
                <a:solidFill>
                  <a:schemeClr val="tx1"/>
                </a:solidFill>
              </a:rPr>
              <a:t>For example, some data mining methods need all the variables </a:t>
            </a:r>
            <a:r>
              <a:rPr lang="en-US" dirty="0">
                <a:solidFill>
                  <a:srgbClr val="FF0000"/>
                </a:solidFill>
              </a:rPr>
              <a:t>(both input as well as output) </a:t>
            </a:r>
            <a:r>
              <a:rPr lang="en-US" dirty="0">
                <a:solidFill>
                  <a:schemeClr val="tx1"/>
                </a:solidFill>
              </a:rPr>
              <a:t>represented as </a:t>
            </a:r>
            <a:r>
              <a:rPr lang="en-US" dirty="0">
                <a:solidFill>
                  <a:srgbClr val="FF0000"/>
                </a:solidFill>
              </a:rPr>
              <a:t>numerically valued variables </a:t>
            </a:r>
            <a:r>
              <a:rPr lang="en-US" dirty="0">
                <a:solidFill>
                  <a:schemeClr val="tx1"/>
                </a:solidFill>
              </a:rPr>
              <a:t>(e.g., neural networks, support vector machines, logistic regression). </a:t>
            </a:r>
          </a:p>
          <a:p>
            <a:pPr algn="just">
              <a:lnSpc>
                <a:spcPct val="150000"/>
              </a:lnSpc>
            </a:pPr>
            <a:r>
              <a:rPr lang="en-US" dirty="0">
                <a:solidFill>
                  <a:schemeClr val="tx1"/>
                </a:solidFill>
              </a:rPr>
              <a:t>The </a:t>
            </a:r>
            <a:r>
              <a:rPr lang="en-US" dirty="0">
                <a:solidFill>
                  <a:srgbClr val="FF0000"/>
                </a:solidFill>
              </a:rPr>
              <a:t>nominal or ordinal variables </a:t>
            </a:r>
            <a:r>
              <a:rPr lang="en-US" dirty="0">
                <a:solidFill>
                  <a:schemeClr val="tx1"/>
                </a:solidFill>
              </a:rPr>
              <a:t>are converted into </a:t>
            </a:r>
            <a:r>
              <a:rPr lang="en-US" dirty="0">
                <a:solidFill>
                  <a:srgbClr val="FF0000"/>
                </a:solidFill>
              </a:rPr>
              <a:t>numeric representations </a:t>
            </a:r>
            <a:r>
              <a:rPr lang="en-US" dirty="0">
                <a:solidFill>
                  <a:schemeClr val="tx1"/>
                </a:solidFill>
              </a:rPr>
              <a:t>using some type of 1-of-N pseudo variables (e.g., a categorical variable with three unique values can be transformed into three pseudo variables with binary values 1 or 0). </a:t>
            </a:r>
          </a:p>
        </p:txBody>
      </p:sp>
      <p:sp>
        <p:nvSpPr>
          <p:cNvPr id="3" name="TextBox 2">
            <a:extLst>
              <a:ext uri="{FF2B5EF4-FFF2-40B4-BE49-F238E27FC236}">
                <a16:creationId xmlns:a16="http://schemas.microsoft.com/office/drawing/2014/main" id="{D1E8F8C8-6C82-1299-901C-9FFD9082072A}"/>
              </a:ext>
            </a:extLst>
          </p:cNvPr>
          <p:cNvSpPr txBox="1"/>
          <p:nvPr/>
        </p:nvSpPr>
        <p:spPr>
          <a:xfrm>
            <a:off x="2346764" y="1212940"/>
            <a:ext cx="6917816" cy="677108"/>
          </a:xfrm>
          <a:prstGeom prst="rect">
            <a:avLst/>
          </a:prstGeom>
          <a:noFill/>
        </p:spPr>
        <p:txBody>
          <a:bodyPr wrap="square" rtlCol="0">
            <a:spAutoFit/>
          </a:bodyPr>
          <a:lstStyle/>
          <a:p>
            <a:endParaRPr lang="en-US" dirty="0"/>
          </a:p>
          <a:p>
            <a:r>
              <a:rPr lang="en-US" sz="2000" b="1" dirty="0"/>
              <a:t>A Simple Taxonomy of Data:</a:t>
            </a:r>
            <a:endParaRPr lang="en-US" sz="2400" b="1" dirty="0">
              <a:latin typeface="Alexandria" charset="0"/>
            </a:endParaRPr>
          </a:p>
        </p:txBody>
      </p:sp>
      <p:sp>
        <p:nvSpPr>
          <p:cNvPr id="5" name="Rectangle 4">
            <a:extLst>
              <a:ext uri="{FF2B5EF4-FFF2-40B4-BE49-F238E27FC236}">
                <a16:creationId xmlns:a16="http://schemas.microsoft.com/office/drawing/2014/main" id="{2CA87B07-CDB9-2ACF-5DDB-C739E5450D1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0FFA3A99-37D5-3C19-38DA-62BCCD0CA82A}"/>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EBD9BAE6-270A-0B9E-15B6-8B6A4FEED6D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803510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8FA63B-24CC-F4F8-0D10-4A957151C6C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D94B993-5D18-44E6-EC4C-7E09B4DC9CE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4B9182AC-CD2D-6364-CBB6-45FEC9E43630}"/>
              </a:ext>
            </a:extLst>
          </p:cNvPr>
          <p:cNvSpPr txBox="1"/>
          <p:nvPr/>
        </p:nvSpPr>
        <p:spPr>
          <a:xfrm>
            <a:off x="2346764" y="1197953"/>
            <a:ext cx="6546027" cy="461665"/>
          </a:xfrm>
          <a:prstGeom prst="rect">
            <a:avLst/>
          </a:prstGeom>
          <a:noFill/>
        </p:spPr>
        <p:txBody>
          <a:bodyPr wrap="square" rtlCol="0">
            <a:spAutoFit/>
          </a:bodyPr>
          <a:lstStyle/>
          <a:p>
            <a:r>
              <a:rPr lang="en-US" sz="2400" b="1" dirty="0"/>
              <a:t>A Simple Taxonomy of Data:</a:t>
            </a:r>
            <a:endParaRPr lang="en-US" sz="2800" b="1" dirty="0">
              <a:latin typeface="Alexandria" charset="0"/>
            </a:endParaRPr>
          </a:p>
        </p:txBody>
      </p:sp>
      <p:sp>
        <p:nvSpPr>
          <p:cNvPr id="5" name="Rectangle 4">
            <a:extLst>
              <a:ext uri="{FF2B5EF4-FFF2-40B4-BE49-F238E27FC236}">
                <a16:creationId xmlns:a16="http://schemas.microsoft.com/office/drawing/2014/main" id="{4E3C97E8-B5AE-5797-CC43-AC6830DCC0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251941B-AD1D-AA60-302B-662CD7E30B5D}"/>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E49F73E7-8A3E-F44F-8D36-B442A5AE2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1882C132-CB43-893C-7B10-60EF14922685}"/>
              </a:ext>
            </a:extLst>
          </p:cNvPr>
          <p:cNvSpPr txBox="1"/>
          <p:nvPr/>
        </p:nvSpPr>
        <p:spPr>
          <a:xfrm>
            <a:off x="4036837" y="4752236"/>
            <a:ext cx="10541000" cy="954107"/>
          </a:xfrm>
          <a:prstGeom prst="rect">
            <a:avLst/>
          </a:prstGeom>
          <a:noFill/>
        </p:spPr>
        <p:txBody>
          <a:bodyPr wrap="square" rtlCol="0">
            <a:spAutoFit/>
          </a:bodyPr>
          <a:lstStyle/>
          <a:p>
            <a:endParaRPr lang="en-US" dirty="0"/>
          </a:p>
          <a:p>
            <a:endParaRPr lang="en-US" dirty="0"/>
          </a:p>
          <a:p>
            <a:r>
              <a:rPr lang="en-US" sz="2000" b="1" dirty="0"/>
              <a:t>Figure 2.2  </a:t>
            </a:r>
            <a:r>
              <a:rPr lang="en-US" sz="2000" dirty="0"/>
              <a:t>Example of dataset</a:t>
            </a:r>
          </a:p>
        </p:txBody>
      </p:sp>
      <p:pic>
        <p:nvPicPr>
          <p:cNvPr id="8" name="Picture 7">
            <a:extLst>
              <a:ext uri="{FF2B5EF4-FFF2-40B4-BE49-F238E27FC236}">
                <a16:creationId xmlns:a16="http://schemas.microsoft.com/office/drawing/2014/main" id="{8C5C14CC-04AF-0242-6C16-D7A35336814B}"/>
              </a:ext>
            </a:extLst>
          </p:cNvPr>
          <p:cNvPicPr>
            <a:picLocks noChangeAspect="1"/>
          </p:cNvPicPr>
          <p:nvPr/>
        </p:nvPicPr>
        <p:blipFill>
          <a:blip r:embed="rId3"/>
          <a:stretch>
            <a:fillRect/>
          </a:stretch>
        </p:blipFill>
        <p:spPr>
          <a:xfrm>
            <a:off x="1690687" y="2158181"/>
            <a:ext cx="8810625" cy="3014324"/>
          </a:xfrm>
          <a:prstGeom prst="rect">
            <a:avLst/>
          </a:prstGeom>
        </p:spPr>
      </p:pic>
    </p:spTree>
    <p:extLst>
      <p:ext uri="{BB962C8B-B14F-4D97-AF65-F5344CB8AC3E}">
        <p14:creationId xmlns:p14="http://schemas.microsoft.com/office/powerpoint/2010/main" val="59341043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E4FD6D-D855-6601-91D6-DB350D1301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1CD885E-55A3-1623-CDC6-DD7703B6477B}"/>
              </a:ext>
            </a:extLst>
          </p:cNvPr>
          <p:cNvSpPr/>
          <p:nvPr/>
        </p:nvSpPr>
        <p:spPr>
          <a:xfrm>
            <a:off x="617280" y="185461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t>Explanation of Data Types:</a:t>
            </a:r>
          </a:p>
          <a:p>
            <a:r>
              <a:rPr lang="en-US" b="1" dirty="0"/>
              <a:t>Name</a:t>
            </a:r>
            <a:r>
              <a:rPr lang="en-US" dirty="0"/>
              <a:t>: </a:t>
            </a:r>
            <a:r>
              <a:rPr lang="en-US" i="1" dirty="0"/>
              <a:t>Categorical (nominal)</a:t>
            </a:r>
            <a:r>
              <a:rPr lang="en-US" dirty="0"/>
              <a:t> - Represents categories with no inherent order (e.g., names of people).</a:t>
            </a:r>
          </a:p>
          <a:p>
            <a:r>
              <a:rPr lang="en-US" b="1" dirty="0"/>
              <a:t>Age</a:t>
            </a:r>
            <a:r>
              <a:rPr lang="en-US" dirty="0"/>
              <a:t>: </a:t>
            </a:r>
            <a:r>
              <a:rPr lang="en-US" i="1" dirty="0"/>
              <a:t>Numerical (continuous)</a:t>
            </a:r>
            <a:r>
              <a:rPr lang="en-US" dirty="0"/>
              <a:t> - A measurable quantity that can take any value within a range.</a:t>
            </a:r>
          </a:p>
          <a:p>
            <a:r>
              <a:rPr lang="en-US" b="1" dirty="0"/>
              <a:t>City</a:t>
            </a:r>
            <a:r>
              <a:rPr lang="en-US" dirty="0"/>
              <a:t>: </a:t>
            </a:r>
            <a:r>
              <a:rPr lang="en-US" i="1" dirty="0"/>
              <a:t>Categorical (nominal)</a:t>
            </a:r>
            <a:r>
              <a:rPr lang="en-US" dirty="0"/>
              <a:t> - Another category without a natural order (e.g., city names).</a:t>
            </a:r>
          </a:p>
          <a:p>
            <a:r>
              <a:rPr lang="en-US" b="1" dirty="0"/>
              <a:t>Education Level</a:t>
            </a:r>
            <a:r>
              <a:rPr lang="en-US" dirty="0"/>
              <a:t>: </a:t>
            </a:r>
            <a:r>
              <a:rPr lang="en-US" i="1" dirty="0"/>
              <a:t>Categorical (ordinal)</a:t>
            </a:r>
            <a:r>
              <a:rPr lang="en-US" dirty="0"/>
              <a:t> - Categories with a logical order (High School &lt; Bachelor’s &lt; Master’s &lt; PhD).</a:t>
            </a:r>
          </a:p>
          <a:p>
            <a:r>
              <a:rPr lang="en-US" b="1" dirty="0"/>
              <a:t>Satisfaction Rating</a:t>
            </a:r>
            <a:r>
              <a:rPr lang="en-US" dirty="0"/>
              <a:t>: </a:t>
            </a:r>
            <a:r>
              <a:rPr lang="en-US" i="1" dirty="0"/>
              <a:t>Numerical (ordinal)</a:t>
            </a:r>
            <a:r>
              <a:rPr lang="en-US" dirty="0"/>
              <a:t> - Numbers with an order (1 &lt; 2 &lt; 3 &lt; 4 &lt; 5), often used in surveys.</a:t>
            </a:r>
          </a:p>
          <a:p>
            <a:r>
              <a:rPr lang="en-US" dirty="0"/>
              <a:t>This dataset is small (4 rows, 5 columns) and easy to use for explaining these common data types.</a:t>
            </a:r>
            <a:endParaRPr lang="en-US" dirty="0">
              <a:effectLst/>
            </a:endParaRPr>
          </a:p>
        </p:txBody>
      </p:sp>
      <p:sp>
        <p:nvSpPr>
          <p:cNvPr id="3" name="TextBox 2">
            <a:extLst>
              <a:ext uri="{FF2B5EF4-FFF2-40B4-BE49-F238E27FC236}">
                <a16:creationId xmlns:a16="http://schemas.microsoft.com/office/drawing/2014/main" id="{F92ED580-48D3-EED9-1239-11F8C6AB375B}"/>
              </a:ext>
            </a:extLst>
          </p:cNvPr>
          <p:cNvSpPr txBox="1"/>
          <p:nvPr/>
        </p:nvSpPr>
        <p:spPr>
          <a:xfrm>
            <a:off x="2346764" y="1197953"/>
            <a:ext cx="6546027" cy="461665"/>
          </a:xfrm>
          <a:prstGeom prst="rect">
            <a:avLst/>
          </a:prstGeom>
          <a:noFill/>
        </p:spPr>
        <p:txBody>
          <a:bodyPr wrap="square" rtlCol="0">
            <a:spAutoFit/>
          </a:bodyPr>
          <a:lstStyle/>
          <a:p>
            <a:r>
              <a:rPr lang="en-US" sz="2400" b="1" dirty="0"/>
              <a:t>A Simple Taxonomy of Data:</a:t>
            </a:r>
            <a:endParaRPr lang="en-US" sz="2800" b="1" dirty="0">
              <a:latin typeface="Alexandria" charset="0"/>
            </a:endParaRPr>
          </a:p>
        </p:txBody>
      </p:sp>
      <p:sp>
        <p:nvSpPr>
          <p:cNvPr id="5" name="Rectangle 4">
            <a:extLst>
              <a:ext uri="{FF2B5EF4-FFF2-40B4-BE49-F238E27FC236}">
                <a16:creationId xmlns:a16="http://schemas.microsoft.com/office/drawing/2014/main" id="{4E0DA24B-07DE-C669-51E0-7EC92DC7232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7D19DEBC-75CE-C60F-40BE-AEE34D119B56}"/>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CA1B2489-D65E-B02B-45E4-04ADBB71AD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1CCF8B9B-0C80-D97F-DFD2-618DF3CB02E3}"/>
              </a:ext>
            </a:extLst>
          </p:cNvPr>
          <p:cNvPicPr>
            <a:picLocks noChangeAspect="1"/>
          </p:cNvPicPr>
          <p:nvPr/>
        </p:nvPicPr>
        <p:blipFill>
          <a:blip r:embed="rId3"/>
          <a:stretch>
            <a:fillRect/>
          </a:stretch>
        </p:blipFill>
        <p:spPr>
          <a:xfrm>
            <a:off x="762000" y="2296396"/>
            <a:ext cx="5006368" cy="3287774"/>
          </a:xfrm>
          <a:prstGeom prst="rect">
            <a:avLst/>
          </a:prstGeom>
        </p:spPr>
      </p:pic>
      <p:sp>
        <p:nvSpPr>
          <p:cNvPr id="2" name="TextBox 1">
            <a:extLst>
              <a:ext uri="{FF2B5EF4-FFF2-40B4-BE49-F238E27FC236}">
                <a16:creationId xmlns:a16="http://schemas.microsoft.com/office/drawing/2014/main" id="{46D8D660-323C-652A-FFD0-C1DFCC45AA48}"/>
              </a:ext>
            </a:extLst>
          </p:cNvPr>
          <p:cNvSpPr txBox="1"/>
          <p:nvPr/>
        </p:nvSpPr>
        <p:spPr>
          <a:xfrm>
            <a:off x="6220396" y="1833889"/>
            <a:ext cx="5134241" cy="4431983"/>
          </a:xfrm>
          <a:prstGeom prst="rect">
            <a:avLst/>
          </a:prstGeom>
          <a:noFill/>
        </p:spPr>
        <p:txBody>
          <a:bodyPr wrap="square" rtlCol="0">
            <a:spAutoFit/>
          </a:bodyPr>
          <a:lstStyle/>
          <a:p>
            <a:r>
              <a:rPr lang="en-US" sz="2400" u="sng" dirty="0">
                <a:latin typeface="Times New Roman" panose="02020603050405020304" pitchFamily="18" charset="0"/>
                <a:cs typeface="Times New Roman" panose="02020603050405020304" pitchFamily="18" charset="0"/>
              </a:rPr>
              <a:t>Explanation of Data Types:</a:t>
            </a:r>
          </a:p>
          <a:p>
            <a:endParaRPr lang="en-US" sz="2400" u="sng" dirty="0">
              <a:latin typeface="Times New Roman" panose="02020603050405020304" pitchFamily="18" charset="0"/>
              <a:cs typeface="Times New Roman" panose="02020603050405020304" pitchFamily="18" charset="0"/>
            </a:endParaRPr>
          </a:p>
          <a:p>
            <a:r>
              <a:rPr lang="en-US" sz="2400" dirty="0">
                <a:solidFill>
                  <a:srgbClr val="FF0000"/>
                </a:solidFill>
                <a:latin typeface="Times New Roman" panose="02020603050405020304" pitchFamily="18" charset="0"/>
                <a:cs typeface="Times New Roman" panose="02020603050405020304" pitchFamily="18" charset="0"/>
              </a:rPr>
              <a:t>Name: </a:t>
            </a:r>
            <a:r>
              <a:rPr lang="en-US" sz="2400" dirty="0">
                <a:latin typeface="Times New Roman" panose="02020603050405020304" pitchFamily="18" charset="0"/>
                <a:cs typeface="Times New Roman" panose="02020603050405020304" pitchFamily="18" charset="0"/>
              </a:rPr>
              <a:t>Categorical (nominal) </a:t>
            </a:r>
          </a:p>
          <a:p>
            <a:r>
              <a:rPr lang="en-US" sz="2400" dirty="0">
                <a:solidFill>
                  <a:srgbClr val="FF0000"/>
                </a:solidFill>
                <a:latin typeface="Times New Roman" panose="02020603050405020304" pitchFamily="18" charset="0"/>
                <a:cs typeface="Times New Roman" panose="02020603050405020304" pitchFamily="18" charset="0"/>
              </a:rPr>
              <a:t>Age: </a:t>
            </a:r>
            <a:r>
              <a:rPr lang="en-US" sz="2400" dirty="0">
                <a:latin typeface="Times New Roman" panose="02020603050405020304" pitchFamily="18" charset="0"/>
                <a:cs typeface="Times New Roman" panose="02020603050405020304" pitchFamily="18" charset="0"/>
              </a:rPr>
              <a:t>Numerical (continuous) </a:t>
            </a:r>
          </a:p>
          <a:p>
            <a:r>
              <a:rPr lang="en-US" sz="2400" dirty="0">
                <a:solidFill>
                  <a:srgbClr val="FF0000"/>
                </a:solidFill>
                <a:latin typeface="Times New Roman" panose="02020603050405020304" pitchFamily="18" charset="0"/>
                <a:cs typeface="Times New Roman" panose="02020603050405020304" pitchFamily="18" charset="0"/>
              </a:rPr>
              <a:t>City: </a:t>
            </a:r>
            <a:r>
              <a:rPr lang="en-US" sz="2400" dirty="0">
                <a:latin typeface="Times New Roman" panose="02020603050405020304" pitchFamily="18" charset="0"/>
                <a:cs typeface="Times New Roman" panose="02020603050405020304" pitchFamily="18" charset="0"/>
              </a:rPr>
              <a:t>Categorical (nominal)</a:t>
            </a:r>
          </a:p>
          <a:p>
            <a:r>
              <a:rPr lang="en-US" sz="2400" dirty="0">
                <a:solidFill>
                  <a:srgbClr val="FF0000"/>
                </a:solidFill>
                <a:latin typeface="Times New Roman" panose="02020603050405020304" pitchFamily="18" charset="0"/>
                <a:cs typeface="Times New Roman" panose="02020603050405020304" pitchFamily="18" charset="0"/>
              </a:rPr>
              <a:t>Education Level: </a:t>
            </a:r>
            <a:r>
              <a:rPr lang="en-US" sz="2400" dirty="0">
                <a:latin typeface="Times New Roman" panose="02020603050405020304" pitchFamily="18" charset="0"/>
                <a:cs typeface="Times New Roman" panose="02020603050405020304" pitchFamily="18" charset="0"/>
              </a:rPr>
              <a:t>Categorical (ordinal) </a:t>
            </a:r>
          </a:p>
          <a:p>
            <a:r>
              <a:rPr lang="en-US" sz="2400" dirty="0">
                <a:solidFill>
                  <a:srgbClr val="FF0000"/>
                </a:solidFill>
                <a:latin typeface="Times New Roman" panose="02020603050405020304" pitchFamily="18" charset="0"/>
                <a:cs typeface="Times New Roman" panose="02020603050405020304" pitchFamily="18" charset="0"/>
              </a:rPr>
              <a:t>Satisfaction Rating: </a:t>
            </a:r>
            <a:r>
              <a:rPr lang="en-US" sz="2400" dirty="0">
                <a:latin typeface="Times New Roman" panose="02020603050405020304" pitchFamily="18" charset="0"/>
                <a:cs typeface="Times New Roman" panose="02020603050405020304" pitchFamily="18" charset="0"/>
              </a:rPr>
              <a:t>Numerical (discrete) </a:t>
            </a:r>
          </a:p>
          <a:p>
            <a:endParaRPr lang="en-US" sz="24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This dataset is small </a:t>
            </a:r>
            <a:r>
              <a:rPr lang="en-US" sz="2400" dirty="0">
                <a:solidFill>
                  <a:srgbClr val="FF0000"/>
                </a:solidFill>
                <a:latin typeface="Times New Roman" panose="02020603050405020304" pitchFamily="18" charset="0"/>
                <a:cs typeface="Times New Roman" panose="02020603050405020304" pitchFamily="18" charset="0"/>
              </a:rPr>
              <a:t>(4 rows, 5 columns) </a:t>
            </a:r>
            <a:r>
              <a:rPr lang="en-US" sz="2400" dirty="0">
                <a:latin typeface="Times New Roman" panose="02020603050405020304" pitchFamily="18" charset="0"/>
                <a:cs typeface="Times New Roman" panose="02020603050405020304" pitchFamily="18" charset="0"/>
              </a:rPr>
              <a:t>.</a:t>
            </a:r>
          </a:p>
          <a:p>
            <a:endParaRPr lang="en-US" dirty="0"/>
          </a:p>
        </p:txBody>
      </p:sp>
    </p:spTree>
    <p:extLst>
      <p:ext uri="{BB962C8B-B14F-4D97-AF65-F5344CB8AC3E}">
        <p14:creationId xmlns:p14="http://schemas.microsoft.com/office/powerpoint/2010/main" val="38162973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77D190-90A8-270D-E7B5-72EFD494121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34DC46-0AC8-C393-B47F-D544CB1F138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B674907A-8A3B-532F-DACA-15F5D445490B}"/>
              </a:ext>
            </a:extLst>
          </p:cNvPr>
          <p:cNvSpPr txBox="1"/>
          <p:nvPr/>
        </p:nvSpPr>
        <p:spPr>
          <a:xfrm>
            <a:off x="2256329" y="928856"/>
            <a:ext cx="6345060" cy="738664"/>
          </a:xfrm>
          <a:prstGeom prst="rect">
            <a:avLst/>
          </a:prstGeom>
          <a:noFill/>
        </p:spPr>
        <p:txBody>
          <a:bodyPr wrap="square" rtlCol="0">
            <a:spAutoFit/>
          </a:bodyPr>
          <a:lstStyle/>
          <a:p>
            <a:endParaRPr lang="en-US" dirty="0"/>
          </a:p>
          <a:p>
            <a:r>
              <a:rPr lang="en-US" sz="2400" b="1" dirty="0"/>
              <a:t>The Art and Science of Data Preprocessing:</a:t>
            </a:r>
          </a:p>
        </p:txBody>
      </p:sp>
      <p:sp>
        <p:nvSpPr>
          <p:cNvPr id="5" name="Rectangle 4">
            <a:extLst>
              <a:ext uri="{FF2B5EF4-FFF2-40B4-BE49-F238E27FC236}">
                <a16:creationId xmlns:a16="http://schemas.microsoft.com/office/drawing/2014/main" id="{DF2E4FA9-91C7-1E0D-7B25-FE92BC2F2F3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1A2BDD5-B37C-B551-76E4-EB60C8E619B0}"/>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sp>
        <p:nvSpPr>
          <p:cNvPr id="48" name="TextBox 47">
            <a:extLst>
              <a:ext uri="{FF2B5EF4-FFF2-40B4-BE49-F238E27FC236}">
                <a16:creationId xmlns:a16="http://schemas.microsoft.com/office/drawing/2014/main" id="{21EA343A-9A7F-427A-6411-CD674FCEB989}"/>
              </a:ext>
            </a:extLst>
          </p:cNvPr>
          <p:cNvSpPr txBox="1"/>
          <p:nvPr/>
        </p:nvSpPr>
        <p:spPr>
          <a:xfrm>
            <a:off x="825500" y="2119371"/>
            <a:ext cx="10541000" cy="3338735"/>
          </a:xfrm>
          <a:prstGeom prst="rect">
            <a:avLst/>
          </a:prstGeom>
          <a:noFill/>
        </p:spPr>
        <p:txBody>
          <a:bodyPr wrap="square" rtlCol="0">
            <a:spAutoFit/>
          </a:bodyPr>
          <a:lstStyle/>
          <a:p>
            <a:pPr algn="just">
              <a:lnSpc>
                <a:spcPct val="200000"/>
              </a:lnSpc>
            </a:pPr>
            <a:r>
              <a:rPr lang="en-US" dirty="0"/>
              <a:t>Data in its original form </a:t>
            </a:r>
            <a:r>
              <a:rPr lang="en-US" dirty="0">
                <a:solidFill>
                  <a:srgbClr val="FF0000"/>
                </a:solidFill>
              </a:rPr>
              <a:t>(i.e., the real-world data) </a:t>
            </a:r>
            <a:r>
              <a:rPr lang="en-US" dirty="0"/>
              <a:t>is not usually ready to be used in analytics tasks. It is often </a:t>
            </a:r>
            <a:r>
              <a:rPr lang="en-US" dirty="0">
                <a:solidFill>
                  <a:srgbClr val="FF0000"/>
                </a:solidFill>
              </a:rPr>
              <a:t>dirty, misaligned, overly complex, and inaccurate. </a:t>
            </a:r>
          </a:p>
          <a:p>
            <a:pPr algn="just">
              <a:lnSpc>
                <a:spcPct val="200000"/>
              </a:lnSpc>
            </a:pPr>
            <a:r>
              <a:rPr lang="en-US" dirty="0"/>
              <a:t>A tedious and time-demanding process (so-called </a:t>
            </a:r>
            <a:r>
              <a:rPr lang="en-US" dirty="0">
                <a:solidFill>
                  <a:srgbClr val="FF0000"/>
                </a:solidFill>
              </a:rPr>
              <a:t>data preprocessing</a:t>
            </a:r>
            <a:r>
              <a:rPr lang="en-US" dirty="0"/>
              <a:t>) is necessary to </a:t>
            </a:r>
            <a:r>
              <a:rPr lang="en-US" dirty="0">
                <a:solidFill>
                  <a:srgbClr val="FF0000"/>
                </a:solidFill>
              </a:rPr>
              <a:t>convert the raw real-world data into a well-refined form for analytics algorithms .</a:t>
            </a:r>
          </a:p>
          <a:p>
            <a:pPr algn="just">
              <a:lnSpc>
                <a:spcPct val="200000"/>
              </a:lnSpc>
            </a:pPr>
            <a:r>
              <a:rPr lang="en-US" dirty="0"/>
              <a:t>Many analytics professionals would testify that the time spent on data preprocessing is significantly longer than the time spent on the rest of the analytics tasks (the fun of analytics model building and assessment). </a:t>
            </a:r>
          </a:p>
        </p:txBody>
      </p:sp>
      <p:pic>
        <p:nvPicPr>
          <p:cNvPr id="7" name="Graphic 21">
            <a:extLst>
              <a:ext uri="{FF2B5EF4-FFF2-40B4-BE49-F238E27FC236}">
                <a16:creationId xmlns:a16="http://schemas.microsoft.com/office/drawing/2014/main" id="{6C0BBED5-6A54-00F3-AE7E-3860807003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069060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820603-FAF2-6C15-32E2-8CDEF4378A3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EF4D04C-8D65-E2E9-1C76-01DF07214C9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082F0B3C-7C4C-C0DC-A75C-33FD4E5300DE}"/>
              </a:ext>
            </a:extLst>
          </p:cNvPr>
          <p:cNvSpPr txBox="1"/>
          <p:nvPr/>
        </p:nvSpPr>
        <p:spPr>
          <a:xfrm>
            <a:off x="2256329" y="928856"/>
            <a:ext cx="6345060" cy="738664"/>
          </a:xfrm>
          <a:prstGeom prst="rect">
            <a:avLst/>
          </a:prstGeom>
          <a:noFill/>
        </p:spPr>
        <p:txBody>
          <a:bodyPr wrap="square" rtlCol="0">
            <a:spAutoFit/>
          </a:bodyPr>
          <a:lstStyle/>
          <a:p>
            <a:endParaRPr lang="en-US" dirty="0"/>
          </a:p>
          <a:p>
            <a:r>
              <a:rPr lang="en-US" sz="2400" b="1" dirty="0"/>
              <a:t>The Art and Science of Data Preprocessing:</a:t>
            </a:r>
          </a:p>
        </p:txBody>
      </p:sp>
      <p:sp>
        <p:nvSpPr>
          <p:cNvPr id="5" name="Rectangle 4">
            <a:extLst>
              <a:ext uri="{FF2B5EF4-FFF2-40B4-BE49-F238E27FC236}">
                <a16:creationId xmlns:a16="http://schemas.microsoft.com/office/drawing/2014/main" id="{427CD4CA-FDD4-E8D3-6E07-83FE0B90ABE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EBDEC295-5664-ACCF-E72E-09FE77876CA3}"/>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sp>
        <p:nvSpPr>
          <p:cNvPr id="48" name="TextBox 47">
            <a:extLst>
              <a:ext uri="{FF2B5EF4-FFF2-40B4-BE49-F238E27FC236}">
                <a16:creationId xmlns:a16="http://schemas.microsoft.com/office/drawing/2014/main" id="{E642C308-B71B-BB08-653D-F292FE73C964}"/>
              </a:ext>
            </a:extLst>
          </p:cNvPr>
          <p:cNvSpPr txBox="1"/>
          <p:nvPr/>
        </p:nvSpPr>
        <p:spPr>
          <a:xfrm>
            <a:off x="825500" y="2119371"/>
            <a:ext cx="10541000" cy="3788858"/>
          </a:xfrm>
          <a:prstGeom prst="rect">
            <a:avLst/>
          </a:prstGeom>
          <a:noFill/>
        </p:spPr>
        <p:txBody>
          <a:bodyPr wrap="square" rtlCol="0">
            <a:spAutoFit/>
          </a:bodyPr>
          <a:lstStyle/>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p:txBody>
      </p:sp>
      <p:pic>
        <p:nvPicPr>
          <p:cNvPr id="7" name="Graphic 21">
            <a:extLst>
              <a:ext uri="{FF2B5EF4-FFF2-40B4-BE49-F238E27FC236}">
                <a16:creationId xmlns:a16="http://schemas.microsoft.com/office/drawing/2014/main" id="{5B3D3ED2-57A6-DE3D-528F-C73ED578E9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96E2EA6C-BB6E-39A1-9765-7A25896A8FDE}"/>
              </a:ext>
            </a:extLst>
          </p:cNvPr>
          <p:cNvSpPr txBox="1"/>
          <p:nvPr/>
        </p:nvSpPr>
        <p:spPr>
          <a:xfrm>
            <a:off x="8078876" y="2119371"/>
            <a:ext cx="3287624" cy="646331"/>
          </a:xfrm>
          <a:prstGeom prst="rect">
            <a:avLst/>
          </a:prstGeom>
          <a:noFill/>
        </p:spPr>
        <p:txBody>
          <a:bodyPr wrap="square" rtlCol="0">
            <a:spAutoFit/>
          </a:bodyPr>
          <a:lstStyle/>
          <a:p>
            <a:r>
              <a:rPr lang="en-US" dirty="0"/>
              <a:t> Figure 2.3 shows the main steps in the data preprocessing </a:t>
            </a:r>
          </a:p>
        </p:txBody>
      </p:sp>
      <p:pic>
        <p:nvPicPr>
          <p:cNvPr id="13" name="Picture 12">
            <a:extLst>
              <a:ext uri="{FF2B5EF4-FFF2-40B4-BE49-F238E27FC236}">
                <a16:creationId xmlns:a16="http://schemas.microsoft.com/office/drawing/2014/main" id="{F8DE9C9D-02A5-3262-1D9E-FFF311396876}"/>
              </a:ext>
            </a:extLst>
          </p:cNvPr>
          <p:cNvPicPr>
            <a:picLocks noChangeAspect="1"/>
          </p:cNvPicPr>
          <p:nvPr/>
        </p:nvPicPr>
        <p:blipFill>
          <a:blip r:embed="rId3"/>
          <a:stretch>
            <a:fillRect/>
          </a:stretch>
        </p:blipFill>
        <p:spPr>
          <a:xfrm>
            <a:off x="3660786" y="1779182"/>
            <a:ext cx="3604172" cy="4276725"/>
          </a:xfrm>
          <a:prstGeom prst="rect">
            <a:avLst/>
          </a:prstGeom>
        </p:spPr>
      </p:pic>
    </p:spTree>
    <p:extLst>
      <p:ext uri="{BB962C8B-B14F-4D97-AF65-F5344CB8AC3E}">
        <p14:creationId xmlns:p14="http://schemas.microsoft.com/office/powerpoint/2010/main" val="39928302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48B15B-2865-4C31-7370-DA6D9E41651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8D35A2B-8F37-EAC1-A75F-0AE37907E7F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034F863C-3DD6-F2F1-CCF2-4D218FCB0321}"/>
              </a:ext>
            </a:extLst>
          </p:cNvPr>
          <p:cNvSpPr txBox="1"/>
          <p:nvPr/>
        </p:nvSpPr>
        <p:spPr>
          <a:xfrm>
            <a:off x="2256329" y="928856"/>
            <a:ext cx="6345060" cy="738664"/>
          </a:xfrm>
          <a:prstGeom prst="rect">
            <a:avLst/>
          </a:prstGeom>
          <a:noFill/>
        </p:spPr>
        <p:txBody>
          <a:bodyPr wrap="square" rtlCol="0">
            <a:spAutoFit/>
          </a:bodyPr>
          <a:lstStyle/>
          <a:p>
            <a:endParaRPr lang="en-US" dirty="0"/>
          </a:p>
          <a:p>
            <a:r>
              <a:rPr lang="en-US" sz="2400" b="1" dirty="0"/>
              <a:t>The Art and Science of Data Preprocessing:</a:t>
            </a:r>
          </a:p>
        </p:txBody>
      </p:sp>
      <p:sp>
        <p:nvSpPr>
          <p:cNvPr id="5" name="Rectangle 4">
            <a:extLst>
              <a:ext uri="{FF2B5EF4-FFF2-40B4-BE49-F238E27FC236}">
                <a16:creationId xmlns:a16="http://schemas.microsoft.com/office/drawing/2014/main" id="{3FC866CA-47E7-C890-76CF-8562A8965AC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E07BA72-B6C2-715E-3157-2381B92C9D5D}"/>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sp>
        <p:nvSpPr>
          <p:cNvPr id="48" name="TextBox 47">
            <a:extLst>
              <a:ext uri="{FF2B5EF4-FFF2-40B4-BE49-F238E27FC236}">
                <a16:creationId xmlns:a16="http://schemas.microsoft.com/office/drawing/2014/main" id="{99D3395B-8AF8-370A-494F-E45388E1B8A9}"/>
              </a:ext>
            </a:extLst>
          </p:cNvPr>
          <p:cNvSpPr txBox="1"/>
          <p:nvPr/>
        </p:nvSpPr>
        <p:spPr>
          <a:xfrm>
            <a:off x="889000" y="2140286"/>
            <a:ext cx="10541000" cy="6697346"/>
          </a:xfrm>
          <a:prstGeom prst="rect">
            <a:avLst/>
          </a:prstGeom>
          <a:noFill/>
        </p:spPr>
        <p:txBody>
          <a:bodyPr wrap="square" rtlCol="0">
            <a:spAutoFit/>
          </a:bodyPr>
          <a:lstStyle/>
          <a:p>
            <a:pPr algn="just">
              <a:lnSpc>
                <a:spcPct val="150000"/>
              </a:lnSpc>
            </a:pPr>
            <a:r>
              <a:rPr lang="en-US" dirty="0"/>
              <a:t>In the first phase of data preprocessing, </a:t>
            </a:r>
            <a:r>
              <a:rPr lang="en-US" dirty="0">
                <a:solidFill>
                  <a:srgbClr val="FF0000"/>
                </a:solidFill>
              </a:rPr>
              <a:t>the relevant data is collected from the identified sources</a:t>
            </a:r>
            <a:r>
              <a:rPr lang="en-US" dirty="0"/>
              <a:t>, the </a:t>
            </a:r>
            <a:r>
              <a:rPr lang="en-US" dirty="0">
                <a:solidFill>
                  <a:srgbClr val="FF0000"/>
                </a:solidFill>
              </a:rPr>
              <a:t>necessary records and variables are selected </a:t>
            </a:r>
            <a:r>
              <a:rPr lang="en-US" dirty="0"/>
              <a:t>(based on an intimate understanding of the data, the unnecessary information is filtered out), and the </a:t>
            </a:r>
            <a:r>
              <a:rPr lang="en-US" dirty="0">
                <a:solidFill>
                  <a:srgbClr val="FF0000"/>
                </a:solidFill>
              </a:rPr>
              <a:t>records coming from multiple data sources are integrated/merged .</a:t>
            </a:r>
          </a:p>
          <a:p>
            <a:pPr algn="just">
              <a:lnSpc>
                <a:spcPct val="150000"/>
              </a:lnSpc>
            </a:pPr>
            <a:r>
              <a:rPr lang="en-US" dirty="0"/>
              <a:t>In the </a:t>
            </a:r>
            <a:r>
              <a:rPr lang="en-US" dirty="0">
                <a:solidFill>
                  <a:srgbClr val="FF0000"/>
                </a:solidFill>
              </a:rPr>
              <a:t>second phase of data preprocessing</a:t>
            </a:r>
            <a:r>
              <a:rPr lang="en-US" dirty="0"/>
              <a:t>, the data is cleaned (this step is also known as data cleaning). Data in its original/raw/real-world form is </a:t>
            </a:r>
            <a:r>
              <a:rPr lang="en-US" dirty="0">
                <a:solidFill>
                  <a:srgbClr val="FF0000"/>
                </a:solidFill>
              </a:rPr>
              <a:t>usually dirty </a:t>
            </a:r>
            <a:r>
              <a:rPr lang="en-US" dirty="0"/>
              <a:t>. In this step, </a:t>
            </a:r>
            <a:r>
              <a:rPr lang="en-US" dirty="0">
                <a:solidFill>
                  <a:srgbClr val="FF0000"/>
                </a:solidFill>
              </a:rPr>
              <a:t>the values in the data set are identified </a:t>
            </a:r>
            <a:r>
              <a:rPr lang="en-US" dirty="0"/>
              <a:t>and dealt with. In some cases, </a:t>
            </a:r>
            <a:r>
              <a:rPr lang="en-US" dirty="0">
                <a:solidFill>
                  <a:srgbClr val="FF0000"/>
                </a:solidFill>
              </a:rPr>
              <a:t>missing values are an anomaly in the data se</a:t>
            </a:r>
            <a:r>
              <a:rPr lang="en-US" dirty="0"/>
              <a:t>t, in which case they need to be imputed </a:t>
            </a:r>
            <a:r>
              <a:rPr lang="en-US" dirty="0">
                <a:solidFill>
                  <a:srgbClr val="FF0000"/>
                </a:solidFill>
              </a:rPr>
              <a:t>(filled with a most probable value) </a:t>
            </a:r>
            <a:r>
              <a:rPr lang="en-US" dirty="0"/>
              <a:t>or </a:t>
            </a:r>
            <a:r>
              <a:rPr lang="en-US" dirty="0">
                <a:solidFill>
                  <a:srgbClr val="FF0000"/>
                </a:solidFill>
              </a:rPr>
              <a:t>ignored;</a:t>
            </a:r>
            <a:r>
              <a:rPr lang="en-US" dirty="0"/>
              <a:t> in other cases, the missing values are a natural part of the data set (e.g., the household income field is often left unanswered by people who are in the top income tier). In this step, </a:t>
            </a:r>
            <a:r>
              <a:rPr lang="en-US" dirty="0">
                <a:solidFill>
                  <a:srgbClr val="FF0000"/>
                </a:solidFill>
              </a:rPr>
              <a:t>the analyst should also identify noisy values in the data (i.e., the outliers) and smooth them out.</a:t>
            </a:r>
          </a:p>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p:txBody>
      </p:sp>
      <p:pic>
        <p:nvPicPr>
          <p:cNvPr id="7" name="Graphic 21">
            <a:extLst>
              <a:ext uri="{FF2B5EF4-FFF2-40B4-BE49-F238E27FC236}">
                <a16:creationId xmlns:a16="http://schemas.microsoft.com/office/drawing/2014/main" id="{30D970D3-4097-A73D-E167-68DE83919D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657407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8592A9-2419-A214-564C-BE846B3516F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7A456A5-5127-FF30-3EF5-FADA90CB9ED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744A3ED9-8AC5-0125-022A-861A0AE9943D}"/>
              </a:ext>
            </a:extLst>
          </p:cNvPr>
          <p:cNvSpPr txBox="1"/>
          <p:nvPr/>
        </p:nvSpPr>
        <p:spPr>
          <a:xfrm>
            <a:off x="2256329" y="928856"/>
            <a:ext cx="6345060" cy="738664"/>
          </a:xfrm>
          <a:prstGeom prst="rect">
            <a:avLst/>
          </a:prstGeom>
          <a:noFill/>
        </p:spPr>
        <p:txBody>
          <a:bodyPr wrap="square" rtlCol="0">
            <a:spAutoFit/>
          </a:bodyPr>
          <a:lstStyle/>
          <a:p>
            <a:endParaRPr lang="en-US" dirty="0"/>
          </a:p>
          <a:p>
            <a:r>
              <a:rPr lang="en-US" sz="2400" b="1" dirty="0"/>
              <a:t>The Art and Science of Data Preprocessing:</a:t>
            </a:r>
          </a:p>
        </p:txBody>
      </p:sp>
      <p:sp>
        <p:nvSpPr>
          <p:cNvPr id="5" name="Rectangle 4">
            <a:extLst>
              <a:ext uri="{FF2B5EF4-FFF2-40B4-BE49-F238E27FC236}">
                <a16:creationId xmlns:a16="http://schemas.microsoft.com/office/drawing/2014/main" id="{5553461A-A467-5AC9-9DED-281D92A295B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E8BFC27-9BA4-EB6D-893D-B607D1229EB3}"/>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sp>
        <p:nvSpPr>
          <p:cNvPr id="48" name="TextBox 47">
            <a:extLst>
              <a:ext uri="{FF2B5EF4-FFF2-40B4-BE49-F238E27FC236}">
                <a16:creationId xmlns:a16="http://schemas.microsoft.com/office/drawing/2014/main" id="{A72EFBCF-750C-310D-7D3F-56A1E051732A}"/>
              </a:ext>
            </a:extLst>
          </p:cNvPr>
          <p:cNvSpPr txBox="1"/>
          <p:nvPr/>
        </p:nvSpPr>
        <p:spPr>
          <a:xfrm>
            <a:off x="889000" y="2140286"/>
            <a:ext cx="10541000" cy="6835846"/>
          </a:xfrm>
          <a:prstGeom prst="rect">
            <a:avLst/>
          </a:prstGeom>
          <a:noFill/>
        </p:spPr>
        <p:txBody>
          <a:bodyPr wrap="square" rtlCol="0">
            <a:spAutoFit/>
          </a:bodyPr>
          <a:lstStyle/>
          <a:p>
            <a:pPr algn="just"/>
            <a:r>
              <a:rPr lang="en-US" dirty="0"/>
              <a:t>In addition, </a:t>
            </a:r>
            <a:r>
              <a:rPr lang="en-US" dirty="0">
                <a:solidFill>
                  <a:srgbClr val="FF0000"/>
                </a:solidFill>
              </a:rPr>
              <a:t>inconsistencies</a:t>
            </a:r>
            <a:r>
              <a:rPr lang="en-US" dirty="0"/>
              <a:t> (unusual values within a variable) in the data should be handled </a:t>
            </a:r>
            <a:r>
              <a:rPr lang="en-US" dirty="0">
                <a:solidFill>
                  <a:srgbClr val="FF0000"/>
                </a:solidFill>
              </a:rPr>
              <a:t>using domain knowledge and/or expert opinion.</a:t>
            </a:r>
          </a:p>
          <a:p>
            <a:pPr algn="just"/>
            <a:r>
              <a:rPr lang="en-US" dirty="0"/>
              <a:t>Inconsistencies in data refer to </a:t>
            </a:r>
            <a:r>
              <a:rPr lang="en-US" dirty="0">
                <a:solidFill>
                  <a:srgbClr val="FF0000"/>
                </a:solidFill>
              </a:rPr>
              <a:t>unusual or unexpected values within a variable</a:t>
            </a:r>
            <a:r>
              <a:rPr lang="en-US" dirty="0"/>
              <a:t> that do not align with what is typically expected in a given context. </a:t>
            </a:r>
          </a:p>
          <a:p>
            <a:pPr algn="just"/>
            <a:r>
              <a:rPr lang="en-US" dirty="0"/>
              <a:t>These could be:</a:t>
            </a:r>
          </a:p>
          <a:p>
            <a:pPr marL="285750" indent="-285750" algn="just">
              <a:buFont typeface="Arial" panose="020B0604020202020204" pitchFamily="34" charset="0"/>
              <a:buChar char="•"/>
            </a:pPr>
            <a:r>
              <a:rPr lang="en-US" dirty="0">
                <a:solidFill>
                  <a:srgbClr val="FF0000"/>
                </a:solidFill>
              </a:rPr>
              <a:t>Outliers: </a:t>
            </a:r>
            <a:r>
              <a:rPr lang="en-US" dirty="0"/>
              <a:t>Values that are significantly different from most others (e.g., a </a:t>
            </a:r>
            <a:r>
              <a:rPr lang="en-US" dirty="0">
                <a:solidFill>
                  <a:srgbClr val="FF0000"/>
                </a:solidFill>
              </a:rPr>
              <a:t>human height of 10 meters</a:t>
            </a:r>
            <a:r>
              <a:rPr lang="en-US" dirty="0"/>
              <a:t> in a dataset).</a:t>
            </a:r>
          </a:p>
          <a:p>
            <a:pPr marL="285750" indent="-285750" algn="just">
              <a:buFont typeface="Arial" panose="020B0604020202020204" pitchFamily="34" charset="0"/>
              <a:buChar char="•"/>
            </a:pPr>
            <a:r>
              <a:rPr lang="en-US" dirty="0">
                <a:solidFill>
                  <a:srgbClr val="FF0000"/>
                </a:solidFill>
              </a:rPr>
              <a:t>Errors: </a:t>
            </a:r>
            <a:r>
              <a:rPr lang="en-US" dirty="0"/>
              <a:t>Mistakes in data entry or collection (e.g., </a:t>
            </a:r>
            <a:r>
              <a:rPr lang="en-US" dirty="0">
                <a:solidFill>
                  <a:srgbClr val="FF0000"/>
                </a:solidFill>
              </a:rPr>
              <a:t>typing 100 instead of 10</a:t>
            </a:r>
            <a:r>
              <a:rPr lang="en-US" dirty="0"/>
              <a:t>).</a:t>
            </a:r>
          </a:p>
          <a:p>
            <a:r>
              <a:rPr lang="en-US" u="sng" dirty="0">
                <a:solidFill>
                  <a:srgbClr val="FF0000"/>
                </a:solidFill>
              </a:rPr>
              <a:t>Domain knowledge i</a:t>
            </a:r>
            <a:r>
              <a:rPr lang="en-US" dirty="0"/>
              <a:t>s the understanding of the specific field or area the data relates to. It provides </a:t>
            </a:r>
            <a:r>
              <a:rPr lang="en-US" dirty="0" err="1"/>
              <a:t>afoundation</a:t>
            </a:r>
            <a:r>
              <a:rPr lang="en-US" dirty="0"/>
              <a:t> for recognizing what values are realistic or expected. </a:t>
            </a:r>
          </a:p>
          <a:p>
            <a:r>
              <a:rPr lang="en-US" u="sng" dirty="0">
                <a:solidFill>
                  <a:srgbClr val="FF0000"/>
                </a:solidFill>
              </a:rPr>
              <a:t>For example:</a:t>
            </a:r>
          </a:p>
          <a:p>
            <a:pPr algn="just"/>
            <a:r>
              <a:rPr lang="en-US" dirty="0"/>
              <a:t>In a dataset of human heights, domain knowledge from biology and anthropology tells us that heights typically range from </a:t>
            </a:r>
            <a:r>
              <a:rPr lang="en-US" dirty="0">
                <a:solidFill>
                  <a:srgbClr val="FF0000"/>
                </a:solidFill>
              </a:rPr>
              <a:t>about 1.5 to 2 meters</a:t>
            </a:r>
            <a:r>
              <a:rPr lang="en-US" dirty="0"/>
              <a:t>. </a:t>
            </a:r>
            <a:r>
              <a:rPr lang="en-US" dirty="0">
                <a:solidFill>
                  <a:srgbClr val="FF0000"/>
                </a:solidFill>
              </a:rPr>
              <a:t>A value of 10 meters would be flagged as inconsistent </a:t>
            </a:r>
            <a:r>
              <a:rPr lang="en-US" dirty="0"/>
              <a:t>because it’s far beyond what’s biologically possible.</a:t>
            </a:r>
          </a:p>
          <a:p>
            <a:pPr marL="285750" indent="-285750" algn="just">
              <a:lnSpc>
                <a:spcPct val="150000"/>
              </a:lnSpc>
              <a:buFont typeface="Arial" panose="020B0604020202020204" pitchFamily="34" charset="0"/>
              <a:buChar char="•"/>
            </a:pPr>
            <a:endParaRPr lang="en-US" dirty="0"/>
          </a:p>
          <a:p>
            <a:pPr marL="285750" indent="-285750" algn="just">
              <a:lnSpc>
                <a:spcPct val="150000"/>
              </a:lnSpc>
              <a:buFont typeface="Arial" panose="020B0604020202020204" pitchFamily="34" charset="0"/>
              <a:buChar char="•"/>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p:txBody>
      </p:sp>
      <p:pic>
        <p:nvPicPr>
          <p:cNvPr id="7" name="Graphic 21">
            <a:extLst>
              <a:ext uri="{FF2B5EF4-FFF2-40B4-BE49-F238E27FC236}">
                <a16:creationId xmlns:a16="http://schemas.microsoft.com/office/drawing/2014/main" id="{00BC96DC-477A-E478-C3CA-4BA4C4A4E2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408817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B0F6AE-F56C-A729-3AB7-277CDDF75C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D167010-4C8B-CE95-3ABD-DB2FD5B0CEA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71EA954F-A394-AE8D-5F1F-D53A75889A0F}"/>
              </a:ext>
            </a:extLst>
          </p:cNvPr>
          <p:cNvSpPr txBox="1"/>
          <p:nvPr/>
        </p:nvSpPr>
        <p:spPr>
          <a:xfrm>
            <a:off x="2256329" y="928856"/>
            <a:ext cx="6345060" cy="738664"/>
          </a:xfrm>
          <a:prstGeom prst="rect">
            <a:avLst/>
          </a:prstGeom>
          <a:noFill/>
        </p:spPr>
        <p:txBody>
          <a:bodyPr wrap="square" rtlCol="0">
            <a:spAutoFit/>
          </a:bodyPr>
          <a:lstStyle/>
          <a:p>
            <a:endParaRPr lang="en-US" dirty="0"/>
          </a:p>
          <a:p>
            <a:r>
              <a:rPr lang="en-US" sz="2400" b="1" dirty="0"/>
              <a:t>The Art and Science of Data Preprocessing:</a:t>
            </a:r>
          </a:p>
        </p:txBody>
      </p:sp>
      <p:sp>
        <p:nvSpPr>
          <p:cNvPr id="5" name="Rectangle 4">
            <a:extLst>
              <a:ext uri="{FF2B5EF4-FFF2-40B4-BE49-F238E27FC236}">
                <a16:creationId xmlns:a16="http://schemas.microsoft.com/office/drawing/2014/main" id="{AF43AD4C-738C-ABBE-BCC9-C5E8AE88815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8011F8B2-CA74-C4FD-A9C3-1B0CB8DCE1C3}"/>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11</a:t>
            </a:r>
          </a:p>
        </p:txBody>
      </p:sp>
      <p:sp>
        <p:nvSpPr>
          <p:cNvPr id="48" name="TextBox 47">
            <a:extLst>
              <a:ext uri="{FF2B5EF4-FFF2-40B4-BE49-F238E27FC236}">
                <a16:creationId xmlns:a16="http://schemas.microsoft.com/office/drawing/2014/main" id="{1BB96601-97C6-14ED-F5F0-B24E5068B23E}"/>
              </a:ext>
            </a:extLst>
          </p:cNvPr>
          <p:cNvSpPr txBox="1"/>
          <p:nvPr/>
        </p:nvSpPr>
        <p:spPr>
          <a:xfrm>
            <a:off x="708692" y="2176832"/>
            <a:ext cx="10541000" cy="6004849"/>
          </a:xfrm>
          <a:prstGeom prst="rect">
            <a:avLst/>
          </a:prstGeom>
          <a:noFill/>
        </p:spPr>
        <p:txBody>
          <a:bodyPr wrap="square" rtlCol="0">
            <a:spAutoFit/>
          </a:bodyPr>
          <a:lstStyle/>
          <a:p>
            <a:r>
              <a:rPr lang="en-US" dirty="0"/>
              <a:t>In the third phase of data preprocessing, </a:t>
            </a:r>
            <a:r>
              <a:rPr lang="en-US" dirty="0">
                <a:solidFill>
                  <a:srgbClr val="FF0000"/>
                </a:solidFill>
              </a:rPr>
              <a:t>the data is transformed for better processing</a:t>
            </a:r>
            <a:r>
              <a:rPr lang="en-US" dirty="0"/>
              <a:t>. For instance, in many </a:t>
            </a:r>
            <a:r>
              <a:rPr lang="en-US" dirty="0">
                <a:solidFill>
                  <a:srgbClr val="FF0000"/>
                </a:solidFill>
              </a:rPr>
              <a:t>cases the data is normalized between a certain minimum and maximum for all variables </a:t>
            </a:r>
            <a:r>
              <a:rPr lang="en-US" dirty="0"/>
              <a:t>to mitigate the potential bias of one variable (having large numeric values, such as for household income) dominating other variables (such as years in service, which may potentially be more important) having smaller values. </a:t>
            </a:r>
          </a:p>
          <a:p>
            <a:r>
              <a:rPr lang="en-US" dirty="0">
                <a:solidFill>
                  <a:srgbClr val="FF0000"/>
                </a:solidFill>
              </a:rPr>
              <a:t>Imagine a dataset with one variable:</a:t>
            </a:r>
          </a:p>
          <a:p>
            <a:r>
              <a:rPr lang="en-US" dirty="0"/>
              <a:t>Household Income: Ranges from $10,000 to $1,000,000.</a:t>
            </a:r>
          </a:p>
          <a:p>
            <a:r>
              <a:rPr lang="en-US" dirty="0">
                <a:solidFill>
                  <a:srgbClr val="FF0000"/>
                </a:solidFill>
              </a:rPr>
              <a:t>After Normalization: </a:t>
            </a:r>
            <a:r>
              <a:rPr lang="en-US" dirty="0"/>
              <a:t>For income: A $10,000 income becomes 0, and $1,000,000 becomes 1.</a:t>
            </a:r>
          </a:p>
          <a:p>
            <a:r>
              <a:rPr lang="en-US" dirty="0"/>
              <a:t>Another transformation that takes place is </a:t>
            </a:r>
            <a:r>
              <a:rPr lang="en-US" dirty="0">
                <a:solidFill>
                  <a:srgbClr val="FF0000"/>
                </a:solidFill>
              </a:rPr>
              <a:t>discretization and/or aggregation. </a:t>
            </a:r>
          </a:p>
          <a:p>
            <a:r>
              <a:rPr lang="en-US" dirty="0">
                <a:solidFill>
                  <a:srgbClr val="FF0000"/>
                </a:solidFill>
              </a:rPr>
              <a:t>In some cases, </a:t>
            </a:r>
            <a:r>
              <a:rPr lang="en-US" dirty="0"/>
              <a:t>the </a:t>
            </a:r>
            <a:r>
              <a:rPr lang="en-US" dirty="0">
                <a:solidFill>
                  <a:srgbClr val="FF0000"/>
                </a:solidFill>
              </a:rPr>
              <a:t>numeric variables are converted to categorical values </a:t>
            </a:r>
            <a:r>
              <a:rPr lang="en-US" dirty="0"/>
              <a:t>Example: Consider a dataset with exact ages: 23, 45, 67, etc. Instead of using these continuous values, we discretize them into categories:</a:t>
            </a:r>
          </a:p>
          <a:p>
            <a:r>
              <a:rPr lang="en-US" dirty="0">
                <a:solidFill>
                  <a:srgbClr val="FF0000"/>
                </a:solidFill>
              </a:rPr>
              <a:t>Low: 0-30 years (e.g., 23 becomes "Low").</a:t>
            </a:r>
          </a:p>
          <a:p>
            <a:r>
              <a:rPr lang="en-US" dirty="0">
                <a:solidFill>
                  <a:srgbClr val="FF0000"/>
                </a:solidFill>
              </a:rPr>
              <a:t>Medium: 31-60 years (e.g., 45 becomes "Medium").</a:t>
            </a:r>
          </a:p>
          <a:p>
            <a:r>
              <a:rPr lang="en-US" dirty="0">
                <a:solidFill>
                  <a:srgbClr val="FF0000"/>
                </a:solidFill>
              </a:rPr>
              <a:t>High: 61+ years (e.g., 67 becomes "High").</a:t>
            </a:r>
          </a:p>
          <a:p>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p:txBody>
      </p:sp>
      <p:pic>
        <p:nvPicPr>
          <p:cNvPr id="7" name="Graphic 21">
            <a:extLst>
              <a:ext uri="{FF2B5EF4-FFF2-40B4-BE49-F238E27FC236}">
                <a16:creationId xmlns:a16="http://schemas.microsoft.com/office/drawing/2014/main" id="{7B3BEFB2-1F9C-B355-8173-0FB8E03C0B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372842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C7CA85-39C2-70A9-B217-E32D9AA1D6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B64B72F-5577-279B-DF92-2E1F17F43E3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003319D8-4EB0-3F5D-2190-DEC68EB57177}"/>
              </a:ext>
            </a:extLst>
          </p:cNvPr>
          <p:cNvSpPr txBox="1"/>
          <p:nvPr/>
        </p:nvSpPr>
        <p:spPr>
          <a:xfrm>
            <a:off x="2256329" y="928856"/>
            <a:ext cx="6345060" cy="738664"/>
          </a:xfrm>
          <a:prstGeom prst="rect">
            <a:avLst/>
          </a:prstGeom>
          <a:noFill/>
        </p:spPr>
        <p:txBody>
          <a:bodyPr wrap="square" rtlCol="0">
            <a:spAutoFit/>
          </a:bodyPr>
          <a:lstStyle/>
          <a:p>
            <a:endParaRPr lang="en-US" dirty="0"/>
          </a:p>
          <a:p>
            <a:r>
              <a:rPr lang="en-US" sz="2400" b="1" dirty="0"/>
              <a:t>The Art and Science of Data Preprocessing:</a:t>
            </a:r>
          </a:p>
        </p:txBody>
      </p:sp>
      <p:sp>
        <p:nvSpPr>
          <p:cNvPr id="5" name="Rectangle 4">
            <a:extLst>
              <a:ext uri="{FF2B5EF4-FFF2-40B4-BE49-F238E27FC236}">
                <a16:creationId xmlns:a16="http://schemas.microsoft.com/office/drawing/2014/main" id="{A659F07F-220E-3D1C-CCB8-C2F54A119A5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E64C2333-96E0-2980-282B-EB2B00B25616}"/>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12</a:t>
            </a:r>
          </a:p>
        </p:txBody>
      </p:sp>
      <p:sp>
        <p:nvSpPr>
          <p:cNvPr id="48" name="TextBox 47">
            <a:extLst>
              <a:ext uri="{FF2B5EF4-FFF2-40B4-BE49-F238E27FC236}">
                <a16:creationId xmlns:a16="http://schemas.microsoft.com/office/drawing/2014/main" id="{0E207161-CE37-D61B-3ADC-63E5537AF35A}"/>
              </a:ext>
            </a:extLst>
          </p:cNvPr>
          <p:cNvSpPr txBox="1"/>
          <p:nvPr/>
        </p:nvSpPr>
        <p:spPr>
          <a:xfrm>
            <a:off x="708692" y="2082996"/>
            <a:ext cx="10812720" cy="5727850"/>
          </a:xfrm>
          <a:prstGeom prst="rect">
            <a:avLst/>
          </a:prstGeom>
          <a:noFill/>
        </p:spPr>
        <p:txBody>
          <a:bodyPr wrap="square" rtlCol="0">
            <a:spAutoFit/>
          </a:bodyPr>
          <a:lstStyle/>
          <a:p>
            <a:pPr algn="just"/>
            <a:r>
              <a:rPr lang="en-US" dirty="0"/>
              <a:t>in other cases, a nominal variable’s unique value range is reduced to a smaller set using concept hierarchies to have a data set that is more amenable to computer processing. </a:t>
            </a:r>
          </a:p>
          <a:p>
            <a:r>
              <a:rPr lang="en-US" dirty="0"/>
              <a:t>Example:</a:t>
            </a:r>
            <a:br>
              <a:rPr lang="en-US" dirty="0"/>
            </a:br>
            <a:r>
              <a:rPr lang="en-US" dirty="0"/>
              <a:t>Suppose you have a "location" variable listing all 50 U.S. states (e.g., New York, Texas, California). Aggregating these into regions simplifies the data: </a:t>
            </a:r>
            <a:r>
              <a:rPr lang="en-US" dirty="0">
                <a:solidFill>
                  <a:srgbClr val="C00000"/>
                </a:solidFill>
              </a:rPr>
              <a:t>This reduces 50 unique values to 4.</a:t>
            </a:r>
          </a:p>
          <a:p>
            <a:r>
              <a:rPr lang="en-US" dirty="0">
                <a:solidFill>
                  <a:srgbClr val="FF0000"/>
                </a:solidFill>
              </a:rPr>
              <a:t>Northeast: New York, Massachusetts, etc.</a:t>
            </a:r>
          </a:p>
          <a:p>
            <a:r>
              <a:rPr lang="en-US" dirty="0">
                <a:solidFill>
                  <a:srgbClr val="FF0000"/>
                </a:solidFill>
              </a:rPr>
              <a:t>South: Texas, Florida, etc.</a:t>
            </a:r>
          </a:p>
          <a:p>
            <a:r>
              <a:rPr lang="en-US" dirty="0">
                <a:solidFill>
                  <a:srgbClr val="FF0000"/>
                </a:solidFill>
              </a:rPr>
              <a:t>Midwest: Ohio, Illinois, etc.</a:t>
            </a:r>
          </a:p>
          <a:p>
            <a:r>
              <a:rPr lang="en-US" dirty="0">
                <a:solidFill>
                  <a:srgbClr val="FF0000"/>
                </a:solidFill>
              </a:rPr>
              <a:t>West: California, Washington, etc.</a:t>
            </a:r>
            <a:br>
              <a:rPr lang="en-US" dirty="0">
                <a:solidFill>
                  <a:srgbClr val="FF0000"/>
                </a:solidFill>
              </a:rPr>
            </a:br>
            <a:endParaRPr lang="en-US" dirty="0">
              <a:solidFill>
                <a:srgbClr val="FF0000"/>
              </a:solidFill>
            </a:endParaRPr>
          </a:p>
          <a:p>
            <a:pPr algn="just"/>
            <a:r>
              <a:rPr lang="en-US" dirty="0"/>
              <a:t>Still, in other cases one might choose </a:t>
            </a:r>
            <a:r>
              <a:rPr lang="en-US" dirty="0">
                <a:solidFill>
                  <a:srgbClr val="C00000"/>
                </a:solidFill>
              </a:rPr>
              <a:t>to create new variables based on the existing ones </a:t>
            </a:r>
            <a:r>
              <a:rPr lang="en-US" dirty="0"/>
              <a:t>to magnify the information found in a collection of variables in the data set. </a:t>
            </a:r>
          </a:p>
          <a:p>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p:txBody>
      </p:sp>
      <p:pic>
        <p:nvPicPr>
          <p:cNvPr id="7" name="Graphic 21">
            <a:extLst>
              <a:ext uri="{FF2B5EF4-FFF2-40B4-BE49-F238E27FC236}">
                <a16:creationId xmlns:a16="http://schemas.microsoft.com/office/drawing/2014/main" id="{705BD48E-0020-F4BB-A2A4-7426C89CD1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834727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4EB301-E0DA-9628-EAF5-351D6824CD2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B0053EA-9923-9845-353F-135BBDF2FCF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27516906-6A20-69AA-EE9A-8249B74495FC}"/>
              </a:ext>
            </a:extLst>
          </p:cNvPr>
          <p:cNvSpPr txBox="1"/>
          <p:nvPr/>
        </p:nvSpPr>
        <p:spPr>
          <a:xfrm>
            <a:off x="2256329" y="928856"/>
            <a:ext cx="6345060" cy="738664"/>
          </a:xfrm>
          <a:prstGeom prst="rect">
            <a:avLst/>
          </a:prstGeom>
          <a:noFill/>
        </p:spPr>
        <p:txBody>
          <a:bodyPr wrap="square" rtlCol="0">
            <a:spAutoFit/>
          </a:bodyPr>
          <a:lstStyle/>
          <a:p>
            <a:endParaRPr lang="en-US" dirty="0"/>
          </a:p>
          <a:p>
            <a:r>
              <a:rPr lang="en-US" sz="2400" b="1" dirty="0"/>
              <a:t>The Art and Science of Data Preprocessing:</a:t>
            </a:r>
          </a:p>
        </p:txBody>
      </p:sp>
      <p:sp>
        <p:nvSpPr>
          <p:cNvPr id="5" name="Rectangle 4">
            <a:extLst>
              <a:ext uri="{FF2B5EF4-FFF2-40B4-BE49-F238E27FC236}">
                <a16:creationId xmlns:a16="http://schemas.microsoft.com/office/drawing/2014/main" id="{286A64C3-610B-415C-018A-91E6A9F4239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7319032-137F-E516-4079-56B1AACB1C40}"/>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a:extLst>
              <a:ext uri="{FF2B5EF4-FFF2-40B4-BE49-F238E27FC236}">
                <a16:creationId xmlns:a16="http://schemas.microsoft.com/office/drawing/2014/main" id="{A29C0FF8-E435-BA7F-8BA0-4E4CBC39228F}"/>
              </a:ext>
            </a:extLst>
          </p:cNvPr>
          <p:cNvSpPr txBox="1"/>
          <p:nvPr/>
        </p:nvSpPr>
        <p:spPr>
          <a:xfrm>
            <a:off x="762000" y="1896102"/>
            <a:ext cx="10668000" cy="5450851"/>
          </a:xfrm>
          <a:prstGeom prst="rect">
            <a:avLst/>
          </a:prstGeom>
          <a:noFill/>
        </p:spPr>
        <p:txBody>
          <a:bodyPr wrap="square" rtlCol="0">
            <a:spAutoFit/>
          </a:bodyPr>
          <a:lstStyle/>
          <a:p>
            <a:pPr algn="just">
              <a:lnSpc>
                <a:spcPct val="150000"/>
              </a:lnSpc>
            </a:pPr>
            <a:r>
              <a:rPr lang="en-US" dirty="0"/>
              <a:t>The final phase of data preprocessing is </a:t>
            </a:r>
            <a:r>
              <a:rPr lang="en-US" dirty="0">
                <a:solidFill>
                  <a:srgbClr val="C00000"/>
                </a:solidFill>
              </a:rPr>
              <a:t>data reduction</a:t>
            </a:r>
            <a:r>
              <a:rPr lang="en-US" dirty="0"/>
              <a:t>. Even though data scientists like to </a:t>
            </a:r>
            <a:r>
              <a:rPr lang="en-US" dirty="0">
                <a:solidFill>
                  <a:srgbClr val="C00000"/>
                </a:solidFill>
              </a:rPr>
              <a:t>have large data sets, too much data may also be a problem</a:t>
            </a:r>
            <a:r>
              <a:rPr lang="en-US" dirty="0"/>
              <a:t>. In the simplest sense, one can visualize the data commonly used in predictive analytics projects as a flat file consisting of two dimensions: variables (the number of columns) and cases/records (the number of rows).  In some cases </a:t>
            </a:r>
            <a:r>
              <a:rPr lang="en-US" dirty="0">
                <a:solidFill>
                  <a:srgbClr val="C00000"/>
                </a:solidFill>
              </a:rPr>
              <a:t>(e.g., image processing and genome projects with complex microarray data</a:t>
            </a:r>
            <a:r>
              <a:rPr lang="en-US" dirty="0"/>
              <a:t>), the number of variables can be rather large, and </a:t>
            </a:r>
            <a:r>
              <a:rPr lang="en-US" dirty="0">
                <a:solidFill>
                  <a:srgbClr val="C00000"/>
                </a:solidFill>
              </a:rPr>
              <a:t>the analyst must reduce the number down to a manageable size. </a:t>
            </a:r>
            <a:r>
              <a:rPr lang="en-US" dirty="0"/>
              <a:t>Because the variables are </a:t>
            </a:r>
            <a:r>
              <a:rPr lang="en-US" dirty="0">
                <a:solidFill>
                  <a:srgbClr val="C00000"/>
                </a:solidFill>
              </a:rPr>
              <a:t>treated as different dimensions </a:t>
            </a:r>
            <a:r>
              <a:rPr lang="en-US" dirty="0"/>
              <a:t>that describe the phenomenon from different perspectives, in predictive analytics and data mining this process </a:t>
            </a:r>
            <a:r>
              <a:rPr lang="en-US" dirty="0">
                <a:solidFill>
                  <a:srgbClr val="C00000"/>
                </a:solidFill>
              </a:rPr>
              <a:t>is commonly called dimensional reduction (or variable selection). </a:t>
            </a:r>
            <a:r>
              <a:rPr lang="en-US" dirty="0"/>
              <a:t>Even though there is not a single best way to accomplish this task, run appropriate statistical tests (e.g., principal component analysis or independent component analysis); use a combination of these techniques to  reduce the dimensions in the data into most relevant subset.</a:t>
            </a:r>
          </a:p>
          <a:p>
            <a:pPr algn="just">
              <a:lnSpc>
                <a:spcPct val="150000"/>
              </a:lnSpc>
            </a:pPr>
            <a:endParaRPr lang="en-US" dirty="0"/>
          </a:p>
          <a:p>
            <a:pPr algn="just">
              <a:lnSpc>
                <a:spcPct val="150000"/>
              </a:lnSpc>
            </a:pPr>
            <a:endParaRPr lang="en-US" dirty="0"/>
          </a:p>
          <a:p>
            <a:pPr algn="just">
              <a:lnSpc>
                <a:spcPct val="150000"/>
              </a:lnSpc>
            </a:pPr>
            <a:endParaRPr lang="en-US" dirty="0"/>
          </a:p>
        </p:txBody>
      </p:sp>
      <p:pic>
        <p:nvPicPr>
          <p:cNvPr id="7" name="Graphic 21">
            <a:extLst>
              <a:ext uri="{FF2B5EF4-FFF2-40B4-BE49-F238E27FC236}">
                <a16:creationId xmlns:a16="http://schemas.microsoft.com/office/drawing/2014/main" id="{5E815FBE-C354-3F95-7C52-2ACFB6A0AE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8139362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6FBA7C-3424-334A-0AEB-8F00016AA9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CD3A0CD-E8BF-07F4-C0AA-79CE448E4C4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CDB80DD8-CF1E-A721-E68C-A2448138A300}"/>
              </a:ext>
            </a:extLst>
          </p:cNvPr>
          <p:cNvSpPr txBox="1"/>
          <p:nvPr/>
        </p:nvSpPr>
        <p:spPr>
          <a:xfrm>
            <a:off x="2256329" y="928856"/>
            <a:ext cx="6345060" cy="738664"/>
          </a:xfrm>
          <a:prstGeom prst="rect">
            <a:avLst/>
          </a:prstGeom>
          <a:noFill/>
        </p:spPr>
        <p:txBody>
          <a:bodyPr wrap="square" rtlCol="0">
            <a:spAutoFit/>
          </a:bodyPr>
          <a:lstStyle/>
          <a:p>
            <a:endParaRPr lang="en-US" dirty="0"/>
          </a:p>
          <a:p>
            <a:r>
              <a:rPr lang="en-US" sz="2400" b="1" dirty="0"/>
              <a:t>The Art and Science of Data Preprocessing:</a:t>
            </a:r>
          </a:p>
        </p:txBody>
      </p:sp>
      <p:sp>
        <p:nvSpPr>
          <p:cNvPr id="5" name="Rectangle 4">
            <a:extLst>
              <a:ext uri="{FF2B5EF4-FFF2-40B4-BE49-F238E27FC236}">
                <a16:creationId xmlns:a16="http://schemas.microsoft.com/office/drawing/2014/main" id="{34569FC6-BD34-24D6-C8B6-611B440FE6A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CBD9CD3-BB9E-6DC0-C5F6-006A71DDDB43}"/>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14</a:t>
            </a:r>
          </a:p>
        </p:txBody>
      </p:sp>
      <p:sp>
        <p:nvSpPr>
          <p:cNvPr id="48" name="TextBox 47">
            <a:extLst>
              <a:ext uri="{FF2B5EF4-FFF2-40B4-BE49-F238E27FC236}">
                <a16:creationId xmlns:a16="http://schemas.microsoft.com/office/drawing/2014/main" id="{42431793-023F-186B-DD3F-63E21E6C3548}"/>
              </a:ext>
            </a:extLst>
          </p:cNvPr>
          <p:cNvSpPr txBox="1"/>
          <p:nvPr/>
        </p:nvSpPr>
        <p:spPr>
          <a:xfrm>
            <a:off x="762000" y="1954993"/>
            <a:ext cx="10668000" cy="3693319"/>
          </a:xfrm>
          <a:prstGeom prst="rect">
            <a:avLst/>
          </a:prstGeom>
          <a:noFill/>
        </p:spPr>
        <p:txBody>
          <a:bodyPr wrap="square" rtlCol="0">
            <a:spAutoFit/>
          </a:bodyPr>
          <a:lstStyle/>
          <a:p>
            <a:pPr algn="just">
              <a:lnSpc>
                <a:spcPct val="200000"/>
              </a:lnSpc>
            </a:pPr>
            <a:r>
              <a:rPr lang="en-US" dirty="0"/>
              <a:t>With respect to the other dimension, some data sets may </a:t>
            </a:r>
            <a:r>
              <a:rPr lang="en-US" dirty="0">
                <a:solidFill>
                  <a:srgbClr val="C00000"/>
                </a:solidFill>
              </a:rPr>
              <a:t>include millions or billions of records. </a:t>
            </a:r>
            <a:r>
              <a:rPr lang="en-US" dirty="0"/>
              <a:t>Even though </a:t>
            </a:r>
            <a:r>
              <a:rPr lang="en-US" dirty="0">
                <a:solidFill>
                  <a:srgbClr val="C00000"/>
                </a:solidFill>
              </a:rPr>
              <a:t>computing power is increasing exponentially</a:t>
            </a:r>
            <a:r>
              <a:rPr lang="en-US" dirty="0"/>
              <a:t>. In such cases, one may need to sample a subset of the data for analysis. The underlying assumption </a:t>
            </a:r>
            <a:r>
              <a:rPr lang="en-US" dirty="0">
                <a:solidFill>
                  <a:srgbClr val="C00000"/>
                </a:solidFill>
              </a:rPr>
              <a:t>of sampling </a:t>
            </a:r>
            <a:r>
              <a:rPr lang="en-US" dirty="0"/>
              <a:t>is that the subset of the data will contain all relevant patterns of</a:t>
            </a:r>
          </a:p>
          <a:p>
            <a:pPr algn="just">
              <a:lnSpc>
                <a:spcPct val="200000"/>
              </a:lnSpc>
            </a:pPr>
            <a:r>
              <a:rPr lang="en-US" dirty="0"/>
              <a:t>the complete data set. </a:t>
            </a:r>
          </a:p>
          <a:p>
            <a:pPr algn="just">
              <a:lnSpc>
                <a:spcPct val="200000"/>
              </a:lnSpc>
            </a:pPr>
            <a:endParaRPr lang="en-US" dirty="0"/>
          </a:p>
          <a:p>
            <a:endParaRPr lang="en-US" dirty="0"/>
          </a:p>
          <a:p>
            <a:endParaRPr lang="en-US" dirty="0"/>
          </a:p>
          <a:p>
            <a:endParaRPr lang="en-US" dirty="0"/>
          </a:p>
        </p:txBody>
      </p:sp>
      <p:pic>
        <p:nvPicPr>
          <p:cNvPr id="7" name="Graphic 21">
            <a:extLst>
              <a:ext uri="{FF2B5EF4-FFF2-40B4-BE49-F238E27FC236}">
                <a16:creationId xmlns:a16="http://schemas.microsoft.com/office/drawing/2014/main" id="{6A60D54A-8487-5FB7-5F70-57897B70D1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2442525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FAA02C-031D-B3E8-0846-80CB7A1A392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B02E1BB-4DD9-E63E-B36A-47422075A85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3" name="TextBox 2">
            <a:extLst>
              <a:ext uri="{FF2B5EF4-FFF2-40B4-BE49-F238E27FC236}">
                <a16:creationId xmlns:a16="http://schemas.microsoft.com/office/drawing/2014/main" id="{09864622-03BA-95D6-5282-5AFC01597B77}"/>
              </a:ext>
            </a:extLst>
          </p:cNvPr>
          <p:cNvSpPr txBox="1"/>
          <p:nvPr/>
        </p:nvSpPr>
        <p:spPr>
          <a:xfrm>
            <a:off x="2256329" y="928856"/>
            <a:ext cx="6345060" cy="738664"/>
          </a:xfrm>
          <a:prstGeom prst="rect">
            <a:avLst/>
          </a:prstGeom>
          <a:noFill/>
        </p:spPr>
        <p:txBody>
          <a:bodyPr wrap="square" rtlCol="0">
            <a:spAutoFit/>
          </a:bodyPr>
          <a:lstStyle/>
          <a:p>
            <a:endParaRPr lang="en-US" dirty="0"/>
          </a:p>
          <a:p>
            <a:r>
              <a:rPr lang="en-US" sz="2400" b="1" dirty="0"/>
              <a:t>The Art and Science of Data Preprocessing:</a:t>
            </a:r>
          </a:p>
        </p:txBody>
      </p:sp>
      <p:sp>
        <p:nvSpPr>
          <p:cNvPr id="5" name="Rectangle 4">
            <a:extLst>
              <a:ext uri="{FF2B5EF4-FFF2-40B4-BE49-F238E27FC236}">
                <a16:creationId xmlns:a16="http://schemas.microsoft.com/office/drawing/2014/main" id="{824E80F6-65EF-6E43-92DC-57FA2C54475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F332ED6-1177-4BAF-6607-61D30CB0957A}"/>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15</a:t>
            </a:r>
          </a:p>
        </p:txBody>
      </p:sp>
      <p:pic>
        <p:nvPicPr>
          <p:cNvPr id="7" name="Graphic 21">
            <a:extLst>
              <a:ext uri="{FF2B5EF4-FFF2-40B4-BE49-F238E27FC236}">
                <a16:creationId xmlns:a16="http://schemas.microsoft.com/office/drawing/2014/main" id="{EF2C6BCB-95D5-FC5C-2CFE-04080C6919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3F15DBF2-E95A-2FAB-EEAA-1A3F79699DC4}"/>
              </a:ext>
            </a:extLst>
          </p:cNvPr>
          <p:cNvPicPr>
            <a:picLocks noChangeAspect="1"/>
          </p:cNvPicPr>
          <p:nvPr/>
        </p:nvPicPr>
        <p:blipFill>
          <a:blip r:embed="rId3"/>
          <a:stretch>
            <a:fillRect/>
          </a:stretch>
        </p:blipFill>
        <p:spPr>
          <a:xfrm>
            <a:off x="2463627" y="3034520"/>
            <a:ext cx="6873579" cy="2655664"/>
          </a:xfrm>
          <a:prstGeom prst="rect">
            <a:avLst/>
          </a:prstGeom>
        </p:spPr>
      </p:pic>
      <p:sp>
        <p:nvSpPr>
          <p:cNvPr id="6" name="TextBox 5">
            <a:extLst>
              <a:ext uri="{FF2B5EF4-FFF2-40B4-BE49-F238E27FC236}">
                <a16:creationId xmlns:a16="http://schemas.microsoft.com/office/drawing/2014/main" id="{AEF7D22E-D0E9-747F-9D0D-74EC9DC13540}"/>
              </a:ext>
            </a:extLst>
          </p:cNvPr>
          <p:cNvSpPr txBox="1"/>
          <p:nvPr/>
        </p:nvSpPr>
        <p:spPr>
          <a:xfrm>
            <a:off x="1788606" y="5560988"/>
            <a:ext cx="9566031" cy="369332"/>
          </a:xfrm>
          <a:prstGeom prst="rect">
            <a:avLst/>
          </a:prstGeom>
          <a:noFill/>
        </p:spPr>
        <p:txBody>
          <a:bodyPr wrap="square" rtlCol="0">
            <a:spAutoFit/>
          </a:bodyPr>
          <a:lstStyle/>
          <a:p>
            <a:r>
              <a:rPr lang="en-US" dirty="0"/>
              <a:t>Figure 2.4 There are 2 different types of skews in data, left(negative) or right(positive) skew.</a:t>
            </a:r>
          </a:p>
        </p:txBody>
      </p:sp>
      <p:sp>
        <p:nvSpPr>
          <p:cNvPr id="8" name="TextBox 7">
            <a:extLst>
              <a:ext uri="{FF2B5EF4-FFF2-40B4-BE49-F238E27FC236}">
                <a16:creationId xmlns:a16="http://schemas.microsoft.com/office/drawing/2014/main" id="{58FECB64-FFD8-50E6-F4F1-1C1D3F9803DA}"/>
              </a:ext>
            </a:extLst>
          </p:cNvPr>
          <p:cNvSpPr txBox="1"/>
          <p:nvPr/>
        </p:nvSpPr>
        <p:spPr>
          <a:xfrm>
            <a:off x="852154" y="2129925"/>
            <a:ext cx="10487692" cy="1200329"/>
          </a:xfrm>
          <a:prstGeom prst="rect">
            <a:avLst/>
          </a:prstGeom>
          <a:noFill/>
        </p:spPr>
        <p:txBody>
          <a:bodyPr wrap="square" rtlCol="0">
            <a:spAutoFit/>
          </a:bodyPr>
          <a:lstStyle/>
          <a:p>
            <a:pPr algn="just">
              <a:lnSpc>
                <a:spcPct val="150000"/>
              </a:lnSpc>
            </a:pPr>
            <a:r>
              <a:rPr lang="en-US" dirty="0">
                <a:solidFill>
                  <a:srgbClr val="C00000"/>
                </a:solidFill>
              </a:rPr>
              <a:t>For skewed data, the stratified sampling </a:t>
            </a:r>
            <a:r>
              <a:rPr lang="en-US" dirty="0"/>
              <a:t>(a proportional representation of different subgroups in the data is represented in the sample data set) may be required. </a:t>
            </a:r>
          </a:p>
          <a:p>
            <a:endParaRPr lang="en-US" dirty="0"/>
          </a:p>
        </p:txBody>
      </p:sp>
    </p:spTree>
    <p:extLst>
      <p:ext uri="{BB962C8B-B14F-4D97-AF65-F5344CB8AC3E}">
        <p14:creationId xmlns:p14="http://schemas.microsoft.com/office/powerpoint/2010/main" val="4960670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A7DAED-7F85-FCB1-7387-E2E5E84C56B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7D96DFF-F2FF-F37B-6666-78CBA2FE3D65}"/>
              </a:ext>
            </a:extLst>
          </p:cNvPr>
          <p:cNvSpPr/>
          <p:nvPr/>
        </p:nvSpPr>
        <p:spPr>
          <a:xfrm>
            <a:off x="541917" y="1966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3" name="TextBox 2">
            <a:extLst>
              <a:ext uri="{FF2B5EF4-FFF2-40B4-BE49-F238E27FC236}">
                <a16:creationId xmlns:a16="http://schemas.microsoft.com/office/drawing/2014/main" id="{7629EA91-0C7A-1B09-BE6E-67F4F2FD9FD8}"/>
              </a:ext>
            </a:extLst>
          </p:cNvPr>
          <p:cNvSpPr txBox="1"/>
          <p:nvPr/>
        </p:nvSpPr>
        <p:spPr>
          <a:xfrm>
            <a:off x="2256329" y="928856"/>
            <a:ext cx="6345060" cy="738664"/>
          </a:xfrm>
          <a:prstGeom prst="rect">
            <a:avLst/>
          </a:prstGeom>
          <a:noFill/>
        </p:spPr>
        <p:txBody>
          <a:bodyPr wrap="square" rtlCol="0">
            <a:spAutoFit/>
          </a:bodyPr>
          <a:lstStyle/>
          <a:p>
            <a:endParaRPr lang="en-US" dirty="0"/>
          </a:p>
          <a:p>
            <a:r>
              <a:rPr lang="en-US" sz="2400" b="1" dirty="0"/>
              <a:t>The Art and Science of Data Preprocessing:</a:t>
            </a:r>
          </a:p>
        </p:txBody>
      </p:sp>
      <p:sp>
        <p:nvSpPr>
          <p:cNvPr id="5" name="Rectangle 4">
            <a:extLst>
              <a:ext uri="{FF2B5EF4-FFF2-40B4-BE49-F238E27FC236}">
                <a16:creationId xmlns:a16="http://schemas.microsoft.com/office/drawing/2014/main" id="{6E7049DC-DE0B-551C-9C10-3E703C48EE0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E68D474-38A8-F9DF-B50E-6531BFD16B2B}"/>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16</a:t>
            </a:r>
          </a:p>
        </p:txBody>
      </p:sp>
      <p:pic>
        <p:nvPicPr>
          <p:cNvPr id="7" name="Graphic 21">
            <a:extLst>
              <a:ext uri="{FF2B5EF4-FFF2-40B4-BE49-F238E27FC236}">
                <a16:creationId xmlns:a16="http://schemas.microsoft.com/office/drawing/2014/main" id="{CD90D165-CF88-6554-D652-13A0A3CF39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FCD87FFA-FD4B-0B4F-B8CD-B61956A46573}"/>
              </a:ext>
            </a:extLst>
          </p:cNvPr>
          <p:cNvSpPr txBox="1"/>
          <p:nvPr/>
        </p:nvSpPr>
        <p:spPr>
          <a:xfrm>
            <a:off x="4300694" y="5545671"/>
            <a:ext cx="9566031" cy="369332"/>
          </a:xfrm>
          <a:prstGeom prst="rect">
            <a:avLst/>
          </a:prstGeom>
          <a:noFill/>
        </p:spPr>
        <p:txBody>
          <a:bodyPr wrap="square" rtlCol="0">
            <a:spAutoFit/>
          </a:bodyPr>
          <a:lstStyle/>
          <a:p>
            <a:r>
              <a:rPr lang="en-US" dirty="0"/>
              <a:t>Figure 2.5 The stratified sampling.</a:t>
            </a:r>
          </a:p>
        </p:txBody>
      </p:sp>
      <p:sp>
        <p:nvSpPr>
          <p:cNvPr id="8" name="TextBox 7">
            <a:extLst>
              <a:ext uri="{FF2B5EF4-FFF2-40B4-BE49-F238E27FC236}">
                <a16:creationId xmlns:a16="http://schemas.microsoft.com/office/drawing/2014/main" id="{46D4DB8E-6F55-04B4-1397-A0CEFEF0D803}"/>
              </a:ext>
            </a:extLst>
          </p:cNvPr>
          <p:cNvSpPr txBox="1"/>
          <p:nvPr/>
        </p:nvSpPr>
        <p:spPr>
          <a:xfrm>
            <a:off x="852154" y="2129925"/>
            <a:ext cx="10487692" cy="1200329"/>
          </a:xfrm>
          <a:prstGeom prst="rect">
            <a:avLst/>
          </a:prstGeom>
          <a:noFill/>
        </p:spPr>
        <p:txBody>
          <a:bodyPr wrap="square" rtlCol="0">
            <a:spAutoFit/>
          </a:bodyPr>
          <a:lstStyle/>
          <a:p>
            <a:pPr algn="just">
              <a:lnSpc>
                <a:spcPct val="150000"/>
              </a:lnSpc>
            </a:pPr>
            <a:r>
              <a:rPr lang="en-US" dirty="0">
                <a:solidFill>
                  <a:srgbClr val="C00000"/>
                </a:solidFill>
              </a:rPr>
              <a:t>For skewed data, the stratified sampling </a:t>
            </a:r>
            <a:r>
              <a:rPr lang="en-US" dirty="0"/>
              <a:t>(a proportional representation of different subgroups in the data is represented in the sample data set) may be required. </a:t>
            </a:r>
          </a:p>
          <a:p>
            <a:endParaRPr lang="en-US" dirty="0"/>
          </a:p>
        </p:txBody>
      </p:sp>
      <p:pic>
        <p:nvPicPr>
          <p:cNvPr id="9" name="Picture 8">
            <a:extLst>
              <a:ext uri="{FF2B5EF4-FFF2-40B4-BE49-F238E27FC236}">
                <a16:creationId xmlns:a16="http://schemas.microsoft.com/office/drawing/2014/main" id="{132F08D6-B87A-B996-BDBF-D7B3FC6A2BF5}"/>
              </a:ext>
            </a:extLst>
          </p:cNvPr>
          <p:cNvPicPr>
            <a:picLocks noChangeAspect="1"/>
          </p:cNvPicPr>
          <p:nvPr/>
        </p:nvPicPr>
        <p:blipFill>
          <a:blip r:embed="rId3"/>
          <a:stretch>
            <a:fillRect/>
          </a:stretch>
        </p:blipFill>
        <p:spPr>
          <a:xfrm>
            <a:off x="3250275" y="3348229"/>
            <a:ext cx="5229225" cy="2009775"/>
          </a:xfrm>
          <a:prstGeom prst="rect">
            <a:avLst/>
          </a:prstGeom>
        </p:spPr>
      </p:pic>
    </p:spTree>
    <p:extLst>
      <p:ext uri="{BB962C8B-B14F-4D97-AF65-F5344CB8AC3E}">
        <p14:creationId xmlns:p14="http://schemas.microsoft.com/office/powerpoint/2010/main" val="21762706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49E13E-0B45-F54B-58F9-FED7CFE4683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87687C-D281-0E9F-488B-64F6221FFCC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1BAF27CB-0169-0289-B696-B7ECF0D9F1CD}"/>
              </a:ext>
            </a:extLst>
          </p:cNvPr>
          <p:cNvSpPr txBox="1"/>
          <p:nvPr/>
        </p:nvSpPr>
        <p:spPr>
          <a:xfrm>
            <a:off x="2256329" y="928856"/>
            <a:ext cx="6345060" cy="738664"/>
          </a:xfrm>
          <a:prstGeom prst="rect">
            <a:avLst/>
          </a:prstGeom>
          <a:noFill/>
        </p:spPr>
        <p:txBody>
          <a:bodyPr wrap="square" rtlCol="0">
            <a:spAutoFit/>
          </a:bodyPr>
          <a:lstStyle/>
          <a:p>
            <a:endParaRPr lang="en-US" dirty="0"/>
          </a:p>
          <a:p>
            <a:r>
              <a:rPr lang="en-US" sz="2400" b="1" dirty="0"/>
              <a:t>The Art and Science of Data Preprocessing:</a:t>
            </a:r>
          </a:p>
        </p:txBody>
      </p:sp>
      <p:sp>
        <p:nvSpPr>
          <p:cNvPr id="5" name="Rectangle 4">
            <a:extLst>
              <a:ext uri="{FF2B5EF4-FFF2-40B4-BE49-F238E27FC236}">
                <a16:creationId xmlns:a16="http://schemas.microsoft.com/office/drawing/2014/main" id="{BFF33524-F901-4604-4357-A8F463C29BB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D830B1CB-DE50-3E09-89D0-122925A58F05}"/>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17</a:t>
            </a:r>
          </a:p>
        </p:txBody>
      </p:sp>
      <p:sp>
        <p:nvSpPr>
          <p:cNvPr id="48" name="TextBox 47">
            <a:extLst>
              <a:ext uri="{FF2B5EF4-FFF2-40B4-BE49-F238E27FC236}">
                <a16:creationId xmlns:a16="http://schemas.microsoft.com/office/drawing/2014/main" id="{A1762AFE-FD5B-A676-5E01-E1A556293815}"/>
              </a:ext>
            </a:extLst>
          </p:cNvPr>
          <p:cNvSpPr txBox="1"/>
          <p:nvPr/>
        </p:nvSpPr>
        <p:spPr>
          <a:xfrm>
            <a:off x="762000" y="2007709"/>
            <a:ext cx="10668000" cy="2126864"/>
          </a:xfrm>
          <a:prstGeom prst="rect">
            <a:avLst/>
          </a:prstGeom>
          <a:noFill/>
        </p:spPr>
        <p:txBody>
          <a:bodyPr wrap="square" rtlCol="0">
            <a:spAutoFit/>
          </a:bodyPr>
          <a:lstStyle/>
          <a:p>
            <a:pPr algn="just">
              <a:lnSpc>
                <a:spcPct val="150000"/>
              </a:lnSpc>
            </a:pPr>
            <a:r>
              <a:rPr lang="en-US" dirty="0"/>
              <a:t>It is a good practice to </a:t>
            </a:r>
            <a:r>
              <a:rPr lang="en-US" dirty="0">
                <a:solidFill>
                  <a:srgbClr val="C00000"/>
                </a:solidFill>
              </a:rPr>
              <a:t>balance the highly skewed data </a:t>
            </a:r>
            <a:r>
              <a:rPr lang="en-US" dirty="0"/>
              <a:t>by either </a:t>
            </a:r>
            <a:r>
              <a:rPr lang="en-US" dirty="0">
                <a:solidFill>
                  <a:srgbClr val="C00000"/>
                </a:solidFill>
              </a:rPr>
              <a:t>oversampling</a:t>
            </a:r>
            <a:r>
              <a:rPr lang="en-US" dirty="0"/>
              <a:t> the less represented or </a:t>
            </a:r>
            <a:r>
              <a:rPr lang="en-US" dirty="0" err="1">
                <a:solidFill>
                  <a:srgbClr val="C00000"/>
                </a:solidFill>
              </a:rPr>
              <a:t>undersampling</a:t>
            </a:r>
            <a:r>
              <a:rPr lang="en-US" dirty="0"/>
              <a:t> the more represented classes. Research has shown that balanced data sets tend to produce better prediction models than unbalanced ones.</a:t>
            </a:r>
          </a:p>
          <a:p>
            <a:pPr algn="just">
              <a:lnSpc>
                <a:spcPct val="150000"/>
              </a:lnSpc>
            </a:pPr>
            <a:endParaRPr lang="en-US" dirty="0"/>
          </a:p>
          <a:p>
            <a:pPr algn="just">
              <a:lnSpc>
                <a:spcPct val="150000"/>
              </a:lnSpc>
            </a:pPr>
            <a:endParaRPr lang="en-US" dirty="0"/>
          </a:p>
        </p:txBody>
      </p:sp>
      <p:pic>
        <p:nvPicPr>
          <p:cNvPr id="7" name="Graphic 21">
            <a:extLst>
              <a:ext uri="{FF2B5EF4-FFF2-40B4-BE49-F238E27FC236}">
                <a16:creationId xmlns:a16="http://schemas.microsoft.com/office/drawing/2014/main" id="{77B86D3C-E532-6573-FE0F-EA7B1909F0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102E79A6-3B30-C9FC-4057-D67245C06263}"/>
              </a:ext>
            </a:extLst>
          </p:cNvPr>
          <p:cNvPicPr>
            <a:picLocks noChangeAspect="1"/>
          </p:cNvPicPr>
          <p:nvPr/>
        </p:nvPicPr>
        <p:blipFill>
          <a:blip r:embed="rId3"/>
          <a:stretch>
            <a:fillRect/>
          </a:stretch>
        </p:blipFill>
        <p:spPr>
          <a:xfrm>
            <a:off x="1899139" y="3298195"/>
            <a:ext cx="7756878" cy="2757712"/>
          </a:xfrm>
          <a:prstGeom prst="rect">
            <a:avLst/>
          </a:prstGeom>
        </p:spPr>
      </p:pic>
      <p:sp>
        <p:nvSpPr>
          <p:cNvPr id="2" name="TextBox 1">
            <a:extLst>
              <a:ext uri="{FF2B5EF4-FFF2-40B4-BE49-F238E27FC236}">
                <a16:creationId xmlns:a16="http://schemas.microsoft.com/office/drawing/2014/main" id="{6CE48250-CB94-CA48-14BF-C5093FF6F28C}"/>
              </a:ext>
            </a:extLst>
          </p:cNvPr>
          <p:cNvSpPr txBox="1"/>
          <p:nvPr/>
        </p:nvSpPr>
        <p:spPr>
          <a:xfrm>
            <a:off x="9678850" y="3624436"/>
            <a:ext cx="1728317" cy="1477328"/>
          </a:xfrm>
          <a:prstGeom prst="rect">
            <a:avLst/>
          </a:prstGeom>
          <a:noFill/>
        </p:spPr>
        <p:txBody>
          <a:bodyPr wrap="square" rtlCol="0">
            <a:spAutoFit/>
          </a:bodyPr>
          <a:lstStyle/>
          <a:p>
            <a:r>
              <a:rPr lang="en-US" dirty="0"/>
              <a:t>Figure 2.6 The oversampling and </a:t>
            </a:r>
            <a:r>
              <a:rPr lang="en-US" dirty="0" err="1"/>
              <a:t>undersampling</a:t>
            </a:r>
            <a:r>
              <a:rPr lang="en-US" dirty="0"/>
              <a:t>.</a:t>
            </a:r>
          </a:p>
          <a:p>
            <a:endParaRPr lang="en-US" dirty="0"/>
          </a:p>
        </p:txBody>
      </p:sp>
    </p:spTree>
    <p:extLst>
      <p:ext uri="{BB962C8B-B14F-4D97-AF65-F5344CB8AC3E}">
        <p14:creationId xmlns:p14="http://schemas.microsoft.com/office/powerpoint/2010/main" val="264632325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5A29E0-4E43-DD98-D6D1-FBD19B12895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EFFA87-D891-F95C-3D4C-635D3ACC121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631AF585-DA83-A745-BED2-8C3E0AB4D040}"/>
              </a:ext>
            </a:extLst>
          </p:cNvPr>
          <p:cNvSpPr txBox="1"/>
          <p:nvPr/>
        </p:nvSpPr>
        <p:spPr>
          <a:xfrm>
            <a:off x="2256329" y="928856"/>
            <a:ext cx="6345060" cy="738664"/>
          </a:xfrm>
          <a:prstGeom prst="rect">
            <a:avLst/>
          </a:prstGeom>
          <a:noFill/>
        </p:spPr>
        <p:txBody>
          <a:bodyPr wrap="square" rtlCol="0">
            <a:spAutoFit/>
          </a:bodyPr>
          <a:lstStyle/>
          <a:p>
            <a:endParaRPr lang="en-US" dirty="0"/>
          </a:p>
          <a:p>
            <a:r>
              <a:rPr lang="en-US" sz="2400" b="1" dirty="0"/>
              <a:t>The Art and Science of Data Preprocessing:</a:t>
            </a:r>
          </a:p>
        </p:txBody>
      </p:sp>
      <p:sp>
        <p:nvSpPr>
          <p:cNvPr id="5" name="Rectangle 4">
            <a:extLst>
              <a:ext uri="{FF2B5EF4-FFF2-40B4-BE49-F238E27FC236}">
                <a16:creationId xmlns:a16="http://schemas.microsoft.com/office/drawing/2014/main" id="{8B5B77B1-5E69-0D16-2EA0-88780C6DAF5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0912F26-318E-3EFA-A071-AB11B05F3D3A}"/>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18</a:t>
            </a:r>
          </a:p>
        </p:txBody>
      </p:sp>
      <p:sp>
        <p:nvSpPr>
          <p:cNvPr id="48" name="TextBox 47">
            <a:extLst>
              <a:ext uri="{FF2B5EF4-FFF2-40B4-BE49-F238E27FC236}">
                <a16:creationId xmlns:a16="http://schemas.microsoft.com/office/drawing/2014/main" id="{A3CF840A-19FB-C3D6-7324-8E7063B60769}"/>
              </a:ext>
            </a:extLst>
          </p:cNvPr>
          <p:cNvSpPr txBox="1"/>
          <p:nvPr/>
        </p:nvSpPr>
        <p:spPr>
          <a:xfrm>
            <a:off x="889000" y="2140286"/>
            <a:ext cx="10541000" cy="3788858"/>
          </a:xfrm>
          <a:prstGeom prst="rect">
            <a:avLst/>
          </a:prstGeom>
          <a:noFill/>
        </p:spPr>
        <p:txBody>
          <a:bodyPr wrap="square" rtlCol="0">
            <a:spAutoFit/>
          </a:bodyPr>
          <a:lstStyle/>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p:txBody>
      </p:sp>
      <p:pic>
        <p:nvPicPr>
          <p:cNvPr id="7" name="Graphic 21">
            <a:extLst>
              <a:ext uri="{FF2B5EF4-FFF2-40B4-BE49-F238E27FC236}">
                <a16:creationId xmlns:a16="http://schemas.microsoft.com/office/drawing/2014/main" id="{A591CB94-8862-B4BD-E580-25A762EC7C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EE5F21BA-A11C-326D-7512-AFF4F08DF185}"/>
              </a:ext>
            </a:extLst>
          </p:cNvPr>
          <p:cNvSpPr txBox="1"/>
          <p:nvPr/>
        </p:nvSpPr>
        <p:spPr>
          <a:xfrm>
            <a:off x="8414096" y="2150321"/>
            <a:ext cx="3287624" cy="923330"/>
          </a:xfrm>
          <a:prstGeom prst="rect">
            <a:avLst/>
          </a:prstGeom>
          <a:noFill/>
        </p:spPr>
        <p:txBody>
          <a:bodyPr wrap="square" rtlCol="0">
            <a:spAutoFit/>
          </a:bodyPr>
          <a:lstStyle/>
          <a:p>
            <a:r>
              <a:rPr lang="en-US" dirty="0"/>
              <a:t>Figure 2.7 A Summary of Data Preprocessing Tasks and Potential Methods</a:t>
            </a:r>
          </a:p>
        </p:txBody>
      </p:sp>
      <p:pic>
        <p:nvPicPr>
          <p:cNvPr id="4" name="Picture 3">
            <a:extLst>
              <a:ext uri="{FF2B5EF4-FFF2-40B4-BE49-F238E27FC236}">
                <a16:creationId xmlns:a16="http://schemas.microsoft.com/office/drawing/2014/main" id="{710F62A7-224A-9E86-2873-90A064D6DC20}"/>
              </a:ext>
            </a:extLst>
          </p:cNvPr>
          <p:cNvPicPr>
            <a:picLocks noChangeAspect="1"/>
          </p:cNvPicPr>
          <p:nvPr/>
        </p:nvPicPr>
        <p:blipFill>
          <a:blip r:embed="rId3"/>
          <a:stretch>
            <a:fillRect/>
          </a:stretch>
        </p:blipFill>
        <p:spPr>
          <a:xfrm>
            <a:off x="2346764" y="1749418"/>
            <a:ext cx="5929730" cy="4242566"/>
          </a:xfrm>
          <a:prstGeom prst="rect">
            <a:avLst/>
          </a:prstGeom>
        </p:spPr>
      </p:pic>
    </p:spTree>
    <p:extLst>
      <p:ext uri="{BB962C8B-B14F-4D97-AF65-F5344CB8AC3E}">
        <p14:creationId xmlns:p14="http://schemas.microsoft.com/office/powerpoint/2010/main" val="23221790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22F6E0-26A3-5D42-CA23-9B03971805F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B59730-8322-6D77-5F6E-74972EF2F21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A4DF2A9F-1943-819C-72E9-6FF2B90C8DA3}"/>
              </a:ext>
            </a:extLst>
          </p:cNvPr>
          <p:cNvSpPr txBox="1"/>
          <p:nvPr/>
        </p:nvSpPr>
        <p:spPr>
          <a:xfrm>
            <a:off x="2256329" y="928856"/>
            <a:ext cx="6345060" cy="738664"/>
          </a:xfrm>
          <a:prstGeom prst="rect">
            <a:avLst/>
          </a:prstGeom>
          <a:noFill/>
        </p:spPr>
        <p:txBody>
          <a:bodyPr wrap="square" rtlCol="0">
            <a:spAutoFit/>
          </a:bodyPr>
          <a:lstStyle/>
          <a:p>
            <a:endParaRPr lang="en-US" dirty="0"/>
          </a:p>
          <a:p>
            <a:r>
              <a:rPr lang="en-US" sz="2400" b="1" dirty="0"/>
              <a:t>The Art and Science of Data Preprocessing:</a:t>
            </a:r>
          </a:p>
        </p:txBody>
      </p:sp>
      <p:sp>
        <p:nvSpPr>
          <p:cNvPr id="5" name="Rectangle 4">
            <a:extLst>
              <a:ext uri="{FF2B5EF4-FFF2-40B4-BE49-F238E27FC236}">
                <a16:creationId xmlns:a16="http://schemas.microsoft.com/office/drawing/2014/main" id="{5D8242CF-2E10-C24A-4B35-152A906F2F8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EAA885C4-B476-8360-2C82-DA85F597D246}"/>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19</a:t>
            </a:r>
          </a:p>
        </p:txBody>
      </p:sp>
      <p:sp>
        <p:nvSpPr>
          <p:cNvPr id="48" name="TextBox 47">
            <a:extLst>
              <a:ext uri="{FF2B5EF4-FFF2-40B4-BE49-F238E27FC236}">
                <a16:creationId xmlns:a16="http://schemas.microsoft.com/office/drawing/2014/main" id="{1A89BFAD-4311-EBD4-8581-8B6AFABA6886}"/>
              </a:ext>
            </a:extLst>
          </p:cNvPr>
          <p:cNvSpPr txBox="1"/>
          <p:nvPr/>
        </p:nvSpPr>
        <p:spPr>
          <a:xfrm>
            <a:off x="889000" y="2140286"/>
            <a:ext cx="10541000" cy="3788858"/>
          </a:xfrm>
          <a:prstGeom prst="rect">
            <a:avLst/>
          </a:prstGeom>
          <a:noFill/>
        </p:spPr>
        <p:txBody>
          <a:bodyPr wrap="square" rtlCol="0">
            <a:spAutoFit/>
          </a:bodyPr>
          <a:lstStyle/>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a:p>
            <a:pPr algn="just">
              <a:lnSpc>
                <a:spcPct val="150000"/>
              </a:lnSpc>
            </a:pPr>
            <a:endParaRPr lang="en-US" dirty="0"/>
          </a:p>
        </p:txBody>
      </p:sp>
      <p:pic>
        <p:nvPicPr>
          <p:cNvPr id="7" name="Graphic 21">
            <a:extLst>
              <a:ext uri="{FF2B5EF4-FFF2-40B4-BE49-F238E27FC236}">
                <a16:creationId xmlns:a16="http://schemas.microsoft.com/office/drawing/2014/main" id="{513D9FDD-878B-F7B7-CA1D-6A42A75FC1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178CCCA7-69DF-891A-B3E8-6192ACC7A232}"/>
              </a:ext>
            </a:extLst>
          </p:cNvPr>
          <p:cNvPicPr>
            <a:picLocks noChangeAspect="1"/>
          </p:cNvPicPr>
          <p:nvPr/>
        </p:nvPicPr>
        <p:blipFill>
          <a:blip r:embed="rId3"/>
          <a:stretch>
            <a:fillRect/>
          </a:stretch>
        </p:blipFill>
        <p:spPr>
          <a:xfrm>
            <a:off x="2494051" y="1706410"/>
            <a:ext cx="5920045" cy="4143375"/>
          </a:xfrm>
          <a:prstGeom prst="rect">
            <a:avLst/>
          </a:prstGeom>
        </p:spPr>
      </p:pic>
    </p:spTree>
    <p:extLst>
      <p:ext uri="{BB962C8B-B14F-4D97-AF65-F5344CB8AC3E}">
        <p14:creationId xmlns:p14="http://schemas.microsoft.com/office/powerpoint/2010/main" val="21925091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9515F9-2B70-0F00-AFEC-34E19620B5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40865ED-6F2F-6938-1EC7-EBC40DED49BB}"/>
              </a:ext>
            </a:extLst>
          </p:cNvPr>
          <p:cNvSpPr/>
          <p:nvPr/>
        </p:nvSpPr>
        <p:spPr>
          <a:xfrm>
            <a:off x="689640" y="216390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FA83C542-9F5A-49AE-8D55-19589C9151F6}"/>
              </a:ext>
            </a:extLst>
          </p:cNvPr>
          <p:cNvSpPr txBox="1"/>
          <p:nvPr/>
        </p:nvSpPr>
        <p:spPr>
          <a:xfrm>
            <a:off x="2346764" y="725389"/>
            <a:ext cx="5202171" cy="923330"/>
          </a:xfrm>
          <a:prstGeom prst="rect">
            <a:avLst/>
          </a:prstGeom>
          <a:noFill/>
        </p:spPr>
        <p:txBody>
          <a:bodyPr wrap="square" rtlCol="0">
            <a:spAutoFit/>
          </a:bodyPr>
          <a:lstStyle/>
          <a:p>
            <a:endParaRPr lang="en-US" dirty="0"/>
          </a:p>
          <a:p>
            <a:endParaRPr lang="en-US" dirty="0"/>
          </a:p>
          <a:p>
            <a:r>
              <a:rPr lang="en-US" b="1" dirty="0"/>
              <a:t>Application Case 2.1: </a:t>
            </a:r>
            <a:endParaRPr lang="en-US" sz="2400" b="1" dirty="0">
              <a:latin typeface="Alexandria" charset="0"/>
            </a:endParaRPr>
          </a:p>
        </p:txBody>
      </p:sp>
      <p:sp>
        <p:nvSpPr>
          <p:cNvPr id="5" name="Rectangle 4">
            <a:extLst>
              <a:ext uri="{FF2B5EF4-FFF2-40B4-BE49-F238E27FC236}">
                <a16:creationId xmlns:a16="http://schemas.microsoft.com/office/drawing/2014/main" id="{E80254E3-40AD-D824-A294-5EE04D5A3F1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5FE1125-ABA1-7BC1-E8F4-74DFCD411E4B}"/>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20</a:t>
            </a:r>
          </a:p>
        </p:txBody>
      </p:sp>
      <p:sp>
        <p:nvSpPr>
          <p:cNvPr id="48" name="TextBox 47">
            <a:extLst>
              <a:ext uri="{FF2B5EF4-FFF2-40B4-BE49-F238E27FC236}">
                <a16:creationId xmlns:a16="http://schemas.microsoft.com/office/drawing/2014/main" id="{BE4E412B-0BA5-0897-A78B-62EA09E9B786}"/>
              </a:ext>
            </a:extLst>
          </p:cNvPr>
          <p:cNvSpPr txBox="1"/>
          <p:nvPr/>
        </p:nvSpPr>
        <p:spPr>
          <a:xfrm>
            <a:off x="708692" y="2039924"/>
            <a:ext cx="10541000" cy="4618380"/>
          </a:xfrm>
          <a:prstGeom prst="rect">
            <a:avLst/>
          </a:prstGeom>
          <a:noFill/>
        </p:spPr>
        <p:txBody>
          <a:bodyPr wrap="square" rtlCol="0">
            <a:spAutoFit/>
          </a:bodyPr>
          <a:lstStyle/>
          <a:p>
            <a:pPr algn="just">
              <a:lnSpc>
                <a:spcPct val="150000"/>
              </a:lnSpc>
            </a:pPr>
            <a:r>
              <a:rPr lang="en-US" dirty="0">
                <a:solidFill>
                  <a:srgbClr val="C00000"/>
                </a:solidFill>
              </a:rPr>
              <a:t>Student attrition </a:t>
            </a:r>
            <a:r>
              <a:rPr lang="en-US" dirty="0"/>
              <a:t>has become one of the most challenging problems for decision makers in academic institutions. </a:t>
            </a:r>
            <a:r>
              <a:rPr lang="en-US" dirty="0">
                <a:solidFill>
                  <a:srgbClr val="C00000"/>
                </a:solidFill>
              </a:rPr>
              <a:t>Student attrition refers to the phenomenon of students leaving a course or degree program before completion. </a:t>
            </a:r>
            <a:r>
              <a:rPr lang="en-US" dirty="0"/>
              <a:t>Despite all the programs and services that are put in place to help retain students, according to the U.S. Department of Education, Center for Educational Statistics (nces.ed.gov), </a:t>
            </a:r>
            <a:r>
              <a:rPr lang="en-US" dirty="0">
                <a:solidFill>
                  <a:srgbClr val="C00000"/>
                </a:solidFill>
              </a:rPr>
              <a:t>only about half of those who enter higher education actually earn a bachelor’s degree. </a:t>
            </a:r>
            <a:r>
              <a:rPr lang="en-US" dirty="0"/>
              <a:t>Enrollment management and the retention of students has become a top priority for administrators of colleges and universities in the United States and other countries around the world. </a:t>
            </a:r>
            <a:r>
              <a:rPr lang="en-US" dirty="0">
                <a:solidFill>
                  <a:srgbClr val="C00000"/>
                </a:solidFill>
              </a:rPr>
              <a:t>High dropout of students usually results in overall financial loss, lower graduation rates, and inferior school reputation in the eyes of all stakeholders. </a:t>
            </a:r>
            <a:r>
              <a:rPr lang="en-US" dirty="0"/>
              <a:t>The legislators and policy makers who oversee higher education and allocate funds, the parents who pay for their children’s education to prepare them for </a:t>
            </a:r>
            <a:r>
              <a:rPr lang="en-US" dirty="0" err="1"/>
              <a:t>abetter</a:t>
            </a:r>
            <a:r>
              <a:rPr lang="en-US" dirty="0"/>
              <a:t> future, and the students who make college choices look for evidence of institutional quality and reputation to guide their decision-making processes.</a:t>
            </a:r>
            <a:endParaRPr lang="en-US" sz="2400" dirty="0">
              <a:solidFill>
                <a:srgbClr val="FF0000"/>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E938DCDC-2021-D49E-C24B-BE4A5DCD4E6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987252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476283-33AC-7FAC-1F47-6E8030B379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F402A5C-DB64-6760-AE16-1CABC390729B}"/>
              </a:ext>
            </a:extLst>
          </p:cNvPr>
          <p:cNvSpPr/>
          <p:nvPr/>
        </p:nvSpPr>
        <p:spPr>
          <a:xfrm>
            <a:off x="689640" y="216390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08E144EC-F793-80E1-B236-442E2690DC94}"/>
              </a:ext>
            </a:extLst>
          </p:cNvPr>
          <p:cNvSpPr txBox="1"/>
          <p:nvPr/>
        </p:nvSpPr>
        <p:spPr>
          <a:xfrm>
            <a:off x="2346764" y="725389"/>
            <a:ext cx="5202171" cy="923330"/>
          </a:xfrm>
          <a:prstGeom prst="rect">
            <a:avLst/>
          </a:prstGeom>
          <a:noFill/>
        </p:spPr>
        <p:txBody>
          <a:bodyPr wrap="square" rtlCol="0">
            <a:spAutoFit/>
          </a:bodyPr>
          <a:lstStyle/>
          <a:p>
            <a:endParaRPr lang="en-US" dirty="0"/>
          </a:p>
          <a:p>
            <a:endParaRPr lang="en-US" dirty="0"/>
          </a:p>
          <a:p>
            <a:r>
              <a:rPr lang="en-US" b="1" dirty="0"/>
              <a:t>Application Case 2.1: </a:t>
            </a:r>
            <a:endParaRPr lang="en-US" sz="2400" b="1" dirty="0">
              <a:latin typeface="Alexandria" charset="0"/>
            </a:endParaRPr>
          </a:p>
        </p:txBody>
      </p:sp>
      <p:sp>
        <p:nvSpPr>
          <p:cNvPr id="5" name="Rectangle 4">
            <a:extLst>
              <a:ext uri="{FF2B5EF4-FFF2-40B4-BE49-F238E27FC236}">
                <a16:creationId xmlns:a16="http://schemas.microsoft.com/office/drawing/2014/main" id="{7120F74B-188C-099F-2F0C-FB1AFC9F8B6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2A96197-516C-CBF8-8ADB-4CABE817344E}"/>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21</a:t>
            </a:r>
          </a:p>
        </p:txBody>
      </p:sp>
      <p:sp>
        <p:nvSpPr>
          <p:cNvPr id="48" name="TextBox 47">
            <a:extLst>
              <a:ext uri="{FF2B5EF4-FFF2-40B4-BE49-F238E27FC236}">
                <a16:creationId xmlns:a16="http://schemas.microsoft.com/office/drawing/2014/main" id="{A3B276C6-ABB8-69A0-3E04-96F0D5502C1B}"/>
              </a:ext>
            </a:extLst>
          </p:cNvPr>
          <p:cNvSpPr txBox="1"/>
          <p:nvPr/>
        </p:nvSpPr>
        <p:spPr>
          <a:xfrm>
            <a:off x="708692" y="2039924"/>
            <a:ext cx="10541000" cy="4506811"/>
          </a:xfrm>
          <a:prstGeom prst="rect">
            <a:avLst/>
          </a:prstGeom>
          <a:noFill/>
        </p:spPr>
        <p:txBody>
          <a:bodyPr wrap="square" rtlCol="0">
            <a:spAutoFit/>
          </a:bodyPr>
          <a:lstStyle/>
          <a:p>
            <a:pPr algn="just">
              <a:lnSpc>
                <a:spcPct val="200000"/>
              </a:lnSpc>
            </a:pPr>
            <a:r>
              <a:rPr lang="en-US" sz="2000" u="sng" dirty="0">
                <a:solidFill>
                  <a:srgbClr val="C00000"/>
                </a:solidFill>
              </a:rPr>
              <a:t>Proposed Solution: </a:t>
            </a:r>
            <a:r>
              <a:rPr lang="en-US" dirty="0"/>
              <a:t>To improve student retention, one should try to understand the nontrivial reasons behind the attrition. To be successful, one should also be able to accurately identify those students that are at risk of dropping out. The project summarized in this case study proposed a quantitative research approach where the historical institutional data from student databases could be used to develop models that are capable of predicting as well as explaining the institution-specific nature of the attrition problem. </a:t>
            </a:r>
            <a:r>
              <a:rPr lang="en-US" dirty="0">
                <a:solidFill>
                  <a:srgbClr val="C00000"/>
                </a:solidFill>
              </a:rPr>
              <a:t>The solution predicts which students are at risk of dropping out before completing their degree. </a:t>
            </a:r>
            <a:r>
              <a:rPr lang="en-US" dirty="0"/>
              <a:t>Using historical data, the models identify individuals who show signs of potential attrition based on patterns like poor academic performance, irregular attendance, or other institution-specific indicators. </a:t>
            </a:r>
            <a:endParaRPr lang="en-US" sz="2400" dirty="0">
              <a:solidFill>
                <a:srgbClr val="FF0000"/>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7AB763EF-FC0E-2626-C957-621214E647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9796873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56432E-5E55-0627-CA58-1BA2FD5418A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81A12A3-82F1-BDD2-4E1A-3FF656CC9727}"/>
              </a:ext>
            </a:extLst>
          </p:cNvPr>
          <p:cNvSpPr/>
          <p:nvPr/>
        </p:nvSpPr>
        <p:spPr>
          <a:xfrm>
            <a:off x="689640" y="216390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Understand the Importance of Business Intelligence</a:t>
            </a:r>
            <a:endParaRPr lang="en-US" dirty="0"/>
          </a:p>
        </p:txBody>
      </p:sp>
      <p:sp>
        <p:nvSpPr>
          <p:cNvPr id="3" name="TextBox 2">
            <a:extLst>
              <a:ext uri="{FF2B5EF4-FFF2-40B4-BE49-F238E27FC236}">
                <a16:creationId xmlns:a16="http://schemas.microsoft.com/office/drawing/2014/main" id="{9310B510-0EC5-73C3-3C19-B6A3E542CB93}"/>
              </a:ext>
            </a:extLst>
          </p:cNvPr>
          <p:cNvSpPr txBox="1"/>
          <p:nvPr/>
        </p:nvSpPr>
        <p:spPr>
          <a:xfrm>
            <a:off x="2346764" y="1041688"/>
            <a:ext cx="6938957" cy="1754326"/>
          </a:xfrm>
          <a:prstGeom prst="rect">
            <a:avLst/>
          </a:prstGeom>
          <a:noFill/>
        </p:spPr>
        <p:txBody>
          <a:bodyPr wrap="square" rtlCol="0">
            <a:spAutoFit/>
          </a:bodyPr>
          <a:lstStyle/>
          <a:p>
            <a:endParaRPr lang="en-US" dirty="0"/>
          </a:p>
          <a:p>
            <a:endParaRPr lang="en-US" dirty="0"/>
          </a:p>
          <a:p>
            <a:r>
              <a:rPr lang="en-US" b="1" dirty="0"/>
              <a:t>Application Case 2.1: Improving Student Retention with Data-Driven Analytics</a:t>
            </a:r>
          </a:p>
          <a:p>
            <a:endParaRPr lang="en-US" dirty="0"/>
          </a:p>
          <a:p>
            <a:r>
              <a:rPr lang="en-US" b="1" dirty="0"/>
              <a:t> </a:t>
            </a:r>
            <a:endParaRPr lang="en-US" sz="2400" b="1" dirty="0">
              <a:latin typeface="Alexandria" charset="0"/>
            </a:endParaRPr>
          </a:p>
        </p:txBody>
      </p:sp>
      <p:sp>
        <p:nvSpPr>
          <p:cNvPr id="5" name="Rectangle 4">
            <a:extLst>
              <a:ext uri="{FF2B5EF4-FFF2-40B4-BE49-F238E27FC236}">
                <a16:creationId xmlns:a16="http://schemas.microsoft.com/office/drawing/2014/main" id="{7BB13478-1F93-E834-EB28-1A05B49E062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5744E56-F4F2-8944-1C56-0574A8AC41F7}"/>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22</a:t>
            </a:r>
          </a:p>
        </p:txBody>
      </p:sp>
      <p:sp>
        <p:nvSpPr>
          <p:cNvPr id="48" name="TextBox 47">
            <a:extLst>
              <a:ext uri="{FF2B5EF4-FFF2-40B4-BE49-F238E27FC236}">
                <a16:creationId xmlns:a16="http://schemas.microsoft.com/office/drawing/2014/main" id="{C3FA7521-2053-AD60-A309-33CA586B18DC}"/>
              </a:ext>
            </a:extLst>
          </p:cNvPr>
          <p:cNvSpPr txBox="1"/>
          <p:nvPr/>
        </p:nvSpPr>
        <p:spPr>
          <a:xfrm>
            <a:off x="708692" y="2039924"/>
            <a:ext cx="10541000" cy="646331"/>
          </a:xfrm>
          <a:prstGeom prst="rect">
            <a:avLst/>
          </a:prstGeom>
          <a:noFill/>
        </p:spPr>
        <p:txBody>
          <a:bodyPr wrap="square" rtlCol="0">
            <a:spAutoFit/>
          </a:bodyPr>
          <a:lstStyle/>
          <a:p>
            <a:endParaRPr lang="en-US" dirty="0"/>
          </a:p>
          <a:p>
            <a:r>
              <a:rPr lang="en-US" dirty="0">
                <a:solidFill>
                  <a:srgbClr val="C00000"/>
                </a:solidFill>
              </a:rPr>
              <a:t>The proposed analytics approach is shown in Figure 2.8. </a:t>
            </a:r>
            <a:endParaRPr lang="en-US" sz="2400" dirty="0">
              <a:solidFill>
                <a:srgbClr val="C00000"/>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B4962DE9-8BAD-540A-C5A6-35C7D6048F6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37A27888-F81B-A7F3-A22C-9770204073F7}"/>
              </a:ext>
            </a:extLst>
          </p:cNvPr>
          <p:cNvPicPr>
            <a:picLocks noChangeAspect="1"/>
          </p:cNvPicPr>
          <p:nvPr/>
        </p:nvPicPr>
        <p:blipFill>
          <a:blip r:embed="rId4"/>
          <a:stretch>
            <a:fillRect/>
          </a:stretch>
        </p:blipFill>
        <p:spPr>
          <a:xfrm>
            <a:off x="6521380" y="2163908"/>
            <a:ext cx="4501661" cy="4245429"/>
          </a:xfrm>
          <a:prstGeom prst="rect">
            <a:avLst/>
          </a:prstGeom>
        </p:spPr>
      </p:pic>
    </p:spTree>
    <p:extLst>
      <p:ext uri="{BB962C8B-B14F-4D97-AF65-F5344CB8AC3E}">
        <p14:creationId xmlns:p14="http://schemas.microsoft.com/office/powerpoint/2010/main" val="41621434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CBF129-2CD9-0D38-D0E0-C5220CED04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F3CA3AD-4D06-6DF6-4868-BB551C3389EB}"/>
              </a:ext>
            </a:extLst>
          </p:cNvPr>
          <p:cNvSpPr/>
          <p:nvPr/>
        </p:nvSpPr>
        <p:spPr>
          <a:xfrm>
            <a:off x="689640" y="216390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6E63DF75-DDB2-E6BB-51C1-45C273335CEE}"/>
              </a:ext>
            </a:extLst>
          </p:cNvPr>
          <p:cNvSpPr txBox="1"/>
          <p:nvPr/>
        </p:nvSpPr>
        <p:spPr>
          <a:xfrm>
            <a:off x="2346764" y="1041688"/>
            <a:ext cx="6938957" cy="1754326"/>
          </a:xfrm>
          <a:prstGeom prst="rect">
            <a:avLst/>
          </a:prstGeom>
          <a:noFill/>
        </p:spPr>
        <p:txBody>
          <a:bodyPr wrap="square" rtlCol="0">
            <a:spAutoFit/>
          </a:bodyPr>
          <a:lstStyle/>
          <a:p>
            <a:endParaRPr lang="en-US" dirty="0"/>
          </a:p>
          <a:p>
            <a:endParaRPr lang="en-US" dirty="0"/>
          </a:p>
          <a:p>
            <a:r>
              <a:rPr lang="en-US" b="1" dirty="0"/>
              <a:t>Application Case 2.1: Improving Student Retention with Data-Driven Analytics</a:t>
            </a:r>
          </a:p>
          <a:p>
            <a:endParaRPr lang="en-US" dirty="0"/>
          </a:p>
          <a:p>
            <a:r>
              <a:rPr lang="en-US" b="1" dirty="0"/>
              <a:t> </a:t>
            </a:r>
            <a:endParaRPr lang="en-US" sz="2400" b="1" dirty="0">
              <a:latin typeface="Alexandria" charset="0"/>
            </a:endParaRPr>
          </a:p>
        </p:txBody>
      </p:sp>
      <p:sp>
        <p:nvSpPr>
          <p:cNvPr id="5" name="Rectangle 4">
            <a:extLst>
              <a:ext uri="{FF2B5EF4-FFF2-40B4-BE49-F238E27FC236}">
                <a16:creationId xmlns:a16="http://schemas.microsoft.com/office/drawing/2014/main" id="{09BB5F3D-1ED7-5477-94CB-E9C0B5782D4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8A3668F-ED30-D9D7-CFE3-874CFE9E0772}"/>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23</a:t>
            </a:r>
          </a:p>
        </p:txBody>
      </p:sp>
      <p:sp>
        <p:nvSpPr>
          <p:cNvPr id="48" name="TextBox 47">
            <a:extLst>
              <a:ext uri="{FF2B5EF4-FFF2-40B4-BE49-F238E27FC236}">
                <a16:creationId xmlns:a16="http://schemas.microsoft.com/office/drawing/2014/main" id="{163DF14E-20B3-BF32-9F3A-F77DD47D3674}"/>
              </a:ext>
            </a:extLst>
          </p:cNvPr>
          <p:cNvSpPr txBox="1"/>
          <p:nvPr/>
        </p:nvSpPr>
        <p:spPr>
          <a:xfrm>
            <a:off x="715929" y="2163908"/>
            <a:ext cx="3464185" cy="3416320"/>
          </a:xfrm>
          <a:prstGeom prst="rect">
            <a:avLst/>
          </a:prstGeom>
          <a:noFill/>
        </p:spPr>
        <p:txBody>
          <a:bodyPr wrap="square" rtlCol="0">
            <a:spAutoFit/>
          </a:bodyPr>
          <a:lstStyle/>
          <a:p>
            <a:pPr algn="just"/>
            <a:endParaRPr lang="en-US" dirty="0"/>
          </a:p>
          <a:p>
            <a:pPr algn="just">
              <a:tabLst>
                <a:tab pos="742950" algn="l"/>
              </a:tabLst>
            </a:pPr>
            <a:r>
              <a:rPr lang="en-US" dirty="0"/>
              <a:t>Research shows that having such an </a:t>
            </a:r>
            <a:r>
              <a:rPr lang="en-US" dirty="0">
                <a:solidFill>
                  <a:srgbClr val="C00000"/>
                </a:solidFill>
              </a:rPr>
              <a:t>imbalanced data has a negative impact on model performance</a:t>
            </a:r>
            <a:r>
              <a:rPr lang="en-US" dirty="0"/>
              <a:t>. Therefore, the study experimented with the options of using and comparing the results of the same type of models built </a:t>
            </a:r>
            <a:r>
              <a:rPr lang="en-US" dirty="0">
                <a:solidFill>
                  <a:srgbClr val="C00000"/>
                </a:solidFill>
              </a:rPr>
              <a:t>with the original imbalanced data and the well balanced data. Figure 2.9 </a:t>
            </a:r>
            <a:r>
              <a:rPr lang="en-US" dirty="0"/>
              <a:t>A Graphical Depiction of the Class Imbalance Problem.</a:t>
            </a:r>
            <a:endParaRPr lang="en-US" sz="2400" dirty="0">
              <a:solidFill>
                <a:srgbClr val="C00000"/>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DCE479BB-D584-822D-4E9B-CE6BB2168FC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6DECFC2C-D96F-1BE8-A104-807ADCEA5F04}"/>
              </a:ext>
            </a:extLst>
          </p:cNvPr>
          <p:cNvPicPr>
            <a:picLocks noChangeAspect="1"/>
          </p:cNvPicPr>
          <p:nvPr/>
        </p:nvPicPr>
        <p:blipFill>
          <a:blip r:embed="rId4"/>
          <a:stretch>
            <a:fillRect/>
          </a:stretch>
        </p:blipFill>
        <p:spPr>
          <a:xfrm>
            <a:off x="4180114" y="2213540"/>
            <a:ext cx="7240814" cy="3696894"/>
          </a:xfrm>
          <a:prstGeom prst="rect">
            <a:avLst/>
          </a:prstGeom>
        </p:spPr>
      </p:pic>
    </p:spTree>
    <p:extLst>
      <p:ext uri="{BB962C8B-B14F-4D97-AF65-F5344CB8AC3E}">
        <p14:creationId xmlns:p14="http://schemas.microsoft.com/office/powerpoint/2010/main" val="366624592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80EE82-67A3-3875-1329-F59613ED279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9861279-6B83-EE13-146F-01E39BF32F6D}"/>
              </a:ext>
            </a:extLst>
          </p:cNvPr>
          <p:cNvSpPr/>
          <p:nvPr/>
        </p:nvSpPr>
        <p:spPr>
          <a:xfrm>
            <a:off x="689640" y="205466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a:p>
          <a:p>
            <a:r>
              <a:rPr lang="en-US" b="1"/>
              <a:t>2.2</a:t>
            </a:r>
            <a:r>
              <a:rPr lang="en-US"/>
              <a:t>Prediction Results for the Original/Unbalanced Dataset</a:t>
            </a:r>
          </a:p>
        </p:txBody>
      </p:sp>
      <p:sp>
        <p:nvSpPr>
          <p:cNvPr id="3" name="TextBox 2">
            <a:extLst>
              <a:ext uri="{FF2B5EF4-FFF2-40B4-BE49-F238E27FC236}">
                <a16:creationId xmlns:a16="http://schemas.microsoft.com/office/drawing/2014/main" id="{E2E79C80-AB11-16BA-443E-34F486867AB4}"/>
              </a:ext>
            </a:extLst>
          </p:cNvPr>
          <p:cNvSpPr txBox="1"/>
          <p:nvPr/>
        </p:nvSpPr>
        <p:spPr>
          <a:xfrm>
            <a:off x="2346764" y="1178261"/>
            <a:ext cx="7701588" cy="1477328"/>
          </a:xfrm>
          <a:prstGeom prst="rect">
            <a:avLst/>
          </a:prstGeom>
          <a:noFill/>
        </p:spPr>
        <p:txBody>
          <a:bodyPr wrap="square" rtlCol="0">
            <a:spAutoFit/>
          </a:bodyPr>
          <a:lstStyle/>
          <a:p>
            <a:endParaRPr lang="en-US" dirty="0"/>
          </a:p>
          <a:p>
            <a:endParaRPr lang="en-US" dirty="0"/>
          </a:p>
          <a:p>
            <a:r>
              <a:rPr lang="en-US" b="1" dirty="0"/>
              <a:t>Application Case 2.1: Improving Student Retention with Data-Driven Analytics</a:t>
            </a:r>
          </a:p>
          <a:p>
            <a:endParaRPr lang="en-US" dirty="0"/>
          </a:p>
          <a:p>
            <a:r>
              <a:rPr lang="en-US" b="1" dirty="0"/>
              <a:t> </a:t>
            </a:r>
            <a:endParaRPr lang="en-US" sz="2400" b="1" dirty="0">
              <a:latin typeface="Alexandria" charset="0"/>
            </a:endParaRPr>
          </a:p>
        </p:txBody>
      </p:sp>
      <p:sp>
        <p:nvSpPr>
          <p:cNvPr id="5" name="Rectangle 4">
            <a:extLst>
              <a:ext uri="{FF2B5EF4-FFF2-40B4-BE49-F238E27FC236}">
                <a16:creationId xmlns:a16="http://schemas.microsoft.com/office/drawing/2014/main" id="{3B735167-859E-16C7-3F6E-ACC7A279F2B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0BE58F6-E37C-41BB-B3E3-29905B07A24D}"/>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24</a:t>
            </a:r>
          </a:p>
        </p:txBody>
      </p:sp>
      <p:pic>
        <p:nvPicPr>
          <p:cNvPr id="7" name="Graphic 21">
            <a:extLst>
              <a:ext uri="{FF2B5EF4-FFF2-40B4-BE49-F238E27FC236}">
                <a16:creationId xmlns:a16="http://schemas.microsoft.com/office/drawing/2014/main" id="{8BDB9F1F-F067-DC46-84AA-143EC37BDF8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A368D58A-259A-E196-F8DD-06EE4B3F3886}"/>
              </a:ext>
            </a:extLst>
          </p:cNvPr>
          <p:cNvPicPr>
            <a:picLocks noChangeAspect="1"/>
          </p:cNvPicPr>
          <p:nvPr/>
        </p:nvPicPr>
        <p:blipFill>
          <a:blip r:embed="rId4"/>
          <a:stretch>
            <a:fillRect/>
          </a:stretch>
        </p:blipFill>
        <p:spPr>
          <a:xfrm>
            <a:off x="689640" y="2445089"/>
            <a:ext cx="10812720" cy="2745638"/>
          </a:xfrm>
          <a:prstGeom prst="rect">
            <a:avLst/>
          </a:prstGeom>
        </p:spPr>
      </p:pic>
      <p:sp>
        <p:nvSpPr>
          <p:cNvPr id="8" name="TextBox 7">
            <a:extLst>
              <a:ext uri="{FF2B5EF4-FFF2-40B4-BE49-F238E27FC236}">
                <a16:creationId xmlns:a16="http://schemas.microsoft.com/office/drawing/2014/main" id="{66B888D8-2963-E0F5-6300-2229B78BAE23}"/>
              </a:ext>
            </a:extLst>
          </p:cNvPr>
          <p:cNvSpPr txBox="1"/>
          <p:nvPr/>
        </p:nvSpPr>
        <p:spPr>
          <a:xfrm>
            <a:off x="3376247" y="5253239"/>
            <a:ext cx="6672105" cy="646331"/>
          </a:xfrm>
          <a:prstGeom prst="rect">
            <a:avLst/>
          </a:prstGeom>
          <a:noFill/>
        </p:spPr>
        <p:txBody>
          <a:bodyPr wrap="square" rtlCol="0">
            <a:spAutoFit/>
          </a:bodyPr>
          <a:lstStyle/>
          <a:p>
            <a:endParaRPr lang="en-US" dirty="0"/>
          </a:p>
          <a:p>
            <a:r>
              <a:rPr lang="en-US" b="1" dirty="0"/>
              <a:t>   Figure 2.10  </a:t>
            </a:r>
            <a:r>
              <a:rPr lang="en-US" dirty="0"/>
              <a:t>Prediction Results for the Original/Unbalanced Dataset</a:t>
            </a:r>
          </a:p>
        </p:txBody>
      </p:sp>
    </p:spTree>
    <p:extLst>
      <p:ext uri="{BB962C8B-B14F-4D97-AF65-F5344CB8AC3E}">
        <p14:creationId xmlns:p14="http://schemas.microsoft.com/office/powerpoint/2010/main" val="148538971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73A023-7BF8-B108-4EAA-86388884B40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113677-1DED-7C41-C874-122C63A7D4C0}"/>
              </a:ext>
            </a:extLst>
          </p:cNvPr>
          <p:cNvSpPr/>
          <p:nvPr/>
        </p:nvSpPr>
        <p:spPr>
          <a:xfrm>
            <a:off x="689639" y="200313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a:p>
            <a:r>
              <a:rPr lang="en-US" b="1" dirty="0"/>
              <a:t>2.2</a:t>
            </a:r>
            <a:r>
              <a:rPr lang="en-US" dirty="0"/>
              <a:t>Prediction Results for the Original/Unbalanced Dataset</a:t>
            </a:r>
          </a:p>
        </p:txBody>
      </p:sp>
      <p:sp>
        <p:nvSpPr>
          <p:cNvPr id="3" name="TextBox 2">
            <a:extLst>
              <a:ext uri="{FF2B5EF4-FFF2-40B4-BE49-F238E27FC236}">
                <a16:creationId xmlns:a16="http://schemas.microsoft.com/office/drawing/2014/main" id="{24A80F05-0F1D-6CA7-F167-50989256EF20}"/>
              </a:ext>
            </a:extLst>
          </p:cNvPr>
          <p:cNvSpPr txBox="1"/>
          <p:nvPr/>
        </p:nvSpPr>
        <p:spPr>
          <a:xfrm>
            <a:off x="2346764" y="833199"/>
            <a:ext cx="6938957" cy="1754326"/>
          </a:xfrm>
          <a:prstGeom prst="rect">
            <a:avLst/>
          </a:prstGeom>
          <a:noFill/>
        </p:spPr>
        <p:txBody>
          <a:bodyPr wrap="square" rtlCol="0">
            <a:spAutoFit/>
          </a:bodyPr>
          <a:lstStyle/>
          <a:p>
            <a:endParaRPr lang="en-US" dirty="0"/>
          </a:p>
          <a:p>
            <a:endParaRPr lang="en-US" dirty="0"/>
          </a:p>
          <a:p>
            <a:r>
              <a:rPr lang="en-US" b="1" dirty="0"/>
              <a:t>Application Case 2.1: Improving Student Retention with Data-Driven Analytics</a:t>
            </a:r>
          </a:p>
          <a:p>
            <a:endParaRPr lang="en-US" dirty="0"/>
          </a:p>
          <a:p>
            <a:r>
              <a:rPr lang="en-US" b="1" dirty="0"/>
              <a:t> </a:t>
            </a:r>
            <a:endParaRPr lang="en-US" sz="2400" b="1" dirty="0">
              <a:latin typeface="Alexandria" charset="0"/>
            </a:endParaRPr>
          </a:p>
        </p:txBody>
      </p:sp>
      <p:sp>
        <p:nvSpPr>
          <p:cNvPr id="5" name="Rectangle 4">
            <a:extLst>
              <a:ext uri="{FF2B5EF4-FFF2-40B4-BE49-F238E27FC236}">
                <a16:creationId xmlns:a16="http://schemas.microsoft.com/office/drawing/2014/main" id="{DCB27B8A-9210-D9A3-8C1E-2CD49E77227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A2B3981-D692-CB96-A5F0-AA577EB08532}"/>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25</a:t>
            </a:r>
          </a:p>
        </p:txBody>
      </p:sp>
      <p:pic>
        <p:nvPicPr>
          <p:cNvPr id="7" name="Graphic 21">
            <a:extLst>
              <a:ext uri="{FF2B5EF4-FFF2-40B4-BE49-F238E27FC236}">
                <a16:creationId xmlns:a16="http://schemas.microsoft.com/office/drawing/2014/main" id="{65BF2EEB-14C2-3A51-B42D-2001DF7352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549B336D-9E8F-50B4-A2E0-1F7626A9E59B}"/>
              </a:ext>
            </a:extLst>
          </p:cNvPr>
          <p:cNvSpPr txBox="1"/>
          <p:nvPr/>
        </p:nvSpPr>
        <p:spPr>
          <a:xfrm>
            <a:off x="3376247" y="5253239"/>
            <a:ext cx="6672105" cy="646331"/>
          </a:xfrm>
          <a:prstGeom prst="rect">
            <a:avLst/>
          </a:prstGeom>
          <a:noFill/>
        </p:spPr>
        <p:txBody>
          <a:bodyPr wrap="square" rtlCol="0">
            <a:spAutoFit/>
          </a:bodyPr>
          <a:lstStyle/>
          <a:p>
            <a:endParaRPr lang="en-US" dirty="0"/>
          </a:p>
          <a:p>
            <a:r>
              <a:rPr lang="en-US" b="1" dirty="0"/>
              <a:t>   Figure 2.11  </a:t>
            </a:r>
            <a:r>
              <a:rPr lang="en-US" dirty="0"/>
              <a:t>Prediction Results for the Balanced Data Set</a:t>
            </a:r>
          </a:p>
        </p:txBody>
      </p:sp>
      <p:pic>
        <p:nvPicPr>
          <p:cNvPr id="6" name="Picture 5">
            <a:extLst>
              <a:ext uri="{FF2B5EF4-FFF2-40B4-BE49-F238E27FC236}">
                <a16:creationId xmlns:a16="http://schemas.microsoft.com/office/drawing/2014/main" id="{960B4AF3-D179-8D89-386D-6585A2C4E3E6}"/>
              </a:ext>
            </a:extLst>
          </p:cNvPr>
          <p:cNvPicPr>
            <a:picLocks noChangeAspect="1"/>
          </p:cNvPicPr>
          <p:nvPr/>
        </p:nvPicPr>
        <p:blipFill>
          <a:blip r:embed="rId4"/>
          <a:stretch>
            <a:fillRect/>
          </a:stretch>
        </p:blipFill>
        <p:spPr>
          <a:xfrm>
            <a:off x="757237" y="2267210"/>
            <a:ext cx="10677525" cy="2762250"/>
          </a:xfrm>
          <a:prstGeom prst="rect">
            <a:avLst/>
          </a:prstGeom>
        </p:spPr>
      </p:pic>
    </p:spTree>
    <p:extLst>
      <p:ext uri="{BB962C8B-B14F-4D97-AF65-F5344CB8AC3E}">
        <p14:creationId xmlns:p14="http://schemas.microsoft.com/office/powerpoint/2010/main" val="259351800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1CC341-489A-5B4C-0F4D-94A032EFBDC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5119AA2-D6E0-495D-503F-19F910565EB3}"/>
              </a:ext>
            </a:extLst>
          </p:cNvPr>
          <p:cNvSpPr/>
          <p:nvPr/>
        </p:nvSpPr>
        <p:spPr>
          <a:xfrm>
            <a:off x="689640" y="216390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a:p>
            <a:r>
              <a:rPr lang="en-US" b="1" dirty="0"/>
              <a:t>2.2</a:t>
            </a:r>
            <a:r>
              <a:rPr lang="en-US" dirty="0"/>
              <a:t>Prediction Results for the Original/Unbalanced Dataset</a:t>
            </a:r>
          </a:p>
        </p:txBody>
      </p:sp>
      <p:sp>
        <p:nvSpPr>
          <p:cNvPr id="3" name="TextBox 2">
            <a:extLst>
              <a:ext uri="{FF2B5EF4-FFF2-40B4-BE49-F238E27FC236}">
                <a16:creationId xmlns:a16="http://schemas.microsoft.com/office/drawing/2014/main" id="{0B69E5BE-A042-DE39-9836-DBE48795C858}"/>
              </a:ext>
            </a:extLst>
          </p:cNvPr>
          <p:cNvSpPr txBox="1"/>
          <p:nvPr/>
        </p:nvSpPr>
        <p:spPr>
          <a:xfrm>
            <a:off x="2346764" y="1041688"/>
            <a:ext cx="6938957" cy="1754326"/>
          </a:xfrm>
          <a:prstGeom prst="rect">
            <a:avLst/>
          </a:prstGeom>
          <a:noFill/>
        </p:spPr>
        <p:txBody>
          <a:bodyPr wrap="square" rtlCol="0">
            <a:spAutoFit/>
          </a:bodyPr>
          <a:lstStyle/>
          <a:p>
            <a:endParaRPr lang="en-US" dirty="0"/>
          </a:p>
          <a:p>
            <a:endParaRPr lang="en-US" dirty="0"/>
          </a:p>
          <a:p>
            <a:r>
              <a:rPr lang="en-US" b="1" dirty="0"/>
              <a:t>Application Case 2.1: Improving Student Retention with Data-Driven Analytics</a:t>
            </a:r>
          </a:p>
          <a:p>
            <a:endParaRPr lang="en-US" dirty="0"/>
          </a:p>
          <a:p>
            <a:r>
              <a:rPr lang="en-US" b="1" dirty="0"/>
              <a:t> </a:t>
            </a:r>
            <a:endParaRPr lang="en-US" sz="2400" b="1" dirty="0">
              <a:latin typeface="Alexandria" charset="0"/>
            </a:endParaRPr>
          </a:p>
        </p:txBody>
      </p:sp>
      <p:sp>
        <p:nvSpPr>
          <p:cNvPr id="5" name="Rectangle 4">
            <a:extLst>
              <a:ext uri="{FF2B5EF4-FFF2-40B4-BE49-F238E27FC236}">
                <a16:creationId xmlns:a16="http://schemas.microsoft.com/office/drawing/2014/main" id="{283AF3A3-18CC-88E2-91D4-57DBAF97ACA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16A5B65-0944-34D2-56BB-C0AEF1FFE91E}"/>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26</a:t>
            </a:r>
          </a:p>
        </p:txBody>
      </p:sp>
      <p:pic>
        <p:nvPicPr>
          <p:cNvPr id="7" name="Graphic 21">
            <a:extLst>
              <a:ext uri="{FF2B5EF4-FFF2-40B4-BE49-F238E27FC236}">
                <a16:creationId xmlns:a16="http://schemas.microsoft.com/office/drawing/2014/main" id="{F39097AC-B28E-6F6A-AF48-6733FD79242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4FA05503-F8A0-FE41-A4B5-DD8DE0D3BED2}"/>
              </a:ext>
            </a:extLst>
          </p:cNvPr>
          <p:cNvSpPr txBox="1"/>
          <p:nvPr/>
        </p:nvSpPr>
        <p:spPr>
          <a:xfrm>
            <a:off x="3245619" y="5667088"/>
            <a:ext cx="6672105" cy="646331"/>
          </a:xfrm>
          <a:prstGeom prst="rect">
            <a:avLst/>
          </a:prstGeom>
          <a:noFill/>
        </p:spPr>
        <p:txBody>
          <a:bodyPr wrap="square" rtlCol="0">
            <a:spAutoFit/>
          </a:bodyPr>
          <a:lstStyle/>
          <a:p>
            <a:endParaRPr lang="en-US" dirty="0"/>
          </a:p>
          <a:p>
            <a:r>
              <a:rPr lang="en-US" b="1" dirty="0"/>
              <a:t>    Figure 2.12  </a:t>
            </a:r>
            <a:r>
              <a:rPr lang="en-US" dirty="0"/>
              <a:t>Prediction Results for the Three Ensemble Models</a:t>
            </a:r>
          </a:p>
        </p:txBody>
      </p:sp>
      <p:pic>
        <p:nvPicPr>
          <p:cNvPr id="4" name="Picture 3">
            <a:extLst>
              <a:ext uri="{FF2B5EF4-FFF2-40B4-BE49-F238E27FC236}">
                <a16:creationId xmlns:a16="http://schemas.microsoft.com/office/drawing/2014/main" id="{28C7E0A1-3528-6EE8-3A11-BE172E0C3D19}"/>
              </a:ext>
            </a:extLst>
          </p:cNvPr>
          <p:cNvPicPr>
            <a:picLocks noChangeAspect="1"/>
          </p:cNvPicPr>
          <p:nvPr/>
        </p:nvPicPr>
        <p:blipFill>
          <a:blip r:embed="rId4"/>
          <a:stretch>
            <a:fillRect/>
          </a:stretch>
        </p:blipFill>
        <p:spPr>
          <a:xfrm>
            <a:off x="733425" y="2351299"/>
            <a:ext cx="10725150" cy="3238500"/>
          </a:xfrm>
          <a:prstGeom prst="rect">
            <a:avLst/>
          </a:prstGeom>
        </p:spPr>
      </p:pic>
    </p:spTree>
    <p:extLst>
      <p:ext uri="{BB962C8B-B14F-4D97-AF65-F5344CB8AC3E}">
        <p14:creationId xmlns:p14="http://schemas.microsoft.com/office/powerpoint/2010/main" val="22487991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8C5FCB-611A-93D3-D762-3D2864E383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4B532E-9008-8ACF-F63C-A82E4F20738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a:p>
        </p:txBody>
      </p:sp>
      <p:sp>
        <p:nvSpPr>
          <p:cNvPr id="3" name="TextBox 2">
            <a:extLst>
              <a:ext uri="{FF2B5EF4-FFF2-40B4-BE49-F238E27FC236}">
                <a16:creationId xmlns:a16="http://schemas.microsoft.com/office/drawing/2014/main" id="{276CA020-4335-9980-7BE9-2F7B000306C7}"/>
              </a:ext>
            </a:extLst>
          </p:cNvPr>
          <p:cNvSpPr txBox="1"/>
          <p:nvPr/>
        </p:nvSpPr>
        <p:spPr>
          <a:xfrm>
            <a:off x="2346764" y="1285385"/>
            <a:ext cx="5202171" cy="400110"/>
          </a:xfrm>
          <a:prstGeom prst="rect">
            <a:avLst/>
          </a:prstGeom>
          <a:noFill/>
        </p:spPr>
        <p:txBody>
          <a:bodyPr wrap="square" rtlCol="0">
            <a:spAutoFit/>
          </a:bodyPr>
          <a:lstStyle/>
          <a:p>
            <a:r>
              <a:rPr lang="en-US" sz="2000" b="1" dirty="0">
                <a:latin typeface="Alexandria"/>
              </a:rPr>
              <a:t>Statistical Modeling for Business Analytics:</a:t>
            </a:r>
          </a:p>
        </p:txBody>
      </p:sp>
      <p:sp>
        <p:nvSpPr>
          <p:cNvPr id="5" name="Rectangle 4">
            <a:extLst>
              <a:ext uri="{FF2B5EF4-FFF2-40B4-BE49-F238E27FC236}">
                <a16:creationId xmlns:a16="http://schemas.microsoft.com/office/drawing/2014/main" id="{B93D3A2B-30B2-7F5B-B581-21F593C5BA8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7B1E49F-CE77-68A6-CFC1-2258B1DADB31}"/>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27</a:t>
            </a:r>
          </a:p>
        </p:txBody>
      </p:sp>
      <p:sp>
        <p:nvSpPr>
          <p:cNvPr id="48" name="TextBox 47">
            <a:extLst>
              <a:ext uri="{FF2B5EF4-FFF2-40B4-BE49-F238E27FC236}">
                <a16:creationId xmlns:a16="http://schemas.microsoft.com/office/drawing/2014/main" id="{24C4C41A-BCC2-1877-F160-BCBB7F6C4BC9}"/>
              </a:ext>
            </a:extLst>
          </p:cNvPr>
          <p:cNvSpPr txBox="1"/>
          <p:nvPr/>
        </p:nvSpPr>
        <p:spPr>
          <a:xfrm>
            <a:off x="708692" y="1718808"/>
            <a:ext cx="10645945" cy="4007315"/>
          </a:xfrm>
          <a:prstGeom prst="rect">
            <a:avLst/>
          </a:prstGeom>
          <a:noFill/>
        </p:spPr>
        <p:txBody>
          <a:bodyPr wrap="square" rtlCol="0">
            <a:spAutoFit/>
          </a:bodyPr>
          <a:lstStyle/>
          <a:p>
            <a:endParaRPr lang="en-US" dirty="0"/>
          </a:p>
          <a:p>
            <a:pPr algn="just">
              <a:lnSpc>
                <a:spcPct val="150000"/>
              </a:lnSpc>
            </a:pPr>
            <a:r>
              <a:rPr lang="en-US" sz="2000" dirty="0">
                <a:solidFill>
                  <a:srgbClr val="C00000"/>
                </a:solidFill>
                <a:latin typeface="Times New Roman" panose="02020603050405020304" pitchFamily="18" charset="0"/>
                <a:cs typeface="Times New Roman" panose="02020603050405020304" pitchFamily="18" charset="0"/>
              </a:rPr>
              <a:t>Because of the increasing popularity of business analytics, </a:t>
            </a:r>
            <a:r>
              <a:rPr lang="en-US" sz="2000" dirty="0">
                <a:latin typeface="Times New Roman" panose="02020603050405020304" pitchFamily="18" charset="0"/>
                <a:cs typeface="Times New Roman" panose="02020603050405020304" pitchFamily="18" charset="0"/>
              </a:rPr>
              <a:t>the </a:t>
            </a:r>
            <a:r>
              <a:rPr lang="en-US" sz="2000" dirty="0">
                <a:solidFill>
                  <a:srgbClr val="C00000"/>
                </a:solidFill>
                <a:latin typeface="Times New Roman" panose="02020603050405020304" pitchFamily="18" charset="0"/>
                <a:cs typeface="Times New Roman" panose="02020603050405020304" pitchFamily="18" charset="0"/>
              </a:rPr>
              <a:t>traditional statistical methods </a:t>
            </a:r>
            <a:r>
              <a:rPr lang="en-US" sz="2000" dirty="0">
                <a:latin typeface="Times New Roman" panose="02020603050405020304" pitchFamily="18" charset="0"/>
                <a:cs typeface="Times New Roman" panose="02020603050405020304" pitchFamily="18" charset="0"/>
              </a:rPr>
              <a:t>and underlying techniques are also regaining their attractiveness as enabling tools to support evidence-based managerial decision making. Statistics (statistical methods and underlying techniques) is usually considered as part of descriptive analytics . </a:t>
            </a:r>
          </a:p>
          <a:p>
            <a:pPr algn="just">
              <a:lnSpc>
                <a:spcPct val="150000"/>
              </a:lnSpc>
            </a:pPr>
            <a:r>
              <a:rPr lang="en-US" sz="2000" dirty="0">
                <a:latin typeface="Times New Roman" panose="02020603050405020304" pitchFamily="18" charset="0"/>
                <a:cs typeface="Times New Roman" panose="02020603050405020304" pitchFamily="18" charset="0"/>
              </a:rPr>
              <a:t>Descriptive analytics </a:t>
            </a:r>
            <a:r>
              <a:rPr lang="en-US" sz="2000" dirty="0">
                <a:solidFill>
                  <a:srgbClr val="C00000"/>
                </a:solidFill>
                <a:latin typeface="Times New Roman" panose="02020603050405020304" pitchFamily="18" charset="0"/>
                <a:cs typeface="Times New Roman" panose="02020603050405020304" pitchFamily="18" charset="0"/>
              </a:rPr>
              <a:t>has two main branches: statistics and online analytics processing (OLAP).</a:t>
            </a:r>
            <a:r>
              <a:rPr lang="en-US" sz="2000" dirty="0">
                <a:latin typeface="Times New Roman" panose="02020603050405020304" pitchFamily="18" charset="0"/>
                <a:cs typeface="Times New Roman" panose="02020603050405020304" pitchFamily="18" charset="0"/>
              </a:rPr>
              <a:t> OLAP is the term used </a:t>
            </a:r>
            <a:r>
              <a:rPr lang="en-US" sz="2000" dirty="0">
                <a:solidFill>
                  <a:srgbClr val="C00000"/>
                </a:solidFill>
                <a:latin typeface="Times New Roman" panose="02020603050405020304" pitchFamily="18" charset="0"/>
                <a:cs typeface="Times New Roman" panose="02020603050405020304" pitchFamily="18" charset="0"/>
              </a:rPr>
              <a:t>for analyzing, characterizing, and summarizing structured data stored in organizational databases (often stored in a data warehouse )</a:t>
            </a:r>
            <a:r>
              <a:rPr lang="en-US" sz="2000" dirty="0">
                <a:latin typeface="Times New Roman" panose="02020603050405020304" pitchFamily="18" charset="0"/>
                <a:cs typeface="Times New Roman" panose="02020603050405020304" pitchFamily="18" charset="0"/>
              </a:rPr>
              <a:t> The </a:t>
            </a:r>
            <a:r>
              <a:rPr lang="en-US" sz="2000" dirty="0">
                <a:solidFill>
                  <a:srgbClr val="C00000"/>
                </a:solidFill>
                <a:latin typeface="Times New Roman" panose="02020603050405020304" pitchFamily="18" charset="0"/>
                <a:cs typeface="Times New Roman" panose="02020603050405020304" pitchFamily="18" charset="0"/>
              </a:rPr>
              <a:t>OLAP branch of descriptive analytics </a:t>
            </a:r>
            <a:r>
              <a:rPr lang="en-US" sz="2000" dirty="0">
                <a:latin typeface="Times New Roman" panose="02020603050405020304" pitchFamily="18" charset="0"/>
                <a:cs typeface="Times New Roman" panose="02020603050405020304" pitchFamily="18" charset="0"/>
              </a:rPr>
              <a:t>has also been called </a:t>
            </a:r>
            <a:r>
              <a:rPr lang="en-US" sz="2000" dirty="0">
                <a:solidFill>
                  <a:srgbClr val="C00000"/>
                </a:solidFill>
                <a:latin typeface="Times New Roman" panose="02020603050405020304" pitchFamily="18" charset="0"/>
                <a:cs typeface="Times New Roman" panose="02020603050405020304" pitchFamily="18" charset="0"/>
              </a:rPr>
              <a:t>Business Intelligence. </a:t>
            </a:r>
            <a:endParaRPr lang="en-US" altLang="en-US" sz="2000" dirty="0">
              <a:solidFill>
                <a:srgbClr val="C00000"/>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46AE6081-F0DD-633F-8AD3-963EAADFDF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445132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E5DD4B-667C-E1FA-8D20-9095923115F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7BC52DE-4656-BD17-12CA-D18F0BD092E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FIGURE 2.7 Relationship between statistics and descriptive analytics.</a:t>
            </a:r>
          </a:p>
        </p:txBody>
      </p:sp>
      <p:sp>
        <p:nvSpPr>
          <p:cNvPr id="3" name="TextBox 2">
            <a:extLst>
              <a:ext uri="{FF2B5EF4-FFF2-40B4-BE49-F238E27FC236}">
                <a16:creationId xmlns:a16="http://schemas.microsoft.com/office/drawing/2014/main" id="{EBE14522-321B-27B4-1984-3DD3403F5904}"/>
              </a:ext>
            </a:extLst>
          </p:cNvPr>
          <p:cNvSpPr txBox="1"/>
          <p:nvPr/>
        </p:nvSpPr>
        <p:spPr>
          <a:xfrm>
            <a:off x="2346764" y="802093"/>
            <a:ext cx="6636463" cy="954107"/>
          </a:xfrm>
          <a:prstGeom prst="rect">
            <a:avLst/>
          </a:prstGeom>
          <a:noFill/>
        </p:spPr>
        <p:txBody>
          <a:bodyPr wrap="square" rtlCol="0">
            <a:spAutoFit/>
          </a:bodyPr>
          <a:lstStyle/>
          <a:p>
            <a:endParaRPr lang="en-US" dirty="0"/>
          </a:p>
          <a:p>
            <a:endParaRPr lang="en-US" dirty="0"/>
          </a:p>
          <a:p>
            <a:r>
              <a:rPr lang="en-US" b="1" dirty="0">
                <a:latin typeface="Alexandria"/>
              </a:rPr>
              <a:t>Statistical Modeling for Business Analytics:</a:t>
            </a:r>
          </a:p>
        </p:txBody>
      </p:sp>
      <p:sp>
        <p:nvSpPr>
          <p:cNvPr id="5" name="Rectangle 4">
            <a:extLst>
              <a:ext uri="{FF2B5EF4-FFF2-40B4-BE49-F238E27FC236}">
                <a16:creationId xmlns:a16="http://schemas.microsoft.com/office/drawing/2014/main" id="{744D1317-ADC9-C8F7-3CE8-FB0476FEE98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7A9419AE-AF44-08FC-3EA5-702DB4ABC760}"/>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28</a:t>
            </a:r>
          </a:p>
        </p:txBody>
      </p:sp>
      <p:pic>
        <p:nvPicPr>
          <p:cNvPr id="7" name="Graphic 21">
            <a:extLst>
              <a:ext uri="{FF2B5EF4-FFF2-40B4-BE49-F238E27FC236}">
                <a16:creationId xmlns:a16="http://schemas.microsoft.com/office/drawing/2014/main" id="{3494C0AF-3C61-CAFC-6AC7-D837C7F66D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77C89452-F95B-DB8A-0433-95106B33A2D4}"/>
              </a:ext>
            </a:extLst>
          </p:cNvPr>
          <p:cNvPicPr>
            <a:picLocks noChangeAspect="1"/>
          </p:cNvPicPr>
          <p:nvPr/>
        </p:nvPicPr>
        <p:blipFill>
          <a:blip r:embed="rId4"/>
          <a:stretch>
            <a:fillRect/>
          </a:stretch>
        </p:blipFill>
        <p:spPr>
          <a:xfrm>
            <a:off x="2974312" y="1866544"/>
            <a:ext cx="6674128" cy="3655713"/>
          </a:xfrm>
          <a:prstGeom prst="rect">
            <a:avLst/>
          </a:prstGeom>
        </p:spPr>
      </p:pic>
      <p:sp>
        <p:nvSpPr>
          <p:cNvPr id="6" name="TextBox 5">
            <a:extLst>
              <a:ext uri="{FF2B5EF4-FFF2-40B4-BE49-F238E27FC236}">
                <a16:creationId xmlns:a16="http://schemas.microsoft.com/office/drawing/2014/main" id="{D1A7D2A5-BBAB-FF41-5630-6FBFF6ACA682}"/>
              </a:ext>
            </a:extLst>
          </p:cNvPr>
          <p:cNvSpPr txBox="1"/>
          <p:nvPr/>
        </p:nvSpPr>
        <p:spPr>
          <a:xfrm>
            <a:off x="2974312" y="5604416"/>
            <a:ext cx="7325248" cy="369332"/>
          </a:xfrm>
          <a:prstGeom prst="rect">
            <a:avLst/>
          </a:prstGeom>
          <a:noFill/>
        </p:spPr>
        <p:txBody>
          <a:bodyPr wrap="square" rtlCol="0">
            <a:spAutoFit/>
          </a:bodyPr>
          <a:lstStyle/>
          <a:p>
            <a:r>
              <a:rPr lang="en-US" dirty="0"/>
              <a:t>Figure 2.13 Relationship between statistics and descriptive analytics.</a:t>
            </a:r>
          </a:p>
        </p:txBody>
      </p:sp>
    </p:spTree>
    <p:extLst>
      <p:ext uri="{BB962C8B-B14F-4D97-AF65-F5344CB8AC3E}">
        <p14:creationId xmlns:p14="http://schemas.microsoft.com/office/powerpoint/2010/main" val="153383399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4AEFED-0D6F-7437-EC79-076C03A00A8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29547A-3638-F899-424F-B2ADDFC704C7}"/>
              </a:ext>
            </a:extLst>
          </p:cNvPr>
          <p:cNvSpPr/>
          <p:nvPr/>
        </p:nvSpPr>
        <p:spPr>
          <a:xfrm>
            <a:off x="541917" y="193842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Understand the Importance of Business Intelligence</a:t>
            </a:r>
            <a:endParaRPr lang="en-US" dirty="0"/>
          </a:p>
        </p:txBody>
      </p:sp>
      <p:sp>
        <p:nvSpPr>
          <p:cNvPr id="3" name="TextBox 2">
            <a:extLst>
              <a:ext uri="{FF2B5EF4-FFF2-40B4-BE49-F238E27FC236}">
                <a16:creationId xmlns:a16="http://schemas.microsoft.com/office/drawing/2014/main" id="{6519A07A-B191-FC7A-33E9-1E0EF3995BA3}"/>
              </a:ext>
            </a:extLst>
          </p:cNvPr>
          <p:cNvSpPr txBox="1"/>
          <p:nvPr/>
        </p:nvSpPr>
        <p:spPr>
          <a:xfrm>
            <a:off x="2346764" y="1285385"/>
            <a:ext cx="5202171" cy="400110"/>
          </a:xfrm>
          <a:prstGeom prst="rect">
            <a:avLst/>
          </a:prstGeom>
          <a:noFill/>
        </p:spPr>
        <p:txBody>
          <a:bodyPr wrap="square" rtlCol="0">
            <a:spAutoFit/>
          </a:bodyPr>
          <a:lstStyle/>
          <a:p>
            <a:r>
              <a:rPr lang="en-US" sz="2000" b="1" dirty="0">
                <a:latin typeface="Alexandria"/>
              </a:rPr>
              <a:t>Statistical Modeling for Business Analytics:</a:t>
            </a:r>
          </a:p>
        </p:txBody>
      </p:sp>
      <p:sp>
        <p:nvSpPr>
          <p:cNvPr id="5" name="Rectangle 4">
            <a:extLst>
              <a:ext uri="{FF2B5EF4-FFF2-40B4-BE49-F238E27FC236}">
                <a16:creationId xmlns:a16="http://schemas.microsoft.com/office/drawing/2014/main" id="{DB1B9990-5BC1-1157-4A92-65E457473EC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76744789-3B26-B3D6-1BE4-FC823BA99F0E}"/>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29</a:t>
            </a:r>
          </a:p>
        </p:txBody>
      </p:sp>
      <p:sp>
        <p:nvSpPr>
          <p:cNvPr id="48" name="TextBox 47">
            <a:extLst>
              <a:ext uri="{FF2B5EF4-FFF2-40B4-BE49-F238E27FC236}">
                <a16:creationId xmlns:a16="http://schemas.microsoft.com/office/drawing/2014/main" id="{CDBF772E-E0B8-0243-8059-2430AADF6C2A}"/>
              </a:ext>
            </a:extLst>
          </p:cNvPr>
          <p:cNvSpPr txBox="1"/>
          <p:nvPr/>
        </p:nvSpPr>
        <p:spPr>
          <a:xfrm>
            <a:off x="708692" y="1718808"/>
            <a:ext cx="10645945" cy="3822650"/>
          </a:xfrm>
          <a:prstGeom prst="rect">
            <a:avLst/>
          </a:prstGeom>
          <a:noFill/>
        </p:spPr>
        <p:txBody>
          <a:bodyPr wrap="square" rtlCol="0">
            <a:spAutoFit/>
          </a:bodyPr>
          <a:lstStyle/>
          <a:p>
            <a:endParaRPr lang="en-US" dirty="0"/>
          </a:p>
          <a:p>
            <a:endParaRPr lang="en-US" dirty="0"/>
          </a:p>
          <a:p>
            <a:pPr marL="342900" indent="-342900" algn="just">
              <a:lnSpc>
                <a:spcPct val="150000"/>
              </a:lnSpc>
              <a:buFont typeface="Arial" panose="020B0604020202020204" pitchFamily="34" charset="0"/>
              <a:buChar char="•"/>
            </a:pPr>
            <a:r>
              <a:rPr lang="en-US" sz="2000" dirty="0">
                <a:solidFill>
                  <a:srgbClr val="C00000"/>
                </a:solidFill>
                <a:latin typeface="Times New Roman" panose="02020603050405020304" pitchFamily="18" charset="0"/>
                <a:cs typeface="Times New Roman" panose="02020603050405020304" pitchFamily="18" charset="0"/>
              </a:rPr>
              <a:t>Statistics: </a:t>
            </a:r>
            <a:r>
              <a:rPr lang="en-US" sz="2000" dirty="0">
                <a:latin typeface="Times New Roman" panose="02020603050405020304" pitchFamily="18" charset="0"/>
                <a:cs typeface="Times New Roman" panose="02020603050405020304" pitchFamily="18" charset="0"/>
              </a:rPr>
              <a:t>a collection of mathematical techniques to characterize and interpret data. at the highest level, statistical methods can be classified as either </a:t>
            </a:r>
            <a:r>
              <a:rPr lang="en-US" sz="2000" dirty="0">
                <a:solidFill>
                  <a:srgbClr val="C00000"/>
                </a:solidFill>
                <a:latin typeface="Times New Roman" panose="02020603050405020304" pitchFamily="18" charset="0"/>
                <a:cs typeface="Times New Roman" panose="02020603050405020304" pitchFamily="18" charset="0"/>
              </a:rPr>
              <a:t>descriptive or inferential.</a:t>
            </a:r>
            <a:r>
              <a:rPr lang="en-US" sz="2000" dirty="0">
                <a:latin typeface="Times New Roman" panose="02020603050405020304" pitchFamily="18" charset="0"/>
                <a:cs typeface="Times New Roman" panose="02020603050405020304" pitchFamily="18" charset="0"/>
              </a:rPr>
              <a:t> </a:t>
            </a:r>
          </a:p>
          <a:p>
            <a:pPr marL="342900" indent="-342900" algn="just">
              <a:lnSpc>
                <a:spcPct val="150000"/>
              </a:lnSpc>
              <a:buFont typeface="Arial" panose="020B0604020202020204" pitchFamily="34" charset="0"/>
              <a:buChar char="•"/>
            </a:pPr>
            <a:endParaRPr lang="en-US" sz="2000" dirty="0">
              <a:solidFill>
                <a:srgbClr val="C00000"/>
              </a:solidFill>
              <a:latin typeface="Times New Roman" panose="02020603050405020304" pitchFamily="18" charset="0"/>
              <a:cs typeface="Times New Roman" panose="02020603050405020304" pitchFamily="18" charset="0"/>
            </a:endParaRPr>
          </a:p>
          <a:p>
            <a:pPr marL="342900" indent="-342900" algn="just">
              <a:lnSpc>
                <a:spcPct val="150000"/>
              </a:lnSpc>
              <a:buFont typeface="Arial" panose="020B0604020202020204" pitchFamily="34" charset="0"/>
              <a:buChar char="•"/>
            </a:pPr>
            <a:r>
              <a:rPr lang="en-US" sz="2000" dirty="0">
                <a:solidFill>
                  <a:srgbClr val="C00000"/>
                </a:solidFill>
                <a:latin typeface="Times New Roman" panose="02020603050405020304" pitchFamily="18" charset="0"/>
                <a:cs typeface="Times New Roman" panose="02020603050405020304" pitchFamily="18" charset="0"/>
              </a:rPr>
              <a:t>The descriptive statistics </a:t>
            </a:r>
            <a:r>
              <a:rPr lang="en-US" sz="2000" dirty="0">
                <a:latin typeface="Times New Roman" panose="02020603050405020304" pitchFamily="18" charset="0"/>
                <a:cs typeface="Times New Roman" panose="02020603050405020304" pitchFamily="18" charset="0"/>
              </a:rPr>
              <a:t>is all about describing the sample data on hand.</a:t>
            </a:r>
          </a:p>
          <a:p>
            <a:pPr marL="342900" indent="-342900" algn="just">
              <a:lnSpc>
                <a:spcPct val="150000"/>
              </a:lnSpc>
              <a:buFont typeface="Arial" panose="020B0604020202020204" pitchFamily="34" charset="0"/>
              <a:buChar char="•"/>
            </a:pPr>
            <a:endParaRPr lang="en-US" sz="2000" dirty="0">
              <a:solidFill>
                <a:srgbClr val="C00000"/>
              </a:solidFill>
              <a:latin typeface="Times New Roman" panose="02020603050405020304" pitchFamily="18" charset="0"/>
              <a:cs typeface="Times New Roman" panose="02020603050405020304" pitchFamily="18" charset="0"/>
            </a:endParaRPr>
          </a:p>
          <a:p>
            <a:pPr marL="342900" indent="-342900" algn="just">
              <a:lnSpc>
                <a:spcPct val="150000"/>
              </a:lnSpc>
              <a:buFont typeface="Arial" panose="020B0604020202020204" pitchFamily="34" charset="0"/>
              <a:buChar char="•"/>
            </a:pPr>
            <a:r>
              <a:rPr lang="en-US" sz="2000" dirty="0">
                <a:solidFill>
                  <a:srgbClr val="C00000"/>
                </a:solidFill>
                <a:latin typeface="Times New Roman" panose="02020603050405020304" pitchFamily="18" charset="0"/>
                <a:cs typeface="Times New Roman" panose="02020603050405020304" pitchFamily="18" charset="0"/>
              </a:rPr>
              <a:t>Inferential statistics </a:t>
            </a:r>
            <a:r>
              <a:rPr lang="en-US" sz="2000" dirty="0">
                <a:latin typeface="Times New Roman" panose="02020603050405020304" pitchFamily="18" charset="0"/>
                <a:cs typeface="Times New Roman" panose="02020603050405020304" pitchFamily="18" charset="0"/>
              </a:rPr>
              <a:t>is about drawing inferences or conclusions about the characteristics of the population. </a:t>
            </a:r>
            <a:endParaRPr lang="en-US" altLang="en-US" sz="20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7E93BF47-01EC-91F0-2B92-C63D23C9C6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945921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3318D1-4451-E7AA-16DE-77770942FA9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6398318-4664-E96C-8CF7-4045A9E1C196}"/>
              </a:ext>
            </a:extLst>
          </p:cNvPr>
          <p:cNvSpPr/>
          <p:nvPr/>
        </p:nvSpPr>
        <p:spPr>
          <a:xfrm>
            <a:off x="541917" y="193842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Understand the Importance of Business Intelligence</a:t>
            </a:r>
            <a:endParaRPr lang="en-US" dirty="0"/>
          </a:p>
        </p:txBody>
      </p:sp>
      <p:sp>
        <p:nvSpPr>
          <p:cNvPr id="3" name="TextBox 2">
            <a:extLst>
              <a:ext uri="{FF2B5EF4-FFF2-40B4-BE49-F238E27FC236}">
                <a16:creationId xmlns:a16="http://schemas.microsoft.com/office/drawing/2014/main" id="{4BA23858-FD21-86B9-770F-81EC6D942434}"/>
              </a:ext>
            </a:extLst>
          </p:cNvPr>
          <p:cNvSpPr txBox="1"/>
          <p:nvPr/>
        </p:nvSpPr>
        <p:spPr>
          <a:xfrm>
            <a:off x="2294425" y="1428509"/>
            <a:ext cx="5202171" cy="400110"/>
          </a:xfrm>
          <a:prstGeom prst="rect">
            <a:avLst/>
          </a:prstGeom>
          <a:noFill/>
        </p:spPr>
        <p:txBody>
          <a:bodyPr wrap="square" rtlCol="0">
            <a:spAutoFit/>
          </a:bodyPr>
          <a:lstStyle/>
          <a:p>
            <a:r>
              <a:rPr lang="en-US" b="1" dirty="0"/>
              <a:t>Descriptive Statistics for Descriptive Analytics</a:t>
            </a:r>
            <a:r>
              <a:rPr lang="en-US" sz="2000" b="1" dirty="0">
                <a:latin typeface="Alexandria"/>
              </a:rPr>
              <a:t>:</a:t>
            </a:r>
          </a:p>
        </p:txBody>
      </p:sp>
      <p:sp>
        <p:nvSpPr>
          <p:cNvPr id="5" name="Rectangle 4">
            <a:extLst>
              <a:ext uri="{FF2B5EF4-FFF2-40B4-BE49-F238E27FC236}">
                <a16:creationId xmlns:a16="http://schemas.microsoft.com/office/drawing/2014/main" id="{BDE327BD-93D2-6EE1-6C56-7E472943772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80D975B6-25B7-A6A9-28A3-45BD6056F742}"/>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30</a:t>
            </a:r>
          </a:p>
        </p:txBody>
      </p:sp>
      <p:sp>
        <p:nvSpPr>
          <p:cNvPr id="48" name="TextBox 47">
            <a:extLst>
              <a:ext uri="{FF2B5EF4-FFF2-40B4-BE49-F238E27FC236}">
                <a16:creationId xmlns:a16="http://schemas.microsoft.com/office/drawing/2014/main" id="{1BDF19CA-4151-2702-C958-DD836B29B69F}"/>
              </a:ext>
            </a:extLst>
          </p:cNvPr>
          <p:cNvSpPr txBox="1"/>
          <p:nvPr/>
        </p:nvSpPr>
        <p:spPr>
          <a:xfrm>
            <a:off x="708692" y="1718808"/>
            <a:ext cx="10645945" cy="4468980"/>
          </a:xfrm>
          <a:prstGeom prst="rect">
            <a:avLst/>
          </a:prstGeom>
          <a:noFill/>
        </p:spPr>
        <p:txBody>
          <a:bodyPr wrap="square" rtlCol="0">
            <a:spAutoFit/>
          </a:bodyPr>
          <a:lstStyle/>
          <a:p>
            <a:endParaRPr lang="en-US" dirty="0"/>
          </a:p>
          <a:p>
            <a:pPr algn="just">
              <a:lnSpc>
                <a:spcPct val="150000"/>
              </a:lnSpc>
            </a:pPr>
            <a:r>
              <a:rPr lang="en-US" sz="2000" dirty="0">
                <a:latin typeface="Times New Roman" panose="02020603050405020304" pitchFamily="18" charset="0"/>
                <a:cs typeface="Times New Roman" panose="02020603050405020304" pitchFamily="18" charset="0"/>
              </a:rPr>
              <a:t>In business analytics, </a:t>
            </a:r>
            <a:r>
              <a:rPr lang="en-US" sz="2000" dirty="0">
                <a:solidFill>
                  <a:srgbClr val="FF0000"/>
                </a:solidFill>
                <a:latin typeface="Times New Roman" panose="02020603050405020304" pitchFamily="18" charset="0"/>
                <a:cs typeface="Times New Roman" panose="02020603050405020304" pitchFamily="18" charset="0"/>
              </a:rPr>
              <a:t>descriptive statistics plays a critical role: </a:t>
            </a:r>
          </a:p>
          <a:p>
            <a:pPr marL="342900" indent="-342900" algn="just">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It allows us to understand and </a:t>
            </a:r>
            <a:r>
              <a:rPr lang="en-US" sz="2000" dirty="0">
                <a:solidFill>
                  <a:srgbClr val="FF0000"/>
                </a:solidFill>
                <a:latin typeface="Times New Roman" panose="02020603050405020304" pitchFamily="18" charset="0"/>
                <a:cs typeface="Times New Roman" panose="02020603050405020304" pitchFamily="18" charset="0"/>
              </a:rPr>
              <a:t>explain/present our data in a meaningful manner </a:t>
            </a:r>
            <a:r>
              <a:rPr lang="en-US" sz="2000" dirty="0">
                <a:latin typeface="Times New Roman" panose="02020603050405020304" pitchFamily="18" charset="0"/>
                <a:cs typeface="Times New Roman" panose="02020603050405020304" pitchFamily="18" charset="0"/>
              </a:rPr>
              <a:t>using aggregated numbers </a:t>
            </a:r>
            <a:r>
              <a:rPr lang="en-US" sz="2000" dirty="0">
                <a:solidFill>
                  <a:srgbClr val="FF0000"/>
                </a:solidFill>
                <a:latin typeface="Times New Roman" panose="02020603050405020304" pitchFamily="18" charset="0"/>
                <a:cs typeface="Times New Roman" panose="02020603050405020304" pitchFamily="18" charset="0"/>
              </a:rPr>
              <a:t>data tables, or charts/graphs</a:t>
            </a:r>
            <a:r>
              <a:rPr lang="en-US" sz="2000" dirty="0">
                <a:latin typeface="Times New Roman" panose="02020603050405020304" pitchFamily="18" charset="0"/>
                <a:cs typeface="Times New Roman" panose="02020603050405020304" pitchFamily="18" charset="0"/>
              </a:rPr>
              <a:t>. Such an understanding not only </a:t>
            </a:r>
            <a:r>
              <a:rPr lang="en-US" sz="2000" dirty="0">
                <a:solidFill>
                  <a:srgbClr val="FF0000"/>
                </a:solidFill>
                <a:latin typeface="Times New Roman" panose="02020603050405020304" pitchFamily="18" charset="0"/>
                <a:cs typeface="Times New Roman" panose="02020603050405020304" pitchFamily="18" charset="0"/>
              </a:rPr>
              <a:t>helps business users in their decision-making processes</a:t>
            </a:r>
            <a:r>
              <a:rPr lang="en-US" sz="2000" dirty="0">
                <a:latin typeface="Times New Roman" panose="02020603050405020304" pitchFamily="18" charset="0"/>
                <a:cs typeface="Times New Roman" panose="02020603050405020304" pitchFamily="18" charset="0"/>
              </a:rPr>
              <a:t>, but also helps </a:t>
            </a:r>
            <a:r>
              <a:rPr lang="en-US" sz="2000" dirty="0">
                <a:solidFill>
                  <a:srgbClr val="FF0000"/>
                </a:solidFill>
                <a:latin typeface="Times New Roman" panose="02020603050405020304" pitchFamily="18" charset="0"/>
                <a:cs typeface="Times New Roman" panose="02020603050405020304" pitchFamily="18" charset="0"/>
              </a:rPr>
              <a:t>analytics professionals and data scientists to characterize and validate the data for other more sophisticated analytics tasks</a:t>
            </a:r>
            <a:r>
              <a:rPr lang="en-US" sz="2000" dirty="0">
                <a:latin typeface="Times New Roman" panose="02020603050405020304" pitchFamily="18" charset="0"/>
                <a:cs typeface="Times New Roman" panose="02020603050405020304" pitchFamily="18" charset="0"/>
              </a:rPr>
              <a:t>. </a:t>
            </a:r>
          </a:p>
          <a:p>
            <a:pPr marL="342900" indent="-342900" algn="just">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Descriptive statistics allows analysts to </a:t>
            </a:r>
            <a:r>
              <a:rPr lang="en-US" sz="2000" dirty="0">
                <a:solidFill>
                  <a:srgbClr val="FF0000"/>
                </a:solidFill>
                <a:latin typeface="Times New Roman" panose="02020603050405020304" pitchFamily="18" charset="0"/>
                <a:cs typeface="Times New Roman" panose="02020603050405020304" pitchFamily="18" charset="0"/>
              </a:rPr>
              <a:t>identify data concertation</a:t>
            </a:r>
            <a:r>
              <a:rPr lang="en-US" sz="2000" dirty="0">
                <a:latin typeface="Times New Roman" panose="02020603050405020304" pitchFamily="18" charset="0"/>
                <a:cs typeface="Times New Roman" panose="02020603050405020304" pitchFamily="18" charset="0"/>
              </a:rPr>
              <a:t>, unusually large or small values (i.e., </a:t>
            </a:r>
            <a:r>
              <a:rPr lang="en-US" sz="2000" dirty="0">
                <a:solidFill>
                  <a:srgbClr val="FF0000"/>
                </a:solidFill>
                <a:latin typeface="Times New Roman" panose="02020603050405020304" pitchFamily="18" charset="0"/>
                <a:cs typeface="Times New Roman" panose="02020603050405020304" pitchFamily="18" charset="0"/>
              </a:rPr>
              <a:t>outliers), </a:t>
            </a:r>
            <a:r>
              <a:rPr lang="en-US" sz="2000" dirty="0">
                <a:latin typeface="Times New Roman" panose="02020603050405020304" pitchFamily="18" charset="0"/>
                <a:cs typeface="Times New Roman" panose="02020603050405020304" pitchFamily="18" charset="0"/>
              </a:rPr>
              <a:t>and unexpectedly distributed data values for numeric variables. </a:t>
            </a:r>
          </a:p>
          <a:p>
            <a:pPr marL="342900" indent="-342900" algn="just">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Therefore, the methods in descriptive statistics can be classified as either </a:t>
            </a:r>
            <a:r>
              <a:rPr lang="en-US" sz="2000" dirty="0">
                <a:solidFill>
                  <a:srgbClr val="FF0000"/>
                </a:solidFill>
                <a:latin typeface="Times New Roman" panose="02020603050405020304" pitchFamily="18" charset="0"/>
                <a:cs typeface="Times New Roman" panose="02020603050405020304" pitchFamily="18" charset="0"/>
              </a:rPr>
              <a:t>measures for central tendency or measures of dispersion.</a:t>
            </a:r>
          </a:p>
        </p:txBody>
      </p:sp>
      <p:pic>
        <p:nvPicPr>
          <p:cNvPr id="7" name="Graphic 21">
            <a:extLst>
              <a:ext uri="{FF2B5EF4-FFF2-40B4-BE49-F238E27FC236}">
                <a16:creationId xmlns:a16="http://schemas.microsoft.com/office/drawing/2014/main" id="{7A6F3E57-5453-9E5C-5E7A-9867202559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856706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BB5B23-46A5-8547-4C64-14EE5A0645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A6BFD20-014C-D5AB-B255-4220C7C9E459}"/>
              </a:ext>
            </a:extLst>
          </p:cNvPr>
          <p:cNvSpPr/>
          <p:nvPr/>
        </p:nvSpPr>
        <p:spPr>
          <a:xfrm>
            <a:off x="541917" y="193842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Understand the Importance of Business Intelligence</a:t>
            </a:r>
            <a:endParaRPr lang="en-US" dirty="0"/>
          </a:p>
        </p:txBody>
      </p:sp>
      <p:sp>
        <p:nvSpPr>
          <p:cNvPr id="3" name="TextBox 2">
            <a:extLst>
              <a:ext uri="{FF2B5EF4-FFF2-40B4-BE49-F238E27FC236}">
                <a16:creationId xmlns:a16="http://schemas.microsoft.com/office/drawing/2014/main" id="{E473F5A7-894B-D9D7-A41D-956DFB9AFCF3}"/>
              </a:ext>
            </a:extLst>
          </p:cNvPr>
          <p:cNvSpPr txBox="1"/>
          <p:nvPr/>
        </p:nvSpPr>
        <p:spPr>
          <a:xfrm>
            <a:off x="2294425" y="1292098"/>
            <a:ext cx="7241461" cy="646331"/>
          </a:xfrm>
          <a:prstGeom prst="rect">
            <a:avLst/>
          </a:prstGeom>
          <a:noFill/>
        </p:spPr>
        <p:txBody>
          <a:bodyPr wrap="square" rtlCol="0">
            <a:spAutoFit/>
          </a:bodyPr>
          <a:lstStyle/>
          <a:p>
            <a:r>
              <a:rPr lang="en-US" b="1" dirty="0"/>
              <a:t>Measures of centrality tendency (May Also Be called measures</a:t>
            </a:r>
          </a:p>
          <a:p>
            <a:r>
              <a:rPr lang="en-US" b="1" dirty="0"/>
              <a:t>of location or centrality)</a:t>
            </a:r>
            <a:endParaRPr lang="en-US" sz="2000" b="1" dirty="0">
              <a:latin typeface="Alexandria"/>
            </a:endParaRPr>
          </a:p>
        </p:txBody>
      </p:sp>
      <p:sp>
        <p:nvSpPr>
          <p:cNvPr id="5" name="Rectangle 4">
            <a:extLst>
              <a:ext uri="{FF2B5EF4-FFF2-40B4-BE49-F238E27FC236}">
                <a16:creationId xmlns:a16="http://schemas.microsoft.com/office/drawing/2014/main" id="{3E9C9FEE-809A-3CF3-4C88-2D2D6932B80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8A6E462-F81D-0EF4-2283-9E435D47D580}"/>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31</a:t>
            </a:r>
          </a:p>
        </p:txBody>
      </p:sp>
      <p:sp>
        <p:nvSpPr>
          <p:cNvPr id="48" name="TextBox 47">
            <a:extLst>
              <a:ext uri="{FF2B5EF4-FFF2-40B4-BE49-F238E27FC236}">
                <a16:creationId xmlns:a16="http://schemas.microsoft.com/office/drawing/2014/main" id="{79B22527-A1EB-A96D-DEA1-6E92C8BCBB5F}"/>
              </a:ext>
            </a:extLst>
          </p:cNvPr>
          <p:cNvSpPr txBox="1"/>
          <p:nvPr/>
        </p:nvSpPr>
        <p:spPr>
          <a:xfrm>
            <a:off x="625304" y="1938429"/>
            <a:ext cx="10645945" cy="4007315"/>
          </a:xfrm>
          <a:prstGeom prst="rect">
            <a:avLst/>
          </a:prstGeom>
          <a:noFill/>
        </p:spPr>
        <p:txBody>
          <a:bodyPr wrap="square" rtlCol="0">
            <a:spAutoFit/>
          </a:bodyPr>
          <a:lstStyle/>
          <a:p>
            <a:endParaRPr lang="en-US" dirty="0"/>
          </a:p>
          <a:p>
            <a:pPr algn="just">
              <a:lnSpc>
                <a:spcPct val="150000"/>
              </a:lnSpc>
            </a:pPr>
            <a:r>
              <a:rPr lang="en-US" sz="2000" dirty="0">
                <a:latin typeface="Times New Roman" panose="02020603050405020304" pitchFamily="18" charset="0"/>
                <a:cs typeface="Times New Roman" panose="02020603050405020304" pitchFamily="18" charset="0"/>
              </a:rPr>
              <a:t>A measure of central tendency </a:t>
            </a:r>
            <a:r>
              <a:rPr lang="en-US" sz="2000" dirty="0">
                <a:solidFill>
                  <a:srgbClr val="FF0000"/>
                </a:solidFill>
                <a:latin typeface="Times New Roman" panose="02020603050405020304" pitchFamily="18" charset="0"/>
                <a:cs typeface="Times New Roman" panose="02020603050405020304" pitchFamily="18" charset="0"/>
              </a:rPr>
              <a:t>is a single numerical value that aims to describe a set of data by simply identifying or estimating the central position within the data. </a:t>
            </a:r>
          </a:p>
          <a:p>
            <a:pPr algn="just">
              <a:lnSpc>
                <a:spcPct val="150000"/>
              </a:lnSpc>
            </a:pPr>
            <a:r>
              <a:rPr lang="en-US" sz="2000" dirty="0">
                <a:latin typeface="Times New Roman" panose="02020603050405020304" pitchFamily="18" charset="0"/>
                <a:cs typeface="Times New Roman" panose="02020603050405020304" pitchFamily="18" charset="0"/>
              </a:rPr>
              <a:t>The mean (</a:t>
            </a:r>
            <a:r>
              <a:rPr lang="en-US" sz="2000" dirty="0">
                <a:solidFill>
                  <a:srgbClr val="FF0000"/>
                </a:solidFill>
                <a:latin typeface="Times New Roman" panose="02020603050405020304" pitchFamily="18" charset="0"/>
                <a:cs typeface="Times New Roman" panose="02020603050405020304" pitchFamily="18" charset="0"/>
              </a:rPr>
              <a:t>often called the arithmetic mean or the simple average</a:t>
            </a:r>
            <a:r>
              <a:rPr lang="en-US" sz="2000" dirty="0">
                <a:latin typeface="Times New Roman" panose="02020603050405020304" pitchFamily="18" charset="0"/>
                <a:cs typeface="Times New Roman" panose="02020603050405020304" pitchFamily="18" charset="0"/>
              </a:rPr>
              <a:t>) is the most commonly used measure of central tendency. </a:t>
            </a:r>
          </a:p>
          <a:p>
            <a:pPr algn="just">
              <a:lnSpc>
                <a:spcPct val="150000"/>
              </a:lnSpc>
            </a:pPr>
            <a:r>
              <a:rPr lang="en-US" sz="2000" dirty="0">
                <a:latin typeface="Times New Roman" panose="02020603050405020304" pitchFamily="18" charset="0"/>
                <a:cs typeface="Times New Roman" panose="02020603050405020304" pitchFamily="18" charset="0"/>
              </a:rPr>
              <a:t>In addition to mean, you could also see </a:t>
            </a:r>
            <a:r>
              <a:rPr lang="en-US" sz="2000" dirty="0">
                <a:solidFill>
                  <a:srgbClr val="FF0000"/>
                </a:solidFill>
                <a:latin typeface="Times New Roman" panose="02020603050405020304" pitchFamily="18" charset="0"/>
                <a:cs typeface="Times New Roman" panose="02020603050405020304" pitchFamily="18" charset="0"/>
              </a:rPr>
              <a:t>median or mode being used to describe the centrality of a </a:t>
            </a:r>
            <a:r>
              <a:rPr lang="en-US" sz="2000" dirty="0">
                <a:latin typeface="Times New Roman" panose="02020603050405020304" pitchFamily="18" charset="0"/>
                <a:cs typeface="Times New Roman" panose="02020603050405020304" pitchFamily="18" charset="0"/>
              </a:rPr>
              <a:t>given variable. </a:t>
            </a:r>
          </a:p>
          <a:p>
            <a:pPr algn="just">
              <a:lnSpc>
                <a:spcPct val="150000"/>
              </a:lnSpc>
            </a:pPr>
            <a:r>
              <a:rPr lang="en-US" sz="2000" dirty="0">
                <a:latin typeface="Times New Roman" panose="02020603050405020304" pitchFamily="18" charset="0"/>
                <a:cs typeface="Times New Roman" panose="02020603050405020304" pitchFamily="18" charset="0"/>
              </a:rPr>
              <a:t>Although, the </a:t>
            </a:r>
            <a:r>
              <a:rPr lang="en-US" sz="2000" dirty="0">
                <a:solidFill>
                  <a:srgbClr val="FF0000"/>
                </a:solidFill>
                <a:latin typeface="Times New Roman" panose="02020603050405020304" pitchFamily="18" charset="0"/>
                <a:cs typeface="Times New Roman" panose="02020603050405020304" pitchFamily="18" charset="0"/>
              </a:rPr>
              <a:t>mean, median, and mode are all valid measures of central tendency</a:t>
            </a:r>
            <a:r>
              <a:rPr lang="en-US" sz="2000" dirty="0">
                <a:latin typeface="Times New Roman" panose="02020603050405020304" pitchFamily="18" charset="0"/>
                <a:cs typeface="Times New Roman" panose="02020603050405020304" pitchFamily="18" charset="0"/>
              </a:rPr>
              <a:t>, under different circumstances, one of these measures of centrality </a:t>
            </a:r>
            <a:r>
              <a:rPr lang="en-US" sz="2000" dirty="0">
                <a:solidFill>
                  <a:srgbClr val="FF0000"/>
                </a:solidFill>
                <a:latin typeface="Times New Roman" panose="02020603050405020304" pitchFamily="18" charset="0"/>
                <a:cs typeface="Times New Roman" panose="02020603050405020304" pitchFamily="18" charset="0"/>
              </a:rPr>
              <a:t>becomes more appropriate than the others</a:t>
            </a:r>
            <a:r>
              <a:rPr lang="en-US" sz="2000" dirty="0">
                <a:latin typeface="Times New Roman" panose="02020603050405020304" pitchFamily="18" charset="0"/>
                <a:cs typeface="Times New Roman" panose="02020603050405020304" pitchFamily="18" charset="0"/>
              </a:rPr>
              <a:t>. </a:t>
            </a:r>
          </a:p>
        </p:txBody>
      </p:sp>
      <p:pic>
        <p:nvPicPr>
          <p:cNvPr id="7" name="Graphic 21">
            <a:extLst>
              <a:ext uri="{FF2B5EF4-FFF2-40B4-BE49-F238E27FC236}">
                <a16:creationId xmlns:a16="http://schemas.microsoft.com/office/drawing/2014/main" id="{20504B80-C008-9118-E638-631A66CA12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5574305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7103CB-B522-B576-8C76-CAB836602A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D01ADCB-56BB-A580-38F7-77044DE63395}"/>
              </a:ext>
            </a:extLst>
          </p:cNvPr>
          <p:cNvSpPr/>
          <p:nvPr/>
        </p:nvSpPr>
        <p:spPr>
          <a:xfrm>
            <a:off x="541917" y="193842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Understand the Importance of Business Intelligence</a:t>
            </a:r>
            <a:endParaRPr lang="en-US" dirty="0"/>
          </a:p>
        </p:txBody>
      </p:sp>
      <p:sp>
        <p:nvSpPr>
          <p:cNvPr id="3" name="TextBox 2">
            <a:extLst>
              <a:ext uri="{FF2B5EF4-FFF2-40B4-BE49-F238E27FC236}">
                <a16:creationId xmlns:a16="http://schemas.microsoft.com/office/drawing/2014/main" id="{D4336032-0725-ABA9-7358-E751FE1528FD}"/>
              </a:ext>
            </a:extLst>
          </p:cNvPr>
          <p:cNvSpPr txBox="1"/>
          <p:nvPr/>
        </p:nvSpPr>
        <p:spPr>
          <a:xfrm>
            <a:off x="2346764" y="1458696"/>
            <a:ext cx="7683588" cy="400110"/>
          </a:xfrm>
          <a:prstGeom prst="rect">
            <a:avLst/>
          </a:prstGeom>
          <a:noFill/>
        </p:spPr>
        <p:txBody>
          <a:bodyPr wrap="square" rtlCol="0">
            <a:spAutoFit/>
          </a:bodyPr>
          <a:lstStyle/>
          <a:p>
            <a:r>
              <a:rPr lang="en-US" sz="2000" b="1" dirty="0"/>
              <a:t>Arithmetic mean</a:t>
            </a:r>
            <a:endParaRPr lang="en-US" sz="2400" b="1" dirty="0">
              <a:latin typeface="Alexandria"/>
            </a:endParaRPr>
          </a:p>
        </p:txBody>
      </p:sp>
      <p:sp>
        <p:nvSpPr>
          <p:cNvPr id="5" name="Rectangle 4">
            <a:extLst>
              <a:ext uri="{FF2B5EF4-FFF2-40B4-BE49-F238E27FC236}">
                <a16:creationId xmlns:a16="http://schemas.microsoft.com/office/drawing/2014/main" id="{DF658CF8-D2D7-F061-6730-5B8A5F4975E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6503B53-0DFF-1EED-0083-ABF8E26834D0}"/>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32</a:t>
            </a:r>
          </a:p>
        </p:txBody>
      </p:sp>
      <p:sp>
        <p:nvSpPr>
          <p:cNvPr id="48" name="TextBox 47">
            <a:extLst>
              <a:ext uri="{FF2B5EF4-FFF2-40B4-BE49-F238E27FC236}">
                <a16:creationId xmlns:a16="http://schemas.microsoft.com/office/drawing/2014/main" id="{EEDDE9BD-6033-9BD1-67B6-C2DA331286BF}"/>
              </a:ext>
            </a:extLst>
          </p:cNvPr>
          <p:cNvSpPr txBox="1"/>
          <p:nvPr/>
        </p:nvSpPr>
        <p:spPr>
          <a:xfrm>
            <a:off x="625304" y="1938429"/>
            <a:ext cx="10645945" cy="3237874"/>
          </a:xfrm>
          <a:prstGeom prst="rect">
            <a:avLst/>
          </a:prstGeom>
          <a:noFill/>
        </p:spPr>
        <p:txBody>
          <a:bodyPr wrap="square" rtlCol="0">
            <a:spAutoFit/>
          </a:bodyPr>
          <a:lstStyle/>
          <a:p>
            <a:endParaRPr lang="en-US" dirty="0"/>
          </a:p>
          <a:p>
            <a:pPr>
              <a:lnSpc>
                <a:spcPct val="200000"/>
              </a:lnSpc>
            </a:pPr>
            <a:r>
              <a:rPr lang="en-US" sz="2000" dirty="0">
                <a:solidFill>
                  <a:srgbClr val="FF0000"/>
                </a:solidFill>
                <a:latin typeface="Times New Roman" panose="02020603050405020304" pitchFamily="18" charset="0"/>
                <a:cs typeface="Times New Roman" panose="02020603050405020304" pitchFamily="18" charset="0"/>
              </a:rPr>
              <a:t>The arithmetic mean (or simply mean or average) </a:t>
            </a:r>
            <a:r>
              <a:rPr lang="en-US" sz="2000" dirty="0">
                <a:latin typeface="Times New Roman" panose="02020603050405020304" pitchFamily="18" charset="0"/>
                <a:cs typeface="Times New Roman" panose="02020603050405020304" pitchFamily="18" charset="0"/>
              </a:rPr>
              <a:t>is the sum of all the values/observations divided by the number of observations in the data set. </a:t>
            </a:r>
          </a:p>
          <a:p>
            <a:pPr>
              <a:lnSpc>
                <a:spcPct val="200000"/>
              </a:lnSpc>
            </a:pPr>
            <a:r>
              <a:rPr lang="en-US" sz="2000" dirty="0">
                <a:latin typeface="Times New Roman" panose="02020603050405020304" pitchFamily="18" charset="0"/>
                <a:cs typeface="Times New Roman" panose="02020603050405020304" pitchFamily="18" charset="0"/>
              </a:rPr>
              <a:t>It is by far the most popular and most commonly used measure of central tendency.</a:t>
            </a:r>
          </a:p>
          <a:p>
            <a:pPr>
              <a:lnSpc>
                <a:spcPct val="200000"/>
              </a:lnSpc>
            </a:pPr>
            <a:r>
              <a:rPr lang="en-US" sz="2000" dirty="0">
                <a:latin typeface="Times New Roman" panose="02020603050405020304" pitchFamily="18" charset="0"/>
                <a:cs typeface="Times New Roman" panose="02020603050405020304" pitchFamily="18" charset="0"/>
              </a:rPr>
              <a:t>It is </a:t>
            </a:r>
            <a:r>
              <a:rPr lang="en-US" sz="2000" dirty="0">
                <a:solidFill>
                  <a:srgbClr val="FF0000"/>
                </a:solidFill>
                <a:latin typeface="Times New Roman" panose="02020603050405020304" pitchFamily="18" charset="0"/>
                <a:cs typeface="Times New Roman" panose="02020603050405020304" pitchFamily="18" charset="0"/>
              </a:rPr>
              <a:t>used with continuous or discrete numeric data. </a:t>
            </a:r>
          </a:p>
          <a:p>
            <a:pPr>
              <a:lnSpc>
                <a:spcPct val="150000"/>
              </a:lnSpc>
            </a:pPr>
            <a:endParaRPr lang="en-US" sz="20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2DE132D4-5DE6-A7C9-983A-1EB27C7974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7271157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A353DC-04ED-8E27-88BC-F7AF55CB4F3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100F84-70FF-7AB9-8811-7C5DDD29F054}"/>
              </a:ext>
            </a:extLst>
          </p:cNvPr>
          <p:cNvSpPr/>
          <p:nvPr/>
        </p:nvSpPr>
        <p:spPr>
          <a:xfrm>
            <a:off x="541917" y="193842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Understand the Importance of Business Intelligence</a:t>
            </a:r>
            <a:endParaRPr lang="en-US" dirty="0"/>
          </a:p>
        </p:txBody>
      </p:sp>
      <p:sp>
        <p:nvSpPr>
          <p:cNvPr id="3" name="TextBox 2">
            <a:extLst>
              <a:ext uri="{FF2B5EF4-FFF2-40B4-BE49-F238E27FC236}">
                <a16:creationId xmlns:a16="http://schemas.microsoft.com/office/drawing/2014/main" id="{9885E0EB-F6F1-868F-860F-132DE5F15C0F}"/>
              </a:ext>
            </a:extLst>
          </p:cNvPr>
          <p:cNvSpPr txBox="1"/>
          <p:nvPr/>
        </p:nvSpPr>
        <p:spPr>
          <a:xfrm>
            <a:off x="2346764" y="1458696"/>
            <a:ext cx="7683588" cy="400110"/>
          </a:xfrm>
          <a:prstGeom prst="rect">
            <a:avLst/>
          </a:prstGeom>
          <a:noFill/>
        </p:spPr>
        <p:txBody>
          <a:bodyPr wrap="square" rtlCol="0">
            <a:spAutoFit/>
          </a:bodyPr>
          <a:lstStyle/>
          <a:p>
            <a:r>
              <a:rPr lang="en-US" sz="2000" b="1" dirty="0"/>
              <a:t>Arithmetic mean</a:t>
            </a:r>
            <a:endParaRPr lang="en-US" sz="2400" b="1" dirty="0">
              <a:latin typeface="Alexandria"/>
            </a:endParaRPr>
          </a:p>
        </p:txBody>
      </p:sp>
      <p:sp>
        <p:nvSpPr>
          <p:cNvPr id="5" name="Rectangle 4">
            <a:extLst>
              <a:ext uri="{FF2B5EF4-FFF2-40B4-BE49-F238E27FC236}">
                <a16:creationId xmlns:a16="http://schemas.microsoft.com/office/drawing/2014/main" id="{30422BE3-4D4E-2F5D-8E1B-F622783621D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6238996-5924-BDC7-4BAD-64F72CC7705C}"/>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33</a:t>
            </a:r>
          </a:p>
        </p:txBody>
      </p:sp>
      <p:sp>
        <p:nvSpPr>
          <p:cNvPr id="48" name="TextBox 47">
            <a:extLst>
              <a:ext uri="{FF2B5EF4-FFF2-40B4-BE49-F238E27FC236}">
                <a16:creationId xmlns:a16="http://schemas.microsoft.com/office/drawing/2014/main" id="{2179A2CB-448B-A85C-4E59-9596D7E6C386}"/>
              </a:ext>
            </a:extLst>
          </p:cNvPr>
          <p:cNvSpPr txBox="1"/>
          <p:nvPr/>
        </p:nvSpPr>
        <p:spPr>
          <a:xfrm>
            <a:off x="625304" y="1938429"/>
            <a:ext cx="10645945" cy="1745158"/>
          </a:xfrm>
          <a:prstGeom prst="rect">
            <a:avLst/>
          </a:prstGeom>
          <a:noFill/>
        </p:spPr>
        <p:txBody>
          <a:bodyPr wrap="square" rtlCol="0">
            <a:spAutoFit/>
          </a:bodyPr>
          <a:lstStyle/>
          <a:p>
            <a:pPr>
              <a:lnSpc>
                <a:spcPct val="150000"/>
              </a:lnSpc>
            </a:pPr>
            <a:endParaRPr lang="en-US"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For a given variable x, if we happen to have n values/observations (x</a:t>
            </a:r>
            <a:r>
              <a:rPr lang="en-US" baseline="-25000" dirty="0">
                <a:latin typeface="Times New Roman" panose="02020603050405020304" pitchFamily="18" charset="0"/>
                <a:cs typeface="Times New Roman" panose="02020603050405020304" pitchFamily="18" charset="0"/>
              </a:rPr>
              <a:t>1</a:t>
            </a:r>
            <a:r>
              <a:rPr lang="en-US" dirty="0">
                <a:latin typeface="Times New Roman" panose="02020603050405020304" pitchFamily="18" charset="0"/>
                <a:cs typeface="Times New Roman" panose="02020603050405020304" pitchFamily="18" charset="0"/>
              </a:rPr>
              <a:t>, x</a:t>
            </a:r>
            <a:r>
              <a:rPr lang="en-US" baseline="-25000" dirty="0">
                <a:latin typeface="Times New Roman" panose="02020603050405020304" pitchFamily="18" charset="0"/>
                <a:cs typeface="Times New Roman" panose="02020603050405020304" pitchFamily="18" charset="0"/>
              </a:rPr>
              <a:t>2</a:t>
            </a:r>
            <a:r>
              <a:rPr lang="en-US" dirty="0">
                <a:latin typeface="Times New Roman" panose="02020603050405020304" pitchFamily="18" charset="0"/>
                <a:cs typeface="Times New Roman" panose="02020603050405020304" pitchFamily="18" charset="0"/>
              </a:rPr>
              <a:t>, . . . , </a:t>
            </a:r>
            <a:r>
              <a:rPr lang="en-US" dirty="0" err="1">
                <a:latin typeface="Times New Roman" panose="02020603050405020304" pitchFamily="18" charset="0"/>
                <a:cs typeface="Times New Roman" panose="02020603050405020304" pitchFamily="18" charset="0"/>
              </a:rPr>
              <a:t>x</a:t>
            </a:r>
            <a:r>
              <a:rPr lang="en-US" baseline="-25000" dirty="0" err="1">
                <a:latin typeface="Times New Roman" panose="02020603050405020304" pitchFamily="18" charset="0"/>
                <a:cs typeface="Times New Roman" panose="02020603050405020304" pitchFamily="18" charset="0"/>
              </a:rPr>
              <a:t>n</a:t>
            </a:r>
            <a:r>
              <a:rPr lang="en-US" dirty="0">
                <a:latin typeface="Times New Roman" panose="02020603050405020304" pitchFamily="18" charset="0"/>
                <a:cs typeface="Times New Roman" panose="02020603050405020304" pitchFamily="18" charset="0"/>
              </a:rPr>
              <a:t>), we can write the </a:t>
            </a:r>
            <a:r>
              <a:rPr lang="en-US" dirty="0">
                <a:solidFill>
                  <a:srgbClr val="FF0000"/>
                </a:solidFill>
                <a:latin typeface="Times New Roman" panose="02020603050405020304" pitchFamily="18" charset="0"/>
                <a:cs typeface="Times New Roman" panose="02020603050405020304" pitchFamily="18" charset="0"/>
              </a:rPr>
              <a:t>arithmetic mean of the data sample (x, pronounced as x-bar) </a:t>
            </a:r>
            <a:r>
              <a:rPr lang="en-US" dirty="0">
                <a:latin typeface="Times New Roman" panose="02020603050405020304" pitchFamily="18" charset="0"/>
                <a:cs typeface="Times New Roman" panose="02020603050405020304" pitchFamily="18" charset="0"/>
              </a:rPr>
              <a:t>as follows in Equation 1:</a:t>
            </a:r>
          </a:p>
          <a:p>
            <a:pPr>
              <a:lnSpc>
                <a:spcPct val="150000"/>
              </a:lnSpc>
            </a:pPr>
            <a:endParaRPr lang="en-US" sz="20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45379F77-299E-8640-086E-1DE843457D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2070BEE9-E152-2E8D-41DB-A0CCD5F890F1}"/>
              </a:ext>
            </a:extLst>
          </p:cNvPr>
          <p:cNvPicPr>
            <a:picLocks noChangeAspect="1"/>
          </p:cNvPicPr>
          <p:nvPr/>
        </p:nvPicPr>
        <p:blipFill>
          <a:blip r:embed="rId3"/>
          <a:stretch>
            <a:fillRect/>
          </a:stretch>
        </p:blipFill>
        <p:spPr>
          <a:xfrm>
            <a:off x="2404976" y="3842834"/>
            <a:ext cx="7086600" cy="1562100"/>
          </a:xfrm>
          <a:prstGeom prst="rect">
            <a:avLst/>
          </a:prstGeom>
        </p:spPr>
      </p:pic>
    </p:spTree>
    <p:extLst>
      <p:ext uri="{BB962C8B-B14F-4D97-AF65-F5344CB8AC3E}">
        <p14:creationId xmlns:p14="http://schemas.microsoft.com/office/powerpoint/2010/main" val="17069970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6B550D-DC93-C68D-22C1-50AA7ABD5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575C987-3DC1-EDF0-E124-1E731D1C26ED}"/>
              </a:ext>
            </a:extLst>
          </p:cNvPr>
          <p:cNvSpPr/>
          <p:nvPr/>
        </p:nvSpPr>
        <p:spPr>
          <a:xfrm>
            <a:off x="541917" y="193842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Understand the Importance of Business Intelligence</a:t>
            </a:r>
            <a:endParaRPr lang="en-US" dirty="0"/>
          </a:p>
        </p:txBody>
      </p:sp>
      <p:sp>
        <p:nvSpPr>
          <p:cNvPr id="3" name="TextBox 2">
            <a:extLst>
              <a:ext uri="{FF2B5EF4-FFF2-40B4-BE49-F238E27FC236}">
                <a16:creationId xmlns:a16="http://schemas.microsoft.com/office/drawing/2014/main" id="{5D6F9202-114A-23D9-AEB3-09CBAE7B986A}"/>
              </a:ext>
            </a:extLst>
          </p:cNvPr>
          <p:cNvSpPr txBox="1"/>
          <p:nvPr/>
        </p:nvSpPr>
        <p:spPr>
          <a:xfrm>
            <a:off x="2346764" y="1458696"/>
            <a:ext cx="7683588" cy="400110"/>
          </a:xfrm>
          <a:prstGeom prst="rect">
            <a:avLst/>
          </a:prstGeom>
          <a:noFill/>
        </p:spPr>
        <p:txBody>
          <a:bodyPr wrap="square" rtlCol="0">
            <a:spAutoFit/>
          </a:bodyPr>
          <a:lstStyle/>
          <a:p>
            <a:r>
              <a:rPr lang="en-US" sz="2000" b="1" dirty="0"/>
              <a:t>Arithmetic mean</a:t>
            </a:r>
            <a:endParaRPr lang="en-US" sz="2400" b="1" dirty="0">
              <a:latin typeface="Alexandria"/>
            </a:endParaRPr>
          </a:p>
        </p:txBody>
      </p:sp>
      <p:sp>
        <p:nvSpPr>
          <p:cNvPr id="5" name="Rectangle 4">
            <a:extLst>
              <a:ext uri="{FF2B5EF4-FFF2-40B4-BE49-F238E27FC236}">
                <a16:creationId xmlns:a16="http://schemas.microsoft.com/office/drawing/2014/main" id="{4DED5D25-C6FA-01A4-0240-A122B66517E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7D67F82B-082C-A22E-B87F-E10A4369DD73}"/>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34</a:t>
            </a:r>
          </a:p>
        </p:txBody>
      </p:sp>
      <p:sp>
        <p:nvSpPr>
          <p:cNvPr id="48" name="TextBox 47">
            <a:extLst>
              <a:ext uri="{FF2B5EF4-FFF2-40B4-BE49-F238E27FC236}">
                <a16:creationId xmlns:a16="http://schemas.microsoft.com/office/drawing/2014/main" id="{D1D2A506-1959-3456-C4D6-FC56A6928C5B}"/>
              </a:ext>
            </a:extLst>
          </p:cNvPr>
          <p:cNvSpPr txBox="1"/>
          <p:nvPr/>
        </p:nvSpPr>
        <p:spPr>
          <a:xfrm>
            <a:off x="625304" y="1938429"/>
            <a:ext cx="10645945" cy="2576154"/>
          </a:xfrm>
          <a:prstGeom prst="rect">
            <a:avLst/>
          </a:prstGeom>
          <a:noFill/>
        </p:spPr>
        <p:txBody>
          <a:bodyPr wrap="square" rtlCol="0">
            <a:spAutoFit/>
          </a:bodyPr>
          <a:lstStyle/>
          <a:p>
            <a:pPr>
              <a:lnSpc>
                <a:spcPct val="150000"/>
              </a:lnSpc>
            </a:pPr>
            <a:endParaRPr lang="en-US"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For a given variable x, if we happen to have n values/observations (x</a:t>
            </a:r>
            <a:r>
              <a:rPr lang="en-US" baseline="-25000" dirty="0">
                <a:latin typeface="Times New Roman" panose="02020603050405020304" pitchFamily="18" charset="0"/>
                <a:cs typeface="Times New Roman" panose="02020603050405020304" pitchFamily="18" charset="0"/>
              </a:rPr>
              <a:t>1</a:t>
            </a:r>
            <a:r>
              <a:rPr lang="en-US" dirty="0">
                <a:latin typeface="Times New Roman" panose="02020603050405020304" pitchFamily="18" charset="0"/>
                <a:cs typeface="Times New Roman" panose="02020603050405020304" pitchFamily="18" charset="0"/>
              </a:rPr>
              <a:t>, x</a:t>
            </a:r>
            <a:r>
              <a:rPr lang="en-US" baseline="-25000" dirty="0">
                <a:latin typeface="Times New Roman" panose="02020603050405020304" pitchFamily="18" charset="0"/>
                <a:cs typeface="Times New Roman" panose="02020603050405020304" pitchFamily="18" charset="0"/>
              </a:rPr>
              <a:t>2</a:t>
            </a:r>
            <a:r>
              <a:rPr lang="en-US" dirty="0">
                <a:latin typeface="Times New Roman" panose="02020603050405020304" pitchFamily="18" charset="0"/>
                <a:cs typeface="Times New Roman" panose="02020603050405020304" pitchFamily="18" charset="0"/>
              </a:rPr>
              <a:t>, . . . , </a:t>
            </a:r>
            <a:r>
              <a:rPr lang="en-US" dirty="0" err="1">
                <a:latin typeface="Times New Roman" panose="02020603050405020304" pitchFamily="18" charset="0"/>
                <a:cs typeface="Times New Roman" panose="02020603050405020304" pitchFamily="18" charset="0"/>
              </a:rPr>
              <a:t>x</a:t>
            </a:r>
            <a:r>
              <a:rPr lang="en-US" baseline="-25000" dirty="0" err="1">
                <a:latin typeface="Times New Roman" panose="02020603050405020304" pitchFamily="18" charset="0"/>
                <a:cs typeface="Times New Roman" panose="02020603050405020304" pitchFamily="18" charset="0"/>
              </a:rPr>
              <a:t>n</a:t>
            </a:r>
            <a:r>
              <a:rPr lang="en-US" dirty="0">
                <a:latin typeface="Times New Roman" panose="02020603050405020304" pitchFamily="18" charset="0"/>
                <a:cs typeface="Times New Roman" panose="02020603050405020304" pitchFamily="18" charset="0"/>
              </a:rPr>
              <a:t>), we can write the </a:t>
            </a:r>
            <a:r>
              <a:rPr lang="en-US" dirty="0">
                <a:solidFill>
                  <a:srgbClr val="FF0000"/>
                </a:solidFill>
                <a:latin typeface="Times New Roman" panose="02020603050405020304" pitchFamily="18" charset="0"/>
                <a:cs typeface="Times New Roman" panose="02020603050405020304" pitchFamily="18" charset="0"/>
              </a:rPr>
              <a:t>arithmetic mean of the data sample (x, pronounced as x-bar) </a:t>
            </a:r>
            <a:r>
              <a:rPr lang="en-US" dirty="0">
                <a:latin typeface="Times New Roman" panose="02020603050405020304" pitchFamily="18" charset="0"/>
                <a:cs typeface="Times New Roman" panose="02020603050405020304" pitchFamily="18" charset="0"/>
              </a:rPr>
              <a:t>as follows in Equation 1:</a:t>
            </a:r>
          </a:p>
          <a:p>
            <a:pPr algn="just">
              <a:lnSpc>
                <a:spcPct val="150000"/>
              </a:lnSpc>
            </a:pPr>
            <a:r>
              <a:rPr lang="en-US" dirty="0">
                <a:latin typeface="Times New Roman" panose="02020603050405020304" pitchFamily="18" charset="0"/>
                <a:cs typeface="Times New Roman" panose="02020603050405020304" pitchFamily="18" charset="0"/>
              </a:rPr>
              <a:t>One major downside is that the mean can be </a:t>
            </a:r>
            <a:r>
              <a:rPr lang="en-US" dirty="0">
                <a:solidFill>
                  <a:srgbClr val="FF0000"/>
                </a:solidFill>
                <a:latin typeface="Times New Roman" panose="02020603050405020304" pitchFamily="18" charset="0"/>
                <a:cs typeface="Times New Roman" panose="02020603050405020304" pitchFamily="18" charset="0"/>
              </a:rPr>
              <a:t>affected by outliers </a:t>
            </a:r>
            <a:r>
              <a:rPr lang="en-US" dirty="0">
                <a:latin typeface="Times New Roman" panose="02020603050405020304" pitchFamily="18" charset="0"/>
                <a:cs typeface="Times New Roman" panose="02020603050405020304" pitchFamily="18" charset="0"/>
              </a:rPr>
              <a:t>(observations that are considerably larger or smaller than the rest of the data points).</a:t>
            </a:r>
          </a:p>
          <a:p>
            <a:pPr>
              <a:lnSpc>
                <a:spcPct val="150000"/>
              </a:lnSpc>
            </a:pPr>
            <a:endParaRPr lang="en-US" sz="20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F7866200-83BA-75EA-39C4-5583932498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BC5AF730-146F-7994-385A-C27575E40791}"/>
              </a:ext>
            </a:extLst>
          </p:cNvPr>
          <p:cNvPicPr>
            <a:picLocks noChangeAspect="1"/>
          </p:cNvPicPr>
          <p:nvPr/>
        </p:nvPicPr>
        <p:blipFill>
          <a:blip r:embed="rId3"/>
          <a:stretch>
            <a:fillRect/>
          </a:stretch>
        </p:blipFill>
        <p:spPr>
          <a:xfrm>
            <a:off x="2404976" y="4360504"/>
            <a:ext cx="7086600" cy="1562100"/>
          </a:xfrm>
          <a:prstGeom prst="rect">
            <a:avLst/>
          </a:prstGeom>
        </p:spPr>
      </p:pic>
    </p:spTree>
    <p:extLst>
      <p:ext uri="{BB962C8B-B14F-4D97-AF65-F5344CB8AC3E}">
        <p14:creationId xmlns:p14="http://schemas.microsoft.com/office/powerpoint/2010/main" val="30149913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99FCA2-E4D7-C9B3-F09E-5F921C967BE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AE144D9-0A6B-4173-5B72-673B33AE6388}"/>
              </a:ext>
            </a:extLst>
          </p:cNvPr>
          <p:cNvSpPr/>
          <p:nvPr/>
        </p:nvSpPr>
        <p:spPr>
          <a:xfrm>
            <a:off x="541917" y="193842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Understand the Importance of Business Intelligence</a:t>
            </a:r>
            <a:endParaRPr lang="en-US" dirty="0"/>
          </a:p>
        </p:txBody>
      </p:sp>
      <p:sp>
        <p:nvSpPr>
          <p:cNvPr id="3" name="TextBox 2">
            <a:extLst>
              <a:ext uri="{FF2B5EF4-FFF2-40B4-BE49-F238E27FC236}">
                <a16:creationId xmlns:a16="http://schemas.microsoft.com/office/drawing/2014/main" id="{23CBBD02-1991-6685-05EA-10BCFDCB9D87}"/>
              </a:ext>
            </a:extLst>
          </p:cNvPr>
          <p:cNvSpPr txBox="1"/>
          <p:nvPr/>
        </p:nvSpPr>
        <p:spPr>
          <a:xfrm>
            <a:off x="2404976" y="1526557"/>
            <a:ext cx="7683588" cy="400110"/>
          </a:xfrm>
          <a:prstGeom prst="rect">
            <a:avLst/>
          </a:prstGeom>
          <a:noFill/>
        </p:spPr>
        <p:txBody>
          <a:bodyPr wrap="square" rtlCol="0">
            <a:spAutoFit/>
          </a:bodyPr>
          <a:lstStyle/>
          <a:p>
            <a:r>
              <a:rPr lang="en-US" sz="2000" b="1" dirty="0"/>
              <a:t>Median:</a:t>
            </a:r>
            <a:endParaRPr lang="en-US" sz="2400" b="1" dirty="0">
              <a:latin typeface="Alexandria"/>
            </a:endParaRPr>
          </a:p>
        </p:txBody>
      </p:sp>
      <p:sp>
        <p:nvSpPr>
          <p:cNvPr id="5" name="Rectangle 4">
            <a:extLst>
              <a:ext uri="{FF2B5EF4-FFF2-40B4-BE49-F238E27FC236}">
                <a16:creationId xmlns:a16="http://schemas.microsoft.com/office/drawing/2014/main" id="{7E985374-ED38-97C1-E04A-0B32EFF456B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5F34A57-81C8-7F2C-E32D-F1DF22084785}"/>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35</a:t>
            </a:r>
          </a:p>
        </p:txBody>
      </p:sp>
      <p:sp>
        <p:nvSpPr>
          <p:cNvPr id="48" name="TextBox 47">
            <a:extLst>
              <a:ext uri="{FF2B5EF4-FFF2-40B4-BE49-F238E27FC236}">
                <a16:creationId xmlns:a16="http://schemas.microsoft.com/office/drawing/2014/main" id="{4684EEEC-53DC-C64D-B9D9-9FB159DC4DF1}"/>
              </a:ext>
            </a:extLst>
          </p:cNvPr>
          <p:cNvSpPr txBox="1"/>
          <p:nvPr/>
        </p:nvSpPr>
        <p:spPr>
          <a:xfrm>
            <a:off x="625304" y="1938429"/>
            <a:ext cx="10645945" cy="4930645"/>
          </a:xfrm>
          <a:prstGeom prst="rect">
            <a:avLst/>
          </a:prstGeom>
          <a:noFill/>
        </p:spPr>
        <p:txBody>
          <a:bodyPr wrap="square" rtlCol="0">
            <a:spAutoFit/>
          </a:bodyPr>
          <a:lstStyle/>
          <a:p>
            <a:pPr algn="just">
              <a:lnSpc>
                <a:spcPct val="200000"/>
              </a:lnSpc>
            </a:pPr>
            <a:r>
              <a:rPr lang="en-US" dirty="0">
                <a:latin typeface="Times New Roman" panose="02020603050405020304" pitchFamily="18" charset="0"/>
                <a:cs typeface="Times New Roman" panose="02020603050405020304" pitchFamily="18" charset="0"/>
              </a:rPr>
              <a:t>The median is </a:t>
            </a:r>
            <a:r>
              <a:rPr lang="en-US" dirty="0">
                <a:solidFill>
                  <a:srgbClr val="FF0000"/>
                </a:solidFill>
                <a:latin typeface="Times New Roman" panose="02020603050405020304" pitchFamily="18" charset="0"/>
                <a:cs typeface="Times New Roman" panose="02020603050405020304" pitchFamily="18" charset="0"/>
              </a:rPr>
              <a:t>the measure of center value in a given data set</a:t>
            </a:r>
            <a:r>
              <a:rPr lang="en-US" dirty="0">
                <a:latin typeface="Times New Roman" panose="02020603050405020304" pitchFamily="18" charset="0"/>
                <a:cs typeface="Times New Roman" panose="02020603050405020304" pitchFamily="18" charset="0"/>
              </a:rPr>
              <a:t>. </a:t>
            </a:r>
          </a:p>
          <a:p>
            <a:pPr algn="just">
              <a:lnSpc>
                <a:spcPct val="200000"/>
              </a:lnSpc>
            </a:pPr>
            <a:r>
              <a:rPr lang="en-US" dirty="0">
                <a:latin typeface="Times New Roman" panose="02020603050405020304" pitchFamily="18" charset="0"/>
                <a:cs typeface="Times New Roman" panose="02020603050405020304" pitchFamily="18" charset="0"/>
              </a:rPr>
              <a:t>It is the number in the middle of a given </a:t>
            </a:r>
            <a:r>
              <a:rPr lang="en-US" dirty="0">
                <a:solidFill>
                  <a:srgbClr val="FF0000"/>
                </a:solidFill>
                <a:latin typeface="Times New Roman" panose="02020603050405020304" pitchFamily="18" charset="0"/>
                <a:cs typeface="Times New Roman" panose="02020603050405020304" pitchFamily="18" charset="0"/>
              </a:rPr>
              <a:t>set of data that has been arranged/sorted in order of magnitude </a:t>
            </a:r>
            <a:r>
              <a:rPr lang="en-US" dirty="0">
                <a:latin typeface="Times New Roman" panose="02020603050405020304" pitchFamily="18" charset="0"/>
                <a:cs typeface="Times New Roman" panose="02020603050405020304" pitchFamily="18" charset="0"/>
              </a:rPr>
              <a:t>(either ascending or descending). </a:t>
            </a:r>
          </a:p>
          <a:p>
            <a:pPr algn="just">
              <a:lnSpc>
                <a:spcPct val="200000"/>
              </a:lnSpc>
            </a:pPr>
            <a:r>
              <a:rPr lang="en-US" dirty="0">
                <a:latin typeface="Times New Roman" panose="02020603050405020304" pitchFamily="18" charset="0"/>
                <a:cs typeface="Times New Roman" panose="02020603050405020304" pitchFamily="18" charset="0"/>
              </a:rPr>
              <a:t>If the number of observation is </a:t>
            </a:r>
            <a:r>
              <a:rPr lang="en-US" dirty="0">
                <a:solidFill>
                  <a:srgbClr val="FF0000"/>
                </a:solidFill>
                <a:latin typeface="Times New Roman" panose="02020603050405020304" pitchFamily="18" charset="0"/>
                <a:cs typeface="Times New Roman" panose="02020603050405020304" pitchFamily="18" charset="0"/>
              </a:rPr>
              <a:t>an odd number,</a:t>
            </a:r>
            <a:r>
              <a:rPr lang="en-US" dirty="0">
                <a:latin typeface="Times New Roman" panose="02020603050405020304" pitchFamily="18" charset="0"/>
                <a:cs typeface="Times New Roman" panose="02020603050405020304" pitchFamily="18" charset="0"/>
              </a:rPr>
              <a:t> identifying the median is very easy—just sort the observations based on their values and pick the value right in the middle. </a:t>
            </a:r>
          </a:p>
          <a:p>
            <a:pPr algn="just">
              <a:lnSpc>
                <a:spcPct val="200000"/>
              </a:lnSpc>
            </a:pPr>
            <a:r>
              <a:rPr lang="en-US" dirty="0">
                <a:latin typeface="Times New Roman" panose="02020603050405020304" pitchFamily="18" charset="0"/>
                <a:cs typeface="Times New Roman" panose="02020603050405020304" pitchFamily="18" charset="0"/>
              </a:rPr>
              <a:t>If the number of observations is an </a:t>
            </a:r>
            <a:r>
              <a:rPr lang="en-US" dirty="0">
                <a:solidFill>
                  <a:srgbClr val="FF0000"/>
                </a:solidFill>
                <a:latin typeface="Times New Roman" panose="02020603050405020304" pitchFamily="18" charset="0"/>
                <a:cs typeface="Times New Roman" panose="02020603050405020304" pitchFamily="18" charset="0"/>
              </a:rPr>
              <a:t>even number</a:t>
            </a:r>
            <a:r>
              <a:rPr lang="en-US" dirty="0">
                <a:latin typeface="Times New Roman" panose="02020603050405020304" pitchFamily="18" charset="0"/>
                <a:cs typeface="Times New Roman" panose="02020603050405020304" pitchFamily="18" charset="0"/>
              </a:rPr>
              <a:t>, then </a:t>
            </a:r>
            <a:r>
              <a:rPr lang="en-US" dirty="0">
                <a:solidFill>
                  <a:srgbClr val="FF0000"/>
                </a:solidFill>
                <a:latin typeface="Times New Roman" panose="02020603050405020304" pitchFamily="18" charset="0"/>
                <a:cs typeface="Times New Roman" panose="02020603050405020304" pitchFamily="18" charset="0"/>
              </a:rPr>
              <a:t>identify the two middle values, and then take the simple average of these two values. </a:t>
            </a:r>
          </a:p>
          <a:p>
            <a:pPr algn="just">
              <a:lnSpc>
                <a:spcPct val="200000"/>
              </a:lnSpc>
            </a:pPr>
            <a:r>
              <a:rPr lang="en-US" dirty="0">
                <a:latin typeface="Times New Roman" panose="02020603050405020304" pitchFamily="18" charset="0"/>
                <a:cs typeface="Times New Roman" panose="02020603050405020304" pitchFamily="18" charset="0"/>
              </a:rPr>
              <a:t>In contrary to the mean, the median is not affected by outliers or skewed data.</a:t>
            </a:r>
          </a:p>
          <a:p>
            <a:pPr>
              <a:lnSpc>
                <a:spcPct val="150000"/>
              </a:lnSpc>
            </a:pPr>
            <a:endParaRPr lang="en-US" sz="2000"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8799F776-9EEE-C0EA-17A9-1F448CE75C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307419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949D86-CEBC-F9D7-1B41-48E40277145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EA0DA96-4312-0E19-4D02-F434D9031DC1}"/>
              </a:ext>
            </a:extLst>
          </p:cNvPr>
          <p:cNvSpPr/>
          <p:nvPr/>
        </p:nvSpPr>
        <p:spPr>
          <a:xfrm>
            <a:off x="541917" y="193842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Understand the Importance of Business Intelligence</a:t>
            </a:r>
            <a:endParaRPr lang="en-US" dirty="0"/>
          </a:p>
        </p:txBody>
      </p:sp>
      <p:sp>
        <p:nvSpPr>
          <p:cNvPr id="3" name="TextBox 2">
            <a:extLst>
              <a:ext uri="{FF2B5EF4-FFF2-40B4-BE49-F238E27FC236}">
                <a16:creationId xmlns:a16="http://schemas.microsoft.com/office/drawing/2014/main" id="{C49955F6-C7E6-7B47-3334-2B00FA350522}"/>
              </a:ext>
            </a:extLst>
          </p:cNvPr>
          <p:cNvSpPr txBox="1"/>
          <p:nvPr/>
        </p:nvSpPr>
        <p:spPr>
          <a:xfrm>
            <a:off x="2404976" y="1526557"/>
            <a:ext cx="7683588" cy="369332"/>
          </a:xfrm>
          <a:prstGeom prst="rect">
            <a:avLst/>
          </a:prstGeom>
          <a:noFill/>
        </p:spPr>
        <p:txBody>
          <a:bodyPr wrap="square" rtlCol="0">
            <a:spAutoFit/>
          </a:bodyPr>
          <a:lstStyle/>
          <a:p>
            <a:r>
              <a:rPr lang="en-US" b="1" dirty="0"/>
              <a:t>Mode:</a:t>
            </a:r>
            <a:endParaRPr lang="en-US" sz="2400" b="1" dirty="0">
              <a:latin typeface="Alexandria"/>
            </a:endParaRPr>
          </a:p>
        </p:txBody>
      </p:sp>
      <p:sp>
        <p:nvSpPr>
          <p:cNvPr id="5" name="Rectangle 4">
            <a:extLst>
              <a:ext uri="{FF2B5EF4-FFF2-40B4-BE49-F238E27FC236}">
                <a16:creationId xmlns:a16="http://schemas.microsoft.com/office/drawing/2014/main" id="{67FBC12A-E0FF-6844-A81B-62451F0119D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0C2B7B9-A056-42AD-627B-7CE3DE497ED8}"/>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36</a:t>
            </a:r>
          </a:p>
        </p:txBody>
      </p:sp>
      <p:sp>
        <p:nvSpPr>
          <p:cNvPr id="48" name="TextBox 47">
            <a:extLst>
              <a:ext uri="{FF2B5EF4-FFF2-40B4-BE49-F238E27FC236}">
                <a16:creationId xmlns:a16="http://schemas.microsoft.com/office/drawing/2014/main" id="{C7053A48-B94D-7F3A-D3F8-C302194A3FBB}"/>
              </a:ext>
            </a:extLst>
          </p:cNvPr>
          <p:cNvSpPr txBox="1"/>
          <p:nvPr/>
        </p:nvSpPr>
        <p:spPr>
          <a:xfrm>
            <a:off x="625304" y="1938429"/>
            <a:ext cx="10645945" cy="4662815"/>
          </a:xfrm>
          <a:prstGeom prst="rect">
            <a:avLst/>
          </a:prstGeom>
          <a:noFill/>
        </p:spPr>
        <p:txBody>
          <a:bodyPr wrap="square" rtlCol="0">
            <a:spAutoFit/>
          </a:bodyPr>
          <a:lstStyle/>
          <a:p>
            <a:pPr algn="just">
              <a:lnSpc>
                <a:spcPct val="200000"/>
              </a:lnSpc>
            </a:pPr>
            <a:r>
              <a:rPr lang="en-US" dirty="0">
                <a:latin typeface="Times New Roman" panose="02020603050405020304" pitchFamily="18" charset="0"/>
                <a:cs typeface="Times New Roman" panose="02020603050405020304" pitchFamily="18" charset="0"/>
              </a:rPr>
              <a:t>The mode is the observation that </a:t>
            </a:r>
            <a:r>
              <a:rPr lang="en-US" dirty="0">
                <a:solidFill>
                  <a:srgbClr val="FF0000"/>
                </a:solidFill>
                <a:latin typeface="Times New Roman" panose="02020603050405020304" pitchFamily="18" charset="0"/>
                <a:cs typeface="Times New Roman" panose="02020603050405020304" pitchFamily="18" charset="0"/>
              </a:rPr>
              <a:t>occurs most frequently (the most frequent value in our data set). </a:t>
            </a:r>
          </a:p>
          <a:p>
            <a:pPr algn="just">
              <a:lnSpc>
                <a:spcPct val="200000"/>
              </a:lnSpc>
            </a:pPr>
            <a:r>
              <a:rPr lang="en-US" dirty="0">
                <a:latin typeface="Times New Roman" panose="02020603050405020304" pitchFamily="18" charset="0"/>
                <a:cs typeface="Times New Roman" panose="02020603050405020304" pitchFamily="18" charset="0"/>
              </a:rPr>
              <a:t>On </a:t>
            </a:r>
            <a:r>
              <a:rPr lang="en-US" dirty="0">
                <a:solidFill>
                  <a:srgbClr val="FF0000"/>
                </a:solidFill>
                <a:latin typeface="Times New Roman" panose="02020603050405020304" pitchFamily="18" charset="0"/>
                <a:cs typeface="Times New Roman" panose="02020603050405020304" pitchFamily="18" charset="0"/>
              </a:rPr>
              <a:t>a histogram it represents the highest bar in a bar chart</a:t>
            </a:r>
            <a:r>
              <a:rPr lang="en-US" dirty="0">
                <a:latin typeface="Times New Roman" panose="02020603050405020304" pitchFamily="18" charset="0"/>
                <a:cs typeface="Times New Roman" panose="02020603050405020304" pitchFamily="18" charset="0"/>
              </a:rPr>
              <a:t>, and hence, it may be considered as being the most popular option/value. </a:t>
            </a:r>
          </a:p>
          <a:p>
            <a:pPr algn="just">
              <a:lnSpc>
                <a:spcPct val="200000"/>
              </a:lnSpc>
            </a:pPr>
            <a:r>
              <a:rPr lang="en-US" dirty="0">
                <a:latin typeface="Times New Roman" panose="02020603050405020304" pitchFamily="18" charset="0"/>
                <a:cs typeface="Times New Roman" panose="02020603050405020304" pitchFamily="18" charset="0"/>
              </a:rPr>
              <a:t>The mode is most useful for data sets that contain a </a:t>
            </a:r>
            <a:r>
              <a:rPr lang="en-US" dirty="0">
                <a:solidFill>
                  <a:srgbClr val="FF0000"/>
                </a:solidFill>
                <a:latin typeface="Times New Roman" panose="02020603050405020304" pitchFamily="18" charset="0"/>
                <a:cs typeface="Times New Roman" panose="02020603050405020304" pitchFamily="18" charset="0"/>
              </a:rPr>
              <a:t>relatively small number of unique values. </a:t>
            </a:r>
          </a:p>
          <a:p>
            <a:pPr algn="just">
              <a:lnSpc>
                <a:spcPct val="200000"/>
              </a:lnSpc>
            </a:pPr>
            <a:r>
              <a:rPr lang="en-US" dirty="0">
                <a:latin typeface="Times New Roman" panose="02020603050405020304" pitchFamily="18" charset="0"/>
                <a:cs typeface="Times New Roman" panose="02020603050405020304" pitchFamily="18" charset="0"/>
              </a:rPr>
              <a:t>That is, it may be useless if the </a:t>
            </a:r>
            <a:r>
              <a:rPr lang="en-US" dirty="0">
                <a:solidFill>
                  <a:srgbClr val="FF0000"/>
                </a:solidFill>
                <a:latin typeface="Times New Roman" panose="02020603050405020304" pitchFamily="18" charset="0"/>
                <a:cs typeface="Times New Roman" panose="02020603050405020304" pitchFamily="18" charset="0"/>
              </a:rPr>
              <a:t>data have too many unique values .</a:t>
            </a:r>
          </a:p>
          <a:p>
            <a:pPr algn="just">
              <a:lnSpc>
                <a:spcPct val="200000"/>
              </a:lnSpc>
            </a:pPr>
            <a:r>
              <a:rPr lang="en-US" dirty="0">
                <a:latin typeface="Times New Roman" panose="02020603050405020304" pitchFamily="18" charset="0"/>
                <a:cs typeface="Times New Roman" panose="02020603050405020304" pitchFamily="18" charset="0"/>
              </a:rPr>
              <a:t>Although it is a useful measure </a:t>
            </a:r>
            <a:r>
              <a:rPr lang="en-US" dirty="0">
                <a:solidFill>
                  <a:srgbClr val="FF0000"/>
                </a:solidFill>
                <a:latin typeface="Times New Roman" panose="02020603050405020304" pitchFamily="18" charset="0"/>
                <a:cs typeface="Times New Roman" panose="02020603050405020304" pitchFamily="18" charset="0"/>
              </a:rPr>
              <a:t>(especially for nominal data), </a:t>
            </a:r>
            <a:r>
              <a:rPr lang="en-US" dirty="0">
                <a:latin typeface="Times New Roman" panose="02020603050405020304" pitchFamily="18" charset="0"/>
                <a:cs typeface="Times New Roman" panose="02020603050405020304" pitchFamily="18" charset="0"/>
              </a:rPr>
              <a:t>mode is not a very good representation of centrality, and therefore, it should not be used as the only measure of central tendency for a given data set.</a:t>
            </a:r>
          </a:p>
          <a:p>
            <a:pPr algn="just">
              <a:lnSpc>
                <a:spcPct val="150000"/>
              </a:lnSpc>
            </a:pPr>
            <a:endParaRPr lang="en-US" dirty="0">
              <a:solidFill>
                <a:srgbClr val="FF0000"/>
              </a:solidFill>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9211802A-11FC-A3BA-4B0D-CC9A07B6BB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767607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9C7954-9572-D085-C663-3B9EE41803F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3EF14B-394A-A0FE-AA4D-BC46EF85E1E4}"/>
              </a:ext>
            </a:extLst>
          </p:cNvPr>
          <p:cNvSpPr/>
          <p:nvPr/>
        </p:nvSpPr>
        <p:spPr>
          <a:xfrm>
            <a:off x="541917" y="193842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Understand the Importance of Business Intelligence</a:t>
            </a:r>
            <a:endParaRPr lang="en-US" dirty="0"/>
          </a:p>
        </p:txBody>
      </p:sp>
      <p:sp>
        <p:nvSpPr>
          <p:cNvPr id="3" name="TextBox 2">
            <a:extLst>
              <a:ext uri="{FF2B5EF4-FFF2-40B4-BE49-F238E27FC236}">
                <a16:creationId xmlns:a16="http://schemas.microsoft.com/office/drawing/2014/main" id="{0CCAFF9C-D7AF-F456-FB04-69F1D449B405}"/>
              </a:ext>
            </a:extLst>
          </p:cNvPr>
          <p:cNvSpPr txBox="1"/>
          <p:nvPr/>
        </p:nvSpPr>
        <p:spPr>
          <a:xfrm>
            <a:off x="2404976" y="1526557"/>
            <a:ext cx="7683588" cy="369332"/>
          </a:xfrm>
          <a:prstGeom prst="rect">
            <a:avLst/>
          </a:prstGeom>
          <a:noFill/>
        </p:spPr>
        <p:txBody>
          <a:bodyPr wrap="square" rtlCol="0">
            <a:spAutoFit/>
          </a:bodyPr>
          <a:lstStyle/>
          <a:p>
            <a:r>
              <a:rPr lang="en-US" b="1" dirty="0"/>
              <a:t>Mode:</a:t>
            </a:r>
            <a:endParaRPr lang="en-US" sz="2400" b="1" dirty="0">
              <a:latin typeface="Alexandria"/>
            </a:endParaRPr>
          </a:p>
        </p:txBody>
      </p:sp>
      <p:sp>
        <p:nvSpPr>
          <p:cNvPr id="5" name="Rectangle 4">
            <a:extLst>
              <a:ext uri="{FF2B5EF4-FFF2-40B4-BE49-F238E27FC236}">
                <a16:creationId xmlns:a16="http://schemas.microsoft.com/office/drawing/2014/main" id="{E2C93477-14D2-7D0C-CC29-6EE903BCC65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3FB8DD9-3117-431F-39BD-AEF3A3AD4D03}"/>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37</a:t>
            </a:r>
          </a:p>
        </p:txBody>
      </p:sp>
      <p:sp>
        <p:nvSpPr>
          <p:cNvPr id="48" name="TextBox 47">
            <a:extLst>
              <a:ext uri="{FF2B5EF4-FFF2-40B4-BE49-F238E27FC236}">
                <a16:creationId xmlns:a16="http://schemas.microsoft.com/office/drawing/2014/main" id="{27BA1F1B-6452-D638-2979-DAC7DC2A04C0}"/>
              </a:ext>
            </a:extLst>
          </p:cNvPr>
          <p:cNvSpPr txBox="1"/>
          <p:nvPr/>
        </p:nvSpPr>
        <p:spPr>
          <a:xfrm>
            <a:off x="625304" y="1938429"/>
            <a:ext cx="10645945" cy="4108817"/>
          </a:xfrm>
          <a:prstGeom prst="rect">
            <a:avLst/>
          </a:prstGeom>
          <a:noFill/>
        </p:spPr>
        <p:txBody>
          <a:bodyPr wrap="square" rtlCol="0">
            <a:spAutoFit/>
          </a:bodyPr>
          <a:lstStyle/>
          <a:p>
            <a:pPr algn="just">
              <a:lnSpc>
                <a:spcPct val="200000"/>
              </a:lnSpc>
            </a:pPr>
            <a:r>
              <a:rPr lang="en-US" dirty="0">
                <a:latin typeface="Times New Roman" panose="02020603050405020304" pitchFamily="18" charset="0"/>
                <a:cs typeface="Times New Roman" panose="02020603050405020304" pitchFamily="18" charset="0"/>
              </a:rPr>
              <a:t>In summary, </a:t>
            </a:r>
            <a:r>
              <a:rPr lang="en-US" dirty="0">
                <a:solidFill>
                  <a:srgbClr val="FF0000"/>
                </a:solidFill>
                <a:latin typeface="Times New Roman" panose="02020603050405020304" pitchFamily="18" charset="0"/>
                <a:cs typeface="Times New Roman" panose="02020603050405020304" pitchFamily="18" charset="0"/>
              </a:rPr>
              <a:t>which central tendency measure is the best? </a:t>
            </a:r>
          </a:p>
          <a:p>
            <a:pPr algn="just">
              <a:lnSpc>
                <a:spcPct val="200000"/>
              </a:lnSpc>
            </a:pPr>
            <a:r>
              <a:rPr lang="en-US" dirty="0">
                <a:latin typeface="Times New Roman" panose="02020603050405020304" pitchFamily="18" charset="0"/>
                <a:cs typeface="Times New Roman" panose="02020603050405020304" pitchFamily="18" charset="0"/>
              </a:rPr>
              <a:t>Use </a:t>
            </a:r>
            <a:r>
              <a:rPr lang="en-US" dirty="0">
                <a:solidFill>
                  <a:srgbClr val="FF0000"/>
                </a:solidFill>
                <a:latin typeface="Times New Roman" panose="02020603050405020304" pitchFamily="18" charset="0"/>
                <a:cs typeface="Times New Roman" panose="02020603050405020304" pitchFamily="18" charset="0"/>
              </a:rPr>
              <a:t>the mean when the data is not prone to outliers and there is no significant level of skewness</a:t>
            </a:r>
            <a:r>
              <a:rPr lang="en-US" dirty="0">
                <a:latin typeface="Times New Roman" panose="02020603050405020304" pitchFamily="18" charset="0"/>
                <a:cs typeface="Times New Roman" panose="02020603050405020304" pitchFamily="18" charset="0"/>
              </a:rPr>
              <a:t>.</a:t>
            </a:r>
          </a:p>
          <a:p>
            <a:pPr algn="just">
              <a:lnSpc>
                <a:spcPct val="200000"/>
              </a:lnSpc>
            </a:pPr>
            <a:r>
              <a:rPr lang="en-US" dirty="0">
                <a:latin typeface="Times New Roman" panose="02020603050405020304" pitchFamily="18" charset="0"/>
                <a:cs typeface="Times New Roman" panose="02020603050405020304" pitchFamily="18" charset="0"/>
              </a:rPr>
              <a:t>Use the </a:t>
            </a:r>
            <a:r>
              <a:rPr lang="en-US" dirty="0">
                <a:solidFill>
                  <a:srgbClr val="FF0000"/>
                </a:solidFill>
                <a:latin typeface="Times New Roman" panose="02020603050405020304" pitchFamily="18" charset="0"/>
                <a:cs typeface="Times New Roman" panose="02020603050405020304" pitchFamily="18" charset="0"/>
              </a:rPr>
              <a:t>median when the data has outliers and/or it is ordinal in nature</a:t>
            </a:r>
            <a:r>
              <a:rPr lang="en-US" dirty="0">
                <a:latin typeface="Times New Roman" panose="02020603050405020304" pitchFamily="18" charset="0"/>
                <a:cs typeface="Times New Roman" panose="02020603050405020304" pitchFamily="18" charset="0"/>
              </a:rPr>
              <a:t>. </a:t>
            </a:r>
          </a:p>
          <a:p>
            <a:pPr algn="just">
              <a:lnSpc>
                <a:spcPct val="200000"/>
              </a:lnSpc>
            </a:pPr>
            <a:r>
              <a:rPr lang="en-US" dirty="0">
                <a:latin typeface="Times New Roman" panose="02020603050405020304" pitchFamily="18" charset="0"/>
                <a:cs typeface="Times New Roman" panose="02020603050405020304" pitchFamily="18" charset="0"/>
              </a:rPr>
              <a:t>Use </a:t>
            </a:r>
            <a:r>
              <a:rPr lang="en-US" dirty="0">
                <a:solidFill>
                  <a:srgbClr val="FF0000"/>
                </a:solidFill>
                <a:latin typeface="Times New Roman" panose="02020603050405020304" pitchFamily="18" charset="0"/>
                <a:cs typeface="Times New Roman" panose="02020603050405020304" pitchFamily="18" charset="0"/>
              </a:rPr>
              <a:t>the mode when the data is nominal. </a:t>
            </a:r>
          </a:p>
          <a:p>
            <a:pPr algn="just">
              <a:lnSpc>
                <a:spcPct val="200000"/>
              </a:lnSpc>
            </a:pPr>
            <a:r>
              <a:rPr lang="en-US" dirty="0">
                <a:latin typeface="Times New Roman" panose="02020603050405020304" pitchFamily="18" charset="0"/>
                <a:cs typeface="Times New Roman" panose="02020603050405020304" pitchFamily="18" charset="0"/>
              </a:rPr>
              <a:t>Perhaps the best practice is </a:t>
            </a:r>
            <a:r>
              <a:rPr lang="en-US" dirty="0">
                <a:solidFill>
                  <a:srgbClr val="FF0000"/>
                </a:solidFill>
                <a:latin typeface="Times New Roman" panose="02020603050405020304" pitchFamily="18" charset="0"/>
                <a:cs typeface="Times New Roman" panose="02020603050405020304" pitchFamily="18" charset="0"/>
              </a:rPr>
              <a:t>to use all three together so that the central tendency of the data set </a:t>
            </a:r>
            <a:r>
              <a:rPr lang="en-US" dirty="0">
                <a:latin typeface="Times New Roman" panose="02020603050405020304" pitchFamily="18" charset="0"/>
                <a:cs typeface="Times New Roman" panose="02020603050405020304" pitchFamily="18" charset="0"/>
              </a:rPr>
              <a:t>can be captured and represented from three perspectives. </a:t>
            </a:r>
          </a:p>
          <a:p>
            <a:pPr algn="just">
              <a:lnSpc>
                <a:spcPct val="150000"/>
              </a:lnSpc>
            </a:pPr>
            <a:endParaRPr lang="en-US" dirty="0">
              <a:solidFill>
                <a:srgbClr val="FF0000"/>
              </a:solidFill>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EE58C43A-AC76-A4E4-FBFD-48A36543CB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46808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808D25-FCF7-9BD6-1BB0-E8CAEC5A45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6A501E-FB5D-895C-4EC2-DD8B4DCABFDD}"/>
              </a:ext>
            </a:extLst>
          </p:cNvPr>
          <p:cNvSpPr/>
          <p:nvPr/>
        </p:nvSpPr>
        <p:spPr>
          <a:xfrm>
            <a:off x="541917" y="193842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Understand the Importance of Business Intelligence</a:t>
            </a:r>
            <a:endParaRPr lang="en-US" dirty="0"/>
          </a:p>
        </p:txBody>
      </p:sp>
      <p:sp>
        <p:nvSpPr>
          <p:cNvPr id="3" name="TextBox 2">
            <a:extLst>
              <a:ext uri="{FF2B5EF4-FFF2-40B4-BE49-F238E27FC236}">
                <a16:creationId xmlns:a16="http://schemas.microsoft.com/office/drawing/2014/main" id="{FA613FDD-0F51-D45A-0DC1-09619AF96FF8}"/>
              </a:ext>
            </a:extLst>
          </p:cNvPr>
          <p:cNvSpPr txBox="1"/>
          <p:nvPr/>
        </p:nvSpPr>
        <p:spPr>
          <a:xfrm>
            <a:off x="2404976" y="1526557"/>
            <a:ext cx="7683588" cy="369332"/>
          </a:xfrm>
          <a:prstGeom prst="rect">
            <a:avLst/>
          </a:prstGeom>
          <a:noFill/>
        </p:spPr>
        <p:txBody>
          <a:bodyPr wrap="square" rtlCol="0">
            <a:spAutoFit/>
          </a:bodyPr>
          <a:lstStyle/>
          <a:p>
            <a:r>
              <a:rPr lang="en-US" b="1" dirty="0"/>
              <a:t>Example of Measures of centrality tendency:</a:t>
            </a:r>
            <a:endParaRPr lang="en-US" sz="2400" b="1" dirty="0">
              <a:latin typeface="Alexandria"/>
            </a:endParaRPr>
          </a:p>
        </p:txBody>
      </p:sp>
      <p:sp>
        <p:nvSpPr>
          <p:cNvPr id="5" name="Rectangle 4">
            <a:extLst>
              <a:ext uri="{FF2B5EF4-FFF2-40B4-BE49-F238E27FC236}">
                <a16:creationId xmlns:a16="http://schemas.microsoft.com/office/drawing/2014/main" id="{63D5AC5D-079C-378D-FB1D-27242142A92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452112E-A7A7-FE09-431C-E991E34C31E7}"/>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38</a:t>
            </a:r>
          </a:p>
        </p:txBody>
      </p:sp>
      <p:sp>
        <p:nvSpPr>
          <p:cNvPr id="48" name="TextBox 47">
            <a:extLst>
              <a:ext uri="{FF2B5EF4-FFF2-40B4-BE49-F238E27FC236}">
                <a16:creationId xmlns:a16="http://schemas.microsoft.com/office/drawing/2014/main" id="{89D7F86F-224D-0F1F-ABE6-092924DF9BE9}"/>
              </a:ext>
            </a:extLst>
          </p:cNvPr>
          <p:cNvSpPr txBox="1"/>
          <p:nvPr/>
        </p:nvSpPr>
        <p:spPr>
          <a:xfrm>
            <a:off x="625304" y="1938429"/>
            <a:ext cx="10645945" cy="677108"/>
          </a:xfrm>
          <a:prstGeom prst="rect">
            <a:avLst/>
          </a:prstGeom>
          <a:noFill/>
        </p:spPr>
        <p:txBody>
          <a:bodyPr wrap="square" rtlCol="0">
            <a:spAutoFit/>
          </a:bodyPr>
          <a:lstStyle/>
          <a:p>
            <a:endParaRPr lang="en-US" dirty="0"/>
          </a:p>
          <a:p>
            <a:r>
              <a:rPr lang="en-US" sz="2000" b="1" dirty="0">
                <a:solidFill>
                  <a:srgbClr val="FF0000"/>
                </a:solidFill>
              </a:rPr>
              <a:t>Sample Dataset</a:t>
            </a:r>
            <a:endParaRPr lang="en-US" sz="2000" b="1" dirty="0">
              <a:solidFill>
                <a:srgbClr val="FF0000"/>
              </a:solidFill>
              <a:effectLst/>
            </a:endParaRPr>
          </a:p>
        </p:txBody>
      </p:sp>
      <p:pic>
        <p:nvPicPr>
          <p:cNvPr id="7" name="Graphic 21">
            <a:extLst>
              <a:ext uri="{FF2B5EF4-FFF2-40B4-BE49-F238E27FC236}">
                <a16:creationId xmlns:a16="http://schemas.microsoft.com/office/drawing/2014/main" id="{45377FFA-33CD-9319-8F0B-62C1911521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00BC1C4D-7518-4D78-C1BE-FB0626934705}"/>
              </a:ext>
            </a:extLst>
          </p:cNvPr>
          <p:cNvPicPr>
            <a:picLocks noChangeAspect="1"/>
          </p:cNvPicPr>
          <p:nvPr/>
        </p:nvPicPr>
        <p:blipFill>
          <a:blip r:embed="rId3"/>
          <a:stretch>
            <a:fillRect/>
          </a:stretch>
        </p:blipFill>
        <p:spPr>
          <a:xfrm>
            <a:off x="1490576" y="2658077"/>
            <a:ext cx="8915400" cy="3486150"/>
          </a:xfrm>
          <a:prstGeom prst="rect">
            <a:avLst/>
          </a:prstGeom>
        </p:spPr>
      </p:pic>
    </p:spTree>
    <p:extLst>
      <p:ext uri="{BB962C8B-B14F-4D97-AF65-F5344CB8AC3E}">
        <p14:creationId xmlns:p14="http://schemas.microsoft.com/office/powerpoint/2010/main" val="26582275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C84F60-5A4B-5EC1-1CCA-53E699D65C0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D15E934-674B-2B1F-4502-E9075AEF82D0}"/>
              </a:ext>
            </a:extLst>
          </p:cNvPr>
          <p:cNvSpPr/>
          <p:nvPr/>
        </p:nvSpPr>
        <p:spPr>
          <a:xfrm>
            <a:off x="541917" y="193842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Understand the Importance of Business Intelligence</a:t>
            </a:r>
            <a:endParaRPr lang="en-US" dirty="0"/>
          </a:p>
        </p:txBody>
      </p:sp>
      <p:sp>
        <p:nvSpPr>
          <p:cNvPr id="3" name="TextBox 2">
            <a:extLst>
              <a:ext uri="{FF2B5EF4-FFF2-40B4-BE49-F238E27FC236}">
                <a16:creationId xmlns:a16="http://schemas.microsoft.com/office/drawing/2014/main" id="{42FC91ED-C311-DDCC-8467-E8B28C35178F}"/>
              </a:ext>
            </a:extLst>
          </p:cNvPr>
          <p:cNvSpPr txBox="1"/>
          <p:nvPr/>
        </p:nvSpPr>
        <p:spPr>
          <a:xfrm>
            <a:off x="2404976" y="1526557"/>
            <a:ext cx="7683588" cy="369332"/>
          </a:xfrm>
          <a:prstGeom prst="rect">
            <a:avLst/>
          </a:prstGeom>
          <a:noFill/>
        </p:spPr>
        <p:txBody>
          <a:bodyPr wrap="square" rtlCol="0">
            <a:spAutoFit/>
          </a:bodyPr>
          <a:lstStyle/>
          <a:p>
            <a:r>
              <a:rPr lang="en-US" b="1" dirty="0"/>
              <a:t>Example of Measures of centrality tendency:</a:t>
            </a:r>
            <a:endParaRPr lang="en-US" sz="2400" b="1" dirty="0">
              <a:latin typeface="Alexandria"/>
            </a:endParaRPr>
          </a:p>
        </p:txBody>
      </p:sp>
      <p:sp>
        <p:nvSpPr>
          <p:cNvPr id="5" name="Rectangle 4">
            <a:extLst>
              <a:ext uri="{FF2B5EF4-FFF2-40B4-BE49-F238E27FC236}">
                <a16:creationId xmlns:a16="http://schemas.microsoft.com/office/drawing/2014/main" id="{F7779EAB-E38D-E708-9076-92EE985871F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D9C5908E-F3A6-374E-35FF-8B21F3BA2DF3}"/>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39</a:t>
            </a:r>
          </a:p>
        </p:txBody>
      </p:sp>
      <p:sp>
        <p:nvSpPr>
          <p:cNvPr id="48" name="TextBox 47">
            <a:extLst>
              <a:ext uri="{FF2B5EF4-FFF2-40B4-BE49-F238E27FC236}">
                <a16:creationId xmlns:a16="http://schemas.microsoft.com/office/drawing/2014/main" id="{7EEE78C9-02B8-C2E3-F71A-1E141610ABCA}"/>
              </a:ext>
            </a:extLst>
          </p:cNvPr>
          <p:cNvSpPr txBox="1"/>
          <p:nvPr/>
        </p:nvSpPr>
        <p:spPr>
          <a:xfrm>
            <a:off x="625304" y="1938429"/>
            <a:ext cx="10645945" cy="4524315"/>
          </a:xfrm>
          <a:prstGeom prst="rect">
            <a:avLst/>
          </a:prstGeom>
          <a:noFill/>
        </p:spPr>
        <p:txBody>
          <a:bodyPr wrap="square" rtlCol="0">
            <a:spAutoFit/>
          </a:bodyPr>
          <a:lstStyle/>
          <a:p>
            <a:endParaRPr lang="en-US" b="1" dirty="0"/>
          </a:p>
          <a:p>
            <a:r>
              <a:rPr lang="en-US" dirty="0">
                <a:latin typeface="Times New Roman" panose="02020603050405020304" pitchFamily="18" charset="0"/>
                <a:cs typeface="Times New Roman" panose="02020603050405020304" pitchFamily="18" charset="0"/>
              </a:rPr>
              <a:t>1. </a:t>
            </a:r>
            <a:r>
              <a:rPr lang="en-US" dirty="0">
                <a:solidFill>
                  <a:srgbClr val="FF0000"/>
                </a:solidFill>
                <a:latin typeface="Times New Roman" panose="02020603050405020304" pitchFamily="18" charset="0"/>
                <a:cs typeface="Times New Roman" panose="02020603050405020304" pitchFamily="18" charset="0"/>
              </a:rPr>
              <a:t>Mean (Average)</a:t>
            </a:r>
          </a:p>
          <a:p>
            <a:r>
              <a:rPr lang="en-US" dirty="0">
                <a:latin typeface="Times New Roman" panose="02020603050405020304" pitchFamily="18" charset="0"/>
                <a:cs typeface="Times New Roman" panose="02020603050405020304" pitchFamily="18" charset="0"/>
              </a:rPr>
              <a:t>The mean is calculated by summing all the values in the dataset and then dividing by the number of values.</a:t>
            </a:r>
          </a:p>
          <a:p>
            <a:r>
              <a:rPr lang="en-US" dirty="0">
                <a:solidFill>
                  <a:srgbClr val="FF0000"/>
                </a:solidFill>
                <a:latin typeface="Times New Roman" panose="02020603050405020304" pitchFamily="18" charset="0"/>
                <a:cs typeface="Times New Roman" panose="02020603050405020304" pitchFamily="18" charset="0"/>
              </a:rPr>
              <a:t>Sum of the values:</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120 + 150 + 130 + 150 + 140 + 170 + 155 = 1015</a:t>
            </a:r>
          </a:p>
          <a:p>
            <a:r>
              <a:rPr lang="en-US" dirty="0">
                <a:solidFill>
                  <a:srgbClr val="FF0000"/>
                </a:solidFill>
                <a:latin typeface="Times New Roman" panose="02020603050405020304" pitchFamily="18" charset="0"/>
                <a:cs typeface="Times New Roman" panose="02020603050405020304" pitchFamily="18" charset="0"/>
              </a:rPr>
              <a:t>Number of values: 7</a:t>
            </a:r>
          </a:p>
          <a:p>
            <a:r>
              <a:rPr lang="en-US" dirty="0">
                <a:solidFill>
                  <a:srgbClr val="FF0000"/>
                </a:solidFill>
                <a:latin typeface="Times New Roman" panose="02020603050405020304" pitchFamily="18" charset="0"/>
                <a:cs typeface="Times New Roman" panose="02020603050405020304" pitchFamily="18" charset="0"/>
              </a:rPr>
              <a:t>Mean:</a:t>
            </a:r>
            <a:br>
              <a:rPr lang="en-US" dirty="0">
                <a:latin typeface="Times New Roman" panose="02020603050405020304" pitchFamily="18" charset="0"/>
                <a:cs typeface="Times New Roman" panose="02020603050405020304" pitchFamily="18" charset="0"/>
              </a:rPr>
            </a:br>
            <a:r>
              <a:rPr lang="en-US" dirty="0">
                <a:solidFill>
                  <a:srgbClr val="FF0000"/>
                </a:solidFill>
                <a:latin typeface="Times New Roman" panose="02020603050405020304" pitchFamily="18" charset="0"/>
                <a:cs typeface="Times New Roman" panose="02020603050405020304" pitchFamily="18" charset="0"/>
              </a:rPr>
              <a:t>1015 ÷ 7 = 145</a:t>
            </a:r>
          </a:p>
          <a:p>
            <a:pPr algn="ctr"/>
            <a:r>
              <a:rPr lang="en-US" dirty="0">
                <a:solidFill>
                  <a:srgbClr val="FF0000"/>
                </a:solidFill>
              </a:rPr>
              <a:t>So, the mean number of visitors is </a:t>
            </a:r>
            <a:r>
              <a:rPr lang="en-US" b="1" dirty="0">
                <a:solidFill>
                  <a:srgbClr val="FF0000"/>
                </a:solidFill>
              </a:rPr>
              <a:t>145</a:t>
            </a:r>
          </a:p>
          <a:p>
            <a:r>
              <a:rPr lang="en-US" dirty="0">
                <a:latin typeface="Times New Roman" panose="02020603050405020304" pitchFamily="18" charset="0"/>
                <a:cs typeface="Times New Roman" panose="02020603050405020304" pitchFamily="18" charset="0"/>
              </a:rPr>
              <a:t>2. </a:t>
            </a:r>
            <a:r>
              <a:rPr lang="en-US" dirty="0">
                <a:solidFill>
                  <a:srgbClr val="FF0000"/>
                </a:solidFill>
                <a:latin typeface="Times New Roman" panose="02020603050405020304" pitchFamily="18" charset="0"/>
                <a:cs typeface="Times New Roman" panose="02020603050405020304" pitchFamily="18" charset="0"/>
              </a:rPr>
              <a:t>Median</a:t>
            </a:r>
          </a:p>
          <a:p>
            <a:r>
              <a:rPr lang="en-US" dirty="0">
                <a:solidFill>
                  <a:srgbClr val="FF0000"/>
                </a:solidFill>
                <a:latin typeface="Times New Roman" panose="02020603050405020304" pitchFamily="18" charset="0"/>
                <a:cs typeface="Times New Roman" panose="02020603050405020304" pitchFamily="18" charset="0"/>
              </a:rPr>
              <a:t>Ordered dataset:</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[120, 130, 140, 150, 150, 155, 170]</a:t>
            </a:r>
          </a:p>
          <a:p>
            <a:r>
              <a:rPr lang="en-US" dirty="0">
                <a:solidFill>
                  <a:srgbClr val="FF0000"/>
                </a:solidFill>
                <a:latin typeface="Times New Roman" panose="02020603050405020304" pitchFamily="18" charset="0"/>
                <a:cs typeface="Times New Roman" panose="02020603050405020304" pitchFamily="18" charset="0"/>
              </a:rPr>
              <a:t>Median:</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The 4th value, which is 150</a:t>
            </a:r>
          </a:p>
          <a:p>
            <a:pPr algn="ctr"/>
            <a:r>
              <a:rPr lang="en-US" dirty="0">
                <a:solidFill>
                  <a:srgbClr val="FF0000"/>
                </a:solidFill>
                <a:latin typeface="Times New Roman" panose="02020603050405020304" pitchFamily="18" charset="0"/>
                <a:cs typeface="Times New Roman" panose="02020603050405020304" pitchFamily="18" charset="0"/>
              </a:rPr>
              <a:t>So, the median number of visitors is 150.</a:t>
            </a:r>
          </a:p>
          <a:p>
            <a:endParaRPr lang="en-US" dirty="0">
              <a:effectLst/>
            </a:endParaRPr>
          </a:p>
        </p:txBody>
      </p:sp>
      <p:pic>
        <p:nvPicPr>
          <p:cNvPr id="7" name="Graphic 21">
            <a:extLst>
              <a:ext uri="{FF2B5EF4-FFF2-40B4-BE49-F238E27FC236}">
                <a16:creationId xmlns:a16="http://schemas.microsoft.com/office/drawing/2014/main" id="{77753701-7E41-C6A5-6350-0CA38A09E3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5335669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418C84-EFDE-F551-20F1-5916EFA4708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DE1C5C5-4601-4DBB-78BC-29BF5426B9EE}"/>
              </a:ext>
            </a:extLst>
          </p:cNvPr>
          <p:cNvSpPr/>
          <p:nvPr/>
        </p:nvSpPr>
        <p:spPr>
          <a:xfrm>
            <a:off x="541917" y="193842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Understand the Importance of Business Intelligence</a:t>
            </a:r>
            <a:endParaRPr lang="en-US" dirty="0"/>
          </a:p>
        </p:txBody>
      </p:sp>
      <p:sp>
        <p:nvSpPr>
          <p:cNvPr id="3" name="TextBox 2">
            <a:extLst>
              <a:ext uri="{FF2B5EF4-FFF2-40B4-BE49-F238E27FC236}">
                <a16:creationId xmlns:a16="http://schemas.microsoft.com/office/drawing/2014/main" id="{D76D4BAB-6B02-ECAB-F217-DFA7D05DA1FB}"/>
              </a:ext>
            </a:extLst>
          </p:cNvPr>
          <p:cNvSpPr txBox="1"/>
          <p:nvPr/>
        </p:nvSpPr>
        <p:spPr>
          <a:xfrm>
            <a:off x="2404976" y="1526557"/>
            <a:ext cx="7683588" cy="369332"/>
          </a:xfrm>
          <a:prstGeom prst="rect">
            <a:avLst/>
          </a:prstGeom>
          <a:noFill/>
        </p:spPr>
        <p:txBody>
          <a:bodyPr wrap="square" rtlCol="0">
            <a:spAutoFit/>
          </a:bodyPr>
          <a:lstStyle/>
          <a:p>
            <a:r>
              <a:rPr lang="en-US" b="1" dirty="0"/>
              <a:t>Example of Measures of centrality tendency:</a:t>
            </a:r>
            <a:endParaRPr lang="en-US" sz="2400" b="1" dirty="0">
              <a:latin typeface="Alexandria"/>
            </a:endParaRPr>
          </a:p>
        </p:txBody>
      </p:sp>
      <p:sp>
        <p:nvSpPr>
          <p:cNvPr id="5" name="Rectangle 4">
            <a:extLst>
              <a:ext uri="{FF2B5EF4-FFF2-40B4-BE49-F238E27FC236}">
                <a16:creationId xmlns:a16="http://schemas.microsoft.com/office/drawing/2014/main" id="{3171622C-35A5-FC06-EA7A-B960F7C08F4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324E2C0-AED7-CE4D-24CB-FECAB38AB6B8}"/>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40</a:t>
            </a:r>
          </a:p>
        </p:txBody>
      </p:sp>
      <p:sp>
        <p:nvSpPr>
          <p:cNvPr id="48" name="TextBox 47">
            <a:extLst>
              <a:ext uri="{FF2B5EF4-FFF2-40B4-BE49-F238E27FC236}">
                <a16:creationId xmlns:a16="http://schemas.microsoft.com/office/drawing/2014/main" id="{22952542-DB40-8090-E4C2-122E308581AA}"/>
              </a:ext>
            </a:extLst>
          </p:cNvPr>
          <p:cNvSpPr txBox="1"/>
          <p:nvPr/>
        </p:nvSpPr>
        <p:spPr>
          <a:xfrm>
            <a:off x="625304" y="1938429"/>
            <a:ext cx="10645945" cy="2031325"/>
          </a:xfrm>
          <a:prstGeom prst="rect">
            <a:avLst/>
          </a:prstGeom>
          <a:noFill/>
        </p:spPr>
        <p:txBody>
          <a:bodyPr wrap="square" rtlCol="0">
            <a:spAutoFit/>
          </a:bodyPr>
          <a:lstStyle/>
          <a:p>
            <a:endParaRPr lang="en-US" b="1" dirty="0"/>
          </a:p>
          <a:p>
            <a:r>
              <a:rPr lang="en-US" dirty="0">
                <a:latin typeface="Times New Roman" panose="02020603050405020304" pitchFamily="18" charset="0"/>
                <a:cs typeface="Times New Roman" panose="02020603050405020304" pitchFamily="18" charset="0"/>
              </a:rPr>
              <a:t>3. </a:t>
            </a:r>
            <a:r>
              <a:rPr lang="en-US" dirty="0">
                <a:solidFill>
                  <a:srgbClr val="C00000"/>
                </a:solidFill>
                <a:latin typeface="Times New Roman" panose="02020603050405020304" pitchFamily="18" charset="0"/>
                <a:cs typeface="Times New Roman" panose="02020603050405020304" pitchFamily="18" charset="0"/>
              </a:rPr>
              <a:t>Mode</a:t>
            </a:r>
          </a:p>
          <a:p>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In this dataset, 150 appears twice, while all other values (120, 130, 140, 155, 170) appear only once.</a:t>
            </a:r>
          </a:p>
          <a:p>
            <a:pPr algn="ctr"/>
            <a:endParaRPr lang="en-US" dirty="0">
              <a:solidFill>
                <a:srgbClr val="C00000"/>
              </a:solidFill>
              <a:latin typeface="Times New Roman" panose="02020603050405020304" pitchFamily="18" charset="0"/>
              <a:cs typeface="Times New Roman" panose="02020603050405020304" pitchFamily="18" charset="0"/>
            </a:endParaRPr>
          </a:p>
          <a:p>
            <a:pPr algn="ctr"/>
            <a:r>
              <a:rPr lang="en-US" dirty="0">
                <a:solidFill>
                  <a:srgbClr val="C00000"/>
                </a:solidFill>
                <a:latin typeface="Times New Roman" panose="02020603050405020304" pitchFamily="18" charset="0"/>
                <a:cs typeface="Times New Roman" panose="02020603050405020304" pitchFamily="18" charset="0"/>
              </a:rPr>
              <a:t>So, the mode is 150.</a:t>
            </a:r>
          </a:p>
          <a:p>
            <a:endParaRPr lang="en-US" dirty="0">
              <a:effectLst/>
            </a:endParaRPr>
          </a:p>
        </p:txBody>
      </p:sp>
      <p:pic>
        <p:nvPicPr>
          <p:cNvPr id="7" name="Graphic 21">
            <a:extLst>
              <a:ext uri="{FF2B5EF4-FFF2-40B4-BE49-F238E27FC236}">
                <a16:creationId xmlns:a16="http://schemas.microsoft.com/office/drawing/2014/main" id="{195341DD-A619-9803-80DA-C61B9470F7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425971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024920-C096-DD6F-47F3-4E7499061A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19F754-E78F-BF3F-8EAD-822B506BFC10}"/>
              </a:ext>
            </a:extLst>
          </p:cNvPr>
          <p:cNvSpPr/>
          <p:nvPr/>
        </p:nvSpPr>
        <p:spPr>
          <a:xfrm>
            <a:off x="436972" y="206800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nSpc>
                <a:spcPct val="150000"/>
              </a:lnSpc>
              <a:buFont typeface="+mj-lt"/>
              <a:buAutoNum type="arabicPeriod"/>
            </a:pPr>
            <a:r>
              <a:rPr lang="en-US" dirty="0">
                <a:solidFill>
                  <a:schemeClr val="tx1"/>
                </a:solidFill>
                <a:latin typeface="Times New Roman" panose="02020603050405020304" pitchFamily="18" charset="0"/>
                <a:cs typeface="Times New Roman" panose="02020603050405020304" pitchFamily="18" charset="0"/>
              </a:rPr>
              <a:t>Data refers to a collection of facts usually obtained as the result of experiments, observations.</a:t>
            </a:r>
          </a:p>
          <a:p>
            <a:pPr marL="342900" indent="-342900">
              <a:lnSpc>
                <a:spcPct val="150000"/>
              </a:lnSpc>
              <a:buFont typeface="+mj-lt"/>
              <a:buAutoNum type="arabicPeriod"/>
            </a:pPr>
            <a:r>
              <a:rPr lang="en-US" dirty="0">
                <a:solidFill>
                  <a:schemeClr val="tx1"/>
                </a:solidFill>
                <a:latin typeface="Times New Roman" panose="02020603050405020304" pitchFamily="18" charset="0"/>
                <a:cs typeface="Times New Roman" panose="02020603050405020304" pitchFamily="18" charset="0"/>
              </a:rPr>
              <a:t>At the highest level of abstraction, data can be classified as structured and unstructured.</a:t>
            </a:r>
          </a:p>
          <a:p>
            <a:pPr marL="342900" indent="-342900">
              <a:lnSpc>
                <a:spcPct val="150000"/>
              </a:lnSpc>
              <a:buFont typeface="+mj-lt"/>
              <a:buAutoNum type="arabicPeriod"/>
            </a:pPr>
            <a:r>
              <a:rPr lang="en-US" dirty="0">
                <a:solidFill>
                  <a:schemeClr val="tx1"/>
                </a:solidFill>
                <a:latin typeface="Times New Roman" panose="02020603050405020304" pitchFamily="18" charset="0"/>
                <a:cs typeface="Times New Roman" panose="02020603050405020304" pitchFamily="18" charset="0"/>
              </a:rPr>
              <a:t>Data in its original/raw form is not usually ready to be useful in analytics tasks.</a:t>
            </a:r>
          </a:p>
          <a:p>
            <a:pPr marL="342900" indent="-342900">
              <a:lnSpc>
                <a:spcPct val="150000"/>
              </a:lnSpc>
              <a:buFont typeface="+mj-lt"/>
              <a:buAutoNum type="arabicPeriod"/>
            </a:pPr>
            <a:r>
              <a:rPr lang="en-US" dirty="0">
                <a:solidFill>
                  <a:schemeClr val="tx1"/>
                </a:solidFill>
                <a:latin typeface="Times New Roman" panose="02020603050405020304" pitchFamily="18" charset="0"/>
                <a:cs typeface="Times New Roman" panose="02020603050405020304" pitchFamily="18" charset="0"/>
              </a:rPr>
              <a:t>Data preprocessing is a tedious, time-demanding, yet crucial task in business analytics.</a:t>
            </a:r>
          </a:p>
          <a:p>
            <a:pPr marL="342900" indent="-342900">
              <a:lnSpc>
                <a:spcPct val="150000"/>
              </a:lnSpc>
              <a:buFont typeface="+mj-lt"/>
              <a:buAutoNum type="arabicPeriod"/>
            </a:pPr>
            <a:r>
              <a:rPr lang="en-US" dirty="0">
                <a:solidFill>
                  <a:schemeClr val="tx1"/>
                </a:solidFill>
                <a:latin typeface="Times New Roman" panose="02020603050405020304" pitchFamily="18" charset="0"/>
                <a:cs typeface="Times New Roman" panose="02020603050405020304" pitchFamily="18" charset="0"/>
              </a:rPr>
              <a:t>Statistics is a collection of mathematical techniques to characterize and interpret data.</a:t>
            </a:r>
          </a:p>
          <a:p>
            <a:pPr marL="342900" indent="-342900">
              <a:lnSpc>
                <a:spcPct val="150000"/>
              </a:lnSpc>
              <a:buFont typeface="+mj-lt"/>
              <a:buAutoNum type="arabicPeriod"/>
            </a:pPr>
            <a:r>
              <a:rPr lang="en-US" dirty="0">
                <a:solidFill>
                  <a:schemeClr val="tx1"/>
                </a:solidFill>
                <a:latin typeface="Times New Roman" panose="02020603050405020304" pitchFamily="18" charset="0"/>
                <a:cs typeface="Times New Roman" panose="02020603050405020304" pitchFamily="18" charset="0"/>
              </a:rPr>
              <a:t>Statistical methods can be classified as either descriptive or inferential.</a:t>
            </a:r>
          </a:p>
          <a:p>
            <a:pPr marL="342900" indent="-342900">
              <a:lnSpc>
                <a:spcPct val="150000"/>
              </a:lnSpc>
              <a:buFont typeface="+mj-lt"/>
              <a:buAutoNum type="arabicPeriod"/>
            </a:pPr>
            <a:r>
              <a:rPr lang="en-US" dirty="0">
                <a:solidFill>
                  <a:schemeClr val="tx1"/>
                </a:solidFill>
                <a:latin typeface="Times New Roman" panose="02020603050405020304" pitchFamily="18" charset="0"/>
                <a:cs typeface="Times New Roman" panose="02020603050405020304" pitchFamily="18" charset="0"/>
              </a:rPr>
              <a:t>Statistics in general, and descriptive statistics in particular, is a critical part of BI and business analytics.</a:t>
            </a:r>
          </a:p>
          <a:p>
            <a:pPr marL="342900" indent="-342900">
              <a:lnSpc>
                <a:spcPct val="150000"/>
              </a:lnSpc>
              <a:buFont typeface="+mj-lt"/>
              <a:buAutoNum type="arabicPeriod"/>
            </a:pPr>
            <a:r>
              <a:rPr lang="en-US" dirty="0">
                <a:solidFill>
                  <a:schemeClr val="tx1"/>
                </a:solidFill>
                <a:latin typeface="Times New Roman" panose="02020603050405020304" pitchFamily="18" charset="0"/>
                <a:cs typeface="Times New Roman" panose="02020603050405020304" pitchFamily="18" charset="0"/>
              </a:rPr>
              <a:t>Descriptive statistics methods can be used to measure central tendency.</a:t>
            </a:r>
          </a:p>
        </p:txBody>
      </p:sp>
      <p:sp>
        <p:nvSpPr>
          <p:cNvPr id="3" name="TextBox 2">
            <a:extLst>
              <a:ext uri="{FF2B5EF4-FFF2-40B4-BE49-F238E27FC236}">
                <a16:creationId xmlns:a16="http://schemas.microsoft.com/office/drawing/2014/main" id="{FAFFAE09-E692-8056-1289-A4611E4C700E}"/>
              </a:ext>
            </a:extLst>
          </p:cNvPr>
          <p:cNvSpPr txBox="1"/>
          <p:nvPr/>
        </p:nvSpPr>
        <p:spPr>
          <a:xfrm>
            <a:off x="2346764" y="1667891"/>
            <a:ext cx="7683588" cy="400110"/>
          </a:xfrm>
          <a:prstGeom prst="rect">
            <a:avLst/>
          </a:prstGeom>
          <a:noFill/>
        </p:spPr>
        <p:txBody>
          <a:bodyPr wrap="square" rtlCol="0">
            <a:spAutoFit/>
          </a:bodyPr>
          <a:lstStyle/>
          <a:p>
            <a:r>
              <a:rPr lang="en-US" sz="2000" b="1" dirty="0"/>
              <a:t>Summary</a:t>
            </a:r>
            <a:endParaRPr lang="en-US" sz="2400" b="1" dirty="0">
              <a:latin typeface="Alexandria"/>
            </a:endParaRPr>
          </a:p>
        </p:txBody>
      </p:sp>
      <p:sp>
        <p:nvSpPr>
          <p:cNvPr id="5" name="Rectangle 4">
            <a:extLst>
              <a:ext uri="{FF2B5EF4-FFF2-40B4-BE49-F238E27FC236}">
                <a16:creationId xmlns:a16="http://schemas.microsoft.com/office/drawing/2014/main" id="{282783C4-428B-5A46-CDDA-C72CD0248EB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A27A8877-C7B3-D7F9-7C3B-89F35C3A7FBD}"/>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41</a:t>
            </a:r>
          </a:p>
        </p:txBody>
      </p:sp>
      <p:pic>
        <p:nvPicPr>
          <p:cNvPr id="7" name="Graphic 21">
            <a:extLst>
              <a:ext uri="{FF2B5EF4-FFF2-40B4-BE49-F238E27FC236}">
                <a16:creationId xmlns:a16="http://schemas.microsoft.com/office/drawing/2014/main" id="{B87B291A-AEFB-E9B1-60D6-5786144FE5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7662880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ACC9A911-23AF-4D6B-960B-1A780C58D828}">
  <ds:schemaRefs>
    <ds:schemaRef ds:uri="http://www.w3.org/XML/1998/namespace"/>
    <ds:schemaRef ds:uri="http://purl.org/dc/dcmitype/"/>
    <ds:schemaRef ds:uri="688354b5-287c-4cda-825e-1d7935aea40e"/>
    <ds:schemaRef ds:uri="http://schemas.microsoft.com/office/2006/metadata/properties"/>
    <ds:schemaRef ds:uri="http://schemas.microsoft.com/office/infopath/2007/PartnerControls"/>
    <ds:schemaRef ds:uri="http://purl.org/dc/terms/"/>
    <ds:schemaRef ds:uri="http://schemas.microsoft.com/office/2006/documentManagement/types"/>
    <ds:schemaRef ds:uri="http://purl.org/dc/elements/1.1/"/>
    <ds:schemaRef ds:uri="http://schemas.openxmlformats.org/package/2006/metadata/core-properties"/>
    <ds:schemaRef ds:uri="aca13214-df29-4e3c-a050-857c0bf7bd8e"/>
  </ds:schemaRefs>
</ds:datastoreItem>
</file>

<file path=docProps/app.xml><?xml version="1.0" encoding="utf-8"?>
<Properties xmlns="http://schemas.openxmlformats.org/officeDocument/2006/extended-properties" xmlns:vt="http://schemas.openxmlformats.org/officeDocument/2006/docPropsVTypes">
  <TotalTime>768</TotalTime>
  <Words>3972</Words>
  <Application>Microsoft Office PowerPoint</Application>
  <PresentationFormat>Widescreen</PresentationFormat>
  <Paragraphs>387</Paragraphs>
  <Slides>44</Slides>
  <Notes>14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44</vt:i4>
      </vt:variant>
    </vt:vector>
  </HeadingPairs>
  <TitlesOfParts>
    <vt:vector size="51"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wesam ahmed abd elsamie</cp:lastModifiedBy>
  <cp:revision>152</cp:revision>
  <dcterms:created xsi:type="dcterms:W3CDTF">2023-04-29T09:08:00Z</dcterms:created>
  <dcterms:modified xsi:type="dcterms:W3CDTF">2025-06-19T16:53:33Z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