
<file path=[Content_Types].xml><?xml version="1.0" encoding="utf-8"?>
<Types xmlns="http://schemas.openxmlformats.org/package/2006/content-types">
  <Default Extension="jpeg" ContentType="image/jpeg"/>
  <Default Extension="jpg" ContentType="image/jpeg"/>
  <Default Extension="mp4" ContentType="video/mp4"/>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29"/>
  </p:notesMasterIdLst>
  <p:sldIdLst>
    <p:sldId id="480" r:id="rId5"/>
    <p:sldId id="303" r:id="rId6"/>
    <p:sldId id="256" r:id="rId7"/>
    <p:sldId id="487" r:id="rId8"/>
    <p:sldId id="493" r:id="rId9"/>
    <p:sldId id="494" r:id="rId10"/>
    <p:sldId id="495" r:id="rId11"/>
    <p:sldId id="502" r:id="rId12"/>
    <p:sldId id="496" r:id="rId13"/>
    <p:sldId id="509" r:id="rId14"/>
    <p:sldId id="499" r:id="rId15"/>
    <p:sldId id="483" r:id="rId16"/>
    <p:sldId id="497" r:id="rId17"/>
    <p:sldId id="488" r:id="rId18"/>
    <p:sldId id="491" r:id="rId19"/>
    <p:sldId id="501" r:id="rId20"/>
    <p:sldId id="500" r:id="rId21"/>
    <p:sldId id="503" r:id="rId22"/>
    <p:sldId id="511" r:id="rId23"/>
    <p:sldId id="512" r:id="rId24"/>
    <p:sldId id="505" r:id="rId25"/>
    <p:sldId id="506" r:id="rId26"/>
    <p:sldId id="507" r:id="rId27"/>
    <p:sldId id="349" r:id="rId2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56"/>
            <p14:sldId id="487"/>
            <p14:sldId id="493"/>
            <p14:sldId id="494"/>
            <p14:sldId id="495"/>
            <p14:sldId id="502"/>
            <p14:sldId id="496"/>
            <p14:sldId id="509"/>
            <p14:sldId id="499"/>
            <p14:sldId id="483"/>
            <p14:sldId id="497"/>
            <p14:sldId id="488"/>
            <p14:sldId id="491"/>
            <p14:sldId id="501"/>
            <p14:sldId id="500"/>
            <p14:sldId id="503"/>
            <p14:sldId id="511"/>
            <p14:sldId id="512"/>
            <p14:sldId id="505"/>
            <p14:sldId id="506"/>
            <p14:sldId id="507"/>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A6E66"/>
    <a:srgbClr val="D37273"/>
    <a:srgbClr val="FFFFCC"/>
    <a:srgbClr val="FFFFFF"/>
    <a:srgbClr val="253E5F"/>
    <a:srgbClr val="03AAF3"/>
    <a:srgbClr val="FDC707"/>
    <a:srgbClr val="565DE4"/>
    <a:srgbClr val="121670"/>
    <a:srgbClr val="191F97"/>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F9241BE0-B3EE-6CFB-EB6E-61A45D1AAB16}" v="26" dt="2025-01-18T02:25:51.80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3268" autoAdjust="0"/>
  </p:normalViewPr>
  <p:slideViewPr>
    <p:cSldViewPr snapToGrid="0">
      <p:cViewPr varScale="1">
        <p:scale>
          <a:sx n="53" d="100"/>
          <a:sy n="53" d="100"/>
        </p:scale>
        <p:origin x="1314" y="36"/>
      </p:cViewPr>
      <p:guideLst/>
    </p:cSldViewPr>
  </p:slideViewPr>
  <p:notesTextViewPr>
    <p:cViewPr>
      <p:scale>
        <a:sx n="3" d="2"/>
        <a:sy n="3" d="2"/>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34" Type="http://schemas.microsoft.com/office/2016/11/relationships/changesInfo" Target="changesInfos/changesInfo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presProps" Target="presProps.xml"/><Relationship Id="rId35" Type="http://schemas.microsoft.com/office/2015/10/relationships/revisionInfo" Target="revisionInfo.xml"/><Relationship Id="rId8" Type="http://schemas.openxmlformats.org/officeDocument/2006/relationships/slide" Target="slides/slide4.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clId="Web-{F9241BE0-B3EE-6CFB-EB6E-61A45D1AAB16}"/>
    <pc:docChg chg="modSld">
      <pc:chgData name="" userId="" providerId="" clId="Web-{F9241BE0-B3EE-6CFB-EB6E-61A45D1AAB16}" dt="2025-01-18T02:25:40.950" v="5" actId="20577"/>
      <pc:docMkLst>
        <pc:docMk/>
      </pc:docMkLst>
      <pc:sldChg chg="modSp">
        <pc:chgData name="" userId="" providerId="" clId="Web-{F9241BE0-B3EE-6CFB-EB6E-61A45D1AAB16}" dt="2025-01-18T02:25:40.950" v="5" actId="20577"/>
        <pc:sldMkLst>
          <pc:docMk/>
          <pc:sldMk cId="3434396648" sldId="256"/>
        </pc:sldMkLst>
        <pc:spChg chg="mod">
          <ac:chgData name="" userId="" providerId="" clId="Web-{F9241BE0-B3EE-6CFB-EB6E-61A45D1AAB16}" dt="2025-01-18T02:25:40.950" v="5" actId="20577"/>
          <ac:spMkLst>
            <pc:docMk/>
            <pc:sldMk cId="3434396648" sldId="256"/>
            <ac:spMk id="24" creationId="{6083F8E2-699C-9C01-0329-7C9299434C08}"/>
          </ac:spMkLst>
        </pc:spChg>
      </pc:sldChg>
    </pc:docChg>
  </pc:docChgLst>
  <pc:docChgLst>
    <pc:chgData name="Amera Ahmed" userId="S::ameraahmed@midocean.edu.km::b2438896-40e1-40b2-87d3-f22587079e1a" providerId="AD" clId="Web-{F9241BE0-B3EE-6CFB-EB6E-61A45D1AAB16}"/>
    <pc:docChg chg="modSld">
      <pc:chgData name="Amera Ahmed" userId="S::ameraahmed@midocean.edu.km::b2438896-40e1-40b2-87d3-f22587079e1a" providerId="AD" clId="Web-{F9241BE0-B3EE-6CFB-EB6E-61A45D1AAB16}" dt="2025-01-18T02:25:48.544" v="5" actId="20577"/>
      <pc:docMkLst>
        <pc:docMk/>
      </pc:docMkLst>
      <pc:sldChg chg="modSp">
        <pc:chgData name="Amera Ahmed" userId="S::ameraahmed@midocean.edu.km::b2438896-40e1-40b2-87d3-f22587079e1a" providerId="AD" clId="Web-{F9241BE0-B3EE-6CFB-EB6E-61A45D1AAB16}" dt="2025-01-18T02:25:48.544" v="5" actId="20577"/>
        <pc:sldMkLst>
          <pc:docMk/>
          <pc:sldMk cId="3434396648" sldId="256"/>
        </pc:sldMkLst>
        <pc:spChg chg="mod">
          <ac:chgData name="Amera Ahmed" userId="S::ameraahmed@midocean.edu.km::b2438896-40e1-40b2-87d3-f22587079e1a" providerId="AD" clId="Web-{F9241BE0-B3EE-6CFB-EB6E-61A45D1AAB16}" dt="2025-01-18T02:25:48.544" v="5" actId="20577"/>
          <ac:spMkLst>
            <pc:docMk/>
            <pc:sldMk cId="3434396648" sldId="256"/>
            <ac:spMk id="24" creationId="{6083F8E2-699C-9C01-0329-7C9299434C08}"/>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9/13/2026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379260825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116930787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236251452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50093294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66699752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1" kern="1200" dirty="0" err="1">
                <a:solidFill>
                  <a:schemeClr val="tx1"/>
                </a:solidFill>
                <a:effectLst/>
                <a:latin typeface="+mn-lt"/>
                <a:ea typeface="+mn-ea"/>
                <a:cs typeface="+mn-cs"/>
              </a:rPr>
              <a:t>درس</a:t>
            </a:r>
            <a:r>
              <a:rPr lang="en-US" sz="1200" b="0" i="1" kern="1200" dirty="0">
                <a:solidFill>
                  <a:schemeClr val="tx1"/>
                </a:solidFill>
                <a:effectLst/>
                <a:latin typeface="+mn-lt"/>
                <a:ea typeface="+mn-ea"/>
                <a:cs typeface="+mn-cs"/>
              </a:rPr>
              <a:t> </a:t>
            </a:r>
            <a:r>
              <a:rPr lang="en-US" sz="1200" b="0" i="1" kern="1200" dirty="0" err="1">
                <a:solidFill>
                  <a:schemeClr val="tx1"/>
                </a:solidFill>
                <a:effectLst/>
                <a:latin typeface="+mn-lt"/>
                <a:ea typeface="+mn-ea"/>
                <a:cs typeface="+mn-cs"/>
              </a:rPr>
              <a:t>تطبيقي</a:t>
            </a:r>
            <a:r>
              <a:rPr lang="en-US" sz="1200" b="0" i="1" kern="1200" dirty="0">
                <a:solidFill>
                  <a:schemeClr val="tx1"/>
                </a:solidFill>
                <a:effectLst/>
                <a:latin typeface="+mn-lt"/>
                <a:ea typeface="+mn-ea"/>
                <a:cs typeface="+mn-cs"/>
              </a:rPr>
              <a:t> </a:t>
            </a:r>
            <a:r>
              <a:rPr lang="en-US" sz="1200" b="0" i="1" kern="1200" dirty="0" err="1">
                <a:solidFill>
                  <a:schemeClr val="tx1"/>
                </a:solidFill>
                <a:effectLst/>
                <a:latin typeface="+mn-lt"/>
                <a:ea typeface="+mn-ea"/>
                <a:cs typeface="+mn-cs"/>
              </a:rPr>
              <a:t>في</a:t>
            </a:r>
            <a:r>
              <a:rPr lang="en-US" sz="1200" b="0" i="1" kern="1200" dirty="0">
                <a:solidFill>
                  <a:schemeClr val="tx1"/>
                </a:solidFill>
                <a:effectLst/>
                <a:latin typeface="+mn-lt"/>
                <a:ea typeface="+mn-ea"/>
                <a:cs typeface="+mn-cs"/>
              </a:rPr>
              <a:t> </a:t>
            </a:r>
            <a:r>
              <a:rPr lang="en-US" sz="1200" b="0" i="1" kern="1200" dirty="0" err="1">
                <a:solidFill>
                  <a:schemeClr val="tx1"/>
                </a:solidFill>
                <a:effectLst/>
                <a:latin typeface="+mn-lt"/>
                <a:ea typeface="+mn-ea"/>
                <a:cs typeface="+mn-cs"/>
              </a:rPr>
              <a:t>سيكولوجية</a:t>
            </a:r>
            <a:r>
              <a:rPr lang="en-US" sz="1200" b="0" i="1" kern="1200" dirty="0">
                <a:solidFill>
                  <a:schemeClr val="tx1"/>
                </a:solidFill>
                <a:effectLst/>
                <a:latin typeface="+mn-lt"/>
                <a:ea typeface="+mn-ea"/>
                <a:cs typeface="+mn-cs"/>
              </a:rPr>
              <a:t> </a:t>
            </a:r>
            <a:r>
              <a:rPr lang="en-US" sz="1200" b="0" i="1" kern="1200" dirty="0" err="1">
                <a:solidFill>
                  <a:schemeClr val="tx1"/>
                </a:solidFill>
                <a:effectLst/>
                <a:latin typeface="+mn-lt"/>
                <a:ea typeface="+mn-ea"/>
                <a:cs typeface="+mn-cs"/>
              </a:rPr>
              <a:t>الإعلان</a:t>
            </a:r>
            <a:r>
              <a:rPr lang="en-US" sz="1200" b="0" i="1" kern="1200" dirty="0">
                <a:solidFill>
                  <a:schemeClr val="tx1"/>
                </a:solidFill>
                <a:effectLst/>
                <a:latin typeface="+mn-lt"/>
                <a:ea typeface="+mn-ea"/>
                <a:cs typeface="+mn-cs"/>
              </a:rPr>
              <a:t> </a:t>
            </a:r>
            <a:r>
              <a:rPr lang="ar-EG" sz="1200" b="0" i="1" kern="1200" dirty="0">
                <a:solidFill>
                  <a:schemeClr val="tx1"/>
                </a:solidFill>
                <a:effectLst/>
                <a:latin typeface="+mn-lt"/>
                <a:ea typeface="+mn-ea"/>
                <a:cs typeface="+mn-cs"/>
              </a:rPr>
              <a:t>الرقم</a:t>
            </a:r>
            <a:r>
              <a:rPr lang="en-US" sz="1200" b="0" i="1" kern="1200" dirty="0">
                <a:solidFill>
                  <a:schemeClr val="tx1"/>
                </a:solidFill>
                <a:effectLst/>
                <a:latin typeface="+mn-lt"/>
                <a:ea typeface="+mn-ea"/>
                <a:cs typeface="+mn-cs"/>
              </a:rPr>
              <a:t>ي</a:t>
            </a:r>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22065282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2105987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ar-SA" dirty="0">
                <a:latin typeface="Alexandria" pitchFamily="2" charset="-78"/>
                <a:cs typeface="Alexandria" pitchFamily="2" charset="-78"/>
              </a:rPr>
              <a:t>تثبيت سعر مرتفع </a:t>
            </a:r>
            <a:r>
              <a:rPr lang="en-US" dirty="0">
                <a:latin typeface="Alexandria" pitchFamily="2" charset="-78"/>
                <a:cs typeface="Alexandria" pitchFamily="2" charset="-78"/>
              </a:rPr>
              <a:t>High Anchoring </a:t>
            </a:r>
            <a:endParaRPr lang="ar-SA" dirty="0">
              <a:latin typeface="Alexandria" pitchFamily="2" charset="-78"/>
              <a:cs typeface="Alexandria" pitchFamily="2" charset="-78"/>
            </a:endParaRPr>
          </a:p>
        </p:txBody>
      </p:sp>
      <p:sp>
        <p:nvSpPr>
          <p:cNvPr id="4" name="Slide Number Placeholder 3"/>
          <p:cNvSpPr>
            <a:spLocks noGrp="1"/>
          </p:cNvSpPr>
          <p:nvPr>
            <p:ph type="sldNum" sz="quarter" idx="10"/>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368832886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9/13/2026</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9/13/2026</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9/13/2026</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9/13/2026</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9/13/2026</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9/13/2026</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9/13/2026</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9/13/2026</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9/13/2026</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9/13/2026</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9/13/2026</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570745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9/13/2026</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6" r:id="rId15"/>
    <p:sldLayoutId id="2147483667" r:id="rId16"/>
    <p:sldLayoutId id="2147483668"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3.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e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0.jpg"/><Relationship Id="rId1" Type="http://schemas.openxmlformats.org/officeDocument/2006/relationships/slideLayout" Target="../slideLayouts/slideLayout17.xml"/></Relationships>
</file>

<file path=ppt/slides/_rels/slide6.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3.xml"/><Relationship Id="rId1" Type="http://schemas.openxmlformats.org/officeDocument/2006/relationships/slideLayout" Target="../slideLayouts/slideLayout13.xml"/><Relationship Id="rId4" Type="http://schemas.openxmlformats.org/officeDocument/2006/relationships/image" Target="../media/image7.png"/></Relationships>
</file>

<file path=ppt/slides/_rels/slide7.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4.xml"/><Relationship Id="rId1" Type="http://schemas.openxmlformats.org/officeDocument/2006/relationships/slideLayout" Target="../slideLayouts/slideLayout13.xml"/><Relationship Id="rId4" Type="http://schemas.openxmlformats.org/officeDocument/2006/relationships/image" Target="../media/image3.png"/></Relationships>
</file>

<file path=ppt/slides/_rels/slide8.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5.xml"/><Relationship Id="rId1" Type="http://schemas.openxmlformats.org/officeDocument/2006/relationships/slideLayout" Target="../slideLayouts/slideLayout13.xml"/><Relationship Id="rId4" Type="http://schemas.openxmlformats.org/officeDocument/2006/relationships/image" Target="../media/image3.png"/></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2.png"/><Relationship Id="rId1" Type="http://schemas.openxmlformats.org/officeDocument/2006/relationships/slideLayout" Target="../slideLayouts/slideLayout1.xml"/><Relationship Id="rId5" Type="http://schemas.openxmlformats.org/officeDocument/2006/relationships/image" Target="../media/image14.png"/><Relationship Id="rId4" Type="http://schemas.openxmlformats.org/officeDocument/2006/relationships/image" Target="../media/image13.png"/></Relationships>
</file>

<file path=ppt/slides/_rels/slide10.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5.png"/><Relationship Id="rId1" Type="http://schemas.openxmlformats.org/officeDocument/2006/relationships/slideLayout" Target="../slideLayouts/slideLayout1.xml"/><Relationship Id="rId5" Type="http://schemas.openxmlformats.org/officeDocument/2006/relationships/image" Target="../media/image13.png"/><Relationship Id="rId4" Type="http://schemas.openxmlformats.org/officeDocument/2006/relationships/image" Target="../media/image3.png"/></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0.jp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14.xml"/><Relationship Id="rId2" Type="http://schemas.microsoft.com/office/2007/relationships/media" Target="../media/media1.mp4"/><Relationship Id="rId1" Type="http://schemas.openxmlformats.org/officeDocument/2006/relationships/video" Target="NULL" TargetMode="External"/><Relationship Id="rId5" Type="http://schemas.openxmlformats.org/officeDocument/2006/relationships/image" Target="../media/image16.jpeg"/><Relationship Id="rId4" Type="http://schemas.openxmlformats.org/officeDocument/2006/relationships/image" Target="../media/image3.png"/></Relationships>
</file>

<file path=ppt/slides/_rels/slide15.xml.rels><?xml version="1.0" encoding="UTF-8" standalone="yes"?>
<Relationships xmlns="http://schemas.openxmlformats.org/package/2006/relationships"><Relationship Id="rId3" Type="http://schemas.openxmlformats.org/officeDocument/2006/relationships/image" Target="../media/image17.sv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7.xml"/><Relationship Id="rId1" Type="http://schemas.openxmlformats.org/officeDocument/2006/relationships/slideLayout" Target="../slideLayouts/slideLayout15.xml"/><Relationship Id="rId4" Type="http://schemas.openxmlformats.org/officeDocument/2006/relationships/image" Target="../media/image19.jpg"/></Relationships>
</file>

<file path=ppt/slides/_rels/slide18.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8.xml"/><Relationship Id="rId1" Type="http://schemas.openxmlformats.org/officeDocument/2006/relationships/slideLayout" Target="../slideLayouts/slideLayout15.xml"/><Relationship Id="rId5" Type="http://schemas.openxmlformats.org/officeDocument/2006/relationships/image" Target="../media/image22.png"/><Relationship Id="rId4" Type="http://schemas.openxmlformats.org/officeDocument/2006/relationships/image" Target="../media/image21.jpg"/></Relationships>
</file>

<file path=ppt/slides/_rels/slide21.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notesSlide" Target="../notesSlides/notesSlide9.xml"/><Relationship Id="rId1" Type="http://schemas.openxmlformats.org/officeDocument/2006/relationships/slideLayout" Target="../slideLayouts/slideLayout2.xml"/><Relationship Id="rId5" Type="http://schemas.openxmlformats.org/officeDocument/2006/relationships/image" Target="../media/image26.jpg"/><Relationship Id="rId4" Type="http://schemas.openxmlformats.org/officeDocument/2006/relationships/image" Target="../media/image25.png"/></Relationships>
</file>

<file path=ppt/slides/_rels/slide23.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10.xml"/><Relationship Id="rId1" Type="http://schemas.openxmlformats.org/officeDocument/2006/relationships/slideLayout" Target="../slideLayouts/slideLayout2.xml"/><Relationship Id="rId5" Type="http://schemas.openxmlformats.org/officeDocument/2006/relationships/image" Target="../media/image29.png"/><Relationship Id="rId4" Type="http://schemas.openxmlformats.org/officeDocument/2006/relationships/image" Target="../media/image28.png"/></Relationships>
</file>

<file path=ppt/slides/_rels/slide24.xml.rels><?xml version="1.0" encoding="UTF-8" standalone="yes"?>
<Relationships xmlns="http://schemas.openxmlformats.org/package/2006/relationships"><Relationship Id="rId3" Type="http://schemas.openxmlformats.org/officeDocument/2006/relationships/image" Target="../media/image31.svg"/><Relationship Id="rId2" Type="http://schemas.openxmlformats.org/officeDocument/2006/relationships/image" Target="../media/image30.jpeg"/><Relationship Id="rId1" Type="http://schemas.openxmlformats.org/officeDocument/2006/relationships/slideLayout" Target="../slideLayouts/slideLayout16.xml"/><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Dr. </a:t>
            </a:r>
            <a:r>
              <a:rPr lang="en-US" sz="2400" dirty="0" err="1">
                <a:latin typeface="Times New Roman" panose="02020603050405020304" pitchFamily="18" charset="0"/>
                <a:cs typeface="Times New Roman" panose="02020603050405020304" pitchFamily="18" charset="0"/>
              </a:rPr>
              <a:t>Amera</a:t>
            </a:r>
            <a:r>
              <a:rPr lang="en-US" sz="2400" dirty="0">
                <a:latin typeface="Times New Roman" panose="02020603050405020304" pitchFamily="18" charset="0"/>
                <a:cs typeface="Times New Roman" panose="02020603050405020304" pitchFamily="18" charset="0"/>
              </a:rPr>
              <a:t> A. Soliman</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Intro Lecture</a:t>
            </a:r>
          </a:p>
        </p:txBody>
      </p:sp>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1765227" cy="677108"/>
          </a:xfrm>
          <a:prstGeom prst="rect">
            <a:avLst/>
          </a:prstGeom>
          <a:noFill/>
        </p:spPr>
        <p:txBody>
          <a:bodyPr wrap="none" rtlCol="0">
            <a:spAutoFit/>
          </a:bodyPr>
          <a:lstStyle/>
          <a:p>
            <a:r>
              <a:rPr lang="en-US" b="1" dirty="0"/>
              <a:t>DGM315</a:t>
            </a:r>
          </a:p>
          <a:p>
            <a:r>
              <a:rPr lang="ar-SA" sz="2000" dirty="0">
                <a:latin typeface="Times New Roman" panose="02020603050405020304" pitchFamily="18" charset="0"/>
                <a:cs typeface="Times New Roman" panose="02020603050405020304" pitchFamily="18" charset="0"/>
              </a:rPr>
              <a:t>علم النفس الإعلامي</a:t>
            </a:r>
            <a:endParaRPr lang="en-US" sz="2000" dirty="0">
              <a:latin typeface="Times New Roman" panose="02020603050405020304" pitchFamily="18" charset="0"/>
              <a:cs typeface="Times New Roman" panose="02020603050405020304" pitchFamily="18" charset="0"/>
            </a:endParaRP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
        <p:nvSpPr>
          <p:cNvPr id="9" name="TextBox 8">
            <a:extLst>
              <a:ext uri="{FF2B5EF4-FFF2-40B4-BE49-F238E27FC236}">
                <a16:creationId xmlns:a16="http://schemas.microsoft.com/office/drawing/2014/main" id="{16E4CC76-2D0D-6204-3FBC-B0856D8E8836}"/>
              </a:ext>
            </a:extLst>
          </p:cNvPr>
          <p:cNvSpPr txBox="1"/>
          <p:nvPr/>
        </p:nvSpPr>
        <p:spPr>
          <a:xfrm>
            <a:off x="194617" y="2591583"/>
            <a:ext cx="5483512" cy="1169551"/>
          </a:xfrm>
          <a:prstGeom prst="rect">
            <a:avLst/>
          </a:prstGeom>
          <a:noFill/>
        </p:spPr>
        <p:txBody>
          <a:bodyPr wrap="square" rtlCol="0">
            <a:spAutoFit/>
          </a:bodyPr>
          <a:lstStyle/>
          <a:p>
            <a:pPr algn="ctr"/>
            <a:r>
              <a:rPr lang="ar-SA" sz="3200" b="1" dirty="0">
                <a:solidFill>
                  <a:srgbClr val="00B0F0"/>
                </a:solidFill>
                <a:latin typeface="Alexandria ExtraBold" pitchFamily="2" charset="-78"/>
                <a:cs typeface="Alexandria ExtraBold" pitchFamily="2" charset="-78"/>
              </a:rPr>
              <a:t>علم النفس الإعلامي</a:t>
            </a:r>
          </a:p>
          <a:p>
            <a:endParaRPr lang="en-US" sz="1400" b="1" dirty="0">
              <a:solidFill>
                <a:srgbClr val="00B0F0"/>
              </a:solidFill>
              <a:latin typeface="Times New Roman" panose="02020603050405020304" pitchFamily="18" charset="0"/>
              <a:cs typeface="Times New Roman" panose="02020603050405020304" pitchFamily="18" charset="0"/>
            </a:endParaRPr>
          </a:p>
          <a:p>
            <a:pPr algn="ctr"/>
            <a:r>
              <a:rPr lang="en-US" sz="2400" b="1" dirty="0">
                <a:solidFill>
                  <a:srgbClr val="C00000"/>
                </a:solidFill>
                <a:latin typeface="Alexandria ExtraBold" pitchFamily="2" charset="-78"/>
                <a:ea typeface="Calibri" panose="020F0502020204030204" pitchFamily="34" charset="0"/>
                <a:cs typeface="Alexandria ExtraBold" pitchFamily="2" charset="-78"/>
              </a:rPr>
              <a:t>Media Psychology</a:t>
            </a:r>
            <a:endParaRPr lang="ar-EG" sz="2400" b="1" dirty="0">
              <a:solidFill>
                <a:srgbClr val="C00000"/>
              </a:solidFill>
              <a:latin typeface="Alexandria ExtraBold" pitchFamily="2" charset="-78"/>
              <a:ea typeface="Calibri" panose="020F0502020204030204" pitchFamily="34" charset="0"/>
              <a:cs typeface="Alexandria ExtraBold" pitchFamily="2" charset="-78"/>
            </a:endParaRPr>
          </a:p>
        </p:txBody>
      </p:sp>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75884" y="0"/>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cstate="hqprint">
            <a:extLst>
              <a:ext uri="{28A0092B-C50C-407E-A947-70E740481C1C}">
                <a14:useLocalDpi xmlns:a14="http://schemas.microsoft.com/office/drawing/2010/main" val="0"/>
              </a:ext>
            </a:extLst>
          </a:blip>
          <a:srcRect l="4175" r="4175"/>
          <a:stretch/>
        </p:blipFill>
        <p:spPr>
          <a:xfrm>
            <a:off x="188532" y="20033"/>
            <a:ext cx="8555803" cy="5237223"/>
          </a:xfrm>
        </p:spPr>
      </p:pic>
      <p:sp>
        <p:nvSpPr>
          <p:cNvPr id="9" name="TextBox 8">
            <a:extLst>
              <a:ext uri="{FF2B5EF4-FFF2-40B4-BE49-F238E27FC236}">
                <a16:creationId xmlns:a16="http://schemas.microsoft.com/office/drawing/2014/main" id="{25760A6C-566F-B7E3-1EEE-CB29F0CF0113}"/>
              </a:ext>
            </a:extLst>
          </p:cNvPr>
          <p:cNvSpPr txBox="1"/>
          <p:nvPr/>
        </p:nvSpPr>
        <p:spPr>
          <a:xfrm>
            <a:off x="6803792" y="2906906"/>
            <a:ext cx="4063511" cy="1138773"/>
          </a:xfrm>
          <a:prstGeom prst="rect">
            <a:avLst/>
          </a:prstGeom>
          <a:noFill/>
        </p:spPr>
        <p:txBody>
          <a:bodyPr wrap="square" rtlCol="0">
            <a:spAutoFit/>
          </a:bodyPr>
          <a:lstStyle/>
          <a:p>
            <a:r>
              <a:rPr lang="ar-SA" sz="2800" b="1" dirty="0">
                <a:solidFill>
                  <a:srgbClr val="00B0F0"/>
                </a:solidFill>
                <a:latin typeface="Alexandria ExtraBold" pitchFamily="2" charset="-78"/>
                <a:cs typeface="Alexandria ExtraBold" pitchFamily="2" charset="-78"/>
              </a:rPr>
              <a:t>علم النفس الإعلامي</a:t>
            </a:r>
          </a:p>
          <a:p>
            <a:endParaRPr lang="en-US" sz="1600" b="1" dirty="0">
              <a:solidFill>
                <a:srgbClr val="00B0F0"/>
              </a:solidFill>
              <a:latin typeface="Times New Roman" panose="02020603050405020304" pitchFamily="18" charset="0"/>
              <a:cs typeface="Times New Roman" panose="02020603050405020304" pitchFamily="18" charset="0"/>
            </a:endParaRPr>
          </a:p>
          <a:p>
            <a:pPr algn="ctr"/>
            <a:r>
              <a:rPr lang="en-US" sz="2400" b="1" dirty="0">
                <a:solidFill>
                  <a:srgbClr val="C00000"/>
                </a:solidFill>
                <a:latin typeface="Alexandria ExtraBold" pitchFamily="2" charset="-78"/>
                <a:ea typeface="Calibri" panose="020F0502020204030204" pitchFamily="34" charset="0"/>
                <a:cs typeface="Alexandria ExtraBold" pitchFamily="2" charset="-78"/>
              </a:rPr>
              <a:t>Media Psychology</a:t>
            </a:r>
            <a:endParaRPr lang="ar-EG" sz="2400" b="1" dirty="0">
              <a:solidFill>
                <a:srgbClr val="C00000"/>
              </a:solidFill>
              <a:latin typeface="Alexandria ExtraBold" pitchFamily="2" charset="-78"/>
              <a:ea typeface="Calibri" panose="020F0502020204030204" pitchFamily="34" charset="0"/>
              <a:cs typeface="Alexandria ExtraBold" pitchFamily="2" charset="-78"/>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Intro Lecture</a:t>
            </a: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1765227" cy="707886"/>
          </a:xfrm>
          <a:prstGeom prst="rect">
            <a:avLst/>
          </a:prstGeom>
          <a:noFill/>
        </p:spPr>
        <p:txBody>
          <a:bodyPr wrap="none" rtlCol="0">
            <a:spAutoFit/>
          </a:bodyPr>
          <a:lstStyle/>
          <a:p>
            <a:r>
              <a:rPr lang="en-US" sz="2000" b="1" dirty="0"/>
              <a:t>DGM 315</a:t>
            </a:r>
          </a:p>
          <a:p>
            <a:r>
              <a:rPr lang="ar-SA" sz="2000" dirty="0">
                <a:latin typeface="Times New Roman" panose="02020603050405020304" pitchFamily="18" charset="0"/>
                <a:cs typeface="Times New Roman" panose="02020603050405020304" pitchFamily="18" charset="0"/>
              </a:rPr>
              <a:t>علم النفس الإعلامي</a:t>
            </a:r>
            <a:endParaRPr lang="en-US" sz="2000" dirty="0">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t>
            </a:r>
            <a:r>
              <a:rPr lang="en-US" sz="2800" b="1" dirty="0" err="1">
                <a:solidFill>
                  <a:srgbClr val="00B0F0"/>
                </a:solidFill>
                <a:latin typeface="Times New Roman" panose="02020603050405020304" pitchFamily="18" charset="0"/>
                <a:cs typeface="Times New Roman" panose="02020603050405020304" pitchFamily="18" charset="0"/>
              </a:rPr>
              <a:t>Amera</a:t>
            </a:r>
            <a:r>
              <a:rPr lang="en-US" sz="2800" b="1" dirty="0">
                <a:solidFill>
                  <a:srgbClr val="00B0F0"/>
                </a:solidFill>
                <a:latin typeface="Times New Roman" panose="02020603050405020304" pitchFamily="18" charset="0"/>
                <a:cs typeface="Times New Roman" panose="02020603050405020304" pitchFamily="18" charset="0"/>
              </a:rPr>
              <a:t> A. Soliman</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5" y="1314366"/>
            <a:ext cx="4785132" cy="554363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ounded Rectangle 2"/>
          <p:cNvSpPr/>
          <p:nvPr/>
        </p:nvSpPr>
        <p:spPr>
          <a:xfrm>
            <a:off x="1763852" y="79525"/>
            <a:ext cx="7254635" cy="821532"/>
          </a:xfrm>
          <a:prstGeom prst="roundRect">
            <a:avLst/>
          </a:prstGeom>
          <a:solidFill>
            <a:srgbClr val="253E5F"/>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r"/>
            <a:r>
              <a:rPr lang="ar-SA" sz="2800" b="1" dirty="0">
                <a:latin typeface="Alexandria Black" pitchFamily="2" charset="-78"/>
                <a:cs typeface="Alexandria Black" pitchFamily="2" charset="-78"/>
              </a:rPr>
              <a:t>   مقدمة عن أستاذ المقرر</a:t>
            </a:r>
          </a:p>
        </p:txBody>
      </p:sp>
      <p:sp>
        <p:nvSpPr>
          <p:cNvPr id="6" name="Oval 5"/>
          <p:cNvSpPr/>
          <p:nvPr/>
        </p:nvSpPr>
        <p:spPr>
          <a:xfrm>
            <a:off x="-1097275" y="-1732801"/>
            <a:ext cx="4258159" cy="3813341"/>
          </a:xfrm>
          <a:prstGeom prst="ellipse">
            <a:avLst/>
          </a:prstGeom>
          <a:solidFill>
            <a:srgbClr val="FDC707"/>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SA"/>
          </a:p>
        </p:txBody>
      </p:sp>
      <p:sp>
        <p:nvSpPr>
          <p:cNvPr id="12" name="Oval 11"/>
          <p:cNvSpPr/>
          <p:nvPr/>
        </p:nvSpPr>
        <p:spPr>
          <a:xfrm>
            <a:off x="-1152139" y="-1752472"/>
            <a:ext cx="4137994" cy="3847785"/>
          </a:xfrm>
          <a:prstGeom prst="ellipse">
            <a:avLst/>
          </a:prstGeom>
          <a:solidFill>
            <a:srgbClr val="253E5F"/>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SA"/>
          </a:p>
        </p:txBody>
      </p:sp>
      <p:sp>
        <p:nvSpPr>
          <p:cNvPr id="13" name="Oval 12"/>
          <p:cNvSpPr/>
          <p:nvPr/>
        </p:nvSpPr>
        <p:spPr>
          <a:xfrm>
            <a:off x="-1170427" y="-1843956"/>
            <a:ext cx="3960339" cy="3917647"/>
          </a:xfrm>
          <a:prstGeom prst="ellipse">
            <a:avLst/>
          </a:prstGeom>
          <a:solidFill>
            <a:srgbClr val="03AAF3"/>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en-US" dirty="0"/>
          </a:p>
          <a:p>
            <a:pPr algn="ctr"/>
            <a:endParaRPr lang="en-US" dirty="0"/>
          </a:p>
          <a:p>
            <a:pPr algn="ctr"/>
            <a:endParaRPr lang="en-US" dirty="0"/>
          </a:p>
          <a:p>
            <a:pPr algn="ctr"/>
            <a:endParaRPr lang="en-US" sz="3200" b="1" dirty="0"/>
          </a:p>
          <a:p>
            <a:pPr algn="ctr"/>
            <a:r>
              <a:rPr lang="en-US" sz="3200" b="1" dirty="0">
                <a:latin typeface="Alexandria" pitchFamily="2" charset="-78"/>
                <a:cs typeface="Alexandria" pitchFamily="2" charset="-78"/>
              </a:rPr>
              <a:t>Intro</a:t>
            </a:r>
          </a:p>
          <a:p>
            <a:pPr algn="ctr"/>
            <a:r>
              <a:rPr lang="en-US" sz="3200" b="1" dirty="0">
                <a:latin typeface="Alexandria" pitchFamily="2" charset="-78"/>
                <a:cs typeface="Alexandria" pitchFamily="2" charset="-78"/>
              </a:rPr>
              <a:t>Lecture</a:t>
            </a:r>
            <a:endParaRPr lang="ar-SA" sz="3200" b="1" dirty="0">
              <a:latin typeface="Alexandria" pitchFamily="2" charset="-78"/>
              <a:cs typeface="Alexandria" pitchFamily="2" charset="-78"/>
            </a:endParaRPr>
          </a:p>
        </p:txBody>
      </p:sp>
      <p:sp>
        <p:nvSpPr>
          <p:cNvPr id="9" name="Rectangle 1"/>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ar-SA"/>
          </a:p>
        </p:txBody>
      </p:sp>
      <p:pic>
        <p:nvPicPr>
          <p:cNvPr id="11" name="Picture 1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782944" y="585171"/>
            <a:ext cx="3466273" cy="6713090"/>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180431" y="2073691"/>
            <a:ext cx="8838056" cy="46548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80431" y="1918336"/>
            <a:ext cx="8631283" cy="4810163"/>
          </a:xfrm>
          <a:prstGeom prst="rect">
            <a:avLst/>
          </a:prstGeom>
          <a:noFill/>
        </p:spPr>
        <p:txBody>
          <a:bodyPr wrap="square" lIns="91440" tIns="45720" rIns="91440" bIns="45720" rtlCol="0" anchor="t">
            <a:spAutoFit/>
          </a:bodyPr>
          <a:lstStyle/>
          <a:p>
            <a:pPr algn="r"/>
            <a:endParaRPr lang="en-US" sz="2000" dirty="0">
              <a:solidFill>
                <a:srgbClr val="2D3956"/>
              </a:solidFill>
              <a:latin typeface="Times New Roman" panose="02020603050405020304" pitchFamily="18" charset="0"/>
              <a:cs typeface="Times New Roman" panose="02020603050405020304" pitchFamily="18" charset="0"/>
            </a:endParaRPr>
          </a:p>
          <a:p>
            <a:pPr algn="r"/>
            <a:r>
              <a:rPr lang="ar-SA" sz="2000" dirty="0">
                <a:latin typeface="Alexandria"/>
                <a:cs typeface="Alexandria"/>
              </a:rPr>
              <a:t>أستاذ الإعلام الرقمي المساعد بكلية الإعلام والتسويق .</a:t>
            </a:r>
          </a:p>
          <a:p>
            <a:pPr algn="r">
              <a:lnSpc>
                <a:spcPct val="150000"/>
              </a:lnSpc>
            </a:pPr>
            <a:r>
              <a:rPr lang="ar-SA" sz="2000" dirty="0">
                <a:latin typeface="Alexandria" pitchFamily="2" charset="-78"/>
                <a:cs typeface="Alexandria" pitchFamily="2" charset="-78"/>
              </a:rPr>
              <a:t>حاصلة على درجة الدكتوراه في الإعلام الرقمي تخصص التصميم الرقمي ، ودرجة الماجستير في الصحافة تخصص التصوير والإخراج الصحفي . لديها خبرة أكاديمية متنوعة بالعمل بالجامعات في جمهورية مصر العربية والمملكة العربية السعودية ، كما لديها خبرة عملية بالعمل كمصمم جرافيكي لعدة شركات محلية ودولية.</a:t>
            </a:r>
          </a:p>
          <a:p>
            <a:pPr algn="r">
              <a:lnSpc>
                <a:spcPct val="150000"/>
              </a:lnSpc>
            </a:pPr>
            <a:r>
              <a:rPr lang="ar-SA" sz="2000" dirty="0">
                <a:latin typeface="Alexandria" pitchFamily="2" charset="-78"/>
                <a:cs typeface="Alexandria" pitchFamily="2" charset="-78"/>
              </a:rPr>
              <a:t>ومن اهتماماتها البحثية : نشر أبحاث حول فوضى المعلومات وتأثيرها على مصداقية شبكات التواصل الاجتماعي، وتوظيف شبكة الإنترنت في العمل التطوعي للأطفال . كما صدر كتب "الإنترنت والوسائط المتعددة"</a:t>
            </a:r>
            <a:r>
              <a:rPr lang="ar-EG" sz="2000" dirty="0">
                <a:latin typeface="Alexandria" pitchFamily="2" charset="-78"/>
                <a:cs typeface="Alexandria" pitchFamily="2" charset="-78"/>
              </a:rPr>
              <a:t> و"سيكولوجية التسويق الرقمي: هندسة الإقناع في عصر الذكاء الاصطناعي"</a:t>
            </a:r>
            <a:r>
              <a:rPr lang="ar-SA" sz="2000" dirty="0">
                <a:latin typeface="Alexandria" pitchFamily="2" charset="-78"/>
                <a:cs typeface="Alexandria" pitchFamily="2" charset="-78"/>
              </a:rPr>
              <a:t>. </a:t>
            </a:r>
            <a:endParaRPr lang="en-US" sz="2000" dirty="0">
              <a:solidFill>
                <a:srgbClr val="2D3956"/>
              </a:solidFill>
              <a:latin typeface="Times New Roman" panose="02020603050405020304" pitchFamily="18" charset="0"/>
              <a:cs typeface="Times New Roman" panose="02020603050405020304" pitchFamily="18" charset="0"/>
            </a:endParaRPr>
          </a:p>
        </p:txBody>
      </p:sp>
      <p:pic>
        <p:nvPicPr>
          <p:cNvPr id="19"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48910" y="110789"/>
            <a:ext cx="2031915" cy="948765"/>
          </a:xfrm>
          <a:prstGeom prst="rect">
            <a:avLst/>
          </a:prstGeom>
        </p:spPr>
      </p:pic>
    </p:spTree>
    <p:extLst>
      <p:ext uri="{BB962C8B-B14F-4D97-AF65-F5344CB8AC3E}">
        <p14:creationId xmlns:p14="http://schemas.microsoft.com/office/powerpoint/2010/main" val="34343966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244080" y="1791392"/>
            <a:ext cx="4246236" cy="3946480"/>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244080" y="1175822"/>
            <a:ext cx="4149395" cy="341767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cstate="hqprint">
            <a:extLst>
              <a:ext uri="{28A0092B-C50C-407E-A947-70E740481C1C}">
                <a14:useLocalDpi xmlns:a14="http://schemas.microsoft.com/office/drawing/2010/main" val="0"/>
              </a:ext>
            </a:extLst>
          </a:blip>
          <a:srcRect t="8679" b="8679"/>
          <a:stretch>
            <a:fillRect/>
          </a:stretch>
        </p:blipFill>
        <p:spPr>
          <a:xfrm>
            <a:off x="132411" y="1395264"/>
            <a:ext cx="4037570" cy="4040269"/>
          </a:xfrm>
        </p:spPr>
      </p:pic>
      <p:sp>
        <p:nvSpPr>
          <p:cNvPr id="11" name="Rectangle 10">
            <a:extLst>
              <a:ext uri="{FF2B5EF4-FFF2-40B4-BE49-F238E27FC236}">
                <a16:creationId xmlns:a16="http://schemas.microsoft.com/office/drawing/2014/main" id="{5A075604-73CD-4507-8013-424F369DFDEB}"/>
              </a:ext>
            </a:extLst>
          </p:cNvPr>
          <p:cNvSpPr/>
          <p:nvPr/>
        </p:nvSpPr>
        <p:spPr>
          <a:xfrm>
            <a:off x="275830" y="5953725"/>
            <a:ext cx="1077046" cy="76927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916252"/>
            <a:ext cx="6979628" cy="4571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42" name="TextBox 41">
            <a:extLst>
              <a:ext uri="{FF2B5EF4-FFF2-40B4-BE49-F238E27FC236}">
                <a16:creationId xmlns:a16="http://schemas.microsoft.com/office/drawing/2014/main" id="{AB738525-DD8E-2E85-F385-345FF64341EB}"/>
              </a:ext>
            </a:extLst>
          </p:cNvPr>
          <p:cNvSpPr txBox="1"/>
          <p:nvPr/>
        </p:nvSpPr>
        <p:spPr>
          <a:xfrm>
            <a:off x="236083" y="5953725"/>
            <a:ext cx="1116793" cy="707886"/>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 Intro Lecture</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480340" y="-34572"/>
            <a:ext cx="1963162" cy="916662"/>
          </a:xfrm>
          <a:prstGeom prst="rect">
            <a:avLst/>
          </a:prstGeom>
        </p:spPr>
      </p:pic>
      <p:sp>
        <p:nvSpPr>
          <p:cNvPr id="3" name="Rectangle: Rounded Corners 2">
            <a:extLst>
              <a:ext uri="{FF2B5EF4-FFF2-40B4-BE49-F238E27FC236}">
                <a16:creationId xmlns:a16="http://schemas.microsoft.com/office/drawing/2014/main" id="{3FE7D8DB-3EB6-4AB1-B968-1AF22B6407EF}"/>
              </a:ext>
            </a:extLst>
          </p:cNvPr>
          <p:cNvSpPr/>
          <p:nvPr/>
        </p:nvSpPr>
        <p:spPr>
          <a:xfrm>
            <a:off x="6068291" y="514063"/>
            <a:ext cx="2968053" cy="661759"/>
          </a:xfrm>
          <a:prstGeom prst="roundRect">
            <a:avLst/>
          </a:prstGeom>
          <a:solidFill>
            <a:srgbClr val="253E5F"/>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US" sz="2400" dirty="0">
                <a:latin typeface="Alexandria Medium" pitchFamily="2" charset="-78"/>
                <a:cs typeface="Alexandria Medium" pitchFamily="2" charset="-78"/>
              </a:rPr>
              <a:t>Intro Lecture </a:t>
            </a:r>
            <a:endParaRPr lang="ar-EG" sz="2400" dirty="0">
              <a:latin typeface="Alexandria Medium" pitchFamily="2" charset="-78"/>
              <a:cs typeface="Alexandria Medium" pitchFamily="2" charset="-78"/>
            </a:endParaRPr>
          </a:p>
        </p:txBody>
      </p:sp>
      <p:sp>
        <p:nvSpPr>
          <p:cNvPr id="14" name="Rectangle 13">
            <a:extLst>
              <a:ext uri="{FF2B5EF4-FFF2-40B4-BE49-F238E27FC236}">
                <a16:creationId xmlns:a16="http://schemas.microsoft.com/office/drawing/2014/main" id="{9FA3F187-A568-4AEE-8C8D-9760BCD0B159}"/>
              </a:ext>
            </a:extLst>
          </p:cNvPr>
          <p:cNvSpPr/>
          <p:nvPr/>
        </p:nvSpPr>
        <p:spPr>
          <a:xfrm>
            <a:off x="4642924" y="2244436"/>
            <a:ext cx="7375327" cy="4197927"/>
          </a:xfrm>
          <a:prstGeom prst="rect">
            <a:avLst/>
          </a:prstGeom>
          <a:solidFill>
            <a:schemeClr val="bg1">
              <a:lumMod val="9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lgn="r" rtl="1">
              <a:lnSpc>
                <a:spcPct val="150000"/>
              </a:lnSpc>
              <a:buAutoNum type="arabicPeriod"/>
            </a:pPr>
            <a:r>
              <a:rPr lang="ar-EG" sz="2800" b="1" dirty="0">
                <a:solidFill>
                  <a:schemeClr val="tx1"/>
                </a:solidFill>
                <a:latin typeface="Alexandria Medium" pitchFamily="2" charset="-78"/>
                <a:ea typeface="Calibri"/>
                <a:cs typeface="Alexandria Medium" pitchFamily="2" charset="-78"/>
              </a:rPr>
              <a:t>توصيف المقرر  </a:t>
            </a:r>
            <a:r>
              <a:rPr lang="en-US" sz="2800" b="1" dirty="0">
                <a:solidFill>
                  <a:schemeClr val="tx1"/>
                </a:solidFill>
                <a:latin typeface="Alexandria Medium" pitchFamily="2" charset="-78"/>
                <a:cs typeface="Alexandria Medium" pitchFamily="2" charset="-78"/>
              </a:rPr>
              <a:t> Course Description      </a:t>
            </a:r>
            <a:endParaRPr lang="ar-EG" sz="2800" b="1" dirty="0">
              <a:solidFill>
                <a:schemeClr val="tx1"/>
              </a:solidFill>
              <a:latin typeface="Alexandria Medium" pitchFamily="2" charset="-78"/>
              <a:cs typeface="Alexandria Medium" pitchFamily="2" charset="-78"/>
            </a:endParaRPr>
          </a:p>
          <a:p>
            <a:pPr marL="457200" lvl="0" indent="-457200" algn="r" rtl="1">
              <a:lnSpc>
                <a:spcPct val="150000"/>
              </a:lnSpc>
              <a:buAutoNum type="arabicPeriod"/>
            </a:pPr>
            <a:r>
              <a:rPr lang="ar-EG" sz="2800" b="1" dirty="0">
                <a:solidFill>
                  <a:schemeClr val="tx1"/>
                </a:solidFill>
                <a:latin typeface="Alexandria Medium" pitchFamily="2" charset="-78"/>
                <a:cs typeface="Alexandria Medium" pitchFamily="2" charset="-78"/>
              </a:rPr>
              <a:t>مخرجات التعلم       </a:t>
            </a:r>
            <a:r>
              <a:rPr lang="en-US" sz="2800" b="1" dirty="0">
                <a:solidFill>
                  <a:schemeClr val="tx1"/>
                </a:solidFill>
                <a:latin typeface="Alexandria Medium" pitchFamily="2" charset="-78"/>
                <a:cs typeface="Alexandria Medium" pitchFamily="2" charset="-78"/>
              </a:rPr>
              <a:t>Course Outcomes</a:t>
            </a:r>
            <a:endParaRPr lang="ar-EG" sz="2800" b="1" dirty="0">
              <a:solidFill>
                <a:schemeClr val="tx1"/>
              </a:solidFill>
              <a:latin typeface="Alexandria Medium" pitchFamily="2" charset="-78"/>
              <a:cs typeface="Alexandria Medium" pitchFamily="2" charset="-78"/>
            </a:endParaRPr>
          </a:p>
          <a:p>
            <a:pPr lvl="0" algn="r" rtl="1">
              <a:lnSpc>
                <a:spcPct val="150000"/>
              </a:lnSpc>
            </a:pPr>
            <a:r>
              <a:rPr lang="ar-SA" sz="2800" b="1" dirty="0">
                <a:solidFill>
                  <a:schemeClr val="tx1"/>
                </a:solidFill>
                <a:latin typeface="Alexandria Medium" pitchFamily="2" charset="-78"/>
                <a:ea typeface="Calibri"/>
                <a:cs typeface="Alexandria Medium" pitchFamily="2" charset="-78"/>
              </a:rPr>
              <a:t>3</a:t>
            </a:r>
            <a:r>
              <a:rPr lang="ar-EG" sz="2800" b="1" dirty="0">
                <a:solidFill>
                  <a:schemeClr val="tx1"/>
                </a:solidFill>
                <a:latin typeface="Alexandria Medium" pitchFamily="2" charset="-78"/>
                <a:ea typeface="Calibri"/>
                <a:cs typeface="Alexandria Medium" pitchFamily="2" charset="-78"/>
              </a:rPr>
              <a:t>. التقييم الطلابي</a:t>
            </a:r>
            <a:r>
              <a:rPr lang="en-US" sz="2800" dirty="0">
                <a:solidFill>
                  <a:schemeClr val="tx1"/>
                </a:solidFill>
                <a:latin typeface="Alexandria Medium" pitchFamily="2" charset="-78"/>
                <a:ea typeface="Calibri"/>
                <a:cs typeface="Alexandria Medium" pitchFamily="2" charset="-78"/>
              </a:rPr>
              <a:t> </a:t>
            </a:r>
            <a:r>
              <a:rPr lang="ar-EG" sz="2800" dirty="0">
                <a:solidFill>
                  <a:schemeClr val="tx1"/>
                </a:solidFill>
                <a:latin typeface="Alexandria Medium" pitchFamily="2" charset="-78"/>
                <a:ea typeface="Calibri"/>
                <a:cs typeface="Alexandria Medium" pitchFamily="2" charset="-78"/>
              </a:rPr>
              <a:t>      </a:t>
            </a:r>
            <a:r>
              <a:rPr lang="en-US" sz="2800" b="1" dirty="0">
                <a:solidFill>
                  <a:schemeClr val="tx1"/>
                </a:solidFill>
                <a:latin typeface="Alexandria Medium" pitchFamily="2" charset="-78"/>
                <a:cs typeface="Alexandria Medium" pitchFamily="2" charset="-78"/>
              </a:rPr>
              <a:t>Assessment</a:t>
            </a:r>
            <a:endParaRPr lang="en-US" sz="2800" dirty="0">
              <a:solidFill>
                <a:schemeClr val="tx1"/>
              </a:solidFill>
              <a:latin typeface="Alexandria Medium" pitchFamily="2" charset="-78"/>
              <a:ea typeface="Calibri"/>
              <a:cs typeface="Alexandria Medium" pitchFamily="2" charset="-78"/>
            </a:endParaRPr>
          </a:p>
          <a:p>
            <a:pPr lvl="0" algn="r" rtl="1">
              <a:lnSpc>
                <a:spcPct val="150000"/>
              </a:lnSpc>
              <a:spcAft>
                <a:spcPts val="800"/>
              </a:spcAft>
            </a:pPr>
            <a:r>
              <a:rPr lang="ar-SA" sz="2800" dirty="0">
                <a:solidFill>
                  <a:schemeClr val="tx1"/>
                </a:solidFill>
                <a:latin typeface="Alexandria Medium" pitchFamily="2" charset="-78"/>
                <a:ea typeface="Calibri"/>
                <a:cs typeface="Alexandria Medium" pitchFamily="2" charset="-78"/>
              </a:rPr>
              <a:t>4</a:t>
            </a:r>
            <a:r>
              <a:rPr lang="ar-EG" sz="2800" dirty="0">
                <a:solidFill>
                  <a:schemeClr val="tx1"/>
                </a:solidFill>
                <a:latin typeface="Alexandria Medium" pitchFamily="2" charset="-78"/>
                <a:ea typeface="Calibri"/>
                <a:cs typeface="Alexandria Medium" pitchFamily="2" charset="-78"/>
              </a:rPr>
              <a:t>. </a:t>
            </a:r>
            <a:r>
              <a:rPr lang="ar-EG" sz="2800" b="1" dirty="0">
                <a:solidFill>
                  <a:schemeClr val="tx1"/>
                </a:solidFill>
                <a:latin typeface="Alexandria Medium" pitchFamily="2" charset="-78"/>
                <a:ea typeface="Calibri"/>
                <a:cs typeface="Alexandria Medium" pitchFamily="2" charset="-78"/>
              </a:rPr>
              <a:t>موضوعات المقرر </a:t>
            </a:r>
            <a:r>
              <a:rPr lang="en-US" sz="2800" b="1" dirty="0">
                <a:solidFill>
                  <a:schemeClr val="tx1"/>
                </a:solidFill>
                <a:latin typeface="Alexandria Medium" pitchFamily="2" charset="-78"/>
                <a:ea typeface="Calibri"/>
                <a:cs typeface="Alexandria Medium" pitchFamily="2" charset="-78"/>
              </a:rPr>
              <a:t> </a:t>
            </a:r>
            <a:r>
              <a:rPr lang="ar-EG" sz="2800" b="1" dirty="0">
                <a:solidFill>
                  <a:schemeClr val="tx1"/>
                </a:solidFill>
                <a:latin typeface="Alexandria Medium" pitchFamily="2" charset="-78"/>
                <a:ea typeface="Calibri"/>
                <a:cs typeface="Alexandria Medium" pitchFamily="2" charset="-78"/>
              </a:rPr>
              <a:t>  </a:t>
            </a:r>
            <a:r>
              <a:rPr lang="en-US" sz="2800" b="1" dirty="0">
                <a:solidFill>
                  <a:schemeClr val="tx1"/>
                </a:solidFill>
                <a:latin typeface="Alexandria Medium" pitchFamily="2" charset="-78"/>
                <a:ea typeface="Calibri" panose="020F0502020204030204" pitchFamily="34" charset="0"/>
                <a:cs typeface="Alexandria Medium" pitchFamily="2" charset="-78"/>
              </a:rPr>
              <a:t> Course Topics</a:t>
            </a:r>
          </a:p>
          <a:p>
            <a:pPr algn="r" rtl="1">
              <a:lnSpc>
                <a:spcPct val="150000"/>
              </a:lnSpc>
              <a:spcAft>
                <a:spcPts val="800"/>
              </a:spcAft>
            </a:pPr>
            <a:r>
              <a:rPr lang="ar-SA" sz="2800" b="1" dirty="0">
                <a:solidFill>
                  <a:schemeClr val="tx1"/>
                </a:solidFill>
                <a:latin typeface="Alexandria Medium" pitchFamily="2" charset="-78"/>
                <a:ea typeface="Calibri" panose="020F0502020204030204" pitchFamily="34" charset="0"/>
                <a:cs typeface="Alexandria Medium" pitchFamily="2" charset="-78"/>
              </a:rPr>
              <a:t>5. </a:t>
            </a:r>
            <a:r>
              <a:rPr lang="ar-SA" sz="2800" b="1" dirty="0">
                <a:solidFill>
                  <a:schemeClr val="tx1"/>
                </a:solidFill>
                <a:latin typeface="Alexandria Medium" pitchFamily="2" charset="-78"/>
                <a:ea typeface="Calibri"/>
                <a:cs typeface="Alexandria Medium" pitchFamily="2" charset="-78"/>
              </a:rPr>
              <a:t>مقدمة</a:t>
            </a:r>
            <a:r>
              <a:rPr lang="ar-EG" sz="2800" b="1" dirty="0">
                <a:solidFill>
                  <a:schemeClr val="tx1"/>
                </a:solidFill>
                <a:latin typeface="Alexandria Medium" pitchFamily="2" charset="-78"/>
                <a:ea typeface="Calibri"/>
                <a:cs typeface="Alexandria Medium" pitchFamily="2" charset="-78"/>
              </a:rPr>
              <a:t>                    </a:t>
            </a:r>
            <a:r>
              <a:rPr lang="en-US" sz="2800" dirty="0">
                <a:solidFill>
                  <a:schemeClr val="tx1"/>
                </a:solidFill>
                <a:latin typeface="Alexandria Medium" pitchFamily="2" charset="-78"/>
                <a:ea typeface="Calibri"/>
                <a:cs typeface="Alexandria Medium" pitchFamily="2" charset="-78"/>
              </a:rPr>
              <a:t>Introduction</a:t>
            </a:r>
            <a:r>
              <a:rPr lang="ar-EG" sz="2800" dirty="0">
                <a:solidFill>
                  <a:schemeClr val="tx1"/>
                </a:solidFill>
                <a:latin typeface="Alexandria Medium" pitchFamily="2" charset="-78"/>
                <a:ea typeface="Calibri"/>
                <a:cs typeface="Alexandria Medium" pitchFamily="2" charset="-78"/>
              </a:rPr>
              <a:t> </a:t>
            </a:r>
            <a:r>
              <a:rPr lang="ar-EG" sz="2800" b="1" dirty="0">
                <a:solidFill>
                  <a:schemeClr val="tx1"/>
                </a:solidFill>
                <a:latin typeface="Alexandria Medium" pitchFamily="2" charset="-78"/>
                <a:ea typeface="Calibri"/>
                <a:cs typeface="Alexandria Medium" pitchFamily="2" charset="-78"/>
              </a:rPr>
              <a:t> </a:t>
            </a:r>
          </a:p>
        </p:txBody>
      </p:sp>
      <p:sp>
        <p:nvSpPr>
          <p:cNvPr id="12" name="Rectangle: Rounded Corners 11">
            <a:extLst>
              <a:ext uri="{FF2B5EF4-FFF2-40B4-BE49-F238E27FC236}">
                <a16:creationId xmlns:a16="http://schemas.microsoft.com/office/drawing/2014/main" id="{82DB72EC-5150-4CFA-8CC4-49C49CEDC14F}"/>
              </a:ext>
            </a:extLst>
          </p:cNvPr>
          <p:cNvSpPr/>
          <p:nvPr/>
        </p:nvSpPr>
        <p:spPr>
          <a:xfrm>
            <a:off x="9933709" y="1791392"/>
            <a:ext cx="2084542" cy="661759"/>
          </a:xfrm>
          <a:prstGeom prst="roundRect">
            <a:avLst/>
          </a:prstGeom>
          <a:solidFill>
            <a:srgbClr val="253E5F"/>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US" sz="2400" dirty="0">
                <a:latin typeface="Alexandria Medium" pitchFamily="2" charset="-78"/>
                <a:cs typeface="Alexandria Medium" pitchFamily="2" charset="-78"/>
              </a:rPr>
              <a:t>Content</a:t>
            </a:r>
            <a:endParaRPr lang="ar-EG" sz="2400" dirty="0">
              <a:latin typeface="Alexandria Medium" pitchFamily="2" charset="-78"/>
              <a:cs typeface="Alexandria Medium" pitchFamily="2" charset="-78"/>
            </a:endParaRPr>
          </a:p>
        </p:txBody>
      </p:sp>
    </p:spTree>
    <p:extLst>
      <p:ext uri="{BB962C8B-B14F-4D97-AF65-F5344CB8AC3E}">
        <p14:creationId xmlns:p14="http://schemas.microsoft.com/office/powerpoint/2010/main" val="35136546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par>
                                <p:cTn id="11" presetID="10" presetClass="entr" presetSubtype="0" fill="hold" grpId="0" nodeType="withEffect">
                                  <p:stCondLst>
                                    <p:cond delay="250"/>
                                  </p:stCondLst>
                                  <p:childTnLst>
                                    <p:set>
                                      <p:cBhvr>
                                        <p:cTn id="12" dur="1" fill="hold">
                                          <p:stCondLst>
                                            <p:cond delay="0"/>
                                          </p:stCondLst>
                                        </p:cTn>
                                        <p:tgtEl>
                                          <p:spTgt spid="14"/>
                                        </p:tgtEl>
                                        <p:attrNameLst>
                                          <p:attrName>style.visibility</p:attrName>
                                        </p:attrNameLst>
                                      </p:cBhvr>
                                      <p:to>
                                        <p:strVal val="visible"/>
                                      </p:to>
                                    </p:set>
                                    <p:animEffect transition="in" filter="fade">
                                      <p:cBhvr>
                                        <p:cTn id="13"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P spid="1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280218" y="1179871"/>
            <a:ext cx="7205387" cy="49702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pPr>
            <a:endParaRPr lang="en-US" sz="600" b="1" dirty="0">
              <a:solidFill>
                <a:srgbClr val="002060"/>
              </a:solidFill>
              <a:ea typeface="Calibri" panose="020F0502020204030204" pitchFamily="34" charset="0"/>
              <a:cs typeface="+mj-cs"/>
            </a:endParaRPr>
          </a:p>
          <a:p>
            <a:pPr algn="justLow" rtl="1">
              <a:lnSpc>
                <a:spcPct val="150000"/>
              </a:lnSpc>
            </a:pPr>
            <a:r>
              <a:rPr lang="en-US" sz="2000" b="1" dirty="0">
                <a:solidFill>
                  <a:schemeClr val="tx1"/>
                </a:solidFill>
                <a:latin typeface="Alexandria SemiBold" pitchFamily="2" charset="-78"/>
                <a:ea typeface="Calibri" panose="020F0502020204030204" pitchFamily="34" charset="0"/>
                <a:cs typeface="Alexandria SemiBold" pitchFamily="2" charset="-78"/>
              </a:rPr>
              <a:t>       </a:t>
            </a:r>
            <a:endParaRPr lang="ar-SA" sz="2000" b="1" dirty="0">
              <a:solidFill>
                <a:schemeClr val="tx1"/>
              </a:solidFill>
              <a:latin typeface="Alexandria SemiBold" pitchFamily="2" charset="-78"/>
              <a:ea typeface="Calibri" panose="020F0502020204030204" pitchFamily="34" charset="0"/>
              <a:cs typeface="Alexandria SemiBold" pitchFamily="2" charset="-78"/>
            </a:endParaRPr>
          </a:p>
          <a:p>
            <a:pPr algn="justLow" rtl="1">
              <a:lnSpc>
                <a:spcPct val="150000"/>
              </a:lnSpc>
            </a:pPr>
            <a:r>
              <a:rPr lang="ar-SA" sz="2000" b="1" dirty="0">
                <a:solidFill>
                  <a:schemeClr val="tx1"/>
                </a:solidFill>
                <a:latin typeface="Alexandria SemiBold" pitchFamily="2" charset="-78"/>
                <a:ea typeface="Calibri" panose="020F0502020204030204" pitchFamily="34" charset="0"/>
                <a:cs typeface="Alexandria SemiBold" pitchFamily="2" charset="-78"/>
              </a:rPr>
              <a:t>    </a:t>
            </a:r>
            <a:r>
              <a:rPr lang="ar-SA" sz="1700" b="1" dirty="0">
                <a:solidFill>
                  <a:schemeClr val="tx1"/>
                </a:solidFill>
                <a:latin typeface="Alexandria SemiBold" pitchFamily="2" charset="-78"/>
                <a:ea typeface="Calibri" panose="020F0502020204030204" pitchFamily="34" charset="0"/>
                <a:cs typeface="Alexandria SemiBold" pitchFamily="2" charset="-78"/>
              </a:rPr>
              <a:t>مقرر علم النفس الإعلامي هو تجربة أكاديمية تعليمية تستهدف تطوير قدرات الطلاب في مجال علم النفس الإعلامي الرقمي، بحيث يُقدم المقرر للطلاب الذين يرغبون في تطوير مهاراتهم في مجالي الإعلام الرقمي والتسويق الرقمي بشكل شامل، بما يساهم فى تعزيز قدرات الطلاب في ابتكار رسائل إعلامية وتسويقية فعالة ومؤثرة</a:t>
            </a:r>
            <a:r>
              <a:rPr lang="ar-EG" sz="1700" b="1" dirty="0">
                <a:solidFill>
                  <a:schemeClr val="tx1"/>
                </a:solidFill>
                <a:latin typeface="Alexandria SemiBold" pitchFamily="2" charset="-78"/>
                <a:ea typeface="Calibri" panose="020F0502020204030204" pitchFamily="34" charset="0"/>
                <a:cs typeface="Alexandria SemiBold" pitchFamily="2" charset="-78"/>
              </a:rPr>
              <a:t>.</a:t>
            </a:r>
            <a:r>
              <a:rPr lang="ar-SA" sz="1700" b="1" dirty="0">
                <a:solidFill>
                  <a:schemeClr val="tx1"/>
                </a:solidFill>
                <a:latin typeface="Alexandria SemiBold" pitchFamily="2" charset="-78"/>
                <a:ea typeface="Calibri" panose="020F0502020204030204" pitchFamily="34" charset="0"/>
                <a:cs typeface="Alexandria SemiBold" pitchFamily="2" charset="-78"/>
              </a:rPr>
              <a:t> و</a:t>
            </a:r>
            <a:r>
              <a:rPr lang="ar-SA" sz="1700" b="1" dirty="0">
                <a:solidFill>
                  <a:schemeClr val="tx1"/>
                </a:solidFill>
                <a:latin typeface="Alexandria SemiBold" pitchFamily="2" charset="-78"/>
                <a:cs typeface="Alexandria SemiBold" pitchFamily="2" charset="-78"/>
              </a:rPr>
              <a:t>يركز المقرر على دراسة العلاقة بين علم النفس والإعلام الرقمي من جانب، وعلم النفس والتسويق الرقمي من جانب آخر. ورصد المبادئ الأساسية والنظريات التي تفسر كيفية تأثير الإعلام الرقمي على الأفراد والمجتمعات، والعوامل النفسية المؤثرة في تصميم الرسائل الإعلامية والحملات التسويقية الفعالة، من خلال دراسة حالات تطبيقية تُعزز القدرة التنافسية في سوق العمل.</a:t>
            </a:r>
            <a:endParaRPr lang="ar-EG" sz="1700" b="1" dirty="0">
              <a:solidFill>
                <a:schemeClr val="tx1"/>
              </a:solidFill>
              <a:latin typeface="Alexandria SemiBold" pitchFamily="2" charset="-78"/>
              <a:cs typeface="Alexandria SemiBold" pitchFamily="2" charset="-78"/>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7758985" y="1960011"/>
            <a:ext cx="3800199" cy="287930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17" name="TextBox 16">
            <a:extLst>
              <a:ext uri="{FF2B5EF4-FFF2-40B4-BE49-F238E27FC236}">
                <a16:creationId xmlns:a16="http://schemas.microsoft.com/office/drawing/2014/main" id="{954B34D3-F436-A1EE-53D3-534D66D793CE}"/>
              </a:ext>
            </a:extLst>
          </p:cNvPr>
          <p:cNvSpPr txBox="1"/>
          <p:nvPr/>
        </p:nvSpPr>
        <p:spPr>
          <a:xfrm>
            <a:off x="6975725" y="5063965"/>
            <a:ext cx="4113898" cy="523220"/>
          </a:xfrm>
          <a:prstGeom prst="rect">
            <a:avLst/>
          </a:prstGeom>
          <a:noFill/>
        </p:spPr>
        <p:txBody>
          <a:bodyPr wrap="square" rtlCol="0">
            <a:spAutoFit/>
          </a:bodyPr>
          <a:lstStyle/>
          <a:p>
            <a:pPr algn="r" rtl="1"/>
            <a:r>
              <a:rPr lang="ar-EG" sz="2800" b="1" dirty="0">
                <a:latin typeface="Adobe Arabic" panose="02040503050201020203" pitchFamily="18" charset="-78"/>
                <a:ea typeface="Calibri"/>
                <a:cs typeface="Adobe Arabic" panose="02040503050201020203" pitchFamily="18" charset="-78"/>
              </a:rPr>
              <a:t>توصيف المقرر</a:t>
            </a:r>
            <a:endParaRPr lang="en-US" sz="2800" b="1" dirty="0">
              <a:latin typeface="Times New Roman" panose="02020603050405020304" pitchFamily="18" charset="0"/>
              <a:cs typeface="Times New Roman" panose="02020603050405020304" pitchFamily="18" charset="0"/>
            </a:endParaRPr>
          </a:p>
        </p:txBody>
      </p:sp>
      <p:sp>
        <p:nvSpPr>
          <p:cNvPr id="18" name="Rectangle 17">
            <a:extLst>
              <a:ext uri="{FF2B5EF4-FFF2-40B4-BE49-F238E27FC236}">
                <a16:creationId xmlns:a16="http://schemas.microsoft.com/office/drawing/2014/main" id="{9BFC32B8-BDEE-2CBC-DFF5-CD482608568C}"/>
              </a:ext>
            </a:extLst>
          </p:cNvPr>
          <p:cNvSpPr/>
          <p:nvPr/>
        </p:nvSpPr>
        <p:spPr>
          <a:xfrm>
            <a:off x="9247240" y="1179871"/>
            <a:ext cx="1251634" cy="76567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bg1"/>
                </a:solidFill>
                <a:latin typeface="Times New Roman" panose="02020603050405020304" pitchFamily="18" charset="0"/>
                <a:cs typeface="Times New Roman" panose="02020603050405020304" pitchFamily="18" charset="0"/>
              </a:rPr>
              <a:t> Intro </a:t>
            </a:r>
            <a:r>
              <a:rPr lang="en-US" sz="2000" b="1" dirty="0">
                <a:latin typeface="Adobe Caslon Pro Bold" panose="0205070206050A020403" pitchFamily="18" charset="0"/>
                <a:ea typeface="Roboto Light" panose="02000000000000000000" pitchFamily="2" charset="0"/>
                <a:cs typeface="+mj-cs"/>
              </a:rPr>
              <a:t>Lecture</a:t>
            </a:r>
            <a:r>
              <a:rPr lang="en-US" sz="1400" dirty="0">
                <a:ea typeface="Roboto Light" panose="02000000000000000000" pitchFamily="2" charset="0"/>
              </a:rPr>
              <a:t> </a:t>
            </a:r>
          </a:p>
        </p:txBody>
      </p:sp>
      <p:sp>
        <p:nvSpPr>
          <p:cNvPr id="19" name="TextBox 18">
            <a:extLst>
              <a:ext uri="{FF2B5EF4-FFF2-40B4-BE49-F238E27FC236}">
                <a16:creationId xmlns:a16="http://schemas.microsoft.com/office/drawing/2014/main" id="{286030D9-F3A9-5CAC-74B0-1F810F0D8C45}"/>
              </a:ext>
            </a:extLst>
          </p:cNvPr>
          <p:cNvSpPr txBox="1"/>
          <p:nvPr/>
        </p:nvSpPr>
        <p:spPr>
          <a:xfrm>
            <a:off x="8419377" y="1408574"/>
            <a:ext cx="1226595" cy="1138773"/>
          </a:xfrm>
          <a:prstGeom prst="rect">
            <a:avLst/>
          </a:prstGeom>
          <a:noFill/>
        </p:spPr>
        <p:txBody>
          <a:bodyPr wrap="square" rtlCol="0">
            <a:spAutoFit/>
          </a:bodyPr>
          <a:lstStyle/>
          <a:p>
            <a:pPr algn="ctr"/>
            <a:endParaRPr lang="en-US" sz="2400" b="1" dirty="0">
              <a:solidFill>
                <a:schemeClr val="bg1"/>
              </a:solidFill>
              <a:latin typeface="Times New Roman" panose="02020603050405020304" pitchFamily="18" charset="0"/>
              <a:cs typeface="Times New Roman" panose="02020603050405020304" pitchFamily="18" charset="0"/>
            </a:endParaRPr>
          </a:p>
          <a:p>
            <a:pPr algn="ctr"/>
            <a:endParaRPr lang="en-US" sz="2400" b="1" dirty="0">
              <a:solidFill>
                <a:schemeClr val="bg1"/>
              </a:solidFill>
              <a:latin typeface="Times New Roman" panose="02020603050405020304" pitchFamily="18" charset="0"/>
              <a:cs typeface="Times New Roman" panose="02020603050405020304" pitchFamily="18" charset="0"/>
            </a:endParaRPr>
          </a:p>
          <a:p>
            <a:pPr algn="ctr"/>
            <a:r>
              <a:rPr lang="en-US" sz="2000" dirty="0">
                <a:solidFill>
                  <a:schemeClr val="bg1"/>
                </a:solidFill>
                <a:latin typeface="Times New Roman" panose="02020603050405020304" pitchFamily="18" charset="0"/>
                <a:cs typeface="Times New Roman" panose="02020603050405020304" pitchFamily="18" charset="0"/>
              </a:rPr>
              <a:t> </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flipV="1">
            <a:off x="827167" y="573052"/>
            <a:ext cx="8831918"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TextBox 12">
            <a:extLst>
              <a:ext uri="{FF2B5EF4-FFF2-40B4-BE49-F238E27FC236}">
                <a16:creationId xmlns:a16="http://schemas.microsoft.com/office/drawing/2014/main" id="{4500265E-9765-4D43-98C7-AD826970F5AE}"/>
              </a:ext>
            </a:extLst>
          </p:cNvPr>
          <p:cNvSpPr txBox="1"/>
          <p:nvPr/>
        </p:nvSpPr>
        <p:spPr>
          <a:xfrm>
            <a:off x="0" y="1179871"/>
            <a:ext cx="7288580" cy="523220"/>
          </a:xfrm>
          <a:prstGeom prst="rect">
            <a:avLst/>
          </a:prstGeom>
          <a:noFill/>
        </p:spPr>
        <p:txBody>
          <a:bodyPr wrap="square" rtlCol="0">
            <a:spAutoFit/>
          </a:bodyPr>
          <a:lstStyle/>
          <a:p>
            <a:pPr marL="457200" indent="-457200" algn="r" rtl="1">
              <a:buFont typeface="Wingdings" panose="05000000000000000000" pitchFamily="2" charset="2"/>
              <a:buChar char="Ø"/>
            </a:pPr>
            <a:r>
              <a:rPr lang="ar-SA" sz="2800" b="1" dirty="0">
                <a:solidFill>
                  <a:srgbClr val="002060"/>
                </a:solidFill>
                <a:latin typeface="Alexandria ExtraBold" pitchFamily="2" charset="-78"/>
                <a:ea typeface="Calibri"/>
                <a:cs typeface="Alexandria ExtraBold" pitchFamily="2" charset="-78"/>
              </a:rPr>
              <a:t>1</a:t>
            </a:r>
            <a:r>
              <a:rPr lang="ar-EG" sz="2800" b="1" dirty="0">
                <a:solidFill>
                  <a:srgbClr val="002060"/>
                </a:solidFill>
                <a:latin typeface="Alexandria ExtraBold" pitchFamily="2" charset="-78"/>
                <a:ea typeface="Calibri"/>
                <a:cs typeface="Alexandria ExtraBold" pitchFamily="2" charset="-78"/>
              </a:rPr>
              <a:t>. توصيف المقرر </a:t>
            </a:r>
            <a:r>
              <a:rPr lang="ar-SA" sz="2800" b="1" dirty="0">
                <a:solidFill>
                  <a:srgbClr val="002060"/>
                </a:solidFill>
                <a:latin typeface="Alexandria ExtraBold" pitchFamily="2" charset="-78"/>
                <a:ea typeface="Calibri"/>
                <a:cs typeface="Alexandria ExtraBold" pitchFamily="2" charset="-78"/>
              </a:rPr>
              <a:t> </a:t>
            </a:r>
            <a:r>
              <a:rPr lang="ar-EG" sz="2800" b="1" dirty="0">
                <a:solidFill>
                  <a:srgbClr val="002060"/>
                </a:solidFill>
                <a:latin typeface="Alexandria ExtraBold" pitchFamily="2" charset="-78"/>
                <a:ea typeface="Calibri"/>
                <a:cs typeface="Alexandria ExtraBold" pitchFamily="2" charset="-78"/>
              </a:rPr>
              <a:t> </a:t>
            </a:r>
            <a:r>
              <a:rPr lang="en-US" sz="2800" b="1" dirty="0">
                <a:solidFill>
                  <a:srgbClr val="002060"/>
                </a:solidFill>
                <a:latin typeface="Alexandria ExtraBold" pitchFamily="2" charset="-78"/>
                <a:cs typeface="Alexandria ExtraBold" pitchFamily="2" charset="-78"/>
              </a:rPr>
              <a:t> </a:t>
            </a:r>
            <a:r>
              <a:rPr lang="en-US" sz="2800" b="1" dirty="0">
                <a:solidFill>
                  <a:srgbClr val="002060"/>
                </a:solidFill>
                <a:latin typeface="Adobe Arabic" panose="02040503050201020203" pitchFamily="18" charset="-78"/>
                <a:cs typeface="Adobe Arabic" panose="02040503050201020203" pitchFamily="18" charset="-78"/>
              </a:rPr>
              <a:t>Course Description</a:t>
            </a:r>
            <a:endParaRPr lang="en-US" sz="2800" b="1" dirty="0">
              <a:solidFill>
                <a:srgbClr val="002060"/>
              </a:solidFill>
              <a:latin typeface="Times New Roman" panose="02020603050405020304" pitchFamily="18" charset="0"/>
              <a:cs typeface="Times New Roman" panose="02020603050405020304" pitchFamily="18" charset="0"/>
            </a:endParaRPr>
          </a:p>
        </p:txBody>
      </p:sp>
      <p:pic>
        <p:nvPicPr>
          <p:cNvPr id="11"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48910" y="110789"/>
            <a:ext cx="2031915" cy="948765"/>
          </a:xfrm>
          <a:prstGeom prst="rect">
            <a:avLst/>
          </a:prstGeom>
        </p:spPr>
      </p:pic>
    </p:spTree>
    <p:extLst>
      <p:ext uri="{BB962C8B-B14F-4D97-AF65-F5344CB8AC3E}">
        <p14:creationId xmlns:p14="http://schemas.microsoft.com/office/powerpoint/2010/main" val="61266035"/>
      </p:ext>
    </p:extLst>
  </p:cSld>
  <p:clrMapOvr>
    <a:masterClrMapping/>
  </p:clrMapOvr>
  <p:transition spd="slow">
    <p:comb/>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4175" r="4175"/>
          <a:stretch/>
        </p:blipFill>
        <p:spPr>
          <a:xfrm>
            <a:off x="7384985" y="-24659"/>
            <a:ext cx="4750047" cy="5300798"/>
          </a:xfrm>
        </p:spPr>
      </p:pic>
      <p:sp>
        <p:nvSpPr>
          <p:cNvPr id="10" name="Rectangle: Rounded Corners 9">
            <a:extLst>
              <a:ext uri="{FF2B5EF4-FFF2-40B4-BE49-F238E27FC236}">
                <a16:creationId xmlns:a16="http://schemas.microsoft.com/office/drawing/2014/main" id="{844810E4-E8A9-2051-4D02-31024B944D7B}"/>
              </a:ext>
            </a:extLst>
          </p:cNvPr>
          <p:cNvSpPr/>
          <p:nvPr/>
        </p:nvSpPr>
        <p:spPr>
          <a:xfrm>
            <a:off x="9154188" y="5301799"/>
            <a:ext cx="2616200"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002060"/>
                </a:solidFill>
                <a:latin typeface="Times New Roman" panose="02020603050405020304" pitchFamily="18" charset="0"/>
                <a:cs typeface="Times New Roman" panose="02020603050405020304" pitchFamily="18" charset="0"/>
              </a:rPr>
              <a:t>Intro Lecture</a:t>
            </a: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4" name="Rectangle: Rounded Corners 3">
            <a:extLst>
              <a:ext uri="{FF2B5EF4-FFF2-40B4-BE49-F238E27FC236}">
                <a16:creationId xmlns:a16="http://schemas.microsoft.com/office/drawing/2014/main" id="{247F9690-99D7-4C19-93D0-DF685F306259}"/>
              </a:ext>
            </a:extLst>
          </p:cNvPr>
          <p:cNvSpPr/>
          <p:nvPr/>
        </p:nvSpPr>
        <p:spPr>
          <a:xfrm>
            <a:off x="191729" y="692727"/>
            <a:ext cx="7136290" cy="4918932"/>
          </a:xfrm>
          <a:prstGeom prst="round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342900" indent="-342900" algn="justLow" rtl="1">
              <a:lnSpc>
                <a:spcPct val="150000"/>
              </a:lnSpc>
              <a:buFont typeface="Wingdings" panose="05000000000000000000" pitchFamily="2" charset="2"/>
              <a:buChar char="Ø"/>
            </a:pPr>
            <a:r>
              <a:rPr lang="ar-SA" sz="2400" b="1" dirty="0">
                <a:solidFill>
                  <a:srgbClr val="002060"/>
                </a:solidFill>
                <a:latin typeface="Alexandria ExtraBold" pitchFamily="2" charset="-78"/>
                <a:ea typeface="Calibri" panose="020F0502020204030204" pitchFamily="34" charset="0"/>
                <a:cs typeface="Alexandria ExtraBold" pitchFamily="2" charset="-78"/>
              </a:rPr>
              <a:t>2</a:t>
            </a:r>
            <a:r>
              <a:rPr lang="ar-EG" sz="2400" b="1" dirty="0">
                <a:solidFill>
                  <a:srgbClr val="002060"/>
                </a:solidFill>
                <a:latin typeface="Alexandria ExtraBold" pitchFamily="2" charset="-78"/>
                <a:ea typeface="Calibri" panose="020F0502020204030204" pitchFamily="34" charset="0"/>
                <a:cs typeface="Alexandria ExtraBold" pitchFamily="2" charset="-78"/>
              </a:rPr>
              <a:t>. مخرجات التعلم      </a:t>
            </a:r>
            <a:r>
              <a:rPr lang="en-US" sz="2800" b="1" dirty="0">
                <a:solidFill>
                  <a:srgbClr val="002060"/>
                </a:solidFill>
                <a:latin typeface="Adobe Arabic" panose="02040503050201020203" pitchFamily="18" charset="-78"/>
                <a:cs typeface="Adobe Arabic" panose="02040503050201020203" pitchFamily="18" charset="-78"/>
              </a:rPr>
              <a:t>Course Outcomes</a:t>
            </a:r>
            <a:endParaRPr lang="ar-EG" sz="2800" b="1" dirty="0">
              <a:solidFill>
                <a:srgbClr val="002060"/>
              </a:solidFill>
              <a:ea typeface="Calibri" panose="020F0502020204030204" pitchFamily="34" charset="0"/>
              <a:cs typeface="Simplified Arabic" panose="02020603050405020304" pitchFamily="18" charset="-78"/>
            </a:endParaRPr>
          </a:p>
          <a:p>
            <a:pPr lvl="0" algn="justLow" rtl="1">
              <a:lnSpc>
                <a:spcPct val="150000"/>
              </a:lnSpc>
            </a:pPr>
            <a:r>
              <a:rPr lang="ar-EG" sz="2000" b="1" dirty="0">
                <a:solidFill>
                  <a:srgbClr val="002060"/>
                </a:solidFill>
                <a:latin typeface="Alexandria ExtraBold" pitchFamily="2" charset="-78"/>
                <a:ea typeface="Calibri" panose="020F0502020204030204" pitchFamily="34" charset="0"/>
                <a:cs typeface="Alexandria ExtraBold" pitchFamily="2" charset="-78"/>
              </a:rPr>
              <a:t> </a:t>
            </a:r>
            <a:r>
              <a:rPr lang="ar-EG" b="1" u="sng" dirty="0">
                <a:solidFill>
                  <a:srgbClr val="002060"/>
                </a:solidFill>
                <a:latin typeface="Alexandria ExtraBold" pitchFamily="2" charset="-78"/>
                <a:ea typeface="Calibri" panose="020F0502020204030204" pitchFamily="34" charset="0"/>
                <a:cs typeface="Alexandria ExtraBold" pitchFamily="2" charset="-78"/>
              </a:rPr>
              <a:t>في نهاية المقرر، سيكون الطلاب قادرون على ما يلي</a:t>
            </a:r>
            <a:r>
              <a:rPr lang="ar-EG" sz="1600" b="1" dirty="0">
                <a:solidFill>
                  <a:srgbClr val="002060"/>
                </a:solidFill>
                <a:latin typeface="Alexandria ExtraBold" pitchFamily="2" charset="-78"/>
                <a:ea typeface="Calibri" panose="020F0502020204030204" pitchFamily="34" charset="0"/>
                <a:cs typeface="Alexandria ExtraBold" pitchFamily="2" charset="-78"/>
              </a:rPr>
              <a:t>:</a:t>
            </a:r>
            <a:endParaRPr lang="en-US" sz="1200" b="1" dirty="0">
              <a:solidFill>
                <a:srgbClr val="002060"/>
              </a:solidFill>
              <a:latin typeface="Alexandria ExtraBold" pitchFamily="2" charset="-78"/>
              <a:ea typeface="Calibri" panose="020F0502020204030204" pitchFamily="34" charset="0"/>
              <a:cs typeface="Alexandria ExtraBold" pitchFamily="2" charset="-78"/>
            </a:endParaRPr>
          </a:p>
          <a:p>
            <a:pPr marL="342900" indent="-342900" algn="justLow" rtl="1">
              <a:lnSpc>
                <a:spcPct val="150000"/>
              </a:lnSpc>
              <a:spcAft>
                <a:spcPts val="800"/>
              </a:spcAft>
              <a:buAutoNum type="arabicPeriod"/>
            </a:pPr>
            <a:r>
              <a:rPr lang="ar-SA" sz="1600" b="1" dirty="0">
                <a:solidFill>
                  <a:schemeClr val="tx1"/>
                </a:solidFill>
                <a:latin typeface="Alexandria SemiBold" pitchFamily="2" charset="-78"/>
                <a:ea typeface="Calibri" panose="020F0502020204030204" pitchFamily="34" charset="0"/>
                <a:cs typeface="Alexandria SemiBold" pitchFamily="2" charset="-78"/>
              </a:rPr>
              <a:t>معرفة مفاهيم علم النفس الإعلامي، ومبادئ علم النفس الإعلامي ووظائفة وعلاقته بالعلوم الأخرى  . </a:t>
            </a:r>
          </a:p>
          <a:p>
            <a:pPr marL="342900" indent="-342900" algn="justLow" rtl="1">
              <a:lnSpc>
                <a:spcPct val="150000"/>
              </a:lnSpc>
              <a:spcAft>
                <a:spcPts val="800"/>
              </a:spcAft>
              <a:buAutoNum type="arabicPeriod"/>
            </a:pPr>
            <a:r>
              <a:rPr lang="ar-SA" sz="1600" dirty="0">
                <a:solidFill>
                  <a:schemeClr val="tx1"/>
                </a:solidFill>
                <a:latin typeface="Alexandria SemiBold" pitchFamily="2" charset="-78"/>
                <a:cs typeface="Alexandria SemiBold" pitchFamily="2" charset="-78"/>
              </a:rPr>
              <a:t>رصد الفروق بين مبادئ علم النفس الإعلامي الرقمي وعلم النفس التسويقي الرقمي.</a:t>
            </a:r>
          </a:p>
          <a:p>
            <a:pPr marL="342900" indent="-342900" algn="justLow" rtl="1">
              <a:lnSpc>
                <a:spcPct val="150000"/>
              </a:lnSpc>
              <a:spcAft>
                <a:spcPts val="800"/>
              </a:spcAft>
              <a:buFontTx/>
              <a:buAutoNum type="arabicPeriod"/>
            </a:pPr>
            <a:r>
              <a:rPr lang="ar-SA" sz="1600" dirty="0">
                <a:solidFill>
                  <a:schemeClr val="tx1"/>
                </a:solidFill>
                <a:latin typeface="Alexandria SemiBold" pitchFamily="2" charset="-78"/>
                <a:cs typeface="Alexandria SemiBold" pitchFamily="2" charset="-78"/>
              </a:rPr>
              <a:t>التعرف على دوافع تعرض الجمهور للأخبار والمعلومات الرقمية وأساليب الاقناع المستخدمة في المحتوى الرقمي.</a:t>
            </a:r>
          </a:p>
          <a:p>
            <a:pPr marL="342900" indent="-342900" algn="justLow" rtl="1">
              <a:lnSpc>
                <a:spcPct val="150000"/>
              </a:lnSpc>
              <a:spcAft>
                <a:spcPts val="800"/>
              </a:spcAft>
              <a:buFontTx/>
              <a:buAutoNum type="arabicPeriod"/>
            </a:pPr>
            <a:r>
              <a:rPr lang="ar-SA" sz="1600" b="1" dirty="0">
                <a:solidFill>
                  <a:schemeClr val="tx1"/>
                </a:solidFill>
                <a:latin typeface="Alexandria SemiBold" pitchFamily="2" charset="-78"/>
                <a:ea typeface="Calibri" panose="020F0502020204030204" pitchFamily="34" charset="0"/>
                <a:cs typeface="Alexandria SemiBold" pitchFamily="2" charset="-78"/>
              </a:rPr>
              <a:t>فهم تأثير وسائل الإعلام الرقمية على السلوك البشري: سيتمكن الطالب من تحليل كيفية تأثير المحتوى الإعلامي الرقمي على مشاعر وسلوك وإدراك ومعرفة الأفراد.</a:t>
            </a:r>
          </a:p>
        </p:txBody>
      </p:sp>
      <p:pic>
        <p:nvPicPr>
          <p:cNvPr id="7" name="Graphic 21">
            <a:extLst>
              <a:ext uri="{FF2B5EF4-FFF2-40B4-BE49-F238E27FC236}">
                <a16:creationId xmlns:a16="http://schemas.microsoft.com/office/drawing/2014/main" id="{13CC2AF5-9E29-C04A-B2C0-77E5ADEE9541}"/>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56969" y="-101600"/>
            <a:ext cx="1908992" cy="891368"/>
          </a:xfrm>
          <a:prstGeom prst="rect">
            <a:avLst/>
          </a:prstGeom>
        </p:spPr>
      </p:pic>
    </p:spTree>
    <p:extLst>
      <p:ext uri="{BB962C8B-B14F-4D97-AF65-F5344CB8AC3E}">
        <p14:creationId xmlns:p14="http://schemas.microsoft.com/office/powerpoint/2010/main" val="285839313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4175" r="4175"/>
          <a:stretch/>
        </p:blipFill>
        <p:spPr>
          <a:xfrm>
            <a:off x="7384985" y="-24659"/>
            <a:ext cx="4750047" cy="5300798"/>
          </a:xfrm>
        </p:spPr>
      </p:pic>
      <p:sp>
        <p:nvSpPr>
          <p:cNvPr id="10" name="Rectangle: Rounded Corners 9">
            <a:extLst>
              <a:ext uri="{FF2B5EF4-FFF2-40B4-BE49-F238E27FC236}">
                <a16:creationId xmlns:a16="http://schemas.microsoft.com/office/drawing/2014/main" id="{844810E4-E8A9-2051-4D02-31024B944D7B}"/>
              </a:ext>
            </a:extLst>
          </p:cNvPr>
          <p:cNvSpPr/>
          <p:nvPr/>
        </p:nvSpPr>
        <p:spPr>
          <a:xfrm>
            <a:off x="9154188" y="5301799"/>
            <a:ext cx="2616200"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002060"/>
                </a:solidFill>
                <a:latin typeface="Times New Roman" panose="02020603050405020304" pitchFamily="18" charset="0"/>
                <a:cs typeface="Times New Roman" panose="02020603050405020304" pitchFamily="18" charset="0"/>
              </a:rPr>
              <a:t>Intro Lecture</a:t>
            </a: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4" name="Rectangle: Rounded Corners 3">
            <a:extLst>
              <a:ext uri="{FF2B5EF4-FFF2-40B4-BE49-F238E27FC236}">
                <a16:creationId xmlns:a16="http://schemas.microsoft.com/office/drawing/2014/main" id="{247F9690-99D7-4C19-93D0-DF685F306259}"/>
              </a:ext>
            </a:extLst>
          </p:cNvPr>
          <p:cNvSpPr/>
          <p:nvPr/>
        </p:nvSpPr>
        <p:spPr>
          <a:xfrm>
            <a:off x="1" y="845124"/>
            <a:ext cx="7590772" cy="4907973"/>
          </a:xfrm>
          <a:prstGeom prst="round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342900" indent="-342900" algn="justLow" rtl="1">
              <a:lnSpc>
                <a:spcPct val="150000"/>
              </a:lnSpc>
              <a:buFont typeface="Wingdings" panose="05000000000000000000" pitchFamily="2" charset="2"/>
              <a:buChar char="Ø"/>
            </a:pPr>
            <a:r>
              <a:rPr lang="ar-EG" sz="2400" b="1" dirty="0">
                <a:solidFill>
                  <a:srgbClr val="002060"/>
                </a:solidFill>
                <a:latin typeface="Alexandria ExtraBold" pitchFamily="2" charset="-78"/>
                <a:ea typeface="Calibri" panose="020F0502020204030204" pitchFamily="34" charset="0"/>
                <a:cs typeface="Alexandria ExtraBold" pitchFamily="2" charset="-78"/>
              </a:rPr>
              <a:t>مخرجات التعلم      </a:t>
            </a:r>
            <a:r>
              <a:rPr lang="en-US" sz="2800" b="1" dirty="0">
                <a:solidFill>
                  <a:srgbClr val="002060"/>
                </a:solidFill>
                <a:latin typeface="Adobe Arabic" panose="02040503050201020203" pitchFamily="18" charset="-78"/>
                <a:cs typeface="Adobe Arabic" panose="02040503050201020203" pitchFamily="18" charset="-78"/>
              </a:rPr>
              <a:t>Course Outcomes</a:t>
            </a:r>
            <a:endParaRPr lang="ar-EG" sz="2800" b="1" dirty="0">
              <a:solidFill>
                <a:srgbClr val="002060"/>
              </a:solidFill>
              <a:latin typeface="Adobe Arabic" panose="02040503050201020203" pitchFamily="18" charset="-78"/>
              <a:cs typeface="Adobe Arabic" panose="02040503050201020203" pitchFamily="18" charset="-78"/>
            </a:endParaRPr>
          </a:p>
          <a:p>
            <a:pPr marL="342900" indent="-342900" algn="r" rtl="1">
              <a:lnSpc>
                <a:spcPct val="150000"/>
              </a:lnSpc>
              <a:spcAft>
                <a:spcPts val="800"/>
              </a:spcAft>
              <a:buFont typeface="+mj-lt"/>
              <a:buAutoNum type="arabicPeriod" startAt="5"/>
            </a:pPr>
            <a:r>
              <a:rPr lang="ar-SA" sz="1600" b="1" dirty="0">
                <a:solidFill>
                  <a:schemeClr val="tx1"/>
                </a:solidFill>
                <a:latin typeface="Alexandria SemiBold" pitchFamily="2" charset="-78"/>
                <a:ea typeface="Calibri" panose="020F0502020204030204" pitchFamily="34" charset="0"/>
                <a:cs typeface="Alexandria SemiBold" pitchFamily="2" charset="-78"/>
              </a:rPr>
              <a:t>تطبيق مبادئ علم النفس في تصميم محتوى إعلامي يجذب الجمهور ويؤثر عليه بفعالية.</a:t>
            </a:r>
          </a:p>
          <a:p>
            <a:pPr marL="342900" indent="-342900" algn="r" rtl="1">
              <a:lnSpc>
                <a:spcPct val="150000"/>
              </a:lnSpc>
              <a:spcAft>
                <a:spcPts val="800"/>
              </a:spcAft>
              <a:buFont typeface="+mj-lt"/>
              <a:buAutoNum type="arabicPeriod" startAt="5"/>
            </a:pPr>
            <a:r>
              <a:rPr lang="ar-SA" sz="1600" b="1" dirty="0">
                <a:solidFill>
                  <a:schemeClr val="tx1"/>
                </a:solidFill>
                <a:latin typeface="Alexandria SemiBold" pitchFamily="2" charset="-78"/>
                <a:ea typeface="Calibri" panose="020F0502020204030204" pitchFamily="34" charset="0"/>
                <a:cs typeface="Alexandria SemiBold" pitchFamily="2" charset="-78"/>
              </a:rPr>
              <a:t>فهم الحرب النفسية والإعلام الرقمي: (أهدافها وأهم الاستراتيجيات المستخدمة للتأثير النفسي والإعلامي، وأساليبها كالدعاية والشائعات).</a:t>
            </a:r>
          </a:p>
          <a:p>
            <a:pPr marL="342900" indent="-342900" algn="r" rtl="1">
              <a:lnSpc>
                <a:spcPct val="150000"/>
              </a:lnSpc>
              <a:spcAft>
                <a:spcPts val="800"/>
              </a:spcAft>
              <a:buFont typeface="+mj-lt"/>
              <a:buAutoNum type="arabicPeriod" startAt="5"/>
            </a:pPr>
            <a:r>
              <a:rPr lang="ar-SA" sz="1600" b="1" dirty="0">
                <a:solidFill>
                  <a:schemeClr val="tx1"/>
                </a:solidFill>
                <a:latin typeface="Alexandria SemiBold" pitchFamily="2" charset="-78"/>
                <a:ea typeface="Calibri" panose="020F0502020204030204" pitchFamily="34" charset="0"/>
                <a:cs typeface="Alexandria SemiBold" pitchFamily="2" charset="-78"/>
              </a:rPr>
              <a:t> التعرف على تأثير منصات التواصل الاجتماعي في انتشار الشائعات، وكيفية انتشار الشائعات في المجتمع، وتأثيرها على سلوك الأفراد. </a:t>
            </a:r>
          </a:p>
          <a:p>
            <a:pPr marL="342900" indent="-342900" algn="r" rtl="1">
              <a:lnSpc>
                <a:spcPct val="150000"/>
              </a:lnSpc>
              <a:spcAft>
                <a:spcPts val="800"/>
              </a:spcAft>
              <a:buFont typeface="+mj-lt"/>
              <a:buAutoNum type="arabicPeriod" startAt="5"/>
            </a:pPr>
            <a:r>
              <a:rPr lang="ar-SA" sz="1600" b="1" dirty="0">
                <a:solidFill>
                  <a:schemeClr val="tx1"/>
                </a:solidFill>
                <a:latin typeface="Alexandria SemiBold" pitchFamily="2" charset="-78"/>
                <a:ea typeface="Calibri" panose="020F0502020204030204" pitchFamily="34" charset="0"/>
                <a:cs typeface="Alexandria SemiBold" pitchFamily="2" charset="-78"/>
              </a:rPr>
              <a:t>القدرة على البحث والتحقق من صحة المعلومات، بما في ذلك البحث عن المصادر الموثوقة.</a:t>
            </a:r>
            <a:endParaRPr lang="en-US" sz="1600" b="1" dirty="0">
              <a:solidFill>
                <a:schemeClr val="tx1"/>
              </a:solidFill>
              <a:latin typeface="Alexandria SemiBold" pitchFamily="2" charset="-78"/>
              <a:ea typeface="Calibri" panose="020F0502020204030204" pitchFamily="34" charset="0"/>
              <a:cs typeface="Alexandria SemiBold" pitchFamily="2" charset="-78"/>
            </a:endParaRPr>
          </a:p>
          <a:p>
            <a:pPr marL="342900" indent="-342900" algn="r" rtl="1">
              <a:lnSpc>
                <a:spcPct val="150000"/>
              </a:lnSpc>
              <a:spcAft>
                <a:spcPts val="800"/>
              </a:spcAft>
              <a:buFont typeface="+mj-lt"/>
              <a:buAutoNum type="arabicPeriod" startAt="5"/>
            </a:pPr>
            <a:r>
              <a:rPr lang="ar-SA" sz="1600" dirty="0">
                <a:solidFill>
                  <a:schemeClr val="tx1"/>
                </a:solidFill>
                <a:latin typeface="Alexandria SemiBold" pitchFamily="2" charset="-78"/>
                <a:cs typeface="Alexandria SemiBold" pitchFamily="2" charset="-78"/>
              </a:rPr>
              <a:t>فهم العوامل النفسية التي تؤثر على قرارات الشراء وسلوك المستهلك في البيئة الرقمية.</a:t>
            </a:r>
          </a:p>
        </p:txBody>
      </p:sp>
      <p:pic>
        <p:nvPicPr>
          <p:cNvPr id="7" name="Graphic 21">
            <a:extLst>
              <a:ext uri="{FF2B5EF4-FFF2-40B4-BE49-F238E27FC236}">
                <a16:creationId xmlns:a16="http://schemas.microsoft.com/office/drawing/2014/main" id="{D6972C86-628F-9B97-5D8B-7B3BD45AF0AB}"/>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56968" y="-101601"/>
            <a:ext cx="2305141" cy="946725"/>
          </a:xfrm>
          <a:prstGeom prst="rect">
            <a:avLst/>
          </a:prstGeom>
        </p:spPr>
      </p:pic>
    </p:spTree>
    <p:extLst>
      <p:ext uri="{BB962C8B-B14F-4D97-AF65-F5344CB8AC3E}">
        <p14:creationId xmlns:p14="http://schemas.microsoft.com/office/powerpoint/2010/main" val="426999474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4175" r="4175"/>
          <a:stretch/>
        </p:blipFill>
        <p:spPr>
          <a:xfrm>
            <a:off x="7384985" y="-24659"/>
            <a:ext cx="4750047" cy="5300798"/>
          </a:xfrm>
        </p:spPr>
      </p:pic>
      <p:sp>
        <p:nvSpPr>
          <p:cNvPr id="10" name="Rectangle: Rounded Corners 9">
            <a:extLst>
              <a:ext uri="{FF2B5EF4-FFF2-40B4-BE49-F238E27FC236}">
                <a16:creationId xmlns:a16="http://schemas.microsoft.com/office/drawing/2014/main" id="{844810E4-E8A9-2051-4D02-31024B944D7B}"/>
              </a:ext>
            </a:extLst>
          </p:cNvPr>
          <p:cNvSpPr/>
          <p:nvPr/>
        </p:nvSpPr>
        <p:spPr>
          <a:xfrm>
            <a:off x="9154188" y="5301799"/>
            <a:ext cx="2616200"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002060"/>
                </a:solidFill>
                <a:latin typeface="Times New Roman" panose="02020603050405020304" pitchFamily="18" charset="0"/>
                <a:cs typeface="Times New Roman" panose="02020603050405020304" pitchFamily="18" charset="0"/>
              </a:rPr>
              <a:t>Intro Lecture</a:t>
            </a: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4" name="Rectangle: Rounded Corners 3">
            <a:extLst>
              <a:ext uri="{FF2B5EF4-FFF2-40B4-BE49-F238E27FC236}">
                <a16:creationId xmlns:a16="http://schemas.microsoft.com/office/drawing/2014/main" id="{247F9690-99D7-4C19-93D0-DF685F306259}"/>
              </a:ext>
            </a:extLst>
          </p:cNvPr>
          <p:cNvSpPr/>
          <p:nvPr/>
        </p:nvSpPr>
        <p:spPr>
          <a:xfrm>
            <a:off x="87681" y="878990"/>
            <a:ext cx="7503091" cy="4907973"/>
          </a:xfrm>
          <a:prstGeom prst="round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342900" indent="-342900" algn="justLow" rtl="1">
              <a:lnSpc>
                <a:spcPct val="150000"/>
              </a:lnSpc>
              <a:buFont typeface="Wingdings" panose="05000000000000000000" pitchFamily="2" charset="2"/>
              <a:buChar char="Ø"/>
            </a:pPr>
            <a:r>
              <a:rPr lang="ar-EG" sz="2400" b="1" dirty="0">
                <a:solidFill>
                  <a:srgbClr val="002060"/>
                </a:solidFill>
                <a:latin typeface="Alexandria ExtraBold" pitchFamily="2" charset="-78"/>
                <a:ea typeface="Calibri" panose="020F0502020204030204" pitchFamily="34" charset="0"/>
                <a:cs typeface="Alexandria ExtraBold" pitchFamily="2" charset="-78"/>
              </a:rPr>
              <a:t>مخرجات التعلم      </a:t>
            </a:r>
            <a:r>
              <a:rPr lang="en-US" sz="2800" b="1" dirty="0">
                <a:solidFill>
                  <a:srgbClr val="002060"/>
                </a:solidFill>
                <a:latin typeface="Adobe Arabic" panose="02040503050201020203" pitchFamily="18" charset="-78"/>
                <a:cs typeface="Adobe Arabic" panose="02040503050201020203" pitchFamily="18" charset="-78"/>
              </a:rPr>
              <a:t>Course Outcomes</a:t>
            </a:r>
            <a:endParaRPr lang="ar-EG" sz="2800" b="1" dirty="0">
              <a:solidFill>
                <a:srgbClr val="002060"/>
              </a:solidFill>
              <a:latin typeface="Adobe Arabic" panose="02040503050201020203" pitchFamily="18" charset="-78"/>
              <a:cs typeface="Adobe Arabic" panose="02040503050201020203" pitchFamily="18" charset="-78"/>
            </a:endParaRPr>
          </a:p>
          <a:p>
            <a:pPr marL="457200" indent="-457200" algn="r" rtl="1">
              <a:lnSpc>
                <a:spcPct val="150000"/>
              </a:lnSpc>
              <a:buFont typeface="+mj-lt"/>
              <a:buAutoNum type="arabicPeriod" startAt="10"/>
            </a:pPr>
            <a:r>
              <a:rPr lang="ar-SA" sz="1600" dirty="0">
                <a:solidFill>
                  <a:schemeClr val="tx1"/>
                </a:solidFill>
                <a:latin typeface="Alexandria SemiBold" pitchFamily="2" charset="-78"/>
                <a:cs typeface="Alexandria SemiBold" pitchFamily="2" charset="-78"/>
              </a:rPr>
              <a:t>تقييم التأثيرات النفسية للإعلانات الرقمية على سلوك المستهلكين وسيكولوجية الألوان وكيف يمكن تحسين الإعلانات لتحقيق نتائج أفضل.</a:t>
            </a:r>
          </a:p>
          <a:p>
            <a:pPr marL="457200" indent="-457200" algn="r" rtl="1">
              <a:lnSpc>
                <a:spcPct val="150000"/>
              </a:lnSpc>
              <a:buFont typeface="+mj-lt"/>
              <a:buAutoNum type="arabicPeriod" startAt="10"/>
            </a:pPr>
            <a:r>
              <a:rPr lang="ar-SA" sz="1600" dirty="0">
                <a:solidFill>
                  <a:schemeClr val="tx1"/>
                </a:solidFill>
                <a:latin typeface="Alexandria SemiBold" pitchFamily="2" charset="-78"/>
                <a:cs typeface="Alexandria SemiBold" pitchFamily="2" charset="-78"/>
              </a:rPr>
              <a:t>تطبيق مبادئ علم النفس في استراتيجيات التسويق، والاستهداف السيكولوجي للجمهور المناسب والتسعير السيكولوجي.</a:t>
            </a:r>
          </a:p>
          <a:p>
            <a:pPr marL="457200" indent="-457200" algn="r" rtl="1">
              <a:lnSpc>
                <a:spcPct val="150000"/>
              </a:lnSpc>
              <a:buFont typeface="+mj-lt"/>
              <a:buAutoNum type="arabicPeriod" startAt="10"/>
            </a:pPr>
            <a:r>
              <a:rPr lang="ar-SA" sz="1600" dirty="0">
                <a:solidFill>
                  <a:schemeClr val="tx1"/>
                </a:solidFill>
                <a:latin typeface="Alexandria SemiBold" pitchFamily="2" charset="-78"/>
                <a:cs typeface="Alexandria SemiBold" pitchFamily="2" charset="-78"/>
              </a:rPr>
              <a:t>تطبيق الأساليب النفسية التي تساهم في زيادة والحفاظ على ولاء العملاء.</a:t>
            </a:r>
          </a:p>
          <a:p>
            <a:pPr marL="457200" indent="-457200" algn="r" rtl="1">
              <a:lnSpc>
                <a:spcPct val="150000"/>
              </a:lnSpc>
              <a:buFont typeface="+mj-lt"/>
              <a:buAutoNum type="arabicPeriod" startAt="10"/>
            </a:pPr>
            <a:r>
              <a:rPr lang="ar-SA" sz="1600" dirty="0">
                <a:solidFill>
                  <a:schemeClr val="tx1"/>
                </a:solidFill>
                <a:latin typeface="Alexandria SemiBold" pitchFamily="2" charset="-78"/>
                <a:cs typeface="Alexandria SemiBold" pitchFamily="2" charset="-78"/>
              </a:rPr>
              <a:t>تطوير استراتيجيات التفاعل مع الجمهور تعتمد على فهم نفسية الجمهور واحتياجاته .</a:t>
            </a:r>
            <a:endParaRPr lang="en-US" sz="1600" dirty="0">
              <a:solidFill>
                <a:schemeClr val="tx1"/>
              </a:solidFill>
              <a:latin typeface="Alexandria SemiBold" pitchFamily="2" charset="-78"/>
              <a:cs typeface="Alexandria SemiBold" pitchFamily="2" charset="-78"/>
            </a:endParaRPr>
          </a:p>
          <a:p>
            <a:pPr marL="457200" indent="-457200" algn="r" rtl="1">
              <a:lnSpc>
                <a:spcPct val="150000"/>
              </a:lnSpc>
              <a:buFont typeface="+mj-lt"/>
              <a:buAutoNum type="arabicPeriod" startAt="10"/>
            </a:pPr>
            <a:r>
              <a:rPr lang="ar-SA" sz="1600" b="1" dirty="0">
                <a:solidFill>
                  <a:schemeClr val="tx1"/>
                </a:solidFill>
                <a:latin typeface="Alexandria SemiBold" pitchFamily="2" charset="-78"/>
                <a:ea typeface="Calibri" panose="020F0502020204030204" pitchFamily="34" charset="0"/>
                <a:cs typeface="Alexandria SemiBold" pitchFamily="2" charset="-78"/>
              </a:rPr>
              <a:t>التعرف على الاحتراق الوظيفي في العمل الإعلامي، أسبابه وخطورته وسبل حل المشكلات التي تواجه الإعلامي. </a:t>
            </a:r>
          </a:p>
          <a:p>
            <a:pPr algn="r" rtl="1">
              <a:lnSpc>
                <a:spcPct val="150000"/>
              </a:lnSpc>
            </a:pPr>
            <a:endParaRPr lang="ar-SA" sz="1600" dirty="0">
              <a:solidFill>
                <a:schemeClr val="tx1"/>
              </a:solidFill>
              <a:latin typeface="Alexandria SemiBold" pitchFamily="2" charset="-78"/>
              <a:cs typeface="Alexandria SemiBold" pitchFamily="2" charset="-78"/>
            </a:endParaRPr>
          </a:p>
        </p:txBody>
      </p:sp>
      <p:pic>
        <p:nvPicPr>
          <p:cNvPr id="7" name="Graphic 21">
            <a:extLst>
              <a:ext uri="{FF2B5EF4-FFF2-40B4-BE49-F238E27FC236}">
                <a16:creationId xmlns:a16="http://schemas.microsoft.com/office/drawing/2014/main" id="{417FBD26-B2E4-A026-8BEA-B5197F9F1235}"/>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50798" y="-84668"/>
            <a:ext cx="2063809" cy="963658"/>
          </a:xfrm>
          <a:prstGeom prst="rect">
            <a:avLst/>
          </a:prstGeom>
        </p:spPr>
      </p:pic>
    </p:spTree>
    <p:extLst>
      <p:ext uri="{BB962C8B-B14F-4D97-AF65-F5344CB8AC3E}">
        <p14:creationId xmlns:p14="http://schemas.microsoft.com/office/powerpoint/2010/main" val="267021608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55472" y="1363210"/>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96755" y="1600841"/>
            <a:ext cx="10019194" cy="44986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3381799" y="481414"/>
            <a:ext cx="4537297" cy="830997"/>
          </a:xfrm>
          <a:prstGeom prst="rect">
            <a:avLst/>
          </a:prstGeom>
          <a:noFill/>
        </p:spPr>
        <p:txBody>
          <a:bodyPr wrap="square" rtlCol="0">
            <a:spAutoFit/>
          </a:bodyPr>
          <a:lstStyle/>
          <a:p>
            <a:endParaRPr lang="en-US" sz="2000" dirty="0">
              <a:latin typeface="Times New Roman" panose="02020603050405020304" pitchFamily="18" charset="0"/>
              <a:cs typeface="Times New Roman" panose="02020603050405020304" pitchFamily="18" charset="0"/>
            </a:endParaRPr>
          </a:p>
          <a:p>
            <a:pPr marL="457200" indent="-457200" algn="ctr" rtl="1">
              <a:buFont typeface="Wingdings" panose="05000000000000000000" pitchFamily="2" charset="2"/>
              <a:buChar char="Ø"/>
            </a:pPr>
            <a:r>
              <a:rPr lang="en-US" sz="2800" b="1" dirty="0">
                <a:latin typeface="Alexandria ExtraBold" pitchFamily="2" charset="-78"/>
                <a:cs typeface="Alexandria ExtraBold" pitchFamily="2" charset="-78"/>
              </a:rPr>
              <a:t>.3</a:t>
            </a:r>
            <a:r>
              <a:rPr lang="ar-EG" sz="2800" b="1" dirty="0">
                <a:latin typeface="Alexandria ExtraBold" pitchFamily="2" charset="-78"/>
                <a:cs typeface="Alexandria ExtraBold" pitchFamily="2" charset="-78"/>
              </a:rPr>
              <a:t>التقييم الطلابي</a:t>
            </a:r>
            <a:endParaRPr lang="en-US" sz="2800" b="1" dirty="0">
              <a:latin typeface="Alexandria ExtraBold" pitchFamily="2" charset="-78"/>
              <a:cs typeface="Alexandria ExtraBold" pitchFamily="2" charset="-78"/>
            </a:endParaRPr>
          </a:p>
        </p:txBody>
      </p:sp>
      <p:sp>
        <p:nvSpPr>
          <p:cNvPr id="5" name="Rectangle 4">
            <a:extLst>
              <a:ext uri="{FF2B5EF4-FFF2-40B4-BE49-F238E27FC236}">
                <a16:creationId xmlns:a16="http://schemas.microsoft.com/office/drawing/2014/main" id="{ADB57316-93DF-55FF-871F-F7A63A9FF2F0}"/>
              </a:ext>
            </a:extLst>
          </p:cNvPr>
          <p:cNvSpPr/>
          <p:nvPr/>
        </p:nvSpPr>
        <p:spPr>
          <a:xfrm flipV="1">
            <a:off x="2647975" y="516161"/>
            <a:ext cx="900476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F6994624-4B0F-41B3-BEDF-444D3E651B71}"/>
              </a:ext>
            </a:extLst>
          </p:cNvPr>
          <p:cNvPicPr>
            <a:picLocks noChangeAspect="1"/>
          </p:cNvPicPr>
          <p:nvPr/>
        </p:nvPicPr>
        <p:blipFill>
          <a:blip r:embed="rId2"/>
          <a:stretch>
            <a:fillRect/>
          </a:stretch>
        </p:blipFill>
        <p:spPr>
          <a:xfrm>
            <a:off x="5922772" y="2674092"/>
            <a:ext cx="4114447" cy="5462058"/>
          </a:xfrm>
          <a:prstGeom prst="rect">
            <a:avLst/>
          </a:prstGeom>
        </p:spPr>
      </p:pic>
      <p:sp>
        <p:nvSpPr>
          <p:cNvPr id="10" name="Rectangle 9">
            <a:extLst>
              <a:ext uri="{FF2B5EF4-FFF2-40B4-BE49-F238E27FC236}">
                <a16:creationId xmlns:a16="http://schemas.microsoft.com/office/drawing/2014/main" id="{54EF4335-C0D0-4AA4-AC67-8A38C86C655C}"/>
              </a:ext>
            </a:extLst>
          </p:cNvPr>
          <p:cNvSpPr/>
          <p:nvPr/>
        </p:nvSpPr>
        <p:spPr>
          <a:xfrm>
            <a:off x="1513055" y="1903718"/>
            <a:ext cx="3396342" cy="63557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EG" sz="2400" b="1">
                <a:solidFill>
                  <a:srgbClr val="0070C0"/>
                </a:solidFill>
              </a:rPr>
              <a:t>تكليف تطبيقي (اختياري)</a:t>
            </a:r>
            <a:endParaRPr lang="ar-EG" sz="2400" b="1" dirty="0">
              <a:solidFill>
                <a:srgbClr val="0070C0"/>
              </a:solidFill>
              <a:latin typeface="Adobe Devanagari" panose="02040503050201020203" pitchFamily="18" charset="0"/>
            </a:endParaRPr>
          </a:p>
        </p:txBody>
      </p:sp>
      <p:sp>
        <p:nvSpPr>
          <p:cNvPr id="16" name="Rectangle 15">
            <a:extLst>
              <a:ext uri="{FF2B5EF4-FFF2-40B4-BE49-F238E27FC236}">
                <a16:creationId xmlns:a16="http://schemas.microsoft.com/office/drawing/2014/main" id="{DB520EB3-B41B-4DD5-8BF1-A280E20D3EA7}"/>
              </a:ext>
            </a:extLst>
          </p:cNvPr>
          <p:cNvSpPr/>
          <p:nvPr/>
        </p:nvSpPr>
        <p:spPr>
          <a:xfrm>
            <a:off x="6570130" y="1903718"/>
            <a:ext cx="2940713" cy="63557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EG" sz="2400" b="1" dirty="0">
                <a:solidFill>
                  <a:srgbClr val="0070C0"/>
                </a:solidFill>
              </a:rPr>
              <a:t>حلق</a:t>
            </a:r>
            <a:r>
              <a:rPr lang="ar-SA" sz="2400" b="1" dirty="0">
                <a:solidFill>
                  <a:srgbClr val="0070C0"/>
                </a:solidFill>
              </a:rPr>
              <a:t>ة</a:t>
            </a:r>
            <a:r>
              <a:rPr lang="ar-EG" sz="2400" b="1" dirty="0">
                <a:solidFill>
                  <a:srgbClr val="0070C0"/>
                </a:solidFill>
              </a:rPr>
              <a:t> نقاش أسبوعية</a:t>
            </a:r>
          </a:p>
        </p:txBody>
      </p:sp>
      <p:pic>
        <p:nvPicPr>
          <p:cNvPr id="11" name="Graphic 21">
            <a:extLst>
              <a:ext uri="{FF2B5EF4-FFF2-40B4-BE49-F238E27FC236}">
                <a16:creationId xmlns:a16="http://schemas.microsoft.com/office/drawing/2014/main" id="{F87380DA-99A3-567B-890D-8A2F24CFE256}"/>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22780" y="87551"/>
            <a:ext cx="2305141" cy="1076343"/>
          </a:xfrm>
          <a:prstGeom prst="rect">
            <a:avLst/>
          </a:prstGeom>
        </p:spPr>
      </p:pic>
      <p:pic>
        <p:nvPicPr>
          <p:cNvPr id="4" name="Picture 3">
            <a:extLst>
              <a:ext uri="{FF2B5EF4-FFF2-40B4-BE49-F238E27FC236}">
                <a16:creationId xmlns:a16="http://schemas.microsoft.com/office/drawing/2014/main" id="{475492F7-0794-29AF-2084-6372A7FD1FDB}"/>
              </a:ext>
            </a:extLst>
          </p:cNvPr>
          <p:cNvPicPr>
            <a:picLocks noChangeAspect="1"/>
          </p:cNvPicPr>
          <p:nvPr/>
        </p:nvPicPr>
        <p:blipFill>
          <a:blip r:embed="rId4"/>
          <a:srcRect l="14583" t="32705" r="47049" b="23427"/>
          <a:stretch>
            <a:fillRect/>
          </a:stretch>
        </p:blipFill>
        <p:spPr>
          <a:xfrm>
            <a:off x="1265060" y="2674092"/>
            <a:ext cx="4114447" cy="280154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2" name="Picture 11">
            <a:extLst>
              <a:ext uri="{FF2B5EF4-FFF2-40B4-BE49-F238E27FC236}">
                <a16:creationId xmlns:a16="http://schemas.microsoft.com/office/drawing/2014/main" id="{A19F44D0-D13C-42C3-19A6-F8B1C39227FA}"/>
              </a:ext>
            </a:extLst>
          </p:cNvPr>
          <p:cNvPicPr>
            <a:picLocks noChangeAspect="1"/>
          </p:cNvPicPr>
          <p:nvPr/>
        </p:nvPicPr>
        <p:blipFill>
          <a:blip r:embed="rId5">
            <a:extLst>
              <a:ext uri="{28A0092B-C50C-407E-A947-70E740481C1C}">
                <a14:useLocalDpi xmlns:a14="http://schemas.microsoft.com/office/drawing/2010/main" val="0"/>
              </a:ext>
            </a:extLst>
          </a:blip>
          <a:srcRect l="67760" t="4691" r="2563" b="44938"/>
          <a:stretch>
            <a:fillRect/>
          </a:stretch>
        </p:blipFill>
        <p:spPr>
          <a:xfrm>
            <a:off x="4710692" y="4075290"/>
            <a:ext cx="994574" cy="949538"/>
          </a:xfrm>
          <a:prstGeom prst="rect">
            <a:avLst/>
          </a:prstGeom>
        </p:spPr>
      </p:pic>
    </p:spTree>
    <p:extLst>
      <p:ext uri="{BB962C8B-B14F-4D97-AF65-F5344CB8AC3E}">
        <p14:creationId xmlns:p14="http://schemas.microsoft.com/office/powerpoint/2010/main" val="4171395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6" presetClass="entr" presetSubtype="16" fill="hold" grpId="0" nodeType="clickEffect">
                                  <p:stCondLst>
                                    <p:cond delay="0"/>
                                  </p:stCondLst>
                                  <p:childTnLst>
                                    <p:set>
                                      <p:cBhvr>
                                        <p:cTn id="14" dur="1" fill="hold">
                                          <p:stCondLst>
                                            <p:cond delay="0"/>
                                          </p:stCondLst>
                                        </p:cTn>
                                        <p:tgtEl>
                                          <p:spTgt spid="10"/>
                                        </p:tgtEl>
                                        <p:attrNameLst>
                                          <p:attrName>style.visibility</p:attrName>
                                        </p:attrNameLst>
                                      </p:cBhvr>
                                      <p:to>
                                        <p:strVal val="visible"/>
                                      </p:to>
                                    </p:set>
                                    <p:animEffect transition="in" filter="circle(in)">
                                      <p:cBhvr>
                                        <p:cTn id="15" dur="2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6"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439E938-FCC5-D734-E26F-98D598B7A13C}"/>
            </a:ext>
          </a:extLst>
        </p:cNvPr>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EFE364BD-2064-5687-8443-AE5AADD15647}"/>
              </a:ext>
            </a:extLst>
          </p:cNvPr>
          <p:cNvSpPr/>
          <p:nvPr/>
        </p:nvSpPr>
        <p:spPr>
          <a:xfrm>
            <a:off x="7503075" y="151561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17B292DC-586D-1EF9-B2EA-1644B788F669}"/>
              </a:ext>
            </a:extLst>
          </p:cNvPr>
          <p:cNvSpPr/>
          <p:nvPr/>
        </p:nvSpPr>
        <p:spPr>
          <a:xfrm>
            <a:off x="561288" y="1770169"/>
            <a:ext cx="10019194" cy="44986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B8541EB6-C9A7-F42D-DEAD-93687A700467}"/>
              </a:ext>
            </a:extLst>
          </p:cNvPr>
          <p:cNvSpPr txBox="1"/>
          <p:nvPr/>
        </p:nvSpPr>
        <p:spPr>
          <a:xfrm>
            <a:off x="3274483" y="611927"/>
            <a:ext cx="4537297" cy="830997"/>
          </a:xfrm>
          <a:prstGeom prst="rect">
            <a:avLst/>
          </a:prstGeom>
          <a:noFill/>
        </p:spPr>
        <p:txBody>
          <a:bodyPr wrap="square" rtlCol="0">
            <a:spAutoFit/>
          </a:bodyPr>
          <a:lstStyle/>
          <a:p>
            <a:endParaRPr lang="en-US" sz="2000" dirty="0">
              <a:latin typeface="Times New Roman" panose="02020603050405020304" pitchFamily="18" charset="0"/>
              <a:cs typeface="Times New Roman" panose="02020603050405020304" pitchFamily="18" charset="0"/>
            </a:endParaRPr>
          </a:p>
          <a:p>
            <a:pPr marL="457200" indent="-457200" algn="ctr" rtl="1">
              <a:buFont typeface="Wingdings" panose="05000000000000000000" pitchFamily="2" charset="2"/>
              <a:buChar char="Ø"/>
            </a:pPr>
            <a:r>
              <a:rPr lang="en-US" sz="2800" b="1" dirty="0">
                <a:latin typeface="Alexandria ExtraBold" pitchFamily="2" charset="-78"/>
                <a:cs typeface="Alexandria ExtraBold" pitchFamily="2" charset="-78"/>
              </a:rPr>
              <a:t>.3</a:t>
            </a:r>
            <a:r>
              <a:rPr lang="ar-EG" sz="2800" b="1" dirty="0">
                <a:latin typeface="Alexandria ExtraBold" pitchFamily="2" charset="-78"/>
                <a:cs typeface="Alexandria ExtraBold" pitchFamily="2" charset="-78"/>
              </a:rPr>
              <a:t>التقييم الطلابي</a:t>
            </a:r>
            <a:endParaRPr lang="en-US" sz="2800" b="1" dirty="0">
              <a:latin typeface="Alexandria ExtraBold" pitchFamily="2" charset="-78"/>
              <a:cs typeface="Alexandria ExtraBold" pitchFamily="2" charset="-78"/>
            </a:endParaRPr>
          </a:p>
        </p:txBody>
      </p:sp>
      <p:sp>
        <p:nvSpPr>
          <p:cNvPr id="5" name="Rectangle 4">
            <a:extLst>
              <a:ext uri="{FF2B5EF4-FFF2-40B4-BE49-F238E27FC236}">
                <a16:creationId xmlns:a16="http://schemas.microsoft.com/office/drawing/2014/main" id="{E8F7A34B-114A-CF91-0D55-9EA2A2ECBFED}"/>
              </a:ext>
            </a:extLst>
          </p:cNvPr>
          <p:cNvSpPr/>
          <p:nvPr/>
        </p:nvSpPr>
        <p:spPr>
          <a:xfrm flipV="1">
            <a:off x="2868109" y="508301"/>
            <a:ext cx="900476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a:extLst>
              <a:ext uri="{FF2B5EF4-FFF2-40B4-BE49-F238E27FC236}">
                <a16:creationId xmlns:a16="http://schemas.microsoft.com/office/drawing/2014/main" id="{4531D8A8-EB93-02D7-84E1-F5781A56B9DF}"/>
              </a:ext>
            </a:extLst>
          </p:cNvPr>
          <p:cNvPicPr>
            <a:picLocks noChangeAspect="1"/>
          </p:cNvPicPr>
          <p:nvPr/>
        </p:nvPicPr>
        <p:blipFill>
          <a:blip r:embed="rId2">
            <a:extLst>
              <a:ext uri="{BEBA8EAE-BF5A-486C-A8C5-ECC9F3942E4B}">
                <a14:imgProps xmlns:a14="http://schemas.microsoft.com/office/drawing/2010/main">
                  <a14:imgLayer r:embed="rId3">
                    <a14:imgEffect>
                      <a14:colorTemperature colorTemp="11200"/>
                    </a14:imgEffect>
                  </a14:imgLayer>
                </a14:imgProps>
              </a:ext>
            </a:extLst>
          </a:blip>
          <a:stretch>
            <a:fillRect/>
          </a:stretch>
        </p:blipFill>
        <p:spPr>
          <a:xfrm>
            <a:off x="5998115" y="2910069"/>
            <a:ext cx="4114447" cy="4216523"/>
          </a:xfrm>
          <a:prstGeom prst="rect">
            <a:avLst/>
          </a:prstGeom>
        </p:spPr>
      </p:pic>
      <p:sp>
        <p:nvSpPr>
          <p:cNvPr id="10" name="Rectangle 9">
            <a:extLst>
              <a:ext uri="{FF2B5EF4-FFF2-40B4-BE49-F238E27FC236}">
                <a16:creationId xmlns:a16="http://schemas.microsoft.com/office/drawing/2014/main" id="{6A6AA546-EFD6-943F-5A5F-0C45EA476C5B}"/>
              </a:ext>
            </a:extLst>
          </p:cNvPr>
          <p:cNvSpPr/>
          <p:nvPr/>
        </p:nvSpPr>
        <p:spPr>
          <a:xfrm>
            <a:off x="6146358" y="2028603"/>
            <a:ext cx="3396342" cy="63557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EG" sz="2400" b="1" dirty="0">
                <a:solidFill>
                  <a:srgbClr val="0070C0"/>
                </a:solidFill>
              </a:rPr>
              <a:t>اختبار أسبوعي</a:t>
            </a:r>
            <a:r>
              <a:rPr lang="ar-EG" sz="2400" b="1" dirty="0">
                <a:solidFill>
                  <a:srgbClr val="0070C0"/>
                </a:solidFill>
                <a:latin typeface="Adobe Devanagari" panose="02040503050201020203" pitchFamily="18" charset="0"/>
              </a:rPr>
              <a:t> </a:t>
            </a:r>
          </a:p>
        </p:txBody>
      </p:sp>
      <p:sp>
        <p:nvSpPr>
          <p:cNvPr id="16" name="Rectangle 15">
            <a:extLst>
              <a:ext uri="{FF2B5EF4-FFF2-40B4-BE49-F238E27FC236}">
                <a16:creationId xmlns:a16="http://schemas.microsoft.com/office/drawing/2014/main" id="{8B825756-B6D9-C805-44A1-E287BD490A71}"/>
              </a:ext>
            </a:extLst>
          </p:cNvPr>
          <p:cNvSpPr/>
          <p:nvPr/>
        </p:nvSpPr>
        <p:spPr>
          <a:xfrm>
            <a:off x="1198520" y="2028603"/>
            <a:ext cx="3396342" cy="63557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EG" sz="2400" b="1" dirty="0">
                <a:solidFill>
                  <a:srgbClr val="0070C0"/>
                </a:solidFill>
              </a:rPr>
              <a:t>الاختبار النهائي</a:t>
            </a:r>
          </a:p>
        </p:txBody>
      </p:sp>
      <p:pic>
        <p:nvPicPr>
          <p:cNvPr id="11" name="Graphic 21">
            <a:extLst>
              <a:ext uri="{FF2B5EF4-FFF2-40B4-BE49-F238E27FC236}">
                <a16:creationId xmlns:a16="http://schemas.microsoft.com/office/drawing/2014/main" id="{6903C7CF-A1EA-482E-21AD-618E7427DD53}"/>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367682" y="118788"/>
            <a:ext cx="2305141" cy="1076343"/>
          </a:xfrm>
          <a:prstGeom prst="rect">
            <a:avLst/>
          </a:prstGeom>
        </p:spPr>
      </p:pic>
      <p:pic>
        <p:nvPicPr>
          <p:cNvPr id="8" name="Picture 7">
            <a:extLst>
              <a:ext uri="{FF2B5EF4-FFF2-40B4-BE49-F238E27FC236}">
                <a16:creationId xmlns:a16="http://schemas.microsoft.com/office/drawing/2014/main" id="{2657AB6D-4DD6-9106-F5EA-9E0010D4B73F}"/>
              </a:ext>
            </a:extLst>
          </p:cNvPr>
          <p:cNvPicPr>
            <a:picLocks noChangeAspect="1"/>
          </p:cNvPicPr>
          <p:nvPr/>
        </p:nvPicPr>
        <p:blipFill>
          <a:blip r:embed="rId5">
            <a:clrChange>
              <a:clrFrom>
                <a:srgbClr val="FFFFFF"/>
              </a:clrFrom>
              <a:clrTo>
                <a:srgbClr val="FFFFFF">
                  <a:alpha val="0"/>
                </a:srgbClr>
              </a:clrTo>
            </a:clrChange>
          </a:blip>
          <a:srcRect l="57192" t="31196" r="7986" b="21943"/>
          <a:stretch>
            <a:fillRect/>
          </a:stretch>
        </p:blipFill>
        <p:spPr>
          <a:xfrm>
            <a:off x="900602" y="2800230"/>
            <a:ext cx="4191895" cy="3151183"/>
          </a:xfrm>
          <a:prstGeom prst="rect">
            <a:avLst/>
          </a:prstGeom>
        </p:spPr>
      </p:pic>
      <p:sp>
        <p:nvSpPr>
          <p:cNvPr id="3" name="Rectangle 2">
            <a:extLst>
              <a:ext uri="{FF2B5EF4-FFF2-40B4-BE49-F238E27FC236}">
                <a16:creationId xmlns:a16="http://schemas.microsoft.com/office/drawing/2014/main" id="{8D1F422A-A541-ED08-B433-C7E06AD25DF1}"/>
              </a:ext>
            </a:extLst>
          </p:cNvPr>
          <p:cNvSpPr/>
          <p:nvPr/>
        </p:nvSpPr>
        <p:spPr>
          <a:xfrm>
            <a:off x="7999772" y="3308760"/>
            <a:ext cx="3396342" cy="63557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EG" sz="2400" b="1" dirty="0">
                <a:solidFill>
                  <a:schemeClr val="bg1"/>
                </a:solidFill>
              </a:rPr>
              <a:t>8</a:t>
            </a:r>
          </a:p>
          <a:p>
            <a:pPr algn="ctr"/>
            <a:r>
              <a:rPr lang="ar-EG" sz="2400" b="1" dirty="0">
                <a:solidFill>
                  <a:schemeClr val="bg1"/>
                </a:solidFill>
              </a:rPr>
              <a:t>درجات</a:t>
            </a:r>
            <a:endParaRPr lang="en-US" sz="2400" b="1" dirty="0">
              <a:solidFill>
                <a:schemeClr val="bg1"/>
              </a:solidFill>
            </a:endParaRPr>
          </a:p>
        </p:txBody>
      </p:sp>
    </p:spTree>
    <p:extLst>
      <p:ext uri="{BB962C8B-B14F-4D97-AF65-F5344CB8AC3E}">
        <p14:creationId xmlns:p14="http://schemas.microsoft.com/office/powerpoint/2010/main" val="36605469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6" presetClass="entr" presetSubtype="16" fill="hold" grpId="0" nodeType="click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circle(in)">
                                      <p:cBhvr>
                                        <p:cTn id="11" dur="2000"/>
                                        <p:tgtEl>
                                          <p:spTgt spid="10"/>
                                        </p:tgtEl>
                                      </p:cBhvr>
                                    </p:animEffect>
                                  </p:childTnLst>
                                </p:cTn>
                              </p:par>
                            </p:childTnLst>
                          </p:cTn>
                        </p:par>
                      </p:childTnLst>
                    </p:cTn>
                  </p:par>
                  <p:par>
                    <p:cTn id="12" fill="hold">
                      <p:stCondLst>
                        <p:cond delay="indefinite"/>
                      </p:stCondLst>
                      <p:childTnLst>
                        <p:par>
                          <p:cTn id="13" fill="hold">
                            <p:stCondLst>
                              <p:cond delay="0"/>
                            </p:stCondLst>
                            <p:childTnLst>
                              <p:par>
                                <p:cTn id="14" presetID="6" presetClass="entr" presetSubtype="16" fill="hold" nodeType="click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circle(in)">
                                      <p:cBhvr>
                                        <p:cTn id="16" dur="2000"/>
                                        <p:tgtEl>
                                          <p:spTgt spid="2"/>
                                        </p:tgtEl>
                                      </p:cBhvr>
                                    </p:animEffect>
                                  </p:childTnLst>
                                </p:cTn>
                              </p:par>
                            </p:childTnLst>
                          </p:cTn>
                        </p:par>
                      </p:childTnLst>
                    </p:cTn>
                  </p:par>
                  <p:par>
                    <p:cTn id="17" fill="hold">
                      <p:stCondLst>
                        <p:cond delay="indefinite"/>
                      </p:stCondLst>
                      <p:childTnLst>
                        <p:par>
                          <p:cTn id="18" fill="hold">
                            <p:stCondLst>
                              <p:cond delay="0"/>
                            </p:stCondLst>
                            <p:childTnLst>
                              <p:par>
                                <p:cTn id="19" presetID="6" presetClass="entr" presetSubtype="16" fill="hold" grpId="0" nodeType="clickEffect">
                                  <p:stCondLst>
                                    <p:cond delay="0"/>
                                  </p:stCondLst>
                                  <p:childTnLst>
                                    <p:set>
                                      <p:cBhvr>
                                        <p:cTn id="20" dur="1" fill="hold">
                                          <p:stCondLst>
                                            <p:cond delay="0"/>
                                          </p:stCondLst>
                                        </p:cTn>
                                        <p:tgtEl>
                                          <p:spTgt spid="3"/>
                                        </p:tgtEl>
                                        <p:attrNameLst>
                                          <p:attrName>style.visibility</p:attrName>
                                        </p:attrNameLst>
                                      </p:cBhvr>
                                      <p:to>
                                        <p:strVal val="visible"/>
                                      </p:to>
                                    </p:set>
                                    <p:animEffect transition="in" filter="circle(in)">
                                      <p:cBhvr>
                                        <p:cTn id="21"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6" grpId="0"/>
      <p:bldP spid="3"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424951" y="116001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492624" y="1397643"/>
            <a:ext cx="10019194" cy="44986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ADB57316-93DF-55FF-871F-F7A63A9FF2F0}"/>
              </a:ext>
            </a:extLst>
          </p:cNvPr>
          <p:cNvSpPr/>
          <p:nvPr/>
        </p:nvSpPr>
        <p:spPr>
          <a:xfrm flipV="1">
            <a:off x="311175" y="457502"/>
            <a:ext cx="900476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54EF4335-C0D0-4AA4-AC67-8A38C86C655C}"/>
              </a:ext>
            </a:extLst>
          </p:cNvPr>
          <p:cNvSpPr/>
          <p:nvPr/>
        </p:nvSpPr>
        <p:spPr>
          <a:xfrm>
            <a:off x="1635084" y="3129357"/>
            <a:ext cx="4819686" cy="130990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571500" indent="-571500" algn="ctr" rtl="1">
              <a:buFont typeface="Wingdings" panose="05000000000000000000" pitchFamily="2" charset="2"/>
              <a:buChar char="Ø"/>
            </a:pPr>
            <a:r>
              <a:rPr lang="ar-SA" sz="3200" b="1" dirty="0">
                <a:solidFill>
                  <a:schemeClr val="tx1"/>
                </a:solidFill>
                <a:latin typeface="Alexandria Black" pitchFamily="2" charset="-78"/>
                <a:cs typeface="Alexandria Black" pitchFamily="2" charset="-78"/>
              </a:rPr>
              <a:t>4.موضوعات المقرر</a:t>
            </a:r>
          </a:p>
          <a:p>
            <a:pPr algn="ctr"/>
            <a:endParaRPr lang="ar-EG" sz="2400" b="1" dirty="0">
              <a:solidFill>
                <a:schemeClr val="tx1"/>
              </a:solidFill>
              <a:latin typeface="Adobe Devanagari" panose="02040503050201020203" pitchFamily="18" charset="0"/>
            </a:endParaRPr>
          </a:p>
        </p:txBody>
      </p:sp>
      <p:pic>
        <p:nvPicPr>
          <p:cNvPr id="12" name="Picture Placeholder 4">
            <a:extLst>
              <a:ext uri="{FF2B5EF4-FFF2-40B4-BE49-F238E27FC236}">
                <a16:creationId xmlns:a16="http://schemas.microsoft.com/office/drawing/2014/main" id="{D8874CC3-C908-C74E-416C-60682547F8C3}"/>
              </a:ext>
            </a:extLst>
          </p:cNvPr>
          <p:cNvPicPr>
            <a:picLocks noChangeAspect="1"/>
          </p:cNvPicPr>
          <p:nvPr/>
        </p:nvPicPr>
        <p:blipFill>
          <a:blip r:embed="rId2">
            <a:extLst>
              <a:ext uri="{28A0092B-C50C-407E-A947-70E740481C1C}">
                <a14:useLocalDpi xmlns:a14="http://schemas.microsoft.com/office/drawing/2010/main" val="0"/>
              </a:ext>
            </a:extLst>
          </a:blip>
          <a:srcRect t="12315" b="12315"/>
          <a:stretch/>
        </p:blipFill>
        <p:spPr>
          <a:xfrm>
            <a:off x="6502221" y="1483493"/>
            <a:ext cx="4962146" cy="4236204"/>
          </a:xfrm>
          <a:prstGeom prst="rect">
            <a:avLst/>
          </a:prstGeom>
        </p:spPr>
      </p:pic>
      <p:pic>
        <p:nvPicPr>
          <p:cNvPr id="6" name="Graphic 21">
            <a:extLst>
              <a:ext uri="{FF2B5EF4-FFF2-40B4-BE49-F238E27FC236}">
                <a16:creationId xmlns:a16="http://schemas.microsoft.com/office/drawing/2014/main" id="{DE412245-EEBA-B180-7044-90FBCD5E6079}"/>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594185" y="-18898"/>
            <a:ext cx="2305141" cy="1076343"/>
          </a:xfrm>
          <a:prstGeom prst="rect">
            <a:avLst/>
          </a:prstGeom>
        </p:spPr>
      </p:pic>
    </p:spTree>
    <p:extLst>
      <p:ext uri="{BB962C8B-B14F-4D97-AF65-F5344CB8AC3E}">
        <p14:creationId xmlns:p14="http://schemas.microsoft.com/office/powerpoint/2010/main" val="55773234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818764" y="1685495"/>
            <a:ext cx="10611236"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3902032" cy="523220"/>
          </a:xfrm>
          <a:prstGeom prst="rect">
            <a:avLst/>
          </a:prstGeom>
          <a:noFill/>
        </p:spPr>
        <p:txBody>
          <a:bodyPr wrap="square" rtlCol="0">
            <a:spAutoFit/>
          </a:bodyPr>
          <a:lstStyle/>
          <a:p>
            <a:pPr marL="457200" indent="-457200" algn="r" rtl="1">
              <a:buFont typeface="Wingdings" panose="05000000000000000000" pitchFamily="2" charset="2"/>
              <a:buChar char="Ø"/>
            </a:pPr>
            <a:r>
              <a:rPr lang="ar-SA" sz="2800" b="1" dirty="0">
                <a:latin typeface="Alexandria Black" pitchFamily="2" charset="-78"/>
                <a:cs typeface="Alexandria Black" pitchFamily="2" charset="-78"/>
              </a:rPr>
              <a:t>موضوعات المقرر</a:t>
            </a:r>
            <a:endParaRPr lang="en-US" sz="2800" b="1" dirty="0">
              <a:latin typeface="Alexandria Black" pitchFamily="2" charset="-78"/>
              <a:cs typeface="Alexandria Black"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84395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818764" y="977600"/>
            <a:ext cx="1681534" cy="830997"/>
          </a:xfrm>
          <a:prstGeom prst="rect">
            <a:avLst/>
          </a:prstGeom>
          <a:noFill/>
        </p:spPr>
        <p:txBody>
          <a:bodyPr wrap="square" rtlCol="0">
            <a:spAutoFit/>
          </a:bodyPr>
          <a:lstStyle/>
          <a:p>
            <a:pPr algn="ctr"/>
            <a:r>
              <a:rPr lang="en-US" sz="2400" dirty="0">
                <a:solidFill>
                  <a:schemeClr val="bg1"/>
                </a:solidFill>
                <a:latin typeface="Alexandria" pitchFamily="2" charset="-78"/>
                <a:cs typeface="Alexandria" pitchFamily="2" charset="-78"/>
              </a:rPr>
              <a:t>Intro</a:t>
            </a:r>
          </a:p>
          <a:p>
            <a:pPr algn="ctr"/>
            <a:r>
              <a:rPr lang="en-US" sz="2400" dirty="0">
                <a:solidFill>
                  <a:schemeClr val="bg1"/>
                </a:solidFill>
                <a:latin typeface="Alexandria" pitchFamily="2" charset="-78"/>
                <a:cs typeface="Alexandria" pitchFamily="2" charset="-78"/>
              </a:rPr>
              <a:t>Lecture</a:t>
            </a:r>
            <a:endParaRPr lang="en-US" sz="3600" dirty="0">
              <a:solidFill>
                <a:schemeClr val="bg1"/>
              </a:solidFill>
              <a:latin typeface="Alexandria" pitchFamily="2" charset="-78"/>
              <a:cs typeface="Alexandria"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279286" y="1951803"/>
            <a:ext cx="9633427" cy="4184864"/>
          </a:xfrm>
          <a:prstGeom prst="rect">
            <a:avLst/>
          </a:prstGeom>
          <a:noFill/>
        </p:spPr>
        <p:txBody>
          <a:bodyPr wrap="square" rtlCol="0">
            <a:spAutoFit/>
          </a:bodyPr>
          <a:lstStyle/>
          <a:p>
            <a:pPr marL="457200" lvl="0" indent="-457200" algn="r" rtl="1">
              <a:lnSpc>
                <a:spcPct val="150000"/>
              </a:lnSpc>
              <a:buClr>
                <a:srgbClr val="0070C0"/>
              </a:buClr>
              <a:buFont typeface="+mj-lt"/>
              <a:buAutoNum type="arabicPeriod"/>
            </a:pPr>
            <a:r>
              <a:rPr lang="ar-SA" sz="2400" dirty="0">
                <a:latin typeface="Alexandria SemiBold" pitchFamily="2" charset="-78"/>
                <a:cs typeface="Alexandria SemiBold" pitchFamily="2" charset="-78"/>
              </a:rPr>
              <a:t>مقدمة في علم النفس الإعلامي ( </a:t>
            </a:r>
            <a:r>
              <a:rPr lang="ar-SA" sz="2000" dirty="0">
                <a:latin typeface="Alexandria SemiBold" pitchFamily="2" charset="-78"/>
                <a:cs typeface="Alexandria SemiBold" pitchFamily="2" charset="-78"/>
              </a:rPr>
              <a:t>مفهوم علم النفس الإعلامي وأهميته ، مبادئ علم النفس الإعلامي ووظائفه وخصائصه، علاقة علم النفس الإعلامي بفروع علم النفس الأخرى، سيكولوجية الاتصال</a:t>
            </a:r>
            <a:r>
              <a:rPr lang="ar-SA" sz="2400" dirty="0">
                <a:latin typeface="Alexandria SemiBold" pitchFamily="2" charset="-78"/>
                <a:cs typeface="Alexandria SemiBold" pitchFamily="2" charset="-78"/>
              </a:rPr>
              <a:t>)</a:t>
            </a:r>
          </a:p>
          <a:p>
            <a:pPr marL="457200" lvl="0" indent="-457200" algn="r" rtl="1">
              <a:lnSpc>
                <a:spcPct val="150000"/>
              </a:lnSpc>
              <a:buClr>
                <a:srgbClr val="0070C0"/>
              </a:buClr>
              <a:buFont typeface="+mj-lt"/>
              <a:buAutoNum type="arabicPeriod"/>
            </a:pPr>
            <a:r>
              <a:rPr lang="ar-SA" sz="2400" dirty="0">
                <a:latin typeface="Alexandria SemiBold" pitchFamily="2" charset="-78"/>
                <a:cs typeface="Alexandria SemiBold" pitchFamily="2" charset="-78"/>
              </a:rPr>
              <a:t>سيكولوجية الرسالة الإعلامية: </a:t>
            </a:r>
            <a:r>
              <a:rPr lang="en-US" sz="2400" dirty="0" err="1">
                <a:latin typeface="Alexandria SemiBold" pitchFamily="2" charset="-78"/>
                <a:cs typeface="Alexandria SemiBold" pitchFamily="2" charset="-78"/>
              </a:rPr>
              <a:t>تمثيل</a:t>
            </a:r>
            <a:r>
              <a:rPr lang="en-US" sz="2400" dirty="0">
                <a:latin typeface="Alexandria SemiBold" pitchFamily="2" charset="-78"/>
                <a:cs typeface="Alexandria SemiBold" pitchFamily="2" charset="-78"/>
              </a:rPr>
              <a:t> </a:t>
            </a:r>
            <a:r>
              <a:rPr lang="en-US" sz="2400" dirty="0" err="1">
                <a:latin typeface="Alexandria SemiBold" pitchFamily="2" charset="-78"/>
                <a:cs typeface="Alexandria SemiBold" pitchFamily="2" charset="-78"/>
              </a:rPr>
              <a:t>الأخبار</a:t>
            </a:r>
            <a:r>
              <a:rPr lang="en-US" sz="2400" dirty="0">
                <a:latin typeface="Alexandria SemiBold" pitchFamily="2" charset="-78"/>
                <a:cs typeface="Alexandria SemiBold" pitchFamily="2" charset="-78"/>
              </a:rPr>
              <a:t> </a:t>
            </a:r>
            <a:r>
              <a:rPr lang="en-US" sz="2400" dirty="0" err="1">
                <a:latin typeface="Alexandria SemiBold" pitchFamily="2" charset="-78"/>
                <a:cs typeface="Alexandria SemiBold" pitchFamily="2" charset="-78"/>
              </a:rPr>
              <a:t>والمعلومات</a:t>
            </a:r>
            <a:r>
              <a:rPr lang="ar-EG" sz="2400" dirty="0">
                <a:latin typeface="Alexandria SemiBold" pitchFamily="2" charset="-78"/>
                <a:cs typeface="Alexandria SemiBold" pitchFamily="2" charset="-78"/>
              </a:rPr>
              <a:t> الرقمية.</a:t>
            </a:r>
          </a:p>
          <a:p>
            <a:pPr marL="457200" lvl="0" indent="-457200" algn="r" rtl="1">
              <a:lnSpc>
                <a:spcPct val="100000"/>
              </a:lnSpc>
              <a:buClr>
                <a:srgbClr val="0070C0"/>
              </a:buClr>
              <a:buFont typeface="+mj-lt"/>
              <a:buAutoNum type="arabicPeriod"/>
            </a:pPr>
            <a:r>
              <a:rPr lang="ar-SA" sz="2400" dirty="0">
                <a:latin typeface="Alexandria SemiBold" pitchFamily="2" charset="-78"/>
                <a:cs typeface="Alexandria SemiBold" pitchFamily="2" charset="-78"/>
              </a:rPr>
              <a:t>سيكولوجية الرسالة الإعلامية (التأثيرات الوجدانية والسلوكية)</a:t>
            </a:r>
          </a:p>
          <a:p>
            <a:pPr marL="457200" lvl="0" indent="-457200" algn="r" rtl="1">
              <a:lnSpc>
                <a:spcPct val="150000"/>
              </a:lnSpc>
              <a:buClr>
                <a:srgbClr val="0070C0"/>
              </a:buClr>
              <a:buFont typeface="+mj-lt"/>
              <a:buAutoNum type="arabicPeriod"/>
            </a:pPr>
            <a:r>
              <a:rPr lang="ar-SA" sz="2400" dirty="0">
                <a:latin typeface="Alexandria SemiBold" pitchFamily="2" charset="-78"/>
                <a:cs typeface="Alexandria SemiBold" pitchFamily="2" charset="-78"/>
              </a:rPr>
              <a:t>الحرب النفسية في الإعلام الرقمي.</a:t>
            </a:r>
          </a:p>
          <a:p>
            <a:pPr marL="457200" lvl="0" indent="-457200" algn="r" rtl="1">
              <a:lnSpc>
                <a:spcPct val="150000"/>
              </a:lnSpc>
              <a:buClr>
                <a:srgbClr val="0070C0"/>
              </a:buClr>
              <a:buFont typeface="+mj-lt"/>
              <a:buAutoNum type="arabicPeriod"/>
            </a:pPr>
            <a:r>
              <a:rPr lang="ar-SA" sz="2400" dirty="0">
                <a:latin typeface="Alexandria SemiBold" pitchFamily="2" charset="-78"/>
                <a:cs typeface="Alexandria SemiBold" pitchFamily="2" charset="-78"/>
              </a:rPr>
              <a:t>الشائعات والإعلام الرقمي.</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33347066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8">
                                            <p:txEl>
                                              <p:pRg st="0" end="0"/>
                                            </p:txEl>
                                          </p:spTgt>
                                        </p:tgtEl>
                                        <p:attrNameLst>
                                          <p:attrName>style.visibility</p:attrName>
                                        </p:attrNameLst>
                                      </p:cBhvr>
                                      <p:to>
                                        <p:strVal val="visible"/>
                                      </p:to>
                                    </p:set>
                                    <p:animEffect transition="in" filter="fade">
                                      <p:cBhvr>
                                        <p:cTn id="7" dur="1000"/>
                                        <p:tgtEl>
                                          <p:spTgt spid="48">
                                            <p:txEl>
                                              <p:pRg st="0" end="0"/>
                                            </p:txEl>
                                          </p:spTgt>
                                        </p:tgtEl>
                                      </p:cBhvr>
                                    </p:animEffect>
                                    <p:anim calcmode="lin" valueType="num">
                                      <p:cBhvr>
                                        <p:cTn id="8" dur="1000" fill="hold"/>
                                        <p:tgtEl>
                                          <p:spTgt spid="48">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48">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48">
                                            <p:txEl>
                                              <p:pRg st="1" end="1"/>
                                            </p:txEl>
                                          </p:spTgt>
                                        </p:tgtEl>
                                        <p:attrNameLst>
                                          <p:attrName>style.visibility</p:attrName>
                                        </p:attrNameLst>
                                      </p:cBhvr>
                                      <p:to>
                                        <p:strVal val="visible"/>
                                      </p:to>
                                    </p:set>
                                    <p:animEffect transition="in" filter="fade">
                                      <p:cBhvr>
                                        <p:cTn id="14" dur="1000"/>
                                        <p:tgtEl>
                                          <p:spTgt spid="48">
                                            <p:txEl>
                                              <p:pRg st="1" end="1"/>
                                            </p:txEl>
                                          </p:spTgt>
                                        </p:tgtEl>
                                      </p:cBhvr>
                                    </p:animEffect>
                                    <p:anim calcmode="lin" valueType="num">
                                      <p:cBhvr>
                                        <p:cTn id="15" dur="1000" fill="hold"/>
                                        <p:tgtEl>
                                          <p:spTgt spid="48">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48">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48">
                                            <p:txEl>
                                              <p:pRg st="2" end="2"/>
                                            </p:txEl>
                                          </p:spTgt>
                                        </p:tgtEl>
                                        <p:attrNameLst>
                                          <p:attrName>style.visibility</p:attrName>
                                        </p:attrNameLst>
                                      </p:cBhvr>
                                      <p:to>
                                        <p:strVal val="visible"/>
                                      </p:to>
                                    </p:set>
                                    <p:animEffect transition="in" filter="fade">
                                      <p:cBhvr>
                                        <p:cTn id="21" dur="1000"/>
                                        <p:tgtEl>
                                          <p:spTgt spid="48">
                                            <p:txEl>
                                              <p:pRg st="2" end="2"/>
                                            </p:txEl>
                                          </p:spTgt>
                                        </p:tgtEl>
                                      </p:cBhvr>
                                    </p:animEffect>
                                    <p:anim calcmode="lin" valueType="num">
                                      <p:cBhvr>
                                        <p:cTn id="22" dur="1000" fill="hold"/>
                                        <p:tgtEl>
                                          <p:spTgt spid="48">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48">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48">
                                            <p:txEl>
                                              <p:pRg st="3" end="3"/>
                                            </p:txEl>
                                          </p:spTgt>
                                        </p:tgtEl>
                                        <p:attrNameLst>
                                          <p:attrName>style.visibility</p:attrName>
                                        </p:attrNameLst>
                                      </p:cBhvr>
                                      <p:to>
                                        <p:strVal val="visible"/>
                                      </p:to>
                                    </p:set>
                                    <p:animEffect transition="in" filter="fade">
                                      <p:cBhvr>
                                        <p:cTn id="28" dur="1000"/>
                                        <p:tgtEl>
                                          <p:spTgt spid="48">
                                            <p:txEl>
                                              <p:pRg st="3" end="3"/>
                                            </p:txEl>
                                          </p:spTgt>
                                        </p:tgtEl>
                                      </p:cBhvr>
                                    </p:animEffect>
                                    <p:anim calcmode="lin" valueType="num">
                                      <p:cBhvr>
                                        <p:cTn id="29" dur="1000" fill="hold"/>
                                        <p:tgtEl>
                                          <p:spTgt spid="48">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48">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48">
                                            <p:txEl>
                                              <p:pRg st="4" end="4"/>
                                            </p:txEl>
                                          </p:spTgt>
                                        </p:tgtEl>
                                        <p:attrNameLst>
                                          <p:attrName>style.visibility</p:attrName>
                                        </p:attrNameLst>
                                      </p:cBhvr>
                                      <p:to>
                                        <p:strVal val="visible"/>
                                      </p:to>
                                    </p:set>
                                    <p:animEffect transition="in" filter="fade">
                                      <p:cBhvr>
                                        <p:cTn id="35" dur="1000"/>
                                        <p:tgtEl>
                                          <p:spTgt spid="48">
                                            <p:txEl>
                                              <p:pRg st="4" end="4"/>
                                            </p:txEl>
                                          </p:spTgt>
                                        </p:tgtEl>
                                      </p:cBhvr>
                                    </p:animEffect>
                                    <p:anim calcmode="lin" valueType="num">
                                      <p:cBhvr>
                                        <p:cTn id="36" dur="1000" fill="hold"/>
                                        <p:tgtEl>
                                          <p:spTgt spid="48">
                                            <p:txEl>
                                              <p:pRg st="4" end="4"/>
                                            </p:txEl>
                                          </p:spTgt>
                                        </p:tgtEl>
                                        <p:attrNameLst>
                                          <p:attrName>ppt_x</p:attrName>
                                        </p:attrNameLst>
                                      </p:cBhvr>
                                      <p:tavLst>
                                        <p:tav tm="0">
                                          <p:val>
                                            <p:strVal val="#ppt_x"/>
                                          </p:val>
                                        </p:tav>
                                        <p:tav tm="100000">
                                          <p:val>
                                            <p:strVal val="#ppt_x"/>
                                          </p:val>
                                        </p:tav>
                                      </p:tavLst>
                                    </p:anim>
                                    <p:anim calcmode="lin" valueType="num">
                                      <p:cBhvr>
                                        <p:cTn id="37" dur="1000" fill="hold"/>
                                        <p:tgtEl>
                                          <p:spTgt spid="48">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224116" y="1685495"/>
            <a:ext cx="10205884"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818764" y="977600"/>
            <a:ext cx="1681534" cy="830997"/>
          </a:xfrm>
          <a:prstGeom prst="rect">
            <a:avLst/>
          </a:prstGeom>
          <a:noFill/>
        </p:spPr>
        <p:txBody>
          <a:bodyPr wrap="square" rtlCol="0">
            <a:spAutoFit/>
          </a:bodyPr>
          <a:lstStyle/>
          <a:p>
            <a:pPr algn="ctr"/>
            <a:r>
              <a:rPr lang="en-US" sz="2400" dirty="0">
                <a:solidFill>
                  <a:schemeClr val="bg1"/>
                </a:solidFill>
                <a:latin typeface="Alexandria" pitchFamily="2" charset="-78"/>
                <a:cs typeface="Alexandria" pitchFamily="2" charset="-78"/>
              </a:rPr>
              <a:t>Intro</a:t>
            </a:r>
          </a:p>
          <a:p>
            <a:pPr algn="ctr"/>
            <a:r>
              <a:rPr lang="en-US" sz="2400" dirty="0">
                <a:solidFill>
                  <a:schemeClr val="bg1"/>
                </a:solidFill>
                <a:latin typeface="Alexandria" pitchFamily="2" charset="-78"/>
                <a:cs typeface="Alexandria" pitchFamily="2" charset="-78"/>
              </a:rPr>
              <a:t>Lecture</a:t>
            </a:r>
            <a:endParaRPr lang="en-US" sz="3600" dirty="0">
              <a:solidFill>
                <a:schemeClr val="bg1"/>
              </a:solidFill>
              <a:latin typeface="Alexandria" pitchFamily="2" charset="-78"/>
              <a:cs typeface="Alexandria"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21655" y="2014739"/>
            <a:ext cx="9446229" cy="3907865"/>
          </a:xfrm>
          <a:prstGeom prst="rect">
            <a:avLst/>
          </a:prstGeom>
          <a:noFill/>
        </p:spPr>
        <p:txBody>
          <a:bodyPr wrap="square" rtlCol="0">
            <a:spAutoFit/>
          </a:bodyPr>
          <a:lstStyle/>
          <a:p>
            <a:pPr marL="457200" lvl="0" indent="-457200" algn="r" rtl="1">
              <a:lnSpc>
                <a:spcPct val="150000"/>
              </a:lnSpc>
              <a:buClr>
                <a:srgbClr val="0070C0"/>
              </a:buClr>
              <a:buFont typeface="+mj-lt"/>
              <a:buAutoNum type="arabicPeriod" startAt="6"/>
            </a:pPr>
            <a:r>
              <a:rPr lang="ar-SA" sz="2400" dirty="0">
                <a:latin typeface="Alexandria SemiBold" pitchFamily="2" charset="-78"/>
                <a:cs typeface="Alexandria SemiBold" pitchFamily="2" charset="-78"/>
              </a:rPr>
              <a:t>مبادئ التسويق الرقمي السيكولوجي.</a:t>
            </a:r>
            <a:endParaRPr lang="en-US" sz="2400" dirty="0">
              <a:latin typeface="Alexandria SemiBold" pitchFamily="2" charset="-78"/>
              <a:cs typeface="Alexandria SemiBold" pitchFamily="2" charset="-78"/>
            </a:endParaRPr>
          </a:p>
          <a:p>
            <a:pPr marL="457200" lvl="0" indent="-457200" algn="r" rtl="1">
              <a:lnSpc>
                <a:spcPct val="150000"/>
              </a:lnSpc>
              <a:buClr>
                <a:srgbClr val="0070C0"/>
              </a:buClr>
              <a:buFont typeface="+mj-lt"/>
              <a:buAutoNum type="arabicPeriod" startAt="6"/>
            </a:pPr>
            <a:r>
              <a:rPr lang="ar-SA" sz="2400" dirty="0">
                <a:latin typeface="Alexandria SemiBold" pitchFamily="2" charset="-78"/>
                <a:cs typeface="Alexandria SemiBold" pitchFamily="2" charset="-78"/>
              </a:rPr>
              <a:t>سيكولوجية الإعلان الرقمي.</a:t>
            </a:r>
            <a:endParaRPr lang="en-US" sz="2400" dirty="0">
              <a:latin typeface="Alexandria SemiBold" pitchFamily="2" charset="-78"/>
              <a:cs typeface="Alexandria SemiBold" pitchFamily="2" charset="-78"/>
            </a:endParaRPr>
          </a:p>
          <a:p>
            <a:pPr marL="457200" lvl="0" indent="-457200" algn="r" rtl="1">
              <a:lnSpc>
                <a:spcPct val="150000"/>
              </a:lnSpc>
              <a:buClr>
                <a:srgbClr val="0070C0"/>
              </a:buClr>
              <a:buFont typeface="+mj-lt"/>
              <a:buAutoNum type="arabicPeriod" startAt="6"/>
            </a:pPr>
            <a:r>
              <a:rPr lang="ar-SA" sz="2400" dirty="0">
                <a:latin typeface="Alexandria SemiBold" pitchFamily="2" charset="-78"/>
                <a:cs typeface="Alexandria SemiBold" pitchFamily="2" charset="-78"/>
              </a:rPr>
              <a:t>الاستهداف السيكولوجي.</a:t>
            </a:r>
          </a:p>
          <a:p>
            <a:pPr marL="457200" indent="-457200" algn="r" rtl="1">
              <a:lnSpc>
                <a:spcPct val="150000"/>
              </a:lnSpc>
              <a:buClr>
                <a:srgbClr val="0070C0"/>
              </a:buClr>
              <a:buFont typeface="+mj-lt"/>
              <a:buAutoNum type="arabicPeriod" startAt="6"/>
            </a:pPr>
            <a:r>
              <a:rPr lang="ar-SA" sz="2400" dirty="0">
                <a:latin typeface="Alexandria SemiBold" pitchFamily="2" charset="-78"/>
                <a:cs typeface="Alexandria SemiBold" pitchFamily="2" charset="-78"/>
              </a:rPr>
              <a:t>التسعير السيكولوجي والولاء السيكولوجي.</a:t>
            </a:r>
            <a:endParaRPr lang="ar-EG" sz="2400" dirty="0">
              <a:latin typeface="Alexandria SemiBold" pitchFamily="2" charset="-78"/>
              <a:cs typeface="Alexandria SemiBold" pitchFamily="2" charset="-78"/>
            </a:endParaRPr>
          </a:p>
          <a:p>
            <a:pPr marL="457200" indent="-457200" algn="r" rtl="1">
              <a:lnSpc>
                <a:spcPct val="150000"/>
              </a:lnSpc>
              <a:buClr>
                <a:srgbClr val="0070C0"/>
              </a:buClr>
              <a:buFont typeface="+mj-lt"/>
              <a:buAutoNum type="arabicPeriod" startAt="6"/>
            </a:pPr>
            <a:r>
              <a:rPr lang="ar-SA" sz="2400" dirty="0">
                <a:latin typeface="Alexandria SemiBold" pitchFamily="2" charset="-78"/>
                <a:cs typeface="Alexandria SemiBold" pitchFamily="2" charset="-78"/>
              </a:rPr>
              <a:t>الاحتراق الوظيفي في العمل الإعلامي الرقمي.</a:t>
            </a:r>
          </a:p>
          <a:p>
            <a:pPr marL="457200" lvl="0" indent="-457200" algn="r" rtl="1">
              <a:lnSpc>
                <a:spcPct val="150000"/>
              </a:lnSpc>
              <a:buClr>
                <a:srgbClr val="0070C0"/>
              </a:buClr>
              <a:buFont typeface="+mj-lt"/>
              <a:buAutoNum type="arabicPeriod" startAt="6"/>
            </a:pPr>
            <a:r>
              <a:rPr lang="ar-SA" sz="2400" dirty="0">
                <a:latin typeface="Alexandria SemiBold" pitchFamily="2" charset="-78"/>
                <a:cs typeface="Alexandria SemiBold" pitchFamily="2" charset="-78"/>
              </a:rPr>
              <a:t>مراجعة المقرر ومعرفة طريقة الاختبار النهائي.</a:t>
            </a:r>
          </a:p>
          <a:p>
            <a:pPr marL="457200" lvl="0" indent="-457200" algn="r" rtl="1">
              <a:lnSpc>
                <a:spcPct val="150000"/>
              </a:lnSpc>
              <a:buClr>
                <a:srgbClr val="0070C0"/>
              </a:buClr>
              <a:buFont typeface="+mj-lt"/>
              <a:buAutoNum type="arabicPeriod" startAt="6"/>
            </a:pPr>
            <a:r>
              <a:rPr lang="ar-SA" sz="2400" dirty="0">
                <a:latin typeface="Alexandria SemiBold" pitchFamily="2" charset="-78"/>
                <a:cs typeface="Alexandria SemiBold" pitchFamily="2" charset="-78"/>
              </a:rPr>
              <a:t>الاختبار النهائي.</a:t>
            </a:r>
            <a:endParaRPr lang="en-US" sz="2400" dirty="0">
              <a:latin typeface="Alexandria SemiBold" pitchFamily="2" charset="-78"/>
              <a:cs typeface="Alexandria SemiBold" pitchFamily="2" charset="-78"/>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2513150" y="1019069"/>
            <a:ext cx="3902032" cy="523220"/>
          </a:xfrm>
          <a:prstGeom prst="rect">
            <a:avLst/>
          </a:prstGeom>
          <a:noFill/>
        </p:spPr>
        <p:txBody>
          <a:bodyPr wrap="square" rtlCol="0">
            <a:spAutoFit/>
          </a:bodyPr>
          <a:lstStyle/>
          <a:p>
            <a:pPr marL="457200" indent="-457200" algn="r" rtl="1">
              <a:buFont typeface="Wingdings" panose="05000000000000000000" pitchFamily="2" charset="2"/>
              <a:buChar char="Ø"/>
            </a:pPr>
            <a:r>
              <a:rPr lang="ar-SA" sz="2800" b="1" dirty="0">
                <a:latin typeface="Alexandria Black" pitchFamily="2" charset="-78"/>
                <a:cs typeface="Alexandria Black" pitchFamily="2" charset="-78"/>
              </a:rPr>
              <a:t>موضوعات المقرر</a:t>
            </a:r>
            <a:endParaRPr lang="en-US" sz="2800" b="1" dirty="0">
              <a:latin typeface="Alexandria Black" pitchFamily="2" charset="-78"/>
              <a:cs typeface="Alexandria Black" pitchFamily="2" charset="-78"/>
            </a:endParaRPr>
          </a:p>
        </p:txBody>
      </p:sp>
    </p:spTree>
    <p:extLst>
      <p:ext uri="{BB962C8B-B14F-4D97-AF65-F5344CB8AC3E}">
        <p14:creationId xmlns:p14="http://schemas.microsoft.com/office/powerpoint/2010/main" val="1976276538"/>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75203" y="2274645"/>
            <a:ext cx="6809821" cy="4418096"/>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Rectangle 10">
            <a:extLst>
              <a:ext uri="{FF2B5EF4-FFF2-40B4-BE49-F238E27FC236}">
                <a16:creationId xmlns:a16="http://schemas.microsoft.com/office/drawing/2014/main" id="{5A075604-73CD-4507-8013-424F369DFDEB}"/>
              </a:ext>
            </a:extLst>
          </p:cNvPr>
          <p:cNvSpPr/>
          <p:nvPr/>
        </p:nvSpPr>
        <p:spPr>
          <a:xfrm>
            <a:off x="180431" y="1419307"/>
            <a:ext cx="1392006"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a:extLst>
              <a:ext uri="{FF2B5EF4-FFF2-40B4-BE49-F238E27FC236}">
                <a16:creationId xmlns:a16="http://schemas.microsoft.com/office/drawing/2014/main" id="{FFBC9732-D32E-DCF9-3982-D4B68F971747}"/>
              </a:ext>
            </a:extLst>
          </p:cNvPr>
          <p:cNvSpPr/>
          <p:nvPr/>
        </p:nvSpPr>
        <p:spPr>
          <a:xfrm>
            <a:off x="566513" y="2290104"/>
            <a:ext cx="6866426" cy="4431983"/>
          </a:xfrm>
          <a:prstGeom prst="rect">
            <a:avLst/>
          </a:prstGeom>
          <a:noFill/>
        </p:spPr>
        <p:txBody>
          <a:bodyPr wrap="square">
            <a:spAutoFit/>
          </a:bodyPr>
          <a:lstStyle/>
          <a:p>
            <a:pPr algn="r" rtl="1">
              <a:lnSpc>
                <a:spcPct val="150000"/>
              </a:lnSpc>
            </a:pPr>
            <a:r>
              <a:rPr lang="ar-SA" sz="1200" dirty="0">
                <a:solidFill>
                  <a:srgbClr val="000000"/>
                </a:solidFill>
                <a:latin typeface="Alexandria SemiBold" pitchFamily="2" charset="-78"/>
                <a:cs typeface="Alexandria SemiBold" pitchFamily="2" charset="-78"/>
              </a:rPr>
              <a:t> </a:t>
            </a:r>
            <a:r>
              <a:rPr lang="ar-SA" dirty="0">
                <a:solidFill>
                  <a:srgbClr val="000000"/>
                </a:solidFill>
                <a:latin typeface="Alexandria SemiBold" pitchFamily="2" charset="-78"/>
                <a:cs typeface="Alexandria SemiBold" pitchFamily="2" charset="-78"/>
              </a:rPr>
              <a:t>   </a:t>
            </a:r>
            <a:r>
              <a:rPr lang="ar-SA" sz="1700" dirty="0">
                <a:solidFill>
                  <a:srgbClr val="000000"/>
                </a:solidFill>
                <a:latin typeface="Alexandria SemiBold" pitchFamily="2" charset="-78"/>
                <a:cs typeface="Alexandria SemiBold" pitchFamily="2" charset="-78"/>
              </a:rPr>
              <a:t>أصبح الإعلام الرقمي من الأمور التي تشغل حيزاً كبيراً في حياتنا اليومية، خاصة وأنه أصبح جزءاً لا يتجزأ من حركة التطور التكنولوجي التي يشهدها عصرنا الراهن. مع تزايد استخدام الإنترنت، أصبح الجمهور يعتمد بشكل متزايد على المنصات الرقمية للحصول على الأخبار والمعلومات؛ مما يتيح للأفراد سهولة الوصول إلى المعلومات والتفاعل معها بشكل لم يسبق له مثيل. وتشمل هذه المنصات: المواقع الإخبارية، والمدونات، والبودكاست، ومنصات التواصل الاجتماعي وتطبيقات الهواتف الذكية.</a:t>
            </a:r>
          </a:p>
          <a:p>
            <a:pPr algn="r" rtl="1">
              <a:lnSpc>
                <a:spcPct val="150000"/>
              </a:lnSpc>
            </a:pPr>
            <a:r>
              <a:rPr lang="ar-SA" sz="1700" dirty="0">
                <a:solidFill>
                  <a:srgbClr val="000000"/>
                </a:solidFill>
                <a:latin typeface="Alexandria SemiBold" pitchFamily="2" charset="-78"/>
                <a:cs typeface="Alexandria SemiBold" pitchFamily="2" charset="-78"/>
              </a:rPr>
              <a:t>   وفي هذا السياق، تبرز أهمية دراسة علم النفس الإعلامي الرقمي كفرع من فروع علم النفس، يركز على دراسة كيفية تأثير الإعلام الرقمي على الإدراك والسلوك البشري</a:t>
            </a:r>
            <a:r>
              <a:rPr lang="en-US" sz="1700" dirty="0">
                <a:solidFill>
                  <a:srgbClr val="000000"/>
                </a:solidFill>
                <a:latin typeface="Alexandria SemiBold" pitchFamily="2" charset="-78"/>
                <a:cs typeface="Alexandria SemiBold" pitchFamily="2" charset="-78"/>
              </a:rPr>
              <a:t>.</a:t>
            </a:r>
          </a:p>
        </p:txBody>
      </p:sp>
      <p:sp>
        <p:nvSpPr>
          <p:cNvPr id="41" name="TextBox 40">
            <a:extLst>
              <a:ext uri="{FF2B5EF4-FFF2-40B4-BE49-F238E27FC236}">
                <a16:creationId xmlns:a16="http://schemas.microsoft.com/office/drawing/2014/main" id="{C7D257D7-D9C6-8F63-F8F8-E2BE53F2E2DB}"/>
              </a:ext>
            </a:extLst>
          </p:cNvPr>
          <p:cNvSpPr txBox="1"/>
          <p:nvPr/>
        </p:nvSpPr>
        <p:spPr>
          <a:xfrm>
            <a:off x="6857585" y="1551146"/>
            <a:ext cx="2162772" cy="584775"/>
          </a:xfrm>
          <a:prstGeom prst="rect">
            <a:avLst/>
          </a:prstGeom>
          <a:noFill/>
        </p:spPr>
        <p:txBody>
          <a:bodyPr wrap="none" rtlCol="0">
            <a:spAutoFit/>
          </a:bodyPr>
          <a:lstStyle/>
          <a:p>
            <a:pPr marL="457200" indent="-457200" algn="r" rtl="1">
              <a:buFont typeface="Wingdings" panose="05000000000000000000" pitchFamily="2" charset="2"/>
              <a:buChar char="Ø"/>
            </a:pPr>
            <a:r>
              <a:rPr lang="ar-SA" sz="3200" b="1" dirty="0">
                <a:solidFill>
                  <a:srgbClr val="00B0F0"/>
                </a:solidFill>
                <a:latin typeface="Alexandria ExtraBold" pitchFamily="2" charset="-78"/>
                <a:cs typeface="Alexandria ExtraBold" pitchFamily="2" charset="-78"/>
              </a:rPr>
              <a:t>مقدمة</a:t>
            </a:r>
            <a:endParaRPr lang="en-US" sz="3200" b="1" dirty="0">
              <a:solidFill>
                <a:srgbClr val="00B0F0"/>
              </a:solidFill>
              <a:latin typeface="Alexandria ExtraBold" pitchFamily="2" charset="-78"/>
              <a:cs typeface="Alexandria ExtraBold" pitchFamily="2" charset="-78"/>
            </a:endParaRPr>
          </a:p>
        </p:txBody>
      </p:sp>
      <p:sp>
        <p:nvSpPr>
          <p:cNvPr id="42" name="TextBox 41">
            <a:extLst>
              <a:ext uri="{FF2B5EF4-FFF2-40B4-BE49-F238E27FC236}">
                <a16:creationId xmlns:a16="http://schemas.microsoft.com/office/drawing/2014/main" id="{AB738525-DD8E-2E85-F385-345FF64341EB}"/>
              </a:ext>
            </a:extLst>
          </p:cNvPr>
          <p:cNvSpPr txBox="1"/>
          <p:nvPr/>
        </p:nvSpPr>
        <p:spPr>
          <a:xfrm>
            <a:off x="197215" y="1459107"/>
            <a:ext cx="1358438" cy="830997"/>
          </a:xfrm>
          <a:prstGeom prst="rect">
            <a:avLst/>
          </a:prstGeom>
          <a:noFill/>
        </p:spPr>
        <p:txBody>
          <a:bodyPr wrap="square" rtlCol="0">
            <a:spAutoFit/>
          </a:bodyPr>
          <a:lstStyle/>
          <a:p>
            <a:pPr algn="ctr"/>
            <a:r>
              <a:rPr lang="en-US" sz="2400" b="1" dirty="0">
                <a:solidFill>
                  <a:schemeClr val="bg1"/>
                </a:solidFill>
                <a:latin typeface="Times New Roman" panose="02020603050405020304" pitchFamily="18" charset="0"/>
                <a:cs typeface="Times New Roman" panose="02020603050405020304" pitchFamily="18" charset="0"/>
              </a:rPr>
              <a:t> Intro Lecture</a:t>
            </a:r>
            <a:endParaRPr lang="en-US" sz="2000" b="1" dirty="0">
              <a:solidFill>
                <a:schemeClr val="bg1"/>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4" name="Rectangle 3"/>
          <p:cNvSpPr/>
          <p:nvPr/>
        </p:nvSpPr>
        <p:spPr>
          <a:xfrm>
            <a:off x="5310548" y="824596"/>
            <a:ext cx="6096000" cy="369332"/>
          </a:xfrm>
          <a:prstGeom prst="rect">
            <a:avLst/>
          </a:prstGeom>
        </p:spPr>
        <p:txBody>
          <a:bodyPr>
            <a:spAutoFit/>
          </a:bodyPr>
          <a:lstStyle/>
          <a:p>
            <a:endParaRPr lang="ar-SA" dirty="0"/>
          </a:p>
        </p:txBody>
      </p:sp>
      <p:pic>
        <p:nvPicPr>
          <p:cNvPr id="2" name="Picture 4" descr="Human Brain Icon">
            <a:extLst>
              <a:ext uri="{FF2B5EF4-FFF2-40B4-BE49-F238E27FC236}">
                <a16:creationId xmlns:a16="http://schemas.microsoft.com/office/drawing/2014/main" id="{0B74230E-E7EB-D504-0C2D-399BFB007342}"/>
              </a:ext>
            </a:extLst>
          </p:cNvPr>
          <p:cNvPicPr>
            <a:picLocks noGrp="1" noChangeAspect="1"/>
          </p:cNvPicPr>
          <p:nvPr>
            <p:ph type="pic" sz="quarter" idx="10"/>
            <a:videoFile r:link="rId1"/>
            <p:extLst>
              <p:ext uri="{DAA4B4D4-6D71-4841-9C94-3DE7FCFB9230}">
                <p14:media xmlns:p14="http://schemas.microsoft.com/office/powerpoint/2010/main" r:embed="rId2">
                  <p14:trim st="1178" end="270"/>
                </p14:media>
              </p:ext>
            </p:extLst>
          </p:nvPr>
        </p:nvPicPr>
        <p:blipFill rotWithShape="1">
          <a:blip r:embed="rId5"/>
          <a:srcRect l="-1171" t="8765" r="18711" b="8765"/>
          <a:stretch/>
        </p:blipFill>
        <p:spPr>
          <a:xfrm>
            <a:off x="7541629" y="2544577"/>
            <a:ext cx="4260904" cy="3888169"/>
          </a:xfrm>
          <a:prstGeom prst="roundRect">
            <a:avLst>
              <a:gd name="adj" fmla="val 5299"/>
            </a:avLst>
          </a:prstGeom>
          <a:ln>
            <a:noFill/>
          </a:ln>
          <a:effectLst/>
          <a:scene3d>
            <a:camera prst="orthographicFront"/>
            <a:lightRig rig="balanced" dir="t"/>
          </a:scene3d>
          <a:sp3d prstMaterial="plastic">
            <a:bevelT/>
            <a:contourClr>
              <a:srgbClr val="FFFFFF"/>
            </a:contourClr>
          </a:sp3d>
        </p:spPr>
      </p:pic>
      <p:sp>
        <p:nvSpPr>
          <p:cNvPr id="10" name="Rectangle 9"/>
          <p:cNvSpPr/>
          <p:nvPr/>
        </p:nvSpPr>
        <p:spPr>
          <a:xfrm>
            <a:off x="7654787" y="5713382"/>
            <a:ext cx="1699689" cy="707886"/>
          </a:xfrm>
          <a:prstGeom prst="rect">
            <a:avLst/>
          </a:prstGeom>
        </p:spPr>
        <p:txBody>
          <a:bodyPr wrap="square">
            <a:spAutoFit/>
          </a:bodyPr>
          <a:lstStyle/>
          <a:p>
            <a:pPr algn="ctr"/>
            <a:r>
              <a:rPr lang="en-US" sz="2000" b="1" dirty="0">
                <a:solidFill>
                  <a:srgbClr val="EA6E66"/>
                </a:solidFill>
              </a:rPr>
              <a:t>Digital Media</a:t>
            </a:r>
          </a:p>
          <a:p>
            <a:pPr algn="ctr"/>
            <a:r>
              <a:rPr lang="en-US" sz="2000" b="1" dirty="0">
                <a:solidFill>
                  <a:srgbClr val="EA6E66"/>
                </a:solidFill>
              </a:rPr>
              <a:t> Psychology</a:t>
            </a:r>
            <a:endParaRPr lang="ar-SA" sz="2000" b="1" dirty="0">
              <a:solidFill>
                <a:srgbClr val="EA6E66"/>
              </a:solidFill>
            </a:endParaRPr>
          </a:p>
        </p:txBody>
      </p:sp>
    </p:spTree>
    <p:extLst>
      <p:ext uri="{BB962C8B-B14F-4D97-AF65-F5344CB8AC3E}">
        <p14:creationId xmlns:p14="http://schemas.microsoft.com/office/powerpoint/2010/main" val="23380226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par>
                          <p:cTn id="8" fill="hold">
                            <p:stCondLst>
                              <p:cond delay="750"/>
                            </p:stCondLst>
                            <p:childTnLst>
                              <p:par>
                                <p:cTn id="9" presetID="1" presetClass="mediacall" presetSubtype="0" fill="hold" nodeType="afterEffect">
                                  <p:stCondLst>
                                    <p:cond delay="0"/>
                                  </p:stCondLst>
                                  <p:childTnLst>
                                    <p:cmd type="call" cmd="playFrom(0.0)">
                                      <p:cBhvr>
                                        <p:cTn id="10" dur="6552"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11" restart="whenNotActive" fill="hold" evtFilter="cancelBubble" nodeType="interactiveSeq">
                <p:stCondLst>
                  <p:cond evt="onClick" delay="0">
                    <p:tgtEl>
                      <p:spTgt spid="2"/>
                    </p:tgtEl>
                  </p:cond>
                </p:stCondLst>
                <p:endSync evt="end" delay="0">
                  <p:rtn val="all"/>
                </p:endSync>
                <p:childTnLst>
                  <p:par>
                    <p:cTn id="12" fill="hold">
                      <p:stCondLst>
                        <p:cond delay="0"/>
                      </p:stCondLst>
                      <p:childTnLst>
                        <p:par>
                          <p:cTn id="13" fill="hold">
                            <p:stCondLst>
                              <p:cond delay="0"/>
                            </p:stCondLst>
                            <p:childTnLst>
                              <p:par>
                                <p:cTn id="14" presetID="2" presetClass="mediacall" presetSubtype="0" fill="hold" nodeType="clickEffect">
                                  <p:stCondLst>
                                    <p:cond delay="0"/>
                                  </p:stCondLst>
                                  <p:childTnLst>
                                    <p:cmd type="call" cmd="togglePause">
                                      <p:cBhvr>
                                        <p:cTn id="15" dur="1" fill="hold"/>
                                        <p:tgtEl>
                                          <p:spTgt spid="2"/>
                                        </p:tgtEl>
                                      </p:cBhvr>
                                    </p:cmd>
                                  </p:childTnLst>
                                </p:cTn>
                              </p:par>
                            </p:childTnLst>
                          </p:cTn>
                        </p:par>
                      </p:childTnLst>
                    </p:cTn>
                  </p:par>
                </p:childTnLst>
              </p:cTn>
              <p:nextCondLst>
                <p:cond evt="onClick" delay="0">
                  <p:tgtEl>
                    <p:spTgt spid="2"/>
                  </p:tgtEl>
                </p:cond>
              </p:nextCondLst>
            </p:seq>
            <p:video>
              <p:cMediaNode mute="1">
                <p:cTn id="16" fill="remove" display="0">
                  <p:stCondLst>
                    <p:cond delay="indefinite"/>
                  </p:stCondLst>
                </p:cTn>
                <p:tgtEl>
                  <p:spTgt spid="2"/>
                </p:tgtEl>
              </p:cMediaNode>
            </p:video>
          </p:childTnLst>
        </p:cTn>
      </p:par>
    </p:tnLst>
    <p:bldLst>
      <p:bldP spid="9"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623839" y="1867404"/>
            <a:ext cx="8525941" cy="43430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738720" y="120086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600181" y="1397578"/>
            <a:ext cx="1681534" cy="830997"/>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 </a:t>
            </a:r>
            <a:r>
              <a:rPr lang="en-US" sz="2400" b="1" dirty="0">
                <a:solidFill>
                  <a:schemeClr val="bg1"/>
                </a:solidFill>
                <a:latin typeface="Times New Roman" panose="02020603050405020304" pitchFamily="18" charset="0"/>
                <a:cs typeface="Times New Roman" panose="02020603050405020304" pitchFamily="18" charset="0"/>
              </a:rPr>
              <a:t>Intro </a:t>
            </a:r>
          </a:p>
          <a:p>
            <a:pPr algn="ctr"/>
            <a:r>
              <a:rPr lang="en-US" sz="2400" dirty="0">
                <a:solidFill>
                  <a:schemeClr val="bg1"/>
                </a:solidFill>
                <a:latin typeface="Alexandria" pitchFamily="2" charset="-78"/>
                <a:cs typeface="Alexandria" pitchFamily="2" charset="-78"/>
              </a:rPr>
              <a:t>Lecture</a:t>
            </a:r>
            <a:endParaRPr lang="en-US" sz="3600" dirty="0">
              <a:solidFill>
                <a:schemeClr val="bg1"/>
              </a:solidFill>
              <a:latin typeface="Alexandria" pitchFamily="2" charset="-78"/>
              <a:cs typeface="Alexandria"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2485302" y="1963111"/>
            <a:ext cx="8465375" cy="4247317"/>
          </a:xfrm>
          <a:prstGeom prst="rect">
            <a:avLst/>
          </a:prstGeom>
          <a:noFill/>
        </p:spPr>
        <p:txBody>
          <a:bodyPr wrap="square" rtlCol="0">
            <a:spAutoFit/>
          </a:bodyPr>
          <a:lstStyle/>
          <a:p>
            <a:pPr algn="r" rtl="1">
              <a:lnSpc>
                <a:spcPct val="150000"/>
              </a:lnSpc>
              <a:spcAft>
                <a:spcPts val="800"/>
              </a:spcAft>
            </a:pPr>
            <a:r>
              <a:rPr lang="ar-SA" dirty="0">
                <a:latin typeface="Alexandria SemiBold" pitchFamily="2" charset="-78"/>
                <a:ea typeface="Calibri" panose="020F0502020204030204" pitchFamily="34" charset="0"/>
                <a:cs typeface="Alexandria SemiBold" pitchFamily="2" charset="-78"/>
              </a:rPr>
              <a:t>    ومع زيادة اعتماد الجمهور  على الإنترنت ووسائل التواصل الاجتماعي للحصول على المحتوى الإخباري والترفيهي، يلعب علم النفس الإعلامي دورًا مهمًا في تفسير كيفية استجابة الأفراد للمحتوى الذي يتعرضون له عبر هذه الوسائل. تشمل هذه الاستجابات مجموعة من العوامل المعرفية والعاطفية التي تؤثر على طريقة فهم الناس للمعلومات وتفسيرها. فعلى سبيل المثال، يمكن أن تؤدي الرسائل الإعلامية إلى تعديل أو تغيير في الآراء والمعتقدات حول قضايا معينة، كما يمكن أن تُثير مشاعر قوية مثل الخوف أو السعادة. فأظهرت نتائج الدراسات أن التعرض للأخبار السلبية يمكن أن يؤدي إلى زيادة القلق والتوتر، كما أن التحديثات المستمرة للأحداث المؤلمة تخلق شعورًا متزايدًا بالتهديد والتوتر. </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Freeform 7"/>
          <p:cNvSpPr/>
          <p:nvPr/>
        </p:nvSpPr>
        <p:spPr>
          <a:xfrm>
            <a:off x="138536" y="2929587"/>
            <a:ext cx="2346765" cy="2590935"/>
          </a:xfrm>
          <a:custGeom>
            <a:avLst/>
            <a:gdLst/>
            <a:ahLst/>
            <a:cxnLst/>
            <a:rect l="l" t="t" r="r" b="b"/>
            <a:pathLst>
              <a:path w="2714434" h="2847308">
                <a:moveTo>
                  <a:pt x="0" y="0"/>
                </a:moveTo>
                <a:lnTo>
                  <a:pt x="2714433" y="0"/>
                </a:lnTo>
                <a:lnTo>
                  <a:pt x="2714433" y="2847308"/>
                </a:lnTo>
                <a:lnTo>
                  <a:pt x="0" y="2847308"/>
                </a:lnTo>
                <a:lnTo>
                  <a:pt x="0" y="0"/>
                </a:lnTo>
                <a:close/>
              </a:path>
            </a:pathLst>
          </a:custGeom>
          <a:blipFill>
            <a:blip>
              <a:extLst>
                <a:ext uri="{96DAC541-7B7A-43D3-8B79-37D633B846F1}">
                  <asvg:svgBlip xmlns:asvg="http://schemas.microsoft.com/office/drawing/2016/SVG/main" r:embed="rId3"/>
                </a:ext>
              </a:extLst>
            </a:blip>
            <a:stretch>
              <a:fillRect/>
            </a:stretch>
          </a:blipFill>
        </p:spPr>
      </p:sp>
    </p:spTree>
    <p:extLst>
      <p:ext uri="{BB962C8B-B14F-4D97-AF65-F5344CB8AC3E}">
        <p14:creationId xmlns:p14="http://schemas.microsoft.com/office/powerpoint/2010/main" val="1681665203"/>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32201" y="1882152"/>
            <a:ext cx="7885713" cy="46071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818764" y="977600"/>
            <a:ext cx="1681534" cy="830997"/>
          </a:xfrm>
          <a:prstGeom prst="rect">
            <a:avLst/>
          </a:prstGeom>
          <a:noFill/>
        </p:spPr>
        <p:txBody>
          <a:bodyPr wrap="square" rtlCol="0">
            <a:spAutoFit/>
          </a:bodyPr>
          <a:lstStyle/>
          <a:p>
            <a:pPr algn="ctr"/>
            <a:r>
              <a:rPr lang="en-US" sz="2400" b="1" dirty="0">
                <a:solidFill>
                  <a:schemeClr val="bg1"/>
                </a:solidFill>
                <a:latin typeface="Times New Roman" panose="02020603050405020304" pitchFamily="18" charset="0"/>
                <a:cs typeface="Times New Roman" panose="02020603050405020304" pitchFamily="18" charset="0"/>
              </a:rPr>
              <a:t> Intro </a:t>
            </a:r>
            <a:r>
              <a:rPr lang="en-US" sz="2400" dirty="0">
                <a:solidFill>
                  <a:schemeClr val="bg1"/>
                </a:solidFill>
                <a:latin typeface="Alexandria" pitchFamily="2" charset="-78"/>
                <a:cs typeface="Alexandria" pitchFamily="2" charset="-78"/>
              </a:rPr>
              <a:t>Lecture</a:t>
            </a:r>
            <a:endParaRPr lang="en-US" sz="3600" dirty="0">
              <a:solidFill>
                <a:schemeClr val="bg1"/>
              </a:solidFill>
              <a:latin typeface="Alexandria" pitchFamily="2" charset="-78"/>
              <a:cs typeface="Alexandria"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17278" y="2101396"/>
            <a:ext cx="7715559" cy="4431983"/>
          </a:xfrm>
          <a:prstGeom prst="rect">
            <a:avLst/>
          </a:prstGeom>
          <a:noFill/>
        </p:spPr>
        <p:txBody>
          <a:bodyPr wrap="square" rtlCol="0">
            <a:spAutoFit/>
          </a:bodyPr>
          <a:lstStyle/>
          <a:p>
            <a:pPr algn="r" rtl="1">
              <a:lnSpc>
                <a:spcPct val="150000"/>
              </a:lnSpc>
            </a:pPr>
            <a:r>
              <a:rPr lang="ar-SA" dirty="0">
                <a:latin typeface="Alexandria SemiBold" pitchFamily="2" charset="-78"/>
                <a:ea typeface="Calibri" panose="020F0502020204030204" pitchFamily="34" charset="0"/>
                <a:cs typeface="Alexandria SemiBold" pitchFamily="2" charset="-78"/>
              </a:rPr>
              <a:t>   </a:t>
            </a:r>
            <a:r>
              <a:rPr lang="ar-SA" sz="1700" dirty="0">
                <a:latin typeface="Alexandria SemiBold" pitchFamily="2" charset="-78"/>
                <a:ea typeface="Calibri" panose="020F0502020204030204" pitchFamily="34" charset="0"/>
                <a:cs typeface="Alexandria SemiBold" pitchFamily="2" charset="-78"/>
              </a:rPr>
              <a:t>تتسم بيئة الأخبار اليوم بالسرعة والتنوع، مما يجعل استهلاك الأخبار سلوكًا متكررًا لدى كثير من الأفراد. ومع زيادة الوصول إلى المعلومات، يواجه الجمهور تحديات جديدة تُمثل التأثيرات السلبية للإعلام، مثل الاستهلاك المُفرط للأخبار الذي ينعكس سلبًا على الصحة النفسية. كما تساهم منصات الإعلام الرقمي في سرعة انتشار الشائعات والمعلومات الخاطئة والتضليل الإعلامي؛ هذا الانتشار السريع يجعل من الصعب على الأفراد التحقق من صحة المعلومات قبل مشاركتها؛ مما يؤدي إلى تأثيرات سلبية على المجتمع.</a:t>
            </a:r>
          </a:p>
          <a:p>
            <a:pPr algn="r" rtl="1">
              <a:lnSpc>
                <a:spcPct val="150000"/>
              </a:lnSpc>
            </a:pPr>
            <a:r>
              <a:rPr lang="ar-SA" sz="1700" dirty="0">
                <a:latin typeface="Alexandria SemiBold" pitchFamily="2" charset="-78"/>
                <a:ea typeface="Calibri" panose="020F0502020204030204" pitchFamily="34" charset="0"/>
                <a:cs typeface="Alexandria SemiBold" pitchFamily="2" charset="-78"/>
              </a:rPr>
              <a:t>    وتميل بعض المنصات إلى تعزيز المحتوى الذي يتوافق مع اهتمامات المستخدمين وآرائهم السابقة (خوارزميات التخصيص)، يمكن أن يؤدي إلى "فقاعات المعلومات"، حيث يتم عرض </a:t>
            </a:r>
            <a:r>
              <a:rPr lang="ar-SA" sz="1700" u="sng" dirty="0">
                <a:latin typeface="Alexandria SemiBold" pitchFamily="2" charset="-78"/>
                <a:ea typeface="Calibri" panose="020F0502020204030204" pitchFamily="34" charset="0"/>
                <a:cs typeface="Alexandria SemiBold" pitchFamily="2" charset="-78"/>
              </a:rPr>
              <a:t>معلومات معينة فقط </a:t>
            </a:r>
            <a:r>
              <a:rPr lang="ar-SA" sz="1700" dirty="0">
                <a:latin typeface="Alexandria SemiBold" pitchFamily="2" charset="-78"/>
                <a:ea typeface="Calibri" panose="020F0502020204030204" pitchFamily="34" charset="0"/>
                <a:cs typeface="Alexandria SemiBold" pitchFamily="2" charset="-78"/>
              </a:rPr>
              <a:t>للمستخدمين، مما يزيد من احتمال تصديقهم للشائعات والمعلومات المضللة.</a:t>
            </a:r>
            <a:endParaRPr lang="en-US" sz="1700" dirty="0">
              <a:latin typeface="Alexandria SemiBold" pitchFamily="2" charset="-78"/>
              <a:ea typeface="Calibri" panose="020F0502020204030204" pitchFamily="34" charset="0"/>
              <a:cs typeface="Alexandria SemiBold" pitchFamily="2" charset="-78"/>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Freeform 7"/>
          <p:cNvSpPr/>
          <p:nvPr/>
        </p:nvSpPr>
        <p:spPr>
          <a:xfrm>
            <a:off x="8417914" y="1988458"/>
            <a:ext cx="3774086" cy="3371686"/>
          </a:xfrm>
          <a:custGeom>
            <a:avLst/>
            <a:gdLst/>
            <a:ahLst/>
            <a:cxnLst/>
            <a:rect l="l" t="t" r="r" b="b"/>
            <a:pathLst>
              <a:path w="4063930" h="2709287">
                <a:moveTo>
                  <a:pt x="0" y="0"/>
                </a:moveTo>
                <a:lnTo>
                  <a:pt x="4063930" y="0"/>
                </a:lnTo>
                <a:lnTo>
                  <a:pt x="4063930" y="2709287"/>
                </a:lnTo>
                <a:lnTo>
                  <a:pt x="0" y="2709287"/>
                </a:lnTo>
                <a:lnTo>
                  <a:pt x="0" y="0"/>
                </a:lnTo>
                <a:close/>
              </a:path>
            </a:pathLst>
          </a:custGeom>
          <a:blipFill>
            <a:blip r:embed="rId3"/>
            <a:stretch>
              <a:fillRect/>
            </a:stretch>
          </a:blipFill>
        </p:spPr>
      </p:sp>
    </p:spTree>
    <p:extLst>
      <p:ext uri="{BB962C8B-B14F-4D97-AF65-F5344CB8AC3E}">
        <p14:creationId xmlns:p14="http://schemas.microsoft.com/office/powerpoint/2010/main" val="654740547"/>
      </p:ext>
    </p:extLst>
  </p:cSld>
  <p:clrMapOvr>
    <a:masterClrMapping/>
  </p:clrMapOvr>
  <p:transition spd="slow">
    <p:randomBar dir="vert"/>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80220" y="1685495"/>
            <a:ext cx="7964128" cy="46632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818764" y="1110332"/>
            <a:ext cx="1681534" cy="830997"/>
          </a:xfrm>
          <a:prstGeom prst="rect">
            <a:avLst/>
          </a:prstGeom>
          <a:noFill/>
        </p:spPr>
        <p:txBody>
          <a:bodyPr wrap="square" rtlCol="0">
            <a:spAutoFit/>
          </a:bodyPr>
          <a:lstStyle/>
          <a:p>
            <a:pPr algn="ctr"/>
            <a:r>
              <a:rPr lang="en-US" sz="2400" b="1" dirty="0">
                <a:solidFill>
                  <a:schemeClr val="bg1"/>
                </a:solidFill>
                <a:latin typeface="Times New Roman" panose="02020603050405020304" pitchFamily="18" charset="0"/>
                <a:cs typeface="Times New Roman" panose="02020603050405020304" pitchFamily="18" charset="0"/>
              </a:rPr>
              <a:t> Intro </a:t>
            </a:r>
            <a:r>
              <a:rPr lang="en-US" sz="2400" dirty="0">
                <a:solidFill>
                  <a:schemeClr val="bg1"/>
                </a:solidFill>
                <a:latin typeface="Alexandria" pitchFamily="2" charset="-78"/>
                <a:cs typeface="Alexandria" pitchFamily="2" charset="-78"/>
              </a:rPr>
              <a:t>Lecture</a:t>
            </a:r>
            <a:endParaRPr lang="en-US" sz="3600" dirty="0">
              <a:solidFill>
                <a:schemeClr val="bg1"/>
              </a:solidFill>
              <a:latin typeface="Alexandria" pitchFamily="2" charset="-78"/>
              <a:cs typeface="Alexandria"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253674" y="2101396"/>
            <a:ext cx="7919882" cy="4247317"/>
          </a:xfrm>
          <a:prstGeom prst="rect">
            <a:avLst/>
          </a:prstGeom>
          <a:noFill/>
        </p:spPr>
        <p:txBody>
          <a:bodyPr wrap="square" rtlCol="0">
            <a:spAutoFit/>
          </a:bodyPr>
          <a:lstStyle/>
          <a:p>
            <a:pPr algn="r" rtl="1">
              <a:lnSpc>
                <a:spcPct val="150000"/>
              </a:lnSpc>
            </a:pPr>
            <a:r>
              <a:rPr lang="ar-SA" dirty="0"/>
              <a:t>   </a:t>
            </a:r>
            <a:r>
              <a:rPr lang="ar-SA" dirty="0">
                <a:solidFill>
                  <a:schemeClr val="tx1">
                    <a:lumMod val="95000"/>
                    <a:lumOff val="5000"/>
                  </a:schemeClr>
                </a:solidFill>
                <a:latin typeface="Alexandria SemiBold" pitchFamily="2" charset="-78"/>
                <a:cs typeface="Alexandria SemiBold" pitchFamily="2" charset="-78"/>
              </a:rPr>
              <a:t>في العصر الرقمي، تعتبر سيكولوجية التسويق الرقمي ضرورية لنجاح الشركات في البيئة الرقمية. لمعرفة العوامل النفسية التي تؤثر على سلوك المستهلكين. وقد لخص </a:t>
            </a:r>
            <a:r>
              <a:rPr lang="en-US" dirty="0">
                <a:solidFill>
                  <a:schemeClr val="tx1">
                    <a:lumMod val="95000"/>
                    <a:lumOff val="5000"/>
                  </a:schemeClr>
                </a:solidFill>
                <a:latin typeface="Alexandria SemiBold" pitchFamily="2" charset="-78"/>
                <a:cs typeface="Alexandria SemiBold" pitchFamily="2" charset="-78"/>
              </a:rPr>
              <a:t>Pareto</a:t>
            </a:r>
            <a:r>
              <a:rPr lang="ar-SA" dirty="0">
                <a:solidFill>
                  <a:schemeClr val="tx1">
                    <a:lumMod val="95000"/>
                    <a:lumOff val="5000"/>
                  </a:schemeClr>
                </a:solidFill>
                <a:latin typeface="Alexandria SemiBold" pitchFamily="2" charset="-78"/>
                <a:cs typeface="Alexandria SemiBold" pitchFamily="2" charset="-78"/>
              </a:rPr>
              <a:t>، صاحب نظرية 80-20، أهمية دراسة التأثير النفسي للتسويق في: أن 80% من النتائج تأتي نتيجة 20% من المُؤثرات. لذا تسعى الشركات إلى استخدام تقنيات تحليل البيانات الضخمة لفهم وتحليل سلوك المستهلكين عبر الإنترنت، لاستهداف الجمهور المناسب بناءً على سماتهم النفسية، وتوجية رسائل مخصصة </a:t>
            </a:r>
            <a:r>
              <a:rPr lang="en-US" dirty="0">
                <a:latin typeface="Alexandria Light" pitchFamily="2" charset="-78"/>
                <a:cs typeface="Alexandria Light" pitchFamily="2" charset="-78"/>
              </a:rPr>
              <a:t>Tailored Messages </a:t>
            </a:r>
            <a:r>
              <a:rPr lang="ar-SA" dirty="0">
                <a:solidFill>
                  <a:schemeClr val="tx1">
                    <a:lumMod val="95000"/>
                    <a:lumOff val="5000"/>
                  </a:schemeClr>
                </a:solidFill>
                <a:latin typeface="Alexandria SemiBold" pitchFamily="2" charset="-78"/>
                <a:cs typeface="Alexandria SemiBold" pitchFamily="2" charset="-78"/>
              </a:rPr>
              <a:t>بشكل يتناسب مع اهتمامات وتفضيلات المستهلكين، مما يجعل الرسائل الإعلانية أكثر تأثيرًا. فمهما كانت الرسالة الإعلانية قوية ومؤثرة، فربما يتلاشى هذا التأثير نتيجة لوصولها للجمهور الخاطىء.</a:t>
            </a:r>
            <a:endParaRPr lang="ar-SA" altLang="ar-SA" dirty="0">
              <a:solidFill>
                <a:schemeClr val="tx1">
                  <a:lumMod val="95000"/>
                  <a:lumOff val="5000"/>
                </a:schemeClr>
              </a:solidFill>
              <a:latin typeface="Alexandria SemiBold" pitchFamily="2" charset="-78"/>
              <a:cs typeface="Alexandria SemiBold" pitchFamily="2" charset="-78"/>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15" name="Picture 14"/>
          <p:cNvPicPr>
            <a:picLocks noChangeAspect="1"/>
          </p:cNvPicPr>
          <p:nvPr/>
        </p:nvPicPr>
        <p:blipFill rotWithShape="1">
          <a:blip r:embed="rId4">
            <a:extLst>
              <a:ext uri="{28A0092B-C50C-407E-A947-70E740481C1C}">
                <a14:useLocalDpi xmlns:a14="http://schemas.microsoft.com/office/drawing/2010/main" val="0"/>
              </a:ext>
            </a:extLst>
          </a:blip>
          <a:srcRect l="49959"/>
          <a:stretch/>
        </p:blipFill>
        <p:spPr>
          <a:xfrm>
            <a:off x="8450633" y="2101396"/>
            <a:ext cx="3481000" cy="3912969"/>
          </a:xfrm>
          <a:prstGeom prst="rect">
            <a:avLst/>
          </a:prstGeom>
        </p:spPr>
      </p:pic>
    </p:spTree>
    <p:extLst>
      <p:ext uri="{BB962C8B-B14F-4D97-AF65-F5344CB8AC3E}">
        <p14:creationId xmlns:p14="http://schemas.microsoft.com/office/powerpoint/2010/main" val="1272561276"/>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366847" y="1315346"/>
            <a:ext cx="8415850" cy="500724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818764" y="1080836"/>
            <a:ext cx="1681534" cy="830997"/>
          </a:xfrm>
          <a:prstGeom prst="rect">
            <a:avLst/>
          </a:prstGeom>
          <a:noFill/>
        </p:spPr>
        <p:txBody>
          <a:bodyPr wrap="square" rtlCol="0">
            <a:spAutoFit/>
          </a:bodyPr>
          <a:lstStyle/>
          <a:p>
            <a:pPr algn="ctr"/>
            <a:r>
              <a:rPr lang="en-US" sz="2400" b="1" dirty="0">
                <a:solidFill>
                  <a:schemeClr val="bg1"/>
                </a:solidFill>
                <a:latin typeface="Times New Roman" panose="02020603050405020304" pitchFamily="18" charset="0"/>
                <a:cs typeface="Times New Roman" panose="02020603050405020304" pitchFamily="18" charset="0"/>
              </a:rPr>
              <a:t> Intro </a:t>
            </a:r>
            <a:r>
              <a:rPr lang="en-US" sz="2400" dirty="0">
                <a:solidFill>
                  <a:schemeClr val="bg1"/>
                </a:solidFill>
                <a:latin typeface="Alexandria" pitchFamily="2" charset="-78"/>
                <a:cs typeface="Alexandria" pitchFamily="2" charset="-78"/>
              </a:rPr>
              <a:t>Lecture</a:t>
            </a:r>
            <a:endParaRPr lang="en-US" sz="3600" dirty="0">
              <a:solidFill>
                <a:schemeClr val="bg1"/>
              </a:solidFill>
              <a:latin typeface="Alexandria" pitchFamily="2" charset="-78"/>
              <a:cs typeface="Alexandria"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3459656" y="1418312"/>
            <a:ext cx="8230231" cy="4985980"/>
          </a:xfrm>
          <a:prstGeom prst="rect">
            <a:avLst/>
          </a:prstGeom>
          <a:noFill/>
        </p:spPr>
        <p:txBody>
          <a:bodyPr wrap="square" rtlCol="0">
            <a:spAutoFit/>
          </a:bodyPr>
          <a:lstStyle/>
          <a:p>
            <a:pPr algn="r" rtl="1">
              <a:lnSpc>
                <a:spcPct val="150000"/>
              </a:lnSpc>
            </a:pPr>
            <a:r>
              <a:rPr lang="ar-SA" altLang="ar-SA" sz="1700" dirty="0">
                <a:solidFill>
                  <a:schemeClr val="tx1">
                    <a:lumMod val="95000"/>
                    <a:lumOff val="5000"/>
                  </a:schemeClr>
                </a:solidFill>
                <a:latin typeface="Alexandria SemiBold" pitchFamily="2" charset="-78"/>
                <a:cs typeface="Alexandria SemiBold" pitchFamily="2" charset="-78"/>
              </a:rPr>
              <a:t>    ويعتبر التأثير النفسي للتسعير عنصرًا حاسمًا في التسويق الرقمي لفهم سلوك المستهلك واتخاذ قرار الشراء، لذا تسعى الشركات إلى</a:t>
            </a:r>
            <a:r>
              <a:rPr lang="ar-SA" sz="1700" dirty="0">
                <a:solidFill>
                  <a:schemeClr val="tx1">
                    <a:lumMod val="95000"/>
                    <a:lumOff val="5000"/>
                  </a:schemeClr>
                </a:solidFill>
                <a:latin typeface="Alexandria SemiBold" pitchFamily="2" charset="-78"/>
                <a:cs typeface="Alexandria SemiBold" pitchFamily="2" charset="-78"/>
              </a:rPr>
              <a:t> تطبيق أساليب علم النفس الحديثة لعرض السعر بأسلوب يؤثر في المستهلك ويدفعه لتنفيذ عملية الشراء. فالإنسان يميل إلى شراء المنتج، حتى يواجه عقبة السعر، الذي يُثير لديه مشاعر سلبية تتمثل في التضحية والألم بسبب دفع المال. </a:t>
            </a:r>
            <a:r>
              <a:rPr lang="ar-SA" altLang="ar-SA" sz="1700" dirty="0">
                <a:solidFill>
                  <a:schemeClr val="tx1">
                    <a:lumMod val="95000"/>
                    <a:lumOff val="5000"/>
                  </a:schemeClr>
                </a:solidFill>
                <a:latin typeface="Alexandria SemiBold" pitchFamily="2" charset="-78"/>
                <a:cs typeface="Alexandria SemiBold" pitchFamily="2" charset="-78"/>
              </a:rPr>
              <a:t>ومن أساليب التسعير النفسي: استراتيجية الفاصلة والكسور ( مثل 9.99 بدلًا من 10) لجعل السعر يبدو أقل مما هو عليه بالفعل. فالمستهلكون يميلون إلى التركيز على الرقم الأول في السعر. </a:t>
            </a:r>
          </a:p>
          <a:p>
            <a:pPr algn="r" rtl="1">
              <a:lnSpc>
                <a:spcPct val="150000"/>
              </a:lnSpc>
            </a:pPr>
            <a:endParaRPr lang="ar-SA" altLang="ar-SA" sz="500" dirty="0">
              <a:solidFill>
                <a:schemeClr val="tx1">
                  <a:lumMod val="95000"/>
                  <a:lumOff val="5000"/>
                </a:schemeClr>
              </a:solidFill>
              <a:latin typeface="Alexandria SemiBold" pitchFamily="2" charset="-78"/>
              <a:cs typeface="Alexandria SemiBold" pitchFamily="2" charset="-78"/>
            </a:endParaRPr>
          </a:p>
          <a:p>
            <a:pPr algn="r" rtl="1">
              <a:lnSpc>
                <a:spcPct val="150000"/>
              </a:lnSpc>
            </a:pPr>
            <a:r>
              <a:rPr lang="ar-SA" sz="1700" dirty="0">
                <a:solidFill>
                  <a:schemeClr val="tx1">
                    <a:lumMod val="95000"/>
                    <a:lumOff val="5000"/>
                  </a:schemeClr>
                </a:solidFill>
                <a:latin typeface="Alexandria SemiBold" pitchFamily="2" charset="-78"/>
                <a:cs typeface="Alexandria SemiBold" pitchFamily="2" charset="-78"/>
              </a:rPr>
              <a:t>   تُعد برامج الولاء للعلامة التجارية من أهم استراتيجيات التسويق الرقمي الفعال والتي تهدف إلى مكافأة العملاء على ولائهم المستمر، مما يشجعهم على تكرار الشراء والتفاعل مع العلامة التجارية. فاستخدام العواطف والدوافع النفسية في التسويق يساعد في بناء علاقات قوية مع العملاء، مما يؤدي إلى زيادة التفاعل مع العلامة التجارية والاحتفاظ بهم. </a:t>
            </a:r>
            <a:endParaRPr lang="ar-SA" altLang="ar-SA" sz="1700" dirty="0">
              <a:solidFill>
                <a:schemeClr val="tx1">
                  <a:lumMod val="95000"/>
                  <a:lumOff val="5000"/>
                </a:schemeClr>
              </a:solidFill>
              <a:latin typeface="Alexandria SemiBold" pitchFamily="2" charset="-78"/>
              <a:cs typeface="Alexandria SemiBold" pitchFamily="2" charset="-78"/>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3" name="Picture 2"/>
          <p:cNvPicPr>
            <a:picLocks noChangeAspect="1"/>
          </p:cNvPicPr>
          <p:nvPr/>
        </p:nvPicPr>
        <p:blipFill rotWithShape="1">
          <a:blip r:embed="rId3">
            <a:extLst>
              <a:ext uri="{28A0092B-C50C-407E-A947-70E740481C1C}">
                <a14:useLocalDpi xmlns:a14="http://schemas.microsoft.com/office/drawing/2010/main" val="0"/>
              </a:ext>
            </a:extLst>
          </a:blip>
          <a:srcRect l="4777" t="10151" r="43949" b="21772"/>
          <a:stretch/>
        </p:blipFill>
        <p:spPr>
          <a:xfrm>
            <a:off x="15383" y="2497572"/>
            <a:ext cx="3288295" cy="3062580"/>
          </a:xfrm>
          <a:prstGeom prst="rect">
            <a:avLst/>
          </a:prstGeom>
        </p:spPr>
      </p:pic>
    </p:spTree>
    <p:extLst>
      <p:ext uri="{BB962C8B-B14F-4D97-AF65-F5344CB8AC3E}">
        <p14:creationId xmlns:p14="http://schemas.microsoft.com/office/powerpoint/2010/main" val="2835800896"/>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4F5C9B-1746-6F6E-74D6-054B1B140D3C}"/>
            </a:ext>
          </a:extLst>
        </p:cNvPr>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025C32DE-8A6C-E899-55E3-1C83EC0D7F72}"/>
              </a:ext>
            </a:extLst>
          </p:cNvPr>
          <p:cNvSpPr/>
          <p:nvPr/>
        </p:nvSpPr>
        <p:spPr>
          <a:xfrm>
            <a:off x="389465" y="2057272"/>
            <a:ext cx="5912654" cy="43736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36F1B8F1-3C8C-03BF-4301-F4D0D3B0E7FE}"/>
              </a:ext>
            </a:extLst>
          </p:cNvPr>
          <p:cNvSpPr/>
          <p:nvPr/>
        </p:nvSpPr>
        <p:spPr>
          <a:xfrm>
            <a:off x="6553200" y="2061031"/>
            <a:ext cx="4985376" cy="43736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99462DD8-ABAA-406D-2BF8-68369463D982}"/>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13257E5-D739-F764-F7D7-26F31E0908DF}"/>
              </a:ext>
            </a:extLst>
          </p:cNvPr>
          <p:cNvSpPr txBox="1"/>
          <p:nvPr/>
        </p:nvSpPr>
        <p:spPr>
          <a:xfrm>
            <a:off x="818764" y="1080836"/>
            <a:ext cx="1681534" cy="830997"/>
          </a:xfrm>
          <a:prstGeom prst="rect">
            <a:avLst/>
          </a:prstGeom>
          <a:noFill/>
        </p:spPr>
        <p:txBody>
          <a:bodyPr wrap="square" rtlCol="0">
            <a:spAutoFit/>
          </a:bodyPr>
          <a:lstStyle/>
          <a:p>
            <a:pPr algn="ctr"/>
            <a:r>
              <a:rPr lang="en-US" sz="2400" b="1" dirty="0">
                <a:solidFill>
                  <a:schemeClr val="bg1"/>
                </a:solidFill>
                <a:latin typeface="Times New Roman" panose="02020603050405020304" pitchFamily="18" charset="0"/>
                <a:cs typeface="Times New Roman" panose="02020603050405020304" pitchFamily="18" charset="0"/>
              </a:rPr>
              <a:t> Intro </a:t>
            </a:r>
            <a:r>
              <a:rPr lang="en-US" sz="2400" dirty="0">
                <a:solidFill>
                  <a:schemeClr val="bg1"/>
                </a:solidFill>
                <a:latin typeface="Alexandria" pitchFamily="2" charset="-78"/>
                <a:cs typeface="Alexandria" pitchFamily="2" charset="-78"/>
              </a:rPr>
              <a:t>Lecture</a:t>
            </a:r>
            <a:endParaRPr lang="en-US" sz="3600" dirty="0">
              <a:solidFill>
                <a:schemeClr val="bg1"/>
              </a:solidFill>
              <a:latin typeface="Alexandria" pitchFamily="2" charset="-78"/>
              <a:cs typeface="Alexandria" pitchFamily="2" charset="-78"/>
            </a:endParaRPr>
          </a:p>
        </p:txBody>
      </p:sp>
      <p:sp>
        <p:nvSpPr>
          <p:cNvPr id="48" name="TextBox 47">
            <a:extLst>
              <a:ext uri="{FF2B5EF4-FFF2-40B4-BE49-F238E27FC236}">
                <a16:creationId xmlns:a16="http://schemas.microsoft.com/office/drawing/2014/main" id="{00430B83-2224-AE02-C216-90DBBBE67B25}"/>
              </a:ext>
            </a:extLst>
          </p:cNvPr>
          <p:cNvSpPr txBox="1"/>
          <p:nvPr/>
        </p:nvSpPr>
        <p:spPr>
          <a:xfrm>
            <a:off x="2394646" y="1507688"/>
            <a:ext cx="7545221" cy="461665"/>
          </a:xfrm>
          <a:prstGeom prst="rect">
            <a:avLst/>
          </a:prstGeom>
          <a:solidFill>
            <a:srgbClr val="FFFFCC"/>
          </a:solidFill>
          <a:ln>
            <a:noFill/>
          </a:ln>
        </p:spPr>
        <p:txBody>
          <a:bodyPr wrap="square" rtlCol="0">
            <a:spAutoFit/>
          </a:bodyPr>
          <a:lstStyle/>
          <a:p>
            <a:pPr algn="r" rtl="1"/>
            <a:r>
              <a:rPr lang="ar-EG" dirty="0">
                <a:solidFill>
                  <a:srgbClr val="FF0000"/>
                </a:solidFill>
                <a:latin typeface="Alexandria ExtraBold" pitchFamily="2" charset="-78"/>
                <a:cs typeface="Alexandria ExtraBold" pitchFamily="2" charset="-78"/>
              </a:rPr>
              <a:t>مثال</a:t>
            </a:r>
            <a:r>
              <a:rPr lang="ar-EG" sz="2400" b="1" dirty="0">
                <a:latin typeface="Alexandria SemiBold" pitchFamily="2" charset="-78"/>
                <a:cs typeface="Alexandria SemiBold" pitchFamily="2" charset="-78"/>
              </a:rPr>
              <a:t>: </a:t>
            </a:r>
            <a:r>
              <a:rPr lang="en-US" sz="2400" b="1" dirty="0" err="1">
                <a:latin typeface="Alexandria SemiBold" pitchFamily="2" charset="-78"/>
                <a:cs typeface="Alexandria SemiBold" pitchFamily="2" charset="-78"/>
              </a:rPr>
              <a:t>كيف</a:t>
            </a:r>
            <a:r>
              <a:rPr lang="en-US" sz="2400" b="1" dirty="0">
                <a:latin typeface="Alexandria SemiBold" pitchFamily="2" charset="-78"/>
                <a:cs typeface="Alexandria SemiBold" pitchFamily="2" charset="-78"/>
              </a:rPr>
              <a:t> </a:t>
            </a:r>
            <a:r>
              <a:rPr lang="en-US" sz="2400" b="1" dirty="0" err="1">
                <a:latin typeface="Alexandria SemiBold" pitchFamily="2" charset="-78"/>
                <a:cs typeface="Alexandria SemiBold" pitchFamily="2" charset="-78"/>
              </a:rPr>
              <a:t>تصيغ</a:t>
            </a:r>
            <a:r>
              <a:rPr lang="en-US" sz="2400" b="1" dirty="0">
                <a:latin typeface="Alexandria SemiBold" pitchFamily="2" charset="-78"/>
                <a:cs typeface="Alexandria SemiBold" pitchFamily="2" charset="-78"/>
              </a:rPr>
              <a:t> </a:t>
            </a:r>
            <a:r>
              <a:rPr lang="en-US" sz="2400" b="1" dirty="0" err="1">
                <a:latin typeface="Alexandria SemiBold" pitchFamily="2" charset="-78"/>
                <a:cs typeface="Alexandria SemiBold" pitchFamily="2" charset="-78"/>
              </a:rPr>
              <a:t>خبراً</a:t>
            </a:r>
            <a:r>
              <a:rPr lang="en-US" sz="2400" b="1" dirty="0">
                <a:latin typeface="Alexandria SemiBold" pitchFamily="2" charset="-78"/>
                <a:cs typeface="Alexandria SemiBold" pitchFamily="2" charset="-78"/>
              </a:rPr>
              <a:t> </a:t>
            </a:r>
            <a:r>
              <a:rPr lang="en-US" sz="2400" b="1" dirty="0" err="1">
                <a:latin typeface="Alexandria SemiBold" pitchFamily="2" charset="-78"/>
                <a:cs typeface="Alexandria SemiBold" pitchFamily="2" charset="-78"/>
              </a:rPr>
              <a:t>يؤثر</a:t>
            </a:r>
            <a:r>
              <a:rPr lang="en-US" sz="2400" b="1" dirty="0">
                <a:latin typeface="Alexandria SemiBold" pitchFamily="2" charset="-78"/>
                <a:cs typeface="Alexandria SemiBold" pitchFamily="2" charset="-78"/>
              </a:rPr>
              <a:t>؟</a:t>
            </a:r>
            <a:r>
              <a:rPr lang="ar-EG" sz="2400" b="1" dirty="0">
                <a:latin typeface="Alexandria SemiBold" pitchFamily="2" charset="-78"/>
                <a:cs typeface="Alexandria SemiBold" pitchFamily="2" charset="-78"/>
              </a:rPr>
              <a:t> </a:t>
            </a:r>
            <a:r>
              <a:rPr lang="ar-EG" b="1" dirty="0">
                <a:latin typeface="Alexandria SemiBold" pitchFamily="2" charset="-78"/>
                <a:cs typeface="Alexandria SemiBold" pitchFamily="2" charset="-78"/>
              </a:rPr>
              <a:t>(</a:t>
            </a:r>
            <a:r>
              <a:rPr lang="en-US" b="1" dirty="0" err="1">
                <a:latin typeface="Alexandria SemiBold" pitchFamily="2" charset="-78"/>
                <a:cs typeface="Alexandria SemiBold" pitchFamily="2" charset="-78"/>
              </a:rPr>
              <a:t>نفس</a:t>
            </a:r>
            <a:r>
              <a:rPr lang="en-US" b="1" dirty="0">
                <a:latin typeface="Alexandria SemiBold" pitchFamily="2" charset="-78"/>
                <a:cs typeface="Alexandria SemiBold" pitchFamily="2" charset="-78"/>
              </a:rPr>
              <a:t> </a:t>
            </a:r>
            <a:r>
              <a:rPr lang="en-US" b="1" dirty="0" err="1">
                <a:latin typeface="Alexandria SemiBold" pitchFamily="2" charset="-78"/>
                <a:cs typeface="Alexandria SemiBold" pitchFamily="2" charset="-78"/>
              </a:rPr>
              <a:t>الحدث</a:t>
            </a:r>
            <a:r>
              <a:rPr lang="en-US" b="1" dirty="0">
                <a:latin typeface="Alexandria SemiBold" pitchFamily="2" charset="-78"/>
                <a:cs typeface="Alexandria SemiBold" pitchFamily="2" charset="-78"/>
              </a:rPr>
              <a:t>... و</a:t>
            </a:r>
            <a:r>
              <a:rPr lang="ar-EG" b="1" dirty="0">
                <a:latin typeface="Alexandria SemiBold" pitchFamily="2" charset="-78"/>
                <a:cs typeface="Alexandria SemiBold" pitchFamily="2" charset="-78"/>
              </a:rPr>
              <a:t>صياغتا</a:t>
            </a:r>
            <a:r>
              <a:rPr lang="en-US" b="1" dirty="0">
                <a:latin typeface="Alexandria SemiBold" pitchFamily="2" charset="-78"/>
                <a:cs typeface="Alexandria SemiBold" pitchFamily="2" charset="-78"/>
              </a:rPr>
              <a:t>ن </a:t>
            </a:r>
            <a:r>
              <a:rPr lang="en-US" b="1" dirty="0" err="1">
                <a:latin typeface="Alexandria SemiBold" pitchFamily="2" charset="-78"/>
                <a:cs typeface="Alexandria SemiBold" pitchFamily="2" charset="-78"/>
              </a:rPr>
              <a:t>مختلفان</a:t>
            </a:r>
            <a:r>
              <a:rPr lang="ar-EG" b="1" dirty="0">
                <a:latin typeface="Alexandria SemiBold" pitchFamily="2" charset="-78"/>
                <a:cs typeface="Alexandria SemiBold" pitchFamily="2" charset="-78"/>
              </a:rPr>
              <a:t>)</a:t>
            </a:r>
            <a:endParaRPr lang="ar-SA" altLang="ar-SA" sz="3200" dirty="0">
              <a:latin typeface="Alexandria SemiBold" pitchFamily="2" charset="-78"/>
              <a:cs typeface="Alexandria SemiBold" pitchFamily="2" charset="-78"/>
            </a:endParaRPr>
          </a:p>
        </p:txBody>
      </p:sp>
      <p:pic>
        <p:nvPicPr>
          <p:cNvPr id="7" name="Graphic 21">
            <a:extLst>
              <a:ext uri="{FF2B5EF4-FFF2-40B4-BE49-F238E27FC236}">
                <a16:creationId xmlns:a16="http://schemas.microsoft.com/office/drawing/2014/main" id="{0A5ABA87-E528-C860-D4FD-004B1474AC0F}"/>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4" name="TextBox 13">
            <a:extLst>
              <a:ext uri="{FF2B5EF4-FFF2-40B4-BE49-F238E27FC236}">
                <a16:creationId xmlns:a16="http://schemas.microsoft.com/office/drawing/2014/main" id="{F17B0196-794C-8534-76C3-1F0A5AACACB1}"/>
              </a:ext>
            </a:extLst>
          </p:cNvPr>
          <p:cNvSpPr txBox="1"/>
          <p:nvPr/>
        </p:nvSpPr>
        <p:spPr>
          <a:xfrm>
            <a:off x="9286271" y="2215702"/>
            <a:ext cx="2032176" cy="369332"/>
          </a:xfrm>
          <a:prstGeom prst="rect">
            <a:avLst/>
          </a:prstGeom>
          <a:noFill/>
        </p:spPr>
        <p:txBody>
          <a:bodyPr wrap="square">
            <a:spAutoFit/>
          </a:bodyPr>
          <a:lstStyle/>
          <a:p>
            <a:pPr algn="r" rtl="1"/>
            <a:r>
              <a:rPr lang="ar-EG" dirty="0">
                <a:solidFill>
                  <a:srgbClr val="FF0000"/>
                </a:solidFill>
                <a:latin typeface="Alexandria ExtraBold" pitchFamily="2" charset="-78"/>
                <a:cs typeface="Alexandria ExtraBold" pitchFamily="2" charset="-78"/>
              </a:rPr>
              <a:t>الخبر الأول:</a:t>
            </a:r>
            <a:endParaRPr lang="en-US" sz="1400" dirty="0">
              <a:solidFill>
                <a:srgbClr val="FF0000"/>
              </a:solidFill>
            </a:endParaRPr>
          </a:p>
        </p:txBody>
      </p:sp>
      <p:sp>
        <p:nvSpPr>
          <p:cNvPr id="24" name="TextBox 23">
            <a:extLst>
              <a:ext uri="{FF2B5EF4-FFF2-40B4-BE49-F238E27FC236}">
                <a16:creationId xmlns:a16="http://schemas.microsoft.com/office/drawing/2014/main" id="{513D87EA-8D07-57C2-0C0A-971FC6F6A757}"/>
              </a:ext>
            </a:extLst>
          </p:cNvPr>
          <p:cNvSpPr txBox="1"/>
          <p:nvPr/>
        </p:nvSpPr>
        <p:spPr>
          <a:xfrm>
            <a:off x="6613956" y="2658160"/>
            <a:ext cx="4731381" cy="3466975"/>
          </a:xfrm>
          <a:prstGeom prst="rect">
            <a:avLst/>
          </a:prstGeom>
          <a:noFill/>
        </p:spPr>
        <p:txBody>
          <a:bodyPr wrap="square">
            <a:spAutoFit/>
          </a:bodyPr>
          <a:lstStyle/>
          <a:p>
            <a:pPr algn="r" rtl="1">
              <a:lnSpc>
                <a:spcPct val="150000"/>
              </a:lnSpc>
            </a:pPr>
            <a:r>
              <a:rPr lang="ar-SA" dirty="0">
                <a:solidFill>
                  <a:schemeClr val="tx1">
                    <a:lumMod val="95000"/>
                    <a:lumOff val="5000"/>
                  </a:schemeClr>
                </a:solidFill>
                <a:latin typeface="Alexandria SemiBold" pitchFamily="2" charset="-78"/>
                <a:cs typeface="Alexandria SemiBold" pitchFamily="2" charset="-78"/>
              </a:rPr>
              <a:t>حادث تصادم على الطريق السريع: وفاتان و5 إصابات</a:t>
            </a:r>
            <a:r>
              <a:rPr lang="ar-EG" dirty="0">
                <a:solidFill>
                  <a:schemeClr val="tx1">
                    <a:lumMod val="95000"/>
                    <a:lumOff val="5000"/>
                  </a:schemeClr>
                </a:solidFill>
                <a:latin typeface="Alexandria SemiBold" pitchFamily="2" charset="-78"/>
                <a:cs typeface="Alexandria SemiBold" pitchFamily="2" charset="-78"/>
              </a:rPr>
              <a:t>.</a:t>
            </a:r>
            <a:endParaRPr lang="en-US" dirty="0">
              <a:solidFill>
                <a:schemeClr val="tx1">
                  <a:lumMod val="95000"/>
                  <a:lumOff val="5000"/>
                </a:schemeClr>
              </a:solidFill>
              <a:latin typeface="Alexandria SemiBold" pitchFamily="2" charset="-78"/>
              <a:cs typeface="Alexandria SemiBold" pitchFamily="2" charset="-78"/>
            </a:endParaRPr>
          </a:p>
          <a:p>
            <a:pPr algn="r" rtl="1">
              <a:lnSpc>
                <a:spcPct val="150000"/>
              </a:lnSpc>
            </a:pPr>
            <a:r>
              <a:rPr lang="ar-SA" sz="1600" dirty="0">
                <a:solidFill>
                  <a:schemeClr val="tx1">
                    <a:lumMod val="95000"/>
                    <a:lumOff val="5000"/>
                  </a:schemeClr>
                </a:solidFill>
                <a:latin typeface="Alexandria Medium" pitchFamily="2" charset="-78"/>
                <a:cs typeface="Alexandria Medium" pitchFamily="2" charset="-78"/>
              </a:rPr>
              <a:t>وقع صباح اليوم حادث تصادم بين شاحنة وثلاث سيارات على الطريق السريع</a:t>
            </a:r>
            <a:r>
              <a:rPr lang="ar-EG" sz="1600" dirty="0">
                <a:solidFill>
                  <a:schemeClr val="tx1">
                    <a:lumMod val="95000"/>
                    <a:lumOff val="5000"/>
                  </a:schemeClr>
                </a:solidFill>
                <a:latin typeface="Alexandria Medium" pitchFamily="2" charset="-78"/>
                <a:cs typeface="Alexandria Medium" pitchFamily="2" charset="-78"/>
              </a:rPr>
              <a:t> بمدينة نيويورك</a:t>
            </a:r>
            <a:r>
              <a:rPr lang="ar-SA" sz="1600" dirty="0">
                <a:solidFill>
                  <a:schemeClr val="tx1">
                    <a:lumMod val="95000"/>
                    <a:lumOff val="5000"/>
                  </a:schemeClr>
                </a:solidFill>
                <a:latin typeface="Alexandria Medium" pitchFamily="2" charset="-78"/>
                <a:cs typeface="Alexandria Medium" pitchFamily="2" charset="-78"/>
              </a:rPr>
              <a:t>. أسفر الحادث عن وفاة شخصين وإصابة خمسة آخرين. توقف حركة المرور لعدة ساعات، فيما هرعت فرق الإسعاف والمرور إلى الموقع. تم نقل المصابين إلى المستشفى لتلقي العلاج، وفتحت السلطات تحقيقاً لمعرفة أسباب الحادث</a:t>
            </a:r>
            <a:r>
              <a:rPr lang="en-US" sz="1600" dirty="0">
                <a:solidFill>
                  <a:schemeClr val="tx1">
                    <a:lumMod val="95000"/>
                    <a:lumOff val="5000"/>
                  </a:schemeClr>
                </a:solidFill>
                <a:latin typeface="Alexandria Medium" pitchFamily="2" charset="-78"/>
                <a:cs typeface="Alexandria Medium" pitchFamily="2" charset="-78"/>
              </a:rPr>
              <a:t>.</a:t>
            </a:r>
          </a:p>
        </p:txBody>
      </p:sp>
      <p:sp>
        <p:nvSpPr>
          <p:cNvPr id="27" name="TextBox 26">
            <a:extLst>
              <a:ext uri="{FF2B5EF4-FFF2-40B4-BE49-F238E27FC236}">
                <a16:creationId xmlns:a16="http://schemas.microsoft.com/office/drawing/2014/main" id="{17873825-3ABD-E480-FFFC-35A2D6C9C7FD}"/>
              </a:ext>
            </a:extLst>
          </p:cNvPr>
          <p:cNvSpPr txBox="1"/>
          <p:nvPr/>
        </p:nvSpPr>
        <p:spPr>
          <a:xfrm>
            <a:off x="3989206" y="2177673"/>
            <a:ext cx="2032176" cy="369332"/>
          </a:xfrm>
          <a:prstGeom prst="rect">
            <a:avLst/>
          </a:prstGeom>
          <a:noFill/>
        </p:spPr>
        <p:txBody>
          <a:bodyPr wrap="square">
            <a:spAutoFit/>
          </a:bodyPr>
          <a:lstStyle/>
          <a:p>
            <a:pPr algn="r" rtl="1"/>
            <a:r>
              <a:rPr lang="ar-EG" dirty="0">
                <a:solidFill>
                  <a:srgbClr val="FF0000"/>
                </a:solidFill>
                <a:latin typeface="Alexandria ExtraBold" pitchFamily="2" charset="-78"/>
                <a:cs typeface="Alexandria ExtraBold" pitchFamily="2" charset="-78"/>
              </a:rPr>
              <a:t>الخبر الثاني:</a:t>
            </a:r>
            <a:endParaRPr lang="en-US" sz="1400" dirty="0">
              <a:solidFill>
                <a:srgbClr val="FF0000"/>
              </a:solidFill>
            </a:endParaRPr>
          </a:p>
        </p:txBody>
      </p:sp>
      <p:sp>
        <p:nvSpPr>
          <p:cNvPr id="29" name="TextBox 28">
            <a:extLst>
              <a:ext uri="{FF2B5EF4-FFF2-40B4-BE49-F238E27FC236}">
                <a16:creationId xmlns:a16="http://schemas.microsoft.com/office/drawing/2014/main" id="{C635ABA6-6B75-FBDF-0364-1349E6490FB2}"/>
              </a:ext>
            </a:extLst>
          </p:cNvPr>
          <p:cNvSpPr txBox="1"/>
          <p:nvPr/>
        </p:nvSpPr>
        <p:spPr>
          <a:xfrm>
            <a:off x="491062" y="2580871"/>
            <a:ext cx="5631917" cy="3651641"/>
          </a:xfrm>
          <a:prstGeom prst="rect">
            <a:avLst/>
          </a:prstGeom>
          <a:noFill/>
        </p:spPr>
        <p:txBody>
          <a:bodyPr wrap="square">
            <a:spAutoFit/>
          </a:bodyPr>
          <a:lstStyle/>
          <a:p>
            <a:pPr algn="r" rtl="1"/>
            <a:r>
              <a:rPr lang="ar-SA" dirty="0">
                <a:solidFill>
                  <a:schemeClr val="tx1">
                    <a:lumMod val="95000"/>
                    <a:lumOff val="5000"/>
                  </a:schemeClr>
                </a:solidFill>
                <a:latin typeface="Alexandria SemiBold" pitchFamily="2" charset="-78"/>
                <a:cs typeface="Alexandria SemiBold" pitchFamily="2" charset="-78"/>
              </a:rPr>
              <a:t>مأساة على الطريق السريع... رحلة عمل انتهت بكارثة</a:t>
            </a:r>
            <a:endParaRPr lang="en-US" dirty="0">
              <a:solidFill>
                <a:schemeClr val="tx1">
                  <a:lumMod val="95000"/>
                  <a:lumOff val="5000"/>
                </a:schemeClr>
              </a:solidFill>
              <a:latin typeface="Alexandria SemiBold" pitchFamily="2" charset="-78"/>
              <a:cs typeface="Alexandria SemiBold" pitchFamily="2" charset="-78"/>
            </a:endParaRPr>
          </a:p>
          <a:p>
            <a:pPr algn="r" rtl="1">
              <a:lnSpc>
                <a:spcPct val="150000"/>
              </a:lnSpc>
            </a:pPr>
            <a:r>
              <a:rPr lang="ar-SA" sz="1600" dirty="0">
                <a:solidFill>
                  <a:schemeClr val="tx1">
                    <a:lumMod val="95000"/>
                    <a:lumOff val="5000"/>
                  </a:schemeClr>
                </a:solidFill>
                <a:latin typeface="Alexandria Medium" pitchFamily="2" charset="-78"/>
                <a:cs typeface="Alexandria Medium" pitchFamily="2" charset="-78"/>
              </a:rPr>
              <a:t>في مشهد يدمي القلوب، تحول الطريق السريع </a:t>
            </a:r>
            <a:r>
              <a:rPr lang="ar-EG" sz="1600" dirty="0">
                <a:solidFill>
                  <a:schemeClr val="tx1">
                    <a:lumMod val="95000"/>
                    <a:lumOff val="5000"/>
                  </a:schemeClr>
                </a:solidFill>
                <a:latin typeface="Alexandria Medium" pitchFamily="2" charset="-78"/>
                <a:cs typeface="Alexandria Medium" pitchFamily="2" charset="-78"/>
              </a:rPr>
              <a:t>بمدينة نيويورك </a:t>
            </a:r>
            <a:r>
              <a:rPr lang="ar-SA" sz="1600" dirty="0">
                <a:solidFill>
                  <a:schemeClr val="tx1">
                    <a:lumMod val="95000"/>
                    <a:lumOff val="5000"/>
                  </a:schemeClr>
                </a:solidFill>
                <a:latin typeface="Alexandria Medium" pitchFamily="2" charset="-78"/>
                <a:cs typeface="Alexandria Medium" pitchFamily="2" charset="-78"/>
              </a:rPr>
              <a:t>صباح اليوم إلى ساحة مأساة. شاحنة مسرعة اصطدمت بثلاث سيارات، لتتحول</a:t>
            </a:r>
            <a:r>
              <a:rPr lang="ar-EG" sz="1600" dirty="0">
                <a:solidFill>
                  <a:schemeClr val="tx1">
                    <a:lumMod val="95000"/>
                    <a:lumOff val="5000"/>
                  </a:schemeClr>
                </a:solidFill>
                <a:latin typeface="Alexandria Medium" pitchFamily="2" charset="-78"/>
                <a:cs typeface="Alexandria Medium" pitchFamily="2" charset="-78"/>
              </a:rPr>
              <a:t> في</a:t>
            </a:r>
            <a:r>
              <a:rPr lang="ar-SA" sz="1600" dirty="0">
                <a:solidFill>
                  <a:schemeClr val="tx1">
                    <a:lumMod val="95000"/>
                    <a:lumOff val="5000"/>
                  </a:schemeClr>
                </a:solidFill>
                <a:latin typeface="Alexandria Medium" pitchFamily="2" charset="-78"/>
                <a:cs typeface="Alexandria Medium" pitchFamily="2" charset="-78"/>
              </a:rPr>
              <a:t> لحظات إلى دمار ودماء. شخصان فقدا حياتهما في الحال، </a:t>
            </a:r>
            <a:r>
              <a:rPr lang="ar-EG" sz="1600" dirty="0">
                <a:solidFill>
                  <a:schemeClr val="tx1">
                    <a:lumMod val="95000"/>
                    <a:lumOff val="5000"/>
                  </a:schemeClr>
                </a:solidFill>
                <a:latin typeface="Alexandria Medium" pitchFamily="2" charset="-78"/>
                <a:cs typeface="Alexandria Medium" pitchFamily="2" charset="-78"/>
              </a:rPr>
              <a:t>بين</a:t>
            </a:r>
            <a:r>
              <a:rPr lang="ar-SA" sz="1600" dirty="0">
                <a:solidFill>
                  <a:schemeClr val="tx1">
                    <a:lumMod val="95000"/>
                    <a:lumOff val="5000"/>
                  </a:schemeClr>
                </a:solidFill>
                <a:latin typeface="Alexandria Medium" pitchFamily="2" charset="-78"/>
                <a:cs typeface="Alexandria Medium" pitchFamily="2" charset="-78"/>
              </a:rPr>
              <a:t>ما خمسة آخرون يعانون من إصابات خطيرة. أسر كانت تنتظر أبنائها، تلقت اتصالاً أنهى كل شيء. </a:t>
            </a:r>
            <a:r>
              <a:rPr lang="en-US" sz="1600" dirty="0" err="1">
                <a:solidFill>
                  <a:schemeClr val="tx1">
                    <a:lumMod val="95000"/>
                    <a:lumOff val="5000"/>
                  </a:schemeClr>
                </a:solidFill>
                <a:latin typeface="Alexandria Medium" pitchFamily="2" charset="-78"/>
                <a:cs typeface="Alexandria Medium" pitchFamily="2" charset="-78"/>
              </a:rPr>
              <a:t>وفيما</a:t>
            </a:r>
            <a:r>
              <a:rPr lang="en-US" sz="1600" dirty="0">
                <a:solidFill>
                  <a:schemeClr val="tx1">
                    <a:lumMod val="95000"/>
                    <a:lumOff val="5000"/>
                  </a:schemeClr>
                </a:solidFill>
                <a:latin typeface="Alexandria Medium" pitchFamily="2" charset="-78"/>
                <a:cs typeface="Alexandria Medium" pitchFamily="2" charset="-78"/>
              </a:rPr>
              <a:t> </a:t>
            </a:r>
            <a:r>
              <a:rPr lang="en-US" sz="1600" dirty="0" err="1">
                <a:solidFill>
                  <a:schemeClr val="tx1">
                    <a:lumMod val="95000"/>
                    <a:lumOff val="5000"/>
                  </a:schemeClr>
                </a:solidFill>
                <a:latin typeface="Alexandria Medium" pitchFamily="2" charset="-78"/>
                <a:cs typeface="Alexandria Medium" pitchFamily="2" charset="-78"/>
              </a:rPr>
              <a:t>واصلت</a:t>
            </a:r>
            <a:r>
              <a:rPr lang="en-US" sz="1600" dirty="0">
                <a:solidFill>
                  <a:schemeClr val="tx1">
                    <a:lumMod val="95000"/>
                    <a:lumOff val="5000"/>
                  </a:schemeClr>
                </a:solidFill>
                <a:latin typeface="Alexandria Medium" pitchFamily="2" charset="-78"/>
                <a:cs typeface="Alexandria Medium" pitchFamily="2" charset="-78"/>
              </a:rPr>
              <a:t> </a:t>
            </a:r>
            <a:r>
              <a:rPr lang="en-US" sz="1600" dirty="0" err="1">
                <a:solidFill>
                  <a:schemeClr val="tx1">
                    <a:lumMod val="95000"/>
                    <a:lumOff val="5000"/>
                  </a:schemeClr>
                </a:solidFill>
                <a:latin typeface="Alexandria Medium" pitchFamily="2" charset="-78"/>
                <a:cs typeface="Alexandria Medium" pitchFamily="2" charset="-78"/>
              </a:rPr>
              <a:t>فرق</a:t>
            </a:r>
            <a:r>
              <a:rPr lang="en-US" sz="1600" dirty="0">
                <a:solidFill>
                  <a:schemeClr val="tx1">
                    <a:lumMod val="95000"/>
                    <a:lumOff val="5000"/>
                  </a:schemeClr>
                </a:solidFill>
                <a:latin typeface="Alexandria Medium" pitchFamily="2" charset="-78"/>
                <a:cs typeface="Alexandria Medium" pitchFamily="2" charset="-78"/>
              </a:rPr>
              <a:t> </a:t>
            </a:r>
            <a:r>
              <a:rPr lang="en-US" sz="1600" dirty="0" err="1">
                <a:solidFill>
                  <a:schemeClr val="tx1">
                    <a:lumMod val="95000"/>
                    <a:lumOff val="5000"/>
                  </a:schemeClr>
                </a:solidFill>
                <a:latin typeface="Alexandria Medium" pitchFamily="2" charset="-78"/>
                <a:cs typeface="Alexandria Medium" pitchFamily="2" charset="-78"/>
              </a:rPr>
              <a:t>الإسعاف</a:t>
            </a:r>
            <a:r>
              <a:rPr lang="en-US" sz="1600" dirty="0">
                <a:solidFill>
                  <a:schemeClr val="tx1">
                    <a:lumMod val="95000"/>
                    <a:lumOff val="5000"/>
                  </a:schemeClr>
                </a:solidFill>
                <a:latin typeface="Alexandria Medium" pitchFamily="2" charset="-78"/>
                <a:cs typeface="Alexandria Medium" pitchFamily="2" charset="-78"/>
              </a:rPr>
              <a:t> </a:t>
            </a:r>
            <a:r>
              <a:rPr lang="en-US" sz="1600" dirty="0" err="1">
                <a:solidFill>
                  <a:schemeClr val="tx1">
                    <a:lumMod val="95000"/>
                    <a:lumOff val="5000"/>
                  </a:schemeClr>
                </a:solidFill>
                <a:latin typeface="Alexandria Medium" pitchFamily="2" charset="-78"/>
                <a:cs typeface="Alexandria Medium" pitchFamily="2" charset="-78"/>
              </a:rPr>
              <a:t>جهودها</a:t>
            </a:r>
            <a:r>
              <a:rPr lang="en-US" sz="1600" dirty="0">
                <a:solidFill>
                  <a:schemeClr val="tx1">
                    <a:lumMod val="95000"/>
                    <a:lumOff val="5000"/>
                  </a:schemeClr>
                </a:solidFill>
                <a:latin typeface="Alexandria Medium" pitchFamily="2" charset="-78"/>
                <a:cs typeface="Alexandria Medium" pitchFamily="2" charset="-78"/>
              </a:rPr>
              <a:t> </a:t>
            </a:r>
            <a:r>
              <a:rPr lang="en-US" sz="1600" dirty="0" err="1">
                <a:solidFill>
                  <a:schemeClr val="tx1">
                    <a:lumMod val="95000"/>
                    <a:lumOff val="5000"/>
                  </a:schemeClr>
                </a:solidFill>
                <a:latin typeface="Alexandria Medium" pitchFamily="2" charset="-78"/>
                <a:cs typeface="Alexandria Medium" pitchFamily="2" charset="-78"/>
              </a:rPr>
              <a:t>لنقل</a:t>
            </a:r>
            <a:r>
              <a:rPr lang="en-US" sz="1600" dirty="0">
                <a:solidFill>
                  <a:schemeClr val="tx1">
                    <a:lumMod val="95000"/>
                    <a:lumOff val="5000"/>
                  </a:schemeClr>
                </a:solidFill>
                <a:latin typeface="Alexandria Medium" pitchFamily="2" charset="-78"/>
                <a:cs typeface="Alexandria Medium" pitchFamily="2" charset="-78"/>
              </a:rPr>
              <a:t> </a:t>
            </a:r>
            <a:r>
              <a:rPr lang="en-US" sz="1600" dirty="0" err="1">
                <a:solidFill>
                  <a:schemeClr val="tx1">
                    <a:lumMod val="95000"/>
                    <a:lumOff val="5000"/>
                  </a:schemeClr>
                </a:solidFill>
                <a:latin typeface="Alexandria Medium" pitchFamily="2" charset="-78"/>
                <a:cs typeface="Alexandria Medium" pitchFamily="2" charset="-78"/>
              </a:rPr>
              <a:t>الجرحى</a:t>
            </a:r>
            <a:r>
              <a:rPr lang="en-US" sz="1600" dirty="0">
                <a:solidFill>
                  <a:schemeClr val="tx1">
                    <a:lumMod val="95000"/>
                    <a:lumOff val="5000"/>
                  </a:schemeClr>
                </a:solidFill>
                <a:latin typeface="Alexandria Medium" pitchFamily="2" charset="-78"/>
                <a:cs typeface="Alexandria Medium" pitchFamily="2" charset="-78"/>
              </a:rPr>
              <a:t>، </a:t>
            </a:r>
            <a:r>
              <a:rPr lang="en-US" sz="1600" dirty="0" err="1">
                <a:solidFill>
                  <a:schemeClr val="tx1">
                    <a:lumMod val="95000"/>
                    <a:lumOff val="5000"/>
                  </a:schemeClr>
                </a:solidFill>
                <a:latin typeface="Alexandria Medium" pitchFamily="2" charset="-78"/>
                <a:cs typeface="Alexandria Medium" pitchFamily="2" charset="-78"/>
              </a:rPr>
              <a:t>فتحت</a:t>
            </a:r>
            <a:r>
              <a:rPr lang="en-US" sz="1600" dirty="0">
                <a:solidFill>
                  <a:schemeClr val="tx1">
                    <a:lumMod val="95000"/>
                    <a:lumOff val="5000"/>
                  </a:schemeClr>
                </a:solidFill>
                <a:latin typeface="Alexandria Medium" pitchFamily="2" charset="-78"/>
                <a:cs typeface="Alexandria Medium" pitchFamily="2" charset="-78"/>
              </a:rPr>
              <a:t> </a:t>
            </a:r>
            <a:r>
              <a:rPr lang="en-US" sz="1600" dirty="0" err="1">
                <a:solidFill>
                  <a:schemeClr val="tx1">
                    <a:lumMod val="95000"/>
                    <a:lumOff val="5000"/>
                  </a:schemeClr>
                </a:solidFill>
                <a:latin typeface="Alexandria Medium" pitchFamily="2" charset="-78"/>
                <a:cs typeface="Alexandria Medium" pitchFamily="2" charset="-78"/>
              </a:rPr>
              <a:t>الجهات</a:t>
            </a:r>
            <a:r>
              <a:rPr lang="en-US" sz="1600" dirty="0">
                <a:solidFill>
                  <a:schemeClr val="tx1">
                    <a:lumMod val="95000"/>
                    <a:lumOff val="5000"/>
                  </a:schemeClr>
                </a:solidFill>
                <a:latin typeface="Alexandria Medium" pitchFamily="2" charset="-78"/>
                <a:cs typeface="Alexandria Medium" pitchFamily="2" charset="-78"/>
              </a:rPr>
              <a:t> </a:t>
            </a:r>
            <a:r>
              <a:rPr lang="en-US" sz="1600" dirty="0" err="1">
                <a:solidFill>
                  <a:schemeClr val="tx1">
                    <a:lumMod val="95000"/>
                    <a:lumOff val="5000"/>
                  </a:schemeClr>
                </a:solidFill>
                <a:latin typeface="Alexandria Medium" pitchFamily="2" charset="-78"/>
                <a:cs typeface="Alexandria Medium" pitchFamily="2" charset="-78"/>
              </a:rPr>
              <a:t>الأمنية</a:t>
            </a:r>
            <a:r>
              <a:rPr lang="en-US" sz="1600" dirty="0">
                <a:solidFill>
                  <a:schemeClr val="tx1">
                    <a:lumMod val="95000"/>
                    <a:lumOff val="5000"/>
                  </a:schemeClr>
                </a:solidFill>
                <a:latin typeface="Alexandria Medium" pitchFamily="2" charset="-78"/>
                <a:cs typeface="Alexandria Medium" pitchFamily="2" charset="-78"/>
              </a:rPr>
              <a:t> </a:t>
            </a:r>
            <a:r>
              <a:rPr lang="en-US" sz="1600" dirty="0" err="1">
                <a:solidFill>
                  <a:schemeClr val="tx1">
                    <a:lumMod val="95000"/>
                    <a:lumOff val="5000"/>
                  </a:schemeClr>
                </a:solidFill>
                <a:latin typeface="Alexandria Medium" pitchFamily="2" charset="-78"/>
                <a:cs typeface="Alexandria Medium" pitchFamily="2" charset="-78"/>
              </a:rPr>
              <a:t>تحقيقاً</a:t>
            </a:r>
            <a:r>
              <a:rPr lang="en-US" sz="1600" dirty="0">
                <a:solidFill>
                  <a:schemeClr val="tx1">
                    <a:lumMod val="95000"/>
                    <a:lumOff val="5000"/>
                  </a:schemeClr>
                </a:solidFill>
                <a:latin typeface="Alexandria Medium" pitchFamily="2" charset="-78"/>
                <a:cs typeface="Alexandria Medium" pitchFamily="2" charset="-78"/>
              </a:rPr>
              <a:t> </a:t>
            </a:r>
            <a:r>
              <a:rPr lang="en-US" sz="1600" dirty="0" err="1">
                <a:solidFill>
                  <a:schemeClr val="tx1">
                    <a:lumMod val="95000"/>
                    <a:lumOff val="5000"/>
                  </a:schemeClr>
                </a:solidFill>
                <a:latin typeface="Alexandria Medium" pitchFamily="2" charset="-78"/>
                <a:cs typeface="Alexandria Medium" pitchFamily="2" charset="-78"/>
              </a:rPr>
              <a:t>مكثفاً</a:t>
            </a:r>
            <a:r>
              <a:rPr lang="en-US" sz="1600" dirty="0">
                <a:solidFill>
                  <a:schemeClr val="tx1">
                    <a:lumMod val="95000"/>
                    <a:lumOff val="5000"/>
                  </a:schemeClr>
                </a:solidFill>
                <a:latin typeface="Alexandria Medium" pitchFamily="2" charset="-78"/>
                <a:cs typeface="Alexandria Medium" pitchFamily="2" charset="-78"/>
              </a:rPr>
              <a:t> </a:t>
            </a:r>
            <a:r>
              <a:rPr lang="en-US" sz="1600" dirty="0" err="1">
                <a:solidFill>
                  <a:schemeClr val="tx1">
                    <a:lumMod val="95000"/>
                    <a:lumOff val="5000"/>
                  </a:schemeClr>
                </a:solidFill>
                <a:latin typeface="Alexandria Medium" pitchFamily="2" charset="-78"/>
                <a:cs typeface="Alexandria Medium" pitchFamily="2" charset="-78"/>
              </a:rPr>
              <a:t>للكشف</a:t>
            </a:r>
            <a:r>
              <a:rPr lang="en-US" sz="1600" dirty="0">
                <a:solidFill>
                  <a:schemeClr val="tx1">
                    <a:lumMod val="95000"/>
                    <a:lumOff val="5000"/>
                  </a:schemeClr>
                </a:solidFill>
                <a:latin typeface="Alexandria Medium" pitchFamily="2" charset="-78"/>
                <a:cs typeface="Alexandria Medium" pitchFamily="2" charset="-78"/>
              </a:rPr>
              <a:t> </a:t>
            </a:r>
            <a:r>
              <a:rPr lang="en-US" sz="1600" dirty="0" err="1">
                <a:solidFill>
                  <a:schemeClr val="tx1">
                    <a:lumMod val="95000"/>
                    <a:lumOff val="5000"/>
                  </a:schemeClr>
                </a:solidFill>
                <a:latin typeface="Alexandria Medium" pitchFamily="2" charset="-78"/>
                <a:cs typeface="Alexandria Medium" pitchFamily="2" charset="-78"/>
              </a:rPr>
              <a:t>عن</a:t>
            </a:r>
            <a:r>
              <a:rPr lang="en-US" sz="1600" dirty="0">
                <a:solidFill>
                  <a:schemeClr val="tx1">
                    <a:lumMod val="95000"/>
                    <a:lumOff val="5000"/>
                  </a:schemeClr>
                </a:solidFill>
                <a:latin typeface="Alexandria Medium" pitchFamily="2" charset="-78"/>
                <a:cs typeface="Alexandria Medium" pitchFamily="2" charset="-78"/>
              </a:rPr>
              <a:t> </a:t>
            </a:r>
            <a:r>
              <a:rPr lang="en-US" sz="1600" dirty="0" err="1">
                <a:solidFill>
                  <a:schemeClr val="tx1">
                    <a:lumMod val="95000"/>
                    <a:lumOff val="5000"/>
                  </a:schemeClr>
                </a:solidFill>
                <a:latin typeface="Alexandria Medium" pitchFamily="2" charset="-78"/>
                <a:cs typeface="Alexandria Medium" pitchFamily="2" charset="-78"/>
              </a:rPr>
              <a:t>ملابسات</a:t>
            </a:r>
            <a:r>
              <a:rPr lang="en-US" sz="1600" dirty="0">
                <a:solidFill>
                  <a:schemeClr val="tx1">
                    <a:lumMod val="95000"/>
                    <a:lumOff val="5000"/>
                  </a:schemeClr>
                </a:solidFill>
                <a:latin typeface="Alexandria Medium" pitchFamily="2" charset="-78"/>
                <a:cs typeface="Alexandria Medium" pitchFamily="2" charset="-78"/>
              </a:rPr>
              <a:t> </a:t>
            </a:r>
            <a:r>
              <a:rPr lang="en-US" sz="1600" dirty="0" err="1">
                <a:solidFill>
                  <a:schemeClr val="tx1">
                    <a:lumMod val="95000"/>
                    <a:lumOff val="5000"/>
                  </a:schemeClr>
                </a:solidFill>
                <a:latin typeface="Alexandria Medium" pitchFamily="2" charset="-78"/>
                <a:cs typeface="Alexandria Medium" pitchFamily="2" charset="-78"/>
              </a:rPr>
              <a:t>الكارثة</a:t>
            </a:r>
            <a:r>
              <a:rPr lang="en-US" sz="1600" dirty="0">
                <a:solidFill>
                  <a:schemeClr val="tx1">
                    <a:lumMod val="95000"/>
                    <a:lumOff val="5000"/>
                  </a:schemeClr>
                </a:solidFill>
                <a:latin typeface="Alexandria Medium" pitchFamily="2" charset="-78"/>
                <a:cs typeface="Alexandria Medium" pitchFamily="2" charset="-78"/>
              </a:rPr>
              <a:t> </a:t>
            </a:r>
            <a:r>
              <a:rPr lang="en-US" sz="1600" dirty="0" err="1">
                <a:solidFill>
                  <a:schemeClr val="tx1">
                    <a:lumMod val="95000"/>
                    <a:lumOff val="5000"/>
                  </a:schemeClr>
                </a:solidFill>
                <a:latin typeface="Alexandria Medium" pitchFamily="2" charset="-78"/>
                <a:cs typeface="Alexandria Medium" pitchFamily="2" charset="-78"/>
              </a:rPr>
              <a:t>التي</a:t>
            </a:r>
            <a:r>
              <a:rPr lang="en-US" sz="1600" dirty="0">
                <a:solidFill>
                  <a:schemeClr val="tx1">
                    <a:lumMod val="95000"/>
                    <a:lumOff val="5000"/>
                  </a:schemeClr>
                </a:solidFill>
                <a:latin typeface="Alexandria Medium" pitchFamily="2" charset="-78"/>
                <a:cs typeface="Alexandria Medium" pitchFamily="2" charset="-78"/>
              </a:rPr>
              <a:t> </a:t>
            </a:r>
            <a:r>
              <a:rPr lang="en-US" sz="1600" dirty="0" err="1">
                <a:solidFill>
                  <a:schemeClr val="tx1">
                    <a:lumMod val="95000"/>
                    <a:lumOff val="5000"/>
                  </a:schemeClr>
                </a:solidFill>
                <a:latin typeface="Alexandria Medium" pitchFamily="2" charset="-78"/>
                <a:cs typeface="Alexandria Medium" pitchFamily="2" charset="-78"/>
              </a:rPr>
              <a:t>حولت</a:t>
            </a:r>
            <a:r>
              <a:rPr lang="en-US" sz="1600" dirty="0">
                <a:solidFill>
                  <a:schemeClr val="tx1">
                    <a:lumMod val="95000"/>
                    <a:lumOff val="5000"/>
                  </a:schemeClr>
                </a:solidFill>
                <a:latin typeface="Alexandria Medium" pitchFamily="2" charset="-78"/>
                <a:cs typeface="Alexandria Medium" pitchFamily="2" charset="-78"/>
              </a:rPr>
              <a:t> </a:t>
            </a:r>
            <a:r>
              <a:rPr lang="en-US" sz="1600" dirty="0" err="1">
                <a:solidFill>
                  <a:schemeClr val="tx1">
                    <a:lumMod val="95000"/>
                    <a:lumOff val="5000"/>
                  </a:schemeClr>
                </a:solidFill>
                <a:latin typeface="Alexandria Medium" pitchFamily="2" charset="-78"/>
                <a:cs typeface="Alexandria Medium" pitchFamily="2" charset="-78"/>
              </a:rPr>
              <a:t>بداية</a:t>
            </a:r>
            <a:r>
              <a:rPr lang="en-US" sz="1600" dirty="0">
                <a:solidFill>
                  <a:schemeClr val="tx1">
                    <a:lumMod val="95000"/>
                    <a:lumOff val="5000"/>
                  </a:schemeClr>
                </a:solidFill>
                <a:latin typeface="Alexandria Medium" pitchFamily="2" charset="-78"/>
                <a:cs typeface="Alexandria Medium" pitchFamily="2" charset="-78"/>
              </a:rPr>
              <a:t> </a:t>
            </a:r>
            <a:r>
              <a:rPr lang="en-US" sz="1600" dirty="0" err="1">
                <a:solidFill>
                  <a:schemeClr val="tx1">
                    <a:lumMod val="95000"/>
                    <a:lumOff val="5000"/>
                  </a:schemeClr>
                </a:solidFill>
                <a:latin typeface="Alexandria Medium" pitchFamily="2" charset="-78"/>
                <a:cs typeface="Alexandria Medium" pitchFamily="2" charset="-78"/>
              </a:rPr>
              <a:t>هذا</a:t>
            </a:r>
            <a:r>
              <a:rPr lang="en-US" sz="1600" dirty="0">
                <a:solidFill>
                  <a:schemeClr val="tx1">
                    <a:lumMod val="95000"/>
                    <a:lumOff val="5000"/>
                  </a:schemeClr>
                </a:solidFill>
                <a:latin typeface="Alexandria Medium" pitchFamily="2" charset="-78"/>
                <a:cs typeface="Alexandria Medium" pitchFamily="2" charset="-78"/>
              </a:rPr>
              <a:t> </a:t>
            </a:r>
            <a:r>
              <a:rPr lang="en-US" sz="1600" dirty="0" err="1">
                <a:solidFill>
                  <a:schemeClr val="tx1">
                    <a:lumMod val="95000"/>
                    <a:lumOff val="5000"/>
                  </a:schemeClr>
                </a:solidFill>
                <a:latin typeface="Alexandria Medium" pitchFamily="2" charset="-78"/>
                <a:cs typeface="Alexandria Medium" pitchFamily="2" charset="-78"/>
              </a:rPr>
              <a:t>اليوم</a:t>
            </a:r>
            <a:r>
              <a:rPr lang="en-US" sz="1600" dirty="0">
                <a:solidFill>
                  <a:schemeClr val="tx1">
                    <a:lumMod val="95000"/>
                    <a:lumOff val="5000"/>
                  </a:schemeClr>
                </a:solidFill>
                <a:latin typeface="Alexandria Medium" pitchFamily="2" charset="-78"/>
                <a:cs typeface="Alexandria Medium" pitchFamily="2" charset="-78"/>
              </a:rPr>
              <a:t> </a:t>
            </a:r>
            <a:r>
              <a:rPr lang="en-US" sz="1600" dirty="0" err="1">
                <a:solidFill>
                  <a:schemeClr val="tx1">
                    <a:lumMod val="95000"/>
                    <a:lumOff val="5000"/>
                  </a:schemeClr>
                </a:solidFill>
                <a:latin typeface="Alexandria Medium" pitchFamily="2" charset="-78"/>
                <a:cs typeface="Alexandria Medium" pitchFamily="2" charset="-78"/>
              </a:rPr>
              <a:t>إلى</a:t>
            </a:r>
            <a:r>
              <a:rPr lang="en-US" sz="1600" dirty="0">
                <a:solidFill>
                  <a:schemeClr val="tx1">
                    <a:lumMod val="95000"/>
                    <a:lumOff val="5000"/>
                  </a:schemeClr>
                </a:solidFill>
                <a:latin typeface="Alexandria Medium" pitchFamily="2" charset="-78"/>
                <a:cs typeface="Alexandria Medium" pitchFamily="2" charset="-78"/>
              </a:rPr>
              <a:t> </a:t>
            </a:r>
            <a:r>
              <a:rPr lang="en-US" sz="1600" dirty="0" err="1">
                <a:solidFill>
                  <a:schemeClr val="tx1">
                    <a:lumMod val="95000"/>
                    <a:lumOff val="5000"/>
                  </a:schemeClr>
                </a:solidFill>
                <a:latin typeface="Alexandria Medium" pitchFamily="2" charset="-78"/>
                <a:cs typeface="Alexandria Medium" pitchFamily="2" charset="-78"/>
              </a:rPr>
              <a:t>مأساة</a:t>
            </a:r>
            <a:r>
              <a:rPr lang="en-US" sz="1600" dirty="0">
                <a:solidFill>
                  <a:schemeClr val="tx1">
                    <a:lumMod val="95000"/>
                    <a:lumOff val="5000"/>
                  </a:schemeClr>
                </a:solidFill>
                <a:latin typeface="Alexandria Medium" pitchFamily="2" charset="-78"/>
                <a:cs typeface="Alexandria Medium" pitchFamily="2" charset="-78"/>
              </a:rPr>
              <a:t> </a:t>
            </a:r>
            <a:r>
              <a:rPr lang="en-US" sz="1600" dirty="0" err="1">
                <a:solidFill>
                  <a:schemeClr val="tx1">
                    <a:lumMod val="95000"/>
                    <a:lumOff val="5000"/>
                  </a:schemeClr>
                </a:solidFill>
                <a:latin typeface="Alexandria Medium" pitchFamily="2" charset="-78"/>
                <a:cs typeface="Alexandria Medium" pitchFamily="2" charset="-78"/>
              </a:rPr>
              <a:t>إنسانية</a:t>
            </a:r>
            <a:r>
              <a:rPr lang="en-US" sz="1600" dirty="0">
                <a:solidFill>
                  <a:schemeClr val="tx1">
                    <a:lumMod val="95000"/>
                    <a:lumOff val="5000"/>
                  </a:schemeClr>
                </a:solidFill>
                <a:latin typeface="Alexandria Medium" pitchFamily="2" charset="-78"/>
                <a:cs typeface="Alexandria Medium" pitchFamily="2" charset="-78"/>
              </a:rPr>
              <a:t> </a:t>
            </a:r>
            <a:r>
              <a:rPr lang="en-US" sz="1600" dirty="0" err="1">
                <a:solidFill>
                  <a:schemeClr val="tx1">
                    <a:lumMod val="95000"/>
                    <a:lumOff val="5000"/>
                  </a:schemeClr>
                </a:solidFill>
                <a:latin typeface="Alexandria Medium" pitchFamily="2" charset="-78"/>
                <a:cs typeface="Alexandria Medium" pitchFamily="2" charset="-78"/>
              </a:rPr>
              <a:t>تعتصر</a:t>
            </a:r>
            <a:r>
              <a:rPr lang="en-US" sz="1600" dirty="0">
                <a:solidFill>
                  <a:schemeClr val="tx1">
                    <a:lumMod val="95000"/>
                    <a:lumOff val="5000"/>
                  </a:schemeClr>
                </a:solidFill>
                <a:latin typeface="Alexandria Medium" pitchFamily="2" charset="-78"/>
                <a:cs typeface="Alexandria Medium" pitchFamily="2" charset="-78"/>
              </a:rPr>
              <a:t> </a:t>
            </a:r>
            <a:r>
              <a:rPr lang="en-US" sz="1600" dirty="0" err="1">
                <a:solidFill>
                  <a:schemeClr val="tx1">
                    <a:lumMod val="95000"/>
                    <a:lumOff val="5000"/>
                  </a:schemeClr>
                </a:solidFill>
                <a:latin typeface="Alexandria Medium" pitchFamily="2" charset="-78"/>
                <a:cs typeface="Alexandria Medium" pitchFamily="2" charset="-78"/>
              </a:rPr>
              <a:t>القلوب</a:t>
            </a:r>
            <a:r>
              <a:rPr lang="en-US" sz="1600" dirty="0">
                <a:solidFill>
                  <a:schemeClr val="tx1">
                    <a:lumMod val="95000"/>
                    <a:lumOff val="5000"/>
                  </a:schemeClr>
                </a:solidFill>
                <a:latin typeface="Alexandria Medium" pitchFamily="2" charset="-78"/>
                <a:cs typeface="Alexandria Medium" pitchFamily="2" charset="-78"/>
              </a:rPr>
              <a:t>.</a:t>
            </a:r>
          </a:p>
        </p:txBody>
      </p:sp>
    </p:spTree>
    <p:extLst>
      <p:ext uri="{BB962C8B-B14F-4D97-AF65-F5344CB8AC3E}">
        <p14:creationId xmlns:p14="http://schemas.microsoft.com/office/powerpoint/2010/main" val="3868349302"/>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BF0324-5257-2845-1DEC-4B401DABD9F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2B82EA0-722E-6CF4-1917-E7EBAF8C7530}"/>
              </a:ext>
            </a:extLst>
          </p:cNvPr>
          <p:cNvSpPr/>
          <p:nvPr/>
        </p:nvSpPr>
        <p:spPr>
          <a:xfrm>
            <a:off x="5983561" y="2101396"/>
            <a:ext cx="5153693" cy="400110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Oval 1">
            <a:extLst>
              <a:ext uri="{FF2B5EF4-FFF2-40B4-BE49-F238E27FC236}">
                <a16:creationId xmlns:a16="http://schemas.microsoft.com/office/drawing/2014/main" id="{2FF1C0E3-00F4-A9FA-50D4-85A54B41A178}"/>
              </a:ext>
            </a:extLst>
          </p:cNvPr>
          <p:cNvSpPr/>
          <p:nvPr/>
        </p:nvSpPr>
        <p:spPr>
          <a:xfrm>
            <a:off x="10082175" y="5291897"/>
            <a:ext cx="461665" cy="461665"/>
          </a:xfrm>
          <a:prstGeom prst="ellipse">
            <a:avLst/>
          </a:prstGeom>
          <a:solidFill>
            <a:schemeClr val="bg1"/>
          </a:solidFill>
          <a:ln w="571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Rounded Corners 3">
            <a:extLst>
              <a:ext uri="{FF2B5EF4-FFF2-40B4-BE49-F238E27FC236}">
                <a16:creationId xmlns:a16="http://schemas.microsoft.com/office/drawing/2014/main" id="{CCE2115F-2233-C852-B080-2742E478E164}"/>
              </a:ext>
            </a:extLst>
          </p:cNvPr>
          <p:cNvSpPr/>
          <p:nvPr/>
        </p:nvSpPr>
        <p:spPr>
          <a:xfrm>
            <a:off x="1134533" y="2057272"/>
            <a:ext cx="4760170" cy="40048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11199B7F-2837-F3EA-43D4-DA8C3E76F59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8C750E8-138C-57BA-FCB3-CE769A7EC70E}"/>
              </a:ext>
            </a:extLst>
          </p:cNvPr>
          <p:cNvSpPr txBox="1"/>
          <p:nvPr/>
        </p:nvSpPr>
        <p:spPr>
          <a:xfrm>
            <a:off x="818764" y="1080836"/>
            <a:ext cx="1681534" cy="830997"/>
          </a:xfrm>
          <a:prstGeom prst="rect">
            <a:avLst/>
          </a:prstGeom>
          <a:noFill/>
        </p:spPr>
        <p:txBody>
          <a:bodyPr wrap="square" rtlCol="0">
            <a:spAutoFit/>
          </a:bodyPr>
          <a:lstStyle/>
          <a:p>
            <a:pPr algn="ctr"/>
            <a:r>
              <a:rPr lang="en-US" sz="2400" b="1" dirty="0">
                <a:solidFill>
                  <a:schemeClr val="bg1"/>
                </a:solidFill>
                <a:latin typeface="Times New Roman" panose="02020603050405020304" pitchFamily="18" charset="0"/>
                <a:cs typeface="Times New Roman" panose="02020603050405020304" pitchFamily="18" charset="0"/>
              </a:rPr>
              <a:t> Intro </a:t>
            </a:r>
            <a:r>
              <a:rPr lang="en-US" sz="2400" dirty="0">
                <a:solidFill>
                  <a:schemeClr val="bg1"/>
                </a:solidFill>
                <a:latin typeface="Alexandria" pitchFamily="2" charset="-78"/>
                <a:cs typeface="Alexandria" pitchFamily="2" charset="-78"/>
              </a:rPr>
              <a:t>Lecture</a:t>
            </a:r>
            <a:endParaRPr lang="en-US" sz="3600" dirty="0">
              <a:solidFill>
                <a:schemeClr val="bg1"/>
              </a:solidFill>
              <a:latin typeface="Alexandria" pitchFamily="2" charset="-78"/>
              <a:cs typeface="Alexandria" pitchFamily="2" charset="-78"/>
            </a:endParaRPr>
          </a:p>
        </p:txBody>
      </p:sp>
      <p:sp>
        <p:nvSpPr>
          <p:cNvPr id="48" name="TextBox 47">
            <a:extLst>
              <a:ext uri="{FF2B5EF4-FFF2-40B4-BE49-F238E27FC236}">
                <a16:creationId xmlns:a16="http://schemas.microsoft.com/office/drawing/2014/main" id="{70328678-6B4B-9411-C2D9-B840E2018602}"/>
              </a:ext>
            </a:extLst>
          </p:cNvPr>
          <p:cNvSpPr txBox="1"/>
          <p:nvPr/>
        </p:nvSpPr>
        <p:spPr>
          <a:xfrm>
            <a:off x="2394647" y="1507688"/>
            <a:ext cx="4760170" cy="461665"/>
          </a:xfrm>
          <a:prstGeom prst="rect">
            <a:avLst/>
          </a:prstGeom>
          <a:solidFill>
            <a:srgbClr val="FFFFCC"/>
          </a:solidFill>
          <a:ln>
            <a:noFill/>
          </a:ln>
        </p:spPr>
        <p:txBody>
          <a:bodyPr wrap="square" rtlCol="0">
            <a:spAutoFit/>
          </a:bodyPr>
          <a:lstStyle/>
          <a:p>
            <a:pPr algn="r" rtl="1">
              <a:lnSpc>
                <a:spcPct val="100000"/>
              </a:lnSpc>
            </a:pPr>
            <a:r>
              <a:rPr lang="ar-EG" sz="1600" dirty="0">
                <a:solidFill>
                  <a:srgbClr val="FF0000"/>
                </a:solidFill>
                <a:latin typeface="Alexandria ExtraBold" pitchFamily="2" charset="-78"/>
                <a:cs typeface="Alexandria ExtraBold" pitchFamily="2" charset="-78"/>
              </a:rPr>
              <a:t>مثال</a:t>
            </a:r>
            <a:r>
              <a:rPr lang="ar-EG" sz="2000" b="1" dirty="0">
                <a:latin typeface="Alexandria SemiBold" pitchFamily="2" charset="-78"/>
                <a:cs typeface="Alexandria SemiBold" pitchFamily="2" charset="-78"/>
              </a:rPr>
              <a:t>: </a:t>
            </a:r>
            <a:r>
              <a:rPr lang="en-US" sz="2400" dirty="0" err="1">
                <a:latin typeface="Alexandria SemiBold" pitchFamily="2" charset="-78"/>
                <a:cs typeface="Alexandria SemiBold" pitchFamily="2" charset="-78"/>
              </a:rPr>
              <a:t>كيف</a:t>
            </a:r>
            <a:r>
              <a:rPr lang="en-US" sz="2400" dirty="0">
                <a:latin typeface="Alexandria SemiBold" pitchFamily="2" charset="-78"/>
                <a:cs typeface="Alexandria SemiBold" pitchFamily="2" charset="-78"/>
              </a:rPr>
              <a:t> </a:t>
            </a:r>
            <a:r>
              <a:rPr lang="en-US" sz="2400" dirty="0" err="1">
                <a:latin typeface="Alexandria SemiBold" pitchFamily="2" charset="-78"/>
                <a:cs typeface="Alexandria SemiBold" pitchFamily="2" charset="-78"/>
              </a:rPr>
              <a:t>تختار</a:t>
            </a:r>
            <a:r>
              <a:rPr lang="en-US" sz="2400" dirty="0">
                <a:latin typeface="Alexandria SemiBold" pitchFamily="2" charset="-78"/>
                <a:cs typeface="Alexandria SemiBold" pitchFamily="2" charset="-78"/>
              </a:rPr>
              <a:t> </a:t>
            </a:r>
            <a:r>
              <a:rPr lang="en-US" sz="2400" dirty="0" err="1">
                <a:latin typeface="Alexandria SemiBold" pitchFamily="2" charset="-78"/>
                <a:cs typeface="Alexandria SemiBold" pitchFamily="2" charset="-78"/>
              </a:rPr>
              <a:t>الصورة</a:t>
            </a:r>
            <a:r>
              <a:rPr lang="en-US" sz="2400" dirty="0">
                <a:latin typeface="Alexandria SemiBold" pitchFamily="2" charset="-78"/>
                <a:cs typeface="Alexandria SemiBold" pitchFamily="2" charset="-78"/>
              </a:rPr>
              <a:t> </a:t>
            </a:r>
            <a:r>
              <a:rPr lang="en-US" sz="2400" dirty="0" err="1">
                <a:latin typeface="Alexandria SemiBold" pitchFamily="2" charset="-78"/>
                <a:cs typeface="Alexandria SemiBold" pitchFamily="2" charset="-78"/>
              </a:rPr>
              <a:t>التي</a:t>
            </a:r>
            <a:r>
              <a:rPr lang="en-US" sz="2400" dirty="0">
                <a:latin typeface="Alexandria SemiBold" pitchFamily="2" charset="-78"/>
                <a:cs typeface="Alexandria SemiBold" pitchFamily="2" charset="-78"/>
              </a:rPr>
              <a:t> </a:t>
            </a:r>
            <a:r>
              <a:rPr lang="en-US" sz="2400" dirty="0" err="1">
                <a:latin typeface="Alexandria SemiBold" pitchFamily="2" charset="-78"/>
                <a:cs typeface="Alexandria SemiBold" pitchFamily="2" charset="-78"/>
              </a:rPr>
              <a:t>تبيع</a:t>
            </a:r>
            <a:r>
              <a:rPr lang="en-US" sz="2400" dirty="0">
                <a:latin typeface="Alexandria SemiBold" pitchFamily="2" charset="-78"/>
                <a:cs typeface="Alexandria SemiBold" pitchFamily="2" charset="-78"/>
              </a:rPr>
              <a:t>؟</a:t>
            </a:r>
            <a:endParaRPr lang="ar-SA" altLang="ar-SA" sz="2400" dirty="0">
              <a:latin typeface="Alexandria SemiBold" pitchFamily="2" charset="-78"/>
              <a:cs typeface="Alexandria SemiBold" pitchFamily="2" charset="-78"/>
            </a:endParaRPr>
          </a:p>
        </p:txBody>
      </p:sp>
      <p:pic>
        <p:nvPicPr>
          <p:cNvPr id="7" name="Graphic 21">
            <a:extLst>
              <a:ext uri="{FF2B5EF4-FFF2-40B4-BE49-F238E27FC236}">
                <a16:creationId xmlns:a16="http://schemas.microsoft.com/office/drawing/2014/main" id="{7A22272A-59F9-F4EC-165E-3950740F3C86}"/>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9" name="Picture 8">
            <a:extLst>
              <a:ext uri="{FF2B5EF4-FFF2-40B4-BE49-F238E27FC236}">
                <a16:creationId xmlns:a16="http://schemas.microsoft.com/office/drawing/2014/main" id="{F001B14A-E35F-D51E-EE84-854E571B01D7}"/>
              </a:ext>
            </a:extLst>
          </p:cNvPr>
          <p:cNvPicPr>
            <a:picLocks noChangeAspect="1"/>
          </p:cNvPicPr>
          <p:nvPr/>
        </p:nvPicPr>
        <p:blipFill rotWithShape="1">
          <a:blip r:embed="rId4">
            <a:extLst>
              <a:ext uri="{28A0092B-C50C-407E-A947-70E740481C1C}">
                <a14:useLocalDpi xmlns:a14="http://schemas.microsoft.com/office/drawing/2010/main" val="0"/>
              </a:ext>
            </a:extLst>
          </a:blip>
          <a:srcRect l="40423" t="20339" r="1229" b="55028"/>
          <a:stretch/>
        </p:blipFill>
        <p:spPr>
          <a:xfrm>
            <a:off x="6086929" y="2298827"/>
            <a:ext cx="4801382" cy="2978023"/>
          </a:xfrm>
          <a:prstGeom prst="rect">
            <a:avLst/>
          </a:prstGeom>
        </p:spPr>
      </p:pic>
      <p:pic>
        <p:nvPicPr>
          <p:cNvPr id="11" name="Picture 10">
            <a:extLst>
              <a:ext uri="{FF2B5EF4-FFF2-40B4-BE49-F238E27FC236}">
                <a16:creationId xmlns:a16="http://schemas.microsoft.com/office/drawing/2014/main" id="{74F9C26F-8F6A-D053-A29A-74AE735A3F8B}"/>
              </a:ext>
            </a:extLst>
          </p:cNvPr>
          <p:cNvPicPr>
            <a:picLocks noChangeAspect="1"/>
          </p:cNvPicPr>
          <p:nvPr/>
        </p:nvPicPr>
        <p:blipFill>
          <a:blip r:embed="rId5"/>
          <a:stretch>
            <a:fillRect/>
          </a:stretch>
        </p:blipFill>
        <p:spPr>
          <a:xfrm>
            <a:off x="1219024" y="2421592"/>
            <a:ext cx="4591187" cy="2726637"/>
          </a:xfrm>
          <a:prstGeom prst="rect">
            <a:avLst/>
          </a:prstGeom>
        </p:spPr>
      </p:pic>
      <p:sp>
        <p:nvSpPr>
          <p:cNvPr id="14" name="TextBox 13">
            <a:extLst>
              <a:ext uri="{FF2B5EF4-FFF2-40B4-BE49-F238E27FC236}">
                <a16:creationId xmlns:a16="http://schemas.microsoft.com/office/drawing/2014/main" id="{4101A465-1343-9195-FFA1-974D99448776}"/>
              </a:ext>
            </a:extLst>
          </p:cNvPr>
          <p:cNvSpPr txBox="1"/>
          <p:nvPr/>
        </p:nvSpPr>
        <p:spPr>
          <a:xfrm>
            <a:off x="10171306" y="5323877"/>
            <a:ext cx="406400" cy="461665"/>
          </a:xfrm>
          <a:prstGeom prst="rect">
            <a:avLst/>
          </a:prstGeom>
          <a:noFill/>
        </p:spPr>
        <p:txBody>
          <a:bodyPr wrap="square">
            <a:spAutoFit/>
          </a:bodyPr>
          <a:lstStyle/>
          <a:p>
            <a:r>
              <a:rPr lang="ar-EG" sz="2400" dirty="0">
                <a:solidFill>
                  <a:srgbClr val="FF0000"/>
                </a:solidFill>
                <a:latin typeface="Alexandria ExtraBold" pitchFamily="2" charset="-78"/>
                <a:cs typeface="Alexandria ExtraBold" pitchFamily="2" charset="-78"/>
              </a:rPr>
              <a:t>1</a:t>
            </a:r>
            <a:endParaRPr lang="en-US" dirty="0">
              <a:solidFill>
                <a:srgbClr val="FF0000"/>
              </a:solidFill>
            </a:endParaRPr>
          </a:p>
        </p:txBody>
      </p:sp>
      <p:sp>
        <p:nvSpPr>
          <p:cNvPr id="13" name="Oval 12">
            <a:extLst>
              <a:ext uri="{FF2B5EF4-FFF2-40B4-BE49-F238E27FC236}">
                <a16:creationId xmlns:a16="http://schemas.microsoft.com/office/drawing/2014/main" id="{98E0F1C1-A0DC-4E08-9F37-1153DF5DB738}"/>
              </a:ext>
            </a:extLst>
          </p:cNvPr>
          <p:cNvSpPr/>
          <p:nvPr/>
        </p:nvSpPr>
        <p:spPr>
          <a:xfrm>
            <a:off x="8402305" y="5291897"/>
            <a:ext cx="461665" cy="461665"/>
          </a:xfrm>
          <a:prstGeom prst="ellipse">
            <a:avLst/>
          </a:prstGeom>
          <a:solidFill>
            <a:schemeClr val="bg1"/>
          </a:solidFill>
          <a:ln w="571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TextBox 15">
            <a:extLst>
              <a:ext uri="{FF2B5EF4-FFF2-40B4-BE49-F238E27FC236}">
                <a16:creationId xmlns:a16="http://schemas.microsoft.com/office/drawing/2014/main" id="{B8E245B9-4998-32BF-130B-D1E445148DE8}"/>
              </a:ext>
            </a:extLst>
          </p:cNvPr>
          <p:cNvSpPr txBox="1"/>
          <p:nvPr/>
        </p:nvSpPr>
        <p:spPr>
          <a:xfrm>
            <a:off x="8429937" y="5323877"/>
            <a:ext cx="406400" cy="461665"/>
          </a:xfrm>
          <a:prstGeom prst="rect">
            <a:avLst/>
          </a:prstGeom>
          <a:noFill/>
        </p:spPr>
        <p:txBody>
          <a:bodyPr wrap="square">
            <a:spAutoFit/>
          </a:bodyPr>
          <a:lstStyle/>
          <a:p>
            <a:r>
              <a:rPr lang="ar-EG" sz="2400" dirty="0">
                <a:solidFill>
                  <a:srgbClr val="FF0000"/>
                </a:solidFill>
                <a:latin typeface="Alexandria ExtraBold" pitchFamily="2" charset="-78"/>
                <a:cs typeface="Alexandria ExtraBold" pitchFamily="2" charset="-78"/>
              </a:rPr>
              <a:t>2</a:t>
            </a:r>
            <a:endParaRPr lang="en-US" dirty="0">
              <a:solidFill>
                <a:srgbClr val="FF0000"/>
              </a:solidFill>
            </a:endParaRPr>
          </a:p>
        </p:txBody>
      </p:sp>
      <p:sp>
        <p:nvSpPr>
          <p:cNvPr id="17" name="Oval 16">
            <a:extLst>
              <a:ext uri="{FF2B5EF4-FFF2-40B4-BE49-F238E27FC236}">
                <a16:creationId xmlns:a16="http://schemas.microsoft.com/office/drawing/2014/main" id="{F97DB033-3A21-F119-FA7B-7A93F615F8DC}"/>
              </a:ext>
            </a:extLst>
          </p:cNvPr>
          <p:cNvSpPr/>
          <p:nvPr/>
        </p:nvSpPr>
        <p:spPr>
          <a:xfrm>
            <a:off x="6745084" y="5276851"/>
            <a:ext cx="461665" cy="461665"/>
          </a:xfrm>
          <a:prstGeom prst="ellipse">
            <a:avLst/>
          </a:prstGeom>
          <a:solidFill>
            <a:schemeClr val="bg1"/>
          </a:solidFill>
          <a:ln w="571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17">
            <a:extLst>
              <a:ext uri="{FF2B5EF4-FFF2-40B4-BE49-F238E27FC236}">
                <a16:creationId xmlns:a16="http://schemas.microsoft.com/office/drawing/2014/main" id="{3048C48A-5DA5-E75F-EA7A-20C8B2B8813E}"/>
              </a:ext>
            </a:extLst>
          </p:cNvPr>
          <p:cNvSpPr txBox="1"/>
          <p:nvPr/>
        </p:nvSpPr>
        <p:spPr>
          <a:xfrm>
            <a:off x="6777700" y="5276851"/>
            <a:ext cx="406400" cy="461665"/>
          </a:xfrm>
          <a:prstGeom prst="rect">
            <a:avLst/>
          </a:prstGeom>
          <a:noFill/>
        </p:spPr>
        <p:txBody>
          <a:bodyPr wrap="square">
            <a:spAutoFit/>
          </a:bodyPr>
          <a:lstStyle/>
          <a:p>
            <a:r>
              <a:rPr lang="ar-EG" sz="2400" dirty="0">
                <a:solidFill>
                  <a:srgbClr val="FF0000"/>
                </a:solidFill>
                <a:latin typeface="Alexandria ExtraBold" pitchFamily="2" charset="-78"/>
                <a:cs typeface="Alexandria ExtraBold" pitchFamily="2" charset="-78"/>
              </a:rPr>
              <a:t>3</a:t>
            </a:r>
            <a:endParaRPr lang="en-US" dirty="0">
              <a:solidFill>
                <a:srgbClr val="FF0000"/>
              </a:solidFill>
            </a:endParaRPr>
          </a:p>
        </p:txBody>
      </p:sp>
      <p:sp>
        <p:nvSpPr>
          <p:cNvPr id="21" name="Oval 20">
            <a:extLst>
              <a:ext uri="{FF2B5EF4-FFF2-40B4-BE49-F238E27FC236}">
                <a16:creationId xmlns:a16="http://schemas.microsoft.com/office/drawing/2014/main" id="{8D3BD25E-7DB7-1323-D1CC-76AF5145C307}"/>
              </a:ext>
            </a:extLst>
          </p:cNvPr>
          <p:cNvSpPr/>
          <p:nvPr/>
        </p:nvSpPr>
        <p:spPr>
          <a:xfrm>
            <a:off x="4618041" y="5276850"/>
            <a:ext cx="461665" cy="461665"/>
          </a:xfrm>
          <a:prstGeom prst="ellipse">
            <a:avLst/>
          </a:prstGeom>
          <a:solidFill>
            <a:schemeClr val="bg1"/>
          </a:solidFill>
          <a:ln w="57150">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Oval 23">
            <a:extLst>
              <a:ext uri="{FF2B5EF4-FFF2-40B4-BE49-F238E27FC236}">
                <a16:creationId xmlns:a16="http://schemas.microsoft.com/office/drawing/2014/main" id="{8D73983B-7EDF-EE68-C21B-03F3C9B5A9A1}"/>
              </a:ext>
            </a:extLst>
          </p:cNvPr>
          <p:cNvSpPr/>
          <p:nvPr/>
        </p:nvSpPr>
        <p:spPr>
          <a:xfrm>
            <a:off x="2049332" y="5258030"/>
            <a:ext cx="461665" cy="461665"/>
          </a:xfrm>
          <a:prstGeom prst="ellipse">
            <a:avLst/>
          </a:prstGeom>
          <a:solidFill>
            <a:schemeClr val="bg1"/>
          </a:solidFill>
          <a:ln w="57150">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TextBox 19">
            <a:extLst>
              <a:ext uri="{FF2B5EF4-FFF2-40B4-BE49-F238E27FC236}">
                <a16:creationId xmlns:a16="http://schemas.microsoft.com/office/drawing/2014/main" id="{0F03D4CB-FD98-42EA-847F-DE2B8DAF8F7D}"/>
              </a:ext>
            </a:extLst>
          </p:cNvPr>
          <p:cNvSpPr txBox="1"/>
          <p:nvPr/>
        </p:nvSpPr>
        <p:spPr>
          <a:xfrm>
            <a:off x="4704549" y="5293784"/>
            <a:ext cx="406400" cy="461665"/>
          </a:xfrm>
          <a:prstGeom prst="rect">
            <a:avLst/>
          </a:prstGeom>
          <a:noFill/>
        </p:spPr>
        <p:txBody>
          <a:bodyPr wrap="square">
            <a:spAutoFit/>
          </a:bodyPr>
          <a:lstStyle/>
          <a:p>
            <a:r>
              <a:rPr lang="ar-EG" sz="2400" dirty="0">
                <a:solidFill>
                  <a:schemeClr val="accent5">
                    <a:lumMod val="75000"/>
                  </a:schemeClr>
                </a:solidFill>
                <a:latin typeface="Alexandria ExtraBold" pitchFamily="2" charset="-78"/>
                <a:cs typeface="Alexandria ExtraBold" pitchFamily="2" charset="-78"/>
              </a:rPr>
              <a:t>1</a:t>
            </a:r>
            <a:endParaRPr lang="en-US" dirty="0">
              <a:solidFill>
                <a:schemeClr val="accent5">
                  <a:lumMod val="75000"/>
                </a:schemeClr>
              </a:solidFill>
            </a:endParaRPr>
          </a:p>
        </p:txBody>
      </p:sp>
      <p:sp>
        <p:nvSpPr>
          <p:cNvPr id="22" name="TextBox 21">
            <a:extLst>
              <a:ext uri="{FF2B5EF4-FFF2-40B4-BE49-F238E27FC236}">
                <a16:creationId xmlns:a16="http://schemas.microsoft.com/office/drawing/2014/main" id="{F5CB3923-49CD-806C-8CD7-7D8E8FB715EA}"/>
              </a:ext>
            </a:extLst>
          </p:cNvPr>
          <p:cNvSpPr txBox="1"/>
          <p:nvPr/>
        </p:nvSpPr>
        <p:spPr>
          <a:xfrm>
            <a:off x="2093898" y="5276851"/>
            <a:ext cx="406400" cy="461665"/>
          </a:xfrm>
          <a:prstGeom prst="rect">
            <a:avLst/>
          </a:prstGeom>
          <a:noFill/>
        </p:spPr>
        <p:txBody>
          <a:bodyPr wrap="square">
            <a:spAutoFit/>
          </a:bodyPr>
          <a:lstStyle/>
          <a:p>
            <a:r>
              <a:rPr lang="ar-EG" sz="2400" dirty="0">
                <a:solidFill>
                  <a:schemeClr val="accent5">
                    <a:lumMod val="75000"/>
                  </a:schemeClr>
                </a:solidFill>
                <a:latin typeface="Alexandria ExtraBold" pitchFamily="2" charset="-78"/>
                <a:cs typeface="Alexandria ExtraBold" pitchFamily="2" charset="-78"/>
              </a:rPr>
              <a:t>2</a:t>
            </a:r>
            <a:endParaRPr lang="en-US" dirty="0">
              <a:solidFill>
                <a:schemeClr val="accent5">
                  <a:lumMod val="75000"/>
                </a:schemeClr>
              </a:solidFill>
            </a:endParaRPr>
          </a:p>
        </p:txBody>
      </p:sp>
    </p:spTree>
    <p:extLst>
      <p:ext uri="{BB962C8B-B14F-4D97-AF65-F5344CB8AC3E}">
        <p14:creationId xmlns:p14="http://schemas.microsoft.com/office/powerpoint/2010/main" val="57515837"/>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049725" y="336008"/>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681278" y="1165122"/>
            <a:ext cx="3910954" cy="511960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12955" y="1367090"/>
            <a:ext cx="10827131" cy="4856729"/>
          </a:xfrm>
          <a:prstGeom prst="roundRect">
            <a:avLst>
              <a:gd name="adj" fmla="val 6140"/>
            </a:avLst>
          </a:prstGeom>
          <a:solidFill>
            <a:schemeClr val="bg1"/>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Low" rtl="1">
              <a:lnSpc>
                <a:spcPct val="150000"/>
              </a:lnSpc>
              <a:spcAft>
                <a:spcPts val="800"/>
              </a:spcAft>
              <a:defRPr/>
            </a:pPr>
            <a:endParaRPr lang="ar-EG" sz="2400" b="1" dirty="0">
              <a:solidFill>
                <a:schemeClr val="tx1"/>
              </a:solidFill>
              <a:latin typeface="Alexandria SemiBold" pitchFamily="2" charset="-78"/>
              <a:ea typeface="Calibri" panose="020F0502020204030204" pitchFamily="34" charset="0"/>
              <a:cs typeface="Alexandria SemiBold" pitchFamily="2" charset="-78"/>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8491" y="-37272"/>
            <a:ext cx="1995181" cy="931613"/>
          </a:xfrm>
          <a:prstGeom prst="rect">
            <a:avLst/>
          </a:prstGeom>
        </p:spPr>
      </p:pic>
      <p:sp>
        <p:nvSpPr>
          <p:cNvPr id="7" name="TextBox 6">
            <a:extLst>
              <a:ext uri="{FF2B5EF4-FFF2-40B4-BE49-F238E27FC236}">
                <a16:creationId xmlns:a16="http://schemas.microsoft.com/office/drawing/2014/main" id="{F9A80F9F-74DB-1D57-04E8-E20E92A09B0A}"/>
              </a:ext>
            </a:extLst>
          </p:cNvPr>
          <p:cNvSpPr txBox="1"/>
          <p:nvPr/>
        </p:nvSpPr>
        <p:spPr>
          <a:xfrm>
            <a:off x="5000442" y="1312312"/>
            <a:ext cx="1851132" cy="583878"/>
          </a:xfrm>
          <a:prstGeom prst="rect">
            <a:avLst/>
          </a:prstGeom>
          <a:noFill/>
        </p:spPr>
        <p:txBody>
          <a:bodyPr wrap="square" rtlCol="0">
            <a:spAutoFit/>
          </a:bodyPr>
          <a:lstStyle/>
          <a:p>
            <a:pPr marL="571500" lvl="0" indent="-571500" algn="ctr" rtl="1">
              <a:lnSpc>
                <a:spcPct val="150000"/>
              </a:lnSpc>
              <a:spcAft>
                <a:spcPts val="800"/>
              </a:spcAft>
              <a:buFont typeface="Wingdings" panose="05000000000000000000" pitchFamily="2" charset="2"/>
              <a:buChar char="Ø"/>
              <a:defRPr/>
            </a:pPr>
            <a:r>
              <a:rPr lang="ar-EG" sz="2400" b="1" dirty="0">
                <a:solidFill>
                  <a:srgbClr val="0070C0"/>
                </a:solidFill>
                <a:latin typeface="Alexandria SemiBold" pitchFamily="2" charset="-78"/>
                <a:ea typeface="Calibri" panose="020F0502020204030204" pitchFamily="34" charset="0"/>
                <a:cs typeface="Alexandria SemiBold" pitchFamily="2" charset="-78"/>
              </a:rPr>
              <a:t>خاتمة</a:t>
            </a:r>
          </a:p>
        </p:txBody>
      </p:sp>
      <p:sp>
        <p:nvSpPr>
          <p:cNvPr id="8" name="TextBox 7">
            <a:extLst>
              <a:ext uri="{FF2B5EF4-FFF2-40B4-BE49-F238E27FC236}">
                <a16:creationId xmlns:a16="http://schemas.microsoft.com/office/drawing/2014/main" id="{F9A80F9F-74DB-1D57-04E8-E20E92A09B0A}"/>
              </a:ext>
            </a:extLst>
          </p:cNvPr>
          <p:cNvSpPr txBox="1"/>
          <p:nvPr/>
        </p:nvSpPr>
        <p:spPr>
          <a:xfrm>
            <a:off x="412955" y="1844053"/>
            <a:ext cx="10702885" cy="4257576"/>
          </a:xfrm>
          <a:prstGeom prst="rect">
            <a:avLst/>
          </a:prstGeom>
          <a:noFill/>
        </p:spPr>
        <p:txBody>
          <a:bodyPr wrap="square" rtlCol="0">
            <a:spAutoFit/>
          </a:bodyPr>
          <a:lstStyle/>
          <a:p>
            <a:pPr lvl="0" algn="justLow" rtl="1">
              <a:lnSpc>
                <a:spcPct val="150000"/>
              </a:lnSpc>
              <a:spcAft>
                <a:spcPts val="800"/>
              </a:spcAft>
              <a:defRPr/>
            </a:pPr>
            <a:r>
              <a:rPr lang="ar-SA" sz="2000" b="1" dirty="0">
                <a:latin typeface="Alexandria SemiBold" pitchFamily="2" charset="-78"/>
                <a:ea typeface="Calibri" panose="020F0502020204030204" pitchFamily="34" charset="0"/>
                <a:cs typeface="Alexandria SemiBold" pitchFamily="2" charset="-78"/>
              </a:rPr>
              <a:t>   </a:t>
            </a:r>
            <a:r>
              <a:rPr lang="ar-EG" sz="2000" b="1" dirty="0">
                <a:solidFill>
                  <a:srgbClr val="C00000"/>
                </a:solidFill>
                <a:latin typeface="Alexandria SemiBold" pitchFamily="2" charset="-78"/>
                <a:ea typeface="Calibri" panose="020F0502020204030204" pitchFamily="34" charset="0"/>
                <a:cs typeface="Alexandria SemiBold" pitchFamily="2" charset="-78"/>
              </a:rPr>
              <a:t>في ختام هذه المحاضرة، يمكننا أن نستنتج أن</a:t>
            </a:r>
            <a:r>
              <a:rPr lang="ar-SA" sz="2000" b="1" dirty="0">
                <a:solidFill>
                  <a:srgbClr val="C00000"/>
                </a:solidFill>
                <a:latin typeface="Alexandria SemiBold" pitchFamily="2" charset="-78"/>
                <a:ea typeface="Calibri" panose="020F0502020204030204" pitchFamily="34" charset="0"/>
                <a:cs typeface="Alexandria SemiBold" pitchFamily="2" charset="-78"/>
              </a:rPr>
              <a:t>:</a:t>
            </a:r>
          </a:p>
          <a:p>
            <a:pPr algn="r" rtl="1">
              <a:lnSpc>
                <a:spcPct val="150000"/>
              </a:lnSpc>
            </a:pPr>
            <a:r>
              <a:rPr lang="ar-SA" sz="2000" b="1" dirty="0">
                <a:latin typeface="Alexandria SemiBold" pitchFamily="2" charset="-78"/>
                <a:ea typeface="Calibri" panose="020F0502020204030204" pitchFamily="34" charset="0"/>
                <a:cs typeface="Alexandria SemiBold" pitchFamily="2" charset="-78"/>
              </a:rPr>
              <a:t>     </a:t>
            </a:r>
            <a:r>
              <a:rPr lang="ar-SA" dirty="0">
                <a:solidFill>
                  <a:schemeClr val="tx1">
                    <a:lumMod val="95000"/>
                    <a:lumOff val="5000"/>
                  </a:schemeClr>
                </a:solidFill>
                <a:latin typeface="Alexandria SemiBold" pitchFamily="2" charset="-78"/>
                <a:cs typeface="Alexandria SemiBold" pitchFamily="2" charset="-78"/>
              </a:rPr>
              <a:t>علم النفس الإعلامي الرقمي </a:t>
            </a:r>
            <a:r>
              <a:rPr lang="en-US" dirty="0">
                <a:solidFill>
                  <a:schemeClr val="tx1">
                    <a:lumMod val="95000"/>
                    <a:lumOff val="5000"/>
                  </a:schemeClr>
                </a:solidFill>
                <a:latin typeface="Alexandria Light" pitchFamily="2" charset="-78"/>
                <a:cs typeface="Alexandria Light" pitchFamily="2" charset="-78"/>
              </a:rPr>
              <a:t>Digital Media Psychology</a:t>
            </a:r>
            <a:r>
              <a:rPr lang="ar-SA" dirty="0">
                <a:solidFill>
                  <a:schemeClr val="tx1">
                    <a:lumMod val="95000"/>
                    <a:lumOff val="5000"/>
                  </a:schemeClr>
                </a:solidFill>
                <a:latin typeface="Alexandria Light" pitchFamily="2" charset="-78"/>
                <a:cs typeface="Alexandria Light" pitchFamily="2" charset="-78"/>
              </a:rPr>
              <a:t> </a:t>
            </a:r>
            <a:r>
              <a:rPr lang="ar-SA" sz="1700" dirty="0">
                <a:solidFill>
                  <a:schemeClr val="tx1">
                    <a:lumMod val="95000"/>
                    <a:lumOff val="5000"/>
                  </a:schemeClr>
                </a:solidFill>
                <a:latin typeface="Alexandria SemiBold" pitchFamily="2" charset="-78"/>
                <a:cs typeface="Alexandria SemiBold" pitchFamily="2" charset="-78"/>
              </a:rPr>
              <a:t>هو مجال متناميًا يدرس تأثير وسائل الإعلام الرقمية على سلوك الأفراد والمجتمعات. يتناول هذا العلم كيفية تفاعل الأفراد مع المحتوى الرقمي، وكيف تؤثر هذه التفاعلات على مشاعرهم وأفكارهم وسلوكياتهم. </a:t>
            </a:r>
          </a:p>
          <a:p>
            <a:pPr algn="r" rtl="1">
              <a:lnSpc>
                <a:spcPct val="150000"/>
              </a:lnSpc>
            </a:pPr>
            <a:r>
              <a:rPr lang="ar-SA" sz="1700" dirty="0">
                <a:solidFill>
                  <a:schemeClr val="tx1">
                    <a:lumMod val="95000"/>
                    <a:lumOff val="5000"/>
                  </a:schemeClr>
                </a:solidFill>
                <a:latin typeface="Alexandria SemiBold" pitchFamily="2" charset="-78"/>
                <a:cs typeface="Alexandria SemiBold" pitchFamily="2" charset="-78"/>
              </a:rPr>
              <a:t>    في عصر تتزايد فيه المعلومات بشكل غير مسبوق، يصبح فهم الديناميكيات النفسية وراء استهلاك المحتوى الرقمي أمرًا بالغ الأهمية. يساعد هذا الفهم في تطوير استراتيجيات فعالة للتواصل، وتعزيز الوعي حول الشائعات والتضليل الإعلامي، وتحسين جودة المعلومات المتاحة للجمهور لمواجهة تحديات العصر الرقمي. ومع تزايد المنافسة بين الشركات وتشابه المنتجات والخدمات من حيث السعر والجودة، أصبح فهم سلوك المستهلك وتأثيره أمرًا حيويًا. فمن خلال دراسة علم النفس الإعلامي الرقمي، يمكننا تعزيز التفكير النقدي لدى الأفراد وتمكينهم من اتخاذ قرارات مستنيرة في بيئة إعلامية معقدة ومتغيرة باستمرار.</a:t>
            </a:r>
          </a:p>
        </p:txBody>
      </p:sp>
    </p:spTree>
    <p:extLst>
      <p:ext uri="{BB962C8B-B14F-4D97-AF65-F5344CB8AC3E}">
        <p14:creationId xmlns:p14="http://schemas.microsoft.com/office/powerpoint/2010/main" val="3690994213"/>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rotWithShape="1">
          <a:blip r:embed="rId3">
            <a:extLst>
              <a:ext uri="{28A0092B-C50C-407E-A947-70E740481C1C}">
                <a14:useLocalDpi xmlns:a14="http://schemas.microsoft.com/office/drawing/2010/main" val="0"/>
              </a:ext>
            </a:extLst>
          </a:blip>
          <a:srcRect l="44866" t="27142" r="28081" b="28571"/>
          <a:stretch/>
        </p:blipFill>
        <p:spPr>
          <a:xfrm>
            <a:off x="0" y="0"/>
            <a:ext cx="3656608" cy="3392129"/>
          </a:xfrm>
          <a:prstGeom prst="rect">
            <a:avLst/>
          </a:prstGeom>
          <a:ln>
            <a:noFill/>
          </a:ln>
          <a:effectLst>
            <a:outerShdw blurRad="292100" dist="139700" dir="2700000" algn="tl" rotWithShape="0">
              <a:srgbClr val="333333">
                <a:alpha val="65000"/>
              </a:srgbClr>
            </a:outerShdw>
          </a:effectLst>
        </p:spPr>
      </p:pic>
      <p:pic>
        <p:nvPicPr>
          <p:cNvPr id="6" name="Picture 5"/>
          <p:cNvPicPr>
            <a:picLocks noChangeAspect="1"/>
          </p:cNvPicPr>
          <p:nvPr/>
        </p:nvPicPr>
        <p:blipFill rotWithShape="1">
          <a:blip r:embed="rId3">
            <a:extLst>
              <a:ext uri="{28A0092B-C50C-407E-A947-70E740481C1C}">
                <a14:useLocalDpi xmlns:a14="http://schemas.microsoft.com/office/drawing/2010/main" val="0"/>
              </a:ext>
            </a:extLst>
          </a:blip>
          <a:srcRect l="44866" t="27142" r="28081" b="28571"/>
          <a:stretch/>
        </p:blipFill>
        <p:spPr>
          <a:xfrm flipH="1">
            <a:off x="-19782" y="3604732"/>
            <a:ext cx="3696172" cy="3253268"/>
          </a:xfrm>
          <a:prstGeom prst="rect">
            <a:avLst/>
          </a:prstGeom>
          <a:ln>
            <a:noFill/>
          </a:ln>
          <a:effectLst>
            <a:outerShdw blurRad="190500" algn="tl" rotWithShape="0">
              <a:srgbClr val="000000">
                <a:alpha val="70000"/>
              </a:srgbClr>
            </a:outerShdw>
          </a:effectLst>
        </p:spPr>
      </p:pic>
      <p:pic>
        <p:nvPicPr>
          <p:cNvPr id="7" name="Picture 6"/>
          <p:cNvPicPr>
            <a:picLocks noChangeAspect="1"/>
          </p:cNvPicPr>
          <p:nvPr/>
        </p:nvPicPr>
        <p:blipFill>
          <a:blip r:embed="rId4">
            <a:clrChange>
              <a:clrFrom>
                <a:srgbClr val="FFFFFF"/>
              </a:clrFrom>
              <a:clrTo>
                <a:srgbClr val="FFFFFF">
                  <a:alpha val="0"/>
                </a:srgbClr>
              </a:clrTo>
            </a:clrChange>
          </a:blip>
          <a:stretch>
            <a:fillRect/>
          </a:stretch>
        </p:blipFill>
        <p:spPr>
          <a:xfrm>
            <a:off x="7481386" y="1155171"/>
            <a:ext cx="4710614" cy="3823230"/>
          </a:xfrm>
          <a:prstGeom prst="rect">
            <a:avLst/>
          </a:prstGeom>
          <a:solidFill>
            <a:schemeClr val="bg1"/>
          </a:solidFill>
        </p:spPr>
      </p:pic>
      <p:pic>
        <p:nvPicPr>
          <p:cNvPr id="9" name="Picture 8"/>
          <p:cNvPicPr>
            <a:picLocks noChangeAspect="1"/>
          </p:cNvPicPr>
          <p:nvPr/>
        </p:nvPicPr>
        <p:blipFill rotWithShape="1">
          <a:blip r:embed="rId5">
            <a:extLst>
              <a:ext uri="{28A0092B-C50C-407E-A947-70E740481C1C}">
                <a14:useLocalDpi xmlns:a14="http://schemas.microsoft.com/office/drawing/2010/main" val="0"/>
              </a:ext>
            </a:extLst>
          </a:blip>
          <a:srcRect l="6356" t="9492" r="56399" b="20227"/>
          <a:stretch/>
        </p:blipFill>
        <p:spPr>
          <a:xfrm>
            <a:off x="3820174" y="834432"/>
            <a:ext cx="3537210" cy="5540599"/>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89083166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ar-SA"/>
          </a:p>
        </p:txBody>
      </p:sp>
      <p:sp>
        <p:nvSpPr>
          <p:cNvPr id="3" name="Content Placeholder 2"/>
          <p:cNvSpPr>
            <a:spLocks noGrp="1"/>
          </p:cNvSpPr>
          <p:nvPr>
            <p:ph idx="1"/>
          </p:nvPr>
        </p:nvSpPr>
        <p:spPr/>
        <p:txBody>
          <a:bodyPr/>
          <a:lstStyle/>
          <a:p>
            <a:endParaRPr lang="ar-SA"/>
          </a:p>
        </p:txBody>
      </p:sp>
      <p:pic>
        <p:nvPicPr>
          <p:cNvPr id="4" name="Picture 3"/>
          <p:cNvPicPr>
            <a:picLocks noChangeAspect="1"/>
          </p:cNvPicPr>
          <p:nvPr/>
        </p:nvPicPr>
        <p:blipFill rotWithShape="1">
          <a:blip r:embed="rId3"/>
          <a:srcRect l="21849" t="10540" r="53018" b="39460"/>
          <a:stretch/>
        </p:blipFill>
        <p:spPr>
          <a:xfrm>
            <a:off x="-1" y="0"/>
            <a:ext cx="3480619" cy="7205113"/>
          </a:xfrm>
          <a:prstGeom prst="rect">
            <a:avLst/>
          </a:prstGeom>
        </p:spPr>
      </p:pic>
      <p:pic>
        <p:nvPicPr>
          <p:cNvPr id="5" name="Picture 4"/>
          <p:cNvPicPr>
            <a:picLocks noChangeAspect="1"/>
          </p:cNvPicPr>
          <p:nvPr/>
        </p:nvPicPr>
        <p:blipFill rotWithShape="1">
          <a:blip r:embed="rId4"/>
          <a:srcRect l="15298" t="19227" r="47537" b="47934"/>
          <a:stretch/>
        </p:blipFill>
        <p:spPr>
          <a:xfrm>
            <a:off x="3553131" y="4184408"/>
            <a:ext cx="8496301" cy="3002600"/>
          </a:xfrm>
          <a:prstGeom prst="rect">
            <a:avLst/>
          </a:prstGeom>
        </p:spPr>
      </p:pic>
      <p:pic>
        <p:nvPicPr>
          <p:cNvPr id="6" name="Picture 5"/>
          <p:cNvPicPr>
            <a:picLocks noChangeAspect="1"/>
          </p:cNvPicPr>
          <p:nvPr/>
        </p:nvPicPr>
        <p:blipFill rotWithShape="1">
          <a:blip r:embed="rId5"/>
          <a:srcRect l="14702" t="17744" r="46347" b="46027"/>
          <a:stretch/>
        </p:blipFill>
        <p:spPr>
          <a:xfrm>
            <a:off x="3480618" y="0"/>
            <a:ext cx="8711382" cy="4184408"/>
          </a:xfrm>
          <a:prstGeom prst="rect">
            <a:avLst/>
          </a:prstGeom>
        </p:spPr>
      </p:pic>
    </p:spTree>
    <p:extLst>
      <p:ext uri="{BB962C8B-B14F-4D97-AF65-F5344CB8AC3E}">
        <p14:creationId xmlns:p14="http://schemas.microsoft.com/office/powerpoint/2010/main" val="259981316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ar-SA" sz="5400" b="1" dirty="0">
                <a:solidFill>
                  <a:schemeClr val="bg1"/>
                </a:solidFill>
                <a:latin typeface="Times New Roman" panose="02020603050405020304" pitchFamily="18" charset="0"/>
                <a:cs typeface="Times New Roman" panose="02020603050405020304" pitchFamily="18" charset="0"/>
              </a:rPr>
              <a:t>تمنياتي بالتوفيق</a:t>
            </a:r>
            <a:endParaRPr lang="en-US" sz="5400" b="1" dirty="0">
              <a:solidFill>
                <a:schemeClr val="bg1"/>
              </a:solidFill>
              <a:latin typeface="Times New Roman" panose="02020603050405020304" pitchFamily="18" charset="0"/>
              <a:cs typeface="Times New Roman" panose="02020603050405020304" pitchFamily="18" charset="0"/>
            </a:endParaRP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2269687913"/>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a968399c04fe4fe4dc7da06fb70d1f66">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29eff524e268ff0c86728610c23328f6"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C9001D27-6FB6-4628-B11B-509F21DB57AB}"/>
</file>

<file path=customXml/itemProps2.xml><?xml version="1.0" encoding="utf-8"?>
<ds:datastoreItem xmlns:ds="http://schemas.openxmlformats.org/officeDocument/2006/customXml" ds:itemID="{AFFFC00C-38DD-4DC4-A752-E03F7E94EB2A}">
  <ds:schemaRefs>
    <ds:schemaRef ds:uri="http://schemas.microsoft.com/sharepoint/v3/contenttype/forms"/>
  </ds:schemaRefs>
</ds:datastoreItem>
</file>

<file path=customXml/itemProps3.xml><?xml version="1.0" encoding="utf-8"?>
<ds:datastoreItem xmlns:ds="http://schemas.openxmlformats.org/officeDocument/2006/customXml" ds:itemID="{5C6359DB-9E25-434B-9D0E-FA1263DBB9B0}">
  <ds:schemaRefs>
    <ds:schemaRef ds:uri="http://www.w3.org/XML/1998/namespace"/>
    <ds:schemaRef ds:uri="http://purl.org/dc/dcmitype/"/>
    <ds:schemaRef ds:uri="http://schemas.microsoft.com/office/2006/documentManagement/types"/>
    <ds:schemaRef ds:uri="http://schemas.microsoft.com/office/2006/metadata/properties"/>
    <ds:schemaRef ds:uri="http://purl.org/dc/elements/1.1/"/>
    <ds:schemaRef ds:uri="http://purl.org/dc/terms/"/>
    <ds:schemaRef ds:uri="http://schemas.microsoft.com/office/infopath/2007/PartnerControls"/>
    <ds:schemaRef ds:uri="http://schemas.openxmlformats.org/package/2006/metadata/core-properties"/>
    <ds:schemaRef ds:uri="49100919-8a76-4266-be0c-7dc583902cb4"/>
    <ds:schemaRef ds:uri="d13aca44-ef33-4cf4-9980-7f0b00e6eeb9"/>
  </ds:schemaRefs>
</ds:datastoreItem>
</file>

<file path=docProps/app.xml><?xml version="1.0" encoding="utf-8"?>
<Properties xmlns="http://schemas.openxmlformats.org/officeDocument/2006/extended-properties" xmlns:vt="http://schemas.openxmlformats.org/officeDocument/2006/docPropsVTypes">
  <TotalTime>13708</TotalTime>
  <Words>1678</Words>
  <Application>Microsoft Office PowerPoint</Application>
  <PresentationFormat>Widescreen</PresentationFormat>
  <Paragraphs>143</Paragraphs>
  <Slides>24</Slides>
  <Notes>10</Notes>
  <HiddenSlides>0</HiddenSlides>
  <MMClips>1</MMClips>
  <ScaleCrop>false</ScaleCrop>
  <HeadingPairs>
    <vt:vector size="6" baseType="variant">
      <vt:variant>
        <vt:lpstr>Fonts Used</vt:lpstr>
      </vt:variant>
      <vt:variant>
        <vt:i4>15</vt:i4>
      </vt:variant>
      <vt:variant>
        <vt:lpstr>Theme</vt:lpstr>
      </vt:variant>
      <vt:variant>
        <vt:i4>1</vt:i4>
      </vt:variant>
      <vt:variant>
        <vt:lpstr>Slide Titles</vt:lpstr>
      </vt:variant>
      <vt:variant>
        <vt:i4>24</vt:i4>
      </vt:variant>
    </vt:vector>
  </HeadingPairs>
  <TitlesOfParts>
    <vt:vector size="40" baseType="lpstr">
      <vt:lpstr>Adobe Arabic</vt:lpstr>
      <vt:lpstr>Adobe Caslon Pro Bold</vt:lpstr>
      <vt:lpstr>Adobe Devanagari</vt:lpstr>
      <vt:lpstr>Alexandria</vt:lpstr>
      <vt:lpstr>Alexandria Black</vt:lpstr>
      <vt:lpstr>Alexandria ExtraBold</vt:lpstr>
      <vt:lpstr>Alexandria Light</vt:lpstr>
      <vt:lpstr>Alexandria Medium</vt:lpstr>
      <vt:lpstr>Alexandria SemiBold</vt:lpstr>
      <vt:lpstr>Arial</vt:lpstr>
      <vt:lpstr>Calibri</vt:lpstr>
      <vt:lpstr>Calibri Light</vt:lpstr>
      <vt:lpstr>Roboto Light</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AmeRa Soliman</cp:lastModifiedBy>
  <cp:revision>333</cp:revision>
  <dcterms:created xsi:type="dcterms:W3CDTF">2023-04-29T09:08:23Z</dcterms:created>
  <dcterms:modified xsi:type="dcterms:W3CDTF">2026-09-13T00:02:51Z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y fmtid="{D5CDD505-2E9C-101B-9397-08002B2CF9AE}" pid="3" name="MediaServiceImageTags">
    <vt:lpwstr/>
  </property>
</Properties>
</file>