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480" r:id="rId2"/>
    <p:sldId id="313" r:id="rId3"/>
    <p:sldId id="276" r:id="rId4"/>
    <p:sldId id="256" r:id="rId5"/>
    <p:sldId id="306" r:id="rId6"/>
    <p:sldId id="481" r:id="rId7"/>
    <p:sldId id="482" r:id="rId8"/>
    <p:sldId id="483" r:id="rId9"/>
    <p:sldId id="484" r:id="rId10"/>
    <p:sldId id="485" r:id="rId11"/>
    <p:sldId id="486" r:id="rId12"/>
    <p:sldId id="487" r:id="rId13"/>
    <p:sldId id="488" r:id="rId14"/>
    <p:sldId id="489" r:id="rId15"/>
    <p:sldId id="490" r:id="rId16"/>
    <p:sldId id="271" r:id="rId17"/>
    <p:sldId id="303" r:id="rId18"/>
    <p:sldId id="34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76"/>
            <p14:sldId id="256"/>
            <p14:sldId id="306"/>
            <p14:sldId id="481"/>
            <p14:sldId id="482"/>
            <p14:sldId id="483"/>
            <p14:sldId id="484"/>
            <p14:sldId id="485"/>
            <p14:sldId id="486"/>
            <p14:sldId id="487"/>
            <p14:sldId id="488"/>
            <p14:sldId id="489"/>
            <p14:sldId id="490"/>
            <p14:sldId id="271"/>
            <p14:sldId id="3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50" autoAdjust="0"/>
  </p:normalViewPr>
  <p:slideViewPr>
    <p:cSldViewPr snapToGrid="0">
      <p:cViewPr>
        <p:scale>
          <a:sx n="93" d="100"/>
          <a:sy n="93" d="100"/>
        </p:scale>
        <p:origin x="1224" y="6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5/22/23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5/22/23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5/22/23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5/22/23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5/22/23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5/22/23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5/22/23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5/22/23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5/22/23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5/22/23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5/22/23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5/22/23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3.jpg"/><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0.svg"/></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3.jpg"/><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0.svg"/></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3.jpg"/><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0.svg"/></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3.jpg"/><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0.svg"/></Relationships>
</file>

<file path=ppt/slides/_rels/slide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3.jpg"/><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0.svg"/></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3.jpg"/><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0.svg"/></Relationships>
</file>

<file path=ppt/slides/_rels/slide1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3.jpg"/><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0.svg"/></Relationships>
</file>

<file path=ppt/slides/_rels/slide1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3.jpg"/><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0.svg"/></Relationships>
</file>

<file path=ppt/slides/_rels/slide1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3.jpg"/><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0.svg"/></Relationships>
</file>

<file path=ppt/slides/_rels/slide1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3.jpg"/><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0.svg"/></Relationships>
</file>

<file path=ppt/slides/_rels/slide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3.jpg"/><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0.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7.jpe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2.sv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9.png"/><Relationship Id="rId7" Type="http://schemas.openxmlformats.org/officeDocument/2006/relationships/image" Target="../media/image4.png"/><Relationship Id="rId2" Type="http://schemas.openxmlformats.org/officeDocument/2006/relationships/image" Target="../media/image18.jpeg"/><Relationship Id="rId1" Type="http://schemas.openxmlformats.org/officeDocument/2006/relationships/slideLayout" Target="../slideLayouts/slideLayout17.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114615" y="3516687"/>
            <a:ext cx="3943127" cy="523220"/>
          </a:xfrm>
          <a:prstGeom prst="rect">
            <a:avLst/>
          </a:prstGeom>
          <a:noFill/>
        </p:spPr>
        <p:txBody>
          <a:bodyPr wrap="square" rtlCol="0">
            <a:spAutoFit/>
          </a:bodyPr>
          <a:lstStyle/>
          <a:p>
            <a:pPr algn="ctr" rtl="1"/>
            <a:r>
              <a:rPr lang="ar-SA" sz="2800" b="1" dirty="0">
                <a:solidFill>
                  <a:srgbClr val="2D3956"/>
                </a:solidFill>
                <a:latin typeface="Al-Jazeera-Arabic-Regular" pitchFamily="2" charset="-78"/>
                <a:cs typeface="Al-Jazeera-Arabic-Regular" pitchFamily="2" charset="-78"/>
              </a:rPr>
              <a:t>د. جورج لطيف سيدهم</a:t>
            </a:r>
            <a:endParaRPr lang="en-US" sz="2800" b="1" dirty="0">
              <a:solidFill>
                <a:srgbClr val="2D3956"/>
              </a:solidFill>
              <a:latin typeface="Al-Jazeera-Arabic-Regular" pitchFamily="2" charset="-78"/>
              <a:cs typeface="Al-Jazeera-Arabic-Regular"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228608" y="2654146"/>
            <a:ext cx="5641659" cy="707886"/>
          </a:xfrm>
          <a:prstGeom prst="rect">
            <a:avLst/>
          </a:prstGeom>
          <a:noFill/>
        </p:spPr>
        <p:txBody>
          <a:bodyPr wrap="square" rtlCol="0">
            <a:spAutoFit/>
          </a:bodyPr>
          <a:lstStyle/>
          <a:p>
            <a:pPr algn="ctr" rtl="1"/>
            <a:r>
              <a:rPr lang="ar-SA" sz="4000" b="1" dirty="0">
                <a:solidFill>
                  <a:srgbClr val="8E5A6D"/>
                </a:solidFill>
                <a:latin typeface="Al-Jazeera-Arabic-Regular" pitchFamily="2" charset="-78"/>
                <a:cs typeface="Al-Jazeera-Arabic-Regular" pitchFamily="2" charset="-78"/>
              </a:rPr>
              <a:t>التصميم </a:t>
            </a:r>
            <a:r>
              <a:rPr lang="ar-SA" sz="4000" b="1" dirty="0" err="1">
                <a:solidFill>
                  <a:srgbClr val="8E5A6D"/>
                </a:solidFill>
                <a:latin typeface="Al-Jazeera-Arabic-Regular" pitchFamily="2" charset="-78"/>
                <a:cs typeface="Al-Jazeera-Arabic-Regular" pitchFamily="2" charset="-78"/>
              </a:rPr>
              <a:t>الجرافيكي</a:t>
            </a:r>
            <a:r>
              <a:rPr lang="ar-SA" sz="4000" b="1" dirty="0">
                <a:solidFill>
                  <a:srgbClr val="8E5A6D"/>
                </a:solidFill>
                <a:latin typeface="Al-Jazeera-Arabic-Regular" pitchFamily="2" charset="-78"/>
                <a:cs typeface="Al-Jazeera-Arabic-Regular" pitchFamily="2" charset="-78"/>
              </a:rPr>
              <a:t> للإعلام</a:t>
            </a:r>
            <a:endParaRPr lang="en-US" sz="4000" b="1" dirty="0">
              <a:solidFill>
                <a:srgbClr val="8E5A6D"/>
              </a:solidFill>
              <a:latin typeface="Al-Jazeera-Arabic-Regular" pitchFamily="2" charset="-78"/>
              <a:cs typeface="Al-Jazeera-Arabic-Regular"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106288" y="591059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INTRO</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477234" cy="400110"/>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COURSE CODE – DGM 125</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1449"/>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954107"/>
          </a:xfrm>
          <a:prstGeom prst="rect">
            <a:avLst/>
          </a:prstGeom>
          <a:noFill/>
        </p:spPr>
        <p:txBody>
          <a:bodyPr wrap="square" rtlCol="0">
            <a:spAutoFit/>
          </a:bodyPr>
          <a:lstStyle/>
          <a:p>
            <a:r>
              <a:rPr lang="ar-SA" sz="2800" b="1" dirty="0">
                <a:latin typeface="Al-Jazeera-Arabic-Regular" pitchFamily="2" charset="-78"/>
                <a:ea typeface="Calibri" panose="020F0502020204030204" pitchFamily="34" charset="0"/>
                <a:cs typeface="Al-Jazeera-Arabic-Regular" pitchFamily="2" charset="-78"/>
              </a:rPr>
              <a:t>توصيف المقرر</a:t>
            </a:r>
            <a:endParaRPr lang="en-US" sz="2000" b="1" dirty="0">
              <a:latin typeface="Al-Jazeera-Arabic-Regular" pitchFamily="2" charset="-78"/>
              <a:ea typeface="Calibri" panose="020F0502020204030204" pitchFamily="34" charset="0"/>
              <a:cs typeface="Al-Jazeera-Arabic-Regular" pitchFamily="2" charset="-78"/>
            </a:endParaRPr>
          </a:p>
          <a:p>
            <a:endParaRPr lang="en-US" sz="2800" b="1" dirty="0">
              <a:solidFill>
                <a:srgbClr val="2D3956"/>
              </a:solidFill>
              <a:latin typeface="Al-Jazeera-Arabic-Regular" pitchFamily="2" charset="-78"/>
              <a:cs typeface="Al-Jazeera-Arabic-Regular"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2495028"/>
            <a:ext cx="8116229" cy="3630674"/>
          </a:xfrm>
          <a:prstGeom prst="rect">
            <a:avLst/>
          </a:prstGeom>
          <a:noFill/>
        </p:spPr>
        <p:txBody>
          <a:bodyPr wrap="square" rtlCol="0">
            <a:spAutoFit/>
          </a:bodyPr>
          <a:lstStyle/>
          <a:p>
            <a:pPr marL="548640" marR="548640" algn="just" rtl="1">
              <a:lnSpc>
                <a:spcPct val="107000"/>
              </a:lnSpc>
              <a:spcBef>
                <a:spcPts val="1000"/>
              </a:spcBef>
              <a:spcAft>
                <a:spcPts val="800"/>
              </a:spcAft>
            </a:pPr>
            <a:r>
              <a:rPr lang="ar-EG" sz="2400" dirty="0">
                <a:solidFill>
                  <a:srgbClr val="404040"/>
                </a:solidFill>
                <a:latin typeface="Al-Jazeera-Arabic-Regular" pitchFamily="2" charset="-78"/>
                <a:ea typeface="Calibri" panose="020F0502020204030204" pitchFamily="34" charset="0"/>
                <a:cs typeface="Al-Jazeera-Arabic-Regular" pitchFamily="2" charset="-78"/>
              </a:rPr>
              <a:t>يحتوي المقرر على المبادئ الأساسية في عناصر التصميم الجرافيكي، مثل التكوين، اللون، التخطيط، التصميم والتكوين وفقاً لقواعد التصميم ووفقاً للوسيلة الإعلامية التي يتم استخدامها لعرض هذا التصميم. كما يحتوي على تعريف بالأدوات والتقنيات المختلفة لإنشاء مشاريع التصميم الجرافيكي في كافة مجالات الإعلام المرئي التقليدية والحديثة، مثل الشعارات والملصقات ونشرات السوشيال ميديا واستخداماته في البث التليفزيوني. باستخدام أدوات التصميم الأساسية وتطبيقها.</a:t>
            </a: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84775"/>
          </a:xfrm>
          <a:prstGeom prst="rect">
            <a:avLst/>
          </a:prstGeom>
          <a:noFill/>
        </p:spPr>
        <p:txBody>
          <a:bodyPr wrap="square" rtlCol="0">
            <a:spAutoFit/>
          </a:bodyPr>
          <a:lstStyle/>
          <a:p>
            <a:pPr algn="ctr" rtl="1"/>
            <a:r>
              <a:rPr lang="ar-SA" sz="3200" b="1" dirty="0">
                <a:solidFill>
                  <a:schemeClr val="bg1"/>
                </a:solidFill>
                <a:latin typeface="Tajawal Medium" panose="00000600000000000000" pitchFamily="2" charset="-78"/>
                <a:cs typeface="Tajawal Medium" panose="00000600000000000000" pitchFamily="2" charset="-78"/>
              </a:rPr>
              <a:t>مخرجات التعلم</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2283" y="612496"/>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68260" y="1960771"/>
            <a:ext cx="8631535" cy="3746538"/>
          </a:xfrm>
          <a:prstGeom prst="rect">
            <a:avLst/>
          </a:prstGeom>
          <a:noFill/>
        </p:spPr>
        <p:txBody>
          <a:bodyPr wrap="square" rtlCol="0">
            <a:spAutoFit/>
          </a:bodyPr>
          <a:lstStyle/>
          <a:p>
            <a:pPr marL="342900" lvl="0" indent="-342900" algn="just" rtl="1">
              <a:lnSpc>
                <a:spcPct val="107000"/>
              </a:lnSpc>
              <a:spcAft>
                <a:spcPts val="800"/>
              </a:spcAft>
              <a:buFont typeface="+mj-lt"/>
              <a:buAutoNum type="arabicPeriod"/>
            </a:pPr>
            <a:r>
              <a:rPr lang="ar-SA" sz="2200" b="1" dirty="0">
                <a:effectLst/>
                <a:latin typeface="Al-Jazeera-Arabic-Regular" pitchFamily="2" charset="-78"/>
                <a:ea typeface="Calibri" panose="020F0502020204030204" pitchFamily="34" charset="0"/>
                <a:cs typeface="Al-Jazeera-Arabic-Regular" pitchFamily="2" charset="-78"/>
              </a:rPr>
              <a:t>وضع استراتيجية مراحل التصميم من بناء المفهوم إلى التسليم النهائي وذلك لحل مشاكل الاتصال بشكل خلاق</a:t>
            </a:r>
            <a:r>
              <a:rPr lang="en-GB" sz="2200" b="1" dirty="0">
                <a:effectLst/>
                <a:latin typeface="Al-Jazeera-Arabic-Regular" pitchFamily="2" charset="-78"/>
                <a:ea typeface="Calibri" panose="020F0502020204030204" pitchFamily="34" charset="0"/>
                <a:cs typeface="Al-Jazeera-Arabic-Regular" pitchFamily="2" charset="-78"/>
              </a:rPr>
              <a:t>.</a:t>
            </a:r>
            <a:endParaRPr lang="en-EG" sz="2200" b="1" dirty="0">
              <a:effectLst/>
              <a:latin typeface="Al-Jazeera-Arabic-Regular" pitchFamily="2" charset="-78"/>
              <a:ea typeface="Calibri" panose="020F0502020204030204" pitchFamily="34" charset="0"/>
              <a:cs typeface="Al-Jazeera-Arabic-Regular" pitchFamily="2" charset="-78"/>
            </a:endParaRPr>
          </a:p>
          <a:p>
            <a:pPr marL="342900" lvl="0" indent="-342900" algn="just" rtl="1">
              <a:lnSpc>
                <a:spcPct val="107000"/>
              </a:lnSpc>
              <a:spcAft>
                <a:spcPts val="800"/>
              </a:spcAft>
              <a:buFont typeface="+mj-lt"/>
              <a:buAutoNum type="arabicPeriod"/>
            </a:pPr>
            <a:r>
              <a:rPr lang="ar-SA" sz="2200" b="1" dirty="0">
                <a:effectLst/>
                <a:latin typeface="Al-Jazeera-Arabic-Regular" pitchFamily="2" charset="-78"/>
                <a:ea typeface="Calibri" panose="020F0502020204030204" pitchFamily="34" charset="0"/>
                <a:cs typeface="Al-Jazeera-Arabic-Regular" pitchFamily="2" charset="-78"/>
              </a:rPr>
              <a:t>إنشاء حلول اتصال تخاطب الجماهير والسياقات ، من خلال التعرف على العوامل البشرية التي تحدد قرارات التصميم</a:t>
            </a:r>
            <a:r>
              <a:rPr lang="en-GB" sz="2200" b="1" dirty="0">
                <a:effectLst/>
                <a:latin typeface="Al-Jazeera-Arabic-Regular" pitchFamily="2" charset="-78"/>
                <a:ea typeface="Calibri" panose="020F0502020204030204" pitchFamily="34" charset="0"/>
                <a:cs typeface="Al-Jazeera-Arabic-Regular" pitchFamily="2" charset="-78"/>
              </a:rPr>
              <a:t>.</a:t>
            </a:r>
            <a:endParaRPr lang="en-EG" sz="2200" b="1" dirty="0">
              <a:effectLst/>
              <a:latin typeface="Al-Jazeera-Arabic-Regular" pitchFamily="2" charset="-78"/>
              <a:ea typeface="Calibri" panose="020F0502020204030204" pitchFamily="34" charset="0"/>
              <a:cs typeface="Al-Jazeera-Arabic-Regular" pitchFamily="2" charset="-78"/>
            </a:endParaRPr>
          </a:p>
          <a:p>
            <a:pPr marL="342900" lvl="0" indent="-342900" algn="just" rtl="1">
              <a:lnSpc>
                <a:spcPct val="107000"/>
              </a:lnSpc>
              <a:spcAft>
                <a:spcPts val="800"/>
              </a:spcAft>
              <a:buFont typeface="+mj-lt"/>
              <a:buAutoNum type="arabicPeriod"/>
            </a:pPr>
            <a:r>
              <a:rPr lang="ar-SA" sz="2200" b="1" dirty="0">
                <a:effectLst/>
                <a:latin typeface="Al-Jazeera-Arabic-Regular" pitchFamily="2" charset="-78"/>
                <a:ea typeface="Calibri" panose="020F0502020204030204" pitchFamily="34" charset="0"/>
                <a:cs typeface="Al-Jazeera-Arabic-Regular" pitchFamily="2" charset="-78"/>
              </a:rPr>
              <a:t>استخدام أدوات وتقنيات التطبيق ذات الصلة في إنشاء إنتاج الرسائل المرئية</a:t>
            </a:r>
            <a:r>
              <a:rPr lang="en-GB" sz="2200" b="1" dirty="0">
                <a:effectLst/>
                <a:latin typeface="Al-Jazeera-Arabic-Regular" pitchFamily="2" charset="-78"/>
                <a:ea typeface="Calibri" panose="020F0502020204030204" pitchFamily="34" charset="0"/>
                <a:cs typeface="Al-Jazeera-Arabic-Regular" pitchFamily="2" charset="-78"/>
              </a:rPr>
              <a:t>.</a:t>
            </a:r>
            <a:endParaRPr lang="en-EG" sz="2200" b="1" dirty="0">
              <a:effectLst/>
              <a:latin typeface="Al-Jazeera-Arabic-Regular" pitchFamily="2" charset="-78"/>
              <a:ea typeface="Calibri" panose="020F0502020204030204" pitchFamily="34" charset="0"/>
              <a:cs typeface="Al-Jazeera-Arabic-Regular" pitchFamily="2" charset="-78"/>
            </a:endParaRPr>
          </a:p>
          <a:p>
            <a:pPr marL="342900" lvl="0" indent="-342900" algn="just" rtl="1">
              <a:lnSpc>
                <a:spcPct val="107000"/>
              </a:lnSpc>
              <a:spcAft>
                <a:spcPts val="800"/>
              </a:spcAft>
              <a:buFont typeface="+mj-lt"/>
              <a:buAutoNum type="arabicPeriod"/>
            </a:pPr>
            <a:r>
              <a:rPr lang="ar-SA" sz="2200" b="1" dirty="0">
                <a:effectLst/>
                <a:latin typeface="Al-Jazeera-Arabic-Regular" pitchFamily="2" charset="-78"/>
                <a:ea typeface="Calibri" panose="020F0502020204030204" pitchFamily="34" charset="0"/>
                <a:cs typeface="Al-Jazeera-Arabic-Regular" pitchFamily="2" charset="-78"/>
              </a:rPr>
              <a:t>تطبيق مبادئ التصميم </a:t>
            </a:r>
            <a:r>
              <a:rPr lang="ar-SA" sz="2200" b="1" dirty="0" err="1">
                <a:effectLst/>
                <a:latin typeface="Al-Jazeera-Arabic-Regular" pitchFamily="2" charset="-78"/>
                <a:ea typeface="Calibri" panose="020F0502020204030204" pitchFamily="34" charset="0"/>
                <a:cs typeface="Al-Jazeera-Arabic-Regular" pitchFamily="2" charset="-78"/>
              </a:rPr>
              <a:t>الجرافيكي</a:t>
            </a:r>
            <a:r>
              <a:rPr lang="ar-SA" sz="2200" b="1" dirty="0">
                <a:effectLst/>
                <a:latin typeface="Al-Jazeera-Arabic-Regular" pitchFamily="2" charset="-78"/>
                <a:ea typeface="Calibri" panose="020F0502020204030204" pitchFamily="34" charset="0"/>
                <a:cs typeface="Al-Jazeera-Arabic-Regular" pitchFamily="2" charset="-78"/>
              </a:rPr>
              <a:t> في التفكير وتطوير وإنتاج الرسائل المرئية</a:t>
            </a:r>
            <a:r>
              <a:rPr lang="en-GB" sz="2200" b="1" dirty="0">
                <a:effectLst/>
                <a:latin typeface="Al-Jazeera-Arabic-Regular" pitchFamily="2" charset="-78"/>
                <a:ea typeface="Calibri" panose="020F0502020204030204" pitchFamily="34" charset="0"/>
                <a:cs typeface="Al-Jazeera-Arabic-Regular" pitchFamily="2" charset="-78"/>
              </a:rPr>
              <a:t>.</a:t>
            </a:r>
            <a:endParaRPr lang="en-EG" sz="2200" b="1" dirty="0">
              <a:effectLst/>
              <a:latin typeface="Al-Jazeera-Arabic-Regular" pitchFamily="2" charset="-78"/>
              <a:ea typeface="Calibri" panose="020F0502020204030204" pitchFamily="34" charset="0"/>
              <a:cs typeface="Al-Jazeera-Arabic-Regular" pitchFamily="2" charset="-78"/>
            </a:endParaRPr>
          </a:p>
          <a:p>
            <a:pPr marL="342900" lvl="0" indent="-342900" algn="just" rtl="1">
              <a:lnSpc>
                <a:spcPct val="107000"/>
              </a:lnSpc>
              <a:spcAft>
                <a:spcPts val="800"/>
              </a:spcAft>
              <a:buFont typeface="+mj-lt"/>
              <a:buAutoNum type="arabicPeriod"/>
            </a:pPr>
            <a:r>
              <a:rPr lang="ar-SA" sz="2200" b="1" dirty="0">
                <a:effectLst/>
                <a:latin typeface="Al-Jazeera-Arabic-Regular" pitchFamily="2" charset="-78"/>
                <a:ea typeface="Calibri" panose="020F0502020204030204" pitchFamily="34" charset="0"/>
                <a:cs typeface="Al-Jazeera-Arabic-Regular" pitchFamily="2" charset="-78"/>
              </a:rPr>
              <a:t>التعرف على تاريخ التصميم والنظريات الألوان.</a:t>
            </a:r>
            <a:endParaRPr lang="en-EG" sz="2200" b="1" dirty="0">
              <a:effectLst/>
              <a:latin typeface="Al-Jazeera-Arabic-Regular" pitchFamily="2" charset="-78"/>
              <a:ea typeface="Calibri" panose="020F0502020204030204" pitchFamily="34" charset="0"/>
              <a:cs typeface="Al-Jazeera-Arabic-Regular"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3200" b="1" dirty="0">
                <a:latin typeface="Al-Jazeera-Arabic-Regular" pitchFamily="2" charset="-78"/>
                <a:cs typeface="Al-Jazeera-Arabic-Regular" pitchFamily="2" charset="-78"/>
              </a:rPr>
              <a:t>الموضوعات</a:t>
            </a:r>
            <a:endParaRPr lang="en-US" sz="3200" b="1" dirty="0">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84120" y="1834291"/>
            <a:ext cx="8417320" cy="4524315"/>
          </a:xfrm>
          <a:prstGeom prst="rect">
            <a:avLst/>
          </a:prstGeom>
          <a:noFill/>
        </p:spPr>
        <p:txBody>
          <a:bodyPr wrap="square" rtlCol="0">
            <a:spAutoFit/>
          </a:bodyPr>
          <a:lstStyle/>
          <a:p>
            <a:pPr algn="r" rtl="1"/>
            <a:r>
              <a:rPr lang="ar-SA" b="1" dirty="0">
                <a:latin typeface="Al-Jazeera-Arabic-Regular" pitchFamily="2" charset="-78"/>
                <a:cs typeface="Al-Jazeera-Arabic-Regular" pitchFamily="2" charset="-78"/>
              </a:rPr>
              <a:t>يحتوى المقرر على الموضوعات التالية:</a:t>
            </a:r>
          </a:p>
          <a:p>
            <a:pPr algn="r" rtl="1"/>
            <a:r>
              <a:rPr lang="ar-SA" dirty="0">
                <a:solidFill>
                  <a:srgbClr val="2D3956"/>
                </a:solidFill>
                <a:latin typeface="Al-Jazeera-Arabic-Regular" pitchFamily="2" charset="-78"/>
                <a:cs typeface="Al-Jazeera-Arabic-Regular" pitchFamily="2" charset="-78"/>
              </a:rPr>
              <a:t>١- مقدمة عن الجرافيك</a:t>
            </a:r>
          </a:p>
          <a:p>
            <a:pPr algn="r" rtl="1"/>
            <a:r>
              <a:rPr lang="ar-SA" dirty="0">
                <a:solidFill>
                  <a:srgbClr val="2D3956"/>
                </a:solidFill>
                <a:latin typeface="Al-Jazeera-Arabic-Regular" pitchFamily="2" charset="-78"/>
                <a:cs typeface="Al-Jazeera-Arabic-Regular" pitchFamily="2" charset="-78"/>
              </a:rPr>
              <a:t>٢- الجرافيك باستخدام الكمبيوتر</a:t>
            </a:r>
          </a:p>
          <a:p>
            <a:pPr algn="r" rtl="1"/>
            <a:r>
              <a:rPr lang="ar-EG" dirty="0">
                <a:solidFill>
                  <a:srgbClr val="2D3956"/>
                </a:solidFill>
                <a:latin typeface="Al-Jazeera-Arabic-Regular" pitchFamily="2" charset="-78"/>
                <a:cs typeface="Al-Jazeera-Arabic-Regular" pitchFamily="2" charset="-78"/>
              </a:rPr>
              <a:t>٣- أسس وعناصر التصميم جزء ١</a:t>
            </a:r>
          </a:p>
          <a:p>
            <a:pPr algn="r" rtl="1"/>
            <a:r>
              <a:rPr lang="ar-EG" dirty="0">
                <a:solidFill>
                  <a:srgbClr val="2D3956"/>
                </a:solidFill>
                <a:latin typeface="Al-Jazeera-Arabic-Regular" pitchFamily="2" charset="-78"/>
                <a:cs typeface="Al-Jazeera-Arabic-Regular" pitchFamily="2" charset="-78"/>
              </a:rPr>
              <a:t>٤- أساسيات التصميم جزء ٢</a:t>
            </a:r>
          </a:p>
          <a:p>
            <a:pPr algn="r" rtl="1"/>
            <a:r>
              <a:rPr lang="ar-EG" dirty="0">
                <a:solidFill>
                  <a:srgbClr val="2D3956"/>
                </a:solidFill>
                <a:latin typeface="Al-Jazeera-Arabic-Regular" pitchFamily="2" charset="-78"/>
                <a:cs typeface="Al-Jazeera-Arabic-Regular" pitchFamily="2" charset="-78"/>
              </a:rPr>
              <a:t>٥- الهوية البصرية واختيار الألوان</a:t>
            </a:r>
          </a:p>
          <a:p>
            <a:pPr algn="r" rtl="1"/>
            <a:r>
              <a:rPr lang="ar-EG" dirty="0">
                <a:solidFill>
                  <a:srgbClr val="2D3956"/>
                </a:solidFill>
                <a:latin typeface="Al-Jazeera-Arabic-Regular" pitchFamily="2" charset="-78"/>
                <a:cs typeface="Al-Jazeera-Arabic-Regular" pitchFamily="2" charset="-78"/>
              </a:rPr>
              <a:t>٦- اللوجو وأنواعه وطرق تصميمه</a:t>
            </a:r>
          </a:p>
          <a:p>
            <a:pPr algn="r" rtl="1"/>
            <a:r>
              <a:rPr lang="ar-EG" dirty="0">
                <a:solidFill>
                  <a:srgbClr val="2D3956"/>
                </a:solidFill>
                <a:latin typeface="Al-Jazeera-Arabic-Regular" pitchFamily="2" charset="-78"/>
                <a:cs typeface="Al-Jazeera-Arabic-Regular" pitchFamily="2" charset="-78"/>
              </a:rPr>
              <a:t>٧- تصميم لوجو عملي باستخدام فوتوشوب</a:t>
            </a:r>
          </a:p>
          <a:p>
            <a:pPr algn="r" rtl="1"/>
            <a:r>
              <a:rPr lang="ar-EG" dirty="0">
                <a:solidFill>
                  <a:srgbClr val="2D3956"/>
                </a:solidFill>
                <a:latin typeface="Al-Jazeera-Arabic-Regular" pitchFamily="2" charset="-78"/>
                <a:cs typeface="Al-Jazeera-Arabic-Regular" pitchFamily="2" charset="-78"/>
              </a:rPr>
              <a:t>٨- تصميم بوستر للسوشيال ميديا</a:t>
            </a:r>
          </a:p>
          <a:p>
            <a:pPr algn="r" rtl="1"/>
            <a:r>
              <a:rPr lang="ar-EG" dirty="0">
                <a:solidFill>
                  <a:srgbClr val="2D3956"/>
                </a:solidFill>
                <a:latin typeface="Al-Jazeera-Arabic-Regular" pitchFamily="2" charset="-78"/>
                <a:cs typeface="Al-Jazeera-Arabic-Regular" pitchFamily="2" charset="-78"/>
              </a:rPr>
              <a:t>٩- استخدام الجرافيك في التليفزيون</a:t>
            </a:r>
          </a:p>
          <a:p>
            <a:pPr algn="r" rtl="1"/>
            <a:r>
              <a:rPr lang="ar-EG" dirty="0">
                <a:solidFill>
                  <a:srgbClr val="2D3956"/>
                </a:solidFill>
                <a:latin typeface="Al-Jazeera-Arabic-Regular" pitchFamily="2" charset="-78"/>
                <a:cs typeface="Al-Jazeera-Arabic-Regular" pitchFamily="2" charset="-78"/>
              </a:rPr>
              <a:t>١٠- تقنيات الجرافيك المتقدمة</a:t>
            </a:r>
          </a:p>
          <a:p>
            <a:pPr algn="r" rtl="1"/>
            <a:r>
              <a:rPr lang="ar-EG" dirty="0">
                <a:solidFill>
                  <a:srgbClr val="2D3956"/>
                </a:solidFill>
                <a:latin typeface="Al-Jazeera-Arabic-Regular" pitchFamily="2" charset="-78"/>
                <a:cs typeface="Al-Jazeera-Arabic-Regular" pitchFamily="2" charset="-78"/>
              </a:rPr>
              <a:t>١١- مراجعة</a:t>
            </a:r>
          </a:p>
          <a:p>
            <a:pPr algn="r" rtl="1"/>
            <a:endParaRPr lang="ar-EG" dirty="0">
              <a:solidFill>
                <a:srgbClr val="2D3956"/>
              </a:solidFill>
              <a:latin typeface="Al-Jazeera-Arabic-Regular" pitchFamily="2" charset="-78"/>
              <a:cs typeface="Al-Jazeera-Arabic-Regular" pitchFamily="2" charset="-78"/>
            </a:endParaRPr>
          </a:p>
          <a:p>
            <a:pPr algn="r" rtl="1"/>
            <a:endParaRPr lang="ar-EG" dirty="0">
              <a:solidFill>
                <a:srgbClr val="2D3956"/>
              </a:solidFill>
              <a:latin typeface="Al-Jazeera-Arabic-Regular" pitchFamily="2" charset="-78"/>
              <a:cs typeface="Al-Jazeera-Arabic-Regular" pitchFamily="2" charset="-78"/>
            </a:endParaRPr>
          </a:p>
          <a:p>
            <a:pPr algn="r" rtl="1"/>
            <a:endParaRPr lang="ar-EG" dirty="0">
              <a:solidFill>
                <a:srgbClr val="2D3956"/>
              </a:solidFill>
              <a:latin typeface="Al-Jazeera-Arabic-Regular" pitchFamily="2" charset="-78"/>
              <a:cs typeface="Al-Jazeera-Arabic-Regular" pitchFamily="2" charset="-78"/>
            </a:endParaRPr>
          </a:p>
          <a:p>
            <a:pPr algn="r" rtl="1"/>
            <a:endParaRPr lang="en-US" dirty="0">
              <a:solidFill>
                <a:srgbClr val="2D3956"/>
              </a:solidFill>
              <a:latin typeface="Al-Jazeera-Arabic-Regular" pitchFamily="2" charset="-78"/>
              <a:cs typeface="Al-Jazeera-Arabic-Regular"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94089" y="2226458"/>
            <a:ext cx="4222539" cy="2467791"/>
          </a:xfrm>
          <a:prstGeom prst="rect">
            <a:avLst/>
          </a:prstGeom>
        </p:spPr>
        <p:txBody>
          <a:bodyPr wrap="square">
            <a:spAutoFit/>
          </a:bodyPr>
          <a:lstStyle/>
          <a:p>
            <a:pPr marL="457200" indent="-45720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ما هو الجرافيك</a:t>
            </a:r>
          </a:p>
          <a:p>
            <a:pPr marL="457200" indent="-45720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تاريخ الجرافيك</a:t>
            </a:r>
          </a:p>
          <a:p>
            <a:pPr marL="457200" indent="-45720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فن التصوير وعلاقته بالجرافيك</a:t>
            </a:r>
            <a:endParaRPr lang="en-US" sz="2000" dirty="0">
              <a:solidFill>
                <a:schemeClr val="bg1"/>
              </a:solidFill>
              <a:latin typeface="Al-Jazeera-Arabic-Regular" pitchFamily="2" charset="-78"/>
              <a:cs typeface="Al-Jazeera-Arabic-Regular" pitchFamily="2" charset="-78"/>
            </a:endParaRPr>
          </a:p>
          <a:p>
            <a:pPr marL="457200" indent="-45720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الكتابات القديمة والجرافيك</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584775"/>
          </a:xfrm>
          <a:prstGeom prst="rect">
            <a:avLst/>
          </a:prstGeom>
        </p:spPr>
        <p:txBody>
          <a:bodyPr wrap="square">
            <a:spAutoFit/>
          </a:bodyPr>
          <a:lstStyle/>
          <a:p>
            <a:r>
              <a:rPr lang="ar-SA" sz="3200" b="1" dirty="0">
                <a:latin typeface="Al-Jazeera-Arabic-Regular" pitchFamily="2" charset="-78"/>
                <a:cs typeface="Al-Jazeera-Arabic-Regular" pitchFamily="2" charset="-78"/>
              </a:rPr>
              <a:t>مقدمة عن الجرافيك</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1</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94089" y="2773503"/>
            <a:ext cx="4222539" cy="1852238"/>
          </a:xfrm>
          <a:prstGeom prst="rect">
            <a:avLst/>
          </a:prstGeom>
        </p:spPr>
        <p:txBody>
          <a:bodyPr wrap="square">
            <a:spAutoFit/>
          </a:bodyPr>
          <a:lstStyle/>
          <a:p>
            <a:pPr marL="457200" indent="-45720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علاقة الكمبيوتر بتطور فن الجرافيك</a:t>
            </a:r>
          </a:p>
          <a:p>
            <a:pPr marL="457200" indent="-45720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الجرافيك وعلاقته بالتصميم </a:t>
            </a:r>
          </a:p>
          <a:p>
            <a:pPr marL="457200" indent="-45720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أنواع الجرافيك بالكمبيوتر</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584775"/>
          </a:xfrm>
          <a:prstGeom prst="rect">
            <a:avLst/>
          </a:prstGeom>
        </p:spPr>
        <p:txBody>
          <a:bodyPr wrap="square">
            <a:spAutoFit/>
          </a:bodyPr>
          <a:lstStyle/>
          <a:p>
            <a:r>
              <a:rPr lang="ar-SA" sz="3200" b="1" dirty="0">
                <a:latin typeface="Al-Jazeera-Arabic-Regular" pitchFamily="2" charset="-78"/>
                <a:cs typeface="Al-Jazeera-Arabic-Regular" pitchFamily="2" charset="-78"/>
              </a:rPr>
              <a:t>الجرافيك باستخدام الكمبيوتر</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2</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1257469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94089" y="2773503"/>
            <a:ext cx="4222539" cy="1852238"/>
          </a:xfrm>
          <a:prstGeom prst="rect">
            <a:avLst/>
          </a:prstGeom>
        </p:spPr>
        <p:txBody>
          <a:bodyPr wrap="square">
            <a:spAutoFit/>
          </a:bodyPr>
          <a:lstStyle/>
          <a:p>
            <a:pPr marL="342900" indent="-34290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تعريف تصميم الجرافيك وأهميته</a:t>
            </a:r>
          </a:p>
          <a:p>
            <a:pPr marL="342900" indent="-34290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مراحل عملية التصميم</a:t>
            </a:r>
          </a:p>
          <a:p>
            <a:pPr marL="342900" indent="-34290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الأفكار والطبيعة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algn="ctr" rtl="1"/>
            <a:r>
              <a:rPr lang="ar-SA" sz="3200" b="1" dirty="0">
                <a:effectLst/>
                <a:latin typeface="Al-Jazeera-Arabic-Bold" pitchFamily="2" charset="-78"/>
                <a:ea typeface="Calibri" panose="020F0502020204030204" pitchFamily="34" charset="0"/>
                <a:cs typeface="Al-Jazeera-Arabic-Bold" pitchFamily="2" charset="-78"/>
              </a:rPr>
              <a:t>أسس وعناصر التصميم جزء ١</a:t>
            </a:r>
            <a:endParaRPr lang="en-US" sz="5400" b="1" dirty="0">
              <a:latin typeface="Al-Jazeera-Arabic-Bold" pitchFamily="2" charset="-78"/>
              <a:cs typeface="Al-Jazeera-Arabic-Bold"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3</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0770763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62599" y="2465726"/>
            <a:ext cx="4669257" cy="2467791"/>
          </a:xfrm>
          <a:prstGeom prst="rect">
            <a:avLst/>
          </a:prstGeom>
        </p:spPr>
        <p:txBody>
          <a:bodyPr wrap="square">
            <a:spAutoFit/>
          </a:bodyPr>
          <a:lstStyle/>
          <a:p>
            <a:pPr marL="342900" indent="-34290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الإدراك البصري ودوره </a:t>
            </a:r>
            <a:r>
              <a:rPr lang="ar-SA" sz="2000" dirty="0" err="1">
                <a:solidFill>
                  <a:schemeClr val="bg1"/>
                </a:solidFill>
                <a:latin typeface="Al-Jazeera-Arabic-Regular" pitchFamily="2" charset="-78"/>
                <a:cs typeface="Al-Jazeera-Arabic-Regular" pitchFamily="2" charset="-78"/>
              </a:rPr>
              <a:t>فى</a:t>
            </a:r>
            <a:r>
              <a:rPr lang="ar-SA" sz="2000" dirty="0">
                <a:solidFill>
                  <a:schemeClr val="bg1"/>
                </a:solidFill>
                <a:latin typeface="Al-Jazeera-Arabic-Regular" pitchFamily="2" charset="-78"/>
                <a:cs typeface="Al-Jazeera-Arabic-Regular" pitchFamily="2" charset="-78"/>
              </a:rPr>
              <a:t> تنمية الابتكار</a:t>
            </a:r>
          </a:p>
          <a:p>
            <a:pPr marL="342900" indent="-34290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التجريب وعلاقته بتنمية مهارات المصمم</a:t>
            </a:r>
          </a:p>
          <a:p>
            <a:pPr marL="342900" indent="-34290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عناصر التصميم</a:t>
            </a:r>
          </a:p>
          <a:p>
            <a:pPr marL="342900" indent="-34290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أسس التصميم</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algn="ctr" rtl="1"/>
            <a:r>
              <a:rPr lang="ar-SA" sz="3200" b="1" dirty="0">
                <a:effectLst/>
                <a:latin typeface="Al-Jazeera-Arabic-Bold" pitchFamily="2" charset="-78"/>
                <a:ea typeface="Calibri" panose="020F0502020204030204" pitchFamily="34" charset="0"/>
                <a:cs typeface="Al-Jazeera-Arabic-Bold" pitchFamily="2" charset="-78"/>
              </a:rPr>
              <a:t>أساسيات التصميم جزء ٢</a:t>
            </a:r>
            <a:endParaRPr lang="en-US" sz="5400" b="1" dirty="0">
              <a:latin typeface="Al-Jazeera-Arabic-Bold" pitchFamily="2" charset="-78"/>
              <a:cs typeface="Al-Jazeera-Arabic-Bold"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4</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7702545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860147" y="2502094"/>
            <a:ext cx="4669257" cy="2467791"/>
          </a:xfrm>
          <a:prstGeom prst="rect">
            <a:avLst/>
          </a:prstGeom>
        </p:spPr>
        <p:txBody>
          <a:bodyPr wrap="square">
            <a:spAutoFit/>
          </a:bodyPr>
          <a:lstStyle/>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مفهوم الهوية البصرية</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عناصر الهوية البصرية</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اختيار الألوان الملائمة</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اختيار الخطوط المناسبة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1077218"/>
          </a:xfrm>
          <a:prstGeom prst="rect">
            <a:avLst/>
          </a:prstGeom>
        </p:spPr>
        <p:txBody>
          <a:bodyPr wrap="square">
            <a:spAutoFit/>
          </a:bodyPr>
          <a:lstStyle/>
          <a:p>
            <a:pPr algn="ctr" rtl="1"/>
            <a:r>
              <a:rPr lang="ar-SA" sz="3200" b="1" dirty="0">
                <a:effectLst/>
                <a:latin typeface="Al-Jazeera-Arabic-Bold" pitchFamily="2" charset="-78"/>
                <a:ea typeface="Calibri" panose="020F0502020204030204" pitchFamily="34" charset="0"/>
                <a:cs typeface="Al-Jazeera-Arabic-Bold" pitchFamily="2" charset="-78"/>
              </a:rPr>
              <a:t>الهوية البصرية واختيار الألوان</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5</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9481925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860147" y="2502094"/>
            <a:ext cx="4669257" cy="2467791"/>
          </a:xfrm>
          <a:prstGeom prst="rect">
            <a:avLst/>
          </a:prstGeom>
        </p:spPr>
        <p:txBody>
          <a:bodyPr wrap="square">
            <a:spAutoFit/>
          </a:bodyPr>
          <a:lstStyle/>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نبذة عن تاريخ الشعار (</a:t>
            </a:r>
            <a:r>
              <a:rPr lang="en-US" sz="2000" dirty="0">
                <a:solidFill>
                  <a:schemeClr val="bg1"/>
                </a:solidFill>
                <a:latin typeface="Al-Jazeera-Arabic-Regular" pitchFamily="2" charset="-78"/>
                <a:cs typeface="Al-Jazeera-Arabic-Regular" pitchFamily="2" charset="-78"/>
              </a:rPr>
              <a:t>LOGO)</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أهمية </a:t>
            </a:r>
            <a:r>
              <a:rPr lang="ar-SA" sz="2000" dirty="0" err="1">
                <a:solidFill>
                  <a:schemeClr val="bg1"/>
                </a:solidFill>
                <a:latin typeface="Al-Jazeera-Arabic-Regular" pitchFamily="2" charset="-78"/>
                <a:cs typeface="Al-Jazeera-Arabic-Regular" pitchFamily="2" charset="-78"/>
              </a:rPr>
              <a:t>اللوجو</a:t>
            </a:r>
            <a:endParaRPr lang="ar-SA" sz="2000" dirty="0">
              <a:solidFill>
                <a:schemeClr val="bg1"/>
              </a:solidFill>
              <a:latin typeface="Al-Jazeera-Arabic-Regular" pitchFamily="2" charset="-78"/>
              <a:cs typeface="Al-Jazeera-Arabic-Regular" pitchFamily="2" charset="-78"/>
            </a:endParaRP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أشكال وأنواع </a:t>
            </a:r>
            <a:r>
              <a:rPr lang="ar-SA" sz="2000" dirty="0" err="1">
                <a:solidFill>
                  <a:schemeClr val="bg1"/>
                </a:solidFill>
                <a:latin typeface="Al-Jazeera-Arabic-Regular" pitchFamily="2" charset="-78"/>
                <a:cs typeface="Al-Jazeera-Arabic-Regular" pitchFamily="2" charset="-78"/>
              </a:rPr>
              <a:t>اللوجو</a:t>
            </a:r>
            <a:r>
              <a:rPr lang="ar-SA" sz="2000" dirty="0">
                <a:solidFill>
                  <a:schemeClr val="bg1"/>
                </a:solidFill>
                <a:latin typeface="Al-Jazeera-Arabic-Regular" pitchFamily="2" charset="-78"/>
                <a:cs typeface="Al-Jazeera-Arabic-Regular" pitchFamily="2" charset="-78"/>
              </a:rPr>
              <a:t> المختلفة</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طرق تصميم </a:t>
            </a:r>
            <a:r>
              <a:rPr lang="ar-SA" sz="2000" dirty="0" err="1">
                <a:solidFill>
                  <a:schemeClr val="bg1"/>
                </a:solidFill>
                <a:latin typeface="Al-Jazeera-Arabic-Regular" pitchFamily="2" charset="-78"/>
                <a:cs typeface="Al-Jazeera-Arabic-Regular" pitchFamily="2" charset="-78"/>
              </a:rPr>
              <a:t>اللوجو</a:t>
            </a:r>
            <a:r>
              <a:rPr lang="ar-SA" sz="2000" dirty="0">
                <a:solidFill>
                  <a:schemeClr val="bg1"/>
                </a:solidFill>
                <a:latin typeface="Al-Jazeera-Arabic-Regular" pitchFamily="2" charset="-78"/>
                <a:cs typeface="Al-Jazeera-Arabic-Regular" pitchFamily="2" charset="-78"/>
              </a:rPr>
              <a:t> بشكل احترافي</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1077218"/>
          </a:xfrm>
          <a:prstGeom prst="rect">
            <a:avLst/>
          </a:prstGeom>
        </p:spPr>
        <p:txBody>
          <a:bodyPr wrap="square">
            <a:spAutoFit/>
          </a:bodyPr>
          <a:lstStyle/>
          <a:p>
            <a:pPr algn="ctr" rtl="1"/>
            <a:r>
              <a:rPr lang="ar-SA" sz="3200" b="1" dirty="0" err="1">
                <a:effectLst/>
                <a:latin typeface="Al-Jazeera-Arabic-Bold" pitchFamily="2" charset="-78"/>
                <a:ea typeface="Calibri" panose="020F0502020204030204" pitchFamily="34" charset="0"/>
                <a:cs typeface="Al-Jazeera-Arabic-Bold" pitchFamily="2" charset="-78"/>
              </a:rPr>
              <a:t>اللوجو</a:t>
            </a:r>
            <a:r>
              <a:rPr lang="ar-SA" sz="3200" b="1" dirty="0">
                <a:effectLst/>
                <a:latin typeface="Al-Jazeera-Arabic-Bold" pitchFamily="2" charset="-78"/>
                <a:ea typeface="Calibri" panose="020F0502020204030204" pitchFamily="34" charset="0"/>
                <a:cs typeface="Al-Jazeera-Arabic-Bold" pitchFamily="2" charset="-78"/>
              </a:rPr>
              <a:t> وأنواعه وطرق تصميمه</a:t>
            </a:r>
            <a:endParaRPr lang="en-US" sz="6000" b="1" dirty="0">
              <a:latin typeface="Al-Jazeera-Arabic-Bold" pitchFamily="2" charset="-78"/>
              <a:cs typeface="Al-Jazeera-Arabic-Bold"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6</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8544682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860147" y="2502094"/>
            <a:ext cx="4669257" cy="3083345"/>
          </a:xfrm>
          <a:prstGeom prst="rect">
            <a:avLst/>
          </a:prstGeom>
        </p:spPr>
        <p:txBody>
          <a:bodyPr wrap="square">
            <a:spAutoFit/>
          </a:bodyPr>
          <a:lstStyle/>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التعريف بالفوتوشوب</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مبادئ انشاء ملف في الفوتوشوب</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شرح الأدوات الأساسية للفوتوشوب</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تصميم </a:t>
            </a:r>
            <a:r>
              <a:rPr lang="ar-SA" sz="2000" dirty="0" err="1">
                <a:solidFill>
                  <a:schemeClr val="bg1"/>
                </a:solidFill>
                <a:latin typeface="Al-Jazeera-Arabic-Regular" pitchFamily="2" charset="-78"/>
                <a:cs typeface="Al-Jazeera-Arabic-Regular" pitchFamily="2" charset="-78"/>
              </a:rPr>
              <a:t>لوجو</a:t>
            </a:r>
            <a:r>
              <a:rPr lang="ar-SA" sz="2000" dirty="0">
                <a:solidFill>
                  <a:schemeClr val="bg1"/>
                </a:solidFill>
                <a:latin typeface="Al-Jazeera-Arabic-Regular" pitchFamily="2" charset="-78"/>
                <a:cs typeface="Al-Jazeera-Arabic-Regular" pitchFamily="2" charset="-78"/>
              </a:rPr>
              <a:t> بسيط باستخدام أدوات الفوتوشوب</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1077218"/>
          </a:xfrm>
          <a:prstGeom prst="rect">
            <a:avLst/>
          </a:prstGeom>
        </p:spPr>
        <p:txBody>
          <a:bodyPr wrap="square">
            <a:spAutoFit/>
          </a:bodyPr>
          <a:lstStyle/>
          <a:p>
            <a:pPr algn="ctr" rtl="1"/>
            <a:r>
              <a:rPr lang="ar-SA" sz="3200" b="1" dirty="0">
                <a:effectLst/>
                <a:latin typeface="Al-Jazeera-Arabic-Bold" pitchFamily="2" charset="-78"/>
                <a:ea typeface="Calibri" panose="020F0502020204030204" pitchFamily="34" charset="0"/>
                <a:cs typeface="Al-Jazeera-Arabic-Bold" pitchFamily="2" charset="-78"/>
              </a:rPr>
              <a:t>تصميم </a:t>
            </a:r>
            <a:r>
              <a:rPr lang="ar-SA" sz="3200" b="1" dirty="0" err="1">
                <a:effectLst/>
                <a:latin typeface="Al-Jazeera-Arabic-Bold" pitchFamily="2" charset="-78"/>
                <a:ea typeface="Calibri" panose="020F0502020204030204" pitchFamily="34" charset="0"/>
                <a:cs typeface="Al-Jazeera-Arabic-Bold" pitchFamily="2" charset="-78"/>
              </a:rPr>
              <a:t>لوجو</a:t>
            </a:r>
            <a:r>
              <a:rPr lang="ar-SA" sz="3200" b="1" dirty="0">
                <a:effectLst/>
                <a:latin typeface="Al-Jazeera-Arabic-Bold" pitchFamily="2" charset="-78"/>
                <a:ea typeface="Calibri" panose="020F0502020204030204" pitchFamily="34" charset="0"/>
                <a:cs typeface="Al-Jazeera-Arabic-Bold" pitchFamily="2" charset="-78"/>
              </a:rPr>
              <a:t> عملي باستخدام فوتوشوب</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7</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6508682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875295" y="2659334"/>
            <a:ext cx="3654109" cy="2467791"/>
          </a:xfrm>
          <a:prstGeom prst="rect">
            <a:avLst/>
          </a:prstGeom>
        </p:spPr>
        <p:txBody>
          <a:bodyPr wrap="square">
            <a:spAutoFit/>
          </a:bodyPr>
          <a:lstStyle/>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خطوات تصميم بوستر مناسب للهوية البصرية.</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استخدام الفوتوشوب وأدواته في التصميم</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1077218"/>
          </a:xfrm>
          <a:prstGeom prst="rect">
            <a:avLst/>
          </a:prstGeom>
        </p:spPr>
        <p:txBody>
          <a:bodyPr wrap="square">
            <a:spAutoFit/>
          </a:bodyPr>
          <a:lstStyle/>
          <a:p>
            <a:pPr algn="ctr" rtl="1"/>
            <a:r>
              <a:rPr lang="ar-SA" sz="3200" b="1" dirty="0">
                <a:effectLst/>
                <a:latin typeface="Al-Jazeera-Arabic-Bold" pitchFamily="2" charset="-78"/>
                <a:ea typeface="Calibri" panose="020F0502020204030204" pitchFamily="34" charset="0"/>
                <a:cs typeface="Al-Jazeera-Arabic-Bold" pitchFamily="2" charset="-78"/>
              </a:rPr>
              <a:t>تصميم بوستر </a:t>
            </a:r>
            <a:r>
              <a:rPr lang="ar-SA" sz="3200" b="1" dirty="0" err="1">
                <a:effectLst/>
                <a:latin typeface="Al-Jazeera-Arabic-Bold" pitchFamily="2" charset="-78"/>
                <a:ea typeface="Calibri" panose="020F0502020204030204" pitchFamily="34" charset="0"/>
                <a:cs typeface="Al-Jazeera-Arabic-Bold" pitchFamily="2" charset="-78"/>
              </a:rPr>
              <a:t>للسوشيال</a:t>
            </a:r>
            <a:r>
              <a:rPr lang="ar-SA" sz="3200" b="1" dirty="0">
                <a:effectLst/>
                <a:latin typeface="Al-Jazeera-Arabic-Bold" pitchFamily="2" charset="-78"/>
                <a:ea typeface="Calibri" panose="020F0502020204030204" pitchFamily="34" charset="0"/>
                <a:cs typeface="Al-Jazeera-Arabic-Bold" pitchFamily="2" charset="-78"/>
              </a:rPr>
              <a:t> ميديا</a:t>
            </a:r>
            <a:endParaRPr lang="en-US" sz="7200" b="1" dirty="0">
              <a:latin typeface="Al-Jazeera-Arabic-Bold" pitchFamily="2" charset="-78"/>
              <a:cs typeface="Al-Jazeera-Arabic-Bold"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8</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0641198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875295" y="2659334"/>
            <a:ext cx="3654109" cy="2467791"/>
          </a:xfrm>
          <a:prstGeom prst="rect">
            <a:avLst/>
          </a:prstGeom>
        </p:spPr>
        <p:txBody>
          <a:bodyPr wrap="square">
            <a:spAutoFit/>
          </a:bodyPr>
          <a:lstStyle/>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الجرافيك التليفزيوني المتحرك</a:t>
            </a:r>
          </a:p>
          <a:p>
            <a:pPr marL="285750" indent="-285750" algn="r" rtl="1">
              <a:lnSpc>
                <a:spcPct val="200000"/>
              </a:lnSpc>
              <a:buFont typeface="Arial" panose="020B0604020202020204" pitchFamily="34" charset="0"/>
              <a:buChar char="•"/>
            </a:pPr>
            <a:r>
              <a:rPr lang="ar-SA" sz="2000" dirty="0" err="1">
                <a:solidFill>
                  <a:schemeClr val="bg1"/>
                </a:solidFill>
                <a:latin typeface="Al-Jazeera-Arabic-Regular" pitchFamily="2" charset="-78"/>
                <a:cs typeface="Al-Jazeera-Arabic-Regular" pitchFamily="2" charset="-78"/>
              </a:rPr>
              <a:t>الموشن</a:t>
            </a:r>
            <a:r>
              <a:rPr lang="ar-SA" sz="2000" dirty="0">
                <a:solidFill>
                  <a:schemeClr val="bg1"/>
                </a:solidFill>
                <a:latin typeface="Al-Jazeera-Arabic-Regular" pitchFamily="2" charset="-78"/>
                <a:cs typeface="Al-Jazeera-Arabic-Regular" pitchFamily="2" charset="-78"/>
              </a:rPr>
              <a:t> جرافيك واستخداماته</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اشكال الهوية البصرية في التليفزيون</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1077218"/>
          </a:xfrm>
          <a:prstGeom prst="rect">
            <a:avLst/>
          </a:prstGeom>
        </p:spPr>
        <p:txBody>
          <a:bodyPr wrap="square">
            <a:spAutoFit/>
          </a:bodyPr>
          <a:lstStyle/>
          <a:p>
            <a:pPr algn="ctr" rtl="1"/>
            <a:r>
              <a:rPr lang="ar-SA" sz="3200" b="1" dirty="0">
                <a:effectLst/>
                <a:latin typeface="Al-Jazeera-Arabic-Regular" pitchFamily="2" charset="-78"/>
                <a:ea typeface="Calibri" panose="020F0502020204030204" pitchFamily="34" charset="0"/>
                <a:cs typeface="Al-Jazeera-Arabic-Regular" pitchFamily="2" charset="-78"/>
              </a:rPr>
              <a:t>استخدام الجرافيك في التليفزيون</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9</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424774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79585" y="2305639"/>
            <a:ext cx="4395550" cy="3083345"/>
          </a:xfrm>
          <a:prstGeom prst="rect">
            <a:avLst/>
          </a:prstGeom>
        </p:spPr>
        <p:txBody>
          <a:bodyPr wrap="square">
            <a:spAutoFit/>
          </a:bodyPr>
          <a:lstStyle/>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الجرافيك على الهواء</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المجسمات والبرامج التي تساعد على تصميمها.</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استخدامات الجرافيك المتقدم في الخدع البصرية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algn="ctr" rtl="1"/>
            <a:r>
              <a:rPr lang="ar-SA" sz="3200" b="1" dirty="0">
                <a:effectLst/>
                <a:latin typeface="Al-Jazeera-Arabic-Regular" pitchFamily="2" charset="-78"/>
                <a:ea typeface="Calibri" panose="020F0502020204030204" pitchFamily="34" charset="0"/>
                <a:cs typeface="Al-Jazeera-Arabic-Regular" pitchFamily="2" charset="-78"/>
              </a:rPr>
              <a:t>تقنيات الجرافيك المتقدمة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10</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9264176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86183" y="2502094"/>
            <a:ext cx="4395550" cy="2467791"/>
          </a:xfrm>
          <a:prstGeom prst="rect">
            <a:avLst/>
          </a:prstGeom>
        </p:spPr>
        <p:txBody>
          <a:bodyPr wrap="square">
            <a:spAutoFit/>
          </a:bodyPr>
          <a:lstStyle/>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مراجعة المنهج ومعرفة طريقة الامتحان النهائي</a:t>
            </a:r>
          </a:p>
          <a:p>
            <a:pPr marL="285750" indent="-285750" algn="r" rtl="1">
              <a:lnSpc>
                <a:spcPct val="200000"/>
              </a:lnSpc>
              <a:buFont typeface="Arial" panose="020B0604020202020204" pitchFamily="34" charset="0"/>
              <a:buChar char="•"/>
            </a:pPr>
            <a:r>
              <a:rPr lang="ar-SA" sz="2000" dirty="0">
                <a:solidFill>
                  <a:schemeClr val="bg1"/>
                </a:solidFill>
                <a:latin typeface="Al-Jazeera-Arabic-Regular" pitchFamily="2" charset="-78"/>
                <a:cs typeface="Al-Jazeera-Arabic-Regular" pitchFamily="2" charset="-78"/>
              </a:rPr>
              <a:t>استقبال أسئلة الطلبة واستفساراتهم عن المنهج</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5173421" cy="584775"/>
          </a:xfrm>
          <a:prstGeom prst="rect">
            <a:avLst/>
          </a:prstGeom>
        </p:spPr>
        <p:txBody>
          <a:bodyPr wrap="square">
            <a:spAutoFit/>
          </a:bodyPr>
          <a:lstStyle/>
          <a:p>
            <a:pPr algn="ctr" rtl="1"/>
            <a:r>
              <a:rPr lang="ar-SA" sz="3200" b="1" dirty="0">
                <a:effectLst/>
                <a:latin typeface="Al-Jazeera-Arabic-Bold" pitchFamily="2" charset="-78"/>
                <a:ea typeface="Calibri" panose="020F0502020204030204" pitchFamily="34" charset="0"/>
                <a:cs typeface="Al-Jazeera-Arabic-Bold" pitchFamily="2" charset="-78"/>
              </a:rPr>
              <a:t>مراجعــــــــــــة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11</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7726969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5806748" y="573523"/>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ea typeface="Roboto Lt" panose="02000000000000000000" pitchFamily="2" charset="0"/>
              </a:rPr>
              <a:t>INTRO</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923541" y="828205"/>
            <a:ext cx="1956988" cy="707886"/>
          </a:xfrm>
          <a:prstGeom prst="rect">
            <a:avLst/>
          </a:prstGeom>
          <a:noFill/>
        </p:spPr>
        <p:txBody>
          <a:bodyPr wrap="square" rtlCol="0">
            <a:spAutoFit/>
          </a:bodyPr>
          <a:lstStyle/>
          <a:p>
            <a:pPr algn="ctr"/>
            <a:r>
              <a:rPr lang="ar-SA" sz="4000" b="1" dirty="0">
                <a:solidFill>
                  <a:srgbClr val="8E5A6D"/>
                </a:solidFill>
                <a:latin typeface="Tajawal Medium" panose="00000600000000000000" pitchFamily="2" charset="-78"/>
                <a:cs typeface="Tajawal Medium" panose="00000600000000000000" pitchFamily="2" charset="-78"/>
              </a:rPr>
              <a:t>المراجع</a:t>
            </a:r>
            <a:endParaRPr lang="en-US" sz="40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822D9D65-28C8-4940-A2F2-B5E93CDE2F7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02856" y="2353136"/>
            <a:ext cx="2986288" cy="3690778"/>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804098" y="2491964"/>
            <a:ext cx="3516608" cy="106318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669BBC"/>
                </a:solidFill>
                <a:cs typeface="Tajawal Medium" panose="00000600000000000000" pitchFamily="2" charset="-78"/>
              </a:rPr>
              <a:t>Evaluation</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577</TotalTime>
  <Words>437</Words>
  <Application>Microsoft Macintosh PowerPoint</Application>
  <PresentationFormat>Widescreen</PresentationFormat>
  <Paragraphs>105</Paragraphs>
  <Slides>18</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Al-Jazeera-Arabic-Bold</vt:lpstr>
      <vt:lpstr>Al-Jazeera-Arabic-Regular</vt: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37</cp:revision>
  <dcterms:created xsi:type="dcterms:W3CDTF">2023-04-29T09:08:23Z</dcterms:created>
  <dcterms:modified xsi:type="dcterms:W3CDTF">2023-05-22T19:51:27Z</dcterms:modified>
</cp:coreProperties>
</file>