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9"/>
  </p:notesMasterIdLst>
  <p:sldIdLst>
    <p:sldId id="303" r:id="rId5"/>
    <p:sldId id="511" r:id="rId6"/>
    <p:sldId id="512" r:id="rId7"/>
    <p:sldId id="513" r:id="rId8"/>
    <p:sldId id="514" r:id="rId9"/>
    <p:sldId id="515" r:id="rId10"/>
    <p:sldId id="516" r:id="rId11"/>
    <p:sldId id="517" r:id="rId12"/>
    <p:sldId id="518" r:id="rId13"/>
    <p:sldId id="519" r:id="rId14"/>
    <p:sldId id="520"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8"/>
            <p14:sldId id="519"/>
            <p14:sldId id="520"/>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9448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0D331-855B-D972-B7F9-DC0A665CD5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B41B7E-B6C5-234C-A18C-36B16CBDC6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96B4F7-6FE6-7FBE-800F-EB9F1A0615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C95B71-E8F7-61CF-F077-ECD370098C56}"/>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9665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6B067-E533-B91F-40D3-32A59A125B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87D16-BCB5-C124-9D82-123C538211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2E6F0-D636-055B-E071-B1D453871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DDF20B-C316-70AD-1E5D-5A5EF1CB38F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90022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266B2-C08C-BADC-B731-B87A15B53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3BB7B-226B-C73C-7A76-4CC264C3C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6FBCEC-85CD-F3DA-CED8-8FCB2825DE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8953A7-895A-010D-ADEF-095FCD41BC3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94605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AA5BB-0DD4-B096-788F-2B1CCCE23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4A85CF-203F-20CE-899B-30EC3702A1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EC02F1-F8FC-01DE-6D07-2440A84A85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FB65AB-8D4D-393B-E57D-F9E6849F597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682846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CE96B-03DD-2B8A-FBE8-FF6514AF5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0E15C-256A-33A0-BA04-C54191C5B0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84D242-55A5-ABA3-A107-DF039F4997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E6A9CC-40C3-7F0C-1126-9452E2D15ED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1710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01B75-B0B5-CC7E-5514-60FBC23095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184E7B-A889-D049-30D7-CA33D4783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B87885-006F-F72A-AC2F-86EC6F3107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F0D2AE-5541-A32A-4483-D4D8627AAAF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19295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2EB01-8503-2E78-7274-A016FDF544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DB6EDE-7609-1FC4-656F-A288474AE7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3C5C4-7D97-FEC6-0038-175114AB08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7A3219-6982-B21F-3FF8-9B80F123F3E3}"/>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6083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8319B-5D35-7D3A-2AAA-7030FE9686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0E165A-BF5A-CD4A-F763-A2D01AEE6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158CD0-DC5B-20DD-123C-41FD9FFF8B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0F311-87A4-FB98-277C-6B71320FC69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6977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EEF34-1C7F-C049-BC26-1A4A795A42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7A0525-5C2A-253B-1417-7CE59E6239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7C0845-57BE-6F95-58FF-9F4D743491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55082A-FC82-09F3-7FAD-7DC04C35A17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17049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9ACE3-597D-2248-5B2D-989204AE09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FC5CE9-A210-C0B8-A04C-8D7F777345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04DCD8-5E67-B14D-ECED-DE9CF47343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BA3F28-93BC-9F92-D495-33621D1111D4}"/>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01647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51494-01A7-EAEB-82CF-A7DA54CDDA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B6BE63-7F71-7BFF-F963-3BCDD5CEDB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7CD2F7-1796-9A43-4DDC-79AFF584D0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04B8F9-0081-2486-78C4-31E653F757C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42252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64122-B1E7-D073-35A8-2D03957252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A6B0D-64CB-B900-F625-9B3595E7A4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CDC968-7C61-47D7-7B0B-0157B8AB13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FBAC17-1B99-A22D-CB28-F2F41165CD5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11546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3F229-636A-4AFA-D6B9-72746AE756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753CA-DB01-EF36-6A23-DC90828BD7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8E87EC-531F-AB07-780F-334CDC5B30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305B75-F34A-56CB-B6C2-B7FDA82216B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53710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ACF12-4BCE-BE21-D194-E3F641617B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0FDE7-3667-457E-8238-11274CCD18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D977D9-3CE6-400B-FDFD-9832D45C27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6AA3E8-0AAE-949A-26D7-786486D41E7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93015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399B2-E68E-FC92-95F8-F2703498F1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44DD9D-54AE-4EF7-000A-328B518DBD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86E3F4-8C13-6DE9-DF16-D369C41C49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4FC079-7FC1-A557-A653-449AB7C13AA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09382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40C47-7E5D-5C1A-7632-AE4EF8400A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8F097-5492-FCD4-931A-2AE91123F1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EE5D2D-F110-7DA0-8B26-FC654B5E8A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E8313F-B76E-93E4-7369-C9E28C4DBF5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85522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62DDD-34E9-A5C9-1DED-B6CFA4C663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76FA3-0C98-FEA0-5331-4DBD9FD424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A3458-7D37-F01E-B81F-1BC1F18098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B88172-4A41-7974-81B6-375D9CD577D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483200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D2371-23DB-D998-24AF-136744C72C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1BABF7-35F0-3268-B1C5-7B95E5EE2A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0534C0-68C1-2905-1CED-C0CA6A4173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3BFB2F-BAE1-1E9E-784A-200302B6466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05559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4E7DD-3D43-3711-AE10-5F161BCCDF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AE059C-79AF-2387-C5A1-4B8E627E2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158E2E-7AAE-448B-F063-0A6B121188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8969BB-9F12-0BF3-6532-7AFBA911E44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9369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39ED1-B0B9-2052-C256-772DDC9472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067576-9E03-B74C-D408-8FAFEEF1AE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2140FB-84F2-BFBF-85E4-C7F23A1148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AA5760-93E1-CA26-0414-7118CA982BA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620906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DDDF4-4DA9-20A9-FF08-06E0FFEE0C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2F564-D275-E4B6-BBE4-E3348F70CE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1C803F-D253-D6E7-E38A-30406F3EF7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00400E-8D6A-00DE-44D1-812D3A49FD2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30021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31C50-55AE-39FD-5E30-E78C3B33B5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F69C7-0414-BB9C-6222-85136536A4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946456-F3F8-F1D8-8427-C0DEF263C4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9017DF-EA85-BB47-3B51-316F1E653A9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924884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1649A-8D04-9719-02A3-94AA672CDE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A1294D-8D83-1766-3827-1F7F39964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2A0EFA-2D32-E024-3E52-04D398F40B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E37F20-FFCE-35A7-1648-1FE93109BEE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51542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4B212-A5FC-0D2E-20C9-7513FDB2E8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9C5582-435D-32F7-02A1-E73D27FC85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57B8DF-55CD-BBBE-7997-85C44DAFB1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89C0D1-9F9E-4BAC-0089-6B0B8605005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112559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52418-BC45-3991-C4DD-A90D55432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2F92D4-D792-AA29-4099-7BB4103D77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45ECBB-216A-39F9-FB57-1F38CF80D5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0BB229-F0EB-9B1C-BCBE-69009D3E385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757123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9BDDB-6827-E807-889F-52C4AF7918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7E20E-6398-6361-971E-EEC5810EB6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E3520-3984-7BFB-2E19-BC29644BE6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ECECE6-DB4C-FDE7-C095-0655B1AF977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877259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46CB8-D613-C485-001C-406A91FE9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461ABE-2B5C-B28A-2371-45755EA704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B2708F-C00B-9E23-BF0E-46DCB1EFD1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9FDDD4-B3F6-D745-C6E5-B8FCD09AF68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930262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8EB6B-5A06-0E34-FCD7-466103C224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0982F-75B1-1119-EDC7-F052FB434F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B19064-700F-F531-043E-FCF0989CE2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08AF1B-B389-1690-7209-38AE643AD60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504504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97D2B-F216-BD61-255B-0603DEFE17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FB57A8-5B25-D250-4CF8-1E89AEE1C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F92ED4-861C-074E-8A44-F24F5D1113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794E48-0487-87C8-5F01-9B9AD25E66A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610022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67F74-6AB8-DF3B-FFEB-02E4CD953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876C0-0287-F99F-156C-D98BCE7439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7FA17-B3FC-9A23-2704-BEF9D494D1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7529DB-610F-5DE5-CF54-B05E89ED2AEB}"/>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981348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C33EE-37D9-F36C-1337-AB1F13FC7E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97CBF8-4FFE-3C07-46F4-77ABBEBA26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688B15-8B5E-4FE3-B3B5-648F218F17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98EADE-896F-BD4B-0C92-95869E9300D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09437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219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7.w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29.wmf"/><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30.em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48842" y="3647485"/>
            <a:ext cx="8083296"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Host Firewalls and Antivirus Software</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79546E-0806-019D-3638-EC2F3206EE3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40A200-4C24-BA3E-FC73-C687AAB9663B}"/>
              </a:ext>
            </a:extLst>
          </p:cNvPr>
          <p:cNvSpPr txBox="1"/>
          <p:nvPr/>
        </p:nvSpPr>
        <p:spPr>
          <a:xfrm>
            <a:off x="2474476" y="1102380"/>
            <a:ext cx="182133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Foreword</a:t>
            </a:r>
          </a:p>
        </p:txBody>
      </p:sp>
      <p:sp>
        <p:nvSpPr>
          <p:cNvPr id="2" name="TextBox 1">
            <a:extLst>
              <a:ext uri="{FF2B5EF4-FFF2-40B4-BE49-F238E27FC236}">
                <a16:creationId xmlns:a16="http://schemas.microsoft.com/office/drawing/2014/main" id="{F180E733-F109-9BD4-C3E7-ECEEEAC77ABE}"/>
              </a:ext>
            </a:extLst>
          </p:cNvPr>
          <p:cNvSpPr txBox="1"/>
          <p:nvPr/>
        </p:nvSpPr>
        <p:spPr>
          <a:xfrm>
            <a:off x="1111584" y="2710447"/>
            <a:ext cx="9972828" cy="2554545"/>
          </a:xfrm>
          <a:prstGeom prst="rect">
            <a:avLst/>
          </a:prstGeom>
          <a:noFill/>
        </p:spPr>
        <p:txBody>
          <a:bodyPr wrap="square">
            <a:spAutoFit/>
          </a:bodyPr>
          <a:lstStyle/>
          <a:p>
            <a:r>
              <a:rPr lang="en-US" sz="2000" b="1" dirty="0"/>
              <a:t>•   Firewalls were first applied to buildings to isolate fire and prevent fire from spreading from one area to another.</a:t>
            </a:r>
          </a:p>
          <a:p>
            <a:endParaRPr lang="en-US" sz="2000" b="1" dirty="0"/>
          </a:p>
          <a:p>
            <a:r>
              <a:rPr lang="en-US" sz="2000" b="1" dirty="0"/>
              <a:t>•  In the communications field, firewalls are mainly used to protect a network against attacks and intrusions from other networks.</a:t>
            </a:r>
          </a:p>
          <a:p>
            <a:endParaRPr lang="en-US" sz="2000" b="1" dirty="0"/>
          </a:p>
          <a:p>
            <a:r>
              <a:rPr lang="en-US" sz="2000" b="1" dirty="0"/>
              <a:t>•  Antivirus software is a type of program tool that is used to remove known harmful program code, such as viruses and Trojan horses, from computers.</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850DE-8B96-86AF-08A5-E9B7928A7E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727F56-7D99-DE11-5E5D-768C93A1CA1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81C149F-672E-2113-D9ED-0C7B7CC067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61967C-8DC5-8B0A-3E45-587D7A8BA2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B5A358-4D70-E5A8-C2D8-079DF6778A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14A1BF4-EF6A-7B84-81E6-BE2D1C9AE8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E093E5D-2277-29F3-3488-6BC386E290D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F8D9CEC-C842-C858-5148-A97FDC7F390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77186BA-9397-F4E1-7B72-0701257DCCD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452C678-8B41-63F7-41FC-F49EE9AF7A6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F9722D6-EE4C-39DB-1AB1-EA37C2B86E54}"/>
              </a:ext>
            </a:extLst>
          </p:cNvPr>
          <p:cNvSpPr txBox="1"/>
          <p:nvPr/>
        </p:nvSpPr>
        <p:spPr>
          <a:xfrm>
            <a:off x="2474476" y="1102380"/>
            <a:ext cx="200407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Objectives</a:t>
            </a:r>
          </a:p>
        </p:txBody>
      </p:sp>
      <p:sp>
        <p:nvSpPr>
          <p:cNvPr id="2" name="TextBox 1">
            <a:extLst>
              <a:ext uri="{FF2B5EF4-FFF2-40B4-BE49-F238E27FC236}">
                <a16:creationId xmlns:a16="http://schemas.microsoft.com/office/drawing/2014/main" id="{02294119-B3EF-B9AE-1CE7-3801320B73F9}"/>
              </a:ext>
            </a:extLst>
          </p:cNvPr>
          <p:cNvSpPr txBox="1"/>
          <p:nvPr/>
        </p:nvSpPr>
        <p:spPr>
          <a:xfrm>
            <a:off x="1014364" y="2229872"/>
            <a:ext cx="9294451" cy="2308324"/>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Describe the definition and categories of firewalls. </a:t>
            </a:r>
          </a:p>
          <a:p>
            <a:r>
              <a:rPr lang="en-US" sz="2400" b="1" dirty="0"/>
              <a:t>□ Describe the main functions of firewalls.</a:t>
            </a:r>
          </a:p>
          <a:p>
            <a:r>
              <a:rPr lang="en-US" sz="2400" b="1" dirty="0"/>
              <a:t>□ Describe the concept of antivirus software. </a:t>
            </a:r>
          </a:p>
          <a:p>
            <a:r>
              <a:rPr lang="en-US" sz="2400" b="1" dirty="0"/>
              <a:t>□ Distinguish antivirus software from firewalls.</a:t>
            </a:r>
          </a:p>
        </p:txBody>
      </p:sp>
    </p:spTree>
    <p:extLst>
      <p:ext uri="{BB962C8B-B14F-4D97-AF65-F5344CB8AC3E}">
        <p14:creationId xmlns:p14="http://schemas.microsoft.com/office/powerpoint/2010/main" val="341843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0380-2B71-54B3-48BA-EDAD3E4ABB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6ADA8-7B0E-609D-6A93-6F2EB99ACF8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3C8C365-F51E-F506-214B-DC90101504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607D10-A27D-64B8-628F-18F82EA6082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C9E66A-76C7-6B46-7D96-8224B6E48C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9393289-BB5A-948F-C5E9-9095DBADF5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D194277-F37A-E541-35B1-3DFB01C0A32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3F0822-5FF3-AE04-6149-64C9B60A5F4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4E05283-A9F9-BED9-63DF-82CD1D29392A}"/>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0EB2370-500A-6210-5B59-EC80561D27F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DBAC658-D094-5608-759F-A36A631262EA}"/>
              </a:ext>
            </a:extLst>
          </p:cNvPr>
          <p:cNvSpPr txBox="1"/>
          <p:nvPr/>
        </p:nvSpPr>
        <p:spPr>
          <a:xfrm>
            <a:off x="2474476" y="1102380"/>
            <a:ext cx="3417923"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What Is a Firewall?</a:t>
            </a:r>
          </a:p>
        </p:txBody>
      </p:sp>
      <p:pic>
        <p:nvPicPr>
          <p:cNvPr id="2" name="Picture 1">
            <a:extLst>
              <a:ext uri="{FF2B5EF4-FFF2-40B4-BE49-F238E27FC236}">
                <a16:creationId xmlns:a16="http://schemas.microsoft.com/office/drawing/2014/main" id="{2491CF6F-5425-23F0-5336-AFCEDC9490C2}"/>
              </a:ext>
            </a:extLst>
          </p:cNvPr>
          <p:cNvPicPr>
            <a:picLocks noChangeAspect="1"/>
          </p:cNvPicPr>
          <p:nvPr/>
        </p:nvPicPr>
        <p:blipFill>
          <a:blip r:embed="rId4"/>
          <a:stretch>
            <a:fillRect/>
          </a:stretch>
        </p:blipFill>
        <p:spPr>
          <a:xfrm>
            <a:off x="1470960" y="2124668"/>
            <a:ext cx="9105359" cy="4442105"/>
          </a:xfrm>
          <a:prstGeom prst="rect">
            <a:avLst/>
          </a:prstGeom>
        </p:spPr>
      </p:pic>
    </p:spTree>
    <p:extLst>
      <p:ext uri="{BB962C8B-B14F-4D97-AF65-F5344CB8AC3E}">
        <p14:creationId xmlns:p14="http://schemas.microsoft.com/office/powerpoint/2010/main" val="3834433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50317-ECF9-2026-7B05-512B27DEB8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7D806C-9D05-353A-48FE-C23353DD93B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0E6342F-9422-E59B-A236-2B12A47F79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C76ACF-168A-91EF-5BC7-E0F31B8A8C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7F6405-4ACD-2B30-0094-2FBCB45F0A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E5768F2-A498-FC59-77A1-CB1CFC01C4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9CC752-5615-C956-6699-60D03B0459B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04C5D05-0DA8-780A-5182-CC6ACBC6C2C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4F81F0-7542-6DAB-1AC3-5411FF240F2E}"/>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861454-E6D4-9828-88A2-B2289E0A654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6EC8E8A-5F01-9B39-168F-D55F2FC1A8B7}"/>
              </a:ext>
            </a:extLst>
          </p:cNvPr>
          <p:cNvSpPr txBox="1"/>
          <p:nvPr/>
        </p:nvSpPr>
        <p:spPr>
          <a:xfrm>
            <a:off x="2474476" y="1102380"/>
            <a:ext cx="3959738" cy="954107"/>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Firewall Classification</a:t>
            </a:r>
          </a:p>
          <a:p>
            <a:endParaRPr lang="en-US" sz="2800" b="1" dirty="0">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AA5FA20D-11AD-B26C-EBE4-93525B25C452}"/>
              </a:ext>
            </a:extLst>
          </p:cNvPr>
          <p:cNvPicPr>
            <a:picLocks noChangeAspect="1"/>
          </p:cNvPicPr>
          <p:nvPr/>
        </p:nvPicPr>
        <p:blipFill>
          <a:blip r:embed="rId4"/>
          <a:stretch>
            <a:fillRect/>
          </a:stretch>
        </p:blipFill>
        <p:spPr>
          <a:xfrm>
            <a:off x="913321" y="2040882"/>
            <a:ext cx="9446832" cy="4534027"/>
          </a:xfrm>
          <a:prstGeom prst="rect">
            <a:avLst/>
          </a:prstGeom>
        </p:spPr>
      </p:pic>
    </p:spTree>
    <p:extLst>
      <p:ext uri="{BB962C8B-B14F-4D97-AF65-F5344CB8AC3E}">
        <p14:creationId xmlns:p14="http://schemas.microsoft.com/office/powerpoint/2010/main" val="228013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79EF7-0178-E32E-A7E1-A218C46799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AC98F8-0BD6-6150-BF16-6A6E4EC0037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4FD6010-06F1-41D8-19E4-293DDEBD6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E27777-5EC1-F1DE-0082-4222F2BE2F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6C931D-AE5C-83A8-057F-D594730A94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05FC304D-0B05-8666-FFBB-2AE26D215A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49F477-DC52-0973-0B62-A83AE41E4C3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7FA09B4-0A41-4037-B714-2D9B1D54ADC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56AB209-26A4-58F9-CECD-FF60096439B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E81870-21BC-CDBB-322C-EA043501A59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09D4822-33D2-D865-C1CF-814681EC15E4}"/>
              </a:ext>
            </a:extLst>
          </p:cNvPr>
          <p:cNvSpPr txBox="1"/>
          <p:nvPr/>
        </p:nvSpPr>
        <p:spPr>
          <a:xfrm>
            <a:off x="2474476" y="1102380"/>
            <a:ext cx="339394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Windows Firewalls</a:t>
            </a:r>
          </a:p>
        </p:txBody>
      </p:sp>
      <p:sp>
        <p:nvSpPr>
          <p:cNvPr id="2" name="TextBox 1">
            <a:extLst>
              <a:ext uri="{FF2B5EF4-FFF2-40B4-BE49-F238E27FC236}">
                <a16:creationId xmlns:a16="http://schemas.microsoft.com/office/drawing/2014/main" id="{881617CA-7858-2F68-4C06-7CE071D4097C}"/>
              </a:ext>
            </a:extLst>
          </p:cNvPr>
          <p:cNvSpPr txBox="1"/>
          <p:nvPr/>
        </p:nvSpPr>
        <p:spPr>
          <a:xfrm>
            <a:off x="2365938" y="1685494"/>
            <a:ext cx="9490491" cy="506292"/>
          </a:xfrm>
          <a:prstGeom prst="rect">
            <a:avLst/>
          </a:prstGeom>
          <a:noFill/>
        </p:spPr>
        <p:txBody>
          <a:bodyPr wrap="square">
            <a:spAutoFit/>
          </a:bodyPr>
          <a:lstStyle/>
          <a:p>
            <a:pPr>
              <a:lnSpc>
                <a:spcPct val="150000"/>
              </a:lnSpc>
            </a:pPr>
            <a:r>
              <a:rPr lang="en-US" sz="2000" b="1" dirty="0"/>
              <a:t>• A Windows firewall is a software firewall built in the Windows OS.</a:t>
            </a:r>
          </a:p>
        </p:txBody>
      </p:sp>
      <p:graphicFrame>
        <p:nvGraphicFramePr>
          <p:cNvPr id="3" name="Object 2">
            <a:extLst>
              <a:ext uri="{FF2B5EF4-FFF2-40B4-BE49-F238E27FC236}">
                <a16:creationId xmlns:a16="http://schemas.microsoft.com/office/drawing/2014/main" id="{16731D0B-DB88-21E9-9D93-AE29E293A20B}"/>
              </a:ext>
            </a:extLst>
          </p:cNvPr>
          <p:cNvGraphicFramePr>
            <a:graphicFrameLocks noChangeAspect="1"/>
          </p:cNvGraphicFramePr>
          <p:nvPr>
            <p:extLst>
              <p:ext uri="{D42A27DB-BD31-4B8C-83A1-F6EECF244321}">
                <p14:modId xmlns:p14="http://schemas.microsoft.com/office/powerpoint/2010/main" val="92967002"/>
              </p:ext>
            </p:extLst>
          </p:nvPr>
        </p:nvGraphicFramePr>
        <p:xfrm>
          <a:off x="2122438" y="2684207"/>
          <a:ext cx="7802404" cy="3518921"/>
        </p:xfrm>
        <a:graphic>
          <a:graphicData uri="http://schemas.openxmlformats.org/presentationml/2006/ole">
            <mc:AlternateContent xmlns:mc="http://schemas.openxmlformats.org/markup-compatibility/2006">
              <mc:Choice xmlns:v="urn:schemas-microsoft-com:vml" Requires="v">
                <p:oleObj name="Bitmap Image" r:id="rId4" imgW="5135760" imgH="2316600" progId="PBrush">
                  <p:embed/>
                </p:oleObj>
              </mc:Choice>
              <mc:Fallback>
                <p:oleObj name="Bitmap Image" r:id="rId4" imgW="5135760" imgH="2316600" progId="PBrush">
                  <p:embed/>
                  <p:pic>
                    <p:nvPicPr>
                      <p:cNvPr id="9" name="Object 8">
                        <a:extLst>
                          <a:ext uri="{FF2B5EF4-FFF2-40B4-BE49-F238E27FC236}">
                            <a16:creationId xmlns:a16="http://schemas.microsoft.com/office/drawing/2014/main" id="{6DE9B067-8DF5-D708-EAF9-593406BF0602}"/>
                          </a:ext>
                        </a:extLst>
                      </p:cNvPr>
                      <p:cNvPicPr/>
                      <p:nvPr/>
                    </p:nvPicPr>
                    <p:blipFill>
                      <a:blip r:embed="rId5"/>
                      <a:stretch>
                        <a:fillRect/>
                      </a:stretch>
                    </p:blipFill>
                    <p:spPr>
                      <a:xfrm>
                        <a:off x="2122438" y="2684207"/>
                        <a:ext cx="7802404" cy="3518921"/>
                      </a:xfrm>
                      <a:prstGeom prst="rect">
                        <a:avLst/>
                      </a:prstGeom>
                    </p:spPr>
                  </p:pic>
                </p:oleObj>
              </mc:Fallback>
            </mc:AlternateContent>
          </a:graphicData>
        </a:graphic>
      </p:graphicFrame>
    </p:spTree>
    <p:extLst>
      <p:ext uri="{BB962C8B-B14F-4D97-AF65-F5344CB8AC3E}">
        <p14:creationId xmlns:p14="http://schemas.microsoft.com/office/powerpoint/2010/main" val="76260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8909C-6BD4-F385-50CA-8A34075001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2EDC0C-F34D-D10F-3796-125015EC162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E59EF5-3497-7D31-83E4-2D70147A93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EAB78A-EB1C-5F81-8CDF-5E9B187422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57FCDB-6FAB-4E89-2108-13482429EF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F04AFB2-FA6C-D3CF-1146-B9C424797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44EBCB-20FD-3615-2F30-5CF3E23660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5CD8A90-91CC-B9CE-35A9-6D57DE961E3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037D414-9DDC-302A-7C49-606C562D7AB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EBA7E1E-2F2F-47F9-891A-8C92B4DBF5B7}"/>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2C78618-4420-BB4B-FC44-8BC6E86B0ED5}"/>
              </a:ext>
            </a:extLst>
          </p:cNvPr>
          <p:cNvSpPr txBox="1"/>
          <p:nvPr/>
        </p:nvSpPr>
        <p:spPr>
          <a:xfrm>
            <a:off x="2474476" y="1102380"/>
            <a:ext cx="471161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Windows Firewall Settings</a:t>
            </a:r>
          </a:p>
        </p:txBody>
      </p:sp>
      <p:pic>
        <p:nvPicPr>
          <p:cNvPr id="2" name="Picture 1">
            <a:extLst>
              <a:ext uri="{FF2B5EF4-FFF2-40B4-BE49-F238E27FC236}">
                <a16:creationId xmlns:a16="http://schemas.microsoft.com/office/drawing/2014/main" id="{374F8C2B-96B7-5266-42F6-737E4576B140}"/>
              </a:ext>
            </a:extLst>
          </p:cNvPr>
          <p:cNvPicPr>
            <a:picLocks noChangeAspect="1"/>
          </p:cNvPicPr>
          <p:nvPr/>
        </p:nvPicPr>
        <p:blipFill>
          <a:blip r:embed="rId4"/>
          <a:stretch>
            <a:fillRect/>
          </a:stretch>
        </p:blipFill>
        <p:spPr>
          <a:xfrm>
            <a:off x="1214179" y="2045122"/>
            <a:ext cx="9915645" cy="4450535"/>
          </a:xfrm>
          <a:prstGeom prst="rect">
            <a:avLst/>
          </a:prstGeom>
        </p:spPr>
      </p:pic>
    </p:spTree>
    <p:extLst>
      <p:ext uri="{BB962C8B-B14F-4D97-AF65-F5344CB8AC3E}">
        <p14:creationId xmlns:p14="http://schemas.microsoft.com/office/powerpoint/2010/main" val="2127685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33699-BCDA-C317-4BAE-3027094E57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D7B6E-0CAB-04BD-859A-40DDEABBB72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A19C6B5-961E-AF00-645B-CE36E955A8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099A9D-3C88-DAF3-C60D-AAE1FFE4D6D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16AC09-4DBC-04BB-634C-A687E72D832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1CC585B-7824-F1E6-75B2-C48C9B0927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FAFC303-A220-53F9-657B-6DAF53A01C3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484BF95-FA52-9166-430E-7FB4CAD2AEB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1A68AA8-D97C-D788-E55B-BB2C5730E89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F8FD3A-C6DB-2D5A-7FE3-21503DD9724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5F768A2-6549-B37F-9250-C9C4230DB129}"/>
              </a:ext>
            </a:extLst>
          </p:cNvPr>
          <p:cNvSpPr txBox="1"/>
          <p:nvPr/>
        </p:nvSpPr>
        <p:spPr>
          <a:xfrm>
            <a:off x="2474476" y="1102380"/>
            <a:ext cx="5590056"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Windows Firewall Rule Settings</a:t>
            </a:r>
          </a:p>
        </p:txBody>
      </p:sp>
      <p:pic>
        <p:nvPicPr>
          <p:cNvPr id="2" name="Picture 1">
            <a:extLst>
              <a:ext uri="{FF2B5EF4-FFF2-40B4-BE49-F238E27FC236}">
                <a16:creationId xmlns:a16="http://schemas.microsoft.com/office/drawing/2014/main" id="{850A69A6-1101-98FF-7C21-53143EFFE5D6}"/>
              </a:ext>
            </a:extLst>
          </p:cNvPr>
          <p:cNvPicPr>
            <a:picLocks noChangeAspect="1"/>
          </p:cNvPicPr>
          <p:nvPr/>
        </p:nvPicPr>
        <p:blipFill>
          <a:blip r:embed="rId4"/>
          <a:stretch>
            <a:fillRect/>
          </a:stretch>
        </p:blipFill>
        <p:spPr>
          <a:xfrm>
            <a:off x="762000" y="2284382"/>
            <a:ext cx="10510026" cy="3631123"/>
          </a:xfrm>
          <a:prstGeom prst="rect">
            <a:avLst/>
          </a:prstGeom>
        </p:spPr>
      </p:pic>
    </p:spTree>
    <p:extLst>
      <p:ext uri="{BB962C8B-B14F-4D97-AF65-F5344CB8AC3E}">
        <p14:creationId xmlns:p14="http://schemas.microsoft.com/office/powerpoint/2010/main" val="1443761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DF5D0-2D2A-7DAB-D362-41BE903927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F65A1F-99DD-B847-7426-0FE645D2E8F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7C11F42-0E16-5FD9-4542-02C38488C2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3C2DE-E487-AB51-0C9B-AD8CF353D8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DE5105-302B-B9A3-C336-ED76C1827D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CB4C225-4E66-708B-CEF4-3290BCE2B2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F0EA42B-F128-CF26-8696-0F00FC8BFBA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EAFA651-209C-2065-BF5D-D1B7A2244DE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BACA2C2-0C9C-F625-391E-0C30E30C296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62646B-8BAC-1E7A-C8CA-90E1954D686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1025404-7CCF-15F3-05A9-15EAF7FD54DF}"/>
              </a:ext>
            </a:extLst>
          </p:cNvPr>
          <p:cNvSpPr txBox="1"/>
          <p:nvPr/>
        </p:nvSpPr>
        <p:spPr>
          <a:xfrm>
            <a:off x="2474476" y="1102380"/>
            <a:ext cx="614950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Windows Firewall Notification Rule</a:t>
            </a:r>
          </a:p>
        </p:txBody>
      </p:sp>
      <p:pic>
        <p:nvPicPr>
          <p:cNvPr id="2" name="Picture 1">
            <a:extLst>
              <a:ext uri="{FF2B5EF4-FFF2-40B4-BE49-F238E27FC236}">
                <a16:creationId xmlns:a16="http://schemas.microsoft.com/office/drawing/2014/main" id="{3364B245-FCDC-AC09-0B04-0BE721B4F55D}"/>
              </a:ext>
            </a:extLst>
          </p:cNvPr>
          <p:cNvPicPr>
            <a:picLocks noChangeAspect="1"/>
          </p:cNvPicPr>
          <p:nvPr/>
        </p:nvPicPr>
        <p:blipFill>
          <a:blip r:embed="rId4"/>
          <a:stretch>
            <a:fillRect/>
          </a:stretch>
        </p:blipFill>
        <p:spPr>
          <a:xfrm>
            <a:off x="762000" y="2045122"/>
            <a:ext cx="10519159" cy="4540879"/>
          </a:xfrm>
          <a:prstGeom prst="rect">
            <a:avLst/>
          </a:prstGeom>
        </p:spPr>
      </p:pic>
    </p:spTree>
    <p:extLst>
      <p:ext uri="{BB962C8B-B14F-4D97-AF65-F5344CB8AC3E}">
        <p14:creationId xmlns:p14="http://schemas.microsoft.com/office/powerpoint/2010/main" val="1775534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68970-7EF5-1296-A800-BF9E6A7B72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163476-5F26-1947-BCC4-74527155715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FD7F9E4-BA46-AC04-B2B0-5791C2234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A4F48B-7C8C-DD52-3777-0E62EB59CE5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43A4BC-1249-CCA3-107F-481784B184F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0D39873-C045-8CE3-FAAB-540BD392D3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D67B78D-4C93-C9CE-C3D8-B933B358DE3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3D6736-4191-7B08-B3B1-15758FBB27E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7A2F0A3-63D8-A3AD-CD4B-21484C2D90A4}"/>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6B210BA-F9C9-EAC8-2042-E0673EED6D2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90BB761-BBED-553E-8A60-C89CBCB708BB}"/>
              </a:ext>
            </a:extLst>
          </p:cNvPr>
          <p:cNvSpPr txBox="1"/>
          <p:nvPr/>
        </p:nvSpPr>
        <p:spPr>
          <a:xfrm>
            <a:off x="2474476" y="1102380"/>
            <a:ext cx="7284430"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Enabling or Disabling a Windows Firewall</a:t>
            </a:r>
          </a:p>
        </p:txBody>
      </p:sp>
      <p:pic>
        <p:nvPicPr>
          <p:cNvPr id="4" name="Picture 3">
            <a:extLst>
              <a:ext uri="{FF2B5EF4-FFF2-40B4-BE49-F238E27FC236}">
                <a16:creationId xmlns:a16="http://schemas.microsoft.com/office/drawing/2014/main" id="{FB515594-AE50-57A0-434B-0487AA5FC8E9}"/>
              </a:ext>
            </a:extLst>
          </p:cNvPr>
          <p:cNvPicPr>
            <a:picLocks noChangeAspect="1"/>
          </p:cNvPicPr>
          <p:nvPr/>
        </p:nvPicPr>
        <p:blipFill>
          <a:blip r:embed="rId4"/>
          <a:stretch>
            <a:fillRect/>
          </a:stretch>
        </p:blipFill>
        <p:spPr>
          <a:xfrm>
            <a:off x="622791" y="2064774"/>
            <a:ext cx="10477828" cy="4530806"/>
          </a:xfrm>
          <a:prstGeom prst="rect">
            <a:avLst/>
          </a:prstGeom>
        </p:spPr>
      </p:pic>
    </p:spTree>
    <p:extLst>
      <p:ext uri="{BB962C8B-B14F-4D97-AF65-F5344CB8AC3E}">
        <p14:creationId xmlns:p14="http://schemas.microsoft.com/office/powerpoint/2010/main" val="86351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411AC-F43F-C7B1-EA78-A9B0205997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EA8D49-0349-AD48-3B2B-5735877837B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7DC0698-B13C-1942-4EB3-E6645A79FB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D64A06-9758-2A3A-333E-1B704645453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3CBCBB-B917-1BF5-3E07-C222D61EE74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C1AEA6A-0C06-0342-1B77-7CA24108D0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36F3A98-7555-C5F0-1D08-49E587C3473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2AE0A0E-59C5-673D-49BD-39B330DA81D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C8E819-CD44-0012-C397-869D41551FD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8291324-8DF7-50D4-2F47-9CA38F191AC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FEF7661-92FA-77A8-B75E-9D9F6FAB4032}"/>
              </a:ext>
            </a:extLst>
          </p:cNvPr>
          <p:cNvSpPr txBox="1"/>
          <p:nvPr/>
        </p:nvSpPr>
        <p:spPr>
          <a:xfrm>
            <a:off x="2474476" y="1102380"/>
            <a:ext cx="656628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Initializing Windows Firewall Settings</a:t>
            </a:r>
          </a:p>
        </p:txBody>
      </p:sp>
      <p:pic>
        <p:nvPicPr>
          <p:cNvPr id="2" name="Picture 1">
            <a:extLst>
              <a:ext uri="{FF2B5EF4-FFF2-40B4-BE49-F238E27FC236}">
                <a16:creationId xmlns:a16="http://schemas.microsoft.com/office/drawing/2014/main" id="{7C55DA99-553E-79CF-8CA8-34B4EE1F6527}"/>
              </a:ext>
            </a:extLst>
          </p:cNvPr>
          <p:cNvPicPr>
            <a:picLocks noChangeAspect="1"/>
          </p:cNvPicPr>
          <p:nvPr/>
        </p:nvPicPr>
        <p:blipFill>
          <a:blip r:embed="rId4"/>
          <a:stretch>
            <a:fillRect/>
          </a:stretch>
        </p:blipFill>
        <p:spPr>
          <a:xfrm>
            <a:off x="617751" y="2050889"/>
            <a:ext cx="10631941" cy="4596128"/>
          </a:xfrm>
          <a:prstGeom prst="rect">
            <a:avLst/>
          </a:prstGeom>
        </p:spPr>
      </p:pic>
    </p:spTree>
    <p:extLst>
      <p:ext uri="{BB962C8B-B14F-4D97-AF65-F5344CB8AC3E}">
        <p14:creationId xmlns:p14="http://schemas.microsoft.com/office/powerpoint/2010/main" val="248508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E0CE7-93AC-635B-7B72-20865F97A2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9BC21B-F888-B615-7077-DEA591A98C7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6DEFAC0-2E3D-69B0-5868-029C859E36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115A88-BAC2-753A-5A03-8C51661C16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DA3F3C-FE5B-2114-37B5-1043FC3FFB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0940DFE-D918-B7EB-E7D8-61C0A930BA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25ADED2-500E-760E-0605-A71C6149F09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367A54F-AFED-21A2-092E-2EA1DEDC3EE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2FC308A-72CD-BB0F-A2C7-2D665B077E2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1D38D0A-633D-8F2B-F806-668BCE95934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62EDEDC-F0D8-2359-AEB8-40B089B5E03A}"/>
              </a:ext>
            </a:extLst>
          </p:cNvPr>
          <p:cNvSpPr txBox="1"/>
          <p:nvPr/>
        </p:nvSpPr>
        <p:spPr>
          <a:xfrm>
            <a:off x="2474476" y="1102380"/>
            <a:ext cx="6531019"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Advanced Windows Firewall Settings</a:t>
            </a:r>
          </a:p>
        </p:txBody>
      </p:sp>
      <p:pic>
        <p:nvPicPr>
          <p:cNvPr id="2" name="Picture 1">
            <a:extLst>
              <a:ext uri="{FF2B5EF4-FFF2-40B4-BE49-F238E27FC236}">
                <a16:creationId xmlns:a16="http://schemas.microsoft.com/office/drawing/2014/main" id="{3644674A-FA95-704B-B4D3-CB3F8C9301D4}"/>
              </a:ext>
            </a:extLst>
          </p:cNvPr>
          <p:cNvPicPr>
            <a:picLocks noChangeAspect="1"/>
          </p:cNvPicPr>
          <p:nvPr/>
        </p:nvPicPr>
        <p:blipFill>
          <a:blip r:embed="rId4"/>
          <a:stretch>
            <a:fillRect/>
          </a:stretch>
        </p:blipFill>
        <p:spPr>
          <a:xfrm>
            <a:off x="931522" y="2157616"/>
            <a:ext cx="9616926" cy="4528384"/>
          </a:xfrm>
          <a:prstGeom prst="rect">
            <a:avLst/>
          </a:prstGeom>
        </p:spPr>
      </p:pic>
    </p:spTree>
    <p:extLst>
      <p:ext uri="{BB962C8B-B14F-4D97-AF65-F5344CB8AC3E}">
        <p14:creationId xmlns:p14="http://schemas.microsoft.com/office/powerpoint/2010/main" val="3723066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8C677-465C-817E-3920-B37AE90FD7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69FA5A-9FA4-E355-296D-43044369AC4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D096001-4359-8A77-6E2E-72734F7645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8FE47F-4B24-6F7A-0A5C-59535B0D263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57376E-EA23-2895-4C88-871696EEB4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79A066A-B9E8-6E23-A0B4-CAC4DD216E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3AD72B2-27B8-A9D3-FA24-B41899597F7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EB5DDE2-92DF-DC30-7C7D-33537AE6D780}"/>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C6C0B7-A598-CE24-F16D-82F9B3F5CB6E}"/>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611AA52-EBE4-4104-8A88-DE0D11668CD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5EDF3F-9F2E-2C1A-E4AF-71153E5DF781}"/>
              </a:ext>
            </a:extLst>
          </p:cNvPr>
          <p:cNvSpPr txBox="1"/>
          <p:nvPr/>
        </p:nvSpPr>
        <p:spPr>
          <a:xfrm>
            <a:off x="2474476" y="1102380"/>
            <a:ext cx="5590056"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Windows Firewall Rule Settings</a:t>
            </a:r>
          </a:p>
        </p:txBody>
      </p:sp>
      <p:pic>
        <p:nvPicPr>
          <p:cNvPr id="2" name="Picture 1">
            <a:extLst>
              <a:ext uri="{FF2B5EF4-FFF2-40B4-BE49-F238E27FC236}">
                <a16:creationId xmlns:a16="http://schemas.microsoft.com/office/drawing/2014/main" id="{37D3CD3E-137B-4477-768D-D19B8CBDBA65}"/>
              </a:ext>
            </a:extLst>
          </p:cNvPr>
          <p:cNvPicPr>
            <a:picLocks noChangeAspect="1"/>
          </p:cNvPicPr>
          <p:nvPr/>
        </p:nvPicPr>
        <p:blipFill>
          <a:blip r:embed="rId4"/>
          <a:stretch>
            <a:fillRect/>
          </a:stretch>
        </p:blipFill>
        <p:spPr>
          <a:xfrm>
            <a:off x="800099" y="2060033"/>
            <a:ext cx="10498797" cy="4301438"/>
          </a:xfrm>
          <a:prstGeom prst="rect">
            <a:avLst/>
          </a:prstGeom>
        </p:spPr>
      </p:pic>
    </p:spTree>
    <p:extLst>
      <p:ext uri="{BB962C8B-B14F-4D97-AF65-F5344CB8AC3E}">
        <p14:creationId xmlns:p14="http://schemas.microsoft.com/office/powerpoint/2010/main" val="1863895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CE0DD-1246-A825-778D-149FD788A1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413227-DA07-9621-D709-40CDD3F0536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3FA59DB-2FC3-0C20-013B-698FCCB019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36B27-C0F5-786F-8991-C6D311AA26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6532F9-CC6C-1A7B-F198-29E1CC09DE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6547990-A7FC-2A2F-4219-14C146786F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5FD0904-82FC-6604-FB20-E9C012E4E38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056DF12-FFC5-5179-C62C-E3BA04CAC8B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B7D68E4-21E4-4176-03CC-68D5D627833D}"/>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6DBDB2-D136-FF0F-4799-6B2BEDA13B9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52C9E88-5E19-C5B1-2DBE-23A91ED14C23}"/>
              </a:ext>
            </a:extLst>
          </p:cNvPr>
          <p:cNvSpPr txBox="1"/>
          <p:nvPr/>
        </p:nvSpPr>
        <p:spPr>
          <a:xfrm>
            <a:off x="2474476" y="1102380"/>
            <a:ext cx="3740126"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Iptables Introduction</a:t>
            </a:r>
          </a:p>
        </p:txBody>
      </p:sp>
      <p:pic>
        <p:nvPicPr>
          <p:cNvPr id="2" name="Picture 1">
            <a:extLst>
              <a:ext uri="{FF2B5EF4-FFF2-40B4-BE49-F238E27FC236}">
                <a16:creationId xmlns:a16="http://schemas.microsoft.com/office/drawing/2014/main" id="{F9DC9112-7833-EAC6-36EC-E1C002B37ADE}"/>
              </a:ext>
            </a:extLst>
          </p:cNvPr>
          <p:cNvPicPr>
            <a:picLocks noChangeAspect="1"/>
          </p:cNvPicPr>
          <p:nvPr/>
        </p:nvPicPr>
        <p:blipFill>
          <a:blip r:embed="rId4"/>
          <a:stretch>
            <a:fillRect/>
          </a:stretch>
        </p:blipFill>
        <p:spPr>
          <a:xfrm>
            <a:off x="617280" y="2211189"/>
            <a:ext cx="10743521" cy="4150282"/>
          </a:xfrm>
          <a:prstGeom prst="rect">
            <a:avLst/>
          </a:prstGeom>
        </p:spPr>
      </p:pic>
    </p:spTree>
    <p:extLst>
      <p:ext uri="{BB962C8B-B14F-4D97-AF65-F5344CB8AC3E}">
        <p14:creationId xmlns:p14="http://schemas.microsoft.com/office/powerpoint/2010/main" val="386369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8AB40-7E9F-99BE-2848-14649C1810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69BC45-9B39-8D79-63E9-6D94378EB95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11FA3D8-9B7E-3F6E-9E48-39CDCA299E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41415-627B-AFB4-6A69-6870883E4AE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819F21-13E6-0097-70E7-AB3773F76B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B1EFA95-97B0-7BE8-A4DF-7A444C9435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23AA0B-2F83-FD49-0A6D-5B94CA1997D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0124C48-A121-C6CA-04AD-A8CC48E4DA3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E564C8A-83F0-DA92-DD96-C14B67EC99C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A0D5A8-A61E-18C8-D5D6-41CF6FDDFB2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FC2B96-68C1-5538-4DA2-64B7A69542FF}"/>
              </a:ext>
            </a:extLst>
          </p:cNvPr>
          <p:cNvSpPr txBox="1"/>
          <p:nvPr/>
        </p:nvSpPr>
        <p:spPr>
          <a:xfrm>
            <a:off x="2474476" y="1102380"/>
            <a:ext cx="3241593"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Iptables Structure</a:t>
            </a:r>
          </a:p>
        </p:txBody>
      </p:sp>
      <p:pic>
        <p:nvPicPr>
          <p:cNvPr id="2" name="Picture 1">
            <a:extLst>
              <a:ext uri="{FF2B5EF4-FFF2-40B4-BE49-F238E27FC236}">
                <a16:creationId xmlns:a16="http://schemas.microsoft.com/office/drawing/2014/main" id="{FBD0981B-F36C-E570-F461-06AE0B8139D7}"/>
              </a:ext>
            </a:extLst>
          </p:cNvPr>
          <p:cNvPicPr>
            <a:picLocks noChangeAspect="1"/>
          </p:cNvPicPr>
          <p:nvPr/>
        </p:nvPicPr>
        <p:blipFill>
          <a:blip r:embed="rId4"/>
          <a:stretch>
            <a:fillRect/>
          </a:stretch>
        </p:blipFill>
        <p:spPr>
          <a:xfrm>
            <a:off x="942308" y="2060033"/>
            <a:ext cx="9897328" cy="4324883"/>
          </a:xfrm>
          <a:prstGeom prst="rect">
            <a:avLst/>
          </a:prstGeom>
        </p:spPr>
      </p:pic>
    </p:spTree>
    <p:extLst>
      <p:ext uri="{BB962C8B-B14F-4D97-AF65-F5344CB8AC3E}">
        <p14:creationId xmlns:p14="http://schemas.microsoft.com/office/powerpoint/2010/main" val="319904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9AB8C-FB3E-089A-DAEA-8054C059BB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6B5A93-2D03-2E44-845E-24B0191BCE9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501425C-74B8-EE54-9CE6-D813B2777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7301A3-DE5E-B172-A134-E1669CD4C2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5FEF0F-83BC-B32D-1AEC-312D0CD858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F4D3335-67F9-CC9D-516A-F7D6DC218F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EBF22D8-1F0E-CA66-9D5C-DAE7FAD45D3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5C21254-0ADC-B65D-F093-DD2BCBAC236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ED6937E-794C-C4A8-72F5-603997B5DEA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AC08FD-59C6-1A6E-EEC4-AD2184EF2A4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CCE4BC-728C-E6C1-5E3C-0607F372F3A8}"/>
              </a:ext>
            </a:extLst>
          </p:cNvPr>
          <p:cNvSpPr txBox="1"/>
          <p:nvPr/>
        </p:nvSpPr>
        <p:spPr>
          <a:xfrm>
            <a:off x="2474476" y="1102380"/>
            <a:ext cx="5880136"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Basic Concepts of Iptables - Rule</a:t>
            </a:r>
          </a:p>
        </p:txBody>
      </p:sp>
      <p:pic>
        <p:nvPicPr>
          <p:cNvPr id="2" name="Picture 1">
            <a:extLst>
              <a:ext uri="{FF2B5EF4-FFF2-40B4-BE49-F238E27FC236}">
                <a16:creationId xmlns:a16="http://schemas.microsoft.com/office/drawing/2014/main" id="{2ECF2723-9A61-D8E8-D11B-F8BF5A423234}"/>
              </a:ext>
            </a:extLst>
          </p:cNvPr>
          <p:cNvPicPr>
            <a:picLocks noChangeAspect="1"/>
          </p:cNvPicPr>
          <p:nvPr/>
        </p:nvPicPr>
        <p:blipFill>
          <a:blip r:embed="rId4"/>
          <a:stretch>
            <a:fillRect/>
          </a:stretch>
        </p:blipFill>
        <p:spPr>
          <a:xfrm>
            <a:off x="942308" y="2141974"/>
            <a:ext cx="9909565" cy="4086366"/>
          </a:xfrm>
          <a:prstGeom prst="rect">
            <a:avLst/>
          </a:prstGeom>
        </p:spPr>
      </p:pic>
    </p:spTree>
    <p:extLst>
      <p:ext uri="{BB962C8B-B14F-4D97-AF65-F5344CB8AC3E}">
        <p14:creationId xmlns:p14="http://schemas.microsoft.com/office/powerpoint/2010/main" val="1665409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1DCFE-F766-E691-7051-D0ED550E3A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841428-3A38-CC07-6768-F3327BD0044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8ED5B94-8284-421A-B558-6F922FBE18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6B8495-0BAF-63A8-E7C2-9351731046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C7EB3D-7B4D-32D2-6809-7E6164E5F0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5CC2A54-2C60-26DA-6854-677283D09B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11ED599-3DF4-70C3-97DD-98C53975BB1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BC10BC-0031-A4FD-460C-45AC500D40CF}"/>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8F7DC58-A8D1-A835-C81D-C5BCA20270E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16700D5-4E77-B413-536D-6EDD27C18E8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C1F84BC-6C57-1CA0-A3A4-092810338984}"/>
              </a:ext>
            </a:extLst>
          </p:cNvPr>
          <p:cNvSpPr txBox="1"/>
          <p:nvPr/>
        </p:nvSpPr>
        <p:spPr>
          <a:xfrm>
            <a:off x="2474476" y="1102380"/>
            <a:ext cx="6099747"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Basic Concepts of Iptables - Chain</a:t>
            </a:r>
          </a:p>
        </p:txBody>
      </p:sp>
      <p:pic>
        <p:nvPicPr>
          <p:cNvPr id="2" name="Picture 1">
            <a:extLst>
              <a:ext uri="{FF2B5EF4-FFF2-40B4-BE49-F238E27FC236}">
                <a16:creationId xmlns:a16="http://schemas.microsoft.com/office/drawing/2014/main" id="{5AE7E12F-0D28-7F0D-719D-E4BF35FE21FF}"/>
              </a:ext>
            </a:extLst>
          </p:cNvPr>
          <p:cNvPicPr>
            <a:picLocks noChangeAspect="1"/>
          </p:cNvPicPr>
          <p:nvPr/>
        </p:nvPicPr>
        <p:blipFill>
          <a:blip r:embed="rId4"/>
          <a:stretch>
            <a:fillRect/>
          </a:stretch>
        </p:blipFill>
        <p:spPr>
          <a:xfrm>
            <a:off x="942308" y="2279133"/>
            <a:ext cx="9876036" cy="4285350"/>
          </a:xfrm>
          <a:prstGeom prst="rect">
            <a:avLst/>
          </a:prstGeom>
        </p:spPr>
      </p:pic>
    </p:spTree>
    <p:extLst>
      <p:ext uri="{BB962C8B-B14F-4D97-AF65-F5344CB8AC3E}">
        <p14:creationId xmlns:p14="http://schemas.microsoft.com/office/powerpoint/2010/main" val="103674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A54F5-C992-82AA-CAB7-C91CCECF3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BB6C12-78C5-1F1E-BCCC-04C82175F88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AB23D39-F81C-8B6A-1F29-0DED43DCB2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3BE1F0-D07A-36FC-8B8D-9754192EB1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C68469-4898-F408-456F-56C37A1329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F92E88C-4125-A8B4-A1E4-11ADDA812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7E8082B-BFE6-1845-C320-E914CA21817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3875819-531B-72CF-7F53-FF65D57D8A7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36DC841-D699-2349-1E7C-DBFA9AD80A84}"/>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37A32B-2ACF-80B8-6F1E-11E1B757A0E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19FC32A-0220-79E5-89D2-1F27ECDA9720}"/>
              </a:ext>
            </a:extLst>
          </p:cNvPr>
          <p:cNvSpPr txBox="1"/>
          <p:nvPr/>
        </p:nvSpPr>
        <p:spPr>
          <a:xfrm>
            <a:off x="2474476" y="1102380"/>
            <a:ext cx="601376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Basic Concepts of Iptables - Table</a:t>
            </a:r>
          </a:p>
        </p:txBody>
      </p:sp>
      <p:pic>
        <p:nvPicPr>
          <p:cNvPr id="2" name="Picture 1">
            <a:extLst>
              <a:ext uri="{FF2B5EF4-FFF2-40B4-BE49-F238E27FC236}">
                <a16:creationId xmlns:a16="http://schemas.microsoft.com/office/drawing/2014/main" id="{6CB58853-5917-0607-DA51-CFB8CB5F8F67}"/>
              </a:ext>
            </a:extLst>
          </p:cNvPr>
          <p:cNvPicPr>
            <a:picLocks noChangeAspect="1"/>
          </p:cNvPicPr>
          <p:nvPr/>
        </p:nvPicPr>
        <p:blipFill>
          <a:blip r:embed="rId4"/>
          <a:stretch>
            <a:fillRect/>
          </a:stretch>
        </p:blipFill>
        <p:spPr>
          <a:xfrm>
            <a:off x="617280" y="2159070"/>
            <a:ext cx="10755826" cy="3722956"/>
          </a:xfrm>
          <a:prstGeom prst="rect">
            <a:avLst/>
          </a:prstGeom>
        </p:spPr>
      </p:pic>
    </p:spTree>
    <p:extLst>
      <p:ext uri="{BB962C8B-B14F-4D97-AF65-F5344CB8AC3E}">
        <p14:creationId xmlns:p14="http://schemas.microsoft.com/office/powerpoint/2010/main" val="214715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DDB97-ACB9-06B8-F685-FB9ED27A16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C925CD-D168-8534-9566-024DC4A3232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0AC7F70-E3F7-3755-3306-AE2B7884B8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4534E1-5F5E-96F8-70FE-D3D04429CA6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B08BDE-C3B7-E83D-DB22-5A0CCA2D816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D199E43-5960-A255-18C0-478E702FF8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77C9CA-E2A4-2A19-BC71-909598417E4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4718E3-156C-18ED-A62D-627FC130941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2EEB74B-0BD6-3C62-0F50-9C6EF67024D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5FEE97C-4048-182B-3224-519776679E2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3091D95-EAD6-2E0E-AA79-62FB92B1E316}"/>
              </a:ext>
            </a:extLst>
          </p:cNvPr>
          <p:cNvSpPr txBox="1"/>
          <p:nvPr/>
        </p:nvSpPr>
        <p:spPr>
          <a:xfrm>
            <a:off x="2474476" y="1102380"/>
            <a:ext cx="859825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Process of Transmitting Data Packets by Iptables</a:t>
            </a:r>
          </a:p>
        </p:txBody>
      </p:sp>
      <p:pic>
        <p:nvPicPr>
          <p:cNvPr id="2" name="Picture 1">
            <a:extLst>
              <a:ext uri="{FF2B5EF4-FFF2-40B4-BE49-F238E27FC236}">
                <a16:creationId xmlns:a16="http://schemas.microsoft.com/office/drawing/2014/main" id="{D70E9976-847E-0115-22F9-E05A5F6F80A0}"/>
              </a:ext>
            </a:extLst>
          </p:cNvPr>
          <p:cNvPicPr>
            <a:picLocks noChangeAspect="1"/>
          </p:cNvPicPr>
          <p:nvPr/>
        </p:nvPicPr>
        <p:blipFill>
          <a:blip r:embed="rId4"/>
          <a:stretch>
            <a:fillRect/>
          </a:stretch>
        </p:blipFill>
        <p:spPr>
          <a:xfrm>
            <a:off x="2474476" y="2124668"/>
            <a:ext cx="7453797" cy="4231589"/>
          </a:xfrm>
          <a:prstGeom prst="rect">
            <a:avLst/>
          </a:prstGeom>
        </p:spPr>
      </p:pic>
    </p:spTree>
    <p:extLst>
      <p:ext uri="{BB962C8B-B14F-4D97-AF65-F5344CB8AC3E}">
        <p14:creationId xmlns:p14="http://schemas.microsoft.com/office/powerpoint/2010/main" val="2867944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4E7E5-2702-3CD5-8020-9FBA05699A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F3B444-DAC6-372B-EBA3-F4FA2AA3A89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When a data packet enters a network adapter, it is first matched with the PREROUTING chain. The system determines the subsequent processing according to the destination address of the packet Possible processing:</a:t>
            </a:r>
          </a:p>
          <a:p>
            <a:pPr algn="ctr"/>
            <a:endParaRPr lang="en-US" dirty="0"/>
          </a:p>
          <a:p>
            <a:pPr algn="ctr"/>
            <a:r>
              <a:rPr lang="en-US" dirty="0"/>
              <a:t>□ If the destination address of the packet is the local host, the system sends the packet to the INPUT chain to match the packet with rules in this chain. If the packet matches a rule, the system sends the packet to the corresponding local process. If no match is found, the system discards the packet.</a:t>
            </a:r>
          </a:p>
          <a:p>
            <a:pPr algn="ctr"/>
            <a:endParaRPr lang="en-US" dirty="0"/>
          </a:p>
          <a:p>
            <a:pPr algn="ctr"/>
            <a:r>
              <a:rPr lang="en-US" dirty="0"/>
              <a:t>□ If the destination address of the packet is not the local host, the packet will be forwarded. The system directly sends the packet to the FORWARD chain to match the packet with rules in this chain. If the packet matches a rule, the system sends the packet to the corresponding local process. If no match is found, the system discards the packet.</a:t>
            </a:r>
          </a:p>
          <a:p>
            <a:pPr algn="ctr"/>
            <a:endParaRPr lang="en-US" dirty="0"/>
          </a:p>
          <a:p>
            <a:pPr algn="ctr"/>
            <a:r>
              <a:rPr lang="en-US" dirty="0"/>
              <a:t>□ If the packet is locally generated, the system directly sends the packet to the OUTPUT chain to match the packet with rules in this chain. If the packet matches a rule, the system sends the packet to the corresponding local process. If no match is found, the system discards the packet.</a:t>
            </a:r>
          </a:p>
        </p:txBody>
      </p:sp>
      <p:sp>
        <p:nvSpPr>
          <p:cNvPr id="5" name="Rectangle 4">
            <a:extLst>
              <a:ext uri="{FF2B5EF4-FFF2-40B4-BE49-F238E27FC236}">
                <a16:creationId xmlns:a16="http://schemas.microsoft.com/office/drawing/2014/main" id="{8F82151F-52BA-9C8F-A39F-83C4DE19CA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11BC3C-907B-DCCE-DDF2-745F7C27E9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115F98-4A86-17F8-9416-5DEE556E89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599F1CE-58FC-40B9-57B3-F79FC9AEAE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498A1AF-3850-6543-E034-AE24A71D203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C7F90-00B4-EA1B-15CF-08CC722EA5A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7758D18-6DBD-F8CA-40AB-C5D83153470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0D1ED4C-E98C-917D-1459-C93F9F29566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E03FF3-B61A-62D0-613F-0092980C09AA}"/>
              </a:ext>
            </a:extLst>
          </p:cNvPr>
          <p:cNvSpPr txBox="1"/>
          <p:nvPr/>
        </p:nvSpPr>
        <p:spPr>
          <a:xfrm>
            <a:off x="2474476" y="1102380"/>
            <a:ext cx="859825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Process of Transmitting Data Packets by Iptables</a:t>
            </a:r>
          </a:p>
        </p:txBody>
      </p:sp>
      <p:pic>
        <p:nvPicPr>
          <p:cNvPr id="3" name="Picture 2">
            <a:extLst>
              <a:ext uri="{FF2B5EF4-FFF2-40B4-BE49-F238E27FC236}">
                <a16:creationId xmlns:a16="http://schemas.microsoft.com/office/drawing/2014/main" id="{5BAF9CA7-C9E3-961D-5B90-FF2CCC5236E8}"/>
              </a:ext>
            </a:extLst>
          </p:cNvPr>
          <p:cNvPicPr>
            <a:picLocks noChangeAspect="1"/>
          </p:cNvPicPr>
          <p:nvPr/>
        </p:nvPicPr>
        <p:blipFill>
          <a:blip r:embed="rId4"/>
          <a:stretch>
            <a:fillRect/>
          </a:stretch>
        </p:blipFill>
        <p:spPr>
          <a:xfrm>
            <a:off x="617280" y="2178723"/>
            <a:ext cx="10774620" cy="4334048"/>
          </a:xfrm>
          <a:prstGeom prst="rect">
            <a:avLst/>
          </a:prstGeom>
        </p:spPr>
      </p:pic>
    </p:spTree>
    <p:extLst>
      <p:ext uri="{BB962C8B-B14F-4D97-AF65-F5344CB8AC3E}">
        <p14:creationId xmlns:p14="http://schemas.microsoft.com/office/powerpoint/2010/main" val="1608696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63B37-4131-FFDD-70FA-0C8996ED81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947C9-E96F-F477-76E6-E7CFD9650D4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6F934E1-ED9B-494D-7C35-2C1F00970A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732594-9F9F-5D2E-340B-097DD6220E6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D6EE63-9C2D-5767-E675-B421C5FA25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61E7118-2B73-A41E-F00C-18D576785E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6EE905-F0C4-F6FB-F323-68867F81617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8B7E412-B403-4E62-A4E4-C317D84B59F9}"/>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8C4EC0D-994E-EB25-6DFF-92E26C903E8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163F252-753C-B996-5E68-6A116A77C64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E78628C-746B-D721-AE8C-461225171F43}"/>
              </a:ext>
            </a:extLst>
          </p:cNvPr>
          <p:cNvSpPr txBox="1"/>
          <p:nvPr/>
        </p:nvSpPr>
        <p:spPr>
          <a:xfrm>
            <a:off x="2474476" y="1102380"/>
            <a:ext cx="2622834"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Iptables Rules</a:t>
            </a:r>
          </a:p>
        </p:txBody>
      </p:sp>
      <p:pic>
        <p:nvPicPr>
          <p:cNvPr id="2" name="Picture 1">
            <a:extLst>
              <a:ext uri="{FF2B5EF4-FFF2-40B4-BE49-F238E27FC236}">
                <a16:creationId xmlns:a16="http://schemas.microsoft.com/office/drawing/2014/main" id="{B6D12549-7ABA-0DF3-D824-3D10D8E886C2}"/>
              </a:ext>
            </a:extLst>
          </p:cNvPr>
          <p:cNvPicPr>
            <a:picLocks noChangeAspect="1"/>
          </p:cNvPicPr>
          <p:nvPr/>
        </p:nvPicPr>
        <p:blipFill>
          <a:blip r:embed="rId4"/>
          <a:stretch>
            <a:fillRect/>
          </a:stretch>
        </p:blipFill>
        <p:spPr>
          <a:xfrm>
            <a:off x="983382" y="2340327"/>
            <a:ext cx="9723627" cy="3489753"/>
          </a:xfrm>
          <a:prstGeom prst="rect">
            <a:avLst/>
          </a:prstGeom>
        </p:spPr>
      </p:pic>
    </p:spTree>
    <p:extLst>
      <p:ext uri="{BB962C8B-B14F-4D97-AF65-F5344CB8AC3E}">
        <p14:creationId xmlns:p14="http://schemas.microsoft.com/office/powerpoint/2010/main" val="159850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DBBA5-A2F8-845E-448A-B0CB6D9C71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272DC6-02F7-9379-8600-A094F3FE52A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solidFill>
                  <a:schemeClr val="bg1"/>
                </a:solidFill>
                <a:latin typeface="Tajawal Medium" panose="00000600000000000000" pitchFamily="2" charset="-78"/>
                <a:cs typeface="Tajawal Medium" panose="00000600000000000000" pitchFamily="2" charset="-78"/>
              </a:rPr>
              <a:t>What Is Antivirus Software?</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E315ABB0-6FC8-D886-805B-107F6FC071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11BBCD-6D01-F7E0-1726-7FA756FF12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3C0D26-ACA4-497C-629C-577D424CC83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E543CA1-B502-3209-0FDB-E574B64084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5B208D9-4DE9-6151-6935-83272683537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5E8995B-0362-D482-8BCC-EEF7D604217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A658DF-0090-3DEB-E460-3256B1B6B38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257A21D-B410-D821-ED1A-671B1E4F648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4DAD88A-1071-AFA1-D2BC-9B136A50ADD9}"/>
              </a:ext>
            </a:extLst>
          </p:cNvPr>
          <p:cNvSpPr txBox="1"/>
          <p:nvPr/>
        </p:nvSpPr>
        <p:spPr>
          <a:xfrm>
            <a:off x="2474476" y="1102380"/>
            <a:ext cx="4943469"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What Is Antivirus Software?</a:t>
            </a:r>
          </a:p>
        </p:txBody>
      </p:sp>
      <p:pic>
        <p:nvPicPr>
          <p:cNvPr id="2" name="Picture 1">
            <a:extLst>
              <a:ext uri="{FF2B5EF4-FFF2-40B4-BE49-F238E27FC236}">
                <a16:creationId xmlns:a16="http://schemas.microsoft.com/office/drawing/2014/main" id="{0818FAD7-F137-0CA3-152A-220E58153020}"/>
              </a:ext>
            </a:extLst>
          </p:cNvPr>
          <p:cNvPicPr>
            <a:picLocks noChangeAspect="1"/>
          </p:cNvPicPr>
          <p:nvPr/>
        </p:nvPicPr>
        <p:blipFill>
          <a:blip r:embed="rId4"/>
          <a:stretch>
            <a:fillRect/>
          </a:stretch>
        </p:blipFill>
        <p:spPr>
          <a:xfrm>
            <a:off x="704148" y="2661557"/>
            <a:ext cx="10638984" cy="1904340"/>
          </a:xfrm>
          <a:prstGeom prst="rect">
            <a:avLst/>
          </a:prstGeom>
        </p:spPr>
      </p:pic>
    </p:spTree>
    <p:extLst>
      <p:ext uri="{BB962C8B-B14F-4D97-AF65-F5344CB8AC3E}">
        <p14:creationId xmlns:p14="http://schemas.microsoft.com/office/powerpoint/2010/main" val="4267231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62935-AAF0-84F5-B844-4EA3D3ADB0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5FA0E2-47EF-668A-8CBB-902D433EB9B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0BAF074-750C-BECC-5897-78F13983D3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6884B-BC98-7D03-DA77-452DDACF44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8DBAB1-E527-191C-9A98-AE055BC2DA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3044194-738B-3D70-3F18-635690C0D7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509040F-152C-05BB-9FE0-D2BEA9E3992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BDE16C3-81BF-FC65-0C53-A67D06526E6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FA7C254-ABA0-A8E1-5B0F-28186172A6B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0DF3E26-338A-9EE8-CE79-038485E152F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0637C00-42C5-E135-096F-5002B52A93D3}"/>
              </a:ext>
            </a:extLst>
          </p:cNvPr>
          <p:cNvSpPr txBox="1"/>
          <p:nvPr/>
        </p:nvSpPr>
        <p:spPr>
          <a:xfrm>
            <a:off x="2474476" y="1102380"/>
            <a:ext cx="666349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Basic Functions of Antivirus Software</a:t>
            </a:r>
          </a:p>
        </p:txBody>
      </p:sp>
      <p:sp>
        <p:nvSpPr>
          <p:cNvPr id="2" name="TextBox 1">
            <a:extLst>
              <a:ext uri="{FF2B5EF4-FFF2-40B4-BE49-F238E27FC236}">
                <a16:creationId xmlns:a16="http://schemas.microsoft.com/office/drawing/2014/main" id="{794B4B94-92C0-B37D-95A8-3CC511E9C8C7}"/>
              </a:ext>
            </a:extLst>
          </p:cNvPr>
          <p:cNvSpPr txBox="1"/>
          <p:nvPr/>
        </p:nvSpPr>
        <p:spPr>
          <a:xfrm>
            <a:off x="762000" y="2235942"/>
            <a:ext cx="10294116" cy="3046988"/>
          </a:xfrm>
          <a:prstGeom prst="rect">
            <a:avLst/>
          </a:prstGeom>
          <a:noFill/>
        </p:spPr>
        <p:txBody>
          <a:bodyPr wrap="square">
            <a:spAutoFit/>
          </a:bodyPr>
          <a:lstStyle/>
          <a:p>
            <a:r>
              <a:rPr lang="en-US" sz="2400" b="1" dirty="0"/>
              <a:t>•  Virus prevention: prevents viruses from attacking computers.</a:t>
            </a:r>
          </a:p>
          <a:p>
            <a:endParaRPr lang="en-US" sz="2400" b="1" dirty="0"/>
          </a:p>
          <a:p>
            <a:r>
              <a:rPr lang="en-US" sz="2400" b="1" dirty="0"/>
              <a:t>• Virus identification: scans for viruses in the programs or files running on a computer and compares the viruses against the virus signature database to identify them.</a:t>
            </a:r>
          </a:p>
          <a:p>
            <a:endParaRPr lang="en-US" sz="2400" b="1" dirty="0"/>
          </a:p>
          <a:p>
            <a:r>
              <a:rPr lang="en-US" sz="2400" b="1" dirty="0"/>
              <a:t>• Virus clearing: restores infected objects according to different types of viruses and their infection characteristics.</a:t>
            </a:r>
          </a:p>
        </p:txBody>
      </p:sp>
    </p:spTree>
    <p:extLst>
      <p:ext uri="{BB962C8B-B14F-4D97-AF65-F5344CB8AC3E}">
        <p14:creationId xmlns:p14="http://schemas.microsoft.com/office/powerpoint/2010/main" val="3300788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80B4A-93AA-79D4-395D-CF4FA1CF2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28CEDF-E3A6-FD67-5DB2-3E6CF7FA1D2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FC8E4D0-774B-9E1C-942C-E692428E7D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D05ABD-1759-5A4A-507B-3254B59EAB4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CEBFE2-3F7A-B01A-E32F-F8ECB53DC5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77499B7-9EC2-60D3-419F-7F31F2040A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DCBC95D-B8CC-FBDC-51E9-B348E9466BA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6855FC6-7A13-B952-24A6-85E9A80FDA8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485CF70-3D20-FD03-E221-ED0E2018778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9E6431-5ECF-EF23-A83B-7077047B90E1}"/>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967822F-35F2-0DB5-4910-0422AC330BF9}"/>
              </a:ext>
            </a:extLst>
          </p:cNvPr>
          <p:cNvSpPr txBox="1"/>
          <p:nvPr/>
        </p:nvSpPr>
        <p:spPr>
          <a:xfrm>
            <a:off x="2474476" y="1102380"/>
            <a:ext cx="5657318"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Antivirus Software Components</a:t>
            </a:r>
          </a:p>
        </p:txBody>
      </p:sp>
      <p:pic>
        <p:nvPicPr>
          <p:cNvPr id="2" name="Picture 1">
            <a:extLst>
              <a:ext uri="{FF2B5EF4-FFF2-40B4-BE49-F238E27FC236}">
                <a16:creationId xmlns:a16="http://schemas.microsoft.com/office/drawing/2014/main" id="{CA70409E-0854-AA39-49CD-B81A8F8E78ED}"/>
              </a:ext>
            </a:extLst>
          </p:cNvPr>
          <p:cNvPicPr>
            <a:picLocks noChangeAspect="1"/>
          </p:cNvPicPr>
          <p:nvPr/>
        </p:nvPicPr>
        <p:blipFill>
          <a:blip r:embed="rId4"/>
          <a:stretch>
            <a:fillRect/>
          </a:stretch>
        </p:blipFill>
        <p:spPr>
          <a:xfrm>
            <a:off x="800100" y="2060033"/>
            <a:ext cx="10375144" cy="4529004"/>
          </a:xfrm>
          <a:prstGeom prst="rect">
            <a:avLst/>
          </a:prstGeom>
        </p:spPr>
      </p:pic>
    </p:spTree>
    <p:extLst>
      <p:ext uri="{BB962C8B-B14F-4D97-AF65-F5344CB8AC3E}">
        <p14:creationId xmlns:p14="http://schemas.microsoft.com/office/powerpoint/2010/main" val="3362558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998F0-D17D-844F-0328-0B7D76EFA1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F02895-48C0-AF68-D45C-0C6249E80C8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82965F2-2746-C6B3-D645-C6308429F8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BD7F25-D43F-D007-BB1A-902DB50106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AC1A95-5450-1FEC-4CA6-F83D6D47B3E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6312DC6-818A-2DCD-E4FF-C3DAC71116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0BD4EFB-3EEB-6E6B-B063-983E9B031AF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1C622DF-CE5C-E63B-82DB-37FE7465AA60}"/>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81B9F4F-8EDA-855C-17B2-91554F4A4B1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9E69F48-8583-7A56-212D-C65E6CF59A0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AE7571-19A2-D33C-B31E-4C936E465A8E}"/>
              </a:ext>
            </a:extLst>
          </p:cNvPr>
          <p:cNvSpPr txBox="1"/>
          <p:nvPr/>
        </p:nvSpPr>
        <p:spPr>
          <a:xfrm>
            <a:off x="2474476" y="1102380"/>
            <a:ext cx="9094221" cy="954107"/>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Key Technologies of Antivirus Software - Unpacking</a:t>
            </a:r>
          </a:p>
          <a:p>
            <a:endParaRPr lang="en-US" sz="2800" b="1" dirty="0">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5B5023E9-0A6D-314C-6CCE-C0ADE6A5568C}"/>
              </a:ext>
            </a:extLst>
          </p:cNvPr>
          <p:cNvPicPr>
            <a:picLocks noChangeAspect="1"/>
          </p:cNvPicPr>
          <p:nvPr/>
        </p:nvPicPr>
        <p:blipFill>
          <a:blip r:embed="rId4"/>
          <a:stretch>
            <a:fillRect/>
          </a:stretch>
        </p:blipFill>
        <p:spPr>
          <a:xfrm>
            <a:off x="992526" y="2109757"/>
            <a:ext cx="9970521" cy="4386823"/>
          </a:xfrm>
          <a:prstGeom prst="rect">
            <a:avLst/>
          </a:prstGeom>
        </p:spPr>
      </p:pic>
    </p:spTree>
    <p:extLst>
      <p:ext uri="{BB962C8B-B14F-4D97-AF65-F5344CB8AC3E}">
        <p14:creationId xmlns:p14="http://schemas.microsoft.com/office/powerpoint/2010/main" val="369250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7054C-AB85-4F64-8226-2D36C6D9E3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9A7C54-D29C-6AA6-C719-C51FA70136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866B799-14D0-802C-2DED-1866BB71E0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90D6DE-ACF1-3D95-8E21-F46A26C566B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C4E7B9-8BBF-0D6E-91A2-D02434B52E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88EC8C9-6ADC-F1BB-57C1-FAFC1036C7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56CEA00-F940-E2F9-A1D3-CD53E08B2A3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85CDBE8-2B2B-E6AE-6464-C7FB927705A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88BC0E5-99E6-0DDF-7FE9-5116C988EF2B}"/>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10B91A5-7E3B-A44F-0D74-FF82576101C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DAE9F1-61FA-0709-8DDA-0998528AAE80}"/>
              </a:ext>
            </a:extLst>
          </p:cNvPr>
          <p:cNvSpPr txBox="1"/>
          <p:nvPr/>
        </p:nvSpPr>
        <p:spPr>
          <a:xfrm>
            <a:off x="2474476" y="1102380"/>
            <a:ext cx="8386655" cy="461665"/>
          </a:xfrm>
          <a:prstGeom prst="rect">
            <a:avLst/>
          </a:prstGeom>
          <a:noFill/>
        </p:spPr>
        <p:txBody>
          <a:bodyPr wrap="none" rtlCol="0">
            <a:spAutoFit/>
          </a:bodyPr>
          <a:lstStyle/>
          <a:p>
            <a:r>
              <a:rPr lang="en-US" sz="2400" b="1" dirty="0">
                <a:latin typeface="Tajawal Medium" panose="00000600000000000000" pitchFamily="2" charset="-78"/>
                <a:cs typeface="Tajawal Medium" panose="00000600000000000000" pitchFamily="2" charset="-78"/>
              </a:rPr>
              <a:t>Key Technologies of Antivirus Software - Self­ protection</a:t>
            </a:r>
          </a:p>
        </p:txBody>
      </p:sp>
      <p:pic>
        <p:nvPicPr>
          <p:cNvPr id="2" name="Picture 1">
            <a:extLst>
              <a:ext uri="{FF2B5EF4-FFF2-40B4-BE49-F238E27FC236}">
                <a16:creationId xmlns:a16="http://schemas.microsoft.com/office/drawing/2014/main" id="{248592F3-DD9D-5632-764E-2A22019FFC7A}"/>
              </a:ext>
            </a:extLst>
          </p:cNvPr>
          <p:cNvPicPr>
            <a:picLocks noChangeAspect="1"/>
          </p:cNvPicPr>
          <p:nvPr/>
        </p:nvPicPr>
        <p:blipFill>
          <a:blip r:embed="rId4"/>
          <a:stretch>
            <a:fillRect/>
          </a:stretch>
        </p:blipFill>
        <p:spPr>
          <a:xfrm>
            <a:off x="1111584" y="2083715"/>
            <a:ext cx="10037538" cy="4593070"/>
          </a:xfrm>
          <a:prstGeom prst="rect">
            <a:avLst/>
          </a:prstGeom>
        </p:spPr>
      </p:pic>
    </p:spTree>
    <p:extLst>
      <p:ext uri="{BB962C8B-B14F-4D97-AF65-F5344CB8AC3E}">
        <p14:creationId xmlns:p14="http://schemas.microsoft.com/office/powerpoint/2010/main" val="113528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01EE2-81DC-30B2-1E17-7DEE4008C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659E5-D2A9-3107-083E-C1BF20E4169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A8A55C6-38CC-4536-5E65-20011948B7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3D7306-7554-1FDD-4E98-68C2B182A3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FA2CA1-F676-5802-330E-9807F64A67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65874E1-E427-AE87-1AF9-4CA35316F0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6F59878-96CE-D354-E842-7A155F02879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08CD23-9A4E-F1BD-5DD9-1536AE2231E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1085C26-3818-D4B7-B844-134CABA8132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CF1F9ED-6429-CA55-DBB9-BA0697F0897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D0D991A-AED3-FD41-0FC7-77CEEEB4E2A8}"/>
              </a:ext>
            </a:extLst>
          </p:cNvPr>
          <p:cNvSpPr txBox="1"/>
          <p:nvPr/>
        </p:nvSpPr>
        <p:spPr>
          <a:xfrm>
            <a:off x="2474476" y="1102380"/>
            <a:ext cx="837447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Key Technologies of Antivirus Software - Repair</a:t>
            </a:r>
          </a:p>
        </p:txBody>
      </p:sp>
      <p:sp>
        <p:nvSpPr>
          <p:cNvPr id="2" name="TextBox 1">
            <a:extLst>
              <a:ext uri="{FF2B5EF4-FFF2-40B4-BE49-F238E27FC236}">
                <a16:creationId xmlns:a16="http://schemas.microsoft.com/office/drawing/2014/main" id="{8242DA7B-EF76-C6A1-9A74-B8B360D745BE}"/>
              </a:ext>
            </a:extLst>
          </p:cNvPr>
          <p:cNvSpPr txBox="1"/>
          <p:nvPr/>
        </p:nvSpPr>
        <p:spPr>
          <a:xfrm>
            <a:off x="762000" y="2661557"/>
            <a:ext cx="10463635" cy="181588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black"/>
                </a:solidFill>
                <a:effectLst/>
                <a:uLnTx/>
                <a:uFillTx/>
              </a:rPr>
              <a:t>• Antivirus software usually deletes infected files to remove viruses. In this case,  some  system  files  may  be  deleted  by  mistake.  As  a  result,  the  system breaks  down  and  cannot  start.  The  repair  technology  of  antivirus  software repairs damaged files.</a:t>
            </a:r>
          </a:p>
        </p:txBody>
      </p:sp>
    </p:spTree>
    <p:extLst>
      <p:ext uri="{BB962C8B-B14F-4D97-AF65-F5344CB8AC3E}">
        <p14:creationId xmlns:p14="http://schemas.microsoft.com/office/powerpoint/2010/main" val="2449267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455FC-8C53-DE8A-349D-5E90B8D57C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22121F-5F68-F65F-2BB7-68D7780643E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C34B334-346D-41CC-C544-5DEB22BE8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015689-1D12-7B02-159D-3C4FEF2F0B5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DAE0FF-553C-EBF3-3D62-E7E90DD402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9A20A1B-A06B-375F-D7D3-83E577F609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2213594-8D87-BCDA-DE75-270C455CDA8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7CABD3C-E945-8BE6-44C8-F7893D1DC58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66865B-E0F9-0AC5-954C-60516DC78C1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ECA5D3-18F8-7844-1001-6F52E5769737}"/>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980C111-6F71-9346-742F-14B6DC8B62D1}"/>
              </a:ext>
            </a:extLst>
          </p:cNvPr>
          <p:cNvSpPr txBox="1"/>
          <p:nvPr/>
        </p:nvSpPr>
        <p:spPr>
          <a:xfrm>
            <a:off x="2474476" y="1102380"/>
            <a:ext cx="8913274" cy="461665"/>
          </a:xfrm>
          <a:prstGeom prst="rect">
            <a:avLst/>
          </a:prstGeom>
          <a:noFill/>
        </p:spPr>
        <p:txBody>
          <a:bodyPr wrap="none" rtlCol="0">
            <a:spAutoFit/>
          </a:bodyPr>
          <a:lstStyle/>
          <a:p>
            <a:r>
              <a:rPr lang="en-US" sz="2400" b="1" dirty="0">
                <a:latin typeface="Tajawal Medium" panose="00000600000000000000" pitchFamily="2" charset="-78"/>
                <a:cs typeface="Tajawal Medium" panose="00000600000000000000" pitchFamily="2" charset="-78"/>
              </a:rPr>
              <a:t>Key Technologies of Antivirus Software - Real- Time Update</a:t>
            </a:r>
          </a:p>
        </p:txBody>
      </p:sp>
      <p:pic>
        <p:nvPicPr>
          <p:cNvPr id="2" name="Picture 1">
            <a:extLst>
              <a:ext uri="{FF2B5EF4-FFF2-40B4-BE49-F238E27FC236}">
                <a16:creationId xmlns:a16="http://schemas.microsoft.com/office/drawing/2014/main" id="{402CBB5D-6B5B-0A0D-9124-D514CD0A0841}"/>
              </a:ext>
            </a:extLst>
          </p:cNvPr>
          <p:cNvPicPr>
            <a:picLocks noChangeAspect="1"/>
          </p:cNvPicPr>
          <p:nvPr/>
        </p:nvPicPr>
        <p:blipFill>
          <a:blip r:embed="rId4"/>
          <a:stretch>
            <a:fillRect/>
          </a:stretch>
        </p:blipFill>
        <p:spPr>
          <a:xfrm>
            <a:off x="942308" y="2095403"/>
            <a:ext cx="10158311" cy="4480211"/>
          </a:xfrm>
          <a:prstGeom prst="rect">
            <a:avLst/>
          </a:prstGeom>
        </p:spPr>
      </p:pic>
    </p:spTree>
    <p:extLst>
      <p:ext uri="{BB962C8B-B14F-4D97-AF65-F5344CB8AC3E}">
        <p14:creationId xmlns:p14="http://schemas.microsoft.com/office/powerpoint/2010/main" val="207708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0F2F-06E2-47A2-671A-336FEFA759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A8D043-8361-93E9-2749-6471C17A157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B4C58BC-4147-B962-330D-CA58FD0374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A70D6B-0421-ED7E-B002-16019CF0D46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9E8717-6160-C7F0-2E60-6A9D7831EB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47F4D29-F869-CA8B-31FB-5B4841123A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ABD7E2B-773A-4DFE-68A1-B597844BA24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3427C81-241F-5F92-806F-72E07AC4D9A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3B5F593-14DE-F2E5-19A8-9805277CB3F8}"/>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7DE5C6A-53C8-94A5-2A76-F8C916A8FDF2}"/>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6220CDF-C95C-F168-D005-F443C80B8539}"/>
              </a:ext>
            </a:extLst>
          </p:cNvPr>
          <p:cNvSpPr txBox="1"/>
          <p:nvPr/>
        </p:nvSpPr>
        <p:spPr>
          <a:xfrm>
            <a:off x="2346765" y="1142575"/>
            <a:ext cx="8904425" cy="461665"/>
          </a:xfrm>
          <a:prstGeom prst="rect">
            <a:avLst/>
          </a:prstGeom>
          <a:noFill/>
        </p:spPr>
        <p:txBody>
          <a:bodyPr wrap="none" rtlCol="0">
            <a:spAutoFit/>
          </a:bodyPr>
          <a:lstStyle/>
          <a:p>
            <a:r>
              <a:rPr lang="en-US" sz="2400" b="1" dirty="0">
                <a:latin typeface="Tajawal Medium" panose="00000600000000000000" pitchFamily="2" charset="-78"/>
                <a:cs typeface="Tajawal Medium" panose="00000600000000000000" pitchFamily="2" charset="-78"/>
              </a:rPr>
              <a:t>Key Technologies of Antivirus Software - Proactive Defense</a:t>
            </a:r>
          </a:p>
        </p:txBody>
      </p:sp>
      <p:pic>
        <p:nvPicPr>
          <p:cNvPr id="2" name="Picture 1">
            <a:extLst>
              <a:ext uri="{FF2B5EF4-FFF2-40B4-BE49-F238E27FC236}">
                <a16:creationId xmlns:a16="http://schemas.microsoft.com/office/drawing/2014/main" id="{5B19A90F-42D0-A569-A8B6-F17EC1A8FB5D}"/>
              </a:ext>
            </a:extLst>
          </p:cNvPr>
          <p:cNvPicPr>
            <a:picLocks noChangeAspect="1"/>
          </p:cNvPicPr>
          <p:nvPr/>
        </p:nvPicPr>
        <p:blipFill>
          <a:blip r:embed="rId4"/>
          <a:stretch>
            <a:fillRect/>
          </a:stretch>
        </p:blipFill>
        <p:spPr>
          <a:xfrm>
            <a:off x="1111584" y="2060033"/>
            <a:ext cx="9907524" cy="4432177"/>
          </a:xfrm>
          <a:prstGeom prst="rect">
            <a:avLst/>
          </a:prstGeom>
        </p:spPr>
      </p:pic>
    </p:spTree>
    <p:extLst>
      <p:ext uri="{BB962C8B-B14F-4D97-AF65-F5344CB8AC3E}">
        <p14:creationId xmlns:p14="http://schemas.microsoft.com/office/powerpoint/2010/main" val="4174472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8F698-529B-1C34-D0B4-D86CDA2797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1C405B-C7ED-C5BD-513F-ECA30C27940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F711095-89CF-AC1D-292E-5752DE6F01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1C4A28-7D9B-4306-9501-4BCAAA09A8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4F2E12-35EB-3093-71FD-1F906E64F1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E9D6A9A-281A-CDE4-C0D2-C1EEEC9064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52F6BFD-D964-3D1A-BBD5-F516316731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F9C5A9-04E6-3749-2F28-05A7230D461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B399B10-94FD-18A2-CDC6-94280D426491}"/>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469707F-66C6-D552-E956-EB05F0BF188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4FA3AD9-9ED2-7458-78E6-BB03616D0F4D}"/>
              </a:ext>
            </a:extLst>
          </p:cNvPr>
          <p:cNvSpPr txBox="1"/>
          <p:nvPr/>
        </p:nvSpPr>
        <p:spPr>
          <a:xfrm>
            <a:off x="2474476" y="1102380"/>
            <a:ext cx="6961649"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Mainstream Antivirus Software in China</a:t>
            </a:r>
          </a:p>
        </p:txBody>
      </p:sp>
      <p:graphicFrame>
        <p:nvGraphicFramePr>
          <p:cNvPr id="2" name="Object 1">
            <a:extLst>
              <a:ext uri="{FF2B5EF4-FFF2-40B4-BE49-F238E27FC236}">
                <a16:creationId xmlns:a16="http://schemas.microsoft.com/office/drawing/2014/main" id="{522A2DFD-C3D9-DB20-AA06-03C7C5E11B38}"/>
              </a:ext>
            </a:extLst>
          </p:cNvPr>
          <p:cNvGraphicFramePr>
            <a:graphicFrameLocks noChangeAspect="1"/>
          </p:cNvGraphicFramePr>
          <p:nvPr>
            <p:extLst>
              <p:ext uri="{D42A27DB-BD31-4B8C-83A1-F6EECF244321}">
                <p14:modId xmlns:p14="http://schemas.microsoft.com/office/powerpoint/2010/main" val="1571077012"/>
              </p:ext>
            </p:extLst>
          </p:nvPr>
        </p:nvGraphicFramePr>
        <p:xfrm>
          <a:off x="2393156" y="1938278"/>
          <a:ext cx="8114913" cy="4450625"/>
        </p:xfrm>
        <a:graphic>
          <a:graphicData uri="http://schemas.openxmlformats.org/presentationml/2006/ole">
            <mc:AlternateContent xmlns:mc="http://schemas.openxmlformats.org/markup-compatibility/2006">
              <mc:Choice xmlns:v="urn:schemas-microsoft-com:vml" Requires="v">
                <p:oleObj name="Bitmap Image" r:id="rId4" imgW="7322760" imgH="4015800" progId="PBrush">
                  <p:embed/>
                </p:oleObj>
              </mc:Choice>
              <mc:Fallback>
                <p:oleObj name="Bitmap Image" r:id="rId4" imgW="7322760" imgH="4015800" progId="PBrush">
                  <p:embed/>
                  <p:pic>
                    <p:nvPicPr>
                      <p:cNvPr id="10" name="Object 9">
                        <a:extLst>
                          <a:ext uri="{FF2B5EF4-FFF2-40B4-BE49-F238E27FC236}">
                            <a16:creationId xmlns:a16="http://schemas.microsoft.com/office/drawing/2014/main" id="{B0920070-E2A2-F4AB-D5CF-6D68B0338F3C}"/>
                          </a:ext>
                        </a:extLst>
                      </p:cNvPr>
                      <p:cNvPicPr/>
                      <p:nvPr/>
                    </p:nvPicPr>
                    <p:blipFill>
                      <a:blip r:embed="rId5"/>
                      <a:stretch>
                        <a:fillRect/>
                      </a:stretch>
                    </p:blipFill>
                    <p:spPr>
                      <a:xfrm>
                        <a:off x="2393156" y="1938278"/>
                        <a:ext cx="8114913" cy="4450625"/>
                      </a:xfrm>
                      <a:prstGeom prst="rect">
                        <a:avLst/>
                      </a:prstGeom>
                    </p:spPr>
                  </p:pic>
                </p:oleObj>
              </mc:Fallback>
            </mc:AlternateContent>
          </a:graphicData>
        </a:graphic>
      </p:graphicFrame>
    </p:spTree>
    <p:extLst>
      <p:ext uri="{BB962C8B-B14F-4D97-AF65-F5344CB8AC3E}">
        <p14:creationId xmlns:p14="http://schemas.microsoft.com/office/powerpoint/2010/main" val="186601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8E0D4-AE4E-9808-5642-A876A7B25C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C73AD-CD1F-5864-5DCB-9D3D6D409F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9C78755-25F2-0FF3-5DBF-14FC5FC258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AD3CB-7457-E8B9-3B9E-4A7CA2EF11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F74BD9-57A7-B99A-05D6-B3C679A940A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6F72F79-D91D-E789-34B4-D753320246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F26D42A-B6BD-1526-F9E3-C83E5781FDF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6CE15AA-F27F-E35A-D7D1-81ADFE03A4B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DF5EBBB-C688-39E1-7164-B1D771B787AD}"/>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5924DCC-D096-3665-EF44-F31C1FC25B2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06FCE0A-31EB-B55D-041E-EE856D7D35B1}"/>
              </a:ext>
            </a:extLst>
          </p:cNvPr>
          <p:cNvSpPr txBox="1"/>
          <p:nvPr/>
        </p:nvSpPr>
        <p:spPr>
          <a:xfrm>
            <a:off x="2474476" y="1102380"/>
            <a:ext cx="6896440"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What antivirus software do user need ?</a:t>
            </a:r>
          </a:p>
        </p:txBody>
      </p:sp>
      <p:pic>
        <p:nvPicPr>
          <p:cNvPr id="2" name="Picture 1">
            <a:extLst>
              <a:ext uri="{FF2B5EF4-FFF2-40B4-BE49-F238E27FC236}">
                <a16:creationId xmlns:a16="http://schemas.microsoft.com/office/drawing/2014/main" id="{23993538-F858-3E27-BF54-28DB8135B57D}"/>
              </a:ext>
            </a:extLst>
          </p:cNvPr>
          <p:cNvPicPr>
            <a:picLocks noChangeAspect="1"/>
          </p:cNvPicPr>
          <p:nvPr/>
        </p:nvPicPr>
        <p:blipFill>
          <a:blip r:embed="rId4"/>
          <a:stretch>
            <a:fillRect/>
          </a:stretch>
        </p:blipFill>
        <p:spPr>
          <a:xfrm>
            <a:off x="2387177" y="2017346"/>
            <a:ext cx="8664628" cy="4189097"/>
          </a:xfrm>
          <a:prstGeom prst="rect">
            <a:avLst/>
          </a:prstGeom>
        </p:spPr>
      </p:pic>
    </p:spTree>
    <p:extLst>
      <p:ext uri="{BB962C8B-B14F-4D97-AF65-F5344CB8AC3E}">
        <p14:creationId xmlns:p14="http://schemas.microsoft.com/office/powerpoint/2010/main" val="2048544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3878D-2AE1-C01E-68E3-26D5AF820B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7E8F41-3490-705B-3AE7-1FAEF1A2742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Antivirus software cannot scan or kill all viruses.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Antivirus software cannot kill all scanned viruses.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It is unnecessary to install two or more sets of antivirus software on one OS of a computer (unless for compatible or green versions), although many types of antivirus software are compatible. In addition, you are advised to view the list of incompatible programs.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Antivirus  software  may  clear,  delete,  forbid  access  to,  or  isolate  infected files. It also may not process the files.</a:t>
            </a:r>
          </a:p>
        </p:txBody>
      </p:sp>
      <p:sp>
        <p:nvSpPr>
          <p:cNvPr id="5" name="Rectangle 4">
            <a:extLst>
              <a:ext uri="{FF2B5EF4-FFF2-40B4-BE49-F238E27FC236}">
                <a16:creationId xmlns:a16="http://schemas.microsoft.com/office/drawing/2014/main" id="{1EC1DACF-9DF4-FA90-3E93-63610FBE9C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1A7153-8FDF-76ED-4DC8-AEFBDE5095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EBDD57-5CBD-AF7F-F4E8-CA5BF70D06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097D73CA-F8D4-E277-60DD-3D0F198A07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3BC0E5-3589-E0C9-5317-F6C5F578F36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2EF9ED9-4E79-D8CC-815D-CAA5F95FF31D}"/>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22F020E-FFFE-946F-72EE-0DC1F174D69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0C4C52A-5050-974B-DFFE-5587F654F599}"/>
              </a:ext>
            </a:extLst>
          </p:cNvPr>
          <p:cNvSpPr txBox="1"/>
          <p:nvPr/>
        </p:nvSpPr>
        <p:spPr>
          <a:xfrm>
            <a:off x="2474476" y="1102380"/>
            <a:ext cx="7458580"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Common Knowledge of Antivirus Software</a:t>
            </a:r>
          </a:p>
        </p:txBody>
      </p:sp>
    </p:spTree>
    <p:extLst>
      <p:ext uri="{BB962C8B-B14F-4D97-AF65-F5344CB8AC3E}">
        <p14:creationId xmlns:p14="http://schemas.microsoft.com/office/powerpoint/2010/main" val="396158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00444-548B-8AE6-112E-01BDB50089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3D449F-9CF8-BDEF-8F23-0D23C718AC5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D56F235-2EDC-AF10-174E-FA7F2E3A67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618624-F50D-B0E2-1D99-ACA585FC762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56E84C-BF84-A5AA-D7D1-9659C75E47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708A750-5A76-263E-822A-D29CE90C39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AADA5E4-D5D7-27C3-4FFA-903403EC76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48B6138-2992-E678-ACA7-F9E45E80C33D}"/>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728E5BE-3E02-B347-954E-7C949FDA876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C5508AA-E78F-1A65-EC82-DDCDD1B84E0A}"/>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BC3237-4E9A-4343-D98F-0806FDA46793}"/>
              </a:ext>
            </a:extLst>
          </p:cNvPr>
          <p:cNvSpPr txBox="1"/>
          <p:nvPr/>
        </p:nvSpPr>
        <p:spPr>
          <a:xfrm>
            <a:off x="2474476" y="1102380"/>
            <a:ext cx="7458580"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Common Knowledge of Antivirus Software</a:t>
            </a:r>
          </a:p>
        </p:txBody>
      </p:sp>
      <p:pic>
        <p:nvPicPr>
          <p:cNvPr id="9" name="Picture 8">
            <a:extLst>
              <a:ext uri="{FF2B5EF4-FFF2-40B4-BE49-F238E27FC236}">
                <a16:creationId xmlns:a16="http://schemas.microsoft.com/office/drawing/2014/main" id="{D7A442DB-E571-0E8D-A288-B8BACBA89213}"/>
              </a:ext>
            </a:extLst>
          </p:cNvPr>
          <p:cNvPicPr>
            <a:picLocks noChangeAspect="1"/>
          </p:cNvPicPr>
          <p:nvPr/>
        </p:nvPicPr>
        <p:blipFill>
          <a:blip r:embed="rId4"/>
          <a:stretch>
            <a:fillRect/>
          </a:stretch>
        </p:blipFill>
        <p:spPr>
          <a:xfrm>
            <a:off x="800100" y="2060033"/>
            <a:ext cx="10418968" cy="4529004"/>
          </a:xfrm>
          <a:prstGeom prst="rect">
            <a:avLst/>
          </a:prstGeom>
        </p:spPr>
      </p:pic>
    </p:spTree>
    <p:extLst>
      <p:ext uri="{BB962C8B-B14F-4D97-AF65-F5344CB8AC3E}">
        <p14:creationId xmlns:p14="http://schemas.microsoft.com/office/powerpoint/2010/main" val="863884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705E69-C4BA-4ACB-B4E3-43E2426AFD86}"/>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1528</TotalTime>
  <Words>825</Words>
  <Application>Microsoft Office PowerPoint</Application>
  <PresentationFormat>Widescreen</PresentationFormat>
  <Paragraphs>168</Paragraphs>
  <Slides>34</Slides>
  <Notes>33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2" baseType="lpstr">
      <vt:lpstr>Alexandria</vt:lpstr>
      <vt:lpstr>Arial</vt:lpstr>
      <vt:lpstr>Calibri</vt:lpstr>
      <vt:lpstr>Calibri Light</vt:lpstr>
      <vt:lpstr>Roboto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22</cp:revision>
  <dcterms:created xsi:type="dcterms:W3CDTF">2023-04-29T09:08:00Z</dcterms:created>
  <dcterms:modified xsi:type="dcterms:W3CDTF">2025-11-01T01:27:16Z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