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48" r:id="rId4"/>
  </p:sldMasterIdLst>
  <p:notesMasterIdLst>
    <p:notesMasterId r:id="rId47"/>
  </p:notesMasterIdLst>
  <p:sldIdLst>
    <p:sldId id="256" r:id="rId5"/>
    <p:sldId id="258" r:id="rId6"/>
    <p:sldId id="259" r:id="rId7"/>
    <p:sldId id="377" r:id="rId8"/>
    <p:sldId id="261" r:id="rId9"/>
    <p:sldId id="260" r:id="rId10"/>
    <p:sldId id="263" r:id="rId11"/>
    <p:sldId id="264" r:id="rId12"/>
    <p:sldId id="265" r:id="rId13"/>
    <p:sldId id="267" r:id="rId14"/>
    <p:sldId id="268" r:id="rId15"/>
    <p:sldId id="269" r:id="rId16"/>
    <p:sldId id="271" r:id="rId17"/>
    <p:sldId id="274" r:id="rId18"/>
    <p:sldId id="275" r:id="rId19"/>
    <p:sldId id="278" r:id="rId20"/>
    <p:sldId id="390" r:id="rId21"/>
    <p:sldId id="391" r:id="rId22"/>
    <p:sldId id="395" r:id="rId23"/>
    <p:sldId id="392" r:id="rId24"/>
    <p:sldId id="387" r:id="rId25"/>
    <p:sldId id="396" r:id="rId26"/>
    <p:sldId id="394" r:id="rId27"/>
    <p:sldId id="388" r:id="rId28"/>
    <p:sldId id="393" r:id="rId29"/>
    <p:sldId id="389" r:id="rId30"/>
    <p:sldId id="398" r:id="rId31"/>
    <p:sldId id="399" r:id="rId32"/>
    <p:sldId id="400" r:id="rId33"/>
    <p:sldId id="401" r:id="rId34"/>
    <p:sldId id="402" r:id="rId35"/>
    <p:sldId id="412" r:id="rId36"/>
    <p:sldId id="403" r:id="rId37"/>
    <p:sldId id="404" r:id="rId38"/>
    <p:sldId id="405" r:id="rId39"/>
    <p:sldId id="406" r:id="rId40"/>
    <p:sldId id="407" r:id="rId41"/>
    <p:sldId id="408" r:id="rId42"/>
    <p:sldId id="409" r:id="rId43"/>
    <p:sldId id="410" r:id="rId44"/>
    <p:sldId id="376" r:id="rId45"/>
    <p:sldId id="324" r:id="rId46"/>
  </p:sldIdLst>
  <p:sldSz cx="12192000" cy="6858000"/>
  <p:notesSz cx="6858000" cy="9144000"/>
  <p:defaultTextStyle>
    <a:defPPr>
      <a:defRPr lang="ar-SA"/>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33F50"/>
    <a:srgbClr val="00B0F0"/>
    <a:srgbClr val="A5A5A5"/>
    <a:srgbClr val="767171"/>
    <a:srgbClr val="FFC000"/>
    <a:srgbClr val="F58221"/>
    <a:srgbClr val="203E5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85005" autoAdjust="0"/>
    <p:restoredTop sz="57703" autoAdjust="0"/>
  </p:normalViewPr>
  <p:slideViewPr>
    <p:cSldViewPr snapToGrid="0" showGuides="1">
      <p:cViewPr varScale="1">
        <p:scale>
          <a:sx n="86" d="100"/>
          <a:sy n="86" d="100"/>
        </p:scale>
        <p:origin x="66" y="63"/>
      </p:cViewPr>
      <p:guideLst>
        <p:guide orient="horz" pos="2160"/>
        <p:guide pos="3840"/>
      </p:guideLst>
    </p:cSldViewPr>
  </p:slideViewPr>
  <p:outlineViewPr>
    <p:cViewPr>
      <p:scale>
        <a:sx n="33" d="100"/>
        <a:sy n="33" d="100"/>
      </p:scale>
      <p:origin x="0" y="-4480"/>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presProps" Target="presProps.xml"/><Relationship Id="rId8" Type="http://schemas.openxmlformats.org/officeDocument/2006/relationships/slide" Target="slides/slide4.xml"/><Relationship Id="rId51" Type="http://schemas.openxmlformats.org/officeDocument/2006/relationships/tableStyles" Target="tableStyle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عنصر نائب للرأس 1"/>
          <p:cNvSpPr>
            <a:spLocks noGrp="1"/>
          </p:cNvSpPr>
          <p:nvPr>
            <p:ph type="hdr" sz="quarter"/>
          </p:nvPr>
        </p:nvSpPr>
        <p:spPr>
          <a:xfrm>
            <a:off x="3886200" y="0"/>
            <a:ext cx="2971800" cy="458788"/>
          </a:xfrm>
          <a:prstGeom prst="rect">
            <a:avLst/>
          </a:prstGeom>
        </p:spPr>
        <p:txBody>
          <a:bodyPr vert="horz" lIns="91440" tIns="45720" rIns="91440" bIns="45720" rtlCol="1"/>
          <a:lstStyle>
            <a:lvl1pPr algn="r">
              <a:defRPr sz="1200"/>
            </a:lvl1pPr>
          </a:lstStyle>
          <a:p>
            <a:endParaRPr lang="ar-SA"/>
          </a:p>
        </p:txBody>
      </p:sp>
      <p:sp>
        <p:nvSpPr>
          <p:cNvPr id="3" name="عنصر نائب للتاريخ 2"/>
          <p:cNvSpPr>
            <a:spLocks noGrp="1"/>
          </p:cNvSpPr>
          <p:nvPr>
            <p:ph type="dt" idx="1"/>
          </p:nvPr>
        </p:nvSpPr>
        <p:spPr>
          <a:xfrm>
            <a:off x="1588" y="0"/>
            <a:ext cx="2971800" cy="458788"/>
          </a:xfrm>
          <a:prstGeom prst="rect">
            <a:avLst/>
          </a:prstGeom>
        </p:spPr>
        <p:txBody>
          <a:bodyPr vert="horz" lIns="91440" tIns="45720" rIns="91440" bIns="45720" rtlCol="1"/>
          <a:lstStyle>
            <a:lvl1pPr algn="l">
              <a:defRPr sz="1200"/>
            </a:lvl1pPr>
          </a:lstStyle>
          <a:p>
            <a:fld id="{8B76476C-72ED-4711-8C92-31C981DFC18E}" type="datetimeFigureOut">
              <a:rPr lang="ar-SA" smtClean="0"/>
              <a:t>24/10/1447</a:t>
            </a:fld>
            <a:endParaRPr lang="ar-SA"/>
          </a:p>
        </p:txBody>
      </p:sp>
      <p:sp>
        <p:nvSpPr>
          <p:cNvPr id="4" name="عنصر نائب لصورة الشريحة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1" anchor="ctr"/>
          <a:lstStyle/>
          <a:p>
            <a:endParaRPr lang="ar-SA"/>
          </a:p>
        </p:txBody>
      </p:sp>
      <p:sp>
        <p:nvSpPr>
          <p:cNvPr id="5" name="عنصر نائب للملاحظات 4"/>
          <p:cNvSpPr>
            <a:spLocks noGrp="1"/>
          </p:cNvSpPr>
          <p:nvPr>
            <p:ph type="body" sz="quarter" idx="3"/>
          </p:nvPr>
        </p:nvSpPr>
        <p:spPr>
          <a:xfrm>
            <a:off x="685800" y="4400550"/>
            <a:ext cx="5486400" cy="3600450"/>
          </a:xfrm>
          <a:prstGeom prst="rect">
            <a:avLst/>
          </a:prstGeom>
        </p:spPr>
        <p:txBody>
          <a:bodyPr vert="horz" lIns="91440" tIns="45720" rIns="91440" bIns="45720" rtlCol="1"/>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6" name="عنصر نائب للتذييل 5"/>
          <p:cNvSpPr>
            <a:spLocks noGrp="1"/>
          </p:cNvSpPr>
          <p:nvPr>
            <p:ph type="ftr" sz="quarter" idx="4"/>
          </p:nvPr>
        </p:nvSpPr>
        <p:spPr>
          <a:xfrm>
            <a:off x="3886200" y="8685213"/>
            <a:ext cx="2971800" cy="458787"/>
          </a:xfrm>
          <a:prstGeom prst="rect">
            <a:avLst/>
          </a:prstGeom>
        </p:spPr>
        <p:txBody>
          <a:bodyPr vert="horz" lIns="91440" tIns="45720" rIns="91440" bIns="45720" rtlCol="1" anchor="b"/>
          <a:lstStyle>
            <a:lvl1pPr algn="r">
              <a:defRPr sz="1200"/>
            </a:lvl1pPr>
          </a:lstStyle>
          <a:p>
            <a:endParaRPr lang="ar-SA"/>
          </a:p>
        </p:txBody>
      </p:sp>
      <p:sp>
        <p:nvSpPr>
          <p:cNvPr id="7" name="عنصر نائب لرقم الشريحة 6"/>
          <p:cNvSpPr>
            <a:spLocks noGrp="1"/>
          </p:cNvSpPr>
          <p:nvPr>
            <p:ph type="sldNum" sz="quarter" idx="5"/>
          </p:nvPr>
        </p:nvSpPr>
        <p:spPr>
          <a:xfrm>
            <a:off x="1588" y="8685213"/>
            <a:ext cx="2971800" cy="458787"/>
          </a:xfrm>
          <a:prstGeom prst="rect">
            <a:avLst/>
          </a:prstGeom>
        </p:spPr>
        <p:txBody>
          <a:bodyPr vert="horz" lIns="91440" tIns="45720" rIns="91440" bIns="45720" rtlCol="1" anchor="b"/>
          <a:lstStyle>
            <a:lvl1pPr algn="l">
              <a:defRPr sz="1200"/>
            </a:lvl1pPr>
          </a:lstStyle>
          <a:p>
            <a:fld id="{F5CC96BE-CAEB-4577-A270-70DBF5C39FD6}" type="slidenum">
              <a:rPr lang="ar-SA" smtClean="0"/>
              <a:t>‹#›</a:t>
            </a:fld>
            <a:endParaRPr lang="ar-SA"/>
          </a:p>
        </p:txBody>
      </p:sp>
    </p:spTree>
    <p:extLst>
      <p:ext uri="{BB962C8B-B14F-4D97-AF65-F5344CB8AC3E}">
        <p14:creationId xmlns:p14="http://schemas.microsoft.com/office/powerpoint/2010/main" val="4290438322"/>
      </p:ext>
    </p:extLst>
  </p:cSld>
  <p:clrMap bg1="lt1" tx1="dk1" bg2="lt2" tx2="dk2" accent1="accent1" accent2="accent2" accent3="accent3" accent4="accent4" accent5="accent5" accent6="accent6" hlink="hlink" folHlink="folHlink"/>
  <p:notesStyle>
    <a:lvl1pPr marL="0" algn="r" defTabSz="914400" rtl="1" eaLnBrk="1" latinLnBrk="0" hangingPunct="1">
      <a:defRPr sz="1200" kern="1200">
        <a:solidFill>
          <a:schemeClr val="tx1"/>
        </a:solidFill>
        <a:latin typeface="+mn-lt"/>
        <a:ea typeface="+mn-ea"/>
        <a:cs typeface="+mn-cs"/>
      </a:defRPr>
    </a:lvl1pPr>
    <a:lvl2pPr marL="457200" algn="r" defTabSz="914400" rtl="1" eaLnBrk="1" latinLnBrk="0" hangingPunct="1">
      <a:defRPr sz="1200" kern="1200">
        <a:solidFill>
          <a:schemeClr val="tx1"/>
        </a:solidFill>
        <a:latin typeface="+mn-lt"/>
        <a:ea typeface="+mn-ea"/>
        <a:cs typeface="+mn-cs"/>
      </a:defRPr>
    </a:lvl2pPr>
    <a:lvl3pPr marL="914400" algn="r" defTabSz="914400" rtl="1" eaLnBrk="1" latinLnBrk="0" hangingPunct="1">
      <a:defRPr sz="1200" kern="1200">
        <a:solidFill>
          <a:schemeClr val="tx1"/>
        </a:solidFill>
        <a:latin typeface="+mn-lt"/>
        <a:ea typeface="+mn-ea"/>
        <a:cs typeface="+mn-cs"/>
      </a:defRPr>
    </a:lvl3pPr>
    <a:lvl4pPr marL="1371600" algn="r" defTabSz="914400" rtl="1" eaLnBrk="1" latinLnBrk="0" hangingPunct="1">
      <a:defRPr sz="1200" kern="1200">
        <a:solidFill>
          <a:schemeClr val="tx1"/>
        </a:solidFill>
        <a:latin typeface="+mn-lt"/>
        <a:ea typeface="+mn-ea"/>
        <a:cs typeface="+mn-cs"/>
      </a:defRPr>
    </a:lvl4pPr>
    <a:lvl5pPr marL="1828800" algn="r" defTabSz="914400" rtl="1" eaLnBrk="1" latinLnBrk="0" hangingPunct="1">
      <a:defRPr sz="1200" kern="1200">
        <a:solidFill>
          <a:schemeClr val="tx1"/>
        </a:solidFill>
        <a:latin typeface="+mn-lt"/>
        <a:ea typeface="+mn-ea"/>
        <a:cs typeface="+mn-cs"/>
      </a:defRPr>
    </a:lvl5pPr>
    <a:lvl6pPr marL="2286000" algn="r" defTabSz="914400" rtl="1" eaLnBrk="1" latinLnBrk="0" hangingPunct="1">
      <a:defRPr sz="1200" kern="1200">
        <a:solidFill>
          <a:schemeClr val="tx1"/>
        </a:solidFill>
        <a:latin typeface="+mn-lt"/>
        <a:ea typeface="+mn-ea"/>
        <a:cs typeface="+mn-cs"/>
      </a:defRPr>
    </a:lvl6pPr>
    <a:lvl7pPr marL="2743200" algn="r" defTabSz="914400" rtl="1" eaLnBrk="1" latinLnBrk="0" hangingPunct="1">
      <a:defRPr sz="1200" kern="1200">
        <a:solidFill>
          <a:schemeClr val="tx1"/>
        </a:solidFill>
        <a:latin typeface="+mn-lt"/>
        <a:ea typeface="+mn-ea"/>
        <a:cs typeface="+mn-cs"/>
      </a:defRPr>
    </a:lvl7pPr>
    <a:lvl8pPr marL="3200400" algn="r" defTabSz="914400" rtl="1" eaLnBrk="1" latinLnBrk="0" hangingPunct="1">
      <a:defRPr sz="1200" kern="1200">
        <a:solidFill>
          <a:schemeClr val="tx1"/>
        </a:solidFill>
        <a:latin typeface="+mn-lt"/>
        <a:ea typeface="+mn-ea"/>
        <a:cs typeface="+mn-cs"/>
      </a:defRPr>
    </a:lvl8pPr>
    <a:lvl9pPr marL="3657600" algn="r" defTabSz="914400" rtl="1"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5"/>
          </p:nvPr>
        </p:nvSpPr>
        <p:spPr/>
        <p:txBody>
          <a:bodyPr/>
          <a:lstStyle/>
          <a:p>
            <a:fld id="{F5CC96BE-CAEB-4577-A270-70DBF5C39FD6}" type="slidenum">
              <a:rPr lang="ar-SA" smtClean="0"/>
              <a:t>1</a:t>
            </a:fld>
            <a:endParaRPr lang="ar-SA"/>
          </a:p>
        </p:txBody>
      </p:sp>
    </p:spTree>
    <p:extLst>
      <p:ext uri="{BB962C8B-B14F-4D97-AF65-F5344CB8AC3E}">
        <p14:creationId xmlns:p14="http://schemas.microsoft.com/office/powerpoint/2010/main" val="276207484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شريحة عنوان">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65B0D6E4-C0D5-17B3-A176-6F18522DE211}"/>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ar-SA"/>
              <a:t>انقر لتحرير نمط عنوان الشكل الرئيسي</a:t>
            </a:r>
          </a:p>
        </p:txBody>
      </p:sp>
      <p:sp>
        <p:nvSpPr>
          <p:cNvPr id="3" name="عنوان فرعي 2">
            <a:extLst>
              <a:ext uri="{FF2B5EF4-FFF2-40B4-BE49-F238E27FC236}">
                <a16:creationId xmlns:a16="http://schemas.microsoft.com/office/drawing/2014/main" id="{4B91EBEE-4C3E-E964-95C3-828D4F8794BE}"/>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ar-SA"/>
              <a:t>انقر لتحرير نمط العنوان الفرعي للشكل الرئيسي</a:t>
            </a:r>
          </a:p>
        </p:txBody>
      </p:sp>
      <p:sp>
        <p:nvSpPr>
          <p:cNvPr id="4" name="عنصر نائب للتاريخ 3">
            <a:extLst>
              <a:ext uri="{FF2B5EF4-FFF2-40B4-BE49-F238E27FC236}">
                <a16:creationId xmlns:a16="http://schemas.microsoft.com/office/drawing/2014/main" id="{6E31FDAA-170B-A6B3-DD43-3B29D2D6877B}"/>
              </a:ext>
            </a:extLst>
          </p:cNvPr>
          <p:cNvSpPr>
            <a:spLocks noGrp="1"/>
          </p:cNvSpPr>
          <p:nvPr>
            <p:ph type="dt" sz="half" idx="10"/>
          </p:nvPr>
        </p:nvSpPr>
        <p:spPr>
          <a:xfrm>
            <a:off x="8610600" y="6356350"/>
            <a:ext cx="2743200" cy="365125"/>
          </a:xfrm>
          <a:prstGeom prst="rect">
            <a:avLst/>
          </a:prstGeom>
        </p:spPr>
        <p:txBody>
          <a:bodyPr/>
          <a:lstStyle/>
          <a:p>
            <a:fld id="{88D1DA65-BBF7-46DB-82C9-2BFEEF7948EC}" type="datetimeFigureOut">
              <a:rPr lang="ar-SA" smtClean="0"/>
              <a:t>24/10/1447</a:t>
            </a:fld>
            <a:endParaRPr lang="ar-SA"/>
          </a:p>
        </p:txBody>
      </p:sp>
      <p:sp>
        <p:nvSpPr>
          <p:cNvPr id="5" name="عنصر نائب للتذييل 4">
            <a:extLst>
              <a:ext uri="{FF2B5EF4-FFF2-40B4-BE49-F238E27FC236}">
                <a16:creationId xmlns:a16="http://schemas.microsoft.com/office/drawing/2014/main" id="{7870A414-830D-EAA1-9FCB-93199F331DA9}"/>
              </a:ext>
            </a:extLst>
          </p:cNvPr>
          <p:cNvSpPr>
            <a:spLocks noGrp="1"/>
          </p:cNvSpPr>
          <p:nvPr>
            <p:ph type="ftr" sz="quarter" idx="11"/>
          </p:nvPr>
        </p:nvSpPr>
        <p:spPr>
          <a:xfrm>
            <a:off x="4038600" y="6356350"/>
            <a:ext cx="4114800" cy="365125"/>
          </a:xfrm>
          <a:prstGeom prst="rect">
            <a:avLst/>
          </a:prstGeom>
        </p:spPr>
        <p:txBody>
          <a:bodyPr/>
          <a:lstStyle/>
          <a:p>
            <a:endParaRPr lang="ar-SA"/>
          </a:p>
        </p:txBody>
      </p:sp>
      <p:sp>
        <p:nvSpPr>
          <p:cNvPr id="6" name="عنصر نائب لرقم الشريحة 5">
            <a:extLst>
              <a:ext uri="{FF2B5EF4-FFF2-40B4-BE49-F238E27FC236}">
                <a16:creationId xmlns:a16="http://schemas.microsoft.com/office/drawing/2014/main" id="{AC3543C3-091C-3067-B485-3F982D95AAAB}"/>
              </a:ext>
            </a:extLst>
          </p:cNvPr>
          <p:cNvSpPr>
            <a:spLocks noGrp="1"/>
          </p:cNvSpPr>
          <p:nvPr>
            <p:ph type="sldNum" sz="quarter" idx="12"/>
          </p:nvPr>
        </p:nvSpPr>
        <p:spPr>
          <a:xfrm>
            <a:off x="838200" y="6356350"/>
            <a:ext cx="2743200" cy="365125"/>
          </a:xfrm>
          <a:prstGeom prst="rect">
            <a:avLst/>
          </a:prstGeom>
        </p:spPr>
        <p:txBody>
          <a:bodyPr/>
          <a:lstStyle/>
          <a:p>
            <a:fld id="{874B7020-0AF5-4F79-B23E-B291CE72677E}" type="slidenum">
              <a:rPr lang="ar-SA" smtClean="0"/>
              <a:t>‹#›</a:t>
            </a:fld>
            <a:endParaRPr lang="ar-SA"/>
          </a:p>
        </p:txBody>
      </p:sp>
    </p:spTree>
    <p:extLst>
      <p:ext uri="{BB962C8B-B14F-4D97-AF65-F5344CB8AC3E}">
        <p14:creationId xmlns:p14="http://schemas.microsoft.com/office/powerpoint/2010/main" val="3243839943"/>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عنوان ومحتوى">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58E22A1F-7ADB-BE13-A6B6-19571F855650}"/>
              </a:ext>
            </a:extLst>
          </p:cNvPr>
          <p:cNvSpPr>
            <a:spLocks noGrp="1"/>
          </p:cNvSpPr>
          <p:nvPr>
            <p:ph type="title"/>
          </p:nvPr>
        </p:nvSpPr>
        <p:spPr>
          <a:xfrm>
            <a:off x="838200" y="365125"/>
            <a:ext cx="10515600" cy="1325563"/>
          </a:xfrm>
          <a:prstGeom prst="rect">
            <a:avLst/>
          </a:prstGeom>
        </p:spPr>
        <p:txBody>
          <a:bodyPr/>
          <a:lstStyle/>
          <a:p>
            <a:r>
              <a:rPr lang="ar-SA"/>
              <a:t>انقر لتحرير نمط عنوان الشكل الرئيسي</a:t>
            </a:r>
          </a:p>
        </p:txBody>
      </p:sp>
      <p:sp>
        <p:nvSpPr>
          <p:cNvPr id="3" name="عنصر نائب للمحتوى 2">
            <a:extLst>
              <a:ext uri="{FF2B5EF4-FFF2-40B4-BE49-F238E27FC236}">
                <a16:creationId xmlns:a16="http://schemas.microsoft.com/office/drawing/2014/main" id="{AF8C677D-D710-3431-55C3-A9864BBBBA12}"/>
              </a:ext>
            </a:extLst>
          </p:cNvPr>
          <p:cNvSpPr>
            <a:spLocks noGrp="1"/>
          </p:cNvSpPr>
          <p:nvPr>
            <p:ph idx="1"/>
          </p:nvPr>
        </p:nvSpPr>
        <p:spPr>
          <a:xfrm>
            <a:off x="838200" y="1825625"/>
            <a:ext cx="10515600" cy="4351338"/>
          </a:xfrm>
          <a:prstGeom prst="rect">
            <a:avLst/>
          </a:prstGeo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تاريخ 3">
            <a:extLst>
              <a:ext uri="{FF2B5EF4-FFF2-40B4-BE49-F238E27FC236}">
                <a16:creationId xmlns:a16="http://schemas.microsoft.com/office/drawing/2014/main" id="{6F6C3A90-E509-89DB-C0B5-5507DD60FA14}"/>
              </a:ext>
            </a:extLst>
          </p:cNvPr>
          <p:cNvSpPr>
            <a:spLocks noGrp="1"/>
          </p:cNvSpPr>
          <p:nvPr>
            <p:ph type="dt" sz="half" idx="10"/>
          </p:nvPr>
        </p:nvSpPr>
        <p:spPr>
          <a:xfrm>
            <a:off x="8610600" y="6356350"/>
            <a:ext cx="2743200" cy="365125"/>
          </a:xfrm>
          <a:prstGeom prst="rect">
            <a:avLst/>
          </a:prstGeom>
        </p:spPr>
        <p:txBody>
          <a:bodyPr/>
          <a:lstStyle/>
          <a:p>
            <a:fld id="{88D1DA65-BBF7-46DB-82C9-2BFEEF7948EC}" type="datetimeFigureOut">
              <a:rPr lang="ar-SA" smtClean="0"/>
              <a:t>24/10/1447</a:t>
            </a:fld>
            <a:endParaRPr lang="ar-SA"/>
          </a:p>
        </p:txBody>
      </p:sp>
      <p:sp>
        <p:nvSpPr>
          <p:cNvPr id="5" name="عنصر نائب للتذييل 4">
            <a:extLst>
              <a:ext uri="{FF2B5EF4-FFF2-40B4-BE49-F238E27FC236}">
                <a16:creationId xmlns:a16="http://schemas.microsoft.com/office/drawing/2014/main" id="{3396232E-2336-5A06-9CE9-4A2BE2731731}"/>
              </a:ext>
            </a:extLst>
          </p:cNvPr>
          <p:cNvSpPr>
            <a:spLocks noGrp="1"/>
          </p:cNvSpPr>
          <p:nvPr>
            <p:ph type="ftr" sz="quarter" idx="11"/>
          </p:nvPr>
        </p:nvSpPr>
        <p:spPr>
          <a:xfrm>
            <a:off x="4038600" y="6356350"/>
            <a:ext cx="4114800" cy="365125"/>
          </a:xfrm>
          <a:prstGeom prst="rect">
            <a:avLst/>
          </a:prstGeom>
        </p:spPr>
        <p:txBody>
          <a:bodyPr/>
          <a:lstStyle/>
          <a:p>
            <a:endParaRPr lang="ar-SA"/>
          </a:p>
        </p:txBody>
      </p:sp>
      <p:sp>
        <p:nvSpPr>
          <p:cNvPr id="6" name="عنصر نائب لرقم الشريحة 5">
            <a:extLst>
              <a:ext uri="{FF2B5EF4-FFF2-40B4-BE49-F238E27FC236}">
                <a16:creationId xmlns:a16="http://schemas.microsoft.com/office/drawing/2014/main" id="{3AEFA543-523F-BECD-89C7-CC310B2788F5}"/>
              </a:ext>
            </a:extLst>
          </p:cNvPr>
          <p:cNvSpPr>
            <a:spLocks noGrp="1"/>
          </p:cNvSpPr>
          <p:nvPr>
            <p:ph type="sldNum" sz="quarter" idx="12"/>
          </p:nvPr>
        </p:nvSpPr>
        <p:spPr>
          <a:xfrm>
            <a:off x="838200" y="6356350"/>
            <a:ext cx="2743200" cy="365125"/>
          </a:xfrm>
          <a:prstGeom prst="rect">
            <a:avLst/>
          </a:prstGeom>
        </p:spPr>
        <p:txBody>
          <a:bodyPr/>
          <a:lstStyle/>
          <a:p>
            <a:fld id="{874B7020-0AF5-4F79-B23E-B291CE72677E}" type="slidenum">
              <a:rPr lang="ar-SA" smtClean="0"/>
              <a:t>‹#›</a:t>
            </a:fld>
            <a:endParaRPr lang="ar-SA"/>
          </a:p>
        </p:txBody>
      </p:sp>
    </p:spTree>
    <p:extLst>
      <p:ext uri="{BB962C8B-B14F-4D97-AF65-F5344CB8AC3E}">
        <p14:creationId xmlns:p14="http://schemas.microsoft.com/office/powerpoint/2010/main" val="362745231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عنوان المقطع">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7BF65C3B-33D8-B2E9-F443-6C2C0EB1CB3F}"/>
              </a:ext>
            </a:extLst>
          </p:cNvPr>
          <p:cNvSpPr>
            <a:spLocks noGrp="1"/>
          </p:cNvSpPr>
          <p:nvPr>
            <p:ph type="title"/>
          </p:nvPr>
        </p:nvSpPr>
        <p:spPr>
          <a:xfrm>
            <a:off x="831850" y="1709738"/>
            <a:ext cx="10515600" cy="2852737"/>
          </a:xfrm>
          <a:prstGeom prst="rect">
            <a:avLst/>
          </a:prstGeom>
        </p:spPr>
        <p:txBody>
          <a:bodyPr anchor="b"/>
          <a:lstStyle>
            <a:lvl1pPr>
              <a:defRPr sz="6000"/>
            </a:lvl1pPr>
          </a:lstStyle>
          <a:p>
            <a:r>
              <a:rPr lang="ar-SA"/>
              <a:t>انقر لتحرير نمط عنوان الشكل الرئيسي</a:t>
            </a:r>
          </a:p>
        </p:txBody>
      </p:sp>
      <p:sp>
        <p:nvSpPr>
          <p:cNvPr id="3" name="عنصر نائب للنص 2">
            <a:extLst>
              <a:ext uri="{FF2B5EF4-FFF2-40B4-BE49-F238E27FC236}">
                <a16:creationId xmlns:a16="http://schemas.microsoft.com/office/drawing/2014/main" id="{BEF701E5-1FEB-35E0-F32C-9D2FCBBE20E0}"/>
              </a:ext>
            </a:extLst>
          </p:cNvPr>
          <p:cNvSpPr>
            <a:spLocks noGrp="1"/>
          </p:cNvSpPr>
          <p:nvPr>
            <p:ph type="body" idx="1"/>
          </p:nvPr>
        </p:nvSpPr>
        <p:spPr>
          <a:xfrm>
            <a:off x="831850" y="4589463"/>
            <a:ext cx="10515600" cy="150018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ar-SA"/>
              <a:t>انقر لتحرير أنماط نص الشكل الرئيسي</a:t>
            </a:r>
          </a:p>
        </p:txBody>
      </p:sp>
      <p:sp>
        <p:nvSpPr>
          <p:cNvPr id="4" name="عنصر نائب للتاريخ 3">
            <a:extLst>
              <a:ext uri="{FF2B5EF4-FFF2-40B4-BE49-F238E27FC236}">
                <a16:creationId xmlns:a16="http://schemas.microsoft.com/office/drawing/2014/main" id="{D44E013E-907F-6301-7F44-66F504CECFB9}"/>
              </a:ext>
            </a:extLst>
          </p:cNvPr>
          <p:cNvSpPr>
            <a:spLocks noGrp="1"/>
          </p:cNvSpPr>
          <p:nvPr>
            <p:ph type="dt" sz="half" idx="10"/>
          </p:nvPr>
        </p:nvSpPr>
        <p:spPr>
          <a:xfrm>
            <a:off x="8610600" y="6356350"/>
            <a:ext cx="2743200" cy="365125"/>
          </a:xfrm>
          <a:prstGeom prst="rect">
            <a:avLst/>
          </a:prstGeom>
        </p:spPr>
        <p:txBody>
          <a:bodyPr/>
          <a:lstStyle/>
          <a:p>
            <a:fld id="{88D1DA65-BBF7-46DB-82C9-2BFEEF7948EC}" type="datetimeFigureOut">
              <a:rPr lang="ar-SA" smtClean="0"/>
              <a:t>24/10/1447</a:t>
            </a:fld>
            <a:endParaRPr lang="ar-SA"/>
          </a:p>
        </p:txBody>
      </p:sp>
      <p:sp>
        <p:nvSpPr>
          <p:cNvPr id="5" name="عنصر نائب للتذييل 4">
            <a:extLst>
              <a:ext uri="{FF2B5EF4-FFF2-40B4-BE49-F238E27FC236}">
                <a16:creationId xmlns:a16="http://schemas.microsoft.com/office/drawing/2014/main" id="{96715A23-80F7-5BD9-0911-5A5E2DA20C27}"/>
              </a:ext>
            </a:extLst>
          </p:cNvPr>
          <p:cNvSpPr>
            <a:spLocks noGrp="1"/>
          </p:cNvSpPr>
          <p:nvPr>
            <p:ph type="ftr" sz="quarter" idx="11"/>
          </p:nvPr>
        </p:nvSpPr>
        <p:spPr>
          <a:xfrm>
            <a:off x="4038600" y="6356350"/>
            <a:ext cx="4114800" cy="365125"/>
          </a:xfrm>
          <a:prstGeom prst="rect">
            <a:avLst/>
          </a:prstGeom>
        </p:spPr>
        <p:txBody>
          <a:bodyPr/>
          <a:lstStyle/>
          <a:p>
            <a:endParaRPr lang="ar-SA"/>
          </a:p>
        </p:txBody>
      </p:sp>
      <p:sp>
        <p:nvSpPr>
          <p:cNvPr id="6" name="عنصر نائب لرقم الشريحة 5">
            <a:extLst>
              <a:ext uri="{FF2B5EF4-FFF2-40B4-BE49-F238E27FC236}">
                <a16:creationId xmlns:a16="http://schemas.microsoft.com/office/drawing/2014/main" id="{88921A50-E676-E445-CACB-8B74D66D5147}"/>
              </a:ext>
            </a:extLst>
          </p:cNvPr>
          <p:cNvSpPr>
            <a:spLocks noGrp="1"/>
          </p:cNvSpPr>
          <p:nvPr>
            <p:ph type="sldNum" sz="quarter" idx="12"/>
          </p:nvPr>
        </p:nvSpPr>
        <p:spPr>
          <a:xfrm>
            <a:off x="838200" y="6356350"/>
            <a:ext cx="2743200" cy="365125"/>
          </a:xfrm>
          <a:prstGeom prst="rect">
            <a:avLst/>
          </a:prstGeom>
        </p:spPr>
        <p:txBody>
          <a:bodyPr/>
          <a:lstStyle/>
          <a:p>
            <a:fld id="{874B7020-0AF5-4F79-B23E-B291CE72677E}" type="slidenum">
              <a:rPr lang="ar-SA" smtClean="0"/>
              <a:t>‹#›</a:t>
            </a:fld>
            <a:endParaRPr lang="ar-SA"/>
          </a:p>
        </p:txBody>
      </p:sp>
    </p:spTree>
    <p:extLst>
      <p:ext uri="{BB962C8B-B14F-4D97-AF65-F5344CB8AC3E}">
        <p14:creationId xmlns:p14="http://schemas.microsoft.com/office/powerpoint/2010/main" val="201928112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محتويان">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2799A25D-3FAA-8270-77C4-E32E5B933CB6}"/>
              </a:ext>
            </a:extLst>
          </p:cNvPr>
          <p:cNvSpPr>
            <a:spLocks noGrp="1"/>
          </p:cNvSpPr>
          <p:nvPr>
            <p:ph type="title"/>
          </p:nvPr>
        </p:nvSpPr>
        <p:spPr>
          <a:xfrm>
            <a:off x="838200" y="365125"/>
            <a:ext cx="10515600" cy="1325563"/>
          </a:xfrm>
          <a:prstGeom prst="rect">
            <a:avLst/>
          </a:prstGeom>
        </p:spPr>
        <p:txBody>
          <a:bodyPr/>
          <a:lstStyle/>
          <a:p>
            <a:r>
              <a:rPr lang="ar-SA"/>
              <a:t>انقر لتحرير نمط عنوان الشكل الرئيسي</a:t>
            </a:r>
          </a:p>
        </p:txBody>
      </p:sp>
      <p:sp>
        <p:nvSpPr>
          <p:cNvPr id="3" name="عنصر نائب للمحتوى 2">
            <a:extLst>
              <a:ext uri="{FF2B5EF4-FFF2-40B4-BE49-F238E27FC236}">
                <a16:creationId xmlns:a16="http://schemas.microsoft.com/office/drawing/2014/main" id="{A3DB909B-D016-E46C-4755-0B16DF106E28}"/>
              </a:ext>
            </a:extLst>
          </p:cNvPr>
          <p:cNvSpPr>
            <a:spLocks noGrp="1"/>
          </p:cNvSpPr>
          <p:nvPr>
            <p:ph sz="half" idx="1"/>
          </p:nvPr>
        </p:nvSpPr>
        <p:spPr>
          <a:xfrm>
            <a:off x="838200" y="1825625"/>
            <a:ext cx="5181600" cy="4351338"/>
          </a:xfrm>
          <a:prstGeom prst="rect">
            <a:avLst/>
          </a:prstGeo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محتوى 3">
            <a:extLst>
              <a:ext uri="{FF2B5EF4-FFF2-40B4-BE49-F238E27FC236}">
                <a16:creationId xmlns:a16="http://schemas.microsoft.com/office/drawing/2014/main" id="{4AEB691F-7105-1E23-09C6-A00A89A6E402}"/>
              </a:ext>
            </a:extLst>
          </p:cNvPr>
          <p:cNvSpPr>
            <a:spLocks noGrp="1"/>
          </p:cNvSpPr>
          <p:nvPr>
            <p:ph sz="half" idx="2"/>
          </p:nvPr>
        </p:nvSpPr>
        <p:spPr>
          <a:xfrm>
            <a:off x="6172200" y="1825625"/>
            <a:ext cx="5181600" cy="4351338"/>
          </a:xfrm>
          <a:prstGeom prst="rect">
            <a:avLst/>
          </a:prstGeo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5" name="عنصر نائب للتاريخ 4">
            <a:extLst>
              <a:ext uri="{FF2B5EF4-FFF2-40B4-BE49-F238E27FC236}">
                <a16:creationId xmlns:a16="http://schemas.microsoft.com/office/drawing/2014/main" id="{D2E2BF34-ACF4-A9D0-EE4C-CEA6F1E3ED03}"/>
              </a:ext>
            </a:extLst>
          </p:cNvPr>
          <p:cNvSpPr>
            <a:spLocks noGrp="1"/>
          </p:cNvSpPr>
          <p:nvPr>
            <p:ph type="dt" sz="half" idx="10"/>
          </p:nvPr>
        </p:nvSpPr>
        <p:spPr>
          <a:xfrm>
            <a:off x="8610600" y="6356350"/>
            <a:ext cx="2743200" cy="365125"/>
          </a:xfrm>
          <a:prstGeom prst="rect">
            <a:avLst/>
          </a:prstGeom>
        </p:spPr>
        <p:txBody>
          <a:bodyPr/>
          <a:lstStyle/>
          <a:p>
            <a:fld id="{88D1DA65-BBF7-46DB-82C9-2BFEEF7948EC}" type="datetimeFigureOut">
              <a:rPr lang="ar-SA" smtClean="0"/>
              <a:t>24/10/1447</a:t>
            </a:fld>
            <a:endParaRPr lang="ar-SA"/>
          </a:p>
        </p:txBody>
      </p:sp>
      <p:sp>
        <p:nvSpPr>
          <p:cNvPr id="6" name="عنصر نائب للتذييل 5">
            <a:extLst>
              <a:ext uri="{FF2B5EF4-FFF2-40B4-BE49-F238E27FC236}">
                <a16:creationId xmlns:a16="http://schemas.microsoft.com/office/drawing/2014/main" id="{1A0707A1-797D-238A-96D5-0308C8997181}"/>
              </a:ext>
            </a:extLst>
          </p:cNvPr>
          <p:cNvSpPr>
            <a:spLocks noGrp="1"/>
          </p:cNvSpPr>
          <p:nvPr>
            <p:ph type="ftr" sz="quarter" idx="11"/>
          </p:nvPr>
        </p:nvSpPr>
        <p:spPr>
          <a:xfrm>
            <a:off x="4038600" y="6356350"/>
            <a:ext cx="4114800" cy="365125"/>
          </a:xfrm>
          <a:prstGeom prst="rect">
            <a:avLst/>
          </a:prstGeom>
        </p:spPr>
        <p:txBody>
          <a:bodyPr/>
          <a:lstStyle/>
          <a:p>
            <a:endParaRPr lang="ar-SA"/>
          </a:p>
        </p:txBody>
      </p:sp>
      <p:sp>
        <p:nvSpPr>
          <p:cNvPr id="7" name="عنصر نائب لرقم الشريحة 6">
            <a:extLst>
              <a:ext uri="{FF2B5EF4-FFF2-40B4-BE49-F238E27FC236}">
                <a16:creationId xmlns:a16="http://schemas.microsoft.com/office/drawing/2014/main" id="{4AD83232-5C8D-3315-6917-2CC3137EB10F}"/>
              </a:ext>
            </a:extLst>
          </p:cNvPr>
          <p:cNvSpPr>
            <a:spLocks noGrp="1"/>
          </p:cNvSpPr>
          <p:nvPr>
            <p:ph type="sldNum" sz="quarter" idx="12"/>
          </p:nvPr>
        </p:nvSpPr>
        <p:spPr>
          <a:xfrm>
            <a:off x="838200" y="6356350"/>
            <a:ext cx="2743200" cy="365125"/>
          </a:xfrm>
          <a:prstGeom prst="rect">
            <a:avLst/>
          </a:prstGeom>
        </p:spPr>
        <p:txBody>
          <a:bodyPr/>
          <a:lstStyle/>
          <a:p>
            <a:fld id="{874B7020-0AF5-4F79-B23E-B291CE72677E}" type="slidenum">
              <a:rPr lang="ar-SA" smtClean="0"/>
              <a:t>‹#›</a:t>
            </a:fld>
            <a:endParaRPr lang="ar-SA"/>
          </a:p>
        </p:txBody>
      </p:sp>
    </p:spTree>
    <p:extLst>
      <p:ext uri="{BB962C8B-B14F-4D97-AF65-F5344CB8AC3E}">
        <p14:creationId xmlns:p14="http://schemas.microsoft.com/office/powerpoint/2010/main" val="345185710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مقارنة">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B940C941-AC25-5983-6921-D579C715A652}"/>
              </a:ext>
            </a:extLst>
          </p:cNvPr>
          <p:cNvSpPr>
            <a:spLocks noGrp="1"/>
          </p:cNvSpPr>
          <p:nvPr>
            <p:ph type="title"/>
          </p:nvPr>
        </p:nvSpPr>
        <p:spPr>
          <a:xfrm>
            <a:off x="839788" y="365125"/>
            <a:ext cx="10515600" cy="1325563"/>
          </a:xfrm>
          <a:prstGeom prst="rect">
            <a:avLst/>
          </a:prstGeom>
        </p:spPr>
        <p:txBody>
          <a:bodyPr/>
          <a:lstStyle/>
          <a:p>
            <a:r>
              <a:rPr lang="ar-SA"/>
              <a:t>انقر لتحرير نمط عنوان الشكل الرئيسي</a:t>
            </a:r>
          </a:p>
        </p:txBody>
      </p:sp>
      <p:sp>
        <p:nvSpPr>
          <p:cNvPr id="3" name="عنصر نائب للنص 2">
            <a:extLst>
              <a:ext uri="{FF2B5EF4-FFF2-40B4-BE49-F238E27FC236}">
                <a16:creationId xmlns:a16="http://schemas.microsoft.com/office/drawing/2014/main" id="{9EC70CAE-5872-86B4-C542-586F4821E2CA}"/>
              </a:ext>
            </a:extLst>
          </p:cNvPr>
          <p:cNvSpPr>
            <a:spLocks noGrp="1"/>
          </p:cNvSpPr>
          <p:nvPr>
            <p:ph type="body" idx="1"/>
          </p:nvPr>
        </p:nvSpPr>
        <p:spPr>
          <a:xfrm>
            <a:off x="839788" y="1681163"/>
            <a:ext cx="515778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a:t>انقر لتحرير أنماط نص الشكل الرئيسي</a:t>
            </a:r>
          </a:p>
        </p:txBody>
      </p:sp>
      <p:sp>
        <p:nvSpPr>
          <p:cNvPr id="4" name="عنصر نائب للمحتوى 3">
            <a:extLst>
              <a:ext uri="{FF2B5EF4-FFF2-40B4-BE49-F238E27FC236}">
                <a16:creationId xmlns:a16="http://schemas.microsoft.com/office/drawing/2014/main" id="{B7D46347-899A-0F19-DF50-86D3358EE024}"/>
              </a:ext>
            </a:extLst>
          </p:cNvPr>
          <p:cNvSpPr>
            <a:spLocks noGrp="1"/>
          </p:cNvSpPr>
          <p:nvPr>
            <p:ph sz="half" idx="2"/>
          </p:nvPr>
        </p:nvSpPr>
        <p:spPr>
          <a:xfrm>
            <a:off x="839788" y="2505075"/>
            <a:ext cx="5157787" cy="3684588"/>
          </a:xfrm>
          <a:prstGeom prst="rect">
            <a:avLst/>
          </a:prstGeo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5" name="عنصر نائب للنص 4">
            <a:extLst>
              <a:ext uri="{FF2B5EF4-FFF2-40B4-BE49-F238E27FC236}">
                <a16:creationId xmlns:a16="http://schemas.microsoft.com/office/drawing/2014/main" id="{EE88EE3C-CD1E-4998-3959-980E569ECC5B}"/>
              </a:ext>
            </a:extLst>
          </p:cNvPr>
          <p:cNvSpPr>
            <a:spLocks noGrp="1"/>
          </p:cNvSpPr>
          <p:nvPr>
            <p:ph type="body" sz="quarter" idx="3"/>
          </p:nvPr>
        </p:nvSpPr>
        <p:spPr>
          <a:xfrm>
            <a:off x="6172200" y="1681163"/>
            <a:ext cx="51831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a:t>انقر لتحرير أنماط نص الشكل الرئيسي</a:t>
            </a:r>
          </a:p>
        </p:txBody>
      </p:sp>
      <p:sp>
        <p:nvSpPr>
          <p:cNvPr id="6" name="عنصر نائب للمحتوى 5">
            <a:extLst>
              <a:ext uri="{FF2B5EF4-FFF2-40B4-BE49-F238E27FC236}">
                <a16:creationId xmlns:a16="http://schemas.microsoft.com/office/drawing/2014/main" id="{968BAC3E-7054-71D5-06F7-3FAB747FAB04}"/>
              </a:ext>
            </a:extLst>
          </p:cNvPr>
          <p:cNvSpPr>
            <a:spLocks noGrp="1"/>
          </p:cNvSpPr>
          <p:nvPr>
            <p:ph sz="quarter" idx="4"/>
          </p:nvPr>
        </p:nvSpPr>
        <p:spPr>
          <a:xfrm>
            <a:off x="6172200" y="2505075"/>
            <a:ext cx="5183188" cy="3684588"/>
          </a:xfrm>
          <a:prstGeom prst="rect">
            <a:avLst/>
          </a:prstGeo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7" name="عنصر نائب للتاريخ 6">
            <a:extLst>
              <a:ext uri="{FF2B5EF4-FFF2-40B4-BE49-F238E27FC236}">
                <a16:creationId xmlns:a16="http://schemas.microsoft.com/office/drawing/2014/main" id="{9CA99A0B-31E4-953C-22C7-1CA4E0497A77}"/>
              </a:ext>
            </a:extLst>
          </p:cNvPr>
          <p:cNvSpPr>
            <a:spLocks noGrp="1"/>
          </p:cNvSpPr>
          <p:nvPr>
            <p:ph type="dt" sz="half" idx="10"/>
          </p:nvPr>
        </p:nvSpPr>
        <p:spPr>
          <a:xfrm>
            <a:off x="8610600" y="6356350"/>
            <a:ext cx="2743200" cy="365125"/>
          </a:xfrm>
          <a:prstGeom prst="rect">
            <a:avLst/>
          </a:prstGeom>
        </p:spPr>
        <p:txBody>
          <a:bodyPr/>
          <a:lstStyle/>
          <a:p>
            <a:fld id="{88D1DA65-BBF7-46DB-82C9-2BFEEF7948EC}" type="datetimeFigureOut">
              <a:rPr lang="ar-SA" smtClean="0"/>
              <a:t>24/10/1447</a:t>
            </a:fld>
            <a:endParaRPr lang="ar-SA"/>
          </a:p>
        </p:txBody>
      </p:sp>
      <p:sp>
        <p:nvSpPr>
          <p:cNvPr id="8" name="عنصر نائب للتذييل 7">
            <a:extLst>
              <a:ext uri="{FF2B5EF4-FFF2-40B4-BE49-F238E27FC236}">
                <a16:creationId xmlns:a16="http://schemas.microsoft.com/office/drawing/2014/main" id="{6B7FA829-CE20-766B-DF49-F61FFAFB7B7E}"/>
              </a:ext>
            </a:extLst>
          </p:cNvPr>
          <p:cNvSpPr>
            <a:spLocks noGrp="1"/>
          </p:cNvSpPr>
          <p:nvPr>
            <p:ph type="ftr" sz="quarter" idx="11"/>
          </p:nvPr>
        </p:nvSpPr>
        <p:spPr>
          <a:xfrm>
            <a:off x="4038600" y="6356350"/>
            <a:ext cx="4114800" cy="365125"/>
          </a:xfrm>
          <a:prstGeom prst="rect">
            <a:avLst/>
          </a:prstGeom>
        </p:spPr>
        <p:txBody>
          <a:bodyPr/>
          <a:lstStyle/>
          <a:p>
            <a:endParaRPr lang="ar-SA"/>
          </a:p>
        </p:txBody>
      </p:sp>
      <p:sp>
        <p:nvSpPr>
          <p:cNvPr id="9" name="عنصر نائب لرقم الشريحة 8">
            <a:extLst>
              <a:ext uri="{FF2B5EF4-FFF2-40B4-BE49-F238E27FC236}">
                <a16:creationId xmlns:a16="http://schemas.microsoft.com/office/drawing/2014/main" id="{AB6BF902-E774-E910-BF54-141F4D800B93}"/>
              </a:ext>
            </a:extLst>
          </p:cNvPr>
          <p:cNvSpPr>
            <a:spLocks noGrp="1"/>
          </p:cNvSpPr>
          <p:nvPr>
            <p:ph type="sldNum" sz="quarter" idx="12"/>
          </p:nvPr>
        </p:nvSpPr>
        <p:spPr>
          <a:xfrm>
            <a:off x="838200" y="6356350"/>
            <a:ext cx="2743200" cy="365125"/>
          </a:xfrm>
          <a:prstGeom prst="rect">
            <a:avLst/>
          </a:prstGeom>
        </p:spPr>
        <p:txBody>
          <a:bodyPr/>
          <a:lstStyle/>
          <a:p>
            <a:fld id="{874B7020-0AF5-4F79-B23E-B291CE72677E}" type="slidenum">
              <a:rPr lang="ar-SA" smtClean="0"/>
              <a:t>‹#›</a:t>
            </a:fld>
            <a:endParaRPr lang="ar-SA"/>
          </a:p>
        </p:txBody>
      </p:sp>
    </p:spTree>
    <p:extLst>
      <p:ext uri="{BB962C8B-B14F-4D97-AF65-F5344CB8AC3E}">
        <p14:creationId xmlns:p14="http://schemas.microsoft.com/office/powerpoint/2010/main" val="419789113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عنوان فقط">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271A1CBD-FABC-B276-BABB-E98BA38012F5}"/>
              </a:ext>
            </a:extLst>
          </p:cNvPr>
          <p:cNvSpPr>
            <a:spLocks noGrp="1"/>
          </p:cNvSpPr>
          <p:nvPr>
            <p:ph type="title"/>
          </p:nvPr>
        </p:nvSpPr>
        <p:spPr>
          <a:xfrm>
            <a:off x="838200" y="365125"/>
            <a:ext cx="10515600" cy="1325563"/>
          </a:xfrm>
          <a:prstGeom prst="rect">
            <a:avLst/>
          </a:prstGeom>
        </p:spPr>
        <p:txBody>
          <a:bodyPr/>
          <a:lstStyle/>
          <a:p>
            <a:r>
              <a:rPr lang="ar-SA"/>
              <a:t>انقر لتحرير نمط عنوان الشكل الرئيسي</a:t>
            </a:r>
          </a:p>
        </p:txBody>
      </p:sp>
      <p:sp>
        <p:nvSpPr>
          <p:cNvPr id="3" name="عنصر نائب للتاريخ 2">
            <a:extLst>
              <a:ext uri="{FF2B5EF4-FFF2-40B4-BE49-F238E27FC236}">
                <a16:creationId xmlns:a16="http://schemas.microsoft.com/office/drawing/2014/main" id="{189F14D3-52CE-12F1-7405-EAD6DA42A12D}"/>
              </a:ext>
            </a:extLst>
          </p:cNvPr>
          <p:cNvSpPr>
            <a:spLocks noGrp="1"/>
          </p:cNvSpPr>
          <p:nvPr>
            <p:ph type="dt" sz="half" idx="10"/>
          </p:nvPr>
        </p:nvSpPr>
        <p:spPr>
          <a:xfrm>
            <a:off x="8610600" y="6356350"/>
            <a:ext cx="2743200" cy="365125"/>
          </a:xfrm>
          <a:prstGeom prst="rect">
            <a:avLst/>
          </a:prstGeom>
        </p:spPr>
        <p:txBody>
          <a:bodyPr/>
          <a:lstStyle/>
          <a:p>
            <a:fld id="{88D1DA65-BBF7-46DB-82C9-2BFEEF7948EC}" type="datetimeFigureOut">
              <a:rPr lang="ar-SA" smtClean="0"/>
              <a:t>24/10/1447</a:t>
            </a:fld>
            <a:endParaRPr lang="ar-SA"/>
          </a:p>
        </p:txBody>
      </p:sp>
      <p:sp>
        <p:nvSpPr>
          <p:cNvPr id="4" name="عنصر نائب للتذييل 3">
            <a:extLst>
              <a:ext uri="{FF2B5EF4-FFF2-40B4-BE49-F238E27FC236}">
                <a16:creationId xmlns:a16="http://schemas.microsoft.com/office/drawing/2014/main" id="{75DB3773-4EC0-2365-0EC8-A66C394C4DB2}"/>
              </a:ext>
            </a:extLst>
          </p:cNvPr>
          <p:cNvSpPr>
            <a:spLocks noGrp="1"/>
          </p:cNvSpPr>
          <p:nvPr>
            <p:ph type="ftr" sz="quarter" idx="11"/>
          </p:nvPr>
        </p:nvSpPr>
        <p:spPr>
          <a:xfrm>
            <a:off x="4038600" y="6356350"/>
            <a:ext cx="4114800" cy="365125"/>
          </a:xfrm>
          <a:prstGeom prst="rect">
            <a:avLst/>
          </a:prstGeom>
        </p:spPr>
        <p:txBody>
          <a:bodyPr/>
          <a:lstStyle/>
          <a:p>
            <a:endParaRPr lang="ar-SA"/>
          </a:p>
        </p:txBody>
      </p:sp>
      <p:sp>
        <p:nvSpPr>
          <p:cNvPr id="5" name="عنصر نائب لرقم الشريحة 4">
            <a:extLst>
              <a:ext uri="{FF2B5EF4-FFF2-40B4-BE49-F238E27FC236}">
                <a16:creationId xmlns:a16="http://schemas.microsoft.com/office/drawing/2014/main" id="{F79A06FA-48DE-37FA-3592-BD6AFB49DC05}"/>
              </a:ext>
            </a:extLst>
          </p:cNvPr>
          <p:cNvSpPr>
            <a:spLocks noGrp="1"/>
          </p:cNvSpPr>
          <p:nvPr>
            <p:ph type="sldNum" sz="quarter" idx="12"/>
          </p:nvPr>
        </p:nvSpPr>
        <p:spPr>
          <a:xfrm>
            <a:off x="838200" y="6356350"/>
            <a:ext cx="2743200" cy="365125"/>
          </a:xfrm>
          <a:prstGeom prst="rect">
            <a:avLst/>
          </a:prstGeom>
        </p:spPr>
        <p:txBody>
          <a:bodyPr/>
          <a:lstStyle/>
          <a:p>
            <a:fld id="{874B7020-0AF5-4F79-B23E-B291CE72677E}" type="slidenum">
              <a:rPr lang="ar-SA" smtClean="0"/>
              <a:t>‹#›</a:t>
            </a:fld>
            <a:endParaRPr lang="ar-SA"/>
          </a:p>
        </p:txBody>
      </p:sp>
    </p:spTree>
    <p:extLst>
      <p:ext uri="{BB962C8B-B14F-4D97-AF65-F5344CB8AC3E}">
        <p14:creationId xmlns:p14="http://schemas.microsoft.com/office/powerpoint/2010/main" val="359460910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فارغ">
    <p:spTree>
      <p:nvGrpSpPr>
        <p:cNvPr id="1" name=""/>
        <p:cNvGrpSpPr/>
        <p:nvPr/>
      </p:nvGrpSpPr>
      <p:grpSpPr>
        <a:xfrm>
          <a:off x="0" y="0"/>
          <a:ext cx="0" cy="0"/>
          <a:chOff x="0" y="0"/>
          <a:chExt cx="0" cy="0"/>
        </a:xfrm>
      </p:grpSpPr>
      <p:sp>
        <p:nvSpPr>
          <p:cNvPr id="2" name="عنصر نائب للتاريخ 1">
            <a:extLst>
              <a:ext uri="{FF2B5EF4-FFF2-40B4-BE49-F238E27FC236}">
                <a16:creationId xmlns:a16="http://schemas.microsoft.com/office/drawing/2014/main" id="{669A91D1-6B3F-B50F-DF23-4127B425D48F}"/>
              </a:ext>
            </a:extLst>
          </p:cNvPr>
          <p:cNvSpPr>
            <a:spLocks noGrp="1"/>
          </p:cNvSpPr>
          <p:nvPr>
            <p:ph type="dt" sz="half" idx="10"/>
          </p:nvPr>
        </p:nvSpPr>
        <p:spPr>
          <a:xfrm>
            <a:off x="8610600" y="6356350"/>
            <a:ext cx="2743200" cy="365125"/>
          </a:xfrm>
          <a:prstGeom prst="rect">
            <a:avLst/>
          </a:prstGeom>
        </p:spPr>
        <p:txBody>
          <a:bodyPr/>
          <a:lstStyle/>
          <a:p>
            <a:fld id="{88D1DA65-BBF7-46DB-82C9-2BFEEF7948EC}" type="datetimeFigureOut">
              <a:rPr lang="ar-SA" smtClean="0"/>
              <a:t>24/10/1447</a:t>
            </a:fld>
            <a:endParaRPr lang="ar-SA"/>
          </a:p>
        </p:txBody>
      </p:sp>
      <p:sp>
        <p:nvSpPr>
          <p:cNvPr id="3" name="عنصر نائب للتذييل 2">
            <a:extLst>
              <a:ext uri="{FF2B5EF4-FFF2-40B4-BE49-F238E27FC236}">
                <a16:creationId xmlns:a16="http://schemas.microsoft.com/office/drawing/2014/main" id="{98230933-85BF-705D-B936-DC41D21F8779}"/>
              </a:ext>
            </a:extLst>
          </p:cNvPr>
          <p:cNvSpPr>
            <a:spLocks noGrp="1"/>
          </p:cNvSpPr>
          <p:nvPr>
            <p:ph type="ftr" sz="quarter" idx="11"/>
          </p:nvPr>
        </p:nvSpPr>
        <p:spPr>
          <a:xfrm>
            <a:off x="4038600" y="6356350"/>
            <a:ext cx="4114800" cy="365125"/>
          </a:xfrm>
          <a:prstGeom prst="rect">
            <a:avLst/>
          </a:prstGeom>
        </p:spPr>
        <p:txBody>
          <a:bodyPr/>
          <a:lstStyle/>
          <a:p>
            <a:endParaRPr lang="ar-SA"/>
          </a:p>
        </p:txBody>
      </p:sp>
      <p:sp>
        <p:nvSpPr>
          <p:cNvPr id="4" name="عنصر نائب لرقم الشريحة 3">
            <a:extLst>
              <a:ext uri="{FF2B5EF4-FFF2-40B4-BE49-F238E27FC236}">
                <a16:creationId xmlns:a16="http://schemas.microsoft.com/office/drawing/2014/main" id="{F356575D-8ACA-11FF-9EDA-E18B6CD18C9D}"/>
              </a:ext>
            </a:extLst>
          </p:cNvPr>
          <p:cNvSpPr>
            <a:spLocks noGrp="1"/>
          </p:cNvSpPr>
          <p:nvPr>
            <p:ph type="sldNum" sz="quarter" idx="12"/>
          </p:nvPr>
        </p:nvSpPr>
        <p:spPr>
          <a:xfrm>
            <a:off x="838200" y="6356350"/>
            <a:ext cx="2743200" cy="365125"/>
          </a:xfrm>
          <a:prstGeom prst="rect">
            <a:avLst/>
          </a:prstGeom>
        </p:spPr>
        <p:txBody>
          <a:bodyPr/>
          <a:lstStyle/>
          <a:p>
            <a:fld id="{874B7020-0AF5-4F79-B23E-B291CE72677E}" type="slidenum">
              <a:rPr lang="ar-SA" smtClean="0"/>
              <a:t>‹#›</a:t>
            </a:fld>
            <a:endParaRPr lang="ar-SA"/>
          </a:p>
        </p:txBody>
      </p:sp>
    </p:spTree>
    <p:extLst>
      <p:ext uri="{BB962C8B-B14F-4D97-AF65-F5344CB8AC3E}">
        <p14:creationId xmlns:p14="http://schemas.microsoft.com/office/powerpoint/2010/main" val="71095949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محتوى مع تسمية توضيحية">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934F6838-EDEB-B4A4-6D76-93F11460DC03}"/>
              </a:ext>
            </a:extLst>
          </p:cNvPr>
          <p:cNvSpPr>
            <a:spLocks noGrp="1"/>
          </p:cNvSpPr>
          <p:nvPr>
            <p:ph type="title"/>
          </p:nvPr>
        </p:nvSpPr>
        <p:spPr>
          <a:xfrm>
            <a:off x="839788" y="457200"/>
            <a:ext cx="3932237" cy="1600200"/>
          </a:xfrm>
          <a:prstGeom prst="rect">
            <a:avLst/>
          </a:prstGeom>
        </p:spPr>
        <p:txBody>
          <a:bodyPr anchor="b"/>
          <a:lstStyle>
            <a:lvl1pPr>
              <a:defRPr sz="3200"/>
            </a:lvl1pPr>
          </a:lstStyle>
          <a:p>
            <a:r>
              <a:rPr lang="ar-SA"/>
              <a:t>انقر لتحرير نمط عنوان الشكل الرئيسي</a:t>
            </a:r>
          </a:p>
        </p:txBody>
      </p:sp>
      <p:sp>
        <p:nvSpPr>
          <p:cNvPr id="3" name="عنصر نائب للمحتوى 2">
            <a:extLst>
              <a:ext uri="{FF2B5EF4-FFF2-40B4-BE49-F238E27FC236}">
                <a16:creationId xmlns:a16="http://schemas.microsoft.com/office/drawing/2014/main" id="{6E36EA14-6582-3DBD-6DCC-2B96909664A1}"/>
              </a:ext>
            </a:extLst>
          </p:cNvPr>
          <p:cNvSpPr>
            <a:spLocks noGrp="1"/>
          </p:cNvSpPr>
          <p:nvPr>
            <p:ph idx="1"/>
          </p:nvPr>
        </p:nvSpPr>
        <p:spPr>
          <a:xfrm>
            <a:off x="5183188" y="987425"/>
            <a:ext cx="617220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نص 3">
            <a:extLst>
              <a:ext uri="{FF2B5EF4-FFF2-40B4-BE49-F238E27FC236}">
                <a16:creationId xmlns:a16="http://schemas.microsoft.com/office/drawing/2014/main" id="{03EBECD3-C0B8-F52B-9D96-1707C513D3FF}"/>
              </a:ext>
            </a:extLst>
          </p:cNvPr>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ar-SA"/>
              <a:t>انقر لتحرير أنماط نص الشكل الرئيسي</a:t>
            </a:r>
          </a:p>
        </p:txBody>
      </p:sp>
      <p:sp>
        <p:nvSpPr>
          <p:cNvPr id="5" name="عنصر نائب للتاريخ 4">
            <a:extLst>
              <a:ext uri="{FF2B5EF4-FFF2-40B4-BE49-F238E27FC236}">
                <a16:creationId xmlns:a16="http://schemas.microsoft.com/office/drawing/2014/main" id="{CA3D318E-9183-6B82-998E-47B6E004D672}"/>
              </a:ext>
            </a:extLst>
          </p:cNvPr>
          <p:cNvSpPr>
            <a:spLocks noGrp="1"/>
          </p:cNvSpPr>
          <p:nvPr>
            <p:ph type="dt" sz="half" idx="10"/>
          </p:nvPr>
        </p:nvSpPr>
        <p:spPr>
          <a:xfrm>
            <a:off x="8610600" y="6356350"/>
            <a:ext cx="2743200" cy="365125"/>
          </a:xfrm>
          <a:prstGeom prst="rect">
            <a:avLst/>
          </a:prstGeom>
        </p:spPr>
        <p:txBody>
          <a:bodyPr/>
          <a:lstStyle/>
          <a:p>
            <a:fld id="{88D1DA65-BBF7-46DB-82C9-2BFEEF7948EC}" type="datetimeFigureOut">
              <a:rPr lang="ar-SA" smtClean="0"/>
              <a:t>24/10/1447</a:t>
            </a:fld>
            <a:endParaRPr lang="ar-SA"/>
          </a:p>
        </p:txBody>
      </p:sp>
      <p:sp>
        <p:nvSpPr>
          <p:cNvPr id="6" name="عنصر نائب للتذييل 5">
            <a:extLst>
              <a:ext uri="{FF2B5EF4-FFF2-40B4-BE49-F238E27FC236}">
                <a16:creationId xmlns:a16="http://schemas.microsoft.com/office/drawing/2014/main" id="{0C7EE4DE-9A0A-424E-E46A-570A9B4B63F4}"/>
              </a:ext>
            </a:extLst>
          </p:cNvPr>
          <p:cNvSpPr>
            <a:spLocks noGrp="1"/>
          </p:cNvSpPr>
          <p:nvPr>
            <p:ph type="ftr" sz="quarter" idx="11"/>
          </p:nvPr>
        </p:nvSpPr>
        <p:spPr>
          <a:xfrm>
            <a:off x="4038600" y="6356350"/>
            <a:ext cx="4114800" cy="365125"/>
          </a:xfrm>
          <a:prstGeom prst="rect">
            <a:avLst/>
          </a:prstGeom>
        </p:spPr>
        <p:txBody>
          <a:bodyPr/>
          <a:lstStyle/>
          <a:p>
            <a:endParaRPr lang="ar-SA"/>
          </a:p>
        </p:txBody>
      </p:sp>
      <p:sp>
        <p:nvSpPr>
          <p:cNvPr id="7" name="عنصر نائب لرقم الشريحة 6">
            <a:extLst>
              <a:ext uri="{FF2B5EF4-FFF2-40B4-BE49-F238E27FC236}">
                <a16:creationId xmlns:a16="http://schemas.microsoft.com/office/drawing/2014/main" id="{57C8C7A5-D080-1D78-6D2D-8B435F605C15}"/>
              </a:ext>
            </a:extLst>
          </p:cNvPr>
          <p:cNvSpPr>
            <a:spLocks noGrp="1"/>
          </p:cNvSpPr>
          <p:nvPr>
            <p:ph type="sldNum" sz="quarter" idx="12"/>
          </p:nvPr>
        </p:nvSpPr>
        <p:spPr>
          <a:xfrm>
            <a:off x="838200" y="6356350"/>
            <a:ext cx="2743200" cy="365125"/>
          </a:xfrm>
          <a:prstGeom prst="rect">
            <a:avLst/>
          </a:prstGeom>
        </p:spPr>
        <p:txBody>
          <a:bodyPr/>
          <a:lstStyle/>
          <a:p>
            <a:fld id="{874B7020-0AF5-4F79-B23E-B291CE72677E}" type="slidenum">
              <a:rPr lang="ar-SA" smtClean="0"/>
              <a:t>‹#›</a:t>
            </a:fld>
            <a:endParaRPr lang="ar-SA"/>
          </a:p>
        </p:txBody>
      </p:sp>
    </p:spTree>
    <p:extLst>
      <p:ext uri="{BB962C8B-B14F-4D97-AF65-F5344CB8AC3E}">
        <p14:creationId xmlns:p14="http://schemas.microsoft.com/office/powerpoint/2010/main" val="290414969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صورة مع تسمية توضيحية">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A3227C1C-4FD5-115D-9D16-EA0E5A85F835}"/>
              </a:ext>
            </a:extLst>
          </p:cNvPr>
          <p:cNvSpPr>
            <a:spLocks noGrp="1"/>
          </p:cNvSpPr>
          <p:nvPr>
            <p:ph type="title"/>
          </p:nvPr>
        </p:nvSpPr>
        <p:spPr>
          <a:xfrm>
            <a:off x="839788" y="457200"/>
            <a:ext cx="3932237" cy="1600200"/>
          </a:xfrm>
          <a:prstGeom prst="rect">
            <a:avLst/>
          </a:prstGeom>
        </p:spPr>
        <p:txBody>
          <a:bodyPr anchor="b"/>
          <a:lstStyle>
            <a:lvl1pPr>
              <a:defRPr sz="3200"/>
            </a:lvl1pPr>
          </a:lstStyle>
          <a:p>
            <a:r>
              <a:rPr lang="ar-SA"/>
              <a:t>انقر لتحرير نمط عنوان الشكل الرئيسي</a:t>
            </a:r>
          </a:p>
        </p:txBody>
      </p:sp>
      <p:sp>
        <p:nvSpPr>
          <p:cNvPr id="3" name="عنصر نائب للصورة 2">
            <a:extLst>
              <a:ext uri="{FF2B5EF4-FFF2-40B4-BE49-F238E27FC236}">
                <a16:creationId xmlns:a16="http://schemas.microsoft.com/office/drawing/2014/main" id="{39D94AB0-EED7-E2F4-368A-8F9E0EB3F521}"/>
              </a:ext>
            </a:extLst>
          </p:cNvPr>
          <p:cNvSpPr>
            <a:spLocks noGrp="1"/>
          </p:cNvSpPr>
          <p:nvPr>
            <p:ph type="pic" idx="1"/>
          </p:nvPr>
        </p:nvSpPr>
        <p:spPr>
          <a:xfrm>
            <a:off x="5183188" y="987425"/>
            <a:ext cx="617220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ar-SA"/>
          </a:p>
        </p:txBody>
      </p:sp>
      <p:sp>
        <p:nvSpPr>
          <p:cNvPr id="4" name="عنصر نائب للنص 3">
            <a:extLst>
              <a:ext uri="{FF2B5EF4-FFF2-40B4-BE49-F238E27FC236}">
                <a16:creationId xmlns:a16="http://schemas.microsoft.com/office/drawing/2014/main" id="{DB07CB66-923B-1E2A-55F7-BF40322AD07E}"/>
              </a:ext>
            </a:extLst>
          </p:cNvPr>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ar-SA"/>
              <a:t>انقر لتحرير أنماط نص الشكل الرئيسي</a:t>
            </a:r>
          </a:p>
        </p:txBody>
      </p:sp>
      <p:sp>
        <p:nvSpPr>
          <p:cNvPr id="5" name="عنصر نائب للتاريخ 4">
            <a:extLst>
              <a:ext uri="{FF2B5EF4-FFF2-40B4-BE49-F238E27FC236}">
                <a16:creationId xmlns:a16="http://schemas.microsoft.com/office/drawing/2014/main" id="{2570C6C4-4ED9-E1A9-B701-84A39D134006}"/>
              </a:ext>
            </a:extLst>
          </p:cNvPr>
          <p:cNvSpPr>
            <a:spLocks noGrp="1"/>
          </p:cNvSpPr>
          <p:nvPr>
            <p:ph type="dt" sz="half" idx="10"/>
          </p:nvPr>
        </p:nvSpPr>
        <p:spPr>
          <a:xfrm>
            <a:off x="8610600" y="6356350"/>
            <a:ext cx="2743200" cy="365125"/>
          </a:xfrm>
          <a:prstGeom prst="rect">
            <a:avLst/>
          </a:prstGeom>
        </p:spPr>
        <p:txBody>
          <a:bodyPr/>
          <a:lstStyle/>
          <a:p>
            <a:fld id="{88D1DA65-BBF7-46DB-82C9-2BFEEF7948EC}" type="datetimeFigureOut">
              <a:rPr lang="ar-SA" smtClean="0"/>
              <a:t>24/10/1447</a:t>
            </a:fld>
            <a:endParaRPr lang="ar-SA"/>
          </a:p>
        </p:txBody>
      </p:sp>
      <p:sp>
        <p:nvSpPr>
          <p:cNvPr id="6" name="عنصر نائب للتذييل 5">
            <a:extLst>
              <a:ext uri="{FF2B5EF4-FFF2-40B4-BE49-F238E27FC236}">
                <a16:creationId xmlns:a16="http://schemas.microsoft.com/office/drawing/2014/main" id="{CF364E2A-521D-610B-D05B-043EEE8DB749}"/>
              </a:ext>
            </a:extLst>
          </p:cNvPr>
          <p:cNvSpPr>
            <a:spLocks noGrp="1"/>
          </p:cNvSpPr>
          <p:nvPr>
            <p:ph type="ftr" sz="quarter" idx="11"/>
          </p:nvPr>
        </p:nvSpPr>
        <p:spPr>
          <a:xfrm>
            <a:off x="4038600" y="6356350"/>
            <a:ext cx="4114800" cy="365125"/>
          </a:xfrm>
          <a:prstGeom prst="rect">
            <a:avLst/>
          </a:prstGeom>
        </p:spPr>
        <p:txBody>
          <a:bodyPr/>
          <a:lstStyle/>
          <a:p>
            <a:endParaRPr lang="ar-SA"/>
          </a:p>
        </p:txBody>
      </p:sp>
      <p:sp>
        <p:nvSpPr>
          <p:cNvPr id="7" name="عنصر نائب لرقم الشريحة 6">
            <a:extLst>
              <a:ext uri="{FF2B5EF4-FFF2-40B4-BE49-F238E27FC236}">
                <a16:creationId xmlns:a16="http://schemas.microsoft.com/office/drawing/2014/main" id="{3517081A-AB17-49F8-7F84-7E0945E40AE6}"/>
              </a:ext>
            </a:extLst>
          </p:cNvPr>
          <p:cNvSpPr>
            <a:spLocks noGrp="1"/>
          </p:cNvSpPr>
          <p:nvPr>
            <p:ph type="sldNum" sz="quarter" idx="12"/>
          </p:nvPr>
        </p:nvSpPr>
        <p:spPr>
          <a:xfrm>
            <a:off x="838200" y="6356350"/>
            <a:ext cx="2743200" cy="365125"/>
          </a:xfrm>
          <a:prstGeom prst="rect">
            <a:avLst/>
          </a:prstGeom>
        </p:spPr>
        <p:txBody>
          <a:bodyPr/>
          <a:lstStyle/>
          <a:p>
            <a:fld id="{874B7020-0AF5-4F79-B23E-B291CE72677E}" type="slidenum">
              <a:rPr lang="ar-SA" smtClean="0"/>
              <a:t>‹#›</a:t>
            </a:fld>
            <a:endParaRPr lang="ar-SA"/>
          </a:p>
        </p:txBody>
      </p:sp>
    </p:spTree>
    <p:extLst>
      <p:ext uri="{BB962C8B-B14F-4D97-AF65-F5344CB8AC3E}">
        <p14:creationId xmlns:p14="http://schemas.microsoft.com/office/powerpoint/2010/main" val="400045190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عنوان ونص عمودي">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2EB013B0-1EDD-1258-25A4-C8421E0EC7D3}"/>
              </a:ext>
            </a:extLst>
          </p:cNvPr>
          <p:cNvSpPr>
            <a:spLocks noGrp="1"/>
          </p:cNvSpPr>
          <p:nvPr>
            <p:ph type="title"/>
          </p:nvPr>
        </p:nvSpPr>
        <p:spPr>
          <a:xfrm>
            <a:off x="838200" y="365125"/>
            <a:ext cx="10515600" cy="1325563"/>
          </a:xfrm>
          <a:prstGeom prst="rect">
            <a:avLst/>
          </a:prstGeom>
        </p:spPr>
        <p:txBody>
          <a:bodyPr/>
          <a:lstStyle/>
          <a:p>
            <a:r>
              <a:rPr lang="ar-SA"/>
              <a:t>انقر لتحرير نمط عنوان الشكل الرئيسي</a:t>
            </a:r>
          </a:p>
        </p:txBody>
      </p:sp>
      <p:sp>
        <p:nvSpPr>
          <p:cNvPr id="3" name="عنصر نائب للعنوان العمودي 2">
            <a:extLst>
              <a:ext uri="{FF2B5EF4-FFF2-40B4-BE49-F238E27FC236}">
                <a16:creationId xmlns:a16="http://schemas.microsoft.com/office/drawing/2014/main" id="{577373FC-5DC8-1358-6EB9-8067445426B9}"/>
              </a:ext>
            </a:extLst>
          </p:cNvPr>
          <p:cNvSpPr>
            <a:spLocks noGrp="1"/>
          </p:cNvSpPr>
          <p:nvPr>
            <p:ph type="body" orient="vert" idx="1"/>
          </p:nvPr>
        </p:nvSpPr>
        <p:spPr>
          <a:xfrm>
            <a:off x="838200" y="1825625"/>
            <a:ext cx="10515600" cy="4351338"/>
          </a:xfrm>
          <a:prstGeom prst="rect">
            <a:avLst/>
          </a:prstGeom>
        </p:spPr>
        <p:txBody>
          <a:bodyPr vert="eaVert"/>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تاريخ 3">
            <a:extLst>
              <a:ext uri="{FF2B5EF4-FFF2-40B4-BE49-F238E27FC236}">
                <a16:creationId xmlns:a16="http://schemas.microsoft.com/office/drawing/2014/main" id="{BBC52D0F-56A6-DC9E-E4A7-B4CDBFAE8AF3}"/>
              </a:ext>
            </a:extLst>
          </p:cNvPr>
          <p:cNvSpPr>
            <a:spLocks noGrp="1"/>
          </p:cNvSpPr>
          <p:nvPr>
            <p:ph type="dt" sz="half" idx="10"/>
          </p:nvPr>
        </p:nvSpPr>
        <p:spPr>
          <a:xfrm>
            <a:off x="8610600" y="6356350"/>
            <a:ext cx="2743200" cy="365125"/>
          </a:xfrm>
          <a:prstGeom prst="rect">
            <a:avLst/>
          </a:prstGeom>
        </p:spPr>
        <p:txBody>
          <a:bodyPr/>
          <a:lstStyle/>
          <a:p>
            <a:fld id="{88D1DA65-BBF7-46DB-82C9-2BFEEF7948EC}" type="datetimeFigureOut">
              <a:rPr lang="ar-SA" smtClean="0"/>
              <a:t>24/10/1447</a:t>
            </a:fld>
            <a:endParaRPr lang="ar-SA"/>
          </a:p>
        </p:txBody>
      </p:sp>
      <p:sp>
        <p:nvSpPr>
          <p:cNvPr id="5" name="عنصر نائب للتذييل 4">
            <a:extLst>
              <a:ext uri="{FF2B5EF4-FFF2-40B4-BE49-F238E27FC236}">
                <a16:creationId xmlns:a16="http://schemas.microsoft.com/office/drawing/2014/main" id="{C4DD92D5-C122-2E43-2FBA-30491FD60300}"/>
              </a:ext>
            </a:extLst>
          </p:cNvPr>
          <p:cNvSpPr>
            <a:spLocks noGrp="1"/>
          </p:cNvSpPr>
          <p:nvPr>
            <p:ph type="ftr" sz="quarter" idx="11"/>
          </p:nvPr>
        </p:nvSpPr>
        <p:spPr>
          <a:xfrm>
            <a:off x="4038600" y="6356350"/>
            <a:ext cx="4114800" cy="365125"/>
          </a:xfrm>
          <a:prstGeom prst="rect">
            <a:avLst/>
          </a:prstGeom>
        </p:spPr>
        <p:txBody>
          <a:bodyPr/>
          <a:lstStyle/>
          <a:p>
            <a:endParaRPr lang="ar-SA"/>
          </a:p>
        </p:txBody>
      </p:sp>
      <p:sp>
        <p:nvSpPr>
          <p:cNvPr id="6" name="عنصر نائب لرقم الشريحة 5">
            <a:extLst>
              <a:ext uri="{FF2B5EF4-FFF2-40B4-BE49-F238E27FC236}">
                <a16:creationId xmlns:a16="http://schemas.microsoft.com/office/drawing/2014/main" id="{6C76EA78-17F2-88E2-9095-72648BD64784}"/>
              </a:ext>
            </a:extLst>
          </p:cNvPr>
          <p:cNvSpPr>
            <a:spLocks noGrp="1"/>
          </p:cNvSpPr>
          <p:nvPr>
            <p:ph type="sldNum" sz="quarter" idx="12"/>
          </p:nvPr>
        </p:nvSpPr>
        <p:spPr>
          <a:xfrm>
            <a:off x="838200" y="6356350"/>
            <a:ext cx="2743200" cy="365125"/>
          </a:xfrm>
          <a:prstGeom prst="rect">
            <a:avLst/>
          </a:prstGeom>
        </p:spPr>
        <p:txBody>
          <a:bodyPr/>
          <a:lstStyle/>
          <a:p>
            <a:fld id="{874B7020-0AF5-4F79-B23E-B291CE72677E}" type="slidenum">
              <a:rPr lang="ar-SA" smtClean="0"/>
              <a:t>‹#›</a:t>
            </a:fld>
            <a:endParaRPr lang="ar-SA"/>
          </a:p>
        </p:txBody>
      </p:sp>
    </p:spTree>
    <p:extLst>
      <p:ext uri="{BB962C8B-B14F-4D97-AF65-F5344CB8AC3E}">
        <p14:creationId xmlns:p14="http://schemas.microsoft.com/office/powerpoint/2010/main" val="340541646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عنوان ونص عموديان">
    <p:spTree>
      <p:nvGrpSpPr>
        <p:cNvPr id="1" name=""/>
        <p:cNvGrpSpPr/>
        <p:nvPr/>
      </p:nvGrpSpPr>
      <p:grpSpPr>
        <a:xfrm>
          <a:off x="0" y="0"/>
          <a:ext cx="0" cy="0"/>
          <a:chOff x="0" y="0"/>
          <a:chExt cx="0" cy="0"/>
        </a:xfrm>
      </p:grpSpPr>
      <p:sp>
        <p:nvSpPr>
          <p:cNvPr id="2" name="عنوان عمودي 1">
            <a:extLst>
              <a:ext uri="{FF2B5EF4-FFF2-40B4-BE49-F238E27FC236}">
                <a16:creationId xmlns:a16="http://schemas.microsoft.com/office/drawing/2014/main" id="{14117DD7-37DA-71FB-9D20-4AA6D7793C28}"/>
              </a:ext>
            </a:extLst>
          </p:cNvPr>
          <p:cNvSpPr>
            <a:spLocks noGrp="1"/>
          </p:cNvSpPr>
          <p:nvPr>
            <p:ph type="title" orient="vert"/>
          </p:nvPr>
        </p:nvSpPr>
        <p:spPr>
          <a:xfrm>
            <a:off x="8724900" y="365125"/>
            <a:ext cx="2628900" cy="5811838"/>
          </a:xfrm>
          <a:prstGeom prst="rect">
            <a:avLst/>
          </a:prstGeom>
        </p:spPr>
        <p:txBody>
          <a:bodyPr vert="eaVert"/>
          <a:lstStyle/>
          <a:p>
            <a:r>
              <a:rPr lang="ar-SA"/>
              <a:t>انقر لتحرير نمط عنوان الشكل الرئيسي</a:t>
            </a:r>
          </a:p>
        </p:txBody>
      </p:sp>
      <p:sp>
        <p:nvSpPr>
          <p:cNvPr id="3" name="عنصر نائب للعنوان العمودي 2">
            <a:extLst>
              <a:ext uri="{FF2B5EF4-FFF2-40B4-BE49-F238E27FC236}">
                <a16:creationId xmlns:a16="http://schemas.microsoft.com/office/drawing/2014/main" id="{534339E3-3281-6CFD-8B69-38551709B368}"/>
              </a:ext>
            </a:extLst>
          </p:cNvPr>
          <p:cNvSpPr>
            <a:spLocks noGrp="1"/>
          </p:cNvSpPr>
          <p:nvPr>
            <p:ph type="body" orient="vert" idx="1"/>
          </p:nvPr>
        </p:nvSpPr>
        <p:spPr>
          <a:xfrm>
            <a:off x="838200" y="365125"/>
            <a:ext cx="7734300" cy="5811838"/>
          </a:xfrm>
          <a:prstGeom prst="rect">
            <a:avLst/>
          </a:prstGeom>
        </p:spPr>
        <p:txBody>
          <a:bodyPr vert="eaVert"/>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تاريخ 3">
            <a:extLst>
              <a:ext uri="{FF2B5EF4-FFF2-40B4-BE49-F238E27FC236}">
                <a16:creationId xmlns:a16="http://schemas.microsoft.com/office/drawing/2014/main" id="{8444D372-66EB-8F35-81E9-1A3BDC1874B6}"/>
              </a:ext>
            </a:extLst>
          </p:cNvPr>
          <p:cNvSpPr>
            <a:spLocks noGrp="1"/>
          </p:cNvSpPr>
          <p:nvPr>
            <p:ph type="dt" sz="half" idx="10"/>
          </p:nvPr>
        </p:nvSpPr>
        <p:spPr>
          <a:xfrm>
            <a:off x="8610600" y="6356350"/>
            <a:ext cx="2743200" cy="365125"/>
          </a:xfrm>
          <a:prstGeom prst="rect">
            <a:avLst/>
          </a:prstGeom>
        </p:spPr>
        <p:txBody>
          <a:bodyPr/>
          <a:lstStyle/>
          <a:p>
            <a:fld id="{88D1DA65-BBF7-46DB-82C9-2BFEEF7948EC}" type="datetimeFigureOut">
              <a:rPr lang="ar-SA" smtClean="0"/>
              <a:t>24/10/1447</a:t>
            </a:fld>
            <a:endParaRPr lang="ar-SA"/>
          </a:p>
        </p:txBody>
      </p:sp>
      <p:sp>
        <p:nvSpPr>
          <p:cNvPr id="5" name="عنصر نائب للتذييل 4">
            <a:extLst>
              <a:ext uri="{FF2B5EF4-FFF2-40B4-BE49-F238E27FC236}">
                <a16:creationId xmlns:a16="http://schemas.microsoft.com/office/drawing/2014/main" id="{EE2E2352-A99C-AAB7-09FE-E5E014DDD8FB}"/>
              </a:ext>
            </a:extLst>
          </p:cNvPr>
          <p:cNvSpPr>
            <a:spLocks noGrp="1"/>
          </p:cNvSpPr>
          <p:nvPr>
            <p:ph type="ftr" sz="quarter" idx="11"/>
          </p:nvPr>
        </p:nvSpPr>
        <p:spPr>
          <a:xfrm>
            <a:off x="4038600" y="6356350"/>
            <a:ext cx="4114800" cy="365125"/>
          </a:xfrm>
          <a:prstGeom prst="rect">
            <a:avLst/>
          </a:prstGeom>
        </p:spPr>
        <p:txBody>
          <a:bodyPr/>
          <a:lstStyle/>
          <a:p>
            <a:endParaRPr lang="ar-SA"/>
          </a:p>
        </p:txBody>
      </p:sp>
      <p:sp>
        <p:nvSpPr>
          <p:cNvPr id="6" name="عنصر نائب لرقم الشريحة 5">
            <a:extLst>
              <a:ext uri="{FF2B5EF4-FFF2-40B4-BE49-F238E27FC236}">
                <a16:creationId xmlns:a16="http://schemas.microsoft.com/office/drawing/2014/main" id="{308E8531-C7F8-7786-15ED-2FE2F4672E9F}"/>
              </a:ext>
            </a:extLst>
          </p:cNvPr>
          <p:cNvSpPr>
            <a:spLocks noGrp="1"/>
          </p:cNvSpPr>
          <p:nvPr>
            <p:ph type="sldNum" sz="quarter" idx="12"/>
          </p:nvPr>
        </p:nvSpPr>
        <p:spPr>
          <a:xfrm>
            <a:off x="838200" y="6356350"/>
            <a:ext cx="2743200" cy="365125"/>
          </a:xfrm>
          <a:prstGeom prst="rect">
            <a:avLst/>
          </a:prstGeom>
        </p:spPr>
        <p:txBody>
          <a:bodyPr/>
          <a:lstStyle/>
          <a:p>
            <a:fld id="{874B7020-0AF5-4F79-B23E-B291CE72677E}" type="slidenum">
              <a:rPr lang="ar-SA" smtClean="0"/>
              <a:t>‹#›</a:t>
            </a:fld>
            <a:endParaRPr lang="ar-SA"/>
          </a:p>
        </p:txBody>
      </p:sp>
    </p:spTree>
    <p:extLst>
      <p:ext uri="{BB962C8B-B14F-4D97-AF65-F5344CB8AC3E}">
        <p14:creationId xmlns:p14="http://schemas.microsoft.com/office/powerpoint/2010/main" val="381790524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t="-9000" b="-9000"/>
          </a:stretch>
        </a:blipFill>
        <a:effectLst/>
      </p:bgPr>
    </p:bg>
    <p:spTree>
      <p:nvGrpSpPr>
        <p:cNvPr id="1" name=""/>
        <p:cNvGrpSpPr/>
        <p:nvPr/>
      </p:nvGrpSpPr>
      <p:grpSpPr>
        <a:xfrm>
          <a:off x="0" y="0"/>
          <a:ext cx="0" cy="0"/>
          <a:chOff x="0" y="0"/>
          <a:chExt cx="0" cy="0"/>
        </a:xfrm>
      </p:grpSpPr>
      <p:sp>
        <p:nvSpPr>
          <p:cNvPr id="7" name="مربع نص 6">
            <a:extLst>
              <a:ext uri="{FF2B5EF4-FFF2-40B4-BE49-F238E27FC236}">
                <a16:creationId xmlns:a16="http://schemas.microsoft.com/office/drawing/2014/main" id="{3A7DC782-5B56-EC5F-B46F-9B661260D533}"/>
              </a:ext>
            </a:extLst>
          </p:cNvPr>
          <p:cNvSpPr txBox="1"/>
          <p:nvPr userDrawn="1"/>
        </p:nvSpPr>
        <p:spPr>
          <a:xfrm>
            <a:off x="91440" y="6469699"/>
            <a:ext cx="1031966" cy="307777"/>
          </a:xfrm>
          <a:prstGeom prst="rect">
            <a:avLst/>
          </a:prstGeom>
          <a:noFill/>
        </p:spPr>
        <p:txBody>
          <a:bodyPr wrap="square" rtlCol="1">
            <a:spAutoFit/>
          </a:bodyPr>
          <a:lstStyle/>
          <a:p>
            <a:pPr algn="l"/>
            <a:fld id="{DA99EBC6-F80B-4845-9A84-E5D93FC3303A}" type="slidenum">
              <a:rPr lang="en-US" sz="1400" smtClean="0">
                <a:solidFill>
                  <a:srgbClr val="00B0F0"/>
                </a:solidFill>
                <a:latin typeface="Alexandria Medium" pitchFamily="2" charset="-78"/>
                <a:cs typeface="Alexandria Medium" pitchFamily="2" charset="-78"/>
              </a:rPr>
              <a:t>‹#›</a:t>
            </a:fld>
            <a:endParaRPr lang="ar-SA" sz="1400" dirty="0">
              <a:solidFill>
                <a:srgbClr val="00B0F0"/>
              </a:solidFill>
              <a:latin typeface="Alexandria Medium" pitchFamily="2" charset="-78"/>
              <a:cs typeface="Alexandria Medium" pitchFamily="2" charset="-78"/>
            </a:endParaRPr>
          </a:p>
        </p:txBody>
      </p:sp>
    </p:spTree>
    <p:extLst>
      <p:ext uri="{BB962C8B-B14F-4D97-AF65-F5344CB8AC3E}">
        <p14:creationId xmlns:p14="http://schemas.microsoft.com/office/powerpoint/2010/main" val="361361885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r" defTabSz="914400" rtl="1"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r" defTabSz="914400" rtl="1"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r" defTabSz="914400" rtl="1"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r" defTabSz="914400" rtl="1"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ar-SA"/>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14.png"/><Relationship Id="rId7" Type="http://schemas.openxmlformats.org/officeDocument/2006/relationships/image" Target="../media/image18.png"/><Relationship Id="rId2" Type="http://schemas.openxmlformats.org/officeDocument/2006/relationships/image" Target="../media/image5.png"/><Relationship Id="rId1" Type="http://schemas.openxmlformats.org/officeDocument/2006/relationships/slideLayout" Target="../slideLayouts/slideLayout7.xml"/><Relationship Id="rId6" Type="http://schemas.openxmlformats.org/officeDocument/2006/relationships/image" Target="../media/image17.png"/><Relationship Id="rId5" Type="http://schemas.openxmlformats.org/officeDocument/2006/relationships/image" Target="../media/image16.png"/><Relationship Id="rId4" Type="http://schemas.openxmlformats.org/officeDocument/2006/relationships/image" Target="../media/image15.png"/></Relationships>
</file>

<file path=ppt/slides/_rels/slide3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5.png"/><Relationship Id="rId1" Type="http://schemas.openxmlformats.org/officeDocument/2006/relationships/slideLayout" Target="../slideLayouts/slideLayout7.xml"/><Relationship Id="rId4" Type="http://schemas.openxmlformats.org/officeDocument/2006/relationships/image" Target="../media/image21.png"/></Relationships>
</file>

<file path=ppt/slides/_rels/slide39.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5.png"/><Relationship Id="rId1" Type="http://schemas.openxmlformats.org/officeDocument/2006/relationships/slideLayout" Target="../slideLayouts/slideLayout7.xml"/><Relationship Id="rId5" Type="http://schemas.openxmlformats.org/officeDocument/2006/relationships/image" Target="../media/image24.png"/><Relationship Id="rId4" Type="http://schemas.openxmlformats.org/officeDocument/2006/relationships/image" Target="../media/image23.png"/></Relationships>
</file>

<file path=ppt/slides/_rels/slide40.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5.png"/><Relationship Id="rId1" Type="http://schemas.openxmlformats.org/officeDocument/2006/relationships/slideLayout" Target="../slideLayouts/slideLayout7.xml"/><Relationship Id="rId6" Type="http://schemas.openxmlformats.org/officeDocument/2006/relationships/image" Target="../media/image28.png"/><Relationship Id="rId5" Type="http://schemas.openxmlformats.org/officeDocument/2006/relationships/image" Target="../media/image27.png"/><Relationship Id="rId4" Type="http://schemas.openxmlformats.org/officeDocument/2006/relationships/image" Target="../media/image26.png"/></Relationships>
</file>

<file path=ppt/slides/_rels/slide4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image" Target="../media/image30.svg"/><Relationship Id="rId2" Type="http://schemas.openxmlformats.org/officeDocument/2006/relationships/image" Target="../media/image29.jpeg"/><Relationship Id="rId1" Type="http://schemas.openxmlformats.org/officeDocument/2006/relationships/slideLayout" Target="../slideLayouts/slideLayout1.xml"/><Relationship Id="rId4" Type="http://schemas.openxmlformats.org/officeDocument/2006/relationships/image" Target="../media/image3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Oval 17">
            <a:extLst>
              <a:ext uri="{FF2B5EF4-FFF2-40B4-BE49-F238E27FC236}">
                <a16:creationId xmlns:a16="http://schemas.microsoft.com/office/drawing/2014/main" id="{682805C5-FDED-724F-0ABD-4B1E3247DC8D}"/>
              </a:ext>
            </a:extLst>
          </p:cNvPr>
          <p:cNvSpPr/>
          <p:nvPr/>
        </p:nvSpPr>
        <p:spPr>
          <a:xfrm>
            <a:off x="6054429" y="-720725"/>
            <a:ext cx="7782357" cy="7578725"/>
          </a:xfrm>
          <a:prstGeom prst="ellipse">
            <a:avLst/>
          </a:prstGeom>
          <a:solidFill>
            <a:srgbClr val="00B0F0"/>
          </a:solidFill>
          <a:ln w="12700" cap="flat" cmpd="sng" algn="ctr">
            <a:no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mn-ea"/>
              <a:cs typeface="+mn-cs"/>
            </a:endParaRPr>
          </a:p>
        </p:txBody>
      </p:sp>
      <p:sp>
        <p:nvSpPr>
          <p:cNvPr id="12" name="TextBox 29">
            <a:extLst>
              <a:ext uri="{FF2B5EF4-FFF2-40B4-BE49-F238E27FC236}">
                <a16:creationId xmlns:a16="http://schemas.microsoft.com/office/drawing/2014/main" id="{688F17A8-A8D0-8A3B-6D49-EF99F5FCA9A5}"/>
              </a:ext>
            </a:extLst>
          </p:cNvPr>
          <p:cNvSpPr txBox="1"/>
          <p:nvPr/>
        </p:nvSpPr>
        <p:spPr>
          <a:xfrm>
            <a:off x="541009" y="3937898"/>
            <a:ext cx="5216525" cy="398780"/>
          </a:xfrm>
          <a:prstGeom prst="rect">
            <a:avLst/>
          </a:prstGeom>
          <a:noFill/>
        </p:spPr>
        <p:txBody>
          <a:bodyPr wrap="square" rtlCol="0">
            <a:spAutoFit/>
          </a:bodyPr>
          <a:lstStyle/>
          <a:p>
            <a:pPr marL="0" marR="0" lvl="0" indent="0" algn="l" defTabSz="914400" rtl="1"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Prepared by Dr. Sulaiman Al-</a:t>
            </a:r>
            <a:r>
              <a:rPr kumimoji="0" lang="en-US" sz="2000" b="0" i="0" u="none" strike="noStrike" kern="1200" cap="none" spc="0" normalizeH="0" baseline="0" noProof="0" dirty="0" err="1">
                <a:ln>
                  <a:noFill/>
                </a:ln>
                <a:solidFill>
                  <a:prstClr val="black"/>
                </a:solidFill>
                <a:effectLst/>
                <a:uLnTx/>
                <a:uFillTx/>
                <a:latin typeface="Alexandria" pitchFamily="2" charset="-78"/>
                <a:ea typeface="+mn-ea"/>
                <a:cs typeface="Alexandria" pitchFamily="2" charset="-78"/>
              </a:rPr>
              <a:t>luhaidan</a:t>
            </a:r>
            <a:endParaRPr kumimoji="0" lang="en-US" sz="20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
        <p:nvSpPr>
          <p:cNvPr id="13" name="TextBox 30">
            <a:extLst>
              <a:ext uri="{FF2B5EF4-FFF2-40B4-BE49-F238E27FC236}">
                <a16:creationId xmlns:a16="http://schemas.microsoft.com/office/drawing/2014/main" id="{4D93A521-BE6A-5372-89B2-01A095002707}"/>
              </a:ext>
            </a:extLst>
          </p:cNvPr>
          <p:cNvSpPr txBox="1"/>
          <p:nvPr/>
        </p:nvSpPr>
        <p:spPr>
          <a:xfrm>
            <a:off x="1538794" y="2424037"/>
            <a:ext cx="3098925" cy="1323439"/>
          </a:xfrm>
          <a:prstGeom prst="rect">
            <a:avLst/>
          </a:prstGeom>
          <a:noFill/>
        </p:spPr>
        <p:txBody>
          <a:bodyPr wrap="non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SA" sz="40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القيادة</a:t>
            </a:r>
            <a:endParaRPr kumimoji="0" lang="en-US" sz="40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endParaRPr>
          </a:p>
          <a:p>
            <a:pPr marL="0" marR="0" lvl="0" indent="0" algn="ctr" defTabSz="914400" rtl="1"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Leadership</a:t>
            </a:r>
          </a:p>
        </p:txBody>
      </p:sp>
      <p:sp>
        <p:nvSpPr>
          <p:cNvPr id="14" name="Rectangle: Rounded Corners 33">
            <a:extLst>
              <a:ext uri="{FF2B5EF4-FFF2-40B4-BE49-F238E27FC236}">
                <a16:creationId xmlns:a16="http://schemas.microsoft.com/office/drawing/2014/main" id="{2BCF323C-0FAF-4A04-8B7D-3074BB5D344F}"/>
              </a:ext>
            </a:extLst>
          </p:cNvPr>
          <p:cNvSpPr/>
          <p:nvPr/>
        </p:nvSpPr>
        <p:spPr>
          <a:xfrm>
            <a:off x="337633" y="5929382"/>
            <a:ext cx="3516608" cy="529167"/>
          </a:xfrm>
          <a:prstGeom prst="roundRect">
            <a:avLst/>
          </a:prstGeom>
          <a:solidFill>
            <a:srgbClr val="00B0F0"/>
          </a:solidFill>
          <a:ln w="12700" cap="flat" cmpd="sng" algn="ctr">
            <a:no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0" cap="none" spc="0" normalizeH="0" baseline="0" noProof="0" dirty="0">
                <a:ln>
                  <a:noFill/>
                </a:ln>
                <a:solidFill>
                  <a:prstClr val="white"/>
                </a:solidFill>
                <a:effectLst/>
                <a:uLnTx/>
                <a:uFillTx/>
                <a:latin typeface="Alexandria" charset="0"/>
                <a:ea typeface="+mn-ea"/>
                <a:cs typeface="Alexandria" charset="0"/>
              </a:rPr>
              <a:t>Lecture 10</a:t>
            </a:r>
          </a:p>
        </p:txBody>
      </p:sp>
      <p:sp>
        <p:nvSpPr>
          <p:cNvPr id="15" name="TextBox 45">
            <a:extLst>
              <a:ext uri="{FF2B5EF4-FFF2-40B4-BE49-F238E27FC236}">
                <a16:creationId xmlns:a16="http://schemas.microsoft.com/office/drawing/2014/main" id="{C5C2E60A-C38E-3E46-95D2-16E8B98061C1}"/>
              </a:ext>
            </a:extLst>
          </p:cNvPr>
          <p:cNvSpPr txBox="1"/>
          <p:nvPr/>
        </p:nvSpPr>
        <p:spPr>
          <a:xfrm>
            <a:off x="147087" y="5104240"/>
            <a:ext cx="1377300" cy="707886"/>
          </a:xfrm>
          <a:prstGeom prst="rect">
            <a:avLst/>
          </a:prstGeom>
          <a:noFill/>
        </p:spPr>
        <p:txBody>
          <a:bodyPr wrap="none" rtlCol="0">
            <a:spAutoFit/>
          </a:bodyPr>
          <a:lstStyle/>
          <a:p>
            <a:pPr algn="l"/>
            <a:r>
              <a:rPr lang="en-US" sz="2000" dirty="0">
                <a:latin typeface="Alexandria" pitchFamily="2" charset="-78"/>
                <a:cs typeface="Alexandria" pitchFamily="2" charset="-78"/>
              </a:rPr>
              <a:t>PRL 627</a:t>
            </a:r>
          </a:p>
          <a:p>
            <a:pPr algn="l"/>
            <a:r>
              <a:rPr lang="en-US" sz="2000" dirty="0">
                <a:latin typeface="Alexandria" pitchFamily="2" charset="-78"/>
                <a:cs typeface="Alexandria" pitchFamily="2" charset="-78"/>
              </a:rPr>
              <a:t>Public Relations </a:t>
            </a:r>
          </a:p>
        </p:txBody>
      </p:sp>
      <p:sp>
        <p:nvSpPr>
          <p:cNvPr id="16" name="Oval 13">
            <a:extLst>
              <a:ext uri="{FF2B5EF4-FFF2-40B4-BE49-F238E27FC236}">
                <a16:creationId xmlns:a16="http://schemas.microsoft.com/office/drawing/2014/main" id="{900DFB51-D196-DC2E-D05B-BA4081E60A8A}"/>
              </a:ext>
            </a:extLst>
          </p:cNvPr>
          <p:cNvSpPr/>
          <p:nvPr/>
        </p:nvSpPr>
        <p:spPr>
          <a:xfrm>
            <a:off x="6200343" y="-320675"/>
            <a:ext cx="7410450" cy="7410450"/>
          </a:xfrm>
          <a:prstGeom prst="ellipse">
            <a:avLst/>
          </a:prstGeom>
          <a:blipFill>
            <a:blip r:embed="rId3"/>
            <a:stretch>
              <a:fillRect t="-1000"/>
            </a:stretch>
          </a:blipFill>
          <a:ln w="12700" cap="flat" cmpd="sng" algn="ctr">
            <a:solidFill>
              <a:srgbClr val="4472C4">
                <a:shade val="15000"/>
              </a:srgbClr>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mn-ea"/>
              <a:cs typeface="+mn-cs"/>
            </a:endParaRPr>
          </a:p>
        </p:txBody>
      </p:sp>
      <p:pic>
        <p:nvPicPr>
          <p:cNvPr id="17" name="Graphic 21">
            <a:extLst>
              <a:ext uri="{FF2B5EF4-FFF2-40B4-BE49-F238E27FC236}">
                <a16:creationId xmlns:a16="http://schemas.microsoft.com/office/drawing/2014/main" id="{90EDB171-C499-6ACD-848C-EEF2603EB496}"/>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extLst>
      <p:ext uri="{BB962C8B-B14F-4D97-AF65-F5344CB8AC3E}">
        <p14:creationId xmlns:p14="http://schemas.microsoft.com/office/powerpoint/2010/main" val="579283718"/>
      </p:ext>
    </p:extLst>
  </p:cSld>
  <p:clrMapOvr>
    <a:masterClrMapping/>
  </p:clrMapOvr>
  <mc:AlternateContent xmlns:mc="http://schemas.openxmlformats.org/markup-compatibility/2006" xmlns:p14="http://schemas.microsoft.com/office/powerpoint/2010/main">
    <mc:Choice Requires="p14">
      <p:transition spd="slow" p14:dur="2000" advTm="44971"/>
    </mc:Choice>
    <mc:Fallback xmlns="">
      <p:transition spd="slow" advTm="44971"/>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Placeholder 4">
            <a:extLst>
              <a:ext uri="{FF2B5EF4-FFF2-40B4-BE49-F238E27FC236}">
                <a16:creationId xmlns:a16="http://schemas.microsoft.com/office/drawing/2014/main" id="{0F43BCB7-1F7F-1B18-901F-F8AE5C7C6D8C}"/>
              </a:ext>
            </a:extLst>
          </p:cNvPr>
          <p:cNvPicPr>
            <a:picLocks noChangeAspect="1"/>
          </p:cNvPicPr>
          <p:nvPr/>
        </p:nvPicPr>
        <p:blipFill>
          <a:blip r:embed="rId2" cstate="print">
            <a:extLst>
              <a:ext uri="{28A0092B-C50C-407E-A947-70E740481C1C}">
                <a14:useLocalDpi xmlns:a14="http://schemas.microsoft.com/office/drawing/2010/main" val="0"/>
              </a:ext>
            </a:extLst>
          </a:blip>
          <a:srcRect l="13924" r="13924"/>
          <a:stretch>
            <a:fillRect/>
          </a:stretch>
        </p:blipFill>
        <p:spPr>
          <a:xfrm>
            <a:off x="2808" y="0"/>
            <a:ext cx="5547685" cy="5573488"/>
          </a:xfrm>
          <a:prstGeom prst="rect">
            <a:avLst/>
          </a:prstGeom>
        </p:spPr>
      </p:pic>
      <p:sp>
        <p:nvSpPr>
          <p:cNvPr id="3" name="Right Triangle 1">
            <a:extLst>
              <a:ext uri="{FF2B5EF4-FFF2-40B4-BE49-F238E27FC236}">
                <a16:creationId xmlns:a16="http://schemas.microsoft.com/office/drawing/2014/main" id="{BE8B81BE-3C23-29F6-576E-99F3EE66031D}"/>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4" name="Parallelogram 7">
            <a:extLst>
              <a:ext uri="{FF2B5EF4-FFF2-40B4-BE49-F238E27FC236}">
                <a16:creationId xmlns:a16="http://schemas.microsoft.com/office/drawing/2014/main" id="{E4E8A41E-496E-3322-AB16-DC57C5782189}"/>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5" name="TextBox 24">
            <a:extLst>
              <a:ext uri="{FF2B5EF4-FFF2-40B4-BE49-F238E27FC236}">
                <a16:creationId xmlns:a16="http://schemas.microsoft.com/office/drawing/2014/main" id="{9631944A-B10A-1F39-C403-6FE456868C1B}"/>
              </a:ext>
            </a:extLst>
          </p:cNvPr>
          <p:cNvSpPr txBox="1"/>
          <p:nvPr/>
        </p:nvSpPr>
        <p:spPr>
          <a:xfrm>
            <a:off x="6115630" y="1103329"/>
            <a:ext cx="4113898" cy="400110"/>
          </a:xfrm>
          <a:prstGeom prst="rect">
            <a:avLst/>
          </a:prstGeom>
          <a:noFill/>
        </p:spPr>
        <p:txBody>
          <a:bodyPr wrap="square" rtlCol="0">
            <a:spAutoFit/>
          </a:bodyPr>
          <a:lstStyle/>
          <a:p>
            <a:pPr algn="ctr"/>
            <a:r>
              <a:rPr lang="ar-EG" sz="2000" b="1" dirty="0">
                <a:solidFill>
                  <a:srgbClr val="00B0F0"/>
                </a:solidFill>
                <a:latin typeface="Alexandria" pitchFamily="2" charset="-78"/>
                <a:cs typeface="Alexandria" pitchFamily="2" charset="-78"/>
              </a:rPr>
              <a:t>محتويات المحاضرة</a:t>
            </a:r>
            <a:endParaRPr lang="en-US" sz="2000" b="1" dirty="0">
              <a:solidFill>
                <a:srgbClr val="00B0F0"/>
              </a:solidFill>
              <a:latin typeface="Alexandria" pitchFamily="2" charset="-78"/>
              <a:cs typeface="Alexandria" pitchFamily="2" charset="-78"/>
            </a:endParaRPr>
          </a:p>
        </p:txBody>
      </p:sp>
      <p:sp>
        <p:nvSpPr>
          <p:cNvPr id="6" name="Rectangle 27">
            <a:extLst>
              <a:ext uri="{FF2B5EF4-FFF2-40B4-BE49-F238E27FC236}">
                <a16:creationId xmlns:a16="http://schemas.microsoft.com/office/drawing/2014/main" id="{348D01EE-0B9C-BDBC-9F8B-9A4E8D251110}"/>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30">
            <a:extLst>
              <a:ext uri="{FF2B5EF4-FFF2-40B4-BE49-F238E27FC236}">
                <a16:creationId xmlns:a16="http://schemas.microsoft.com/office/drawing/2014/main" id="{1B84FB19-2D91-0D4B-CFBB-CFC52C1F49C5}"/>
              </a:ext>
            </a:extLst>
          </p:cNvPr>
          <p:cNvSpPr txBox="1"/>
          <p:nvPr/>
        </p:nvSpPr>
        <p:spPr>
          <a:xfrm>
            <a:off x="6188200" y="1613856"/>
            <a:ext cx="5899940" cy="4688463"/>
          </a:xfrm>
          <a:prstGeom prst="rect">
            <a:avLst/>
          </a:prstGeom>
          <a:noFill/>
        </p:spPr>
        <p:txBody>
          <a:bodyPr wrap="square" rtlCol="0">
            <a:spAutoFit/>
          </a:bodyPr>
          <a:lstStyle/>
          <a:p>
            <a:pPr marL="171450" indent="-171450" algn="justLow">
              <a:spcAft>
                <a:spcPts val="200"/>
              </a:spcAft>
              <a:buFont typeface="Arial" panose="020B0604020202020204" pitchFamily="34" charset="0"/>
              <a:buChar char="•"/>
            </a:pPr>
            <a:r>
              <a:rPr lang="ar-SA" sz="1600" dirty="0">
                <a:latin typeface="Alexandria" pitchFamily="2" charset="-78"/>
                <a:cs typeface="Alexandria" pitchFamily="2" charset="-78"/>
              </a:rPr>
              <a:t>مفهوم الادارة التقليدية والإدارة الإلكترونية</a:t>
            </a:r>
          </a:p>
          <a:p>
            <a:pPr marL="171450" indent="-171450" algn="justLow">
              <a:spcAft>
                <a:spcPts val="200"/>
              </a:spcAft>
              <a:buFont typeface="Arial" panose="020B0604020202020204" pitchFamily="34" charset="0"/>
              <a:buChar char="•"/>
            </a:pPr>
            <a:r>
              <a:rPr lang="ar-SA" sz="1600" dirty="0">
                <a:latin typeface="Alexandria" pitchFamily="2" charset="-78"/>
                <a:cs typeface="Alexandria" pitchFamily="2" charset="-78"/>
              </a:rPr>
              <a:t>خصائص الإدارة الإلكترونية</a:t>
            </a:r>
          </a:p>
          <a:p>
            <a:pPr marL="171450" indent="-171450" algn="justLow">
              <a:spcAft>
                <a:spcPts val="200"/>
              </a:spcAft>
              <a:buFont typeface="Arial" panose="020B0604020202020204" pitchFamily="34" charset="0"/>
              <a:buChar char="•"/>
            </a:pPr>
            <a:r>
              <a:rPr lang="ar-SA" sz="1600" dirty="0">
                <a:latin typeface="Alexandria" pitchFamily="2" charset="-78"/>
                <a:cs typeface="Alexandria" pitchFamily="2" charset="-78"/>
              </a:rPr>
              <a:t>الفرق بين الإدارة التقليدية والإلكترونية</a:t>
            </a:r>
          </a:p>
          <a:p>
            <a:pPr marL="171450" indent="-171450" algn="justLow">
              <a:spcAft>
                <a:spcPts val="200"/>
              </a:spcAft>
              <a:buFont typeface="Arial" panose="020B0604020202020204" pitchFamily="34" charset="0"/>
              <a:buChar char="•"/>
            </a:pPr>
            <a:r>
              <a:rPr lang="ar-SA" sz="1600" dirty="0">
                <a:latin typeface="Alexandria" pitchFamily="2" charset="-78"/>
                <a:cs typeface="Alexandria" pitchFamily="2" charset="-78"/>
              </a:rPr>
              <a:t>مبادئ الإدارة الإلكترونية</a:t>
            </a:r>
          </a:p>
          <a:p>
            <a:pPr marL="171450" indent="-171450" algn="justLow">
              <a:spcAft>
                <a:spcPts val="200"/>
              </a:spcAft>
              <a:buFont typeface="Arial" panose="020B0604020202020204" pitchFamily="34" charset="0"/>
              <a:buChar char="•"/>
            </a:pPr>
            <a:r>
              <a:rPr lang="ar-SA" sz="1600" dirty="0">
                <a:latin typeface="Alexandria" pitchFamily="2" charset="-78"/>
                <a:cs typeface="Alexandria" pitchFamily="2" charset="-78"/>
              </a:rPr>
              <a:t>التحول إلى الإدارة الإلكترونية</a:t>
            </a:r>
          </a:p>
          <a:p>
            <a:pPr marL="171450" indent="-171450" algn="justLow">
              <a:spcAft>
                <a:spcPts val="200"/>
              </a:spcAft>
              <a:buFont typeface="Arial" panose="020B0604020202020204" pitchFamily="34" charset="0"/>
              <a:buChar char="•"/>
            </a:pPr>
            <a:r>
              <a:rPr lang="ar-SA" sz="1600" dirty="0">
                <a:latin typeface="Alexandria" pitchFamily="2" charset="-78"/>
                <a:cs typeface="Alexandria" pitchFamily="2" charset="-78"/>
              </a:rPr>
              <a:t>عناصر الإدارة الإلكترونية</a:t>
            </a:r>
          </a:p>
          <a:p>
            <a:pPr marL="171450" indent="-171450" algn="justLow">
              <a:spcAft>
                <a:spcPts val="200"/>
              </a:spcAft>
              <a:buFont typeface="Arial" panose="020B0604020202020204" pitchFamily="34" charset="0"/>
              <a:buChar char="•"/>
            </a:pPr>
            <a:r>
              <a:rPr lang="ar-SA" sz="1600" dirty="0">
                <a:latin typeface="Alexandria" pitchFamily="2" charset="-78"/>
                <a:cs typeface="Alexandria" pitchFamily="2" charset="-78"/>
              </a:rPr>
              <a:t>أهمية الإدارة الإلكترونية</a:t>
            </a:r>
          </a:p>
          <a:p>
            <a:pPr marL="171450" indent="-171450" algn="justLow">
              <a:spcAft>
                <a:spcPts val="200"/>
              </a:spcAft>
              <a:buFont typeface="Arial" panose="020B0604020202020204" pitchFamily="34" charset="0"/>
              <a:buChar char="•"/>
            </a:pPr>
            <a:r>
              <a:rPr lang="ar-SA" sz="1600" dirty="0">
                <a:latin typeface="Alexandria" pitchFamily="2" charset="-78"/>
                <a:cs typeface="Alexandria" pitchFamily="2" charset="-78"/>
              </a:rPr>
              <a:t>القيادة الإلكترونية</a:t>
            </a:r>
          </a:p>
          <a:p>
            <a:pPr marL="171450" indent="-171450" algn="justLow">
              <a:spcAft>
                <a:spcPts val="200"/>
              </a:spcAft>
              <a:buFont typeface="Arial" panose="020B0604020202020204" pitchFamily="34" charset="0"/>
              <a:buChar char="•"/>
            </a:pPr>
            <a:r>
              <a:rPr lang="ar-SA" sz="1600" dirty="0">
                <a:latin typeface="Alexandria" pitchFamily="2" charset="-78"/>
                <a:cs typeface="Alexandria" pitchFamily="2" charset="-78"/>
              </a:rPr>
              <a:t>عوائق تطبيق الإدارة الإلكترونية</a:t>
            </a:r>
          </a:p>
          <a:p>
            <a:pPr marL="171450" indent="-171450" algn="justLow">
              <a:spcAft>
                <a:spcPts val="200"/>
              </a:spcAft>
              <a:buFont typeface="Arial" panose="020B0604020202020204" pitchFamily="34" charset="0"/>
              <a:buChar char="•"/>
            </a:pPr>
            <a:r>
              <a:rPr lang="ar-JO" sz="1600" dirty="0">
                <a:latin typeface="Alexandria" pitchFamily="2" charset="-78"/>
                <a:cs typeface="Alexandria" pitchFamily="2" charset="-78"/>
              </a:rPr>
              <a:t>القيادة في مجال العلاقات العامة</a:t>
            </a:r>
          </a:p>
          <a:p>
            <a:pPr marL="171450" indent="-171450" algn="justLow">
              <a:spcAft>
                <a:spcPts val="200"/>
              </a:spcAft>
              <a:buFont typeface="Arial" panose="020B0604020202020204" pitchFamily="34" charset="0"/>
              <a:buChar char="•"/>
            </a:pPr>
            <a:r>
              <a:rPr lang="ar-JO" sz="1600" dirty="0">
                <a:latin typeface="Alexandria" pitchFamily="2" charset="-78"/>
                <a:cs typeface="Alexandria" pitchFamily="2" charset="-78"/>
              </a:rPr>
              <a:t>مفهوم القيادة في العلاقات العامة</a:t>
            </a:r>
          </a:p>
          <a:p>
            <a:pPr marL="171450" indent="-171450" algn="justLow">
              <a:spcAft>
                <a:spcPts val="200"/>
              </a:spcAft>
              <a:buFont typeface="Arial" panose="020B0604020202020204" pitchFamily="34" charset="0"/>
              <a:buChar char="•"/>
            </a:pPr>
            <a:r>
              <a:rPr lang="ar-JO" sz="1600" dirty="0">
                <a:latin typeface="Alexandria" pitchFamily="2" charset="-78"/>
                <a:cs typeface="Alexandria" pitchFamily="2" charset="-78"/>
              </a:rPr>
              <a:t>دور القيادة في مجال العلاقات العامة</a:t>
            </a:r>
          </a:p>
          <a:p>
            <a:pPr marL="171450" indent="-171450" algn="justLow">
              <a:spcAft>
                <a:spcPts val="200"/>
              </a:spcAft>
              <a:buFont typeface="Arial" panose="020B0604020202020204" pitchFamily="34" charset="0"/>
              <a:buChar char="•"/>
            </a:pPr>
            <a:r>
              <a:rPr lang="ar-JO" sz="1600" dirty="0">
                <a:latin typeface="Alexandria" pitchFamily="2" charset="-78"/>
                <a:cs typeface="Alexandria" pitchFamily="2" charset="-78"/>
              </a:rPr>
              <a:t>أدوار القائد في العلاقات العامة</a:t>
            </a:r>
          </a:p>
          <a:p>
            <a:pPr marL="171450" indent="-171450" algn="justLow">
              <a:spcAft>
                <a:spcPts val="200"/>
              </a:spcAft>
              <a:buFont typeface="Arial" panose="020B0604020202020204" pitchFamily="34" charset="0"/>
              <a:buChar char="•"/>
            </a:pPr>
            <a:r>
              <a:rPr lang="ar-JO" sz="1600" dirty="0">
                <a:latin typeface="Alexandria" pitchFamily="2" charset="-78"/>
                <a:cs typeface="Alexandria" pitchFamily="2" charset="-78"/>
              </a:rPr>
              <a:t>صفات القيادة في العلاقات العامة</a:t>
            </a:r>
          </a:p>
          <a:p>
            <a:pPr marL="171450" indent="-171450" algn="justLow">
              <a:spcAft>
                <a:spcPts val="200"/>
              </a:spcAft>
              <a:buFont typeface="Arial" panose="020B0604020202020204" pitchFamily="34" charset="0"/>
              <a:buChar char="•"/>
            </a:pPr>
            <a:r>
              <a:rPr lang="ar-JO" sz="1600" dirty="0">
                <a:latin typeface="Alexandria" pitchFamily="2" charset="-78"/>
                <a:cs typeface="Alexandria" pitchFamily="2" charset="-78"/>
              </a:rPr>
              <a:t>التحول الرقمي واثره على القيادة في العلاقات العامة</a:t>
            </a:r>
          </a:p>
          <a:p>
            <a:pPr marL="171450" indent="-171450" algn="justLow">
              <a:spcAft>
                <a:spcPts val="200"/>
              </a:spcAft>
              <a:buFont typeface="Arial" panose="020B0604020202020204" pitchFamily="34" charset="0"/>
              <a:buChar char="•"/>
            </a:pPr>
            <a:endParaRPr lang="ar-JO" sz="1600" dirty="0">
              <a:latin typeface="Alexandria" pitchFamily="2" charset="-78"/>
              <a:cs typeface="Alexandria" pitchFamily="2" charset="-78"/>
            </a:endParaRPr>
          </a:p>
          <a:p>
            <a:pPr marL="171450" indent="-171450" algn="justLow">
              <a:spcAft>
                <a:spcPts val="200"/>
              </a:spcAft>
              <a:buFont typeface="Arial" panose="020B0604020202020204" pitchFamily="34" charset="0"/>
              <a:buChar char="•"/>
            </a:pPr>
            <a:endParaRPr lang="ar-SA" sz="1600" dirty="0">
              <a:latin typeface="Alexandria" pitchFamily="2" charset="-78"/>
              <a:cs typeface="Alexandria" pitchFamily="2" charset="-78"/>
            </a:endParaRPr>
          </a:p>
        </p:txBody>
      </p:sp>
      <p:sp>
        <p:nvSpPr>
          <p:cNvPr id="8" name="Rectangle 31">
            <a:extLst>
              <a:ext uri="{FF2B5EF4-FFF2-40B4-BE49-F238E27FC236}">
                <a16:creationId xmlns:a16="http://schemas.microsoft.com/office/drawing/2014/main" id="{EFB6D57C-3B0D-F6AD-9143-7FBD2E29D25B}"/>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9" name="TextBox 32">
            <a:extLst>
              <a:ext uri="{FF2B5EF4-FFF2-40B4-BE49-F238E27FC236}">
                <a16:creationId xmlns:a16="http://schemas.microsoft.com/office/drawing/2014/main" id="{1039A725-E6F7-E821-5769-A9131408F167}"/>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33">
            <a:extLst>
              <a:ext uri="{FF2B5EF4-FFF2-40B4-BE49-F238E27FC236}">
                <a16:creationId xmlns:a16="http://schemas.microsoft.com/office/drawing/2014/main" id="{F546919B-D6EC-5E56-3CE7-89DDC75D1FF7}"/>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1" name="TextBox 2">
            <a:extLst>
              <a:ext uri="{FF2B5EF4-FFF2-40B4-BE49-F238E27FC236}">
                <a16:creationId xmlns:a16="http://schemas.microsoft.com/office/drawing/2014/main" id="{0F7434E4-6D67-B366-0C48-145E031B11A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 </a:t>
            </a:r>
          </a:p>
        </p:txBody>
      </p:sp>
      <p:pic>
        <p:nvPicPr>
          <p:cNvPr id="12" name="Graphic 21">
            <a:extLst>
              <a:ext uri="{FF2B5EF4-FFF2-40B4-BE49-F238E27FC236}">
                <a16:creationId xmlns:a16="http://schemas.microsoft.com/office/drawing/2014/main" id="{9C7EDDB6-772C-95FE-9119-6BA8D93EFA3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93035747"/>
      </p:ext>
    </p:extLst>
  </p:cSld>
  <p:clrMapOvr>
    <a:masterClrMapping/>
  </p:clrMapOvr>
  <mc:AlternateContent xmlns:mc="http://schemas.openxmlformats.org/markup-compatibility/2006" xmlns:p14="http://schemas.microsoft.com/office/powerpoint/2010/main">
    <mc:Choice Requires="p14">
      <p:transition spd="slow" p14:dur="2000" advTm="93349"/>
    </mc:Choice>
    <mc:Fallback xmlns="">
      <p:transition spd="slow" advTm="93349"/>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Placeholder 4">
            <a:extLst>
              <a:ext uri="{FF2B5EF4-FFF2-40B4-BE49-F238E27FC236}">
                <a16:creationId xmlns:a16="http://schemas.microsoft.com/office/drawing/2014/main" id="{0F43BCB7-1F7F-1B18-901F-F8AE5C7C6D8C}"/>
              </a:ext>
            </a:extLst>
          </p:cNvPr>
          <p:cNvPicPr>
            <a:picLocks noChangeAspect="1"/>
          </p:cNvPicPr>
          <p:nvPr/>
        </p:nvPicPr>
        <p:blipFill>
          <a:blip r:embed="rId2" cstate="print">
            <a:extLst>
              <a:ext uri="{28A0092B-C50C-407E-A947-70E740481C1C}">
                <a14:useLocalDpi xmlns:a14="http://schemas.microsoft.com/office/drawing/2010/main" val="0"/>
              </a:ext>
            </a:extLst>
          </a:blip>
          <a:srcRect l="13924" r="13924"/>
          <a:stretch>
            <a:fillRect/>
          </a:stretch>
        </p:blipFill>
        <p:spPr>
          <a:xfrm>
            <a:off x="2808" y="0"/>
            <a:ext cx="5547685" cy="5573488"/>
          </a:xfrm>
          <a:prstGeom prst="rect">
            <a:avLst/>
          </a:prstGeom>
        </p:spPr>
      </p:pic>
      <p:sp>
        <p:nvSpPr>
          <p:cNvPr id="3" name="Right Triangle 1">
            <a:extLst>
              <a:ext uri="{FF2B5EF4-FFF2-40B4-BE49-F238E27FC236}">
                <a16:creationId xmlns:a16="http://schemas.microsoft.com/office/drawing/2014/main" id="{BE8B81BE-3C23-29F6-576E-99F3EE66031D}"/>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4" name="Parallelogram 7">
            <a:extLst>
              <a:ext uri="{FF2B5EF4-FFF2-40B4-BE49-F238E27FC236}">
                <a16:creationId xmlns:a16="http://schemas.microsoft.com/office/drawing/2014/main" id="{E4E8A41E-496E-3322-AB16-DC57C5782189}"/>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5" name="TextBox 24">
            <a:extLst>
              <a:ext uri="{FF2B5EF4-FFF2-40B4-BE49-F238E27FC236}">
                <a16:creationId xmlns:a16="http://schemas.microsoft.com/office/drawing/2014/main" id="{9631944A-B10A-1F39-C403-6FE456868C1B}"/>
              </a:ext>
            </a:extLst>
          </p:cNvPr>
          <p:cNvSpPr txBox="1"/>
          <p:nvPr/>
        </p:nvSpPr>
        <p:spPr>
          <a:xfrm>
            <a:off x="6115630" y="1103329"/>
            <a:ext cx="4113898" cy="400110"/>
          </a:xfrm>
          <a:prstGeom prst="rect">
            <a:avLst/>
          </a:prstGeom>
          <a:noFill/>
        </p:spPr>
        <p:txBody>
          <a:bodyPr wrap="square" rtlCol="0">
            <a:spAutoFit/>
          </a:bodyPr>
          <a:lstStyle/>
          <a:p>
            <a:pPr algn="ctr"/>
            <a:r>
              <a:rPr lang="ar-EG" sz="2000" b="1" dirty="0">
                <a:solidFill>
                  <a:srgbClr val="00B0F0"/>
                </a:solidFill>
                <a:latin typeface="Alexandria" pitchFamily="2" charset="-78"/>
                <a:cs typeface="Alexandria" pitchFamily="2" charset="-78"/>
              </a:rPr>
              <a:t>محتويات المحاضرة</a:t>
            </a:r>
            <a:endParaRPr lang="en-US" sz="2000" b="1" dirty="0">
              <a:solidFill>
                <a:srgbClr val="00B0F0"/>
              </a:solidFill>
              <a:latin typeface="Alexandria" pitchFamily="2" charset="-78"/>
              <a:cs typeface="Alexandria" pitchFamily="2" charset="-78"/>
            </a:endParaRPr>
          </a:p>
        </p:txBody>
      </p:sp>
      <p:sp>
        <p:nvSpPr>
          <p:cNvPr id="6" name="Rectangle 27">
            <a:extLst>
              <a:ext uri="{FF2B5EF4-FFF2-40B4-BE49-F238E27FC236}">
                <a16:creationId xmlns:a16="http://schemas.microsoft.com/office/drawing/2014/main" id="{348D01EE-0B9C-BDBC-9F8B-9A4E8D251110}"/>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30">
            <a:extLst>
              <a:ext uri="{FF2B5EF4-FFF2-40B4-BE49-F238E27FC236}">
                <a16:creationId xmlns:a16="http://schemas.microsoft.com/office/drawing/2014/main" id="{1B84FB19-2D91-0D4B-CFBB-CFC52C1F49C5}"/>
              </a:ext>
            </a:extLst>
          </p:cNvPr>
          <p:cNvSpPr txBox="1"/>
          <p:nvPr/>
        </p:nvSpPr>
        <p:spPr>
          <a:xfrm>
            <a:off x="6115630" y="1590210"/>
            <a:ext cx="5899940" cy="4144724"/>
          </a:xfrm>
          <a:prstGeom prst="rect">
            <a:avLst/>
          </a:prstGeom>
          <a:noFill/>
        </p:spPr>
        <p:txBody>
          <a:bodyPr wrap="square" rtlCol="0">
            <a:spAutoFit/>
          </a:bodyPr>
          <a:lstStyle/>
          <a:p>
            <a:pPr marL="171450" indent="-171450" algn="justLow">
              <a:spcAft>
                <a:spcPts val="200"/>
              </a:spcAft>
              <a:buFont typeface="Arial" panose="020B0604020202020204" pitchFamily="34" charset="0"/>
              <a:buChar char="•"/>
            </a:pPr>
            <a:r>
              <a:rPr lang="ar-EG" sz="1600" dirty="0">
                <a:latin typeface="Alexandria" pitchFamily="2" charset="-78"/>
                <a:cs typeface="Alexandria" pitchFamily="2" charset="-78"/>
              </a:rPr>
              <a:t>القيادة في عصر الذكاء الاصطناعي</a:t>
            </a:r>
          </a:p>
          <a:p>
            <a:pPr marL="171450" indent="-171450" algn="justLow">
              <a:spcAft>
                <a:spcPts val="200"/>
              </a:spcAft>
              <a:buFont typeface="Arial" panose="020B0604020202020204" pitchFamily="34" charset="0"/>
              <a:buChar char="•"/>
            </a:pPr>
            <a:r>
              <a:rPr lang="ar-EG" sz="1600" dirty="0">
                <a:latin typeface="Alexandria" pitchFamily="2" charset="-78"/>
                <a:cs typeface="Alexandria" pitchFamily="2" charset="-78"/>
              </a:rPr>
              <a:t>دور القيادة في عصر الذكاء الاصطناعي</a:t>
            </a:r>
          </a:p>
          <a:p>
            <a:pPr marL="171450" indent="-171450" algn="justLow">
              <a:spcAft>
                <a:spcPts val="200"/>
              </a:spcAft>
              <a:buFont typeface="Arial" panose="020B0604020202020204" pitchFamily="34" charset="0"/>
              <a:buChar char="•"/>
            </a:pPr>
            <a:r>
              <a:rPr lang="ar-EG" sz="1600" dirty="0">
                <a:latin typeface="Alexandria" pitchFamily="2" charset="-78"/>
                <a:cs typeface="Alexandria" pitchFamily="2" charset="-78"/>
              </a:rPr>
              <a:t>مميزات القيادة في عصر الذكاء الاصطناعي</a:t>
            </a:r>
          </a:p>
          <a:p>
            <a:pPr marL="171450" indent="-171450" algn="justLow">
              <a:spcAft>
                <a:spcPts val="200"/>
              </a:spcAft>
              <a:buFont typeface="Arial" panose="020B0604020202020204" pitchFamily="34" charset="0"/>
              <a:buChar char="•"/>
            </a:pPr>
            <a:r>
              <a:rPr lang="ar-EG" sz="1600" dirty="0">
                <a:latin typeface="Alexandria" pitchFamily="2" charset="-78"/>
                <a:cs typeface="Alexandria" pitchFamily="2" charset="-78"/>
              </a:rPr>
              <a:t>تحديات القيادة في عصر الذكاء الاصطناعي</a:t>
            </a:r>
          </a:p>
          <a:p>
            <a:pPr marL="171450" indent="-171450" algn="justLow">
              <a:spcAft>
                <a:spcPts val="200"/>
              </a:spcAft>
              <a:buFont typeface="Arial" panose="020B0604020202020204" pitchFamily="34" charset="0"/>
              <a:buChar char="•"/>
            </a:pPr>
            <a:r>
              <a:rPr lang="ar-EG" sz="1600" dirty="0">
                <a:latin typeface="Alexandria" pitchFamily="2" charset="-78"/>
                <a:cs typeface="Alexandria" pitchFamily="2" charset="-78"/>
              </a:rPr>
              <a:t>كيف يعيد الذكاء الاصطناعي تشكيل مفهوم القيادة الفعالة؟</a:t>
            </a:r>
          </a:p>
          <a:p>
            <a:pPr marL="171450" indent="-171450" algn="justLow">
              <a:spcAft>
                <a:spcPts val="200"/>
              </a:spcAft>
              <a:buFont typeface="Arial" panose="020B0604020202020204" pitchFamily="34" charset="0"/>
              <a:buChar char="•"/>
            </a:pPr>
            <a:r>
              <a:rPr lang="ar-EG" sz="1600" dirty="0">
                <a:latin typeface="Alexandria" pitchFamily="2" charset="-78"/>
                <a:cs typeface="Alexandria" pitchFamily="2" charset="-78"/>
              </a:rPr>
              <a:t>خطوات عملية لتطبيق الذكاء الاصطناعي في القيادة</a:t>
            </a:r>
          </a:p>
          <a:p>
            <a:pPr marL="171450" indent="-171450" algn="justLow">
              <a:spcAft>
                <a:spcPts val="200"/>
              </a:spcAft>
              <a:buFont typeface="Arial" panose="020B0604020202020204" pitchFamily="34" charset="0"/>
              <a:buChar char="•"/>
            </a:pPr>
            <a:r>
              <a:rPr lang="ar-EG" sz="1600" dirty="0">
                <a:latin typeface="Alexandria" pitchFamily="2" charset="-78"/>
                <a:cs typeface="Alexandria" pitchFamily="2" charset="-78"/>
              </a:rPr>
              <a:t>توظيف الذكاء الاصطناعي في قيادة المؤسسات </a:t>
            </a:r>
          </a:p>
          <a:p>
            <a:pPr marL="171450" indent="-171450" algn="justLow">
              <a:spcAft>
                <a:spcPts val="200"/>
              </a:spcAft>
              <a:buFont typeface="Arial" panose="020B0604020202020204" pitchFamily="34" charset="0"/>
              <a:buChar char="•"/>
            </a:pPr>
            <a:r>
              <a:rPr lang="ar-EG" sz="1600" dirty="0">
                <a:latin typeface="Alexandria" pitchFamily="2" charset="-78"/>
                <a:cs typeface="Alexandria" pitchFamily="2" charset="-78"/>
              </a:rPr>
              <a:t>مفهوم </a:t>
            </a:r>
            <a:r>
              <a:rPr lang="ar-SA" sz="1600" dirty="0">
                <a:latin typeface="Alexandria" pitchFamily="2" charset="-78"/>
                <a:cs typeface="Alexandria" pitchFamily="2" charset="-78"/>
              </a:rPr>
              <a:t>القيادة المستدامة</a:t>
            </a:r>
          </a:p>
          <a:p>
            <a:pPr marL="171450" indent="-171450" algn="justLow">
              <a:spcAft>
                <a:spcPts val="200"/>
              </a:spcAft>
              <a:buFont typeface="Arial" panose="020B0604020202020204" pitchFamily="34" charset="0"/>
              <a:buChar char="•"/>
            </a:pPr>
            <a:r>
              <a:rPr lang="ar-SA" sz="1600" dirty="0">
                <a:latin typeface="Alexandria" pitchFamily="2" charset="-78"/>
                <a:cs typeface="Alexandria" pitchFamily="2" charset="-78"/>
              </a:rPr>
              <a:t>ممارسات القيادة المستدامة</a:t>
            </a:r>
          </a:p>
          <a:p>
            <a:pPr marL="171450" indent="-171450" algn="justLow">
              <a:spcAft>
                <a:spcPts val="200"/>
              </a:spcAft>
              <a:buFont typeface="Arial" panose="020B0604020202020204" pitchFamily="34" charset="0"/>
              <a:buChar char="•"/>
            </a:pPr>
            <a:r>
              <a:rPr lang="ar-SA" sz="1600" dirty="0">
                <a:latin typeface="Alexandria" pitchFamily="2" charset="-78"/>
                <a:cs typeface="Alexandria" pitchFamily="2" charset="-78"/>
              </a:rPr>
              <a:t>خصائص القيادة المستدامة</a:t>
            </a:r>
          </a:p>
          <a:p>
            <a:pPr marL="171450" indent="-171450" algn="justLow">
              <a:spcAft>
                <a:spcPts val="200"/>
              </a:spcAft>
              <a:buFont typeface="Arial" panose="020B0604020202020204" pitchFamily="34" charset="0"/>
              <a:buChar char="•"/>
            </a:pPr>
            <a:r>
              <a:rPr lang="ar-SA" sz="1600" dirty="0">
                <a:latin typeface="Alexandria" pitchFamily="2" charset="-78"/>
                <a:cs typeface="Alexandria" pitchFamily="2" charset="-78"/>
              </a:rPr>
              <a:t>عناصر القيادة المستدامة</a:t>
            </a:r>
          </a:p>
          <a:p>
            <a:pPr marL="171450" indent="-171450" algn="justLow">
              <a:spcAft>
                <a:spcPts val="200"/>
              </a:spcAft>
              <a:buFont typeface="Arial" panose="020B0604020202020204" pitchFamily="34" charset="0"/>
              <a:buChar char="•"/>
            </a:pPr>
            <a:r>
              <a:rPr lang="ar-SA" sz="1600" dirty="0">
                <a:latin typeface="Alexandria" pitchFamily="2" charset="-78"/>
                <a:cs typeface="Alexandria" pitchFamily="2" charset="-78"/>
              </a:rPr>
              <a:t>تحديات القيادة المستدامة</a:t>
            </a:r>
          </a:p>
          <a:p>
            <a:pPr marL="171450" indent="-171450" algn="justLow">
              <a:spcAft>
                <a:spcPts val="200"/>
              </a:spcAft>
              <a:buFont typeface="Arial" panose="020B0604020202020204" pitchFamily="34" charset="0"/>
              <a:buChar char="•"/>
            </a:pPr>
            <a:r>
              <a:rPr lang="ar-EG" sz="1600" dirty="0">
                <a:latin typeface="Alexandria" pitchFamily="2" charset="-78"/>
                <a:cs typeface="Alexandria" pitchFamily="2" charset="-78"/>
              </a:rPr>
              <a:t>عناصر ال</a:t>
            </a:r>
            <a:r>
              <a:rPr lang="ar-SA" sz="1600" dirty="0">
                <a:latin typeface="Alexandria" pitchFamily="2" charset="-78"/>
                <a:cs typeface="Alexandria" pitchFamily="2" charset="-78"/>
              </a:rPr>
              <a:t>قيادة المستدامة</a:t>
            </a:r>
            <a:endParaRPr lang="ar-EG" sz="1600" dirty="0">
              <a:latin typeface="Alexandria" pitchFamily="2" charset="-78"/>
              <a:cs typeface="Alexandria" pitchFamily="2" charset="-78"/>
            </a:endParaRPr>
          </a:p>
          <a:p>
            <a:pPr marL="171450" indent="-171450" algn="justLow">
              <a:spcAft>
                <a:spcPts val="200"/>
              </a:spcAft>
              <a:buFont typeface="Arial" panose="020B0604020202020204" pitchFamily="34" charset="0"/>
              <a:buChar char="•"/>
            </a:pPr>
            <a:r>
              <a:rPr lang="ar-EG" sz="1600" dirty="0">
                <a:latin typeface="Alexandria" pitchFamily="2" charset="-78"/>
                <a:cs typeface="Alexandria" pitchFamily="2" charset="-78"/>
              </a:rPr>
              <a:t>القيادة المستدامة الحديثة</a:t>
            </a:r>
          </a:p>
          <a:p>
            <a:pPr marL="171450" indent="-171450" algn="justLow">
              <a:spcAft>
                <a:spcPts val="200"/>
              </a:spcAft>
              <a:buFont typeface="Arial" panose="020B0604020202020204" pitchFamily="34" charset="0"/>
              <a:buChar char="•"/>
            </a:pPr>
            <a:r>
              <a:rPr lang="ar-EG" sz="1600" dirty="0">
                <a:latin typeface="Alexandria" pitchFamily="2" charset="-78"/>
                <a:cs typeface="Alexandria" pitchFamily="2" charset="-78"/>
              </a:rPr>
              <a:t>دور القائد في تحقيق الاستدامة</a:t>
            </a:r>
          </a:p>
        </p:txBody>
      </p:sp>
      <p:sp>
        <p:nvSpPr>
          <p:cNvPr id="8" name="Rectangle 31">
            <a:extLst>
              <a:ext uri="{FF2B5EF4-FFF2-40B4-BE49-F238E27FC236}">
                <a16:creationId xmlns:a16="http://schemas.microsoft.com/office/drawing/2014/main" id="{EFB6D57C-3B0D-F6AD-9143-7FBD2E29D25B}"/>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9" name="TextBox 32">
            <a:extLst>
              <a:ext uri="{FF2B5EF4-FFF2-40B4-BE49-F238E27FC236}">
                <a16:creationId xmlns:a16="http://schemas.microsoft.com/office/drawing/2014/main" id="{1039A725-E6F7-E821-5769-A9131408F167}"/>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33">
            <a:extLst>
              <a:ext uri="{FF2B5EF4-FFF2-40B4-BE49-F238E27FC236}">
                <a16:creationId xmlns:a16="http://schemas.microsoft.com/office/drawing/2014/main" id="{F546919B-D6EC-5E56-3CE7-89DDC75D1FF7}"/>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1" name="TextBox 2">
            <a:extLst>
              <a:ext uri="{FF2B5EF4-FFF2-40B4-BE49-F238E27FC236}">
                <a16:creationId xmlns:a16="http://schemas.microsoft.com/office/drawing/2014/main" id="{0F7434E4-6D67-B366-0C48-145E031B11A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 </a:t>
            </a:r>
          </a:p>
        </p:txBody>
      </p:sp>
      <p:pic>
        <p:nvPicPr>
          <p:cNvPr id="12" name="Graphic 21">
            <a:extLst>
              <a:ext uri="{FF2B5EF4-FFF2-40B4-BE49-F238E27FC236}">
                <a16:creationId xmlns:a16="http://schemas.microsoft.com/office/drawing/2014/main" id="{9C7EDDB6-772C-95FE-9119-6BA8D93EFA3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782911077"/>
      </p:ext>
    </p:extLst>
  </p:cSld>
  <p:clrMapOvr>
    <a:masterClrMapping/>
  </p:clrMapOvr>
  <mc:AlternateContent xmlns:mc="http://schemas.openxmlformats.org/markup-compatibility/2006" xmlns:p14="http://schemas.microsoft.com/office/powerpoint/2010/main">
    <mc:Choice Requires="p14">
      <p:transition spd="slow" p14:dur="2000" advTm="97693"/>
    </mc:Choice>
    <mc:Fallback xmlns="">
      <p:transition spd="slow" advTm="97693"/>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D904B6FC-35C4-5DBE-2A44-0700CF34B796}"/>
              </a:ext>
            </a:extLst>
          </p:cNvPr>
          <p:cNvSpPr txBox="1"/>
          <p:nvPr/>
        </p:nvSpPr>
        <p:spPr>
          <a:xfrm>
            <a:off x="3346672" y="586164"/>
            <a:ext cx="5917953" cy="400110"/>
          </a:xfrm>
          <a:prstGeom prst="rect">
            <a:avLst/>
          </a:prstGeom>
          <a:noFill/>
        </p:spPr>
        <p:txBody>
          <a:bodyPr wrap="square" rtlCol="0">
            <a:spAutoFit/>
          </a:bodyPr>
          <a:lstStyle/>
          <a:p>
            <a:pPr algn="ctr" rtl="0">
              <a:spcAft>
                <a:spcPts val="600"/>
              </a:spcAft>
            </a:pPr>
            <a:r>
              <a:rPr lang="ar-SA" sz="2000" b="1" dirty="0">
                <a:solidFill>
                  <a:prstClr val="black"/>
                </a:solidFill>
                <a:latin typeface="Alexandria" pitchFamily="2" charset="-78"/>
                <a:cs typeface="Alexandria" pitchFamily="2" charset="-78"/>
              </a:rPr>
              <a:t>مراجعة المحاضرة السابقة</a:t>
            </a:r>
          </a:p>
        </p:txBody>
      </p:sp>
      <p:sp>
        <p:nvSpPr>
          <p:cNvPr id="4" name="TextBox 3">
            <a:extLst>
              <a:ext uri="{FF2B5EF4-FFF2-40B4-BE49-F238E27FC236}">
                <a16:creationId xmlns:a16="http://schemas.microsoft.com/office/drawing/2014/main" id="{7B82CEC5-3222-B706-3F30-85088D87B97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 </a:t>
            </a:r>
          </a:p>
        </p:txBody>
      </p:sp>
      <p:pic>
        <p:nvPicPr>
          <p:cNvPr id="5" name="Graphic 21">
            <a:extLst>
              <a:ext uri="{FF2B5EF4-FFF2-40B4-BE49-F238E27FC236}">
                <a16:creationId xmlns:a16="http://schemas.microsoft.com/office/drawing/2014/main" id="{457F6DFC-BCA1-D144-5D2B-A4F5974C45F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Rectangle: Rounded Corners 24">
            <a:extLst>
              <a:ext uri="{FF2B5EF4-FFF2-40B4-BE49-F238E27FC236}">
                <a16:creationId xmlns:a16="http://schemas.microsoft.com/office/drawing/2014/main" id="{614494DF-0882-25C1-3C94-A06FA5A24231}"/>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algn="justLow" defTabSz="914400" eaLnBrk="1" fontAlgn="auto" latinLnBrk="0" hangingPunct="1">
              <a:lnSpc>
                <a:spcPct val="150000"/>
              </a:lnSpc>
              <a:spcBef>
                <a:spcPts val="0"/>
              </a:spcBef>
              <a:spcAft>
                <a:spcPts val="0"/>
              </a:spcAft>
              <a:buClrTx/>
              <a:buSzTx/>
              <a:buFontTx/>
              <a:buNone/>
              <a:tabLst/>
              <a:defRPr/>
            </a:pPr>
            <a:r>
              <a:rPr kumimoji="0" lang="ar-SA" sz="1400" i="0" u="none" strike="noStrike" kern="0" cap="none" spc="0" normalizeH="0" baseline="0" noProof="0" dirty="0">
                <a:ln>
                  <a:noFill/>
                </a:ln>
                <a:effectLst/>
                <a:uLnTx/>
                <a:uFillTx/>
                <a:latin typeface="Alexandria" charset="0"/>
                <a:ea typeface="+mn-ea"/>
                <a:cs typeface="Alexandria" charset="0"/>
              </a:rPr>
              <a:t>     </a:t>
            </a: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7" name="Rectangle 4">
            <a:extLst>
              <a:ext uri="{FF2B5EF4-FFF2-40B4-BE49-F238E27FC236}">
                <a16:creationId xmlns:a16="http://schemas.microsoft.com/office/drawing/2014/main" id="{7D6B5B39-3357-1F7B-B450-572D83D1B613}"/>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8" name="TextBox 5">
            <a:extLst>
              <a:ext uri="{FF2B5EF4-FFF2-40B4-BE49-F238E27FC236}">
                <a16:creationId xmlns:a16="http://schemas.microsoft.com/office/drawing/2014/main" id="{56BEF0FC-F050-DA0E-31EB-2A6842AFB8BB}"/>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9" name="TextBox 9">
            <a:extLst>
              <a:ext uri="{FF2B5EF4-FFF2-40B4-BE49-F238E27FC236}">
                <a16:creationId xmlns:a16="http://schemas.microsoft.com/office/drawing/2014/main" id="{59D9C32B-F785-855C-ACAE-93DFC1887A01}"/>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10</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26" name="مربع نص 25">
            <a:extLst>
              <a:ext uri="{FF2B5EF4-FFF2-40B4-BE49-F238E27FC236}">
                <a16:creationId xmlns:a16="http://schemas.microsoft.com/office/drawing/2014/main" id="{6BA3B421-F0B7-FE3C-CB47-D276A33AB881}"/>
              </a:ext>
            </a:extLst>
          </p:cNvPr>
          <p:cNvSpPr txBox="1"/>
          <p:nvPr/>
        </p:nvSpPr>
        <p:spPr>
          <a:xfrm>
            <a:off x="5617697" y="1947095"/>
            <a:ext cx="966228" cy="338106"/>
          </a:xfrm>
          <a:prstGeom prst="rect">
            <a:avLst/>
          </a:prstGeom>
          <a:noFill/>
        </p:spPr>
        <p:txBody>
          <a:bodyPr wrap="square">
            <a:spAutoFit/>
          </a:bodyPr>
          <a:lstStyle/>
          <a:p>
            <a:pPr algn="r" rtl="1">
              <a:lnSpc>
                <a:spcPct val="150000"/>
              </a:lnSpc>
            </a:pPr>
            <a:r>
              <a:rPr lang="ar-SA" sz="1200" b="1" dirty="0">
                <a:solidFill>
                  <a:schemeClr val="bg1"/>
                </a:solidFill>
                <a:latin typeface="Alexandria" pitchFamily="2" charset="-78"/>
                <a:cs typeface="Alexandria" pitchFamily="2" charset="-78"/>
              </a:rPr>
              <a:t>القيـــــــادة</a:t>
            </a:r>
            <a:endParaRPr lang="ar-EG" sz="1200" b="1" dirty="0">
              <a:solidFill>
                <a:schemeClr val="bg1"/>
              </a:solidFill>
              <a:latin typeface="Alexandria" pitchFamily="2" charset="-78"/>
              <a:cs typeface="Alexandria" pitchFamily="2" charset="-78"/>
            </a:endParaRPr>
          </a:p>
        </p:txBody>
      </p:sp>
      <p:sp>
        <p:nvSpPr>
          <p:cNvPr id="36" name="مربع نص 35">
            <a:extLst>
              <a:ext uri="{FF2B5EF4-FFF2-40B4-BE49-F238E27FC236}">
                <a16:creationId xmlns:a16="http://schemas.microsoft.com/office/drawing/2014/main" id="{B8577AE1-A53F-7968-3574-3F74398EAD4E}"/>
              </a:ext>
            </a:extLst>
          </p:cNvPr>
          <p:cNvSpPr txBox="1"/>
          <p:nvPr/>
        </p:nvSpPr>
        <p:spPr>
          <a:xfrm>
            <a:off x="4911961" y="2127631"/>
            <a:ext cx="2135949" cy="338106"/>
          </a:xfrm>
          <a:prstGeom prst="rect">
            <a:avLst/>
          </a:prstGeom>
          <a:noFill/>
        </p:spPr>
        <p:txBody>
          <a:bodyPr wrap="square">
            <a:spAutoFit/>
          </a:bodyPr>
          <a:lstStyle/>
          <a:p>
            <a:pPr algn="r" rtl="1">
              <a:lnSpc>
                <a:spcPct val="150000"/>
              </a:lnSpc>
            </a:pPr>
            <a:r>
              <a:rPr lang="ar-SA" sz="1200" b="1" dirty="0">
                <a:solidFill>
                  <a:schemeClr val="bg1"/>
                </a:solidFill>
                <a:latin typeface="Alexandria" pitchFamily="2" charset="-78"/>
                <a:cs typeface="Alexandria" pitchFamily="2" charset="-78"/>
              </a:rPr>
              <a:t>سمات ومهارات القائد</a:t>
            </a:r>
            <a:endParaRPr lang="ar-EG" sz="1200" b="1" dirty="0">
              <a:solidFill>
                <a:schemeClr val="bg1"/>
              </a:solidFill>
              <a:latin typeface="Alexandria" pitchFamily="2" charset="-78"/>
              <a:cs typeface="Alexandria" pitchFamily="2" charset="-78"/>
            </a:endParaRPr>
          </a:p>
        </p:txBody>
      </p:sp>
      <p:sp>
        <p:nvSpPr>
          <p:cNvPr id="19" name="مربع نص 18">
            <a:extLst>
              <a:ext uri="{FF2B5EF4-FFF2-40B4-BE49-F238E27FC236}">
                <a16:creationId xmlns:a16="http://schemas.microsoft.com/office/drawing/2014/main" id="{4A00B106-1261-1B1B-F7DE-3355EC9981BC}"/>
              </a:ext>
            </a:extLst>
          </p:cNvPr>
          <p:cNvSpPr txBox="1"/>
          <p:nvPr/>
        </p:nvSpPr>
        <p:spPr>
          <a:xfrm>
            <a:off x="5065260" y="2026951"/>
            <a:ext cx="2135949" cy="549766"/>
          </a:xfrm>
          <a:prstGeom prst="rect">
            <a:avLst/>
          </a:prstGeom>
          <a:noFill/>
        </p:spPr>
        <p:txBody>
          <a:bodyPr wrap="square">
            <a:spAutoFit/>
          </a:bodyPr>
          <a:lstStyle/>
          <a:p>
            <a:pPr algn="ctr" rtl="1">
              <a:lnSpc>
                <a:spcPct val="150000"/>
              </a:lnSpc>
            </a:pPr>
            <a:r>
              <a:rPr lang="ar-SA" sz="1050" b="1" dirty="0">
                <a:solidFill>
                  <a:schemeClr val="bg1"/>
                </a:solidFill>
                <a:latin typeface="Alexandria" pitchFamily="2" charset="-78"/>
                <a:cs typeface="Alexandria" pitchFamily="2" charset="-78"/>
              </a:rPr>
              <a:t>القيم الإدارية وأخلاقيات العمل القيادي</a:t>
            </a:r>
          </a:p>
        </p:txBody>
      </p:sp>
      <p:pic>
        <p:nvPicPr>
          <p:cNvPr id="11" name="صورة 10">
            <a:extLst>
              <a:ext uri="{FF2B5EF4-FFF2-40B4-BE49-F238E27FC236}">
                <a16:creationId xmlns:a16="http://schemas.microsoft.com/office/drawing/2014/main" id="{845616AF-0910-62DC-72BF-054E166A396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88065" y="1792468"/>
            <a:ext cx="10586655" cy="1290247"/>
          </a:xfrm>
          <a:prstGeom prst="rect">
            <a:avLst/>
          </a:prstGeom>
        </p:spPr>
      </p:pic>
      <p:sp>
        <p:nvSpPr>
          <p:cNvPr id="2" name="مربع نص 1">
            <a:extLst>
              <a:ext uri="{FF2B5EF4-FFF2-40B4-BE49-F238E27FC236}">
                <a16:creationId xmlns:a16="http://schemas.microsoft.com/office/drawing/2014/main" id="{DA0760D7-E6AE-4AD5-C7D5-BA4758177725}"/>
              </a:ext>
            </a:extLst>
          </p:cNvPr>
          <p:cNvSpPr txBox="1"/>
          <p:nvPr/>
        </p:nvSpPr>
        <p:spPr>
          <a:xfrm>
            <a:off x="5045948" y="1903675"/>
            <a:ext cx="2635783" cy="615105"/>
          </a:xfrm>
          <a:prstGeom prst="rect">
            <a:avLst/>
          </a:prstGeom>
          <a:noFill/>
        </p:spPr>
        <p:txBody>
          <a:bodyPr wrap="square">
            <a:spAutoFit/>
          </a:bodyPr>
          <a:lstStyle/>
          <a:p>
            <a:pPr algn="ctr" rtl="1">
              <a:lnSpc>
                <a:spcPct val="150000"/>
              </a:lnSpc>
            </a:pPr>
            <a:r>
              <a:rPr lang="ar-SA" sz="1200" b="1" dirty="0">
                <a:solidFill>
                  <a:schemeClr val="bg1"/>
                </a:solidFill>
                <a:latin typeface="Alexandria" pitchFamily="2" charset="-78"/>
                <a:cs typeface="Alexandria" pitchFamily="2" charset="-78"/>
              </a:rPr>
              <a:t>القيادة الإدارية</a:t>
            </a:r>
          </a:p>
          <a:p>
            <a:pPr algn="ctr" rtl="1">
              <a:lnSpc>
                <a:spcPct val="150000"/>
              </a:lnSpc>
            </a:pPr>
            <a:r>
              <a:rPr lang="ar-SA" sz="1200" b="1" dirty="0">
                <a:solidFill>
                  <a:schemeClr val="bg1"/>
                </a:solidFill>
                <a:latin typeface="Alexandria" pitchFamily="2" charset="-78"/>
                <a:cs typeface="Alexandria" pitchFamily="2" charset="-78"/>
              </a:rPr>
              <a:t>والإبداع وإدارة التغيير</a:t>
            </a:r>
          </a:p>
        </p:txBody>
      </p:sp>
      <p:sp>
        <p:nvSpPr>
          <p:cNvPr id="12" name="مربع نص 11">
            <a:extLst>
              <a:ext uri="{FF2B5EF4-FFF2-40B4-BE49-F238E27FC236}">
                <a16:creationId xmlns:a16="http://schemas.microsoft.com/office/drawing/2014/main" id="{22339546-8D28-2DEC-6321-9FC4515FFE92}"/>
              </a:ext>
            </a:extLst>
          </p:cNvPr>
          <p:cNvSpPr txBox="1"/>
          <p:nvPr/>
        </p:nvSpPr>
        <p:spPr>
          <a:xfrm>
            <a:off x="9876762" y="2871798"/>
            <a:ext cx="1553238" cy="379015"/>
          </a:xfrm>
          <a:prstGeom prst="rect">
            <a:avLst/>
          </a:prstGeom>
          <a:noFill/>
        </p:spPr>
        <p:txBody>
          <a:bodyPr wrap="square">
            <a:spAutoFit/>
          </a:bodyPr>
          <a:lstStyle/>
          <a:p>
            <a:pPr algn="ctr" rtl="1">
              <a:lnSpc>
                <a:spcPct val="150000"/>
              </a:lnSpc>
            </a:pPr>
            <a:r>
              <a:rPr lang="ar-EG" sz="1400" b="1" dirty="0">
                <a:solidFill>
                  <a:srgbClr val="00B0F0"/>
                </a:solidFill>
                <a:latin typeface="Alexandria" pitchFamily="2" charset="-78"/>
                <a:cs typeface="Alexandria" pitchFamily="2" charset="-78"/>
              </a:rPr>
              <a:t>الإبداع الإداري</a:t>
            </a:r>
          </a:p>
        </p:txBody>
      </p:sp>
      <p:sp>
        <p:nvSpPr>
          <p:cNvPr id="13" name="مربع نص 12">
            <a:extLst>
              <a:ext uri="{FF2B5EF4-FFF2-40B4-BE49-F238E27FC236}">
                <a16:creationId xmlns:a16="http://schemas.microsoft.com/office/drawing/2014/main" id="{CB1E7FD6-9211-C9A4-5586-8D46FF55DF0C}"/>
              </a:ext>
            </a:extLst>
          </p:cNvPr>
          <p:cNvSpPr txBox="1"/>
          <p:nvPr/>
        </p:nvSpPr>
        <p:spPr>
          <a:xfrm>
            <a:off x="1186883" y="2891327"/>
            <a:ext cx="1553238" cy="379015"/>
          </a:xfrm>
          <a:prstGeom prst="rect">
            <a:avLst/>
          </a:prstGeom>
          <a:noFill/>
        </p:spPr>
        <p:txBody>
          <a:bodyPr wrap="square">
            <a:spAutoFit/>
          </a:bodyPr>
          <a:lstStyle/>
          <a:p>
            <a:pPr algn="ctr" rtl="1">
              <a:lnSpc>
                <a:spcPct val="150000"/>
              </a:lnSpc>
            </a:pPr>
            <a:r>
              <a:rPr lang="ar-EG" sz="1400" b="1" dirty="0">
                <a:solidFill>
                  <a:srgbClr val="00B0F0"/>
                </a:solidFill>
                <a:latin typeface="Alexandria" pitchFamily="2" charset="-78"/>
                <a:cs typeface="Alexandria" pitchFamily="2" charset="-78"/>
              </a:rPr>
              <a:t>إدارة التغيير</a:t>
            </a:r>
          </a:p>
        </p:txBody>
      </p:sp>
      <p:sp>
        <p:nvSpPr>
          <p:cNvPr id="14" name="مربع نص 13">
            <a:extLst>
              <a:ext uri="{FF2B5EF4-FFF2-40B4-BE49-F238E27FC236}">
                <a16:creationId xmlns:a16="http://schemas.microsoft.com/office/drawing/2014/main" id="{7867A682-60D6-A1D9-B047-299F91885FE2}"/>
              </a:ext>
            </a:extLst>
          </p:cNvPr>
          <p:cNvSpPr txBox="1"/>
          <p:nvPr/>
        </p:nvSpPr>
        <p:spPr>
          <a:xfrm>
            <a:off x="7330092" y="3278779"/>
            <a:ext cx="4099909" cy="2677656"/>
          </a:xfrm>
          <a:prstGeom prst="rect">
            <a:avLst/>
          </a:prstGeom>
          <a:noFill/>
        </p:spPr>
        <p:txBody>
          <a:bodyPr wrap="square" rtlCol="1">
            <a:spAutoFit/>
          </a:bodyPr>
          <a:lstStyle/>
          <a:p>
            <a:pPr marL="171450" indent="-171450" algn="justLow">
              <a:buFont typeface="Arial" panose="020B0604020202020204" pitchFamily="34" charset="0"/>
              <a:buChar char="•"/>
            </a:pPr>
            <a:r>
              <a:rPr lang="ar-SA" sz="1400" dirty="0">
                <a:latin typeface="Alexandria" pitchFamily="2" charset="-78"/>
                <a:cs typeface="Alexandria" pitchFamily="2" charset="-78"/>
              </a:rPr>
              <a:t>مفهوم الإبداع الإداري</a:t>
            </a:r>
          </a:p>
          <a:p>
            <a:pPr marL="171450" indent="-171450" algn="justLow">
              <a:buFont typeface="Arial" panose="020B0604020202020204" pitchFamily="34" charset="0"/>
              <a:buChar char="•"/>
            </a:pPr>
            <a:r>
              <a:rPr lang="ar-SA" sz="1400" dirty="0">
                <a:latin typeface="Alexandria" pitchFamily="2" charset="-78"/>
                <a:cs typeface="Alexandria" pitchFamily="2" charset="-78"/>
              </a:rPr>
              <a:t>خصائص الإبداع الإداري</a:t>
            </a:r>
          </a:p>
          <a:p>
            <a:pPr marL="171450" indent="-171450" algn="justLow">
              <a:buFont typeface="Arial" panose="020B0604020202020204" pitchFamily="34" charset="0"/>
              <a:buChar char="•"/>
            </a:pPr>
            <a:r>
              <a:rPr lang="ar-SA" sz="1400" dirty="0">
                <a:latin typeface="Alexandria" pitchFamily="2" charset="-78"/>
                <a:cs typeface="Alexandria" pitchFamily="2" charset="-78"/>
              </a:rPr>
              <a:t>التفكير المنطقي والإبداع</a:t>
            </a:r>
          </a:p>
          <a:p>
            <a:pPr marL="171450" indent="-171450" algn="justLow">
              <a:buFont typeface="Arial" panose="020B0604020202020204" pitchFamily="34" charset="0"/>
              <a:buChar char="•"/>
            </a:pPr>
            <a:r>
              <a:rPr lang="ar-SA" sz="1400" dirty="0">
                <a:latin typeface="Alexandria" pitchFamily="2" charset="-78"/>
                <a:cs typeface="Alexandria" pitchFamily="2" charset="-78"/>
              </a:rPr>
              <a:t>مميزات التفكير الإبداعي</a:t>
            </a:r>
          </a:p>
          <a:p>
            <a:pPr marL="171450" indent="-171450" algn="justLow">
              <a:buFont typeface="Arial" panose="020B0604020202020204" pitchFamily="34" charset="0"/>
              <a:buChar char="•"/>
            </a:pPr>
            <a:r>
              <a:rPr lang="ar-SA" sz="1400" dirty="0">
                <a:latin typeface="Alexandria" pitchFamily="2" charset="-78"/>
                <a:cs typeface="Alexandria" pitchFamily="2" charset="-78"/>
              </a:rPr>
              <a:t>خصائص التفكير الإبداعي</a:t>
            </a:r>
          </a:p>
          <a:p>
            <a:pPr marL="171450" indent="-171450" algn="justLow">
              <a:buFont typeface="Arial" panose="020B0604020202020204" pitchFamily="34" charset="0"/>
              <a:buChar char="•"/>
            </a:pPr>
            <a:r>
              <a:rPr lang="ar-SA" sz="1400" dirty="0">
                <a:latin typeface="Alexandria" pitchFamily="2" charset="-78"/>
                <a:cs typeface="Alexandria" pitchFamily="2" charset="-78"/>
              </a:rPr>
              <a:t>معوقات التفكير الإبداعي</a:t>
            </a:r>
          </a:p>
          <a:p>
            <a:pPr marL="171450" indent="-171450" algn="justLow">
              <a:buFont typeface="Arial" panose="020B0604020202020204" pitchFamily="34" charset="0"/>
              <a:buChar char="•"/>
            </a:pPr>
            <a:r>
              <a:rPr lang="ar-SA" sz="1400" dirty="0">
                <a:latin typeface="Alexandria" pitchFamily="2" charset="-78"/>
                <a:cs typeface="Alexandria" pitchFamily="2" charset="-78"/>
              </a:rPr>
              <a:t>الإبداع في الإدارة</a:t>
            </a:r>
          </a:p>
          <a:p>
            <a:pPr marL="171450" indent="-171450" algn="justLow">
              <a:buFont typeface="Arial" panose="020B0604020202020204" pitchFamily="34" charset="0"/>
              <a:buChar char="•"/>
            </a:pPr>
            <a:r>
              <a:rPr lang="ar-SA" sz="1400" dirty="0">
                <a:latin typeface="Alexandria" pitchFamily="2" charset="-78"/>
                <a:cs typeface="Alexandria" pitchFamily="2" charset="-78"/>
              </a:rPr>
              <a:t>أنواع الإبداع الإداري</a:t>
            </a:r>
          </a:p>
          <a:p>
            <a:pPr marL="171450" indent="-171450" algn="justLow">
              <a:buFont typeface="Arial" panose="020B0604020202020204" pitchFamily="34" charset="0"/>
              <a:buChar char="•"/>
            </a:pPr>
            <a:r>
              <a:rPr lang="ar-SA" sz="1400" dirty="0">
                <a:latin typeface="Alexandria" pitchFamily="2" charset="-78"/>
                <a:cs typeface="Alexandria" pitchFamily="2" charset="-78"/>
              </a:rPr>
              <a:t>القيادة والإبداع المؤسسي</a:t>
            </a:r>
          </a:p>
          <a:p>
            <a:pPr marL="171450" indent="-171450" algn="justLow">
              <a:buFont typeface="Arial" panose="020B0604020202020204" pitchFamily="34" charset="0"/>
              <a:buChar char="•"/>
            </a:pPr>
            <a:r>
              <a:rPr lang="ar-SA" sz="1400" dirty="0">
                <a:latin typeface="Alexandria" pitchFamily="2" charset="-78"/>
                <a:cs typeface="Alexandria" pitchFamily="2" charset="-78"/>
              </a:rPr>
              <a:t>أنواع الإبداع المؤسسي</a:t>
            </a:r>
          </a:p>
          <a:p>
            <a:pPr marL="171450" indent="-171450" algn="justLow">
              <a:buFont typeface="Arial" panose="020B0604020202020204" pitchFamily="34" charset="0"/>
              <a:buChar char="•"/>
            </a:pPr>
            <a:r>
              <a:rPr lang="ar-SA" sz="1400" dirty="0">
                <a:latin typeface="Alexandria" pitchFamily="2" charset="-78"/>
                <a:cs typeface="Alexandria" pitchFamily="2" charset="-78"/>
              </a:rPr>
              <a:t>العوامل التي تؤثر على الإبداع داخل المنظمات</a:t>
            </a:r>
          </a:p>
          <a:p>
            <a:pPr marL="171450" indent="-171450" algn="justLow">
              <a:buFont typeface="Arial" panose="020B0604020202020204" pitchFamily="34" charset="0"/>
              <a:buChar char="•"/>
            </a:pPr>
            <a:r>
              <a:rPr lang="ar-SA" sz="1400" dirty="0">
                <a:latin typeface="Alexandria" pitchFamily="2" charset="-78"/>
                <a:cs typeface="Alexandria" pitchFamily="2" charset="-78"/>
              </a:rPr>
              <a:t>القدرات الإبداعية للقيادة المبدعة</a:t>
            </a:r>
          </a:p>
        </p:txBody>
      </p:sp>
      <p:sp>
        <p:nvSpPr>
          <p:cNvPr id="15" name="مربع نص 14">
            <a:extLst>
              <a:ext uri="{FF2B5EF4-FFF2-40B4-BE49-F238E27FC236}">
                <a16:creationId xmlns:a16="http://schemas.microsoft.com/office/drawing/2014/main" id="{83B2D4FC-3CF6-F330-BC3F-2B55A39B68B1}"/>
              </a:ext>
            </a:extLst>
          </p:cNvPr>
          <p:cNvSpPr txBox="1"/>
          <p:nvPr/>
        </p:nvSpPr>
        <p:spPr>
          <a:xfrm>
            <a:off x="576337" y="3281051"/>
            <a:ext cx="3797640" cy="2677656"/>
          </a:xfrm>
          <a:prstGeom prst="rect">
            <a:avLst/>
          </a:prstGeom>
          <a:noFill/>
        </p:spPr>
        <p:txBody>
          <a:bodyPr wrap="square" rtlCol="1">
            <a:spAutoFit/>
          </a:bodyPr>
          <a:lstStyle/>
          <a:p>
            <a:pPr marL="171450" indent="-171450" algn="justLow">
              <a:buFont typeface="Arial" panose="020B0604020202020204" pitchFamily="34" charset="0"/>
              <a:buChar char="•"/>
            </a:pPr>
            <a:r>
              <a:rPr lang="ar-SA" sz="1400" dirty="0">
                <a:latin typeface="Alexandria" pitchFamily="2" charset="-78"/>
                <a:cs typeface="Alexandria" pitchFamily="2" charset="-78"/>
              </a:rPr>
              <a:t>مفهوم التغيير</a:t>
            </a:r>
          </a:p>
          <a:p>
            <a:pPr marL="171450" indent="-171450" algn="justLow">
              <a:buFont typeface="Arial" panose="020B0604020202020204" pitchFamily="34" charset="0"/>
              <a:buChar char="•"/>
            </a:pPr>
            <a:r>
              <a:rPr lang="ar-SA" sz="1400" dirty="0">
                <a:latin typeface="Alexandria" pitchFamily="2" charset="-78"/>
                <a:cs typeface="Alexandria" pitchFamily="2" charset="-78"/>
              </a:rPr>
              <a:t>أنواع التغيير</a:t>
            </a:r>
          </a:p>
          <a:p>
            <a:pPr marL="171450" indent="-171450" algn="justLow">
              <a:buFont typeface="Arial" panose="020B0604020202020204" pitchFamily="34" charset="0"/>
              <a:buChar char="•"/>
            </a:pPr>
            <a:r>
              <a:rPr lang="ar-SA" sz="1400" dirty="0">
                <a:latin typeface="Alexandria" pitchFamily="2" charset="-78"/>
                <a:cs typeface="Alexandria" pitchFamily="2" charset="-78"/>
              </a:rPr>
              <a:t>أسباب التغيير</a:t>
            </a:r>
          </a:p>
          <a:p>
            <a:pPr marL="171450" indent="-171450" algn="justLow">
              <a:buFont typeface="Arial" panose="020B0604020202020204" pitchFamily="34" charset="0"/>
              <a:buChar char="•"/>
            </a:pPr>
            <a:r>
              <a:rPr lang="ar-SA" sz="1400" dirty="0">
                <a:latin typeface="Alexandria" pitchFamily="2" charset="-78"/>
                <a:cs typeface="Alexandria" pitchFamily="2" charset="-78"/>
              </a:rPr>
              <a:t>أهداف التغيير</a:t>
            </a:r>
          </a:p>
          <a:p>
            <a:pPr marL="171450" indent="-171450" algn="justLow">
              <a:buFont typeface="Arial" panose="020B0604020202020204" pitchFamily="34" charset="0"/>
              <a:buChar char="•"/>
            </a:pPr>
            <a:r>
              <a:rPr lang="ar-SA" sz="1400" dirty="0">
                <a:latin typeface="Alexandria" pitchFamily="2" charset="-78"/>
                <a:cs typeface="Alexandria" pitchFamily="2" charset="-78"/>
              </a:rPr>
              <a:t>مراحل عملية التغيير</a:t>
            </a:r>
          </a:p>
          <a:p>
            <a:pPr marL="171450" indent="-171450" algn="justLow">
              <a:buFont typeface="Arial" panose="020B0604020202020204" pitchFamily="34" charset="0"/>
              <a:buChar char="•"/>
            </a:pPr>
            <a:r>
              <a:rPr lang="ar-SA" sz="1400" dirty="0">
                <a:latin typeface="Alexandria" pitchFamily="2" charset="-78"/>
                <a:cs typeface="Alexandria" pitchFamily="2" charset="-78"/>
              </a:rPr>
              <a:t>أهمية التغيير في حياة المنظمات المعاصرة</a:t>
            </a:r>
          </a:p>
          <a:p>
            <a:pPr marL="171450" indent="-171450" algn="justLow">
              <a:buFont typeface="Arial" panose="020B0604020202020204" pitchFamily="34" charset="0"/>
              <a:buChar char="•"/>
            </a:pPr>
            <a:r>
              <a:rPr lang="ar-SA" sz="1400" dirty="0">
                <a:latin typeface="Alexandria" pitchFamily="2" charset="-78"/>
                <a:cs typeface="Alexandria" pitchFamily="2" charset="-78"/>
              </a:rPr>
              <a:t>أبعاد التغيير في المنظمات المعاصرة</a:t>
            </a:r>
          </a:p>
          <a:p>
            <a:pPr marL="171450" indent="-171450" algn="justLow">
              <a:buFont typeface="Arial" panose="020B0604020202020204" pitchFamily="34" charset="0"/>
              <a:buChar char="•"/>
            </a:pPr>
            <a:r>
              <a:rPr lang="ar-SA" sz="1400" dirty="0">
                <a:latin typeface="Alexandria" pitchFamily="2" charset="-78"/>
                <a:cs typeface="Alexandria" pitchFamily="2" charset="-78"/>
              </a:rPr>
              <a:t>القيادة الإدارية في ظل ثقافة التغيير</a:t>
            </a:r>
          </a:p>
          <a:p>
            <a:pPr marL="171450" indent="-171450" algn="justLow">
              <a:buFont typeface="Arial" panose="020B0604020202020204" pitchFamily="34" charset="0"/>
              <a:buChar char="•"/>
            </a:pPr>
            <a:r>
              <a:rPr lang="ar-SA" sz="1400" dirty="0">
                <a:latin typeface="Alexandria" pitchFamily="2" charset="-78"/>
                <a:cs typeface="Alexandria" pitchFamily="2" charset="-78"/>
              </a:rPr>
              <a:t>القيادة الإدارية وإدارة التغيير</a:t>
            </a:r>
          </a:p>
          <a:p>
            <a:pPr marL="171450" indent="-171450" algn="justLow">
              <a:buFont typeface="Arial" panose="020B0604020202020204" pitchFamily="34" charset="0"/>
              <a:buChar char="•"/>
            </a:pPr>
            <a:r>
              <a:rPr lang="ar-SA" sz="1400" dirty="0">
                <a:latin typeface="Alexandria" pitchFamily="2" charset="-78"/>
                <a:cs typeface="Alexandria" pitchFamily="2" charset="-78"/>
              </a:rPr>
              <a:t>استراتيجيات التغيير المخطط</a:t>
            </a:r>
          </a:p>
          <a:p>
            <a:pPr marL="171450" indent="-171450" algn="justLow">
              <a:buFont typeface="Arial" panose="020B0604020202020204" pitchFamily="34" charset="0"/>
              <a:buChar char="•"/>
            </a:pPr>
            <a:r>
              <a:rPr lang="ar-SA" sz="1400" dirty="0">
                <a:latin typeface="Alexandria" pitchFamily="2" charset="-78"/>
                <a:cs typeface="Alexandria" pitchFamily="2" charset="-78"/>
              </a:rPr>
              <a:t>مقاومة التغيير</a:t>
            </a:r>
          </a:p>
          <a:p>
            <a:pPr marL="171450" indent="-171450" algn="justLow">
              <a:buFont typeface="Arial" panose="020B0604020202020204" pitchFamily="34" charset="0"/>
              <a:buChar char="•"/>
            </a:pPr>
            <a:r>
              <a:rPr lang="ar-SA" sz="1400" dirty="0">
                <a:latin typeface="Alexandria" pitchFamily="2" charset="-78"/>
                <a:cs typeface="Alexandria" pitchFamily="2" charset="-78"/>
              </a:rPr>
              <a:t>فاعلية القيادة الإدارية في عملية التغيير</a:t>
            </a:r>
          </a:p>
        </p:txBody>
      </p:sp>
    </p:spTree>
    <p:extLst>
      <p:ext uri="{BB962C8B-B14F-4D97-AF65-F5344CB8AC3E}">
        <p14:creationId xmlns:p14="http://schemas.microsoft.com/office/powerpoint/2010/main" val="2125302837"/>
      </p:ext>
    </p:extLst>
  </p:cSld>
  <p:clrMapOvr>
    <a:masterClrMapping/>
  </p:clrMapOvr>
  <mc:AlternateContent xmlns:mc="http://schemas.openxmlformats.org/markup-compatibility/2006" xmlns:p14="http://schemas.microsoft.com/office/powerpoint/2010/main">
    <mc:Choice Requires="p14">
      <p:transition spd="slow" p14:dur="2000" advTm="252289"/>
    </mc:Choice>
    <mc:Fallback xmlns="">
      <p:transition spd="slow" advTm="252289"/>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5">
            <a:extLst>
              <a:ext uri="{FF2B5EF4-FFF2-40B4-BE49-F238E27FC236}">
                <a16:creationId xmlns:a16="http://schemas.microsoft.com/office/drawing/2014/main" id="{61C68553-8FF0-70F1-C8D6-2C2341E3A8EC}"/>
              </a:ext>
            </a:extLst>
          </p:cNvPr>
          <p:cNvSpPr/>
          <p:nvPr/>
        </p:nvSpPr>
        <p:spPr>
          <a:xfrm>
            <a:off x="0" y="500900"/>
            <a:ext cx="923734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Graphic 21">
            <a:extLst>
              <a:ext uri="{FF2B5EF4-FFF2-40B4-BE49-F238E27FC236}">
                <a16:creationId xmlns:a16="http://schemas.microsoft.com/office/drawing/2014/main" id="{3C25CC6E-3D95-74BC-445A-7A435E8EF01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37345" y="-111107"/>
            <a:ext cx="2954655" cy="1379622"/>
          </a:xfrm>
          <a:prstGeom prst="rect">
            <a:avLst/>
          </a:prstGeom>
        </p:spPr>
      </p:pic>
      <p:pic>
        <p:nvPicPr>
          <p:cNvPr id="4" name="Picture Placeholder 3">
            <a:extLst>
              <a:ext uri="{FF2B5EF4-FFF2-40B4-BE49-F238E27FC236}">
                <a16:creationId xmlns:a16="http://schemas.microsoft.com/office/drawing/2014/main" id="{825838ED-B230-0637-C0B1-F71467CE790F}"/>
              </a:ext>
            </a:extLst>
          </p:cNvPr>
          <p:cNvPicPr>
            <a:picLocks noChangeAspect="1"/>
          </p:cNvPicPr>
          <p:nvPr/>
        </p:nvPicPr>
        <p:blipFill>
          <a:blip r:embed="rId3" cstate="print">
            <a:extLst>
              <a:ext uri="{28A0092B-C50C-407E-A947-70E740481C1C}">
                <a14:useLocalDpi xmlns:a14="http://schemas.microsoft.com/office/drawing/2010/main" val="0"/>
              </a:ext>
            </a:extLst>
          </a:blip>
          <a:srcRect t="8679" b="8679"/>
          <a:stretch>
            <a:fillRect/>
          </a:stretch>
        </p:blipFill>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ysClr val="window" lastClr="FFFFFF">
              <a:lumMod val="85000"/>
              <a:alpha val="50000"/>
            </a:sysClr>
          </a:solidFill>
        </p:spPr>
      </p:pic>
      <p:sp>
        <p:nvSpPr>
          <p:cNvPr id="5" name="Rectangle 10">
            <a:extLst>
              <a:ext uri="{FF2B5EF4-FFF2-40B4-BE49-F238E27FC236}">
                <a16:creationId xmlns:a16="http://schemas.microsoft.com/office/drawing/2014/main" id="{120F29B7-B266-5B27-630A-D066E12F6B24}"/>
              </a:ext>
            </a:extLst>
          </p:cNvPr>
          <p:cNvSpPr/>
          <p:nvPr/>
        </p:nvSpPr>
        <p:spPr>
          <a:xfrm>
            <a:off x="4951095" y="1117694"/>
            <a:ext cx="1116793" cy="962568"/>
          </a:xfrm>
          <a:prstGeom prst="rect">
            <a:avLst/>
          </a:prstGeom>
          <a:solidFill>
            <a:srgbClr val="00B0F0"/>
          </a:solidFill>
          <a:ln w="12700" cap="flat" cmpd="sng" algn="ctr">
            <a:no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100" b="0" i="0" u="none" strike="noStrike" kern="0" cap="none" spc="0" normalizeH="0" baseline="0" noProof="0">
              <a:ln>
                <a:noFill/>
              </a:ln>
              <a:solidFill>
                <a:srgbClr val="00B0F0"/>
              </a:solidFill>
              <a:effectLst/>
              <a:uLnTx/>
              <a:uFillTx/>
              <a:latin typeface="Calibri"/>
              <a:ea typeface="Roboto Light" panose="02000000000000000000" pitchFamily="2" charset="0"/>
              <a:cs typeface="+mn-cs"/>
            </a:endParaRPr>
          </a:p>
        </p:txBody>
      </p:sp>
      <p:sp>
        <p:nvSpPr>
          <p:cNvPr id="6" name="TextBox 40">
            <a:extLst>
              <a:ext uri="{FF2B5EF4-FFF2-40B4-BE49-F238E27FC236}">
                <a16:creationId xmlns:a16="http://schemas.microsoft.com/office/drawing/2014/main" id="{DC843C53-FAC8-7F38-4E4E-803CA1C9FDB2}"/>
              </a:ext>
            </a:extLst>
          </p:cNvPr>
          <p:cNvSpPr txBox="1"/>
          <p:nvPr/>
        </p:nvSpPr>
        <p:spPr>
          <a:xfrm>
            <a:off x="7534840" y="1084121"/>
            <a:ext cx="2223686" cy="881652"/>
          </a:xfrm>
          <a:prstGeom prst="rect">
            <a:avLst/>
          </a:prstGeom>
          <a:noFill/>
        </p:spPr>
        <p:txBody>
          <a:bodyPr wrap="none" rtlCol="0">
            <a:spAutoFit/>
          </a:bodyPr>
          <a:lstStyle/>
          <a:p>
            <a:pPr algn="ctr">
              <a:lnSpc>
                <a:spcPct val="150000"/>
              </a:lnSpc>
            </a:pPr>
            <a:r>
              <a:rPr lang="ar-EG" sz="2000" b="1" dirty="0">
                <a:solidFill>
                  <a:srgbClr val="00B0F0"/>
                </a:solidFill>
                <a:latin typeface="Alexandria" pitchFamily="2" charset="-78"/>
                <a:cs typeface="Alexandria" pitchFamily="2" charset="-78"/>
              </a:rPr>
              <a:t>قيادة المستقبل</a:t>
            </a:r>
            <a:endParaRPr lang="ar-SA" sz="2000" b="1" dirty="0">
              <a:solidFill>
                <a:srgbClr val="00B0F0"/>
              </a:solidFill>
              <a:latin typeface="Alexandria" pitchFamily="2" charset="-78"/>
              <a:cs typeface="Alexandria" pitchFamily="2" charset="-78"/>
            </a:endParaRPr>
          </a:p>
          <a:p>
            <a:pPr algn="ctr">
              <a:lnSpc>
                <a:spcPct val="150000"/>
              </a:lnSpc>
            </a:pPr>
            <a:r>
              <a:rPr lang="ar-EG" sz="1600" b="1" dirty="0">
                <a:latin typeface="Alexandria" pitchFamily="2" charset="-78"/>
                <a:cs typeface="Alexandria" pitchFamily="2" charset="-78"/>
              </a:rPr>
              <a:t>(القيادة الإلكترونية)</a:t>
            </a:r>
            <a:endParaRPr lang="en-US" sz="1600" b="1" dirty="0">
              <a:latin typeface="Alexandria" pitchFamily="2" charset="-78"/>
              <a:cs typeface="Alexandria" pitchFamily="2" charset="-78"/>
            </a:endParaRPr>
          </a:p>
        </p:txBody>
      </p:sp>
      <p:sp>
        <p:nvSpPr>
          <p:cNvPr id="7" name="TextBox 41">
            <a:extLst>
              <a:ext uri="{FF2B5EF4-FFF2-40B4-BE49-F238E27FC236}">
                <a16:creationId xmlns:a16="http://schemas.microsoft.com/office/drawing/2014/main" id="{9BACAAA5-1419-5A30-D723-0EB0FFEBF323}"/>
              </a:ext>
            </a:extLst>
          </p:cNvPr>
          <p:cNvSpPr txBox="1"/>
          <p:nvPr/>
        </p:nvSpPr>
        <p:spPr>
          <a:xfrm>
            <a:off x="5071247" y="1139330"/>
            <a:ext cx="917148" cy="338554"/>
          </a:xfrm>
          <a:prstGeom prst="rect">
            <a:avLst/>
          </a:prstGeom>
          <a:noFill/>
        </p:spPr>
        <p:txBody>
          <a:bodyPr wrap="square" rtlCol="0">
            <a:spAutoFit/>
          </a:bodyPr>
          <a:lstStyle/>
          <a:p>
            <a:pPr algn="ctr" rtl="0"/>
            <a:r>
              <a:rPr lang="en-US" sz="1600" dirty="0">
                <a:solidFill>
                  <a:prstClr val="white"/>
                </a:solidFill>
                <a:latin typeface="Times New Roman" panose="02020603050405020304" pitchFamily="18" charset="0"/>
                <a:cs typeface="Times New Roman" panose="02020603050405020304" pitchFamily="18" charset="0"/>
              </a:rPr>
              <a:t>Chapter</a:t>
            </a:r>
          </a:p>
        </p:txBody>
      </p:sp>
      <p:sp>
        <p:nvSpPr>
          <p:cNvPr id="8" name="TextBox 42">
            <a:extLst>
              <a:ext uri="{FF2B5EF4-FFF2-40B4-BE49-F238E27FC236}">
                <a16:creationId xmlns:a16="http://schemas.microsoft.com/office/drawing/2014/main" id="{492EDB9C-7C8A-B394-C42F-19D27B9E3C0C}"/>
              </a:ext>
            </a:extLst>
          </p:cNvPr>
          <p:cNvSpPr txBox="1"/>
          <p:nvPr/>
        </p:nvSpPr>
        <p:spPr>
          <a:xfrm>
            <a:off x="5056021" y="1354195"/>
            <a:ext cx="942618" cy="830997"/>
          </a:xfrm>
          <a:prstGeom prst="rect">
            <a:avLst/>
          </a:prstGeom>
          <a:noFill/>
        </p:spPr>
        <p:txBody>
          <a:bodyPr wrap="square" rtlCol="0">
            <a:spAutoFit/>
          </a:bodyPr>
          <a:lstStyle/>
          <a:p>
            <a:pPr algn="ctr" rtl="0"/>
            <a:r>
              <a:rPr lang="en-US" sz="4800" b="1" dirty="0">
                <a:solidFill>
                  <a:prstClr val="white"/>
                </a:solidFill>
                <a:latin typeface="Times New Roman" panose="02020603050405020304" pitchFamily="18" charset="0"/>
                <a:cs typeface="Times New Roman" panose="02020603050405020304" pitchFamily="18" charset="0"/>
              </a:rPr>
              <a:t>10</a:t>
            </a:r>
            <a:endParaRPr lang="en-US" sz="1400" b="1" dirty="0">
              <a:solidFill>
                <a:prstClr val="white"/>
              </a:solidFill>
              <a:latin typeface="Times New Roman" panose="02020603050405020304" pitchFamily="18" charset="0"/>
              <a:cs typeface="Times New Roman" panose="02020603050405020304" pitchFamily="18" charset="0"/>
            </a:endParaRPr>
          </a:p>
        </p:txBody>
      </p:sp>
      <p:sp>
        <p:nvSpPr>
          <p:cNvPr id="9" name="TextBox 1">
            <a:extLst>
              <a:ext uri="{FF2B5EF4-FFF2-40B4-BE49-F238E27FC236}">
                <a16:creationId xmlns:a16="http://schemas.microsoft.com/office/drawing/2014/main" id="{5A54CCE2-AE9A-DEBC-4B7F-20CE123E00F5}"/>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 </a:t>
            </a:r>
          </a:p>
        </p:txBody>
      </p:sp>
    </p:spTree>
    <p:extLst>
      <p:ext uri="{BB962C8B-B14F-4D97-AF65-F5344CB8AC3E}">
        <p14:creationId xmlns:p14="http://schemas.microsoft.com/office/powerpoint/2010/main" val="2887190520"/>
      </p:ext>
    </p:extLst>
  </p:cSld>
  <p:clrMapOvr>
    <a:masterClrMapping/>
  </p:clrMapOvr>
  <mc:AlternateContent xmlns:mc="http://schemas.openxmlformats.org/markup-compatibility/2006" xmlns:p14="http://schemas.microsoft.com/office/powerpoint/2010/main">
    <mc:Choice Requires="p14">
      <p:transition spd="slow" p14:dur="2000" advTm="18703"/>
    </mc:Choice>
    <mc:Fallback xmlns="">
      <p:transition spd="slow" advTm="18703"/>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973B59B6-A348-C4AD-D184-6B608282DB3C}"/>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3" name="Rectangle 17">
            <a:extLst>
              <a:ext uri="{FF2B5EF4-FFF2-40B4-BE49-F238E27FC236}">
                <a16:creationId xmlns:a16="http://schemas.microsoft.com/office/drawing/2014/main" id="{3F287DA2-7490-2523-2F6D-B10BAA84D070}"/>
              </a:ext>
            </a:extLst>
          </p:cNvPr>
          <p:cNvSpPr/>
          <p:nvPr/>
        </p:nvSpPr>
        <p:spPr>
          <a:xfrm>
            <a:off x="2606799" y="126482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4" name="TextBox 18">
            <a:extLst>
              <a:ext uri="{FF2B5EF4-FFF2-40B4-BE49-F238E27FC236}">
                <a16:creationId xmlns:a16="http://schemas.microsoft.com/office/drawing/2014/main" id="{51EADC31-3C59-332E-468E-07D81A183664}"/>
              </a:ext>
            </a:extLst>
          </p:cNvPr>
          <p:cNvSpPr txBox="1"/>
          <p:nvPr/>
        </p:nvSpPr>
        <p:spPr>
          <a:xfrm>
            <a:off x="2669208" y="1273443"/>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5" name="TextBox 22">
            <a:extLst>
              <a:ext uri="{FF2B5EF4-FFF2-40B4-BE49-F238E27FC236}">
                <a16:creationId xmlns:a16="http://schemas.microsoft.com/office/drawing/2014/main" id="{BE85C332-84F4-2056-811C-EC339EC84735}"/>
              </a:ext>
            </a:extLst>
          </p:cNvPr>
          <p:cNvSpPr txBox="1"/>
          <p:nvPr/>
        </p:nvSpPr>
        <p:spPr>
          <a:xfrm>
            <a:off x="2792549" y="1539927"/>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6" name="Rectangle 28">
            <a:extLst>
              <a:ext uri="{FF2B5EF4-FFF2-40B4-BE49-F238E27FC236}">
                <a16:creationId xmlns:a16="http://schemas.microsoft.com/office/drawing/2014/main" id="{1FA39F13-363A-7562-1B48-3A663E285DF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2">
            <a:extLst>
              <a:ext uri="{FF2B5EF4-FFF2-40B4-BE49-F238E27FC236}">
                <a16:creationId xmlns:a16="http://schemas.microsoft.com/office/drawing/2014/main" id="{A78B5D71-7BE3-3D5B-234E-9E8423023F94}"/>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 </a:t>
            </a:r>
          </a:p>
        </p:txBody>
      </p:sp>
      <p:pic>
        <p:nvPicPr>
          <p:cNvPr id="8" name="Graphic 21">
            <a:extLst>
              <a:ext uri="{FF2B5EF4-FFF2-40B4-BE49-F238E27FC236}">
                <a16:creationId xmlns:a16="http://schemas.microsoft.com/office/drawing/2014/main" id="{6ED4B50C-CF09-5251-2F93-731FC4E6F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16">
            <a:extLst>
              <a:ext uri="{FF2B5EF4-FFF2-40B4-BE49-F238E27FC236}">
                <a16:creationId xmlns:a16="http://schemas.microsoft.com/office/drawing/2014/main" id="{B18ABA0B-594B-D319-D105-603D1CE590A7}"/>
              </a:ext>
            </a:extLst>
          </p:cNvPr>
          <p:cNvSpPr txBox="1"/>
          <p:nvPr/>
        </p:nvSpPr>
        <p:spPr>
          <a:xfrm>
            <a:off x="1531587" y="2864161"/>
            <a:ext cx="3363971" cy="501932"/>
          </a:xfrm>
          <a:prstGeom prst="rect">
            <a:avLst/>
          </a:prstGeom>
          <a:noFill/>
        </p:spPr>
        <p:txBody>
          <a:bodyPr wrap="square" rtlCol="0">
            <a:spAutoFit/>
          </a:bodyPr>
          <a:lstStyle/>
          <a:p>
            <a:pPr algn="ctr" rtl="0">
              <a:lnSpc>
                <a:spcPct val="150000"/>
              </a:lnSpc>
            </a:pPr>
            <a:r>
              <a:rPr lang="ar-EG" sz="2000" b="1" dirty="0">
                <a:solidFill>
                  <a:srgbClr val="00B0F0"/>
                </a:solidFill>
                <a:latin typeface="Alexandria" pitchFamily="2" charset="-78"/>
                <a:cs typeface="Alexandria" pitchFamily="2" charset="-78"/>
              </a:rPr>
              <a:t>القيادة الإلكترونية </a:t>
            </a:r>
          </a:p>
        </p:txBody>
      </p:sp>
      <p:pic>
        <p:nvPicPr>
          <p:cNvPr id="12" name="صورة 11">
            <a:extLst>
              <a:ext uri="{FF2B5EF4-FFF2-40B4-BE49-F238E27FC236}">
                <a16:creationId xmlns:a16="http://schemas.microsoft.com/office/drawing/2014/main" id="{E693B068-1455-0ED5-B497-F60539883B49}"/>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t="7490" b="33352"/>
          <a:stretch/>
        </p:blipFill>
        <p:spPr>
          <a:xfrm>
            <a:off x="6200854" y="1895101"/>
            <a:ext cx="5869226" cy="3472097"/>
          </a:xfrm>
          <a:prstGeom prst="rect">
            <a:avLst/>
          </a:prstGeom>
          <a:effectLst>
            <a:outerShdw blurRad="63500" sx="102000" sy="102000" algn="ctr" rotWithShape="0">
              <a:prstClr val="black">
                <a:alpha val="40000"/>
              </a:prstClr>
            </a:outerShdw>
          </a:effectLst>
        </p:spPr>
      </p:pic>
    </p:spTree>
    <p:extLst>
      <p:ext uri="{BB962C8B-B14F-4D97-AF65-F5344CB8AC3E}">
        <p14:creationId xmlns:p14="http://schemas.microsoft.com/office/powerpoint/2010/main" val="2661130868"/>
      </p:ext>
    </p:extLst>
  </p:cSld>
  <p:clrMapOvr>
    <a:masterClrMapping/>
  </p:clrMapOvr>
  <mc:AlternateContent xmlns:mc="http://schemas.openxmlformats.org/markup-compatibility/2006" xmlns:p14="http://schemas.microsoft.com/office/powerpoint/2010/main">
    <mc:Choice Requires="p14">
      <p:transition spd="slow" p14:dur="2000" advTm="2316"/>
    </mc:Choice>
    <mc:Fallback xmlns="">
      <p:transition spd="slow" advTm="2316"/>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77BAC08C-6459-7C44-1AE7-CA6A54647084}"/>
              </a:ext>
            </a:extLst>
          </p:cNvPr>
          <p:cNvSpPr/>
          <p:nvPr/>
        </p:nvSpPr>
        <p:spPr>
          <a:xfrm>
            <a:off x="754869" y="1762109"/>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9C0A5466-87D2-0F2C-94CA-2F75C862E77E}"/>
              </a:ext>
            </a:extLst>
          </p:cNvPr>
          <p:cNvSpPr txBox="1"/>
          <p:nvPr/>
        </p:nvSpPr>
        <p:spPr>
          <a:xfrm>
            <a:off x="3263707" y="515824"/>
            <a:ext cx="5669280" cy="501932"/>
          </a:xfrm>
          <a:prstGeom prst="rect">
            <a:avLst/>
          </a:prstGeom>
          <a:noFill/>
        </p:spPr>
        <p:txBody>
          <a:bodyPr wrap="square" rtlCol="0">
            <a:spAutoFit/>
          </a:bodyPr>
          <a:lstStyle/>
          <a:p>
            <a:pPr algn="ctr" rtl="0">
              <a:lnSpc>
                <a:spcPct val="150000"/>
              </a:lnSpc>
              <a:spcAft>
                <a:spcPts val="600"/>
              </a:spcAft>
            </a:pPr>
            <a:r>
              <a:rPr lang="ar-SA" sz="2000" b="1" dirty="0">
                <a:solidFill>
                  <a:prstClr val="black"/>
                </a:solidFill>
                <a:latin typeface="Alexandria" pitchFamily="2" charset="-78"/>
                <a:cs typeface="Alexandria" pitchFamily="2" charset="-78"/>
              </a:rPr>
              <a:t>مفهوم الإدارة التقليدية والإدارة الإلكترونية</a:t>
            </a:r>
          </a:p>
        </p:txBody>
      </p:sp>
      <p:sp>
        <p:nvSpPr>
          <p:cNvPr id="4" name="Rectangle 4">
            <a:extLst>
              <a:ext uri="{FF2B5EF4-FFF2-40B4-BE49-F238E27FC236}">
                <a16:creationId xmlns:a16="http://schemas.microsoft.com/office/drawing/2014/main" id="{2CDB549E-E4A9-B536-377F-D970EA86B345}"/>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D49CB0CF-2A2E-D28A-54F2-A2BE6D965E6D}"/>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AA9604F9-1B46-46F0-B9FB-04B267CB804E}"/>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10</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9EB860A9-615C-556E-30BB-034634A0F4F0}"/>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 </a:t>
            </a:r>
          </a:p>
        </p:txBody>
      </p:sp>
      <p:pic>
        <p:nvPicPr>
          <p:cNvPr id="8" name="Graphic 21">
            <a:extLst>
              <a:ext uri="{FF2B5EF4-FFF2-40B4-BE49-F238E27FC236}">
                <a16:creationId xmlns:a16="http://schemas.microsoft.com/office/drawing/2014/main" id="{5ADA3AB4-A840-34C0-B377-A613D0C0A73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مربع نص 8">
            <a:extLst>
              <a:ext uri="{FF2B5EF4-FFF2-40B4-BE49-F238E27FC236}">
                <a16:creationId xmlns:a16="http://schemas.microsoft.com/office/drawing/2014/main" id="{B39178AB-BB2A-7DF1-C571-7CB8EAA4B5EB}"/>
              </a:ext>
            </a:extLst>
          </p:cNvPr>
          <p:cNvSpPr txBox="1"/>
          <p:nvPr/>
        </p:nvSpPr>
        <p:spPr>
          <a:xfrm>
            <a:off x="942308" y="2044619"/>
            <a:ext cx="10437843" cy="3877985"/>
          </a:xfrm>
          <a:prstGeom prst="rect">
            <a:avLst/>
          </a:prstGeom>
          <a:noFill/>
        </p:spPr>
        <p:txBody>
          <a:bodyPr wrap="square" rtlCol="1">
            <a:spAutoFit/>
          </a:bodyPr>
          <a:lstStyle/>
          <a:p>
            <a:pPr algn="justLow">
              <a:spcAft>
                <a:spcPts val="1200"/>
              </a:spcAft>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ل</a:t>
            </a:r>
            <a:r>
              <a:rPr kumimoji="0" lang="ar-EG" sz="1600" b="0" i="0" u="none" strike="noStrike" kern="0" cap="none" spc="0" normalizeH="0" baseline="0" noProof="0" dirty="0">
                <a:ln>
                  <a:noFill/>
                </a:ln>
                <a:solidFill>
                  <a:prstClr val="black"/>
                </a:solidFill>
                <a:effectLst/>
                <a:uLnTx/>
                <a:uFillTx/>
                <a:latin typeface="Alexandria" charset="0"/>
                <a:ea typeface="+mn-ea"/>
                <a:cs typeface="Alexandria" charset="0"/>
              </a:rPr>
              <a:t>ن</a:t>
            </a: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درك مفهوم الإدارة الإلكترونية فلنتذكر ابتداء مفهوم الإدارة بشكلها التقليدي، فالإدارة حسب فردريك تايلور هي:</a:t>
            </a:r>
            <a:endParaRPr lang="ar-SA" sz="1600" kern="0" dirty="0">
              <a:solidFill>
                <a:prstClr val="black"/>
              </a:solidFill>
              <a:latin typeface="Alexandria" charset="0"/>
              <a:cs typeface="Alexandria" charset="0"/>
            </a:endParaRPr>
          </a:p>
          <a:p>
            <a:pPr algn="ct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a:t>
            </a:r>
            <a:r>
              <a:rPr kumimoji="0" lang="ar-SA" sz="1600" b="1" i="0" u="none" strike="noStrike" kern="0" cap="none" spc="0" normalizeH="0" baseline="0" noProof="0" dirty="0">
                <a:ln>
                  <a:noFill/>
                </a:ln>
                <a:solidFill>
                  <a:prstClr val="black"/>
                </a:solidFill>
                <a:effectLst/>
                <a:uLnTx/>
                <a:uFillTx/>
                <a:latin typeface="Alexandria" charset="0"/>
                <a:ea typeface="+mn-ea"/>
                <a:cs typeface="Alexandria" charset="0"/>
              </a:rPr>
              <a:t>المعرفة الدقيقة لما تريد من الأفراد عمله، ثم التأكد من أنهم يقومون بعمله بأحسن طريقه وأرخصها باختصار هي الوصول للهدف بأقل التكاليف وأفضل الوسائل</a:t>
            </a:r>
            <a:r>
              <a:rPr kumimoji="0" lang="ar-SA" sz="1600" i="0" u="none" strike="noStrike" kern="0" cap="none" spc="0" normalizeH="0" baseline="0" noProof="0" dirty="0">
                <a:ln>
                  <a:noFill/>
                </a:ln>
                <a:solidFill>
                  <a:prstClr val="black"/>
                </a:solidFill>
                <a:effectLst/>
                <a:uLnTx/>
                <a:uFillTx/>
                <a:latin typeface="Alexandria" charset="0"/>
                <a:ea typeface="+mn-ea"/>
                <a:cs typeface="Alexandria" charset="0"/>
              </a:rPr>
              <a:t>"</a:t>
            </a: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a:t>
            </a:r>
            <a:endParaRPr lang="ar-SA" sz="1600" kern="0" dirty="0">
              <a:solidFill>
                <a:prstClr val="black"/>
              </a:solidFill>
              <a:latin typeface="Alexandria" charset="0"/>
              <a:cs typeface="Alexandria" charset="0"/>
            </a:endParaRPr>
          </a:p>
          <a:p>
            <a:pPr algn="justLow">
              <a:spcAft>
                <a:spcPts val="1200"/>
              </a:spcAft>
            </a:pPr>
            <a:r>
              <a:rPr lang="ar-SA" sz="1600" kern="0" dirty="0">
                <a:solidFill>
                  <a:prstClr val="black"/>
                </a:solidFill>
                <a:latin typeface="Alexandria" charset="0"/>
                <a:cs typeface="Alexandria" charset="0"/>
              </a:rPr>
              <a:t>     بينما تعرف الإدارة الإلكترونية </a:t>
            </a:r>
            <a:r>
              <a:rPr lang="en-US" sz="1600" kern="0" dirty="0">
                <a:solidFill>
                  <a:prstClr val="black"/>
                </a:solidFill>
                <a:latin typeface="Alexandria" charset="0"/>
                <a:cs typeface="Alexandria" charset="0"/>
              </a:rPr>
              <a:t>E-Management</a:t>
            </a:r>
            <a:r>
              <a:rPr lang="ar-SA" sz="1600" kern="0" dirty="0">
                <a:solidFill>
                  <a:prstClr val="black"/>
                </a:solidFill>
                <a:latin typeface="Alexandria" charset="0"/>
                <a:cs typeface="Alexandria" charset="0"/>
              </a:rPr>
              <a:t> بأنها:</a:t>
            </a:r>
          </a:p>
          <a:p>
            <a:pPr algn="ctr"/>
            <a:r>
              <a:rPr kumimoji="0" lang="ar-SA" sz="1600" b="1" i="0" u="none" strike="noStrike" kern="0" cap="none" spc="0" normalizeH="0" baseline="0" noProof="0" dirty="0">
                <a:ln>
                  <a:noFill/>
                </a:ln>
                <a:solidFill>
                  <a:prstClr val="black"/>
                </a:solidFill>
                <a:effectLst/>
                <a:uLnTx/>
                <a:uFillTx/>
                <a:latin typeface="Alexandria" charset="0"/>
                <a:ea typeface="+mn-ea"/>
                <a:cs typeface="Alexandria" charset="0"/>
              </a:rPr>
              <a:t>"</a:t>
            </a:r>
            <a:r>
              <a:rPr kumimoji="0" lang="ar-SA" sz="1600" b="1" i="0" u="none" strike="noStrike" kern="0" cap="none" spc="0" normalizeH="0" baseline="0" noProof="0" dirty="0">
                <a:ln>
                  <a:noFill/>
                </a:ln>
                <a:solidFill>
                  <a:srgbClr val="00B0F0"/>
                </a:solidFill>
                <a:effectLst/>
                <a:uLnTx/>
                <a:uFillTx/>
                <a:latin typeface="Alexandria" charset="0"/>
                <a:ea typeface="+mn-ea"/>
                <a:cs typeface="Alexandria" charset="0"/>
              </a:rPr>
              <a:t>العملية الإدارية القائمة على استخدام تكنولوجيا المعلومات والاتصال في المنظمات للقيام بوظائفها الكترونيا بهدف تطوير الأداء وتحقيق أهداف المنظمة</a:t>
            </a:r>
            <a:r>
              <a:rPr kumimoji="0" lang="ar-SA" sz="1600" b="1" i="0" u="none" strike="noStrike" kern="0" cap="none" spc="0" normalizeH="0" baseline="0" noProof="0" dirty="0">
                <a:ln>
                  <a:noFill/>
                </a:ln>
                <a:solidFill>
                  <a:prstClr val="black"/>
                </a:solidFill>
                <a:effectLst/>
                <a:uLnTx/>
                <a:uFillTx/>
                <a:latin typeface="Alexandria" charset="0"/>
                <a:ea typeface="+mn-ea"/>
                <a:cs typeface="Alexandria" charset="0"/>
              </a:rPr>
              <a:t>«</a:t>
            </a:r>
            <a:endParaRPr kumimoji="0" lang="ar-EG" sz="1600" b="1" i="0" u="none" strike="noStrike" kern="0" cap="none" spc="0" normalizeH="0" baseline="0" noProof="0" dirty="0">
              <a:ln>
                <a:noFill/>
              </a:ln>
              <a:solidFill>
                <a:prstClr val="black"/>
              </a:solidFill>
              <a:effectLst/>
              <a:uLnTx/>
              <a:uFillTx/>
              <a:latin typeface="Alexandria" charset="0"/>
              <a:ea typeface="+mn-ea"/>
              <a:cs typeface="Alexandria" charset="0"/>
            </a:endParaRPr>
          </a:p>
          <a:p>
            <a:pPr algn="justLow">
              <a:spcAft>
                <a:spcPts val="1200"/>
              </a:spcAft>
            </a:pPr>
            <a:r>
              <a:rPr lang="ar-SA" sz="1600" b="1" kern="0" dirty="0">
                <a:solidFill>
                  <a:srgbClr val="00B0F0"/>
                </a:solidFill>
                <a:latin typeface="Alexandria" charset="0"/>
                <a:cs typeface="Alexandria" charset="0"/>
              </a:rPr>
              <a:t>يتضح من خلال هذا التعريف للإدارة الإلكترونية ما يلي:</a:t>
            </a:r>
          </a:p>
          <a:p>
            <a:pPr marL="342900" indent="-342900" algn="justLow">
              <a:buAutoNum type="arabicPeriod"/>
            </a:pPr>
            <a:r>
              <a:rPr lang="ar-SA" sz="1600" kern="0" dirty="0">
                <a:solidFill>
                  <a:prstClr val="black"/>
                </a:solidFill>
                <a:latin typeface="Alexandria" charset="0"/>
                <a:cs typeface="Alexandria" charset="0"/>
              </a:rPr>
              <a:t>أن الإدارة الإلكترونية هي </a:t>
            </a:r>
            <a:r>
              <a:rPr lang="ar-SA" sz="1600" kern="0" dirty="0">
                <a:solidFill>
                  <a:srgbClr val="00B0F0"/>
                </a:solidFill>
                <a:latin typeface="Alexandria" charset="0"/>
                <a:cs typeface="Alexandria" charset="0"/>
              </a:rPr>
              <a:t>عملية إدارية تشمل وظائف: (التخطيط والتنظيم والتوجيه والرقابة). </a:t>
            </a:r>
          </a:p>
          <a:p>
            <a:pPr marL="342900" indent="-342900" algn="justLow">
              <a:buAutoNum type="arabicPeriod"/>
            </a:pPr>
            <a:r>
              <a:rPr lang="ar-SA" sz="1600" kern="0" dirty="0">
                <a:solidFill>
                  <a:prstClr val="black"/>
                </a:solidFill>
                <a:latin typeface="Alexandria" charset="0"/>
                <a:cs typeface="Alexandria" charset="0"/>
              </a:rPr>
              <a:t>أن البعد الإلكتروني في مصطلح الإدارة الإلكترونية </a:t>
            </a:r>
            <a:r>
              <a:rPr lang="ar-SA" sz="1600" kern="0" dirty="0">
                <a:solidFill>
                  <a:srgbClr val="00B0F0"/>
                </a:solidFill>
                <a:latin typeface="Alexandria" charset="0"/>
                <a:cs typeface="Alexandria" charset="0"/>
              </a:rPr>
              <a:t>يتمثل في: الإمكانيات التكنولوجية التي توفرها شبكة الإنترنت وشبكات الأعمال الأخرى.</a:t>
            </a:r>
          </a:p>
          <a:p>
            <a:pPr marL="342900" indent="-342900" algn="justLow">
              <a:buAutoNum type="arabicPeriod"/>
            </a:pPr>
            <a:r>
              <a:rPr lang="ar-SA" sz="1600" kern="0" dirty="0">
                <a:solidFill>
                  <a:prstClr val="black"/>
                </a:solidFill>
                <a:latin typeface="Alexandria" charset="0"/>
                <a:cs typeface="Alexandria" charset="0"/>
              </a:rPr>
              <a:t>أن وظائف الإدارة الإلكترونية </a:t>
            </a:r>
            <a:r>
              <a:rPr lang="ar-SA" sz="1600" kern="0" dirty="0">
                <a:solidFill>
                  <a:srgbClr val="00B0F0"/>
                </a:solidFill>
                <a:latin typeface="Alexandria" charset="0"/>
                <a:cs typeface="Alexandria" charset="0"/>
              </a:rPr>
              <a:t>لا يقتصر تطبيقها على القيام بالأعمال الداخلية للمنظمة، وإنما يمتد كذلك لإنجاز أعمالها الخارجية.</a:t>
            </a:r>
          </a:p>
          <a:p>
            <a:pPr algn="ctr"/>
            <a:endParaRPr kumimoji="0" lang="ar-SA" sz="1600" b="1" i="0" u="none" strike="noStrike" kern="0" cap="none" spc="0" normalizeH="0" baseline="0" noProof="0" dirty="0">
              <a:ln>
                <a:noFill/>
              </a:ln>
              <a:solidFill>
                <a:prstClr val="black"/>
              </a:solidFill>
              <a:effectLst/>
              <a:uLnTx/>
              <a:uFillTx/>
              <a:latin typeface="Alexandria" charset="0"/>
              <a:ea typeface="+mn-ea"/>
              <a:cs typeface="Alexandria" charset="0"/>
            </a:endParaRPr>
          </a:p>
        </p:txBody>
      </p:sp>
    </p:spTree>
    <p:extLst>
      <p:ext uri="{BB962C8B-B14F-4D97-AF65-F5344CB8AC3E}">
        <p14:creationId xmlns:p14="http://schemas.microsoft.com/office/powerpoint/2010/main" val="3671745610"/>
      </p:ext>
    </p:extLst>
  </p:cSld>
  <p:clrMapOvr>
    <a:masterClrMapping/>
  </p:clrMapOvr>
  <mc:AlternateContent xmlns:mc="http://schemas.openxmlformats.org/markup-compatibility/2006" xmlns:p14="http://schemas.microsoft.com/office/powerpoint/2010/main">
    <mc:Choice Requires="p14">
      <p:transition spd="slow" p14:dur="2000" advTm="182192"/>
    </mc:Choice>
    <mc:Fallback xmlns="">
      <p:transition spd="slow" advTm="182192"/>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77BAC08C-6459-7C44-1AE7-CA6A54647084}"/>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9C0A5466-87D2-0F2C-94CA-2F75C862E77E}"/>
              </a:ext>
            </a:extLst>
          </p:cNvPr>
          <p:cNvSpPr txBox="1"/>
          <p:nvPr/>
        </p:nvSpPr>
        <p:spPr>
          <a:xfrm>
            <a:off x="3263707" y="515824"/>
            <a:ext cx="5669280" cy="501932"/>
          </a:xfrm>
          <a:prstGeom prst="rect">
            <a:avLst/>
          </a:prstGeom>
          <a:noFill/>
        </p:spPr>
        <p:txBody>
          <a:bodyPr wrap="square" rtlCol="0">
            <a:spAutoFit/>
          </a:bodyPr>
          <a:lstStyle/>
          <a:p>
            <a:pPr algn="ctr" rtl="0">
              <a:lnSpc>
                <a:spcPct val="150000"/>
              </a:lnSpc>
              <a:spcAft>
                <a:spcPts val="600"/>
              </a:spcAft>
            </a:pPr>
            <a:r>
              <a:rPr lang="ar-SA" sz="2000" b="1" dirty="0">
                <a:solidFill>
                  <a:prstClr val="black"/>
                </a:solidFill>
                <a:latin typeface="Alexandria" pitchFamily="2" charset="-78"/>
                <a:cs typeface="Alexandria" pitchFamily="2" charset="-78"/>
              </a:rPr>
              <a:t>خصائص الإدارة الإلكترونية</a:t>
            </a:r>
            <a:endParaRPr lang="ar-EG" sz="2000" b="1" dirty="0">
              <a:solidFill>
                <a:prstClr val="black"/>
              </a:solidFill>
              <a:latin typeface="Alexandria" pitchFamily="2" charset="-78"/>
              <a:cs typeface="Alexandria" pitchFamily="2" charset="-78"/>
            </a:endParaRPr>
          </a:p>
        </p:txBody>
      </p:sp>
      <p:sp>
        <p:nvSpPr>
          <p:cNvPr id="4" name="Rectangle 4">
            <a:extLst>
              <a:ext uri="{FF2B5EF4-FFF2-40B4-BE49-F238E27FC236}">
                <a16:creationId xmlns:a16="http://schemas.microsoft.com/office/drawing/2014/main" id="{2CDB549E-E4A9-B536-377F-D970EA86B345}"/>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D49CB0CF-2A2E-D28A-54F2-A2BE6D965E6D}"/>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AA9604F9-1B46-46F0-B9FB-04B267CB804E}"/>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10</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9EB860A9-615C-556E-30BB-034634A0F4F0}"/>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 </a:t>
            </a:r>
          </a:p>
        </p:txBody>
      </p:sp>
      <p:pic>
        <p:nvPicPr>
          <p:cNvPr id="8" name="Graphic 21">
            <a:extLst>
              <a:ext uri="{FF2B5EF4-FFF2-40B4-BE49-F238E27FC236}">
                <a16:creationId xmlns:a16="http://schemas.microsoft.com/office/drawing/2014/main" id="{5ADA3AB4-A840-34C0-B377-A613D0C0A73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26" name="مجموعة 25">
            <a:extLst>
              <a:ext uri="{FF2B5EF4-FFF2-40B4-BE49-F238E27FC236}">
                <a16:creationId xmlns:a16="http://schemas.microsoft.com/office/drawing/2014/main" id="{0FB4042B-32FD-C1E9-F82C-087C59DB8B2B}"/>
              </a:ext>
            </a:extLst>
          </p:cNvPr>
          <p:cNvGrpSpPr/>
          <p:nvPr/>
        </p:nvGrpSpPr>
        <p:grpSpPr>
          <a:xfrm>
            <a:off x="762000" y="2838602"/>
            <a:ext cx="10603908" cy="1327706"/>
            <a:chOff x="764796" y="2368886"/>
            <a:chExt cx="10603908" cy="1327706"/>
          </a:xfrm>
        </p:grpSpPr>
        <p:grpSp>
          <p:nvGrpSpPr>
            <p:cNvPr id="10" name="مجموعة 9">
              <a:extLst>
                <a:ext uri="{FF2B5EF4-FFF2-40B4-BE49-F238E27FC236}">
                  <a16:creationId xmlns:a16="http://schemas.microsoft.com/office/drawing/2014/main" id="{DAF19663-1526-67DA-4BF3-95E7E15AD7B2}"/>
                </a:ext>
              </a:extLst>
            </p:cNvPr>
            <p:cNvGrpSpPr/>
            <p:nvPr/>
          </p:nvGrpSpPr>
          <p:grpSpPr>
            <a:xfrm>
              <a:off x="3440007" y="2368886"/>
              <a:ext cx="7928697" cy="1327706"/>
              <a:chOff x="2793451" y="3795710"/>
              <a:chExt cx="7928697" cy="1327706"/>
            </a:xfrm>
          </p:grpSpPr>
          <p:sp>
            <p:nvSpPr>
              <p:cNvPr id="11" name="Rectangle 6">
                <a:extLst>
                  <a:ext uri="{FF2B5EF4-FFF2-40B4-BE49-F238E27FC236}">
                    <a16:creationId xmlns:a16="http://schemas.microsoft.com/office/drawing/2014/main" id="{05CEFAC5-084F-786E-15C5-2675F62C69B5}"/>
                  </a:ext>
                </a:extLst>
              </p:cNvPr>
              <p:cNvSpPr>
                <a:spLocks noChangeArrowheads="1"/>
              </p:cNvSpPr>
              <p:nvPr/>
            </p:nvSpPr>
            <p:spPr bwMode="auto">
              <a:xfrm flipH="1">
                <a:off x="8145193" y="3868409"/>
                <a:ext cx="2576955" cy="1186917"/>
              </a:xfrm>
              <a:custGeom>
                <a:avLst/>
                <a:gdLst>
                  <a:gd name="connsiteX0" fmla="*/ 0 w 2946400"/>
                  <a:gd name="connsiteY0" fmla="*/ 0 h 3414713"/>
                  <a:gd name="connsiteX1" fmla="*/ 2946400 w 2946400"/>
                  <a:gd name="connsiteY1" fmla="*/ 0 h 3414713"/>
                  <a:gd name="connsiteX2" fmla="*/ 2946400 w 2946400"/>
                  <a:gd name="connsiteY2" fmla="*/ 3414713 h 3414713"/>
                  <a:gd name="connsiteX3" fmla="*/ 0 w 2946400"/>
                  <a:gd name="connsiteY3" fmla="*/ 3414713 h 3414713"/>
                  <a:gd name="connsiteX4" fmla="*/ 0 w 2946400"/>
                  <a:gd name="connsiteY4" fmla="*/ 0 h 3414713"/>
                  <a:gd name="connsiteX0" fmla="*/ 0 w 2946400"/>
                  <a:gd name="connsiteY0" fmla="*/ 1270 h 3415983"/>
                  <a:gd name="connsiteX1" fmla="*/ 2588260 w 2946400"/>
                  <a:gd name="connsiteY1" fmla="*/ 0 h 3415983"/>
                  <a:gd name="connsiteX2" fmla="*/ 2946400 w 2946400"/>
                  <a:gd name="connsiteY2" fmla="*/ 1270 h 3415983"/>
                  <a:gd name="connsiteX3" fmla="*/ 2946400 w 2946400"/>
                  <a:gd name="connsiteY3" fmla="*/ 3415983 h 3415983"/>
                  <a:gd name="connsiteX4" fmla="*/ 0 w 2946400"/>
                  <a:gd name="connsiteY4" fmla="*/ 3415983 h 3415983"/>
                  <a:gd name="connsiteX5" fmla="*/ 0 w 2946400"/>
                  <a:gd name="connsiteY5" fmla="*/ 1270 h 3415983"/>
                  <a:gd name="connsiteX0" fmla="*/ 0 w 2946400"/>
                  <a:gd name="connsiteY0" fmla="*/ 3810 h 3418523"/>
                  <a:gd name="connsiteX1" fmla="*/ 375920 w 2946400"/>
                  <a:gd name="connsiteY1" fmla="*/ 0 h 3418523"/>
                  <a:gd name="connsiteX2" fmla="*/ 2588260 w 2946400"/>
                  <a:gd name="connsiteY2" fmla="*/ 2540 h 3418523"/>
                  <a:gd name="connsiteX3" fmla="*/ 2946400 w 2946400"/>
                  <a:gd name="connsiteY3" fmla="*/ 3810 h 3418523"/>
                  <a:gd name="connsiteX4" fmla="*/ 2946400 w 2946400"/>
                  <a:gd name="connsiteY4" fmla="*/ 3418523 h 3418523"/>
                  <a:gd name="connsiteX5" fmla="*/ 0 w 2946400"/>
                  <a:gd name="connsiteY5" fmla="*/ 3418523 h 3418523"/>
                  <a:gd name="connsiteX6" fmla="*/ 0 w 2946400"/>
                  <a:gd name="connsiteY6" fmla="*/ 3810 h 3418523"/>
                  <a:gd name="connsiteX0" fmla="*/ 375920 w 2946400"/>
                  <a:gd name="connsiteY0" fmla="*/ 0 h 3418523"/>
                  <a:gd name="connsiteX1" fmla="*/ 2588260 w 2946400"/>
                  <a:gd name="connsiteY1" fmla="*/ 2540 h 3418523"/>
                  <a:gd name="connsiteX2" fmla="*/ 2946400 w 2946400"/>
                  <a:gd name="connsiteY2" fmla="*/ 3810 h 3418523"/>
                  <a:gd name="connsiteX3" fmla="*/ 2946400 w 2946400"/>
                  <a:gd name="connsiteY3" fmla="*/ 3418523 h 3418523"/>
                  <a:gd name="connsiteX4" fmla="*/ 0 w 2946400"/>
                  <a:gd name="connsiteY4" fmla="*/ 3418523 h 3418523"/>
                  <a:gd name="connsiteX5" fmla="*/ 0 w 2946400"/>
                  <a:gd name="connsiteY5" fmla="*/ 3810 h 3418523"/>
                  <a:gd name="connsiteX6" fmla="*/ 467360 w 2946400"/>
                  <a:gd name="connsiteY6" fmla="*/ 91440 h 341852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67360 w 2946400"/>
                  <a:gd name="connsiteY5" fmla="*/ 889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67360 w 2946400"/>
                  <a:gd name="connsiteY5" fmla="*/ 889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67360 w 2946400"/>
                  <a:gd name="connsiteY5" fmla="*/ 889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67360 w 2946400"/>
                  <a:gd name="connsiteY5" fmla="*/ 889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78790 w 2946400"/>
                  <a:gd name="connsiteY5" fmla="*/ 127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337820 w 2946400"/>
                  <a:gd name="connsiteY5" fmla="*/ 5080 h 3415983"/>
                  <a:gd name="connsiteX0" fmla="*/ 2626360 w 2946400"/>
                  <a:gd name="connsiteY0" fmla="*/ 0 h 3419793"/>
                  <a:gd name="connsiteX1" fmla="*/ 2946400 w 2946400"/>
                  <a:gd name="connsiteY1" fmla="*/ 5080 h 3419793"/>
                  <a:gd name="connsiteX2" fmla="*/ 2946400 w 2946400"/>
                  <a:gd name="connsiteY2" fmla="*/ 3419793 h 3419793"/>
                  <a:gd name="connsiteX3" fmla="*/ 0 w 2946400"/>
                  <a:gd name="connsiteY3" fmla="*/ 3419793 h 3419793"/>
                  <a:gd name="connsiteX4" fmla="*/ 0 w 2946400"/>
                  <a:gd name="connsiteY4" fmla="*/ 5080 h 3419793"/>
                  <a:gd name="connsiteX5" fmla="*/ 337820 w 2946400"/>
                  <a:gd name="connsiteY5" fmla="*/ 8890 h 34197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946400" h="3419793">
                    <a:moveTo>
                      <a:pt x="2626360" y="0"/>
                    </a:moveTo>
                    <a:lnTo>
                      <a:pt x="2946400" y="5080"/>
                    </a:lnTo>
                    <a:lnTo>
                      <a:pt x="2946400" y="3419793"/>
                    </a:lnTo>
                    <a:lnTo>
                      <a:pt x="0" y="3419793"/>
                    </a:lnTo>
                    <a:lnTo>
                      <a:pt x="0" y="5080"/>
                    </a:lnTo>
                    <a:lnTo>
                      <a:pt x="337820" y="8890"/>
                    </a:lnTo>
                  </a:path>
                </a:pathLst>
              </a:custGeom>
              <a:noFill/>
              <a:ln w="28575" cap="flat">
                <a:solidFill>
                  <a:srgbClr val="00AEE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1" anchor="t" anchorCtr="0" compatLnSpc="1">
                <a:prstTxWarp prst="textNoShape">
                  <a:avLst/>
                </a:prstTxWarp>
              </a:bodyPr>
              <a:lstStyle>
                <a:defPPr>
                  <a:defRPr lang="ar-SA"/>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a:lstStyle>
              <a:p>
                <a:pPr algn="justLow">
                  <a:defRPr/>
                </a:pPr>
                <a:endParaRPr lang="en-US">
                  <a:solidFill>
                    <a:prstClr val="black"/>
                  </a:solidFill>
                  <a:latin typeface="Neo Sans Arabic" panose="020B0504030504040204" pitchFamily="34" charset="-78"/>
                  <a:cs typeface="Neo Sans Arabic" panose="020B0504030504040204" pitchFamily="34" charset="-78"/>
                </a:endParaRPr>
              </a:p>
            </p:txBody>
          </p:sp>
          <p:sp>
            <p:nvSpPr>
              <p:cNvPr id="12" name="Rectangle 105">
                <a:extLst>
                  <a:ext uri="{FF2B5EF4-FFF2-40B4-BE49-F238E27FC236}">
                    <a16:creationId xmlns:a16="http://schemas.microsoft.com/office/drawing/2014/main" id="{9A506635-E2E4-FB11-F06F-15336D7D31F8}"/>
                  </a:ext>
                </a:extLst>
              </p:cNvPr>
              <p:cNvSpPr/>
              <p:nvPr/>
            </p:nvSpPr>
            <p:spPr>
              <a:xfrm flipH="1">
                <a:off x="8184384" y="3795710"/>
                <a:ext cx="2481892" cy="1299568"/>
              </a:xfrm>
              <a:prstGeom prst="rect">
                <a:avLst/>
              </a:prstGeom>
              <a:noFill/>
              <a:ln>
                <a:noFill/>
              </a:ln>
            </p:spPr>
            <p:style>
              <a:lnRef idx="0">
                <a:schemeClr val="accent1"/>
              </a:lnRef>
              <a:fillRef idx="1">
                <a:schemeClr val="accent1"/>
              </a:fillRef>
              <a:effectRef idx="0">
                <a:schemeClr val="dk1"/>
              </a:effectRef>
              <a:fontRef idx="minor">
                <a:schemeClr val="lt1"/>
              </a:fontRef>
            </p:style>
            <p:txBody>
              <a:bodyPr wrap="square" lIns="180000" tIns="72000" rIns="180000" bIns="72000" rtlCol="1" anchor="t" anchorCtr="0">
                <a:spAutoFit/>
              </a:bodyPr>
              <a:lstStyle>
                <a:defPPr>
                  <a:defRPr lang="ar-SA"/>
                </a:defPPr>
                <a:lvl1pPr marL="0" algn="r" defTabSz="914400" rtl="1" eaLnBrk="1" latinLnBrk="0" hangingPunct="1">
                  <a:defRPr sz="1800" kern="1200">
                    <a:solidFill>
                      <a:schemeClr val="lt1"/>
                    </a:solidFill>
                    <a:latin typeface="+mn-lt"/>
                    <a:ea typeface="+mn-ea"/>
                    <a:cs typeface="+mn-cs"/>
                  </a:defRPr>
                </a:lvl1pPr>
                <a:lvl2pPr marL="457200" algn="r" defTabSz="914400" rtl="1" eaLnBrk="1" latinLnBrk="0" hangingPunct="1">
                  <a:defRPr sz="1800" kern="1200">
                    <a:solidFill>
                      <a:schemeClr val="lt1"/>
                    </a:solidFill>
                    <a:latin typeface="+mn-lt"/>
                    <a:ea typeface="+mn-ea"/>
                    <a:cs typeface="+mn-cs"/>
                  </a:defRPr>
                </a:lvl2pPr>
                <a:lvl3pPr marL="914400" algn="r" defTabSz="914400" rtl="1" eaLnBrk="1" latinLnBrk="0" hangingPunct="1">
                  <a:defRPr sz="1800" kern="1200">
                    <a:solidFill>
                      <a:schemeClr val="lt1"/>
                    </a:solidFill>
                    <a:latin typeface="+mn-lt"/>
                    <a:ea typeface="+mn-ea"/>
                    <a:cs typeface="+mn-cs"/>
                  </a:defRPr>
                </a:lvl3pPr>
                <a:lvl4pPr marL="1371600" algn="r" defTabSz="914400" rtl="1" eaLnBrk="1" latinLnBrk="0" hangingPunct="1">
                  <a:defRPr sz="1800" kern="1200">
                    <a:solidFill>
                      <a:schemeClr val="lt1"/>
                    </a:solidFill>
                    <a:latin typeface="+mn-lt"/>
                    <a:ea typeface="+mn-ea"/>
                    <a:cs typeface="+mn-cs"/>
                  </a:defRPr>
                </a:lvl4pPr>
                <a:lvl5pPr marL="1828800" algn="r" defTabSz="914400" rtl="1" eaLnBrk="1" latinLnBrk="0" hangingPunct="1">
                  <a:defRPr sz="1800" kern="1200">
                    <a:solidFill>
                      <a:schemeClr val="lt1"/>
                    </a:solidFill>
                    <a:latin typeface="+mn-lt"/>
                    <a:ea typeface="+mn-ea"/>
                    <a:cs typeface="+mn-cs"/>
                  </a:defRPr>
                </a:lvl5pPr>
                <a:lvl6pPr marL="2286000" algn="r" defTabSz="914400" rtl="1" eaLnBrk="1" latinLnBrk="0" hangingPunct="1">
                  <a:defRPr sz="1800" kern="1200">
                    <a:solidFill>
                      <a:schemeClr val="lt1"/>
                    </a:solidFill>
                    <a:latin typeface="+mn-lt"/>
                    <a:ea typeface="+mn-ea"/>
                    <a:cs typeface="+mn-cs"/>
                  </a:defRPr>
                </a:lvl6pPr>
                <a:lvl7pPr marL="2743200" algn="r" defTabSz="914400" rtl="1" eaLnBrk="1" latinLnBrk="0" hangingPunct="1">
                  <a:defRPr sz="1800" kern="1200">
                    <a:solidFill>
                      <a:schemeClr val="lt1"/>
                    </a:solidFill>
                    <a:latin typeface="+mn-lt"/>
                    <a:ea typeface="+mn-ea"/>
                    <a:cs typeface="+mn-cs"/>
                  </a:defRPr>
                </a:lvl7pPr>
                <a:lvl8pPr marL="3200400" algn="r" defTabSz="914400" rtl="1" eaLnBrk="1" latinLnBrk="0" hangingPunct="1">
                  <a:defRPr sz="1800" kern="1200">
                    <a:solidFill>
                      <a:schemeClr val="lt1"/>
                    </a:solidFill>
                    <a:latin typeface="+mn-lt"/>
                    <a:ea typeface="+mn-ea"/>
                    <a:cs typeface="+mn-cs"/>
                  </a:defRPr>
                </a:lvl8pPr>
                <a:lvl9pPr marL="3657600" algn="r" defTabSz="914400" rtl="1" eaLnBrk="1" latinLnBrk="0" hangingPunct="1">
                  <a:defRPr sz="1800" kern="1200">
                    <a:solidFill>
                      <a:schemeClr val="lt1"/>
                    </a:solidFill>
                    <a:latin typeface="+mn-lt"/>
                    <a:ea typeface="+mn-ea"/>
                    <a:cs typeface="+mn-cs"/>
                  </a:defRPr>
                </a:lvl9pPr>
              </a:lstStyle>
              <a:p>
                <a:pPr algn="ctr" rtl="1">
                  <a:spcAft>
                    <a:spcPts val="600"/>
                  </a:spcAft>
                  <a:defRPr lang="en-US"/>
                </a:pPr>
                <a:r>
                  <a:rPr lang="ar-SA" sz="1400" b="1" dirty="0">
                    <a:solidFill>
                      <a:schemeClr val="tx1"/>
                    </a:solidFill>
                    <a:latin typeface="Alexandria" pitchFamily="2" charset="-78"/>
                    <a:cs typeface="Alexandria" pitchFamily="2" charset="-78"/>
                  </a:rPr>
                  <a:t>السرعة والوضوح: </a:t>
                </a:r>
              </a:p>
              <a:p>
                <a:pPr algn="justLow" rtl="1">
                  <a:defRPr lang="en-US"/>
                </a:pPr>
                <a:r>
                  <a:rPr lang="ar-SA" sz="1400" dirty="0">
                    <a:solidFill>
                      <a:schemeClr val="tx1"/>
                    </a:solidFill>
                    <a:latin typeface="Alexandria" pitchFamily="2" charset="-78"/>
                    <a:cs typeface="Alexandria" pitchFamily="2" charset="-78"/>
                  </a:rPr>
                  <a:t>تتميز الإدارة الإلكترونية بأنها الأسلوب الأكثر كفاءة وفعالية لتسيير العمل الافتراضي.</a:t>
                </a:r>
              </a:p>
            </p:txBody>
          </p:sp>
          <p:sp>
            <p:nvSpPr>
              <p:cNvPr id="13" name="Rectangle 6">
                <a:extLst>
                  <a:ext uri="{FF2B5EF4-FFF2-40B4-BE49-F238E27FC236}">
                    <a16:creationId xmlns:a16="http://schemas.microsoft.com/office/drawing/2014/main" id="{1E090578-F13C-26BB-C492-BD0524918284}"/>
                  </a:ext>
                </a:extLst>
              </p:cNvPr>
              <p:cNvSpPr>
                <a:spLocks noChangeArrowheads="1"/>
              </p:cNvSpPr>
              <p:nvPr/>
            </p:nvSpPr>
            <p:spPr bwMode="auto">
              <a:xfrm flipH="1">
                <a:off x="5469324" y="3868409"/>
                <a:ext cx="2576955" cy="1186917"/>
              </a:xfrm>
              <a:custGeom>
                <a:avLst/>
                <a:gdLst>
                  <a:gd name="connsiteX0" fmla="*/ 0 w 2946400"/>
                  <a:gd name="connsiteY0" fmla="*/ 0 h 3414713"/>
                  <a:gd name="connsiteX1" fmla="*/ 2946400 w 2946400"/>
                  <a:gd name="connsiteY1" fmla="*/ 0 h 3414713"/>
                  <a:gd name="connsiteX2" fmla="*/ 2946400 w 2946400"/>
                  <a:gd name="connsiteY2" fmla="*/ 3414713 h 3414713"/>
                  <a:gd name="connsiteX3" fmla="*/ 0 w 2946400"/>
                  <a:gd name="connsiteY3" fmla="*/ 3414713 h 3414713"/>
                  <a:gd name="connsiteX4" fmla="*/ 0 w 2946400"/>
                  <a:gd name="connsiteY4" fmla="*/ 0 h 3414713"/>
                  <a:gd name="connsiteX0" fmla="*/ 0 w 2946400"/>
                  <a:gd name="connsiteY0" fmla="*/ 1270 h 3415983"/>
                  <a:gd name="connsiteX1" fmla="*/ 2588260 w 2946400"/>
                  <a:gd name="connsiteY1" fmla="*/ 0 h 3415983"/>
                  <a:gd name="connsiteX2" fmla="*/ 2946400 w 2946400"/>
                  <a:gd name="connsiteY2" fmla="*/ 1270 h 3415983"/>
                  <a:gd name="connsiteX3" fmla="*/ 2946400 w 2946400"/>
                  <a:gd name="connsiteY3" fmla="*/ 3415983 h 3415983"/>
                  <a:gd name="connsiteX4" fmla="*/ 0 w 2946400"/>
                  <a:gd name="connsiteY4" fmla="*/ 3415983 h 3415983"/>
                  <a:gd name="connsiteX5" fmla="*/ 0 w 2946400"/>
                  <a:gd name="connsiteY5" fmla="*/ 1270 h 3415983"/>
                  <a:gd name="connsiteX0" fmla="*/ 0 w 2946400"/>
                  <a:gd name="connsiteY0" fmla="*/ 3810 h 3418523"/>
                  <a:gd name="connsiteX1" fmla="*/ 375920 w 2946400"/>
                  <a:gd name="connsiteY1" fmla="*/ 0 h 3418523"/>
                  <a:gd name="connsiteX2" fmla="*/ 2588260 w 2946400"/>
                  <a:gd name="connsiteY2" fmla="*/ 2540 h 3418523"/>
                  <a:gd name="connsiteX3" fmla="*/ 2946400 w 2946400"/>
                  <a:gd name="connsiteY3" fmla="*/ 3810 h 3418523"/>
                  <a:gd name="connsiteX4" fmla="*/ 2946400 w 2946400"/>
                  <a:gd name="connsiteY4" fmla="*/ 3418523 h 3418523"/>
                  <a:gd name="connsiteX5" fmla="*/ 0 w 2946400"/>
                  <a:gd name="connsiteY5" fmla="*/ 3418523 h 3418523"/>
                  <a:gd name="connsiteX6" fmla="*/ 0 w 2946400"/>
                  <a:gd name="connsiteY6" fmla="*/ 3810 h 3418523"/>
                  <a:gd name="connsiteX0" fmla="*/ 375920 w 2946400"/>
                  <a:gd name="connsiteY0" fmla="*/ 0 h 3418523"/>
                  <a:gd name="connsiteX1" fmla="*/ 2588260 w 2946400"/>
                  <a:gd name="connsiteY1" fmla="*/ 2540 h 3418523"/>
                  <a:gd name="connsiteX2" fmla="*/ 2946400 w 2946400"/>
                  <a:gd name="connsiteY2" fmla="*/ 3810 h 3418523"/>
                  <a:gd name="connsiteX3" fmla="*/ 2946400 w 2946400"/>
                  <a:gd name="connsiteY3" fmla="*/ 3418523 h 3418523"/>
                  <a:gd name="connsiteX4" fmla="*/ 0 w 2946400"/>
                  <a:gd name="connsiteY4" fmla="*/ 3418523 h 3418523"/>
                  <a:gd name="connsiteX5" fmla="*/ 0 w 2946400"/>
                  <a:gd name="connsiteY5" fmla="*/ 3810 h 3418523"/>
                  <a:gd name="connsiteX6" fmla="*/ 467360 w 2946400"/>
                  <a:gd name="connsiteY6" fmla="*/ 91440 h 341852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67360 w 2946400"/>
                  <a:gd name="connsiteY5" fmla="*/ 889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67360 w 2946400"/>
                  <a:gd name="connsiteY5" fmla="*/ 889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67360 w 2946400"/>
                  <a:gd name="connsiteY5" fmla="*/ 889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67360 w 2946400"/>
                  <a:gd name="connsiteY5" fmla="*/ 889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78790 w 2946400"/>
                  <a:gd name="connsiteY5" fmla="*/ 127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337820 w 2946400"/>
                  <a:gd name="connsiteY5" fmla="*/ 5080 h 3415983"/>
                  <a:gd name="connsiteX0" fmla="*/ 2626360 w 2946400"/>
                  <a:gd name="connsiteY0" fmla="*/ 0 h 3419793"/>
                  <a:gd name="connsiteX1" fmla="*/ 2946400 w 2946400"/>
                  <a:gd name="connsiteY1" fmla="*/ 5080 h 3419793"/>
                  <a:gd name="connsiteX2" fmla="*/ 2946400 w 2946400"/>
                  <a:gd name="connsiteY2" fmla="*/ 3419793 h 3419793"/>
                  <a:gd name="connsiteX3" fmla="*/ 0 w 2946400"/>
                  <a:gd name="connsiteY3" fmla="*/ 3419793 h 3419793"/>
                  <a:gd name="connsiteX4" fmla="*/ 0 w 2946400"/>
                  <a:gd name="connsiteY4" fmla="*/ 5080 h 3419793"/>
                  <a:gd name="connsiteX5" fmla="*/ 337820 w 2946400"/>
                  <a:gd name="connsiteY5" fmla="*/ 8890 h 34197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946400" h="3419793">
                    <a:moveTo>
                      <a:pt x="2626360" y="0"/>
                    </a:moveTo>
                    <a:lnTo>
                      <a:pt x="2946400" y="5080"/>
                    </a:lnTo>
                    <a:lnTo>
                      <a:pt x="2946400" y="3419793"/>
                    </a:lnTo>
                    <a:lnTo>
                      <a:pt x="0" y="3419793"/>
                    </a:lnTo>
                    <a:lnTo>
                      <a:pt x="0" y="5080"/>
                    </a:lnTo>
                    <a:lnTo>
                      <a:pt x="337820" y="8890"/>
                    </a:lnTo>
                  </a:path>
                </a:pathLst>
              </a:custGeom>
              <a:noFill/>
              <a:ln w="28575" cap="flat">
                <a:solidFill>
                  <a:srgbClr val="00AEE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1" anchor="t" anchorCtr="0" compatLnSpc="1">
                <a:prstTxWarp prst="textNoShape">
                  <a:avLst/>
                </a:prstTxWarp>
              </a:bodyPr>
              <a:lstStyle>
                <a:defPPr>
                  <a:defRPr lang="ar-SA"/>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a:lstStyle>
              <a:p>
                <a:pPr algn="justLow">
                  <a:defRPr/>
                </a:pPr>
                <a:endParaRPr lang="en-US">
                  <a:solidFill>
                    <a:prstClr val="black"/>
                  </a:solidFill>
                  <a:latin typeface="Neo Sans Arabic" panose="020B0504030504040204" pitchFamily="34" charset="-78"/>
                  <a:cs typeface="Neo Sans Arabic" panose="020B0504030504040204" pitchFamily="34" charset="-78"/>
                </a:endParaRPr>
              </a:p>
            </p:txBody>
          </p:sp>
          <p:sp>
            <p:nvSpPr>
              <p:cNvPr id="14" name="Rectangle 105">
                <a:extLst>
                  <a:ext uri="{FF2B5EF4-FFF2-40B4-BE49-F238E27FC236}">
                    <a16:creationId xmlns:a16="http://schemas.microsoft.com/office/drawing/2014/main" id="{973700A1-945E-51DB-8622-E03C238C8828}"/>
                  </a:ext>
                </a:extLst>
              </p:cNvPr>
              <p:cNvSpPr/>
              <p:nvPr/>
            </p:nvSpPr>
            <p:spPr>
              <a:xfrm flipH="1">
                <a:off x="5547704" y="3823848"/>
                <a:ext cx="2481892" cy="1299568"/>
              </a:xfrm>
              <a:prstGeom prst="rect">
                <a:avLst/>
              </a:prstGeom>
              <a:noFill/>
              <a:ln>
                <a:noFill/>
              </a:ln>
            </p:spPr>
            <p:style>
              <a:lnRef idx="0">
                <a:schemeClr val="accent1"/>
              </a:lnRef>
              <a:fillRef idx="1">
                <a:schemeClr val="accent1"/>
              </a:fillRef>
              <a:effectRef idx="0">
                <a:schemeClr val="dk1"/>
              </a:effectRef>
              <a:fontRef idx="minor">
                <a:schemeClr val="lt1"/>
              </a:fontRef>
            </p:style>
            <p:txBody>
              <a:bodyPr wrap="square" lIns="180000" tIns="72000" rIns="180000" bIns="72000" rtlCol="1" anchor="t" anchorCtr="0">
                <a:spAutoFit/>
              </a:bodyPr>
              <a:lstStyle>
                <a:defPPr>
                  <a:defRPr lang="ar-SA"/>
                </a:defPPr>
                <a:lvl1pPr marL="0" algn="r" defTabSz="914400" rtl="1" eaLnBrk="1" latinLnBrk="0" hangingPunct="1">
                  <a:defRPr sz="1800" kern="1200">
                    <a:solidFill>
                      <a:schemeClr val="lt1"/>
                    </a:solidFill>
                    <a:latin typeface="+mn-lt"/>
                    <a:ea typeface="+mn-ea"/>
                    <a:cs typeface="+mn-cs"/>
                  </a:defRPr>
                </a:lvl1pPr>
                <a:lvl2pPr marL="457200" algn="r" defTabSz="914400" rtl="1" eaLnBrk="1" latinLnBrk="0" hangingPunct="1">
                  <a:defRPr sz="1800" kern="1200">
                    <a:solidFill>
                      <a:schemeClr val="lt1"/>
                    </a:solidFill>
                    <a:latin typeface="+mn-lt"/>
                    <a:ea typeface="+mn-ea"/>
                    <a:cs typeface="+mn-cs"/>
                  </a:defRPr>
                </a:lvl2pPr>
                <a:lvl3pPr marL="914400" algn="r" defTabSz="914400" rtl="1" eaLnBrk="1" latinLnBrk="0" hangingPunct="1">
                  <a:defRPr sz="1800" kern="1200">
                    <a:solidFill>
                      <a:schemeClr val="lt1"/>
                    </a:solidFill>
                    <a:latin typeface="+mn-lt"/>
                    <a:ea typeface="+mn-ea"/>
                    <a:cs typeface="+mn-cs"/>
                  </a:defRPr>
                </a:lvl3pPr>
                <a:lvl4pPr marL="1371600" algn="r" defTabSz="914400" rtl="1" eaLnBrk="1" latinLnBrk="0" hangingPunct="1">
                  <a:defRPr sz="1800" kern="1200">
                    <a:solidFill>
                      <a:schemeClr val="lt1"/>
                    </a:solidFill>
                    <a:latin typeface="+mn-lt"/>
                    <a:ea typeface="+mn-ea"/>
                    <a:cs typeface="+mn-cs"/>
                  </a:defRPr>
                </a:lvl4pPr>
                <a:lvl5pPr marL="1828800" algn="r" defTabSz="914400" rtl="1" eaLnBrk="1" latinLnBrk="0" hangingPunct="1">
                  <a:defRPr sz="1800" kern="1200">
                    <a:solidFill>
                      <a:schemeClr val="lt1"/>
                    </a:solidFill>
                    <a:latin typeface="+mn-lt"/>
                    <a:ea typeface="+mn-ea"/>
                    <a:cs typeface="+mn-cs"/>
                  </a:defRPr>
                </a:lvl5pPr>
                <a:lvl6pPr marL="2286000" algn="r" defTabSz="914400" rtl="1" eaLnBrk="1" latinLnBrk="0" hangingPunct="1">
                  <a:defRPr sz="1800" kern="1200">
                    <a:solidFill>
                      <a:schemeClr val="lt1"/>
                    </a:solidFill>
                    <a:latin typeface="+mn-lt"/>
                    <a:ea typeface="+mn-ea"/>
                    <a:cs typeface="+mn-cs"/>
                  </a:defRPr>
                </a:lvl6pPr>
                <a:lvl7pPr marL="2743200" algn="r" defTabSz="914400" rtl="1" eaLnBrk="1" latinLnBrk="0" hangingPunct="1">
                  <a:defRPr sz="1800" kern="1200">
                    <a:solidFill>
                      <a:schemeClr val="lt1"/>
                    </a:solidFill>
                    <a:latin typeface="+mn-lt"/>
                    <a:ea typeface="+mn-ea"/>
                    <a:cs typeface="+mn-cs"/>
                  </a:defRPr>
                </a:lvl7pPr>
                <a:lvl8pPr marL="3200400" algn="r" defTabSz="914400" rtl="1" eaLnBrk="1" latinLnBrk="0" hangingPunct="1">
                  <a:defRPr sz="1800" kern="1200">
                    <a:solidFill>
                      <a:schemeClr val="lt1"/>
                    </a:solidFill>
                    <a:latin typeface="+mn-lt"/>
                    <a:ea typeface="+mn-ea"/>
                    <a:cs typeface="+mn-cs"/>
                  </a:defRPr>
                </a:lvl8pPr>
                <a:lvl9pPr marL="3657600" algn="r" defTabSz="914400" rtl="1" eaLnBrk="1" latinLnBrk="0" hangingPunct="1">
                  <a:defRPr sz="1800" kern="1200">
                    <a:solidFill>
                      <a:schemeClr val="lt1"/>
                    </a:solidFill>
                    <a:latin typeface="+mn-lt"/>
                    <a:ea typeface="+mn-ea"/>
                    <a:cs typeface="+mn-cs"/>
                  </a:defRPr>
                </a:lvl9pPr>
              </a:lstStyle>
              <a:p>
                <a:pPr algn="ctr" rtl="1">
                  <a:spcAft>
                    <a:spcPts val="600"/>
                  </a:spcAft>
                  <a:defRPr lang="en-US"/>
                </a:pPr>
                <a:r>
                  <a:rPr lang="ar-SA" sz="1400" b="1" dirty="0">
                    <a:solidFill>
                      <a:schemeClr val="tx1"/>
                    </a:solidFill>
                    <a:latin typeface="Alexandria" pitchFamily="2" charset="-78"/>
                    <a:cs typeface="Alexandria" pitchFamily="2" charset="-78"/>
                  </a:rPr>
                  <a:t>المرونة: </a:t>
                </a:r>
              </a:p>
              <a:p>
                <a:pPr algn="justLow" rtl="1">
                  <a:defRPr lang="en-US"/>
                </a:pPr>
                <a:r>
                  <a:rPr lang="ar-SA" sz="1400" dirty="0">
                    <a:solidFill>
                      <a:schemeClr val="tx1"/>
                    </a:solidFill>
                    <a:latin typeface="Alexandria" pitchFamily="2" charset="-78"/>
                    <a:cs typeface="Alexandria" pitchFamily="2" charset="-78"/>
                  </a:rPr>
                  <a:t>مرونة عالية جدا لأن العمل يعتمد على أنظمة تكنولوجيا المعلومات والاتصال. </a:t>
                </a:r>
              </a:p>
            </p:txBody>
          </p:sp>
          <p:sp>
            <p:nvSpPr>
              <p:cNvPr id="15" name="Rectangle 6">
                <a:extLst>
                  <a:ext uri="{FF2B5EF4-FFF2-40B4-BE49-F238E27FC236}">
                    <a16:creationId xmlns:a16="http://schemas.microsoft.com/office/drawing/2014/main" id="{BFE74B15-05CF-D36B-763C-8D17495FF0B8}"/>
                  </a:ext>
                </a:extLst>
              </p:cNvPr>
              <p:cNvSpPr>
                <a:spLocks noChangeArrowheads="1"/>
              </p:cNvSpPr>
              <p:nvPr/>
            </p:nvSpPr>
            <p:spPr bwMode="auto">
              <a:xfrm flipH="1">
                <a:off x="2793451" y="3868409"/>
                <a:ext cx="2576955" cy="1186917"/>
              </a:xfrm>
              <a:custGeom>
                <a:avLst/>
                <a:gdLst>
                  <a:gd name="connsiteX0" fmla="*/ 0 w 2946400"/>
                  <a:gd name="connsiteY0" fmla="*/ 0 h 3414713"/>
                  <a:gd name="connsiteX1" fmla="*/ 2946400 w 2946400"/>
                  <a:gd name="connsiteY1" fmla="*/ 0 h 3414713"/>
                  <a:gd name="connsiteX2" fmla="*/ 2946400 w 2946400"/>
                  <a:gd name="connsiteY2" fmla="*/ 3414713 h 3414713"/>
                  <a:gd name="connsiteX3" fmla="*/ 0 w 2946400"/>
                  <a:gd name="connsiteY3" fmla="*/ 3414713 h 3414713"/>
                  <a:gd name="connsiteX4" fmla="*/ 0 w 2946400"/>
                  <a:gd name="connsiteY4" fmla="*/ 0 h 3414713"/>
                  <a:gd name="connsiteX0" fmla="*/ 0 w 2946400"/>
                  <a:gd name="connsiteY0" fmla="*/ 1270 h 3415983"/>
                  <a:gd name="connsiteX1" fmla="*/ 2588260 w 2946400"/>
                  <a:gd name="connsiteY1" fmla="*/ 0 h 3415983"/>
                  <a:gd name="connsiteX2" fmla="*/ 2946400 w 2946400"/>
                  <a:gd name="connsiteY2" fmla="*/ 1270 h 3415983"/>
                  <a:gd name="connsiteX3" fmla="*/ 2946400 w 2946400"/>
                  <a:gd name="connsiteY3" fmla="*/ 3415983 h 3415983"/>
                  <a:gd name="connsiteX4" fmla="*/ 0 w 2946400"/>
                  <a:gd name="connsiteY4" fmla="*/ 3415983 h 3415983"/>
                  <a:gd name="connsiteX5" fmla="*/ 0 w 2946400"/>
                  <a:gd name="connsiteY5" fmla="*/ 1270 h 3415983"/>
                  <a:gd name="connsiteX0" fmla="*/ 0 w 2946400"/>
                  <a:gd name="connsiteY0" fmla="*/ 3810 h 3418523"/>
                  <a:gd name="connsiteX1" fmla="*/ 375920 w 2946400"/>
                  <a:gd name="connsiteY1" fmla="*/ 0 h 3418523"/>
                  <a:gd name="connsiteX2" fmla="*/ 2588260 w 2946400"/>
                  <a:gd name="connsiteY2" fmla="*/ 2540 h 3418523"/>
                  <a:gd name="connsiteX3" fmla="*/ 2946400 w 2946400"/>
                  <a:gd name="connsiteY3" fmla="*/ 3810 h 3418523"/>
                  <a:gd name="connsiteX4" fmla="*/ 2946400 w 2946400"/>
                  <a:gd name="connsiteY4" fmla="*/ 3418523 h 3418523"/>
                  <a:gd name="connsiteX5" fmla="*/ 0 w 2946400"/>
                  <a:gd name="connsiteY5" fmla="*/ 3418523 h 3418523"/>
                  <a:gd name="connsiteX6" fmla="*/ 0 w 2946400"/>
                  <a:gd name="connsiteY6" fmla="*/ 3810 h 3418523"/>
                  <a:gd name="connsiteX0" fmla="*/ 375920 w 2946400"/>
                  <a:gd name="connsiteY0" fmla="*/ 0 h 3418523"/>
                  <a:gd name="connsiteX1" fmla="*/ 2588260 w 2946400"/>
                  <a:gd name="connsiteY1" fmla="*/ 2540 h 3418523"/>
                  <a:gd name="connsiteX2" fmla="*/ 2946400 w 2946400"/>
                  <a:gd name="connsiteY2" fmla="*/ 3810 h 3418523"/>
                  <a:gd name="connsiteX3" fmla="*/ 2946400 w 2946400"/>
                  <a:gd name="connsiteY3" fmla="*/ 3418523 h 3418523"/>
                  <a:gd name="connsiteX4" fmla="*/ 0 w 2946400"/>
                  <a:gd name="connsiteY4" fmla="*/ 3418523 h 3418523"/>
                  <a:gd name="connsiteX5" fmla="*/ 0 w 2946400"/>
                  <a:gd name="connsiteY5" fmla="*/ 3810 h 3418523"/>
                  <a:gd name="connsiteX6" fmla="*/ 467360 w 2946400"/>
                  <a:gd name="connsiteY6" fmla="*/ 91440 h 341852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67360 w 2946400"/>
                  <a:gd name="connsiteY5" fmla="*/ 889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67360 w 2946400"/>
                  <a:gd name="connsiteY5" fmla="*/ 889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67360 w 2946400"/>
                  <a:gd name="connsiteY5" fmla="*/ 889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67360 w 2946400"/>
                  <a:gd name="connsiteY5" fmla="*/ 889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78790 w 2946400"/>
                  <a:gd name="connsiteY5" fmla="*/ 127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337820 w 2946400"/>
                  <a:gd name="connsiteY5" fmla="*/ 5080 h 3415983"/>
                  <a:gd name="connsiteX0" fmla="*/ 2626360 w 2946400"/>
                  <a:gd name="connsiteY0" fmla="*/ 0 h 3419793"/>
                  <a:gd name="connsiteX1" fmla="*/ 2946400 w 2946400"/>
                  <a:gd name="connsiteY1" fmla="*/ 5080 h 3419793"/>
                  <a:gd name="connsiteX2" fmla="*/ 2946400 w 2946400"/>
                  <a:gd name="connsiteY2" fmla="*/ 3419793 h 3419793"/>
                  <a:gd name="connsiteX3" fmla="*/ 0 w 2946400"/>
                  <a:gd name="connsiteY3" fmla="*/ 3419793 h 3419793"/>
                  <a:gd name="connsiteX4" fmla="*/ 0 w 2946400"/>
                  <a:gd name="connsiteY4" fmla="*/ 5080 h 3419793"/>
                  <a:gd name="connsiteX5" fmla="*/ 337820 w 2946400"/>
                  <a:gd name="connsiteY5" fmla="*/ 8890 h 34197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946400" h="3419793">
                    <a:moveTo>
                      <a:pt x="2626360" y="0"/>
                    </a:moveTo>
                    <a:lnTo>
                      <a:pt x="2946400" y="5080"/>
                    </a:lnTo>
                    <a:lnTo>
                      <a:pt x="2946400" y="3419793"/>
                    </a:lnTo>
                    <a:lnTo>
                      <a:pt x="0" y="3419793"/>
                    </a:lnTo>
                    <a:lnTo>
                      <a:pt x="0" y="5080"/>
                    </a:lnTo>
                    <a:lnTo>
                      <a:pt x="337820" y="8890"/>
                    </a:lnTo>
                  </a:path>
                </a:pathLst>
              </a:custGeom>
              <a:noFill/>
              <a:ln w="28575" cap="flat">
                <a:solidFill>
                  <a:srgbClr val="00AEE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1" anchor="t" anchorCtr="0" compatLnSpc="1">
                <a:prstTxWarp prst="textNoShape">
                  <a:avLst/>
                </a:prstTxWarp>
              </a:bodyPr>
              <a:lstStyle>
                <a:defPPr>
                  <a:defRPr lang="ar-SA"/>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a:lstStyle>
              <a:p>
                <a:pPr algn="justLow">
                  <a:defRPr/>
                </a:pPr>
                <a:endParaRPr lang="en-US">
                  <a:solidFill>
                    <a:prstClr val="black"/>
                  </a:solidFill>
                  <a:latin typeface="Neo Sans Arabic" panose="020B0504030504040204" pitchFamily="34" charset="-78"/>
                  <a:cs typeface="Neo Sans Arabic" panose="020B0504030504040204" pitchFamily="34" charset="-78"/>
                </a:endParaRPr>
              </a:p>
            </p:txBody>
          </p:sp>
          <p:sp>
            <p:nvSpPr>
              <p:cNvPr id="16" name="Rectangle 105">
                <a:extLst>
                  <a:ext uri="{FF2B5EF4-FFF2-40B4-BE49-F238E27FC236}">
                    <a16:creationId xmlns:a16="http://schemas.microsoft.com/office/drawing/2014/main" id="{163BC17C-D201-56D9-BDC0-81FF0138D42A}"/>
                  </a:ext>
                </a:extLst>
              </p:cNvPr>
              <p:cNvSpPr/>
              <p:nvPr/>
            </p:nvSpPr>
            <p:spPr>
              <a:xfrm flipH="1">
                <a:off x="2832642" y="3795712"/>
                <a:ext cx="2481892" cy="1299568"/>
              </a:xfrm>
              <a:prstGeom prst="rect">
                <a:avLst/>
              </a:prstGeom>
              <a:noFill/>
              <a:ln>
                <a:noFill/>
              </a:ln>
            </p:spPr>
            <p:style>
              <a:lnRef idx="0">
                <a:schemeClr val="accent1"/>
              </a:lnRef>
              <a:fillRef idx="1">
                <a:schemeClr val="accent1"/>
              </a:fillRef>
              <a:effectRef idx="0">
                <a:schemeClr val="dk1"/>
              </a:effectRef>
              <a:fontRef idx="minor">
                <a:schemeClr val="lt1"/>
              </a:fontRef>
            </p:style>
            <p:txBody>
              <a:bodyPr wrap="square" lIns="180000" tIns="72000" rIns="180000" bIns="72000" rtlCol="1" anchor="t" anchorCtr="0">
                <a:spAutoFit/>
              </a:bodyPr>
              <a:lstStyle>
                <a:defPPr>
                  <a:defRPr lang="ar-SA"/>
                </a:defPPr>
                <a:lvl1pPr marL="0" algn="r" defTabSz="914400" rtl="1" eaLnBrk="1" latinLnBrk="0" hangingPunct="1">
                  <a:defRPr sz="1800" kern="1200">
                    <a:solidFill>
                      <a:schemeClr val="lt1"/>
                    </a:solidFill>
                    <a:latin typeface="+mn-lt"/>
                    <a:ea typeface="+mn-ea"/>
                    <a:cs typeface="+mn-cs"/>
                  </a:defRPr>
                </a:lvl1pPr>
                <a:lvl2pPr marL="457200" algn="r" defTabSz="914400" rtl="1" eaLnBrk="1" latinLnBrk="0" hangingPunct="1">
                  <a:defRPr sz="1800" kern="1200">
                    <a:solidFill>
                      <a:schemeClr val="lt1"/>
                    </a:solidFill>
                    <a:latin typeface="+mn-lt"/>
                    <a:ea typeface="+mn-ea"/>
                    <a:cs typeface="+mn-cs"/>
                  </a:defRPr>
                </a:lvl2pPr>
                <a:lvl3pPr marL="914400" algn="r" defTabSz="914400" rtl="1" eaLnBrk="1" latinLnBrk="0" hangingPunct="1">
                  <a:defRPr sz="1800" kern="1200">
                    <a:solidFill>
                      <a:schemeClr val="lt1"/>
                    </a:solidFill>
                    <a:latin typeface="+mn-lt"/>
                    <a:ea typeface="+mn-ea"/>
                    <a:cs typeface="+mn-cs"/>
                  </a:defRPr>
                </a:lvl3pPr>
                <a:lvl4pPr marL="1371600" algn="r" defTabSz="914400" rtl="1" eaLnBrk="1" latinLnBrk="0" hangingPunct="1">
                  <a:defRPr sz="1800" kern="1200">
                    <a:solidFill>
                      <a:schemeClr val="lt1"/>
                    </a:solidFill>
                    <a:latin typeface="+mn-lt"/>
                    <a:ea typeface="+mn-ea"/>
                    <a:cs typeface="+mn-cs"/>
                  </a:defRPr>
                </a:lvl4pPr>
                <a:lvl5pPr marL="1828800" algn="r" defTabSz="914400" rtl="1" eaLnBrk="1" latinLnBrk="0" hangingPunct="1">
                  <a:defRPr sz="1800" kern="1200">
                    <a:solidFill>
                      <a:schemeClr val="lt1"/>
                    </a:solidFill>
                    <a:latin typeface="+mn-lt"/>
                    <a:ea typeface="+mn-ea"/>
                    <a:cs typeface="+mn-cs"/>
                  </a:defRPr>
                </a:lvl5pPr>
                <a:lvl6pPr marL="2286000" algn="r" defTabSz="914400" rtl="1" eaLnBrk="1" latinLnBrk="0" hangingPunct="1">
                  <a:defRPr sz="1800" kern="1200">
                    <a:solidFill>
                      <a:schemeClr val="lt1"/>
                    </a:solidFill>
                    <a:latin typeface="+mn-lt"/>
                    <a:ea typeface="+mn-ea"/>
                    <a:cs typeface="+mn-cs"/>
                  </a:defRPr>
                </a:lvl6pPr>
                <a:lvl7pPr marL="2743200" algn="r" defTabSz="914400" rtl="1" eaLnBrk="1" latinLnBrk="0" hangingPunct="1">
                  <a:defRPr sz="1800" kern="1200">
                    <a:solidFill>
                      <a:schemeClr val="lt1"/>
                    </a:solidFill>
                    <a:latin typeface="+mn-lt"/>
                    <a:ea typeface="+mn-ea"/>
                    <a:cs typeface="+mn-cs"/>
                  </a:defRPr>
                </a:lvl7pPr>
                <a:lvl8pPr marL="3200400" algn="r" defTabSz="914400" rtl="1" eaLnBrk="1" latinLnBrk="0" hangingPunct="1">
                  <a:defRPr sz="1800" kern="1200">
                    <a:solidFill>
                      <a:schemeClr val="lt1"/>
                    </a:solidFill>
                    <a:latin typeface="+mn-lt"/>
                    <a:ea typeface="+mn-ea"/>
                    <a:cs typeface="+mn-cs"/>
                  </a:defRPr>
                </a:lvl8pPr>
                <a:lvl9pPr marL="3657600" algn="r" defTabSz="914400" rtl="1" eaLnBrk="1" latinLnBrk="0" hangingPunct="1">
                  <a:defRPr sz="1800" kern="1200">
                    <a:solidFill>
                      <a:schemeClr val="lt1"/>
                    </a:solidFill>
                    <a:latin typeface="+mn-lt"/>
                    <a:ea typeface="+mn-ea"/>
                    <a:cs typeface="+mn-cs"/>
                  </a:defRPr>
                </a:lvl9pPr>
              </a:lstStyle>
              <a:p>
                <a:pPr algn="ctr" rtl="1">
                  <a:spcAft>
                    <a:spcPts val="600"/>
                  </a:spcAft>
                  <a:defRPr lang="en-US"/>
                </a:pPr>
                <a:r>
                  <a:rPr lang="ar-SA" sz="1400" b="1" dirty="0">
                    <a:solidFill>
                      <a:schemeClr val="tx1"/>
                    </a:solidFill>
                    <a:latin typeface="Alexandria" pitchFamily="2" charset="-78"/>
                    <a:cs typeface="Alexandria" pitchFamily="2" charset="-78"/>
                  </a:rPr>
                  <a:t>مكان عمل افتراضي:</a:t>
                </a:r>
              </a:p>
              <a:p>
                <a:pPr algn="justLow" rtl="1">
                  <a:defRPr lang="en-US"/>
                </a:pPr>
                <a:r>
                  <a:rPr lang="ar-SA" sz="1400" dirty="0">
                    <a:solidFill>
                      <a:schemeClr val="tx1"/>
                    </a:solidFill>
                    <a:latin typeface="Alexandria" pitchFamily="2" charset="-78"/>
                    <a:cs typeface="Alexandria" pitchFamily="2" charset="-78"/>
                  </a:rPr>
                  <a:t>يستطيع العاملون من الدخول والخروج إلى المنظمة بدون حدود زمانية أو مكانية.</a:t>
                </a:r>
              </a:p>
            </p:txBody>
          </p:sp>
        </p:grpSp>
        <p:sp>
          <p:nvSpPr>
            <p:cNvPr id="17" name="Rectangle 6">
              <a:extLst>
                <a:ext uri="{FF2B5EF4-FFF2-40B4-BE49-F238E27FC236}">
                  <a16:creationId xmlns:a16="http://schemas.microsoft.com/office/drawing/2014/main" id="{E5D6E7CD-8D0B-72BB-6C81-0445F152CA38}"/>
                </a:ext>
              </a:extLst>
            </p:cNvPr>
            <p:cNvSpPr>
              <a:spLocks noChangeArrowheads="1"/>
            </p:cNvSpPr>
            <p:nvPr/>
          </p:nvSpPr>
          <p:spPr bwMode="auto">
            <a:xfrm flipH="1">
              <a:off x="764796" y="2453309"/>
              <a:ext cx="2576955" cy="1186917"/>
            </a:xfrm>
            <a:custGeom>
              <a:avLst/>
              <a:gdLst>
                <a:gd name="connsiteX0" fmla="*/ 0 w 2946400"/>
                <a:gd name="connsiteY0" fmla="*/ 0 h 3414713"/>
                <a:gd name="connsiteX1" fmla="*/ 2946400 w 2946400"/>
                <a:gd name="connsiteY1" fmla="*/ 0 h 3414713"/>
                <a:gd name="connsiteX2" fmla="*/ 2946400 w 2946400"/>
                <a:gd name="connsiteY2" fmla="*/ 3414713 h 3414713"/>
                <a:gd name="connsiteX3" fmla="*/ 0 w 2946400"/>
                <a:gd name="connsiteY3" fmla="*/ 3414713 h 3414713"/>
                <a:gd name="connsiteX4" fmla="*/ 0 w 2946400"/>
                <a:gd name="connsiteY4" fmla="*/ 0 h 3414713"/>
                <a:gd name="connsiteX0" fmla="*/ 0 w 2946400"/>
                <a:gd name="connsiteY0" fmla="*/ 1270 h 3415983"/>
                <a:gd name="connsiteX1" fmla="*/ 2588260 w 2946400"/>
                <a:gd name="connsiteY1" fmla="*/ 0 h 3415983"/>
                <a:gd name="connsiteX2" fmla="*/ 2946400 w 2946400"/>
                <a:gd name="connsiteY2" fmla="*/ 1270 h 3415983"/>
                <a:gd name="connsiteX3" fmla="*/ 2946400 w 2946400"/>
                <a:gd name="connsiteY3" fmla="*/ 3415983 h 3415983"/>
                <a:gd name="connsiteX4" fmla="*/ 0 w 2946400"/>
                <a:gd name="connsiteY4" fmla="*/ 3415983 h 3415983"/>
                <a:gd name="connsiteX5" fmla="*/ 0 w 2946400"/>
                <a:gd name="connsiteY5" fmla="*/ 1270 h 3415983"/>
                <a:gd name="connsiteX0" fmla="*/ 0 w 2946400"/>
                <a:gd name="connsiteY0" fmla="*/ 3810 h 3418523"/>
                <a:gd name="connsiteX1" fmla="*/ 375920 w 2946400"/>
                <a:gd name="connsiteY1" fmla="*/ 0 h 3418523"/>
                <a:gd name="connsiteX2" fmla="*/ 2588260 w 2946400"/>
                <a:gd name="connsiteY2" fmla="*/ 2540 h 3418523"/>
                <a:gd name="connsiteX3" fmla="*/ 2946400 w 2946400"/>
                <a:gd name="connsiteY3" fmla="*/ 3810 h 3418523"/>
                <a:gd name="connsiteX4" fmla="*/ 2946400 w 2946400"/>
                <a:gd name="connsiteY4" fmla="*/ 3418523 h 3418523"/>
                <a:gd name="connsiteX5" fmla="*/ 0 w 2946400"/>
                <a:gd name="connsiteY5" fmla="*/ 3418523 h 3418523"/>
                <a:gd name="connsiteX6" fmla="*/ 0 w 2946400"/>
                <a:gd name="connsiteY6" fmla="*/ 3810 h 3418523"/>
                <a:gd name="connsiteX0" fmla="*/ 375920 w 2946400"/>
                <a:gd name="connsiteY0" fmla="*/ 0 h 3418523"/>
                <a:gd name="connsiteX1" fmla="*/ 2588260 w 2946400"/>
                <a:gd name="connsiteY1" fmla="*/ 2540 h 3418523"/>
                <a:gd name="connsiteX2" fmla="*/ 2946400 w 2946400"/>
                <a:gd name="connsiteY2" fmla="*/ 3810 h 3418523"/>
                <a:gd name="connsiteX3" fmla="*/ 2946400 w 2946400"/>
                <a:gd name="connsiteY3" fmla="*/ 3418523 h 3418523"/>
                <a:gd name="connsiteX4" fmla="*/ 0 w 2946400"/>
                <a:gd name="connsiteY4" fmla="*/ 3418523 h 3418523"/>
                <a:gd name="connsiteX5" fmla="*/ 0 w 2946400"/>
                <a:gd name="connsiteY5" fmla="*/ 3810 h 3418523"/>
                <a:gd name="connsiteX6" fmla="*/ 467360 w 2946400"/>
                <a:gd name="connsiteY6" fmla="*/ 91440 h 341852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67360 w 2946400"/>
                <a:gd name="connsiteY5" fmla="*/ 889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67360 w 2946400"/>
                <a:gd name="connsiteY5" fmla="*/ 889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67360 w 2946400"/>
                <a:gd name="connsiteY5" fmla="*/ 889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67360 w 2946400"/>
                <a:gd name="connsiteY5" fmla="*/ 889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78790 w 2946400"/>
                <a:gd name="connsiteY5" fmla="*/ 127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337820 w 2946400"/>
                <a:gd name="connsiteY5" fmla="*/ 5080 h 3415983"/>
                <a:gd name="connsiteX0" fmla="*/ 2626360 w 2946400"/>
                <a:gd name="connsiteY0" fmla="*/ 0 h 3419793"/>
                <a:gd name="connsiteX1" fmla="*/ 2946400 w 2946400"/>
                <a:gd name="connsiteY1" fmla="*/ 5080 h 3419793"/>
                <a:gd name="connsiteX2" fmla="*/ 2946400 w 2946400"/>
                <a:gd name="connsiteY2" fmla="*/ 3419793 h 3419793"/>
                <a:gd name="connsiteX3" fmla="*/ 0 w 2946400"/>
                <a:gd name="connsiteY3" fmla="*/ 3419793 h 3419793"/>
                <a:gd name="connsiteX4" fmla="*/ 0 w 2946400"/>
                <a:gd name="connsiteY4" fmla="*/ 5080 h 3419793"/>
                <a:gd name="connsiteX5" fmla="*/ 337820 w 2946400"/>
                <a:gd name="connsiteY5" fmla="*/ 8890 h 34197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946400" h="3419793">
                  <a:moveTo>
                    <a:pt x="2626360" y="0"/>
                  </a:moveTo>
                  <a:lnTo>
                    <a:pt x="2946400" y="5080"/>
                  </a:lnTo>
                  <a:lnTo>
                    <a:pt x="2946400" y="3419793"/>
                  </a:lnTo>
                  <a:lnTo>
                    <a:pt x="0" y="3419793"/>
                  </a:lnTo>
                  <a:lnTo>
                    <a:pt x="0" y="5080"/>
                  </a:lnTo>
                  <a:lnTo>
                    <a:pt x="337820" y="8890"/>
                  </a:lnTo>
                </a:path>
              </a:pathLst>
            </a:custGeom>
            <a:noFill/>
            <a:ln w="28575" cap="flat">
              <a:solidFill>
                <a:srgbClr val="00AEE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1" anchor="t" anchorCtr="0" compatLnSpc="1">
              <a:prstTxWarp prst="textNoShape">
                <a:avLst/>
              </a:prstTxWarp>
            </a:bodyPr>
            <a:lstStyle>
              <a:defPPr>
                <a:defRPr lang="ar-SA"/>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a:lstStyle>
            <a:p>
              <a:pPr algn="justLow">
                <a:defRPr/>
              </a:pPr>
              <a:endParaRPr lang="en-US">
                <a:solidFill>
                  <a:prstClr val="black"/>
                </a:solidFill>
                <a:latin typeface="Neo Sans Arabic" panose="020B0504030504040204" pitchFamily="34" charset="-78"/>
                <a:cs typeface="Neo Sans Arabic" panose="020B0504030504040204" pitchFamily="34" charset="-78"/>
              </a:endParaRPr>
            </a:p>
          </p:txBody>
        </p:sp>
        <p:sp>
          <p:nvSpPr>
            <p:cNvPr id="18" name="Rectangle 105">
              <a:extLst>
                <a:ext uri="{FF2B5EF4-FFF2-40B4-BE49-F238E27FC236}">
                  <a16:creationId xmlns:a16="http://schemas.microsoft.com/office/drawing/2014/main" id="{89AEC91C-D6D3-2B73-01A0-85D43C9107FF}"/>
                </a:ext>
              </a:extLst>
            </p:cNvPr>
            <p:cNvSpPr/>
            <p:nvPr/>
          </p:nvSpPr>
          <p:spPr>
            <a:xfrm flipH="1">
              <a:off x="803987" y="2380612"/>
              <a:ext cx="2481892" cy="1299568"/>
            </a:xfrm>
            <a:prstGeom prst="rect">
              <a:avLst/>
            </a:prstGeom>
            <a:noFill/>
            <a:ln>
              <a:noFill/>
            </a:ln>
          </p:spPr>
          <p:style>
            <a:lnRef idx="0">
              <a:schemeClr val="accent1"/>
            </a:lnRef>
            <a:fillRef idx="1">
              <a:schemeClr val="accent1"/>
            </a:fillRef>
            <a:effectRef idx="0">
              <a:schemeClr val="dk1"/>
            </a:effectRef>
            <a:fontRef idx="minor">
              <a:schemeClr val="lt1"/>
            </a:fontRef>
          </p:style>
          <p:txBody>
            <a:bodyPr wrap="square" lIns="180000" tIns="72000" rIns="180000" bIns="72000" rtlCol="1" anchor="t" anchorCtr="0">
              <a:spAutoFit/>
            </a:bodyPr>
            <a:lstStyle>
              <a:defPPr>
                <a:defRPr lang="ar-SA"/>
              </a:defPPr>
              <a:lvl1pPr marL="0" algn="r" defTabSz="914400" rtl="1" eaLnBrk="1" latinLnBrk="0" hangingPunct="1">
                <a:defRPr sz="1800" kern="1200">
                  <a:solidFill>
                    <a:schemeClr val="lt1"/>
                  </a:solidFill>
                  <a:latin typeface="+mn-lt"/>
                  <a:ea typeface="+mn-ea"/>
                  <a:cs typeface="+mn-cs"/>
                </a:defRPr>
              </a:lvl1pPr>
              <a:lvl2pPr marL="457200" algn="r" defTabSz="914400" rtl="1" eaLnBrk="1" latinLnBrk="0" hangingPunct="1">
                <a:defRPr sz="1800" kern="1200">
                  <a:solidFill>
                    <a:schemeClr val="lt1"/>
                  </a:solidFill>
                  <a:latin typeface="+mn-lt"/>
                  <a:ea typeface="+mn-ea"/>
                  <a:cs typeface="+mn-cs"/>
                </a:defRPr>
              </a:lvl2pPr>
              <a:lvl3pPr marL="914400" algn="r" defTabSz="914400" rtl="1" eaLnBrk="1" latinLnBrk="0" hangingPunct="1">
                <a:defRPr sz="1800" kern="1200">
                  <a:solidFill>
                    <a:schemeClr val="lt1"/>
                  </a:solidFill>
                  <a:latin typeface="+mn-lt"/>
                  <a:ea typeface="+mn-ea"/>
                  <a:cs typeface="+mn-cs"/>
                </a:defRPr>
              </a:lvl3pPr>
              <a:lvl4pPr marL="1371600" algn="r" defTabSz="914400" rtl="1" eaLnBrk="1" latinLnBrk="0" hangingPunct="1">
                <a:defRPr sz="1800" kern="1200">
                  <a:solidFill>
                    <a:schemeClr val="lt1"/>
                  </a:solidFill>
                  <a:latin typeface="+mn-lt"/>
                  <a:ea typeface="+mn-ea"/>
                  <a:cs typeface="+mn-cs"/>
                </a:defRPr>
              </a:lvl4pPr>
              <a:lvl5pPr marL="1828800" algn="r" defTabSz="914400" rtl="1" eaLnBrk="1" latinLnBrk="0" hangingPunct="1">
                <a:defRPr sz="1800" kern="1200">
                  <a:solidFill>
                    <a:schemeClr val="lt1"/>
                  </a:solidFill>
                  <a:latin typeface="+mn-lt"/>
                  <a:ea typeface="+mn-ea"/>
                  <a:cs typeface="+mn-cs"/>
                </a:defRPr>
              </a:lvl5pPr>
              <a:lvl6pPr marL="2286000" algn="r" defTabSz="914400" rtl="1" eaLnBrk="1" latinLnBrk="0" hangingPunct="1">
                <a:defRPr sz="1800" kern="1200">
                  <a:solidFill>
                    <a:schemeClr val="lt1"/>
                  </a:solidFill>
                  <a:latin typeface="+mn-lt"/>
                  <a:ea typeface="+mn-ea"/>
                  <a:cs typeface="+mn-cs"/>
                </a:defRPr>
              </a:lvl6pPr>
              <a:lvl7pPr marL="2743200" algn="r" defTabSz="914400" rtl="1" eaLnBrk="1" latinLnBrk="0" hangingPunct="1">
                <a:defRPr sz="1800" kern="1200">
                  <a:solidFill>
                    <a:schemeClr val="lt1"/>
                  </a:solidFill>
                  <a:latin typeface="+mn-lt"/>
                  <a:ea typeface="+mn-ea"/>
                  <a:cs typeface="+mn-cs"/>
                </a:defRPr>
              </a:lvl7pPr>
              <a:lvl8pPr marL="3200400" algn="r" defTabSz="914400" rtl="1" eaLnBrk="1" latinLnBrk="0" hangingPunct="1">
                <a:defRPr sz="1800" kern="1200">
                  <a:solidFill>
                    <a:schemeClr val="lt1"/>
                  </a:solidFill>
                  <a:latin typeface="+mn-lt"/>
                  <a:ea typeface="+mn-ea"/>
                  <a:cs typeface="+mn-cs"/>
                </a:defRPr>
              </a:lvl8pPr>
              <a:lvl9pPr marL="3657600" algn="r" defTabSz="914400" rtl="1" eaLnBrk="1" latinLnBrk="0" hangingPunct="1">
                <a:defRPr sz="1800" kern="1200">
                  <a:solidFill>
                    <a:schemeClr val="lt1"/>
                  </a:solidFill>
                  <a:latin typeface="+mn-lt"/>
                  <a:ea typeface="+mn-ea"/>
                  <a:cs typeface="+mn-cs"/>
                </a:defRPr>
              </a:lvl9pPr>
            </a:lstStyle>
            <a:p>
              <a:pPr algn="ctr" rtl="1">
                <a:spcAft>
                  <a:spcPts val="600"/>
                </a:spcAft>
                <a:defRPr lang="en-US"/>
              </a:pPr>
              <a:r>
                <a:rPr lang="ar-SA" sz="1400" b="1" dirty="0">
                  <a:solidFill>
                    <a:schemeClr val="tx1"/>
                  </a:solidFill>
                  <a:latin typeface="Alexandria" pitchFamily="2" charset="-78"/>
                  <a:cs typeface="Alexandria" pitchFamily="2" charset="-78"/>
                </a:rPr>
                <a:t>أمن معلومات: </a:t>
              </a:r>
            </a:p>
            <a:p>
              <a:pPr algn="justLow" rtl="1">
                <a:defRPr lang="en-US"/>
              </a:pPr>
              <a:r>
                <a:rPr lang="ar-SA" sz="1400" dirty="0">
                  <a:solidFill>
                    <a:schemeClr val="tx1"/>
                  </a:solidFill>
                  <a:latin typeface="Alexandria" pitchFamily="2" charset="-78"/>
                  <a:cs typeface="Alexandria" pitchFamily="2" charset="-78"/>
                </a:rPr>
                <a:t>حماية عالية جدا من خلال قدرة الموظف أن يطلع على ما يعنيه فقط من البيانات.</a:t>
              </a:r>
            </a:p>
          </p:txBody>
        </p:sp>
      </p:grpSp>
      <p:grpSp>
        <p:nvGrpSpPr>
          <p:cNvPr id="19" name="مجموعة 18">
            <a:extLst>
              <a:ext uri="{FF2B5EF4-FFF2-40B4-BE49-F238E27FC236}">
                <a16:creationId xmlns:a16="http://schemas.microsoft.com/office/drawing/2014/main" id="{CC9BE62F-566C-BD17-9CF9-DC9A51010606}"/>
              </a:ext>
            </a:extLst>
          </p:cNvPr>
          <p:cNvGrpSpPr/>
          <p:nvPr/>
        </p:nvGrpSpPr>
        <p:grpSpPr>
          <a:xfrm>
            <a:off x="2027209" y="4386620"/>
            <a:ext cx="7973914" cy="1299571"/>
            <a:chOff x="2748234" y="3781642"/>
            <a:chExt cx="7973914" cy="1299571"/>
          </a:xfrm>
        </p:grpSpPr>
        <p:sp>
          <p:nvSpPr>
            <p:cNvPr id="20" name="Rectangle 6">
              <a:extLst>
                <a:ext uri="{FF2B5EF4-FFF2-40B4-BE49-F238E27FC236}">
                  <a16:creationId xmlns:a16="http://schemas.microsoft.com/office/drawing/2014/main" id="{A8B710EC-B198-DB39-CDCA-883A9D486E22}"/>
                </a:ext>
              </a:extLst>
            </p:cNvPr>
            <p:cNvSpPr>
              <a:spLocks noChangeArrowheads="1"/>
            </p:cNvSpPr>
            <p:nvPr/>
          </p:nvSpPr>
          <p:spPr bwMode="auto">
            <a:xfrm flipH="1">
              <a:off x="8145193" y="3868409"/>
              <a:ext cx="2576955" cy="1186917"/>
            </a:xfrm>
            <a:custGeom>
              <a:avLst/>
              <a:gdLst>
                <a:gd name="connsiteX0" fmla="*/ 0 w 2946400"/>
                <a:gd name="connsiteY0" fmla="*/ 0 h 3414713"/>
                <a:gd name="connsiteX1" fmla="*/ 2946400 w 2946400"/>
                <a:gd name="connsiteY1" fmla="*/ 0 h 3414713"/>
                <a:gd name="connsiteX2" fmla="*/ 2946400 w 2946400"/>
                <a:gd name="connsiteY2" fmla="*/ 3414713 h 3414713"/>
                <a:gd name="connsiteX3" fmla="*/ 0 w 2946400"/>
                <a:gd name="connsiteY3" fmla="*/ 3414713 h 3414713"/>
                <a:gd name="connsiteX4" fmla="*/ 0 w 2946400"/>
                <a:gd name="connsiteY4" fmla="*/ 0 h 3414713"/>
                <a:gd name="connsiteX0" fmla="*/ 0 w 2946400"/>
                <a:gd name="connsiteY0" fmla="*/ 1270 h 3415983"/>
                <a:gd name="connsiteX1" fmla="*/ 2588260 w 2946400"/>
                <a:gd name="connsiteY1" fmla="*/ 0 h 3415983"/>
                <a:gd name="connsiteX2" fmla="*/ 2946400 w 2946400"/>
                <a:gd name="connsiteY2" fmla="*/ 1270 h 3415983"/>
                <a:gd name="connsiteX3" fmla="*/ 2946400 w 2946400"/>
                <a:gd name="connsiteY3" fmla="*/ 3415983 h 3415983"/>
                <a:gd name="connsiteX4" fmla="*/ 0 w 2946400"/>
                <a:gd name="connsiteY4" fmla="*/ 3415983 h 3415983"/>
                <a:gd name="connsiteX5" fmla="*/ 0 w 2946400"/>
                <a:gd name="connsiteY5" fmla="*/ 1270 h 3415983"/>
                <a:gd name="connsiteX0" fmla="*/ 0 w 2946400"/>
                <a:gd name="connsiteY0" fmla="*/ 3810 h 3418523"/>
                <a:gd name="connsiteX1" fmla="*/ 375920 w 2946400"/>
                <a:gd name="connsiteY1" fmla="*/ 0 h 3418523"/>
                <a:gd name="connsiteX2" fmla="*/ 2588260 w 2946400"/>
                <a:gd name="connsiteY2" fmla="*/ 2540 h 3418523"/>
                <a:gd name="connsiteX3" fmla="*/ 2946400 w 2946400"/>
                <a:gd name="connsiteY3" fmla="*/ 3810 h 3418523"/>
                <a:gd name="connsiteX4" fmla="*/ 2946400 w 2946400"/>
                <a:gd name="connsiteY4" fmla="*/ 3418523 h 3418523"/>
                <a:gd name="connsiteX5" fmla="*/ 0 w 2946400"/>
                <a:gd name="connsiteY5" fmla="*/ 3418523 h 3418523"/>
                <a:gd name="connsiteX6" fmla="*/ 0 w 2946400"/>
                <a:gd name="connsiteY6" fmla="*/ 3810 h 3418523"/>
                <a:gd name="connsiteX0" fmla="*/ 375920 w 2946400"/>
                <a:gd name="connsiteY0" fmla="*/ 0 h 3418523"/>
                <a:gd name="connsiteX1" fmla="*/ 2588260 w 2946400"/>
                <a:gd name="connsiteY1" fmla="*/ 2540 h 3418523"/>
                <a:gd name="connsiteX2" fmla="*/ 2946400 w 2946400"/>
                <a:gd name="connsiteY2" fmla="*/ 3810 h 3418523"/>
                <a:gd name="connsiteX3" fmla="*/ 2946400 w 2946400"/>
                <a:gd name="connsiteY3" fmla="*/ 3418523 h 3418523"/>
                <a:gd name="connsiteX4" fmla="*/ 0 w 2946400"/>
                <a:gd name="connsiteY4" fmla="*/ 3418523 h 3418523"/>
                <a:gd name="connsiteX5" fmla="*/ 0 w 2946400"/>
                <a:gd name="connsiteY5" fmla="*/ 3810 h 3418523"/>
                <a:gd name="connsiteX6" fmla="*/ 467360 w 2946400"/>
                <a:gd name="connsiteY6" fmla="*/ 91440 h 341852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67360 w 2946400"/>
                <a:gd name="connsiteY5" fmla="*/ 889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67360 w 2946400"/>
                <a:gd name="connsiteY5" fmla="*/ 889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67360 w 2946400"/>
                <a:gd name="connsiteY5" fmla="*/ 889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67360 w 2946400"/>
                <a:gd name="connsiteY5" fmla="*/ 889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78790 w 2946400"/>
                <a:gd name="connsiteY5" fmla="*/ 127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337820 w 2946400"/>
                <a:gd name="connsiteY5" fmla="*/ 5080 h 3415983"/>
                <a:gd name="connsiteX0" fmla="*/ 2626360 w 2946400"/>
                <a:gd name="connsiteY0" fmla="*/ 0 h 3419793"/>
                <a:gd name="connsiteX1" fmla="*/ 2946400 w 2946400"/>
                <a:gd name="connsiteY1" fmla="*/ 5080 h 3419793"/>
                <a:gd name="connsiteX2" fmla="*/ 2946400 w 2946400"/>
                <a:gd name="connsiteY2" fmla="*/ 3419793 h 3419793"/>
                <a:gd name="connsiteX3" fmla="*/ 0 w 2946400"/>
                <a:gd name="connsiteY3" fmla="*/ 3419793 h 3419793"/>
                <a:gd name="connsiteX4" fmla="*/ 0 w 2946400"/>
                <a:gd name="connsiteY4" fmla="*/ 5080 h 3419793"/>
                <a:gd name="connsiteX5" fmla="*/ 337820 w 2946400"/>
                <a:gd name="connsiteY5" fmla="*/ 8890 h 34197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946400" h="3419793">
                  <a:moveTo>
                    <a:pt x="2626360" y="0"/>
                  </a:moveTo>
                  <a:lnTo>
                    <a:pt x="2946400" y="5080"/>
                  </a:lnTo>
                  <a:lnTo>
                    <a:pt x="2946400" y="3419793"/>
                  </a:lnTo>
                  <a:lnTo>
                    <a:pt x="0" y="3419793"/>
                  </a:lnTo>
                  <a:lnTo>
                    <a:pt x="0" y="5080"/>
                  </a:lnTo>
                  <a:lnTo>
                    <a:pt x="337820" y="8890"/>
                  </a:lnTo>
                </a:path>
              </a:pathLst>
            </a:custGeom>
            <a:noFill/>
            <a:ln w="28575" cap="flat">
              <a:solidFill>
                <a:srgbClr val="00AEE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1" anchor="t" anchorCtr="0" compatLnSpc="1">
              <a:prstTxWarp prst="textNoShape">
                <a:avLst/>
              </a:prstTxWarp>
            </a:bodyPr>
            <a:lstStyle>
              <a:defPPr>
                <a:defRPr lang="ar-SA"/>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a:lstStyle>
            <a:p>
              <a:pPr algn="justLow">
                <a:defRPr/>
              </a:pPr>
              <a:endParaRPr lang="en-US">
                <a:solidFill>
                  <a:prstClr val="black"/>
                </a:solidFill>
                <a:latin typeface="Neo Sans Arabic" panose="020B0504030504040204" pitchFamily="34" charset="-78"/>
                <a:cs typeface="Neo Sans Arabic" panose="020B0504030504040204" pitchFamily="34" charset="-78"/>
              </a:endParaRPr>
            </a:p>
          </p:txBody>
        </p:sp>
        <p:sp>
          <p:nvSpPr>
            <p:cNvPr id="21" name="Rectangle 105">
              <a:extLst>
                <a:ext uri="{FF2B5EF4-FFF2-40B4-BE49-F238E27FC236}">
                  <a16:creationId xmlns:a16="http://schemas.microsoft.com/office/drawing/2014/main" id="{F8DCB8D3-9119-1151-02D6-C9BB7C7DEBD7}"/>
                </a:ext>
              </a:extLst>
            </p:cNvPr>
            <p:cNvSpPr/>
            <p:nvPr/>
          </p:nvSpPr>
          <p:spPr>
            <a:xfrm flipH="1">
              <a:off x="8128111" y="3781642"/>
              <a:ext cx="2576955" cy="1299568"/>
            </a:xfrm>
            <a:prstGeom prst="rect">
              <a:avLst/>
            </a:prstGeom>
            <a:noFill/>
            <a:ln>
              <a:noFill/>
            </a:ln>
          </p:spPr>
          <p:style>
            <a:lnRef idx="0">
              <a:schemeClr val="accent1"/>
            </a:lnRef>
            <a:fillRef idx="1">
              <a:schemeClr val="accent1"/>
            </a:fillRef>
            <a:effectRef idx="0">
              <a:schemeClr val="dk1"/>
            </a:effectRef>
            <a:fontRef idx="minor">
              <a:schemeClr val="lt1"/>
            </a:fontRef>
          </p:style>
          <p:txBody>
            <a:bodyPr wrap="square" lIns="180000" tIns="72000" rIns="180000" bIns="72000" rtlCol="1" anchor="t" anchorCtr="0">
              <a:spAutoFit/>
            </a:bodyPr>
            <a:lstStyle>
              <a:defPPr>
                <a:defRPr lang="ar-SA"/>
              </a:defPPr>
              <a:lvl1pPr marL="0" algn="r" defTabSz="914400" rtl="1" eaLnBrk="1" latinLnBrk="0" hangingPunct="1">
                <a:defRPr sz="1800" kern="1200">
                  <a:solidFill>
                    <a:schemeClr val="lt1"/>
                  </a:solidFill>
                  <a:latin typeface="+mn-lt"/>
                  <a:ea typeface="+mn-ea"/>
                  <a:cs typeface="+mn-cs"/>
                </a:defRPr>
              </a:lvl1pPr>
              <a:lvl2pPr marL="457200" algn="r" defTabSz="914400" rtl="1" eaLnBrk="1" latinLnBrk="0" hangingPunct="1">
                <a:defRPr sz="1800" kern="1200">
                  <a:solidFill>
                    <a:schemeClr val="lt1"/>
                  </a:solidFill>
                  <a:latin typeface="+mn-lt"/>
                  <a:ea typeface="+mn-ea"/>
                  <a:cs typeface="+mn-cs"/>
                </a:defRPr>
              </a:lvl2pPr>
              <a:lvl3pPr marL="914400" algn="r" defTabSz="914400" rtl="1" eaLnBrk="1" latinLnBrk="0" hangingPunct="1">
                <a:defRPr sz="1800" kern="1200">
                  <a:solidFill>
                    <a:schemeClr val="lt1"/>
                  </a:solidFill>
                  <a:latin typeface="+mn-lt"/>
                  <a:ea typeface="+mn-ea"/>
                  <a:cs typeface="+mn-cs"/>
                </a:defRPr>
              </a:lvl3pPr>
              <a:lvl4pPr marL="1371600" algn="r" defTabSz="914400" rtl="1" eaLnBrk="1" latinLnBrk="0" hangingPunct="1">
                <a:defRPr sz="1800" kern="1200">
                  <a:solidFill>
                    <a:schemeClr val="lt1"/>
                  </a:solidFill>
                  <a:latin typeface="+mn-lt"/>
                  <a:ea typeface="+mn-ea"/>
                  <a:cs typeface="+mn-cs"/>
                </a:defRPr>
              </a:lvl4pPr>
              <a:lvl5pPr marL="1828800" algn="r" defTabSz="914400" rtl="1" eaLnBrk="1" latinLnBrk="0" hangingPunct="1">
                <a:defRPr sz="1800" kern="1200">
                  <a:solidFill>
                    <a:schemeClr val="lt1"/>
                  </a:solidFill>
                  <a:latin typeface="+mn-lt"/>
                  <a:ea typeface="+mn-ea"/>
                  <a:cs typeface="+mn-cs"/>
                </a:defRPr>
              </a:lvl5pPr>
              <a:lvl6pPr marL="2286000" algn="r" defTabSz="914400" rtl="1" eaLnBrk="1" latinLnBrk="0" hangingPunct="1">
                <a:defRPr sz="1800" kern="1200">
                  <a:solidFill>
                    <a:schemeClr val="lt1"/>
                  </a:solidFill>
                  <a:latin typeface="+mn-lt"/>
                  <a:ea typeface="+mn-ea"/>
                  <a:cs typeface="+mn-cs"/>
                </a:defRPr>
              </a:lvl6pPr>
              <a:lvl7pPr marL="2743200" algn="r" defTabSz="914400" rtl="1" eaLnBrk="1" latinLnBrk="0" hangingPunct="1">
                <a:defRPr sz="1800" kern="1200">
                  <a:solidFill>
                    <a:schemeClr val="lt1"/>
                  </a:solidFill>
                  <a:latin typeface="+mn-lt"/>
                  <a:ea typeface="+mn-ea"/>
                  <a:cs typeface="+mn-cs"/>
                </a:defRPr>
              </a:lvl7pPr>
              <a:lvl8pPr marL="3200400" algn="r" defTabSz="914400" rtl="1" eaLnBrk="1" latinLnBrk="0" hangingPunct="1">
                <a:defRPr sz="1800" kern="1200">
                  <a:solidFill>
                    <a:schemeClr val="lt1"/>
                  </a:solidFill>
                  <a:latin typeface="+mn-lt"/>
                  <a:ea typeface="+mn-ea"/>
                  <a:cs typeface="+mn-cs"/>
                </a:defRPr>
              </a:lvl8pPr>
              <a:lvl9pPr marL="3657600" algn="r" defTabSz="914400" rtl="1" eaLnBrk="1" latinLnBrk="0" hangingPunct="1">
                <a:defRPr sz="1800" kern="1200">
                  <a:solidFill>
                    <a:schemeClr val="lt1"/>
                  </a:solidFill>
                  <a:latin typeface="+mn-lt"/>
                  <a:ea typeface="+mn-ea"/>
                  <a:cs typeface="+mn-cs"/>
                </a:defRPr>
              </a:lvl9pPr>
            </a:lstStyle>
            <a:p>
              <a:pPr algn="ctr" rtl="1">
                <a:defRPr lang="en-US"/>
              </a:pPr>
              <a:r>
                <a:rPr lang="ar-SA" sz="1400" b="1" dirty="0">
                  <a:solidFill>
                    <a:schemeClr val="tx1"/>
                  </a:solidFill>
                  <a:latin typeface="Alexandria" pitchFamily="2" charset="-78"/>
                  <a:cs typeface="Alexandria" pitchFamily="2" charset="-78"/>
                </a:rPr>
                <a:t>إدارة المعلومات</a:t>
              </a:r>
            </a:p>
            <a:p>
              <a:pPr algn="ctr" rtl="1">
                <a:spcAft>
                  <a:spcPts val="600"/>
                </a:spcAft>
                <a:defRPr lang="en-US"/>
              </a:pPr>
              <a:r>
                <a:rPr lang="ar-SA" sz="1400" b="1" dirty="0">
                  <a:solidFill>
                    <a:schemeClr val="tx1"/>
                  </a:solidFill>
                  <a:latin typeface="Alexandria" pitchFamily="2" charset="-78"/>
                  <a:cs typeface="Alexandria" pitchFamily="2" charset="-78"/>
                </a:rPr>
                <a:t> بدلا من حفظها: </a:t>
              </a:r>
            </a:p>
            <a:p>
              <a:pPr algn="justLow" rtl="1">
                <a:defRPr lang="en-US"/>
              </a:pPr>
              <a:r>
                <a:rPr lang="ar-SA" sz="1400" dirty="0">
                  <a:solidFill>
                    <a:schemeClr val="tx1"/>
                  </a:solidFill>
                  <a:latin typeface="Alexandria" pitchFamily="2" charset="-78"/>
                  <a:cs typeface="Alexandria" pitchFamily="2" charset="-78"/>
                </a:rPr>
                <a:t>ليس الهدف هو تكديس الملفات فتحفظ المعلومات على شبكة المعلومات.</a:t>
              </a:r>
            </a:p>
          </p:txBody>
        </p:sp>
        <p:sp>
          <p:nvSpPr>
            <p:cNvPr id="22" name="Rectangle 6">
              <a:extLst>
                <a:ext uri="{FF2B5EF4-FFF2-40B4-BE49-F238E27FC236}">
                  <a16:creationId xmlns:a16="http://schemas.microsoft.com/office/drawing/2014/main" id="{B7F35D9A-DB16-7C95-E0DF-C95E304A3777}"/>
                </a:ext>
              </a:extLst>
            </p:cNvPr>
            <p:cNvSpPr>
              <a:spLocks noChangeArrowheads="1"/>
            </p:cNvSpPr>
            <p:nvPr/>
          </p:nvSpPr>
          <p:spPr bwMode="auto">
            <a:xfrm flipH="1">
              <a:off x="5469324" y="3868409"/>
              <a:ext cx="2576955" cy="1186917"/>
            </a:xfrm>
            <a:custGeom>
              <a:avLst/>
              <a:gdLst>
                <a:gd name="connsiteX0" fmla="*/ 0 w 2946400"/>
                <a:gd name="connsiteY0" fmla="*/ 0 h 3414713"/>
                <a:gd name="connsiteX1" fmla="*/ 2946400 w 2946400"/>
                <a:gd name="connsiteY1" fmla="*/ 0 h 3414713"/>
                <a:gd name="connsiteX2" fmla="*/ 2946400 w 2946400"/>
                <a:gd name="connsiteY2" fmla="*/ 3414713 h 3414713"/>
                <a:gd name="connsiteX3" fmla="*/ 0 w 2946400"/>
                <a:gd name="connsiteY3" fmla="*/ 3414713 h 3414713"/>
                <a:gd name="connsiteX4" fmla="*/ 0 w 2946400"/>
                <a:gd name="connsiteY4" fmla="*/ 0 h 3414713"/>
                <a:gd name="connsiteX0" fmla="*/ 0 w 2946400"/>
                <a:gd name="connsiteY0" fmla="*/ 1270 h 3415983"/>
                <a:gd name="connsiteX1" fmla="*/ 2588260 w 2946400"/>
                <a:gd name="connsiteY1" fmla="*/ 0 h 3415983"/>
                <a:gd name="connsiteX2" fmla="*/ 2946400 w 2946400"/>
                <a:gd name="connsiteY2" fmla="*/ 1270 h 3415983"/>
                <a:gd name="connsiteX3" fmla="*/ 2946400 w 2946400"/>
                <a:gd name="connsiteY3" fmla="*/ 3415983 h 3415983"/>
                <a:gd name="connsiteX4" fmla="*/ 0 w 2946400"/>
                <a:gd name="connsiteY4" fmla="*/ 3415983 h 3415983"/>
                <a:gd name="connsiteX5" fmla="*/ 0 w 2946400"/>
                <a:gd name="connsiteY5" fmla="*/ 1270 h 3415983"/>
                <a:gd name="connsiteX0" fmla="*/ 0 w 2946400"/>
                <a:gd name="connsiteY0" fmla="*/ 3810 h 3418523"/>
                <a:gd name="connsiteX1" fmla="*/ 375920 w 2946400"/>
                <a:gd name="connsiteY1" fmla="*/ 0 h 3418523"/>
                <a:gd name="connsiteX2" fmla="*/ 2588260 w 2946400"/>
                <a:gd name="connsiteY2" fmla="*/ 2540 h 3418523"/>
                <a:gd name="connsiteX3" fmla="*/ 2946400 w 2946400"/>
                <a:gd name="connsiteY3" fmla="*/ 3810 h 3418523"/>
                <a:gd name="connsiteX4" fmla="*/ 2946400 w 2946400"/>
                <a:gd name="connsiteY4" fmla="*/ 3418523 h 3418523"/>
                <a:gd name="connsiteX5" fmla="*/ 0 w 2946400"/>
                <a:gd name="connsiteY5" fmla="*/ 3418523 h 3418523"/>
                <a:gd name="connsiteX6" fmla="*/ 0 w 2946400"/>
                <a:gd name="connsiteY6" fmla="*/ 3810 h 3418523"/>
                <a:gd name="connsiteX0" fmla="*/ 375920 w 2946400"/>
                <a:gd name="connsiteY0" fmla="*/ 0 h 3418523"/>
                <a:gd name="connsiteX1" fmla="*/ 2588260 w 2946400"/>
                <a:gd name="connsiteY1" fmla="*/ 2540 h 3418523"/>
                <a:gd name="connsiteX2" fmla="*/ 2946400 w 2946400"/>
                <a:gd name="connsiteY2" fmla="*/ 3810 h 3418523"/>
                <a:gd name="connsiteX3" fmla="*/ 2946400 w 2946400"/>
                <a:gd name="connsiteY3" fmla="*/ 3418523 h 3418523"/>
                <a:gd name="connsiteX4" fmla="*/ 0 w 2946400"/>
                <a:gd name="connsiteY4" fmla="*/ 3418523 h 3418523"/>
                <a:gd name="connsiteX5" fmla="*/ 0 w 2946400"/>
                <a:gd name="connsiteY5" fmla="*/ 3810 h 3418523"/>
                <a:gd name="connsiteX6" fmla="*/ 467360 w 2946400"/>
                <a:gd name="connsiteY6" fmla="*/ 91440 h 341852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67360 w 2946400"/>
                <a:gd name="connsiteY5" fmla="*/ 889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67360 w 2946400"/>
                <a:gd name="connsiteY5" fmla="*/ 889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67360 w 2946400"/>
                <a:gd name="connsiteY5" fmla="*/ 889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67360 w 2946400"/>
                <a:gd name="connsiteY5" fmla="*/ 889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78790 w 2946400"/>
                <a:gd name="connsiteY5" fmla="*/ 127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337820 w 2946400"/>
                <a:gd name="connsiteY5" fmla="*/ 5080 h 3415983"/>
                <a:gd name="connsiteX0" fmla="*/ 2626360 w 2946400"/>
                <a:gd name="connsiteY0" fmla="*/ 0 h 3419793"/>
                <a:gd name="connsiteX1" fmla="*/ 2946400 w 2946400"/>
                <a:gd name="connsiteY1" fmla="*/ 5080 h 3419793"/>
                <a:gd name="connsiteX2" fmla="*/ 2946400 w 2946400"/>
                <a:gd name="connsiteY2" fmla="*/ 3419793 h 3419793"/>
                <a:gd name="connsiteX3" fmla="*/ 0 w 2946400"/>
                <a:gd name="connsiteY3" fmla="*/ 3419793 h 3419793"/>
                <a:gd name="connsiteX4" fmla="*/ 0 w 2946400"/>
                <a:gd name="connsiteY4" fmla="*/ 5080 h 3419793"/>
                <a:gd name="connsiteX5" fmla="*/ 337820 w 2946400"/>
                <a:gd name="connsiteY5" fmla="*/ 8890 h 34197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946400" h="3419793">
                  <a:moveTo>
                    <a:pt x="2626360" y="0"/>
                  </a:moveTo>
                  <a:lnTo>
                    <a:pt x="2946400" y="5080"/>
                  </a:lnTo>
                  <a:lnTo>
                    <a:pt x="2946400" y="3419793"/>
                  </a:lnTo>
                  <a:lnTo>
                    <a:pt x="0" y="3419793"/>
                  </a:lnTo>
                  <a:lnTo>
                    <a:pt x="0" y="5080"/>
                  </a:lnTo>
                  <a:lnTo>
                    <a:pt x="337820" y="8890"/>
                  </a:lnTo>
                </a:path>
              </a:pathLst>
            </a:custGeom>
            <a:noFill/>
            <a:ln w="28575" cap="flat">
              <a:solidFill>
                <a:srgbClr val="00AEE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1" anchor="t" anchorCtr="0" compatLnSpc="1">
              <a:prstTxWarp prst="textNoShape">
                <a:avLst/>
              </a:prstTxWarp>
            </a:bodyPr>
            <a:lstStyle>
              <a:defPPr>
                <a:defRPr lang="ar-SA"/>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a:lstStyle>
            <a:p>
              <a:pPr algn="justLow">
                <a:defRPr/>
              </a:pPr>
              <a:endParaRPr lang="en-US">
                <a:solidFill>
                  <a:prstClr val="black"/>
                </a:solidFill>
                <a:latin typeface="Neo Sans Arabic" panose="020B0504030504040204" pitchFamily="34" charset="-78"/>
                <a:cs typeface="Neo Sans Arabic" panose="020B0504030504040204" pitchFamily="34" charset="-78"/>
              </a:endParaRPr>
            </a:p>
          </p:txBody>
        </p:sp>
        <p:sp>
          <p:nvSpPr>
            <p:cNvPr id="23" name="Rectangle 105">
              <a:extLst>
                <a:ext uri="{FF2B5EF4-FFF2-40B4-BE49-F238E27FC236}">
                  <a16:creationId xmlns:a16="http://schemas.microsoft.com/office/drawing/2014/main" id="{1D7B41E3-525E-13D7-7439-B5B3616CA365}"/>
                </a:ext>
              </a:extLst>
            </p:cNvPr>
            <p:cNvSpPr/>
            <p:nvPr/>
          </p:nvSpPr>
          <p:spPr>
            <a:xfrm flipH="1">
              <a:off x="5547704" y="3781645"/>
              <a:ext cx="2481892" cy="1299568"/>
            </a:xfrm>
            <a:prstGeom prst="rect">
              <a:avLst/>
            </a:prstGeom>
            <a:noFill/>
            <a:ln>
              <a:noFill/>
            </a:ln>
          </p:spPr>
          <p:style>
            <a:lnRef idx="0">
              <a:schemeClr val="accent1"/>
            </a:lnRef>
            <a:fillRef idx="1">
              <a:schemeClr val="accent1"/>
            </a:fillRef>
            <a:effectRef idx="0">
              <a:schemeClr val="dk1"/>
            </a:effectRef>
            <a:fontRef idx="minor">
              <a:schemeClr val="lt1"/>
            </a:fontRef>
          </p:style>
          <p:txBody>
            <a:bodyPr wrap="square" lIns="180000" tIns="72000" rIns="180000" bIns="72000" rtlCol="1" anchor="t" anchorCtr="0">
              <a:spAutoFit/>
            </a:bodyPr>
            <a:lstStyle>
              <a:defPPr>
                <a:defRPr lang="ar-SA"/>
              </a:defPPr>
              <a:lvl1pPr marL="0" algn="r" defTabSz="914400" rtl="1" eaLnBrk="1" latinLnBrk="0" hangingPunct="1">
                <a:defRPr sz="1800" kern="1200">
                  <a:solidFill>
                    <a:schemeClr val="lt1"/>
                  </a:solidFill>
                  <a:latin typeface="+mn-lt"/>
                  <a:ea typeface="+mn-ea"/>
                  <a:cs typeface="+mn-cs"/>
                </a:defRPr>
              </a:lvl1pPr>
              <a:lvl2pPr marL="457200" algn="r" defTabSz="914400" rtl="1" eaLnBrk="1" latinLnBrk="0" hangingPunct="1">
                <a:defRPr sz="1800" kern="1200">
                  <a:solidFill>
                    <a:schemeClr val="lt1"/>
                  </a:solidFill>
                  <a:latin typeface="+mn-lt"/>
                  <a:ea typeface="+mn-ea"/>
                  <a:cs typeface="+mn-cs"/>
                </a:defRPr>
              </a:lvl2pPr>
              <a:lvl3pPr marL="914400" algn="r" defTabSz="914400" rtl="1" eaLnBrk="1" latinLnBrk="0" hangingPunct="1">
                <a:defRPr sz="1800" kern="1200">
                  <a:solidFill>
                    <a:schemeClr val="lt1"/>
                  </a:solidFill>
                  <a:latin typeface="+mn-lt"/>
                  <a:ea typeface="+mn-ea"/>
                  <a:cs typeface="+mn-cs"/>
                </a:defRPr>
              </a:lvl3pPr>
              <a:lvl4pPr marL="1371600" algn="r" defTabSz="914400" rtl="1" eaLnBrk="1" latinLnBrk="0" hangingPunct="1">
                <a:defRPr sz="1800" kern="1200">
                  <a:solidFill>
                    <a:schemeClr val="lt1"/>
                  </a:solidFill>
                  <a:latin typeface="+mn-lt"/>
                  <a:ea typeface="+mn-ea"/>
                  <a:cs typeface="+mn-cs"/>
                </a:defRPr>
              </a:lvl4pPr>
              <a:lvl5pPr marL="1828800" algn="r" defTabSz="914400" rtl="1" eaLnBrk="1" latinLnBrk="0" hangingPunct="1">
                <a:defRPr sz="1800" kern="1200">
                  <a:solidFill>
                    <a:schemeClr val="lt1"/>
                  </a:solidFill>
                  <a:latin typeface="+mn-lt"/>
                  <a:ea typeface="+mn-ea"/>
                  <a:cs typeface="+mn-cs"/>
                </a:defRPr>
              </a:lvl5pPr>
              <a:lvl6pPr marL="2286000" algn="r" defTabSz="914400" rtl="1" eaLnBrk="1" latinLnBrk="0" hangingPunct="1">
                <a:defRPr sz="1800" kern="1200">
                  <a:solidFill>
                    <a:schemeClr val="lt1"/>
                  </a:solidFill>
                  <a:latin typeface="+mn-lt"/>
                  <a:ea typeface="+mn-ea"/>
                  <a:cs typeface="+mn-cs"/>
                </a:defRPr>
              </a:lvl6pPr>
              <a:lvl7pPr marL="2743200" algn="r" defTabSz="914400" rtl="1" eaLnBrk="1" latinLnBrk="0" hangingPunct="1">
                <a:defRPr sz="1800" kern="1200">
                  <a:solidFill>
                    <a:schemeClr val="lt1"/>
                  </a:solidFill>
                  <a:latin typeface="+mn-lt"/>
                  <a:ea typeface="+mn-ea"/>
                  <a:cs typeface="+mn-cs"/>
                </a:defRPr>
              </a:lvl7pPr>
              <a:lvl8pPr marL="3200400" algn="r" defTabSz="914400" rtl="1" eaLnBrk="1" latinLnBrk="0" hangingPunct="1">
                <a:defRPr sz="1800" kern="1200">
                  <a:solidFill>
                    <a:schemeClr val="lt1"/>
                  </a:solidFill>
                  <a:latin typeface="+mn-lt"/>
                  <a:ea typeface="+mn-ea"/>
                  <a:cs typeface="+mn-cs"/>
                </a:defRPr>
              </a:lvl8pPr>
              <a:lvl9pPr marL="3657600" algn="r" defTabSz="914400" rtl="1" eaLnBrk="1" latinLnBrk="0" hangingPunct="1">
                <a:defRPr sz="1800" kern="1200">
                  <a:solidFill>
                    <a:schemeClr val="lt1"/>
                  </a:solidFill>
                  <a:latin typeface="+mn-lt"/>
                  <a:ea typeface="+mn-ea"/>
                  <a:cs typeface="+mn-cs"/>
                </a:defRPr>
              </a:lvl9pPr>
            </a:lstStyle>
            <a:p>
              <a:pPr algn="ctr" rtl="1">
                <a:spcAft>
                  <a:spcPts val="600"/>
                </a:spcAft>
                <a:defRPr lang="en-US"/>
              </a:pPr>
              <a:r>
                <a:rPr lang="ar-SA" sz="1400" b="1" dirty="0">
                  <a:solidFill>
                    <a:schemeClr val="tx1"/>
                  </a:solidFill>
                  <a:latin typeface="Alexandria" pitchFamily="2" charset="-78"/>
                  <a:cs typeface="Alexandria" pitchFamily="2" charset="-78"/>
                </a:rPr>
                <a:t>الرقابة المباشرة: </a:t>
              </a:r>
            </a:p>
            <a:p>
              <a:pPr algn="justLow" rtl="1">
                <a:defRPr lang="en-US"/>
              </a:pPr>
              <a:r>
                <a:rPr lang="ar-SA" sz="1400" dirty="0">
                  <a:solidFill>
                    <a:schemeClr val="tx1"/>
                  </a:solidFill>
                  <a:latin typeface="Alexandria" pitchFamily="2" charset="-78"/>
                  <a:cs typeface="Alexandria" pitchFamily="2" charset="-78"/>
                </a:rPr>
                <a:t>متابعة العمل في كل المواقع عن بعد، بطريقة سلسة وذات جدوى اقتصادية أعلى. </a:t>
              </a:r>
            </a:p>
          </p:txBody>
        </p:sp>
        <p:sp>
          <p:nvSpPr>
            <p:cNvPr id="24" name="Rectangle 6">
              <a:extLst>
                <a:ext uri="{FF2B5EF4-FFF2-40B4-BE49-F238E27FC236}">
                  <a16:creationId xmlns:a16="http://schemas.microsoft.com/office/drawing/2014/main" id="{7A62D66B-DB0B-805B-C8F5-07D2E0ABDB52}"/>
                </a:ext>
              </a:extLst>
            </p:cNvPr>
            <p:cNvSpPr>
              <a:spLocks noChangeArrowheads="1"/>
            </p:cNvSpPr>
            <p:nvPr/>
          </p:nvSpPr>
          <p:spPr bwMode="auto">
            <a:xfrm flipH="1">
              <a:off x="2793451" y="3868409"/>
              <a:ext cx="2576955" cy="1186917"/>
            </a:xfrm>
            <a:custGeom>
              <a:avLst/>
              <a:gdLst>
                <a:gd name="connsiteX0" fmla="*/ 0 w 2946400"/>
                <a:gd name="connsiteY0" fmla="*/ 0 h 3414713"/>
                <a:gd name="connsiteX1" fmla="*/ 2946400 w 2946400"/>
                <a:gd name="connsiteY1" fmla="*/ 0 h 3414713"/>
                <a:gd name="connsiteX2" fmla="*/ 2946400 w 2946400"/>
                <a:gd name="connsiteY2" fmla="*/ 3414713 h 3414713"/>
                <a:gd name="connsiteX3" fmla="*/ 0 w 2946400"/>
                <a:gd name="connsiteY3" fmla="*/ 3414713 h 3414713"/>
                <a:gd name="connsiteX4" fmla="*/ 0 w 2946400"/>
                <a:gd name="connsiteY4" fmla="*/ 0 h 3414713"/>
                <a:gd name="connsiteX0" fmla="*/ 0 w 2946400"/>
                <a:gd name="connsiteY0" fmla="*/ 1270 h 3415983"/>
                <a:gd name="connsiteX1" fmla="*/ 2588260 w 2946400"/>
                <a:gd name="connsiteY1" fmla="*/ 0 h 3415983"/>
                <a:gd name="connsiteX2" fmla="*/ 2946400 w 2946400"/>
                <a:gd name="connsiteY2" fmla="*/ 1270 h 3415983"/>
                <a:gd name="connsiteX3" fmla="*/ 2946400 w 2946400"/>
                <a:gd name="connsiteY3" fmla="*/ 3415983 h 3415983"/>
                <a:gd name="connsiteX4" fmla="*/ 0 w 2946400"/>
                <a:gd name="connsiteY4" fmla="*/ 3415983 h 3415983"/>
                <a:gd name="connsiteX5" fmla="*/ 0 w 2946400"/>
                <a:gd name="connsiteY5" fmla="*/ 1270 h 3415983"/>
                <a:gd name="connsiteX0" fmla="*/ 0 w 2946400"/>
                <a:gd name="connsiteY0" fmla="*/ 3810 h 3418523"/>
                <a:gd name="connsiteX1" fmla="*/ 375920 w 2946400"/>
                <a:gd name="connsiteY1" fmla="*/ 0 h 3418523"/>
                <a:gd name="connsiteX2" fmla="*/ 2588260 w 2946400"/>
                <a:gd name="connsiteY2" fmla="*/ 2540 h 3418523"/>
                <a:gd name="connsiteX3" fmla="*/ 2946400 w 2946400"/>
                <a:gd name="connsiteY3" fmla="*/ 3810 h 3418523"/>
                <a:gd name="connsiteX4" fmla="*/ 2946400 w 2946400"/>
                <a:gd name="connsiteY4" fmla="*/ 3418523 h 3418523"/>
                <a:gd name="connsiteX5" fmla="*/ 0 w 2946400"/>
                <a:gd name="connsiteY5" fmla="*/ 3418523 h 3418523"/>
                <a:gd name="connsiteX6" fmla="*/ 0 w 2946400"/>
                <a:gd name="connsiteY6" fmla="*/ 3810 h 3418523"/>
                <a:gd name="connsiteX0" fmla="*/ 375920 w 2946400"/>
                <a:gd name="connsiteY0" fmla="*/ 0 h 3418523"/>
                <a:gd name="connsiteX1" fmla="*/ 2588260 w 2946400"/>
                <a:gd name="connsiteY1" fmla="*/ 2540 h 3418523"/>
                <a:gd name="connsiteX2" fmla="*/ 2946400 w 2946400"/>
                <a:gd name="connsiteY2" fmla="*/ 3810 h 3418523"/>
                <a:gd name="connsiteX3" fmla="*/ 2946400 w 2946400"/>
                <a:gd name="connsiteY3" fmla="*/ 3418523 h 3418523"/>
                <a:gd name="connsiteX4" fmla="*/ 0 w 2946400"/>
                <a:gd name="connsiteY4" fmla="*/ 3418523 h 3418523"/>
                <a:gd name="connsiteX5" fmla="*/ 0 w 2946400"/>
                <a:gd name="connsiteY5" fmla="*/ 3810 h 3418523"/>
                <a:gd name="connsiteX6" fmla="*/ 467360 w 2946400"/>
                <a:gd name="connsiteY6" fmla="*/ 91440 h 341852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67360 w 2946400"/>
                <a:gd name="connsiteY5" fmla="*/ 889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67360 w 2946400"/>
                <a:gd name="connsiteY5" fmla="*/ 889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67360 w 2946400"/>
                <a:gd name="connsiteY5" fmla="*/ 889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67360 w 2946400"/>
                <a:gd name="connsiteY5" fmla="*/ 889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78790 w 2946400"/>
                <a:gd name="connsiteY5" fmla="*/ 127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337820 w 2946400"/>
                <a:gd name="connsiteY5" fmla="*/ 5080 h 3415983"/>
                <a:gd name="connsiteX0" fmla="*/ 2626360 w 2946400"/>
                <a:gd name="connsiteY0" fmla="*/ 0 h 3419793"/>
                <a:gd name="connsiteX1" fmla="*/ 2946400 w 2946400"/>
                <a:gd name="connsiteY1" fmla="*/ 5080 h 3419793"/>
                <a:gd name="connsiteX2" fmla="*/ 2946400 w 2946400"/>
                <a:gd name="connsiteY2" fmla="*/ 3419793 h 3419793"/>
                <a:gd name="connsiteX3" fmla="*/ 0 w 2946400"/>
                <a:gd name="connsiteY3" fmla="*/ 3419793 h 3419793"/>
                <a:gd name="connsiteX4" fmla="*/ 0 w 2946400"/>
                <a:gd name="connsiteY4" fmla="*/ 5080 h 3419793"/>
                <a:gd name="connsiteX5" fmla="*/ 337820 w 2946400"/>
                <a:gd name="connsiteY5" fmla="*/ 8890 h 34197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946400" h="3419793">
                  <a:moveTo>
                    <a:pt x="2626360" y="0"/>
                  </a:moveTo>
                  <a:lnTo>
                    <a:pt x="2946400" y="5080"/>
                  </a:lnTo>
                  <a:lnTo>
                    <a:pt x="2946400" y="3419793"/>
                  </a:lnTo>
                  <a:lnTo>
                    <a:pt x="0" y="3419793"/>
                  </a:lnTo>
                  <a:lnTo>
                    <a:pt x="0" y="5080"/>
                  </a:lnTo>
                  <a:lnTo>
                    <a:pt x="337820" y="8890"/>
                  </a:lnTo>
                </a:path>
              </a:pathLst>
            </a:custGeom>
            <a:noFill/>
            <a:ln w="28575" cap="flat">
              <a:solidFill>
                <a:srgbClr val="00AEE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1" anchor="t" anchorCtr="0" compatLnSpc="1">
              <a:prstTxWarp prst="textNoShape">
                <a:avLst/>
              </a:prstTxWarp>
            </a:bodyPr>
            <a:lstStyle>
              <a:defPPr>
                <a:defRPr lang="ar-SA"/>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a:lstStyle>
            <a:p>
              <a:pPr algn="justLow">
                <a:defRPr/>
              </a:pPr>
              <a:endParaRPr lang="en-US">
                <a:solidFill>
                  <a:prstClr val="black"/>
                </a:solidFill>
                <a:latin typeface="Neo Sans Arabic" panose="020B0504030504040204" pitchFamily="34" charset="-78"/>
                <a:cs typeface="Neo Sans Arabic" panose="020B0504030504040204" pitchFamily="34" charset="-78"/>
              </a:endParaRPr>
            </a:p>
          </p:txBody>
        </p:sp>
        <p:sp>
          <p:nvSpPr>
            <p:cNvPr id="25" name="Rectangle 105">
              <a:extLst>
                <a:ext uri="{FF2B5EF4-FFF2-40B4-BE49-F238E27FC236}">
                  <a16:creationId xmlns:a16="http://schemas.microsoft.com/office/drawing/2014/main" id="{ECBB2D2D-05B3-D9BA-6EA7-2FF2EE5476F4}"/>
                </a:ext>
              </a:extLst>
            </p:cNvPr>
            <p:cNvSpPr/>
            <p:nvPr/>
          </p:nvSpPr>
          <p:spPr>
            <a:xfrm flipH="1">
              <a:off x="2748234" y="3781642"/>
              <a:ext cx="2697980" cy="1299568"/>
            </a:xfrm>
            <a:prstGeom prst="rect">
              <a:avLst/>
            </a:prstGeom>
            <a:noFill/>
            <a:ln>
              <a:noFill/>
            </a:ln>
          </p:spPr>
          <p:style>
            <a:lnRef idx="0">
              <a:schemeClr val="accent1"/>
            </a:lnRef>
            <a:fillRef idx="1">
              <a:schemeClr val="accent1"/>
            </a:fillRef>
            <a:effectRef idx="0">
              <a:schemeClr val="dk1"/>
            </a:effectRef>
            <a:fontRef idx="minor">
              <a:schemeClr val="lt1"/>
            </a:fontRef>
          </p:style>
          <p:txBody>
            <a:bodyPr wrap="square" lIns="180000" tIns="72000" rIns="180000" bIns="72000" rtlCol="1" anchor="t" anchorCtr="0">
              <a:spAutoFit/>
            </a:bodyPr>
            <a:lstStyle>
              <a:defPPr>
                <a:defRPr lang="ar-SA"/>
              </a:defPPr>
              <a:lvl1pPr marL="0" algn="r" defTabSz="914400" rtl="1" eaLnBrk="1" latinLnBrk="0" hangingPunct="1">
                <a:defRPr sz="1800" kern="1200">
                  <a:solidFill>
                    <a:schemeClr val="lt1"/>
                  </a:solidFill>
                  <a:latin typeface="+mn-lt"/>
                  <a:ea typeface="+mn-ea"/>
                  <a:cs typeface="+mn-cs"/>
                </a:defRPr>
              </a:lvl1pPr>
              <a:lvl2pPr marL="457200" algn="r" defTabSz="914400" rtl="1" eaLnBrk="1" latinLnBrk="0" hangingPunct="1">
                <a:defRPr sz="1800" kern="1200">
                  <a:solidFill>
                    <a:schemeClr val="lt1"/>
                  </a:solidFill>
                  <a:latin typeface="+mn-lt"/>
                  <a:ea typeface="+mn-ea"/>
                  <a:cs typeface="+mn-cs"/>
                </a:defRPr>
              </a:lvl2pPr>
              <a:lvl3pPr marL="914400" algn="r" defTabSz="914400" rtl="1" eaLnBrk="1" latinLnBrk="0" hangingPunct="1">
                <a:defRPr sz="1800" kern="1200">
                  <a:solidFill>
                    <a:schemeClr val="lt1"/>
                  </a:solidFill>
                  <a:latin typeface="+mn-lt"/>
                  <a:ea typeface="+mn-ea"/>
                  <a:cs typeface="+mn-cs"/>
                </a:defRPr>
              </a:lvl3pPr>
              <a:lvl4pPr marL="1371600" algn="r" defTabSz="914400" rtl="1" eaLnBrk="1" latinLnBrk="0" hangingPunct="1">
                <a:defRPr sz="1800" kern="1200">
                  <a:solidFill>
                    <a:schemeClr val="lt1"/>
                  </a:solidFill>
                  <a:latin typeface="+mn-lt"/>
                  <a:ea typeface="+mn-ea"/>
                  <a:cs typeface="+mn-cs"/>
                </a:defRPr>
              </a:lvl4pPr>
              <a:lvl5pPr marL="1828800" algn="r" defTabSz="914400" rtl="1" eaLnBrk="1" latinLnBrk="0" hangingPunct="1">
                <a:defRPr sz="1800" kern="1200">
                  <a:solidFill>
                    <a:schemeClr val="lt1"/>
                  </a:solidFill>
                  <a:latin typeface="+mn-lt"/>
                  <a:ea typeface="+mn-ea"/>
                  <a:cs typeface="+mn-cs"/>
                </a:defRPr>
              </a:lvl5pPr>
              <a:lvl6pPr marL="2286000" algn="r" defTabSz="914400" rtl="1" eaLnBrk="1" latinLnBrk="0" hangingPunct="1">
                <a:defRPr sz="1800" kern="1200">
                  <a:solidFill>
                    <a:schemeClr val="lt1"/>
                  </a:solidFill>
                  <a:latin typeface="+mn-lt"/>
                  <a:ea typeface="+mn-ea"/>
                  <a:cs typeface="+mn-cs"/>
                </a:defRPr>
              </a:lvl6pPr>
              <a:lvl7pPr marL="2743200" algn="r" defTabSz="914400" rtl="1" eaLnBrk="1" latinLnBrk="0" hangingPunct="1">
                <a:defRPr sz="1800" kern="1200">
                  <a:solidFill>
                    <a:schemeClr val="lt1"/>
                  </a:solidFill>
                  <a:latin typeface="+mn-lt"/>
                  <a:ea typeface="+mn-ea"/>
                  <a:cs typeface="+mn-cs"/>
                </a:defRPr>
              </a:lvl7pPr>
              <a:lvl8pPr marL="3200400" algn="r" defTabSz="914400" rtl="1" eaLnBrk="1" latinLnBrk="0" hangingPunct="1">
                <a:defRPr sz="1800" kern="1200">
                  <a:solidFill>
                    <a:schemeClr val="lt1"/>
                  </a:solidFill>
                  <a:latin typeface="+mn-lt"/>
                  <a:ea typeface="+mn-ea"/>
                  <a:cs typeface="+mn-cs"/>
                </a:defRPr>
              </a:lvl8pPr>
              <a:lvl9pPr marL="3657600" algn="r" defTabSz="914400" rtl="1" eaLnBrk="1" latinLnBrk="0" hangingPunct="1">
                <a:defRPr sz="1800" kern="1200">
                  <a:solidFill>
                    <a:schemeClr val="lt1"/>
                  </a:solidFill>
                  <a:latin typeface="+mn-lt"/>
                  <a:ea typeface="+mn-ea"/>
                  <a:cs typeface="+mn-cs"/>
                </a:defRPr>
              </a:lvl9pPr>
            </a:lstStyle>
            <a:p>
              <a:pPr algn="ctr" rtl="1">
                <a:spcAft>
                  <a:spcPts val="600"/>
                </a:spcAft>
                <a:defRPr lang="en-US"/>
              </a:pPr>
              <a:r>
                <a:rPr lang="ar-SA" sz="1400" b="1" dirty="0">
                  <a:solidFill>
                    <a:schemeClr val="tx1"/>
                  </a:solidFill>
                  <a:latin typeface="Alexandria" pitchFamily="2" charset="-78"/>
                  <a:cs typeface="Alexandria" pitchFamily="2" charset="-78"/>
                </a:rPr>
                <a:t>الشفافية:</a:t>
              </a:r>
            </a:p>
            <a:p>
              <a:pPr algn="justLow" rtl="1">
                <a:defRPr lang="en-US"/>
              </a:pPr>
              <a:r>
                <a:rPr lang="ar-SA" sz="1400" dirty="0">
                  <a:solidFill>
                    <a:schemeClr val="tx1"/>
                  </a:solidFill>
                  <a:latin typeface="Alexandria" pitchFamily="2" charset="-78"/>
                  <a:cs typeface="Alexandria" pitchFamily="2" charset="-78"/>
                </a:rPr>
                <a:t> هذا نتيجة الرقابة والمحاسبة الدورية ونعني بالشفافية هي توافر نفس المعلومات لجميع الأشخاص في نفس الوقت. </a:t>
              </a:r>
            </a:p>
          </p:txBody>
        </p:sp>
      </p:grpSp>
      <p:sp>
        <p:nvSpPr>
          <p:cNvPr id="9" name="Round Diagonal Corner Rectangle 17">
            <a:extLst>
              <a:ext uri="{FF2B5EF4-FFF2-40B4-BE49-F238E27FC236}">
                <a16:creationId xmlns:a16="http://schemas.microsoft.com/office/drawing/2014/main" id="{4FCCDF24-782D-408C-C208-4360D87F64D8}"/>
              </a:ext>
            </a:extLst>
          </p:cNvPr>
          <p:cNvSpPr/>
          <p:nvPr/>
        </p:nvSpPr>
        <p:spPr>
          <a:xfrm>
            <a:off x="5620357" y="2080374"/>
            <a:ext cx="5375697"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sz="1600" dirty="0">
                <a:solidFill>
                  <a:schemeClr val="bg1"/>
                </a:solidFill>
                <a:latin typeface="Alexandria" charset="0"/>
                <a:cs typeface="Alexandria" charset="0"/>
              </a:rPr>
              <a:t>للإدارة الإلكترونية العديد من الخصائص ومن أهمها:</a:t>
            </a:r>
          </a:p>
        </p:txBody>
      </p:sp>
    </p:spTree>
    <p:extLst>
      <p:ext uri="{BB962C8B-B14F-4D97-AF65-F5344CB8AC3E}">
        <p14:creationId xmlns:p14="http://schemas.microsoft.com/office/powerpoint/2010/main" val="3435676016"/>
      </p:ext>
    </p:extLst>
  </p:cSld>
  <p:clrMapOvr>
    <a:masterClrMapping/>
  </p:clrMapOvr>
  <mc:AlternateContent xmlns:mc="http://schemas.openxmlformats.org/markup-compatibility/2006" xmlns:p14="http://schemas.microsoft.com/office/powerpoint/2010/main">
    <mc:Choice Requires="p14">
      <p:transition spd="slow" p14:dur="2000" advTm="338147"/>
    </mc:Choice>
    <mc:Fallback xmlns="">
      <p:transition spd="slow" advTm="338147"/>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77BAC08C-6459-7C44-1AE7-CA6A54647084}"/>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9C0A5466-87D2-0F2C-94CA-2F75C862E77E}"/>
              </a:ext>
            </a:extLst>
          </p:cNvPr>
          <p:cNvSpPr txBox="1"/>
          <p:nvPr/>
        </p:nvSpPr>
        <p:spPr>
          <a:xfrm>
            <a:off x="3263707" y="515824"/>
            <a:ext cx="5669280" cy="501932"/>
          </a:xfrm>
          <a:prstGeom prst="rect">
            <a:avLst/>
          </a:prstGeom>
          <a:noFill/>
        </p:spPr>
        <p:txBody>
          <a:bodyPr wrap="square" rtlCol="0">
            <a:spAutoFit/>
          </a:bodyPr>
          <a:lstStyle/>
          <a:p>
            <a:pPr algn="ctr" rtl="0">
              <a:lnSpc>
                <a:spcPct val="150000"/>
              </a:lnSpc>
              <a:spcAft>
                <a:spcPts val="600"/>
              </a:spcAft>
            </a:pPr>
            <a:r>
              <a:rPr lang="ar-SA" sz="2000" b="1" dirty="0">
                <a:solidFill>
                  <a:prstClr val="black"/>
                </a:solidFill>
                <a:latin typeface="Alexandria" pitchFamily="2" charset="-78"/>
                <a:cs typeface="Alexandria" pitchFamily="2" charset="-78"/>
              </a:rPr>
              <a:t>الفرق بين الإدارة التقليدية والإلكترونية</a:t>
            </a:r>
          </a:p>
        </p:txBody>
      </p:sp>
      <p:sp>
        <p:nvSpPr>
          <p:cNvPr id="4" name="Rectangle 4">
            <a:extLst>
              <a:ext uri="{FF2B5EF4-FFF2-40B4-BE49-F238E27FC236}">
                <a16:creationId xmlns:a16="http://schemas.microsoft.com/office/drawing/2014/main" id="{2CDB549E-E4A9-B536-377F-D970EA86B345}"/>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D49CB0CF-2A2E-D28A-54F2-A2BE6D965E6D}"/>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AA9604F9-1B46-46F0-B9FB-04B267CB804E}"/>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10</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9EB860A9-615C-556E-30BB-034634A0F4F0}"/>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 </a:t>
            </a:r>
          </a:p>
        </p:txBody>
      </p:sp>
      <p:pic>
        <p:nvPicPr>
          <p:cNvPr id="8" name="Graphic 21">
            <a:extLst>
              <a:ext uri="{FF2B5EF4-FFF2-40B4-BE49-F238E27FC236}">
                <a16:creationId xmlns:a16="http://schemas.microsoft.com/office/drawing/2014/main" id="{5ADA3AB4-A840-34C0-B377-A613D0C0A73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0" name="صورة 9">
            <a:extLst>
              <a:ext uri="{FF2B5EF4-FFF2-40B4-BE49-F238E27FC236}">
                <a16:creationId xmlns:a16="http://schemas.microsoft.com/office/drawing/2014/main" id="{282982AF-125B-8437-159C-29A7BFAA20F8}"/>
              </a:ext>
            </a:extLst>
          </p:cNvPr>
          <p:cNvPicPr>
            <a:picLocks noChangeAspect="1"/>
          </p:cNvPicPr>
          <p:nvPr/>
        </p:nvPicPr>
        <p:blipFill rotWithShape="1">
          <a:blip r:embed="rId3"/>
          <a:srcRect l="3815" r="4296"/>
          <a:stretch/>
        </p:blipFill>
        <p:spPr>
          <a:xfrm>
            <a:off x="1589650" y="2138655"/>
            <a:ext cx="9045525" cy="923330"/>
          </a:xfrm>
          <a:prstGeom prst="rect">
            <a:avLst/>
          </a:prstGeom>
        </p:spPr>
      </p:pic>
      <p:sp>
        <p:nvSpPr>
          <p:cNvPr id="11" name="AutoShape 31">
            <a:extLst>
              <a:ext uri="{FF2B5EF4-FFF2-40B4-BE49-F238E27FC236}">
                <a16:creationId xmlns:a16="http://schemas.microsoft.com/office/drawing/2014/main" id="{28FEE94B-2FCF-EA38-65BC-E943D488CCB1}"/>
              </a:ext>
            </a:extLst>
          </p:cNvPr>
          <p:cNvSpPr>
            <a:spLocks noChangeArrowheads="1"/>
          </p:cNvSpPr>
          <p:nvPr/>
        </p:nvSpPr>
        <p:spPr bwMode="auto">
          <a:xfrm>
            <a:off x="1294225" y="3127887"/>
            <a:ext cx="3123027" cy="501578"/>
          </a:xfrm>
          <a:prstGeom prst="rect">
            <a:avLst/>
          </a:prstGeom>
          <a:solidFill>
            <a:srgbClr val="00AEEF"/>
          </a:solidFill>
          <a:ln w="9525" algn="ctr">
            <a:noFill/>
            <a:miter lim="800000"/>
            <a:headEnd type="none" w="lg" len="lg"/>
            <a:tailEnd type="none" w="lg" len="lg"/>
          </a:ln>
        </p:spPr>
        <p:txBody>
          <a:bodyPr lIns="72000" tIns="91440" rIns="108000" bIns="9144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SA" sz="1600" i="0" u="none" strike="noStrike" kern="1200" cap="none" spc="0" normalizeH="0" baseline="0" noProof="0" dirty="0">
                <a:ln>
                  <a:noFill/>
                </a:ln>
                <a:solidFill>
                  <a:srgbClr val="FFFFFF"/>
                </a:solidFill>
                <a:effectLst/>
                <a:uLnTx/>
                <a:uFillTx/>
                <a:latin typeface="Alexandria" pitchFamily="2" charset="-78"/>
                <a:cs typeface="Alexandria" pitchFamily="2" charset="-78"/>
              </a:rPr>
              <a:t>شبكات الاتصال الإلكترونية</a:t>
            </a:r>
          </a:p>
        </p:txBody>
      </p:sp>
      <p:sp>
        <p:nvSpPr>
          <p:cNvPr id="12" name="AutoShape 31">
            <a:extLst>
              <a:ext uri="{FF2B5EF4-FFF2-40B4-BE49-F238E27FC236}">
                <a16:creationId xmlns:a16="http://schemas.microsoft.com/office/drawing/2014/main" id="{150B2134-68BF-D6BD-E741-9D0C67156BEE}"/>
              </a:ext>
            </a:extLst>
          </p:cNvPr>
          <p:cNvSpPr>
            <a:spLocks noChangeArrowheads="1"/>
          </p:cNvSpPr>
          <p:nvPr/>
        </p:nvSpPr>
        <p:spPr bwMode="auto">
          <a:xfrm>
            <a:off x="1305945" y="3674180"/>
            <a:ext cx="3123027" cy="501578"/>
          </a:xfrm>
          <a:prstGeom prst="rect">
            <a:avLst/>
          </a:prstGeom>
          <a:solidFill>
            <a:srgbClr val="00AEEF"/>
          </a:solidFill>
          <a:ln w="9525" algn="ctr">
            <a:noFill/>
            <a:miter lim="800000"/>
            <a:headEnd type="none" w="lg" len="lg"/>
            <a:tailEnd type="none" w="lg" len="lg"/>
          </a:ln>
        </p:spPr>
        <p:txBody>
          <a:bodyPr lIns="72000" tIns="91440" rIns="108000" bIns="9144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SA" sz="1600" i="0" u="none" strike="noStrike" kern="1200" cap="none" spc="0" normalizeH="0" baseline="0" noProof="0" dirty="0">
                <a:ln>
                  <a:noFill/>
                </a:ln>
                <a:solidFill>
                  <a:srgbClr val="FFFFFF"/>
                </a:solidFill>
                <a:effectLst/>
                <a:uLnTx/>
                <a:uFillTx/>
                <a:latin typeface="Alexandria" pitchFamily="2" charset="-78"/>
                <a:cs typeface="Alexandria" pitchFamily="2" charset="-78"/>
              </a:rPr>
              <a:t>لا أوراق</a:t>
            </a:r>
          </a:p>
        </p:txBody>
      </p:sp>
      <p:sp>
        <p:nvSpPr>
          <p:cNvPr id="13" name="AutoShape 31">
            <a:extLst>
              <a:ext uri="{FF2B5EF4-FFF2-40B4-BE49-F238E27FC236}">
                <a16:creationId xmlns:a16="http://schemas.microsoft.com/office/drawing/2014/main" id="{230C4D95-C2AE-2D2A-5A1F-CCEC131F3FAD}"/>
              </a:ext>
            </a:extLst>
          </p:cNvPr>
          <p:cNvSpPr>
            <a:spLocks noChangeArrowheads="1"/>
          </p:cNvSpPr>
          <p:nvPr/>
        </p:nvSpPr>
        <p:spPr bwMode="auto">
          <a:xfrm>
            <a:off x="1291881" y="4220473"/>
            <a:ext cx="3123027" cy="501578"/>
          </a:xfrm>
          <a:prstGeom prst="rect">
            <a:avLst/>
          </a:prstGeom>
          <a:solidFill>
            <a:srgbClr val="00AEEF"/>
          </a:solidFill>
          <a:ln w="9525" algn="ctr">
            <a:noFill/>
            <a:miter lim="800000"/>
            <a:headEnd type="none" w="lg" len="lg"/>
            <a:tailEnd type="none" w="lg" len="lg"/>
          </a:ln>
        </p:spPr>
        <p:txBody>
          <a:bodyPr lIns="72000" tIns="91440" rIns="108000" bIns="9144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SA" sz="1600" i="0" u="none" strike="noStrike" kern="1200" cap="none" spc="0" normalizeH="0" baseline="0" noProof="0" dirty="0">
                <a:ln>
                  <a:noFill/>
                </a:ln>
                <a:solidFill>
                  <a:srgbClr val="FFFFFF"/>
                </a:solidFill>
                <a:effectLst/>
                <a:uLnTx/>
                <a:uFillTx/>
                <a:latin typeface="Alexandria" pitchFamily="2" charset="-78"/>
                <a:cs typeface="Alexandria" pitchFamily="2" charset="-78"/>
              </a:rPr>
              <a:t>ملف الكتروني</a:t>
            </a:r>
          </a:p>
        </p:txBody>
      </p:sp>
      <p:sp>
        <p:nvSpPr>
          <p:cNvPr id="14" name="AutoShape 31">
            <a:extLst>
              <a:ext uri="{FF2B5EF4-FFF2-40B4-BE49-F238E27FC236}">
                <a16:creationId xmlns:a16="http://schemas.microsoft.com/office/drawing/2014/main" id="{20175746-454C-5EBF-CE55-2DB7E6FC0E94}"/>
              </a:ext>
            </a:extLst>
          </p:cNvPr>
          <p:cNvSpPr>
            <a:spLocks noChangeArrowheads="1"/>
          </p:cNvSpPr>
          <p:nvPr/>
        </p:nvSpPr>
        <p:spPr bwMode="auto">
          <a:xfrm>
            <a:off x="1303601" y="4766766"/>
            <a:ext cx="3123027" cy="501578"/>
          </a:xfrm>
          <a:prstGeom prst="rect">
            <a:avLst/>
          </a:prstGeom>
          <a:solidFill>
            <a:srgbClr val="00AEEF"/>
          </a:solidFill>
          <a:ln w="9525" algn="ctr">
            <a:noFill/>
            <a:miter lim="800000"/>
            <a:headEnd type="none" w="lg" len="lg"/>
            <a:tailEnd type="none" w="lg" len="lg"/>
          </a:ln>
        </p:spPr>
        <p:txBody>
          <a:bodyPr lIns="72000" tIns="91440" rIns="108000" bIns="9144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SA" sz="1600" i="0" u="none" strike="noStrike" kern="1200" cap="none" spc="0" normalizeH="0" baseline="0" noProof="0" dirty="0">
                <a:ln>
                  <a:noFill/>
                </a:ln>
                <a:solidFill>
                  <a:srgbClr val="FFFFFF"/>
                </a:solidFill>
                <a:effectLst/>
                <a:uLnTx/>
                <a:uFillTx/>
                <a:latin typeface="Alexandria" pitchFamily="2" charset="-78"/>
                <a:cs typeface="Alexandria" pitchFamily="2" charset="-78"/>
              </a:rPr>
              <a:t>سهولة البحث في قواعد البيانات</a:t>
            </a:r>
          </a:p>
        </p:txBody>
      </p:sp>
      <p:sp>
        <p:nvSpPr>
          <p:cNvPr id="15" name="AutoShape 31">
            <a:extLst>
              <a:ext uri="{FF2B5EF4-FFF2-40B4-BE49-F238E27FC236}">
                <a16:creationId xmlns:a16="http://schemas.microsoft.com/office/drawing/2014/main" id="{74F0D308-1543-A7DE-85C5-4091DE18A4F5}"/>
              </a:ext>
            </a:extLst>
          </p:cNvPr>
          <p:cNvSpPr>
            <a:spLocks noChangeArrowheads="1"/>
          </p:cNvSpPr>
          <p:nvPr/>
        </p:nvSpPr>
        <p:spPr bwMode="auto">
          <a:xfrm>
            <a:off x="1315321" y="5313059"/>
            <a:ext cx="3123027" cy="501578"/>
          </a:xfrm>
          <a:prstGeom prst="rect">
            <a:avLst/>
          </a:prstGeom>
          <a:solidFill>
            <a:srgbClr val="00AEEF"/>
          </a:solidFill>
          <a:ln w="9525" algn="ctr">
            <a:noFill/>
            <a:miter lim="800000"/>
            <a:headEnd type="none" w="lg" len="lg"/>
            <a:tailEnd type="none" w="lg" len="lg"/>
          </a:ln>
        </p:spPr>
        <p:txBody>
          <a:bodyPr lIns="72000" tIns="91440" rIns="108000" bIns="9144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SA" sz="1600" i="0" u="none" strike="noStrike" kern="1200" cap="none" spc="0" normalizeH="0" baseline="0" noProof="0" dirty="0">
                <a:ln>
                  <a:noFill/>
                </a:ln>
                <a:solidFill>
                  <a:srgbClr val="FFFFFF"/>
                </a:solidFill>
                <a:effectLst/>
                <a:uLnTx/>
                <a:uFillTx/>
                <a:latin typeface="Alexandria" pitchFamily="2" charset="-78"/>
                <a:cs typeface="Alexandria" pitchFamily="2" charset="-78"/>
              </a:rPr>
              <a:t>حماية عالية بسبب نظم أمن المعلومات</a:t>
            </a:r>
          </a:p>
        </p:txBody>
      </p:sp>
      <p:sp>
        <p:nvSpPr>
          <p:cNvPr id="16" name="AutoShape 31">
            <a:extLst>
              <a:ext uri="{FF2B5EF4-FFF2-40B4-BE49-F238E27FC236}">
                <a16:creationId xmlns:a16="http://schemas.microsoft.com/office/drawing/2014/main" id="{E48DAE31-D721-D814-1A88-E778B78A17FC}"/>
              </a:ext>
            </a:extLst>
          </p:cNvPr>
          <p:cNvSpPr>
            <a:spLocks noChangeArrowheads="1"/>
          </p:cNvSpPr>
          <p:nvPr/>
        </p:nvSpPr>
        <p:spPr bwMode="auto">
          <a:xfrm>
            <a:off x="4513384" y="3153675"/>
            <a:ext cx="3123027" cy="501578"/>
          </a:xfrm>
          <a:prstGeom prst="rect">
            <a:avLst/>
          </a:prstGeom>
          <a:solidFill>
            <a:srgbClr val="F58221"/>
          </a:solidFill>
          <a:ln w="9525" algn="ctr">
            <a:noFill/>
            <a:miter lim="800000"/>
            <a:headEnd type="none" w="lg" len="lg"/>
            <a:tailEnd type="none" w="lg" len="lg"/>
          </a:ln>
        </p:spPr>
        <p:txBody>
          <a:bodyPr lIns="72000" tIns="91440" rIns="108000" bIns="9144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SA" sz="1600" i="0" u="none" strike="noStrike" kern="1200" cap="none" spc="0" normalizeH="0" baseline="0" noProof="0" dirty="0">
                <a:ln>
                  <a:noFill/>
                </a:ln>
                <a:solidFill>
                  <a:srgbClr val="FFFFFF"/>
                </a:solidFill>
                <a:effectLst/>
                <a:uLnTx/>
                <a:uFillTx/>
                <a:latin typeface="Alexandria" pitchFamily="2" charset="-78"/>
                <a:cs typeface="Alexandria" pitchFamily="2" charset="-78"/>
              </a:rPr>
              <a:t>الاتصالات المباشرة، والمراسلات الورقية</a:t>
            </a:r>
          </a:p>
        </p:txBody>
      </p:sp>
      <p:sp>
        <p:nvSpPr>
          <p:cNvPr id="17" name="AutoShape 31">
            <a:extLst>
              <a:ext uri="{FF2B5EF4-FFF2-40B4-BE49-F238E27FC236}">
                <a16:creationId xmlns:a16="http://schemas.microsoft.com/office/drawing/2014/main" id="{E4098731-98A3-63E9-DC57-12C599225EA2}"/>
              </a:ext>
            </a:extLst>
          </p:cNvPr>
          <p:cNvSpPr>
            <a:spLocks noChangeArrowheads="1"/>
          </p:cNvSpPr>
          <p:nvPr/>
        </p:nvSpPr>
        <p:spPr bwMode="auto">
          <a:xfrm>
            <a:off x="4525104" y="3699968"/>
            <a:ext cx="3123027" cy="501578"/>
          </a:xfrm>
          <a:prstGeom prst="rect">
            <a:avLst/>
          </a:prstGeom>
          <a:solidFill>
            <a:srgbClr val="F58221"/>
          </a:solidFill>
          <a:ln w="9525" algn="ctr">
            <a:noFill/>
            <a:miter lim="800000"/>
            <a:headEnd type="none" w="lg" len="lg"/>
            <a:tailEnd type="none" w="lg" len="lg"/>
          </a:ln>
        </p:spPr>
        <p:txBody>
          <a:bodyPr lIns="72000" tIns="91440" rIns="108000" bIns="9144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SA" sz="1600" i="0" u="none" strike="noStrike" kern="1200" cap="none" spc="0" normalizeH="0" baseline="0" noProof="0" dirty="0">
                <a:ln>
                  <a:noFill/>
                </a:ln>
                <a:solidFill>
                  <a:srgbClr val="FFFFFF"/>
                </a:solidFill>
                <a:effectLst/>
                <a:uLnTx/>
                <a:uFillTx/>
                <a:latin typeface="Alexandria" pitchFamily="2" charset="-78"/>
                <a:cs typeface="Alexandria" pitchFamily="2" charset="-78"/>
              </a:rPr>
              <a:t>أوراق</a:t>
            </a:r>
          </a:p>
        </p:txBody>
      </p:sp>
      <p:sp>
        <p:nvSpPr>
          <p:cNvPr id="18" name="AutoShape 31">
            <a:extLst>
              <a:ext uri="{FF2B5EF4-FFF2-40B4-BE49-F238E27FC236}">
                <a16:creationId xmlns:a16="http://schemas.microsoft.com/office/drawing/2014/main" id="{ED19BB0B-537E-E519-58A5-6658BF304F53}"/>
              </a:ext>
            </a:extLst>
          </p:cNvPr>
          <p:cNvSpPr>
            <a:spLocks noChangeArrowheads="1"/>
          </p:cNvSpPr>
          <p:nvPr/>
        </p:nvSpPr>
        <p:spPr bwMode="auto">
          <a:xfrm>
            <a:off x="4511040" y="4246261"/>
            <a:ext cx="3123027" cy="501578"/>
          </a:xfrm>
          <a:prstGeom prst="rect">
            <a:avLst/>
          </a:prstGeom>
          <a:solidFill>
            <a:srgbClr val="F58221"/>
          </a:solidFill>
          <a:ln w="9525" algn="ctr">
            <a:noFill/>
            <a:miter lim="800000"/>
            <a:headEnd type="none" w="lg" len="lg"/>
            <a:tailEnd type="none" w="lg" len="lg"/>
          </a:ln>
        </p:spPr>
        <p:txBody>
          <a:bodyPr lIns="72000" tIns="91440" rIns="108000" bIns="9144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SA" sz="1600" i="0" u="none" strike="noStrike" kern="1200" cap="none" spc="0" normalizeH="0" baseline="0" noProof="0" dirty="0">
                <a:ln>
                  <a:noFill/>
                </a:ln>
                <a:solidFill>
                  <a:srgbClr val="FFFFFF"/>
                </a:solidFill>
                <a:effectLst/>
                <a:uLnTx/>
                <a:uFillTx/>
                <a:latin typeface="Alexandria" pitchFamily="2" charset="-78"/>
                <a:cs typeface="Alexandria" pitchFamily="2" charset="-78"/>
              </a:rPr>
              <a:t>ملف</a:t>
            </a:r>
          </a:p>
        </p:txBody>
      </p:sp>
      <p:sp>
        <p:nvSpPr>
          <p:cNvPr id="19" name="AutoShape 31">
            <a:extLst>
              <a:ext uri="{FF2B5EF4-FFF2-40B4-BE49-F238E27FC236}">
                <a16:creationId xmlns:a16="http://schemas.microsoft.com/office/drawing/2014/main" id="{8F863BF8-9F41-9488-63A1-9C1FD4EEE0CD}"/>
              </a:ext>
            </a:extLst>
          </p:cNvPr>
          <p:cNvSpPr>
            <a:spLocks noChangeArrowheads="1"/>
          </p:cNvSpPr>
          <p:nvPr/>
        </p:nvSpPr>
        <p:spPr bwMode="auto">
          <a:xfrm>
            <a:off x="4522760" y="4792554"/>
            <a:ext cx="3123027" cy="501578"/>
          </a:xfrm>
          <a:prstGeom prst="rect">
            <a:avLst/>
          </a:prstGeom>
          <a:solidFill>
            <a:srgbClr val="F58221"/>
          </a:solidFill>
          <a:ln w="9525" algn="ctr">
            <a:noFill/>
            <a:miter lim="800000"/>
            <a:headEnd type="none" w="lg" len="lg"/>
            <a:tailEnd type="none" w="lg" len="lg"/>
          </a:ln>
        </p:spPr>
        <p:txBody>
          <a:bodyPr lIns="72000" tIns="91440" rIns="108000" bIns="9144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SA" sz="1600" i="0" u="none" strike="noStrike" kern="1200" cap="none" spc="0" normalizeH="0" baseline="0" noProof="0" dirty="0">
                <a:ln>
                  <a:noFill/>
                </a:ln>
                <a:solidFill>
                  <a:srgbClr val="FFFFFF"/>
                </a:solidFill>
                <a:effectLst/>
                <a:uLnTx/>
                <a:uFillTx/>
                <a:latin typeface="Alexandria" pitchFamily="2" charset="-78"/>
                <a:cs typeface="Alexandria" pitchFamily="2" charset="-78"/>
              </a:rPr>
              <a:t>صعوبة البحث في الأرشيف الورقي</a:t>
            </a:r>
          </a:p>
        </p:txBody>
      </p:sp>
      <p:sp>
        <p:nvSpPr>
          <p:cNvPr id="20" name="AutoShape 31">
            <a:extLst>
              <a:ext uri="{FF2B5EF4-FFF2-40B4-BE49-F238E27FC236}">
                <a16:creationId xmlns:a16="http://schemas.microsoft.com/office/drawing/2014/main" id="{E88EDF01-79BB-CC36-FBB7-F3146DEEDCD0}"/>
              </a:ext>
            </a:extLst>
          </p:cNvPr>
          <p:cNvSpPr>
            <a:spLocks noChangeArrowheads="1"/>
          </p:cNvSpPr>
          <p:nvPr/>
        </p:nvSpPr>
        <p:spPr bwMode="auto">
          <a:xfrm>
            <a:off x="4534480" y="5338847"/>
            <a:ext cx="3123027" cy="501578"/>
          </a:xfrm>
          <a:prstGeom prst="rect">
            <a:avLst/>
          </a:prstGeom>
          <a:solidFill>
            <a:srgbClr val="F58221"/>
          </a:solidFill>
          <a:ln w="9525" algn="ctr">
            <a:noFill/>
            <a:miter lim="800000"/>
            <a:headEnd type="none" w="lg" len="lg"/>
            <a:tailEnd type="none" w="lg" len="lg"/>
          </a:ln>
        </p:spPr>
        <p:txBody>
          <a:bodyPr lIns="72000" tIns="91440" rIns="108000" bIns="9144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SA" sz="1600" i="0" u="none" strike="noStrike" kern="1200" cap="none" spc="0" normalizeH="0" baseline="0" noProof="0" dirty="0">
                <a:ln>
                  <a:noFill/>
                </a:ln>
                <a:solidFill>
                  <a:srgbClr val="FFFFFF"/>
                </a:solidFill>
                <a:effectLst/>
                <a:uLnTx/>
                <a:uFillTx/>
                <a:latin typeface="Alexandria" pitchFamily="2" charset="-78"/>
                <a:cs typeface="Alexandria" pitchFamily="2" charset="-78"/>
              </a:rPr>
              <a:t>حماية أقل - لا يوجد نظم حماية</a:t>
            </a:r>
          </a:p>
        </p:txBody>
      </p:sp>
      <p:sp>
        <p:nvSpPr>
          <p:cNvPr id="21" name="AutoShape 31">
            <a:extLst>
              <a:ext uri="{FF2B5EF4-FFF2-40B4-BE49-F238E27FC236}">
                <a16:creationId xmlns:a16="http://schemas.microsoft.com/office/drawing/2014/main" id="{D007B3B8-88B5-C889-41D3-B4D559C40A22}"/>
              </a:ext>
            </a:extLst>
          </p:cNvPr>
          <p:cNvSpPr>
            <a:spLocks noChangeArrowheads="1"/>
          </p:cNvSpPr>
          <p:nvPr/>
        </p:nvSpPr>
        <p:spPr bwMode="auto">
          <a:xfrm>
            <a:off x="7748955" y="3139608"/>
            <a:ext cx="3123027" cy="501578"/>
          </a:xfrm>
          <a:prstGeom prst="rect">
            <a:avLst/>
          </a:prstGeom>
          <a:solidFill>
            <a:srgbClr val="203E5F"/>
          </a:solidFill>
          <a:ln w="9525" algn="ctr">
            <a:noFill/>
            <a:miter lim="800000"/>
            <a:headEnd type="none" w="lg" len="lg"/>
            <a:tailEnd type="none" w="lg" len="lg"/>
          </a:ln>
        </p:spPr>
        <p:txBody>
          <a:bodyPr lIns="72000" tIns="91440" rIns="108000" bIns="9144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SA" sz="1600" i="0" u="none" strike="noStrike" kern="1200" cap="none" spc="0" normalizeH="0" baseline="0" noProof="0" dirty="0">
                <a:ln>
                  <a:noFill/>
                </a:ln>
                <a:solidFill>
                  <a:srgbClr val="FFFFFF"/>
                </a:solidFill>
                <a:effectLst/>
                <a:uLnTx/>
                <a:uFillTx/>
                <a:latin typeface="Alexandria" pitchFamily="2" charset="-78"/>
                <a:cs typeface="Alexandria" pitchFamily="2" charset="-78"/>
              </a:rPr>
              <a:t>الوسيلة المستخدمة</a:t>
            </a:r>
          </a:p>
        </p:txBody>
      </p:sp>
      <p:sp>
        <p:nvSpPr>
          <p:cNvPr id="22" name="AutoShape 31">
            <a:extLst>
              <a:ext uri="{FF2B5EF4-FFF2-40B4-BE49-F238E27FC236}">
                <a16:creationId xmlns:a16="http://schemas.microsoft.com/office/drawing/2014/main" id="{85D6D872-1020-ACCE-6B05-63F503FA34ED}"/>
              </a:ext>
            </a:extLst>
          </p:cNvPr>
          <p:cNvSpPr>
            <a:spLocks noChangeArrowheads="1"/>
          </p:cNvSpPr>
          <p:nvPr/>
        </p:nvSpPr>
        <p:spPr bwMode="auto">
          <a:xfrm>
            <a:off x="7760675" y="3685901"/>
            <a:ext cx="3123027" cy="501578"/>
          </a:xfrm>
          <a:prstGeom prst="rect">
            <a:avLst/>
          </a:prstGeom>
          <a:solidFill>
            <a:srgbClr val="203E5F"/>
          </a:solidFill>
          <a:ln w="9525" algn="ctr">
            <a:noFill/>
            <a:miter lim="800000"/>
            <a:headEnd type="none" w="lg" len="lg"/>
            <a:tailEnd type="none" w="lg" len="lg"/>
          </a:ln>
        </p:spPr>
        <p:txBody>
          <a:bodyPr lIns="72000" tIns="91440" rIns="108000" bIns="9144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SA" sz="1600" i="0" u="none" strike="noStrike" kern="1200" cap="none" spc="0" normalizeH="0" baseline="0" noProof="0" dirty="0">
                <a:ln>
                  <a:noFill/>
                </a:ln>
                <a:solidFill>
                  <a:srgbClr val="FFFFFF"/>
                </a:solidFill>
                <a:effectLst/>
                <a:uLnTx/>
                <a:uFillTx/>
                <a:latin typeface="Alexandria" pitchFamily="2" charset="-78"/>
                <a:cs typeface="Alexandria" pitchFamily="2" charset="-78"/>
              </a:rPr>
              <a:t>الوثائق</a:t>
            </a:r>
          </a:p>
        </p:txBody>
      </p:sp>
      <p:sp>
        <p:nvSpPr>
          <p:cNvPr id="23" name="AutoShape 31">
            <a:extLst>
              <a:ext uri="{FF2B5EF4-FFF2-40B4-BE49-F238E27FC236}">
                <a16:creationId xmlns:a16="http://schemas.microsoft.com/office/drawing/2014/main" id="{F5D90339-8512-5A32-CD46-4E1365D4FF93}"/>
              </a:ext>
            </a:extLst>
          </p:cNvPr>
          <p:cNvSpPr>
            <a:spLocks noChangeArrowheads="1"/>
          </p:cNvSpPr>
          <p:nvPr/>
        </p:nvSpPr>
        <p:spPr bwMode="auto">
          <a:xfrm>
            <a:off x="7746611" y="4232194"/>
            <a:ext cx="3123027" cy="501578"/>
          </a:xfrm>
          <a:prstGeom prst="rect">
            <a:avLst/>
          </a:prstGeom>
          <a:solidFill>
            <a:srgbClr val="203E5F"/>
          </a:solidFill>
          <a:ln w="9525" algn="ctr">
            <a:noFill/>
            <a:miter lim="800000"/>
            <a:headEnd type="none" w="lg" len="lg"/>
            <a:tailEnd type="none" w="lg" len="lg"/>
          </a:ln>
        </p:spPr>
        <p:txBody>
          <a:bodyPr lIns="72000" tIns="91440" rIns="108000" bIns="9144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SA" sz="1600" i="0" u="none" strike="noStrike" kern="1200" cap="none" spc="0" normalizeH="0" baseline="0" noProof="0" dirty="0">
                <a:ln>
                  <a:noFill/>
                </a:ln>
                <a:solidFill>
                  <a:srgbClr val="FFFFFF"/>
                </a:solidFill>
                <a:effectLst/>
                <a:uLnTx/>
                <a:uFillTx/>
                <a:latin typeface="Alexandria" pitchFamily="2" charset="-78"/>
                <a:cs typeface="Alexandria" pitchFamily="2" charset="-78"/>
              </a:rPr>
              <a:t>الحفظ</a:t>
            </a:r>
          </a:p>
        </p:txBody>
      </p:sp>
      <p:sp>
        <p:nvSpPr>
          <p:cNvPr id="24" name="AutoShape 31">
            <a:extLst>
              <a:ext uri="{FF2B5EF4-FFF2-40B4-BE49-F238E27FC236}">
                <a16:creationId xmlns:a16="http://schemas.microsoft.com/office/drawing/2014/main" id="{0F3FBD95-A981-001B-CE00-812ECECE6896}"/>
              </a:ext>
            </a:extLst>
          </p:cNvPr>
          <p:cNvSpPr>
            <a:spLocks noChangeArrowheads="1"/>
          </p:cNvSpPr>
          <p:nvPr/>
        </p:nvSpPr>
        <p:spPr bwMode="auto">
          <a:xfrm>
            <a:off x="7758331" y="4778487"/>
            <a:ext cx="3123027" cy="501578"/>
          </a:xfrm>
          <a:prstGeom prst="rect">
            <a:avLst/>
          </a:prstGeom>
          <a:solidFill>
            <a:srgbClr val="203E5F"/>
          </a:solidFill>
          <a:ln w="9525" algn="ctr">
            <a:noFill/>
            <a:miter lim="800000"/>
            <a:headEnd type="none" w="lg" len="lg"/>
            <a:tailEnd type="none" w="lg" len="lg"/>
          </a:ln>
        </p:spPr>
        <p:txBody>
          <a:bodyPr lIns="72000" tIns="91440" rIns="108000" bIns="9144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SA" sz="1600" i="0" u="none" strike="noStrike" kern="1200" cap="none" spc="0" normalizeH="0" baseline="0" noProof="0" dirty="0">
                <a:ln>
                  <a:noFill/>
                </a:ln>
                <a:solidFill>
                  <a:srgbClr val="FFFFFF"/>
                </a:solidFill>
                <a:effectLst/>
                <a:uLnTx/>
                <a:uFillTx/>
                <a:latin typeface="Alexandria" pitchFamily="2" charset="-78"/>
                <a:cs typeface="Alexandria" pitchFamily="2" charset="-78"/>
              </a:rPr>
              <a:t>الوصول للبيانات</a:t>
            </a:r>
          </a:p>
        </p:txBody>
      </p:sp>
      <p:sp>
        <p:nvSpPr>
          <p:cNvPr id="25" name="AutoShape 31">
            <a:extLst>
              <a:ext uri="{FF2B5EF4-FFF2-40B4-BE49-F238E27FC236}">
                <a16:creationId xmlns:a16="http://schemas.microsoft.com/office/drawing/2014/main" id="{0475BBB9-24A6-FB65-BD68-5298F3310969}"/>
              </a:ext>
            </a:extLst>
          </p:cNvPr>
          <p:cNvSpPr>
            <a:spLocks noChangeArrowheads="1"/>
          </p:cNvSpPr>
          <p:nvPr/>
        </p:nvSpPr>
        <p:spPr bwMode="auto">
          <a:xfrm>
            <a:off x="7770051" y="5324780"/>
            <a:ext cx="3123027" cy="501578"/>
          </a:xfrm>
          <a:prstGeom prst="rect">
            <a:avLst/>
          </a:prstGeom>
          <a:solidFill>
            <a:srgbClr val="203E5F"/>
          </a:solidFill>
          <a:ln w="9525" algn="ctr">
            <a:noFill/>
            <a:miter lim="800000"/>
            <a:headEnd type="none" w="lg" len="lg"/>
            <a:tailEnd type="none" w="lg" len="lg"/>
          </a:ln>
        </p:spPr>
        <p:txBody>
          <a:bodyPr lIns="72000" tIns="91440" rIns="108000" bIns="9144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SA" sz="1600" i="0" u="none" strike="noStrike" kern="1200" cap="none" spc="0" normalizeH="0" baseline="0" noProof="0" dirty="0">
                <a:ln>
                  <a:noFill/>
                </a:ln>
                <a:solidFill>
                  <a:srgbClr val="FFFFFF"/>
                </a:solidFill>
                <a:effectLst/>
                <a:uLnTx/>
                <a:uFillTx/>
                <a:latin typeface="Alexandria" pitchFamily="2" charset="-78"/>
                <a:cs typeface="Alexandria" pitchFamily="2" charset="-78"/>
              </a:rPr>
              <a:t>الحماية</a:t>
            </a:r>
          </a:p>
        </p:txBody>
      </p:sp>
      <p:sp>
        <p:nvSpPr>
          <p:cNvPr id="28" name="Rectangle 105">
            <a:extLst>
              <a:ext uri="{FF2B5EF4-FFF2-40B4-BE49-F238E27FC236}">
                <a16:creationId xmlns:a16="http://schemas.microsoft.com/office/drawing/2014/main" id="{7D089A77-E379-124E-5227-8447D3450B11}"/>
              </a:ext>
            </a:extLst>
          </p:cNvPr>
          <p:cNvSpPr/>
          <p:nvPr/>
        </p:nvSpPr>
        <p:spPr>
          <a:xfrm flipH="1">
            <a:off x="8023679" y="2320736"/>
            <a:ext cx="2481892" cy="360850"/>
          </a:xfrm>
          <a:prstGeom prst="rect">
            <a:avLst/>
          </a:prstGeom>
          <a:noFill/>
          <a:ln>
            <a:noFill/>
          </a:ln>
        </p:spPr>
        <p:style>
          <a:lnRef idx="0">
            <a:schemeClr val="accent1"/>
          </a:lnRef>
          <a:fillRef idx="1">
            <a:schemeClr val="accent1"/>
          </a:fillRef>
          <a:effectRef idx="0">
            <a:schemeClr val="dk1"/>
          </a:effectRef>
          <a:fontRef idx="minor">
            <a:schemeClr val="lt1"/>
          </a:fontRef>
        </p:style>
        <p:txBody>
          <a:bodyPr wrap="square" lIns="180000" tIns="72000" rIns="180000" bIns="72000" rtlCol="1" anchor="t" anchorCtr="0">
            <a:spAutoFit/>
          </a:bodyPr>
          <a:lstStyle>
            <a:defPPr>
              <a:defRPr lang="ar-SA"/>
            </a:defPPr>
            <a:lvl1pPr marL="0" algn="r" defTabSz="914400" rtl="1" eaLnBrk="1" latinLnBrk="0" hangingPunct="1">
              <a:defRPr sz="1800" kern="1200">
                <a:solidFill>
                  <a:schemeClr val="lt1"/>
                </a:solidFill>
                <a:latin typeface="+mn-lt"/>
                <a:ea typeface="+mn-ea"/>
                <a:cs typeface="+mn-cs"/>
              </a:defRPr>
            </a:lvl1pPr>
            <a:lvl2pPr marL="457200" algn="r" defTabSz="914400" rtl="1" eaLnBrk="1" latinLnBrk="0" hangingPunct="1">
              <a:defRPr sz="1800" kern="1200">
                <a:solidFill>
                  <a:schemeClr val="lt1"/>
                </a:solidFill>
                <a:latin typeface="+mn-lt"/>
                <a:ea typeface="+mn-ea"/>
                <a:cs typeface="+mn-cs"/>
              </a:defRPr>
            </a:lvl2pPr>
            <a:lvl3pPr marL="914400" algn="r" defTabSz="914400" rtl="1" eaLnBrk="1" latinLnBrk="0" hangingPunct="1">
              <a:defRPr sz="1800" kern="1200">
                <a:solidFill>
                  <a:schemeClr val="lt1"/>
                </a:solidFill>
                <a:latin typeface="+mn-lt"/>
                <a:ea typeface="+mn-ea"/>
                <a:cs typeface="+mn-cs"/>
              </a:defRPr>
            </a:lvl3pPr>
            <a:lvl4pPr marL="1371600" algn="r" defTabSz="914400" rtl="1" eaLnBrk="1" latinLnBrk="0" hangingPunct="1">
              <a:defRPr sz="1800" kern="1200">
                <a:solidFill>
                  <a:schemeClr val="lt1"/>
                </a:solidFill>
                <a:latin typeface="+mn-lt"/>
                <a:ea typeface="+mn-ea"/>
                <a:cs typeface="+mn-cs"/>
              </a:defRPr>
            </a:lvl4pPr>
            <a:lvl5pPr marL="1828800" algn="r" defTabSz="914400" rtl="1" eaLnBrk="1" latinLnBrk="0" hangingPunct="1">
              <a:defRPr sz="1800" kern="1200">
                <a:solidFill>
                  <a:schemeClr val="lt1"/>
                </a:solidFill>
                <a:latin typeface="+mn-lt"/>
                <a:ea typeface="+mn-ea"/>
                <a:cs typeface="+mn-cs"/>
              </a:defRPr>
            </a:lvl5pPr>
            <a:lvl6pPr marL="2286000" algn="r" defTabSz="914400" rtl="1" eaLnBrk="1" latinLnBrk="0" hangingPunct="1">
              <a:defRPr sz="1800" kern="1200">
                <a:solidFill>
                  <a:schemeClr val="lt1"/>
                </a:solidFill>
                <a:latin typeface="+mn-lt"/>
                <a:ea typeface="+mn-ea"/>
                <a:cs typeface="+mn-cs"/>
              </a:defRPr>
            </a:lvl6pPr>
            <a:lvl7pPr marL="2743200" algn="r" defTabSz="914400" rtl="1" eaLnBrk="1" latinLnBrk="0" hangingPunct="1">
              <a:defRPr sz="1800" kern="1200">
                <a:solidFill>
                  <a:schemeClr val="lt1"/>
                </a:solidFill>
                <a:latin typeface="+mn-lt"/>
                <a:ea typeface="+mn-ea"/>
                <a:cs typeface="+mn-cs"/>
              </a:defRPr>
            </a:lvl7pPr>
            <a:lvl8pPr marL="3200400" algn="r" defTabSz="914400" rtl="1" eaLnBrk="1" latinLnBrk="0" hangingPunct="1">
              <a:defRPr sz="1800" kern="1200">
                <a:solidFill>
                  <a:schemeClr val="lt1"/>
                </a:solidFill>
                <a:latin typeface="+mn-lt"/>
                <a:ea typeface="+mn-ea"/>
                <a:cs typeface="+mn-cs"/>
              </a:defRPr>
            </a:lvl8pPr>
            <a:lvl9pPr marL="3657600" algn="r" defTabSz="914400" rtl="1" eaLnBrk="1" latinLnBrk="0" hangingPunct="1">
              <a:defRPr sz="1800" kern="1200">
                <a:solidFill>
                  <a:schemeClr val="lt1"/>
                </a:solidFill>
                <a:latin typeface="+mn-lt"/>
                <a:ea typeface="+mn-ea"/>
                <a:cs typeface="+mn-cs"/>
              </a:defRPr>
            </a:lvl9pPr>
          </a:lstStyle>
          <a:p>
            <a:pPr algn="ctr" rtl="1">
              <a:defRPr lang="en-US"/>
            </a:pPr>
            <a:r>
              <a:rPr lang="ar-SA" sz="1400" b="1" dirty="0">
                <a:solidFill>
                  <a:schemeClr val="bg1"/>
                </a:solidFill>
                <a:latin typeface="Alexandria" pitchFamily="2" charset="-78"/>
                <a:cs typeface="Alexandria" pitchFamily="2" charset="-78"/>
              </a:rPr>
              <a:t>المعيار</a:t>
            </a:r>
          </a:p>
        </p:txBody>
      </p:sp>
      <p:sp>
        <p:nvSpPr>
          <p:cNvPr id="29" name="Rectangle 105">
            <a:extLst>
              <a:ext uri="{FF2B5EF4-FFF2-40B4-BE49-F238E27FC236}">
                <a16:creationId xmlns:a16="http://schemas.microsoft.com/office/drawing/2014/main" id="{8EFAC878-EEE0-BE1E-828D-FBE13881384E}"/>
              </a:ext>
            </a:extLst>
          </p:cNvPr>
          <p:cNvSpPr/>
          <p:nvPr/>
        </p:nvSpPr>
        <p:spPr>
          <a:xfrm flipH="1">
            <a:off x="4842037" y="2332458"/>
            <a:ext cx="2481892" cy="360850"/>
          </a:xfrm>
          <a:prstGeom prst="rect">
            <a:avLst/>
          </a:prstGeom>
          <a:noFill/>
          <a:ln>
            <a:noFill/>
          </a:ln>
        </p:spPr>
        <p:style>
          <a:lnRef idx="0">
            <a:schemeClr val="accent1"/>
          </a:lnRef>
          <a:fillRef idx="1">
            <a:schemeClr val="accent1"/>
          </a:fillRef>
          <a:effectRef idx="0">
            <a:schemeClr val="dk1"/>
          </a:effectRef>
          <a:fontRef idx="minor">
            <a:schemeClr val="lt1"/>
          </a:fontRef>
        </p:style>
        <p:txBody>
          <a:bodyPr wrap="square" lIns="180000" tIns="72000" rIns="180000" bIns="72000" rtlCol="1" anchor="t" anchorCtr="0">
            <a:spAutoFit/>
          </a:bodyPr>
          <a:lstStyle>
            <a:defPPr>
              <a:defRPr lang="ar-SA"/>
            </a:defPPr>
            <a:lvl1pPr marL="0" algn="r" defTabSz="914400" rtl="1" eaLnBrk="1" latinLnBrk="0" hangingPunct="1">
              <a:defRPr sz="1800" kern="1200">
                <a:solidFill>
                  <a:schemeClr val="lt1"/>
                </a:solidFill>
                <a:latin typeface="+mn-lt"/>
                <a:ea typeface="+mn-ea"/>
                <a:cs typeface="+mn-cs"/>
              </a:defRPr>
            </a:lvl1pPr>
            <a:lvl2pPr marL="457200" algn="r" defTabSz="914400" rtl="1" eaLnBrk="1" latinLnBrk="0" hangingPunct="1">
              <a:defRPr sz="1800" kern="1200">
                <a:solidFill>
                  <a:schemeClr val="lt1"/>
                </a:solidFill>
                <a:latin typeface="+mn-lt"/>
                <a:ea typeface="+mn-ea"/>
                <a:cs typeface="+mn-cs"/>
              </a:defRPr>
            </a:lvl2pPr>
            <a:lvl3pPr marL="914400" algn="r" defTabSz="914400" rtl="1" eaLnBrk="1" latinLnBrk="0" hangingPunct="1">
              <a:defRPr sz="1800" kern="1200">
                <a:solidFill>
                  <a:schemeClr val="lt1"/>
                </a:solidFill>
                <a:latin typeface="+mn-lt"/>
                <a:ea typeface="+mn-ea"/>
                <a:cs typeface="+mn-cs"/>
              </a:defRPr>
            </a:lvl3pPr>
            <a:lvl4pPr marL="1371600" algn="r" defTabSz="914400" rtl="1" eaLnBrk="1" latinLnBrk="0" hangingPunct="1">
              <a:defRPr sz="1800" kern="1200">
                <a:solidFill>
                  <a:schemeClr val="lt1"/>
                </a:solidFill>
                <a:latin typeface="+mn-lt"/>
                <a:ea typeface="+mn-ea"/>
                <a:cs typeface="+mn-cs"/>
              </a:defRPr>
            </a:lvl4pPr>
            <a:lvl5pPr marL="1828800" algn="r" defTabSz="914400" rtl="1" eaLnBrk="1" latinLnBrk="0" hangingPunct="1">
              <a:defRPr sz="1800" kern="1200">
                <a:solidFill>
                  <a:schemeClr val="lt1"/>
                </a:solidFill>
                <a:latin typeface="+mn-lt"/>
                <a:ea typeface="+mn-ea"/>
                <a:cs typeface="+mn-cs"/>
              </a:defRPr>
            </a:lvl5pPr>
            <a:lvl6pPr marL="2286000" algn="r" defTabSz="914400" rtl="1" eaLnBrk="1" latinLnBrk="0" hangingPunct="1">
              <a:defRPr sz="1800" kern="1200">
                <a:solidFill>
                  <a:schemeClr val="lt1"/>
                </a:solidFill>
                <a:latin typeface="+mn-lt"/>
                <a:ea typeface="+mn-ea"/>
                <a:cs typeface="+mn-cs"/>
              </a:defRPr>
            </a:lvl6pPr>
            <a:lvl7pPr marL="2743200" algn="r" defTabSz="914400" rtl="1" eaLnBrk="1" latinLnBrk="0" hangingPunct="1">
              <a:defRPr sz="1800" kern="1200">
                <a:solidFill>
                  <a:schemeClr val="lt1"/>
                </a:solidFill>
                <a:latin typeface="+mn-lt"/>
                <a:ea typeface="+mn-ea"/>
                <a:cs typeface="+mn-cs"/>
              </a:defRPr>
            </a:lvl7pPr>
            <a:lvl8pPr marL="3200400" algn="r" defTabSz="914400" rtl="1" eaLnBrk="1" latinLnBrk="0" hangingPunct="1">
              <a:defRPr sz="1800" kern="1200">
                <a:solidFill>
                  <a:schemeClr val="lt1"/>
                </a:solidFill>
                <a:latin typeface="+mn-lt"/>
                <a:ea typeface="+mn-ea"/>
                <a:cs typeface="+mn-cs"/>
              </a:defRPr>
            </a:lvl8pPr>
            <a:lvl9pPr marL="3657600" algn="r" defTabSz="914400" rtl="1" eaLnBrk="1" latinLnBrk="0" hangingPunct="1">
              <a:defRPr sz="1800" kern="1200">
                <a:solidFill>
                  <a:schemeClr val="lt1"/>
                </a:solidFill>
                <a:latin typeface="+mn-lt"/>
                <a:ea typeface="+mn-ea"/>
                <a:cs typeface="+mn-cs"/>
              </a:defRPr>
            </a:lvl9pPr>
          </a:lstStyle>
          <a:p>
            <a:pPr algn="ctr" rtl="1">
              <a:defRPr lang="en-US"/>
            </a:pPr>
            <a:r>
              <a:rPr lang="ar-SA" sz="1400" b="1" dirty="0">
                <a:solidFill>
                  <a:schemeClr val="bg1"/>
                </a:solidFill>
                <a:latin typeface="Alexandria" pitchFamily="2" charset="-78"/>
                <a:cs typeface="Alexandria" pitchFamily="2" charset="-78"/>
              </a:rPr>
              <a:t>الإدارة التقليدية</a:t>
            </a:r>
          </a:p>
        </p:txBody>
      </p:sp>
      <p:sp>
        <p:nvSpPr>
          <p:cNvPr id="30" name="Rectangle 105">
            <a:extLst>
              <a:ext uri="{FF2B5EF4-FFF2-40B4-BE49-F238E27FC236}">
                <a16:creationId xmlns:a16="http://schemas.microsoft.com/office/drawing/2014/main" id="{E6C59270-5878-BEC5-971C-8FAF57919D81}"/>
              </a:ext>
            </a:extLst>
          </p:cNvPr>
          <p:cNvSpPr/>
          <p:nvPr/>
        </p:nvSpPr>
        <p:spPr>
          <a:xfrm flipH="1">
            <a:off x="1758866" y="2316043"/>
            <a:ext cx="2481892" cy="360850"/>
          </a:xfrm>
          <a:prstGeom prst="rect">
            <a:avLst/>
          </a:prstGeom>
          <a:noFill/>
          <a:ln>
            <a:noFill/>
          </a:ln>
        </p:spPr>
        <p:style>
          <a:lnRef idx="0">
            <a:schemeClr val="accent1"/>
          </a:lnRef>
          <a:fillRef idx="1">
            <a:schemeClr val="accent1"/>
          </a:fillRef>
          <a:effectRef idx="0">
            <a:schemeClr val="dk1"/>
          </a:effectRef>
          <a:fontRef idx="minor">
            <a:schemeClr val="lt1"/>
          </a:fontRef>
        </p:style>
        <p:txBody>
          <a:bodyPr wrap="square" lIns="180000" tIns="72000" rIns="180000" bIns="72000" rtlCol="1" anchor="t" anchorCtr="0">
            <a:spAutoFit/>
          </a:bodyPr>
          <a:lstStyle>
            <a:defPPr>
              <a:defRPr lang="ar-SA"/>
            </a:defPPr>
            <a:lvl1pPr marL="0" algn="r" defTabSz="914400" rtl="1" eaLnBrk="1" latinLnBrk="0" hangingPunct="1">
              <a:defRPr sz="1800" kern="1200">
                <a:solidFill>
                  <a:schemeClr val="lt1"/>
                </a:solidFill>
                <a:latin typeface="+mn-lt"/>
                <a:ea typeface="+mn-ea"/>
                <a:cs typeface="+mn-cs"/>
              </a:defRPr>
            </a:lvl1pPr>
            <a:lvl2pPr marL="457200" algn="r" defTabSz="914400" rtl="1" eaLnBrk="1" latinLnBrk="0" hangingPunct="1">
              <a:defRPr sz="1800" kern="1200">
                <a:solidFill>
                  <a:schemeClr val="lt1"/>
                </a:solidFill>
                <a:latin typeface="+mn-lt"/>
                <a:ea typeface="+mn-ea"/>
                <a:cs typeface="+mn-cs"/>
              </a:defRPr>
            </a:lvl2pPr>
            <a:lvl3pPr marL="914400" algn="r" defTabSz="914400" rtl="1" eaLnBrk="1" latinLnBrk="0" hangingPunct="1">
              <a:defRPr sz="1800" kern="1200">
                <a:solidFill>
                  <a:schemeClr val="lt1"/>
                </a:solidFill>
                <a:latin typeface="+mn-lt"/>
                <a:ea typeface="+mn-ea"/>
                <a:cs typeface="+mn-cs"/>
              </a:defRPr>
            </a:lvl3pPr>
            <a:lvl4pPr marL="1371600" algn="r" defTabSz="914400" rtl="1" eaLnBrk="1" latinLnBrk="0" hangingPunct="1">
              <a:defRPr sz="1800" kern="1200">
                <a:solidFill>
                  <a:schemeClr val="lt1"/>
                </a:solidFill>
                <a:latin typeface="+mn-lt"/>
                <a:ea typeface="+mn-ea"/>
                <a:cs typeface="+mn-cs"/>
              </a:defRPr>
            </a:lvl4pPr>
            <a:lvl5pPr marL="1828800" algn="r" defTabSz="914400" rtl="1" eaLnBrk="1" latinLnBrk="0" hangingPunct="1">
              <a:defRPr sz="1800" kern="1200">
                <a:solidFill>
                  <a:schemeClr val="lt1"/>
                </a:solidFill>
                <a:latin typeface="+mn-lt"/>
                <a:ea typeface="+mn-ea"/>
                <a:cs typeface="+mn-cs"/>
              </a:defRPr>
            </a:lvl5pPr>
            <a:lvl6pPr marL="2286000" algn="r" defTabSz="914400" rtl="1" eaLnBrk="1" latinLnBrk="0" hangingPunct="1">
              <a:defRPr sz="1800" kern="1200">
                <a:solidFill>
                  <a:schemeClr val="lt1"/>
                </a:solidFill>
                <a:latin typeface="+mn-lt"/>
                <a:ea typeface="+mn-ea"/>
                <a:cs typeface="+mn-cs"/>
              </a:defRPr>
            </a:lvl6pPr>
            <a:lvl7pPr marL="2743200" algn="r" defTabSz="914400" rtl="1" eaLnBrk="1" latinLnBrk="0" hangingPunct="1">
              <a:defRPr sz="1800" kern="1200">
                <a:solidFill>
                  <a:schemeClr val="lt1"/>
                </a:solidFill>
                <a:latin typeface="+mn-lt"/>
                <a:ea typeface="+mn-ea"/>
                <a:cs typeface="+mn-cs"/>
              </a:defRPr>
            </a:lvl7pPr>
            <a:lvl8pPr marL="3200400" algn="r" defTabSz="914400" rtl="1" eaLnBrk="1" latinLnBrk="0" hangingPunct="1">
              <a:defRPr sz="1800" kern="1200">
                <a:solidFill>
                  <a:schemeClr val="lt1"/>
                </a:solidFill>
                <a:latin typeface="+mn-lt"/>
                <a:ea typeface="+mn-ea"/>
                <a:cs typeface="+mn-cs"/>
              </a:defRPr>
            </a:lvl8pPr>
            <a:lvl9pPr marL="3657600" algn="r" defTabSz="914400" rtl="1" eaLnBrk="1" latinLnBrk="0" hangingPunct="1">
              <a:defRPr sz="1800" kern="1200">
                <a:solidFill>
                  <a:schemeClr val="lt1"/>
                </a:solidFill>
                <a:latin typeface="+mn-lt"/>
                <a:ea typeface="+mn-ea"/>
                <a:cs typeface="+mn-cs"/>
              </a:defRPr>
            </a:lvl9pPr>
          </a:lstStyle>
          <a:p>
            <a:pPr algn="ctr" rtl="1">
              <a:defRPr lang="en-US"/>
            </a:pPr>
            <a:r>
              <a:rPr lang="ar-SA" sz="1400" b="1" dirty="0">
                <a:solidFill>
                  <a:schemeClr val="bg1"/>
                </a:solidFill>
                <a:latin typeface="Alexandria" pitchFamily="2" charset="-78"/>
                <a:cs typeface="Alexandria" pitchFamily="2" charset="-78"/>
              </a:rPr>
              <a:t>الإدارة الإلكترونية</a:t>
            </a:r>
          </a:p>
        </p:txBody>
      </p:sp>
    </p:spTree>
    <p:extLst>
      <p:ext uri="{BB962C8B-B14F-4D97-AF65-F5344CB8AC3E}">
        <p14:creationId xmlns:p14="http://schemas.microsoft.com/office/powerpoint/2010/main" val="1856490353"/>
      </p:ext>
    </p:extLst>
  </p:cSld>
  <p:clrMapOvr>
    <a:masterClrMapping/>
  </p:clrMapOvr>
  <mc:AlternateContent xmlns:mc="http://schemas.openxmlformats.org/markup-compatibility/2006" xmlns:p14="http://schemas.microsoft.com/office/powerpoint/2010/main">
    <mc:Choice Requires="p14">
      <p:transition spd="slow" p14:dur="2000" advTm="162557"/>
    </mc:Choice>
    <mc:Fallback xmlns="">
      <p:transition spd="slow" advTm="162557"/>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77BAC08C-6459-7C44-1AE7-CA6A54647084}"/>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9C0A5466-87D2-0F2C-94CA-2F75C862E77E}"/>
              </a:ext>
            </a:extLst>
          </p:cNvPr>
          <p:cNvSpPr txBox="1"/>
          <p:nvPr/>
        </p:nvSpPr>
        <p:spPr>
          <a:xfrm>
            <a:off x="3263707" y="515824"/>
            <a:ext cx="5669280" cy="501932"/>
          </a:xfrm>
          <a:prstGeom prst="rect">
            <a:avLst/>
          </a:prstGeom>
          <a:noFill/>
        </p:spPr>
        <p:txBody>
          <a:bodyPr wrap="square" rtlCol="0">
            <a:spAutoFit/>
          </a:bodyPr>
          <a:lstStyle/>
          <a:p>
            <a:pPr algn="ctr" rtl="0">
              <a:lnSpc>
                <a:spcPct val="150000"/>
              </a:lnSpc>
              <a:spcAft>
                <a:spcPts val="600"/>
              </a:spcAft>
            </a:pPr>
            <a:r>
              <a:rPr lang="ar-SA" sz="2000" b="1" dirty="0">
                <a:solidFill>
                  <a:prstClr val="black"/>
                </a:solidFill>
                <a:latin typeface="Alexandria" pitchFamily="2" charset="-78"/>
                <a:cs typeface="Alexandria" pitchFamily="2" charset="-78"/>
              </a:rPr>
              <a:t>مبادئ الإدارة الإلكترونية</a:t>
            </a:r>
          </a:p>
        </p:txBody>
      </p:sp>
      <p:sp>
        <p:nvSpPr>
          <p:cNvPr id="4" name="Rectangle 4">
            <a:extLst>
              <a:ext uri="{FF2B5EF4-FFF2-40B4-BE49-F238E27FC236}">
                <a16:creationId xmlns:a16="http://schemas.microsoft.com/office/drawing/2014/main" id="{2CDB549E-E4A9-B536-377F-D970EA86B345}"/>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D49CB0CF-2A2E-D28A-54F2-A2BE6D965E6D}"/>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AA9604F9-1B46-46F0-B9FB-04B267CB804E}"/>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10</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9EB860A9-615C-556E-30BB-034634A0F4F0}"/>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 </a:t>
            </a:r>
          </a:p>
        </p:txBody>
      </p:sp>
      <p:pic>
        <p:nvPicPr>
          <p:cNvPr id="8" name="Graphic 21">
            <a:extLst>
              <a:ext uri="{FF2B5EF4-FFF2-40B4-BE49-F238E27FC236}">
                <a16:creationId xmlns:a16="http://schemas.microsoft.com/office/drawing/2014/main" id="{5ADA3AB4-A840-34C0-B377-A613D0C0A73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10" name="مجموعة 9">
            <a:extLst>
              <a:ext uri="{FF2B5EF4-FFF2-40B4-BE49-F238E27FC236}">
                <a16:creationId xmlns:a16="http://schemas.microsoft.com/office/drawing/2014/main" id="{FA45837B-C397-84B6-661F-C679ADBE699F}"/>
              </a:ext>
            </a:extLst>
          </p:cNvPr>
          <p:cNvGrpSpPr/>
          <p:nvPr/>
        </p:nvGrpSpPr>
        <p:grpSpPr>
          <a:xfrm>
            <a:off x="1784076" y="3036283"/>
            <a:ext cx="9180983" cy="2856788"/>
            <a:chOff x="3634138" y="2346586"/>
            <a:chExt cx="7690010" cy="2856788"/>
          </a:xfrm>
        </p:grpSpPr>
        <p:grpSp>
          <p:nvGrpSpPr>
            <p:cNvPr id="11" name="مجموعة 10">
              <a:extLst>
                <a:ext uri="{FF2B5EF4-FFF2-40B4-BE49-F238E27FC236}">
                  <a16:creationId xmlns:a16="http://schemas.microsoft.com/office/drawing/2014/main" id="{05DC65A6-3094-2FD5-78B2-C8B7A9E566E7}"/>
                </a:ext>
              </a:extLst>
            </p:cNvPr>
            <p:cNvGrpSpPr/>
            <p:nvPr/>
          </p:nvGrpSpPr>
          <p:grpSpPr>
            <a:xfrm>
              <a:off x="4095957" y="3401927"/>
              <a:ext cx="7228191" cy="1688586"/>
              <a:chOff x="4095957" y="3401927"/>
              <a:chExt cx="7228191" cy="1688586"/>
            </a:xfrm>
            <a:solidFill>
              <a:srgbClr val="00AEEF"/>
            </a:solidFill>
          </p:grpSpPr>
          <p:sp>
            <p:nvSpPr>
              <p:cNvPr id="17" name="Shape 1">
                <a:extLst>
                  <a:ext uri="{FF2B5EF4-FFF2-40B4-BE49-F238E27FC236}">
                    <a16:creationId xmlns:a16="http://schemas.microsoft.com/office/drawing/2014/main" id="{BC693206-50FC-99A6-A612-1AC9EE317C95}"/>
                  </a:ext>
                </a:extLst>
              </p:cNvPr>
              <p:cNvSpPr/>
              <p:nvPr/>
            </p:nvSpPr>
            <p:spPr>
              <a:xfrm>
                <a:off x="4095957" y="3724697"/>
                <a:ext cx="7049296" cy="69247"/>
              </a:xfrm>
              <a:prstGeom prst="rect">
                <a:avLst/>
              </a:prstGeom>
              <a:grpFill/>
              <a:ln/>
            </p:spPr>
            <p:txBody>
              <a:bodyPr/>
              <a:lstStyle/>
              <a:p>
                <a:pPr algn="ctr"/>
                <a:endParaRPr lang="ar-SA" dirty="0">
                  <a:solidFill>
                    <a:schemeClr val="bg1"/>
                  </a:solidFill>
                  <a:latin typeface="Alexandria" pitchFamily="2" charset="-78"/>
                  <a:cs typeface="Alexandria" pitchFamily="2" charset="-78"/>
                </a:endParaRPr>
              </a:p>
            </p:txBody>
          </p:sp>
          <p:sp>
            <p:nvSpPr>
              <p:cNvPr id="22" name="Shape 15">
                <a:extLst>
                  <a:ext uri="{FF2B5EF4-FFF2-40B4-BE49-F238E27FC236}">
                    <a16:creationId xmlns:a16="http://schemas.microsoft.com/office/drawing/2014/main" id="{E63F1007-8F9A-9140-5B30-DF65A0DFE779}"/>
                  </a:ext>
                </a:extLst>
              </p:cNvPr>
              <p:cNvSpPr/>
              <p:nvPr/>
            </p:nvSpPr>
            <p:spPr>
              <a:xfrm>
                <a:off x="4755459" y="3401927"/>
                <a:ext cx="413746" cy="616086"/>
              </a:xfrm>
              <a:prstGeom prst="roundRect">
                <a:avLst>
                  <a:gd name="adj" fmla="val 11055"/>
                </a:avLst>
              </a:prstGeom>
              <a:grpFill/>
              <a:ln w="7620">
                <a:solidFill>
                  <a:srgbClr val="C29A53"/>
                </a:solidFill>
                <a:prstDash val="solid"/>
              </a:ln>
            </p:spPr>
            <p:txBody>
              <a:bodyPr/>
              <a:lstStyle/>
              <a:p>
                <a:pPr algn="ctr"/>
                <a:endParaRPr lang="ar-SA">
                  <a:solidFill>
                    <a:schemeClr val="bg1"/>
                  </a:solidFill>
                  <a:latin typeface="Alexandria" pitchFamily="2" charset="-78"/>
                  <a:cs typeface="Alexandria" pitchFamily="2" charset="-78"/>
                </a:endParaRPr>
              </a:p>
            </p:txBody>
          </p:sp>
          <p:sp>
            <p:nvSpPr>
              <p:cNvPr id="23" name="Text 16">
                <a:extLst>
                  <a:ext uri="{FF2B5EF4-FFF2-40B4-BE49-F238E27FC236}">
                    <a16:creationId xmlns:a16="http://schemas.microsoft.com/office/drawing/2014/main" id="{64A53C6C-DB81-BEEE-8A09-790A4D5EA9AD}"/>
                  </a:ext>
                </a:extLst>
              </p:cNvPr>
              <p:cNvSpPr/>
              <p:nvPr/>
            </p:nvSpPr>
            <p:spPr>
              <a:xfrm>
                <a:off x="4886608" y="3443009"/>
                <a:ext cx="151349" cy="533775"/>
              </a:xfrm>
              <a:prstGeom prst="rect">
                <a:avLst/>
              </a:prstGeom>
              <a:grpFill/>
              <a:ln>
                <a:noFill/>
              </a:ln>
            </p:spPr>
            <p:txBody>
              <a:bodyPr wrap="none" rtlCol="0" anchor="t"/>
              <a:lstStyle/>
              <a:p>
                <a:pPr algn="ctr" rtl="1">
                  <a:lnSpc>
                    <a:spcPts val="4094"/>
                  </a:lnSpc>
                </a:pPr>
                <a:r>
                  <a:rPr lang="en-US" dirty="0">
                    <a:solidFill>
                      <a:schemeClr val="bg1"/>
                    </a:solidFill>
                    <a:latin typeface="Alexandria" pitchFamily="2" charset="-78"/>
                    <a:ea typeface="Georgia" pitchFamily="34" charset="-122"/>
                    <a:cs typeface="Alexandria" pitchFamily="2" charset="-78"/>
                  </a:rPr>
                  <a:t>4</a:t>
                </a:r>
                <a:endParaRPr lang="en-US" dirty="0">
                  <a:solidFill>
                    <a:schemeClr val="bg1"/>
                  </a:solidFill>
                  <a:latin typeface="Alexandria" pitchFamily="2" charset="-78"/>
                  <a:cs typeface="Alexandria" pitchFamily="2" charset="-78"/>
                </a:endParaRPr>
              </a:p>
            </p:txBody>
          </p:sp>
          <p:sp>
            <p:nvSpPr>
              <p:cNvPr id="24" name="Shape 19">
                <a:extLst>
                  <a:ext uri="{FF2B5EF4-FFF2-40B4-BE49-F238E27FC236}">
                    <a16:creationId xmlns:a16="http://schemas.microsoft.com/office/drawing/2014/main" id="{C731E3FB-41FB-4D1D-DF6A-6A9235003837}"/>
                  </a:ext>
                </a:extLst>
              </p:cNvPr>
              <p:cNvSpPr/>
              <p:nvPr/>
            </p:nvSpPr>
            <p:spPr>
              <a:xfrm>
                <a:off x="6563704" y="3401927"/>
                <a:ext cx="413746" cy="616086"/>
              </a:xfrm>
              <a:prstGeom prst="roundRect">
                <a:avLst>
                  <a:gd name="adj" fmla="val 11055"/>
                </a:avLst>
              </a:prstGeom>
              <a:grpFill/>
              <a:ln w="7620">
                <a:solidFill>
                  <a:srgbClr val="C29A53"/>
                </a:solidFill>
                <a:prstDash val="solid"/>
              </a:ln>
            </p:spPr>
            <p:txBody>
              <a:bodyPr/>
              <a:lstStyle/>
              <a:p>
                <a:pPr algn="ctr"/>
                <a:endParaRPr lang="ar-SA">
                  <a:solidFill>
                    <a:schemeClr val="bg1"/>
                  </a:solidFill>
                  <a:latin typeface="Alexandria" pitchFamily="2" charset="-78"/>
                  <a:cs typeface="Alexandria" pitchFamily="2" charset="-78"/>
                </a:endParaRPr>
              </a:p>
            </p:txBody>
          </p:sp>
          <p:sp>
            <p:nvSpPr>
              <p:cNvPr id="25" name="Text 20">
                <a:extLst>
                  <a:ext uri="{FF2B5EF4-FFF2-40B4-BE49-F238E27FC236}">
                    <a16:creationId xmlns:a16="http://schemas.microsoft.com/office/drawing/2014/main" id="{DCCAA7C3-6050-E0A5-E969-073EA75905D9}"/>
                  </a:ext>
                </a:extLst>
              </p:cNvPr>
              <p:cNvSpPr/>
              <p:nvPr/>
            </p:nvSpPr>
            <p:spPr>
              <a:xfrm>
                <a:off x="6694853" y="3443009"/>
                <a:ext cx="151349" cy="533775"/>
              </a:xfrm>
              <a:prstGeom prst="rect">
                <a:avLst/>
              </a:prstGeom>
              <a:grpFill/>
              <a:ln>
                <a:noFill/>
              </a:ln>
            </p:spPr>
            <p:txBody>
              <a:bodyPr wrap="none" rtlCol="0" anchor="t"/>
              <a:lstStyle/>
              <a:p>
                <a:pPr algn="ctr" rtl="1">
                  <a:lnSpc>
                    <a:spcPts val="4094"/>
                  </a:lnSpc>
                </a:pPr>
                <a:r>
                  <a:rPr lang="en-US" dirty="0">
                    <a:solidFill>
                      <a:schemeClr val="bg1"/>
                    </a:solidFill>
                    <a:latin typeface="Alexandria" pitchFamily="2" charset="-78"/>
                    <a:ea typeface="Georgia" pitchFamily="34" charset="-122"/>
                    <a:cs typeface="Alexandria" pitchFamily="2" charset="-78"/>
                  </a:rPr>
                  <a:t>3</a:t>
                </a:r>
                <a:endParaRPr lang="en-US" dirty="0">
                  <a:solidFill>
                    <a:schemeClr val="bg1"/>
                  </a:solidFill>
                  <a:latin typeface="Alexandria" pitchFamily="2" charset="-78"/>
                  <a:cs typeface="Alexandria" pitchFamily="2" charset="-78"/>
                </a:endParaRPr>
              </a:p>
            </p:txBody>
          </p:sp>
          <p:sp>
            <p:nvSpPr>
              <p:cNvPr id="26" name="Shape 23">
                <a:extLst>
                  <a:ext uri="{FF2B5EF4-FFF2-40B4-BE49-F238E27FC236}">
                    <a16:creationId xmlns:a16="http://schemas.microsoft.com/office/drawing/2014/main" id="{9A7FC86C-A96A-0B21-036B-AE6EB2C3350F}"/>
                  </a:ext>
                </a:extLst>
              </p:cNvPr>
              <p:cNvSpPr/>
              <p:nvPr/>
            </p:nvSpPr>
            <p:spPr>
              <a:xfrm>
                <a:off x="8386508" y="3410636"/>
                <a:ext cx="413746" cy="616086"/>
              </a:xfrm>
              <a:prstGeom prst="roundRect">
                <a:avLst>
                  <a:gd name="adj" fmla="val 11055"/>
                </a:avLst>
              </a:prstGeom>
              <a:grpFill/>
              <a:ln w="7620">
                <a:solidFill>
                  <a:srgbClr val="C29A53"/>
                </a:solidFill>
                <a:prstDash val="solid"/>
              </a:ln>
            </p:spPr>
            <p:txBody>
              <a:bodyPr/>
              <a:lstStyle/>
              <a:p>
                <a:pPr algn="ctr"/>
                <a:endParaRPr lang="ar-SA">
                  <a:solidFill>
                    <a:schemeClr val="bg1"/>
                  </a:solidFill>
                  <a:latin typeface="Alexandria" pitchFamily="2" charset="-78"/>
                  <a:cs typeface="Alexandria" pitchFamily="2" charset="-78"/>
                </a:endParaRPr>
              </a:p>
            </p:txBody>
          </p:sp>
          <p:sp>
            <p:nvSpPr>
              <p:cNvPr id="27" name="Text 24">
                <a:extLst>
                  <a:ext uri="{FF2B5EF4-FFF2-40B4-BE49-F238E27FC236}">
                    <a16:creationId xmlns:a16="http://schemas.microsoft.com/office/drawing/2014/main" id="{B1383E8B-A51B-D242-6964-39A19EFF30E4}"/>
                  </a:ext>
                </a:extLst>
              </p:cNvPr>
              <p:cNvSpPr/>
              <p:nvPr/>
            </p:nvSpPr>
            <p:spPr>
              <a:xfrm>
                <a:off x="8517657" y="3451718"/>
                <a:ext cx="151349" cy="533775"/>
              </a:xfrm>
              <a:prstGeom prst="rect">
                <a:avLst/>
              </a:prstGeom>
              <a:grpFill/>
              <a:ln/>
            </p:spPr>
            <p:txBody>
              <a:bodyPr wrap="none" rtlCol="0" anchor="t"/>
              <a:lstStyle/>
              <a:p>
                <a:pPr algn="ctr" rtl="1">
                  <a:lnSpc>
                    <a:spcPts val="4094"/>
                  </a:lnSpc>
                </a:pPr>
                <a:r>
                  <a:rPr lang="en-US" dirty="0">
                    <a:solidFill>
                      <a:schemeClr val="bg1"/>
                    </a:solidFill>
                    <a:latin typeface="Alexandria" pitchFamily="2" charset="-78"/>
                    <a:ea typeface="Georgia" pitchFamily="34" charset="-122"/>
                    <a:cs typeface="Alexandria" pitchFamily="2" charset="-78"/>
                  </a:rPr>
                  <a:t>2</a:t>
                </a:r>
                <a:endParaRPr lang="en-US" dirty="0">
                  <a:solidFill>
                    <a:schemeClr val="bg1"/>
                  </a:solidFill>
                  <a:latin typeface="Alexandria" pitchFamily="2" charset="-78"/>
                  <a:cs typeface="Alexandria" pitchFamily="2" charset="-78"/>
                </a:endParaRPr>
              </a:p>
            </p:txBody>
          </p:sp>
          <p:sp>
            <p:nvSpPr>
              <p:cNvPr id="28" name="Shape 27">
                <a:extLst>
                  <a:ext uri="{FF2B5EF4-FFF2-40B4-BE49-F238E27FC236}">
                    <a16:creationId xmlns:a16="http://schemas.microsoft.com/office/drawing/2014/main" id="{D0439663-724D-15D3-14E2-CCB326E48B03}"/>
                  </a:ext>
                </a:extLst>
              </p:cNvPr>
              <p:cNvSpPr/>
              <p:nvPr/>
            </p:nvSpPr>
            <p:spPr>
              <a:xfrm>
                <a:off x="10204393" y="3401927"/>
                <a:ext cx="413746" cy="616086"/>
              </a:xfrm>
              <a:prstGeom prst="roundRect">
                <a:avLst>
                  <a:gd name="adj" fmla="val 11055"/>
                </a:avLst>
              </a:prstGeom>
              <a:grpFill/>
              <a:ln w="7620">
                <a:solidFill>
                  <a:srgbClr val="C29A53"/>
                </a:solidFill>
                <a:prstDash val="solid"/>
              </a:ln>
            </p:spPr>
            <p:txBody>
              <a:bodyPr/>
              <a:lstStyle/>
              <a:p>
                <a:pPr algn="ctr"/>
                <a:endParaRPr lang="ar-SA">
                  <a:solidFill>
                    <a:schemeClr val="bg1"/>
                  </a:solidFill>
                  <a:latin typeface="Alexandria" pitchFamily="2" charset="-78"/>
                  <a:cs typeface="Alexandria" pitchFamily="2" charset="-78"/>
                </a:endParaRPr>
              </a:p>
            </p:txBody>
          </p:sp>
          <p:sp>
            <p:nvSpPr>
              <p:cNvPr id="29" name="Text 28">
                <a:extLst>
                  <a:ext uri="{FF2B5EF4-FFF2-40B4-BE49-F238E27FC236}">
                    <a16:creationId xmlns:a16="http://schemas.microsoft.com/office/drawing/2014/main" id="{D312DD8D-382E-0284-F95D-472EAF8791E4}"/>
                  </a:ext>
                </a:extLst>
              </p:cNvPr>
              <p:cNvSpPr/>
              <p:nvPr/>
            </p:nvSpPr>
            <p:spPr>
              <a:xfrm>
                <a:off x="10335542" y="3443009"/>
                <a:ext cx="151349" cy="533775"/>
              </a:xfrm>
              <a:prstGeom prst="rect">
                <a:avLst/>
              </a:prstGeom>
              <a:grpFill/>
              <a:ln/>
            </p:spPr>
            <p:txBody>
              <a:bodyPr wrap="none" rtlCol="0" anchor="t"/>
              <a:lstStyle/>
              <a:p>
                <a:pPr algn="ctr" rtl="1">
                  <a:lnSpc>
                    <a:spcPts val="4094"/>
                  </a:lnSpc>
                </a:pPr>
                <a:r>
                  <a:rPr lang="en-US" dirty="0">
                    <a:solidFill>
                      <a:schemeClr val="bg1"/>
                    </a:solidFill>
                    <a:latin typeface="Alexandria" pitchFamily="2" charset="-78"/>
                    <a:ea typeface="Georgia" pitchFamily="34" charset="-122"/>
                    <a:cs typeface="Alexandria" pitchFamily="2" charset="-78"/>
                  </a:rPr>
                  <a:t>1</a:t>
                </a:r>
                <a:endParaRPr lang="en-US" dirty="0">
                  <a:solidFill>
                    <a:schemeClr val="bg1"/>
                  </a:solidFill>
                  <a:latin typeface="Alexandria" pitchFamily="2" charset="-78"/>
                  <a:cs typeface="Alexandria" pitchFamily="2" charset="-78"/>
                </a:endParaRPr>
              </a:p>
            </p:txBody>
          </p:sp>
          <p:sp>
            <p:nvSpPr>
              <p:cNvPr id="30" name="Text 29">
                <a:extLst>
                  <a:ext uri="{FF2B5EF4-FFF2-40B4-BE49-F238E27FC236}">
                    <a16:creationId xmlns:a16="http://schemas.microsoft.com/office/drawing/2014/main" id="{53E8FA29-F112-E944-52B8-8BDC141F36F6}"/>
                  </a:ext>
                </a:extLst>
              </p:cNvPr>
              <p:cNvSpPr/>
              <p:nvPr/>
            </p:nvSpPr>
            <p:spPr>
              <a:xfrm>
                <a:off x="9498285" y="4316973"/>
                <a:ext cx="1825863" cy="773540"/>
              </a:xfrm>
              <a:prstGeom prst="rect">
                <a:avLst/>
              </a:prstGeom>
              <a:solidFill>
                <a:schemeClr val="bg1"/>
              </a:solidFill>
              <a:ln/>
            </p:spPr>
            <p:txBody>
              <a:bodyPr wrap="square" rtlCol="0" anchor="t"/>
              <a:lstStyle/>
              <a:p>
                <a:pPr marL="0" marR="0" lvl="0" indent="0" algn="ctr" defTabSz="914400" rtl="1" eaLnBrk="1" fontAlgn="auto" latinLnBrk="0" hangingPunct="1">
                  <a:lnSpc>
                    <a:spcPct val="100000"/>
                  </a:lnSpc>
                  <a:spcBef>
                    <a:spcPts val="0"/>
                  </a:spcBef>
                  <a:spcAft>
                    <a:spcPts val="0"/>
                  </a:spcAft>
                  <a:buClrTx/>
                  <a:buSzTx/>
                  <a:buFontTx/>
                  <a:buNone/>
                  <a:tabLst/>
                  <a:defRPr lang="en-US"/>
                </a:pPr>
                <a:r>
                  <a:rPr kumimoji="0" lang="ar-SA" sz="1400" b="0" i="0" u="none" strike="noStrike" kern="1200" cap="none" spc="0" normalizeH="0" baseline="0" noProof="0" dirty="0">
                    <a:ln>
                      <a:noFill/>
                    </a:ln>
                    <a:effectLst/>
                    <a:uLnTx/>
                    <a:uFillTx/>
                    <a:latin typeface="Alexandria" pitchFamily="2" charset="-78"/>
                    <a:cs typeface="Alexandria" pitchFamily="2" charset="-78"/>
                  </a:rPr>
                  <a:t>إزالة الفجوة التنظيمية بين الإدارة في الأعلى والعاملين في الأسفل</a:t>
                </a:r>
              </a:p>
            </p:txBody>
          </p:sp>
        </p:grpSp>
        <p:sp>
          <p:nvSpPr>
            <p:cNvPr id="12" name="Text 29">
              <a:extLst>
                <a:ext uri="{FF2B5EF4-FFF2-40B4-BE49-F238E27FC236}">
                  <a16:creationId xmlns:a16="http://schemas.microsoft.com/office/drawing/2014/main" id="{9FE96E14-487C-13F7-A743-C110B3D68464}"/>
                </a:ext>
              </a:extLst>
            </p:cNvPr>
            <p:cNvSpPr/>
            <p:nvPr/>
          </p:nvSpPr>
          <p:spPr>
            <a:xfrm>
              <a:off x="7865636" y="2348301"/>
              <a:ext cx="1455390" cy="669867"/>
            </a:xfrm>
            <a:prstGeom prst="rect">
              <a:avLst/>
            </a:prstGeom>
            <a:noFill/>
            <a:ln/>
          </p:spPr>
          <p:txBody>
            <a:bodyPr wrap="square" rtlCol="0" anchor="t"/>
            <a:lstStyle/>
            <a:p>
              <a:pPr marL="0" marR="0" lvl="0" indent="0" algn="ctr" defTabSz="914400" rtl="1" eaLnBrk="1" fontAlgn="auto" latinLnBrk="0" hangingPunct="1">
                <a:lnSpc>
                  <a:spcPct val="100000"/>
                </a:lnSpc>
                <a:spcBef>
                  <a:spcPts val="0"/>
                </a:spcBef>
                <a:spcAft>
                  <a:spcPts val="0"/>
                </a:spcAft>
                <a:buClrTx/>
                <a:buSzTx/>
                <a:buFontTx/>
                <a:buNone/>
                <a:tabLst/>
                <a:defRPr lang="en-US"/>
              </a:pPr>
              <a:r>
                <a:rPr kumimoji="0" lang="ar-SA" sz="1400" b="0" i="0" u="none" strike="noStrike" kern="1200" cap="none" spc="0" normalizeH="0" baseline="0" noProof="0" dirty="0">
                  <a:ln>
                    <a:noFill/>
                  </a:ln>
                  <a:effectLst/>
                  <a:uLnTx/>
                  <a:uFillTx/>
                  <a:latin typeface="Alexandria" pitchFamily="2" charset="-78"/>
                  <a:cs typeface="Alexandria" pitchFamily="2" charset="-78"/>
                </a:rPr>
                <a:t>إعادة بناء الأدوار والوظائف</a:t>
              </a:r>
            </a:p>
          </p:txBody>
        </p:sp>
        <p:sp>
          <p:nvSpPr>
            <p:cNvPr id="13" name="Text 29">
              <a:extLst>
                <a:ext uri="{FF2B5EF4-FFF2-40B4-BE49-F238E27FC236}">
                  <a16:creationId xmlns:a16="http://schemas.microsoft.com/office/drawing/2014/main" id="{FB0EE076-6122-B26C-5AC5-D82EC9B44124}"/>
                </a:ext>
              </a:extLst>
            </p:cNvPr>
            <p:cNvSpPr/>
            <p:nvPr/>
          </p:nvSpPr>
          <p:spPr>
            <a:xfrm>
              <a:off x="5513363" y="4316973"/>
              <a:ext cx="2514329" cy="886401"/>
            </a:xfrm>
            <a:prstGeom prst="rect">
              <a:avLst/>
            </a:prstGeom>
            <a:noFill/>
            <a:ln/>
          </p:spPr>
          <p:txBody>
            <a:bodyPr wrap="square" rtlCol="0" anchor="t"/>
            <a:lstStyle/>
            <a:p>
              <a:pPr marL="0" marR="0" lvl="0" indent="0" algn="ctr" defTabSz="914400" rtl="1" eaLnBrk="1" fontAlgn="auto" latinLnBrk="0" hangingPunct="1">
                <a:lnSpc>
                  <a:spcPct val="100000"/>
                </a:lnSpc>
                <a:spcBef>
                  <a:spcPts val="0"/>
                </a:spcBef>
                <a:spcAft>
                  <a:spcPts val="0"/>
                </a:spcAft>
                <a:buClrTx/>
                <a:buSzTx/>
                <a:buFontTx/>
                <a:buNone/>
                <a:tabLst/>
                <a:defRPr lang="en-US"/>
              </a:pPr>
              <a:r>
                <a:rPr kumimoji="0" lang="ar-SA" sz="1400" b="0" i="0" u="none" strike="noStrike" kern="1200" cap="none" spc="0" normalizeH="0" baseline="0" noProof="0" dirty="0">
                  <a:ln>
                    <a:noFill/>
                  </a:ln>
                  <a:effectLst/>
                  <a:uLnTx/>
                  <a:uFillTx/>
                  <a:latin typeface="Alexandria" pitchFamily="2" charset="-78"/>
                  <a:cs typeface="Alexandria" pitchFamily="2" charset="-78"/>
                </a:rPr>
                <a:t>إحلال الآلة محل العامل، واستخدام البرمجيات التي تتعلق بالوظائف</a:t>
              </a:r>
            </a:p>
            <a:p>
              <a:pPr marL="0" marR="0" lvl="0" indent="0" algn="ctr" defTabSz="914400" rtl="1" eaLnBrk="1" fontAlgn="auto" latinLnBrk="0" hangingPunct="1">
                <a:lnSpc>
                  <a:spcPct val="100000"/>
                </a:lnSpc>
                <a:spcBef>
                  <a:spcPts val="0"/>
                </a:spcBef>
                <a:spcAft>
                  <a:spcPts val="0"/>
                </a:spcAft>
                <a:buClrTx/>
                <a:buSzTx/>
                <a:buFontTx/>
                <a:buNone/>
                <a:tabLst/>
                <a:defRPr lang="en-US"/>
              </a:pPr>
              <a:r>
                <a:rPr kumimoji="0" lang="ar-SA" sz="1400" b="0" i="0" u="none" strike="noStrike" kern="1200" cap="none" spc="0" normalizeH="0" baseline="0" noProof="0" dirty="0">
                  <a:ln>
                    <a:noFill/>
                  </a:ln>
                  <a:effectLst/>
                  <a:uLnTx/>
                  <a:uFillTx/>
                  <a:latin typeface="Alexandria" pitchFamily="2" charset="-78"/>
                  <a:cs typeface="Alexandria" pitchFamily="2" charset="-78"/>
                </a:rPr>
                <a:t>والعلاقات، وإنجاز الأعمال والصفقات رقمية عن بعد</a:t>
              </a:r>
            </a:p>
          </p:txBody>
        </p:sp>
        <p:sp>
          <p:nvSpPr>
            <p:cNvPr id="14" name="Text 29">
              <a:extLst>
                <a:ext uri="{FF2B5EF4-FFF2-40B4-BE49-F238E27FC236}">
                  <a16:creationId xmlns:a16="http://schemas.microsoft.com/office/drawing/2014/main" id="{0F04D1F4-6049-792A-7FB4-DC205F3B997A}"/>
                </a:ext>
              </a:extLst>
            </p:cNvPr>
            <p:cNvSpPr/>
            <p:nvPr/>
          </p:nvSpPr>
          <p:spPr>
            <a:xfrm>
              <a:off x="3634138" y="2346586"/>
              <a:ext cx="2656288" cy="989800"/>
            </a:xfrm>
            <a:prstGeom prst="rect">
              <a:avLst/>
            </a:prstGeom>
            <a:noFill/>
            <a:ln/>
          </p:spPr>
          <p:txBody>
            <a:bodyPr wrap="square" rtlCol="0" anchor="t"/>
            <a:lstStyle/>
            <a:p>
              <a:pPr marL="0" marR="0" lvl="0" indent="0" algn="ctr" defTabSz="914400" rtl="1" eaLnBrk="1" fontAlgn="auto" latinLnBrk="0" hangingPunct="1">
                <a:lnSpc>
                  <a:spcPct val="100000"/>
                </a:lnSpc>
                <a:spcBef>
                  <a:spcPts val="0"/>
                </a:spcBef>
                <a:spcAft>
                  <a:spcPts val="0"/>
                </a:spcAft>
                <a:buClrTx/>
                <a:buSzTx/>
                <a:buFontTx/>
                <a:buNone/>
                <a:tabLst/>
                <a:defRPr lang="en-US"/>
              </a:pPr>
              <a:r>
                <a:rPr kumimoji="0" lang="ar-SA" sz="1400" b="0" i="0" u="none" strike="noStrike" kern="1200" cap="none" spc="0" normalizeH="0" baseline="0" noProof="0" dirty="0">
                  <a:ln>
                    <a:noFill/>
                  </a:ln>
                  <a:effectLst/>
                  <a:uLnTx/>
                  <a:uFillTx/>
                  <a:latin typeface="Alexandria" pitchFamily="2" charset="-78"/>
                  <a:cs typeface="Alexandria" pitchFamily="2" charset="-78"/>
                </a:rPr>
                <a:t>تبادل البيانات إلكترونيا لتغطي جميع العاملين، وعلاقات الشركة مع</a:t>
              </a:r>
            </a:p>
            <a:p>
              <a:pPr marL="0" marR="0" lvl="0" indent="0" algn="ctr" defTabSz="914400" rtl="1" eaLnBrk="1" fontAlgn="auto" latinLnBrk="0" hangingPunct="1">
                <a:lnSpc>
                  <a:spcPct val="100000"/>
                </a:lnSpc>
                <a:spcBef>
                  <a:spcPts val="0"/>
                </a:spcBef>
                <a:spcAft>
                  <a:spcPts val="0"/>
                </a:spcAft>
                <a:buClrTx/>
                <a:buSzTx/>
                <a:buFontTx/>
                <a:buNone/>
                <a:tabLst/>
                <a:defRPr lang="en-US"/>
              </a:pPr>
              <a:r>
                <a:rPr kumimoji="0" lang="ar-SA" sz="1400" b="0" i="0" u="none" strike="noStrike" kern="1200" cap="none" spc="0" normalizeH="0" baseline="0" noProof="0" dirty="0">
                  <a:ln>
                    <a:noFill/>
                  </a:ln>
                  <a:effectLst/>
                  <a:uLnTx/>
                  <a:uFillTx/>
                  <a:latin typeface="Alexandria" pitchFamily="2" charset="-78"/>
                  <a:cs typeface="Alexandria" pitchFamily="2" charset="-78"/>
                </a:rPr>
                <a:t>الموردين والعملاء والمجموعة المشتركة من الشركات</a:t>
              </a:r>
            </a:p>
          </p:txBody>
        </p:sp>
      </p:grpSp>
      <p:sp>
        <p:nvSpPr>
          <p:cNvPr id="9" name="Round Diagonal Corner Rectangle 17">
            <a:extLst>
              <a:ext uri="{FF2B5EF4-FFF2-40B4-BE49-F238E27FC236}">
                <a16:creationId xmlns:a16="http://schemas.microsoft.com/office/drawing/2014/main" id="{24D9AA3D-60D1-4393-E032-6AEA38C806A1}"/>
              </a:ext>
            </a:extLst>
          </p:cNvPr>
          <p:cNvSpPr/>
          <p:nvPr/>
        </p:nvSpPr>
        <p:spPr>
          <a:xfrm>
            <a:off x="5840576" y="2080374"/>
            <a:ext cx="5155478"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spcAft>
                <a:spcPts val="200"/>
              </a:spcAft>
              <a:defRPr lang="en-US"/>
            </a:pPr>
            <a:r>
              <a:rPr lang="ar-SA" sz="1600" dirty="0">
                <a:solidFill>
                  <a:schemeClr val="bg1"/>
                </a:solidFill>
                <a:latin typeface="Alexandria" charset="0"/>
                <a:cs typeface="Alexandria" charset="0"/>
              </a:rPr>
              <a:t>من أهم مبادئ الإدارة الإلكترونية:</a:t>
            </a:r>
          </a:p>
        </p:txBody>
      </p:sp>
    </p:spTree>
    <p:extLst>
      <p:ext uri="{BB962C8B-B14F-4D97-AF65-F5344CB8AC3E}">
        <p14:creationId xmlns:p14="http://schemas.microsoft.com/office/powerpoint/2010/main" val="910478870"/>
      </p:ext>
    </p:extLst>
  </p:cSld>
  <p:clrMapOvr>
    <a:masterClrMapping/>
  </p:clrMapOvr>
  <mc:AlternateContent xmlns:mc="http://schemas.openxmlformats.org/markup-compatibility/2006" xmlns:p14="http://schemas.microsoft.com/office/powerpoint/2010/main">
    <mc:Choice Requires="p14">
      <p:transition spd="slow" p14:dur="2000" advTm="174945"/>
    </mc:Choice>
    <mc:Fallback xmlns="">
      <p:transition spd="slow" advTm="174945"/>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9C0A5466-87D2-0F2C-94CA-2F75C862E77E}"/>
              </a:ext>
            </a:extLst>
          </p:cNvPr>
          <p:cNvSpPr txBox="1"/>
          <p:nvPr/>
        </p:nvSpPr>
        <p:spPr>
          <a:xfrm>
            <a:off x="3263707" y="515824"/>
            <a:ext cx="5669280" cy="501932"/>
          </a:xfrm>
          <a:prstGeom prst="rect">
            <a:avLst/>
          </a:prstGeom>
          <a:noFill/>
        </p:spPr>
        <p:txBody>
          <a:bodyPr wrap="square" rtlCol="0">
            <a:spAutoFit/>
          </a:bodyPr>
          <a:lstStyle/>
          <a:p>
            <a:pPr algn="ctr" rtl="0">
              <a:lnSpc>
                <a:spcPct val="150000"/>
              </a:lnSpc>
              <a:spcAft>
                <a:spcPts val="600"/>
              </a:spcAft>
            </a:pPr>
            <a:r>
              <a:rPr lang="ar-SA" sz="2000" b="1" dirty="0">
                <a:solidFill>
                  <a:prstClr val="black"/>
                </a:solidFill>
                <a:latin typeface="Alexandria" pitchFamily="2" charset="-78"/>
                <a:cs typeface="Alexandria" pitchFamily="2" charset="-78"/>
              </a:rPr>
              <a:t>التحول إلى الإدارة الإلكترونية</a:t>
            </a:r>
          </a:p>
        </p:txBody>
      </p:sp>
      <p:sp>
        <p:nvSpPr>
          <p:cNvPr id="4" name="Rectangle 4">
            <a:extLst>
              <a:ext uri="{FF2B5EF4-FFF2-40B4-BE49-F238E27FC236}">
                <a16:creationId xmlns:a16="http://schemas.microsoft.com/office/drawing/2014/main" id="{2CDB549E-E4A9-B536-377F-D970EA86B345}"/>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D49CB0CF-2A2E-D28A-54F2-A2BE6D965E6D}"/>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AA9604F9-1B46-46F0-B9FB-04B267CB804E}"/>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10</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9EB860A9-615C-556E-30BB-034634A0F4F0}"/>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 </a:t>
            </a:r>
          </a:p>
        </p:txBody>
      </p:sp>
      <p:pic>
        <p:nvPicPr>
          <p:cNvPr id="8" name="Graphic 21">
            <a:extLst>
              <a:ext uri="{FF2B5EF4-FFF2-40B4-BE49-F238E27FC236}">
                <a16:creationId xmlns:a16="http://schemas.microsoft.com/office/drawing/2014/main" id="{5ADA3AB4-A840-34C0-B377-A613D0C0A73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6">
            <a:extLst>
              <a:ext uri="{FF2B5EF4-FFF2-40B4-BE49-F238E27FC236}">
                <a16:creationId xmlns:a16="http://schemas.microsoft.com/office/drawing/2014/main" id="{3EDB1D44-C3E9-DDDC-A80E-6E9618D6602F}"/>
              </a:ext>
            </a:extLst>
          </p:cNvPr>
          <p:cNvSpPr>
            <a:spLocks noChangeArrowheads="1"/>
          </p:cNvSpPr>
          <p:nvPr/>
        </p:nvSpPr>
        <p:spPr bwMode="auto">
          <a:xfrm flipH="1">
            <a:off x="1025060" y="2769527"/>
            <a:ext cx="10085060" cy="2798411"/>
          </a:xfrm>
          <a:custGeom>
            <a:avLst/>
            <a:gdLst>
              <a:gd name="connsiteX0" fmla="*/ 0 w 2946400"/>
              <a:gd name="connsiteY0" fmla="*/ 0 h 3414713"/>
              <a:gd name="connsiteX1" fmla="*/ 2946400 w 2946400"/>
              <a:gd name="connsiteY1" fmla="*/ 0 h 3414713"/>
              <a:gd name="connsiteX2" fmla="*/ 2946400 w 2946400"/>
              <a:gd name="connsiteY2" fmla="*/ 3414713 h 3414713"/>
              <a:gd name="connsiteX3" fmla="*/ 0 w 2946400"/>
              <a:gd name="connsiteY3" fmla="*/ 3414713 h 3414713"/>
              <a:gd name="connsiteX4" fmla="*/ 0 w 2946400"/>
              <a:gd name="connsiteY4" fmla="*/ 0 h 3414713"/>
              <a:gd name="connsiteX0" fmla="*/ 0 w 2946400"/>
              <a:gd name="connsiteY0" fmla="*/ 1270 h 3415983"/>
              <a:gd name="connsiteX1" fmla="*/ 2588260 w 2946400"/>
              <a:gd name="connsiteY1" fmla="*/ 0 h 3415983"/>
              <a:gd name="connsiteX2" fmla="*/ 2946400 w 2946400"/>
              <a:gd name="connsiteY2" fmla="*/ 1270 h 3415983"/>
              <a:gd name="connsiteX3" fmla="*/ 2946400 w 2946400"/>
              <a:gd name="connsiteY3" fmla="*/ 3415983 h 3415983"/>
              <a:gd name="connsiteX4" fmla="*/ 0 w 2946400"/>
              <a:gd name="connsiteY4" fmla="*/ 3415983 h 3415983"/>
              <a:gd name="connsiteX5" fmla="*/ 0 w 2946400"/>
              <a:gd name="connsiteY5" fmla="*/ 1270 h 3415983"/>
              <a:gd name="connsiteX0" fmla="*/ 0 w 2946400"/>
              <a:gd name="connsiteY0" fmla="*/ 3810 h 3418523"/>
              <a:gd name="connsiteX1" fmla="*/ 375920 w 2946400"/>
              <a:gd name="connsiteY1" fmla="*/ 0 h 3418523"/>
              <a:gd name="connsiteX2" fmla="*/ 2588260 w 2946400"/>
              <a:gd name="connsiteY2" fmla="*/ 2540 h 3418523"/>
              <a:gd name="connsiteX3" fmla="*/ 2946400 w 2946400"/>
              <a:gd name="connsiteY3" fmla="*/ 3810 h 3418523"/>
              <a:gd name="connsiteX4" fmla="*/ 2946400 w 2946400"/>
              <a:gd name="connsiteY4" fmla="*/ 3418523 h 3418523"/>
              <a:gd name="connsiteX5" fmla="*/ 0 w 2946400"/>
              <a:gd name="connsiteY5" fmla="*/ 3418523 h 3418523"/>
              <a:gd name="connsiteX6" fmla="*/ 0 w 2946400"/>
              <a:gd name="connsiteY6" fmla="*/ 3810 h 3418523"/>
              <a:gd name="connsiteX0" fmla="*/ 375920 w 2946400"/>
              <a:gd name="connsiteY0" fmla="*/ 0 h 3418523"/>
              <a:gd name="connsiteX1" fmla="*/ 2588260 w 2946400"/>
              <a:gd name="connsiteY1" fmla="*/ 2540 h 3418523"/>
              <a:gd name="connsiteX2" fmla="*/ 2946400 w 2946400"/>
              <a:gd name="connsiteY2" fmla="*/ 3810 h 3418523"/>
              <a:gd name="connsiteX3" fmla="*/ 2946400 w 2946400"/>
              <a:gd name="connsiteY3" fmla="*/ 3418523 h 3418523"/>
              <a:gd name="connsiteX4" fmla="*/ 0 w 2946400"/>
              <a:gd name="connsiteY4" fmla="*/ 3418523 h 3418523"/>
              <a:gd name="connsiteX5" fmla="*/ 0 w 2946400"/>
              <a:gd name="connsiteY5" fmla="*/ 3810 h 3418523"/>
              <a:gd name="connsiteX6" fmla="*/ 467360 w 2946400"/>
              <a:gd name="connsiteY6" fmla="*/ 91440 h 341852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67360 w 2946400"/>
              <a:gd name="connsiteY5" fmla="*/ 889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67360 w 2946400"/>
              <a:gd name="connsiteY5" fmla="*/ 889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67360 w 2946400"/>
              <a:gd name="connsiteY5" fmla="*/ 889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67360 w 2946400"/>
              <a:gd name="connsiteY5" fmla="*/ 889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78790 w 2946400"/>
              <a:gd name="connsiteY5" fmla="*/ 127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337820 w 2946400"/>
              <a:gd name="connsiteY5" fmla="*/ 5080 h 3415983"/>
              <a:gd name="connsiteX0" fmla="*/ 2626360 w 2946400"/>
              <a:gd name="connsiteY0" fmla="*/ 0 h 3419793"/>
              <a:gd name="connsiteX1" fmla="*/ 2946400 w 2946400"/>
              <a:gd name="connsiteY1" fmla="*/ 5080 h 3419793"/>
              <a:gd name="connsiteX2" fmla="*/ 2946400 w 2946400"/>
              <a:gd name="connsiteY2" fmla="*/ 3419793 h 3419793"/>
              <a:gd name="connsiteX3" fmla="*/ 0 w 2946400"/>
              <a:gd name="connsiteY3" fmla="*/ 3419793 h 3419793"/>
              <a:gd name="connsiteX4" fmla="*/ 0 w 2946400"/>
              <a:gd name="connsiteY4" fmla="*/ 5080 h 3419793"/>
              <a:gd name="connsiteX5" fmla="*/ 337820 w 2946400"/>
              <a:gd name="connsiteY5" fmla="*/ 8890 h 34197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946400" h="3419793">
                <a:moveTo>
                  <a:pt x="2626360" y="0"/>
                </a:moveTo>
                <a:lnTo>
                  <a:pt x="2946400" y="5080"/>
                </a:lnTo>
                <a:lnTo>
                  <a:pt x="2946400" y="3419793"/>
                </a:lnTo>
                <a:lnTo>
                  <a:pt x="0" y="3419793"/>
                </a:lnTo>
                <a:lnTo>
                  <a:pt x="0" y="5080"/>
                </a:lnTo>
                <a:lnTo>
                  <a:pt x="337820" y="8890"/>
                </a:lnTo>
              </a:path>
            </a:pathLst>
          </a:custGeom>
          <a:noFill/>
          <a:ln w="28575" cap="flat">
            <a:solidFill>
              <a:srgbClr val="00AEE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1" anchor="t" anchorCtr="0" compatLnSpc="1">
            <a:prstTxWarp prst="textNoShape">
              <a:avLst/>
            </a:prstTxWarp>
          </a:bodyPr>
          <a:lstStyle>
            <a:defPPr>
              <a:defRPr lang="ar-SA"/>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a:lstStyle>
          <a:p>
            <a:pPr>
              <a:defRPr/>
            </a:pPr>
            <a:endParaRPr lang="en-US">
              <a:solidFill>
                <a:prstClr val="black"/>
              </a:solidFill>
              <a:latin typeface="Neo Sans Arabic" panose="020B0504030504040204" pitchFamily="34" charset="-78"/>
              <a:cs typeface="Neo Sans Arabic" panose="020B0504030504040204" pitchFamily="34" charset="-78"/>
            </a:endParaRPr>
          </a:p>
        </p:txBody>
      </p:sp>
      <p:sp>
        <p:nvSpPr>
          <p:cNvPr id="15" name="Round Diagonal Corner Rectangle 17">
            <a:extLst>
              <a:ext uri="{FF2B5EF4-FFF2-40B4-BE49-F238E27FC236}">
                <a16:creationId xmlns:a16="http://schemas.microsoft.com/office/drawing/2014/main" id="{6A2D226E-B138-4B61-46B0-3DEAC1536AB1}"/>
              </a:ext>
            </a:extLst>
          </p:cNvPr>
          <p:cNvSpPr/>
          <p:nvPr/>
        </p:nvSpPr>
        <p:spPr>
          <a:xfrm>
            <a:off x="5840576" y="2080374"/>
            <a:ext cx="5155478"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spcAft>
                <a:spcPts val="200"/>
              </a:spcAft>
              <a:defRPr lang="en-US"/>
            </a:pPr>
            <a:r>
              <a:rPr lang="ar-SA" sz="1600" dirty="0">
                <a:solidFill>
                  <a:schemeClr val="bg1"/>
                </a:solidFill>
                <a:latin typeface="Alexandria" charset="0"/>
                <a:cs typeface="Alexandria" charset="0"/>
              </a:rPr>
              <a:t>من أسباب عملية التحول للإدارة الإلكترونية:</a:t>
            </a:r>
          </a:p>
        </p:txBody>
      </p:sp>
      <p:sp>
        <p:nvSpPr>
          <p:cNvPr id="13" name="TextBox 12">
            <a:extLst>
              <a:ext uri="{FF2B5EF4-FFF2-40B4-BE49-F238E27FC236}">
                <a16:creationId xmlns:a16="http://schemas.microsoft.com/office/drawing/2014/main" id="{75271219-6C76-B81A-8815-D5671E9B0F47}"/>
              </a:ext>
            </a:extLst>
          </p:cNvPr>
          <p:cNvSpPr txBox="1"/>
          <p:nvPr/>
        </p:nvSpPr>
        <p:spPr>
          <a:xfrm>
            <a:off x="1153149" y="2786055"/>
            <a:ext cx="9842906" cy="1046440"/>
          </a:xfrm>
          <a:prstGeom prst="rect">
            <a:avLst/>
          </a:prstGeom>
          <a:noFill/>
        </p:spPr>
        <p:txBody>
          <a:bodyPr wrap="square" lIns="0" tIns="0" rIns="0" bIns="0">
            <a:spAutoFit/>
          </a:bodyPr>
          <a:lstStyle/>
          <a:p>
            <a:pPr algn="ctr">
              <a:spcAft>
                <a:spcPts val="1200"/>
              </a:spcAft>
              <a:buNone/>
            </a:pPr>
            <a:r>
              <a:rPr lang="ar-EG" sz="1600" b="1" u="sng" dirty="0">
                <a:solidFill>
                  <a:srgbClr val="F58221"/>
                </a:solidFill>
                <a:latin typeface="Alexandria" pitchFamily="2" charset="-78"/>
                <a:cs typeface="Alexandria" pitchFamily="2" charset="-78"/>
              </a:rPr>
              <a:t>ثورة التكنولوجيا</a:t>
            </a:r>
          </a:p>
          <a:p>
            <a:pPr algn="justLow">
              <a:buNone/>
            </a:pPr>
            <a:r>
              <a:rPr lang="ar-EG" sz="1400" dirty="0">
                <a:latin typeface="Alexandria" pitchFamily="2" charset="-78"/>
                <a:cs typeface="Alexandria" pitchFamily="2" charset="-78"/>
              </a:rPr>
              <a:t>التطور التكنولوجي المتسارع لم يعد يمنح المؤسسات ترف الانتظار. الهيئات الحكومية والخاصة على حدٍّ سواء مطالبة بمواكبة مستمرة للأدوات والمنصات الرقمية، إذ أن التحول الرقمي أصبح ضرورة استراتيجية تفرضها متطلبات العصر وتوقعات الجمهور المتصاعدة.</a:t>
            </a:r>
          </a:p>
        </p:txBody>
      </p:sp>
      <p:sp>
        <p:nvSpPr>
          <p:cNvPr id="16" name="TextBox 15">
            <a:extLst>
              <a:ext uri="{FF2B5EF4-FFF2-40B4-BE49-F238E27FC236}">
                <a16:creationId xmlns:a16="http://schemas.microsoft.com/office/drawing/2014/main" id="{E44EE1ED-3A0A-51E1-FC1D-82ED9EB73D17}"/>
              </a:ext>
            </a:extLst>
          </p:cNvPr>
          <p:cNvSpPr txBox="1"/>
          <p:nvPr/>
        </p:nvSpPr>
        <p:spPr>
          <a:xfrm>
            <a:off x="7604463" y="4356495"/>
            <a:ext cx="3167768" cy="707886"/>
          </a:xfrm>
          <a:prstGeom prst="rect">
            <a:avLst/>
          </a:prstGeom>
          <a:noFill/>
        </p:spPr>
        <p:txBody>
          <a:bodyPr wrap="square">
            <a:spAutoFit/>
          </a:bodyPr>
          <a:lstStyle/>
          <a:p>
            <a:pPr algn="ctr">
              <a:spcAft>
                <a:spcPts val="1200"/>
              </a:spcAft>
              <a:buNone/>
            </a:pPr>
            <a:r>
              <a:rPr lang="ar-EG" sz="1600" b="1" u="sng" dirty="0">
                <a:solidFill>
                  <a:srgbClr val="F58221"/>
                </a:solidFill>
                <a:latin typeface="Alexandria" pitchFamily="2" charset="-78"/>
                <a:cs typeface="Alexandria" pitchFamily="2" charset="-78"/>
              </a:rPr>
              <a:t>المواكبة التقنية</a:t>
            </a:r>
          </a:p>
          <a:p>
            <a:pPr algn="ctr">
              <a:buNone/>
            </a:pPr>
            <a:r>
              <a:rPr lang="ar-EG" sz="1400" dirty="0">
                <a:latin typeface="Alexandria" pitchFamily="2" charset="-78"/>
                <a:cs typeface="Alexandria" pitchFamily="2" charset="-78"/>
              </a:rPr>
              <a:t>تبني أحدث التقنيات الرقمية باستمرار</a:t>
            </a:r>
          </a:p>
        </p:txBody>
      </p:sp>
      <p:sp>
        <p:nvSpPr>
          <p:cNvPr id="18" name="TextBox 17">
            <a:extLst>
              <a:ext uri="{FF2B5EF4-FFF2-40B4-BE49-F238E27FC236}">
                <a16:creationId xmlns:a16="http://schemas.microsoft.com/office/drawing/2014/main" id="{4C000F9B-3E32-300A-A4E3-23688E7E4469}"/>
              </a:ext>
            </a:extLst>
          </p:cNvPr>
          <p:cNvSpPr txBox="1"/>
          <p:nvPr/>
        </p:nvSpPr>
        <p:spPr>
          <a:xfrm>
            <a:off x="1644536" y="4346273"/>
            <a:ext cx="3323828" cy="707886"/>
          </a:xfrm>
          <a:prstGeom prst="rect">
            <a:avLst/>
          </a:prstGeom>
          <a:noFill/>
        </p:spPr>
        <p:txBody>
          <a:bodyPr wrap="square">
            <a:spAutoFit/>
          </a:bodyPr>
          <a:lstStyle/>
          <a:p>
            <a:pPr algn="ctr">
              <a:spcAft>
                <a:spcPts val="1200"/>
              </a:spcAft>
            </a:pPr>
            <a:r>
              <a:rPr lang="ar-EG" sz="1600" b="1" u="sng" dirty="0">
                <a:solidFill>
                  <a:srgbClr val="F58221"/>
                </a:solidFill>
                <a:latin typeface="Alexandria" pitchFamily="2" charset="-78"/>
                <a:cs typeface="Alexandria" pitchFamily="2" charset="-78"/>
              </a:rPr>
              <a:t>الاستجابة للتوقعات</a:t>
            </a:r>
          </a:p>
          <a:p>
            <a:pPr algn="ctr"/>
            <a:r>
              <a:rPr lang="ar-EG" sz="1400" dirty="0">
                <a:latin typeface="Alexandria" pitchFamily="2" charset="-78"/>
                <a:cs typeface="Alexandria" pitchFamily="2" charset="-78"/>
              </a:rPr>
              <a:t>تلبية متطلبات الجمهور المتطور رقمياً</a:t>
            </a:r>
          </a:p>
        </p:txBody>
      </p:sp>
    </p:spTree>
    <p:extLst>
      <p:ext uri="{BB962C8B-B14F-4D97-AF65-F5344CB8AC3E}">
        <p14:creationId xmlns:p14="http://schemas.microsoft.com/office/powerpoint/2010/main" val="378016595"/>
      </p:ext>
    </p:extLst>
  </p:cSld>
  <p:clrMapOvr>
    <a:masterClrMapping/>
  </p:clrMapOvr>
  <mc:AlternateContent xmlns:mc="http://schemas.openxmlformats.org/markup-compatibility/2006" xmlns:p14="http://schemas.microsoft.com/office/powerpoint/2010/main">
    <mc:Choice Requires="p14">
      <p:transition spd="slow" p14:dur="2000" advTm="138732"/>
    </mc:Choice>
    <mc:Fallback xmlns="">
      <p:transition spd="slow" advTm="138732"/>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77BAC08C-6459-7C44-1AE7-CA6A54647084}"/>
              </a:ext>
            </a:extLst>
          </p:cNvPr>
          <p:cNvSpPr/>
          <p:nvPr/>
        </p:nvSpPr>
        <p:spPr>
          <a:xfrm>
            <a:off x="639404" y="1649021"/>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9C0A5466-87D2-0F2C-94CA-2F75C862E77E}"/>
              </a:ext>
            </a:extLst>
          </p:cNvPr>
          <p:cNvSpPr txBox="1"/>
          <p:nvPr/>
        </p:nvSpPr>
        <p:spPr>
          <a:xfrm>
            <a:off x="3263707" y="515824"/>
            <a:ext cx="5669280" cy="501932"/>
          </a:xfrm>
          <a:prstGeom prst="rect">
            <a:avLst/>
          </a:prstGeom>
          <a:noFill/>
        </p:spPr>
        <p:txBody>
          <a:bodyPr wrap="square" rtlCol="0">
            <a:spAutoFit/>
          </a:bodyPr>
          <a:lstStyle/>
          <a:p>
            <a:pPr algn="ctr" rtl="0">
              <a:lnSpc>
                <a:spcPct val="150000"/>
              </a:lnSpc>
              <a:spcAft>
                <a:spcPts val="600"/>
              </a:spcAft>
            </a:pPr>
            <a:r>
              <a:rPr lang="ar-SA" sz="2000" b="1" dirty="0">
                <a:solidFill>
                  <a:prstClr val="black"/>
                </a:solidFill>
                <a:latin typeface="Alexandria" pitchFamily="2" charset="-78"/>
                <a:cs typeface="Alexandria" pitchFamily="2" charset="-78"/>
              </a:rPr>
              <a:t>التحول إلى الإدارة الإلكترونية</a:t>
            </a:r>
          </a:p>
        </p:txBody>
      </p:sp>
      <p:sp>
        <p:nvSpPr>
          <p:cNvPr id="4" name="Rectangle 4">
            <a:extLst>
              <a:ext uri="{FF2B5EF4-FFF2-40B4-BE49-F238E27FC236}">
                <a16:creationId xmlns:a16="http://schemas.microsoft.com/office/drawing/2014/main" id="{2CDB549E-E4A9-B536-377F-D970EA86B345}"/>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D49CB0CF-2A2E-D28A-54F2-A2BE6D965E6D}"/>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AA9604F9-1B46-46F0-B9FB-04B267CB804E}"/>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10</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9EB860A9-615C-556E-30BB-034634A0F4F0}"/>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 </a:t>
            </a:r>
          </a:p>
        </p:txBody>
      </p:sp>
      <p:pic>
        <p:nvPicPr>
          <p:cNvPr id="8" name="Graphic 21">
            <a:extLst>
              <a:ext uri="{FF2B5EF4-FFF2-40B4-BE49-F238E27FC236}">
                <a16:creationId xmlns:a16="http://schemas.microsoft.com/office/drawing/2014/main" id="{5ADA3AB4-A840-34C0-B377-A613D0C0A73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6">
            <a:extLst>
              <a:ext uri="{FF2B5EF4-FFF2-40B4-BE49-F238E27FC236}">
                <a16:creationId xmlns:a16="http://schemas.microsoft.com/office/drawing/2014/main" id="{3EDB1D44-C3E9-DDDC-A80E-6E9618D6602F}"/>
              </a:ext>
            </a:extLst>
          </p:cNvPr>
          <p:cNvSpPr>
            <a:spLocks noChangeArrowheads="1"/>
          </p:cNvSpPr>
          <p:nvPr/>
        </p:nvSpPr>
        <p:spPr bwMode="auto">
          <a:xfrm flipH="1">
            <a:off x="6470522" y="3072327"/>
            <a:ext cx="4630559" cy="1597203"/>
          </a:xfrm>
          <a:custGeom>
            <a:avLst/>
            <a:gdLst>
              <a:gd name="connsiteX0" fmla="*/ 0 w 2946400"/>
              <a:gd name="connsiteY0" fmla="*/ 0 h 3414713"/>
              <a:gd name="connsiteX1" fmla="*/ 2946400 w 2946400"/>
              <a:gd name="connsiteY1" fmla="*/ 0 h 3414713"/>
              <a:gd name="connsiteX2" fmla="*/ 2946400 w 2946400"/>
              <a:gd name="connsiteY2" fmla="*/ 3414713 h 3414713"/>
              <a:gd name="connsiteX3" fmla="*/ 0 w 2946400"/>
              <a:gd name="connsiteY3" fmla="*/ 3414713 h 3414713"/>
              <a:gd name="connsiteX4" fmla="*/ 0 w 2946400"/>
              <a:gd name="connsiteY4" fmla="*/ 0 h 3414713"/>
              <a:gd name="connsiteX0" fmla="*/ 0 w 2946400"/>
              <a:gd name="connsiteY0" fmla="*/ 1270 h 3415983"/>
              <a:gd name="connsiteX1" fmla="*/ 2588260 w 2946400"/>
              <a:gd name="connsiteY1" fmla="*/ 0 h 3415983"/>
              <a:gd name="connsiteX2" fmla="*/ 2946400 w 2946400"/>
              <a:gd name="connsiteY2" fmla="*/ 1270 h 3415983"/>
              <a:gd name="connsiteX3" fmla="*/ 2946400 w 2946400"/>
              <a:gd name="connsiteY3" fmla="*/ 3415983 h 3415983"/>
              <a:gd name="connsiteX4" fmla="*/ 0 w 2946400"/>
              <a:gd name="connsiteY4" fmla="*/ 3415983 h 3415983"/>
              <a:gd name="connsiteX5" fmla="*/ 0 w 2946400"/>
              <a:gd name="connsiteY5" fmla="*/ 1270 h 3415983"/>
              <a:gd name="connsiteX0" fmla="*/ 0 w 2946400"/>
              <a:gd name="connsiteY0" fmla="*/ 3810 h 3418523"/>
              <a:gd name="connsiteX1" fmla="*/ 375920 w 2946400"/>
              <a:gd name="connsiteY1" fmla="*/ 0 h 3418523"/>
              <a:gd name="connsiteX2" fmla="*/ 2588260 w 2946400"/>
              <a:gd name="connsiteY2" fmla="*/ 2540 h 3418523"/>
              <a:gd name="connsiteX3" fmla="*/ 2946400 w 2946400"/>
              <a:gd name="connsiteY3" fmla="*/ 3810 h 3418523"/>
              <a:gd name="connsiteX4" fmla="*/ 2946400 w 2946400"/>
              <a:gd name="connsiteY4" fmla="*/ 3418523 h 3418523"/>
              <a:gd name="connsiteX5" fmla="*/ 0 w 2946400"/>
              <a:gd name="connsiteY5" fmla="*/ 3418523 h 3418523"/>
              <a:gd name="connsiteX6" fmla="*/ 0 w 2946400"/>
              <a:gd name="connsiteY6" fmla="*/ 3810 h 3418523"/>
              <a:gd name="connsiteX0" fmla="*/ 375920 w 2946400"/>
              <a:gd name="connsiteY0" fmla="*/ 0 h 3418523"/>
              <a:gd name="connsiteX1" fmla="*/ 2588260 w 2946400"/>
              <a:gd name="connsiteY1" fmla="*/ 2540 h 3418523"/>
              <a:gd name="connsiteX2" fmla="*/ 2946400 w 2946400"/>
              <a:gd name="connsiteY2" fmla="*/ 3810 h 3418523"/>
              <a:gd name="connsiteX3" fmla="*/ 2946400 w 2946400"/>
              <a:gd name="connsiteY3" fmla="*/ 3418523 h 3418523"/>
              <a:gd name="connsiteX4" fmla="*/ 0 w 2946400"/>
              <a:gd name="connsiteY4" fmla="*/ 3418523 h 3418523"/>
              <a:gd name="connsiteX5" fmla="*/ 0 w 2946400"/>
              <a:gd name="connsiteY5" fmla="*/ 3810 h 3418523"/>
              <a:gd name="connsiteX6" fmla="*/ 467360 w 2946400"/>
              <a:gd name="connsiteY6" fmla="*/ 91440 h 341852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67360 w 2946400"/>
              <a:gd name="connsiteY5" fmla="*/ 889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67360 w 2946400"/>
              <a:gd name="connsiteY5" fmla="*/ 889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67360 w 2946400"/>
              <a:gd name="connsiteY5" fmla="*/ 889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67360 w 2946400"/>
              <a:gd name="connsiteY5" fmla="*/ 889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78790 w 2946400"/>
              <a:gd name="connsiteY5" fmla="*/ 127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337820 w 2946400"/>
              <a:gd name="connsiteY5" fmla="*/ 5080 h 3415983"/>
              <a:gd name="connsiteX0" fmla="*/ 2626360 w 2946400"/>
              <a:gd name="connsiteY0" fmla="*/ 0 h 3419793"/>
              <a:gd name="connsiteX1" fmla="*/ 2946400 w 2946400"/>
              <a:gd name="connsiteY1" fmla="*/ 5080 h 3419793"/>
              <a:gd name="connsiteX2" fmla="*/ 2946400 w 2946400"/>
              <a:gd name="connsiteY2" fmla="*/ 3419793 h 3419793"/>
              <a:gd name="connsiteX3" fmla="*/ 0 w 2946400"/>
              <a:gd name="connsiteY3" fmla="*/ 3419793 h 3419793"/>
              <a:gd name="connsiteX4" fmla="*/ 0 w 2946400"/>
              <a:gd name="connsiteY4" fmla="*/ 5080 h 3419793"/>
              <a:gd name="connsiteX5" fmla="*/ 337820 w 2946400"/>
              <a:gd name="connsiteY5" fmla="*/ 8890 h 34197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946400" h="3419793">
                <a:moveTo>
                  <a:pt x="2626360" y="0"/>
                </a:moveTo>
                <a:lnTo>
                  <a:pt x="2946400" y="5080"/>
                </a:lnTo>
                <a:lnTo>
                  <a:pt x="2946400" y="3419793"/>
                </a:lnTo>
                <a:lnTo>
                  <a:pt x="0" y="3419793"/>
                </a:lnTo>
                <a:lnTo>
                  <a:pt x="0" y="5080"/>
                </a:lnTo>
                <a:lnTo>
                  <a:pt x="337820" y="8890"/>
                </a:lnTo>
              </a:path>
            </a:pathLst>
          </a:custGeom>
          <a:noFill/>
          <a:ln w="28575" cap="flat">
            <a:solidFill>
              <a:srgbClr val="00AEE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1" anchor="t" anchorCtr="0" compatLnSpc="1">
            <a:prstTxWarp prst="textNoShape">
              <a:avLst/>
            </a:prstTxWarp>
          </a:bodyPr>
          <a:lstStyle>
            <a:defPPr>
              <a:defRPr lang="ar-SA"/>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a:lstStyle>
          <a:p>
            <a:pPr>
              <a:defRPr/>
            </a:pPr>
            <a:endParaRPr lang="en-US">
              <a:solidFill>
                <a:prstClr val="black"/>
              </a:solidFill>
              <a:latin typeface="Neo Sans Arabic" panose="020B0504030504040204" pitchFamily="34" charset="-78"/>
              <a:cs typeface="Neo Sans Arabic" panose="020B0504030504040204" pitchFamily="34" charset="-78"/>
            </a:endParaRPr>
          </a:p>
        </p:txBody>
      </p:sp>
      <p:sp>
        <p:nvSpPr>
          <p:cNvPr id="12" name="Rectangle 105">
            <a:extLst>
              <a:ext uri="{FF2B5EF4-FFF2-40B4-BE49-F238E27FC236}">
                <a16:creationId xmlns:a16="http://schemas.microsoft.com/office/drawing/2014/main" id="{378739B8-B56B-3E68-EB7A-01D49B8AFB2C}"/>
              </a:ext>
            </a:extLst>
          </p:cNvPr>
          <p:cNvSpPr/>
          <p:nvPr/>
        </p:nvSpPr>
        <p:spPr>
          <a:xfrm flipH="1">
            <a:off x="6496392" y="2889729"/>
            <a:ext cx="4604688" cy="1699678"/>
          </a:xfrm>
          <a:prstGeom prst="rect">
            <a:avLst/>
          </a:prstGeom>
          <a:noFill/>
          <a:ln>
            <a:noFill/>
          </a:ln>
        </p:spPr>
        <p:style>
          <a:lnRef idx="0">
            <a:schemeClr val="accent1"/>
          </a:lnRef>
          <a:fillRef idx="1">
            <a:schemeClr val="accent1"/>
          </a:fillRef>
          <a:effectRef idx="0">
            <a:schemeClr val="dk1"/>
          </a:effectRef>
          <a:fontRef idx="minor">
            <a:schemeClr val="lt1"/>
          </a:fontRef>
        </p:style>
        <p:txBody>
          <a:bodyPr wrap="square" lIns="180000" tIns="72000" rIns="180000" bIns="72000" rtlCol="1" anchor="t" anchorCtr="0">
            <a:spAutoFit/>
          </a:bodyPr>
          <a:lstStyle>
            <a:defPPr>
              <a:defRPr lang="ar-SA"/>
            </a:defPPr>
            <a:lvl1pPr marL="0" algn="r" defTabSz="914400" rtl="1" eaLnBrk="1" latinLnBrk="0" hangingPunct="1">
              <a:defRPr sz="1800" kern="1200">
                <a:solidFill>
                  <a:schemeClr val="lt1"/>
                </a:solidFill>
                <a:latin typeface="+mn-lt"/>
                <a:ea typeface="+mn-ea"/>
                <a:cs typeface="+mn-cs"/>
              </a:defRPr>
            </a:lvl1pPr>
            <a:lvl2pPr marL="457200" algn="r" defTabSz="914400" rtl="1" eaLnBrk="1" latinLnBrk="0" hangingPunct="1">
              <a:defRPr sz="1800" kern="1200">
                <a:solidFill>
                  <a:schemeClr val="lt1"/>
                </a:solidFill>
                <a:latin typeface="+mn-lt"/>
                <a:ea typeface="+mn-ea"/>
                <a:cs typeface="+mn-cs"/>
              </a:defRPr>
            </a:lvl2pPr>
            <a:lvl3pPr marL="914400" algn="r" defTabSz="914400" rtl="1" eaLnBrk="1" latinLnBrk="0" hangingPunct="1">
              <a:defRPr sz="1800" kern="1200">
                <a:solidFill>
                  <a:schemeClr val="lt1"/>
                </a:solidFill>
                <a:latin typeface="+mn-lt"/>
                <a:ea typeface="+mn-ea"/>
                <a:cs typeface="+mn-cs"/>
              </a:defRPr>
            </a:lvl3pPr>
            <a:lvl4pPr marL="1371600" algn="r" defTabSz="914400" rtl="1" eaLnBrk="1" latinLnBrk="0" hangingPunct="1">
              <a:defRPr sz="1800" kern="1200">
                <a:solidFill>
                  <a:schemeClr val="lt1"/>
                </a:solidFill>
                <a:latin typeface="+mn-lt"/>
                <a:ea typeface="+mn-ea"/>
                <a:cs typeface="+mn-cs"/>
              </a:defRPr>
            </a:lvl4pPr>
            <a:lvl5pPr marL="1828800" algn="r" defTabSz="914400" rtl="1" eaLnBrk="1" latinLnBrk="0" hangingPunct="1">
              <a:defRPr sz="1800" kern="1200">
                <a:solidFill>
                  <a:schemeClr val="lt1"/>
                </a:solidFill>
                <a:latin typeface="+mn-lt"/>
                <a:ea typeface="+mn-ea"/>
                <a:cs typeface="+mn-cs"/>
              </a:defRPr>
            </a:lvl5pPr>
            <a:lvl6pPr marL="2286000" algn="r" defTabSz="914400" rtl="1" eaLnBrk="1" latinLnBrk="0" hangingPunct="1">
              <a:defRPr sz="1800" kern="1200">
                <a:solidFill>
                  <a:schemeClr val="lt1"/>
                </a:solidFill>
                <a:latin typeface="+mn-lt"/>
                <a:ea typeface="+mn-ea"/>
                <a:cs typeface="+mn-cs"/>
              </a:defRPr>
            </a:lvl6pPr>
            <a:lvl7pPr marL="2743200" algn="r" defTabSz="914400" rtl="1" eaLnBrk="1" latinLnBrk="0" hangingPunct="1">
              <a:defRPr sz="1800" kern="1200">
                <a:solidFill>
                  <a:schemeClr val="lt1"/>
                </a:solidFill>
                <a:latin typeface="+mn-lt"/>
                <a:ea typeface="+mn-ea"/>
                <a:cs typeface="+mn-cs"/>
              </a:defRPr>
            </a:lvl7pPr>
            <a:lvl8pPr marL="3200400" algn="r" defTabSz="914400" rtl="1" eaLnBrk="1" latinLnBrk="0" hangingPunct="1">
              <a:defRPr sz="1800" kern="1200">
                <a:solidFill>
                  <a:schemeClr val="lt1"/>
                </a:solidFill>
                <a:latin typeface="+mn-lt"/>
                <a:ea typeface="+mn-ea"/>
                <a:cs typeface="+mn-cs"/>
              </a:defRPr>
            </a:lvl8pPr>
            <a:lvl9pPr marL="3657600" algn="r" defTabSz="914400" rtl="1" eaLnBrk="1" latinLnBrk="0" hangingPunct="1">
              <a:defRPr sz="1800" kern="1200">
                <a:solidFill>
                  <a:schemeClr val="lt1"/>
                </a:solidFill>
                <a:latin typeface="+mn-lt"/>
                <a:ea typeface="+mn-ea"/>
                <a:cs typeface="+mn-cs"/>
              </a:defRPr>
            </a:lvl9pPr>
          </a:lstStyle>
          <a:p>
            <a:pPr algn="ctr" rtl="1">
              <a:defRPr lang="en-US"/>
            </a:pPr>
            <a:r>
              <a:rPr lang="ar-SA" sz="1600" b="1" u="sng" dirty="0">
                <a:solidFill>
                  <a:srgbClr val="F58221"/>
                </a:solidFill>
                <a:latin typeface="Alexandria" pitchFamily="2" charset="-78"/>
                <a:cs typeface="Alexandria" pitchFamily="2" charset="-78"/>
              </a:rPr>
              <a:t>البعد الأول</a:t>
            </a:r>
          </a:p>
          <a:p>
            <a:pPr rtl="1">
              <a:defRPr lang="en-US"/>
            </a:pPr>
            <a:endParaRPr lang="ar-SA" sz="1600" dirty="0">
              <a:solidFill>
                <a:schemeClr val="tx1"/>
              </a:solidFill>
              <a:latin typeface="Alexandria" pitchFamily="2" charset="-78"/>
              <a:cs typeface="Alexandria" pitchFamily="2" charset="-78"/>
            </a:endParaRPr>
          </a:p>
          <a:p>
            <a:pPr algn="justLow" rtl="1">
              <a:spcAft>
                <a:spcPts val="600"/>
              </a:spcAft>
              <a:defRPr lang="en-US"/>
            </a:pPr>
            <a:r>
              <a:rPr lang="ar-EG" sz="1600" dirty="0">
                <a:solidFill>
                  <a:schemeClr val="tx1"/>
                </a:solidFill>
                <a:latin typeface="Alexandria" pitchFamily="2" charset="-78"/>
                <a:cs typeface="Alexandria" pitchFamily="2" charset="-78"/>
              </a:rPr>
              <a:t>ا</a:t>
            </a:r>
            <a:r>
              <a:rPr lang="ar-SA" sz="1600" b="1" dirty="0">
                <a:solidFill>
                  <a:schemeClr val="tx1"/>
                </a:solidFill>
                <a:latin typeface="Alexandria" pitchFamily="2" charset="-78"/>
                <a:cs typeface="Alexandria" pitchFamily="2" charset="-78"/>
              </a:rPr>
              <a:t>لبعد التكنولوجي</a:t>
            </a:r>
            <a:r>
              <a:rPr lang="ar-EG" sz="1600" b="1" dirty="0">
                <a:solidFill>
                  <a:schemeClr val="tx1"/>
                </a:solidFill>
                <a:latin typeface="Alexandria" pitchFamily="2" charset="-78"/>
                <a:cs typeface="Alexandria" pitchFamily="2" charset="-78"/>
              </a:rPr>
              <a:t> </a:t>
            </a:r>
            <a:r>
              <a:rPr lang="ar-SA" sz="1600" dirty="0">
                <a:solidFill>
                  <a:schemeClr val="tx1"/>
                </a:solidFill>
                <a:latin typeface="Alexandria" pitchFamily="2" charset="-78"/>
                <a:cs typeface="Alexandria" pitchFamily="2" charset="-78"/>
              </a:rPr>
              <a:t>ويشمل:</a:t>
            </a:r>
          </a:p>
          <a:p>
            <a:pPr marL="342900" indent="-342900" algn="justLow" rtl="1">
              <a:buFont typeface="+mj-lt"/>
              <a:buAutoNum type="arabicPeriod"/>
              <a:defRPr lang="en-US"/>
            </a:pPr>
            <a:r>
              <a:rPr lang="ar-SA" sz="1600" dirty="0">
                <a:solidFill>
                  <a:schemeClr val="tx1"/>
                </a:solidFill>
                <a:latin typeface="Alexandria" pitchFamily="2" charset="-78"/>
                <a:cs typeface="Alexandria" pitchFamily="2" charset="-78"/>
              </a:rPr>
              <a:t>البنية التحتية (أجهزة، شبكات، إنترنت.</a:t>
            </a:r>
          </a:p>
          <a:p>
            <a:pPr marL="342900" indent="-342900" algn="justLow" rtl="1">
              <a:buFont typeface="+mj-lt"/>
              <a:buAutoNum type="arabicPeriod"/>
              <a:defRPr lang="en-US"/>
            </a:pPr>
            <a:r>
              <a:rPr lang="ar-SA" sz="1600" dirty="0">
                <a:solidFill>
                  <a:schemeClr val="tx1"/>
                </a:solidFill>
                <a:latin typeface="Alexandria" pitchFamily="2" charset="-78"/>
                <a:cs typeface="Alexandria" pitchFamily="2" charset="-78"/>
              </a:rPr>
              <a:t>البرمجيات والأنظمة الإلكترونية.</a:t>
            </a:r>
          </a:p>
          <a:p>
            <a:pPr marL="342900" indent="-342900" algn="justLow" rtl="1">
              <a:buFont typeface="+mj-lt"/>
              <a:buAutoNum type="arabicPeriod"/>
              <a:defRPr lang="en-US"/>
            </a:pPr>
            <a:r>
              <a:rPr lang="ar-SA" sz="1600" dirty="0">
                <a:solidFill>
                  <a:schemeClr val="tx1"/>
                </a:solidFill>
                <a:latin typeface="Alexandria" pitchFamily="2" charset="-78"/>
                <a:cs typeface="Alexandria" pitchFamily="2" charset="-78"/>
              </a:rPr>
              <a:t>أمن المعلومات وحماية البيانات.</a:t>
            </a:r>
          </a:p>
        </p:txBody>
      </p:sp>
      <p:sp>
        <p:nvSpPr>
          <p:cNvPr id="13" name="Rectangle 6">
            <a:extLst>
              <a:ext uri="{FF2B5EF4-FFF2-40B4-BE49-F238E27FC236}">
                <a16:creationId xmlns:a16="http://schemas.microsoft.com/office/drawing/2014/main" id="{019BCE05-679E-BE20-DA4C-070211522F8F}"/>
              </a:ext>
            </a:extLst>
          </p:cNvPr>
          <p:cNvSpPr>
            <a:spLocks noChangeArrowheads="1"/>
          </p:cNvSpPr>
          <p:nvPr/>
        </p:nvSpPr>
        <p:spPr bwMode="auto">
          <a:xfrm flipH="1">
            <a:off x="1357036" y="3072327"/>
            <a:ext cx="4726029" cy="1597203"/>
          </a:xfrm>
          <a:custGeom>
            <a:avLst/>
            <a:gdLst>
              <a:gd name="connsiteX0" fmla="*/ 0 w 2946400"/>
              <a:gd name="connsiteY0" fmla="*/ 0 h 3414713"/>
              <a:gd name="connsiteX1" fmla="*/ 2946400 w 2946400"/>
              <a:gd name="connsiteY1" fmla="*/ 0 h 3414713"/>
              <a:gd name="connsiteX2" fmla="*/ 2946400 w 2946400"/>
              <a:gd name="connsiteY2" fmla="*/ 3414713 h 3414713"/>
              <a:gd name="connsiteX3" fmla="*/ 0 w 2946400"/>
              <a:gd name="connsiteY3" fmla="*/ 3414713 h 3414713"/>
              <a:gd name="connsiteX4" fmla="*/ 0 w 2946400"/>
              <a:gd name="connsiteY4" fmla="*/ 0 h 3414713"/>
              <a:gd name="connsiteX0" fmla="*/ 0 w 2946400"/>
              <a:gd name="connsiteY0" fmla="*/ 1270 h 3415983"/>
              <a:gd name="connsiteX1" fmla="*/ 2588260 w 2946400"/>
              <a:gd name="connsiteY1" fmla="*/ 0 h 3415983"/>
              <a:gd name="connsiteX2" fmla="*/ 2946400 w 2946400"/>
              <a:gd name="connsiteY2" fmla="*/ 1270 h 3415983"/>
              <a:gd name="connsiteX3" fmla="*/ 2946400 w 2946400"/>
              <a:gd name="connsiteY3" fmla="*/ 3415983 h 3415983"/>
              <a:gd name="connsiteX4" fmla="*/ 0 w 2946400"/>
              <a:gd name="connsiteY4" fmla="*/ 3415983 h 3415983"/>
              <a:gd name="connsiteX5" fmla="*/ 0 w 2946400"/>
              <a:gd name="connsiteY5" fmla="*/ 1270 h 3415983"/>
              <a:gd name="connsiteX0" fmla="*/ 0 w 2946400"/>
              <a:gd name="connsiteY0" fmla="*/ 3810 h 3418523"/>
              <a:gd name="connsiteX1" fmla="*/ 375920 w 2946400"/>
              <a:gd name="connsiteY1" fmla="*/ 0 h 3418523"/>
              <a:gd name="connsiteX2" fmla="*/ 2588260 w 2946400"/>
              <a:gd name="connsiteY2" fmla="*/ 2540 h 3418523"/>
              <a:gd name="connsiteX3" fmla="*/ 2946400 w 2946400"/>
              <a:gd name="connsiteY3" fmla="*/ 3810 h 3418523"/>
              <a:gd name="connsiteX4" fmla="*/ 2946400 w 2946400"/>
              <a:gd name="connsiteY4" fmla="*/ 3418523 h 3418523"/>
              <a:gd name="connsiteX5" fmla="*/ 0 w 2946400"/>
              <a:gd name="connsiteY5" fmla="*/ 3418523 h 3418523"/>
              <a:gd name="connsiteX6" fmla="*/ 0 w 2946400"/>
              <a:gd name="connsiteY6" fmla="*/ 3810 h 3418523"/>
              <a:gd name="connsiteX0" fmla="*/ 375920 w 2946400"/>
              <a:gd name="connsiteY0" fmla="*/ 0 h 3418523"/>
              <a:gd name="connsiteX1" fmla="*/ 2588260 w 2946400"/>
              <a:gd name="connsiteY1" fmla="*/ 2540 h 3418523"/>
              <a:gd name="connsiteX2" fmla="*/ 2946400 w 2946400"/>
              <a:gd name="connsiteY2" fmla="*/ 3810 h 3418523"/>
              <a:gd name="connsiteX3" fmla="*/ 2946400 w 2946400"/>
              <a:gd name="connsiteY3" fmla="*/ 3418523 h 3418523"/>
              <a:gd name="connsiteX4" fmla="*/ 0 w 2946400"/>
              <a:gd name="connsiteY4" fmla="*/ 3418523 h 3418523"/>
              <a:gd name="connsiteX5" fmla="*/ 0 w 2946400"/>
              <a:gd name="connsiteY5" fmla="*/ 3810 h 3418523"/>
              <a:gd name="connsiteX6" fmla="*/ 467360 w 2946400"/>
              <a:gd name="connsiteY6" fmla="*/ 91440 h 341852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67360 w 2946400"/>
              <a:gd name="connsiteY5" fmla="*/ 889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67360 w 2946400"/>
              <a:gd name="connsiteY5" fmla="*/ 889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67360 w 2946400"/>
              <a:gd name="connsiteY5" fmla="*/ 889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67360 w 2946400"/>
              <a:gd name="connsiteY5" fmla="*/ 889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78790 w 2946400"/>
              <a:gd name="connsiteY5" fmla="*/ 127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337820 w 2946400"/>
              <a:gd name="connsiteY5" fmla="*/ 5080 h 3415983"/>
              <a:gd name="connsiteX0" fmla="*/ 2626360 w 2946400"/>
              <a:gd name="connsiteY0" fmla="*/ 0 h 3419793"/>
              <a:gd name="connsiteX1" fmla="*/ 2946400 w 2946400"/>
              <a:gd name="connsiteY1" fmla="*/ 5080 h 3419793"/>
              <a:gd name="connsiteX2" fmla="*/ 2946400 w 2946400"/>
              <a:gd name="connsiteY2" fmla="*/ 3419793 h 3419793"/>
              <a:gd name="connsiteX3" fmla="*/ 0 w 2946400"/>
              <a:gd name="connsiteY3" fmla="*/ 3419793 h 3419793"/>
              <a:gd name="connsiteX4" fmla="*/ 0 w 2946400"/>
              <a:gd name="connsiteY4" fmla="*/ 5080 h 3419793"/>
              <a:gd name="connsiteX5" fmla="*/ 337820 w 2946400"/>
              <a:gd name="connsiteY5" fmla="*/ 8890 h 34197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946400" h="3419793">
                <a:moveTo>
                  <a:pt x="2626360" y="0"/>
                </a:moveTo>
                <a:lnTo>
                  <a:pt x="2946400" y="5080"/>
                </a:lnTo>
                <a:lnTo>
                  <a:pt x="2946400" y="3419793"/>
                </a:lnTo>
                <a:lnTo>
                  <a:pt x="0" y="3419793"/>
                </a:lnTo>
                <a:lnTo>
                  <a:pt x="0" y="5080"/>
                </a:lnTo>
                <a:lnTo>
                  <a:pt x="337820" y="8890"/>
                </a:lnTo>
              </a:path>
            </a:pathLst>
          </a:custGeom>
          <a:noFill/>
          <a:ln w="28575" cap="flat">
            <a:solidFill>
              <a:srgbClr val="00AEE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1" anchor="t" anchorCtr="0" compatLnSpc="1">
            <a:prstTxWarp prst="textNoShape">
              <a:avLst/>
            </a:prstTxWarp>
          </a:bodyPr>
          <a:lstStyle>
            <a:defPPr>
              <a:defRPr lang="ar-SA"/>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a:lstStyle>
          <a:p>
            <a:pPr>
              <a:defRPr/>
            </a:pPr>
            <a:endParaRPr lang="en-US">
              <a:solidFill>
                <a:prstClr val="black"/>
              </a:solidFill>
              <a:latin typeface="Neo Sans Arabic" panose="020B0504030504040204" pitchFamily="34" charset="-78"/>
              <a:cs typeface="Neo Sans Arabic" panose="020B0504030504040204" pitchFamily="34" charset="-78"/>
            </a:endParaRPr>
          </a:p>
        </p:txBody>
      </p:sp>
      <p:sp>
        <p:nvSpPr>
          <p:cNvPr id="14" name="Rectangle 105">
            <a:extLst>
              <a:ext uri="{FF2B5EF4-FFF2-40B4-BE49-F238E27FC236}">
                <a16:creationId xmlns:a16="http://schemas.microsoft.com/office/drawing/2014/main" id="{2381A2C3-95E4-D3B6-847A-2ECBB43AFA30}"/>
              </a:ext>
            </a:extLst>
          </p:cNvPr>
          <p:cNvSpPr/>
          <p:nvPr/>
        </p:nvSpPr>
        <p:spPr>
          <a:xfrm flipH="1">
            <a:off x="1357035" y="2889729"/>
            <a:ext cx="4683547" cy="1699678"/>
          </a:xfrm>
          <a:prstGeom prst="rect">
            <a:avLst/>
          </a:prstGeom>
          <a:noFill/>
          <a:ln>
            <a:noFill/>
          </a:ln>
        </p:spPr>
        <p:style>
          <a:lnRef idx="0">
            <a:schemeClr val="accent1"/>
          </a:lnRef>
          <a:fillRef idx="1">
            <a:schemeClr val="accent1"/>
          </a:fillRef>
          <a:effectRef idx="0">
            <a:schemeClr val="dk1"/>
          </a:effectRef>
          <a:fontRef idx="minor">
            <a:schemeClr val="lt1"/>
          </a:fontRef>
        </p:style>
        <p:txBody>
          <a:bodyPr wrap="square" lIns="180000" tIns="72000" rIns="180000" bIns="72000" rtlCol="1" anchor="t" anchorCtr="0">
            <a:spAutoFit/>
          </a:bodyPr>
          <a:lstStyle>
            <a:defPPr>
              <a:defRPr lang="ar-SA"/>
            </a:defPPr>
            <a:lvl1pPr marL="0" algn="r" defTabSz="914400" rtl="1" eaLnBrk="1" latinLnBrk="0" hangingPunct="1">
              <a:defRPr sz="1800" kern="1200">
                <a:solidFill>
                  <a:schemeClr val="lt1"/>
                </a:solidFill>
                <a:latin typeface="+mn-lt"/>
                <a:ea typeface="+mn-ea"/>
                <a:cs typeface="+mn-cs"/>
              </a:defRPr>
            </a:lvl1pPr>
            <a:lvl2pPr marL="457200" algn="r" defTabSz="914400" rtl="1" eaLnBrk="1" latinLnBrk="0" hangingPunct="1">
              <a:defRPr sz="1800" kern="1200">
                <a:solidFill>
                  <a:schemeClr val="lt1"/>
                </a:solidFill>
                <a:latin typeface="+mn-lt"/>
                <a:ea typeface="+mn-ea"/>
                <a:cs typeface="+mn-cs"/>
              </a:defRPr>
            </a:lvl2pPr>
            <a:lvl3pPr marL="914400" algn="r" defTabSz="914400" rtl="1" eaLnBrk="1" latinLnBrk="0" hangingPunct="1">
              <a:defRPr sz="1800" kern="1200">
                <a:solidFill>
                  <a:schemeClr val="lt1"/>
                </a:solidFill>
                <a:latin typeface="+mn-lt"/>
                <a:ea typeface="+mn-ea"/>
                <a:cs typeface="+mn-cs"/>
              </a:defRPr>
            </a:lvl3pPr>
            <a:lvl4pPr marL="1371600" algn="r" defTabSz="914400" rtl="1" eaLnBrk="1" latinLnBrk="0" hangingPunct="1">
              <a:defRPr sz="1800" kern="1200">
                <a:solidFill>
                  <a:schemeClr val="lt1"/>
                </a:solidFill>
                <a:latin typeface="+mn-lt"/>
                <a:ea typeface="+mn-ea"/>
                <a:cs typeface="+mn-cs"/>
              </a:defRPr>
            </a:lvl4pPr>
            <a:lvl5pPr marL="1828800" algn="r" defTabSz="914400" rtl="1" eaLnBrk="1" latinLnBrk="0" hangingPunct="1">
              <a:defRPr sz="1800" kern="1200">
                <a:solidFill>
                  <a:schemeClr val="lt1"/>
                </a:solidFill>
                <a:latin typeface="+mn-lt"/>
                <a:ea typeface="+mn-ea"/>
                <a:cs typeface="+mn-cs"/>
              </a:defRPr>
            </a:lvl5pPr>
            <a:lvl6pPr marL="2286000" algn="r" defTabSz="914400" rtl="1" eaLnBrk="1" latinLnBrk="0" hangingPunct="1">
              <a:defRPr sz="1800" kern="1200">
                <a:solidFill>
                  <a:schemeClr val="lt1"/>
                </a:solidFill>
                <a:latin typeface="+mn-lt"/>
                <a:ea typeface="+mn-ea"/>
                <a:cs typeface="+mn-cs"/>
              </a:defRPr>
            </a:lvl6pPr>
            <a:lvl7pPr marL="2743200" algn="r" defTabSz="914400" rtl="1" eaLnBrk="1" latinLnBrk="0" hangingPunct="1">
              <a:defRPr sz="1800" kern="1200">
                <a:solidFill>
                  <a:schemeClr val="lt1"/>
                </a:solidFill>
                <a:latin typeface="+mn-lt"/>
                <a:ea typeface="+mn-ea"/>
                <a:cs typeface="+mn-cs"/>
              </a:defRPr>
            </a:lvl7pPr>
            <a:lvl8pPr marL="3200400" algn="r" defTabSz="914400" rtl="1" eaLnBrk="1" latinLnBrk="0" hangingPunct="1">
              <a:defRPr sz="1800" kern="1200">
                <a:solidFill>
                  <a:schemeClr val="lt1"/>
                </a:solidFill>
                <a:latin typeface="+mn-lt"/>
                <a:ea typeface="+mn-ea"/>
                <a:cs typeface="+mn-cs"/>
              </a:defRPr>
            </a:lvl8pPr>
            <a:lvl9pPr marL="3657600" algn="r" defTabSz="914400" rtl="1" eaLnBrk="1" latinLnBrk="0" hangingPunct="1">
              <a:defRPr sz="1800" kern="1200">
                <a:solidFill>
                  <a:schemeClr val="lt1"/>
                </a:solidFill>
                <a:latin typeface="+mn-lt"/>
                <a:ea typeface="+mn-ea"/>
                <a:cs typeface="+mn-cs"/>
              </a:defRPr>
            </a:lvl9pPr>
          </a:lstStyle>
          <a:p>
            <a:pPr algn="ctr" rtl="1">
              <a:defRPr lang="en-US"/>
            </a:pPr>
            <a:r>
              <a:rPr lang="ar-SA" sz="1600" b="1" u="sng" dirty="0">
                <a:solidFill>
                  <a:srgbClr val="F58221"/>
                </a:solidFill>
                <a:latin typeface="Alexandria" pitchFamily="2" charset="-78"/>
                <a:cs typeface="Alexandria" pitchFamily="2" charset="-78"/>
              </a:rPr>
              <a:t>البعد الثاني</a:t>
            </a:r>
          </a:p>
          <a:p>
            <a:pPr rtl="1">
              <a:defRPr lang="en-US"/>
            </a:pPr>
            <a:endParaRPr lang="ar-SA" sz="1600" dirty="0">
              <a:solidFill>
                <a:schemeClr val="tx1"/>
              </a:solidFill>
              <a:latin typeface="Alexandria" pitchFamily="2" charset="-78"/>
              <a:cs typeface="Alexandria" pitchFamily="2" charset="-78"/>
            </a:endParaRPr>
          </a:p>
          <a:p>
            <a:pPr algn="justLow" rtl="1">
              <a:spcAft>
                <a:spcPts val="600"/>
              </a:spcAft>
              <a:defRPr lang="en-US"/>
            </a:pPr>
            <a:r>
              <a:rPr lang="ar-EG" sz="1600" b="1" dirty="0">
                <a:solidFill>
                  <a:schemeClr val="tx1"/>
                </a:solidFill>
                <a:latin typeface="Alexandria" pitchFamily="2" charset="-78"/>
                <a:cs typeface="Alexandria" pitchFamily="2" charset="-78"/>
              </a:rPr>
              <a:t>البعد البشري </a:t>
            </a:r>
            <a:r>
              <a:rPr lang="ar-SA" sz="1600" dirty="0">
                <a:solidFill>
                  <a:schemeClr val="tx1"/>
                </a:solidFill>
                <a:latin typeface="Alexandria" pitchFamily="2" charset="-78"/>
                <a:cs typeface="Alexandria" pitchFamily="2" charset="-78"/>
              </a:rPr>
              <a:t>ويشمل:</a:t>
            </a:r>
          </a:p>
          <a:p>
            <a:pPr marL="342900" indent="-342900" algn="justLow" rtl="1">
              <a:buFont typeface="+mj-lt"/>
              <a:buAutoNum type="arabicPeriod"/>
              <a:defRPr lang="en-US"/>
            </a:pPr>
            <a:r>
              <a:rPr lang="ar-SA" sz="1600" dirty="0">
                <a:solidFill>
                  <a:schemeClr val="tx1"/>
                </a:solidFill>
                <a:latin typeface="Alexandria" pitchFamily="2" charset="-78"/>
                <a:cs typeface="Alexandria" pitchFamily="2" charset="-78"/>
              </a:rPr>
              <a:t>تدريب وتأهيل الموظفين.</a:t>
            </a:r>
          </a:p>
          <a:p>
            <a:pPr marL="342900" indent="-342900" algn="justLow" rtl="1">
              <a:buFont typeface="+mj-lt"/>
              <a:buAutoNum type="arabicPeriod"/>
              <a:defRPr lang="en-US"/>
            </a:pPr>
            <a:r>
              <a:rPr lang="ar-SA" sz="1600" dirty="0">
                <a:solidFill>
                  <a:schemeClr val="tx1"/>
                </a:solidFill>
                <a:latin typeface="Alexandria" pitchFamily="2" charset="-78"/>
                <a:cs typeface="Alexandria" pitchFamily="2" charset="-78"/>
              </a:rPr>
              <a:t>تنمية المهارات الرقمية.</a:t>
            </a:r>
          </a:p>
          <a:p>
            <a:pPr marL="342900" indent="-342900" algn="justLow" rtl="1">
              <a:buFont typeface="+mj-lt"/>
              <a:buAutoNum type="arabicPeriod"/>
              <a:defRPr lang="en-US"/>
            </a:pPr>
            <a:r>
              <a:rPr lang="ar-SA" sz="1600" dirty="0">
                <a:solidFill>
                  <a:schemeClr val="tx1"/>
                </a:solidFill>
                <a:latin typeface="Alexandria" pitchFamily="2" charset="-78"/>
                <a:cs typeface="Alexandria" pitchFamily="2" charset="-78"/>
              </a:rPr>
              <a:t>تغيير الثقافة التنظيمية لمواكبة التكنولوجيا.</a:t>
            </a:r>
          </a:p>
        </p:txBody>
      </p:sp>
      <p:sp>
        <p:nvSpPr>
          <p:cNvPr id="15" name="Round Diagonal Corner Rectangle 17">
            <a:extLst>
              <a:ext uri="{FF2B5EF4-FFF2-40B4-BE49-F238E27FC236}">
                <a16:creationId xmlns:a16="http://schemas.microsoft.com/office/drawing/2014/main" id="{6A2D226E-B138-4B61-46B0-3DEAC1536AB1}"/>
              </a:ext>
            </a:extLst>
          </p:cNvPr>
          <p:cNvSpPr/>
          <p:nvPr/>
        </p:nvSpPr>
        <p:spPr>
          <a:xfrm>
            <a:off x="5840576" y="2080374"/>
            <a:ext cx="5155478"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spcAft>
                <a:spcPts val="200"/>
              </a:spcAft>
              <a:defRPr lang="en-US"/>
            </a:pPr>
            <a:r>
              <a:rPr lang="ar-SA" sz="1600" dirty="0">
                <a:solidFill>
                  <a:schemeClr val="bg1"/>
                </a:solidFill>
                <a:latin typeface="Alexandria" charset="0"/>
                <a:cs typeface="Alexandria" charset="0"/>
              </a:rPr>
              <a:t>أبعاد عملية التحول للإدارة الإلكترونية:</a:t>
            </a:r>
          </a:p>
        </p:txBody>
      </p:sp>
      <p:sp>
        <p:nvSpPr>
          <p:cNvPr id="17" name="مربع نص 16">
            <a:extLst>
              <a:ext uri="{FF2B5EF4-FFF2-40B4-BE49-F238E27FC236}">
                <a16:creationId xmlns:a16="http://schemas.microsoft.com/office/drawing/2014/main" id="{D1C17D76-1EED-D79C-82BB-696BFA5486EA}"/>
              </a:ext>
            </a:extLst>
          </p:cNvPr>
          <p:cNvSpPr txBox="1"/>
          <p:nvPr/>
        </p:nvSpPr>
        <p:spPr>
          <a:xfrm>
            <a:off x="1055788" y="5134456"/>
            <a:ext cx="10187195" cy="420051"/>
          </a:xfrm>
          <a:prstGeom prst="rect">
            <a:avLst/>
          </a:prstGeom>
          <a:noFill/>
        </p:spPr>
        <p:txBody>
          <a:bodyPr wrap="square" rtlCol="1">
            <a:spAutoFit/>
          </a:bodyPr>
          <a:lstStyle/>
          <a:p>
            <a:pPr algn="ctr">
              <a:lnSpc>
                <a:spcPct val="150000"/>
              </a:lnSpc>
            </a:pPr>
            <a:r>
              <a:rPr kumimoji="0" lang="ar-SA" sz="1600" b="1" i="0" u="none" strike="noStrike" kern="0" cap="none" spc="0" normalizeH="0" baseline="0" noProof="0" dirty="0">
                <a:ln>
                  <a:noFill/>
                </a:ln>
                <a:solidFill>
                  <a:srgbClr val="00B0F0"/>
                </a:solidFill>
                <a:effectLst/>
                <a:uLnTx/>
                <a:uFillTx/>
                <a:latin typeface="Alexandria" charset="0"/>
                <a:ea typeface="+mn-ea"/>
                <a:cs typeface="Alexandria" charset="0"/>
              </a:rPr>
              <a:t>أي أن عملية التحول الإلكتروني مرتبطة </a:t>
            </a:r>
            <a:r>
              <a:rPr kumimoji="0" lang="ar-EG" sz="1600" b="1" i="0" u="none" strike="noStrike" kern="0" cap="none" spc="0" normalizeH="0" baseline="0" noProof="0" dirty="0">
                <a:ln>
                  <a:noFill/>
                </a:ln>
                <a:solidFill>
                  <a:srgbClr val="00B0F0"/>
                </a:solidFill>
                <a:effectLst/>
                <a:uLnTx/>
                <a:uFillTx/>
                <a:latin typeface="Alexandria" charset="0"/>
                <a:ea typeface="+mn-ea"/>
                <a:cs typeface="Alexandria" charset="0"/>
              </a:rPr>
              <a:t>بالبعد التكنولوجي والبشري</a:t>
            </a:r>
            <a:r>
              <a:rPr kumimoji="0" lang="ar-SA" sz="1600" b="1" i="0" u="none" strike="noStrike" kern="0" cap="none" spc="0" normalizeH="0" baseline="0" noProof="0" dirty="0">
                <a:ln>
                  <a:noFill/>
                </a:ln>
                <a:solidFill>
                  <a:srgbClr val="00B0F0"/>
                </a:solidFill>
                <a:effectLst/>
                <a:uLnTx/>
                <a:uFillTx/>
                <a:latin typeface="Alexandria" charset="0"/>
                <a:ea typeface="+mn-ea"/>
                <a:cs typeface="Alexandria" charset="0"/>
              </a:rPr>
              <a:t>.</a:t>
            </a:r>
            <a:endPar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endParaRPr>
          </a:p>
        </p:txBody>
      </p:sp>
    </p:spTree>
    <p:extLst>
      <p:ext uri="{BB962C8B-B14F-4D97-AF65-F5344CB8AC3E}">
        <p14:creationId xmlns:p14="http://schemas.microsoft.com/office/powerpoint/2010/main" val="892518897"/>
      </p:ext>
    </p:extLst>
  </p:cSld>
  <p:clrMapOvr>
    <a:masterClrMapping/>
  </p:clrMapOvr>
  <mc:AlternateContent xmlns:mc="http://schemas.openxmlformats.org/markup-compatibility/2006" xmlns:p14="http://schemas.microsoft.com/office/powerpoint/2010/main">
    <mc:Choice Requires="p14">
      <p:transition spd="slow" p14:dur="2000" advTm="68391"/>
    </mc:Choice>
    <mc:Fallback xmlns="">
      <p:transition spd="slow" advTm="68391"/>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77BAC08C-6459-7C44-1AE7-CA6A54647084}"/>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9C0A5466-87D2-0F2C-94CA-2F75C862E77E}"/>
              </a:ext>
            </a:extLst>
          </p:cNvPr>
          <p:cNvSpPr txBox="1"/>
          <p:nvPr/>
        </p:nvSpPr>
        <p:spPr>
          <a:xfrm>
            <a:off x="4123535" y="515824"/>
            <a:ext cx="4809451" cy="501932"/>
          </a:xfrm>
          <a:prstGeom prst="rect">
            <a:avLst/>
          </a:prstGeom>
          <a:noFill/>
        </p:spPr>
        <p:txBody>
          <a:bodyPr wrap="square" rtlCol="0">
            <a:spAutoFit/>
          </a:bodyPr>
          <a:lstStyle/>
          <a:p>
            <a:pPr algn="ctr" rtl="0">
              <a:lnSpc>
                <a:spcPct val="150000"/>
              </a:lnSpc>
              <a:spcAft>
                <a:spcPts val="600"/>
              </a:spcAft>
            </a:pPr>
            <a:r>
              <a:rPr lang="ar-SA" sz="2000" b="1" dirty="0">
                <a:solidFill>
                  <a:prstClr val="black"/>
                </a:solidFill>
                <a:latin typeface="Alexandria" pitchFamily="2" charset="-78"/>
                <a:cs typeface="Alexandria" pitchFamily="2" charset="-78"/>
              </a:rPr>
              <a:t>التحول إلى الإدارة الإلكترونية</a:t>
            </a:r>
          </a:p>
        </p:txBody>
      </p:sp>
      <p:sp>
        <p:nvSpPr>
          <p:cNvPr id="4" name="Rectangle 4">
            <a:extLst>
              <a:ext uri="{FF2B5EF4-FFF2-40B4-BE49-F238E27FC236}">
                <a16:creationId xmlns:a16="http://schemas.microsoft.com/office/drawing/2014/main" id="{2CDB549E-E4A9-B536-377F-D970EA86B345}"/>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D49CB0CF-2A2E-D28A-54F2-A2BE6D965E6D}"/>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AA9604F9-1B46-46F0-B9FB-04B267CB804E}"/>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10</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9EB860A9-615C-556E-30BB-034634A0F4F0}"/>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 </a:t>
            </a:r>
          </a:p>
        </p:txBody>
      </p:sp>
      <p:pic>
        <p:nvPicPr>
          <p:cNvPr id="8" name="Graphic 21">
            <a:extLst>
              <a:ext uri="{FF2B5EF4-FFF2-40B4-BE49-F238E27FC236}">
                <a16:creationId xmlns:a16="http://schemas.microsoft.com/office/drawing/2014/main" id="{5ADA3AB4-A840-34C0-B377-A613D0C0A73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Round Diagonal Corner Rectangle 17">
            <a:extLst>
              <a:ext uri="{FF2B5EF4-FFF2-40B4-BE49-F238E27FC236}">
                <a16:creationId xmlns:a16="http://schemas.microsoft.com/office/drawing/2014/main" id="{D57C242F-13CD-D9B7-14B9-759B028A75E2}"/>
              </a:ext>
            </a:extLst>
          </p:cNvPr>
          <p:cNvSpPr/>
          <p:nvPr/>
        </p:nvSpPr>
        <p:spPr>
          <a:xfrm>
            <a:off x="3139246" y="2080374"/>
            <a:ext cx="7856808"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spcAft>
                <a:spcPts val="200"/>
              </a:spcAft>
              <a:defRPr lang="en-US"/>
            </a:pPr>
            <a:r>
              <a:rPr lang="ar-SA" sz="1600" dirty="0">
                <a:solidFill>
                  <a:schemeClr val="bg1"/>
                </a:solidFill>
                <a:latin typeface="Alexandria" charset="0"/>
                <a:cs typeface="Alexandria" charset="0"/>
              </a:rPr>
              <a:t>تمر عملية التحول من الإدارة التقليدية إلى الإدارة الإلكترونية بستة مراحل رئيسية هي:</a:t>
            </a:r>
          </a:p>
        </p:txBody>
      </p:sp>
      <p:grpSp>
        <p:nvGrpSpPr>
          <p:cNvPr id="15" name="Group 61">
            <a:extLst>
              <a:ext uri="{FF2B5EF4-FFF2-40B4-BE49-F238E27FC236}">
                <a16:creationId xmlns:a16="http://schemas.microsoft.com/office/drawing/2014/main" id="{FA0B932D-7B4F-5258-856D-F2876A59792F}"/>
              </a:ext>
            </a:extLst>
          </p:cNvPr>
          <p:cNvGrpSpPr/>
          <p:nvPr/>
        </p:nvGrpSpPr>
        <p:grpSpPr>
          <a:xfrm>
            <a:off x="6080372" y="2888830"/>
            <a:ext cx="1404456" cy="2716781"/>
            <a:chOff x="7560152" y="2098688"/>
            <a:chExt cx="1203960" cy="1203960"/>
          </a:xfrm>
          <a:solidFill>
            <a:srgbClr val="F58221"/>
          </a:solidFill>
        </p:grpSpPr>
        <p:sp>
          <p:nvSpPr>
            <p:cNvPr id="16" name="Rectangle: Rounded Corners 73">
              <a:extLst>
                <a:ext uri="{FF2B5EF4-FFF2-40B4-BE49-F238E27FC236}">
                  <a16:creationId xmlns:a16="http://schemas.microsoft.com/office/drawing/2014/main" id="{281E512A-3C00-3B7E-B989-F4B6724F6A06}"/>
                </a:ext>
              </a:extLst>
            </p:cNvPr>
            <p:cNvSpPr/>
            <p:nvPr/>
          </p:nvSpPr>
          <p:spPr>
            <a:xfrm rot="5400000">
              <a:off x="7560152" y="2098688"/>
              <a:ext cx="1203960" cy="1203960"/>
            </a:xfrm>
            <a:prstGeom prst="roundRect">
              <a:avLst>
                <a:gd name="adj" fmla="val 1287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cs typeface="Alexandria" pitchFamily="2" charset="-78"/>
              </a:endParaRPr>
            </a:p>
          </p:txBody>
        </p:sp>
        <p:sp>
          <p:nvSpPr>
            <p:cNvPr id="17" name="Rectangle: Rounded Corners 74">
              <a:extLst>
                <a:ext uri="{FF2B5EF4-FFF2-40B4-BE49-F238E27FC236}">
                  <a16:creationId xmlns:a16="http://schemas.microsoft.com/office/drawing/2014/main" id="{BDA5C449-201E-5794-6AC7-21294481A757}"/>
                </a:ext>
              </a:extLst>
            </p:cNvPr>
            <p:cNvSpPr/>
            <p:nvPr/>
          </p:nvSpPr>
          <p:spPr>
            <a:xfrm rot="5400000">
              <a:off x="7932282" y="2130553"/>
              <a:ext cx="459701" cy="459701"/>
            </a:xfrm>
            <a:prstGeom prst="roundRect">
              <a:avLst>
                <a:gd name="adj" fmla="val 27848"/>
              </a:avLst>
            </a:prstGeom>
            <a:grpFill/>
            <a:ln>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cs typeface="Alexandria" pitchFamily="2" charset="-78"/>
              </a:endParaRPr>
            </a:p>
          </p:txBody>
        </p:sp>
        <p:sp>
          <p:nvSpPr>
            <p:cNvPr id="18" name="TextBox 78">
              <a:extLst>
                <a:ext uri="{FF2B5EF4-FFF2-40B4-BE49-F238E27FC236}">
                  <a16:creationId xmlns:a16="http://schemas.microsoft.com/office/drawing/2014/main" id="{FAA0673E-D7AB-DCB3-6222-97D2E3F7DB48}"/>
                </a:ext>
              </a:extLst>
            </p:cNvPr>
            <p:cNvSpPr txBox="1"/>
            <p:nvPr/>
          </p:nvSpPr>
          <p:spPr>
            <a:xfrm>
              <a:off x="7627938" y="2595861"/>
              <a:ext cx="1068388" cy="646331"/>
            </a:xfrm>
            <a:prstGeom prst="rect">
              <a:avLst/>
            </a:prstGeom>
            <a:grpFill/>
          </p:spPr>
          <p:txBody>
            <a:bodyPr wrap="square" anchor="ctr">
              <a:noAutofit/>
            </a:bodyPr>
            <a:lstStyle/>
            <a:p>
              <a:pPr algn="ctr"/>
              <a:r>
                <a:rPr lang="ar-SA" sz="1600" dirty="0">
                  <a:solidFill>
                    <a:srgbClr val="FFFFFF"/>
                  </a:solidFill>
                  <a:latin typeface="Alexandria" pitchFamily="2" charset="-78"/>
                  <a:ea typeface="GE SS Text Medium" panose="020A0503020102020204" pitchFamily="18" charset="-78"/>
                  <a:cs typeface="Alexandria" pitchFamily="2" charset="-78"/>
                </a:rPr>
                <a:t>توثيق وتطوير إجراءات العمل</a:t>
              </a:r>
              <a:endParaRPr lang="en-US" sz="1600" dirty="0">
                <a:solidFill>
                  <a:srgbClr val="FFFFFF"/>
                </a:solidFill>
                <a:latin typeface="Alexandria" pitchFamily="2" charset="-78"/>
                <a:ea typeface="GE SS Text Medium" panose="020A0503020102020204" pitchFamily="18" charset="-78"/>
                <a:cs typeface="Alexandria" pitchFamily="2" charset="-78"/>
              </a:endParaRPr>
            </a:p>
          </p:txBody>
        </p:sp>
        <p:sp>
          <p:nvSpPr>
            <p:cNvPr id="19" name="TextBox 82">
              <a:extLst>
                <a:ext uri="{FF2B5EF4-FFF2-40B4-BE49-F238E27FC236}">
                  <a16:creationId xmlns:a16="http://schemas.microsoft.com/office/drawing/2014/main" id="{CD2E20DC-AE7D-EFB8-C6BF-605FD0749033}"/>
                </a:ext>
              </a:extLst>
            </p:cNvPr>
            <p:cNvSpPr txBox="1"/>
            <p:nvPr/>
          </p:nvSpPr>
          <p:spPr>
            <a:xfrm>
              <a:off x="7911080" y="2269340"/>
              <a:ext cx="502102" cy="182125"/>
            </a:xfrm>
            <a:prstGeom prst="rect">
              <a:avLst/>
            </a:prstGeom>
            <a:grpFill/>
          </p:spPr>
          <p:txBody>
            <a:bodyPr wrap="square" rtlCol="0" anchor="ctr">
              <a:spAutoFit/>
            </a:bodyPr>
            <a:lstStyle/>
            <a:p>
              <a:pPr algn="ctr"/>
              <a:r>
                <a:rPr lang="en-US" b="1" dirty="0">
                  <a:solidFill>
                    <a:srgbClr val="FFFFFF"/>
                  </a:solidFill>
                  <a:latin typeface="Alexandria" pitchFamily="2" charset="-78"/>
                  <a:ea typeface="GE SS Text Medium" panose="020A0503020102020204" pitchFamily="18" charset="-78"/>
                  <a:cs typeface="Alexandria" pitchFamily="2" charset="-78"/>
                </a:rPr>
                <a:t>3</a:t>
              </a:r>
            </a:p>
          </p:txBody>
        </p:sp>
      </p:grpSp>
      <p:grpSp>
        <p:nvGrpSpPr>
          <p:cNvPr id="20" name="Group 61">
            <a:extLst>
              <a:ext uri="{FF2B5EF4-FFF2-40B4-BE49-F238E27FC236}">
                <a16:creationId xmlns:a16="http://schemas.microsoft.com/office/drawing/2014/main" id="{E651D97F-73EB-911D-2F9B-513D16B3EA2E}"/>
              </a:ext>
            </a:extLst>
          </p:cNvPr>
          <p:cNvGrpSpPr/>
          <p:nvPr/>
        </p:nvGrpSpPr>
        <p:grpSpPr>
          <a:xfrm>
            <a:off x="8067202" y="2899493"/>
            <a:ext cx="1404456" cy="2716781"/>
            <a:chOff x="7560152" y="2098688"/>
            <a:chExt cx="1203960" cy="1203960"/>
          </a:xfrm>
          <a:solidFill>
            <a:srgbClr val="203E5F"/>
          </a:solidFill>
        </p:grpSpPr>
        <p:sp>
          <p:nvSpPr>
            <p:cNvPr id="21" name="Rectangle: Rounded Corners 73">
              <a:extLst>
                <a:ext uri="{FF2B5EF4-FFF2-40B4-BE49-F238E27FC236}">
                  <a16:creationId xmlns:a16="http://schemas.microsoft.com/office/drawing/2014/main" id="{30B21176-9217-2BE9-D679-A1DC7B9E7FFC}"/>
                </a:ext>
              </a:extLst>
            </p:cNvPr>
            <p:cNvSpPr/>
            <p:nvPr/>
          </p:nvSpPr>
          <p:spPr>
            <a:xfrm rot="5400000">
              <a:off x="7560152" y="2098688"/>
              <a:ext cx="1203960" cy="1203960"/>
            </a:xfrm>
            <a:prstGeom prst="roundRect">
              <a:avLst>
                <a:gd name="adj" fmla="val 1287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cs typeface="Alexandria" pitchFamily="2" charset="-78"/>
              </a:endParaRPr>
            </a:p>
          </p:txBody>
        </p:sp>
        <p:sp>
          <p:nvSpPr>
            <p:cNvPr id="22" name="Rectangle: Rounded Corners 74">
              <a:extLst>
                <a:ext uri="{FF2B5EF4-FFF2-40B4-BE49-F238E27FC236}">
                  <a16:creationId xmlns:a16="http://schemas.microsoft.com/office/drawing/2014/main" id="{BEE7100E-CD90-B539-92E0-C6D4A924FAD8}"/>
                </a:ext>
              </a:extLst>
            </p:cNvPr>
            <p:cNvSpPr/>
            <p:nvPr/>
          </p:nvSpPr>
          <p:spPr>
            <a:xfrm rot="5400000">
              <a:off x="7932282" y="2130553"/>
              <a:ext cx="459701" cy="459701"/>
            </a:xfrm>
            <a:prstGeom prst="roundRect">
              <a:avLst>
                <a:gd name="adj" fmla="val 27848"/>
              </a:avLst>
            </a:prstGeom>
            <a:grpFill/>
            <a:ln>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cs typeface="Alexandria" pitchFamily="2" charset="-78"/>
              </a:endParaRPr>
            </a:p>
          </p:txBody>
        </p:sp>
        <p:sp>
          <p:nvSpPr>
            <p:cNvPr id="23" name="TextBox 78">
              <a:extLst>
                <a:ext uri="{FF2B5EF4-FFF2-40B4-BE49-F238E27FC236}">
                  <a16:creationId xmlns:a16="http://schemas.microsoft.com/office/drawing/2014/main" id="{E12C9C8C-521A-7C97-0684-359765F5E31B}"/>
                </a:ext>
              </a:extLst>
            </p:cNvPr>
            <p:cNvSpPr txBox="1"/>
            <p:nvPr/>
          </p:nvSpPr>
          <p:spPr>
            <a:xfrm>
              <a:off x="7627938" y="2595861"/>
              <a:ext cx="1068388" cy="646331"/>
            </a:xfrm>
            <a:prstGeom prst="rect">
              <a:avLst/>
            </a:prstGeom>
            <a:grpFill/>
          </p:spPr>
          <p:txBody>
            <a:bodyPr wrap="square" anchor="ctr">
              <a:noAutofit/>
            </a:bodyPr>
            <a:lstStyle/>
            <a:p>
              <a:pPr algn="ctr"/>
              <a:r>
                <a:rPr lang="ar-SA" sz="1600" dirty="0">
                  <a:solidFill>
                    <a:srgbClr val="FFFFFF"/>
                  </a:solidFill>
                  <a:latin typeface="Alexandria" pitchFamily="2" charset="-78"/>
                  <a:ea typeface="GE SS Text Medium" panose="020A0503020102020204" pitchFamily="18" charset="-78"/>
                  <a:cs typeface="Alexandria" pitchFamily="2" charset="-78"/>
                </a:rPr>
                <a:t>تدريب وتأهيل الموظفين</a:t>
              </a:r>
            </a:p>
          </p:txBody>
        </p:sp>
        <p:sp>
          <p:nvSpPr>
            <p:cNvPr id="24" name="TextBox 82">
              <a:extLst>
                <a:ext uri="{FF2B5EF4-FFF2-40B4-BE49-F238E27FC236}">
                  <a16:creationId xmlns:a16="http://schemas.microsoft.com/office/drawing/2014/main" id="{B37CFC90-05FA-F604-69B6-69FB1E48C920}"/>
                </a:ext>
              </a:extLst>
            </p:cNvPr>
            <p:cNvSpPr txBox="1"/>
            <p:nvPr/>
          </p:nvSpPr>
          <p:spPr>
            <a:xfrm>
              <a:off x="7911080" y="2269340"/>
              <a:ext cx="502102" cy="182125"/>
            </a:xfrm>
            <a:prstGeom prst="rect">
              <a:avLst/>
            </a:prstGeom>
            <a:grpFill/>
          </p:spPr>
          <p:txBody>
            <a:bodyPr wrap="square" rtlCol="0" anchor="ctr">
              <a:spAutoFit/>
            </a:bodyPr>
            <a:lstStyle/>
            <a:p>
              <a:pPr algn="ctr"/>
              <a:r>
                <a:rPr lang="en-US" b="1" dirty="0">
                  <a:solidFill>
                    <a:srgbClr val="FFFFFF"/>
                  </a:solidFill>
                  <a:latin typeface="Alexandria" pitchFamily="2" charset="-78"/>
                  <a:ea typeface="GE SS Text Medium" panose="020A0503020102020204" pitchFamily="18" charset="-78"/>
                  <a:cs typeface="Alexandria" pitchFamily="2" charset="-78"/>
                </a:rPr>
                <a:t>2</a:t>
              </a:r>
            </a:p>
          </p:txBody>
        </p:sp>
      </p:grpSp>
      <p:grpSp>
        <p:nvGrpSpPr>
          <p:cNvPr id="25" name="Group 61">
            <a:extLst>
              <a:ext uri="{FF2B5EF4-FFF2-40B4-BE49-F238E27FC236}">
                <a16:creationId xmlns:a16="http://schemas.microsoft.com/office/drawing/2014/main" id="{08001736-C7F9-820F-C500-278AF32D8922}"/>
              </a:ext>
            </a:extLst>
          </p:cNvPr>
          <p:cNvGrpSpPr/>
          <p:nvPr/>
        </p:nvGrpSpPr>
        <p:grpSpPr>
          <a:xfrm>
            <a:off x="9934687" y="2894629"/>
            <a:ext cx="1404456" cy="2716781"/>
            <a:chOff x="7560152" y="2098688"/>
            <a:chExt cx="1203960" cy="1203960"/>
          </a:xfrm>
          <a:solidFill>
            <a:srgbClr val="F58221"/>
          </a:solidFill>
        </p:grpSpPr>
        <p:sp>
          <p:nvSpPr>
            <p:cNvPr id="26" name="Rectangle: Rounded Corners 73">
              <a:extLst>
                <a:ext uri="{FF2B5EF4-FFF2-40B4-BE49-F238E27FC236}">
                  <a16:creationId xmlns:a16="http://schemas.microsoft.com/office/drawing/2014/main" id="{630FFCFB-A1D9-7E62-54F7-71B6B942A2ED}"/>
                </a:ext>
              </a:extLst>
            </p:cNvPr>
            <p:cNvSpPr/>
            <p:nvPr/>
          </p:nvSpPr>
          <p:spPr>
            <a:xfrm rot="5400000">
              <a:off x="7560152" y="2098688"/>
              <a:ext cx="1203960" cy="1203960"/>
            </a:xfrm>
            <a:prstGeom prst="roundRect">
              <a:avLst>
                <a:gd name="adj" fmla="val 1287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cs typeface="Alexandria" pitchFamily="2" charset="-78"/>
              </a:endParaRPr>
            </a:p>
          </p:txBody>
        </p:sp>
        <p:sp>
          <p:nvSpPr>
            <p:cNvPr id="27" name="Rectangle: Rounded Corners 74">
              <a:extLst>
                <a:ext uri="{FF2B5EF4-FFF2-40B4-BE49-F238E27FC236}">
                  <a16:creationId xmlns:a16="http://schemas.microsoft.com/office/drawing/2014/main" id="{6A428417-F064-9F19-B584-8D5D9751DD80}"/>
                </a:ext>
              </a:extLst>
            </p:cNvPr>
            <p:cNvSpPr/>
            <p:nvPr/>
          </p:nvSpPr>
          <p:spPr>
            <a:xfrm rot="5400000">
              <a:off x="7932282" y="2130553"/>
              <a:ext cx="459701" cy="459701"/>
            </a:xfrm>
            <a:prstGeom prst="roundRect">
              <a:avLst>
                <a:gd name="adj" fmla="val 27848"/>
              </a:avLst>
            </a:prstGeom>
            <a:grpFill/>
            <a:ln>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cs typeface="Alexandria" pitchFamily="2" charset="-78"/>
              </a:endParaRPr>
            </a:p>
          </p:txBody>
        </p:sp>
        <p:sp>
          <p:nvSpPr>
            <p:cNvPr id="28" name="TextBox 78">
              <a:extLst>
                <a:ext uri="{FF2B5EF4-FFF2-40B4-BE49-F238E27FC236}">
                  <a16:creationId xmlns:a16="http://schemas.microsoft.com/office/drawing/2014/main" id="{508CFCD0-37CE-27FA-4C23-4F716C1873AB}"/>
                </a:ext>
              </a:extLst>
            </p:cNvPr>
            <p:cNvSpPr txBox="1"/>
            <p:nvPr/>
          </p:nvSpPr>
          <p:spPr>
            <a:xfrm>
              <a:off x="7627938" y="2595861"/>
              <a:ext cx="1068388" cy="646331"/>
            </a:xfrm>
            <a:prstGeom prst="rect">
              <a:avLst/>
            </a:prstGeom>
            <a:grpFill/>
          </p:spPr>
          <p:txBody>
            <a:bodyPr wrap="square" anchor="ctr">
              <a:noAutofit/>
            </a:bodyPr>
            <a:lstStyle/>
            <a:p>
              <a:pPr algn="ctr"/>
              <a:r>
                <a:rPr lang="ar-SA" sz="1600" dirty="0">
                  <a:solidFill>
                    <a:srgbClr val="FFFFFF"/>
                  </a:solidFill>
                  <a:latin typeface="Alexandria" pitchFamily="2" charset="-78"/>
                  <a:ea typeface="GE SS Text Medium" panose="020A0503020102020204" pitchFamily="18" charset="-78"/>
                  <a:cs typeface="Alexandria" pitchFamily="2" charset="-78"/>
                </a:rPr>
                <a:t>قناعة ودعم الإدارة العليا</a:t>
              </a:r>
            </a:p>
          </p:txBody>
        </p:sp>
        <p:sp>
          <p:nvSpPr>
            <p:cNvPr id="29" name="TextBox 82">
              <a:extLst>
                <a:ext uri="{FF2B5EF4-FFF2-40B4-BE49-F238E27FC236}">
                  <a16:creationId xmlns:a16="http://schemas.microsoft.com/office/drawing/2014/main" id="{B7E0C5B1-E833-CB78-DACC-60929BC46CCD}"/>
                </a:ext>
              </a:extLst>
            </p:cNvPr>
            <p:cNvSpPr txBox="1"/>
            <p:nvPr/>
          </p:nvSpPr>
          <p:spPr>
            <a:xfrm>
              <a:off x="7911080" y="2269340"/>
              <a:ext cx="502102" cy="182125"/>
            </a:xfrm>
            <a:prstGeom prst="rect">
              <a:avLst/>
            </a:prstGeom>
            <a:grpFill/>
          </p:spPr>
          <p:txBody>
            <a:bodyPr wrap="square" rtlCol="0" anchor="ctr">
              <a:spAutoFit/>
            </a:bodyPr>
            <a:lstStyle/>
            <a:p>
              <a:pPr algn="ctr"/>
              <a:r>
                <a:rPr lang="en-US" b="1" dirty="0">
                  <a:solidFill>
                    <a:srgbClr val="FFFFFF"/>
                  </a:solidFill>
                  <a:latin typeface="Alexandria" pitchFamily="2" charset="-78"/>
                  <a:ea typeface="GE SS Text Medium" panose="020A0503020102020204" pitchFamily="18" charset="-78"/>
                  <a:cs typeface="Alexandria" pitchFamily="2" charset="-78"/>
                </a:rPr>
                <a:t>1</a:t>
              </a:r>
            </a:p>
          </p:txBody>
        </p:sp>
      </p:grpSp>
      <p:grpSp>
        <p:nvGrpSpPr>
          <p:cNvPr id="30" name="Group 61">
            <a:extLst>
              <a:ext uri="{FF2B5EF4-FFF2-40B4-BE49-F238E27FC236}">
                <a16:creationId xmlns:a16="http://schemas.microsoft.com/office/drawing/2014/main" id="{2281FBA2-FDCE-ABD0-FFCF-ECB543F61DE9}"/>
              </a:ext>
            </a:extLst>
          </p:cNvPr>
          <p:cNvGrpSpPr/>
          <p:nvPr/>
        </p:nvGrpSpPr>
        <p:grpSpPr>
          <a:xfrm>
            <a:off x="4262028" y="2894629"/>
            <a:ext cx="1404456" cy="2716781"/>
            <a:chOff x="7560152" y="2098688"/>
            <a:chExt cx="1203960" cy="1203960"/>
          </a:xfrm>
          <a:solidFill>
            <a:srgbClr val="203E5F"/>
          </a:solidFill>
        </p:grpSpPr>
        <p:sp>
          <p:nvSpPr>
            <p:cNvPr id="31" name="Rectangle: Rounded Corners 73">
              <a:extLst>
                <a:ext uri="{FF2B5EF4-FFF2-40B4-BE49-F238E27FC236}">
                  <a16:creationId xmlns:a16="http://schemas.microsoft.com/office/drawing/2014/main" id="{D6C26367-38ED-883F-9DE8-57A6C8D4A281}"/>
                </a:ext>
              </a:extLst>
            </p:cNvPr>
            <p:cNvSpPr/>
            <p:nvPr/>
          </p:nvSpPr>
          <p:spPr>
            <a:xfrm rot="5400000">
              <a:off x="7560152" y="2098688"/>
              <a:ext cx="1203960" cy="1203960"/>
            </a:xfrm>
            <a:prstGeom prst="roundRect">
              <a:avLst>
                <a:gd name="adj" fmla="val 1287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cs typeface="Alexandria" pitchFamily="2" charset="-78"/>
              </a:endParaRPr>
            </a:p>
          </p:txBody>
        </p:sp>
        <p:sp>
          <p:nvSpPr>
            <p:cNvPr id="32" name="Rectangle: Rounded Corners 74">
              <a:extLst>
                <a:ext uri="{FF2B5EF4-FFF2-40B4-BE49-F238E27FC236}">
                  <a16:creationId xmlns:a16="http://schemas.microsoft.com/office/drawing/2014/main" id="{FDAB386E-4550-3F18-CE4E-F205AA5276AB}"/>
                </a:ext>
              </a:extLst>
            </p:cNvPr>
            <p:cNvSpPr/>
            <p:nvPr/>
          </p:nvSpPr>
          <p:spPr>
            <a:xfrm rot="5400000">
              <a:off x="7932282" y="2130553"/>
              <a:ext cx="459701" cy="459701"/>
            </a:xfrm>
            <a:prstGeom prst="roundRect">
              <a:avLst>
                <a:gd name="adj" fmla="val 27848"/>
              </a:avLst>
            </a:prstGeom>
            <a:grpFill/>
            <a:ln>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cs typeface="Alexandria" pitchFamily="2" charset="-78"/>
              </a:endParaRPr>
            </a:p>
          </p:txBody>
        </p:sp>
        <p:sp>
          <p:nvSpPr>
            <p:cNvPr id="33" name="TextBox 78">
              <a:extLst>
                <a:ext uri="{FF2B5EF4-FFF2-40B4-BE49-F238E27FC236}">
                  <a16:creationId xmlns:a16="http://schemas.microsoft.com/office/drawing/2014/main" id="{47873D0A-4A26-5C36-479F-B8AD9D2F786A}"/>
                </a:ext>
              </a:extLst>
            </p:cNvPr>
            <p:cNvSpPr txBox="1"/>
            <p:nvPr/>
          </p:nvSpPr>
          <p:spPr>
            <a:xfrm>
              <a:off x="7627938" y="2595861"/>
              <a:ext cx="1068388" cy="646331"/>
            </a:xfrm>
            <a:prstGeom prst="rect">
              <a:avLst/>
            </a:prstGeom>
            <a:grpFill/>
          </p:spPr>
          <p:txBody>
            <a:bodyPr wrap="square" anchor="ctr">
              <a:noAutofit/>
            </a:bodyPr>
            <a:lstStyle/>
            <a:p>
              <a:pPr algn="ctr"/>
              <a:r>
                <a:rPr lang="ar-SA" sz="1600" dirty="0">
                  <a:solidFill>
                    <a:srgbClr val="FFFFFF"/>
                  </a:solidFill>
                  <a:latin typeface="Alexandria" pitchFamily="2" charset="-78"/>
                  <a:ea typeface="GE SS Text Medium" panose="020A0503020102020204" pitchFamily="18" charset="-78"/>
                  <a:cs typeface="Alexandria" pitchFamily="2" charset="-78"/>
                </a:rPr>
                <a:t>توفير البنية التحتية للإدارة الإلكترونية</a:t>
              </a:r>
              <a:endParaRPr lang="en-US" sz="1600" dirty="0">
                <a:solidFill>
                  <a:srgbClr val="FFFFFF"/>
                </a:solidFill>
                <a:latin typeface="Alexandria" pitchFamily="2" charset="-78"/>
                <a:ea typeface="GE SS Text Medium" panose="020A0503020102020204" pitchFamily="18" charset="-78"/>
                <a:cs typeface="Alexandria" pitchFamily="2" charset="-78"/>
              </a:endParaRPr>
            </a:p>
          </p:txBody>
        </p:sp>
        <p:sp>
          <p:nvSpPr>
            <p:cNvPr id="34" name="TextBox 82">
              <a:extLst>
                <a:ext uri="{FF2B5EF4-FFF2-40B4-BE49-F238E27FC236}">
                  <a16:creationId xmlns:a16="http://schemas.microsoft.com/office/drawing/2014/main" id="{A09655A3-B434-F8FD-D632-044E0E3F0025}"/>
                </a:ext>
              </a:extLst>
            </p:cNvPr>
            <p:cNvSpPr txBox="1"/>
            <p:nvPr/>
          </p:nvSpPr>
          <p:spPr>
            <a:xfrm>
              <a:off x="7911080" y="2269340"/>
              <a:ext cx="502102" cy="182125"/>
            </a:xfrm>
            <a:prstGeom prst="rect">
              <a:avLst/>
            </a:prstGeom>
            <a:grpFill/>
          </p:spPr>
          <p:txBody>
            <a:bodyPr wrap="square" rtlCol="0" anchor="ctr">
              <a:spAutoFit/>
            </a:bodyPr>
            <a:lstStyle/>
            <a:p>
              <a:pPr algn="ctr"/>
              <a:r>
                <a:rPr lang="en-US" b="1" dirty="0">
                  <a:solidFill>
                    <a:srgbClr val="FFFFFF"/>
                  </a:solidFill>
                  <a:latin typeface="Alexandria" pitchFamily="2" charset="-78"/>
                  <a:ea typeface="GE SS Text Medium" panose="020A0503020102020204" pitchFamily="18" charset="-78"/>
                  <a:cs typeface="Alexandria" pitchFamily="2" charset="-78"/>
                </a:rPr>
                <a:t>4</a:t>
              </a:r>
            </a:p>
          </p:txBody>
        </p:sp>
      </p:grpSp>
      <p:grpSp>
        <p:nvGrpSpPr>
          <p:cNvPr id="35" name="Group 61">
            <a:extLst>
              <a:ext uri="{FF2B5EF4-FFF2-40B4-BE49-F238E27FC236}">
                <a16:creationId xmlns:a16="http://schemas.microsoft.com/office/drawing/2014/main" id="{32665E48-2122-FD55-B446-101612A4AEA3}"/>
              </a:ext>
            </a:extLst>
          </p:cNvPr>
          <p:cNvGrpSpPr/>
          <p:nvPr/>
        </p:nvGrpSpPr>
        <p:grpSpPr>
          <a:xfrm>
            <a:off x="2422979" y="2894629"/>
            <a:ext cx="1404456" cy="2716781"/>
            <a:chOff x="7560152" y="2098688"/>
            <a:chExt cx="1203960" cy="1203960"/>
          </a:xfrm>
          <a:solidFill>
            <a:srgbClr val="F58221"/>
          </a:solidFill>
        </p:grpSpPr>
        <p:sp>
          <p:nvSpPr>
            <p:cNvPr id="36" name="Rectangle: Rounded Corners 73">
              <a:extLst>
                <a:ext uri="{FF2B5EF4-FFF2-40B4-BE49-F238E27FC236}">
                  <a16:creationId xmlns:a16="http://schemas.microsoft.com/office/drawing/2014/main" id="{53BB68F3-78D1-47E9-B6E5-77A1619CD296}"/>
                </a:ext>
              </a:extLst>
            </p:cNvPr>
            <p:cNvSpPr/>
            <p:nvPr/>
          </p:nvSpPr>
          <p:spPr>
            <a:xfrm rot="5400000">
              <a:off x="7560152" y="2098688"/>
              <a:ext cx="1203960" cy="1203960"/>
            </a:xfrm>
            <a:prstGeom prst="roundRect">
              <a:avLst>
                <a:gd name="adj" fmla="val 1287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cs typeface="Alexandria" pitchFamily="2" charset="-78"/>
              </a:endParaRPr>
            </a:p>
          </p:txBody>
        </p:sp>
        <p:sp>
          <p:nvSpPr>
            <p:cNvPr id="37" name="Rectangle: Rounded Corners 74">
              <a:extLst>
                <a:ext uri="{FF2B5EF4-FFF2-40B4-BE49-F238E27FC236}">
                  <a16:creationId xmlns:a16="http://schemas.microsoft.com/office/drawing/2014/main" id="{72EBDFAB-D3B3-E47B-DD7A-3B7854AF8D90}"/>
                </a:ext>
              </a:extLst>
            </p:cNvPr>
            <p:cNvSpPr/>
            <p:nvPr/>
          </p:nvSpPr>
          <p:spPr>
            <a:xfrm rot="5400000">
              <a:off x="7932282" y="2130553"/>
              <a:ext cx="459701" cy="459701"/>
            </a:xfrm>
            <a:prstGeom prst="roundRect">
              <a:avLst>
                <a:gd name="adj" fmla="val 27848"/>
              </a:avLst>
            </a:prstGeom>
            <a:grpFill/>
            <a:ln>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cs typeface="Alexandria" pitchFamily="2" charset="-78"/>
              </a:endParaRPr>
            </a:p>
          </p:txBody>
        </p:sp>
        <p:sp>
          <p:nvSpPr>
            <p:cNvPr id="38" name="TextBox 78">
              <a:extLst>
                <a:ext uri="{FF2B5EF4-FFF2-40B4-BE49-F238E27FC236}">
                  <a16:creationId xmlns:a16="http://schemas.microsoft.com/office/drawing/2014/main" id="{C1A3ABDE-2D43-5B5A-50E1-CCBAC6043255}"/>
                </a:ext>
              </a:extLst>
            </p:cNvPr>
            <p:cNvSpPr txBox="1"/>
            <p:nvPr/>
          </p:nvSpPr>
          <p:spPr>
            <a:xfrm>
              <a:off x="7627938" y="2595861"/>
              <a:ext cx="1068388" cy="646331"/>
            </a:xfrm>
            <a:prstGeom prst="rect">
              <a:avLst/>
            </a:prstGeom>
            <a:grpFill/>
          </p:spPr>
          <p:txBody>
            <a:bodyPr wrap="square" anchor="ctr">
              <a:noAutofit/>
            </a:bodyPr>
            <a:lstStyle/>
            <a:p>
              <a:pPr algn="ctr"/>
              <a:r>
                <a:rPr lang="ar-SA" sz="1600" dirty="0">
                  <a:solidFill>
                    <a:srgbClr val="FFFFFF"/>
                  </a:solidFill>
                  <a:latin typeface="Alexandria" pitchFamily="2" charset="-78"/>
                  <a:ea typeface="GE SS Text Medium" panose="020A0503020102020204" pitchFamily="18" charset="-78"/>
                  <a:cs typeface="Alexandria" pitchFamily="2" charset="-78"/>
                </a:rPr>
                <a:t>توثيق المعاملات الورقية القديمة إلكترونيا </a:t>
              </a:r>
              <a:endParaRPr lang="en-US" sz="1600" dirty="0">
                <a:solidFill>
                  <a:srgbClr val="FFFFFF"/>
                </a:solidFill>
                <a:latin typeface="Alexandria" pitchFamily="2" charset="-78"/>
                <a:ea typeface="GE SS Text Medium" panose="020A0503020102020204" pitchFamily="18" charset="-78"/>
                <a:cs typeface="Alexandria" pitchFamily="2" charset="-78"/>
              </a:endParaRPr>
            </a:p>
          </p:txBody>
        </p:sp>
        <p:sp>
          <p:nvSpPr>
            <p:cNvPr id="39" name="TextBox 82">
              <a:extLst>
                <a:ext uri="{FF2B5EF4-FFF2-40B4-BE49-F238E27FC236}">
                  <a16:creationId xmlns:a16="http://schemas.microsoft.com/office/drawing/2014/main" id="{0739F020-A624-CBB8-20B6-E1877A975085}"/>
                </a:ext>
              </a:extLst>
            </p:cNvPr>
            <p:cNvSpPr txBox="1"/>
            <p:nvPr/>
          </p:nvSpPr>
          <p:spPr>
            <a:xfrm>
              <a:off x="7911080" y="2269340"/>
              <a:ext cx="502102" cy="182125"/>
            </a:xfrm>
            <a:prstGeom prst="rect">
              <a:avLst/>
            </a:prstGeom>
            <a:grpFill/>
          </p:spPr>
          <p:txBody>
            <a:bodyPr wrap="square" rtlCol="0" anchor="ctr">
              <a:spAutoFit/>
            </a:bodyPr>
            <a:lstStyle/>
            <a:p>
              <a:pPr algn="ctr"/>
              <a:r>
                <a:rPr lang="en-US" b="1" dirty="0">
                  <a:solidFill>
                    <a:srgbClr val="FFFFFF"/>
                  </a:solidFill>
                  <a:latin typeface="Alexandria" pitchFamily="2" charset="-78"/>
                  <a:ea typeface="GE SS Text Medium" panose="020A0503020102020204" pitchFamily="18" charset="-78"/>
                  <a:cs typeface="Alexandria" pitchFamily="2" charset="-78"/>
                </a:rPr>
                <a:t>5</a:t>
              </a:r>
            </a:p>
          </p:txBody>
        </p:sp>
      </p:grpSp>
      <p:grpSp>
        <p:nvGrpSpPr>
          <p:cNvPr id="40" name="Group 61">
            <a:extLst>
              <a:ext uri="{FF2B5EF4-FFF2-40B4-BE49-F238E27FC236}">
                <a16:creationId xmlns:a16="http://schemas.microsoft.com/office/drawing/2014/main" id="{417BEC75-1754-5E42-9E1C-5F1D04EE0DDC}"/>
              </a:ext>
            </a:extLst>
          </p:cNvPr>
          <p:cNvGrpSpPr/>
          <p:nvPr/>
        </p:nvGrpSpPr>
        <p:grpSpPr>
          <a:xfrm>
            <a:off x="710859" y="2888830"/>
            <a:ext cx="1404456" cy="2716781"/>
            <a:chOff x="7560152" y="2098688"/>
            <a:chExt cx="1203960" cy="1203960"/>
          </a:xfrm>
          <a:solidFill>
            <a:srgbClr val="203E5F"/>
          </a:solidFill>
        </p:grpSpPr>
        <p:sp>
          <p:nvSpPr>
            <p:cNvPr id="41" name="Rectangle: Rounded Corners 73">
              <a:extLst>
                <a:ext uri="{FF2B5EF4-FFF2-40B4-BE49-F238E27FC236}">
                  <a16:creationId xmlns:a16="http://schemas.microsoft.com/office/drawing/2014/main" id="{0F2E250F-8580-B935-A632-6752930CED4B}"/>
                </a:ext>
              </a:extLst>
            </p:cNvPr>
            <p:cNvSpPr/>
            <p:nvPr/>
          </p:nvSpPr>
          <p:spPr>
            <a:xfrm rot="5400000">
              <a:off x="7560152" y="2098688"/>
              <a:ext cx="1203960" cy="1203960"/>
            </a:xfrm>
            <a:prstGeom prst="roundRect">
              <a:avLst>
                <a:gd name="adj" fmla="val 1287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cs typeface="Alexandria" pitchFamily="2" charset="-78"/>
              </a:endParaRPr>
            </a:p>
          </p:txBody>
        </p:sp>
        <p:sp>
          <p:nvSpPr>
            <p:cNvPr id="42" name="Rectangle: Rounded Corners 74">
              <a:extLst>
                <a:ext uri="{FF2B5EF4-FFF2-40B4-BE49-F238E27FC236}">
                  <a16:creationId xmlns:a16="http://schemas.microsoft.com/office/drawing/2014/main" id="{E1BACC53-8CCA-19AE-6D3E-2430C36B9666}"/>
                </a:ext>
              </a:extLst>
            </p:cNvPr>
            <p:cNvSpPr/>
            <p:nvPr/>
          </p:nvSpPr>
          <p:spPr>
            <a:xfrm rot="5400000">
              <a:off x="7932282" y="2130553"/>
              <a:ext cx="459701" cy="459701"/>
            </a:xfrm>
            <a:prstGeom prst="roundRect">
              <a:avLst>
                <a:gd name="adj" fmla="val 27848"/>
              </a:avLst>
            </a:prstGeom>
            <a:grpFill/>
            <a:ln>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cs typeface="Alexandria" pitchFamily="2" charset="-78"/>
              </a:endParaRPr>
            </a:p>
          </p:txBody>
        </p:sp>
        <p:sp>
          <p:nvSpPr>
            <p:cNvPr id="43" name="TextBox 78">
              <a:extLst>
                <a:ext uri="{FF2B5EF4-FFF2-40B4-BE49-F238E27FC236}">
                  <a16:creationId xmlns:a16="http://schemas.microsoft.com/office/drawing/2014/main" id="{2A6AFB18-85E6-E136-E6F2-92049F5298E4}"/>
                </a:ext>
              </a:extLst>
            </p:cNvPr>
            <p:cNvSpPr txBox="1"/>
            <p:nvPr/>
          </p:nvSpPr>
          <p:spPr>
            <a:xfrm>
              <a:off x="7627938" y="2595861"/>
              <a:ext cx="1068388" cy="646331"/>
            </a:xfrm>
            <a:prstGeom prst="rect">
              <a:avLst/>
            </a:prstGeom>
            <a:grpFill/>
          </p:spPr>
          <p:txBody>
            <a:bodyPr wrap="square" anchor="ctr">
              <a:noAutofit/>
            </a:bodyPr>
            <a:lstStyle/>
            <a:p>
              <a:pPr algn="ctr"/>
              <a:r>
                <a:rPr lang="ar-SA" sz="1600" dirty="0">
                  <a:solidFill>
                    <a:srgbClr val="FFFFFF"/>
                  </a:solidFill>
                  <a:latin typeface="Alexandria" pitchFamily="2" charset="-78"/>
                  <a:ea typeface="GE SS Text Medium" panose="020A0503020102020204" pitchFamily="18" charset="-78"/>
                  <a:cs typeface="Alexandria" pitchFamily="2" charset="-78"/>
                </a:rPr>
                <a:t>البدء ببرمجة جميع المعاملات تدريجياً</a:t>
              </a:r>
              <a:endParaRPr lang="en-US" sz="1600" dirty="0">
                <a:solidFill>
                  <a:srgbClr val="FFFFFF"/>
                </a:solidFill>
                <a:latin typeface="Alexandria" pitchFamily="2" charset="-78"/>
                <a:ea typeface="GE SS Text Medium" panose="020A0503020102020204" pitchFamily="18" charset="-78"/>
                <a:cs typeface="Alexandria" pitchFamily="2" charset="-78"/>
              </a:endParaRPr>
            </a:p>
          </p:txBody>
        </p:sp>
        <p:sp>
          <p:nvSpPr>
            <p:cNvPr id="44" name="TextBox 82">
              <a:extLst>
                <a:ext uri="{FF2B5EF4-FFF2-40B4-BE49-F238E27FC236}">
                  <a16:creationId xmlns:a16="http://schemas.microsoft.com/office/drawing/2014/main" id="{C9537FC3-DE2D-3D7C-AD4B-027D38A09161}"/>
                </a:ext>
              </a:extLst>
            </p:cNvPr>
            <p:cNvSpPr txBox="1"/>
            <p:nvPr/>
          </p:nvSpPr>
          <p:spPr>
            <a:xfrm>
              <a:off x="7911080" y="2269340"/>
              <a:ext cx="502102" cy="182125"/>
            </a:xfrm>
            <a:prstGeom prst="rect">
              <a:avLst/>
            </a:prstGeom>
            <a:grpFill/>
          </p:spPr>
          <p:txBody>
            <a:bodyPr wrap="square" rtlCol="0" anchor="ctr">
              <a:spAutoFit/>
            </a:bodyPr>
            <a:lstStyle/>
            <a:p>
              <a:pPr algn="ctr"/>
              <a:r>
                <a:rPr lang="en-US" b="1" dirty="0">
                  <a:solidFill>
                    <a:srgbClr val="FFFFFF"/>
                  </a:solidFill>
                  <a:latin typeface="Alexandria" pitchFamily="2" charset="-78"/>
                  <a:ea typeface="GE SS Text Medium" panose="020A0503020102020204" pitchFamily="18" charset="-78"/>
                  <a:cs typeface="Alexandria" pitchFamily="2" charset="-78"/>
                </a:rPr>
                <a:t>6</a:t>
              </a:r>
            </a:p>
          </p:txBody>
        </p:sp>
      </p:grpSp>
      <p:sp>
        <p:nvSpPr>
          <p:cNvPr id="45" name="Isosceles Triangle 99">
            <a:extLst>
              <a:ext uri="{FF2B5EF4-FFF2-40B4-BE49-F238E27FC236}">
                <a16:creationId xmlns:a16="http://schemas.microsoft.com/office/drawing/2014/main" id="{6456D858-90C7-1976-E1BB-75877B09B203}"/>
              </a:ext>
            </a:extLst>
          </p:cNvPr>
          <p:cNvSpPr/>
          <p:nvPr/>
        </p:nvSpPr>
        <p:spPr>
          <a:xfrm rot="16200000">
            <a:off x="2161179" y="4189106"/>
            <a:ext cx="329773" cy="137504"/>
          </a:xfrm>
          <a:prstGeom prst="triangle">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lexandria" pitchFamily="2" charset="-78"/>
              <a:cs typeface="Alexandria" pitchFamily="2" charset="-78"/>
            </a:endParaRPr>
          </a:p>
        </p:txBody>
      </p:sp>
      <p:sp>
        <p:nvSpPr>
          <p:cNvPr id="46" name="Isosceles Triangle 99">
            <a:extLst>
              <a:ext uri="{FF2B5EF4-FFF2-40B4-BE49-F238E27FC236}">
                <a16:creationId xmlns:a16="http://schemas.microsoft.com/office/drawing/2014/main" id="{D838BB37-D7AB-1D2C-3FA3-F9774CE27C77}"/>
              </a:ext>
            </a:extLst>
          </p:cNvPr>
          <p:cNvSpPr/>
          <p:nvPr/>
        </p:nvSpPr>
        <p:spPr>
          <a:xfrm rot="16200000">
            <a:off x="3981827" y="4205827"/>
            <a:ext cx="329773" cy="137504"/>
          </a:xfrm>
          <a:prstGeom prst="triangle">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lexandria" pitchFamily="2" charset="-78"/>
              <a:cs typeface="Alexandria" pitchFamily="2" charset="-78"/>
            </a:endParaRPr>
          </a:p>
        </p:txBody>
      </p:sp>
      <p:sp>
        <p:nvSpPr>
          <p:cNvPr id="47" name="Isosceles Triangle 99">
            <a:extLst>
              <a:ext uri="{FF2B5EF4-FFF2-40B4-BE49-F238E27FC236}">
                <a16:creationId xmlns:a16="http://schemas.microsoft.com/office/drawing/2014/main" id="{F27FF5DB-994A-D21A-D4EE-E873184D19F7}"/>
              </a:ext>
            </a:extLst>
          </p:cNvPr>
          <p:cNvSpPr/>
          <p:nvPr/>
        </p:nvSpPr>
        <p:spPr>
          <a:xfrm rot="16200000">
            <a:off x="5819176" y="4281524"/>
            <a:ext cx="329773" cy="137504"/>
          </a:xfrm>
          <a:prstGeom prst="triangle">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lexandria" pitchFamily="2" charset="-78"/>
              <a:cs typeface="Alexandria" pitchFamily="2" charset="-78"/>
            </a:endParaRPr>
          </a:p>
        </p:txBody>
      </p:sp>
      <p:sp>
        <p:nvSpPr>
          <p:cNvPr id="48" name="Isosceles Triangle 99">
            <a:extLst>
              <a:ext uri="{FF2B5EF4-FFF2-40B4-BE49-F238E27FC236}">
                <a16:creationId xmlns:a16="http://schemas.microsoft.com/office/drawing/2014/main" id="{D518D8CA-4D93-FB49-F6B8-F7B7A588A71E}"/>
              </a:ext>
            </a:extLst>
          </p:cNvPr>
          <p:cNvSpPr/>
          <p:nvPr/>
        </p:nvSpPr>
        <p:spPr>
          <a:xfrm rot="16200000">
            <a:off x="7788557" y="4298245"/>
            <a:ext cx="329773" cy="137504"/>
          </a:xfrm>
          <a:prstGeom prst="triangle">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lexandria" pitchFamily="2" charset="-78"/>
              <a:cs typeface="Alexandria" pitchFamily="2" charset="-78"/>
            </a:endParaRPr>
          </a:p>
        </p:txBody>
      </p:sp>
      <p:sp>
        <p:nvSpPr>
          <p:cNvPr id="49" name="Isosceles Triangle 99">
            <a:extLst>
              <a:ext uri="{FF2B5EF4-FFF2-40B4-BE49-F238E27FC236}">
                <a16:creationId xmlns:a16="http://schemas.microsoft.com/office/drawing/2014/main" id="{270B57E5-4B13-A9D7-6C92-4964CAD90FB3}"/>
              </a:ext>
            </a:extLst>
          </p:cNvPr>
          <p:cNvSpPr/>
          <p:nvPr/>
        </p:nvSpPr>
        <p:spPr>
          <a:xfrm rot="16200000">
            <a:off x="9656041" y="4298245"/>
            <a:ext cx="329773" cy="137504"/>
          </a:xfrm>
          <a:prstGeom prst="triangle">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lexandria" pitchFamily="2" charset="-78"/>
              <a:cs typeface="Alexandria" pitchFamily="2" charset="-78"/>
            </a:endParaRPr>
          </a:p>
        </p:txBody>
      </p:sp>
    </p:spTree>
    <p:extLst>
      <p:ext uri="{BB962C8B-B14F-4D97-AF65-F5344CB8AC3E}">
        <p14:creationId xmlns:p14="http://schemas.microsoft.com/office/powerpoint/2010/main" val="588744969"/>
      </p:ext>
    </p:extLst>
  </p:cSld>
  <p:clrMapOvr>
    <a:masterClrMapping/>
  </p:clrMapOvr>
  <mc:AlternateContent xmlns:mc="http://schemas.openxmlformats.org/markup-compatibility/2006" xmlns:p14="http://schemas.microsoft.com/office/powerpoint/2010/main">
    <mc:Choice Requires="p14">
      <p:transition spd="slow" p14:dur="2000" advTm="198414"/>
    </mc:Choice>
    <mc:Fallback xmlns="">
      <p:transition spd="slow" advTm="198414"/>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77BAC08C-6459-7C44-1AE7-CA6A54647084}"/>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9C0A5466-87D2-0F2C-94CA-2F75C862E77E}"/>
              </a:ext>
            </a:extLst>
          </p:cNvPr>
          <p:cNvSpPr txBox="1"/>
          <p:nvPr/>
        </p:nvSpPr>
        <p:spPr>
          <a:xfrm>
            <a:off x="3263707" y="515824"/>
            <a:ext cx="5669280" cy="501932"/>
          </a:xfrm>
          <a:prstGeom prst="rect">
            <a:avLst/>
          </a:prstGeom>
          <a:noFill/>
        </p:spPr>
        <p:txBody>
          <a:bodyPr wrap="square" rtlCol="0">
            <a:spAutoFit/>
          </a:bodyPr>
          <a:lstStyle/>
          <a:p>
            <a:pPr algn="ctr" rtl="0">
              <a:lnSpc>
                <a:spcPct val="150000"/>
              </a:lnSpc>
              <a:spcAft>
                <a:spcPts val="600"/>
              </a:spcAft>
            </a:pPr>
            <a:r>
              <a:rPr lang="ar-SA" sz="2000" b="1" dirty="0">
                <a:solidFill>
                  <a:prstClr val="black"/>
                </a:solidFill>
                <a:latin typeface="Alexandria" pitchFamily="2" charset="-78"/>
                <a:cs typeface="Alexandria" pitchFamily="2" charset="-78"/>
              </a:rPr>
              <a:t>عناصر الإدارة الإلكترونية</a:t>
            </a:r>
          </a:p>
        </p:txBody>
      </p:sp>
      <p:sp>
        <p:nvSpPr>
          <p:cNvPr id="4" name="Rectangle 4">
            <a:extLst>
              <a:ext uri="{FF2B5EF4-FFF2-40B4-BE49-F238E27FC236}">
                <a16:creationId xmlns:a16="http://schemas.microsoft.com/office/drawing/2014/main" id="{2CDB549E-E4A9-B536-377F-D970EA86B345}"/>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D49CB0CF-2A2E-D28A-54F2-A2BE6D965E6D}"/>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AA9604F9-1B46-46F0-B9FB-04B267CB804E}"/>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10</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9EB860A9-615C-556E-30BB-034634A0F4F0}"/>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 </a:t>
            </a:r>
          </a:p>
        </p:txBody>
      </p:sp>
      <p:pic>
        <p:nvPicPr>
          <p:cNvPr id="8" name="Graphic 21">
            <a:extLst>
              <a:ext uri="{FF2B5EF4-FFF2-40B4-BE49-F238E27FC236}">
                <a16:creationId xmlns:a16="http://schemas.microsoft.com/office/drawing/2014/main" id="{5ADA3AB4-A840-34C0-B377-A613D0C0A73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10" name="مجموعة 9">
            <a:extLst>
              <a:ext uri="{FF2B5EF4-FFF2-40B4-BE49-F238E27FC236}">
                <a16:creationId xmlns:a16="http://schemas.microsoft.com/office/drawing/2014/main" id="{23F1496E-5004-A921-F4ED-E882BC97E31D}"/>
              </a:ext>
            </a:extLst>
          </p:cNvPr>
          <p:cNvGrpSpPr/>
          <p:nvPr/>
        </p:nvGrpSpPr>
        <p:grpSpPr>
          <a:xfrm>
            <a:off x="762001" y="1858160"/>
            <a:ext cx="10366382" cy="4131141"/>
            <a:chOff x="762001" y="1858160"/>
            <a:chExt cx="10366382" cy="4131141"/>
          </a:xfrm>
        </p:grpSpPr>
        <p:sp>
          <p:nvSpPr>
            <p:cNvPr id="11" name="Google Shape;970;p36">
              <a:extLst>
                <a:ext uri="{FF2B5EF4-FFF2-40B4-BE49-F238E27FC236}">
                  <a16:creationId xmlns:a16="http://schemas.microsoft.com/office/drawing/2014/main" id="{AC5AEF63-3986-AFDA-DA5E-8BCA864A1701}"/>
                </a:ext>
              </a:extLst>
            </p:cNvPr>
            <p:cNvSpPr/>
            <p:nvPr/>
          </p:nvSpPr>
          <p:spPr>
            <a:xfrm>
              <a:off x="3263707" y="4550514"/>
              <a:ext cx="3213113" cy="45719"/>
            </a:xfrm>
            <a:custGeom>
              <a:avLst/>
              <a:gdLst/>
              <a:ahLst/>
              <a:cxnLst/>
              <a:rect l="l" t="t" r="r" b="b"/>
              <a:pathLst>
                <a:path w="80285" h="1167" extrusionOk="0">
                  <a:moveTo>
                    <a:pt x="608" y="0"/>
                  </a:moveTo>
                  <a:cubicBezTo>
                    <a:pt x="275" y="0"/>
                    <a:pt x="1" y="250"/>
                    <a:pt x="1" y="584"/>
                  </a:cubicBezTo>
                  <a:cubicBezTo>
                    <a:pt x="1" y="917"/>
                    <a:pt x="275" y="1167"/>
                    <a:pt x="608" y="1167"/>
                  </a:cubicBezTo>
                  <a:cubicBezTo>
                    <a:pt x="846" y="1167"/>
                    <a:pt x="1049" y="1096"/>
                    <a:pt x="1144" y="798"/>
                  </a:cubicBezTo>
                  <a:lnTo>
                    <a:pt x="80285" y="798"/>
                  </a:lnTo>
                  <a:lnTo>
                    <a:pt x="80285" y="357"/>
                  </a:lnTo>
                  <a:lnTo>
                    <a:pt x="1144" y="357"/>
                  </a:lnTo>
                  <a:cubicBezTo>
                    <a:pt x="1049" y="60"/>
                    <a:pt x="846" y="0"/>
                    <a:pt x="608" y="0"/>
                  </a:cubicBezTo>
                  <a:close/>
                </a:path>
              </a:pathLst>
            </a:custGeom>
            <a:solidFill>
              <a:srgbClr val="FCBD24"/>
            </a:solidFill>
            <a:ln>
              <a:solidFill>
                <a:srgbClr val="203E5F"/>
              </a:solidFill>
            </a:ln>
          </p:spPr>
          <p:txBody>
            <a:bodyPr spcFirstLastPara="1" wrap="square" lIns="121900" tIns="121900" rIns="121900" bIns="121900" anchor="ctr" anchorCtr="0">
              <a:noAutofit/>
            </a:bodyPr>
            <a:lstStyle/>
            <a:p>
              <a:endParaRPr sz="1600">
                <a:latin typeface="Alexandria" pitchFamily="2" charset="-78"/>
                <a:cs typeface="Alexandria" pitchFamily="2" charset="-78"/>
              </a:endParaRPr>
            </a:p>
          </p:txBody>
        </p:sp>
        <p:sp>
          <p:nvSpPr>
            <p:cNvPr id="12" name="Google Shape;971;p36">
              <a:extLst>
                <a:ext uri="{FF2B5EF4-FFF2-40B4-BE49-F238E27FC236}">
                  <a16:creationId xmlns:a16="http://schemas.microsoft.com/office/drawing/2014/main" id="{8402B0BC-7087-345C-2DAB-B19EABD138A9}"/>
                </a:ext>
              </a:extLst>
            </p:cNvPr>
            <p:cNvSpPr/>
            <p:nvPr/>
          </p:nvSpPr>
          <p:spPr>
            <a:xfrm>
              <a:off x="4582467" y="4137835"/>
              <a:ext cx="3045267" cy="1027167"/>
            </a:xfrm>
            <a:custGeom>
              <a:avLst/>
              <a:gdLst/>
              <a:ahLst/>
              <a:cxnLst/>
              <a:rect l="l" t="t" r="r" b="b"/>
              <a:pathLst>
                <a:path w="91358" h="30815" extrusionOk="0">
                  <a:moveTo>
                    <a:pt x="45673" y="1"/>
                  </a:moveTo>
                  <a:lnTo>
                    <a:pt x="1" y="11717"/>
                  </a:lnTo>
                  <a:lnTo>
                    <a:pt x="45673" y="30814"/>
                  </a:lnTo>
                  <a:lnTo>
                    <a:pt x="91358" y="11717"/>
                  </a:lnTo>
                  <a:lnTo>
                    <a:pt x="45673" y="1"/>
                  </a:lnTo>
                  <a:close/>
                </a:path>
              </a:pathLst>
            </a:custGeom>
            <a:solidFill>
              <a:schemeClr val="accent5">
                <a:lumMod val="40000"/>
                <a:lumOff val="60000"/>
              </a:schemeClr>
            </a:solidFill>
            <a:ln>
              <a:noFill/>
            </a:ln>
          </p:spPr>
          <p:txBody>
            <a:bodyPr spcFirstLastPara="1" wrap="square" lIns="121900" tIns="121900" rIns="121900" bIns="121900" anchor="ctr" anchorCtr="0">
              <a:noAutofit/>
            </a:bodyPr>
            <a:lstStyle/>
            <a:p>
              <a:endParaRPr sz="1600">
                <a:latin typeface="Alexandria" pitchFamily="2" charset="-78"/>
                <a:cs typeface="Alexandria" pitchFamily="2" charset="-78"/>
              </a:endParaRPr>
            </a:p>
          </p:txBody>
        </p:sp>
        <p:sp>
          <p:nvSpPr>
            <p:cNvPr id="13" name="Google Shape;972;p36">
              <a:extLst>
                <a:ext uri="{FF2B5EF4-FFF2-40B4-BE49-F238E27FC236}">
                  <a16:creationId xmlns:a16="http://schemas.microsoft.com/office/drawing/2014/main" id="{59AEC4FE-D58F-1652-A8A1-91293B401810}"/>
                </a:ext>
              </a:extLst>
            </p:cNvPr>
            <p:cNvSpPr/>
            <p:nvPr/>
          </p:nvSpPr>
          <p:spPr>
            <a:xfrm>
              <a:off x="4168933" y="4528368"/>
              <a:ext cx="3871934" cy="1460933"/>
            </a:xfrm>
            <a:custGeom>
              <a:avLst/>
              <a:gdLst/>
              <a:ahLst/>
              <a:cxnLst/>
              <a:rect l="l" t="t" r="r" b="b"/>
              <a:pathLst>
                <a:path w="116158" h="43828" extrusionOk="0">
                  <a:moveTo>
                    <a:pt x="12407" y="1"/>
                  </a:moveTo>
                  <a:lnTo>
                    <a:pt x="1" y="19539"/>
                  </a:lnTo>
                  <a:lnTo>
                    <a:pt x="58079" y="43827"/>
                  </a:lnTo>
                  <a:lnTo>
                    <a:pt x="116158" y="19539"/>
                  </a:lnTo>
                  <a:lnTo>
                    <a:pt x="103764" y="1"/>
                  </a:lnTo>
                  <a:lnTo>
                    <a:pt x="58079" y="19098"/>
                  </a:lnTo>
                  <a:lnTo>
                    <a:pt x="12407" y="1"/>
                  </a:lnTo>
                  <a:close/>
                </a:path>
              </a:pathLst>
            </a:custGeom>
            <a:solidFill>
              <a:schemeClr val="accent3"/>
            </a:solidFill>
            <a:ln>
              <a:noFill/>
            </a:ln>
          </p:spPr>
          <p:txBody>
            <a:bodyPr spcFirstLastPara="1" wrap="square" lIns="121900" tIns="121900" rIns="121900" bIns="121900" anchor="ctr" anchorCtr="0">
              <a:noAutofit/>
            </a:bodyPr>
            <a:lstStyle/>
            <a:p>
              <a:endParaRPr sz="1600">
                <a:latin typeface="Alexandria" pitchFamily="2" charset="-78"/>
                <a:cs typeface="Alexandria" pitchFamily="2" charset="-78"/>
              </a:endParaRPr>
            </a:p>
          </p:txBody>
        </p:sp>
        <p:sp>
          <p:nvSpPr>
            <p:cNvPr id="14" name="Google Shape;973;p36">
              <a:extLst>
                <a:ext uri="{FF2B5EF4-FFF2-40B4-BE49-F238E27FC236}">
                  <a16:creationId xmlns:a16="http://schemas.microsoft.com/office/drawing/2014/main" id="{D201CB88-9543-D324-790B-A52B52395E27}"/>
                </a:ext>
              </a:extLst>
            </p:cNvPr>
            <p:cNvSpPr/>
            <p:nvPr/>
          </p:nvSpPr>
          <p:spPr>
            <a:xfrm>
              <a:off x="6104900" y="4528368"/>
              <a:ext cx="1935967" cy="1460933"/>
            </a:xfrm>
            <a:custGeom>
              <a:avLst/>
              <a:gdLst/>
              <a:ahLst/>
              <a:cxnLst/>
              <a:rect l="l" t="t" r="r" b="b"/>
              <a:pathLst>
                <a:path w="58079" h="43828" extrusionOk="0">
                  <a:moveTo>
                    <a:pt x="45685" y="1"/>
                  </a:moveTo>
                  <a:lnTo>
                    <a:pt x="0" y="19098"/>
                  </a:lnTo>
                  <a:lnTo>
                    <a:pt x="0" y="43827"/>
                  </a:lnTo>
                  <a:lnTo>
                    <a:pt x="58079" y="19539"/>
                  </a:lnTo>
                  <a:lnTo>
                    <a:pt x="45685" y="1"/>
                  </a:lnTo>
                  <a:close/>
                </a:path>
              </a:pathLst>
            </a:custGeom>
            <a:solidFill>
              <a:schemeClr val="accent3"/>
            </a:solidFill>
            <a:ln>
              <a:noFill/>
            </a:ln>
          </p:spPr>
          <p:txBody>
            <a:bodyPr spcFirstLastPara="1" wrap="square" lIns="121900" tIns="121900" rIns="121900" bIns="121900" anchor="ctr" anchorCtr="0">
              <a:noAutofit/>
            </a:bodyPr>
            <a:lstStyle/>
            <a:p>
              <a:endParaRPr sz="1600">
                <a:latin typeface="Alexandria" pitchFamily="2" charset="-78"/>
                <a:cs typeface="Alexandria" pitchFamily="2" charset="-78"/>
              </a:endParaRPr>
            </a:p>
          </p:txBody>
        </p:sp>
        <p:sp>
          <p:nvSpPr>
            <p:cNvPr id="15" name="Google Shape;981;p36">
              <a:extLst>
                <a:ext uri="{FF2B5EF4-FFF2-40B4-BE49-F238E27FC236}">
                  <a16:creationId xmlns:a16="http://schemas.microsoft.com/office/drawing/2014/main" id="{0B17B9CA-B407-6E7D-45A1-7797DE7F7F51}"/>
                </a:ext>
              </a:extLst>
            </p:cNvPr>
            <p:cNvSpPr/>
            <p:nvPr/>
          </p:nvSpPr>
          <p:spPr>
            <a:xfrm>
              <a:off x="5005167" y="3479035"/>
              <a:ext cx="2199500" cy="843000"/>
            </a:xfrm>
            <a:custGeom>
              <a:avLst/>
              <a:gdLst/>
              <a:ahLst/>
              <a:cxnLst/>
              <a:rect l="l" t="t" r="r" b="b"/>
              <a:pathLst>
                <a:path w="65985" h="25290" extrusionOk="0">
                  <a:moveTo>
                    <a:pt x="32992" y="1"/>
                  </a:moveTo>
                  <a:lnTo>
                    <a:pt x="0" y="11490"/>
                  </a:lnTo>
                  <a:lnTo>
                    <a:pt x="32992" y="25289"/>
                  </a:lnTo>
                  <a:lnTo>
                    <a:pt x="65985" y="11490"/>
                  </a:lnTo>
                  <a:lnTo>
                    <a:pt x="32992" y="1"/>
                  </a:lnTo>
                  <a:close/>
                </a:path>
              </a:pathLst>
            </a:custGeom>
            <a:solidFill>
              <a:srgbClr val="A5F1B3"/>
            </a:solidFill>
            <a:ln>
              <a:noFill/>
            </a:ln>
          </p:spPr>
          <p:txBody>
            <a:bodyPr spcFirstLastPara="1" wrap="square" lIns="121900" tIns="121900" rIns="121900" bIns="121900" anchor="ctr" anchorCtr="0">
              <a:noAutofit/>
            </a:bodyPr>
            <a:lstStyle/>
            <a:p>
              <a:endParaRPr sz="1600">
                <a:latin typeface="Alexandria" pitchFamily="2" charset="-78"/>
                <a:cs typeface="Alexandria" pitchFamily="2" charset="-78"/>
              </a:endParaRPr>
            </a:p>
          </p:txBody>
        </p:sp>
        <p:sp>
          <p:nvSpPr>
            <p:cNvPr id="16" name="Google Shape;982;p36">
              <a:extLst>
                <a:ext uri="{FF2B5EF4-FFF2-40B4-BE49-F238E27FC236}">
                  <a16:creationId xmlns:a16="http://schemas.microsoft.com/office/drawing/2014/main" id="{BC90C1FF-8AD7-C71C-7CFE-B5C7FA37F619}"/>
                </a:ext>
              </a:extLst>
            </p:cNvPr>
            <p:cNvSpPr/>
            <p:nvPr/>
          </p:nvSpPr>
          <p:spPr>
            <a:xfrm>
              <a:off x="4674567" y="3862035"/>
              <a:ext cx="2860700" cy="1118800"/>
            </a:xfrm>
            <a:custGeom>
              <a:avLst/>
              <a:gdLst/>
              <a:ahLst/>
              <a:cxnLst/>
              <a:rect l="l" t="t" r="r" b="b"/>
              <a:pathLst>
                <a:path w="85821" h="33564" extrusionOk="0">
                  <a:moveTo>
                    <a:pt x="9918" y="0"/>
                  </a:moveTo>
                  <a:lnTo>
                    <a:pt x="0" y="15621"/>
                  </a:lnTo>
                  <a:lnTo>
                    <a:pt x="42910" y="33564"/>
                  </a:lnTo>
                  <a:lnTo>
                    <a:pt x="85820" y="15621"/>
                  </a:lnTo>
                  <a:lnTo>
                    <a:pt x="75903" y="0"/>
                  </a:lnTo>
                  <a:lnTo>
                    <a:pt x="42910" y="13799"/>
                  </a:lnTo>
                  <a:lnTo>
                    <a:pt x="9918" y="0"/>
                  </a:lnTo>
                  <a:close/>
                </a:path>
              </a:pathLst>
            </a:custGeom>
            <a:solidFill>
              <a:schemeClr val="tx2">
                <a:lumMod val="75000"/>
              </a:schemeClr>
            </a:solidFill>
            <a:ln>
              <a:noFill/>
            </a:ln>
          </p:spPr>
          <p:txBody>
            <a:bodyPr spcFirstLastPara="1" wrap="square" lIns="121900" tIns="121900" rIns="121900" bIns="121900" anchor="ctr" anchorCtr="0">
              <a:noAutofit/>
            </a:bodyPr>
            <a:lstStyle/>
            <a:p>
              <a:endParaRPr sz="1600" dirty="0">
                <a:latin typeface="Alexandria" pitchFamily="2" charset="-78"/>
                <a:cs typeface="Alexandria" pitchFamily="2" charset="-78"/>
              </a:endParaRPr>
            </a:p>
          </p:txBody>
        </p:sp>
        <p:sp>
          <p:nvSpPr>
            <p:cNvPr id="17" name="Google Shape;983;p36">
              <a:extLst>
                <a:ext uri="{FF2B5EF4-FFF2-40B4-BE49-F238E27FC236}">
                  <a16:creationId xmlns:a16="http://schemas.microsoft.com/office/drawing/2014/main" id="{D4F4FA68-5989-A5F7-2948-AD15BE088B77}"/>
                </a:ext>
              </a:extLst>
            </p:cNvPr>
            <p:cNvSpPr/>
            <p:nvPr/>
          </p:nvSpPr>
          <p:spPr>
            <a:xfrm>
              <a:off x="6104900" y="3862035"/>
              <a:ext cx="1430367" cy="1118800"/>
            </a:xfrm>
            <a:custGeom>
              <a:avLst/>
              <a:gdLst/>
              <a:ahLst/>
              <a:cxnLst/>
              <a:rect l="l" t="t" r="r" b="b"/>
              <a:pathLst>
                <a:path w="42911" h="33564" extrusionOk="0">
                  <a:moveTo>
                    <a:pt x="32993" y="0"/>
                  </a:moveTo>
                  <a:lnTo>
                    <a:pt x="0" y="13799"/>
                  </a:lnTo>
                  <a:lnTo>
                    <a:pt x="0" y="33564"/>
                  </a:lnTo>
                  <a:lnTo>
                    <a:pt x="42910" y="15621"/>
                  </a:lnTo>
                  <a:lnTo>
                    <a:pt x="32993" y="0"/>
                  </a:lnTo>
                  <a:close/>
                </a:path>
              </a:pathLst>
            </a:custGeom>
            <a:solidFill>
              <a:schemeClr val="tx2">
                <a:lumMod val="75000"/>
              </a:schemeClr>
            </a:solidFill>
            <a:ln>
              <a:noFill/>
            </a:ln>
          </p:spPr>
          <p:txBody>
            <a:bodyPr spcFirstLastPara="1" wrap="square" lIns="121900" tIns="121900" rIns="121900" bIns="121900" anchor="ctr" anchorCtr="0">
              <a:noAutofit/>
            </a:bodyPr>
            <a:lstStyle/>
            <a:p>
              <a:endParaRPr sz="1600">
                <a:latin typeface="Alexandria" pitchFamily="2" charset="-78"/>
                <a:cs typeface="Alexandria" pitchFamily="2" charset="-78"/>
              </a:endParaRPr>
            </a:p>
          </p:txBody>
        </p:sp>
        <p:sp>
          <p:nvSpPr>
            <p:cNvPr id="18" name="Google Shape;992;p36">
              <a:extLst>
                <a:ext uri="{FF2B5EF4-FFF2-40B4-BE49-F238E27FC236}">
                  <a16:creationId xmlns:a16="http://schemas.microsoft.com/office/drawing/2014/main" id="{93EA38DB-CE0A-863A-9904-06075973D7B9}"/>
                </a:ext>
              </a:extLst>
            </p:cNvPr>
            <p:cNvSpPr/>
            <p:nvPr/>
          </p:nvSpPr>
          <p:spPr>
            <a:xfrm>
              <a:off x="3427567" y="3184968"/>
              <a:ext cx="2676167" cy="40900"/>
            </a:xfrm>
            <a:custGeom>
              <a:avLst/>
              <a:gdLst/>
              <a:ahLst/>
              <a:cxnLst/>
              <a:rect l="l" t="t" r="r" b="b"/>
              <a:pathLst>
                <a:path w="80285" h="1227" extrusionOk="0">
                  <a:moveTo>
                    <a:pt x="608" y="0"/>
                  </a:moveTo>
                  <a:cubicBezTo>
                    <a:pt x="275" y="0"/>
                    <a:pt x="1" y="274"/>
                    <a:pt x="1" y="607"/>
                  </a:cubicBezTo>
                  <a:cubicBezTo>
                    <a:pt x="1" y="941"/>
                    <a:pt x="275" y="1226"/>
                    <a:pt x="608" y="1226"/>
                  </a:cubicBezTo>
                  <a:cubicBezTo>
                    <a:pt x="846" y="1226"/>
                    <a:pt x="1049" y="1048"/>
                    <a:pt x="1144" y="905"/>
                  </a:cubicBezTo>
                  <a:lnTo>
                    <a:pt x="80285" y="905"/>
                  </a:lnTo>
                  <a:lnTo>
                    <a:pt x="80285" y="298"/>
                  </a:lnTo>
                  <a:lnTo>
                    <a:pt x="1144" y="298"/>
                  </a:lnTo>
                  <a:cubicBezTo>
                    <a:pt x="1049" y="155"/>
                    <a:pt x="846" y="0"/>
                    <a:pt x="608" y="0"/>
                  </a:cubicBezTo>
                  <a:close/>
                </a:path>
              </a:pathLst>
            </a:custGeom>
            <a:solidFill>
              <a:schemeClr val="bg1">
                <a:lumMod val="50000"/>
                <a:lumOff val="50000"/>
              </a:schemeClr>
            </a:solidFill>
            <a:ln>
              <a:noFill/>
            </a:ln>
          </p:spPr>
          <p:txBody>
            <a:bodyPr spcFirstLastPara="1" wrap="square" lIns="121900" tIns="121900" rIns="121900" bIns="121900" anchor="ctr" anchorCtr="0">
              <a:noAutofit/>
            </a:bodyPr>
            <a:lstStyle/>
            <a:p>
              <a:endParaRPr sz="1600">
                <a:latin typeface="Alexandria" pitchFamily="2" charset="-78"/>
                <a:cs typeface="Alexandria" pitchFamily="2" charset="-78"/>
              </a:endParaRPr>
            </a:p>
          </p:txBody>
        </p:sp>
        <p:sp>
          <p:nvSpPr>
            <p:cNvPr id="19" name="Google Shape;993;p36">
              <a:extLst>
                <a:ext uri="{FF2B5EF4-FFF2-40B4-BE49-F238E27FC236}">
                  <a16:creationId xmlns:a16="http://schemas.microsoft.com/office/drawing/2014/main" id="{497C05CA-81B6-F9ED-B2E8-435C7F7AE6F2}"/>
                </a:ext>
              </a:extLst>
            </p:cNvPr>
            <p:cNvSpPr/>
            <p:nvPr/>
          </p:nvSpPr>
          <p:spPr>
            <a:xfrm>
              <a:off x="5097633" y="3196068"/>
              <a:ext cx="2014967" cy="941800"/>
            </a:xfrm>
            <a:custGeom>
              <a:avLst/>
              <a:gdLst/>
              <a:ahLst/>
              <a:cxnLst/>
              <a:rect l="l" t="t" r="r" b="b"/>
              <a:pathLst>
                <a:path w="60449" h="28254" extrusionOk="0">
                  <a:moveTo>
                    <a:pt x="9906" y="0"/>
                  </a:moveTo>
                  <a:lnTo>
                    <a:pt x="0" y="15621"/>
                  </a:lnTo>
                  <a:lnTo>
                    <a:pt x="30218" y="28254"/>
                  </a:lnTo>
                  <a:lnTo>
                    <a:pt x="60448" y="15621"/>
                  </a:lnTo>
                  <a:lnTo>
                    <a:pt x="50530" y="0"/>
                  </a:lnTo>
                  <a:lnTo>
                    <a:pt x="30218" y="8490"/>
                  </a:lnTo>
                  <a:lnTo>
                    <a:pt x="9906" y="0"/>
                  </a:lnTo>
                  <a:close/>
                </a:path>
              </a:pathLst>
            </a:custGeom>
            <a:solidFill>
              <a:schemeClr val="bg2">
                <a:lumMod val="50000"/>
              </a:schemeClr>
            </a:solidFill>
            <a:ln>
              <a:noFill/>
            </a:ln>
          </p:spPr>
          <p:txBody>
            <a:bodyPr spcFirstLastPara="1" wrap="square" lIns="121900" tIns="121900" rIns="121900" bIns="121900" anchor="ctr" anchorCtr="0">
              <a:noAutofit/>
            </a:bodyPr>
            <a:lstStyle/>
            <a:p>
              <a:endParaRPr sz="1600" dirty="0">
                <a:latin typeface="Alexandria" pitchFamily="2" charset="-78"/>
                <a:cs typeface="Alexandria" pitchFamily="2" charset="-78"/>
              </a:endParaRPr>
            </a:p>
          </p:txBody>
        </p:sp>
        <p:sp>
          <p:nvSpPr>
            <p:cNvPr id="20" name="Google Shape;994;p36">
              <a:extLst>
                <a:ext uri="{FF2B5EF4-FFF2-40B4-BE49-F238E27FC236}">
                  <a16:creationId xmlns:a16="http://schemas.microsoft.com/office/drawing/2014/main" id="{18F90456-60FB-3224-B50F-07B677034CD2}"/>
                </a:ext>
              </a:extLst>
            </p:cNvPr>
            <p:cNvSpPr/>
            <p:nvPr/>
          </p:nvSpPr>
          <p:spPr>
            <a:xfrm>
              <a:off x="5427833" y="2903568"/>
              <a:ext cx="1354167" cy="575500"/>
            </a:xfrm>
            <a:custGeom>
              <a:avLst/>
              <a:gdLst/>
              <a:ahLst/>
              <a:cxnLst/>
              <a:rect l="l" t="t" r="r" b="b"/>
              <a:pathLst>
                <a:path w="40625" h="17265" extrusionOk="0">
                  <a:moveTo>
                    <a:pt x="20312" y="1"/>
                  </a:moveTo>
                  <a:lnTo>
                    <a:pt x="0" y="8775"/>
                  </a:lnTo>
                  <a:lnTo>
                    <a:pt x="20312" y="17265"/>
                  </a:lnTo>
                  <a:lnTo>
                    <a:pt x="40624" y="8775"/>
                  </a:lnTo>
                  <a:lnTo>
                    <a:pt x="20312" y="1"/>
                  </a:lnTo>
                  <a:close/>
                </a:path>
              </a:pathLst>
            </a:custGeom>
            <a:solidFill>
              <a:schemeClr val="bg2">
                <a:lumMod val="90000"/>
              </a:schemeClr>
            </a:solidFill>
            <a:ln>
              <a:noFill/>
            </a:ln>
          </p:spPr>
          <p:txBody>
            <a:bodyPr spcFirstLastPara="1" wrap="square" lIns="121900" tIns="121900" rIns="121900" bIns="121900" anchor="ctr" anchorCtr="0">
              <a:noAutofit/>
            </a:bodyPr>
            <a:lstStyle/>
            <a:p>
              <a:endParaRPr sz="1600">
                <a:latin typeface="Alexandria" pitchFamily="2" charset="-78"/>
                <a:cs typeface="Alexandria" pitchFamily="2" charset="-78"/>
              </a:endParaRPr>
            </a:p>
          </p:txBody>
        </p:sp>
        <p:sp>
          <p:nvSpPr>
            <p:cNvPr id="21" name="Google Shape;995;p36">
              <a:extLst>
                <a:ext uri="{FF2B5EF4-FFF2-40B4-BE49-F238E27FC236}">
                  <a16:creationId xmlns:a16="http://schemas.microsoft.com/office/drawing/2014/main" id="{C47D8A5C-0167-5047-6C78-07679E5929D1}"/>
                </a:ext>
              </a:extLst>
            </p:cNvPr>
            <p:cNvSpPr/>
            <p:nvPr/>
          </p:nvSpPr>
          <p:spPr>
            <a:xfrm>
              <a:off x="6104900" y="3196068"/>
              <a:ext cx="1007700" cy="941800"/>
            </a:xfrm>
            <a:custGeom>
              <a:avLst/>
              <a:gdLst/>
              <a:ahLst/>
              <a:cxnLst/>
              <a:rect l="l" t="t" r="r" b="b"/>
              <a:pathLst>
                <a:path w="30231" h="28254" extrusionOk="0">
                  <a:moveTo>
                    <a:pt x="20312" y="0"/>
                  </a:moveTo>
                  <a:lnTo>
                    <a:pt x="0" y="8490"/>
                  </a:lnTo>
                  <a:lnTo>
                    <a:pt x="0" y="28254"/>
                  </a:lnTo>
                  <a:lnTo>
                    <a:pt x="30230" y="15621"/>
                  </a:lnTo>
                  <a:lnTo>
                    <a:pt x="20312" y="0"/>
                  </a:lnTo>
                  <a:close/>
                </a:path>
              </a:pathLst>
            </a:custGeom>
            <a:solidFill>
              <a:schemeClr val="bg2">
                <a:lumMod val="50000"/>
              </a:schemeClr>
            </a:solidFill>
            <a:ln>
              <a:noFill/>
            </a:ln>
          </p:spPr>
          <p:txBody>
            <a:bodyPr spcFirstLastPara="1" wrap="square" lIns="121900" tIns="121900" rIns="121900" bIns="121900" anchor="ctr" anchorCtr="0">
              <a:noAutofit/>
            </a:bodyPr>
            <a:lstStyle/>
            <a:p>
              <a:endParaRPr sz="1600">
                <a:latin typeface="Alexandria" pitchFamily="2" charset="-78"/>
                <a:cs typeface="Alexandria" pitchFamily="2" charset="-78"/>
              </a:endParaRPr>
            </a:p>
          </p:txBody>
        </p:sp>
        <p:sp>
          <p:nvSpPr>
            <p:cNvPr id="22" name="Google Shape;1002;p36">
              <a:extLst>
                <a:ext uri="{FF2B5EF4-FFF2-40B4-BE49-F238E27FC236}">
                  <a16:creationId xmlns:a16="http://schemas.microsoft.com/office/drawing/2014/main" id="{D5FBFEC5-9166-C69E-7D4E-761300155261}"/>
                </a:ext>
              </a:extLst>
            </p:cNvPr>
            <p:cNvSpPr/>
            <p:nvPr/>
          </p:nvSpPr>
          <p:spPr>
            <a:xfrm>
              <a:off x="5520301" y="2129669"/>
              <a:ext cx="1169232" cy="1165233"/>
            </a:xfrm>
            <a:custGeom>
              <a:avLst/>
              <a:gdLst/>
              <a:ahLst/>
              <a:cxnLst/>
              <a:rect l="l" t="t" r="r" b="b"/>
              <a:pathLst>
                <a:path w="35077" h="34957" extrusionOk="0">
                  <a:moveTo>
                    <a:pt x="17526" y="0"/>
                  </a:moveTo>
                  <a:lnTo>
                    <a:pt x="0" y="27623"/>
                  </a:lnTo>
                  <a:lnTo>
                    <a:pt x="17538" y="34957"/>
                  </a:lnTo>
                  <a:lnTo>
                    <a:pt x="35076" y="27623"/>
                  </a:lnTo>
                  <a:lnTo>
                    <a:pt x="17550" y="0"/>
                  </a:lnTo>
                  <a:close/>
                </a:path>
              </a:pathLst>
            </a:custGeom>
            <a:solidFill>
              <a:schemeClr val="accent4"/>
            </a:solidFill>
            <a:ln>
              <a:noFill/>
            </a:ln>
          </p:spPr>
          <p:txBody>
            <a:bodyPr spcFirstLastPara="1" wrap="square" lIns="121900" tIns="121900" rIns="121900" bIns="121900" anchor="ctr" anchorCtr="0">
              <a:noAutofit/>
            </a:bodyPr>
            <a:lstStyle/>
            <a:p>
              <a:endParaRPr sz="1600">
                <a:latin typeface="Alexandria" pitchFamily="2" charset="-78"/>
                <a:cs typeface="Alexandria" pitchFamily="2" charset="-78"/>
              </a:endParaRPr>
            </a:p>
          </p:txBody>
        </p:sp>
        <p:sp>
          <p:nvSpPr>
            <p:cNvPr id="23" name="Google Shape;1003;p36">
              <a:extLst>
                <a:ext uri="{FF2B5EF4-FFF2-40B4-BE49-F238E27FC236}">
                  <a16:creationId xmlns:a16="http://schemas.microsoft.com/office/drawing/2014/main" id="{046F0262-5E11-AC39-F694-7C3AD577E5E9}"/>
                </a:ext>
              </a:extLst>
            </p:cNvPr>
            <p:cNvSpPr/>
            <p:nvPr/>
          </p:nvSpPr>
          <p:spPr>
            <a:xfrm>
              <a:off x="6104901" y="2129669"/>
              <a:ext cx="584633" cy="1165233"/>
            </a:xfrm>
            <a:custGeom>
              <a:avLst/>
              <a:gdLst/>
              <a:ahLst/>
              <a:cxnLst/>
              <a:rect l="l" t="t" r="r" b="b"/>
              <a:pathLst>
                <a:path w="17539" h="34957" extrusionOk="0">
                  <a:moveTo>
                    <a:pt x="0" y="0"/>
                  </a:moveTo>
                  <a:lnTo>
                    <a:pt x="0" y="34957"/>
                  </a:lnTo>
                  <a:lnTo>
                    <a:pt x="17538" y="27623"/>
                  </a:lnTo>
                  <a:lnTo>
                    <a:pt x="12" y="0"/>
                  </a:lnTo>
                  <a:close/>
                </a:path>
              </a:pathLst>
            </a:custGeom>
            <a:solidFill>
              <a:schemeClr val="accent4"/>
            </a:solidFill>
            <a:ln>
              <a:noFill/>
            </a:ln>
          </p:spPr>
          <p:txBody>
            <a:bodyPr spcFirstLastPara="1" wrap="square" lIns="121900" tIns="121900" rIns="121900" bIns="121900" anchor="ctr" anchorCtr="0">
              <a:noAutofit/>
            </a:bodyPr>
            <a:lstStyle/>
            <a:p>
              <a:endParaRPr sz="1600" dirty="0">
                <a:latin typeface="Alexandria" pitchFamily="2" charset="-78"/>
                <a:cs typeface="Alexandria" pitchFamily="2" charset="-78"/>
              </a:endParaRPr>
            </a:p>
          </p:txBody>
        </p:sp>
        <p:sp>
          <p:nvSpPr>
            <p:cNvPr id="24" name="Google Shape;1004;p36">
              <a:extLst>
                <a:ext uri="{FF2B5EF4-FFF2-40B4-BE49-F238E27FC236}">
                  <a16:creationId xmlns:a16="http://schemas.microsoft.com/office/drawing/2014/main" id="{FC46FDDA-D382-66B5-DD75-69AD82015083}"/>
                </a:ext>
              </a:extLst>
            </p:cNvPr>
            <p:cNvSpPr/>
            <p:nvPr/>
          </p:nvSpPr>
          <p:spPr>
            <a:xfrm>
              <a:off x="6181100" y="2249137"/>
              <a:ext cx="163533" cy="257200"/>
            </a:xfrm>
            <a:custGeom>
              <a:avLst/>
              <a:gdLst/>
              <a:ahLst/>
              <a:cxnLst/>
              <a:rect l="l" t="t" r="r" b="b"/>
              <a:pathLst>
                <a:path w="4906" h="7716" extrusionOk="0">
                  <a:moveTo>
                    <a:pt x="4906" y="7715"/>
                  </a:moveTo>
                  <a:lnTo>
                    <a:pt x="4906" y="7715"/>
                  </a:lnTo>
                  <a:lnTo>
                    <a:pt x="0" y="0"/>
                  </a:lnTo>
                  <a:close/>
                </a:path>
              </a:pathLst>
            </a:custGeom>
            <a:solidFill>
              <a:srgbClr val="FFFFFF"/>
            </a:solidFill>
            <a:ln>
              <a:noFill/>
            </a:ln>
          </p:spPr>
          <p:txBody>
            <a:bodyPr spcFirstLastPara="1" wrap="square" lIns="121900" tIns="121900" rIns="121900" bIns="121900" anchor="ctr" anchorCtr="0">
              <a:noAutofit/>
            </a:bodyPr>
            <a:lstStyle/>
            <a:p>
              <a:endParaRPr sz="1600">
                <a:latin typeface="Alexandria" pitchFamily="2" charset="-78"/>
                <a:cs typeface="Alexandria" pitchFamily="2" charset="-78"/>
              </a:endParaRPr>
            </a:p>
          </p:txBody>
        </p:sp>
        <p:sp>
          <p:nvSpPr>
            <p:cNvPr id="25" name="Google Shape;1005;p36">
              <a:extLst>
                <a:ext uri="{FF2B5EF4-FFF2-40B4-BE49-F238E27FC236}">
                  <a16:creationId xmlns:a16="http://schemas.microsoft.com/office/drawing/2014/main" id="{258CB8C8-0A11-DA60-1306-F933D4C530EA}"/>
                </a:ext>
              </a:extLst>
            </p:cNvPr>
            <p:cNvSpPr/>
            <p:nvPr/>
          </p:nvSpPr>
          <p:spPr>
            <a:xfrm>
              <a:off x="6477567" y="2716236"/>
              <a:ext cx="42900" cy="67500"/>
            </a:xfrm>
            <a:custGeom>
              <a:avLst/>
              <a:gdLst/>
              <a:ahLst/>
              <a:cxnLst/>
              <a:rect l="l" t="t" r="r" b="b"/>
              <a:pathLst>
                <a:path w="1287" h="2025" extrusionOk="0">
                  <a:moveTo>
                    <a:pt x="1286" y="2025"/>
                  </a:moveTo>
                  <a:lnTo>
                    <a:pt x="1286" y="2025"/>
                  </a:lnTo>
                  <a:lnTo>
                    <a:pt x="0" y="1"/>
                  </a:lnTo>
                  <a:close/>
                </a:path>
              </a:pathLst>
            </a:custGeom>
            <a:solidFill>
              <a:srgbClr val="FFFFFF"/>
            </a:solidFill>
            <a:ln>
              <a:noFill/>
            </a:ln>
          </p:spPr>
          <p:txBody>
            <a:bodyPr spcFirstLastPara="1" wrap="square" lIns="121900" tIns="121900" rIns="121900" bIns="121900" anchor="ctr" anchorCtr="0">
              <a:noAutofit/>
            </a:bodyPr>
            <a:lstStyle/>
            <a:p>
              <a:endParaRPr sz="1600">
                <a:latin typeface="Alexandria" pitchFamily="2" charset="-78"/>
                <a:cs typeface="Alexandria" pitchFamily="2" charset="-78"/>
              </a:endParaRPr>
            </a:p>
          </p:txBody>
        </p:sp>
        <p:sp>
          <p:nvSpPr>
            <p:cNvPr id="26" name="Google Shape;1008;p36">
              <a:extLst>
                <a:ext uri="{FF2B5EF4-FFF2-40B4-BE49-F238E27FC236}">
                  <a16:creationId xmlns:a16="http://schemas.microsoft.com/office/drawing/2014/main" id="{D23EF6D4-F401-895D-219C-C56EC4246455}"/>
                </a:ext>
              </a:extLst>
            </p:cNvPr>
            <p:cNvSpPr txBox="1"/>
            <p:nvPr/>
          </p:nvSpPr>
          <p:spPr>
            <a:xfrm>
              <a:off x="9264626" y="1858160"/>
              <a:ext cx="1665486" cy="487600"/>
            </a:xfrm>
            <a:prstGeom prst="rect">
              <a:avLst/>
            </a:prstGeom>
            <a:noFill/>
            <a:ln>
              <a:noFill/>
            </a:ln>
          </p:spPr>
          <p:txBody>
            <a:bodyPr spcFirstLastPara="1" wrap="square" lIns="121900" tIns="121900" rIns="121900" bIns="121900" anchor="ctr" anchorCtr="0">
              <a:noAutofit/>
            </a:bodyPr>
            <a:lstStyle/>
            <a:p>
              <a:pPr algn="ctr" rtl="1"/>
              <a:r>
                <a:rPr lang="ar-SA" sz="1600" b="1" dirty="0">
                  <a:solidFill>
                    <a:srgbClr val="FFC000"/>
                  </a:solidFill>
                  <a:latin typeface="Alexandria" pitchFamily="2" charset="-78"/>
                  <a:ea typeface="Fira Sans Extra Condensed Medium"/>
                  <a:cs typeface="Alexandria" pitchFamily="2" charset="-78"/>
                  <a:sym typeface="Fira Sans Extra Condensed Medium"/>
                </a:rPr>
                <a:t>عتاد الحاسوب </a:t>
              </a:r>
              <a:endParaRPr sz="1600" b="1" dirty="0">
                <a:solidFill>
                  <a:srgbClr val="FFC000"/>
                </a:solidFill>
                <a:latin typeface="Alexandria" pitchFamily="2" charset="-78"/>
                <a:ea typeface="Fira Sans Extra Condensed Medium"/>
                <a:cs typeface="Alexandria" pitchFamily="2" charset="-78"/>
                <a:sym typeface="Fira Sans Extra Condensed Medium"/>
              </a:endParaRPr>
            </a:p>
          </p:txBody>
        </p:sp>
        <p:sp>
          <p:nvSpPr>
            <p:cNvPr id="27" name="TextBox 127">
              <a:extLst>
                <a:ext uri="{FF2B5EF4-FFF2-40B4-BE49-F238E27FC236}">
                  <a16:creationId xmlns:a16="http://schemas.microsoft.com/office/drawing/2014/main" id="{33FC4353-6F3B-70BA-0701-9D2516DD7C7E}"/>
                </a:ext>
              </a:extLst>
            </p:cNvPr>
            <p:cNvSpPr txBox="1"/>
            <p:nvPr/>
          </p:nvSpPr>
          <p:spPr>
            <a:xfrm>
              <a:off x="9197351" y="2338684"/>
              <a:ext cx="1863758" cy="430887"/>
            </a:xfrm>
            <a:prstGeom prst="rect">
              <a:avLst/>
            </a:prstGeom>
            <a:noFill/>
            <a:ln>
              <a:noFill/>
            </a:ln>
          </p:spPr>
          <p:txBody>
            <a:bodyPr wrap="square" lIns="0" tIns="0" rIns="0" bIns="0" anchor="t">
              <a:spAutoFit/>
            </a:bodyPr>
            <a:lstStyle/>
            <a:p>
              <a:pPr algn="ctr" rtl="1">
                <a:defRPr lang="en-US"/>
              </a:pPr>
              <a:r>
                <a:rPr lang="ar-SA" sz="1400" dirty="0">
                  <a:latin typeface="Alexandria" charset="0"/>
                  <a:cs typeface="Alexandria" charset="0"/>
                </a:rPr>
                <a:t>أو ما يسمى المكونات المادية للحاسوب</a:t>
              </a:r>
            </a:p>
          </p:txBody>
        </p:sp>
        <p:sp>
          <p:nvSpPr>
            <p:cNvPr id="28" name="Google Shape;1008;p36">
              <a:extLst>
                <a:ext uri="{FF2B5EF4-FFF2-40B4-BE49-F238E27FC236}">
                  <a16:creationId xmlns:a16="http://schemas.microsoft.com/office/drawing/2014/main" id="{7468F675-9EF2-CFA6-3605-60D1F47CB916}"/>
                </a:ext>
              </a:extLst>
            </p:cNvPr>
            <p:cNvSpPr txBox="1"/>
            <p:nvPr/>
          </p:nvSpPr>
          <p:spPr>
            <a:xfrm>
              <a:off x="9377184" y="3560358"/>
              <a:ext cx="1674555" cy="487600"/>
            </a:xfrm>
            <a:prstGeom prst="rect">
              <a:avLst/>
            </a:prstGeom>
            <a:noFill/>
            <a:ln>
              <a:noFill/>
            </a:ln>
          </p:spPr>
          <p:txBody>
            <a:bodyPr spcFirstLastPara="1" wrap="square" lIns="121900" tIns="121900" rIns="121900" bIns="121900" anchor="ctr" anchorCtr="0">
              <a:noAutofit/>
            </a:bodyPr>
            <a:lstStyle/>
            <a:p>
              <a:pPr algn="ctr" rtl="1"/>
              <a:r>
                <a:rPr lang="ar-SA" sz="1600" b="1" dirty="0">
                  <a:solidFill>
                    <a:srgbClr val="333F50"/>
                  </a:solidFill>
                  <a:latin typeface="Alexandria" pitchFamily="2" charset="-78"/>
                  <a:ea typeface="Fira Sans Extra Condensed Medium"/>
                  <a:cs typeface="Alexandria" pitchFamily="2" charset="-78"/>
                  <a:sym typeface="Fira Sans Extra Condensed Medium"/>
                </a:rPr>
                <a:t>شبكة الاتصال </a:t>
              </a:r>
              <a:endParaRPr sz="1600" b="1" dirty="0">
                <a:solidFill>
                  <a:srgbClr val="333F50"/>
                </a:solidFill>
                <a:latin typeface="Alexandria" pitchFamily="2" charset="-78"/>
                <a:ea typeface="Fira Sans Extra Condensed Medium"/>
                <a:cs typeface="Alexandria" pitchFamily="2" charset="-78"/>
                <a:sym typeface="Fira Sans Extra Condensed Medium"/>
              </a:endParaRPr>
            </a:p>
          </p:txBody>
        </p:sp>
        <p:sp>
          <p:nvSpPr>
            <p:cNvPr id="29" name="TextBox 127">
              <a:extLst>
                <a:ext uri="{FF2B5EF4-FFF2-40B4-BE49-F238E27FC236}">
                  <a16:creationId xmlns:a16="http://schemas.microsoft.com/office/drawing/2014/main" id="{B97F8B12-F36E-BBBE-43DD-3A4F65AB42A7}"/>
                </a:ext>
              </a:extLst>
            </p:cNvPr>
            <p:cNvSpPr txBox="1"/>
            <p:nvPr/>
          </p:nvSpPr>
          <p:spPr>
            <a:xfrm>
              <a:off x="9264625" y="4040882"/>
              <a:ext cx="1863758" cy="861774"/>
            </a:xfrm>
            <a:prstGeom prst="rect">
              <a:avLst/>
            </a:prstGeom>
            <a:noFill/>
            <a:ln>
              <a:noFill/>
            </a:ln>
          </p:spPr>
          <p:txBody>
            <a:bodyPr wrap="square" lIns="0" tIns="0" rIns="0" bIns="0" anchor="t">
              <a:spAutoFit/>
            </a:bodyPr>
            <a:lstStyle/>
            <a:p>
              <a:pPr algn="justLow" rtl="1">
                <a:defRPr lang="en-US"/>
              </a:pPr>
              <a:r>
                <a:rPr lang="ar-SA" sz="1400" dirty="0">
                  <a:latin typeface="Alexandria" charset="0"/>
                  <a:cs typeface="Alexandria" charset="0"/>
                </a:rPr>
                <a:t>وهي المستخدمة لربط الأجهزة مع بعضها البعض ( شبكة الأنترانت - الأنترنت)</a:t>
              </a:r>
            </a:p>
          </p:txBody>
        </p:sp>
        <p:sp>
          <p:nvSpPr>
            <p:cNvPr id="30" name="Google Shape;1008;p36">
              <a:extLst>
                <a:ext uri="{FF2B5EF4-FFF2-40B4-BE49-F238E27FC236}">
                  <a16:creationId xmlns:a16="http://schemas.microsoft.com/office/drawing/2014/main" id="{63B3F6A9-02AE-A2D1-FE00-B0DEA695DDDF}"/>
                </a:ext>
              </a:extLst>
            </p:cNvPr>
            <p:cNvSpPr txBox="1"/>
            <p:nvPr/>
          </p:nvSpPr>
          <p:spPr>
            <a:xfrm>
              <a:off x="1284029" y="2726455"/>
              <a:ext cx="1804947" cy="487600"/>
            </a:xfrm>
            <a:prstGeom prst="rect">
              <a:avLst/>
            </a:prstGeom>
            <a:noFill/>
            <a:ln>
              <a:noFill/>
            </a:ln>
          </p:spPr>
          <p:txBody>
            <a:bodyPr spcFirstLastPara="1" wrap="square" lIns="121900" tIns="121900" rIns="121900" bIns="121900" anchor="ctr" anchorCtr="0">
              <a:noAutofit/>
            </a:bodyPr>
            <a:lstStyle/>
            <a:p>
              <a:pPr algn="ctr" rtl="1"/>
              <a:r>
                <a:rPr lang="ar-SA" sz="1600" b="1" dirty="0">
                  <a:solidFill>
                    <a:srgbClr val="767171"/>
                  </a:solidFill>
                  <a:latin typeface="Alexandria" pitchFamily="2" charset="-78"/>
                  <a:ea typeface="Fira Sans Extra Condensed Medium"/>
                  <a:cs typeface="Alexandria" pitchFamily="2" charset="-78"/>
                  <a:sym typeface="Fira Sans Extra Condensed Medium"/>
                </a:rPr>
                <a:t>برامج الحاسوب </a:t>
              </a:r>
              <a:endParaRPr sz="1600" b="1" dirty="0">
                <a:solidFill>
                  <a:srgbClr val="767171"/>
                </a:solidFill>
                <a:latin typeface="Alexandria" pitchFamily="2" charset="-78"/>
                <a:ea typeface="Fira Sans Extra Condensed Medium"/>
                <a:cs typeface="Alexandria" pitchFamily="2" charset="-78"/>
                <a:sym typeface="Fira Sans Extra Condensed Medium"/>
              </a:endParaRPr>
            </a:p>
          </p:txBody>
        </p:sp>
        <p:sp>
          <p:nvSpPr>
            <p:cNvPr id="31" name="TextBox 127">
              <a:extLst>
                <a:ext uri="{FF2B5EF4-FFF2-40B4-BE49-F238E27FC236}">
                  <a16:creationId xmlns:a16="http://schemas.microsoft.com/office/drawing/2014/main" id="{E8886F33-B1F9-A29D-E5FA-AE6306131F03}"/>
                </a:ext>
              </a:extLst>
            </p:cNvPr>
            <p:cNvSpPr txBox="1"/>
            <p:nvPr/>
          </p:nvSpPr>
          <p:spPr>
            <a:xfrm>
              <a:off x="905768" y="3206979"/>
              <a:ext cx="2019348" cy="430887"/>
            </a:xfrm>
            <a:prstGeom prst="rect">
              <a:avLst/>
            </a:prstGeom>
            <a:noFill/>
            <a:ln>
              <a:noFill/>
            </a:ln>
          </p:spPr>
          <p:txBody>
            <a:bodyPr wrap="square" lIns="0" tIns="0" rIns="0" bIns="0" anchor="t">
              <a:spAutoFit/>
            </a:bodyPr>
            <a:lstStyle/>
            <a:p>
              <a:pPr algn="justLow" rtl="1">
                <a:defRPr lang="en-US"/>
              </a:pPr>
              <a:r>
                <a:rPr lang="ar-SA" sz="1400" dirty="0">
                  <a:latin typeface="Alexandria" charset="0"/>
                  <a:cs typeface="Alexandria" charset="0"/>
                </a:rPr>
                <a:t>برامج النظام وبرامج التطبيقات (خاصة - عامة)</a:t>
              </a:r>
            </a:p>
          </p:txBody>
        </p:sp>
        <p:sp>
          <p:nvSpPr>
            <p:cNvPr id="32" name="Google Shape;1008;p36">
              <a:extLst>
                <a:ext uri="{FF2B5EF4-FFF2-40B4-BE49-F238E27FC236}">
                  <a16:creationId xmlns:a16="http://schemas.microsoft.com/office/drawing/2014/main" id="{23813D51-6C3A-5882-E4C8-D9D630D93F64}"/>
                </a:ext>
              </a:extLst>
            </p:cNvPr>
            <p:cNvSpPr txBox="1"/>
            <p:nvPr/>
          </p:nvSpPr>
          <p:spPr>
            <a:xfrm>
              <a:off x="1115712" y="4255015"/>
              <a:ext cx="1973264" cy="554620"/>
            </a:xfrm>
            <a:prstGeom prst="rect">
              <a:avLst/>
            </a:prstGeom>
            <a:noFill/>
            <a:ln>
              <a:noFill/>
            </a:ln>
          </p:spPr>
          <p:txBody>
            <a:bodyPr spcFirstLastPara="1" wrap="square" lIns="121900" tIns="121900" rIns="121900" bIns="121900" anchor="ctr" anchorCtr="0">
              <a:noAutofit/>
            </a:bodyPr>
            <a:lstStyle/>
            <a:p>
              <a:pPr algn="ctr" rtl="1"/>
              <a:r>
                <a:rPr lang="ar-SA" sz="1600" b="1" dirty="0">
                  <a:solidFill>
                    <a:srgbClr val="A5A5A5"/>
                  </a:solidFill>
                  <a:latin typeface="Alexandria" pitchFamily="2" charset="-78"/>
                  <a:ea typeface="Fira Sans Extra Condensed Medium"/>
                  <a:cs typeface="Alexandria" pitchFamily="2" charset="-78"/>
                  <a:sym typeface="Fira Sans Extra Condensed Medium"/>
                </a:rPr>
                <a:t>صُناع المعرفة</a:t>
              </a:r>
              <a:endParaRPr lang="en-US" sz="1600" b="1" dirty="0">
                <a:solidFill>
                  <a:srgbClr val="A5A5A5"/>
                </a:solidFill>
                <a:latin typeface="Alexandria" pitchFamily="2" charset="-78"/>
                <a:ea typeface="Fira Sans Extra Condensed Medium"/>
                <a:cs typeface="Alexandria" pitchFamily="2" charset="-78"/>
                <a:sym typeface="Fira Sans Extra Condensed Medium"/>
              </a:endParaRPr>
            </a:p>
          </p:txBody>
        </p:sp>
        <p:sp>
          <p:nvSpPr>
            <p:cNvPr id="33" name="TextBox 127">
              <a:extLst>
                <a:ext uri="{FF2B5EF4-FFF2-40B4-BE49-F238E27FC236}">
                  <a16:creationId xmlns:a16="http://schemas.microsoft.com/office/drawing/2014/main" id="{69A73D2D-B8EE-011F-7BB7-26D5B294331A}"/>
                </a:ext>
              </a:extLst>
            </p:cNvPr>
            <p:cNvSpPr txBox="1"/>
            <p:nvPr/>
          </p:nvSpPr>
          <p:spPr>
            <a:xfrm>
              <a:off x="762001" y="4802559"/>
              <a:ext cx="2665566" cy="646331"/>
            </a:xfrm>
            <a:prstGeom prst="rect">
              <a:avLst/>
            </a:prstGeom>
            <a:noFill/>
            <a:ln>
              <a:noFill/>
            </a:ln>
          </p:spPr>
          <p:txBody>
            <a:bodyPr wrap="square" lIns="0" tIns="0" rIns="0" bIns="0" anchor="t">
              <a:spAutoFit/>
            </a:bodyPr>
            <a:lstStyle/>
            <a:p>
              <a:pPr algn="justLow" rtl="1">
                <a:defRPr lang="en-US"/>
              </a:pPr>
              <a:r>
                <a:rPr lang="ar-SA" sz="1400" dirty="0">
                  <a:latin typeface="Alexandria" charset="0"/>
                  <a:cs typeface="Alexandria" charset="0"/>
                </a:rPr>
                <a:t>القيادات الرقمية ومديرين المعرفة ومحللين المعرفة ورأس المال الفكري للمنظمة</a:t>
              </a:r>
            </a:p>
          </p:txBody>
        </p:sp>
        <p:sp>
          <p:nvSpPr>
            <p:cNvPr id="34" name="Google Shape;970;p36">
              <a:extLst>
                <a:ext uri="{FF2B5EF4-FFF2-40B4-BE49-F238E27FC236}">
                  <a16:creationId xmlns:a16="http://schemas.microsoft.com/office/drawing/2014/main" id="{01EF9162-FD1A-71FC-407C-ACB9ED6B720D}"/>
                </a:ext>
              </a:extLst>
            </p:cNvPr>
            <p:cNvSpPr/>
            <p:nvPr/>
          </p:nvSpPr>
          <p:spPr>
            <a:xfrm flipV="1">
              <a:off x="3263707" y="3212849"/>
              <a:ext cx="2164126" cy="80417"/>
            </a:xfrm>
            <a:custGeom>
              <a:avLst/>
              <a:gdLst/>
              <a:ahLst/>
              <a:cxnLst/>
              <a:rect l="l" t="t" r="r" b="b"/>
              <a:pathLst>
                <a:path w="80285" h="1167" extrusionOk="0">
                  <a:moveTo>
                    <a:pt x="608" y="0"/>
                  </a:moveTo>
                  <a:cubicBezTo>
                    <a:pt x="275" y="0"/>
                    <a:pt x="1" y="250"/>
                    <a:pt x="1" y="584"/>
                  </a:cubicBezTo>
                  <a:cubicBezTo>
                    <a:pt x="1" y="917"/>
                    <a:pt x="275" y="1167"/>
                    <a:pt x="608" y="1167"/>
                  </a:cubicBezTo>
                  <a:cubicBezTo>
                    <a:pt x="846" y="1167"/>
                    <a:pt x="1049" y="1096"/>
                    <a:pt x="1144" y="798"/>
                  </a:cubicBezTo>
                  <a:lnTo>
                    <a:pt x="80285" y="798"/>
                  </a:lnTo>
                  <a:lnTo>
                    <a:pt x="80285" y="357"/>
                  </a:lnTo>
                  <a:lnTo>
                    <a:pt x="1144" y="357"/>
                  </a:lnTo>
                  <a:cubicBezTo>
                    <a:pt x="1049" y="60"/>
                    <a:pt x="846" y="0"/>
                    <a:pt x="608" y="0"/>
                  </a:cubicBezTo>
                  <a:close/>
                </a:path>
              </a:pathLst>
            </a:custGeom>
            <a:solidFill>
              <a:srgbClr val="FCBD24"/>
            </a:solidFill>
            <a:ln>
              <a:solidFill>
                <a:srgbClr val="203E5F"/>
              </a:solidFill>
            </a:ln>
          </p:spPr>
          <p:txBody>
            <a:bodyPr spcFirstLastPara="1" wrap="square" lIns="121900" tIns="121900" rIns="121900" bIns="121900" anchor="ctr" anchorCtr="0">
              <a:noAutofit/>
            </a:bodyPr>
            <a:lstStyle/>
            <a:p>
              <a:endParaRPr sz="1600">
                <a:latin typeface="Alexandria" pitchFamily="2" charset="-78"/>
                <a:cs typeface="Alexandria" pitchFamily="2" charset="-78"/>
              </a:endParaRPr>
            </a:p>
          </p:txBody>
        </p:sp>
        <p:sp>
          <p:nvSpPr>
            <p:cNvPr id="35" name="Google Shape;970;p36">
              <a:extLst>
                <a:ext uri="{FF2B5EF4-FFF2-40B4-BE49-F238E27FC236}">
                  <a16:creationId xmlns:a16="http://schemas.microsoft.com/office/drawing/2014/main" id="{A3AAD5FE-47BF-18B4-1CA0-24526FD1FD83}"/>
                </a:ext>
              </a:extLst>
            </p:cNvPr>
            <p:cNvSpPr/>
            <p:nvPr/>
          </p:nvSpPr>
          <p:spPr>
            <a:xfrm>
              <a:off x="6152798" y="2164409"/>
              <a:ext cx="2948303" cy="45719"/>
            </a:xfrm>
            <a:custGeom>
              <a:avLst/>
              <a:gdLst/>
              <a:ahLst/>
              <a:cxnLst/>
              <a:rect l="l" t="t" r="r" b="b"/>
              <a:pathLst>
                <a:path w="80285" h="1167" extrusionOk="0">
                  <a:moveTo>
                    <a:pt x="608" y="0"/>
                  </a:moveTo>
                  <a:cubicBezTo>
                    <a:pt x="275" y="0"/>
                    <a:pt x="1" y="250"/>
                    <a:pt x="1" y="584"/>
                  </a:cubicBezTo>
                  <a:cubicBezTo>
                    <a:pt x="1" y="917"/>
                    <a:pt x="275" y="1167"/>
                    <a:pt x="608" y="1167"/>
                  </a:cubicBezTo>
                  <a:cubicBezTo>
                    <a:pt x="846" y="1167"/>
                    <a:pt x="1049" y="1096"/>
                    <a:pt x="1144" y="798"/>
                  </a:cubicBezTo>
                  <a:lnTo>
                    <a:pt x="80285" y="798"/>
                  </a:lnTo>
                  <a:lnTo>
                    <a:pt x="80285" y="357"/>
                  </a:lnTo>
                  <a:lnTo>
                    <a:pt x="1144" y="357"/>
                  </a:lnTo>
                  <a:cubicBezTo>
                    <a:pt x="1049" y="60"/>
                    <a:pt x="846" y="0"/>
                    <a:pt x="608" y="0"/>
                  </a:cubicBezTo>
                  <a:close/>
                </a:path>
              </a:pathLst>
            </a:custGeom>
            <a:solidFill>
              <a:srgbClr val="FCBD24"/>
            </a:solidFill>
            <a:ln>
              <a:solidFill>
                <a:srgbClr val="203E5F"/>
              </a:solidFill>
            </a:ln>
          </p:spPr>
          <p:txBody>
            <a:bodyPr spcFirstLastPara="1" wrap="square" lIns="121900" tIns="121900" rIns="121900" bIns="121900" anchor="ctr" anchorCtr="0">
              <a:noAutofit/>
            </a:bodyPr>
            <a:lstStyle/>
            <a:p>
              <a:endParaRPr sz="1600">
                <a:latin typeface="Alexandria" pitchFamily="2" charset="-78"/>
                <a:cs typeface="Alexandria" pitchFamily="2" charset="-78"/>
              </a:endParaRPr>
            </a:p>
          </p:txBody>
        </p:sp>
        <p:sp>
          <p:nvSpPr>
            <p:cNvPr id="36" name="Google Shape;970;p36">
              <a:extLst>
                <a:ext uri="{FF2B5EF4-FFF2-40B4-BE49-F238E27FC236}">
                  <a16:creationId xmlns:a16="http://schemas.microsoft.com/office/drawing/2014/main" id="{D6A4DE24-AF39-E533-CCD2-595A93D4F717}"/>
                </a:ext>
              </a:extLst>
            </p:cNvPr>
            <p:cNvSpPr/>
            <p:nvPr/>
          </p:nvSpPr>
          <p:spPr>
            <a:xfrm flipV="1">
              <a:off x="7280917" y="3826840"/>
              <a:ext cx="1820184" cy="45719"/>
            </a:xfrm>
            <a:custGeom>
              <a:avLst/>
              <a:gdLst/>
              <a:ahLst/>
              <a:cxnLst/>
              <a:rect l="l" t="t" r="r" b="b"/>
              <a:pathLst>
                <a:path w="80285" h="1167" extrusionOk="0">
                  <a:moveTo>
                    <a:pt x="608" y="0"/>
                  </a:moveTo>
                  <a:cubicBezTo>
                    <a:pt x="275" y="0"/>
                    <a:pt x="1" y="250"/>
                    <a:pt x="1" y="584"/>
                  </a:cubicBezTo>
                  <a:cubicBezTo>
                    <a:pt x="1" y="917"/>
                    <a:pt x="275" y="1167"/>
                    <a:pt x="608" y="1167"/>
                  </a:cubicBezTo>
                  <a:cubicBezTo>
                    <a:pt x="846" y="1167"/>
                    <a:pt x="1049" y="1096"/>
                    <a:pt x="1144" y="798"/>
                  </a:cubicBezTo>
                  <a:lnTo>
                    <a:pt x="80285" y="798"/>
                  </a:lnTo>
                  <a:lnTo>
                    <a:pt x="80285" y="357"/>
                  </a:lnTo>
                  <a:lnTo>
                    <a:pt x="1144" y="357"/>
                  </a:lnTo>
                  <a:cubicBezTo>
                    <a:pt x="1049" y="60"/>
                    <a:pt x="846" y="0"/>
                    <a:pt x="608" y="0"/>
                  </a:cubicBezTo>
                  <a:close/>
                </a:path>
              </a:pathLst>
            </a:custGeom>
            <a:solidFill>
              <a:srgbClr val="FCBD24"/>
            </a:solidFill>
            <a:ln>
              <a:solidFill>
                <a:srgbClr val="203E5F"/>
              </a:solidFill>
            </a:ln>
          </p:spPr>
          <p:txBody>
            <a:bodyPr spcFirstLastPara="1" wrap="square" lIns="121900" tIns="121900" rIns="121900" bIns="121900" anchor="ctr" anchorCtr="0">
              <a:noAutofit/>
            </a:bodyPr>
            <a:lstStyle/>
            <a:p>
              <a:endParaRPr sz="1600">
                <a:latin typeface="Alexandria" pitchFamily="2" charset="-78"/>
                <a:cs typeface="Alexandria" pitchFamily="2" charset="-78"/>
              </a:endParaRPr>
            </a:p>
          </p:txBody>
        </p:sp>
      </p:grpSp>
    </p:spTree>
    <p:extLst>
      <p:ext uri="{BB962C8B-B14F-4D97-AF65-F5344CB8AC3E}">
        <p14:creationId xmlns:p14="http://schemas.microsoft.com/office/powerpoint/2010/main" val="1484776643"/>
      </p:ext>
    </p:extLst>
  </p:cSld>
  <p:clrMapOvr>
    <a:masterClrMapping/>
  </p:clrMapOvr>
  <mc:AlternateContent xmlns:mc="http://schemas.openxmlformats.org/markup-compatibility/2006" xmlns:p14="http://schemas.microsoft.com/office/powerpoint/2010/main">
    <mc:Choice Requires="p14">
      <p:transition spd="slow" p14:dur="2000" advTm="122916"/>
    </mc:Choice>
    <mc:Fallback xmlns="">
      <p:transition spd="slow" advTm="122916"/>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77BAC08C-6459-7C44-1AE7-CA6A54647084}"/>
              </a:ext>
            </a:extLst>
          </p:cNvPr>
          <p:cNvSpPr/>
          <p:nvPr/>
        </p:nvSpPr>
        <p:spPr>
          <a:xfrm>
            <a:off x="631120" y="1693454"/>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4" name="Rectangle 4">
            <a:extLst>
              <a:ext uri="{FF2B5EF4-FFF2-40B4-BE49-F238E27FC236}">
                <a16:creationId xmlns:a16="http://schemas.microsoft.com/office/drawing/2014/main" id="{2CDB549E-E4A9-B536-377F-D970EA86B345}"/>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D49CB0CF-2A2E-D28A-54F2-A2BE6D965E6D}"/>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AA9604F9-1B46-46F0-B9FB-04B267CB804E}"/>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10</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9EB860A9-615C-556E-30BB-034634A0F4F0}"/>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 </a:t>
            </a:r>
          </a:p>
        </p:txBody>
      </p:sp>
      <p:pic>
        <p:nvPicPr>
          <p:cNvPr id="8" name="Graphic 21">
            <a:extLst>
              <a:ext uri="{FF2B5EF4-FFF2-40B4-BE49-F238E27FC236}">
                <a16:creationId xmlns:a16="http://schemas.microsoft.com/office/drawing/2014/main" id="{5ADA3AB4-A840-34C0-B377-A613D0C0A73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074" name="Picture 2" descr="C:\Users\HONEY\Documents\Downloads\أهمية الإدارة الإلكترونية - visual selection.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60651" y="526844"/>
            <a:ext cx="6752769" cy="623532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31826914"/>
      </p:ext>
    </p:extLst>
  </p:cSld>
  <p:clrMapOvr>
    <a:masterClrMapping/>
  </p:clrMapOvr>
  <mc:AlternateContent xmlns:mc="http://schemas.openxmlformats.org/markup-compatibility/2006" xmlns:p14="http://schemas.microsoft.com/office/powerpoint/2010/main">
    <mc:Choice Requires="p14">
      <p:transition spd="slow" p14:dur="2000" advTm="157619"/>
    </mc:Choice>
    <mc:Fallback xmlns="">
      <p:transition spd="slow" advTm="157619"/>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77BAC08C-6459-7C44-1AE7-CA6A54647084}"/>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9C0A5466-87D2-0F2C-94CA-2F75C862E77E}"/>
              </a:ext>
            </a:extLst>
          </p:cNvPr>
          <p:cNvSpPr txBox="1"/>
          <p:nvPr/>
        </p:nvSpPr>
        <p:spPr>
          <a:xfrm>
            <a:off x="3263707" y="515824"/>
            <a:ext cx="5669280" cy="501932"/>
          </a:xfrm>
          <a:prstGeom prst="rect">
            <a:avLst/>
          </a:prstGeom>
          <a:noFill/>
        </p:spPr>
        <p:txBody>
          <a:bodyPr wrap="square" rtlCol="0">
            <a:spAutoFit/>
          </a:bodyPr>
          <a:lstStyle/>
          <a:p>
            <a:pPr algn="ctr" rtl="0">
              <a:lnSpc>
                <a:spcPct val="150000"/>
              </a:lnSpc>
              <a:spcAft>
                <a:spcPts val="600"/>
              </a:spcAft>
            </a:pPr>
            <a:r>
              <a:rPr lang="ar-SA" sz="2000" b="1" dirty="0">
                <a:solidFill>
                  <a:prstClr val="black"/>
                </a:solidFill>
                <a:latin typeface="Alexandria" pitchFamily="2" charset="-78"/>
                <a:cs typeface="Alexandria" pitchFamily="2" charset="-78"/>
              </a:rPr>
              <a:t>عوائق تطبيق الإدارة الإلكترونية</a:t>
            </a:r>
          </a:p>
        </p:txBody>
      </p:sp>
      <p:sp>
        <p:nvSpPr>
          <p:cNvPr id="4" name="Rectangle 4">
            <a:extLst>
              <a:ext uri="{FF2B5EF4-FFF2-40B4-BE49-F238E27FC236}">
                <a16:creationId xmlns:a16="http://schemas.microsoft.com/office/drawing/2014/main" id="{2CDB549E-E4A9-B536-377F-D970EA86B345}"/>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D49CB0CF-2A2E-D28A-54F2-A2BE6D965E6D}"/>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AA9604F9-1B46-46F0-B9FB-04B267CB804E}"/>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10</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9EB860A9-615C-556E-30BB-034634A0F4F0}"/>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 </a:t>
            </a:r>
          </a:p>
        </p:txBody>
      </p:sp>
      <p:pic>
        <p:nvPicPr>
          <p:cNvPr id="8" name="Graphic 21">
            <a:extLst>
              <a:ext uri="{FF2B5EF4-FFF2-40B4-BE49-F238E27FC236}">
                <a16:creationId xmlns:a16="http://schemas.microsoft.com/office/drawing/2014/main" id="{5ADA3AB4-A840-34C0-B377-A613D0C0A73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10" name="مجموعة 9">
            <a:extLst>
              <a:ext uri="{FF2B5EF4-FFF2-40B4-BE49-F238E27FC236}">
                <a16:creationId xmlns:a16="http://schemas.microsoft.com/office/drawing/2014/main" id="{587D14EF-05F9-2A2F-DD3B-CA00F9257559}"/>
              </a:ext>
            </a:extLst>
          </p:cNvPr>
          <p:cNvGrpSpPr/>
          <p:nvPr/>
        </p:nvGrpSpPr>
        <p:grpSpPr>
          <a:xfrm>
            <a:off x="1246842" y="2970878"/>
            <a:ext cx="9939038" cy="2946374"/>
            <a:chOff x="-515557" y="3986218"/>
            <a:chExt cx="15060128" cy="2846046"/>
          </a:xfrm>
          <a:solidFill>
            <a:srgbClr val="00AEEF"/>
          </a:solidFill>
        </p:grpSpPr>
        <p:sp>
          <p:nvSpPr>
            <p:cNvPr id="12" name="Shape 1">
              <a:extLst>
                <a:ext uri="{FF2B5EF4-FFF2-40B4-BE49-F238E27FC236}">
                  <a16:creationId xmlns:a16="http://schemas.microsoft.com/office/drawing/2014/main" id="{64531569-80E4-BBFC-B391-7141556CE118}"/>
                </a:ext>
              </a:extLst>
            </p:cNvPr>
            <p:cNvSpPr/>
            <p:nvPr/>
          </p:nvSpPr>
          <p:spPr>
            <a:xfrm>
              <a:off x="3070581" y="4053517"/>
              <a:ext cx="499943" cy="496267"/>
            </a:xfrm>
            <a:prstGeom prst="roundRect">
              <a:avLst>
                <a:gd name="adj" fmla="val 11055"/>
              </a:avLst>
            </a:prstGeom>
            <a:grpFill/>
            <a:ln w="7620">
              <a:noFill/>
              <a:prstDash val="solid"/>
            </a:ln>
          </p:spPr>
          <p:txBody>
            <a:bodyPr/>
            <a:lstStyle/>
            <a:p>
              <a:endParaRPr lang="ar-SA" sz="1600" b="1" dirty="0">
                <a:solidFill>
                  <a:srgbClr val="203E5F"/>
                </a:solidFill>
                <a:latin typeface="Alexandria" pitchFamily="2" charset="-78"/>
                <a:cs typeface="Alexandria" pitchFamily="2" charset="-78"/>
              </a:endParaRPr>
            </a:p>
          </p:txBody>
        </p:sp>
        <p:sp>
          <p:nvSpPr>
            <p:cNvPr id="13" name="Text 2">
              <a:extLst>
                <a:ext uri="{FF2B5EF4-FFF2-40B4-BE49-F238E27FC236}">
                  <a16:creationId xmlns:a16="http://schemas.microsoft.com/office/drawing/2014/main" id="{7D16D540-0654-E2F5-8EB8-40B5782C3C21}"/>
                </a:ext>
              </a:extLst>
            </p:cNvPr>
            <p:cNvSpPr/>
            <p:nvPr/>
          </p:nvSpPr>
          <p:spPr>
            <a:xfrm>
              <a:off x="3225871" y="4085335"/>
              <a:ext cx="182880" cy="429964"/>
            </a:xfrm>
            <a:prstGeom prst="rect">
              <a:avLst/>
            </a:prstGeom>
            <a:grpFill/>
            <a:ln>
              <a:noFill/>
            </a:ln>
          </p:spPr>
          <p:txBody>
            <a:bodyPr wrap="none" rtlCol="0" anchor="t"/>
            <a:lstStyle/>
            <a:p>
              <a:pPr algn="ctr">
                <a:lnSpc>
                  <a:spcPct val="150000"/>
                </a:lnSpc>
              </a:pPr>
              <a:r>
                <a:rPr lang="en-US" sz="1600" b="1" dirty="0">
                  <a:solidFill>
                    <a:schemeClr val="bg1"/>
                  </a:solidFill>
                  <a:latin typeface="Alexandria" pitchFamily="2" charset="-78"/>
                  <a:cs typeface="Alexandria" pitchFamily="2" charset="-78"/>
                </a:rPr>
                <a:t>3</a:t>
              </a:r>
            </a:p>
          </p:txBody>
        </p:sp>
        <p:sp>
          <p:nvSpPr>
            <p:cNvPr id="15" name="Shape 4">
              <a:extLst>
                <a:ext uri="{FF2B5EF4-FFF2-40B4-BE49-F238E27FC236}">
                  <a16:creationId xmlns:a16="http://schemas.microsoft.com/office/drawing/2014/main" id="{4EDB1998-660B-34D4-CED5-3144FED45E26}"/>
                </a:ext>
              </a:extLst>
            </p:cNvPr>
            <p:cNvSpPr/>
            <p:nvPr/>
          </p:nvSpPr>
          <p:spPr>
            <a:xfrm>
              <a:off x="8515308" y="4046790"/>
              <a:ext cx="499943" cy="496267"/>
            </a:xfrm>
            <a:prstGeom prst="roundRect">
              <a:avLst>
                <a:gd name="adj" fmla="val 11055"/>
              </a:avLst>
            </a:prstGeom>
            <a:grpFill/>
            <a:ln w="7620">
              <a:noFill/>
              <a:prstDash val="solid"/>
            </a:ln>
          </p:spPr>
          <p:txBody>
            <a:bodyPr/>
            <a:lstStyle/>
            <a:p>
              <a:endParaRPr lang="ar-SA" sz="1600" b="1">
                <a:solidFill>
                  <a:srgbClr val="203E5F"/>
                </a:solidFill>
                <a:latin typeface="Alexandria" pitchFamily="2" charset="-78"/>
                <a:cs typeface="Alexandria" pitchFamily="2" charset="-78"/>
              </a:endParaRPr>
            </a:p>
          </p:txBody>
        </p:sp>
        <p:sp>
          <p:nvSpPr>
            <p:cNvPr id="16" name="Text 5">
              <a:extLst>
                <a:ext uri="{FF2B5EF4-FFF2-40B4-BE49-F238E27FC236}">
                  <a16:creationId xmlns:a16="http://schemas.microsoft.com/office/drawing/2014/main" id="{29F45BBC-94CE-A687-842D-D1F4076F1D35}"/>
                </a:ext>
              </a:extLst>
            </p:cNvPr>
            <p:cNvSpPr/>
            <p:nvPr/>
          </p:nvSpPr>
          <p:spPr>
            <a:xfrm>
              <a:off x="8669684" y="4079942"/>
              <a:ext cx="182880" cy="429964"/>
            </a:xfrm>
            <a:prstGeom prst="rect">
              <a:avLst/>
            </a:prstGeom>
            <a:grpFill/>
            <a:ln>
              <a:noFill/>
            </a:ln>
          </p:spPr>
          <p:txBody>
            <a:bodyPr wrap="none" rtlCol="0" anchor="t"/>
            <a:lstStyle/>
            <a:p>
              <a:pPr algn="ctr">
                <a:lnSpc>
                  <a:spcPct val="150000"/>
                </a:lnSpc>
              </a:pPr>
              <a:r>
                <a:rPr lang="en-US" sz="1600" b="1" dirty="0">
                  <a:solidFill>
                    <a:schemeClr val="bg1"/>
                  </a:solidFill>
                  <a:latin typeface="Alexandria" pitchFamily="2" charset="-78"/>
                  <a:ea typeface="Georgia" pitchFamily="34" charset="-122"/>
                  <a:cs typeface="Alexandria" pitchFamily="2" charset="-78"/>
                </a:rPr>
                <a:t>2</a:t>
              </a:r>
              <a:endParaRPr lang="en-US" sz="1600" b="1" dirty="0">
                <a:solidFill>
                  <a:schemeClr val="bg1"/>
                </a:solidFill>
                <a:latin typeface="Alexandria" pitchFamily="2" charset="-78"/>
                <a:cs typeface="Alexandria" pitchFamily="2" charset="-78"/>
              </a:endParaRPr>
            </a:p>
          </p:txBody>
        </p:sp>
        <p:sp>
          <p:nvSpPr>
            <p:cNvPr id="17" name="Text 6">
              <a:extLst>
                <a:ext uri="{FF2B5EF4-FFF2-40B4-BE49-F238E27FC236}">
                  <a16:creationId xmlns:a16="http://schemas.microsoft.com/office/drawing/2014/main" id="{758917C0-367C-4CBE-9ADC-92B49C11CD0C}"/>
                </a:ext>
              </a:extLst>
            </p:cNvPr>
            <p:cNvSpPr/>
            <p:nvPr/>
          </p:nvSpPr>
          <p:spPr>
            <a:xfrm>
              <a:off x="4893437" y="3986218"/>
              <a:ext cx="3451146" cy="992535"/>
            </a:xfrm>
            <a:prstGeom prst="rect">
              <a:avLst/>
            </a:prstGeom>
            <a:solidFill>
              <a:schemeClr val="bg1"/>
            </a:solidFill>
            <a:ln>
              <a:noFill/>
            </a:ln>
          </p:spPr>
          <p:txBody>
            <a:bodyPr wrap="square" rtlCol="0" anchor="t"/>
            <a:lstStyle/>
            <a:p>
              <a:pPr algn="justLow" rtl="1"/>
              <a:r>
                <a:rPr lang="ar-SA" sz="1600" dirty="0">
                  <a:solidFill>
                    <a:srgbClr val="203E5F"/>
                  </a:solidFill>
                  <a:latin typeface="Alexandria" pitchFamily="2" charset="-78"/>
                  <a:ea typeface="Lato" pitchFamily="34" charset="-122"/>
                  <a:cs typeface="Alexandria" pitchFamily="2" charset="-78"/>
                </a:rPr>
                <a:t>عدم توفر الأموال اللازمة لتمويل الإدارة الإلكترونية.</a:t>
              </a:r>
              <a:endParaRPr lang="en-US" sz="1600" dirty="0">
                <a:solidFill>
                  <a:srgbClr val="203E5F"/>
                </a:solidFill>
                <a:latin typeface="Alexandria" pitchFamily="2" charset="-78"/>
                <a:cs typeface="Alexandria" pitchFamily="2" charset="-78"/>
              </a:endParaRPr>
            </a:p>
          </p:txBody>
        </p:sp>
        <p:sp>
          <p:nvSpPr>
            <p:cNvPr id="18" name="Shape 7">
              <a:extLst>
                <a:ext uri="{FF2B5EF4-FFF2-40B4-BE49-F238E27FC236}">
                  <a16:creationId xmlns:a16="http://schemas.microsoft.com/office/drawing/2014/main" id="{876970D6-BCAF-312A-07B2-821CFBEB11D6}"/>
                </a:ext>
              </a:extLst>
            </p:cNvPr>
            <p:cNvSpPr/>
            <p:nvPr/>
          </p:nvSpPr>
          <p:spPr>
            <a:xfrm>
              <a:off x="14044628" y="4074619"/>
              <a:ext cx="499943" cy="496267"/>
            </a:xfrm>
            <a:prstGeom prst="roundRect">
              <a:avLst>
                <a:gd name="adj" fmla="val 11055"/>
              </a:avLst>
            </a:prstGeom>
            <a:grpFill/>
            <a:ln w="7620">
              <a:noFill/>
              <a:prstDash val="solid"/>
            </a:ln>
          </p:spPr>
          <p:txBody>
            <a:bodyPr/>
            <a:lstStyle/>
            <a:p>
              <a:endParaRPr lang="ar-SA" sz="1600" b="1" dirty="0">
                <a:solidFill>
                  <a:srgbClr val="203E5F"/>
                </a:solidFill>
                <a:latin typeface="Alexandria" pitchFamily="2" charset="-78"/>
                <a:cs typeface="Alexandria" pitchFamily="2" charset="-78"/>
              </a:endParaRPr>
            </a:p>
          </p:txBody>
        </p:sp>
        <p:sp>
          <p:nvSpPr>
            <p:cNvPr id="19" name="Text 8">
              <a:extLst>
                <a:ext uri="{FF2B5EF4-FFF2-40B4-BE49-F238E27FC236}">
                  <a16:creationId xmlns:a16="http://schemas.microsoft.com/office/drawing/2014/main" id="{BD5E7A57-0B15-FDDA-E462-A970C6E8D8B9}"/>
                </a:ext>
              </a:extLst>
            </p:cNvPr>
            <p:cNvSpPr/>
            <p:nvPr/>
          </p:nvSpPr>
          <p:spPr>
            <a:xfrm>
              <a:off x="14204938" y="4107770"/>
              <a:ext cx="182880" cy="429964"/>
            </a:xfrm>
            <a:prstGeom prst="rect">
              <a:avLst/>
            </a:prstGeom>
            <a:grpFill/>
            <a:ln>
              <a:noFill/>
            </a:ln>
          </p:spPr>
          <p:txBody>
            <a:bodyPr wrap="none" rtlCol="0" anchor="t"/>
            <a:lstStyle/>
            <a:p>
              <a:pPr algn="ctr">
                <a:lnSpc>
                  <a:spcPct val="150000"/>
                </a:lnSpc>
              </a:pPr>
              <a:r>
                <a:rPr lang="en-US" sz="1600" b="1" dirty="0">
                  <a:solidFill>
                    <a:schemeClr val="bg1"/>
                  </a:solidFill>
                  <a:latin typeface="Alexandria" pitchFamily="2" charset="-78"/>
                  <a:ea typeface="Georgia" pitchFamily="34" charset="-122"/>
                  <a:cs typeface="Alexandria" pitchFamily="2" charset="-78"/>
                </a:rPr>
                <a:t>1</a:t>
              </a:r>
              <a:endParaRPr lang="en-US" sz="1600" b="1" dirty="0">
                <a:solidFill>
                  <a:schemeClr val="bg1"/>
                </a:solidFill>
                <a:latin typeface="Alexandria" pitchFamily="2" charset="-78"/>
                <a:cs typeface="Alexandria" pitchFamily="2" charset="-78"/>
              </a:endParaRPr>
            </a:p>
          </p:txBody>
        </p:sp>
        <p:sp>
          <p:nvSpPr>
            <p:cNvPr id="20" name="Text 9">
              <a:extLst>
                <a:ext uri="{FF2B5EF4-FFF2-40B4-BE49-F238E27FC236}">
                  <a16:creationId xmlns:a16="http://schemas.microsoft.com/office/drawing/2014/main" id="{6550AAD3-B012-88A6-5309-D0BD8A089228}"/>
                </a:ext>
              </a:extLst>
            </p:cNvPr>
            <p:cNvSpPr/>
            <p:nvPr/>
          </p:nvSpPr>
          <p:spPr>
            <a:xfrm>
              <a:off x="10302432" y="4011772"/>
              <a:ext cx="3597499" cy="1329066"/>
            </a:xfrm>
            <a:prstGeom prst="rect">
              <a:avLst/>
            </a:prstGeom>
            <a:solidFill>
              <a:schemeClr val="bg1"/>
            </a:solidFill>
            <a:ln>
              <a:noFill/>
            </a:ln>
          </p:spPr>
          <p:txBody>
            <a:bodyPr wrap="square" rtlCol="0" anchor="t"/>
            <a:lstStyle/>
            <a:p>
              <a:pPr algn="justLow" rtl="1"/>
              <a:r>
                <a:rPr lang="ar-SA" sz="1600" dirty="0">
                  <a:solidFill>
                    <a:srgbClr val="203E5F"/>
                  </a:solidFill>
                  <a:latin typeface="Alexandria" pitchFamily="2" charset="-78"/>
                  <a:ea typeface="Lato" pitchFamily="34" charset="-122"/>
                  <a:cs typeface="Alexandria" pitchFamily="2" charset="-78"/>
                </a:rPr>
                <a:t>التخبط السياسي حيث يمكن أن يؤدي إلى مقاطعة أي مبادرة لتطبيق الإدارة الإلكترونية.</a:t>
              </a:r>
              <a:endParaRPr lang="en-US" sz="1600" dirty="0">
                <a:solidFill>
                  <a:srgbClr val="203E5F"/>
                </a:solidFill>
                <a:latin typeface="Alexandria" pitchFamily="2" charset="-78"/>
                <a:cs typeface="Alexandria" pitchFamily="2" charset="-78"/>
              </a:endParaRPr>
            </a:p>
          </p:txBody>
        </p:sp>
        <p:sp>
          <p:nvSpPr>
            <p:cNvPr id="21" name="Shape 10">
              <a:extLst>
                <a:ext uri="{FF2B5EF4-FFF2-40B4-BE49-F238E27FC236}">
                  <a16:creationId xmlns:a16="http://schemas.microsoft.com/office/drawing/2014/main" id="{E848A37E-5B9D-F535-047C-4049FD3B8821}"/>
                </a:ext>
              </a:extLst>
            </p:cNvPr>
            <p:cNvSpPr/>
            <p:nvPr/>
          </p:nvSpPr>
          <p:spPr>
            <a:xfrm>
              <a:off x="3070581" y="5482095"/>
              <a:ext cx="499943" cy="496267"/>
            </a:xfrm>
            <a:prstGeom prst="roundRect">
              <a:avLst>
                <a:gd name="adj" fmla="val 11055"/>
              </a:avLst>
            </a:prstGeom>
            <a:grpFill/>
            <a:ln w="7620">
              <a:noFill/>
              <a:prstDash val="solid"/>
            </a:ln>
          </p:spPr>
          <p:txBody>
            <a:bodyPr/>
            <a:lstStyle/>
            <a:p>
              <a:endParaRPr lang="ar-SA" sz="1600" b="1">
                <a:solidFill>
                  <a:schemeClr val="bg1"/>
                </a:solidFill>
                <a:latin typeface="Alexandria" pitchFamily="2" charset="-78"/>
                <a:cs typeface="Alexandria" pitchFamily="2" charset="-78"/>
              </a:endParaRPr>
            </a:p>
          </p:txBody>
        </p:sp>
        <p:sp>
          <p:nvSpPr>
            <p:cNvPr id="22" name="Text 11">
              <a:extLst>
                <a:ext uri="{FF2B5EF4-FFF2-40B4-BE49-F238E27FC236}">
                  <a16:creationId xmlns:a16="http://schemas.microsoft.com/office/drawing/2014/main" id="{9F0B9559-36DD-587A-F809-A6ECA8D8EDCD}"/>
                </a:ext>
              </a:extLst>
            </p:cNvPr>
            <p:cNvSpPr/>
            <p:nvPr/>
          </p:nvSpPr>
          <p:spPr>
            <a:xfrm>
              <a:off x="3229111" y="5515246"/>
              <a:ext cx="182880" cy="429964"/>
            </a:xfrm>
            <a:prstGeom prst="rect">
              <a:avLst/>
            </a:prstGeom>
            <a:grpFill/>
            <a:ln>
              <a:noFill/>
            </a:ln>
          </p:spPr>
          <p:txBody>
            <a:bodyPr wrap="none" rtlCol="0" anchor="t"/>
            <a:lstStyle/>
            <a:p>
              <a:pPr algn="ctr">
                <a:lnSpc>
                  <a:spcPct val="150000"/>
                </a:lnSpc>
              </a:pPr>
              <a:r>
                <a:rPr lang="en-US" sz="1600" b="1" dirty="0">
                  <a:solidFill>
                    <a:schemeClr val="bg1"/>
                  </a:solidFill>
                  <a:latin typeface="Alexandria" pitchFamily="2" charset="-78"/>
                  <a:ea typeface="Georgia" pitchFamily="34" charset="-122"/>
                  <a:cs typeface="Alexandria" pitchFamily="2" charset="-78"/>
                </a:rPr>
                <a:t>6</a:t>
              </a:r>
              <a:endParaRPr lang="en-US" sz="1600" b="1" dirty="0">
                <a:solidFill>
                  <a:schemeClr val="bg1"/>
                </a:solidFill>
                <a:latin typeface="Alexandria" pitchFamily="2" charset="-78"/>
                <a:cs typeface="Alexandria" pitchFamily="2" charset="-78"/>
              </a:endParaRPr>
            </a:p>
          </p:txBody>
        </p:sp>
        <p:sp>
          <p:nvSpPr>
            <p:cNvPr id="23" name="Text 12">
              <a:extLst>
                <a:ext uri="{FF2B5EF4-FFF2-40B4-BE49-F238E27FC236}">
                  <a16:creationId xmlns:a16="http://schemas.microsoft.com/office/drawing/2014/main" id="{358F8594-2A30-A714-86C3-9ACA214AE6E3}"/>
                </a:ext>
              </a:extLst>
            </p:cNvPr>
            <p:cNvSpPr/>
            <p:nvPr/>
          </p:nvSpPr>
          <p:spPr>
            <a:xfrm>
              <a:off x="-515557" y="5431281"/>
              <a:ext cx="3451146" cy="992535"/>
            </a:xfrm>
            <a:prstGeom prst="rect">
              <a:avLst/>
            </a:prstGeom>
            <a:solidFill>
              <a:schemeClr val="bg1"/>
            </a:solidFill>
            <a:ln>
              <a:noFill/>
            </a:ln>
          </p:spPr>
          <p:txBody>
            <a:bodyPr wrap="square" rtlCol="0" anchor="t"/>
            <a:lstStyle/>
            <a:p>
              <a:pPr algn="justLow" rtl="1"/>
              <a:r>
                <a:rPr lang="ar-SA" sz="1600" dirty="0">
                  <a:solidFill>
                    <a:srgbClr val="203E5F"/>
                  </a:solidFill>
                  <a:latin typeface="Alexandria" pitchFamily="2" charset="-78"/>
                  <a:ea typeface="Lato" pitchFamily="34" charset="-122"/>
                  <a:cs typeface="Alexandria" pitchFamily="2" charset="-78"/>
                </a:rPr>
                <a:t>ضعف البنية التحتية للاتصالات وتكنولوجيا المعلومات.</a:t>
              </a:r>
              <a:endParaRPr lang="en-US" sz="1600" dirty="0">
                <a:solidFill>
                  <a:srgbClr val="203E5F"/>
                </a:solidFill>
                <a:latin typeface="Alexandria" pitchFamily="2" charset="-78"/>
                <a:cs typeface="Alexandria" pitchFamily="2" charset="-78"/>
              </a:endParaRPr>
            </a:p>
          </p:txBody>
        </p:sp>
        <p:sp>
          <p:nvSpPr>
            <p:cNvPr id="24" name="Shape 13">
              <a:extLst>
                <a:ext uri="{FF2B5EF4-FFF2-40B4-BE49-F238E27FC236}">
                  <a16:creationId xmlns:a16="http://schemas.microsoft.com/office/drawing/2014/main" id="{25428828-9C52-997E-C8AE-12C271F368E9}"/>
                </a:ext>
              </a:extLst>
            </p:cNvPr>
            <p:cNvSpPr/>
            <p:nvPr/>
          </p:nvSpPr>
          <p:spPr>
            <a:xfrm>
              <a:off x="8514059" y="5502383"/>
              <a:ext cx="499943" cy="496267"/>
            </a:xfrm>
            <a:prstGeom prst="roundRect">
              <a:avLst>
                <a:gd name="adj" fmla="val 11055"/>
              </a:avLst>
            </a:prstGeom>
            <a:grpFill/>
            <a:ln w="7620">
              <a:noFill/>
              <a:prstDash val="solid"/>
            </a:ln>
          </p:spPr>
          <p:txBody>
            <a:bodyPr/>
            <a:lstStyle/>
            <a:p>
              <a:endParaRPr lang="ar-SA" sz="1600" b="1">
                <a:solidFill>
                  <a:srgbClr val="203E5F"/>
                </a:solidFill>
                <a:latin typeface="Alexandria" pitchFamily="2" charset="-78"/>
                <a:cs typeface="Alexandria" pitchFamily="2" charset="-78"/>
              </a:endParaRPr>
            </a:p>
          </p:txBody>
        </p:sp>
        <p:sp>
          <p:nvSpPr>
            <p:cNvPr id="25" name="Text 14">
              <a:extLst>
                <a:ext uri="{FF2B5EF4-FFF2-40B4-BE49-F238E27FC236}">
                  <a16:creationId xmlns:a16="http://schemas.microsoft.com/office/drawing/2014/main" id="{455FA0E6-1758-D109-EFCE-8EFFEB7AE41B}"/>
                </a:ext>
              </a:extLst>
            </p:cNvPr>
            <p:cNvSpPr/>
            <p:nvPr/>
          </p:nvSpPr>
          <p:spPr>
            <a:xfrm>
              <a:off x="8673839" y="5541672"/>
              <a:ext cx="182880" cy="429964"/>
            </a:xfrm>
            <a:prstGeom prst="rect">
              <a:avLst/>
            </a:prstGeom>
            <a:grpFill/>
            <a:ln>
              <a:noFill/>
            </a:ln>
          </p:spPr>
          <p:txBody>
            <a:bodyPr wrap="none" rtlCol="0" anchor="t"/>
            <a:lstStyle/>
            <a:p>
              <a:pPr algn="ctr">
                <a:lnSpc>
                  <a:spcPct val="150000"/>
                </a:lnSpc>
              </a:pPr>
              <a:r>
                <a:rPr lang="en-US" sz="1600" b="1" dirty="0">
                  <a:solidFill>
                    <a:schemeClr val="bg1"/>
                  </a:solidFill>
                  <a:latin typeface="Alexandria" pitchFamily="2" charset="-78"/>
                  <a:ea typeface="Georgia" pitchFamily="34" charset="-122"/>
                  <a:cs typeface="Alexandria" pitchFamily="2" charset="-78"/>
                </a:rPr>
                <a:t>5</a:t>
              </a:r>
              <a:endParaRPr lang="en-US" sz="1600" b="1" dirty="0">
                <a:solidFill>
                  <a:schemeClr val="bg1"/>
                </a:solidFill>
                <a:latin typeface="Alexandria" pitchFamily="2" charset="-78"/>
                <a:cs typeface="Alexandria" pitchFamily="2" charset="-78"/>
              </a:endParaRPr>
            </a:p>
          </p:txBody>
        </p:sp>
        <p:sp>
          <p:nvSpPr>
            <p:cNvPr id="26" name="Text 15">
              <a:extLst>
                <a:ext uri="{FF2B5EF4-FFF2-40B4-BE49-F238E27FC236}">
                  <a16:creationId xmlns:a16="http://schemas.microsoft.com/office/drawing/2014/main" id="{06580932-83F1-E4A1-356E-D81FDAA06E58}"/>
                </a:ext>
              </a:extLst>
            </p:cNvPr>
            <p:cNvSpPr/>
            <p:nvPr/>
          </p:nvSpPr>
          <p:spPr>
            <a:xfrm>
              <a:off x="4920209" y="5475371"/>
              <a:ext cx="3451146" cy="1329066"/>
            </a:xfrm>
            <a:prstGeom prst="rect">
              <a:avLst/>
            </a:prstGeom>
            <a:solidFill>
              <a:schemeClr val="bg1"/>
            </a:solidFill>
            <a:ln>
              <a:noFill/>
            </a:ln>
          </p:spPr>
          <p:txBody>
            <a:bodyPr wrap="square" rtlCol="0" anchor="t"/>
            <a:lstStyle/>
            <a:p>
              <a:pPr algn="justLow" rtl="1"/>
              <a:r>
                <a:rPr lang="ar-SA" sz="1600" dirty="0">
                  <a:solidFill>
                    <a:srgbClr val="203E5F"/>
                  </a:solidFill>
                  <a:latin typeface="Alexandria" pitchFamily="2" charset="-78"/>
                  <a:ea typeface="Lato" pitchFamily="34" charset="-122"/>
                  <a:cs typeface="Alexandria" pitchFamily="2" charset="-78"/>
                </a:rPr>
                <a:t>صعوبة تقبل المجتمع لفكرة تطبيق الإدارة الإلكترونية والاتصال السريع لأسباب متعددة.</a:t>
              </a:r>
              <a:endParaRPr lang="en-US" sz="1600" dirty="0">
                <a:solidFill>
                  <a:srgbClr val="203E5F"/>
                </a:solidFill>
                <a:latin typeface="Alexandria" pitchFamily="2" charset="-78"/>
                <a:cs typeface="Alexandria" pitchFamily="2" charset="-78"/>
              </a:endParaRPr>
            </a:p>
          </p:txBody>
        </p:sp>
        <p:sp>
          <p:nvSpPr>
            <p:cNvPr id="27" name="Shape 16">
              <a:extLst>
                <a:ext uri="{FF2B5EF4-FFF2-40B4-BE49-F238E27FC236}">
                  <a16:creationId xmlns:a16="http://schemas.microsoft.com/office/drawing/2014/main" id="{A0BC3CB3-8A2A-5A1B-D095-271A5180E870}"/>
                </a:ext>
              </a:extLst>
            </p:cNvPr>
            <p:cNvSpPr/>
            <p:nvPr/>
          </p:nvSpPr>
          <p:spPr>
            <a:xfrm>
              <a:off x="14044628" y="5530211"/>
              <a:ext cx="499943" cy="496267"/>
            </a:xfrm>
            <a:prstGeom prst="roundRect">
              <a:avLst>
                <a:gd name="adj" fmla="val 11055"/>
              </a:avLst>
            </a:prstGeom>
            <a:grpFill/>
            <a:ln w="7620">
              <a:noFill/>
              <a:prstDash val="solid"/>
            </a:ln>
          </p:spPr>
          <p:txBody>
            <a:bodyPr/>
            <a:lstStyle/>
            <a:p>
              <a:endParaRPr lang="ar-SA" sz="1600" b="1" dirty="0">
                <a:solidFill>
                  <a:srgbClr val="203E5F"/>
                </a:solidFill>
                <a:latin typeface="Alexandria" pitchFamily="2" charset="-78"/>
                <a:cs typeface="Alexandria" pitchFamily="2" charset="-78"/>
              </a:endParaRPr>
            </a:p>
          </p:txBody>
        </p:sp>
        <p:sp>
          <p:nvSpPr>
            <p:cNvPr id="28" name="Text 17">
              <a:extLst>
                <a:ext uri="{FF2B5EF4-FFF2-40B4-BE49-F238E27FC236}">
                  <a16:creationId xmlns:a16="http://schemas.microsoft.com/office/drawing/2014/main" id="{9817A04E-F51E-C67A-DC52-38D4A7C59EF1}"/>
                </a:ext>
              </a:extLst>
            </p:cNvPr>
            <p:cNvSpPr/>
            <p:nvPr/>
          </p:nvSpPr>
          <p:spPr>
            <a:xfrm>
              <a:off x="14225799" y="5563363"/>
              <a:ext cx="182880" cy="429964"/>
            </a:xfrm>
            <a:prstGeom prst="rect">
              <a:avLst/>
            </a:prstGeom>
            <a:grpFill/>
            <a:ln>
              <a:noFill/>
            </a:ln>
          </p:spPr>
          <p:txBody>
            <a:bodyPr wrap="none" rtlCol="0" anchor="t"/>
            <a:lstStyle/>
            <a:p>
              <a:pPr algn="ctr">
                <a:lnSpc>
                  <a:spcPct val="150000"/>
                </a:lnSpc>
              </a:pPr>
              <a:r>
                <a:rPr lang="en-US" sz="1600" b="1" dirty="0">
                  <a:solidFill>
                    <a:schemeClr val="bg1"/>
                  </a:solidFill>
                  <a:latin typeface="Alexandria" pitchFamily="2" charset="-78"/>
                  <a:ea typeface="Georgia" pitchFamily="34" charset="-122"/>
                  <a:cs typeface="Alexandria" pitchFamily="2" charset="-78"/>
                </a:rPr>
                <a:t>4</a:t>
              </a:r>
              <a:endParaRPr lang="en-US" sz="1600" b="1" dirty="0">
                <a:solidFill>
                  <a:schemeClr val="bg1"/>
                </a:solidFill>
                <a:latin typeface="Alexandria" pitchFamily="2" charset="-78"/>
                <a:cs typeface="Alexandria" pitchFamily="2" charset="-78"/>
              </a:endParaRPr>
            </a:p>
          </p:txBody>
        </p:sp>
        <p:sp>
          <p:nvSpPr>
            <p:cNvPr id="29" name="Text 18">
              <a:extLst>
                <a:ext uri="{FF2B5EF4-FFF2-40B4-BE49-F238E27FC236}">
                  <a16:creationId xmlns:a16="http://schemas.microsoft.com/office/drawing/2014/main" id="{7F854B16-95D4-7C7A-67F8-DA82C30DDEC3}"/>
                </a:ext>
              </a:extLst>
            </p:cNvPr>
            <p:cNvSpPr/>
            <p:nvPr/>
          </p:nvSpPr>
          <p:spPr>
            <a:xfrm>
              <a:off x="10448787" y="5503198"/>
              <a:ext cx="3451146" cy="1329066"/>
            </a:xfrm>
            <a:prstGeom prst="rect">
              <a:avLst/>
            </a:prstGeom>
            <a:solidFill>
              <a:schemeClr val="bg1"/>
            </a:solidFill>
            <a:ln>
              <a:noFill/>
            </a:ln>
          </p:spPr>
          <p:txBody>
            <a:bodyPr wrap="square" rtlCol="0" anchor="t"/>
            <a:lstStyle/>
            <a:p>
              <a:pPr algn="justLow" rtl="1"/>
              <a:r>
                <a:rPr lang="ar-SA" sz="1600" dirty="0">
                  <a:solidFill>
                    <a:srgbClr val="203E5F"/>
                  </a:solidFill>
                  <a:latin typeface="Alexandria" pitchFamily="2" charset="-78"/>
                  <a:ea typeface="Lato" pitchFamily="34" charset="-122"/>
                  <a:cs typeface="Alexandria" pitchFamily="2" charset="-78"/>
                </a:rPr>
                <a:t>مقاومة هائلة من الموظفين الذين يخشون على عملهم المستقبلي بسبب تبسيط الإجراءات.</a:t>
              </a:r>
              <a:endParaRPr lang="en-US" sz="1600" dirty="0">
                <a:solidFill>
                  <a:srgbClr val="203E5F"/>
                </a:solidFill>
                <a:latin typeface="Alexandria" pitchFamily="2" charset="-78"/>
                <a:cs typeface="Alexandria" pitchFamily="2" charset="-78"/>
              </a:endParaRPr>
            </a:p>
          </p:txBody>
        </p:sp>
      </p:grpSp>
      <p:sp>
        <p:nvSpPr>
          <p:cNvPr id="9" name="Text 6">
            <a:extLst>
              <a:ext uri="{FF2B5EF4-FFF2-40B4-BE49-F238E27FC236}">
                <a16:creationId xmlns:a16="http://schemas.microsoft.com/office/drawing/2014/main" id="{14220CAA-AAAD-3531-1A97-CB5FF73886A3}"/>
              </a:ext>
            </a:extLst>
          </p:cNvPr>
          <p:cNvSpPr/>
          <p:nvPr/>
        </p:nvSpPr>
        <p:spPr>
          <a:xfrm>
            <a:off x="1246842" y="2915238"/>
            <a:ext cx="2277608" cy="1027524"/>
          </a:xfrm>
          <a:prstGeom prst="rect">
            <a:avLst/>
          </a:prstGeom>
          <a:solidFill>
            <a:schemeClr val="bg1"/>
          </a:solidFill>
          <a:ln>
            <a:noFill/>
          </a:ln>
        </p:spPr>
        <p:txBody>
          <a:bodyPr wrap="square" rtlCol="0" anchor="t"/>
          <a:lstStyle/>
          <a:p>
            <a:pPr algn="justLow"/>
            <a:r>
              <a:rPr lang="ar-SA" sz="1600" dirty="0">
                <a:solidFill>
                  <a:srgbClr val="203E5F"/>
                </a:solidFill>
                <a:latin typeface="Alexandria" pitchFamily="2" charset="-78"/>
                <a:ea typeface="Lato" pitchFamily="34" charset="-122"/>
                <a:cs typeface="Alexandria" pitchFamily="2" charset="-78"/>
              </a:rPr>
              <a:t>عدم توفر إطار قانوني أو تنظيمي لتنفيذ الإدارة الإلكترونية.</a:t>
            </a:r>
            <a:endParaRPr lang="en-US" sz="1600" dirty="0">
              <a:solidFill>
                <a:srgbClr val="203E5F"/>
              </a:solidFill>
              <a:latin typeface="Alexandria" pitchFamily="2" charset="-78"/>
              <a:ea typeface="Lato" pitchFamily="34" charset="-122"/>
              <a:cs typeface="Alexandria" pitchFamily="2" charset="-78"/>
            </a:endParaRPr>
          </a:p>
        </p:txBody>
      </p:sp>
      <p:sp>
        <p:nvSpPr>
          <p:cNvPr id="11" name="Round Diagonal Corner Rectangle 17">
            <a:extLst>
              <a:ext uri="{FF2B5EF4-FFF2-40B4-BE49-F238E27FC236}">
                <a16:creationId xmlns:a16="http://schemas.microsoft.com/office/drawing/2014/main" id="{870D6C68-2381-B051-CE3E-2BA24944989E}"/>
              </a:ext>
            </a:extLst>
          </p:cNvPr>
          <p:cNvSpPr/>
          <p:nvPr/>
        </p:nvSpPr>
        <p:spPr>
          <a:xfrm>
            <a:off x="6466540" y="2128635"/>
            <a:ext cx="4445525"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spcAft>
                <a:spcPts val="200"/>
              </a:spcAft>
              <a:defRPr lang="en-US"/>
            </a:pPr>
            <a:r>
              <a:rPr lang="ar-SA" sz="1600" dirty="0">
                <a:solidFill>
                  <a:schemeClr val="bg1"/>
                </a:solidFill>
                <a:latin typeface="Alexandria" charset="0"/>
                <a:cs typeface="Alexandria" charset="0"/>
              </a:rPr>
              <a:t>هناك العديد من العوائق ولكن من أبرزها:</a:t>
            </a:r>
          </a:p>
        </p:txBody>
      </p:sp>
    </p:spTree>
    <p:extLst>
      <p:ext uri="{BB962C8B-B14F-4D97-AF65-F5344CB8AC3E}">
        <p14:creationId xmlns:p14="http://schemas.microsoft.com/office/powerpoint/2010/main" val="2223964596"/>
      </p:ext>
    </p:extLst>
  </p:cSld>
  <p:clrMapOvr>
    <a:masterClrMapping/>
  </p:clrMapOvr>
  <mc:AlternateContent xmlns:mc="http://schemas.openxmlformats.org/markup-compatibility/2006" xmlns:p14="http://schemas.microsoft.com/office/powerpoint/2010/main">
    <mc:Choice Requires="p14">
      <p:transition spd="slow" p14:dur="2000" advTm="187550"/>
    </mc:Choice>
    <mc:Fallback xmlns="">
      <p:transition spd="slow" advTm="187550"/>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973B59B6-A348-C4AD-D184-6B608282DB3C}"/>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prstClr val="white"/>
              </a:solidFill>
            </a:endParaRPr>
          </a:p>
        </p:txBody>
      </p:sp>
      <p:sp>
        <p:nvSpPr>
          <p:cNvPr id="3" name="Rectangle 17">
            <a:extLst>
              <a:ext uri="{FF2B5EF4-FFF2-40B4-BE49-F238E27FC236}">
                <a16:creationId xmlns:a16="http://schemas.microsoft.com/office/drawing/2014/main" id="{3F287DA2-7490-2523-2F6D-B10BAA84D070}"/>
              </a:ext>
            </a:extLst>
          </p:cNvPr>
          <p:cNvSpPr/>
          <p:nvPr/>
        </p:nvSpPr>
        <p:spPr>
          <a:xfrm>
            <a:off x="2606799" y="126482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solidFill>
                <a:prstClr val="white"/>
              </a:solidFill>
              <a:ea typeface="Roboto Light" panose="02000000000000000000" pitchFamily="2" charset="0"/>
            </a:endParaRPr>
          </a:p>
        </p:txBody>
      </p:sp>
      <p:sp>
        <p:nvSpPr>
          <p:cNvPr id="4" name="TextBox 18">
            <a:extLst>
              <a:ext uri="{FF2B5EF4-FFF2-40B4-BE49-F238E27FC236}">
                <a16:creationId xmlns:a16="http://schemas.microsoft.com/office/drawing/2014/main" id="{51EADC31-3C59-332E-468E-07D81A183664}"/>
              </a:ext>
            </a:extLst>
          </p:cNvPr>
          <p:cNvSpPr txBox="1"/>
          <p:nvPr/>
        </p:nvSpPr>
        <p:spPr>
          <a:xfrm>
            <a:off x="2669208" y="1273443"/>
            <a:ext cx="1091009"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5" name="TextBox 22">
            <a:extLst>
              <a:ext uri="{FF2B5EF4-FFF2-40B4-BE49-F238E27FC236}">
                <a16:creationId xmlns:a16="http://schemas.microsoft.com/office/drawing/2014/main" id="{BE85C332-84F4-2056-811C-EC339EC84735}"/>
              </a:ext>
            </a:extLst>
          </p:cNvPr>
          <p:cNvSpPr txBox="1"/>
          <p:nvPr/>
        </p:nvSpPr>
        <p:spPr>
          <a:xfrm>
            <a:off x="2792549" y="1539927"/>
            <a:ext cx="819100" cy="769441"/>
          </a:xfrm>
          <a:prstGeom prst="rect">
            <a:avLst/>
          </a:prstGeom>
          <a:noFill/>
        </p:spPr>
        <p:txBody>
          <a:bodyPr wrap="square" rtlCol="0">
            <a:spAutoFit/>
          </a:bodyPr>
          <a:lstStyle/>
          <a:p>
            <a:pPr algn="ctr"/>
            <a:r>
              <a:rPr lang="en-US" sz="4400" b="1" dirty="0">
                <a:solidFill>
                  <a:prstClr val="white"/>
                </a:solidFill>
                <a:latin typeface="Times New Roman" panose="02020603050405020304" pitchFamily="18" charset="0"/>
                <a:cs typeface="Times New Roman" panose="02020603050405020304" pitchFamily="18" charset="0"/>
              </a:rPr>
              <a:t>10</a:t>
            </a:r>
            <a:endParaRPr lang="en-US" sz="1200" b="1" dirty="0">
              <a:solidFill>
                <a:prstClr val="white"/>
              </a:solidFill>
              <a:latin typeface="Times New Roman" panose="02020603050405020304" pitchFamily="18" charset="0"/>
              <a:cs typeface="Times New Roman" panose="02020603050405020304" pitchFamily="18" charset="0"/>
            </a:endParaRPr>
          </a:p>
        </p:txBody>
      </p:sp>
      <p:sp>
        <p:nvSpPr>
          <p:cNvPr id="6" name="Rectangle 28">
            <a:extLst>
              <a:ext uri="{FF2B5EF4-FFF2-40B4-BE49-F238E27FC236}">
                <a16:creationId xmlns:a16="http://schemas.microsoft.com/office/drawing/2014/main" id="{1FA39F13-363A-7562-1B48-3A663E285DF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7" name="TextBox 2">
            <a:extLst>
              <a:ext uri="{FF2B5EF4-FFF2-40B4-BE49-F238E27FC236}">
                <a16:creationId xmlns:a16="http://schemas.microsoft.com/office/drawing/2014/main" id="{A78B5D71-7BE3-3D5B-234E-9E8423023F94}"/>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solidFill>
                  <a:prstClr val="black"/>
                </a:solidFill>
              </a:rPr>
              <a:t> </a:t>
            </a:r>
          </a:p>
        </p:txBody>
      </p:sp>
      <p:pic>
        <p:nvPicPr>
          <p:cNvPr id="8" name="Graphic 21">
            <a:extLst>
              <a:ext uri="{FF2B5EF4-FFF2-40B4-BE49-F238E27FC236}">
                <a16:creationId xmlns:a16="http://schemas.microsoft.com/office/drawing/2014/main" id="{6ED4B50C-CF09-5251-2F93-731FC4E6F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16">
            <a:extLst>
              <a:ext uri="{FF2B5EF4-FFF2-40B4-BE49-F238E27FC236}">
                <a16:creationId xmlns:a16="http://schemas.microsoft.com/office/drawing/2014/main" id="{B18ABA0B-594B-D319-D105-603D1CE590A7}"/>
              </a:ext>
            </a:extLst>
          </p:cNvPr>
          <p:cNvSpPr txBox="1"/>
          <p:nvPr/>
        </p:nvSpPr>
        <p:spPr>
          <a:xfrm>
            <a:off x="1531587" y="2864161"/>
            <a:ext cx="3363971" cy="496996"/>
          </a:xfrm>
          <a:prstGeom prst="rect">
            <a:avLst/>
          </a:prstGeom>
          <a:noFill/>
        </p:spPr>
        <p:txBody>
          <a:bodyPr wrap="square" rtlCol="0">
            <a:spAutoFit/>
          </a:bodyPr>
          <a:lstStyle/>
          <a:p>
            <a:pPr algn="ctr" rtl="0">
              <a:lnSpc>
                <a:spcPct val="150000"/>
              </a:lnSpc>
            </a:pPr>
            <a:r>
              <a:rPr lang="ar-EG" sz="2000" b="1" dirty="0">
                <a:solidFill>
                  <a:srgbClr val="00B0F0"/>
                </a:solidFill>
                <a:latin typeface="Alexandria" pitchFamily="2" charset="-78"/>
                <a:cs typeface="Alexandria" pitchFamily="2" charset="-78"/>
              </a:rPr>
              <a:t>القيادة في مجال العلاقات العامة</a:t>
            </a:r>
          </a:p>
        </p:txBody>
      </p:sp>
      <p:pic>
        <p:nvPicPr>
          <p:cNvPr id="12" name="صورة 11">
            <a:extLst>
              <a:ext uri="{FF2B5EF4-FFF2-40B4-BE49-F238E27FC236}">
                <a16:creationId xmlns:a16="http://schemas.microsoft.com/office/drawing/2014/main" id="{E693B068-1455-0ED5-B497-F60539883B49}"/>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t="7490" b="33352"/>
          <a:stretch/>
        </p:blipFill>
        <p:spPr>
          <a:xfrm>
            <a:off x="6200854" y="1895101"/>
            <a:ext cx="5869226" cy="3472097"/>
          </a:xfrm>
          <a:prstGeom prst="rect">
            <a:avLst/>
          </a:prstGeom>
          <a:effectLst>
            <a:outerShdw blurRad="63500" sx="102000" sy="102000" algn="ctr" rotWithShape="0">
              <a:prstClr val="black">
                <a:alpha val="40000"/>
              </a:prstClr>
            </a:outerShdw>
          </a:effectLst>
        </p:spPr>
      </p:pic>
    </p:spTree>
    <p:extLst>
      <p:ext uri="{BB962C8B-B14F-4D97-AF65-F5344CB8AC3E}">
        <p14:creationId xmlns:p14="http://schemas.microsoft.com/office/powerpoint/2010/main" val="1165126322"/>
      </p:ext>
    </p:extLst>
  </p:cSld>
  <p:clrMapOvr>
    <a:masterClrMapping/>
  </p:clrMapOvr>
  <mc:AlternateContent xmlns:mc="http://schemas.openxmlformats.org/markup-compatibility/2006" xmlns:p14="http://schemas.microsoft.com/office/powerpoint/2010/main">
    <mc:Choice Requires="p14">
      <p:transition spd="slow" p14:dur="2000" advTm="3907"/>
    </mc:Choice>
    <mc:Fallback xmlns="">
      <p:transition spd="slow" advTm="3907"/>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77BAC08C-6459-7C44-1AE7-CA6A54647084}"/>
              </a:ext>
            </a:extLst>
          </p:cNvPr>
          <p:cNvSpPr/>
          <p:nvPr/>
        </p:nvSpPr>
        <p:spPr>
          <a:xfrm>
            <a:off x="739283" y="1693454"/>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endParaRPr lang="ar-EG" sz="1600" dirty="0">
              <a:latin typeface="Alexandria" pitchFamily="2" charset="-78"/>
              <a:cs typeface="Alexandria" pitchFamily="2" charset="-78"/>
            </a:endParaRPr>
          </a:p>
          <a:p>
            <a:endParaRPr lang="ar-EG" sz="1600" dirty="0">
              <a:latin typeface="Alexandria" pitchFamily="2" charset="-78"/>
              <a:cs typeface="Alexandria" pitchFamily="2" charset="-78"/>
            </a:endParaRPr>
          </a:p>
          <a:p>
            <a:r>
              <a:rPr lang="ar-EG" sz="1600" dirty="0">
                <a:latin typeface="Alexandria" pitchFamily="2" charset="-78"/>
                <a:cs typeface="Alexandria" pitchFamily="2" charset="-78"/>
              </a:rPr>
              <a:t>تشمل القيادة في هذا المجال مجموعة من المهارات والاستراتيجيات التي تهدف إلى:</a:t>
            </a:r>
          </a:p>
          <a:p>
            <a:pPr>
              <a:lnSpc>
                <a:spcPct val="150000"/>
              </a:lnSpc>
            </a:pPr>
            <a:endParaRPr lang="ar-EG" sz="1000" dirty="0">
              <a:latin typeface="Alexandria" pitchFamily="2" charset="-78"/>
              <a:cs typeface="Alexandria" pitchFamily="2" charset="-78"/>
            </a:endParaRPr>
          </a:p>
          <a:p>
            <a:pPr marL="285750" indent="-285750">
              <a:lnSpc>
                <a:spcPct val="150000"/>
              </a:lnSpc>
              <a:buFont typeface="Arial" panose="020B0604020202020204" pitchFamily="34" charset="0"/>
              <a:buChar char="•"/>
            </a:pPr>
            <a:r>
              <a:rPr lang="ar-EG" sz="1600" dirty="0">
                <a:latin typeface="Alexandria" pitchFamily="2" charset="-78"/>
                <a:cs typeface="Alexandria" pitchFamily="2" charset="-78"/>
              </a:rPr>
              <a:t>توجيه الخطاب الإعلامي للمؤسسة.</a:t>
            </a:r>
          </a:p>
          <a:p>
            <a:pPr marL="285750" indent="-285750">
              <a:lnSpc>
                <a:spcPct val="150000"/>
              </a:lnSpc>
              <a:buFont typeface="Arial" panose="020B0604020202020204" pitchFamily="34" charset="0"/>
              <a:buChar char="•"/>
            </a:pPr>
            <a:r>
              <a:rPr lang="ar-EG" sz="1600" dirty="0">
                <a:latin typeface="Alexandria" pitchFamily="2" charset="-78"/>
                <a:cs typeface="Alexandria" pitchFamily="2" charset="-78"/>
              </a:rPr>
              <a:t>وضع خطط اتصال فعّالة.</a:t>
            </a:r>
          </a:p>
          <a:p>
            <a:pPr marL="285750" indent="-285750">
              <a:lnSpc>
                <a:spcPct val="150000"/>
              </a:lnSpc>
              <a:buFont typeface="Arial" panose="020B0604020202020204" pitchFamily="34" charset="0"/>
              <a:buChar char="•"/>
            </a:pPr>
            <a:r>
              <a:rPr lang="ar-EG" sz="1600" dirty="0">
                <a:latin typeface="Alexandria" pitchFamily="2" charset="-78"/>
                <a:cs typeface="Alexandria" pitchFamily="2" charset="-78"/>
              </a:rPr>
              <a:t>إدارة العلاقات مع الإعلام والجمهور.</a:t>
            </a:r>
          </a:p>
          <a:p>
            <a:pPr marL="285750" indent="-285750">
              <a:lnSpc>
                <a:spcPct val="150000"/>
              </a:lnSpc>
              <a:buFont typeface="Arial" panose="020B0604020202020204" pitchFamily="34" charset="0"/>
              <a:buChar char="•"/>
            </a:pPr>
            <a:r>
              <a:rPr lang="ar-EG" sz="1600" dirty="0">
                <a:latin typeface="Alexandria" pitchFamily="2" charset="-78"/>
                <a:cs typeface="Alexandria" pitchFamily="2" charset="-78"/>
              </a:rPr>
              <a:t>ترسيخ الهوية المؤسسية.</a:t>
            </a:r>
          </a:p>
          <a:p>
            <a:pPr marL="285750" indent="-285750">
              <a:lnSpc>
                <a:spcPct val="150000"/>
              </a:lnSpc>
              <a:buFont typeface="Arial" panose="020B0604020202020204" pitchFamily="34" charset="0"/>
              <a:buChar char="•"/>
            </a:pPr>
            <a:r>
              <a:rPr lang="ar-EG" sz="1600" dirty="0">
                <a:latin typeface="Alexandria" pitchFamily="2" charset="-78"/>
                <a:cs typeface="Alexandria" pitchFamily="2" charset="-78"/>
              </a:rPr>
              <a:t>ضمان التواصل الداخلي الفعّال بين العاملين.</a:t>
            </a:r>
          </a:p>
          <a:p>
            <a:pPr>
              <a:buFont typeface="Arial"/>
              <a:buChar char="•"/>
            </a:pPr>
            <a:endParaRPr lang="ar-EG" sz="1600" dirty="0">
              <a:latin typeface="Alexandria" pitchFamily="2" charset="-78"/>
              <a:cs typeface="Alexandria" pitchFamily="2" charset="-78"/>
            </a:endParaRPr>
          </a:p>
          <a:p>
            <a:r>
              <a:rPr lang="ar-EG" sz="1600" dirty="0">
                <a:latin typeface="Alexandria" pitchFamily="2" charset="-78"/>
                <a:cs typeface="Alexandria" pitchFamily="2" charset="-78"/>
              </a:rPr>
              <a:t>القائد هنا يجب أن يكون قادرًا على قراءة المشهد الإعلامي وتحليل سلوك الجمهور، وصياغة رسائل احترافية تساهم في بناء الثقة والاستمرارية.</a:t>
            </a:r>
          </a:p>
          <a:p>
            <a:endParaRPr lang="ar-EG" sz="1600" dirty="0">
              <a:solidFill>
                <a:prstClr val="black"/>
              </a:solidFill>
              <a:latin typeface="Alexandria" pitchFamily="2" charset="-78"/>
              <a:cs typeface="Alexandria" pitchFamily="2" charset="-78"/>
            </a:endParaRPr>
          </a:p>
          <a:p>
            <a:endParaRPr lang="ar-EG" sz="1600" dirty="0">
              <a:latin typeface="Alexandria" pitchFamily="2" charset="-78"/>
              <a:cs typeface="Alexandria" pitchFamily="2" charset="-78"/>
            </a:endParaRPr>
          </a:p>
        </p:txBody>
      </p:sp>
      <p:sp>
        <p:nvSpPr>
          <p:cNvPr id="3" name="TextBox 2">
            <a:extLst>
              <a:ext uri="{FF2B5EF4-FFF2-40B4-BE49-F238E27FC236}">
                <a16:creationId xmlns:a16="http://schemas.microsoft.com/office/drawing/2014/main" id="{9C0A5466-87D2-0F2C-94CA-2F75C862E77E}"/>
              </a:ext>
            </a:extLst>
          </p:cNvPr>
          <p:cNvSpPr txBox="1"/>
          <p:nvPr/>
        </p:nvSpPr>
        <p:spPr>
          <a:xfrm>
            <a:off x="3421362" y="598739"/>
            <a:ext cx="5669280" cy="501932"/>
          </a:xfrm>
          <a:prstGeom prst="rect">
            <a:avLst/>
          </a:prstGeom>
          <a:noFill/>
        </p:spPr>
        <p:txBody>
          <a:bodyPr wrap="square" rtlCol="0">
            <a:spAutoFit/>
          </a:bodyPr>
          <a:lstStyle/>
          <a:p>
            <a:pPr algn="ctr" rtl="0">
              <a:lnSpc>
                <a:spcPct val="150000"/>
              </a:lnSpc>
              <a:spcAft>
                <a:spcPts val="600"/>
              </a:spcAft>
            </a:pPr>
            <a:r>
              <a:rPr lang="ar-JO" sz="2000" b="1" dirty="0">
                <a:solidFill>
                  <a:prstClr val="black"/>
                </a:solidFill>
                <a:latin typeface="Alexandria" pitchFamily="2" charset="-78"/>
                <a:cs typeface="Alexandria" pitchFamily="2" charset="-78"/>
              </a:rPr>
              <a:t>القيادة في مجال العلاقات العامة</a:t>
            </a:r>
            <a:endParaRPr lang="ar-SA" sz="2000" b="1" dirty="0">
              <a:solidFill>
                <a:prstClr val="black"/>
              </a:solidFill>
              <a:latin typeface="Alexandria" pitchFamily="2" charset="-78"/>
              <a:cs typeface="Alexandria" pitchFamily="2" charset="-78"/>
            </a:endParaRPr>
          </a:p>
        </p:txBody>
      </p:sp>
      <p:sp>
        <p:nvSpPr>
          <p:cNvPr id="4" name="Rectangle 4">
            <a:extLst>
              <a:ext uri="{FF2B5EF4-FFF2-40B4-BE49-F238E27FC236}">
                <a16:creationId xmlns:a16="http://schemas.microsoft.com/office/drawing/2014/main" id="{2CDB549E-E4A9-B536-377F-D970EA86B345}"/>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algn="ctr" rtl="0">
              <a:defRPr/>
            </a:pPr>
            <a:endParaRPr lang="en-US" kern="0">
              <a:solidFill>
                <a:prstClr val="white"/>
              </a:solidFill>
              <a:ea typeface="Roboto Light" panose="02000000000000000000" pitchFamily="2" charset="0"/>
            </a:endParaRPr>
          </a:p>
        </p:txBody>
      </p:sp>
      <p:sp>
        <p:nvSpPr>
          <p:cNvPr id="5" name="TextBox 5">
            <a:extLst>
              <a:ext uri="{FF2B5EF4-FFF2-40B4-BE49-F238E27FC236}">
                <a16:creationId xmlns:a16="http://schemas.microsoft.com/office/drawing/2014/main" id="{D49CB0CF-2A2E-D28A-54F2-A2BE6D965E6D}"/>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AA9604F9-1B46-46F0-B9FB-04B267CB804E}"/>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10</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9EB860A9-615C-556E-30BB-034634A0F4F0}"/>
              </a:ext>
            </a:extLst>
          </p:cNvPr>
          <p:cNvSpPr txBox="1"/>
          <p:nvPr/>
        </p:nvSpPr>
        <p:spPr>
          <a:xfrm>
            <a:off x="9264625" y="6292631"/>
            <a:ext cx="2616200" cy="400110"/>
          </a:xfrm>
          <a:prstGeom prst="rect">
            <a:avLst/>
          </a:prstGeom>
          <a:noFill/>
        </p:spPr>
        <p:txBody>
          <a:bodyPr wrap="square" rtlCol="0">
            <a:spAutoFit/>
          </a:bodyPr>
          <a:lstStyle/>
          <a:p>
            <a:pPr algn="ctr" rtl="0">
              <a:defRPr/>
            </a:pPr>
            <a:r>
              <a:rPr lang="en-US" sz="2000" b="1" kern="0" dirty="0">
                <a:solidFill>
                  <a:prstClr val="black"/>
                </a:solidFill>
              </a:rPr>
              <a:t> </a:t>
            </a:r>
          </a:p>
        </p:txBody>
      </p:sp>
      <p:pic>
        <p:nvPicPr>
          <p:cNvPr id="8" name="Graphic 21">
            <a:extLst>
              <a:ext uri="{FF2B5EF4-FFF2-40B4-BE49-F238E27FC236}">
                <a16:creationId xmlns:a16="http://schemas.microsoft.com/office/drawing/2014/main" id="{5ADA3AB4-A840-34C0-B377-A613D0C0A73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Round Diagonal Corner Rectangle 17">
            <a:extLst>
              <a:ext uri="{FF2B5EF4-FFF2-40B4-BE49-F238E27FC236}">
                <a16:creationId xmlns:a16="http://schemas.microsoft.com/office/drawing/2014/main" id="{D6B101BD-FD66-6BFE-971B-C46648CD7234}"/>
              </a:ext>
            </a:extLst>
          </p:cNvPr>
          <p:cNvSpPr/>
          <p:nvPr/>
        </p:nvSpPr>
        <p:spPr>
          <a:xfrm>
            <a:off x="7246829" y="1804290"/>
            <a:ext cx="4205888"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JO" sz="1600" dirty="0">
                <a:solidFill>
                  <a:prstClr val="white"/>
                </a:solidFill>
                <a:latin typeface="Alexandria" charset="0"/>
                <a:cs typeface="Alexandria" charset="0"/>
              </a:rPr>
              <a:t> مفهوم القيادة في مجال العلاقات العامة </a:t>
            </a:r>
            <a:endParaRPr lang="ar-SA" sz="1600" dirty="0">
              <a:solidFill>
                <a:prstClr val="white"/>
              </a:solidFill>
              <a:latin typeface="Alexandria" charset="0"/>
              <a:cs typeface="Alexandria" charset="0"/>
            </a:endParaRPr>
          </a:p>
        </p:txBody>
      </p:sp>
    </p:spTree>
    <p:extLst>
      <p:ext uri="{BB962C8B-B14F-4D97-AF65-F5344CB8AC3E}">
        <p14:creationId xmlns:p14="http://schemas.microsoft.com/office/powerpoint/2010/main" val="1629218120"/>
      </p:ext>
    </p:extLst>
  </p:cSld>
  <p:clrMapOvr>
    <a:masterClrMapping/>
  </p:clrMapOvr>
  <mc:AlternateContent xmlns:mc="http://schemas.openxmlformats.org/markup-compatibility/2006" xmlns:p14="http://schemas.microsoft.com/office/powerpoint/2010/main">
    <mc:Choice Requires="p14">
      <p:transition spd="slow" p14:dur="2000" advTm="166068"/>
    </mc:Choice>
    <mc:Fallback xmlns="">
      <p:transition spd="slow" advTm="166068"/>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77BAC08C-6459-7C44-1AE7-CA6A54647084}"/>
              </a:ext>
            </a:extLst>
          </p:cNvPr>
          <p:cNvSpPr/>
          <p:nvPr/>
        </p:nvSpPr>
        <p:spPr>
          <a:xfrm>
            <a:off x="739283" y="1693454"/>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algn="just"/>
            <a:endParaRPr lang="ar-EG" sz="1600" dirty="0">
              <a:latin typeface="Alexandria" pitchFamily="2" charset="-78"/>
              <a:cs typeface="Alexandria" pitchFamily="2" charset="-78"/>
            </a:endParaRPr>
          </a:p>
          <a:p>
            <a:pPr algn="just"/>
            <a:endParaRPr lang="ar-EG" sz="1600" dirty="0">
              <a:latin typeface="Alexandria" pitchFamily="2" charset="-78"/>
              <a:cs typeface="Alexandria" pitchFamily="2" charset="-78"/>
            </a:endParaRPr>
          </a:p>
          <a:p>
            <a:pPr algn="just"/>
            <a:r>
              <a:rPr lang="ar-EG" sz="1600" dirty="0">
                <a:latin typeface="Alexandria" pitchFamily="2" charset="-78"/>
                <a:cs typeface="Alexandria" pitchFamily="2" charset="-78"/>
              </a:rPr>
              <a:t>تقوم القيادة في مجال العلاقات العامة على توجيه الجهود الاتصالية للمؤسسة بطريقة استراتيجية تهدف إلى بناء صورة إيجابية، وتعزيز الثقة مع الجمهور، وإدارة السمعة. ويُعد قائد العلاقات العامة عنصرًا محوريًا في صياغة الرسائل، وتحديد أهداف الاتصال، وتوجيه الموظفين نحو تحقيق تواصل فعّال مع مختلف الفئات المستهدفة، مع قدرة على استشراف الاتجاهات المستقبلية التي قد تؤثر على المؤسسة.</a:t>
            </a:r>
          </a:p>
          <a:p>
            <a:pPr algn="just"/>
            <a:endParaRPr lang="ar-EG" sz="1600" dirty="0">
              <a:latin typeface="Alexandria" pitchFamily="2" charset="-78"/>
              <a:cs typeface="Alexandria" pitchFamily="2" charset="-78"/>
            </a:endParaRPr>
          </a:p>
          <a:p>
            <a:pPr algn="just"/>
            <a:endParaRPr lang="ar-EG" sz="1600" dirty="0">
              <a:latin typeface="Alexandria" pitchFamily="2" charset="-78"/>
              <a:cs typeface="Alexandria" pitchFamily="2" charset="-78"/>
            </a:endParaRPr>
          </a:p>
          <a:p>
            <a:pPr algn="just"/>
            <a:r>
              <a:rPr lang="ar-EG" sz="1600" dirty="0">
                <a:latin typeface="Alexandria" pitchFamily="2" charset="-78"/>
                <a:cs typeface="Alexandria" pitchFamily="2" charset="-78"/>
              </a:rPr>
              <a:t>تلعب القيادة دورًا محوريًا في</a:t>
            </a:r>
            <a:r>
              <a:rPr lang="ar-SA" sz="1600" dirty="0">
                <a:latin typeface="Alexandria" pitchFamily="2" charset="-78"/>
                <a:cs typeface="Alexandria" pitchFamily="2" charset="-78"/>
              </a:rPr>
              <a:t> </a:t>
            </a:r>
            <a:r>
              <a:rPr lang="ar-EG" sz="1600" dirty="0">
                <a:latin typeface="Alexandria" pitchFamily="2" charset="-78"/>
                <a:cs typeface="Alexandria" pitchFamily="2" charset="-78"/>
              </a:rPr>
              <a:t>مجال العلاقات العامة، إذ تعتمد فعالية هذا المجال على قدرة القائد على بناء رؤية استراتيجية للتواصل مع الجمهور وإدارة الصورة الذهنية للمؤسسة. فالقائد في العلاقات العامة لا يكون مجرد مُنفِّذ للأنشطة الاتصالية، بل هو موجِّه وصانع قرار يحدد الرسائل الأساسية للمؤسسة، ويضع سياسات التعامل مع الأزمات، ويقود فريقه نحو تحقيق التواصل الفعّال مع الأطراف المعنية. ويتميز هذا القائد بمهارات عالية في الاتصال، والتحليل، وإدارة السمعة، إضافة إلى قدرته على قراءة اتجاهات الجمهور وفهم احتياجاته.</a:t>
            </a:r>
          </a:p>
          <a:p>
            <a:pPr algn="just"/>
            <a:endParaRPr lang="ar-EG" sz="1600" dirty="0">
              <a:latin typeface="Alexandria" pitchFamily="2" charset="-78"/>
              <a:cs typeface="Alexandria" pitchFamily="2" charset="-78"/>
            </a:endParaRPr>
          </a:p>
          <a:p>
            <a:pPr algn="just">
              <a:buFont typeface="Arial"/>
              <a:buChar char="•"/>
            </a:pPr>
            <a:endParaRPr lang="ar-EG" sz="1600" dirty="0">
              <a:solidFill>
                <a:prstClr val="black"/>
              </a:solidFill>
              <a:latin typeface="Alexandria" pitchFamily="2" charset="-78"/>
              <a:cs typeface="Alexandria" pitchFamily="2" charset="-78"/>
            </a:endParaRPr>
          </a:p>
        </p:txBody>
      </p:sp>
      <p:sp>
        <p:nvSpPr>
          <p:cNvPr id="3" name="TextBox 2">
            <a:extLst>
              <a:ext uri="{FF2B5EF4-FFF2-40B4-BE49-F238E27FC236}">
                <a16:creationId xmlns:a16="http://schemas.microsoft.com/office/drawing/2014/main" id="{9C0A5466-87D2-0F2C-94CA-2F75C862E77E}"/>
              </a:ext>
            </a:extLst>
          </p:cNvPr>
          <p:cNvSpPr txBox="1"/>
          <p:nvPr/>
        </p:nvSpPr>
        <p:spPr>
          <a:xfrm>
            <a:off x="3421362" y="598739"/>
            <a:ext cx="5669280" cy="501932"/>
          </a:xfrm>
          <a:prstGeom prst="rect">
            <a:avLst/>
          </a:prstGeom>
          <a:noFill/>
        </p:spPr>
        <p:txBody>
          <a:bodyPr wrap="square" rtlCol="0">
            <a:spAutoFit/>
          </a:bodyPr>
          <a:lstStyle/>
          <a:p>
            <a:pPr algn="ctr" rtl="0">
              <a:lnSpc>
                <a:spcPct val="150000"/>
              </a:lnSpc>
              <a:spcAft>
                <a:spcPts val="600"/>
              </a:spcAft>
            </a:pPr>
            <a:r>
              <a:rPr lang="ar-JO" sz="2000" b="1" dirty="0">
                <a:solidFill>
                  <a:prstClr val="black"/>
                </a:solidFill>
                <a:latin typeface="Alexandria" pitchFamily="2" charset="-78"/>
                <a:cs typeface="Alexandria" pitchFamily="2" charset="-78"/>
              </a:rPr>
              <a:t>القيادة في مجال العلاقات العامة</a:t>
            </a:r>
            <a:endParaRPr lang="ar-SA" sz="2000" b="1" dirty="0">
              <a:solidFill>
                <a:prstClr val="black"/>
              </a:solidFill>
              <a:latin typeface="Alexandria" pitchFamily="2" charset="-78"/>
              <a:cs typeface="Alexandria" pitchFamily="2" charset="-78"/>
            </a:endParaRPr>
          </a:p>
        </p:txBody>
      </p:sp>
      <p:sp>
        <p:nvSpPr>
          <p:cNvPr id="4" name="Rectangle 4">
            <a:extLst>
              <a:ext uri="{FF2B5EF4-FFF2-40B4-BE49-F238E27FC236}">
                <a16:creationId xmlns:a16="http://schemas.microsoft.com/office/drawing/2014/main" id="{2CDB549E-E4A9-B536-377F-D970EA86B345}"/>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algn="ctr" rtl="0">
              <a:defRPr/>
            </a:pPr>
            <a:endParaRPr lang="en-US" kern="0">
              <a:solidFill>
                <a:prstClr val="white"/>
              </a:solidFill>
              <a:ea typeface="Roboto Light" panose="02000000000000000000" pitchFamily="2" charset="0"/>
            </a:endParaRPr>
          </a:p>
        </p:txBody>
      </p:sp>
      <p:sp>
        <p:nvSpPr>
          <p:cNvPr id="5" name="TextBox 5">
            <a:extLst>
              <a:ext uri="{FF2B5EF4-FFF2-40B4-BE49-F238E27FC236}">
                <a16:creationId xmlns:a16="http://schemas.microsoft.com/office/drawing/2014/main" id="{D49CB0CF-2A2E-D28A-54F2-A2BE6D965E6D}"/>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AA9604F9-1B46-46F0-B9FB-04B267CB804E}"/>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10</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9EB860A9-615C-556E-30BB-034634A0F4F0}"/>
              </a:ext>
            </a:extLst>
          </p:cNvPr>
          <p:cNvSpPr txBox="1"/>
          <p:nvPr/>
        </p:nvSpPr>
        <p:spPr>
          <a:xfrm>
            <a:off x="9264625" y="6292631"/>
            <a:ext cx="2616200" cy="400110"/>
          </a:xfrm>
          <a:prstGeom prst="rect">
            <a:avLst/>
          </a:prstGeom>
          <a:noFill/>
        </p:spPr>
        <p:txBody>
          <a:bodyPr wrap="square" rtlCol="0">
            <a:spAutoFit/>
          </a:bodyPr>
          <a:lstStyle/>
          <a:p>
            <a:pPr algn="ctr" rtl="0">
              <a:defRPr/>
            </a:pPr>
            <a:r>
              <a:rPr lang="en-US" sz="2000" b="1" kern="0" dirty="0">
                <a:solidFill>
                  <a:prstClr val="black"/>
                </a:solidFill>
              </a:rPr>
              <a:t> </a:t>
            </a:r>
          </a:p>
        </p:txBody>
      </p:sp>
      <p:pic>
        <p:nvPicPr>
          <p:cNvPr id="8" name="Graphic 21">
            <a:extLst>
              <a:ext uri="{FF2B5EF4-FFF2-40B4-BE49-F238E27FC236}">
                <a16:creationId xmlns:a16="http://schemas.microsoft.com/office/drawing/2014/main" id="{5ADA3AB4-A840-34C0-B377-A613D0C0A73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Round Diagonal Corner Rectangle 17">
            <a:extLst>
              <a:ext uri="{FF2B5EF4-FFF2-40B4-BE49-F238E27FC236}">
                <a16:creationId xmlns:a16="http://schemas.microsoft.com/office/drawing/2014/main" id="{D6B101BD-FD66-6BFE-971B-C46648CD7234}"/>
              </a:ext>
            </a:extLst>
          </p:cNvPr>
          <p:cNvSpPr/>
          <p:nvPr/>
        </p:nvSpPr>
        <p:spPr>
          <a:xfrm>
            <a:off x="7577059" y="1884010"/>
            <a:ext cx="3895448"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JO" sz="1600" dirty="0">
                <a:solidFill>
                  <a:prstClr val="white"/>
                </a:solidFill>
                <a:latin typeface="Alexandria" charset="0"/>
                <a:cs typeface="Alexandria" charset="0"/>
              </a:rPr>
              <a:t> دور القيادة في مجال العلاقات العامة </a:t>
            </a:r>
            <a:endParaRPr lang="ar-SA" sz="1600" dirty="0">
              <a:solidFill>
                <a:prstClr val="white"/>
              </a:solidFill>
              <a:latin typeface="Alexandria" charset="0"/>
              <a:cs typeface="Alexandria" charset="0"/>
            </a:endParaRPr>
          </a:p>
        </p:txBody>
      </p:sp>
    </p:spTree>
    <p:extLst>
      <p:ext uri="{BB962C8B-B14F-4D97-AF65-F5344CB8AC3E}">
        <p14:creationId xmlns:p14="http://schemas.microsoft.com/office/powerpoint/2010/main" val="2866437465"/>
      </p:ext>
    </p:extLst>
  </p:cSld>
  <p:clrMapOvr>
    <a:masterClrMapping/>
  </p:clrMapOvr>
  <mc:AlternateContent xmlns:mc="http://schemas.openxmlformats.org/markup-compatibility/2006" xmlns:p14="http://schemas.microsoft.com/office/powerpoint/2010/main">
    <mc:Choice Requires="p14">
      <p:transition spd="slow" p14:dur="2000" advTm="94782"/>
    </mc:Choice>
    <mc:Fallback xmlns="">
      <p:transition spd="slow" advTm="94782"/>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77BAC08C-6459-7C44-1AE7-CA6A54647084}"/>
              </a:ext>
            </a:extLst>
          </p:cNvPr>
          <p:cNvSpPr/>
          <p:nvPr/>
        </p:nvSpPr>
        <p:spPr>
          <a:xfrm>
            <a:off x="1239649" y="1709220"/>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285750" indent="-285750">
              <a:buFont typeface="Arial" pitchFamily="34" charset="0"/>
              <a:buChar char="•"/>
            </a:pPr>
            <a:endParaRPr lang="ar-EG" sz="1600" dirty="0">
              <a:latin typeface="Alexandria"/>
              <a:cs typeface="Alexandria"/>
            </a:endParaRPr>
          </a:p>
          <a:p>
            <a:r>
              <a:rPr lang="ar-EG" sz="1600" b="1" dirty="0">
                <a:latin typeface="Alexandria"/>
                <a:cs typeface="Alexandria"/>
              </a:rPr>
              <a:t>يلعب االقائد العديد من الأدوار المهم في العلاقات العامة منها : </a:t>
            </a:r>
          </a:p>
          <a:p>
            <a:pPr marL="285750" indent="-285750">
              <a:buFont typeface="Arial" pitchFamily="34" charset="0"/>
              <a:buChar char="•"/>
            </a:pPr>
            <a:endParaRPr lang="ar-EG" sz="1600" dirty="0">
              <a:latin typeface="Alexandria"/>
              <a:cs typeface="Alexandria"/>
            </a:endParaRPr>
          </a:p>
          <a:p>
            <a:pPr marL="285750" indent="-285750">
              <a:buFont typeface="Arial" pitchFamily="34" charset="0"/>
              <a:buChar char="•"/>
            </a:pPr>
            <a:r>
              <a:rPr lang="ar-EG" sz="1600" dirty="0">
                <a:latin typeface="Alexandria"/>
                <a:cs typeface="Alexandria"/>
              </a:rPr>
              <a:t>إدارة السمعة والصورة الذهنية للمؤسسة.</a:t>
            </a:r>
          </a:p>
          <a:p>
            <a:pPr marL="285750" indent="-285750">
              <a:buFont typeface="Arial" pitchFamily="34" charset="0"/>
              <a:buChar char="•"/>
            </a:pPr>
            <a:endParaRPr lang="ar-EG" sz="1600" dirty="0">
              <a:latin typeface="Alexandria"/>
              <a:cs typeface="Alexandria"/>
            </a:endParaRPr>
          </a:p>
          <a:p>
            <a:pPr marL="285750" indent="-285750">
              <a:buFont typeface="Arial" pitchFamily="34" charset="0"/>
              <a:buChar char="•"/>
            </a:pPr>
            <a:r>
              <a:rPr lang="ar-EG" sz="1600" dirty="0">
                <a:latin typeface="Alexandria"/>
                <a:cs typeface="Alexandria"/>
              </a:rPr>
              <a:t>التواصل الفعّال داخليًا وخارجيًا.</a:t>
            </a:r>
          </a:p>
          <a:p>
            <a:pPr marL="285750" indent="-285750">
              <a:buFont typeface="Arial" pitchFamily="34" charset="0"/>
              <a:buChar char="•"/>
            </a:pPr>
            <a:endParaRPr lang="ar-EG" sz="1600" dirty="0">
              <a:latin typeface="Alexandria"/>
              <a:cs typeface="Alexandria"/>
            </a:endParaRPr>
          </a:p>
          <a:p>
            <a:pPr marL="285750" indent="-285750">
              <a:buFont typeface="Arial" pitchFamily="34" charset="0"/>
              <a:buChar char="•"/>
            </a:pPr>
            <a:r>
              <a:rPr lang="ar-EG" sz="1600" dirty="0">
                <a:latin typeface="Alexandria"/>
                <a:cs typeface="Alexandria"/>
              </a:rPr>
              <a:t>قيادة الفريق وتوزيع المهام بطريقة فعّالة.</a:t>
            </a:r>
          </a:p>
          <a:p>
            <a:pPr marL="285750" indent="-285750">
              <a:buFont typeface="Arial" pitchFamily="34" charset="0"/>
              <a:buChar char="•"/>
            </a:pPr>
            <a:endParaRPr lang="ar-EG" sz="1600" dirty="0">
              <a:latin typeface="Alexandria"/>
              <a:cs typeface="Alexandria"/>
            </a:endParaRPr>
          </a:p>
          <a:p>
            <a:pPr marL="285750" indent="-285750">
              <a:buFont typeface="Arial" pitchFamily="34" charset="0"/>
              <a:buChar char="•"/>
            </a:pPr>
            <a:r>
              <a:rPr lang="ar-EG" sz="1600" dirty="0">
                <a:latin typeface="Alexandria"/>
                <a:cs typeface="Alexandria"/>
              </a:rPr>
              <a:t>إدارة الأزمات الاتصالية بسرعة واحترافية.</a:t>
            </a:r>
          </a:p>
          <a:p>
            <a:pPr marL="285750" indent="-285750">
              <a:buFont typeface="Arial" pitchFamily="34" charset="0"/>
              <a:buChar char="•"/>
            </a:pPr>
            <a:endParaRPr lang="ar-EG" sz="1600" dirty="0">
              <a:latin typeface="Alexandria"/>
              <a:cs typeface="Alexandria"/>
            </a:endParaRPr>
          </a:p>
          <a:p>
            <a:pPr marL="285750" indent="-285750">
              <a:buFont typeface="Arial" pitchFamily="34" charset="0"/>
              <a:buChar char="•"/>
            </a:pPr>
            <a:r>
              <a:rPr lang="ar-EG" sz="1600" dirty="0">
                <a:latin typeface="Alexandria"/>
                <a:cs typeface="Alexandria"/>
              </a:rPr>
              <a:t>تعزيز العلاقات مع وسائل الإعلام والجمهور</a:t>
            </a:r>
          </a:p>
        </p:txBody>
      </p:sp>
      <p:sp>
        <p:nvSpPr>
          <p:cNvPr id="3" name="TextBox 2">
            <a:extLst>
              <a:ext uri="{FF2B5EF4-FFF2-40B4-BE49-F238E27FC236}">
                <a16:creationId xmlns:a16="http://schemas.microsoft.com/office/drawing/2014/main" id="{9C0A5466-87D2-0F2C-94CA-2F75C862E77E}"/>
              </a:ext>
            </a:extLst>
          </p:cNvPr>
          <p:cNvSpPr txBox="1"/>
          <p:nvPr/>
        </p:nvSpPr>
        <p:spPr>
          <a:xfrm>
            <a:off x="3421362" y="598739"/>
            <a:ext cx="5669280" cy="501932"/>
          </a:xfrm>
          <a:prstGeom prst="rect">
            <a:avLst/>
          </a:prstGeom>
          <a:noFill/>
        </p:spPr>
        <p:txBody>
          <a:bodyPr wrap="square" rtlCol="0">
            <a:spAutoFit/>
          </a:bodyPr>
          <a:lstStyle/>
          <a:p>
            <a:pPr algn="ctr" rtl="0">
              <a:lnSpc>
                <a:spcPct val="150000"/>
              </a:lnSpc>
              <a:spcAft>
                <a:spcPts val="600"/>
              </a:spcAft>
            </a:pPr>
            <a:r>
              <a:rPr lang="ar-JO" sz="2000" b="1" dirty="0">
                <a:solidFill>
                  <a:prstClr val="black"/>
                </a:solidFill>
                <a:latin typeface="Alexandria" pitchFamily="2" charset="-78"/>
                <a:cs typeface="Alexandria" pitchFamily="2" charset="-78"/>
              </a:rPr>
              <a:t>القيادة في مجال العلاقات العامة</a:t>
            </a:r>
            <a:endParaRPr lang="ar-SA" sz="2000" b="1" dirty="0">
              <a:solidFill>
                <a:prstClr val="black"/>
              </a:solidFill>
              <a:latin typeface="Alexandria" pitchFamily="2" charset="-78"/>
              <a:cs typeface="Alexandria" pitchFamily="2" charset="-78"/>
            </a:endParaRPr>
          </a:p>
        </p:txBody>
      </p:sp>
      <p:sp>
        <p:nvSpPr>
          <p:cNvPr id="4" name="Rectangle 4">
            <a:extLst>
              <a:ext uri="{FF2B5EF4-FFF2-40B4-BE49-F238E27FC236}">
                <a16:creationId xmlns:a16="http://schemas.microsoft.com/office/drawing/2014/main" id="{2CDB549E-E4A9-B536-377F-D970EA86B345}"/>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algn="ctr" rtl="0">
              <a:defRPr/>
            </a:pPr>
            <a:endParaRPr lang="en-US" kern="0">
              <a:solidFill>
                <a:prstClr val="white"/>
              </a:solidFill>
              <a:ea typeface="Roboto Light" panose="02000000000000000000" pitchFamily="2" charset="0"/>
            </a:endParaRPr>
          </a:p>
        </p:txBody>
      </p:sp>
      <p:sp>
        <p:nvSpPr>
          <p:cNvPr id="5" name="TextBox 5">
            <a:extLst>
              <a:ext uri="{FF2B5EF4-FFF2-40B4-BE49-F238E27FC236}">
                <a16:creationId xmlns:a16="http://schemas.microsoft.com/office/drawing/2014/main" id="{D49CB0CF-2A2E-D28A-54F2-A2BE6D965E6D}"/>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AA9604F9-1B46-46F0-B9FB-04B267CB804E}"/>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10</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9EB860A9-615C-556E-30BB-034634A0F4F0}"/>
              </a:ext>
            </a:extLst>
          </p:cNvPr>
          <p:cNvSpPr txBox="1"/>
          <p:nvPr/>
        </p:nvSpPr>
        <p:spPr>
          <a:xfrm>
            <a:off x="9264625" y="6292631"/>
            <a:ext cx="2616200" cy="400110"/>
          </a:xfrm>
          <a:prstGeom prst="rect">
            <a:avLst/>
          </a:prstGeom>
          <a:noFill/>
        </p:spPr>
        <p:txBody>
          <a:bodyPr wrap="square" rtlCol="0">
            <a:spAutoFit/>
          </a:bodyPr>
          <a:lstStyle/>
          <a:p>
            <a:pPr algn="ctr" rtl="0">
              <a:defRPr/>
            </a:pPr>
            <a:r>
              <a:rPr lang="en-US" sz="2000" b="1" kern="0" dirty="0">
                <a:solidFill>
                  <a:prstClr val="black"/>
                </a:solidFill>
              </a:rPr>
              <a:t> </a:t>
            </a:r>
          </a:p>
        </p:txBody>
      </p:sp>
      <p:pic>
        <p:nvPicPr>
          <p:cNvPr id="8" name="Graphic 21">
            <a:extLst>
              <a:ext uri="{FF2B5EF4-FFF2-40B4-BE49-F238E27FC236}">
                <a16:creationId xmlns:a16="http://schemas.microsoft.com/office/drawing/2014/main" id="{5ADA3AB4-A840-34C0-B377-A613D0C0A73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Round Diagonal Corner Rectangle 17">
            <a:extLst>
              <a:ext uri="{FF2B5EF4-FFF2-40B4-BE49-F238E27FC236}">
                <a16:creationId xmlns:a16="http://schemas.microsoft.com/office/drawing/2014/main" id="{D6B101BD-FD66-6BFE-971B-C46648CD7234}"/>
              </a:ext>
            </a:extLst>
          </p:cNvPr>
          <p:cNvSpPr/>
          <p:nvPr/>
        </p:nvSpPr>
        <p:spPr>
          <a:xfrm>
            <a:off x="7885871" y="1869868"/>
            <a:ext cx="3895448"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JO" dirty="0">
                <a:solidFill>
                  <a:prstClr val="white"/>
                </a:solidFill>
                <a:latin typeface="Alexandria" charset="0"/>
                <a:cs typeface="Alexandria" charset="0"/>
              </a:rPr>
              <a:t>أدوار القائد في العلاقات العامة</a:t>
            </a:r>
          </a:p>
        </p:txBody>
      </p:sp>
    </p:spTree>
    <p:extLst>
      <p:ext uri="{BB962C8B-B14F-4D97-AF65-F5344CB8AC3E}">
        <p14:creationId xmlns:p14="http://schemas.microsoft.com/office/powerpoint/2010/main" val="180946335"/>
      </p:ext>
    </p:extLst>
  </p:cSld>
  <p:clrMapOvr>
    <a:masterClrMapping/>
  </p:clrMapOvr>
  <mc:AlternateContent xmlns:mc="http://schemas.openxmlformats.org/markup-compatibility/2006" xmlns:p14="http://schemas.microsoft.com/office/powerpoint/2010/main">
    <mc:Choice Requires="p14">
      <p:transition spd="slow" p14:dur="2000" advTm="234774"/>
    </mc:Choice>
    <mc:Fallback xmlns="">
      <p:transition spd="slow" advTm="234774"/>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77BAC08C-6459-7C44-1AE7-CA6A54647084}"/>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a:lnSpc>
                <a:spcPct val="300000"/>
              </a:lnSpc>
              <a:defRPr/>
            </a:pPr>
            <a:endParaRPr lang="ar-SA" sz="1400" b="1" kern="0" dirty="0">
              <a:solidFill>
                <a:srgbClr val="00B0F0"/>
              </a:solidFill>
              <a:latin typeface="Alexandria" charset="0"/>
              <a:cs typeface="Alexandria" charset="0"/>
            </a:endParaRPr>
          </a:p>
          <a:p>
            <a:pPr marL="282575" algn="justLow">
              <a:lnSpc>
                <a:spcPct val="150000"/>
              </a:lnSpc>
              <a:defRPr/>
            </a:pPr>
            <a:r>
              <a:rPr lang="ar-SA" sz="1400" kern="0" dirty="0">
                <a:solidFill>
                  <a:prstClr val="black"/>
                </a:solidFill>
                <a:latin typeface="Alexandria" charset="0"/>
                <a:cs typeface="Alexandria" charset="0"/>
              </a:rPr>
              <a:t>     </a:t>
            </a:r>
            <a:endParaRPr lang="en-US" kern="0" dirty="0">
              <a:solidFill>
                <a:prstClr val="white"/>
              </a:solidFill>
            </a:endParaRPr>
          </a:p>
        </p:txBody>
      </p:sp>
      <p:sp>
        <p:nvSpPr>
          <p:cNvPr id="3" name="TextBox 2">
            <a:extLst>
              <a:ext uri="{FF2B5EF4-FFF2-40B4-BE49-F238E27FC236}">
                <a16:creationId xmlns:a16="http://schemas.microsoft.com/office/drawing/2014/main" id="{9C0A5466-87D2-0F2C-94CA-2F75C862E77E}"/>
              </a:ext>
            </a:extLst>
          </p:cNvPr>
          <p:cNvSpPr txBox="1"/>
          <p:nvPr/>
        </p:nvSpPr>
        <p:spPr>
          <a:xfrm>
            <a:off x="3311003" y="547355"/>
            <a:ext cx="5669280" cy="501932"/>
          </a:xfrm>
          <a:prstGeom prst="rect">
            <a:avLst/>
          </a:prstGeom>
          <a:noFill/>
        </p:spPr>
        <p:txBody>
          <a:bodyPr wrap="square" rtlCol="0">
            <a:spAutoFit/>
          </a:bodyPr>
          <a:lstStyle/>
          <a:p>
            <a:pPr algn="ctr" rtl="0">
              <a:lnSpc>
                <a:spcPct val="150000"/>
              </a:lnSpc>
              <a:spcAft>
                <a:spcPts val="600"/>
              </a:spcAft>
            </a:pPr>
            <a:r>
              <a:rPr lang="ar-SA" sz="2000" b="1" dirty="0">
                <a:solidFill>
                  <a:prstClr val="black"/>
                </a:solidFill>
                <a:latin typeface="Alexandria" pitchFamily="2" charset="-78"/>
                <a:cs typeface="Alexandria" pitchFamily="2" charset="-78"/>
              </a:rPr>
              <a:t> ال</a:t>
            </a:r>
            <a:r>
              <a:rPr lang="ar-JO" sz="2000" b="1" dirty="0">
                <a:solidFill>
                  <a:prstClr val="black"/>
                </a:solidFill>
                <a:latin typeface="Alexandria" pitchFamily="2" charset="-78"/>
                <a:cs typeface="Alexandria" pitchFamily="2" charset="-78"/>
              </a:rPr>
              <a:t>قيادة في مجال العلاقات العامة</a:t>
            </a:r>
            <a:endParaRPr lang="ar-SA" sz="2000" b="1" dirty="0">
              <a:solidFill>
                <a:prstClr val="black"/>
              </a:solidFill>
              <a:latin typeface="Alexandria" pitchFamily="2" charset="-78"/>
              <a:cs typeface="Alexandria" pitchFamily="2" charset="-78"/>
            </a:endParaRPr>
          </a:p>
        </p:txBody>
      </p:sp>
      <p:sp>
        <p:nvSpPr>
          <p:cNvPr id="4" name="Rectangle 4">
            <a:extLst>
              <a:ext uri="{FF2B5EF4-FFF2-40B4-BE49-F238E27FC236}">
                <a16:creationId xmlns:a16="http://schemas.microsoft.com/office/drawing/2014/main" id="{2CDB549E-E4A9-B536-377F-D970EA86B345}"/>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algn="ctr" rtl="0">
              <a:defRPr/>
            </a:pPr>
            <a:endParaRPr lang="en-US" kern="0">
              <a:solidFill>
                <a:prstClr val="white"/>
              </a:solidFill>
              <a:ea typeface="Roboto Light" panose="02000000000000000000" pitchFamily="2" charset="0"/>
            </a:endParaRPr>
          </a:p>
        </p:txBody>
      </p:sp>
      <p:sp>
        <p:nvSpPr>
          <p:cNvPr id="5" name="TextBox 5">
            <a:extLst>
              <a:ext uri="{FF2B5EF4-FFF2-40B4-BE49-F238E27FC236}">
                <a16:creationId xmlns:a16="http://schemas.microsoft.com/office/drawing/2014/main" id="{D49CB0CF-2A2E-D28A-54F2-A2BE6D965E6D}"/>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AA9604F9-1B46-46F0-B9FB-04B267CB804E}"/>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10</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9EB860A9-615C-556E-30BB-034634A0F4F0}"/>
              </a:ext>
            </a:extLst>
          </p:cNvPr>
          <p:cNvSpPr txBox="1"/>
          <p:nvPr/>
        </p:nvSpPr>
        <p:spPr>
          <a:xfrm>
            <a:off x="9264625" y="6292631"/>
            <a:ext cx="2616200" cy="400110"/>
          </a:xfrm>
          <a:prstGeom prst="rect">
            <a:avLst/>
          </a:prstGeom>
          <a:noFill/>
        </p:spPr>
        <p:txBody>
          <a:bodyPr wrap="square" rtlCol="0">
            <a:spAutoFit/>
          </a:bodyPr>
          <a:lstStyle/>
          <a:p>
            <a:pPr algn="ctr" rtl="0">
              <a:defRPr/>
            </a:pPr>
            <a:r>
              <a:rPr lang="en-US" sz="2000" b="1" kern="0" dirty="0">
                <a:solidFill>
                  <a:prstClr val="black"/>
                </a:solidFill>
              </a:rPr>
              <a:t> </a:t>
            </a:r>
          </a:p>
        </p:txBody>
      </p:sp>
      <p:pic>
        <p:nvPicPr>
          <p:cNvPr id="8" name="Graphic 21">
            <a:extLst>
              <a:ext uri="{FF2B5EF4-FFF2-40B4-BE49-F238E27FC236}">
                <a16:creationId xmlns:a16="http://schemas.microsoft.com/office/drawing/2014/main" id="{5ADA3AB4-A840-34C0-B377-A613D0C0A73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026" name="Picture 2" descr="C:\Users\HONEY\Documents\Downloads\القيادة في العلاقات العامة - visual selection (1).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93659" y="1470664"/>
            <a:ext cx="6703968" cy="449895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61162059"/>
      </p:ext>
    </p:extLst>
  </p:cSld>
  <p:clrMapOvr>
    <a:masterClrMapping/>
  </p:clrMapOvr>
  <mc:AlternateContent xmlns:mc="http://schemas.openxmlformats.org/markup-compatibility/2006" xmlns:p14="http://schemas.microsoft.com/office/powerpoint/2010/main">
    <mc:Choice Requires="p14">
      <p:transition spd="slow" p14:dur="2000" advTm="235068"/>
    </mc:Choice>
    <mc:Fallback xmlns="">
      <p:transition spd="slow" advTm="235068"/>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77BAC08C-6459-7C44-1AE7-CA6A54647084}"/>
              </a:ext>
            </a:extLst>
          </p:cNvPr>
          <p:cNvSpPr/>
          <p:nvPr/>
        </p:nvSpPr>
        <p:spPr>
          <a:xfrm>
            <a:off x="1153149" y="1884010"/>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endParaRPr lang="ar-EG" sz="1600" dirty="0">
              <a:latin typeface="Alexandria" pitchFamily="2" charset="-78"/>
              <a:cs typeface="Alexandria" pitchFamily="2" charset="-78"/>
            </a:endParaRPr>
          </a:p>
          <a:p>
            <a:endParaRPr lang="ar-EG" sz="1600" dirty="0">
              <a:latin typeface="Alexandria" pitchFamily="2" charset="-78"/>
              <a:cs typeface="Alexandria" pitchFamily="2" charset="-78"/>
            </a:endParaRPr>
          </a:p>
          <a:p>
            <a:endParaRPr lang="ar-EG" sz="1600" dirty="0">
              <a:latin typeface="Alexandria" pitchFamily="2" charset="-78"/>
              <a:cs typeface="Alexandria" pitchFamily="2" charset="-78"/>
            </a:endParaRPr>
          </a:p>
          <a:p>
            <a:endParaRPr lang="ar-EG" sz="1600" dirty="0">
              <a:latin typeface="Alexandria" pitchFamily="2" charset="-78"/>
              <a:cs typeface="Alexandria" pitchFamily="2" charset="-78"/>
            </a:endParaRPr>
          </a:p>
          <a:p>
            <a:endParaRPr lang="ar-EG" sz="1600" dirty="0">
              <a:latin typeface="Alexandria" pitchFamily="2" charset="-78"/>
              <a:cs typeface="Alexandria" pitchFamily="2" charset="-78"/>
            </a:endParaRPr>
          </a:p>
          <a:p>
            <a:endParaRPr lang="ar-EG" sz="1600" dirty="0">
              <a:latin typeface="Alexandria" pitchFamily="2" charset="-78"/>
              <a:cs typeface="Alexandria" pitchFamily="2" charset="-78"/>
            </a:endParaRPr>
          </a:p>
          <a:p>
            <a:r>
              <a:rPr lang="ar-EG" sz="1600" b="1" dirty="0">
                <a:latin typeface="Alexandria" pitchFamily="2" charset="-78"/>
                <a:cs typeface="Alexandria" pitchFamily="2" charset="-78"/>
              </a:rPr>
              <a:t>مع التطور الرقمي ظهرت بيئات اتصال جديدة تعتمد على:</a:t>
            </a:r>
          </a:p>
          <a:p>
            <a:endParaRPr lang="ar-EG" sz="1600" dirty="0">
              <a:latin typeface="Alexandria" pitchFamily="2" charset="-78"/>
              <a:cs typeface="Alexandria" pitchFamily="2" charset="-78"/>
            </a:endParaRPr>
          </a:p>
          <a:p>
            <a:pPr marL="285750" indent="-285750">
              <a:buFont typeface="Arial" panose="020B0604020202020204" pitchFamily="34" charset="0"/>
              <a:buChar char="•"/>
            </a:pPr>
            <a:r>
              <a:rPr lang="ar-EG" sz="1600" dirty="0">
                <a:latin typeface="Alexandria" pitchFamily="2" charset="-78"/>
                <a:cs typeface="Alexandria" pitchFamily="2" charset="-78"/>
              </a:rPr>
              <a:t>الإعلام الرقمي</a:t>
            </a:r>
            <a:r>
              <a:rPr lang="ar-SA" sz="1600" dirty="0">
                <a:latin typeface="Alexandria" pitchFamily="2" charset="-78"/>
                <a:cs typeface="Alexandria" pitchFamily="2" charset="-78"/>
              </a:rPr>
              <a:t>.</a:t>
            </a:r>
            <a:endParaRPr lang="ar-EG" sz="1600" dirty="0">
              <a:latin typeface="Alexandria" pitchFamily="2" charset="-78"/>
              <a:cs typeface="Alexandria" pitchFamily="2" charset="-78"/>
            </a:endParaRPr>
          </a:p>
          <a:p>
            <a:pPr marL="285750" indent="-285750">
              <a:buFont typeface="Arial" panose="020B0604020202020204" pitchFamily="34" charset="0"/>
              <a:buChar char="•"/>
            </a:pPr>
            <a:endParaRPr lang="ar-EG" sz="1600" dirty="0">
              <a:latin typeface="Alexandria" pitchFamily="2" charset="-78"/>
              <a:cs typeface="Alexandria" pitchFamily="2" charset="-78"/>
            </a:endParaRPr>
          </a:p>
          <a:p>
            <a:pPr marL="285750" indent="-285750">
              <a:buFont typeface="Arial" panose="020B0604020202020204" pitchFamily="34" charset="0"/>
              <a:buChar char="•"/>
            </a:pPr>
            <a:r>
              <a:rPr lang="ar-EG" sz="1600" dirty="0">
                <a:latin typeface="Alexandria" pitchFamily="2" charset="-78"/>
                <a:cs typeface="Alexandria" pitchFamily="2" charset="-78"/>
              </a:rPr>
              <a:t>مواقع التواصل الاجتماعي</a:t>
            </a:r>
            <a:r>
              <a:rPr lang="ar-SA" sz="1600" dirty="0">
                <a:latin typeface="Alexandria" pitchFamily="2" charset="-78"/>
                <a:cs typeface="Alexandria" pitchFamily="2" charset="-78"/>
              </a:rPr>
              <a:t>.</a:t>
            </a:r>
            <a:endParaRPr lang="ar-EG" sz="1600" dirty="0">
              <a:latin typeface="Alexandria" pitchFamily="2" charset="-78"/>
              <a:cs typeface="Alexandria" pitchFamily="2" charset="-78"/>
            </a:endParaRPr>
          </a:p>
          <a:p>
            <a:pPr marL="285750" indent="-285750">
              <a:buFont typeface="Arial" panose="020B0604020202020204" pitchFamily="34" charset="0"/>
              <a:buChar char="•"/>
            </a:pPr>
            <a:endParaRPr lang="ar-EG" sz="1600" dirty="0">
              <a:latin typeface="Alexandria" pitchFamily="2" charset="-78"/>
              <a:cs typeface="Alexandria" pitchFamily="2" charset="-78"/>
            </a:endParaRPr>
          </a:p>
          <a:p>
            <a:pPr marL="285750" indent="-285750">
              <a:buFont typeface="Arial" panose="020B0604020202020204" pitchFamily="34" charset="0"/>
              <a:buChar char="•"/>
            </a:pPr>
            <a:r>
              <a:rPr lang="ar-EG" sz="1600" dirty="0">
                <a:latin typeface="Alexandria" pitchFamily="2" charset="-78"/>
                <a:cs typeface="Alexandria" pitchFamily="2" charset="-78"/>
              </a:rPr>
              <a:t>البيانات الضخمة</a:t>
            </a:r>
            <a:r>
              <a:rPr lang="ar-SA" sz="1600" dirty="0">
                <a:latin typeface="Alexandria" pitchFamily="2" charset="-78"/>
                <a:cs typeface="Alexandria" pitchFamily="2" charset="-78"/>
              </a:rPr>
              <a:t>.</a:t>
            </a:r>
            <a:endParaRPr lang="ar-EG" sz="1600" dirty="0">
              <a:latin typeface="Alexandria" pitchFamily="2" charset="-78"/>
              <a:cs typeface="Alexandria" pitchFamily="2" charset="-78"/>
            </a:endParaRPr>
          </a:p>
          <a:p>
            <a:pPr marL="285750" indent="-285750">
              <a:buFont typeface="Arial" panose="020B0604020202020204" pitchFamily="34" charset="0"/>
              <a:buChar char="•"/>
            </a:pPr>
            <a:endParaRPr lang="ar-EG" sz="1600" dirty="0">
              <a:latin typeface="Alexandria" pitchFamily="2" charset="-78"/>
              <a:cs typeface="Alexandria" pitchFamily="2" charset="-78"/>
            </a:endParaRPr>
          </a:p>
          <a:p>
            <a:pPr marL="285750" indent="-285750">
              <a:buFont typeface="Arial" panose="020B0604020202020204" pitchFamily="34" charset="0"/>
              <a:buChar char="•"/>
            </a:pPr>
            <a:r>
              <a:rPr lang="ar-EG" sz="1600" dirty="0">
                <a:latin typeface="Alexandria" pitchFamily="2" charset="-78"/>
                <a:cs typeface="Alexandria" pitchFamily="2" charset="-78"/>
              </a:rPr>
              <a:t>التحليل الفوري لسلوك الجمهور</a:t>
            </a:r>
            <a:r>
              <a:rPr lang="ar-SA" sz="1600" dirty="0">
                <a:latin typeface="Alexandria" pitchFamily="2" charset="-78"/>
                <a:cs typeface="Alexandria" pitchFamily="2" charset="-78"/>
              </a:rPr>
              <a:t>.</a:t>
            </a:r>
            <a:endParaRPr lang="ar-EG" sz="1600" dirty="0">
              <a:latin typeface="Alexandria" pitchFamily="2" charset="-78"/>
              <a:cs typeface="Alexandria" pitchFamily="2" charset="-78"/>
            </a:endParaRPr>
          </a:p>
          <a:p>
            <a:pPr marL="285750" indent="-285750">
              <a:buFont typeface="Arial" panose="020B0604020202020204" pitchFamily="34" charset="0"/>
              <a:buChar char="•"/>
            </a:pPr>
            <a:endParaRPr lang="ar-EG" sz="1600" dirty="0">
              <a:latin typeface="Alexandria" pitchFamily="2" charset="-78"/>
              <a:cs typeface="Alexandria" pitchFamily="2" charset="-78"/>
            </a:endParaRPr>
          </a:p>
          <a:p>
            <a:pPr marL="285750" indent="-285750">
              <a:buFont typeface="Arial" panose="020B0604020202020204" pitchFamily="34" charset="0"/>
              <a:buChar char="•"/>
            </a:pPr>
            <a:r>
              <a:rPr lang="ar-EG" sz="1600" dirty="0">
                <a:latin typeface="Alexandria" pitchFamily="2" charset="-78"/>
                <a:cs typeface="Alexandria" pitchFamily="2" charset="-78"/>
              </a:rPr>
              <a:t>أصبح القائد مطالبًا بإتقان التكنولوجيا لفهم الجمهور وتوجيه الرسائل بدقة أكبر</a:t>
            </a:r>
            <a:r>
              <a:rPr lang="ar-SA" sz="1600" dirty="0">
                <a:latin typeface="Alexandria" pitchFamily="2" charset="-78"/>
                <a:cs typeface="Alexandria" pitchFamily="2" charset="-78"/>
              </a:rPr>
              <a:t>.</a:t>
            </a:r>
            <a:endParaRPr lang="ar-EG" sz="1600" dirty="0">
              <a:latin typeface="Alexandria" pitchFamily="2" charset="-78"/>
              <a:cs typeface="Alexandria" pitchFamily="2" charset="-78"/>
            </a:endParaRPr>
          </a:p>
          <a:p>
            <a:endParaRPr lang="ar-EG" sz="1600" dirty="0">
              <a:latin typeface="Alexandria" pitchFamily="2" charset="-78"/>
              <a:cs typeface="Alexandria" pitchFamily="2" charset="-78"/>
            </a:endParaRPr>
          </a:p>
          <a:p>
            <a:endParaRPr lang="ar-EG" sz="1600" dirty="0">
              <a:latin typeface="Alexandria" pitchFamily="2" charset="-78"/>
              <a:cs typeface="Alexandria" pitchFamily="2" charset="-78"/>
            </a:endParaRPr>
          </a:p>
          <a:p>
            <a:endParaRPr lang="ar-EG" sz="1600" dirty="0">
              <a:latin typeface="Alexandria" pitchFamily="2" charset="-78"/>
              <a:cs typeface="Alexandria" pitchFamily="2" charset="-78"/>
            </a:endParaRPr>
          </a:p>
          <a:p>
            <a:endParaRPr lang="ar-EG" sz="1600" dirty="0">
              <a:latin typeface="Alexandria" pitchFamily="2" charset="-78"/>
              <a:cs typeface="Alexandria" pitchFamily="2" charset="-78"/>
            </a:endParaRPr>
          </a:p>
          <a:p>
            <a:endParaRPr lang="ar-EG" sz="1600" dirty="0">
              <a:latin typeface="Alexandria" pitchFamily="2" charset="-78"/>
              <a:cs typeface="Alexandria" pitchFamily="2" charset="-78"/>
            </a:endParaRPr>
          </a:p>
          <a:p>
            <a:endParaRPr lang="ar-EG" sz="1600" dirty="0">
              <a:latin typeface="Alexandria" pitchFamily="2" charset="-78"/>
              <a:cs typeface="Alexandria" pitchFamily="2" charset="-78"/>
            </a:endParaRPr>
          </a:p>
        </p:txBody>
      </p:sp>
      <p:sp>
        <p:nvSpPr>
          <p:cNvPr id="3" name="TextBox 2">
            <a:extLst>
              <a:ext uri="{FF2B5EF4-FFF2-40B4-BE49-F238E27FC236}">
                <a16:creationId xmlns:a16="http://schemas.microsoft.com/office/drawing/2014/main" id="{9C0A5466-87D2-0F2C-94CA-2F75C862E77E}"/>
              </a:ext>
            </a:extLst>
          </p:cNvPr>
          <p:cNvSpPr txBox="1"/>
          <p:nvPr/>
        </p:nvSpPr>
        <p:spPr>
          <a:xfrm>
            <a:off x="3421362" y="598739"/>
            <a:ext cx="5669280" cy="501932"/>
          </a:xfrm>
          <a:prstGeom prst="rect">
            <a:avLst/>
          </a:prstGeom>
          <a:noFill/>
        </p:spPr>
        <p:txBody>
          <a:bodyPr wrap="square" rtlCol="0">
            <a:spAutoFit/>
          </a:bodyPr>
          <a:lstStyle/>
          <a:p>
            <a:pPr algn="ctr" rtl="0">
              <a:lnSpc>
                <a:spcPct val="150000"/>
              </a:lnSpc>
              <a:spcAft>
                <a:spcPts val="600"/>
              </a:spcAft>
            </a:pPr>
            <a:r>
              <a:rPr lang="ar-JO" sz="2000" b="1" dirty="0">
                <a:solidFill>
                  <a:prstClr val="black"/>
                </a:solidFill>
                <a:latin typeface="Alexandria" pitchFamily="2" charset="-78"/>
                <a:cs typeface="Alexandria" pitchFamily="2" charset="-78"/>
              </a:rPr>
              <a:t>القيادة في مجال العلاقات العامة</a:t>
            </a:r>
            <a:endParaRPr lang="ar-SA" sz="2000" b="1" dirty="0">
              <a:solidFill>
                <a:prstClr val="black"/>
              </a:solidFill>
              <a:latin typeface="Alexandria" pitchFamily="2" charset="-78"/>
              <a:cs typeface="Alexandria" pitchFamily="2" charset="-78"/>
            </a:endParaRPr>
          </a:p>
        </p:txBody>
      </p:sp>
      <p:sp>
        <p:nvSpPr>
          <p:cNvPr id="4" name="Rectangle 4">
            <a:extLst>
              <a:ext uri="{FF2B5EF4-FFF2-40B4-BE49-F238E27FC236}">
                <a16:creationId xmlns:a16="http://schemas.microsoft.com/office/drawing/2014/main" id="{2CDB549E-E4A9-B536-377F-D970EA86B345}"/>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algn="ctr" rtl="0">
              <a:defRPr/>
            </a:pPr>
            <a:endParaRPr lang="en-US" kern="0">
              <a:solidFill>
                <a:prstClr val="white"/>
              </a:solidFill>
              <a:ea typeface="Roboto Light" panose="02000000000000000000" pitchFamily="2" charset="0"/>
            </a:endParaRPr>
          </a:p>
        </p:txBody>
      </p:sp>
      <p:sp>
        <p:nvSpPr>
          <p:cNvPr id="5" name="TextBox 5">
            <a:extLst>
              <a:ext uri="{FF2B5EF4-FFF2-40B4-BE49-F238E27FC236}">
                <a16:creationId xmlns:a16="http://schemas.microsoft.com/office/drawing/2014/main" id="{D49CB0CF-2A2E-D28A-54F2-A2BE6D965E6D}"/>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AA9604F9-1B46-46F0-B9FB-04B267CB804E}"/>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10</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9EB860A9-615C-556E-30BB-034634A0F4F0}"/>
              </a:ext>
            </a:extLst>
          </p:cNvPr>
          <p:cNvSpPr txBox="1"/>
          <p:nvPr/>
        </p:nvSpPr>
        <p:spPr>
          <a:xfrm>
            <a:off x="9264625" y="6292631"/>
            <a:ext cx="2616200" cy="400110"/>
          </a:xfrm>
          <a:prstGeom prst="rect">
            <a:avLst/>
          </a:prstGeom>
          <a:noFill/>
        </p:spPr>
        <p:txBody>
          <a:bodyPr wrap="square" rtlCol="0">
            <a:spAutoFit/>
          </a:bodyPr>
          <a:lstStyle/>
          <a:p>
            <a:pPr algn="ctr" rtl="0">
              <a:defRPr/>
            </a:pPr>
            <a:r>
              <a:rPr lang="en-US" sz="2000" b="1" kern="0" dirty="0">
                <a:solidFill>
                  <a:prstClr val="black"/>
                </a:solidFill>
              </a:rPr>
              <a:t> </a:t>
            </a:r>
          </a:p>
        </p:txBody>
      </p:sp>
      <p:pic>
        <p:nvPicPr>
          <p:cNvPr id="8" name="Graphic 21">
            <a:extLst>
              <a:ext uri="{FF2B5EF4-FFF2-40B4-BE49-F238E27FC236}">
                <a16:creationId xmlns:a16="http://schemas.microsoft.com/office/drawing/2014/main" id="{5ADA3AB4-A840-34C0-B377-A613D0C0A73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Round Diagonal Corner Rectangle 17">
            <a:extLst>
              <a:ext uri="{FF2B5EF4-FFF2-40B4-BE49-F238E27FC236}">
                <a16:creationId xmlns:a16="http://schemas.microsoft.com/office/drawing/2014/main" id="{D6B101BD-FD66-6BFE-971B-C46648CD7234}"/>
              </a:ext>
            </a:extLst>
          </p:cNvPr>
          <p:cNvSpPr/>
          <p:nvPr/>
        </p:nvSpPr>
        <p:spPr>
          <a:xfrm>
            <a:off x="5951913" y="2062392"/>
            <a:ext cx="5818749"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r>
              <a:rPr lang="ar-EG" sz="1600" b="1" dirty="0">
                <a:solidFill>
                  <a:schemeClr val="bg1"/>
                </a:solidFill>
                <a:latin typeface="Alexandria" pitchFamily="2" charset="-78"/>
                <a:cs typeface="Alexandria" pitchFamily="2" charset="-78"/>
              </a:rPr>
              <a:t>التحول الرقمي وأثره على القيادة في العلاقات العامة</a:t>
            </a:r>
          </a:p>
        </p:txBody>
      </p:sp>
    </p:spTree>
    <p:extLst>
      <p:ext uri="{BB962C8B-B14F-4D97-AF65-F5344CB8AC3E}">
        <p14:creationId xmlns:p14="http://schemas.microsoft.com/office/powerpoint/2010/main" val="3368424183"/>
      </p:ext>
    </p:extLst>
  </p:cSld>
  <p:clrMapOvr>
    <a:masterClrMapping/>
  </p:clrMapOvr>
  <mc:AlternateContent xmlns:mc="http://schemas.openxmlformats.org/markup-compatibility/2006" xmlns:p14="http://schemas.microsoft.com/office/powerpoint/2010/main">
    <mc:Choice Requires="p14">
      <p:transition spd="slow" p14:dur="2000" advTm="109403"/>
    </mc:Choice>
    <mc:Fallback xmlns="">
      <p:transition spd="slow" advTm="109403"/>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973B59B6-A348-C4AD-D184-6B608282DB3C}"/>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prstClr val="white"/>
              </a:solidFill>
            </a:endParaRPr>
          </a:p>
        </p:txBody>
      </p:sp>
      <p:sp>
        <p:nvSpPr>
          <p:cNvPr id="3" name="Rectangle 17">
            <a:extLst>
              <a:ext uri="{FF2B5EF4-FFF2-40B4-BE49-F238E27FC236}">
                <a16:creationId xmlns:a16="http://schemas.microsoft.com/office/drawing/2014/main" id="{3F287DA2-7490-2523-2F6D-B10BAA84D070}"/>
              </a:ext>
            </a:extLst>
          </p:cNvPr>
          <p:cNvSpPr/>
          <p:nvPr/>
        </p:nvSpPr>
        <p:spPr>
          <a:xfrm>
            <a:off x="2606799" y="126482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solidFill>
                <a:prstClr val="white"/>
              </a:solidFill>
              <a:ea typeface="Roboto Light" panose="02000000000000000000" pitchFamily="2" charset="0"/>
            </a:endParaRPr>
          </a:p>
        </p:txBody>
      </p:sp>
      <p:sp>
        <p:nvSpPr>
          <p:cNvPr id="4" name="TextBox 18">
            <a:extLst>
              <a:ext uri="{FF2B5EF4-FFF2-40B4-BE49-F238E27FC236}">
                <a16:creationId xmlns:a16="http://schemas.microsoft.com/office/drawing/2014/main" id="{51EADC31-3C59-332E-468E-07D81A183664}"/>
              </a:ext>
            </a:extLst>
          </p:cNvPr>
          <p:cNvSpPr txBox="1"/>
          <p:nvPr/>
        </p:nvSpPr>
        <p:spPr>
          <a:xfrm>
            <a:off x="2669208" y="1273443"/>
            <a:ext cx="1091009"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5" name="TextBox 22">
            <a:extLst>
              <a:ext uri="{FF2B5EF4-FFF2-40B4-BE49-F238E27FC236}">
                <a16:creationId xmlns:a16="http://schemas.microsoft.com/office/drawing/2014/main" id="{BE85C332-84F4-2056-811C-EC339EC84735}"/>
              </a:ext>
            </a:extLst>
          </p:cNvPr>
          <p:cNvSpPr txBox="1"/>
          <p:nvPr/>
        </p:nvSpPr>
        <p:spPr>
          <a:xfrm>
            <a:off x="2792549" y="1539927"/>
            <a:ext cx="819100" cy="769441"/>
          </a:xfrm>
          <a:prstGeom prst="rect">
            <a:avLst/>
          </a:prstGeom>
          <a:noFill/>
        </p:spPr>
        <p:txBody>
          <a:bodyPr wrap="square" rtlCol="0">
            <a:spAutoFit/>
          </a:bodyPr>
          <a:lstStyle/>
          <a:p>
            <a:pPr algn="ctr"/>
            <a:r>
              <a:rPr lang="en-US" sz="4400" b="1" dirty="0">
                <a:solidFill>
                  <a:prstClr val="white"/>
                </a:solidFill>
                <a:latin typeface="Times New Roman" panose="02020603050405020304" pitchFamily="18" charset="0"/>
                <a:cs typeface="Times New Roman" panose="02020603050405020304" pitchFamily="18" charset="0"/>
              </a:rPr>
              <a:t>10</a:t>
            </a:r>
            <a:endParaRPr lang="en-US" sz="1200" b="1" dirty="0">
              <a:solidFill>
                <a:prstClr val="white"/>
              </a:solidFill>
              <a:latin typeface="Times New Roman" panose="02020603050405020304" pitchFamily="18" charset="0"/>
              <a:cs typeface="Times New Roman" panose="02020603050405020304" pitchFamily="18" charset="0"/>
            </a:endParaRPr>
          </a:p>
        </p:txBody>
      </p:sp>
      <p:sp>
        <p:nvSpPr>
          <p:cNvPr id="6" name="Rectangle 28">
            <a:extLst>
              <a:ext uri="{FF2B5EF4-FFF2-40B4-BE49-F238E27FC236}">
                <a16:creationId xmlns:a16="http://schemas.microsoft.com/office/drawing/2014/main" id="{1FA39F13-363A-7562-1B48-3A663E285DF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7" name="TextBox 2">
            <a:extLst>
              <a:ext uri="{FF2B5EF4-FFF2-40B4-BE49-F238E27FC236}">
                <a16:creationId xmlns:a16="http://schemas.microsoft.com/office/drawing/2014/main" id="{A78B5D71-7BE3-3D5B-234E-9E8423023F94}"/>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solidFill>
                  <a:prstClr val="black"/>
                </a:solidFill>
              </a:rPr>
              <a:t> </a:t>
            </a:r>
          </a:p>
        </p:txBody>
      </p:sp>
      <p:pic>
        <p:nvPicPr>
          <p:cNvPr id="8" name="Graphic 21">
            <a:extLst>
              <a:ext uri="{FF2B5EF4-FFF2-40B4-BE49-F238E27FC236}">
                <a16:creationId xmlns:a16="http://schemas.microsoft.com/office/drawing/2014/main" id="{6ED4B50C-CF09-5251-2F93-731FC4E6F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16">
            <a:extLst>
              <a:ext uri="{FF2B5EF4-FFF2-40B4-BE49-F238E27FC236}">
                <a16:creationId xmlns:a16="http://schemas.microsoft.com/office/drawing/2014/main" id="{B18ABA0B-594B-D319-D105-603D1CE590A7}"/>
              </a:ext>
            </a:extLst>
          </p:cNvPr>
          <p:cNvSpPr txBox="1"/>
          <p:nvPr/>
        </p:nvSpPr>
        <p:spPr>
          <a:xfrm>
            <a:off x="1597516" y="2864161"/>
            <a:ext cx="3363971" cy="501932"/>
          </a:xfrm>
          <a:prstGeom prst="rect">
            <a:avLst/>
          </a:prstGeom>
          <a:noFill/>
        </p:spPr>
        <p:txBody>
          <a:bodyPr wrap="square" rtlCol="0">
            <a:spAutoFit/>
          </a:bodyPr>
          <a:lstStyle/>
          <a:p>
            <a:pPr algn="ctr" rtl="0">
              <a:lnSpc>
                <a:spcPct val="150000"/>
              </a:lnSpc>
            </a:pPr>
            <a:r>
              <a:rPr lang="ar-EG" sz="2000" b="1" dirty="0">
                <a:solidFill>
                  <a:srgbClr val="00B0F0"/>
                </a:solidFill>
                <a:latin typeface="Alexandria" pitchFamily="2" charset="-78"/>
                <a:cs typeface="Alexandria" pitchFamily="2" charset="-78"/>
              </a:rPr>
              <a:t>القيادة في عصر الذكاء الإصطناعي </a:t>
            </a:r>
          </a:p>
        </p:txBody>
      </p:sp>
      <p:pic>
        <p:nvPicPr>
          <p:cNvPr id="12" name="صورة 11">
            <a:extLst>
              <a:ext uri="{FF2B5EF4-FFF2-40B4-BE49-F238E27FC236}">
                <a16:creationId xmlns:a16="http://schemas.microsoft.com/office/drawing/2014/main" id="{E693B068-1455-0ED5-B497-F60539883B49}"/>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t="7490" b="33352"/>
          <a:stretch/>
        </p:blipFill>
        <p:spPr>
          <a:xfrm>
            <a:off x="6200854" y="1895101"/>
            <a:ext cx="5869226" cy="3472097"/>
          </a:xfrm>
          <a:prstGeom prst="rect">
            <a:avLst/>
          </a:prstGeom>
          <a:effectLst>
            <a:outerShdw blurRad="63500" sx="102000" sy="102000" algn="ctr" rotWithShape="0">
              <a:prstClr val="black">
                <a:alpha val="40000"/>
              </a:prstClr>
            </a:outerShdw>
          </a:effectLst>
        </p:spPr>
      </p:pic>
    </p:spTree>
    <p:extLst>
      <p:ext uri="{BB962C8B-B14F-4D97-AF65-F5344CB8AC3E}">
        <p14:creationId xmlns:p14="http://schemas.microsoft.com/office/powerpoint/2010/main" val="926856266"/>
      </p:ext>
    </p:extLst>
  </p:cSld>
  <p:clrMapOvr>
    <a:masterClrMapping/>
  </p:clrMapOvr>
  <mc:AlternateContent xmlns:mc="http://schemas.openxmlformats.org/markup-compatibility/2006" xmlns:p14="http://schemas.microsoft.com/office/powerpoint/2010/main">
    <mc:Choice Requires="p14">
      <p:transition spd="slow" p14:dur="2000" advTm="47054"/>
    </mc:Choice>
    <mc:Fallback xmlns="">
      <p:transition spd="slow" advTm="47054"/>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77BAC08C-6459-7C44-1AE7-CA6A54647084}"/>
              </a:ext>
            </a:extLst>
          </p:cNvPr>
          <p:cNvSpPr/>
          <p:nvPr/>
        </p:nvSpPr>
        <p:spPr>
          <a:xfrm>
            <a:off x="739283" y="1693454"/>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algn="just"/>
            <a:endParaRPr lang="ar-EG" sz="1600" dirty="0">
              <a:latin typeface="Alexandria" pitchFamily="2" charset="-78"/>
              <a:cs typeface="Alexandria" pitchFamily="2" charset="-78"/>
            </a:endParaRPr>
          </a:p>
          <a:p>
            <a:pPr algn="just"/>
            <a:endParaRPr lang="ar-EG" sz="1600" dirty="0">
              <a:latin typeface="Alexandria" pitchFamily="2" charset="-78"/>
              <a:cs typeface="Alexandria" pitchFamily="2" charset="-78"/>
            </a:endParaRPr>
          </a:p>
          <a:p>
            <a:pPr algn="just"/>
            <a:endParaRPr lang="ar-EG" sz="1600" dirty="0">
              <a:latin typeface="Alexandria" pitchFamily="2" charset="-78"/>
              <a:cs typeface="Alexandria" pitchFamily="2" charset="-78"/>
            </a:endParaRPr>
          </a:p>
          <a:p>
            <a:pPr algn="just"/>
            <a:r>
              <a:rPr lang="ar-EG" sz="1600" dirty="0">
                <a:latin typeface="Alexandria" pitchFamily="2" charset="-78"/>
                <a:cs typeface="Alexandria" pitchFamily="2" charset="-78"/>
              </a:rPr>
              <a:t>تتطلب القيادة في عصر الذكاء الاصطناعي تحولًا جذريًا في طريقة تفكير القائد وكيفية إدارته للمؤسسة  فلم يعد القائد يعتمد فقط على خبرته الشخصية أو مهاراته التقليدية، بل أصبح مطالبًا بفهم الأنظمة الذكية، والاستفادة من قدراتها التحليلية لاتخاذ قرارات أدق وأسرع. </a:t>
            </a:r>
          </a:p>
          <a:p>
            <a:pPr algn="just"/>
            <a:r>
              <a:rPr lang="ar-EG" sz="1600" dirty="0">
                <a:latin typeface="Alexandria" pitchFamily="2" charset="-78"/>
                <a:cs typeface="Alexandria" pitchFamily="2" charset="-78"/>
              </a:rPr>
              <a:t>يقوم القائد المعاصر بتوظيف البيانات الضخمة، والتنبؤات الذكية، وأدوات الأتمتة لتحسين الأداء ورفع كفاءة العمل، مما يجعله أكثر قدرة على مواكبة التغيرات المتسارعة في بيئات الأعمال.</a:t>
            </a:r>
          </a:p>
          <a:p>
            <a:pPr algn="just"/>
            <a:endParaRPr lang="ar-EG" sz="1600" dirty="0">
              <a:latin typeface="Alexandria" pitchFamily="2" charset="-78"/>
              <a:cs typeface="Alexandria" pitchFamily="2" charset="-78"/>
            </a:endParaRPr>
          </a:p>
          <a:p>
            <a:pPr algn="just"/>
            <a:r>
              <a:rPr lang="ar-EG" sz="1600" dirty="0">
                <a:latin typeface="Alexandria" pitchFamily="2" charset="-78"/>
                <a:cs typeface="Alexandria" pitchFamily="2" charset="-78"/>
              </a:rPr>
              <a:t>كما أصبح دور القائد يتجاوز مجرد الإدارة، ليشمل خلق بيئة متوازنة تجمع بين التكنولوجيا والإنسان. فهو يعمل على تمكين الموظفين من التعامل مع الأدوات الرقمية، ويقودهم نحو تطوير مهارات جديدة تتناسب مع التحول الرقمي. </a:t>
            </a:r>
          </a:p>
          <a:p>
            <a:pPr algn="just"/>
            <a:r>
              <a:rPr lang="ar-EG" sz="1600" dirty="0">
                <a:latin typeface="Alexandria" pitchFamily="2" charset="-78"/>
                <a:cs typeface="Alexandria" pitchFamily="2" charset="-78"/>
              </a:rPr>
              <a:t>وتبقى المهارات الإنسانية مثل الذكاء العاطفي، والاتصال الفعال، وبناء الثقة عناصر أساسية لتعويض الجانب الآلي، وتعزيز التعاون بين البشر والأنظمة الذكية. وفي هذا السياق، تصبح القيادة في عصر الذكاء الاصطناعي مزيجًا بين الرؤية المستقبلية والابتكار والمسؤولية الأخلاقية.</a:t>
            </a:r>
          </a:p>
          <a:p>
            <a:pPr algn="just">
              <a:buFont typeface="Arial"/>
              <a:buChar char="•"/>
            </a:pPr>
            <a:endParaRPr lang="ar-EG" sz="1600" dirty="0">
              <a:latin typeface="Alexandria" pitchFamily="2" charset="-78"/>
              <a:cs typeface="Alexandria" pitchFamily="2" charset="-78"/>
            </a:endParaRPr>
          </a:p>
        </p:txBody>
      </p:sp>
      <p:sp>
        <p:nvSpPr>
          <p:cNvPr id="3" name="TextBox 2">
            <a:extLst>
              <a:ext uri="{FF2B5EF4-FFF2-40B4-BE49-F238E27FC236}">
                <a16:creationId xmlns:a16="http://schemas.microsoft.com/office/drawing/2014/main" id="{9C0A5466-87D2-0F2C-94CA-2F75C862E77E}"/>
              </a:ext>
            </a:extLst>
          </p:cNvPr>
          <p:cNvSpPr txBox="1"/>
          <p:nvPr/>
        </p:nvSpPr>
        <p:spPr>
          <a:xfrm>
            <a:off x="3311003" y="547355"/>
            <a:ext cx="5669280" cy="501932"/>
          </a:xfrm>
          <a:prstGeom prst="rect">
            <a:avLst/>
          </a:prstGeom>
          <a:noFill/>
        </p:spPr>
        <p:txBody>
          <a:bodyPr wrap="square" rtlCol="0">
            <a:spAutoFit/>
          </a:bodyPr>
          <a:lstStyle/>
          <a:p>
            <a:pPr algn="ctr" rtl="0">
              <a:lnSpc>
                <a:spcPct val="150000"/>
              </a:lnSpc>
              <a:spcAft>
                <a:spcPts val="600"/>
              </a:spcAft>
            </a:pPr>
            <a:r>
              <a:rPr lang="ar-JO" sz="2000" b="1" dirty="0">
                <a:solidFill>
                  <a:prstClr val="black"/>
                </a:solidFill>
                <a:latin typeface="Alexandria" pitchFamily="2" charset="-78"/>
                <a:cs typeface="Alexandria" pitchFamily="2" charset="-78"/>
              </a:rPr>
              <a:t>القيادة في عصر الذكاء الإصطناعي </a:t>
            </a:r>
            <a:endParaRPr lang="ar-SA" sz="2000" b="1" dirty="0">
              <a:solidFill>
                <a:prstClr val="black"/>
              </a:solidFill>
              <a:latin typeface="Alexandria" pitchFamily="2" charset="-78"/>
              <a:cs typeface="Alexandria" pitchFamily="2" charset="-78"/>
            </a:endParaRPr>
          </a:p>
        </p:txBody>
      </p:sp>
      <p:sp>
        <p:nvSpPr>
          <p:cNvPr id="4" name="Rectangle 4">
            <a:extLst>
              <a:ext uri="{FF2B5EF4-FFF2-40B4-BE49-F238E27FC236}">
                <a16:creationId xmlns:a16="http://schemas.microsoft.com/office/drawing/2014/main" id="{2CDB549E-E4A9-B536-377F-D970EA86B345}"/>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algn="ctr" rtl="0">
              <a:defRPr/>
            </a:pPr>
            <a:endParaRPr lang="en-US" kern="0">
              <a:solidFill>
                <a:prstClr val="white"/>
              </a:solidFill>
              <a:ea typeface="Roboto Light" panose="02000000000000000000" pitchFamily="2" charset="0"/>
            </a:endParaRPr>
          </a:p>
        </p:txBody>
      </p:sp>
      <p:sp>
        <p:nvSpPr>
          <p:cNvPr id="5" name="TextBox 5">
            <a:extLst>
              <a:ext uri="{FF2B5EF4-FFF2-40B4-BE49-F238E27FC236}">
                <a16:creationId xmlns:a16="http://schemas.microsoft.com/office/drawing/2014/main" id="{D49CB0CF-2A2E-D28A-54F2-A2BE6D965E6D}"/>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AA9604F9-1B46-46F0-B9FB-04B267CB804E}"/>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10</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9EB860A9-615C-556E-30BB-034634A0F4F0}"/>
              </a:ext>
            </a:extLst>
          </p:cNvPr>
          <p:cNvSpPr txBox="1"/>
          <p:nvPr/>
        </p:nvSpPr>
        <p:spPr>
          <a:xfrm>
            <a:off x="9264625" y="6292631"/>
            <a:ext cx="2616200" cy="400110"/>
          </a:xfrm>
          <a:prstGeom prst="rect">
            <a:avLst/>
          </a:prstGeom>
          <a:noFill/>
        </p:spPr>
        <p:txBody>
          <a:bodyPr wrap="square" rtlCol="0">
            <a:spAutoFit/>
          </a:bodyPr>
          <a:lstStyle/>
          <a:p>
            <a:pPr algn="ctr" rtl="0">
              <a:defRPr/>
            </a:pPr>
            <a:r>
              <a:rPr lang="en-US" sz="2000" b="1" kern="0" dirty="0">
                <a:solidFill>
                  <a:prstClr val="black"/>
                </a:solidFill>
              </a:rPr>
              <a:t> </a:t>
            </a:r>
          </a:p>
        </p:txBody>
      </p:sp>
      <p:pic>
        <p:nvPicPr>
          <p:cNvPr id="8" name="Graphic 21">
            <a:extLst>
              <a:ext uri="{FF2B5EF4-FFF2-40B4-BE49-F238E27FC236}">
                <a16:creationId xmlns:a16="http://schemas.microsoft.com/office/drawing/2014/main" id="{5ADA3AB4-A840-34C0-B377-A613D0C0A73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Round Diagonal Corner Rectangle 17">
            <a:extLst>
              <a:ext uri="{FF2B5EF4-FFF2-40B4-BE49-F238E27FC236}">
                <a16:creationId xmlns:a16="http://schemas.microsoft.com/office/drawing/2014/main" id="{D6B101BD-FD66-6BFE-971B-C46648CD7234}"/>
              </a:ext>
            </a:extLst>
          </p:cNvPr>
          <p:cNvSpPr/>
          <p:nvPr/>
        </p:nvSpPr>
        <p:spPr>
          <a:xfrm>
            <a:off x="7546706" y="2200769"/>
            <a:ext cx="3895448"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JO" sz="1600" dirty="0">
                <a:solidFill>
                  <a:prstClr val="white"/>
                </a:solidFill>
                <a:latin typeface="Alexandria" charset="0"/>
                <a:cs typeface="Alexandria" charset="0"/>
              </a:rPr>
              <a:t>دور القيادة في عصر الذكاء الاصطناعي </a:t>
            </a:r>
            <a:endParaRPr lang="ar-SA" sz="1600" dirty="0">
              <a:solidFill>
                <a:prstClr val="white"/>
              </a:solidFill>
              <a:latin typeface="Alexandria" charset="0"/>
              <a:cs typeface="Alexandria" charset="0"/>
            </a:endParaRPr>
          </a:p>
        </p:txBody>
      </p:sp>
    </p:spTree>
    <p:extLst>
      <p:ext uri="{BB962C8B-B14F-4D97-AF65-F5344CB8AC3E}">
        <p14:creationId xmlns:p14="http://schemas.microsoft.com/office/powerpoint/2010/main" val="4120166161"/>
      </p:ext>
    </p:extLst>
  </p:cSld>
  <p:clrMapOvr>
    <a:masterClrMapping/>
  </p:clrMapOvr>
  <mc:AlternateContent xmlns:mc="http://schemas.openxmlformats.org/markup-compatibility/2006" xmlns:p14="http://schemas.microsoft.com/office/powerpoint/2010/main">
    <mc:Choice Requires="p14">
      <p:transition spd="slow" p14:dur="2000" advTm="85410"/>
    </mc:Choice>
    <mc:Fallback xmlns="">
      <p:transition spd="slow" advTm="85410"/>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77BAC08C-6459-7C44-1AE7-CA6A54647084}"/>
              </a:ext>
            </a:extLst>
          </p:cNvPr>
          <p:cNvSpPr/>
          <p:nvPr/>
        </p:nvSpPr>
        <p:spPr>
          <a:xfrm>
            <a:off x="760536" y="1693454"/>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algn="just"/>
            <a:endParaRPr lang="ar-EG" sz="1600" b="1" dirty="0">
              <a:latin typeface="Alexandria"/>
              <a:cs typeface="Alexandria"/>
            </a:endParaRPr>
          </a:p>
          <a:p>
            <a:pPr algn="justLow"/>
            <a:r>
              <a:rPr lang="ar-EG" sz="1400" b="1" dirty="0">
                <a:latin typeface="Alexandria"/>
                <a:cs typeface="Alexandria"/>
              </a:rPr>
              <a:t>تمتاز القيادة في عصر الذكاء الاصطناعي بالعديد من المميزات منها : </a:t>
            </a:r>
          </a:p>
          <a:p>
            <a:pPr algn="justLow"/>
            <a:endParaRPr lang="ar-EG" sz="1400" b="1" dirty="0">
              <a:latin typeface="Alexandria"/>
              <a:cs typeface="Alexandria"/>
            </a:endParaRPr>
          </a:p>
          <a:p>
            <a:pPr marL="342900" indent="-342900" algn="justLow">
              <a:buAutoNum type="arabicPeriod"/>
            </a:pPr>
            <a:r>
              <a:rPr lang="ar-EG" sz="1400" b="1" dirty="0">
                <a:latin typeface="Alexandria"/>
                <a:cs typeface="Alexandria"/>
              </a:rPr>
              <a:t>تحسين اتخاذ القرار </a:t>
            </a:r>
          </a:p>
          <a:p>
            <a:pPr algn="justLow"/>
            <a:r>
              <a:rPr lang="ar-EG" sz="1400" dirty="0">
                <a:latin typeface="Alexandria"/>
                <a:cs typeface="Alexandria"/>
              </a:rPr>
              <a:t>يساعد الذكاء الاصطناعي القادة على اتخاذ قرارات أدق وأسرع من خلال تحليل كميات هائلة من البيانات والتنبؤ بالاتجاهات المستقبلية.</a:t>
            </a:r>
          </a:p>
          <a:p>
            <a:pPr algn="justLow"/>
            <a:endParaRPr lang="ar-EG" sz="1400" dirty="0">
              <a:latin typeface="Alexandria"/>
              <a:cs typeface="Alexandria"/>
            </a:endParaRPr>
          </a:p>
          <a:p>
            <a:pPr algn="justLow"/>
            <a:r>
              <a:rPr lang="ar-EG" sz="1400" b="1" dirty="0">
                <a:latin typeface="Alexandria"/>
                <a:cs typeface="Alexandria"/>
              </a:rPr>
              <a:t>2. رفع كفاءة العمل</a:t>
            </a:r>
          </a:p>
          <a:p>
            <a:pPr algn="justLow"/>
            <a:r>
              <a:rPr lang="ar-EG" sz="1400" dirty="0">
                <a:latin typeface="Alexandria"/>
                <a:cs typeface="Alexandria"/>
              </a:rPr>
              <a:t>تُسهِم الأتمتة في إنجاز المهام الروتينية بسرعة، مما يتيح للقائد التركيز على المهام الاستراتيجية والتطويرية بدلاً من الأعمال التشغيلية.</a:t>
            </a:r>
          </a:p>
          <a:p>
            <a:pPr algn="justLow"/>
            <a:endParaRPr lang="ar-EG" sz="1400" dirty="0">
              <a:latin typeface="Alexandria"/>
              <a:cs typeface="Alexandria"/>
            </a:endParaRPr>
          </a:p>
          <a:p>
            <a:pPr algn="justLow"/>
            <a:r>
              <a:rPr lang="ar-EG" sz="1400" b="1" dirty="0">
                <a:latin typeface="Alexandria"/>
                <a:cs typeface="Alexandria"/>
              </a:rPr>
              <a:t>3. تعزيز الابتكار</a:t>
            </a:r>
          </a:p>
          <a:p>
            <a:pPr algn="justLow"/>
            <a:r>
              <a:rPr lang="ar-EG" sz="1400" dirty="0">
                <a:latin typeface="Alexandria"/>
                <a:cs typeface="Alexandria"/>
              </a:rPr>
              <a:t>توفر تقنيات الذكاء الاصطناعي أدوات جديدة تساعد القادة على ابتكار حلول مختلفة، وتطوير نماذج عمل جديدة، وتحسين المنتجات والخدمات.</a:t>
            </a:r>
          </a:p>
          <a:p>
            <a:pPr algn="justLow"/>
            <a:endParaRPr lang="ar-EG" sz="1400" dirty="0">
              <a:latin typeface="Alexandria"/>
              <a:cs typeface="Alexandria"/>
            </a:endParaRPr>
          </a:p>
          <a:p>
            <a:pPr algn="justLow"/>
            <a:r>
              <a:rPr lang="ar-EG" sz="1400" b="1" dirty="0">
                <a:latin typeface="Alexandria"/>
                <a:cs typeface="Alexandria"/>
              </a:rPr>
              <a:t>4. إدارة أفضل للمخاطر</a:t>
            </a:r>
          </a:p>
          <a:p>
            <a:pPr algn="justLow"/>
            <a:r>
              <a:rPr lang="ar-EG" sz="1400" dirty="0">
                <a:latin typeface="Alexandria"/>
                <a:cs typeface="Alexandria"/>
              </a:rPr>
              <a:t>تتيح الخوارزميات تحليل المخاطر والتنبؤ بالمشكلات قبل وقوعها، مما يساعد القائد على اتخاذ إجراءات وقائية فعّالة.</a:t>
            </a:r>
          </a:p>
          <a:p>
            <a:pPr algn="justLow"/>
            <a:endParaRPr lang="ar-EG" sz="1400" dirty="0">
              <a:latin typeface="Alexandria"/>
              <a:cs typeface="Alexandria"/>
            </a:endParaRPr>
          </a:p>
          <a:p>
            <a:pPr algn="justLow"/>
            <a:r>
              <a:rPr lang="ar-EG" sz="1400" b="1" dirty="0">
                <a:latin typeface="Alexandria"/>
                <a:cs typeface="Alexandria"/>
              </a:rPr>
              <a:t>5. دعم الموظفين وتطويرهم</a:t>
            </a:r>
          </a:p>
          <a:p>
            <a:pPr algn="justLow"/>
            <a:r>
              <a:rPr lang="ar-EG" sz="1400" dirty="0">
                <a:latin typeface="Alexandria"/>
                <a:cs typeface="Alexandria"/>
              </a:rPr>
              <a:t>من خلال أدوات تحليل الأداء، يستطيع القائد تحديد احتياجات التدريب وتخصيص برامج تطوير مناسبة لكل موظف</a:t>
            </a:r>
            <a:r>
              <a:rPr lang="ar-SA" sz="1400" dirty="0">
                <a:latin typeface="Alexandria"/>
                <a:cs typeface="Alexandria"/>
              </a:rPr>
              <a:t>.</a:t>
            </a:r>
            <a:endParaRPr lang="ar-EG" sz="1400" dirty="0">
              <a:latin typeface="Alexandria"/>
              <a:cs typeface="Alexandria"/>
            </a:endParaRPr>
          </a:p>
        </p:txBody>
      </p:sp>
      <p:sp>
        <p:nvSpPr>
          <p:cNvPr id="3" name="TextBox 2">
            <a:extLst>
              <a:ext uri="{FF2B5EF4-FFF2-40B4-BE49-F238E27FC236}">
                <a16:creationId xmlns:a16="http://schemas.microsoft.com/office/drawing/2014/main" id="{9C0A5466-87D2-0F2C-94CA-2F75C862E77E}"/>
              </a:ext>
            </a:extLst>
          </p:cNvPr>
          <p:cNvSpPr txBox="1"/>
          <p:nvPr/>
        </p:nvSpPr>
        <p:spPr>
          <a:xfrm>
            <a:off x="3311003" y="547355"/>
            <a:ext cx="5669280" cy="501932"/>
          </a:xfrm>
          <a:prstGeom prst="rect">
            <a:avLst/>
          </a:prstGeom>
          <a:noFill/>
        </p:spPr>
        <p:txBody>
          <a:bodyPr wrap="square" rtlCol="0">
            <a:spAutoFit/>
          </a:bodyPr>
          <a:lstStyle/>
          <a:p>
            <a:pPr algn="ctr" rtl="0">
              <a:lnSpc>
                <a:spcPct val="150000"/>
              </a:lnSpc>
              <a:spcAft>
                <a:spcPts val="600"/>
              </a:spcAft>
            </a:pPr>
            <a:r>
              <a:rPr lang="ar-JO" sz="2000" b="1" dirty="0">
                <a:solidFill>
                  <a:prstClr val="black"/>
                </a:solidFill>
                <a:latin typeface="Alexandria" pitchFamily="2" charset="-78"/>
                <a:cs typeface="Alexandria" pitchFamily="2" charset="-78"/>
              </a:rPr>
              <a:t>مميزات القيادة في عصر الذكاء الاصطناعي</a:t>
            </a:r>
          </a:p>
        </p:txBody>
      </p:sp>
      <p:sp>
        <p:nvSpPr>
          <p:cNvPr id="4" name="Rectangle 4">
            <a:extLst>
              <a:ext uri="{FF2B5EF4-FFF2-40B4-BE49-F238E27FC236}">
                <a16:creationId xmlns:a16="http://schemas.microsoft.com/office/drawing/2014/main" id="{2CDB549E-E4A9-B536-377F-D970EA86B345}"/>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algn="ctr" rtl="0">
              <a:defRPr/>
            </a:pPr>
            <a:endParaRPr lang="en-US" kern="0">
              <a:solidFill>
                <a:prstClr val="white"/>
              </a:solidFill>
              <a:ea typeface="Roboto Light" panose="02000000000000000000" pitchFamily="2" charset="0"/>
            </a:endParaRPr>
          </a:p>
        </p:txBody>
      </p:sp>
      <p:sp>
        <p:nvSpPr>
          <p:cNvPr id="5" name="TextBox 5">
            <a:extLst>
              <a:ext uri="{FF2B5EF4-FFF2-40B4-BE49-F238E27FC236}">
                <a16:creationId xmlns:a16="http://schemas.microsoft.com/office/drawing/2014/main" id="{D49CB0CF-2A2E-D28A-54F2-A2BE6D965E6D}"/>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AA9604F9-1B46-46F0-B9FB-04B267CB804E}"/>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10</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9EB860A9-615C-556E-30BB-034634A0F4F0}"/>
              </a:ext>
            </a:extLst>
          </p:cNvPr>
          <p:cNvSpPr txBox="1"/>
          <p:nvPr/>
        </p:nvSpPr>
        <p:spPr>
          <a:xfrm>
            <a:off x="9264625" y="6292631"/>
            <a:ext cx="2616200" cy="400110"/>
          </a:xfrm>
          <a:prstGeom prst="rect">
            <a:avLst/>
          </a:prstGeom>
          <a:noFill/>
        </p:spPr>
        <p:txBody>
          <a:bodyPr wrap="square" rtlCol="0">
            <a:spAutoFit/>
          </a:bodyPr>
          <a:lstStyle/>
          <a:p>
            <a:pPr algn="ctr" rtl="0">
              <a:defRPr/>
            </a:pPr>
            <a:r>
              <a:rPr lang="en-US" sz="2000" b="1" kern="0" dirty="0">
                <a:solidFill>
                  <a:prstClr val="black"/>
                </a:solidFill>
              </a:rPr>
              <a:t> </a:t>
            </a:r>
          </a:p>
        </p:txBody>
      </p:sp>
      <p:pic>
        <p:nvPicPr>
          <p:cNvPr id="8" name="Graphic 21">
            <a:extLst>
              <a:ext uri="{FF2B5EF4-FFF2-40B4-BE49-F238E27FC236}">
                <a16:creationId xmlns:a16="http://schemas.microsoft.com/office/drawing/2014/main" id="{5ADA3AB4-A840-34C0-B377-A613D0C0A73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297508258"/>
      </p:ext>
    </p:extLst>
  </p:cSld>
  <p:clrMapOvr>
    <a:masterClrMapping/>
  </p:clrMapOvr>
  <mc:AlternateContent xmlns:mc="http://schemas.openxmlformats.org/markup-compatibility/2006" xmlns:p14="http://schemas.microsoft.com/office/powerpoint/2010/main">
    <mc:Choice Requires="p14">
      <p:transition spd="slow" p14:dur="2000" advTm="81948"/>
    </mc:Choice>
    <mc:Fallback xmlns="">
      <p:transition spd="slow" advTm="81948"/>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77BAC08C-6459-7C44-1AE7-CA6A54647084}"/>
              </a:ext>
            </a:extLst>
          </p:cNvPr>
          <p:cNvSpPr/>
          <p:nvPr/>
        </p:nvSpPr>
        <p:spPr>
          <a:xfrm>
            <a:off x="739283" y="1693454"/>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endParaRPr lang="ar-EG" sz="1600" dirty="0">
              <a:solidFill>
                <a:prstClr val="black"/>
              </a:solidFill>
              <a:latin typeface="Alexandria"/>
              <a:cs typeface="Alexandria"/>
            </a:endParaRPr>
          </a:p>
        </p:txBody>
      </p:sp>
      <p:sp>
        <p:nvSpPr>
          <p:cNvPr id="3" name="TextBox 2">
            <a:extLst>
              <a:ext uri="{FF2B5EF4-FFF2-40B4-BE49-F238E27FC236}">
                <a16:creationId xmlns:a16="http://schemas.microsoft.com/office/drawing/2014/main" id="{9C0A5466-87D2-0F2C-94CA-2F75C862E77E}"/>
              </a:ext>
            </a:extLst>
          </p:cNvPr>
          <p:cNvSpPr txBox="1"/>
          <p:nvPr/>
        </p:nvSpPr>
        <p:spPr>
          <a:xfrm>
            <a:off x="3311003" y="547355"/>
            <a:ext cx="5669280" cy="501932"/>
          </a:xfrm>
          <a:prstGeom prst="rect">
            <a:avLst/>
          </a:prstGeom>
          <a:noFill/>
        </p:spPr>
        <p:txBody>
          <a:bodyPr wrap="square" rtlCol="0">
            <a:spAutoFit/>
          </a:bodyPr>
          <a:lstStyle/>
          <a:p>
            <a:pPr algn="ctr" rtl="0">
              <a:lnSpc>
                <a:spcPct val="150000"/>
              </a:lnSpc>
              <a:spcAft>
                <a:spcPts val="600"/>
              </a:spcAft>
            </a:pPr>
            <a:r>
              <a:rPr lang="ar-JO" sz="2000" b="1" dirty="0">
                <a:solidFill>
                  <a:prstClr val="black"/>
                </a:solidFill>
                <a:latin typeface="Alexandria" pitchFamily="2" charset="-78"/>
                <a:cs typeface="Alexandria" pitchFamily="2" charset="-78"/>
              </a:rPr>
              <a:t>القيادة في عصر الذكاء الاصطناعي </a:t>
            </a:r>
            <a:endParaRPr lang="ar-SA" sz="2000" b="1" dirty="0">
              <a:solidFill>
                <a:prstClr val="black"/>
              </a:solidFill>
              <a:latin typeface="Alexandria" pitchFamily="2" charset="-78"/>
              <a:cs typeface="Alexandria" pitchFamily="2" charset="-78"/>
            </a:endParaRPr>
          </a:p>
        </p:txBody>
      </p:sp>
      <p:sp>
        <p:nvSpPr>
          <p:cNvPr id="4" name="Rectangle 4">
            <a:extLst>
              <a:ext uri="{FF2B5EF4-FFF2-40B4-BE49-F238E27FC236}">
                <a16:creationId xmlns:a16="http://schemas.microsoft.com/office/drawing/2014/main" id="{2CDB549E-E4A9-B536-377F-D970EA86B345}"/>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algn="ctr" rtl="0">
              <a:defRPr/>
            </a:pPr>
            <a:endParaRPr lang="en-US" kern="0">
              <a:solidFill>
                <a:prstClr val="white"/>
              </a:solidFill>
              <a:ea typeface="Roboto Light" panose="02000000000000000000" pitchFamily="2" charset="0"/>
            </a:endParaRPr>
          </a:p>
        </p:txBody>
      </p:sp>
      <p:sp>
        <p:nvSpPr>
          <p:cNvPr id="5" name="TextBox 5">
            <a:extLst>
              <a:ext uri="{FF2B5EF4-FFF2-40B4-BE49-F238E27FC236}">
                <a16:creationId xmlns:a16="http://schemas.microsoft.com/office/drawing/2014/main" id="{D49CB0CF-2A2E-D28A-54F2-A2BE6D965E6D}"/>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AA9604F9-1B46-46F0-B9FB-04B267CB804E}"/>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10</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9EB860A9-615C-556E-30BB-034634A0F4F0}"/>
              </a:ext>
            </a:extLst>
          </p:cNvPr>
          <p:cNvSpPr txBox="1"/>
          <p:nvPr/>
        </p:nvSpPr>
        <p:spPr>
          <a:xfrm>
            <a:off x="9264625" y="6292631"/>
            <a:ext cx="2616200" cy="400110"/>
          </a:xfrm>
          <a:prstGeom prst="rect">
            <a:avLst/>
          </a:prstGeom>
          <a:noFill/>
        </p:spPr>
        <p:txBody>
          <a:bodyPr wrap="square" rtlCol="0">
            <a:spAutoFit/>
          </a:bodyPr>
          <a:lstStyle/>
          <a:p>
            <a:pPr algn="ctr" rtl="0">
              <a:defRPr/>
            </a:pPr>
            <a:r>
              <a:rPr lang="en-US" sz="2000" b="1" kern="0" dirty="0">
                <a:solidFill>
                  <a:prstClr val="black"/>
                </a:solidFill>
              </a:rPr>
              <a:t> </a:t>
            </a:r>
          </a:p>
        </p:txBody>
      </p:sp>
      <p:pic>
        <p:nvPicPr>
          <p:cNvPr id="8" name="Graphic 21">
            <a:extLst>
              <a:ext uri="{FF2B5EF4-FFF2-40B4-BE49-F238E27FC236}">
                <a16:creationId xmlns:a16="http://schemas.microsoft.com/office/drawing/2014/main" id="{5ADA3AB4-A840-34C0-B377-A613D0C0A73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050" name="Picture 2" descr="C:\Users\HONEY\Documents\Downloads\تحديات القيادة في عصر الذكاء الاصطناعي - visual selection.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17337" y="1518396"/>
            <a:ext cx="8366109" cy="504330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94487689"/>
      </p:ext>
    </p:extLst>
  </p:cSld>
  <p:clrMapOvr>
    <a:masterClrMapping/>
  </p:clrMapOvr>
  <mc:AlternateContent xmlns:mc="http://schemas.openxmlformats.org/markup-compatibility/2006" xmlns:p14="http://schemas.microsoft.com/office/powerpoint/2010/main">
    <mc:Choice Requires="p14">
      <p:transition spd="slow" p14:dur="2000" advTm="143155"/>
    </mc:Choice>
    <mc:Fallback xmlns="">
      <p:transition spd="slow" advTm="143155"/>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77BAC08C-6459-7C44-1AE7-CA6A54647084}"/>
              </a:ext>
            </a:extLst>
          </p:cNvPr>
          <p:cNvSpPr/>
          <p:nvPr/>
        </p:nvSpPr>
        <p:spPr>
          <a:xfrm>
            <a:off x="870988" y="1693454"/>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endParaRPr lang="ar-EG" sz="1600" dirty="0">
              <a:solidFill>
                <a:prstClr val="black"/>
              </a:solidFill>
              <a:latin typeface="Alexandria" pitchFamily="2" charset="-78"/>
              <a:cs typeface="Alexandria" pitchFamily="2" charset="-78"/>
            </a:endParaRPr>
          </a:p>
          <a:p>
            <a:endParaRPr lang="ar-EG" sz="1600" dirty="0">
              <a:solidFill>
                <a:prstClr val="black"/>
              </a:solidFill>
              <a:latin typeface="Alexandria" pitchFamily="2" charset="-78"/>
              <a:cs typeface="Alexandria" pitchFamily="2" charset="-78"/>
            </a:endParaRPr>
          </a:p>
          <a:p>
            <a:pPr marL="285750" indent="-285750">
              <a:lnSpc>
                <a:spcPct val="200000"/>
              </a:lnSpc>
              <a:buFont typeface="Arial" pitchFamily="34" charset="0"/>
              <a:buChar char="•"/>
            </a:pPr>
            <a:r>
              <a:rPr lang="ar-EG" sz="1600" dirty="0">
                <a:latin typeface="Alexandria" pitchFamily="2" charset="-78"/>
                <a:cs typeface="Alexandria" pitchFamily="2" charset="-78"/>
              </a:rPr>
              <a:t> تحليل كميات هائلة من البيانات لاتخاذ قرارات مدروسة</a:t>
            </a:r>
          </a:p>
          <a:p>
            <a:pPr marL="285750" indent="-285750">
              <a:lnSpc>
                <a:spcPct val="200000"/>
              </a:lnSpc>
              <a:buFont typeface="Arial" pitchFamily="34" charset="0"/>
              <a:buChar char="•"/>
            </a:pPr>
            <a:r>
              <a:rPr lang="ar-EG" sz="1600" dirty="0">
                <a:latin typeface="Alexandria" pitchFamily="2" charset="-78"/>
                <a:cs typeface="Alexandria" pitchFamily="2" charset="-78"/>
              </a:rPr>
              <a:t>استخدام خوارزميات تنبؤية ونظم تعلم آلي لاتخاذ قرارات فورية وواعية</a:t>
            </a:r>
          </a:p>
          <a:p>
            <a:pPr marL="285750" indent="-285750">
              <a:lnSpc>
                <a:spcPct val="200000"/>
              </a:lnSpc>
              <a:buFont typeface="Arial" pitchFamily="34" charset="0"/>
              <a:buChar char="•"/>
            </a:pPr>
            <a:r>
              <a:rPr lang="ar-EG" sz="1600" dirty="0">
                <a:latin typeface="Alexandria" pitchFamily="2" charset="-78"/>
                <a:cs typeface="Alexandria" pitchFamily="2" charset="-78"/>
              </a:rPr>
              <a:t>التنبؤ بالاتجاهات المستقبلية واغتنام الفرص قبل المنافسين</a:t>
            </a:r>
          </a:p>
          <a:p>
            <a:pPr marL="285750" indent="-285750">
              <a:lnSpc>
                <a:spcPct val="200000"/>
              </a:lnSpc>
              <a:buFont typeface="Arial" pitchFamily="34" charset="0"/>
              <a:buChar char="•"/>
            </a:pPr>
            <a:r>
              <a:rPr lang="ar-EG" sz="1600" dirty="0">
                <a:latin typeface="Alexandria" pitchFamily="2" charset="-78"/>
                <a:cs typeface="Alexandria" pitchFamily="2" charset="-78"/>
              </a:rPr>
              <a:t>تحسين التواصل داخل الفريق وتعزيز الإنتاجية</a:t>
            </a:r>
          </a:p>
          <a:p>
            <a:pPr marL="285750" indent="-285750">
              <a:lnSpc>
                <a:spcPct val="200000"/>
              </a:lnSpc>
              <a:buFont typeface="Arial" pitchFamily="34" charset="0"/>
              <a:buChar char="•"/>
            </a:pPr>
            <a:r>
              <a:rPr lang="ar-EG" sz="1600" dirty="0">
                <a:latin typeface="Alexandria" pitchFamily="2" charset="-78"/>
                <a:cs typeface="Alexandria" pitchFamily="2" charset="-78"/>
              </a:rPr>
              <a:t>تقييم تأثير الرسائل الإعلامية على الرأي العام باستخدام التعلم الآلي</a:t>
            </a:r>
          </a:p>
          <a:p>
            <a:pPr marL="285750" indent="-285750">
              <a:lnSpc>
                <a:spcPct val="200000"/>
              </a:lnSpc>
              <a:buFont typeface="Arial" pitchFamily="34" charset="0"/>
              <a:buChar char="•"/>
            </a:pPr>
            <a:r>
              <a:rPr lang="ar-EG" sz="1600" dirty="0">
                <a:latin typeface="Alexandria" pitchFamily="2" charset="-78"/>
                <a:cs typeface="Alexandria" pitchFamily="2" charset="-78"/>
              </a:rPr>
              <a:t>مراقبة سمعة المؤسسة وتحليل ردود الفعل عبر منصات التواصل الاجتماعي</a:t>
            </a:r>
          </a:p>
          <a:p>
            <a:pPr marL="285750" indent="-285750">
              <a:lnSpc>
                <a:spcPct val="200000"/>
              </a:lnSpc>
              <a:buFont typeface="Arial" pitchFamily="34" charset="0"/>
              <a:buChar char="•"/>
            </a:pPr>
            <a:r>
              <a:rPr lang="ar-EG" sz="1600" dirty="0">
                <a:latin typeface="Alexandria" pitchFamily="2" charset="-78"/>
                <a:cs typeface="Alexandria" pitchFamily="2" charset="-78"/>
              </a:rPr>
              <a:t>قياس فعالية الحملات الإعلامية وتحسينها بناءً على البيانات</a:t>
            </a:r>
          </a:p>
        </p:txBody>
      </p:sp>
      <p:sp>
        <p:nvSpPr>
          <p:cNvPr id="3" name="TextBox 2">
            <a:extLst>
              <a:ext uri="{FF2B5EF4-FFF2-40B4-BE49-F238E27FC236}">
                <a16:creationId xmlns:a16="http://schemas.microsoft.com/office/drawing/2014/main" id="{9C0A5466-87D2-0F2C-94CA-2F75C862E77E}"/>
              </a:ext>
            </a:extLst>
          </p:cNvPr>
          <p:cNvSpPr txBox="1"/>
          <p:nvPr/>
        </p:nvSpPr>
        <p:spPr>
          <a:xfrm>
            <a:off x="3311003" y="547355"/>
            <a:ext cx="5669280" cy="501932"/>
          </a:xfrm>
          <a:prstGeom prst="rect">
            <a:avLst/>
          </a:prstGeom>
          <a:noFill/>
        </p:spPr>
        <p:txBody>
          <a:bodyPr wrap="square" rtlCol="0">
            <a:spAutoFit/>
          </a:bodyPr>
          <a:lstStyle/>
          <a:p>
            <a:pPr algn="ctr" rtl="0">
              <a:lnSpc>
                <a:spcPct val="150000"/>
              </a:lnSpc>
              <a:spcAft>
                <a:spcPts val="600"/>
              </a:spcAft>
            </a:pPr>
            <a:r>
              <a:rPr lang="ar-JO" sz="2000" b="1" dirty="0">
                <a:solidFill>
                  <a:prstClr val="black"/>
                </a:solidFill>
                <a:latin typeface="Alexandria" pitchFamily="2" charset="-78"/>
                <a:cs typeface="Alexandria" pitchFamily="2" charset="-78"/>
              </a:rPr>
              <a:t>القيادة في عصر الذكاء الإصطناعي </a:t>
            </a:r>
            <a:endParaRPr lang="ar-SA" sz="2000" b="1" dirty="0">
              <a:solidFill>
                <a:prstClr val="black"/>
              </a:solidFill>
              <a:latin typeface="Alexandria" pitchFamily="2" charset="-78"/>
              <a:cs typeface="Alexandria" pitchFamily="2" charset="-78"/>
            </a:endParaRPr>
          </a:p>
        </p:txBody>
      </p:sp>
      <p:sp>
        <p:nvSpPr>
          <p:cNvPr id="4" name="Rectangle 4">
            <a:extLst>
              <a:ext uri="{FF2B5EF4-FFF2-40B4-BE49-F238E27FC236}">
                <a16:creationId xmlns:a16="http://schemas.microsoft.com/office/drawing/2014/main" id="{2CDB549E-E4A9-B536-377F-D970EA86B345}"/>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algn="ctr" rtl="0">
              <a:defRPr/>
            </a:pPr>
            <a:endParaRPr lang="en-US" kern="0">
              <a:solidFill>
                <a:prstClr val="white"/>
              </a:solidFill>
              <a:ea typeface="Roboto Light" panose="02000000000000000000" pitchFamily="2" charset="0"/>
            </a:endParaRPr>
          </a:p>
        </p:txBody>
      </p:sp>
      <p:sp>
        <p:nvSpPr>
          <p:cNvPr id="5" name="TextBox 5">
            <a:extLst>
              <a:ext uri="{FF2B5EF4-FFF2-40B4-BE49-F238E27FC236}">
                <a16:creationId xmlns:a16="http://schemas.microsoft.com/office/drawing/2014/main" id="{D49CB0CF-2A2E-D28A-54F2-A2BE6D965E6D}"/>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AA9604F9-1B46-46F0-B9FB-04B267CB804E}"/>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10</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9EB860A9-615C-556E-30BB-034634A0F4F0}"/>
              </a:ext>
            </a:extLst>
          </p:cNvPr>
          <p:cNvSpPr txBox="1"/>
          <p:nvPr/>
        </p:nvSpPr>
        <p:spPr>
          <a:xfrm>
            <a:off x="9264625" y="6292631"/>
            <a:ext cx="2616200" cy="400110"/>
          </a:xfrm>
          <a:prstGeom prst="rect">
            <a:avLst/>
          </a:prstGeom>
          <a:noFill/>
        </p:spPr>
        <p:txBody>
          <a:bodyPr wrap="square" rtlCol="0">
            <a:spAutoFit/>
          </a:bodyPr>
          <a:lstStyle/>
          <a:p>
            <a:pPr algn="ctr" rtl="0">
              <a:defRPr/>
            </a:pPr>
            <a:r>
              <a:rPr lang="en-US" sz="2000" b="1" kern="0" dirty="0">
                <a:solidFill>
                  <a:prstClr val="black"/>
                </a:solidFill>
              </a:rPr>
              <a:t> </a:t>
            </a:r>
          </a:p>
        </p:txBody>
      </p:sp>
      <p:pic>
        <p:nvPicPr>
          <p:cNvPr id="8" name="Graphic 21">
            <a:extLst>
              <a:ext uri="{FF2B5EF4-FFF2-40B4-BE49-F238E27FC236}">
                <a16:creationId xmlns:a16="http://schemas.microsoft.com/office/drawing/2014/main" id="{5ADA3AB4-A840-34C0-B377-A613D0C0A73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Round Diagonal Corner Rectangle 17">
            <a:extLst>
              <a:ext uri="{FF2B5EF4-FFF2-40B4-BE49-F238E27FC236}">
                <a16:creationId xmlns:a16="http://schemas.microsoft.com/office/drawing/2014/main" id="{D6B101BD-FD66-6BFE-971B-C46648CD7234}"/>
              </a:ext>
            </a:extLst>
          </p:cNvPr>
          <p:cNvSpPr/>
          <p:nvPr/>
        </p:nvSpPr>
        <p:spPr>
          <a:xfrm>
            <a:off x="4898166" y="1814979"/>
            <a:ext cx="6506895" cy="680280"/>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JO" sz="1600" dirty="0">
                <a:solidFill>
                  <a:prstClr val="white"/>
                </a:solidFill>
                <a:latin typeface="Alexandria" charset="0"/>
                <a:cs typeface="Alexandria" charset="0"/>
              </a:rPr>
              <a:t>كيف يعيد الذكاء الاصطناعي تشكيل مفهوم القيادة الفعالة؟</a:t>
            </a:r>
          </a:p>
        </p:txBody>
      </p:sp>
    </p:spTree>
    <p:extLst>
      <p:ext uri="{BB962C8B-B14F-4D97-AF65-F5344CB8AC3E}">
        <p14:creationId xmlns:p14="http://schemas.microsoft.com/office/powerpoint/2010/main" val="4117375989"/>
      </p:ext>
    </p:extLst>
  </p:cSld>
  <p:clrMapOvr>
    <a:masterClrMapping/>
  </p:clrMapOvr>
  <mc:AlternateContent xmlns:mc="http://schemas.openxmlformats.org/markup-compatibility/2006" xmlns:p14="http://schemas.microsoft.com/office/powerpoint/2010/main">
    <mc:Choice Requires="p14">
      <p:transition spd="slow" p14:dur="2000" advTm="168053"/>
    </mc:Choice>
    <mc:Fallback xmlns="">
      <p:transition spd="slow" advTm="168053"/>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77BAC08C-6459-7C44-1AE7-CA6A54647084}"/>
              </a:ext>
            </a:extLst>
          </p:cNvPr>
          <p:cNvSpPr/>
          <p:nvPr/>
        </p:nvSpPr>
        <p:spPr>
          <a:xfrm>
            <a:off x="870988" y="1693454"/>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endParaRPr lang="ar-EG" sz="1600" dirty="0">
              <a:latin typeface="Alexandria" pitchFamily="2" charset="-78"/>
              <a:cs typeface="Alexandria" pitchFamily="2" charset="-78"/>
            </a:endParaRPr>
          </a:p>
          <a:p>
            <a:endParaRPr lang="ar-SA" sz="1600" dirty="0">
              <a:latin typeface="Alexandria" pitchFamily="2" charset="-78"/>
              <a:cs typeface="Alexandria" pitchFamily="2" charset="-78"/>
            </a:endParaRPr>
          </a:p>
          <a:p>
            <a:r>
              <a:rPr lang="ar-EG" sz="1600" dirty="0">
                <a:latin typeface="Alexandria" pitchFamily="2" charset="-78"/>
                <a:cs typeface="Alexandria" pitchFamily="2" charset="-78"/>
              </a:rPr>
              <a:t>توجد عدة خطوات لتطبيق تقنيات الذكاء الاصطناعي في القيادة منها :</a:t>
            </a:r>
          </a:p>
          <a:p>
            <a:endParaRPr lang="ar-EG" sz="1600" dirty="0">
              <a:latin typeface="Alexandria" pitchFamily="2" charset="-78"/>
              <a:cs typeface="Alexandria" pitchFamily="2" charset="-78"/>
            </a:endParaRPr>
          </a:p>
          <a:p>
            <a:r>
              <a:rPr lang="ar-EG" sz="1600" b="1" dirty="0">
                <a:latin typeface="Alexandria" pitchFamily="2" charset="-78"/>
                <a:cs typeface="Alexandria" pitchFamily="2" charset="-78"/>
              </a:rPr>
              <a:t> </a:t>
            </a:r>
            <a:r>
              <a:rPr lang="ar-SA" sz="1600" b="1" dirty="0">
                <a:latin typeface="Alexandria" pitchFamily="2" charset="-78"/>
                <a:cs typeface="Alexandria" pitchFamily="2" charset="-78"/>
              </a:rPr>
              <a:t>أ</a:t>
            </a:r>
            <a:r>
              <a:rPr lang="ar-EG" sz="1600" b="1" dirty="0">
                <a:latin typeface="Alexandria" pitchFamily="2" charset="-78"/>
                <a:cs typeface="Alexandria" pitchFamily="2" charset="-78"/>
              </a:rPr>
              <a:t>ول</a:t>
            </a:r>
            <a:r>
              <a:rPr lang="ar-SA" sz="1600" b="1" dirty="0">
                <a:latin typeface="Alexandria" pitchFamily="2" charset="-78"/>
                <a:cs typeface="Alexandria" pitchFamily="2" charset="-78"/>
              </a:rPr>
              <a:t>اً</a:t>
            </a:r>
            <a:r>
              <a:rPr lang="ar-EG" sz="1600" b="1" dirty="0">
                <a:latin typeface="Alexandria" pitchFamily="2" charset="-78"/>
                <a:cs typeface="Alexandria" pitchFamily="2" charset="-78"/>
              </a:rPr>
              <a:t> : تقييم جاهزية المؤسسة للذكاء الاصطناعي من خلال</a:t>
            </a:r>
            <a:r>
              <a:rPr lang="ar-SA" sz="1600" b="1" dirty="0">
                <a:latin typeface="Alexandria" pitchFamily="2" charset="-78"/>
                <a:cs typeface="Alexandria" pitchFamily="2" charset="-78"/>
              </a:rPr>
              <a:t>:</a:t>
            </a:r>
            <a:r>
              <a:rPr lang="ar-EG" sz="1600" b="1" dirty="0">
                <a:latin typeface="Alexandria" pitchFamily="2" charset="-78"/>
                <a:cs typeface="Alexandria" pitchFamily="2" charset="-78"/>
              </a:rPr>
              <a:t> </a:t>
            </a:r>
          </a:p>
          <a:p>
            <a:endParaRPr lang="ar-EG" sz="1600" dirty="0">
              <a:latin typeface="Alexandria" pitchFamily="2" charset="-78"/>
              <a:cs typeface="Alexandria" pitchFamily="2" charset="-78"/>
            </a:endParaRPr>
          </a:p>
          <a:p>
            <a:pPr marL="285750" indent="-285750">
              <a:buFont typeface="Arial" pitchFamily="34" charset="0"/>
              <a:buChar char="•"/>
            </a:pPr>
            <a:r>
              <a:rPr lang="ar-EG" sz="1600" dirty="0">
                <a:latin typeface="Alexandria" pitchFamily="2" charset="-78"/>
                <a:cs typeface="Alexandria" pitchFamily="2" charset="-78"/>
              </a:rPr>
              <a:t>تحليل البنية التحتية والموارد البشرية </a:t>
            </a:r>
          </a:p>
          <a:p>
            <a:pPr marL="285750" indent="-285750">
              <a:buFont typeface="Arial" pitchFamily="34" charset="0"/>
              <a:buChar char="•"/>
            </a:pPr>
            <a:endParaRPr lang="ar-EG" sz="1600" dirty="0">
              <a:latin typeface="Alexandria" pitchFamily="2" charset="-78"/>
              <a:cs typeface="Alexandria" pitchFamily="2" charset="-78"/>
            </a:endParaRPr>
          </a:p>
          <a:p>
            <a:pPr marL="285750" indent="-285750">
              <a:buFont typeface="Arial" pitchFamily="34" charset="0"/>
              <a:buChar char="•"/>
            </a:pPr>
            <a:r>
              <a:rPr lang="ar-EG" sz="1600" dirty="0">
                <a:latin typeface="Alexandria" pitchFamily="2" charset="-78"/>
                <a:cs typeface="Alexandria" pitchFamily="2" charset="-78"/>
              </a:rPr>
              <a:t>تحديد المجالات التي يمكن تحسينها باستخدام الذكاء الاصطناعي</a:t>
            </a:r>
          </a:p>
          <a:p>
            <a:pPr marL="285750" indent="-285750">
              <a:buFont typeface="Arial" pitchFamily="34" charset="0"/>
              <a:buChar char="•"/>
            </a:pPr>
            <a:endParaRPr lang="ar-EG" sz="1600" dirty="0">
              <a:latin typeface="Alexandria" pitchFamily="2" charset="-78"/>
              <a:cs typeface="Alexandria" pitchFamily="2" charset="-78"/>
            </a:endParaRPr>
          </a:p>
          <a:p>
            <a:r>
              <a:rPr lang="ar-EG" sz="1600" b="1" dirty="0">
                <a:latin typeface="Alexandria" pitchFamily="2" charset="-78"/>
                <a:cs typeface="Alexandria" pitchFamily="2" charset="-78"/>
              </a:rPr>
              <a:t>ثانيا</a:t>
            </a:r>
            <a:r>
              <a:rPr lang="ar-SA" sz="1600" b="1" dirty="0">
                <a:latin typeface="Alexandria" pitchFamily="2" charset="-78"/>
                <a:cs typeface="Alexandria" pitchFamily="2" charset="-78"/>
              </a:rPr>
              <a:t>ً:</a:t>
            </a:r>
            <a:r>
              <a:rPr lang="ar-EG" sz="1600" b="1" dirty="0">
                <a:latin typeface="Alexandria" pitchFamily="2" charset="-78"/>
                <a:cs typeface="Alexandria" pitchFamily="2" charset="-78"/>
              </a:rPr>
              <a:t> اختيار الأدوات والتقنيات المناسبة مثل</a:t>
            </a:r>
            <a:r>
              <a:rPr lang="ar-SA" sz="1600" b="1" dirty="0">
                <a:latin typeface="Alexandria" pitchFamily="2" charset="-78"/>
                <a:cs typeface="Alexandria" pitchFamily="2" charset="-78"/>
              </a:rPr>
              <a:t>:</a:t>
            </a:r>
            <a:endParaRPr lang="ar-EG" sz="1600" b="1" dirty="0">
              <a:latin typeface="Alexandria" pitchFamily="2" charset="-78"/>
              <a:cs typeface="Alexandria" pitchFamily="2" charset="-78"/>
            </a:endParaRPr>
          </a:p>
          <a:p>
            <a:endParaRPr lang="ar-EG" sz="1600" b="1" dirty="0">
              <a:latin typeface="Alexandria" pitchFamily="2" charset="-78"/>
              <a:cs typeface="Alexandria" pitchFamily="2" charset="-78"/>
            </a:endParaRPr>
          </a:p>
          <a:p>
            <a:pPr marL="285750" indent="-285750">
              <a:buFont typeface="Arial" pitchFamily="34" charset="0"/>
              <a:buChar char="•"/>
            </a:pPr>
            <a:r>
              <a:rPr lang="ar-EG" sz="1600" dirty="0">
                <a:latin typeface="Alexandria" pitchFamily="2" charset="-78"/>
                <a:cs typeface="Alexandria" pitchFamily="2" charset="-78"/>
              </a:rPr>
              <a:t>أدوات تحليل البيانات والتنبؤ</a:t>
            </a:r>
          </a:p>
          <a:p>
            <a:pPr marL="285750" indent="-285750">
              <a:buFont typeface="Arial" pitchFamily="34" charset="0"/>
              <a:buChar char="•"/>
            </a:pPr>
            <a:endParaRPr lang="ar-EG" sz="1600" dirty="0">
              <a:latin typeface="Alexandria" pitchFamily="2" charset="-78"/>
              <a:cs typeface="Alexandria" pitchFamily="2" charset="-78"/>
            </a:endParaRPr>
          </a:p>
          <a:p>
            <a:pPr marL="285750" indent="-285750">
              <a:buFont typeface="Arial" pitchFamily="34" charset="0"/>
              <a:buChar char="•"/>
            </a:pPr>
            <a:r>
              <a:rPr lang="ar-EG" sz="1600" dirty="0">
                <a:latin typeface="Alexandria" pitchFamily="2" charset="-78"/>
                <a:cs typeface="Alexandria" pitchFamily="2" charset="-78"/>
              </a:rPr>
              <a:t>منصات أتمتة المهام والتواصل</a:t>
            </a:r>
          </a:p>
        </p:txBody>
      </p:sp>
      <p:sp>
        <p:nvSpPr>
          <p:cNvPr id="3" name="TextBox 2">
            <a:extLst>
              <a:ext uri="{FF2B5EF4-FFF2-40B4-BE49-F238E27FC236}">
                <a16:creationId xmlns:a16="http://schemas.microsoft.com/office/drawing/2014/main" id="{9C0A5466-87D2-0F2C-94CA-2F75C862E77E}"/>
              </a:ext>
            </a:extLst>
          </p:cNvPr>
          <p:cNvSpPr txBox="1"/>
          <p:nvPr/>
        </p:nvSpPr>
        <p:spPr>
          <a:xfrm>
            <a:off x="3311003" y="547355"/>
            <a:ext cx="5669280" cy="501932"/>
          </a:xfrm>
          <a:prstGeom prst="rect">
            <a:avLst/>
          </a:prstGeom>
          <a:noFill/>
        </p:spPr>
        <p:txBody>
          <a:bodyPr wrap="square" rtlCol="0">
            <a:spAutoFit/>
          </a:bodyPr>
          <a:lstStyle/>
          <a:p>
            <a:pPr algn="ctr" rtl="0">
              <a:lnSpc>
                <a:spcPct val="150000"/>
              </a:lnSpc>
              <a:spcAft>
                <a:spcPts val="600"/>
              </a:spcAft>
            </a:pPr>
            <a:r>
              <a:rPr lang="ar-JO" sz="2000" b="1" dirty="0">
                <a:solidFill>
                  <a:prstClr val="black"/>
                </a:solidFill>
                <a:latin typeface="Alexandria" pitchFamily="2" charset="-78"/>
                <a:cs typeface="Alexandria" pitchFamily="2" charset="-78"/>
              </a:rPr>
              <a:t>القيادة في عصر الذكاء الإصطناعي </a:t>
            </a:r>
            <a:endParaRPr lang="ar-SA" sz="2000" b="1" dirty="0">
              <a:solidFill>
                <a:prstClr val="black"/>
              </a:solidFill>
              <a:latin typeface="Alexandria" pitchFamily="2" charset="-78"/>
              <a:cs typeface="Alexandria" pitchFamily="2" charset="-78"/>
            </a:endParaRPr>
          </a:p>
        </p:txBody>
      </p:sp>
      <p:sp>
        <p:nvSpPr>
          <p:cNvPr id="4" name="Rectangle 4">
            <a:extLst>
              <a:ext uri="{FF2B5EF4-FFF2-40B4-BE49-F238E27FC236}">
                <a16:creationId xmlns:a16="http://schemas.microsoft.com/office/drawing/2014/main" id="{2CDB549E-E4A9-B536-377F-D970EA86B345}"/>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algn="ctr" rtl="0">
              <a:defRPr/>
            </a:pPr>
            <a:endParaRPr lang="en-US" kern="0">
              <a:solidFill>
                <a:prstClr val="white"/>
              </a:solidFill>
              <a:ea typeface="Roboto Light" panose="02000000000000000000" pitchFamily="2" charset="0"/>
            </a:endParaRPr>
          </a:p>
        </p:txBody>
      </p:sp>
      <p:sp>
        <p:nvSpPr>
          <p:cNvPr id="5" name="TextBox 5">
            <a:extLst>
              <a:ext uri="{FF2B5EF4-FFF2-40B4-BE49-F238E27FC236}">
                <a16:creationId xmlns:a16="http://schemas.microsoft.com/office/drawing/2014/main" id="{D49CB0CF-2A2E-D28A-54F2-A2BE6D965E6D}"/>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AA9604F9-1B46-46F0-B9FB-04B267CB804E}"/>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10</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9EB860A9-615C-556E-30BB-034634A0F4F0}"/>
              </a:ext>
            </a:extLst>
          </p:cNvPr>
          <p:cNvSpPr txBox="1"/>
          <p:nvPr/>
        </p:nvSpPr>
        <p:spPr>
          <a:xfrm>
            <a:off x="9264625" y="6292631"/>
            <a:ext cx="2616200" cy="400110"/>
          </a:xfrm>
          <a:prstGeom prst="rect">
            <a:avLst/>
          </a:prstGeom>
          <a:noFill/>
        </p:spPr>
        <p:txBody>
          <a:bodyPr wrap="square" rtlCol="0">
            <a:spAutoFit/>
          </a:bodyPr>
          <a:lstStyle/>
          <a:p>
            <a:pPr algn="ctr" rtl="0">
              <a:defRPr/>
            </a:pPr>
            <a:r>
              <a:rPr lang="en-US" sz="2000" b="1" kern="0" dirty="0">
                <a:solidFill>
                  <a:prstClr val="black"/>
                </a:solidFill>
              </a:rPr>
              <a:t> </a:t>
            </a:r>
          </a:p>
        </p:txBody>
      </p:sp>
      <p:pic>
        <p:nvPicPr>
          <p:cNvPr id="8" name="Graphic 21">
            <a:extLst>
              <a:ext uri="{FF2B5EF4-FFF2-40B4-BE49-F238E27FC236}">
                <a16:creationId xmlns:a16="http://schemas.microsoft.com/office/drawing/2014/main" id="{5ADA3AB4-A840-34C0-B377-A613D0C0A73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Round Diagonal Corner Rectangle 17">
            <a:extLst>
              <a:ext uri="{FF2B5EF4-FFF2-40B4-BE49-F238E27FC236}">
                <a16:creationId xmlns:a16="http://schemas.microsoft.com/office/drawing/2014/main" id="{D6B101BD-FD66-6BFE-971B-C46648CD7234}"/>
              </a:ext>
            </a:extLst>
          </p:cNvPr>
          <p:cNvSpPr/>
          <p:nvPr/>
        </p:nvSpPr>
        <p:spPr>
          <a:xfrm>
            <a:off x="4878894" y="1761256"/>
            <a:ext cx="6637003" cy="680280"/>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spcAft>
                <a:spcPts val="200"/>
              </a:spcAft>
              <a:defRPr lang="en-US"/>
            </a:pPr>
            <a:r>
              <a:rPr lang="ar-JO" sz="1600" dirty="0">
                <a:solidFill>
                  <a:prstClr val="white"/>
                </a:solidFill>
                <a:latin typeface="Alexandria" charset="0"/>
                <a:cs typeface="Alexandria" charset="0"/>
              </a:rPr>
              <a:t>خطوات عملية لتطبيق الذكاء الاصطناعي في القيادة</a:t>
            </a:r>
          </a:p>
        </p:txBody>
      </p:sp>
    </p:spTree>
    <p:extLst>
      <p:ext uri="{BB962C8B-B14F-4D97-AF65-F5344CB8AC3E}">
        <p14:creationId xmlns:p14="http://schemas.microsoft.com/office/powerpoint/2010/main" val="2439275419"/>
      </p:ext>
    </p:extLst>
  </p:cSld>
  <p:clrMapOvr>
    <a:masterClrMapping/>
  </p:clrMapOvr>
  <mc:AlternateContent xmlns:mc="http://schemas.openxmlformats.org/markup-compatibility/2006" xmlns:p14="http://schemas.microsoft.com/office/powerpoint/2010/main">
    <mc:Choice Requires="p14">
      <p:transition spd="slow" p14:dur="2000" advTm="115953"/>
    </mc:Choice>
    <mc:Fallback xmlns="">
      <p:transition spd="slow" advTm="115953"/>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77BAC08C-6459-7C44-1AE7-CA6A54647084}"/>
              </a:ext>
            </a:extLst>
          </p:cNvPr>
          <p:cNvSpPr/>
          <p:nvPr/>
        </p:nvSpPr>
        <p:spPr>
          <a:xfrm>
            <a:off x="870988" y="1693454"/>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endParaRPr lang="ar-SA" sz="1600" b="1" dirty="0">
              <a:latin typeface="Alexandria" pitchFamily="2" charset="-78"/>
              <a:cs typeface="Alexandria" pitchFamily="2" charset="-78"/>
            </a:endParaRPr>
          </a:p>
          <a:p>
            <a:endParaRPr lang="ar-SA" sz="1600" b="1" dirty="0">
              <a:latin typeface="Alexandria" pitchFamily="2" charset="-78"/>
              <a:cs typeface="Alexandria" pitchFamily="2" charset="-78"/>
            </a:endParaRPr>
          </a:p>
          <a:p>
            <a:endParaRPr lang="ar-SA" sz="1600" b="1" dirty="0">
              <a:latin typeface="Alexandria" pitchFamily="2" charset="-78"/>
              <a:cs typeface="Alexandria" pitchFamily="2" charset="-78"/>
            </a:endParaRPr>
          </a:p>
          <a:p>
            <a:r>
              <a:rPr lang="ar-EG" sz="1600" b="1" dirty="0">
                <a:latin typeface="Alexandria" pitchFamily="2" charset="-78"/>
                <a:cs typeface="Alexandria" pitchFamily="2" charset="-78"/>
              </a:rPr>
              <a:t>ثالثا</a:t>
            </a:r>
            <a:r>
              <a:rPr lang="ar-SA" sz="1600" b="1" dirty="0">
                <a:latin typeface="Alexandria" pitchFamily="2" charset="-78"/>
                <a:cs typeface="Alexandria" pitchFamily="2" charset="-78"/>
              </a:rPr>
              <a:t>ً:</a:t>
            </a:r>
            <a:r>
              <a:rPr lang="ar-EG" sz="1600" b="1" dirty="0">
                <a:latin typeface="Alexandria" pitchFamily="2" charset="-78"/>
                <a:cs typeface="Alexandria" pitchFamily="2" charset="-78"/>
              </a:rPr>
              <a:t> بناء فريق قيادي متكامل من خلال</a:t>
            </a:r>
            <a:r>
              <a:rPr lang="ar-SA" sz="1600" b="1" dirty="0">
                <a:latin typeface="Alexandria" pitchFamily="2" charset="-78"/>
                <a:cs typeface="Alexandria" pitchFamily="2" charset="-78"/>
              </a:rPr>
              <a:t>:</a:t>
            </a:r>
            <a:r>
              <a:rPr lang="ar-EG" sz="1600" b="1" dirty="0">
                <a:latin typeface="Alexandria" pitchFamily="2" charset="-78"/>
                <a:cs typeface="Alexandria" pitchFamily="2" charset="-78"/>
              </a:rPr>
              <a:t> </a:t>
            </a:r>
          </a:p>
          <a:p>
            <a:endParaRPr lang="ar-EG" sz="1600" b="1" dirty="0">
              <a:latin typeface="Alexandria" pitchFamily="2" charset="-78"/>
              <a:cs typeface="Alexandria" pitchFamily="2" charset="-78"/>
            </a:endParaRPr>
          </a:p>
          <a:p>
            <a:pPr marL="285750" indent="-285750">
              <a:buFont typeface="Arial" pitchFamily="34" charset="0"/>
              <a:buChar char="•"/>
            </a:pPr>
            <a:r>
              <a:rPr lang="ar-EG" sz="1600" dirty="0">
                <a:latin typeface="Alexandria" pitchFamily="2" charset="-78"/>
                <a:cs typeface="Alexandria" pitchFamily="2" charset="-78"/>
              </a:rPr>
              <a:t>دمج خبراء الذكاء الاصطناعي مع فرق العلاقات العامة</a:t>
            </a:r>
          </a:p>
          <a:p>
            <a:pPr marL="285750" indent="-285750">
              <a:buFont typeface="Arial" pitchFamily="34" charset="0"/>
              <a:buChar char="•"/>
            </a:pPr>
            <a:endParaRPr lang="ar-EG" sz="1600" dirty="0">
              <a:latin typeface="Alexandria" pitchFamily="2" charset="-78"/>
              <a:cs typeface="Alexandria" pitchFamily="2" charset="-78"/>
            </a:endParaRPr>
          </a:p>
          <a:p>
            <a:pPr marL="285750" indent="-285750">
              <a:buFont typeface="Arial" pitchFamily="34" charset="0"/>
              <a:buChar char="•"/>
            </a:pPr>
            <a:r>
              <a:rPr lang="ar-EG" sz="1600" dirty="0">
                <a:latin typeface="Alexandria" pitchFamily="2" charset="-78"/>
                <a:cs typeface="Alexandria" pitchFamily="2" charset="-78"/>
              </a:rPr>
              <a:t>تدريب القادة على استخدام التكنولوجيا بفعالية</a:t>
            </a:r>
          </a:p>
          <a:p>
            <a:endParaRPr lang="ar-EG" sz="1600" dirty="0">
              <a:latin typeface="Alexandria" pitchFamily="2" charset="-78"/>
              <a:cs typeface="Alexandria" pitchFamily="2" charset="-78"/>
            </a:endParaRPr>
          </a:p>
          <a:p>
            <a:endParaRPr lang="ar-EG" sz="1600" dirty="0">
              <a:latin typeface="Alexandria" pitchFamily="2" charset="-78"/>
              <a:cs typeface="Alexandria" pitchFamily="2" charset="-78"/>
            </a:endParaRPr>
          </a:p>
          <a:p>
            <a:r>
              <a:rPr lang="ar-EG" sz="1600" b="1" dirty="0">
                <a:latin typeface="Alexandria" pitchFamily="2" charset="-78"/>
                <a:cs typeface="Alexandria" pitchFamily="2" charset="-78"/>
              </a:rPr>
              <a:t>رابعا</a:t>
            </a:r>
            <a:r>
              <a:rPr lang="ar-SA" sz="1600" b="1" dirty="0">
                <a:latin typeface="Alexandria" pitchFamily="2" charset="-78"/>
                <a:cs typeface="Alexandria" pitchFamily="2" charset="-78"/>
              </a:rPr>
              <a:t>ً:</a:t>
            </a:r>
            <a:r>
              <a:rPr lang="ar-EG" sz="1600" b="1" dirty="0">
                <a:latin typeface="Alexandria" pitchFamily="2" charset="-78"/>
                <a:cs typeface="Alexandria" pitchFamily="2" charset="-78"/>
              </a:rPr>
              <a:t> قياس الأداء وتحسين الاستراتيجيات </a:t>
            </a:r>
            <a:r>
              <a:rPr lang="ar-SA" sz="1600" b="1" dirty="0">
                <a:latin typeface="Alexandria" pitchFamily="2" charset="-78"/>
                <a:cs typeface="Alexandria" pitchFamily="2" charset="-78"/>
              </a:rPr>
              <a:t>بالقيام بـ:</a:t>
            </a:r>
            <a:endParaRPr lang="ar-EG" sz="1600" b="1" dirty="0">
              <a:latin typeface="Alexandria" pitchFamily="2" charset="-78"/>
              <a:cs typeface="Alexandria" pitchFamily="2" charset="-78"/>
            </a:endParaRPr>
          </a:p>
          <a:p>
            <a:endParaRPr lang="ar-EG" sz="1600" b="1" dirty="0">
              <a:latin typeface="Alexandria" pitchFamily="2" charset="-78"/>
              <a:cs typeface="Alexandria" pitchFamily="2" charset="-78"/>
            </a:endParaRPr>
          </a:p>
          <a:p>
            <a:pPr marL="285750" indent="-285750">
              <a:buFont typeface="Arial" pitchFamily="34" charset="0"/>
              <a:buChar char="•"/>
            </a:pPr>
            <a:r>
              <a:rPr lang="ar-EG" sz="1600" dirty="0">
                <a:latin typeface="Alexandria" pitchFamily="2" charset="-78"/>
                <a:cs typeface="Alexandria" pitchFamily="2" charset="-78"/>
              </a:rPr>
              <a:t>استخدام مؤشرات الأداء الرئيسية المدعومة بالذكاء الاصطناعي</a:t>
            </a:r>
          </a:p>
          <a:p>
            <a:pPr marL="285750" indent="-285750">
              <a:buFont typeface="Arial" pitchFamily="34" charset="0"/>
              <a:buChar char="•"/>
            </a:pPr>
            <a:endParaRPr lang="ar-EG" sz="1600" dirty="0">
              <a:latin typeface="Alexandria" pitchFamily="2" charset="-78"/>
              <a:cs typeface="Alexandria" pitchFamily="2" charset="-78"/>
            </a:endParaRPr>
          </a:p>
          <a:p>
            <a:pPr marL="285750" indent="-285750">
              <a:buFont typeface="Arial" pitchFamily="34" charset="0"/>
              <a:buChar char="•"/>
            </a:pPr>
            <a:r>
              <a:rPr lang="ar-EG" sz="1600" dirty="0">
                <a:latin typeface="Alexandria" pitchFamily="2" charset="-78"/>
                <a:cs typeface="Alexandria" pitchFamily="2" charset="-78"/>
              </a:rPr>
              <a:t>مراجعة دورية للنتائج وتعديل الخطط حسب الحاجة</a:t>
            </a:r>
          </a:p>
          <a:p>
            <a:endParaRPr lang="ar-EG" sz="1600" dirty="0">
              <a:latin typeface="Alexandria" pitchFamily="2" charset="-78"/>
              <a:cs typeface="Alexandria" pitchFamily="2" charset="-78"/>
            </a:endParaRPr>
          </a:p>
        </p:txBody>
      </p:sp>
      <p:sp>
        <p:nvSpPr>
          <p:cNvPr id="3" name="TextBox 2">
            <a:extLst>
              <a:ext uri="{FF2B5EF4-FFF2-40B4-BE49-F238E27FC236}">
                <a16:creationId xmlns:a16="http://schemas.microsoft.com/office/drawing/2014/main" id="{9C0A5466-87D2-0F2C-94CA-2F75C862E77E}"/>
              </a:ext>
            </a:extLst>
          </p:cNvPr>
          <p:cNvSpPr txBox="1"/>
          <p:nvPr/>
        </p:nvSpPr>
        <p:spPr>
          <a:xfrm>
            <a:off x="3311003" y="547355"/>
            <a:ext cx="5669280" cy="501932"/>
          </a:xfrm>
          <a:prstGeom prst="rect">
            <a:avLst/>
          </a:prstGeom>
          <a:noFill/>
        </p:spPr>
        <p:txBody>
          <a:bodyPr wrap="square" rtlCol="0">
            <a:spAutoFit/>
          </a:bodyPr>
          <a:lstStyle/>
          <a:p>
            <a:pPr algn="ctr" rtl="0">
              <a:lnSpc>
                <a:spcPct val="150000"/>
              </a:lnSpc>
              <a:spcAft>
                <a:spcPts val="600"/>
              </a:spcAft>
            </a:pPr>
            <a:r>
              <a:rPr lang="ar-JO" sz="2000" b="1" dirty="0">
                <a:solidFill>
                  <a:prstClr val="black"/>
                </a:solidFill>
                <a:latin typeface="Alexandria" pitchFamily="2" charset="-78"/>
                <a:cs typeface="Alexandria" pitchFamily="2" charset="-78"/>
              </a:rPr>
              <a:t>القيادة في عصر الذكاء الإصطناعي </a:t>
            </a:r>
            <a:endParaRPr lang="ar-SA" sz="2000" b="1" dirty="0">
              <a:solidFill>
                <a:prstClr val="black"/>
              </a:solidFill>
              <a:latin typeface="Alexandria" pitchFamily="2" charset="-78"/>
              <a:cs typeface="Alexandria" pitchFamily="2" charset="-78"/>
            </a:endParaRPr>
          </a:p>
        </p:txBody>
      </p:sp>
      <p:sp>
        <p:nvSpPr>
          <p:cNvPr id="4" name="Rectangle 4">
            <a:extLst>
              <a:ext uri="{FF2B5EF4-FFF2-40B4-BE49-F238E27FC236}">
                <a16:creationId xmlns:a16="http://schemas.microsoft.com/office/drawing/2014/main" id="{2CDB549E-E4A9-B536-377F-D970EA86B345}"/>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algn="ctr" rtl="0">
              <a:defRPr/>
            </a:pPr>
            <a:endParaRPr lang="en-US" kern="0">
              <a:solidFill>
                <a:prstClr val="white"/>
              </a:solidFill>
              <a:ea typeface="Roboto Light" panose="02000000000000000000" pitchFamily="2" charset="0"/>
            </a:endParaRPr>
          </a:p>
        </p:txBody>
      </p:sp>
      <p:sp>
        <p:nvSpPr>
          <p:cNvPr id="5" name="TextBox 5">
            <a:extLst>
              <a:ext uri="{FF2B5EF4-FFF2-40B4-BE49-F238E27FC236}">
                <a16:creationId xmlns:a16="http://schemas.microsoft.com/office/drawing/2014/main" id="{D49CB0CF-2A2E-D28A-54F2-A2BE6D965E6D}"/>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AA9604F9-1B46-46F0-B9FB-04B267CB804E}"/>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10</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9EB860A9-615C-556E-30BB-034634A0F4F0}"/>
              </a:ext>
            </a:extLst>
          </p:cNvPr>
          <p:cNvSpPr txBox="1"/>
          <p:nvPr/>
        </p:nvSpPr>
        <p:spPr>
          <a:xfrm>
            <a:off x="9264625" y="6292631"/>
            <a:ext cx="2616200" cy="400110"/>
          </a:xfrm>
          <a:prstGeom prst="rect">
            <a:avLst/>
          </a:prstGeom>
          <a:noFill/>
        </p:spPr>
        <p:txBody>
          <a:bodyPr wrap="square" rtlCol="0">
            <a:spAutoFit/>
          </a:bodyPr>
          <a:lstStyle/>
          <a:p>
            <a:pPr algn="ctr" rtl="0">
              <a:defRPr/>
            </a:pPr>
            <a:r>
              <a:rPr lang="en-US" sz="2000" b="1" kern="0" dirty="0">
                <a:solidFill>
                  <a:prstClr val="black"/>
                </a:solidFill>
              </a:rPr>
              <a:t> </a:t>
            </a:r>
          </a:p>
        </p:txBody>
      </p:sp>
      <p:pic>
        <p:nvPicPr>
          <p:cNvPr id="8" name="Graphic 21">
            <a:extLst>
              <a:ext uri="{FF2B5EF4-FFF2-40B4-BE49-F238E27FC236}">
                <a16:creationId xmlns:a16="http://schemas.microsoft.com/office/drawing/2014/main" id="{5ADA3AB4-A840-34C0-B377-A613D0C0A73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Round Diagonal Corner Rectangle 17">
            <a:extLst>
              <a:ext uri="{FF2B5EF4-FFF2-40B4-BE49-F238E27FC236}">
                <a16:creationId xmlns:a16="http://schemas.microsoft.com/office/drawing/2014/main" id="{11F4DE29-E1F7-FB4F-6B21-7D15974DFB45}"/>
              </a:ext>
            </a:extLst>
          </p:cNvPr>
          <p:cNvSpPr/>
          <p:nvPr/>
        </p:nvSpPr>
        <p:spPr>
          <a:xfrm>
            <a:off x="4878894" y="1761256"/>
            <a:ext cx="6637003" cy="680280"/>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spcAft>
                <a:spcPts val="200"/>
              </a:spcAft>
              <a:defRPr lang="en-US"/>
            </a:pPr>
            <a:r>
              <a:rPr lang="ar-JO" sz="1600" dirty="0">
                <a:solidFill>
                  <a:prstClr val="white"/>
                </a:solidFill>
                <a:latin typeface="Alexandria" charset="0"/>
                <a:cs typeface="Alexandria" charset="0"/>
              </a:rPr>
              <a:t>خطوات عملية لتطبيق الذكاء الاصطناعي في القيادة</a:t>
            </a:r>
          </a:p>
        </p:txBody>
      </p:sp>
    </p:spTree>
    <p:extLst>
      <p:ext uri="{BB962C8B-B14F-4D97-AF65-F5344CB8AC3E}">
        <p14:creationId xmlns:p14="http://schemas.microsoft.com/office/powerpoint/2010/main" val="1846936097"/>
      </p:ext>
    </p:extLst>
  </p:cSld>
  <p:clrMapOvr>
    <a:masterClrMapping/>
  </p:clrMapOvr>
  <mc:AlternateContent xmlns:mc="http://schemas.openxmlformats.org/markup-compatibility/2006" xmlns:p14="http://schemas.microsoft.com/office/powerpoint/2010/main">
    <mc:Choice Requires="p14">
      <p:transition spd="slow" p14:dur="2000" advTm="133171"/>
    </mc:Choice>
    <mc:Fallback xmlns="">
      <p:transition spd="slow" advTm="133171"/>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77BAC08C-6459-7C44-1AE7-CA6A54647084}"/>
              </a:ext>
            </a:extLst>
          </p:cNvPr>
          <p:cNvSpPr/>
          <p:nvPr/>
        </p:nvSpPr>
        <p:spPr>
          <a:xfrm>
            <a:off x="870988" y="1693454"/>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algn="just"/>
            <a:endParaRPr lang="ar-EG" sz="1600" b="1" dirty="0">
              <a:latin typeface="Alexandria" pitchFamily="2" charset="-78"/>
              <a:cs typeface="Alexandria" pitchFamily="2" charset="-78"/>
            </a:endParaRPr>
          </a:p>
          <a:p>
            <a:pPr algn="just"/>
            <a:endParaRPr lang="ar-SA" sz="1600" b="1" dirty="0">
              <a:latin typeface="Alexandria" pitchFamily="2" charset="-78"/>
              <a:cs typeface="Alexandria" pitchFamily="2" charset="-78"/>
            </a:endParaRPr>
          </a:p>
          <a:p>
            <a:pPr algn="just"/>
            <a:r>
              <a:rPr lang="ar-EG" sz="1600" b="1" dirty="0">
                <a:latin typeface="Alexandria" pitchFamily="2" charset="-78"/>
                <a:cs typeface="Alexandria" pitchFamily="2" charset="-78"/>
              </a:rPr>
              <a:t>يعد الذكاء الاصطناعي من أهم الوسائل التي يعتمد عليها القادة بالعصر الحالي ومن أهم الوظائف التي يقوم بها في مجال العلاقات العامة :</a:t>
            </a:r>
          </a:p>
          <a:p>
            <a:pPr algn="just"/>
            <a:endParaRPr lang="ar-EG" sz="1600" b="1" dirty="0">
              <a:latin typeface="Alexandria" pitchFamily="2" charset="-78"/>
              <a:cs typeface="Alexandria" pitchFamily="2" charset="-78"/>
            </a:endParaRPr>
          </a:p>
          <a:p>
            <a:pPr algn="just"/>
            <a:r>
              <a:rPr lang="ar-SA" sz="1600" b="1" dirty="0">
                <a:latin typeface="Alexandria" pitchFamily="2" charset="-78"/>
                <a:cs typeface="Alexandria" pitchFamily="2" charset="-78"/>
              </a:rPr>
              <a:t>أ</a:t>
            </a:r>
            <a:r>
              <a:rPr lang="ar-EG" sz="1600" b="1" dirty="0">
                <a:latin typeface="Alexandria" pitchFamily="2" charset="-78"/>
                <a:cs typeface="Alexandria" pitchFamily="2" charset="-78"/>
              </a:rPr>
              <a:t>ول</a:t>
            </a:r>
            <a:r>
              <a:rPr lang="ar-SA" sz="1600" b="1" dirty="0">
                <a:latin typeface="Alexandria" pitchFamily="2" charset="-78"/>
                <a:cs typeface="Alexandria" pitchFamily="2" charset="-78"/>
              </a:rPr>
              <a:t>اً: </a:t>
            </a:r>
            <a:r>
              <a:rPr lang="ar-EG" sz="1600" b="1" dirty="0">
                <a:latin typeface="Alexandria" pitchFamily="2" charset="-78"/>
                <a:cs typeface="Alexandria" pitchFamily="2" charset="-78"/>
              </a:rPr>
              <a:t>الذكاء الاصطناعي وتحليل الصورة الذهنية</a:t>
            </a:r>
          </a:p>
          <a:p>
            <a:pPr algn="just"/>
            <a:r>
              <a:rPr lang="ar-EG" sz="1600" dirty="0">
                <a:latin typeface="Alexandria" pitchFamily="2" charset="-78"/>
                <a:cs typeface="Alexandria" pitchFamily="2" charset="-78"/>
              </a:rPr>
              <a:t>من أهم تطبيقات الذكاء الاصطناعي في العلاقات العامة هو تحليل الصورة الذهنية للمؤسسة عبر مراقبة التفاعلات على منصات التواصل. تساعد أدوات الذكاء الاصطناعي في معرفة رأي الجمهور، وتحديد المشكلات المحتملة، وقياس مستويات الرضا. هذا التحليل يمنح القائد رؤية واضحة لاتجاهات الرأي العام ويتيح له اتخاذ خطوات تصحيحية فعالة.</a:t>
            </a:r>
          </a:p>
          <a:p>
            <a:pPr algn="just"/>
            <a:endParaRPr lang="ar-EG" sz="1600" dirty="0">
              <a:latin typeface="Alexandria" pitchFamily="2" charset="-78"/>
              <a:cs typeface="Alexandria" pitchFamily="2" charset="-78"/>
            </a:endParaRPr>
          </a:p>
          <a:p>
            <a:pPr algn="just"/>
            <a:r>
              <a:rPr lang="ar-EG" sz="1600" b="1" dirty="0">
                <a:latin typeface="Alexandria" pitchFamily="2" charset="-78"/>
                <a:cs typeface="Alexandria" pitchFamily="2" charset="-78"/>
              </a:rPr>
              <a:t>ثانيا</a:t>
            </a:r>
            <a:r>
              <a:rPr lang="ar-SA" sz="1600" b="1" dirty="0">
                <a:latin typeface="Alexandria" pitchFamily="2" charset="-78"/>
                <a:cs typeface="Alexandria" pitchFamily="2" charset="-78"/>
              </a:rPr>
              <a:t>ً</a:t>
            </a:r>
            <a:r>
              <a:rPr lang="ar-EG" sz="1600" b="1" dirty="0">
                <a:latin typeface="Alexandria" pitchFamily="2" charset="-78"/>
                <a:cs typeface="Alexandria" pitchFamily="2" charset="-78"/>
              </a:rPr>
              <a:t>: توظيف الذكاء الاصطناعي في إدارة الأزمات</a:t>
            </a:r>
          </a:p>
          <a:p>
            <a:pPr algn="just"/>
            <a:r>
              <a:rPr lang="ar-EG" sz="1600" dirty="0">
                <a:latin typeface="Alexandria" pitchFamily="2" charset="-78"/>
                <a:cs typeface="Alexandria" pitchFamily="2" charset="-78"/>
              </a:rPr>
              <a:t>يُعد الذكاء الاصطناعي أداة قوية في إدارة الأزمات الاتصالية، حيث يمكنه التنبؤ بالأزمات من خلال تحليل البيانات الضخمة والتعرف على الأنماط السلبية. كما تساعده على إعداد رسائل سريعة ودقيقة، ومراقبة انتشار المعلومات خلال الأزمة. ويمكّن الذكاء الاصطناعي القادة من التحكم في الموقف بفاعلية وتقليل تأثير الأزمة على سمعة المؤسسة.</a:t>
            </a:r>
          </a:p>
          <a:p>
            <a:pPr algn="just"/>
            <a:endParaRPr lang="ar-EG" sz="1600" dirty="0">
              <a:latin typeface="Alexandria" pitchFamily="2" charset="-78"/>
              <a:cs typeface="Alexandria" pitchFamily="2" charset="-78"/>
            </a:endParaRPr>
          </a:p>
        </p:txBody>
      </p:sp>
      <p:sp>
        <p:nvSpPr>
          <p:cNvPr id="3" name="TextBox 2">
            <a:extLst>
              <a:ext uri="{FF2B5EF4-FFF2-40B4-BE49-F238E27FC236}">
                <a16:creationId xmlns:a16="http://schemas.microsoft.com/office/drawing/2014/main" id="{9C0A5466-87D2-0F2C-94CA-2F75C862E77E}"/>
              </a:ext>
            </a:extLst>
          </p:cNvPr>
          <p:cNvSpPr txBox="1"/>
          <p:nvPr/>
        </p:nvSpPr>
        <p:spPr>
          <a:xfrm>
            <a:off x="3311003" y="547355"/>
            <a:ext cx="5669280" cy="501932"/>
          </a:xfrm>
          <a:prstGeom prst="rect">
            <a:avLst/>
          </a:prstGeom>
          <a:noFill/>
        </p:spPr>
        <p:txBody>
          <a:bodyPr wrap="square" rtlCol="0">
            <a:spAutoFit/>
          </a:bodyPr>
          <a:lstStyle/>
          <a:p>
            <a:pPr algn="ctr" rtl="0">
              <a:lnSpc>
                <a:spcPct val="150000"/>
              </a:lnSpc>
              <a:spcAft>
                <a:spcPts val="600"/>
              </a:spcAft>
            </a:pPr>
            <a:r>
              <a:rPr lang="ar-JO" sz="2000" b="1" dirty="0">
                <a:solidFill>
                  <a:prstClr val="black"/>
                </a:solidFill>
                <a:latin typeface="Alexandria" pitchFamily="2" charset="-78"/>
                <a:cs typeface="Alexandria" pitchFamily="2" charset="-78"/>
              </a:rPr>
              <a:t>القيادة في عصر الذكاء الإصطناعي </a:t>
            </a:r>
            <a:endParaRPr lang="ar-SA" sz="2000" b="1" dirty="0">
              <a:solidFill>
                <a:prstClr val="black"/>
              </a:solidFill>
              <a:latin typeface="Alexandria" pitchFamily="2" charset="-78"/>
              <a:cs typeface="Alexandria" pitchFamily="2" charset="-78"/>
            </a:endParaRPr>
          </a:p>
        </p:txBody>
      </p:sp>
      <p:sp>
        <p:nvSpPr>
          <p:cNvPr id="4" name="Rectangle 4">
            <a:extLst>
              <a:ext uri="{FF2B5EF4-FFF2-40B4-BE49-F238E27FC236}">
                <a16:creationId xmlns:a16="http://schemas.microsoft.com/office/drawing/2014/main" id="{2CDB549E-E4A9-B536-377F-D970EA86B345}"/>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algn="ctr" rtl="0">
              <a:defRPr/>
            </a:pPr>
            <a:endParaRPr lang="en-US" kern="0">
              <a:solidFill>
                <a:prstClr val="white"/>
              </a:solidFill>
              <a:ea typeface="Roboto Light" panose="02000000000000000000" pitchFamily="2" charset="0"/>
            </a:endParaRPr>
          </a:p>
        </p:txBody>
      </p:sp>
      <p:sp>
        <p:nvSpPr>
          <p:cNvPr id="5" name="TextBox 5">
            <a:extLst>
              <a:ext uri="{FF2B5EF4-FFF2-40B4-BE49-F238E27FC236}">
                <a16:creationId xmlns:a16="http://schemas.microsoft.com/office/drawing/2014/main" id="{D49CB0CF-2A2E-D28A-54F2-A2BE6D965E6D}"/>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AA9604F9-1B46-46F0-B9FB-04B267CB804E}"/>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10</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9EB860A9-615C-556E-30BB-034634A0F4F0}"/>
              </a:ext>
            </a:extLst>
          </p:cNvPr>
          <p:cNvSpPr txBox="1"/>
          <p:nvPr/>
        </p:nvSpPr>
        <p:spPr>
          <a:xfrm>
            <a:off x="9264625" y="6292631"/>
            <a:ext cx="2616200" cy="400110"/>
          </a:xfrm>
          <a:prstGeom prst="rect">
            <a:avLst/>
          </a:prstGeom>
          <a:noFill/>
        </p:spPr>
        <p:txBody>
          <a:bodyPr wrap="square" rtlCol="0">
            <a:spAutoFit/>
          </a:bodyPr>
          <a:lstStyle/>
          <a:p>
            <a:pPr algn="ctr" rtl="0">
              <a:defRPr/>
            </a:pPr>
            <a:r>
              <a:rPr lang="en-US" sz="2000" b="1" kern="0" dirty="0">
                <a:solidFill>
                  <a:prstClr val="black"/>
                </a:solidFill>
              </a:rPr>
              <a:t> </a:t>
            </a:r>
          </a:p>
        </p:txBody>
      </p:sp>
      <p:pic>
        <p:nvPicPr>
          <p:cNvPr id="8" name="Graphic 21">
            <a:extLst>
              <a:ext uri="{FF2B5EF4-FFF2-40B4-BE49-F238E27FC236}">
                <a16:creationId xmlns:a16="http://schemas.microsoft.com/office/drawing/2014/main" id="{5ADA3AB4-A840-34C0-B377-A613D0C0A73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Round Diagonal Corner Rectangle 17">
            <a:extLst>
              <a:ext uri="{FF2B5EF4-FFF2-40B4-BE49-F238E27FC236}">
                <a16:creationId xmlns:a16="http://schemas.microsoft.com/office/drawing/2014/main" id="{D6B101BD-FD66-6BFE-971B-C46648CD7234}"/>
              </a:ext>
            </a:extLst>
          </p:cNvPr>
          <p:cNvSpPr/>
          <p:nvPr/>
        </p:nvSpPr>
        <p:spPr>
          <a:xfrm>
            <a:off x="5887506" y="1761256"/>
            <a:ext cx="5572974" cy="680280"/>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JO" sz="1600" dirty="0">
                <a:solidFill>
                  <a:prstClr val="white"/>
                </a:solidFill>
                <a:latin typeface="Alexandria" charset="0"/>
                <a:cs typeface="Alexandria" charset="0"/>
              </a:rPr>
              <a:t>توظيف الذكاء الاصطناعي في قيادة المؤسسات </a:t>
            </a:r>
          </a:p>
        </p:txBody>
      </p:sp>
    </p:spTree>
    <p:extLst>
      <p:ext uri="{BB962C8B-B14F-4D97-AF65-F5344CB8AC3E}">
        <p14:creationId xmlns:p14="http://schemas.microsoft.com/office/powerpoint/2010/main" val="3068990270"/>
      </p:ext>
    </p:extLst>
  </p:cSld>
  <p:clrMapOvr>
    <a:masterClrMapping/>
  </p:clrMapOvr>
  <mc:AlternateContent xmlns:mc="http://schemas.openxmlformats.org/markup-compatibility/2006" xmlns:p14="http://schemas.microsoft.com/office/powerpoint/2010/main">
    <mc:Choice Requires="p14">
      <p:transition spd="slow" p14:dur="2000" advTm="119653"/>
    </mc:Choice>
    <mc:Fallback xmlns="">
      <p:transition spd="slow" advTm="119653"/>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77BAC08C-6459-7C44-1AE7-CA6A54647084}"/>
              </a:ext>
            </a:extLst>
          </p:cNvPr>
          <p:cNvSpPr/>
          <p:nvPr/>
        </p:nvSpPr>
        <p:spPr>
          <a:xfrm>
            <a:off x="870988" y="1693454"/>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algn="just">
              <a:lnSpc>
                <a:spcPct val="150000"/>
              </a:lnSpc>
            </a:pPr>
            <a:endParaRPr lang="ar-SA" sz="1600" b="1" dirty="0">
              <a:latin typeface="Alexandria" pitchFamily="2" charset="-78"/>
              <a:cs typeface="Alexandria" pitchFamily="2" charset="-78"/>
            </a:endParaRPr>
          </a:p>
          <a:p>
            <a:pPr algn="just">
              <a:lnSpc>
                <a:spcPct val="150000"/>
              </a:lnSpc>
            </a:pPr>
            <a:endParaRPr lang="ar-SA" sz="1600" b="1" dirty="0">
              <a:latin typeface="Alexandria" pitchFamily="2" charset="-78"/>
              <a:cs typeface="Alexandria" pitchFamily="2" charset="-78"/>
            </a:endParaRPr>
          </a:p>
          <a:p>
            <a:pPr algn="just">
              <a:lnSpc>
                <a:spcPct val="150000"/>
              </a:lnSpc>
            </a:pPr>
            <a:endParaRPr lang="ar-SA" sz="1600" b="1" dirty="0">
              <a:latin typeface="Alexandria" pitchFamily="2" charset="-78"/>
              <a:cs typeface="Alexandria" pitchFamily="2" charset="-78"/>
            </a:endParaRPr>
          </a:p>
          <a:p>
            <a:pPr algn="just">
              <a:lnSpc>
                <a:spcPct val="150000"/>
              </a:lnSpc>
            </a:pPr>
            <a:endParaRPr lang="ar-SA" sz="900" b="1" dirty="0">
              <a:latin typeface="Alexandria" pitchFamily="2" charset="-78"/>
              <a:cs typeface="Alexandria" pitchFamily="2" charset="-78"/>
            </a:endParaRPr>
          </a:p>
          <a:p>
            <a:pPr algn="just">
              <a:lnSpc>
                <a:spcPct val="150000"/>
              </a:lnSpc>
            </a:pPr>
            <a:r>
              <a:rPr lang="ar-EG" sz="1600" b="1" dirty="0">
                <a:latin typeface="Alexandria" pitchFamily="2" charset="-78"/>
                <a:cs typeface="Alexandria" pitchFamily="2" charset="-78"/>
              </a:rPr>
              <a:t>رابعا</a:t>
            </a:r>
            <a:r>
              <a:rPr lang="ar-SA" sz="1600" b="1" dirty="0">
                <a:latin typeface="Alexandria" pitchFamily="2" charset="-78"/>
                <a:cs typeface="Alexandria" pitchFamily="2" charset="-78"/>
              </a:rPr>
              <a:t>ً:</a:t>
            </a:r>
            <a:r>
              <a:rPr lang="ar-EG" sz="1600" b="1" dirty="0">
                <a:latin typeface="Alexandria" pitchFamily="2" charset="-78"/>
                <a:cs typeface="Alexandria" pitchFamily="2" charset="-78"/>
              </a:rPr>
              <a:t> تطوير القيادة الاتصالية</a:t>
            </a:r>
          </a:p>
          <a:p>
            <a:pPr algn="just">
              <a:lnSpc>
                <a:spcPct val="150000"/>
              </a:lnSpc>
            </a:pPr>
            <a:r>
              <a:rPr lang="ar-EG" sz="1600" dirty="0">
                <a:latin typeface="Alexandria" pitchFamily="2" charset="-78"/>
                <a:cs typeface="Alexandria" pitchFamily="2" charset="-78"/>
              </a:rPr>
              <a:t>أصبح الذكاء الاصطناعي عنصرًا مؤثرًا في تعزيز فعالية القيادة في العلاقات العامة. فهو يدعم القائد بتحليلات دقيقة وسريعة تساعد على فهم الجمهور، ورصد الاتجاهات، وتوقّع الأزمات قبل حدوثها. كما تسمح الأنظمة الذكية بتحسين اتخاذ القرار وتقليل الأخطاء البشرية، مما يرفع كفاءة العمل الاتصالي</a:t>
            </a:r>
            <a:r>
              <a:rPr lang="ar-SA" sz="1600" dirty="0">
                <a:latin typeface="Alexandria" pitchFamily="2" charset="-78"/>
                <a:cs typeface="Alexandria" pitchFamily="2" charset="-78"/>
              </a:rPr>
              <a:t>.</a:t>
            </a:r>
            <a:endParaRPr lang="ar-EG" sz="1600" dirty="0">
              <a:latin typeface="Alexandria" pitchFamily="2" charset="-78"/>
              <a:cs typeface="Alexandria" pitchFamily="2" charset="-78"/>
            </a:endParaRPr>
          </a:p>
          <a:p>
            <a:pPr algn="just">
              <a:lnSpc>
                <a:spcPct val="150000"/>
              </a:lnSpc>
            </a:pPr>
            <a:endParaRPr lang="ar-EG" sz="1600" dirty="0">
              <a:latin typeface="Alexandria" pitchFamily="2" charset="-78"/>
              <a:cs typeface="Alexandria" pitchFamily="2" charset="-78"/>
            </a:endParaRPr>
          </a:p>
          <a:p>
            <a:pPr algn="just">
              <a:lnSpc>
                <a:spcPct val="150000"/>
              </a:lnSpc>
            </a:pPr>
            <a:r>
              <a:rPr lang="ar-EG" sz="1600" b="1" dirty="0">
                <a:latin typeface="Alexandria" pitchFamily="2" charset="-78"/>
                <a:cs typeface="Alexandria" pitchFamily="2" charset="-78"/>
              </a:rPr>
              <a:t>خامسا</a:t>
            </a:r>
            <a:r>
              <a:rPr lang="ar-SA" sz="1600" b="1" dirty="0">
                <a:latin typeface="Alexandria" pitchFamily="2" charset="-78"/>
                <a:cs typeface="Alexandria" pitchFamily="2" charset="-78"/>
              </a:rPr>
              <a:t>ً:</a:t>
            </a:r>
            <a:r>
              <a:rPr lang="ar-EG" sz="1600" b="1" dirty="0">
                <a:latin typeface="Alexandria" pitchFamily="2" charset="-78"/>
                <a:cs typeface="Alexandria" pitchFamily="2" charset="-78"/>
              </a:rPr>
              <a:t> التخطيط للحملات الإعلامية</a:t>
            </a:r>
          </a:p>
          <a:p>
            <a:pPr algn="just">
              <a:lnSpc>
                <a:spcPct val="150000"/>
              </a:lnSpc>
            </a:pPr>
            <a:r>
              <a:rPr lang="ar-EG" sz="1600" dirty="0">
                <a:latin typeface="Alexandria" pitchFamily="2" charset="-78"/>
                <a:cs typeface="Alexandria" pitchFamily="2" charset="-78"/>
              </a:rPr>
              <a:t>يسهم الذكاء الاصطناعي في تصميم حملات إعلامية عالية الكفاءة من خلال تحليل سلوك الجمهور وتوقع استجابته للرسائل المختلفة. </a:t>
            </a:r>
            <a:r>
              <a:rPr lang="ar-SA" sz="1600" dirty="0">
                <a:latin typeface="Alexandria" pitchFamily="2" charset="-78"/>
                <a:cs typeface="Alexandria" pitchFamily="2" charset="-78"/>
              </a:rPr>
              <a:t>و</a:t>
            </a:r>
            <a:r>
              <a:rPr lang="ar-EG" sz="1600" dirty="0">
                <a:latin typeface="Alexandria" pitchFamily="2" charset="-78"/>
                <a:cs typeface="Alexandria" pitchFamily="2" charset="-78"/>
              </a:rPr>
              <a:t>يمكن للقادة استخدام أداوت الذكاء الاصطناعي لتحديد أفضل توقيت ووسيلة لإيصال الرسائل، وتصميم محتوى جذاب، وضمان تحقيق تأثير أكبر بموارد أق</a:t>
            </a:r>
            <a:r>
              <a:rPr lang="ar-SA" sz="1600" dirty="0">
                <a:latin typeface="Alexandria" pitchFamily="2" charset="-78"/>
                <a:cs typeface="Alexandria" pitchFamily="2" charset="-78"/>
              </a:rPr>
              <a:t>ل.</a:t>
            </a:r>
            <a:endParaRPr lang="ar-EG" sz="1600" dirty="0">
              <a:latin typeface="Alexandria" pitchFamily="2" charset="-78"/>
              <a:cs typeface="Alexandria" pitchFamily="2" charset="-78"/>
            </a:endParaRPr>
          </a:p>
          <a:p>
            <a:pPr algn="just">
              <a:lnSpc>
                <a:spcPct val="150000"/>
              </a:lnSpc>
            </a:pPr>
            <a:endParaRPr lang="ar-EG" sz="1600" dirty="0">
              <a:latin typeface="Alexandria" pitchFamily="2" charset="-78"/>
              <a:cs typeface="Alexandria" pitchFamily="2" charset="-78"/>
            </a:endParaRPr>
          </a:p>
        </p:txBody>
      </p:sp>
      <p:sp>
        <p:nvSpPr>
          <p:cNvPr id="3" name="TextBox 2">
            <a:extLst>
              <a:ext uri="{FF2B5EF4-FFF2-40B4-BE49-F238E27FC236}">
                <a16:creationId xmlns:a16="http://schemas.microsoft.com/office/drawing/2014/main" id="{9C0A5466-87D2-0F2C-94CA-2F75C862E77E}"/>
              </a:ext>
            </a:extLst>
          </p:cNvPr>
          <p:cNvSpPr txBox="1"/>
          <p:nvPr/>
        </p:nvSpPr>
        <p:spPr>
          <a:xfrm>
            <a:off x="3311003" y="547355"/>
            <a:ext cx="5669280" cy="501932"/>
          </a:xfrm>
          <a:prstGeom prst="rect">
            <a:avLst/>
          </a:prstGeom>
          <a:noFill/>
        </p:spPr>
        <p:txBody>
          <a:bodyPr wrap="square" rtlCol="0">
            <a:spAutoFit/>
          </a:bodyPr>
          <a:lstStyle/>
          <a:p>
            <a:pPr algn="ctr" rtl="0">
              <a:lnSpc>
                <a:spcPct val="150000"/>
              </a:lnSpc>
              <a:spcAft>
                <a:spcPts val="600"/>
              </a:spcAft>
            </a:pPr>
            <a:r>
              <a:rPr lang="ar-JO" sz="2000" b="1" dirty="0">
                <a:solidFill>
                  <a:prstClr val="black"/>
                </a:solidFill>
                <a:latin typeface="Alexandria" pitchFamily="2" charset="-78"/>
                <a:cs typeface="Alexandria" pitchFamily="2" charset="-78"/>
              </a:rPr>
              <a:t>القيادة في عصر الذكاء الإصطناعي </a:t>
            </a:r>
            <a:endParaRPr lang="ar-SA" sz="2000" b="1" dirty="0">
              <a:solidFill>
                <a:prstClr val="black"/>
              </a:solidFill>
              <a:latin typeface="Alexandria" pitchFamily="2" charset="-78"/>
              <a:cs typeface="Alexandria" pitchFamily="2" charset="-78"/>
            </a:endParaRPr>
          </a:p>
        </p:txBody>
      </p:sp>
      <p:sp>
        <p:nvSpPr>
          <p:cNvPr id="4" name="Rectangle 4">
            <a:extLst>
              <a:ext uri="{FF2B5EF4-FFF2-40B4-BE49-F238E27FC236}">
                <a16:creationId xmlns:a16="http://schemas.microsoft.com/office/drawing/2014/main" id="{2CDB549E-E4A9-B536-377F-D970EA86B345}"/>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algn="ctr" rtl="0">
              <a:defRPr/>
            </a:pPr>
            <a:endParaRPr lang="en-US" kern="0">
              <a:solidFill>
                <a:prstClr val="white"/>
              </a:solidFill>
              <a:ea typeface="Roboto Light" panose="02000000000000000000" pitchFamily="2" charset="0"/>
            </a:endParaRPr>
          </a:p>
        </p:txBody>
      </p:sp>
      <p:sp>
        <p:nvSpPr>
          <p:cNvPr id="5" name="TextBox 5">
            <a:extLst>
              <a:ext uri="{FF2B5EF4-FFF2-40B4-BE49-F238E27FC236}">
                <a16:creationId xmlns:a16="http://schemas.microsoft.com/office/drawing/2014/main" id="{D49CB0CF-2A2E-D28A-54F2-A2BE6D965E6D}"/>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AA9604F9-1B46-46F0-B9FB-04B267CB804E}"/>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10</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9EB860A9-615C-556E-30BB-034634A0F4F0}"/>
              </a:ext>
            </a:extLst>
          </p:cNvPr>
          <p:cNvSpPr txBox="1"/>
          <p:nvPr/>
        </p:nvSpPr>
        <p:spPr>
          <a:xfrm>
            <a:off x="9264625" y="6292631"/>
            <a:ext cx="2616200" cy="400110"/>
          </a:xfrm>
          <a:prstGeom prst="rect">
            <a:avLst/>
          </a:prstGeom>
          <a:noFill/>
        </p:spPr>
        <p:txBody>
          <a:bodyPr wrap="square" rtlCol="0">
            <a:spAutoFit/>
          </a:bodyPr>
          <a:lstStyle/>
          <a:p>
            <a:pPr algn="ctr" rtl="0">
              <a:defRPr/>
            </a:pPr>
            <a:r>
              <a:rPr lang="en-US" sz="2000" b="1" kern="0" dirty="0">
                <a:solidFill>
                  <a:prstClr val="black"/>
                </a:solidFill>
              </a:rPr>
              <a:t> </a:t>
            </a:r>
          </a:p>
        </p:txBody>
      </p:sp>
      <p:pic>
        <p:nvPicPr>
          <p:cNvPr id="8" name="Graphic 21">
            <a:extLst>
              <a:ext uri="{FF2B5EF4-FFF2-40B4-BE49-F238E27FC236}">
                <a16:creationId xmlns:a16="http://schemas.microsoft.com/office/drawing/2014/main" id="{5ADA3AB4-A840-34C0-B377-A613D0C0A73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Round Diagonal Corner Rectangle 17">
            <a:extLst>
              <a:ext uri="{FF2B5EF4-FFF2-40B4-BE49-F238E27FC236}">
                <a16:creationId xmlns:a16="http://schemas.microsoft.com/office/drawing/2014/main" id="{7A14C9A7-E90B-C5C2-03CC-436622926C58}"/>
              </a:ext>
            </a:extLst>
          </p:cNvPr>
          <p:cNvSpPr/>
          <p:nvPr/>
        </p:nvSpPr>
        <p:spPr>
          <a:xfrm>
            <a:off x="5887506" y="1761256"/>
            <a:ext cx="5572974" cy="680280"/>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JO" sz="1600" dirty="0">
                <a:solidFill>
                  <a:prstClr val="white"/>
                </a:solidFill>
                <a:latin typeface="Alexandria" charset="0"/>
                <a:cs typeface="Alexandria" charset="0"/>
              </a:rPr>
              <a:t>توظيف الذكاء الاصطناعي في قيادة المؤسسات </a:t>
            </a:r>
          </a:p>
        </p:txBody>
      </p:sp>
    </p:spTree>
    <p:extLst>
      <p:ext uri="{BB962C8B-B14F-4D97-AF65-F5344CB8AC3E}">
        <p14:creationId xmlns:p14="http://schemas.microsoft.com/office/powerpoint/2010/main" val="4247720462"/>
      </p:ext>
    </p:extLst>
  </p:cSld>
  <p:clrMapOvr>
    <a:masterClrMapping/>
  </p:clrMapOvr>
  <mc:AlternateContent xmlns:mc="http://schemas.openxmlformats.org/markup-compatibility/2006" xmlns:p14="http://schemas.microsoft.com/office/powerpoint/2010/main">
    <mc:Choice Requires="p14">
      <p:transition spd="slow" p14:dur="2000" advTm="52688"/>
    </mc:Choice>
    <mc:Fallback xmlns="">
      <p:transition spd="slow" advTm="52688"/>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B34F28-6303-A189-7960-6D4AA9726F5E}"/>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8EA9FD0A-7EDF-0887-5944-536C8626F256}"/>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prstClr val="white"/>
              </a:solidFill>
            </a:endParaRPr>
          </a:p>
        </p:txBody>
      </p:sp>
      <p:sp>
        <p:nvSpPr>
          <p:cNvPr id="3" name="Rectangle 17">
            <a:extLst>
              <a:ext uri="{FF2B5EF4-FFF2-40B4-BE49-F238E27FC236}">
                <a16:creationId xmlns:a16="http://schemas.microsoft.com/office/drawing/2014/main" id="{676EF852-F276-8817-031E-7ED535C743AB}"/>
              </a:ext>
            </a:extLst>
          </p:cNvPr>
          <p:cNvSpPr/>
          <p:nvPr/>
        </p:nvSpPr>
        <p:spPr>
          <a:xfrm>
            <a:off x="2606799" y="126482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solidFill>
                <a:prstClr val="white"/>
              </a:solidFill>
              <a:ea typeface="Roboto Light" panose="02000000000000000000" pitchFamily="2" charset="0"/>
            </a:endParaRPr>
          </a:p>
        </p:txBody>
      </p:sp>
      <p:sp>
        <p:nvSpPr>
          <p:cNvPr id="4" name="TextBox 18">
            <a:extLst>
              <a:ext uri="{FF2B5EF4-FFF2-40B4-BE49-F238E27FC236}">
                <a16:creationId xmlns:a16="http://schemas.microsoft.com/office/drawing/2014/main" id="{4DA11C38-1ADA-C245-2806-DDE28130853D}"/>
              </a:ext>
            </a:extLst>
          </p:cNvPr>
          <p:cNvSpPr txBox="1"/>
          <p:nvPr/>
        </p:nvSpPr>
        <p:spPr>
          <a:xfrm>
            <a:off x="2669208" y="1273443"/>
            <a:ext cx="1091009"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5" name="TextBox 22">
            <a:extLst>
              <a:ext uri="{FF2B5EF4-FFF2-40B4-BE49-F238E27FC236}">
                <a16:creationId xmlns:a16="http://schemas.microsoft.com/office/drawing/2014/main" id="{26C14D65-3D9E-2A73-07E2-547CEED364E5}"/>
              </a:ext>
            </a:extLst>
          </p:cNvPr>
          <p:cNvSpPr txBox="1"/>
          <p:nvPr/>
        </p:nvSpPr>
        <p:spPr>
          <a:xfrm>
            <a:off x="2792549" y="1539927"/>
            <a:ext cx="819100" cy="769441"/>
          </a:xfrm>
          <a:prstGeom prst="rect">
            <a:avLst/>
          </a:prstGeom>
          <a:noFill/>
        </p:spPr>
        <p:txBody>
          <a:bodyPr wrap="square" rtlCol="0">
            <a:spAutoFit/>
          </a:bodyPr>
          <a:lstStyle/>
          <a:p>
            <a:pPr algn="ctr"/>
            <a:r>
              <a:rPr lang="en-US" sz="4400" b="1" dirty="0">
                <a:solidFill>
                  <a:prstClr val="white"/>
                </a:solidFill>
                <a:latin typeface="Times New Roman" panose="02020603050405020304" pitchFamily="18" charset="0"/>
                <a:cs typeface="Times New Roman" panose="02020603050405020304" pitchFamily="18" charset="0"/>
              </a:rPr>
              <a:t>10</a:t>
            </a:r>
            <a:endParaRPr lang="en-US" sz="1200" b="1" dirty="0">
              <a:solidFill>
                <a:prstClr val="white"/>
              </a:solidFill>
              <a:latin typeface="Times New Roman" panose="02020603050405020304" pitchFamily="18" charset="0"/>
              <a:cs typeface="Times New Roman" panose="02020603050405020304" pitchFamily="18" charset="0"/>
            </a:endParaRPr>
          </a:p>
        </p:txBody>
      </p:sp>
      <p:sp>
        <p:nvSpPr>
          <p:cNvPr id="6" name="Rectangle 28">
            <a:extLst>
              <a:ext uri="{FF2B5EF4-FFF2-40B4-BE49-F238E27FC236}">
                <a16:creationId xmlns:a16="http://schemas.microsoft.com/office/drawing/2014/main" id="{171BBB97-B2D4-C595-90FE-8E4EE62FEF00}"/>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7" name="TextBox 2">
            <a:extLst>
              <a:ext uri="{FF2B5EF4-FFF2-40B4-BE49-F238E27FC236}">
                <a16:creationId xmlns:a16="http://schemas.microsoft.com/office/drawing/2014/main" id="{E2A54EF4-FF80-E34F-6CDF-F74655A0C987}"/>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solidFill>
                  <a:prstClr val="black"/>
                </a:solidFill>
              </a:rPr>
              <a:t> </a:t>
            </a:r>
          </a:p>
        </p:txBody>
      </p:sp>
      <p:pic>
        <p:nvPicPr>
          <p:cNvPr id="8" name="Graphic 21">
            <a:extLst>
              <a:ext uri="{FF2B5EF4-FFF2-40B4-BE49-F238E27FC236}">
                <a16:creationId xmlns:a16="http://schemas.microsoft.com/office/drawing/2014/main" id="{096F05F0-1BBA-6701-9051-E1B492602D6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16">
            <a:extLst>
              <a:ext uri="{FF2B5EF4-FFF2-40B4-BE49-F238E27FC236}">
                <a16:creationId xmlns:a16="http://schemas.microsoft.com/office/drawing/2014/main" id="{78D2A547-51EF-34EA-E380-3A36A6D981C2}"/>
              </a:ext>
            </a:extLst>
          </p:cNvPr>
          <p:cNvSpPr txBox="1"/>
          <p:nvPr/>
        </p:nvSpPr>
        <p:spPr>
          <a:xfrm>
            <a:off x="1597516" y="2864161"/>
            <a:ext cx="3363971" cy="1886927"/>
          </a:xfrm>
          <a:prstGeom prst="rect">
            <a:avLst/>
          </a:prstGeom>
          <a:noFill/>
        </p:spPr>
        <p:txBody>
          <a:bodyPr wrap="square" rtlCol="0">
            <a:spAutoFit/>
          </a:bodyPr>
          <a:lstStyle/>
          <a:p>
            <a:pPr algn="ctr" rtl="0">
              <a:lnSpc>
                <a:spcPct val="150000"/>
              </a:lnSpc>
            </a:pPr>
            <a:r>
              <a:rPr lang="ar-EG" sz="2000" b="1">
                <a:solidFill>
                  <a:srgbClr val="00B0F0"/>
                </a:solidFill>
                <a:latin typeface="Alexandria" pitchFamily="2" charset="-78"/>
                <a:cs typeface="Alexandria" pitchFamily="2" charset="-78"/>
              </a:rPr>
              <a:t>مستجدات القيادة في العصر الحالي</a:t>
            </a:r>
          </a:p>
          <a:p>
            <a:pPr algn="ctr" rtl="0">
              <a:lnSpc>
                <a:spcPct val="150000"/>
              </a:lnSpc>
            </a:pPr>
            <a:r>
              <a:rPr lang="ar-EG" sz="2000" b="1">
                <a:solidFill>
                  <a:schemeClr val="accent6">
                    <a:lumMod val="75000"/>
                  </a:schemeClr>
                </a:solidFill>
                <a:latin typeface="Alexandria" pitchFamily="2" charset="-78"/>
                <a:cs typeface="Alexandria" pitchFamily="2" charset="-78"/>
              </a:rPr>
              <a:t>القيادة المستدامة</a:t>
            </a:r>
          </a:p>
          <a:p>
            <a:pPr algn="ctr" rtl="0">
              <a:lnSpc>
                <a:spcPct val="150000"/>
              </a:lnSpc>
            </a:pPr>
            <a:endParaRPr lang="ar-EG" sz="2000" b="1" dirty="0">
              <a:solidFill>
                <a:srgbClr val="00B0F0"/>
              </a:solidFill>
              <a:latin typeface="Alexandria" pitchFamily="2" charset="-78"/>
              <a:cs typeface="Alexandria" pitchFamily="2" charset="-78"/>
            </a:endParaRPr>
          </a:p>
        </p:txBody>
      </p:sp>
      <p:pic>
        <p:nvPicPr>
          <p:cNvPr id="12" name="صورة 11">
            <a:extLst>
              <a:ext uri="{FF2B5EF4-FFF2-40B4-BE49-F238E27FC236}">
                <a16:creationId xmlns:a16="http://schemas.microsoft.com/office/drawing/2014/main" id="{72EDD5D8-6792-B553-06B2-F4F46E3029F1}"/>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t="7490" b="33352"/>
          <a:stretch/>
        </p:blipFill>
        <p:spPr>
          <a:xfrm>
            <a:off x="6200854" y="1895101"/>
            <a:ext cx="5869226" cy="3472097"/>
          </a:xfrm>
          <a:prstGeom prst="rect">
            <a:avLst/>
          </a:prstGeom>
          <a:effectLst>
            <a:outerShdw blurRad="63500" sx="102000" sy="102000" algn="ctr" rotWithShape="0">
              <a:prstClr val="black">
                <a:alpha val="40000"/>
              </a:prstClr>
            </a:outerShdw>
          </a:effectLst>
        </p:spPr>
      </p:pic>
    </p:spTree>
    <p:extLst>
      <p:ext uri="{BB962C8B-B14F-4D97-AF65-F5344CB8AC3E}">
        <p14:creationId xmlns:p14="http://schemas.microsoft.com/office/powerpoint/2010/main" val="487201729"/>
      </p:ext>
    </p:extLst>
  </p:cSld>
  <p:clrMapOvr>
    <a:masterClrMapping/>
  </p:clrMapOvr>
  <mc:AlternateContent xmlns:mc="http://schemas.openxmlformats.org/markup-compatibility/2006" xmlns:p14="http://schemas.microsoft.com/office/powerpoint/2010/main">
    <mc:Choice Requires="p14">
      <p:transition spd="slow" p14:dur="2000" advTm="29162"/>
    </mc:Choice>
    <mc:Fallback xmlns="">
      <p:transition spd="slow" advTm="29162"/>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D93D1E1-0398-E3E3-B776-E801D7690151}"/>
            </a:ext>
          </a:extLst>
        </p:cNvPr>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6DAD244C-92A9-012D-D915-61DC58827D95}"/>
              </a:ext>
            </a:extLst>
          </p:cNvPr>
          <p:cNvSpPr/>
          <p:nvPr/>
        </p:nvSpPr>
        <p:spPr>
          <a:xfrm>
            <a:off x="870988" y="1693454"/>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algn="just">
              <a:lnSpc>
                <a:spcPct val="150000"/>
              </a:lnSpc>
            </a:pPr>
            <a:endParaRPr lang="ar-EG" sz="1600" dirty="0">
              <a:latin typeface="Alexandria" pitchFamily="2" charset="-78"/>
              <a:cs typeface="Alexandria" pitchFamily="2" charset="-78"/>
            </a:endParaRPr>
          </a:p>
        </p:txBody>
      </p:sp>
      <p:sp>
        <p:nvSpPr>
          <p:cNvPr id="3" name="TextBox 2">
            <a:extLst>
              <a:ext uri="{FF2B5EF4-FFF2-40B4-BE49-F238E27FC236}">
                <a16:creationId xmlns:a16="http://schemas.microsoft.com/office/drawing/2014/main" id="{ED52CBC6-854E-2E44-B2A8-83979B35C1BE}"/>
              </a:ext>
            </a:extLst>
          </p:cNvPr>
          <p:cNvSpPr txBox="1"/>
          <p:nvPr/>
        </p:nvSpPr>
        <p:spPr>
          <a:xfrm>
            <a:off x="3311003" y="547355"/>
            <a:ext cx="5669280" cy="501932"/>
          </a:xfrm>
          <a:prstGeom prst="rect">
            <a:avLst/>
          </a:prstGeom>
          <a:noFill/>
        </p:spPr>
        <p:txBody>
          <a:bodyPr wrap="square" rtlCol="0">
            <a:spAutoFit/>
          </a:bodyPr>
          <a:lstStyle/>
          <a:p>
            <a:pPr algn="ctr" rtl="0">
              <a:lnSpc>
                <a:spcPct val="150000"/>
              </a:lnSpc>
              <a:spcAft>
                <a:spcPts val="600"/>
              </a:spcAft>
            </a:pPr>
            <a:r>
              <a:rPr lang="ar-EG" sz="2000" b="1">
                <a:solidFill>
                  <a:prstClr val="black"/>
                </a:solidFill>
                <a:latin typeface="Alexandria" pitchFamily="2" charset="-78"/>
                <a:cs typeface="Alexandria" pitchFamily="2" charset="-78"/>
              </a:rPr>
              <a:t>القيادة المستدامة</a:t>
            </a:r>
            <a:endParaRPr lang="ar-SA" sz="2000" b="1" dirty="0">
              <a:solidFill>
                <a:prstClr val="black"/>
              </a:solidFill>
              <a:latin typeface="Alexandria" pitchFamily="2" charset="-78"/>
              <a:cs typeface="Alexandria" pitchFamily="2" charset="-78"/>
            </a:endParaRPr>
          </a:p>
        </p:txBody>
      </p:sp>
      <p:sp>
        <p:nvSpPr>
          <p:cNvPr id="4" name="Rectangle 4">
            <a:extLst>
              <a:ext uri="{FF2B5EF4-FFF2-40B4-BE49-F238E27FC236}">
                <a16:creationId xmlns:a16="http://schemas.microsoft.com/office/drawing/2014/main" id="{C8F383FE-7D9B-3788-66FF-4416499E3CEA}"/>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algn="ctr" rtl="0">
              <a:defRPr/>
            </a:pPr>
            <a:endParaRPr lang="en-US" kern="0">
              <a:solidFill>
                <a:prstClr val="white"/>
              </a:solidFill>
              <a:ea typeface="Roboto Light" panose="02000000000000000000" pitchFamily="2" charset="0"/>
            </a:endParaRPr>
          </a:p>
        </p:txBody>
      </p:sp>
      <p:sp>
        <p:nvSpPr>
          <p:cNvPr id="5" name="TextBox 5">
            <a:extLst>
              <a:ext uri="{FF2B5EF4-FFF2-40B4-BE49-F238E27FC236}">
                <a16:creationId xmlns:a16="http://schemas.microsoft.com/office/drawing/2014/main" id="{A0979E90-3B5E-1368-D554-F2F02A4BF8FD}"/>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53A483EA-EE9C-2536-3536-227F59CA4178}"/>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10</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3CD7A6C7-E49A-3B23-2CF9-1598A0BE53A6}"/>
              </a:ext>
            </a:extLst>
          </p:cNvPr>
          <p:cNvSpPr txBox="1"/>
          <p:nvPr/>
        </p:nvSpPr>
        <p:spPr>
          <a:xfrm>
            <a:off x="9264625" y="6292631"/>
            <a:ext cx="2616200" cy="400110"/>
          </a:xfrm>
          <a:prstGeom prst="rect">
            <a:avLst/>
          </a:prstGeom>
          <a:noFill/>
        </p:spPr>
        <p:txBody>
          <a:bodyPr wrap="square" rtlCol="0">
            <a:spAutoFit/>
          </a:bodyPr>
          <a:lstStyle/>
          <a:p>
            <a:pPr algn="ctr" rtl="0">
              <a:defRPr/>
            </a:pPr>
            <a:r>
              <a:rPr lang="en-US" sz="2000" b="1" kern="0" dirty="0">
                <a:solidFill>
                  <a:prstClr val="black"/>
                </a:solidFill>
              </a:rPr>
              <a:t> </a:t>
            </a:r>
          </a:p>
        </p:txBody>
      </p:sp>
      <p:pic>
        <p:nvPicPr>
          <p:cNvPr id="8" name="Graphic 21">
            <a:extLst>
              <a:ext uri="{FF2B5EF4-FFF2-40B4-BE49-F238E27FC236}">
                <a16:creationId xmlns:a16="http://schemas.microsoft.com/office/drawing/2014/main" id="{D4C0C691-8D70-2BB2-77B5-7AC034B7BA2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9" name="Picture 8">
            <a:extLst>
              <a:ext uri="{FF2B5EF4-FFF2-40B4-BE49-F238E27FC236}">
                <a16:creationId xmlns:a16="http://schemas.microsoft.com/office/drawing/2014/main" id="{4BA60E06-3CFC-8959-8A0D-42BBE88C1F5E}"/>
              </a:ext>
            </a:extLst>
          </p:cNvPr>
          <p:cNvPicPr>
            <a:picLocks noChangeAspect="1"/>
          </p:cNvPicPr>
          <p:nvPr/>
        </p:nvPicPr>
        <p:blipFill>
          <a:blip r:embed="rId3"/>
          <a:stretch>
            <a:fillRect/>
          </a:stretch>
        </p:blipFill>
        <p:spPr>
          <a:xfrm>
            <a:off x="1193416" y="1709845"/>
            <a:ext cx="10167863" cy="4218246"/>
          </a:xfrm>
          <a:prstGeom prst="rect">
            <a:avLst/>
          </a:prstGeom>
        </p:spPr>
      </p:pic>
    </p:spTree>
    <p:extLst>
      <p:ext uri="{BB962C8B-B14F-4D97-AF65-F5344CB8AC3E}">
        <p14:creationId xmlns:p14="http://schemas.microsoft.com/office/powerpoint/2010/main" val="3814817602"/>
      </p:ext>
    </p:extLst>
  </p:cSld>
  <p:clrMapOvr>
    <a:masterClrMapping/>
  </p:clrMapOvr>
  <mc:AlternateContent xmlns:mc="http://schemas.openxmlformats.org/markup-compatibility/2006" xmlns:p14="http://schemas.microsoft.com/office/powerpoint/2010/main">
    <mc:Choice Requires="p14">
      <p:transition spd="slow" p14:dur="2000" advTm="188031"/>
    </mc:Choice>
    <mc:Fallback xmlns="">
      <p:transition spd="slow" advTm="188031"/>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F15E23C-B6C0-1DEF-3817-3209BB021436}"/>
            </a:ext>
          </a:extLst>
        </p:cNvPr>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066E333E-5FFF-DFCF-C90D-B9F6C872D862}"/>
              </a:ext>
            </a:extLst>
          </p:cNvPr>
          <p:cNvSpPr/>
          <p:nvPr/>
        </p:nvSpPr>
        <p:spPr>
          <a:xfrm>
            <a:off x="870988" y="1693454"/>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algn="just">
              <a:lnSpc>
                <a:spcPct val="150000"/>
              </a:lnSpc>
            </a:pPr>
            <a:endParaRPr lang="ar-EG" sz="1600" dirty="0">
              <a:latin typeface="Alexandria" pitchFamily="2" charset="-78"/>
              <a:cs typeface="Alexandria" pitchFamily="2" charset="-78"/>
            </a:endParaRPr>
          </a:p>
        </p:txBody>
      </p:sp>
      <p:sp>
        <p:nvSpPr>
          <p:cNvPr id="3" name="TextBox 2">
            <a:extLst>
              <a:ext uri="{FF2B5EF4-FFF2-40B4-BE49-F238E27FC236}">
                <a16:creationId xmlns:a16="http://schemas.microsoft.com/office/drawing/2014/main" id="{BA7560AF-97B9-162B-10D9-DD7484DDD7B2}"/>
              </a:ext>
            </a:extLst>
          </p:cNvPr>
          <p:cNvSpPr txBox="1"/>
          <p:nvPr/>
        </p:nvSpPr>
        <p:spPr>
          <a:xfrm>
            <a:off x="3311003" y="547355"/>
            <a:ext cx="5669280" cy="501932"/>
          </a:xfrm>
          <a:prstGeom prst="rect">
            <a:avLst/>
          </a:prstGeom>
          <a:noFill/>
        </p:spPr>
        <p:txBody>
          <a:bodyPr wrap="square" rtlCol="0">
            <a:spAutoFit/>
          </a:bodyPr>
          <a:lstStyle/>
          <a:p>
            <a:pPr algn="ctr" rtl="0">
              <a:lnSpc>
                <a:spcPct val="150000"/>
              </a:lnSpc>
              <a:spcAft>
                <a:spcPts val="600"/>
              </a:spcAft>
            </a:pPr>
            <a:r>
              <a:rPr lang="ar-JO" sz="2000" b="1">
                <a:solidFill>
                  <a:prstClr val="black"/>
                </a:solidFill>
                <a:latin typeface="Alexandria" pitchFamily="2" charset="-78"/>
                <a:cs typeface="Alexandria" pitchFamily="2" charset="-78"/>
              </a:rPr>
              <a:t>ممارسات القيادة المستدامة</a:t>
            </a:r>
            <a:endParaRPr lang="ar-JO" sz="2000" b="1" dirty="0">
              <a:solidFill>
                <a:prstClr val="black"/>
              </a:solidFill>
              <a:latin typeface="Alexandria" pitchFamily="2" charset="-78"/>
              <a:cs typeface="Alexandria" pitchFamily="2" charset="-78"/>
            </a:endParaRPr>
          </a:p>
        </p:txBody>
      </p:sp>
      <p:sp>
        <p:nvSpPr>
          <p:cNvPr id="4" name="Rectangle 4">
            <a:extLst>
              <a:ext uri="{FF2B5EF4-FFF2-40B4-BE49-F238E27FC236}">
                <a16:creationId xmlns:a16="http://schemas.microsoft.com/office/drawing/2014/main" id="{474629FB-D5E2-CF61-3484-6D2CC0E6A11C}"/>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algn="ctr" rtl="0">
              <a:defRPr/>
            </a:pPr>
            <a:endParaRPr lang="en-US" kern="0">
              <a:solidFill>
                <a:prstClr val="white"/>
              </a:solidFill>
              <a:ea typeface="Roboto Light" panose="02000000000000000000" pitchFamily="2" charset="0"/>
            </a:endParaRPr>
          </a:p>
        </p:txBody>
      </p:sp>
      <p:sp>
        <p:nvSpPr>
          <p:cNvPr id="5" name="TextBox 5">
            <a:extLst>
              <a:ext uri="{FF2B5EF4-FFF2-40B4-BE49-F238E27FC236}">
                <a16:creationId xmlns:a16="http://schemas.microsoft.com/office/drawing/2014/main" id="{4F0D3164-9667-EA5F-8A0F-9FD33B080DF7}"/>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19463BFE-8C38-0E26-FAAA-E2CCAC28C541}"/>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10</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23D602C7-50BB-0532-FB97-4E91E26C827B}"/>
              </a:ext>
            </a:extLst>
          </p:cNvPr>
          <p:cNvSpPr txBox="1"/>
          <p:nvPr/>
        </p:nvSpPr>
        <p:spPr>
          <a:xfrm>
            <a:off x="9264625" y="6292631"/>
            <a:ext cx="2616200" cy="400110"/>
          </a:xfrm>
          <a:prstGeom prst="rect">
            <a:avLst/>
          </a:prstGeom>
          <a:noFill/>
        </p:spPr>
        <p:txBody>
          <a:bodyPr wrap="square" rtlCol="0">
            <a:spAutoFit/>
          </a:bodyPr>
          <a:lstStyle/>
          <a:p>
            <a:pPr algn="ctr" rtl="0">
              <a:defRPr/>
            </a:pPr>
            <a:r>
              <a:rPr lang="en-US" sz="2000" b="1" kern="0" dirty="0">
                <a:solidFill>
                  <a:prstClr val="black"/>
                </a:solidFill>
              </a:rPr>
              <a:t> </a:t>
            </a:r>
          </a:p>
        </p:txBody>
      </p:sp>
      <p:pic>
        <p:nvPicPr>
          <p:cNvPr id="8" name="Graphic 21">
            <a:extLst>
              <a:ext uri="{FF2B5EF4-FFF2-40B4-BE49-F238E27FC236}">
                <a16:creationId xmlns:a16="http://schemas.microsoft.com/office/drawing/2014/main" id="{0D7CA511-BAB3-772D-0DBC-04309027880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15" name="Group 14">
            <a:extLst>
              <a:ext uri="{FF2B5EF4-FFF2-40B4-BE49-F238E27FC236}">
                <a16:creationId xmlns:a16="http://schemas.microsoft.com/office/drawing/2014/main" id="{39B6C709-0B7E-5582-1BE3-E74BDB40F7B9}"/>
              </a:ext>
            </a:extLst>
          </p:cNvPr>
          <p:cNvGrpSpPr/>
          <p:nvPr/>
        </p:nvGrpSpPr>
        <p:grpSpPr>
          <a:xfrm>
            <a:off x="1214178" y="2330162"/>
            <a:ext cx="10249275" cy="1673126"/>
            <a:chOff x="793790" y="3360539"/>
            <a:chExt cx="13042820" cy="1064299"/>
          </a:xfrm>
        </p:grpSpPr>
        <p:sp>
          <p:nvSpPr>
            <p:cNvPr id="9" name="Text 1"/>
            <p:cNvSpPr/>
            <p:nvPr/>
          </p:nvSpPr>
          <p:spPr>
            <a:xfrm>
              <a:off x="11355705" y="3360539"/>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التخطيط الاستراتيجي</a:t>
              </a:r>
              <a:endParaRPr lang="en-US" sz="1950" dirty="0"/>
            </a:p>
          </p:txBody>
        </p:sp>
        <p:sp>
          <p:nvSpPr>
            <p:cNvPr id="10" name="Text 2"/>
            <p:cNvSpPr/>
            <p:nvPr/>
          </p:nvSpPr>
          <p:spPr>
            <a:xfrm>
              <a:off x="10761940" y="3789759"/>
              <a:ext cx="3074670" cy="635079"/>
            </a:xfrm>
            <a:prstGeom prst="rect">
              <a:avLst/>
            </a:prstGeom>
            <a:solidFill>
              <a:schemeClr val="bg2"/>
            </a:solidFill>
            <a:ln/>
          </p:spPr>
          <p:txBody>
            <a:bodyPr wrap="square" lIns="0" tIns="0" rIns="0" bIns="0" rtlCol="0" anchor="t"/>
            <a:lstStyle/>
            <a:p>
              <a:pPr marL="0" indent="0" algn="just" rtl="1">
                <a:lnSpc>
                  <a:spcPts val="2500"/>
                </a:lnSpc>
                <a:buNone/>
              </a:pPr>
              <a:r>
                <a:rPr lang="en-US" sz="1550" dirty="0">
                  <a:solidFill>
                    <a:srgbClr val="49495A"/>
                  </a:solidFill>
                  <a:latin typeface="Alexandria" pitchFamily="34" charset="0"/>
                  <a:ea typeface="Alexandria" pitchFamily="34" charset="-122"/>
                  <a:cs typeface="Alexandria" pitchFamily="34" charset="-120"/>
                </a:rPr>
                <a:t>وضع رؤية طويلة المدى تراعي الاستدامة في جميع جوانب العمل</a:t>
              </a:r>
              <a:endParaRPr lang="en-US" sz="1550" dirty="0"/>
            </a:p>
          </p:txBody>
        </p:sp>
        <p:sp>
          <p:nvSpPr>
            <p:cNvPr id="11" name="Text 3"/>
            <p:cNvSpPr/>
            <p:nvPr/>
          </p:nvSpPr>
          <p:spPr>
            <a:xfrm>
              <a:off x="7975759" y="3360539"/>
              <a:ext cx="2538174"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إشراك أصحاب المصلحة</a:t>
              </a:r>
              <a:endParaRPr lang="en-US" sz="1950" dirty="0"/>
            </a:p>
          </p:txBody>
        </p:sp>
        <p:sp>
          <p:nvSpPr>
            <p:cNvPr id="12" name="Text 4"/>
            <p:cNvSpPr/>
            <p:nvPr/>
          </p:nvSpPr>
          <p:spPr>
            <a:xfrm>
              <a:off x="7439263" y="3789759"/>
              <a:ext cx="3074670" cy="635079"/>
            </a:xfrm>
            <a:prstGeom prst="rect">
              <a:avLst/>
            </a:prstGeom>
            <a:solidFill>
              <a:schemeClr val="bg2"/>
            </a:solidFill>
            <a:ln/>
          </p:spPr>
          <p:txBody>
            <a:bodyPr wrap="square" lIns="0" tIns="0" rIns="0" bIns="0" rtlCol="0" anchor="t"/>
            <a:lstStyle/>
            <a:p>
              <a:pPr marL="0" indent="0" algn="just" rtl="1">
                <a:lnSpc>
                  <a:spcPts val="2500"/>
                </a:lnSpc>
                <a:buNone/>
              </a:pPr>
              <a:r>
                <a:rPr lang="en-US" sz="1550" dirty="0">
                  <a:solidFill>
                    <a:srgbClr val="49495A"/>
                  </a:solidFill>
                  <a:latin typeface="Alexandria" pitchFamily="34" charset="0"/>
                  <a:ea typeface="Alexandria" pitchFamily="34" charset="-122"/>
                  <a:cs typeface="Alexandria" pitchFamily="34" charset="-120"/>
                </a:rPr>
                <a:t>التواصل الفعال مع جميع الأطراف المعنية والاستماع لآرائهم</a:t>
              </a:r>
              <a:endParaRPr lang="en-US" sz="1550" dirty="0"/>
            </a:p>
          </p:txBody>
        </p:sp>
        <p:sp>
          <p:nvSpPr>
            <p:cNvPr id="13" name="Text 5"/>
            <p:cNvSpPr/>
            <p:nvPr/>
          </p:nvSpPr>
          <p:spPr>
            <a:xfrm>
              <a:off x="4710351" y="3360539"/>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الشفافية والمساءلة</a:t>
              </a:r>
              <a:endParaRPr lang="en-US" sz="1950" dirty="0"/>
            </a:p>
          </p:txBody>
        </p:sp>
        <p:sp>
          <p:nvSpPr>
            <p:cNvPr id="14" name="Text 6"/>
            <p:cNvSpPr/>
            <p:nvPr/>
          </p:nvSpPr>
          <p:spPr>
            <a:xfrm>
              <a:off x="4116586" y="3789759"/>
              <a:ext cx="3074670" cy="635079"/>
            </a:xfrm>
            <a:prstGeom prst="rect">
              <a:avLst/>
            </a:prstGeom>
            <a:solidFill>
              <a:schemeClr val="bg2"/>
            </a:solidFill>
            <a:ln/>
          </p:spPr>
          <p:txBody>
            <a:bodyPr wrap="square" lIns="0" tIns="0" rIns="0" bIns="0" rtlCol="0" anchor="t"/>
            <a:lstStyle/>
            <a:p>
              <a:pPr marL="0" indent="0" algn="just" rtl="1">
                <a:lnSpc>
                  <a:spcPts val="2500"/>
                </a:lnSpc>
                <a:buNone/>
              </a:pPr>
              <a:r>
                <a:rPr lang="en-US" sz="1550" dirty="0">
                  <a:solidFill>
                    <a:srgbClr val="49495A"/>
                  </a:solidFill>
                  <a:latin typeface="Alexandria" pitchFamily="34" charset="0"/>
                  <a:ea typeface="Alexandria" pitchFamily="34" charset="-122"/>
                  <a:cs typeface="Alexandria" pitchFamily="34" charset="-120"/>
                </a:rPr>
                <a:t>الإفصاح عن الأداء البيئي والاجتماعي بوضوح</a:t>
              </a:r>
              <a:endParaRPr lang="en-US" sz="1550" dirty="0"/>
            </a:p>
          </p:txBody>
        </p:sp>
        <p:sp>
          <p:nvSpPr>
            <p:cNvPr id="16" name="Text 7"/>
            <p:cNvSpPr/>
            <p:nvPr/>
          </p:nvSpPr>
          <p:spPr>
            <a:xfrm>
              <a:off x="1387673" y="3360539"/>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الابتكار المستدام</a:t>
              </a:r>
              <a:endParaRPr lang="en-US" sz="1950" dirty="0"/>
            </a:p>
          </p:txBody>
        </p:sp>
        <p:sp>
          <p:nvSpPr>
            <p:cNvPr id="17" name="Text 8"/>
            <p:cNvSpPr/>
            <p:nvPr/>
          </p:nvSpPr>
          <p:spPr>
            <a:xfrm>
              <a:off x="793790" y="3789759"/>
              <a:ext cx="3074789" cy="635079"/>
            </a:xfrm>
            <a:prstGeom prst="rect">
              <a:avLst/>
            </a:prstGeom>
            <a:solidFill>
              <a:schemeClr val="bg2"/>
            </a:solidFill>
            <a:ln/>
          </p:spPr>
          <p:txBody>
            <a:bodyPr wrap="square" lIns="0" tIns="0" rIns="0" bIns="0" rtlCol="0" anchor="t"/>
            <a:lstStyle/>
            <a:p>
              <a:pPr marL="0" indent="0" algn="just" rtl="1">
                <a:lnSpc>
                  <a:spcPts val="2500"/>
                </a:lnSpc>
                <a:buNone/>
              </a:pPr>
              <a:r>
                <a:rPr lang="en-US" sz="1550" dirty="0">
                  <a:solidFill>
                    <a:srgbClr val="49495A"/>
                  </a:solidFill>
                  <a:latin typeface="Alexandria" pitchFamily="34" charset="0"/>
                  <a:ea typeface="Alexandria" pitchFamily="34" charset="-122"/>
                  <a:cs typeface="Alexandria" pitchFamily="34" charset="-120"/>
                </a:rPr>
                <a:t>تطوير حلول مبتكرة تحقق الاستدامة</a:t>
              </a:r>
              <a:endParaRPr lang="en-US" sz="1550" dirty="0"/>
            </a:p>
          </p:txBody>
        </p:sp>
      </p:grpSp>
      <p:grpSp>
        <p:nvGrpSpPr>
          <p:cNvPr id="18" name="Group 17">
            <a:extLst>
              <a:ext uri="{FF2B5EF4-FFF2-40B4-BE49-F238E27FC236}">
                <a16:creationId xmlns:a16="http://schemas.microsoft.com/office/drawing/2014/main" id="{705F80CA-6CBB-CEB8-07E9-B654C98CE65E}"/>
              </a:ext>
            </a:extLst>
          </p:cNvPr>
          <p:cNvGrpSpPr/>
          <p:nvPr/>
        </p:nvGrpSpPr>
        <p:grpSpPr>
          <a:xfrm>
            <a:off x="3311002" y="4632396"/>
            <a:ext cx="7405319" cy="1064300"/>
            <a:chOff x="793790" y="5069681"/>
            <a:chExt cx="6397466" cy="1064300"/>
          </a:xfrm>
        </p:grpSpPr>
        <p:sp>
          <p:nvSpPr>
            <p:cNvPr id="19" name="Text 9"/>
            <p:cNvSpPr/>
            <p:nvPr/>
          </p:nvSpPr>
          <p:spPr>
            <a:xfrm>
              <a:off x="4710351" y="5069681"/>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تطوير الموارد البشرية</a:t>
              </a:r>
              <a:endParaRPr lang="en-US" sz="1950" dirty="0"/>
            </a:p>
          </p:txBody>
        </p:sp>
        <p:sp>
          <p:nvSpPr>
            <p:cNvPr id="20" name="Text 10"/>
            <p:cNvSpPr/>
            <p:nvPr/>
          </p:nvSpPr>
          <p:spPr>
            <a:xfrm>
              <a:off x="4116586" y="5498902"/>
              <a:ext cx="3074670" cy="635079"/>
            </a:xfrm>
            <a:prstGeom prst="rect">
              <a:avLst/>
            </a:prstGeom>
            <a:solidFill>
              <a:schemeClr val="bg2"/>
            </a:solidFill>
            <a:ln/>
          </p:spPr>
          <p:txBody>
            <a:bodyPr wrap="squar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الاستثمار في تنمية قدرات العاملين</a:t>
              </a:r>
              <a:endParaRPr lang="en-US" sz="1550" dirty="0"/>
            </a:p>
          </p:txBody>
        </p:sp>
        <p:sp>
          <p:nvSpPr>
            <p:cNvPr id="21" name="Text 11"/>
            <p:cNvSpPr/>
            <p:nvPr/>
          </p:nvSpPr>
          <p:spPr>
            <a:xfrm>
              <a:off x="1387673" y="5069681"/>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الممارسات الأخلاقية</a:t>
              </a:r>
              <a:endParaRPr lang="en-US" sz="1950" dirty="0"/>
            </a:p>
          </p:txBody>
        </p:sp>
        <p:sp>
          <p:nvSpPr>
            <p:cNvPr id="22" name="Text 12"/>
            <p:cNvSpPr/>
            <p:nvPr/>
          </p:nvSpPr>
          <p:spPr>
            <a:xfrm>
              <a:off x="793790" y="5498902"/>
              <a:ext cx="3074789" cy="635079"/>
            </a:xfrm>
            <a:prstGeom prst="rect">
              <a:avLst/>
            </a:prstGeom>
            <a:solidFill>
              <a:schemeClr val="bg2"/>
            </a:solidFill>
            <a:ln/>
          </p:spPr>
          <p:txBody>
            <a:bodyPr wrap="square" lIns="0" tIns="0" rIns="0" bIns="0" rtlCol="0" anchor="t"/>
            <a:lstStyle/>
            <a:p>
              <a:pPr marL="0" indent="0" algn="just" rtl="1">
                <a:lnSpc>
                  <a:spcPts val="2500"/>
                </a:lnSpc>
                <a:buNone/>
              </a:pPr>
              <a:r>
                <a:rPr lang="en-US" sz="1550" dirty="0">
                  <a:solidFill>
                    <a:srgbClr val="49495A"/>
                  </a:solidFill>
                  <a:latin typeface="Alexandria" pitchFamily="34" charset="0"/>
                  <a:ea typeface="Alexandria" pitchFamily="34" charset="-122"/>
                  <a:cs typeface="Alexandria" pitchFamily="34" charset="-120"/>
                </a:rPr>
                <a:t>الالتزام بأعلى معايير النزاهة والأخلاق</a:t>
              </a:r>
              <a:endParaRPr lang="en-US" sz="1550" dirty="0"/>
            </a:p>
          </p:txBody>
        </p:sp>
      </p:grpSp>
    </p:spTree>
    <p:extLst>
      <p:ext uri="{BB962C8B-B14F-4D97-AF65-F5344CB8AC3E}">
        <p14:creationId xmlns:p14="http://schemas.microsoft.com/office/powerpoint/2010/main" val="1830019455"/>
      </p:ext>
    </p:extLst>
  </p:cSld>
  <p:clrMapOvr>
    <a:masterClrMapping/>
  </p:clrMapOvr>
  <mc:AlternateContent xmlns:mc="http://schemas.openxmlformats.org/markup-compatibility/2006" xmlns:p14="http://schemas.microsoft.com/office/powerpoint/2010/main">
    <mc:Choice Requires="p14">
      <p:transition spd="slow" p14:dur="2000" advTm="200224"/>
    </mc:Choice>
    <mc:Fallback xmlns="">
      <p:transition spd="slow" advTm="200224"/>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1071673-CB8D-9750-50DF-F0B2F9BE7A09}"/>
            </a:ext>
          </a:extLst>
        </p:cNvPr>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E7E90C55-0F66-8070-008F-7B10D58EEBAD}"/>
              </a:ext>
            </a:extLst>
          </p:cNvPr>
          <p:cNvSpPr/>
          <p:nvPr/>
        </p:nvSpPr>
        <p:spPr>
          <a:xfrm>
            <a:off x="390293" y="1693454"/>
            <a:ext cx="11593698"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algn="just">
              <a:lnSpc>
                <a:spcPct val="150000"/>
              </a:lnSpc>
            </a:pPr>
            <a:endParaRPr lang="ar-EG" sz="1600" dirty="0">
              <a:latin typeface="Alexandria" pitchFamily="2" charset="-78"/>
              <a:cs typeface="Alexandria" pitchFamily="2" charset="-78"/>
            </a:endParaRPr>
          </a:p>
        </p:txBody>
      </p:sp>
      <p:sp>
        <p:nvSpPr>
          <p:cNvPr id="3" name="TextBox 2">
            <a:extLst>
              <a:ext uri="{FF2B5EF4-FFF2-40B4-BE49-F238E27FC236}">
                <a16:creationId xmlns:a16="http://schemas.microsoft.com/office/drawing/2014/main" id="{462C0DB5-B833-97F0-19EF-E5F0379EA7C1}"/>
              </a:ext>
            </a:extLst>
          </p:cNvPr>
          <p:cNvSpPr txBox="1"/>
          <p:nvPr/>
        </p:nvSpPr>
        <p:spPr>
          <a:xfrm>
            <a:off x="3311003" y="547355"/>
            <a:ext cx="5669280" cy="501932"/>
          </a:xfrm>
          <a:prstGeom prst="rect">
            <a:avLst/>
          </a:prstGeom>
          <a:noFill/>
        </p:spPr>
        <p:txBody>
          <a:bodyPr wrap="square" rtlCol="0">
            <a:spAutoFit/>
          </a:bodyPr>
          <a:lstStyle/>
          <a:p>
            <a:pPr algn="ctr" rtl="0">
              <a:lnSpc>
                <a:spcPct val="150000"/>
              </a:lnSpc>
              <a:spcAft>
                <a:spcPts val="600"/>
              </a:spcAft>
            </a:pPr>
            <a:r>
              <a:rPr lang="ar-JO" sz="2000" b="1">
                <a:solidFill>
                  <a:prstClr val="black"/>
                </a:solidFill>
                <a:latin typeface="Alexandria" pitchFamily="2" charset="-78"/>
                <a:cs typeface="Alexandria" pitchFamily="2" charset="-78"/>
              </a:rPr>
              <a:t>خصائص القيادة المستدامة</a:t>
            </a:r>
          </a:p>
        </p:txBody>
      </p:sp>
      <p:sp>
        <p:nvSpPr>
          <p:cNvPr id="4" name="Rectangle 4">
            <a:extLst>
              <a:ext uri="{FF2B5EF4-FFF2-40B4-BE49-F238E27FC236}">
                <a16:creationId xmlns:a16="http://schemas.microsoft.com/office/drawing/2014/main" id="{117BB5F3-92B6-CBAB-318F-240289186126}"/>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algn="ctr" rtl="0">
              <a:defRPr/>
            </a:pPr>
            <a:endParaRPr lang="en-US" kern="0">
              <a:solidFill>
                <a:prstClr val="white"/>
              </a:solidFill>
              <a:ea typeface="Roboto Light" panose="02000000000000000000" pitchFamily="2" charset="0"/>
            </a:endParaRPr>
          </a:p>
        </p:txBody>
      </p:sp>
      <p:sp>
        <p:nvSpPr>
          <p:cNvPr id="5" name="TextBox 5">
            <a:extLst>
              <a:ext uri="{FF2B5EF4-FFF2-40B4-BE49-F238E27FC236}">
                <a16:creationId xmlns:a16="http://schemas.microsoft.com/office/drawing/2014/main" id="{AEDAD67B-62EA-17F0-F73C-1574E4725DB8}"/>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C2589428-B1AE-8D5A-005D-63C12EAE9CE0}"/>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10</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A3B6B1B6-9930-21AE-8D67-F56273095C9A}"/>
              </a:ext>
            </a:extLst>
          </p:cNvPr>
          <p:cNvSpPr txBox="1"/>
          <p:nvPr/>
        </p:nvSpPr>
        <p:spPr>
          <a:xfrm>
            <a:off x="9264625" y="6292631"/>
            <a:ext cx="2616200" cy="400110"/>
          </a:xfrm>
          <a:prstGeom prst="rect">
            <a:avLst/>
          </a:prstGeom>
          <a:noFill/>
        </p:spPr>
        <p:txBody>
          <a:bodyPr wrap="square" rtlCol="0">
            <a:spAutoFit/>
          </a:bodyPr>
          <a:lstStyle/>
          <a:p>
            <a:pPr algn="ctr" rtl="0">
              <a:defRPr/>
            </a:pPr>
            <a:r>
              <a:rPr lang="en-US" sz="2000" b="1" kern="0" dirty="0">
                <a:solidFill>
                  <a:prstClr val="black"/>
                </a:solidFill>
              </a:rPr>
              <a:t> </a:t>
            </a:r>
          </a:p>
        </p:txBody>
      </p:sp>
      <p:pic>
        <p:nvPicPr>
          <p:cNvPr id="8" name="Graphic 21">
            <a:extLst>
              <a:ext uri="{FF2B5EF4-FFF2-40B4-BE49-F238E27FC236}">
                <a16:creationId xmlns:a16="http://schemas.microsoft.com/office/drawing/2014/main" id="{B8DB13DA-776E-9E81-E2E4-E78E02EF50F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18" name="Group 17">
            <a:extLst>
              <a:ext uri="{FF2B5EF4-FFF2-40B4-BE49-F238E27FC236}">
                <a16:creationId xmlns:a16="http://schemas.microsoft.com/office/drawing/2014/main" id="{1BE0BE04-0F54-6942-5692-BA295EBB97CE}"/>
              </a:ext>
            </a:extLst>
          </p:cNvPr>
          <p:cNvGrpSpPr/>
          <p:nvPr/>
        </p:nvGrpSpPr>
        <p:grpSpPr>
          <a:xfrm>
            <a:off x="568713" y="2101396"/>
            <a:ext cx="11312112" cy="3923285"/>
            <a:chOff x="793909" y="3221831"/>
            <a:chExt cx="13042702" cy="2802850"/>
          </a:xfrm>
        </p:grpSpPr>
        <p:sp>
          <p:nvSpPr>
            <p:cNvPr id="9" name="Shape 1"/>
            <p:cNvSpPr/>
            <p:nvPr/>
          </p:nvSpPr>
          <p:spPr>
            <a:xfrm>
              <a:off x="9621322" y="3221831"/>
              <a:ext cx="4215289" cy="1461016"/>
            </a:xfrm>
            <a:prstGeom prst="roundRect">
              <a:avLst>
                <a:gd name="adj" fmla="val 32603"/>
              </a:avLst>
            </a:prstGeom>
            <a:solidFill>
              <a:srgbClr val="EAE8F3"/>
            </a:solidFill>
            <a:ln/>
          </p:spPr>
          <p:txBody>
            <a:bodyPr/>
            <a:lstStyle/>
            <a:p>
              <a:endParaRPr lang="en-US"/>
            </a:p>
          </p:txBody>
        </p:sp>
        <p:sp>
          <p:nvSpPr>
            <p:cNvPr id="10" name="Text 2"/>
            <p:cNvSpPr/>
            <p:nvPr/>
          </p:nvSpPr>
          <p:spPr>
            <a:xfrm>
              <a:off x="11157347" y="3420189"/>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التوجه طويل المدى</a:t>
              </a:r>
              <a:endParaRPr lang="en-US" sz="1950" dirty="0"/>
            </a:p>
          </p:txBody>
        </p:sp>
        <p:sp>
          <p:nvSpPr>
            <p:cNvPr id="11" name="Text 3"/>
            <p:cNvSpPr/>
            <p:nvPr/>
          </p:nvSpPr>
          <p:spPr>
            <a:xfrm>
              <a:off x="9819680" y="3849410"/>
              <a:ext cx="3818573" cy="635079"/>
            </a:xfrm>
            <a:prstGeom prst="rect">
              <a:avLst/>
            </a:prstGeom>
            <a:noFill/>
            <a:ln/>
          </p:spPr>
          <p:txBody>
            <a:bodyPr wrap="squar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التركيز على النتائج المستدامة بدلاً من المكاسب السريعة</a:t>
              </a:r>
              <a:endParaRPr lang="en-US" sz="1550" dirty="0"/>
            </a:p>
          </p:txBody>
        </p:sp>
        <p:sp>
          <p:nvSpPr>
            <p:cNvPr id="12" name="Shape 4"/>
            <p:cNvSpPr/>
            <p:nvPr/>
          </p:nvSpPr>
          <p:spPr>
            <a:xfrm>
              <a:off x="5207556" y="3221831"/>
              <a:ext cx="4215408" cy="1461016"/>
            </a:xfrm>
            <a:prstGeom prst="roundRect">
              <a:avLst>
                <a:gd name="adj" fmla="val 32603"/>
              </a:avLst>
            </a:prstGeom>
            <a:solidFill>
              <a:srgbClr val="EAE8F3"/>
            </a:solidFill>
            <a:ln/>
          </p:spPr>
          <p:txBody>
            <a:bodyPr/>
            <a:lstStyle/>
            <a:p>
              <a:endParaRPr lang="en-US"/>
            </a:p>
          </p:txBody>
        </p:sp>
        <p:sp>
          <p:nvSpPr>
            <p:cNvPr id="13" name="Text 5"/>
            <p:cNvSpPr/>
            <p:nvPr/>
          </p:nvSpPr>
          <p:spPr>
            <a:xfrm>
              <a:off x="6743700" y="3420189"/>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التكامل والشمولية</a:t>
              </a:r>
              <a:endParaRPr lang="en-US" sz="1950" dirty="0"/>
            </a:p>
          </p:txBody>
        </p:sp>
        <p:sp>
          <p:nvSpPr>
            <p:cNvPr id="14" name="Text 6"/>
            <p:cNvSpPr/>
            <p:nvPr/>
          </p:nvSpPr>
          <p:spPr>
            <a:xfrm>
              <a:off x="5405914" y="3849410"/>
              <a:ext cx="3818692" cy="635079"/>
            </a:xfrm>
            <a:prstGeom prst="rect">
              <a:avLst/>
            </a:prstGeom>
            <a:noFill/>
            <a:ln/>
          </p:spPr>
          <p:txBody>
            <a:bodyPr wrap="squar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دمج الأبعاد الاقتصادية والاجتماعية والبيئية</a:t>
              </a:r>
              <a:endParaRPr lang="en-US" sz="1550" dirty="0"/>
            </a:p>
          </p:txBody>
        </p:sp>
        <p:sp>
          <p:nvSpPr>
            <p:cNvPr id="15" name="Shape 7"/>
            <p:cNvSpPr/>
            <p:nvPr/>
          </p:nvSpPr>
          <p:spPr>
            <a:xfrm>
              <a:off x="793909" y="3221831"/>
              <a:ext cx="4215289" cy="1461016"/>
            </a:xfrm>
            <a:prstGeom prst="roundRect">
              <a:avLst>
                <a:gd name="adj" fmla="val 32603"/>
              </a:avLst>
            </a:prstGeom>
            <a:solidFill>
              <a:srgbClr val="EAE8F3"/>
            </a:solidFill>
            <a:ln/>
          </p:spPr>
          <p:txBody>
            <a:bodyPr/>
            <a:lstStyle/>
            <a:p>
              <a:endParaRPr lang="en-US"/>
            </a:p>
          </p:txBody>
        </p:sp>
        <p:sp>
          <p:nvSpPr>
            <p:cNvPr id="16" name="Text 8"/>
            <p:cNvSpPr/>
            <p:nvPr/>
          </p:nvSpPr>
          <p:spPr>
            <a:xfrm>
              <a:off x="2329934" y="3420189"/>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المرونة والتكيف</a:t>
              </a:r>
              <a:endParaRPr lang="en-US" sz="1950" dirty="0"/>
            </a:p>
          </p:txBody>
        </p:sp>
        <p:sp>
          <p:nvSpPr>
            <p:cNvPr id="17" name="Text 9"/>
            <p:cNvSpPr/>
            <p:nvPr/>
          </p:nvSpPr>
          <p:spPr>
            <a:xfrm>
              <a:off x="992267" y="3849410"/>
              <a:ext cx="3818573" cy="317540"/>
            </a:xfrm>
            <a:prstGeom prst="rect">
              <a:avLst/>
            </a:prstGeom>
            <a:noFill/>
            <a:ln/>
          </p:spPr>
          <p:txBody>
            <a:bodyPr wrap="non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القدرة على التكيف مع التغيرات والتحديات</a:t>
              </a:r>
              <a:endParaRPr lang="en-US" sz="1550" dirty="0"/>
            </a:p>
          </p:txBody>
        </p:sp>
        <p:sp>
          <p:nvSpPr>
            <p:cNvPr id="19" name="Shape 10"/>
            <p:cNvSpPr/>
            <p:nvPr/>
          </p:nvSpPr>
          <p:spPr>
            <a:xfrm>
              <a:off x="7414498" y="4881205"/>
              <a:ext cx="6422112" cy="1143476"/>
            </a:xfrm>
            <a:prstGeom prst="roundRect">
              <a:avLst>
                <a:gd name="adj" fmla="val 41657"/>
              </a:avLst>
            </a:prstGeom>
            <a:solidFill>
              <a:srgbClr val="EAE8F3"/>
            </a:solidFill>
            <a:ln/>
          </p:spPr>
          <p:txBody>
            <a:bodyPr/>
            <a:lstStyle/>
            <a:p>
              <a:endParaRPr lang="en-US"/>
            </a:p>
          </p:txBody>
        </p:sp>
        <p:sp>
          <p:nvSpPr>
            <p:cNvPr id="20" name="Text 11"/>
            <p:cNvSpPr/>
            <p:nvPr/>
          </p:nvSpPr>
          <p:spPr>
            <a:xfrm>
              <a:off x="11157347" y="5079563"/>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المشاركة والتعاون</a:t>
              </a:r>
              <a:endParaRPr lang="en-US" sz="1950" dirty="0"/>
            </a:p>
          </p:txBody>
        </p:sp>
        <p:sp>
          <p:nvSpPr>
            <p:cNvPr id="21" name="Text 12"/>
            <p:cNvSpPr/>
            <p:nvPr/>
          </p:nvSpPr>
          <p:spPr>
            <a:xfrm>
              <a:off x="7612856" y="5508784"/>
              <a:ext cx="6025396" cy="317540"/>
            </a:xfrm>
            <a:prstGeom prst="rect">
              <a:avLst/>
            </a:prstGeom>
            <a:noFill/>
            <a:ln/>
          </p:spPr>
          <p:txBody>
            <a:bodyPr wrap="non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إشراك جميع الأطراف في صنع القرار</a:t>
              </a:r>
              <a:endParaRPr lang="en-US" sz="1550" dirty="0"/>
            </a:p>
          </p:txBody>
        </p:sp>
        <p:sp>
          <p:nvSpPr>
            <p:cNvPr id="22" name="Shape 13"/>
            <p:cNvSpPr/>
            <p:nvPr/>
          </p:nvSpPr>
          <p:spPr>
            <a:xfrm>
              <a:off x="793909" y="4881205"/>
              <a:ext cx="6422231" cy="1143476"/>
            </a:xfrm>
            <a:prstGeom prst="roundRect">
              <a:avLst>
                <a:gd name="adj" fmla="val 41657"/>
              </a:avLst>
            </a:prstGeom>
            <a:solidFill>
              <a:srgbClr val="EAE8F3"/>
            </a:solidFill>
            <a:ln/>
          </p:spPr>
          <p:txBody>
            <a:bodyPr/>
            <a:lstStyle/>
            <a:p>
              <a:endParaRPr lang="en-US"/>
            </a:p>
          </p:txBody>
        </p:sp>
        <p:sp>
          <p:nvSpPr>
            <p:cNvPr id="23" name="Text 14"/>
            <p:cNvSpPr/>
            <p:nvPr/>
          </p:nvSpPr>
          <p:spPr>
            <a:xfrm>
              <a:off x="4536877" y="5079563"/>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الابتكار المستمر</a:t>
              </a:r>
              <a:endParaRPr lang="en-US" sz="1950" dirty="0"/>
            </a:p>
          </p:txBody>
        </p:sp>
        <p:sp>
          <p:nvSpPr>
            <p:cNvPr id="24" name="Text 15"/>
            <p:cNvSpPr/>
            <p:nvPr/>
          </p:nvSpPr>
          <p:spPr>
            <a:xfrm>
              <a:off x="992267" y="5508784"/>
              <a:ext cx="6025515" cy="317540"/>
            </a:xfrm>
            <a:prstGeom prst="rect">
              <a:avLst/>
            </a:prstGeom>
            <a:noFill/>
            <a:ln/>
          </p:spPr>
          <p:txBody>
            <a:bodyPr wrap="non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البحث الدائم عن حلول مبتكرة ومستدامة</a:t>
              </a:r>
              <a:endParaRPr lang="en-US" sz="1550" dirty="0"/>
            </a:p>
          </p:txBody>
        </p:sp>
      </p:grpSp>
    </p:spTree>
    <p:extLst>
      <p:ext uri="{BB962C8B-B14F-4D97-AF65-F5344CB8AC3E}">
        <p14:creationId xmlns:p14="http://schemas.microsoft.com/office/powerpoint/2010/main" val="103995252"/>
      </p:ext>
    </p:extLst>
  </p:cSld>
  <p:clrMapOvr>
    <a:masterClrMapping/>
  </p:clrMapOvr>
  <mc:AlternateContent xmlns:mc="http://schemas.openxmlformats.org/markup-compatibility/2006" xmlns:p14="http://schemas.microsoft.com/office/powerpoint/2010/main">
    <mc:Choice Requires="p14">
      <p:transition spd="slow" p14:dur="2000" advTm="164427"/>
    </mc:Choice>
    <mc:Fallback xmlns="">
      <p:transition spd="slow" advTm="164427"/>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767D782-6D2F-B646-66C1-09B431CA7A77}"/>
            </a:ext>
          </a:extLst>
        </p:cNvPr>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3F803E67-1618-6852-0C93-6D7CC856364D}"/>
              </a:ext>
            </a:extLst>
          </p:cNvPr>
          <p:cNvSpPr/>
          <p:nvPr/>
        </p:nvSpPr>
        <p:spPr>
          <a:xfrm>
            <a:off x="870988" y="1693454"/>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algn="just">
              <a:lnSpc>
                <a:spcPct val="150000"/>
              </a:lnSpc>
            </a:pPr>
            <a:endParaRPr lang="ar-EG" sz="1600" dirty="0">
              <a:latin typeface="Alexandria" pitchFamily="2" charset="-78"/>
              <a:cs typeface="Alexandria" pitchFamily="2" charset="-78"/>
            </a:endParaRPr>
          </a:p>
        </p:txBody>
      </p:sp>
      <p:sp>
        <p:nvSpPr>
          <p:cNvPr id="3" name="TextBox 2">
            <a:extLst>
              <a:ext uri="{FF2B5EF4-FFF2-40B4-BE49-F238E27FC236}">
                <a16:creationId xmlns:a16="http://schemas.microsoft.com/office/drawing/2014/main" id="{551A2ABC-3EA6-64D9-FD52-F13DEDD6B920}"/>
              </a:ext>
            </a:extLst>
          </p:cNvPr>
          <p:cNvSpPr txBox="1"/>
          <p:nvPr/>
        </p:nvSpPr>
        <p:spPr>
          <a:xfrm>
            <a:off x="3311003" y="547355"/>
            <a:ext cx="5669280" cy="501932"/>
          </a:xfrm>
          <a:prstGeom prst="rect">
            <a:avLst/>
          </a:prstGeom>
          <a:noFill/>
        </p:spPr>
        <p:txBody>
          <a:bodyPr wrap="square" rtlCol="0">
            <a:spAutoFit/>
          </a:bodyPr>
          <a:lstStyle/>
          <a:p>
            <a:pPr algn="ctr" rtl="0">
              <a:lnSpc>
                <a:spcPct val="150000"/>
              </a:lnSpc>
              <a:spcAft>
                <a:spcPts val="600"/>
              </a:spcAft>
            </a:pPr>
            <a:r>
              <a:rPr lang="ar-JO" sz="2000" b="1">
                <a:solidFill>
                  <a:prstClr val="black"/>
                </a:solidFill>
                <a:latin typeface="Alexandria" pitchFamily="2" charset="-78"/>
                <a:cs typeface="Alexandria" pitchFamily="2" charset="-78"/>
              </a:rPr>
              <a:t>عناصر القيادة المستدامة</a:t>
            </a:r>
            <a:endParaRPr lang="ar-JO" sz="2000" b="1" dirty="0">
              <a:solidFill>
                <a:prstClr val="black"/>
              </a:solidFill>
              <a:latin typeface="Alexandria" pitchFamily="2" charset="-78"/>
              <a:cs typeface="Alexandria" pitchFamily="2" charset="-78"/>
            </a:endParaRPr>
          </a:p>
        </p:txBody>
      </p:sp>
      <p:sp>
        <p:nvSpPr>
          <p:cNvPr id="4" name="Rectangle 4">
            <a:extLst>
              <a:ext uri="{FF2B5EF4-FFF2-40B4-BE49-F238E27FC236}">
                <a16:creationId xmlns:a16="http://schemas.microsoft.com/office/drawing/2014/main" id="{5C5C97BD-B669-7CAC-E442-9A637FF4F4F4}"/>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algn="ctr" rtl="0">
              <a:defRPr/>
            </a:pPr>
            <a:endParaRPr lang="en-US" kern="0">
              <a:solidFill>
                <a:prstClr val="white"/>
              </a:solidFill>
              <a:ea typeface="Roboto Light" panose="02000000000000000000" pitchFamily="2" charset="0"/>
            </a:endParaRPr>
          </a:p>
        </p:txBody>
      </p:sp>
      <p:sp>
        <p:nvSpPr>
          <p:cNvPr id="5" name="TextBox 5">
            <a:extLst>
              <a:ext uri="{FF2B5EF4-FFF2-40B4-BE49-F238E27FC236}">
                <a16:creationId xmlns:a16="http://schemas.microsoft.com/office/drawing/2014/main" id="{69675C99-2E21-D1A0-3406-731D70F67987}"/>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9FA3F8C6-8A27-4FFF-C22B-CE82708481B8}"/>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10</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081DA454-6F87-3881-43CA-07B1F810E58D}"/>
              </a:ext>
            </a:extLst>
          </p:cNvPr>
          <p:cNvSpPr txBox="1"/>
          <p:nvPr/>
        </p:nvSpPr>
        <p:spPr>
          <a:xfrm>
            <a:off x="9264625" y="6292631"/>
            <a:ext cx="2616200" cy="400110"/>
          </a:xfrm>
          <a:prstGeom prst="rect">
            <a:avLst/>
          </a:prstGeom>
          <a:noFill/>
        </p:spPr>
        <p:txBody>
          <a:bodyPr wrap="square" rtlCol="0">
            <a:spAutoFit/>
          </a:bodyPr>
          <a:lstStyle/>
          <a:p>
            <a:pPr algn="ctr" rtl="0">
              <a:defRPr/>
            </a:pPr>
            <a:r>
              <a:rPr lang="en-US" sz="2000" b="1" kern="0" dirty="0">
                <a:solidFill>
                  <a:prstClr val="black"/>
                </a:solidFill>
              </a:rPr>
              <a:t> </a:t>
            </a:r>
          </a:p>
        </p:txBody>
      </p:sp>
      <p:pic>
        <p:nvPicPr>
          <p:cNvPr id="8" name="Graphic 21">
            <a:extLst>
              <a:ext uri="{FF2B5EF4-FFF2-40B4-BE49-F238E27FC236}">
                <a16:creationId xmlns:a16="http://schemas.microsoft.com/office/drawing/2014/main" id="{69B5E73A-80AB-5C5F-F86B-CFFCB287F20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23" name="Group 22">
            <a:extLst>
              <a:ext uri="{FF2B5EF4-FFF2-40B4-BE49-F238E27FC236}">
                <a16:creationId xmlns:a16="http://schemas.microsoft.com/office/drawing/2014/main" id="{39BD90A6-584E-A9FD-94F0-647B4361DAC6}"/>
              </a:ext>
            </a:extLst>
          </p:cNvPr>
          <p:cNvGrpSpPr/>
          <p:nvPr/>
        </p:nvGrpSpPr>
        <p:grpSpPr>
          <a:xfrm>
            <a:off x="1025912" y="1693455"/>
            <a:ext cx="10470995" cy="4188571"/>
            <a:chOff x="793790" y="2327791"/>
            <a:chExt cx="13042821" cy="4590811"/>
          </a:xfrm>
        </p:grpSpPr>
        <p:pic>
          <p:nvPicPr>
            <p:cNvPr id="9" name="Image 0" descr="preencoded.png"/>
            <p:cNvPicPr>
              <a:picLocks noChangeAspect="1"/>
            </p:cNvPicPr>
            <p:nvPr/>
          </p:nvPicPr>
          <p:blipFill>
            <a:blip r:embed="rId3"/>
            <a:stretch>
              <a:fillRect/>
            </a:stretch>
          </p:blipFill>
          <p:spPr>
            <a:xfrm>
              <a:off x="9930408" y="2327791"/>
              <a:ext cx="1291233" cy="706874"/>
            </a:xfrm>
            <a:prstGeom prst="rect">
              <a:avLst/>
            </a:prstGeom>
          </p:spPr>
        </p:pic>
        <p:sp>
          <p:nvSpPr>
            <p:cNvPr id="10" name="Text 1"/>
            <p:cNvSpPr/>
            <p:nvPr/>
          </p:nvSpPr>
          <p:spPr>
            <a:xfrm>
              <a:off x="10436543" y="2582942"/>
              <a:ext cx="279083" cy="348853"/>
            </a:xfrm>
            <a:prstGeom prst="rect">
              <a:avLst/>
            </a:prstGeom>
            <a:noFill/>
            <a:ln/>
          </p:spPr>
          <p:txBody>
            <a:bodyPr wrap="none" lIns="0" tIns="0" rIns="0" bIns="0" rtlCol="0" anchor="t"/>
            <a:lstStyle/>
            <a:p>
              <a:pPr marL="0" indent="0" algn="ctr" rtl="1">
                <a:lnSpc>
                  <a:spcPts val="3500"/>
                </a:lnSpc>
                <a:buNone/>
              </a:pPr>
              <a:r>
                <a:rPr lang="en-US" sz="2150" dirty="0">
                  <a:solidFill>
                    <a:srgbClr val="49495A"/>
                  </a:solidFill>
                  <a:latin typeface="Alexandria" pitchFamily="34" charset="0"/>
                  <a:ea typeface="Alexandria" pitchFamily="34" charset="-122"/>
                  <a:cs typeface="Alexandria" pitchFamily="34" charset="-120"/>
                </a:rPr>
                <a:t>1</a:t>
              </a:r>
              <a:endParaRPr lang="en-US" sz="2150" dirty="0"/>
            </a:p>
          </p:txBody>
        </p:sp>
        <p:sp>
          <p:nvSpPr>
            <p:cNvPr id="11" name="Text 2"/>
            <p:cNvSpPr/>
            <p:nvPr/>
          </p:nvSpPr>
          <p:spPr>
            <a:xfrm>
              <a:off x="9135785" y="2526149"/>
              <a:ext cx="59626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الرؤية</a:t>
              </a:r>
              <a:endParaRPr lang="en-US" sz="1950" dirty="0"/>
            </a:p>
          </p:txBody>
        </p:sp>
        <p:sp>
          <p:nvSpPr>
            <p:cNvPr id="12" name="Shape 3"/>
            <p:cNvSpPr/>
            <p:nvPr/>
          </p:nvSpPr>
          <p:spPr>
            <a:xfrm>
              <a:off x="843320" y="3049905"/>
              <a:ext cx="9037558" cy="11430"/>
            </a:xfrm>
            <a:prstGeom prst="roundRect">
              <a:avLst>
                <a:gd name="adj" fmla="val 260465"/>
              </a:avLst>
            </a:prstGeom>
            <a:solidFill>
              <a:srgbClr val="D0CED9"/>
            </a:solidFill>
            <a:ln/>
          </p:spPr>
          <p:txBody>
            <a:bodyPr/>
            <a:lstStyle/>
            <a:p>
              <a:endParaRPr lang="en-US"/>
            </a:p>
          </p:txBody>
        </p:sp>
        <p:pic>
          <p:nvPicPr>
            <p:cNvPr id="13" name="Image 1" descr="preencoded.png"/>
            <p:cNvPicPr>
              <a:picLocks noChangeAspect="1"/>
            </p:cNvPicPr>
            <p:nvPr/>
          </p:nvPicPr>
          <p:blipFill>
            <a:blip r:embed="rId4"/>
            <a:stretch>
              <a:fillRect/>
            </a:stretch>
          </p:blipFill>
          <p:spPr>
            <a:xfrm>
              <a:off x="9284732" y="3084195"/>
              <a:ext cx="2582466" cy="706874"/>
            </a:xfrm>
            <a:prstGeom prst="rect">
              <a:avLst/>
            </a:prstGeom>
          </p:spPr>
        </p:pic>
        <p:sp>
          <p:nvSpPr>
            <p:cNvPr id="14" name="Text 4"/>
            <p:cNvSpPr/>
            <p:nvPr/>
          </p:nvSpPr>
          <p:spPr>
            <a:xfrm>
              <a:off x="10436423" y="3263146"/>
              <a:ext cx="279083" cy="348853"/>
            </a:xfrm>
            <a:prstGeom prst="rect">
              <a:avLst/>
            </a:prstGeom>
            <a:noFill/>
            <a:ln/>
          </p:spPr>
          <p:txBody>
            <a:bodyPr wrap="none" lIns="0" tIns="0" rIns="0" bIns="0" rtlCol="0" anchor="t"/>
            <a:lstStyle/>
            <a:p>
              <a:pPr marL="0" indent="0" algn="ctr" rtl="1">
                <a:lnSpc>
                  <a:spcPts val="3500"/>
                </a:lnSpc>
                <a:buNone/>
              </a:pPr>
              <a:r>
                <a:rPr lang="en-US" sz="2150" dirty="0">
                  <a:solidFill>
                    <a:srgbClr val="49495A"/>
                  </a:solidFill>
                  <a:latin typeface="Alexandria" pitchFamily="34" charset="0"/>
                  <a:ea typeface="Alexandria" pitchFamily="34" charset="-122"/>
                  <a:cs typeface="Alexandria" pitchFamily="34" charset="-120"/>
                </a:rPr>
                <a:t>2</a:t>
              </a:r>
              <a:endParaRPr lang="en-US" sz="2150" dirty="0"/>
            </a:p>
          </p:txBody>
        </p:sp>
        <p:sp>
          <p:nvSpPr>
            <p:cNvPr id="15" name="Text 5"/>
            <p:cNvSpPr/>
            <p:nvPr/>
          </p:nvSpPr>
          <p:spPr>
            <a:xfrm>
              <a:off x="7516892" y="3282553"/>
              <a:ext cx="1569482"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القيم والأخلاق</a:t>
              </a:r>
              <a:endParaRPr lang="en-US" sz="1950" dirty="0"/>
            </a:p>
          </p:txBody>
        </p:sp>
        <p:sp>
          <p:nvSpPr>
            <p:cNvPr id="16" name="Shape 6"/>
            <p:cNvSpPr/>
            <p:nvPr/>
          </p:nvSpPr>
          <p:spPr>
            <a:xfrm>
              <a:off x="843320" y="3806309"/>
              <a:ext cx="8391882" cy="11430"/>
            </a:xfrm>
            <a:prstGeom prst="roundRect">
              <a:avLst>
                <a:gd name="adj" fmla="val 260465"/>
              </a:avLst>
            </a:prstGeom>
            <a:solidFill>
              <a:srgbClr val="D0CED9"/>
            </a:solidFill>
            <a:ln/>
          </p:spPr>
          <p:txBody>
            <a:bodyPr/>
            <a:lstStyle/>
            <a:p>
              <a:endParaRPr lang="en-US"/>
            </a:p>
          </p:txBody>
        </p:sp>
        <p:pic>
          <p:nvPicPr>
            <p:cNvPr id="17" name="Image 2" descr="preencoded.png"/>
            <p:cNvPicPr>
              <a:picLocks noChangeAspect="1"/>
            </p:cNvPicPr>
            <p:nvPr/>
          </p:nvPicPr>
          <p:blipFill>
            <a:blip r:embed="rId5"/>
            <a:stretch>
              <a:fillRect/>
            </a:stretch>
          </p:blipFill>
          <p:spPr>
            <a:xfrm>
              <a:off x="8639175" y="3840599"/>
              <a:ext cx="3873698" cy="706874"/>
            </a:xfrm>
            <a:prstGeom prst="rect">
              <a:avLst/>
            </a:prstGeom>
          </p:spPr>
        </p:pic>
        <p:sp>
          <p:nvSpPr>
            <p:cNvPr id="18" name="Text 7"/>
            <p:cNvSpPr/>
            <p:nvPr/>
          </p:nvSpPr>
          <p:spPr>
            <a:xfrm>
              <a:off x="10436543" y="4019550"/>
              <a:ext cx="279083" cy="348853"/>
            </a:xfrm>
            <a:prstGeom prst="rect">
              <a:avLst/>
            </a:prstGeom>
            <a:noFill/>
            <a:ln/>
          </p:spPr>
          <p:txBody>
            <a:bodyPr wrap="none" lIns="0" tIns="0" rIns="0" bIns="0" rtlCol="0" anchor="t"/>
            <a:lstStyle/>
            <a:p>
              <a:pPr marL="0" indent="0" algn="ctr" rtl="1">
                <a:lnSpc>
                  <a:spcPts val="3500"/>
                </a:lnSpc>
                <a:buNone/>
              </a:pPr>
              <a:r>
                <a:rPr lang="en-US" sz="2150" dirty="0">
                  <a:solidFill>
                    <a:srgbClr val="49495A"/>
                  </a:solidFill>
                  <a:latin typeface="Alexandria" pitchFamily="34" charset="0"/>
                  <a:ea typeface="Alexandria" pitchFamily="34" charset="-122"/>
                  <a:cs typeface="Alexandria" pitchFamily="34" charset="-120"/>
                </a:rPr>
                <a:t>3</a:t>
              </a:r>
              <a:endParaRPr lang="en-US" sz="2150" dirty="0"/>
            </a:p>
          </p:txBody>
        </p:sp>
        <p:sp>
          <p:nvSpPr>
            <p:cNvPr id="19" name="Text 8"/>
            <p:cNvSpPr/>
            <p:nvPr/>
          </p:nvSpPr>
          <p:spPr>
            <a:xfrm>
              <a:off x="5889069" y="4038957"/>
              <a:ext cx="2551748"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الاستراتيجية المستدامة</a:t>
              </a:r>
              <a:endParaRPr lang="en-US" sz="1950" dirty="0"/>
            </a:p>
          </p:txBody>
        </p:sp>
        <p:sp>
          <p:nvSpPr>
            <p:cNvPr id="20" name="Shape 9"/>
            <p:cNvSpPr/>
            <p:nvPr/>
          </p:nvSpPr>
          <p:spPr>
            <a:xfrm>
              <a:off x="843320" y="4562713"/>
              <a:ext cx="7746325" cy="11430"/>
            </a:xfrm>
            <a:prstGeom prst="roundRect">
              <a:avLst>
                <a:gd name="adj" fmla="val 260465"/>
              </a:avLst>
            </a:prstGeom>
            <a:solidFill>
              <a:srgbClr val="D0CED9"/>
            </a:solidFill>
            <a:ln/>
          </p:spPr>
          <p:txBody>
            <a:bodyPr/>
            <a:lstStyle/>
            <a:p>
              <a:endParaRPr lang="en-US"/>
            </a:p>
          </p:txBody>
        </p:sp>
        <p:pic>
          <p:nvPicPr>
            <p:cNvPr id="21" name="Image 3" descr="preencoded.png"/>
            <p:cNvPicPr>
              <a:picLocks noChangeAspect="1"/>
            </p:cNvPicPr>
            <p:nvPr/>
          </p:nvPicPr>
          <p:blipFill>
            <a:blip r:embed="rId6"/>
            <a:stretch>
              <a:fillRect/>
            </a:stretch>
          </p:blipFill>
          <p:spPr>
            <a:xfrm>
              <a:off x="7993499" y="4597003"/>
              <a:ext cx="5164931" cy="706874"/>
            </a:xfrm>
            <a:prstGeom prst="rect">
              <a:avLst/>
            </a:prstGeom>
          </p:spPr>
        </p:pic>
        <p:sp>
          <p:nvSpPr>
            <p:cNvPr id="22" name="Text 10"/>
            <p:cNvSpPr/>
            <p:nvPr/>
          </p:nvSpPr>
          <p:spPr>
            <a:xfrm>
              <a:off x="10436543" y="4775954"/>
              <a:ext cx="279083" cy="348853"/>
            </a:xfrm>
            <a:prstGeom prst="rect">
              <a:avLst/>
            </a:prstGeom>
            <a:noFill/>
            <a:ln/>
          </p:spPr>
          <p:txBody>
            <a:bodyPr wrap="none" lIns="0" tIns="0" rIns="0" bIns="0" rtlCol="0" anchor="t"/>
            <a:lstStyle/>
            <a:p>
              <a:pPr marL="0" indent="0" algn="ctr" rtl="1">
                <a:lnSpc>
                  <a:spcPts val="3500"/>
                </a:lnSpc>
                <a:buNone/>
              </a:pPr>
              <a:r>
                <a:rPr lang="en-US" sz="2150" dirty="0">
                  <a:solidFill>
                    <a:srgbClr val="49495A"/>
                  </a:solidFill>
                  <a:latin typeface="Alexandria" pitchFamily="34" charset="0"/>
                  <a:ea typeface="Alexandria" pitchFamily="34" charset="-122"/>
                  <a:cs typeface="Alexandria" pitchFamily="34" charset="-120"/>
                </a:rPr>
                <a:t>4</a:t>
              </a:r>
              <a:endParaRPr lang="en-US" sz="2150" dirty="0"/>
            </a:p>
          </p:txBody>
        </p:sp>
        <p:sp>
          <p:nvSpPr>
            <p:cNvPr id="24" name="Text 11"/>
            <p:cNvSpPr/>
            <p:nvPr/>
          </p:nvSpPr>
          <p:spPr>
            <a:xfrm>
              <a:off x="5428417" y="4795361"/>
              <a:ext cx="2366724"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الممارسات والعمليات</a:t>
              </a:r>
              <a:endParaRPr lang="en-US" sz="1950" dirty="0"/>
            </a:p>
          </p:txBody>
        </p:sp>
        <p:sp>
          <p:nvSpPr>
            <p:cNvPr id="25" name="Shape 12"/>
            <p:cNvSpPr/>
            <p:nvPr/>
          </p:nvSpPr>
          <p:spPr>
            <a:xfrm>
              <a:off x="843320" y="5319117"/>
              <a:ext cx="7100649" cy="11430"/>
            </a:xfrm>
            <a:prstGeom prst="roundRect">
              <a:avLst>
                <a:gd name="adj" fmla="val 260465"/>
              </a:avLst>
            </a:prstGeom>
            <a:solidFill>
              <a:srgbClr val="D0CED9"/>
            </a:solidFill>
            <a:ln/>
          </p:spPr>
          <p:txBody>
            <a:bodyPr/>
            <a:lstStyle/>
            <a:p>
              <a:endParaRPr lang="en-US"/>
            </a:p>
          </p:txBody>
        </p:sp>
        <p:pic>
          <p:nvPicPr>
            <p:cNvPr id="26" name="Image 4" descr="preencoded.png"/>
            <p:cNvPicPr>
              <a:picLocks noChangeAspect="1"/>
            </p:cNvPicPr>
            <p:nvPr/>
          </p:nvPicPr>
          <p:blipFill>
            <a:blip r:embed="rId7"/>
            <a:stretch>
              <a:fillRect/>
            </a:stretch>
          </p:blipFill>
          <p:spPr>
            <a:xfrm>
              <a:off x="7347942" y="5353407"/>
              <a:ext cx="6456164" cy="706874"/>
            </a:xfrm>
            <a:prstGeom prst="rect">
              <a:avLst/>
            </a:prstGeom>
          </p:spPr>
        </p:pic>
        <p:sp>
          <p:nvSpPr>
            <p:cNvPr id="27" name="Text 13"/>
            <p:cNvSpPr/>
            <p:nvPr/>
          </p:nvSpPr>
          <p:spPr>
            <a:xfrm>
              <a:off x="10436543" y="5532358"/>
              <a:ext cx="279083" cy="348853"/>
            </a:xfrm>
            <a:prstGeom prst="rect">
              <a:avLst/>
            </a:prstGeom>
            <a:noFill/>
            <a:ln/>
          </p:spPr>
          <p:txBody>
            <a:bodyPr wrap="none" lIns="0" tIns="0" rIns="0" bIns="0" rtlCol="0" anchor="t"/>
            <a:lstStyle/>
            <a:p>
              <a:pPr marL="0" indent="0" algn="ctr" rtl="1">
                <a:lnSpc>
                  <a:spcPts val="3500"/>
                </a:lnSpc>
                <a:buNone/>
              </a:pPr>
              <a:r>
                <a:rPr lang="en-US" sz="2150" dirty="0">
                  <a:solidFill>
                    <a:srgbClr val="49495A"/>
                  </a:solidFill>
                  <a:latin typeface="Alexandria" pitchFamily="34" charset="0"/>
                  <a:ea typeface="Alexandria" pitchFamily="34" charset="-122"/>
                  <a:cs typeface="Alexandria" pitchFamily="34" charset="-120"/>
                </a:rPr>
                <a:t>5</a:t>
              </a:r>
              <a:endParaRPr lang="en-US" sz="2150" dirty="0"/>
            </a:p>
          </p:txBody>
        </p:sp>
        <p:sp>
          <p:nvSpPr>
            <p:cNvPr id="28" name="Text 14"/>
            <p:cNvSpPr/>
            <p:nvPr/>
          </p:nvSpPr>
          <p:spPr>
            <a:xfrm>
              <a:off x="5391626" y="5551765"/>
              <a:ext cx="1757958"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القياس والتقييم</a:t>
              </a:r>
              <a:endParaRPr lang="en-US" sz="1950" dirty="0"/>
            </a:p>
          </p:txBody>
        </p:sp>
        <p:sp>
          <p:nvSpPr>
            <p:cNvPr id="29" name="Text 15"/>
            <p:cNvSpPr/>
            <p:nvPr/>
          </p:nvSpPr>
          <p:spPr>
            <a:xfrm>
              <a:off x="793790" y="6283523"/>
              <a:ext cx="13042821" cy="635079"/>
            </a:xfrm>
            <a:prstGeom prst="rect">
              <a:avLst/>
            </a:prstGeom>
            <a:noFill/>
            <a:ln/>
          </p:spPr>
          <p:txBody>
            <a:bodyPr wrap="squar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تبدأ القيادة المستدامة برؤية واضحة في القمة، مدعومة بقيم أخلاقية راسخة، ثم تترجم إلى استراتيجية شاملة وممارسات عملية، مع قياس مستمر للأداء والتحسين.</a:t>
              </a:r>
              <a:endParaRPr lang="en-US" sz="1550" dirty="0"/>
            </a:p>
          </p:txBody>
        </p:sp>
      </p:grpSp>
    </p:spTree>
    <p:extLst>
      <p:ext uri="{BB962C8B-B14F-4D97-AF65-F5344CB8AC3E}">
        <p14:creationId xmlns:p14="http://schemas.microsoft.com/office/powerpoint/2010/main" val="3840750072"/>
      </p:ext>
    </p:extLst>
  </p:cSld>
  <p:clrMapOvr>
    <a:masterClrMapping/>
  </p:clrMapOvr>
  <mc:AlternateContent xmlns:mc="http://schemas.openxmlformats.org/markup-compatibility/2006" xmlns:p14="http://schemas.microsoft.com/office/powerpoint/2010/main">
    <mc:Choice Requires="p14">
      <p:transition spd="slow" p14:dur="2000" advTm="88974"/>
    </mc:Choice>
    <mc:Fallback xmlns="">
      <p:transition spd="slow" advTm="88974"/>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4555FA9-AC83-E756-1F31-4C8E8140CD64}"/>
            </a:ext>
          </a:extLst>
        </p:cNvPr>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59A1AA75-B2FA-312C-0A3D-59C5F972538D}"/>
              </a:ext>
            </a:extLst>
          </p:cNvPr>
          <p:cNvSpPr/>
          <p:nvPr/>
        </p:nvSpPr>
        <p:spPr>
          <a:xfrm>
            <a:off x="942308" y="1794684"/>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algn="just">
              <a:lnSpc>
                <a:spcPct val="150000"/>
              </a:lnSpc>
            </a:pPr>
            <a:endParaRPr lang="ar-EG" sz="1600" dirty="0">
              <a:latin typeface="Alexandria" pitchFamily="2" charset="-78"/>
              <a:cs typeface="Alexandria" pitchFamily="2" charset="-78"/>
            </a:endParaRPr>
          </a:p>
        </p:txBody>
      </p:sp>
      <p:sp>
        <p:nvSpPr>
          <p:cNvPr id="3" name="TextBox 2">
            <a:extLst>
              <a:ext uri="{FF2B5EF4-FFF2-40B4-BE49-F238E27FC236}">
                <a16:creationId xmlns:a16="http://schemas.microsoft.com/office/drawing/2014/main" id="{CA4BA120-43D4-4541-1AA9-4667B09649E4}"/>
              </a:ext>
            </a:extLst>
          </p:cNvPr>
          <p:cNvSpPr txBox="1"/>
          <p:nvPr/>
        </p:nvSpPr>
        <p:spPr>
          <a:xfrm>
            <a:off x="3311003" y="547355"/>
            <a:ext cx="5669280" cy="501932"/>
          </a:xfrm>
          <a:prstGeom prst="rect">
            <a:avLst/>
          </a:prstGeom>
          <a:noFill/>
        </p:spPr>
        <p:txBody>
          <a:bodyPr wrap="square" rtlCol="0">
            <a:spAutoFit/>
          </a:bodyPr>
          <a:lstStyle/>
          <a:p>
            <a:pPr algn="ctr" rtl="0">
              <a:lnSpc>
                <a:spcPct val="150000"/>
              </a:lnSpc>
              <a:spcAft>
                <a:spcPts val="600"/>
              </a:spcAft>
            </a:pPr>
            <a:r>
              <a:rPr lang="ar-JO" sz="2000" b="1" dirty="0">
                <a:solidFill>
                  <a:prstClr val="black"/>
                </a:solidFill>
                <a:latin typeface="Alexandria" pitchFamily="2" charset="-78"/>
                <a:cs typeface="Alexandria" pitchFamily="2" charset="-78"/>
              </a:rPr>
              <a:t>تحديات القيادة المستدامة</a:t>
            </a:r>
          </a:p>
        </p:txBody>
      </p:sp>
      <p:sp>
        <p:nvSpPr>
          <p:cNvPr id="4" name="Rectangle 4">
            <a:extLst>
              <a:ext uri="{FF2B5EF4-FFF2-40B4-BE49-F238E27FC236}">
                <a16:creationId xmlns:a16="http://schemas.microsoft.com/office/drawing/2014/main" id="{96AAE8A7-F538-57BA-EF2F-24CF72B7DF55}"/>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algn="ctr" rtl="0">
              <a:defRPr/>
            </a:pPr>
            <a:endParaRPr lang="en-US" kern="0">
              <a:solidFill>
                <a:prstClr val="white"/>
              </a:solidFill>
              <a:ea typeface="Roboto Light" panose="02000000000000000000" pitchFamily="2" charset="0"/>
            </a:endParaRPr>
          </a:p>
        </p:txBody>
      </p:sp>
      <p:sp>
        <p:nvSpPr>
          <p:cNvPr id="5" name="TextBox 5">
            <a:extLst>
              <a:ext uri="{FF2B5EF4-FFF2-40B4-BE49-F238E27FC236}">
                <a16:creationId xmlns:a16="http://schemas.microsoft.com/office/drawing/2014/main" id="{867F6D0C-3159-2EE7-0D57-1ACDAAF65A40}"/>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C28F17BF-F194-3422-239C-E871159C78DC}"/>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10</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2A6F1922-97E5-4804-0828-328F440A46A0}"/>
              </a:ext>
            </a:extLst>
          </p:cNvPr>
          <p:cNvSpPr txBox="1"/>
          <p:nvPr/>
        </p:nvSpPr>
        <p:spPr>
          <a:xfrm>
            <a:off x="9264625" y="6292631"/>
            <a:ext cx="2616200" cy="400110"/>
          </a:xfrm>
          <a:prstGeom prst="rect">
            <a:avLst/>
          </a:prstGeom>
          <a:noFill/>
        </p:spPr>
        <p:txBody>
          <a:bodyPr wrap="square" rtlCol="0">
            <a:spAutoFit/>
          </a:bodyPr>
          <a:lstStyle/>
          <a:p>
            <a:pPr algn="ctr" rtl="0">
              <a:defRPr/>
            </a:pPr>
            <a:r>
              <a:rPr lang="en-US" sz="2000" b="1" kern="0" dirty="0">
                <a:solidFill>
                  <a:prstClr val="black"/>
                </a:solidFill>
              </a:rPr>
              <a:t> </a:t>
            </a:r>
          </a:p>
        </p:txBody>
      </p:sp>
      <p:pic>
        <p:nvPicPr>
          <p:cNvPr id="8" name="Graphic 21">
            <a:extLst>
              <a:ext uri="{FF2B5EF4-FFF2-40B4-BE49-F238E27FC236}">
                <a16:creationId xmlns:a16="http://schemas.microsoft.com/office/drawing/2014/main" id="{694A9396-6F10-571B-3ECC-AB44E2AA3CE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9" name="Picture 8">
            <a:extLst>
              <a:ext uri="{FF2B5EF4-FFF2-40B4-BE49-F238E27FC236}">
                <a16:creationId xmlns:a16="http://schemas.microsoft.com/office/drawing/2014/main" id="{E2D50595-EC2A-D573-9249-7BD2615076A7}"/>
              </a:ext>
            </a:extLst>
          </p:cNvPr>
          <p:cNvPicPr>
            <a:picLocks noChangeAspect="1"/>
          </p:cNvPicPr>
          <p:nvPr/>
        </p:nvPicPr>
        <p:blipFill>
          <a:blip r:embed="rId3"/>
          <a:stretch>
            <a:fillRect/>
          </a:stretch>
        </p:blipFill>
        <p:spPr>
          <a:xfrm>
            <a:off x="1034638" y="2204594"/>
            <a:ext cx="2624254" cy="3778290"/>
          </a:xfrm>
          <a:prstGeom prst="rect">
            <a:avLst/>
          </a:prstGeom>
        </p:spPr>
      </p:pic>
      <p:grpSp>
        <p:nvGrpSpPr>
          <p:cNvPr id="16" name="Group 15">
            <a:extLst>
              <a:ext uri="{FF2B5EF4-FFF2-40B4-BE49-F238E27FC236}">
                <a16:creationId xmlns:a16="http://schemas.microsoft.com/office/drawing/2014/main" id="{8EFC370B-8015-C189-2E32-AE3109D89178}"/>
              </a:ext>
            </a:extLst>
          </p:cNvPr>
          <p:cNvGrpSpPr/>
          <p:nvPr/>
        </p:nvGrpSpPr>
        <p:grpSpPr>
          <a:xfrm>
            <a:off x="3763710" y="2739772"/>
            <a:ext cx="7564041" cy="2435781"/>
            <a:chOff x="6280190" y="3420189"/>
            <a:chExt cx="7564041" cy="2435781"/>
          </a:xfrm>
        </p:grpSpPr>
        <p:sp>
          <p:nvSpPr>
            <p:cNvPr id="10" name="Text 1"/>
            <p:cNvSpPr/>
            <p:nvPr/>
          </p:nvSpPr>
          <p:spPr>
            <a:xfrm>
              <a:off x="6839307" y="3420189"/>
              <a:ext cx="2977039" cy="372070"/>
            </a:xfrm>
            <a:prstGeom prst="rect">
              <a:avLst/>
            </a:prstGeom>
            <a:noFill/>
            <a:ln/>
          </p:spPr>
          <p:txBody>
            <a:bodyPr wrap="none" lIns="0" tIns="0" rIns="0" bIns="0" rtlCol="0" anchor="t"/>
            <a:lstStyle/>
            <a:p>
              <a:pPr marL="0" indent="0" algn="r" rtl="1">
                <a:lnSpc>
                  <a:spcPts val="2900"/>
                </a:lnSpc>
                <a:buNone/>
              </a:pPr>
              <a:r>
                <a:rPr lang="en-US" sz="2300" dirty="0">
                  <a:solidFill>
                    <a:srgbClr val="403CCF"/>
                  </a:solidFill>
                  <a:latin typeface="Alexandria" pitchFamily="34" charset="0"/>
                  <a:ea typeface="Alexandria" pitchFamily="34" charset="-122"/>
                  <a:cs typeface="Alexandria" pitchFamily="34" charset="-120"/>
                </a:rPr>
                <a:t>التحديات الداخلية</a:t>
              </a:r>
              <a:endParaRPr lang="en-US" sz="2300" dirty="0"/>
            </a:p>
          </p:txBody>
        </p:sp>
        <p:sp>
          <p:nvSpPr>
            <p:cNvPr id="11" name="Text 2"/>
            <p:cNvSpPr/>
            <p:nvPr/>
          </p:nvSpPr>
          <p:spPr>
            <a:xfrm>
              <a:off x="6280190" y="3990618"/>
              <a:ext cx="3536156" cy="317540"/>
            </a:xfrm>
            <a:prstGeom prst="rect">
              <a:avLst/>
            </a:prstGeom>
            <a:noFill/>
            <a:ln/>
          </p:spPr>
          <p:txBody>
            <a:bodyPr wrap="none" lIns="0" tIns="0" rIns="0" bIns="0" rtlCol="0" anchor="t"/>
            <a:lstStyle/>
            <a:p>
              <a:pPr marL="342900" indent="-342900" algn="r" rtl="1">
                <a:lnSpc>
                  <a:spcPts val="2500"/>
                </a:lnSpc>
                <a:buSzPct val="100000"/>
                <a:buChar char="•"/>
              </a:pPr>
              <a:r>
                <a:rPr lang="en-US" sz="1550" dirty="0">
                  <a:solidFill>
                    <a:srgbClr val="49495A"/>
                  </a:solidFill>
                  <a:latin typeface="Alexandria" pitchFamily="34" charset="0"/>
                  <a:ea typeface="Alexandria" pitchFamily="34" charset="-122"/>
                  <a:cs typeface="Alexandria" pitchFamily="34" charset="-120"/>
                </a:rPr>
                <a:t>مقاومة التغيير من بعض العاملين</a:t>
              </a:r>
              <a:endParaRPr lang="en-US" sz="1550" dirty="0"/>
            </a:p>
          </p:txBody>
        </p:sp>
        <p:sp>
          <p:nvSpPr>
            <p:cNvPr id="12" name="Text 3"/>
            <p:cNvSpPr/>
            <p:nvPr/>
          </p:nvSpPr>
          <p:spPr>
            <a:xfrm>
              <a:off x="6280190" y="4377571"/>
              <a:ext cx="3536156" cy="317540"/>
            </a:xfrm>
            <a:prstGeom prst="rect">
              <a:avLst/>
            </a:prstGeom>
            <a:noFill/>
            <a:ln/>
          </p:spPr>
          <p:txBody>
            <a:bodyPr wrap="none" lIns="0" tIns="0" rIns="0" bIns="0" rtlCol="0" anchor="t"/>
            <a:lstStyle/>
            <a:p>
              <a:pPr marL="342900" indent="-342900" algn="r" rtl="1">
                <a:lnSpc>
                  <a:spcPts val="2500"/>
                </a:lnSpc>
                <a:buSzPct val="100000"/>
                <a:buChar char="•"/>
              </a:pPr>
              <a:r>
                <a:rPr lang="en-US" sz="1550" dirty="0">
                  <a:solidFill>
                    <a:srgbClr val="49495A"/>
                  </a:solidFill>
                  <a:latin typeface="Alexandria" pitchFamily="34" charset="0"/>
                  <a:ea typeface="Alexandria" pitchFamily="34" charset="-122"/>
                  <a:cs typeface="Alexandria" pitchFamily="34" charset="-120"/>
                </a:rPr>
                <a:t>التكاليف الأولية المرتفعة</a:t>
              </a:r>
              <a:endParaRPr lang="en-US" sz="1550" dirty="0"/>
            </a:p>
          </p:txBody>
        </p:sp>
        <p:sp>
          <p:nvSpPr>
            <p:cNvPr id="13" name="Text 4"/>
            <p:cNvSpPr/>
            <p:nvPr/>
          </p:nvSpPr>
          <p:spPr>
            <a:xfrm>
              <a:off x="6280190" y="4764524"/>
              <a:ext cx="3536156" cy="317540"/>
            </a:xfrm>
            <a:prstGeom prst="rect">
              <a:avLst/>
            </a:prstGeom>
            <a:noFill/>
            <a:ln/>
          </p:spPr>
          <p:txBody>
            <a:bodyPr wrap="none" lIns="0" tIns="0" rIns="0" bIns="0" rtlCol="0" anchor="t"/>
            <a:lstStyle/>
            <a:p>
              <a:pPr marL="342900" indent="-342900" algn="r" rtl="1">
                <a:lnSpc>
                  <a:spcPts val="2500"/>
                </a:lnSpc>
                <a:buSzPct val="100000"/>
                <a:buChar char="•"/>
              </a:pPr>
              <a:r>
                <a:rPr lang="en-US" sz="1550" dirty="0">
                  <a:solidFill>
                    <a:srgbClr val="49495A"/>
                  </a:solidFill>
                  <a:latin typeface="Alexandria" pitchFamily="34" charset="0"/>
                  <a:ea typeface="Alexandria" pitchFamily="34" charset="-122"/>
                  <a:cs typeface="Alexandria" pitchFamily="34" charset="-120"/>
                </a:rPr>
                <a:t>نقص الخبرات المتخصصة</a:t>
              </a:r>
              <a:endParaRPr lang="en-US" sz="1550" dirty="0"/>
            </a:p>
          </p:txBody>
        </p:sp>
        <p:sp>
          <p:nvSpPr>
            <p:cNvPr id="14" name="Text 5"/>
            <p:cNvSpPr/>
            <p:nvPr/>
          </p:nvSpPr>
          <p:spPr>
            <a:xfrm>
              <a:off x="6280190" y="5151477"/>
              <a:ext cx="3536156" cy="317540"/>
            </a:xfrm>
            <a:prstGeom prst="rect">
              <a:avLst/>
            </a:prstGeom>
            <a:noFill/>
            <a:ln/>
          </p:spPr>
          <p:txBody>
            <a:bodyPr wrap="none" lIns="0" tIns="0" rIns="0" bIns="0" rtlCol="0" anchor="t"/>
            <a:lstStyle/>
            <a:p>
              <a:pPr marL="342900" indent="-342900" algn="r" rtl="1">
                <a:lnSpc>
                  <a:spcPts val="2500"/>
                </a:lnSpc>
                <a:buSzPct val="100000"/>
                <a:buChar char="•"/>
              </a:pPr>
              <a:r>
                <a:rPr lang="en-US" sz="1550" dirty="0">
                  <a:solidFill>
                    <a:srgbClr val="49495A"/>
                  </a:solidFill>
                  <a:latin typeface="Alexandria" pitchFamily="34" charset="0"/>
                  <a:ea typeface="Alexandria" pitchFamily="34" charset="-122"/>
                  <a:cs typeface="Alexandria" pitchFamily="34" charset="-120"/>
                </a:rPr>
                <a:t>صعوبة قياس العائد قصير المدى</a:t>
              </a:r>
              <a:endParaRPr lang="en-US" sz="1550" dirty="0"/>
            </a:p>
          </p:txBody>
        </p:sp>
        <p:sp>
          <p:nvSpPr>
            <p:cNvPr id="15" name="Text 6"/>
            <p:cNvSpPr/>
            <p:nvPr/>
          </p:nvSpPr>
          <p:spPr>
            <a:xfrm>
              <a:off x="6280190" y="5538430"/>
              <a:ext cx="3536156" cy="317540"/>
            </a:xfrm>
            <a:prstGeom prst="rect">
              <a:avLst/>
            </a:prstGeom>
            <a:noFill/>
            <a:ln/>
          </p:spPr>
          <p:txBody>
            <a:bodyPr wrap="none" lIns="0" tIns="0" rIns="0" bIns="0" rtlCol="0" anchor="t"/>
            <a:lstStyle/>
            <a:p>
              <a:pPr marL="342900" indent="-342900" algn="r" rtl="1">
                <a:lnSpc>
                  <a:spcPts val="2500"/>
                </a:lnSpc>
                <a:buSzPct val="100000"/>
                <a:buChar char="•"/>
              </a:pPr>
              <a:r>
                <a:rPr lang="en-US" sz="1550" dirty="0">
                  <a:solidFill>
                    <a:srgbClr val="49495A"/>
                  </a:solidFill>
                  <a:latin typeface="Alexandria" pitchFamily="34" charset="0"/>
                  <a:ea typeface="Alexandria" pitchFamily="34" charset="-122"/>
                  <a:cs typeface="Alexandria" pitchFamily="34" charset="-120"/>
                </a:rPr>
                <a:t>الحاجة لتغيير الثقافة المؤسسية</a:t>
              </a:r>
              <a:endParaRPr lang="en-US" sz="1550" dirty="0"/>
            </a:p>
          </p:txBody>
        </p:sp>
        <p:sp>
          <p:nvSpPr>
            <p:cNvPr id="17" name="Text 7"/>
            <p:cNvSpPr/>
            <p:nvPr/>
          </p:nvSpPr>
          <p:spPr>
            <a:xfrm>
              <a:off x="10867192" y="3420189"/>
              <a:ext cx="2977039" cy="372070"/>
            </a:xfrm>
            <a:prstGeom prst="rect">
              <a:avLst/>
            </a:prstGeom>
            <a:noFill/>
            <a:ln/>
          </p:spPr>
          <p:txBody>
            <a:bodyPr wrap="none" lIns="0" tIns="0" rIns="0" bIns="0" rtlCol="0" anchor="t"/>
            <a:lstStyle/>
            <a:p>
              <a:pPr marL="0" indent="0" algn="r" rtl="1">
                <a:lnSpc>
                  <a:spcPts val="2900"/>
                </a:lnSpc>
                <a:buNone/>
              </a:pPr>
              <a:r>
                <a:rPr lang="en-US" sz="2300" dirty="0">
                  <a:solidFill>
                    <a:srgbClr val="403CCF"/>
                  </a:solidFill>
                  <a:latin typeface="Alexandria" pitchFamily="34" charset="0"/>
                  <a:ea typeface="Alexandria" pitchFamily="34" charset="-122"/>
                  <a:cs typeface="Alexandria" pitchFamily="34" charset="-120"/>
                </a:rPr>
                <a:t>التحديات الخارجية</a:t>
              </a:r>
              <a:endParaRPr lang="en-US" sz="2300" dirty="0"/>
            </a:p>
          </p:txBody>
        </p:sp>
        <p:sp>
          <p:nvSpPr>
            <p:cNvPr id="18" name="Text 8"/>
            <p:cNvSpPr/>
            <p:nvPr/>
          </p:nvSpPr>
          <p:spPr>
            <a:xfrm>
              <a:off x="10308074" y="3990618"/>
              <a:ext cx="3536156" cy="317540"/>
            </a:xfrm>
            <a:prstGeom prst="rect">
              <a:avLst/>
            </a:prstGeom>
            <a:noFill/>
            <a:ln/>
          </p:spPr>
          <p:txBody>
            <a:bodyPr wrap="none" lIns="0" tIns="0" rIns="0" bIns="0" rtlCol="0" anchor="t"/>
            <a:lstStyle/>
            <a:p>
              <a:pPr marL="342900" indent="-342900" algn="r" rtl="1">
                <a:lnSpc>
                  <a:spcPts val="2500"/>
                </a:lnSpc>
                <a:buSzPct val="100000"/>
                <a:buChar char="•"/>
              </a:pPr>
              <a:r>
                <a:rPr lang="en-US" sz="1550" dirty="0">
                  <a:solidFill>
                    <a:srgbClr val="49495A"/>
                  </a:solidFill>
                  <a:latin typeface="Alexandria" pitchFamily="34" charset="0"/>
                  <a:ea typeface="Alexandria" pitchFamily="34" charset="-122"/>
                  <a:cs typeface="Alexandria" pitchFamily="34" charset="-120"/>
                </a:rPr>
                <a:t>ضغوط السوق والمنافسة</a:t>
              </a:r>
              <a:endParaRPr lang="en-US" sz="1550" dirty="0"/>
            </a:p>
          </p:txBody>
        </p:sp>
        <p:sp>
          <p:nvSpPr>
            <p:cNvPr id="19" name="Text 9"/>
            <p:cNvSpPr/>
            <p:nvPr/>
          </p:nvSpPr>
          <p:spPr>
            <a:xfrm>
              <a:off x="10308074" y="4377571"/>
              <a:ext cx="3536156" cy="317540"/>
            </a:xfrm>
            <a:prstGeom prst="rect">
              <a:avLst/>
            </a:prstGeom>
            <a:noFill/>
            <a:ln/>
          </p:spPr>
          <p:txBody>
            <a:bodyPr wrap="none" lIns="0" tIns="0" rIns="0" bIns="0" rtlCol="0" anchor="t"/>
            <a:lstStyle/>
            <a:p>
              <a:pPr marL="342900" indent="-342900" algn="r" rtl="1">
                <a:lnSpc>
                  <a:spcPts val="2500"/>
                </a:lnSpc>
                <a:buSzPct val="100000"/>
                <a:buChar char="•"/>
              </a:pPr>
              <a:r>
                <a:rPr lang="en-US" sz="1550" dirty="0">
                  <a:solidFill>
                    <a:srgbClr val="49495A"/>
                  </a:solidFill>
                  <a:latin typeface="Alexandria" pitchFamily="34" charset="0"/>
                  <a:ea typeface="Alexandria" pitchFamily="34" charset="-122"/>
                  <a:cs typeface="Alexandria" pitchFamily="34" charset="-120"/>
                </a:rPr>
                <a:t>التغيرات التنظيمية والقانونية</a:t>
              </a:r>
              <a:endParaRPr lang="en-US" sz="1550" dirty="0"/>
            </a:p>
          </p:txBody>
        </p:sp>
        <p:sp>
          <p:nvSpPr>
            <p:cNvPr id="20" name="Text 10"/>
            <p:cNvSpPr/>
            <p:nvPr/>
          </p:nvSpPr>
          <p:spPr>
            <a:xfrm>
              <a:off x="10308074" y="4764524"/>
              <a:ext cx="3536156" cy="317540"/>
            </a:xfrm>
            <a:prstGeom prst="rect">
              <a:avLst/>
            </a:prstGeom>
            <a:noFill/>
            <a:ln/>
          </p:spPr>
          <p:txBody>
            <a:bodyPr wrap="none" lIns="0" tIns="0" rIns="0" bIns="0" rtlCol="0" anchor="t"/>
            <a:lstStyle/>
            <a:p>
              <a:pPr marL="342900" indent="-342900" algn="r" rtl="1">
                <a:lnSpc>
                  <a:spcPts val="2500"/>
                </a:lnSpc>
                <a:buSzPct val="100000"/>
                <a:buChar char="•"/>
              </a:pPr>
              <a:r>
                <a:rPr lang="en-US" sz="1550" dirty="0">
                  <a:solidFill>
                    <a:srgbClr val="49495A"/>
                  </a:solidFill>
                  <a:latin typeface="Alexandria" pitchFamily="34" charset="0"/>
                  <a:ea typeface="Alexandria" pitchFamily="34" charset="-122"/>
                  <a:cs typeface="Alexandria" pitchFamily="34" charset="-120"/>
                </a:rPr>
                <a:t>توقعات أصحاب المصلحة المتزايدة</a:t>
              </a:r>
              <a:endParaRPr lang="en-US" sz="1550" dirty="0"/>
            </a:p>
          </p:txBody>
        </p:sp>
        <p:sp>
          <p:nvSpPr>
            <p:cNvPr id="21" name="Text 11"/>
            <p:cNvSpPr/>
            <p:nvPr/>
          </p:nvSpPr>
          <p:spPr>
            <a:xfrm>
              <a:off x="10308074" y="5151477"/>
              <a:ext cx="3536156" cy="317540"/>
            </a:xfrm>
            <a:prstGeom prst="rect">
              <a:avLst/>
            </a:prstGeom>
            <a:noFill/>
            <a:ln/>
          </p:spPr>
          <p:txBody>
            <a:bodyPr wrap="none" lIns="0" tIns="0" rIns="0" bIns="0" rtlCol="0" anchor="t"/>
            <a:lstStyle/>
            <a:p>
              <a:pPr marL="342900" indent="-342900" algn="r" rtl="1">
                <a:lnSpc>
                  <a:spcPts val="2500"/>
                </a:lnSpc>
                <a:buSzPct val="100000"/>
                <a:buChar char="•"/>
              </a:pPr>
              <a:r>
                <a:rPr lang="en-US" sz="1550" dirty="0">
                  <a:solidFill>
                    <a:srgbClr val="49495A"/>
                  </a:solidFill>
                  <a:latin typeface="Alexandria" pitchFamily="34" charset="0"/>
                  <a:ea typeface="Alexandria" pitchFamily="34" charset="-122"/>
                  <a:cs typeface="Alexandria" pitchFamily="34" charset="-120"/>
                </a:rPr>
                <a:t>التحديات البيئية والمناخية</a:t>
              </a:r>
              <a:endParaRPr lang="en-US" sz="1550" dirty="0"/>
            </a:p>
          </p:txBody>
        </p:sp>
        <p:sp>
          <p:nvSpPr>
            <p:cNvPr id="22" name="Text 12"/>
            <p:cNvSpPr/>
            <p:nvPr/>
          </p:nvSpPr>
          <p:spPr>
            <a:xfrm>
              <a:off x="10308074" y="5538430"/>
              <a:ext cx="3536156" cy="317540"/>
            </a:xfrm>
            <a:prstGeom prst="rect">
              <a:avLst/>
            </a:prstGeom>
            <a:noFill/>
            <a:ln/>
          </p:spPr>
          <p:txBody>
            <a:bodyPr wrap="none" lIns="0" tIns="0" rIns="0" bIns="0" rtlCol="0" anchor="t"/>
            <a:lstStyle/>
            <a:p>
              <a:pPr marL="342900" indent="-342900" algn="r" rtl="1">
                <a:lnSpc>
                  <a:spcPts val="2500"/>
                </a:lnSpc>
                <a:buSzPct val="100000"/>
                <a:buChar char="•"/>
              </a:pPr>
              <a:r>
                <a:rPr lang="en-US" sz="1550" dirty="0">
                  <a:solidFill>
                    <a:srgbClr val="49495A"/>
                  </a:solidFill>
                  <a:latin typeface="Alexandria" pitchFamily="34" charset="0"/>
                  <a:ea typeface="Alexandria" pitchFamily="34" charset="-122"/>
                  <a:cs typeface="Alexandria" pitchFamily="34" charset="-120"/>
                </a:rPr>
                <a:t>عدم الاستقرار الاقتصادي</a:t>
              </a:r>
              <a:endParaRPr lang="en-US" sz="1550" dirty="0"/>
            </a:p>
          </p:txBody>
        </p:sp>
      </p:grpSp>
    </p:spTree>
    <p:extLst>
      <p:ext uri="{BB962C8B-B14F-4D97-AF65-F5344CB8AC3E}">
        <p14:creationId xmlns:p14="http://schemas.microsoft.com/office/powerpoint/2010/main" val="3341334533"/>
      </p:ext>
    </p:extLst>
  </p:cSld>
  <p:clrMapOvr>
    <a:masterClrMapping/>
  </p:clrMapOvr>
  <mc:AlternateContent xmlns:mc="http://schemas.openxmlformats.org/markup-compatibility/2006" xmlns:p14="http://schemas.microsoft.com/office/powerpoint/2010/main">
    <mc:Choice Requires="p14">
      <p:transition spd="slow" p14:dur="2000" advTm="168767"/>
    </mc:Choice>
    <mc:Fallback xmlns="">
      <p:transition spd="slow" advTm="168767"/>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C2E05C7-9FEF-C414-248F-0AB3B154564A}"/>
            </a:ext>
          </a:extLst>
        </p:cNvPr>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ACB26392-3878-9BC1-7CF1-3E5677FB1389}"/>
              </a:ext>
            </a:extLst>
          </p:cNvPr>
          <p:cNvSpPr/>
          <p:nvPr/>
        </p:nvSpPr>
        <p:spPr>
          <a:xfrm>
            <a:off x="467869" y="1565553"/>
            <a:ext cx="11516122" cy="4889767"/>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algn="just">
              <a:lnSpc>
                <a:spcPct val="150000"/>
              </a:lnSpc>
            </a:pPr>
            <a:endParaRPr lang="ar-EG" sz="1600" dirty="0">
              <a:latin typeface="Alexandria" pitchFamily="2" charset="-78"/>
              <a:cs typeface="Alexandria" pitchFamily="2" charset="-78"/>
            </a:endParaRPr>
          </a:p>
        </p:txBody>
      </p:sp>
      <p:sp>
        <p:nvSpPr>
          <p:cNvPr id="3" name="TextBox 2">
            <a:extLst>
              <a:ext uri="{FF2B5EF4-FFF2-40B4-BE49-F238E27FC236}">
                <a16:creationId xmlns:a16="http://schemas.microsoft.com/office/drawing/2014/main" id="{E7BA2DED-788D-0B2D-4289-DDDF70223A46}"/>
              </a:ext>
            </a:extLst>
          </p:cNvPr>
          <p:cNvSpPr txBox="1"/>
          <p:nvPr/>
        </p:nvSpPr>
        <p:spPr>
          <a:xfrm>
            <a:off x="3311003" y="547355"/>
            <a:ext cx="5669280" cy="501932"/>
          </a:xfrm>
          <a:prstGeom prst="rect">
            <a:avLst/>
          </a:prstGeom>
          <a:noFill/>
        </p:spPr>
        <p:txBody>
          <a:bodyPr wrap="square" rtlCol="0">
            <a:spAutoFit/>
          </a:bodyPr>
          <a:lstStyle/>
          <a:p>
            <a:pPr algn="ctr" rtl="0">
              <a:lnSpc>
                <a:spcPct val="150000"/>
              </a:lnSpc>
              <a:spcAft>
                <a:spcPts val="600"/>
              </a:spcAft>
            </a:pPr>
            <a:r>
              <a:rPr lang="ar-JO" sz="2000" b="1">
                <a:solidFill>
                  <a:prstClr val="black"/>
                </a:solidFill>
                <a:latin typeface="Alexandria" pitchFamily="2" charset="-78"/>
                <a:cs typeface="Alexandria" pitchFamily="2" charset="-78"/>
              </a:rPr>
              <a:t>القيادة المستدامة الحديثة</a:t>
            </a:r>
            <a:endParaRPr lang="ar-JO" sz="2000" b="1" dirty="0">
              <a:solidFill>
                <a:prstClr val="black"/>
              </a:solidFill>
              <a:latin typeface="Alexandria" pitchFamily="2" charset="-78"/>
              <a:cs typeface="Alexandria" pitchFamily="2" charset="-78"/>
            </a:endParaRPr>
          </a:p>
        </p:txBody>
      </p:sp>
      <p:sp>
        <p:nvSpPr>
          <p:cNvPr id="4" name="Rectangle 4">
            <a:extLst>
              <a:ext uri="{FF2B5EF4-FFF2-40B4-BE49-F238E27FC236}">
                <a16:creationId xmlns:a16="http://schemas.microsoft.com/office/drawing/2014/main" id="{DC7F5E1F-1A03-AD1F-E006-56E3630E0EF4}"/>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algn="ctr" rtl="0">
              <a:defRPr/>
            </a:pPr>
            <a:endParaRPr lang="en-US" kern="0">
              <a:solidFill>
                <a:prstClr val="white"/>
              </a:solidFill>
              <a:ea typeface="Roboto Light" panose="02000000000000000000" pitchFamily="2" charset="0"/>
            </a:endParaRPr>
          </a:p>
        </p:txBody>
      </p:sp>
      <p:sp>
        <p:nvSpPr>
          <p:cNvPr id="5" name="TextBox 5">
            <a:extLst>
              <a:ext uri="{FF2B5EF4-FFF2-40B4-BE49-F238E27FC236}">
                <a16:creationId xmlns:a16="http://schemas.microsoft.com/office/drawing/2014/main" id="{2947FD56-6DF2-D851-258F-D91BF79C206F}"/>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E3816ACF-82A1-FA18-069F-D85E697854A3}"/>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10</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2B6BA7E3-888F-716E-FB67-634C70F965D2}"/>
              </a:ext>
            </a:extLst>
          </p:cNvPr>
          <p:cNvSpPr txBox="1"/>
          <p:nvPr/>
        </p:nvSpPr>
        <p:spPr>
          <a:xfrm>
            <a:off x="9264625" y="6292631"/>
            <a:ext cx="2616200" cy="400110"/>
          </a:xfrm>
          <a:prstGeom prst="rect">
            <a:avLst/>
          </a:prstGeom>
          <a:noFill/>
        </p:spPr>
        <p:txBody>
          <a:bodyPr wrap="square" rtlCol="0">
            <a:spAutoFit/>
          </a:bodyPr>
          <a:lstStyle/>
          <a:p>
            <a:pPr algn="ctr" rtl="0">
              <a:defRPr/>
            </a:pPr>
            <a:r>
              <a:rPr lang="en-US" sz="2000" b="1" kern="0" dirty="0">
                <a:solidFill>
                  <a:prstClr val="black"/>
                </a:solidFill>
              </a:rPr>
              <a:t> </a:t>
            </a:r>
          </a:p>
        </p:txBody>
      </p:sp>
      <p:pic>
        <p:nvPicPr>
          <p:cNvPr id="8" name="Graphic 21">
            <a:extLst>
              <a:ext uri="{FF2B5EF4-FFF2-40B4-BE49-F238E27FC236}">
                <a16:creationId xmlns:a16="http://schemas.microsoft.com/office/drawing/2014/main" id="{FE783124-AE79-D34A-2361-8E98F8592A2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9" name="Picture 8">
            <a:extLst>
              <a:ext uri="{FF2B5EF4-FFF2-40B4-BE49-F238E27FC236}">
                <a16:creationId xmlns:a16="http://schemas.microsoft.com/office/drawing/2014/main" id="{FA40AD35-5F16-9751-8E83-132DC379B166}"/>
              </a:ext>
            </a:extLst>
          </p:cNvPr>
          <p:cNvPicPr>
            <a:picLocks noChangeAspect="1"/>
          </p:cNvPicPr>
          <p:nvPr/>
        </p:nvPicPr>
        <p:blipFill>
          <a:blip r:embed="rId3"/>
          <a:stretch>
            <a:fillRect/>
          </a:stretch>
        </p:blipFill>
        <p:spPr>
          <a:xfrm>
            <a:off x="502222" y="2432709"/>
            <a:ext cx="2052044" cy="3745021"/>
          </a:xfrm>
          <a:prstGeom prst="rect">
            <a:avLst/>
          </a:prstGeom>
        </p:spPr>
      </p:pic>
      <p:grpSp>
        <p:nvGrpSpPr>
          <p:cNvPr id="26" name="Group 25">
            <a:extLst>
              <a:ext uri="{FF2B5EF4-FFF2-40B4-BE49-F238E27FC236}">
                <a16:creationId xmlns:a16="http://schemas.microsoft.com/office/drawing/2014/main" id="{F14D0C6F-F027-8FD3-1EB3-7754ED80D21C}"/>
              </a:ext>
            </a:extLst>
          </p:cNvPr>
          <p:cNvGrpSpPr/>
          <p:nvPr/>
        </p:nvGrpSpPr>
        <p:grpSpPr>
          <a:xfrm>
            <a:off x="2682323" y="1861571"/>
            <a:ext cx="9046584" cy="4431059"/>
            <a:chOff x="756642" y="1396246"/>
            <a:chExt cx="7630716" cy="6311979"/>
          </a:xfrm>
        </p:grpSpPr>
        <p:sp>
          <p:nvSpPr>
            <p:cNvPr id="11" name="Text 1"/>
            <p:cNvSpPr/>
            <p:nvPr/>
          </p:nvSpPr>
          <p:spPr>
            <a:xfrm>
              <a:off x="756642" y="1396246"/>
              <a:ext cx="7630716" cy="605314"/>
            </a:xfrm>
            <a:prstGeom prst="rect">
              <a:avLst/>
            </a:prstGeom>
            <a:noFill/>
            <a:ln/>
          </p:spPr>
          <p:txBody>
            <a:bodyPr wrap="square" lIns="0" tIns="0" rIns="0" bIns="0" rtlCol="0" anchor="t"/>
            <a:lstStyle/>
            <a:p>
              <a:pPr marL="0" indent="0" algn="just" rtl="1">
                <a:lnSpc>
                  <a:spcPts val="2350"/>
                </a:lnSpc>
                <a:buNone/>
              </a:pPr>
              <a:r>
                <a:rPr lang="en-US" sz="1600">
                  <a:solidFill>
                    <a:srgbClr val="49495A"/>
                  </a:solidFill>
                  <a:latin typeface="Alexandria" pitchFamily="34" charset="0"/>
                  <a:ea typeface="Alexandria" pitchFamily="34" charset="-122"/>
                  <a:cs typeface="Alexandria" pitchFamily="34" charset="-120"/>
                </a:rPr>
                <a:t>تطور </a:t>
              </a:r>
              <a:r>
                <a:rPr lang="en-US" sz="1600" dirty="0">
                  <a:solidFill>
                    <a:srgbClr val="49495A"/>
                  </a:solidFill>
                  <a:latin typeface="Alexandria" pitchFamily="34" charset="0"/>
                  <a:ea typeface="Alexandria" pitchFamily="34" charset="-122"/>
                  <a:cs typeface="Alexandria" pitchFamily="34" charset="-120"/>
                </a:rPr>
                <a:t>القيادة المستدامة لتواكب التحديات المعاصرة، مدمجة التكنولوجيا الحديثة مع المبادئ الأساسية للاستدامة.</a:t>
              </a:r>
              <a:endParaRPr lang="en-US" sz="1600" dirty="0"/>
            </a:p>
          </p:txBody>
        </p:sp>
        <p:sp>
          <p:nvSpPr>
            <p:cNvPr id="12" name="Shape 2"/>
            <p:cNvSpPr/>
            <p:nvPr/>
          </p:nvSpPr>
          <p:spPr>
            <a:xfrm>
              <a:off x="8222694" y="2214324"/>
              <a:ext cx="22860" cy="5493901"/>
            </a:xfrm>
            <a:prstGeom prst="roundRect">
              <a:avLst>
                <a:gd name="adj" fmla="val 124140"/>
              </a:avLst>
            </a:prstGeom>
            <a:solidFill>
              <a:srgbClr val="D0CED9"/>
            </a:solidFill>
            <a:ln/>
          </p:spPr>
          <p:txBody>
            <a:bodyPr/>
            <a:lstStyle/>
            <a:p>
              <a:endParaRPr lang="en-US" sz="2000"/>
            </a:p>
          </p:txBody>
        </p:sp>
        <p:sp>
          <p:nvSpPr>
            <p:cNvPr id="13" name="Shape 3"/>
            <p:cNvSpPr/>
            <p:nvPr/>
          </p:nvSpPr>
          <p:spPr>
            <a:xfrm>
              <a:off x="7700963" y="2747724"/>
              <a:ext cx="567452" cy="22860"/>
            </a:xfrm>
            <a:prstGeom prst="roundRect">
              <a:avLst>
                <a:gd name="adj" fmla="val 124140"/>
              </a:avLst>
            </a:prstGeom>
            <a:solidFill>
              <a:srgbClr val="D0CED9"/>
            </a:solidFill>
            <a:ln/>
          </p:spPr>
          <p:txBody>
            <a:bodyPr/>
            <a:lstStyle/>
            <a:p>
              <a:endParaRPr lang="en-US" sz="2000"/>
            </a:p>
          </p:txBody>
        </p:sp>
        <p:pic>
          <p:nvPicPr>
            <p:cNvPr id="14" name="Image 1" descr="preencoded.png"/>
            <p:cNvPicPr>
              <a:picLocks noChangeAspect="1"/>
            </p:cNvPicPr>
            <p:nvPr/>
          </p:nvPicPr>
          <p:blipFill>
            <a:blip r:embed="rId4"/>
            <a:stretch>
              <a:fillRect/>
            </a:stretch>
          </p:blipFill>
          <p:spPr>
            <a:xfrm>
              <a:off x="8174653" y="2688253"/>
              <a:ext cx="141803" cy="141803"/>
            </a:xfrm>
            <a:prstGeom prst="rect">
              <a:avLst/>
            </a:prstGeom>
          </p:spPr>
        </p:pic>
        <p:sp>
          <p:nvSpPr>
            <p:cNvPr id="15" name="Shape 4"/>
            <p:cNvSpPr/>
            <p:nvPr/>
          </p:nvSpPr>
          <p:spPr>
            <a:xfrm>
              <a:off x="756642" y="2214324"/>
              <a:ext cx="6921341" cy="1089779"/>
            </a:xfrm>
            <a:prstGeom prst="roundRect">
              <a:avLst>
                <a:gd name="adj" fmla="val 2604"/>
              </a:avLst>
            </a:prstGeom>
            <a:solidFill>
              <a:srgbClr val="EAE8F3"/>
            </a:solidFill>
            <a:ln/>
          </p:spPr>
          <p:txBody>
            <a:bodyPr/>
            <a:lstStyle/>
            <a:p>
              <a:endParaRPr lang="en-US" sz="2000"/>
            </a:p>
          </p:txBody>
        </p:sp>
        <p:sp>
          <p:nvSpPr>
            <p:cNvPr id="16" name="Text 5"/>
            <p:cNvSpPr/>
            <p:nvPr/>
          </p:nvSpPr>
          <p:spPr>
            <a:xfrm>
              <a:off x="5124093" y="2403396"/>
              <a:ext cx="2364819" cy="295513"/>
            </a:xfrm>
            <a:prstGeom prst="rect">
              <a:avLst/>
            </a:prstGeom>
            <a:noFill/>
            <a:ln/>
          </p:spPr>
          <p:txBody>
            <a:bodyPr wrap="none" lIns="0" tIns="0" rIns="0" bIns="0" rtlCol="0" anchor="t"/>
            <a:lstStyle/>
            <a:p>
              <a:pPr marL="0" indent="0" algn="r" rtl="1">
                <a:lnSpc>
                  <a:spcPts val="2300"/>
                </a:lnSpc>
                <a:buNone/>
              </a:pPr>
              <a:r>
                <a:rPr lang="en-US" sz="2000" dirty="0">
                  <a:solidFill>
                    <a:srgbClr val="49495A"/>
                  </a:solidFill>
                  <a:latin typeface="Alexandria" pitchFamily="34" charset="0"/>
                  <a:ea typeface="Alexandria" pitchFamily="34" charset="-122"/>
                  <a:cs typeface="Alexandria" pitchFamily="34" charset="-120"/>
                </a:rPr>
                <a:t>الاستدامة الرقمية</a:t>
              </a:r>
              <a:endParaRPr lang="en-US" sz="2000" dirty="0"/>
            </a:p>
          </p:txBody>
        </p:sp>
        <p:sp>
          <p:nvSpPr>
            <p:cNvPr id="17" name="Text 6"/>
            <p:cNvSpPr/>
            <p:nvPr/>
          </p:nvSpPr>
          <p:spPr>
            <a:xfrm>
              <a:off x="945713" y="2812375"/>
              <a:ext cx="6543199" cy="302657"/>
            </a:xfrm>
            <a:prstGeom prst="rect">
              <a:avLst/>
            </a:prstGeom>
            <a:noFill/>
            <a:ln/>
          </p:spPr>
          <p:txBody>
            <a:bodyPr wrap="none" lIns="0" tIns="0" rIns="0" bIns="0" rtlCol="0" anchor="t"/>
            <a:lstStyle/>
            <a:p>
              <a:pPr marL="0" indent="0" algn="r" rtl="1">
                <a:lnSpc>
                  <a:spcPts val="2350"/>
                </a:lnSpc>
                <a:buNone/>
              </a:pPr>
              <a:r>
                <a:rPr lang="en-US" sz="1600" dirty="0">
                  <a:solidFill>
                    <a:srgbClr val="49495A"/>
                  </a:solidFill>
                  <a:latin typeface="Alexandria" pitchFamily="34" charset="0"/>
                  <a:ea typeface="Alexandria" pitchFamily="34" charset="-122"/>
                  <a:cs typeface="Alexandria" pitchFamily="34" charset="-120"/>
                </a:rPr>
                <a:t>استخدام التكنولوجيا لتعزيز الممارسات المستدامة</a:t>
              </a:r>
              <a:endParaRPr lang="en-US" sz="1600" dirty="0"/>
            </a:p>
          </p:txBody>
        </p:sp>
        <p:sp>
          <p:nvSpPr>
            <p:cNvPr id="18" name="Shape 7"/>
            <p:cNvSpPr/>
            <p:nvPr/>
          </p:nvSpPr>
          <p:spPr>
            <a:xfrm>
              <a:off x="7700963" y="4215765"/>
              <a:ext cx="567452" cy="22860"/>
            </a:xfrm>
            <a:prstGeom prst="roundRect">
              <a:avLst>
                <a:gd name="adj" fmla="val 124140"/>
              </a:avLst>
            </a:prstGeom>
            <a:solidFill>
              <a:srgbClr val="D0CED9"/>
            </a:solidFill>
            <a:ln/>
          </p:spPr>
          <p:txBody>
            <a:bodyPr/>
            <a:lstStyle/>
            <a:p>
              <a:endParaRPr lang="en-US" sz="2000"/>
            </a:p>
          </p:txBody>
        </p:sp>
        <p:pic>
          <p:nvPicPr>
            <p:cNvPr id="19" name="Image 2" descr="preencoded.png"/>
            <p:cNvPicPr>
              <a:picLocks noChangeAspect="1"/>
            </p:cNvPicPr>
            <p:nvPr/>
          </p:nvPicPr>
          <p:blipFill>
            <a:blip r:embed="rId4"/>
            <a:stretch>
              <a:fillRect/>
            </a:stretch>
          </p:blipFill>
          <p:spPr>
            <a:xfrm>
              <a:off x="8174653" y="4156293"/>
              <a:ext cx="141803" cy="141803"/>
            </a:xfrm>
            <a:prstGeom prst="rect">
              <a:avLst/>
            </a:prstGeom>
          </p:spPr>
        </p:pic>
        <p:sp>
          <p:nvSpPr>
            <p:cNvPr id="20" name="Shape 8"/>
            <p:cNvSpPr/>
            <p:nvPr/>
          </p:nvSpPr>
          <p:spPr>
            <a:xfrm>
              <a:off x="756642" y="3682365"/>
              <a:ext cx="6921341" cy="1089779"/>
            </a:xfrm>
            <a:prstGeom prst="roundRect">
              <a:avLst>
                <a:gd name="adj" fmla="val 2604"/>
              </a:avLst>
            </a:prstGeom>
            <a:solidFill>
              <a:srgbClr val="EAE8F3"/>
            </a:solidFill>
            <a:ln/>
          </p:spPr>
          <p:txBody>
            <a:bodyPr/>
            <a:lstStyle/>
            <a:p>
              <a:endParaRPr lang="en-US" sz="2000"/>
            </a:p>
          </p:txBody>
        </p:sp>
        <p:sp>
          <p:nvSpPr>
            <p:cNvPr id="21" name="Text 9"/>
            <p:cNvSpPr/>
            <p:nvPr/>
          </p:nvSpPr>
          <p:spPr>
            <a:xfrm>
              <a:off x="5124093" y="3871436"/>
              <a:ext cx="2364819" cy="295513"/>
            </a:xfrm>
            <a:prstGeom prst="rect">
              <a:avLst/>
            </a:prstGeom>
            <a:noFill/>
            <a:ln/>
          </p:spPr>
          <p:txBody>
            <a:bodyPr wrap="none" lIns="0" tIns="0" rIns="0" bIns="0" rtlCol="0" anchor="t"/>
            <a:lstStyle/>
            <a:p>
              <a:pPr marL="0" indent="0" algn="r" rtl="1">
                <a:lnSpc>
                  <a:spcPts val="2300"/>
                </a:lnSpc>
                <a:buNone/>
              </a:pPr>
              <a:r>
                <a:rPr lang="en-US" sz="2000" dirty="0">
                  <a:solidFill>
                    <a:srgbClr val="49495A"/>
                  </a:solidFill>
                  <a:latin typeface="Alexandria" pitchFamily="34" charset="0"/>
                  <a:ea typeface="Alexandria" pitchFamily="34" charset="-122"/>
                  <a:cs typeface="Alexandria" pitchFamily="34" charset="-120"/>
                </a:rPr>
                <a:t>الاقتصاد الدائري</a:t>
              </a:r>
              <a:endParaRPr lang="en-US" sz="2000" dirty="0"/>
            </a:p>
          </p:txBody>
        </p:sp>
        <p:sp>
          <p:nvSpPr>
            <p:cNvPr id="22" name="Text 10"/>
            <p:cNvSpPr/>
            <p:nvPr/>
          </p:nvSpPr>
          <p:spPr>
            <a:xfrm>
              <a:off x="945713" y="4280416"/>
              <a:ext cx="6543199" cy="302657"/>
            </a:xfrm>
            <a:prstGeom prst="rect">
              <a:avLst/>
            </a:prstGeom>
            <a:noFill/>
            <a:ln/>
          </p:spPr>
          <p:txBody>
            <a:bodyPr wrap="none" lIns="0" tIns="0" rIns="0" bIns="0" rtlCol="0" anchor="t"/>
            <a:lstStyle/>
            <a:p>
              <a:pPr marL="0" indent="0" algn="r" rtl="1">
                <a:lnSpc>
                  <a:spcPts val="2350"/>
                </a:lnSpc>
                <a:buNone/>
              </a:pPr>
              <a:r>
                <a:rPr lang="en-US" sz="1600" dirty="0">
                  <a:solidFill>
                    <a:srgbClr val="49495A"/>
                  </a:solidFill>
                  <a:latin typeface="Alexandria" pitchFamily="34" charset="0"/>
                  <a:ea typeface="Alexandria" pitchFamily="34" charset="-122"/>
                  <a:cs typeface="Alexandria" pitchFamily="34" charset="-120"/>
                </a:rPr>
                <a:t>تبني نماذج أعمال دائرية تقلل الهدر</a:t>
              </a:r>
              <a:endParaRPr lang="en-US" sz="1600" dirty="0"/>
            </a:p>
          </p:txBody>
        </p:sp>
        <p:sp>
          <p:nvSpPr>
            <p:cNvPr id="23" name="Shape 11"/>
            <p:cNvSpPr/>
            <p:nvPr/>
          </p:nvSpPr>
          <p:spPr>
            <a:xfrm>
              <a:off x="7700963" y="5683806"/>
              <a:ext cx="567452" cy="22860"/>
            </a:xfrm>
            <a:prstGeom prst="roundRect">
              <a:avLst>
                <a:gd name="adj" fmla="val 124140"/>
              </a:avLst>
            </a:prstGeom>
            <a:solidFill>
              <a:srgbClr val="D0CED9"/>
            </a:solidFill>
            <a:ln/>
          </p:spPr>
          <p:txBody>
            <a:bodyPr/>
            <a:lstStyle/>
            <a:p>
              <a:endParaRPr lang="en-US" sz="2000"/>
            </a:p>
          </p:txBody>
        </p:sp>
        <p:pic>
          <p:nvPicPr>
            <p:cNvPr id="24" name="Image 3" descr="preencoded.png"/>
            <p:cNvPicPr>
              <a:picLocks noChangeAspect="1"/>
            </p:cNvPicPr>
            <p:nvPr/>
          </p:nvPicPr>
          <p:blipFill>
            <a:blip r:embed="rId4"/>
            <a:stretch>
              <a:fillRect/>
            </a:stretch>
          </p:blipFill>
          <p:spPr>
            <a:xfrm>
              <a:off x="8174653" y="5624334"/>
              <a:ext cx="141803" cy="141803"/>
            </a:xfrm>
            <a:prstGeom prst="rect">
              <a:avLst/>
            </a:prstGeom>
          </p:spPr>
        </p:pic>
        <p:sp>
          <p:nvSpPr>
            <p:cNvPr id="25" name="Shape 12"/>
            <p:cNvSpPr/>
            <p:nvPr/>
          </p:nvSpPr>
          <p:spPr>
            <a:xfrm>
              <a:off x="756642" y="5150406"/>
              <a:ext cx="6921341" cy="1089779"/>
            </a:xfrm>
            <a:prstGeom prst="roundRect">
              <a:avLst>
                <a:gd name="adj" fmla="val 2604"/>
              </a:avLst>
            </a:prstGeom>
            <a:solidFill>
              <a:srgbClr val="EAE8F3"/>
            </a:solidFill>
            <a:ln/>
          </p:spPr>
          <p:txBody>
            <a:bodyPr/>
            <a:lstStyle/>
            <a:p>
              <a:endParaRPr lang="en-US" sz="2000"/>
            </a:p>
          </p:txBody>
        </p:sp>
        <p:sp>
          <p:nvSpPr>
            <p:cNvPr id="27" name="Text 13"/>
            <p:cNvSpPr/>
            <p:nvPr/>
          </p:nvSpPr>
          <p:spPr>
            <a:xfrm>
              <a:off x="5124093" y="5339477"/>
              <a:ext cx="2364819" cy="295513"/>
            </a:xfrm>
            <a:prstGeom prst="rect">
              <a:avLst/>
            </a:prstGeom>
            <a:noFill/>
            <a:ln/>
          </p:spPr>
          <p:txBody>
            <a:bodyPr wrap="none" lIns="0" tIns="0" rIns="0" bIns="0" rtlCol="0" anchor="t"/>
            <a:lstStyle/>
            <a:p>
              <a:pPr marL="0" indent="0" algn="r" rtl="1">
                <a:lnSpc>
                  <a:spcPts val="2300"/>
                </a:lnSpc>
                <a:buNone/>
              </a:pPr>
              <a:r>
                <a:rPr lang="en-US" sz="2000" dirty="0">
                  <a:solidFill>
                    <a:srgbClr val="49495A"/>
                  </a:solidFill>
                  <a:latin typeface="Alexandria" pitchFamily="34" charset="0"/>
                  <a:ea typeface="Alexandria" pitchFamily="34" charset="-122"/>
                  <a:cs typeface="Alexandria" pitchFamily="34" charset="-120"/>
                </a:rPr>
                <a:t>الحياد الكربوني</a:t>
              </a:r>
              <a:endParaRPr lang="en-US" sz="2000" dirty="0"/>
            </a:p>
          </p:txBody>
        </p:sp>
        <p:sp>
          <p:nvSpPr>
            <p:cNvPr id="28" name="Text 14"/>
            <p:cNvSpPr/>
            <p:nvPr/>
          </p:nvSpPr>
          <p:spPr>
            <a:xfrm>
              <a:off x="945713" y="5748457"/>
              <a:ext cx="6543199" cy="302657"/>
            </a:xfrm>
            <a:prstGeom prst="rect">
              <a:avLst/>
            </a:prstGeom>
            <a:noFill/>
            <a:ln/>
          </p:spPr>
          <p:txBody>
            <a:bodyPr wrap="none" lIns="0" tIns="0" rIns="0" bIns="0" rtlCol="0" anchor="t"/>
            <a:lstStyle/>
            <a:p>
              <a:pPr marL="0" indent="0" algn="r" rtl="1">
                <a:lnSpc>
                  <a:spcPts val="2350"/>
                </a:lnSpc>
                <a:buNone/>
              </a:pPr>
              <a:r>
                <a:rPr lang="en-US" sz="1600" dirty="0">
                  <a:solidFill>
                    <a:srgbClr val="49495A"/>
                  </a:solidFill>
                  <a:latin typeface="Alexandria" pitchFamily="34" charset="0"/>
                  <a:ea typeface="Alexandria" pitchFamily="34" charset="-122"/>
                  <a:cs typeface="Alexandria" pitchFamily="34" charset="-120"/>
                </a:rPr>
                <a:t>السعي لتحقيق صفر انبعاثات كربونية</a:t>
              </a:r>
              <a:endParaRPr lang="en-US" sz="1600" dirty="0"/>
            </a:p>
          </p:txBody>
        </p:sp>
        <p:sp>
          <p:nvSpPr>
            <p:cNvPr id="29" name="Shape 15"/>
            <p:cNvSpPr/>
            <p:nvPr/>
          </p:nvSpPr>
          <p:spPr>
            <a:xfrm>
              <a:off x="7700963" y="7151846"/>
              <a:ext cx="567452" cy="22860"/>
            </a:xfrm>
            <a:prstGeom prst="roundRect">
              <a:avLst>
                <a:gd name="adj" fmla="val 124140"/>
              </a:avLst>
            </a:prstGeom>
            <a:solidFill>
              <a:srgbClr val="D0CED9"/>
            </a:solidFill>
            <a:ln/>
          </p:spPr>
          <p:txBody>
            <a:bodyPr/>
            <a:lstStyle/>
            <a:p>
              <a:endParaRPr lang="en-US" sz="2000"/>
            </a:p>
          </p:txBody>
        </p:sp>
        <p:pic>
          <p:nvPicPr>
            <p:cNvPr id="30" name="Image 4" descr="preencoded.png"/>
            <p:cNvPicPr>
              <a:picLocks noChangeAspect="1"/>
            </p:cNvPicPr>
            <p:nvPr/>
          </p:nvPicPr>
          <p:blipFill>
            <a:blip r:embed="rId4"/>
            <a:stretch>
              <a:fillRect/>
            </a:stretch>
          </p:blipFill>
          <p:spPr>
            <a:xfrm>
              <a:off x="8174653" y="7092375"/>
              <a:ext cx="141803" cy="141803"/>
            </a:xfrm>
            <a:prstGeom prst="rect">
              <a:avLst/>
            </a:prstGeom>
          </p:spPr>
        </p:pic>
        <p:sp>
          <p:nvSpPr>
            <p:cNvPr id="31" name="Shape 16"/>
            <p:cNvSpPr/>
            <p:nvPr/>
          </p:nvSpPr>
          <p:spPr>
            <a:xfrm>
              <a:off x="756642" y="6618446"/>
              <a:ext cx="6921341" cy="1089779"/>
            </a:xfrm>
            <a:prstGeom prst="roundRect">
              <a:avLst>
                <a:gd name="adj" fmla="val 2604"/>
              </a:avLst>
            </a:prstGeom>
            <a:solidFill>
              <a:srgbClr val="EAE8F3"/>
            </a:solidFill>
            <a:ln/>
          </p:spPr>
          <p:txBody>
            <a:bodyPr/>
            <a:lstStyle/>
            <a:p>
              <a:endParaRPr lang="en-US" sz="2000"/>
            </a:p>
          </p:txBody>
        </p:sp>
        <p:sp>
          <p:nvSpPr>
            <p:cNvPr id="32" name="Text 17"/>
            <p:cNvSpPr/>
            <p:nvPr/>
          </p:nvSpPr>
          <p:spPr>
            <a:xfrm>
              <a:off x="5124093" y="6807517"/>
              <a:ext cx="2364819" cy="295513"/>
            </a:xfrm>
            <a:prstGeom prst="rect">
              <a:avLst/>
            </a:prstGeom>
            <a:noFill/>
            <a:ln/>
          </p:spPr>
          <p:txBody>
            <a:bodyPr wrap="none" lIns="0" tIns="0" rIns="0" bIns="0" rtlCol="0" anchor="t"/>
            <a:lstStyle/>
            <a:p>
              <a:pPr marL="0" indent="0" algn="r" rtl="1">
                <a:lnSpc>
                  <a:spcPts val="2300"/>
                </a:lnSpc>
                <a:buNone/>
              </a:pPr>
              <a:r>
                <a:rPr lang="en-US" sz="2000" dirty="0">
                  <a:solidFill>
                    <a:srgbClr val="49495A"/>
                  </a:solidFill>
                  <a:latin typeface="Alexandria" pitchFamily="34" charset="0"/>
                  <a:ea typeface="Alexandria" pitchFamily="34" charset="-122"/>
                  <a:cs typeface="Alexandria" pitchFamily="34" charset="-120"/>
                </a:rPr>
                <a:t>التمويل المستدام</a:t>
              </a:r>
              <a:endParaRPr lang="en-US" sz="2000" dirty="0"/>
            </a:p>
          </p:txBody>
        </p:sp>
        <p:sp>
          <p:nvSpPr>
            <p:cNvPr id="33" name="Text 18"/>
            <p:cNvSpPr/>
            <p:nvPr/>
          </p:nvSpPr>
          <p:spPr>
            <a:xfrm>
              <a:off x="945713" y="7216497"/>
              <a:ext cx="6543199" cy="302657"/>
            </a:xfrm>
            <a:prstGeom prst="rect">
              <a:avLst/>
            </a:prstGeom>
            <a:noFill/>
            <a:ln/>
          </p:spPr>
          <p:txBody>
            <a:bodyPr wrap="none" lIns="0" tIns="0" rIns="0" bIns="0" rtlCol="0" anchor="t"/>
            <a:lstStyle/>
            <a:p>
              <a:pPr marL="0" indent="0" algn="r" rtl="1">
                <a:lnSpc>
                  <a:spcPts val="2350"/>
                </a:lnSpc>
                <a:buNone/>
              </a:pPr>
              <a:r>
                <a:rPr lang="en-US" sz="1600" dirty="0">
                  <a:solidFill>
                    <a:srgbClr val="49495A"/>
                  </a:solidFill>
                  <a:latin typeface="Alexandria" pitchFamily="34" charset="0"/>
                  <a:ea typeface="Alexandria" pitchFamily="34" charset="-122"/>
                  <a:cs typeface="Alexandria" pitchFamily="34" charset="-120"/>
                </a:rPr>
                <a:t>الاستثمار في المشاريع الخضراء</a:t>
              </a:r>
              <a:endParaRPr lang="en-US" sz="1600" dirty="0"/>
            </a:p>
          </p:txBody>
        </p:sp>
      </p:grpSp>
    </p:spTree>
    <p:extLst>
      <p:ext uri="{BB962C8B-B14F-4D97-AF65-F5344CB8AC3E}">
        <p14:creationId xmlns:p14="http://schemas.microsoft.com/office/powerpoint/2010/main" val="441848235"/>
      </p:ext>
    </p:extLst>
  </p:cSld>
  <p:clrMapOvr>
    <a:masterClrMapping/>
  </p:clrMapOvr>
  <mc:AlternateContent xmlns:mc="http://schemas.openxmlformats.org/markup-compatibility/2006" xmlns:p14="http://schemas.microsoft.com/office/powerpoint/2010/main">
    <mc:Choice Requires="p14">
      <p:transition spd="slow" p14:dur="2000" advTm="76920"/>
    </mc:Choice>
    <mc:Fallback xmlns="">
      <p:transition spd="slow" advTm="76920"/>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303392-C35D-57D0-5E7D-F9CFB23639F0}"/>
            </a:ext>
          </a:extLst>
        </p:cNvPr>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93FC0965-B730-02DC-A64E-D5FE7173726D}"/>
              </a:ext>
            </a:extLst>
          </p:cNvPr>
          <p:cNvSpPr/>
          <p:nvPr/>
        </p:nvSpPr>
        <p:spPr>
          <a:xfrm>
            <a:off x="870988" y="1693454"/>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algn="just">
              <a:lnSpc>
                <a:spcPct val="150000"/>
              </a:lnSpc>
            </a:pPr>
            <a:endParaRPr lang="ar-EG" sz="1600" dirty="0">
              <a:latin typeface="Alexandria" pitchFamily="2" charset="-78"/>
              <a:cs typeface="Alexandria" pitchFamily="2" charset="-78"/>
            </a:endParaRPr>
          </a:p>
        </p:txBody>
      </p:sp>
      <p:sp>
        <p:nvSpPr>
          <p:cNvPr id="3" name="TextBox 2">
            <a:extLst>
              <a:ext uri="{FF2B5EF4-FFF2-40B4-BE49-F238E27FC236}">
                <a16:creationId xmlns:a16="http://schemas.microsoft.com/office/drawing/2014/main" id="{06BD78EC-5B60-7FC7-E47B-891D7088F17C}"/>
              </a:ext>
            </a:extLst>
          </p:cNvPr>
          <p:cNvSpPr txBox="1"/>
          <p:nvPr/>
        </p:nvSpPr>
        <p:spPr>
          <a:xfrm>
            <a:off x="3311003" y="547355"/>
            <a:ext cx="5669280" cy="501932"/>
          </a:xfrm>
          <a:prstGeom prst="rect">
            <a:avLst/>
          </a:prstGeom>
          <a:noFill/>
        </p:spPr>
        <p:txBody>
          <a:bodyPr wrap="square" rtlCol="0">
            <a:spAutoFit/>
          </a:bodyPr>
          <a:lstStyle/>
          <a:p>
            <a:pPr algn="ctr" rtl="0">
              <a:lnSpc>
                <a:spcPct val="150000"/>
              </a:lnSpc>
              <a:spcAft>
                <a:spcPts val="600"/>
              </a:spcAft>
            </a:pPr>
            <a:r>
              <a:rPr lang="ar-JO" sz="2000" b="1">
                <a:solidFill>
                  <a:prstClr val="black"/>
                </a:solidFill>
                <a:latin typeface="Alexandria" pitchFamily="2" charset="-78"/>
                <a:cs typeface="Alexandria" pitchFamily="2" charset="-78"/>
              </a:rPr>
              <a:t>أفضل الممارسات العالمية</a:t>
            </a:r>
            <a:endParaRPr lang="ar-JO" sz="2000" b="1" dirty="0">
              <a:solidFill>
                <a:prstClr val="black"/>
              </a:solidFill>
              <a:latin typeface="Alexandria" pitchFamily="2" charset="-78"/>
              <a:cs typeface="Alexandria" pitchFamily="2" charset="-78"/>
            </a:endParaRPr>
          </a:p>
        </p:txBody>
      </p:sp>
      <p:sp>
        <p:nvSpPr>
          <p:cNvPr id="4" name="Rectangle 4">
            <a:extLst>
              <a:ext uri="{FF2B5EF4-FFF2-40B4-BE49-F238E27FC236}">
                <a16:creationId xmlns:a16="http://schemas.microsoft.com/office/drawing/2014/main" id="{EDAFDC4A-5AEC-00B4-2C8F-8E7B9FB5F3FD}"/>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algn="ctr" rtl="0">
              <a:defRPr/>
            </a:pPr>
            <a:endParaRPr lang="en-US" kern="0">
              <a:solidFill>
                <a:prstClr val="white"/>
              </a:solidFill>
              <a:ea typeface="Roboto Light" panose="02000000000000000000" pitchFamily="2" charset="0"/>
            </a:endParaRPr>
          </a:p>
        </p:txBody>
      </p:sp>
      <p:sp>
        <p:nvSpPr>
          <p:cNvPr id="5" name="TextBox 5">
            <a:extLst>
              <a:ext uri="{FF2B5EF4-FFF2-40B4-BE49-F238E27FC236}">
                <a16:creationId xmlns:a16="http://schemas.microsoft.com/office/drawing/2014/main" id="{DDAA166A-3A00-1D24-5B1A-C8E9DED678C0}"/>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21DA615B-D4DF-FCF5-0A8F-33386F360D43}"/>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10</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765E862D-E6A8-3ABD-3917-041C0D373EEB}"/>
              </a:ext>
            </a:extLst>
          </p:cNvPr>
          <p:cNvSpPr txBox="1"/>
          <p:nvPr/>
        </p:nvSpPr>
        <p:spPr>
          <a:xfrm>
            <a:off x="9264625" y="6292631"/>
            <a:ext cx="2616200" cy="400110"/>
          </a:xfrm>
          <a:prstGeom prst="rect">
            <a:avLst/>
          </a:prstGeom>
          <a:noFill/>
        </p:spPr>
        <p:txBody>
          <a:bodyPr wrap="square" rtlCol="0">
            <a:spAutoFit/>
          </a:bodyPr>
          <a:lstStyle/>
          <a:p>
            <a:pPr algn="ctr" rtl="0">
              <a:defRPr/>
            </a:pPr>
            <a:r>
              <a:rPr lang="en-US" sz="2000" b="1" kern="0" dirty="0">
                <a:solidFill>
                  <a:prstClr val="black"/>
                </a:solidFill>
              </a:rPr>
              <a:t> </a:t>
            </a:r>
          </a:p>
        </p:txBody>
      </p:sp>
      <p:pic>
        <p:nvPicPr>
          <p:cNvPr id="8" name="Graphic 21">
            <a:extLst>
              <a:ext uri="{FF2B5EF4-FFF2-40B4-BE49-F238E27FC236}">
                <a16:creationId xmlns:a16="http://schemas.microsoft.com/office/drawing/2014/main" id="{992FD83C-2D7B-75D5-3FF3-8173D7C8524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9" name="Picture 8">
            <a:extLst>
              <a:ext uri="{FF2B5EF4-FFF2-40B4-BE49-F238E27FC236}">
                <a16:creationId xmlns:a16="http://schemas.microsoft.com/office/drawing/2014/main" id="{5A3EBAD1-0F33-E067-A809-0BD4043EF4E1}"/>
              </a:ext>
            </a:extLst>
          </p:cNvPr>
          <p:cNvPicPr>
            <a:picLocks noChangeAspect="1"/>
          </p:cNvPicPr>
          <p:nvPr/>
        </p:nvPicPr>
        <p:blipFill>
          <a:blip r:embed="rId3"/>
          <a:stretch>
            <a:fillRect/>
          </a:stretch>
        </p:blipFill>
        <p:spPr>
          <a:xfrm>
            <a:off x="2241437" y="1702710"/>
            <a:ext cx="8807862" cy="1493667"/>
          </a:xfrm>
          <a:prstGeom prst="rect">
            <a:avLst/>
          </a:prstGeom>
        </p:spPr>
      </p:pic>
      <p:grpSp>
        <p:nvGrpSpPr>
          <p:cNvPr id="10" name="Group 9">
            <a:extLst>
              <a:ext uri="{FF2B5EF4-FFF2-40B4-BE49-F238E27FC236}">
                <a16:creationId xmlns:a16="http://schemas.microsoft.com/office/drawing/2014/main" id="{17A3AAA6-1858-8D4C-B361-E603ABEDCCC2}"/>
              </a:ext>
            </a:extLst>
          </p:cNvPr>
          <p:cNvGrpSpPr/>
          <p:nvPr/>
        </p:nvGrpSpPr>
        <p:grpSpPr>
          <a:xfrm>
            <a:off x="1070517" y="3429001"/>
            <a:ext cx="10439910" cy="2113155"/>
            <a:chOff x="697706" y="4921091"/>
            <a:chExt cx="13235107" cy="1786057"/>
          </a:xfrm>
        </p:grpSpPr>
        <p:sp>
          <p:nvSpPr>
            <p:cNvPr id="11" name="Shape 1">
              <a:extLst>
                <a:ext uri="{FF2B5EF4-FFF2-40B4-BE49-F238E27FC236}">
                  <a16:creationId xmlns:a16="http://schemas.microsoft.com/office/drawing/2014/main" id="{93AD18C6-3E93-A44B-227E-29AACD79C259}"/>
                </a:ext>
              </a:extLst>
            </p:cNvPr>
            <p:cNvSpPr/>
            <p:nvPr/>
          </p:nvSpPr>
          <p:spPr>
            <a:xfrm>
              <a:off x="9621322" y="5017294"/>
              <a:ext cx="4215289" cy="1593652"/>
            </a:xfrm>
            <a:prstGeom prst="roundRect">
              <a:avLst>
                <a:gd name="adj" fmla="val 1868"/>
              </a:avLst>
            </a:prstGeom>
            <a:solidFill>
              <a:srgbClr val="FBFAFF"/>
            </a:solidFill>
            <a:ln w="22860">
              <a:solidFill>
                <a:srgbClr val="D0CED9"/>
              </a:solidFill>
              <a:prstDash val="solid"/>
            </a:ln>
          </p:spPr>
          <p:txBody>
            <a:bodyPr/>
            <a:lstStyle/>
            <a:p>
              <a:endParaRPr lang="en-US"/>
            </a:p>
          </p:txBody>
        </p:sp>
        <p:pic>
          <p:nvPicPr>
            <p:cNvPr id="12" name="Image 1" descr="preencoded.png">
              <a:extLst>
                <a:ext uri="{FF2B5EF4-FFF2-40B4-BE49-F238E27FC236}">
                  <a16:creationId xmlns:a16="http://schemas.microsoft.com/office/drawing/2014/main" id="{79FE13A3-079F-5C9C-0A82-109491ADA198}"/>
                </a:ext>
              </a:extLst>
            </p:cNvPr>
            <p:cNvPicPr>
              <a:picLocks noChangeAspect="1"/>
            </p:cNvPicPr>
            <p:nvPr/>
          </p:nvPicPr>
          <p:blipFill>
            <a:blip r:embed="rId4"/>
            <a:stretch>
              <a:fillRect/>
            </a:stretch>
          </p:blipFill>
          <p:spPr>
            <a:xfrm>
              <a:off x="9525119" y="4921091"/>
              <a:ext cx="238125" cy="238125"/>
            </a:xfrm>
            <a:prstGeom prst="rect">
              <a:avLst/>
            </a:prstGeom>
          </p:spPr>
        </p:pic>
        <p:pic>
          <p:nvPicPr>
            <p:cNvPr id="13" name="Image 2" descr="preencoded.png">
              <a:extLst>
                <a:ext uri="{FF2B5EF4-FFF2-40B4-BE49-F238E27FC236}">
                  <a16:creationId xmlns:a16="http://schemas.microsoft.com/office/drawing/2014/main" id="{35C0B7AB-150C-2C7C-85E0-F85DE62B6CAF}"/>
                </a:ext>
              </a:extLst>
            </p:cNvPr>
            <p:cNvPicPr>
              <a:picLocks noChangeAspect="1"/>
            </p:cNvPicPr>
            <p:nvPr/>
          </p:nvPicPr>
          <p:blipFill>
            <a:blip r:embed="rId5"/>
            <a:stretch>
              <a:fillRect/>
            </a:stretch>
          </p:blipFill>
          <p:spPr>
            <a:xfrm>
              <a:off x="13694688" y="6469023"/>
              <a:ext cx="238125" cy="238125"/>
            </a:xfrm>
            <a:prstGeom prst="rect">
              <a:avLst/>
            </a:prstGeom>
          </p:spPr>
        </p:pic>
        <p:sp>
          <p:nvSpPr>
            <p:cNvPr id="14" name="Text 2">
              <a:extLst>
                <a:ext uri="{FF2B5EF4-FFF2-40B4-BE49-F238E27FC236}">
                  <a16:creationId xmlns:a16="http://schemas.microsoft.com/office/drawing/2014/main" id="{E587FFBA-8127-1A1A-4A25-1E73FC98EF73}"/>
                </a:ext>
              </a:extLst>
            </p:cNvPr>
            <p:cNvSpPr/>
            <p:nvPr/>
          </p:nvSpPr>
          <p:spPr>
            <a:xfrm>
              <a:off x="9941838" y="5337810"/>
              <a:ext cx="3574256" cy="952619"/>
            </a:xfrm>
            <a:prstGeom prst="rect">
              <a:avLst/>
            </a:prstGeom>
            <a:noFill/>
            <a:ln/>
          </p:spPr>
          <p:txBody>
            <a:bodyPr wrap="square" lIns="0" tIns="0" rIns="0" bIns="0" rtlCol="0" anchor="t"/>
            <a:lstStyle/>
            <a:p>
              <a:pPr marL="0" indent="0" algn="just" rtl="1">
                <a:lnSpc>
                  <a:spcPts val="2500"/>
                </a:lnSpc>
                <a:buNone/>
              </a:pPr>
              <a:r>
                <a:rPr lang="en-US" sz="1550" dirty="0">
                  <a:solidFill>
                    <a:srgbClr val="49495A"/>
                  </a:solidFill>
                  <a:latin typeface="Alexandria" pitchFamily="34" charset="0"/>
                  <a:ea typeface="Alexandria" pitchFamily="34" charset="-122"/>
                  <a:cs typeface="Alexandria" pitchFamily="34" charset="-120"/>
                </a:rPr>
                <a:t>"الاستدامة ليست خياراً، بل ضرورة استراتيجية لضمان استمرارية الأعمال في المستقبل"</a:t>
              </a:r>
              <a:endParaRPr lang="en-US" sz="1550" dirty="0"/>
            </a:p>
          </p:txBody>
        </p:sp>
        <p:sp>
          <p:nvSpPr>
            <p:cNvPr id="15" name="Shape 3">
              <a:extLst>
                <a:ext uri="{FF2B5EF4-FFF2-40B4-BE49-F238E27FC236}">
                  <a16:creationId xmlns:a16="http://schemas.microsoft.com/office/drawing/2014/main" id="{3AEEF23A-B7E4-17EE-6983-7115A9B98E8D}"/>
                </a:ext>
              </a:extLst>
            </p:cNvPr>
            <p:cNvSpPr/>
            <p:nvPr/>
          </p:nvSpPr>
          <p:spPr>
            <a:xfrm>
              <a:off x="5207556" y="5017294"/>
              <a:ext cx="4215408" cy="1593652"/>
            </a:xfrm>
            <a:prstGeom prst="roundRect">
              <a:avLst>
                <a:gd name="adj" fmla="val 1868"/>
              </a:avLst>
            </a:prstGeom>
            <a:solidFill>
              <a:srgbClr val="FBFAFF"/>
            </a:solidFill>
            <a:ln w="22860">
              <a:solidFill>
                <a:srgbClr val="D0CED9"/>
              </a:solidFill>
              <a:prstDash val="solid"/>
            </a:ln>
          </p:spPr>
          <p:txBody>
            <a:bodyPr/>
            <a:lstStyle/>
            <a:p>
              <a:endParaRPr lang="en-US"/>
            </a:p>
          </p:txBody>
        </p:sp>
        <p:pic>
          <p:nvPicPr>
            <p:cNvPr id="16" name="Image 3" descr="preencoded.png">
              <a:extLst>
                <a:ext uri="{FF2B5EF4-FFF2-40B4-BE49-F238E27FC236}">
                  <a16:creationId xmlns:a16="http://schemas.microsoft.com/office/drawing/2014/main" id="{1F744420-DAF9-63D9-2DD0-D052002D5748}"/>
                </a:ext>
              </a:extLst>
            </p:cNvPr>
            <p:cNvPicPr>
              <a:picLocks noChangeAspect="1"/>
            </p:cNvPicPr>
            <p:nvPr/>
          </p:nvPicPr>
          <p:blipFill>
            <a:blip r:embed="rId4"/>
            <a:stretch>
              <a:fillRect/>
            </a:stretch>
          </p:blipFill>
          <p:spPr>
            <a:xfrm>
              <a:off x="5111353" y="4921091"/>
              <a:ext cx="238125" cy="238125"/>
            </a:xfrm>
            <a:prstGeom prst="rect">
              <a:avLst/>
            </a:prstGeom>
          </p:spPr>
        </p:pic>
        <p:pic>
          <p:nvPicPr>
            <p:cNvPr id="17" name="Image 4" descr="preencoded.png">
              <a:extLst>
                <a:ext uri="{FF2B5EF4-FFF2-40B4-BE49-F238E27FC236}">
                  <a16:creationId xmlns:a16="http://schemas.microsoft.com/office/drawing/2014/main" id="{F2A40D40-F1BD-C61F-3D7A-D271118ECF47}"/>
                </a:ext>
              </a:extLst>
            </p:cNvPr>
            <p:cNvPicPr>
              <a:picLocks noChangeAspect="1"/>
            </p:cNvPicPr>
            <p:nvPr/>
          </p:nvPicPr>
          <p:blipFill>
            <a:blip r:embed="rId5"/>
            <a:stretch>
              <a:fillRect/>
            </a:stretch>
          </p:blipFill>
          <p:spPr>
            <a:xfrm>
              <a:off x="9281041" y="6469023"/>
              <a:ext cx="238125" cy="238125"/>
            </a:xfrm>
            <a:prstGeom prst="rect">
              <a:avLst/>
            </a:prstGeom>
          </p:spPr>
        </p:pic>
        <p:sp>
          <p:nvSpPr>
            <p:cNvPr id="18" name="Text 4">
              <a:extLst>
                <a:ext uri="{FF2B5EF4-FFF2-40B4-BE49-F238E27FC236}">
                  <a16:creationId xmlns:a16="http://schemas.microsoft.com/office/drawing/2014/main" id="{FD3692C9-CD54-15A6-9CF8-CA4751282828}"/>
                </a:ext>
              </a:extLst>
            </p:cNvPr>
            <p:cNvSpPr/>
            <p:nvPr/>
          </p:nvSpPr>
          <p:spPr>
            <a:xfrm>
              <a:off x="5528072" y="5337810"/>
              <a:ext cx="3574375" cy="952619"/>
            </a:xfrm>
            <a:prstGeom prst="rect">
              <a:avLst/>
            </a:prstGeom>
            <a:noFill/>
            <a:ln/>
          </p:spPr>
          <p:txBody>
            <a:bodyPr wrap="square" lIns="0" tIns="0" rIns="0" bIns="0" rtlCol="0" anchor="t"/>
            <a:lstStyle/>
            <a:p>
              <a:pPr marL="0" indent="0" algn="just" rtl="1">
                <a:lnSpc>
                  <a:spcPts val="2500"/>
                </a:lnSpc>
                <a:buNone/>
              </a:pPr>
              <a:r>
                <a:rPr lang="en-US" sz="1550" dirty="0">
                  <a:solidFill>
                    <a:srgbClr val="49495A"/>
                  </a:solidFill>
                  <a:latin typeface="Alexandria" pitchFamily="34" charset="0"/>
                  <a:ea typeface="Alexandria" pitchFamily="34" charset="-122"/>
                  <a:cs typeface="Alexandria" pitchFamily="34" charset="-120"/>
                </a:rPr>
                <a:t>"القيادة المستدامة تتطلب التزاماً حقيقياً من القمة، وليس مجرد شعارات تسويقية"</a:t>
              </a:r>
              <a:endParaRPr lang="en-US" sz="1550" dirty="0"/>
            </a:p>
          </p:txBody>
        </p:sp>
        <p:sp>
          <p:nvSpPr>
            <p:cNvPr id="19" name="Shape 5">
              <a:extLst>
                <a:ext uri="{FF2B5EF4-FFF2-40B4-BE49-F238E27FC236}">
                  <a16:creationId xmlns:a16="http://schemas.microsoft.com/office/drawing/2014/main" id="{3E4D4174-07DE-70DF-F927-540BFCA5BAF8}"/>
                </a:ext>
              </a:extLst>
            </p:cNvPr>
            <p:cNvSpPr/>
            <p:nvPr/>
          </p:nvSpPr>
          <p:spPr>
            <a:xfrm>
              <a:off x="793909" y="5017294"/>
              <a:ext cx="4215289" cy="1593652"/>
            </a:xfrm>
            <a:prstGeom prst="roundRect">
              <a:avLst>
                <a:gd name="adj" fmla="val 1868"/>
              </a:avLst>
            </a:prstGeom>
            <a:solidFill>
              <a:srgbClr val="FBFAFF"/>
            </a:solidFill>
            <a:ln w="22860">
              <a:solidFill>
                <a:srgbClr val="D0CED9"/>
              </a:solidFill>
              <a:prstDash val="solid"/>
            </a:ln>
          </p:spPr>
          <p:txBody>
            <a:bodyPr/>
            <a:lstStyle/>
            <a:p>
              <a:endParaRPr lang="en-US"/>
            </a:p>
          </p:txBody>
        </p:sp>
        <p:pic>
          <p:nvPicPr>
            <p:cNvPr id="20" name="Image 5" descr="preencoded.png">
              <a:extLst>
                <a:ext uri="{FF2B5EF4-FFF2-40B4-BE49-F238E27FC236}">
                  <a16:creationId xmlns:a16="http://schemas.microsoft.com/office/drawing/2014/main" id="{E2184769-BD91-72F9-30E7-4876BBBA1DB9}"/>
                </a:ext>
              </a:extLst>
            </p:cNvPr>
            <p:cNvPicPr>
              <a:picLocks noChangeAspect="1"/>
            </p:cNvPicPr>
            <p:nvPr/>
          </p:nvPicPr>
          <p:blipFill>
            <a:blip r:embed="rId4"/>
            <a:stretch>
              <a:fillRect/>
            </a:stretch>
          </p:blipFill>
          <p:spPr>
            <a:xfrm>
              <a:off x="697706" y="4921091"/>
              <a:ext cx="238125" cy="238125"/>
            </a:xfrm>
            <a:prstGeom prst="rect">
              <a:avLst/>
            </a:prstGeom>
          </p:spPr>
        </p:pic>
        <p:pic>
          <p:nvPicPr>
            <p:cNvPr id="21" name="Image 6" descr="preencoded.png">
              <a:extLst>
                <a:ext uri="{FF2B5EF4-FFF2-40B4-BE49-F238E27FC236}">
                  <a16:creationId xmlns:a16="http://schemas.microsoft.com/office/drawing/2014/main" id="{20615831-641A-4843-D251-C035275DC0A3}"/>
                </a:ext>
              </a:extLst>
            </p:cNvPr>
            <p:cNvPicPr>
              <a:picLocks noChangeAspect="1"/>
            </p:cNvPicPr>
            <p:nvPr/>
          </p:nvPicPr>
          <p:blipFill>
            <a:blip r:embed="rId5"/>
            <a:stretch>
              <a:fillRect/>
            </a:stretch>
          </p:blipFill>
          <p:spPr>
            <a:xfrm>
              <a:off x="4867275" y="6469023"/>
              <a:ext cx="238125" cy="238125"/>
            </a:xfrm>
            <a:prstGeom prst="rect">
              <a:avLst/>
            </a:prstGeom>
          </p:spPr>
        </p:pic>
        <p:sp>
          <p:nvSpPr>
            <p:cNvPr id="22" name="Text 6">
              <a:extLst>
                <a:ext uri="{FF2B5EF4-FFF2-40B4-BE49-F238E27FC236}">
                  <a16:creationId xmlns:a16="http://schemas.microsoft.com/office/drawing/2014/main" id="{8E836187-15CA-9A5B-D987-E1A81DAD09BD}"/>
                </a:ext>
              </a:extLst>
            </p:cNvPr>
            <p:cNvSpPr/>
            <p:nvPr/>
          </p:nvSpPr>
          <p:spPr>
            <a:xfrm>
              <a:off x="1114425" y="5337810"/>
              <a:ext cx="3574256" cy="952619"/>
            </a:xfrm>
            <a:prstGeom prst="rect">
              <a:avLst/>
            </a:prstGeom>
            <a:noFill/>
            <a:ln/>
          </p:spPr>
          <p:txBody>
            <a:bodyPr wrap="square" lIns="0" tIns="0" rIns="0" bIns="0" rtlCol="0" anchor="t"/>
            <a:lstStyle/>
            <a:p>
              <a:pPr marL="0" indent="0" algn="just" rtl="1">
                <a:lnSpc>
                  <a:spcPts val="2500"/>
                </a:lnSpc>
                <a:buNone/>
              </a:pPr>
              <a:r>
                <a:rPr lang="en-US" sz="1550" dirty="0">
                  <a:solidFill>
                    <a:srgbClr val="49495A"/>
                  </a:solidFill>
                  <a:latin typeface="Alexandria" pitchFamily="34" charset="0"/>
                  <a:ea typeface="Alexandria" pitchFamily="34" charset="-122"/>
                  <a:cs typeface="Alexandria" pitchFamily="34" charset="-120"/>
                </a:rPr>
                <a:t>"النجاح الحقيقي يُقاس بالتأثير الإيجابي على المجتمع والبيئة، وليس بالأرباح فقط"</a:t>
              </a:r>
              <a:endParaRPr lang="en-US" sz="1550" dirty="0"/>
            </a:p>
          </p:txBody>
        </p:sp>
      </p:grpSp>
    </p:spTree>
    <p:extLst>
      <p:ext uri="{BB962C8B-B14F-4D97-AF65-F5344CB8AC3E}">
        <p14:creationId xmlns:p14="http://schemas.microsoft.com/office/powerpoint/2010/main" val="361242544"/>
      </p:ext>
    </p:extLst>
  </p:cSld>
  <p:clrMapOvr>
    <a:masterClrMapping/>
  </p:clrMapOvr>
  <mc:AlternateContent xmlns:mc="http://schemas.openxmlformats.org/markup-compatibility/2006" xmlns:p14="http://schemas.microsoft.com/office/powerpoint/2010/main">
    <mc:Choice Requires="p14">
      <p:transition spd="slow" p14:dur="2000" advTm="90887"/>
    </mc:Choice>
    <mc:Fallback xmlns="">
      <p:transition spd="slow" advTm="90887"/>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B97038-D5FC-46EF-726C-F107E2D51235}"/>
            </a:ext>
          </a:extLst>
        </p:cNvPr>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5ADBE465-A97A-1166-1113-8965367B1DA0}"/>
              </a:ext>
            </a:extLst>
          </p:cNvPr>
          <p:cNvSpPr/>
          <p:nvPr/>
        </p:nvSpPr>
        <p:spPr>
          <a:xfrm>
            <a:off x="870988" y="1693454"/>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algn="just">
              <a:lnSpc>
                <a:spcPct val="150000"/>
              </a:lnSpc>
            </a:pPr>
            <a:endParaRPr lang="ar-EG" sz="1600" dirty="0">
              <a:latin typeface="Alexandria" pitchFamily="2" charset="-78"/>
              <a:cs typeface="Alexandria" pitchFamily="2" charset="-78"/>
            </a:endParaRPr>
          </a:p>
        </p:txBody>
      </p:sp>
      <p:sp>
        <p:nvSpPr>
          <p:cNvPr id="3" name="TextBox 2">
            <a:extLst>
              <a:ext uri="{FF2B5EF4-FFF2-40B4-BE49-F238E27FC236}">
                <a16:creationId xmlns:a16="http://schemas.microsoft.com/office/drawing/2014/main" id="{F9F9C102-B7BF-4304-BFF8-E601F61FFD4A}"/>
              </a:ext>
            </a:extLst>
          </p:cNvPr>
          <p:cNvSpPr txBox="1"/>
          <p:nvPr/>
        </p:nvSpPr>
        <p:spPr>
          <a:xfrm>
            <a:off x="3311003" y="547355"/>
            <a:ext cx="5669280" cy="501932"/>
          </a:xfrm>
          <a:prstGeom prst="rect">
            <a:avLst/>
          </a:prstGeom>
          <a:noFill/>
        </p:spPr>
        <p:txBody>
          <a:bodyPr wrap="square" rtlCol="0">
            <a:spAutoFit/>
          </a:bodyPr>
          <a:lstStyle/>
          <a:p>
            <a:pPr algn="ctr" rtl="0">
              <a:lnSpc>
                <a:spcPct val="150000"/>
              </a:lnSpc>
              <a:spcAft>
                <a:spcPts val="600"/>
              </a:spcAft>
            </a:pPr>
            <a:r>
              <a:rPr lang="ar-JO" sz="2000" b="1">
                <a:solidFill>
                  <a:prstClr val="black"/>
                </a:solidFill>
                <a:latin typeface="Alexandria" pitchFamily="2" charset="-78"/>
                <a:cs typeface="Alexandria" pitchFamily="2" charset="-78"/>
              </a:rPr>
              <a:t>دور القائد في تحقيق الاستدامة</a:t>
            </a:r>
            <a:endParaRPr lang="ar-JO" sz="2000" b="1" dirty="0">
              <a:solidFill>
                <a:prstClr val="black"/>
              </a:solidFill>
              <a:latin typeface="Alexandria" pitchFamily="2" charset="-78"/>
              <a:cs typeface="Alexandria" pitchFamily="2" charset="-78"/>
            </a:endParaRPr>
          </a:p>
        </p:txBody>
      </p:sp>
      <p:sp>
        <p:nvSpPr>
          <p:cNvPr id="4" name="Rectangle 4">
            <a:extLst>
              <a:ext uri="{FF2B5EF4-FFF2-40B4-BE49-F238E27FC236}">
                <a16:creationId xmlns:a16="http://schemas.microsoft.com/office/drawing/2014/main" id="{5C78661F-F410-02D2-34C9-845DAD1D45F8}"/>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algn="ctr" rtl="0">
              <a:defRPr/>
            </a:pPr>
            <a:endParaRPr lang="en-US" kern="0">
              <a:solidFill>
                <a:prstClr val="white"/>
              </a:solidFill>
              <a:ea typeface="Roboto Light" panose="02000000000000000000" pitchFamily="2" charset="0"/>
            </a:endParaRPr>
          </a:p>
        </p:txBody>
      </p:sp>
      <p:sp>
        <p:nvSpPr>
          <p:cNvPr id="5" name="TextBox 5">
            <a:extLst>
              <a:ext uri="{FF2B5EF4-FFF2-40B4-BE49-F238E27FC236}">
                <a16:creationId xmlns:a16="http://schemas.microsoft.com/office/drawing/2014/main" id="{2760E5B1-B310-E043-3FA5-1EF303CCB15B}"/>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id="{56E3C8D6-D3D4-49C4-D9FB-4E0E035540E5}"/>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10</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id="{98B546C3-D6CA-8460-3878-359D25B1525C}"/>
              </a:ext>
            </a:extLst>
          </p:cNvPr>
          <p:cNvSpPr txBox="1"/>
          <p:nvPr/>
        </p:nvSpPr>
        <p:spPr>
          <a:xfrm>
            <a:off x="9264625" y="6292631"/>
            <a:ext cx="2616200" cy="400110"/>
          </a:xfrm>
          <a:prstGeom prst="rect">
            <a:avLst/>
          </a:prstGeom>
          <a:noFill/>
        </p:spPr>
        <p:txBody>
          <a:bodyPr wrap="square" rtlCol="0">
            <a:spAutoFit/>
          </a:bodyPr>
          <a:lstStyle/>
          <a:p>
            <a:pPr algn="ctr" rtl="0">
              <a:defRPr/>
            </a:pPr>
            <a:r>
              <a:rPr lang="en-US" sz="2000" b="1" kern="0" dirty="0">
                <a:solidFill>
                  <a:prstClr val="black"/>
                </a:solidFill>
              </a:rPr>
              <a:t> </a:t>
            </a:r>
          </a:p>
        </p:txBody>
      </p:sp>
      <p:pic>
        <p:nvPicPr>
          <p:cNvPr id="8" name="Graphic 21">
            <a:extLst>
              <a:ext uri="{FF2B5EF4-FFF2-40B4-BE49-F238E27FC236}">
                <a16:creationId xmlns:a16="http://schemas.microsoft.com/office/drawing/2014/main" id="{32F3FF6B-0BA1-0562-20BA-C56557FB4F3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23" name="Group 22">
            <a:extLst>
              <a:ext uri="{FF2B5EF4-FFF2-40B4-BE49-F238E27FC236}">
                <a16:creationId xmlns:a16="http://schemas.microsoft.com/office/drawing/2014/main" id="{20EE9BFD-DCBE-9B03-F769-179AB3FCC258}"/>
              </a:ext>
            </a:extLst>
          </p:cNvPr>
          <p:cNvGrpSpPr/>
          <p:nvPr/>
        </p:nvGrpSpPr>
        <p:grpSpPr>
          <a:xfrm>
            <a:off x="1483111" y="2449544"/>
            <a:ext cx="9766581" cy="3176668"/>
            <a:chOff x="793790" y="3182064"/>
            <a:chExt cx="13042821" cy="2981564"/>
          </a:xfrm>
        </p:grpSpPr>
        <p:sp>
          <p:nvSpPr>
            <p:cNvPr id="9" name="Shape 1"/>
            <p:cNvSpPr/>
            <p:nvPr/>
          </p:nvSpPr>
          <p:spPr>
            <a:xfrm>
              <a:off x="8159353" y="3182064"/>
              <a:ext cx="5677257" cy="248007"/>
            </a:xfrm>
            <a:prstGeom prst="roundRect">
              <a:avLst>
                <a:gd name="adj" fmla="val 12004"/>
              </a:avLst>
            </a:prstGeom>
            <a:solidFill>
              <a:srgbClr val="EAE8F3"/>
            </a:solidFill>
            <a:ln/>
          </p:spPr>
          <p:txBody>
            <a:bodyPr/>
            <a:lstStyle/>
            <a:p>
              <a:endParaRPr lang="en-US"/>
            </a:p>
          </p:txBody>
        </p:sp>
        <p:pic>
          <p:nvPicPr>
            <p:cNvPr id="10" name="Image 0" descr="preencoded.png"/>
            <p:cNvPicPr>
              <a:picLocks noChangeAspect="1"/>
            </p:cNvPicPr>
            <p:nvPr/>
          </p:nvPicPr>
          <p:blipFill>
            <a:blip r:embed="rId3"/>
            <a:stretch>
              <a:fillRect/>
            </a:stretch>
          </p:blipFill>
          <p:spPr>
            <a:xfrm>
              <a:off x="8727162" y="3182064"/>
              <a:ext cx="5109448" cy="248007"/>
            </a:xfrm>
            <a:prstGeom prst="rect">
              <a:avLst/>
            </a:prstGeom>
          </p:spPr>
        </p:pic>
        <p:sp>
          <p:nvSpPr>
            <p:cNvPr id="11" name="Text 2"/>
            <p:cNvSpPr/>
            <p:nvPr/>
          </p:nvSpPr>
          <p:spPr>
            <a:xfrm>
              <a:off x="7439263" y="3182064"/>
              <a:ext cx="571262" cy="248007"/>
            </a:xfrm>
            <a:prstGeom prst="rect">
              <a:avLst/>
            </a:prstGeom>
            <a:noFill/>
            <a:ln/>
          </p:spPr>
          <p:txBody>
            <a:bodyPr wrap="none" lIns="0" tIns="0" rIns="0" bIns="0" rtlCol="0" anchor="t"/>
            <a:lstStyle/>
            <a:p>
              <a:pPr marL="0" indent="0" algn="r" rtl="1">
                <a:lnSpc>
                  <a:spcPts val="1950"/>
                </a:lnSpc>
                <a:buNone/>
              </a:pPr>
              <a:r>
                <a:rPr lang="en-US" sz="1950" dirty="0">
                  <a:solidFill>
                    <a:srgbClr val="49495A"/>
                  </a:solidFill>
                  <a:latin typeface="Alexandria" pitchFamily="34" charset="0"/>
                  <a:ea typeface="Alexandria" pitchFamily="34" charset="-122"/>
                  <a:cs typeface="Alexandria" pitchFamily="34" charset="-120"/>
                </a:rPr>
                <a:t>90%</a:t>
              </a:r>
              <a:endParaRPr lang="en-US" sz="1950" dirty="0"/>
            </a:p>
          </p:txBody>
        </p:sp>
        <p:sp>
          <p:nvSpPr>
            <p:cNvPr id="12" name="Text 3"/>
            <p:cNvSpPr/>
            <p:nvPr/>
          </p:nvSpPr>
          <p:spPr>
            <a:xfrm>
              <a:off x="11355705" y="3678079"/>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القدوة والنموذج</a:t>
              </a:r>
              <a:endParaRPr lang="en-US" sz="1950" dirty="0"/>
            </a:p>
          </p:txBody>
        </p:sp>
        <p:sp>
          <p:nvSpPr>
            <p:cNvPr id="13" name="Text 4"/>
            <p:cNvSpPr/>
            <p:nvPr/>
          </p:nvSpPr>
          <p:spPr>
            <a:xfrm>
              <a:off x="7439263" y="4107299"/>
              <a:ext cx="6397347" cy="317540"/>
            </a:xfrm>
            <a:prstGeom prst="rect">
              <a:avLst/>
            </a:prstGeom>
            <a:noFill/>
            <a:ln/>
          </p:spPr>
          <p:txBody>
            <a:bodyPr wrap="non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تجسيد قيم الاستدامة في السلوك اليومي</a:t>
              </a:r>
              <a:endParaRPr lang="en-US" sz="1550" dirty="0"/>
            </a:p>
          </p:txBody>
        </p:sp>
        <p:sp>
          <p:nvSpPr>
            <p:cNvPr id="14" name="Shape 5"/>
            <p:cNvSpPr/>
            <p:nvPr/>
          </p:nvSpPr>
          <p:spPr>
            <a:xfrm>
              <a:off x="1491972" y="3182064"/>
              <a:ext cx="5699284" cy="248007"/>
            </a:xfrm>
            <a:prstGeom prst="roundRect">
              <a:avLst>
                <a:gd name="adj" fmla="val 12004"/>
              </a:avLst>
            </a:prstGeom>
            <a:solidFill>
              <a:srgbClr val="EAE8F3"/>
            </a:solidFill>
            <a:ln/>
          </p:spPr>
          <p:txBody>
            <a:bodyPr/>
            <a:lstStyle/>
            <a:p>
              <a:endParaRPr lang="en-US"/>
            </a:p>
          </p:txBody>
        </p:sp>
        <p:pic>
          <p:nvPicPr>
            <p:cNvPr id="15" name="Image 1" descr="preencoded.png"/>
            <p:cNvPicPr>
              <a:picLocks noChangeAspect="1"/>
            </p:cNvPicPr>
            <p:nvPr/>
          </p:nvPicPr>
          <p:blipFill>
            <a:blip r:embed="rId4"/>
            <a:stretch>
              <a:fillRect/>
            </a:stretch>
          </p:blipFill>
          <p:spPr>
            <a:xfrm>
              <a:off x="2346960" y="3182064"/>
              <a:ext cx="4844296" cy="248007"/>
            </a:xfrm>
            <a:prstGeom prst="rect">
              <a:avLst/>
            </a:prstGeom>
          </p:spPr>
        </p:pic>
        <p:sp>
          <p:nvSpPr>
            <p:cNvPr id="16" name="Text 6"/>
            <p:cNvSpPr/>
            <p:nvPr/>
          </p:nvSpPr>
          <p:spPr>
            <a:xfrm>
              <a:off x="793790" y="3182064"/>
              <a:ext cx="549354" cy="248007"/>
            </a:xfrm>
            <a:prstGeom prst="rect">
              <a:avLst/>
            </a:prstGeom>
            <a:noFill/>
            <a:ln/>
          </p:spPr>
          <p:txBody>
            <a:bodyPr wrap="none" lIns="0" tIns="0" rIns="0" bIns="0" rtlCol="0" anchor="t"/>
            <a:lstStyle/>
            <a:p>
              <a:pPr marL="0" indent="0" algn="r" rtl="1">
                <a:lnSpc>
                  <a:spcPts val="1950"/>
                </a:lnSpc>
                <a:buNone/>
              </a:pPr>
              <a:r>
                <a:rPr lang="en-US" sz="1950" dirty="0">
                  <a:solidFill>
                    <a:srgbClr val="49495A"/>
                  </a:solidFill>
                  <a:latin typeface="Alexandria" pitchFamily="34" charset="0"/>
                  <a:ea typeface="Alexandria" pitchFamily="34" charset="-122"/>
                  <a:cs typeface="Alexandria" pitchFamily="34" charset="-120"/>
                </a:rPr>
                <a:t>85%</a:t>
              </a:r>
              <a:endParaRPr lang="en-US" sz="1950" dirty="0"/>
            </a:p>
          </p:txBody>
        </p:sp>
        <p:sp>
          <p:nvSpPr>
            <p:cNvPr id="17" name="Text 7"/>
            <p:cNvSpPr/>
            <p:nvPr/>
          </p:nvSpPr>
          <p:spPr>
            <a:xfrm>
              <a:off x="4710351" y="3678079"/>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التمكين والإلهام</a:t>
              </a:r>
              <a:endParaRPr lang="en-US" sz="1950" dirty="0"/>
            </a:p>
          </p:txBody>
        </p:sp>
        <p:sp>
          <p:nvSpPr>
            <p:cNvPr id="18" name="Text 8"/>
            <p:cNvSpPr/>
            <p:nvPr/>
          </p:nvSpPr>
          <p:spPr>
            <a:xfrm>
              <a:off x="793790" y="4107299"/>
              <a:ext cx="6397466" cy="317540"/>
            </a:xfrm>
            <a:prstGeom prst="rect">
              <a:avLst/>
            </a:prstGeom>
            <a:noFill/>
            <a:ln/>
          </p:spPr>
          <p:txBody>
            <a:bodyPr wrap="non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تحفيز الفريق على تبني الممارسات المستدامة</a:t>
              </a:r>
              <a:endParaRPr lang="en-US" sz="1550" dirty="0"/>
            </a:p>
          </p:txBody>
        </p:sp>
        <p:sp>
          <p:nvSpPr>
            <p:cNvPr id="19" name="Shape 9"/>
            <p:cNvSpPr/>
            <p:nvPr/>
          </p:nvSpPr>
          <p:spPr>
            <a:xfrm>
              <a:off x="8137208" y="4920853"/>
              <a:ext cx="5699403" cy="248007"/>
            </a:xfrm>
            <a:prstGeom prst="roundRect">
              <a:avLst>
                <a:gd name="adj" fmla="val 12004"/>
              </a:avLst>
            </a:prstGeom>
            <a:solidFill>
              <a:srgbClr val="EAE8F3"/>
            </a:solidFill>
            <a:ln/>
          </p:spPr>
          <p:txBody>
            <a:bodyPr/>
            <a:lstStyle/>
            <a:p>
              <a:endParaRPr lang="en-US"/>
            </a:p>
          </p:txBody>
        </p:sp>
        <p:pic>
          <p:nvPicPr>
            <p:cNvPr id="20" name="Image 2" descr="preencoded.png"/>
            <p:cNvPicPr>
              <a:picLocks noChangeAspect="1"/>
            </p:cNvPicPr>
            <p:nvPr/>
          </p:nvPicPr>
          <p:blipFill>
            <a:blip r:embed="rId5"/>
            <a:stretch>
              <a:fillRect/>
            </a:stretch>
          </p:blipFill>
          <p:spPr>
            <a:xfrm>
              <a:off x="8422243" y="4920853"/>
              <a:ext cx="5414367" cy="248007"/>
            </a:xfrm>
            <a:prstGeom prst="rect">
              <a:avLst/>
            </a:prstGeom>
          </p:spPr>
        </p:pic>
        <p:sp>
          <p:nvSpPr>
            <p:cNvPr id="21" name="Text 10"/>
            <p:cNvSpPr/>
            <p:nvPr/>
          </p:nvSpPr>
          <p:spPr>
            <a:xfrm>
              <a:off x="7439263" y="4920853"/>
              <a:ext cx="549116" cy="248007"/>
            </a:xfrm>
            <a:prstGeom prst="rect">
              <a:avLst/>
            </a:prstGeom>
            <a:noFill/>
            <a:ln/>
          </p:spPr>
          <p:txBody>
            <a:bodyPr wrap="none" lIns="0" tIns="0" rIns="0" bIns="0" rtlCol="0" anchor="t"/>
            <a:lstStyle/>
            <a:p>
              <a:pPr marL="0" indent="0" algn="r" rtl="1">
                <a:lnSpc>
                  <a:spcPts val="1950"/>
                </a:lnSpc>
                <a:buNone/>
              </a:pPr>
              <a:r>
                <a:rPr lang="en-US" sz="1950" dirty="0">
                  <a:solidFill>
                    <a:srgbClr val="49495A"/>
                  </a:solidFill>
                  <a:latin typeface="Alexandria" pitchFamily="34" charset="0"/>
                  <a:ea typeface="Alexandria" pitchFamily="34" charset="-122"/>
                  <a:cs typeface="Alexandria" pitchFamily="34" charset="-120"/>
                </a:rPr>
                <a:t>95%</a:t>
              </a:r>
              <a:endParaRPr lang="en-US" sz="1950" dirty="0"/>
            </a:p>
          </p:txBody>
        </p:sp>
        <p:sp>
          <p:nvSpPr>
            <p:cNvPr id="22" name="Text 11"/>
            <p:cNvSpPr/>
            <p:nvPr/>
          </p:nvSpPr>
          <p:spPr>
            <a:xfrm>
              <a:off x="11355705" y="5416867"/>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الابتكار والتطوير</a:t>
              </a:r>
              <a:endParaRPr lang="en-US" sz="1950" dirty="0"/>
            </a:p>
          </p:txBody>
        </p:sp>
        <p:sp>
          <p:nvSpPr>
            <p:cNvPr id="24" name="Text 12"/>
            <p:cNvSpPr/>
            <p:nvPr/>
          </p:nvSpPr>
          <p:spPr>
            <a:xfrm>
              <a:off x="7439263" y="5846088"/>
              <a:ext cx="6397347" cy="317540"/>
            </a:xfrm>
            <a:prstGeom prst="rect">
              <a:avLst/>
            </a:prstGeom>
            <a:noFill/>
            <a:ln/>
          </p:spPr>
          <p:txBody>
            <a:bodyPr wrap="non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تشجيع الحلول المبتكرة للتحديات البيئية</a:t>
              </a:r>
              <a:endParaRPr lang="en-US" sz="1550" dirty="0"/>
            </a:p>
          </p:txBody>
        </p:sp>
        <p:sp>
          <p:nvSpPr>
            <p:cNvPr id="25" name="Shape 13"/>
            <p:cNvSpPr/>
            <p:nvPr/>
          </p:nvSpPr>
          <p:spPr>
            <a:xfrm>
              <a:off x="1495782" y="4920853"/>
              <a:ext cx="5695474" cy="248007"/>
            </a:xfrm>
            <a:prstGeom prst="roundRect">
              <a:avLst>
                <a:gd name="adj" fmla="val 12004"/>
              </a:avLst>
            </a:prstGeom>
            <a:solidFill>
              <a:srgbClr val="EAE8F3"/>
            </a:solidFill>
            <a:ln/>
          </p:spPr>
          <p:txBody>
            <a:bodyPr/>
            <a:lstStyle/>
            <a:p>
              <a:endParaRPr lang="en-US"/>
            </a:p>
          </p:txBody>
        </p:sp>
        <p:pic>
          <p:nvPicPr>
            <p:cNvPr id="26" name="Image 3" descr="preencoded.png"/>
            <p:cNvPicPr>
              <a:picLocks noChangeAspect="1"/>
            </p:cNvPicPr>
            <p:nvPr/>
          </p:nvPicPr>
          <p:blipFill>
            <a:blip r:embed="rId6"/>
            <a:stretch>
              <a:fillRect/>
            </a:stretch>
          </p:blipFill>
          <p:spPr>
            <a:xfrm>
              <a:off x="2179320" y="4920853"/>
              <a:ext cx="5011936" cy="248007"/>
            </a:xfrm>
            <a:prstGeom prst="rect">
              <a:avLst/>
            </a:prstGeom>
          </p:spPr>
        </p:pic>
        <p:sp>
          <p:nvSpPr>
            <p:cNvPr id="27" name="Text 14"/>
            <p:cNvSpPr/>
            <p:nvPr/>
          </p:nvSpPr>
          <p:spPr>
            <a:xfrm>
              <a:off x="793790" y="4920853"/>
              <a:ext cx="553164" cy="248007"/>
            </a:xfrm>
            <a:prstGeom prst="rect">
              <a:avLst/>
            </a:prstGeom>
            <a:noFill/>
            <a:ln/>
          </p:spPr>
          <p:txBody>
            <a:bodyPr wrap="none" lIns="0" tIns="0" rIns="0" bIns="0" rtlCol="0" anchor="t"/>
            <a:lstStyle/>
            <a:p>
              <a:pPr marL="0" indent="0" algn="r" rtl="1">
                <a:lnSpc>
                  <a:spcPts val="1950"/>
                </a:lnSpc>
                <a:buNone/>
              </a:pPr>
              <a:r>
                <a:rPr lang="en-US" sz="1950" dirty="0">
                  <a:solidFill>
                    <a:srgbClr val="49495A"/>
                  </a:solidFill>
                  <a:latin typeface="Alexandria" pitchFamily="34" charset="0"/>
                  <a:ea typeface="Alexandria" pitchFamily="34" charset="-122"/>
                  <a:cs typeface="Alexandria" pitchFamily="34" charset="-120"/>
                </a:rPr>
                <a:t>88%</a:t>
              </a:r>
              <a:endParaRPr lang="en-US" sz="1950" dirty="0"/>
            </a:p>
          </p:txBody>
        </p:sp>
        <p:sp>
          <p:nvSpPr>
            <p:cNvPr id="28" name="Text 15"/>
            <p:cNvSpPr/>
            <p:nvPr/>
          </p:nvSpPr>
          <p:spPr>
            <a:xfrm>
              <a:off x="4710351" y="5416867"/>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التواصل الفعال</a:t>
              </a:r>
              <a:endParaRPr lang="en-US" sz="1950" dirty="0"/>
            </a:p>
          </p:txBody>
        </p:sp>
        <p:sp>
          <p:nvSpPr>
            <p:cNvPr id="29" name="Text 16"/>
            <p:cNvSpPr/>
            <p:nvPr/>
          </p:nvSpPr>
          <p:spPr>
            <a:xfrm>
              <a:off x="793790" y="5846088"/>
              <a:ext cx="6397466" cy="317540"/>
            </a:xfrm>
            <a:prstGeom prst="rect">
              <a:avLst/>
            </a:prstGeom>
            <a:noFill/>
            <a:ln/>
          </p:spPr>
          <p:txBody>
            <a:bodyPr wrap="non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نشر ثقافة الاستدامة داخل وخارج المؤسسة</a:t>
              </a:r>
              <a:endParaRPr lang="en-US" sz="1550" dirty="0"/>
            </a:p>
          </p:txBody>
        </p:sp>
      </p:grpSp>
    </p:spTree>
    <p:extLst>
      <p:ext uri="{BB962C8B-B14F-4D97-AF65-F5344CB8AC3E}">
        <p14:creationId xmlns:p14="http://schemas.microsoft.com/office/powerpoint/2010/main" val="1508242613"/>
      </p:ext>
    </p:extLst>
  </p:cSld>
  <p:clrMapOvr>
    <a:masterClrMapping/>
  </p:clrMapOvr>
  <mc:AlternateContent xmlns:mc="http://schemas.openxmlformats.org/markup-compatibility/2006" xmlns:p14="http://schemas.microsoft.com/office/powerpoint/2010/main">
    <mc:Choice Requires="p14">
      <p:transition spd="slow" p14:dur="2000" advTm="63412"/>
    </mc:Choice>
    <mc:Fallback xmlns="">
      <p:transition spd="slow" advTm="63412"/>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D904B6FC-35C4-5DBE-2A44-0700CF34B796}"/>
              </a:ext>
            </a:extLst>
          </p:cNvPr>
          <p:cNvSpPr txBox="1"/>
          <p:nvPr/>
        </p:nvSpPr>
        <p:spPr>
          <a:xfrm>
            <a:off x="3346672" y="586164"/>
            <a:ext cx="5917953" cy="400110"/>
          </a:xfrm>
          <a:prstGeom prst="rect">
            <a:avLst/>
          </a:prstGeom>
          <a:noFill/>
        </p:spPr>
        <p:txBody>
          <a:bodyPr wrap="square" rtlCol="0">
            <a:spAutoFit/>
          </a:bodyPr>
          <a:lstStyle/>
          <a:p>
            <a:pPr algn="ctr" rtl="0">
              <a:spcAft>
                <a:spcPts val="600"/>
              </a:spcAft>
            </a:pPr>
            <a:r>
              <a:rPr lang="ar-SA" sz="2000" b="1" dirty="0">
                <a:solidFill>
                  <a:prstClr val="black"/>
                </a:solidFill>
                <a:latin typeface="Alexandria" pitchFamily="2" charset="-78"/>
                <a:cs typeface="Alexandria" pitchFamily="2" charset="-78"/>
              </a:rPr>
              <a:t>ملخص المحاضرة</a:t>
            </a:r>
          </a:p>
        </p:txBody>
      </p:sp>
      <p:sp>
        <p:nvSpPr>
          <p:cNvPr id="4" name="TextBox 3">
            <a:extLst>
              <a:ext uri="{FF2B5EF4-FFF2-40B4-BE49-F238E27FC236}">
                <a16:creationId xmlns:a16="http://schemas.microsoft.com/office/drawing/2014/main" id="{7B82CEC5-3222-B706-3F30-85088D87B97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 </a:t>
            </a:r>
          </a:p>
        </p:txBody>
      </p:sp>
      <p:pic>
        <p:nvPicPr>
          <p:cNvPr id="5" name="Graphic 21">
            <a:extLst>
              <a:ext uri="{FF2B5EF4-FFF2-40B4-BE49-F238E27FC236}">
                <a16:creationId xmlns:a16="http://schemas.microsoft.com/office/drawing/2014/main" id="{457F6DFC-BCA1-D144-5D2B-A4F5974C45F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7" name="Rectangle 4">
            <a:extLst>
              <a:ext uri="{FF2B5EF4-FFF2-40B4-BE49-F238E27FC236}">
                <a16:creationId xmlns:a16="http://schemas.microsoft.com/office/drawing/2014/main" id="{7D6B5B39-3357-1F7B-B450-572D83D1B613}"/>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8" name="TextBox 5">
            <a:extLst>
              <a:ext uri="{FF2B5EF4-FFF2-40B4-BE49-F238E27FC236}">
                <a16:creationId xmlns:a16="http://schemas.microsoft.com/office/drawing/2014/main" id="{56BEF0FC-F050-DA0E-31EB-2A6842AFB8BB}"/>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9" name="TextBox 9">
            <a:extLst>
              <a:ext uri="{FF2B5EF4-FFF2-40B4-BE49-F238E27FC236}">
                <a16:creationId xmlns:a16="http://schemas.microsoft.com/office/drawing/2014/main" id="{59D9C32B-F785-855C-ACAE-93DFC1887A01}"/>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10</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14" name="مربع نص 13">
            <a:extLst>
              <a:ext uri="{FF2B5EF4-FFF2-40B4-BE49-F238E27FC236}">
                <a16:creationId xmlns:a16="http://schemas.microsoft.com/office/drawing/2014/main" id="{7867A682-60D6-A1D9-B047-299F91885FE2}"/>
              </a:ext>
            </a:extLst>
          </p:cNvPr>
          <p:cNvSpPr txBox="1"/>
          <p:nvPr/>
        </p:nvSpPr>
        <p:spPr>
          <a:xfrm>
            <a:off x="6483929" y="2170027"/>
            <a:ext cx="4694621" cy="4165243"/>
          </a:xfrm>
          <a:prstGeom prst="rect">
            <a:avLst/>
          </a:prstGeom>
          <a:noFill/>
        </p:spPr>
        <p:txBody>
          <a:bodyPr wrap="square" rtlCol="1">
            <a:spAutoFit/>
          </a:bodyPr>
          <a:lstStyle/>
          <a:p>
            <a:pPr marL="171450" indent="-171450" algn="justLow">
              <a:spcAft>
                <a:spcPts val="200"/>
              </a:spcAft>
              <a:buFont typeface="Arial" panose="020B0604020202020204" pitchFamily="34" charset="0"/>
              <a:buChar char="•"/>
            </a:pPr>
            <a:r>
              <a:rPr lang="ar-SA" sz="1400" dirty="0">
                <a:latin typeface="Alexandria" pitchFamily="2" charset="-78"/>
                <a:cs typeface="Alexandria" pitchFamily="2" charset="-78"/>
              </a:rPr>
              <a:t>مفهوم الادارة التقليدية والإدارة الإلكترونية</a:t>
            </a:r>
          </a:p>
          <a:p>
            <a:pPr marL="171450" indent="-171450" algn="justLow">
              <a:spcAft>
                <a:spcPts val="200"/>
              </a:spcAft>
              <a:buFont typeface="Arial" panose="020B0604020202020204" pitchFamily="34" charset="0"/>
              <a:buChar char="•"/>
            </a:pPr>
            <a:r>
              <a:rPr lang="ar-SA" sz="1400" dirty="0">
                <a:latin typeface="Alexandria" pitchFamily="2" charset="-78"/>
                <a:cs typeface="Alexandria" pitchFamily="2" charset="-78"/>
              </a:rPr>
              <a:t>خصائص الإدارة الإلكترونية</a:t>
            </a:r>
          </a:p>
          <a:p>
            <a:pPr marL="171450" indent="-171450" algn="justLow">
              <a:spcAft>
                <a:spcPts val="200"/>
              </a:spcAft>
              <a:buFont typeface="Arial" panose="020B0604020202020204" pitchFamily="34" charset="0"/>
              <a:buChar char="•"/>
            </a:pPr>
            <a:r>
              <a:rPr lang="ar-SA" sz="1400" dirty="0">
                <a:latin typeface="Alexandria" pitchFamily="2" charset="-78"/>
                <a:cs typeface="Alexandria" pitchFamily="2" charset="-78"/>
              </a:rPr>
              <a:t>الفرق بين الإدارة التقليدية والإلكترونية</a:t>
            </a:r>
          </a:p>
          <a:p>
            <a:pPr marL="171450" indent="-171450" algn="justLow">
              <a:spcAft>
                <a:spcPts val="200"/>
              </a:spcAft>
              <a:buFont typeface="Arial" panose="020B0604020202020204" pitchFamily="34" charset="0"/>
              <a:buChar char="•"/>
            </a:pPr>
            <a:r>
              <a:rPr lang="ar-SA" sz="1400" dirty="0">
                <a:latin typeface="Alexandria" pitchFamily="2" charset="-78"/>
                <a:cs typeface="Alexandria" pitchFamily="2" charset="-78"/>
              </a:rPr>
              <a:t>مبادئ الإدارة الإلكترونية</a:t>
            </a:r>
          </a:p>
          <a:p>
            <a:pPr marL="171450" indent="-171450" algn="justLow">
              <a:spcAft>
                <a:spcPts val="200"/>
              </a:spcAft>
              <a:buFont typeface="Arial" panose="020B0604020202020204" pitchFamily="34" charset="0"/>
              <a:buChar char="•"/>
            </a:pPr>
            <a:r>
              <a:rPr lang="ar-SA" sz="1400" dirty="0">
                <a:latin typeface="Alexandria" pitchFamily="2" charset="-78"/>
                <a:cs typeface="Alexandria" pitchFamily="2" charset="-78"/>
              </a:rPr>
              <a:t>التحول إلى الإدارة الإلكترونية</a:t>
            </a:r>
          </a:p>
          <a:p>
            <a:pPr marL="171450" indent="-171450" algn="justLow">
              <a:spcAft>
                <a:spcPts val="200"/>
              </a:spcAft>
              <a:buFont typeface="Arial" panose="020B0604020202020204" pitchFamily="34" charset="0"/>
              <a:buChar char="•"/>
            </a:pPr>
            <a:r>
              <a:rPr lang="ar-SA" sz="1400" dirty="0">
                <a:latin typeface="Alexandria" pitchFamily="2" charset="-78"/>
                <a:cs typeface="Alexandria" pitchFamily="2" charset="-78"/>
              </a:rPr>
              <a:t>عناصر الإدارة الإلكترونية</a:t>
            </a:r>
          </a:p>
          <a:p>
            <a:pPr marL="171450" indent="-171450" algn="justLow">
              <a:spcAft>
                <a:spcPts val="200"/>
              </a:spcAft>
              <a:buFont typeface="Arial" panose="020B0604020202020204" pitchFamily="34" charset="0"/>
              <a:buChar char="•"/>
            </a:pPr>
            <a:r>
              <a:rPr lang="ar-SA" sz="1400" dirty="0">
                <a:latin typeface="Alexandria" pitchFamily="2" charset="-78"/>
                <a:cs typeface="Alexandria" pitchFamily="2" charset="-78"/>
              </a:rPr>
              <a:t>أهمية الإدارة الإلكترونية</a:t>
            </a:r>
          </a:p>
          <a:p>
            <a:pPr marL="171450" indent="-171450" algn="justLow">
              <a:spcAft>
                <a:spcPts val="200"/>
              </a:spcAft>
              <a:buFont typeface="Arial" panose="020B0604020202020204" pitchFamily="34" charset="0"/>
              <a:buChar char="•"/>
            </a:pPr>
            <a:r>
              <a:rPr lang="ar-SA" sz="1400" dirty="0">
                <a:latin typeface="Alexandria" pitchFamily="2" charset="-78"/>
                <a:cs typeface="Alexandria" pitchFamily="2" charset="-78"/>
              </a:rPr>
              <a:t>القيادة الإلكترونية</a:t>
            </a:r>
          </a:p>
          <a:p>
            <a:pPr marL="171450" indent="-171450" algn="justLow">
              <a:spcAft>
                <a:spcPts val="200"/>
              </a:spcAft>
              <a:buFont typeface="Arial" panose="020B0604020202020204" pitchFamily="34" charset="0"/>
              <a:buChar char="•"/>
            </a:pPr>
            <a:r>
              <a:rPr lang="ar-SA" sz="1400" dirty="0">
                <a:latin typeface="Alexandria" pitchFamily="2" charset="-78"/>
                <a:cs typeface="Alexandria" pitchFamily="2" charset="-78"/>
              </a:rPr>
              <a:t>عوائق تطبيق الإدارة الإلكترونية</a:t>
            </a:r>
          </a:p>
          <a:p>
            <a:pPr marL="171450" indent="-171450" algn="justLow">
              <a:spcAft>
                <a:spcPts val="200"/>
              </a:spcAft>
              <a:buFont typeface="Arial" panose="020B0604020202020204" pitchFamily="34" charset="0"/>
              <a:buChar char="•"/>
            </a:pPr>
            <a:r>
              <a:rPr lang="ar-JO" sz="1400" dirty="0">
                <a:latin typeface="Alexandria" pitchFamily="2" charset="-78"/>
                <a:cs typeface="Alexandria" pitchFamily="2" charset="-78"/>
              </a:rPr>
              <a:t>القيادة في مجال العلاقات العامة</a:t>
            </a:r>
          </a:p>
          <a:p>
            <a:pPr marL="171450" indent="-171450" algn="justLow">
              <a:spcAft>
                <a:spcPts val="200"/>
              </a:spcAft>
              <a:buFont typeface="Arial" panose="020B0604020202020204" pitchFamily="34" charset="0"/>
              <a:buChar char="•"/>
            </a:pPr>
            <a:r>
              <a:rPr lang="ar-JO" sz="1400" dirty="0">
                <a:latin typeface="Alexandria" pitchFamily="2" charset="-78"/>
                <a:cs typeface="Alexandria" pitchFamily="2" charset="-78"/>
              </a:rPr>
              <a:t>مفهوم القيادة في العلاقات العامة</a:t>
            </a:r>
          </a:p>
          <a:p>
            <a:pPr marL="171450" indent="-171450" algn="justLow">
              <a:spcAft>
                <a:spcPts val="200"/>
              </a:spcAft>
              <a:buFont typeface="Arial" panose="020B0604020202020204" pitchFamily="34" charset="0"/>
              <a:buChar char="•"/>
            </a:pPr>
            <a:r>
              <a:rPr lang="ar-JO" sz="1400" dirty="0">
                <a:latin typeface="Alexandria" pitchFamily="2" charset="-78"/>
                <a:cs typeface="Alexandria" pitchFamily="2" charset="-78"/>
              </a:rPr>
              <a:t>دور القيادة في مجال العلاقات العامة</a:t>
            </a:r>
          </a:p>
          <a:p>
            <a:pPr marL="171450" indent="-171450" algn="justLow">
              <a:spcAft>
                <a:spcPts val="200"/>
              </a:spcAft>
              <a:buFont typeface="Arial" panose="020B0604020202020204" pitchFamily="34" charset="0"/>
              <a:buChar char="•"/>
            </a:pPr>
            <a:r>
              <a:rPr lang="ar-JO" sz="1400" dirty="0">
                <a:latin typeface="Alexandria" pitchFamily="2" charset="-78"/>
                <a:cs typeface="Alexandria" pitchFamily="2" charset="-78"/>
              </a:rPr>
              <a:t>أدوار القائد في العلاقات العامة</a:t>
            </a:r>
          </a:p>
          <a:p>
            <a:pPr marL="171450" indent="-171450" algn="justLow">
              <a:spcAft>
                <a:spcPts val="200"/>
              </a:spcAft>
              <a:buFont typeface="Arial" panose="020B0604020202020204" pitchFamily="34" charset="0"/>
              <a:buChar char="•"/>
            </a:pPr>
            <a:r>
              <a:rPr lang="ar-JO" sz="1400" dirty="0">
                <a:latin typeface="Alexandria" pitchFamily="2" charset="-78"/>
                <a:cs typeface="Alexandria" pitchFamily="2" charset="-78"/>
              </a:rPr>
              <a:t>صفات القيادة في العلاقات العامة</a:t>
            </a:r>
          </a:p>
          <a:p>
            <a:pPr marL="171450" indent="-171450" algn="justLow">
              <a:spcAft>
                <a:spcPts val="200"/>
              </a:spcAft>
              <a:buFont typeface="Arial" panose="020B0604020202020204" pitchFamily="34" charset="0"/>
              <a:buChar char="•"/>
            </a:pPr>
            <a:r>
              <a:rPr lang="ar-JO" sz="1400" dirty="0">
                <a:latin typeface="Alexandria" pitchFamily="2" charset="-78"/>
                <a:cs typeface="Alexandria" pitchFamily="2" charset="-78"/>
              </a:rPr>
              <a:t>التحول الرقمي واثره على القيادة في العلاقات العامة</a:t>
            </a:r>
          </a:p>
          <a:p>
            <a:pPr marL="171450" indent="-171450" algn="justLow">
              <a:spcAft>
                <a:spcPts val="200"/>
              </a:spcAft>
              <a:buFont typeface="Arial" panose="020B0604020202020204" pitchFamily="34" charset="0"/>
              <a:buChar char="•"/>
            </a:pPr>
            <a:endParaRPr lang="ar-JO" sz="1400" dirty="0">
              <a:latin typeface="Alexandria" pitchFamily="2" charset="-78"/>
              <a:cs typeface="Alexandria" pitchFamily="2" charset="-78"/>
            </a:endParaRPr>
          </a:p>
          <a:p>
            <a:pPr marL="171450" indent="-171450" algn="justLow">
              <a:spcAft>
                <a:spcPts val="200"/>
              </a:spcAft>
              <a:buFont typeface="Arial" panose="020B0604020202020204" pitchFamily="34" charset="0"/>
              <a:buChar char="•"/>
            </a:pPr>
            <a:endParaRPr lang="ar-SA" sz="1400" dirty="0">
              <a:latin typeface="Alexandria" pitchFamily="2" charset="-78"/>
              <a:cs typeface="Alexandria" pitchFamily="2" charset="-78"/>
            </a:endParaRPr>
          </a:p>
        </p:txBody>
      </p:sp>
      <p:sp>
        <p:nvSpPr>
          <p:cNvPr id="15" name="مربع نص 14">
            <a:extLst>
              <a:ext uri="{FF2B5EF4-FFF2-40B4-BE49-F238E27FC236}">
                <a16:creationId xmlns:a16="http://schemas.microsoft.com/office/drawing/2014/main" id="{83B2D4FC-3CF6-F330-BC3F-2B55A39B68B1}"/>
              </a:ext>
            </a:extLst>
          </p:cNvPr>
          <p:cNvSpPr txBox="1"/>
          <p:nvPr/>
        </p:nvSpPr>
        <p:spPr>
          <a:xfrm>
            <a:off x="1153149" y="2285201"/>
            <a:ext cx="4554924" cy="3683060"/>
          </a:xfrm>
          <a:prstGeom prst="rect">
            <a:avLst/>
          </a:prstGeom>
          <a:noFill/>
        </p:spPr>
        <p:txBody>
          <a:bodyPr wrap="square" rtlCol="1">
            <a:spAutoFit/>
          </a:bodyPr>
          <a:lstStyle/>
          <a:p>
            <a:pPr marL="171450" indent="-171450" algn="justLow">
              <a:spcAft>
                <a:spcPts val="200"/>
              </a:spcAft>
              <a:buFont typeface="Arial" panose="020B0604020202020204" pitchFamily="34" charset="0"/>
              <a:buChar char="•"/>
            </a:pPr>
            <a:r>
              <a:rPr lang="ar-EG" sz="1400" dirty="0">
                <a:latin typeface="Alexandria" pitchFamily="2" charset="-78"/>
                <a:cs typeface="Alexandria" pitchFamily="2" charset="-78"/>
              </a:rPr>
              <a:t>القيادة في عصر الذكاء الاصطناعي</a:t>
            </a:r>
          </a:p>
          <a:p>
            <a:pPr marL="171450" indent="-171450" algn="justLow">
              <a:spcAft>
                <a:spcPts val="200"/>
              </a:spcAft>
              <a:buFont typeface="Arial" panose="020B0604020202020204" pitchFamily="34" charset="0"/>
              <a:buChar char="•"/>
            </a:pPr>
            <a:r>
              <a:rPr lang="ar-EG" sz="1400" dirty="0">
                <a:latin typeface="Alexandria" pitchFamily="2" charset="-78"/>
                <a:cs typeface="Alexandria" pitchFamily="2" charset="-78"/>
              </a:rPr>
              <a:t>دور القيادة في عصر الذكاء الاصطناعي</a:t>
            </a:r>
          </a:p>
          <a:p>
            <a:pPr marL="171450" indent="-171450" algn="justLow">
              <a:spcAft>
                <a:spcPts val="200"/>
              </a:spcAft>
              <a:buFont typeface="Arial" panose="020B0604020202020204" pitchFamily="34" charset="0"/>
              <a:buChar char="•"/>
            </a:pPr>
            <a:r>
              <a:rPr lang="ar-EG" sz="1400" dirty="0">
                <a:latin typeface="Alexandria" pitchFamily="2" charset="-78"/>
                <a:cs typeface="Alexandria" pitchFamily="2" charset="-78"/>
              </a:rPr>
              <a:t>مميزات القيادة في عصر الذكاء الاصطناعي</a:t>
            </a:r>
          </a:p>
          <a:p>
            <a:pPr marL="171450" indent="-171450" algn="justLow">
              <a:spcAft>
                <a:spcPts val="200"/>
              </a:spcAft>
              <a:buFont typeface="Arial" panose="020B0604020202020204" pitchFamily="34" charset="0"/>
              <a:buChar char="•"/>
            </a:pPr>
            <a:r>
              <a:rPr lang="ar-EG" sz="1400" dirty="0">
                <a:latin typeface="Alexandria" pitchFamily="2" charset="-78"/>
                <a:cs typeface="Alexandria" pitchFamily="2" charset="-78"/>
              </a:rPr>
              <a:t>تحديات القيادة في عصر الذكاء الاصطناعي</a:t>
            </a:r>
          </a:p>
          <a:p>
            <a:pPr marL="171450" indent="-171450" algn="justLow">
              <a:spcAft>
                <a:spcPts val="200"/>
              </a:spcAft>
              <a:buFont typeface="Arial" panose="020B0604020202020204" pitchFamily="34" charset="0"/>
              <a:buChar char="•"/>
            </a:pPr>
            <a:r>
              <a:rPr lang="ar-EG" sz="1400" dirty="0">
                <a:latin typeface="Alexandria" pitchFamily="2" charset="-78"/>
                <a:cs typeface="Alexandria" pitchFamily="2" charset="-78"/>
              </a:rPr>
              <a:t>كيف يعيد الذكاء الاصطناعي تشكيل مفهوم القيادة الفعالة؟</a:t>
            </a:r>
          </a:p>
          <a:p>
            <a:pPr marL="171450" indent="-171450" algn="justLow">
              <a:spcAft>
                <a:spcPts val="200"/>
              </a:spcAft>
              <a:buFont typeface="Arial" panose="020B0604020202020204" pitchFamily="34" charset="0"/>
              <a:buChar char="•"/>
            </a:pPr>
            <a:r>
              <a:rPr lang="ar-EG" sz="1400" dirty="0">
                <a:latin typeface="Alexandria" pitchFamily="2" charset="-78"/>
                <a:cs typeface="Alexandria" pitchFamily="2" charset="-78"/>
              </a:rPr>
              <a:t>خطوات عملية لتطبيق الذكاء الاصطناعي في القيادة</a:t>
            </a:r>
          </a:p>
          <a:p>
            <a:pPr marL="171450" indent="-171450" algn="justLow">
              <a:spcAft>
                <a:spcPts val="200"/>
              </a:spcAft>
              <a:buFont typeface="Arial" panose="020B0604020202020204" pitchFamily="34" charset="0"/>
              <a:buChar char="•"/>
            </a:pPr>
            <a:r>
              <a:rPr lang="ar-EG" sz="1400" dirty="0">
                <a:latin typeface="Alexandria" pitchFamily="2" charset="-78"/>
                <a:cs typeface="Alexandria" pitchFamily="2" charset="-78"/>
              </a:rPr>
              <a:t>توظيف الذكاء الاصطناعي في قيادة المؤسسات </a:t>
            </a:r>
          </a:p>
          <a:p>
            <a:pPr marL="171450" indent="-171450" algn="justLow">
              <a:spcAft>
                <a:spcPts val="200"/>
              </a:spcAft>
              <a:buFont typeface="Arial" panose="020B0604020202020204" pitchFamily="34" charset="0"/>
              <a:buChar char="•"/>
            </a:pPr>
            <a:r>
              <a:rPr lang="ar-EG" sz="1400" dirty="0">
                <a:latin typeface="Alexandria" pitchFamily="2" charset="-78"/>
                <a:cs typeface="Alexandria" pitchFamily="2" charset="-78"/>
              </a:rPr>
              <a:t>مفهوم </a:t>
            </a:r>
            <a:r>
              <a:rPr lang="ar-SA" sz="1400" dirty="0">
                <a:latin typeface="Alexandria" pitchFamily="2" charset="-78"/>
                <a:cs typeface="Alexandria" pitchFamily="2" charset="-78"/>
              </a:rPr>
              <a:t>القيادة المستدامة</a:t>
            </a:r>
          </a:p>
          <a:p>
            <a:pPr marL="171450" indent="-171450" algn="justLow">
              <a:spcAft>
                <a:spcPts val="200"/>
              </a:spcAft>
              <a:buFont typeface="Arial" panose="020B0604020202020204" pitchFamily="34" charset="0"/>
              <a:buChar char="•"/>
            </a:pPr>
            <a:r>
              <a:rPr lang="ar-SA" sz="1400" dirty="0">
                <a:latin typeface="Alexandria" pitchFamily="2" charset="-78"/>
                <a:cs typeface="Alexandria" pitchFamily="2" charset="-78"/>
              </a:rPr>
              <a:t>ممارسات القيادة المستدامة</a:t>
            </a:r>
          </a:p>
          <a:p>
            <a:pPr marL="171450" indent="-171450" algn="justLow">
              <a:spcAft>
                <a:spcPts val="200"/>
              </a:spcAft>
              <a:buFont typeface="Arial" panose="020B0604020202020204" pitchFamily="34" charset="0"/>
              <a:buChar char="•"/>
            </a:pPr>
            <a:r>
              <a:rPr lang="ar-SA" sz="1400" dirty="0">
                <a:latin typeface="Alexandria" pitchFamily="2" charset="-78"/>
                <a:cs typeface="Alexandria" pitchFamily="2" charset="-78"/>
              </a:rPr>
              <a:t>خصائص القيادة المستدامة</a:t>
            </a:r>
          </a:p>
          <a:p>
            <a:pPr marL="171450" indent="-171450" algn="justLow">
              <a:spcAft>
                <a:spcPts val="200"/>
              </a:spcAft>
              <a:buFont typeface="Arial" panose="020B0604020202020204" pitchFamily="34" charset="0"/>
              <a:buChar char="•"/>
            </a:pPr>
            <a:r>
              <a:rPr lang="ar-SA" sz="1400" dirty="0">
                <a:latin typeface="Alexandria" pitchFamily="2" charset="-78"/>
                <a:cs typeface="Alexandria" pitchFamily="2" charset="-78"/>
              </a:rPr>
              <a:t>عناصر القيادة المستدامة</a:t>
            </a:r>
          </a:p>
          <a:p>
            <a:pPr marL="171450" indent="-171450" algn="justLow">
              <a:spcAft>
                <a:spcPts val="200"/>
              </a:spcAft>
              <a:buFont typeface="Arial" panose="020B0604020202020204" pitchFamily="34" charset="0"/>
              <a:buChar char="•"/>
            </a:pPr>
            <a:r>
              <a:rPr lang="ar-SA" sz="1400" dirty="0">
                <a:latin typeface="Alexandria" pitchFamily="2" charset="-78"/>
                <a:cs typeface="Alexandria" pitchFamily="2" charset="-78"/>
              </a:rPr>
              <a:t>تحديات القيادة المستدامة</a:t>
            </a:r>
          </a:p>
          <a:p>
            <a:pPr marL="171450" indent="-171450" algn="justLow">
              <a:spcAft>
                <a:spcPts val="200"/>
              </a:spcAft>
              <a:buFont typeface="Arial" panose="020B0604020202020204" pitchFamily="34" charset="0"/>
              <a:buChar char="•"/>
            </a:pPr>
            <a:r>
              <a:rPr lang="ar-EG" sz="1400" dirty="0">
                <a:latin typeface="Alexandria" pitchFamily="2" charset="-78"/>
                <a:cs typeface="Alexandria" pitchFamily="2" charset="-78"/>
              </a:rPr>
              <a:t>عناصر ال</a:t>
            </a:r>
            <a:r>
              <a:rPr lang="ar-SA" sz="1400" dirty="0">
                <a:latin typeface="Alexandria" pitchFamily="2" charset="-78"/>
                <a:cs typeface="Alexandria" pitchFamily="2" charset="-78"/>
              </a:rPr>
              <a:t>قيادة المستدامة</a:t>
            </a:r>
            <a:endParaRPr lang="ar-EG" sz="1400" dirty="0">
              <a:latin typeface="Alexandria" pitchFamily="2" charset="-78"/>
              <a:cs typeface="Alexandria" pitchFamily="2" charset="-78"/>
            </a:endParaRPr>
          </a:p>
          <a:p>
            <a:pPr marL="171450" indent="-171450" algn="justLow">
              <a:spcAft>
                <a:spcPts val="200"/>
              </a:spcAft>
              <a:buFont typeface="Arial" panose="020B0604020202020204" pitchFamily="34" charset="0"/>
              <a:buChar char="•"/>
            </a:pPr>
            <a:r>
              <a:rPr lang="ar-EG" sz="1400" dirty="0">
                <a:latin typeface="Alexandria" pitchFamily="2" charset="-78"/>
                <a:cs typeface="Alexandria" pitchFamily="2" charset="-78"/>
              </a:rPr>
              <a:t>القيادة المستدامة الحديثة</a:t>
            </a:r>
          </a:p>
          <a:p>
            <a:pPr marL="171450" indent="-171450" algn="justLow">
              <a:spcAft>
                <a:spcPts val="200"/>
              </a:spcAft>
              <a:buFont typeface="Arial" panose="020B0604020202020204" pitchFamily="34" charset="0"/>
              <a:buChar char="•"/>
            </a:pPr>
            <a:r>
              <a:rPr lang="ar-EG" sz="1400" dirty="0">
                <a:latin typeface="Alexandria" pitchFamily="2" charset="-78"/>
                <a:cs typeface="Alexandria" pitchFamily="2" charset="-78"/>
              </a:rPr>
              <a:t>دور القائد في تحقيق</a:t>
            </a:r>
            <a:r>
              <a:rPr lang="ar-SA" sz="1400" dirty="0">
                <a:latin typeface="Alexandria" pitchFamily="2" charset="-78"/>
                <a:cs typeface="Alexandria" pitchFamily="2" charset="-78"/>
              </a:rPr>
              <a:t> القيادة</a:t>
            </a:r>
            <a:r>
              <a:rPr lang="ar-EG" sz="1400" dirty="0">
                <a:latin typeface="Alexandria" pitchFamily="2" charset="-78"/>
                <a:cs typeface="Alexandria" pitchFamily="2" charset="-78"/>
              </a:rPr>
              <a:t> المستدامة</a:t>
            </a:r>
          </a:p>
        </p:txBody>
      </p:sp>
    </p:spTree>
    <p:extLst>
      <p:ext uri="{BB962C8B-B14F-4D97-AF65-F5344CB8AC3E}">
        <p14:creationId xmlns:p14="http://schemas.microsoft.com/office/powerpoint/2010/main" val="3518660662"/>
      </p:ext>
    </p:extLst>
  </p:cSld>
  <p:clrMapOvr>
    <a:masterClrMapping/>
  </p:clrMapOvr>
  <mc:AlternateContent xmlns:mc="http://schemas.openxmlformats.org/markup-compatibility/2006" xmlns:p14="http://schemas.microsoft.com/office/powerpoint/2010/main">
    <mc:Choice Requires="p14">
      <p:transition spd="slow" p14:dur="2000" advTm="93750"/>
    </mc:Choice>
    <mc:Fallback xmlns="">
      <p:transition spd="slow" advTm="93750"/>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8">
            <a:extLst>
              <a:ext uri="{FF2B5EF4-FFF2-40B4-BE49-F238E27FC236}">
                <a16:creationId xmlns:a16="http://schemas.microsoft.com/office/drawing/2014/main" id="{70D3B232-0897-E5D3-4F32-6BB6E7E7659B}"/>
              </a:ext>
            </a:extLst>
          </p:cNvPr>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4" name="Right Triangle 1">
            <a:extLst>
              <a:ext uri="{FF2B5EF4-FFF2-40B4-BE49-F238E27FC236}">
                <a16:creationId xmlns:a16="http://schemas.microsoft.com/office/drawing/2014/main" id="{CDB27168-6E53-D9F4-5150-297D39277E1A}"/>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TextBox 9">
            <a:extLst>
              <a:ext uri="{FF2B5EF4-FFF2-40B4-BE49-F238E27FC236}">
                <a16:creationId xmlns:a16="http://schemas.microsoft.com/office/drawing/2014/main" id="{3DAB7C5A-6B4D-4945-9C20-F799FF9AEA75}"/>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6" name="Graphic 12">
            <a:extLst>
              <a:ext uri="{FF2B5EF4-FFF2-40B4-BE49-F238E27FC236}">
                <a16:creationId xmlns:a16="http://schemas.microsoft.com/office/drawing/2014/main" id="{5E9157DA-A4E3-FB22-3D33-0390CEB7FE8D}"/>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576180" y="6168740"/>
            <a:ext cx="2279266" cy="384052"/>
          </a:xfrm>
          <a:prstGeom prst="rect">
            <a:avLst/>
          </a:prstGeom>
        </p:spPr>
      </p:pic>
      <p:sp>
        <p:nvSpPr>
          <p:cNvPr id="7" name="Parallelogram 13">
            <a:extLst>
              <a:ext uri="{FF2B5EF4-FFF2-40B4-BE49-F238E27FC236}">
                <a16:creationId xmlns:a16="http://schemas.microsoft.com/office/drawing/2014/main" id="{B65992BB-3EA9-804F-0E46-6AFDDF50E558}"/>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8" name="Graphic 21">
            <a:extLst>
              <a:ext uri="{FF2B5EF4-FFF2-40B4-BE49-F238E27FC236}">
                <a16:creationId xmlns:a16="http://schemas.microsoft.com/office/drawing/2014/main" id="{6F68C1AC-39C2-27E3-44C2-0366C58DEE3E}"/>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extLst>
      <p:ext uri="{BB962C8B-B14F-4D97-AF65-F5344CB8AC3E}">
        <p14:creationId xmlns:p14="http://schemas.microsoft.com/office/powerpoint/2010/main" val="2388637311"/>
      </p:ext>
    </p:extLst>
  </p:cSld>
  <p:clrMapOvr>
    <a:masterClrMapping/>
  </p:clrMapOvr>
  <mc:AlternateContent xmlns:mc="http://schemas.openxmlformats.org/markup-compatibility/2006" xmlns:p14="http://schemas.microsoft.com/office/powerpoint/2010/main">
    <mc:Choice Requires="p14">
      <p:transition spd="slow" p14:dur="2000" advTm="23975"/>
    </mc:Choice>
    <mc:Fallback xmlns="">
      <p:transition spd="slow" advTm="23975"/>
    </mc:Fallback>
  </mc:AlternateContent>
</p:sld>
</file>

<file path=ppt/theme/theme1.xml><?xml version="1.0" encoding="utf-8"?>
<a:theme xmlns:a="http://schemas.openxmlformats.org/drawingml/2006/main" name="نسق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نسق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5" ma:contentTypeDescription="إنشاء مستند جديد." ma:contentTypeScope="" ma:versionID="4381a61e2e76338479683f4812ea4ea9">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043b9e962ac83e50b8880f2925a9263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C1A418E5-D72E-417A-9117-56F186DA64E5}"/>
</file>

<file path=customXml/itemProps2.xml><?xml version="1.0" encoding="utf-8"?>
<ds:datastoreItem xmlns:ds="http://schemas.openxmlformats.org/officeDocument/2006/customXml" ds:itemID="{0D2B6AEE-DF70-472D-A5D7-26F0C1CB8515}">
  <ds:schemaRefs>
    <ds:schemaRef ds:uri="http://schemas.microsoft.com/sharepoint/v3/contenttype/forms"/>
  </ds:schemaRefs>
</ds:datastoreItem>
</file>

<file path=customXml/itemProps3.xml><?xml version="1.0" encoding="utf-8"?>
<ds:datastoreItem xmlns:ds="http://schemas.openxmlformats.org/officeDocument/2006/customXml" ds:itemID="{C4B59DE6-09FD-4D10-89EF-A28FFB0E4037}">
  <ds:schemaRefs>
    <ds:schemaRef ds:uri="http://purl.org/dc/terms/"/>
    <ds:schemaRef ds:uri="d13aca44-ef33-4cf4-9980-7f0b00e6eeb9"/>
    <ds:schemaRef ds:uri="http://schemas.microsoft.com/office/infopath/2007/PartnerControls"/>
    <ds:schemaRef ds:uri="http://schemas.microsoft.com/office/2006/documentManagement/types"/>
    <ds:schemaRef ds:uri="http://purl.org/dc/elements/1.1/"/>
    <ds:schemaRef ds:uri="http://schemas.microsoft.com/office/2006/metadata/properties"/>
    <ds:schemaRef ds:uri="http://purl.org/dc/dcmitype/"/>
    <ds:schemaRef ds:uri="http://schemas.openxmlformats.org/package/2006/metadata/core-properties"/>
    <ds:schemaRef ds:uri="49100919-8a76-4266-be0c-7dc583902cb4"/>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otalTime>0</TotalTime>
  <Words>2720</Words>
  <Application>Microsoft Office PowerPoint</Application>
  <PresentationFormat>شاشة عريضة</PresentationFormat>
  <Paragraphs>600</Paragraphs>
  <Slides>42</Slides>
  <Notes>1</Notes>
  <HiddenSlides>0</HiddenSlides>
  <MMClips>0</MMClips>
  <ScaleCrop>false</ScaleCrop>
  <HeadingPairs>
    <vt:vector size="6" baseType="variant">
      <vt:variant>
        <vt:lpstr>الخطوط المستخدمة</vt:lpstr>
      </vt:variant>
      <vt:variant>
        <vt:i4>7</vt:i4>
      </vt:variant>
      <vt:variant>
        <vt:lpstr>نسق</vt:lpstr>
      </vt:variant>
      <vt:variant>
        <vt:i4>1</vt:i4>
      </vt:variant>
      <vt:variant>
        <vt:lpstr>عناوين الشرائح</vt:lpstr>
      </vt:variant>
      <vt:variant>
        <vt:i4>42</vt:i4>
      </vt:variant>
    </vt:vector>
  </HeadingPairs>
  <TitlesOfParts>
    <vt:vector size="50" baseType="lpstr">
      <vt:lpstr>Alexandria</vt:lpstr>
      <vt:lpstr>Alexandria Medium</vt:lpstr>
      <vt:lpstr>Arial</vt:lpstr>
      <vt:lpstr>Calibri</vt:lpstr>
      <vt:lpstr>Neo Sans Arabic</vt:lpstr>
      <vt:lpstr>Roboto Light</vt:lpstr>
      <vt:lpstr>Times New Roman</vt:lpstr>
      <vt:lpstr>نسق Office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Nuha Naif</dc:creator>
  <cp:lastModifiedBy>سليمان اللحيدان ID 442104670</cp:lastModifiedBy>
  <cp:revision>147</cp:revision>
  <dcterms:created xsi:type="dcterms:W3CDTF">2024-07-27T17:26:56Z</dcterms:created>
  <dcterms:modified xsi:type="dcterms:W3CDTF">2026-04-11T16:53:16Z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