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541" r:id="rId2"/>
    <p:sldId id="542" r:id="rId3"/>
    <p:sldId id="313" r:id="rId4"/>
    <p:sldId id="484" r:id="rId5"/>
    <p:sldId id="501" r:id="rId6"/>
    <p:sldId id="507" r:id="rId7"/>
    <p:sldId id="508" r:id="rId8"/>
    <p:sldId id="509" r:id="rId9"/>
    <p:sldId id="561" r:id="rId10"/>
    <p:sldId id="563" r:id="rId11"/>
    <p:sldId id="513" r:id="rId12"/>
    <p:sldId id="514" r:id="rId13"/>
    <p:sldId id="515" r:id="rId14"/>
    <p:sldId id="565" r:id="rId15"/>
    <p:sldId id="516" r:id="rId16"/>
    <p:sldId id="518" r:id="rId17"/>
    <p:sldId id="519" r:id="rId18"/>
    <p:sldId id="520" r:id="rId19"/>
    <p:sldId id="521" r:id="rId20"/>
    <p:sldId id="522" r:id="rId21"/>
    <p:sldId id="524" r:id="rId22"/>
    <p:sldId id="527" r:id="rId23"/>
    <p:sldId id="530" r:id="rId24"/>
    <p:sldId id="531" r:id="rId25"/>
    <p:sldId id="533" r:id="rId26"/>
    <p:sldId id="544" r:id="rId27"/>
    <p:sldId id="545" r:id="rId28"/>
    <p:sldId id="546" r:id="rId29"/>
    <p:sldId id="547" r:id="rId30"/>
    <p:sldId id="548" r:id="rId31"/>
    <p:sldId id="549" r:id="rId32"/>
    <p:sldId id="550" r:id="rId33"/>
    <p:sldId id="551" r:id="rId34"/>
    <p:sldId id="552" r:id="rId35"/>
    <p:sldId id="553" r:id="rId36"/>
    <p:sldId id="557" r:id="rId37"/>
    <p:sldId id="558" r:id="rId38"/>
    <p:sldId id="559" r:id="rId39"/>
    <p:sldId id="539" r:id="rId40"/>
    <p:sldId id="555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customXml" Target="../customXml/item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2586" y="-43544"/>
            <a:ext cx="7679373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886270" y="3701923"/>
            <a:ext cx="8203143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3975384" y="4267811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975384" y="4964172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219629"/>
            <a:ext cx="4829133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95521" y="4485016"/>
            <a:ext cx="5573486" cy="261620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35662" y="63502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150824" y="1799094"/>
            <a:ext cx="89373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0"/>
            <a:ext cx="3541246" cy="525805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08000" y="1248322"/>
            <a:ext cx="10845799" cy="50155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</a:t>
            </a: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traditional purchasing department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 the relationship with first-tier suppliers, those who supply the project organisation directly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Materials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with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Physical goods and the logistic aspects of flow between first-tier suppliers through the project organisation to the first-tier customers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product breakdown structure provides the bill of materials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700" b="1" i="0" u="sng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Supply chain management</a:t>
            </a: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is concerned </a:t>
            </a: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</a:t>
            </a:r>
            <a:r>
              <a:rPr kumimoji="0" lang="en-GB" altLang="en-US" sz="27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ith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project strategy and operations from primary industry to end-user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51414" y="246054"/>
            <a:ext cx="67248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6961"/>
            <a:ext cx="3510766" cy="527204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8320" y="1353523"/>
            <a:ext cx="10719688" cy="4910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important is the supply chain to the success of the project?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Depends on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Value of bought-in products and services relative to the total value of the project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criticality of the items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timing of the work being purchased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impact of the quality of work purchased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If an organisation uses the same supplier over a period of time, suppliers usually rate highly on all four counts.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Considerable time must be invested in developing relationships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a large organisation is being supplied by small ones, direct investment, knowledge sharing, training may be on offer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39966" y="356087"/>
            <a:ext cx="94327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supply chain (Continued)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06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8" y="1543346"/>
            <a:ext cx="1047993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65985" y="289780"/>
            <a:ext cx="2571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Initial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2"/>
            <a:ext cx="3520926" cy="50921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543346"/>
            <a:ext cx="10942320" cy="47842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in the early stages there is chaos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</a:p>
          <a:p>
            <a:pPr marL="293688" marR="0" lvl="0" indent="-293688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6191" y="356087"/>
            <a:ext cx="3139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80919" y="1340322"/>
            <a:ext cx="3518041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43346"/>
            <a:ext cx="108711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pipeline 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</a:p>
          <a:p>
            <a:pPr marL="284163" marR="0" lvl="0" indent="-2841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</a:p>
          <a:p>
            <a:pPr marL="541338" marR="0" lvl="1" indent="-2555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53462" y="356087"/>
            <a:ext cx="5088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64260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7360" y="326063"/>
            <a:ext cx="6822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228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11201" y="1543345"/>
            <a:ext cx="10728960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43244" y="30659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1149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40555" y="858183"/>
            <a:ext cx="3071014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77520" y="1115558"/>
            <a:ext cx="10876279" cy="517707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1385" y="141686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412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363917"/>
            <a:ext cx="10850880" cy="4895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13825" y="63348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0160" y="326063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1" y="1543345"/>
            <a:ext cx="110337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29488" y="246770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7280" y="1543345"/>
            <a:ext cx="110564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</a:p>
          <a:p>
            <a:pPr marL="274638" marR="0" lvl="0" indent="-27463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</a:p>
          <a:p>
            <a:pPr marL="488950" marR="0" lvl="1" indent="-204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415" y="347239"/>
            <a:ext cx="5399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576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6798"/>
            <a:ext cx="3581886" cy="53635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9920" y="1271922"/>
            <a:ext cx="11064239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</a:p>
          <a:p>
            <a:pPr marL="274638" marR="0" lvl="0" indent="-274638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5440" y="268774"/>
            <a:ext cx="67960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05841"/>
            <a:ext cx="3612366" cy="535051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48640" y="1318018"/>
            <a:ext cx="10601581" cy="50383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</a:p>
          <a:p>
            <a:pPr marL="550863" marR="0" lvl="1" indent="-265113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</a:p>
          <a:p>
            <a:pPr marL="284163" marR="0" lvl="0" indent="-284163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22347" y="240040"/>
            <a:ext cx="63740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68960" y="1543345"/>
            <a:ext cx="11311865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</a:p>
          <a:p>
            <a:pPr marL="284163" marR="0" lvl="0" indent="-284163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</a:p>
          <a:p>
            <a:pPr marL="550863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88148" y="58022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62161" y="1391122"/>
            <a:ext cx="3507919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235411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90338" y="12432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F1E46C-D490-4006-9071-B2FEB54F3B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867" y="1595120"/>
            <a:ext cx="10149733" cy="4501668"/>
          </a:xfrm>
          <a:prstGeom prst="rect">
            <a:avLst/>
          </a:prstGeom>
        </p:spPr>
      </p:pic>
      <p:sp>
        <p:nvSpPr>
          <p:cNvPr id="10" name="Text Box 4">
            <a:extLst>
              <a:ext uri="{FF2B5EF4-FFF2-40B4-BE49-F238E27FC236}">
                <a16:creationId xmlns:a16="http://schemas.microsoft.com/office/drawing/2014/main" id="{FE810F9B-98B4-4D2B-8898-E4534CACA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955554" y="1080766"/>
            <a:ext cx="3073886" cy="52298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1" y="1393452"/>
            <a:ext cx="10795000" cy="4854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Concurrent engineering/fast track projects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Importance of time and reduced costs to market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Overlap activities/run activities in parallel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Requires co-operation in planning and high levels of communication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Benefits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time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rework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Reduced project costs</a:t>
            </a: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Disadvantages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Increased overheads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Costs of co-location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Cultural resistance</a:t>
            </a:r>
          </a:p>
          <a:p>
            <a:pPr marL="550863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Inappropriate application at times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9319" y="7952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8220"/>
            <a:ext cx="4128422" cy="50921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60387" y="1401243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Activity maps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 overview of what the project will look like</a:t>
            </a: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graphical technique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Four fields mapping (FFM)/Deployment flow chart (DFC)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Relates four information fields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team members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logical phases of an activity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Tasks to be performed including decisions made</a:t>
            </a:r>
          </a:p>
          <a:p>
            <a:pPr marL="842963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standards that apply for each task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Controls are specified </a:t>
            </a: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Information is shared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Entry and exit criteria specified</a:t>
            </a:r>
          </a:p>
          <a:p>
            <a:pPr marL="550863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 phase can be completed until all errors have been corrected and the cause identified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51997" y="110619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9204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74914" y="1419529"/>
            <a:ext cx="10842171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the production of plans add value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</a:p>
          <a:p>
            <a:pPr marL="628650" marR="0" lvl="1" indent="-3413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57161" y="268359"/>
            <a:ext cx="27221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1" y="1534160"/>
            <a:ext cx="11271224" cy="47297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92086" y="200413"/>
            <a:ext cx="4007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200"/>
            <a:ext cx="10842171" cy="47906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Gathering together individuals and making them a cohesive whole is a fundamental role of the project manager</a:t>
            </a: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problems….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mix of personalities that will ensure the group dynamics are right is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this project team fits in with the structure of the organisation is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Forming the team across multiple organisations (e.g. joint ventures) and/or multiple geographic locations (virtual teams) are extra challenges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26771" y="332493"/>
            <a:ext cx="4007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2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73959"/>
            <a:ext cx="10842171" cy="47963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organisations are traditionally structured in functional disciplines or ‘silos’ 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Grouping all specialisms together is efficient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function of the silos is focused and clear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Career paths are defined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Administration systems are geared to this way of working</a:t>
            </a:r>
          </a:p>
          <a:p>
            <a:pPr marL="620713" marR="0" lvl="1" indent="-331788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detrimental 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creativity of individuals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To responsiveness to changing market needs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Managers may build empires, creating work for themselves regardless of adding value</a:t>
            </a: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Departmental head count appears to be the measure of status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Large organisation traditionally ordered in a hierarchical pyramid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103749" y="79526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7989" y="1155870"/>
            <a:ext cx="4128422" cy="512359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34161"/>
            <a:ext cx="11013440" cy="45328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De-layering attempts to minimise the number of layers in an organisation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Simplifies decision making and communication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Removes a considerable overhead</a:t>
            </a:r>
          </a:p>
          <a:p>
            <a:pPr marL="293688" marR="0" lvl="0" indent="-293688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Alternative structures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: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Product group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Customer type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Geographical area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Functions</a:t>
            </a: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Mixture depending on nature of business and integration of supply chain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20872" y="144699"/>
            <a:ext cx="377449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</a:rPr>
              <a:t>Teams (Continued)</a:t>
            </a:r>
            <a:endParaRPr lang="en-US" sz="36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37645"/>
            <a:ext cx="11196320" cy="4832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role of teams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single function will rarely provide the customer’s entire needs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‘Cross-functional’ activity is required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Where a project involves more than one function, the project manager should define organisational forms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nature of the work organisation is important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responsibility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and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authority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Outlines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reporting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arrangements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the management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overhead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Sets the structure behind the organisational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culture</a:t>
            </a:r>
          </a:p>
          <a:p>
            <a:pPr marL="620713" marR="0" lvl="1" indent="-331788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Determines one group of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stakeholders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in project activities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0564" y="326063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6652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066801"/>
            <a:ext cx="3400969" cy="51818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02081"/>
            <a:ext cx="11094720" cy="4738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</a:p>
          <a:p>
            <a:pPr marL="773113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80084" y="241880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8775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26980"/>
            <a:ext cx="4128422" cy="5443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241891"/>
            <a:ext cx="10891519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10564" y="303760"/>
            <a:ext cx="29747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</a:rPr>
              <a:t>Teams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1518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93520"/>
            <a:ext cx="11440160" cy="46431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Personality and roles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project manager can benefit from understanding the ways in which individuals behave in group situations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qualifications and experience 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how the individuals in the team fit together</a:t>
            </a:r>
          </a:p>
          <a:p>
            <a:pPr marL="573088" marR="0" lvl="1" indent="-28416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– portfolio of characteristics relative to the task to be undertaken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90659" y="232682"/>
            <a:ext cx="2828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/>
                <a:ea typeface="+mj-ea"/>
                <a:cs typeface="Times New Roman"/>
              </a:rPr>
              <a:t>Managing people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3017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66197"/>
            <a:ext cx="11115040" cy="46977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70" y="244845"/>
            <a:ext cx="36182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7510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32561"/>
            <a:ext cx="11054080" cy="46698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their variation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26063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sz="28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1788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0507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26292" y="1457959"/>
            <a:ext cx="10842171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output of a process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Monitor to determine characteristics of the output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Interpret data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Feedback to make changes to the process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Acceptable deviations from desired performance defines corrective action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3634" y="289579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  <p:pic>
        <p:nvPicPr>
          <p:cNvPr id="9" name="Picture 7" descr="M13NF001">
            <a:extLst>
              <a:ext uri="{FF2B5EF4-FFF2-40B4-BE49-F238E27FC236}">
                <a16:creationId xmlns:a16="http://schemas.microsoft.com/office/drawing/2014/main" id="{23B879D7-E9D7-4577-99B4-5E808150B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92" y="3982721"/>
            <a:ext cx="10842171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>
            <a:extLst>
              <a:ext uri="{FF2B5EF4-FFF2-40B4-BE49-F238E27FC236}">
                <a16:creationId xmlns:a16="http://schemas.microsoft.com/office/drawing/2014/main" id="{CE452850-ED76-439A-8D2D-4204F4187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9063" y="6133991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402564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99306"/>
            <a:ext cx="11186160" cy="45474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system characteristics of importance</a:t>
            </a:r>
          </a:p>
          <a:p>
            <a:pPr marL="228600" marR="0" lvl="0" indent="-228600" algn="l" defTabSz="925513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Typically: time, cost, quality 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Dependent on project strategy and available resources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One constraint could be sacrificed rather than compromise the other two?</a:t>
            </a:r>
          </a:p>
          <a:p>
            <a:pPr marL="228600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issues of strategic importance Examples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Legal, ethical, environmental, etc.</a:t>
            </a:r>
          </a:p>
          <a:p>
            <a:pPr marL="685800" lvl="1" indent="-228600" defTabSz="92551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Other concerns possible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257" y="3114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6265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11630" y="1318017"/>
            <a:ext cx="11060610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Defining limits to their variation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Performance will vary across people and activities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does a deviation become a problem?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Examples </a:t>
            </a:r>
          </a:p>
          <a:p>
            <a:pPr marL="892175" marR="0" lvl="2" indent="-25082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Health and safety – zero tolerance</a:t>
            </a:r>
          </a:p>
          <a:p>
            <a:pPr marL="892175" marR="0" lvl="2" indent="-25082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For some organisations, 1% on cost acceptable whilst one day’s delay is unacceptable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Always some variation expected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expect positive and negative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theory: the positive’s benefits should cancel the negatives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reality: the former are difficult to harness, the latter accumulate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Negatives should trigger further monitoring to ensure keeping on track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62696" y="223670"/>
            <a:ext cx="55674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8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83920"/>
            <a:ext cx="4128422" cy="53864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155869"/>
            <a:ext cx="10842171" cy="51080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Measurement of characteristics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Balance: too late to take action vs permanently harassing people to find out progress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satisfy control process vs project team’s work/report ratio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How often to measure?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Continuously sense activity, assess feedback, take action 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Control failures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receiving information </a:t>
            </a: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time delay in implementing reaction</a:t>
            </a: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When do key characteristics take place?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Input: designs, labour, materials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 process: work methods, checks</a:t>
            </a:r>
          </a:p>
          <a:p>
            <a:pPr marL="573088" marR="0" lvl="1" indent="-274638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Output: number of defects, customer/user sign-off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19662" y="136525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579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8A050-B029-38A5-E3C6-CA1B86DDB6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05C83D2-9563-DF15-2157-F22174CE7D6A}"/>
              </a:ext>
            </a:extLst>
          </p:cNvPr>
          <p:cNvSpPr/>
          <p:nvPr/>
        </p:nvSpPr>
        <p:spPr>
          <a:xfrm>
            <a:off x="8508514" y="131801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54F60E-04E0-BC5F-EE2B-A4A831F49F02}"/>
              </a:ext>
            </a:extLst>
          </p:cNvPr>
          <p:cNvSpPr/>
          <p:nvPr/>
        </p:nvSpPr>
        <p:spPr>
          <a:xfrm>
            <a:off x="609600" y="1554481"/>
            <a:ext cx="11165840" cy="45597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Making progress visible and feedback of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principle if visible signs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lights on indicate a problem 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display of quantity of output relative to target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What to do about the deviation?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‘You can only manage the future, what has happened is history’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‘Whilst knowing where you are is important, what you do next will make the difference’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B42397-28BD-0448-7505-ED7107AACF2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FEFB19C-4156-346F-0EB2-5F78AE69A1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5E4F156-8CEB-F608-0037-6304EBC60303}"/>
              </a:ext>
            </a:extLst>
          </p:cNvPr>
          <p:cNvSpPr/>
          <p:nvPr/>
        </p:nvSpPr>
        <p:spPr>
          <a:xfrm>
            <a:off x="3435194" y="283668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574530-354E-D4E5-FF4B-E38971493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584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D6FC19-78BA-6C82-5BAC-A9CCDD94E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C7EB1E-0249-E64D-5E2C-3DA69383D79B}"/>
              </a:ext>
            </a:extLst>
          </p:cNvPr>
          <p:cNvSpPr/>
          <p:nvPr/>
        </p:nvSpPr>
        <p:spPr>
          <a:xfrm>
            <a:off x="8508514" y="1155870"/>
            <a:ext cx="36022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540ED0-4533-E2EC-C5AA-BCEA4FDB9923}"/>
              </a:ext>
            </a:extLst>
          </p:cNvPr>
          <p:cNvSpPr/>
          <p:nvPr/>
        </p:nvSpPr>
        <p:spPr>
          <a:xfrm>
            <a:off x="599440" y="1448516"/>
            <a:ext cx="10952480" cy="46913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Instituting corrective action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 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single event is the product of many linked smaller events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All smaller events should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have progress monitored 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appropriate action taken to keep them on track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The system for overall control can be viewed as a system of smaller systems of control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Feedforward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Look for problems or situations that </a:t>
            </a:r>
            <a:r>
              <a:rPr kumimoji="0" lang="en-GB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will/may</a:t>
            </a: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 be faced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Make changes to protect the project outcomes</a:t>
            </a:r>
          </a:p>
          <a:p>
            <a:pPr marL="606425" marR="0" lvl="1" indent="-31908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Risk management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should be performed at the start of the project</a:t>
            </a:r>
          </a:p>
          <a:p>
            <a:pPr marL="892175" marR="0" lvl="2" indent="-274638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and be on-going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7C1E04-9E37-971A-1D55-70F6FAECD4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0A4B0F8-B6B2-3A94-9D25-EF2330E5FE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6DD89E4-F7FD-6D90-7E74-E7BC3DCBE4BC}"/>
              </a:ext>
            </a:extLst>
          </p:cNvPr>
          <p:cNvSpPr/>
          <p:nvPr/>
        </p:nvSpPr>
        <p:spPr>
          <a:xfrm>
            <a:off x="3834856" y="194952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BEAC43-1154-1C41-E749-394CB41E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2515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15BF6C-790E-109D-B172-D08BCE61A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18412A6-C342-F6A5-48F1-5492B08FB651}"/>
              </a:ext>
            </a:extLst>
          </p:cNvPr>
          <p:cNvSpPr/>
          <p:nvPr/>
        </p:nvSpPr>
        <p:spPr>
          <a:xfrm>
            <a:off x="8508514" y="1076138"/>
            <a:ext cx="4128422" cy="519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E032745-B335-199A-8550-8026FB82D38B}"/>
              </a:ext>
            </a:extLst>
          </p:cNvPr>
          <p:cNvSpPr/>
          <p:nvPr/>
        </p:nvSpPr>
        <p:spPr>
          <a:xfrm>
            <a:off x="609600" y="1363737"/>
            <a:ext cx="10993120" cy="47053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Configuration control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happens</a:t>
            </a: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…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It costs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Technology, requirements, markets, people change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Change control systems need to be established early 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Not to constrain change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But to recognise it, accommodate it, plan for it</a:t>
            </a: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Need to ensure that everyone is working on the latest (current) version of the designs and specifications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Fundamental even in smallest project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Can be undertaken centrally by project office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AF3780-7D2E-75FF-79A9-455C5A6CDF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6A32522-64B0-A71A-D7D2-3852BA5180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F1BF04F-CB77-1BB4-115B-1118CBFA0C3B}"/>
              </a:ext>
            </a:extLst>
          </p:cNvPr>
          <p:cNvSpPr/>
          <p:nvPr/>
        </p:nvSpPr>
        <p:spPr>
          <a:xfrm>
            <a:off x="3697140" y="265674"/>
            <a:ext cx="55674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concept of control (Continued)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4A82B4-5674-F89E-6AAF-2CDB509B2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9633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298197" y="304800"/>
            <a:ext cx="4473957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294743" y="4639735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Define the requirements of initial planning, including the role that managing scope plays in this.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characteristics of the planning process and approaches to planning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Understand the impact that the choice of structure will have on the achievement of project objectives.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Provide a framework for the project manager to guide understanding of some of the human resource issues that they will face.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Identify the elements of a control system appropriate to a particular project.</a:t>
            </a: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70275"/>
            <a:ext cx="3541246" cy="527873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513840"/>
            <a:ext cx="10280470" cy="46098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lvl="0" algn="just"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endParaRPr lang="en-US" sz="2700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1628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180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661989" y="3066171"/>
            <a:ext cx="3801492" cy="20175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5ED0B2D-0088-4025-B5DD-63194CBECBE7}"/>
</file>

<file path=customXml/itemProps2.xml><?xml version="1.0" encoding="utf-8"?>
<ds:datastoreItem xmlns:ds="http://schemas.openxmlformats.org/officeDocument/2006/customXml" ds:itemID="{10C4E4D9-B450-4DAF-9D46-4A4DBF201BEF}"/>
</file>

<file path=customXml/itemProps3.xml><?xml version="1.0" encoding="utf-8"?>
<ds:datastoreItem xmlns:ds="http://schemas.openxmlformats.org/officeDocument/2006/customXml" ds:itemID="{EA31C778-4529-4165-A11C-A9A961188101}"/>
</file>

<file path=docProps/app.xml><?xml version="1.0" encoding="utf-8"?>
<Properties xmlns="http://schemas.openxmlformats.org/officeDocument/2006/extended-properties" xmlns:vt="http://schemas.openxmlformats.org/officeDocument/2006/docPropsVTypes">
  <TotalTime>3821</TotalTime>
  <Words>2907</Words>
  <Application>Microsoft Office PowerPoint</Application>
  <PresentationFormat>Widescreen</PresentationFormat>
  <Paragraphs>475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126</cp:revision>
  <dcterms:created xsi:type="dcterms:W3CDTF">2023-04-29T09:08:23Z</dcterms:created>
  <dcterms:modified xsi:type="dcterms:W3CDTF">2025-02-20T13:09:15Z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