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480" r:id="rId6"/>
    <p:sldId id="303" r:id="rId7"/>
    <p:sldId id="313" r:id="rId8"/>
    <p:sldId id="543" r:id="rId9"/>
    <p:sldId id="271" r:id="rId10"/>
    <p:sldId id="483" r:id="rId11"/>
    <p:sldId id="494" r:id="rId12"/>
    <p:sldId id="276" r:id="rId13"/>
    <p:sldId id="561" r:id="rId14"/>
    <p:sldId id="541" r:id="rId15"/>
    <p:sldId id="562" r:id="rId16"/>
    <p:sldId id="551" r:id="rId17"/>
    <p:sldId id="557" r:id="rId18"/>
    <p:sldId id="558" r:id="rId19"/>
    <p:sldId id="559" r:id="rId20"/>
    <p:sldId id="560" r:id="rId21"/>
    <p:sldId id="563" r:id="rId22"/>
    <p:sldId id="554" r:id="rId23"/>
    <p:sldId id="555" r:id="rId24"/>
    <p:sldId id="496" r:id="rId25"/>
    <p:sldId id="539" r:id="rId26"/>
    <p:sldId id="306" r:id="rId27"/>
    <p:sldId id="495" r:id="rId28"/>
    <p:sldId id="564" r:id="rId29"/>
    <p:sldId id="542" r:id="rId30"/>
    <p:sldId id="500" r:id="rId31"/>
    <p:sldId id="498" r:id="rId32"/>
    <p:sldId id="497" r:id="rId33"/>
    <p:sldId id="535" r:id="rId34"/>
    <p:sldId id="550" r:id="rId35"/>
    <p:sldId id="499" r:id="rId36"/>
    <p:sldId id="506" r:id="rId37"/>
    <p:sldId id="534" r:id="rId38"/>
    <p:sldId id="527" r:id="rId39"/>
    <p:sldId id="507" r:id="rId40"/>
    <p:sldId id="508" r:id="rId41"/>
    <p:sldId id="526" r:id="rId42"/>
    <p:sldId id="501" r:id="rId43"/>
    <p:sldId id="538" r:id="rId44"/>
    <p:sldId id="52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43"/>
            <p14:sldId id="271"/>
            <p14:sldId id="483"/>
            <p14:sldId id="494"/>
            <p14:sldId id="276"/>
            <p14:sldId id="561"/>
            <p14:sldId id="541"/>
            <p14:sldId id="562"/>
            <p14:sldId id="551"/>
            <p14:sldId id="557"/>
            <p14:sldId id="558"/>
            <p14:sldId id="559"/>
            <p14:sldId id="560"/>
            <p14:sldId id="563"/>
            <p14:sldId id="554"/>
            <p14:sldId id="555"/>
            <p14:sldId id="496"/>
            <p14:sldId id="539"/>
            <p14:sldId id="306"/>
            <p14:sldId id="495"/>
            <p14:sldId id="564"/>
            <p14:sldId id="542"/>
            <p14:sldId id="500"/>
            <p14:sldId id="498"/>
            <p14:sldId id="497"/>
            <p14:sldId id="535"/>
            <p14:sldId id="550"/>
            <p14:sldId id="499"/>
            <p14:sldId id="506"/>
            <p14:sldId id="534"/>
            <p14:sldId id="527"/>
            <p14:sldId id="507"/>
            <p14:sldId id="508"/>
            <p14:sldId id="526"/>
            <p14:sldId id="501"/>
            <p14:sldId id="538"/>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 Mansour" userId="73138adcefa7569e" providerId="LiveId" clId="{27DB7277-349C-4958-B202-8FDB4A1CCE88}"/>
    <pc:docChg chg="modSld">
      <pc:chgData name="Shima Mansour" userId="73138adcefa7569e" providerId="LiveId" clId="{27DB7277-349C-4958-B202-8FDB4A1CCE88}" dt="2024-02-12T20:18:29.779" v="2" actId="1076"/>
      <pc:docMkLst>
        <pc:docMk/>
      </pc:docMkLst>
      <pc:sldChg chg="modSp mod">
        <pc:chgData name="Shima Mansour" userId="73138adcefa7569e" providerId="LiveId" clId="{27DB7277-349C-4958-B202-8FDB4A1CCE88}" dt="2024-02-12T20:18:29.779" v="2" actId="1076"/>
        <pc:sldMkLst>
          <pc:docMk/>
          <pc:sldMk cId="3129986624" sldId="564"/>
        </pc:sldMkLst>
        <pc:picChg chg="mod">
          <ac:chgData name="Shima Mansour" userId="73138adcefa7569e" providerId="LiveId" clId="{27DB7277-349C-4958-B202-8FDB4A1CCE88}" dt="2024-02-12T20:18:29.779" v="2" actId="1076"/>
          <ac:picMkLst>
            <pc:docMk/>
            <pc:sldMk cId="3129986624" sldId="564"/>
            <ac:picMk id="2" creationId="{075D6F31-57E4-762A-8F3D-DFFB193C548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19.png"/><Relationship Id="rId4" Type="http://schemas.openxmlformats.org/officeDocument/2006/relationships/image" Target="../media/image18.sv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a:t>
            </a:r>
            <a:r>
              <a:rPr lang="ar-SA" b="1" dirty="0" err="1">
                <a:solidFill>
                  <a:schemeClr val="bg1"/>
                </a:solidFill>
                <a:latin typeface="Alexandria" pitchFamily="2" charset="-78"/>
                <a:cs typeface="Alexandria" pitchFamily="2" charset="-78"/>
              </a:rPr>
              <a:t>الثا</a:t>
            </a:r>
            <a:r>
              <a:rPr lang="ar-EG" b="1" dirty="0">
                <a:solidFill>
                  <a:schemeClr val="bg1"/>
                </a:solidFill>
                <a:latin typeface="Alexandria" pitchFamily="2" charset="-78"/>
                <a:cs typeface="Alexandria" pitchFamily="2" charset="-78"/>
              </a:rPr>
              <a:t>لثة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45"/>
    </mc:Choice>
    <mc:Fallback xmlns="">
      <p:transition spd="slow" advTm="45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a:t>
            </a:r>
            <a:r>
              <a:rPr lang="ar-SA" sz="1600" b="1" dirty="0" err="1">
                <a:solidFill>
                  <a:schemeClr val="tx1"/>
                </a:solidFill>
                <a:latin typeface="Alexandria" pitchFamily="2" charset="-78"/>
                <a:cs typeface="Alexandria" pitchFamily="2" charset="-78"/>
              </a:rPr>
              <a:t>الثا</a:t>
            </a:r>
            <a:r>
              <a:rPr lang="ar-EG" sz="1600" b="1" dirty="0">
                <a:solidFill>
                  <a:schemeClr val="tx1"/>
                </a:solidFill>
                <a:latin typeface="Alexandria" pitchFamily="2" charset="-78"/>
                <a:cs typeface="Alexandria" pitchFamily="2" charset="-78"/>
              </a:rPr>
              <a:t>لثة </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56"/>
    </mc:Choice>
    <mc:Fallback xmlns="">
      <p:transition spd="slow" advTm="129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1443228"/>
            <a:ext cx="8274015" cy="3882473"/>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المحاضرة السابقة؛ ماهية العلاقات العامة (</a:t>
            </a:r>
            <a:r>
              <a:rPr lang="ar-EG" b="1" dirty="0">
                <a:latin typeface="Alexandria" pitchFamily="2" charset="-78"/>
                <a:cs typeface="Alexandria" pitchFamily="2" charset="-78"/>
              </a:rPr>
              <a:t>2</a:t>
            </a:r>
            <a:r>
              <a:rPr lang="ar-SA" b="1" dirty="0">
                <a:latin typeface="Alexandria" pitchFamily="2" charset="-78"/>
                <a:cs typeface="Alexandria" pitchFamily="2" charset="-78"/>
              </a:rPr>
              <a:t>):</a:t>
            </a:r>
            <a:endParaRPr lang="ar-EG" b="1" dirty="0">
              <a:latin typeface="Alexandria" pitchFamily="2" charset="-78"/>
              <a:cs typeface="Alexandria" pitchFamily="2" charset="-78"/>
            </a:endParaRPr>
          </a:p>
          <a:p>
            <a:pPr indent="108000" algn="justLow" rtl="1">
              <a:defRPr/>
            </a:pPr>
            <a:endParaRPr lang="ar-SA" b="1" dirty="0">
              <a:latin typeface="Alexandria" pitchFamily="2" charset="-78"/>
              <a:cs typeface="Alexandria" pitchFamily="2" charset="-78"/>
            </a:endParaRPr>
          </a:p>
          <a:p>
            <a:pPr indent="108000" algn="justLow" rtl="1">
              <a:lnSpc>
                <a:spcPct val="150000"/>
              </a:lnSpc>
              <a:spcBef>
                <a:spcPts val="600"/>
              </a:spcBef>
              <a:spcAft>
                <a:spcPts val="600"/>
              </a:spcAft>
              <a:defRPr/>
            </a:pPr>
            <a:r>
              <a:rPr lang="ar-SA" sz="1600" dirty="0">
                <a:latin typeface="Alexandria" pitchFamily="2" charset="-78"/>
                <a:cs typeface="Alexandria" pitchFamily="2" charset="-78"/>
              </a:rPr>
              <a:t> - مجالات إدارة العلاقات العامة.</a:t>
            </a:r>
          </a:p>
          <a:p>
            <a:pPr indent="108000" algn="justLow" rtl="1">
              <a:lnSpc>
                <a:spcPct val="150000"/>
              </a:lnSpc>
              <a:spcBef>
                <a:spcPts val="600"/>
              </a:spcBef>
              <a:spcAft>
                <a:spcPts val="600"/>
              </a:spcAft>
              <a:defRPr/>
            </a:pPr>
            <a:r>
              <a:rPr lang="ar-SA" sz="1600" dirty="0">
                <a:latin typeface="Alexandria" pitchFamily="2" charset="-78"/>
                <a:cs typeface="Alexandria" pitchFamily="2" charset="-78"/>
              </a:rPr>
              <a:t> - الجمهور في العلاقات العامة.</a:t>
            </a:r>
          </a:p>
          <a:p>
            <a:pPr indent="108000" algn="justLow" rtl="1">
              <a:lnSpc>
                <a:spcPct val="150000"/>
              </a:lnSpc>
              <a:spcBef>
                <a:spcPts val="600"/>
              </a:spcBef>
              <a:spcAft>
                <a:spcPts val="600"/>
              </a:spcAft>
              <a:defRPr/>
            </a:pPr>
            <a:r>
              <a:rPr lang="ar-SA" sz="1600" dirty="0">
                <a:latin typeface="Alexandria" pitchFamily="2" charset="-78"/>
                <a:cs typeface="Alexandria" pitchFamily="2" charset="-78"/>
              </a:rPr>
              <a:t> - أنواع رسائل إدارة العلاقات العامة.</a:t>
            </a:r>
          </a:p>
          <a:p>
            <a:pPr indent="108000" algn="justLow" rtl="1">
              <a:lnSpc>
                <a:spcPct val="150000"/>
              </a:lnSpc>
              <a:spcBef>
                <a:spcPts val="600"/>
              </a:spcBef>
              <a:spcAft>
                <a:spcPts val="600"/>
              </a:spcAft>
              <a:defRPr/>
            </a:pPr>
            <a:r>
              <a:rPr lang="ar-SA" sz="1600" dirty="0">
                <a:latin typeface="Alexandria" pitchFamily="2" charset="-78"/>
                <a:cs typeface="Alexandria" pitchFamily="2" charset="-78"/>
              </a:rPr>
              <a:t>  - أخلاقيات إدارة العلاقات العامة.</a:t>
            </a:r>
          </a:p>
          <a:p>
            <a:pPr indent="108000" algn="justLow" rtl="1">
              <a:lnSpc>
                <a:spcPct val="150000"/>
              </a:lnSpc>
              <a:spcBef>
                <a:spcPts val="600"/>
              </a:spcBef>
              <a:spcAft>
                <a:spcPts val="600"/>
              </a:spcAft>
              <a:defRPr/>
            </a:pPr>
            <a:r>
              <a:rPr lang="ar-SA" sz="1600" dirty="0">
                <a:latin typeface="Alexandria" pitchFamily="2" charset="-78"/>
                <a:cs typeface="Alexandria" pitchFamily="2" charset="-78"/>
              </a:rPr>
              <a:t>   - مصطلحات إعلامية.</a:t>
            </a:r>
          </a:p>
          <a:p>
            <a:pPr indent="108000" algn="justLow" rtl="1">
              <a:lnSpc>
                <a:spcPct val="150000"/>
              </a:lnSpc>
              <a:spcBef>
                <a:spcPts val="600"/>
              </a:spcBef>
              <a:spcAft>
                <a:spcPts val="600"/>
              </a:spcAft>
              <a:defRPr/>
            </a:pPr>
            <a:r>
              <a:rPr lang="ar-SA" sz="1600" dirty="0">
                <a:latin typeface="Alexandria" pitchFamily="2" charset="-78"/>
                <a:cs typeface="Alexandria" pitchFamily="2" charset="-78"/>
              </a:rPr>
              <a:t> - سمات وخصائص العلاقات العامة الممتازة.</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164"/>
    </mc:Choice>
    <mc:Fallback xmlns="">
      <p:transition spd="slow" advTm="311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1217895"/>
            <a:ext cx="8274015" cy="4913525"/>
          </a:xfrm>
          <a:prstGeom prst="rect">
            <a:avLst/>
          </a:prstGeom>
          <a:noFill/>
        </p:spPr>
        <p:txBody>
          <a:bodyPr wrap="square" rtlCol="0">
            <a:spAutoFit/>
          </a:bodyPr>
          <a:lstStyle/>
          <a:p>
            <a:pPr indent="108000" algn="justLow" rtl="1">
              <a:lnSpc>
                <a:spcPct val="150000"/>
              </a:lnSpc>
              <a:spcAft>
                <a:spcPts val="600"/>
              </a:spcAft>
              <a:defRPr/>
            </a:pPr>
            <a:r>
              <a:rPr lang="ar-EG" b="1" dirty="0">
                <a:latin typeface="Alexandria" pitchFamily="2" charset="-78"/>
                <a:cs typeface="Alexandria" pitchFamily="2" charset="-78"/>
              </a:rPr>
              <a:t>أهداف </a:t>
            </a:r>
            <a:r>
              <a:rPr lang="ar-SA" b="1" dirty="0">
                <a:latin typeface="Alexandria" pitchFamily="2" charset="-78"/>
                <a:cs typeface="Alexandria" pitchFamily="2" charset="-78"/>
              </a:rPr>
              <a:t>المحاضرة </a:t>
            </a:r>
            <a:r>
              <a:rPr lang="ar-EG" b="1" dirty="0">
                <a:latin typeface="Alexandria" pitchFamily="2" charset="-78"/>
                <a:cs typeface="Alexandria" pitchFamily="2" charset="-78"/>
              </a:rPr>
              <a:t>الحالية؛</a:t>
            </a:r>
            <a:r>
              <a:rPr lang="ar-SA" b="1" dirty="0">
                <a:latin typeface="Alexandria" pitchFamily="2" charset="-78"/>
                <a:cs typeface="Alexandria" pitchFamily="2" charset="-78"/>
              </a:rPr>
              <a:t> تنظيم إدارة العلاقات العامة:</a:t>
            </a:r>
            <a:endParaRPr lang="ar-EG" b="1" dirty="0">
              <a:latin typeface="Alexandria" pitchFamily="2" charset="-78"/>
              <a:cs typeface="Alexandria" pitchFamily="2" charset="-78"/>
            </a:endParaRPr>
          </a:p>
          <a:p>
            <a:pPr indent="108000" algn="justLow" rtl="1">
              <a:lnSpc>
                <a:spcPct val="150000"/>
              </a:lnSpc>
              <a:spcAft>
                <a:spcPts val="600"/>
              </a:spcAft>
              <a:defRPr/>
            </a:pPr>
            <a:r>
              <a:rPr lang="ar-SA" b="1" dirty="0">
                <a:latin typeface="Alexandria" pitchFamily="2" charset="-78"/>
                <a:cs typeface="Alexandria" pitchFamily="2" charset="-78"/>
              </a:rPr>
              <a:t> </a:t>
            </a:r>
            <a:r>
              <a:rPr lang="ar-EG" dirty="0">
                <a:latin typeface="Alexandria" pitchFamily="2" charset="-78"/>
                <a:cs typeface="Alexandria" pitchFamily="2" charset="-78"/>
              </a:rPr>
              <a:t>تسعى</a:t>
            </a:r>
            <a:r>
              <a:rPr lang="ar-EG" b="1" dirty="0">
                <a:latin typeface="Alexandria" pitchFamily="2" charset="-78"/>
                <a:cs typeface="Alexandria" pitchFamily="2" charset="-78"/>
              </a:rPr>
              <a:t> </a:t>
            </a:r>
            <a:r>
              <a:rPr lang="ar-SA" sz="1600" dirty="0">
                <a:latin typeface="Alexandria" pitchFamily="2" charset="-78"/>
                <a:cs typeface="Alexandria" pitchFamily="2" charset="-78"/>
              </a:rPr>
              <a:t>المحاضرة الحالية</a:t>
            </a:r>
            <a:r>
              <a:rPr lang="ar-EG" sz="1600" dirty="0">
                <a:latin typeface="Alexandria" pitchFamily="2" charset="-78"/>
                <a:cs typeface="Alexandria" pitchFamily="2" charset="-78"/>
              </a:rPr>
              <a:t> إلى استعراض النقاط الآتية</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indent="108000" algn="justLow" rtl="1">
              <a:defRPr/>
            </a:pPr>
            <a:endParaRPr lang="ar-SA" sz="1600" dirty="0">
              <a:latin typeface="Alexandria" pitchFamily="2" charset="-78"/>
              <a:cs typeface="Alexandria" pitchFamily="2" charset="-78"/>
            </a:endParaRPr>
          </a:p>
          <a:p>
            <a:pPr indent="108000" algn="justLow" rtl="1">
              <a:lnSpc>
                <a:spcPct val="150000"/>
              </a:lnSpc>
              <a:spcBef>
                <a:spcPts val="600"/>
              </a:spcBef>
              <a:spcAft>
                <a:spcPts val="600"/>
              </a:spcAft>
              <a:defRPr/>
            </a:pPr>
            <a:r>
              <a:rPr lang="ar-SA" sz="1600">
                <a:latin typeface="Alexandria" pitchFamily="2" charset="-78"/>
                <a:cs typeface="Alexandria" pitchFamily="2" charset="-78"/>
              </a:rPr>
              <a:t>-</a:t>
            </a:r>
            <a:r>
              <a:rPr lang="ar-SA" sz="1600" b="1">
                <a:latin typeface="Alexandria" pitchFamily="2" charset="-78"/>
                <a:cs typeface="Alexandria" pitchFamily="2" charset="-78"/>
              </a:rPr>
              <a:t> </a:t>
            </a:r>
            <a:r>
              <a:rPr lang="ar-EG" sz="1600">
                <a:latin typeface="Alexandria" pitchFamily="2" charset="-78"/>
                <a:cs typeface="Alexandria" pitchFamily="2" charset="-78"/>
              </a:rPr>
              <a:t>مفهوم </a:t>
            </a:r>
            <a:r>
              <a:rPr lang="ar-EG" sz="1600" dirty="0">
                <a:latin typeface="Alexandria" pitchFamily="2" charset="-78"/>
                <a:cs typeface="Alexandria" pitchFamily="2" charset="-78"/>
              </a:rPr>
              <a:t>الإدارة والعملية الإدارية ووظائفها.</a:t>
            </a:r>
          </a:p>
          <a:p>
            <a:pPr indent="108000" algn="justLow" rtl="1">
              <a:lnSpc>
                <a:spcPct val="150000"/>
              </a:lnSpc>
              <a:spcBef>
                <a:spcPts val="600"/>
              </a:spcBef>
              <a:spcAft>
                <a:spcPts val="600"/>
              </a:spcAft>
              <a:defRPr/>
            </a:pPr>
            <a:r>
              <a:rPr lang="ar-EG" sz="1600" dirty="0">
                <a:latin typeface="Alexandria" pitchFamily="2" charset="-78"/>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العلاقة بين العمليات الإدارية والاتصال</a:t>
            </a:r>
            <a:r>
              <a:rPr lang="ar-SA" sz="1800" b="1" dirty="0">
                <a:effectLst/>
                <a:latin typeface="Calibri" panose="020F0502020204030204" pitchFamily="34" charset="0"/>
                <a:ea typeface="Calibri" panose="020F0502020204030204" pitchFamily="34" charset="0"/>
                <a:cs typeface="Alexandria" pitchFamily="2" charset="-78"/>
              </a:rPr>
              <a:t>.</a:t>
            </a:r>
            <a:endParaRPr lang="ar-EG" sz="1600" dirty="0">
              <a:latin typeface="Alexandria" pitchFamily="2" charset="-78"/>
              <a:cs typeface="Alexandria" pitchFamily="2" charset="-78"/>
            </a:endParaRPr>
          </a:p>
          <a:p>
            <a:pPr indent="108000" algn="justLow" rtl="1">
              <a:lnSpc>
                <a:spcPct val="150000"/>
              </a:lnSpc>
              <a:spcBef>
                <a:spcPts val="600"/>
              </a:spcBef>
              <a:spcAft>
                <a:spcPts val="600"/>
              </a:spcAft>
              <a:defRPr/>
            </a:pPr>
            <a:r>
              <a:rPr lang="ar-EG" sz="1600" dirty="0">
                <a:latin typeface="Alexandria" pitchFamily="2" charset="-78"/>
                <a:cs typeface="Alexandria" pitchFamily="2" charset="-78"/>
              </a:rPr>
              <a:t>- أساليب إدارة العلاقات العامة.</a:t>
            </a:r>
          </a:p>
          <a:p>
            <a:pPr indent="108000" algn="justLow" rtl="1">
              <a:lnSpc>
                <a:spcPct val="150000"/>
              </a:lnSpc>
              <a:spcBef>
                <a:spcPts val="600"/>
              </a:spcBef>
              <a:spcAft>
                <a:spcPts val="600"/>
              </a:spcAft>
              <a:defRPr/>
            </a:pPr>
            <a:r>
              <a:rPr lang="ar-EG" sz="1600" dirty="0">
                <a:latin typeface="Alexandria" pitchFamily="2" charset="-78"/>
                <a:cs typeface="Alexandria" pitchFamily="2" charset="-78"/>
              </a:rPr>
              <a:t>- فوائد الوظيفة التنظيمية لإدارة العلاقات العامة.</a:t>
            </a:r>
          </a:p>
          <a:p>
            <a:pPr indent="108000" algn="justLow" rtl="1">
              <a:lnSpc>
                <a:spcPct val="150000"/>
              </a:lnSpc>
              <a:spcBef>
                <a:spcPts val="600"/>
              </a:spcBef>
              <a:spcAft>
                <a:spcPts val="600"/>
              </a:spcAft>
              <a:defRPr/>
            </a:pPr>
            <a:r>
              <a:rPr lang="ar-EG" sz="1600" dirty="0">
                <a:latin typeface="Alexandria" pitchFamily="2" charset="-78"/>
                <a:cs typeface="Alexandria" pitchFamily="2" charset="-78"/>
              </a:rPr>
              <a:t>- أساليب تنظيم العمل في إدارة العلاقات العامة.</a:t>
            </a:r>
          </a:p>
          <a:p>
            <a:pPr indent="108000" algn="justLow" rtl="1">
              <a:lnSpc>
                <a:spcPct val="150000"/>
              </a:lnSpc>
              <a:spcBef>
                <a:spcPts val="600"/>
              </a:spcBef>
              <a:spcAft>
                <a:spcPts val="600"/>
              </a:spcAft>
              <a:defRPr/>
            </a:pPr>
            <a:r>
              <a:rPr lang="ar-EG" sz="1600" dirty="0">
                <a:latin typeface="Alexandria" pitchFamily="2" charset="-78"/>
                <a:cs typeface="Alexandria" pitchFamily="2" charset="-78"/>
              </a:rPr>
              <a:t>- إدارة العلاقات العامة والمستشار الخارجي.</a:t>
            </a:r>
          </a:p>
          <a:p>
            <a:pPr indent="108000" algn="justLow" rtl="1">
              <a:lnSpc>
                <a:spcPct val="150000"/>
              </a:lnSpc>
              <a:spcBef>
                <a:spcPts val="600"/>
              </a:spcBef>
              <a:spcAft>
                <a:spcPts val="600"/>
              </a:spcAft>
              <a:defRPr/>
            </a:pPr>
            <a:r>
              <a:rPr lang="ar-EG" sz="1600" dirty="0">
                <a:latin typeface="Alexandria" pitchFamily="2" charset="-78"/>
                <a:cs typeface="Alexandria" pitchFamily="2" charset="-78"/>
              </a:rPr>
              <a:t>- مواصفات العاملين في إدارة العلاقات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spd="slow" p14:dur="2000" advTm="31164"/>
    </mc:Choice>
    <mc:Fallback xmlns="">
      <p:transition spd="slow" advTm="311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18662" y="4951912"/>
            <a:ext cx="5172901" cy="461024"/>
          </a:xfrm>
          <a:prstGeom prst="rect">
            <a:avLst/>
          </a:prstGeom>
          <a:noFill/>
        </p:spPr>
        <p:txBody>
          <a:bodyPr wrap="square">
            <a:spAutoFit/>
          </a:bodyPr>
          <a:lstStyle/>
          <a:p>
            <a:pPr indent="108000" algn="justLow" rtl="1">
              <a:lnSpc>
                <a:spcPct val="150000"/>
              </a:lnSpc>
            </a:pPr>
            <a:r>
              <a:rPr lang="ar-SA" b="1" dirty="0">
                <a:latin typeface="Alexandria" pitchFamily="2" charset="-78"/>
                <a:cs typeface="Alexandria" pitchFamily="2" charset="-78"/>
              </a:rPr>
              <a:t>مفهوم الإدارة</a:t>
            </a:r>
            <a:r>
              <a:rPr lang="ar-EG" b="1" dirty="0">
                <a:latin typeface="Alexandria" pitchFamily="2" charset="-78"/>
                <a:cs typeface="Alexandria" pitchFamily="2" charset="-78"/>
              </a:rPr>
              <a:t> و</a:t>
            </a:r>
            <a:r>
              <a:rPr lang="ar-SA" sz="1800" b="1" dirty="0">
                <a:effectLst/>
                <a:latin typeface="Calibri" panose="020F0502020204030204" pitchFamily="34" charset="0"/>
                <a:ea typeface="Calibri" panose="020F0502020204030204" pitchFamily="34" charset="0"/>
                <a:cs typeface="Alexandria" pitchFamily="2" charset="-78"/>
              </a:rPr>
              <a:t>العملية الإدارية ووظائفها</a:t>
            </a:r>
            <a:r>
              <a:rPr lang="ar-SA" b="1" dirty="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1" name="TextBox 40"/>
          <p:cNvSpPr txBox="1"/>
          <p:nvPr/>
        </p:nvSpPr>
        <p:spPr>
          <a:xfrm>
            <a:off x="6288639" y="1284791"/>
            <a:ext cx="3627916"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تنظيم إدارة العلاقات العامة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03</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956"/>
    </mc:Choice>
    <mc:Fallback xmlns="">
      <p:transition spd="slow" advTm="44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558589" y="1320562"/>
            <a:ext cx="5558589" cy="4682692"/>
          </a:xfrm>
          <a:prstGeom prst="rect">
            <a:avLst/>
          </a:prstGeom>
          <a:noFill/>
        </p:spPr>
        <p:txBody>
          <a:bodyPr wrap="square" rtlCol="0">
            <a:spAutoFit/>
          </a:bodyPr>
          <a:lstStyle/>
          <a:p>
            <a:pPr indent="108000" algn="justLow" rtl="1">
              <a:lnSpc>
                <a:spcPct val="150000"/>
              </a:lnSpc>
              <a:spcAft>
                <a:spcPts val="600"/>
              </a:spcAft>
            </a:pPr>
            <a:r>
              <a:rPr lang="ar-SA" b="1" dirty="0">
                <a:latin typeface="Alexandria" pitchFamily="2" charset="-78"/>
                <a:cs typeface="Alexandria" pitchFamily="2" charset="-78"/>
              </a:rPr>
              <a:t>مفهوم الإدارة</a:t>
            </a:r>
            <a:r>
              <a:rPr lang="ar-EG" b="1" dirty="0">
                <a:latin typeface="Alexandria" pitchFamily="2" charset="-78"/>
                <a:cs typeface="Alexandria" pitchFamily="2" charset="-78"/>
              </a:rPr>
              <a:t>:</a:t>
            </a:r>
            <a:endParaRPr lang="ar-EG"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تُعَرَّف الإدارة بأنها إنجاز العمل عن طريق الآخرين، وهي كذلك عملية وضع الأهداف وإنجازها، من خلال أداء الوظائف الإدارية، التي تستخدم الموارد البشـرية والمادية للمنظمة، وهي الاستخدام الأمثل للطاقات البشـرية، والإمكانات المادية، بقصد الوصول إلى الهدف، بأقل جهد ممكن، وبأقل تكلفة ممكنة، </a:t>
            </a:r>
            <a:endParaRPr lang="ar-EG" sz="1600" dirty="0">
              <a:latin typeface="Alexandria" pitchFamily="2" charset="-78"/>
              <a:cs typeface="Alexandria" pitchFamily="2" charset="-78"/>
            </a:endParaRPr>
          </a:p>
          <a:p>
            <a:pPr indent="108000" algn="justLow" rtl="1">
              <a:lnSpc>
                <a:spcPct val="150000"/>
              </a:lnSpc>
              <a:spcAft>
                <a:spcPts val="600"/>
              </a:spcAft>
            </a:pPr>
            <a:r>
              <a:rPr lang="ar-SA" sz="1600" dirty="0">
                <a:latin typeface="Alexandria" pitchFamily="2" charset="-78"/>
                <a:cs typeface="Alexandria" pitchFamily="2" charset="-78"/>
              </a:rPr>
              <a:t>والإدارة أيضًا</a:t>
            </a:r>
            <a:r>
              <a:rPr lang="ar-EG" sz="1600" dirty="0">
                <a:latin typeface="Alexandria" pitchFamily="2" charset="-78"/>
                <a:cs typeface="Alexandria" pitchFamily="2" charset="-78"/>
              </a:rPr>
              <a:t> </a:t>
            </a:r>
            <a:r>
              <a:rPr lang="ar-SA" sz="1600" dirty="0">
                <a:latin typeface="Alexandria" pitchFamily="2" charset="-78"/>
                <a:cs typeface="Alexandria" pitchFamily="2" charset="-78"/>
              </a:rPr>
              <a:t>هي عملية توجيه وقيادة للجهود البشـرية في أية منظمة لتحقيق هدف   معين، وهي عملية تخطيط وتنظيم وقيادة وتوجيه جهود أعضاء المنظمة واستخدام كل موارد المنظمة لإنجاز أهداف المنظمة المحددة </a:t>
            </a:r>
            <a:r>
              <a:rPr lang="ar-SA" sz="1200" dirty="0">
                <a:latin typeface="Alexandria" pitchFamily="2" charset="-78"/>
                <a:cs typeface="Alexandria" pitchFamily="2" charset="-78"/>
              </a:rPr>
              <a:t>(علي الصاوي، 2001) (نبيل عشوش، 2000)</a:t>
            </a:r>
            <a:r>
              <a:rPr lang="ar-SA" sz="1600" dirty="0">
                <a:latin typeface="Alexandria" pitchFamily="2" charset="-78"/>
                <a:cs typeface="Alexandria" pitchFamily="2" charset="-78"/>
              </a:rPr>
              <a:t>.</a:t>
            </a: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spd="slow" p14:dur="2000" advTm="158798"/>
    </mc:Choice>
    <mc:Fallback xmlns="">
      <p:transition spd="slow" advTm="1587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1735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6801" y="1514856"/>
            <a:ext cx="9021613" cy="3500445"/>
          </a:xfrm>
          <a:prstGeom prst="rect">
            <a:avLst/>
          </a:prstGeom>
          <a:noFill/>
        </p:spPr>
        <p:txBody>
          <a:bodyPr wrap="square" rtlCol="0">
            <a:spAutoFit/>
          </a:bodyPr>
          <a:lstStyle/>
          <a:p>
            <a:pPr algn="justLow" rtl="1">
              <a:lnSpc>
                <a:spcPct val="150000"/>
              </a:lnSpc>
              <a:spcAft>
                <a:spcPts val="600"/>
              </a:spcAft>
            </a:pPr>
            <a:r>
              <a:rPr lang="ar-SA" sz="1800" b="1" dirty="0">
                <a:effectLst/>
                <a:latin typeface="Calibri" panose="020F0502020204030204" pitchFamily="34" charset="0"/>
                <a:ea typeface="Calibri" panose="020F0502020204030204" pitchFamily="34" charset="0"/>
                <a:cs typeface="Alexandria" pitchFamily="2" charset="-78"/>
              </a:rPr>
              <a:t>العملية الإدارية ووظائفها:</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تتكون العملية الإدارية ــ وهي مجموعة من الأنشطة أو الوظائف التي يمارسها أي إداري لتحقيق الأهداف الخاصة بأية منظمة من المنظمات ــ من سلسلة من العمليات (المراحل) الجزئية، التي ترتبط ببعضها البعض، وتُقسم إلى سلسلة من العمليات الجزئية بهدف تسهيل دراستها؛ لأنها تمثل في الواقع العملي وحدة متكاملة يصعب تحليل أجزائها، كما أنه ليس ثمة اتفاق بين دارسي الإدارة على تحديد عدد العمليات أو الأنشطة الجزئية التي تتكون منها العملية الإدارية، ومهما يكن عدد هذه العمليات، فإن جوهرها واحد، وجميع هذه التقسيمات متأثرة بالوظائف الإدارية، ويمكن تقسيم العملية الإدارية نظريًّا إلى عدد من الوظائف، هي: التخطيط، والتنظيم، والمتابعة، والتوجيه، والتقويم والتنسيق والرقابة </a:t>
            </a:r>
            <a:r>
              <a:rPr lang="ar-EG" sz="1200" dirty="0">
                <a:effectLst/>
                <a:latin typeface="Calibri" panose="020F0502020204030204" pitchFamily="34" charset="0"/>
                <a:ea typeface="Calibri" panose="020F0502020204030204" pitchFamily="34" charset="0"/>
                <a:cs typeface="Alexandria" pitchFamily="2" charset="-78"/>
              </a:rPr>
              <a:t>(نبيل عشوش، 2000)</a:t>
            </a:r>
            <a:r>
              <a:rPr lang="ar-EG"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spd="slow" p14:dur="2000" advTm="297743"/>
    </mc:Choice>
    <mc:Fallback xmlns="">
      <p:transition spd="slow" advTm="2977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663700" y="2054782"/>
            <a:ext cx="8826500" cy="3005310"/>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ومن الملاحظ أن العملية الإدارية لا تتفق تمامًا على عدد معين من الوظائف (أو المراحل)، ولا يوجد تتابع متفق عليه في مسار العملية الإدارية، ولا يوجد إجماع تام في الأدبيات الإدارية حول مسميات هذه المراحل؛ فبالإضافة إلى التقسيم السابق فإن هناك اتجاهًا يركز على أن الوظائف الإدارية، هي: التخطيط ثم التنظيم فالتنسيق والاتصال ثم القيادة واتخاذ القرارات فالرقابة، وتقسيم ثالث يتناول التخطيط ثم التنظيم والقيادة واتخاذ القرار والاتصالات ثم الرقابة، ورابع يبدأ باتخاذ القرار ثم التخطيط والتنظيم والتوجيه/القيادة ثم الرقابة، وخامس يبدأ بالتخطيط ثم التنظيم والتوجيه/صنع القرار والاتصال والرقابة، ومنهم من يأخذ بالتخطيط والتنظيم والتوظيف والقيادة والإشراف والتقييم </a:t>
            </a:r>
            <a:r>
              <a:rPr lang="ar-SA" sz="1200" dirty="0">
                <a:effectLst/>
                <a:latin typeface="Alexandria" pitchFamily="2" charset="-78"/>
                <a:ea typeface="Times New Roman" panose="02020603050405020304" pitchFamily="18" charset="0"/>
                <a:cs typeface="Alexandria" pitchFamily="2" charset="-78"/>
              </a:rPr>
              <a:t>(علي الصاوي، 2001)</a:t>
            </a:r>
            <a:r>
              <a:rPr lang="ar-SA" sz="1600" dirty="0">
                <a:effectLst/>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369737"/>
    </mc:Choice>
    <mc:Fallback xmlns="">
      <p:transition advTm="36973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1735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41500" y="2086356"/>
            <a:ext cx="7810500" cy="2269339"/>
          </a:xfrm>
          <a:prstGeom prst="rect">
            <a:avLst/>
          </a:prstGeom>
          <a:noFill/>
        </p:spPr>
        <p:txBody>
          <a:bodyPr wrap="square" rtlCol="0">
            <a:spAutoFit/>
          </a:bodyPr>
          <a:lstStyle/>
          <a:p>
            <a:pPr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وآخر يبدأ بالتخطيط ثم التنظيم والقيادة واتخاذ القرارات والاتصالات والرقابة والمتابعة، ويصنفها آخر إلى التخطيط والتنظيم والتوجيه والرقابة </a:t>
            </a:r>
            <a:r>
              <a:rPr lang="ar-SA" sz="1200" dirty="0">
                <a:effectLst/>
                <a:latin typeface="Calibri" panose="020F0502020204030204" pitchFamily="34" charset="0"/>
                <a:ea typeface="Calibri" panose="020F0502020204030204" pitchFamily="34" charset="0"/>
                <a:cs typeface="Alexandria" pitchFamily="2" charset="-78"/>
              </a:rPr>
              <a:t>(السيد ناجي، 2003)</a:t>
            </a:r>
            <a:r>
              <a:rPr lang="ar-SA" sz="1600" dirty="0">
                <a:effectLst/>
                <a:latin typeface="Calibri" panose="020F0502020204030204" pitchFamily="34" charset="0"/>
                <a:ea typeface="Calibri" panose="020F0502020204030204" pitchFamily="34" charset="0"/>
                <a:cs typeface="Alexandria" pitchFamily="2" charset="-78"/>
              </a:rPr>
              <a:t>، أو التخطيط والتنظيم والتوجيه والقيادة والرقابة، أو التخطيط والتنظيم والتوجيه والرقابة وتهيئة القوى البشـرية والابتكار والإبداع </a:t>
            </a:r>
            <a:r>
              <a:rPr lang="ar-SA" sz="1100" dirty="0">
                <a:effectLst/>
                <a:latin typeface="Calibri" panose="020F0502020204030204" pitchFamily="34" charset="0"/>
                <a:ea typeface="Calibri" panose="020F0502020204030204" pitchFamily="34" charset="0"/>
                <a:cs typeface="Alexandria" pitchFamily="2" charset="-78"/>
              </a:rPr>
              <a:t>(محمد المحمدي الماضي وآخرون، 2001)</a:t>
            </a:r>
            <a:r>
              <a:rPr lang="ar-SA" sz="1600" dirty="0">
                <a:effectLst/>
                <a:latin typeface="Calibri" panose="020F0502020204030204" pitchFamily="34" charset="0"/>
                <a:ea typeface="Calibri" panose="020F0502020204030204" pitchFamily="34" charset="0"/>
                <a:cs typeface="Alexandria" pitchFamily="2" charset="-78"/>
              </a:rPr>
              <a:t>، أو التخطيط والتنظيم والتوظيف/التسكين والقيادة والرقابة، أو التخطيط والتنظيم والتوظيف والتوجيه والرقابة والقيادة </a:t>
            </a:r>
            <a:r>
              <a:rPr lang="ar-SA" sz="1200" dirty="0">
                <a:effectLst/>
                <a:latin typeface="Calibri" panose="020F0502020204030204" pitchFamily="34" charset="0"/>
                <a:ea typeface="Calibri" panose="020F0502020204030204" pitchFamily="34" charset="0"/>
                <a:cs typeface="Alexandria" pitchFamily="2" charset="-78"/>
              </a:rPr>
              <a:t>(علي الصاوي، 2001)</a:t>
            </a:r>
            <a:r>
              <a:rPr lang="ar-SA"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9006931"/>
      </p:ext>
    </p:extLst>
  </p:cSld>
  <p:clrMapOvr>
    <a:masterClrMapping/>
  </p:clrMapOvr>
  <mc:AlternateContent xmlns:mc="http://schemas.openxmlformats.org/markup-compatibility/2006" xmlns:p14="http://schemas.microsoft.com/office/powerpoint/2010/main">
    <mc:Choice Requires="p14">
      <p:transition spd="slow" p14:dur="2000" advTm="297743"/>
    </mc:Choice>
    <mc:Fallback xmlns="">
      <p:transition spd="slow" advTm="2977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2000" y="1696743"/>
            <a:ext cx="10668000" cy="4282583"/>
          </a:xfrm>
          <a:prstGeom prst="rect">
            <a:avLst/>
          </a:prstGeom>
          <a:noFill/>
        </p:spPr>
        <p:txBody>
          <a:bodyPr wrap="square" rtlCol="0">
            <a:spAutoFit/>
          </a:bodyPr>
          <a:lstStyle/>
          <a:p>
            <a:pPr marL="180000" indent="-216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  كما تنقسم وظائف الإدارة بصفة عامة إلى سبع وظائف أساسية هي:</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1-</a:t>
            </a:r>
            <a:r>
              <a:rPr lang="ar-EG" sz="1600" dirty="0">
                <a:effectLst/>
                <a:latin typeface="Alexandria" pitchFamily="2" charset="-78"/>
                <a:ea typeface="Times New Roman" panose="02020603050405020304" pitchFamily="18" charset="0"/>
                <a:cs typeface="Alexandria" pitchFamily="2" charset="-78"/>
              </a:rPr>
              <a:t>	</a:t>
            </a:r>
            <a:r>
              <a:rPr lang="ar-EG" sz="1600" b="1" dirty="0">
                <a:effectLst/>
                <a:latin typeface="Alexandria" pitchFamily="2" charset="-78"/>
                <a:ea typeface="Times New Roman" panose="02020603050405020304" pitchFamily="18" charset="0"/>
                <a:cs typeface="Alexandria" pitchFamily="2" charset="-78"/>
              </a:rPr>
              <a:t>التخطيط الإداري: </a:t>
            </a:r>
            <a:r>
              <a:rPr lang="ar-EG" sz="1600" dirty="0">
                <a:effectLst/>
                <a:latin typeface="Alexandria" pitchFamily="2" charset="-78"/>
                <a:ea typeface="Times New Roman" panose="02020603050405020304" pitchFamily="18" charset="0"/>
                <a:cs typeface="Alexandria" pitchFamily="2" charset="-78"/>
              </a:rPr>
              <a:t>يُقصد به كل ما يُحدد مقدمًا ما سوف يتم عمله، وعلى أساسه تُحدد عمليات التنظيم والقوى المادية والبشرية والرقابة. </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2-</a:t>
            </a:r>
            <a:r>
              <a:rPr lang="ar-EG" sz="1600" dirty="0">
                <a:effectLst/>
                <a:latin typeface="Alexandria" pitchFamily="2" charset="-78"/>
                <a:ea typeface="Times New Roman" panose="02020603050405020304" pitchFamily="18" charset="0"/>
                <a:cs typeface="Alexandria" pitchFamily="2" charset="-78"/>
              </a:rPr>
              <a:t> </a:t>
            </a:r>
            <a:r>
              <a:rPr lang="ar-EG" sz="1600" b="1" dirty="0">
                <a:effectLst/>
                <a:latin typeface="Alexandria" pitchFamily="2" charset="-78"/>
                <a:ea typeface="Times New Roman" panose="02020603050405020304" pitchFamily="18" charset="0"/>
                <a:cs typeface="Alexandria" pitchFamily="2" charset="-78"/>
              </a:rPr>
              <a:t>التوظيف: </a:t>
            </a:r>
            <a:r>
              <a:rPr lang="ar-EG" sz="1600" dirty="0">
                <a:effectLst/>
                <a:latin typeface="Alexandria" pitchFamily="2" charset="-78"/>
                <a:ea typeface="Times New Roman" panose="02020603050405020304" pitchFamily="18" charset="0"/>
                <a:cs typeface="Alexandria" pitchFamily="2" charset="-78"/>
              </a:rPr>
              <a:t>تعبئة القوى اللازمة لإدارة المؤسسة، واختيار أفراد هذه القوى، وتدريبها ووضعها في المكان المناسب. </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3-</a:t>
            </a:r>
            <a:r>
              <a:rPr lang="ar-EG" sz="1600" dirty="0">
                <a:effectLst/>
                <a:latin typeface="Alexandria" pitchFamily="2" charset="-78"/>
                <a:ea typeface="Times New Roman" panose="02020603050405020304" pitchFamily="18" charset="0"/>
                <a:cs typeface="Alexandria" pitchFamily="2" charset="-78"/>
              </a:rPr>
              <a:t> </a:t>
            </a:r>
            <a:r>
              <a:rPr lang="ar-EG" sz="1600" b="1" dirty="0">
                <a:effectLst/>
                <a:latin typeface="Alexandria" pitchFamily="2" charset="-78"/>
                <a:ea typeface="Times New Roman" panose="02020603050405020304" pitchFamily="18" charset="0"/>
                <a:cs typeface="Alexandria" pitchFamily="2" charset="-78"/>
              </a:rPr>
              <a:t>التوجيه والإشراف: </a:t>
            </a:r>
            <a:r>
              <a:rPr lang="ar-EG" sz="1600" dirty="0">
                <a:effectLst/>
                <a:latin typeface="Alexandria" pitchFamily="2" charset="-78"/>
                <a:ea typeface="Times New Roman" panose="02020603050405020304" pitchFamily="18" charset="0"/>
                <a:cs typeface="Alexandria" pitchFamily="2" charset="-78"/>
              </a:rPr>
              <a:t>مراقبة التنفيذ، والتأكد من مطابقة الخطة الموضوعة لتحقيق الأهداف.</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4- التمويل والإدارة المالية: </a:t>
            </a:r>
            <a:r>
              <a:rPr lang="ar-EG" sz="1600" dirty="0">
                <a:effectLst/>
                <a:latin typeface="Alexandria" pitchFamily="2" charset="-78"/>
                <a:ea typeface="Times New Roman" panose="02020603050405020304" pitchFamily="18" charset="0"/>
                <a:cs typeface="Alexandria" pitchFamily="2" charset="-78"/>
              </a:rPr>
              <a:t>تتعلق بالنشاط الإداري المختص بتوفير الأموال اللازمة، والتأكد من حسن إنفاقها.</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5- التنسيق: </a:t>
            </a:r>
            <a:r>
              <a:rPr lang="ar-EG" sz="1600" dirty="0">
                <a:latin typeface="Alexandria" pitchFamily="2" charset="-78"/>
                <a:ea typeface="Times New Roman" panose="02020603050405020304" pitchFamily="18" charset="0"/>
                <a:cs typeface="Alexandria" pitchFamily="2" charset="-78"/>
              </a:rPr>
              <a:t>ال</a:t>
            </a:r>
            <a:r>
              <a:rPr lang="ar-EG" sz="1600" dirty="0">
                <a:effectLst/>
                <a:latin typeface="Alexandria" pitchFamily="2" charset="-78"/>
                <a:ea typeface="Times New Roman" panose="02020603050405020304" pitchFamily="18" charset="0"/>
                <a:cs typeface="Alexandria" pitchFamily="2" charset="-78"/>
              </a:rPr>
              <a:t>عمل على إيجاد التناسق والترابط بين أوجه النشاط المختلفة، عند توجيهها لتنفيذ الأهداف الموضوعة. </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6- التسجيل: </a:t>
            </a:r>
            <a:r>
              <a:rPr lang="ar-EG" sz="1600" dirty="0">
                <a:effectLst/>
                <a:latin typeface="Alexandria" pitchFamily="2" charset="-78"/>
                <a:ea typeface="Times New Roman" panose="02020603050405020304" pitchFamily="18" charset="0"/>
                <a:cs typeface="Alexandria" pitchFamily="2" charset="-78"/>
              </a:rPr>
              <a:t>كتابة الحقائق أو المعلومات كما هي بأمانة، بقصد الاحتفاظ بها، والرجوع إليها في المستقبل.</a:t>
            </a:r>
          </a:p>
          <a:p>
            <a:pPr marL="180000" indent="-216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7- اتخاذ القرار: </a:t>
            </a:r>
            <a:r>
              <a:rPr lang="ar-EG" sz="1600" dirty="0">
                <a:effectLst/>
                <a:latin typeface="Alexandria" pitchFamily="2" charset="-78"/>
                <a:ea typeface="Times New Roman" panose="02020603050405020304" pitchFamily="18" charset="0"/>
                <a:cs typeface="Alexandria" pitchFamily="2" charset="-78"/>
              </a:rPr>
              <a:t>هو أداة للتجديد والخلق والإبداع، بحيث يخرج القرار معبرًا عن أفضل البدائل التي تتوخى أفضل السبل، للوصول إلى الهدف الذي من أجله اتُخذ القرار </a:t>
            </a:r>
            <a:r>
              <a:rPr lang="ar-EG" sz="1200" dirty="0">
                <a:effectLst/>
                <a:latin typeface="Alexandria" pitchFamily="2" charset="-78"/>
                <a:ea typeface="Times New Roman" panose="02020603050405020304" pitchFamily="18" charset="0"/>
                <a:cs typeface="Alexandria" pitchFamily="2" charset="-78"/>
              </a:rPr>
              <a:t>(علي عجوة، 2008)</a:t>
            </a:r>
            <a:r>
              <a:rPr lang="ar-EG" sz="1600" dirty="0">
                <a:effectLst/>
                <a:latin typeface="Alexandria" pitchFamily="2" charset="-78"/>
                <a:ea typeface="Times New Roman" panose="02020603050405020304" pitchFamily="18" charset="0"/>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4562907"/>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98494" y="4697912"/>
            <a:ext cx="5231170" cy="1574149"/>
          </a:xfrm>
          <a:prstGeom prst="rect">
            <a:avLst/>
          </a:prstGeom>
          <a:noFill/>
        </p:spPr>
        <p:txBody>
          <a:bodyPr wrap="square">
            <a:spAutoFit/>
          </a:bodyPr>
          <a:lstStyle/>
          <a:p>
            <a:pPr indent="108000" algn="justLow" rtl="1">
              <a:lnSpc>
                <a:spcPct val="150000"/>
              </a:lnSpc>
            </a:pPr>
            <a:r>
              <a:rPr lang="ar-SA" b="1" dirty="0">
                <a:latin typeface="Alexandria" pitchFamily="2" charset="-78"/>
                <a:cs typeface="Alexandria" pitchFamily="2" charset="-78"/>
              </a:rPr>
              <a:t>العلاقة بين العمليات الإدارية والاتصال:</a:t>
            </a:r>
          </a:p>
          <a:p>
            <a:pPr indent="108000" algn="justLow" rtl="1">
              <a:lnSpc>
                <a:spcPct val="150000"/>
              </a:lnSpc>
            </a:pPr>
            <a:r>
              <a:rPr lang="ar-SA" sz="1600" dirty="0">
                <a:latin typeface="Alexandria" pitchFamily="2" charset="-78"/>
                <a:cs typeface="Alexandria" pitchFamily="2" charset="-78"/>
              </a:rPr>
              <a:t>يُلاحظ أن هناك علاقة وطيدة بين العمليات الإدارية والاتصال</a:t>
            </a:r>
            <a:r>
              <a:rPr lang="ar-EG" sz="1600" dirty="0">
                <a:latin typeface="Alexandria" pitchFamily="2" charset="-78"/>
                <a:cs typeface="Alexandria" pitchFamily="2" charset="-78"/>
              </a:rPr>
              <a:t>، الذي يتم في المنظمة، ويرتبط بإدارة العلاقات العامة بشكل كبير</a:t>
            </a:r>
            <a:r>
              <a:rPr lang="ar-SA" sz="1600" dirty="0">
                <a:latin typeface="Alexandria" pitchFamily="2" charset="-78"/>
                <a:cs typeface="Alexandria" pitchFamily="2" charset="-78"/>
              </a:rPr>
              <a:t>، ويمكن استعراض هذه العلاقة كالآتي: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6040967"/>
      </p:ext>
    </p:extLst>
  </p:cSld>
  <p:clrMapOvr>
    <a:masterClrMapping/>
  </p:clrMapOvr>
  <mc:AlternateContent xmlns:mc="http://schemas.openxmlformats.org/markup-compatibility/2006" xmlns:p14="http://schemas.microsoft.com/office/powerpoint/2010/main">
    <mc:Choice Requires="p14">
      <p:transition spd="slow" p14:dur="2000" advTm="44956"/>
    </mc:Choice>
    <mc:Fallback xmlns="">
      <p:transition spd="slow" advTm="44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7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308100" y="1785643"/>
            <a:ext cx="9436100" cy="4192943"/>
          </a:xfrm>
          <a:prstGeom prst="rect">
            <a:avLst/>
          </a:prstGeom>
          <a:noFill/>
        </p:spPr>
        <p:txBody>
          <a:bodyPr wrap="square" rtlCol="0">
            <a:spAutoFit/>
          </a:bodyPr>
          <a:lstStyle/>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   إذا نظرنا إلى الاتصال والتخطيط الذي يُعتبر أحد الأسس الرئيسة لوظائف المدير على أي مستوى تنظيمي، نجد أن هناك ترابطًا عضويًّا بينهما؛ فوضع الأهداف والغايات لا يمكن أن يتم في غياب أو تناقص المعلومات، والاتصال هو الذي ينقل المعلومات لمن هم في حاجة إليها، فتزداد قدرات المديرين على التخطيط، بل أكثر من ذلك أن المديرين الذين يُعرف عنهم امتلاكهم لكم كبير من المعلومات تزداد مكانتهم لدى مرؤوسيهم في مواقع عملهم، وتُعتبر عملية الاتصال ومدى سهولتها ضرورة لتوصيل الأهداف والخطط والسياسات الخاصة بالمنظمة لكافة أجزاء المنظمة التي يشتملها الهيكل التنظيمي </a:t>
            </a:r>
            <a:r>
              <a:rPr lang="ar-EG" sz="1200" dirty="0">
                <a:effectLst/>
                <a:latin typeface="Alexandria" pitchFamily="2" charset="-78"/>
                <a:ea typeface="Times New Roman" panose="02020603050405020304" pitchFamily="18" charset="0"/>
                <a:cs typeface="Alexandria" pitchFamily="2" charset="-78"/>
              </a:rPr>
              <a:t>(</a:t>
            </a:r>
            <a:r>
              <a:rPr lang="ar-EG" sz="1200" dirty="0">
                <a:latin typeface="Alexandria" pitchFamily="2" charset="-78"/>
                <a:ea typeface="Calibri" panose="020F0502020204030204" pitchFamily="34" charset="0"/>
                <a:cs typeface="Alexandria" pitchFamily="2" charset="-78"/>
              </a:rPr>
              <a:t>نبيل عشوش، 2000</a:t>
            </a:r>
            <a:r>
              <a:rPr lang="ar-EG" sz="1200" dirty="0">
                <a:effectLst/>
                <a:latin typeface="Alexandria" pitchFamily="2" charset="-78"/>
                <a:ea typeface="Times New Roman" panose="02020603050405020304" pitchFamily="18" charset="0"/>
                <a:cs typeface="Alexandria" pitchFamily="2" charset="-78"/>
              </a:rPr>
              <a:t>)</a:t>
            </a:r>
            <a:r>
              <a:rPr lang="ar-EG" sz="1600" dirty="0">
                <a:effectLst/>
                <a:latin typeface="Calibri" panose="020F0502020204030204" pitchFamily="34" charset="0"/>
                <a:ea typeface="Times New Roman" panose="02020603050405020304" pitchFamily="18" charset="0"/>
                <a:cs typeface="Alexandria" pitchFamily="2" charset="-78"/>
              </a:rPr>
              <a:t>.</a:t>
            </a:r>
          </a:p>
          <a:p>
            <a:pPr lvl="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أما العلاقة بين الاتصال والتنظيم فهي أيضًا علاقة عضوية وحيوية؛ فالتنظيم نظام للتعاون بين أشخاص وجماعات قادرة على الاتصال، وغياب التنسيق بين هذه الأنظمة يؤدي إلى التضارب، مما يعوق مستوى الأداء الفعال، وهذا التنسيق أحد المهام الأساسية للاتصال، فالتنظيم يوضع والاتصال يعطيه الفعالية والديناميكية في اتجاه تحقيق الأهداف التي وضع من أجلها،  </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8894600"/>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1" y="1505736"/>
            <a:ext cx="7772400" cy="3790140"/>
          </a:xfrm>
          <a:prstGeom prst="rect">
            <a:avLst/>
          </a:prstGeom>
          <a:noFill/>
        </p:spPr>
        <p:txBody>
          <a:bodyPr wrap="square" rtlCol="0">
            <a:spAutoFit/>
          </a:bodyPr>
          <a:lstStyle/>
          <a:p>
            <a:pPr lvl="0" algn="justLow" rtl="1">
              <a:lnSpc>
                <a:spcPct val="150000"/>
              </a:lnSpc>
              <a:spcAft>
                <a:spcPts val="600"/>
              </a:spcAft>
              <a:tabLst>
                <a:tab pos="457200" algn="l"/>
              </a:tabLst>
            </a:pPr>
            <a:r>
              <a:rPr lang="ar-EG" sz="1800" dirty="0">
                <a:effectLst/>
                <a:ea typeface="Calibri" panose="020F0502020204030204" pitchFamily="34" charset="0"/>
                <a:cs typeface="Alexandria" pitchFamily="2" charset="-78"/>
              </a:rPr>
              <a:t>   </a:t>
            </a:r>
            <a:r>
              <a:rPr lang="ar-EG" sz="1600" dirty="0">
                <a:effectLst/>
                <a:ea typeface="Calibri" panose="020F0502020204030204" pitchFamily="34" charset="0"/>
                <a:cs typeface="Alexandria" pitchFamily="2" charset="-78"/>
              </a:rPr>
              <a:t>أي يتطلب التنظيم ضرورة توافر مجموعة عمليات الاتصال التي تساعد على نجاح التنظيم من أهمها: درجة التفاعل والاتصالات الهادفة إلى تحقيق أهداف المنظمة، واتجاه المعلومات المتدفقة، وتحديد مصدر نشأة الاتصالات المتجه إلى أسفل، ودرجة المشاركة الإدارية للمعلومات من قِبَل الرؤساء للمرؤوسين، ودرجة قبول المرؤوسين للاتصال، ودرجة كفاية الاتصالات المتجهة إلى أعلى، وشعور المرؤوسين بالمسئولية عن توجيه اتصالات صحيحة إلى أعلى، والقوى المؤدية إلى توصيل اتصالات صحيحة أو مشوهة إلى أعلى، ودرجة الحاجة إلى تعزيز الاتصالات إلى أعلى، ودرجة كفاية ودقة الاتصالات الجانبية، ودرجة الصداقة بين الرؤساء والمرؤوسين، ودرجة إلمام الرؤساء وفهم المشاكل التي </a:t>
            </a:r>
            <a:r>
              <a:rPr lang="ar-EG" sz="1600" dirty="0" err="1">
                <a:effectLst/>
                <a:ea typeface="Calibri" panose="020F0502020204030204" pitchFamily="34" charset="0"/>
                <a:cs typeface="Alexandria" pitchFamily="2" charset="-78"/>
              </a:rPr>
              <a:t>يواجهها</a:t>
            </a:r>
            <a:r>
              <a:rPr lang="ar-EG" sz="1600" dirty="0">
                <a:effectLst/>
                <a:ea typeface="Calibri" panose="020F0502020204030204" pitchFamily="34" charset="0"/>
                <a:cs typeface="Alexandria" pitchFamily="2" charset="-78"/>
              </a:rPr>
              <a:t> المرؤوسون، وكيف تتفق أو تختلف انطباعات الرؤساء والمرؤوسين عن بعضهم البعض.</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0212791"/>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01800" y="1594636"/>
            <a:ext cx="7061200" cy="3008003"/>
          </a:xfrm>
          <a:prstGeom prst="rect">
            <a:avLst/>
          </a:prstGeom>
          <a:noFill/>
        </p:spPr>
        <p:txBody>
          <a:bodyPr wrap="square" rtlCol="0">
            <a:spAutoFit/>
          </a:bodyPr>
          <a:lstStyle/>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   أما علاقة الاتصال بالقيادة فإن هذه الوظيفة لها تأثير متبادل بينها وبين الاتصال، بمعنى أن الاتصال يؤثر في القائد، وكذلك يؤثر نوع القائد في كفاءة الاتصال، فالاثنان يتفاعلان مع بعضهما البعض، كما أن الوظيفة الرئيسة للقيادة في المنظمة العامة هي امتهان حرفية الاتصالات بالطرق التي تخبر وتسعد الكثير وتزعج القليل؛ ومن ثم فإن الاتصال مرتبط أشد الارتباط بالقيادة، فهو الوسيلة أو الأداة التي يستخدمها القادة الإداريون في إرشاد المرؤوسين وكسب تعاونهم الاختياري، وتوجيه مجهوداتهم نحو تحقيق أهداف المنظمة، وترتبط عملية الاتصالات بالقيادة سياسية كانت أم إدارية، </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2371024"/>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1" y="1505736"/>
            <a:ext cx="7772400" cy="3743974"/>
          </a:xfrm>
          <a:prstGeom prst="rect">
            <a:avLst/>
          </a:prstGeom>
          <a:noFill/>
        </p:spPr>
        <p:txBody>
          <a:bodyPr wrap="square" rtlCol="0">
            <a:spAutoFit/>
          </a:bodyPr>
          <a:lstStyle/>
          <a:p>
            <a:pPr lvl="0" algn="justLow" rtl="1">
              <a:lnSpc>
                <a:spcPct val="150000"/>
              </a:lnSpc>
              <a:spcAft>
                <a:spcPts val="600"/>
              </a:spcAft>
              <a:tabLst>
                <a:tab pos="457200" algn="l"/>
              </a:tabLst>
            </a:pPr>
            <a:r>
              <a:rPr lang="ar-EG" sz="1600" dirty="0">
                <a:effectLst/>
                <a:latin typeface="Calibri" panose="020F0502020204030204" pitchFamily="34" charset="0"/>
                <a:ea typeface="Times New Roman" panose="02020603050405020304" pitchFamily="18" charset="0"/>
                <a:cs typeface="Alexandria" pitchFamily="2" charset="-78"/>
              </a:rPr>
              <a:t>   والقائد الناجح هو الذي ينفق الجزء الأكبر من وقته في الاتصالات بصورها المختلفة، وهذا الذي يشجع تدفق المعلومات إليه بصفة مستمرة، لكي تكون القرارات والإجراءات التي يتخذها مؤسسةً على الحقائق والمعلومات الأصيلة الضرورية، وهو الذي يتجنب أن تكون الاتصالات الصاعدة عنه مقتضبة أو متعسفة؛ لأن هذا يؤدي إلى الإقلال من الاتصالات الصاعدة، تجنبًا للاحتكاك، ورغبةً في التعايش السلمي، وخوفًا من إثارة الغضب، وما يترتب على ذلك من المظاهر الإدارية والإنسانية المرضية، وأظهرت بيانات إحدى الدراسات أن (20٪) من وقت المديرين يُنفق في اتصالات خارجية خاصة بمشكلات العمل والعمال، و(30٪) من وقتهم اتصالات لأسفل، و(40٪) اتصالات صاعدة و(10٪) تُنفق في أعمال تتصل بالعمل، ويؤكد هذا حقيقة أن (90٪) من وقت المديرين يُنفق في الاتصالات المختلفة.</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7001" y="1632736"/>
            <a:ext cx="7099299" cy="3377335"/>
          </a:xfrm>
          <a:prstGeom prst="rect">
            <a:avLst/>
          </a:prstGeom>
          <a:noFill/>
        </p:spPr>
        <p:txBody>
          <a:bodyPr wrap="square" rtlCol="0">
            <a:spAutoFit/>
          </a:bodyPr>
          <a:lstStyle/>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   كذلك فإن العلاقة بين الاتصال وصنع القرارات قوية وجوهرية؛ حيث إن صنع القرارات ومفهوم حل المشكلات عمليات لا وجود لها إذا لم تستند إلى المعلومات المتبادلة من أجل التوصل إلى البدائل، والتي تضعها الأطراف المشاركة، والاتصال هو أساس عملية صناعة القرارات في أي مجال من مجالات الممارسة لهذه العملية، كما أن دقة عملية اتخاذ القرارات تعتمد ــ بشكل خاص ــ على الاتصال الفعال المؤثر، فإذا فشلت عملية الاتصال أو حدثت أخطاء بها فإن كل شيء قد يتأثر بذلك حينئذٍ، أي أن عملية اتخاذ قرار معين في أية منظمة تتوقف سلامتها على نوع المعلومات التي تصل إلى المسئول عن اتخاذ القرار وعلى مدى دقة هذه المعلومات وكميتها.</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7001" y="1632736"/>
            <a:ext cx="7099299" cy="3377335"/>
          </a:xfrm>
          <a:prstGeom prst="rect">
            <a:avLst/>
          </a:prstGeom>
          <a:noFill/>
        </p:spPr>
        <p:txBody>
          <a:bodyPr wrap="square" rtlCol="0">
            <a:spAutoFit/>
          </a:bodyPr>
          <a:lstStyle/>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   كذلك يرتبط الاتصال بتفويض السلطة؛ فكلما زادت عملية التفويض زادت سرعة عملية الاتصالات وفاعليتها، ولا يتوقف تفويض السلطة على مدى توافر وسائل الاتصالات في المنظمة بقدر ما يتوقف أساسًا على اتجاهات الرئيس الأعلى نحو السلطة، فإذا كان هذا الشخص يصر على معرفة كل كبيرة وصغيرة والإلمام بكل المعلومات تافهة كانت أم جدية فبالمثل ستكون اتجاهات من هم دونه؛ لأن المرؤوس إذا أحس أن عليه أن يعطي تقارير مفصلة فإنه سوف يركز السلطة ليجمع كل المعلومات، مهما كان مستواها، حتى يستطيع ــ وقت الضرورة ــ أن يغطي موقفه أمام الرئيس، ويجيب عن كل ما يريد الوقوف عليه من الأمور التي هي أصلًا دون مستواه.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39678262"/>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50900" y="1950743"/>
            <a:ext cx="10299700" cy="3454279"/>
          </a:xfrm>
          <a:prstGeom prst="rect">
            <a:avLst/>
          </a:prstGeom>
          <a:noFill/>
        </p:spPr>
        <p:txBody>
          <a:bodyPr wrap="square" rtlCol="0">
            <a:spAutoFit/>
          </a:bodyPr>
          <a:lstStyle/>
          <a:p>
            <a:pPr lvl="0" algn="justLow" rtl="1">
              <a:lnSpc>
                <a:spcPct val="150000"/>
              </a:lnSpc>
              <a:spcAft>
                <a:spcPts val="600"/>
              </a:spcAft>
            </a:pPr>
            <a:r>
              <a:rPr lang="ar-EG" sz="1600" dirty="0">
                <a:effectLst/>
                <a:ea typeface="Calibri" panose="020F0502020204030204" pitchFamily="34" charset="0"/>
                <a:cs typeface="Alexandria" pitchFamily="2" charset="-78"/>
              </a:rPr>
              <a:t> ويرتبط الاتصال بالتنسيق بعلاقة جوهرية؛ حيث إن الاتصالات الأفقية هي وسيلة التنسيق، ولا يمكن أن يتم التنسيق إلا عن طريق الاتصال، وفي مقدمة عمليات التنسيق التي تتم بواسطة الاتصال عملية التنسيق عن طريق الاجتماعات أو المؤتمرات التي يُدعى إليها الرؤساء في المستوى الواحد كمديري الإدارات أو رؤساء الأقسام، وهذه الطريقة تؤدي في ما تؤديه من فوائد إلى نقل الصورة المتكاملة عن سير العمل في هذا المستوى إلى كل الأطراف المعنية بالعمل عند المستوى نفسه.</a:t>
            </a:r>
          </a:p>
          <a:p>
            <a:pPr lvl="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 ويرتبط الاتصال أيضًا بالتوجيه الذي يُعَدّ جوهر العملية الإدارية والنشاط الأساسي للرؤساء على كافة المستويات العليا، وأهم أدوات التوجيه هي الاتصالات الفعالة؛ حيث إن الاتصال عامل مهم في تدريب العاملين وتوجيههم، ففي خلال عملية الاتصالات يمكن للرؤساء والقادة ممارسة التوجيه والتعليم والتدريب، الذي يؤدي إلى زيادة المهارات الفردية والجماعية للموظفين، وتحسين أدائهم للأعمال، وتشكيل سلوكهم واتجاهاتهم بما يتفق وأهداف العمل.</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4554521"/>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384300" y="2153943"/>
            <a:ext cx="9118600" cy="2635978"/>
          </a:xfrm>
          <a:prstGeom prst="rect">
            <a:avLst/>
          </a:prstGeom>
          <a:noFill/>
        </p:spPr>
        <p:txBody>
          <a:bodyPr wrap="square" rtlCol="0">
            <a:spAutoFit/>
          </a:bodyPr>
          <a:lstStyle/>
          <a:p>
            <a:pPr lvl="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ويُلاحظ أن الاتصال ذو صلة عضوية بالرقابة والسيطرة (التحكم)، فالعناصر الأساسية لعملية الرقابة أهمها: وضع الأهداف، ووضع المقاييس وعمليات التقويم ــ وهو عنصـر يتشكل من خلال المعلومات التي ينبغي أن تستمر من خلال قنوات الاتصال لتكون في صورتها الشاملة أمام الإدارة العليا ــ والعنصر الثالث هو قرارات الرقابة التصحيحية، وهو العنصـر الذي بدونه لا يصبح للرقابة معنى؛ ذلك لأن وضع الأهداف ووضع المقاييس التقريبية لا يعني أن فعالية المنظمة قائمة، فربما تكون هذه الأهداف غير واقعية أو غير جيدة، أو أن مقاييس الأداء غير ملائمة، وأنها في حاجة إلى تصحيح؛ وبالتالي يصبح من الضروري توصيل ردود الأفعال إزاء الأهداف ومقاييس التقويم.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7601146"/>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09600" y="4871689"/>
            <a:ext cx="5316283" cy="1284454"/>
          </a:xfrm>
          <a:prstGeom prst="rect">
            <a:avLst/>
          </a:prstGeom>
          <a:noFill/>
        </p:spPr>
        <p:txBody>
          <a:bodyPr wrap="square">
            <a:spAutoFit/>
          </a:bodyPr>
          <a:lstStyle/>
          <a:p>
            <a:pPr indent="108000" algn="justLow" rtl="1">
              <a:lnSpc>
                <a:spcPct val="150000"/>
              </a:lnSpc>
              <a:spcBef>
                <a:spcPts val="600"/>
              </a:spcBef>
            </a:pPr>
            <a:r>
              <a:rPr lang="ar-EG" b="1" dirty="0">
                <a:latin typeface="Alexandria" pitchFamily="2" charset="-78"/>
                <a:cs typeface="Alexandria" pitchFamily="2" charset="-78"/>
              </a:rPr>
              <a:t>أساليب إدارة العلاقات العامة:</a:t>
            </a:r>
          </a:p>
          <a:p>
            <a:pPr indent="108000" algn="justLow" rtl="1">
              <a:lnSpc>
                <a:spcPct val="150000"/>
              </a:lnSpc>
              <a:spcBef>
                <a:spcPts val="600"/>
              </a:spcBef>
            </a:pPr>
            <a:r>
              <a:rPr lang="ar-SA" sz="1600" dirty="0">
                <a:effectLst/>
                <a:latin typeface="Calibri" panose="020F0502020204030204" pitchFamily="34" charset="0"/>
                <a:ea typeface="Calibri" panose="020F0502020204030204" pitchFamily="34" charset="0"/>
                <a:cs typeface="Alexandria" pitchFamily="2" charset="-78"/>
              </a:rPr>
              <a:t>من الصعب رسم نظام معين لإدارة العلاقات العامة في منظمة من المنظمات؛ فهي تختلف حسب عوامل كثيرة</a:t>
            </a:r>
            <a:r>
              <a:rPr lang="ar-EG" sz="1600" dirty="0">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spd="slow" p14:dur="2000" advTm="120241"/>
    </mc:Choice>
    <mc:Fallback xmlns="">
      <p:transition spd="slow" advTm="120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1423078"/>
            <a:ext cx="5072263" cy="52063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546100" y="1334179"/>
            <a:ext cx="4762500" cy="5300938"/>
          </a:xfrm>
          <a:prstGeom prst="rect">
            <a:avLst/>
          </a:prstGeom>
        </p:spPr>
        <p:txBody>
          <a:bodyPr wrap="square">
            <a:spAutoFit/>
          </a:bodyPr>
          <a:lstStyle/>
          <a:p>
            <a:pPr lvl="0" algn="justLow" rtl="1">
              <a:lnSpc>
                <a:spcPct val="150000"/>
              </a:lnSpc>
              <a:spcAft>
                <a:spcPts val="600"/>
              </a:spcAft>
              <a:tabLst>
                <a:tab pos="-1270" algn="l"/>
              </a:tabLst>
            </a:pPr>
            <a:r>
              <a:rPr lang="ar-EG"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كما يختلف جهاز العلاقات العامة حسب فهم القائمين بالإدارة، ومن أبرز أساليب</a:t>
            </a:r>
            <a:r>
              <a:rPr lang="ar-SA" sz="1600" b="1"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إدارة العلاقات العامة الآتي:</a:t>
            </a:r>
            <a:r>
              <a:rPr lang="ar-SA" sz="1600" b="1" dirty="0">
                <a:effectLst/>
                <a:latin typeface="Calibri" panose="020F0502020204030204" pitchFamily="34" charset="0"/>
                <a:ea typeface="Calibri" panose="020F0502020204030204" pitchFamily="34" charset="0"/>
                <a:cs typeface="Alexandria" pitchFamily="2" charset="-78"/>
              </a:rPr>
              <a:t> </a:t>
            </a:r>
            <a:endParaRPr lang="ar-EG" sz="1600" b="1" dirty="0">
              <a:effectLst/>
              <a:latin typeface="Calibri" panose="020F0502020204030204" pitchFamily="34" charset="0"/>
              <a:ea typeface="Calibri" panose="020F0502020204030204" pitchFamily="34" charset="0"/>
              <a:cs typeface="Alexandria" pitchFamily="2" charset="-78"/>
            </a:endParaRPr>
          </a:p>
          <a:p>
            <a:pPr lvl="0" algn="justLow" rtl="1">
              <a:lnSpc>
                <a:spcPct val="150000"/>
              </a:lnSpc>
              <a:spcAft>
                <a:spcPts val="600"/>
              </a:spcAft>
              <a:tabLst>
                <a:tab pos="-1270" algn="l"/>
              </a:tabLst>
            </a:pPr>
            <a:r>
              <a:rPr lang="ar-SA" sz="1600" b="1" dirty="0">
                <a:effectLst/>
                <a:latin typeface="Calibri" panose="020F0502020204030204" pitchFamily="34" charset="0"/>
                <a:ea typeface="Calibri" panose="020F0502020204030204" pitchFamily="34" charset="0"/>
                <a:cs typeface="Alexandria" pitchFamily="2" charset="-78"/>
              </a:rPr>
              <a:t>الأسلوب الاتصالي العام: </a:t>
            </a:r>
            <a:r>
              <a:rPr lang="ar-SA" sz="1600" dirty="0">
                <a:effectLst/>
                <a:latin typeface="Calibri" panose="020F0502020204030204" pitchFamily="34" charset="0"/>
                <a:ea typeface="Calibri" panose="020F0502020204030204" pitchFamily="34" charset="0"/>
                <a:cs typeface="Alexandria" pitchFamily="2" charset="-78"/>
              </a:rPr>
              <a:t>توزع مسئوليات الأقسام في هذا الأسلوب على أساس وسائل الاتصال الجماهيرية التي توجه رسائلها إلى الجمهور العام، فيكون هناك قسم للصحافة، يتولى صياغة البيانات الصحفية وتوزيعها، وتنظيم المؤتمرات الصحفية، ورعاية العلاقات بالصحفيين، بالإضافة إلى إصدار صحيفة المؤسسة، ويُخصص قسم آخر للإذاعة "راديو وتليفزيون"، وثالث للإنتاج السينمائي (الفيديو)، ورابع للندوات، وخامس لإنتاج المطبوعات العامة... إلخ، ويُسمَّى هذا الأسلوب أحيانًا بالأسلوب الإعلامي أو الوظيفي.</a:t>
            </a:r>
            <a:r>
              <a:rPr lang="ar-SA" sz="1600" b="1"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p:transition spd="slow" advTm="8461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3631" y="1397680"/>
            <a:ext cx="5013869" cy="4562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353270" y="1302816"/>
            <a:ext cx="5044230" cy="4562275"/>
          </a:xfrm>
          <a:prstGeom prst="rect">
            <a:avLst/>
          </a:prstGeom>
        </p:spPr>
        <p:txBody>
          <a:bodyPr wrap="square">
            <a:spAutoFit/>
          </a:bodyPr>
          <a:lstStyle/>
          <a:p>
            <a:pPr lvl="0" algn="justLow" rtl="1">
              <a:lnSpc>
                <a:spcPct val="150000"/>
              </a:lnSpc>
              <a:spcAft>
                <a:spcPts val="600"/>
              </a:spcAft>
              <a:tabLst>
                <a:tab pos="-1270" algn="l"/>
              </a:tabLst>
            </a:pPr>
            <a:r>
              <a:rPr lang="ar-EG" sz="1600" b="1" dirty="0">
                <a:effectLst/>
                <a:latin typeface="Alexandria" pitchFamily="2" charset="-78"/>
                <a:ea typeface="Calibri" panose="020F0502020204030204" pitchFamily="34" charset="0"/>
                <a:cs typeface="Alexandria" pitchFamily="2" charset="-78"/>
              </a:rPr>
              <a:t>الأسلوب الاتصالي النوعي:</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يتم توزيع العمل على الأقسام على أساس الجماهير النوعية للمؤسسة، فقسم للاتصال بالمستثمرين، وثانٍ للمستهلكين، وثالث للموردين... إلخ.</a:t>
            </a:r>
            <a:endParaRPr lang="en-US" sz="1600" dirty="0">
              <a:effectLst/>
              <a:latin typeface="Alexandria" pitchFamily="2" charset="-78"/>
              <a:ea typeface="Calibri" panose="020F0502020204030204" pitchFamily="34" charset="0"/>
              <a:cs typeface="Alexandria" pitchFamily="2" charset="-78"/>
            </a:endParaRPr>
          </a:p>
          <a:p>
            <a:pPr lvl="0" algn="justLow" rtl="1">
              <a:lnSpc>
                <a:spcPct val="150000"/>
              </a:lnSpc>
              <a:spcAft>
                <a:spcPts val="600"/>
              </a:spcAft>
              <a:tabLst>
                <a:tab pos="-1270" algn="l"/>
              </a:tabLst>
            </a:pPr>
            <a:r>
              <a:rPr lang="ar-EG" sz="1600" b="1" dirty="0">
                <a:effectLst/>
                <a:latin typeface="Alexandria" pitchFamily="2" charset="-78"/>
                <a:ea typeface="Calibri" panose="020F0502020204030204" pitchFamily="34" charset="0"/>
                <a:cs typeface="Alexandria" pitchFamily="2" charset="-78"/>
              </a:rPr>
              <a:t>الأسلوب </a:t>
            </a:r>
            <a:r>
              <a:rPr lang="ar-SA" sz="1600" b="1" dirty="0">
                <a:effectLst/>
                <a:latin typeface="Alexandria" pitchFamily="2" charset="-78"/>
                <a:ea typeface="Calibri" panose="020F0502020204030204" pitchFamily="34" charset="0"/>
                <a:cs typeface="Alexandria" pitchFamily="2" charset="-78"/>
              </a:rPr>
              <a:t>الاتصالي المزدوج: </a:t>
            </a:r>
            <a:r>
              <a:rPr lang="ar-SA" sz="1600" dirty="0">
                <a:effectLst/>
                <a:latin typeface="Alexandria" pitchFamily="2" charset="-78"/>
                <a:ea typeface="Calibri" panose="020F0502020204030204" pitchFamily="34" charset="0"/>
                <a:cs typeface="Alexandria" pitchFamily="2" charset="-78"/>
              </a:rPr>
              <a:t>يعتمد هذا الأسلوب على تخصيص بعض أقسام الإدارة للاتصال بقطاعات الجماهير المؤثرة في المؤسسة بشكل مباشر، بالإضافة إلى بعض الأقسام الإعلامية التي تقوم بإنتاج مواد الاتصال لخدمة الجمهور العام والجماهير النوعية كذلك. وليس هناك تفضيل مطلق لأي من هذه الأساليب الثلاثة، فالأسلوب الأمثل هو ما يتفق مع حاجات المؤسسة وأهدافها وإمكاناتها.</a:t>
            </a:r>
            <a:endParaRPr lang="en-US"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8202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60900" y="1976740"/>
            <a:ext cx="6224814" cy="2638671"/>
          </a:xfrm>
          <a:prstGeom prst="rect">
            <a:avLst/>
          </a:prstGeom>
          <a:noFill/>
        </p:spPr>
        <p:txBody>
          <a:bodyPr wrap="square" rtlCol="0">
            <a:spAutoFit/>
          </a:bodyPr>
          <a:lstStyle/>
          <a:p>
            <a:pPr indent="107950" algn="justLow" rtl="1">
              <a:lnSpc>
                <a:spcPct val="150000"/>
              </a:lnSpc>
              <a:spcAft>
                <a:spcPts val="600"/>
              </a:spcAft>
              <a:tabLst>
                <a:tab pos="-1270" algn="l"/>
              </a:tabLst>
            </a:pPr>
            <a:r>
              <a:rPr lang="ar-EG" sz="1600" dirty="0">
                <a:effectLst/>
                <a:latin typeface="Calibri" panose="020F0502020204030204" pitchFamily="34" charset="0"/>
                <a:ea typeface="Calibri" panose="020F0502020204030204" pitchFamily="34" charset="0"/>
                <a:cs typeface="Alexandria" pitchFamily="2" charset="-78"/>
              </a:rPr>
              <a:t>وإلى جانب أقسام البحوث والإعلام </a:t>
            </a:r>
            <a:r>
              <a:rPr lang="ar-SA" sz="1600" dirty="0">
                <a:effectLst/>
                <a:latin typeface="Calibri" panose="020F0502020204030204" pitchFamily="34" charset="0"/>
                <a:ea typeface="Calibri" panose="020F0502020204030204" pitchFamily="34" charset="0"/>
                <a:cs typeface="Alexandria" pitchFamily="2" charset="-78"/>
              </a:rPr>
              <a:t>تخصص بعض الإدارات قسم</a:t>
            </a:r>
            <a:r>
              <a:rPr lang="ar-EG" sz="1600" dirty="0">
                <a:effectLst/>
                <a:latin typeface="Calibri" panose="020F0502020204030204" pitchFamily="34" charset="0"/>
                <a:ea typeface="Calibri" panose="020F0502020204030204" pitchFamily="34" charset="0"/>
                <a:cs typeface="Alexandria" pitchFamily="2" charset="-78"/>
              </a:rPr>
              <a:t>ا</a:t>
            </a:r>
            <a:r>
              <a:rPr lang="ar-SA" sz="1600" dirty="0">
                <a:effectLst/>
                <a:latin typeface="Calibri" panose="020F0502020204030204" pitchFamily="34" charset="0"/>
                <a:ea typeface="Calibri" panose="020F0502020204030204" pitchFamily="34" charset="0"/>
                <a:cs typeface="Alexandria" pitchFamily="2" charset="-78"/>
              </a:rPr>
              <a:t> للنشاط الداخلي</a:t>
            </a:r>
            <a:r>
              <a:rPr lang="ar-EG" sz="1600" dirty="0">
                <a:effectLst/>
                <a:latin typeface="Calibri" panose="020F0502020204030204" pitchFamily="34" charset="0"/>
                <a:ea typeface="Calibri" panose="020F0502020204030204" pitchFamily="34" charset="0"/>
                <a:cs typeface="Alexandria" pitchFamily="2" charset="-78"/>
              </a:rPr>
              <a:t>، كإعداد الحفلات والرحلات والمعارض</a:t>
            </a:r>
            <a:r>
              <a:rPr lang="ar-EG" sz="1600" dirty="0">
                <a:latin typeface="Calibri" panose="020F0502020204030204" pitchFamily="34" charset="0"/>
                <a:ea typeface="Calibri" panose="020F0502020204030204" pitchFamily="34" charset="0"/>
                <a:cs typeface="Alexandria" pitchFamily="2" charset="-78"/>
              </a:rPr>
              <a:t>،</a:t>
            </a:r>
            <a:r>
              <a:rPr lang="ar-EG" sz="1600" dirty="0">
                <a:effectLst/>
                <a:latin typeface="Calibri" panose="020F0502020204030204" pitchFamily="34" charset="0"/>
                <a:ea typeface="Calibri" panose="020F0502020204030204" pitchFamily="34" charset="0"/>
                <a:cs typeface="Alexandria" pitchFamily="2" charset="-78"/>
              </a:rPr>
              <a:t> وتنظيم المسابقات الرياضية والثقافية، وغير ذلك من الأنشطة التي تهدف إلى الترفيه عن العاملين ورفع الروح المعنوية لديهم، وتبدي بعض الإدارات اهتمامًا كبيرًا بالمجتمع المحلي والهيئات التشـريعية والتنفيذية القائمة في المجتمع</a:t>
            </a:r>
            <a:r>
              <a:rPr lang="ar-EG" sz="1600" dirty="0">
                <a:latin typeface="Calibri" panose="020F0502020204030204" pitchFamily="34" charset="0"/>
                <a:ea typeface="Calibri" panose="020F0502020204030204" pitchFamily="34" charset="0"/>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وقد يُخصص لها إدارة تُسمَّى إدارة الشئون العامة.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spd="slow" p14:dur="2000" advTm="164571"/>
    </mc:Choice>
    <mc:Fallback xmlns="">
      <p:transition spd="slow" advTm="1645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1999" y="1719235"/>
            <a:ext cx="10415337" cy="461024"/>
          </a:xfrm>
          <a:prstGeom prst="rect">
            <a:avLst/>
          </a:prstGeom>
          <a:noFill/>
        </p:spPr>
        <p:txBody>
          <a:bodyPr wrap="square" rtlCol="0">
            <a:spAutoFit/>
          </a:bodyPr>
          <a:lstStyle/>
          <a:p>
            <a:pPr indent="108000" algn="justLow" rtl="1">
              <a:lnSpc>
                <a:spcPct val="150000"/>
              </a:lnSpc>
              <a:spcAft>
                <a:spcPts val="600"/>
              </a:spcAft>
            </a:pPr>
            <a:r>
              <a:rPr lang="ar-EG" b="1" dirty="0">
                <a:effectLst/>
                <a:latin typeface="Alexandria" pitchFamily="2" charset="-78"/>
                <a:ea typeface="Times New Roman" panose="02020603050405020304" pitchFamily="18" charset="0"/>
                <a:cs typeface="Alexandria" pitchFamily="2" charset="-78"/>
              </a:rPr>
              <a:t>هيكل 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075D6F31-57E4-762A-8F3D-DFFB193C5484}"/>
              </a:ext>
            </a:extLst>
          </p:cNvPr>
          <p:cNvPicPr>
            <a:picLocks noChangeAspect="1"/>
          </p:cNvPicPr>
          <p:nvPr/>
        </p:nvPicPr>
        <p:blipFill>
          <a:blip r:embed="rId3"/>
          <a:stretch>
            <a:fillRect/>
          </a:stretch>
        </p:blipFill>
        <p:spPr>
          <a:xfrm>
            <a:off x="2264096" y="1974308"/>
            <a:ext cx="6676190" cy="3830391"/>
          </a:xfrm>
          <a:prstGeom prst="rect">
            <a:avLst/>
          </a:prstGeom>
        </p:spPr>
      </p:pic>
    </p:spTree>
    <p:extLst>
      <p:ext uri="{BB962C8B-B14F-4D97-AF65-F5344CB8AC3E}">
        <p14:creationId xmlns:p14="http://schemas.microsoft.com/office/powerpoint/2010/main" val="3129986624"/>
      </p:ext>
    </p:extLst>
  </p:cSld>
  <p:clrMapOvr>
    <a:masterClrMapping/>
  </p:clrMapOvr>
  <mc:AlternateContent xmlns:mc="http://schemas.openxmlformats.org/markup-compatibility/2006" xmlns:p14="http://schemas.microsoft.com/office/powerpoint/2010/main">
    <mc:Choice Requires="p14">
      <p:transition p14:dur="10" advTm="275043"/>
    </mc:Choice>
    <mc:Fallback xmlns="">
      <p:transition advTm="275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1999" y="1719235"/>
            <a:ext cx="10415337" cy="3959417"/>
          </a:xfrm>
          <a:prstGeom prst="rect">
            <a:avLst/>
          </a:prstGeom>
          <a:noFill/>
        </p:spPr>
        <p:txBody>
          <a:bodyPr wrap="square" rtlCol="0">
            <a:spAutoFit/>
          </a:bodyPr>
          <a:lstStyle/>
          <a:p>
            <a:pPr indent="108000" algn="justLow" rtl="1">
              <a:lnSpc>
                <a:spcPct val="150000"/>
              </a:lnSpc>
              <a:spcAft>
                <a:spcPts val="600"/>
              </a:spcAft>
            </a:pPr>
            <a:r>
              <a:rPr lang="ar-EG" b="1" dirty="0">
                <a:effectLst/>
                <a:latin typeface="Alexandria" pitchFamily="2" charset="-78"/>
                <a:ea typeface="Times New Roman" panose="02020603050405020304" pitchFamily="18" charset="0"/>
                <a:cs typeface="Alexandria" pitchFamily="2" charset="-78"/>
              </a:rPr>
              <a:t>فوائد الوظيفة التنظيمية لإدارة العلاقات العامة:</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تحقق الوظيفة التنظيمية لإدارة العلاقات العامة مجموعة من الفوائد، من أهمها:</a:t>
            </a:r>
          </a:p>
          <a:p>
            <a:pPr marL="10800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1- تحديد السلطة الممنوحة للفرد وأوجه ممارستها.</a:t>
            </a:r>
          </a:p>
          <a:p>
            <a:pPr marL="10800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2- تحديد العلاقات بوضوح بين الأفراد العاملين في الإدارة.</a:t>
            </a:r>
          </a:p>
          <a:p>
            <a:pPr marL="10800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3- تمكن من التوزيع العملي للأعمال والوظائف، بحيث يتم تفادي إسناد أعمال أو وظائف للأفراد، بناء على عوامل شخصية.</a:t>
            </a:r>
          </a:p>
          <a:p>
            <a:pPr marL="10800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4- القضاء على الازدواجية في العمل، وذلك من خلال التقسيم الموضوعي للعمل.</a:t>
            </a:r>
          </a:p>
          <a:p>
            <a:pPr marL="10800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5- التنسيق بين الأنشطة المختلفة بفاعلية، حتى يمكن بناء علاقات إدارية مناسبة بين الوحدات التنظيمية المختلفة.</a:t>
            </a:r>
          </a:p>
          <a:p>
            <a:pPr marL="10800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6- نقل القرارات إلى جميع أجزاء المنظمة، وذلك عن طريق خطوط السلطة والاتصال.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Tm="275043"/>
    </mc:Choice>
    <mc:Fallback xmlns="">
      <p:transition advTm="275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3400" y="4835737"/>
            <a:ext cx="5584094" cy="1574149"/>
          </a:xfrm>
          <a:prstGeom prst="rect">
            <a:avLst/>
          </a:prstGeom>
          <a:noFill/>
        </p:spPr>
        <p:txBody>
          <a:bodyPr wrap="square">
            <a:spAutoFit/>
          </a:bodyPr>
          <a:lstStyle/>
          <a:p>
            <a:pPr algn="justLow" rtl="1">
              <a:lnSpc>
                <a:spcPct val="150000"/>
              </a:lnSpc>
            </a:pPr>
            <a:r>
              <a:rPr lang="ar-EG" b="1" dirty="0">
                <a:latin typeface="Alexandria" pitchFamily="2" charset="-78"/>
                <a:cs typeface="Alexandria" pitchFamily="2" charset="-78"/>
              </a:rPr>
              <a:t>أساليب تنظيم العمل في إدارة العلاقات العامة:</a:t>
            </a:r>
          </a:p>
          <a:p>
            <a:pPr algn="justLow" rtl="1">
              <a:lnSpc>
                <a:spcPct val="150000"/>
              </a:lnSpc>
            </a:pPr>
            <a:r>
              <a:rPr lang="ar-EG" sz="1600" dirty="0">
                <a:latin typeface="Alexandria" pitchFamily="2" charset="-78"/>
                <a:cs typeface="Alexandria" pitchFamily="2" charset="-78"/>
              </a:rPr>
              <a:t>يختلف أسلوب تنظيم العمل في إدارة العلاقات العامة من منظمة إلى أخرى، ليلائم أهداف كل منظمة، وأنشطتها والجماهير التي تسعى إلى كسب تأييدها.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spd="slow" p14:dur="2000" advTm="82181"/>
    </mc:Choice>
    <mc:Fallback xmlns="">
      <p:transition spd="slow" advTm="82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952845"/>
            <a:ext cx="788673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1" y="1010436"/>
            <a:ext cx="7772400" cy="4436471"/>
          </a:xfrm>
          <a:prstGeom prst="rect">
            <a:avLst/>
          </a:prstGeom>
          <a:noFill/>
        </p:spPr>
        <p:txBody>
          <a:bodyPr wrap="square" rtlCol="0">
            <a:spAutoFit/>
          </a:bodyPr>
          <a:lstStyle/>
          <a:p>
            <a:pPr lvl="0" algn="justLow" rtl="1">
              <a:lnSpc>
                <a:spcPct val="150000"/>
              </a:lnSpc>
              <a:spcAft>
                <a:spcPts val="600"/>
              </a:spcAft>
              <a:tabLst>
                <a:tab pos="457200" algn="l"/>
              </a:tabLst>
            </a:pPr>
            <a:r>
              <a:rPr lang="ar-EG" sz="1600" dirty="0">
                <a:latin typeface="Alexandria" pitchFamily="2" charset="-78"/>
                <a:cs typeface="Alexandria" pitchFamily="2" charset="-78"/>
              </a:rPr>
              <a:t>   وهناك ثلاثة طرق رئيسة يمكن بها تنظيم عمل العلاقات العامة في المنظمة:</a:t>
            </a:r>
            <a:endParaRPr lang="ar-EG" sz="1600" dirty="0">
              <a:effectLst/>
              <a:latin typeface="Alexandria" pitchFamily="2" charset="-78"/>
              <a:ea typeface="Times New Roman" panose="02020603050405020304" pitchFamily="18" charset="0"/>
              <a:cs typeface="Alexandria" pitchFamily="2" charset="-78"/>
            </a:endParaRPr>
          </a:p>
          <a:p>
            <a:pPr marL="342900" lvl="0" indent="-342900" algn="justLow" rtl="1">
              <a:lnSpc>
                <a:spcPct val="15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إنشاء إدارة علاقات عامة (</a:t>
            </a:r>
            <a:r>
              <a:rPr lang="en-US" sz="1600" dirty="0">
                <a:effectLst/>
                <a:latin typeface="Alexandria" pitchFamily="2" charset="-78"/>
                <a:ea typeface="Times New Roman" panose="02020603050405020304" pitchFamily="18" charset="0"/>
                <a:cs typeface="Alexandria" pitchFamily="2" charset="-78"/>
              </a:rPr>
              <a:t>in house P.R.</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342900" lvl="0" indent="-342900" algn="justLow" rtl="1">
              <a:lnSpc>
                <a:spcPct val="15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الاستعانة بمكتب خبير؛ كمستشار خارجي للعلاقات العامة.</a:t>
            </a:r>
            <a:endParaRPr lang="en-US" sz="1600" dirty="0">
              <a:effectLst/>
              <a:latin typeface="Alexandria" pitchFamily="2" charset="-78"/>
              <a:ea typeface="Times New Roman" panose="02020603050405020304" pitchFamily="18" charset="0"/>
              <a:cs typeface="Alexandria" pitchFamily="2" charset="-78"/>
            </a:endParaRPr>
          </a:p>
          <a:p>
            <a:pPr marL="342900" lvl="0" indent="-342900" algn="justLow" rtl="1">
              <a:lnSpc>
                <a:spcPct val="15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الجمع بين الأسلوبين (التكامل بين إدارة العلاقات العامة والمستشار الخارجي). </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ومن أهم مزايا إنشاء إدارة علاقات عامة: </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إدارة العلاقات العامة جزء من المنظمة.</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المعرفة الكاملة بالمنظمة ومشاكلها.</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التفرغ الكامل لمعايشة أفراد المنظمة.</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إدراك الأسباب غير المعلنة للمشكلات.</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معرفة عناصر القوة ونقاط الضعف لكل إدارة من الإدارات.</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645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376" y="1836473"/>
            <a:ext cx="7160538" cy="2343590"/>
          </a:xfrm>
          <a:prstGeom prst="rect">
            <a:avLst/>
          </a:prstGeom>
          <a:noFill/>
        </p:spPr>
        <p:txBody>
          <a:bodyPr wrap="square" rtlCol="0">
            <a:spAutoFit/>
          </a:bodyPr>
          <a:lstStyle/>
          <a:p>
            <a:pPr marL="252000" lvl="0" indent="-180000" algn="justLow" rtl="1">
              <a:lnSpc>
                <a:spcPct val="150000"/>
              </a:lnSpc>
              <a:spcAft>
                <a:spcPts val="600"/>
              </a:spcAft>
              <a:buFont typeface="Symbol" panose="05050102010706020507" pitchFamily="18" charset="2"/>
              <a:buChar char=""/>
            </a:pPr>
            <a:r>
              <a:rPr lang="ar-SA" sz="1600" b="1" dirty="0">
                <a:effectLst/>
                <a:latin typeface="Alexandria" pitchFamily="2" charset="-78"/>
                <a:ea typeface="Times New Roman" panose="02020603050405020304" pitchFamily="18" charset="0"/>
                <a:cs typeface="Alexandria" pitchFamily="2" charset="-78"/>
              </a:rPr>
              <a:t>إدارة العلاقات العامة والمستشار الخارجي (مستشار العلاقات العامة):</a:t>
            </a:r>
          </a:p>
          <a:p>
            <a:pPr marL="72000" lvl="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يمكن تعريف مستشار العلاقات العامة بأنه شخص يخصص كل وقته أو جزء</a:t>
            </a:r>
            <a:r>
              <a:rPr lang="ar-EG" sz="1600" dirty="0">
                <a:effectLst/>
                <a:latin typeface="Alexandria" pitchFamily="2" charset="-78"/>
                <a:ea typeface="Times New Roman" panose="02020603050405020304" pitchFamily="18" charset="0"/>
                <a:cs typeface="Alexandria" pitchFamily="2" charset="-78"/>
              </a:rPr>
              <a:t>ًا</a:t>
            </a:r>
            <a:r>
              <a:rPr lang="ar-SA" sz="1600" dirty="0">
                <a:effectLst/>
                <a:latin typeface="Alexandria" pitchFamily="2" charset="-78"/>
                <a:ea typeface="Times New Roman" panose="02020603050405020304" pitchFamily="18" charset="0"/>
                <a:cs typeface="Alexandria" pitchFamily="2" charset="-78"/>
              </a:rPr>
              <a:t> منه لمنظمة معينة، وقد يكون المستشار فردًا واحدًا، وله عملاء متعددون ومختلفون، وقد يكون منظمة، ولها العديد من العملاء على مستوى الدولة، وقد يكون المستشار إدارة من إدارات وكالة إعلانية معينة، وهو شخص محترف تغطي استشاراته كل جوانب العلاقات العامة.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spd="slow" p14:dur="2000" advTm="178991"/>
    </mc:Choice>
    <mc:Fallback xmlns="">
      <p:transition spd="slow" advTm="17899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685801" y="1949174"/>
            <a:ext cx="10668000" cy="3928640"/>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أهم مزايا الاستعانة بالمستشار الخارجي:</a:t>
            </a:r>
          </a:p>
          <a:p>
            <a:pPr marL="108000" indent="-216000" algn="justLow" rtl="1">
              <a:lnSpc>
                <a:spcPct val="150000"/>
              </a:lnSpc>
              <a:spcAft>
                <a:spcPts val="600"/>
              </a:spcAft>
            </a:pPr>
            <a:r>
              <a:rPr lang="ar-EG" sz="1800" dirty="0">
                <a:effectLst/>
                <a:latin typeface="Calibri" panose="020F0502020204030204" pitchFamily="34" charset="0"/>
                <a:ea typeface="Calibri" panose="020F0502020204030204" pitchFamily="34" charset="0"/>
                <a:cs typeface="Alexandria" pitchFamily="2" charset="-78"/>
              </a:rPr>
              <a:t>1</a:t>
            </a:r>
            <a:r>
              <a:rPr lang="ar-EG" sz="1600" dirty="0">
                <a:effectLst/>
                <a:latin typeface="Calibri" panose="020F0502020204030204" pitchFamily="34" charset="0"/>
                <a:ea typeface="Calibri" panose="020F0502020204030204" pitchFamily="34" charset="0"/>
                <a:cs typeface="Alexandria" pitchFamily="2" charset="-78"/>
              </a:rPr>
              <a:t>- القدرة على النظر إلى الأمور بموضوعية، دون تأثر بالخلافات الشخصية، التي قد توجد بين أفراد رجال الإدارة بالمنظمة.</a:t>
            </a:r>
          </a:p>
          <a:p>
            <a:pPr marL="108000" indent="-216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2- الابتعاد عن المشكلات المتعلقة بالعمل اليومي، وبتفاصيله الدقيقة، التي قد يغرق رجال العلاقات العامة داخل المنظمة فيها.</a:t>
            </a:r>
          </a:p>
          <a:p>
            <a:pPr marL="108000" indent="-216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3- الخبرة الواسعة والمهارات المتعددة للمستشار؛ نظرًا لاتصاله بوسائل الإعلام.</a:t>
            </a:r>
          </a:p>
          <a:p>
            <a:pPr marL="108000" indent="-216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4- زيادة علاقاته مع وسائل الإعلام والجهات التشريعية والسياسية.</a:t>
            </a:r>
          </a:p>
          <a:p>
            <a:pPr marL="108000" indent="-216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5- زيادة مصداقية المستشار لدى الإدارة العليا للمنظمة.</a:t>
            </a:r>
          </a:p>
          <a:p>
            <a:pPr marL="108000" indent="-216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6- لا يُعتبر المستشار الخارجي عبئًا على ميزانية المنظمة؛ فهو لا يأخذ راتبًا منتظمًا إلا إذا استعانت به المنظمة بصفة مستمرة، وعدا ذلك فأتعاب المستشار متغيرة، طبقًا لما يؤديه من خدمات.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1992529"/>
      </p:ext>
    </p:extLst>
  </p:cSld>
  <p:clrMapOvr>
    <a:masterClrMapping/>
  </p:clrMapOvr>
  <mc:AlternateContent xmlns:mc="http://schemas.openxmlformats.org/markup-compatibility/2006" xmlns:p14="http://schemas.microsoft.com/office/powerpoint/2010/main">
    <mc:Choice Requires="p14">
      <p:transition p14:dur="10" advTm="161671"/>
    </mc:Choice>
    <mc:Fallback xmlns="">
      <p:transition advTm="1616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270001" y="2101574"/>
            <a:ext cx="9270999" cy="2251257"/>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 أهم عيوب الاستعانة بالمستشار الخارجي:</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1- عدم التواجد المستمر في المنظمة.</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2- عدم ارتياح إدارة العلاقات العامة بالمنظمة للتعامل مع المستشار.</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3- عدم المعرفة بالأسباب غير المعلنة للمشاكل، ذلك لاعتباره شخصًا غريبًا لا ينبغي اطلاعه عليها.</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4- التعامل مع أكثر من منظمة في وقت واحد، قد تكون في بعض الأحيان متنافسة.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1781996"/>
      </p:ext>
    </p:extLst>
  </p:cSld>
  <p:clrMapOvr>
    <a:masterClrMapping/>
  </p:clrMapOvr>
  <mc:AlternateContent xmlns:mc="http://schemas.openxmlformats.org/markup-compatibility/2006" xmlns:p14="http://schemas.microsoft.com/office/powerpoint/2010/main">
    <mc:Choice Requires="p14">
      <p:transition p14:dur="10" advTm="161671"/>
    </mc:Choice>
    <mc:Fallback xmlns="">
      <p:transition advTm="1616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27499" y="1010645"/>
            <a:ext cx="7753325" cy="5033557"/>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أبرز إسهامات المستشار الخارجي: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إعداد بحوث الرأي العام وتنفيذها.</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وضع البرنامج العام أو الفعلي لأنشطة العلاقات العامة.</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كتابة المقالات والموضوعات في المجلات التجارية والعامة، وفي وسائل الاتصال المحلية والمركزية.</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تدعيم صلة المنظمة بوسائل الإعلام.</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تنظيم المؤتمرات الصحفية.</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تصميم وإقامة المعارض والإشراف عليها.</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كتابة النشرات الداخلية والخارجية وإخراجها. </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تصميم شعار المنظمة.</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كتابة الخطب الرسمية لرؤساء المنظمات في المناسبات العامة والخاصة.</a:t>
            </a:r>
            <a:endParaRPr lang="en-US" sz="1600" dirty="0">
              <a:effectLst/>
              <a:latin typeface="Alexandria" pitchFamily="2" charset="-78"/>
              <a:ea typeface="Times New Roman" panose="02020603050405020304" pitchFamily="18" charset="0"/>
              <a:cs typeface="Alexandria" pitchFamily="2" charset="-78"/>
            </a:endParaRPr>
          </a:p>
          <a:p>
            <a:pPr marL="108000" lvl="0" indent="-216000" algn="justLow" rtl="1">
              <a:lnSpc>
                <a:spcPct val="140000"/>
              </a:lnSpc>
              <a:spcAft>
                <a:spcPts val="600"/>
              </a:spcAft>
              <a:buFont typeface="+mj-lt"/>
              <a:buAutoNum type="arabicPeriod"/>
              <a:tabLst>
                <a:tab pos="457200" algn="l"/>
              </a:tabLst>
            </a:pPr>
            <a:r>
              <a:rPr lang="ar-EG" sz="1600" dirty="0">
                <a:effectLst/>
                <a:latin typeface="Alexandria" pitchFamily="2" charset="-78"/>
                <a:ea typeface="Times New Roman" panose="02020603050405020304" pitchFamily="18" charset="0"/>
                <a:cs typeface="Alexandria" pitchFamily="2" charset="-78"/>
              </a:rPr>
              <a:t> تنظيم المسابقات والأحداث الخاصة والاحتفالات والمهرجانات.</a:t>
            </a:r>
            <a:endParaRPr lang="en-US" sz="1600"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spd="slow" p14:dur="2000" advTm="147591"/>
    </mc:Choice>
    <mc:Fallback xmlns="">
      <p:transition spd="slow" advTm="14759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899"/>
            <a:ext cx="8905422"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922489"/>
            <a:ext cx="4968240" cy="879536"/>
          </a:xfrm>
          <a:prstGeom prst="rect">
            <a:avLst/>
          </a:prstGeom>
          <a:noFill/>
        </p:spPr>
        <p:txBody>
          <a:bodyPr wrap="square">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مواصفات العاملين في إدارة العلاقات العامة </a:t>
            </a:r>
            <a:r>
              <a:rPr lang="ar-EG" sz="1600" dirty="0">
                <a:effectLst/>
                <a:latin typeface="Calibri" panose="020F0502020204030204" pitchFamily="34" charset="0"/>
                <a:ea typeface="Calibri" panose="020F0502020204030204" pitchFamily="34" charset="0"/>
                <a:cs typeface="Alexandria" pitchFamily="2" charset="-78"/>
              </a:rPr>
              <a:t>(الموارد البشـرية لإدارة العلاقات العامة)</a:t>
            </a:r>
            <a:r>
              <a:rPr lang="ar-EG" sz="1600" b="1"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493744"/>
      </p:ext>
    </p:extLst>
  </p:cSld>
  <p:clrMapOvr>
    <a:masterClrMapping/>
  </p:clrMapOvr>
  <mc:AlternateContent xmlns:mc="http://schemas.openxmlformats.org/markup-compatibility/2006" xmlns:p14="http://schemas.microsoft.com/office/powerpoint/2010/main">
    <mc:Choice Requires="p14">
      <p:transition spd="slow" p14:dur="2000" advTm="79203"/>
    </mc:Choice>
    <mc:Fallback xmlns="">
      <p:transition spd="slow" advTm="79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1300" y="1764739"/>
            <a:ext cx="8648700" cy="2500172"/>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هناك شروط ومواصفات/سمات أساسية ومؤهلات علمية لا بد من توافرها في العاملين/المشتغلين بمهنة العلاقات العامة (إخصائي العلاقات العامة) أيًّا كان نوع المنظمة التي يعملون بها، وتتعلق هذه المواصفات بعدد من الجوانب، منها:</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المؤهلات الشخصية.</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المؤهلات الاتصالية.</a:t>
            </a:r>
            <a:endParaRPr lang="en-US" sz="1600" dirty="0">
              <a:effectLst/>
              <a:latin typeface="Alexandria" pitchFamily="2" charset="-78"/>
              <a:ea typeface="Calibri" panose="020F0502020204030204" pitchFamily="34" charset="0"/>
              <a:cs typeface="Alexandria" pitchFamily="2" charset="-78"/>
            </a:endParaRPr>
          </a:p>
          <a:p>
            <a:pPr marL="342900" lvl="0" indent="-342900" algn="justLow" rtl="1">
              <a:lnSpc>
                <a:spcPct val="150000"/>
              </a:lnSpc>
              <a:spcAft>
                <a:spcPts val="6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المؤهلات الإدارية أو الوظيفية.</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spd="slow" p14:dur="2000" advTm="237949"/>
    </mc:Choice>
    <mc:Fallback xmlns="">
      <p:transition spd="slow" advTm="23794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700008"/>
            <a:ext cx="3958845" cy="3915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032255" y="1862798"/>
            <a:ext cx="3958845" cy="3592778"/>
          </a:xfrm>
          <a:prstGeom prst="rect">
            <a:avLst/>
          </a:prstGeom>
        </p:spPr>
        <p:txBody>
          <a:bodyPr wrap="square">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أولًا: المؤهلات الشخصية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08000" lvl="0" indent="-144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الجاذبية.                - الإحساس العام.</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EG" sz="1600" dirty="0">
                <a:latin typeface="Alexandria" pitchFamily="2" charset="-78"/>
                <a:ea typeface="Times New Roman" panose="02020603050405020304" pitchFamily="18" charset="0"/>
                <a:cs typeface="Alexandria" pitchFamily="2" charset="-78"/>
              </a:rPr>
              <a:t>الكياسة.                 </a:t>
            </a:r>
            <a:r>
              <a:rPr lang="ar-EG" sz="1600" dirty="0">
                <a:effectLst/>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حب الاستطلاع. </a:t>
            </a:r>
            <a:endParaRPr lang="en-US" sz="1600" dirty="0">
              <a:effectLst/>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الاتزان.                   - الاهتمام بالآخرين.</a:t>
            </a:r>
            <a:endParaRPr lang="en-US" sz="1600" dirty="0">
              <a:effectLst/>
              <a:latin typeface="Alexandria" pitchFamily="2" charset="-78"/>
              <a:ea typeface="Times New Roman" panose="02020603050405020304" pitchFamily="18" charset="0"/>
              <a:cs typeface="Alexandria" pitchFamily="2" charset="-78"/>
            </a:endParaRPr>
          </a:p>
          <a:p>
            <a:pPr marL="108000" indent="-144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الحماس.</a:t>
            </a:r>
            <a:r>
              <a:rPr lang="ar-EG" sz="1600" dirty="0">
                <a:latin typeface="Alexandria" pitchFamily="2" charset="-78"/>
                <a:ea typeface="Times New Roman" panose="02020603050405020304" pitchFamily="18" charset="0"/>
                <a:cs typeface="Alexandria" pitchFamily="2" charset="-78"/>
              </a:rPr>
              <a:t>                - الاستقامة.</a:t>
            </a:r>
            <a:endParaRPr lang="en-US" sz="1600" dirty="0">
              <a:latin typeface="Alexandria" pitchFamily="2" charset="-78"/>
              <a:ea typeface="Times New Roman" panose="02020603050405020304" pitchFamily="18" charset="0"/>
              <a:cs typeface="Alexandria" pitchFamily="2" charset="-78"/>
            </a:endParaRPr>
          </a:p>
          <a:p>
            <a:pPr marL="108000" indent="-144000" algn="justLow" rtl="1">
              <a:lnSpc>
                <a:spcPct val="150000"/>
              </a:lnSpc>
              <a:spcAft>
                <a:spcPts val="600"/>
              </a:spcAft>
              <a:buFont typeface="Simplified Arabic" panose="02020603050405020304" pitchFamily="18" charset="-78"/>
              <a:buChar char="-"/>
            </a:pPr>
            <a:r>
              <a:rPr lang="ar-EG" sz="1600" dirty="0">
                <a:latin typeface="Alexandria" pitchFamily="2" charset="-78"/>
                <a:ea typeface="Times New Roman" panose="02020603050405020304" pitchFamily="18" charset="0"/>
                <a:cs typeface="Alexandria" pitchFamily="2" charset="-78"/>
              </a:rPr>
              <a:t>الشجاعة.                - الموضوعية.</a:t>
            </a:r>
            <a:endParaRPr lang="en-US" sz="1600" dirty="0">
              <a:latin typeface="Alexandria" pitchFamily="2" charset="-78"/>
              <a:ea typeface="Times New Roman" panose="02020603050405020304" pitchFamily="18" charset="0"/>
              <a:cs typeface="Alexandria" pitchFamily="2" charset="-78"/>
            </a:endParaRPr>
          </a:p>
          <a:p>
            <a:pPr marL="108000" indent="-144000" algn="justLow" rtl="1">
              <a:lnSpc>
                <a:spcPct val="150000"/>
              </a:lnSpc>
              <a:spcAft>
                <a:spcPts val="600"/>
              </a:spcAft>
              <a:buFont typeface="Simplified Arabic" panose="02020603050405020304" pitchFamily="18" charset="-78"/>
              <a:buChar char="-"/>
            </a:pPr>
            <a:r>
              <a:rPr lang="ar-EG" sz="1600" dirty="0">
                <a:latin typeface="Alexandria" pitchFamily="2" charset="-78"/>
                <a:ea typeface="Times New Roman" panose="02020603050405020304" pitchFamily="18" charset="0"/>
                <a:cs typeface="Alexandria" pitchFamily="2" charset="-78"/>
              </a:rPr>
              <a:t>الخيال الخصب.</a:t>
            </a:r>
            <a:endParaRPr lang="en-US" sz="1600" dirty="0">
              <a:latin typeface="Alexandria" pitchFamily="2" charset="-78"/>
              <a:ea typeface="Times New Roman" panose="02020603050405020304" pitchFamily="18" charset="0"/>
              <a:cs typeface="Alexandria" pitchFamily="2" charset="-78"/>
            </a:endParaRPr>
          </a:p>
          <a:p>
            <a:pPr marL="108000" lvl="0" indent="-144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الاستمالة (استمالة الآخرين للأفكار).</a:t>
            </a:r>
            <a:endParaRPr lang="en-US" sz="1600" dirty="0">
              <a:effectLst/>
              <a:latin typeface="Alexandria" pitchFamily="2" charset="-78"/>
              <a:ea typeface="Times New Roman" panose="02020603050405020304" pitchFamily="18"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p:transition spd="slow" advTm="105168">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4101" y="1701926"/>
            <a:ext cx="6188299" cy="3146502"/>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ثانيًا: المؤهلات الاتصالية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القدرة على القراءة.</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الاستماع.</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الكتابة.</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التخاطب/التحدث.</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الحس الفني.</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الإلمام بالعديد من العلوم.</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740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3201" y="1860978"/>
            <a:ext cx="7366000" cy="2253950"/>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ثالثًا: المؤهلات الإدارية أو الوظيفية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المطاولة (القدرة على مواجهة الصعاب).</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التنظيم (القدرة على هيكلة العمل).</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صنع القرارات واتخاذها (القدرة على تحديد البدائل واختيار المناسب منها).</a:t>
            </a:r>
            <a:endParaRPr lang="en-US" sz="1600" dirty="0">
              <a:effectLst/>
              <a:latin typeface="Alexandria" pitchFamily="2" charset="-78"/>
              <a:ea typeface="Times New Roman" panose="02020603050405020304" pitchFamily="18" charset="0"/>
              <a:cs typeface="Alexandria" pitchFamily="2" charset="-78"/>
            </a:endParaRPr>
          </a:p>
          <a:p>
            <a:pPr marL="108000" lvl="0" indent="-180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القدرة على التعامل مع المفاهيم الإدارية.</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715027"/>
            <a:ext cx="6855670" cy="3926203"/>
          </a:xfrm>
          <a:prstGeom prst="rect">
            <a:avLst/>
          </a:prstGeom>
          <a:noFill/>
        </p:spPr>
        <p:txBody>
          <a:bodyPr wrap="square" rtlCol="0">
            <a:spAutoFit/>
          </a:bodyPr>
          <a:lstStyle/>
          <a:p>
            <a:pPr indent="107950" algn="justLow" rtl="1">
              <a:lnSpc>
                <a:spcPct val="150000"/>
              </a:lnSpc>
              <a:spcBef>
                <a:spcPts val="300"/>
              </a:spcBef>
            </a:pPr>
            <a:r>
              <a:rPr lang="ar-SA" b="1" dirty="0">
                <a:latin typeface="Alexandria" pitchFamily="2" charset="-78"/>
                <a:ea typeface="Times New Roman" panose="02020603050405020304" pitchFamily="18" charset="0"/>
                <a:cs typeface="Alexandria" pitchFamily="2" charset="-78"/>
              </a:rPr>
              <a:t>المحاضرة القادمة</a:t>
            </a:r>
            <a:r>
              <a:rPr lang="ar-EG" b="1" dirty="0">
                <a:latin typeface="Alexandria" pitchFamily="2" charset="-78"/>
                <a:ea typeface="Times New Roman" panose="02020603050405020304" pitchFamily="18" charset="0"/>
                <a:cs typeface="Alexandria" pitchFamily="2" charset="-78"/>
              </a:rPr>
              <a:t>: </a:t>
            </a:r>
          </a:p>
          <a:p>
            <a:pPr indent="107950" algn="justLow" rtl="1">
              <a:lnSpc>
                <a:spcPct val="150000"/>
              </a:lnSpc>
              <a:spcBef>
                <a:spcPts val="300"/>
              </a:spcBef>
            </a:pPr>
            <a:r>
              <a:rPr lang="ar-SA" sz="1800" b="1" dirty="0">
                <a:effectLst/>
                <a:latin typeface="Calibri" panose="020F0502020204030204" pitchFamily="34" charset="0"/>
                <a:ea typeface="Calibri" panose="020F0502020204030204" pitchFamily="34" charset="0"/>
                <a:cs typeface="Alexandria" pitchFamily="2" charset="-78"/>
              </a:rPr>
              <a:t>وظائف إدارة العلاقات العامة</a:t>
            </a:r>
            <a:r>
              <a:rPr lang="ar-EG" sz="1800" b="1" dirty="0">
                <a:effectLst/>
                <a:latin typeface="Calibri" panose="020F0502020204030204" pitchFamily="34" charset="0"/>
                <a:ea typeface="Calibri" panose="020F0502020204030204" pitchFamily="34" charset="0"/>
                <a:cs typeface="Alexandria" pitchFamily="2" charset="-78"/>
              </a:rPr>
              <a:t> (1)</a:t>
            </a:r>
            <a:r>
              <a:rPr lang="ar-SA" sz="1800" b="1" dirty="0">
                <a:effectLst/>
                <a:latin typeface="Calibri" panose="020F0502020204030204" pitchFamily="34" charset="0"/>
                <a:ea typeface="Calibri" panose="020F0502020204030204" pitchFamily="34" charset="0"/>
                <a:cs typeface="Alexandria" pitchFamily="2" charset="-78"/>
              </a:rPr>
              <a:t>: </a:t>
            </a:r>
            <a:endParaRPr lang="ar-EG" sz="1800" b="1" dirty="0">
              <a:effectLst/>
              <a:latin typeface="Calibri" panose="020F0502020204030204" pitchFamily="34" charset="0"/>
              <a:ea typeface="Calibri" panose="020F0502020204030204" pitchFamily="34" charset="0"/>
              <a:cs typeface="Alexandria" pitchFamily="2" charset="-78"/>
            </a:endParaRPr>
          </a:p>
          <a:p>
            <a:pPr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en-US"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البحوث.</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أهداف بحوث العلاقات العامة والإعلان.</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أنواع البحوث</a:t>
            </a:r>
            <a:r>
              <a:rPr lang="ar-EG" sz="1800"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15900" indent="-215900" algn="r"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1</a:t>
            </a:r>
            <a:r>
              <a:rPr lang="en-US" sz="1400" dirty="0">
                <a:effectLst/>
                <a:latin typeface="Alexandria" pitchFamily="2" charset="-78"/>
                <a:ea typeface="Calibri" panose="020F0502020204030204" pitchFamily="34" charset="0"/>
                <a:cs typeface="Alexandria" pitchFamily="2" charset="-78"/>
              </a:rPr>
              <a:t>-	</a:t>
            </a:r>
            <a:r>
              <a:rPr lang="ar-EG" sz="1400" dirty="0">
                <a:effectLst/>
                <a:latin typeface="Alexandria" pitchFamily="2" charset="-78"/>
                <a:ea typeface="Calibri" panose="020F0502020204030204" pitchFamily="34" charset="0"/>
                <a:cs typeface="Alexandria" pitchFamily="2" charset="-78"/>
              </a:rPr>
              <a:t>البحوث الاستطلاعية</a:t>
            </a:r>
            <a:r>
              <a:rPr lang="en-US" sz="1400" dirty="0">
                <a:effectLst/>
                <a:latin typeface="Alexandria" pitchFamily="2" charset="-78"/>
                <a:ea typeface="Calibri" panose="020F0502020204030204" pitchFamily="34" charset="0"/>
                <a:cs typeface="Alexandria" pitchFamily="2" charset="-78"/>
              </a:rPr>
              <a:t>.</a:t>
            </a:r>
          </a:p>
          <a:p>
            <a:pPr marL="215900" indent="-215900" algn="r"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2</a:t>
            </a:r>
            <a:r>
              <a:rPr lang="en-US" sz="1400" dirty="0">
                <a:effectLst/>
                <a:latin typeface="Alexandria" pitchFamily="2" charset="-78"/>
                <a:ea typeface="Calibri" panose="020F0502020204030204" pitchFamily="34" charset="0"/>
                <a:cs typeface="Alexandria" pitchFamily="2" charset="-78"/>
              </a:rPr>
              <a:t>-	</a:t>
            </a:r>
            <a:r>
              <a:rPr lang="ar-EG" sz="1400" dirty="0">
                <a:effectLst/>
                <a:latin typeface="Alexandria" pitchFamily="2" charset="-78"/>
                <a:ea typeface="Calibri" panose="020F0502020204030204" pitchFamily="34" charset="0"/>
                <a:cs typeface="Alexandria" pitchFamily="2" charset="-78"/>
              </a:rPr>
              <a:t>البحوث الوصفية</a:t>
            </a:r>
            <a:r>
              <a:rPr lang="en-US" sz="1400" dirty="0">
                <a:effectLst/>
                <a:latin typeface="Alexandria" pitchFamily="2" charset="-78"/>
                <a:ea typeface="Calibri" panose="020F0502020204030204" pitchFamily="34" charset="0"/>
                <a:cs typeface="Alexandria" pitchFamily="2" charset="-78"/>
              </a:rPr>
              <a:t>.</a:t>
            </a:r>
          </a:p>
          <a:p>
            <a:pPr marL="215900" indent="-215900" algn="r"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3</a:t>
            </a:r>
            <a:r>
              <a:rPr lang="en-US" sz="1400" dirty="0">
                <a:effectLst/>
                <a:latin typeface="Alexandria" pitchFamily="2" charset="-78"/>
                <a:ea typeface="Calibri" panose="020F0502020204030204" pitchFamily="34" charset="0"/>
                <a:cs typeface="Alexandria" pitchFamily="2" charset="-78"/>
              </a:rPr>
              <a:t>-	</a:t>
            </a:r>
            <a:r>
              <a:rPr lang="ar-EG" sz="1400" dirty="0">
                <a:effectLst/>
                <a:latin typeface="Alexandria" pitchFamily="2" charset="-78"/>
                <a:ea typeface="Calibri" panose="020F0502020204030204" pitchFamily="34" charset="0"/>
                <a:cs typeface="Alexandria" pitchFamily="2" charset="-78"/>
              </a:rPr>
              <a:t>البحوث التفسيرية</a:t>
            </a:r>
            <a:r>
              <a:rPr lang="en-US" sz="1400" dirty="0">
                <a:effectLst/>
                <a:latin typeface="Alexandria" pitchFamily="2" charset="-78"/>
                <a:ea typeface="Calibri" panose="020F0502020204030204" pitchFamily="34" charset="0"/>
                <a:cs typeface="Alexandria" pitchFamily="2" charset="-78"/>
              </a:rPr>
              <a:t>.</a:t>
            </a:r>
          </a:p>
          <a:p>
            <a:pPr marL="215900" indent="-215900" algn="r"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4</a:t>
            </a:r>
            <a:r>
              <a:rPr lang="en-US" sz="1400" dirty="0">
                <a:effectLst/>
                <a:latin typeface="Alexandria" pitchFamily="2" charset="-78"/>
                <a:ea typeface="Calibri" panose="020F0502020204030204" pitchFamily="34" charset="0"/>
                <a:cs typeface="Alexandria" pitchFamily="2" charset="-78"/>
              </a:rPr>
              <a:t>-	</a:t>
            </a:r>
            <a:r>
              <a:rPr lang="ar-EG" sz="1400" dirty="0">
                <a:effectLst/>
                <a:latin typeface="Alexandria" pitchFamily="2" charset="-78"/>
                <a:ea typeface="Calibri" panose="020F0502020204030204" pitchFamily="34" charset="0"/>
                <a:cs typeface="Alexandria" pitchFamily="2" charset="-78"/>
              </a:rPr>
              <a:t>البحوث التاريخية</a:t>
            </a:r>
            <a:r>
              <a:rPr lang="en-US" sz="1400" dirty="0">
                <a:effectLst/>
                <a:latin typeface="Alexandria" pitchFamily="2" charset="-78"/>
                <a:ea typeface="Calibri" panose="020F0502020204030204" pitchFamily="34" charset="0"/>
                <a:cs typeface="Alexandria" pitchFamily="2" charset="-78"/>
              </a:rPr>
              <a:t>. </a:t>
            </a:r>
            <a:endParaRPr lang="en-US" sz="1400" dirty="0">
              <a:latin typeface="Alexandria" pitchFamily="2" charset="-78"/>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108" y="1575311"/>
            <a:ext cx="3579828" cy="3808191"/>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45688"/>
    </mc:Choice>
    <mc:Fallback xmlns="">
      <p:transition spd="slow" advTm="4568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2898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6608" y="2100627"/>
            <a:ext cx="5775292" cy="2743700"/>
          </a:xfrm>
          <a:prstGeom prst="rect">
            <a:avLst/>
          </a:prstGeom>
          <a:noFill/>
        </p:spPr>
        <p:txBody>
          <a:bodyPr wrap="square" rtlCol="0">
            <a:spAutoFit/>
          </a:bodyPr>
          <a:lstStyle/>
          <a:p>
            <a:pPr algn="justLow" rtl="1">
              <a:lnSpc>
                <a:spcPct val="150000"/>
              </a:lnSpc>
              <a:spcAft>
                <a:spcPts val="600"/>
              </a:spcAft>
            </a:pPr>
            <a:r>
              <a:rPr lang="ar-SA" b="1" dirty="0">
                <a:effectLst/>
                <a:latin typeface="Calibri" panose="020F0502020204030204" pitchFamily="34" charset="0"/>
                <a:ea typeface="Calibri" panose="020F0502020204030204" pitchFamily="34" charset="0"/>
                <a:cs typeface="Alexandria" pitchFamily="2" charset="-78"/>
              </a:rPr>
              <a:t>وظائف إدارة العلاقات العامة (1): </a:t>
            </a:r>
            <a:endParaRPr lang="ar-EG" b="1" dirty="0">
              <a:effectLst/>
              <a:latin typeface="Calibri" panose="020F0502020204030204" pitchFamily="34" charset="0"/>
              <a:ea typeface="Calibri" panose="020F0502020204030204" pitchFamily="34" charset="0"/>
              <a:cs typeface="Alexandria" pitchFamily="2" charset="-78"/>
            </a:endParaRPr>
          </a:p>
          <a:p>
            <a:pPr algn="justLow" rtl="1">
              <a:lnSpc>
                <a:spcPct val="150000"/>
              </a:lnSpc>
              <a:spcAft>
                <a:spcPts val="600"/>
              </a:spcAft>
            </a:pPr>
            <a:r>
              <a:rPr lang="ar-EG" sz="1600" b="1" dirty="0">
                <a:latin typeface="Alexandria" pitchFamily="2" charset="-78"/>
                <a:ea typeface="Calibri" panose="020F0502020204030204" pitchFamily="34" charset="0"/>
                <a:cs typeface="Alexandria" pitchFamily="2" charset="-78"/>
              </a:rPr>
              <a:t>- </a:t>
            </a:r>
            <a:r>
              <a:rPr lang="ar-SA" sz="1600" b="1" dirty="0">
                <a:latin typeface="Alexandria" pitchFamily="2" charset="-78"/>
                <a:ea typeface="Calibri" panose="020F0502020204030204" pitchFamily="34" charset="0"/>
                <a:cs typeface="Alexandria" pitchFamily="2" charset="-78"/>
              </a:rPr>
              <a:t>التخطيط</a:t>
            </a:r>
            <a:r>
              <a:rPr lang="ar-EG" sz="1600" b="1" dirty="0">
                <a:latin typeface="Alexandria" pitchFamily="2" charset="-78"/>
                <a:ea typeface="Calibri" panose="020F0502020204030204" pitchFamily="34" charset="0"/>
                <a:cs typeface="Alexandria" pitchFamily="2" charset="-78"/>
              </a:rPr>
              <a:t>:</a:t>
            </a:r>
            <a:endParaRPr lang="ar-EG" sz="1600" b="1" dirty="0">
              <a:effectLst/>
              <a:latin typeface="Calibri" panose="020F0502020204030204" pitchFamily="34" charset="0"/>
              <a:ea typeface="Calibri" panose="020F0502020204030204" pitchFamily="34" charset="0"/>
              <a:cs typeface="Alexandria" pitchFamily="2" charset="-78"/>
            </a:endParaRPr>
          </a:p>
          <a:p>
            <a:pPr algn="r"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مزايا التخطيط لإدارة العلاقات العامة.</a:t>
            </a:r>
            <a:endParaRPr lang="en-US" sz="1600" dirty="0">
              <a:effectLst/>
              <a:latin typeface="Alexandria" pitchFamily="2" charset="-78"/>
              <a:ea typeface="Calibri" panose="020F0502020204030204" pitchFamily="34" charset="0"/>
              <a:cs typeface="Alexandria" pitchFamily="2" charset="-78"/>
            </a:endParaRPr>
          </a:p>
          <a:p>
            <a:pPr algn="r"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عقبات التخطيط أمام إدارة العلاقات العامة</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algn="r"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المكونات الأساسية لعمليات التخطيط.</a:t>
            </a:r>
            <a:endParaRPr lang="en-US" sz="1600" dirty="0">
              <a:effectLst/>
              <a:latin typeface="Alexandria" pitchFamily="2" charset="-78"/>
              <a:ea typeface="Calibri" panose="020F0502020204030204" pitchFamily="34" charset="0"/>
              <a:cs typeface="Alexandria" pitchFamily="2" charset="-78"/>
            </a:endParaRPr>
          </a:p>
          <a:p>
            <a:pPr algn="r"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مراحل التخطيط وخطواته.</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49640800"/>
      </p:ext>
    </p:extLst>
  </p:cSld>
  <p:clrMapOvr>
    <a:masterClrMapping/>
  </p:clrMapOvr>
  <mc:AlternateContent xmlns:mc="http://schemas.openxmlformats.org/markup-compatibility/2006" xmlns:p14="http://schemas.microsoft.com/office/powerpoint/2010/main">
    <mc:Choice Requires="p14">
      <p:transition spd="slow" p14:dur="2000" advTm="47986"/>
    </mc:Choice>
    <mc:Fallback xmlns="">
      <p:transition spd="slow" advTm="4798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92627"/>
            <a:ext cx="8494812" cy="3390031"/>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الهوامش (المراجع):</a:t>
            </a:r>
            <a:r>
              <a:rPr lang="ar-EG" sz="1600" b="1" dirty="0">
                <a:effectLst/>
                <a:latin typeface="Alexandria" pitchFamily="2" charset="-78"/>
                <a:ea typeface="Calibri" panose="020F0502020204030204" pitchFamily="34" charset="0"/>
                <a:cs typeface="Alexandria" pitchFamily="2" charset="-78"/>
              </a:rPr>
              <a:t>	</a:t>
            </a:r>
            <a:endParaRPr lang="ar-EG" sz="1600" dirty="0">
              <a:latin typeface="Alexandria" pitchFamily="2" charset="-78"/>
              <a:cs typeface="Alexandria" pitchFamily="2" charset="-78"/>
            </a:endParaRPr>
          </a:p>
          <a:p>
            <a:pPr marL="108000" indent="-180000" algn="justLow" rtl="1">
              <a:lnSpc>
                <a:spcPct val="150000"/>
              </a:lnSpc>
              <a:spcAft>
                <a:spcPts val="600"/>
              </a:spcAft>
            </a:pPr>
            <a:r>
              <a:rPr lang="ar-EG" sz="1600" dirty="0">
                <a:latin typeface="Alexandria" pitchFamily="2" charset="-78"/>
                <a:cs typeface="Alexandria" pitchFamily="2" charset="-78"/>
              </a:rPr>
              <a:t> - </a:t>
            </a:r>
            <a:r>
              <a:rPr lang="ar-EG" sz="1600" dirty="0">
                <a:effectLst/>
                <a:latin typeface="Alexandria" pitchFamily="2" charset="-78"/>
                <a:ea typeface="Calibri" panose="020F0502020204030204" pitchFamily="34" charset="0"/>
                <a:cs typeface="Alexandria" pitchFamily="2" charset="-78"/>
              </a:rPr>
              <a:t>السيد ناجي، </a:t>
            </a:r>
            <a:r>
              <a:rPr lang="ar-EG" sz="1600" b="1" dirty="0">
                <a:effectLst/>
                <a:latin typeface="Alexandria" pitchFamily="2" charset="-78"/>
                <a:ea typeface="Calibri" panose="020F0502020204030204" pitchFamily="34" charset="0"/>
                <a:cs typeface="Alexandria" pitchFamily="2" charset="-78"/>
              </a:rPr>
              <a:t>الإدارة العامة: مدخل إداري</a:t>
            </a:r>
            <a:r>
              <a:rPr lang="ar-EG" sz="1600" dirty="0">
                <a:effectLst/>
                <a:latin typeface="Alexandria" pitchFamily="2" charset="-78"/>
                <a:ea typeface="Calibri" panose="020F0502020204030204" pitchFamily="34" charset="0"/>
                <a:cs typeface="Alexandria" pitchFamily="2" charset="-78"/>
              </a:rPr>
              <a:t>، ط7 (القاهرة: </a:t>
            </a:r>
            <a:r>
              <a:rPr lang="ar-JO" sz="1600" dirty="0">
                <a:effectLst/>
                <a:latin typeface="Alexandria" pitchFamily="2" charset="-78"/>
                <a:ea typeface="Calibri" panose="020F0502020204030204" pitchFamily="34" charset="0"/>
                <a:cs typeface="Alexandria" pitchFamily="2" charset="-78"/>
              </a:rPr>
              <a:t>د. ن.</a:t>
            </a:r>
            <a:r>
              <a:rPr lang="ar-EG" sz="1600" dirty="0">
                <a:effectLst/>
                <a:latin typeface="Alexandria" pitchFamily="2" charset="-78"/>
                <a:ea typeface="Calibri" panose="020F0502020204030204" pitchFamily="34" charset="0"/>
                <a:cs typeface="Alexandria" pitchFamily="2" charset="-78"/>
              </a:rPr>
              <a:t>، 2003).</a:t>
            </a:r>
            <a:endParaRPr lang="en-US" sz="1600" dirty="0">
              <a:effectLst/>
              <a:latin typeface="Alexandria" pitchFamily="2" charset="-78"/>
              <a:ea typeface="Calibri" panose="020F0502020204030204" pitchFamily="34" charset="0"/>
              <a:cs typeface="Alexandria" pitchFamily="2" charset="-78"/>
            </a:endParaRPr>
          </a:p>
          <a:p>
            <a:pPr marL="108000" indent="-180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علي الصاوي، </a:t>
            </a:r>
            <a:r>
              <a:rPr lang="ar-EG" sz="1600" b="1" dirty="0">
                <a:effectLst/>
                <a:latin typeface="Alexandria" pitchFamily="2" charset="-78"/>
                <a:ea typeface="Calibri" panose="020F0502020204030204" pitchFamily="34" charset="0"/>
                <a:cs typeface="Alexandria" pitchFamily="2" charset="-78"/>
              </a:rPr>
              <a:t>اللامركزية في إطار الديمقراطية: ملاحظات في النظم المحلية المعاصرة </a:t>
            </a:r>
            <a:r>
              <a:rPr lang="ar-EG" sz="1600" dirty="0">
                <a:effectLst/>
                <a:latin typeface="Alexandria" pitchFamily="2" charset="-78"/>
                <a:ea typeface="Calibri" panose="020F0502020204030204" pitchFamily="34" charset="0"/>
                <a:cs typeface="Alexandria" pitchFamily="2" charset="-78"/>
              </a:rPr>
              <a:t>(القاهرة: د. ن.، 2001).</a:t>
            </a:r>
            <a:endParaRPr lang="en-US" sz="1600" dirty="0">
              <a:effectLst/>
              <a:latin typeface="Alexandria" pitchFamily="2" charset="-78"/>
              <a:ea typeface="Calibri" panose="020F0502020204030204" pitchFamily="34" charset="0"/>
              <a:cs typeface="Alexandria" pitchFamily="2" charset="-78"/>
            </a:endParaRPr>
          </a:p>
          <a:p>
            <a:pPr marL="108000" indent="-180000" algn="justLow" rtl="1">
              <a:lnSpc>
                <a:spcPct val="150000"/>
              </a:lnSpc>
              <a:spcAft>
                <a:spcPts val="600"/>
              </a:spcAft>
            </a:pPr>
            <a:r>
              <a:rPr lang="ar-EG" sz="1600" dirty="0">
                <a:latin typeface="Alexandria" pitchFamily="2" charset="-78"/>
                <a:cs typeface="Alexandria" pitchFamily="2" charset="-78"/>
              </a:rPr>
              <a:t>- علي عجوة، </a:t>
            </a:r>
            <a:r>
              <a:rPr lang="ar-EG" sz="1600" b="1" dirty="0">
                <a:latin typeface="Alexandria" pitchFamily="2" charset="-78"/>
                <a:cs typeface="Alexandria" pitchFamily="2" charset="-78"/>
              </a:rPr>
              <a:t>الأسس العلمية للعلاقات العامة</a:t>
            </a:r>
            <a:r>
              <a:rPr lang="ar-EG" sz="1600" dirty="0">
                <a:latin typeface="Alexandria" pitchFamily="2" charset="-78"/>
                <a:cs typeface="Alexandria" pitchFamily="2" charset="-78"/>
              </a:rPr>
              <a:t>، ط5 (القاهرة: عالم الكتب، 2008). </a:t>
            </a:r>
            <a:endParaRPr lang="en-US" sz="1600" dirty="0">
              <a:effectLst/>
              <a:latin typeface="Alexandria" pitchFamily="2" charset="-78"/>
              <a:ea typeface="Calibri" panose="020F0502020204030204" pitchFamily="34" charset="0"/>
              <a:cs typeface="Alexandria" pitchFamily="2" charset="-78"/>
            </a:endParaRPr>
          </a:p>
          <a:p>
            <a:pPr marL="108000" indent="-180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محمد المحمدي الماضي </a:t>
            </a:r>
            <a:r>
              <a:rPr lang="ar-SA" sz="1600" dirty="0">
                <a:effectLst/>
                <a:latin typeface="Alexandria" pitchFamily="2" charset="-78"/>
                <a:ea typeface="Calibri" panose="020F0502020204030204" pitchFamily="34" charset="0"/>
                <a:cs typeface="Alexandria" pitchFamily="2" charset="-78"/>
              </a:rPr>
              <a:t>وآخرون، </a:t>
            </a:r>
            <a:r>
              <a:rPr lang="ar-SA" sz="1600" b="1" dirty="0">
                <a:effectLst/>
                <a:latin typeface="Alexandria" pitchFamily="2" charset="-78"/>
                <a:ea typeface="Calibri" panose="020F0502020204030204" pitchFamily="34" charset="0"/>
                <a:cs typeface="Alexandria" pitchFamily="2" charset="-78"/>
              </a:rPr>
              <a:t>أساسيات</a:t>
            </a:r>
            <a:r>
              <a:rPr lang="ar-SA" sz="1600" dirty="0">
                <a:effectLst/>
                <a:latin typeface="Alexandria" pitchFamily="2" charset="-78"/>
                <a:ea typeface="Calibri" panose="020F0502020204030204" pitchFamily="34" charset="0"/>
                <a:cs typeface="Alexandria" pitchFamily="2" charset="-78"/>
              </a:rPr>
              <a:t> </a:t>
            </a:r>
            <a:r>
              <a:rPr lang="ar-SA" sz="1600" b="1" dirty="0">
                <a:effectLst/>
                <a:latin typeface="Alexandria" pitchFamily="2" charset="-78"/>
                <a:ea typeface="Calibri" panose="020F0502020204030204" pitchFamily="34" charset="0"/>
                <a:cs typeface="Alexandria" pitchFamily="2" charset="-78"/>
              </a:rPr>
              <a:t>الإدارة1</a:t>
            </a:r>
            <a:r>
              <a:rPr lang="ar-SA" sz="1600" dirty="0">
                <a:effectLst/>
                <a:latin typeface="Alexandria" pitchFamily="2" charset="-78"/>
                <a:ea typeface="Calibri" panose="020F0502020204030204" pitchFamily="34" charset="0"/>
                <a:cs typeface="Alexandria" pitchFamily="2" charset="-78"/>
              </a:rPr>
              <a:t> (جامعة القاهرة: مركز التعليم المفتوح، 2001)</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108000" indent="-180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نبيل عشوش، </a:t>
            </a:r>
            <a:r>
              <a:rPr lang="ar-SA" sz="1600" b="1" dirty="0">
                <a:effectLst/>
                <a:latin typeface="Alexandria" pitchFamily="2" charset="-78"/>
                <a:ea typeface="Calibri" panose="020F0502020204030204" pitchFamily="34" charset="0"/>
                <a:cs typeface="Alexandria" pitchFamily="2" charset="-78"/>
              </a:rPr>
              <a:t>أسس الإدارة المعاصرة </a:t>
            </a:r>
            <a:r>
              <a:rPr lang="ar-SA" sz="1600" dirty="0">
                <a:effectLst/>
                <a:latin typeface="Alexandria" pitchFamily="2" charset="-78"/>
                <a:ea typeface="Calibri" panose="020F0502020204030204" pitchFamily="34" charset="0"/>
                <a:cs typeface="Alexandria" pitchFamily="2" charset="-78"/>
              </a:rPr>
              <a:t>(القاهرة: د. ن، 2000).</a:t>
            </a:r>
            <a:endParaRPr lang="ar-SA"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spd="slow" p14:dur="2000" advTm="21629"/>
    </mc:Choice>
    <mc:Fallback xmlns="">
      <p:transition spd="slow" advTm="2162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8"/>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9"/>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spd="slow" p14:dur="2000" advTm="19173"/>
    </mc:Choice>
    <mc:Fallback xmlns="">
      <p:transition spd="slow" advTm="1917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CCC2E3-6A44-4533-BBB2-94E49A40416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6F97909-4AD8-4B8F-9607-23CE7762199D}">
  <ds:schemaRefs>
    <ds:schemaRef ds:uri="http://schemas.microsoft.com/sharepoint/v3/contenttype/forms"/>
  </ds:schemaRefs>
</ds:datastoreItem>
</file>

<file path=customXml/itemProps3.xml><?xml version="1.0" encoding="utf-8"?>
<ds:datastoreItem xmlns:ds="http://schemas.openxmlformats.org/officeDocument/2006/customXml" ds:itemID="{57AC3ABC-70F1-4085-A736-9927C23CCE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3163</TotalTime>
  <Words>3180</Words>
  <Application>Microsoft Office PowerPoint</Application>
  <PresentationFormat>Widescreen</PresentationFormat>
  <Paragraphs>209</Paragraphs>
  <Slides>40</Slides>
  <Notes>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Alexandria</vt:lpstr>
      <vt:lpstr>Arial</vt:lpstr>
      <vt:lpstr>Calibri</vt:lpstr>
      <vt:lpstr>Calibri Light</vt:lpstr>
      <vt:lpstr>Roboto Light</vt:lpstr>
      <vt:lpstr>Simplified Arabic</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430</cp:revision>
  <dcterms:created xsi:type="dcterms:W3CDTF">2023-04-29T09:08:00Z</dcterms:created>
  <dcterms:modified xsi:type="dcterms:W3CDTF">2024-02-12T20:18:41Z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