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44"/>
  </p:notesMasterIdLst>
  <p:sldIdLst>
    <p:sldId id="303" r:id="rId2"/>
    <p:sldId id="1246" r:id="rId3"/>
    <p:sldId id="1205" r:id="rId4"/>
    <p:sldId id="1206" r:id="rId5"/>
    <p:sldId id="1220" r:id="rId6"/>
    <p:sldId id="1222" r:id="rId7"/>
    <p:sldId id="1207" r:id="rId8"/>
    <p:sldId id="1225" r:id="rId9"/>
    <p:sldId id="1226" r:id="rId10"/>
    <p:sldId id="1227" r:id="rId11"/>
    <p:sldId id="1208" r:id="rId12"/>
    <p:sldId id="1209" r:id="rId13"/>
    <p:sldId id="1210" r:id="rId14"/>
    <p:sldId id="1211" r:id="rId15"/>
    <p:sldId id="1212" r:id="rId16"/>
    <p:sldId id="1213" r:id="rId17"/>
    <p:sldId id="1214" r:id="rId18"/>
    <p:sldId id="1215" r:id="rId19"/>
    <p:sldId id="1216" r:id="rId20"/>
    <p:sldId id="1217" r:id="rId21"/>
    <p:sldId id="1218" r:id="rId22"/>
    <p:sldId id="1219" r:id="rId23"/>
    <p:sldId id="1247" r:id="rId24"/>
    <p:sldId id="1228" r:id="rId25"/>
    <p:sldId id="1229" r:id="rId26"/>
    <p:sldId id="1230" r:id="rId27"/>
    <p:sldId id="1231" r:id="rId28"/>
    <p:sldId id="1232" r:id="rId29"/>
    <p:sldId id="1233" r:id="rId30"/>
    <p:sldId id="1234" r:id="rId31"/>
    <p:sldId id="1236" r:id="rId32"/>
    <p:sldId id="1237" r:id="rId33"/>
    <p:sldId id="1238" r:id="rId34"/>
    <p:sldId id="1239" r:id="rId35"/>
    <p:sldId id="1241" r:id="rId36"/>
    <p:sldId id="1242" r:id="rId37"/>
    <p:sldId id="1240" r:id="rId38"/>
    <p:sldId id="1244" r:id="rId39"/>
    <p:sldId id="1248" r:id="rId40"/>
    <p:sldId id="1245" r:id="rId41"/>
    <p:sldId id="1243" r:id="rId42"/>
    <p:sldId id="974" r:id="rId43"/>
  </p:sldIdLst>
  <p:sldSz cx="9144000" cy="5143500" type="screen16x9"/>
  <p:notesSz cx="51435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024" autoAdjust="0"/>
    <p:restoredTop sz="47706" autoAdjust="0"/>
  </p:normalViewPr>
  <p:slideViewPr>
    <p:cSldViewPr snapToGrid="0" snapToObjects="1">
      <p:cViewPr varScale="1">
        <p:scale>
          <a:sx n="52" d="100"/>
          <a:sy n="52" d="100"/>
        </p:scale>
        <p:origin x="2549" y="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50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customXml" Target="../customXml/item3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8729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919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F4FEF2-EAEB-ABC1-337B-BE03B5F119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4A37A0-02F0-275A-99AA-9A2889B3EF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61CBF6-19AE-93CE-CE81-BE0F5683B3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98514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DFB9F3-B076-DFD8-153B-09D3F57480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543B6E1-F0BC-523E-BBFE-0B55BE3FDD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748C5A-4D17-8FCE-7C73-9F4E6E0A55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90626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7B3EB6-901C-1477-C840-1CA19999A9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5A02D7-0BA5-6451-51AD-108FD51645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35B689-86AF-79F0-8C68-3F53FB2AB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5865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CC37FF-E6CC-5626-6692-8F56CE36A7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988672-9535-9193-AA8F-1BB50FD716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151324-95EF-1B2A-A5BA-E31670B8E5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06294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D896D3-E307-3CA7-EA72-4B26B9DCDA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187A1DD-42D3-A397-8B02-9EC0AE3238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EAB78D-A6DF-3B55-5E99-DFE5DE025D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13713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CDED26-3BAE-AA06-7860-A703C749AE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F06A56-B0C7-15FC-C1ED-A5B884E06B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222C78-72B1-BCE4-1B51-B04F552171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73031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022DE-3568-A612-A361-13D50B02E4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AE3B3D-58E5-0D29-51F3-91C1362CBA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B59805-222B-C480-1E37-1BA848FC9F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18121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CB43C7-4900-B8F7-7238-7B3EFD4D47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E2F710-7873-2D22-1AC5-3BA551B7A5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8F6DF0-F7D4-7700-AA90-A1D9410503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23110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842C08-82CD-2590-10E5-3221C6FA1C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34B549-63CB-F1CE-8429-4B783725FA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BCB305-1B8E-81CB-7E9A-EE6DD97722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91905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038979-3C96-256F-BC44-2306BF6BEB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BE0859C-FEFD-5956-B45D-7DEF9E9383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845764-65FC-2011-D964-0AD58886FD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06622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DA12A-27C2-D765-3E6A-2AACF63E88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03BA2B-A714-C85B-3996-9456BFD9F5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85270B-A004-3164-4191-A61BE3167F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80522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52041E-EC17-83C6-F87E-7780441B4E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BBB181-46DC-E873-BA1E-348B637B4D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CEF527-7A31-1986-202A-167526E468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30238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9D11A6-0393-E2F3-83C9-060D2250F7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1698C8-AD0E-E841-0D42-E5D6372B9A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5D1518-D5B1-BCE9-4FB8-E90378775C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22416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98699D-7358-3384-0B12-0E0776196D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F3E3CD-468E-60B5-0A7A-57362606E7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D3E626-4D8B-8ADF-4E60-4CE7931946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38520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78B6FF-7651-36D1-0ED0-3166A00903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DC303F-FA74-E256-4396-195A006A13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1B311F-BBF1-D7D9-62AB-6A13CCEAEB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80800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313474-0034-1D61-5FE9-3166AB083E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FFD4B7-6CDE-FCEB-103D-C5C15D7F79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F003F3-A3F0-3A25-A30A-F5CC37EBF1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44201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C7F9B9-CE37-79C7-A6D1-5E7A8207F9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0FDB63-1CE9-8744-D28D-4306342DF0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DA7332-90F9-339E-1504-E8D7E1B1A6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4065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B170A9-64B0-FE85-8AC6-B85EFEB44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A543FA-2276-7DFD-E910-A5E3D1D396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31DD95-75AE-8746-05DC-F34F85E10A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5110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218C55-5EFE-E27E-C6C5-F446C6B08D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726026-F363-C80C-FE7B-C8458AD259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5A4EF9-E02C-0541-9476-3008804B73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45106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9D87DD-F62C-D3BB-F57E-DD6BC96251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4372AA-0DF3-EFA7-186F-0627D0EFBD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C885C4-785D-C2BF-F02C-689DAD552B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2026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20086C-37A5-8DB6-BAF6-A1F4CA2076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5CB4F2-7B47-CAAA-9F8C-47EAE56EB9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6401CA-9F88-CD31-F88C-C640EE67D9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2972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AC9761-ED98-D67F-BB3B-20E6ECB2A7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43AB82-E21D-353E-7516-A9AD16D2AB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2328CE-CF8F-29EA-17FC-8BC11B4FBC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93354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FB5618-4531-D8B4-6C7F-6BA4AA1115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9EA5E5-37A4-BFAE-A8EF-0A10ADD328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CA7493-4403-19D6-EA5B-6DFBB4B8CA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322192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2FD04E-7502-DB71-0679-0B1B9F8D1C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485448-67E3-5812-1122-5E5E1F72A8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7D631B-BB6E-CB11-1022-60BD83D175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334329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AFF85D-E673-33CE-D495-36B175C7A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4FA63C-C43E-09AF-CB24-F4F0214EE8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E696A8-D8D8-A4E1-82A8-BF67E1DBA5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413827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12D66F-3FE5-0BA3-E4C5-56FF3AF89F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F01BBA-F372-F89C-48F8-6FF7767A3E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7D19F7-F7B4-E280-1967-1ECFA0B243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605776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A53C1C-600E-CD9A-A401-6F1979E9E2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3FCB53-13F8-D0F7-95EE-01DCABEEFC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CDACE3-43BA-9D04-0ADD-E04547096A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23809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AD9D96-A499-991E-1CDC-7260F521C7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806935-9D6C-82A3-C64E-466947B194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05E87D-0DFC-B9E1-0F87-BA64BFA33C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74320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AE9017-A3BD-9BC6-C3EB-2F6EB817D2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159E13-5ECF-390F-6395-6E8572B941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51E63C-6B12-72E3-B685-07C3A5A850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15761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086FC0-7DFD-D66A-6C33-FA0B50B7BB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D19BB4-488B-8485-9CBD-3A022A5444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83A8EC-DE3F-6422-9333-3445602A40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284173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C3CC86-DB15-C38D-6EE2-821F3221C3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DF115B-8D02-E595-B5F1-C96A98AEF5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4C97A4-9C4F-43C5-2E45-2CE79C955D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325054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80874-0B67-A1D1-382E-626BDE318C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12371F-8759-B8A3-DE9A-104996EFAD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661803-4452-E3F3-FCD6-371D5536B8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747686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3019E5-B1EC-B9F0-5148-D109CC4FBC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38F8FD-5D9A-FF83-BED2-205398C7D1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2E7B65-BE2A-8A08-9EC9-102A6FE38D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834160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E7ADAE-F00F-8928-EA22-CA38E16591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6F8470-544F-A105-7A2B-A8242B2B72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38D7E0-2BF6-1E51-1C01-61E289A8FB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458017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736CC1-DE30-F01B-616B-E3281FB3D7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86122E-F5DB-B445-FD21-C68C9CEEB5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CE1A63-F32C-A4E0-4F35-A7CCB94483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753315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55CFA6-B593-E71A-EC46-6AD77BEB9A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5EB616-A25E-E2C9-8A6B-B96F5DB913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350165-071A-AD06-0225-959F8E20CD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992010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693A9-BA15-858E-02E2-117C020B25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7D61A5-FCC1-471A-4E23-13A59D1C49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31E647-CB91-8A5A-AE81-CBFB4254EF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098167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680D97-0534-1B8F-6167-D51C14F42D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511EEA8-EA62-7D54-2D43-B1576F053A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D17096-4FD2-95F5-5FFD-11C90F254B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606287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786B58-4661-03CF-92AF-6608E84EF5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AE2B07-7B01-C5D5-6880-3F540BBF02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183F7D-3F25-59B1-35C9-DAD5D0211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033516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C3C08B-DCCF-7B8F-8408-EDB79D7525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20A773-3D5B-678E-099A-F2A2515014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9811D8-BE95-1FA7-B3CC-935ABEAE7E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61238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887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683779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3091774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876696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588680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087389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552707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000457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450931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734837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73809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96042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4471988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19573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119629" cy="5143499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17451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2"/>
            <a:ext cx="6554513" cy="51435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3542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700087"/>
            <a:ext cx="3721610" cy="1871663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76195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845820" y="842963"/>
            <a:ext cx="7452360" cy="3457575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10721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338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68" r:id="rId16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7.jpeg"/><Relationship Id="rId4" Type="http://schemas.openxmlformats.org/officeDocument/2006/relationships/image" Target="../media/image4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994" y="-43544"/>
            <a:ext cx="9497814" cy="5290458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36583" y="-32656"/>
            <a:ext cx="9143999" cy="4362340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350"/>
          </a:p>
        </p:txBody>
      </p:sp>
      <p:sp>
        <p:nvSpPr>
          <p:cNvPr id="9" name="TextBox 8"/>
          <p:cNvSpPr txBox="1"/>
          <p:nvPr/>
        </p:nvSpPr>
        <p:spPr>
          <a:xfrm>
            <a:off x="5532086" y="1635411"/>
            <a:ext cx="4002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MONITORING 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4009236" y="2869153"/>
            <a:ext cx="2485512" cy="396875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88135" y="2460850"/>
            <a:ext cx="264834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>
                <a:latin typeface="Alexandria" charset="0"/>
                <a:cs typeface="Alexandria" charset="0"/>
              </a:rPr>
              <a:t>PMG333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44389" y="4640654"/>
            <a:ext cx="4963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Bassel </a:t>
            </a:r>
            <a:r>
              <a:rPr lang="en-US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alhassan</a:t>
            </a:r>
            <a:endParaRPr lang="en-US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4390" y="4373226"/>
            <a:ext cx="3664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37250" y="44843"/>
            <a:ext cx="1728856" cy="80725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3817739" y="3186760"/>
            <a:ext cx="4787351" cy="840863"/>
          </a:xfrm>
          <a:prstGeom prst="rect">
            <a:avLst/>
          </a:prstGeom>
        </p:spPr>
        <p:txBody>
          <a:bodyPr lIns="205740" tIns="68580" rIns="137160" bIns="6858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1800" b="1" dirty="0">
              <a:latin typeface="+mn-lt"/>
              <a:cs typeface="Times New Roman" panose="02020603050405020304" pitchFamily="18" charset="0"/>
            </a:endParaRPr>
          </a:p>
          <a:p>
            <a:r>
              <a:rPr lang="en-US" sz="1800" b="1" dirty="0">
                <a:latin typeface="+mn-lt"/>
                <a:cs typeface="+mn-cs"/>
              </a:rPr>
              <a:t> AGILE PROJECTS MONITORING  TOOLS  </a:t>
            </a:r>
            <a:endParaRPr lang="ar-EG" sz="1800" b="1" dirty="0">
              <a:latin typeface="+mn-lt"/>
              <a:cs typeface="+mn-cs"/>
            </a:endParaRPr>
          </a:p>
        </p:txBody>
      </p:sp>
      <p:pic>
        <p:nvPicPr>
          <p:cNvPr id="27" name="Picture Placeholder 26">
            <a:extLst>
              <a:ext uri="{FF2B5EF4-FFF2-40B4-BE49-F238E27FC236}">
                <a16:creationId xmlns:a16="http://schemas.microsoft.com/office/drawing/2014/main" id="{9A21D400-EB0C-0311-6AC6-6F505C40C28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1" r="4341"/>
          <a:stretch>
            <a:fillRect/>
          </a:stretch>
        </p:blipFill>
        <p:spPr>
          <a:xfrm>
            <a:off x="2" y="1"/>
            <a:ext cx="6263173" cy="3833846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95A227-DC3F-F48B-6F0C-A8EC964AAF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5AAD739-03CD-4360-D1C3-B73942BC3911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F369B02-2CAF-81BA-E872-37F37640A3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5CAF5BA-6ED2-8904-5256-B3717EBFECDF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72F44FD-35D1-D26A-658B-98542F31A820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3B55296-E225-1367-43FE-3706120600A9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E6B1EA9-F7D4-4AC3-3E17-806C7596F02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0AD86D6-0A82-7A97-8361-EEE94297EFB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0CDDF52-D882-08F5-016F-28218988E664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</a:rPr>
              <a:t> Lecture Contents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2C8678-8CE2-75CD-05E2-D7C257DB60B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6613" t="36013" r="13012" b="18280"/>
          <a:stretch>
            <a:fillRect/>
          </a:stretch>
        </p:blipFill>
        <p:spPr>
          <a:xfrm>
            <a:off x="673025" y="1360686"/>
            <a:ext cx="7936136" cy="3379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818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539BDF-6124-BFA4-C080-AC5B081640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0820DB4-E430-0986-716C-E2296ED4277C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C22B27C-9911-299B-47D7-C741C38218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4CE4BF6-61EE-A141-CB5A-E86EC645A550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D841401-0D9B-8EF3-7BC6-7F25C3AA3ADF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7C0E754-74E6-6CDF-B6A1-7C333D717418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48DD62F-13E2-4BA3-027F-301106B4CE1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FE9BD51-8737-A8D9-A0F6-B41700EECB6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943E693-AE65-8A21-35C3-1405FE10FE24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</a:rPr>
              <a:t> Sequential Blueprint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36F9A28-CF4F-A43A-7E5B-D643BFE3284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58" t="1424" r="1157" b="2895"/>
          <a:stretch>
            <a:fillRect/>
          </a:stretch>
        </p:blipFill>
        <p:spPr>
          <a:xfrm>
            <a:off x="708730" y="1378491"/>
            <a:ext cx="7682648" cy="3299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440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E44ADB-1637-93B0-3B4B-4320A4227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0F3A4CF-8B54-107B-C538-631DDDBE2EA1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4E982CD-F77E-CECE-ABB3-D0C16FFF27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8B476FD-1F10-3372-F2E3-3E47C646864E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40F0736-3FFC-48B3-EE57-D2DB79F814F5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F598509-896D-33F7-11D5-50000B6BB6D2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CE7BD18-45B4-1AFE-6D90-C2D87FFA1BD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ACD6492-DBD7-B799-872D-B9AEBE8D787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E8FC0BE5-4477-5A90-4FFB-D10CADA727EF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</a:rPr>
              <a:t>Five Stages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60CA0DF-7C1E-994C-93D2-29B4E3ECAD1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239" t="2666" r="1925" b="2318"/>
          <a:stretch>
            <a:fillRect/>
          </a:stretch>
        </p:blipFill>
        <p:spPr>
          <a:xfrm>
            <a:off x="673025" y="1378492"/>
            <a:ext cx="7878044" cy="3363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7262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0CC0DC-23E6-BC83-5158-E46E7F218F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932C3A0-19E0-714C-7B5E-30B30EABA257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562581A-4F42-29D3-5B18-D207A07D9B8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025F944-211C-97D0-FDC3-64F82EE64110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999903E-25D1-AA26-A2F1-EB4A8D1E22A4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6EDEF42-07C3-045A-3EB7-6834D193C5CB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0B82A04-FF4A-A1F3-AEBB-2390ED5F0A6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AF1BD05-DA4A-47ED-75D2-465E5876990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166FF1F4-1639-F47C-9C2C-6A7A34D9F112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</a:rPr>
              <a:t>   Case study of Waterfall Projects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E96463-DF22-C67F-8677-6FF0E6011C4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8472" t="22755" r="13743" b="16326"/>
          <a:stretch>
            <a:fillRect/>
          </a:stretch>
        </p:blipFill>
        <p:spPr>
          <a:xfrm>
            <a:off x="673025" y="1329423"/>
            <a:ext cx="7796062" cy="3389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1023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B45E93-B710-EAEA-02F5-93D1047139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A64E1A5-5212-D681-40F2-8C1B5666DE97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42BF615-7EFA-3CDF-C7D1-D0DFC4666C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81F11DB-C7A0-56C0-39EE-12177B0853F6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43940CA-7A67-F25B-BA0E-7B88E44D9FA3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E2AD8D4-60A0-DE6D-D175-211ED7292DF3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D58749A-3607-B69C-FF21-1F96BA142CF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026D785-3F7F-A421-58B5-687BC1D940E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A03A643-122C-9BA3-6C58-B8C7757F3A2C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</a:rPr>
              <a:t>King Fahd Causeway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7FB4307-1B49-8FAA-AA81-DB88571192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025" y="1283760"/>
            <a:ext cx="7796062" cy="3458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0784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0EE173-C0C8-6AFC-E2A5-51D9C8F049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2BE714C-B99C-9920-78AB-59471E9953E7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02CB531-9DF6-D565-5D98-D5BFD7EADA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201848C-D422-6066-7037-C66361187723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49826C7-9A3B-33CC-564F-2E8E1B1E2CC5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7039AE7-EC10-CC41-42FA-433D89F0BF52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1218E02-BFDD-FB61-EDD2-EF817236683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0E49D87-EC59-E282-3CDA-5FC1841D6FC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1640A51E-223B-46AF-B533-8D386EC7D2BC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</a:rPr>
              <a:t> Rigid Framework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E7A10247-FC8D-E5D7-CDA6-95E3D8B8197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583" t="3997" r="2244" b="4857"/>
          <a:stretch>
            <a:fillRect/>
          </a:stretch>
        </p:blipFill>
        <p:spPr>
          <a:xfrm>
            <a:off x="621506" y="1405624"/>
            <a:ext cx="7908131" cy="3395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4354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4B8786-B94A-1AD7-0559-253BFBE1CD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1C9C28F-E5AA-23EA-451A-419E89ECCF45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035B5A7-3C64-7A5B-1EB7-9200456E59C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A6A518C-3F58-2CE1-507A-19C963B8D2FE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E870809-F68E-E408-EA08-44D78A350776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1BAB0C0-CF45-4FED-FC75-9979FD2A4870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0D0B7E6-5EFC-CE9B-03C8-1B0C600A6FD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CBD1FA6-C19E-02B6-070D-C19921E6F2F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17328A5-ECAE-9FB8-5859-3D9985CDB1D4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ar-SY" b="1" dirty="0">
                <a:solidFill>
                  <a:srgbClr val="00B0F0"/>
                </a:solidFill>
              </a:rPr>
              <a:t> </a:t>
            </a:r>
            <a:r>
              <a:rPr lang="en-US" b="1" dirty="0">
                <a:solidFill>
                  <a:srgbClr val="00B0F0"/>
                </a:solidFill>
              </a:rPr>
              <a:t> Planning Illusion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81116C-6529-ABE3-C747-C93F6FECA56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027" t="24121" r="11649" b="15917"/>
          <a:stretch>
            <a:fillRect/>
          </a:stretch>
        </p:blipFill>
        <p:spPr>
          <a:xfrm>
            <a:off x="708731" y="1329423"/>
            <a:ext cx="7760356" cy="341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7891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699A0C-A286-A42B-2EF3-E9F32786EC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2D96D41-9733-9F44-1E4C-D7D3235ED4F4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97310D5-0BF7-49A2-0646-809D24B2B5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115CB16-EEEE-C7A9-5F3C-9B62DD1578A9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962685E-2B12-F408-FF50-BE7533C0337B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2DADC64-4B74-F33A-24F1-257082CF054D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CDBA523-E660-0058-E374-91D1E3FF91E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A5D3A63-8D64-0CBE-EA83-BDD04B14A96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1CE63AD3-E707-312D-137A-21705B61CF15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 dirty="0">
                <a:solidFill>
                  <a:srgbClr val="00B0F0"/>
                </a:solidFill>
              </a:rPr>
              <a:t> Domino Effect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132031-B892-DD1F-AE7E-0FE13CE9A54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6217" t="22823" r="11649" b="15196"/>
          <a:stretch>
            <a:fillRect/>
          </a:stretch>
        </p:blipFill>
        <p:spPr>
          <a:xfrm>
            <a:off x="673025" y="1318402"/>
            <a:ext cx="7796062" cy="3423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6483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FC6576-ACCE-4D84-96BC-B91499B8E4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B92D0F9-1311-24B9-CEB3-953A4735544E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42E9D8A-A488-793B-C6B9-C202474958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834DAFF-D966-6824-811E-AE7110E0D208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10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310F975-C9AF-5FDD-969A-F152EE6108B2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CD3E65A-DB8D-5312-B6F9-F99944C7FA68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850A896-47D5-B558-A3C2-B2164BE1D85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B8F51F5-1AFB-8AC8-A295-AD287354DB0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1D6FC257-35A1-7651-F141-60A40808C95D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 dirty="0">
                <a:solidFill>
                  <a:srgbClr val="00B0F0"/>
                </a:solidFill>
              </a:rPr>
              <a:t> The Better Path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91F1C3-0C6A-0ED8-198F-809C2E4E73F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718" t="22824" r="14396" b="15676"/>
          <a:stretch>
            <a:fillRect/>
          </a:stretch>
        </p:blipFill>
        <p:spPr>
          <a:xfrm>
            <a:off x="673025" y="1378492"/>
            <a:ext cx="7796061" cy="3429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183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9B6653-905D-61D1-DEE8-89DA40A4FB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C93831F-5527-6CAD-3F50-AD20AE32D2CA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43DF981-5D07-E7A2-A359-99CED96D32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59DE8A6-7F7F-729C-A9CE-717B1B83DFC0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11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C8D1E61-DAE7-1CAD-E44C-75DFDCC02372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F16259A-361D-D9DD-6E8F-D0002BE9E6C4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BF36A9E-0DEA-8A7C-D7C0-2BF088B68C5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D5397D3-1B14-84F4-C01A-768B5793F77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360C5DC-3F28-B986-9C64-C91B4858A044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</a:rPr>
              <a:t>Flexible Revolution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DCEF26D0-1B1E-6B7C-FD63-EF4D5820CA4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291" t="2210" r="1047" b="4683"/>
          <a:stretch>
            <a:fillRect/>
          </a:stretch>
        </p:blipFill>
        <p:spPr>
          <a:xfrm>
            <a:off x="610050" y="1405623"/>
            <a:ext cx="7923899" cy="3313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425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3A9E1F-73EE-0E1B-6921-00AA7190BF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FE7FFF4-832D-A563-8524-6DF8D3983CA6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26B0021-69B0-A91F-6C7B-F507395D52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A1A3472-7B26-1574-5128-215765EA1A57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12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01A034F-6166-9E52-6641-885F4CDBBF64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C036191-B9DA-7DAB-B629-1160F53FFDC7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CB0C0E8-86AD-B5D1-09B0-6D9F18AA8C6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239B760-8199-A3A1-0BDA-AE6227F5ADF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557C1E0A-D37E-A768-CEA5-5D629422B0EA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</a:rPr>
              <a:t>Agile Pillars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5890BE0-F434-973C-EFFD-DAF7458658D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112" t="2452" r="1231" b="3704"/>
          <a:stretch>
            <a:fillRect/>
          </a:stretch>
        </p:blipFill>
        <p:spPr>
          <a:xfrm>
            <a:off x="607220" y="1378492"/>
            <a:ext cx="7936706" cy="3363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0205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7C3FBC-29EE-F388-5B60-957BDB6ABE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0D3F2E4-D706-DE53-5B30-3ED0E90E7624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2AC6D5A-3B8F-2862-7000-4AAEEBB0DA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483609C-D9D2-E39D-445F-F3F8E8973BCD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13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22FCBD8-FCB7-3D52-8D1E-92AFBCAB51AE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96B025C-B40E-AFA7-EC11-E1860AEEC71A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9F8DC2B-F082-7B12-4A3B-39DE2381469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B6C8E10-48C2-BD58-15D0-2A38E417E15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257AC7AD-3195-947C-8C2E-7239C5E6B002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 dirty="0">
                <a:solidFill>
                  <a:srgbClr val="00B0F0"/>
                </a:solidFill>
              </a:rPr>
              <a:t>  Ultimate Showdown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CE2B681-F1D9-4DBD-2862-99C668EBE22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076" t="2541" r="1911" b="2970"/>
          <a:stretch>
            <a:fillRect/>
          </a:stretch>
        </p:blipFill>
        <p:spPr>
          <a:xfrm>
            <a:off x="673025" y="1329423"/>
            <a:ext cx="7796062" cy="3423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6114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C3CC4A-D2F7-8DF2-F383-D1D972F9B8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D509550-62FA-958B-77DC-D0B718513A2D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CDA416D-E8FC-5BC9-3626-DE3EC09B9A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F00838B-0B23-5011-976D-D32467B4F181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14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A3E12F-82D8-CD01-1EC5-5A57502026E8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22F5A54-3AF1-DF35-C8E5-26DB1BF61951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5CAFCD5-FFB7-2E20-053B-C3D85B49E44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75E5078-8C04-5F5F-CCCB-74EE65F30FC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0C01A81-7584-1A72-3B6C-B2144786ED30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</a:rPr>
              <a:t> Waterfall Disaster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904E436E-647D-E1CC-CAC9-BD9E5B93ABC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477" t="5929" r="2710" b="3030"/>
          <a:stretch>
            <a:fillRect/>
          </a:stretch>
        </p:blipFill>
        <p:spPr>
          <a:xfrm>
            <a:off x="595128" y="1378492"/>
            <a:ext cx="7953744" cy="3363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9610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082534-201E-120E-9AFC-28EF9C4F86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229B151-FEA8-3C40-4FA8-92AA0FFF5174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3FEAE73-7E32-75A2-2E50-CA9A7D0260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17A3166-B3D6-0A84-189C-2DF387BBA677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15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796657F-BC7F-782E-F4FD-A2B2615B604D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BC7776C-5751-2289-D815-A548327CACE8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45618F2-B530-486F-E0A5-A2C405A6AE4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9DEFB89-88C7-FDCC-30F5-F50FFE29238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5514EE4E-7C45-C0E3-C6E7-EC15E9A656CF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</a:rPr>
              <a:t> Agile Success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A8F19E0-9CE4-BB3A-F24D-62E38A78B11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063" t="3445" r="3519" b="5237"/>
          <a:stretch>
            <a:fillRect/>
          </a:stretch>
        </p:blipFill>
        <p:spPr>
          <a:xfrm>
            <a:off x="673025" y="1378492"/>
            <a:ext cx="7849469" cy="3340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8939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13D325-9007-E3E6-907A-99E0062D7D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42843DE-DCFA-E798-FDA9-C0C54990A4A3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FB4C1BE-8D19-466A-AFCE-7CBC58D9D5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B1AD413-D1B3-EADF-9367-D3B48827F144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16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DC87357-D124-5AA7-41C7-3ADB477FDA49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8F368EE-F6A0-6820-C424-A69030ED7975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B717CD3-7BDC-EA40-1965-62B7A8F79A1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4B0CC0E-F58F-6D87-3B87-C88AF85F8A4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AD8AEA1-3B63-A4DD-466F-CEA68FC11BE6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</a:rPr>
              <a:t>Complexity Challenge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DCC3DB4F-E0CD-F3EF-C986-984F664A294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19" t="4682" r="2003" b="4682"/>
          <a:stretch>
            <a:fillRect/>
          </a:stretch>
        </p:blipFill>
        <p:spPr>
          <a:xfrm>
            <a:off x="673025" y="1378493"/>
            <a:ext cx="7796061" cy="3340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8008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F3F5C5-70D5-8629-A90B-439F2923C8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E21961D-5EFD-BD32-3EAB-6C1505B610F9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36B4740-AD50-CF02-AABC-AEAA99CD160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BC51A6A-B73B-3BC1-4354-D286A56BF167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17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F77E752-6690-CFA2-7040-4C2EBF49DD4C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D7EE0F8-5AB8-3E85-8FD7-4F6A95D6B765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D35BEEC-D9AD-A493-0F24-85202C8BC7B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AFB8D28-EA3D-10E5-7B61-EA1D48E38E9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8A2B49D-D6F9-53C1-7A4C-67D5E2581C4D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 dirty="0">
                <a:solidFill>
                  <a:srgbClr val="00B0F0"/>
                </a:solidFill>
              </a:rPr>
              <a:t>  Remarkable Results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80BF031-95CD-0B13-83C7-FF6DEDF5D12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097" t="4002" r="1331" b="4750"/>
          <a:stretch>
            <a:fillRect/>
          </a:stretch>
        </p:blipFill>
        <p:spPr>
          <a:xfrm>
            <a:off x="673025" y="1378492"/>
            <a:ext cx="7796062" cy="3363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739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48DDF5-F5B2-02D9-D77E-63D9968106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5797663-DB9C-E998-9DDB-E686E57CC05A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0CD10BD-9D38-4B8C-B6EA-38ED1BA2F3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495E7DE-815D-9ECF-3249-3502413581BF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18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276C9AA-8441-55D9-8DA7-547E26E25ECE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13580EC-B6A5-8D81-DEE7-A027F69E7540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C627DF4-A2C6-14EC-9A65-5CD3ED93146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33C25AC-EDE1-A51E-D3E8-9C7EDF4A413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93C1621D-4E84-08A6-F82B-F0FFC0E8AC17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</a:rPr>
              <a:t>Data Proof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70CA5C4-3868-B864-F99D-70EE38F7882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554" t="2393" r="3855" b="4708"/>
          <a:stretch>
            <a:fillRect/>
          </a:stretch>
        </p:blipFill>
        <p:spPr>
          <a:xfrm>
            <a:off x="673025" y="1405624"/>
            <a:ext cx="7796062" cy="3313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8190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593BD9-5669-F99D-BE66-CC070C3C17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D3161D2-ECDF-C154-C10E-A0EBBECB2CEC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B502B66-7D6F-DC35-772E-4929664470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7CBC35B-79F2-80FF-410F-D94854EFB3A4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19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AEF9CC0-111D-7784-D989-152819328614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605AF6D-5314-CF81-AD3C-726AA5DBB4CD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78F9B31-1951-EDC1-2B11-89EDC96CFB5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9B6FBE4-694F-81F6-6A29-7CAEB15D1E4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A66CF08-6AFB-2B20-E05D-3C5A15127476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</a:rPr>
              <a:t>Financial Impact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072A386E-3AC2-1604-BB0A-749218DA641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374" t="2470" r="1797" b="3560"/>
          <a:stretch>
            <a:fillRect/>
          </a:stretch>
        </p:blipFill>
        <p:spPr>
          <a:xfrm>
            <a:off x="673025" y="1329423"/>
            <a:ext cx="7796062" cy="3471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184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A8F368-B1C3-19B0-39E2-14A45936E3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033C71A-FD05-71D7-0ED6-16AD00840441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10C75E3-1C57-BBD8-4FB9-223FBF9BA0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F5F1387-AC5D-9C3E-580A-F7DDD25C0ECA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20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D004DB8-5908-3A24-1A56-CB52E4D4ACCA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C79491F-55E1-8833-772A-CC62980DFE22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9A8B950-5DC8-7AFE-FF8E-CBCD6288D40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C7D68C8-08DD-473F-320C-CB779FF3FFD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6E1CF57B-FF87-9592-7BD9-F7A11E1D91C9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</a:rPr>
              <a:t> Waterfall Advantage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D928155-D5EA-D0BD-817D-36C7D9B179F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381" t="4097" r="1863" b="3682"/>
          <a:stretch>
            <a:fillRect/>
          </a:stretch>
        </p:blipFill>
        <p:spPr>
          <a:xfrm>
            <a:off x="673025" y="1329423"/>
            <a:ext cx="7863756" cy="3471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4587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0C5967-B3E0-7C58-ED87-2EF8B44BA1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9E17756-72B8-EFC4-DBEC-4379E8051B51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6F454B8-DE2F-F709-1625-89E2305C90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D35D64F-D79C-6C9F-34A8-C4AEFC3485FE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21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D543AFC-472F-1B77-1239-DE35E3A8A03B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F72137E-5105-A3F6-7B68-A0656D0BD565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002D0BC-C8DF-7F94-7BC9-EA245345391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19C3899-DB6B-BA2E-5D79-ED5D533AB01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1CB10D70-7CF2-9428-9DA8-C5E9AE8D6B70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</a:rPr>
              <a:t> Agile Playground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EE190C3-AC66-845A-13E8-1A002F7762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956" y="1283760"/>
            <a:ext cx="7676131" cy="3499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3352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96C059-26AA-9787-9BF5-0EDA1C7CC7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AEA1224-E87D-3F58-68B9-9AB7F3C6C482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297EEE9-665E-B569-2591-98347E8EF41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CBA7313-6C33-492D-0CF4-FFFA59CB2379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22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9B470CD-9A4F-8AF0-9BAE-7A6C6305E655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180F316-E31F-E2F4-2F10-2445DE05761E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FD4C6EA-D717-D4BA-5937-5976A69EA74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6A44F3F-99DF-E5EE-D20D-E75B0BA2CB3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C2C0BC6B-D36C-5BDA-CEAE-5ED441816E2B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   Take Aways </a:t>
            </a:r>
            <a:endParaRPr lang="en-US" b="1" dirty="0">
              <a:solidFill>
                <a:srgbClr val="00B0F0"/>
              </a:solidFill>
            </a:endParaRP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418F386-EBE0-A3E9-542F-03934395546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082" t="3088" r="1563" b="3596"/>
          <a:stretch>
            <a:fillRect/>
          </a:stretch>
        </p:blipFill>
        <p:spPr>
          <a:xfrm>
            <a:off x="673025" y="1329423"/>
            <a:ext cx="7870900" cy="3447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9846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F3C2F4-B6F4-4A0A-1E66-BDDC6E8C1D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9649924-9190-392E-B47E-ACA644C2B5BA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7A1D6A3-22B9-DA59-F9C1-F471E5F42B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092BE2E-CE68-D6F1-C182-15D8CE6CF350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23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7771C4D-06CF-0002-1AB4-65877EF3A41B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CF0F50C-0C27-CD3E-7183-8ABD8172C43C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3BBCF72-0D13-249A-F6F2-C3E6D7FD52A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6145451-EF66-05F8-2F5B-8788A7B6598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1E8F54AD-08D0-D2E7-1814-4C516DBFEE08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</a:rPr>
              <a:t> Agile Monitoring Tools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23BC30-49CC-2C5D-7971-7DB7215C06D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720" t="23662" r="11647" b="16559"/>
          <a:stretch>
            <a:fillRect/>
          </a:stretch>
        </p:blipFill>
        <p:spPr>
          <a:xfrm>
            <a:off x="708731" y="1378493"/>
            <a:ext cx="7760356" cy="339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268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63E118-1760-3A68-667D-8188C9BE59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CCF0775-F6D9-DFBC-A506-753354F73E70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B758074-51CD-8DD2-7C9B-D56F95E2EE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6A363A4-BB8C-119B-3020-23897D8920AD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24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F72D70E-6373-74EC-977A-9EFCD821269B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0A640E8-3163-FB38-20A3-FB843B8860CA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83CA79D-AC72-727A-62A3-2C9C532202B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D7793BC-41DD-A05A-00C1-5D69B0DC917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953F18A-0455-3FA1-3BD0-90A05388527C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ar-SY" b="1" dirty="0">
                <a:solidFill>
                  <a:srgbClr val="00B0F0"/>
                </a:solidFill>
              </a:rPr>
              <a:t> </a:t>
            </a:r>
            <a:r>
              <a:rPr lang="en-US" b="1" dirty="0">
                <a:solidFill>
                  <a:srgbClr val="00B0F0"/>
                </a:solidFill>
              </a:rPr>
              <a:t>When Metrics Reveal Reality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8738FA-1BDD-823B-32D5-DFB951C3BF2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8251" t="22824" r="12739" b="17443"/>
          <a:stretch>
            <a:fillRect/>
          </a:stretch>
        </p:blipFill>
        <p:spPr>
          <a:xfrm>
            <a:off x="673025" y="1436754"/>
            <a:ext cx="7796061" cy="3281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045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C4C0D0-E52D-EC18-912B-F878195485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DBCCA10-7057-D9CC-26EF-94CE4EAA35EA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05E6150-7DE7-DB8F-E4AD-1C417A85BF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4A10D9F-079E-70DC-50B9-E0DAF659423F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25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AA31325-F9A8-0F23-44B1-3B7294C96984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C7FE14B-FAE8-6E6B-D40B-3CD3571C045E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36F2C9E-76B6-FC21-DD3D-C3F960CFBF4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758D898-6503-4ACF-2694-32F42DC85AA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157030AD-C013-79A3-FAD5-550AD2ECD671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</a:rPr>
              <a:t>Anatomy of Progress Tracking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F133E7-D3E7-C533-F985-D5A5AC3CEE3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6438" t="23662" r="13012" b="16712"/>
          <a:stretch>
            <a:fillRect/>
          </a:stretch>
        </p:blipFill>
        <p:spPr>
          <a:xfrm>
            <a:off x="708730" y="1329423"/>
            <a:ext cx="7760357" cy="3381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1063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82D24A-9EFA-B266-47DE-2A653B4ED0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055EF17-54B0-6654-BFB8-E41CF665F422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15DABE7-B732-A447-FA12-87F24F633E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1A6D8A3-31BC-6F68-521C-37A0CEFADA66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26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E32A5B6-0DD8-32AD-BF06-58061E66ED0D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B5F2669-E044-7AD6-0EC1-CE5963AAA246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D6D56E9-0B36-251F-1E17-E1A5EFB24CC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86EF9D3-DD22-24ED-7C44-1B06A0F1E65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F0C6840-6D12-BA1D-F260-DB55EA7A6B16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 dirty="0">
                <a:solidFill>
                  <a:srgbClr val="00B0F0"/>
                </a:solidFill>
              </a:rPr>
              <a:t> Decoding Red Flags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0C6605-483C-CDAA-3834-182D427E9B6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719" t="23662" r="12180" b="18174"/>
          <a:stretch>
            <a:fillRect/>
          </a:stretch>
        </p:blipFill>
        <p:spPr>
          <a:xfrm>
            <a:off x="673025" y="1329423"/>
            <a:ext cx="7796062" cy="3447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6573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5D9BE0-C074-F470-3CF9-3E35B2B0E0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1659864-2DF3-493E-9A0A-781BBB17FA08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E68A1F0-349D-D8C8-4B0D-04AA1452FE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A21930E-0EAA-13F2-58C1-44AB4FA8494B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27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AF0792B-0B0C-A89C-72FF-F409523F32F1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46817F8-828F-6A9E-6387-C396BCDA3DDB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AC7F1B3-3BF2-C83F-8F06-A9A1FBBED2B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1145E5C-D480-5BA9-0AEA-114210B360F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166910D7-F5B3-AFAB-E36B-D3F2116C67BB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 dirty="0">
                <a:solidFill>
                  <a:srgbClr val="00B0F0"/>
                </a:solidFill>
              </a:rPr>
              <a:t> From Theory to Daily Action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7EF6E8-253C-319F-5F1C-4A25E0751D1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719" t="24121" r="12180" b="17931"/>
          <a:stretch>
            <a:fillRect/>
          </a:stretch>
        </p:blipFill>
        <p:spPr>
          <a:xfrm>
            <a:off x="673025" y="1354722"/>
            <a:ext cx="7760357" cy="3422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9490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A72D1B-707E-09B1-E658-7ED878AA64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1E6737D-9C74-6610-6339-11343FF937BC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65A7AA7-A289-8DC3-208A-0FD3DDAA74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3FBF631-F50E-7017-60B5-546809AF8C3F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28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DB915F1-CCA6-3E69-6907-0CE45B526BE4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259DDCC-79D1-49EF-6FB8-1265CDB75056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3D55F0B-2963-189D-5C93-130C3D88EE3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735FD51-1FAA-FA6D-E37B-6A1CC6296C9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1EC032F-F1EB-7292-CD04-DC62EDC1EBA0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ar-SY" b="1" dirty="0">
                <a:solidFill>
                  <a:srgbClr val="00B0F0"/>
                </a:solidFill>
              </a:rPr>
              <a:t> </a:t>
            </a:r>
            <a:r>
              <a:rPr lang="en-US" b="1" dirty="0">
                <a:solidFill>
                  <a:srgbClr val="00B0F0"/>
                </a:solidFill>
              </a:rPr>
              <a:t>The Four Pillars of Success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85B50D-A112-4CCF-C708-14486BC5802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719" t="23662" r="12180" b="17443"/>
          <a:stretch>
            <a:fillRect/>
          </a:stretch>
        </p:blipFill>
        <p:spPr>
          <a:xfrm>
            <a:off x="673025" y="1378493"/>
            <a:ext cx="7796062" cy="3340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2707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7A8592-891F-0FC9-4929-56A61B56B7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12C61C0-821B-10A9-14BE-E71B7D6719B0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CF8CC-A07F-F8D8-EAC4-2783F9D37E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828753C-55B0-AFBC-45A7-C4C9A7198409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29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CEE0B81-E353-E9E1-18B1-876B463614A6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5489A23-BDD1-C24A-E463-113EF16ABD63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299D975-2B3D-F0C2-A9BC-330E8E2858C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413F61C-F0D7-75C0-409E-1DCCB3152D7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2E774A0E-DF7B-62E1-99DA-2A31BA824A86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</a:rPr>
              <a:t>From Chaos to Clarity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5AFEBD-7811-B30F-625F-78BE40D15A6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719" t="24726" r="12180" b="17443"/>
          <a:stretch>
            <a:fillRect/>
          </a:stretch>
        </p:blipFill>
        <p:spPr>
          <a:xfrm>
            <a:off x="708730" y="1329423"/>
            <a:ext cx="7760357" cy="341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6294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3A1436-3DD9-1FA3-C359-5256994C64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9171917-37BB-55EA-AE64-65E4A89C336B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AC082A9-6599-F9B2-307A-C0A3D235F0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B3F5AA5-D5F8-3BB7-4431-857F1B0ADFFF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30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0484F74-48A2-9882-9E87-FCF96E491A13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B6F0F7C-BCFD-CDDA-92B3-E3240CEC47EC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5FC9E00-28D1-AC55-FBDF-D2D2CF2373C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ECDC04A-BBAB-AE57-7434-6A6C5C4B14C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45CEB073-60A8-45B6-A1D2-D987EA1DA8E9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ar-SY" b="1" dirty="0">
                <a:solidFill>
                  <a:srgbClr val="00B0F0"/>
                </a:solidFill>
              </a:rPr>
              <a:t> </a:t>
            </a:r>
            <a:r>
              <a:rPr lang="en-US" b="1" dirty="0">
                <a:solidFill>
                  <a:srgbClr val="00B0F0"/>
                </a:solidFill>
              </a:rPr>
              <a:t>Measuring Team Capacity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02B01C2-8F90-4BCB-3C24-395F56E4D3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719" t="24121" r="12180" b="16956"/>
          <a:stretch>
            <a:fillRect/>
          </a:stretch>
        </p:blipFill>
        <p:spPr>
          <a:xfrm>
            <a:off x="673026" y="1378493"/>
            <a:ext cx="7796062" cy="3340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3803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84B02-6D73-1DD5-33A5-06E44E7F9D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558B233-4470-444A-1F4B-71DC8AFC1047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357FC17-DEEE-2392-6ACA-1479BEB247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16EA7A9-701D-3780-3387-2E4FC87AAD1D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31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EF7A5D-753E-B9F9-EB1C-9D2174364DE5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EFC9F22-A564-3A13-E465-4C3FA4E15302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42EFCC0-6AC6-1FDA-E569-4DEF2C15F3D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7BB3736-44C9-165C-CEA0-E2C5F5F441B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12F6E238-1897-FE66-8311-453F5B474DE9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</a:rPr>
              <a:t>The Four-Step Formula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84F3B2-C55E-B8A7-16A4-E94DF789089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718" t="24726" r="13012" b="24121"/>
          <a:stretch>
            <a:fillRect/>
          </a:stretch>
        </p:blipFill>
        <p:spPr>
          <a:xfrm>
            <a:off x="673025" y="1378491"/>
            <a:ext cx="7796062" cy="3398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3787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72EC44-696C-3531-AD96-AE5BA65A2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D4682BA-D9F3-8B21-B318-11F8BA63261B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19D5465-1411-CDFC-6D72-C838800574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D49D278-03C3-E981-75B1-FB39E35A48F3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32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37F03B8-0A73-ED2A-1A4B-245678C52E7A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07F1CAC-98DA-7B3A-3C34-1E6F47618917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F876DDB-6CAF-3FA3-2C69-1088A24675D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2091B99-9D29-4C9F-9675-AE5E2400BF8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0A042DA-4B18-AFB4-F66E-2F8DE580D08C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ar-SY" b="1" dirty="0">
                <a:solidFill>
                  <a:srgbClr val="00B0F0"/>
                </a:solidFill>
              </a:rPr>
              <a:t> </a:t>
            </a:r>
            <a:r>
              <a:rPr lang="en-US" b="1" dirty="0">
                <a:solidFill>
                  <a:srgbClr val="00B0F0"/>
                </a:solidFill>
              </a:rPr>
              <a:t>Four Reasons It Matters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12AA57-C5B3-FA9D-7B33-8D3363FFD3A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718" t="24121" r="13012" b="17443"/>
          <a:stretch>
            <a:fillRect/>
          </a:stretch>
        </p:blipFill>
        <p:spPr>
          <a:xfrm>
            <a:off x="673026" y="1329423"/>
            <a:ext cx="7796062" cy="341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2580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7A8140-87D9-CA66-46A4-AF3B1A22AB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FCDDCF1-3726-D1E8-6823-4A6C1C1834F5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4AF6215-D7FE-17C1-507F-FCABCB45C5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74C4AA3-B638-BD3C-F8CE-9AD056A66B4A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33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3855D03-CDFA-A9B6-70B0-985DB31DF846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318464E-794E-EF29-7E5C-AEDF87E4CE6B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A8CEC78-CF47-DA7C-D673-6D58A5BD4FA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E48CBF0-3D2F-A496-2350-0DB7D750C6F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AF4E699-BDB7-ED95-8C31-8F80F2578C0A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</a:rPr>
              <a:t>Pitfalls to Avoid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49559-3E0A-1D4F-731C-DDDFC1848F4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719" t="23662" r="12180" b="16712"/>
          <a:stretch>
            <a:fillRect/>
          </a:stretch>
        </p:blipFill>
        <p:spPr>
          <a:xfrm>
            <a:off x="673025" y="1329423"/>
            <a:ext cx="7796062" cy="3423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2866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B7E364-60EE-4C0A-EDA0-AD48AF5EC6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F237D94-BA08-DB82-0943-FD378E3B6E11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C17763A-3CC5-3524-F455-CF13EFD9DF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F0006B0-68E6-57C3-2A45-F9ABEFAE0B01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34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DC963D8-B70A-6871-7F40-F4B75E41CF46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B6C5D89-54AA-65D9-47A6-745960F2F8F8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A0E04FA-3932-E105-E54B-607FB12AA90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57430B6-7B9F-9C6C-3B6E-4281C576FDA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1F3FB74-86A1-755C-B353-3062C2E01A2F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 dirty="0">
                <a:solidFill>
                  <a:srgbClr val="00B0F0"/>
                </a:solidFill>
              </a:rPr>
              <a:t> Cycle Time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27BD67-6D97-9E87-2787-328F902B58A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1686" t="30189" r="20054" b="19863"/>
          <a:stretch>
            <a:fillRect/>
          </a:stretch>
        </p:blipFill>
        <p:spPr>
          <a:xfrm>
            <a:off x="673025" y="1413135"/>
            <a:ext cx="7796062" cy="3364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83342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237CAA-F710-749C-E6AE-AAA4D5238F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82E9818-5A69-1603-37BB-048DE2CE1ED5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50B66BF-33FE-E775-A0F7-0B73994823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2BF66C6-604A-1F3E-6518-D43E137BF158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35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D2B424F-B97C-D519-830F-BE8216AE99E7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46F3F2F-292F-EE6A-FB98-2F5B747BA8AB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0A2C019-BAA3-ED62-00EC-557E46A96CD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70B2ACA-A16C-AE8B-6B29-C7436944A86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E01111B-0730-A070-C4FB-A03434EAD2D2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 dirty="0">
                <a:solidFill>
                  <a:srgbClr val="00B0F0"/>
                </a:solidFill>
              </a:rPr>
              <a:t>  Cycle Time Components&amp; Metrics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4C4BDF-5DD7-928F-1024-9A7865777BA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6462" t="24726" r="13012" b="26564"/>
          <a:stretch>
            <a:fillRect/>
          </a:stretch>
        </p:blipFill>
        <p:spPr>
          <a:xfrm>
            <a:off x="673026" y="1413135"/>
            <a:ext cx="7796062" cy="3262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0164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79DEA7-4071-C482-3F2D-6A5747AF95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EC87B0D-1BEF-54BA-3086-C9A1BB01357D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20A545E-CEEB-AEAD-F6A5-0C443584C7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EA6F5DD-8DF5-03BD-C5C6-15FA8256CB04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36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B898C93-6A04-5E99-5487-5D7C7C8006AC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7A0F03D-2E71-42C3-05E1-699BE6AD5692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A771DF5-3656-5F3A-722F-3B764D41299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54BB104-C728-5F45-2894-88AB8C1D13B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290C25A-66C8-33C2-DEA6-6F1F304E351D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</a:rPr>
              <a:t> Benefits of Measuring Cycle Time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F6D987-0E8A-5A19-746D-3F7D958AEC0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718" t="25633" r="13012" b="26700"/>
          <a:stretch>
            <a:fillRect/>
          </a:stretch>
        </p:blipFill>
        <p:spPr>
          <a:xfrm>
            <a:off x="618978" y="1378492"/>
            <a:ext cx="7786468" cy="3363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4984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C64FD0-4BB1-2A5C-3B61-741097D29F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8252CDD-765E-86BB-92D3-7C4A3203DC46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CE96733-E8EA-AA82-9EB5-893E461C17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AC379AF-1CCA-DE68-AEA5-87F52AD15E29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37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BBAC6ED-75F0-2CC7-D0E0-C7F84BDF4971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C06C90D-ADCE-E906-927C-FFC001061260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86AD86E-5FC1-A093-EEFE-26A093BBC74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8AFF4D9-D4D6-CB3F-358A-01FEB5E5D40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89E7938-31DF-4C1E-D362-EE246B699AAA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</a:rPr>
              <a:t> Common Mistakes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42EC2D-37C2-ABC6-E710-02103719D60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718" t="24726" r="13012" b="20821"/>
          <a:stretch>
            <a:fillRect/>
          </a:stretch>
        </p:blipFill>
        <p:spPr>
          <a:xfrm>
            <a:off x="708730" y="1405625"/>
            <a:ext cx="7760357" cy="3269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9075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12DDEC-0A49-C6DC-17C4-0A376BEEAD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1A50ABB-29E7-3725-45A7-8589FFC7A237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96EFF42-63F7-D85A-E177-FD4A6CB52F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905EC4C-8D11-3AC7-659C-2AEFADEA47B0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38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75C2601-63DA-7D3E-1D2A-D0D1C9DFCB74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C93F931-7CD8-25A8-3CB3-A5665C491CA6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9885644-A133-AB1E-3A7C-3EA5EBAE6D6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00D60FC-94EA-186A-E96B-4F5F8993B22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C3E2A571-1547-5BD5-E9E1-5213E6887716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</a:rPr>
              <a:t>The Logistics Challenge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26D11D-7AA1-302A-0D51-83EF3B71A19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6585" t="22824" r="12268" b="16748"/>
          <a:stretch>
            <a:fillRect/>
          </a:stretch>
        </p:blipFill>
        <p:spPr>
          <a:xfrm>
            <a:off x="595128" y="1413134"/>
            <a:ext cx="7873960" cy="3237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0948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FBE20F-BC3B-9F91-312A-8299B9D245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4FD0B4E-20A4-20C2-0050-AB6B0616CCD1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2154F79-2D19-8736-B2F9-AC61A13450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0B8306A-A586-FBEB-0BD5-D556E6A263FF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39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75012B3-300B-F8A4-39AB-F6104C4B2120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BBA6992-EE6D-23D4-054C-A2F5B8C6D943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1218500-75DB-B84C-7C45-79A9AE5AAD3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DA37C3F-2183-0134-01AF-DCC9625F7A6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177ED870-3B67-31D1-FD9F-63896262AC78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ar-SY" b="1" dirty="0">
                <a:solidFill>
                  <a:srgbClr val="00B0F0"/>
                </a:solidFill>
              </a:rPr>
              <a:t> </a:t>
            </a:r>
            <a:r>
              <a:rPr lang="en-US" b="1" dirty="0">
                <a:solidFill>
                  <a:srgbClr val="00B0F0"/>
                </a:solidFill>
              </a:rPr>
              <a:t>Kanban &amp; STATIK Implementation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B9B3E0-0383-9724-E697-56FFCABB0E8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6219" t="23662" r="11650" b="16098"/>
          <a:stretch>
            <a:fillRect/>
          </a:stretch>
        </p:blipFill>
        <p:spPr>
          <a:xfrm>
            <a:off x="708731" y="1405623"/>
            <a:ext cx="7760356" cy="3269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60204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03AACF-F08D-D192-E268-66803E09C6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982C8B9-328E-80A5-550A-72B04C6A89A5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9D99DF8-2B60-60EA-79D3-80A1BF22E3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54AFF9F-5F1D-D88A-DDF1-5AC897392A84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40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B7DA088-28E2-0B92-8DC5-24D037326DC1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07C69E9-D569-5B5D-7D3C-B3238C9A981B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CC1CDCD-A5E2-9A18-7C8B-6A638A30A34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6C0516F-236D-C9CF-FB90-A102E8C720E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9A33405-D3B1-5EA9-559B-19E43F5A8D84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</a:rPr>
              <a:t> 63.6% Cycle Time Reduction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862D10-B0A9-4BA5-62AD-CC3AD08C4A1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6219" t="22824" r="11650" b="15664"/>
          <a:stretch>
            <a:fillRect/>
          </a:stretch>
        </p:blipFill>
        <p:spPr>
          <a:xfrm>
            <a:off x="708731" y="1329423"/>
            <a:ext cx="7760356" cy="3447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46950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4AEAD3-449D-B404-5DCF-FB19C0EEEE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1F99936-C070-7E05-8937-E500FC6D72BB}"/>
              </a:ext>
            </a:extLst>
          </p:cNvPr>
          <p:cNvSpPr/>
          <p:nvPr/>
        </p:nvSpPr>
        <p:spPr>
          <a:xfrm>
            <a:off x="517230" y="1240662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CF8A529-712A-6855-7648-65E42398D9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9" y="201724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E028F19-A3A2-7A4F-93CD-86E6DDCE7B84}"/>
              </a:ext>
            </a:extLst>
          </p:cNvPr>
          <p:cNvSpPr txBox="1">
            <a:spLocks/>
          </p:cNvSpPr>
          <p:nvPr/>
        </p:nvSpPr>
        <p:spPr>
          <a:xfrm>
            <a:off x="8469087" y="4742308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766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766">
                <a:spcAft>
                  <a:spcPts val="450"/>
                </a:spcAft>
                <a:defRPr/>
              </a:pPr>
              <a:t>41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0D3903C-8100-793A-46C4-5AFEC268145D}"/>
              </a:ext>
            </a:extLst>
          </p:cNvPr>
          <p:cNvSpPr/>
          <p:nvPr/>
        </p:nvSpPr>
        <p:spPr>
          <a:xfrm>
            <a:off x="708730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00B7E7C-D835-FDAE-BABC-58234A181413}"/>
              </a:ext>
            </a:extLst>
          </p:cNvPr>
          <p:cNvGrpSpPr/>
          <p:nvPr/>
        </p:nvGrpSpPr>
        <p:grpSpPr>
          <a:xfrm>
            <a:off x="673025" y="366161"/>
            <a:ext cx="1053343" cy="807782"/>
            <a:chOff x="962436" y="359481"/>
            <a:chExt cx="1404457" cy="107791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09FEE64-C8A6-6C46-1566-74F98EF309E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4805EAD-8717-1F2B-1F20-99A5B80706D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2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29B7F69E-7C96-4B4D-6DA7-D9172C4BC694}"/>
              </a:ext>
            </a:extLst>
          </p:cNvPr>
          <p:cNvSpPr txBox="1"/>
          <p:nvPr/>
        </p:nvSpPr>
        <p:spPr>
          <a:xfrm>
            <a:off x="1550199" y="60535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 dirty="0">
                <a:solidFill>
                  <a:srgbClr val="00B0F0"/>
                </a:solidFill>
              </a:rPr>
              <a:t>Take aways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5384DE-146F-BB07-0953-7FA748983E7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6769" t="24726" r="13129" b="20821"/>
          <a:stretch>
            <a:fillRect/>
          </a:stretch>
        </p:blipFill>
        <p:spPr>
          <a:xfrm>
            <a:off x="597877" y="1329423"/>
            <a:ext cx="7955280" cy="3389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78126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5"/>
            <a:ext cx="9144000" cy="5132832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2364827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" name="TextBox 9"/>
          <p:cNvSpPr txBox="1"/>
          <p:nvPr/>
        </p:nvSpPr>
        <p:spPr>
          <a:xfrm>
            <a:off x="529374" y="4280309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182135" y="4626557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8" y="330106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9" y="152402"/>
            <a:ext cx="1935005" cy="9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34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B3046258-5341-48E1-A489-0E38F5F364A7}" vid="{4AD319DB-B308-47BF-8661-89F638F295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47273C6-CD62-4102-98AB-7C1D56527C09}"/>
</file>

<file path=customXml/itemProps2.xml><?xml version="1.0" encoding="utf-8"?>
<ds:datastoreItem xmlns:ds="http://schemas.openxmlformats.org/officeDocument/2006/customXml" ds:itemID="{6E4F8A52-920D-4877-9CFD-56E679AC9FF6}"/>
</file>

<file path=customXml/itemProps3.xml><?xml version="1.0" encoding="utf-8"?>
<ds:datastoreItem xmlns:ds="http://schemas.openxmlformats.org/officeDocument/2006/customXml" ds:itemID="{A179250F-A7C9-444E-827E-9628033676C7}"/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1748</TotalTime>
  <Words>496</Words>
  <Application>Microsoft Office PowerPoint</Application>
  <PresentationFormat>On-screen Show (16:9)</PresentationFormat>
  <Paragraphs>290</Paragraphs>
  <Slides>42</Slides>
  <Notes>42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9" baseType="lpstr">
      <vt:lpstr>Alexandria</vt:lpstr>
      <vt:lpstr>Arial</vt:lpstr>
      <vt:lpstr>Calibri</vt:lpstr>
      <vt:lpstr>Calibri Light</vt:lpstr>
      <vt:lpstr>Roboto Light</vt:lpstr>
      <vt:lpstr>Times New Roman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Bassel Alhassan</cp:lastModifiedBy>
  <cp:revision>42</cp:revision>
  <dcterms:created xsi:type="dcterms:W3CDTF">2026-07-04T04:31:36Z</dcterms:created>
  <dcterms:modified xsi:type="dcterms:W3CDTF">2026-07-18T10:43:14Z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