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523" r:id="rId3"/>
    <p:sldId id="271" r:id="rId4"/>
    <p:sldId id="313" r:id="rId5"/>
    <p:sldId id="276" r:id="rId6"/>
    <p:sldId id="481" r:id="rId7"/>
    <p:sldId id="518" r:id="rId8"/>
    <p:sldId id="256" r:id="rId9"/>
    <p:sldId id="306" r:id="rId10"/>
    <p:sldId id="483" r:id="rId11"/>
    <p:sldId id="484" r:id="rId12"/>
    <p:sldId id="486" r:id="rId13"/>
    <p:sldId id="487" r:id="rId14"/>
    <p:sldId id="520" r:id="rId15"/>
    <p:sldId id="488" r:id="rId16"/>
    <p:sldId id="489" r:id="rId17"/>
    <p:sldId id="519" r:id="rId18"/>
    <p:sldId id="494" r:id="rId19"/>
    <p:sldId id="495" r:id="rId20"/>
    <p:sldId id="496" r:id="rId21"/>
    <p:sldId id="493" r:id="rId22"/>
    <p:sldId id="521" r:id="rId23"/>
    <p:sldId id="497" r:id="rId24"/>
    <p:sldId id="522" r:id="rId25"/>
    <p:sldId id="498" r:id="rId26"/>
    <p:sldId id="499" r:id="rId27"/>
    <p:sldId id="500" r:id="rId28"/>
    <p:sldId id="501" r:id="rId29"/>
    <p:sldId id="502" r:id="rId30"/>
    <p:sldId id="503" r:id="rId31"/>
    <p:sldId id="504" r:id="rId32"/>
    <p:sldId id="505" r:id="rId33"/>
    <p:sldId id="506" r:id="rId34"/>
    <p:sldId id="507" r:id="rId35"/>
    <p:sldId id="508" r:id="rId36"/>
    <p:sldId id="509" r:id="rId37"/>
    <p:sldId id="510" r:id="rId38"/>
    <p:sldId id="511" r:id="rId39"/>
    <p:sldId id="512" r:id="rId40"/>
    <p:sldId id="513" r:id="rId41"/>
    <p:sldId id="514" r:id="rId42"/>
    <p:sldId id="516" r:id="rId43"/>
    <p:sldId id="51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3"/>
            <p14:sldId id="271"/>
            <p14:sldId id="313"/>
            <p14:sldId id="276"/>
            <p14:sldId id="481"/>
            <p14:sldId id="518"/>
            <p14:sldId id="256"/>
            <p14:sldId id="306"/>
            <p14:sldId id="483"/>
            <p14:sldId id="484"/>
            <p14:sldId id="486"/>
            <p14:sldId id="487"/>
            <p14:sldId id="520"/>
            <p14:sldId id="488"/>
            <p14:sldId id="489"/>
            <p14:sldId id="519"/>
            <p14:sldId id="494"/>
            <p14:sldId id="495"/>
            <p14:sldId id="496"/>
            <p14:sldId id="493"/>
            <p14:sldId id="521"/>
            <p14:sldId id="497"/>
            <p14:sldId id="522"/>
            <p14:sldId id="498"/>
            <p14:sldId id="499"/>
            <p14:sldId id="500"/>
            <p14:sldId id="501"/>
            <p14:sldId id="502"/>
            <p14:sldId id="503"/>
            <p14:sldId id="504"/>
            <p14:sldId id="505"/>
            <p14:sldId id="506"/>
            <p14:sldId id="507"/>
            <p14:sldId id="508"/>
            <p14:sldId id="509"/>
            <p14:sldId id="510"/>
            <p14:sldId id="511"/>
            <p14:sldId id="512"/>
            <p14:sldId id="513"/>
            <p14:sldId id="514"/>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FFFFF"/>
    <a:srgbClr val="000000"/>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0DDCCB-1ADA-49C8-BAEF-EA4D52094BC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2DDF81C6-4110-42C6-BE00-CA5B02A8E615}">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استخدام الوسيلة المناسبة </a:t>
          </a:r>
          <a:endParaRPr lang="en-US" dirty="0"/>
        </a:p>
      </dgm:t>
    </dgm:pt>
    <dgm:pt modelId="{C338B2C0-0101-4310-841E-F55BD6D354AD}" type="parTrans" cxnId="{4E0EA614-3857-4D6F-B7AE-087709B0153D}">
      <dgm:prSet/>
      <dgm:spPr/>
      <dgm:t>
        <a:bodyPr/>
        <a:lstStyle/>
        <a:p>
          <a:endParaRPr lang="en-US"/>
        </a:p>
      </dgm:t>
    </dgm:pt>
    <dgm:pt modelId="{0BE98880-CD23-4D97-A574-E6B9F59CDF1B}" type="sibTrans" cxnId="{4E0EA614-3857-4D6F-B7AE-087709B0153D}">
      <dgm:prSet/>
      <dgm:spPr/>
      <dgm:t>
        <a:bodyPr/>
        <a:lstStyle/>
        <a:p>
          <a:endParaRPr lang="en-US"/>
        </a:p>
      </dgm:t>
    </dgm:pt>
    <dgm:pt modelId="{5E11A222-F347-4ED2-BA52-9821CBA9200A}">
      <dgm:prSet phldrT="[Text]"/>
      <dgm:spPr/>
      <dgm:t>
        <a:bodyPr/>
        <a:lstStyle/>
        <a:p>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ابحث عن الجمهور </a:t>
          </a:r>
          <a:endParaRPr lang="en-US" dirty="0"/>
        </a:p>
      </dgm:t>
    </dgm:pt>
    <dgm:pt modelId="{DC32FB7F-CFB6-4206-A23D-C93CAD4D8E7F}" type="parTrans" cxnId="{9C62A40B-70CF-420F-A083-006EF17A1AB8}">
      <dgm:prSet/>
      <dgm:spPr/>
      <dgm:t>
        <a:bodyPr/>
        <a:lstStyle/>
        <a:p>
          <a:endParaRPr lang="en-US"/>
        </a:p>
      </dgm:t>
    </dgm:pt>
    <dgm:pt modelId="{05CD2B01-5FE2-4B27-BEAF-00AED5C0E7EC}" type="sibTrans" cxnId="{9C62A40B-70CF-420F-A083-006EF17A1AB8}">
      <dgm:prSet/>
      <dgm:spPr/>
      <dgm:t>
        <a:bodyPr/>
        <a:lstStyle/>
        <a:p>
          <a:endParaRPr lang="en-US"/>
        </a:p>
      </dgm:t>
    </dgm:pt>
    <dgm:pt modelId="{5231B57C-E308-42F8-A69D-ACA605466A8F}">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استخدام الرسالة المناسبة </a:t>
          </a:r>
          <a:endParaRPr lang="en-US" dirty="0"/>
        </a:p>
      </dgm:t>
    </dgm:pt>
    <dgm:pt modelId="{E6E3893D-858A-4D8E-9157-AEBA2493318C}" type="parTrans" cxnId="{ED199DDC-A029-4AAC-A620-773A754FBDEA}">
      <dgm:prSet/>
      <dgm:spPr/>
      <dgm:t>
        <a:bodyPr/>
        <a:lstStyle/>
        <a:p>
          <a:endParaRPr lang="en-US"/>
        </a:p>
      </dgm:t>
    </dgm:pt>
    <dgm:pt modelId="{DE0293AB-6AB9-4A6F-AC18-ACC5DC636869}" type="sibTrans" cxnId="{ED199DDC-A029-4AAC-A620-773A754FBDEA}">
      <dgm:prSet/>
      <dgm:spPr/>
      <dgm:t>
        <a:bodyPr/>
        <a:lstStyle/>
        <a:p>
          <a:endParaRPr lang="en-US"/>
        </a:p>
      </dgm:t>
    </dgm:pt>
    <dgm:pt modelId="{378907F6-62AD-482C-B5C4-5A6C930BD62D}">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استخدام الوقت المناسبة </a:t>
          </a:r>
          <a:endParaRPr lang="en-US" dirty="0"/>
        </a:p>
      </dgm:t>
    </dgm:pt>
    <dgm:pt modelId="{205768A6-D691-4879-8212-2A9A4B8AC335}" type="parTrans" cxnId="{3FA659FE-A7E2-4247-AA3A-F71B45AAA2A2}">
      <dgm:prSet/>
      <dgm:spPr/>
      <dgm:t>
        <a:bodyPr/>
        <a:lstStyle/>
        <a:p>
          <a:endParaRPr lang="en-US"/>
        </a:p>
      </dgm:t>
    </dgm:pt>
    <dgm:pt modelId="{46DDD26C-BEDC-4864-872C-98319ABE00A1}" type="sibTrans" cxnId="{3FA659FE-A7E2-4247-AA3A-F71B45AAA2A2}">
      <dgm:prSet/>
      <dgm:spPr/>
      <dgm:t>
        <a:bodyPr/>
        <a:lstStyle/>
        <a:p>
          <a:endParaRPr lang="en-US"/>
        </a:p>
      </dgm:t>
    </dgm:pt>
    <dgm:pt modelId="{C7410494-81A9-4CBA-85F9-21460F08D4B6}" type="pres">
      <dgm:prSet presAssocID="{8A0DDCCB-1ADA-49C8-BAEF-EA4D52094BC2}" presName="diagram" presStyleCnt="0">
        <dgm:presLayoutVars>
          <dgm:dir/>
          <dgm:resizeHandles val="exact"/>
        </dgm:presLayoutVars>
      </dgm:prSet>
      <dgm:spPr/>
    </dgm:pt>
    <dgm:pt modelId="{0FE861D8-7AE1-4994-9978-9EF6D2D1DAE3}" type="pres">
      <dgm:prSet presAssocID="{2DDF81C6-4110-42C6-BE00-CA5B02A8E615}" presName="node" presStyleLbl="node1" presStyleIdx="0" presStyleCnt="4">
        <dgm:presLayoutVars>
          <dgm:bulletEnabled val="1"/>
        </dgm:presLayoutVars>
      </dgm:prSet>
      <dgm:spPr/>
    </dgm:pt>
    <dgm:pt modelId="{8C2C9331-B622-4FBB-82F7-2DBC6A438821}" type="pres">
      <dgm:prSet presAssocID="{0BE98880-CD23-4D97-A574-E6B9F59CDF1B}" presName="sibTrans" presStyleCnt="0"/>
      <dgm:spPr/>
    </dgm:pt>
    <dgm:pt modelId="{45B61682-EC58-4CEF-B88D-69EB84EC9E7C}" type="pres">
      <dgm:prSet presAssocID="{5E11A222-F347-4ED2-BA52-9821CBA9200A}" presName="node" presStyleLbl="node1" presStyleIdx="1" presStyleCnt="4">
        <dgm:presLayoutVars>
          <dgm:bulletEnabled val="1"/>
        </dgm:presLayoutVars>
      </dgm:prSet>
      <dgm:spPr/>
    </dgm:pt>
    <dgm:pt modelId="{29BA031F-FF5E-402D-A213-BA7AE9C32350}" type="pres">
      <dgm:prSet presAssocID="{05CD2B01-5FE2-4B27-BEAF-00AED5C0E7EC}" presName="sibTrans" presStyleCnt="0"/>
      <dgm:spPr/>
    </dgm:pt>
    <dgm:pt modelId="{2BD80ABE-9FEE-4580-9893-21565025AF0A}" type="pres">
      <dgm:prSet presAssocID="{5231B57C-E308-42F8-A69D-ACA605466A8F}" presName="node" presStyleLbl="node1" presStyleIdx="2" presStyleCnt="4">
        <dgm:presLayoutVars>
          <dgm:bulletEnabled val="1"/>
        </dgm:presLayoutVars>
      </dgm:prSet>
      <dgm:spPr/>
    </dgm:pt>
    <dgm:pt modelId="{DA654C2C-F987-4212-B42D-1B1AE879DB44}" type="pres">
      <dgm:prSet presAssocID="{DE0293AB-6AB9-4A6F-AC18-ACC5DC636869}" presName="sibTrans" presStyleCnt="0"/>
      <dgm:spPr/>
    </dgm:pt>
    <dgm:pt modelId="{F296899D-2E7F-452D-AA91-B8BE9FC83C3B}" type="pres">
      <dgm:prSet presAssocID="{378907F6-62AD-482C-B5C4-5A6C930BD62D}" presName="node" presStyleLbl="node1" presStyleIdx="3" presStyleCnt="4">
        <dgm:presLayoutVars>
          <dgm:bulletEnabled val="1"/>
        </dgm:presLayoutVars>
      </dgm:prSet>
      <dgm:spPr/>
    </dgm:pt>
  </dgm:ptLst>
  <dgm:cxnLst>
    <dgm:cxn modelId="{9C62A40B-70CF-420F-A083-006EF17A1AB8}" srcId="{8A0DDCCB-1ADA-49C8-BAEF-EA4D52094BC2}" destId="{5E11A222-F347-4ED2-BA52-9821CBA9200A}" srcOrd="1" destOrd="0" parTransId="{DC32FB7F-CFB6-4206-A23D-C93CAD4D8E7F}" sibTransId="{05CD2B01-5FE2-4B27-BEAF-00AED5C0E7EC}"/>
    <dgm:cxn modelId="{4E0EA614-3857-4D6F-B7AE-087709B0153D}" srcId="{8A0DDCCB-1ADA-49C8-BAEF-EA4D52094BC2}" destId="{2DDF81C6-4110-42C6-BE00-CA5B02A8E615}" srcOrd="0" destOrd="0" parTransId="{C338B2C0-0101-4310-841E-F55BD6D354AD}" sibTransId="{0BE98880-CD23-4D97-A574-E6B9F59CDF1B}"/>
    <dgm:cxn modelId="{C9E76876-386A-488D-9682-C5B5D0986E51}" type="presOf" srcId="{8A0DDCCB-1ADA-49C8-BAEF-EA4D52094BC2}" destId="{C7410494-81A9-4CBA-85F9-21460F08D4B6}" srcOrd="0" destOrd="0" presId="urn:microsoft.com/office/officeart/2005/8/layout/default"/>
    <dgm:cxn modelId="{666D72B0-8C8B-48FD-9119-E2196918B328}" type="presOf" srcId="{5E11A222-F347-4ED2-BA52-9821CBA9200A}" destId="{45B61682-EC58-4CEF-B88D-69EB84EC9E7C}" srcOrd="0" destOrd="0" presId="urn:microsoft.com/office/officeart/2005/8/layout/default"/>
    <dgm:cxn modelId="{4E4B67C1-E5C7-4C76-AD64-29679D8C27CD}" type="presOf" srcId="{2DDF81C6-4110-42C6-BE00-CA5B02A8E615}" destId="{0FE861D8-7AE1-4994-9978-9EF6D2D1DAE3}" srcOrd="0" destOrd="0" presId="urn:microsoft.com/office/officeart/2005/8/layout/default"/>
    <dgm:cxn modelId="{ED199DDC-A029-4AAC-A620-773A754FBDEA}" srcId="{8A0DDCCB-1ADA-49C8-BAEF-EA4D52094BC2}" destId="{5231B57C-E308-42F8-A69D-ACA605466A8F}" srcOrd="2" destOrd="0" parTransId="{E6E3893D-858A-4D8E-9157-AEBA2493318C}" sibTransId="{DE0293AB-6AB9-4A6F-AC18-ACC5DC636869}"/>
    <dgm:cxn modelId="{4FC30BEB-9DEA-44CA-BCDB-9200858B1899}" type="presOf" srcId="{378907F6-62AD-482C-B5C4-5A6C930BD62D}" destId="{F296899D-2E7F-452D-AA91-B8BE9FC83C3B}" srcOrd="0" destOrd="0" presId="urn:microsoft.com/office/officeart/2005/8/layout/default"/>
    <dgm:cxn modelId="{8D4044F1-F310-423E-9645-E03D433BCB26}" type="presOf" srcId="{5231B57C-E308-42F8-A69D-ACA605466A8F}" destId="{2BD80ABE-9FEE-4580-9893-21565025AF0A}" srcOrd="0" destOrd="0" presId="urn:microsoft.com/office/officeart/2005/8/layout/default"/>
    <dgm:cxn modelId="{3FA659FE-A7E2-4247-AA3A-F71B45AAA2A2}" srcId="{8A0DDCCB-1ADA-49C8-BAEF-EA4D52094BC2}" destId="{378907F6-62AD-482C-B5C4-5A6C930BD62D}" srcOrd="3" destOrd="0" parTransId="{205768A6-D691-4879-8212-2A9A4B8AC335}" sibTransId="{46DDD26C-BEDC-4864-872C-98319ABE00A1}"/>
    <dgm:cxn modelId="{961F5370-D61A-4C0B-ADC1-77ADA8334829}" type="presParOf" srcId="{C7410494-81A9-4CBA-85F9-21460F08D4B6}" destId="{0FE861D8-7AE1-4994-9978-9EF6D2D1DAE3}" srcOrd="0" destOrd="0" presId="urn:microsoft.com/office/officeart/2005/8/layout/default"/>
    <dgm:cxn modelId="{5F210EA3-6EE6-4953-934D-CB8380EDE26E}" type="presParOf" srcId="{C7410494-81A9-4CBA-85F9-21460F08D4B6}" destId="{8C2C9331-B622-4FBB-82F7-2DBC6A438821}" srcOrd="1" destOrd="0" presId="urn:microsoft.com/office/officeart/2005/8/layout/default"/>
    <dgm:cxn modelId="{C48C559B-9CA8-48AB-A8B1-029737CD372F}" type="presParOf" srcId="{C7410494-81A9-4CBA-85F9-21460F08D4B6}" destId="{45B61682-EC58-4CEF-B88D-69EB84EC9E7C}" srcOrd="2" destOrd="0" presId="urn:microsoft.com/office/officeart/2005/8/layout/default"/>
    <dgm:cxn modelId="{C12622BE-89AB-4FFA-8C0A-01C04EB7DB4E}" type="presParOf" srcId="{C7410494-81A9-4CBA-85F9-21460F08D4B6}" destId="{29BA031F-FF5E-402D-A213-BA7AE9C32350}" srcOrd="3" destOrd="0" presId="urn:microsoft.com/office/officeart/2005/8/layout/default"/>
    <dgm:cxn modelId="{EFE9AF07-8122-47E1-9272-6E3B0EAB7876}" type="presParOf" srcId="{C7410494-81A9-4CBA-85F9-21460F08D4B6}" destId="{2BD80ABE-9FEE-4580-9893-21565025AF0A}" srcOrd="4" destOrd="0" presId="urn:microsoft.com/office/officeart/2005/8/layout/default"/>
    <dgm:cxn modelId="{78601AB1-39BF-49E2-BB68-167F92A23228}" type="presParOf" srcId="{C7410494-81A9-4CBA-85F9-21460F08D4B6}" destId="{DA654C2C-F987-4212-B42D-1B1AE879DB44}" srcOrd="5" destOrd="0" presId="urn:microsoft.com/office/officeart/2005/8/layout/default"/>
    <dgm:cxn modelId="{3D4AEE5C-08F9-417A-83BF-C120459B498D}" type="presParOf" srcId="{C7410494-81A9-4CBA-85F9-21460F08D4B6}" destId="{F296899D-2E7F-452D-AA91-B8BE9FC83C3B}"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BB627A-BDD7-4F3C-9B3E-F72B71EE8C2D}" type="doc">
      <dgm:prSet loTypeId="urn:microsoft.com/office/officeart/2008/layout/VerticalCurvedList" loCatId="list" qsTypeId="urn:microsoft.com/office/officeart/2005/8/quickstyle/3d1" qsCatId="3D" csTypeId="urn:microsoft.com/office/officeart/2005/8/colors/accent1_5" csCatId="accent1" phldr="1"/>
      <dgm:spPr/>
      <dgm:t>
        <a:bodyPr/>
        <a:lstStyle/>
        <a:p>
          <a:endParaRPr lang="en-US"/>
        </a:p>
      </dgm:t>
    </dgm:pt>
    <dgm:pt modelId="{1B3B81BE-3A23-4608-B12B-D9B59F618307}">
      <dgm:prSet phldrT="[Text]"/>
      <dgm:spPr/>
      <dgm:t>
        <a:bodyPr/>
        <a:lstStyle/>
        <a:p>
          <a:pPr algn="r" rtl="1"/>
          <a:r>
            <a:rPr lang="ar-EG" b="1" u="none">
              <a:effectLst/>
              <a:latin typeface="Dubai" panose="020B0503030403030204" pitchFamily="34" charset="-78"/>
              <a:ea typeface="Times New Roman" panose="02020603050405020304" pitchFamily="18" charset="0"/>
              <a:cs typeface="Dubai" panose="020B0503030403030204" pitchFamily="34" charset="-78"/>
            </a:rPr>
            <a:t>الوسائل المباشرة</a:t>
          </a:r>
          <a:endParaRPr lang="en-US" u="none" dirty="0"/>
        </a:p>
      </dgm:t>
    </dgm:pt>
    <dgm:pt modelId="{ABA116C1-82EF-45E2-B8BA-ABA0C98B96AD}" type="parTrans" cxnId="{D7BDADBE-FBD9-418C-A43E-D97349EF2BDD}">
      <dgm:prSet/>
      <dgm:spPr/>
      <dgm:t>
        <a:bodyPr/>
        <a:lstStyle/>
        <a:p>
          <a:endParaRPr lang="en-US"/>
        </a:p>
      </dgm:t>
    </dgm:pt>
    <dgm:pt modelId="{40B97D80-B660-4A2A-BF67-BF1311066F27}" type="sibTrans" cxnId="{D7BDADBE-FBD9-418C-A43E-D97349EF2BDD}">
      <dgm:prSet/>
      <dgm:spPr/>
      <dgm:t>
        <a:bodyPr/>
        <a:lstStyle/>
        <a:p>
          <a:endParaRPr lang="en-US"/>
        </a:p>
      </dgm:t>
    </dgm:pt>
    <dgm:pt modelId="{58B4AB41-8D1C-4885-91D2-7212C58B6D81}">
      <dgm:prSet phldrT="[Text]"/>
      <dgm:spPr/>
      <dgm:t>
        <a:bodyPr/>
        <a:lstStyle/>
        <a:p>
          <a:pPr algn="r" rtl="1"/>
          <a:r>
            <a:rPr lang="ar-EG" b="1" u="none">
              <a:latin typeface="Dubai" panose="020B0503030403030204" pitchFamily="34" charset="-78"/>
              <a:ea typeface="Times New Roman" panose="02020603050405020304" pitchFamily="18" charset="0"/>
              <a:cs typeface="Dubai" panose="020B0503030403030204" pitchFamily="34" charset="-78"/>
            </a:rPr>
            <a:t>الوسائل المسموعة</a:t>
          </a:r>
          <a:endParaRPr lang="en-US" b="1" u="none" dirty="0">
            <a:latin typeface="Dubai" panose="020B0503030403030204" pitchFamily="34" charset="-78"/>
            <a:ea typeface="Times New Roman" panose="02020603050405020304" pitchFamily="18" charset="0"/>
            <a:cs typeface="Dubai" panose="020B0503030403030204" pitchFamily="34" charset="-78"/>
          </a:endParaRPr>
        </a:p>
      </dgm:t>
    </dgm:pt>
    <dgm:pt modelId="{8C52AEFF-039A-4DDF-A4BE-C001BFDF43D5}" type="parTrans" cxnId="{6AFCFB14-9CBD-4C11-9C7B-C3F4970625AE}">
      <dgm:prSet/>
      <dgm:spPr/>
      <dgm:t>
        <a:bodyPr/>
        <a:lstStyle/>
        <a:p>
          <a:endParaRPr lang="en-US"/>
        </a:p>
      </dgm:t>
    </dgm:pt>
    <dgm:pt modelId="{EDB52F93-E1C3-4A8B-98EE-B0EB9F9774BD}" type="sibTrans" cxnId="{6AFCFB14-9CBD-4C11-9C7B-C3F4970625AE}">
      <dgm:prSet/>
      <dgm:spPr/>
      <dgm:t>
        <a:bodyPr/>
        <a:lstStyle/>
        <a:p>
          <a:endParaRPr lang="en-US"/>
        </a:p>
      </dgm:t>
    </dgm:pt>
    <dgm:pt modelId="{7F875A7D-43C8-4850-81D2-850BB15369CE}">
      <dgm:prSet phldrT="[Text]"/>
      <dgm:spPr/>
      <dgm:t>
        <a:bodyPr/>
        <a:lstStyle/>
        <a:p>
          <a:pPr algn="r" rtl="1"/>
          <a:r>
            <a:rPr lang="ar-EG" b="1" u="none">
              <a:latin typeface="Dubai" panose="020B0503030403030204" pitchFamily="34" charset="-78"/>
              <a:ea typeface="Times New Roman" panose="02020603050405020304" pitchFamily="18" charset="0"/>
              <a:cs typeface="Dubai" panose="020B0503030403030204" pitchFamily="34" charset="-78"/>
            </a:rPr>
            <a:t>الوسائل المرئية</a:t>
          </a:r>
          <a:endParaRPr lang="en-US" b="1" u="none" dirty="0">
            <a:latin typeface="Dubai" panose="020B0503030403030204" pitchFamily="34" charset="-78"/>
            <a:ea typeface="Times New Roman" panose="02020603050405020304" pitchFamily="18" charset="0"/>
            <a:cs typeface="Dubai" panose="020B0503030403030204" pitchFamily="34" charset="-78"/>
          </a:endParaRPr>
        </a:p>
      </dgm:t>
    </dgm:pt>
    <dgm:pt modelId="{A12C1850-39CE-4164-952B-E540F4AA3F06}" type="parTrans" cxnId="{ECF75916-492B-471F-BFD4-85AC57204DC0}">
      <dgm:prSet/>
      <dgm:spPr/>
      <dgm:t>
        <a:bodyPr/>
        <a:lstStyle/>
        <a:p>
          <a:endParaRPr lang="en-US"/>
        </a:p>
      </dgm:t>
    </dgm:pt>
    <dgm:pt modelId="{CB0FC5F6-1AB7-43F0-AE69-E80E0670D285}" type="sibTrans" cxnId="{ECF75916-492B-471F-BFD4-85AC57204DC0}">
      <dgm:prSet/>
      <dgm:spPr/>
      <dgm:t>
        <a:bodyPr/>
        <a:lstStyle/>
        <a:p>
          <a:endParaRPr lang="en-US"/>
        </a:p>
      </dgm:t>
    </dgm:pt>
    <dgm:pt modelId="{17ED18B7-EE0E-49AB-A5D6-989BC52E49BB}">
      <dgm:prSet phldrT="[Text]"/>
      <dgm:spPr/>
      <dgm:t>
        <a:bodyPr/>
        <a:lstStyle/>
        <a:p>
          <a:pPr algn="r"/>
          <a:r>
            <a:rPr lang="ar-EG" b="1" u="none">
              <a:latin typeface="Dubai" panose="020B0503030403030204" pitchFamily="34" charset="-78"/>
              <a:ea typeface="Times New Roman" panose="02020603050405020304" pitchFamily="18" charset="0"/>
              <a:cs typeface="Dubai" panose="020B0503030403030204" pitchFamily="34" charset="-78"/>
            </a:rPr>
            <a:t>الوسائل المقروءة والمكتوبة</a:t>
          </a:r>
          <a:endParaRPr lang="en-US" u="none" dirty="0"/>
        </a:p>
      </dgm:t>
    </dgm:pt>
    <dgm:pt modelId="{BEB0A05F-5688-4884-9CE8-5F7FC2AA81B5}" type="parTrans" cxnId="{AEB58FBD-68B2-49BA-A0B3-93D38775DCB4}">
      <dgm:prSet/>
      <dgm:spPr/>
      <dgm:t>
        <a:bodyPr/>
        <a:lstStyle/>
        <a:p>
          <a:endParaRPr lang="en-US"/>
        </a:p>
      </dgm:t>
    </dgm:pt>
    <dgm:pt modelId="{42AE9C17-87D1-42A1-9ED2-D7609C00589C}" type="sibTrans" cxnId="{AEB58FBD-68B2-49BA-A0B3-93D38775DCB4}">
      <dgm:prSet/>
      <dgm:spPr/>
      <dgm:t>
        <a:bodyPr/>
        <a:lstStyle/>
        <a:p>
          <a:endParaRPr lang="en-US"/>
        </a:p>
      </dgm:t>
    </dgm:pt>
    <dgm:pt modelId="{E830824C-41D9-4A22-837C-869B61DFF8B7}" type="pres">
      <dgm:prSet presAssocID="{34BB627A-BDD7-4F3C-9B3E-F72B71EE8C2D}" presName="Name0" presStyleCnt="0">
        <dgm:presLayoutVars>
          <dgm:chMax val="7"/>
          <dgm:chPref val="7"/>
          <dgm:dir/>
        </dgm:presLayoutVars>
      </dgm:prSet>
      <dgm:spPr/>
    </dgm:pt>
    <dgm:pt modelId="{703F0861-42CE-45CA-BD53-616BD4BB8131}" type="pres">
      <dgm:prSet presAssocID="{34BB627A-BDD7-4F3C-9B3E-F72B71EE8C2D}" presName="Name1" presStyleCnt="0"/>
      <dgm:spPr/>
    </dgm:pt>
    <dgm:pt modelId="{77C44B1D-A39D-49E5-8DA1-17DB97C522C5}" type="pres">
      <dgm:prSet presAssocID="{34BB627A-BDD7-4F3C-9B3E-F72B71EE8C2D}" presName="cycle" presStyleCnt="0"/>
      <dgm:spPr/>
    </dgm:pt>
    <dgm:pt modelId="{6EED3840-B4A4-4C10-AD92-5DA14F67242D}" type="pres">
      <dgm:prSet presAssocID="{34BB627A-BDD7-4F3C-9B3E-F72B71EE8C2D}" presName="srcNode" presStyleLbl="node1" presStyleIdx="0" presStyleCnt="4"/>
      <dgm:spPr/>
    </dgm:pt>
    <dgm:pt modelId="{68A87D71-D09D-4059-917A-D5A0B6C124F3}" type="pres">
      <dgm:prSet presAssocID="{34BB627A-BDD7-4F3C-9B3E-F72B71EE8C2D}" presName="conn" presStyleLbl="parChTrans1D2" presStyleIdx="0" presStyleCnt="1"/>
      <dgm:spPr/>
    </dgm:pt>
    <dgm:pt modelId="{4FD751E2-F4E9-4B59-B21C-D440CD67252E}" type="pres">
      <dgm:prSet presAssocID="{34BB627A-BDD7-4F3C-9B3E-F72B71EE8C2D}" presName="extraNode" presStyleLbl="node1" presStyleIdx="0" presStyleCnt="4"/>
      <dgm:spPr/>
    </dgm:pt>
    <dgm:pt modelId="{A937810E-8CB1-48D2-B6A5-A0BF9A43E482}" type="pres">
      <dgm:prSet presAssocID="{34BB627A-BDD7-4F3C-9B3E-F72B71EE8C2D}" presName="dstNode" presStyleLbl="node1" presStyleIdx="0" presStyleCnt="4"/>
      <dgm:spPr/>
    </dgm:pt>
    <dgm:pt modelId="{B4BE92AD-C6EE-4414-883A-7DBBEB11AF29}" type="pres">
      <dgm:prSet presAssocID="{1B3B81BE-3A23-4608-B12B-D9B59F618307}" presName="text_1" presStyleLbl="node1" presStyleIdx="0" presStyleCnt="4">
        <dgm:presLayoutVars>
          <dgm:bulletEnabled val="1"/>
        </dgm:presLayoutVars>
      </dgm:prSet>
      <dgm:spPr/>
    </dgm:pt>
    <dgm:pt modelId="{D0F0790C-C983-4D29-93F8-225094AF6F66}" type="pres">
      <dgm:prSet presAssocID="{1B3B81BE-3A23-4608-B12B-D9B59F618307}" presName="accent_1" presStyleCnt="0"/>
      <dgm:spPr/>
    </dgm:pt>
    <dgm:pt modelId="{CDBD3B59-AB92-4FE0-90D8-0F2332BB3B90}" type="pres">
      <dgm:prSet presAssocID="{1B3B81BE-3A23-4608-B12B-D9B59F618307}" presName="accentRepeatNode" presStyleLbl="solidFgAcc1" presStyleIdx="0" presStyleCnt="4"/>
      <dgm:spPr/>
    </dgm:pt>
    <dgm:pt modelId="{510FB467-1E73-47E4-9621-8EA51E624ECB}" type="pres">
      <dgm:prSet presAssocID="{17ED18B7-EE0E-49AB-A5D6-989BC52E49BB}" presName="text_2" presStyleLbl="node1" presStyleIdx="1" presStyleCnt="4">
        <dgm:presLayoutVars>
          <dgm:bulletEnabled val="1"/>
        </dgm:presLayoutVars>
      </dgm:prSet>
      <dgm:spPr/>
    </dgm:pt>
    <dgm:pt modelId="{F39A9BFF-E17E-4A8F-8A7C-B9875227D71B}" type="pres">
      <dgm:prSet presAssocID="{17ED18B7-EE0E-49AB-A5D6-989BC52E49BB}" presName="accent_2" presStyleCnt="0"/>
      <dgm:spPr/>
    </dgm:pt>
    <dgm:pt modelId="{5F8C314F-A146-4C9F-B7E1-F6911E7D7884}" type="pres">
      <dgm:prSet presAssocID="{17ED18B7-EE0E-49AB-A5D6-989BC52E49BB}" presName="accentRepeatNode" presStyleLbl="solidFgAcc1" presStyleIdx="1" presStyleCnt="4"/>
      <dgm:spPr/>
    </dgm:pt>
    <dgm:pt modelId="{5AE4B0B5-0AD5-4DF9-A82B-A44C83558790}" type="pres">
      <dgm:prSet presAssocID="{58B4AB41-8D1C-4885-91D2-7212C58B6D81}" presName="text_3" presStyleLbl="node1" presStyleIdx="2" presStyleCnt="4">
        <dgm:presLayoutVars>
          <dgm:bulletEnabled val="1"/>
        </dgm:presLayoutVars>
      </dgm:prSet>
      <dgm:spPr/>
    </dgm:pt>
    <dgm:pt modelId="{AFF16D8A-60E3-4388-A46D-C761AD167E74}" type="pres">
      <dgm:prSet presAssocID="{58B4AB41-8D1C-4885-91D2-7212C58B6D81}" presName="accent_3" presStyleCnt="0"/>
      <dgm:spPr/>
    </dgm:pt>
    <dgm:pt modelId="{A68571E4-5D9E-41C8-B059-0409577A2F69}" type="pres">
      <dgm:prSet presAssocID="{58B4AB41-8D1C-4885-91D2-7212C58B6D81}" presName="accentRepeatNode" presStyleLbl="solidFgAcc1" presStyleIdx="2" presStyleCnt="4"/>
      <dgm:spPr/>
    </dgm:pt>
    <dgm:pt modelId="{FE7D55A2-D5CE-44B6-8E27-BD88FF66C213}" type="pres">
      <dgm:prSet presAssocID="{7F875A7D-43C8-4850-81D2-850BB15369CE}" presName="text_4" presStyleLbl="node1" presStyleIdx="3" presStyleCnt="4">
        <dgm:presLayoutVars>
          <dgm:bulletEnabled val="1"/>
        </dgm:presLayoutVars>
      </dgm:prSet>
      <dgm:spPr/>
    </dgm:pt>
    <dgm:pt modelId="{557B28E6-20E3-4034-942B-D511CD663AAB}" type="pres">
      <dgm:prSet presAssocID="{7F875A7D-43C8-4850-81D2-850BB15369CE}" presName="accent_4" presStyleCnt="0"/>
      <dgm:spPr/>
    </dgm:pt>
    <dgm:pt modelId="{57801D11-F133-42AF-AF8C-AAA76BBE264F}" type="pres">
      <dgm:prSet presAssocID="{7F875A7D-43C8-4850-81D2-850BB15369CE}" presName="accentRepeatNode" presStyleLbl="solidFgAcc1" presStyleIdx="3" presStyleCnt="4"/>
      <dgm:spPr/>
    </dgm:pt>
  </dgm:ptLst>
  <dgm:cxnLst>
    <dgm:cxn modelId="{6AFCFB14-9CBD-4C11-9C7B-C3F4970625AE}" srcId="{34BB627A-BDD7-4F3C-9B3E-F72B71EE8C2D}" destId="{58B4AB41-8D1C-4885-91D2-7212C58B6D81}" srcOrd="2" destOrd="0" parTransId="{8C52AEFF-039A-4DDF-A4BE-C001BFDF43D5}" sibTransId="{EDB52F93-E1C3-4A8B-98EE-B0EB9F9774BD}"/>
    <dgm:cxn modelId="{ECF75916-492B-471F-BFD4-85AC57204DC0}" srcId="{34BB627A-BDD7-4F3C-9B3E-F72B71EE8C2D}" destId="{7F875A7D-43C8-4850-81D2-850BB15369CE}" srcOrd="3" destOrd="0" parTransId="{A12C1850-39CE-4164-952B-E540F4AA3F06}" sibTransId="{CB0FC5F6-1AB7-43F0-AE69-E80E0670D285}"/>
    <dgm:cxn modelId="{8F2F281E-B04D-44BF-800C-C465BC532F42}" type="presOf" srcId="{34BB627A-BDD7-4F3C-9B3E-F72B71EE8C2D}" destId="{E830824C-41D9-4A22-837C-869B61DFF8B7}" srcOrd="0" destOrd="0" presId="urn:microsoft.com/office/officeart/2008/layout/VerticalCurvedList"/>
    <dgm:cxn modelId="{96BCC723-DA36-4B85-B93E-07AD56F233B4}" type="presOf" srcId="{1B3B81BE-3A23-4608-B12B-D9B59F618307}" destId="{B4BE92AD-C6EE-4414-883A-7DBBEB11AF29}" srcOrd="0" destOrd="0" presId="urn:microsoft.com/office/officeart/2008/layout/VerticalCurvedList"/>
    <dgm:cxn modelId="{B085D75D-BEB0-44CA-82CA-C92C68275721}" type="presOf" srcId="{40B97D80-B660-4A2A-BF67-BF1311066F27}" destId="{68A87D71-D09D-4059-917A-D5A0B6C124F3}" srcOrd="0" destOrd="0" presId="urn:microsoft.com/office/officeart/2008/layout/VerticalCurvedList"/>
    <dgm:cxn modelId="{9F262A74-17C1-4138-853C-ED93DC033297}" type="presOf" srcId="{17ED18B7-EE0E-49AB-A5D6-989BC52E49BB}" destId="{510FB467-1E73-47E4-9621-8EA51E624ECB}" srcOrd="0" destOrd="0" presId="urn:microsoft.com/office/officeart/2008/layout/VerticalCurvedList"/>
    <dgm:cxn modelId="{EE548B77-7F9E-4E25-B685-B56276EC5FDB}" type="presOf" srcId="{7F875A7D-43C8-4850-81D2-850BB15369CE}" destId="{FE7D55A2-D5CE-44B6-8E27-BD88FF66C213}" srcOrd="0" destOrd="0" presId="urn:microsoft.com/office/officeart/2008/layout/VerticalCurvedList"/>
    <dgm:cxn modelId="{AEB58FBD-68B2-49BA-A0B3-93D38775DCB4}" srcId="{34BB627A-BDD7-4F3C-9B3E-F72B71EE8C2D}" destId="{17ED18B7-EE0E-49AB-A5D6-989BC52E49BB}" srcOrd="1" destOrd="0" parTransId="{BEB0A05F-5688-4884-9CE8-5F7FC2AA81B5}" sibTransId="{42AE9C17-87D1-42A1-9ED2-D7609C00589C}"/>
    <dgm:cxn modelId="{D7BDADBE-FBD9-418C-A43E-D97349EF2BDD}" srcId="{34BB627A-BDD7-4F3C-9B3E-F72B71EE8C2D}" destId="{1B3B81BE-3A23-4608-B12B-D9B59F618307}" srcOrd="0" destOrd="0" parTransId="{ABA116C1-82EF-45E2-B8BA-ABA0C98B96AD}" sibTransId="{40B97D80-B660-4A2A-BF67-BF1311066F27}"/>
    <dgm:cxn modelId="{D0EFC2BE-F117-414F-B437-234A2E8330CF}" type="presOf" srcId="{58B4AB41-8D1C-4885-91D2-7212C58B6D81}" destId="{5AE4B0B5-0AD5-4DF9-A82B-A44C83558790}" srcOrd="0" destOrd="0" presId="urn:microsoft.com/office/officeart/2008/layout/VerticalCurvedList"/>
    <dgm:cxn modelId="{4C2F9F60-CF82-4C3E-963B-C393CF353A3F}" type="presParOf" srcId="{E830824C-41D9-4A22-837C-869B61DFF8B7}" destId="{703F0861-42CE-45CA-BD53-616BD4BB8131}" srcOrd="0" destOrd="0" presId="urn:microsoft.com/office/officeart/2008/layout/VerticalCurvedList"/>
    <dgm:cxn modelId="{108CE738-309F-4A79-BF9F-FD7A9749957F}" type="presParOf" srcId="{703F0861-42CE-45CA-BD53-616BD4BB8131}" destId="{77C44B1D-A39D-49E5-8DA1-17DB97C522C5}" srcOrd="0" destOrd="0" presId="urn:microsoft.com/office/officeart/2008/layout/VerticalCurvedList"/>
    <dgm:cxn modelId="{60AEA2A1-EDCB-4E6B-9567-6951CAABF2FA}" type="presParOf" srcId="{77C44B1D-A39D-49E5-8DA1-17DB97C522C5}" destId="{6EED3840-B4A4-4C10-AD92-5DA14F67242D}" srcOrd="0" destOrd="0" presId="urn:microsoft.com/office/officeart/2008/layout/VerticalCurvedList"/>
    <dgm:cxn modelId="{B6EC29DC-225A-4616-A103-81291E8302C2}" type="presParOf" srcId="{77C44B1D-A39D-49E5-8DA1-17DB97C522C5}" destId="{68A87D71-D09D-4059-917A-D5A0B6C124F3}" srcOrd="1" destOrd="0" presId="urn:microsoft.com/office/officeart/2008/layout/VerticalCurvedList"/>
    <dgm:cxn modelId="{B0DB5FAC-F2E3-4742-A4CF-B287CD255AD6}" type="presParOf" srcId="{77C44B1D-A39D-49E5-8DA1-17DB97C522C5}" destId="{4FD751E2-F4E9-4B59-B21C-D440CD67252E}" srcOrd="2" destOrd="0" presId="urn:microsoft.com/office/officeart/2008/layout/VerticalCurvedList"/>
    <dgm:cxn modelId="{79E9BEE0-8B6D-4877-A2E5-9E05466B3E0F}" type="presParOf" srcId="{77C44B1D-A39D-49E5-8DA1-17DB97C522C5}" destId="{A937810E-8CB1-48D2-B6A5-A0BF9A43E482}" srcOrd="3" destOrd="0" presId="urn:microsoft.com/office/officeart/2008/layout/VerticalCurvedList"/>
    <dgm:cxn modelId="{66DD7B7B-CD10-4096-AFCB-DD4C75465F46}" type="presParOf" srcId="{703F0861-42CE-45CA-BD53-616BD4BB8131}" destId="{B4BE92AD-C6EE-4414-883A-7DBBEB11AF29}" srcOrd="1" destOrd="0" presId="urn:microsoft.com/office/officeart/2008/layout/VerticalCurvedList"/>
    <dgm:cxn modelId="{D84607C7-DB19-454A-8541-704159866C59}" type="presParOf" srcId="{703F0861-42CE-45CA-BD53-616BD4BB8131}" destId="{D0F0790C-C983-4D29-93F8-225094AF6F66}" srcOrd="2" destOrd="0" presId="urn:microsoft.com/office/officeart/2008/layout/VerticalCurvedList"/>
    <dgm:cxn modelId="{81F0B4E6-EB61-428F-ADCA-4FFE48B1B343}" type="presParOf" srcId="{D0F0790C-C983-4D29-93F8-225094AF6F66}" destId="{CDBD3B59-AB92-4FE0-90D8-0F2332BB3B90}" srcOrd="0" destOrd="0" presId="urn:microsoft.com/office/officeart/2008/layout/VerticalCurvedList"/>
    <dgm:cxn modelId="{3EDAAB40-16DC-4AAF-BDCF-B7C9C9BC8903}" type="presParOf" srcId="{703F0861-42CE-45CA-BD53-616BD4BB8131}" destId="{510FB467-1E73-47E4-9621-8EA51E624ECB}" srcOrd="3" destOrd="0" presId="urn:microsoft.com/office/officeart/2008/layout/VerticalCurvedList"/>
    <dgm:cxn modelId="{F13EB72A-46E8-4A9B-A83B-837ABFCEB9B1}" type="presParOf" srcId="{703F0861-42CE-45CA-BD53-616BD4BB8131}" destId="{F39A9BFF-E17E-4A8F-8A7C-B9875227D71B}" srcOrd="4" destOrd="0" presId="urn:microsoft.com/office/officeart/2008/layout/VerticalCurvedList"/>
    <dgm:cxn modelId="{3A8AAA0B-5314-4423-A4AE-6E272F896D1E}" type="presParOf" srcId="{F39A9BFF-E17E-4A8F-8A7C-B9875227D71B}" destId="{5F8C314F-A146-4C9F-B7E1-F6911E7D7884}" srcOrd="0" destOrd="0" presId="urn:microsoft.com/office/officeart/2008/layout/VerticalCurvedList"/>
    <dgm:cxn modelId="{4E05A71E-A520-479D-86DD-6BE7CF90AE06}" type="presParOf" srcId="{703F0861-42CE-45CA-BD53-616BD4BB8131}" destId="{5AE4B0B5-0AD5-4DF9-A82B-A44C83558790}" srcOrd="5" destOrd="0" presId="urn:microsoft.com/office/officeart/2008/layout/VerticalCurvedList"/>
    <dgm:cxn modelId="{B82F4F5C-3EA5-488E-BF95-4AE406169DAC}" type="presParOf" srcId="{703F0861-42CE-45CA-BD53-616BD4BB8131}" destId="{AFF16D8A-60E3-4388-A46D-C761AD167E74}" srcOrd="6" destOrd="0" presId="urn:microsoft.com/office/officeart/2008/layout/VerticalCurvedList"/>
    <dgm:cxn modelId="{C50B9F74-89CA-4842-B068-E90CD40C7036}" type="presParOf" srcId="{AFF16D8A-60E3-4388-A46D-C761AD167E74}" destId="{A68571E4-5D9E-41C8-B059-0409577A2F69}" srcOrd="0" destOrd="0" presId="urn:microsoft.com/office/officeart/2008/layout/VerticalCurvedList"/>
    <dgm:cxn modelId="{3107A8AD-BAE1-46A6-A462-0DF82176FA23}" type="presParOf" srcId="{703F0861-42CE-45CA-BD53-616BD4BB8131}" destId="{FE7D55A2-D5CE-44B6-8E27-BD88FF66C213}" srcOrd="7" destOrd="0" presId="urn:microsoft.com/office/officeart/2008/layout/VerticalCurvedList"/>
    <dgm:cxn modelId="{0C6CCF73-174F-4053-8E16-AE3E69DB2B14}" type="presParOf" srcId="{703F0861-42CE-45CA-BD53-616BD4BB8131}" destId="{557B28E6-20E3-4034-942B-D511CD663AAB}" srcOrd="8" destOrd="0" presId="urn:microsoft.com/office/officeart/2008/layout/VerticalCurvedList"/>
    <dgm:cxn modelId="{163CA666-324D-49F6-A489-455A422965C5}" type="presParOf" srcId="{557B28E6-20E3-4034-942B-D511CD663AAB}" destId="{57801D11-F133-42AF-AF8C-AAA76BBE26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861D8-7AE1-4994-9978-9EF6D2D1DAE3}">
      <dsp:nvSpPr>
        <dsp:cNvPr id="0" name=""/>
        <dsp:cNvSpPr/>
      </dsp:nvSpPr>
      <dsp:spPr>
        <a:xfrm>
          <a:off x="1748064" y="2975"/>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استخدام الوسيلة المناسبة </a:t>
          </a:r>
          <a:endParaRPr lang="en-US" sz="3700" kern="1200" dirty="0"/>
        </a:p>
      </dsp:txBody>
      <dsp:txXfrm>
        <a:off x="1748064" y="2975"/>
        <a:ext cx="3342605" cy="2005563"/>
      </dsp:txXfrm>
    </dsp:sp>
    <dsp:sp modelId="{45B61682-EC58-4CEF-B88D-69EB84EC9E7C}">
      <dsp:nvSpPr>
        <dsp:cNvPr id="0" name=""/>
        <dsp:cNvSpPr/>
      </dsp:nvSpPr>
      <dsp:spPr>
        <a:xfrm>
          <a:off x="5424930" y="2975"/>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ابحث عن الجمهور </a:t>
          </a:r>
          <a:endParaRPr lang="en-US" sz="3700" kern="1200" dirty="0"/>
        </a:p>
      </dsp:txBody>
      <dsp:txXfrm>
        <a:off x="5424930" y="2975"/>
        <a:ext cx="3342605" cy="2005563"/>
      </dsp:txXfrm>
    </dsp:sp>
    <dsp:sp modelId="{2BD80ABE-9FEE-4580-9893-21565025AF0A}">
      <dsp:nvSpPr>
        <dsp:cNvPr id="0" name=""/>
        <dsp:cNvSpPr/>
      </dsp:nvSpPr>
      <dsp:spPr>
        <a:xfrm>
          <a:off x="1748064" y="2342799"/>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استخدام الرسالة المناسبة </a:t>
          </a:r>
          <a:endParaRPr lang="en-US" sz="3700" kern="1200" dirty="0"/>
        </a:p>
      </dsp:txBody>
      <dsp:txXfrm>
        <a:off x="1748064" y="2342799"/>
        <a:ext cx="3342605" cy="2005563"/>
      </dsp:txXfrm>
    </dsp:sp>
    <dsp:sp modelId="{F296899D-2E7F-452D-AA91-B8BE9FC83C3B}">
      <dsp:nvSpPr>
        <dsp:cNvPr id="0" name=""/>
        <dsp:cNvSpPr/>
      </dsp:nvSpPr>
      <dsp:spPr>
        <a:xfrm>
          <a:off x="5424930" y="2342799"/>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استخدام الوقت المناسبة </a:t>
          </a:r>
          <a:endParaRPr lang="en-US" sz="3700" kern="1200" dirty="0"/>
        </a:p>
      </dsp:txBody>
      <dsp:txXfrm>
        <a:off x="5424930" y="2342799"/>
        <a:ext cx="3342605" cy="20055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A87D71-D09D-4059-917A-D5A0B6C124F3}">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tint val="9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4BE92AD-C6EE-4414-883A-7DBBEB11AF29}">
      <dsp:nvSpPr>
        <dsp:cNvPr id="0" name=""/>
        <dsp:cNvSpPr/>
      </dsp:nvSpPr>
      <dsp:spPr>
        <a:xfrm>
          <a:off x="492024" y="334530"/>
          <a:ext cx="9963850" cy="669409"/>
        </a:xfrm>
        <a:prstGeom prst="rect">
          <a:avLst/>
        </a:prstGeom>
        <a:gradFill rotWithShape="0">
          <a:gsLst>
            <a:gs pos="0">
              <a:schemeClr val="accent1">
                <a:alpha val="90000"/>
                <a:hueOff val="0"/>
                <a:satOff val="0"/>
                <a:lumOff val="0"/>
                <a:alphaOff val="0"/>
                <a:satMod val="103000"/>
                <a:lumMod val="102000"/>
                <a:tint val="94000"/>
              </a:schemeClr>
            </a:gs>
            <a:gs pos="50000">
              <a:schemeClr val="accent1">
                <a:alpha val="90000"/>
                <a:hueOff val="0"/>
                <a:satOff val="0"/>
                <a:lumOff val="0"/>
                <a:alphaOff val="0"/>
                <a:satMod val="110000"/>
                <a:lumMod val="100000"/>
                <a:shade val="100000"/>
              </a:schemeClr>
            </a:gs>
            <a:gs pos="100000">
              <a:schemeClr val="accent1">
                <a:alpha val="9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effectLst/>
              <a:latin typeface="Dubai" panose="020B0503030403030204" pitchFamily="34" charset="-78"/>
              <a:ea typeface="Times New Roman" panose="02020603050405020304" pitchFamily="18" charset="0"/>
              <a:cs typeface="Dubai" panose="020B0503030403030204" pitchFamily="34" charset="-78"/>
            </a:rPr>
            <a:t>الوسائل المباشرة</a:t>
          </a:r>
          <a:endParaRPr lang="en-US" sz="2600" u="none" kern="1200" dirty="0"/>
        </a:p>
      </dsp:txBody>
      <dsp:txXfrm>
        <a:off x="492024" y="334530"/>
        <a:ext cx="9963850" cy="669409"/>
      </dsp:txXfrm>
    </dsp:sp>
    <dsp:sp modelId="{CDBD3B59-AB92-4FE0-90D8-0F2332BB3B90}">
      <dsp:nvSpPr>
        <dsp:cNvPr id="0" name=""/>
        <dsp:cNvSpPr/>
      </dsp:nvSpPr>
      <dsp:spPr>
        <a:xfrm>
          <a:off x="73643" y="250854"/>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10FB467-1E73-47E4-9621-8EA51E624ECB}">
      <dsp:nvSpPr>
        <dsp:cNvPr id="0" name=""/>
        <dsp:cNvSpPr/>
      </dsp:nvSpPr>
      <dsp:spPr>
        <a:xfrm>
          <a:off x="875812" y="1338819"/>
          <a:ext cx="9580062" cy="669409"/>
        </a:xfrm>
        <a:prstGeom prst="rect">
          <a:avLst/>
        </a:prstGeom>
        <a:gradFill rotWithShape="0">
          <a:gsLst>
            <a:gs pos="0">
              <a:schemeClr val="accent1">
                <a:alpha val="90000"/>
                <a:hueOff val="0"/>
                <a:satOff val="0"/>
                <a:lumOff val="0"/>
                <a:alphaOff val="-13333"/>
                <a:satMod val="103000"/>
                <a:lumMod val="102000"/>
                <a:tint val="94000"/>
              </a:schemeClr>
            </a:gs>
            <a:gs pos="50000">
              <a:schemeClr val="accent1">
                <a:alpha val="90000"/>
                <a:hueOff val="0"/>
                <a:satOff val="0"/>
                <a:lumOff val="0"/>
                <a:alphaOff val="-13333"/>
                <a:satMod val="110000"/>
                <a:lumMod val="100000"/>
                <a:shade val="100000"/>
              </a:schemeClr>
            </a:gs>
            <a:gs pos="100000">
              <a:schemeClr val="accent1">
                <a:alpha val="90000"/>
                <a:hueOff val="0"/>
                <a:satOff val="0"/>
                <a:lumOff val="0"/>
                <a:alphaOff val="-13333"/>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المقروءة والمكتوبة</a:t>
          </a:r>
          <a:endParaRPr lang="en-US" sz="2600" u="none" kern="1200" dirty="0"/>
        </a:p>
      </dsp:txBody>
      <dsp:txXfrm>
        <a:off x="875812" y="1338819"/>
        <a:ext cx="9580062" cy="669409"/>
      </dsp:txXfrm>
    </dsp:sp>
    <dsp:sp modelId="{5F8C314F-A146-4C9F-B7E1-F6911E7D7884}">
      <dsp:nvSpPr>
        <dsp:cNvPr id="0" name=""/>
        <dsp:cNvSpPr/>
      </dsp:nvSpPr>
      <dsp:spPr>
        <a:xfrm>
          <a:off x="457431" y="1255143"/>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13333"/>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AE4B0B5-0AD5-4DF9-A82B-A44C83558790}">
      <dsp:nvSpPr>
        <dsp:cNvPr id="0" name=""/>
        <dsp:cNvSpPr/>
      </dsp:nvSpPr>
      <dsp:spPr>
        <a:xfrm>
          <a:off x="875812" y="2343108"/>
          <a:ext cx="9580062" cy="669409"/>
        </a:xfrm>
        <a:prstGeom prst="rect">
          <a:avLst/>
        </a:prstGeom>
        <a:gradFill rotWithShape="0">
          <a:gsLst>
            <a:gs pos="0">
              <a:schemeClr val="accent1">
                <a:alpha val="90000"/>
                <a:hueOff val="0"/>
                <a:satOff val="0"/>
                <a:lumOff val="0"/>
                <a:alphaOff val="-26667"/>
                <a:satMod val="103000"/>
                <a:lumMod val="102000"/>
                <a:tint val="94000"/>
              </a:schemeClr>
            </a:gs>
            <a:gs pos="50000">
              <a:schemeClr val="accent1">
                <a:alpha val="90000"/>
                <a:hueOff val="0"/>
                <a:satOff val="0"/>
                <a:lumOff val="0"/>
                <a:alphaOff val="-26667"/>
                <a:satMod val="110000"/>
                <a:lumMod val="100000"/>
                <a:shade val="100000"/>
              </a:schemeClr>
            </a:gs>
            <a:gs pos="100000">
              <a:schemeClr val="accent1">
                <a:alpha val="90000"/>
                <a:hueOff val="0"/>
                <a:satOff val="0"/>
                <a:lumOff val="0"/>
                <a:alphaOff val="-26667"/>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المسموعة</a:t>
          </a:r>
          <a:endParaRPr lang="en-US" sz="2600" b="1" u="none" kern="1200" dirty="0">
            <a:latin typeface="Dubai" panose="020B0503030403030204" pitchFamily="34" charset="-78"/>
            <a:ea typeface="Times New Roman" panose="02020603050405020304" pitchFamily="18" charset="0"/>
            <a:cs typeface="Dubai" panose="020B0503030403030204" pitchFamily="34" charset="-78"/>
          </a:endParaRPr>
        </a:p>
      </dsp:txBody>
      <dsp:txXfrm>
        <a:off x="875812" y="2343108"/>
        <a:ext cx="9580062" cy="669409"/>
      </dsp:txXfrm>
    </dsp:sp>
    <dsp:sp modelId="{A68571E4-5D9E-41C8-B059-0409577A2F69}">
      <dsp:nvSpPr>
        <dsp:cNvPr id="0" name=""/>
        <dsp:cNvSpPr/>
      </dsp:nvSpPr>
      <dsp:spPr>
        <a:xfrm>
          <a:off x="457431" y="2259432"/>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26667"/>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E7D55A2-D5CE-44B6-8E27-BD88FF66C213}">
      <dsp:nvSpPr>
        <dsp:cNvPr id="0" name=""/>
        <dsp:cNvSpPr/>
      </dsp:nvSpPr>
      <dsp:spPr>
        <a:xfrm>
          <a:off x="492024" y="3347397"/>
          <a:ext cx="9963850" cy="669409"/>
        </a:xfrm>
        <a:prstGeom prst="rect">
          <a:avLst/>
        </a:prstGeom>
        <a:gradFill rotWithShape="0">
          <a:gsLst>
            <a:gs pos="0">
              <a:schemeClr val="accent1">
                <a:alpha val="90000"/>
                <a:hueOff val="0"/>
                <a:satOff val="0"/>
                <a:lumOff val="0"/>
                <a:alphaOff val="-40000"/>
                <a:satMod val="103000"/>
                <a:lumMod val="102000"/>
                <a:tint val="94000"/>
              </a:schemeClr>
            </a:gs>
            <a:gs pos="50000">
              <a:schemeClr val="accent1">
                <a:alpha val="90000"/>
                <a:hueOff val="0"/>
                <a:satOff val="0"/>
                <a:lumOff val="0"/>
                <a:alphaOff val="-40000"/>
                <a:satMod val="110000"/>
                <a:lumMod val="100000"/>
                <a:shade val="100000"/>
              </a:schemeClr>
            </a:gs>
            <a:gs pos="100000">
              <a:schemeClr val="accent1">
                <a:alpha val="90000"/>
                <a:hueOff val="0"/>
                <a:satOff val="0"/>
                <a:lumOff val="0"/>
                <a:alphaOff val="-4000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المرئية</a:t>
          </a:r>
          <a:endParaRPr lang="en-US" sz="2600" b="1" u="none" kern="1200" dirty="0">
            <a:latin typeface="Dubai" panose="020B0503030403030204" pitchFamily="34" charset="-78"/>
            <a:ea typeface="Times New Roman" panose="02020603050405020304" pitchFamily="18" charset="0"/>
            <a:cs typeface="Dubai" panose="020B0503030403030204" pitchFamily="34" charset="-78"/>
          </a:endParaRPr>
        </a:p>
      </dsp:txBody>
      <dsp:txXfrm>
        <a:off x="492024" y="3347397"/>
        <a:ext cx="9963850" cy="669409"/>
      </dsp:txXfrm>
    </dsp:sp>
    <dsp:sp modelId="{57801D11-F133-42AF-AF8C-AAA76BBE264F}">
      <dsp:nvSpPr>
        <dsp:cNvPr id="0" name=""/>
        <dsp:cNvSpPr/>
      </dsp:nvSpPr>
      <dsp:spPr>
        <a:xfrm>
          <a:off x="73643" y="3263721"/>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4000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888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ar-EG" sz="2400" dirty="0">
                <a:solidFill>
                  <a:schemeClr val="bg1"/>
                </a:solidFill>
                <a:latin typeface="Times New Roman" panose="02020603050405020304" pitchFamily="18" charset="0"/>
                <a:cs typeface="Times New Roman" panose="02020603050405020304" pitchFamily="18" charset="0"/>
              </a:rPr>
              <a:t>دكتور: محمد محب</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 y="5843657"/>
            <a:ext cx="2976343" cy="65005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602990" y="1351852"/>
            <a:ext cx="338746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عناصر المحاضرة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89856" y="2365146"/>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مقارنة بين العلاقات العامة والنشاطات الأخرى</a:t>
            </a:r>
            <a:endParaRPr lang="en-US"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3" name="Rectangle: Rounded Corners 12">
            <a:extLst>
              <a:ext uri="{FF2B5EF4-FFF2-40B4-BE49-F238E27FC236}">
                <a16:creationId xmlns:a16="http://schemas.microsoft.com/office/drawing/2014/main" id="{41A32DF2-4055-4AF6-A18E-B635851D244D}"/>
              </a:ext>
            </a:extLst>
          </p:cNvPr>
          <p:cNvSpPr/>
          <p:nvPr/>
        </p:nvSpPr>
        <p:spPr>
          <a:xfrm>
            <a:off x="7194783" y="4408054"/>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والإعلام</a:t>
            </a:r>
            <a:endParaRPr lang="en-US"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4" name="Rectangle: Rounded Corners 13">
            <a:extLst>
              <a:ext uri="{FF2B5EF4-FFF2-40B4-BE49-F238E27FC236}">
                <a16:creationId xmlns:a16="http://schemas.microsoft.com/office/drawing/2014/main" id="{46402043-471F-4B01-A793-464A1C596155}"/>
              </a:ext>
            </a:extLst>
          </p:cNvPr>
          <p:cNvSpPr/>
          <p:nvPr/>
        </p:nvSpPr>
        <p:spPr>
          <a:xfrm>
            <a:off x="7196181" y="3429759"/>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والشؤون العامة</a:t>
            </a:r>
            <a:endParaRPr lang="en-US"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1" name="Rectangle: Rounded Corners 10">
            <a:extLst>
              <a:ext uri="{FF2B5EF4-FFF2-40B4-BE49-F238E27FC236}">
                <a16:creationId xmlns:a16="http://schemas.microsoft.com/office/drawing/2014/main" id="{13EF08BF-52D5-4448-BC2F-A10A8BFCC888}"/>
              </a:ext>
            </a:extLst>
          </p:cNvPr>
          <p:cNvSpPr/>
          <p:nvPr/>
        </p:nvSpPr>
        <p:spPr>
          <a:xfrm>
            <a:off x="2389256" y="4408054"/>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والدعاية</a:t>
            </a:r>
            <a:endParaRPr lang="en-US"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2" name="Rectangle: Rounded Corners 11">
            <a:extLst>
              <a:ext uri="{FF2B5EF4-FFF2-40B4-BE49-F238E27FC236}">
                <a16:creationId xmlns:a16="http://schemas.microsoft.com/office/drawing/2014/main" id="{8FC7DEFE-787F-4D62-976B-44DA2B1E5205}"/>
              </a:ext>
            </a:extLst>
          </p:cNvPr>
          <p:cNvSpPr/>
          <p:nvPr/>
        </p:nvSpPr>
        <p:spPr>
          <a:xfrm>
            <a:off x="7194783" y="5415702"/>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والإعلان</a:t>
            </a:r>
            <a:endParaRPr lang="en-US"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7" name="Rectangle: Rounded Corners 16">
            <a:extLst>
              <a:ext uri="{FF2B5EF4-FFF2-40B4-BE49-F238E27FC236}">
                <a16:creationId xmlns:a16="http://schemas.microsoft.com/office/drawing/2014/main" id="{4AFC4E6B-8AFB-4835-86BE-7C214D397261}"/>
              </a:ext>
            </a:extLst>
          </p:cNvPr>
          <p:cNvSpPr/>
          <p:nvPr/>
        </p:nvSpPr>
        <p:spPr>
          <a:xfrm>
            <a:off x="2389256" y="5431609"/>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2800" b="1" dirty="0">
                <a:solidFill>
                  <a:srgbClr val="FF0000"/>
                </a:solidFill>
                <a:latin typeface="Dubai" panose="020B0503030403030204" pitchFamily="34" charset="-78"/>
                <a:cs typeface="Dubai" panose="020B0503030403030204" pitchFamily="34" charset="-78"/>
              </a:rPr>
              <a:t>اتصال ووسائله في العلاقات العامة</a:t>
            </a:r>
            <a:endParaRPr lang="en-US" sz="2800" b="1" dirty="0">
              <a:solidFill>
                <a:srgbClr val="FF0000"/>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92504619"/>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801859" y="4832137"/>
            <a:ext cx="5229980" cy="2068259"/>
          </a:xfrm>
          <a:prstGeom prst="rect">
            <a:avLst/>
          </a:prstGeom>
          <a:noFill/>
        </p:spPr>
        <p:txBody>
          <a:bodyPr wrap="square">
            <a:spAutoFit/>
          </a:bodyPr>
          <a:lstStyle/>
          <a:p>
            <a:pPr marL="0" marR="0" algn="just" rtl="1">
              <a:lnSpc>
                <a:spcPct val="107000"/>
              </a:lnSpc>
              <a:spcBef>
                <a:spcPts val="0"/>
              </a:spcBef>
              <a:spcAft>
                <a:spcPts val="800"/>
              </a:spcAft>
            </a:pPr>
            <a:r>
              <a:rPr lang="en-US" sz="20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r>
              <a:rPr lang="ar-EG" sz="20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يوجد اختلاف بين العلاقات العامة والعلاقات الإنـسانية، فالعلاقـات الإنسانية تركز على العنصر البـشري والاعتبـارات الإنـسانية، وتهـتم بالتكامل بين الأفراد في محيط العمل بالشكل الذي يدفعهم ويحفـزهم إلـى العمل بإنتاجية عالية وبتعاون، مع حصولهم على إشباع حاجاتهم الطبيعيـة والنفسية والاجتماعية.</a:t>
            </a:r>
            <a:endParaRPr lang="en-US" sz="20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1253943"/>
            <a:ext cx="5432898" cy="487506"/>
          </a:xfrm>
          <a:prstGeom prst="rect">
            <a:avLst/>
          </a:prstGeom>
          <a:noFill/>
        </p:spPr>
        <p:txBody>
          <a:bodyPr wrap="none" rtlCol="0">
            <a:spAutoFit/>
          </a:bodyPr>
          <a:lstStyle/>
          <a:p>
            <a:pPr marL="0" marR="0" algn="r" rtl="1">
              <a:lnSpc>
                <a:spcPct val="107000"/>
              </a:lnSpc>
              <a:spcBef>
                <a:spcPts val="1200"/>
              </a:spcBef>
              <a:spcAft>
                <a:spcPts val="0"/>
              </a:spcAft>
            </a:pPr>
            <a:r>
              <a:rPr lang="ar-EG" sz="24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مقارنة بين العلاقات العامة والنشاطات الأخرى</a:t>
            </a:r>
            <a:endParaRPr lang="en-US" sz="24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5885181" y="6426892"/>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1842076"/>
            <a:ext cx="8417320" cy="3780522"/>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وتعني مراعاة الاعتبارات الإنسانية في العمل أن تأخـذ الإدارة فـي اعتبارها المطالب الأساسية للإنسان في الحياة. ويرى (سكوت</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Scott</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أن العلاقات الإنسانية تشير إلى عمليات حفز الأفراد في موقف معين، بـشكل فعال يؤدي إلى الوصول إلى توازن في الأهـداف يعطـي المزيـد مـن الإرضاء الإنساني، كما يساعد على تحقيق مطالب المـشروع، أي تـؤدي العلاقات الإنسانية إلى ارتفاع في الإنتاجية، وزيادة في الفعالية التنظيميـة، وأفراد سعداء يشعرون بالرضا عن أعمالهم.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42462"/>
            <a:ext cx="10541000" cy="3729867"/>
          </a:xfrm>
          <a:prstGeom prst="rect">
            <a:avLst/>
          </a:prstGeom>
          <a:noFill/>
        </p:spPr>
        <p:txBody>
          <a:bodyPr wrap="square" rtlCol="0">
            <a:spAutoFit/>
          </a:bodyPr>
          <a:lstStyle/>
          <a:p>
            <a:pPr marL="0" marR="0" algn="just" rtl="1">
              <a:lnSpc>
                <a:spcPct val="107000"/>
              </a:lnSpc>
              <a:spcBef>
                <a:spcPts val="0"/>
              </a:spcBef>
              <a:spcAft>
                <a:spcPts val="800"/>
              </a:spcAft>
            </a:pPr>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ويمكن أن نستخلص مما سبق ثلاثة أهداف رئيسية للعلاقات الإنسانية هي:</a:t>
            </a:r>
            <a:endParaRPr lang="en-US"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أن تعمل على تنمية روح التعاون بين الأفراد والمجموعـات في محيط العمل.</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أن تحفز الأفراد والمجموعات على الإنتاج.</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أن تمكن الأفراد من إشباع حاجـاتهم الاقتـصادية والنفـسية والاجتماعية.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فإذا تمكنت الإدارة من تحقيق هذه الأهداف، فان النتيجة تكون نجـاح المجهود الجماعي للأفراد في محيط العمل، ولذلك يمكن تعريف العلاقـات الإنسانية باختصار بأنها تنمية مجهود جماعي منـتج للمـشروع ومنـتج للأفراد في الوقت نفسه.</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665273" y="563452"/>
            <a:ext cx="2738827" cy="129272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E12E80D-63DA-9A9E-37AB-07BCC134FEEA}"/>
              </a:ext>
            </a:extLst>
          </p:cNvPr>
          <p:cNvSpPr txBox="1"/>
          <p:nvPr/>
        </p:nvSpPr>
        <p:spPr>
          <a:xfrm>
            <a:off x="761999" y="1819106"/>
            <a:ext cx="10734675" cy="3319498"/>
          </a:xfrm>
          <a:prstGeom prst="rect">
            <a:avLst/>
          </a:prstGeom>
          <a:noFill/>
        </p:spPr>
        <p:txBody>
          <a:bodyPr wrap="square">
            <a:spAutoFit/>
          </a:bodyPr>
          <a:lstStyle/>
          <a:p>
            <a:pPr marL="0" marR="0" algn="r" rtl="1">
              <a:lnSpc>
                <a:spcPct val="107000"/>
              </a:lnSpc>
              <a:spcBef>
                <a:spcPts val="1200"/>
              </a:spcBef>
              <a:spcAft>
                <a:spcPts val="0"/>
              </a:spcAft>
            </a:pPr>
            <a:r>
              <a:rPr lang="ar-EG"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والشؤون العامة:</a:t>
            </a:r>
            <a:endParaRPr lang="en-US"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يوجد خلط بين العلاقات العامة والشؤون العامة، فقد جـرت بعـض الهيئات على إنشاء أجهزة تقوم بنشاط العلاقات العامة، وتطلق عليها خطأ تسمية إدارة الشؤون العامة. والشؤون العامة تعنى موضـوعات مختلفـة تختلف باختلاف الناس، وهي تعنى الأمور التي تهم الـرأي العـام، مثـل الأمور السياسية والحكومية، وانتخابات المجالس النيابية، وكذلك العلاقـات مع المجتمع المحلي، ومشاكل الهجـرة، والتـوطن، وسياسـة الأسـعار وغيرها.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665273" y="563452"/>
            <a:ext cx="2738827" cy="129272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E12E80D-63DA-9A9E-37AB-07BCC134FEEA}"/>
              </a:ext>
            </a:extLst>
          </p:cNvPr>
          <p:cNvSpPr txBox="1"/>
          <p:nvPr/>
        </p:nvSpPr>
        <p:spPr>
          <a:xfrm>
            <a:off x="761999" y="1819106"/>
            <a:ext cx="10734675" cy="2961067"/>
          </a:xfrm>
          <a:prstGeom prst="rect">
            <a:avLst/>
          </a:prstGeom>
          <a:noFill/>
        </p:spPr>
        <p:txBody>
          <a:bodyPr wrap="square">
            <a:spAutoFit/>
          </a:bodyPr>
          <a:lstStyle/>
          <a:p>
            <a:pPr marL="0" marR="0" algn="r" rtl="1">
              <a:lnSpc>
                <a:spcPct val="107000"/>
              </a:lnSpc>
              <a:spcBef>
                <a:spcPts val="1200"/>
              </a:spcBef>
              <a:spcAft>
                <a:spcPts val="0"/>
              </a:spcAft>
            </a:pPr>
            <a:r>
              <a:rPr lang="ar-EG"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والشؤون العامة:</a:t>
            </a:r>
            <a:endParaRPr lang="en-US"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وفي حدود هذا المفهوم تدرس الجامعات بالخـارج ضـمن بـرامج (الشؤون العامة</a:t>
            </a:r>
            <a:r>
              <a:rPr lang="en-US" sz="2800" dirty="0">
                <a:effectLst/>
                <a:latin typeface="Dubai" panose="020B0503030403030204" pitchFamily="34" charset="-78"/>
                <a:ea typeface="Calibri" panose="020F0502020204030204" pitchFamily="34" charset="0"/>
                <a:cs typeface="Dubai" panose="020B0503030403030204" pitchFamily="34" charset="-78"/>
              </a:rPr>
              <a:t>Affairs Public </a:t>
            </a:r>
            <a:r>
              <a:rPr lang="ar-EG" sz="2800" dirty="0">
                <a:effectLst/>
                <a:latin typeface="Dubai" panose="020B0503030403030204" pitchFamily="34" charset="-78"/>
                <a:ea typeface="Calibri" panose="020F0502020204030204" pitchFamily="34" charset="0"/>
                <a:cs typeface="Dubai" panose="020B0503030403030204" pitchFamily="34" charset="-78"/>
              </a:rPr>
              <a:t>) والمشاكل الدولية، والموضوعات الهامة المعاصرة، والعلوم السياسية والاقتصادية، والإدارة العامة.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وهكذا يبدو الاختلاف بين مفهوم (الشؤون)، ومفهوم (العلاقات) التي تعني كما أوضحنا سلفا(الاتصالات).</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927984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28530"/>
            <a:ext cx="9345750" cy="4241546"/>
          </a:xfrm>
          <a:prstGeom prst="rect">
            <a:avLst/>
          </a:prstGeom>
          <a:noFill/>
        </p:spPr>
        <p:txBody>
          <a:bodyPr wrap="square" rtlCol="0">
            <a:spAutoFit/>
          </a:bodyPr>
          <a:lstStyle/>
          <a:p>
            <a:pPr marL="0" marR="0" algn="r" rtl="1">
              <a:lnSpc>
                <a:spcPct val="107000"/>
              </a:lnSpc>
              <a:spcBef>
                <a:spcPts val="1200"/>
              </a:spcBef>
              <a:spcAft>
                <a:spcPts val="0"/>
              </a:spcAft>
            </a:pPr>
            <a:r>
              <a:rPr lang="ar-EG"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والإعلام:</a:t>
            </a:r>
            <a:endParaRPr lang="en-US"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يقصد بالإعلام نشر الحقائق والآراء والأفكار بين جمـاهير الهيئـة والمؤسسة، سواء الجمهور الداخلي أو الخارجي للمؤسسة، ومـن وسـائل الإعلام الأساسية الصحافة والإذاعة والسينما والتلفزيـون والمحاضـرات والندوات. ولقد سبق أن رأينا أن أحد تعاريف العلاقات العامة يـرى أنهـا إعلاماً وإقناعاً يقدم إلى الجمهور، ومجهودا يبذل من أجل تحقيق التوافـق والتكامل بين اتجاهات وتصرفات كل من المنظمة وجمهورها. والحقيقة أن الإعلام يعتبر جزءا أساسيا وأداة مهمة من أدوات العلاقات العامة المختلفة في برامجها لتحقيق أهدافها.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60217" y="650282"/>
            <a:ext cx="9019310" cy="57504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p:blipFill>
        <p:spPr>
          <a:xfrm>
            <a:off x="9619839" y="1390754"/>
            <a:ext cx="2138234" cy="1075355"/>
          </a:xfrm>
        </p:spPr>
      </p:pic>
      <p:sp>
        <p:nvSpPr>
          <p:cNvPr id="6" name="Rectangle 5">
            <a:extLst>
              <a:ext uri="{FF2B5EF4-FFF2-40B4-BE49-F238E27FC236}">
                <a16:creationId xmlns:a16="http://schemas.microsoft.com/office/drawing/2014/main" id="{0AC2650A-C51A-9ACB-723B-68D89C868D01}"/>
              </a:ext>
            </a:extLst>
          </p:cNvPr>
          <p:cNvSpPr/>
          <p:nvPr/>
        </p:nvSpPr>
        <p:spPr>
          <a:xfrm>
            <a:off x="360217" y="622645"/>
            <a:ext cx="9019310" cy="6290825"/>
          </a:xfrm>
          <a:prstGeom prst="rect">
            <a:avLst/>
          </a:prstGeom>
        </p:spPr>
        <p:txBody>
          <a:bodyPr wrap="square">
            <a:spAutoFit/>
          </a:bodyPr>
          <a:lstStyle/>
          <a:p>
            <a:pPr marL="0" marR="0" algn="r" rtl="1">
              <a:lnSpc>
                <a:spcPct val="107000"/>
              </a:lnSpc>
              <a:spcBef>
                <a:spcPts val="1200"/>
              </a:spcBef>
              <a:spcAft>
                <a:spcPts val="0"/>
              </a:spcAft>
            </a:pPr>
            <a:r>
              <a:rPr lang="ar-EG"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والإعلان:</a:t>
            </a:r>
            <a:endParaRPr lang="en-US"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تستخدم حملات الإعلان العديد من وسائل الاتصال مـستهدفة بـذلك الوصول إلى أكبر عدد من المشترين للإعلان عن بيـع بأقـل الأسـعار، وتختلف العلاقات العامة عن الإعلان من ناحية أن هذا الأخير يلجـأ إلـى شراء مساحة في دورية من الدوريات، أو جزء من الوقت فـي الإذاعـة والتلفزيون، وذلك من اجل التعبير عن وجهة نظر أو الإعلان عـن بيـع المنتجات والخدمات، التي قد تتفق أو لا تتفق مع وجهة نظـر الناشـر أو المذيع، وذلك لأن القارئ أو المستمع يستقبل رسالة مدفوعة الأجر. وقد تعطي بعض الإعلانات سـمعة طيبـة للمـصنع أو الـسلع أو الخدمات، ولهذا فان الإعلان يعد عاملا مساعدا لبرامج العلاقات العامـة.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2800" dirty="0">
                <a:latin typeface="Dubai" panose="020B0503030403030204" pitchFamily="34" charset="-78"/>
                <a:ea typeface="Calibri" panose="020F0502020204030204" pitchFamily="34" charset="0"/>
                <a:cs typeface="Dubai" panose="020B0503030403030204" pitchFamily="34" charset="-78"/>
              </a:rPr>
              <a:t>ومع ذلك فان الإعلان يختلف عن العلاقات العامة، وإن كان يلعـب دورا ملموسا في برنامج العلاقات العامة.</a:t>
            </a:r>
            <a:endParaRPr lang="en-US" sz="28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cstate="print">
            <a:extLst>
              <a:ext uri="{28A0092B-C50C-407E-A947-70E740481C1C}">
                <a14:useLocalDpi xmlns:a14="http://schemas.microsoft.com/office/drawing/2010/main" val="0"/>
              </a:ext>
            </a:extLst>
          </a:blip>
          <a:srcRect t="12315" b="12315"/>
          <a:stretch/>
        </p:blipFill>
        <p:spPr>
          <a:xfrm>
            <a:off x="9571522" y="5200753"/>
            <a:ext cx="2138234" cy="1075355"/>
          </a:xfrm>
          <a:prstGeom prst="rect">
            <a:avLst/>
          </a:prstGeom>
          <a:solidFill>
            <a:schemeClr val="bg1">
              <a:lumMod val="85000"/>
              <a:alpha val="50000"/>
            </a:schemeClr>
          </a:solidFill>
        </p:spPr>
      </p:pic>
      <p:pic>
        <p:nvPicPr>
          <p:cNvPr id="11"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cstate="print">
            <a:extLst>
              <a:ext uri="{28A0092B-C50C-407E-A947-70E740481C1C}">
                <a14:useLocalDpi xmlns:a14="http://schemas.microsoft.com/office/drawing/2010/main" val="0"/>
              </a:ext>
            </a:extLst>
          </a:blip>
          <a:srcRect t="12315" b="12315"/>
          <a:stretch/>
        </p:blipFill>
        <p:spPr>
          <a:xfrm>
            <a:off x="9592129" y="3230379"/>
            <a:ext cx="2138234" cy="1075355"/>
          </a:xfrm>
          <a:prstGeom prst="rect">
            <a:avLst/>
          </a:prstGeom>
          <a:solidFill>
            <a:schemeClr val="bg1">
              <a:lumMod val="85000"/>
              <a:alpha val="50000"/>
            </a:schemeClr>
          </a:solidFill>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A6DC65BA-8AE7-7AB0-6D6F-29B7A1F8EB5C}"/>
              </a:ext>
            </a:extLst>
          </p:cNvPr>
          <p:cNvGraphicFramePr>
            <a:graphicFrameLocks noGrp="1"/>
          </p:cNvGraphicFramePr>
          <p:nvPr>
            <p:extLst>
              <p:ext uri="{D42A27DB-BD31-4B8C-83A1-F6EECF244321}">
                <p14:modId xmlns:p14="http://schemas.microsoft.com/office/powerpoint/2010/main" val="599100765"/>
              </p:ext>
            </p:extLst>
          </p:nvPr>
        </p:nvGraphicFramePr>
        <p:xfrm>
          <a:off x="353866" y="431643"/>
          <a:ext cx="8792311" cy="5870448"/>
        </p:xfrm>
        <a:graphic>
          <a:graphicData uri="http://schemas.openxmlformats.org/drawingml/2006/table">
            <a:tbl>
              <a:tblPr rtl="1" firstRow="1" firstCol="1" bandRow="1">
                <a:tableStyleId>{5C22544A-7EE6-4342-B048-85BDC9FD1C3A}</a:tableStyleId>
              </a:tblPr>
              <a:tblGrid>
                <a:gridCol w="4353965">
                  <a:extLst>
                    <a:ext uri="{9D8B030D-6E8A-4147-A177-3AD203B41FA5}">
                      <a16:colId xmlns:a16="http://schemas.microsoft.com/office/drawing/2014/main" val="1508217159"/>
                    </a:ext>
                  </a:extLst>
                </a:gridCol>
                <a:gridCol w="4438346">
                  <a:extLst>
                    <a:ext uri="{9D8B030D-6E8A-4147-A177-3AD203B41FA5}">
                      <a16:colId xmlns:a16="http://schemas.microsoft.com/office/drawing/2014/main" val="922613799"/>
                    </a:ext>
                  </a:extLst>
                </a:gridCol>
              </a:tblGrid>
              <a:tr h="0">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العلاقات العامة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ctr"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الإعلان</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621265608"/>
                  </a:ext>
                </a:extLst>
              </a:tr>
              <a:tr h="6953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تهدف إلى التعريف بالمؤسسة ككل وتعزيز</a:t>
                      </a:r>
                      <a:r>
                        <a:rPr lang="en-US" sz="2000" dirty="0">
                          <a:effectLst/>
                          <a:latin typeface="Dubai" panose="020B0503030403030204" pitchFamily="34" charset="-78"/>
                          <a:cs typeface="Dubai" panose="020B0503030403030204" pitchFamily="34" charset="-78"/>
                        </a:rPr>
                        <a:t> </a:t>
                      </a:r>
                      <a:r>
                        <a:rPr lang="ar-EG" sz="2000" dirty="0">
                          <a:effectLst/>
                          <a:latin typeface="Dubai" panose="020B0503030403030204" pitchFamily="34" charset="-78"/>
                          <a:cs typeface="Dubai" panose="020B0503030403030204" pitchFamily="34" charset="-78"/>
                        </a:rPr>
                        <a:t>سمعتها ومكانتها في المجتمع فهي تبيع فكرة المؤسسة ودورها فـي خدمـة الجمهـور والمجتمع الذي تنتمي إليه</a:t>
                      </a:r>
                      <a:r>
                        <a:rPr lang="en-US" sz="2000" dirty="0">
                          <a:effectLst/>
                          <a:latin typeface="Dubai" panose="020B0503030403030204" pitchFamily="34" charset="-78"/>
                          <a:cs typeface="Dubai" panose="020B0503030403030204" pitchFamily="34" charset="-78"/>
                        </a:rPr>
                        <a:t>.</a:t>
                      </a:r>
                      <a:r>
                        <a:rPr lang="ar-EG" sz="2000" dirty="0">
                          <a:effectLst/>
                          <a:latin typeface="Dubai" panose="020B0503030403030204" pitchFamily="34" charset="-78"/>
                          <a:cs typeface="Dubai" panose="020B0503030403030204" pitchFamily="34" charset="-78"/>
                        </a:rPr>
                        <a:t> </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يهدف الإعلان إلى زيادة المبيعـات فهو يركز على السلع والخدمات التي تقوم المؤسسة بإنتاجها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3708513784"/>
                  </a:ext>
                </a:extLst>
              </a:tr>
              <a:tr h="2381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تظهر المؤسسة على حقيقتها، فهي مـرآة عاكسة عن المؤسسة للجمهـور، وتنقـل صورة الجمهور للإدارة</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يركــز الإعــلان علــى المحاســن ويتغاضى عن العيوب</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3910227340"/>
                  </a:ext>
                </a:extLst>
              </a:tr>
              <a:tr h="266700">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تتلمس احتياجات الجمهور ورغباته وترشد المؤسسة للتصرف على ضوئها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قد يدفع الإعلان الفرد إلى شراء سلعاً لا يحتاجها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520824592"/>
                  </a:ext>
                </a:extLst>
              </a:tr>
              <a:tr h="37147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تكون طريقة النشر على شكل معلومات وأخباربهم عدداً كافياً من الجمهـور بـدون مقابل، على أساس أهمية الأخبار للقراء</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الإعلان عبارة عن شراء حيز سواء كان مساحة في صحيفة أو وقتاً فـي الإذاعة أو التلفزيون فهـو رسـالة مدفوعة الثمن</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589977271"/>
                  </a:ext>
                </a:extLst>
              </a:tr>
              <a:tr h="33337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تقوم بعرض المعلومات والأخبار من غيـر ضغط على وسائل الإعـلام حـول كيفيـة نشرها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يعطي المعلن بعض الحقـوق مثـل تحكمه في صياغة الإعلان وطريقـة نشره ومكان ووقت نشره</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095548101"/>
                  </a:ext>
                </a:extLst>
              </a:tr>
              <a:tr h="2000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نشأت للتخفيف من الآثار الـسلبية للإنتـاج الضخم، وتقوية الصلة والثقة بين المنظمة وجماهيرها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نشأ الإعلان نتيجة ظـاهرة الإنتـاج الضخم للعمل على تسويق الفائض</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4173071404"/>
                  </a:ext>
                </a:extLst>
              </a:tr>
            </a:tbl>
          </a:graphicData>
        </a:graphic>
      </p:graphicFrame>
      <p:sp>
        <p:nvSpPr>
          <p:cNvPr id="7" name="TextBox 6">
            <a:extLst>
              <a:ext uri="{FF2B5EF4-FFF2-40B4-BE49-F238E27FC236}">
                <a16:creationId xmlns:a16="http://schemas.microsoft.com/office/drawing/2014/main" id="{48EAFD35-A3A5-B6E6-22F8-D2D60EC49001}"/>
              </a:ext>
            </a:extLst>
          </p:cNvPr>
          <p:cNvSpPr txBox="1"/>
          <p:nvPr/>
        </p:nvSpPr>
        <p:spPr>
          <a:xfrm>
            <a:off x="9664503" y="1953596"/>
            <a:ext cx="2342573" cy="1475404"/>
          </a:xfrm>
          <a:prstGeom prst="rect">
            <a:avLst/>
          </a:prstGeom>
          <a:noFill/>
        </p:spPr>
        <p:txBody>
          <a:bodyPr wrap="square">
            <a:spAutoFit/>
          </a:bodyPr>
          <a:lstStyle/>
          <a:p>
            <a:pPr marL="0" marR="0" algn="just" rtl="1">
              <a:lnSpc>
                <a:spcPct val="107000"/>
              </a:lnSpc>
              <a:spcBef>
                <a:spcPts val="0"/>
              </a:spcBef>
              <a:spcAft>
                <a:spcPts val="800"/>
              </a:spcAft>
            </a:pPr>
            <a:r>
              <a:rPr lang="ar-EG" sz="2800" b="1" u="sng" dirty="0">
                <a:solidFill>
                  <a:srgbClr val="FF0000"/>
                </a:solidFill>
                <a:effectLst/>
                <a:latin typeface="Dubai" panose="020B0503030403030204" pitchFamily="34" charset="-78"/>
                <a:ea typeface="Calibri" panose="020F0502020204030204" pitchFamily="34" charset="0"/>
                <a:cs typeface="Dubai" panose="020B0503030403030204" pitchFamily="34" charset="-78"/>
              </a:rPr>
              <a:t>أوجه الاختلاف العلاقات العامة والإعلان:</a:t>
            </a:r>
            <a:endParaRPr lang="en-US" sz="2800" dirty="0">
              <a:solidFill>
                <a:srgbClr val="FF0000"/>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85416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E770-EE88-5A36-A84F-4F625F1E12E3}"/>
              </a:ext>
            </a:extLst>
          </p:cNvPr>
          <p:cNvSpPr>
            <a:spLocks noGrp="1"/>
          </p:cNvSpPr>
          <p:nvPr>
            <p:ph type="title"/>
          </p:nvPr>
        </p:nvSpPr>
        <p:spPr/>
        <p:txBody>
          <a:bodyPr>
            <a:normAutofit/>
          </a:bodyPr>
          <a:lstStyle/>
          <a:p>
            <a:pPr algn="r" rtl="1"/>
            <a:r>
              <a:rPr lang="ar-EG" b="1" u="sng" dirty="0">
                <a:solidFill>
                  <a:srgbClr val="FF0000"/>
                </a:solidFill>
                <a:effectLst/>
                <a:latin typeface="Dubai" panose="020B0503030403030204" pitchFamily="34" charset="-78"/>
                <a:ea typeface="Calibri" panose="020F0502020204030204" pitchFamily="34" charset="0"/>
                <a:cs typeface="Dubai" panose="020B0503030403030204" pitchFamily="34" charset="-78"/>
              </a:rPr>
              <a:t>أوجه الاتفاق بين العلاقات العامة والإعلان:</a:t>
            </a:r>
            <a:endParaRPr lang="en-US" dirty="0">
              <a:solidFill>
                <a:srgbClr val="FF0000"/>
              </a:solidFill>
              <a:latin typeface="Dubai" panose="020B0503030403030204" pitchFamily="34" charset="-78"/>
              <a:cs typeface="Dubai" panose="020B0503030403030204" pitchFamily="34" charset="-78"/>
            </a:endParaRPr>
          </a:p>
        </p:txBody>
      </p:sp>
      <p:sp>
        <p:nvSpPr>
          <p:cNvPr id="3" name="Content Placeholder 2">
            <a:extLst>
              <a:ext uri="{FF2B5EF4-FFF2-40B4-BE49-F238E27FC236}">
                <a16:creationId xmlns:a16="http://schemas.microsoft.com/office/drawing/2014/main" id="{1D4C7E55-D85E-DD62-7649-AFA1B63B54F1}"/>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تستخدم العلاقات العامة الإعلان كأحـد أسـاليبها ولكـن لغـرض الإعلان وليس زيادة المبيعات، فمن الصعب تغطية كافة أنـشطتها عن طريق الأخبار فتقوم بإنزال الإعلان لأخبار الجمهور بما تريد تستفيد العلاقات العامة من خبرة الإعلان في ميدان البحث ودراسة الجماهير، فأبحاث التسويق والرأي تهتم بالفرد ورغباته. يمكن القول أن كلاً من الإعلان والعلاقات العامة يسعيان إلـى زيادة رصيد المؤسسة، الأول في زيادة المبيعـات والثـاني فـي زيـادة رصيدها من التأييد والشعور الطيب تجاهها.</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05343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E88E1B75-B92F-5F48-0688-1E6AEACE3BE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4486" b="14486"/>
          <a:stretch>
            <a:fillRect/>
          </a:stretch>
        </p:blipFill>
        <p:spPr>
          <a:xfrm>
            <a:off x="0" y="1"/>
            <a:ext cx="5019651" cy="5043054"/>
          </a:xfrm>
        </p:spPr>
      </p:pic>
      <p:sp>
        <p:nvSpPr>
          <p:cNvPr id="6" name="TextBox 5">
            <a:extLst>
              <a:ext uri="{FF2B5EF4-FFF2-40B4-BE49-F238E27FC236}">
                <a16:creationId xmlns:a16="http://schemas.microsoft.com/office/drawing/2014/main" id="{AF334ECA-1692-ACBF-0D76-F94CEE9E6F4D}"/>
              </a:ext>
            </a:extLst>
          </p:cNvPr>
          <p:cNvSpPr txBox="1"/>
          <p:nvPr/>
        </p:nvSpPr>
        <p:spPr>
          <a:xfrm>
            <a:off x="3075709" y="572277"/>
            <a:ext cx="8785563" cy="6803144"/>
          </a:xfrm>
          <a:prstGeom prst="rect">
            <a:avLst/>
          </a:prstGeom>
          <a:noFill/>
        </p:spPr>
        <p:txBody>
          <a:bodyPr wrap="square">
            <a:spAutoFit/>
          </a:bodyPr>
          <a:lstStyle/>
          <a:p>
            <a:pPr marL="0" marR="0" algn="r" rtl="1">
              <a:lnSpc>
                <a:spcPct val="107000"/>
              </a:lnSpc>
              <a:spcBef>
                <a:spcPts val="1200"/>
              </a:spcBef>
              <a:spcAft>
                <a:spcPts val="0"/>
              </a:spcAft>
            </a:pPr>
            <a:r>
              <a:rPr lang="ar-EG"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الفرق بين العلاقات العامة والدعاية:</a:t>
            </a:r>
            <a:endParaRPr lang="en-US"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a:p>
            <a:pPr marL="0" marR="0" algn="r" rtl="1">
              <a:lnSpc>
                <a:spcPct val="107000"/>
              </a:lnSpc>
              <a:spcBef>
                <a:spcPts val="1200"/>
              </a:spcBef>
              <a:spcAft>
                <a:spcPts val="0"/>
              </a:spcAft>
            </a:pPr>
            <a:endParaRPr lang="en-US" sz="2800" b="1" u="sng" dirty="0">
              <a:solidFill>
                <a:schemeClr val="bg1"/>
              </a:solidFill>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يخلط البعض بين العلاقات العامة والدعاية، ويرجع هذا الخلط إلـى اتحاد أهدافها، وهو الاتصال بالرأي العام ومحاولة بلورته وتعديله والتأثير فيه. فالدعاية هي أحد أنواع الاتصال والتأثير، تستخدم كقوة للسيطرة على أفكار أفراد المجتمع وتوجيههم الوجهة التي حددت لهم عن طريق استغلال عواطفهم وغرائزهم، ويتم ذلك من خلال وسائل الاتصال العامـة، مثـال ذلك حين تنظم إحدى الشركات حملة دعائية لتغيير مفهوم الناس من طبيعة السلعة التي تنتجها، فحين ثار جدل حول مدى اتفاق مشروب الكـولا مـع الشريعة الإسلامية، سارعت الشركة المنتجة لشراب البيبسي كـولا وقـت ذاك إلى تنظيم حملة دعائية من خلال وسائل النشر العـام للتأكيـد علـى صلاحية وطهارة للمشروب، دون أن تفصح عن شخصيتها.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101730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77C3D6DB-5718-FD3B-14D2-5E5A3F68A12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4486" b="14486"/>
          <a:stretch>
            <a:fillRect/>
          </a:stretch>
        </p:blipFill>
        <p:spPr/>
      </p:pic>
      <p:sp>
        <p:nvSpPr>
          <p:cNvPr id="6" name="TextBox 5">
            <a:extLst>
              <a:ext uri="{FF2B5EF4-FFF2-40B4-BE49-F238E27FC236}">
                <a16:creationId xmlns:a16="http://schemas.microsoft.com/office/drawing/2014/main" id="{D1974007-1199-F972-7410-8884913E8651}"/>
              </a:ext>
            </a:extLst>
          </p:cNvPr>
          <p:cNvSpPr txBox="1"/>
          <p:nvPr/>
        </p:nvSpPr>
        <p:spPr>
          <a:xfrm>
            <a:off x="3920836" y="2501099"/>
            <a:ext cx="8053587"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وفي ضوء هذا يختلف الإعلان عن الدعاية في أن المعلن يفصح عن شخصيته في الإعلان، ويدعو القارئ أو المستمع إلى إتباع سلوك محـدد، وبالتالي يرتبط اسمه في ذهن المتلقي بمضمون الرسالة الإعلانية، أما فـي حالة الدعاية فإن المتلقي لا يستطيع تحديد مصدر المعلومات المرسلة إليه.</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185189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4486" b="14486"/>
          <a:stretch>
            <a:fillRect/>
          </a:stretch>
        </p:blipFill>
        <p:spPr>
          <a:xfrm>
            <a:off x="0" y="1"/>
            <a:ext cx="5571260" cy="5597235"/>
          </a:xfrm>
        </p:spPr>
      </p:pic>
      <p:sp>
        <p:nvSpPr>
          <p:cNvPr id="4" name="Rectangle 3"/>
          <p:cNvSpPr/>
          <p:nvPr/>
        </p:nvSpPr>
        <p:spPr>
          <a:xfrm>
            <a:off x="4710545" y="412971"/>
            <a:ext cx="7176655" cy="5829801"/>
          </a:xfrm>
          <a:prstGeom prst="rect">
            <a:avLst/>
          </a:prstGeom>
        </p:spPr>
        <p:txBody>
          <a:bodyPr wrap="square">
            <a:spAutoFit/>
          </a:bodyPr>
          <a:lstStyle/>
          <a:p>
            <a:pPr algn="just" rtl="1">
              <a:lnSpc>
                <a:spcPct val="107000"/>
              </a:lnSpc>
              <a:spcAft>
                <a:spcPts val="800"/>
              </a:spcAft>
            </a:pPr>
            <a:r>
              <a:rPr lang="ar-EG" sz="2800" dirty="0">
                <a:solidFill>
                  <a:schemeClr val="bg1"/>
                </a:solidFill>
                <a:latin typeface="Dubai" panose="020B0503030403030204" pitchFamily="34" charset="-78"/>
                <a:ea typeface="Calibri" panose="020F0502020204030204" pitchFamily="34" charset="0"/>
                <a:cs typeface="Dubai" panose="020B0503030403030204" pitchFamily="34" charset="-78"/>
              </a:rPr>
              <a:t>وهكذا تعمل الدعاية على تكوين الأخبار وإخفاء بعـض الحقـائق أو تغيير بعضها، وبوصفها هذا فهي وسـيلة متميـزة لا تمـد الجمهـور إلا بالمعلومات التي تتفق ووجهة نظر المسؤلين عنها بأي ثمن وبأي وسـيلة، بينما تهدف العلاقات العامة، عـن طريـق الأخبـار الـصادقة والتعلـيم والممارسة إلى إقناع الجمهور، وتحقيق تعاونه معها، على أسـاس الثقـة والتفاهم المثمر.</a:t>
            </a:r>
            <a:endPar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2800" dirty="0">
                <a:solidFill>
                  <a:schemeClr val="bg1"/>
                </a:solidFill>
                <a:latin typeface="Dubai" panose="020B0503030403030204" pitchFamily="34" charset="-78"/>
                <a:ea typeface="Calibri" panose="020F0502020204030204" pitchFamily="34" charset="0"/>
                <a:cs typeface="Dubai" panose="020B0503030403030204" pitchFamily="34" charset="-78"/>
              </a:rPr>
              <a:t>وتختلف العلاقات العامة عن الدعاية اختلافاً جوهرياً، كما تتفق معها في بعض النقاط.</a:t>
            </a:r>
            <a:endPar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2800" dirty="0">
                <a:solidFill>
                  <a:schemeClr val="bg1"/>
                </a:solidFill>
                <a:latin typeface="Dubai" panose="020B0503030403030204" pitchFamily="34" charset="-78"/>
                <a:ea typeface="Calibri" panose="020F0502020204030204" pitchFamily="34" charset="0"/>
                <a:cs typeface="Dubai" panose="020B0503030403030204" pitchFamily="34" charset="-78"/>
              </a:rPr>
              <a:t>والمقصود بالدعاية هي عبارة عن " الجهود التي تبذل لتغييـر آراء الناس ومعتقداتهم بالضغط والسيطرة واستخدام شتى الأساليب للوصـول إلى ذلك ".</a:t>
            </a:r>
            <a:endParaRPr lang="en-US" sz="2800" dirty="0"/>
          </a:p>
        </p:txBody>
      </p:sp>
    </p:spTree>
    <p:extLst>
      <p:ext uri="{BB962C8B-B14F-4D97-AF65-F5344CB8AC3E}">
        <p14:creationId xmlns:p14="http://schemas.microsoft.com/office/powerpoint/2010/main" val="3683808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DDBA8-994A-9D9A-24FD-DD223AF88B7C}"/>
              </a:ext>
            </a:extLst>
          </p:cNvPr>
          <p:cNvSpPr>
            <a:spLocks noGrp="1"/>
          </p:cNvSpPr>
          <p:nvPr>
            <p:ph type="title"/>
          </p:nvPr>
        </p:nvSpPr>
        <p:spPr>
          <a:xfrm>
            <a:off x="29115" y="1625575"/>
            <a:ext cx="2109173" cy="1173896"/>
          </a:xfrm>
        </p:spPr>
        <p:txBody>
          <a:bodyPr>
            <a:normAutofit fontScale="90000"/>
          </a:bodyPr>
          <a:lstStyle/>
          <a:p>
            <a:pPr algn="r" rtl="1"/>
            <a:r>
              <a:rPr lang="ar-EG" sz="3600" b="1" u="sng" dirty="0">
                <a:solidFill>
                  <a:srgbClr val="FF0000"/>
                </a:solidFill>
                <a:effectLst/>
                <a:latin typeface="Dubai" panose="020B0503030403030204" pitchFamily="34" charset="-78"/>
                <a:ea typeface="Calibri" panose="020F0502020204030204" pitchFamily="34" charset="0"/>
                <a:cs typeface="Dubai" panose="020B0503030403030204" pitchFamily="34" charset="-78"/>
              </a:rPr>
              <a:t>- أوجه الاختلاف بين العلاقات العامة والدعاية:</a:t>
            </a:r>
            <a:endParaRPr lang="en-US" sz="3600" dirty="0">
              <a:solidFill>
                <a:srgbClr val="FF0000"/>
              </a:solidFill>
              <a:latin typeface="Dubai" panose="020B0503030403030204" pitchFamily="34" charset="-78"/>
              <a:cs typeface="Dubai" panose="020B0503030403030204" pitchFamily="34" charset="-78"/>
            </a:endParaRPr>
          </a:p>
        </p:txBody>
      </p:sp>
      <p:graphicFrame>
        <p:nvGraphicFramePr>
          <p:cNvPr id="5" name="Content Placeholder 4">
            <a:extLst>
              <a:ext uri="{FF2B5EF4-FFF2-40B4-BE49-F238E27FC236}">
                <a16:creationId xmlns:a16="http://schemas.microsoft.com/office/drawing/2014/main" id="{F05223FF-AC53-700A-C791-4211712AA223}"/>
              </a:ext>
            </a:extLst>
          </p:cNvPr>
          <p:cNvGraphicFramePr>
            <a:graphicFrameLocks noGrp="1"/>
          </p:cNvGraphicFramePr>
          <p:nvPr>
            <p:ph idx="1"/>
            <p:extLst>
              <p:ext uri="{D42A27DB-BD31-4B8C-83A1-F6EECF244321}">
                <p14:modId xmlns:p14="http://schemas.microsoft.com/office/powerpoint/2010/main" val="3006693377"/>
              </p:ext>
            </p:extLst>
          </p:nvPr>
        </p:nvGraphicFramePr>
        <p:xfrm>
          <a:off x="2180492" y="330708"/>
          <a:ext cx="9852758" cy="6196584"/>
        </p:xfrm>
        <a:graphic>
          <a:graphicData uri="http://schemas.openxmlformats.org/drawingml/2006/table">
            <a:tbl>
              <a:tblPr rtl="1" firstRow="1" firstCol="1" bandRow="1">
                <a:tableStyleId>{5C22544A-7EE6-4342-B048-85BDC9FD1C3A}</a:tableStyleId>
              </a:tblPr>
              <a:tblGrid>
                <a:gridCol w="4926379">
                  <a:extLst>
                    <a:ext uri="{9D8B030D-6E8A-4147-A177-3AD203B41FA5}">
                      <a16:colId xmlns:a16="http://schemas.microsoft.com/office/drawing/2014/main" val="4268533951"/>
                    </a:ext>
                  </a:extLst>
                </a:gridCol>
                <a:gridCol w="4926379">
                  <a:extLst>
                    <a:ext uri="{9D8B030D-6E8A-4147-A177-3AD203B41FA5}">
                      <a16:colId xmlns:a16="http://schemas.microsoft.com/office/drawing/2014/main" val="531645431"/>
                    </a:ext>
                  </a:extLst>
                </a:gridCol>
              </a:tblGrid>
              <a:tr h="0">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العلاقات العامة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ctr"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الدعاية</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606501206"/>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تقوم على خدمة المصلحة العامة، ووضع مصلحة الجمهور فـي المقــام الأول فــي سياســاتها وأعمالها</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تحاول السيطرة على عقول الجمـاهير ودفعها إلى سلوك معين يخدم أغراض الجهة التي تقوم بالدعاية دون مراعـاة مصلحة تلك الجماهير</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002756672"/>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تعتمد على الإعلام الصادق، أي نشر الحقائق والمعلومات بأمانـة ودقة مما يؤدي إلى نتائج إيجابية لصالح المجتمع بنـشر الثقافـة والتوعية</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لا تتــوانى عــن تزويــر الحقــائق واســتغلال عواطــف الجمــاهير وغرائزها مما يـؤدي إلـى تخـدير الجماهير وشل تفكيرهم</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258617469"/>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تـساعد علـى تثبيـت مبـادئ الأخلاق لأنها بالتزامهـا بتلـك المبادئ تعمـل كقـدوة حـسنة للأفراد</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تقود إلى هدم المبادئ بأساليبها غيـر السليمة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36060868"/>
                  </a:ext>
                </a:extLst>
              </a:tr>
              <a:tr h="0">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تعمل للمدى الطويـل وتظهـر نتائجها بعد فترة زمنية، وهـي عملية نشاط دائم مـن نـشاطات المؤسسة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تهدف إلى تحقيـق أهـداف سـريعة ووقتية ولا تهـتم بالنتـائج البعيـدة، فالجماهير لابد أن تكتشف الحقائق لكن بعد أن تكـون الدعايـة قـد حققـت أغراضها</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498635531"/>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طريق ذو اتجاهين فهي لا تكتفي بإيصال رسالتها الإعلامية إلـى الأفراد، بل تسعى إلى التعـرف علــى ردود الفعــل تجاههــا والاسترشاد بها في توجيه سياسة المؤسسة</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تركز جهودها على الأفـراد لحملهـم على اعتناق فكـرة معينـة أو اتخـاذ سلوك معين أي أنها ذات اتجاه واحد</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176538427"/>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هي فلسفة منبثقة عن الديمقراطية وقائمة على مبادئها في احتـرام أي الفرد وحقه في الوصول إلى الحقيقة كاملة في كل مـا يـؤثر على حياته</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تقوم على تغيير الأفكار عـن طريـق السيطرة والضغط وإثـارة الحمـاس والتعصب لذلك فهي تـرتبط بـالنظم الاستبدادية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799708203"/>
                  </a:ext>
                </a:extLst>
              </a:tr>
            </a:tbl>
          </a:graphicData>
        </a:graphic>
      </p:graphicFrame>
      <p:pic>
        <p:nvPicPr>
          <p:cNvPr id="7" name="Picture 6">
            <a:extLst>
              <a:ext uri="{FF2B5EF4-FFF2-40B4-BE49-F238E27FC236}">
                <a16:creationId xmlns:a16="http://schemas.microsoft.com/office/drawing/2014/main" id="{FF4A1D2F-12DA-510A-80E8-33F9152FCFD9}"/>
              </a:ext>
            </a:extLst>
          </p:cNvPr>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3763" y="2884282"/>
            <a:ext cx="2334255" cy="3301634"/>
          </a:xfrm>
          <a:prstGeom prst="rect">
            <a:avLst/>
          </a:prstGeom>
        </p:spPr>
      </p:pic>
    </p:spTree>
    <p:extLst>
      <p:ext uri="{BB962C8B-B14F-4D97-AF65-F5344CB8AC3E}">
        <p14:creationId xmlns:p14="http://schemas.microsoft.com/office/powerpoint/2010/main" val="4230264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08CAF-B164-A6D9-9E46-75EEA38F0A0F}"/>
              </a:ext>
            </a:extLst>
          </p:cNvPr>
          <p:cNvSpPr>
            <a:spLocks noGrp="1"/>
          </p:cNvSpPr>
          <p:nvPr>
            <p:ph type="title"/>
          </p:nvPr>
        </p:nvSpPr>
        <p:spPr/>
        <p:txBody>
          <a:bodyPr/>
          <a:lstStyle/>
          <a:p>
            <a:r>
              <a:rPr lang="ar-EG" b="1" u="sng" dirty="0">
                <a:solidFill>
                  <a:srgbClr val="FF0000"/>
                </a:solidFill>
                <a:latin typeface="Dubai" panose="020B0503030403030204" pitchFamily="34" charset="-78"/>
                <a:ea typeface="Calibri" panose="020F0502020204030204" pitchFamily="34" charset="0"/>
                <a:cs typeface="Dubai" panose="020B0503030403030204" pitchFamily="34" charset="-78"/>
              </a:rPr>
              <a:t>أوجه الشبه والاتفاق بين العلاقات العامة والدعاية:</a:t>
            </a:r>
            <a:endParaRPr lang="en-US" dirty="0">
              <a:solidFill>
                <a:srgbClr val="FF0000"/>
              </a:solidFill>
            </a:endParaRPr>
          </a:p>
        </p:txBody>
      </p:sp>
      <p:sp>
        <p:nvSpPr>
          <p:cNvPr id="3" name="Content Placeholder 2">
            <a:extLst>
              <a:ext uri="{FF2B5EF4-FFF2-40B4-BE49-F238E27FC236}">
                <a16:creationId xmlns:a16="http://schemas.microsoft.com/office/drawing/2014/main" id="{6ACF8A68-2741-288A-88ED-5E5C2D1FA661}"/>
              </a:ext>
            </a:extLst>
          </p:cNvPr>
          <p:cNvSpPr>
            <a:spLocks noGrp="1"/>
          </p:cNvSpPr>
          <p:nvPr>
            <p:ph idx="1"/>
          </p:nvPr>
        </p:nvSpPr>
        <p:spPr/>
        <p:txBody>
          <a:bodyPr>
            <a:noAutofit/>
          </a:bodyPr>
          <a:lstStyle/>
          <a:p>
            <a:pPr marL="0" marR="0" algn="just" rtl="1">
              <a:lnSpc>
                <a:spcPct val="107000"/>
              </a:lnSpc>
              <a:spcBef>
                <a:spcPts val="0"/>
              </a:spcBef>
              <a:spcAft>
                <a:spcPts val="800"/>
              </a:spcAft>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أصبح كل منهما علماً من العلوم وفناً من الفنون الحديثة له قواعـد ومبادئ وقوته الهائلة في التأثير على الأفراد والجماهير.</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كل منهما يتناول دراسة نفسية الفرد وسـلوك الجماعـات وكيفيـة التأثير في ذلك على أسس علمية.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كل منهما يستعين بوسائل الإعلام لتحقيق أغراضه.</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544634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EG" b="1" u="sng" dirty="0">
                <a:solidFill>
                  <a:srgbClr val="FF0000"/>
                </a:solidFill>
                <a:latin typeface="Dubai" panose="020B0503030403030204" pitchFamily="34" charset="-78"/>
                <a:ea typeface="Calibri" panose="020F0502020204030204" pitchFamily="34" charset="0"/>
                <a:cs typeface="Dubai" panose="020B0503030403030204" pitchFamily="34" charset="-78"/>
              </a:rPr>
              <a:t>أوجه الشبه والاتفاق بين العلاقات العامة والدعاية:</a:t>
            </a:r>
            <a:endParaRPr lang="en-US" dirty="0">
              <a:solidFill>
                <a:srgbClr val="FF0000"/>
              </a:solidFill>
            </a:endParaRPr>
          </a:p>
        </p:txBody>
      </p:sp>
      <p:sp>
        <p:nvSpPr>
          <p:cNvPr id="3" name="Content Placeholder 2"/>
          <p:cNvSpPr>
            <a:spLocks noGrp="1"/>
          </p:cNvSpPr>
          <p:nvPr>
            <p:ph idx="1"/>
          </p:nvPr>
        </p:nvSpPr>
        <p:spPr>
          <a:xfrm>
            <a:off x="838200" y="1520815"/>
            <a:ext cx="10515600" cy="4351338"/>
          </a:xfrm>
        </p:spPr>
        <p:txBody>
          <a:bodyPr>
            <a:noAutofit/>
          </a:bodyPr>
          <a:lstStyle/>
          <a:p>
            <a:pPr marL="0" marR="0" indent="0" algn="just" rtl="1">
              <a:lnSpc>
                <a:spcPct val="107000"/>
              </a:lnSpc>
              <a:spcBef>
                <a:spcPts val="0"/>
              </a:spcBef>
              <a:spcAft>
                <a:spcPts val="800"/>
              </a:spcAft>
              <a:buNone/>
            </a:pPr>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مثال:</a:t>
            </a:r>
            <a:r>
              <a:rPr lang="ar-EG" dirty="0">
                <a:solidFill>
                  <a:schemeClr val="bg1"/>
                </a:solidFill>
                <a:latin typeface="Dubai" panose="020B0503030403030204" pitchFamily="34" charset="-78"/>
                <a:ea typeface="Calibri" panose="020F0502020204030204" pitchFamily="34" charset="0"/>
                <a:cs typeface="Dubai" panose="020B0503030403030204" pitchFamily="34" charset="-78"/>
              </a:rPr>
              <a:t> ممكن المقارنة بين نشاط العلاقات العامة والدعاية من خـلال افتراض أن دولة ما تسعى إلى تقوية مركزها في أذهان الـشعوب خـارج حدودها وكسب تأييدهم لنظامها وسياساتها، فإذا كانت تلك الدولـة تقـوم بذلك عن طريق عرض الحقائق كاملة حول ما يتعلق بها دون تحريـف أو مبالغة ودون إبراز محاسنها إخفاء مساوئها فإنها تقوم بنشاط علاقات عامة، فهي تترك للفرد حرية تكوين رأيه تجاهها دون ممارسة ضـغطاً نفـسياً عليه.</a:t>
            </a:r>
            <a:endParaRPr lang="en-US" dirty="0">
              <a:solidFill>
                <a:schemeClr val="bg1"/>
              </a:solidFill>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solidFill>
                  <a:schemeClr val="bg1"/>
                </a:solidFill>
                <a:latin typeface="Dubai" panose="020B0503030403030204" pitchFamily="34" charset="-78"/>
                <a:ea typeface="Calibri" panose="020F0502020204030204" pitchFamily="34" charset="0"/>
                <a:cs typeface="Dubai" panose="020B0503030403030204" pitchFamily="34" charset="-78"/>
              </a:rPr>
              <a:t>أما إذا مارست الدولة الدعاية فهي تقوم بتحويل الآراء إلى صـالحها فتنشر من المعلومات ما يخدم ذلك الهدف وتخفي كل ما يقف في طريـق ذلك فهي تبالغ في تصوير محاسنها ولا تعترف بعيوبها، وهي تدفع الفرد إلى سلوك معين إلى اتخاذ موقف معين، ولا تترك له حرية المفاضلة بين نظامها ونظام آخر، بل تؤكد له أن نظامها هو الأفضل.</a:t>
            </a:r>
            <a:endParaRPr lang="en-US" dirty="0">
              <a:solidFill>
                <a:schemeClr val="bg1"/>
              </a:solidFill>
              <a:latin typeface="Dubai" panose="020B0503030403030204" pitchFamily="34" charset="-78"/>
              <a:ea typeface="Calibri" panose="020F0502020204030204" pitchFamily="34" charset="0"/>
              <a:cs typeface="Dubai" panose="020B0503030403030204" pitchFamily="34" charset="-78"/>
            </a:endParaRPr>
          </a:p>
          <a:p>
            <a:pPr algn="r" rtl="1"/>
            <a:endParaRPr lang="en-US" dirty="0"/>
          </a:p>
        </p:txBody>
      </p:sp>
    </p:spTree>
    <p:extLst>
      <p:ext uri="{BB962C8B-B14F-4D97-AF65-F5344CB8AC3E}">
        <p14:creationId xmlns:p14="http://schemas.microsoft.com/office/powerpoint/2010/main" val="3645542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B2DA7-9C24-581A-1946-1073900AD55D}"/>
              </a:ext>
            </a:extLst>
          </p:cNvPr>
          <p:cNvSpPr>
            <a:spLocks noGrp="1"/>
          </p:cNvSpPr>
          <p:nvPr>
            <p:ph type="title"/>
          </p:nvPr>
        </p:nvSpPr>
        <p:spPr/>
        <p:txBody>
          <a:bodyPr>
            <a:normAutofit/>
          </a:bodyPr>
          <a:lstStyle/>
          <a:p>
            <a:pPr algn="r" rtl="1"/>
            <a:r>
              <a:rPr lang="ar-EG" b="1" u="sng" dirty="0">
                <a:solidFill>
                  <a:srgbClr val="FF0000"/>
                </a:solidFill>
                <a:latin typeface="Dubai" panose="020B0503030403030204" pitchFamily="34" charset="-78"/>
                <a:ea typeface="Times New Roman" panose="02020603050405020304" pitchFamily="18" charset="0"/>
                <a:cs typeface="Dubai" panose="020B0503030403030204" pitchFamily="34" charset="-78"/>
              </a:rPr>
              <a:t>اتصال ووسائله في العلاقات العامة</a:t>
            </a:r>
            <a:endParaRPr lang="en-US" dirty="0">
              <a:solidFill>
                <a:srgbClr val="FF0000"/>
              </a:solidFill>
            </a:endParaRPr>
          </a:p>
        </p:txBody>
      </p:sp>
      <p:sp>
        <p:nvSpPr>
          <p:cNvPr id="3" name="Content Placeholder 2">
            <a:extLst>
              <a:ext uri="{FF2B5EF4-FFF2-40B4-BE49-F238E27FC236}">
                <a16:creationId xmlns:a16="http://schemas.microsoft.com/office/drawing/2014/main" id="{854ABF09-ADD0-C8BA-5AF5-93DE20502D2B}"/>
              </a:ext>
            </a:extLst>
          </p:cNvPr>
          <p:cNvSpPr>
            <a:spLocks noGrp="1"/>
          </p:cNvSpPr>
          <p:nvPr>
            <p:ph idx="1"/>
          </p:nvPr>
        </p:nvSpPr>
        <p:spPr/>
        <p:txBody>
          <a:bodyPr>
            <a:normAutofit/>
          </a:bodyPr>
          <a:lstStyle/>
          <a:p>
            <a:pPr marL="0" indent="0" algn="r" rtl="1">
              <a:buNone/>
            </a:pPr>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الاتصال الفعال: إن نجاح الاتصال يعتمد على استخدام التوجيهات التالية:</a:t>
            </a:r>
            <a:endPar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endParaRPr>
          </a:p>
          <a:p>
            <a:pPr marL="0" indent="0" algn="r" rtl="1">
              <a:buNone/>
            </a:pPr>
            <a:r>
              <a:rPr lang="ar-EG"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ابحث عن الجمهور </a:t>
            </a:r>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:المعني </a:t>
            </a:r>
            <a:r>
              <a:rPr lang="en-US" b="1" dirty="0">
                <a:solidFill>
                  <a:schemeClr val="accent1"/>
                </a:solidFill>
                <a:latin typeface="Dubai" panose="020B0503030403030204" pitchFamily="34" charset="-78"/>
                <a:ea typeface="Calibri" panose="020F0502020204030204" pitchFamily="34" charset="0"/>
                <a:cs typeface="Dubai" panose="020B0503030403030204" pitchFamily="34" charset="-78"/>
              </a:rPr>
              <a:t>People Right</a:t>
            </a:r>
          </a:p>
          <a:p>
            <a:pPr marL="0" indent="0" algn="just" rtl="1">
              <a:buNone/>
            </a:pPr>
            <a:br>
              <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rPr>
            </a:b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فمن الضروري معرفة الجماهير التي نريد أن نؤثر فيها وأن نـسعى عن طريق الموصلين للوصول إليهم، وإذا سأل خبير العلاقـات العامـة نفسه هذا السؤال: من أهم الجماهير التي يجب أن نصلهم بإعلامنا لتحقيق أهدافنا ؟ و إذا أدرك أهدافه بشكل جيد وخطط لها برامجها المناسبة، فإنـه لا محالة واصل</a:t>
            </a:r>
            <a:r>
              <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إلى جمهور.</a:t>
            </a:r>
            <a:br>
              <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a:p>
            <a:pPr marL="0" indent="0" algn="r" rtl="1">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6823752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E4227-3CC7-9702-F1F1-6F2D125BC6D8}"/>
              </a:ext>
            </a:extLst>
          </p:cNvPr>
          <p:cNvSpPr>
            <a:spLocks noGrp="1"/>
          </p:cNvSpPr>
          <p:nvPr>
            <p:ph type="title"/>
          </p:nvPr>
        </p:nvSpPr>
        <p:spPr/>
        <p:txBody>
          <a:bodyPr/>
          <a:lstStyle/>
          <a:p>
            <a:pPr algn="r" rtl="1"/>
            <a:br>
              <a:rPr lang="en-US" b="1" u="sng" dirty="0">
                <a:solidFill>
                  <a:schemeClr val="accent1"/>
                </a:solidFill>
                <a:latin typeface="Dubai" panose="020B0503030403030204" pitchFamily="34" charset="-78"/>
                <a:ea typeface="Times New Roman" panose="02020603050405020304" pitchFamily="18" charset="0"/>
                <a:cs typeface="Dubai" panose="020B0503030403030204" pitchFamily="34" charset="-78"/>
              </a:rPr>
            </a:br>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استخدام الوسيلة المناسبة </a:t>
            </a:r>
            <a:r>
              <a:rPr lang="en-US" b="1" dirty="0">
                <a:solidFill>
                  <a:schemeClr val="accent1"/>
                </a:solidFill>
                <a:latin typeface="Dubai" panose="020B0503030403030204" pitchFamily="34" charset="-78"/>
                <a:ea typeface="Calibri" panose="020F0502020204030204" pitchFamily="34" charset="0"/>
                <a:cs typeface="Dubai" panose="020B0503030403030204" pitchFamily="34" charset="-78"/>
              </a:rPr>
              <a:t>Channels Right</a:t>
            </a:r>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a:t>
            </a:r>
            <a:endParaRPr lang="en-US" dirty="0">
              <a:solidFill>
                <a:schemeClr val="accent1"/>
              </a:solidFill>
            </a:endParaRPr>
          </a:p>
        </p:txBody>
      </p:sp>
      <p:sp>
        <p:nvSpPr>
          <p:cNvPr id="3" name="Content Placeholder 2">
            <a:extLst>
              <a:ext uri="{FF2B5EF4-FFF2-40B4-BE49-F238E27FC236}">
                <a16:creationId xmlns:a16="http://schemas.microsoft.com/office/drawing/2014/main" id="{A27FDB0D-84D4-80B0-DF4E-D2E0AD175461}"/>
              </a:ext>
            </a:extLst>
          </p:cNvPr>
          <p:cNvSpPr>
            <a:spLocks noGrp="1"/>
          </p:cNvSpPr>
          <p:nvPr>
            <p:ph idx="1"/>
          </p:nvPr>
        </p:nvSpPr>
        <p:spPr/>
        <p:txBody>
          <a:bodyPr>
            <a:normAutofit/>
          </a:bodyPr>
          <a:lstStyle/>
          <a:p>
            <a:pPr marL="0" indent="0" algn="justLow" rtl="1">
              <a:buNone/>
            </a:pPr>
            <a:br>
              <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rPr>
            </a:b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هناك وسائل عديدة للاتصال ولكل واحدة مميزاتها وسلبياتها، وفـي غالب الأحوال من الجماهير والمعنية، وإن اختيار الوسيلة المناسبة يعتمد على معرفتك لخصائص جماهيرك وعاداتهم، وعلى معرفتك لخـصائص وسائل الاتصال نفسها والرسالة التي تريد إرسالها،</a:t>
            </a:r>
            <a:br>
              <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rPr>
            </a:br>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br>
              <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a:p>
            <a:pPr marL="0" indent="0" algn="justLow" rtl="1">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0641648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2DDE7-09A9-A737-B41A-BD7D9545C1D8}"/>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استخدام الوقت المناسبة </a:t>
            </a:r>
            <a:r>
              <a:rPr lang="en-US" b="1" dirty="0">
                <a:solidFill>
                  <a:schemeClr val="accent1"/>
                </a:solidFill>
                <a:latin typeface="Dubai" panose="020B0503030403030204" pitchFamily="34" charset="-78"/>
                <a:ea typeface="Calibri" panose="020F0502020204030204" pitchFamily="34" charset="0"/>
                <a:cs typeface="Dubai" panose="020B0503030403030204" pitchFamily="34" charset="-78"/>
              </a:rPr>
              <a:t>Time Right</a:t>
            </a:r>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a:t>
            </a:r>
            <a:endParaRPr lang="en-US" dirty="0">
              <a:solidFill>
                <a:schemeClr val="accent1"/>
              </a:solidFill>
            </a:endParaRPr>
          </a:p>
        </p:txBody>
      </p:sp>
      <p:sp>
        <p:nvSpPr>
          <p:cNvPr id="3" name="Content Placeholder 2">
            <a:extLst>
              <a:ext uri="{FF2B5EF4-FFF2-40B4-BE49-F238E27FC236}">
                <a16:creationId xmlns:a16="http://schemas.microsoft.com/office/drawing/2014/main" id="{FA57AC28-8F13-233F-5342-9D4A84878528}"/>
              </a:ext>
            </a:extLst>
          </p:cNvPr>
          <p:cNvSpPr>
            <a:spLocks noGrp="1"/>
          </p:cNvSpPr>
          <p:nvPr>
            <p:ph idx="1"/>
          </p:nvPr>
        </p:nvSpPr>
        <p:spPr/>
        <p:txBody>
          <a:bodyPr/>
          <a:lstStyle/>
          <a:p>
            <a:pPr marL="0" indent="0" algn="just" rtl="1">
              <a:lnSpc>
                <a:spcPct val="120000"/>
              </a:lnSpc>
              <a:buNone/>
            </a:pPr>
            <a:r>
              <a:rPr lang="ar-EG" sz="2800" dirty="0">
                <a:solidFill>
                  <a:schemeClr val="bg1"/>
                </a:solidFill>
                <a:latin typeface="Dubai" panose="020B0503030403030204" pitchFamily="34" charset="-78"/>
                <a:ea typeface="Calibri" panose="020F0502020204030204" pitchFamily="34" charset="0"/>
                <a:cs typeface="Dubai" panose="020B0503030403030204" pitchFamily="34" charset="-78"/>
              </a:rPr>
              <a:t>لكي تكون الرسالة فعالة فلا بدأ، تصل إلى الجمهـور المعنـي فـي الوقت المناسب، فإذا وصلت مبكراً فلن لجد الجمهور مستعداً لتقبلهـا وإذا وصلت متأخراً فستجد عقول الجماهير وقد فقدت الرغبة في الموضـوع، وإن معرفة الوقت المناسب يتطلب معرفة بعادات الجماهير بثقافتها وكيفية قضاء أوقاتها أثناء اليوم.</a:t>
            </a:r>
            <a:br>
              <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rPr>
            </a:br>
            <a:r>
              <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rPr>
              <a:t> </a:t>
            </a:r>
            <a:br>
              <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rPr>
            </a:br>
            <a:r>
              <a:rPr lang="ar-EG" sz="2800" b="1" dirty="0">
                <a:solidFill>
                  <a:schemeClr val="bg1"/>
                </a:solidFill>
                <a:latin typeface="Dubai" panose="020B0503030403030204" pitchFamily="34" charset="-78"/>
                <a:ea typeface="Calibri" panose="020F0502020204030204" pitchFamily="34" charset="0"/>
                <a:cs typeface="Dubai" panose="020B0503030403030204" pitchFamily="34" charset="-78"/>
              </a:rPr>
              <a:t> </a:t>
            </a:r>
            <a:endParaRPr lang="en-US" sz="2800" dirty="0"/>
          </a:p>
          <a:p>
            <a:pPr algn="just" rtl="1"/>
            <a:endParaRPr lang="en-US" dirty="0"/>
          </a:p>
          <a:p>
            <a:pPr marL="0" indent="0" algn="just" rtl="1">
              <a:buNone/>
            </a:pPr>
            <a:endParaRPr lang="en-US" dirty="0"/>
          </a:p>
        </p:txBody>
      </p:sp>
    </p:spTree>
    <p:extLst>
      <p:ext uri="{BB962C8B-B14F-4D97-AF65-F5344CB8AC3E}">
        <p14:creationId xmlns:p14="http://schemas.microsoft.com/office/powerpoint/2010/main" val="34012377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B1C8E-C66B-58FB-438E-DEEDC71CE3CA}"/>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استخدام الرسالة المناسبة </a:t>
            </a:r>
            <a:r>
              <a:rPr lang="en-US" b="1" dirty="0">
                <a:solidFill>
                  <a:schemeClr val="accent1"/>
                </a:solidFill>
                <a:latin typeface="Dubai" panose="020B0503030403030204" pitchFamily="34" charset="-78"/>
                <a:ea typeface="Calibri" panose="020F0502020204030204" pitchFamily="34" charset="0"/>
                <a:cs typeface="Dubai" panose="020B0503030403030204" pitchFamily="34" charset="-78"/>
              </a:rPr>
              <a:t>message Right</a:t>
            </a:r>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a:t>
            </a:r>
            <a:endParaRPr lang="en-US" dirty="0">
              <a:solidFill>
                <a:schemeClr val="accent1"/>
              </a:solidFill>
            </a:endParaRPr>
          </a:p>
        </p:txBody>
      </p:sp>
      <p:sp>
        <p:nvSpPr>
          <p:cNvPr id="3" name="Content Placeholder 2">
            <a:extLst>
              <a:ext uri="{FF2B5EF4-FFF2-40B4-BE49-F238E27FC236}">
                <a16:creationId xmlns:a16="http://schemas.microsoft.com/office/drawing/2014/main" id="{2D44EDD3-791C-2743-D241-50BA924BB5F5}"/>
              </a:ext>
            </a:extLst>
          </p:cNvPr>
          <p:cNvSpPr>
            <a:spLocks noGrp="1"/>
          </p:cNvSpPr>
          <p:nvPr>
            <p:ph idx="1"/>
          </p:nvPr>
        </p:nvSpPr>
        <p:spPr/>
        <p:txBody>
          <a:bodyPr/>
          <a:lstStyle/>
          <a:p>
            <a:pPr marL="0" indent="0" algn="just" rtl="1">
              <a:buNone/>
            </a:pPr>
            <a:b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b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يجب أن تكون الرسالة واقعيـة وذات صـلة مباشـرة بالاهتمامـات الشخصية لأفراد الجمهور، وتحتوي على معلومات مفيدة تساعد في حـل مشاكلهم اليومية، وهذا الأمر يتطلب معرفة اتجاهات جمـاهيرك المعنيـة وطريقة تفكيرهم وكيف يتفاعلون مع الآراء الجديدة، وهذا وإن اسـتخدام اللغة المناسبة أيضاً يتطلب معرفة المستوى الثقافي والفكري للجماهير.</a:t>
            </a:r>
            <a:endParaRPr lang="en-US" dirty="0"/>
          </a:p>
        </p:txBody>
      </p:sp>
    </p:spTree>
    <p:extLst>
      <p:ext uri="{BB962C8B-B14F-4D97-AF65-F5344CB8AC3E}">
        <p14:creationId xmlns:p14="http://schemas.microsoft.com/office/powerpoint/2010/main" val="16772638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EG" b="1" u="sng" dirty="0">
                <a:solidFill>
                  <a:schemeClr val="accent1"/>
                </a:solidFill>
                <a:latin typeface="Dubai" panose="020B0503030403030204" pitchFamily="34" charset="-78"/>
                <a:ea typeface="Times New Roman" panose="02020603050405020304" pitchFamily="18" charset="0"/>
                <a:cs typeface="Dubai" panose="020B0503030403030204" pitchFamily="34" charset="-78"/>
              </a:rPr>
              <a:t>الاتصال الفعال</a:t>
            </a:r>
            <a:endParaRPr lang="en-US" dirty="0">
              <a:solidFill>
                <a:schemeClr val="accent1"/>
              </a:solidFill>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901030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6803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A5A9E-3E72-2838-6589-4981A81DDEA7}"/>
              </a:ext>
            </a:extLst>
          </p:cNvPr>
          <p:cNvSpPr>
            <a:spLocks noGrp="1"/>
          </p:cNvSpPr>
          <p:nvPr>
            <p:ph type="title"/>
          </p:nvPr>
        </p:nvSpPr>
        <p:spPr/>
        <p:txBody>
          <a:bodyPr/>
          <a:lstStyle/>
          <a:p>
            <a:pPr algn="r" rtl="1"/>
            <a:r>
              <a:rPr lang="ar-EG" b="1" u="sng" dirty="0">
                <a:solidFill>
                  <a:srgbClr val="FF0000"/>
                </a:solidFill>
                <a:latin typeface="Dubai" panose="020B0503030403030204" pitchFamily="34" charset="-78"/>
                <a:ea typeface="Times New Roman" panose="02020603050405020304" pitchFamily="18" charset="0"/>
                <a:cs typeface="Dubai" panose="020B0503030403030204" pitchFamily="34" charset="-78"/>
              </a:rPr>
              <a:t>وسائل الاتصال فى العلاقات العامة:</a:t>
            </a:r>
            <a:endParaRPr lang="en-US" dirty="0">
              <a:solidFill>
                <a:srgbClr val="FF0000"/>
              </a:solidFill>
            </a:endParaRPr>
          </a:p>
        </p:txBody>
      </p:sp>
      <p:sp>
        <p:nvSpPr>
          <p:cNvPr id="3" name="Content Placeholder 2">
            <a:extLst>
              <a:ext uri="{FF2B5EF4-FFF2-40B4-BE49-F238E27FC236}">
                <a16:creationId xmlns:a16="http://schemas.microsoft.com/office/drawing/2014/main" id="{2A9ABA66-0DB1-0C71-F316-02CC9510E068}"/>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تستخدم العلاقات العامة في ممارسة نشاطها الاتصالي وسائل الإعلام المختلفة، وأهميتها وسائل الاتصال الجماهيري التي لا غنى لأية مؤسـسة متحضر عنها في الوقت الحاضر، وهي الـصحف اليوميـة والمجـلات والإذاعة الصوتية والإذاعة المرئية (التلفزيون) والفيلم الـسينمائي، كمـا تستخدم المؤسسات بعض وسائل الإعلام الخاصة التي تـصدرها بنفـسها كمجلـة المؤسـسة أو النــشرة الإخباريـة، وكالمعـارض والحفــلات والمهرجانات، وهناك وسائل الاتصال الشخصي كالخطابة والمحاضـرات العامة ومكاتب الاستقبال وغيرها، ويتوقف استخدام هـذه الوسـائل علـى الوضع المالي للمنظمة، وعلى مدى الاهتمام الذي توليه للعلاقات العامـة مع جماهير المنظمة.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2778033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EG" b="1" dirty="0">
                <a:solidFill>
                  <a:srgbClr val="FF0000"/>
                </a:solidFill>
                <a:latin typeface="Dubai" panose="020B0503030403030204" pitchFamily="34" charset="-78"/>
                <a:ea typeface="Calibri" panose="020F0502020204030204" pitchFamily="34" charset="0"/>
                <a:cs typeface="Dubai" panose="020B0503030403030204" pitchFamily="34" charset="-78"/>
              </a:rPr>
              <a:t>وسائل الاتصال</a:t>
            </a:r>
            <a:endParaRPr lang="en-US"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730519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70535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DF57C-C161-22C9-537C-BF2189CE2BB4}"/>
              </a:ext>
            </a:extLst>
          </p:cNvPr>
          <p:cNvSpPr>
            <a:spLocks noGrp="1"/>
          </p:cNvSpPr>
          <p:nvPr>
            <p:ph type="title"/>
          </p:nvPr>
        </p:nvSpPr>
        <p:spPr/>
        <p:txBody>
          <a:bodyPr>
            <a:normAutofit fontScale="90000"/>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وتقسم وسائل الاتصال فى العلاقات العامة إلى ما يلي:</a:t>
            </a:r>
            <a:br>
              <a:rPr lang="en-US" dirty="0">
                <a:solidFill>
                  <a:schemeClr val="bg1"/>
                </a:solidFill>
                <a:latin typeface="Dubai" panose="020B0503030403030204" pitchFamily="34" charset="-78"/>
                <a:ea typeface="Calibri" panose="020F0502020204030204" pitchFamily="34" charset="0"/>
                <a:cs typeface="Dubai" panose="020B0503030403030204" pitchFamily="34" charset="-78"/>
              </a:rPr>
            </a:br>
            <a:endParaRPr lang="en-US" dirty="0"/>
          </a:p>
        </p:txBody>
      </p:sp>
      <p:sp>
        <p:nvSpPr>
          <p:cNvPr id="3" name="Content Placeholder 2">
            <a:extLst>
              <a:ext uri="{FF2B5EF4-FFF2-40B4-BE49-F238E27FC236}">
                <a16:creationId xmlns:a16="http://schemas.microsoft.com/office/drawing/2014/main" id="{FEFE9CE8-F43D-2ECB-E536-87F438CD6868}"/>
              </a:ext>
            </a:extLst>
          </p:cNvPr>
          <p:cNvSpPr>
            <a:spLocks noGrp="1"/>
          </p:cNvSpPr>
          <p:nvPr>
            <p:ph idx="1"/>
          </p:nvPr>
        </p:nvSpPr>
        <p:spPr/>
        <p:txBody>
          <a:bodyPr>
            <a:normAutofit/>
          </a:bodyPr>
          <a:lstStyle/>
          <a:p>
            <a:pPr marL="0" marR="0" indent="0" algn="r" rtl="1">
              <a:lnSpc>
                <a:spcPct val="107000"/>
              </a:lnSpc>
              <a:spcBef>
                <a:spcPts val="1200"/>
              </a:spcBef>
              <a:spcAft>
                <a:spcPts val="0"/>
              </a:spcAft>
              <a:buNone/>
            </a:pPr>
            <a:r>
              <a:rPr lang="ar-EG" b="1" u="sng" dirty="0">
                <a:solidFill>
                  <a:schemeClr val="accent1"/>
                </a:solidFill>
                <a:effectLst/>
                <a:latin typeface="Dubai" panose="020B0503030403030204" pitchFamily="34" charset="-78"/>
                <a:ea typeface="Times New Roman" panose="02020603050405020304" pitchFamily="18" charset="0"/>
                <a:cs typeface="Dubai" panose="020B0503030403030204" pitchFamily="34" charset="-78"/>
              </a:rPr>
              <a:t>أولا: الوسائل المباشرة:</a:t>
            </a:r>
            <a:endParaRPr lang="en-US" b="1" u="sng" dirty="0">
              <a:solidFill>
                <a:schemeClr val="accent1"/>
              </a:solidFill>
              <a:effectLst/>
              <a:latin typeface="Dubai" panose="020B0503030403030204" pitchFamily="34" charset="-78"/>
              <a:ea typeface="Times New Roman" panose="02020603050405020304" pitchFamily="18" charset="0"/>
              <a:cs typeface="Dubai" panose="020B0503030403030204" pitchFamily="34" charset="-78"/>
            </a:endParaRPr>
          </a:p>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والوسائل المباشرة للاتصال ربما أكثر الوسائل فاعلية وتـأثيراً فـي الجماهير لأن الاتصال بين المرسل والمستقبل يكون عـادة مباشـراً، أي وجهاً لوجه، يعني أن ما يريد أن يقوم، وما يريد أن يعطيه المرسل مـن انطباعه يتحقق في لحظات أو دقائق معدودة وبسرعة، وتأخذ هذه الوسائل المباشرة الأشكال التالية: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604326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392DD-5367-9DA0-8AD4-5A3035E89DBA}"/>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تنظيم الحفلات والدعوات الخاصة:</a:t>
            </a:r>
            <a:endParaRPr lang="en-US" dirty="0">
              <a:solidFill>
                <a:schemeClr val="accent1"/>
              </a:solidFill>
            </a:endParaRPr>
          </a:p>
        </p:txBody>
      </p:sp>
      <p:sp>
        <p:nvSpPr>
          <p:cNvPr id="3" name="Content Placeholder 2">
            <a:extLst>
              <a:ext uri="{FF2B5EF4-FFF2-40B4-BE49-F238E27FC236}">
                <a16:creationId xmlns:a16="http://schemas.microsoft.com/office/drawing/2014/main" id="{92CACE01-CF6D-06EB-C9B6-D9DC8DA1A383}"/>
              </a:ext>
            </a:extLst>
          </p:cNvPr>
          <p:cNvSpPr>
            <a:spLocks noGrp="1"/>
          </p:cNvSpPr>
          <p:nvPr>
            <p:ph idx="1"/>
          </p:nvPr>
        </p:nvSpPr>
        <p:spPr/>
        <p:txBody>
          <a:bodyPr>
            <a:no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وتنظيم الحفلات يدخل في اختصاص إدارة العلاقات العامـة ويمثـل نوع من الاتصال المباشر مع الجماهير، سـواء كانـت هـذه الحفـلات للعاملين داخل المنشأة أو الجمهور المتعامل معها، أو عملاء المنشأة وفي الحفلات يتم التعارف بين كبار المسئولين في المنشأة والمدعوين إلى الحفل ويتبادلون مع بعضهم البعض الحديث والمناقشات التي تجعل كـل مـنهم أكثر تفهاً للآخرين وآرائهم واتجاهاتهم.</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وقد تكون الحفلات لأغراض التكريم، أو الحفاوة أو الاستقبال لـزوار أجانب، ومثل هذه الحفلات يجب إعدادها بالمستوى المناسـب لشخـصية ومكانة هؤلاء الزوار، كما قد يدخل ضمن هذه الحفلات الدعوة المحـدودة لعدد قليل من الزوار على الغذاء أو العشاء في أحـد الأمـاكن الممتـازة بالمدينة، ويتم في هذه اللقاءات انجازات كثيرة.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9677140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4DD2C-5E8B-E031-2881-02402E3DDCA6}"/>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الاشتراك في المسابقة العامة:</a:t>
            </a:r>
            <a:endParaRPr lang="en-US" dirty="0">
              <a:solidFill>
                <a:schemeClr val="accent1"/>
              </a:solidFill>
            </a:endParaRPr>
          </a:p>
        </p:txBody>
      </p:sp>
      <p:sp>
        <p:nvSpPr>
          <p:cNvPr id="3" name="Content Placeholder 2">
            <a:extLst>
              <a:ext uri="{FF2B5EF4-FFF2-40B4-BE49-F238E27FC236}">
                <a16:creationId xmlns:a16="http://schemas.microsoft.com/office/drawing/2014/main" id="{E5AF994C-2CC7-7C32-7D85-8FCB18014D9C}"/>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ومن ضمن وسائل الاتصال المباشـر بالجمـاهير، الاشـتراك فـي المسابقات العامة أو مسابقة التلفزيـون أو الراديـو، أو مـسابقات شـهر رمضان، وفي هذه المسابقات تقدم المنشأة هدايا عديدة للمشتركين. ولا يخفى ما تمثل هذه المسابقات من اهتمام خاصة من الجمهور قـد يساعد بدوره في زيادة مبيعاتها، وارتياد المواقع التي تعرض فيها سـلعها وخدماتها، ومن أمثلة هذه المسابقات المعارض العامة.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8553462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20312-5633-B27E-2A12-F05B0D9EBDBF}"/>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المشاركة في الحياة العامة:</a:t>
            </a:r>
            <a:endParaRPr lang="en-US" dirty="0">
              <a:solidFill>
                <a:schemeClr val="accent1"/>
              </a:solidFill>
            </a:endParaRPr>
          </a:p>
        </p:txBody>
      </p:sp>
      <p:sp>
        <p:nvSpPr>
          <p:cNvPr id="3" name="Content Placeholder 2">
            <a:extLst>
              <a:ext uri="{FF2B5EF4-FFF2-40B4-BE49-F238E27FC236}">
                <a16:creationId xmlns:a16="http://schemas.microsoft.com/office/drawing/2014/main" id="{3C0DFBD6-FBDD-C13F-A141-624D5869E23A}"/>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وعن طريق قيام إدارة العلاقات العامة بانتهـاز المناسـبات </a:t>
            </a:r>
            <a:r>
              <a:rPr lang="ar-EG" dirty="0">
                <a:solidFill>
                  <a:schemeClr val="bg1"/>
                </a:solidFill>
                <a:latin typeface="Dubai" panose="020B0503030403030204" pitchFamily="34" charset="-78"/>
                <a:ea typeface="Calibri" panose="020F0502020204030204" pitchFamily="34" charset="0"/>
                <a:cs typeface="Dubai" panose="020B0503030403030204" pitchFamily="34" charset="-78"/>
              </a:rPr>
              <a:t>العامة</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والفرص المناسبة التي يشترك فيها أعداد كبيرة من الجمهور مثل الحفلات العامة أو الاحتفالات الرسمية التي تقيمها الدولة وأجهزتها، لكـي تـشارك فيها الإدارة بمجهود ملحوظ، وتساهم بعمل أو تقديم هدايا أو عمل باقـات ورد، وحتى في حالات الوفيات أو الجنازات الكبرى تقوم العلاقات العامـة بتقديم العزاء واختيار عدد من كبار العاملين لتقديم التعازي، أي المشاركة في السراء والضراء، وإبراز المشاعر الطيبة، مما يساعد علـى إقامـة علاقات جيدة مع الآخرين، وانتشار السمعة الطيبة للمنشأة.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7696576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2B32D-6A32-1DDE-47D1-13B8AA881A3A}"/>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خدمة المجتمع المحلي:</a:t>
            </a:r>
            <a:endParaRPr lang="en-US" dirty="0">
              <a:solidFill>
                <a:schemeClr val="accent1"/>
              </a:solidFill>
            </a:endParaRPr>
          </a:p>
        </p:txBody>
      </p:sp>
      <p:sp>
        <p:nvSpPr>
          <p:cNvPr id="3" name="Content Placeholder 2">
            <a:extLst>
              <a:ext uri="{FF2B5EF4-FFF2-40B4-BE49-F238E27FC236}">
                <a16:creationId xmlns:a16="http://schemas.microsoft.com/office/drawing/2014/main" id="{12B7AF99-481E-32B7-6582-DC571526870F}"/>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ويتم تقديم خدمات عديدة للمجتمع المحلي، مثـل: إنـشاء حـضانة لأبناء الحي، أو مستوصف علاجي للمرضى، أو عمل حضانة أو سوبر ماركت أو جمعية تعاونية لخدمة البيئة في المنطقة التي يوجد بها المـصنع أو مكاتب المنشأة.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48932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84EB0-63A8-816C-7FA0-8CD43242045C}"/>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رعاية العاملين بالمنشأة:</a:t>
            </a:r>
            <a:endParaRPr lang="en-US" dirty="0">
              <a:solidFill>
                <a:schemeClr val="accent1"/>
              </a:solidFill>
            </a:endParaRPr>
          </a:p>
        </p:txBody>
      </p:sp>
      <p:sp>
        <p:nvSpPr>
          <p:cNvPr id="3" name="Content Placeholder 2">
            <a:extLst>
              <a:ext uri="{FF2B5EF4-FFF2-40B4-BE49-F238E27FC236}">
                <a16:creationId xmlns:a16="http://schemas.microsoft.com/office/drawing/2014/main" id="{8BE3B156-80D2-804C-949E-8B52F274064B}"/>
              </a:ext>
            </a:extLst>
          </p:cNvPr>
          <p:cNvSpPr>
            <a:spLocks noGrp="1"/>
          </p:cNvSpPr>
          <p:nvPr>
            <p:ph idx="1"/>
          </p:nvPr>
        </p:nvSpPr>
        <p:spPr/>
        <p:txBody>
          <a:bodyPr>
            <a:noAutofit/>
          </a:bodyPr>
          <a:lstStyle/>
          <a:p>
            <a:pPr marL="457200" lvl="1" indent="0" algn="just" rtl="1">
              <a:lnSpc>
                <a:spcPct val="107000"/>
              </a:lnSpc>
              <a:spcBef>
                <a:spcPts val="0"/>
              </a:spcBef>
              <a:spcAft>
                <a:spcPts val="800"/>
              </a:spcAft>
              <a:buNone/>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وتعتبر رعاية العاملين من الوسائل المباشرة للاتصال مـع العـاملين بالمنشأة ففيها تقدم الخدمات في حالات العجز أو الإصـابة وكـذلك فـي حالات الوفيات وغيرها من المواقف التي تستدعي وقـوف المنـشأة إلـى جوار عمالها وإشعارهم بحرصها على راحتهم، وهذا يوطد الـصلة بـين الإدارة والعاملين، وكذلك قد تقيم المنـشأة عيـادات خاصـة للعـاملين ولعائلاتهم بحيث تتحقق لهم الرعاية الصحية الملائمة، مجانـاً أو مقابـل رسوم رمزية بسيطة، وبالمثل يمكن أن تقيم المنشأة دار الحضارة لأطفـال العاملين بحيث يمكن للأم أن تطمئن على طفلها، وتتصرف إلـى عملهـا ويمكنها أن تشاهد مرة أو مرتين أثناء النهار، هـذا بخـلاف الخـدمات الأخرى، مثل الجمعيات التعاونية وعربات النقل التـي تقـدمها المنـشأة كخدمة للعاملين في المؤسسة.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457200" lvl="1" indent="0" algn="r" rtl="1">
              <a:buNone/>
            </a:pPr>
            <a:endParaRPr lang="en-US" sz="2800"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2691697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52017-CCA7-911A-505F-BAA7474BBB09}"/>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مخاطبة الجمهور:</a:t>
            </a:r>
            <a:endParaRPr lang="en-US" dirty="0">
              <a:solidFill>
                <a:schemeClr val="accent1"/>
              </a:solidFill>
            </a:endParaRPr>
          </a:p>
        </p:txBody>
      </p:sp>
      <p:sp>
        <p:nvSpPr>
          <p:cNvPr id="3" name="Content Placeholder 2">
            <a:extLst>
              <a:ext uri="{FF2B5EF4-FFF2-40B4-BE49-F238E27FC236}">
                <a16:creationId xmlns:a16="http://schemas.microsoft.com/office/drawing/2014/main" id="{EB1E6272-349A-AC75-E58D-5B37C27AD322}"/>
              </a:ext>
            </a:extLst>
          </p:cNvPr>
          <p:cNvSpPr>
            <a:spLocks noGrp="1"/>
          </p:cNvSpPr>
          <p:nvPr>
            <p:ph idx="1"/>
          </p:nvPr>
        </p:nvSpPr>
        <p:spPr>
          <a:xfrm>
            <a:off x="838200" y="1354555"/>
            <a:ext cx="10515600" cy="4351338"/>
          </a:xfrm>
        </p:spPr>
        <p:txBody>
          <a:bodyPr>
            <a:no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وتعتبر مخاطبة الجمهور من وسائل الاتصال المباشر التي قد تعنـى إجراء الحوار المفتوح مع عينة من الجمهور، أو دعـوة مجموعـة مـن الجمهور والتحدث إليهم في شكل خطاب معين يلقيه أحد كبار المـسئولين ويوضح فيه وجهة النظر التي ترغب المنشأة في تعريفها لهذا الجمهـور، وفي مثل هذه اللقاءات مع الجمهـور تتحقـق الكثيـر مـن المناقـشات والمجادلات التي تمثل في الواقع نوع من الديمقراطيـة وتقـديراً لـرأي الآخرين، وفي المخاطبة يتم توضيح الحقائق والوقائع الصحيحة، وتساعد هذه اللقاءات في الكشف عن الكذب أو الادعاءات غير الصحيحة، وفـي ذلك تدعيم الموقف المنشأة أو تقوية لصلاتها بالجمهور الذي يتعامل معها،وقد ترتب العلاقات العامة لقاء بين رئيس مجلس الإدارة وجمهـور مـن الموردين والمتعاملين أو الموزعين لمنتجات المنشأة ويتم في هـذا اللقـاء مناقشة المشاكل والمطالب ومحاولة تذليلها وإيجاد الحلول المناسبة لها.</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074476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BA2D8-BB68-2683-5427-0D0B34B87223}"/>
              </a:ext>
            </a:extLst>
          </p:cNvPr>
          <p:cNvSpPr>
            <a:spLocks noGrp="1"/>
          </p:cNvSpPr>
          <p:nvPr>
            <p:ph type="title"/>
          </p:nvPr>
        </p:nvSpPr>
        <p:spPr>
          <a:xfrm>
            <a:off x="838200" y="279400"/>
            <a:ext cx="10515600" cy="1325563"/>
          </a:xfrm>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المقابلات الشخصية:</a:t>
            </a:r>
            <a:endParaRPr lang="en-US" dirty="0">
              <a:solidFill>
                <a:schemeClr val="accent1"/>
              </a:solidFill>
            </a:endParaRPr>
          </a:p>
        </p:txBody>
      </p:sp>
      <p:sp>
        <p:nvSpPr>
          <p:cNvPr id="3" name="Content Placeholder 2">
            <a:extLst>
              <a:ext uri="{FF2B5EF4-FFF2-40B4-BE49-F238E27FC236}">
                <a16:creationId xmlns:a16="http://schemas.microsoft.com/office/drawing/2014/main" id="{F16B0111-9F11-151D-1EB6-A35BFC718C47}"/>
              </a:ext>
            </a:extLst>
          </p:cNvPr>
          <p:cNvSpPr>
            <a:spLocks noGrp="1"/>
          </p:cNvSpPr>
          <p:nvPr>
            <p:ph idx="1"/>
          </p:nvPr>
        </p:nvSpPr>
        <p:spPr>
          <a:xfrm>
            <a:off x="838200" y="1202150"/>
            <a:ext cx="10515600" cy="4351338"/>
          </a:xfrm>
        </p:spPr>
        <p:txBody>
          <a:bodyPr>
            <a:no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والمقابلات الشخصية هامة جداً، ولها أصول وقواعد يجب أن يتقنها المقابل أو المستقبل الذي يجري المقابلة، ومن المبادئ الأساسية في إجراء المقابلة أن تكون شخصية المـسئول بالاسـتقبال قويـة، لأن المقـابلات الشخصية في مجال العلاقات العامة تختلف عن المقابلات فـي أي مجـال آخر، لأنه قد يتوقف على هذه المقابلة تكوين رأي من الطرفين في الآخر، وفي إقامة العلاقات الطيبة أو الانصراف تماماً عن وجود علاقة، ومـن آداب المقابلة، أن يقوم المقابل بالاستماع إلى رأي وأفكار الشخص الـذي دعاء للمقابلة، وأن يحترم هذه الآراء، ويظهر له أننا مقتنعون بما لديـه من آراء حتى ولو كانت هذه الآراء غير مرضية، لأننا بالاسترسال معـه في الحديث بلباقة المقابل وقدرته على توجيه الحديث نستطيع أن نغير فـي الآراء المضادة، ونحولها إلى آراء مؤيدة، ولا تخلو المقابلة من المجاملة ومن مظاهر التكريم والتقدير للشخص المقابل، وكلما كان ترتيب المقابلـة الشخصية بموعد سابق كلما كان ذلك أفضل لنجاحها.</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8554780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BB782-AAE1-B48E-FDDB-27F0564FED88}"/>
              </a:ext>
            </a:extLst>
          </p:cNvPr>
          <p:cNvSpPr>
            <a:spLocks noGrp="1"/>
          </p:cNvSpPr>
          <p:nvPr>
            <p:ph type="title"/>
          </p:nvPr>
        </p:nvSpPr>
        <p:spPr>
          <a:xfrm>
            <a:off x="838200" y="193675"/>
            <a:ext cx="10515600" cy="1325563"/>
          </a:xfrm>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الزيارات:</a:t>
            </a:r>
            <a:endParaRPr lang="en-US" dirty="0">
              <a:solidFill>
                <a:schemeClr val="accent1"/>
              </a:solidFill>
            </a:endParaRPr>
          </a:p>
        </p:txBody>
      </p:sp>
      <p:sp>
        <p:nvSpPr>
          <p:cNvPr id="3" name="Content Placeholder 2">
            <a:extLst>
              <a:ext uri="{FF2B5EF4-FFF2-40B4-BE49-F238E27FC236}">
                <a16:creationId xmlns:a16="http://schemas.microsoft.com/office/drawing/2014/main" id="{33237E51-0E7E-2086-E8C0-57C568B10094}"/>
              </a:ext>
            </a:extLst>
          </p:cNvPr>
          <p:cNvSpPr>
            <a:spLocks noGrp="1"/>
          </p:cNvSpPr>
          <p:nvPr>
            <p:ph idx="1"/>
          </p:nvPr>
        </p:nvSpPr>
        <p:spPr>
          <a:xfrm>
            <a:off x="428625" y="1091310"/>
            <a:ext cx="10925175" cy="4351338"/>
          </a:xfrm>
        </p:spPr>
        <p:txBody>
          <a:bodyPr>
            <a:no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والزيارات تعتبر من المجالات الهامة التي تعمل ع</a:t>
            </a:r>
            <a:r>
              <a:rPr lang="ar-EG" dirty="0">
                <a:solidFill>
                  <a:schemeClr val="bg1"/>
                </a:solidFill>
                <a:latin typeface="Dubai" panose="020B0503030403030204" pitchFamily="34" charset="-78"/>
                <a:ea typeface="Calibri" panose="020F0502020204030204" pitchFamily="34" charset="0"/>
                <a:cs typeface="Dubai" panose="020B0503030403030204" pitchFamily="34" charset="-78"/>
              </a:rPr>
              <a:t>ل</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يها إدارة العلاقات العامة وفي تنظيم زيارات الجمهور لمواقع الشركة وخاصـة لمـصانع أو أماكن العمل التي تتميز بالإتقان، والإجادة التي تلفت نظـر الجمهـور، وتشجعه على احترام المنشأة، والإقبال على التعامل معها، وكثيراً ما نجد بعض المنشآت الصناعية التي ترحب بعمل زيارات للمدارس، أو طلبـة الجامعات، أو عم رحلات لبعض الـشركات أو أعـضاء الجمعيـات أو النوادي، وترتب لهم برنامج حافل للزيارة، والتردد على مواقـع العمـل ومشاهدتها على الطبيعة، ويلزم أن يرافق مثل هـذه الوفـود عـدد مـن الموظفين من ذوي الكفاءة العالية مع مندوبي العلاقات العامة والمـدربين على حسن المقابلة والشرح والإرشاد عن محاسن الخدمة وجـودة العمـل بهدف إعطاء الجمهور صورة جيدة ومشرقة عن المنشأة والتطـور التـي حققته على مدى السنين الماضية وكلما كانت برامج الزيارة معـدة بدقـة وإتقان كلما ساعدت على توطيد العلاقات، والعكس صحيح.</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918921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7C0BF-FACF-E898-FA73-A4DC4A4BDB43}"/>
              </a:ext>
            </a:extLst>
          </p:cNvPr>
          <p:cNvSpPr>
            <a:spLocks noGrp="1"/>
          </p:cNvSpPr>
          <p:nvPr>
            <p:ph type="title"/>
          </p:nvPr>
        </p:nvSpPr>
        <p:spPr/>
        <p:txBody>
          <a:bodyPr/>
          <a:lstStyle/>
          <a:p>
            <a:pPr algn="r" rtl="1"/>
            <a:r>
              <a:rPr lang="ar-EG" b="1" u="sng" dirty="0">
                <a:solidFill>
                  <a:srgbClr val="FF0000"/>
                </a:solidFill>
                <a:latin typeface="Dubai" panose="020B0503030403030204" pitchFamily="34" charset="-78"/>
                <a:ea typeface="Times New Roman" panose="02020603050405020304" pitchFamily="18" charset="0"/>
                <a:cs typeface="Dubai" panose="020B0503030403030204" pitchFamily="34" charset="-78"/>
              </a:rPr>
              <a:t>ثانيا: الوسائل المقروءة والمكتوبة:</a:t>
            </a:r>
            <a:endParaRPr lang="en-US" dirty="0">
              <a:solidFill>
                <a:srgbClr val="FF0000"/>
              </a:solidFill>
            </a:endParaRPr>
          </a:p>
        </p:txBody>
      </p:sp>
      <p:sp>
        <p:nvSpPr>
          <p:cNvPr id="3" name="Content Placeholder 2">
            <a:extLst>
              <a:ext uri="{FF2B5EF4-FFF2-40B4-BE49-F238E27FC236}">
                <a16:creationId xmlns:a16="http://schemas.microsoft.com/office/drawing/2014/main" id="{C6BD6842-2B35-26DE-F024-EF289B41C8D2}"/>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والوسائل المقروءة أو المكتوبة في الاتصال هي تلك الوسـائل التـي تستخدمها العلاقات العامة في توصيل رسالتها إلى الجمهور عـن طريـق الكتابة، سواء بالنشر في الصحافة، أو عن طريـق طبـع العديـد مـن النشرات والدوريات والكتيبات المطبوعة.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2237560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3D7CD-45B1-0B2E-040F-1B830277D28E}"/>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الجرائد اليومية:</a:t>
            </a:r>
            <a:endParaRPr lang="en-US" dirty="0">
              <a:solidFill>
                <a:schemeClr val="accent1"/>
              </a:solidFill>
            </a:endParaRPr>
          </a:p>
        </p:txBody>
      </p:sp>
      <p:sp>
        <p:nvSpPr>
          <p:cNvPr id="3" name="Content Placeholder 2">
            <a:extLst>
              <a:ext uri="{FF2B5EF4-FFF2-40B4-BE49-F238E27FC236}">
                <a16:creationId xmlns:a16="http://schemas.microsoft.com/office/drawing/2014/main" id="{C263E203-75C8-C61B-EAEF-F7E99D30B7B9}"/>
              </a:ext>
            </a:extLst>
          </p:cNvPr>
          <p:cNvSpPr>
            <a:spLocks noGrp="1"/>
          </p:cNvSpPr>
          <p:nvPr>
            <p:ph idx="1"/>
          </p:nvPr>
        </p:nvSpPr>
        <p:spPr/>
        <p:txBody>
          <a:bodyPr>
            <a:no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ولقد كانت الصحافة لفترة طويلة من الزمن هـي الوسـيلة الوحيـدة الواسعة الانتشار والتي يمكن أن تستخدمها إدارة العلاقات العامة في نقـل الأخبار أو الرسائل الإعلامية إلى جمهور المتعاملين معها مـن مختلـف المستويات والأنواع، والجرائد اليومية تتمتع باتساع خاص فـي التوزيـع بسبب رخيص ثمنها من ناحية وصدورها اليومي الذي لا يتوقف مما يتيح نسبة تكرار مرتفع قد يصل إلى مدة عشرة أيام متتالية، وهناك عدة نقـاط هامة يجب مراعاتها عند النشر في الجرائد اليومية مثل الدقة في الإعداد، الإيجاز، استهداف الإقناع بالفكرة مبني على اقتناع شخـصي مـن معـد الرسالة، مع ضرورة اجتذاب انتباه الجماهير وتحريك اهتمـامهم، مـع خلق الرغبة لديهم للتعاون وإقامة الثقة فيما تقدمه المنشأة، وأخيراً مراقبة أثر هذه الوسيلة في تحقيق النتائج المطلوبة.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503482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E619A-C9F6-F39E-2E23-4307EE5B7605}"/>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المجلات:</a:t>
            </a:r>
            <a:endParaRPr lang="en-US" dirty="0">
              <a:solidFill>
                <a:schemeClr val="accent1"/>
              </a:solidFill>
            </a:endParaRPr>
          </a:p>
        </p:txBody>
      </p:sp>
      <p:sp>
        <p:nvSpPr>
          <p:cNvPr id="3" name="Content Placeholder 2">
            <a:extLst>
              <a:ext uri="{FF2B5EF4-FFF2-40B4-BE49-F238E27FC236}">
                <a16:creationId xmlns:a16="http://schemas.microsoft.com/office/drawing/2014/main" id="{B7E370CD-7E6C-BB0D-EEDB-C8DD6019BDAD}"/>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أما المجلات، فهي وسائل توزع أو تظهر في التوزيع الإعلامي كل فترة معينة، أسبوع أو أسبوعين أو شهر أو ربع سنة، وتختلف المجلات عن الجرائد اليومية في أنها قد تكون ذات تخصص معين أو لها جمهـور من القراء يختلف من مجلة لأخرى، ويعتبر اختيار المجلة المناسـبة لموضـوع العلاقـات العامة الذي نريد نشره من أهم النقاط في استخدام هذه الوسـيلة لأن كـل مجلة لها جمهورها بالإضافة إلى الموعد الذي تصدر فيه، وارتباط كـل من هذين العنصرين بجمهور المنشأة والتوقيت المناسب لعـرض الفكـرة المراد توصيلها إلى الجمهور.</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335759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B8E78-8A32-1E5F-E3A3-C52D5BA769FA}"/>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مطبوعات المنشأة:</a:t>
            </a:r>
            <a:endParaRPr lang="en-US" dirty="0">
              <a:solidFill>
                <a:schemeClr val="accent1"/>
              </a:solidFill>
            </a:endParaRPr>
          </a:p>
        </p:txBody>
      </p:sp>
      <p:sp>
        <p:nvSpPr>
          <p:cNvPr id="3" name="Content Placeholder 2">
            <a:extLst>
              <a:ext uri="{FF2B5EF4-FFF2-40B4-BE49-F238E27FC236}">
                <a16:creationId xmlns:a16="http://schemas.microsoft.com/office/drawing/2014/main" id="{AA81A896-86D2-D1F6-F02E-211203169415}"/>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وكثيراً ما تعتمد المنشأة التجارية والصناعية والخدمية على إصـدار مطبوعات خاصة بها يقوم بإعدادها الأخصائيون فـي العلاقـات العامـة الملتحقين بها، وكلما كبرت المنشأة كلما استطاعت أن تصدر مطبوعـات كبيرة ومتنوعة وعلى مستوى راق مـن الإخـراج الفنـي </a:t>
            </a:r>
            <a:r>
              <a:rPr lang="ar-EG"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ومثـل هـذه المطبوعات قد تتعدد وتتخذ عدة أشكال منها:</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8698399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B0B52-A540-06C2-F635-EA29189D87F8}"/>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أ- النشرات:</a:t>
            </a:r>
            <a:endParaRPr lang="en-US" dirty="0">
              <a:solidFill>
                <a:schemeClr val="accent1"/>
              </a:solidFill>
            </a:endParaRPr>
          </a:p>
        </p:txBody>
      </p:sp>
      <p:sp>
        <p:nvSpPr>
          <p:cNvPr id="3" name="Content Placeholder 2">
            <a:extLst>
              <a:ext uri="{FF2B5EF4-FFF2-40B4-BE49-F238E27FC236}">
                <a16:creationId xmlns:a16="http://schemas.microsoft.com/office/drawing/2014/main" id="{D3082D4A-006A-D25C-CFA3-4A250F82E3BB}"/>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والنشرات من الوسائل التي تستخدمها العلاقات العامـة فـي إتمـام الاتصال مع الجماهير المختلفة، وعادة ما تكون هذه النـشرات إعلاميـة تحتوي بعض البيانات عن المنشأة ومواقع عملها، والخدمات والسلع التـي تقدمها، وأنسب طرق الاتصال بها، سواء عـن طريـق المقـابلات أو الزيارات أو الاتصال التلفزيوني أو غيرها، وتهتم العلاقات العامة بإخراج هذه النشرات باعتبارها تتضمن إعلاناً عن نشاط المنشأة، وتتفق المنشآت الكبيرة عليها مبالغ كبيرة، وتعد أنواع تناسب كل نـشرة منهـا جمهـوراً معيناً، ومن أمثلة هذه النشرات تلك التي صدرها العلاقات العامة في هيئـة الأمم المتحدة، ومنظماتها المختلفة عن حقوق الإنسان، وحقـوق الطفـل والأغذية والزراعة... وغيرها.</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9255593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F3652-A5B2-314E-806B-781B9DABCDB8}"/>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ب- الموجز المصور والمطبوع:</a:t>
            </a:r>
            <a:endParaRPr lang="en-US" dirty="0">
              <a:solidFill>
                <a:schemeClr val="accent1"/>
              </a:solidFill>
            </a:endParaRPr>
          </a:p>
        </p:txBody>
      </p:sp>
      <p:sp>
        <p:nvSpPr>
          <p:cNvPr id="3" name="Content Placeholder 2">
            <a:extLst>
              <a:ext uri="{FF2B5EF4-FFF2-40B4-BE49-F238E27FC236}">
                <a16:creationId xmlns:a16="http://schemas.microsoft.com/office/drawing/2014/main" id="{DE1EBE89-A1FB-B632-4279-A7AC9A7E07C8}"/>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يعد إعداداً جيداً لاعتبار أنه يوضع في أماكن معينة أو في المعارض الصناعة، ويحوي صوراً ملونة أو مختارة بدقة كبيرة، والـبعض منهـا يتضمن رسوماً توضيحية أو صوراً مأخوذة من عـدة زوايـا للـسلعة أو أماكن تقديم الخدمة ومن أمثلة ذلك ما تقدمه شـركات الـسياحة والنقـل السياحي.</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860328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93CAE-3F05-D15A-D93C-58336E77AB44}"/>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ج- الدوريات:</a:t>
            </a:r>
            <a:endParaRPr lang="en-US" dirty="0">
              <a:solidFill>
                <a:schemeClr val="accent1"/>
              </a:solidFill>
            </a:endParaRPr>
          </a:p>
        </p:txBody>
      </p:sp>
      <p:sp>
        <p:nvSpPr>
          <p:cNvPr id="3" name="Content Placeholder 2">
            <a:extLst>
              <a:ext uri="{FF2B5EF4-FFF2-40B4-BE49-F238E27FC236}">
                <a16:creationId xmlns:a16="http://schemas.microsoft.com/office/drawing/2014/main" id="{A6BEA833-87AC-8C2C-E4C2-B1E5205BEF72}"/>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ومن الدوريات ما تصدره بعض إدارات العلاقات العامة من أخبـار المنشآت والأنشطة التي تعمـل فيهـا، أو آخـر تطـورات التكنولوجيـا والصناعة في المنشأة الصناعية في العديد من الدول، وقـد تكـون هـذه الدوريات أسبوعية، أو شـهرية، أو كـل ربـع سـنة مثـل المجـلات المتخصصة، وهناك بعض الدوريات التي تصدرها القطاعـات النوعيـة مثل قطاع الصناعات الهندسية أو قطاع الصناعات الكيميائيـة وغيرهـا. يدخل في الدوريات التقارير السنوية عن المركز المالي للمنشأة.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8884614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1966A-D604-24B5-84DC-E0565AD2B15F}"/>
              </a:ext>
            </a:extLst>
          </p:cNvPr>
          <p:cNvSpPr>
            <a:spLocks noGrp="1"/>
          </p:cNvSpPr>
          <p:nvPr>
            <p:ph type="title"/>
          </p:nvPr>
        </p:nvSpPr>
        <p:spPr/>
        <p:txBody>
          <a:bodyPr/>
          <a:lstStyle/>
          <a:p>
            <a:pPr algn="r" rtl="1"/>
            <a:r>
              <a:rPr lang="ar-EG" b="1" dirty="0">
                <a:solidFill>
                  <a:schemeClr val="accent1"/>
                </a:solidFill>
                <a:latin typeface="Calibri" panose="020F0502020204030204" pitchFamily="34" charset="0"/>
                <a:ea typeface="Calibri" panose="020F0502020204030204" pitchFamily="34" charset="0"/>
                <a:cs typeface="Arial" panose="020B0604020202020204" pitchFamily="34" charset="0"/>
              </a:rPr>
              <a:t>د-الأدلة الإرشادية:</a:t>
            </a:r>
            <a:endParaRPr lang="en-US" dirty="0">
              <a:solidFill>
                <a:schemeClr val="accent1"/>
              </a:solidFill>
            </a:endParaRPr>
          </a:p>
        </p:txBody>
      </p:sp>
      <p:sp>
        <p:nvSpPr>
          <p:cNvPr id="3" name="Content Placeholder 2">
            <a:extLst>
              <a:ext uri="{FF2B5EF4-FFF2-40B4-BE49-F238E27FC236}">
                <a16:creationId xmlns:a16="http://schemas.microsoft.com/office/drawing/2014/main" id="{1BE685D5-AD3D-FD0D-C4A4-DFAB43238722}"/>
              </a:ext>
            </a:extLst>
          </p:cNvPr>
          <p:cNvSpPr>
            <a:spLocks noGrp="1"/>
          </p:cNvSpPr>
          <p:nvPr>
            <p:ph idx="1"/>
          </p:nvPr>
        </p:nvSpPr>
        <p:spPr>
          <a:xfrm>
            <a:off x="185738" y="1825625"/>
            <a:ext cx="11168062" cy="4351338"/>
          </a:xfrm>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والأدلة الإرشادية تمثل نوعاً من المطبوعات أو الرسائل المطبوعة أو المقروءة التي تعدها العلاقات العامة في المنشأة الـصناعية، والمنـشآت الخدمية وكذلك المنشآت الحكومية، وتتضمن هذه الأدلة الإرشادية بيانـات واضحة وموجزة ترشد المواطن أو المستهلك أو العميل إلى كيفية التعامـل مع المنشأة والإجراءات التي تتخذ معه، والأوراق التي يجب أن يستوفيها عند التعامل وفي الأدلة التي تصدرها الأجهـزة الحكوميـة مـا يـساعد الجمهور والمواطنين على إتمام اتصالهم، وأداء حاجاتهم في أقصر وقـت ممكن.</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8233769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64DDE-54DC-74A2-2E22-5EE6424CF5B4}"/>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هـ- الكتيبات المطبوعة:</a:t>
            </a:r>
            <a:endParaRPr lang="en-US" dirty="0">
              <a:solidFill>
                <a:schemeClr val="accent1"/>
              </a:solidFill>
            </a:endParaRPr>
          </a:p>
        </p:txBody>
      </p:sp>
      <p:sp>
        <p:nvSpPr>
          <p:cNvPr id="3" name="Content Placeholder 2">
            <a:extLst>
              <a:ext uri="{FF2B5EF4-FFF2-40B4-BE49-F238E27FC236}">
                <a16:creationId xmlns:a16="http://schemas.microsoft.com/office/drawing/2014/main" id="{07918FE9-AB62-3D91-E1C3-9C9877782EE0}"/>
              </a:ext>
            </a:extLst>
          </p:cNvPr>
          <p:cNvSpPr>
            <a:spLocks noGrp="1"/>
          </p:cNvSpPr>
          <p:nvPr>
            <p:ph idx="1"/>
          </p:nvPr>
        </p:nvSpPr>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ومن الوسائل المقروءة – أيضاً – تلك الكتيبـات المطبوعـة التـي تصدرها المنشأة على فترات متباعدة وتحتوي بيانـات أكثـر استفاضـة وتوسعاً عن المنشأة وخدماتها ومنتجاتها وأسواقها المختلفة، وتعرض هذه الكتيبات في أماكن مختلفة مثل مكاتب الـوكلاء التجـاريون والملحقـين التجاريين في السفارات والمعارض التجارية والصناعية أو تقـدم لـزوار المواقع، ومن المنشآت من تعد أجندات سـنوية مطبوعـة تقـدم كهـدايا للمتعاملين مع المنشأة في أول كل سنة ميلادية وتتضمن هـذه الأجنـدات صفحات مكتوبة في مقدمتها عن نشاط المنشأة وخدماتها والبيانـات التـي تهتم المتعاملين.</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704136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3D12D-09E8-5C26-D068-762D5E6CE295}"/>
              </a:ext>
            </a:extLst>
          </p:cNvPr>
          <p:cNvSpPr>
            <a:spLocks noGrp="1"/>
          </p:cNvSpPr>
          <p:nvPr>
            <p:ph type="title"/>
          </p:nvPr>
        </p:nvSpPr>
        <p:spPr/>
        <p:txBody>
          <a:body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و- الرسائل البريدية:</a:t>
            </a:r>
            <a:endParaRPr lang="en-US" dirty="0">
              <a:solidFill>
                <a:schemeClr val="accent1"/>
              </a:solidFill>
            </a:endParaRPr>
          </a:p>
        </p:txBody>
      </p:sp>
      <p:sp>
        <p:nvSpPr>
          <p:cNvPr id="3" name="Content Placeholder 2">
            <a:extLst>
              <a:ext uri="{FF2B5EF4-FFF2-40B4-BE49-F238E27FC236}">
                <a16:creationId xmlns:a16="http://schemas.microsoft.com/office/drawing/2014/main" id="{C49DB333-A9F6-5BB3-797B-1E641E8E491C}"/>
              </a:ext>
            </a:extLst>
          </p:cNvPr>
          <p:cNvSpPr>
            <a:spLocks noGrp="1"/>
          </p:cNvSpPr>
          <p:nvPr>
            <p:ph idx="1"/>
          </p:nvPr>
        </p:nvSpPr>
        <p:spPr>
          <a:xfrm>
            <a:off x="628650" y="1825625"/>
            <a:ext cx="10725150" cy="4351338"/>
          </a:xfrm>
        </p:spPr>
        <p:txBody>
          <a:bodyPr>
            <a:norm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والرسائل البريدية تعتبر من الوسائل المكتوبة التي تحمل فكرة معينة أو موضوعاً معيناً يعد إعداداً خاصاً يتفق مع سياسة العلاقات العامة التـي تسير عليها المنشأة، الرسائل البريدية يلزم أن تصاغ صياغة جيدة ودقيقة باعتبارها تعبير صريح عن أفكار بناءة وتهدف مـصلحة بـين طـرفين تربطهم صلات طيبة من العمل والتعاون المتبادل.</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9444508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1193</TotalTime>
  <Words>3703</Words>
  <Application>Microsoft Office PowerPoint</Application>
  <PresentationFormat>Widescreen</PresentationFormat>
  <Paragraphs>150</Paragraphs>
  <Slides>44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Dubai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أوجه الاتفاق بين العلاقات العامة والإعلان:</vt:lpstr>
      <vt:lpstr>PowerPoint Presentation</vt:lpstr>
      <vt:lpstr>PowerPoint Presentation</vt:lpstr>
      <vt:lpstr>PowerPoint Presentation</vt:lpstr>
      <vt:lpstr>- أوجه الاختلاف بين العلاقات العامة والدعاية:</vt:lpstr>
      <vt:lpstr>أوجه الشبه والاتفاق بين العلاقات العامة والدعاية:</vt:lpstr>
      <vt:lpstr>أوجه الشبه والاتفاق بين العلاقات العامة والدعاية:</vt:lpstr>
      <vt:lpstr>اتصال ووسائله في العلاقات العامة</vt:lpstr>
      <vt:lpstr> استخدام الوسيلة المناسبة Channels Right:</vt:lpstr>
      <vt:lpstr>استخدام الوقت المناسبة Time Right:</vt:lpstr>
      <vt:lpstr>استخدام الرسالة المناسبة message Right:</vt:lpstr>
      <vt:lpstr>الاتصال الفعال</vt:lpstr>
      <vt:lpstr>وسائل الاتصال فى العلاقات العامة:</vt:lpstr>
      <vt:lpstr>وسائل الاتصال</vt:lpstr>
      <vt:lpstr>وتقسم وسائل الاتصال فى العلاقات العامة إلى ما يلي: </vt:lpstr>
      <vt:lpstr>تنظيم الحفلات والدعوات الخاصة:</vt:lpstr>
      <vt:lpstr> الاشتراك في المسابقة العامة:</vt:lpstr>
      <vt:lpstr> المشاركة في الحياة العامة:</vt:lpstr>
      <vt:lpstr> خدمة المجتمع المحلي:</vt:lpstr>
      <vt:lpstr> رعاية العاملين بالمنشأة:</vt:lpstr>
      <vt:lpstr> مخاطبة الجمهور:</vt:lpstr>
      <vt:lpstr>المقابلات الشخصية:</vt:lpstr>
      <vt:lpstr> الزيارات:</vt:lpstr>
      <vt:lpstr>ثانيا: الوسائل المقروءة والمكتوبة:</vt:lpstr>
      <vt:lpstr> الجرائد اليومية:</vt:lpstr>
      <vt:lpstr> المجلات:</vt:lpstr>
      <vt:lpstr>مطبوعات المنشأة:</vt:lpstr>
      <vt:lpstr>أ- النشرات:</vt:lpstr>
      <vt:lpstr>ب- الموجز المصور والمطبوع:</vt:lpstr>
      <vt:lpstr>ج- الدوريات:</vt:lpstr>
      <vt:lpstr>د-الأدلة الإرشادية:</vt:lpstr>
      <vt:lpstr>هـ- الكتيبات المطبوعة:</vt:lpstr>
      <vt:lpstr>و- الرسائل البريدية: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61</cp:revision>
  <dcterms:created xsi:type="dcterms:W3CDTF">2023-04-29T09:08:23Z</dcterms:created>
  <dcterms:modified xsi:type="dcterms:W3CDTF">2023-10-18T19:52:05Z</dcterms:modified>
</cp:coreProperties>
</file>