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36.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34.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5.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quickStyle1.xml" ContentType="application/vnd.openxmlformats-officedocument.drawingml.diagramStyle+xml"/>
  <Override PartName="/ppt/diagrams/drawing1.xml" ContentType="application/vnd.ms-office.drawingml.diagramDrawing+xml"/>
  <Override PartName="/ppt/theme/theme1.xml" ContentType="application/vnd.openxmlformats-officedocument.theme+xml"/>
  <Override PartName="/ppt/notesMasters/notesMaster1.xml" ContentType="application/vnd.openxmlformats-officedocument.presentationml.notesMaster+xml"/>
  <Override PartName="/ppt/diagrams/layout1.xml" ContentType="application/vnd.openxmlformats-officedocument.drawingml.diagramLayout+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543" r:id="rId2"/>
    <p:sldId id="544" r:id="rId3"/>
    <p:sldId id="276" r:id="rId4"/>
    <p:sldId id="498" r:id="rId5"/>
    <p:sldId id="501" r:id="rId6"/>
    <p:sldId id="557" r:id="rId7"/>
    <p:sldId id="545" r:id="rId8"/>
    <p:sldId id="546" r:id="rId9"/>
    <p:sldId id="547" r:id="rId10"/>
    <p:sldId id="548" r:id="rId11"/>
    <p:sldId id="502" r:id="rId12"/>
    <p:sldId id="503" r:id="rId13"/>
    <p:sldId id="549" r:id="rId14"/>
    <p:sldId id="511" r:id="rId15"/>
    <p:sldId id="512" r:id="rId16"/>
    <p:sldId id="513" r:id="rId17"/>
    <p:sldId id="514" r:id="rId18"/>
    <p:sldId id="556" r:id="rId19"/>
    <p:sldId id="559" r:id="rId20"/>
    <p:sldId id="515" r:id="rId21"/>
    <p:sldId id="516" r:id="rId22"/>
    <p:sldId id="517" r:id="rId23"/>
    <p:sldId id="518" r:id="rId24"/>
    <p:sldId id="519" r:id="rId25"/>
    <p:sldId id="520" r:id="rId26"/>
    <p:sldId id="521" r:id="rId27"/>
    <p:sldId id="522" r:id="rId28"/>
    <p:sldId id="523" r:id="rId29"/>
    <p:sldId id="524" r:id="rId30"/>
    <p:sldId id="525" r:id="rId31"/>
    <p:sldId id="526" r:id="rId32"/>
    <p:sldId id="553" r:id="rId33"/>
    <p:sldId id="550" r:id="rId34"/>
    <p:sldId id="551" r:id="rId35"/>
    <p:sldId id="554" r:id="rId36"/>
    <p:sldId id="530" r:id="rId37"/>
    <p:sldId id="531" r:id="rId38"/>
    <p:sldId id="555" r:id="rId39"/>
    <p:sldId id="532" r:id="rId40"/>
    <p:sldId id="534" r:id="rId41"/>
    <p:sldId id="535" r:id="rId42"/>
    <p:sldId id="536" r:id="rId43"/>
    <p:sldId id="349" r:id="rId44"/>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276"/>
            <p14:sldId id="498"/>
            <p14:sldId id="501"/>
            <p14:sldId id="557"/>
            <p14:sldId id="545"/>
            <p14:sldId id="546"/>
            <p14:sldId id="547"/>
            <p14:sldId id="548"/>
            <p14:sldId id="502"/>
            <p14:sldId id="503"/>
            <p14:sldId id="549"/>
            <p14:sldId id="511"/>
            <p14:sldId id="512"/>
            <p14:sldId id="513"/>
            <p14:sldId id="514"/>
            <p14:sldId id="556"/>
            <p14:sldId id="559"/>
            <p14:sldId id="515"/>
            <p14:sldId id="516"/>
            <p14:sldId id="517"/>
            <p14:sldId id="518"/>
            <p14:sldId id="519"/>
            <p14:sldId id="520"/>
            <p14:sldId id="521"/>
            <p14:sldId id="522"/>
            <p14:sldId id="523"/>
            <p14:sldId id="524"/>
            <p14:sldId id="525"/>
            <p14:sldId id="526"/>
            <p14:sldId id="553"/>
            <p14:sldId id="550"/>
            <p14:sldId id="551"/>
            <p14:sldId id="554"/>
            <p14:sldId id="530"/>
            <p14:sldId id="531"/>
            <p14:sldId id="555"/>
            <p14:sldId id="532"/>
            <p14:sldId id="534"/>
            <p14:sldId id="535"/>
            <p14:sldId id="536"/>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203E5F"/>
    <a:srgbClr val="F58221"/>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783" autoAdjust="0"/>
  </p:normalViewPr>
  <p:slideViewPr>
    <p:cSldViewPr snapToGrid="0">
      <p:cViewPr>
        <p:scale>
          <a:sx n="57" d="100"/>
          <a:sy n="57" d="100"/>
        </p:scale>
        <p:origin x="-1200" y="-3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5EAF72-BB2B-4ACC-8334-D2FD37B690C9}" type="doc">
      <dgm:prSet loTypeId="urn:microsoft.com/office/officeart/2005/8/layout/orgChart1" loCatId="hierarchy" qsTypeId="urn:microsoft.com/office/officeart/2005/8/quickstyle/3d2" qsCatId="3D" csTypeId="urn:microsoft.com/office/officeart/2005/8/colors/colorful5" csCatId="colorful" phldr="1"/>
      <dgm:spPr/>
      <dgm:t>
        <a:bodyPr/>
        <a:lstStyle/>
        <a:p>
          <a:endParaRPr lang="en-US"/>
        </a:p>
      </dgm:t>
    </dgm:pt>
    <dgm:pt modelId="{7AB1F983-7258-4568-B5BC-1044E431ED70}">
      <dgm:prSet phldrT="[Text]" custT="1"/>
      <dgm:spPr>
        <a:gradFill rotWithShape="0">
          <a:gsLst>
            <a:gs pos="100000">
              <a:schemeClr val="accent1">
                <a:lumMod val="75000"/>
              </a:schemeClr>
            </a:gs>
            <a:gs pos="0">
              <a:schemeClr val="accent1">
                <a:lumMod val="75000"/>
              </a:schemeClr>
            </a:gs>
            <a:gs pos="10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gradFill>
      </dgm:spPr>
      <dgm:t>
        <a:bodyPr/>
        <a:lstStyle/>
        <a:p>
          <a:r>
            <a:rPr lang="ar-EG" sz="2000" b="1" dirty="0" smtClean="0">
              <a:latin typeface="Alexandria" pitchFamily="2" charset="-78"/>
              <a:cs typeface="Alexandria" pitchFamily="2" charset="-78"/>
            </a:rPr>
            <a:t>أنماط القادة</a:t>
          </a:r>
          <a:endParaRPr lang="en-US" sz="2000" b="1" dirty="0">
            <a:latin typeface="Alexandria" pitchFamily="2" charset="-78"/>
            <a:cs typeface="Alexandria" pitchFamily="2" charset="-78"/>
          </a:endParaRPr>
        </a:p>
      </dgm:t>
    </dgm:pt>
    <dgm:pt modelId="{ADB24AE9-02C5-4C07-BB36-EADD53446FE4}" type="parTrans" cxnId="{4B63DA15-FBBA-4AD1-99A2-049C7ACE2259}">
      <dgm:prSet/>
      <dgm:spPr/>
      <dgm:t>
        <a:bodyPr/>
        <a:lstStyle/>
        <a:p>
          <a:endParaRPr lang="en-US"/>
        </a:p>
      </dgm:t>
    </dgm:pt>
    <dgm:pt modelId="{C8FA0EC8-324F-4F58-AC4C-CB74E1F04D0E}" type="sibTrans" cxnId="{4B63DA15-FBBA-4AD1-99A2-049C7ACE2259}">
      <dgm:prSet/>
      <dgm:spPr/>
      <dgm:t>
        <a:bodyPr/>
        <a:lstStyle/>
        <a:p>
          <a:endParaRPr lang="en-US"/>
        </a:p>
      </dgm:t>
    </dgm:pt>
    <dgm:pt modelId="{04BD6466-B545-45D8-993A-66A7BD1D1977}">
      <dgm:prSet phldrT="[Text]" custT="1"/>
      <dgm:spPr>
        <a:gradFill rotWithShape="0">
          <a:gsLst>
            <a:gs pos="0">
              <a:srgbClr val="00B0F0"/>
            </a:gs>
            <a:gs pos="100000">
              <a:srgbClr val="00B0F0"/>
            </a:gs>
            <a:gs pos="100000">
              <a:schemeClr val="accent6">
                <a:hueOff val="0"/>
                <a:satOff val="0"/>
                <a:lumOff val="0"/>
                <a:alphaOff val="0"/>
                <a:lumMod val="99000"/>
                <a:satMod val="120000"/>
                <a:shade val="78000"/>
              </a:schemeClr>
            </a:gs>
          </a:gsLst>
        </a:gradFill>
      </dgm:spPr>
      <dgm:t>
        <a:bodyPr/>
        <a:lstStyle/>
        <a:p>
          <a:r>
            <a:rPr lang="ar-EG" sz="2000" b="1" dirty="0" smtClean="0">
              <a:latin typeface="Alexandria" pitchFamily="2" charset="-78"/>
              <a:cs typeface="Alexandria" pitchFamily="2" charset="-78"/>
            </a:rPr>
            <a:t>القادة التبادليون</a:t>
          </a:r>
          <a:endParaRPr lang="en-US" sz="2000" b="1" dirty="0">
            <a:latin typeface="Alexandria" pitchFamily="2" charset="-78"/>
            <a:cs typeface="Alexandria" pitchFamily="2" charset="-78"/>
          </a:endParaRPr>
        </a:p>
      </dgm:t>
    </dgm:pt>
    <dgm:pt modelId="{8F6F8907-2F69-4B2B-9E5E-12923ED802BE}" type="parTrans" cxnId="{FE579A06-4624-4E1E-AFB2-8FEC64A40ED6}">
      <dgm:prSet/>
      <dgm:spPr/>
      <dgm:t>
        <a:bodyPr/>
        <a:lstStyle/>
        <a:p>
          <a:endParaRPr lang="en-US"/>
        </a:p>
      </dgm:t>
    </dgm:pt>
    <dgm:pt modelId="{20D1F668-AE0E-4D1A-BD3C-CF7F9DDC7FC0}" type="sibTrans" cxnId="{FE579A06-4624-4E1E-AFB2-8FEC64A40ED6}">
      <dgm:prSet/>
      <dgm:spPr/>
      <dgm:t>
        <a:bodyPr/>
        <a:lstStyle/>
        <a:p>
          <a:endParaRPr lang="en-US"/>
        </a:p>
      </dgm:t>
    </dgm:pt>
    <dgm:pt modelId="{D59FA6B6-E54B-4E3D-8E26-04CF57C123AD}">
      <dgm:prSet phldrT="[Text]" custT="1"/>
      <dgm:spPr>
        <a:gradFill rotWithShape="0">
          <a:gsLst>
            <a:gs pos="0">
              <a:srgbClr val="00B0F0"/>
            </a:gs>
            <a:gs pos="100000">
              <a:srgbClr val="00B0F0"/>
            </a:gs>
            <a:gs pos="100000">
              <a:schemeClr val="accent6">
                <a:hueOff val="0"/>
                <a:satOff val="0"/>
                <a:lumOff val="0"/>
                <a:alphaOff val="0"/>
                <a:lumMod val="99000"/>
                <a:satMod val="120000"/>
                <a:shade val="78000"/>
              </a:schemeClr>
            </a:gs>
          </a:gsLst>
        </a:gradFill>
      </dgm:spPr>
      <dgm:t>
        <a:bodyPr/>
        <a:lstStyle/>
        <a:p>
          <a:r>
            <a:rPr lang="ar-EG" sz="2000" b="1" dirty="0" smtClean="0">
              <a:latin typeface="Alexandria" pitchFamily="2" charset="-78"/>
              <a:cs typeface="Alexandria" pitchFamily="2" charset="-78"/>
            </a:rPr>
            <a:t>القادة التحويليون</a:t>
          </a:r>
          <a:endParaRPr lang="en-US" sz="2000" b="1" dirty="0">
            <a:latin typeface="Alexandria" pitchFamily="2" charset="-78"/>
            <a:cs typeface="Alexandria" pitchFamily="2" charset="-78"/>
          </a:endParaRPr>
        </a:p>
      </dgm:t>
    </dgm:pt>
    <dgm:pt modelId="{9FF71114-90F7-4C2B-B84B-93E711441D3B}" type="parTrans" cxnId="{E0BBA8AB-BBCB-4DE5-906E-23C3D14A2632}">
      <dgm:prSet/>
      <dgm:spPr/>
      <dgm:t>
        <a:bodyPr/>
        <a:lstStyle/>
        <a:p>
          <a:endParaRPr lang="en-US"/>
        </a:p>
      </dgm:t>
    </dgm:pt>
    <dgm:pt modelId="{8A713243-1C83-4875-A652-F73D9D99B528}" type="sibTrans" cxnId="{E0BBA8AB-BBCB-4DE5-906E-23C3D14A2632}">
      <dgm:prSet/>
      <dgm:spPr/>
      <dgm:t>
        <a:bodyPr/>
        <a:lstStyle/>
        <a:p>
          <a:endParaRPr lang="en-US"/>
        </a:p>
      </dgm:t>
    </dgm:pt>
    <dgm:pt modelId="{EF958BF2-D2F3-4D9D-AB25-7006B9BE8C39}" type="pres">
      <dgm:prSet presAssocID="{8A5EAF72-BB2B-4ACC-8334-D2FD37B690C9}" presName="hierChild1" presStyleCnt="0">
        <dgm:presLayoutVars>
          <dgm:orgChart val="1"/>
          <dgm:chPref val="1"/>
          <dgm:dir/>
          <dgm:animOne val="branch"/>
          <dgm:animLvl val="lvl"/>
          <dgm:resizeHandles/>
        </dgm:presLayoutVars>
      </dgm:prSet>
      <dgm:spPr/>
      <dgm:t>
        <a:bodyPr/>
        <a:lstStyle/>
        <a:p>
          <a:endParaRPr lang="en-US"/>
        </a:p>
      </dgm:t>
    </dgm:pt>
    <dgm:pt modelId="{7026FDAE-1967-4178-8B55-C4B16A6EC0BC}" type="pres">
      <dgm:prSet presAssocID="{7AB1F983-7258-4568-B5BC-1044E431ED70}" presName="hierRoot1" presStyleCnt="0">
        <dgm:presLayoutVars>
          <dgm:hierBranch val="init"/>
        </dgm:presLayoutVars>
      </dgm:prSet>
      <dgm:spPr/>
      <dgm:t>
        <a:bodyPr/>
        <a:lstStyle/>
        <a:p>
          <a:endParaRPr lang="en-US"/>
        </a:p>
      </dgm:t>
    </dgm:pt>
    <dgm:pt modelId="{FE71388E-5B30-4755-92F9-B01C56AD9E75}" type="pres">
      <dgm:prSet presAssocID="{7AB1F983-7258-4568-B5BC-1044E431ED70}" presName="rootComposite1" presStyleCnt="0"/>
      <dgm:spPr/>
      <dgm:t>
        <a:bodyPr/>
        <a:lstStyle/>
        <a:p>
          <a:endParaRPr lang="en-US"/>
        </a:p>
      </dgm:t>
    </dgm:pt>
    <dgm:pt modelId="{33C5F146-5E1B-42B8-91F3-434419433E88}" type="pres">
      <dgm:prSet presAssocID="{7AB1F983-7258-4568-B5BC-1044E431ED70}" presName="rootText1" presStyleLbl="node0" presStyleIdx="0" presStyleCnt="1" custScaleX="129292">
        <dgm:presLayoutVars>
          <dgm:chPref val="3"/>
        </dgm:presLayoutVars>
      </dgm:prSet>
      <dgm:spPr/>
      <dgm:t>
        <a:bodyPr/>
        <a:lstStyle/>
        <a:p>
          <a:endParaRPr lang="en-US"/>
        </a:p>
      </dgm:t>
    </dgm:pt>
    <dgm:pt modelId="{7F4B151B-A3C3-4194-B1B0-DC8BD6813421}" type="pres">
      <dgm:prSet presAssocID="{7AB1F983-7258-4568-B5BC-1044E431ED70}" presName="rootConnector1" presStyleLbl="node1" presStyleIdx="0" presStyleCnt="0"/>
      <dgm:spPr/>
      <dgm:t>
        <a:bodyPr/>
        <a:lstStyle/>
        <a:p>
          <a:endParaRPr lang="en-US"/>
        </a:p>
      </dgm:t>
    </dgm:pt>
    <dgm:pt modelId="{45ACDDA3-EF9E-41B1-9C80-296788696089}" type="pres">
      <dgm:prSet presAssocID="{7AB1F983-7258-4568-B5BC-1044E431ED70}" presName="hierChild2" presStyleCnt="0"/>
      <dgm:spPr/>
      <dgm:t>
        <a:bodyPr/>
        <a:lstStyle/>
        <a:p>
          <a:endParaRPr lang="en-US"/>
        </a:p>
      </dgm:t>
    </dgm:pt>
    <dgm:pt modelId="{B36DA51A-AC7F-432B-AE72-3948834B3D2C}" type="pres">
      <dgm:prSet presAssocID="{8F6F8907-2F69-4B2B-9E5E-12923ED802BE}" presName="Name37" presStyleLbl="parChTrans1D2" presStyleIdx="0" presStyleCnt="2"/>
      <dgm:spPr/>
      <dgm:t>
        <a:bodyPr/>
        <a:lstStyle/>
        <a:p>
          <a:endParaRPr lang="en-US"/>
        </a:p>
      </dgm:t>
    </dgm:pt>
    <dgm:pt modelId="{2EB52372-A0AE-465F-BA86-04E54A4365D2}" type="pres">
      <dgm:prSet presAssocID="{04BD6466-B545-45D8-993A-66A7BD1D1977}" presName="hierRoot2" presStyleCnt="0">
        <dgm:presLayoutVars>
          <dgm:hierBranch val="init"/>
        </dgm:presLayoutVars>
      </dgm:prSet>
      <dgm:spPr/>
      <dgm:t>
        <a:bodyPr/>
        <a:lstStyle/>
        <a:p>
          <a:endParaRPr lang="en-US"/>
        </a:p>
      </dgm:t>
    </dgm:pt>
    <dgm:pt modelId="{274DE771-5FA9-4CEA-A394-6793B98FEC7E}" type="pres">
      <dgm:prSet presAssocID="{04BD6466-B545-45D8-993A-66A7BD1D1977}" presName="rootComposite" presStyleCnt="0"/>
      <dgm:spPr/>
      <dgm:t>
        <a:bodyPr/>
        <a:lstStyle/>
        <a:p>
          <a:endParaRPr lang="en-US"/>
        </a:p>
      </dgm:t>
    </dgm:pt>
    <dgm:pt modelId="{13BE3495-D12B-4A5A-A79C-CC1AA8B04589}" type="pres">
      <dgm:prSet presAssocID="{04BD6466-B545-45D8-993A-66A7BD1D1977}" presName="rootText" presStyleLbl="node2" presStyleIdx="0" presStyleCnt="2" custLinFactNeighborY="2360">
        <dgm:presLayoutVars>
          <dgm:chPref val="3"/>
        </dgm:presLayoutVars>
      </dgm:prSet>
      <dgm:spPr/>
      <dgm:t>
        <a:bodyPr/>
        <a:lstStyle/>
        <a:p>
          <a:endParaRPr lang="en-US"/>
        </a:p>
      </dgm:t>
    </dgm:pt>
    <dgm:pt modelId="{72E9B05A-B8F1-48DB-AD15-339619287DFD}" type="pres">
      <dgm:prSet presAssocID="{04BD6466-B545-45D8-993A-66A7BD1D1977}" presName="rootConnector" presStyleLbl="node2" presStyleIdx="0" presStyleCnt="2"/>
      <dgm:spPr/>
      <dgm:t>
        <a:bodyPr/>
        <a:lstStyle/>
        <a:p>
          <a:endParaRPr lang="en-US"/>
        </a:p>
      </dgm:t>
    </dgm:pt>
    <dgm:pt modelId="{2349E425-8C32-4E64-9E6C-336D27E25DFA}" type="pres">
      <dgm:prSet presAssocID="{04BD6466-B545-45D8-993A-66A7BD1D1977}" presName="hierChild4" presStyleCnt="0"/>
      <dgm:spPr/>
      <dgm:t>
        <a:bodyPr/>
        <a:lstStyle/>
        <a:p>
          <a:endParaRPr lang="en-US"/>
        </a:p>
      </dgm:t>
    </dgm:pt>
    <dgm:pt modelId="{F38A68EC-0AA3-461D-B3D4-B74D1BFB168B}" type="pres">
      <dgm:prSet presAssocID="{04BD6466-B545-45D8-993A-66A7BD1D1977}" presName="hierChild5" presStyleCnt="0"/>
      <dgm:spPr/>
      <dgm:t>
        <a:bodyPr/>
        <a:lstStyle/>
        <a:p>
          <a:endParaRPr lang="en-US"/>
        </a:p>
      </dgm:t>
    </dgm:pt>
    <dgm:pt modelId="{CAA93DCB-E681-4114-ACB6-FEF5355056C5}" type="pres">
      <dgm:prSet presAssocID="{9FF71114-90F7-4C2B-B84B-93E711441D3B}" presName="Name37" presStyleLbl="parChTrans1D2" presStyleIdx="1" presStyleCnt="2"/>
      <dgm:spPr/>
      <dgm:t>
        <a:bodyPr/>
        <a:lstStyle/>
        <a:p>
          <a:endParaRPr lang="en-US"/>
        </a:p>
      </dgm:t>
    </dgm:pt>
    <dgm:pt modelId="{555F70C5-99B0-49F8-93B5-52F2FADF432B}" type="pres">
      <dgm:prSet presAssocID="{D59FA6B6-E54B-4E3D-8E26-04CF57C123AD}" presName="hierRoot2" presStyleCnt="0">
        <dgm:presLayoutVars>
          <dgm:hierBranch val="init"/>
        </dgm:presLayoutVars>
      </dgm:prSet>
      <dgm:spPr/>
      <dgm:t>
        <a:bodyPr/>
        <a:lstStyle/>
        <a:p>
          <a:endParaRPr lang="en-US"/>
        </a:p>
      </dgm:t>
    </dgm:pt>
    <dgm:pt modelId="{A9E06404-FF02-4B47-B7D4-45E300DB986E}" type="pres">
      <dgm:prSet presAssocID="{D59FA6B6-E54B-4E3D-8E26-04CF57C123AD}" presName="rootComposite" presStyleCnt="0"/>
      <dgm:spPr/>
      <dgm:t>
        <a:bodyPr/>
        <a:lstStyle/>
        <a:p>
          <a:endParaRPr lang="en-US"/>
        </a:p>
      </dgm:t>
    </dgm:pt>
    <dgm:pt modelId="{EDA7E6DC-4798-46F6-AA8C-6F1824A2CF36}" type="pres">
      <dgm:prSet presAssocID="{D59FA6B6-E54B-4E3D-8E26-04CF57C123AD}" presName="rootText" presStyleLbl="node2" presStyleIdx="1" presStyleCnt="2">
        <dgm:presLayoutVars>
          <dgm:chPref val="3"/>
        </dgm:presLayoutVars>
      </dgm:prSet>
      <dgm:spPr/>
      <dgm:t>
        <a:bodyPr/>
        <a:lstStyle/>
        <a:p>
          <a:endParaRPr lang="en-US"/>
        </a:p>
      </dgm:t>
    </dgm:pt>
    <dgm:pt modelId="{DB3896B2-F744-473B-A443-B9A034E7C461}" type="pres">
      <dgm:prSet presAssocID="{D59FA6B6-E54B-4E3D-8E26-04CF57C123AD}" presName="rootConnector" presStyleLbl="node2" presStyleIdx="1" presStyleCnt="2"/>
      <dgm:spPr/>
      <dgm:t>
        <a:bodyPr/>
        <a:lstStyle/>
        <a:p>
          <a:endParaRPr lang="en-US"/>
        </a:p>
      </dgm:t>
    </dgm:pt>
    <dgm:pt modelId="{094FC306-CDA3-4A3E-8E4C-B74347BED1A3}" type="pres">
      <dgm:prSet presAssocID="{D59FA6B6-E54B-4E3D-8E26-04CF57C123AD}" presName="hierChild4" presStyleCnt="0"/>
      <dgm:spPr/>
      <dgm:t>
        <a:bodyPr/>
        <a:lstStyle/>
        <a:p>
          <a:endParaRPr lang="en-US"/>
        </a:p>
      </dgm:t>
    </dgm:pt>
    <dgm:pt modelId="{BD3644DB-4F0B-459D-BFE1-5627EEB7127B}" type="pres">
      <dgm:prSet presAssocID="{D59FA6B6-E54B-4E3D-8E26-04CF57C123AD}" presName="hierChild5" presStyleCnt="0"/>
      <dgm:spPr/>
      <dgm:t>
        <a:bodyPr/>
        <a:lstStyle/>
        <a:p>
          <a:endParaRPr lang="en-US"/>
        </a:p>
      </dgm:t>
    </dgm:pt>
    <dgm:pt modelId="{6E08812C-6844-448E-87CC-189E28486AFC}" type="pres">
      <dgm:prSet presAssocID="{7AB1F983-7258-4568-B5BC-1044E431ED70}" presName="hierChild3" presStyleCnt="0"/>
      <dgm:spPr/>
      <dgm:t>
        <a:bodyPr/>
        <a:lstStyle/>
        <a:p>
          <a:endParaRPr lang="en-US"/>
        </a:p>
      </dgm:t>
    </dgm:pt>
  </dgm:ptLst>
  <dgm:cxnLst>
    <dgm:cxn modelId="{6F725993-16A1-4AA6-A28A-DDBCB8ED3790}" type="presOf" srcId="{04BD6466-B545-45D8-993A-66A7BD1D1977}" destId="{13BE3495-D12B-4A5A-A79C-CC1AA8B04589}" srcOrd="0" destOrd="0" presId="urn:microsoft.com/office/officeart/2005/8/layout/orgChart1"/>
    <dgm:cxn modelId="{E7447842-13AC-46BE-9AE8-F87775BD9B8A}" type="presOf" srcId="{D59FA6B6-E54B-4E3D-8E26-04CF57C123AD}" destId="{DB3896B2-F744-473B-A443-B9A034E7C461}" srcOrd="1" destOrd="0" presId="urn:microsoft.com/office/officeart/2005/8/layout/orgChart1"/>
    <dgm:cxn modelId="{B469A39B-BCC3-47B9-92AC-DA7092354656}" type="presOf" srcId="{8F6F8907-2F69-4B2B-9E5E-12923ED802BE}" destId="{B36DA51A-AC7F-432B-AE72-3948834B3D2C}" srcOrd="0" destOrd="0" presId="urn:microsoft.com/office/officeart/2005/8/layout/orgChart1"/>
    <dgm:cxn modelId="{1AD67652-8496-42CB-87B5-E32643CA1C20}" type="presOf" srcId="{8A5EAF72-BB2B-4ACC-8334-D2FD37B690C9}" destId="{EF958BF2-D2F3-4D9D-AB25-7006B9BE8C39}" srcOrd="0" destOrd="0" presId="urn:microsoft.com/office/officeart/2005/8/layout/orgChart1"/>
    <dgm:cxn modelId="{4B63DA15-FBBA-4AD1-99A2-049C7ACE2259}" srcId="{8A5EAF72-BB2B-4ACC-8334-D2FD37B690C9}" destId="{7AB1F983-7258-4568-B5BC-1044E431ED70}" srcOrd="0" destOrd="0" parTransId="{ADB24AE9-02C5-4C07-BB36-EADD53446FE4}" sibTransId="{C8FA0EC8-324F-4F58-AC4C-CB74E1F04D0E}"/>
    <dgm:cxn modelId="{94707942-6DAE-43C1-8058-2DDDF7D19730}" type="presOf" srcId="{7AB1F983-7258-4568-B5BC-1044E431ED70}" destId="{33C5F146-5E1B-42B8-91F3-434419433E88}" srcOrd="0" destOrd="0" presId="urn:microsoft.com/office/officeart/2005/8/layout/orgChart1"/>
    <dgm:cxn modelId="{7E625EEC-BE4E-4497-A3FA-8DBD9EF3D6CE}" type="presOf" srcId="{9FF71114-90F7-4C2B-B84B-93E711441D3B}" destId="{CAA93DCB-E681-4114-ACB6-FEF5355056C5}" srcOrd="0" destOrd="0" presId="urn:microsoft.com/office/officeart/2005/8/layout/orgChart1"/>
    <dgm:cxn modelId="{FE579A06-4624-4E1E-AFB2-8FEC64A40ED6}" srcId="{7AB1F983-7258-4568-B5BC-1044E431ED70}" destId="{04BD6466-B545-45D8-993A-66A7BD1D1977}" srcOrd="0" destOrd="0" parTransId="{8F6F8907-2F69-4B2B-9E5E-12923ED802BE}" sibTransId="{20D1F668-AE0E-4D1A-BD3C-CF7F9DDC7FC0}"/>
    <dgm:cxn modelId="{E0BBA8AB-BBCB-4DE5-906E-23C3D14A2632}" srcId="{7AB1F983-7258-4568-B5BC-1044E431ED70}" destId="{D59FA6B6-E54B-4E3D-8E26-04CF57C123AD}" srcOrd="1" destOrd="0" parTransId="{9FF71114-90F7-4C2B-B84B-93E711441D3B}" sibTransId="{8A713243-1C83-4875-A652-F73D9D99B528}"/>
    <dgm:cxn modelId="{B2363718-3DA2-455C-9F71-B78D41B192B4}" type="presOf" srcId="{04BD6466-B545-45D8-993A-66A7BD1D1977}" destId="{72E9B05A-B8F1-48DB-AD15-339619287DFD}" srcOrd="1" destOrd="0" presId="urn:microsoft.com/office/officeart/2005/8/layout/orgChart1"/>
    <dgm:cxn modelId="{50BD5F9E-05AF-4718-B658-F4C3FF9D3AB9}" type="presOf" srcId="{7AB1F983-7258-4568-B5BC-1044E431ED70}" destId="{7F4B151B-A3C3-4194-B1B0-DC8BD6813421}" srcOrd="1" destOrd="0" presId="urn:microsoft.com/office/officeart/2005/8/layout/orgChart1"/>
    <dgm:cxn modelId="{49B035C8-A4FE-4751-B4B3-FAAC897857D9}" type="presOf" srcId="{D59FA6B6-E54B-4E3D-8E26-04CF57C123AD}" destId="{EDA7E6DC-4798-46F6-AA8C-6F1824A2CF36}" srcOrd="0" destOrd="0" presId="urn:microsoft.com/office/officeart/2005/8/layout/orgChart1"/>
    <dgm:cxn modelId="{5F410ABC-363B-472B-B34A-5D0FC9128D83}" type="presParOf" srcId="{EF958BF2-D2F3-4D9D-AB25-7006B9BE8C39}" destId="{7026FDAE-1967-4178-8B55-C4B16A6EC0BC}" srcOrd="0" destOrd="0" presId="urn:microsoft.com/office/officeart/2005/8/layout/orgChart1"/>
    <dgm:cxn modelId="{3E711AF9-4E54-4C18-AAB6-99E8744B33F9}" type="presParOf" srcId="{7026FDAE-1967-4178-8B55-C4B16A6EC0BC}" destId="{FE71388E-5B30-4755-92F9-B01C56AD9E75}" srcOrd="0" destOrd="0" presId="urn:microsoft.com/office/officeart/2005/8/layout/orgChart1"/>
    <dgm:cxn modelId="{D32BE3BF-2C98-4BF6-B766-7AD125F38D34}" type="presParOf" srcId="{FE71388E-5B30-4755-92F9-B01C56AD9E75}" destId="{33C5F146-5E1B-42B8-91F3-434419433E88}" srcOrd="0" destOrd="0" presId="urn:microsoft.com/office/officeart/2005/8/layout/orgChart1"/>
    <dgm:cxn modelId="{C051A1E3-CC25-4D1C-B808-F05D13341B31}" type="presParOf" srcId="{FE71388E-5B30-4755-92F9-B01C56AD9E75}" destId="{7F4B151B-A3C3-4194-B1B0-DC8BD6813421}" srcOrd="1" destOrd="0" presId="urn:microsoft.com/office/officeart/2005/8/layout/orgChart1"/>
    <dgm:cxn modelId="{77B3DA5D-3D74-459F-8A25-A9E16A82B656}" type="presParOf" srcId="{7026FDAE-1967-4178-8B55-C4B16A6EC0BC}" destId="{45ACDDA3-EF9E-41B1-9C80-296788696089}" srcOrd="1" destOrd="0" presId="urn:microsoft.com/office/officeart/2005/8/layout/orgChart1"/>
    <dgm:cxn modelId="{542F7A51-8135-4826-A0AC-4422F8CC38A0}" type="presParOf" srcId="{45ACDDA3-EF9E-41B1-9C80-296788696089}" destId="{B36DA51A-AC7F-432B-AE72-3948834B3D2C}" srcOrd="0" destOrd="0" presId="urn:microsoft.com/office/officeart/2005/8/layout/orgChart1"/>
    <dgm:cxn modelId="{F803F864-9C72-40FC-9F69-EE762436FCEF}" type="presParOf" srcId="{45ACDDA3-EF9E-41B1-9C80-296788696089}" destId="{2EB52372-A0AE-465F-BA86-04E54A4365D2}" srcOrd="1" destOrd="0" presId="urn:microsoft.com/office/officeart/2005/8/layout/orgChart1"/>
    <dgm:cxn modelId="{2BAAECBC-6E1E-4EEB-8213-C72B28BADA3F}" type="presParOf" srcId="{2EB52372-A0AE-465F-BA86-04E54A4365D2}" destId="{274DE771-5FA9-4CEA-A394-6793B98FEC7E}" srcOrd="0" destOrd="0" presId="urn:microsoft.com/office/officeart/2005/8/layout/orgChart1"/>
    <dgm:cxn modelId="{4E3C27FC-128E-4A11-993D-F148289AAE55}" type="presParOf" srcId="{274DE771-5FA9-4CEA-A394-6793B98FEC7E}" destId="{13BE3495-D12B-4A5A-A79C-CC1AA8B04589}" srcOrd="0" destOrd="0" presId="urn:microsoft.com/office/officeart/2005/8/layout/orgChart1"/>
    <dgm:cxn modelId="{ECF80A0D-8D53-45C2-9FEA-2162BBA40CDF}" type="presParOf" srcId="{274DE771-5FA9-4CEA-A394-6793B98FEC7E}" destId="{72E9B05A-B8F1-48DB-AD15-339619287DFD}" srcOrd="1" destOrd="0" presId="urn:microsoft.com/office/officeart/2005/8/layout/orgChart1"/>
    <dgm:cxn modelId="{66F7F2B6-9B11-425E-BD2D-8F309500FE85}" type="presParOf" srcId="{2EB52372-A0AE-465F-BA86-04E54A4365D2}" destId="{2349E425-8C32-4E64-9E6C-336D27E25DFA}" srcOrd="1" destOrd="0" presId="urn:microsoft.com/office/officeart/2005/8/layout/orgChart1"/>
    <dgm:cxn modelId="{74034076-6A28-409B-B757-BE2BB777E25A}" type="presParOf" srcId="{2EB52372-A0AE-465F-BA86-04E54A4365D2}" destId="{F38A68EC-0AA3-461D-B3D4-B74D1BFB168B}" srcOrd="2" destOrd="0" presId="urn:microsoft.com/office/officeart/2005/8/layout/orgChart1"/>
    <dgm:cxn modelId="{5C2A94C4-E720-4C33-92F6-05FCA61D405F}" type="presParOf" srcId="{45ACDDA3-EF9E-41B1-9C80-296788696089}" destId="{CAA93DCB-E681-4114-ACB6-FEF5355056C5}" srcOrd="2" destOrd="0" presId="urn:microsoft.com/office/officeart/2005/8/layout/orgChart1"/>
    <dgm:cxn modelId="{E7FC2AD7-F00E-4D8F-98DE-1F6102E67993}" type="presParOf" srcId="{45ACDDA3-EF9E-41B1-9C80-296788696089}" destId="{555F70C5-99B0-49F8-93B5-52F2FADF432B}" srcOrd="3" destOrd="0" presId="urn:microsoft.com/office/officeart/2005/8/layout/orgChart1"/>
    <dgm:cxn modelId="{CE2A7896-A0AE-4047-B6FE-A319471078CB}" type="presParOf" srcId="{555F70C5-99B0-49F8-93B5-52F2FADF432B}" destId="{A9E06404-FF02-4B47-B7D4-45E300DB986E}" srcOrd="0" destOrd="0" presId="urn:microsoft.com/office/officeart/2005/8/layout/orgChart1"/>
    <dgm:cxn modelId="{1A56E59B-338F-42FA-964C-EA78CA764217}" type="presParOf" srcId="{A9E06404-FF02-4B47-B7D4-45E300DB986E}" destId="{EDA7E6DC-4798-46F6-AA8C-6F1824A2CF36}" srcOrd="0" destOrd="0" presId="urn:microsoft.com/office/officeart/2005/8/layout/orgChart1"/>
    <dgm:cxn modelId="{565C7863-6ECC-4C83-867A-1370AA388484}" type="presParOf" srcId="{A9E06404-FF02-4B47-B7D4-45E300DB986E}" destId="{DB3896B2-F744-473B-A443-B9A034E7C461}" srcOrd="1" destOrd="0" presId="urn:microsoft.com/office/officeart/2005/8/layout/orgChart1"/>
    <dgm:cxn modelId="{5AD6B4A1-6B03-4724-B31C-07689E447385}" type="presParOf" srcId="{555F70C5-99B0-49F8-93B5-52F2FADF432B}" destId="{094FC306-CDA3-4A3E-8E4C-B74347BED1A3}" srcOrd="1" destOrd="0" presId="urn:microsoft.com/office/officeart/2005/8/layout/orgChart1"/>
    <dgm:cxn modelId="{74BAEADD-F370-401C-B646-C8824E82BB08}" type="presParOf" srcId="{555F70C5-99B0-49F8-93B5-52F2FADF432B}" destId="{BD3644DB-4F0B-459D-BFE1-5627EEB7127B}" srcOrd="2" destOrd="0" presId="urn:microsoft.com/office/officeart/2005/8/layout/orgChart1"/>
    <dgm:cxn modelId="{9C6146D2-B40C-4B11-9947-B1BBA5C7743B}" type="presParOf" srcId="{7026FDAE-1967-4178-8B55-C4B16A6EC0BC}" destId="{6E08812C-6844-448E-87CC-189E28486AFC}"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A93DCB-E681-4114-ACB6-FEF5355056C5}">
      <dsp:nvSpPr>
        <dsp:cNvPr id="0" name=""/>
        <dsp:cNvSpPr/>
      </dsp:nvSpPr>
      <dsp:spPr>
        <a:xfrm>
          <a:off x="5568618" y="1696066"/>
          <a:ext cx="2052170" cy="712323"/>
        </a:xfrm>
        <a:custGeom>
          <a:avLst/>
          <a:gdLst/>
          <a:ahLst/>
          <a:cxnLst/>
          <a:rect l="0" t="0" r="0" b="0"/>
          <a:pathLst>
            <a:path>
              <a:moveTo>
                <a:pt x="0" y="0"/>
              </a:moveTo>
              <a:lnTo>
                <a:pt x="0" y="356161"/>
              </a:lnTo>
              <a:lnTo>
                <a:pt x="2052170" y="356161"/>
              </a:lnTo>
              <a:lnTo>
                <a:pt x="2052170" y="712323"/>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36DA51A-AC7F-432B-AE72-3948834B3D2C}">
      <dsp:nvSpPr>
        <dsp:cNvPr id="0" name=""/>
        <dsp:cNvSpPr/>
      </dsp:nvSpPr>
      <dsp:spPr>
        <a:xfrm>
          <a:off x="3516447" y="1696066"/>
          <a:ext cx="2052170" cy="712381"/>
        </a:xfrm>
        <a:custGeom>
          <a:avLst/>
          <a:gdLst/>
          <a:ahLst/>
          <a:cxnLst/>
          <a:rect l="0" t="0" r="0" b="0"/>
          <a:pathLst>
            <a:path>
              <a:moveTo>
                <a:pt x="2052170" y="0"/>
              </a:moveTo>
              <a:lnTo>
                <a:pt x="2052170" y="356219"/>
              </a:lnTo>
              <a:lnTo>
                <a:pt x="0" y="356219"/>
              </a:lnTo>
              <a:lnTo>
                <a:pt x="0" y="712381"/>
              </a:lnTo>
            </a:path>
          </a:pathLst>
        </a:custGeom>
        <a:noFill/>
        <a:ln w="12700" cap="flat" cmpd="sng" algn="ctr">
          <a:solidFill>
            <a:schemeClr val="accent6">
              <a:hueOff val="0"/>
              <a:satOff val="0"/>
              <a:lumOff val="0"/>
              <a:alphaOff val="0"/>
            </a:schemeClr>
          </a:solidFill>
          <a:prstDash val="solid"/>
          <a:miter lim="800000"/>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3C5F146-5E1B-42B8-91F3-434419433E88}">
      <dsp:nvSpPr>
        <dsp:cNvPr id="0" name=""/>
        <dsp:cNvSpPr/>
      </dsp:nvSpPr>
      <dsp:spPr>
        <a:xfrm>
          <a:off x="3375814" y="57"/>
          <a:ext cx="4385607" cy="1696008"/>
        </a:xfrm>
        <a:prstGeom prst="rect">
          <a:avLst/>
        </a:prstGeom>
        <a:gradFill rotWithShape="0">
          <a:gsLst>
            <a:gs pos="100000">
              <a:schemeClr val="accent1">
                <a:lumMod val="75000"/>
              </a:schemeClr>
            </a:gs>
            <a:gs pos="0">
              <a:schemeClr val="accent1">
                <a:lumMod val="75000"/>
              </a:schemeClr>
            </a:gs>
            <a:gs pos="10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EG" sz="2000" b="1" kern="1200" dirty="0" smtClean="0">
              <a:latin typeface="Alexandria" pitchFamily="2" charset="-78"/>
              <a:cs typeface="Alexandria" pitchFamily="2" charset="-78"/>
            </a:rPr>
            <a:t>أنماط القادة</a:t>
          </a:r>
          <a:endParaRPr lang="en-US" sz="2000" b="1" kern="1200" dirty="0">
            <a:latin typeface="Alexandria" pitchFamily="2" charset="-78"/>
            <a:cs typeface="Alexandria" pitchFamily="2" charset="-78"/>
          </a:endParaRPr>
        </a:p>
      </dsp:txBody>
      <dsp:txXfrm>
        <a:off x="3375814" y="57"/>
        <a:ext cx="4385607" cy="1696008"/>
      </dsp:txXfrm>
    </dsp:sp>
    <dsp:sp modelId="{13BE3495-D12B-4A5A-A79C-CC1AA8B04589}">
      <dsp:nvSpPr>
        <dsp:cNvPr id="0" name=""/>
        <dsp:cNvSpPr/>
      </dsp:nvSpPr>
      <dsp:spPr>
        <a:xfrm>
          <a:off x="1820439" y="2408447"/>
          <a:ext cx="3392017" cy="1696008"/>
        </a:xfrm>
        <a:prstGeom prst="rect">
          <a:avLst/>
        </a:prstGeom>
        <a:gradFill rotWithShape="0">
          <a:gsLst>
            <a:gs pos="0">
              <a:srgbClr val="00B0F0"/>
            </a:gs>
            <a:gs pos="100000">
              <a:srgbClr val="00B0F0"/>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EG" sz="2000" b="1" kern="1200" dirty="0" smtClean="0">
              <a:latin typeface="Alexandria" pitchFamily="2" charset="-78"/>
              <a:cs typeface="Alexandria" pitchFamily="2" charset="-78"/>
            </a:rPr>
            <a:t>القادة التبادليون</a:t>
          </a:r>
          <a:endParaRPr lang="en-US" sz="2000" b="1" kern="1200" dirty="0">
            <a:latin typeface="Alexandria" pitchFamily="2" charset="-78"/>
            <a:cs typeface="Alexandria" pitchFamily="2" charset="-78"/>
          </a:endParaRPr>
        </a:p>
      </dsp:txBody>
      <dsp:txXfrm>
        <a:off x="1820439" y="2408447"/>
        <a:ext cx="3392017" cy="1696008"/>
      </dsp:txXfrm>
    </dsp:sp>
    <dsp:sp modelId="{EDA7E6DC-4798-46F6-AA8C-6F1824A2CF36}">
      <dsp:nvSpPr>
        <dsp:cNvPr id="0" name=""/>
        <dsp:cNvSpPr/>
      </dsp:nvSpPr>
      <dsp:spPr>
        <a:xfrm>
          <a:off x="5924780" y="2408389"/>
          <a:ext cx="3392017" cy="1696008"/>
        </a:xfrm>
        <a:prstGeom prst="rect">
          <a:avLst/>
        </a:prstGeom>
        <a:gradFill rotWithShape="0">
          <a:gsLst>
            <a:gs pos="0">
              <a:srgbClr val="00B0F0"/>
            </a:gs>
            <a:gs pos="100000">
              <a:srgbClr val="00B0F0"/>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EG" sz="2000" b="1" kern="1200" dirty="0" smtClean="0">
              <a:latin typeface="Alexandria" pitchFamily="2" charset="-78"/>
              <a:cs typeface="Alexandria" pitchFamily="2" charset="-78"/>
            </a:rPr>
            <a:t>القادة التحويليون</a:t>
          </a:r>
          <a:endParaRPr lang="en-US" sz="2000" b="1" kern="1200" dirty="0">
            <a:latin typeface="Alexandria" pitchFamily="2" charset="-78"/>
            <a:cs typeface="Alexandria" pitchFamily="2" charset="-78"/>
          </a:endParaRPr>
        </a:p>
      </dsp:txBody>
      <dsp:txXfrm>
        <a:off x="5924780" y="2408389"/>
        <a:ext cx="3392017" cy="169600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1/26/2024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7.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7.svg"/><Relationship Id="rId2" Type="http://schemas.openxmlformats.org/officeDocument/2006/relationships/image" Target="../media/image15.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9"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smtClean="0">
                <a:solidFill>
                  <a:schemeClr val="tx1"/>
                </a:solidFill>
                <a:latin typeface="Alexandria" charset="0"/>
                <a:cs typeface="Alexandria" charset="0"/>
              </a:rPr>
              <a:t>المحاضرة الأولى</a:t>
            </a:r>
          </a:p>
          <a:p>
            <a:pPr algn="ctr"/>
            <a:r>
              <a:rPr lang="ar-EG" sz="2800" b="1" dirty="0" smtClean="0">
                <a:solidFill>
                  <a:schemeClr val="tx1"/>
                </a:solidFill>
                <a:latin typeface="Alexandria" charset="0"/>
                <a:cs typeface="Alexandria" charset="0"/>
              </a:rPr>
              <a:t> </a:t>
            </a:r>
          </a:p>
          <a:p>
            <a:pPr algn="ctr"/>
            <a:r>
              <a:rPr lang="ar-EG" sz="2800" b="1" dirty="0">
                <a:solidFill>
                  <a:schemeClr val="tx1"/>
                </a:solidFill>
              </a:rPr>
              <a:t>المدارس الإدارية </a:t>
            </a:r>
            <a:r>
              <a:rPr lang="ar-EG" sz="2800" b="1" dirty="0" smtClean="0">
                <a:solidFill>
                  <a:schemeClr val="tx1"/>
                </a:solidFill>
              </a:rPr>
              <a:t>للقيادة</a:t>
            </a:r>
            <a:endParaRPr lang="en-US" sz="2800" b="1" dirty="0">
              <a:solidFill>
                <a:schemeClr val="tx1"/>
              </a:solidFill>
              <a:latin typeface="Alexandria" charset="0"/>
              <a:cs typeface="Alexandria" charset="0"/>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smtClean="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907192"/>
            <a:ext cx="2446549" cy="553998"/>
          </a:xfrm>
          <a:prstGeom prst="rect">
            <a:avLst/>
          </a:prstGeom>
          <a:noFill/>
        </p:spPr>
        <p:txBody>
          <a:bodyPr wrap="square" rtlCol="0">
            <a:spAutoFit/>
          </a:bodyPr>
          <a:lstStyle/>
          <a:p>
            <a:pPr algn="ctr" rtl="0"/>
            <a:r>
              <a:rPr lang="ar-EG" sz="3000" dirty="0" smtClean="0">
                <a:latin typeface="Alexandria" charset="0"/>
                <a:cs typeface="Alexandria" charset="0"/>
              </a:rPr>
              <a:t>القيادة </a:t>
            </a:r>
            <a:endParaRPr lang="en-US" sz="3000" dirty="0" smtClean="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400110"/>
          </a:xfrm>
          <a:prstGeom prst="rect">
            <a:avLst/>
          </a:prstGeom>
          <a:noFill/>
        </p:spPr>
        <p:txBody>
          <a:bodyPr wrap="square" rtlCol="0">
            <a:spAutoFit/>
          </a:bodyPr>
          <a:lstStyle/>
          <a:p>
            <a:pPr algn="l" rtl="0"/>
            <a:r>
              <a:rPr lang="ar-EG" sz="2000" b="1" dirty="0">
                <a:latin typeface="Alexandria" pitchFamily="2" charset="-78"/>
                <a:cs typeface="Alexandria" pitchFamily="2" charset="-78"/>
              </a:rPr>
              <a:t>المدارس الإدارية لأنماط القادة</a:t>
            </a:r>
            <a:endParaRPr lang="en-US" sz="20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3" name="TextBox 2"/>
          <p:cNvSpPr txBox="1"/>
          <p:nvPr/>
        </p:nvSpPr>
        <p:spPr>
          <a:xfrm>
            <a:off x="8446027" y="629263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
        <p:nvSpPr>
          <p:cNvPr id="16" name="TextBox 15"/>
          <p:cNvSpPr txBox="1"/>
          <p:nvPr/>
        </p:nvSpPr>
        <p:spPr>
          <a:xfrm>
            <a:off x="2555745" y="2420888"/>
            <a:ext cx="9299008" cy="646331"/>
          </a:xfrm>
          <a:prstGeom prst="rect">
            <a:avLst/>
          </a:prstGeom>
          <a:noFill/>
        </p:spPr>
        <p:txBody>
          <a:bodyPr wrap="square" rtlCol="0">
            <a:spAutoFit/>
          </a:bodyPr>
          <a:lstStyle/>
          <a:p>
            <a:pPr algn="l" rtl="0"/>
            <a:endParaRPr lang="en-US" dirty="0" smtClean="0">
              <a:latin typeface="Alexandria" charset="0"/>
              <a:cs typeface="Alexandria" charset="0"/>
            </a:endParaRPr>
          </a:p>
          <a:p>
            <a:pPr algn="r"/>
            <a:endParaRPr lang="en-US" dirty="0">
              <a:latin typeface="Alexandria" charset="0"/>
              <a:cs typeface="Alexandria" charset="0"/>
            </a:endParaRPr>
          </a:p>
        </p:txBody>
      </p:sp>
      <p:sp>
        <p:nvSpPr>
          <p:cNvPr id="4" name="Rectangle 3"/>
          <p:cNvSpPr/>
          <p:nvPr/>
        </p:nvSpPr>
        <p:spPr>
          <a:xfrm>
            <a:off x="4577137" y="2420888"/>
            <a:ext cx="6096000" cy="2800767"/>
          </a:xfrm>
          <a:prstGeom prst="rect">
            <a:avLst/>
          </a:prstGeom>
        </p:spPr>
        <p:txBody>
          <a:bodyPr>
            <a:spAutoFit/>
          </a:bodyPr>
          <a:lstStyle/>
          <a:p>
            <a:pPr marL="465750" indent="-285750" algn="r" rtl="1">
              <a:buFont typeface="Wingdings" pitchFamily="2" charset="2"/>
              <a:buChar char="§"/>
            </a:pPr>
            <a:r>
              <a:rPr lang="ar-EG" sz="1600" dirty="0">
                <a:latin typeface="Alexandria" pitchFamily="2" charset="-78"/>
                <a:cs typeface="Alexandria" pitchFamily="2" charset="-78"/>
              </a:rPr>
              <a:t>ماهية </a:t>
            </a:r>
            <a:r>
              <a:rPr lang="ar-EG" sz="1600" dirty="0" smtClean="0">
                <a:latin typeface="Alexandria" pitchFamily="2" charset="-78"/>
                <a:cs typeface="Alexandria" pitchFamily="2" charset="-78"/>
              </a:rPr>
              <a:t>القيادة</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smtClean="0">
                <a:latin typeface="Alexandria" pitchFamily="2" charset="-78"/>
                <a:cs typeface="Alexandria" pitchFamily="2" charset="-78"/>
              </a:rPr>
              <a:t>الإختلافات </a:t>
            </a:r>
            <a:r>
              <a:rPr lang="ar-EG" sz="1600" dirty="0">
                <a:latin typeface="Alexandria" pitchFamily="2" charset="-78"/>
                <a:cs typeface="Alexandria" pitchFamily="2" charset="-78"/>
              </a:rPr>
              <a:t>الرئيسية بين القيادة،والإدارة</a:t>
            </a:r>
            <a:r>
              <a:rPr lang="ar-EG" sz="1600" dirty="0" smtClean="0">
                <a:latin typeface="Alexandria" pitchFamily="2" charset="-78"/>
                <a:cs typeface="Alexandria" pitchFamily="2" charset="-78"/>
              </a:rPr>
              <a:t>.</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SA" sz="1600" dirty="0" smtClean="0">
                <a:latin typeface="Alexandria" pitchFamily="2" charset="-78"/>
                <a:cs typeface="Alexandria" pitchFamily="2" charset="-78"/>
              </a:rPr>
              <a:t>مهارات </a:t>
            </a:r>
            <a:r>
              <a:rPr lang="ar-SA" sz="1600" dirty="0">
                <a:latin typeface="Alexandria" pitchFamily="2" charset="-78"/>
                <a:cs typeface="Alexandria" pitchFamily="2" charset="-78"/>
              </a:rPr>
              <a:t>القيادة التنظيمية </a:t>
            </a:r>
            <a:endParaRPr lang="ar-EG" sz="1600" dirty="0" smtClean="0">
              <a:latin typeface="Alexandria" pitchFamily="2" charset="-78"/>
              <a:cs typeface="Alexandria" pitchFamily="2"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smtClean="0">
                <a:latin typeface="Alexandria" pitchFamily="2" charset="-78"/>
                <a:cs typeface="Alexandria" pitchFamily="2" charset="-78"/>
              </a:rPr>
              <a:t>مصادر </a:t>
            </a:r>
            <a:r>
              <a:rPr lang="ar-EG" sz="1600" dirty="0">
                <a:latin typeface="Alexandria" pitchFamily="2" charset="-78"/>
                <a:cs typeface="Alexandria" pitchFamily="2" charset="-78"/>
              </a:rPr>
              <a:t>تأثير </a:t>
            </a:r>
            <a:r>
              <a:rPr lang="ar-EG" sz="1600" dirty="0" smtClean="0">
                <a:latin typeface="Alexandria" pitchFamily="2" charset="-78"/>
                <a:cs typeface="Alexandria" pitchFamily="2" charset="-78"/>
              </a:rPr>
              <a:t>القادة</a:t>
            </a: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smtClean="0">
                <a:latin typeface="Alexandria" pitchFamily="2" charset="-78"/>
                <a:cs typeface="Alexandria" pitchFamily="2" charset="-78"/>
              </a:rPr>
              <a:t>أساليب </a:t>
            </a:r>
            <a:r>
              <a:rPr lang="ar-EG" sz="1600" dirty="0">
                <a:latin typeface="Alexandria" pitchFamily="2" charset="-78"/>
                <a:cs typeface="Alexandria" pitchFamily="2" charset="-78"/>
              </a:rPr>
              <a:t>التأثير التى يستخدمها القادة </a:t>
            </a:r>
            <a:endParaRPr lang="ar-EG" sz="1600" dirty="0" smtClean="0">
              <a:latin typeface="Alexandria" pitchFamily="2" charset="-78"/>
              <a:cs typeface="Alexandria" pitchFamily="2" charset="-78"/>
            </a:endParaRPr>
          </a:p>
          <a:p>
            <a:pPr marL="465750" indent="-285750" algn="r" rtl="1">
              <a:buFont typeface="Wingdings" pitchFamily="2" charset="2"/>
              <a:buChar char="§"/>
            </a:pPr>
            <a:endParaRPr lang="en-US" sz="1600" dirty="0">
              <a:latin typeface="Alexandria" pitchFamily="2" charset="-78"/>
              <a:cs typeface="Alexandria" pitchFamily="2" charset="-78"/>
            </a:endParaRPr>
          </a:p>
          <a:p>
            <a:pPr marL="465750" indent="-285750" algn="r" rtl="1">
              <a:buFont typeface="Wingdings" pitchFamily="2" charset="2"/>
              <a:buChar char="§"/>
            </a:pPr>
            <a:r>
              <a:rPr lang="ar-EG" sz="1600" dirty="0" smtClean="0">
                <a:latin typeface="Alexandria" pitchFamily="2" charset="-78"/>
                <a:cs typeface="Alexandria" pitchFamily="2" charset="-78"/>
              </a:rPr>
              <a:t>تطور </a:t>
            </a:r>
            <a:r>
              <a:rPr lang="ar-EG" sz="1600" dirty="0">
                <a:latin typeface="Alexandria" pitchFamily="2" charset="-78"/>
                <a:cs typeface="Alexandria" pitchFamily="2" charset="-78"/>
              </a:rPr>
              <a:t>نظريات أنماط القادة فى </a:t>
            </a:r>
            <a:r>
              <a:rPr lang="ar-EG" sz="1600" dirty="0" smtClean="0">
                <a:latin typeface="Alexandria" pitchFamily="2" charset="-78"/>
                <a:cs typeface="Alexandria" pitchFamily="2" charset="-78"/>
              </a:rPr>
              <a:t>المداخل التقليدية والحديثة</a:t>
            </a:r>
            <a:r>
              <a:rPr lang="ar-EG"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8936441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4276725"/>
          </a:xfrm>
          <a:prstGeom prst="rect">
            <a:avLst/>
          </a:prstGeom>
          <a:noFill/>
        </p:spPr>
        <p:txBody>
          <a:bodyPr wrap="square" rtlCol="0">
            <a:spAutoFit/>
          </a:bodyPr>
          <a:lstStyle/>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r>
              <a:rPr lang="en-US" sz="1600" dirty="0">
                <a:latin typeface="Alexandria" charset="0"/>
                <a:cs typeface="Alexandria" charset="0"/>
              </a:rPr>
              <a:t>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 Lorem ipsum dolor sit </a:t>
            </a:r>
            <a:r>
              <a:rPr lang="en-US" sz="1600" dirty="0" err="1">
                <a:latin typeface="Alexandria" charset="0"/>
                <a:cs typeface="Alexandria" charset="0"/>
              </a:rPr>
              <a:t>amet</a:t>
            </a:r>
            <a:r>
              <a:rPr lang="en-US" sz="1600" dirty="0">
                <a:latin typeface="Alexandria" charset="0"/>
                <a:cs typeface="Alexandria" charset="0"/>
              </a:rPr>
              <a:t>, </a:t>
            </a:r>
            <a:r>
              <a:rPr lang="en-US" sz="1600" dirty="0" err="1">
                <a:latin typeface="Alexandria" charset="0"/>
                <a:cs typeface="Alexandria" charset="0"/>
              </a:rPr>
              <a:t>consectetur</a:t>
            </a:r>
            <a:r>
              <a:rPr lang="en-US" sz="1600" dirty="0">
                <a:latin typeface="Alexandria" charset="0"/>
                <a:cs typeface="Alexandria" charset="0"/>
              </a:rPr>
              <a:t> </a:t>
            </a:r>
            <a:r>
              <a:rPr lang="en-US" sz="1600" dirty="0" err="1">
                <a:latin typeface="Alexandria" charset="0"/>
                <a:cs typeface="Alexandria" charset="0"/>
              </a:rPr>
              <a:t>adipiscing</a:t>
            </a:r>
            <a:r>
              <a:rPr lang="en-US" sz="1600" dirty="0">
                <a:latin typeface="Alexandria" charset="0"/>
                <a:cs typeface="Alexandria" charset="0"/>
              </a:rPr>
              <a:t> </a:t>
            </a:r>
            <a:r>
              <a:rPr lang="en-US" sz="1600" dirty="0" err="1">
                <a:latin typeface="Alexandria" charset="0"/>
                <a:cs typeface="Alexandria" charset="0"/>
              </a:rPr>
              <a:t>elit</a:t>
            </a:r>
            <a:r>
              <a:rPr lang="en-US" sz="1600" dirty="0">
                <a:latin typeface="Alexandria" charset="0"/>
                <a:cs typeface="Alexandria" charset="0"/>
              </a:rPr>
              <a:t>,</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grpSp>
        <p:nvGrpSpPr>
          <p:cNvPr id="8" name="Group 7"/>
          <p:cNvGrpSpPr/>
          <p:nvPr/>
        </p:nvGrpSpPr>
        <p:grpSpPr>
          <a:xfrm>
            <a:off x="640514" y="383263"/>
            <a:ext cx="10911865" cy="6423778"/>
            <a:chOff x="697664" y="268963"/>
            <a:chExt cx="10911865" cy="6423778"/>
          </a:xfrm>
        </p:grpSpPr>
        <p:sp>
          <p:nvSpPr>
            <p:cNvPr id="25" name="Rectangle: Rounded Corners 24"/>
            <p:cNvSpPr/>
            <p:nvPr/>
          </p:nvSpPr>
          <p:spPr>
            <a:xfrm>
              <a:off x="697664"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000" algn="just" rtl="1">
                <a:lnSpc>
                  <a:spcPct val="150000"/>
                </a:lnSpc>
              </a:pPr>
              <a:r>
                <a:rPr lang="ar-EG" sz="1400" dirty="0">
                  <a:solidFill>
                    <a:schemeClr val="tx1"/>
                  </a:solidFill>
                  <a:latin typeface="Alexandria" pitchFamily="2" charset="-78"/>
                  <a:cs typeface="Alexandria" pitchFamily="2" charset="-78"/>
                </a:rPr>
                <a:t>تتوقف كفاءة وفاعلية أداء المنظمات على عدد كبير من العوامل من  بينها وجود القيادة الإدارية الفعالة ، والقادرة على التنظيم والتوجيه والتخطيط والمراقبة والتأثير في المرؤسين لتحقيق التوازن بين تحقيق الأهداف التنظيمية من ناحية، وأهداف العاملين من ناحية أخرى. وقد تزايد اهتمام الباحثين في مجالات الإدارة والسياسة وعلوم النفس والاجتماع والتربية بمفهوم القيادة، وتناولوه من مداخل مختلفة بإختلاف تركيز إهتمامهم على ما يخص كل علم من تلك العلوم ، لذا تختلف تعريفات القيادة باختلاف مداخل العلوم الإجتماعية المعنية بتحديد ماهية القيادة </a:t>
              </a:r>
              <a:r>
                <a:rPr lang="ar-EG" sz="1400" dirty="0" smtClean="0">
                  <a:solidFill>
                    <a:schemeClr val="tx1"/>
                  </a:solidFill>
                  <a:latin typeface="Alexandria" pitchFamily="2" charset="-78"/>
                  <a:cs typeface="Alexandria" pitchFamily="2" charset="-78"/>
                </a:rPr>
                <a:t>.</a:t>
              </a:r>
            </a:p>
            <a:p>
              <a:pPr marL="180000" algn="just" rtl="1">
                <a:lnSpc>
                  <a:spcPct val="150000"/>
                </a:lnSpc>
              </a:pPr>
              <a:endParaRPr lang="ar-EG" sz="1400" dirty="0">
                <a:solidFill>
                  <a:schemeClr val="tx1"/>
                </a:solidFill>
                <a:latin typeface="Alexandria" pitchFamily="2" charset="-78"/>
                <a:cs typeface="Alexandria" pitchFamily="2" charset="-78"/>
              </a:endParaRPr>
            </a:p>
            <a:p>
              <a:pPr marL="180000" algn="just" rtl="1">
                <a:lnSpc>
                  <a:spcPct val="150000"/>
                </a:lnSpc>
              </a:pPr>
              <a:endParaRPr lang="ar-EG" sz="1400" dirty="0" smtClean="0">
                <a:solidFill>
                  <a:schemeClr val="tx1"/>
                </a:solidFill>
                <a:latin typeface="Alexandria" pitchFamily="2" charset="-78"/>
                <a:cs typeface="Alexandria" pitchFamily="2" charset="-78"/>
              </a:endParaRPr>
            </a:p>
            <a:p>
              <a:pPr marL="180000" algn="just" rtl="1">
                <a:lnSpc>
                  <a:spcPct val="150000"/>
                </a:lnSpc>
              </a:pPr>
              <a:endParaRPr lang="ar-EG" sz="1400" dirty="0">
                <a:solidFill>
                  <a:schemeClr val="tx1"/>
                </a:solidFill>
                <a:latin typeface="Alexandria" pitchFamily="2" charset="-78"/>
                <a:cs typeface="Alexandria" pitchFamily="2" charset="-78"/>
              </a:endParaRPr>
            </a:p>
          </p:txBody>
        </p:sp>
        <p:grpSp>
          <p:nvGrpSpPr>
            <p:cNvPr id="2" name="Group 1"/>
            <p:cNvGrpSpPr/>
            <p:nvPr/>
          </p:nvGrpSpPr>
          <p:grpSpPr>
            <a:xfrm>
              <a:off x="2513150" y="268963"/>
              <a:ext cx="9096379" cy="6423778"/>
              <a:chOff x="2513150" y="268963"/>
              <a:chExt cx="9096379" cy="6423778"/>
            </a:xfrm>
          </p:grpSpPr>
          <p:sp>
            <p:nvSpPr>
              <p:cNvPr id="3" name="TextBox 2"/>
              <p:cNvSpPr txBox="1"/>
              <p:nvPr/>
            </p:nvSpPr>
            <p:spPr>
              <a:xfrm>
                <a:off x="2513150" y="1019069"/>
                <a:ext cx="8631100" cy="369332"/>
              </a:xfrm>
              <a:prstGeom prst="rect">
                <a:avLst/>
              </a:prstGeom>
              <a:noFill/>
            </p:spPr>
            <p:txBody>
              <a:bodyPr wrap="square" rtlCol="0">
                <a:spAutoFit/>
              </a:bodyPr>
              <a:lstStyle/>
              <a:p>
                <a:pPr algn="ctr"/>
                <a:r>
                  <a:rPr lang="ar-EG" b="1" dirty="0" smtClean="0">
                    <a:latin typeface="Alexandria" charset="0"/>
                    <a:cs typeface="Alexandria" charset="0"/>
                  </a:rPr>
                  <a:t>مفهوم القيادة </a:t>
                </a:r>
                <a:endParaRPr lang="en-US" b="1" dirty="0">
                  <a:latin typeface="Alexandria" charset="0"/>
                  <a:cs typeface="Alexandria" charset="0"/>
                </a:endParaRPr>
              </a:p>
            </p:txBody>
          </p:sp>
          <p:sp>
            <p:nvSpPr>
              <p:cNvPr id="4" name="TextBox 3"/>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268963"/>
                <a:ext cx="2305141" cy="1076343"/>
              </a:xfrm>
              <a:prstGeom prst="rect">
                <a:avLst/>
              </a:prstGeom>
            </p:spPr>
          </p:pic>
        </p:grpSp>
      </p:grpSp>
      <p:sp>
        <p:nvSpPr>
          <p:cNvPr id="5" name="Rectangle 4"/>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الفصل</a:t>
            </a:r>
            <a:endParaRPr lang="en-US" sz="20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solidFill>
                  <a:schemeClr val="tx1"/>
                </a:solidFill>
              </a:endParaRPr>
            </a:p>
          </p:txBody>
        </p:sp>
        <p:grpSp>
          <p:nvGrpSpPr>
            <p:cNvPr id="47" name="Group 46"/>
            <p:cNvGrpSpPr/>
            <p:nvPr/>
          </p:nvGrpSpPr>
          <p:grpSpPr>
            <a:xfrm>
              <a:off x="2513150" y="108195"/>
              <a:ext cx="8965755" cy="6584546"/>
              <a:chOff x="2513150" y="108195"/>
              <a:chExt cx="8965755" cy="6584546"/>
            </a:xfrm>
          </p:grpSpPr>
          <p:sp>
            <p:nvSpPr>
              <p:cNvPr id="48" name="TextBox 47"/>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bg1"/>
                </a:solidFill>
                <a:ea typeface="Roboto Light" panose="02000000000000000000" pitchFamily="2" charset="0"/>
              </a:rPr>
              <a:t>الفصل</a:t>
            </a:r>
            <a:endParaRPr lang="en-US" sz="20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smtClean="0">
                <a:latin typeface="Alexandria" pitchFamily="2" charset="-78"/>
                <a:cs typeface="Alexandria" pitchFamily="2" charset="-78"/>
              </a:rPr>
              <a:t>.</a:t>
            </a:r>
            <a:endParaRPr lang="ar-EG" dirty="0">
              <a:latin typeface="Alexandria" pitchFamily="2" charset="-78"/>
              <a:cs typeface="Alexandria" pitchFamily="2" charset="-78"/>
            </a:endParaRPr>
          </a:p>
        </p:txBody>
      </p:sp>
      <p:sp>
        <p:nvSpPr>
          <p:cNvPr id="3" name="Rectangle 2"/>
          <p:cNvSpPr/>
          <p:nvPr/>
        </p:nvSpPr>
        <p:spPr>
          <a:xfrm>
            <a:off x="1093075" y="1961742"/>
            <a:ext cx="10102850" cy="4185761"/>
          </a:xfrm>
          <a:prstGeom prst="rect">
            <a:avLst/>
          </a:prstGeom>
        </p:spPr>
        <p:txBody>
          <a:bodyPr wrap="square">
            <a:spAutoFit/>
          </a:bodyPr>
          <a:lstStyle/>
          <a:p>
            <a:pPr lvl="0" algn="just" rtl="1"/>
            <a:endParaRPr lang="ar-EG" sz="1400" dirty="0" smtClean="0">
              <a:solidFill>
                <a:srgbClr val="00B0F0"/>
              </a:solidFill>
              <a:latin typeface="Alexandria" pitchFamily="2" charset="-78"/>
              <a:cs typeface="Alexandria" pitchFamily="2" charset="-78"/>
            </a:endParaRPr>
          </a:p>
          <a:p>
            <a:pPr marL="285750" lvl="0" indent="-285750" algn="just" rtl="1">
              <a:buFont typeface="Wingdings" pitchFamily="2" charset="2"/>
              <a:buChar char="§"/>
            </a:pPr>
            <a:r>
              <a:rPr lang="ar-EG" sz="1400" dirty="0" smtClean="0">
                <a:solidFill>
                  <a:srgbClr val="00B0F0"/>
                </a:solidFill>
                <a:latin typeface="Alexandria" pitchFamily="2" charset="-78"/>
                <a:cs typeface="Alexandria" pitchFamily="2" charset="-78"/>
              </a:rPr>
              <a:t>مدخل </a:t>
            </a:r>
            <a:r>
              <a:rPr lang="ar-EG" sz="1400" dirty="0">
                <a:solidFill>
                  <a:srgbClr val="00B0F0"/>
                </a:solidFill>
                <a:latin typeface="Alexandria" pitchFamily="2" charset="-78"/>
                <a:cs typeface="Alexandria" pitchFamily="2" charset="-78"/>
              </a:rPr>
              <a:t>علم النفس </a:t>
            </a:r>
            <a:r>
              <a:rPr lang="ar-EG" sz="1400" dirty="0">
                <a:latin typeface="Alexandria" pitchFamily="2" charset="-78"/>
                <a:cs typeface="Alexandria" pitchFamily="2" charset="-78"/>
              </a:rPr>
              <a:t>: يركز أصحاب هذه المدرسة على السمات والخصائص التي يجب أن تتوافر في كل شخص يتولى مراكز الإدارة العليا، و يولون أهمية كبرى للحوافز النفسية والعلاقات والاتصالات غير الرسمية بين القادة والمرؤوسيين، وتأثير هذه العلاقات على اتجاهات ومعتقدات المرؤسيين.</a:t>
            </a:r>
          </a:p>
          <a:p>
            <a:pPr lvl="0" algn="just" rtl="1"/>
            <a:endParaRPr lang="ar-EG" sz="1400" dirty="0">
              <a:latin typeface="Alexandria" pitchFamily="2" charset="-78"/>
              <a:cs typeface="Alexandria" pitchFamily="2" charset="-78"/>
            </a:endParaRPr>
          </a:p>
          <a:p>
            <a:pPr marL="285750" lvl="0" indent="-285750" algn="just" rtl="1">
              <a:buFont typeface="Wingdings" pitchFamily="2" charset="2"/>
              <a:buChar char="§"/>
            </a:pPr>
            <a:r>
              <a:rPr lang="ar-EG" sz="1400" dirty="0">
                <a:latin typeface="Alexandria" pitchFamily="2" charset="-78"/>
                <a:cs typeface="Alexandria" pitchFamily="2" charset="-78"/>
              </a:rPr>
              <a:t> </a:t>
            </a:r>
            <a:r>
              <a:rPr lang="ar-EG" sz="1400" dirty="0">
                <a:solidFill>
                  <a:srgbClr val="00B0F0"/>
                </a:solidFill>
                <a:latin typeface="Alexandria" pitchFamily="2" charset="-78"/>
                <a:cs typeface="Alexandria" pitchFamily="2" charset="-78"/>
              </a:rPr>
              <a:t>مدخل علم الإجتماع </a:t>
            </a:r>
            <a:r>
              <a:rPr lang="ar-EG" sz="1400" dirty="0">
                <a:latin typeface="Alexandria" pitchFamily="2" charset="-78"/>
                <a:cs typeface="Alexandria" pitchFamily="2" charset="-78"/>
              </a:rPr>
              <a:t>: </a:t>
            </a:r>
            <a:r>
              <a:rPr lang="ar-SA" sz="1400" dirty="0">
                <a:latin typeface="Alexandria" pitchFamily="2" charset="-78"/>
                <a:cs typeface="Alexandria" pitchFamily="2" charset="-78"/>
              </a:rPr>
              <a:t>ينظرون للقيادة بإعتبارها ظاهرة اجتماعية تتجسد في كل موقف اجتماعي، حيث يشكل القائد محور النشاط الإداري، بينما يمثل المرؤوسون الأفراد الذين يتصرفون تبعاً لأفكار هذا </a:t>
            </a:r>
            <a:r>
              <a:rPr lang="ar-SA" sz="1400" dirty="0" smtClean="0">
                <a:latin typeface="Alexandria" pitchFamily="2" charset="-78"/>
                <a:cs typeface="Alexandria" pitchFamily="2" charset="-78"/>
              </a:rPr>
              <a:t>القائد</a:t>
            </a:r>
            <a:endParaRPr lang="ar-EG" sz="1400" dirty="0" smtClean="0">
              <a:latin typeface="Alexandria" pitchFamily="2" charset="-78"/>
              <a:cs typeface="Alexandria" pitchFamily="2" charset="-78"/>
            </a:endParaRPr>
          </a:p>
          <a:p>
            <a:pPr lvl="0" algn="just" rtl="1"/>
            <a:endParaRPr lang="ar-EG" sz="1400" dirty="0" smtClean="0">
              <a:latin typeface="Alexandria" pitchFamily="2" charset="-78"/>
              <a:cs typeface="Alexandria" pitchFamily="2" charset="-78"/>
            </a:endParaRPr>
          </a:p>
          <a:p>
            <a:pPr marL="285750" indent="-285750" algn="just" rtl="1">
              <a:buFont typeface="Wingdings" pitchFamily="2" charset="2"/>
              <a:buChar char="§"/>
            </a:pPr>
            <a:r>
              <a:rPr lang="ar-EG" sz="1400" dirty="0" smtClean="0">
                <a:solidFill>
                  <a:srgbClr val="00B0F0"/>
                </a:solidFill>
                <a:latin typeface="Alexandria" pitchFamily="2" charset="-78"/>
                <a:cs typeface="Alexandria" pitchFamily="2" charset="-78"/>
              </a:rPr>
              <a:t>مدخل </a:t>
            </a:r>
            <a:r>
              <a:rPr lang="ar-EG" sz="1400" dirty="0">
                <a:solidFill>
                  <a:srgbClr val="00B0F0"/>
                </a:solidFill>
                <a:latin typeface="Alexandria" pitchFamily="2" charset="-78"/>
                <a:cs typeface="Alexandria" pitchFamily="2" charset="-78"/>
              </a:rPr>
              <a:t>علم الإدارة </a:t>
            </a:r>
            <a:r>
              <a:rPr lang="ar-EG" sz="1400" dirty="0">
                <a:latin typeface="Alexandria" pitchFamily="2" charset="-78"/>
                <a:cs typeface="Alexandria" pitchFamily="2" charset="-78"/>
              </a:rPr>
              <a:t>: </a:t>
            </a:r>
          </a:p>
          <a:p>
            <a:pPr algn="just" rtl="1"/>
            <a:endParaRPr lang="ar-EG" sz="1400" b="1" dirty="0">
              <a:latin typeface="Alexandria" pitchFamily="2" charset="-78"/>
              <a:cs typeface="Alexandria" pitchFamily="2" charset="-78"/>
            </a:endParaRPr>
          </a:p>
          <a:p>
            <a:pPr algn="just" rtl="1"/>
            <a:r>
              <a:rPr lang="ar-SA" sz="1400" b="1" dirty="0">
                <a:latin typeface="Alexandria" pitchFamily="2" charset="-78"/>
                <a:cs typeface="Alexandria" pitchFamily="2" charset="-78"/>
              </a:rPr>
              <a:t>الفكر الإدارى التقليدى</a:t>
            </a:r>
            <a:r>
              <a:rPr lang="ar-SA" sz="1400" dirty="0">
                <a:latin typeface="Alexandria" pitchFamily="2" charset="-78"/>
                <a:cs typeface="Alexandria" pitchFamily="2" charset="-78"/>
              </a:rPr>
              <a:t>: يتمحور حول السلطة التى يحددها المركز الوظيفى للقائد فى المنظمة ، و التى </a:t>
            </a:r>
            <a:r>
              <a:rPr lang="ar-EG" sz="1400" dirty="0">
                <a:latin typeface="Alexandria" pitchFamily="2" charset="-78"/>
                <a:cs typeface="Alexandria" pitchFamily="2" charset="-78"/>
              </a:rPr>
              <a:t>تمكن القائد من أحكام السيطرة على الآخرين بإعطاء الأوامر ووضع القرارات ودفعهم لأداء المهام خوفاً من العقاب</a:t>
            </a:r>
            <a:r>
              <a:rPr lang="ar-EG" sz="1400" baseline="30000" dirty="0">
                <a:latin typeface="Alexandria" pitchFamily="2" charset="-78"/>
                <a:cs typeface="Alexandria" pitchFamily="2" charset="-78"/>
              </a:rPr>
              <a:t>.</a:t>
            </a:r>
          </a:p>
          <a:p>
            <a:pPr algn="just" rtl="1"/>
            <a:endParaRPr lang="en-US" sz="1400" dirty="0">
              <a:latin typeface="Alexandria" pitchFamily="2" charset="-78"/>
              <a:cs typeface="Alexandria" pitchFamily="2" charset="-78"/>
            </a:endParaRPr>
          </a:p>
          <a:p>
            <a:pPr algn="just" rtl="1"/>
            <a:r>
              <a:rPr lang="ar-EG" sz="1400" b="1" dirty="0">
                <a:latin typeface="Alexandria" pitchFamily="2" charset="-78"/>
                <a:cs typeface="Alexandria" pitchFamily="2" charset="-78"/>
              </a:rPr>
              <a:t>الفكر الإدارى الحديث </a:t>
            </a:r>
            <a:r>
              <a:rPr lang="ar-SA" sz="1400" dirty="0">
                <a:latin typeface="Alexandria" pitchFamily="2" charset="-78"/>
                <a:cs typeface="Alexandria" pitchFamily="2" charset="-78"/>
              </a:rPr>
              <a:t>: يرفض </a:t>
            </a:r>
            <a:r>
              <a:rPr lang="ar-EG" sz="1400" dirty="0">
                <a:latin typeface="Alexandria" pitchFamily="2" charset="-78"/>
                <a:cs typeface="Alexandria" pitchFamily="2" charset="-78"/>
              </a:rPr>
              <a:t>التوجه التقليدى القائم على التحكم و السيطرة المستندة إلى السلطة ،ويؤكدون  على الاقناع والاستمالة كأساليب أساسية تمكن القائد من جعل المرؤسيين يســــــعون لتحــــقيق أهــــــداف مشـــــتركة. </a:t>
            </a:r>
            <a:endParaRPr lang="ar-EG" sz="1400" dirty="0" smtClean="0">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algn="just" rtl="1"/>
            <a:r>
              <a:rPr lang="ar-EG" sz="1400" dirty="0">
                <a:latin typeface="Alexandria" pitchFamily="2" charset="-78"/>
                <a:cs typeface="Alexandria" pitchFamily="2" charset="-78"/>
              </a:rPr>
              <a:t>لذا تؤكد المداخل الإدارية الحالية القيادة الموقفية التي تدعم اختلاف خصائص وسلوكيات القيادة باختلاف المواقف التنظيمية</a:t>
            </a:r>
            <a:endParaRPr lang="ar-EG" sz="1400" dirty="0"/>
          </a:p>
          <a:p>
            <a:pPr lvl="0" algn="just" rtl="1"/>
            <a:endParaRPr lang="ar-EG" sz="1400" dirty="0">
              <a:latin typeface="Alexandria" pitchFamily="2" charset="-78"/>
              <a:cs typeface="Alexandria" pitchFamily="2" charset="-78"/>
            </a:endParaRPr>
          </a:p>
          <a:p>
            <a:pPr lvl="0" algn="just" rtl="1"/>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27169132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700802" y="162207"/>
            <a:ext cx="10812720" cy="6644834"/>
            <a:chOff x="757952" y="47907"/>
            <a:chExt cx="10812720" cy="6644834"/>
          </a:xfrm>
        </p:grpSpPr>
        <p:sp>
          <p:nvSpPr>
            <p:cNvPr id="4" name="Rectangle: Rounded Corners 24"/>
            <p:cNvSpPr/>
            <p:nvPr/>
          </p:nvSpPr>
          <p:spPr>
            <a:xfrm>
              <a:off x="757952" y="15670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rtl="1">
                <a:lnSpc>
                  <a:spcPct val="150000"/>
                </a:lnSpc>
                <a:buFont typeface="Wingdings" pitchFamily="2" charset="2"/>
                <a:buChar char="§"/>
              </a:pPr>
              <a:r>
                <a:rPr lang="ar-EG" sz="1600" b="1" dirty="0">
                  <a:solidFill>
                    <a:srgbClr val="00B0F0"/>
                  </a:solidFill>
                  <a:latin typeface="Alexandria" pitchFamily="2" charset="-78"/>
                  <a:cs typeface="Alexandria" pitchFamily="2" charset="-78"/>
                </a:rPr>
                <a:t>مدخل علم الإتصال </a:t>
              </a:r>
              <a:r>
                <a:rPr lang="ar-EG" sz="1400" dirty="0">
                  <a:solidFill>
                    <a:schemeClr val="tx1"/>
                  </a:solidFill>
                  <a:latin typeface="Alexandria" pitchFamily="2" charset="-78"/>
                  <a:cs typeface="Alexandria" pitchFamily="2" charset="-78"/>
                </a:rPr>
                <a:t>: </a:t>
              </a:r>
              <a:r>
                <a:rPr lang="ar-SA" sz="1400" dirty="0">
                  <a:solidFill>
                    <a:schemeClr val="tx1"/>
                  </a:solidFill>
                  <a:latin typeface="Alexandria" pitchFamily="2" charset="-78"/>
                  <a:cs typeface="Alexandria" pitchFamily="2" charset="-78"/>
                </a:rPr>
                <a:t>ينظرون للقيادة على أنها عملية جوهرها الاتصال تستهدف تحفيز العاملين لتحقيق رسالة المنظمة وأهدافها، من خلال تفـــــــــــاعل القــــــــادة مع أعضاء مجموعة عمل أو أكثر بغية تغـــــــيير مدركاتهم، </a:t>
              </a:r>
              <a:r>
                <a:rPr lang="ar-SA" sz="1400" dirty="0" smtClean="0">
                  <a:solidFill>
                    <a:schemeClr val="tx1"/>
                  </a:solidFill>
                  <a:latin typeface="Alexandria" pitchFamily="2" charset="-78"/>
                  <a:cs typeface="Alexandria" pitchFamily="2" charset="-78"/>
                </a:rPr>
                <a:t>مواقفـــــهم،وتوقعــــــــــاتهم</a:t>
              </a:r>
              <a:r>
                <a:rPr lang="ar-EG" sz="1400" baseline="30000" dirty="0">
                  <a:solidFill>
                    <a:schemeClr val="tx1"/>
                  </a:solidFill>
                  <a:latin typeface="Alexandria" pitchFamily="2" charset="-78"/>
                  <a:cs typeface="Alexandria" pitchFamily="2" charset="-78"/>
                </a:rPr>
                <a:t> </a:t>
              </a:r>
              <a:r>
                <a:rPr lang="ar-SA" sz="1400" dirty="0" smtClean="0">
                  <a:solidFill>
                    <a:schemeClr val="tx1"/>
                  </a:solidFill>
                  <a:latin typeface="Alexandria" pitchFamily="2" charset="-78"/>
                  <a:cs typeface="Alexandria" pitchFamily="2" charset="-78"/>
                </a:rPr>
                <a:t>،و </a:t>
              </a:r>
              <a:r>
                <a:rPr lang="ar-SA" sz="1400" dirty="0">
                  <a:solidFill>
                    <a:schemeClr val="tx1"/>
                  </a:solidFill>
                  <a:latin typeface="Alexandria" pitchFamily="2" charset="-78"/>
                  <a:cs typeface="Alexandria" pitchFamily="2" charset="-78"/>
                </a:rPr>
                <a:t>العمل على إقامة علاقات متوازنة بين الزملاء والمرؤوسين والمتعاملين مع المنظمة</a:t>
              </a:r>
              <a:r>
                <a:rPr lang="en-US" sz="1400" dirty="0">
                  <a:solidFill>
                    <a:schemeClr val="tx1"/>
                  </a:solidFill>
                  <a:latin typeface="Alexandria" pitchFamily="2" charset="-78"/>
                  <a:cs typeface="Alexandria" pitchFamily="2" charset="-78"/>
                </a:rPr>
                <a:t> </a:t>
              </a:r>
              <a:r>
                <a:rPr lang="ar-EG" sz="1400" dirty="0" smtClean="0">
                  <a:solidFill>
                    <a:schemeClr val="tx1"/>
                  </a:solidFill>
                  <a:latin typeface="Alexandria" pitchFamily="2" charset="-78"/>
                  <a:cs typeface="Alexandria" pitchFamily="2" charset="-78"/>
                </a:rPr>
                <a:t>.</a:t>
              </a:r>
            </a:p>
            <a:p>
              <a:pPr algn="just" rtl="1">
                <a:lnSpc>
                  <a:spcPct val="150000"/>
                </a:lnSpc>
              </a:pPr>
              <a:endParaRPr lang="ar-EG" sz="1400" dirty="0">
                <a:solidFill>
                  <a:schemeClr val="tx1"/>
                </a:solidFill>
                <a:latin typeface="Alexandria" pitchFamily="2" charset="-78"/>
                <a:cs typeface="Alexandria" pitchFamily="2" charset="-78"/>
              </a:endParaRPr>
            </a:p>
            <a:p>
              <a:pPr algn="just" rtl="1">
                <a:lnSpc>
                  <a:spcPct val="150000"/>
                </a:lnSpc>
              </a:pPr>
              <a:endParaRPr lang="ar-EG" sz="1400" dirty="0" smtClean="0">
                <a:solidFill>
                  <a:schemeClr val="tx1"/>
                </a:solidFill>
                <a:latin typeface="Alexandria" pitchFamily="2" charset="-78"/>
                <a:cs typeface="Alexandria" pitchFamily="2" charset="-78"/>
              </a:endParaRPr>
            </a:p>
            <a:p>
              <a:pPr algn="just" rtl="1">
                <a:lnSpc>
                  <a:spcPct val="150000"/>
                </a:lnSpc>
              </a:pPr>
              <a:r>
                <a:rPr lang="ar-EG" sz="1400" b="1" dirty="0">
                  <a:solidFill>
                    <a:schemeClr val="tx1"/>
                  </a:solidFill>
                  <a:latin typeface="Alexandria" pitchFamily="2" charset="-78"/>
                  <a:cs typeface="Alexandria" pitchFamily="2" charset="-78"/>
                </a:rPr>
                <a:t>يتضح من العرض السابق أن هناك أربع مداخل رئيسية لتعريف القيادة يعتمد كل منها على منظور يهتم بجانب وآحد ، ويغفل بعض الجوانب الأخرى</a:t>
              </a:r>
              <a:r>
                <a:rPr lang="ar-EG" sz="1400" dirty="0">
                  <a:solidFill>
                    <a:schemeClr val="tx1"/>
                  </a:solidFill>
                  <a:latin typeface="Alexandria" pitchFamily="2" charset="-78"/>
                  <a:cs typeface="Alexandria" pitchFamily="2" charset="-78"/>
                </a:rPr>
                <a:t>، </a:t>
              </a:r>
              <a:r>
                <a:rPr lang="ar-EG" sz="1400" b="1" dirty="0">
                  <a:solidFill>
                    <a:schemeClr val="tx1"/>
                  </a:solidFill>
                  <a:latin typeface="Alexandria" pitchFamily="2" charset="-78"/>
                  <a:cs typeface="Alexandria" pitchFamily="2" charset="-78"/>
                </a:rPr>
                <a:t>فالأول</a:t>
              </a:r>
              <a:r>
                <a:rPr lang="ar-EG" sz="1400" dirty="0">
                  <a:solidFill>
                    <a:schemeClr val="tx1"/>
                  </a:solidFill>
                  <a:latin typeface="Alexandria" pitchFamily="2" charset="-78"/>
                  <a:cs typeface="Alexandria" pitchFamily="2" charset="-78"/>
                </a:rPr>
                <a:t> يركز على الخصائص، و يعيبه أنه يغفل وسيلة التأثير، كما أنه لم يحدد ما إذا كانت هذه السمات الواجب توافرها في القائد الفعال موروثة أم مكتسبة وبالتالي تعد هذه السمات غير كافية ولا يمكن الاستناد إليها وحدها لتحديد سمات القيادة الفاعلة ووسائلها فى التأثير، </a:t>
              </a:r>
              <a:r>
                <a:rPr lang="ar-EG" sz="1400" b="1" dirty="0">
                  <a:solidFill>
                    <a:schemeClr val="tx1"/>
                  </a:solidFill>
                  <a:latin typeface="Alexandria" pitchFamily="2" charset="-78"/>
                  <a:cs typeface="Alexandria" pitchFamily="2" charset="-78"/>
                </a:rPr>
                <a:t>والثانى</a:t>
              </a:r>
              <a:r>
                <a:rPr lang="ar-EG" sz="1400" dirty="0">
                  <a:solidFill>
                    <a:schemeClr val="tx1"/>
                  </a:solidFill>
                  <a:latin typeface="Alexandria" pitchFamily="2" charset="-78"/>
                  <a:cs typeface="Alexandria" pitchFamily="2" charset="-78"/>
                </a:rPr>
                <a:t> يركز فى تعريف القيادة على قدرته على بناءالجماعة وتفاعلها،ولكنه أغفل الغاية الرئيسية من هذا التفاعل الإجتماعى، </a:t>
              </a:r>
              <a:r>
                <a:rPr lang="ar-EG" sz="1400" b="1" dirty="0">
                  <a:solidFill>
                    <a:schemeClr val="tx1"/>
                  </a:solidFill>
                  <a:latin typeface="Alexandria" pitchFamily="2" charset="-78"/>
                  <a:cs typeface="Alexandria" pitchFamily="2" charset="-78"/>
                </a:rPr>
                <a:t>والثالث</a:t>
              </a:r>
              <a:r>
                <a:rPr lang="ar-EG" sz="1400" dirty="0">
                  <a:solidFill>
                    <a:schemeClr val="tx1"/>
                  </a:solidFill>
                  <a:latin typeface="Alexandria" pitchFamily="2" charset="-78"/>
                  <a:cs typeface="Alexandria" pitchFamily="2" charset="-78"/>
                </a:rPr>
                <a:t> يركز على سلطة القيادة وتأثيرها على العاملين ،وهو بذلك يهتم بالوسيلة ويهمل الغاية،</a:t>
              </a:r>
              <a:r>
                <a:rPr lang="ar-EG" sz="1400" b="1" dirty="0">
                  <a:solidFill>
                    <a:schemeClr val="tx1"/>
                  </a:solidFill>
                  <a:latin typeface="Alexandria" pitchFamily="2" charset="-78"/>
                  <a:cs typeface="Alexandria" pitchFamily="2" charset="-78"/>
                </a:rPr>
                <a:t>ويؤكد المدخل الرابع</a:t>
              </a:r>
              <a:r>
                <a:rPr lang="ar-EG" sz="1400" dirty="0">
                  <a:solidFill>
                    <a:schemeClr val="tx1"/>
                  </a:solidFill>
                  <a:latin typeface="Alexandria" pitchFamily="2" charset="-78"/>
                  <a:cs typeface="Alexandria" pitchFamily="2" charset="-78"/>
                </a:rPr>
                <a:t> على أهمية الاتصال و التفاعل بين القادة و المرؤسيين بغية تحقيق الفهم المشترك و العلاقات المتوازنة بين الطرفين كوسيلة رئيسية لتحقيق الأهــــداف التنظيمية . </a:t>
              </a:r>
              <a:endParaRPr lang="en-US" sz="1400" dirty="0">
                <a:solidFill>
                  <a:schemeClr val="tx1"/>
                </a:solidFill>
                <a:latin typeface="Alexandria" pitchFamily="2" charset="-78"/>
                <a:cs typeface="Alexandria" pitchFamily="2" charset="-78"/>
              </a:endParaRPr>
            </a:p>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47907"/>
              <a:ext cx="8915515" cy="6644834"/>
              <a:chOff x="2513150" y="47907"/>
              <a:chExt cx="8915515" cy="664483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1246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14722" y="47907"/>
                <a:ext cx="2305141" cy="1076343"/>
              </a:xfrm>
              <a:prstGeom prst="rect">
                <a:avLst/>
              </a:prstGeom>
            </p:spPr>
          </p:pic>
        </p:grpSp>
      </p:grpSp>
      <p:sp>
        <p:nvSpPr>
          <p:cNvPr id="9" name="Rectangle 8"/>
          <p:cNvSpPr/>
          <p:nvPr/>
        </p:nvSpPr>
        <p:spPr>
          <a:xfrm>
            <a:off x="831850" y="6123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82303"/>
            <a:ext cx="10812720" cy="6624738"/>
            <a:chOff x="617280" y="68003"/>
            <a:chExt cx="10812720" cy="662473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68003"/>
              <a:ext cx="8845179" cy="6624738"/>
              <a:chOff x="2513150" y="68003"/>
              <a:chExt cx="8845179" cy="662473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7421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4530" y="6800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2" name="Rectangle 1"/>
          <p:cNvSpPr/>
          <p:nvPr/>
        </p:nvSpPr>
        <p:spPr>
          <a:xfrm>
            <a:off x="1395880" y="2500590"/>
            <a:ext cx="9516970" cy="1348574"/>
          </a:xfrm>
          <a:prstGeom prst="rect">
            <a:avLst/>
          </a:prstGeom>
        </p:spPr>
        <p:txBody>
          <a:bodyPr wrap="square">
            <a:spAutoFit/>
          </a:bodyPr>
          <a:lstStyle/>
          <a:p>
            <a:pPr algn="just" rtl="1">
              <a:lnSpc>
                <a:spcPct val="150000"/>
              </a:lnSpc>
            </a:pPr>
            <a:r>
              <a:rPr lang="ar-SA" sz="1400" dirty="0">
                <a:latin typeface="Alexandria" pitchFamily="2" charset="-78"/>
                <a:cs typeface="Alexandria" pitchFamily="2" charset="-78"/>
              </a:rPr>
              <a:t>" </a:t>
            </a:r>
            <a:r>
              <a:rPr lang="ar-SA" sz="1400" b="1" dirty="0">
                <a:solidFill>
                  <a:srgbClr val="00B0F0"/>
                </a:solidFill>
                <a:latin typeface="Alexandria" pitchFamily="2" charset="-78"/>
                <a:cs typeface="Alexandria" pitchFamily="2" charset="-78"/>
              </a:rPr>
              <a:t>القيادة</a:t>
            </a:r>
            <a:r>
              <a:rPr lang="ar-SA" sz="1400" dirty="0">
                <a:solidFill>
                  <a:srgbClr val="00B0F0"/>
                </a:solidFill>
                <a:latin typeface="Alexandria" pitchFamily="2" charset="-78"/>
                <a:cs typeface="Alexandria" pitchFamily="2" charset="-78"/>
              </a:rPr>
              <a:t> </a:t>
            </a:r>
            <a:r>
              <a:rPr lang="ar-SA" sz="1400" dirty="0">
                <a:latin typeface="Alexandria" pitchFamily="2" charset="-78"/>
                <a:cs typeface="Alexandria" pitchFamily="2" charset="-78"/>
              </a:rPr>
              <a:t>هي عملية إدارية تفاعلية مكتسبة تتوقف كفاءتها على مدى تمتع القائد بالقدرة على التأثير فى مرؤوسييه بما يمتلكه من مهارات اتصالية فى اتجاه بناء عــــلاقات تنظيمية تُعنى بالجوانب النفسية و الإجتماعية للأفـــراد و الجـــماعــــات و تعمل على توحيد جهودهم و تحفيزهم و توجيههم لتحقيق أهداف العمل ، ووفق رؤية و رسالة المنظمة و يستخدم فى ذلك استراتيجيات ادارية و اتصالية تختلف بإختلاف القوى الموقفية التى تحتمها المتغيرات البيئية الداخلية و الخارجية."</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5211802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984" y="4983163"/>
            <a:ext cx="10911416" cy="1052512"/>
          </a:xfrm>
        </p:spPr>
        <p:txBody>
          <a:bodyPr/>
          <a:lstStyle/>
          <a:p>
            <a:pPr>
              <a:defRPr/>
            </a:pPr>
            <a:endParaRPr lang="ar-EG"/>
          </a:p>
        </p:txBody>
      </p:sp>
      <p:pic>
        <p:nvPicPr>
          <p:cNvPr id="9219" name="Content Placeholder 3" descr="11.png"/>
          <p:cNvPicPr>
            <a:picLocks noGrp="1" noChangeAspect="1"/>
          </p:cNvPicPr>
          <p:nvPr>
            <p:ph idx="1"/>
          </p:nvPr>
        </p:nvPicPr>
        <p:blipFill>
          <a:blip r:embed="rId2">
            <a:extLst>
              <a:ext uri="{28A0092B-C50C-407E-A947-70E740481C1C}">
                <a14:useLocalDpi xmlns:a14="http://schemas.microsoft.com/office/drawing/2010/main" val="0"/>
              </a:ext>
            </a:extLst>
          </a:blip>
          <a:srcRect r="38811" b="59779"/>
          <a:stretch>
            <a:fillRect/>
          </a:stretch>
        </p:blipFill>
        <p:spPr>
          <a:xfrm>
            <a:off x="984251" y="2101850"/>
            <a:ext cx="10709329" cy="2965450"/>
          </a:xfrm>
        </p:spPr>
      </p:pic>
      <p:sp>
        <p:nvSpPr>
          <p:cNvPr id="9220" name="Rectangle 4"/>
          <p:cNvSpPr>
            <a:spLocks noChangeArrowheads="1"/>
          </p:cNvSpPr>
          <p:nvPr/>
        </p:nvSpPr>
        <p:spPr bwMode="auto">
          <a:xfrm>
            <a:off x="5082119" y="1071564"/>
            <a:ext cx="19367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ar-SA" sz="2000" b="1" dirty="0" smtClean="0">
                <a:solidFill>
                  <a:srgbClr val="00B0F0"/>
                </a:solidFill>
                <a:latin typeface="Alexandria" pitchFamily="2" charset="-78"/>
                <a:cs typeface="Alexandria" pitchFamily="2" charset="-78"/>
              </a:rPr>
              <a:t>الإدارة </a:t>
            </a:r>
            <a:r>
              <a:rPr lang="ar-SA" sz="2000" b="1" dirty="0">
                <a:solidFill>
                  <a:srgbClr val="00B0F0"/>
                </a:solidFill>
                <a:latin typeface="Alexandria" pitchFamily="2" charset="-78"/>
                <a:cs typeface="Alexandria" pitchFamily="2" charset="-78"/>
              </a:rPr>
              <a:t>والقيادة </a:t>
            </a:r>
            <a:endParaRPr lang="ar-EG" sz="2000" dirty="0">
              <a:solidFill>
                <a:srgbClr val="00B0F0"/>
              </a:solidFill>
              <a:latin typeface="Alexandria" pitchFamily="2" charset="-78"/>
              <a:cs typeface="Alexandria"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8772" y="353119"/>
            <a:ext cx="2305141" cy="1076343"/>
          </a:xfrm>
          <a:prstGeom prst="rect">
            <a:avLst/>
          </a:prstGeom>
        </p:spPr>
      </p:pic>
      <p:sp>
        <p:nvSpPr>
          <p:cNvPr id="6" name="TextBox 5"/>
          <p:cNvSpPr txBox="1"/>
          <p:nvPr/>
        </p:nvSpPr>
        <p:spPr>
          <a:xfrm>
            <a:off x="8986419" y="64069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67989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90751" y="214314"/>
            <a:ext cx="6858000" cy="428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r>
              <a:rPr lang="ar-EG" sz="3000" b="1" dirty="0"/>
              <a:t>الفرق بين الإدارة والقيادة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9060" y="-28705"/>
            <a:ext cx="2305141" cy="1076343"/>
          </a:xfrm>
          <a:prstGeom prst="rect">
            <a:avLst/>
          </a:prstGeom>
        </p:spPr>
      </p:pic>
      <p:sp>
        <p:nvSpPr>
          <p:cNvPr id="7" name="TextBox 6"/>
          <p:cNvSpPr txBox="1"/>
          <p:nvPr/>
        </p:nvSpPr>
        <p:spPr>
          <a:xfrm>
            <a:off x="9016563" y="6406931"/>
            <a:ext cx="2616200" cy="400110"/>
          </a:xfrm>
          <a:prstGeom prst="rect">
            <a:avLst/>
          </a:prstGeom>
          <a:noFill/>
        </p:spPr>
        <p:txBody>
          <a:bodyPr wrap="square" rtlCol="0">
            <a:spAutoFit/>
          </a:bodyPr>
          <a:lstStyle/>
          <a:p>
            <a:pPr algn="ctr"/>
            <a:r>
              <a:rPr lang="en-US" sz="2000" b="1" dirty="0"/>
              <a:t>www.midocean.ae</a:t>
            </a:r>
          </a:p>
        </p:txBody>
      </p:sp>
      <p:pic>
        <p:nvPicPr>
          <p:cNvPr id="8" name="Content Placeholder 3" descr="22.png"/>
          <p:cNvPicPr>
            <a:picLocks noChangeAspect="1"/>
          </p:cNvPicPr>
          <p:nvPr/>
        </p:nvPicPr>
        <p:blipFill>
          <a:blip r:embed="rId3">
            <a:extLst>
              <a:ext uri="{28A0092B-C50C-407E-A947-70E740481C1C}">
                <a14:useLocalDpi xmlns:a14="http://schemas.microsoft.com/office/drawing/2010/main" val="0"/>
              </a:ext>
            </a:extLst>
          </a:blip>
          <a:srcRect l="1996" t="4398" r="41492"/>
          <a:stretch>
            <a:fillRect/>
          </a:stretch>
        </p:blipFill>
        <p:spPr>
          <a:xfrm>
            <a:off x="2928938" y="666750"/>
            <a:ext cx="5572125" cy="6122988"/>
          </a:xfrm>
          <a:prstGeom prst="rect">
            <a:avLst/>
          </a:prstGeom>
        </p:spPr>
      </p:pic>
    </p:spTree>
    <p:extLst>
      <p:ext uri="{BB962C8B-B14F-4D97-AF65-F5344CB8AC3E}">
        <p14:creationId xmlns:p14="http://schemas.microsoft.com/office/powerpoint/2010/main" val="13923796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984" y="4983163"/>
            <a:ext cx="10911416" cy="1052512"/>
          </a:xfrm>
        </p:spPr>
        <p:txBody>
          <a:bodyPr>
            <a:normAutofit fontScale="90000"/>
          </a:bodyPr>
          <a:lstStyle/>
          <a:p>
            <a:pPr algn="ctr">
              <a:defRPr/>
            </a:pPr>
            <a:r>
              <a:rPr lang="ar-EG" b="1" dirty="0" smtClean="0">
                <a:solidFill>
                  <a:srgbClr val="FF6600"/>
                </a:solidFill>
              </a:rPr>
              <a:t/>
            </a:r>
            <a:br>
              <a:rPr lang="ar-EG" b="1" dirty="0" smtClean="0">
                <a:solidFill>
                  <a:srgbClr val="FF6600"/>
                </a:solidFill>
              </a:rPr>
            </a:br>
            <a:r>
              <a:rPr lang="ar-EG" b="1" dirty="0" smtClean="0">
                <a:solidFill>
                  <a:srgbClr val="FF6600"/>
                </a:solidFill>
              </a:rPr>
              <a:t>ليس </a:t>
            </a:r>
            <a:r>
              <a:rPr lang="ar-EG" b="1" dirty="0">
                <a:solidFill>
                  <a:srgbClr val="FF6600"/>
                </a:solidFill>
              </a:rPr>
              <a:t>كل مدير قائداً ، بل كل قائد مديراً</a:t>
            </a:r>
            <a:br>
              <a:rPr lang="ar-EG" b="1" dirty="0">
                <a:solidFill>
                  <a:srgbClr val="FF6600"/>
                </a:solidFill>
              </a:rPr>
            </a:br>
            <a:endParaRPr lang="ar-EG" dirty="0"/>
          </a:p>
        </p:txBody>
      </p:sp>
      <p:sp>
        <p:nvSpPr>
          <p:cNvPr id="11267" name="Content Placeholder 2"/>
          <p:cNvSpPr>
            <a:spLocks noGrp="1"/>
          </p:cNvSpPr>
          <p:nvPr>
            <p:ph idx="1"/>
          </p:nvPr>
        </p:nvSpPr>
        <p:spPr>
          <a:xfrm>
            <a:off x="670984" y="928689"/>
            <a:ext cx="10911416" cy="4187825"/>
          </a:xfrm>
        </p:spPr>
        <p:txBody>
          <a:bodyPr/>
          <a:lstStyle/>
          <a:p>
            <a:pPr marL="0" indent="0" rtl="1">
              <a:buNone/>
            </a:pPr>
            <a:endParaRPr lang="ar-EG" sz="3500" b="1" dirty="0" smtClean="0">
              <a:solidFill>
                <a:srgbClr val="FF6600"/>
              </a:solidFill>
            </a:endParaRPr>
          </a:p>
        </p:txBody>
      </p:sp>
      <p:pic>
        <p:nvPicPr>
          <p:cNvPr id="4" name="Picture 2" descr="C:\Users\Static\Downloads\index.jpg"/>
          <p:cNvPicPr>
            <a:picLocks noChangeAspect="1" noChangeArrowheads="1"/>
          </p:cNvPicPr>
          <p:nvPr/>
        </p:nvPicPr>
        <p:blipFill>
          <a:blip r:embed="rId2"/>
          <a:srcRect/>
          <a:stretch>
            <a:fillRect/>
          </a:stretch>
        </p:blipFill>
        <p:spPr bwMode="auto">
          <a:xfrm>
            <a:off x="6477003" y="1857364"/>
            <a:ext cx="3714776" cy="3143272"/>
          </a:xfrm>
          <a:prstGeom prst="rect">
            <a:avLst/>
          </a:prstGeom>
          <a:ln>
            <a:noFill/>
          </a:ln>
          <a:effectLst>
            <a:softEdge rad="112500"/>
          </a:effectLst>
        </p:spPr>
      </p:pic>
      <p:pic>
        <p:nvPicPr>
          <p:cNvPr id="1126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751" y="1924050"/>
            <a:ext cx="4381500"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89156" y="162207"/>
            <a:ext cx="2305141" cy="1076343"/>
          </a:xfrm>
          <a:prstGeom prst="rect">
            <a:avLst/>
          </a:prstGeom>
        </p:spPr>
      </p:pic>
      <p:sp>
        <p:nvSpPr>
          <p:cNvPr id="7" name="TextBox 6"/>
          <p:cNvSpPr txBox="1"/>
          <p:nvPr/>
        </p:nvSpPr>
        <p:spPr>
          <a:xfrm>
            <a:off x="9157235" y="6366739"/>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838860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440026484"/>
              </p:ext>
            </p:extLst>
          </p:nvPr>
        </p:nvGraphicFramePr>
        <p:xfrm>
          <a:off x="432101" y="983269"/>
          <a:ext cx="10715171" cy="5512781"/>
        </p:xfrm>
        <a:graphic>
          <a:graphicData uri="http://schemas.openxmlformats.org/drawingml/2006/table">
            <a:tbl>
              <a:tblPr rtl="1"/>
              <a:tblGrid>
                <a:gridCol w="5338233"/>
                <a:gridCol w="5376938"/>
              </a:tblGrid>
              <a:tr h="332204">
                <a:tc>
                  <a:txBody>
                    <a:bodyPr/>
                    <a:lstStyle/>
                    <a:p>
                      <a:pPr marL="22225" marR="0" lvl="0" indent="0" algn="just" defTabSz="914400" rtl="1" eaLnBrk="1" fontAlgn="base" latinLnBrk="0" hangingPunct="1">
                        <a:lnSpc>
                          <a:spcPct val="100000"/>
                        </a:lnSpc>
                        <a:spcBef>
                          <a:spcPct val="0"/>
                        </a:spcBef>
                        <a:spcAft>
                          <a:spcPct val="0"/>
                        </a:spcAft>
                        <a:buClrTx/>
                        <a:buSzTx/>
                        <a:buFontTx/>
                        <a:buNone/>
                        <a:tabLst/>
                      </a:pPr>
                      <a:r>
                        <a:rPr kumimoji="0" lang="ar-SA" sz="2400" b="1" i="0" u="none" strike="noStrike" cap="none" normalizeH="0" baseline="0" dirty="0" smtClean="0">
                          <a:ln>
                            <a:noFill/>
                          </a:ln>
                          <a:solidFill>
                            <a:schemeClr val="tx1"/>
                          </a:solidFill>
                          <a:effectLst/>
                          <a:latin typeface="Times New Roman" pitchFamily="18" charset="0"/>
                          <a:cs typeface="Times New Roman" pitchFamily="18" charset="0"/>
                        </a:rPr>
                        <a:t>مهارات القائد الإدارية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solidFill>
                      <a:srgbClr val="8DB3E2"/>
                    </a:solidFill>
                  </a:tcPr>
                </a:tc>
                <a:tc>
                  <a:txBody>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1" i="0" u="none" strike="noStrike" cap="none" normalizeH="0" baseline="0" dirty="0" smtClean="0">
                          <a:ln>
                            <a:noFill/>
                          </a:ln>
                          <a:solidFill>
                            <a:schemeClr val="tx1"/>
                          </a:solidFill>
                          <a:effectLst/>
                          <a:latin typeface="Times New Roman" pitchFamily="18" charset="0"/>
                          <a:cs typeface="Times New Roman" pitchFamily="18" charset="0"/>
                        </a:rPr>
                        <a:t>مهارات القائد السياسية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solidFill>
                      <a:srgbClr val="8DB3E2"/>
                    </a:solidFill>
                  </a:tcPr>
                </a:tc>
              </a:tr>
              <a:tr h="2376010">
                <a:tc>
                  <a:txBody>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القدرة على فهم عمله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توزيع العمل داخل التنظيم بعدالة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وضع معايير ومقاييس للأداء.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التنسيق بين أنشطة الوحدات المختلفة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-إعداد وتطوير الكفاءات البشرية.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-الرقابة للتحقق من إنجاز الأعمال.</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قدرته على تبصر المصالح والأهــداف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العـــامة للـدولــة.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الربط بين أهداف المنظمة وسياساتها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وبين أهداف وسياسات الدولة والمجتمع.</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التوفيق بين الاتجاهات والضغوط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المختلفةفى المجتمع وبين عمل المنظمة.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r>
              <a:tr h="370531">
                <a:tc>
                  <a:txBody>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1" i="0" u="none" strike="noStrike" cap="none" normalizeH="0" baseline="0" dirty="0" smtClean="0">
                          <a:ln>
                            <a:noFill/>
                          </a:ln>
                          <a:solidFill>
                            <a:schemeClr val="tx1"/>
                          </a:solidFill>
                          <a:effectLst/>
                          <a:latin typeface="Times New Roman" pitchFamily="18" charset="0"/>
                          <a:cs typeface="Times New Roman" pitchFamily="18" charset="0"/>
                        </a:rPr>
                        <a:t>مهارات القائد الإنسانية</a:t>
                      </a:r>
                      <a:r>
                        <a:rPr kumimoji="0" lang="ar-EG" sz="2400" b="1" i="0" u="none" strike="noStrike" cap="none" normalizeH="0" baseline="0" dirty="0" smtClean="0">
                          <a:ln>
                            <a:noFill/>
                          </a:ln>
                          <a:solidFill>
                            <a:schemeClr val="tx1"/>
                          </a:solidFill>
                          <a:effectLst/>
                          <a:latin typeface="Times New Roman" pitchFamily="18" charset="0"/>
                          <a:cs typeface="Times New Roman" pitchFamily="18" charset="0"/>
                        </a:rPr>
                        <a:t> والإتصالية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solidFill>
                      <a:srgbClr val="8DB3E2"/>
                    </a:solidFill>
                  </a:tcPr>
                </a:tc>
                <a:tc>
                  <a:txBody>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1" i="0" u="none" strike="noStrike" cap="none" normalizeH="0" baseline="0" smtClean="0">
                          <a:ln>
                            <a:noFill/>
                          </a:ln>
                          <a:solidFill>
                            <a:schemeClr val="tx1"/>
                          </a:solidFill>
                          <a:effectLst/>
                          <a:latin typeface="Times New Roman" pitchFamily="18" charset="0"/>
                          <a:cs typeface="Times New Roman" pitchFamily="18" charset="0"/>
                        </a:rPr>
                        <a:t>مهارات القائد الفنية</a:t>
                      </a: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solidFill>
                      <a:srgbClr val="8DB3E2"/>
                    </a:solidFill>
                  </a:tcPr>
                </a:tc>
              </a:tr>
              <a:tr h="2400480">
                <a:tc>
                  <a:txBody>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القـــدرةعلى </a:t>
                      </a:r>
                      <a:r>
                        <a:rPr kumimoji="0" lang="ar-EG" sz="2400" b="0" i="0" u="none" strike="noStrike" cap="none" normalizeH="0" baseline="0" dirty="0" smtClean="0">
                          <a:ln>
                            <a:noFill/>
                          </a:ln>
                          <a:solidFill>
                            <a:schemeClr val="tx1"/>
                          </a:solidFill>
                          <a:effectLst/>
                          <a:latin typeface="Times New Roman" pitchFamily="18" charset="0"/>
                          <a:cs typeface="Times New Roman" pitchFamily="18" charset="0"/>
                        </a:rPr>
                        <a:t>التعامل وبناء علاقات</a:t>
                      </a: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مع الأفـــــراد والجــماعـات.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ts val="60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إفساح المجال لمرؤسيه للابتكار.</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ts val="600"/>
                        </a:spcAft>
                        <a:buClrTx/>
                        <a:buSzTx/>
                        <a:buFontTx/>
                        <a:buChar char="-"/>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القدرة على تدعيم </a:t>
                      </a:r>
                      <a:r>
                        <a:rPr kumimoji="0" lang="ar-EG" sz="2400" b="0" i="0" u="none" strike="noStrike" cap="none" normalizeH="0" baseline="0" dirty="0" smtClean="0">
                          <a:ln>
                            <a:noFill/>
                          </a:ln>
                          <a:solidFill>
                            <a:schemeClr val="tx1"/>
                          </a:solidFill>
                          <a:effectLst/>
                          <a:latin typeface="Times New Roman" pitchFamily="18" charset="0"/>
                          <a:cs typeface="Times New Roman" pitchFamily="18" charset="0"/>
                        </a:rPr>
                        <a:t>قنوات </a:t>
                      </a: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الاتصال والروابط بينه وبين المرؤوسين فى المنظمة ككل.</a:t>
                      </a:r>
                      <a:endParaRPr kumimoji="0" lang="ar-EG"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ts val="600"/>
                        </a:spcAft>
                        <a:buClrTx/>
                        <a:buSzTx/>
                        <a:buFontTx/>
                        <a:buChar char="-"/>
                        <a:tabLst/>
                      </a:pPr>
                      <a:r>
                        <a:rPr kumimoji="0" lang="ar-EG" sz="2400" b="0" i="0" u="none" strike="noStrike" cap="none" normalizeH="0" baseline="0" dirty="0" smtClean="0">
                          <a:ln>
                            <a:noFill/>
                          </a:ln>
                          <a:solidFill>
                            <a:schemeClr val="tx1"/>
                          </a:solidFill>
                          <a:effectLst/>
                          <a:latin typeface="Times New Roman" pitchFamily="18" charset="0"/>
                          <a:cs typeface="Times New Roman" pitchFamily="18" charset="0"/>
                        </a:rPr>
                        <a:t>امتلاك مهارات اتصالية وبلاغية (حديث-إستماع)</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 defTabSz="914400" rtl="1" eaLnBrk="1" fontAlgn="base" latinLnBrk="0" hangingPunct="1">
                        <a:lnSpc>
                          <a:spcPct val="100000"/>
                        </a:lnSpc>
                        <a:spcBef>
                          <a:spcPct val="0"/>
                        </a:spcBef>
                        <a:spcAft>
                          <a:spcPts val="60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معرفة متخصصة فى فرع من فروع العلم.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ts val="60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القدرة على الأداء التخصصى الجـــيد.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ts val="60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علمه بالأنشطة المتخصصة فى المنظمة. </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342900" marR="0" lvl="0" indent="-342900" algn="just" defTabSz="914400" rtl="1" eaLnBrk="1" fontAlgn="base" latinLnBrk="0" hangingPunct="1">
                        <a:lnSpc>
                          <a:spcPct val="100000"/>
                        </a:lnSpc>
                        <a:spcBef>
                          <a:spcPct val="0"/>
                        </a:spcBef>
                        <a:spcAft>
                          <a:spcPts val="600"/>
                        </a:spcAft>
                        <a:buClrTx/>
                        <a:buSzTx/>
                        <a:buFontTx/>
                        <a:buChar char="-"/>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قدرته على استخدام الأدوات والأجهزة المتاحة</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1" eaLnBrk="1" fontAlgn="base" latinLnBrk="0" hangingPunct="1">
                        <a:lnSpc>
                          <a:spcPct val="100000"/>
                        </a:lnSpc>
                        <a:spcBef>
                          <a:spcPct val="0"/>
                        </a:spcBef>
                        <a:spcAft>
                          <a:spcPts val="600"/>
                        </a:spcAft>
                        <a:buClrTx/>
                        <a:buSzTx/>
                        <a:buFontTx/>
                        <a:buNone/>
                        <a:tabLst/>
                      </a:pPr>
                      <a:r>
                        <a:rPr kumimoji="0" lang="ar-SA" sz="2400" b="0" i="0" u="none" strike="noStrike" cap="none" normalizeH="0" baseline="0" dirty="0" smtClean="0">
                          <a:ln>
                            <a:noFill/>
                          </a:ln>
                          <a:solidFill>
                            <a:schemeClr val="tx1"/>
                          </a:solidFill>
                          <a:effectLst/>
                          <a:latin typeface="Times New Roman" pitchFamily="18" charset="0"/>
                          <a:cs typeface="Times New Roman" pitchFamily="18" charset="0"/>
                        </a:rPr>
                        <a:t> فى مجال التخصص.</a:t>
                      </a:r>
                      <a:endParaRPr kumimoji="0" lang="en-US" sz="24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T="0" marB="0" horzOverflow="overflow">
                    <a:lnL w="57150" cap="flat" cmpd="dbl"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3331" name="Rectangle 1"/>
          <p:cNvSpPr>
            <a:spLocks noChangeArrowheads="1"/>
          </p:cNvSpPr>
          <p:nvPr/>
        </p:nvSpPr>
        <p:spPr bwMode="auto">
          <a:xfrm>
            <a:off x="0" y="43934"/>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ar-EG"/>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7402" y="-74667"/>
            <a:ext cx="2305141" cy="1076343"/>
          </a:xfrm>
          <a:prstGeom prst="rect">
            <a:avLst/>
          </a:prstGeom>
        </p:spPr>
      </p:pic>
      <p:sp>
        <p:nvSpPr>
          <p:cNvPr id="7" name="TextBox 6"/>
          <p:cNvSpPr txBox="1"/>
          <p:nvPr/>
        </p:nvSpPr>
        <p:spPr>
          <a:xfrm>
            <a:off x="8974279" y="64450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461023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32063"/>
            <a:ext cx="11072633" cy="6674978"/>
            <a:chOff x="617280" y="17763"/>
            <a:chExt cx="11072633" cy="667497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b="1" dirty="0">
                <a:solidFill>
                  <a:schemeClr val="tx2"/>
                </a:solidFill>
                <a:latin typeface="Alexandria" pitchFamily="2" charset="-78"/>
                <a:cs typeface="Alexandria" pitchFamily="2" charset="-78"/>
              </a:endParaRPr>
            </a:p>
          </p:txBody>
        </p:sp>
        <p:grpSp>
          <p:nvGrpSpPr>
            <p:cNvPr id="5" name="Group 4"/>
            <p:cNvGrpSpPr/>
            <p:nvPr/>
          </p:nvGrpSpPr>
          <p:grpSpPr>
            <a:xfrm>
              <a:off x="2513150" y="17763"/>
              <a:ext cx="9176763" cy="6674978"/>
              <a:chOff x="2513150" y="17763"/>
              <a:chExt cx="9176763" cy="667497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7371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776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2" name="Rectangle 1"/>
          <p:cNvSpPr/>
          <p:nvPr/>
        </p:nvSpPr>
        <p:spPr>
          <a:xfrm>
            <a:off x="5287926" y="958334"/>
            <a:ext cx="2032929" cy="369332"/>
          </a:xfrm>
          <a:prstGeom prst="rect">
            <a:avLst/>
          </a:prstGeom>
        </p:spPr>
        <p:txBody>
          <a:bodyPr wrap="none">
            <a:spAutoFit/>
          </a:bodyPr>
          <a:lstStyle/>
          <a:p>
            <a:r>
              <a:rPr lang="ar-EG" b="1" dirty="0">
                <a:solidFill>
                  <a:srgbClr val="00B0F0"/>
                </a:solidFill>
                <a:latin typeface="Alexandria" pitchFamily="2" charset="-78"/>
                <a:cs typeface="Alexandria" pitchFamily="2" charset="-78"/>
              </a:rPr>
              <a:t>مصادر تأثير القادة </a:t>
            </a:r>
            <a:endParaRPr lang="ar-EG" dirty="0">
              <a:solidFill>
                <a:srgbClr val="00B0F0"/>
              </a:solidFill>
              <a:latin typeface="Alexandria" pitchFamily="2" charset="-78"/>
              <a:cs typeface="Alexandria" pitchFamily="2" charset="-78"/>
            </a:endParaRPr>
          </a:p>
        </p:txBody>
      </p:sp>
      <p:sp>
        <p:nvSpPr>
          <p:cNvPr id="12" name="Rectangle 11"/>
          <p:cNvSpPr/>
          <p:nvPr/>
        </p:nvSpPr>
        <p:spPr>
          <a:xfrm>
            <a:off x="3048000" y="2263497"/>
            <a:ext cx="6096000" cy="369332"/>
          </a:xfrm>
          <a:prstGeom prst="rect">
            <a:avLst/>
          </a:prstGeom>
        </p:spPr>
        <p:txBody>
          <a:bodyPr>
            <a:spAutoFit/>
          </a:bodyPr>
          <a:lstStyle/>
          <a:p>
            <a:pPr lvl="0" rtl="1"/>
            <a:r>
              <a:rPr lang="ar-EG" dirty="0" smtClean="0"/>
              <a:t>.</a:t>
            </a:r>
            <a:endParaRPr lang="en-US" dirty="0"/>
          </a:p>
        </p:txBody>
      </p:sp>
      <p:sp>
        <p:nvSpPr>
          <p:cNvPr id="13" name="Rectangle 12"/>
          <p:cNvSpPr/>
          <p:nvPr/>
        </p:nvSpPr>
        <p:spPr>
          <a:xfrm>
            <a:off x="992618" y="2225397"/>
            <a:ext cx="10255250" cy="2354491"/>
          </a:xfrm>
          <a:prstGeom prst="rect">
            <a:avLst/>
          </a:prstGeom>
        </p:spPr>
        <p:txBody>
          <a:bodyPr wrap="square">
            <a:spAutoFit/>
          </a:bodyPr>
          <a:lstStyle/>
          <a:p>
            <a:pPr marL="285750" lvl="0" indent="-285750" algn="just" rtl="1">
              <a:lnSpc>
                <a:spcPct val="150000"/>
              </a:lnSpc>
              <a:buFont typeface="Wingdings" pitchFamily="2" charset="2"/>
              <a:buChar char="§"/>
            </a:pPr>
            <a:r>
              <a:rPr lang="ar-EG" sz="1400" b="1" dirty="0">
                <a:solidFill>
                  <a:srgbClr val="00B0F0"/>
                </a:solidFill>
                <a:latin typeface="Alexandria" pitchFamily="2" charset="-78"/>
                <a:cs typeface="Alexandria" pitchFamily="2" charset="-78"/>
              </a:rPr>
              <a:t>التأثير بالسلطة (الاتصالات الرسمية</a:t>
            </a:r>
            <a:r>
              <a:rPr lang="ar-EG" sz="1400" b="1" dirty="0" smtClean="0">
                <a:solidFill>
                  <a:srgbClr val="00B0F0"/>
                </a:solidFill>
                <a:latin typeface="Alexandria" pitchFamily="2" charset="-78"/>
                <a:cs typeface="Alexandria" pitchFamily="2" charset="-78"/>
              </a:rPr>
              <a:t>)</a:t>
            </a:r>
            <a:r>
              <a:rPr lang="ar-EG" sz="1400" dirty="0" smtClean="0">
                <a:solidFill>
                  <a:srgbClr val="00B0F0"/>
                </a:solidFill>
                <a:latin typeface="Alexandria" pitchFamily="2" charset="-78"/>
                <a:cs typeface="Alexandria" pitchFamily="2" charset="-78"/>
              </a:rPr>
              <a:t>:  </a:t>
            </a:r>
            <a:r>
              <a:rPr lang="ar-EG" sz="1400" dirty="0">
                <a:latin typeface="Alexandria" pitchFamily="2" charset="-78"/>
                <a:cs typeface="Alexandria" pitchFamily="2" charset="-78"/>
              </a:rPr>
              <a:t>هى تلك القوة المستمدة من المركز والمكانة الوظيفية الرسمية التى يحتلها القائد فى الهيكل التنظيمى، وهذه السلطة تمكن القائد من استخدام عدة مصادر فرعية أخرى للسلطة مثل: قوة المكافأة ، قوة العقاب، قوة المعلومات (امتلاك القائد للمعلومات) ، قوة الخبرة (ادراك المرؤوس لمعرفة و مهارات القائد).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marL="285750" lvl="0" indent="-285750" algn="just" rtl="1">
              <a:lnSpc>
                <a:spcPct val="150000"/>
              </a:lnSpc>
              <a:buFont typeface="Wingdings" pitchFamily="2" charset="2"/>
              <a:buChar char="§"/>
            </a:pPr>
            <a:r>
              <a:rPr lang="ar-EG" sz="1400" b="1" dirty="0">
                <a:solidFill>
                  <a:srgbClr val="00B0F0"/>
                </a:solidFill>
                <a:latin typeface="Alexandria" pitchFamily="2" charset="-78"/>
                <a:cs typeface="Alexandria" pitchFamily="2" charset="-78"/>
              </a:rPr>
              <a:t>التأثير الشخصى  (الاتصالات غير الرسمية</a:t>
            </a:r>
            <a:r>
              <a:rPr lang="ar-EG" sz="1400" b="1" dirty="0" smtClean="0">
                <a:solidFill>
                  <a:srgbClr val="00B0F0"/>
                </a:solidFill>
                <a:latin typeface="Alexandria" pitchFamily="2" charset="-78"/>
                <a:cs typeface="Alexandria" pitchFamily="2" charset="-78"/>
              </a:rPr>
              <a:t>) </a:t>
            </a:r>
            <a:r>
              <a:rPr lang="ar-EG" sz="1400" b="1" dirty="0" smtClean="0">
                <a:latin typeface="Alexandria" pitchFamily="2" charset="-78"/>
                <a:cs typeface="Alexandria" pitchFamily="2" charset="-78"/>
              </a:rPr>
              <a:t>:</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وهو لا ينبع من السلطة الرسمية للقائد فحسب ، بل يستمد القائد نفوذه من قوة تأثيره الشخصى و مكانته الإجتماعية بين مرؤوسييه ، ولذلك مصادر عـــــــــديـــــدة منها: الســــــــــمات الشـــــــخصية ( الكاريزما ، الأخلاق الحميدة) ، التقاليد( ادراك القائد لخلفيات و ثقافات المرؤوسيين)   </a:t>
            </a:r>
            <a:r>
              <a:rPr lang="ar-EG"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723481" y="173301"/>
            <a:ext cx="10808802" cy="6614690"/>
            <a:chOff x="617280" y="78051"/>
            <a:chExt cx="10972153" cy="661469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556910" y="78051"/>
              <a:ext cx="10032523" cy="6614690"/>
              <a:chOff x="1556910" y="78051"/>
              <a:chExt cx="10032523" cy="6614690"/>
            </a:xfrm>
          </p:grpSpPr>
          <p:sp>
            <p:nvSpPr>
              <p:cNvPr id="6" name="TextBox 5"/>
              <p:cNvSpPr txBox="1"/>
              <p:nvPr/>
            </p:nvSpPr>
            <p:spPr>
              <a:xfrm>
                <a:off x="1556910" y="1099453"/>
                <a:ext cx="8631100" cy="369332"/>
              </a:xfrm>
              <a:prstGeom prst="rect">
                <a:avLst/>
              </a:prstGeom>
              <a:noFill/>
            </p:spPr>
            <p:txBody>
              <a:bodyPr wrap="square" rtlCol="0">
                <a:spAutoFit/>
              </a:bodyPr>
              <a:lstStyle/>
              <a:p>
                <a:pPr algn="ctr"/>
                <a:r>
                  <a:rPr lang="ar-EG" b="1" dirty="0" smtClean="0">
                    <a:solidFill>
                      <a:srgbClr val="00B0F0"/>
                    </a:solidFill>
                    <a:latin typeface="Alexandria" pitchFamily="2" charset="-78"/>
                    <a:cs typeface="Alexandria" pitchFamily="2" charset="-78"/>
                  </a:rPr>
                  <a:t>أساليب </a:t>
                </a:r>
                <a:r>
                  <a:rPr lang="ar-EG" b="1" dirty="0">
                    <a:solidFill>
                      <a:srgbClr val="00B0F0"/>
                    </a:solidFill>
                    <a:latin typeface="Alexandria" pitchFamily="2" charset="-78"/>
                    <a:cs typeface="Alexandria" pitchFamily="2" charset="-78"/>
                  </a:rPr>
                  <a:t>التأثير التى يستخدمها القادة</a:t>
                </a:r>
                <a:endParaRPr lang="en-US" b="1" dirty="0">
                  <a:solidFill>
                    <a:srgbClr val="00B0F0"/>
                  </a:solidFill>
                  <a:latin typeface="Alexandria" pitchFamily="2" charset="-78"/>
                  <a:cs typeface="Alexandria" pitchFamily="2" charset="-78"/>
                </a:endParaRP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7805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233770" y="2115741"/>
            <a:ext cx="9942419" cy="3323987"/>
          </a:xfrm>
          <a:prstGeom prst="rect">
            <a:avLst/>
          </a:prstGeom>
        </p:spPr>
        <p:txBody>
          <a:bodyPr wrap="square">
            <a:spAutoFit/>
          </a:bodyPr>
          <a:lstStyle/>
          <a:p>
            <a:pPr algn="just" rtl="1"/>
            <a:endParaRPr lang="en-US" sz="1400" dirty="0">
              <a:latin typeface="Alexandria" pitchFamily="2" charset="-78"/>
              <a:cs typeface="Alexandria" pitchFamily="2" charset="-78"/>
            </a:endParaRPr>
          </a:p>
          <a:p>
            <a:pPr marL="285750" lvl="0" indent="-285750" algn="just" rtl="1">
              <a:buFont typeface="Wingdings" pitchFamily="2" charset="2"/>
              <a:buChar char="§"/>
            </a:pPr>
            <a:r>
              <a:rPr lang="ar-EG" sz="1400" b="1" dirty="0">
                <a:latin typeface="Alexandria" pitchFamily="2" charset="-78"/>
                <a:cs typeface="Alexandria" pitchFamily="2" charset="-78"/>
              </a:rPr>
              <a:t>السلوك النموذجى</a:t>
            </a:r>
            <a:r>
              <a:rPr lang="ar-EG" sz="1400" dirty="0">
                <a:latin typeface="Alexandria" pitchFamily="2" charset="-78"/>
                <a:cs typeface="Alexandria" pitchFamily="2" charset="-78"/>
              </a:rPr>
              <a:t>: أن يؤثر القائد فى المرؤوسين من خلال تقديم نفسه كقدوة يُحتذى بها، فيظهر توافقاً بين </a:t>
            </a:r>
            <a:r>
              <a:rPr lang="ar-EG" sz="1400" dirty="0" smtClean="0">
                <a:latin typeface="Alexandria" pitchFamily="2" charset="-78"/>
                <a:cs typeface="Alexandria" pitchFamily="2" charset="-78"/>
              </a:rPr>
              <a:t>أقواله </a:t>
            </a:r>
            <a:r>
              <a:rPr lang="ar-EG" sz="1400" dirty="0">
                <a:latin typeface="Alexandria" pitchFamily="2" charset="-78"/>
                <a:cs typeface="Alexandria" pitchFamily="2" charset="-78"/>
              </a:rPr>
              <a:t>وأفعاله</a:t>
            </a:r>
            <a:r>
              <a:rPr lang="ar-EG" sz="1400" dirty="0" smtClean="0">
                <a:latin typeface="Alexandria" pitchFamily="2" charset="-78"/>
                <a:cs typeface="Alexandria" pitchFamily="2" charset="-78"/>
              </a:rPr>
              <a:t>.</a:t>
            </a:r>
          </a:p>
          <a:p>
            <a:pPr marL="285750" indent="-285750" algn="just" rtl="1">
              <a:buFont typeface="Wingdings" pitchFamily="2" charset="2"/>
              <a:buChar char="§"/>
            </a:pPr>
            <a:endParaRPr lang="ar-EG" sz="1400" dirty="0">
              <a:latin typeface="Alexandria" pitchFamily="2" charset="-78"/>
              <a:cs typeface="Alexandria" pitchFamily="2" charset="-78"/>
            </a:endParaRPr>
          </a:p>
          <a:p>
            <a:pPr marL="285750" indent="-285750" algn="just" rtl="1">
              <a:buFont typeface="Wingdings" pitchFamily="2" charset="2"/>
              <a:buChar char="§"/>
            </a:pPr>
            <a:endParaRPr lang="en-US" sz="1400" dirty="0">
              <a:latin typeface="Alexandria" pitchFamily="2" charset="-78"/>
              <a:cs typeface="Alexandria" pitchFamily="2" charset="-78"/>
            </a:endParaRPr>
          </a:p>
          <a:p>
            <a:pPr marL="285750" lvl="0" indent="-285750" algn="just" rtl="1">
              <a:buFont typeface="Wingdings" pitchFamily="2" charset="2"/>
              <a:buChar char="§"/>
            </a:pPr>
            <a:r>
              <a:rPr lang="ar-EG" sz="1400" b="1" dirty="0">
                <a:latin typeface="Alexandria" pitchFamily="2" charset="-78"/>
                <a:cs typeface="Alexandria" pitchFamily="2" charset="-78"/>
              </a:rPr>
              <a:t>الوضوح والمباشرة</a:t>
            </a:r>
            <a:r>
              <a:rPr lang="ar-EG" sz="1400" dirty="0">
                <a:latin typeface="Alexandria" pitchFamily="2" charset="-78"/>
                <a:cs typeface="Alexandria" pitchFamily="2" charset="-78"/>
              </a:rPr>
              <a:t>: أن يكون القائد إيجابياً، مباشراً، صريحاً، واضحاً ، محدداً ، وحاسماً فى اتجاهاته وسلوكياته</a:t>
            </a:r>
            <a:r>
              <a:rPr lang="ar-EG" sz="1400" dirty="0" smtClean="0">
                <a:latin typeface="Alexandria" pitchFamily="2" charset="-78"/>
                <a:cs typeface="Alexandria" pitchFamily="2" charset="-78"/>
              </a:rPr>
              <a:t>.</a:t>
            </a:r>
          </a:p>
          <a:p>
            <a:pPr lvl="0" algn="just" rtl="1"/>
            <a:endParaRPr lang="ar-EG" sz="1400" dirty="0">
              <a:latin typeface="Alexandria" pitchFamily="2" charset="-78"/>
              <a:cs typeface="Alexandria" pitchFamily="2" charset="-78"/>
            </a:endParaRPr>
          </a:p>
          <a:p>
            <a:pPr marL="285750" lvl="0" indent="-285750" algn="just" rtl="1">
              <a:buFont typeface="Wingdings" pitchFamily="2" charset="2"/>
              <a:buChar char="§"/>
            </a:pPr>
            <a:endParaRPr lang="en-US" sz="1400" dirty="0">
              <a:latin typeface="Alexandria" pitchFamily="2" charset="-78"/>
              <a:cs typeface="Alexandria" pitchFamily="2" charset="-78"/>
            </a:endParaRPr>
          </a:p>
          <a:p>
            <a:pPr marL="285750" lvl="0" indent="-285750" algn="just" rtl="1">
              <a:buFont typeface="Wingdings" pitchFamily="2" charset="2"/>
              <a:buChar char="§"/>
            </a:pPr>
            <a:r>
              <a:rPr lang="ar-EG" sz="1400" b="1" dirty="0">
                <a:latin typeface="Alexandria" pitchFamily="2" charset="-78"/>
                <a:cs typeface="Alexandria" pitchFamily="2" charset="-78"/>
              </a:rPr>
              <a:t>التــــــــودد</a:t>
            </a:r>
            <a:r>
              <a:rPr lang="ar-EG" sz="1400" dirty="0">
                <a:latin typeface="Alexandria" pitchFamily="2" charset="-78"/>
                <a:cs typeface="Alexandria" pitchFamily="2" charset="-78"/>
              </a:rPr>
              <a:t>: أن يسعى القائد لكى يصبح شخصاً محبوباً، وغالباً ما يتم ذلك باستخدام مهارات سياسية تدرك الإحتياجات الأساسية للمجتمع و للآخرين .</a:t>
            </a:r>
            <a:endParaRPr lang="en-US" sz="1400" dirty="0">
              <a:latin typeface="Alexandria" pitchFamily="2" charset="-78"/>
              <a:cs typeface="Alexandria" pitchFamily="2" charset="-78"/>
            </a:endParaRPr>
          </a:p>
          <a:p>
            <a:pPr algn="just" rtl="1"/>
            <a:r>
              <a:rPr lang="en-US" sz="1400" dirty="0">
                <a:latin typeface="Alexandria" pitchFamily="2" charset="-78"/>
                <a:cs typeface="Alexandria" pitchFamily="2" charset="-78"/>
              </a:rPr>
              <a:t> </a:t>
            </a:r>
            <a:endParaRPr lang="ar-EG" sz="1400" dirty="0" smtClean="0">
              <a:latin typeface="Alexandria" pitchFamily="2" charset="-78"/>
              <a:cs typeface="Alexandria" pitchFamily="2" charset="-78"/>
            </a:endParaRPr>
          </a:p>
          <a:p>
            <a:pPr marL="285750" indent="-285750" algn="just" rtl="1">
              <a:buFont typeface="Wingdings" pitchFamily="2" charset="2"/>
              <a:buChar char="§"/>
            </a:pPr>
            <a:endParaRPr lang="en-US" sz="1400" dirty="0">
              <a:latin typeface="Alexandria" pitchFamily="2" charset="-78"/>
              <a:cs typeface="Alexandria" pitchFamily="2" charset="-78"/>
            </a:endParaRPr>
          </a:p>
          <a:p>
            <a:pPr marL="285750" lvl="0" indent="-285750" algn="just" rtl="1">
              <a:lnSpc>
                <a:spcPct val="150000"/>
              </a:lnSpc>
              <a:buFont typeface="Wingdings" pitchFamily="2" charset="2"/>
              <a:buChar char="§"/>
            </a:pPr>
            <a:r>
              <a:rPr lang="ar-EG" sz="1400" b="1" dirty="0">
                <a:latin typeface="Alexandria" pitchFamily="2" charset="-78"/>
                <a:cs typeface="Alexandria" pitchFamily="2" charset="-78"/>
              </a:rPr>
              <a:t>تمكين العاملين</a:t>
            </a:r>
            <a:r>
              <a:rPr lang="ar-EG" sz="1400" dirty="0">
                <a:latin typeface="Alexandria" pitchFamily="2" charset="-78"/>
                <a:cs typeface="Alexandria" pitchFamily="2" charset="-78"/>
              </a:rPr>
              <a:t>: أسلوب يعتمد على اتجاه المديرين لإشراك الموظفين أو أعضاء فرق العمل فى النفوذ والسلطة، وذلك من خلال اشراكهم فى صناعة القرار لإكسابهم احساس أكبر بالفاعلية والمسئولية الشخصية عن العمل والنتائج فترتفع كفاءتهم.</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22"/>
          <p:cNvSpPr/>
          <p:nvPr/>
        </p:nvSpPr>
        <p:spPr>
          <a:xfrm>
            <a:off x="858886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0911865" cy="6775458"/>
            <a:chOff x="617280" y="-82717"/>
            <a:chExt cx="10911865"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82717"/>
              <a:ext cx="9015995" cy="6775458"/>
              <a:chOff x="2513150" y="-82717"/>
              <a:chExt cx="9015995" cy="677545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3370832" y="442574"/>
            <a:ext cx="4897495" cy="1200329"/>
          </a:xfrm>
          <a:prstGeom prst="rect">
            <a:avLst/>
          </a:prstGeom>
        </p:spPr>
        <p:txBody>
          <a:bodyPr wrap="none">
            <a:spAutoFit/>
          </a:bodyPr>
          <a:lstStyle/>
          <a:p>
            <a:pPr algn="ctr"/>
            <a:r>
              <a:rPr lang="ar-SA" b="1" dirty="0">
                <a:latin typeface="Alexandria" pitchFamily="2" charset="-78"/>
                <a:cs typeface="Alexandria" pitchFamily="2" charset="-78"/>
              </a:rPr>
              <a:t>المداخـــــل التقـــــليدية فى </a:t>
            </a:r>
            <a:r>
              <a:rPr lang="ar-SA" b="1" dirty="0" smtClean="0">
                <a:latin typeface="Alexandria" pitchFamily="2" charset="-78"/>
                <a:cs typeface="Alexandria" pitchFamily="2" charset="-78"/>
              </a:rPr>
              <a:t>القيادة</a:t>
            </a:r>
            <a:endParaRPr lang="ar-EG" b="1" dirty="0" smtClean="0">
              <a:latin typeface="Alexandria" pitchFamily="2" charset="-78"/>
              <a:cs typeface="Alexandria" pitchFamily="2" charset="-78"/>
            </a:endParaRPr>
          </a:p>
          <a:p>
            <a:pPr algn="ctr" rtl="1"/>
            <a:endParaRPr lang="ar-EG" b="1" dirty="0" smtClean="0">
              <a:latin typeface="Alexandria" pitchFamily="2" charset="-78"/>
              <a:cs typeface="Alexandria" pitchFamily="2" charset="-78"/>
            </a:endParaRPr>
          </a:p>
          <a:p>
            <a:pPr algn="ctr" rtl="1"/>
            <a:r>
              <a:rPr lang="ar-EG" b="1" dirty="0" smtClean="0">
                <a:latin typeface="Alexandria" pitchFamily="2" charset="-78"/>
                <a:cs typeface="Alexandria" pitchFamily="2" charset="-78"/>
              </a:rPr>
              <a:t>مدخل  </a:t>
            </a:r>
            <a:r>
              <a:rPr lang="ar-EG" b="1" dirty="0">
                <a:latin typeface="Alexandria" pitchFamily="2" charset="-78"/>
                <a:cs typeface="Alexandria" pitchFamily="2" charset="-78"/>
              </a:rPr>
              <a:t>السمات الشخصية </a:t>
            </a:r>
            <a:endParaRPr lang="ar-EG" b="1" dirty="0" smtClean="0">
              <a:latin typeface="Alexandria" pitchFamily="2" charset="-78"/>
              <a:cs typeface="Alexandria" pitchFamily="2" charset="-78"/>
            </a:endParaRPr>
          </a:p>
          <a:p>
            <a:pPr algn="ctr" rtl="1"/>
            <a:r>
              <a:rPr lang="en-US" b="1" dirty="0" smtClean="0">
                <a:solidFill>
                  <a:srgbClr val="00B0F0"/>
                </a:solidFill>
                <a:latin typeface="Alexandria" pitchFamily="2" charset="-78"/>
                <a:cs typeface="Alexandria" pitchFamily="2" charset="-78"/>
              </a:rPr>
              <a:t>Personality </a:t>
            </a:r>
            <a:r>
              <a:rPr lang="en-US" b="1" dirty="0">
                <a:solidFill>
                  <a:srgbClr val="00B0F0"/>
                </a:solidFill>
                <a:latin typeface="Alexandria" pitchFamily="2" charset="-78"/>
                <a:cs typeface="Alexandria" pitchFamily="2" charset="-78"/>
              </a:rPr>
              <a:t>Approach </a:t>
            </a:r>
            <a:r>
              <a:rPr lang="ar-EG" b="1" dirty="0">
                <a:solidFill>
                  <a:srgbClr val="00B0F0"/>
                </a:solidFill>
                <a:latin typeface="Alexandria" pitchFamily="2" charset="-78"/>
                <a:cs typeface="Alexandria" pitchFamily="2" charset="-78"/>
              </a:rPr>
              <a:t>(أوائل القرن العشرين</a:t>
            </a:r>
            <a:r>
              <a:rPr lang="ar-EG" b="1" dirty="0" smtClean="0">
                <a:solidFill>
                  <a:srgbClr val="00B0F0"/>
                </a:solidFill>
                <a:latin typeface="Alexandria" pitchFamily="2" charset="-78"/>
                <a:cs typeface="Alexandria" pitchFamily="2" charset="-78"/>
              </a:rPr>
              <a:t>)</a:t>
            </a:r>
            <a:endParaRPr lang="en-US" b="1" dirty="0">
              <a:solidFill>
                <a:srgbClr val="00B0F0"/>
              </a:solidFill>
              <a:latin typeface="Alexandria" pitchFamily="2" charset="-78"/>
              <a:cs typeface="Alexandria" pitchFamily="2" charset="-78"/>
            </a:endParaRPr>
          </a:p>
        </p:txBody>
      </p:sp>
      <p:sp>
        <p:nvSpPr>
          <p:cNvPr id="16" name="Rectangle 15"/>
          <p:cNvSpPr/>
          <p:nvPr/>
        </p:nvSpPr>
        <p:spPr>
          <a:xfrm>
            <a:off x="1541782" y="1600200"/>
            <a:ext cx="9715500" cy="4185761"/>
          </a:xfrm>
          <a:prstGeom prst="rect">
            <a:avLst/>
          </a:prstGeom>
        </p:spPr>
        <p:txBody>
          <a:bodyPr wrap="square">
            <a:spAutoFit/>
          </a:bodyPr>
          <a:lstStyle/>
          <a:p>
            <a:pPr algn="just" rtl="1"/>
            <a:endParaRPr lang="ar-EG" sz="1400" b="1" dirty="0" smtClean="0">
              <a:solidFill>
                <a:srgbClr val="00B0F0"/>
              </a:solidFill>
              <a:latin typeface="Alexandria" pitchFamily="2" charset="-78"/>
              <a:cs typeface="Alexandria" pitchFamily="2" charset="-78"/>
            </a:endParaRPr>
          </a:p>
          <a:p>
            <a:pPr algn="r" rtl="1">
              <a:lnSpc>
                <a:spcPct val="150000"/>
              </a:lnSpc>
            </a:pPr>
            <a:r>
              <a:rPr lang="ar-EG" sz="1400" b="1" dirty="0">
                <a:latin typeface="Alexandria" pitchFamily="2" charset="-78"/>
                <a:cs typeface="Alexandria" pitchFamily="2" charset="-78"/>
              </a:rPr>
              <a:t>تميل المدارس الفكرية المبكرة التابعة لهذا المدخل إلى النظر للمرؤوسين كمتلقين سلبيين لتأثير القائد و تركز على الخصائص الفسيولوجية و الفكرية للقائد و يشمل هذا المدخل نظريتين هما :</a:t>
            </a:r>
            <a:endParaRPr lang="en-US" sz="1400" dirty="0">
              <a:latin typeface="Alexandria" pitchFamily="2" charset="-78"/>
              <a:cs typeface="Alexandria" pitchFamily="2" charset="-78"/>
            </a:endParaRPr>
          </a:p>
          <a:p>
            <a:pPr>
              <a:lnSpc>
                <a:spcPct val="150000"/>
              </a:lnSpc>
            </a:pPr>
            <a:r>
              <a:rPr lang="en-US" sz="1400" dirty="0" smtClean="0">
                <a:latin typeface="Alexandria" pitchFamily="2" charset="-78"/>
                <a:cs typeface="Alexandria" pitchFamily="2" charset="-78"/>
              </a:rPr>
              <a:t>-.</a:t>
            </a:r>
            <a:endParaRPr lang="en-US" sz="1400" dirty="0">
              <a:latin typeface="Alexandria" pitchFamily="2" charset="-78"/>
              <a:cs typeface="Alexandria" pitchFamily="2" charset="-78"/>
            </a:endParaRPr>
          </a:p>
          <a:p>
            <a:pPr algn="just" rtl="1">
              <a:lnSpc>
                <a:spcPct val="150000"/>
              </a:lnSpc>
            </a:pPr>
            <a:endParaRPr lang="ar-EG" sz="1400" b="1" dirty="0">
              <a:solidFill>
                <a:srgbClr val="00B0F0"/>
              </a:solidFill>
              <a:latin typeface="Alexandria" pitchFamily="2" charset="-78"/>
              <a:cs typeface="Alexandria" pitchFamily="2" charset="-78"/>
            </a:endParaRPr>
          </a:p>
          <a:p>
            <a:pPr algn="just" rtl="1">
              <a:lnSpc>
                <a:spcPct val="150000"/>
              </a:lnSpc>
            </a:pPr>
            <a:r>
              <a:rPr lang="ar-EG" sz="1400" b="1" dirty="0" smtClean="0">
                <a:solidFill>
                  <a:srgbClr val="00B0F0"/>
                </a:solidFill>
                <a:latin typeface="Alexandria" pitchFamily="2" charset="-78"/>
                <a:cs typeface="Alexandria" pitchFamily="2" charset="-78"/>
              </a:rPr>
              <a:t>نظرية </a:t>
            </a:r>
            <a:r>
              <a:rPr lang="ar-EG" sz="1400" b="1" dirty="0">
                <a:solidFill>
                  <a:srgbClr val="00B0F0"/>
                </a:solidFill>
                <a:latin typeface="Alexandria" pitchFamily="2" charset="-78"/>
                <a:cs typeface="Alexandria" pitchFamily="2" charset="-78"/>
              </a:rPr>
              <a:t>الرجل العظيم </a:t>
            </a:r>
            <a:r>
              <a:rPr lang="ar-EG" sz="1400" dirty="0">
                <a:latin typeface="Alexandria" pitchFamily="2" charset="-78"/>
                <a:cs typeface="Alexandria" pitchFamily="2" charset="-78"/>
              </a:rPr>
              <a:t>:  </a:t>
            </a:r>
            <a:r>
              <a:rPr lang="ar-EG" sz="1400" dirty="0" smtClean="0">
                <a:latin typeface="Alexandria" pitchFamily="2" charset="-78"/>
                <a:cs typeface="Alexandria" pitchFamily="2" charset="-78"/>
              </a:rPr>
              <a:t> تقوم </a:t>
            </a:r>
            <a:r>
              <a:rPr lang="ar-EG" sz="1400" dirty="0">
                <a:latin typeface="Alexandria" pitchFamily="2" charset="-78"/>
                <a:cs typeface="Alexandria" pitchFamily="2" charset="-78"/>
              </a:rPr>
              <a:t>هذه النظرية على إفتراض رئيسي و هو: </a:t>
            </a:r>
            <a:r>
              <a:rPr lang="ar-EG" sz="1400" b="1" dirty="0">
                <a:latin typeface="Alexandria" pitchFamily="2" charset="-78"/>
                <a:cs typeface="Alexandria" pitchFamily="2" charset="-78"/>
              </a:rPr>
              <a:t>"إن القادة يُولدون، ولا يُصنعون"،</a:t>
            </a:r>
            <a:r>
              <a:rPr lang="ar-EG" sz="1400" dirty="0">
                <a:latin typeface="Alexandria" pitchFamily="2" charset="-78"/>
                <a:cs typeface="Alexandria" pitchFamily="2" charset="-78"/>
              </a:rPr>
              <a:t> فالقائد هو شخص استثنائي موهوب بالفطرة و يتميز بخصا ئص فريدة موروثة و ليست مكتسبة تميزه عن التابعين</a:t>
            </a:r>
            <a:r>
              <a:rPr lang="ar-EG" sz="1400" dirty="0" smtClean="0">
                <a:latin typeface="Alexandria" pitchFamily="2" charset="-78"/>
                <a:cs typeface="Alexandria" pitchFamily="2" charset="-78"/>
              </a:rPr>
              <a:t>.</a:t>
            </a:r>
          </a:p>
          <a:p>
            <a:pPr algn="just" rtl="1">
              <a:lnSpc>
                <a:spcPct val="150000"/>
              </a:lnSpc>
            </a:pPr>
            <a:endParaRPr lang="ar-EG" sz="1400" dirty="0" smtClean="0">
              <a:latin typeface="Alexandria" pitchFamily="2" charset="-78"/>
              <a:cs typeface="Alexandria" pitchFamily="2" charset="-78"/>
            </a:endParaRPr>
          </a:p>
          <a:p>
            <a:pPr algn="just" rtl="1">
              <a:lnSpc>
                <a:spcPct val="150000"/>
              </a:lnSpc>
            </a:pPr>
            <a:endParaRPr lang="ar-EG" sz="1400" dirty="0">
              <a:latin typeface="Alexandria" pitchFamily="2" charset="-78"/>
              <a:cs typeface="Alexandria" pitchFamily="2" charset="-78"/>
            </a:endParaRPr>
          </a:p>
          <a:p>
            <a:pPr algn="just" rtl="1">
              <a:lnSpc>
                <a:spcPct val="150000"/>
              </a:lnSpc>
            </a:pPr>
            <a:r>
              <a:rPr lang="ar-EG" sz="1400" b="1" dirty="0">
                <a:solidFill>
                  <a:srgbClr val="00B0F0"/>
                </a:solidFill>
                <a:latin typeface="Alexandria" pitchFamily="2" charset="-78"/>
                <a:cs typeface="Alexandria" pitchFamily="2" charset="-78"/>
              </a:rPr>
              <a:t>ن</a:t>
            </a:r>
            <a:r>
              <a:rPr lang="ar-EG" sz="1400" b="1" dirty="0" smtClean="0">
                <a:solidFill>
                  <a:srgbClr val="00B0F0"/>
                </a:solidFill>
                <a:latin typeface="Alexandria" pitchFamily="2" charset="-78"/>
                <a:cs typeface="Alexandria" pitchFamily="2" charset="-78"/>
              </a:rPr>
              <a:t>ظرية السمات </a:t>
            </a:r>
            <a:r>
              <a:rPr lang="ar-EG" sz="1400" dirty="0" smtClean="0">
                <a:latin typeface="Alexandria" pitchFamily="2" charset="-78"/>
                <a:cs typeface="Alexandria" pitchFamily="2" charset="-78"/>
              </a:rPr>
              <a:t>: تقوم </a:t>
            </a:r>
            <a:r>
              <a:rPr lang="ar-EG" sz="1400" dirty="0">
                <a:latin typeface="Alexandria" pitchFamily="2" charset="-78"/>
                <a:cs typeface="Alexandria" pitchFamily="2" charset="-78"/>
              </a:rPr>
              <a:t>هذه النظرية على ان القائد يختلف عن التابعين فى </a:t>
            </a:r>
            <a:r>
              <a:rPr lang="ar-EG" sz="1400" dirty="0" smtClean="0">
                <a:latin typeface="Alexandria" pitchFamily="2" charset="-78"/>
                <a:cs typeface="Alexandria" pitchFamily="2" charset="-78"/>
              </a:rPr>
              <a:t>أنه </a:t>
            </a:r>
            <a:r>
              <a:rPr lang="ar-EG" sz="1400" dirty="0">
                <a:latin typeface="Alexandria" pitchFamily="2" charset="-78"/>
                <a:cs typeface="Alexandria" pitchFamily="2" charset="-78"/>
              </a:rPr>
              <a:t>يتمتع بدرجة اكبر و مستوى افضل من السمات الشخصية،و المهارات الاجتماعية ، فإذا توافرت  فى أى فرد سمات معينة فإنه يكون قائداً ناجحاً. و القائد وفقاً لنظرية السمات يتسم بمجموعة من الصفات منها : </a:t>
            </a:r>
            <a:r>
              <a:rPr lang="ar-EG" sz="1400" b="1" dirty="0">
                <a:latin typeface="Alexandria" pitchFamily="2" charset="-78"/>
                <a:cs typeface="Alexandria" pitchFamily="2" charset="-78"/>
              </a:rPr>
              <a:t>القوة الجسمانية ، الذكاء، النزاهة، الطموح، المثابرة، القدرة على </a:t>
            </a:r>
            <a:r>
              <a:rPr lang="ar-EG" sz="1400" b="1" dirty="0" smtClean="0">
                <a:latin typeface="Alexandria" pitchFamily="2" charset="-78"/>
                <a:cs typeface="Alexandria" pitchFamily="2" charset="-78"/>
              </a:rPr>
              <a:t>التاُثير </a:t>
            </a:r>
            <a:r>
              <a:rPr lang="ar-EG" sz="1400" b="1" dirty="0">
                <a:latin typeface="Alexandria" pitchFamily="2" charset="-78"/>
                <a:cs typeface="Alexandria" pitchFamily="2" charset="-78"/>
              </a:rPr>
              <a:t>والتواصل، الشجاعة، تحمل المسئولية، التعاون، العدالة، الثقة بالنفس، الاهتمام بالآخرين، النضج العاطفى، إلى جانب المهارات الإدارية</a:t>
            </a:r>
            <a:r>
              <a:rPr lang="ar-EG" sz="1400" dirty="0">
                <a:latin typeface="Alexandria" pitchFamily="2" charset="-78"/>
                <a:cs typeface="Alexandria" pitchFamily="2" charset="-78"/>
              </a:rPr>
              <a:t>.</a:t>
            </a:r>
          </a:p>
        </p:txBody>
      </p:sp>
    </p:spTree>
    <p:extLst>
      <p:ext uri="{BB962C8B-B14F-4D97-AF65-F5344CB8AC3E}">
        <p14:creationId xmlns:p14="http://schemas.microsoft.com/office/powerpoint/2010/main" val="23573105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1823"/>
            <a:ext cx="11012345" cy="6725218"/>
            <a:chOff x="617280" y="-32477"/>
            <a:chExt cx="11012345" cy="672521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32477"/>
              <a:ext cx="9116475" cy="6725218"/>
              <a:chOff x="2513150" y="-32477"/>
              <a:chExt cx="9116475" cy="672521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134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3247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4136304" y="645171"/>
            <a:ext cx="4400564" cy="923330"/>
          </a:xfrm>
          <a:prstGeom prst="rect">
            <a:avLst/>
          </a:prstGeom>
        </p:spPr>
        <p:txBody>
          <a:bodyPr wrap="none">
            <a:spAutoFit/>
          </a:bodyPr>
          <a:lstStyle/>
          <a:p>
            <a:pPr algn="ctr" rtl="1"/>
            <a:r>
              <a:rPr lang="ar-EG" b="1" dirty="0">
                <a:latin typeface="Alexandria" pitchFamily="2" charset="-78"/>
                <a:cs typeface="Alexandria" pitchFamily="2" charset="-78"/>
              </a:rPr>
              <a:t>المدخل السلوكى </a:t>
            </a:r>
            <a:r>
              <a:rPr lang="en-US" b="1" dirty="0" smtClean="0">
                <a:latin typeface="Alexandria" pitchFamily="2" charset="-78"/>
                <a:cs typeface="Alexandria" pitchFamily="2" charset="-78"/>
              </a:rPr>
              <a:t>Behavioral Approach</a:t>
            </a:r>
            <a:endParaRPr lang="ar-EG" b="1" dirty="0" smtClean="0">
              <a:latin typeface="Alexandria" pitchFamily="2" charset="-78"/>
              <a:cs typeface="Alexandria" pitchFamily="2" charset="-78"/>
            </a:endParaRPr>
          </a:p>
          <a:p>
            <a:pPr algn="ctr" rtl="1"/>
            <a:endParaRPr lang="ar-EG" dirty="0" smtClean="0">
              <a:latin typeface="Alexandria" pitchFamily="2" charset="-78"/>
              <a:cs typeface="Alexandria" pitchFamily="2" charset="-78"/>
            </a:endParaRPr>
          </a:p>
          <a:p>
            <a:pPr algn="ctr" rtl="1"/>
            <a:r>
              <a:rPr lang="ar-EG" dirty="0" smtClean="0">
                <a:latin typeface="Alexandria" pitchFamily="2" charset="-78"/>
                <a:cs typeface="Alexandria" pitchFamily="2" charset="-78"/>
              </a:rPr>
              <a:t>( </a:t>
            </a:r>
            <a:r>
              <a:rPr lang="ar-EG" dirty="0">
                <a:latin typeface="Alexandria" pitchFamily="2" charset="-78"/>
                <a:cs typeface="Alexandria" pitchFamily="2" charset="-78"/>
              </a:rPr>
              <a:t>من الثلاثينيات إلى </a:t>
            </a:r>
            <a:r>
              <a:rPr lang="ar-EG" dirty="0" smtClean="0">
                <a:latin typeface="Alexandria" pitchFamily="2" charset="-78"/>
                <a:cs typeface="Alexandria" pitchFamily="2" charset="-78"/>
              </a:rPr>
              <a:t>الخمسينيات)</a:t>
            </a:r>
            <a:endParaRPr lang="ar-EG" dirty="0">
              <a:latin typeface="Alexandria" pitchFamily="2" charset="-78"/>
              <a:cs typeface="Alexandria" pitchFamily="2" charset="-78"/>
            </a:endParaRPr>
          </a:p>
        </p:txBody>
      </p:sp>
      <p:sp>
        <p:nvSpPr>
          <p:cNvPr id="11" name="Rectangle 10"/>
          <p:cNvSpPr/>
          <p:nvPr/>
        </p:nvSpPr>
        <p:spPr>
          <a:xfrm>
            <a:off x="660610" y="1853714"/>
            <a:ext cx="10526970" cy="4603311"/>
          </a:xfrm>
          <a:prstGeom prst="rect">
            <a:avLst/>
          </a:prstGeom>
        </p:spPr>
        <p:txBody>
          <a:bodyPr wrap="square">
            <a:spAutoFit/>
          </a:bodyPr>
          <a:lstStyle/>
          <a:p>
            <a:pPr algn="just" rtl="1">
              <a:lnSpc>
                <a:spcPct val="150000"/>
              </a:lnSpc>
            </a:pPr>
            <a:r>
              <a:rPr lang="ar-EG" sz="1400" b="1" dirty="0">
                <a:solidFill>
                  <a:srgbClr val="00B0F0"/>
                </a:solidFill>
                <a:latin typeface="Alexandria" pitchFamily="2" charset="-78"/>
                <a:cs typeface="Alexandria" pitchFamily="2" charset="-78"/>
              </a:rPr>
              <a:t>مدخل القيادة- </a:t>
            </a:r>
            <a:r>
              <a:rPr lang="ar-EG" sz="1400" b="1" dirty="0" smtClean="0">
                <a:solidFill>
                  <a:srgbClr val="00B0F0"/>
                </a:solidFill>
                <a:latin typeface="Alexandria" pitchFamily="2" charset="-78"/>
                <a:cs typeface="Alexandria" pitchFamily="2" charset="-78"/>
              </a:rPr>
              <a:t>الاتصال </a:t>
            </a:r>
            <a:endParaRPr lang="ar-EG" sz="1400" b="1" dirty="0">
              <a:solidFill>
                <a:srgbClr val="00B0F0"/>
              </a:solidFill>
              <a:latin typeface="Alexandria" pitchFamily="2" charset="-78"/>
              <a:cs typeface="Alexandria" pitchFamily="2" charset="-78"/>
            </a:endParaRPr>
          </a:p>
          <a:p>
            <a:pPr algn="just" rtl="1">
              <a:lnSpc>
                <a:spcPct val="150000"/>
              </a:lnSpc>
            </a:pPr>
            <a:endParaRPr lang="ar-EG" sz="500" b="1" dirty="0">
              <a:solidFill>
                <a:srgbClr val="00B0F0"/>
              </a:solidFill>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تُعد دراسة</a:t>
            </a:r>
            <a:r>
              <a:rPr lang="ar-EG" sz="1400" b="1" dirty="0">
                <a:latin typeface="Alexandria" pitchFamily="2" charset="-78"/>
                <a:cs typeface="Alexandria" pitchFamily="2" charset="-78"/>
              </a:rPr>
              <a:t> جامعة </a:t>
            </a:r>
            <a:r>
              <a:rPr lang="en-US" sz="1400" b="1" dirty="0" smtClean="0">
                <a:latin typeface="Alexandria" pitchFamily="2" charset="-78"/>
                <a:cs typeface="Alexandria" pitchFamily="2" charset="-78"/>
              </a:rPr>
              <a:t>(</a:t>
            </a:r>
            <a:r>
              <a:rPr lang="en-US" sz="1400" b="1" dirty="0" err="1" smtClean="0">
                <a:latin typeface="Alexandria" pitchFamily="2" charset="-78"/>
                <a:cs typeface="Alexandria" pitchFamily="2" charset="-78"/>
              </a:rPr>
              <a:t>lewin</a:t>
            </a:r>
            <a:r>
              <a:rPr lang="en-US" sz="1400" b="1" dirty="0" smtClean="0">
                <a:latin typeface="Alexandria" pitchFamily="2" charset="-78"/>
                <a:cs typeface="Alexandria" pitchFamily="2" charset="-78"/>
              </a:rPr>
              <a:t> 1939</a:t>
            </a:r>
            <a:r>
              <a:rPr lang="en-US" sz="1400" b="1" dirty="0">
                <a:latin typeface="Alexandria" pitchFamily="2" charset="-78"/>
                <a:cs typeface="Alexandria" pitchFamily="2" charset="-78"/>
              </a:rPr>
              <a:t>) LOWA </a:t>
            </a:r>
            <a:r>
              <a:rPr lang="ar-EG" sz="1400" dirty="0" smtClean="0">
                <a:latin typeface="Alexandria" pitchFamily="2" charset="-78"/>
                <a:cs typeface="Alexandria" pitchFamily="2" charset="-78"/>
              </a:rPr>
              <a:t>من </a:t>
            </a:r>
            <a:r>
              <a:rPr lang="ar-EG" sz="1400" dirty="0">
                <a:latin typeface="Alexandria" pitchFamily="2" charset="-78"/>
                <a:cs typeface="Alexandria" pitchFamily="2" charset="-78"/>
              </a:rPr>
              <a:t>أولى الدراسات الرائدة التى إهتمت بتأثير تنوع أنماط </a:t>
            </a:r>
            <a:r>
              <a:rPr lang="ar-EG" sz="1400" dirty="0" smtClean="0">
                <a:latin typeface="Alexandria" pitchFamily="2" charset="-78"/>
                <a:cs typeface="Alexandria" pitchFamily="2" charset="-78"/>
              </a:rPr>
              <a:t>القيــــــــــــــادة </a:t>
            </a:r>
            <a:r>
              <a:rPr lang="ar-EG" sz="1400" dirty="0">
                <a:latin typeface="Alexandria" pitchFamily="2" charset="-78"/>
                <a:cs typeface="Alexandria" pitchFamily="2" charset="-78"/>
              </a:rPr>
              <a:t>و </a:t>
            </a:r>
            <a:r>
              <a:rPr lang="ar-EG" sz="1400" dirty="0" smtClean="0">
                <a:latin typeface="Alexandria" pitchFamily="2" charset="-78"/>
                <a:cs typeface="Alexandria" pitchFamily="2" charset="-78"/>
              </a:rPr>
              <a:t>اتصالاتها</a:t>
            </a:r>
          </a:p>
          <a:p>
            <a:pPr algn="just" rtl="1">
              <a:lnSpc>
                <a:spcPct val="150000"/>
              </a:lnSpc>
            </a:pP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على درجة رضا المرؤسيين وروحهم المعنوية. و قد قام </a:t>
            </a:r>
            <a:r>
              <a:rPr lang="en-US" sz="1400" b="1" dirty="0" err="1">
                <a:latin typeface="Alexandria" pitchFamily="2" charset="-78"/>
                <a:cs typeface="Alexandria" pitchFamily="2" charset="-78"/>
              </a:rPr>
              <a:t>lewin</a:t>
            </a:r>
            <a:r>
              <a:rPr lang="en-US" sz="1400" b="1" dirty="0">
                <a:latin typeface="Alexandria" pitchFamily="2" charset="-78"/>
                <a:cs typeface="Alexandria" pitchFamily="2" charset="-78"/>
              </a:rPr>
              <a:t> </a:t>
            </a:r>
            <a:r>
              <a:rPr lang="ar-EG" sz="1400" dirty="0">
                <a:latin typeface="Alexandria" pitchFamily="2" charset="-78"/>
                <a:cs typeface="Alexandria" pitchFamily="2" charset="-78"/>
              </a:rPr>
              <a:t>بتحديد ثلاث أنماط رئيسية </a:t>
            </a:r>
            <a:r>
              <a:rPr lang="ar-EG" sz="1400" dirty="0" smtClean="0">
                <a:latin typeface="Alexandria" pitchFamily="2" charset="-78"/>
                <a:cs typeface="Alexandria" pitchFamily="2" charset="-78"/>
              </a:rPr>
              <a:t>:</a:t>
            </a:r>
          </a:p>
          <a:p>
            <a:pPr algn="just" rtl="1">
              <a:lnSpc>
                <a:spcPct val="150000"/>
              </a:lnSpc>
            </a:pPr>
            <a:endParaRPr lang="ar-EG" sz="1000" b="1" dirty="0" smtClean="0">
              <a:solidFill>
                <a:srgbClr val="00B0F0"/>
              </a:solidFill>
              <a:latin typeface="Alexandria" pitchFamily="2" charset="-78"/>
              <a:cs typeface="Alexandria" pitchFamily="2" charset="-78"/>
            </a:endParaRPr>
          </a:p>
          <a:p>
            <a:pPr marL="285750" indent="-285750" algn="just" rtl="1">
              <a:lnSpc>
                <a:spcPct val="150000"/>
              </a:lnSpc>
              <a:buFont typeface="Wingdings" pitchFamily="2" charset="2"/>
              <a:buChar char="§"/>
            </a:pPr>
            <a:r>
              <a:rPr lang="ar-EG" sz="1400" b="1" dirty="0" smtClean="0">
                <a:latin typeface="Alexandria" pitchFamily="2" charset="-78"/>
                <a:cs typeface="Alexandria" pitchFamily="2" charset="-78"/>
              </a:rPr>
              <a:t>النمط الأوتوقراطى </a:t>
            </a:r>
            <a:r>
              <a:rPr lang="en-US" sz="1400" b="1" dirty="0" smtClean="0">
                <a:latin typeface="Alexandria" pitchFamily="2" charset="-78"/>
                <a:cs typeface="Alexandria" pitchFamily="2" charset="-78"/>
              </a:rPr>
              <a:t>Autocratic</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سلطة مركزية فى إتخاذ القرارات </a:t>
            </a:r>
            <a:r>
              <a:rPr lang="en-US" sz="1400" dirty="0">
                <a:latin typeface="Alexandria" pitchFamily="2" charset="-78"/>
                <a:cs typeface="Alexandria" pitchFamily="2" charset="-78"/>
              </a:rPr>
              <a:t>)</a:t>
            </a:r>
            <a:r>
              <a:rPr lang="ar-EG" sz="1400" dirty="0">
                <a:latin typeface="Alexandria" pitchFamily="2" charset="-78"/>
                <a:cs typeface="Alexandria" pitchFamily="2" charset="-78"/>
              </a:rPr>
              <a:t>عدم إشراك العاملين</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تأكيد المسافات الإجتماعية </a:t>
            </a:r>
          </a:p>
          <a:p>
            <a:pPr algn="just" rtl="1">
              <a:lnSpc>
                <a:spcPct val="150000"/>
              </a:lnSpc>
            </a:pPr>
            <a:r>
              <a:rPr lang="ar-EG" sz="1400" dirty="0" smtClean="0">
                <a:latin typeface="Alexandria" pitchFamily="2" charset="-78"/>
                <a:cs typeface="Alexandria" pitchFamily="2" charset="-78"/>
              </a:rPr>
              <a:t>-اتصال </a:t>
            </a:r>
            <a:r>
              <a:rPr lang="ar-EG" sz="1400" dirty="0">
                <a:latin typeface="Alexandria" pitchFamily="2" charset="-78"/>
                <a:cs typeface="Alexandria" pitchFamily="2" charset="-78"/>
              </a:rPr>
              <a:t>أحادى </a:t>
            </a:r>
            <a:r>
              <a:rPr lang="ar-EG" sz="1400" dirty="0" smtClean="0">
                <a:latin typeface="Alexandria" pitchFamily="2" charset="-78"/>
                <a:cs typeface="Alexandria" pitchFamily="2" charset="-78"/>
              </a:rPr>
              <a:t>الإتجاه.</a:t>
            </a:r>
          </a:p>
          <a:p>
            <a:pPr algn="just" rtl="1">
              <a:lnSpc>
                <a:spcPct val="150000"/>
              </a:lnSpc>
            </a:pPr>
            <a:endParaRPr lang="ar-EG" sz="1400" dirty="0" smtClean="0">
              <a:latin typeface="Alexandria" pitchFamily="2" charset="-78"/>
              <a:cs typeface="Alexandria" pitchFamily="2" charset="-78"/>
            </a:endParaRPr>
          </a:p>
          <a:p>
            <a:pPr marL="285750" indent="-285750" algn="just" rtl="1">
              <a:lnSpc>
                <a:spcPct val="150000"/>
              </a:lnSpc>
              <a:buFont typeface="Wingdings" pitchFamily="2" charset="2"/>
              <a:buChar char="§"/>
            </a:pPr>
            <a:r>
              <a:rPr lang="ar-EG" sz="1400" b="1" dirty="0" smtClean="0">
                <a:latin typeface="Alexandria" pitchFamily="2" charset="-78"/>
                <a:cs typeface="Alexandria" pitchFamily="2" charset="-78"/>
              </a:rPr>
              <a:t>النمط </a:t>
            </a:r>
            <a:r>
              <a:rPr lang="ar-EG" sz="1400" b="1" dirty="0">
                <a:latin typeface="Alexandria" pitchFamily="2" charset="-78"/>
                <a:cs typeface="Alexandria" pitchFamily="2" charset="-78"/>
              </a:rPr>
              <a:t>الديموقراطى </a:t>
            </a:r>
            <a:r>
              <a:rPr lang="en-US" sz="1400" b="1" dirty="0">
                <a:latin typeface="Alexandria" pitchFamily="2" charset="-78"/>
                <a:cs typeface="Alexandria" pitchFamily="2" charset="-78"/>
              </a:rPr>
              <a:t> </a:t>
            </a:r>
            <a:r>
              <a:rPr lang="en-US" sz="1400" b="1" dirty="0" smtClean="0">
                <a:latin typeface="Alexandria" pitchFamily="2" charset="-78"/>
                <a:cs typeface="Alexandria" pitchFamily="2" charset="-78"/>
              </a:rPr>
              <a:t>Democratic</a:t>
            </a:r>
            <a:r>
              <a:rPr lang="ar-EG" sz="1400" b="1" dirty="0" smtClean="0">
                <a:latin typeface="Alexandria" pitchFamily="2" charset="-78"/>
                <a:cs typeface="Alexandria" pitchFamily="2" charset="-78"/>
              </a:rPr>
              <a:t>: </a:t>
            </a:r>
            <a:r>
              <a:rPr lang="ar-EG" sz="1400" dirty="0">
                <a:latin typeface="Alexandria" pitchFamily="2" charset="-78"/>
                <a:cs typeface="Alexandria" pitchFamily="2" charset="-78"/>
              </a:rPr>
              <a:t>- اشراك العاملين فى صناعة القــــــــرارات و تحديد الاهداف </a:t>
            </a:r>
            <a:r>
              <a:rPr lang="ar-EG" sz="1400" dirty="0" smtClean="0">
                <a:latin typeface="Alexandria" pitchFamily="2" charset="-78"/>
                <a:cs typeface="Alexandria" pitchFamily="2" charset="-78"/>
              </a:rPr>
              <a:t>.</a:t>
            </a:r>
          </a:p>
          <a:p>
            <a:pPr algn="just" rtl="1">
              <a:lnSpc>
                <a:spcPct val="150000"/>
              </a:lnSpc>
            </a:pPr>
            <a:r>
              <a:rPr lang="ar-EG" sz="1400" dirty="0" smtClean="0">
                <a:latin typeface="Alexandria" pitchFamily="2" charset="-78"/>
                <a:cs typeface="Alexandria" pitchFamily="2" charset="-78"/>
              </a:rPr>
              <a:t>تشجيع </a:t>
            </a:r>
            <a:r>
              <a:rPr lang="ar-EG" sz="1400" dirty="0">
                <a:latin typeface="Alexandria" pitchFamily="2" charset="-78"/>
                <a:cs typeface="Alexandria" pitchFamily="2" charset="-78"/>
              </a:rPr>
              <a:t>الإبداع (لكنه يظل المسئول </a:t>
            </a:r>
            <a:r>
              <a:rPr lang="ar-EG" sz="1400" dirty="0" smtClean="0">
                <a:latin typeface="Alexandria" pitchFamily="2" charset="-78"/>
                <a:cs typeface="Alexandria" pitchFamily="2" charset="-78"/>
              </a:rPr>
              <a:t>الأول</a:t>
            </a:r>
            <a:r>
              <a:rPr lang="ar-EG" sz="1400" dirty="0">
                <a:latin typeface="Alexandria" pitchFamily="2" charset="-78"/>
                <a:cs typeface="Alexandria" pitchFamily="2" charset="-78"/>
              </a:rPr>
              <a:t>) </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يحقق الفهم المتبادل من خلال الإتصال </a:t>
            </a:r>
            <a:r>
              <a:rPr lang="ar-EG" sz="1400" dirty="0" smtClean="0">
                <a:latin typeface="Alexandria" pitchFamily="2" charset="-78"/>
                <a:cs typeface="Alexandria" pitchFamily="2" charset="-78"/>
              </a:rPr>
              <a:t>المساند.</a:t>
            </a:r>
          </a:p>
          <a:p>
            <a:pPr algn="just" rtl="1">
              <a:lnSpc>
                <a:spcPct val="150000"/>
              </a:lnSpc>
            </a:pPr>
            <a:endParaRPr lang="ar-EG" sz="1400" dirty="0" smtClean="0">
              <a:latin typeface="Alexandria" pitchFamily="2" charset="-78"/>
              <a:cs typeface="Alexandria" pitchFamily="2" charset="-78"/>
            </a:endParaRPr>
          </a:p>
          <a:p>
            <a:pPr marL="285750" indent="-285750" algn="just" rtl="1">
              <a:lnSpc>
                <a:spcPct val="150000"/>
              </a:lnSpc>
              <a:buFont typeface="Wingdings" pitchFamily="2" charset="2"/>
              <a:buChar char="§"/>
            </a:pPr>
            <a:r>
              <a:rPr lang="ar-EG" sz="1400" b="1" dirty="0" smtClean="0">
                <a:latin typeface="Alexandria" pitchFamily="2" charset="-78"/>
                <a:cs typeface="Alexandria" pitchFamily="2" charset="-78"/>
              </a:rPr>
              <a:t>النمط </a:t>
            </a:r>
            <a:r>
              <a:rPr lang="ar-EG" sz="1400" b="1" dirty="0">
                <a:latin typeface="Alexandria" pitchFamily="2" charset="-78"/>
                <a:cs typeface="Alexandria" pitchFamily="2" charset="-78"/>
              </a:rPr>
              <a:t>الفوضوى / </a:t>
            </a:r>
            <a:r>
              <a:rPr lang="ar-EG" sz="1400" b="1" dirty="0" smtClean="0">
                <a:latin typeface="Alexandria" pitchFamily="2" charset="-78"/>
                <a:cs typeface="Alexandria" pitchFamily="2" charset="-78"/>
              </a:rPr>
              <a:t>الحر  </a:t>
            </a:r>
            <a:r>
              <a:rPr lang="en-US" sz="1400" b="1" dirty="0" err="1" smtClean="0">
                <a:latin typeface="Alexandria" pitchFamily="2" charset="-78"/>
                <a:cs typeface="Alexandria" pitchFamily="2" charset="-78"/>
              </a:rPr>
              <a:t>Laisesz</a:t>
            </a:r>
            <a:r>
              <a:rPr lang="en-US" sz="1400" b="1" dirty="0" smtClean="0">
                <a:latin typeface="Alexandria" pitchFamily="2" charset="-78"/>
                <a:cs typeface="Alexandria" pitchFamily="2" charset="-78"/>
              </a:rPr>
              <a:t>-faire</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 يشير هذا النمط الى ما يعرف اليوم بالجماعات عديمة القيادة </a:t>
            </a:r>
            <a:r>
              <a:rPr lang="en-US" sz="1400" dirty="0">
                <a:latin typeface="Alexandria" pitchFamily="2" charset="-78"/>
                <a:cs typeface="Alexandria" pitchFamily="2" charset="-78"/>
              </a:rPr>
              <a:t>Leaderless </a:t>
            </a:r>
            <a:r>
              <a:rPr lang="en-US" sz="1400" dirty="0" smtClean="0">
                <a:latin typeface="Alexandria" pitchFamily="2" charset="-78"/>
                <a:cs typeface="Alexandria" pitchFamily="2" charset="-78"/>
              </a:rPr>
              <a:t>groups</a:t>
            </a:r>
            <a:endParaRPr lang="ar-EG" sz="1400" dirty="0" smtClean="0">
              <a:latin typeface="Alexandria" pitchFamily="2" charset="-78"/>
              <a:cs typeface="Alexandria" pitchFamily="2" charset="-78"/>
            </a:endParaRPr>
          </a:p>
          <a:p>
            <a:pPr algn="just" rtl="1">
              <a:lnSpc>
                <a:spcPct val="150000"/>
              </a:lnSpc>
            </a:pPr>
            <a:r>
              <a:rPr lang="ar-EG" sz="1400" dirty="0" smtClean="0">
                <a:latin typeface="Alexandria" pitchFamily="2" charset="-78"/>
                <a:cs typeface="Alexandria" pitchFamily="2" charset="-78"/>
              </a:rPr>
              <a:t>لانه </a:t>
            </a:r>
            <a:r>
              <a:rPr lang="ar-EG" sz="1400" dirty="0">
                <a:latin typeface="Alexandria" pitchFamily="2" charset="-78"/>
                <a:cs typeface="Alexandria" pitchFamily="2" charset="-78"/>
              </a:rPr>
              <a:t>يتخذ مدخل رفع الايدى </a:t>
            </a:r>
            <a:r>
              <a:rPr lang="en-US" sz="1400" dirty="0">
                <a:latin typeface="Alexandria" pitchFamily="2" charset="-78"/>
                <a:cs typeface="Alexandria" pitchFamily="2" charset="-78"/>
              </a:rPr>
              <a:t>hand off </a:t>
            </a:r>
            <a:r>
              <a:rPr lang="ar-EG" sz="1400" dirty="0">
                <a:latin typeface="Alexandria" pitchFamily="2" charset="-78"/>
                <a:cs typeface="Alexandria" pitchFamily="2" charset="-78"/>
              </a:rPr>
              <a:t> بمعنى انه لا يتدخل فى شئون مرؤسييه إلا عند الضرورة القصوى ، لا يوجه و لا يسيطر </a:t>
            </a:r>
            <a:r>
              <a:rPr lang="ar-EG" sz="1400" dirty="0" smtClean="0">
                <a:latin typeface="Alexandria" pitchFamily="2" charset="-78"/>
                <a:cs typeface="Alexandria" pitchFamily="2" charset="-78"/>
              </a:rPr>
              <a:t>.</a:t>
            </a:r>
          </a:p>
          <a:p>
            <a:pPr algn="just" rtl="1">
              <a:lnSpc>
                <a:spcPct val="150000"/>
              </a:lnSpc>
            </a:pPr>
            <a:endParaRPr lang="ar-EG" sz="1400" b="1" dirty="0">
              <a:solidFill>
                <a:srgbClr val="00B0F0"/>
              </a:solidFill>
              <a:latin typeface="Alexandria" pitchFamily="2" charset="-78"/>
              <a:cs typeface="Alexandria" pitchFamily="2" charset="-78"/>
            </a:endParaRPr>
          </a:p>
          <a:p>
            <a:pPr algn="just" rtl="1">
              <a:lnSpc>
                <a:spcPct val="150000"/>
              </a:lnSpc>
            </a:pPr>
            <a:endParaRPr lang="ar-EG" sz="1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92249" cy="6805602"/>
            <a:chOff x="617280" y="-112861"/>
            <a:chExt cx="10992249"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8993329" y="-112861"/>
              <a:ext cx="2616200" cy="6805602"/>
              <a:chOff x="8993329" y="-112861"/>
              <a:chExt cx="2616200" cy="6805602"/>
            </a:xfrm>
          </p:grpSpPr>
          <p:sp>
            <p:nvSpPr>
              <p:cNvPr id="7" name="TextBox 6"/>
              <p:cNvSpPr txBox="1"/>
              <p:nvPr/>
            </p:nvSpPr>
            <p:spPr>
              <a:xfrm>
                <a:off x="899332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263914" y="1929089"/>
            <a:ext cx="9942420" cy="3647152"/>
          </a:xfrm>
          <a:prstGeom prst="rect">
            <a:avLst/>
          </a:prstGeom>
        </p:spPr>
        <p:txBody>
          <a:bodyPr wrap="square">
            <a:spAutoFit/>
          </a:bodyPr>
          <a:lstStyle/>
          <a:p>
            <a:pPr algn="just" rtl="1">
              <a:lnSpc>
                <a:spcPct val="150000"/>
              </a:lnSpc>
            </a:pPr>
            <a:endParaRPr lang="ar-EG" sz="1400" b="1" dirty="0">
              <a:solidFill>
                <a:srgbClr val="00B0F0"/>
              </a:solidFill>
              <a:latin typeface="Alexandria" pitchFamily="2" charset="-78"/>
              <a:cs typeface="Alexandria" pitchFamily="2" charset="-78"/>
            </a:endParaRPr>
          </a:p>
          <a:p>
            <a:pPr algn="just" rtl="1">
              <a:lnSpc>
                <a:spcPct val="150000"/>
              </a:lnSpc>
            </a:pPr>
            <a:r>
              <a:rPr lang="ar-EG" sz="1400" b="1" dirty="0" smtClean="0">
                <a:solidFill>
                  <a:srgbClr val="00B0F0"/>
                </a:solidFill>
                <a:latin typeface="Alexandria" pitchFamily="2" charset="-78"/>
                <a:cs typeface="Alexandria" pitchFamily="2" charset="-78"/>
              </a:rPr>
              <a:t>مدخل العمل </a:t>
            </a:r>
            <a:r>
              <a:rPr lang="ar-EG" sz="1400" b="1" dirty="0">
                <a:solidFill>
                  <a:srgbClr val="00B0F0"/>
                </a:solidFill>
                <a:latin typeface="Alexandria" pitchFamily="2" charset="-78"/>
                <a:cs typeface="Alexandria" pitchFamily="2" charset="-78"/>
              </a:rPr>
              <a:t>و الإنجاز مقابل الإعتبارات الإنسانية </a:t>
            </a:r>
            <a:r>
              <a:rPr lang="ar-EG" sz="1400" b="1" dirty="0" smtClean="0">
                <a:solidFill>
                  <a:srgbClr val="00B0F0"/>
                </a:solidFill>
                <a:latin typeface="Alexandria" pitchFamily="2" charset="-78"/>
                <a:cs typeface="Alexandria" pitchFamily="2" charset="-78"/>
              </a:rPr>
              <a:t>:</a:t>
            </a:r>
          </a:p>
          <a:p>
            <a:pPr algn="just" rtl="1">
              <a:lnSpc>
                <a:spcPct val="150000"/>
              </a:lnSpc>
            </a:pPr>
            <a:endParaRPr lang="ar-EG" sz="1400" b="1" dirty="0" smtClean="0">
              <a:solidFill>
                <a:srgbClr val="00B0F0"/>
              </a:solidFill>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هدفت دراسة جامعة أوهايو </a:t>
            </a:r>
            <a:r>
              <a:rPr lang="en-US" sz="1400" dirty="0">
                <a:latin typeface="Alexandria" pitchFamily="2" charset="-78"/>
                <a:cs typeface="Alexandria" pitchFamily="2" charset="-78"/>
              </a:rPr>
              <a:t>Ohio State 1945</a:t>
            </a:r>
            <a:r>
              <a:rPr lang="ar-EG" sz="1400" dirty="0">
                <a:latin typeface="Alexandria" pitchFamily="2" charset="-78"/>
                <a:cs typeface="Alexandria" pitchFamily="2" charset="-78"/>
              </a:rPr>
              <a:t> إلى التعرف  على أنماط السلوك القيادى و تحديد العوامل المؤثـــــرة عليـــــــــه ، و مدى تأثير اختلاف النمط القيادى على مستوى الاداء الوظيفى لجماعات العمل المختلفة. </a:t>
            </a:r>
            <a:r>
              <a:rPr lang="ar-EG" sz="1400" b="1" dirty="0">
                <a:latin typeface="Alexandria" pitchFamily="2" charset="-78"/>
                <a:cs typeface="Alexandria" pitchFamily="2" charset="-78"/>
              </a:rPr>
              <a:t>واستنتجت الدراسة </a:t>
            </a:r>
            <a:r>
              <a:rPr lang="ar-EG" sz="1400" b="1" dirty="0" smtClean="0">
                <a:latin typeface="Alexandria" pitchFamily="2" charset="-78"/>
                <a:cs typeface="Alexandria" pitchFamily="2" charset="-78"/>
              </a:rPr>
              <a:t>وجود </a:t>
            </a:r>
            <a:r>
              <a:rPr lang="ar-EG" sz="1400" b="1" dirty="0">
                <a:latin typeface="Alexandria" pitchFamily="2" charset="-78"/>
                <a:cs typeface="Alexandria" pitchFamily="2" charset="-78"/>
              </a:rPr>
              <a:t>نمطين اساسيين للقادة </a:t>
            </a:r>
            <a:r>
              <a:rPr lang="ar-EG" sz="1400" b="1" dirty="0" smtClean="0">
                <a:latin typeface="Alexandria" pitchFamily="2" charset="-78"/>
                <a:cs typeface="Alexandria" pitchFamily="2" charset="-78"/>
              </a:rPr>
              <a:t>كالتالي :</a:t>
            </a:r>
          </a:p>
          <a:p>
            <a:pPr algn="just" rtl="1">
              <a:lnSpc>
                <a:spcPct val="150000"/>
              </a:lnSpc>
            </a:pPr>
            <a:endParaRPr lang="ar-EG" sz="1400" b="1" dirty="0">
              <a:solidFill>
                <a:srgbClr val="00B0F0"/>
              </a:solidFill>
              <a:latin typeface="Alexandria" pitchFamily="2" charset="-78"/>
              <a:cs typeface="Alexandria" pitchFamily="2" charset="-78"/>
            </a:endParaRPr>
          </a:p>
          <a:p>
            <a:pPr marL="285750" indent="-285750" algn="just" rtl="1">
              <a:lnSpc>
                <a:spcPct val="150000"/>
              </a:lnSpc>
              <a:buFont typeface="Wingdings" pitchFamily="2" charset="2"/>
              <a:buChar char="§"/>
            </a:pPr>
            <a:r>
              <a:rPr lang="ar-EG" sz="1400" b="1" dirty="0">
                <a:latin typeface="Alexandria" pitchFamily="2" charset="-78"/>
                <a:cs typeface="Alexandria" pitchFamily="2" charset="-78"/>
              </a:rPr>
              <a:t>القائد الخبير فى </a:t>
            </a:r>
            <a:r>
              <a:rPr lang="ar-EG" sz="1400" b="1" dirty="0" smtClean="0">
                <a:latin typeface="Alexandria" pitchFamily="2" charset="-78"/>
                <a:cs typeface="Alexandria" pitchFamily="2" charset="-78"/>
              </a:rPr>
              <a:t>عمله : </a:t>
            </a:r>
            <a:r>
              <a:rPr lang="ar-EG" sz="1400" dirty="0" smtClean="0">
                <a:latin typeface="Alexandria" pitchFamily="2" charset="-78"/>
                <a:cs typeface="Alexandria" pitchFamily="2" charset="-78"/>
              </a:rPr>
              <a:t>التركيز </a:t>
            </a:r>
            <a:r>
              <a:rPr lang="ar-EG" sz="1400" dirty="0">
                <a:latin typeface="Alexandria" pitchFamily="2" charset="-78"/>
                <a:cs typeface="Alexandria" pitchFamily="2" charset="-78"/>
              </a:rPr>
              <a:t>على المهام لتحقيق أهداف المنظمة بغض النظر عن أهداف </a:t>
            </a:r>
            <a:r>
              <a:rPr lang="ar-EG" sz="1400" dirty="0" smtClean="0">
                <a:latin typeface="Alexandria" pitchFamily="2" charset="-78"/>
                <a:cs typeface="Alexandria" pitchFamily="2" charset="-78"/>
              </a:rPr>
              <a:t>المرؤوسين .</a:t>
            </a:r>
          </a:p>
          <a:p>
            <a:pPr algn="just" rtl="1">
              <a:lnSpc>
                <a:spcPct val="150000"/>
              </a:lnSpc>
            </a:pPr>
            <a:endParaRPr lang="ar-EG" sz="1400" dirty="0">
              <a:solidFill>
                <a:srgbClr val="00B0F0"/>
              </a:solidFill>
              <a:latin typeface="Alexandria" pitchFamily="2" charset="-78"/>
              <a:cs typeface="Alexandria" pitchFamily="2" charset="-78"/>
            </a:endParaRPr>
          </a:p>
          <a:p>
            <a:pPr marL="285750" indent="-285750" algn="just" rtl="1">
              <a:lnSpc>
                <a:spcPct val="150000"/>
              </a:lnSpc>
              <a:buFont typeface="Wingdings" pitchFamily="2" charset="2"/>
              <a:buChar char="§"/>
            </a:pPr>
            <a:r>
              <a:rPr lang="ar-EG" sz="1400" b="1" dirty="0" smtClean="0">
                <a:latin typeface="Alexandria" pitchFamily="2" charset="-78"/>
                <a:cs typeface="Alexandria" pitchFamily="2" charset="-78"/>
              </a:rPr>
              <a:t>القائد </a:t>
            </a:r>
            <a:r>
              <a:rPr lang="ar-EG" sz="1400" b="1" dirty="0">
                <a:latin typeface="Alexandria" pitchFamily="2" charset="-78"/>
                <a:cs typeface="Alexandria" pitchFamily="2" charset="-78"/>
              </a:rPr>
              <a:t>المهتم  بالاعتبارات </a:t>
            </a:r>
            <a:r>
              <a:rPr lang="ar-EG" sz="1400" b="1" dirty="0" smtClean="0">
                <a:latin typeface="Alexandria" pitchFamily="2" charset="-78"/>
                <a:cs typeface="Alexandria" pitchFamily="2" charset="-78"/>
              </a:rPr>
              <a:t>الإنسانية : </a:t>
            </a:r>
            <a:r>
              <a:rPr lang="ar-EG" sz="1400" dirty="0">
                <a:latin typeface="Alexandria" pitchFamily="2" charset="-78"/>
                <a:cs typeface="Alexandria" pitchFamily="2" charset="-78"/>
              </a:rPr>
              <a:t>يهتم القائد بحاجات العاملين المادية و المعنوية ، و بناء ثقة متبادلة معهم، و يشركهم فى القرارات، و التخطيط من خلال الاتصالات المفتوحة .</a:t>
            </a:r>
            <a:endParaRPr lang="ar-EG" sz="1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629315" y="162207"/>
            <a:ext cx="10933112" cy="6644834"/>
            <a:chOff x="686465" y="47907"/>
            <a:chExt cx="10933112" cy="6644834"/>
          </a:xfrm>
        </p:grpSpPr>
        <p:sp>
          <p:nvSpPr>
            <p:cNvPr id="4" name="Rectangle: Rounded Corners 24"/>
            <p:cNvSpPr/>
            <p:nvPr/>
          </p:nvSpPr>
          <p:spPr>
            <a:xfrm>
              <a:off x="686465"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47907"/>
              <a:ext cx="9106427" cy="6644834"/>
              <a:chOff x="2513150" y="47907"/>
              <a:chExt cx="9106427" cy="664483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4790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831850" y="1929088"/>
            <a:ext cx="10407650" cy="4262705"/>
          </a:xfrm>
          <a:prstGeom prst="rect">
            <a:avLst/>
          </a:prstGeom>
        </p:spPr>
        <p:txBody>
          <a:bodyPr wrap="square">
            <a:spAutoFit/>
          </a:bodyPr>
          <a:lstStyle/>
          <a:p>
            <a:pPr algn="r" rtl="1"/>
            <a:r>
              <a:rPr lang="ar-EG" sz="1400" b="1" dirty="0" smtClean="0">
                <a:solidFill>
                  <a:srgbClr val="00B0F0"/>
                </a:solidFill>
                <a:latin typeface="Alexandria" pitchFamily="2" charset="-78"/>
                <a:cs typeface="Alexandria" pitchFamily="2" charset="-78"/>
              </a:rPr>
              <a:t>نظرية </a:t>
            </a:r>
            <a:r>
              <a:rPr lang="en-US" sz="1400" b="1" dirty="0">
                <a:solidFill>
                  <a:srgbClr val="00B0F0"/>
                </a:solidFill>
                <a:latin typeface="Alexandria" pitchFamily="2" charset="-78"/>
                <a:cs typeface="Alexandria" pitchFamily="2" charset="-78"/>
              </a:rPr>
              <a:t>( X &amp; Y </a:t>
            </a:r>
            <a:r>
              <a:rPr lang="en-US" sz="1400" b="1" dirty="0" smtClean="0">
                <a:solidFill>
                  <a:srgbClr val="00B0F0"/>
                </a:solidFill>
                <a:latin typeface="Alexandria" pitchFamily="2" charset="-78"/>
                <a:cs typeface="Alexandria" pitchFamily="2" charset="-78"/>
              </a:rPr>
              <a:t>)</a:t>
            </a:r>
            <a:r>
              <a:rPr lang="ar-EG" sz="1400" b="1" dirty="0" smtClean="0">
                <a:solidFill>
                  <a:srgbClr val="00B0F0"/>
                </a:solidFill>
                <a:latin typeface="Alexandria" pitchFamily="2" charset="-78"/>
                <a:cs typeface="Alexandria" pitchFamily="2" charset="-78"/>
              </a:rPr>
              <a:t> 1957 </a:t>
            </a:r>
          </a:p>
          <a:p>
            <a:pPr algn="r" rtl="1"/>
            <a:endParaRPr lang="ar-EG" sz="1400" b="1" dirty="0">
              <a:solidFill>
                <a:srgbClr val="00B0F0"/>
              </a:solidFill>
              <a:latin typeface="Alexandria" pitchFamily="2" charset="-78"/>
              <a:cs typeface="Alexandria" pitchFamily="2" charset="-78"/>
            </a:endParaRPr>
          </a:p>
          <a:p>
            <a:pPr algn="r" rtl="1"/>
            <a:r>
              <a:rPr lang="ar-EG" sz="1400" dirty="0">
                <a:latin typeface="Alexandria" pitchFamily="2" charset="-78"/>
                <a:cs typeface="Alexandria" pitchFamily="2" charset="-78"/>
              </a:rPr>
              <a:t>وصف ماجريجور  </a:t>
            </a:r>
            <a:r>
              <a:rPr lang="en-US" sz="1400" dirty="0" err="1">
                <a:latin typeface="Alexandria" pitchFamily="2" charset="-78"/>
                <a:cs typeface="Alexandria" pitchFamily="2" charset="-78"/>
              </a:rPr>
              <a:t>Mcgregor</a:t>
            </a:r>
            <a:r>
              <a:rPr lang="ar-EG" sz="1400" dirty="0">
                <a:latin typeface="Alexandria" pitchFamily="2" charset="-78"/>
                <a:cs typeface="Alexandria" pitchFamily="2" charset="-78"/>
              </a:rPr>
              <a:t>هذه النظرية فى كتابه الجانب الانسانى للمشروع </a:t>
            </a:r>
            <a:r>
              <a:rPr lang="en-US" sz="1400" dirty="0">
                <a:latin typeface="Alexandria" pitchFamily="2" charset="-78"/>
                <a:cs typeface="Alexandria" pitchFamily="2" charset="-78"/>
              </a:rPr>
              <a:t>“ The Human Side of Enterprise”</a:t>
            </a:r>
            <a:r>
              <a:rPr lang="ar-EG" sz="1400" dirty="0">
                <a:latin typeface="Alexandria" pitchFamily="2" charset="-78"/>
                <a:cs typeface="Alexandria" pitchFamily="2" charset="-78"/>
              </a:rPr>
              <a:t> ووفقاً لهذه النظرية هناك نمطين </a:t>
            </a:r>
            <a:r>
              <a:rPr lang="ar-EG" sz="1400" dirty="0" smtClean="0">
                <a:latin typeface="Alexandria" pitchFamily="2" charset="-78"/>
                <a:cs typeface="Alexandria" pitchFamily="2" charset="-78"/>
              </a:rPr>
              <a:t>للقيادة وفقاً لنظريتين : </a:t>
            </a:r>
          </a:p>
          <a:p>
            <a:pPr algn="r" rtl="1"/>
            <a:endParaRPr lang="ar-EG" sz="1400" dirty="0">
              <a:solidFill>
                <a:srgbClr val="00B0F0"/>
              </a:solidFill>
              <a:latin typeface="Alexandria" pitchFamily="2" charset="-78"/>
              <a:cs typeface="Alexandria" pitchFamily="2" charset="-78"/>
            </a:endParaRPr>
          </a:p>
          <a:p>
            <a:pPr algn="r" rtl="1"/>
            <a:endParaRPr lang="ar-EG" sz="500" dirty="0" smtClean="0">
              <a:solidFill>
                <a:srgbClr val="00B0F0"/>
              </a:solidFill>
              <a:latin typeface="Alexandria" pitchFamily="2" charset="-78"/>
              <a:cs typeface="Alexandria" pitchFamily="2" charset="-78"/>
            </a:endParaRPr>
          </a:p>
          <a:p>
            <a:pPr marL="285750" indent="-285750" algn="r" rtl="1">
              <a:buFont typeface="Wingdings" pitchFamily="2" charset="2"/>
              <a:buChar char="§"/>
            </a:pPr>
            <a:r>
              <a:rPr lang="ar-EG" sz="1400" b="1" dirty="0">
                <a:latin typeface="Alexandria" pitchFamily="2" charset="-78"/>
                <a:cs typeface="Alexandria" pitchFamily="2" charset="-78"/>
              </a:rPr>
              <a:t>نظرية </a:t>
            </a:r>
            <a:r>
              <a:rPr lang="en-US" sz="1400" b="1" dirty="0" smtClean="0">
                <a:latin typeface="Alexandria" pitchFamily="2" charset="-78"/>
                <a:cs typeface="Alexandria" pitchFamily="2" charset="-78"/>
              </a:rPr>
              <a:t>X</a:t>
            </a:r>
            <a:r>
              <a:rPr lang="ar-EG" sz="1400" b="1" dirty="0" smtClean="0">
                <a:latin typeface="Alexandria" pitchFamily="2" charset="-78"/>
                <a:cs typeface="Alexandria" pitchFamily="2" charset="-78"/>
              </a:rPr>
              <a:t> :</a:t>
            </a:r>
          </a:p>
          <a:p>
            <a:pPr algn="r" rtl="1"/>
            <a:endParaRPr lang="ar-EG" sz="1400" b="1" dirty="0" smtClean="0">
              <a:latin typeface="Alexandria" pitchFamily="2" charset="-78"/>
              <a:cs typeface="Alexandria" pitchFamily="2" charset="-78"/>
            </a:endParaRPr>
          </a:p>
          <a:p>
            <a:pPr algn="r" rtl="1"/>
            <a:r>
              <a:rPr lang="ar-EG" sz="1400" b="1" dirty="0">
                <a:latin typeface="Alexandria" pitchFamily="2" charset="-78"/>
                <a:cs typeface="Alexandria" pitchFamily="2" charset="-78"/>
              </a:rPr>
              <a:t>المرؤوس</a:t>
            </a:r>
            <a:r>
              <a:rPr lang="ar-EG" sz="1400" dirty="0">
                <a:latin typeface="Alexandria" pitchFamily="2" charset="-78"/>
                <a:cs typeface="Alexandria" pitchFamily="2" charset="-78"/>
              </a:rPr>
              <a:t> كسول بطبعه </a:t>
            </a:r>
            <a:r>
              <a:rPr lang="ar-EG" sz="1400" dirty="0" smtClean="0">
                <a:latin typeface="Alexandria" pitchFamily="2" charset="-78"/>
                <a:cs typeface="Alexandria" pitchFamily="2" charset="-78"/>
              </a:rPr>
              <a:t>- يكره </a:t>
            </a:r>
            <a:r>
              <a:rPr lang="ar-EG" sz="1400" dirty="0">
                <a:latin typeface="Alexandria" pitchFamily="2" charset="-78"/>
                <a:cs typeface="Alexandria" pitchFamily="2" charset="-78"/>
              </a:rPr>
              <a:t>العمل و يفتقد الطموح </a:t>
            </a:r>
            <a:r>
              <a:rPr lang="ar-EG" sz="1400" dirty="0" smtClean="0">
                <a:latin typeface="Alexandria" pitchFamily="2" charset="-78"/>
                <a:cs typeface="Alexandria" pitchFamily="2" charset="-78"/>
              </a:rPr>
              <a:t>-يفضل </a:t>
            </a:r>
            <a:r>
              <a:rPr lang="ar-EG" sz="1400" dirty="0">
                <a:latin typeface="Alexandria" pitchFamily="2" charset="-78"/>
                <a:cs typeface="Alexandria" pitchFamily="2" charset="-78"/>
              </a:rPr>
              <a:t>أن يعمل كتابع ليتفادى المسئولية فالأفراد بحاجة دائمة </a:t>
            </a:r>
            <a:endParaRPr lang="ar-EG" sz="1400" dirty="0" smtClean="0">
              <a:latin typeface="Alexandria" pitchFamily="2" charset="-78"/>
              <a:cs typeface="Alexandria" pitchFamily="2" charset="-78"/>
            </a:endParaRPr>
          </a:p>
          <a:p>
            <a:pPr algn="r" rtl="1"/>
            <a:r>
              <a:rPr lang="ar-EG" sz="1400" dirty="0" smtClean="0">
                <a:latin typeface="Alexandria" pitchFamily="2" charset="-78"/>
                <a:cs typeface="Alexandria" pitchFamily="2" charset="-78"/>
              </a:rPr>
              <a:t>للمراقبة </a:t>
            </a:r>
            <a:r>
              <a:rPr lang="ar-EG" sz="1400" dirty="0">
                <a:latin typeface="Alexandria" pitchFamily="2" charset="-78"/>
                <a:cs typeface="Alexandria" pitchFamily="2" charset="-78"/>
              </a:rPr>
              <a:t>و ضبط </a:t>
            </a:r>
            <a:r>
              <a:rPr lang="ar-EG" sz="1400" dirty="0" smtClean="0">
                <a:latin typeface="Alexandria" pitchFamily="2" charset="-78"/>
                <a:cs typeface="Alexandria" pitchFamily="2" charset="-78"/>
              </a:rPr>
              <a:t>السلوك  .</a:t>
            </a:r>
          </a:p>
          <a:p>
            <a:pPr algn="r" rtl="1"/>
            <a:endParaRPr lang="ar-EG" sz="1400" dirty="0" smtClean="0">
              <a:latin typeface="Alexandria" pitchFamily="2" charset="-78"/>
              <a:cs typeface="Alexandria" pitchFamily="2" charset="-78"/>
            </a:endParaRPr>
          </a:p>
          <a:p>
            <a:pPr algn="r" rtl="1"/>
            <a:r>
              <a:rPr lang="ar-EG" sz="1400" b="1" dirty="0">
                <a:solidFill>
                  <a:srgbClr val="00B0F0"/>
                </a:solidFill>
                <a:latin typeface="Alexandria" pitchFamily="2" charset="-78"/>
                <a:cs typeface="Alexandria" pitchFamily="2" charset="-78"/>
              </a:rPr>
              <a:t>النمط </a:t>
            </a:r>
            <a:r>
              <a:rPr lang="ar-EG" sz="1400" b="1" dirty="0" smtClean="0">
                <a:solidFill>
                  <a:srgbClr val="00B0F0"/>
                </a:solidFill>
                <a:latin typeface="Alexandria" pitchFamily="2" charset="-78"/>
                <a:cs typeface="Alexandria" pitchFamily="2" charset="-78"/>
              </a:rPr>
              <a:t>الديكتاتورى </a:t>
            </a:r>
            <a:r>
              <a:rPr lang="ar-EG" sz="1400" b="1" dirty="0">
                <a:solidFill>
                  <a:srgbClr val="00B0F0"/>
                </a:solidFill>
                <a:latin typeface="Alexandria" pitchFamily="2" charset="-78"/>
                <a:cs typeface="Alexandria" pitchFamily="2" charset="-78"/>
              </a:rPr>
              <a:t>للقيادة  </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القائد هنا سلطوى يحكم السيطرة على التابعين من خلال </a:t>
            </a:r>
            <a:r>
              <a:rPr lang="ar-EG" sz="1400" dirty="0" smtClean="0">
                <a:latin typeface="Alexandria" pitchFamily="2" charset="-78"/>
                <a:cs typeface="Alexandria" pitchFamily="2" charset="-78"/>
              </a:rPr>
              <a:t>التهديدات.</a:t>
            </a:r>
          </a:p>
          <a:p>
            <a:pPr algn="r" rtl="1"/>
            <a:endParaRPr lang="ar-EG" sz="1400" dirty="0" smtClean="0">
              <a:latin typeface="Alexandria" pitchFamily="2" charset="-78"/>
              <a:cs typeface="Alexandria" pitchFamily="2" charset="-78"/>
            </a:endParaRPr>
          </a:p>
          <a:p>
            <a:pPr algn="r" rtl="1"/>
            <a:endParaRPr lang="ar-EG" sz="1400" dirty="0">
              <a:solidFill>
                <a:srgbClr val="00B0F0"/>
              </a:solidFill>
              <a:latin typeface="Alexandria" pitchFamily="2" charset="-78"/>
              <a:cs typeface="Alexandria" pitchFamily="2" charset="-78"/>
            </a:endParaRPr>
          </a:p>
          <a:p>
            <a:pPr marL="285750" indent="-285750" algn="r" rtl="1">
              <a:buFont typeface="Wingdings" pitchFamily="2" charset="2"/>
              <a:buChar char="§"/>
            </a:pPr>
            <a:r>
              <a:rPr lang="ar-EG" sz="1400" b="1" dirty="0">
                <a:latin typeface="Alexandria" pitchFamily="2" charset="-78"/>
                <a:cs typeface="Alexandria" pitchFamily="2" charset="-78"/>
              </a:rPr>
              <a:t>نظرية </a:t>
            </a:r>
            <a:r>
              <a:rPr lang="en-US" sz="1400" b="1" dirty="0" smtClean="0">
                <a:latin typeface="Alexandria" pitchFamily="2" charset="-78"/>
                <a:cs typeface="Alexandria" pitchFamily="2" charset="-78"/>
              </a:rPr>
              <a:t>Y</a:t>
            </a:r>
            <a:r>
              <a:rPr lang="ar-EG" sz="1400" b="1" dirty="0" smtClean="0">
                <a:latin typeface="Alexandria" pitchFamily="2" charset="-78"/>
                <a:cs typeface="Alexandria" pitchFamily="2" charset="-78"/>
              </a:rPr>
              <a:t> :</a:t>
            </a:r>
          </a:p>
          <a:p>
            <a:pPr algn="r" rtl="1"/>
            <a:endParaRPr lang="ar-EG" sz="1400" b="1" dirty="0" smtClean="0">
              <a:latin typeface="Alexandria" pitchFamily="2" charset="-78"/>
              <a:cs typeface="Alexandria" pitchFamily="2" charset="-78"/>
            </a:endParaRPr>
          </a:p>
          <a:p>
            <a:pPr algn="r" rtl="1"/>
            <a:r>
              <a:rPr lang="ar-EG" sz="1400" dirty="0" smtClean="0">
                <a:latin typeface="Alexandria" pitchFamily="2" charset="-78"/>
                <a:cs typeface="Alexandria" pitchFamily="2" charset="-78"/>
              </a:rPr>
              <a:t>المرؤوس يبذل </a:t>
            </a:r>
            <a:r>
              <a:rPr lang="ar-EG" sz="1400" dirty="0">
                <a:latin typeface="Alexandria" pitchFamily="2" charset="-78"/>
                <a:cs typeface="Alexandria" pitchFamily="2" charset="-78"/>
              </a:rPr>
              <a:t>أ</a:t>
            </a:r>
            <a:r>
              <a:rPr lang="ar-EG" sz="1400" dirty="0" smtClean="0">
                <a:latin typeface="Alexandria" pitchFamily="2" charset="-78"/>
                <a:cs typeface="Alexandria" pitchFamily="2" charset="-78"/>
              </a:rPr>
              <a:t>قصى </a:t>
            </a:r>
            <a:r>
              <a:rPr lang="ar-EG" sz="1400" dirty="0">
                <a:latin typeface="Alexandria" pitchFamily="2" charset="-78"/>
                <a:cs typeface="Alexandria" pitchFamily="2" charset="-78"/>
              </a:rPr>
              <a:t>جهد بدنياً و </a:t>
            </a:r>
            <a:r>
              <a:rPr lang="ar-EG" sz="1400" dirty="0" smtClean="0">
                <a:latin typeface="Alexandria" pitchFamily="2" charset="-78"/>
                <a:cs typeface="Alexandria" pitchFamily="2" charset="-78"/>
              </a:rPr>
              <a:t>عقلياً- يحب </a:t>
            </a:r>
            <a:r>
              <a:rPr lang="ar-EG" sz="1400" dirty="0">
                <a:latin typeface="Alexandria" pitchFamily="2" charset="-78"/>
                <a:cs typeface="Alexandria" pitchFamily="2" charset="-78"/>
              </a:rPr>
              <a:t>العمل </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يتسم بالطموح و </a:t>
            </a:r>
            <a:r>
              <a:rPr lang="ar-EG" sz="1400" dirty="0" smtClean="0">
                <a:latin typeface="Alexandria" pitchFamily="2" charset="-78"/>
                <a:cs typeface="Alexandria" pitchFamily="2" charset="-78"/>
              </a:rPr>
              <a:t>الإبداع- يسعى </a:t>
            </a:r>
            <a:r>
              <a:rPr lang="ar-EG" sz="1400" dirty="0">
                <a:latin typeface="Alexandria" pitchFamily="2" charset="-78"/>
                <a:cs typeface="Alexandria" pitchFamily="2" charset="-78"/>
              </a:rPr>
              <a:t>لتحمل المسئولية</a:t>
            </a:r>
            <a:r>
              <a:rPr lang="ar-EG" sz="1400" dirty="0" smtClean="0">
                <a:latin typeface="Alexandria" pitchFamily="2" charset="-78"/>
                <a:cs typeface="Alexandria" pitchFamily="2" charset="-78"/>
              </a:rPr>
              <a:t>.</a:t>
            </a:r>
          </a:p>
          <a:p>
            <a:pPr algn="r" rtl="1"/>
            <a:endParaRPr lang="ar-EG" sz="1400" dirty="0" smtClean="0">
              <a:latin typeface="Alexandria" pitchFamily="2" charset="-78"/>
              <a:cs typeface="Alexandria" pitchFamily="2" charset="-78"/>
            </a:endParaRPr>
          </a:p>
          <a:p>
            <a:pPr algn="r" rtl="1"/>
            <a:endParaRPr lang="en-US" sz="600" dirty="0">
              <a:latin typeface="Alexandria" pitchFamily="2" charset="-78"/>
              <a:cs typeface="Alexandria" pitchFamily="2" charset="-78"/>
            </a:endParaRPr>
          </a:p>
          <a:p>
            <a:pPr algn="r" rtl="1"/>
            <a:r>
              <a:rPr lang="ar-EG" sz="1400" b="1" dirty="0">
                <a:solidFill>
                  <a:srgbClr val="00B0F0"/>
                </a:solidFill>
                <a:latin typeface="Alexandria" pitchFamily="2" charset="-78"/>
                <a:cs typeface="Alexandria" pitchFamily="2" charset="-78"/>
              </a:rPr>
              <a:t>النمط الديمقراطى </a:t>
            </a:r>
            <a:r>
              <a:rPr lang="ar-EG" sz="1400" b="1" dirty="0" smtClean="0">
                <a:solidFill>
                  <a:srgbClr val="00B0F0"/>
                </a:solidFill>
                <a:latin typeface="Alexandria" pitchFamily="2" charset="-78"/>
                <a:cs typeface="Alexandria" pitchFamily="2" charset="-78"/>
              </a:rPr>
              <a:t>للقيادة</a:t>
            </a:r>
            <a:r>
              <a:rPr lang="ar-EG" sz="1400" b="1" dirty="0">
                <a:solidFill>
                  <a:srgbClr val="00B0F0"/>
                </a:solidFill>
                <a:latin typeface="Alexandria" pitchFamily="2" charset="-78"/>
                <a:cs typeface="Alexandria" pitchFamily="2" charset="-78"/>
              </a:rPr>
              <a:t> </a:t>
            </a:r>
            <a:r>
              <a:rPr lang="ar-EG" sz="1400" dirty="0" smtClean="0">
                <a:latin typeface="Alexandria" pitchFamily="2" charset="-78"/>
                <a:cs typeface="Alexandria" pitchFamily="2" charset="-78"/>
              </a:rPr>
              <a:t>: يشبع </a:t>
            </a:r>
            <a:r>
              <a:rPr lang="ar-EG" sz="1400" dirty="0">
                <a:latin typeface="Alexandria" pitchFamily="2" charset="-78"/>
                <a:cs typeface="Alexandria" pitchFamily="2" charset="-78"/>
              </a:rPr>
              <a:t>حاجات العاملين </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يبنى الثقة والتواصل  </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يدعم و يحفز </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دون </a:t>
            </a:r>
            <a:r>
              <a:rPr lang="ar-EG" sz="1400" dirty="0" smtClean="0">
                <a:latin typeface="Alexandria" pitchFamily="2" charset="-78"/>
                <a:cs typeface="Alexandria" pitchFamily="2" charset="-78"/>
              </a:rPr>
              <a:t>تهديد</a:t>
            </a:r>
            <a:r>
              <a:rPr lang="ar-EG" sz="1400" dirty="0" smtClean="0"/>
              <a:t>.</a:t>
            </a: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52159"/>
            <a:ext cx="11002297" cy="6654882"/>
            <a:chOff x="617280" y="37859"/>
            <a:chExt cx="11002297"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37859"/>
              <a:ext cx="9106427" cy="6654882"/>
              <a:chOff x="2513150" y="37859"/>
              <a:chExt cx="9106427" cy="6654882"/>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3785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4877540" y="977384"/>
            <a:ext cx="2701381" cy="400110"/>
          </a:xfrm>
          <a:prstGeom prst="rect">
            <a:avLst/>
          </a:prstGeom>
        </p:spPr>
        <p:txBody>
          <a:bodyPr wrap="none">
            <a:spAutoFit/>
          </a:bodyPr>
          <a:lstStyle/>
          <a:p>
            <a:pPr algn="ctr"/>
            <a:r>
              <a:rPr lang="ar-EG" sz="2000" b="1" dirty="0">
                <a:latin typeface="Alexandria" pitchFamily="2" charset="-78"/>
                <a:cs typeface="Alexandria" pitchFamily="2" charset="-78"/>
              </a:rPr>
              <a:t>مدخل الموارد البشرية </a:t>
            </a:r>
            <a:endParaRPr lang="ar-EG" sz="2000" dirty="0">
              <a:latin typeface="Alexandria" pitchFamily="2" charset="-78"/>
              <a:cs typeface="Alexandria" pitchFamily="2" charset="-78"/>
            </a:endParaRPr>
          </a:p>
        </p:txBody>
      </p:sp>
      <p:sp>
        <p:nvSpPr>
          <p:cNvPr id="11" name="Rectangle 10"/>
          <p:cNvSpPr/>
          <p:nvPr/>
        </p:nvSpPr>
        <p:spPr>
          <a:xfrm>
            <a:off x="1160980" y="1790700"/>
            <a:ext cx="10127080" cy="6047809"/>
          </a:xfrm>
          <a:prstGeom prst="rect">
            <a:avLst/>
          </a:prstGeom>
        </p:spPr>
        <p:txBody>
          <a:bodyPr wrap="square">
            <a:spAutoFit/>
          </a:bodyPr>
          <a:lstStyle/>
          <a:p>
            <a:pPr algn="r" rtl="1">
              <a:lnSpc>
                <a:spcPct val="150000"/>
              </a:lnSpc>
            </a:pPr>
            <a:r>
              <a:rPr lang="ar-EG" sz="1400" b="1" dirty="0">
                <a:solidFill>
                  <a:srgbClr val="00B0F0"/>
                </a:solidFill>
                <a:latin typeface="Alexandria" pitchFamily="2" charset="-78"/>
                <a:cs typeface="Alexandria" pitchFamily="2" charset="-78"/>
              </a:rPr>
              <a:t>نظرية الشبكة الادارية </a:t>
            </a:r>
            <a:r>
              <a:rPr lang="en-US" sz="1400" b="1" dirty="0">
                <a:solidFill>
                  <a:srgbClr val="00B0F0"/>
                </a:solidFill>
                <a:latin typeface="Alexandria" pitchFamily="2" charset="-78"/>
                <a:cs typeface="Alexandria" pitchFamily="2" charset="-78"/>
              </a:rPr>
              <a:t>Blake &amp; Mouton </a:t>
            </a:r>
            <a:r>
              <a:rPr lang="en-US" sz="1400" b="1" dirty="0" smtClean="0">
                <a:solidFill>
                  <a:srgbClr val="00B0F0"/>
                </a:solidFill>
                <a:latin typeface="Alexandria" pitchFamily="2" charset="-78"/>
                <a:cs typeface="Alexandria" pitchFamily="2" charset="-78"/>
              </a:rPr>
              <a:t>1964  </a:t>
            </a:r>
            <a:r>
              <a:rPr lang="ar-EG" sz="1400" b="1" dirty="0" smtClean="0">
                <a:solidFill>
                  <a:srgbClr val="00B0F0"/>
                </a:solidFill>
                <a:latin typeface="Alexandria" pitchFamily="2" charset="-78"/>
                <a:cs typeface="Alexandria" pitchFamily="2" charset="-78"/>
              </a:rPr>
              <a:t>: </a:t>
            </a:r>
          </a:p>
          <a:p>
            <a:pPr algn="r" rtl="1">
              <a:lnSpc>
                <a:spcPct val="150000"/>
              </a:lnSpc>
            </a:pPr>
            <a:endParaRPr lang="en-US" sz="600" dirty="0">
              <a:solidFill>
                <a:srgbClr val="00B0F0"/>
              </a:solidFill>
              <a:latin typeface="Alexandria" pitchFamily="2" charset="-78"/>
              <a:cs typeface="Alexandria" pitchFamily="2" charset="-78"/>
            </a:endParaRPr>
          </a:p>
          <a:p>
            <a:pPr algn="just" rtl="1">
              <a:lnSpc>
                <a:spcPct val="150000"/>
              </a:lnSpc>
            </a:pPr>
            <a:r>
              <a:rPr lang="ar-EG" sz="1400" b="1" u="sng" dirty="0">
                <a:latin typeface="Alexandria" pitchFamily="2" charset="-78"/>
                <a:cs typeface="Alexandria" pitchFamily="2" charset="-78"/>
              </a:rPr>
              <a:t>أ</a:t>
            </a:r>
            <a:r>
              <a:rPr lang="ar-EG" sz="1400" dirty="0">
                <a:latin typeface="Alexandria" pitchFamily="2" charset="-78"/>
                <a:cs typeface="Alexandria" pitchFamily="2" charset="-78"/>
              </a:rPr>
              <a:t>جري  الباحثان عدداً من الدراسات التى بُنيت على دراسات جامعة أوهايو ، و توصلا من خلالها إلى  تصنيف  القيادة على مقياس من 1 : 9  وفقاً لمتغيري التوجه بالعاملين </a:t>
            </a:r>
            <a:r>
              <a:rPr lang="en-US" sz="1400" dirty="0">
                <a:latin typeface="Alexandria" pitchFamily="2" charset="-78"/>
                <a:cs typeface="Alexandria" pitchFamily="2" charset="-78"/>
              </a:rPr>
              <a:t>Employee-centered</a:t>
            </a:r>
            <a:r>
              <a:rPr lang="ar-EG" sz="1400" dirty="0">
                <a:latin typeface="Alexandria" pitchFamily="2" charset="-78"/>
                <a:cs typeface="Alexandria" pitchFamily="2" charset="-78"/>
              </a:rPr>
              <a:t> و التوجه بالإنتاجية </a:t>
            </a:r>
            <a:r>
              <a:rPr lang="en-US" sz="1400" dirty="0">
                <a:latin typeface="Alexandria" pitchFamily="2" charset="-78"/>
                <a:cs typeface="Alexandria" pitchFamily="2" charset="-78"/>
              </a:rPr>
              <a:t>Productivity-centered</a:t>
            </a:r>
            <a:r>
              <a:rPr lang="ar-EG" sz="1400" dirty="0">
                <a:latin typeface="Alexandria" pitchFamily="2" charset="-78"/>
                <a:cs typeface="Alexandria" pitchFamily="2" charset="-78"/>
              </a:rPr>
              <a:t> إلى خمسة </a:t>
            </a:r>
            <a:r>
              <a:rPr lang="ar-EG" sz="1400" dirty="0" smtClean="0">
                <a:latin typeface="Alexandria" pitchFamily="2" charset="-78"/>
                <a:cs typeface="Alexandria" pitchFamily="2" charset="-78"/>
              </a:rPr>
              <a:t>أنماط :</a:t>
            </a:r>
          </a:p>
          <a:p>
            <a:pPr algn="just" rtl="1">
              <a:lnSpc>
                <a:spcPct val="150000"/>
              </a:lnSpc>
            </a:pPr>
            <a:endParaRPr lang="ar-EG" sz="1400" dirty="0" smtClean="0">
              <a:latin typeface="Alexandria" pitchFamily="2" charset="-78"/>
              <a:cs typeface="Alexandria" pitchFamily="2" charset="-78"/>
            </a:endParaRPr>
          </a:p>
          <a:p>
            <a:pPr marL="285750" indent="-285750" algn="r" rtl="1">
              <a:lnSpc>
                <a:spcPct val="150000"/>
              </a:lnSpc>
              <a:buFont typeface="Wingdings" pitchFamily="2" charset="2"/>
              <a:buChar char="§"/>
            </a:pPr>
            <a:r>
              <a:rPr lang="ar-EG" sz="1400" b="1" dirty="0" smtClean="0">
                <a:latin typeface="Alexandria" pitchFamily="2" charset="-78"/>
                <a:cs typeface="Alexandria" pitchFamily="2" charset="-78"/>
              </a:rPr>
              <a:t>نمط القائد الفقير </a:t>
            </a:r>
            <a:r>
              <a:rPr lang="en-US" sz="1400" b="1" dirty="0" smtClean="0">
                <a:latin typeface="Alexandria" pitchFamily="2" charset="-78"/>
                <a:cs typeface="Alexandria" pitchFamily="2" charset="-78"/>
              </a:rPr>
              <a:t>Management Impoverished </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اهتمام منخفض بكل من الانتاج و العاملين </a:t>
            </a:r>
            <a:r>
              <a:rPr lang="ar-EG" sz="1400" dirty="0" smtClean="0">
                <a:latin typeface="Alexandria" pitchFamily="2" charset="-78"/>
                <a:cs typeface="Alexandria" pitchFamily="2" charset="-78"/>
              </a:rPr>
              <a:t>- يساهم </a:t>
            </a:r>
            <a:r>
              <a:rPr lang="ar-EG" sz="1400" dirty="0">
                <a:latin typeface="Alexandria" pitchFamily="2" charset="-78"/>
                <a:cs typeface="Alexandria" pitchFamily="2" charset="-78"/>
              </a:rPr>
              <a:t>القائد بأقل مجهود بهدف الإبقاء بعيداً عن المشاكل </a:t>
            </a:r>
            <a:r>
              <a:rPr lang="ar-EG" sz="1400" dirty="0" smtClean="0">
                <a:latin typeface="Alexandria" pitchFamily="2" charset="-78"/>
                <a:cs typeface="Alexandria" pitchFamily="2" charset="-78"/>
              </a:rPr>
              <a:t>.</a:t>
            </a:r>
          </a:p>
          <a:p>
            <a:pPr algn="r" rtl="1">
              <a:lnSpc>
                <a:spcPct val="150000"/>
              </a:lnSpc>
            </a:pPr>
            <a:endParaRPr lang="ar-EG" sz="1400" dirty="0" smtClean="0">
              <a:latin typeface="Alexandria" pitchFamily="2" charset="-78"/>
              <a:cs typeface="Alexandria" pitchFamily="2" charset="-78"/>
            </a:endParaRPr>
          </a:p>
          <a:p>
            <a:pPr marL="285750" indent="-285750" algn="r" rtl="1">
              <a:lnSpc>
                <a:spcPct val="150000"/>
              </a:lnSpc>
              <a:buFont typeface="Wingdings" pitchFamily="2" charset="2"/>
              <a:buChar char="§"/>
            </a:pPr>
            <a:r>
              <a:rPr lang="ar-EG" sz="1400" b="1" dirty="0" smtClean="0">
                <a:latin typeface="Alexandria" pitchFamily="2" charset="-78"/>
                <a:cs typeface="Alexandria" pitchFamily="2" charset="-78"/>
              </a:rPr>
              <a:t>نمط </a:t>
            </a:r>
            <a:r>
              <a:rPr lang="ar-EG" sz="1400" b="1" dirty="0">
                <a:latin typeface="Alexandria" pitchFamily="2" charset="-78"/>
                <a:cs typeface="Alexandria" pitchFamily="2" charset="-78"/>
              </a:rPr>
              <a:t>القائد المعنى بمهام العمل </a:t>
            </a:r>
            <a:r>
              <a:rPr lang="ar-EG" sz="1400" b="1" dirty="0" smtClean="0">
                <a:latin typeface="Alexandria" pitchFamily="2" charset="-78"/>
                <a:cs typeface="Alexandria" pitchFamily="2" charset="-78"/>
              </a:rPr>
              <a:t> </a:t>
            </a:r>
            <a:r>
              <a:rPr lang="en-US" sz="1400" b="1" dirty="0">
                <a:latin typeface="Alexandria" pitchFamily="2" charset="-78"/>
                <a:cs typeface="Alexandria" pitchFamily="2" charset="-78"/>
              </a:rPr>
              <a:t>Task </a:t>
            </a:r>
            <a:r>
              <a:rPr lang="en-US" sz="1400" b="1" dirty="0" smtClean="0">
                <a:latin typeface="Alexandria" pitchFamily="2" charset="-78"/>
                <a:cs typeface="Alexandria" pitchFamily="2" charset="-78"/>
              </a:rPr>
              <a:t>style</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إهتمام مرتفع بالعمل و الإنتاجية ، و منخفض بالعاملين ومعنوياتهم </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 الهدف الرئيسي: الكفاءة فى تحقيق أهداف المنظمة ( متابعة تنفيذ القوانين</a:t>
            </a:r>
            <a:r>
              <a:rPr lang="ar-EG" sz="1400" dirty="0" smtClean="0">
                <a:latin typeface="Alexandria" pitchFamily="2" charset="-78"/>
                <a:cs typeface="Alexandria" pitchFamily="2" charset="-78"/>
              </a:rPr>
              <a:t>).</a:t>
            </a:r>
          </a:p>
          <a:p>
            <a:pPr algn="r" rtl="1">
              <a:lnSpc>
                <a:spcPct val="150000"/>
              </a:lnSpc>
            </a:pPr>
            <a:endParaRPr lang="ar-EG" sz="1400" dirty="0">
              <a:latin typeface="Alexandria" pitchFamily="2" charset="-78"/>
              <a:cs typeface="Alexandria" pitchFamily="2" charset="-78"/>
            </a:endParaRPr>
          </a:p>
          <a:p>
            <a:pPr marL="285750" indent="-285750" algn="r" rtl="1">
              <a:lnSpc>
                <a:spcPct val="150000"/>
              </a:lnSpc>
              <a:buFont typeface="Wingdings" pitchFamily="2" charset="2"/>
              <a:buChar char="§"/>
            </a:pPr>
            <a:r>
              <a:rPr lang="ar-EG" sz="1400" b="1" dirty="0">
                <a:latin typeface="Alexandria" pitchFamily="2" charset="-78"/>
                <a:cs typeface="Alexandria" pitchFamily="2" charset="-78"/>
              </a:rPr>
              <a:t> نمط القائد الإجتماعى </a:t>
            </a:r>
            <a:r>
              <a:rPr lang="en-US" sz="1400" b="1" dirty="0">
                <a:latin typeface="Alexandria" pitchFamily="2" charset="-78"/>
                <a:cs typeface="Alexandria" pitchFamily="2" charset="-78"/>
              </a:rPr>
              <a:t>Country club style</a:t>
            </a:r>
            <a:r>
              <a:rPr lang="ar-EG" sz="1400" b="1" dirty="0">
                <a:latin typeface="Alexandria" pitchFamily="2" charset="-78"/>
                <a:cs typeface="Alexandria" pitchFamily="2" charset="-78"/>
              </a:rPr>
              <a:t> : </a:t>
            </a:r>
            <a:r>
              <a:rPr lang="ar-EG" sz="1400" dirty="0">
                <a:latin typeface="Alexandria" pitchFamily="2" charset="-78"/>
                <a:cs typeface="Alexandria" pitchFamily="2" charset="-78"/>
              </a:rPr>
              <a:t>اهتمام عالى بالعاملين ، و منخفض بالانتاج -الهدف الرئيسي : خلق إجراءات عمل مريحة و رحيمة و خلق الثقة المتبادلة بين القادة و المرؤوسيين.</a:t>
            </a:r>
          </a:p>
          <a:p>
            <a:pPr algn="r" rtl="1">
              <a:lnSpc>
                <a:spcPct val="150000"/>
              </a:lnSpc>
            </a:pPr>
            <a:endParaRPr lang="ar-EG" sz="1400" dirty="0">
              <a:latin typeface="Alexandria" pitchFamily="2" charset="-78"/>
              <a:cs typeface="Alexandria" pitchFamily="2" charset="-78"/>
            </a:endParaRPr>
          </a:p>
          <a:p>
            <a:pPr algn="r" rtl="1">
              <a:lnSpc>
                <a:spcPct val="150000"/>
              </a:lnSpc>
            </a:pPr>
            <a:r>
              <a:rPr lang="ar-EG" sz="1400" dirty="0" smtClean="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a:p>
            <a:pPr algn="r" rtl="1">
              <a:lnSpc>
                <a:spcPct val="150000"/>
              </a:lnSpc>
            </a:pPr>
            <a:r>
              <a:rPr lang="ar-EG" sz="1400" dirty="0" smtClean="0">
                <a:latin typeface="Alexandria" pitchFamily="2" charset="-78"/>
                <a:cs typeface="Alexandria" pitchFamily="2" charset="-78"/>
              </a:rPr>
              <a:t> </a:t>
            </a:r>
            <a:endParaRPr lang="en-US"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a:p>
            <a:pPr algn="r" rtl="1">
              <a:lnSpc>
                <a:spcPct val="150000"/>
              </a:lnSpc>
            </a:pPr>
            <a:r>
              <a:rPr lang="ar-EG" sz="1400" dirty="0" smtClean="0">
                <a:latin typeface="Alexandria" pitchFamily="2" charset="-78"/>
                <a:cs typeface="Alexandria" pitchFamily="2" charset="-78"/>
              </a:rPr>
              <a:t> </a:t>
            </a: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8753"/>
            <a:ext cx="11042489" cy="6845794"/>
            <a:chOff x="617280" y="-153053"/>
            <a:chExt cx="11042489" cy="684579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53053"/>
              <a:ext cx="9146619" cy="6845794"/>
              <a:chOff x="2513150" y="-153053"/>
              <a:chExt cx="9146619" cy="684579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4356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6306" y="-15305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1" name="Rectangle 10"/>
          <p:cNvSpPr/>
          <p:nvPr/>
        </p:nvSpPr>
        <p:spPr>
          <a:xfrm>
            <a:off x="1243818" y="1790700"/>
            <a:ext cx="9942420" cy="2677656"/>
          </a:xfrm>
          <a:prstGeom prst="rect">
            <a:avLst/>
          </a:prstGeom>
        </p:spPr>
        <p:txBody>
          <a:bodyPr wrap="square">
            <a:spAutoFit/>
          </a:bodyPr>
          <a:lstStyle/>
          <a:p>
            <a:pPr algn="r" rtl="1">
              <a:lnSpc>
                <a:spcPct val="150000"/>
              </a:lnSpc>
            </a:pPr>
            <a:endParaRPr lang="ar-EG" sz="1400" b="1" dirty="0" smtClean="0">
              <a:latin typeface="Alexandria" pitchFamily="2" charset="-78"/>
              <a:cs typeface="Alexandria" pitchFamily="2" charset="-78"/>
            </a:endParaRPr>
          </a:p>
          <a:p>
            <a:pPr algn="r" rtl="1">
              <a:lnSpc>
                <a:spcPct val="150000"/>
              </a:lnSpc>
            </a:pPr>
            <a:endParaRPr lang="ar-EG" sz="1400" b="1" dirty="0">
              <a:latin typeface="Alexandria" pitchFamily="2" charset="-78"/>
              <a:cs typeface="Alexandria" pitchFamily="2" charset="-78"/>
            </a:endParaRPr>
          </a:p>
          <a:p>
            <a:pPr marL="285750" indent="-285750" algn="r" rtl="1">
              <a:lnSpc>
                <a:spcPct val="150000"/>
              </a:lnSpc>
              <a:buFont typeface="Wingdings" pitchFamily="2" charset="2"/>
              <a:buChar char="§"/>
            </a:pPr>
            <a:r>
              <a:rPr lang="ar-EG" sz="1400" b="1" dirty="0" smtClean="0">
                <a:latin typeface="Alexandria" pitchFamily="2" charset="-78"/>
                <a:cs typeface="Alexandria" pitchFamily="2" charset="-78"/>
              </a:rPr>
              <a:t>نمط </a:t>
            </a:r>
            <a:r>
              <a:rPr lang="ar-EG" sz="1400" b="1" dirty="0">
                <a:latin typeface="Alexandria" pitchFamily="2" charset="-78"/>
                <a:cs typeface="Alexandria" pitchFamily="2" charset="-78"/>
              </a:rPr>
              <a:t>القائد المعتدل  </a:t>
            </a:r>
            <a:r>
              <a:rPr lang="en-US" sz="1400" b="1" dirty="0">
                <a:latin typeface="Alexandria" pitchFamily="2" charset="-78"/>
                <a:cs typeface="Alexandria" pitchFamily="2" charset="-78"/>
              </a:rPr>
              <a:t>Middle of the road</a:t>
            </a:r>
            <a:r>
              <a:rPr lang="ar-EG" sz="1400" b="1" dirty="0">
                <a:latin typeface="Alexandria" pitchFamily="2" charset="-78"/>
                <a:cs typeface="Alexandria" pitchFamily="2" charset="-78"/>
              </a:rPr>
              <a:t> :  </a:t>
            </a:r>
            <a:r>
              <a:rPr lang="ar-EG" sz="1400" dirty="0">
                <a:latin typeface="Alexandria" pitchFamily="2" charset="-78"/>
                <a:cs typeface="Alexandria" pitchFamily="2" charset="-78"/>
              </a:rPr>
              <a:t>يوازن بين اهتمامه بمهام العمل ، و معنويات العاملين.</a:t>
            </a:r>
          </a:p>
          <a:p>
            <a:pPr marL="285750" indent="-285750" algn="r" rtl="1">
              <a:lnSpc>
                <a:spcPct val="150000"/>
              </a:lnSpc>
              <a:buFont typeface="Arial" pitchFamily="34" charset="0"/>
              <a:buChar char="•"/>
            </a:pPr>
            <a:endParaRPr lang="ar-EG" sz="1400" dirty="0">
              <a:latin typeface="Alexandria" pitchFamily="2" charset="-78"/>
              <a:cs typeface="Alexandria" pitchFamily="2" charset="-78"/>
            </a:endParaRPr>
          </a:p>
          <a:p>
            <a:pPr marL="285750" indent="-285750" algn="r" rtl="1">
              <a:lnSpc>
                <a:spcPct val="150000"/>
              </a:lnSpc>
              <a:buFont typeface="Wingdings" pitchFamily="2" charset="2"/>
              <a:buChar char="§"/>
            </a:pPr>
            <a:r>
              <a:rPr lang="ar-EG" sz="1400" b="1" dirty="0" smtClean="0">
                <a:latin typeface="Alexandria" pitchFamily="2" charset="-78"/>
                <a:cs typeface="Alexandria" pitchFamily="2" charset="-78"/>
              </a:rPr>
              <a:t>نمط </a:t>
            </a:r>
            <a:r>
              <a:rPr lang="ar-EG" sz="1400" b="1" dirty="0">
                <a:latin typeface="Alexandria" pitchFamily="2" charset="-78"/>
                <a:cs typeface="Alexandria" pitchFamily="2" charset="-78"/>
              </a:rPr>
              <a:t>القائد المتكامل  </a:t>
            </a:r>
            <a:r>
              <a:rPr lang="en-US" sz="1400" b="1" dirty="0">
                <a:latin typeface="Alexandria" pitchFamily="2" charset="-78"/>
                <a:cs typeface="Alexandria" pitchFamily="2" charset="-78"/>
              </a:rPr>
              <a:t>Team Management</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 يتميز بالاهتمام العالى بالعاملين و الانتاج معاً. وتتحقق الفعالية من خلال بناء الثقة و الإحترام ، فيكون الفريق أكثر تماسكاً و إلتزاماً و إنتماءاً و إنتاجاً</a:t>
            </a:r>
            <a:r>
              <a:rPr lang="ar-EG" sz="1400" dirty="0" smtClean="0">
                <a:latin typeface="Alexandria" pitchFamily="2" charset="-78"/>
                <a:cs typeface="Alexandria" pitchFamily="2" charset="-78"/>
              </a:rPr>
              <a:t>.</a:t>
            </a:r>
          </a:p>
          <a:p>
            <a:pPr marL="285750" indent="-285750" algn="r" rtl="1">
              <a:lnSpc>
                <a:spcPct val="150000"/>
              </a:lnSpc>
              <a:buFont typeface="Wingdings" pitchFamily="2" charset="2"/>
              <a:buChar char="§"/>
            </a:pPr>
            <a:endParaRPr lang="en-US" sz="1400" dirty="0">
              <a:latin typeface="Alexandria" pitchFamily="2" charset="-78"/>
              <a:cs typeface="Alexandria" pitchFamily="2" charset="-78"/>
            </a:endParaRPr>
          </a:p>
          <a:p>
            <a:pPr algn="r" rtl="1">
              <a:lnSpc>
                <a:spcPct val="150000"/>
              </a:lnSpc>
            </a:pPr>
            <a:endParaRPr lang="ar-EG" sz="1400" dirty="0">
              <a:latin typeface="Alexandria" pitchFamily="2" charset="-78"/>
              <a:cs typeface="Alexandria" pitchFamily="2" charset="-78"/>
            </a:endParaRPr>
          </a:p>
        </p:txBody>
      </p:sp>
      <p:sp>
        <p:nvSpPr>
          <p:cNvPr id="2" name="Rectangle 1"/>
          <p:cNvSpPr/>
          <p:nvPr/>
        </p:nvSpPr>
        <p:spPr>
          <a:xfrm>
            <a:off x="3517968" y="908135"/>
            <a:ext cx="5041765" cy="507831"/>
          </a:xfrm>
          <a:prstGeom prst="rect">
            <a:avLst/>
          </a:prstGeom>
        </p:spPr>
        <p:txBody>
          <a:bodyPr wrap="none">
            <a:spAutoFit/>
          </a:bodyPr>
          <a:lstStyle/>
          <a:p>
            <a:pPr algn="r" rtl="1">
              <a:lnSpc>
                <a:spcPct val="150000"/>
              </a:lnSpc>
            </a:pPr>
            <a:r>
              <a:rPr lang="ar-EG" b="1" dirty="0">
                <a:solidFill>
                  <a:srgbClr val="00B0F0"/>
                </a:solidFill>
                <a:latin typeface="Alexandria" pitchFamily="2" charset="-78"/>
                <a:cs typeface="Alexandria" pitchFamily="2" charset="-78"/>
              </a:rPr>
              <a:t>نظرية الشبكة الادارية </a:t>
            </a:r>
            <a:r>
              <a:rPr lang="en-US" b="1" dirty="0">
                <a:solidFill>
                  <a:srgbClr val="00B0F0"/>
                </a:solidFill>
                <a:latin typeface="Alexandria" pitchFamily="2" charset="-78"/>
                <a:cs typeface="Alexandria" pitchFamily="2" charset="-78"/>
              </a:rPr>
              <a:t>Blake &amp; Mouton 1964  </a:t>
            </a:r>
            <a:r>
              <a:rPr lang="ar-EG" b="1" dirty="0">
                <a:solidFill>
                  <a:srgbClr val="00B0F0"/>
                </a:solidFill>
                <a:latin typeface="Alexandria" pitchFamily="2" charset="-78"/>
                <a:cs typeface="Alexandria" pitchFamily="2" charset="-78"/>
              </a:rPr>
              <a:t>: </a:t>
            </a:r>
          </a:p>
        </p:txBody>
      </p:sp>
    </p:spTree>
    <p:extLst>
      <p:ext uri="{BB962C8B-B14F-4D97-AF65-F5344CB8AC3E}">
        <p14:creationId xmlns:p14="http://schemas.microsoft.com/office/powerpoint/2010/main" val="578325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93826" y="1308922"/>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79182" y="126413"/>
            <a:ext cx="11263544" cy="6680628"/>
            <a:chOff x="617280" y="12113"/>
            <a:chExt cx="11263544" cy="6680628"/>
          </a:xfrm>
        </p:grpSpPr>
        <p:sp>
          <p:nvSpPr>
            <p:cNvPr id="4" name="Rectangle: Rounded Corners 24"/>
            <p:cNvSpPr/>
            <p:nvPr/>
          </p:nvSpPr>
          <p:spPr>
            <a:xfrm>
              <a:off x="617280" y="1542289"/>
              <a:ext cx="10812720" cy="4475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496024" y="12113"/>
              <a:ext cx="10384800" cy="6680628"/>
              <a:chOff x="1496024" y="12113"/>
              <a:chExt cx="10384800" cy="6680628"/>
            </a:xfrm>
          </p:grpSpPr>
          <p:sp>
            <p:nvSpPr>
              <p:cNvPr id="6" name="TextBox 5"/>
              <p:cNvSpPr txBox="1"/>
              <p:nvPr/>
            </p:nvSpPr>
            <p:spPr>
              <a:xfrm>
                <a:off x="1496024" y="710849"/>
                <a:ext cx="9367674" cy="369332"/>
              </a:xfrm>
              <a:prstGeom prst="rect">
                <a:avLst/>
              </a:prstGeom>
              <a:noFill/>
            </p:spPr>
            <p:txBody>
              <a:bodyPr wrap="square" rtlCol="0">
                <a:spAutoFit/>
              </a:bodyPr>
              <a:lstStyle/>
              <a:p>
                <a:pPr algn="ctr"/>
                <a:r>
                  <a:rPr lang="ar-EG" b="1" dirty="0" smtClean="0">
                    <a:latin typeface="Alexandria" charset="0"/>
                    <a:cs typeface="Alexandria" charset="0"/>
                  </a:rPr>
                  <a:t>الشبكة الإدارية</a:t>
                </a:r>
              </a:p>
            </p:txBody>
          </p:sp>
          <p:sp>
            <p:nvSpPr>
              <p:cNvPr id="7" name="TextBox 6"/>
              <p:cNvSpPr txBox="1"/>
              <p:nvPr/>
            </p:nvSpPr>
            <p:spPr>
              <a:xfrm>
                <a:off x="9264624"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13780" y="12113"/>
                <a:ext cx="2305141" cy="1076343"/>
              </a:xfrm>
              <a:prstGeom prst="rect">
                <a:avLst/>
              </a:prstGeom>
            </p:spPr>
          </p:pic>
        </p:grpSp>
      </p:grpSp>
      <p:sp>
        <p:nvSpPr>
          <p:cNvPr id="9" name="Rectangle 8"/>
          <p:cNvSpPr/>
          <p:nvPr/>
        </p:nvSpPr>
        <p:spPr>
          <a:xfrm>
            <a:off x="831852"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pic>
        <p:nvPicPr>
          <p:cNvPr id="4098" name="Picture 2" descr="C:\Users\to\Desktop\Midocean\7.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9702" y="1476199"/>
            <a:ext cx="6912768" cy="504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03759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439"/>
            <a:ext cx="10911865" cy="6805602"/>
            <a:chOff x="617280" y="-112861"/>
            <a:chExt cx="10911865" cy="680560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12861"/>
              <a:ext cx="9015995" cy="6805602"/>
              <a:chOff x="2513150" y="-112861"/>
              <a:chExt cx="9015995" cy="6805602"/>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25730"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992618" y="2057399"/>
            <a:ext cx="10255250" cy="4431983"/>
          </a:xfrm>
          <a:prstGeom prst="rect">
            <a:avLst/>
          </a:prstGeom>
        </p:spPr>
        <p:txBody>
          <a:bodyPr wrap="square">
            <a:spAutoFit/>
          </a:bodyPr>
          <a:lstStyle/>
          <a:p>
            <a:pPr algn="r" rtl="1"/>
            <a:r>
              <a:rPr lang="ar-EG" sz="1600" b="1" dirty="0" smtClean="0">
                <a:solidFill>
                  <a:srgbClr val="00B0F0"/>
                </a:solidFill>
                <a:latin typeface="Alexandria" pitchFamily="2" charset="-78"/>
                <a:cs typeface="Alexandria" pitchFamily="2" charset="-78"/>
              </a:rPr>
              <a:t>نموذج ليكرت </a:t>
            </a:r>
            <a:r>
              <a:rPr lang="en-US" sz="1600" b="1" dirty="0" err="1" smtClean="0">
                <a:solidFill>
                  <a:srgbClr val="00B0F0"/>
                </a:solidFill>
                <a:latin typeface="Alexandria" pitchFamily="2" charset="-78"/>
                <a:cs typeface="Alexandria" pitchFamily="2" charset="-78"/>
              </a:rPr>
              <a:t>Likert</a:t>
            </a:r>
            <a:r>
              <a:rPr lang="en-US" sz="1600" b="1" dirty="0" smtClean="0">
                <a:solidFill>
                  <a:srgbClr val="00B0F0"/>
                </a:solidFill>
                <a:latin typeface="Alexandria" pitchFamily="2" charset="-78"/>
                <a:cs typeface="Alexandria" pitchFamily="2" charset="-78"/>
              </a:rPr>
              <a:t> 1967</a:t>
            </a:r>
            <a:endParaRPr lang="ar-EG" sz="1600" b="1" dirty="0" smtClean="0">
              <a:solidFill>
                <a:srgbClr val="00B0F0"/>
              </a:solidFill>
              <a:latin typeface="Alexandria" pitchFamily="2" charset="-78"/>
              <a:cs typeface="Alexandria" pitchFamily="2" charset="-78"/>
            </a:endParaRPr>
          </a:p>
          <a:p>
            <a:pPr algn="r" rtl="1"/>
            <a:endParaRPr lang="ar-EG" sz="1400" dirty="0" smtClean="0">
              <a:latin typeface="Alexandria" pitchFamily="2" charset="-78"/>
              <a:cs typeface="Alexandria" pitchFamily="2" charset="-78"/>
            </a:endParaRPr>
          </a:p>
          <a:p>
            <a:pPr algn="r" rtl="1"/>
            <a:r>
              <a:rPr lang="ar-EG" sz="1400" dirty="0" smtClean="0">
                <a:latin typeface="Alexandria" pitchFamily="2" charset="-78"/>
                <a:cs typeface="Alexandria" pitchFamily="2" charset="-78"/>
              </a:rPr>
              <a:t>قام </a:t>
            </a:r>
            <a:r>
              <a:rPr lang="ar-EG" sz="1400" dirty="0">
                <a:latin typeface="Alexandria" pitchFamily="2" charset="-78"/>
                <a:cs typeface="Alexandria" pitchFamily="2" charset="-78"/>
              </a:rPr>
              <a:t>ليكرت </a:t>
            </a:r>
            <a:r>
              <a:rPr lang="en-US" sz="1400" dirty="0" err="1">
                <a:latin typeface="Alexandria" pitchFamily="2" charset="-78"/>
                <a:cs typeface="Alexandria" pitchFamily="2" charset="-78"/>
              </a:rPr>
              <a:t>likert</a:t>
            </a:r>
            <a:r>
              <a:rPr lang="en-US" sz="1400" dirty="0">
                <a:latin typeface="Alexandria" pitchFamily="2" charset="-78"/>
                <a:cs typeface="Alexandria" pitchFamily="2" charset="-78"/>
              </a:rPr>
              <a:t> 1967</a:t>
            </a:r>
            <a:r>
              <a:rPr lang="ar-EG" sz="1400" dirty="0">
                <a:latin typeface="Alexandria" pitchFamily="2" charset="-78"/>
                <a:cs typeface="Alexandria" pitchFamily="2" charset="-78"/>
              </a:rPr>
              <a:t>  و زملاؤه بمعهد البحوث الإجتماعية بجامعة ميتشجان بتحديد أنماط القيادة فى أربعة </a:t>
            </a:r>
            <a:r>
              <a:rPr lang="ar-EG" sz="1400" dirty="0" smtClean="0">
                <a:latin typeface="Alexandria" pitchFamily="2" charset="-78"/>
                <a:cs typeface="Alexandria" pitchFamily="2" charset="-78"/>
              </a:rPr>
              <a:t>أنماط :</a:t>
            </a:r>
          </a:p>
          <a:p>
            <a:pPr algn="r" rtl="1"/>
            <a:endParaRPr lang="ar-EG" sz="1400" dirty="0">
              <a:latin typeface="Alexandria" pitchFamily="2" charset="-78"/>
              <a:cs typeface="Alexandria" pitchFamily="2" charset="-78"/>
            </a:endParaRPr>
          </a:p>
          <a:p>
            <a:pPr algn="r"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التحكمى </a:t>
            </a:r>
            <a:r>
              <a:rPr lang="ar-EG" sz="1400" b="1" dirty="0">
                <a:latin typeface="Alexandria" pitchFamily="2" charset="-78"/>
                <a:cs typeface="Alexandria" pitchFamily="2" charset="-78"/>
              </a:rPr>
              <a:t>/ </a:t>
            </a:r>
            <a:r>
              <a:rPr lang="ar-EG" sz="1400" b="1" dirty="0" smtClean="0">
                <a:latin typeface="Alexandria" pitchFamily="2" charset="-78"/>
                <a:cs typeface="Alexandria" pitchFamily="2" charset="-78"/>
              </a:rPr>
              <a:t>المستغل </a:t>
            </a:r>
            <a:r>
              <a:rPr lang="en-US" sz="1400" b="1" dirty="0" smtClean="0">
                <a:latin typeface="Alexandria" pitchFamily="2" charset="-78"/>
                <a:cs typeface="Alexandria" pitchFamily="2" charset="-78"/>
              </a:rPr>
              <a:t> ( Exploitive-Authoritative) </a:t>
            </a:r>
            <a:r>
              <a:rPr lang="ar-EG" sz="1400" b="1" dirty="0" smtClean="0">
                <a:latin typeface="Alexandria" pitchFamily="2" charset="-78"/>
                <a:cs typeface="Alexandria" pitchFamily="2" charset="-78"/>
              </a:rPr>
              <a:t>: </a:t>
            </a:r>
            <a:r>
              <a:rPr lang="ar-EG" sz="1400" dirty="0" smtClean="0">
                <a:latin typeface="Alexandria" pitchFamily="2" charset="-78"/>
                <a:cs typeface="Alexandria" pitchFamily="2" charset="-78"/>
              </a:rPr>
              <a:t>صناعة القرار مركزية تماماً -</a:t>
            </a:r>
            <a:r>
              <a:rPr lang="ar-EG" sz="1400" dirty="0">
                <a:latin typeface="Alexandria" pitchFamily="2" charset="-78"/>
                <a:cs typeface="Alexandria" pitchFamily="2" charset="-78"/>
              </a:rPr>
              <a:t>تكون الاتصالات أحادية من أعلى فقط</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يستخدم </a:t>
            </a:r>
            <a:r>
              <a:rPr lang="ar-EG" sz="1400" dirty="0" smtClean="0">
                <a:latin typeface="Alexandria" pitchFamily="2" charset="-78"/>
                <a:cs typeface="Alexandria" pitchFamily="2" charset="-78"/>
              </a:rPr>
              <a:t>التهديد-</a:t>
            </a:r>
            <a:r>
              <a:rPr lang="ar-EG" sz="1400" dirty="0">
                <a:latin typeface="Alexandria" pitchFamily="2" charset="-78"/>
                <a:cs typeface="Alexandria" pitchFamily="2" charset="-78"/>
              </a:rPr>
              <a:t>لا يثق فى مرؤوسييه</a:t>
            </a:r>
            <a:r>
              <a:rPr lang="ar-EG" sz="1400" dirty="0" smtClean="0">
                <a:latin typeface="Alexandria" pitchFamily="2" charset="-78"/>
                <a:cs typeface="Alexandria" pitchFamily="2" charset="-78"/>
              </a:rPr>
              <a:t>.</a:t>
            </a:r>
          </a:p>
          <a:p>
            <a:pPr algn="r"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التحكمى </a:t>
            </a:r>
            <a:r>
              <a:rPr lang="ar-EG" sz="1400" b="1" dirty="0">
                <a:latin typeface="Alexandria" pitchFamily="2" charset="-78"/>
                <a:cs typeface="Alexandria" pitchFamily="2" charset="-78"/>
              </a:rPr>
              <a:t>الخير  </a:t>
            </a:r>
            <a:r>
              <a:rPr lang="en-US" sz="1400" b="1" dirty="0" smtClean="0">
                <a:latin typeface="Alexandria" pitchFamily="2" charset="-78"/>
                <a:cs typeface="Alexandria" pitchFamily="2" charset="-78"/>
              </a:rPr>
              <a:t>(Benevolent-Authoritative)</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تمكين </a:t>
            </a:r>
            <a:r>
              <a:rPr lang="ar-EG" sz="1400" dirty="0" smtClean="0">
                <a:latin typeface="Alexandria" pitchFamily="2" charset="-78"/>
                <a:cs typeface="Alexandria" pitchFamily="2" charset="-78"/>
              </a:rPr>
              <a:t>محدود- </a:t>
            </a:r>
            <a:r>
              <a:rPr lang="ar-EG" sz="1400" dirty="0">
                <a:latin typeface="Alexandria" pitchFamily="2" charset="-78"/>
                <a:cs typeface="Alexandria" pitchFamily="2" charset="-78"/>
              </a:rPr>
              <a:t>تكون الاتصالات ثنائية محدودة</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مزيج من </a:t>
            </a:r>
            <a:r>
              <a:rPr lang="ar-EG" sz="1400" b="1" dirty="0">
                <a:latin typeface="Alexandria" pitchFamily="2" charset="-78"/>
                <a:cs typeface="Alexandria" pitchFamily="2" charset="-78"/>
              </a:rPr>
              <a:t>الإثابـــة و التهديد</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ثقة متوسطة فى </a:t>
            </a:r>
            <a:r>
              <a:rPr lang="ar-EG" sz="1400" dirty="0" smtClean="0">
                <a:latin typeface="Alexandria" pitchFamily="2" charset="-78"/>
                <a:cs typeface="Alexandria" pitchFamily="2" charset="-78"/>
              </a:rPr>
              <a:t>مرؤوسييه.</a:t>
            </a:r>
          </a:p>
          <a:p>
            <a:pPr algn="r"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الديمقراطى التشاورى </a:t>
            </a:r>
            <a:r>
              <a:rPr lang="en-US" sz="1400" b="1" dirty="0">
                <a:latin typeface="Alexandria" pitchFamily="2" charset="-78"/>
                <a:cs typeface="Alexandria" pitchFamily="2" charset="-78"/>
              </a:rPr>
              <a:t>(</a:t>
            </a:r>
            <a:r>
              <a:rPr lang="en-US" sz="1400" b="1" dirty="0" smtClean="0">
                <a:latin typeface="Alexandria" pitchFamily="2" charset="-78"/>
                <a:cs typeface="Alexandria" pitchFamily="2" charset="-78"/>
              </a:rPr>
              <a:t>Consultative </a:t>
            </a:r>
            <a:r>
              <a:rPr lang="en-US" sz="1400" b="1" dirty="0" err="1" smtClean="0">
                <a:latin typeface="Alexandria" pitchFamily="2" charset="-78"/>
                <a:cs typeface="Alexandria" pitchFamily="2" charset="-78"/>
              </a:rPr>
              <a:t>Democrative</a:t>
            </a:r>
            <a:r>
              <a:rPr lang="en-US" sz="1400" b="1" dirty="0" smtClean="0">
                <a:latin typeface="Alexandria" pitchFamily="2" charset="-78"/>
                <a:cs typeface="Alexandria" pitchFamily="2" charset="-78"/>
              </a:rPr>
              <a:t>)</a:t>
            </a:r>
            <a:r>
              <a:rPr lang="ar-EG" sz="1400" b="1" dirty="0" smtClean="0">
                <a:latin typeface="Alexandria" pitchFamily="2" charset="-78"/>
                <a:cs typeface="Alexandria" pitchFamily="2" charset="-78"/>
              </a:rPr>
              <a:t> :</a:t>
            </a:r>
            <a:r>
              <a:rPr lang="ar-EG" sz="1400" dirty="0">
                <a:latin typeface="Alexandria" pitchFamily="2" charset="-78"/>
                <a:cs typeface="Alexandria" pitchFamily="2" charset="-78"/>
              </a:rPr>
              <a:t>تنفرد القيادة بالقرارات الهامة ، و تفوض الأقل أهمية </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اتصالات ثنائية </a:t>
            </a:r>
            <a:r>
              <a:rPr lang="ar-EG" sz="1400" dirty="0" smtClean="0">
                <a:latin typeface="Alexandria" pitchFamily="2" charset="-78"/>
                <a:cs typeface="Alexandria" pitchFamily="2" charset="-78"/>
              </a:rPr>
              <a:t>أفضل- </a:t>
            </a:r>
            <a:r>
              <a:rPr lang="ar-EG" sz="1400" dirty="0">
                <a:latin typeface="Alexandria" pitchFamily="2" charset="-78"/>
                <a:cs typeface="Alexandria" pitchFamily="2" charset="-78"/>
              </a:rPr>
              <a:t>يجمع بين </a:t>
            </a:r>
            <a:r>
              <a:rPr lang="ar-EG" sz="1400" dirty="0" smtClean="0">
                <a:latin typeface="Alexandria" pitchFamily="2" charset="-78"/>
                <a:cs typeface="Alexandria" pitchFamily="2" charset="-78"/>
              </a:rPr>
              <a:t>الثواب </a:t>
            </a:r>
            <a:r>
              <a:rPr lang="ar-EG" sz="1400" dirty="0">
                <a:latin typeface="Alexandria" pitchFamily="2" charset="-78"/>
                <a:cs typeface="Alexandria" pitchFamily="2" charset="-78"/>
              </a:rPr>
              <a:t>و </a:t>
            </a:r>
            <a:r>
              <a:rPr lang="ar-EG" sz="1400" dirty="0" smtClean="0">
                <a:latin typeface="Alexandria" pitchFamily="2" charset="-78"/>
                <a:cs typeface="Alexandria" pitchFamily="2" charset="-78"/>
              </a:rPr>
              <a:t>العقاب-</a:t>
            </a:r>
            <a:r>
              <a:rPr lang="ar-EG" sz="1400" dirty="0">
                <a:latin typeface="Alexandria" pitchFamily="2" charset="-78"/>
                <a:cs typeface="Alexandria" pitchFamily="2" charset="-78"/>
              </a:rPr>
              <a:t>ثقة أكبر فى </a:t>
            </a:r>
            <a:r>
              <a:rPr lang="ar-EG" sz="1400" dirty="0" smtClean="0">
                <a:latin typeface="Alexandria" pitchFamily="2" charset="-78"/>
                <a:cs typeface="Alexandria" pitchFamily="2" charset="-78"/>
              </a:rPr>
              <a:t>المرؤوسيين</a:t>
            </a:r>
          </a:p>
          <a:p>
            <a:pPr algn="r"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الديمقراطى </a:t>
            </a:r>
            <a:r>
              <a:rPr lang="ar-EG" sz="1400" b="1" dirty="0">
                <a:latin typeface="Alexandria" pitchFamily="2" charset="-78"/>
                <a:cs typeface="Alexandria" pitchFamily="2" charset="-78"/>
              </a:rPr>
              <a:t>المشارك </a:t>
            </a:r>
            <a:r>
              <a:rPr lang="en-US" sz="1400" b="1" dirty="0" smtClean="0">
                <a:latin typeface="Alexandria" pitchFamily="2" charset="-78"/>
                <a:cs typeface="Alexandria" pitchFamily="2" charset="-78"/>
              </a:rPr>
              <a:t>( Participative </a:t>
            </a:r>
            <a:r>
              <a:rPr lang="en-US" sz="1400" b="1" dirty="0" err="1" smtClean="0">
                <a:latin typeface="Alexandria" pitchFamily="2" charset="-78"/>
                <a:cs typeface="Alexandria" pitchFamily="2" charset="-78"/>
              </a:rPr>
              <a:t>Democrative</a:t>
            </a:r>
            <a:r>
              <a:rPr lang="en-US" sz="1400" b="1" dirty="0" smtClean="0">
                <a:latin typeface="Alexandria" pitchFamily="2" charset="-78"/>
                <a:cs typeface="Alexandria" pitchFamily="2" charset="-78"/>
              </a:rPr>
              <a:t>)</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لا مركزية </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الاتصلات ممتازة فى جميع </a:t>
            </a:r>
            <a:r>
              <a:rPr lang="ar-EG" sz="1400" dirty="0" smtClean="0">
                <a:latin typeface="Alexandria" pitchFamily="2" charset="-78"/>
                <a:cs typeface="Alexandria" pitchFamily="2" charset="-78"/>
              </a:rPr>
              <a:t>الاتجاهات-</a:t>
            </a:r>
            <a:r>
              <a:rPr lang="ar-EG" sz="1400" dirty="0">
                <a:latin typeface="Alexandria" pitchFamily="2" charset="-78"/>
                <a:cs typeface="Alexandria" pitchFamily="2" charset="-78"/>
              </a:rPr>
              <a:t>يشجعهـــــم على الإبتكــــــــار و الإبداع </a:t>
            </a:r>
            <a:r>
              <a:rPr lang="ar-EG" sz="1400" dirty="0" smtClean="0">
                <a:latin typeface="Alexandria" pitchFamily="2" charset="-78"/>
                <a:cs typeface="Alexandria" pitchFamily="2" charset="-78"/>
              </a:rPr>
              <a:t>-</a:t>
            </a:r>
            <a:r>
              <a:rPr lang="ar-EG" sz="1400" dirty="0">
                <a:latin typeface="Alexandria" pitchFamily="2" charset="-78"/>
                <a:cs typeface="Alexandria" pitchFamily="2" charset="-78"/>
              </a:rPr>
              <a:t>ثقة القائد كاملة فى مرؤوسيه </a:t>
            </a:r>
            <a:r>
              <a:rPr lang="ar-EG" sz="1400" dirty="0" smtClean="0">
                <a:latin typeface="Alexandria" pitchFamily="2" charset="-78"/>
                <a:cs typeface="Alexandria" pitchFamily="2" charset="-78"/>
              </a:rPr>
              <a:t>.</a:t>
            </a:r>
            <a:endParaRPr lang="en-US" sz="1400" dirty="0">
              <a:latin typeface="Alexandria" pitchFamily="2" charset="-78"/>
              <a:cs typeface="Alexandria" pitchFamily="2" charset="-78"/>
            </a:endParaRPr>
          </a:p>
          <a:p>
            <a:pPr algn="r" rtl="1"/>
            <a:endParaRPr lang="ar-EG" sz="1400" dirty="0" smtClean="0">
              <a:latin typeface="Alexandria" pitchFamily="2" charset="-78"/>
              <a:cs typeface="Alexandria" pitchFamily="2" charset="-78"/>
            </a:endParaRPr>
          </a:p>
          <a:p>
            <a:pPr algn="r" rtl="1"/>
            <a:endParaRPr lang="ar-EG" sz="1400" dirty="0">
              <a:latin typeface="Alexandria" pitchFamily="2" charset="-78"/>
              <a:cs typeface="Alexandria" pitchFamily="2" charset="-78"/>
            </a:endParaRPr>
          </a:p>
          <a:p>
            <a:pPr algn="r" rtl="1"/>
            <a:endParaRPr lang="ar-EG" sz="1400" dirty="0">
              <a:latin typeface="Alexandria" pitchFamily="2" charset="-78"/>
              <a:cs typeface="Alexandria" pitchFamily="2" charset="-78"/>
            </a:endParaRPr>
          </a:p>
          <a:p>
            <a:pPr algn="r" rtl="1"/>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30830" y="52398"/>
            <a:ext cx="11052537" cy="6755362"/>
            <a:chOff x="617280" y="-112861"/>
            <a:chExt cx="11052537" cy="675536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600" b="1" dirty="0">
                <a:solidFill>
                  <a:srgbClr val="00B0F0"/>
                </a:solidFill>
                <a:latin typeface="Alexandria" pitchFamily="2" charset="-78"/>
                <a:cs typeface="Alexandria" pitchFamily="2" charset="-78"/>
              </a:endParaRPr>
            </a:p>
          </p:txBody>
        </p:sp>
        <p:grpSp>
          <p:nvGrpSpPr>
            <p:cNvPr id="5" name="Group 4"/>
            <p:cNvGrpSpPr/>
            <p:nvPr/>
          </p:nvGrpSpPr>
          <p:grpSpPr>
            <a:xfrm>
              <a:off x="2513150" y="-112861"/>
              <a:ext cx="9156667" cy="6755362"/>
              <a:chOff x="2513150" y="-112861"/>
              <a:chExt cx="9156667" cy="6755362"/>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53617" y="624239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6834" y="-11286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3199023" y="1129784"/>
            <a:ext cx="5110694" cy="400110"/>
          </a:xfrm>
          <a:prstGeom prst="rect">
            <a:avLst/>
          </a:prstGeom>
        </p:spPr>
        <p:txBody>
          <a:bodyPr wrap="none">
            <a:spAutoFit/>
          </a:bodyPr>
          <a:lstStyle/>
          <a:p>
            <a:pPr algn="ctr" rtl="1"/>
            <a:r>
              <a:rPr lang="ar-EG" sz="2000" b="1" dirty="0">
                <a:latin typeface="Alexandria" pitchFamily="2" charset="-78"/>
                <a:cs typeface="Alexandria" pitchFamily="2" charset="-78"/>
              </a:rPr>
              <a:t>المدخل الموقفى </a:t>
            </a:r>
            <a:r>
              <a:rPr lang="ar-EG" sz="2000" b="1" dirty="0" smtClean="0">
                <a:latin typeface="Alexandria" pitchFamily="2" charset="-78"/>
                <a:cs typeface="Alexandria" pitchFamily="2" charset="-78"/>
              </a:rPr>
              <a:t>  </a:t>
            </a:r>
            <a:r>
              <a:rPr lang="en-US" sz="2000" b="1" dirty="0" smtClean="0">
                <a:latin typeface="Alexandria" pitchFamily="2" charset="-78"/>
                <a:cs typeface="Alexandria" pitchFamily="2" charset="-78"/>
              </a:rPr>
              <a:t>Situational </a:t>
            </a:r>
            <a:r>
              <a:rPr lang="en-US" sz="2000" b="1" dirty="0">
                <a:latin typeface="Alexandria" pitchFamily="2" charset="-78"/>
                <a:cs typeface="Alexandria" pitchFamily="2" charset="-78"/>
              </a:rPr>
              <a:t>Approach</a:t>
            </a:r>
            <a:endParaRPr lang="ar-EG" sz="2000" dirty="0">
              <a:latin typeface="Alexandria" pitchFamily="2" charset="-78"/>
              <a:cs typeface="Alexandria" pitchFamily="2" charset="-78"/>
            </a:endParaRPr>
          </a:p>
        </p:txBody>
      </p:sp>
      <p:sp>
        <p:nvSpPr>
          <p:cNvPr id="11" name="Rectangle 10"/>
          <p:cNvSpPr/>
          <p:nvPr/>
        </p:nvSpPr>
        <p:spPr>
          <a:xfrm>
            <a:off x="786840" y="2514600"/>
            <a:ext cx="10511700" cy="2677656"/>
          </a:xfrm>
          <a:prstGeom prst="rect">
            <a:avLst/>
          </a:prstGeom>
        </p:spPr>
        <p:txBody>
          <a:bodyPr wrap="square">
            <a:spAutoFit/>
          </a:bodyPr>
          <a:lstStyle/>
          <a:p>
            <a:pPr algn="just" rtl="1">
              <a:lnSpc>
                <a:spcPct val="150000"/>
              </a:lnSpc>
            </a:pPr>
            <a:r>
              <a:rPr lang="ar-EG" sz="1400" dirty="0">
                <a:latin typeface="Alexandria" pitchFamily="2" charset="-78"/>
                <a:cs typeface="Alexandria" pitchFamily="2" charset="-78"/>
              </a:rPr>
              <a:t>ظهر هذا المدخل نتيجة القصور فى المداخل الشخصية و السلوكية و عدم قدرتهما على تقديم افتراضات عن محددات فعالية القيادة تقوم على أسس منهجية سليمة  ، و تتعدد نظريات المدخل الموقفى  و لكنها تقوم جميعاً على افتراض رئيسى هو أن" الموقف هو الذى يصنع القائد" ،  فالقيادة لا تظهر إلا نتيجة تفاعل الفرد مع البيئــــــــــــــــــــــــــــــــــــــة و المجموعة ، فسمات و خصائص الموقف تتطلب سمات و خصائص قيادية تتلائم معها ، فلا يوجد نمط قيادى امثل ، بل تتحدد فعالية القيادة فى ضوء القدرة على التوفيق الأمثل بين نمط القيادة و خصائص الموقف. و بالتالى فإن هذ المدخل يستوعب المدخلين السابقين بشكل اكثر شمولية وواقعية ، فهو لا ينكر سمات و سلوكيات القائـــــــــــــــــــــــــد و لكن يؤمن بضرورة تعديلها و تكييفها مع متغيرات الموقف . إن القيادة لا تعتمد بشكل تام على الموقف والظروف ، بل إن الفروق الفردية بين أفراد الجماعة تؤثر بوضوح فى إدراك بعضهـــــم بعضــــــــــاً. و فيما يلى سوف نستعرض أهم النماذج القيادية ضمن هذا المدخل </a:t>
            </a:r>
            <a:r>
              <a:rPr lang="ar-EG" sz="1400" dirty="0" smtClean="0">
                <a:latin typeface="Alexandria" pitchFamily="2" charset="-78"/>
                <a:cs typeface="Alexandria" pitchFamily="2" charset="-78"/>
              </a:rPr>
              <a:t>.</a:t>
            </a: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242591"/>
            <a:ext cx="10911865" cy="6564450"/>
            <a:chOff x="617280" y="128291"/>
            <a:chExt cx="10911865" cy="6564450"/>
          </a:xfrm>
        </p:grpSpPr>
        <p:sp>
          <p:nvSpPr>
            <p:cNvPr id="4"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p:txBody>
        </p:sp>
        <p:grpSp>
          <p:nvGrpSpPr>
            <p:cNvPr id="5" name="Group 4"/>
            <p:cNvGrpSpPr/>
            <p:nvPr/>
          </p:nvGrpSpPr>
          <p:grpSpPr>
            <a:xfrm>
              <a:off x="2513150" y="128291"/>
              <a:ext cx="9015995" cy="6564450"/>
              <a:chOff x="2513150" y="128291"/>
              <a:chExt cx="9015995" cy="6564450"/>
            </a:xfrm>
          </p:grpSpPr>
          <p:sp>
            <p:nvSpPr>
              <p:cNvPr id="6" name="TextBox 5"/>
              <p:cNvSpPr txBox="1"/>
              <p:nvPr/>
            </p:nvSpPr>
            <p:spPr>
              <a:xfrm>
                <a:off x="2513150" y="1019069"/>
                <a:ext cx="8631100" cy="400110"/>
              </a:xfrm>
              <a:prstGeom prst="rect">
                <a:avLst/>
              </a:prstGeom>
              <a:noFill/>
            </p:spPr>
            <p:txBody>
              <a:bodyPr wrap="square" rtlCol="0">
                <a:spAutoFit/>
              </a:bodyPr>
              <a:lstStyle/>
              <a:p>
                <a:endParaRPr lang="en-US" sz="2000" b="1" dirty="0">
                  <a:latin typeface="Alexandria" pitchFamily="2" charset="-78"/>
                  <a:cs typeface="Alexandria" pitchFamily="2" charset="-78"/>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28291"/>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706322" y="1974739"/>
            <a:ext cx="9459820" cy="4154984"/>
          </a:xfrm>
          <a:prstGeom prst="rect">
            <a:avLst/>
          </a:prstGeom>
        </p:spPr>
        <p:txBody>
          <a:bodyPr wrap="square">
            <a:spAutoFit/>
          </a:bodyPr>
          <a:lstStyle/>
          <a:p>
            <a:pPr algn="just" rtl="1"/>
            <a:r>
              <a:rPr lang="ar-EG" sz="1600" b="1" u="sng" dirty="0" smtClean="0">
                <a:solidFill>
                  <a:srgbClr val="00B0F0"/>
                </a:solidFill>
                <a:latin typeface="Alexandria" pitchFamily="2" charset="-78"/>
                <a:cs typeface="Alexandria" pitchFamily="2" charset="-78"/>
              </a:rPr>
              <a:t>النموذج </a:t>
            </a:r>
            <a:r>
              <a:rPr lang="ar-EG" sz="1600" b="1" u="sng" dirty="0">
                <a:solidFill>
                  <a:srgbClr val="00B0F0"/>
                </a:solidFill>
                <a:latin typeface="Alexandria" pitchFamily="2" charset="-78"/>
                <a:cs typeface="Alexandria" pitchFamily="2" charset="-78"/>
              </a:rPr>
              <a:t>الشرطى </a:t>
            </a:r>
            <a:r>
              <a:rPr lang="ar-EG" sz="1600" b="1" u="sng" baseline="30000" dirty="0" smtClean="0">
                <a:solidFill>
                  <a:srgbClr val="00B0F0"/>
                </a:solidFill>
                <a:latin typeface="Alexandria" pitchFamily="2" charset="-78"/>
                <a:cs typeface="Alexandria" pitchFamily="2" charset="-78"/>
              </a:rPr>
              <a:t>:</a:t>
            </a:r>
          </a:p>
          <a:p>
            <a:pPr marL="285750" indent="-285750" algn="just" rtl="1">
              <a:buFontTx/>
              <a:buChar char="-"/>
            </a:pPr>
            <a:endParaRPr lang="en-US" sz="9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و هو تطوير لمدخل الشبكة الإدارية فى حالة المواقف الصعبة أو إدارة التغيير ، حيث قرر</a:t>
            </a:r>
            <a:r>
              <a:rPr lang="en-US" sz="1400" b="1" dirty="0">
                <a:latin typeface="Alexandria" pitchFamily="2" charset="-78"/>
                <a:cs typeface="Alexandria" pitchFamily="2" charset="-78"/>
              </a:rPr>
              <a:t>Fiedler 1960 </a:t>
            </a:r>
            <a:r>
              <a:rPr lang="ar-EG" sz="1400" dirty="0">
                <a:latin typeface="Alexandria" pitchFamily="2" charset="-78"/>
                <a:cs typeface="Alexandria" pitchFamily="2" charset="-78"/>
              </a:rPr>
              <a:t>أنه لا يوجد نمط أفضل للقيادة، بل تتفاعل متغيرات الموقف مع خصائص و سلوكيات القائد، و قد حدد فيدلر ثلاثة عناصر تحدد مدى ملائمة النمط القيادى للموقف و هى:</a:t>
            </a:r>
            <a:endParaRPr lang="en-US" sz="1400" dirty="0">
              <a:latin typeface="Alexandria" pitchFamily="2" charset="-78"/>
              <a:cs typeface="Alexandria" pitchFamily="2" charset="-78"/>
            </a:endParaRPr>
          </a:p>
          <a:p>
            <a:pPr algn="just" rtl="1"/>
            <a:r>
              <a:rPr lang="ar-EG" sz="1400" b="1" dirty="0">
                <a:latin typeface="Alexandria" pitchFamily="2" charset="-78"/>
                <a:cs typeface="Alexandria" pitchFamily="2" charset="-78"/>
              </a:rPr>
              <a:t> </a:t>
            </a:r>
            <a:endParaRPr lang="en-US" sz="1400" dirty="0">
              <a:latin typeface="Alexandria" pitchFamily="2" charset="-78"/>
              <a:cs typeface="Alexandria" pitchFamily="2" charset="-78"/>
            </a:endParaRPr>
          </a:p>
          <a:p>
            <a:pPr lvl="0" algn="just" rtl="1"/>
            <a:r>
              <a:rPr lang="ar-EG" sz="1400" b="1" dirty="0">
                <a:latin typeface="Alexandria" pitchFamily="2" charset="-78"/>
                <a:cs typeface="Alexandria" pitchFamily="2" charset="-78"/>
              </a:rPr>
              <a:t>العلاقة بين القائد و المرؤوسيين</a:t>
            </a:r>
            <a:r>
              <a:rPr lang="ar-EG" sz="1400" dirty="0">
                <a:latin typeface="Alexandria" pitchFamily="2" charset="-78"/>
                <a:cs typeface="Alexandria" pitchFamily="2" charset="-78"/>
              </a:rPr>
              <a:t>: مدى قبولهم واحترامهم للقائد</a:t>
            </a:r>
            <a:r>
              <a:rPr lang="ar-EG" sz="1400" dirty="0" smtClean="0">
                <a:latin typeface="Alexandria" pitchFamily="2" charset="-78"/>
                <a:cs typeface="Alexandria" pitchFamily="2" charset="-78"/>
              </a:rPr>
              <a:t>.</a:t>
            </a:r>
          </a:p>
          <a:p>
            <a:pPr lvl="0" algn="just" rtl="1"/>
            <a:endParaRPr lang="en-US" sz="1400" dirty="0">
              <a:latin typeface="Alexandria" pitchFamily="2" charset="-78"/>
              <a:cs typeface="Alexandria" pitchFamily="2" charset="-78"/>
            </a:endParaRPr>
          </a:p>
          <a:p>
            <a:pPr lvl="0" algn="just" rtl="1"/>
            <a:r>
              <a:rPr lang="ar-EG" sz="1400" b="1" dirty="0">
                <a:latin typeface="Alexandria" pitchFamily="2" charset="-78"/>
                <a:cs typeface="Alexandria" pitchFamily="2" charset="-78"/>
              </a:rPr>
              <a:t>هيكلية العمل</a:t>
            </a:r>
            <a:r>
              <a:rPr lang="ar-EG" sz="1400" dirty="0">
                <a:latin typeface="Alexandria" pitchFamily="2" charset="-78"/>
                <a:cs typeface="Alexandria" pitchFamily="2" charset="-78"/>
              </a:rPr>
              <a:t> :وضوح </a:t>
            </a:r>
            <a:r>
              <a:rPr lang="ar-EG" sz="1400" dirty="0" smtClean="0">
                <a:latin typeface="Alexandria" pitchFamily="2" charset="-78"/>
                <a:cs typeface="Alexandria" pitchFamily="2" charset="-78"/>
              </a:rPr>
              <a:t>الادوار.</a:t>
            </a:r>
          </a:p>
          <a:p>
            <a:pPr lvl="0" algn="just" rtl="1"/>
            <a:endParaRPr lang="en-US" sz="1400" dirty="0">
              <a:latin typeface="Alexandria" pitchFamily="2" charset="-78"/>
              <a:cs typeface="Alexandria" pitchFamily="2" charset="-78"/>
            </a:endParaRPr>
          </a:p>
          <a:p>
            <a:pPr lvl="0" algn="just" rtl="1"/>
            <a:r>
              <a:rPr lang="ar-EG" sz="1400" b="1" dirty="0">
                <a:latin typeface="Alexandria" pitchFamily="2" charset="-78"/>
                <a:cs typeface="Alexandria" pitchFamily="2" charset="-78"/>
              </a:rPr>
              <a:t>نفوذ القائد</a:t>
            </a:r>
            <a:r>
              <a:rPr lang="ar-EG" sz="1400" dirty="0">
                <a:latin typeface="Alexandria" pitchFamily="2" charset="-78"/>
                <a:cs typeface="Alexandria" pitchFamily="2" charset="-78"/>
              </a:rPr>
              <a:t> : الرسمى و غير الرسمى</a:t>
            </a:r>
            <a:r>
              <a:rPr lang="ar-EG" sz="1400" dirty="0" smtClean="0">
                <a:latin typeface="Alexandria" pitchFamily="2" charset="-78"/>
                <a:cs typeface="Alexandria" pitchFamily="2" charset="-78"/>
              </a:rPr>
              <a:t>.</a:t>
            </a:r>
          </a:p>
          <a:p>
            <a:pPr lvl="0" algn="just" rtl="1"/>
            <a:endParaRPr lang="ar-EG" sz="200" dirty="0">
              <a:latin typeface="Alexandria" pitchFamily="2" charset="-78"/>
              <a:cs typeface="Alexandria" pitchFamily="2" charset="-78"/>
            </a:endParaRPr>
          </a:p>
          <a:p>
            <a:pPr lvl="0" algn="just" rtl="1"/>
            <a:endParaRPr lang="ar-EG" sz="1400" dirty="0" smtClean="0">
              <a:latin typeface="Alexandria" pitchFamily="2" charset="-78"/>
              <a:cs typeface="Alexandria" pitchFamily="2" charset="-78"/>
            </a:endParaRPr>
          </a:p>
          <a:p>
            <a:pPr marL="285750" lvl="0" indent="-285750" algn="just" rtl="1">
              <a:buFont typeface="Wingdings" pitchFamily="2" charset="2"/>
              <a:buChar char="§"/>
            </a:pPr>
            <a:r>
              <a:rPr lang="ar-EG" sz="1400" b="1" dirty="0">
                <a:latin typeface="Alexandria" pitchFamily="2" charset="-78"/>
                <a:cs typeface="Alexandria" pitchFamily="2" charset="-78"/>
              </a:rPr>
              <a:t>النمط المهتم بالعلاقات الإنسانية </a:t>
            </a:r>
            <a:r>
              <a:rPr lang="en-US" sz="1400" b="1" dirty="0" smtClean="0">
                <a:latin typeface="Alexandria" pitchFamily="2" charset="-78"/>
                <a:cs typeface="Alexandria" pitchFamily="2" charset="-78"/>
              </a:rPr>
              <a:t>Relationship-Oriented </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يكون أكثر فعالية فى التأثير على المرؤوسيين فى أســــــــــــوء و أفضل </a:t>
            </a:r>
            <a:r>
              <a:rPr lang="ar-EG" sz="1400" dirty="0" smtClean="0">
                <a:latin typeface="Alexandria" pitchFamily="2" charset="-78"/>
                <a:cs typeface="Alexandria" pitchFamily="2" charset="-78"/>
              </a:rPr>
              <a:t>المواقف .</a:t>
            </a:r>
          </a:p>
          <a:p>
            <a:pPr lvl="0" algn="just" rtl="1"/>
            <a:endParaRPr lang="ar-EG" sz="1400" dirty="0">
              <a:latin typeface="Alexandria" pitchFamily="2" charset="-78"/>
              <a:cs typeface="Alexandria" pitchFamily="2" charset="-78"/>
            </a:endParaRPr>
          </a:p>
          <a:p>
            <a:pPr marL="285750" lvl="0" indent="-285750" algn="just" rtl="1">
              <a:buFont typeface="Wingdings" pitchFamily="2" charset="2"/>
              <a:buChar char="§"/>
            </a:pPr>
            <a:r>
              <a:rPr lang="ar-EG" sz="1400" b="1" dirty="0" smtClean="0">
                <a:latin typeface="Alexandria" pitchFamily="2" charset="-78"/>
                <a:cs typeface="Alexandria" pitchFamily="2" charset="-78"/>
              </a:rPr>
              <a:t>النمط </a:t>
            </a:r>
            <a:r>
              <a:rPr lang="ar-EG" sz="1400" b="1" dirty="0">
                <a:latin typeface="Alexandria" pitchFamily="2" charset="-78"/>
                <a:cs typeface="Alexandria" pitchFamily="2" charset="-78"/>
              </a:rPr>
              <a:t>المهتم بالعمل و </a:t>
            </a:r>
            <a:r>
              <a:rPr lang="ar-EG" sz="1400" b="1" dirty="0" smtClean="0">
                <a:latin typeface="Alexandria" pitchFamily="2" charset="-78"/>
                <a:cs typeface="Alexandria" pitchFamily="2" charset="-78"/>
              </a:rPr>
              <a:t>الإنتاج  </a:t>
            </a:r>
            <a:r>
              <a:rPr lang="en-US" sz="1400" b="1" dirty="0" smtClean="0">
                <a:latin typeface="Alexandria" pitchFamily="2" charset="-78"/>
                <a:cs typeface="Alexandria" pitchFamily="2" charset="-78"/>
              </a:rPr>
              <a:t>Task-Oriented</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يكون أكثر فعالية فى التأثير على المرؤوسيين فى أســــــوء و أفضل المواقف</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21433" cy="6673077"/>
            <a:chOff x="617280" y="-72669"/>
            <a:chExt cx="10821433" cy="6673077"/>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2669"/>
              <a:ext cx="8925563" cy="6673077"/>
              <a:chOff x="2513150" y="-72669"/>
              <a:chExt cx="8925563" cy="6673077"/>
            </a:xfrm>
          </p:grpSpPr>
          <p:sp>
            <p:nvSpPr>
              <p:cNvPr id="6" name="TextBox 5"/>
              <p:cNvSpPr txBox="1"/>
              <p:nvPr/>
            </p:nvSpPr>
            <p:spPr>
              <a:xfrm>
                <a:off x="2513150" y="1019069"/>
                <a:ext cx="8631100" cy="307777"/>
              </a:xfrm>
              <a:prstGeom prst="rect">
                <a:avLst/>
              </a:prstGeom>
              <a:noFill/>
            </p:spPr>
            <p:txBody>
              <a:bodyPr wrap="square" rtlCol="0">
                <a:spAutoFit/>
              </a:bodyPr>
              <a:lstStyle/>
              <a:p>
                <a:endParaRPr lang="en-US" sz="1400" b="1" dirty="0">
                  <a:latin typeface="Alexandria" pitchFamily="2" charset="-78"/>
                  <a:cs typeface="Alexandria" pitchFamily="2" charset="-78"/>
                </a:endParaRPr>
              </a:p>
            </p:txBody>
          </p:sp>
          <p:sp>
            <p:nvSpPr>
              <p:cNvPr id="7" name="TextBox 6"/>
              <p:cNvSpPr txBox="1"/>
              <p:nvPr/>
            </p:nvSpPr>
            <p:spPr>
              <a:xfrm>
                <a:off x="8822513" y="6292631"/>
                <a:ext cx="2616200" cy="307777"/>
              </a:xfrm>
              <a:prstGeom prst="rect">
                <a:avLst/>
              </a:prstGeom>
              <a:noFill/>
            </p:spPr>
            <p:txBody>
              <a:bodyPr wrap="square" rtlCol="0">
                <a:spAutoFit/>
              </a:bodyPr>
              <a:lstStyle/>
              <a:p>
                <a:pPr algn="ctr"/>
                <a:r>
                  <a:rPr lang="en-US" sz="1400" b="1" dirty="0">
                    <a:latin typeface="Alexandria" pitchFamily="2" charset="-78"/>
                    <a:cs typeface="Alexandria" pitchFamily="2" charset="-78"/>
                  </a:rPr>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5874"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304106" y="1667398"/>
            <a:ext cx="9942420" cy="5324535"/>
          </a:xfrm>
          <a:prstGeom prst="rect">
            <a:avLst/>
          </a:prstGeom>
        </p:spPr>
        <p:txBody>
          <a:bodyPr wrap="square">
            <a:spAutoFit/>
          </a:bodyPr>
          <a:lstStyle/>
          <a:p>
            <a:pPr algn="r"/>
            <a:r>
              <a:rPr lang="en-US" sz="1600" b="1" dirty="0" smtClean="0">
                <a:solidFill>
                  <a:srgbClr val="00B0F0"/>
                </a:solidFill>
                <a:latin typeface="Alexandria" pitchFamily="2" charset="-78"/>
                <a:cs typeface="Alexandria" pitchFamily="2" charset="-78"/>
              </a:rPr>
              <a:t>       </a:t>
            </a:r>
            <a:r>
              <a:rPr lang="ar-EG" sz="1600" b="1" dirty="0" smtClean="0">
                <a:solidFill>
                  <a:srgbClr val="00B0F0"/>
                </a:solidFill>
                <a:latin typeface="Alexandria" pitchFamily="2" charset="-78"/>
                <a:cs typeface="Alexandria" pitchFamily="2" charset="-78"/>
              </a:rPr>
              <a:t> </a:t>
            </a:r>
          </a:p>
          <a:p>
            <a:pPr algn="r" rtl="1"/>
            <a:r>
              <a:rPr lang="ar-EG" sz="1400" b="1" dirty="0" smtClean="0">
                <a:solidFill>
                  <a:srgbClr val="00B0F0"/>
                </a:solidFill>
                <a:latin typeface="Alexandria" pitchFamily="2" charset="-78"/>
                <a:cs typeface="Alexandria" pitchFamily="2" charset="-78"/>
              </a:rPr>
              <a:t>نموذج </a:t>
            </a:r>
            <a:r>
              <a:rPr lang="ar-EG" sz="1400" b="1" dirty="0">
                <a:solidFill>
                  <a:srgbClr val="00B0F0"/>
                </a:solidFill>
                <a:latin typeface="Alexandria" pitchFamily="2" charset="-78"/>
                <a:cs typeface="Alexandria" pitchFamily="2" charset="-78"/>
              </a:rPr>
              <a:t>المسار- </a:t>
            </a:r>
            <a:r>
              <a:rPr lang="ar-EG" sz="1400" b="1" dirty="0" smtClean="0">
                <a:solidFill>
                  <a:srgbClr val="00B0F0"/>
                </a:solidFill>
                <a:latin typeface="Alexandria" pitchFamily="2" charset="-78"/>
                <a:cs typeface="Alexandria" pitchFamily="2" charset="-78"/>
              </a:rPr>
              <a:t>الهدف  </a:t>
            </a:r>
            <a:r>
              <a:rPr lang="en-US" sz="1400" b="1" dirty="0" smtClean="0">
                <a:solidFill>
                  <a:srgbClr val="00B0F0"/>
                </a:solidFill>
                <a:latin typeface="Alexandria" pitchFamily="2" charset="-78"/>
                <a:cs typeface="Alexandria" pitchFamily="2" charset="-78"/>
              </a:rPr>
              <a:t>Path-Goal </a:t>
            </a:r>
            <a:r>
              <a:rPr lang="en-US" sz="1400" b="1" dirty="0">
                <a:solidFill>
                  <a:srgbClr val="00B0F0"/>
                </a:solidFill>
                <a:latin typeface="Alexandria" pitchFamily="2" charset="-78"/>
                <a:cs typeface="Alexandria" pitchFamily="2" charset="-78"/>
              </a:rPr>
              <a:t>Model </a:t>
            </a:r>
            <a:r>
              <a:rPr lang="en-US" sz="1400" b="1" dirty="0" smtClean="0">
                <a:solidFill>
                  <a:srgbClr val="00B0F0"/>
                </a:solidFill>
                <a:latin typeface="Alexandria" pitchFamily="2" charset="-78"/>
                <a:cs typeface="Alexandria" pitchFamily="2" charset="-78"/>
              </a:rPr>
              <a:t>1971</a:t>
            </a:r>
            <a:endParaRPr lang="ar-EG" sz="1400" b="1" dirty="0" smtClean="0">
              <a:solidFill>
                <a:srgbClr val="00B0F0"/>
              </a:solidFill>
              <a:latin typeface="Alexandria" pitchFamily="2" charset="-78"/>
              <a:cs typeface="Alexandria" pitchFamily="2" charset="-78"/>
            </a:endParaRPr>
          </a:p>
          <a:p>
            <a:pPr algn="r" rtl="1"/>
            <a:endParaRPr lang="ar-EG" sz="1400" b="1" dirty="0">
              <a:solidFill>
                <a:srgbClr val="00B0F0"/>
              </a:solidFill>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وضع </a:t>
            </a:r>
            <a:r>
              <a:rPr lang="en-US" sz="1400" dirty="0">
                <a:latin typeface="Alexandria" pitchFamily="2" charset="-78"/>
                <a:cs typeface="Alexandria" pitchFamily="2" charset="-78"/>
              </a:rPr>
              <a:t>House &amp; Mitchel</a:t>
            </a:r>
            <a:r>
              <a:rPr lang="ar-EG" sz="1400" dirty="0">
                <a:latin typeface="Alexandria" pitchFamily="2" charset="-78"/>
                <a:cs typeface="Alexandria" pitchFamily="2" charset="-78"/>
              </a:rPr>
              <a:t>  هذا النموذج الذى يؤكد أن القائد الفعال  يقوم بدور فى مساعدة و دعم مرؤوسيه فى الوصول إلى تحقيق الأهداف .و يعد النمط الافضل هو ذلك النمط الذى يؤثر فى كل من : </a:t>
            </a:r>
            <a:r>
              <a:rPr lang="ar-EG" sz="1400" b="1" dirty="0">
                <a:latin typeface="Alexandria" pitchFamily="2" charset="-78"/>
                <a:cs typeface="Alexandria" pitchFamily="2" charset="-78"/>
              </a:rPr>
              <a:t>خصائص المرؤسيين</a:t>
            </a:r>
            <a:r>
              <a:rPr lang="ar-EG" sz="1400" dirty="0">
                <a:latin typeface="Alexandria" pitchFamily="2" charset="-78"/>
                <a:cs typeface="Alexandria" pitchFamily="2" charset="-78"/>
              </a:rPr>
              <a:t> ، ورغباتهم الحالية و المستقبلية ،و</a:t>
            </a:r>
            <a:r>
              <a:rPr lang="ar-EG" sz="1400" b="1" dirty="0">
                <a:latin typeface="Alexandria" pitchFamily="2" charset="-78"/>
                <a:cs typeface="Alexandria" pitchFamily="2" charset="-78"/>
              </a:rPr>
              <a:t>مهام العمل : </a:t>
            </a:r>
            <a:r>
              <a:rPr lang="ar-EG" sz="1400" dirty="0">
                <a:latin typeface="Alexandria" pitchFamily="2" charset="-78"/>
                <a:cs typeface="Alexandria" pitchFamily="2" charset="-78"/>
              </a:rPr>
              <a:t>التى ينجزها التابعون و نظام الصلاحيات الرسمية.</a:t>
            </a:r>
            <a:r>
              <a:rPr lang="ar-EG" sz="1400" b="1" dirty="0">
                <a:latin typeface="Alexandria" pitchFamily="2" charset="-78"/>
                <a:cs typeface="Alexandria" pitchFamily="2" charset="-78"/>
              </a:rPr>
              <a:t>ووفقاً لهذه النظرية يُتاح للقائد استخدام الأنماط التالية</a:t>
            </a:r>
            <a:r>
              <a:rPr lang="ar-EG" sz="1400" dirty="0" smtClean="0">
                <a:latin typeface="Alexandria" pitchFamily="2" charset="-78"/>
                <a:cs typeface="Alexandria" pitchFamily="2" charset="-78"/>
              </a:rPr>
              <a:t>:</a:t>
            </a:r>
          </a:p>
          <a:p>
            <a:pPr algn="just"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a:latin typeface="Alexandria" pitchFamily="2" charset="-78"/>
                <a:cs typeface="Alexandria" pitchFamily="2" charset="-78"/>
              </a:rPr>
              <a:t>ا</a:t>
            </a:r>
            <a:r>
              <a:rPr lang="ar-EG" sz="1400" b="1" dirty="0" smtClean="0">
                <a:latin typeface="Alexandria" pitchFamily="2" charset="-78"/>
                <a:cs typeface="Alexandria" pitchFamily="2" charset="-78"/>
              </a:rPr>
              <a:t>لمســــاند </a:t>
            </a:r>
            <a:r>
              <a:rPr lang="en-US" sz="1400" b="1" dirty="0" smtClean="0">
                <a:latin typeface="Alexandria" pitchFamily="2" charset="-78"/>
                <a:cs typeface="Alexandria" pitchFamily="2" charset="-78"/>
              </a:rPr>
              <a:t>Supportive </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يخلق بيئة عمل تتسم </a:t>
            </a:r>
            <a:r>
              <a:rPr lang="ar-EG" sz="1400" dirty="0" smtClean="0">
                <a:latin typeface="Alexandria" pitchFamily="2" charset="-78"/>
                <a:cs typeface="Alexandria" pitchFamily="2" charset="-78"/>
              </a:rPr>
              <a:t>بالود- </a:t>
            </a:r>
            <a:r>
              <a:rPr lang="ar-EG" sz="1400" dirty="0">
                <a:latin typeface="Alexandria" pitchFamily="2" charset="-78"/>
                <a:cs typeface="Alexandria" pitchFamily="2" charset="-78"/>
              </a:rPr>
              <a:t>يلبى احتياجات العاملين -</a:t>
            </a:r>
            <a:r>
              <a:rPr lang="ar-EG" sz="1400" dirty="0" smtClean="0">
                <a:latin typeface="Alexandria" pitchFamily="2" charset="-78"/>
                <a:cs typeface="Alexandria" pitchFamily="2" charset="-78"/>
              </a:rPr>
              <a:t>يتبع </a:t>
            </a:r>
            <a:r>
              <a:rPr lang="ar-EG" sz="1400" dirty="0">
                <a:latin typeface="Alexandria" pitchFamily="2" charset="-78"/>
                <a:cs typeface="Alexandria" pitchFamily="2" charset="-78"/>
              </a:rPr>
              <a:t>سياسة الباب </a:t>
            </a:r>
            <a:r>
              <a:rPr lang="ar-EG" sz="1400" dirty="0" smtClean="0">
                <a:latin typeface="Alexandria" pitchFamily="2" charset="-78"/>
                <a:cs typeface="Alexandria" pitchFamily="2" charset="-78"/>
              </a:rPr>
              <a:t>المفتوح.</a:t>
            </a:r>
          </a:p>
          <a:p>
            <a:pPr algn="r"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المـــــــوجة </a:t>
            </a:r>
            <a:r>
              <a:rPr lang="en-US" sz="1400" b="1" dirty="0" smtClean="0">
                <a:latin typeface="Alexandria" pitchFamily="2" charset="-78"/>
                <a:cs typeface="Alexandria" pitchFamily="2" charset="-78"/>
              </a:rPr>
              <a:t>Directive</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يقوم بجدولة </a:t>
            </a:r>
            <a:r>
              <a:rPr lang="ar-EG" sz="1400" dirty="0" smtClean="0">
                <a:latin typeface="Alexandria" pitchFamily="2" charset="-78"/>
                <a:cs typeface="Alexandria" pitchFamily="2" charset="-78"/>
              </a:rPr>
              <a:t>الأعمال</a:t>
            </a:r>
            <a:r>
              <a:rPr lang="ar-EG" sz="1400" dirty="0">
                <a:latin typeface="Alexandria" pitchFamily="2" charset="-78"/>
                <a:cs typeface="Alexandria" pitchFamily="2" charset="-78"/>
              </a:rPr>
              <a:t>-</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يحــــــــــدد للعامليــــــــن الادوار و كيفية </a:t>
            </a:r>
            <a:r>
              <a:rPr lang="ar-EG" sz="1400" dirty="0" smtClean="0">
                <a:latin typeface="Alexandria" pitchFamily="2" charset="-78"/>
                <a:cs typeface="Alexandria" pitchFamily="2" charset="-78"/>
              </a:rPr>
              <a:t>الأداء.-يعطــــــــى التعــليمــــــات </a:t>
            </a:r>
            <a:r>
              <a:rPr lang="ar-EG" sz="1400" dirty="0">
                <a:latin typeface="Alexandria" pitchFamily="2" charset="-78"/>
                <a:cs typeface="Alexandria" pitchFamily="2" charset="-78"/>
              </a:rPr>
              <a:t>و الارشادات الخاصة </a:t>
            </a:r>
            <a:r>
              <a:rPr lang="ar-EG" sz="1400" dirty="0" smtClean="0">
                <a:latin typeface="Alexandria" pitchFamily="2" charset="-78"/>
                <a:cs typeface="Alexandria" pitchFamily="2" charset="-78"/>
              </a:rPr>
              <a:t>بالعمل</a:t>
            </a:r>
          </a:p>
          <a:p>
            <a:pPr algn="r"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المشارك </a:t>
            </a:r>
            <a:r>
              <a:rPr lang="en-US" sz="1400" b="1" dirty="0" smtClean="0">
                <a:latin typeface="Alexandria" pitchFamily="2" charset="-78"/>
                <a:cs typeface="Alexandria" pitchFamily="2" charset="-78"/>
              </a:rPr>
              <a:t>Participative</a:t>
            </a:r>
            <a:r>
              <a:rPr lang="ar-EG" sz="1400" b="1" dirty="0" smtClean="0">
                <a:latin typeface="Alexandria" pitchFamily="2" charset="-78"/>
                <a:cs typeface="Alexandria" pitchFamily="2" charset="-78"/>
              </a:rPr>
              <a:t> :  </a:t>
            </a:r>
            <a:r>
              <a:rPr lang="ar-EG" sz="1400" b="1" dirty="0">
                <a:latin typeface="Alexandria" pitchFamily="2" charset="-78"/>
                <a:cs typeface="Alexandria" pitchFamily="2" charset="-78"/>
              </a:rPr>
              <a:t>- </a:t>
            </a:r>
            <a:r>
              <a:rPr lang="ar-EG" sz="1400" dirty="0">
                <a:latin typeface="Alexandria" pitchFamily="2" charset="-78"/>
                <a:cs typeface="Alexandria" pitchFamily="2" charset="-78"/>
              </a:rPr>
              <a:t>يستشير المرؤوسين فى صناعة القرارات، ويأخذها </a:t>
            </a:r>
            <a:r>
              <a:rPr lang="ar-EG" sz="1400" dirty="0" smtClean="0">
                <a:latin typeface="Alexandria" pitchFamily="2" charset="-78"/>
                <a:cs typeface="Alexandria" pitchFamily="2" charset="-78"/>
              </a:rPr>
              <a:t>بالإعتبار- </a:t>
            </a:r>
            <a:r>
              <a:rPr lang="ar-EG" sz="1400" dirty="0">
                <a:latin typeface="Alexandria" pitchFamily="2" charset="-78"/>
                <a:cs typeface="Alexandria" pitchFamily="2" charset="-78"/>
              </a:rPr>
              <a:t>يحقق الفعالية عندما يتسم المرؤوسون بالخبرة </a:t>
            </a:r>
            <a:r>
              <a:rPr lang="ar-EG" sz="1400" dirty="0" smtClean="0">
                <a:latin typeface="Alexandria" pitchFamily="2" charset="-78"/>
                <a:cs typeface="Alexandria" pitchFamily="2" charset="-78"/>
              </a:rPr>
              <a:t>.</a:t>
            </a:r>
          </a:p>
          <a:p>
            <a:pPr algn="r" rtl="1"/>
            <a:endParaRPr lang="ar-EG" sz="1400" dirty="0">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الموجه بالإنجاز </a:t>
            </a:r>
            <a:r>
              <a:rPr lang="en-US" sz="1400" b="1" dirty="0" smtClean="0">
                <a:latin typeface="Alexandria" pitchFamily="2" charset="-78"/>
                <a:cs typeface="Alexandria" pitchFamily="2" charset="-78"/>
              </a:rPr>
              <a:t>Achievement</a:t>
            </a:r>
            <a:r>
              <a:rPr lang="ar-EG" sz="1400" b="1" dirty="0" smtClean="0">
                <a:latin typeface="Alexandria" pitchFamily="2" charset="-78"/>
                <a:cs typeface="Alexandria" pitchFamily="2" charset="-78"/>
              </a:rPr>
              <a:t> : -</a:t>
            </a:r>
            <a:r>
              <a:rPr lang="ar-EG" sz="1400" dirty="0" smtClean="0">
                <a:latin typeface="Alexandria" pitchFamily="2" charset="-78"/>
                <a:cs typeface="Alexandria" pitchFamily="2" charset="-78"/>
              </a:rPr>
              <a:t> يضع أهدافاً صعبة، يتوقع انجازها على اعلى مستوى- الثقة العالية بينه و بين المرؤوسين.-يفوض الصلاحيات و السلطات اللازمة  -مرن جداً و يكيف قيادته وفقاً للموقف عندما يتسم العمل بالتعقيد.</a:t>
            </a:r>
            <a:endParaRPr lang="en-US" sz="1400" dirty="0" smtClean="0">
              <a:latin typeface="Alexandria" pitchFamily="2" charset="-78"/>
              <a:cs typeface="Alexandria" pitchFamily="2" charset="-78"/>
            </a:endParaRPr>
          </a:p>
          <a:p>
            <a:pPr algn="r" rtl="1"/>
            <a:endParaRPr lang="ar-EG" sz="1400" dirty="0" smtClean="0">
              <a:latin typeface="Alexandria" pitchFamily="2" charset="-78"/>
              <a:cs typeface="Alexandria" pitchFamily="2" charset="-78"/>
            </a:endParaRPr>
          </a:p>
          <a:p>
            <a:pPr algn="r" rtl="1"/>
            <a:endParaRPr lang="ar-EG" sz="1400" dirty="0">
              <a:latin typeface="Alexandria" pitchFamily="2" charset="-78"/>
              <a:cs typeface="Alexandria" pitchFamily="2" charset="-78"/>
            </a:endParaRPr>
          </a:p>
          <a:p>
            <a:pPr algn="r" rtl="1"/>
            <a:endParaRPr lang="en-US" sz="1400" dirty="0">
              <a:latin typeface="Alexandria" pitchFamily="2" charset="-78"/>
              <a:cs typeface="Alexandria" pitchFamily="2" charset="-78"/>
            </a:endParaRPr>
          </a:p>
          <a:p>
            <a:pPr algn="r" rtl="1"/>
            <a:endParaRPr lang="ar-EG" sz="16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1823"/>
            <a:ext cx="11012345" cy="6725218"/>
            <a:chOff x="617280" y="-32477"/>
            <a:chExt cx="11012345" cy="672521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32477"/>
              <a:ext cx="9116475" cy="6725218"/>
              <a:chOff x="2513150" y="-32477"/>
              <a:chExt cx="9116475" cy="672521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134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6642" y="-3247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2797443" y="1205984"/>
            <a:ext cx="5666936" cy="369332"/>
          </a:xfrm>
          <a:prstGeom prst="rect">
            <a:avLst/>
          </a:prstGeom>
        </p:spPr>
        <p:txBody>
          <a:bodyPr wrap="none">
            <a:spAutoFit/>
          </a:bodyPr>
          <a:lstStyle/>
          <a:p>
            <a:pPr algn="ctr"/>
            <a:r>
              <a:rPr lang="ar-EG" b="1" dirty="0">
                <a:latin typeface="Alexandria" pitchFamily="2" charset="-78"/>
                <a:cs typeface="Alexandria" pitchFamily="2" charset="-78"/>
              </a:rPr>
              <a:t>نموذج سلوك العمل مقابل سلوك العلاقات الشخصية</a:t>
            </a:r>
            <a:endParaRPr lang="ar-EG" dirty="0">
              <a:latin typeface="Alexandria" pitchFamily="2" charset="-78"/>
              <a:cs typeface="Alexandria" pitchFamily="2" charset="-78"/>
            </a:endParaRPr>
          </a:p>
        </p:txBody>
      </p:sp>
      <p:sp>
        <p:nvSpPr>
          <p:cNvPr id="11" name="Rectangle 10"/>
          <p:cNvSpPr/>
          <p:nvPr/>
        </p:nvSpPr>
        <p:spPr>
          <a:xfrm>
            <a:off x="560130" y="1866900"/>
            <a:ext cx="10812720" cy="4524315"/>
          </a:xfrm>
          <a:prstGeom prst="rect">
            <a:avLst/>
          </a:prstGeom>
        </p:spPr>
        <p:txBody>
          <a:bodyPr wrap="square">
            <a:spAutoFit/>
          </a:bodyPr>
          <a:lstStyle/>
          <a:p>
            <a:pPr algn="r" rtl="1"/>
            <a:r>
              <a:rPr lang="ar-EG" dirty="0"/>
              <a:t>وضع </a:t>
            </a:r>
            <a:r>
              <a:rPr lang="en-US" b="1" dirty="0"/>
              <a:t>Hersey&amp; Blanchard (1974)</a:t>
            </a:r>
            <a:r>
              <a:rPr lang="ar-EG" dirty="0"/>
              <a:t> نظرية موقفية للقيادة  تضم ثلاثة متغيرات رئيسية تركز على العلاقة بين القــــــــادة و مرؤوسييهم </a:t>
            </a:r>
            <a:endParaRPr lang="ar-EG" dirty="0" smtClean="0"/>
          </a:p>
          <a:p>
            <a:pPr algn="r" rtl="1"/>
            <a:r>
              <a:rPr lang="ar-EG" dirty="0" smtClean="0"/>
              <a:t>و </a:t>
            </a:r>
            <a:r>
              <a:rPr lang="ar-EG" dirty="0"/>
              <a:t>هى </a:t>
            </a:r>
            <a:r>
              <a:rPr lang="ar-EG" dirty="0" smtClean="0"/>
              <a:t>:</a:t>
            </a:r>
          </a:p>
          <a:p>
            <a:pPr algn="r" rtl="1"/>
            <a:endParaRPr lang="en-US" dirty="0"/>
          </a:p>
          <a:p>
            <a:pPr lvl="0" algn="r" rtl="1"/>
            <a:r>
              <a:rPr lang="ar-EG" dirty="0"/>
              <a:t>درجة التوجيه و السيطرة من القائد للعاملين ( </a:t>
            </a:r>
            <a:r>
              <a:rPr lang="ar-EG" b="1" dirty="0"/>
              <a:t>سلوك العمل</a:t>
            </a:r>
            <a:r>
              <a:rPr lang="ar-EG" dirty="0"/>
              <a:t> ) </a:t>
            </a:r>
            <a:r>
              <a:rPr lang="ar-EG" dirty="0" smtClean="0"/>
              <a:t>- قدر </a:t>
            </a:r>
            <a:r>
              <a:rPr lang="ar-EG" dirty="0"/>
              <a:t>الدعم العاطفى الذى يقدمه ( </a:t>
            </a:r>
            <a:r>
              <a:rPr lang="ar-EG" b="1" dirty="0"/>
              <a:t>سلوك العلاقات الشخصية</a:t>
            </a:r>
            <a:r>
              <a:rPr lang="ar-EG" dirty="0" smtClean="0"/>
              <a:t>)</a:t>
            </a:r>
          </a:p>
          <a:p>
            <a:pPr lvl="0" algn="r" rtl="1"/>
            <a:endParaRPr lang="en-US" dirty="0"/>
          </a:p>
          <a:p>
            <a:pPr algn="r" rtl="1"/>
            <a:r>
              <a:rPr lang="ar-EG" b="1" dirty="0" smtClean="0"/>
              <a:t>(مستوى </a:t>
            </a:r>
            <a:r>
              <a:rPr lang="ar-EG" b="1" dirty="0"/>
              <a:t>نضج </a:t>
            </a:r>
            <a:r>
              <a:rPr lang="ar-EG" b="1" dirty="0" smtClean="0"/>
              <a:t>المرؤوسيين)</a:t>
            </a:r>
            <a:r>
              <a:rPr lang="ar-EG" dirty="0" smtClean="0"/>
              <a:t> </a:t>
            </a:r>
            <a:r>
              <a:rPr lang="ar-EG" dirty="0"/>
              <a:t>و استعدادهم لاداء مهام محددة ، و يمثل هذا العنصر أهم المتغيرات الموقفية المؤثرة على سلوكيات القادة </a:t>
            </a:r>
            <a:r>
              <a:rPr lang="ar-EG" dirty="0" smtClean="0"/>
              <a:t>.</a:t>
            </a:r>
          </a:p>
          <a:p>
            <a:pPr algn="r" rtl="1"/>
            <a:endParaRPr lang="ar-EG" dirty="0"/>
          </a:p>
          <a:p>
            <a:pPr marL="285750" indent="-285750" algn="r" rtl="1">
              <a:buFont typeface="Wingdings" pitchFamily="2" charset="2"/>
              <a:buChar char="§"/>
            </a:pPr>
            <a:r>
              <a:rPr lang="ar-EG" b="1" dirty="0"/>
              <a:t>الآمر / </a:t>
            </a:r>
            <a:r>
              <a:rPr lang="ar-EG" b="1" dirty="0" smtClean="0"/>
              <a:t>الحاكم : </a:t>
            </a:r>
            <a:r>
              <a:rPr lang="ar-SA" dirty="0"/>
              <a:t>يحدد ادوار و مهام </a:t>
            </a:r>
            <a:r>
              <a:rPr lang="ar-SA" dirty="0" smtClean="0"/>
              <a:t>المرؤوس</a:t>
            </a:r>
            <a:r>
              <a:rPr lang="ar-EG" dirty="0" smtClean="0"/>
              <a:t>- قرارات مركزية- اتصالات أحادية-اهتمام مرتفع بالعمل مقابل اهتمام منخفض بالعلاقات.</a:t>
            </a:r>
          </a:p>
          <a:p>
            <a:pPr algn="r" rtl="1"/>
            <a:endParaRPr lang="ar-EG" dirty="0"/>
          </a:p>
          <a:p>
            <a:pPr marL="285750" indent="-285750" algn="r" rtl="1">
              <a:buFont typeface="Wingdings" pitchFamily="2" charset="2"/>
              <a:buChar char="§"/>
            </a:pPr>
            <a:r>
              <a:rPr lang="ar-EG" b="1" dirty="0" smtClean="0"/>
              <a:t>النمط المقنع </a:t>
            </a:r>
            <a:r>
              <a:rPr lang="ar-EG" dirty="0" smtClean="0"/>
              <a:t>: يحظى بقبول الآخرين-يحدد المهام ولكنه يشجع علي تقديم المقترحات- مركزية في صناعة القرار-اهتمام مرتفع بالعمل </a:t>
            </a:r>
          </a:p>
          <a:p>
            <a:pPr algn="r" rtl="1"/>
            <a:r>
              <a:rPr lang="ar-EG" dirty="0" smtClean="0"/>
              <a:t>والعلاقات معا-اتصالات ثنائية.</a:t>
            </a:r>
          </a:p>
          <a:p>
            <a:pPr algn="r" rtl="1"/>
            <a:endParaRPr lang="ar-EG" dirty="0"/>
          </a:p>
          <a:p>
            <a:pPr marL="285750" indent="-285750" algn="r" rtl="1">
              <a:buFont typeface="Wingdings" pitchFamily="2" charset="2"/>
              <a:buChar char="§"/>
            </a:pPr>
            <a:r>
              <a:rPr lang="ar-EG" b="1" dirty="0" smtClean="0"/>
              <a:t>النمط المشارك</a:t>
            </a:r>
            <a:r>
              <a:rPr lang="ar-EG" dirty="0" smtClean="0"/>
              <a:t>: يشجع تقديم المقترحات والأفكار-اهتمام منخفض بالعمل-مرتفع بالعلاقات الإنسانية- اتصالات ثنائية.</a:t>
            </a:r>
          </a:p>
          <a:p>
            <a:pPr algn="r" rtl="1"/>
            <a:endParaRPr lang="ar-EG" dirty="0" smtClean="0"/>
          </a:p>
          <a:p>
            <a:pPr marL="285750" indent="-285750" algn="r" rtl="1">
              <a:buFont typeface="Wingdings" pitchFamily="2" charset="2"/>
              <a:buChar char="§"/>
            </a:pPr>
            <a:r>
              <a:rPr lang="ar-EG" b="1" dirty="0" smtClean="0"/>
              <a:t>النمط المفوض/الإتكالي </a:t>
            </a:r>
            <a:r>
              <a:rPr lang="ar-EG" dirty="0" smtClean="0"/>
              <a:t>:  يفوض آخرين للقيام بعمله- اهتمام منخفض بالعمل والعلاقات- اتصالات محدودة و ضعيفة.</a:t>
            </a:r>
          </a:p>
          <a:p>
            <a:pPr algn="r" rtl="1"/>
            <a:endParaRPr lang="ar-EG" dirty="0"/>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911865" cy="6765410"/>
            <a:chOff x="617280" y="-72669"/>
            <a:chExt cx="10911865"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2669"/>
              <a:ext cx="9015995" cy="6765410"/>
              <a:chOff x="2513150" y="-72669"/>
              <a:chExt cx="9015995" cy="6765410"/>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96546"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2" name="Rectangle 1"/>
          <p:cNvSpPr/>
          <p:nvPr/>
        </p:nvSpPr>
        <p:spPr>
          <a:xfrm>
            <a:off x="831850" y="1929089"/>
            <a:ext cx="10255250" cy="4078039"/>
          </a:xfrm>
          <a:prstGeom prst="rect">
            <a:avLst/>
          </a:prstGeom>
        </p:spPr>
        <p:txBody>
          <a:bodyPr wrap="square">
            <a:spAutoFit/>
          </a:bodyPr>
          <a:lstStyle/>
          <a:p>
            <a:pPr algn="r" rtl="1"/>
            <a:r>
              <a:rPr lang="ar-EG" sz="1400" b="1" dirty="0">
                <a:solidFill>
                  <a:srgbClr val="00B0F0"/>
                </a:solidFill>
                <a:latin typeface="Alexandria" pitchFamily="2" charset="-78"/>
                <a:cs typeface="Alexandria" pitchFamily="2" charset="-78"/>
              </a:rPr>
              <a:t>نموذج درجات مشاركة القائد العاملين فى صنع </a:t>
            </a:r>
            <a:r>
              <a:rPr lang="ar-EG" sz="1400" b="1" dirty="0" smtClean="0">
                <a:solidFill>
                  <a:srgbClr val="00B0F0"/>
                </a:solidFill>
                <a:latin typeface="Alexandria" pitchFamily="2" charset="-78"/>
                <a:cs typeface="Alexandria" pitchFamily="2" charset="-78"/>
              </a:rPr>
              <a:t>القرار :</a:t>
            </a:r>
          </a:p>
          <a:p>
            <a:pPr algn="r" rtl="1"/>
            <a:endParaRPr lang="ar-EG" sz="1400" b="1" dirty="0">
              <a:solidFill>
                <a:srgbClr val="00B0F0"/>
              </a:solidFill>
              <a:latin typeface="Alexandria" pitchFamily="2" charset="-78"/>
              <a:cs typeface="Alexandria" pitchFamily="2" charset="-78"/>
            </a:endParaRPr>
          </a:p>
          <a:p>
            <a:pPr algn="r" rtl="1">
              <a:lnSpc>
                <a:spcPct val="150000"/>
              </a:lnSpc>
            </a:pPr>
            <a:r>
              <a:rPr lang="ar-EG" sz="1400" dirty="0">
                <a:latin typeface="Alexandria" pitchFamily="2" charset="-78"/>
                <a:cs typeface="Alexandria" pitchFamily="2" charset="-78"/>
              </a:rPr>
              <a:t>وضع</a:t>
            </a:r>
            <a:r>
              <a:rPr lang="en-US" sz="1400" b="1" dirty="0">
                <a:latin typeface="Alexandria" pitchFamily="2" charset="-78"/>
                <a:cs typeface="Alexandria" pitchFamily="2" charset="-78"/>
              </a:rPr>
              <a:t>Vroom </a:t>
            </a:r>
            <a:r>
              <a:rPr lang="en-US" sz="1400" b="1" dirty="0" err="1">
                <a:latin typeface="Alexandria" pitchFamily="2" charset="-78"/>
                <a:cs typeface="Alexandria" pitchFamily="2" charset="-78"/>
              </a:rPr>
              <a:t>Yettton</a:t>
            </a:r>
            <a:r>
              <a:rPr lang="en-US" sz="1400" b="1" dirty="0">
                <a:latin typeface="Alexandria" pitchFamily="2" charset="-78"/>
                <a:cs typeface="Alexandria" pitchFamily="2" charset="-78"/>
              </a:rPr>
              <a:t>  </a:t>
            </a:r>
            <a:r>
              <a:rPr lang="ar-EG" sz="1400" dirty="0">
                <a:latin typeface="Alexandria" pitchFamily="2" charset="-78"/>
                <a:cs typeface="Alexandria" pitchFamily="2" charset="-78"/>
              </a:rPr>
              <a:t>نموذج" </a:t>
            </a:r>
            <a:r>
              <a:rPr lang="en-US" sz="1400" b="1" dirty="0">
                <a:latin typeface="Alexandria" pitchFamily="2" charset="-78"/>
                <a:cs typeface="Alexandria" pitchFamily="2" charset="-78"/>
              </a:rPr>
              <a:t>Leader-Participation Model </a:t>
            </a:r>
            <a:r>
              <a:rPr lang="ar-EG" sz="1400" b="1" dirty="0">
                <a:latin typeface="Alexandria" pitchFamily="2" charset="-78"/>
                <a:cs typeface="Alexandria" pitchFamily="2" charset="-78"/>
              </a:rPr>
              <a:t>" و الذى  </a:t>
            </a:r>
            <a:r>
              <a:rPr lang="ar-EG" sz="1400" dirty="0">
                <a:latin typeface="Alexandria" pitchFamily="2" charset="-78"/>
                <a:cs typeface="Alexandria" pitchFamily="2" charset="-78"/>
              </a:rPr>
              <a:t>يقوم على فكرة مدى مشــــــاركة التابعين للقـــــــــــــــــــــادة فى عمليات صنع القرار ، ووفقاً لذلك قسم "</a:t>
            </a:r>
            <a:r>
              <a:rPr lang="ar-EG" sz="1400" b="1" i="1" dirty="0">
                <a:latin typeface="Alexandria" pitchFamily="2" charset="-78"/>
                <a:cs typeface="Alexandria" pitchFamily="2" charset="-78"/>
              </a:rPr>
              <a:t>ياتون"</a:t>
            </a:r>
            <a:r>
              <a:rPr lang="ar-EG" sz="1400" dirty="0">
                <a:latin typeface="Alexandria" pitchFamily="2" charset="-78"/>
                <a:cs typeface="Alexandria" pitchFamily="2" charset="-78"/>
              </a:rPr>
              <a:t>"أنماط القادة إلى خمسة أنماط </a:t>
            </a:r>
            <a:r>
              <a:rPr lang="ar-EG" sz="1400" dirty="0" smtClean="0">
                <a:latin typeface="Alexandria" pitchFamily="2" charset="-78"/>
                <a:cs typeface="Alexandria" pitchFamily="2" charset="-78"/>
              </a:rPr>
              <a:t> :</a:t>
            </a:r>
          </a:p>
          <a:p>
            <a:pPr algn="r" rtl="1">
              <a:lnSpc>
                <a:spcPct val="150000"/>
              </a:lnSpc>
            </a:pPr>
            <a:endParaRPr lang="ar-EG" sz="1400" dirty="0">
              <a:solidFill>
                <a:srgbClr val="00B0F0"/>
              </a:solidFill>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المنفرد بالقرار : </a:t>
            </a:r>
            <a:r>
              <a:rPr lang="ar-EG" sz="1400" dirty="0">
                <a:latin typeface="Alexandria" pitchFamily="2" charset="-78"/>
                <a:cs typeface="Alexandria" pitchFamily="2" charset="-78"/>
              </a:rPr>
              <a:t>يتخذ القرار بمفرده  دون </a:t>
            </a:r>
            <a:r>
              <a:rPr lang="ar-EG" sz="1400" dirty="0" smtClean="0">
                <a:latin typeface="Alexandria" pitchFamily="2" charset="-78"/>
                <a:cs typeface="Alexandria" pitchFamily="2" charset="-78"/>
              </a:rPr>
              <a:t>أى </a:t>
            </a:r>
            <a:r>
              <a:rPr lang="ar-EG" sz="1400" dirty="0">
                <a:latin typeface="Alexandria" pitchFamily="2" charset="-78"/>
                <a:cs typeface="Alexandria" pitchFamily="2" charset="-78"/>
              </a:rPr>
              <a:t>مساهمة من فريق العمل ثم يعلنه لهم </a:t>
            </a:r>
            <a:endParaRPr lang="ar-EG" sz="1400" dirty="0" smtClean="0">
              <a:latin typeface="Alexandria" pitchFamily="2" charset="-78"/>
              <a:cs typeface="Alexandria" pitchFamily="2" charset="-78"/>
            </a:endParaRPr>
          </a:p>
          <a:p>
            <a:pPr algn="r" rtl="1"/>
            <a:endParaRPr lang="ar-EG" sz="1400" dirty="0" smtClean="0">
              <a:latin typeface="Alexandria" pitchFamily="2" charset="-78"/>
              <a:cs typeface="Alexandria" pitchFamily="2" charset="-78"/>
            </a:endParaRPr>
          </a:p>
          <a:p>
            <a:pPr marL="285750" indent="-285750" algn="r" rtl="1">
              <a:buFont typeface="Wingdings" pitchFamily="2" charset="2"/>
              <a:buChar char="§"/>
            </a:pPr>
            <a:r>
              <a:rPr lang="ar-EG" sz="1400" b="1" dirty="0">
                <a:latin typeface="Alexandria" pitchFamily="2" charset="-78"/>
                <a:cs typeface="Alexandria" pitchFamily="2" charset="-78"/>
              </a:rPr>
              <a:t>المستشير لكل </a:t>
            </a:r>
            <a:r>
              <a:rPr lang="ar-EG" sz="1400" b="1" dirty="0" smtClean="0">
                <a:latin typeface="Alexandria" pitchFamily="2" charset="-78"/>
                <a:cs typeface="Alexandria" pitchFamily="2" charset="-78"/>
              </a:rPr>
              <a:t>مرؤوس :  </a:t>
            </a:r>
            <a:r>
              <a:rPr lang="ar-EG" sz="1400" dirty="0">
                <a:latin typeface="Alexandria" pitchFamily="2" charset="-78"/>
                <a:cs typeface="Alexandria" pitchFamily="2" charset="-78"/>
              </a:rPr>
              <a:t>يستشير أعضاء الفريق فرداً فرداً ، و يشاركهم المشكلة و يحصل منهم على المعلومات والأفكار وتقييمها ثم يتخذ القرار</a:t>
            </a:r>
            <a:r>
              <a:rPr lang="ar-EG" sz="1400" dirty="0" smtClean="0">
                <a:latin typeface="Alexandria" pitchFamily="2" charset="-78"/>
                <a:cs typeface="Alexandria" pitchFamily="2" charset="-78"/>
              </a:rPr>
              <a:t>.</a:t>
            </a:r>
          </a:p>
          <a:p>
            <a:pPr algn="r" rtl="1"/>
            <a:endParaRPr lang="ar-EG" sz="1400" dirty="0" smtClean="0">
              <a:latin typeface="Alexandria" pitchFamily="2" charset="-78"/>
              <a:cs typeface="Alexandria" pitchFamily="2" charset="-78"/>
            </a:endParaRPr>
          </a:p>
          <a:p>
            <a:pPr marL="285750" indent="-285750" algn="r" rtl="1">
              <a:buFont typeface="Wingdings" pitchFamily="2" charset="2"/>
              <a:buChar char="§"/>
            </a:pPr>
            <a:r>
              <a:rPr lang="ar-EG" sz="1400" b="1" dirty="0">
                <a:latin typeface="Alexandria" pitchFamily="2" charset="-78"/>
                <a:cs typeface="Alexandria" pitchFamily="2" charset="-78"/>
              </a:rPr>
              <a:t>المستشير لفريق العمل </a:t>
            </a:r>
            <a:r>
              <a:rPr lang="ar-EG" sz="1400" b="1" dirty="0" smtClean="0">
                <a:latin typeface="Alexandria" pitchFamily="2" charset="-78"/>
                <a:cs typeface="Alexandria" pitchFamily="2" charset="-78"/>
              </a:rPr>
              <a:t> : </a:t>
            </a:r>
            <a:r>
              <a:rPr lang="ar-EG" sz="1400" dirty="0">
                <a:latin typeface="Alexandria" pitchFamily="2" charset="-78"/>
                <a:cs typeface="Alexandria" pitchFamily="2" charset="-78"/>
              </a:rPr>
              <a:t>يستشير المرؤوسيين أو فرق العمل ثم يتخذ </a:t>
            </a:r>
            <a:r>
              <a:rPr lang="ar-EG" sz="1400" dirty="0" smtClean="0">
                <a:latin typeface="Alexandria" pitchFamily="2" charset="-78"/>
                <a:cs typeface="Alexandria" pitchFamily="2" charset="-78"/>
              </a:rPr>
              <a:t>القرار- </a:t>
            </a:r>
            <a:r>
              <a:rPr lang="ar-EG" sz="1400" dirty="0">
                <a:latin typeface="Alexandria" pitchFamily="2" charset="-78"/>
                <a:cs typeface="Alexandria" pitchFamily="2" charset="-78"/>
              </a:rPr>
              <a:t>يعرض عليهم القائد المشكلة فى إجتماع ويحصل على أرائهم ثم يتخذ القرار</a:t>
            </a:r>
            <a:r>
              <a:rPr lang="ar-EG" sz="1400" dirty="0" smtClean="0">
                <a:latin typeface="Alexandria" pitchFamily="2" charset="-78"/>
                <a:cs typeface="Alexandria" pitchFamily="2" charset="-78"/>
              </a:rPr>
              <a:t>.</a:t>
            </a:r>
          </a:p>
          <a:p>
            <a:pPr algn="r" rtl="1"/>
            <a:endParaRPr lang="ar-EG" sz="1400" dirty="0" smtClean="0">
              <a:latin typeface="Alexandria" pitchFamily="2" charset="-78"/>
              <a:cs typeface="Alexandria" pitchFamily="2" charset="-78"/>
            </a:endParaRPr>
          </a:p>
          <a:p>
            <a:pPr marL="285750" indent="-285750" algn="r" rtl="1">
              <a:buFont typeface="Wingdings" pitchFamily="2" charset="2"/>
              <a:buChar char="§"/>
            </a:pPr>
            <a:r>
              <a:rPr lang="ar-EG" sz="1400" dirty="0" smtClean="0">
                <a:solidFill>
                  <a:srgbClr val="00B0F0"/>
                </a:solidFill>
                <a:latin typeface="Alexandria" pitchFamily="2" charset="-78"/>
                <a:cs typeface="Alexandria" pitchFamily="2" charset="-78"/>
              </a:rPr>
              <a:t> </a:t>
            </a:r>
            <a:r>
              <a:rPr lang="ar-EG" sz="1400" dirty="0" smtClean="0">
                <a:latin typeface="Alexandria" pitchFamily="2" charset="-78"/>
                <a:cs typeface="Alexandria" pitchFamily="2" charset="-78"/>
              </a:rPr>
              <a:t>ا</a:t>
            </a:r>
            <a:r>
              <a:rPr lang="ar-EG" sz="1400" b="1" dirty="0" smtClean="0">
                <a:latin typeface="Alexandria" pitchFamily="2" charset="-78"/>
                <a:cs typeface="Alexandria" pitchFamily="2" charset="-78"/>
              </a:rPr>
              <a:t>لميسر</a:t>
            </a:r>
            <a:r>
              <a:rPr lang="ar-EG" sz="1400" dirty="0" smtClean="0">
                <a:solidFill>
                  <a:srgbClr val="00B0F0"/>
                </a:solidFill>
                <a:latin typeface="Alexandria" pitchFamily="2" charset="-78"/>
                <a:cs typeface="Alexandria" pitchFamily="2" charset="-78"/>
              </a:rPr>
              <a:t> </a:t>
            </a:r>
            <a:r>
              <a:rPr lang="ar-EG" sz="1400" b="1" dirty="0" smtClean="0">
                <a:latin typeface="Alexandria" pitchFamily="2" charset="-78"/>
                <a:cs typeface="Alexandria" pitchFamily="2" charset="-78"/>
              </a:rPr>
              <a:t>أو المنسق :  </a:t>
            </a:r>
            <a:r>
              <a:rPr lang="ar-EG" sz="1400" dirty="0">
                <a:latin typeface="Alexandria" pitchFamily="2" charset="-78"/>
                <a:cs typeface="Alexandria" pitchFamily="2" charset="-78"/>
              </a:rPr>
              <a:t>يشرح للفريق أبعاد المشكلة ثم يصل القائد و الجماعة إلى قرار جماعى . و قد يرأس القائد المجموعة، لكنه لا يحاول التأير عليها</a:t>
            </a:r>
            <a:r>
              <a:rPr lang="ar-EG" sz="1400" dirty="0" smtClean="0">
                <a:latin typeface="Alexandria" pitchFamily="2" charset="-78"/>
                <a:cs typeface="Alexandria" pitchFamily="2" charset="-78"/>
              </a:rPr>
              <a:t>.</a:t>
            </a:r>
          </a:p>
          <a:p>
            <a:pPr algn="r" rtl="1"/>
            <a:endParaRPr lang="ar-EG" sz="1400" dirty="0">
              <a:solidFill>
                <a:srgbClr val="00B0F0"/>
              </a:solidFill>
              <a:latin typeface="Alexandria" pitchFamily="2" charset="-78"/>
              <a:cs typeface="Alexandria" pitchFamily="2" charset="-78"/>
            </a:endParaRPr>
          </a:p>
          <a:p>
            <a:pPr marL="285750" indent="-285750" algn="r" rtl="1">
              <a:buFont typeface="Wingdings" pitchFamily="2" charset="2"/>
              <a:buChar char="§"/>
            </a:pPr>
            <a:r>
              <a:rPr lang="ar-EG" sz="1400" b="1" dirty="0" smtClean="0">
                <a:latin typeface="Alexandria" pitchFamily="2" charset="-78"/>
                <a:cs typeface="Alexandria" pitchFamily="2" charset="-78"/>
              </a:rPr>
              <a:t>القائد المفوض: </a:t>
            </a:r>
            <a:r>
              <a:rPr lang="ar-EG" sz="1400" dirty="0">
                <a:latin typeface="Alexandria" pitchFamily="2" charset="-78"/>
                <a:cs typeface="Alexandria" pitchFamily="2" charset="-78"/>
              </a:rPr>
              <a:t>الذى يفوض سلطة اتخاذ </a:t>
            </a:r>
            <a:r>
              <a:rPr lang="ar-EG" sz="1400" dirty="0" smtClean="0">
                <a:latin typeface="Alexandria" pitchFamily="2" charset="-78"/>
                <a:cs typeface="Alexandria" pitchFamily="2" charset="-78"/>
              </a:rPr>
              <a:t>القرار للمرؤوسيين .</a:t>
            </a:r>
            <a:endParaRPr lang="ar-EG" sz="1400"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72494"/>
            <a:ext cx="10911865" cy="6745314"/>
            <a:chOff x="617280" y="-92765"/>
            <a:chExt cx="10911865" cy="674531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92765"/>
              <a:ext cx="9015995" cy="6745314"/>
              <a:chOff x="2513150" y="-92765"/>
              <a:chExt cx="9015995" cy="674531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12945" y="6252439"/>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9276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5139648" y="1148834"/>
            <a:ext cx="2672526" cy="369332"/>
          </a:xfrm>
          <a:prstGeom prst="rect">
            <a:avLst/>
          </a:prstGeom>
        </p:spPr>
        <p:txBody>
          <a:bodyPr wrap="none">
            <a:spAutoFit/>
          </a:bodyPr>
          <a:lstStyle/>
          <a:p>
            <a:r>
              <a:rPr lang="ar-EG" b="1" u="sng" dirty="0">
                <a:latin typeface="Alexandria" pitchFamily="2" charset="-78"/>
                <a:cs typeface="Alexandria" pitchFamily="2" charset="-78"/>
              </a:rPr>
              <a:t>المداخل الحديثة للقيادة </a:t>
            </a:r>
            <a:endParaRPr lang="ar-EG" u="sng" dirty="0">
              <a:latin typeface="Alexandria" pitchFamily="2" charset="-78"/>
              <a:cs typeface="Alexandria" pitchFamily="2" charset="-78"/>
            </a:endParaRPr>
          </a:p>
        </p:txBody>
      </p:sp>
      <p:sp>
        <p:nvSpPr>
          <p:cNvPr id="11" name="Rectangle 10"/>
          <p:cNvSpPr/>
          <p:nvPr/>
        </p:nvSpPr>
        <p:spPr>
          <a:xfrm>
            <a:off x="1284010" y="1929088"/>
            <a:ext cx="9942420" cy="3970318"/>
          </a:xfrm>
          <a:prstGeom prst="rect">
            <a:avLst/>
          </a:prstGeom>
        </p:spPr>
        <p:txBody>
          <a:bodyPr wrap="square">
            <a:spAutoFit/>
          </a:bodyPr>
          <a:lstStyle/>
          <a:p>
            <a:pPr algn="r" rtl="1"/>
            <a:r>
              <a:rPr lang="ar-EG" sz="1600" b="1" dirty="0">
                <a:solidFill>
                  <a:srgbClr val="00B0F0"/>
                </a:solidFill>
                <a:latin typeface="Alexandria" pitchFamily="2" charset="-78"/>
                <a:cs typeface="Alexandria" pitchFamily="2" charset="-78"/>
              </a:rPr>
              <a:t>أنماط القيادة الأبوية (النموذج الصينى</a:t>
            </a:r>
            <a:r>
              <a:rPr lang="ar-EG" sz="1600" b="1" dirty="0" smtClean="0">
                <a:solidFill>
                  <a:srgbClr val="00B0F0"/>
                </a:solidFill>
                <a:latin typeface="Alexandria" pitchFamily="2" charset="-78"/>
                <a:cs typeface="Alexandria" pitchFamily="2" charset="-78"/>
              </a:rPr>
              <a:t>)</a:t>
            </a:r>
          </a:p>
          <a:p>
            <a:pPr algn="r" rtl="1"/>
            <a:endParaRPr lang="ar-EG" b="1" dirty="0">
              <a:latin typeface="Alexandria" pitchFamily="2" charset="-78"/>
              <a:cs typeface="Alexandria" pitchFamily="2" charset="-78"/>
            </a:endParaRPr>
          </a:p>
          <a:p>
            <a:pPr algn="r" rtl="1"/>
            <a:r>
              <a:rPr lang="ar-EG" dirty="0"/>
              <a:t>يشير هذا النموذج – الذى وضعه </a:t>
            </a:r>
            <a:r>
              <a:rPr lang="en-US" dirty="0"/>
              <a:t>Chang &amp; Holt 96 &amp; Chang 2002 </a:t>
            </a:r>
            <a:r>
              <a:rPr lang="ar-EG" dirty="0"/>
              <a:t> - إلى ان المنظمة لاتتأثر فقط بالظروف الداخــــلية و لكن أيضاً بالبيئة </a:t>
            </a:r>
            <a:r>
              <a:rPr lang="ar-EG" dirty="0" smtClean="0"/>
              <a:t>الخارجية</a:t>
            </a:r>
          </a:p>
          <a:p>
            <a:pPr algn="r" rtl="1"/>
            <a:r>
              <a:rPr lang="ar-EG" dirty="0">
                <a:latin typeface="Alexandria" pitchFamily="2" charset="-78"/>
                <a:cs typeface="Alexandria" pitchFamily="2" charset="-78"/>
              </a:rPr>
              <a:t> </a:t>
            </a:r>
            <a:endParaRPr lang="ar-EG" dirty="0" smtClean="0">
              <a:latin typeface="Alexandria" pitchFamily="2" charset="-78"/>
              <a:cs typeface="Alexandria" pitchFamily="2" charset="-78"/>
            </a:endParaRPr>
          </a:p>
          <a:p>
            <a:pPr marL="285750" indent="-285750" algn="r" rtl="1">
              <a:buFont typeface="Wingdings" pitchFamily="2" charset="2"/>
              <a:buChar char="§"/>
            </a:pPr>
            <a:r>
              <a:rPr lang="ar-EG" b="1" dirty="0" smtClean="0"/>
              <a:t>القيادةالإستبدادية </a:t>
            </a:r>
            <a:r>
              <a:rPr lang="en-US" b="1" dirty="0" smtClean="0"/>
              <a:t> </a:t>
            </a:r>
            <a:r>
              <a:rPr lang="en-US" b="1" dirty="0"/>
              <a:t>Leadership </a:t>
            </a:r>
            <a:r>
              <a:rPr lang="en-US" b="1" dirty="0" smtClean="0"/>
              <a:t>Authoritarianism</a:t>
            </a:r>
            <a:r>
              <a:rPr lang="ar-EG" b="1" dirty="0" smtClean="0"/>
              <a:t>: </a:t>
            </a:r>
            <a:r>
              <a:rPr lang="en-US" dirty="0"/>
              <a:t> </a:t>
            </a:r>
            <a:r>
              <a:rPr lang="ar-EG" dirty="0"/>
              <a:t>ترفض تمكين </a:t>
            </a:r>
            <a:r>
              <a:rPr lang="ar-EG" dirty="0" smtClean="0"/>
              <a:t>العاملين.</a:t>
            </a:r>
          </a:p>
          <a:p>
            <a:pPr marL="285750" indent="-285750" algn="r" rtl="1">
              <a:buFont typeface="Wingdings" pitchFamily="2" charset="2"/>
              <a:buChar char="§"/>
            </a:pPr>
            <a:endParaRPr lang="ar-EG" dirty="0">
              <a:latin typeface="Alexandria" pitchFamily="2" charset="-78"/>
              <a:cs typeface="Alexandria" pitchFamily="2" charset="-78"/>
            </a:endParaRPr>
          </a:p>
          <a:p>
            <a:pPr marL="285750" indent="-285750" algn="r" rtl="1">
              <a:buFont typeface="Wingdings" pitchFamily="2" charset="2"/>
              <a:buChar char="§"/>
            </a:pPr>
            <a:r>
              <a:rPr lang="ar-EG" b="1" dirty="0"/>
              <a:t>القيادة </a:t>
            </a:r>
            <a:r>
              <a:rPr lang="ar-EG" b="1" dirty="0" smtClean="0"/>
              <a:t>الخيرة </a:t>
            </a:r>
            <a:r>
              <a:rPr lang="en-US" b="1" dirty="0"/>
              <a:t>Benevolence </a:t>
            </a:r>
            <a:r>
              <a:rPr lang="en-US" b="1" dirty="0" smtClean="0"/>
              <a:t>Leadership</a:t>
            </a:r>
            <a:r>
              <a:rPr lang="ar-EG" b="1" dirty="0" smtClean="0"/>
              <a:t> : </a:t>
            </a:r>
            <a:r>
              <a:rPr lang="ar-EG" dirty="0"/>
              <a:t>تبدى إهتماماً بالافراد و الحفاظ على </a:t>
            </a:r>
            <a:r>
              <a:rPr lang="ar-EG" dirty="0" smtClean="0"/>
              <a:t>السمعة.</a:t>
            </a:r>
          </a:p>
          <a:p>
            <a:pPr marL="285750" indent="-285750" algn="r" rtl="1">
              <a:buFont typeface="Wingdings" pitchFamily="2" charset="2"/>
              <a:buChar char="§"/>
            </a:pPr>
            <a:endParaRPr lang="ar-EG" dirty="0">
              <a:latin typeface="Alexandria" pitchFamily="2" charset="-78"/>
              <a:cs typeface="Alexandria" pitchFamily="2" charset="-78"/>
            </a:endParaRPr>
          </a:p>
          <a:p>
            <a:pPr marL="285750" indent="-285750" algn="r" rtl="1">
              <a:buFont typeface="Wingdings" pitchFamily="2" charset="2"/>
              <a:buChar char="§"/>
            </a:pPr>
            <a:r>
              <a:rPr lang="ar-EG" b="1" dirty="0"/>
              <a:t>القيادة </a:t>
            </a:r>
            <a:r>
              <a:rPr lang="ar-EG" b="1" dirty="0" smtClean="0"/>
              <a:t>الأخلاقية  </a:t>
            </a:r>
            <a:r>
              <a:rPr lang="en-US" b="1" dirty="0"/>
              <a:t>Moral </a:t>
            </a:r>
            <a:r>
              <a:rPr lang="en-US" b="1" dirty="0" smtClean="0"/>
              <a:t>Leadership</a:t>
            </a:r>
            <a:r>
              <a:rPr lang="ar-EG" b="1" dirty="0" smtClean="0"/>
              <a:t> : </a:t>
            </a:r>
            <a:r>
              <a:rPr lang="ar-EG" dirty="0"/>
              <a:t>تفصل المصالح العامة عن المصالح الخاصة و تضع </a:t>
            </a:r>
            <a:r>
              <a:rPr lang="ar-EG" dirty="0" smtClean="0"/>
              <a:t>نموذجاً أخلاقياً </a:t>
            </a:r>
            <a:r>
              <a:rPr lang="ar-EG" dirty="0"/>
              <a:t>ُيُحتذى به من جانب </a:t>
            </a:r>
            <a:r>
              <a:rPr lang="ar-EG" dirty="0" smtClean="0"/>
              <a:t>المرؤوسيين.</a:t>
            </a:r>
            <a:endParaRPr lang="ar-EG" dirty="0">
              <a:latin typeface="Alexandria" pitchFamily="2" charset="-78"/>
              <a:cs typeface="Alexandria" pitchFamily="2" charset="-78"/>
            </a:endParaRPr>
          </a:p>
          <a:p>
            <a:pPr algn="r" rtl="1"/>
            <a:r>
              <a:rPr lang="ar-EG" dirty="0" smtClean="0"/>
              <a:t> </a:t>
            </a:r>
            <a:endParaRPr lang="en-US" dirty="0"/>
          </a:p>
          <a:p>
            <a:pPr algn="r" rtl="1"/>
            <a:r>
              <a:rPr lang="ar-EG" dirty="0" smtClean="0"/>
              <a:t> </a:t>
            </a:r>
            <a:endParaRPr lang="en-US" dirty="0"/>
          </a:p>
          <a:p>
            <a:pPr algn="r" rtl="1"/>
            <a:endParaRPr lang="en-US" dirty="0"/>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4603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487"/>
            <a:ext cx="10964791" cy="6795554"/>
            <a:chOff x="617280" y="-102813"/>
            <a:chExt cx="10964791" cy="679555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02813"/>
              <a:ext cx="9068921" cy="6795554"/>
              <a:chOff x="2513150" y="-102813"/>
              <a:chExt cx="9068921" cy="679555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33041"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6930" y="-10281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209826" y="788084"/>
            <a:ext cx="8631100" cy="923330"/>
          </a:xfrm>
          <a:prstGeom prst="rect">
            <a:avLst/>
          </a:prstGeom>
        </p:spPr>
        <p:txBody>
          <a:bodyPr wrap="square">
            <a:spAutoFit/>
          </a:bodyPr>
          <a:lstStyle/>
          <a:p>
            <a:pPr algn="ctr"/>
            <a:r>
              <a:rPr lang="ar-EG" b="1" i="1" dirty="0"/>
              <a:t> </a:t>
            </a:r>
            <a:endParaRPr lang="en-US" dirty="0"/>
          </a:p>
          <a:p>
            <a:pPr lvl="0" algn="ctr" rtl="1"/>
            <a:r>
              <a:rPr lang="ar-EG" b="1" dirty="0">
                <a:latin typeface="Alexandria" pitchFamily="2" charset="-78"/>
                <a:cs typeface="Alexandria" pitchFamily="2" charset="-78"/>
              </a:rPr>
              <a:t>أنماط القيادة التبادلية و القيادة التحويلية وفقاً </a:t>
            </a:r>
            <a:r>
              <a:rPr lang="ar-EG" b="1" dirty="0" smtClean="0">
                <a:latin typeface="Alexandria" pitchFamily="2" charset="-78"/>
                <a:cs typeface="Alexandria" pitchFamily="2" charset="-78"/>
              </a:rPr>
              <a:t>لنظرية</a:t>
            </a:r>
          </a:p>
          <a:p>
            <a:pPr lvl="0" algn="ctr" rtl="1"/>
            <a:r>
              <a:rPr lang="en-US" b="1" dirty="0" smtClean="0">
                <a:latin typeface="Alexandria" pitchFamily="2" charset="-78"/>
                <a:cs typeface="Alexandria" pitchFamily="2" charset="-78"/>
              </a:rPr>
              <a:t>Burns </a:t>
            </a:r>
            <a:r>
              <a:rPr lang="en-US" b="1" dirty="0">
                <a:latin typeface="Alexandria" pitchFamily="2" charset="-78"/>
                <a:cs typeface="Alexandria" pitchFamily="2" charset="-78"/>
              </a:rPr>
              <a:t>&amp; Bass 1985  </a:t>
            </a:r>
            <a:endParaRPr lang="en-US" dirty="0">
              <a:latin typeface="Alexandria" pitchFamily="2" charset="-78"/>
              <a:cs typeface="Alexandria" pitchFamily="2" charset="-78"/>
            </a:endParaRPr>
          </a:p>
        </p:txBody>
      </p:sp>
      <p:sp>
        <p:nvSpPr>
          <p:cNvPr id="11" name="Rectangle 10"/>
          <p:cNvSpPr/>
          <p:nvPr/>
        </p:nvSpPr>
        <p:spPr>
          <a:xfrm>
            <a:off x="871618" y="1929090"/>
            <a:ext cx="10526970" cy="3677930"/>
          </a:xfrm>
          <a:prstGeom prst="rect">
            <a:avLst/>
          </a:prstGeom>
        </p:spPr>
        <p:txBody>
          <a:bodyPr wrap="square">
            <a:spAutoFit/>
          </a:bodyPr>
          <a:lstStyle/>
          <a:p>
            <a:pPr lvl="0" algn="just" rtl="1"/>
            <a:r>
              <a:rPr lang="ar-EG" sz="1600" b="1" dirty="0">
                <a:solidFill>
                  <a:srgbClr val="00B0F0"/>
                </a:solidFill>
                <a:latin typeface="Alexandria" pitchFamily="2" charset="-78"/>
                <a:cs typeface="Alexandria" pitchFamily="2" charset="-78"/>
              </a:rPr>
              <a:t>"القيادة التبادليـــــــــة</a:t>
            </a:r>
            <a:r>
              <a:rPr lang="ar-EG" sz="1600" b="1" dirty="0" smtClean="0">
                <a:solidFill>
                  <a:srgbClr val="00B0F0"/>
                </a:solidFill>
                <a:latin typeface="Alexandria" pitchFamily="2" charset="-78"/>
                <a:cs typeface="Alexandria" pitchFamily="2" charset="-78"/>
              </a:rPr>
              <a:t>":</a:t>
            </a:r>
          </a:p>
          <a:p>
            <a:pPr lvl="0" algn="just" rtl="1"/>
            <a:endParaRPr lang="ar-EG" sz="1400" b="1" dirty="0">
              <a:latin typeface="Alexandria" pitchFamily="2" charset="-78"/>
              <a:cs typeface="Alexandria" pitchFamily="2" charset="-78"/>
            </a:endParaRPr>
          </a:p>
          <a:p>
            <a:pPr lvl="0" algn="just" rtl="1"/>
            <a:endParaRPr lang="en-US"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يعرف (</a:t>
            </a:r>
            <a:r>
              <a:rPr lang="en-US" sz="1400" b="1" dirty="0">
                <a:latin typeface="Alexandria" pitchFamily="2" charset="-78"/>
                <a:cs typeface="Alexandria" pitchFamily="2" charset="-78"/>
              </a:rPr>
              <a:t>Bass &amp; </a:t>
            </a:r>
            <a:r>
              <a:rPr lang="en-US" sz="1400" b="1" dirty="0" err="1">
                <a:latin typeface="Alexandria" pitchFamily="2" charset="-78"/>
                <a:cs typeface="Alexandria" pitchFamily="2" charset="-78"/>
              </a:rPr>
              <a:t>Avolis</a:t>
            </a:r>
            <a:r>
              <a:rPr lang="en-US" sz="1400" b="1" dirty="0">
                <a:latin typeface="Alexandria" pitchFamily="2" charset="-78"/>
                <a:cs typeface="Alexandria" pitchFamily="2" charset="-78"/>
              </a:rPr>
              <a:t>, 2004</a:t>
            </a:r>
            <a:r>
              <a:rPr lang="ar-EG" sz="1400" dirty="0">
                <a:latin typeface="Alexandria" pitchFamily="2" charset="-78"/>
                <a:cs typeface="Alexandria" pitchFamily="2" charset="-78"/>
              </a:rPr>
              <a:t>) القيادة التبادلية بأنها "النمط القيادى الذى يؤكد تبادل الصفقات بين القادة والمرؤوسيين، ويحدث ذلك عندما يقوم القائد بمكافأة أو معاقبة المرؤوس بناءاً على أدائه</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و يُعد بيرنر (</a:t>
            </a:r>
            <a:r>
              <a:rPr lang="en-US" sz="1400" b="1" dirty="0">
                <a:latin typeface="Alexandria" pitchFamily="2" charset="-78"/>
                <a:cs typeface="Alexandria" pitchFamily="2" charset="-78"/>
              </a:rPr>
              <a:t>Burns 78</a:t>
            </a:r>
            <a:r>
              <a:rPr lang="ar-EG" sz="1400" dirty="0">
                <a:latin typeface="Alexandria" pitchFamily="2" charset="-78"/>
                <a:cs typeface="Alexandria" pitchFamily="2" charset="-78"/>
              </a:rPr>
              <a:t>) هو أول من قدم مفهوم القيادة التبادلية فى كتابة "القيادة" "</a:t>
            </a:r>
            <a:r>
              <a:rPr lang="en-US" sz="1400" dirty="0">
                <a:latin typeface="Alexandria" pitchFamily="2" charset="-78"/>
                <a:cs typeface="Alexandria" pitchFamily="2" charset="-78"/>
              </a:rPr>
              <a:t>Leadership</a:t>
            </a:r>
            <a:r>
              <a:rPr lang="ar-EG" sz="1400" dirty="0">
                <a:latin typeface="Alexandria" pitchFamily="2" charset="-78"/>
                <a:cs typeface="Alexandria" pitchFamily="2" charset="-78"/>
              </a:rPr>
              <a:t>" مؤكداً أن هذا النمط القيادى يقوم على عقد الصفقات </a:t>
            </a:r>
            <a:r>
              <a:rPr lang="en-US" sz="1400" dirty="0">
                <a:latin typeface="Alexandria" pitchFamily="2" charset="-78"/>
                <a:cs typeface="Alexandria" pitchFamily="2" charset="-78"/>
              </a:rPr>
              <a:t>Transactions</a:t>
            </a:r>
            <a:r>
              <a:rPr lang="ar-EG" sz="1400" dirty="0">
                <a:latin typeface="Alexandria" pitchFamily="2" charset="-78"/>
                <a:cs typeface="Alexandria" pitchFamily="2" charset="-78"/>
              </a:rPr>
              <a:t> بين القادة والمرؤوسين ، ولذلك أطلق عليها القيادة المتعاملة بالصفقـــــــات </a:t>
            </a:r>
            <a:r>
              <a:rPr lang="en-US" sz="1400" dirty="0">
                <a:latin typeface="Alexandria" pitchFamily="2" charset="-78"/>
                <a:cs typeface="Alexandria" pitchFamily="2" charset="-78"/>
              </a:rPr>
              <a:t>Transactional Leadership</a:t>
            </a:r>
            <a:r>
              <a:rPr lang="ar-EG" sz="1400" dirty="0">
                <a:latin typeface="Alexandria" pitchFamily="2" charset="-78"/>
                <a:cs typeface="Alexandria" pitchFamily="2" charset="-78"/>
              </a:rPr>
              <a:t> ، و تعنى عمليات التبادل لشئ له قيمة بين </a:t>
            </a:r>
            <a:r>
              <a:rPr lang="ar-EG" sz="1400" dirty="0" smtClean="0">
                <a:latin typeface="Alexandria" pitchFamily="2" charset="-78"/>
                <a:cs typeface="Alexandria" pitchFamily="2" charset="-78"/>
              </a:rPr>
              <a:t>القيادة والعاملين، فالقائد يمتلك ويتحكم فى ما يريده المرؤوس، وذلك مقابل الخدمات أو المهام التى يؤديها المرؤوسون و يقدم القائد المكافآت مقابل جهود الأداء المرغوب ، ويعاقبهم عند الإخلال بمهامهم.وتكون فلسفة القائد تجاه المرؤوس هى "اتبع القواعد التى أضعها وسوف أعطيك ما تحتاجه" ، أما فلسفة المرؤوس تجاه القائد فهى " دعنى أعرف ماذا تريد وسوف أفعله ". و تشمل </a:t>
            </a:r>
            <a:r>
              <a:rPr lang="ar-EG" sz="1400" dirty="0">
                <a:latin typeface="Alexandria" pitchFamily="2" charset="-78"/>
                <a:cs typeface="Alexandria" pitchFamily="2" charset="-78"/>
              </a:rPr>
              <a:t>القيادة التبادلية أربعة أبعاد رئيسية هى : المكافآت المشروطة ، الإدارة النشطة بالاستثناء، الإدارة الكامنة بالاستثناء، القيادة المتسيبة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8609"/>
            <a:ext cx="10861625" cy="6815650"/>
            <a:chOff x="617280" y="-122909"/>
            <a:chExt cx="10861625" cy="681565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22909"/>
              <a:ext cx="8965755" cy="6815650"/>
              <a:chOff x="2513150" y="-122909"/>
              <a:chExt cx="8965755" cy="6815650"/>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6066" y="-12290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526916" y="1972202"/>
            <a:ext cx="9810750" cy="3524042"/>
          </a:xfrm>
          <a:prstGeom prst="rect">
            <a:avLst/>
          </a:prstGeom>
        </p:spPr>
        <p:txBody>
          <a:bodyPr wrap="square">
            <a:spAutoFit/>
          </a:bodyPr>
          <a:lstStyle/>
          <a:p>
            <a:pPr lvl="0" algn="just" rtl="1"/>
            <a:r>
              <a:rPr lang="ar-EG" sz="1600" dirty="0">
                <a:solidFill>
                  <a:srgbClr val="00B0F0"/>
                </a:solidFill>
                <a:latin typeface="Alexandria" pitchFamily="2" charset="-78"/>
                <a:cs typeface="Alexandria" pitchFamily="2" charset="-78"/>
              </a:rPr>
              <a:t> "القيادة </a:t>
            </a:r>
            <a:r>
              <a:rPr lang="ar-EG" sz="1600" dirty="0" smtClean="0">
                <a:solidFill>
                  <a:srgbClr val="00B0F0"/>
                </a:solidFill>
                <a:latin typeface="Alexandria" pitchFamily="2" charset="-78"/>
                <a:cs typeface="Alexandria" pitchFamily="2" charset="-78"/>
              </a:rPr>
              <a:t>التحويلية« </a:t>
            </a:r>
          </a:p>
          <a:p>
            <a:pPr lvl="0" algn="just" rtl="1"/>
            <a:endParaRPr lang="en-US"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قدم (</a:t>
            </a:r>
            <a:r>
              <a:rPr lang="en-US" sz="1400" dirty="0">
                <a:latin typeface="Alexandria" pitchFamily="2" charset="-78"/>
                <a:cs typeface="Alexandria" pitchFamily="2" charset="-78"/>
              </a:rPr>
              <a:t>Burns 1978</a:t>
            </a:r>
            <a:r>
              <a:rPr lang="ar-EG" sz="1400" dirty="0">
                <a:latin typeface="Alexandria" pitchFamily="2" charset="-78"/>
                <a:cs typeface="Alexandria" pitchFamily="2" charset="-78"/>
              </a:rPr>
              <a:t>) لأول مرة مصطلح القيادة التحويلية </a:t>
            </a:r>
            <a:r>
              <a:rPr lang="en-US" sz="1400" dirty="0">
                <a:latin typeface="Alexandria" pitchFamily="2" charset="-78"/>
                <a:cs typeface="Alexandria" pitchFamily="2" charset="-78"/>
              </a:rPr>
              <a:t>(TL) Transformational Leadership</a:t>
            </a:r>
            <a:r>
              <a:rPr lang="ar-EG" sz="1400" dirty="0">
                <a:latin typeface="Alexandria" pitchFamily="2" charset="-78"/>
                <a:cs typeface="Alexandria" pitchFamily="2" charset="-78"/>
              </a:rPr>
              <a:t>، وذلك فى إطار معالجته للقيادة </a:t>
            </a:r>
            <a:r>
              <a:rPr lang="ar-EG" sz="1400" dirty="0" smtClean="0">
                <a:latin typeface="Alexandria" pitchFamily="2" charset="-78"/>
                <a:cs typeface="Alexandria" pitchFamily="2" charset="-78"/>
              </a:rPr>
              <a:t>السياسية</a:t>
            </a:r>
            <a:r>
              <a:rPr lang="ar-SA" sz="1400" dirty="0" smtClean="0">
                <a:latin typeface="Alexandria" pitchFamily="2" charset="-78"/>
                <a:cs typeface="Alexandria" pitchFamily="2" charset="-78"/>
              </a:rPr>
              <a:t> </a:t>
            </a:r>
            <a:r>
              <a:rPr lang="ar-SA" sz="1400" dirty="0">
                <a:latin typeface="Alexandria" pitchFamily="2" charset="-78"/>
                <a:cs typeface="Alexandria" pitchFamily="2" charset="-78"/>
              </a:rPr>
              <a:t>، </a:t>
            </a:r>
            <a:r>
              <a:rPr lang="ar-EG" sz="1400" dirty="0">
                <a:latin typeface="Alexandria" pitchFamily="2" charset="-78"/>
                <a:cs typeface="Alexandria" pitchFamily="2" charset="-78"/>
              </a:rPr>
              <a:t>وعرف </a:t>
            </a:r>
            <a:r>
              <a:rPr lang="en-US" sz="1400" dirty="0">
                <a:latin typeface="Alexandria" pitchFamily="2" charset="-78"/>
                <a:cs typeface="Alexandria" pitchFamily="2" charset="-78"/>
              </a:rPr>
              <a:t>Burns</a:t>
            </a:r>
            <a:r>
              <a:rPr lang="ar-EG" sz="1400" dirty="0">
                <a:latin typeface="Alexandria" pitchFamily="2" charset="-78"/>
                <a:cs typeface="Alexandria" pitchFamily="2" charset="-78"/>
              </a:rPr>
              <a:t> القيادة التحويلية بأنها العملية التى يرتبط فيها القادة والتابعين بطريقة يرفع كل منهما الآخر إلى مستويات عالية من التحفيز والأخلاقيات</a:t>
            </a:r>
            <a:r>
              <a:rPr lang="ar-SA" sz="1400" dirty="0">
                <a:latin typeface="Alexandria" pitchFamily="2" charset="-78"/>
                <a:cs typeface="Alexandria" pitchFamily="2" charset="-78"/>
              </a:rPr>
              <a:t>، </a:t>
            </a:r>
            <a:r>
              <a:rPr lang="ar-EG" sz="1400" dirty="0">
                <a:latin typeface="Alexandria" pitchFamily="2" charset="-78"/>
                <a:cs typeface="Alexandria" pitchFamily="2" charset="-78"/>
              </a:rPr>
              <a:t>فالقائد التحويلى يسعى إلى إحداث تغييرات جذرية فى قيم وسلوكيات </a:t>
            </a:r>
            <a:r>
              <a:rPr lang="ar-EG" sz="1400" dirty="0" smtClean="0">
                <a:latin typeface="Alexandria" pitchFamily="2" charset="-78"/>
                <a:cs typeface="Alexandria" pitchFamily="2" charset="-78"/>
              </a:rPr>
              <a:t>التابع .</a:t>
            </a: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EG" sz="1400" dirty="0">
                <a:latin typeface="Alexandria" pitchFamily="2" charset="-78"/>
                <a:cs typeface="Alexandria" pitchFamily="2" charset="-78"/>
              </a:rPr>
              <a:t>واستند </a:t>
            </a:r>
            <a:r>
              <a:rPr lang="en-US" sz="1400" dirty="0">
                <a:latin typeface="Alexandria" pitchFamily="2" charset="-78"/>
                <a:cs typeface="Alexandria" pitchFamily="2" charset="-78"/>
              </a:rPr>
              <a:t>Bass</a:t>
            </a:r>
            <a:r>
              <a:rPr lang="ar-EG" sz="1400" dirty="0">
                <a:latin typeface="Alexandria" pitchFamily="2" charset="-78"/>
                <a:cs typeface="Alexandria" pitchFamily="2" charset="-78"/>
              </a:rPr>
              <a:t> على أفكار بيرنز </a:t>
            </a:r>
            <a:r>
              <a:rPr lang="en-US" sz="1400" dirty="0">
                <a:latin typeface="Alexandria" pitchFamily="2" charset="-78"/>
                <a:cs typeface="Alexandria" pitchFamily="2" charset="-78"/>
              </a:rPr>
              <a:t>Burns</a:t>
            </a:r>
            <a:r>
              <a:rPr lang="ar-EG" sz="1400" dirty="0">
                <a:latin typeface="Alexandria" pitchFamily="2" charset="-78"/>
                <a:cs typeface="Alexandria" pitchFamily="2" charset="-78"/>
              </a:rPr>
              <a:t> وقدم عام 1985 مفهوماً عملياً لكل من القيادة التحويلية والتبادلية تمهيداً لتطبيق هذه المفاهيم فى منظمات الأعمال، وقام بتصميم قائمة مبدئية متعددة العناصر  </a:t>
            </a:r>
            <a:r>
              <a:rPr lang="en-US" sz="1400" dirty="0">
                <a:latin typeface="Alexandria" pitchFamily="2" charset="-78"/>
                <a:cs typeface="Alexandria" pitchFamily="2" charset="-78"/>
              </a:rPr>
              <a:t>Multifactor Leadership Questionnaire</a:t>
            </a:r>
            <a:r>
              <a:rPr lang="ar-EG" sz="1400" dirty="0">
                <a:latin typeface="Alexandria" pitchFamily="2" charset="-78"/>
                <a:cs typeface="Alexandria" pitchFamily="2" charset="-78"/>
              </a:rPr>
              <a:t> وذلك لدراسة الإختلافات بين أنماط القيادة التحويلية والتبادلية وتسهيل قياس خصائص كل منها بشكل عملى </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و تتضمن القيادة التحويلية أربعة انماط فرعية هى : القائد الكاريزمى ، القائد الملهم ، القائد المحفز على التفكير الإبتكارى ، القائد المهتم بالإعتبارات الفردية </a:t>
            </a:r>
            <a:r>
              <a:rPr lang="ar-EG" sz="14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8657"/>
            <a:ext cx="10921913" cy="6825698"/>
            <a:chOff x="617280" y="-132957"/>
            <a:chExt cx="10921913" cy="682569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32957"/>
              <a:ext cx="9026043" cy="6825698"/>
              <a:chOff x="2513150" y="-132957"/>
              <a:chExt cx="9026043" cy="682569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92299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970" y="-13295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324202" y="1929090"/>
            <a:ext cx="9942420" cy="4185761"/>
          </a:xfrm>
          <a:prstGeom prst="rect">
            <a:avLst/>
          </a:prstGeom>
        </p:spPr>
        <p:txBody>
          <a:bodyPr wrap="square">
            <a:spAutoFit/>
          </a:bodyPr>
          <a:lstStyle/>
          <a:p>
            <a:pPr algn="just" rtl="1"/>
            <a:r>
              <a:rPr lang="ar-EG" sz="1400" b="1" dirty="0">
                <a:solidFill>
                  <a:srgbClr val="00B0F0"/>
                </a:solidFill>
                <a:latin typeface="Alexandria" pitchFamily="2" charset="-78"/>
                <a:cs typeface="Alexandria" pitchFamily="2" charset="-78"/>
              </a:rPr>
              <a:t>وأكد </a:t>
            </a:r>
            <a:r>
              <a:rPr lang="en-US" sz="1400" b="1" dirty="0">
                <a:solidFill>
                  <a:srgbClr val="00B0F0"/>
                </a:solidFill>
                <a:latin typeface="Alexandria" pitchFamily="2" charset="-78"/>
                <a:cs typeface="Alexandria" pitchFamily="2" charset="-78"/>
              </a:rPr>
              <a:t>Bass</a:t>
            </a:r>
            <a:r>
              <a:rPr lang="ar-EG" sz="1400" b="1" dirty="0">
                <a:solidFill>
                  <a:srgbClr val="00B0F0"/>
                </a:solidFill>
                <a:latin typeface="Alexandria" pitchFamily="2" charset="-78"/>
                <a:cs typeface="Alexandria" pitchFamily="2" charset="-78"/>
              </a:rPr>
              <a:t> فى نظريته على أن سمات القيادة التحويلية تتمثل فيما يلى </a:t>
            </a:r>
            <a:r>
              <a:rPr lang="ar-EG" sz="1400" b="1" dirty="0" smtClean="0">
                <a:solidFill>
                  <a:srgbClr val="00B0F0"/>
                </a:solidFill>
                <a:latin typeface="Alexandria" pitchFamily="2" charset="-78"/>
                <a:cs typeface="Alexandria" pitchFamily="2" charset="-78"/>
              </a:rPr>
              <a:t>:</a:t>
            </a:r>
          </a:p>
          <a:p>
            <a:pPr algn="just" rtl="1"/>
            <a:endParaRPr lang="ar-EG" sz="1400" b="1" u="sng" dirty="0">
              <a:latin typeface="Alexandria" pitchFamily="2" charset="-78"/>
              <a:cs typeface="Alexandria" pitchFamily="2" charset="-78"/>
            </a:endParaRPr>
          </a:p>
          <a:p>
            <a:pPr algn="just" rtl="1"/>
            <a:endParaRPr lang="en-US" sz="1400" dirty="0">
              <a:latin typeface="Alexandria" pitchFamily="2" charset="-78"/>
              <a:cs typeface="Alexandria" pitchFamily="2" charset="-78"/>
            </a:endParaRPr>
          </a:p>
          <a:p>
            <a:pPr marL="285750" lvl="0" indent="-285750" algn="just" rtl="1">
              <a:lnSpc>
                <a:spcPct val="150000"/>
              </a:lnSpc>
              <a:buFont typeface="Wingdings" pitchFamily="2" charset="2"/>
              <a:buChar char="§"/>
            </a:pPr>
            <a:r>
              <a:rPr lang="ar-EG" sz="1400" dirty="0">
                <a:latin typeface="Alexandria" pitchFamily="2" charset="-78"/>
                <a:cs typeface="Alexandria" pitchFamily="2" charset="-78"/>
              </a:rPr>
              <a:t> رفع مستوى وعى وإهتمام المرؤوسين بأهمية عملهم وأهمية تحقيق مخرجات ذات قيمة </a:t>
            </a:r>
            <a:endParaRPr lang="ar-EG" sz="1400" baseline="30000" dirty="0">
              <a:latin typeface="Alexandria" pitchFamily="2" charset="-78"/>
              <a:cs typeface="Alexandria" pitchFamily="2" charset="-78"/>
            </a:endParaRPr>
          </a:p>
          <a:p>
            <a:pPr lvl="0" algn="just" rtl="1">
              <a:lnSpc>
                <a:spcPct val="150000"/>
              </a:lnSpc>
            </a:pPr>
            <a:endParaRPr lang="en-US" sz="1400" dirty="0">
              <a:latin typeface="Alexandria" pitchFamily="2" charset="-78"/>
              <a:cs typeface="Alexandria" pitchFamily="2" charset="-78"/>
            </a:endParaRPr>
          </a:p>
          <a:p>
            <a:pPr marL="285750" lvl="0" indent="-285750" algn="just" rtl="1">
              <a:lnSpc>
                <a:spcPct val="150000"/>
              </a:lnSpc>
              <a:buFont typeface="Wingdings" pitchFamily="2" charset="2"/>
              <a:buChar char="§"/>
            </a:pPr>
            <a:r>
              <a:rPr lang="ar-EG" sz="1400" dirty="0">
                <a:latin typeface="Alexandria" pitchFamily="2" charset="-78"/>
                <a:cs typeface="Alexandria" pitchFamily="2" charset="-78"/>
              </a:rPr>
              <a:t> ربط أهداف و مصالح  و إهتمامات المرؤوسين الخاصة بتحقيق الصالح العام للمنظمة، وغالباً ما يتم ذلك من خلال خلق رؤية تحقق الربط بين قيم وأهداف العاملين ، وقيم وأهداف المنظمة وكذا تؤكد على ارتباط هوية العاملين بهوية المنظمة </a:t>
            </a:r>
            <a:r>
              <a:rPr lang="en-US" sz="1400" dirty="0" smtClean="0">
                <a:latin typeface="Alexandria" pitchFamily="2" charset="-78"/>
                <a:cs typeface="Alexandria" pitchFamily="2" charset="-78"/>
              </a:rPr>
              <a:t>Identification</a:t>
            </a:r>
            <a:endParaRPr lang="en-US" sz="1400" baseline="30000" dirty="0">
              <a:latin typeface="Alexandria" pitchFamily="2" charset="-78"/>
              <a:cs typeface="Alexandria" pitchFamily="2" charset="-78"/>
            </a:endParaRPr>
          </a:p>
          <a:p>
            <a:pPr lvl="0" algn="just" rtl="1">
              <a:lnSpc>
                <a:spcPct val="150000"/>
              </a:lnSpc>
            </a:pPr>
            <a:endParaRPr lang="en-US" sz="1400" dirty="0">
              <a:latin typeface="Alexandria" pitchFamily="2" charset="-78"/>
              <a:cs typeface="Alexandria" pitchFamily="2" charset="-78"/>
            </a:endParaRPr>
          </a:p>
          <a:p>
            <a:pPr marL="285750" lvl="0" indent="-285750" algn="just" rtl="1">
              <a:lnSpc>
                <a:spcPct val="150000"/>
              </a:lnSpc>
              <a:buFont typeface="Wingdings" pitchFamily="2" charset="2"/>
              <a:buChar char="§"/>
            </a:pPr>
            <a:r>
              <a:rPr lang="ar-EG" sz="1400" dirty="0">
                <a:latin typeface="Alexandria" pitchFamily="2" charset="-78"/>
                <a:cs typeface="Alexandria" pitchFamily="2" charset="-78"/>
              </a:rPr>
              <a:t> تحفيز المرؤوسين على العمل الجاد وتحقيق أداء عالى يفوق التوقعات </a:t>
            </a:r>
            <a:r>
              <a:rPr lang="ar-EG" sz="1400" dirty="0" smtClean="0">
                <a:latin typeface="Alexandria" pitchFamily="2" charset="-78"/>
                <a:cs typeface="Alexandria" pitchFamily="2" charset="-78"/>
              </a:rPr>
              <a:t>العادية</a:t>
            </a:r>
            <a:endParaRPr lang="ar-EG" sz="1400" baseline="30000" dirty="0">
              <a:latin typeface="Alexandria" pitchFamily="2" charset="-78"/>
              <a:cs typeface="Alexandria" pitchFamily="2" charset="-78"/>
            </a:endParaRPr>
          </a:p>
          <a:p>
            <a:pPr lvl="0" algn="just" rtl="1">
              <a:lnSpc>
                <a:spcPct val="150000"/>
              </a:lnSpc>
            </a:pPr>
            <a:endParaRPr lang="en-US" sz="1400" dirty="0">
              <a:latin typeface="Alexandria" pitchFamily="2" charset="-78"/>
              <a:cs typeface="Alexandria" pitchFamily="2" charset="-78"/>
            </a:endParaRPr>
          </a:p>
          <a:p>
            <a:pPr marL="285750" lvl="0" indent="-285750" algn="just" rtl="1">
              <a:lnSpc>
                <a:spcPct val="150000"/>
              </a:lnSpc>
              <a:buFont typeface="Wingdings" pitchFamily="2" charset="2"/>
              <a:buChar char="§"/>
            </a:pPr>
            <a:r>
              <a:rPr lang="ar-EG" sz="1400" dirty="0">
                <a:latin typeface="Alexandria" pitchFamily="2" charset="-78"/>
                <a:cs typeface="Alexandria" pitchFamily="2" charset="-78"/>
              </a:rPr>
              <a:t>رفع واثارة الاحتياجات الداخلية العالية المستوى للمرؤوسين على هرم ماسلو من الإحتياجـــــــــــــــــــــــــــات الفسيولوجية و الإجتماعية إلى النمو والتطور الشخصى ورفع الكفاءة الذاتية </a:t>
            </a:r>
            <a:r>
              <a:rPr lang="en-US" sz="1400" dirty="0">
                <a:latin typeface="Alexandria" pitchFamily="2" charset="-78"/>
                <a:cs typeface="Alexandria" pitchFamily="2" charset="-78"/>
              </a:rPr>
              <a:t>SELF EFFICANCY</a:t>
            </a:r>
            <a:r>
              <a:rPr lang="ar-EG" sz="1400" dirty="0">
                <a:latin typeface="Alexandria" pitchFamily="2" charset="-78"/>
                <a:cs typeface="Alexandria" pitchFamily="2" charset="-78"/>
              </a:rPr>
              <a:t> </a:t>
            </a:r>
            <a:r>
              <a:rPr lang="ar-EG" sz="1400" dirty="0" smtClean="0">
                <a:latin typeface="Alexandria" pitchFamily="2" charset="-78"/>
                <a:cs typeface="Alexandria" pitchFamily="2" charset="-78"/>
              </a:rPr>
              <a:t>.</a:t>
            </a:r>
            <a:endParaRPr lang="ar-EG" sz="1400" dirty="0">
              <a:latin typeface="Alexandria" pitchFamily="2" charset="-78"/>
              <a:cs typeface="Alexandria" pitchFamily="2" charset="-78"/>
            </a:endParaRPr>
          </a:p>
          <a:p>
            <a:pPr lvl="0" algn="just" rtl="1"/>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8657"/>
            <a:ext cx="10894455" cy="6825698"/>
            <a:chOff x="617280" y="-132957"/>
            <a:chExt cx="10894455" cy="682569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32957"/>
              <a:ext cx="8998585" cy="6825698"/>
              <a:chOff x="2513150" y="-132957"/>
              <a:chExt cx="8998585" cy="6825698"/>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42609"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6594" y="-13295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4142624" y="946318"/>
            <a:ext cx="4137671" cy="369332"/>
          </a:xfrm>
          <a:prstGeom prst="rect">
            <a:avLst/>
          </a:prstGeom>
        </p:spPr>
        <p:txBody>
          <a:bodyPr wrap="none">
            <a:spAutoFit/>
          </a:bodyPr>
          <a:lstStyle/>
          <a:p>
            <a:pPr algn="ctr" rtl="1"/>
            <a:r>
              <a:rPr lang="ar-EG" b="1" dirty="0">
                <a:solidFill>
                  <a:srgbClr val="00B0F0"/>
                </a:solidFill>
                <a:latin typeface="Alexandria" pitchFamily="2" charset="-78"/>
                <a:cs typeface="Alexandria" pitchFamily="2" charset="-78"/>
              </a:rPr>
              <a:t>العلاقة بين القيادة التحويلية </a:t>
            </a:r>
            <a:r>
              <a:rPr lang="ar-EG" b="1" dirty="0" smtClean="0">
                <a:solidFill>
                  <a:srgbClr val="00B0F0"/>
                </a:solidFill>
                <a:latin typeface="Alexandria" pitchFamily="2" charset="-78"/>
                <a:cs typeface="Alexandria" pitchFamily="2" charset="-78"/>
              </a:rPr>
              <a:t>والتبادلية</a:t>
            </a:r>
            <a:endParaRPr lang="en-US" dirty="0">
              <a:solidFill>
                <a:srgbClr val="00B0F0"/>
              </a:solidFill>
              <a:latin typeface="Alexandria" pitchFamily="2" charset="-78"/>
              <a:cs typeface="Alexandria" pitchFamily="2" charset="-78"/>
            </a:endParaRPr>
          </a:p>
        </p:txBody>
      </p:sp>
      <p:sp>
        <p:nvSpPr>
          <p:cNvPr id="11" name="Rectangle 10"/>
          <p:cNvSpPr/>
          <p:nvPr/>
        </p:nvSpPr>
        <p:spPr>
          <a:xfrm>
            <a:off x="1308586" y="2019857"/>
            <a:ext cx="9848850" cy="3539430"/>
          </a:xfrm>
          <a:prstGeom prst="rect">
            <a:avLst/>
          </a:prstGeom>
        </p:spPr>
        <p:txBody>
          <a:bodyPr wrap="square">
            <a:spAutoFit/>
          </a:bodyPr>
          <a:lstStyle/>
          <a:p>
            <a:pPr lvl="0" algn="just" rtl="1">
              <a:lnSpc>
                <a:spcPct val="150000"/>
              </a:lnSpc>
            </a:pPr>
            <a:r>
              <a:rPr lang="ar-EG" sz="1400" dirty="0">
                <a:latin typeface="Alexandria" pitchFamily="2" charset="-78"/>
                <a:cs typeface="Alexandria" pitchFamily="2" charset="-78"/>
              </a:rPr>
              <a:t>وجهة نظر </a:t>
            </a:r>
            <a:r>
              <a:rPr lang="ar-EG" sz="1400" b="1" dirty="0">
                <a:latin typeface="Alexandria" pitchFamily="2" charset="-78"/>
                <a:cs typeface="Alexandria" pitchFamily="2" charset="-78"/>
              </a:rPr>
              <a:t>"</a:t>
            </a:r>
            <a:r>
              <a:rPr lang="en-US" sz="1400" b="1" dirty="0">
                <a:latin typeface="Alexandria" pitchFamily="2" charset="-78"/>
                <a:cs typeface="Alexandria" pitchFamily="2" charset="-78"/>
              </a:rPr>
              <a:t>Burns 78</a:t>
            </a:r>
            <a:r>
              <a:rPr lang="ar-EG" sz="1400" b="1" dirty="0">
                <a:latin typeface="Alexandria" pitchFamily="2" charset="-78"/>
                <a:cs typeface="Alexandria" pitchFamily="2" charset="-78"/>
              </a:rPr>
              <a:t>"</a:t>
            </a:r>
            <a:r>
              <a:rPr lang="ar-EG" sz="1400" dirty="0">
                <a:latin typeface="Alexandria" pitchFamily="2" charset="-78"/>
                <a:cs typeface="Alexandria" pitchFamily="2" charset="-78"/>
              </a:rPr>
              <a:t> المؤسس الأول لهذا المدخل الحديث، يرى أن القيادة التحويلية ، والقيادة التبادلية يمثلان طرفى نقيض فالنمط التحويلى يعمل على رفع حاجات المرؤوسيين للوصول إلى الحاجات النفسية المرتفعة مثل الإنجاز وتحقيق الذات يأتى على النقيض من النمط التبادلى الذى يركز بشكل أساسى على اشباع الحاجات الأساسية دون محاولة تنميتها، ووفقاً لهذا التوجه لا يمكن لقائد واحد أن يجمع بين هذين النمطين </a:t>
            </a:r>
            <a:r>
              <a:rPr lang="ar-EG" sz="1400" dirty="0" smtClean="0">
                <a:latin typeface="Alexandria" pitchFamily="2" charset="-78"/>
                <a:cs typeface="Alexandria" pitchFamily="2" charset="-78"/>
              </a:rPr>
              <a:t>معاً</a:t>
            </a:r>
            <a:r>
              <a:rPr lang="ar-EG" sz="1400" baseline="30000" dirty="0" smtClean="0">
                <a:latin typeface="Alexandria" pitchFamily="2" charset="-78"/>
                <a:cs typeface="Alexandria" pitchFamily="2" charset="-78"/>
              </a:rPr>
              <a:t>.</a:t>
            </a:r>
          </a:p>
          <a:p>
            <a:pPr lvl="0" algn="just" rtl="1">
              <a:lnSpc>
                <a:spcPct val="150000"/>
              </a:lnSpc>
            </a:pPr>
            <a:endParaRPr lang="ar-EG" sz="1400" baseline="30000" dirty="0">
              <a:latin typeface="Alexandria" pitchFamily="2" charset="-78"/>
              <a:cs typeface="Alexandria" pitchFamily="2" charset="-78"/>
            </a:endParaRPr>
          </a:p>
          <a:p>
            <a:pPr lvl="0" algn="just" rtl="1">
              <a:lnSpc>
                <a:spcPct val="150000"/>
              </a:lnSpc>
            </a:pPr>
            <a:endParaRPr lang="en-US" sz="1400" dirty="0">
              <a:latin typeface="Alexandria" pitchFamily="2" charset="-78"/>
              <a:cs typeface="Alexandria" pitchFamily="2" charset="-78"/>
            </a:endParaRPr>
          </a:p>
          <a:p>
            <a:pPr algn="just" rtl="1">
              <a:lnSpc>
                <a:spcPct val="150000"/>
              </a:lnSpc>
            </a:pPr>
            <a:r>
              <a:rPr lang="en-US" sz="1400" dirty="0">
                <a:latin typeface="Alexandria" pitchFamily="2" charset="-78"/>
                <a:cs typeface="Alexandria" pitchFamily="2" charset="-78"/>
              </a:rPr>
              <a:t> </a:t>
            </a:r>
          </a:p>
          <a:p>
            <a:pPr lvl="0" algn="just" rtl="1">
              <a:lnSpc>
                <a:spcPct val="150000"/>
              </a:lnSpc>
            </a:pPr>
            <a:r>
              <a:rPr lang="ar-EG" sz="1400" dirty="0">
                <a:latin typeface="Alexandria" pitchFamily="2" charset="-78"/>
                <a:cs typeface="Alexandria" pitchFamily="2" charset="-78"/>
              </a:rPr>
              <a:t>وجهة نظر "</a:t>
            </a:r>
            <a:r>
              <a:rPr lang="en-US" sz="1400" b="1" dirty="0">
                <a:latin typeface="Alexandria" pitchFamily="2" charset="-78"/>
                <a:cs typeface="Alexandria" pitchFamily="2" charset="-78"/>
              </a:rPr>
              <a:t>Bass 85, Bass&amp; , </a:t>
            </a:r>
            <a:r>
              <a:rPr lang="en-US" sz="1400" b="1" dirty="0" err="1">
                <a:latin typeface="Alexandria" pitchFamily="2" charset="-78"/>
                <a:cs typeface="Alexandria" pitchFamily="2" charset="-78"/>
              </a:rPr>
              <a:t>Avolio</a:t>
            </a:r>
            <a:r>
              <a:rPr lang="en-US" sz="1400" b="1" dirty="0">
                <a:latin typeface="Alexandria" pitchFamily="2" charset="-78"/>
                <a:cs typeface="Alexandria" pitchFamily="2" charset="-78"/>
              </a:rPr>
              <a:t> 93, Bass 2004</a:t>
            </a:r>
            <a:r>
              <a:rPr lang="ar-EG" sz="1400" dirty="0">
                <a:latin typeface="Alexandria" pitchFamily="2" charset="-78"/>
                <a:cs typeface="Alexandria" pitchFamily="2" charset="-78"/>
              </a:rPr>
              <a:t>" وهم يرون أن القيادة التحويلية والقيادة التبادلية نمطان متكاملان، حيث يقوم نمط  القيادة التحويلية على نفس أسس القيادة التبادلية وهو وما يعرف بنموذج المدى الكامل للقيادة </a:t>
            </a:r>
            <a:r>
              <a:rPr lang="en-US" sz="1400" dirty="0">
                <a:latin typeface="Alexandria" pitchFamily="2" charset="-78"/>
                <a:cs typeface="Alexandria" pitchFamily="2" charset="-78"/>
              </a:rPr>
              <a:t>Full Range Model Of </a:t>
            </a:r>
            <a:r>
              <a:rPr lang="en-US" sz="1400" dirty="0" smtClean="0">
                <a:latin typeface="Alexandria" pitchFamily="2" charset="-78"/>
                <a:cs typeface="Alexandria" pitchFamily="2" charset="-78"/>
              </a:rPr>
              <a:t>Leadership</a:t>
            </a:r>
            <a:r>
              <a:rPr lang="ar-EG" sz="1400" dirty="0" smtClean="0">
                <a:latin typeface="Alexandria" pitchFamily="2" charset="-78"/>
                <a:cs typeface="Alexandria" pitchFamily="2" charset="-78"/>
              </a:rPr>
              <a:t> </a:t>
            </a:r>
            <a:r>
              <a:rPr lang="ar-EG" sz="1400" dirty="0">
                <a:latin typeface="Alexandria" pitchFamily="2" charset="-78"/>
                <a:cs typeface="Alexandria" pitchFamily="2" charset="-78"/>
              </a:rPr>
              <a:t>،  حيث أكد باس أن القائد لا يستطيع أن يرتقى بمستوى حاجات المرؤوسين إلى المستويات الأعلى إلا إذا استطاع اشباع الحاجات الأساسية لهم </a:t>
            </a:r>
            <a:r>
              <a:rPr lang="ar-EG" sz="1400" baseline="30000" dirty="0" smtClean="0">
                <a:latin typeface="Alexandria" pitchFamily="2" charset="-78"/>
                <a:cs typeface="Alexandria" pitchFamily="2" charset="-78"/>
              </a:rPr>
              <a:t>.</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456000" y="162207"/>
            <a:ext cx="9156667" cy="6644834"/>
            <a:chOff x="2513150" y="47907"/>
            <a:chExt cx="9156667" cy="664483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905361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6738" y="47907"/>
              <a:ext cx="2305141" cy="1076343"/>
            </a:xfrm>
            <a:prstGeom prst="rect">
              <a:avLst/>
            </a:prstGeom>
          </p:spPr>
        </p:pic>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1153114923"/>
              </p:ext>
            </p:extLst>
          </p:nvPr>
        </p:nvGraphicFramePr>
        <p:xfrm>
          <a:off x="1200150" y="2286000"/>
          <a:ext cx="8724900" cy="3333750"/>
        </p:xfrm>
        <a:graphic>
          <a:graphicData uri="http://schemas.openxmlformats.org/drawingml/2006/table">
            <a:tbl>
              <a:tblPr rtl="1" firstRow="1" firstCol="1" bandRow="1">
                <a:tableStyleId>{5C22544A-7EE6-4342-B048-85BDC9FD1C3A}</a:tableStyleId>
              </a:tblPr>
              <a:tblGrid>
                <a:gridCol w="4253881"/>
                <a:gridCol w="4471019"/>
              </a:tblGrid>
              <a:tr h="531255">
                <a:tc>
                  <a:txBody>
                    <a:bodyPr/>
                    <a:lstStyle/>
                    <a:p>
                      <a:pPr algn="ctr" rtl="1">
                        <a:lnSpc>
                          <a:spcPct val="115000"/>
                        </a:lnSpc>
                        <a:spcAft>
                          <a:spcPts val="0"/>
                        </a:spcAft>
                      </a:pPr>
                      <a:r>
                        <a:rPr lang="ar-EG" sz="1600" dirty="0">
                          <a:effectLst/>
                          <a:latin typeface="Alexandria" pitchFamily="2" charset="-78"/>
                          <a:cs typeface="Alexandria" pitchFamily="2" charset="-78"/>
                        </a:rPr>
                        <a:t>وجهة نظر </a:t>
                      </a:r>
                      <a:r>
                        <a:rPr lang="en-US" sz="1600" dirty="0">
                          <a:effectLst/>
                          <a:latin typeface="Alexandria" pitchFamily="2" charset="-78"/>
                          <a:cs typeface="Alexandria" pitchFamily="2" charset="-78"/>
                        </a:rPr>
                        <a:t>Burns</a:t>
                      </a:r>
                      <a:endParaRPr lang="en-US" sz="1600" dirty="0">
                        <a:effectLst/>
                        <a:latin typeface="Alexandria" pitchFamily="2" charset="-78"/>
                        <a:ea typeface="Times New Roman"/>
                        <a:cs typeface="Alexandria" pitchFamily="2" charset="-78"/>
                      </a:endParaRPr>
                    </a:p>
                  </a:txBody>
                  <a:tcPr marL="68580" marR="68580" marT="0" marB="0"/>
                </a:tc>
                <a:tc>
                  <a:txBody>
                    <a:bodyPr/>
                    <a:lstStyle/>
                    <a:p>
                      <a:pPr algn="ctr" rtl="1">
                        <a:lnSpc>
                          <a:spcPct val="115000"/>
                        </a:lnSpc>
                        <a:spcAft>
                          <a:spcPts val="0"/>
                        </a:spcAft>
                      </a:pPr>
                      <a:r>
                        <a:rPr lang="ar-EG" sz="1600" dirty="0">
                          <a:effectLst/>
                          <a:latin typeface="Alexandria" pitchFamily="2" charset="-78"/>
                          <a:cs typeface="Alexandria" pitchFamily="2" charset="-78"/>
                        </a:rPr>
                        <a:t>وجهة نظر </a:t>
                      </a:r>
                      <a:r>
                        <a:rPr lang="en-US" sz="1600" dirty="0">
                          <a:effectLst/>
                          <a:latin typeface="Alexandria" pitchFamily="2" charset="-78"/>
                          <a:cs typeface="Alexandria" pitchFamily="2" charset="-78"/>
                        </a:rPr>
                        <a:t>Bass</a:t>
                      </a:r>
                      <a:endParaRPr lang="en-US" sz="1600" dirty="0">
                        <a:effectLst/>
                        <a:latin typeface="Alexandria" pitchFamily="2" charset="-78"/>
                        <a:ea typeface="Times New Roman"/>
                        <a:cs typeface="Alexandria" pitchFamily="2" charset="-78"/>
                      </a:endParaRPr>
                    </a:p>
                  </a:txBody>
                  <a:tcPr marL="68580" marR="68580" marT="0" marB="0"/>
                </a:tc>
              </a:tr>
              <a:tr h="2802495">
                <a:tc>
                  <a:txBody>
                    <a:bodyPr/>
                    <a:lstStyle/>
                    <a:p>
                      <a:pPr algn="r" rtl="1">
                        <a:lnSpc>
                          <a:spcPct val="115000"/>
                        </a:lnSpc>
                        <a:spcAft>
                          <a:spcPts val="0"/>
                        </a:spcAft>
                      </a:pPr>
                      <a:r>
                        <a:rPr lang="ar-EG" sz="1400" dirty="0">
                          <a:effectLst/>
                          <a:latin typeface="Alexandria" pitchFamily="2" charset="-78"/>
                          <a:cs typeface="Alexandria" pitchFamily="2" charset="-78"/>
                        </a:rPr>
                        <a:t> </a:t>
                      </a:r>
                      <a:endParaRPr lang="en-US" sz="1400" dirty="0">
                        <a:effectLst/>
                        <a:latin typeface="Alexandria" pitchFamily="2" charset="-78"/>
                        <a:cs typeface="Alexandria" pitchFamily="2" charset="-78"/>
                      </a:endParaRPr>
                    </a:p>
                    <a:p>
                      <a:pPr marL="342900" lvl="0" indent="-342900" algn="r" rtl="1">
                        <a:lnSpc>
                          <a:spcPct val="115000"/>
                        </a:lnSpc>
                        <a:spcAft>
                          <a:spcPts val="0"/>
                        </a:spcAft>
                        <a:buFont typeface="+mj-lt"/>
                        <a:buAutoNum type="arabicPeriod"/>
                      </a:pPr>
                      <a:r>
                        <a:rPr lang="ar-EG" sz="1400" dirty="0">
                          <a:effectLst/>
                          <a:latin typeface="Alexandria" pitchFamily="2" charset="-78"/>
                          <a:cs typeface="Alexandria" pitchFamily="2" charset="-78"/>
                        </a:rPr>
                        <a:t>تؤثر القيادة التحويلية إيجاباً على المرؤوسين والمنظمة</a:t>
                      </a:r>
                      <a:r>
                        <a:rPr lang="ar-EG" sz="1400" dirty="0" smtClean="0">
                          <a:effectLst/>
                          <a:latin typeface="Alexandria" pitchFamily="2" charset="-78"/>
                          <a:cs typeface="Alexandria" pitchFamily="2" charset="-78"/>
                        </a:rPr>
                        <a:t>.</a:t>
                      </a:r>
                    </a:p>
                    <a:p>
                      <a:pPr marL="342900" lvl="0" indent="-342900" algn="r" rtl="1">
                        <a:lnSpc>
                          <a:spcPct val="115000"/>
                        </a:lnSpc>
                        <a:spcAft>
                          <a:spcPts val="0"/>
                        </a:spcAft>
                        <a:buFont typeface="+mj-lt"/>
                        <a:buAutoNum type="arabicPeriod"/>
                      </a:pPr>
                      <a:endParaRPr lang="en-US" sz="1400" dirty="0">
                        <a:effectLst/>
                        <a:latin typeface="Alexandria" pitchFamily="2" charset="-78"/>
                        <a:cs typeface="Alexandria" pitchFamily="2" charset="-78"/>
                      </a:endParaRPr>
                    </a:p>
                    <a:p>
                      <a:pPr marL="342900" lvl="0" indent="-342900" algn="r" rtl="1">
                        <a:lnSpc>
                          <a:spcPct val="115000"/>
                        </a:lnSpc>
                        <a:spcAft>
                          <a:spcPts val="0"/>
                        </a:spcAft>
                        <a:buFont typeface="+mj-lt"/>
                        <a:buAutoNum type="arabicPeriod"/>
                      </a:pPr>
                      <a:r>
                        <a:rPr lang="ar-EG" sz="1400" dirty="0">
                          <a:effectLst/>
                          <a:latin typeface="Alexandria" pitchFamily="2" charset="-78"/>
                          <a:cs typeface="Alexandria" pitchFamily="2" charset="-78"/>
                        </a:rPr>
                        <a:t>يزداد أداء المرؤوسين فى المستويات الأعلى من هرم ماسلو </a:t>
                      </a:r>
                      <a:r>
                        <a:rPr lang="en-US" sz="1400" dirty="0">
                          <a:effectLst/>
                          <a:latin typeface="Alexandria" pitchFamily="2" charset="-78"/>
                          <a:cs typeface="Alexandria" pitchFamily="2" charset="-78"/>
                        </a:rPr>
                        <a:t>Maslow</a:t>
                      </a:r>
                      <a:r>
                        <a:rPr lang="ar-EG" sz="1400" dirty="0">
                          <a:effectLst/>
                          <a:latin typeface="Alexandria" pitchFamily="2" charset="-78"/>
                          <a:cs typeface="Alexandria" pitchFamily="2" charset="-78"/>
                        </a:rPr>
                        <a:t>.</a:t>
                      </a:r>
                      <a:endParaRPr lang="en-US" sz="1400" dirty="0">
                        <a:effectLst/>
                        <a:latin typeface="Alexandria" pitchFamily="2" charset="-78"/>
                        <a:ea typeface="Times New Roman"/>
                        <a:cs typeface="Alexandria" pitchFamily="2" charset="-78"/>
                      </a:endParaRPr>
                    </a:p>
                  </a:txBody>
                  <a:tcPr marL="68580" marR="68580" marT="0" marB="0"/>
                </a:tc>
                <a:tc>
                  <a:txBody>
                    <a:bodyPr/>
                    <a:lstStyle/>
                    <a:p>
                      <a:pPr marL="285750" algn="just" rtl="1">
                        <a:lnSpc>
                          <a:spcPct val="115000"/>
                        </a:lnSpc>
                        <a:spcAft>
                          <a:spcPts val="0"/>
                        </a:spcAft>
                      </a:pPr>
                      <a:r>
                        <a:rPr lang="en-US" sz="1400" dirty="0">
                          <a:effectLst/>
                          <a:latin typeface="Alexandria" pitchFamily="2" charset="-78"/>
                          <a:cs typeface="Alexandria" pitchFamily="2" charset="-78"/>
                        </a:rPr>
                        <a:t> </a:t>
                      </a:r>
                    </a:p>
                    <a:p>
                      <a:pPr marL="342900" lvl="0" indent="-342900" algn="just" rtl="1">
                        <a:lnSpc>
                          <a:spcPct val="115000"/>
                        </a:lnSpc>
                        <a:spcAft>
                          <a:spcPts val="0"/>
                        </a:spcAft>
                        <a:buFont typeface="+mj-lt"/>
                        <a:buAutoNum type="arabicPeriod"/>
                      </a:pPr>
                      <a:r>
                        <a:rPr lang="ar-EG" sz="1400" dirty="0">
                          <a:effectLst/>
                          <a:latin typeface="Alexandria" pitchFamily="2" charset="-78"/>
                          <a:cs typeface="Alexandria" pitchFamily="2" charset="-78"/>
                        </a:rPr>
                        <a:t>يمكن أن تؤثر القيادة التحويلية ايجاباً أو سلباً حسب اتجاهات وسلوكيات المرؤوسين</a:t>
                      </a:r>
                      <a:r>
                        <a:rPr lang="ar-EG" sz="1400" dirty="0" smtClean="0">
                          <a:effectLst/>
                          <a:latin typeface="Alexandria" pitchFamily="2" charset="-78"/>
                          <a:cs typeface="Alexandria" pitchFamily="2" charset="-78"/>
                        </a:rPr>
                        <a:t>.</a:t>
                      </a:r>
                    </a:p>
                    <a:p>
                      <a:pPr marL="342900" lvl="0" indent="-342900" algn="just" rtl="1">
                        <a:lnSpc>
                          <a:spcPct val="115000"/>
                        </a:lnSpc>
                        <a:spcAft>
                          <a:spcPts val="0"/>
                        </a:spcAft>
                        <a:buFont typeface="+mj-lt"/>
                        <a:buAutoNum type="arabicPeriod"/>
                      </a:pPr>
                      <a:endParaRPr lang="en-US" sz="1400" dirty="0">
                        <a:effectLst/>
                        <a:latin typeface="Alexandria" pitchFamily="2" charset="-78"/>
                        <a:cs typeface="Alexandria" pitchFamily="2" charset="-78"/>
                      </a:endParaRPr>
                    </a:p>
                    <a:p>
                      <a:pPr marL="342900" lvl="0" indent="-342900" algn="just" rtl="1">
                        <a:lnSpc>
                          <a:spcPct val="115000"/>
                        </a:lnSpc>
                        <a:spcAft>
                          <a:spcPts val="0"/>
                        </a:spcAft>
                        <a:buFont typeface="+mj-lt"/>
                        <a:buAutoNum type="arabicPeriod"/>
                      </a:pPr>
                      <a:r>
                        <a:rPr lang="ar-EG" sz="1400" dirty="0">
                          <a:effectLst/>
                          <a:latin typeface="Alexandria" pitchFamily="2" charset="-78"/>
                          <a:cs typeface="Alexandria" pitchFamily="2" charset="-78"/>
                        </a:rPr>
                        <a:t>ان ارتفاع رغبات وحاجات المرؤوسين على هرم ماسلو يعنى زيادة الأداء بشكل طبيعى.</a:t>
                      </a:r>
                      <a:endParaRPr lang="en-US" sz="1400" dirty="0">
                        <a:effectLst/>
                        <a:latin typeface="Alexandria" pitchFamily="2" charset="-78"/>
                        <a:ea typeface="Times New Roman"/>
                        <a:cs typeface="Alexandria" pitchFamily="2" charset="-78"/>
                      </a:endParaRPr>
                    </a:p>
                  </a:txBody>
                  <a:tcPr marL="68580" marR="68580" marT="0" marB="0"/>
                </a:tc>
              </a:tr>
            </a:tbl>
          </a:graphicData>
        </a:graphic>
      </p:graphicFrame>
    </p:spTree>
    <p:extLst>
      <p:ext uri="{BB962C8B-B14F-4D97-AF65-F5344CB8AC3E}">
        <p14:creationId xmlns:p14="http://schemas.microsoft.com/office/powerpoint/2010/main" val="25589220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24417" y="404814"/>
            <a:ext cx="10911416" cy="2232025"/>
          </a:xfrm>
        </p:spPr>
        <p:txBody>
          <a:bodyPr>
            <a:normAutofit/>
          </a:bodyPr>
          <a:lstStyle/>
          <a:p>
            <a:pPr algn="r" rtl="1" eaLnBrk="1" fontAlgn="auto" hangingPunct="1">
              <a:lnSpc>
                <a:spcPct val="150000"/>
              </a:lnSpc>
              <a:spcAft>
                <a:spcPts val="0"/>
              </a:spcAft>
              <a:defRPr/>
            </a:pPr>
            <a:r>
              <a:rPr lang="ar-EG" sz="1600" dirty="0" smtClean="0">
                <a:latin typeface="Alexandria" pitchFamily="2" charset="-78"/>
                <a:cs typeface="Alexandria" pitchFamily="2" charset="-78"/>
              </a:rPr>
              <a:t>        قدمت الدراسات الإداريـــة الحديثــة عـدة تصنيفات لأنماط القادة ،</a:t>
            </a:r>
            <a:br>
              <a:rPr lang="ar-EG" sz="1600" dirty="0" smtClean="0">
                <a:latin typeface="Alexandria" pitchFamily="2" charset="-78"/>
                <a:cs typeface="Alexandria" pitchFamily="2" charset="-78"/>
              </a:rPr>
            </a:br>
            <a:r>
              <a:rPr lang="ar-EG" sz="1600" dirty="0" smtClean="0">
                <a:latin typeface="Alexandria" pitchFamily="2" charset="-78"/>
                <a:cs typeface="Alexandria" pitchFamily="2" charset="-78"/>
              </a:rPr>
              <a:t>        يمكن تقســيمهما إلى نمطين رئيســيين يتفرع من كل منهما عدة مستويات هما :</a:t>
            </a:r>
            <a:endParaRPr lang="en-US" sz="1600" dirty="0">
              <a:latin typeface="Alexandria" pitchFamily="2" charset="-78"/>
              <a:cs typeface="Alexandria" pitchFamily="2" charset="-78"/>
            </a:endParaRPr>
          </a:p>
        </p:txBody>
      </p:sp>
      <p:sp>
        <p:nvSpPr>
          <p:cNvPr id="17411" name="Content Placeholder 4"/>
          <p:cNvSpPr>
            <a:spLocks noGrp="1"/>
          </p:cNvSpPr>
          <p:nvPr>
            <p:ph sz="half" idx="1"/>
          </p:nvPr>
        </p:nvSpPr>
        <p:spPr>
          <a:xfrm>
            <a:off x="814918" y="2852738"/>
            <a:ext cx="5242983" cy="2970212"/>
          </a:xfrm>
        </p:spPr>
        <p:txBody>
          <a:bodyPr/>
          <a:lstStyle/>
          <a:p>
            <a:pPr algn="ctr" rtl="1" eaLnBrk="1" hangingPunct="1">
              <a:buFont typeface="Wingdings 2" pitchFamily="18" charset="2"/>
              <a:buNone/>
            </a:pPr>
            <a:r>
              <a:rPr lang="ar-EG" sz="2800" b="1" smtClean="0"/>
              <a:t>القادة الديمقراطيون</a:t>
            </a:r>
            <a:endParaRPr lang="en-US" sz="2800" b="1" smtClean="0"/>
          </a:p>
        </p:txBody>
      </p:sp>
      <p:sp>
        <p:nvSpPr>
          <p:cNvPr id="17412" name="Content Placeholder 5"/>
          <p:cNvSpPr>
            <a:spLocks noGrp="1"/>
          </p:cNvSpPr>
          <p:nvPr>
            <p:ph sz="half" idx="2"/>
          </p:nvPr>
        </p:nvSpPr>
        <p:spPr>
          <a:xfrm>
            <a:off x="6479118" y="2708275"/>
            <a:ext cx="5242983" cy="3690938"/>
          </a:xfrm>
        </p:spPr>
        <p:txBody>
          <a:bodyPr/>
          <a:lstStyle/>
          <a:p>
            <a:pPr algn="ctr" rtl="1" eaLnBrk="1" hangingPunct="1">
              <a:buFont typeface="Wingdings 2" pitchFamily="18" charset="2"/>
              <a:buNone/>
            </a:pPr>
            <a:r>
              <a:rPr lang="ar-EG" sz="3200" b="1" dirty="0" smtClean="0"/>
              <a:t>القادة السلطويون</a:t>
            </a:r>
          </a:p>
          <a:p>
            <a:pPr algn="ctr" rtl="1" eaLnBrk="1" hangingPunct="1">
              <a:buFont typeface="Wingdings 2" pitchFamily="18" charset="2"/>
              <a:buNone/>
            </a:pPr>
            <a:endParaRPr lang="en-US" sz="3200" b="1" dirty="0" smtClean="0"/>
          </a:p>
        </p:txBody>
      </p:sp>
      <p:pic>
        <p:nvPicPr>
          <p:cNvPr id="12293" name="il_fi" descr="http://www.pricelessprofessional.com/images/jerkleadertugofwar1.jpg"/>
          <p:cNvPicPr>
            <a:picLocks noChangeAspect="1" noChangeArrowheads="1"/>
          </p:cNvPicPr>
          <p:nvPr/>
        </p:nvPicPr>
        <p:blipFill>
          <a:blip r:embed="rId2" cstate="print">
            <a:lum bright="-10000" contrast="-30000"/>
          </a:blip>
          <a:srcRect/>
          <a:stretch>
            <a:fillRect/>
          </a:stretch>
        </p:blipFill>
        <p:spPr bwMode="auto">
          <a:xfrm>
            <a:off x="6384032" y="3356993"/>
            <a:ext cx="5376597" cy="3106737"/>
          </a:xfrm>
          <a:prstGeom prst="roundRect">
            <a:avLst>
              <a:gd name="adj" fmla="val 8594"/>
            </a:avLst>
          </a:prstGeom>
          <a:solidFill>
            <a:srgbClr val="FFFFFF">
              <a:shade val="85000"/>
            </a:srgbClr>
          </a:solidFill>
          <a:ln>
            <a:noFill/>
          </a:ln>
          <a:effectLst>
            <a:outerShdw blurRad="44450" dist="27940" dir="5400000" algn="ctr">
              <a:srgbClr val="000000">
                <a:alpha val="32000"/>
              </a:srgbClr>
            </a:outerShdw>
            <a:reflection blurRad="12700" stA="38000" endPos="28000" dist="5000" dir="5400000" sy="-100000" algn="bl" rotWithShape="0"/>
          </a:effectLst>
          <a:scene3d>
            <a:camera prst="orthographicFront">
              <a:rot lat="0" lon="0" rev="0"/>
            </a:camera>
            <a:lightRig rig="balanced" dir="t">
              <a:rot lat="0" lon="0" rev="8700000"/>
            </a:lightRig>
          </a:scene3d>
          <a:sp3d>
            <a:bevelT w="190500" h="38100"/>
          </a:sp3d>
        </p:spPr>
      </p:pic>
      <p:pic>
        <p:nvPicPr>
          <p:cNvPr id="12294" name="Picture 5" descr="200903~1"/>
          <p:cNvPicPr>
            <a:picLocks noChangeAspect="1" noChangeArrowheads="1"/>
          </p:cNvPicPr>
          <p:nvPr/>
        </p:nvPicPr>
        <p:blipFill>
          <a:blip r:embed="rId3" cstate="print"/>
          <a:srcRect b="8888"/>
          <a:stretch>
            <a:fillRect/>
          </a:stretch>
        </p:blipFill>
        <p:spPr bwMode="auto">
          <a:xfrm>
            <a:off x="719404" y="3429000"/>
            <a:ext cx="5088731" cy="2952750"/>
          </a:xfrm>
          <a:prstGeom prst="roundRect">
            <a:avLst>
              <a:gd name="adj" fmla="val 8594"/>
            </a:avLst>
          </a:prstGeom>
          <a:solidFill>
            <a:srgbClr val="FFFFFF">
              <a:shade val="85000"/>
            </a:srgbClr>
          </a:solidFill>
          <a:ln>
            <a:noFill/>
          </a:ln>
          <a:effectLst>
            <a:outerShdw blurRad="44450" dist="27940" dir="5400000" algn="ctr">
              <a:srgbClr val="000000">
                <a:alpha val="32000"/>
              </a:srgbClr>
            </a:outerShdw>
            <a:reflection blurRad="12700" stA="38000" endPos="28000" dist="5000" dir="5400000" sy="-100000" algn="bl" rotWithShape="0"/>
          </a:effectLst>
          <a:scene3d>
            <a:camera prst="orthographicFront">
              <a:rot lat="0" lon="0" rev="0"/>
            </a:camera>
            <a:lightRig rig="balanced" dir="t">
              <a:rot lat="0" lon="0" rev="8700000"/>
            </a:lightRig>
          </a:scene3d>
          <a:sp3d>
            <a:bevelT w="190500" h="38100"/>
          </a:sp3d>
        </p:spPr>
      </p:pic>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88196" y="61093"/>
            <a:ext cx="2305141" cy="1076343"/>
          </a:xfrm>
          <a:prstGeom prst="rect">
            <a:avLst/>
          </a:prstGeom>
        </p:spPr>
      </p:pic>
      <p:sp>
        <p:nvSpPr>
          <p:cNvPr id="8" name="TextBox 7"/>
          <p:cNvSpPr txBox="1"/>
          <p:nvPr/>
        </p:nvSpPr>
        <p:spPr>
          <a:xfrm>
            <a:off x="8926131" y="6497363"/>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080169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308824514"/>
              </p:ext>
            </p:extLst>
          </p:nvPr>
        </p:nvGraphicFramePr>
        <p:xfrm>
          <a:off x="1286189" y="981076"/>
          <a:ext cx="9995644" cy="5489576"/>
        </p:xfrm>
        <a:graphic>
          <a:graphicData uri="http://schemas.openxmlformats.org/drawingml/2006/table">
            <a:tbl>
              <a:tblPr/>
              <a:tblGrid>
                <a:gridCol w="5453821"/>
                <a:gridCol w="3691413"/>
                <a:gridCol w="850410"/>
              </a:tblGrid>
              <a:tr h="822939">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قيادة تعتمد فى علاقتها بمروؤسيها على حجم ونوعية المنفعة المتحــققة لها منهم ،وتتفرع </a:t>
                      </a:r>
                      <a:r>
                        <a:rPr kumimoji="0" lang="ar-EG" sz="1400" b="0" i="0" u="none" strike="noStrike" cap="none" normalizeH="0" baseline="0" dirty="0" smtClean="0">
                          <a:ln>
                            <a:noFill/>
                          </a:ln>
                          <a:solidFill>
                            <a:schemeClr val="tx1"/>
                          </a:solidFill>
                          <a:effectLst/>
                          <a:latin typeface="Alexandria" pitchFamily="2" charset="-78"/>
                          <a:cs typeface="Alexandria" pitchFamily="2" charset="-78"/>
                        </a:rPr>
                        <a:t>أن</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ماط هؤلاء القادة على النحو التالى :</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DB3E2"/>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القـيادة التبا</a:t>
                      </a:r>
                      <a:r>
                        <a:rPr kumimoji="0" lang="ar-EG" sz="1400" b="0" i="0" u="none" strike="noStrike" cap="none" normalizeH="0" baseline="0" dirty="0" smtClean="0">
                          <a:ln>
                            <a:noFill/>
                          </a:ln>
                          <a:solidFill>
                            <a:schemeClr val="tx1"/>
                          </a:solidFill>
                          <a:effectLst/>
                          <a:latin typeface="Alexandria" pitchFamily="2" charset="-78"/>
                          <a:cs typeface="Alexandria" pitchFamily="2" charset="-78"/>
                        </a:rPr>
                        <a:t>دلي</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ة</a:t>
                      </a:r>
                      <a:endParaRPr kumimoji="0" lang="ar-EG" sz="1400" b="0" i="0" u="none" strike="noStrike" cap="none" normalizeH="0" baseline="0" dirty="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(المتعاملة بالصفقات) </a:t>
                      </a:r>
                      <a:r>
                        <a:rPr kumimoji="0" lang="en-US" sz="1400" b="0" i="0" u="none" strike="noStrike" cap="none" normalizeH="0" baseline="0" dirty="0" smtClean="0">
                          <a:ln>
                            <a:noFill/>
                          </a:ln>
                          <a:solidFill>
                            <a:schemeClr val="tx1"/>
                          </a:solidFill>
                          <a:effectLst/>
                          <a:latin typeface="Alexandria" pitchFamily="2" charset="-78"/>
                          <a:cs typeface="Alexandria" pitchFamily="2" charset="-78"/>
                        </a:rPr>
                        <a:t> </a:t>
                      </a:r>
                    </a:p>
                    <a:p>
                      <a:pPr marL="0" marR="0" lvl="0" indent="0" algn="justLow" defTabSz="914400" rtl="1"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lexandria" pitchFamily="2" charset="-78"/>
                          <a:cs typeface="Alexandria" pitchFamily="2" charset="-78"/>
                        </a:rPr>
                        <a:t>Transactional leadership</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DB3E2"/>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1</a:t>
                      </a:r>
                      <a:endPar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DB3E2"/>
                    </a:solidFill>
                  </a:tcPr>
                </a:tc>
              </a:tr>
              <a:tr h="804795">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قيادة تعتمد على السلطة والقهر، ولاتدعم إقامة علاقات مؤسسية ممتازة مع مجموعات المصالح</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القيادة السلطوية/الإستبدادية</a:t>
                      </a:r>
                      <a:r>
                        <a:rPr kumimoji="0" lang="en-US" sz="1400" b="0" i="0" u="none" strike="noStrike" cap="none" normalizeH="0" baseline="0" dirty="0" smtClean="0">
                          <a:ln>
                            <a:noFill/>
                          </a:ln>
                          <a:solidFill>
                            <a:schemeClr val="tx1"/>
                          </a:solidFill>
                          <a:effectLst/>
                          <a:latin typeface="Alexandria" pitchFamily="2" charset="-78"/>
                          <a:cs typeface="Alexandria" pitchFamily="2" charset="-78"/>
                        </a:rPr>
                        <a:t> Authoritarian leadership</a:t>
                      </a: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أ.</a:t>
                      </a:r>
                      <a:endParaRPr kumimoji="0" lang="en-US"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07982">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قيادة تنتظر بشكل سلبى وقوع أخطاء من المرؤوسين،ويتدخل فقط عندما لاتتحــقق معـايير الأداء المستهدفة معاقــبا مرؤوسية ،ومتخذا إجرآءات تصحيحية ســـلبية.</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الإدارة المستترة بالإستثناء</a:t>
                      </a:r>
                      <a:r>
                        <a:rPr kumimoji="0" lang="en-US" sz="1400" b="0" i="0" u="none" strike="noStrike" cap="none" normalizeH="0" baseline="0" dirty="0" smtClean="0">
                          <a:ln>
                            <a:noFill/>
                          </a:ln>
                          <a:solidFill>
                            <a:schemeClr val="tx1"/>
                          </a:solidFill>
                          <a:effectLst/>
                          <a:latin typeface="Alexandria" pitchFamily="2" charset="-78"/>
                          <a:cs typeface="Alexandria" pitchFamily="2" charset="-78"/>
                        </a:rPr>
                        <a:t> </a:t>
                      </a:r>
                      <a:endParaRPr kumimoji="0" lang="ar-EG" sz="1400" b="0" i="0" u="none" strike="noStrike" cap="none" normalizeH="0" baseline="0" dirty="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lexandria" pitchFamily="2" charset="-78"/>
                          <a:cs typeface="Alexandria" pitchFamily="2" charset="-78"/>
                        </a:rPr>
                        <a:t>Passive  Management by Exception </a:t>
                      </a: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ج.</a:t>
                      </a:r>
                      <a:endParaRPr kumimoji="0" lang="en-US"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2939">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قيادة متيقظة لأى إختلاف فى معايير الأداء،تراقب أداء مرؤسيها ، وتبحث عن الأخـطاء لإتخاذ الإجراءات التصحيحية الآزمة.</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الإدارة النشطة بالإستثناء</a:t>
                      </a:r>
                      <a:r>
                        <a:rPr kumimoji="0" lang="en-US" sz="1400" b="0" i="0" u="none" strike="noStrike" cap="none" normalizeH="0" baseline="0" dirty="0" smtClean="0">
                          <a:ln>
                            <a:noFill/>
                          </a:ln>
                          <a:solidFill>
                            <a:schemeClr val="tx1"/>
                          </a:solidFill>
                          <a:effectLst/>
                          <a:latin typeface="Alexandria" pitchFamily="2" charset="-78"/>
                          <a:cs typeface="Alexandria" pitchFamily="2" charset="-78"/>
                        </a:rPr>
                        <a:t> </a:t>
                      </a:r>
                      <a:endParaRPr kumimoji="0" lang="ar-EG" sz="1400" b="0" i="0" u="none" strike="noStrike" cap="none" normalizeH="0" baseline="0" dirty="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lexandria" pitchFamily="2" charset="-78"/>
                          <a:cs typeface="Alexandria" pitchFamily="2" charset="-78"/>
                        </a:rPr>
                        <a:t>Active Management by Exception </a:t>
                      </a: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د.</a:t>
                      </a:r>
                      <a:endParaRPr kumimoji="0" lang="en-US"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2939">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 قيادة تستخدم المكآفآت فى تدعيم ولاء مرؤوسيها ودفعـهم لإنجاز أهدافهم الوظيفية ،تُحدد المطلوب ،وتقدم الوعــد بالمكآفأة عند تنفــيذة.</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قيادة المكآفآت المشروطة         </a:t>
                      </a:r>
                      <a:r>
                        <a:rPr kumimoji="0" lang="en-US" sz="1400" b="0" i="0" u="none" strike="noStrike" cap="none" normalizeH="0" baseline="0" dirty="0" smtClean="0">
                          <a:ln>
                            <a:noFill/>
                          </a:ln>
                          <a:solidFill>
                            <a:schemeClr val="tx1"/>
                          </a:solidFill>
                          <a:effectLst/>
                          <a:latin typeface="Alexandria" pitchFamily="2" charset="-78"/>
                          <a:cs typeface="Alexandria" pitchFamily="2" charset="-78"/>
                        </a:rPr>
                        <a:t> Contingent Reward</a:t>
                      </a: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rPr>
                        <a:t>هـ.</a:t>
                      </a:r>
                      <a:endParaRPr kumimoji="0" lang="en-US" sz="1800" b="1" i="0" u="none" strike="noStrike" cap="none" normalizeH="0" baseline="0" smtClean="0">
                        <a:ln>
                          <a:noFill/>
                        </a:ln>
                        <a:solidFill>
                          <a:schemeClr val="tx1"/>
                        </a:solidFill>
                        <a:effectLst/>
                        <a:latin typeface="Times New Roman" pitchFamily="18" charset="0"/>
                        <a:ea typeface="Times New Roman" pitchFamily="18" charset="0"/>
                        <a:cs typeface="Simplified Arabic" pitchFamily="18"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07982">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 قيادة تتخلى عن مسؤلياته</a:t>
                      </a:r>
                      <a:r>
                        <a:rPr kumimoji="0" lang="ar-EG" sz="1400" b="0" i="0" u="none" strike="noStrike" cap="none" normalizeH="0" baseline="0" dirty="0" smtClean="0">
                          <a:ln>
                            <a:noFill/>
                          </a:ln>
                          <a:solidFill>
                            <a:schemeClr val="tx1"/>
                          </a:solidFill>
                          <a:effectLst/>
                          <a:latin typeface="Alexandria" pitchFamily="2" charset="-78"/>
                          <a:cs typeface="Alexandria" pitchFamily="2" charset="-78"/>
                        </a:rPr>
                        <a:t>ا</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،وتتجــنب إتخـاذ</a:t>
                      </a:r>
                      <a:r>
                        <a:rPr kumimoji="0" lang="ar-EG" sz="1400" b="0" i="0" u="none" strike="noStrike" cap="none" normalizeH="0" baseline="0" dirty="0" smtClean="0">
                          <a:ln>
                            <a:noFill/>
                          </a:ln>
                          <a:solidFill>
                            <a:schemeClr val="tx1"/>
                          </a:solidFill>
                          <a:effectLst/>
                          <a:latin typeface="Alexandria" pitchFamily="2" charset="-78"/>
                          <a:cs typeface="Alexandria" pitchFamily="2" charset="-78"/>
                        </a:rPr>
                        <a:t> </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القرارات،ولا تقدم رد فعلها عن مستوى الأداء،وتبذل القليل من الجهد لمساعدة مرؤوسيها ولا تحاول مساعدتهم على النمو الوظيفى .</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القيادة الفوضوية</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(سياسة عدم التدخل) </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solidFill>
                            <a:schemeClr val="tx1"/>
                          </a:solidFill>
                          <a:effectLst/>
                          <a:latin typeface="Alexandria" pitchFamily="2" charset="-78"/>
                          <a:cs typeface="Alexandria" pitchFamily="2" charset="-78"/>
                        </a:rPr>
                        <a:t>Laissez-Faire</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           </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rPr>
                        <a:t>و.</a:t>
                      </a:r>
                      <a:endParaRPr kumimoji="0" lang="en-US" sz="1800" b="1" i="0" u="none" strike="noStrike" cap="none" normalizeH="0" baseline="0" dirty="0" smtClean="0">
                        <a:ln>
                          <a:noFill/>
                        </a:ln>
                        <a:solidFill>
                          <a:schemeClr val="tx1"/>
                        </a:solidFill>
                        <a:effectLst/>
                        <a:latin typeface="Times New Roman" pitchFamily="18" charset="0"/>
                        <a:ea typeface="Times New Roman" pitchFamily="18" charset="0"/>
                        <a:cs typeface="Simplified Arabic" pitchFamily="18" charset="-78"/>
                      </a:endParaRPr>
                    </a:p>
                  </a:txBody>
                  <a:tcPr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3344" name="Rectangle 1"/>
          <p:cNvSpPr>
            <a:spLocks noChangeArrowheads="1"/>
          </p:cNvSpPr>
          <p:nvPr/>
        </p:nvSpPr>
        <p:spPr bwMode="auto">
          <a:xfrm>
            <a:off x="2793439" y="545584"/>
            <a:ext cx="5225143" cy="369332"/>
          </a:xfrm>
          <a:prstGeom prst="rect">
            <a:avLst/>
          </a:prstGeom>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lnRef>
          <a:fillRef idx="1">
            <a:schemeClr val="lt1"/>
          </a:fillRef>
          <a:effectRef idx="0">
            <a:schemeClr val="accent3"/>
          </a:effectRef>
          <a:fontRef idx="minor">
            <a:schemeClr val="dk1"/>
          </a:fontRef>
        </p:style>
        <p:txBody>
          <a:bodyPr wrap="square" anchor="ctr">
            <a:spAutoFit/>
          </a:bodyPr>
          <a:lstStyle/>
          <a:p>
            <a:pPr algn="ctr" rtl="1">
              <a:defRPr/>
            </a:pPr>
            <a:r>
              <a:rPr lang="ar-EG" b="1" dirty="0">
                <a:latin typeface="Alexandria" pitchFamily="2" charset="-78"/>
                <a:ea typeface="Times New Roman" pitchFamily="18" charset="0"/>
                <a:cs typeface="Alexandria" pitchFamily="2" charset="-78"/>
              </a:rPr>
              <a:t>أنماط القــــيادات المؤسســــية</a:t>
            </a:r>
            <a:endParaRPr lang="ar-EG" dirty="0">
              <a:latin typeface="Alexandria" pitchFamily="2" charset="-78"/>
              <a:ea typeface="Times New Roman" pitchFamily="18" charset="0"/>
              <a:cs typeface="Alexandria" pitchFamily="2" charset="-78"/>
            </a:endParaRPr>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5452" y="-27881"/>
            <a:ext cx="2305141" cy="1076343"/>
          </a:xfrm>
          <a:prstGeom prst="rect">
            <a:avLst/>
          </a:prstGeom>
        </p:spPr>
      </p:pic>
      <p:sp>
        <p:nvSpPr>
          <p:cNvPr id="7" name="TextBox 6"/>
          <p:cNvSpPr txBox="1"/>
          <p:nvPr/>
        </p:nvSpPr>
        <p:spPr>
          <a:xfrm>
            <a:off x="8885939" y="64069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194740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583579312"/>
              </p:ext>
            </p:extLst>
          </p:nvPr>
        </p:nvGraphicFramePr>
        <p:xfrm>
          <a:off x="1286200" y="1055327"/>
          <a:ext cx="9864598" cy="5336472"/>
        </p:xfrm>
        <a:graphic>
          <a:graphicData uri="http://schemas.openxmlformats.org/drawingml/2006/table">
            <a:tbl>
              <a:tblPr/>
              <a:tblGrid>
                <a:gridCol w="5298369"/>
                <a:gridCol w="3912442"/>
                <a:gridCol w="653787"/>
              </a:tblGrid>
              <a:tr h="881712">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قيادة ديمقراطية تقوم على تمكــين العاملين(مشاركتهم فى صنع القرار)</a:t>
                      </a:r>
                      <a:r>
                        <a:rPr kumimoji="0" lang="ar-EG" sz="1400" b="0" i="0" u="none" strike="noStrike" cap="none" normalizeH="0" baseline="0" dirty="0" smtClean="0">
                          <a:ln>
                            <a:noFill/>
                          </a:ln>
                          <a:solidFill>
                            <a:schemeClr val="tx1"/>
                          </a:solidFill>
                          <a:effectLst/>
                          <a:latin typeface="Alexandria" pitchFamily="2" charset="-78"/>
                          <a:cs typeface="Alexandria" pitchFamily="2" charset="-78"/>
                        </a:rPr>
                        <a:t> </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وتهتم بالإعتبارات الفردية والإنسانية،كما تهتم بإدارة علاقات ممتازه مع مجموعات المصالح،وتؤثر إيجابيا على الرضا الوظيفى للعاملين،ويتفرع منهم عدة أنماط</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DB3E2"/>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القيادة التحويلية (الديمقراطية)</a:t>
                      </a:r>
                      <a:r>
                        <a:rPr kumimoji="0" lang="en-US" sz="1400" b="1" i="0" u="none" strike="noStrike" cap="none" normalizeH="0" baseline="0" dirty="0" smtClean="0">
                          <a:ln>
                            <a:noFill/>
                          </a:ln>
                          <a:solidFill>
                            <a:schemeClr val="tx1"/>
                          </a:solidFill>
                          <a:effectLst/>
                          <a:latin typeface="Alexandria" pitchFamily="2" charset="-78"/>
                          <a:cs typeface="Alexandria" pitchFamily="2" charset="-78"/>
                        </a:rPr>
                        <a:t> Transformational leadership</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DB3E2"/>
                    </a:solid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400" b="1" i="0" u="none" strike="noStrike" cap="none" normalizeH="0" baseline="0" smtClean="0">
                          <a:ln>
                            <a:noFill/>
                          </a:ln>
                          <a:solidFill>
                            <a:schemeClr val="tx1"/>
                          </a:solidFill>
                          <a:effectLst/>
                          <a:latin typeface="Alexandria" pitchFamily="2" charset="-78"/>
                          <a:ea typeface="Times New Roman" pitchFamily="18" charset="0"/>
                          <a:cs typeface="Alexandria" pitchFamily="2" charset="-78"/>
                        </a:rPr>
                        <a:t>2</a:t>
                      </a:r>
                      <a:endParaRPr kumimoji="0" lang="en-US" sz="1400" b="0" i="0" u="none" strike="noStrike" cap="none" normalizeH="0" baseline="0" smtClean="0">
                        <a:ln>
                          <a:noFill/>
                        </a:ln>
                        <a:solidFill>
                          <a:schemeClr val="tx1"/>
                        </a:solidFill>
                        <a:effectLst/>
                        <a:latin typeface="Alexandria" pitchFamily="2" charset="-78"/>
                        <a:ea typeface="Times New Roman" pitchFamily="18" charset="0"/>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8DB3E2"/>
                    </a:solidFill>
                  </a:tcPr>
                </a:tc>
              </a:tr>
              <a:tr h="1237517">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ق</a:t>
                      </a:r>
                      <a:r>
                        <a:rPr kumimoji="0" lang="ar-EG" sz="1400" b="0" i="0" u="none" strike="noStrike" cap="none" normalizeH="0" baseline="0" smtClean="0">
                          <a:ln>
                            <a:noFill/>
                          </a:ln>
                          <a:solidFill>
                            <a:schemeClr val="tx1"/>
                          </a:solidFill>
                          <a:effectLst/>
                          <a:latin typeface="Alexandria" pitchFamily="2" charset="-78"/>
                          <a:cs typeface="Alexandria" pitchFamily="2" charset="-78"/>
                        </a:rPr>
                        <a:t>ي</a:t>
                      </a:r>
                      <a:r>
                        <a:rPr kumimoji="0" lang="ar-SA" sz="1400" b="0" i="0" u="none" strike="noStrike" cap="none" normalizeH="0" baseline="0" smtClean="0">
                          <a:ln>
                            <a:noFill/>
                          </a:ln>
                          <a:solidFill>
                            <a:schemeClr val="tx1"/>
                          </a:solidFill>
                          <a:effectLst/>
                          <a:latin typeface="Alexandria" pitchFamily="2" charset="-78"/>
                          <a:cs typeface="Alexandria" pitchFamily="2" charset="-78"/>
                        </a:rPr>
                        <a:t>ادة تعمل على تشجيع العاملين وإثارة همتهم،تمتلك مهـارات إتصال قوية،وتستخدمها مع مرؤوسيها باســاليب عاطـــــفية لإنجاز مهام العمل بنجاح ،وذلك بتشجيعهم وإعطائهم فرصة إنجاز مهام صعـــبة</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القائد المُلهم</a:t>
                      </a:r>
                      <a:r>
                        <a:rPr kumimoji="0" lang="ar-SA" sz="1400" b="1" i="0" u="none" strike="noStrike" cap="none" normalizeH="0" baseline="0" smtClean="0">
                          <a:ln>
                            <a:noFill/>
                          </a:ln>
                          <a:solidFill>
                            <a:schemeClr val="tx1"/>
                          </a:solidFill>
                          <a:effectLst/>
                          <a:latin typeface="Alexandria" pitchFamily="2" charset="-78"/>
                          <a:cs typeface="Alexandria" pitchFamily="2" charset="-78"/>
                        </a:rPr>
                        <a:t> </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chemeClr val="tx1"/>
                          </a:solidFill>
                          <a:effectLst/>
                          <a:latin typeface="Alexandria" pitchFamily="2" charset="-78"/>
                          <a:cs typeface="Alexandria" pitchFamily="2" charset="-78"/>
                        </a:rPr>
                        <a:t>Inspirational leadership</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400" b="1" i="0" u="none" strike="noStrike" cap="none" normalizeH="0" baseline="0" smtClean="0">
                          <a:ln>
                            <a:noFill/>
                          </a:ln>
                          <a:solidFill>
                            <a:schemeClr val="tx1"/>
                          </a:solidFill>
                          <a:effectLst/>
                          <a:latin typeface="Alexandria" pitchFamily="2" charset="-78"/>
                          <a:ea typeface="Times New Roman" pitchFamily="18" charset="0"/>
                          <a:cs typeface="Alexandria" pitchFamily="2" charset="-78"/>
                        </a:rPr>
                        <a:t>أ.</a:t>
                      </a:r>
                      <a:endParaRPr kumimoji="0" lang="en-US" sz="1400" b="0" i="0" u="none" strike="noStrike" cap="none" normalizeH="0" baseline="0" smtClean="0">
                        <a:ln>
                          <a:noFill/>
                        </a:ln>
                        <a:solidFill>
                          <a:schemeClr val="tx1"/>
                        </a:solidFill>
                        <a:effectLst/>
                        <a:latin typeface="Alexandria" pitchFamily="2" charset="-78"/>
                        <a:ea typeface="Times New Roman" pitchFamily="18" charset="0"/>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42209">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يحرص على تحفيز العاملين على الإبتكـــار والإبــــــــداع والمشاركة فى حل مشكلات العمل بطرق جـــــــديدة</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القائد المحفز على التفكير</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1" i="0" u="none" strike="noStrike" cap="none" normalizeH="0" baseline="0" smtClean="0">
                          <a:ln>
                            <a:noFill/>
                          </a:ln>
                          <a:solidFill>
                            <a:schemeClr val="tx1"/>
                          </a:solidFill>
                          <a:effectLst/>
                          <a:latin typeface="Alexandria" pitchFamily="2" charset="-78"/>
                          <a:cs typeface="Alexandria" pitchFamily="2" charset="-78"/>
                        </a:rPr>
                        <a:t>   </a:t>
                      </a:r>
                      <a:r>
                        <a:rPr kumimoji="0" lang="en-US" sz="1400" b="1" i="0" u="none" strike="noStrike" cap="none" normalizeH="0" baseline="0" smtClean="0">
                          <a:ln>
                            <a:noFill/>
                          </a:ln>
                          <a:solidFill>
                            <a:schemeClr val="tx1"/>
                          </a:solidFill>
                          <a:effectLst/>
                          <a:latin typeface="Alexandria" pitchFamily="2" charset="-78"/>
                          <a:cs typeface="Alexandria" pitchFamily="2" charset="-78"/>
                        </a:rPr>
                        <a:t> Intellectual Leadership</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400" b="1" i="0" u="none" strike="noStrike" cap="none" normalizeH="0" baseline="0" smtClean="0">
                          <a:ln>
                            <a:noFill/>
                          </a:ln>
                          <a:solidFill>
                            <a:schemeClr val="tx1"/>
                          </a:solidFill>
                          <a:effectLst/>
                          <a:latin typeface="Alexandria" pitchFamily="2" charset="-78"/>
                          <a:ea typeface="Times New Roman" pitchFamily="18" charset="0"/>
                          <a:cs typeface="Alexandria" pitchFamily="2" charset="-78"/>
                        </a:rPr>
                        <a:t>ب.</a:t>
                      </a:r>
                      <a:endParaRPr kumimoji="0" lang="en-US" sz="1400" b="0" i="0" u="none" strike="noStrike" cap="none" normalizeH="0" baseline="0" smtClean="0">
                        <a:ln>
                          <a:noFill/>
                        </a:ln>
                        <a:solidFill>
                          <a:schemeClr val="tx1"/>
                        </a:solidFill>
                        <a:effectLst/>
                        <a:latin typeface="Alexandria" pitchFamily="2" charset="-78"/>
                        <a:ea typeface="Times New Roman" pitchFamily="18" charset="0"/>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37517">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تحظى العلاقات الإنسانية بإهتمامه  فى تعاملاته مع مرؤوسية، يهتم بالإستماع للحاجات الفرديــة لكل مرؤوس ويعمل على الإستجابة لهاممايدفعهم</a:t>
                      </a:r>
                      <a:r>
                        <a:rPr kumimoji="0" lang="ar-EG" sz="1400" b="0" i="0" u="none" strike="noStrike" cap="none" normalizeH="0" baseline="0" dirty="0" smtClean="0">
                          <a:ln>
                            <a:noFill/>
                          </a:ln>
                          <a:solidFill>
                            <a:schemeClr val="tx1"/>
                          </a:solidFill>
                          <a:effectLst/>
                          <a:latin typeface="Alexandria" pitchFamily="2" charset="-78"/>
                          <a:cs typeface="Alexandria" pitchFamily="2" charset="-78"/>
                        </a:rPr>
                        <a:t> </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للعمل بشكل أكثر جدية</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smtClean="0">
                          <a:ln>
                            <a:noFill/>
                          </a:ln>
                          <a:solidFill>
                            <a:schemeClr val="tx1"/>
                          </a:solidFill>
                          <a:effectLst/>
                          <a:latin typeface="Alexandria" pitchFamily="2" charset="-78"/>
                          <a:cs typeface="Alexandria" pitchFamily="2" charset="-78"/>
                        </a:rPr>
                        <a:t>القائد المهتم بالإعتبارات الفردية</a:t>
                      </a:r>
                      <a:r>
                        <a:rPr kumimoji="0" lang="en-US" sz="1400" b="1" i="0" u="none" strike="noStrike" cap="none" normalizeH="0" baseline="0" smtClean="0">
                          <a:ln>
                            <a:noFill/>
                          </a:ln>
                          <a:solidFill>
                            <a:schemeClr val="tx1"/>
                          </a:solidFill>
                          <a:effectLst/>
                          <a:latin typeface="Alexandria" pitchFamily="2" charset="-78"/>
                          <a:cs typeface="Alexandria" pitchFamily="2" charset="-78"/>
                        </a:rPr>
                        <a:t> Individualized leadership</a:t>
                      </a:r>
                      <a:r>
                        <a:rPr kumimoji="0" lang="ar-SA" sz="1400" b="0" i="0" u="none" strike="noStrike" cap="none" normalizeH="0" baseline="0" smtClean="0">
                          <a:ln>
                            <a:noFill/>
                          </a:ln>
                          <a:solidFill>
                            <a:schemeClr val="tx1"/>
                          </a:solidFill>
                          <a:effectLst/>
                          <a:latin typeface="Alexandria" pitchFamily="2" charset="-78"/>
                          <a:cs typeface="Alexandria" pitchFamily="2" charset="-78"/>
                        </a:rPr>
                        <a:t> </a:t>
                      </a:r>
                      <a:endParaRPr kumimoji="0" lang="en-US" sz="1400" b="0" i="0" u="none" strike="noStrike" cap="none" normalizeH="0" baseline="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400" b="1" i="0" u="none" strike="noStrike" cap="none" normalizeH="0" baseline="0" smtClean="0">
                          <a:ln>
                            <a:noFill/>
                          </a:ln>
                          <a:solidFill>
                            <a:schemeClr val="tx1"/>
                          </a:solidFill>
                          <a:effectLst/>
                          <a:latin typeface="Alexandria" pitchFamily="2" charset="-78"/>
                          <a:ea typeface="Times New Roman" pitchFamily="18" charset="0"/>
                          <a:cs typeface="Alexandria" pitchFamily="2" charset="-78"/>
                        </a:rPr>
                        <a:t>ج.</a:t>
                      </a:r>
                      <a:endParaRPr kumimoji="0" lang="en-US" sz="1400" b="0" i="0" u="none" strike="noStrike" cap="none" normalizeH="0" baseline="0" smtClean="0">
                        <a:ln>
                          <a:noFill/>
                        </a:ln>
                        <a:solidFill>
                          <a:schemeClr val="tx1"/>
                        </a:solidFill>
                        <a:effectLst/>
                        <a:latin typeface="Alexandria" pitchFamily="2" charset="-78"/>
                        <a:ea typeface="Times New Roman" pitchFamily="18" charset="0"/>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37517">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هو القائد الذى لدية القدرة على خلق رؤية</a:t>
                      </a:r>
                      <a:r>
                        <a:rPr kumimoji="0" lang="ar-EG" sz="1400" b="0" i="0" u="none" strike="noStrike" cap="none" normalizeH="0" baseline="0" dirty="0" smtClean="0">
                          <a:ln>
                            <a:noFill/>
                          </a:ln>
                          <a:solidFill>
                            <a:schemeClr val="tx1"/>
                          </a:solidFill>
                          <a:effectLst/>
                          <a:latin typeface="Alexandria" pitchFamily="2" charset="-78"/>
                          <a:cs typeface="Alexandria" pitchFamily="2" charset="-78"/>
                        </a:rPr>
                        <a:t> </a:t>
                      </a:r>
                      <a:r>
                        <a:rPr kumimoji="0" lang="ar-SA" sz="1400" b="0" i="0" u="none" strike="noStrike" cap="none" normalizeH="0" baseline="0" dirty="0" smtClean="0">
                          <a:ln>
                            <a:noFill/>
                          </a:ln>
                          <a:solidFill>
                            <a:schemeClr val="tx1"/>
                          </a:solidFill>
                          <a:effectLst/>
                          <a:latin typeface="Alexandria" pitchFamily="2" charset="-78"/>
                          <a:cs typeface="Alexandria" pitchFamily="2" charset="-78"/>
                        </a:rPr>
                        <a:t>ورسالة لمنظمتة تحظى بثـــــقة مرؤوسية، يشكل مجموعة من القيم والأخلاقيات واضـحة، ويقدم النموذج والقدوة للإحتذاء بة وترغيـب مرؤوسية على إتباع نهجة فى إنجاز المهام.</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SA" sz="1400" b="0" i="0" u="none" strike="noStrike" cap="none" normalizeH="0" baseline="0" dirty="0" smtClean="0">
                          <a:ln>
                            <a:noFill/>
                          </a:ln>
                          <a:solidFill>
                            <a:schemeClr val="tx1"/>
                          </a:solidFill>
                          <a:effectLst/>
                          <a:latin typeface="Alexandria" pitchFamily="2" charset="-78"/>
                          <a:cs typeface="Alexandria" pitchFamily="2" charset="-78"/>
                        </a:rPr>
                        <a:t>القائد الكاريزمى</a:t>
                      </a:r>
                      <a:r>
                        <a:rPr kumimoji="0" lang="ar-SA" sz="1400" b="1" i="0" u="none" strike="noStrike" cap="none" normalizeH="0" baseline="0" dirty="0" smtClean="0">
                          <a:ln>
                            <a:noFill/>
                          </a:ln>
                          <a:solidFill>
                            <a:schemeClr val="tx1"/>
                          </a:solidFill>
                          <a:effectLst/>
                          <a:latin typeface="Alexandria" pitchFamily="2" charset="-78"/>
                          <a:cs typeface="Alexandria" pitchFamily="2" charset="-78"/>
                        </a:rPr>
                        <a:t> </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p>
                      <a:pPr marL="0" marR="0" lvl="0" indent="0" algn="justLow" defTabSz="914400" rtl="1"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Alexandria" pitchFamily="2" charset="-78"/>
                          <a:cs typeface="Alexandria" pitchFamily="2" charset="-78"/>
                        </a:rPr>
                        <a:t>Charisma Leadership</a:t>
                      </a:r>
                      <a:endParaRPr kumimoji="0" lang="en-US" sz="1400" b="0" i="0" u="none" strike="noStrike" cap="none" normalizeH="0" baseline="0" dirty="0" smtClean="0">
                        <a:ln>
                          <a:noFill/>
                        </a:ln>
                        <a:solidFill>
                          <a:schemeClr val="tx1"/>
                        </a:solidFill>
                        <a:effectLst/>
                        <a:latin typeface="Alexandria" pitchFamily="2" charset="-78"/>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justLow" defTabSz="914400" rtl="1" eaLnBrk="1" fontAlgn="base" latinLnBrk="0" hangingPunct="1">
                        <a:lnSpc>
                          <a:spcPct val="100000"/>
                        </a:lnSpc>
                        <a:spcBef>
                          <a:spcPct val="0"/>
                        </a:spcBef>
                        <a:spcAft>
                          <a:spcPct val="0"/>
                        </a:spcAft>
                        <a:buClrTx/>
                        <a:buSzTx/>
                        <a:buFontTx/>
                        <a:buNone/>
                        <a:tabLst/>
                      </a:pPr>
                      <a:r>
                        <a:rPr kumimoji="0" lang="ar-EG" sz="1400" b="1" i="0" u="none" strike="noStrike" cap="none" normalizeH="0" baseline="0" dirty="0" smtClean="0">
                          <a:ln>
                            <a:noFill/>
                          </a:ln>
                          <a:solidFill>
                            <a:schemeClr val="tx1"/>
                          </a:solidFill>
                          <a:effectLst/>
                          <a:latin typeface="Alexandria" pitchFamily="2" charset="-78"/>
                          <a:ea typeface="Times New Roman" pitchFamily="18" charset="0"/>
                          <a:cs typeface="Alexandria" pitchFamily="2" charset="-78"/>
                        </a:rPr>
                        <a:t>د.</a:t>
                      </a:r>
                      <a:endParaRPr kumimoji="0" lang="en-US" sz="1400" b="0" i="0" u="none" strike="noStrike" cap="none" normalizeH="0" baseline="0" dirty="0" smtClean="0">
                        <a:ln>
                          <a:noFill/>
                        </a:ln>
                        <a:solidFill>
                          <a:schemeClr val="tx1"/>
                        </a:solidFill>
                        <a:effectLst/>
                        <a:latin typeface="Alexandria" pitchFamily="2" charset="-78"/>
                        <a:ea typeface="Times New Roman" pitchFamily="18" charset="0"/>
                        <a:cs typeface="Alexandria" pitchFamily="2" charset="-78"/>
                      </a:endParaRPr>
                    </a:p>
                  </a:txBody>
                  <a:tcPr marL="84667" marR="84667"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9706" y="-31066"/>
            <a:ext cx="2305141" cy="1076343"/>
          </a:xfrm>
          <a:prstGeom prst="rect">
            <a:avLst/>
          </a:prstGeom>
        </p:spPr>
      </p:pic>
      <p:sp>
        <p:nvSpPr>
          <p:cNvPr id="4" name="TextBox 3"/>
          <p:cNvSpPr txBox="1"/>
          <p:nvPr/>
        </p:nvSpPr>
        <p:spPr>
          <a:xfrm>
            <a:off x="9016563" y="64069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387447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687492616"/>
              </p:ext>
            </p:extLst>
          </p:nvPr>
        </p:nvGraphicFramePr>
        <p:xfrm>
          <a:off x="335360" y="0"/>
          <a:ext cx="11137237" cy="41044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p:nvPr/>
        </p:nvSpPr>
        <p:spPr>
          <a:xfrm>
            <a:off x="527051" y="4216400"/>
            <a:ext cx="11040533" cy="230505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3"/>
          </a:fillRef>
          <a:effectRef idx="1">
            <a:schemeClr val="accent3"/>
          </a:effectRef>
          <a:fontRef idx="minor">
            <a:schemeClr val="lt1"/>
          </a:fontRef>
        </p:style>
        <p:txBody>
          <a:bodyPr anchor="ctr"/>
          <a:lstStyle/>
          <a:p>
            <a:pPr algn="ctr" fontAlgn="auto">
              <a:lnSpc>
                <a:spcPct val="200000"/>
              </a:lnSpc>
              <a:spcBef>
                <a:spcPts val="0"/>
              </a:spcBef>
              <a:spcAft>
                <a:spcPts val="0"/>
              </a:spcAft>
              <a:defRPr/>
            </a:pPr>
            <a:r>
              <a:rPr lang="ar-EG" sz="1600" b="1" dirty="0">
                <a:solidFill>
                  <a:schemeClr val="bg1"/>
                </a:solidFill>
                <a:latin typeface="Alexandria" pitchFamily="2" charset="-78"/>
                <a:cs typeface="Alexandria" pitchFamily="2" charset="-78"/>
              </a:rPr>
              <a:t>أثبتت الدراسات العملية أنه :-</a:t>
            </a:r>
          </a:p>
          <a:p>
            <a:pPr algn="ctr" fontAlgn="auto">
              <a:lnSpc>
                <a:spcPct val="200000"/>
              </a:lnSpc>
              <a:spcBef>
                <a:spcPts val="0"/>
              </a:spcBef>
              <a:spcAft>
                <a:spcPts val="0"/>
              </a:spcAft>
              <a:defRPr/>
            </a:pPr>
            <a:r>
              <a:rPr lang="ar-EG" sz="1600" b="1" dirty="0">
                <a:solidFill>
                  <a:schemeClr val="bg1"/>
                </a:solidFill>
                <a:latin typeface="Alexandria" pitchFamily="2" charset="-78"/>
                <a:cs typeface="Alexandria" pitchFamily="2" charset="-78"/>
              </a:rPr>
              <a:t>من الممكن أن تكون أى من هذه الأنماط فعالة </a:t>
            </a:r>
          </a:p>
          <a:p>
            <a:pPr algn="ctr" fontAlgn="auto">
              <a:lnSpc>
                <a:spcPct val="200000"/>
              </a:lnSpc>
              <a:spcBef>
                <a:spcPts val="0"/>
              </a:spcBef>
              <a:spcAft>
                <a:spcPts val="0"/>
              </a:spcAft>
              <a:defRPr/>
            </a:pPr>
            <a:r>
              <a:rPr lang="ar-EG" sz="1600" b="1" dirty="0">
                <a:solidFill>
                  <a:schemeClr val="bg1"/>
                </a:solidFill>
                <a:latin typeface="Alexandria" pitchFamily="2" charset="-78"/>
                <a:cs typeface="Alexandria" pitchFamily="2" charset="-78"/>
              </a:rPr>
              <a:t>فى مواقف معينة</a:t>
            </a:r>
            <a:r>
              <a:rPr lang="ar-EG" sz="1600" b="1" dirty="0" smtClean="0">
                <a:solidFill>
                  <a:schemeClr val="bg1"/>
                </a:solidFill>
                <a:latin typeface="Alexandria" pitchFamily="2" charset="-78"/>
                <a:cs typeface="Alexandria" pitchFamily="2" charset="-78"/>
              </a:rPr>
              <a:t>، وغير </a:t>
            </a:r>
            <a:r>
              <a:rPr lang="ar-EG" sz="1600" b="1" dirty="0">
                <a:solidFill>
                  <a:schemeClr val="bg1"/>
                </a:solidFill>
                <a:latin typeface="Alexandria" pitchFamily="2" charset="-78"/>
                <a:cs typeface="Alexandria" pitchFamily="2" charset="-78"/>
              </a:rPr>
              <a:t>فعالة فى مواقف أخرى </a:t>
            </a:r>
          </a:p>
          <a:p>
            <a:pPr algn="ctr" rtl="1" fontAlgn="auto">
              <a:lnSpc>
                <a:spcPct val="200000"/>
              </a:lnSpc>
              <a:spcBef>
                <a:spcPts val="0"/>
              </a:spcBef>
              <a:spcAft>
                <a:spcPts val="0"/>
              </a:spcAft>
              <a:defRPr/>
            </a:pPr>
            <a:r>
              <a:rPr lang="ar-EG" sz="1600" b="1" dirty="0">
                <a:solidFill>
                  <a:schemeClr val="bg1"/>
                </a:solidFill>
                <a:latin typeface="Alexandria" pitchFamily="2" charset="-78"/>
                <a:cs typeface="Alexandria" pitchFamily="2" charset="-78"/>
              </a:rPr>
              <a:t>وأن فاعلية كل منها تعتمد على </a:t>
            </a:r>
          </a:p>
          <a:p>
            <a:pPr algn="ctr" rtl="1" fontAlgn="auto">
              <a:lnSpc>
                <a:spcPct val="200000"/>
              </a:lnSpc>
              <a:spcBef>
                <a:spcPts val="0"/>
              </a:spcBef>
              <a:spcAft>
                <a:spcPts val="0"/>
              </a:spcAft>
              <a:defRPr/>
            </a:pPr>
            <a:r>
              <a:rPr lang="ar-EG" sz="1600" b="1" dirty="0">
                <a:solidFill>
                  <a:schemeClr val="bg1"/>
                </a:solidFill>
                <a:latin typeface="Alexandria" pitchFamily="2" charset="-78"/>
                <a:cs typeface="Alexandria" pitchFamily="2" charset="-78"/>
              </a:rPr>
              <a:t>الموقـف الذى تُستخدم فيه.</a:t>
            </a:r>
            <a:endParaRPr lang="en-US" sz="1600" dirty="0">
              <a:solidFill>
                <a:schemeClr val="bg1"/>
              </a:solidFill>
              <a:latin typeface="Alexandria" pitchFamily="2" charset="-78"/>
              <a:cs typeface="Alexandria" pitchFamily="2" charset="-78"/>
            </a:endParaRPr>
          </a:p>
        </p:txBody>
      </p:sp>
      <p:pic>
        <p:nvPicPr>
          <p:cNvPr id="4"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5836" y="2263"/>
            <a:ext cx="2305141" cy="1076343"/>
          </a:xfrm>
          <a:prstGeom prst="rect">
            <a:avLst/>
          </a:prstGeom>
        </p:spPr>
      </p:pic>
      <p:sp>
        <p:nvSpPr>
          <p:cNvPr id="7" name="TextBox 6"/>
          <p:cNvSpPr txBox="1"/>
          <p:nvPr/>
        </p:nvSpPr>
        <p:spPr>
          <a:xfrm>
            <a:off x="9094855" y="646408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82214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212739"/>
            <a:ext cx="3272911" cy="51941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914400" y="11487"/>
            <a:ext cx="10812720" cy="6795554"/>
            <a:chOff x="971550" y="-102813"/>
            <a:chExt cx="10812720" cy="6795554"/>
          </a:xfrm>
        </p:grpSpPr>
        <p:grpSp>
          <p:nvGrpSpPr>
            <p:cNvPr id="5" name="Group 4"/>
            <p:cNvGrpSpPr/>
            <p:nvPr/>
          </p:nvGrpSpPr>
          <p:grpSpPr>
            <a:xfrm>
              <a:off x="1695450" y="-102813"/>
              <a:ext cx="9956957" cy="6795554"/>
              <a:chOff x="1695450" y="-102813"/>
              <a:chExt cx="9956957" cy="6795554"/>
            </a:xfrm>
          </p:grpSpPr>
          <p:sp>
            <p:nvSpPr>
              <p:cNvPr id="6" name="TextBox 5"/>
              <p:cNvSpPr txBox="1"/>
              <p:nvPr/>
            </p:nvSpPr>
            <p:spPr>
              <a:xfrm>
                <a:off x="1695450" y="407192"/>
                <a:ext cx="8953500" cy="1015663"/>
              </a:xfrm>
              <a:prstGeom prst="rect">
                <a:avLst/>
              </a:prstGeom>
              <a:noFill/>
            </p:spPr>
            <p:txBody>
              <a:bodyPr wrap="square" rtlCol="0">
                <a:spAutoFit/>
              </a:bodyPr>
              <a:lstStyle/>
              <a:p>
                <a:pPr algn="ctr"/>
                <a:endParaRPr lang="ar-EG" sz="2000" b="1" i="1" dirty="0" smtClean="0">
                  <a:solidFill>
                    <a:srgbClr val="00B0F0"/>
                  </a:solidFill>
                  <a:latin typeface="Alexandria" pitchFamily="2" charset="-78"/>
                  <a:ea typeface="Times New Roman" pitchFamily="18" charset="0"/>
                  <a:cs typeface="Alexandria" pitchFamily="2" charset="-78"/>
                </a:endParaRPr>
              </a:p>
              <a:p>
                <a:pPr algn="ctr"/>
                <a:r>
                  <a:rPr lang="ar-EG" b="1" dirty="0" smtClean="0">
                    <a:solidFill>
                      <a:srgbClr val="00B0F0"/>
                    </a:solidFill>
                    <a:latin typeface="Alexandria" pitchFamily="2" charset="-78"/>
                    <a:ea typeface="Times New Roman" pitchFamily="18" charset="0"/>
                    <a:cs typeface="Alexandria" pitchFamily="2" charset="-78"/>
                  </a:rPr>
                  <a:t>ال</a:t>
                </a:r>
                <a:r>
                  <a:rPr lang="ar-SA" b="1" dirty="0">
                    <a:solidFill>
                      <a:srgbClr val="00B0F0"/>
                    </a:solidFill>
                    <a:latin typeface="Alexandria" pitchFamily="2" charset="-78"/>
                    <a:ea typeface="Times New Roman" pitchFamily="18" charset="0"/>
                    <a:cs typeface="Alexandria" pitchFamily="2" charset="-78"/>
                  </a:rPr>
                  <a:t>سمات </a:t>
                </a:r>
                <a:r>
                  <a:rPr lang="ar-EG" b="1" dirty="0">
                    <a:solidFill>
                      <a:srgbClr val="00B0F0"/>
                    </a:solidFill>
                    <a:latin typeface="Alexandria" pitchFamily="2" charset="-78"/>
                    <a:ea typeface="Times New Roman" pitchFamily="18" charset="0"/>
                    <a:cs typeface="Alexandria" pitchFamily="2" charset="-78"/>
                  </a:rPr>
                  <a:t>العامة لل</a:t>
                </a:r>
                <a:r>
                  <a:rPr lang="ar-SA" b="1" dirty="0">
                    <a:solidFill>
                      <a:srgbClr val="00B0F0"/>
                    </a:solidFill>
                    <a:latin typeface="Alexandria" pitchFamily="2" charset="-78"/>
                    <a:ea typeface="Times New Roman" pitchFamily="18" charset="0"/>
                    <a:cs typeface="Alexandria" pitchFamily="2" charset="-78"/>
                  </a:rPr>
                  <a:t>قيادة</a:t>
                </a:r>
                <a:r>
                  <a:rPr lang="ar-EG" b="1" dirty="0">
                    <a:solidFill>
                      <a:srgbClr val="00B0F0"/>
                    </a:solidFill>
                    <a:latin typeface="Alexandria" pitchFamily="2" charset="-78"/>
                    <a:ea typeface="Times New Roman" pitchFamily="18" charset="0"/>
                    <a:cs typeface="Alexandria" pitchFamily="2" charset="-78"/>
                  </a:rPr>
                  <a:t> التبادلية /</a:t>
                </a:r>
                <a:r>
                  <a:rPr lang="ar-SA" b="1" dirty="0">
                    <a:solidFill>
                      <a:srgbClr val="00B0F0"/>
                    </a:solidFill>
                    <a:latin typeface="Alexandria" pitchFamily="2" charset="-78"/>
                    <a:ea typeface="Times New Roman" pitchFamily="18" charset="0"/>
                    <a:cs typeface="Alexandria" pitchFamily="2" charset="-78"/>
                  </a:rPr>
                  <a:t> الأتوقراطية </a:t>
                </a:r>
                <a:endParaRPr lang="en-US" dirty="0">
                  <a:solidFill>
                    <a:srgbClr val="00B0F0"/>
                  </a:solidFill>
                  <a:latin typeface="Alexandria" pitchFamily="2" charset="-78"/>
                  <a:cs typeface="Alexandria" pitchFamily="2" charset="-78"/>
                </a:endParaRPr>
              </a:p>
              <a:p>
                <a:pPr algn="ctr"/>
                <a:endParaRPr lang="en-US" sz="2000" b="1" dirty="0">
                  <a:solidFill>
                    <a:srgbClr val="00B0F0"/>
                  </a:solidFill>
                  <a:latin typeface="Alexandria" pitchFamily="2" charset="-78"/>
                  <a:cs typeface="Alexandria" pitchFamily="2" charset="-78"/>
                </a:endParaRPr>
              </a:p>
            </p:txBody>
          </p:sp>
          <p:sp>
            <p:nvSpPr>
              <p:cNvPr id="7" name="TextBox 6"/>
              <p:cNvSpPr txBox="1"/>
              <p:nvPr/>
            </p:nvSpPr>
            <p:spPr>
              <a:xfrm>
                <a:off x="897323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102813"/>
                <a:ext cx="2305141" cy="1076343"/>
              </a:xfrm>
              <a:prstGeom prst="rect">
                <a:avLst/>
              </a:prstGeom>
            </p:spPr>
          </p:pic>
        </p:grpSp>
        <p:sp>
          <p:nvSpPr>
            <p:cNvPr id="4" name="Rectangle: Rounded Corners 24"/>
            <p:cNvSpPr/>
            <p:nvPr/>
          </p:nvSpPr>
          <p:spPr>
            <a:xfrm>
              <a:off x="971550" y="1261630"/>
              <a:ext cx="10812720" cy="4737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solidFill>
                  <a:schemeClr val="tx1"/>
                </a:solidFill>
                <a:latin typeface="Alexandria" pitchFamily="2" charset="-78"/>
                <a:cs typeface="Alexandria" pitchFamily="2" charset="-78"/>
              </a:endParaRPr>
            </a:p>
          </p:txBody>
        </p:sp>
      </p:grpSp>
      <p:sp>
        <p:nvSpPr>
          <p:cNvPr id="9" name="Rectangle 8"/>
          <p:cNvSpPr/>
          <p:nvPr/>
        </p:nvSpPr>
        <p:spPr>
          <a:xfrm>
            <a:off x="560130" y="5360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2" name="Rectangle 1"/>
          <p:cNvSpPr/>
          <p:nvPr/>
        </p:nvSpPr>
        <p:spPr>
          <a:xfrm>
            <a:off x="1401522" y="1189784"/>
            <a:ext cx="9982200" cy="4832092"/>
          </a:xfrm>
          <a:prstGeom prst="rect">
            <a:avLst/>
          </a:prstGeom>
        </p:spPr>
        <p:txBody>
          <a:bodyPr wrap="square">
            <a:spAutoFit/>
          </a:bodyPr>
          <a:lstStyle/>
          <a:p>
            <a:pPr algn="justLow" rtl="1"/>
            <a:endParaRPr lang="en-US" sz="1400" dirty="0">
              <a:latin typeface="Alexandria" pitchFamily="2" charset="-78"/>
              <a:cs typeface="Alexandria" pitchFamily="2" charset="-78"/>
            </a:endParaRPr>
          </a:p>
          <a:p>
            <a:pPr marL="342900" indent="-342900" algn="justLow" rtl="1" eaLnBrk="0" hangingPunct="0">
              <a:buAutoNum type="arabicParenBoth"/>
            </a:pPr>
            <a:r>
              <a:rPr lang="ar-SA" sz="1400" dirty="0" smtClean="0">
                <a:latin typeface="Alexandria" pitchFamily="2" charset="-78"/>
                <a:ea typeface="Times New Roman" pitchFamily="18" charset="0"/>
                <a:cs typeface="Alexandria" pitchFamily="2" charset="-78"/>
              </a:rPr>
              <a:t>يستمد </a:t>
            </a:r>
            <a:r>
              <a:rPr lang="ar-SA" sz="1400" dirty="0">
                <a:latin typeface="Alexandria" pitchFamily="2" charset="-78"/>
                <a:ea typeface="Times New Roman" pitchFamily="18" charset="0"/>
                <a:cs typeface="Alexandria" pitchFamily="2" charset="-78"/>
              </a:rPr>
              <a:t>قوته من السلطة الرسمية الممنوحة له بحكم مركزه فى التنظيم الإدارى</a:t>
            </a:r>
            <a:r>
              <a:rPr lang="ar-SA" sz="1400" dirty="0" smtClean="0">
                <a:latin typeface="Alexandria" pitchFamily="2" charset="-78"/>
                <a:ea typeface="Times New Roman" pitchFamily="18" charset="0"/>
                <a:cs typeface="Alexandria" pitchFamily="2" charset="-78"/>
              </a:rPr>
              <a:t>.</a:t>
            </a:r>
            <a:endParaRPr lang="en-US" sz="1400" dirty="0" smtClean="0">
              <a:latin typeface="Alexandria" pitchFamily="2" charset="-78"/>
              <a:ea typeface="Times New Roman" pitchFamily="18" charset="0"/>
              <a:cs typeface="Alexandria" pitchFamily="2" charset="-78"/>
            </a:endParaRPr>
          </a:p>
          <a:p>
            <a:pPr marL="342900" indent="-342900" algn="justLow" rtl="1" eaLnBrk="0" hangingPunct="0">
              <a:buAutoNum type="arabicParenBoth"/>
            </a:pPr>
            <a:endParaRPr lang="en-US" sz="1400" dirty="0">
              <a:latin typeface="Alexandria" pitchFamily="2" charset="-78"/>
              <a:cs typeface="Alexandria" pitchFamily="2" charset="-78"/>
            </a:endParaRPr>
          </a:p>
          <a:p>
            <a:pPr algn="justLow" rtl="1" eaLnBrk="0" hangingPunct="0"/>
            <a:r>
              <a:rPr lang="ar-SA" sz="1400" dirty="0">
                <a:latin typeface="Alexandria" pitchFamily="2" charset="-78"/>
                <a:cs typeface="Alexandria" pitchFamily="2" charset="-78"/>
              </a:rPr>
              <a:t>(2) يتخذ القرارات وحده ، ويصدر أوامره لمرؤوسيه ويطلب تنفيذها دون مناقشة </a:t>
            </a:r>
            <a:r>
              <a:rPr lang="ar-SA" sz="1400" dirty="0" smtClean="0">
                <a:latin typeface="Alexandria" pitchFamily="2" charset="-78"/>
                <a:cs typeface="Alexandria" pitchFamily="2" charset="-78"/>
              </a:rPr>
              <a:t>.</a:t>
            </a:r>
            <a:endParaRPr lang="ar-EG" sz="1400" dirty="0" smtClean="0">
              <a:latin typeface="Alexandria" pitchFamily="2" charset="-78"/>
              <a:cs typeface="Alexandria" pitchFamily="2" charset="-78"/>
            </a:endParaRPr>
          </a:p>
          <a:p>
            <a:pPr algn="justLow" rtl="1" eaLnBrk="0" hangingPunct="0"/>
            <a:endParaRPr lang="en-US" sz="1400" dirty="0">
              <a:latin typeface="Alexandria" pitchFamily="2" charset="-78"/>
              <a:cs typeface="Alexandria" pitchFamily="2" charset="-78"/>
            </a:endParaRPr>
          </a:p>
          <a:p>
            <a:pPr algn="justLow" rtl="1" eaLnBrk="0" hangingPunct="0"/>
            <a:r>
              <a:rPr lang="ar-SA" sz="1400" dirty="0">
                <a:latin typeface="Alexandria" pitchFamily="2" charset="-78"/>
                <a:cs typeface="Alexandria" pitchFamily="2" charset="-78"/>
              </a:rPr>
              <a:t>(3) يحدد السياسات والأهداف دون استشارة معاونيه</a:t>
            </a:r>
            <a:r>
              <a:rPr lang="ar-SA" sz="1400" dirty="0" smtClean="0">
                <a:latin typeface="Alexandria" pitchFamily="2" charset="-78"/>
                <a:cs typeface="Alexandria" pitchFamily="2" charset="-78"/>
              </a:rPr>
              <a:t>.</a:t>
            </a:r>
            <a:endParaRPr lang="ar-EG" sz="1400" dirty="0" smtClean="0">
              <a:latin typeface="Alexandria" pitchFamily="2" charset="-78"/>
              <a:cs typeface="Alexandria" pitchFamily="2" charset="-78"/>
            </a:endParaRPr>
          </a:p>
          <a:p>
            <a:pPr algn="justLow" rtl="1" eaLnBrk="0" hangingPunct="0"/>
            <a:endParaRPr lang="en-US" sz="1400" dirty="0">
              <a:latin typeface="Alexandria" pitchFamily="2" charset="-78"/>
              <a:cs typeface="Alexandria" pitchFamily="2" charset="-78"/>
            </a:endParaRPr>
          </a:p>
          <a:p>
            <a:pPr algn="justLow" rtl="1" eaLnBrk="0" hangingPunct="0"/>
            <a:r>
              <a:rPr lang="ar-SA" sz="1400" dirty="0">
                <a:latin typeface="Alexandria" pitchFamily="2" charset="-78"/>
                <a:cs typeface="Alexandria" pitchFamily="2" charset="-78"/>
              </a:rPr>
              <a:t>(4) يوجه معاونيه إلى الطريقة التى يجب أن يعملوا بها طبقا لرؤيته لأسلوب الأداء.</a:t>
            </a:r>
            <a:endParaRPr lang="en-US" sz="1400" dirty="0">
              <a:latin typeface="Alexandria" pitchFamily="2" charset="-78"/>
              <a:cs typeface="Alexandria" pitchFamily="2" charset="-78"/>
            </a:endParaRPr>
          </a:p>
          <a:p>
            <a:pPr algn="justLow" rtl="1" eaLnBrk="0" hangingPunct="0">
              <a:buFontTx/>
              <a:buAutoNum type="arabicParenBoth" startAt="5"/>
            </a:pPr>
            <a:endParaRPr lang="ar-EG" sz="1400" dirty="0" smtClean="0">
              <a:latin typeface="Alexandria" pitchFamily="2" charset="-78"/>
              <a:cs typeface="Alexandria" pitchFamily="2" charset="-78"/>
            </a:endParaRPr>
          </a:p>
          <a:p>
            <a:pPr algn="justLow" rtl="1" eaLnBrk="0" hangingPunct="0">
              <a:buFontTx/>
              <a:buAutoNum type="arabicParenBoth" startAt="5"/>
            </a:pPr>
            <a:r>
              <a:rPr lang="ar-SA" sz="1400" dirty="0" smtClean="0">
                <a:latin typeface="Alexandria" pitchFamily="2" charset="-78"/>
                <a:cs typeface="Alexandria" pitchFamily="2" charset="-78"/>
              </a:rPr>
              <a:t>ينسب </a:t>
            </a:r>
            <a:r>
              <a:rPr lang="ar-SA" sz="1400" dirty="0">
                <a:latin typeface="Alexandria" pitchFamily="2" charset="-78"/>
                <a:cs typeface="Alexandria" pitchFamily="2" charset="-78"/>
              </a:rPr>
              <a:t>المنجزات لنفسه عند ظهور نتائج إيجابيه لقراراته </a:t>
            </a:r>
            <a:endParaRPr lang="ar-EG" sz="1400" dirty="0" smtClean="0">
              <a:latin typeface="Alexandria" pitchFamily="2" charset="-78"/>
              <a:cs typeface="Alexandria" pitchFamily="2" charset="-78"/>
            </a:endParaRPr>
          </a:p>
          <a:p>
            <a:pPr algn="justLow" rtl="1" eaLnBrk="0" hangingPunct="0"/>
            <a:endParaRPr lang="ar-EG" sz="1400" dirty="0">
              <a:latin typeface="Alexandria" pitchFamily="2" charset="-78"/>
              <a:cs typeface="Alexandria" pitchFamily="2" charset="-78"/>
            </a:endParaRPr>
          </a:p>
          <a:p>
            <a:pPr algn="justLow" rtl="1" eaLnBrk="0" hangingPunct="0"/>
            <a:r>
              <a:rPr lang="ar-EG" sz="1400" dirty="0" smtClean="0">
                <a:latin typeface="Alexandria" pitchFamily="2" charset="-78"/>
                <a:cs typeface="Alexandria" pitchFamily="2" charset="-78"/>
              </a:rPr>
              <a:t>(6) ا</a:t>
            </a:r>
            <a:r>
              <a:rPr lang="ar-SA" sz="1400" dirty="0">
                <a:latin typeface="Alexandria" pitchFamily="2" charset="-78"/>
                <a:cs typeface="Alexandria" pitchFamily="2" charset="-78"/>
              </a:rPr>
              <a:t>ذا تمخضت قراراته عن  نتائج سلبية يوجه اللــوم لمرؤوســيه لتهاونهم</a:t>
            </a:r>
            <a:r>
              <a:rPr lang="ar-SA" sz="1400" dirty="0" smtClean="0">
                <a:latin typeface="Alexandria" pitchFamily="2" charset="-78"/>
                <a:cs typeface="Alexandria" pitchFamily="2" charset="-78"/>
              </a:rPr>
              <a:t>.</a:t>
            </a:r>
            <a:endParaRPr lang="ar-EG" sz="1400" dirty="0" smtClean="0">
              <a:latin typeface="Alexandria" pitchFamily="2" charset="-78"/>
              <a:cs typeface="Alexandria" pitchFamily="2" charset="-78"/>
            </a:endParaRPr>
          </a:p>
          <a:p>
            <a:pPr algn="justLow" rtl="1" eaLnBrk="0" hangingPunct="0">
              <a:buFontTx/>
              <a:buAutoNum type="arabicParenBoth" startAt="5"/>
            </a:pPr>
            <a:endParaRPr lang="en-US" sz="1400" dirty="0">
              <a:latin typeface="Alexandria" pitchFamily="2" charset="-78"/>
              <a:cs typeface="Alexandria" pitchFamily="2" charset="-78"/>
            </a:endParaRPr>
          </a:p>
          <a:p>
            <a:pPr algn="justLow" rtl="1" eaLnBrk="0" hangingPunct="0"/>
            <a:r>
              <a:rPr lang="ar-SA" sz="1400" dirty="0">
                <a:latin typeface="Alexandria" pitchFamily="2" charset="-78"/>
                <a:cs typeface="Alexandria" pitchFamily="2" charset="-78"/>
              </a:rPr>
              <a:t>(</a:t>
            </a:r>
            <a:r>
              <a:rPr lang="ar-EG" sz="1400" dirty="0">
                <a:latin typeface="Alexandria" pitchFamily="2" charset="-78"/>
                <a:cs typeface="Alexandria" pitchFamily="2" charset="-78"/>
              </a:rPr>
              <a:t>7</a:t>
            </a:r>
            <a:r>
              <a:rPr lang="ar-SA" sz="1400" dirty="0">
                <a:latin typeface="Alexandria" pitchFamily="2" charset="-78"/>
                <a:cs typeface="Alexandria" pitchFamily="2" charset="-78"/>
              </a:rPr>
              <a:t>) لا يقدم المعلومات لمرؤوسيه عن خططه المسـتقبليه</a:t>
            </a:r>
            <a:r>
              <a:rPr lang="ar-SA" sz="1400" dirty="0" smtClean="0">
                <a:latin typeface="Alexandria" pitchFamily="2" charset="-78"/>
                <a:cs typeface="Alexandria" pitchFamily="2" charset="-78"/>
              </a:rPr>
              <a:t>.</a:t>
            </a:r>
            <a:endParaRPr lang="ar-EG" sz="1400" dirty="0" smtClean="0">
              <a:latin typeface="Alexandria" pitchFamily="2" charset="-78"/>
              <a:cs typeface="Alexandria" pitchFamily="2" charset="-78"/>
            </a:endParaRPr>
          </a:p>
          <a:p>
            <a:pPr algn="justLow" rtl="1" eaLnBrk="0" hangingPunct="0"/>
            <a:endParaRPr lang="en-US" sz="1400" dirty="0">
              <a:latin typeface="Alexandria" pitchFamily="2" charset="-78"/>
              <a:cs typeface="Alexandria" pitchFamily="2" charset="-78"/>
            </a:endParaRPr>
          </a:p>
          <a:p>
            <a:pPr algn="justLow" rtl="1" eaLnBrk="0" hangingPunct="0"/>
            <a:r>
              <a:rPr lang="ar-SA" sz="1400" dirty="0">
                <a:latin typeface="Alexandria" pitchFamily="2" charset="-78"/>
                <a:cs typeface="Alexandria" pitchFamily="2" charset="-78"/>
              </a:rPr>
              <a:t>(</a:t>
            </a:r>
            <a:r>
              <a:rPr lang="ar-EG" sz="1400" dirty="0">
                <a:latin typeface="Alexandria" pitchFamily="2" charset="-78"/>
                <a:cs typeface="Alexandria" pitchFamily="2" charset="-78"/>
              </a:rPr>
              <a:t>8</a:t>
            </a:r>
            <a:r>
              <a:rPr lang="ar-SA" sz="1400" dirty="0">
                <a:latin typeface="Alexandria" pitchFamily="2" charset="-78"/>
                <a:cs typeface="Alexandria" pitchFamily="2" charset="-78"/>
              </a:rPr>
              <a:t>)  ينعزل عن الجماعة معظم الوقت ولا يهتم بالجوانب الإنسانية للعاملين.</a:t>
            </a:r>
            <a:endParaRPr lang="en-US" sz="1400" dirty="0">
              <a:latin typeface="Alexandria" pitchFamily="2" charset="-78"/>
              <a:cs typeface="Alexandria" pitchFamily="2" charset="-78"/>
            </a:endParaRPr>
          </a:p>
          <a:p>
            <a:pPr algn="justLow" rtl="1" eaLnBrk="0" hangingPunct="0"/>
            <a:endParaRPr lang="ar-EG" sz="1400" dirty="0" smtClean="0">
              <a:latin typeface="Alexandria" pitchFamily="2" charset="-78"/>
              <a:cs typeface="Alexandria" pitchFamily="2" charset="-78"/>
            </a:endParaRPr>
          </a:p>
          <a:p>
            <a:pPr algn="justLow" rtl="1" eaLnBrk="0" hangingPunct="0"/>
            <a:r>
              <a:rPr lang="ar-SA" sz="1400" dirty="0" smtClean="0">
                <a:latin typeface="Alexandria" pitchFamily="2" charset="-78"/>
                <a:cs typeface="Alexandria" pitchFamily="2" charset="-78"/>
              </a:rPr>
              <a:t>(</a:t>
            </a:r>
            <a:r>
              <a:rPr lang="ar-EG" sz="1400" dirty="0">
                <a:latin typeface="Alexandria" pitchFamily="2" charset="-78"/>
                <a:cs typeface="Alexandria" pitchFamily="2" charset="-78"/>
              </a:rPr>
              <a:t>9</a:t>
            </a:r>
            <a:r>
              <a:rPr lang="ar-SA" sz="1400" dirty="0">
                <a:latin typeface="Alexandria" pitchFamily="2" charset="-78"/>
                <a:cs typeface="Alexandria" pitchFamily="2" charset="-78"/>
              </a:rPr>
              <a:t>) اهتمامه ينصب على الإنتاج ،ويتمسك باللوائح والقوانين وأنظمة العمل حرفيـا</a:t>
            </a:r>
            <a:r>
              <a:rPr lang="ar-SA" sz="1400" dirty="0" smtClean="0">
                <a:latin typeface="Alexandria" pitchFamily="2" charset="-78"/>
                <a:cs typeface="Alexandria" pitchFamily="2" charset="-78"/>
              </a:rPr>
              <a:t>.</a:t>
            </a:r>
            <a:endParaRPr lang="ar-EG" sz="1400" dirty="0" smtClean="0">
              <a:latin typeface="Alexandria" pitchFamily="2" charset="-78"/>
              <a:cs typeface="Alexandria" pitchFamily="2" charset="-78"/>
            </a:endParaRPr>
          </a:p>
          <a:p>
            <a:pPr algn="justLow" rtl="1" eaLnBrk="0" hangingPunct="0"/>
            <a:endParaRPr lang="en-US" sz="1400" dirty="0">
              <a:latin typeface="Alexandria" pitchFamily="2" charset="-78"/>
              <a:cs typeface="Alexandria" pitchFamily="2" charset="-78"/>
            </a:endParaRPr>
          </a:p>
          <a:p>
            <a:pPr algn="justLow" rtl="1" eaLnBrk="0" hangingPunct="0"/>
            <a:r>
              <a:rPr lang="ar-SA" sz="1400" dirty="0">
                <a:latin typeface="Alexandria" pitchFamily="2" charset="-78"/>
                <a:cs typeface="Alexandria" pitchFamily="2" charset="-78"/>
              </a:rPr>
              <a:t>(</a:t>
            </a:r>
            <a:r>
              <a:rPr lang="ar-EG" sz="1400" dirty="0">
                <a:latin typeface="Alexandria" pitchFamily="2" charset="-78"/>
                <a:cs typeface="Alexandria" pitchFamily="2" charset="-78"/>
              </a:rPr>
              <a:t>10</a:t>
            </a:r>
            <a:r>
              <a:rPr lang="ar-SA" sz="1400" dirty="0">
                <a:latin typeface="Alexandria" pitchFamily="2" charset="-78"/>
                <a:cs typeface="Alexandria" pitchFamily="2" charset="-78"/>
              </a:rPr>
              <a:t>) يركز بصفه أساسية على الحوافز </a:t>
            </a:r>
            <a:r>
              <a:rPr lang="ar-SA" sz="1400" dirty="0" smtClean="0">
                <a:latin typeface="Alexandria" pitchFamily="2" charset="-78"/>
                <a:cs typeface="Alexandria" pitchFamily="2" charset="-78"/>
              </a:rPr>
              <a:t>السلبية</a:t>
            </a:r>
            <a:endParaRPr lang="ar-EG" sz="1400" dirty="0" smtClean="0">
              <a:latin typeface="Alexandria" pitchFamily="2" charset="-78"/>
              <a:cs typeface="Alexandria" pitchFamily="2" charset="-78"/>
            </a:endParaRPr>
          </a:p>
          <a:p>
            <a:pPr algn="justLow" rtl="1" eaLnBrk="0" hangingPunct="0"/>
            <a:endParaRPr lang="ar-EG" sz="1400" dirty="0">
              <a:latin typeface="Alexandria" pitchFamily="2" charset="-78"/>
              <a:cs typeface="Alexandria" pitchFamily="2" charset="-78"/>
            </a:endParaRPr>
          </a:p>
          <a:p>
            <a:pPr algn="justLow" rtl="1" eaLnBrk="0" hangingPunct="0"/>
            <a:r>
              <a:rPr lang="ar-EG" sz="1400" dirty="0">
                <a:latin typeface="Alexandria" pitchFamily="2" charset="-78"/>
                <a:cs typeface="Alexandria" pitchFamily="2" charset="-78"/>
              </a:rPr>
              <a:t>(11 )</a:t>
            </a:r>
            <a:r>
              <a:rPr lang="ar-SA" sz="1400" dirty="0">
                <a:latin typeface="Alexandria" pitchFamily="2" charset="-78"/>
                <a:cs typeface="Alexandria" pitchFamily="2" charset="-78"/>
              </a:rPr>
              <a:t>يكافئ أو يعاقب مرؤوسيه طبقا لمبادئه.</a:t>
            </a:r>
          </a:p>
        </p:txBody>
      </p:sp>
    </p:spTree>
    <p:extLst>
      <p:ext uri="{BB962C8B-B14F-4D97-AF65-F5344CB8AC3E}">
        <p14:creationId xmlns:p14="http://schemas.microsoft.com/office/powerpoint/2010/main" val="9350341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1002297" cy="6765410"/>
            <a:chOff x="617280" y="-72669"/>
            <a:chExt cx="11002297"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228674" y="-72669"/>
              <a:ext cx="10390903" cy="6765410"/>
              <a:chOff x="1228674" y="-72669"/>
              <a:chExt cx="10390903" cy="6765410"/>
            </a:xfrm>
          </p:grpSpPr>
          <p:sp>
            <p:nvSpPr>
              <p:cNvPr id="6" name="TextBox 5"/>
              <p:cNvSpPr txBox="1"/>
              <p:nvPr/>
            </p:nvSpPr>
            <p:spPr>
              <a:xfrm>
                <a:off x="1228674" y="1019069"/>
                <a:ext cx="8631100" cy="400110"/>
              </a:xfrm>
              <a:prstGeom prst="rect">
                <a:avLst/>
              </a:prstGeom>
              <a:noFill/>
            </p:spPr>
            <p:txBody>
              <a:bodyPr wrap="square" rtlCol="0">
                <a:spAutoFit/>
              </a:bodyPr>
              <a:lstStyle/>
              <a:p>
                <a:pPr algn="ctr"/>
                <a:r>
                  <a:rPr lang="ar-EG" sz="2000" dirty="0">
                    <a:latin typeface="Alexandria" pitchFamily="2" charset="-78"/>
                    <a:cs typeface="Alexandria" pitchFamily="2" charset="-78"/>
                  </a:rPr>
                  <a:t>التأثيرات السلبية للقيادة </a:t>
                </a:r>
                <a:r>
                  <a:rPr lang="ar-EG" sz="2000" dirty="0" smtClean="0">
                    <a:latin typeface="Alexandria" pitchFamily="2" charset="-78"/>
                    <a:cs typeface="Alexandria" pitchFamily="2" charset="-78"/>
                  </a:rPr>
                  <a:t> (التبادلية) الأتوقراطية</a:t>
                </a:r>
                <a:endParaRPr lang="en-US" sz="2000" b="1" dirty="0">
                  <a:latin typeface="Alexandria" pitchFamily="2" charset="-78"/>
                  <a:cs typeface="Alexandria" pitchFamily="2" charset="-78"/>
                </a:endParaRPr>
              </a:p>
            </p:txBody>
          </p:sp>
          <p:sp>
            <p:nvSpPr>
              <p:cNvPr id="7" name="TextBox 6"/>
              <p:cNvSpPr txBox="1"/>
              <p:nvPr/>
            </p:nvSpPr>
            <p:spPr>
              <a:xfrm>
                <a:off x="900337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1752600" y="1929089"/>
            <a:ext cx="9021670" cy="2462213"/>
          </a:xfrm>
          <a:prstGeom prst="rect">
            <a:avLst/>
          </a:prstGeom>
        </p:spPr>
        <p:txBody>
          <a:bodyPr wrap="square">
            <a:spAutoFit/>
          </a:bodyPr>
          <a:lstStyle/>
          <a:p>
            <a:pPr marL="285750" indent="-285750" algn="r" rtl="1">
              <a:buFont typeface="Wingdings" pitchFamily="2" charset="2"/>
              <a:buChar char="§"/>
            </a:pPr>
            <a:r>
              <a:rPr lang="ar-EG" sz="1400" dirty="0">
                <a:latin typeface="Alexandria" pitchFamily="2" charset="-78"/>
                <a:cs typeface="Alexandria" pitchFamily="2" charset="-78"/>
              </a:rPr>
              <a:t>سلبية المرؤسين</a:t>
            </a:r>
          </a:p>
          <a:p>
            <a:pPr marL="285750" indent="-285750" algn="r" rtl="1">
              <a:buFont typeface="Wingdings" pitchFamily="2" charset="2"/>
              <a:buChar char="§"/>
            </a:pPr>
            <a:endParaRPr lang="ar-EG" sz="1400" dirty="0">
              <a:latin typeface="Alexandria" pitchFamily="2" charset="-78"/>
              <a:cs typeface="Alexandria" pitchFamily="2" charset="-78"/>
            </a:endParaRPr>
          </a:p>
          <a:p>
            <a:pPr marL="285750" indent="-285750" algn="r" rtl="1">
              <a:buFont typeface="Wingdings" pitchFamily="2" charset="2"/>
              <a:buChar char="§"/>
            </a:pPr>
            <a:r>
              <a:rPr lang="ar-EG" sz="1400" dirty="0">
                <a:latin typeface="Alexandria" pitchFamily="2" charset="-78"/>
                <a:cs typeface="Alexandria" pitchFamily="2" charset="-78"/>
              </a:rPr>
              <a:t>الإعتماد الزائد للمرؤسين على القائد</a:t>
            </a:r>
          </a:p>
          <a:p>
            <a:pPr marL="285750" indent="-285750" algn="r" rtl="1">
              <a:buFont typeface="Wingdings" pitchFamily="2" charset="2"/>
              <a:buChar char="§"/>
            </a:pPr>
            <a:endParaRPr lang="ar-EG" sz="1400" dirty="0">
              <a:latin typeface="Alexandria" pitchFamily="2" charset="-78"/>
              <a:cs typeface="Alexandria" pitchFamily="2" charset="-78"/>
            </a:endParaRPr>
          </a:p>
          <a:p>
            <a:pPr marL="285750" indent="-285750" algn="r" rtl="1">
              <a:buFont typeface="Wingdings" pitchFamily="2" charset="2"/>
              <a:buChar char="§"/>
            </a:pPr>
            <a:r>
              <a:rPr lang="ar-EG" sz="1400" dirty="0">
                <a:latin typeface="Alexandria" pitchFamily="2" charset="-78"/>
                <a:cs typeface="Alexandria" pitchFamily="2" charset="-78"/>
              </a:rPr>
              <a:t>إفتقار المرؤسين للرغبة فى تحقيق مصلحة القائد</a:t>
            </a:r>
          </a:p>
          <a:p>
            <a:pPr marL="285750" indent="-285750" algn="r" rtl="1">
              <a:buFont typeface="Wingdings" pitchFamily="2" charset="2"/>
              <a:buChar char="§"/>
            </a:pPr>
            <a:endParaRPr lang="ar-EG" sz="1400" dirty="0">
              <a:latin typeface="Alexandria" pitchFamily="2" charset="-78"/>
              <a:cs typeface="Alexandria" pitchFamily="2" charset="-78"/>
            </a:endParaRPr>
          </a:p>
          <a:p>
            <a:pPr marL="285750" indent="-285750" algn="r" rtl="1">
              <a:buFont typeface="Wingdings" pitchFamily="2" charset="2"/>
              <a:buChar char="§"/>
            </a:pPr>
            <a:r>
              <a:rPr lang="ar-EG" sz="1400" dirty="0">
                <a:latin typeface="Alexandria" pitchFamily="2" charset="-78"/>
                <a:cs typeface="Alexandria" pitchFamily="2" charset="-78"/>
              </a:rPr>
              <a:t>إنخفاض الروح المعنوية</a:t>
            </a:r>
          </a:p>
          <a:p>
            <a:pPr marL="285750" indent="-285750" algn="r" rtl="1">
              <a:buFont typeface="Wingdings" pitchFamily="2" charset="2"/>
              <a:buChar char="§"/>
            </a:pPr>
            <a:endParaRPr lang="ar-EG" sz="1400" dirty="0">
              <a:latin typeface="Alexandria" pitchFamily="2" charset="-78"/>
              <a:cs typeface="Alexandria" pitchFamily="2" charset="-78"/>
            </a:endParaRPr>
          </a:p>
          <a:p>
            <a:pPr marL="285750" indent="-285750" algn="r" rtl="1">
              <a:buFont typeface="Wingdings" pitchFamily="2" charset="2"/>
              <a:buChar char="§"/>
            </a:pPr>
            <a:r>
              <a:rPr lang="ar-EG" sz="1400" dirty="0">
                <a:latin typeface="Alexandria" pitchFamily="2" charset="-78"/>
                <a:cs typeface="Alexandria" pitchFamily="2" charset="-78"/>
              </a:rPr>
              <a:t>ليس هناك إهتمام بتنمية المهارات الإدارية للعاملين</a:t>
            </a:r>
          </a:p>
          <a:p>
            <a:pPr marL="285750" indent="-285750" algn="r" rtl="1">
              <a:buFont typeface="Wingdings" pitchFamily="2" charset="2"/>
              <a:buChar char="§"/>
            </a:pPr>
            <a:endParaRPr lang="ar-EG" sz="1400" dirty="0">
              <a:latin typeface="Alexandria" pitchFamily="2" charset="-78"/>
              <a:cs typeface="Alexandria" pitchFamily="2" charset="-78"/>
            </a:endParaRPr>
          </a:p>
          <a:p>
            <a:pPr marL="285750" indent="-285750" algn="r" rtl="1">
              <a:buFont typeface="Wingdings" pitchFamily="2" charset="2"/>
              <a:buChar char="§"/>
            </a:pPr>
            <a:r>
              <a:rPr lang="ar-EG" sz="1400" dirty="0">
                <a:latin typeface="Alexandria" pitchFamily="2" charset="-78"/>
                <a:cs typeface="Alexandria" pitchFamily="2" charset="-78"/>
              </a:rPr>
              <a:t>حدوث عداوات وإنقسامات داخل الإدارة أو المنظمة </a:t>
            </a:r>
          </a:p>
        </p:txBody>
      </p:sp>
    </p:spTree>
    <p:extLst>
      <p:ext uri="{BB962C8B-B14F-4D97-AF65-F5344CB8AC3E}">
        <p14:creationId xmlns:p14="http://schemas.microsoft.com/office/powerpoint/2010/main" val="93503414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41631"/>
            <a:ext cx="10812720" cy="6765410"/>
            <a:chOff x="617280" y="-72669"/>
            <a:chExt cx="10812720" cy="6765410"/>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636850" y="-72669"/>
              <a:ext cx="9751623" cy="6765410"/>
              <a:chOff x="1636850" y="-72669"/>
              <a:chExt cx="9751623" cy="6765410"/>
            </a:xfrm>
          </p:grpSpPr>
          <p:sp>
            <p:nvSpPr>
              <p:cNvPr id="6" name="TextBox 5"/>
              <p:cNvSpPr txBox="1"/>
              <p:nvPr/>
            </p:nvSpPr>
            <p:spPr>
              <a:xfrm>
                <a:off x="1636850" y="771419"/>
                <a:ext cx="8631100" cy="923330"/>
              </a:xfrm>
              <a:prstGeom prst="rect">
                <a:avLst/>
              </a:prstGeom>
              <a:noFill/>
            </p:spPr>
            <p:txBody>
              <a:bodyPr wrap="square" rtlCol="0">
                <a:spAutoFit/>
              </a:bodyPr>
              <a:lstStyle/>
              <a:p>
                <a:pPr algn="ctr"/>
                <a:r>
                  <a:rPr lang="ar-EG" i="1" dirty="0">
                    <a:latin typeface="Alexandria" pitchFamily="2" charset="-78"/>
                    <a:cs typeface="Alexandria" pitchFamily="2" charset="-78"/>
                  </a:rPr>
                  <a:t/>
                </a:r>
                <a:br>
                  <a:rPr lang="ar-EG" i="1" dirty="0">
                    <a:latin typeface="Alexandria" pitchFamily="2" charset="-78"/>
                    <a:cs typeface="Alexandria" pitchFamily="2" charset="-78"/>
                  </a:rPr>
                </a:br>
                <a:r>
                  <a:rPr lang="ar-SA" i="1" dirty="0">
                    <a:latin typeface="Alexandria" pitchFamily="2" charset="-78"/>
                    <a:cs typeface="Alexandria" pitchFamily="2" charset="-78"/>
                  </a:rPr>
                  <a:t>القيادة الديمقراطية (التحويلية </a:t>
                </a:r>
                <a:r>
                  <a:rPr lang="ar-SA" i="1" dirty="0" smtClean="0">
                    <a:latin typeface="Alexandria" pitchFamily="2" charset="-78"/>
                    <a:cs typeface="Alexandria" pitchFamily="2" charset="-78"/>
                  </a:rPr>
                  <a:t>)</a:t>
                </a:r>
                <a:r>
                  <a:rPr lang="en-US" dirty="0">
                    <a:latin typeface="Alexandria" pitchFamily="2" charset="-78"/>
                    <a:cs typeface="Alexandria" pitchFamily="2" charset="-78"/>
                  </a:rPr>
                  <a:t/>
                </a:r>
                <a:br>
                  <a:rPr lang="en-US" dirty="0">
                    <a:latin typeface="Alexandria" pitchFamily="2" charset="-78"/>
                    <a:cs typeface="Alexandria" pitchFamily="2" charset="-78"/>
                  </a:rPr>
                </a:br>
                <a:endParaRPr lang="en-US" b="1" dirty="0">
                  <a:latin typeface="Alexandria" pitchFamily="2" charset="-78"/>
                  <a:cs typeface="Alexandria" pitchFamily="2" charset="-78"/>
                </a:endParaRPr>
              </a:p>
            </p:txBody>
          </p:sp>
          <p:sp>
            <p:nvSpPr>
              <p:cNvPr id="7" name="TextBox 6"/>
              <p:cNvSpPr txBox="1"/>
              <p:nvPr/>
            </p:nvSpPr>
            <p:spPr>
              <a:xfrm>
                <a:off x="877227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65922" y="-72669"/>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1" name="Title 1"/>
          <p:cNvSpPr txBox="1">
            <a:spLocks/>
          </p:cNvSpPr>
          <p:nvPr/>
        </p:nvSpPr>
        <p:spPr>
          <a:xfrm>
            <a:off x="1435074" y="1929089"/>
            <a:ext cx="9690125" cy="3557311"/>
          </a:xfrm>
          <a:prstGeom prst="rect">
            <a:avLst/>
          </a:prstGeom>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defRPr/>
            </a:pPr>
            <a:endParaRPr lang="ar-EG" sz="1400" dirty="0" smtClean="0">
              <a:solidFill>
                <a:schemeClr val="accent3">
                  <a:lumMod val="75000"/>
                </a:schemeClr>
              </a:solidFill>
              <a:latin typeface="Alexandria" pitchFamily="2" charset="-78"/>
              <a:cs typeface="Alexandria" pitchFamily="2" charset="-78"/>
            </a:endParaRPr>
          </a:p>
          <a:p>
            <a:pPr algn="r" rtl="1">
              <a:defRPr/>
            </a:pPr>
            <a:endParaRPr lang="ar-EG" sz="1400" dirty="0">
              <a:solidFill>
                <a:schemeClr val="accent3">
                  <a:lumMod val="75000"/>
                </a:schemeClr>
              </a:solidFill>
              <a:latin typeface="Alexandria" pitchFamily="2" charset="-78"/>
              <a:cs typeface="Alexandria" pitchFamily="2" charset="-78"/>
            </a:endParaRPr>
          </a:p>
          <a:p>
            <a:pPr algn="r" rtl="1">
              <a:defRPr/>
            </a:pPr>
            <a:endParaRPr lang="ar-EG" sz="1400" dirty="0" smtClean="0">
              <a:solidFill>
                <a:schemeClr val="accent3">
                  <a:lumMod val="75000"/>
                </a:schemeClr>
              </a:solidFill>
              <a:latin typeface="Alexandria" pitchFamily="2" charset="-78"/>
              <a:cs typeface="Alexandria" pitchFamily="2" charset="-78"/>
            </a:endParaRPr>
          </a:p>
          <a:p>
            <a:pPr algn="r" rtl="1">
              <a:lnSpc>
                <a:spcPct val="150000"/>
              </a:lnSpc>
              <a:defRPr/>
            </a:pPr>
            <a:r>
              <a:rPr lang="ar-SA" sz="1400" dirty="0" smtClean="0">
                <a:solidFill>
                  <a:srgbClr val="2D3956"/>
                </a:solidFill>
                <a:latin typeface="Alexandria" pitchFamily="2" charset="-78"/>
                <a:cs typeface="Alexandria" pitchFamily="2" charset="-78"/>
              </a:rPr>
              <a:t>هى القيادة التى تتركز حول الج</a:t>
            </a:r>
            <a:r>
              <a:rPr lang="ar-EG" sz="1400" dirty="0" smtClean="0">
                <a:solidFill>
                  <a:srgbClr val="2D3956"/>
                </a:solidFill>
                <a:latin typeface="Alexandria" pitchFamily="2" charset="-78"/>
                <a:cs typeface="Alexandria" pitchFamily="2" charset="-78"/>
              </a:rPr>
              <a:t>ـــ</a:t>
            </a:r>
            <a:r>
              <a:rPr lang="ar-SA" sz="1400" dirty="0" smtClean="0">
                <a:solidFill>
                  <a:srgbClr val="2D3956"/>
                </a:solidFill>
                <a:latin typeface="Alexandria" pitchFamily="2" charset="-78"/>
                <a:cs typeface="Alexandria" pitchFamily="2" charset="-78"/>
              </a:rPr>
              <a:t>ماعة </a:t>
            </a:r>
            <a:r>
              <a:rPr lang="ar-EG" sz="1400" dirty="0" smtClean="0">
                <a:solidFill>
                  <a:srgbClr val="2D3956"/>
                </a:solidFill>
                <a:latin typeface="Alexandria" pitchFamily="2" charset="-78"/>
                <a:cs typeface="Alexandria" pitchFamily="2" charset="-78"/>
              </a:rPr>
              <a:t>، حيث </a:t>
            </a:r>
            <a:r>
              <a:rPr lang="ar-SA" sz="1400" dirty="0" smtClean="0">
                <a:solidFill>
                  <a:srgbClr val="2D3956"/>
                </a:solidFill>
                <a:latin typeface="Alexandria" pitchFamily="2" charset="-78"/>
                <a:cs typeface="Alexandria" pitchFamily="2" charset="-78"/>
              </a:rPr>
              <a:t>يعطى </a:t>
            </a:r>
            <a:r>
              <a:rPr lang="ar-EG" sz="1400" dirty="0" smtClean="0">
                <a:solidFill>
                  <a:srgbClr val="2D3956"/>
                </a:solidFill>
                <a:latin typeface="Alexandria" pitchFamily="2" charset="-78"/>
                <a:cs typeface="Alexandria" pitchFamily="2" charset="-78"/>
              </a:rPr>
              <a:t>القائد</a:t>
            </a:r>
            <a:r>
              <a:rPr lang="ar-SA" sz="1400" dirty="0" smtClean="0">
                <a:solidFill>
                  <a:srgbClr val="2D3956"/>
                </a:solidFill>
                <a:latin typeface="Alexandria" pitchFamily="2" charset="-78"/>
                <a:cs typeface="Alexandria" pitchFamily="2" charset="-78"/>
              </a:rPr>
              <a:t> أهمية كبيرة لمرؤوس</a:t>
            </a:r>
            <a:r>
              <a:rPr lang="ar-EG" sz="1400" dirty="0" smtClean="0">
                <a:solidFill>
                  <a:srgbClr val="2D3956"/>
                </a:solidFill>
                <a:latin typeface="Alexandria" pitchFamily="2" charset="-78"/>
                <a:cs typeface="Alexandria" pitchFamily="2" charset="-78"/>
              </a:rPr>
              <a:t>ــ</a:t>
            </a:r>
            <a:r>
              <a:rPr lang="ar-SA" sz="1400" dirty="0" smtClean="0">
                <a:solidFill>
                  <a:srgbClr val="2D3956"/>
                </a:solidFill>
                <a:latin typeface="Alexandria" pitchFamily="2" charset="-78"/>
                <a:cs typeface="Alexandria" pitchFamily="2" charset="-78"/>
              </a:rPr>
              <a:t>ية</a:t>
            </a:r>
            <a:r>
              <a:rPr lang="en-US" sz="1400" dirty="0">
                <a:solidFill>
                  <a:srgbClr val="2D3956"/>
                </a:solidFill>
                <a:latin typeface="Alexandria" pitchFamily="2" charset="-78"/>
                <a:cs typeface="Alexandria" pitchFamily="2" charset="-78"/>
              </a:rPr>
              <a:t> </a:t>
            </a:r>
            <a:r>
              <a:rPr lang="ar-SA" sz="1400" dirty="0" smtClean="0">
                <a:solidFill>
                  <a:srgbClr val="2D3956"/>
                </a:solidFill>
                <a:latin typeface="Alexandria" pitchFamily="2" charset="-78"/>
                <a:cs typeface="Alexandria" pitchFamily="2" charset="-78"/>
              </a:rPr>
              <a:t>ويعتمد فى قيادته على الإقناع والتأثير الشخصى وليس التره</a:t>
            </a:r>
            <a:r>
              <a:rPr lang="ar-EG" sz="1400" dirty="0" smtClean="0">
                <a:solidFill>
                  <a:srgbClr val="2D3956"/>
                </a:solidFill>
                <a:latin typeface="Alexandria" pitchFamily="2" charset="-78"/>
                <a:cs typeface="Alexandria" pitchFamily="2" charset="-78"/>
              </a:rPr>
              <a:t>ــ</a:t>
            </a:r>
            <a:r>
              <a:rPr lang="ar-SA" sz="1400" dirty="0" smtClean="0">
                <a:solidFill>
                  <a:srgbClr val="2D3956"/>
                </a:solidFill>
                <a:latin typeface="Alexandria" pitchFamily="2" charset="-78"/>
                <a:cs typeface="Alexandria" pitchFamily="2" charset="-78"/>
              </a:rPr>
              <a:t>يب والته</a:t>
            </a:r>
            <a:r>
              <a:rPr lang="ar-EG" sz="1400" dirty="0" smtClean="0">
                <a:solidFill>
                  <a:srgbClr val="2D3956"/>
                </a:solidFill>
                <a:latin typeface="Alexandria" pitchFamily="2" charset="-78"/>
                <a:cs typeface="Alexandria" pitchFamily="2" charset="-78"/>
              </a:rPr>
              <a:t>ـــ</a:t>
            </a:r>
            <a:r>
              <a:rPr lang="ar-SA" sz="1400" dirty="0" smtClean="0">
                <a:solidFill>
                  <a:srgbClr val="2D3956"/>
                </a:solidFill>
                <a:latin typeface="Alexandria" pitchFamily="2" charset="-78"/>
                <a:cs typeface="Alexandria" pitchFamily="2" charset="-78"/>
              </a:rPr>
              <a:t>ديد.</a:t>
            </a:r>
            <a:endParaRPr lang="ar-EG" sz="1400" dirty="0" smtClean="0">
              <a:solidFill>
                <a:srgbClr val="2D3956"/>
              </a:solidFill>
              <a:latin typeface="Alexandria" pitchFamily="2" charset="-78"/>
              <a:cs typeface="Alexandria" pitchFamily="2" charset="-78"/>
            </a:endParaRPr>
          </a:p>
          <a:p>
            <a:pPr algn="r" rtl="1">
              <a:defRPr/>
            </a:pPr>
            <a:r>
              <a:rPr lang="ar-EG" sz="1400" dirty="0" smtClean="0">
                <a:latin typeface="Alexandria" pitchFamily="2" charset="-78"/>
                <a:cs typeface="Alexandria" pitchFamily="2" charset="-78"/>
              </a:rPr>
              <a:t/>
            </a:r>
            <a:br>
              <a:rPr lang="ar-EG" sz="1400" dirty="0" smtClean="0">
                <a:latin typeface="Alexandria" pitchFamily="2" charset="-78"/>
                <a:cs typeface="Alexandria" pitchFamily="2" charset="-78"/>
              </a:rPr>
            </a:br>
            <a:r>
              <a:rPr lang="ar-EG" sz="1400" dirty="0" smtClean="0">
                <a:latin typeface="Alexandria" pitchFamily="2" charset="-78"/>
                <a:cs typeface="Alexandria" pitchFamily="2" charset="-78"/>
              </a:rPr>
              <a:t/>
            </a:r>
            <a:br>
              <a:rPr lang="ar-EG" sz="1400" dirty="0" smtClean="0">
                <a:latin typeface="Alexandria" pitchFamily="2" charset="-78"/>
                <a:cs typeface="Alexandria" pitchFamily="2" charset="-78"/>
              </a:rPr>
            </a:br>
            <a:r>
              <a:rPr lang="ar-SA" sz="1400" dirty="0" smtClean="0">
                <a:latin typeface="Alexandria" pitchFamily="2" charset="-78"/>
                <a:cs typeface="Alexandria" pitchFamily="2" charset="-78"/>
              </a:rPr>
              <a:t>يتفــــرع من هذا النمط نموذجان للقيادة هما: </a:t>
            </a:r>
            <a:endParaRPr lang="ar-EG" sz="1400" dirty="0" smtClean="0">
              <a:latin typeface="Alexandria" pitchFamily="2" charset="-78"/>
              <a:cs typeface="Alexandria" pitchFamily="2" charset="-78"/>
            </a:endParaRPr>
          </a:p>
          <a:p>
            <a:pPr algn="r" rtl="1">
              <a:defRPr/>
            </a:pPr>
            <a:endParaRPr lang="ar-EG" sz="1400" dirty="0" smtClean="0">
              <a:latin typeface="Alexandria" pitchFamily="2" charset="-78"/>
              <a:cs typeface="Alexandria" pitchFamily="2" charset="-78"/>
            </a:endParaRPr>
          </a:p>
          <a:p>
            <a:pPr algn="r" rtl="1">
              <a:defRPr/>
            </a:pPr>
            <a:endParaRPr lang="ar-EG" sz="1400" dirty="0">
              <a:latin typeface="Alexandria" pitchFamily="2" charset="-78"/>
              <a:cs typeface="Alexandria" pitchFamily="2" charset="-78"/>
            </a:endParaRPr>
          </a:p>
          <a:p>
            <a:pPr marL="285750" indent="-285750" algn="r" rtl="1">
              <a:buFont typeface="Arial" pitchFamily="34" charset="0"/>
              <a:buChar char="•"/>
              <a:defRPr/>
            </a:pPr>
            <a:r>
              <a:rPr lang="ar-SA" sz="1600" dirty="0" smtClean="0">
                <a:solidFill>
                  <a:srgbClr val="00B0F0"/>
                </a:solidFill>
                <a:latin typeface="Alexandria" pitchFamily="2" charset="-78"/>
                <a:cs typeface="Alexandria" pitchFamily="2" charset="-78"/>
              </a:rPr>
              <a:t>القيادة الديمقراطية التشاورية.</a:t>
            </a:r>
            <a:endParaRPr lang="ar-EG" sz="1600" dirty="0" smtClean="0">
              <a:solidFill>
                <a:srgbClr val="00B0F0"/>
              </a:solidFill>
              <a:latin typeface="Alexandria" pitchFamily="2" charset="-78"/>
              <a:cs typeface="Alexandria" pitchFamily="2" charset="-78"/>
            </a:endParaRPr>
          </a:p>
          <a:p>
            <a:pPr algn="r" rtl="1">
              <a:defRPr/>
            </a:pPr>
            <a:endParaRPr lang="ar-EG" sz="1600" dirty="0">
              <a:solidFill>
                <a:srgbClr val="00B0F0"/>
              </a:solidFill>
              <a:latin typeface="Alexandria" pitchFamily="2" charset="-78"/>
              <a:cs typeface="Alexandria" pitchFamily="2" charset="-78"/>
            </a:endParaRPr>
          </a:p>
          <a:p>
            <a:pPr algn="r" rtl="1">
              <a:defRPr/>
            </a:pPr>
            <a:endParaRPr lang="ar-EG" sz="1600" dirty="0">
              <a:solidFill>
                <a:srgbClr val="00B0F0"/>
              </a:solidFill>
              <a:latin typeface="Alexandria" pitchFamily="2" charset="-78"/>
              <a:cs typeface="Alexandria" pitchFamily="2" charset="-78"/>
            </a:endParaRPr>
          </a:p>
          <a:p>
            <a:pPr marL="285750" indent="-285750" algn="r" rtl="1">
              <a:buFont typeface="Arial" pitchFamily="34" charset="0"/>
              <a:buChar char="•"/>
              <a:defRPr/>
            </a:pPr>
            <a:r>
              <a:rPr lang="ar-SA" sz="1600" dirty="0" smtClean="0">
                <a:solidFill>
                  <a:srgbClr val="00B0F0"/>
                </a:solidFill>
                <a:latin typeface="Alexandria" pitchFamily="2" charset="-78"/>
                <a:cs typeface="Alexandria" pitchFamily="2" charset="-78"/>
              </a:rPr>
              <a:t>القيادة المشــــــــاركــة </a:t>
            </a:r>
            <a:r>
              <a:rPr lang="en-US" sz="1600" dirty="0" smtClean="0">
                <a:solidFill>
                  <a:srgbClr val="00B0F0"/>
                </a:solidFill>
                <a:latin typeface="Alexandria" pitchFamily="2" charset="-78"/>
                <a:cs typeface="Alexandria" pitchFamily="2" charset="-78"/>
              </a:rPr>
              <a:t/>
            </a:r>
            <a:br>
              <a:rPr lang="en-US" sz="1600" dirty="0" smtClean="0">
                <a:solidFill>
                  <a:srgbClr val="00B0F0"/>
                </a:solidFill>
                <a:latin typeface="Alexandria" pitchFamily="2" charset="-78"/>
                <a:cs typeface="Alexandria" pitchFamily="2" charset="-78"/>
              </a:rPr>
            </a:br>
            <a:r>
              <a:rPr lang="ar-SA" sz="1400" dirty="0" smtClean="0">
                <a:latin typeface="Alexandria" pitchFamily="2" charset="-78"/>
                <a:cs typeface="Alexandria" pitchFamily="2" charset="-78"/>
              </a:rPr>
              <a:t> </a:t>
            </a:r>
            <a:r>
              <a:rPr lang="en-US" sz="1400" dirty="0" smtClean="0">
                <a:latin typeface="Alexandria" pitchFamily="2" charset="-78"/>
                <a:cs typeface="Alexandria" pitchFamily="2" charset="-78"/>
              </a:rPr>
              <a:t/>
            </a:r>
            <a:br>
              <a:rPr lang="en-US" sz="1400" dirty="0" smtClean="0">
                <a:latin typeface="Alexandria" pitchFamily="2" charset="-78"/>
                <a:cs typeface="Alexandria" pitchFamily="2" charset="-78"/>
              </a:rPr>
            </a:br>
            <a:r>
              <a:rPr lang="ar-SA" sz="1400" dirty="0" smtClean="0">
                <a:latin typeface="Alexandria" pitchFamily="2" charset="-78"/>
                <a:cs typeface="Alexandria" pitchFamily="2" charset="-78"/>
              </a:rPr>
              <a:t> </a:t>
            </a:r>
            <a:r>
              <a:rPr lang="en-US" sz="1400" dirty="0" smtClean="0">
                <a:latin typeface="Alexandria" pitchFamily="2" charset="-78"/>
                <a:cs typeface="Alexandria" pitchFamily="2" charset="-78"/>
              </a:rPr>
              <a:t/>
            </a:r>
            <a:br>
              <a:rPr lang="en-US" sz="1400" dirty="0" smtClean="0">
                <a:latin typeface="Alexandria" pitchFamily="2" charset="-78"/>
                <a:cs typeface="Alexandria" pitchFamily="2" charset="-78"/>
              </a:rPr>
            </a:b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8726408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487"/>
            <a:ext cx="10871673" cy="6795554"/>
            <a:chOff x="617280" y="-102813"/>
            <a:chExt cx="10871673" cy="6795554"/>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a:p>
              <a:pPr algn="r" rtl="1" eaLnBrk="0" hangingPunct="0"/>
              <a:r>
                <a:rPr lang="ar-EG" sz="1400" dirty="0" smtClean="0">
                  <a:solidFill>
                    <a:schemeClr val="tx1"/>
                  </a:solidFill>
                  <a:latin typeface="Alexandria" pitchFamily="2" charset="-78"/>
                  <a:ea typeface="Times New Roman" pitchFamily="18" charset="0"/>
                  <a:cs typeface="Alexandria" pitchFamily="2" charset="-78"/>
                </a:rPr>
                <a:t>(1)</a:t>
              </a:r>
              <a:r>
                <a:rPr lang="ar-SA" sz="1400" dirty="0" smtClean="0">
                  <a:solidFill>
                    <a:schemeClr val="tx1"/>
                  </a:solidFill>
                  <a:latin typeface="Alexandria" pitchFamily="2" charset="-78"/>
                  <a:ea typeface="Times New Roman" pitchFamily="18" charset="0"/>
                  <a:cs typeface="Alexandria" pitchFamily="2" charset="-78"/>
                </a:rPr>
                <a:t>يحدد </a:t>
              </a:r>
              <a:r>
                <a:rPr lang="ar-SA" sz="1400" dirty="0">
                  <a:solidFill>
                    <a:schemeClr val="tx1"/>
                  </a:solidFill>
                  <a:latin typeface="Alexandria" pitchFamily="2" charset="-78"/>
                  <a:ea typeface="Times New Roman" pitchFamily="18" charset="0"/>
                  <a:cs typeface="Alexandria" pitchFamily="2" charset="-78"/>
                </a:rPr>
                <a:t>القائد الأهداف والسياسات بعد مشاركة الجماعة</a:t>
              </a:r>
              <a:r>
                <a:rPr lang="ar-SA" sz="1400" dirty="0" smtClean="0">
                  <a:solidFill>
                    <a:schemeClr val="tx1"/>
                  </a:solidFill>
                  <a:latin typeface="Alexandria" pitchFamily="2" charset="-78"/>
                  <a:ea typeface="Times New Roman" pitchFamily="18" charset="0"/>
                  <a:cs typeface="Alexandria" pitchFamily="2" charset="-78"/>
                </a:rPr>
                <a:t>.</a:t>
              </a:r>
              <a:endParaRPr lang="ar-EG" sz="1400" dirty="0" smtClean="0">
                <a:solidFill>
                  <a:schemeClr val="tx1"/>
                </a:solidFill>
                <a:latin typeface="Alexandria" pitchFamily="2" charset="-78"/>
                <a:ea typeface="Times New Roman" pitchFamily="18" charset="0"/>
                <a:cs typeface="Alexandria" pitchFamily="2" charset="-78"/>
              </a:endParaRPr>
            </a:p>
            <a:p>
              <a:pPr algn="r" rtl="1" eaLnBrk="0" hangingPunct="0"/>
              <a:endParaRPr lang="en-US" sz="1400" dirty="0">
                <a:solidFill>
                  <a:schemeClr val="tx1"/>
                </a:solidFill>
                <a:latin typeface="Alexandria" pitchFamily="2" charset="-78"/>
                <a:cs typeface="Alexandria" pitchFamily="2" charset="-78"/>
              </a:endParaRPr>
            </a:p>
            <a:p>
              <a:pPr algn="r" rtl="1" eaLnBrk="0" hangingPunct="0"/>
              <a:r>
                <a:rPr lang="ar-SA" sz="1400" dirty="0">
                  <a:solidFill>
                    <a:schemeClr val="tx1"/>
                  </a:solidFill>
                  <a:latin typeface="Alexandria" pitchFamily="2" charset="-78"/>
                  <a:cs typeface="Alexandria" pitchFamily="2" charset="-78"/>
                </a:rPr>
                <a:t>(2) يصدر القائد أوامره بناء على مشورة مرؤوسيه</a:t>
              </a:r>
              <a:r>
                <a:rPr lang="ar-SA" sz="1400" dirty="0" smtClean="0">
                  <a:solidFill>
                    <a:schemeClr val="tx1"/>
                  </a:solidFill>
                  <a:latin typeface="Alexandria" pitchFamily="2" charset="-78"/>
                  <a:cs typeface="Alexandria" pitchFamily="2" charset="-78"/>
                </a:rPr>
                <a:t>.</a:t>
              </a:r>
              <a:endParaRPr lang="ar-EG" sz="1400" dirty="0" smtClean="0">
                <a:solidFill>
                  <a:schemeClr val="tx1"/>
                </a:solidFill>
                <a:latin typeface="Alexandria" pitchFamily="2" charset="-78"/>
                <a:cs typeface="Alexandria" pitchFamily="2" charset="-78"/>
              </a:endParaRPr>
            </a:p>
            <a:p>
              <a:pPr algn="r" rtl="1" eaLnBrk="0" hangingPunct="0"/>
              <a:endParaRPr lang="en-US" sz="1400" dirty="0">
                <a:solidFill>
                  <a:schemeClr val="tx1"/>
                </a:solidFill>
                <a:latin typeface="Alexandria" pitchFamily="2" charset="-78"/>
                <a:cs typeface="Alexandria" pitchFamily="2" charset="-78"/>
              </a:endParaRPr>
            </a:p>
            <a:p>
              <a:pPr algn="r" rtl="1" eaLnBrk="0" hangingPunct="0"/>
              <a:r>
                <a:rPr lang="ar-SA" sz="1400" dirty="0">
                  <a:solidFill>
                    <a:schemeClr val="tx1"/>
                  </a:solidFill>
                  <a:latin typeface="Alexandria" pitchFamily="2" charset="-78"/>
                  <a:cs typeface="Alexandria" pitchFamily="2" charset="-78"/>
                </a:rPr>
                <a:t>(3) يشارك القائد الجماعة فى العمل كعضو فيها</a:t>
              </a:r>
              <a:r>
                <a:rPr lang="ar-SA" sz="1400" dirty="0" smtClean="0">
                  <a:solidFill>
                    <a:schemeClr val="tx1"/>
                  </a:solidFill>
                  <a:latin typeface="Alexandria" pitchFamily="2" charset="-78"/>
                  <a:cs typeface="Alexandria" pitchFamily="2" charset="-78"/>
                </a:rPr>
                <a:t>.</a:t>
              </a:r>
              <a:endParaRPr lang="ar-EG" sz="1400" dirty="0" smtClean="0">
                <a:solidFill>
                  <a:schemeClr val="tx1"/>
                </a:solidFill>
                <a:latin typeface="Alexandria" pitchFamily="2" charset="-78"/>
                <a:cs typeface="Alexandria" pitchFamily="2" charset="-78"/>
              </a:endParaRPr>
            </a:p>
            <a:p>
              <a:pPr algn="r" rtl="1" eaLnBrk="0" hangingPunct="0"/>
              <a:endParaRPr lang="en-US" sz="1400" dirty="0">
                <a:solidFill>
                  <a:schemeClr val="tx1"/>
                </a:solidFill>
                <a:latin typeface="Alexandria" pitchFamily="2" charset="-78"/>
                <a:cs typeface="Alexandria" pitchFamily="2" charset="-78"/>
              </a:endParaRPr>
            </a:p>
            <a:p>
              <a:pPr algn="r" rtl="1" eaLnBrk="0" hangingPunct="0"/>
              <a:r>
                <a:rPr lang="ar-SA" sz="1400" dirty="0">
                  <a:solidFill>
                    <a:schemeClr val="tx1"/>
                  </a:solidFill>
                  <a:latin typeface="Alexandria" pitchFamily="2" charset="-78"/>
                  <a:cs typeface="Alexandria" pitchFamily="2" charset="-78"/>
                </a:rPr>
                <a:t>(4) يوضح للجماعة خطط العمل المستقبلية</a:t>
              </a:r>
              <a:r>
                <a:rPr lang="ar-SA" sz="1400" dirty="0" smtClean="0">
                  <a:solidFill>
                    <a:schemeClr val="tx1"/>
                  </a:solidFill>
                  <a:latin typeface="Alexandria" pitchFamily="2" charset="-78"/>
                  <a:cs typeface="Alexandria" pitchFamily="2" charset="-78"/>
                </a:rPr>
                <a:t>.</a:t>
              </a:r>
              <a:endParaRPr lang="ar-EG" sz="1400" dirty="0" smtClean="0">
                <a:solidFill>
                  <a:schemeClr val="tx1"/>
                </a:solidFill>
                <a:latin typeface="Alexandria" pitchFamily="2" charset="-78"/>
                <a:cs typeface="Alexandria" pitchFamily="2" charset="-78"/>
              </a:endParaRPr>
            </a:p>
            <a:p>
              <a:pPr algn="r" rtl="1" eaLnBrk="0" hangingPunct="0"/>
              <a:endParaRPr lang="en-US" sz="1400" dirty="0">
                <a:solidFill>
                  <a:schemeClr val="tx1"/>
                </a:solidFill>
                <a:latin typeface="Alexandria" pitchFamily="2" charset="-78"/>
                <a:cs typeface="Alexandria" pitchFamily="2" charset="-78"/>
              </a:endParaRPr>
            </a:p>
            <a:p>
              <a:pPr algn="r" rtl="1" eaLnBrk="0" hangingPunct="0"/>
              <a:r>
                <a:rPr lang="ar-SA" sz="1400" dirty="0">
                  <a:solidFill>
                    <a:schemeClr val="tx1"/>
                  </a:solidFill>
                  <a:latin typeface="Alexandria" pitchFamily="2" charset="-78"/>
                  <a:cs typeface="Alexandria" pitchFamily="2" charset="-78"/>
                </a:rPr>
                <a:t>(5) يشجع المرؤوسين على الاشتراك فى صناعة القرارات</a:t>
              </a:r>
              <a:r>
                <a:rPr lang="ar-SA" sz="1400" dirty="0" smtClean="0">
                  <a:solidFill>
                    <a:schemeClr val="tx1"/>
                  </a:solidFill>
                  <a:latin typeface="Alexandria" pitchFamily="2" charset="-78"/>
                  <a:cs typeface="Alexandria" pitchFamily="2" charset="-78"/>
                </a:rPr>
                <a:t>.</a:t>
              </a:r>
              <a:endParaRPr lang="ar-EG" sz="1400" dirty="0" smtClean="0">
                <a:solidFill>
                  <a:schemeClr val="tx1"/>
                </a:solidFill>
                <a:latin typeface="Alexandria" pitchFamily="2" charset="-78"/>
                <a:cs typeface="Alexandria" pitchFamily="2" charset="-78"/>
              </a:endParaRPr>
            </a:p>
            <a:p>
              <a:pPr algn="r" rtl="1" eaLnBrk="0" hangingPunct="0"/>
              <a:endParaRPr lang="en-US" sz="1400" dirty="0">
                <a:solidFill>
                  <a:schemeClr val="tx1"/>
                </a:solidFill>
                <a:latin typeface="Alexandria" pitchFamily="2" charset="-78"/>
                <a:cs typeface="Alexandria" pitchFamily="2" charset="-78"/>
              </a:endParaRPr>
            </a:p>
            <a:p>
              <a:pPr algn="r" rtl="1" eaLnBrk="0" hangingPunct="0"/>
              <a:r>
                <a:rPr lang="ar-SA" sz="1400" dirty="0">
                  <a:solidFill>
                    <a:schemeClr val="tx1"/>
                  </a:solidFill>
                  <a:latin typeface="Alexandria" pitchFamily="2" charset="-78"/>
                  <a:cs typeface="Alexandria" pitchFamily="2" charset="-78"/>
                </a:rPr>
                <a:t>(6) يشجع المرؤوسين على الابتكار، ويعمل على تنمية مهاراتهم ومستويات أدائهم</a:t>
              </a:r>
              <a:r>
                <a:rPr lang="ar-SA" sz="1400" dirty="0" smtClean="0">
                  <a:solidFill>
                    <a:schemeClr val="tx1"/>
                  </a:solidFill>
                  <a:latin typeface="Alexandria" pitchFamily="2" charset="-78"/>
                  <a:cs typeface="Alexandria" pitchFamily="2" charset="-78"/>
                </a:rPr>
                <a:t>.</a:t>
              </a:r>
              <a:endParaRPr lang="ar-EG" sz="1400" dirty="0" smtClean="0">
                <a:solidFill>
                  <a:schemeClr val="tx1"/>
                </a:solidFill>
                <a:latin typeface="Alexandria" pitchFamily="2" charset="-78"/>
                <a:cs typeface="Alexandria" pitchFamily="2" charset="-78"/>
              </a:endParaRPr>
            </a:p>
            <a:p>
              <a:pPr algn="r" rtl="1" eaLnBrk="0" hangingPunct="0"/>
              <a:endParaRPr lang="en-US" sz="1400" dirty="0">
                <a:solidFill>
                  <a:schemeClr val="tx1"/>
                </a:solidFill>
                <a:latin typeface="Alexandria" pitchFamily="2" charset="-78"/>
                <a:cs typeface="Alexandria" pitchFamily="2" charset="-78"/>
              </a:endParaRPr>
            </a:p>
            <a:p>
              <a:pPr algn="r" rtl="1" eaLnBrk="0" hangingPunct="0"/>
              <a:r>
                <a:rPr lang="ar-SA" sz="1400" dirty="0">
                  <a:solidFill>
                    <a:schemeClr val="tx1"/>
                  </a:solidFill>
                  <a:latin typeface="Alexandria" pitchFamily="2" charset="-78"/>
                  <a:cs typeface="Alexandria" pitchFamily="2" charset="-78"/>
                </a:rPr>
                <a:t>(7) يستخدم أساليب </a:t>
              </a:r>
              <a:r>
                <a:rPr lang="ar-EG" sz="1400" dirty="0">
                  <a:solidFill>
                    <a:schemeClr val="tx1"/>
                  </a:solidFill>
                  <a:latin typeface="Alexandria" pitchFamily="2" charset="-78"/>
                  <a:cs typeface="Alexandria" pitchFamily="2" charset="-78"/>
                </a:rPr>
                <a:t>تقوم على ال</a:t>
              </a:r>
              <a:r>
                <a:rPr lang="ar-SA" sz="1400" dirty="0">
                  <a:solidFill>
                    <a:schemeClr val="tx1"/>
                  </a:solidFill>
                  <a:latin typeface="Alexandria" pitchFamily="2" charset="-78"/>
                  <a:cs typeface="Alexandria" pitchFamily="2" charset="-78"/>
                </a:rPr>
                <a:t>تعاون</a:t>
              </a:r>
              <a:r>
                <a:rPr lang="ar-EG" sz="1400" dirty="0">
                  <a:solidFill>
                    <a:schemeClr val="tx1"/>
                  </a:solidFill>
                  <a:latin typeface="Alexandria" pitchFamily="2" charset="-78"/>
                  <a:cs typeface="Alexandria" pitchFamily="2" charset="-78"/>
                </a:rPr>
                <a:t> </a:t>
              </a:r>
              <a:r>
                <a:rPr lang="ar-SA" sz="1400" dirty="0">
                  <a:solidFill>
                    <a:schemeClr val="tx1"/>
                  </a:solidFill>
                  <a:latin typeface="Alexandria" pitchFamily="2" charset="-78"/>
                  <a:cs typeface="Alexandria" pitchFamily="2" charset="-78"/>
                </a:rPr>
                <a:t>والفهم المتبادل بينه وبين من يعملون معه</a:t>
              </a:r>
              <a:r>
                <a:rPr lang="ar-SA" sz="1400" dirty="0" smtClean="0">
                  <a:solidFill>
                    <a:schemeClr val="tx1"/>
                  </a:solidFill>
                  <a:latin typeface="Alexandria" pitchFamily="2" charset="-78"/>
                  <a:cs typeface="Alexandria" pitchFamily="2" charset="-78"/>
                </a:rPr>
                <a:t>.</a:t>
              </a:r>
              <a:endParaRPr lang="ar-EG" sz="1400" dirty="0" smtClean="0">
                <a:solidFill>
                  <a:schemeClr val="tx1"/>
                </a:solidFill>
                <a:latin typeface="Alexandria" pitchFamily="2" charset="-78"/>
                <a:cs typeface="Alexandria" pitchFamily="2" charset="-78"/>
              </a:endParaRPr>
            </a:p>
            <a:p>
              <a:pPr algn="r" rtl="1" eaLnBrk="0" hangingPunct="0"/>
              <a:endParaRPr lang="en-US" sz="1400" dirty="0">
                <a:solidFill>
                  <a:schemeClr val="tx1"/>
                </a:solidFill>
                <a:latin typeface="Alexandria" pitchFamily="2" charset="-78"/>
                <a:cs typeface="Alexandria" pitchFamily="2" charset="-78"/>
              </a:endParaRPr>
            </a:p>
            <a:p>
              <a:pPr algn="r" rtl="1" eaLnBrk="0" hangingPunct="0"/>
              <a:r>
                <a:rPr lang="ar-SA" sz="1400" dirty="0">
                  <a:solidFill>
                    <a:schemeClr val="tx1"/>
                  </a:solidFill>
                  <a:latin typeface="Alexandria" pitchFamily="2" charset="-78"/>
                  <a:cs typeface="Alexandria" pitchFamily="2" charset="-78"/>
                </a:rPr>
                <a:t>(9)</a:t>
              </a:r>
              <a:r>
                <a:rPr lang="ar-EG" sz="1400" dirty="0">
                  <a:solidFill>
                    <a:schemeClr val="tx1"/>
                  </a:solidFill>
                  <a:latin typeface="Alexandria" pitchFamily="2" charset="-78"/>
                  <a:cs typeface="Alexandria" pitchFamily="2" charset="-78"/>
                </a:rPr>
                <a:t> يأخذ فى </a:t>
              </a:r>
              <a:r>
                <a:rPr lang="ar-SA" sz="1400" dirty="0">
                  <a:solidFill>
                    <a:schemeClr val="tx1"/>
                  </a:solidFill>
                  <a:latin typeface="Alexandria" pitchFamily="2" charset="-78"/>
                  <a:cs typeface="Alexandria" pitchFamily="2" charset="-78"/>
                </a:rPr>
                <a:t>اعتباره احتياجات من يعملون معه فيما يتخذه من قرارات.</a:t>
              </a:r>
              <a:endParaRPr lang="en-US" sz="1400" dirty="0">
                <a:solidFill>
                  <a:schemeClr val="tx1"/>
                </a:solidFill>
                <a:latin typeface="Alexandria" pitchFamily="2" charset="-78"/>
                <a:cs typeface="Alexandria" pitchFamily="2" charset="-78"/>
              </a:endParaRPr>
            </a:p>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102813"/>
              <a:ext cx="8975803" cy="6795554"/>
              <a:chOff x="2513150" y="-102813"/>
              <a:chExt cx="8975803" cy="6795554"/>
            </a:xfrm>
          </p:grpSpPr>
          <p:sp>
            <p:nvSpPr>
              <p:cNvPr id="6" name="TextBox 5"/>
              <p:cNvSpPr txBox="1"/>
              <p:nvPr/>
            </p:nvSpPr>
            <p:spPr>
              <a:xfrm>
                <a:off x="2513150" y="1019069"/>
                <a:ext cx="8631100" cy="523220"/>
              </a:xfrm>
              <a:prstGeom prst="rect">
                <a:avLst/>
              </a:prstGeom>
              <a:noFill/>
            </p:spPr>
            <p:txBody>
              <a:bodyPr wrap="square" rtlCol="0">
                <a:spAutoFit/>
              </a:bodyPr>
              <a:lstStyle/>
              <a:p>
                <a:endParaRPr lang="en-US" sz="2800" b="1" dirty="0">
                  <a:latin typeface="Alexandria" charset="0"/>
                  <a:cs typeface="Alexandria" charset="0"/>
                </a:endParaRPr>
              </a:p>
            </p:txBody>
          </p:sp>
          <p:sp>
            <p:nvSpPr>
              <p:cNvPr id="7" name="TextBox 6"/>
              <p:cNvSpPr txBox="1"/>
              <p:nvPr/>
            </p:nvSpPr>
            <p:spPr>
              <a:xfrm>
                <a:off x="8872753"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76450" y="-10281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4100530" y="1129784"/>
            <a:ext cx="4067140" cy="369332"/>
          </a:xfrm>
          <a:prstGeom prst="rect">
            <a:avLst/>
          </a:prstGeom>
        </p:spPr>
        <p:txBody>
          <a:bodyPr wrap="none">
            <a:spAutoFit/>
          </a:bodyPr>
          <a:lstStyle/>
          <a:p>
            <a:pPr algn="ctr" fontAlgn="auto">
              <a:spcBef>
                <a:spcPts val="0"/>
              </a:spcBef>
              <a:spcAft>
                <a:spcPts val="0"/>
              </a:spcAft>
              <a:defRPr/>
            </a:pPr>
            <a:r>
              <a:rPr lang="ar-EG" b="1" dirty="0">
                <a:solidFill>
                  <a:srgbClr val="00B0F0"/>
                </a:solidFill>
                <a:latin typeface="Alexandria" pitchFamily="2" charset="-78"/>
                <a:cs typeface="Alexandria" pitchFamily="2" charset="-78"/>
              </a:rPr>
              <a:t>سمات القيادة التحويلية (الديمقراطية):</a:t>
            </a:r>
            <a:endParaRPr lang="en-US"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93503414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11967"/>
            <a:ext cx="10962105" cy="6695074"/>
            <a:chOff x="617280" y="-2333"/>
            <a:chExt cx="10962105" cy="6695074"/>
          </a:xfrm>
        </p:grpSpPr>
        <p:sp>
          <p:nvSpPr>
            <p:cNvPr id="4" name="Rectangle: Rounded Corners 24"/>
            <p:cNvSpPr/>
            <p:nvPr/>
          </p:nvSpPr>
          <p:spPr>
            <a:xfrm>
              <a:off x="617280" y="15902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EG" sz="1400" dirty="0">
                <a:solidFill>
                  <a:schemeClr val="tx1"/>
                </a:solidFill>
                <a:latin typeface="Alexandria" pitchFamily="2" charset="-78"/>
                <a:cs typeface="Alexandria" pitchFamily="2" charset="-78"/>
              </a:endParaRPr>
            </a:p>
            <a:p>
              <a:pPr marL="285750" indent="-285750" algn="r" rtl="1">
                <a:buFont typeface="Wingdings" pitchFamily="2" charset="2"/>
                <a:buChar char="§"/>
              </a:pPr>
              <a:r>
                <a:rPr lang="ar-EG" sz="1400" dirty="0">
                  <a:solidFill>
                    <a:schemeClr val="tx1"/>
                  </a:solidFill>
                  <a:latin typeface="Alexandria" pitchFamily="2" charset="-78"/>
                  <a:cs typeface="Alexandria" pitchFamily="2" charset="-78"/>
                </a:rPr>
                <a:t>يفشل القائد التحويلى فى المـــواقع التنظيـــمية التى تتطلب إنجاز أهداف قصيرة المدى ،وسرعة فى التنفيذ.</a:t>
              </a:r>
            </a:p>
            <a:p>
              <a:pPr marL="285750" indent="-285750" algn="r" rtl="1">
                <a:buFont typeface="Wingdings" pitchFamily="2" charset="2"/>
                <a:buChar char="§"/>
              </a:pPr>
              <a:endParaRPr lang="ar-EG" sz="1400" dirty="0">
                <a:solidFill>
                  <a:schemeClr val="tx1"/>
                </a:solidFill>
                <a:latin typeface="Alexandria" pitchFamily="2" charset="-78"/>
                <a:cs typeface="Alexandria" pitchFamily="2" charset="-78"/>
              </a:endParaRPr>
            </a:p>
            <a:p>
              <a:pPr marL="285750" indent="-285750" algn="r" rtl="1">
                <a:buFont typeface="Wingdings" pitchFamily="2" charset="2"/>
                <a:buChar char="§"/>
              </a:pPr>
              <a:r>
                <a:rPr lang="ar-EG" sz="1400" dirty="0">
                  <a:solidFill>
                    <a:schemeClr val="tx1"/>
                  </a:solidFill>
                  <a:latin typeface="Alexandria" pitchFamily="2" charset="-78"/>
                  <a:cs typeface="Alexandria" pitchFamily="2" charset="-78"/>
                </a:rPr>
                <a:t>لاينجح فى المواقع التى بها عاملون ذوى ثقافة محدودة </a:t>
              </a:r>
            </a:p>
            <a:p>
              <a:pPr marL="285750" indent="-285750" algn="r" rtl="1">
                <a:buFont typeface="Wingdings" pitchFamily="2" charset="2"/>
                <a:buChar char="§"/>
              </a:pPr>
              <a:endParaRPr lang="ar-EG" sz="1400" dirty="0">
                <a:solidFill>
                  <a:schemeClr val="tx1"/>
                </a:solidFill>
                <a:latin typeface="Alexandria" pitchFamily="2" charset="-78"/>
                <a:cs typeface="Alexandria" pitchFamily="2" charset="-78"/>
              </a:endParaRPr>
            </a:p>
            <a:p>
              <a:pPr marL="285750" indent="-285750" algn="r" rtl="1">
                <a:buFont typeface="Wingdings" pitchFamily="2" charset="2"/>
                <a:buChar char="§"/>
              </a:pPr>
              <a:r>
                <a:rPr lang="ar-EG" sz="1400" dirty="0">
                  <a:solidFill>
                    <a:schemeClr val="tx1"/>
                  </a:solidFill>
                  <a:latin typeface="Alexandria" pitchFamily="2" charset="-78"/>
                  <a:cs typeface="Alexandria" pitchFamily="2" charset="-78"/>
                </a:rPr>
                <a:t>لاينجح فى الأعمال التى تتطلب متابعة وإشراف حثيث ودقيق</a:t>
              </a:r>
              <a:endParaRPr lang="en-US" sz="1400" dirty="0">
                <a:solidFill>
                  <a:schemeClr val="tx1"/>
                </a:solidFill>
                <a:latin typeface="Alexandria" pitchFamily="2" charset="-78"/>
                <a:cs typeface="Alexandria" pitchFamily="2" charset="-78"/>
              </a:endParaRPr>
            </a:p>
            <a:p>
              <a:pPr marL="285750" indent="-285750">
                <a:buFont typeface="Wingdings" pitchFamily="2" charset="2"/>
                <a:buChar char="§"/>
              </a:pPr>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79750" y="-2333"/>
              <a:ext cx="9599635" cy="6695074"/>
              <a:chOff x="1979750" y="-2333"/>
              <a:chExt cx="9599635" cy="6695074"/>
            </a:xfrm>
          </p:grpSpPr>
          <p:sp>
            <p:nvSpPr>
              <p:cNvPr id="6" name="TextBox 5"/>
              <p:cNvSpPr txBox="1"/>
              <p:nvPr/>
            </p:nvSpPr>
            <p:spPr>
              <a:xfrm>
                <a:off x="1979750" y="1057169"/>
                <a:ext cx="8631100" cy="369332"/>
              </a:xfrm>
              <a:prstGeom prst="rect">
                <a:avLst/>
              </a:prstGeom>
              <a:noFill/>
            </p:spPr>
            <p:txBody>
              <a:bodyPr wrap="square" rtlCol="0">
                <a:spAutoFit/>
              </a:bodyPr>
              <a:lstStyle/>
              <a:p>
                <a:pPr algn="ctr"/>
                <a:r>
                  <a:rPr lang="ar-EG" b="1" dirty="0">
                    <a:latin typeface="Alexandria" pitchFamily="2" charset="-78"/>
                    <a:cs typeface="Alexandria" pitchFamily="2" charset="-78"/>
                  </a:rPr>
                  <a:t>التأثيرات السلبية للقيادة التحويلية :</a:t>
                </a:r>
                <a:endParaRPr lang="en-US" b="1" dirty="0">
                  <a:latin typeface="Alexandria" pitchFamily="2" charset="-78"/>
                  <a:cs typeface="Alexandria" pitchFamily="2" charset="-78"/>
                </a:endParaRPr>
              </a:p>
            </p:txBody>
          </p:sp>
          <p:sp>
            <p:nvSpPr>
              <p:cNvPr id="7" name="TextBox 6"/>
              <p:cNvSpPr txBox="1"/>
              <p:nvPr/>
            </p:nvSpPr>
            <p:spPr>
              <a:xfrm>
                <a:off x="896318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2333"/>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8413990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31583"/>
            <a:ext cx="11035127" cy="6775458"/>
            <a:chOff x="617280" y="-82717"/>
            <a:chExt cx="11035127" cy="6775458"/>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1943100" y="-82717"/>
              <a:ext cx="9709307" cy="6775458"/>
              <a:chOff x="1943100" y="-82717"/>
              <a:chExt cx="9709307" cy="6775458"/>
            </a:xfrm>
          </p:grpSpPr>
          <p:sp>
            <p:nvSpPr>
              <p:cNvPr id="6" name="TextBox 5"/>
              <p:cNvSpPr txBox="1"/>
              <p:nvPr/>
            </p:nvSpPr>
            <p:spPr>
              <a:xfrm>
                <a:off x="1943100" y="1019070"/>
                <a:ext cx="8458200" cy="646331"/>
              </a:xfrm>
              <a:prstGeom prst="rect">
                <a:avLst/>
              </a:prstGeom>
              <a:noFill/>
            </p:spPr>
            <p:txBody>
              <a:bodyPr wrap="square" rtlCol="0">
                <a:spAutoFit/>
              </a:bodyPr>
              <a:lstStyle/>
              <a:p>
                <a:pPr algn="ctr"/>
                <a:r>
                  <a:rPr lang="ar-EG" b="1" dirty="0" smtClean="0">
                    <a:latin typeface="Alexandria" pitchFamily="2" charset="-78"/>
                    <a:cs typeface="Alexandria" pitchFamily="2" charset="-78"/>
                  </a:rPr>
                  <a:t>التأثيرات الإيجابية للقيادة التحويلية </a:t>
                </a:r>
                <a:endParaRPr lang="en-US" b="1" dirty="0">
                  <a:latin typeface="Alexandria" pitchFamily="2" charset="-78"/>
                  <a:cs typeface="Alexandria" pitchFamily="2" charset="-78"/>
                </a:endParaRPr>
              </a:p>
              <a:p>
                <a:pPr algn="ctr"/>
                <a:endParaRPr lang="en-US" b="1" dirty="0">
                  <a:latin typeface="Alexandria" charset="0"/>
                  <a:cs typeface="Alexandria" charset="0"/>
                </a:endParaRPr>
              </a:p>
            </p:txBody>
          </p:sp>
          <p:sp>
            <p:nvSpPr>
              <p:cNvPr id="7" name="TextBox 6"/>
              <p:cNvSpPr txBox="1"/>
              <p:nvPr/>
            </p:nvSpPr>
            <p:spPr>
              <a:xfrm>
                <a:off x="8953137"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47266" y="-82717"/>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a:t>
            </a:r>
            <a:endParaRPr lang="en-US" sz="1600" b="1" dirty="0" smtClean="0">
              <a:solidFill>
                <a:schemeClr val="bg1"/>
              </a:solidFill>
              <a:ea typeface="Roboto Light" panose="02000000000000000000" pitchFamily="2" charset="0"/>
            </a:endParaRPr>
          </a:p>
          <a:p>
            <a:pPr algn="ctr"/>
            <a:r>
              <a:rPr lang="ar-EG" sz="4000" b="1" dirty="0" smtClean="0">
                <a:solidFill>
                  <a:schemeClr val="bg1"/>
                </a:solidFill>
                <a:ea typeface="Roboto Light" panose="02000000000000000000" pitchFamily="2" charset="0"/>
              </a:rPr>
              <a:t>1</a:t>
            </a:r>
            <a:endParaRPr lang="en-US" sz="4000" b="1" dirty="0">
              <a:solidFill>
                <a:schemeClr val="bg1"/>
              </a:solidFill>
              <a:ea typeface="Roboto Light" panose="02000000000000000000" pitchFamily="2" charset="0"/>
            </a:endParaRPr>
          </a:p>
        </p:txBody>
      </p:sp>
      <p:sp>
        <p:nvSpPr>
          <p:cNvPr id="10" name="Rectangle 9"/>
          <p:cNvSpPr/>
          <p:nvPr/>
        </p:nvSpPr>
        <p:spPr>
          <a:xfrm>
            <a:off x="831850" y="2138639"/>
            <a:ext cx="10255250" cy="2677656"/>
          </a:xfrm>
          <a:prstGeom prst="rect">
            <a:avLst/>
          </a:prstGeom>
        </p:spPr>
        <p:txBody>
          <a:bodyPr wrap="square">
            <a:spAutoFit/>
          </a:bodyPr>
          <a:lstStyle/>
          <a:p>
            <a:pPr marL="285750" indent="-285750" algn="justLow" rtl="1">
              <a:buFont typeface="Wingdings" pitchFamily="2" charset="2"/>
              <a:buChar char="§"/>
            </a:pPr>
            <a:r>
              <a:rPr lang="ar-EG" sz="1400" dirty="0" smtClean="0">
                <a:latin typeface="Alexandria" pitchFamily="2" charset="-78"/>
                <a:cs typeface="Alexandria" pitchFamily="2" charset="-78"/>
              </a:rPr>
              <a:t>القائد التحويلي  يعمل علي رفع إدراك مستوي مرؤسييه للأهداف المؤسسية.</a:t>
            </a:r>
          </a:p>
          <a:p>
            <a:pPr algn="justLow" rtl="1"/>
            <a:endParaRPr lang="ar-EG" sz="1400" dirty="0" smtClean="0">
              <a:latin typeface="Alexandria" pitchFamily="2" charset="-78"/>
              <a:cs typeface="Alexandria" pitchFamily="2" charset="-78"/>
            </a:endParaRPr>
          </a:p>
          <a:p>
            <a:pPr marL="285750" indent="-285750" algn="justLow" rtl="1">
              <a:buFont typeface="Wingdings" pitchFamily="2" charset="2"/>
              <a:buChar char="§"/>
            </a:pPr>
            <a:endParaRPr lang="ar-EG" sz="1400" dirty="0">
              <a:latin typeface="Alexandria" pitchFamily="2" charset="-78"/>
              <a:cs typeface="Alexandria" pitchFamily="2" charset="-78"/>
            </a:endParaRPr>
          </a:p>
          <a:p>
            <a:pPr marL="285750" indent="-285750" algn="justLow" rtl="1">
              <a:buFont typeface="Wingdings" pitchFamily="2" charset="2"/>
              <a:buChar char="§"/>
            </a:pPr>
            <a:r>
              <a:rPr lang="ar-EG" sz="1400" dirty="0" smtClean="0">
                <a:latin typeface="Alexandria" pitchFamily="2" charset="-78"/>
                <a:cs typeface="Alexandria" pitchFamily="2" charset="-78"/>
              </a:rPr>
              <a:t>يعمل علي تنشيط حاجات مرؤسييه لتترقي إلي أوضاع وظيفية أعلي .</a:t>
            </a:r>
          </a:p>
          <a:p>
            <a:pPr marL="285750" indent="-285750" algn="justLow" rtl="1">
              <a:buFont typeface="Wingdings" pitchFamily="2" charset="2"/>
              <a:buChar char="§"/>
            </a:pPr>
            <a:endParaRPr lang="ar-EG" sz="1400" dirty="0" smtClean="0">
              <a:latin typeface="Alexandria" pitchFamily="2" charset="-78"/>
              <a:cs typeface="Alexandria" pitchFamily="2" charset="-78"/>
            </a:endParaRPr>
          </a:p>
          <a:p>
            <a:pPr marL="285750" indent="-285750" algn="justLow" rtl="1">
              <a:buFont typeface="Wingdings" pitchFamily="2" charset="2"/>
              <a:buChar char="§"/>
            </a:pPr>
            <a:endParaRPr lang="ar-EG" sz="1400" dirty="0">
              <a:latin typeface="Alexandria" pitchFamily="2" charset="-78"/>
              <a:cs typeface="Alexandria" pitchFamily="2" charset="-78"/>
            </a:endParaRPr>
          </a:p>
          <a:p>
            <a:pPr marL="285750" indent="-285750" algn="justLow" rtl="1">
              <a:buFont typeface="Wingdings" pitchFamily="2" charset="2"/>
              <a:buChar char="§"/>
            </a:pPr>
            <a:r>
              <a:rPr lang="ar-EG" sz="1400" dirty="0" smtClean="0">
                <a:latin typeface="Alexandria" pitchFamily="2" charset="-78"/>
                <a:cs typeface="Alexandria" pitchFamily="2" charset="-78"/>
              </a:rPr>
              <a:t>يستخدم استمالات إيجابية في اتصالاته مع مرؤسييه .</a:t>
            </a:r>
          </a:p>
          <a:p>
            <a:pPr marL="285750" indent="-285750" algn="justLow" rtl="1">
              <a:buFont typeface="Wingdings" pitchFamily="2" charset="2"/>
              <a:buChar char="§"/>
            </a:pPr>
            <a:endParaRPr lang="ar-EG" sz="1400" dirty="0">
              <a:latin typeface="Alexandria" pitchFamily="2" charset="-78"/>
              <a:cs typeface="Alexandria" pitchFamily="2" charset="-78"/>
            </a:endParaRPr>
          </a:p>
          <a:p>
            <a:pPr marL="285750" indent="-285750" algn="justLow" rtl="1">
              <a:buFont typeface="Wingdings" pitchFamily="2" charset="2"/>
              <a:buChar char="§"/>
            </a:pPr>
            <a:endParaRPr lang="ar-EG" sz="1400" dirty="0" smtClean="0">
              <a:latin typeface="Alexandria" pitchFamily="2" charset="-78"/>
              <a:cs typeface="Alexandria" pitchFamily="2" charset="-78"/>
            </a:endParaRPr>
          </a:p>
          <a:p>
            <a:pPr marL="285750" indent="-285750" algn="justLow" rtl="1">
              <a:buFont typeface="Wingdings" pitchFamily="2" charset="2"/>
              <a:buChar char="§"/>
            </a:pPr>
            <a:r>
              <a:rPr lang="ar-EG" sz="1400" dirty="0" smtClean="0">
                <a:latin typeface="Alexandria" pitchFamily="2" charset="-78"/>
                <a:cs typeface="Alexandria" pitchFamily="2" charset="-78"/>
              </a:rPr>
              <a:t>يؤكدون علي القيم المؤسسية ( الشفافية- العدالة- المسؤلية) .</a:t>
            </a:r>
          </a:p>
          <a:p>
            <a:pPr marL="285750" indent="-285750" algn="justLow" rtl="1">
              <a:buFont typeface="Wingdings" pitchFamily="2" charset="2"/>
              <a:buChar char="§"/>
            </a:pPr>
            <a:endParaRPr lang="ar-EG" sz="1400" dirty="0" smtClean="0">
              <a:latin typeface="Alexandria" pitchFamily="2" charset="-78"/>
              <a:cs typeface="Alexandria" pitchFamily="2" charset="-78"/>
            </a:endParaRPr>
          </a:p>
          <a:p>
            <a:pPr marL="285750" indent="-285750" algn="justLow" rtl="1">
              <a:buFont typeface="Wingdings" pitchFamily="2" charset="2"/>
              <a:buChar char="§"/>
            </a:pP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607914" y="1346089"/>
            <a:ext cx="3272911" cy="50737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 name="Group 2"/>
          <p:cNvGrpSpPr/>
          <p:nvPr/>
        </p:nvGrpSpPr>
        <p:grpSpPr>
          <a:xfrm>
            <a:off x="560130" y="122015"/>
            <a:ext cx="10874359" cy="6654882"/>
            <a:chOff x="617280" y="7715"/>
            <a:chExt cx="10874359" cy="6654882"/>
          </a:xfrm>
        </p:grpSpPr>
        <p:sp>
          <p:nvSpPr>
            <p:cNvPr id="4" name="Rectangle: Rounded Corners 24"/>
            <p:cNvSpPr/>
            <p:nvPr/>
          </p:nvSpPr>
          <p:spPr>
            <a:xfrm>
              <a:off x="617280" y="1647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dirty="0">
                <a:solidFill>
                  <a:schemeClr val="tx1"/>
                </a:solidFill>
                <a:latin typeface="Alexandria" pitchFamily="2" charset="-78"/>
                <a:cs typeface="Alexandria" pitchFamily="2" charset="-78"/>
              </a:endParaRPr>
            </a:p>
          </p:txBody>
        </p:sp>
        <p:grpSp>
          <p:nvGrpSpPr>
            <p:cNvPr id="5" name="Group 4"/>
            <p:cNvGrpSpPr/>
            <p:nvPr/>
          </p:nvGrpSpPr>
          <p:grpSpPr>
            <a:xfrm>
              <a:off x="2513150" y="7715"/>
              <a:ext cx="8978489" cy="6654882"/>
              <a:chOff x="2513150" y="7715"/>
              <a:chExt cx="8978489" cy="6654882"/>
            </a:xfrm>
          </p:grpSpPr>
          <p:sp>
            <p:nvSpPr>
              <p:cNvPr id="6" name="TextBox 5"/>
              <p:cNvSpPr txBox="1"/>
              <p:nvPr/>
            </p:nvSpPr>
            <p:spPr>
              <a:xfrm>
                <a:off x="2513150" y="734408"/>
                <a:ext cx="8631100" cy="400110"/>
              </a:xfrm>
              <a:prstGeom prst="rect">
                <a:avLst/>
              </a:prstGeom>
              <a:noFill/>
            </p:spPr>
            <p:txBody>
              <a:bodyPr wrap="square" rtlCol="0">
                <a:spAutoFit/>
              </a:bodyPr>
              <a:lstStyle/>
              <a:p>
                <a:endParaRPr lang="en-US" sz="2000" b="1" dirty="0">
                  <a:latin typeface="Alexandria" charset="0"/>
                  <a:cs typeface="Alexandria" charset="0"/>
                </a:endParaRPr>
              </a:p>
            </p:txBody>
          </p:sp>
          <p:sp>
            <p:nvSpPr>
              <p:cNvPr id="7" name="TextBox 6"/>
              <p:cNvSpPr txBox="1"/>
              <p:nvPr/>
            </p:nvSpPr>
            <p:spPr>
              <a:xfrm>
                <a:off x="8802417" y="6262487"/>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6498" y="7715"/>
                <a:ext cx="2305141" cy="1076343"/>
              </a:xfrm>
              <a:prstGeom prst="rect">
                <a:avLst/>
              </a:prstGeom>
            </p:spPr>
          </p:pic>
        </p:grpSp>
      </p:grpSp>
      <p:sp>
        <p:nvSpPr>
          <p:cNvPr id="9" name="Rectangle 8"/>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smtClean="0">
                <a:solidFill>
                  <a:schemeClr val="bg1"/>
                </a:solidFill>
                <a:ea typeface="Roboto Light" panose="02000000000000000000" pitchFamily="2" charset="0"/>
              </a:rPr>
              <a:t>الفصل </a:t>
            </a:r>
          </a:p>
          <a:p>
            <a:pPr algn="ctr"/>
            <a:r>
              <a:rPr lang="ar-EG" sz="4000" b="1" dirty="0" smtClean="0">
                <a:solidFill>
                  <a:schemeClr val="bg1"/>
                </a:solidFill>
                <a:ea typeface="Roboto Light" panose="02000000000000000000" pitchFamily="2" charset="0"/>
              </a:rPr>
              <a:t>1</a:t>
            </a:r>
            <a:endParaRPr lang="en-US" sz="4000" b="1" dirty="0" smtClean="0">
              <a:solidFill>
                <a:schemeClr val="bg1"/>
              </a:solidFill>
              <a:ea typeface="Roboto Light" panose="02000000000000000000" pitchFamily="2" charset="0"/>
            </a:endParaRPr>
          </a:p>
        </p:txBody>
      </p:sp>
      <p:sp>
        <p:nvSpPr>
          <p:cNvPr id="10" name="Rectangle 9"/>
          <p:cNvSpPr/>
          <p:nvPr/>
        </p:nvSpPr>
        <p:spPr>
          <a:xfrm>
            <a:off x="1352550" y="1929088"/>
            <a:ext cx="9421720" cy="4455066"/>
          </a:xfrm>
          <a:prstGeom prst="rect">
            <a:avLst/>
          </a:prstGeom>
        </p:spPr>
        <p:txBody>
          <a:bodyPr wrap="square">
            <a:spAutoFit/>
          </a:bodyPr>
          <a:lstStyle/>
          <a:p>
            <a:pPr algn="r" rtl="1">
              <a:lnSpc>
                <a:spcPct val="150000"/>
              </a:lnSpc>
            </a:pPr>
            <a:r>
              <a:rPr lang="ar-EG" sz="1400" dirty="0" smtClean="0">
                <a:latin typeface="Alexandria" pitchFamily="2" charset="-78"/>
                <a:ea typeface="Times New Roman" pitchFamily="18" charset="0"/>
                <a:cs typeface="Alexandria" pitchFamily="2" charset="-78"/>
              </a:rPr>
              <a:t>1- أ</a:t>
            </a:r>
            <a:r>
              <a:rPr lang="ar-SA" sz="1400" dirty="0" smtClean="0">
                <a:latin typeface="Alexandria" pitchFamily="2" charset="-78"/>
                <a:ea typeface="Times New Roman" pitchFamily="18" charset="0"/>
                <a:cs typeface="Alexandria" pitchFamily="2" charset="-78"/>
              </a:rPr>
              <a:t>كدت </a:t>
            </a:r>
            <a:r>
              <a:rPr lang="ar-SA" sz="1400" dirty="0">
                <a:latin typeface="Alexandria" pitchFamily="2" charset="-78"/>
                <a:ea typeface="Times New Roman" pitchFamily="18" charset="0"/>
                <a:cs typeface="Alexandria" pitchFamily="2" charset="-78"/>
              </a:rPr>
              <a:t>الأبحاث الحديثة وجود علاقة ارتباطية إيجابية بين نمط القيادة التحويلية، ومقدار الجهد الذى يبذله اتباعهم نتيجة للإرتياح </a:t>
            </a:r>
            <a:r>
              <a:rPr lang="ar-SA" sz="1400" dirty="0" smtClean="0">
                <a:latin typeface="Alexandria" pitchFamily="2" charset="-78"/>
                <a:ea typeface="Times New Roman" pitchFamily="18" charset="0"/>
                <a:cs typeface="Alexandria" pitchFamily="2" charset="-78"/>
              </a:rPr>
              <a:t>النفسى</a:t>
            </a:r>
            <a:endParaRPr lang="ar-EG" sz="1400" dirty="0" smtClean="0">
              <a:latin typeface="Alexandria" pitchFamily="2" charset="-78"/>
              <a:ea typeface="Times New Roman" pitchFamily="18" charset="0"/>
              <a:cs typeface="Alexandria" pitchFamily="2" charset="-78"/>
            </a:endParaRPr>
          </a:p>
          <a:p>
            <a:pPr algn="r" rtl="1">
              <a:lnSpc>
                <a:spcPct val="150000"/>
              </a:lnSpc>
            </a:pPr>
            <a:endParaRPr lang="ar-EG" sz="900" dirty="0" smtClean="0">
              <a:latin typeface="Alexandria" pitchFamily="2" charset="-78"/>
              <a:ea typeface="Times New Roman" pitchFamily="18" charset="0"/>
              <a:cs typeface="Alexandria" pitchFamily="2" charset="-78"/>
            </a:endParaRPr>
          </a:p>
          <a:p>
            <a:pPr algn="r" rtl="1" fontAlgn="auto">
              <a:lnSpc>
                <a:spcPct val="150000"/>
              </a:lnSpc>
              <a:spcBef>
                <a:spcPts val="0"/>
              </a:spcBef>
              <a:spcAft>
                <a:spcPts val="0"/>
              </a:spcAft>
              <a:defRPr/>
            </a:pPr>
            <a:r>
              <a:rPr lang="ar-EG" sz="1400" dirty="0" smtClean="0">
                <a:latin typeface="Alexandria" pitchFamily="2" charset="-78"/>
                <a:ea typeface="Times New Roman" pitchFamily="18" charset="0"/>
                <a:cs typeface="Alexandria" pitchFamily="2" charset="-78"/>
              </a:rPr>
              <a:t>2-تؤثر </a:t>
            </a:r>
            <a:r>
              <a:rPr lang="ar-SA" sz="1400" dirty="0" smtClean="0">
                <a:latin typeface="Alexandria" pitchFamily="2" charset="-78"/>
                <a:ea typeface="Times New Roman" pitchFamily="18" charset="0"/>
                <a:cs typeface="Alexandria" pitchFamily="2" charset="-78"/>
              </a:rPr>
              <a:t>سلوكيات </a:t>
            </a:r>
            <a:r>
              <a:rPr lang="ar-SA" sz="1400" dirty="0">
                <a:latin typeface="Alexandria" pitchFamily="2" charset="-78"/>
                <a:ea typeface="Times New Roman" pitchFamily="18" charset="0"/>
                <a:cs typeface="Alexandria" pitchFamily="2" charset="-78"/>
              </a:rPr>
              <a:t>القيادة التحويلية على درجة الرضا الوظيفى للعاملين ، </a:t>
            </a:r>
            <a:r>
              <a:rPr lang="ar-EG" sz="1400" dirty="0">
                <a:latin typeface="Alexandria" pitchFamily="2" charset="-78"/>
                <a:ea typeface="Times New Roman" pitchFamily="18" charset="0"/>
                <a:cs typeface="Alexandria" pitchFamily="2" charset="-78"/>
              </a:rPr>
              <a:t>ك</a:t>
            </a:r>
            <a:r>
              <a:rPr lang="ar-EG" sz="1400" dirty="0" smtClean="0">
                <a:latin typeface="Alexandria" pitchFamily="2" charset="-78"/>
                <a:ea typeface="Times New Roman" pitchFamily="18" charset="0"/>
                <a:cs typeface="Alexandria" pitchFamily="2" charset="-78"/>
              </a:rPr>
              <a:t>ما </a:t>
            </a:r>
            <a:r>
              <a:rPr lang="ar-EG" sz="1400" dirty="0">
                <a:latin typeface="Alexandria" pitchFamily="2" charset="-78"/>
                <a:ea typeface="Times New Roman" pitchFamily="18" charset="0"/>
                <a:cs typeface="Alexandria" pitchFamily="2" charset="-78"/>
              </a:rPr>
              <a:t>أن لها </a:t>
            </a:r>
            <a:r>
              <a:rPr lang="ar-SA" sz="1400" dirty="0">
                <a:latin typeface="Alexandria" pitchFamily="2" charset="-78"/>
                <a:ea typeface="Times New Roman" pitchFamily="18" charset="0"/>
                <a:cs typeface="Alexandria" pitchFamily="2" charset="-78"/>
              </a:rPr>
              <a:t>تأثيرها الإيجابى على سلوك الأفراد والمنظمات</a:t>
            </a:r>
            <a:r>
              <a:rPr lang="ar-SA" sz="1400" dirty="0" smtClean="0">
                <a:latin typeface="Alexandria" pitchFamily="2" charset="-78"/>
                <a:ea typeface="Times New Roman" pitchFamily="18" charset="0"/>
                <a:cs typeface="Alexandria" pitchFamily="2" charset="-78"/>
              </a:rPr>
              <a:t>.</a:t>
            </a:r>
            <a:endParaRPr lang="ar-EG" sz="1400" dirty="0" smtClean="0">
              <a:latin typeface="Alexandria" pitchFamily="2" charset="-78"/>
              <a:ea typeface="Times New Roman" pitchFamily="18" charset="0"/>
              <a:cs typeface="Alexandria" pitchFamily="2" charset="-78"/>
            </a:endParaRPr>
          </a:p>
          <a:p>
            <a:pPr algn="r" rtl="1" fontAlgn="auto">
              <a:lnSpc>
                <a:spcPct val="150000"/>
              </a:lnSpc>
              <a:spcBef>
                <a:spcPts val="0"/>
              </a:spcBef>
              <a:spcAft>
                <a:spcPts val="0"/>
              </a:spcAft>
              <a:defRPr/>
            </a:pPr>
            <a:endParaRPr lang="ar-EG" sz="800" dirty="0" smtClean="0">
              <a:latin typeface="Alexandria" pitchFamily="2" charset="-78"/>
              <a:ea typeface="Times New Roman" pitchFamily="18" charset="0"/>
              <a:cs typeface="Alexandria" pitchFamily="2" charset="-78"/>
            </a:endParaRPr>
          </a:p>
          <a:p>
            <a:pPr algn="r" rtl="1" eaLnBrk="0" hangingPunct="0">
              <a:lnSpc>
                <a:spcPct val="150000"/>
              </a:lnSpc>
              <a:defRPr/>
            </a:pPr>
            <a:r>
              <a:rPr lang="ar-EG" sz="1400" dirty="0">
                <a:latin typeface="Alexandria" pitchFamily="2" charset="-78"/>
                <a:ea typeface="Times New Roman" pitchFamily="18" charset="0"/>
                <a:cs typeface="Alexandria" pitchFamily="2" charset="-78"/>
              </a:rPr>
              <a:t>3-</a:t>
            </a:r>
            <a:r>
              <a:rPr lang="ar-SA" sz="1400" dirty="0">
                <a:latin typeface="Alexandria" pitchFamily="2" charset="-78"/>
                <a:ea typeface="Times New Roman" pitchFamily="18" charset="0"/>
                <a:cs typeface="Alexandria" pitchFamily="2" charset="-78"/>
              </a:rPr>
              <a:t>للقادة </a:t>
            </a:r>
            <a:r>
              <a:rPr lang="ar-SA" sz="1400" dirty="0" smtClean="0">
                <a:latin typeface="Alexandria" pitchFamily="2" charset="-78"/>
                <a:ea typeface="Times New Roman" pitchFamily="18" charset="0"/>
                <a:cs typeface="Alexandria" pitchFamily="2" charset="-78"/>
              </a:rPr>
              <a:t>التحويلي</a:t>
            </a:r>
            <a:r>
              <a:rPr lang="ar-EG" sz="1400" dirty="0" smtClean="0">
                <a:latin typeface="Alexandria" pitchFamily="2" charset="-78"/>
                <a:ea typeface="Times New Roman" pitchFamily="18" charset="0"/>
                <a:cs typeface="Alexandria" pitchFamily="2" charset="-78"/>
              </a:rPr>
              <a:t>ي</a:t>
            </a:r>
            <a:r>
              <a:rPr lang="ar-SA" sz="1400" dirty="0" smtClean="0">
                <a:latin typeface="Alexandria" pitchFamily="2" charset="-78"/>
                <a:ea typeface="Times New Roman" pitchFamily="18" charset="0"/>
                <a:cs typeface="Alexandria" pitchFamily="2" charset="-78"/>
              </a:rPr>
              <a:t>ن </a:t>
            </a:r>
            <a:r>
              <a:rPr lang="ar-SA" sz="1400" dirty="0">
                <a:latin typeface="Alexandria" pitchFamily="2" charset="-78"/>
                <a:ea typeface="Times New Roman" pitchFamily="18" charset="0"/>
                <a:cs typeface="Alexandria" pitchFamily="2" charset="-78"/>
              </a:rPr>
              <a:t>تأثير إيجابى على العوامل النفسية </a:t>
            </a:r>
            <a:r>
              <a:rPr lang="ar-SA" sz="1400" dirty="0" smtClean="0">
                <a:latin typeface="Alexandria" pitchFamily="2" charset="-78"/>
                <a:ea typeface="Times New Roman" pitchFamily="18" charset="0"/>
                <a:cs typeface="Alexandria" pitchFamily="2" charset="-78"/>
              </a:rPr>
              <a:t>لاتباعهم</a:t>
            </a:r>
            <a:r>
              <a:rPr lang="ar-EG" sz="1400" dirty="0" smtClean="0">
                <a:latin typeface="Alexandria" pitchFamily="2" charset="-78"/>
                <a:ea typeface="Times New Roman" pitchFamily="18" charset="0"/>
                <a:cs typeface="Alexandria" pitchFamily="2" charset="-78"/>
              </a:rPr>
              <a:t>.</a:t>
            </a:r>
          </a:p>
          <a:p>
            <a:pPr algn="r" rtl="1" eaLnBrk="0" hangingPunct="0">
              <a:lnSpc>
                <a:spcPct val="150000"/>
              </a:lnSpc>
              <a:defRPr/>
            </a:pPr>
            <a:endParaRPr lang="ar-EG" sz="500" dirty="0">
              <a:latin typeface="Alexandria" pitchFamily="2" charset="-78"/>
              <a:ea typeface="Times New Roman" pitchFamily="18" charset="0"/>
              <a:cs typeface="Alexandria" pitchFamily="2" charset="-78"/>
            </a:endParaRPr>
          </a:p>
          <a:p>
            <a:pPr algn="r" rtl="1" eaLnBrk="0" hangingPunct="0">
              <a:lnSpc>
                <a:spcPct val="150000"/>
              </a:lnSpc>
              <a:defRPr/>
            </a:pPr>
            <a:r>
              <a:rPr lang="ar-EG" sz="1400" dirty="0" smtClean="0">
                <a:latin typeface="Alexandria" pitchFamily="2" charset="-78"/>
                <a:ea typeface="Times New Roman" pitchFamily="18" charset="0"/>
                <a:cs typeface="Alexandria" pitchFamily="2" charset="-78"/>
              </a:rPr>
              <a:t>4-</a:t>
            </a:r>
            <a:r>
              <a:rPr lang="ar-SA" sz="1400" dirty="0" smtClean="0">
                <a:latin typeface="Alexandria" pitchFamily="2" charset="-78"/>
                <a:ea typeface="Times New Roman" pitchFamily="18" charset="0"/>
                <a:cs typeface="Alexandria" pitchFamily="2" charset="-78"/>
              </a:rPr>
              <a:t>خلق الارتباط العاطفى الوثيق بين أفراد وجماعات العمل مع قائدهم </a:t>
            </a:r>
            <a:r>
              <a:rPr lang="ar-EG" sz="1400" dirty="0" smtClean="0">
                <a:latin typeface="Alexandria" pitchFamily="2" charset="-78"/>
                <a:ea typeface="Times New Roman" pitchFamily="18" charset="0"/>
                <a:cs typeface="Alexandria" pitchFamily="2" charset="-78"/>
              </a:rPr>
              <a:t>.</a:t>
            </a:r>
          </a:p>
          <a:p>
            <a:pPr algn="r" rtl="1" eaLnBrk="0" hangingPunct="0">
              <a:lnSpc>
                <a:spcPct val="150000"/>
              </a:lnSpc>
              <a:defRPr/>
            </a:pPr>
            <a:endParaRPr lang="ar-EG" sz="900" dirty="0">
              <a:latin typeface="Alexandria" pitchFamily="2" charset="-78"/>
              <a:ea typeface="Times New Roman" pitchFamily="18" charset="0"/>
              <a:cs typeface="Alexandria" pitchFamily="2" charset="-78"/>
            </a:endParaRPr>
          </a:p>
          <a:p>
            <a:pPr algn="r" rtl="1" eaLnBrk="0" hangingPunct="0">
              <a:lnSpc>
                <a:spcPct val="150000"/>
              </a:lnSpc>
              <a:defRPr/>
            </a:pPr>
            <a:r>
              <a:rPr lang="ar-SA" sz="1400" dirty="0" smtClean="0">
                <a:latin typeface="Alexandria" pitchFamily="2" charset="-78"/>
                <a:ea typeface="Times New Roman" pitchFamily="18" charset="0"/>
                <a:cs typeface="Alexandria" pitchFamily="2" charset="-78"/>
              </a:rPr>
              <a:t> </a:t>
            </a:r>
            <a:r>
              <a:rPr lang="ar-EG" sz="1400" dirty="0" smtClean="0">
                <a:latin typeface="Alexandria" pitchFamily="2" charset="-78"/>
                <a:ea typeface="Times New Roman" pitchFamily="18" charset="0"/>
                <a:cs typeface="Alexandria" pitchFamily="2" charset="-78"/>
              </a:rPr>
              <a:t>5-</a:t>
            </a:r>
            <a:r>
              <a:rPr lang="ar-SA" sz="1400" dirty="0" smtClean="0">
                <a:latin typeface="Alexandria" pitchFamily="2" charset="-78"/>
                <a:ea typeface="Times New Roman" pitchFamily="18" charset="0"/>
                <a:cs typeface="Alexandria" pitchFamily="2" charset="-78"/>
              </a:rPr>
              <a:t>وجود هوية شخصية و اجتماعية مميزة</a:t>
            </a:r>
            <a:r>
              <a:rPr lang="ar-EG" sz="1400" dirty="0" smtClean="0">
                <a:latin typeface="Alexandria" pitchFamily="2" charset="-78"/>
                <a:ea typeface="Times New Roman" pitchFamily="18" charset="0"/>
                <a:cs typeface="Alexandria" pitchFamily="2" charset="-78"/>
              </a:rPr>
              <a:t> للمنظمة</a:t>
            </a:r>
            <a:r>
              <a:rPr lang="ar-SA" sz="1400" dirty="0" smtClean="0">
                <a:latin typeface="Alexandria" pitchFamily="2" charset="-78"/>
                <a:ea typeface="Times New Roman" pitchFamily="18" charset="0"/>
                <a:cs typeface="Alexandria" pitchFamily="2" charset="-78"/>
              </a:rPr>
              <a:t> </a:t>
            </a:r>
            <a:r>
              <a:rPr lang="ar-EG" sz="1400" dirty="0" smtClean="0">
                <a:latin typeface="Alexandria" pitchFamily="2" charset="-78"/>
                <a:ea typeface="Times New Roman" pitchFamily="18" charset="0"/>
                <a:cs typeface="Alexandria" pitchFamily="2" charset="-78"/>
              </a:rPr>
              <a:t>.</a:t>
            </a:r>
          </a:p>
          <a:p>
            <a:pPr algn="r" rtl="1" eaLnBrk="0" hangingPunct="0">
              <a:lnSpc>
                <a:spcPct val="150000"/>
              </a:lnSpc>
              <a:defRPr/>
            </a:pPr>
            <a:endParaRPr lang="ar-EG" sz="900" dirty="0">
              <a:latin typeface="Alexandria" pitchFamily="2" charset="-78"/>
              <a:ea typeface="Times New Roman" pitchFamily="18" charset="0"/>
              <a:cs typeface="Alexandria" pitchFamily="2" charset="-78"/>
            </a:endParaRPr>
          </a:p>
          <a:p>
            <a:pPr algn="r" rtl="1" eaLnBrk="0" hangingPunct="0">
              <a:lnSpc>
                <a:spcPct val="150000"/>
              </a:lnSpc>
              <a:defRPr/>
            </a:pPr>
            <a:r>
              <a:rPr lang="ar-EG" sz="1400" dirty="0">
                <a:latin typeface="Alexandria" pitchFamily="2" charset="-78"/>
                <a:ea typeface="Times New Roman" pitchFamily="18" charset="0"/>
                <a:cs typeface="Alexandria" pitchFamily="2" charset="-78"/>
              </a:rPr>
              <a:t>6- يخلقون </a:t>
            </a:r>
            <a:r>
              <a:rPr lang="ar-SA" sz="1400" dirty="0">
                <a:latin typeface="Alexandria" pitchFamily="2" charset="-78"/>
                <a:ea typeface="Times New Roman" pitchFamily="18" charset="0"/>
                <a:cs typeface="Alexandria" pitchFamily="2" charset="-78"/>
              </a:rPr>
              <a:t>مناخ عمل</a:t>
            </a:r>
            <a:r>
              <a:rPr lang="ar-EG" sz="1400" dirty="0">
                <a:latin typeface="Alexandria" pitchFamily="2" charset="-78"/>
                <a:ea typeface="Times New Roman" pitchFamily="18" charset="0"/>
                <a:cs typeface="Alexandria" pitchFamily="2" charset="-78"/>
              </a:rPr>
              <a:t> إيجابى</a:t>
            </a:r>
            <a:r>
              <a:rPr lang="ar-SA" sz="1400" dirty="0">
                <a:latin typeface="Alexandria" pitchFamily="2" charset="-78"/>
                <a:ea typeface="Times New Roman" pitchFamily="18" charset="0"/>
                <a:cs typeface="Alexandria" pitchFamily="2" charset="-78"/>
              </a:rPr>
              <a:t> </a:t>
            </a:r>
            <a:r>
              <a:rPr lang="ar-EG" sz="1400" dirty="0">
                <a:latin typeface="Alexandria" pitchFamily="2" charset="-78"/>
                <a:ea typeface="Times New Roman" pitchFamily="18" charset="0"/>
                <a:cs typeface="Alexandria" pitchFamily="2" charset="-78"/>
              </a:rPr>
              <a:t>يرفع من كفاءة </a:t>
            </a:r>
            <a:r>
              <a:rPr lang="ar-EG" sz="1400" dirty="0" smtClean="0">
                <a:latin typeface="Alexandria" pitchFamily="2" charset="-78"/>
                <a:ea typeface="Times New Roman" pitchFamily="18" charset="0"/>
                <a:cs typeface="Alexandria" pitchFamily="2" charset="-78"/>
              </a:rPr>
              <a:t>الأداء.</a:t>
            </a:r>
          </a:p>
          <a:p>
            <a:pPr algn="r" rtl="1" eaLnBrk="0" hangingPunct="0">
              <a:lnSpc>
                <a:spcPct val="150000"/>
              </a:lnSpc>
              <a:defRPr/>
            </a:pPr>
            <a:endParaRPr lang="ar-EG" sz="900" dirty="0">
              <a:latin typeface="Alexandria" pitchFamily="2" charset="-78"/>
              <a:ea typeface="Times New Roman" pitchFamily="18" charset="0"/>
              <a:cs typeface="Alexandria" pitchFamily="2" charset="-78"/>
            </a:endParaRPr>
          </a:p>
          <a:p>
            <a:pPr algn="r" rtl="1" eaLnBrk="0" hangingPunct="0">
              <a:lnSpc>
                <a:spcPct val="150000"/>
              </a:lnSpc>
              <a:defRPr/>
            </a:pPr>
            <a:r>
              <a:rPr lang="ar-EG" sz="1400" dirty="0">
                <a:latin typeface="Alexandria" pitchFamily="2" charset="-78"/>
                <a:ea typeface="Times New Roman" pitchFamily="18" charset="0"/>
                <a:cs typeface="Alexandria" pitchFamily="2" charset="-78"/>
              </a:rPr>
              <a:t>7-ي</a:t>
            </a:r>
            <a:r>
              <a:rPr lang="ar-SA" sz="1400" dirty="0">
                <a:latin typeface="Alexandria" pitchFamily="2" charset="-78"/>
                <a:ea typeface="Times New Roman" pitchFamily="18" charset="0"/>
                <a:cs typeface="Alexandria" pitchFamily="2" charset="-78"/>
              </a:rPr>
              <a:t>ساعد</a:t>
            </a:r>
            <a:r>
              <a:rPr lang="ar-EG" sz="1400" dirty="0">
                <a:latin typeface="Alexandria" pitchFamily="2" charset="-78"/>
                <a:ea typeface="Times New Roman" pitchFamily="18" charset="0"/>
                <a:cs typeface="Alexandria" pitchFamily="2" charset="-78"/>
              </a:rPr>
              <a:t>ون</a:t>
            </a:r>
            <a:r>
              <a:rPr lang="ar-SA" sz="1400" dirty="0">
                <a:latin typeface="Alexandria" pitchFamily="2" charset="-78"/>
                <a:ea typeface="Times New Roman" pitchFamily="18" charset="0"/>
                <a:cs typeface="Alexandria" pitchFamily="2" charset="-78"/>
              </a:rPr>
              <a:t> على تدعيم الثقــافـة </a:t>
            </a:r>
            <a:r>
              <a:rPr lang="ar-SA" sz="1400" dirty="0" smtClean="0">
                <a:latin typeface="Alexandria" pitchFamily="2" charset="-78"/>
                <a:ea typeface="Times New Roman" pitchFamily="18" charset="0"/>
                <a:cs typeface="Alexandria" pitchFamily="2" charset="-78"/>
              </a:rPr>
              <a:t>التنظيمية</a:t>
            </a:r>
            <a:r>
              <a:rPr lang="ar-EG" sz="1400" dirty="0" smtClean="0">
                <a:latin typeface="Alexandria" pitchFamily="2" charset="-78"/>
                <a:ea typeface="Times New Roman" pitchFamily="18" charset="0"/>
                <a:cs typeface="Alexandria" pitchFamily="2" charset="-78"/>
              </a:rPr>
              <a:t> .</a:t>
            </a:r>
            <a:endParaRPr lang="en-US" sz="1400" dirty="0">
              <a:latin typeface="Alexandria" pitchFamily="2" charset="-78"/>
              <a:cs typeface="Alexandria" pitchFamily="2" charset="-78"/>
            </a:endParaRPr>
          </a:p>
          <a:p>
            <a:pPr algn="r" rtl="1" fontAlgn="auto">
              <a:lnSpc>
                <a:spcPct val="150000"/>
              </a:lnSpc>
              <a:spcBef>
                <a:spcPts val="0"/>
              </a:spcBef>
              <a:spcAft>
                <a:spcPts val="0"/>
              </a:spcAft>
              <a:defRPr/>
            </a:pPr>
            <a:endParaRPr lang="ar-EG" sz="1400" dirty="0">
              <a:latin typeface="Alexandria" pitchFamily="2" charset="-78"/>
              <a:cs typeface="Alexandria" pitchFamily="2" charset="-78"/>
            </a:endParaRPr>
          </a:p>
        </p:txBody>
      </p:sp>
      <p:sp>
        <p:nvSpPr>
          <p:cNvPr id="2" name="Rectangle 1"/>
          <p:cNvSpPr/>
          <p:nvPr/>
        </p:nvSpPr>
        <p:spPr>
          <a:xfrm>
            <a:off x="4243756" y="1186934"/>
            <a:ext cx="3666388" cy="369332"/>
          </a:xfrm>
          <a:prstGeom prst="rect">
            <a:avLst/>
          </a:prstGeom>
        </p:spPr>
        <p:txBody>
          <a:bodyPr wrap="none">
            <a:spAutoFit/>
          </a:bodyPr>
          <a:lstStyle/>
          <a:p>
            <a:pPr algn="ctr"/>
            <a:r>
              <a:rPr lang="ar-EG" b="1" dirty="0">
                <a:latin typeface="Alexandria" pitchFamily="2" charset="-78"/>
                <a:cs typeface="Alexandria" pitchFamily="2" charset="-78"/>
              </a:rPr>
              <a:t>التأثيرات الإيجابية للقيادة التحويلية </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38413990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050" y="1716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35044" y="365846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7125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68426" y="462181"/>
            <a:ext cx="2758843" cy="75309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74BF7CD-D48A-4956-BA02-F1350767D877}"/>
</file>

<file path=customXml/itemProps2.xml><?xml version="1.0" encoding="utf-8"?>
<ds:datastoreItem xmlns:ds="http://schemas.openxmlformats.org/officeDocument/2006/customXml" ds:itemID="{93A02C8C-BE90-4B09-B6DD-69D0FF76A3C0}"/>
</file>

<file path=customXml/itemProps3.xml><?xml version="1.0" encoding="utf-8"?>
<ds:datastoreItem xmlns:ds="http://schemas.openxmlformats.org/officeDocument/2006/customXml" ds:itemID="{C382CA58-4A20-4DA6-B5D7-608295D49D99}"/>
</file>

<file path=docProps/app.xml><?xml version="1.0" encoding="utf-8"?>
<Properties xmlns="http://schemas.openxmlformats.org/officeDocument/2006/extended-properties" xmlns:vt="http://schemas.openxmlformats.org/officeDocument/2006/docPropsVTypes">
  <TotalTime>1103</TotalTime>
  <Words>4216</Words>
  <Application>Microsoft Office PowerPoint</Application>
  <PresentationFormat>Custom</PresentationFormat>
  <Paragraphs>554</Paragraphs>
  <Slides>43</Slides>
  <Notes>2</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ليس كل مدير قائداً ، بل كل قائد مديراً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قدمت الدراسات الإداريـــة الحديثــة عـدة تصنيفات لأنماط القادة ،         يمكن تقســيمهما إلى نمطين رئيســيين يتفرع من كل منهما عدة مستويات هما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to</cp:lastModifiedBy>
  <cp:revision>351</cp:revision>
  <cp:lastPrinted>2024-01-25T19:59:05Z</cp:lastPrinted>
  <dcterms:created xsi:type="dcterms:W3CDTF">2023-04-29T09:08:00Z</dcterms:created>
  <dcterms:modified xsi:type="dcterms:W3CDTF">2024-01-26T15:42:27Z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