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9"/>
  </p:notesMasterIdLst>
  <p:sldIdLst>
    <p:sldId id="303" r:id="rId5"/>
    <p:sldId id="511" r:id="rId6"/>
    <p:sldId id="512" r:id="rId7"/>
    <p:sldId id="513" r:id="rId8"/>
    <p:sldId id="514" r:id="rId9"/>
    <p:sldId id="515" r:id="rId10"/>
    <p:sldId id="516" r:id="rId11"/>
    <p:sldId id="517" r:id="rId12"/>
    <p:sldId id="519" r:id="rId13"/>
    <p:sldId id="523" r:id="rId14"/>
    <p:sldId id="520" r:id="rId15"/>
    <p:sldId id="521" r:id="rId16"/>
    <p:sldId id="522" r:id="rId17"/>
    <p:sldId id="524" r:id="rId18"/>
    <p:sldId id="525" r:id="rId19"/>
    <p:sldId id="526" r:id="rId20"/>
    <p:sldId id="529" r:id="rId21"/>
    <p:sldId id="530" r:id="rId22"/>
    <p:sldId id="533" r:id="rId23"/>
    <p:sldId id="528" r:id="rId24"/>
    <p:sldId id="531" r:id="rId25"/>
    <p:sldId id="532" r:id="rId26"/>
    <p:sldId id="527" r:id="rId27"/>
    <p:sldId id="536" r:id="rId28"/>
    <p:sldId id="535" r:id="rId29"/>
    <p:sldId id="537" r:id="rId30"/>
    <p:sldId id="538" r:id="rId31"/>
    <p:sldId id="534" r:id="rId32"/>
    <p:sldId id="539" r:id="rId33"/>
    <p:sldId id="540" r:id="rId34"/>
    <p:sldId id="541" r:id="rId35"/>
    <p:sldId id="542" r:id="rId36"/>
    <p:sldId id="543"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11"/>
            <p14:sldId id="512"/>
            <p14:sldId id="513"/>
            <p14:sldId id="514"/>
            <p14:sldId id="515"/>
            <p14:sldId id="516"/>
            <p14:sldId id="517"/>
            <p14:sldId id="519"/>
            <p14:sldId id="523"/>
            <p14:sldId id="520"/>
            <p14:sldId id="521"/>
            <p14:sldId id="522"/>
            <p14:sldId id="524"/>
            <p14:sldId id="525"/>
            <p14:sldId id="526"/>
            <p14:sldId id="529"/>
            <p14:sldId id="530"/>
            <p14:sldId id="533"/>
            <p14:sldId id="528"/>
            <p14:sldId id="531"/>
            <p14:sldId id="532"/>
            <p14:sldId id="527"/>
            <p14:sldId id="536"/>
            <p14:sldId id="535"/>
            <p14:sldId id="537"/>
            <p14:sldId id="538"/>
            <p14:sldId id="534"/>
            <p14:sldId id="539"/>
            <p14:sldId id="540"/>
            <p14:sldId id="541"/>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45" autoAdjust="0"/>
    <p:restoredTop sz="94660"/>
  </p:normalViewPr>
  <p:slideViewPr>
    <p:cSldViewPr snapToGrid="0">
      <p:cViewPr varScale="1">
        <p:scale>
          <a:sx n="78" d="100"/>
          <a:sy n="78" d="100"/>
        </p:scale>
        <p:origin x="83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2.png"/></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8.png"/></Relationships>
</file>

<file path=ppt/slides/_rels/slide3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4.xml"/><Relationship Id="rId5" Type="http://schemas.openxmlformats.org/officeDocument/2006/relationships/image" Target="../media/image42.png"/><Relationship Id="rId4" Type="http://schemas.openxmlformats.org/officeDocument/2006/relationships/image" Target="../media/image4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45123" y="3655709"/>
            <a:ext cx="2945806" cy="584775"/>
          </a:xfrm>
          <a:prstGeom prst="rect">
            <a:avLst/>
          </a:prstGeom>
          <a:noFill/>
        </p:spPr>
        <p:txBody>
          <a:bodyPr wrap="none" rtlCol="0">
            <a:spAutoFit/>
          </a:bodyPr>
          <a:lstStyle/>
          <a:p>
            <a:pPr algn="ctr"/>
            <a:r>
              <a:rPr lang="en-US" sz="3200" b="1" dirty="0">
                <a:solidFill>
                  <a:srgbClr val="00B0F0"/>
                </a:solidFill>
                <a:latin typeface="Alexandria" charset="0"/>
                <a:cs typeface="Alexandria" charset="0"/>
              </a:rPr>
              <a:t>Digital Forensics</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7076077" y="4786509"/>
            <a:ext cx="2263866" cy="523220"/>
          </a:xfrm>
          <a:prstGeom prst="rect">
            <a:avLst/>
          </a:prstGeom>
          <a:noFill/>
        </p:spPr>
        <p:txBody>
          <a:bodyPr wrap="square" rtlCol="0">
            <a:spAutoFit/>
          </a:bodyPr>
          <a:lstStyle/>
          <a:p>
            <a:r>
              <a:rPr lang="en-US" sz="2800" dirty="0">
                <a:latin typeface="Alexandria" charset="0"/>
                <a:cs typeface="Alexandria" charset="0"/>
              </a:rPr>
              <a:t>HCIA-Security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3ACED-CD3A-D0F9-3BFF-3B436C0BEE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2A8EC2-85E8-93C2-877D-6FF9991E7E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0A3C12-CEE0-94DB-8E43-33C933537A0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Forward</a:t>
            </a:r>
          </a:p>
        </p:txBody>
      </p:sp>
      <p:sp>
        <p:nvSpPr>
          <p:cNvPr id="5" name="Rectangle 4">
            <a:extLst>
              <a:ext uri="{FF2B5EF4-FFF2-40B4-BE49-F238E27FC236}">
                <a16:creationId xmlns:a16="http://schemas.microsoft.com/office/drawing/2014/main" id="{672934AA-7C1A-2527-F7E1-931E35FB7B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B193EE-5ADE-1485-3ADF-AF7E52392F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9ED2BC-A6B5-6AF5-53EC-D9EA751A82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E7DEE104-4C18-B419-0294-154327A6E0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366EB94-4400-585B-5754-042D0B4EE7C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E17A658-BC42-9BB9-32AD-20F6E44EAD15}"/>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4934BA5-AE8E-C44D-D8F8-84D73CE28F43}"/>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7012AA7C-53AB-B1A5-FF33-DBD7ADCF7697}"/>
              </a:ext>
            </a:extLst>
          </p:cNvPr>
          <p:cNvSpPr txBox="1"/>
          <p:nvPr/>
        </p:nvSpPr>
        <p:spPr>
          <a:xfrm>
            <a:off x="570097" y="2407286"/>
            <a:ext cx="10859902" cy="3785652"/>
          </a:xfrm>
          <a:prstGeom prst="rect">
            <a:avLst/>
          </a:prstGeom>
          <a:noFill/>
        </p:spPr>
        <p:txBody>
          <a:bodyPr wrap="square" rtlCol="0">
            <a:spAutoFit/>
          </a:bodyPr>
          <a:lstStyle/>
          <a:p>
            <a:r>
              <a:rPr lang="en-US" sz="2400" b="1" dirty="0"/>
              <a:t>• Today, computers are used the world over. The pervasiveness of computers has led to an ever-increasing number of computer-related court cases, such as electronic commerce disputes and cybercrimes. In the process of judging or handling disputes and criminal cases, a new form of litigation evidence has emerged, namely, digital evidence. The characteristics that distinguish digital evidence and digital forensics from traditional physical evidence and forensic methods pose new research topics in the field of law and computer science.</a:t>
            </a:r>
          </a:p>
          <a:p>
            <a:endParaRPr lang="en-US" sz="2400" b="1" dirty="0"/>
          </a:p>
          <a:p>
            <a:r>
              <a:rPr lang="en-US" sz="2400" b="1" dirty="0"/>
              <a:t>• This document describes the digital forensic process and presents the technologies and tools used in digital forensics.</a:t>
            </a:r>
            <a:endParaRPr lang="en-US" b="1" dirty="0"/>
          </a:p>
        </p:txBody>
      </p:sp>
    </p:spTree>
    <p:extLst>
      <p:ext uri="{BB962C8B-B14F-4D97-AF65-F5344CB8AC3E}">
        <p14:creationId xmlns:p14="http://schemas.microsoft.com/office/powerpoint/2010/main" val="508789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7350BB-9FA5-7FA1-282B-23B86793AD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3BB702-B284-5438-E85D-FACA118EA37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36801B-CB7E-3C7D-2F0A-E18E03537E7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Objectives</a:t>
            </a:r>
          </a:p>
        </p:txBody>
      </p:sp>
      <p:sp>
        <p:nvSpPr>
          <p:cNvPr id="5" name="Rectangle 4">
            <a:extLst>
              <a:ext uri="{FF2B5EF4-FFF2-40B4-BE49-F238E27FC236}">
                <a16:creationId xmlns:a16="http://schemas.microsoft.com/office/drawing/2014/main" id="{C6E1C42A-79B7-6485-F618-702C485E85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D06A93-D7A7-3617-AE2E-1CD166FB636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82AD7B-7CBF-AB9C-3AD5-B563197CD69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3F45BCE0-7671-0175-9BD3-57CE40C009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F8C41E3-A87B-D63D-0C56-94332A78640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9874528-3F31-1E50-EC3F-237E0B650BF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212352D-F82D-7D32-5F41-0E747B4A099F}"/>
              </a:ext>
            </a:extLst>
          </p:cNvPr>
          <p:cNvSpPr txBox="1"/>
          <p:nvPr/>
        </p:nvSpPr>
        <p:spPr>
          <a:xfrm>
            <a:off x="698045" y="3114878"/>
            <a:ext cx="8266339" cy="2246769"/>
          </a:xfrm>
          <a:prstGeom prst="rect">
            <a:avLst/>
          </a:prstGeom>
          <a:noFill/>
        </p:spPr>
        <p:txBody>
          <a:bodyPr wrap="square">
            <a:spAutoFit/>
          </a:bodyPr>
          <a:lstStyle/>
          <a:p>
            <a:r>
              <a:rPr lang="en-US" sz="2800" b="1" dirty="0"/>
              <a:t>• Upon completion of this course, you will be able to:</a:t>
            </a:r>
          </a:p>
          <a:p>
            <a:r>
              <a:rPr lang="en-US" sz="2800" b="1" dirty="0"/>
              <a:t> </a:t>
            </a:r>
          </a:p>
          <a:p>
            <a:r>
              <a:rPr lang="en-US" sz="2800" b="1" dirty="0"/>
              <a:t>□ Describe the process of digital forensics.</a:t>
            </a:r>
          </a:p>
          <a:p>
            <a:r>
              <a:rPr lang="en-US" sz="2800" b="1" dirty="0"/>
              <a:t>□ Describe digital forensic technologies. </a:t>
            </a:r>
          </a:p>
          <a:p>
            <a:r>
              <a:rPr lang="en-US" sz="2800" b="1" dirty="0"/>
              <a:t>□ Use digital forensic tools.</a:t>
            </a:r>
          </a:p>
        </p:txBody>
      </p:sp>
    </p:spTree>
    <p:extLst>
      <p:ext uri="{BB962C8B-B14F-4D97-AF65-F5344CB8AC3E}">
        <p14:creationId xmlns:p14="http://schemas.microsoft.com/office/powerpoint/2010/main" val="1760558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608E2D-7488-047C-A9BB-0B9F9CA47D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E359AB-95F1-B840-3905-A5C56B41B57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48FEA41-20A5-38B6-F9C1-9EBDA453849F}"/>
              </a:ext>
            </a:extLst>
          </p:cNvPr>
          <p:cNvSpPr txBox="1"/>
          <p:nvPr/>
        </p:nvSpPr>
        <p:spPr>
          <a:xfrm>
            <a:off x="668021" y="2172865"/>
            <a:ext cx="10745650" cy="4093428"/>
          </a:xfrm>
          <a:prstGeom prst="rect">
            <a:avLst/>
          </a:prstGeom>
          <a:noFill/>
        </p:spPr>
        <p:txBody>
          <a:bodyPr wrap="square" rtlCol="0">
            <a:spAutoFit/>
          </a:bodyPr>
          <a:lstStyle/>
          <a:p>
            <a:r>
              <a:rPr lang="en-US" sz="2000" b="1" dirty="0"/>
              <a:t>• Definition:</a:t>
            </a:r>
          </a:p>
          <a:p>
            <a:endParaRPr lang="en-US" sz="2000" b="1" dirty="0"/>
          </a:p>
          <a:p>
            <a:r>
              <a:rPr lang="en-US" sz="2000" b="1" dirty="0"/>
              <a:t>□ In violation of legal regulations, a bad actor deliberately:</a:t>
            </a:r>
          </a:p>
          <a:p>
            <a:endParaRPr lang="en-US" sz="2000" b="1" dirty="0"/>
          </a:p>
          <a:p>
            <a:r>
              <a:rPr lang="en-US" sz="2000" b="1" dirty="0"/>
              <a:t>■ Invades a computer information system or compromises the functionality of the system and its related data and applications</a:t>
            </a:r>
          </a:p>
          <a:p>
            <a:r>
              <a:rPr lang="en-US" sz="2000" b="1" dirty="0"/>
              <a:t>■ Produces or disseminates computer viruses</a:t>
            </a:r>
          </a:p>
          <a:p>
            <a:r>
              <a:rPr lang="en-US" sz="2000" b="1" dirty="0"/>
              <a:t>■ Affects the normal operation of a system or causes detrimental effects</a:t>
            </a:r>
          </a:p>
          <a:p>
            <a:endParaRPr lang="en-US" sz="2000" b="1" dirty="0"/>
          </a:p>
          <a:p>
            <a:r>
              <a:rPr lang="en-US" sz="2000" b="1" dirty="0"/>
              <a:t>• Cybercrimes usually take two forms:</a:t>
            </a:r>
          </a:p>
          <a:p>
            <a:endParaRPr lang="en-US" sz="2000" b="1" dirty="0"/>
          </a:p>
          <a:p>
            <a:r>
              <a:rPr lang="en-US" sz="2000" b="1" dirty="0"/>
              <a:t>□ Use of computers to store information related to criminal activities </a:t>
            </a:r>
          </a:p>
          <a:p>
            <a:r>
              <a:rPr lang="en-US" sz="2000" b="1" dirty="0"/>
              <a:t>□ Direct use of computers as a crime tool to launch criminal activities</a:t>
            </a:r>
          </a:p>
        </p:txBody>
      </p:sp>
      <p:sp>
        <p:nvSpPr>
          <p:cNvPr id="5" name="Rectangle 4">
            <a:extLst>
              <a:ext uri="{FF2B5EF4-FFF2-40B4-BE49-F238E27FC236}">
                <a16:creationId xmlns:a16="http://schemas.microsoft.com/office/drawing/2014/main" id="{D09D6612-9057-26D1-374D-91C63CF490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5B1F3C-CF37-C9D0-72E2-39120200A02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BC9C7FB-DFFD-AF69-4604-9E4B185B77B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036EBDAC-372A-B5AC-A834-7A41023736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097BABA-3401-2C38-872D-D66ADE457B53}"/>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Cybercrime</a:t>
            </a:r>
          </a:p>
        </p:txBody>
      </p:sp>
      <p:pic>
        <p:nvPicPr>
          <p:cNvPr id="9" name="Picture 8">
            <a:extLst>
              <a:ext uri="{FF2B5EF4-FFF2-40B4-BE49-F238E27FC236}">
                <a16:creationId xmlns:a16="http://schemas.microsoft.com/office/drawing/2014/main" id="{18EE47EB-E0F0-61B2-C68A-2E1E132FDC95}"/>
              </a:ext>
            </a:extLst>
          </p:cNvPr>
          <p:cNvPicPr>
            <a:picLocks noChangeAspect="1"/>
          </p:cNvPicPr>
          <p:nvPr/>
        </p:nvPicPr>
        <p:blipFill>
          <a:blip r:embed="rId3"/>
          <a:stretch>
            <a:fillRect/>
          </a:stretch>
        </p:blipFill>
        <p:spPr>
          <a:xfrm>
            <a:off x="8327571" y="3856175"/>
            <a:ext cx="2946067" cy="2703259"/>
          </a:xfrm>
          <a:prstGeom prst="rect">
            <a:avLst/>
          </a:prstGeom>
        </p:spPr>
      </p:pic>
    </p:spTree>
    <p:extLst>
      <p:ext uri="{BB962C8B-B14F-4D97-AF65-F5344CB8AC3E}">
        <p14:creationId xmlns:p14="http://schemas.microsoft.com/office/powerpoint/2010/main" val="1969948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A9F7FD-61CC-1BA3-E388-8CEF8C828A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955A86-6CFB-DEEE-8E8A-F74D7DAD5DCC}"/>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D294777-2215-1B95-6FCD-C240D9FC4412}"/>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Characteristics of Cybercrimes</a:t>
            </a:r>
          </a:p>
        </p:txBody>
      </p:sp>
      <p:sp>
        <p:nvSpPr>
          <p:cNvPr id="5" name="Rectangle 4">
            <a:extLst>
              <a:ext uri="{FF2B5EF4-FFF2-40B4-BE49-F238E27FC236}">
                <a16:creationId xmlns:a16="http://schemas.microsoft.com/office/drawing/2014/main" id="{4DCF3675-7361-931C-C7F0-2DF0E51D9C9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0CF517-DEB0-5F91-8115-581F3A6CF90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175058B-40B9-FBF0-0701-286C8DED549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3F73A117-BDEC-B9EC-9D6B-63AE433F39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AC59826-B624-1597-F308-D296EF5AF0B3}"/>
              </a:ext>
            </a:extLst>
          </p:cNvPr>
          <p:cNvSpPr txBox="1"/>
          <p:nvPr/>
        </p:nvSpPr>
        <p:spPr>
          <a:xfrm>
            <a:off x="747032" y="2208348"/>
            <a:ext cx="4478111" cy="1477328"/>
          </a:xfrm>
          <a:prstGeom prst="rect">
            <a:avLst/>
          </a:prstGeom>
          <a:noFill/>
        </p:spPr>
        <p:txBody>
          <a:bodyPr wrap="square">
            <a:spAutoFit/>
          </a:bodyPr>
          <a:lstStyle/>
          <a:p>
            <a:r>
              <a:rPr lang="en-US" b="1" dirty="0"/>
              <a:t>• Over the past decade or so, the number of cybercrimes have risen year on year. </a:t>
            </a:r>
          </a:p>
          <a:p>
            <a:endParaRPr lang="en-US" b="1" dirty="0"/>
          </a:p>
          <a:p>
            <a:r>
              <a:rPr lang="en-US" b="1" dirty="0"/>
              <a:t>Cybercrimes generally have the following characteristics:</a:t>
            </a:r>
          </a:p>
        </p:txBody>
      </p:sp>
      <p:pic>
        <p:nvPicPr>
          <p:cNvPr id="8" name="Picture 7">
            <a:extLst>
              <a:ext uri="{FF2B5EF4-FFF2-40B4-BE49-F238E27FC236}">
                <a16:creationId xmlns:a16="http://schemas.microsoft.com/office/drawing/2014/main" id="{4B520183-E18B-A6D4-7282-DF74067A77AD}"/>
              </a:ext>
            </a:extLst>
          </p:cNvPr>
          <p:cNvPicPr>
            <a:picLocks noChangeAspect="1"/>
          </p:cNvPicPr>
          <p:nvPr/>
        </p:nvPicPr>
        <p:blipFill>
          <a:blip r:embed="rId3"/>
          <a:stretch>
            <a:fillRect/>
          </a:stretch>
        </p:blipFill>
        <p:spPr>
          <a:xfrm>
            <a:off x="5482762" y="1878932"/>
            <a:ext cx="5093302" cy="4619840"/>
          </a:xfrm>
          <a:prstGeom prst="rect">
            <a:avLst/>
          </a:prstGeom>
        </p:spPr>
      </p:pic>
    </p:spTree>
    <p:extLst>
      <p:ext uri="{BB962C8B-B14F-4D97-AF65-F5344CB8AC3E}">
        <p14:creationId xmlns:p14="http://schemas.microsoft.com/office/powerpoint/2010/main" val="842702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8F3555-DDEC-2645-C1BE-CCC0C3F27A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9B3D78-A590-D9C1-2808-CB691AE0B29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A3D2444-ED37-BBCA-54AF-C2302619A657}"/>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Cybercrime Motives</a:t>
            </a:r>
          </a:p>
        </p:txBody>
      </p:sp>
      <p:sp>
        <p:nvSpPr>
          <p:cNvPr id="5" name="Rectangle 4">
            <a:extLst>
              <a:ext uri="{FF2B5EF4-FFF2-40B4-BE49-F238E27FC236}">
                <a16:creationId xmlns:a16="http://schemas.microsoft.com/office/drawing/2014/main" id="{7C80DC7F-3097-3E97-D7D0-9CDDE3AB30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D60AF4-5D29-0498-C4B3-025DEA90FD0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B6355FC-19BC-239F-8E4F-88B18F23183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2D9D89A-1DDD-CE85-4DAB-6EE7DB1A6F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AADD4E2-9690-B355-12DA-BA86E1ACC60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0CC7AD9-01F6-BFB2-68FE-5C2CA74F53D0}"/>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F6E4761-60A1-9E47-D383-65BE5C7647FD}"/>
              </a:ext>
            </a:extLst>
          </p:cNvPr>
          <p:cNvSpPr txBox="1"/>
          <p:nvPr/>
        </p:nvSpPr>
        <p:spPr>
          <a:xfrm>
            <a:off x="861333" y="2308669"/>
            <a:ext cx="8527596" cy="461665"/>
          </a:xfrm>
          <a:prstGeom prst="rect">
            <a:avLst/>
          </a:prstGeom>
          <a:noFill/>
        </p:spPr>
        <p:txBody>
          <a:bodyPr wrap="square">
            <a:spAutoFit/>
          </a:bodyPr>
          <a:lstStyle/>
          <a:p>
            <a:r>
              <a:rPr lang="en-US" sz="2400" b="1" dirty="0"/>
              <a:t>• The motives of cybercrime are complicated and diverse.</a:t>
            </a:r>
          </a:p>
        </p:txBody>
      </p:sp>
      <p:pic>
        <p:nvPicPr>
          <p:cNvPr id="11" name="Picture 10">
            <a:extLst>
              <a:ext uri="{FF2B5EF4-FFF2-40B4-BE49-F238E27FC236}">
                <a16:creationId xmlns:a16="http://schemas.microsoft.com/office/drawing/2014/main" id="{7278B69B-0D9E-1116-63D2-C69949A33C85}"/>
              </a:ext>
            </a:extLst>
          </p:cNvPr>
          <p:cNvPicPr>
            <a:picLocks noChangeAspect="1"/>
          </p:cNvPicPr>
          <p:nvPr/>
        </p:nvPicPr>
        <p:blipFill>
          <a:blip r:embed="rId3"/>
          <a:stretch>
            <a:fillRect/>
          </a:stretch>
        </p:blipFill>
        <p:spPr>
          <a:xfrm>
            <a:off x="2540002" y="2832090"/>
            <a:ext cx="7034030" cy="3683010"/>
          </a:xfrm>
          <a:prstGeom prst="rect">
            <a:avLst/>
          </a:prstGeom>
        </p:spPr>
      </p:pic>
    </p:spTree>
    <p:extLst>
      <p:ext uri="{BB962C8B-B14F-4D97-AF65-F5344CB8AC3E}">
        <p14:creationId xmlns:p14="http://schemas.microsoft.com/office/powerpoint/2010/main" val="64793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778C9D-4255-FF9C-9100-F89F093B55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0C6FB6-3727-726E-31AE-78DF98041C0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8C14A8B-E5C9-FD7E-45A6-BA29D9299BB0}"/>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Forms of Cybercrime</a:t>
            </a:r>
          </a:p>
        </p:txBody>
      </p:sp>
      <p:sp>
        <p:nvSpPr>
          <p:cNvPr id="5" name="Rectangle 4">
            <a:extLst>
              <a:ext uri="{FF2B5EF4-FFF2-40B4-BE49-F238E27FC236}">
                <a16:creationId xmlns:a16="http://schemas.microsoft.com/office/drawing/2014/main" id="{212F2D23-13DA-FA7E-3883-CD69F45C78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96233E-F0ED-F624-C05B-55B2DB74350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418C637-7C91-7BCD-D3A0-5CC28A5AE86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C546D50-E923-6190-DCCB-D65A3C9ECF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A08C149-7B0B-4F2A-8585-85CFE7794CA6}"/>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A15B477-16E2-A432-40DA-182A7A30B0B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144D6C3-CDB3-CEB9-3447-CA63A70DC0F7}"/>
              </a:ext>
            </a:extLst>
          </p:cNvPr>
          <p:cNvSpPr txBox="1"/>
          <p:nvPr/>
        </p:nvSpPr>
        <p:spPr>
          <a:xfrm>
            <a:off x="812346" y="2305735"/>
            <a:ext cx="10274753" cy="369332"/>
          </a:xfrm>
          <a:prstGeom prst="rect">
            <a:avLst/>
          </a:prstGeom>
          <a:noFill/>
        </p:spPr>
        <p:txBody>
          <a:bodyPr wrap="square">
            <a:spAutoFit/>
          </a:bodyPr>
          <a:lstStyle/>
          <a:p>
            <a:r>
              <a:rPr lang="en-US" b="1" dirty="0"/>
              <a:t>• Cybercrimes take various forms. Common forms are listed as follows:</a:t>
            </a:r>
          </a:p>
        </p:txBody>
      </p:sp>
      <p:pic>
        <p:nvPicPr>
          <p:cNvPr id="11" name="Picture 10">
            <a:extLst>
              <a:ext uri="{FF2B5EF4-FFF2-40B4-BE49-F238E27FC236}">
                <a16:creationId xmlns:a16="http://schemas.microsoft.com/office/drawing/2014/main" id="{66E11F14-4B33-D2F3-4045-63484995607D}"/>
              </a:ext>
            </a:extLst>
          </p:cNvPr>
          <p:cNvPicPr>
            <a:picLocks noChangeAspect="1"/>
          </p:cNvPicPr>
          <p:nvPr/>
        </p:nvPicPr>
        <p:blipFill>
          <a:blip r:embed="rId3"/>
          <a:stretch>
            <a:fillRect/>
          </a:stretch>
        </p:blipFill>
        <p:spPr>
          <a:xfrm>
            <a:off x="3895465" y="2613017"/>
            <a:ext cx="4401283" cy="3983726"/>
          </a:xfrm>
          <a:prstGeom prst="rect">
            <a:avLst/>
          </a:prstGeom>
        </p:spPr>
      </p:pic>
    </p:spTree>
    <p:extLst>
      <p:ext uri="{BB962C8B-B14F-4D97-AF65-F5344CB8AC3E}">
        <p14:creationId xmlns:p14="http://schemas.microsoft.com/office/powerpoint/2010/main" val="2058422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2C8681-D27B-E303-4F6D-332C7E3947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3CEFDF-5269-B011-0960-F2BBDA17F51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D67F561-ABF7-C430-8570-4DA0308E8C00}"/>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Overview of Digital Forensics</a:t>
            </a:r>
          </a:p>
        </p:txBody>
      </p:sp>
      <p:sp>
        <p:nvSpPr>
          <p:cNvPr id="5" name="Rectangle 4">
            <a:extLst>
              <a:ext uri="{FF2B5EF4-FFF2-40B4-BE49-F238E27FC236}">
                <a16:creationId xmlns:a16="http://schemas.microsoft.com/office/drawing/2014/main" id="{619B44E2-7AE4-57EA-9E34-16FE2B92B6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86966A-B85B-A056-B923-5E8D55A8B33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57E330E-8CC7-99D0-CF3F-3D9C23734CF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5A2CECD3-FCBF-B28E-E588-0E33D569C5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29DE50D7-9EBB-B248-C3D9-58F68F3A43EF}"/>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752610C-359D-E111-9245-FF23C8D80E7F}"/>
              </a:ext>
            </a:extLst>
          </p:cNvPr>
          <p:cNvSpPr txBox="1"/>
          <p:nvPr/>
        </p:nvSpPr>
        <p:spPr>
          <a:xfrm>
            <a:off x="714375" y="2142449"/>
            <a:ext cx="10617653" cy="1754326"/>
          </a:xfrm>
          <a:prstGeom prst="rect">
            <a:avLst/>
          </a:prstGeom>
          <a:noFill/>
        </p:spPr>
        <p:txBody>
          <a:bodyPr wrap="square">
            <a:spAutoFit/>
          </a:bodyPr>
          <a:lstStyle/>
          <a:p>
            <a:r>
              <a:rPr lang="en-US" b="1" dirty="0"/>
              <a:t>• Digital evidence</a:t>
            </a:r>
          </a:p>
          <a:p>
            <a:endParaRPr lang="en-US" b="1" dirty="0"/>
          </a:p>
          <a:p>
            <a:r>
              <a:rPr lang="en-US" b="1" dirty="0"/>
              <a:t>□  Digital evidence is information stored or transmitted in binary form during the operation of a computer or computer system and is used in a court case.</a:t>
            </a:r>
          </a:p>
          <a:p>
            <a:endParaRPr lang="en-US" b="1" dirty="0"/>
          </a:p>
          <a:p>
            <a:r>
              <a:rPr lang="en-US" b="1" dirty="0"/>
              <a:t>□  Digital evidence is also known as electronic evidence and computer evidence.</a:t>
            </a:r>
          </a:p>
        </p:txBody>
      </p:sp>
      <p:pic>
        <p:nvPicPr>
          <p:cNvPr id="8" name="Picture 7">
            <a:extLst>
              <a:ext uri="{FF2B5EF4-FFF2-40B4-BE49-F238E27FC236}">
                <a16:creationId xmlns:a16="http://schemas.microsoft.com/office/drawing/2014/main" id="{14C70180-305B-688B-FEF3-24A1BCF56AE4}"/>
              </a:ext>
            </a:extLst>
          </p:cNvPr>
          <p:cNvPicPr>
            <a:picLocks noChangeAspect="1"/>
          </p:cNvPicPr>
          <p:nvPr/>
        </p:nvPicPr>
        <p:blipFill>
          <a:blip r:embed="rId3"/>
          <a:stretch>
            <a:fillRect/>
          </a:stretch>
        </p:blipFill>
        <p:spPr>
          <a:xfrm>
            <a:off x="4538446" y="3868326"/>
            <a:ext cx="3115110" cy="2648320"/>
          </a:xfrm>
          <a:prstGeom prst="rect">
            <a:avLst/>
          </a:prstGeom>
        </p:spPr>
      </p:pic>
    </p:spTree>
    <p:extLst>
      <p:ext uri="{BB962C8B-B14F-4D97-AF65-F5344CB8AC3E}">
        <p14:creationId xmlns:p14="http://schemas.microsoft.com/office/powerpoint/2010/main" val="4203654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9DC9D3-A5C0-35BB-C2EF-850DD2C38C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FD2D8B-CAD2-807E-2793-CB9D53AADD0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6332827-4DAE-33B9-B08E-3B36C8459355}"/>
              </a:ext>
            </a:extLst>
          </p:cNvPr>
          <p:cNvSpPr txBox="1"/>
          <p:nvPr/>
        </p:nvSpPr>
        <p:spPr>
          <a:xfrm>
            <a:off x="2398849" y="1133369"/>
            <a:ext cx="6320607" cy="523220"/>
          </a:xfrm>
          <a:prstGeom prst="rect">
            <a:avLst/>
          </a:prstGeom>
          <a:noFill/>
        </p:spPr>
        <p:txBody>
          <a:bodyPr wrap="square" rtlCol="0">
            <a:spAutoFit/>
          </a:bodyPr>
          <a:lstStyle/>
          <a:p>
            <a:r>
              <a:rPr lang="en-US" sz="2800" b="1" dirty="0">
                <a:latin typeface="Alexandria" charset="0"/>
                <a:cs typeface="Alexandria" charset="0"/>
              </a:rPr>
              <a:t>Analysis of System Time Change Events</a:t>
            </a:r>
          </a:p>
        </p:txBody>
      </p:sp>
      <p:sp>
        <p:nvSpPr>
          <p:cNvPr id="5" name="Rectangle 4">
            <a:extLst>
              <a:ext uri="{FF2B5EF4-FFF2-40B4-BE49-F238E27FC236}">
                <a16:creationId xmlns:a16="http://schemas.microsoft.com/office/drawing/2014/main" id="{0A9DC031-0B9C-A56A-5FA1-A02E300414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47D1BE4-7A8A-3BAE-75A8-DC709A5FEF8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A708F2-21C0-EBF0-627B-6A2DA0CFD7F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47F3AABC-9A60-441F-C551-3BAD04332F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2427CA1-F6D9-908B-0732-EBB7E123E83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850525E-AD26-5574-4FA7-9A70D866DC4C}"/>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98F7029-C1CF-189D-988F-B3FE0176F5E7}"/>
              </a:ext>
            </a:extLst>
          </p:cNvPr>
          <p:cNvSpPr txBox="1"/>
          <p:nvPr/>
        </p:nvSpPr>
        <p:spPr>
          <a:xfrm>
            <a:off x="665387" y="2120010"/>
            <a:ext cx="10748283" cy="1477328"/>
          </a:xfrm>
          <a:prstGeom prst="rect">
            <a:avLst/>
          </a:prstGeom>
          <a:noFill/>
        </p:spPr>
        <p:txBody>
          <a:bodyPr wrap="square">
            <a:spAutoFit/>
          </a:bodyPr>
          <a:lstStyle/>
          <a:p>
            <a:r>
              <a:rPr lang="en-US" b="1" dirty="0"/>
              <a:t>• Common digital evidence in judicial practices falls into three categories: </a:t>
            </a:r>
          </a:p>
          <a:p>
            <a:endParaRPr lang="en-US" b="1" dirty="0"/>
          </a:p>
          <a:p>
            <a:r>
              <a:rPr lang="en-US" b="1" dirty="0"/>
              <a:t>□  Digital evidence related to modern communications technologies</a:t>
            </a:r>
          </a:p>
          <a:p>
            <a:r>
              <a:rPr lang="en-US" b="1" dirty="0"/>
              <a:t>□  Digital evidence related to other modern information technologies, such as broadcasting, television , and film</a:t>
            </a:r>
          </a:p>
          <a:p>
            <a:r>
              <a:rPr lang="en-US" b="1" dirty="0"/>
              <a:t>□  Digital evidence related to computer technologies or network technologies</a:t>
            </a:r>
          </a:p>
        </p:txBody>
      </p:sp>
      <p:pic>
        <p:nvPicPr>
          <p:cNvPr id="11" name="Picture 10">
            <a:extLst>
              <a:ext uri="{FF2B5EF4-FFF2-40B4-BE49-F238E27FC236}">
                <a16:creationId xmlns:a16="http://schemas.microsoft.com/office/drawing/2014/main" id="{25CAFA3E-4B14-1166-EA4D-FA644AF2B8F3}"/>
              </a:ext>
            </a:extLst>
          </p:cNvPr>
          <p:cNvPicPr>
            <a:picLocks noChangeAspect="1"/>
          </p:cNvPicPr>
          <p:nvPr/>
        </p:nvPicPr>
        <p:blipFill>
          <a:blip r:embed="rId3"/>
          <a:stretch>
            <a:fillRect/>
          </a:stretch>
        </p:blipFill>
        <p:spPr>
          <a:xfrm>
            <a:off x="1559555" y="3676492"/>
            <a:ext cx="9105194" cy="2838608"/>
          </a:xfrm>
          <a:prstGeom prst="rect">
            <a:avLst/>
          </a:prstGeom>
        </p:spPr>
      </p:pic>
    </p:spTree>
    <p:extLst>
      <p:ext uri="{BB962C8B-B14F-4D97-AF65-F5344CB8AC3E}">
        <p14:creationId xmlns:p14="http://schemas.microsoft.com/office/powerpoint/2010/main" val="4210238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CA171C-F430-4971-2C88-7EF82B07DC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C2591C-EB41-0350-13E4-4718E6609A1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2C379C4-E9A7-FC95-F0CF-E8912A625EB4}"/>
              </a:ext>
            </a:extLst>
          </p:cNvPr>
          <p:cNvSpPr txBox="1"/>
          <p:nvPr/>
        </p:nvSpPr>
        <p:spPr>
          <a:xfrm>
            <a:off x="2398849" y="1133369"/>
            <a:ext cx="6320607" cy="523220"/>
          </a:xfrm>
          <a:prstGeom prst="rect">
            <a:avLst/>
          </a:prstGeom>
          <a:noFill/>
        </p:spPr>
        <p:txBody>
          <a:bodyPr wrap="square" rtlCol="0">
            <a:spAutoFit/>
          </a:bodyPr>
          <a:lstStyle/>
          <a:p>
            <a:r>
              <a:rPr lang="en-US" sz="2800" b="1" dirty="0">
                <a:latin typeface="Alexandria" charset="0"/>
                <a:cs typeface="Alexandria" charset="0"/>
              </a:rPr>
              <a:t>Characteristics of Digital Evidence</a:t>
            </a:r>
          </a:p>
        </p:txBody>
      </p:sp>
      <p:sp>
        <p:nvSpPr>
          <p:cNvPr id="5" name="Rectangle 4">
            <a:extLst>
              <a:ext uri="{FF2B5EF4-FFF2-40B4-BE49-F238E27FC236}">
                <a16:creationId xmlns:a16="http://schemas.microsoft.com/office/drawing/2014/main" id="{35438A80-93DD-929F-6907-E8482FD345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6D68A2-328F-5E18-11D9-2A343B3874E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51948B-28C6-EA60-E5C1-9D27E767EE8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6F89E24C-304B-0812-44D8-08F01BC580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BA22EBA-D86A-5C97-521F-09DBED203B2A}"/>
              </a:ext>
            </a:extLst>
          </p:cNvPr>
          <p:cNvPicPr>
            <a:picLocks noChangeAspect="1"/>
          </p:cNvPicPr>
          <p:nvPr/>
        </p:nvPicPr>
        <p:blipFill>
          <a:blip r:embed="rId3"/>
          <a:stretch>
            <a:fillRect/>
          </a:stretch>
        </p:blipFill>
        <p:spPr>
          <a:xfrm>
            <a:off x="2018094" y="2168705"/>
            <a:ext cx="8376006" cy="4362724"/>
          </a:xfrm>
          <a:prstGeom prst="rect">
            <a:avLst/>
          </a:prstGeom>
        </p:spPr>
      </p:pic>
    </p:spTree>
    <p:extLst>
      <p:ext uri="{BB962C8B-B14F-4D97-AF65-F5344CB8AC3E}">
        <p14:creationId xmlns:p14="http://schemas.microsoft.com/office/powerpoint/2010/main" val="2835950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A4A727-41C9-B934-BF71-E28D57AFDD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F9EF96-1151-2F74-6B58-644463A0F7C5}"/>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B1240ED-E69A-1B42-7436-588DEE41598E}"/>
              </a:ext>
            </a:extLst>
          </p:cNvPr>
          <p:cNvSpPr txBox="1"/>
          <p:nvPr/>
        </p:nvSpPr>
        <p:spPr>
          <a:xfrm>
            <a:off x="782322" y="2025908"/>
            <a:ext cx="10598692" cy="2031325"/>
          </a:xfrm>
          <a:prstGeom prst="rect">
            <a:avLst/>
          </a:prstGeom>
          <a:noFill/>
        </p:spPr>
        <p:txBody>
          <a:bodyPr wrap="square" rtlCol="0">
            <a:spAutoFit/>
          </a:bodyPr>
          <a:lstStyle/>
          <a:p>
            <a:r>
              <a:rPr lang="en-US" b="1" dirty="0"/>
              <a:t>•   Computer forensics is also known as digital forensics or electronic forensics.</a:t>
            </a:r>
          </a:p>
          <a:p>
            <a:endParaRPr lang="en-US" b="1" dirty="0"/>
          </a:p>
          <a:p>
            <a:r>
              <a:rPr lang="en-US" b="1" dirty="0"/>
              <a:t>Definition:</a:t>
            </a:r>
          </a:p>
          <a:p>
            <a:endParaRPr lang="en-US" b="1" dirty="0"/>
          </a:p>
          <a:p>
            <a:r>
              <a:rPr lang="en-US" b="1" dirty="0"/>
              <a:t>□ Computer forensics refers to the process of confirming, protecting, extracting, archiving, and presenting at a court digital evidence that exists in computers and related peripherals. This evidence must be reliable, persuasive, and acceptable by the court.</a:t>
            </a:r>
          </a:p>
        </p:txBody>
      </p:sp>
      <p:sp>
        <p:nvSpPr>
          <p:cNvPr id="5" name="Rectangle 4">
            <a:extLst>
              <a:ext uri="{FF2B5EF4-FFF2-40B4-BE49-F238E27FC236}">
                <a16:creationId xmlns:a16="http://schemas.microsoft.com/office/drawing/2014/main" id="{C0D2199D-4928-9EA3-E5B6-66D5041A2C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917E60-0BA4-590E-3478-5F2A0CE4A5A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852268B-1CEA-937E-7673-97925BA409D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C99C57D-27FE-8EEB-4781-D137B08292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4682B8F-5499-7E4A-9C6F-1B66F9DE087E}"/>
              </a:ext>
            </a:extLst>
          </p:cNvPr>
          <p:cNvSpPr txBox="1"/>
          <p:nvPr/>
        </p:nvSpPr>
        <p:spPr>
          <a:xfrm>
            <a:off x="2398849" y="1133369"/>
            <a:ext cx="6320607" cy="523220"/>
          </a:xfrm>
          <a:prstGeom prst="rect">
            <a:avLst/>
          </a:prstGeom>
          <a:noFill/>
        </p:spPr>
        <p:txBody>
          <a:bodyPr wrap="square" rtlCol="0">
            <a:spAutoFit/>
          </a:bodyPr>
          <a:lstStyle/>
          <a:p>
            <a:r>
              <a:rPr lang="en-US" sz="2800" b="1" dirty="0">
                <a:latin typeface="Alexandria" charset="0"/>
                <a:cs typeface="Alexandria" charset="0"/>
              </a:rPr>
              <a:t>Concept of Computer Forensics</a:t>
            </a:r>
          </a:p>
        </p:txBody>
      </p:sp>
      <p:pic>
        <p:nvPicPr>
          <p:cNvPr id="8" name="Picture 7">
            <a:extLst>
              <a:ext uri="{FF2B5EF4-FFF2-40B4-BE49-F238E27FC236}">
                <a16:creationId xmlns:a16="http://schemas.microsoft.com/office/drawing/2014/main" id="{A61408E8-8129-8FEF-339E-27C4C2C05F0E}"/>
              </a:ext>
            </a:extLst>
          </p:cNvPr>
          <p:cNvPicPr>
            <a:picLocks noChangeAspect="1"/>
          </p:cNvPicPr>
          <p:nvPr/>
        </p:nvPicPr>
        <p:blipFill>
          <a:blip r:embed="rId3"/>
          <a:stretch>
            <a:fillRect/>
          </a:stretch>
        </p:blipFill>
        <p:spPr>
          <a:xfrm>
            <a:off x="7716415" y="3947277"/>
            <a:ext cx="3240057" cy="2578821"/>
          </a:xfrm>
          <a:prstGeom prst="rect">
            <a:avLst/>
          </a:prstGeom>
        </p:spPr>
      </p:pic>
    </p:spTree>
    <p:extLst>
      <p:ext uri="{BB962C8B-B14F-4D97-AF65-F5344CB8AC3E}">
        <p14:creationId xmlns:p14="http://schemas.microsoft.com/office/powerpoint/2010/main" val="3359749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03CFE7-1E62-248D-68F9-92A6A532E3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1279DD-74DC-E20C-B097-CA89CB37BB7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C5F294-B564-2FA3-C753-F220991E0894}"/>
              </a:ext>
            </a:extLst>
          </p:cNvPr>
          <p:cNvSpPr txBox="1"/>
          <p:nvPr/>
        </p:nvSpPr>
        <p:spPr>
          <a:xfrm>
            <a:off x="2398849" y="1133369"/>
            <a:ext cx="7120708" cy="523220"/>
          </a:xfrm>
          <a:prstGeom prst="rect">
            <a:avLst/>
          </a:prstGeom>
          <a:noFill/>
        </p:spPr>
        <p:txBody>
          <a:bodyPr wrap="square" rtlCol="0">
            <a:spAutoFit/>
          </a:bodyPr>
          <a:lstStyle/>
          <a:p>
            <a:r>
              <a:rPr lang="en-US" sz="2800" b="1" dirty="0">
                <a:latin typeface="Alexandria" charset="0"/>
                <a:cs typeface="Alexandria" charset="0"/>
              </a:rPr>
              <a:t>Regulations &amp; Standards for Digital Forensics</a:t>
            </a:r>
          </a:p>
        </p:txBody>
      </p:sp>
      <p:sp>
        <p:nvSpPr>
          <p:cNvPr id="5" name="Rectangle 4">
            <a:extLst>
              <a:ext uri="{FF2B5EF4-FFF2-40B4-BE49-F238E27FC236}">
                <a16:creationId xmlns:a16="http://schemas.microsoft.com/office/drawing/2014/main" id="{F88BD08D-B01D-AFF3-D015-A4BE682354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D36239-6CDB-B876-2332-99ACB41D315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AAB18DC-7869-CBAC-B2D5-452C6AA16AF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BD41069-6BCB-36C5-B4E5-1B4BC38854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BCD37D4-B81C-985A-B3CB-852CDBE879C2}"/>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D884BFC-D038-B1FA-C772-26F2C3B68E41}"/>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CFA9684B-22CB-E535-03C9-FF8E20C3488F}"/>
              </a:ext>
            </a:extLst>
          </p:cNvPr>
          <p:cNvPicPr>
            <a:picLocks noChangeAspect="1"/>
          </p:cNvPicPr>
          <p:nvPr/>
        </p:nvPicPr>
        <p:blipFill>
          <a:blip r:embed="rId3"/>
          <a:stretch>
            <a:fillRect/>
          </a:stretch>
        </p:blipFill>
        <p:spPr>
          <a:xfrm>
            <a:off x="1924916" y="2102721"/>
            <a:ext cx="8503280" cy="4526679"/>
          </a:xfrm>
          <a:prstGeom prst="rect">
            <a:avLst/>
          </a:prstGeom>
        </p:spPr>
      </p:pic>
    </p:spTree>
    <p:extLst>
      <p:ext uri="{BB962C8B-B14F-4D97-AF65-F5344CB8AC3E}">
        <p14:creationId xmlns:p14="http://schemas.microsoft.com/office/powerpoint/2010/main" val="2538257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3B38CB-5321-3F3B-9C50-F84A9BF7CB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C65CF5-68B2-6056-95A0-DFB42A53452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B9D2D85-87EF-BB0D-5A83-B8F27AD2BC1E}"/>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Status &amp; Trend of Digital Forensics</a:t>
            </a:r>
          </a:p>
        </p:txBody>
      </p:sp>
      <p:sp>
        <p:nvSpPr>
          <p:cNvPr id="5" name="Rectangle 4">
            <a:extLst>
              <a:ext uri="{FF2B5EF4-FFF2-40B4-BE49-F238E27FC236}">
                <a16:creationId xmlns:a16="http://schemas.microsoft.com/office/drawing/2014/main" id="{ABAEF8E4-BFDB-6E4F-88B7-821FD6AD00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B2ADDE-D19F-A9CA-8583-862625EA096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DDA1A14-8F37-8BFA-59BA-B1ABB32DFC4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66DF8DB-F8C8-F374-0692-6957F98EB4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5D0A1EC0-D1A7-CCBB-A337-CA051C7DEDE3}"/>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72C4A32-FC0A-A4C5-44E9-090AD7DE8FAE}"/>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6B32F92-B561-0A22-B7F5-9FA66F2FE7DC}"/>
              </a:ext>
            </a:extLst>
          </p:cNvPr>
          <p:cNvSpPr txBox="1"/>
          <p:nvPr/>
        </p:nvSpPr>
        <p:spPr>
          <a:xfrm>
            <a:off x="4306661" y="1844416"/>
            <a:ext cx="7139668" cy="4801314"/>
          </a:xfrm>
          <a:prstGeom prst="rect">
            <a:avLst/>
          </a:prstGeom>
          <a:noFill/>
        </p:spPr>
        <p:txBody>
          <a:bodyPr wrap="square">
            <a:spAutoFit/>
          </a:bodyPr>
          <a:lstStyle/>
          <a:p>
            <a:r>
              <a:rPr lang="en-US" sz="1700" b="1" dirty="0"/>
              <a:t>Status:</a:t>
            </a:r>
          </a:p>
          <a:p>
            <a:r>
              <a:rPr lang="en-US" sz="1700" b="1" dirty="0"/>
              <a:t>1.  China was a late adopter of computers and therefore relevant laws and regulations are insufficient.</a:t>
            </a:r>
          </a:p>
          <a:p>
            <a:r>
              <a:rPr lang="en-US" sz="1700" b="1" dirty="0"/>
              <a:t>2. Academic research on cybercrimes mainly focuses on its characteristics, preventive measures, and impact on people. Forensics technologies are no longer sufficient to combat cybercrimes or to protect network and information security.</a:t>
            </a:r>
          </a:p>
          <a:p>
            <a:r>
              <a:rPr lang="en-US" sz="1700" b="1" dirty="0"/>
              <a:t>3. China must independently develop computer forensic tools and software that can meet its specific requirements and comprehensively check computers and network systems.</a:t>
            </a:r>
          </a:p>
          <a:p>
            <a:endParaRPr lang="en-US" sz="1700" b="1" dirty="0"/>
          </a:p>
          <a:p>
            <a:r>
              <a:rPr lang="en-US" sz="1700" b="1" dirty="0"/>
              <a:t>Trend:</a:t>
            </a:r>
          </a:p>
          <a:p>
            <a:r>
              <a:rPr lang="en-US" sz="1700" b="1" dirty="0"/>
              <a:t>1.  Integration of other theories and technologies (such as Al, machine learning, neural network, data mining, and information security technologies) into forensic technologies</a:t>
            </a:r>
          </a:p>
          <a:p>
            <a:r>
              <a:rPr lang="en-US" sz="1700" b="1" dirty="0"/>
              <a:t>2.  Specialization and automation of forensic tools</a:t>
            </a:r>
          </a:p>
          <a:p>
            <a:r>
              <a:rPr lang="en-US" sz="1700" b="1" dirty="0"/>
              <a:t>3.  Sufficient information reserved during network protocol design for potential forensic activities</a:t>
            </a:r>
          </a:p>
        </p:txBody>
      </p:sp>
      <p:pic>
        <p:nvPicPr>
          <p:cNvPr id="11" name="Picture 10">
            <a:extLst>
              <a:ext uri="{FF2B5EF4-FFF2-40B4-BE49-F238E27FC236}">
                <a16:creationId xmlns:a16="http://schemas.microsoft.com/office/drawing/2014/main" id="{9B23E7F1-54D5-D240-A882-551646575CB9}"/>
              </a:ext>
            </a:extLst>
          </p:cNvPr>
          <p:cNvPicPr>
            <a:picLocks noChangeAspect="1"/>
          </p:cNvPicPr>
          <p:nvPr/>
        </p:nvPicPr>
        <p:blipFill>
          <a:blip r:embed="rId3"/>
          <a:stretch>
            <a:fillRect/>
          </a:stretch>
        </p:blipFill>
        <p:spPr>
          <a:xfrm>
            <a:off x="780881" y="2217069"/>
            <a:ext cx="3431889" cy="4398810"/>
          </a:xfrm>
          <a:prstGeom prst="rect">
            <a:avLst/>
          </a:prstGeom>
        </p:spPr>
      </p:pic>
    </p:spTree>
    <p:extLst>
      <p:ext uri="{BB962C8B-B14F-4D97-AF65-F5344CB8AC3E}">
        <p14:creationId xmlns:p14="http://schemas.microsoft.com/office/powerpoint/2010/main" val="3894301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4BFDDA-5C6B-8FAE-E2C6-23BFEF0A97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29753E-7E18-DDF5-0EA1-3B08E859164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DAA9D02-EE2D-B52D-4A52-D483528762B8}"/>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Principles of Digital Forensics</a:t>
            </a:r>
          </a:p>
        </p:txBody>
      </p:sp>
      <p:sp>
        <p:nvSpPr>
          <p:cNvPr id="5" name="Rectangle 4">
            <a:extLst>
              <a:ext uri="{FF2B5EF4-FFF2-40B4-BE49-F238E27FC236}">
                <a16:creationId xmlns:a16="http://schemas.microsoft.com/office/drawing/2014/main" id="{FA766330-0AAD-85C0-9E8A-EB0022A2EE6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DBC0778-6707-A4F4-5CFE-D635FC1E3AE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6DEFF8C-4F60-9359-1ADC-843217ECCCD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F2B622F-02B6-854B-91EB-4FB002C658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B5C05BBE-AA71-29A5-129A-D91E5A7EC766}"/>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A08828F-6614-C91C-411B-6444E3C73A4E}"/>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67D2E5AC-F6F4-F723-50FA-7C51949C4AF8}"/>
              </a:ext>
            </a:extLst>
          </p:cNvPr>
          <p:cNvPicPr>
            <a:picLocks noChangeAspect="1"/>
          </p:cNvPicPr>
          <p:nvPr/>
        </p:nvPicPr>
        <p:blipFill>
          <a:blip r:embed="rId3"/>
          <a:stretch>
            <a:fillRect/>
          </a:stretch>
        </p:blipFill>
        <p:spPr>
          <a:xfrm>
            <a:off x="2493040" y="2123798"/>
            <a:ext cx="7418403" cy="4398430"/>
          </a:xfrm>
          <a:prstGeom prst="rect">
            <a:avLst/>
          </a:prstGeom>
        </p:spPr>
      </p:pic>
    </p:spTree>
    <p:extLst>
      <p:ext uri="{BB962C8B-B14F-4D97-AF65-F5344CB8AC3E}">
        <p14:creationId xmlns:p14="http://schemas.microsoft.com/office/powerpoint/2010/main" val="3421118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93B9AD-C6D9-D163-685B-E6BAFB9A4A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56E294-59EB-0576-CE18-FAAD74B11CA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CA05734-2CAC-B1A6-4809-E71E74232C1C}"/>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Digital Forensic Process</a:t>
            </a:r>
          </a:p>
        </p:txBody>
      </p:sp>
      <p:sp>
        <p:nvSpPr>
          <p:cNvPr id="5" name="Rectangle 4">
            <a:extLst>
              <a:ext uri="{FF2B5EF4-FFF2-40B4-BE49-F238E27FC236}">
                <a16:creationId xmlns:a16="http://schemas.microsoft.com/office/drawing/2014/main" id="{43209C09-4E73-D6A0-A32B-BCE5577153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1D017A-724F-8A5B-3463-CD35E191D37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0C1A08D-6FAB-018C-203A-A1DA5F9EDA4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0E98FEE-9364-14DE-9021-61FA5F53BF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2AA0DE32-6C84-0D5D-DA75-36EDA59F824D}"/>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7F68FAF-06AF-E5BE-370F-611AD77CC23E}"/>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490057E-9E0B-879A-E56B-391DA317B92B}"/>
              </a:ext>
            </a:extLst>
          </p:cNvPr>
          <p:cNvSpPr txBox="1"/>
          <p:nvPr/>
        </p:nvSpPr>
        <p:spPr>
          <a:xfrm>
            <a:off x="567417" y="2142449"/>
            <a:ext cx="10666640" cy="923330"/>
          </a:xfrm>
          <a:prstGeom prst="rect">
            <a:avLst/>
          </a:prstGeom>
          <a:noFill/>
        </p:spPr>
        <p:txBody>
          <a:bodyPr wrap="square">
            <a:spAutoFit/>
          </a:bodyPr>
          <a:lstStyle/>
          <a:p>
            <a:r>
              <a:rPr lang="en-US" b="1" dirty="0"/>
              <a:t>• According to the characteristics of digital evidence, it is essential to collect evidence as soon as possible during digital forensics to ensure that it has not been damaged. Digital forensics usually involves the following steps:</a:t>
            </a:r>
          </a:p>
        </p:txBody>
      </p:sp>
      <p:pic>
        <p:nvPicPr>
          <p:cNvPr id="14" name="Picture 13">
            <a:extLst>
              <a:ext uri="{FF2B5EF4-FFF2-40B4-BE49-F238E27FC236}">
                <a16:creationId xmlns:a16="http://schemas.microsoft.com/office/drawing/2014/main" id="{9B635E1E-5504-DEB4-F143-E72E81A00C96}"/>
              </a:ext>
            </a:extLst>
          </p:cNvPr>
          <p:cNvPicPr>
            <a:picLocks noChangeAspect="1"/>
          </p:cNvPicPr>
          <p:nvPr/>
        </p:nvPicPr>
        <p:blipFill>
          <a:blip r:embed="rId3"/>
          <a:stretch>
            <a:fillRect/>
          </a:stretch>
        </p:blipFill>
        <p:spPr>
          <a:xfrm>
            <a:off x="945840" y="3295471"/>
            <a:ext cx="10039108" cy="3333929"/>
          </a:xfrm>
          <a:prstGeom prst="rect">
            <a:avLst/>
          </a:prstGeom>
        </p:spPr>
      </p:pic>
    </p:spTree>
    <p:extLst>
      <p:ext uri="{BB962C8B-B14F-4D97-AF65-F5344CB8AC3E}">
        <p14:creationId xmlns:p14="http://schemas.microsoft.com/office/powerpoint/2010/main" val="1122780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F7875-0378-0E26-E485-811EFBB966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66A60D-0BAC-7F74-3C4F-38AAE1FE66CC}"/>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AD38A8E-4151-8774-0B02-A5DCA5F4DA0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Protecting the Scene</a:t>
            </a:r>
          </a:p>
        </p:txBody>
      </p:sp>
      <p:sp>
        <p:nvSpPr>
          <p:cNvPr id="5" name="Rectangle 4">
            <a:extLst>
              <a:ext uri="{FF2B5EF4-FFF2-40B4-BE49-F238E27FC236}">
                <a16:creationId xmlns:a16="http://schemas.microsoft.com/office/drawing/2014/main" id="{CA685221-BA9E-B1CC-5053-ABECDA6664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E127E2-0A64-8839-1D6D-8FF9EDD03A3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A0AD782-9213-E9D0-C3FC-6E4124D6C65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37694FEE-A510-D721-B893-6BC29CD225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5AA8353-460B-765D-5790-2BEC71933FF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68BB3D4-DCC9-D01E-9026-A57299BD4EDE}"/>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D5B0DE9-8EE4-5800-BB6C-4723422BD74D}"/>
              </a:ext>
            </a:extLst>
          </p:cNvPr>
          <p:cNvSpPr txBox="1"/>
          <p:nvPr/>
        </p:nvSpPr>
        <p:spPr>
          <a:xfrm>
            <a:off x="1269546" y="3285450"/>
            <a:ext cx="5931354" cy="3139321"/>
          </a:xfrm>
          <a:prstGeom prst="rect">
            <a:avLst/>
          </a:prstGeom>
          <a:noFill/>
        </p:spPr>
        <p:txBody>
          <a:bodyPr wrap="square">
            <a:spAutoFit/>
          </a:bodyPr>
          <a:lstStyle/>
          <a:p>
            <a:r>
              <a:rPr lang="en-US" b="1" dirty="0"/>
              <a:t>•   Before digital forensics is performed, freeze the target </a:t>
            </a:r>
          </a:p>
          <a:p>
            <a:r>
              <a:rPr lang="en-US" b="1" dirty="0"/>
              <a:t>computer system so that the criminal suspect cannot damage </a:t>
            </a:r>
          </a:p>
          <a:p>
            <a:r>
              <a:rPr lang="en-US" b="1" dirty="0"/>
              <a:t>evidence. Avoid any changes to system settings, damage to </a:t>
            </a:r>
          </a:p>
          <a:p>
            <a:r>
              <a:rPr lang="en-US" b="1" dirty="0"/>
              <a:t>hardware or data, or virus infection.</a:t>
            </a:r>
          </a:p>
          <a:p>
            <a:endParaRPr lang="en-US" b="1" dirty="0"/>
          </a:p>
          <a:p>
            <a:endParaRPr lang="en-US" b="1" dirty="0"/>
          </a:p>
          <a:p>
            <a:r>
              <a:rPr lang="en-US" b="1" dirty="0"/>
              <a:t>• Avoid changes in evidence. However, if changes occur from </a:t>
            </a:r>
          </a:p>
          <a:p>
            <a:r>
              <a:rPr lang="en-US" b="1" dirty="0"/>
              <a:t>when evidence is initially collected to when it is officially </a:t>
            </a:r>
          </a:p>
          <a:p>
            <a:r>
              <a:rPr lang="en-US" b="1" dirty="0"/>
              <a:t>presented, they must be explained. In addition, the whole </a:t>
            </a:r>
          </a:p>
          <a:p>
            <a:r>
              <a:rPr lang="en-US" b="1" dirty="0"/>
              <a:t>process of digital forensics must be supervised.</a:t>
            </a:r>
          </a:p>
        </p:txBody>
      </p:sp>
      <p:pic>
        <p:nvPicPr>
          <p:cNvPr id="11" name="Picture 10">
            <a:extLst>
              <a:ext uri="{FF2B5EF4-FFF2-40B4-BE49-F238E27FC236}">
                <a16:creationId xmlns:a16="http://schemas.microsoft.com/office/drawing/2014/main" id="{6AEE4341-28BD-D572-55D7-EFDF342937AE}"/>
              </a:ext>
            </a:extLst>
          </p:cNvPr>
          <p:cNvPicPr>
            <a:picLocks noChangeAspect="1"/>
          </p:cNvPicPr>
          <p:nvPr/>
        </p:nvPicPr>
        <p:blipFill>
          <a:blip r:embed="rId3"/>
          <a:stretch>
            <a:fillRect/>
          </a:stretch>
        </p:blipFill>
        <p:spPr>
          <a:xfrm>
            <a:off x="7739743" y="3039848"/>
            <a:ext cx="3035214" cy="3437991"/>
          </a:xfrm>
          <a:prstGeom prst="rect">
            <a:avLst/>
          </a:prstGeom>
        </p:spPr>
      </p:pic>
      <p:pic>
        <p:nvPicPr>
          <p:cNvPr id="13" name="Picture 12">
            <a:extLst>
              <a:ext uri="{FF2B5EF4-FFF2-40B4-BE49-F238E27FC236}">
                <a16:creationId xmlns:a16="http://schemas.microsoft.com/office/drawing/2014/main" id="{D5990413-CDB0-7FC3-A660-1AD9A1F59299}"/>
              </a:ext>
            </a:extLst>
          </p:cNvPr>
          <p:cNvPicPr>
            <a:picLocks noChangeAspect="1"/>
          </p:cNvPicPr>
          <p:nvPr/>
        </p:nvPicPr>
        <p:blipFill>
          <a:blip r:embed="rId4"/>
          <a:stretch>
            <a:fillRect/>
          </a:stretch>
        </p:blipFill>
        <p:spPr>
          <a:xfrm>
            <a:off x="862159" y="2209072"/>
            <a:ext cx="10301228" cy="909685"/>
          </a:xfrm>
          <a:prstGeom prst="rect">
            <a:avLst/>
          </a:prstGeom>
        </p:spPr>
      </p:pic>
    </p:spTree>
    <p:extLst>
      <p:ext uri="{BB962C8B-B14F-4D97-AF65-F5344CB8AC3E}">
        <p14:creationId xmlns:p14="http://schemas.microsoft.com/office/powerpoint/2010/main" val="33150232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A04926-D657-1645-6209-6AD7F551B0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74B89D-4EF2-33BF-16D7-7432E84C6D25}"/>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F4A358A-A96F-415A-4016-A9D979E1E8E2}"/>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Obtaining Evidence</a:t>
            </a:r>
          </a:p>
        </p:txBody>
      </p:sp>
      <p:sp>
        <p:nvSpPr>
          <p:cNvPr id="5" name="Rectangle 4">
            <a:extLst>
              <a:ext uri="{FF2B5EF4-FFF2-40B4-BE49-F238E27FC236}">
                <a16:creationId xmlns:a16="http://schemas.microsoft.com/office/drawing/2014/main" id="{AB5E69DF-4E88-0E98-C890-E56BEA99F61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D9EBA9-52D0-9925-3AC6-FC81DAEC7AA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55BF0E5-88FD-B631-5D33-7ECE59D2253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0B94EFE2-9366-51B4-6F90-5368980E81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95A40949-3516-5627-DA86-C4CE0777173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2BCD58B1-F3FE-DAC7-94B7-0EAF84A2F7B3}"/>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B555D96-6BC9-54FA-479D-80BAC81C4AB0}"/>
              </a:ext>
            </a:extLst>
          </p:cNvPr>
          <p:cNvSpPr txBox="1"/>
          <p:nvPr/>
        </p:nvSpPr>
        <p:spPr>
          <a:xfrm>
            <a:off x="698045" y="3530378"/>
            <a:ext cx="10666640" cy="2031325"/>
          </a:xfrm>
          <a:prstGeom prst="rect">
            <a:avLst/>
          </a:prstGeom>
          <a:noFill/>
        </p:spPr>
        <p:txBody>
          <a:bodyPr wrap="square">
            <a:spAutoFit/>
          </a:bodyPr>
          <a:lstStyle/>
          <a:p>
            <a:r>
              <a:rPr lang="en-US" b="1" dirty="0"/>
              <a:t>• Search all files in the target system, including existing normal files, deleted files that still exist on disks (for example, files not overwritten by new files), hidden files, password-protected files, and encrypted files.</a:t>
            </a:r>
          </a:p>
          <a:p>
            <a:endParaRPr lang="en-US" b="1" dirty="0"/>
          </a:p>
          <a:p>
            <a:r>
              <a:rPr lang="en-US" b="1" dirty="0"/>
              <a:t>• Forensic tools: </a:t>
            </a:r>
          </a:p>
          <a:p>
            <a:endParaRPr lang="en-US" b="1" dirty="0"/>
          </a:p>
          <a:p>
            <a:r>
              <a:rPr lang="en-US" b="1" dirty="0"/>
              <a:t>□ Hardware tools </a:t>
            </a:r>
          </a:p>
          <a:p>
            <a:r>
              <a:rPr lang="en-US" b="1" dirty="0"/>
              <a:t>□ Software tools</a:t>
            </a:r>
          </a:p>
        </p:txBody>
      </p:sp>
      <p:pic>
        <p:nvPicPr>
          <p:cNvPr id="11" name="Picture 10">
            <a:extLst>
              <a:ext uri="{FF2B5EF4-FFF2-40B4-BE49-F238E27FC236}">
                <a16:creationId xmlns:a16="http://schemas.microsoft.com/office/drawing/2014/main" id="{A9BDEC6D-AFD8-1005-C457-8B1216F7DE9F}"/>
              </a:ext>
            </a:extLst>
          </p:cNvPr>
          <p:cNvPicPr>
            <a:picLocks noChangeAspect="1"/>
          </p:cNvPicPr>
          <p:nvPr/>
        </p:nvPicPr>
        <p:blipFill>
          <a:blip r:embed="rId3"/>
          <a:stretch>
            <a:fillRect/>
          </a:stretch>
        </p:blipFill>
        <p:spPr>
          <a:xfrm>
            <a:off x="858064" y="2232872"/>
            <a:ext cx="10328097" cy="1130814"/>
          </a:xfrm>
          <a:prstGeom prst="rect">
            <a:avLst/>
          </a:prstGeom>
        </p:spPr>
      </p:pic>
      <p:pic>
        <p:nvPicPr>
          <p:cNvPr id="13" name="Picture 12">
            <a:extLst>
              <a:ext uri="{FF2B5EF4-FFF2-40B4-BE49-F238E27FC236}">
                <a16:creationId xmlns:a16="http://schemas.microsoft.com/office/drawing/2014/main" id="{41FB8510-1EB3-B67F-62CC-91B6482B5CE7}"/>
              </a:ext>
            </a:extLst>
          </p:cNvPr>
          <p:cNvPicPr>
            <a:picLocks noChangeAspect="1"/>
          </p:cNvPicPr>
          <p:nvPr/>
        </p:nvPicPr>
        <p:blipFill>
          <a:blip r:embed="rId4"/>
          <a:stretch>
            <a:fillRect/>
          </a:stretch>
        </p:blipFill>
        <p:spPr>
          <a:xfrm>
            <a:off x="7581833" y="4281367"/>
            <a:ext cx="2492895" cy="2233733"/>
          </a:xfrm>
          <a:prstGeom prst="rect">
            <a:avLst/>
          </a:prstGeom>
        </p:spPr>
      </p:pic>
    </p:spTree>
    <p:extLst>
      <p:ext uri="{BB962C8B-B14F-4D97-AF65-F5344CB8AC3E}">
        <p14:creationId xmlns:p14="http://schemas.microsoft.com/office/powerpoint/2010/main" val="17017282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3E79FC-E85C-A6B8-D624-AA5D57407B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CF4A1E-B7EE-29E0-124E-A2178023653C}"/>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FF6B819-83D1-4DA6-0850-28A240997AB0}"/>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Hardware Forensic Tools (1)</a:t>
            </a:r>
          </a:p>
        </p:txBody>
      </p:sp>
      <p:sp>
        <p:nvSpPr>
          <p:cNvPr id="5" name="Rectangle 4">
            <a:extLst>
              <a:ext uri="{FF2B5EF4-FFF2-40B4-BE49-F238E27FC236}">
                <a16:creationId xmlns:a16="http://schemas.microsoft.com/office/drawing/2014/main" id="{73933AE5-88F3-E31F-189E-5FD7F1828F7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96275E-264E-A84A-E3C2-470C6E61EAF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7AC60CF-3876-8E78-A86E-930810AA6E8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05E1F7C4-F8A9-5945-E2D1-FE93EE437C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6E1FF80-56F8-3E73-B208-4F079AA3AE1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41FE6D2-3337-5F35-2737-8A9CCDD59698}"/>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CB15FD5-A6F9-7696-F223-8510285296DE}"/>
              </a:ext>
            </a:extLst>
          </p:cNvPr>
          <p:cNvSpPr txBox="1"/>
          <p:nvPr/>
        </p:nvSpPr>
        <p:spPr>
          <a:xfrm>
            <a:off x="567417" y="2142449"/>
            <a:ext cx="10878912" cy="1754326"/>
          </a:xfrm>
          <a:prstGeom prst="rect">
            <a:avLst/>
          </a:prstGeom>
          <a:noFill/>
        </p:spPr>
        <p:txBody>
          <a:bodyPr wrap="square">
            <a:spAutoFit/>
          </a:bodyPr>
          <a:lstStyle/>
          <a:p>
            <a:r>
              <a:rPr lang="en-US" b="1" dirty="0"/>
              <a:t>• Hard disk duplicator : mirrors the content of a hard disk to ensure that the data in the original hard disk </a:t>
            </a:r>
          </a:p>
          <a:p>
            <a:r>
              <a:rPr lang="en-US" b="1" dirty="0"/>
              <a:t>is not modified. This must be ensured because direct operation is not permitted on the original hard </a:t>
            </a:r>
          </a:p>
          <a:p>
            <a:r>
              <a:rPr lang="en-US" b="1" dirty="0"/>
              <a:t>disk during forensics.</a:t>
            </a:r>
          </a:p>
          <a:p>
            <a:endParaRPr lang="en-US" b="1" dirty="0"/>
          </a:p>
          <a:p>
            <a:r>
              <a:rPr lang="en-US" b="1" dirty="0"/>
              <a:t>• Hard disk read-only lock : blocks the write channel of a hard disk to ensure that data in the storage </a:t>
            </a:r>
          </a:p>
          <a:p>
            <a:r>
              <a:rPr lang="en-US" b="1" dirty="0"/>
              <a:t>medium is not modified during data obtaining and analysis, thereby ensuring data integrity.</a:t>
            </a:r>
          </a:p>
        </p:txBody>
      </p:sp>
      <p:pic>
        <p:nvPicPr>
          <p:cNvPr id="11" name="Picture 10">
            <a:extLst>
              <a:ext uri="{FF2B5EF4-FFF2-40B4-BE49-F238E27FC236}">
                <a16:creationId xmlns:a16="http://schemas.microsoft.com/office/drawing/2014/main" id="{20EEA30F-B2EA-02E1-BFA6-DBF7B59AFD8C}"/>
              </a:ext>
            </a:extLst>
          </p:cNvPr>
          <p:cNvPicPr>
            <a:picLocks noChangeAspect="1"/>
          </p:cNvPicPr>
          <p:nvPr/>
        </p:nvPicPr>
        <p:blipFill>
          <a:blip r:embed="rId3"/>
          <a:stretch>
            <a:fillRect/>
          </a:stretch>
        </p:blipFill>
        <p:spPr>
          <a:xfrm>
            <a:off x="3048322" y="3889433"/>
            <a:ext cx="5507849" cy="2594945"/>
          </a:xfrm>
          <a:prstGeom prst="rect">
            <a:avLst/>
          </a:prstGeom>
        </p:spPr>
      </p:pic>
    </p:spTree>
    <p:extLst>
      <p:ext uri="{BB962C8B-B14F-4D97-AF65-F5344CB8AC3E}">
        <p14:creationId xmlns:p14="http://schemas.microsoft.com/office/powerpoint/2010/main" val="5432021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8F7F7-1FFA-BF57-2D13-B0C4903C47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B4F42E-5A69-A6D1-DE22-F4C64BD0127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920056D-1C14-DC64-CAC9-DF2C45AACEE8}"/>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Hardware Forensic Tools (2)</a:t>
            </a:r>
          </a:p>
        </p:txBody>
      </p:sp>
      <p:sp>
        <p:nvSpPr>
          <p:cNvPr id="5" name="Rectangle 4">
            <a:extLst>
              <a:ext uri="{FF2B5EF4-FFF2-40B4-BE49-F238E27FC236}">
                <a16:creationId xmlns:a16="http://schemas.microsoft.com/office/drawing/2014/main" id="{64EA99B4-BA95-C218-3758-AFAEFA9BB7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0F69EC2-1CD8-C9DF-CEEE-6D30E7D764F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028D0A9-B83A-41EE-AF88-F463E827E2D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9B99B431-38EB-5E21-64CD-90EB65D1CA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E6D2DFC-2281-B1B1-6A5E-3C743320F7C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C24648B-2AC4-2546-CA50-0111D2C3881E}"/>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C499E00-11DC-00BC-E4C7-6A742A01155B}"/>
              </a:ext>
            </a:extLst>
          </p:cNvPr>
          <p:cNvSpPr txBox="1"/>
          <p:nvPr/>
        </p:nvSpPr>
        <p:spPr>
          <a:xfrm>
            <a:off x="567417" y="2142449"/>
            <a:ext cx="10878912" cy="2031325"/>
          </a:xfrm>
          <a:prstGeom prst="rect">
            <a:avLst/>
          </a:prstGeom>
          <a:noFill/>
        </p:spPr>
        <p:txBody>
          <a:bodyPr wrap="square">
            <a:spAutoFit/>
          </a:bodyPr>
          <a:lstStyle/>
          <a:p>
            <a:r>
              <a:rPr lang="en-US" b="1" dirty="0"/>
              <a:t>All-in-one forensic appliance: a forensic device that clones, reads, and destructs evidence.</a:t>
            </a:r>
          </a:p>
          <a:p>
            <a:r>
              <a:rPr lang="en-US" b="1" dirty="0"/>
              <a:t> </a:t>
            </a:r>
          </a:p>
          <a:p>
            <a:r>
              <a:rPr lang="en-US" b="1" dirty="0"/>
              <a:t>Forensic tower: provides functions such as mobile phone forensic analysis, mobile phone mirroring, mobile phone chip mirroring, and media forensics.</a:t>
            </a:r>
          </a:p>
          <a:p>
            <a:endParaRPr lang="en-US" b="1" dirty="0"/>
          </a:p>
          <a:p>
            <a:r>
              <a:rPr lang="en-US" b="1" dirty="0"/>
              <a:t>Media repair device: repairs electronic data storage media, such as electronic hard disks, </a:t>
            </a:r>
          </a:p>
          <a:p>
            <a:r>
              <a:rPr lang="en-US" b="1" dirty="0"/>
              <a:t>mechanical hard disks, mirroring files, USB drives, and TF cards.</a:t>
            </a:r>
          </a:p>
        </p:txBody>
      </p:sp>
      <p:pic>
        <p:nvPicPr>
          <p:cNvPr id="12" name="Picture 11">
            <a:extLst>
              <a:ext uri="{FF2B5EF4-FFF2-40B4-BE49-F238E27FC236}">
                <a16:creationId xmlns:a16="http://schemas.microsoft.com/office/drawing/2014/main" id="{8424EC9C-8287-04EF-4CFA-CCF53E9CF319}"/>
              </a:ext>
            </a:extLst>
          </p:cNvPr>
          <p:cNvPicPr>
            <a:picLocks noChangeAspect="1"/>
          </p:cNvPicPr>
          <p:nvPr/>
        </p:nvPicPr>
        <p:blipFill>
          <a:blip r:embed="rId3"/>
          <a:stretch>
            <a:fillRect/>
          </a:stretch>
        </p:blipFill>
        <p:spPr>
          <a:xfrm>
            <a:off x="2805369" y="4199007"/>
            <a:ext cx="6305973" cy="2339952"/>
          </a:xfrm>
          <a:prstGeom prst="rect">
            <a:avLst/>
          </a:prstGeom>
        </p:spPr>
      </p:pic>
    </p:spTree>
    <p:extLst>
      <p:ext uri="{BB962C8B-B14F-4D97-AF65-F5344CB8AC3E}">
        <p14:creationId xmlns:p14="http://schemas.microsoft.com/office/powerpoint/2010/main" val="29817443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075E1-1865-B911-18DB-863108F5D1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5ED187-5B79-B01D-A5CA-5C01989E8B1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F48545E-944B-2CD3-89ED-BEE36D007717}"/>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Software Forensic Tools</a:t>
            </a:r>
          </a:p>
        </p:txBody>
      </p:sp>
      <p:sp>
        <p:nvSpPr>
          <p:cNvPr id="5" name="Rectangle 4">
            <a:extLst>
              <a:ext uri="{FF2B5EF4-FFF2-40B4-BE49-F238E27FC236}">
                <a16:creationId xmlns:a16="http://schemas.microsoft.com/office/drawing/2014/main" id="{D1D3A268-2FE4-35F4-5BC6-84754AF5C5E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8CF0FE-1536-0DF8-27AA-0EA12FF18E1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53DA640-86A1-3902-DB3D-E28E3EE4BFB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0834A2B2-3623-E465-7288-CCF9DC186F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8FAC6FB-F9A4-02A6-99C7-873200764007}"/>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C57A70F-F38D-7527-ED32-1CAFA4800A30}"/>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45F4278-502C-FF83-0075-9C65EC6EAD04}"/>
              </a:ext>
            </a:extLst>
          </p:cNvPr>
          <p:cNvSpPr txBox="1"/>
          <p:nvPr/>
        </p:nvSpPr>
        <p:spPr>
          <a:xfrm>
            <a:off x="567417" y="2142449"/>
            <a:ext cx="10666640" cy="369332"/>
          </a:xfrm>
          <a:prstGeom prst="rect">
            <a:avLst/>
          </a:prstGeom>
          <a:noFill/>
        </p:spPr>
        <p:txBody>
          <a:bodyPr wrap="square">
            <a:spAutoFit/>
          </a:bodyPr>
          <a:lstStyle/>
          <a:p>
            <a:r>
              <a:rPr lang="en-US" b="1" dirty="0"/>
              <a:t>• For ease of research, developers have created a wide variety of computer forensic tools as follows:</a:t>
            </a:r>
          </a:p>
        </p:txBody>
      </p:sp>
      <p:pic>
        <p:nvPicPr>
          <p:cNvPr id="11" name="Picture 10">
            <a:extLst>
              <a:ext uri="{FF2B5EF4-FFF2-40B4-BE49-F238E27FC236}">
                <a16:creationId xmlns:a16="http://schemas.microsoft.com/office/drawing/2014/main" id="{B31F0CE7-7AEA-A63E-BA5D-DD38BADCF4EE}"/>
              </a:ext>
            </a:extLst>
          </p:cNvPr>
          <p:cNvPicPr>
            <a:picLocks noChangeAspect="1"/>
          </p:cNvPicPr>
          <p:nvPr/>
        </p:nvPicPr>
        <p:blipFill>
          <a:blip r:embed="rId3"/>
          <a:stretch>
            <a:fillRect/>
          </a:stretch>
        </p:blipFill>
        <p:spPr>
          <a:xfrm>
            <a:off x="3914533" y="2687873"/>
            <a:ext cx="4291096" cy="3876212"/>
          </a:xfrm>
          <a:prstGeom prst="rect">
            <a:avLst/>
          </a:prstGeom>
        </p:spPr>
      </p:pic>
    </p:spTree>
    <p:extLst>
      <p:ext uri="{BB962C8B-B14F-4D97-AF65-F5344CB8AC3E}">
        <p14:creationId xmlns:p14="http://schemas.microsoft.com/office/powerpoint/2010/main" val="41963681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710D20-EC19-FADF-E4EA-C20A86B122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F88EEC-B916-3AB5-97DD-2D3D21DD6C6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FF4A18F-D398-FD60-4252-164B821C6FCD}"/>
              </a:ext>
            </a:extLst>
          </p:cNvPr>
          <p:cNvSpPr txBox="1"/>
          <p:nvPr/>
        </p:nvSpPr>
        <p:spPr>
          <a:xfrm>
            <a:off x="2398849" y="1133369"/>
            <a:ext cx="7169693" cy="523220"/>
          </a:xfrm>
          <a:prstGeom prst="rect">
            <a:avLst/>
          </a:prstGeom>
          <a:noFill/>
        </p:spPr>
        <p:txBody>
          <a:bodyPr wrap="square" rtlCol="0">
            <a:spAutoFit/>
          </a:bodyPr>
          <a:lstStyle/>
          <a:p>
            <a:r>
              <a:rPr lang="en-US" sz="2800" b="1" dirty="0">
                <a:latin typeface="Alexandria" charset="0"/>
                <a:cs typeface="Alexandria" charset="0"/>
              </a:rPr>
              <a:t>Example Software Forensic Tool - EnCase</a:t>
            </a:r>
          </a:p>
        </p:txBody>
      </p:sp>
      <p:sp>
        <p:nvSpPr>
          <p:cNvPr id="5" name="Rectangle 4">
            <a:extLst>
              <a:ext uri="{FF2B5EF4-FFF2-40B4-BE49-F238E27FC236}">
                <a16:creationId xmlns:a16="http://schemas.microsoft.com/office/drawing/2014/main" id="{CE6AA8B2-BA31-4952-C011-054DB33EEF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AF8619-42E7-BF12-12E7-D8B1923DFAC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F713BB3-5E29-42DB-4231-6D4EBC46994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57D997DF-3819-6322-0B07-0D6CA2366D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E6FA308A-3DB2-9EF3-26B8-222AA2AD2798}"/>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144757D-EB20-A48D-B311-85448BE617B2}"/>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292CDA6-8AA1-42D1-D1AD-268115A7B0E7}"/>
              </a:ext>
            </a:extLst>
          </p:cNvPr>
          <p:cNvSpPr txBox="1"/>
          <p:nvPr/>
        </p:nvSpPr>
        <p:spPr>
          <a:xfrm>
            <a:off x="665388" y="2191435"/>
            <a:ext cx="10666640" cy="646331"/>
          </a:xfrm>
          <a:prstGeom prst="rect">
            <a:avLst/>
          </a:prstGeom>
          <a:noFill/>
        </p:spPr>
        <p:txBody>
          <a:bodyPr wrap="square">
            <a:spAutoFit/>
          </a:bodyPr>
          <a:lstStyle/>
          <a:p>
            <a:r>
              <a:rPr lang="en-US" b="1" dirty="0"/>
              <a:t>• EnCase is a forensic application completely integrated with the Windows Ul. It provides functions such as data browsing, search, disk browsing, data preview, case creation, evidence file creation, and case saving.</a:t>
            </a:r>
          </a:p>
        </p:txBody>
      </p:sp>
      <p:pic>
        <p:nvPicPr>
          <p:cNvPr id="11" name="Picture 10">
            <a:extLst>
              <a:ext uri="{FF2B5EF4-FFF2-40B4-BE49-F238E27FC236}">
                <a16:creationId xmlns:a16="http://schemas.microsoft.com/office/drawing/2014/main" id="{8607D7FA-765F-A8E8-D8E5-30EDF7FC31AF}"/>
              </a:ext>
            </a:extLst>
          </p:cNvPr>
          <p:cNvPicPr>
            <a:picLocks noChangeAspect="1"/>
          </p:cNvPicPr>
          <p:nvPr/>
        </p:nvPicPr>
        <p:blipFill>
          <a:blip r:embed="rId3"/>
          <a:stretch>
            <a:fillRect/>
          </a:stretch>
        </p:blipFill>
        <p:spPr>
          <a:xfrm>
            <a:off x="2416909" y="2866149"/>
            <a:ext cx="7652173" cy="3730594"/>
          </a:xfrm>
          <a:prstGeom prst="rect">
            <a:avLst/>
          </a:prstGeom>
        </p:spPr>
      </p:pic>
    </p:spTree>
    <p:extLst>
      <p:ext uri="{BB962C8B-B14F-4D97-AF65-F5344CB8AC3E}">
        <p14:creationId xmlns:p14="http://schemas.microsoft.com/office/powerpoint/2010/main" val="22999291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601776-A93B-29E8-3CDB-8DE58BAA3F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DE650C-5496-59E2-3516-CAA8F68E260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25A145C-C057-F1BB-F222-B8132FA643C9}"/>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Digital Forensics Related Technologies</a:t>
            </a:r>
          </a:p>
        </p:txBody>
      </p:sp>
      <p:sp>
        <p:nvSpPr>
          <p:cNvPr id="5" name="Rectangle 4">
            <a:extLst>
              <a:ext uri="{FF2B5EF4-FFF2-40B4-BE49-F238E27FC236}">
                <a16:creationId xmlns:a16="http://schemas.microsoft.com/office/drawing/2014/main" id="{F1316F72-8E82-CC48-B97B-4F466F0A08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35E1EF-FCA3-22A0-9B19-ED768A6DCB4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1B71F3A-418F-FA72-AB38-EB8C39419E3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FCF2DE32-C74B-59F2-7657-AC986F58C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31AA5B3-75DE-A833-11DD-CA7834325E45}"/>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D49B13B-4A9C-C5C4-F4F8-B54ECE2C9E0D}"/>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4FA10EA-FF4A-D2EF-748A-9CDEF6D5EEDE}"/>
              </a:ext>
            </a:extLst>
          </p:cNvPr>
          <p:cNvSpPr txBox="1"/>
          <p:nvPr/>
        </p:nvSpPr>
        <p:spPr>
          <a:xfrm>
            <a:off x="632732" y="2240421"/>
            <a:ext cx="10666640" cy="3970318"/>
          </a:xfrm>
          <a:prstGeom prst="rect">
            <a:avLst/>
          </a:prstGeom>
          <a:noFill/>
        </p:spPr>
        <p:txBody>
          <a:bodyPr wrap="square">
            <a:spAutoFit/>
          </a:bodyPr>
          <a:lstStyle/>
          <a:p>
            <a:r>
              <a:rPr lang="en-US" b="1" dirty="0"/>
              <a:t>•   Digital forensics related technologies: </a:t>
            </a:r>
          </a:p>
          <a:p>
            <a:endParaRPr lang="en-US" b="1" dirty="0"/>
          </a:p>
          <a:p>
            <a:r>
              <a:rPr lang="en-US" b="1" dirty="0"/>
              <a:t>□ Network packet analysis and forensics </a:t>
            </a:r>
          </a:p>
          <a:p>
            <a:r>
              <a:rPr lang="en-US" b="1" dirty="0"/>
              <a:t>□ Log forensics</a:t>
            </a:r>
          </a:p>
          <a:p>
            <a:r>
              <a:rPr lang="en-US" b="1" dirty="0"/>
              <a:t>□ Honeypot forensics </a:t>
            </a:r>
          </a:p>
          <a:p>
            <a:r>
              <a:rPr lang="en-US" b="1" dirty="0"/>
              <a:t>□ Covert code forensics </a:t>
            </a:r>
          </a:p>
          <a:p>
            <a:r>
              <a:rPr lang="en-US" b="1" dirty="0"/>
              <a:t>□ Data mining</a:t>
            </a:r>
          </a:p>
          <a:p>
            <a:endParaRPr lang="en-US" b="1" dirty="0"/>
          </a:p>
          <a:p>
            <a:r>
              <a:rPr lang="en-US" b="1" dirty="0"/>
              <a:t>•   Emerging forensic technologies: </a:t>
            </a:r>
          </a:p>
          <a:p>
            <a:endParaRPr lang="en-US" b="1" dirty="0"/>
          </a:p>
          <a:p>
            <a:r>
              <a:rPr lang="en-US" b="1" dirty="0"/>
              <a:t>□ Chip forensics</a:t>
            </a:r>
          </a:p>
          <a:p>
            <a:r>
              <a:rPr lang="en-US" b="1" dirty="0"/>
              <a:t>□ Cloud forensics </a:t>
            </a:r>
          </a:p>
          <a:p>
            <a:r>
              <a:rPr lang="en-US" b="1" dirty="0"/>
              <a:t>□ </a:t>
            </a:r>
            <a:r>
              <a:rPr lang="en-US" b="1" dirty="0" err="1"/>
              <a:t>loT</a:t>
            </a:r>
            <a:r>
              <a:rPr lang="en-US" b="1" dirty="0"/>
              <a:t> forensics</a:t>
            </a:r>
          </a:p>
          <a:p>
            <a:r>
              <a:rPr lang="en-US" b="1" dirty="0"/>
              <a:t>□ Side-channel attack (SCA) forensics</a:t>
            </a:r>
          </a:p>
        </p:txBody>
      </p:sp>
      <p:pic>
        <p:nvPicPr>
          <p:cNvPr id="11" name="Picture 10">
            <a:extLst>
              <a:ext uri="{FF2B5EF4-FFF2-40B4-BE49-F238E27FC236}">
                <a16:creationId xmlns:a16="http://schemas.microsoft.com/office/drawing/2014/main" id="{DE96B9B9-51CE-4280-6AC5-8DC5E041AD3F}"/>
              </a:ext>
            </a:extLst>
          </p:cNvPr>
          <p:cNvPicPr>
            <a:picLocks noChangeAspect="1"/>
          </p:cNvPicPr>
          <p:nvPr/>
        </p:nvPicPr>
        <p:blipFill>
          <a:blip r:embed="rId3"/>
          <a:stretch>
            <a:fillRect/>
          </a:stretch>
        </p:blipFill>
        <p:spPr>
          <a:xfrm>
            <a:off x="6380132" y="1977541"/>
            <a:ext cx="4543682" cy="4555453"/>
          </a:xfrm>
          <a:prstGeom prst="rect">
            <a:avLst/>
          </a:prstGeom>
        </p:spPr>
      </p:pic>
    </p:spTree>
    <p:extLst>
      <p:ext uri="{BB962C8B-B14F-4D97-AF65-F5344CB8AC3E}">
        <p14:creationId xmlns:p14="http://schemas.microsoft.com/office/powerpoint/2010/main" val="23717039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793648-8F64-34AC-46C2-CADDF8DB8E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736A39-0AB5-86C4-AD46-AC27696984D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90462C3-FD0B-85A8-A357-0B1CC830E2AC}"/>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Packet Analysis &amp; Forensics</a:t>
            </a:r>
          </a:p>
        </p:txBody>
      </p:sp>
      <p:sp>
        <p:nvSpPr>
          <p:cNvPr id="5" name="Rectangle 4">
            <a:extLst>
              <a:ext uri="{FF2B5EF4-FFF2-40B4-BE49-F238E27FC236}">
                <a16:creationId xmlns:a16="http://schemas.microsoft.com/office/drawing/2014/main" id="{CE263CF4-2C84-F725-9DC8-0AACAA635B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22CFA8-4056-8360-63B0-C56F3D544FC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070AC0E-C45D-9297-A066-B2A2F1F0D37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47E2C2F-5E06-38BA-B6CD-7657D68E72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9787279D-E899-D669-3A6D-36988CFC853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891F9CE-D5B8-923B-3B91-2E874DA3EFDA}"/>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440943E-7354-ADB7-AF15-4FCC5893CA6E}"/>
              </a:ext>
            </a:extLst>
          </p:cNvPr>
          <p:cNvSpPr txBox="1"/>
          <p:nvPr/>
        </p:nvSpPr>
        <p:spPr>
          <a:xfrm>
            <a:off x="616402" y="2240421"/>
            <a:ext cx="10666640" cy="369332"/>
          </a:xfrm>
          <a:prstGeom prst="rect">
            <a:avLst/>
          </a:prstGeom>
          <a:noFill/>
        </p:spPr>
        <p:txBody>
          <a:bodyPr wrap="square">
            <a:spAutoFit/>
          </a:bodyPr>
          <a:lstStyle/>
          <a:p>
            <a:r>
              <a:rPr lang="en-US" b="1" dirty="0"/>
              <a:t>• Packet capture tools and their features:</a:t>
            </a:r>
          </a:p>
        </p:txBody>
      </p:sp>
      <p:pic>
        <p:nvPicPr>
          <p:cNvPr id="11" name="Picture 10">
            <a:extLst>
              <a:ext uri="{FF2B5EF4-FFF2-40B4-BE49-F238E27FC236}">
                <a16:creationId xmlns:a16="http://schemas.microsoft.com/office/drawing/2014/main" id="{2CD21D11-6B5E-AD79-3E8F-BB4C864A0D8B}"/>
              </a:ext>
            </a:extLst>
          </p:cNvPr>
          <p:cNvPicPr>
            <a:picLocks noChangeAspect="1"/>
          </p:cNvPicPr>
          <p:nvPr/>
        </p:nvPicPr>
        <p:blipFill>
          <a:blip r:embed="rId3"/>
          <a:stretch>
            <a:fillRect/>
          </a:stretch>
        </p:blipFill>
        <p:spPr>
          <a:xfrm>
            <a:off x="2412799" y="2601451"/>
            <a:ext cx="7302702" cy="3997747"/>
          </a:xfrm>
          <a:prstGeom prst="rect">
            <a:avLst/>
          </a:prstGeom>
        </p:spPr>
      </p:pic>
    </p:spTree>
    <p:extLst>
      <p:ext uri="{BB962C8B-B14F-4D97-AF65-F5344CB8AC3E}">
        <p14:creationId xmlns:p14="http://schemas.microsoft.com/office/powerpoint/2010/main" val="33259045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B4CC11-DB8E-F82F-7980-072BA9C6C0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DDB5C8-C920-4338-5BD5-F3B55559B4D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9FCFBBD-E88B-3809-B6A3-97079B234466}"/>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Chip Forensics</a:t>
            </a:r>
          </a:p>
        </p:txBody>
      </p:sp>
      <p:sp>
        <p:nvSpPr>
          <p:cNvPr id="5" name="Rectangle 4">
            <a:extLst>
              <a:ext uri="{FF2B5EF4-FFF2-40B4-BE49-F238E27FC236}">
                <a16:creationId xmlns:a16="http://schemas.microsoft.com/office/drawing/2014/main" id="{4CB1E94B-4E7E-E1DD-6CA1-07826390F2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FAC7AD-036C-1830-A22D-08B7A2CC55A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2DE259C-4F05-1B4F-B555-E77F3A0D338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8AA3C91D-E4A0-79A5-34BA-093E0C9184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3CB88B4-25FC-2E45-2E12-AE68DC217D85}"/>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A718041-88D4-5F5F-CF9A-7EF5B8B5297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B587505-0A5A-EDAE-4459-F1E1C778A0B7}"/>
              </a:ext>
            </a:extLst>
          </p:cNvPr>
          <p:cNvSpPr txBox="1"/>
          <p:nvPr/>
        </p:nvSpPr>
        <p:spPr>
          <a:xfrm>
            <a:off x="567417" y="2142449"/>
            <a:ext cx="10666640" cy="1477328"/>
          </a:xfrm>
          <a:prstGeom prst="rect">
            <a:avLst/>
          </a:prstGeom>
          <a:noFill/>
        </p:spPr>
        <p:txBody>
          <a:bodyPr wrap="square">
            <a:spAutoFit/>
          </a:bodyPr>
          <a:lstStyle/>
          <a:p>
            <a:r>
              <a:rPr lang="en-US" b="1" dirty="0"/>
              <a:t>• Joint Test Action Group analysis: Access the internal register of the analysis processor through the Test Access Port (TAP) inside the chip. Forensics can be implemented even if the phone is damaged.</a:t>
            </a:r>
          </a:p>
          <a:p>
            <a:endParaRPr lang="en-US" b="1" dirty="0"/>
          </a:p>
          <a:p>
            <a:r>
              <a:rPr lang="en-US" b="1" dirty="0"/>
              <a:t>• The red box in the figure shows the phone chip. You can use the analysis tool to collect evidence from the damaged phone chip.</a:t>
            </a:r>
          </a:p>
        </p:txBody>
      </p:sp>
      <p:pic>
        <p:nvPicPr>
          <p:cNvPr id="11" name="Picture 10">
            <a:extLst>
              <a:ext uri="{FF2B5EF4-FFF2-40B4-BE49-F238E27FC236}">
                <a16:creationId xmlns:a16="http://schemas.microsoft.com/office/drawing/2014/main" id="{C83133F5-BE02-F29F-59F7-37C1329DBBEC}"/>
              </a:ext>
            </a:extLst>
          </p:cNvPr>
          <p:cNvPicPr>
            <a:picLocks noChangeAspect="1"/>
          </p:cNvPicPr>
          <p:nvPr/>
        </p:nvPicPr>
        <p:blipFill>
          <a:blip r:embed="rId3"/>
          <a:stretch>
            <a:fillRect/>
          </a:stretch>
        </p:blipFill>
        <p:spPr>
          <a:xfrm>
            <a:off x="1495642" y="3609825"/>
            <a:ext cx="9185436" cy="2986918"/>
          </a:xfrm>
          <a:prstGeom prst="rect">
            <a:avLst/>
          </a:prstGeom>
        </p:spPr>
      </p:pic>
    </p:spTree>
    <p:extLst>
      <p:ext uri="{BB962C8B-B14F-4D97-AF65-F5344CB8AC3E}">
        <p14:creationId xmlns:p14="http://schemas.microsoft.com/office/powerpoint/2010/main" val="40623443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71EE72-AE1F-B884-C63B-ADF3E4B595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39CD76-9077-E876-F576-FD15B161B32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0BA0A46-0D48-7239-393A-338364916F9E}"/>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Dynamic Simulation</a:t>
            </a:r>
          </a:p>
        </p:txBody>
      </p:sp>
      <p:sp>
        <p:nvSpPr>
          <p:cNvPr id="5" name="Rectangle 4">
            <a:extLst>
              <a:ext uri="{FF2B5EF4-FFF2-40B4-BE49-F238E27FC236}">
                <a16:creationId xmlns:a16="http://schemas.microsoft.com/office/drawing/2014/main" id="{C55649DD-C555-208C-E96C-36B1E9788F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9C40C12-289C-6713-D6CC-6866254570C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337F758-2BF2-D1BE-AF81-8AD3BFCDE95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47E178B4-AA4F-7406-E7C9-6048DB6C3D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DBB80A4-B517-538C-3EC2-CD71A26AFAE3}"/>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D5BB5CDC-780D-943E-524C-190CAC95959F}"/>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8F1A2E4-3446-C352-62D2-E4C2E4443067}"/>
              </a:ext>
            </a:extLst>
          </p:cNvPr>
          <p:cNvSpPr txBox="1"/>
          <p:nvPr/>
        </p:nvSpPr>
        <p:spPr>
          <a:xfrm>
            <a:off x="567417" y="2142449"/>
            <a:ext cx="10666640" cy="1754326"/>
          </a:xfrm>
          <a:prstGeom prst="rect">
            <a:avLst/>
          </a:prstGeom>
          <a:noFill/>
        </p:spPr>
        <p:txBody>
          <a:bodyPr wrap="square">
            <a:spAutoFit/>
          </a:bodyPr>
          <a:lstStyle/>
          <a:p>
            <a:r>
              <a:rPr lang="en-US" b="1" dirty="0"/>
              <a:t>• Dynamic simulation is used to simulate a mobile phone in order to restore the chat history and group discussion information, extract files in chat software, and analyze the number of reposts, impact scope, source of information, and more.</a:t>
            </a:r>
          </a:p>
          <a:p>
            <a:endParaRPr lang="en-US" b="1" dirty="0"/>
          </a:p>
          <a:p>
            <a:r>
              <a:rPr lang="en-US" b="1" dirty="0"/>
              <a:t>As  shown  in  the  following  figure,  a  simulator  is  used  to  simulate  the  operational environment of a mobile phone and display the digital red envelop records.</a:t>
            </a:r>
          </a:p>
        </p:txBody>
      </p:sp>
      <p:pic>
        <p:nvPicPr>
          <p:cNvPr id="11" name="Picture 10">
            <a:extLst>
              <a:ext uri="{FF2B5EF4-FFF2-40B4-BE49-F238E27FC236}">
                <a16:creationId xmlns:a16="http://schemas.microsoft.com/office/drawing/2014/main" id="{A2CB8924-B491-813E-5E34-0888CAEEF977}"/>
              </a:ext>
            </a:extLst>
          </p:cNvPr>
          <p:cNvPicPr>
            <a:picLocks noChangeAspect="1"/>
          </p:cNvPicPr>
          <p:nvPr/>
        </p:nvPicPr>
        <p:blipFill>
          <a:blip r:embed="rId3"/>
          <a:stretch>
            <a:fillRect/>
          </a:stretch>
        </p:blipFill>
        <p:spPr>
          <a:xfrm>
            <a:off x="3672967" y="3867672"/>
            <a:ext cx="4785233" cy="2681088"/>
          </a:xfrm>
          <a:prstGeom prst="rect">
            <a:avLst/>
          </a:prstGeom>
        </p:spPr>
      </p:pic>
    </p:spTree>
    <p:extLst>
      <p:ext uri="{BB962C8B-B14F-4D97-AF65-F5344CB8AC3E}">
        <p14:creationId xmlns:p14="http://schemas.microsoft.com/office/powerpoint/2010/main" val="33743410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38C6C0-F1E5-78D8-E575-9DF2A703DB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6BA151-9F17-371F-7965-B9E5BF4940C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6C0DEBC-E0D2-5B38-A5AA-2732F79AF553}"/>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Preserving Evidence</a:t>
            </a:r>
          </a:p>
        </p:txBody>
      </p:sp>
      <p:sp>
        <p:nvSpPr>
          <p:cNvPr id="5" name="Rectangle 4">
            <a:extLst>
              <a:ext uri="{FF2B5EF4-FFF2-40B4-BE49-F238E27FC236}">
                <a16:creationId xmlns:a16="http://schemas.microsoft.com/office/drawing/2014/main" id="{A0550F16-EFF2-194F-1047-109C193DF2B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19FF761-2910-5C55-E969-14D67265680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A48A07E-8513-FD6E-B6CD-B795ECB8CA8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31943C-B8E4-44B3-4BCF-C82A7D4E00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0696E53-1919-CDFC-3DE7-F33BA61B81E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96DE1D6-CDB9-39C3-DDD6-A4D4BF2BC52D}"/>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87D2F0E-7396-DA2C-6CD4-CAAE750FF42E}"/>
              </a:ext>
            </a:extLst>
          </p:cNvPr>
          <p:cNvSpPr txBox="1"/>
          <p:nvPr/>
        </p:nvSpPr>
        <p:spPr>
          <a:xfrm>
            <a:off x="698045" y="3742649"/>
            <a:ext cx="10666640" cy="2585323"/>
          </a:xfrm>
          <a:prstGeom prst="rect">
            <a:avLst/>
          </a:prstGeom>
          <a:noFill/>
        </p:spPr>
        <p:txBody>
          <a:bodyPr wrap="square">
            <a:spAutoFit/>
          </a:bodyPr>
          <a:lstStyle/>
          <a:p>
            <a:r>
              <a:rPr lang="en-US" b="1" dirty="0"/>
              <a:t>• The preservation of evidence directly affects the legal effect of the evidence. Only preservation technologies that conform to legal regulations can guarantee the authenticity and reliability of evidence.</a:t>
            </a:r>
          </a:p>
          <a:p>
            <a:endParaRPr lang="en-US" b="1" dirty="0"/>
          </a:p>
          <a:p>
            <a:r>
              <a:rPr lang="en-US" b="1" dirty="0"/>
              <a:t>• Evidence preservation technologies: </a:t>
            </a:r>
          </a:p>
          <a:p>
            <a:endParaRPr lang="en-US" b="1" dirty="0"/>
          </a:p>
          <a:p>
            <a:r>
              <a:rPr lang="en-US" b="1" dirty="0"/>
              <a:t>□ Encryption</a:t>
            </a:r>
          </a:p>
          <a:p>
            <a:r>
              <a:rPr lang="en-US" b="1" dirty="0"/>
              <a:t>□ Digital envelope and digital signature </a:t>
            </a:r>
          </a:p>
          <a:p>
            <a:r>
              <a:rPr lang="en-US" b="1" dirty="0"/>
              <a:t>□ Digital certificate</a:t>
            </a:r>
          </a:p>
          <a:p>
            <a:r>
              <a:rPr lang="en-US" b="1" dirty="0"/>
              <a:t>□ Timestamp</a:t>
            </a:r>
          </a:p>
        </p:txBody>
      </p:sp>
      <p:pic>
        <p:nvPicPr>
          <p:cNvPr id="11" name="Picture 10">
            <a:extLst>
              <a:ext uri="{FF2B5EF4-FFF2-40B4-BE49-F238E27FC236}">
                <a16:creationId xmlns:a16="http://schemas.microsoft.com/office/drawing/2014/main" id="{48B9820F-57DB-3F7F-60A2-867405E6A336}"/>
              </a:ext>
            </a:extLst>
          </p:cNvPr>
          <p:cNvPicPr>
            <a:picLocks noChangeAspect="1"/>
          </p:cNvPicPr>
          <p:nvPr/>
        </p:nvPicPr>
        <p:blipFill>
          <a:blip r:embed="rId3"/>
          <a:stretch>
            <a:fillRect/>
          </a:stretch>
        </p:blipFill>
        <p:spPr>
          <a:xfrm>
            <a:off x="771674" y="2408407"/>
            <a:ext cx="10484350" cy="1102235"/>
          </a:xfrm>
          <a:prstGeom prst="rect">
            <a:avLst/>
          </a:prstGeom>
        </p:spPr>
      </p:pic>
    </p:spTree>
    <p:extLst>
      <p:ext uri="{BB962C8B-B14F-4D97-AF65-F5344CB8AC3E}">
        <p14:creationId xmlns:p14="http://schemas.microsoft.com/office/powerpoint/2010/main" val="28369979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4843C-AB7A-D5FC-C797-D856049C35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97C432-179E-9A29-B5D6-F511BF258BF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F531233-ED82-6325-45B5-52847FB7B8C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Evidence Preservation Technologies</a:t>
            </a:r>
          </a:p>
        </p:txBody>
      </p:sp>
      <p:sp>
        <p:nvSpPr>
          <p:cNvPr id="5" name="Rectangle 4">
            <a:extLst>
              <a:ext uri="{FF2B5EF4-FFF2-40B4-BE49-F238E27FC236}">
                <a16:creationId xmlns:a16="http://schemas.microsoft.com/office/drawing/2014/main" id="{423F24B1-9C93-7678-8A2B-54B569A5576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F84AD5-1567-41FD-A118-D372545E6DC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CA2DB6C-ECDF-2522-2629-B9DB6B5412C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E98451A-5A1E-84F5-E476-D7EF416F87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B7437C60-467F-13F4-6FF6-262B6D84FE28}"/>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5B45B23-B7A4-4D9B-5A04-8E6E2DD58FF9}"/>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6D1169E-8E80-9EBA-B854-5A0AB1154BA6}"/>
              </a:ext>
            </a:extLst>
          </p:cNvPr>
          <p:cNvSpPr txBox="1"/>
          <p:nvPr/>
        </p:nvSpPr>
        <p:spPr>
          <a:xfrm>
            <a:off x="567416" y="2142449"/>
            <a:ext cx="10862583" cy="646331"/>
          </a:xfrm>
          <a:prstGeom prst="rect">
            <a:avLst/>
          </a:prstGeom>
          <a:noFill/>
        </p:spPr>
        <p:txBody>
          <a:bodyPr wrap="square">
            <a:spAutoFit/>
          </a:bodyPr>
          <a:lstStyle/>
          <a:p>
            <a:r>
              <a:rPr lang="en-US" b="1" dirty="0"/>
              <a:t>• Avoid changes in system settings, hardware damage, data damage, and virus infection during forensics to preserve evidence in its initial state.</a:t>
            </a:r>
          </a:p>
        </p:txBody>
      </p:sp>
      <p:pic>
        <p:nvPicPr>
          <p:cNvPr id="11" name="Picture 10">
            <a:extLst>
              <a:ext uri="{FF2B5EF4-FFF2-40B4-BE49-F238E27FC236}">
                <a16:creationId xmlns:a16="http://schemas.microsoft.com/office/drawing/2014/main" id="{F994AD00-3FF5-B88D-C082-0442904EB569}"/>
              </a:ext>
            </a:extLst>
          </p:cNvPr>
          <p:cNvPicPr>
            <a:picLocks noChangeAspect="1"/>
          </p:cNvPicPr>
          <p:nvPr/>
        </p:nvPicPr>
        <p:blipFill>
          <a:blip r:embed="rId3"/>
          <a:stretch>
            <a:fillRect/>
          </a:stretch>
        </p:blipFill>
        <p:spPr>
          <a:xfrm>
            <a:off x="1075130" y="3039662"/>
            <a:ext cx="9944374" cy="3344809"/>
          </a:xfrm>
          <a:prstGeom prst="rect">
            <a:avLst/>
          </a:prstGeom>
        </p:spPr>
      </p:pic>
    </p:spTree>
    <p:extLst>
      <p:ext uri="{BB962C8B-B14F-4D97-AF65-F5344CB8AC3E}">
        <p14:creationId xmlns:p14="http://schemas.microsoft.com/office/powerpoint/2010/main" val="41429638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E8C9A5-34AF-5DC2-CD8B-18FADD4D60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4CDBF1-9705-7E0C-DD6A-45F2EBF2EC65}"/>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EF16E5F-2ED9-C7F9-C1CE-92A54D381823}"/>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Verifying Evidence</a:t>
            </a:r>
          </a:p>
        </p:txBody>
      </p:sp>
      <p:sp>
        <p:nvSpPr>
          <p:cNvPr id="5" name="Rectangle 4">
            <a:extLst>
              <a:ext uri="{FF2B5EF4-FFF2-40B4-BE49-F238E27FC236}">
                <a16:creationId xmlns:a16="http://schemas.microsoft.com/office/drawing/2014/main" id="{D6B5DCD0-9D9A-B7B7-8195-CEC58EF7321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9789D0-A34A-99AF-F002-665CF999D85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959FB99-D1BF-9CFE-8CD8-60C49E7994B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13905EA7-31A8-60D7-FC82-76EC0C80C4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B24A859-A125-CBA5-C3A3-1B3F10CC1B61}"/>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925C5A1-A8F7-A9BB-0B61-F882AE59EEDA}"/>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5DC553F-942A-5206-ABD5-C6ABCAB9D55A}"/>
              </a:ext>
            </a:extLst>
          </p:cNvPr>
          <p:cNvSpPr txBox="1"/>
          <p:nvPr/>
        </p:nvSpPr>
        <p:spPr>
          <a:xfrm>
            <a:off x="893987" y="3367093"/>
            <a:ext cx="10666640" cy="369332"/>
          </a:xfrm>
          <a:prstGeom prst="rect">
            <a:avLst/>
          </a:prstGeom>
          <a:noFill/>
        </p:spPr>
        <p:txBody>
          <a:bodyPr wrap="square">
            <a:spAutoFit/>
          </a:bodyPr>
          <a:lstStyle/>
          <a:p>
            <a:r>
              <a:rPr lang="en-US" b="1" dirty="0"/>
              <a:t>• Verify the integrity of evidence and determine whether it complies with applicable standards.</a:t>
            </a:r>
          </a:p>
        </p:txBody>
      </p:sp>
      <p:pic>
        <p:nvPicPr>
          <p:cNvPr id="11" name="Picture 10">
            <a:extLst>
              <a:ext uri="{FF2B5EF4-FFF2-40B4-BE49-F238E27FC236}">
                <a16:creationId xmlns:a16="http://schemas.microsoft.com/office/drawing/2014/main" id="{33055635-D20E-4AA9-B2D1-34CE921B4D13}"/>
              </a:ext>
            </a:extLst>
          </p:cNvPr>
          <p:cNvPicPr>
            <a:picLocks noChangeAspect="1"/>
          </p:cNvPicPr>
          <p:nvPr/>
        </p:nvPicPr>
        <p:blipFill>
          <a:blip r:embed="rId3"/>
          <a:stretch>
            <a:fillRect/>
          </a:stretch>
        </p:blipFill>
        <p:spPr>
          <a:xfrm>
            <a:off x="907734" y="2223345"/>
            <a:ext cx="10101937" cy="1140341"/>
          </a:xfrm>
          <a:prstGeom prst="rect">
            <a:avLst/>
          </a:prstGeom>
        </p:spPr>
      </p:pic>
      <p:pic>
        <p:nvPicPr>
          <p:cNvPr id="13" name="Picture 12">
            <a:extLst>
              <a:ext uri="{FF2B5EF4-FFF2-40B4-BE49-F238E27FC236}">
                <a16:creationId xmlns:a16="http://schemas.microsoft.com/office/drawing/2014/main" id="{CC4CC58A-D668-53CD-41C4-45958986C22D}"/>
              </a:ext>
            </a:extLst>
          </p:cNvPr>
          <p:cNvPicPr>
            <a:picLocks noChangeAspect="1"/>
          </p:cNvPicPr>
          <p:nvPr/>
        </p:nvPicPr>
        <p:blipFill>
          <a:blip r:embed="rId4"/>
          <a:stretch>
            <a:fillRect/>
          </a:stretch>
        </p:blipFill>
        <p:spPr>
          <a:xfrm>
            <a:off x="3657991" y="3692806"/>
            <a:ext cx="4783880" cy="2872538"/>
          </a:xfrm>
          <a:prstGeom prst="rect">
            <a:avLst/>
          </a:prstGeom>
        </p:spPr>
      </p:pic>
    </p:spTree>
    <p:extLst>
      <p:ext uri="{BB962C8B-B14F-4D97-AF65-F5344CB8AC3E}">
        <p14:creationId xmlns:p14="http://schemas.microsoft.com/office/powerpoint/2010/main" val="42147136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7F871F-BEEC-5541-877E-0E90371BEB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863838-4AE6-FDD6-A97D-BA07C13F460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F2CDC87-543D-4186-025D-93D2A0831FC0}"/>
              </a:ext>
            </a:extLst>
          </p:cNvPr>
          <p:cNvSpPr txBox="1"/>
          <p:nvPr/>
        </p:nvSpPr>
        <p:spPr>
          <a:xfrm>
            <a:off x="2398850" y="1133369"/>
            <a:ext cx="6696164" cy="523220"/>
          </a:xfrm>
          <a:prstGeom prst="rect">
            <a:avLst/>
          </a:prstGeom>
          <a:noFill/>
        </p:spPr>
        <p:txBody>
          <a:bodyPr wrap="square" rtlCol="0">
            <a:spAutoFit/>
          </a:bodyPr>
          <a:lstStyle/>
          <a:p>
            <a:r>
              <a:rPr lang="en-US" sz="2800" b="1" dirty="0">
                <a:latin typeface="Alexandria" charset="0"/>
                <a:cs typeface="Alexandria" charset="0"/>
              </a:rPr>
              <a:t>Principles of Digital Evidence Verification</a:t>
            </a:r>
          </a:p>
        </p:txBody>
      </p:sp>
      <p:sp>
        <p:nvSpPr>
          <p:cNvPr id="5" name="Rectangle 4">
            <a:extLst>
              <a:ext uri="{FF2B5EF4-FFF2-40B4-BE49-F238E27FC236}">
                <a16:creationId xmlns:a16="http://schemas.microsoft.com/office/drawing/2014/main" id="{73F944A4-C9F8-13AB-D4B0-860DE5DD807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4757F44-1277-FEE3-B28D-90BBAFAD88E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3B33658-27A7-B35B-1C68-FCCD81E3F7E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510F686B-97DD-72A1-1845-00654A1A9D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F3BFD8FB-1980-7EF3-B195-BC922767738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1C5D9AE-AD1E-78D0-2E2B-9A69B8B90101}"/>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0E7A756-DF1B-10D1-42A3-49BF0278F4CB}"/>
              </a:ext>
            </a:extLst>
          </p:cNvPr>
          <p:cNvSpPr txBox="1"/>
          <p:nvPr/>
        </p:nvSpPr>
        <p:spPr>
          <a:xfrm>
            <a:off x="567417" y="2142449"/>
            <a:ext cx="10666640" cy="369332"/>
          </a:xfrm>
          <a:prstGeom prst="rect">
            <a:avLst/>
          </a:prstGeom>
          <a:noFill/>
        </p:spPr>
        <p:txBody>
          <a:bodyPr wrap="square">
            <a:spAutoFit/>
          </a:bodyPr>
          <a:lstStyle/>
          <a:p>
            <a:r>
              <a:rPr lang="en-US" b="1" dirty="0"/>
              <a:t>• Electronic data verification is a special scientific and technical activity and has its own specific principles.</a:t>
            </a:r>
          </a:p>
        </p:txBody>
      </p:sp>
      <p:pic>
        <p:nvPicPr>
          <p:cNvPr id="11" name="Picture 10">
            <a:extLst>
              <a:ext uri="{FF2B5EF4-FFF2-40B4-BE49-F238E27FC236}">
                <a16:creationId xmlns:a16="http://schemas.microsoft.com/office/drawing/2014/main" id="{7B9E12BA-CB26-1348-CF92-CF0075299475}"/>
              </a:ext>
            </a:extLst>
          </p:cNvPr>
          <p:cNvPicPr>
            <a:picLocks noChangeAspect="1"/>
          </p:cNvPicPr>
          <p:nvPr/>
        </p:nvPicPr>
        <p:blipFill>
          <a:blip r:embed="rId3"/>
          <a:stretch>
            <a:fillRect/>
          </a:stretch>
        </p:blipFill>
        <p:spPr>
          <a:xfrm>
            <a:off x="1266995" y="2628007"/>
            <a:ext cx="9444548" cy="3928045"/>
          </a:xfrm>
          <a:prstGeom prst="rect">
            <a:avLst/>
          </a:prstGeom>
        </p:spPr>
      </p:pic>
    </p:spTree>
    <p:extLst>
      <p:ext uri="{BB962C8B-B14F-4D97-AF65-F5344CB8AC3E}">
        <p14:creationId xmlns:p14="http://schemas.microsoft.com/office/powerpoint/2010/main" val="35351003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38F3F7-BBBE-F2E9-0380-69BBB4A7DC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5A4D3B-7693-D599-FFF1-0839F93EA77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B991964-5C82-3D5C-7580-24EDDC733295}"/>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Analyzing Evidence</a:t>
            </a:r>
          </a:p>
        </p:txBody>
      </p:sp>
      <p:sp>
        <p:nvSpPr>
          <p:cNvPr id="5" name="Rectangle 4">
            <a:extLst>
              <a:ext uri="{FF2B5EF4-FFF2-40B4-BE49-F238E27FC236}">
                <a16:creationId xmlns:a16="http://schemas.microsoft.com/office/drawing/2014/main" id="{65DF5727-343F-1FC9-C055-63A933273A1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0154A08-8E7F-A28C-8A2D-21296CD4A27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237A615-77ED-8EBF-EC1E-8E04908AE49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3A9CF6BD-11FD-CFCD-D7B4-0D19F621BE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AA8281B4-ABF2-9A46-1DA0-A5D753650998}"/>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912F149-7CF4-AD2B-6B4B-19F98D78D4D7}"/>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0BD753A-B945-987F-9B01-278496969229}"/>
              </a:ext>
            </a:extLst>
          </p:cNvPr>
          <p:cNvSpPr txBox="1"/>
          <p:nvPr/>
        </p:nvSpPr>
        <p:spPr>
          <a:xfrm>
            <a:off x="730702" y="3791633"/>
            <a:ext cx="10666640" cy="2308324"/>
          </a:xfrm>
          <a:prstGeom prst="rect">
            <a:avLst/>
          </a:prstGeom>
          <a:noFill/>
        </p:spPr>
        <p:txBody>
          <a:bodyPr wrap="square">
            <a:spAutoFit/>
          </a:bodyPr>
          <a:lstStyle/>
          <a:p>
            <a:r>
              <a:rPr lang="en-US" b="1" dirty="0"/>
              <a:t>• Evidence analysis: Search for and match keywords or key phrases in the obtained data flows or information flows to analyze the relevance of events. Evidence analysis technologies include:</a:t>
            </a:r>
          </a:p>
          <a:p>
            <a:endParaRPr lang="en-US" b="1" dirty="0"/>
          </a:p>
          <a:p>
            <a:r>
              <a:rPr lang="en-US" b="1" dirty="0"/>
              <a:t>□ Password cracking and data decryption </a:t>
            </a:r>
          </a:p>
          <a:p>
            <a:r>
              <a:rPr lang="en-US" b="1" dirty="0"/>
              <a:t>□ File attribute analysis</a:t>
            </a:r>
          </a:p>
          <a:p>
            <a:r>
              <a:rPr lang="en-US" b="1" dirty="0"/>
              <a:t>□ Digital digest analysis </a:t>
            </a:r>
          </a:p>
          <a:p>
            <a:r>
              <a:rPr lang="en-US" b="1" dirty="0"/>
              <a:t>□ Log analysis</a:t>
            </a:r>
          </a:p>
          <a:p>
            <a:r>
              <a:rPr lang="en-US" b="1" dirty="0"/>
              <a:t>□ Reverse engineering</a:t>
            </a:r>
          </a:p>
        </p:txBody>
      </p:sp>
      <p:pic>
        <p:nvPicPr>
          <p:cNvPr id="11" name="Picture 10">
            <a:extLst>
              <a:ext uri="{FF2B5EF4-FFF2-40B4-BE49-F238E27FC236}">
                <a16:creationId xmlns:a16="http://schemas.microsoft.com/office/drawing/2014/main" id="{F8145D8C-B711-C28B-E7AA-B2A245C90990}"/>
              </a:ext>
            </a:extLst>
          </p:cNvPr>
          <p:cNvPicPr>
            <a:picLocks noChangeAspect="1"/>
          </p:cNvPicPr>
          <p:nvPr/>
        </p:nvPicPr>
        <p:blipFill>
          <a:blip r:embed="rId3"/>
          <a:stretch>
            <a:fillRect/>
          </a:stretch>
        </p:blipFill>
        <p:spPr>
          <a:xfrm>
            <a:off x="851962" y="2339701"/>
            <a:ext cx="10109041" cy="909685"/>
          </a:xfrm>
          <a:prstGeom prst="rect">
            <a:avLst/>
          </a:prstGeom>
        </p:spPr>
      </p:pic>
    </p:spTree>
    <p:extLst>
      <p:ext uri="{BB962C8B-B14F-4D97-AF65-F5344CB8AC3E}">
        <p14:creationId xmlns:p14="http://schemas.microsoft.com/office/powerpoint/2010/main" val="5726967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83C5B6-9BA6-E887-9679-3625478EBB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8FFDB4-3910-079E-BD94-7CCDBF9ACBF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EDB8A45-4641-CF06-97A8-027BAF1167D8}"/>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Tracing</a:t>
            </a:r>
          </a:p>
        </p:txBody>
      </p:sp>
      <p:sp>
        <p:nvSpPr>
          <p:cNvPr id="5" name="Rectangle 4">
            <a:extLst>
              <a:ext uri="{FF2B5EF4-FFF2-40B4-BE49-F238E27FC236}">
                <a16:creationId xmlns:a16="http://schemas.microsoft.com/office/drawing/2014/main" id="{9B1DE106-9F48-18C6-A12E-A3435F2DAD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05A8BBC-E302-3859-7440-5B1B11A314E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CD03DA9-3E49-A41F-F36F-29CF50CFA36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974B8FF1-44BD-4767-435A-62B8D36A67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5A771BB-D072-079A-7E16-1F0C2803A56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5759B4A-313E-DA34-1CA1-7F19CB617450}"/>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97D7E9C-9A05-DF6F-234C-564F44ED96E8}"/>
              </a:ext>
            </a:extLst>
          </p:cNvPr>
          <p:cNvSpPr txBox="1"/>
          <p:nvPr/>
        </p:nvSpPr>
        <p:spPr>
          <a:xfrm>
            <a:off x="616403" y="2599649"/>
            <a:ext cx="10666640" cy="3139321"/>
          </a:xfrm>
          <a:prstGeom prst="rect">
            <a:avLst/>
          </a:prstGeom>
          <a:noFill/>
        </p:spPr>
        <p:txBody>
          <a:bodyPr wrap="square">
            <a:spAutoFit/>
          </a:bodyPr>
          <a:lstStyle/>
          <a:p>
            <a:r>
              <a:rPr lang="en-US" b="1" dirty="0"/>
              <a:t>• With the upgrade of cybercrime technologies, forensics has been combined with network security tools, such as intrusion detection, to implement dynamic forensics. The purpose of tracing is to find the attack source.</a:t>
            </a:r>
          </a:p>
          <a:p>
            <a:endParaRPr lang="en-US" b="1" dirty="0"/>
          </a:p>
          <a:p>
            <a:r>
              <a:rPr lang="en-US" b="1" dirty="0"/>
              <a:t>• Forensic tracing technologies: </a:t>
            </a:r>
          </a:p>
          <a:p>
            <a:endParaRPr lang="en-US" b="1" dirty="0"/>
          </a:p>
          <a:p>
            <a:r>
              <a:rPr lang="en-US" b="1" dirty="0"/>
              <a:t>□ Log analysis</a:t>
            </a:r>
          </a:p>
          <a:p>
            <a:r>
              <a:rPr lang="en-US" b="1" dirty="0"/>
              <a:t>■ Operating system logs </a:t>
            </a:r>
          </a:p>
          <a:p>
            <a:r>
              <a:rPr lang="en-US" b="1" dirty="0"/>
              <a:t>■ Firewall logs</a:t>
            </a:r>
          </a:p>
          <a:p>
            <a:r>
              <a:rPr lang="en-US" b="1" dirty="0"/>
              <a:t>■ Application software logs</a:t>
            </a:r>
          </a:p>
          <a:p>
            <a:r>
              <a:rPr lang="en-US" b="1" dirty="0"/>
              <a:t>□ Trapping (honeypot)</a:t>
            </a:r>
          </a:p>
          <a:p>
            <a:r>
              <a:rPr lang="en-US" b="1" dirty="0"/>
              <a:t>□ Tracing and capturing suspects using related devices</a:t>
            </a:r>
          </a:p>
        </p:txBody>
      </p:sp>
      <p:pic>
        <p:nvPicPr>
          <p:cNvPr id="11" name="Picture 10">
            <a:extLst>
              <a:ext uri="{FF2B5EF4-FFF2-40B4-BE49-F238E27FC236}">
                <a16:creationId xmlns:a16="http://schemas.microsoft.com/office/drawing/2014/main" id="{D0CE8D6A-14DD-D6D6-2B84-4D4931E271BE}"/>
              </a:ext>
            </a:extLst>
          </p:cNvPr>
          <p:cNvPicPr>
            <a:picLocks noChangeAspect="1"/>
          </p:cNvPicPr>
          <p:nvPr/>
        </p:nvPicPr>
        <p:blipFill>
          <a:blip r:embed="rId3"/>
          <a:stretch>
            <a:fillRect/>
          </a:stretch>
        </p:blipFill>
        <p:spPr>
          <a:xfrm>
            <a:off x="7601493" y="3327491"/>
            <a:ext cx="3240678" cy="3209061"/>
          </a:xfrm>
          <a:prstGeom prst="rect">
            <a:avLst/>
          </a:prstGeom>
        </p:spPr>
      </p:pic>
    </p:spTree>
    <p:extLst>
      <p:ext uri="{BB962C8B-B14F-4D97-AF65-F5344CB8AC3E}">
        <p14:creationId xmlns:p14="http://schemas.microsoft.com/office/powerpoint/2010/main" val="34303559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157B8-4B1A-48AC-AED7-0088AE2F30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457825-2D82-6216-1488-4936040560D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84D1ADF-D8CE-9705-6225-7DCAFFC9DEEC}"/>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Forensic Tracing Technologies</a:t>
            </a:r>
          </a:p>
        </p:txBody>
      </p:sp>
      <p:sp>
        <p:nvSpPr>
          <p:cNvPr id="5" name="Rectangle 4">
            <a:extLst>
              <a:ext uri="{FF2B5EF4-FFF2-40B4-BE49-F238E27FC236}">
                <a16:creationId xmlns:a16="http://schemas.microsoft.com/office/drawing/2014/main" id="{E2C86E91-E696-D1B8-BCEF-CE5646CAB8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2C95DF9-BFF6-8686-6888-246F38F32B7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F96642F-3FBA-6316-0F24-7C6A2BF1F61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3313E18C-E343-E241-6E73-80EF144EC9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B42D819B-BE3C-B968-0104-A65DEAEA3088}"/>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1F8955B-5D60-81BB-D808-B7BB34CB3DF7}"/>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CBB8446-A1B6-EF3B-9476-9D175CB879BC}"/>
              </a:ext>
            </a:extLst>
          </p:cNvPr>
          <p:cNvSpPr txBox="1"/>
          <p:nvPr/>
        </p:nvSpPr>
        <p:spPr>
          <a:xfrm>
            <a:off x="730702" y="2387378"/>
            <a:ext cx="10584997" cy="3139321"/>
          </a:xfrm>
          <a:prstGeom prst="rect">
            <a:avLst/>
          </a:prstGeom>
          <a:noFill/>
        </p:spPr>
        <p:txBody>
          <a:bodyPr wrap="square">
            <a:spAutoFit/>
          </a:bodyPr>
          <a:lstStyle/>
          <a:p>
            <a:r>
              <a:rPr lang="en-US" b="1" dirty="0"/>
              <a:t>• Hackers usually use data encryption, log clearing, sniffer, stepping stone, or a bastion host to hide or clear intrusion traces. Therefore, it is necessary to implement forensic tracing on intrusion information. Common tracing technologies are as follows:</a:t>
            </a:r>
          </a:p>
          <a:p>
            <a:endParaRPr lang="en-US" b="1" dirty="0"/>
          </a:p>
          <a:p>
            <a:r>
              <a:rPr lang="en-US" b="1" dirty="0"/>
              <a:t>□ ping, netstat, </a:t>
            </a:r>
            <a:r>
              <a:rPr lang="en-US" b="1" dirty="0" err="1"/>
              <a:t>tracert</a:t>
            </a:r>
            <a:r>
              <a:rPr lang="en-US" b="1" dirty="0"/>
              <a:t>, and </a:t>
            </a:r>
            <a:r>
              <a:rPr lang="en-US" b="1" dirty="0" err="1"/>
              <a:t>nslookup</a:t>
            </a:r>
            <a:r>
              <a:rPr lang="en-US" b="1" dirty="0"/>
              <a:t> commands </a:t>
            </a:r>
          </a:p>
          <a:p>
            <a:r>
              <a:rPr lang="en-US" b="1" dirty="0"/>
              <a:t>□ Packet analysis</a:t>
            </a:r>
          </a:p>
          <a:p>
            <a:r>
              <a:rPr lang="en-US" b="1" dirty="0"/>
              <a:t>□ Log analysis</a:t>
            </a:r>
          </a:p>
          <a:p>
            <a:r>
              <a:rPr lang="en-US" b="1" dirty="0"/>
              <a:t>□ Link test</a:t>
            </a:r>
          </a:p>
          <a:p>
            <a:r>
              <a:rPr lang="en-US" b="1" dirty="0"/>
              <a:t>□ Packet record </a:t>
            </a:r>
          </a:p>
          <a:p>
            <a:r>
              <a:rPr lang="en-US" b="1" dirty="0"/>
              <a:t>□ Packet tag tracing </a:t>
            </a:r>
          </a:p>
          <a:p>
            <a:r>
              <a:rPr lang="en-US" b="1" dirty="0"/>
              <a:t>□ Spam tracing</a:t>
            </a:r>
          </a:p>
        </p:txBody>
      </p:sp>
      <p:pic>
        <p:nvPicPr>
          <p:cNvPr id="11" name="Picture 10">
            <a:extLst>
              <a:ext uri="{FF2B5EF4-FFF2-40B4-BE49-F238E27FC236}">
                <a16:creationId xmlns:a16="http://schemas.microsoft.com/office/drawing/2014/main" id="{D71808FF-7D09-F8F7-9C09-D90668336A09}"/>
              </a:ext>
            </a:extLst>
          </p:cNvPr>
          <p:cNvPicPr>
            <a:picLocks noChangeAspect="1"/>
          </p:cNvPicPr>
          <p:nvPr/>
        </p:nvPicPr>
        <p:blipFill>
          <a:blip r:embed="rId3"/>
          <a:stretch>
            <a:fillRect/>
          </a:stretch>
        </p:blipFill>
        <p:spPr>
          <a:xfrm>
            <a:off x="8341075" y="3098843"/>
            <a:ext cx="1929597" cy="3401535"/>
          </a:xfrm>
          <a:prstGeom prst="rect">
            <a:avLst/>
          </a:prstGeom>
        </p:spPr>
      </p:pic>
    </p:spTree>
    <p:extLst>
      <p:ext uri="{BB962C8B-B14F-4D97-AF65-F5344CB8AC3E}">
        <p14:creationId xmlns:p14="http://schemas.microsoft.com/office/powerpoint/2010/main" val="25759645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484DA-992F-2471-87F5-103502F3E1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611B10-2ECB-89E2-7A86-88A1C4A6FE1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A641311-6E42-004E-A323-FFAFFC934B1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Presenting Evidence</a:t>
            </a:r>
          </a:p>
        </p:txBody>
      </p:sp>
      <p:sp>
        <p:nvSpPr>
          <p:cNvPr id="5" name="Rectangle 4">
            <a:extLst>
              <a:ext uri="{FF2B5EF4-FFF2-40B4-BE49-F238E27FC236}">
                <a16:creationId xmlns:a16="http://schemas.microsoft.com/office/drawing/2014/main" id="{C23E2497-6788-1C74-9AC7-46002E2472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10F058C-B83A-48E8-9A1B-453019C455C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806A00-85D6-60D7-02DB-9A01FA57151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517A93-BD24-65A9-5834-CF60CE9BDE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90D1B3E-85B0-489F-1E8E-19998318164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6C4B3A58-4991-5C21-9FA7-35246EF6D309}"/>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A5AAF65-C3EE-3EE4-0B3B-271755076B18}"/>
              </a:ext>
            </a:extLst>
          </p:cNvPr>
          <p:cNvSpPr txBox="1"/>
          <p:nvPr/>
        </p:nvSpPr>
        <p:spPr>
          <a:xfrm>
            <a:off x="681717" y="3301777"/>
            <a:ext cx="10666640" cy="646331"/>
          </a:xfrm>
          <a:prstGeom prst="rect">
            <a:avLst/>
          </a:prstGeom>
          <a:noFill/>
        </p:spPr>
        <p:txBody>
          <a:bodyPr wrap="square">
            <a:spAutoFit/>
          </a:bodyPr>
          <a:lstStyle/>
          <a:p>
            <a:r>
              <a:rPr lang="en-US" b="1" dirty="0"/>
              <a:t>• Mark the extraction time, place, device, extractor, and witness of the evidence, submit the evidence to the judicial authority in a visible form, and provide a complete supervision chain.</a:t>
            </a:r>
          </a:p>
        </p:txBody>
      </p:sp>
      <p:pic>
        <p:nvPicPr>
          <p:cNvPr id="11" name="Picture 10">
            <a:extLst>
              <a:ext uri="{FF2B5EF4-FFF2-40B4-BE49-F238E27FC236}">
                <a16:creationId xmlns:a16="http://schemas.microsoft.com/office/drawing/2014/main" id="{A0C901ED-5698-83FB-21C9-DE0379AF3456}"/>
              </a:ext>
            </a:extLst>
          </p:cNvPr>
          <p:cNvPicPr>
            <a:picLocks noChangeAspect="1"/>
          </p:cNvPicPr>
          <p:nvPr/>
        </p:nvPicPr>
        <p:blipFill>
          <a:blip r:embed="rId3"/>
          <a:stretch>
            <a:fillRect/>
          </a:stretch>
        </p:blipFill>
        <p:spPr>
          <a:xfrm>
            <a:off x="817967" y="2262820"/>
            <a:ext cx="10288580" cy="953908"/>
          </a:xfrm>
          <a:prstGeom prst="rect">
            <a:avLst/>
          </a:prstGeom>
        </p:spPr>
      </p:pic>
      <p:pic>
        <p:nvPicPr>
          <p:cNvPr id="13" name="Picture 12">
            <a:extLst>
              <a:ext uri="{FF2B5EF4-FFF2-40B4-BE49-F238E27FC236}">
                <a16:creationId xmlns:a16="http://schemas.microsoft.com/office/drawing/2014/main" id="{3BF97F83-6BB5-EF76-61A3-0256D0C6FCF0}"/>
              </a:ext>
            </a:extLst>
          </p:cNvPr>
          <p:cNvPicPr>
            <a:picLocks noChangeAspect="1"/>
          </p:cNvPicPr>
          <p:nvPr/>
        </p:nvPicPr>
        <p:blipFill>
          <a:blip r:embed="rId4"/>
          <a:stretch>
            <a:fillRect/>
          </a:stretch>
        </p:blipFill>
        <p:spPr>
          <a:xfrm>
            <a:off x="3895497" y="4013975"/>
            <a:ext cx="4415746" cy="2530662"/>
          </a:xfrm>
          <a:prstGeom prst="rect">
            <a:avLst/>
          </a:prstGeom>
        </p:spPr>
      </p:pic>
    </p:spTree>
    <p:extLst>
      <p:ext uri="{BB962C8B-B14F-4D97-AF65-F5344CB8AC3E}">
        <p14:creationId xmlns:p14="http://schemas.microsoft.com/office/powerpoint/2010/main" val="28984208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7280d039ab1ea008390676d3a9eb74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e194878a21e1940cedcee5b12d35744"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713B38B-2F2D-4118-95DC-09D2D65A7E34}"/>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1418</TotalTime>
  <Words>1659</Words>
  <Application>Microsoft Office PowerPoint</Application>
  <PresentationFormat>Widescreen</PresentationFormat>
  <Paragraphs>242</Paragraphs>
  <Slides>34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Ayman</cp:lastModifiedBy>
  <cp:revision>24</cp:revision>
  <dcterms:created xsi:type="dcterms:W3CDTF">2023-04-29T09:08:00Z</dcterms:created>
  <dcterms:modified xsi:type="dcterms:W3CDTF">2025-11-30T13:34:42Z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